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4.xml" ContentType="application/vnd.openxmlformats-officedocument.theme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5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6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theme/theme7.xml" ContentType="application/vnd.openxmlformats-officedocument.theme+xml"/>
  <Override PartName="/ppt/slideLayouts/slideLayout91.xml" ContentType="application/vnd.openxmlformats-officedocument.presentationml.slideLayout+xml"/>
  <Override PartName="/ppt/theme/theme8.xml" ContentType="application/vnd.openxmlformats-officedocument.theme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9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theme/theme10.xml" ContentType="application/vnd.openxmlformats-officedocument.theme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theme/theme11.xml" ContentType="application/vnd.openxmlformats-officedocument.theme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tags/tag30.xml" ContentType="application/vnd.openxmlformats-officedocument.presentationml.tags+xml"/>
  <Override PartName="/ppt/notesSlides/notesSlide21.xml" ContentType="application/vnd.openxmlformats-officedocument.presentationml.notesSlide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notesSlides/notesSlide22.xml" ContentType="application/vnd.openxmlformats-officedocument.presentationml.notesSlide+xml"/>
  <Override PartName="/ppt/tags/tag33.xml" ContentType="application/vnd.openxmlformats-officedocument.presentationml.tags+xml"/>
  <Override PartName="/ppt/notesSlides/notesSlide23.xml" ContentType="application/vnd.openxmlformats-officedocument.presentationml.notesSlide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notesSlides/notesSlide24.xml" ContentType="application/vnd.openxmlformats-officedocument.presentationml.notesSlide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notesSlides/notesSlide25.xml" ContentType="application/vnd.openxmlformats-officedocument.presentationml.notesSlide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notesSlides/notesSlide26.xml" ContentType="application/vnd.openxmlformats-officedocument.presentationml.notesSlide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703" r:id="rId2"/>
    <p:sldMasterId id="2147483713" r:id="rId3"/>
    <p:sldMasterId id="2147483776" r:id="rId4"/>
    <p:sldMasterId id="2147483823" r:id="rId5"/>
    <p:sldMasterId id="2147483864" r:id="rId6"/>
    <p:sldMasterId id="2147483886" r:id="rId7"/>
    <p:sldMasterId id="2147483898" r:id="rId8"/>
    <p:sldMasterId id="2147483900" r:id="rId9"/>
    <p:sldMasterId id="2147483910" r:id="rId10"/>
    <p:sldMasterId id="2147483917" r:id="rId11"/>
    <p:sldMasterId id="2147483925" r:id="rId12"/>
  </p:sldMasterIdLst>
  <p:notesMasterIdLst>
    <p:notesMasterId r:id="rId55"/>
  </p:notesMasterIdLst>
  <p:sldIdLst>
    <p:sldId id="614" r:id="rId13"/>
    <p:sldId id="1942" r:id="rId14"/>
    <p:sldId id="6522" r:id="rId15"/>
    <p:sldId id="495" r:id="rId16"/>
    <p:sldId id="6511" r:id="rId17"/>
    <p:sldId id="257" r:id="rId18"/>
    <p:sldId id="259" r:id="rId19"/>
    <p:sldId id="260" r:id="rId20"/>
    <p:sldId id="6512" r:id="rId21"/>
    <p:sldId id="6521" r:id="rId22"/>
    <p:sldId id="6513" r:id="rId23"/>
    <p:sldId id="6514" r:id="rId24"/>
    <p:sldId id="6520" r:id="rId25"/>
    <p:sldId id="6516" r:id="rId26"/>
    <p:sldId id="6517" r:id="rId27"/>
    <p:sldId id="6518" r:id="rId28"/>
    <p:sldId id="263" r:id="rId29"/>
    <p:sldId id="265" r:id="rId30"/>
    <p:sldId id="6519" r:id="rId31"/>
    <p:sldId id="266" r:id="rId32"/>
    <p:sldId id="6515" r:id="rId33"/>
    <p:sldId id="6523" r:id="rId34"/>
    <p:sldId id="6524" r:id="rId35"/>
    <p:sldId id="6526" r:id="rId36"/>
    <p:sldId id="256" r:id="rId37"/>
    <p:sldId id="485" r:id="rId38"/>
    <p:sldId id="338" r:id="rId39"/>
    <p:sldId id="488" r:id="rId40"/>
    <p:sldId id="289" r:id="rId41"/>
    <p:sldId id="290" r:id="rId42"/>
    <p:sldId id="491" r:id="rId43"/>
    <p:sldId id="279" r:id="rId44"/>
    <p:sldId id="324" r:id="rId45"/>
    <p:sldId id="365" r:id="rId46"/>
    <p:sldId id="390" r:id="rId47"/>
    <p:sldId id="405" r:id="rId48"/>
    <p:sldId id="379" r:id="rId49"/>
    <p:sldId id="398" r:id="rId50"/>
    <p:sldId id="378" r:id="rId51"/>
    <p:sldId id="381" r:id="rId52"/>
    <p:sldId id="6525" r:id="rId53"/>
    <p:sldId id="622" r:id="rId54"/>
  </p:sldIdLst>
  <p:sldSz cx="9144000" cy="6858000" type="screen4x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584">
          <p15:clr>
            <a:srgbClr val="A4A3A4"/>
          </p15:clr>
        </p15:guide>
        <p15:guide id="2" pos="266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Sara Duggan" initials="SD" lastIdx="2" clrIdx="0">
    <p:extLst>
      <p:ext uri="{19B8F6BF-5375-455C-9EA6-DF929625EA0E}">
        <p15:presenceInfo xmlns:p15="http://schemas.microsoft.com/office/powerpoint/2012/main" userId="S::sara.duggan@biowritesolutions.com::d9aa9158-7e66-481b-9e41-36b1e4004b28" providerId="AD"/>
      </p:ext>
    </p:extLst>
  </p:cmAuthor>
  <p:cmAuthor id="2" name="Sara Duggan" initials="SD [2]" lastIdx="2" clrIdx="1">
    <p:extLst>
      <p:ext uri="{19B8F6BF-5375-455C-9EA6-DF929625EA0E}">
        <p15:presenceInfo xmlns:p15="http://schemas.microsoft.com/office/powerpoint/2012/main" userId="Sara Dugg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2986E2"/>
    <a:srgbClr val="83D4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6E25E649-3F16-4E02-A733-19D2CDBF48F0}" styleName="Medium Style 3 - Accent 1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AF606853-7671-496A-8E4F-DF71F8EC918B}" styleName="Dark Style 1 - Accent 6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6"/>
          </a:solidFill>
        </a:fill>
      </a:tcStyle>
    </a:wholeTbl>
    <a:band1H>
      <a:tcStyle>
        <a:tcBdr/>
        <a:fill>
          <a:solidFill>
            <a:schemeClr val="accent6">
              <a:shade val="60000"/>
            </a:schemeClr>
          </a:solidFill>
        </a:fill>
      </a:tcStyle>
    </a:band1H>
    <a:band1V>
      <a:tcStyle>
        <a:tcBdr/>
        <a:fill>
          <a:solidFill>
            <a:schemeClr val="accent6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6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6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6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35758FB7-9AC5-4552-8A53-C91805E547FA}" styleName="Themed Style 1 - Accent 5">
    <a:tblBg>
      <a:fillRef idx="2">
        <a:schemeClr val="accent5"/>
      </a:fillRef>
      <a:effectRef idx="1">
        <a:schemeClr val="accent5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Ref idx="1">
              <a:schemeClr val="accent5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5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  <a:fill>
          <a:solidFill>
            <a:schemeClr val="accent5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5"/>
            </a:lnRef>
          </a:left>
          <a:right>
            <a:lnRef idx="2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Ref idx="1">
              <a:schemeClr val="accent5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2">
              <a:schemeClr val="accent5"/>
            </a:lnRef>
          </a:top>
          <a:bottom>
            <a:lnRef idx="2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476" autoAdjust="0"/>
    <p:restoredTop sz="99470" autoAdjust="0"/>
  </p:normalViewPr>
  <p:slideViewPr>
    <p:cSldViewPr snapToGrid="0" snapToObjects="1">
      <p:cViewPr varScale="1">
        <p:scale>
          <a:sx n="123" d="100"/>
          <a:sy n="123" d="100"/>
        </p:scale>
        <p:origin x="1616" y="184"/>
      </p:cViewPr>
      <p:guideLst>
        <p:guide orient="horz" pos="3584"/>
        <p:guide pos="26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" d="1"/>
        <a:sy n="1" d="1"/>
      </p:scale>
      <p:origin x="0" y="154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39" Type="http://schemas.openxmlformats.org/officeDocument/2006/relationships/slide" Target="slides/slide27.xml"/><Relationship Id="rId21" Type="http://schemas.openxmlformats.org/officeDocument/2006/relationships/slide" Target="slides/slide9.xml"/><Relationship Id="rId34" Type="http://schemas.openxmlformats.org/officeDocument/2006/relationships/slide" Target="slides/slide22.xml"/><Relationship Id="rId42" Type="http://schemas.openxmlformats.org/officeDocument/2006/relationships/slide" Target="slides/slide30.xml"/><Relationship Id="rId47" Type="http://schemas.openxmlformats.org/officeDocument/2006/relationships/slide" Target="slides/slide35.xml"/><Relationship Id="rId50" Type="http://schemas.openxmlformats.org/officeDocument/2006/relationships/slide" Target="slides/slide38.xml"/><Relationship Id="rId55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9" Type="http://schemas.openxmlformats.org/officeDocument/2006/relationships/slide" Target="slides/slide17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40" Type="http://schemas.openxmlformats.org/officeDocument/2006/relationships/slide" Target="slides/slide28.xml"/><Relationship Id="rId45" Type="http://schemas.openxmlformats.org/officeDocument/2006/relationships/slide" Target="slides/slide33.xml"/><Relationship Id="rId53" Type="http://schemas.openxmlformats.org/officeDocument/2006/relationships/slide" Target="slides/slide41.xml"/><Relationship Id="rId58" Type="http://schemas.openxmlformats.org/officeDocument/2006/relationships/viewProps" Target="viewProps.xml"/><Relationship Id="rId5" Type="http://schemas.openxmlformats.org/officeDocument/2006/relationships/slideMaster" Target="slideMasters/slideMaster5.xml"/><Relationship Id="rId19" Type="http://schemas.openxmlformats.org/officeDocument/2006/relationships/slide" Target="slides/slide7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43" Type="http://schemas.openxmlformats.org/officeDocument/2006/relationships/slide" Target="slides/slide31.xml"/><Relationship Id="rId48" Type="http://schemas.openxmlformats.org/officeDocument/2006/relationships/slide" Target="slides/slide36.xml"/><Relationship Id="rId56" Type="http://schemas.openxmlformats.org/officeDocument/2006/relationships/commentAuthors" Target="commentAuthor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9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46" Type="http://schemas.openxmlformats.org/officeDocument/2006/relationships/slide" Target="slides/slide34.xml"/><Relationship Id="rId59" Type="http://schemas.openxmlformats.org/officeDocument/2006/relationships/theme" Target="theme/theme1.xml"/><Relationship Id="rId20" Type="http://schemas.openxmlformats.org/officeDocument/2006/relationships/slide" Target="slides/slide8.xml"/><Relationship Id="rId41" Type="http://schemas.openxmlformats.org/officeDocument/2006/relationships/slide" Target="slides/slide29.xml"/><Relationship Id="rId54" Type="http://schemas.openxmlformats.org/officeDocument/2006/relationships/slide" Target="slides/slide42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slide" Target="slides/slide24.xml"/><Relationship Id="rId49" Type="http://schemas.openxmlformats.org/officeDocument/2006/relationships/slide" Target="slides/slide37.xml"/><Relationship Id="rId57" Type="http://schemas.openxmlformats.org/officeDocument/2006/relationships/presProps" Target="presProps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9.xml"/><Relationship Id="rId44" Type="http://schemas.openxmlformats.org/officeDocument/2006/relationships/slide" Target="slides/slide32.xml"/><Relationship Id="rId52" Type="http://schemas.openxmlformats.org/officeDocument/2006/relationships/slide" Target="slides/slide40.xml"/><Relationship Id="rId6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2937634-2079-BD4B-A278-C56327FDE558}" type="datetimeFigureOut">
              <a:rPr lang="en-US" smtClean="0"/>
              <a:pPr/>
              <a:t>3/9/26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339FBE3-7C1E-604C-A973-421AC64550EC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039553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39FBE3-7C1E-604C-A973-421AC64550EC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420700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39FBE3-7C1E-604C-A973-421AC64550EC}" type="slidenum">
              <a:rPr lang="en-US" smtClean="0"/>
              <a:pPr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908500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39FBE3-7C1E-604C-A973-421AC64550EC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8128439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53C4279-0E90-45C7-936D-21AD6824232C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+mn-cs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02546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342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342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342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28D681-7867-E949-A3D2-41DDE609BED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MS PGothic" panose="020B0600070205080204" pitchFamily="34" charset="-128"/>
                <a:cs typeface="+mn-cs"/>
              </a:rPr>
              <a:pPr marL="0" marR="0" lvl="0" indent="0" algn="r" defTabSz="3429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726102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The overall alpha for the study was controlled at a one-sided 2.5% with the hypotheses in the top row tested first and in parallel with alpha sharing as indicated. Once a hypothesis is positive its alpha can be passed to a succeeding hypothesis. The study was considered to have met its primary objective if any of the OS or PFS hypotheses were significant. </a:t>
            </a:r>
          </a:p>
          <a:p>
            <a:r>
              <a:rPr lang="en-US" dirty="0"/>
              <a:t>The study met its primary endpoint of non-inferiority of OS for comparison of P vs C, and we begin discussion of outcomes with comparison of pembro vs chemo.</a:t>
            </a:r>
          </a:p>
          <a:p>
            <a:pPr>
              <a:spcBef>
                <a:spcPts val="600"/>
              </a:spcBef>
            </a:pPr>
            <a:r>
              <a:rPr lang="en-US" sz="1200" dirty="0"/>
              <a:t>Sample size calculation </a:t>
            </a:r>
          </a:p>
          <a:p>
            <a:pPr marL="457200" lvl="1">
              <a:spcBef>
                <a:spcPts val="300"/>
              </a:spcBef>
            </a:pPr>
            <a:r>
              <a:rPr lang="en-US" sz="1100" dirty="0"/>
              <a:t>OS: exponential distribution with median of 10 months (chemo), enrollment period 19 months, yearly drop out rate 2%</a:t>
            </a:r>
          </a:p>
          <a:p>
            <a:pPr marL="457200" lvl="1">
              <a:spcBef>
                <a:spcPts val="300"/>
              </a:spcBef>
            </a:pPr>
            <a:r>
              <a:rPr lang="en-US" sz="1100" dirty="0"/>
              <a:t>PFS: exponential distribution with median of 6 months (chemo), enrollment period 19 months, yearly drop out rate 5%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342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342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342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28D681-7867-E949-A3D2-41DDE609BED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MS PGothic" panose="020B0600070205080204" pitchFamily="34" charset="-128"/>
                <a:cs typeface="+mn-cs"/>
              </a:rPr>
              <a:pPr marL="0" marR="0" lvl="0" indent="0" algn="r" defTabSz="3429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65209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428D681-7867-E949-A3D2-41DDE609BED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+mn-cs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71048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428D681-7867-E949-A3D2-41DDE609BED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+mn-cs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254926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428D681-7867-E949-A3D2-41DDE609BED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+mn-cs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640381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342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342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34294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28D681-7867-E949-A3D2-41DDE609BED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MS PGothic" panose="020B0600070205080204" pitchFamily="34" charset="-128"/>
                <a:cs typeface="+mn-cs"/>
              </a:rPr>
              <a:pPr marL="0" marR="0" lvl="0" indent="0" algn="r" defTabSz="34294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330957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428D681-7867-E949-A3D2-41DDE609BED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+mn-cs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79074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DBD57B6-2828-017A-1F2B-46E95587B67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D1BD6B8-0BEE-E931-FB10-BD3A3DF1496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C5321D69-96F0-C567-C84D-D7AACD1F4E4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0F497F7-F623-BBB2-D178-8C6FEEE601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39FBE3-7C1E-604C-A973-421AC64550EC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649315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1428D681-7867-E949-A3D2-41DDE609BED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MS PGothic" panose="020B0600070205080204" pitchFamily="34" charset="-128"/>
                <a:cs typeface="+mn-cs"/>
              </a:rPr>
              <a:pPr marL="0" marR="0" lvl="0" indent="0" algn="r" defTabSz="4572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MS PGothic" panose="020B0600070205080204" pitchFamily="34" charset="-128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05851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70E7FA-1659-4724-B04D-9C5482A4424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729017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9B3B62-59BB-49FF-B232-43DB6C31CF1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99" name="Rectangle 7"/>
          <p:cNvSpPr txBox="1">
            <a:spLocks noGrp="1" noChangeArrowheads="1"/>
          </p:cNvSpPr>
          <p:nvPr/>
        </p:nvSpPr>
        <p:spPr bwMode="auto">
          <a:xfrm>
            <a:off x="3884028" y="8684926"/>
            <a:ext cx="2972421" cy="457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561" tIns="45280" rIns="90561" bIns="45280" anchor="b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159860A-213C-4550-A01F-D735DBB3EEF0}" type="slidenum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Slide Image Placeholder 2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Notes Placeholder 3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Courier New" pitchFamily="49" charset="0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6811621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2E4953F-501C-498F-811F-52E153962CB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510487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9B3B62-59BB-49FF-B232-43DB6C31CF1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99" name="Rectangle 7"/>
          <p:cNvSpPr txBox="1">
            <a:spLocks noGrp="1" noChangeArrowheads="1"/>
          </p:cNvSpPr>
          <p:nvPr/>
        </p:nvSpPr>
        <p:spPr bwMode="auto">
          <a:xfrm>
            <a:off x="3884028" y="8684926"/>
            <a:ext cx="2972421" cy="457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561" tIns="45280" rIns="90561" bIns="45280" anchor="b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159860A-213C-4550-A01F-D735DBB3EEF0}" type="slidenum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Slide Image Placeholder 2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Notes Placeholder 3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Courier New" pitchFamily="49" charset="0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426766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9B3B62-59BB-49FF-B232-43DB6C31CF1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99" name="Rectangle 7"/>
          <p:cNvSpPr txBox="1">
            <a:spLocks noGrp="1" noChangeArrowheads="1"/>
          </p:cNvSpPr>
          <p:nvPr/>
        </p:nvSpPr>
        <p:spPr bwMode="auto">
          <a:xfrm>
            <a:off x="3884028" y="8684926"/>
            <a:ext cx="2972421" cy="457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561" tIns="45280" rIns="90561" bIns="45280" anchor="b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159860A-213C-4550-A01F-D735DBB3EEF0}" type="slidenum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Slide Image Placeholder 2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Notes Placeholder 3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Courier New" pitchFamily="49" charset="0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680650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9B3B62-59BB-49FF-B232-43DB6C31CF1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99" name="Rectangle 7"/>
          <p:cNvSpPr txBox="1">
            <a:spLocks noGrp="1" noChangeArrowheads="1"/>
          </p:cNvSpPr>
          <p:nvPr/>
        </p:nvSpPr>
        <p:spPr bwMode="auto">
          <a:xfrm>
            <a:off x="3884028" y="8684926"/>
            <a:ext cx="2972421" cy="457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561" tIns="45280" rIns="90561" bIns="45280" anchor="b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159860A-213C-4550-A01F-D735DBB3EEF0}" type="slidenum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Slide Image Placeholder 2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Notes Placeholder 3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Courier New" pitchFamily="49" charset="0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682178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39B3B62-59BB-49FF-B232-43DB6C31CF1D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699" name="Rectangle 7"/>
          <p:cNvSpPr txBox="1">
            <a:spLocks noGrp="1" noChangeArrowheads="1"/>
          </p:cNvSpPr>
          <p:nvPr/>
        </p:nvSpPr>
        <p:spPr bwMode="auto">
          <a:xfrm>
            <a:off x="3884028" y="8684926"/>
            <a:ext cx="2972421" cy="457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0561" tIns="45280" rIns="90561" bIns="45280" anchor="b"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159860A-213C-4550-A01F-D735DBB3EEF0}" type="slidenum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Slide Image Placeholder 2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4" name="Notes Placeholder 3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Courier New" pitchFamily="49" charset="0"/>
              <a:buNone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51270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342F92A-1FD8-0045-4287-A79EADFCEC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2C9336E2-637D-29C5-F031-397C2D94809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19B9FF28-56A4-2507-ABC5-EEDE3855EED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A5E5DB2-16F2-B05C-77D0-B6A0B4B5D9A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39FBE3-7C1E-604C-A973-421AC64550EC}" type="slidenum">
              <a:rPr lang="en-US" smtClean="0"/>
              <a:pPr/>
              <a:t>41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67601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30690A-7920-1841-00FE-50314D0F770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BAC0917A-7F51-C61C-9162-C48C2B8FE1E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28E19ADA-4714-E24E-FB0B-C7C44843AA7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1A55D5F6-A95D-DACD-9963-FAA33ED32CE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339FBE3-7C1E-604C-A973-421AC64550EC}" type="slidenum">
              <a:rPr lang="en-US" smtClean="0"/>
              <a:pPr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072449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021451-1387-4CA6-816F-3879F97B5CBC}" type="slidenum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021451-1387-4CA6-816F-3879F97B5CBC}" type="slidenum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021451-1387-4CA6-816F-3879F97B5CBC}" type="slidenum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021451-1387-4CA6-816F-3879F97B5CBC}" type="slidenum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356700-F376-AAB2-1486-9433FE849F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427A965-494B-F0C4-8087-5A1567108A3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34E24713-8181-2E14-B167-7B36760C702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2F7FC35-6E52-27B4-4565-52E8808833E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021451-1387-4CA6-816F-3879F97B5CBC}" type="slidenum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5413072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021451-1387-4CA6-816F-3879F97B5CBC}" type="slidenum"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408699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1.xml"/><Relationship Id="rId1" Type="http://schemas.openxmlformats.org/officeDocument/2006/relationships/tags" Target="../tags/tag23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1.xml"/><Relationship Id="rId1" Type="http://schemas.openxmlformats.org/officeDocument/2006/relationships/tags" Target="../tags/tag24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1.xml"/><Relationship Id="rId1" Type="http://schemas.openxmlformats.org/officeDocument/2006/relationships/tags" Target="../tags/tag2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1.xml"/><Relationship Id="rId1" Type="http://schemas.openxmlformats.org/officeDocument/2006/relationships/tags" Target="../tags/tag26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1.xml"/><Relationship Id="rId1" Type="http://schemas.openxmlformats.org/officeDocument/2006/relationships/tags" Target="../tags/tag27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1.xml"/><Relationship Id="rId1" Type="http://schemas.openxmlformats.org/officeDocument/2006/relationships/tags" Target="../tags/tag28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1.xml"/><Relationship Id="rId1" Type="http://schemas.openxmlformats.org/officeDocument/2006/relationships/tags" Target="../tags/tag29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emf"/><Relationship Id="rId1" Type="http://schemas.openxmlformats.org/officeDocument/2006/relationships/slideMaster" Target="../slideMasters/slideMaster12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2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0.png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sv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10.png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2.xml"/><Relationship Id="rId4" Type="http://schemas.openxmlformats.org/officeDocument/2006/relationships/image" Target="../media/image19.emf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3.xml"/><Relationship Id="rId4" Type="http://schemas.openxmlformats.org/officeDocument/2006/relationships/image" Target="../media/image19.emf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4.xml"/><Relationship Id="rId4" Type="http://schemas.openxmlformats.org/officeDocument/2006/relationships/image" Target="../media/image19.emf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5.xml"/><Relationship Id="rId4" Type="http://schemas.openxmlformats.org/officeDocument/2006/relationships/image" Target="../media/image19.emf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6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6.xml"/><Relationship Id="rId4" Type="http://schemas.openxmlformats.org/officeDocument/2006/relationships/image" Target="../media/image19.emf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7.xml"/><Relationship Id="rId4" Type="http://schemas.openxmlformats.org/officeDocument/2006/relationships/image" Target="../media/image19.emf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8.xml"/><Relationship Id="rId4" Type="http://schemas.openxmlformats.org/officeDocument/2006/relationships/image" Target="../media/image19.emf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9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9.xml"/><Relationship Id="rId4" Type="http://schemas.openxmlformats.org/officeDocument/2006/relationships/image" Target="../media/image19.emf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0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0.xml"/><Relationship Id="rId4" Type="http://schemas.openxmlformats.org/officeDocument/2006/relationships/image" Target="../media/image19.emf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1.xml"/><Relationship Id="rId4" Type="http://schemas.openxmlformats.org/officeDocument/2006/relationships/image" Target="../media/image19.emf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2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2.xml"/><Relationship Id="rId4" Type="http://schemas.openxmlformats.org/officeDocument/2006/relationships/image" Target="../media/image19.emf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3.xml"/><Relationship Id="rId4" Type="http://schemas.openxmlformats.org/officeDocument/2006/relationships/image" Target="../media/image19.emf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4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4.xml"/><Relationship Id="rId4" Type="http://schemas.openxmlformats.org/officeDocument/2006/relationships/image" Target="../media/image19.emf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5.xml"/><Relationship Id="rId4" Type="http://schemas.openxmlformats.org/officeDocument/2006/relationships/image" Target="../media/image19.emf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6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6.xml"/><Relationship Id="rId4" Type="http://schemas.openxmlformats.org/officeDocument/2006/relationships/image" Target="../media/image19.emf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7.xml"/><Relationship Id="rId4" Type="http://schemas.openxmlformats.org/officeDocument/2006/relationships/image" Target="../media/image19.emf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8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8.xml"/><Relationship Id="rId4" Type="http://schemas.openxmlformats.org/officeDocument/2006/relationships/image" Target="../media/image19.emf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19.xml"/><Relationship Id="rId4" Type="http://schemas.openxmlformats.org/officeDocument/2006/relationships/image" Target="../media/image19.emf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0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20.xml"/><Relationship Id="rId4" Type="http://schemas.openxmlformats.org/officeDocument/2006/relationships/image" Target="../media/image19.emf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Master" Target="../slideMasters/slideMaster6.xml"/><Relationship Id="rId1" Type="http://schemas.openxmlformats.org/officeDocument/2006/relationships/tags" Target="../tags/tag21.xml"/><Relationship Id="rId4" Type="http://schemas.openxmlformats.org/officeDocument/2006/relationships/image" Target="../media/image19.emf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ooter Placeholder 9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Date or Reference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ctr">
              <a:defRPr>
                <a:solidFill>
                  <a:srgbClr val="FFFFFF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274588" y="5998830"/>
            <a:ext cx="8869412" cy="85918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 descr="MSKCC_super_pos_rgb.pdf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2736" y="940550"/>
            <a:ext cx="8030529" cy="886127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27675" y="2262472"/>
            <a:ext cx="7772400" cy="1470025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4000">
                <a:solidFill>
                  <a:srgbClr val="2986E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27675" y="4691844"/>
            <a:ext cx="6400800" cy="1306987"/>
          </a:xfrm>
        </p:spPr>
        <p:txBody>
          <a:bodyPr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pic>
        <p:nvPicPr>
          <p:cNvPr id="16" name="Picture 15" descr="MSKCC_logo_hor_pos_rgb_150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275" y="569650"/>
            <a:ext cx="2683004" cy="826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362304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7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535117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EF1DE10-4267-F94A-96DC-2AE16CF0B679}" type="datetimeFigureOut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srgbClr val="565656"/>
                </a:solidFill>
                <a:latin typeface="Arial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5206F7A-FC33-A14E-8BB9-7B89B0BC97B4}" type="slidenum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4563868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a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>
            <a:spLocks noChangeArrowheads="1"/>
          </p:cNvSpPr>
          <p:nvPr userDrawn="1"/>
        </p:nvSpPr>
        <p:spPr bwMode="auto">
          <a:xfrm>
            <a:off x="685802" y="3692527"/>
            <a:ext cx="2994025" cy="1628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Calibri" pitchFamily="34" charset="0"/>
                <a:ea typeface="MS PGothic" pitchFamily="34" charset="-128"/>
              </a:defRPr>
            </a:lvl9pPr>
          </a:lstStyle>
          <a:p>
            <a:pPr eaLnBrk="1" hangingPunct="1">
              <a:defRPr/>
            </a:pPr>
            <a:r>
              <a:rPr lang="en-US" altLang="en-US" sz="1550" b="1" baseline="30000" dirty="0">
                <a:solidFill>
                  <a:schemeClr val="tx1"/>
                </a:solidFill>
                <a:latin typeface="Arial Narrow" pitchFamily="34" charset="0"/>
              </a:rPr>
              <a:t>Contacts ESMO </a:t>
            </a:r>
          </a:p>
          <a:p>
            <a:pPr eaLnBrk="1" hangingPunct="1">
              <a:defRPr/>
            </a:pPr>
            <a:endParaRPr lang="en-US" altLang="en-US" sz="1550" b="1" baseline="30000" dirty="0">
              <a:solidFill>
                <a:schemeClr val="tx1"/>
              </a:solidFill>
              <a:latin typeface="Arial Narrow" pitchFamily="34" charset="0"/>
            </a:endParaRPr>
          </a:p>
          <a:p>
            <a:pPr eaLnBrk="1" hangingPunct="1">
              <a:defRPr/>
            </a:pPr>
            <a:r>
              <a:rPr lang="en-US" altLang="en-US" sz="1550" baseline="30000" dirty="0">
                <a:solidFill>
                  <a:schemeClr val="tx1"/>
                </a:solidFill>
                <a:latin typeface="Arial Narrow" pitchFamily="34" charset="0"/>
              </a:rPr>
              <a:t>European Society for Medical Oncology </a:t>
            </a:r>
            <a:br>
              <a:rPr lang="en-US" altLang="en-US" sz="1550" baseline="30000" dirty="0">
                <a:solidFill>
                  <a:schemeClr val="tx1"/>
                </a:solidFill>
                <a:latin typeface="Arial Narrow" pitchFamily="34" charset="0"/>
              </a:rPr>
            </a:br>
            <a:r>
              <a:rPr lang="en-US" altLang="en-US" sz="1550" baseline="30000" dirty="0">
                <a:solidFill>
                  <a:schemeClr val="tx1"/>
                </a:solidFill>
                <a:latin typeface="Arial Narrow" pitchFamily="34" charset="0"/>
              </a:rPr>
              <a:t>Via Ginevra 4, CH-6900 Lugano</a:t>
            </a:r>
            <a:br>
              <a:rPr lang="en-US" altLang="en-US" sz="1550" baseline="30000" dirty="0">
                <a:solidFill>
                  <a:schemeClr val="tx1"/>
                </a:solidFill>
                <a:latin typeface="Arial Narrow" pitchFamily="34" charset="0"/>
              </a:rPr>
            </a:br>
            <a:endParaRPr lang="en-US" altLang="en-US" sz="1550" baseline="30000" dirty="0">
              <a:solidFill>
                <a:schemeClr val="tx1"/>
              </a:solidFill>
              <a:latin typeface="Arial Narrow" pitchFamily="34" charset="0"/>
            </a:endParaRPr>
          </a:p>
          <a:p>
            <a:pPr eaLnBrk="1" hangingPunct="1">
              <a:defRPr/>
            </a:pPr>
            <a:br>
              <a:rPr lang="en-US" altLang="en-US" sz="1550" baseline="30000" dirty="0">
                <a:solidFill>
                  <a:schemeClr val="tx1"/>
                </a:solidFill>
                <a:latin typeface="Arial Narrow" pitchFamily="34" charset="0"/>
              </a:rPr>
            </a:br>
            <a:r>
              <a:rPr lang="en-US" altLang="en-US" sz="1550" baseline="30000" dirty="0">
                <a:solidFill>
                  <a:schemeClr val="tx1"/>
                </a:solidFill>
                <a:latin typeface="Arial Narrow" pitchFamily="34" charset="0"/>
              </a:rPr>
              <a:t>http://www.esmo.org</a:t>
            </a:r>
            <a:endParaRPr lang="en-US" altLang="en-US" sz="1550" b="1" baseline="0" dirty="0">
              <a:solidFill>
                <a:schemeClr val="tx1"/>
              </a:solidFill>
              <a:latin typeface="Arial Narrow" pitchFamily="34" charset="0"/>
            </a:endParaRPr>
          </a:p>
          <a:p>
            <a:pPr marL="0" marR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550" baseline="30000" dirty="0">
                <a:solidFill>
                  <a:schemeClr val="tx1"/>
                </a:solidFill>
                <a:latin typeface="Arial Narrow" pitchFamily="34" charset="0"/>
              </a:rPr>
              <a:t>esmo@esmo.org</a:t>
            </a:r>
          </a:p>
          <a:p>
            <a:pPr eaLnBrk="1" hangingPunct="1">
              <a:defRPr/>
            </a:pPr>
            <a:endParaRPr lang="en-US" altLang="en-US" sz="1800" baseline="30000" dirty="0">
              <a:solidFill>
                <a:schemeClr val="tx1"/>
              </a:solidFill>
              <a:latin typeface="Arial Narrow" pitchFamily="34" charset="0"/>
            </a:endParaRPr>
          </a:p>
        </p:txBody>
      </p:sp>
      <p:sp>
        <p:nvSpPr>
          <p:cNvPr id="5" name="Text Placeholder 18"/>
          <p:cNvSpPr>
            <a:spLocks noGrp="1"/>
          </p:cNvSpPr>
          <p:nvPr>
            <p:ph type="body" sz="quarter" idx="10"/>
          </p:nvPr>
        </p:nvSpPr>
        <p:spPr>
          <a:xfrm>
            <a:off x="685800" y="2266720"/>
            <a:ext cx="5193371" cy="297517"/>
          </a:xfrm>
        </p:spPr>
        <p:txBody>
          <a:bodyPr tIns="140400" anchor="ctr">
            <a:noAutofit/>
          </a:bodyPr>
          <a:lstStyle>
            <a:lvl1pPr marL="0" indent="0" rtl="0">
              <a:buFontTx/>
              <a:buNone/>
              <a:defRPr lang="en-US" sz="1700" b="1" i="0" u="none" strike="noStrike" baseline="30000" smtClean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Text Placeholder 18"/>
          <p:cNvSpPr>
            <a:spLocks noGrp="1"/>
          </p:cNvSpPr>
          <p:nvPr>
            <p:ph type="body" sz="quarter" idx="11"/>
          </p:nvPr>
        </p:nvSpPr>
        <p:spPr>
          <a:xfrm>
            <a:off x="685800" y="2664487"/>
            <a:ext cx="5193370" cy="270475"/>
          </a:xfrm>
        </p:spPr>
        <p:txBody>
          <a:bodyPr tIns="93600" bIns="0" anchor="ctr">
            <a:noAutofit/>
          </a:bodyPr>
          <a:lstStyle>
            <a:lvl1pPr marL="0" indent="0" rtl="0">
              <a:buFontTx/>
              <a:buNone/>
              <a:defRPr lang="en-US" sz="1700" b="0" i="0" u="none" strike="noStrike" baseline="30000" smtClean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ext Placeholder 18"/>
          <p:cNvSpPr>
            <a:spLocks noGrp="1"/>
          </p:cNvSpPr>
          <p:nvPr>
            <p:ph type="body" sz="quarter" idx="12" hasCustomPrompt="1"/>
          </p:nvPr>
        </p:nvSpPr>
        <p:spPr>
          <a:xfrm>
            <a:off x="685800" y="2937600"/>
            <a:ext cx="5193370" cy="297600"/>
          </a:xfrm>
        </p:spPr>
        <p:txBody>
          <a:bodyPr tIns="93600" bIns="0" anchor="ctr">
            <a:noAutofit/>
          </a:bodyPr>
          <a:lstStyle>
            <a:lvl1pPr marL="0" indent="0" rtl="0">
              <a:buFontTx/>
              <a:buNone/>
              <a:defRPr lang="en-US" sz="1700" b="0" i="0" u="none" strike="noStrike" baseline="30000" smtClean="0">
                <a:solidFill>
                  <a:schemeClr val="tx1"/>
                </a:solidFill>
              </a:defRPr>
            </a:lvl1pPr>
          </a:lstStyle>
          <a:p>
            <a:pPr lvl="0"/>
            <a:r>
              <a:rPr lang="fr-CH" dirty="0"/>
              <a:t>Click to edit Master text style</a:t>
            </a: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9FB4C-FCC4-423E-B433-D9FA2CAED6D2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937692660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/ Cover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58788" y="786384"/>
            <a:ext cx="8234362" cy="2239920"/>
          </a:xfrm>
        </p:spPr>
        <p:txBody>
          <a:bodyPr lIns="91440" tIns="45720" rIns="91440" bIns="45720">
            <a:normAutofit/>
          </a:bodyPr>
          <a:lstStyle>
            <a:lvl1pPr>
              <a:lnSpc>
                <a:spcPct val="90000"/>
              </a:lnSpc>
              <a:defRPr sz="4000" b="1" cap="none" spc="98">
                <a:solidFill>
                  <a:srgbClr val="00655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&lt;Insert Title&gt;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458789" y="4647764"/>
            <a:ext cx="7036958" cy="924363"/>
          </a:xfrm>
          <a:prstGeom prst="rect">
            <a:avLst/>
          </a:prstGeom>
        </p:spPr>
        <p:txBody>
          <a:bodyPr lIns="91440" tIns="45720" rIns="91440" bIns="45720">
            <a:normAutofit/>
          </a:bodyPr>
          <a:lstStyle>
            <a:lvl1pPr marL="0" indent="0" algn="l">
              <a:lnSpc>
                <a:spcPct val="90000"/>
              </a:lnSpc>
              <a:spcBef>
                <a:spcPts val="900"/>
              </a:spcBef>
              <a:buNone/>
              <a:defRPr sz="1800" spc="23" baseline="0">
                <a:solidFill>
                  <a:schemeClr val="tx1"/>
                </a:solidFill>
              </a:defRPr>
            </a:lvl1pPr>
            <a:lvl2pPr marL="34294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9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83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7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7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67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6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&lt;Affiliations&gt;</a:t>
            </a:r>
            <a:endParaRPr lang="en-US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458788" y="3409276"/>
            <a:ext cx="7044104" cy="1227813"/>
          </a:xfrm>
          <a:prstGeom prst="rect">
            <a:avLst/>
          </a:prstGeom>
        </p:spPr>
        <p:txBody>
          <a:bodyPr lIns="91440" tIns="45720" rIns="91440" bIns="45720">
            <a:noAutofit/>
          </a:bodyPr>
          <a:lstStyle>
            <a:lvl1pPr marL="0" indent="0">
              <a:buNone/>
              <a:defRPr sz="2400" b="0" spc="23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>
              <a:defRPr sz="11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en-US"/>
              <a:t>&lt;Authors&gt;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1786824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&amp;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8600" y="231649"/>
            <a:ext cx="8234362" cy="1155700"/>
          </a:xfrm>
        </p:spPr>
        <p:txBody>
          <a:bodyPr anchor="ctr">
            <a:normAutofit/>
          </a:bodyPr>
          <a:lstStyle>
            <a:lvl1pPr>
              <a:defRPr sz="3200" b="1">
                <a:solidFill>
                  <a:schemeClr val="accent1">
                    <a:lumMod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&lt;Slide title&gt;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8788" y="1598085"/>
            <a:ext cx="8234362" cy="4482044"/>
          </a:xfrm>
          <a:prstGeom prst="rect">
            <a:avLst/>
          </a:prstGeom>
        </p:spPr>
        <p:txBody>
          <a:bodyPr>
            <a:normAutofit/>
          </a:bodyPr>
          <a:lstStyle>
            <a:lvl1pPr>
              <a:lnSpc>
                <a:spcPct val="100000"/>
              </a:lnSpc>
              <a:spcBef>
                <a:spcPts val="0"/>
              </a:spcBef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621792" indent="-164592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SzPct val="100000"/>
              <a:buFont typeface="Arial Narrow" panose="020B0606020202030204" pitchFamily="34" charset="0"/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033272" indent="-118872">
              <a:lnSpc>
                <a:spcPct val="100000"/>
              </a:lnSpc>
              <a:spcBef>
                <a:spcPts val="0"/>
              </a:spcBef>
              <a:buClr>
                <a:schemeClr val="accent1"/>
              </a:buClr>
              <a:buFont typeface="Wingdings" panose="05000000000000000000" pitchFamily="2" charset="2"/>
              <a:buChar char="§"/>
              <a:defRPr sz="1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371600" indent="-117475">
              <a:lnSpc>
                <a:spcPct val="100000"/>
              </a:lnSpc>
              <a:spcBef>
                <a:spcPts val="0"/>
              </a:spcBef>
              <a:buSzPct val="100000"/>
              <a:tabLst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1828800">
              <a:lnSpc>
                <a:spcPct val="100000"/>
              </a:lnSpc>
              <a:spcBef>
                <a:spcPts val="0"/>
              </a:spcBef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0" y="6608838"/>
            <a:ext cx="9144000" cy="249161"/>
          </a:xfrm>
        </p:spPr>
        <p:txBody>
          <a:bodyPr lIns="91440" bIns="45720" anchor="b" anchorCtr="0">
            <a:noAutofit/>
          </a:bodyPr>
          <a:lstStyle>
            <a:lvl1pPr marL="0" indent="0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70282" indent="0">
              <a:spcBef>
                <a:spcPts val="0"/>
              </a:spcBef>
              <a:buNone/>
              <a:defRPr sz="900"/>
            </a:lvl2pPr>
            <a:lvl3pPr marL="345327" indent="0">
              <a:spcBef>
                <a:spcPts val="0"/>
              </a:spcBef>
              <a:buNone/>
              <a:defRPr sz="900"/>
            </a:lvl3pPr>
            <a:lvl4pPr marL="515609" indent="0">
              <a:spcBef>
                <a:spcPts val="0"/>
              </a:spcBef>
              <a:buNone/>
              <a:defRPr sz="900"/>
            </a:lvl4pPr>
            <a:lvl5pPr marL="685891" indent="0">
              <a:spcBef>
                <a:spcPts val="0"/>
              </a:spcBef>
              <a:buNone/>
              <a:defRPr sz="900"/>
            </a:lvl5pPr>
          </a:lstStyle>
          <a:p>
            <a:pPr lvl="0"/>
            <a:r>
              <a:rPr lang="en-US" dirty="0"/>
              <a:t>Click to add footnote. Do not use “footer” placeholder at left: for sensitivity labeling only.</a:t>
            </a:r>
          </a:p>
        </p:txBody>
      </p:sp>
      <p:sp>
        <p:nvSpPr>
          <p:cNvPr id="8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7852230" y="0"/>
            <a:ext cx="1291771" cy="309639"/>
          </a:xfrm>
        </p:spPr>
        <p:txBody>
          <a:bodyPr lIns="91440" bIns="45720" anchor="t" anchorCtr="0">
            <a:noAutofit/>
          </a:bodyPr>
          <a:lstStyle>
            <a:lvl1pPr marL="0" indent="0" algn="r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70282" indent="0">
              <a:spcBef>
                <a:spcPts val="0"/>
              </a:spcBef>
              <a:buNone/>
              <a:defRPr sz="900"/>
            </a:lvl2pPr>
            <a:lvl3pPr marL="345327" indent="0">
              <a:spcBef>
                <a:spcPts val="0"/>
              </a:spcBef>
              <a:buNone/>
              <a:defRPr sz="900"/>
            </a:lvl3pPr>
            <a:lvl4pPr marL="515609" indent="0">
              <a:spcBef>
                <a:spcPts val="0"/>
              </a:spcBef>
              <a:buNone/>
              <a:defRPr sz="900"/>
            </a:lvl4pPr>
            <a:lvl5pPr marL="685891" indent="0">
              <a:spcBef>
                <a:spcPts val="0"/>
              </a:spcBef>
              <a:buNone/>
              <a:defRPr sz="900"/>
            </a:lvl5pPr>
          </a:lstStyle>
          <a:p>
            <a:pPr lvl="0"/>
            <a:r>
              <a:rPr lang="en-US" dirty="0"/>
              <a:t>Label for Locking</a:t>
            </a:r>
          </a:p>
        </p:txBody>
      </p:sp>
    </p:spTree>
    <p:extLst>
      <p:ext uri="{BB962C8B-B14F-4D97-AF65-F5344CB8AC3E}">
        <p14:creationId xmlns:p14="http://schemas.microsoft.com/office/powerpoint/2010/main" val="419320177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8600" y="231649"/>
            <a:ext cx="8227893" cy="1155700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</a:schemeClr>
                </a:solidFill>
              </a:defRPr>
            </a:lvl1pPr>
          </a:lstStyle>
          <a:p>
            <a:r>
              <a:rPr lang="en-US"/>
              <a:t>&lt;Title Only&gt;</a:t>
            </a:r>
            <a:endParaRPr lang="en-US" dirty="0"/>
          </a:p>
        </p:txBody>
      </p:sp>
      <p:sp>
        <p:nvSpPr>
          <p:cNvPr id="5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0" y="6608838"/>
            <a:ext cx="9144000" cy="249161"/>
          </a:xfrm>
        </p:spPr>
        <p:txBody>
          <a:bodyPr lIns="91440" bIns="45720" anchor="b" anchorCtr="0">
            <a:noAutofit/>
          </a:bodyPr>
          <a:lstStyle>
            <a:lvl1pPr marL="0" indent="0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70282" indent="0">
              <a:spcBef>
                <a:spcPts val="0"/>
              </a:spcBef>
              <a:buNone/>
              <a:defRPr sz="900"/>
            </a:lvl2pPr>
            <a:lvl3pPr marL="345327" indent="0">
              <a:spcBef>
                <a:spcPts val="0"/>
              </a:spcBef>
              <a:buNone/>
              <a:defRPr sz="900"/>
            </a:lvl3pPr>
            <a:lvl4pPr marL="515609" indent="0">
              <a:spcBef>
                <a:spcPts val="0"/>
              </a:spcBef>
              <a:buNone/>
              <a:defRPr sz="900"/>
            </a:lvl4pPr>
            <a:lvl5pPr marL="685891" indent="0">
              <a:spcBef>
                <a:spcPts val="0"/>
              </a:spcBef>
              <a:buNone/>
              <a:defRPr sz="900"/>
            </a:lvl5pPr>
          </a:lstStyle>
          <a:p>
            <a:pPr lvl="0"/>
            <a:r>
              <a:rPr lang="en-US" dirty="0"/>
              <a:t>Click to add footnote. Do not use “footer” placeholder at left: for sensitivity labeling only.</a:t>
            </a:r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7852230" y="0"/>
            <a:ext cx="1291771" cy="309639"/>
          </a:xfrm>
        </p:spPr>
        <p:txBody>
          <a:bodyPr lIns="91440" bIns="45720" anchor="t" anchorCtr="0">
            <a:noAutofit/>
          </a:bodyPr>
          <a:lstStyle>
            <a:lvl1pPr marL="0" indent="0" algn="r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70282" indent="0">
              <a:spcBef>
                <a:spcPts val="0"/>
              </a:spcBef>
              <a:buNone/>
              <a:defRPr sz="900"/>
            </a:lvl2pPr>
            <a:lvl3pPr marL="345327" indent="0">
              <a:spcBef>
                <a:spcPts val="0"/>
              </a:spcBef>
              <a:buNone/>
              <a:defRPr sz="900"/>
            </a:lvl3pPr>
            <a:lvl4pPr marL="515609" indent="0">
              <a:spcBef>
                <a:spcPts val="0"/>
              </a:spcBef>
              <a:buNone/>
              <a:defRPr sz="900"/>
            </a:lvl4pPr>
            <a:lvl5pPr marL="685891" indent="0">
              <a:spcBef>
                <a:spcPts val="0"/>
              </a:spcBef>
              <a:buNone/>
              <a:defRPr sz="900"/>
            </a:lvl5pPr>
          </a:lstStyle>
          <a:p>
            <a:pPr lvl="0"/>
            <a:r>
              <a:rPr lang="en-US" dirty="0"/>
              <a:t>Label for Locking</a:t>
            </a:r>
          </a:p>
        </p:txBody>
      </p:sp>
    </p:spTree>
    <p:extLst>
      <p:ext uri="{BB962C8B-B14F-4D97-AF65-F5344CB8AC3E}">
        <p14:creationId xmlns:p14="http://schemas.microsoft.com/office/powerpoint/2010/main" val="401400059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-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228600" y="231649"/>
            <a:ext cx="8222022" cy="1155700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</a:schemeClr>
                </a:solidFill>
              </a:defRPr>
            </a:lvl1pPr>
          </a:lstStyle>
          <a:p>
            <a:r>
              <a:rPr lang="en-US"/>
              <a:t>&lt;2-column&gt;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idx="13"/>
          </p:nvPr>
        </p:nvSpPr>
        <p:spPr>
          <a:xfrm>
            <a:off x="464659" y="1598085"/>
            <a:ext cx="3957014" cy="4482044"/>
          </a:xfrm>
          <a:prstGeom prst="rect">
            <a:avLst/>
          </a:prstGeom>
        </p:spPr>
        <p:txBody>
          <a:bodyPr/>
          <a:lstStyle>
            <a:lvl1pPr>
              <a:spcBef>
                <a:spcPts val="900"/>
              </a:spcBef>
              <a:defRPr/>
            </a:lvl1pPr>
            <a:lvl2pPr marL="345327" indent="-175046">
              <a:buFont typeface="Arial Narrow" panose="020B0606020202030204" pitchFamily="34" charset="0"/>
              <a:buChar char="–"/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Content Placeholder 2"/>
          <p:cNvSpPr>
            <a:spLocks noGrp="1"/>
          </p:cNvSpPr>
          <p:nvPr>
            <p:ph idx="1"/>
          </p:nvPr>
        </p:nvSpPr>
        <p:spPr>
          <a:xfrm>
            <a:off x="4730262" y="1598085"/>
            <a:ext cx="3957014" cy="4482044"/>
          </a:xfrm>
          <a:prstGeom prst="rect">
            <a:avLst/>
          </a:prstGeom>
        </p:spPr>
        <p:txBody>
          <a:bodyPr/>
          <a:lstStyle>
            <a:lvl1pPr>
              <a:spcBef>
                <a:spcPts val="900"/>
              </a:spcBef>
              <a:defRPr/>
            </a:lvl1pPr>
            <a:lvl2pPr marL="345327" indent="-175046">
              <a:buFont typeface="Arial Narrow" panose="020B0606020202030204" pitchFamily="34" charset="0"/>
              <a:buChar char="–"/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0" y="6608838"/>
            <a:ext cx="9144000" cy="249161"/>
          </a:xfrm>
        </p:spPr>
        <p:txBody>
          <a:bodyPr lIns="91440" bIns="45720" anchor="b" anchorCtr="0">
            <a:noAutofit/>
          </a:bodyPr>
          <a:lstStyle>
            <a:lvl1pPr marL="0" indent="0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70282" indent="0">
              <a:spcBef>
                <a:spcPts val="0"/>
              </a:spcBef>
              <a:buNone/>
              <a:defRPr sz="900"/>
            </a:lvl2pPr>
            <a:lvl3pPr marL="345327" indent="0">
              <a:spcBef>
                <a:spcPts val="0"/>
              </a:spcBef>
              <a:buNone/>
              <a:defRPr sz="900"/>
            </a:lvl3pPr>
            <a:lvl4pPr marL="515609" indent="0">
              <a:spcBef>
                <a:spcPts val="0"/>
              </a:spcBef>
              <a:buNone/>
              <a:defRPr sz="900"/>
            </a:lvl4pPr>
            <a:lvl5pPr marL="685891" indent="0">
              <a:spcBef>
                <a:spcPts val="0"/>
              </a:spcBef>
              <a:buNone/>
              <a:defRPr sz="900"/>
            </a:lvl5pPr>
          </a:lstStyle>
          <a:p>
            <a:pPr lvl="0"/>
            <a:r>
              <a:rPr lang="en-US" dirty="0"/>
              <a:t>Click to add footnote. Do not use “footer” placeholder at left: for sensitivity labeling only.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7852230" y="0"/>
            <a:ext cx="1291771" cy="309639"/>
          </a:xfrm>
        </p:spPr>
        <p:txBody>
          <a:bodyPr lIns="91440" bIns="45720" anchor="t" anchorCtr="0">
            <a:noAutofit/>
          </a:bodyPr>
          <a:lstStyle>
            <a:lvl1pPr marL="0" indent="0" algn="r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70282" indent="0">
              <a:spcBef>
                <a:spcPts val="0"/>
              </a:spcBef>
              <a:buNone/>
              <a:defRPr sz="900"/>
            </a:lvl2pPr>
            <a:lvl3pPr marL="345327" indent="0">
              <a:spcBef>
                <a:spcPts val="0"/>
              </a:spcBef>
              <a:buNone/>
              <a:defRPr sz="900"/>
            </a:lvl3pPr>
            <a:lvl4pPr marL="515609" indent="0">
              <a:spcBef>
                <a:spcPts val="0"/>
              </a:spcBef>
              <a:buNone/>
              <a:defRPr sz="900"/>
            </a:lvl4pPr>
            <a:lvl5pPr marL="685891" indent="0">
              <a:spcBef>
                <a:spcPts val="0"/>
              </a:spcBef>
              <a:buNone/>
              <a:defRPr sz="900"/>
            </a:lvl5pPr>
          </a:lstStyle>
          <a:p>
            <a:pPr lvl="0"/>
            <a:r>
              <a:rPr lang="en-US" dirty="0"/>
              <a:t>Label for Locking</a:t>
            </a:r>
          </a:p>
        </p:txBody>
      </p:sp>
    </p:spTree>
    <p:extLst>
      <p:ext uri="{BB962C8B-B14F-4D97-AF65-F5344CB8AC3E}">
        <p14:creationId xmlns:p14="http://schemas.microsoft.com/office/powerpoint/2010/main" val="265464944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stacked tex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58789" y="313267"/>
            <a:ext cx="8227893" cy="1155700"/>
          </a:xfrm>
        </p:spPr>
        <p:txBody>
          <a:bodyPr/>
          <a:lstStyle>
            <a:lvl1pPr>
              <a:defRPr baseline="0">
                <a:solidFill>
                  <a:schemeClr val="accent1">
                    <a:lumMod val="75000"/>
                  </a:schemeClr>
                </a:solidFill>
              </a:defRPr>
            </a:lvl1pPr>
          </a:lstStyle>
          <a:p>
            <a:r>
              <a:rPr lang="en-US"/>
              <a:t>&lt;2 Stacked Content / Table Option&gt;</a:t>
            </a:r>
            <a:endParaRPr lang="en-US" dirty="0"/>
          </a:p>
        </p:txBody>
      </p:sp>
      <p:sp>
        <p:nvSpPr>
          <p:cNvPr id="9" name="Content Placeholder 2"/>
          <p:cNvSpPr>
            <a:spLocks noGrp="1"/>
          </p:cNvSpPr>
          <p:nvPr>
            <p:ph idx="15"/>
          </p:nvPr>
        </p:nvSpPr>
        <p:spPr>
          <a:xfrm>
            <a:off x="464658" y="1598084"/>
            <a:ext cx="8222618" cy="2622224"/>
          </a:xfrm>
          <a:prstGeom prst="rect">
            <a:avLst/>
          </a:prstGeom>
        </p:spPr>
        <p:txBody>
          <a:bodyPr/>
          <a:lstStyle>
            <a:lvl1pPr>
              <a:spcBef>
                <a:spcPts val="900"/>
              </a:spcBef>
              <a:defRPr/>
            </a:lvl1pPr>
            <a:lvl2pPr marL="345327" indent="-175046">
              <a:buFont typeface="Arial Narrow" panose="020B0606020202030204" pitchFamily="34" charset="0"/>
              <a:buChar char="–"/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idx="16"/>
          </p:nvPr>
        </p:nvSpPr>
        <p:spPr>
          <a:xfrm>
            <a:off x="464658" y="4392248"/>
            <a:ext cx="8222618" cy="1727200"/>
          </a:xfrm>
          <a:prstGeom prst="rect">
            <a:avLst/>
          </a:prstGeom>
        </p:spPr>
        <p:txBody>
          <a:bodyPr/>
          <a:lstStyle>
            <a:lvl1pPr>
              <a:spcBef>
                <a:spcPts val="900"/>
              </a:spcBef>
              <a:defRPr/>
            </a:lvl1pPr>
            <a:lvl2pPr marL="345327" indent="-175046">
              <a:buFont typeface="Arial Narrow" panose="020B0606020202030204" pitchFamily="34" charset="0"/>
              <a:buChar char="–"/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0" y="6608838"/>
            <a:ext cx="9144000" cy="249161"/>
          </a:xfrm>
        </p:spPr>
        <p:txBody>
          <a:bodyPr lIns="91440" bIns="45720" anchor="b" anchorCtr="0">
            <a:noAutofit/>
          </a:bodyPr>
          <a:lstStyle>
            <a:lvl1pPr marL="0" indent="0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70282" indent="0">
              <a:spcBef>
                <a:spcPts val="0"/>
              </a:spcBef>
              <a:buNone/>
              <a:defRPr sz="900"/>
            </a:lvl2pPr>
            <a:lvl3pPr marL="345327" indent="0">
              <a:spcBef>
                <a:spcPts val="0"/>
              </a:spcBef>
              <a:buNone/>
              <a:defRPr sz="900"/>
            </a:lvl3pPr>
            <a:lvl4pPr marL="515609" indent="0">
              <a:spcBef>
                <a:spcPts val="0"/>
              </a:spcBef>
              <a:buNone/>
              <a:defRPr sz="900"/>
            </a:lvl4pPr>
            <a:lvl5pPr marL="685891" indent="0">
              <a:spcBef>
                <a:spcPts val="0"/>
              </a:spcBef>
              <a:buNone/>
              <a:defRPr sz="900"/>
            </a:lvl5pPr>
          </a:lstStyle>
          <a:p>
            <a:pPr lvl="0"/>
            <a:r>
              <a:rPr lang="en-US" dirty="0"/>
              <a:t>Click to add footnote. Do not use “footer” placeholder at left: for sensitivity labeling only.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4" hasCustomPrompt="1"/>
          </p:nvPr>
        </p:nvSpPr>
        <p:spPr>
          <a:xfrm>
            <a:off x="7852230" y="0"/>
            <a:ext cx="1291771" cy="309639"/>
          </a:xfrm>
        </p:spPr>
        <p:txBody>
          <a:bodyPr lIns="91440" bIns="45720" anchor="t" anchorCtr="0">
            <a:noAutofit/>
          </a:bodyPr>
          <a:lstStyle>
            <a:lvl1pPr marL="0" indent="0" algn="r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70282" indent="0">
              <a:spcBef>
                <a:spcPts val="0"/>
              </a:spcBef>
              <a:buNone/>
              <a:defRPr sz="900"/>
            </a:lvl2pPr>
            <a:lvl3pPr marL="345327" indent="0">
              <a:spcBef>
                <a:spcPts val="0"/>
              </a:spcBef>
              <a:buNone/>
              <a:defRPr sz="900"/>
            </a:lvl3pPr>
            <a:lvl4pPr marL="515609" indent="0">
              <a:spcBef>
                <a:spcPts val="0"/>
              </a:spcBef>
              <a:buNone/>
              <a:defRPr sz="900"/>
            </a:lvl4pPr>
            <a:lvl5pPr marL="685891" indent="0">
              <a:spcBef>
                <a:spcPts val="0"/>
              </a:spcBef>
              <a:buNone/>
              <a:defRPr sz="900"/>
            </a:lvl5pPr>
          </a:lstStyle>
          <a:p>
            <a:pPr lvl="0"/>
            <a:r>
              <a:rPr lang="en-US" dirty="0"/>
              <a:t>Label for Locking</a:t>
            </a:r>
          </a:p>
        </p:txBody>
      </p:sp>
    </p:spTree>
    <p:extLst>
      <p:ext uri="{BB962C8B-B14F-4D97-AF65-F5344CB8AC3E}">
        <p14:creationId xmlns:p14="http://schemas.microsoft.com/office/powerpoint/2010/main" val="516095521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/70 2-column /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64659" y="408161"/>
            <a:ext cx="8222022" cy="1076155"/>
          </a:xfrm>
        </p:spPr>
        <p:txBody>
          <a:bodyPr/>
          <a:lstStyle>
            <a:lvl1pPr>
              <a:defRPr>
                <a:solidFill>
                  <a:schemeClr val="accent1">
                    <a:lumMod val="75000"/>
                  </a:schemeClr>
                </a:solidFill>
              </a:defRPr>
            </a:lvl1pPr>
          </a:lstStyle>
          <a:p>
            <a:r>
              <a:rPr lang="en-US"/>
              <a:t>&lt;30/70 2-column / Plotted Chart Option&gt;</a:t>
            </a:r>
            <a:endParaRPr lang="en-US" dirty="0"/>
          </a:p>
        </p:txBody>
      </p:sp>
      <p:sp>
        <p:nvSpPr>
          <p:cNvPr id="8" name="Content Placeholder 2"/>
          <p:cNvSpPr>
            <a:spLocks noGrp="1"/>
          </p:cNvSpPr>
          <p:nvPr>
            <p:ph idx="14"/>
          </p:nvPr>
        </p:nvSpPr>
        <p:spPr>
          <a:xfrm>
            <a:off x="464660" y="1789901"/>
            <a:ext cx="2647818" cy="4290227"/>
          </a:xfrm>
          <a:prstGeom prst="rect">
            <a:avLst/>
          </a:prstGeom>
        </p:spPr>
        <p:txBody>
          <a:bodyPr/>
          <a:lstStyle>
            <a:lvl1pPr>
              <a:spcBef>
                <a:spcPts val="900"/>
              </a:spcBef>
              <a:defRPr/>
            </a:lvl1pPr>
            <a:lvl2pPr marL="345327" indent="-175046">
              <a:buFont typeface="Arial Narrow" panose="020B0606020202030204" pitchFamily="34" charset="0"/>
              <a:buChar char="–"/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2" name="Content Placeholder 2"/>
          <p:cNvSpPr>
            <a:spLocks noGrp="1"/>
          </p:cNvSpPr>
          <p:nvPr>
            <p:ph idx="15"/>
          </p:nvPr>
        </p:nvSpPr>
        <p:spPr>
          <a:xfrm>
            <a:off x="3429000" y="1789901"/>
            <a:ext cx="5258276" cy="4290227"/>
          </a:xfrm>
          <a:prstGeom prst="rect">
            <a:avLst/>
          </a:prstGeom>
        </p:spPr>
        <p:txBody>
          <a:bodyPr/>
          <a:lstStyle>
            <a:lvl1pPr>
              <a:spcBef>
                <a:spcPts val="900"/>
              </a:spcBef>
              <a:defRPr/>
            </a:lvl1pPr>
            <a:lvl2pPr marL="345327" indent="-175046">
              <a:buFont typeface="Arial Narrow" panose="020B0606020202030204" pitchFamily="34" charset="0"/>
              <a:buChar char="–"/>
              <a:defRPr/>
            </a:lvl2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0" y="6608838"/>
            <a:ext cx="9144000" cy="249161"/>
          </a:xfrm>
        </p:spPr>
        <p:txBody>
          <a:bodyPr lIns="91440" bIns="45720" anchor="b" anchorCtr="0">
            <a:noAutofit/>
          </a:bodyPr>
          <a:lstStyle>
            <a:lvl1pPr marL="0" indent="0">
              <a:spcBef>
                <a:spcPts val="0"/>
              </a:spcBef>
              <a:buNone/>
              <a:defRPr sz="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70282" indent="0">
              <a:spcBef>
                <a:spcPts val="0"/>
              </a:spcBef>
              <a:buNone/>
              <a:defRPr sz="900"/>
            </a:lvl2pPr>
            <a:lvl3pPr marL="345327" indent="0">
              <a:spcBef>
                <a:spcPts val="0"/>
              </a:spcBef>
              <a:buNone/>
              <a:defRPr sz="900"/>
            </a:lvl3pPr>
            <a:lvl4pPr marL="515609" indent="0">
              <a:spcBef>
                <a:spcPts val="0"/>
              </a:spcBef>
              <a:buNone/>
              <a:defRPr sz="900"/>
            </a:lvl4pPr>
            <a:lvl5pPr marL="685891" indent="0">
              <a:spcBef>
                <a:spcPts val="0"/>
              </a:spcBef>
              <a:buNone/>
              <a:defRPr sz="900"/>
            </a:lvl5pPr>
          </a:lstStyle>
          <a:p>
            <a:pPr lvl="0"/>
            <a:r>
              <a:rPr lang="en-US" dirty="0"/>
              <a:t>Click to add footnote. Do not use “footer” placeholder at left: for sensitivity labeling only.</a:t>
            </a:r>
          </a:p>
        </p:txBody>
      </p:sp>
      <p:sp>
        <p:nvSpPr>
          <p:cNvPr id="10" name="Text Placeholder 10"/>
          <p:cNvSpPr>
            <a:spLocks noGrp="1"/>
          </p:cNvSpPr>
          <p:nvPr>
            <p:ph type="body" sz="quarter" idx="16" hasCustomPrompt="1"/>
          </p:nvPr>
        </p:nvSpPr>
        <p:spPr>
          <a:xfrm>
            <a:off x="7852230" y="0"/>
            <a:ext cx="1291771" cy="309639"/>
          </a:xfrm>
        </p:spPr>
        <p:txBody>
          <a:bodyPr lIns="91440" bIns="45720" anchor="t" anchorCtr="0">
            <a:noAutofit/>
          </a:bodyPr>
          <a:lstStyle>
            <a:lvl1pPr marL="0" indent="0" algn="r">
              <a:spcBef>
                <a:spcPts val="0"/>
              </a:spcBef>
              <a:buNone/>
              <a:defRPr sz="1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170282" indent="0">
              <a:spcBef>
                <a:spcPts val="0"/>
              </a:spcBef>
              <a:buNone/>
              <a:defRPr sz="900"/>
            </a:lvl2pPr>
            <a:lvl3pPr marL="345327" indent="0">
              <a:spcBef>
                <a:spcPts val="0"/>
              </a:spcBef>
              <a:buNone/>
              <a:defRPr sz="900"/>
            </a:lvl3pPr>
            <a:lvl4pPr marL="515609" indent="0">
              <a:spcBef>
                <a:spcPts val="0"/>
              </a:spcBef>
              <a:buNone/>
              <a:defRPr sz="900"/>
            </a:lvl4pPr>
            <a:lvl5pPr marL="685891" indent="0">
              <a:spcBef>
                <a:spcPts val="0"/>
              </a:spcBef>
              <a:buNone/>
              <a:defRPr sz="900"/>
            </a:lvl5pPr>
          </a:lstStyle>
          <a:p>
            <a:pPr lvl="0"/>
            <a:r>
              <a:rPr lang="en-US" dirty="0"/>
              <a:t>Label for Locking</a:t>
            </a:r>
          </a:p>
        </p:txBody>
      </p:sp>
    </p:spTree>
    <p:extLst>
      <p:ext uri="{BB962C8B-B14F-4D97-AF65-F5344CB8AC3E}">
        <p14:creationId xmlns:p14="http://schemas.microsoft.com/office/powerpoint/2010/main" val="4060005909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7388352" y="1"/>
            <a:ext cx="1755648" cy="267175"/>
          </a:xfrm>
        </p:spPr>
        <p:txBody>
          <a:bodyPr/>
          <a:lstStyle>
            <a:lvl1pPr algn="r">
              <a:defRPr sz="1050" b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HIGHLY CONFIDENTIAL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F72FE6E3-A06C-45E8-B6D7-98992BE91393}"/>
              </a:ext>
            </a:extLst>
          </p:cNvPr>
          <p:cNvCxnSpPr>
            <a:cxnSpLocks/>
          </p:cNvCxnSpPr>
          <p:nvPr userDrawn="1"/>
        </p:nvCxnSpPr>
        <p:spPr>
          <a:xfrm>
            <a:off x="123217" y="6415343"/>
            <a:ext cx="8806774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itle 1">
            <a:extLst>
              <a:ext uri="{FF2B5EF4-FFF2-40B4-BE49-F238E27FC236}">
                <a16:creationId xmlns:a16="http://schemas.microsoft.com/office/drawing/2014/main" id="{CD64E7F1-99DF-44BC-AB1D-46A6A8CDB9C2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266700" y="2062805"/>
            <a:ext cx="7772400" cy="1470025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46038" rIns="45720" bIns="46038" numCol="1" anchor="b" anchorCtr="0" compatLnSpc="1">
            <a:prstTxWarp prst="textNoShape">
              <a:avLst/>
            </a:prstTxWarp>
          </a:bodyPr>
          <a:lstStyle>
            <a:lvl1pPr algn="l">
              <a:defRPr lang="en-US" sz="2800" b="0" dirty="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D8BF6F45-2C4D-4D26-B263-FD2054C3548D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266700" y="3601149"/>
            <a:ext cx="7772400" cy="419616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600" b="0">
                <a:solidFill>
                  <a:schemeClr val="accent1"/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add authors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06121973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505">
          <p15:clr>
            <a:srgbClr val="FBAE40"/>
          </p15:clr>
        </p15:guide>
        <p15:guide id="2" pos="458">
          <p15:clr>
            <a:srgbClr val="FBAE40"/>
          </p15:clr>
        </p15:guide>
        <p15:guide id="3" pos="806">
          <p15:clr>
            <a:srgbClr val="FBAE40"/>
          </p15:clr>
        </p15:guide>
        <p15:guide id="4" orient="horz" pos="325">
          <p15:clr>
            <a:srgbClr val="FBAE40"/>
          </p15:clr>
        </p15:guide>
      </p15:sldGuideLst>
    </p:ext>
  </p:extLs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Oral or Po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66700" y="1889869"/>
            <a:ext cx="7772400" cy="1470025"/>
          </a:xfr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46038" rIns="45720" bIns="46038" numCol="1" anchor="b" anchorCtr="0" compatLnSpc="1">
            <a:prstTxWarp prst="textNoShape">
              <a:avLst/>
            </a:prstTxWarp>
          </a:bodyPr>
          <a:lstStyle>
            <a:lvl1pPr algn="l">
              <a:defRPr lang="en-US" sz="2800" b="0" dirty="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Click to add title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266700" y="3428213"/>
            <a:ext cx="7772400" cy="419616"/>
          </a:xfrm>
        </p:spPr>
        <p:txBody>
          <a:bodyPr>
            <a:noAutofit/>
          </a:bodyPr>
          <a:lstStyle>
            <a:lvl1pPr marL="0" indent="0" algn="l">
              <a:spcBef>
                <a:spcPts val="0"/>
              </a:spcBef>
              <a:spcAft>
                <a:spcPts val="0"/>
              </a:spcAft>
              <a:buNone/>
              <a:defRPr sz="1600" b="0">
                <a:solidFill>
                  <a:schemeClr val="accent1"/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add authors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E9ED57D8-0216-4E00-A170-28372EC4083A}"/>
              </a:ext>
            </a:extLst>
          </p:cNvPr>
          <p:cNvCxnSpPr>
            <a:cxnSpLocks/>
          </p:cNvCxnSpPr>
          <p:nvPr userDrawn="1"/>
        </p:nvCxnSpPr>
        <p:spPr>
          <a:xfrm>
            <a:off x="123217" y="6415343"/>
            <a:ext cx="8806774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7"/>
          <p:cNvSpPr>
            <a:spLocks noGrp="1"/>
          </p:cNvSpPr>
          <p:nvPr>
            <p:ph type="body" sz="quarter" idx="11" hasCustomPrompt="1"/>
          </p:nvPr>
        </p:nvSpPr>
        <p:spPr>
          <a:xfrm>
            <a:off x="7388352" y="1"/>
            <a:ext cx="1755648" cy="267175"/>
          </a:xfrm>
        </p:spPr>
        <p:txBody>
          <a:bodyPr/>
          <a:lstStyle>
            <a:lvl1pPr algn="r">
              <a:defRPr sz="1050" b="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HIGHLY CONFIDENTIAL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70C96920-974E-4924-9A66-A625F150206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66700" y="3916151"/>
            <a:ext cx="7772400" cy="353043"/>
          </a:xfrm>
        </p:spPr>
        <p:txBody>
          <a:bodyPr/>
          <a:lstStyle>
            <a:lvl1pPr>
              <a:defRPr sz="1400"/>
            </a:lvl1pPr>
          </a:lstStyle>
          <a:p>
            <a:pPr lvl="0"/>
            <a:r>
              <a:rPr lang="en-US" dirty="0"/>
              <a:t>Click to add affiliations</a:t>
            </a:r>
            <a:endParaRPr lang="en-GB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26167709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0DED229-FF74-4A62-88C2-BBB1F4AD100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49364" y="0"/>
            <a:ext cx="1894637" cy="249283"/>
          </a:xfrm>
        </p:spPr>
        <p:txBody>
          <a:bodyPr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Study name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83846" y="1397000"/>
            <a:ext cx="8576308" cy="4622800"/>
          </a:xfrm>
        </p:spPr>
        <p:txBody>
          <a:bodyPr/>
          <a:lstStyle>
            <a:lvl1pPr marL="0" indent="0">
              <a:buNone/>
              <a:defRPr b="0">
                <a:solidFill>
                  <a:schemeClr val="tx2"/>
                </a:solidFill>
              </a:defRPr>
            </a:lvl1pPr>
            <a:lvl2pPr marL="192024" indent="-192024">
              <a:buFont typeface="Arial" panose="020B0604020202020204" pitchFamily="34" charset="0"/>
              <a:buChar char="•"/>
              <a:defRPr/>
            </a:lvl2pPr>
            <a:lvl3pPr marL="566928" indent="-256032">
              <a:buFont typeface="Arial" panose="020B0604020202020204" pitchFamily="34" charset="0"/>
              <a:buChar char="–"/>
              <a:defRPr/>
            </a:lvl3pPr>
            <a:lvl4pPr marL="886968" indent="-201168">
              <a:buFont typeface="Arial" panose="020B0604020202020204" pitchFamily="34" charset="0"/>
              <a:buChar char="•"/>
              <a:defRPr/>
            </a:lvl4pPr>
            <a:lvl5pPr marL="1207008" indent="-228600">
              <a:buFont typeface="Arial" panose="020B0604020202020204" pitchFamily="34" charset="0"/>
              <a:buChar char="–"/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00833" y="6413120"/>
            <a:ext cx="49720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lang="en-US" sz="1100" smtClean="0"/>
            </a:lvl1pPr>
          </a:lstStyle>
          <a:p>
            <a:fld id="{AF1AFCDA-ABCC-4704-AB71-48FDE4F2FA4C}" type="slidenum">
              <a:rPr lang="en-US" smtClean="0"/>
              <a:pPr/>
              <a:t>‹#›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837201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660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F3D0F47-5F14-844C-924C-09066537D48B}" type="datetimeFigureOut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srgbClr val="565656"/>
                </a:solidFill>
                <a:latin typeface="Arial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FF71F11E-BDC1-B144-A210-920011DACDAA}" type="slidenum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1056564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3E8465C9-2B18-4CC9-AD75-2C78F880FA8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49364" y="0"/>
            <a:ext cx="1894637" cy="249283"/>
          </a:xfrm>
        </p:spPr>
        <p:txBody>
          <a:bodyPr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Study name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00833" y="6413120"/>
            <a:ext cx="49720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lang="en-US" sz="1100" smtClean="0"/>
            </a:lvl1pPr>
          </a:lstStyle>
          <a:p>
            <a:fld id="{AF1AFCDA-ABCC-4704-AB71-48FDE4F2FA4C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10"/>
          </p:nvPr>
        </p:nvSpPr>
        <p:spPr>
          <a:xfrm>
            <a:off x="283846" y="1396999"/>
            <a:ext cx="4164012" cy="4728636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1"/>
          </p:nvPr>
        </p:nvSpPr>
        <p:spPr>
          <a:xfrm>
            <a:off x="4699634" y="1397001"/>
            <a:ext cx="4160520" cy="4728633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74547065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660">
          <p15:clr>
            <a:srgbClr val="FBAE40"/>
          </p15:clr>
        </p15:guide>
      </p15:sldGuideLst>
    </p:ext>
  </p:extLs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29725604-E347-496D-96EC-C1B5EDC5FDA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249364" y="0"/>
            <a:ext cx="1894637" cy="249283"/>
          </a:xfrm>
        </p:spPr>
        <p:txBody>
          <a:bodyPr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Study name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84400" y="1397000"/>
            <a:ext cx="4165200" cy="561109"/>
          </a:xfrm>
        </p:spPr>
        <p:txBody>
          <a:bodyPr anchor="t"/>
          <a:lstStyle>
            <a:lvl1pPr marL="0" indent="0">
              <a:buNone/>
              <a:defRPr sz="18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01600" y="1397000"/>
            <a:ext cx="4165200" cy="561109"/>
          </a:xfrm>
        </p:spPr>
        <p:txBody>
          <a:bodyPr anchor="t"/>
          <a:lstStyle>
            <a:lvl1pPr marL="0" indent="0">
              <a:buNone/>
              <a:defRPr sz="1800" b="1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0"/>
          </p:nvPr>
        </p:nvSpPr>
        <p:spPr>
          <a:xfrm>
            <a:off x="8500833" y="6413120"/>
            <a:ext cx="49720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lang="en-US" sz="1100" smtClean="0"/>
            </a:lvl1pPr>
          </a:lstStyle>
          <a:p>
            <a:fld id="{AF1AFCDA-ABCC-4704-AB71-48FDE4F2FA4C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1"/>
          </p:nvPr>
        </p:nvSpPr>
        <p:spPr>
          <a:xfrm>
            <a:off x="284400" y="2022765"/>
            <a:ext cx="4165200" cy="4042833"/>
          </a:xfrm>
        </p:spPr>
        <p:txBody>
          <a:bodyPr/>
          <a:lstStyle>
            <a:lvl1pPr>
              <a:defRPr sz="1600"/>
            </a:lvl1pPr>
            <a:lvl2pPr>
              <a:defRPr sz="1400"/>
            </a:lvl2pPr>
            <a:lvl3pPr marL="457200" indent="-146050">
              <a:defRPr sz="1200"/>
            </a:lvl3pPr>
            <a:lvl4pPr marL="803275" indent="-117475">
              <a:defRPr sz="1100"/>
            </a:lvl4pPr>
            <a:lvl5pPr marL="1143000" indent="-165100">
              <a:defRPr sz="11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2" name="Content Placeholder 11"/>
          <p:cNvSpPr>
            <a:spLocks noGrp="1"/>
          </p:cNvSpPr>
          <p:nvPr>
            <p:ph sz="quarter" idx="12"/>
          </p:nvPr>
        </p:nvSpPr>
        <p:spPr>
          <a:xfrm>
            <a:off x="4701600" y="2022765"/>
            <a:ext cx="4165200" cy="4042833"/>
          </a:xfrm>
        </p:spPr>
        <p:txBody>
          <a:bodyPr/>
          <a:lstStyle>
            <a:lvl1pPr>
              <a:defRPr sz="1600"/>
            </a:lvl1pPr>
            <a:lvl2pPr>
              <a:defRPr sz="1400"/>
            </a:lvl2pPr>
            <a:lvl3pPr marL="457200" indent="-146050">
              <a:defRPr sz="1200"/>
            </a:lvl3pPr>
            <a:lvl4pPr marL="803275" indent="-117475">
              <a:defRPr sz="1100"/>
            </a:lvl4pPr>
            <a:lvl5pPr marL="1143000" indent="-165100">
              <a:defRPr sz="11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4785146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4">
            <a:extLst>
              <a:ext uri="{FF2B5EF4-FFF2-40B4-BE49-F238E27FC236}">
                <a16:creationId xmlns:a16="http://schemas.microsoft.com/office/drawing/2014/main" id="{20169CC9-E48A-4A98-8478-7E438438D46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49364" y="0"/>
            <a:ext cx="1894637" cy="249283"/>
          </a:xfrm>
        </p:spPr>
        <p:txBody>
          <a:bodyPr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Study name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00833" y="6413120"/>
            <a:ext cx="49720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lang="en-US" sz="700" smtClean="0"/>
            </a:lvl1pPr>
          </a:lstStyle>
          <a:p>
            <a:fld id="{AF1AFCDA-ABCC-4704-AB71-48FDE4F2FA4C}" type="slidenum">
              <a:rPr lang="en-US" smtClean="0"/>
              <a:pPr/>
              <a:t>‹#›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65728624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4">
            <a:extLst>
              <a:ext uri="{FF2B5EF4-FFF2-40B4-BE49-F238E27FC236}">
                <a16:creationId xmlns:a16="http://schemas.microsoft.com/office/drawing/2014/main" id="{D7339D56-A983-4B5A-B7BB-65D8E60E263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249364" y="0"/>
            <a:ext cx="1894637" cy="249283"/>
          </a:xfrm>
        </p:spPr>
        <p:txBody>
          <a:bodyPr/>
          <a:lstStyle>
            <a:lvl1pPr algn="r">
              <a:defRPr sz="800">
                <a:solidFill>
                  <a:schemeClr val="tx2"/>
                </a:solidFill>
              </a:defRPr>
            </a:lvl1pPr>
          </a:lstStyle>
          <a:p>
            <a:pPr lvl="0"/>
            <a:r>
              <a:rPr lang="en-US" dirty="0"/>
              <a:t>Study name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00833" y="6413120"/>
            <a:ext cx="49720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lang="en-US" sz="1100" smtClean="0"/>
            </a:lvl1pPr>
          </a:lstStyle>
          <a:p>
            <a:fld id="{AF1AFCDA-ABCC-4704-AB71-48FDE4F2FA4C}" type="slidenum">
              <a:rPr lang="en-US" smtClean="0"/>
              <a:pPr/>
              <a:t>‹#›</a:t>
            </a:fld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39022194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ooter Placeholder 9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</a:lstStyle>
          <a:p>
            <a:r>
              <a:rPr lang="en-US" dirty="0"/>
              <a:t>Date or Reference</a:t>
            </a:r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ctr">
              <a:defRPr>
                <a:solidFill>
                  <a:srgbClr val="FFFFFF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Rectangle 11"/>
          <p:cNvSpPr/>
          <p:nvPr userDrawn="1"/>
        </p:nvSpPr>
        <p:spPr>
          <a:xfrm>
            <a:off x="274588" y="5998818"/>
            <a:ext cx="8869412" cy="859183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 descr="MSKCC_super_pos_rgb.pdf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2736" y="940538"/>
            <a:ext cx="8030529" cy="886127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27675" y="2262460"/>
            <a:ext cx="7772400" cy="1470025"/>
          </a:xfrm>
          <a:prstGeom prst="rect">
            <a:avLst/>
          </a:prstGeom>
        </p:spPr>
        <p:txBody>
          <a:bodyPr>
            <a:normAutofit/>
          </a:bodyPr>
          <a:lstStyle>
            <a:lvl1pPr>
              <a:defRPr sz="4000">
                <a:solidFill>
                  <a:srgbClr val="2986E2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27675" y="4691832"/>
            <a:ext cx="6400800" cy="1306987"/>
          </a:xfrm>
        </p:spPr>
        <p:txBody>
          <a:bodyPr>
            <a:normAutofit/>
          </a:bodyPr>
          <a:lstStyle>
            <a:lvl1pPr marL="0" indent="0" algn="l">
              <a:buNone/>
              <a:defRPr sz="1800">
                <a:solidFill>
                  <a:schemeClr val="tx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pic>
        <p:nvPicPr>
          <p:cNvPr id="16" name="Picture 15" descr="MSKCC_logo_hor_pos_rgb_150.png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275" y="569649"/>
            <a:ext cx="2683004" cy="8263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39297521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3951" y="89097"/>
            <a:ext cx="8545707" cy="1080011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3951" y="983049"/>
            <a:ext cx="8545707" cy="5176316"/>
          </a:xfrm>
        </p:spPr>
        <p:txBody>
          <a:bodyPr/>
          <a:lstStyle>
            <a:lvl1pPr>
              <a:defRPr b="0"/>
            </a:lvl1pPr>
            <a:lvl2pPr>
              <a:defRPr b="0"/>
            </a:lvl2pPr>
            <a:lvl3pPr>
              <a:defRPr b="0"/>
            </a:lvl3pPr>
            <a:lvl4pPr>
              <a:defRPr b="0"/>
            </a:lvl4pPr>
            <a:lvl5pPr>
              <a:defRPr b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53949" y="6356351"/>
            <a:ext cx="28956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Footer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3675063" y="6356351"/>
            <a:ext cx="2133600" cy="365125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0599741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3951" y="89097"/>
            <a:ext cx="8545707" cy="1080011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166019"/>
            <a:ext cx="4038600" cy="4525963"/>
          </a:xfrm>
        </p:spPr>
        <p:txBody>
          <a:bodyPr/>
          <a:lstStyle>
            <a:lvl1pPr>
              <a:defRPr sz="2800" b="0"/>
            </a:lvl1pPr>
            <a:lvl2pPr>
              <a:defRPr sz="2400" b="0"/>
            </a:lvl2pPr>
            <a:lvl3pPr>
              <a:defRPr sz="2000" b="0"/>
            </a:lvl3pPr>
            <a:lvl4pPr>
              <a:defRPr sz="1800" b="0"/>
            </a:lvl4pPr>
            <a:lvl5pPr>
              <a:defRPr sz="1800" b="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66019"/>
            <a:ext cx="4038600" cy="4525963"/>
          </a:xfrm>
        </p:spPr>
        <p:txBody>
          <a:bodyPr/>
          <a:lstStyle>
            <a:lvl1pPr>
              <a:defRPr sz="2800" b="0"/>
            </a:lvl1pPr>
            <a:lvl2pPr>
              <a:defRPr sz="2400" b="0"/>
            </a:lvl2pPr>
            <a:lvl3pPr>
              <a:defRPr sz="2000" b="0"/>
            </a:lvl3pPr>
            <a:lvl4pPr>
              <a:defRPr sz="1800" b="0"/>
            </a:lvl4pPr>
            <a:lvl5pPr>
              <a:defRPr sz="1800" b="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53949" y="6353219"/>
            <a:ext cx="2895600" cy="365125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3675063" y="6356351"/>
            <a:ext cx="2133600" cy="365125"/>
          </a:xfrm>
        </p:spPr>
        <p:txBody>
          <a:bodyPr/>
          <a:lstStyle>
            <a:lvl1pPr algn="ctr">
              <a:defRPr>
                <a:solidFill>
                  <a:srgbClr val="000000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642745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3951" y="89097"/>
            <a:ext cx="8545707" cy="1080011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3305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793068"/>
            <a:ext cx="4040188" cy="3951288"/>
          </a:xfrm>
        </p:spPr>
        <p:txBody>
          <a:bodyPr/>
          <a:lstStyle>
            <a:lvl1pPr>
              <a:defRPr sz="2400" b="0"/>
            </a:lvl1pPr>
            <a:lvl2pPr>
              <a:defRPr sz="2000" b="0"/>
            </a:lvl2pPr>
            <a:lvl3pPr>
              <a:defRPr sz="1800" b="0"/>
            </a:lvl3pPr>
            <a:lvl4pPr>
              <a:defRPr sz="1600" b="0"/>
            </a:lvl4pPr>
            <a:lvl5pPr>
              <a:defRPr sz="16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7" y="1173316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7" y="1813079"/>
            <a:ext cx="4041775" cy="3951288"/>
          </a:xfrm>
        </p:spPr>
        <p:txBody>
          <a:bodyPr/>
          <a:lstStyle>
            <a:lvl1pPr>
              <a:defRPr sz="2400" b="0"/>
            </a:lvl1pPr>
            <a:lvl2pPr>
              <a:defRPr sz="2000" b="0"/>
            </a:lvl2pPr>
            <a:lvl3pPr>
              <a:defRPr sz="1800" b="0"/>
            </a:lvl3pPr>
            <a:lvl4pPr>
              <a:defRPr sz="1600" b="0"/>
            </a:lvl4pPr>
            <a:lvl5pPr>
              <a:defRPr sz="16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53949" y="6356351"/>
            <a:ext cx="2895600" cy="365125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3675063" y="6356351"/>
            <a:ext cx="2133600" cy="365125"/>
          </a:xfrm>
        </p:spPr>
        <p:txBody>
          <a:bodyPr/>
          <a:lstStyle>
            <a:lvl1pPr algn="ctr">
              <a:defRPr>
                <a:solidFill>
                  <a:srgbClr val="000000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7739290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MSKCC_logo_hor_s_rev_rgb_150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775" y="402167"/>
            <a:ext cx="2158312" cy="664760"/>
          </a:xfrm>
          <a:prstGeom prst="rect">
            <a:avLst/>
          </a:prstGeom>
        </p:spPr>
      </p:pic>
      <p:sp>
        <p:nvSpPr>
          <p:cNvPr id="11" name="Slide Number Placeholder 10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ctr">
              <a:defRPr>
                <a:solidFill>
                  <a:srgbClr val="FFFFFF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266620" y="5929157"/>
            <a:ext cx="8877380" cy="92884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 </a:t>
            </a:r>
          </a:p>
        </p:txBody>
      </p:sp>
      <p:pic>
        <p:nvPicPr>
          <p:cNvPr id="4" name="Picture 3" descr="MSKCC_super_pos_rgb.pdf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2736" y="940538"/>
            <a:ext cx="8030529" cy="8861273"/>
          </a:xfrm>
          <a:prstGeom prst="rect">
            <a:avLst/>
          </a:prstGeom>
        </p:spPr>
      </p:pic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94614" y="2617788"/>
            <a:ext cx="7731836" cy="208280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4400">
                <a:solidFill>
                  <a:srgbClr val="2986E2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06874785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53949" y="6356351"/>
            <a:ext cx="2895600" cy="365125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3675063" y="6356351"/>
            <a:ext cx="2133600" cy="365125"/>
          </a:xfrm>
        </p:spPr>
        <p:txBody>
          <a:bodyPr/>
          <a:lstStyle>
            <a:lvl1pPr algn="ctr">
              <a:defRPr>
                <a:solidFill>
                  <a:srgbClr val="000000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353951" y="89097"/>
            <a:ext cx="8545707" cy="68523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13787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1A0D7967-DEDA-5E46-9907-1E60A9ECBC68}" type="datetimeFigureOut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srgbClr val="565656"/>
                </a:solidFill>
                <a:latin typeface="Arial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BEB8DD8-77E9-394C-B522-97F3613F4DCD}" type="slidenum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4060935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150851"/>
            <a:ext cx="5486400" cy="4135096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3"/>
          </a:xfrm>
        </p:spPr>
        <p:txBody>
          <a:bodyPr/>
          <a:lstStyle>
            <a:lvl1pPr marL="0" indent="0">
              <a:buNone/>
              <a:defRPr sz="1400" b="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789215" y="6356351"/>
            <a:ext cx="2460335" cy="365125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3675063" y="6356351"/>
            <a:ext cx="2133600" cy="365125"/>
          </a:xfrm>
        </p:spPr>
        <p:txBody>
          <a:bodyPr/>
          <a:lstStyle>
            <a:lvl1pPr algn="ctr">
              <a:defRPr>
                <a:solidFill>
                  <a:srgbClr val="000000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itle 1"/>
          <p:cNvSpPr txBox="1">
            <a:spLocks/>
          </p:cNvSpPr>
          <p:nvPr userDrawn="1"/>
        </p:nvSpPr>
        <p:spPr>
          <a:xfrm>
            <a:off x="353951" y="89097"/>
            <a:ext cx="8545707" cy="685235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200" b="1" kern="1200">
                <a:solidFill>
                  <a:srgbClr val="FFFFFF"/>
                </a:solidFill>
                <a:latin typeface="Corbel"/>
                <a:ea typeface="+mj-ea"/>
                <a:cs typeface="Corbel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264061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61"/>
            <a:ext cx="3008313" cy="1162051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64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8EA0719-5CC1-DE49-9CFB-C7B5D674D8F6}" type="datetimeFigureOut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srgbClr val="565656"/>
                </a:solidFill>
                <a:latin typeface="Arial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701C0BF-6B10-AA40-B8D7-40D322497CD1}" type="slidenum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49348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12"/>
            <a:ext cx="5486400" cy="566739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50"/>
            <a:ext cx="5486400" cy="8048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3439964-0A66-314E-807C-89A82E3F44AD}" type="datetimeFigureOut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srgbClr val="565656"/>
                </a:solidFill>
                <a:latin typeface="Arial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1726D28-D2F0-BE40-AB2E-352F288D7D43}" type="slidenum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730089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1B0F909-0FC3-A349-A3DF-AE9CC79D7E04}" type="datetimeFigureOut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srgbClr val="565656"/>
                </a:solidFill>
                <a:latin typeface="Arial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7F993574-BE6B-7646-80B7-23FA704D22CC}" type="slidenum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011441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51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51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A280E02-E636-FC44-93FE-B326AACB84BF}" type="datetimeFigureOut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srgbClr val="565656"/>
                </a:solidFill>
                <a:latin typeface="Arial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CD940AF-89C8-4A47-BAF2-614B26424D46}" type="slidenum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9645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8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34B56EF-D638-6449-B96A-EB3F2DB48547}" type="datetimeFigureOut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Arial" charset="0"/>
                <a:ea typeface="ヒラギノ角ゴ Pro W3" pitchFamily="-60" charset="-128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98012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784D9462-8BE6-EC43-AA7C-300C46081A4B}" type="slidenum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776421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/>
          <a:lstStyle>
            <a:lvl1pPr>
              <a:defRPr baseline="0">
                <a:solidFill>
                  <a:srgbClr val="435464"/>
                </a:solidFill>
              </a:defRPr>
            </a:lvl1pPr>
            <a:lvl2pPr>
              <a:defRPr baseline="0">
                <a:solidFill>
                  <a:srgbClr val="435464"/>
                </a:solidFill>
              </a:defRPr>
            </a:lvl2pPr>
            <a:lvl3pPr>
              <a:defRPr baseline="0">
                <a:solidFill>
                  <a:srgbClr val="435464"/>
                </a:solidFill>
              </a:defRPr>
            </a:lvl3pPr>
            <a:lvl4pPr>
              <a:defRPr baseline="0">
                <a:solidFill>
                  <a:srgbClr val="435464"/>
                </a:solidFill>
              </a:defRPr>
            </a:lvl4pPr>
            <a:lvl5pPr>
              <a:defRPr baseline="0">
                <a:solidFill>
                  <a:srgbClr val="435464"/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557915E-498B-E640-A0D0-9B5660262E76}" type="datetimeFigureOut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Arial" charset="0"/>
                <a:ea typeface="ヒラギノ角ゴ Pro W3" pitchFamily="-60" charset="-128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98012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CFD55DE-3902-7448-BE5E-8066805CAC3C}" type="slidenum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409545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13"/>
            <a:ext cx="7772400" cy="1362075"/>
          </a:xfrm>
          <a:prstGeom prst="rect">
            <a:avLst/>
          </a:prstGeo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0A363460-B982-8F43-AEB7-ECC4B0A67039}" type="datetimeFigureOut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Arial" charset="0"/>
                <a:ea typeface="ヒラギノ角ゴ Pro W3" pitchFamily="-60" charset="-128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98012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68BAAD4-8AF1-9A47-97A0-0FA1A20F781B}" type="slidenum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58268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3951" y="89109"/>
            <a:ext cx="8545707" cy="1080011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3951" y="983049"/>
            <a:ext cx="8545707" cy="5176316"/>
          </a:xfrm>
        </p:spPr>
        <p:txBody>
          <a:bodyPr/>
          <a:lstStyle>
            <a:lvl1pPr>
              <a:defRPr b="0"/>
            </a:lvl1pPr>
            <a:lvl2pPr>
              <a:defRPr b="0"/>
            </a:lvl2pPr>
            <a:lvl3pPr>
              <a:defRPr b="0"/>
            </a:lvl3pPr>
            <a:lvl4pPr>
              <a:defRPr b="0"/>
            </a:lvl4pPr>
            <a:lvl5pPr>
              <a:defRPr b="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53949" y="6356363"/>
            <a:ext cx="2895600" cy="365125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Footer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3675063" y="6356363"/>
            <a:ext cx="2133600" cy="365125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060154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CBAFE39-95AD-AC45-A492-8BA59C0DE1CD}" type="datetimeFigureOut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Arial" charset="0"/>
                <a:ea typeface="ヒラギノ角ゴ Pro W3" pitchFamily="-60" charset="-128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98012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21FAF9E-8FFC-0346-B5F6-FD56B0A8A98B}" type="slidenum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19121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7"/>
            <a:ext cx="404018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535117"/>
            <a:ext cx="4041775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2174875"/>
            <a:ext cx="4041775" cy="3951288"/>
          </a:xfrm>
          <a:prstGeom prst="rect">
            <a:avLst/>
          </a:prstGeo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521B037-9066-DE4E-8815-90B703B750E6}" type="datetimeFigureOut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Arial" charset="0"/>
                <a:ea typeface="ヒラギノ角ゴ Pro W3" pitchFamily="-60" charset="-128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98012E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0B18CE9-D462-A844-AF09-51CB8E59EAEF}" type="slidenum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420550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7F556E1-701F-BC46-A2D4-5140D8BC16D3}" type="datetimeFigureOut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Arial" charset="0"/>
                <a:ea typeface="ヒラギノ角ゴ Pro W3" pitchFamily="-60" charset="-128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98012E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C4FB5AF-AF85-5E4E-A304-160579042873}" type="slidenum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622934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8B4B9E1-21C0-8E4E-873B-6FE2BFAD5E00}" type="datetimeFigureOut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Arial" charset="0"/>
                <a:ea typeface="ヒラギノ角ゴ Pro W3" pitchFamily="-60" charset="-128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98012E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55E2ACE-FE0C-0D4B-BB4C-F5B5287A6B68}" type="slidenum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719112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2" y="273061"/>
            <a:ext cx="3008313" cy="1162051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64"/>
            <a:ext cx="5111750" cy="5853113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2" y="1435103"/>
            <a:ext cx="3008313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747B59E-8D50-074A-9FD6-862A175AED1E}" type="datetimeFigureOut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Arial" charset="0"/>
                <a:ea typeface="ヒラギノ角ゴ Pro W3" pitchFamily="-60" charset="-128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98012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0738DB0-FBF0-3546-B226-DCE8155585C0}" type="slidenum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34816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12"/>
            <a:ext cx="5486400" cy="566739"/>
          </a:xfrm>
          <a:prstGeom prst="rect">
            <a:avLst/>
          </a:prstGeo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  <a:prstGeom prst="rect">
            <a:avLst/>
          </a:prstGeo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50"/>
            <a:ext cx="5486400" cy="8048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1FA95DA-7C00-0842-B42C-D8F1BBB528FF}" type="datetimeFigureOut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Arial" charset="0"/>
                <a:ea typeface="ヒラギノ角ゴ Pro W3" pitchFamily="-60" charset="-128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98012E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F103FBB2-E7D9-8E4F-BBAB-4C5BB861A7F4}" type="slidenum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761504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600206"/>
            <a:ext cx="82296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187763F1-93A9-1B40-B10D-53BE5C9EEB51}" type="datetimeFigureOut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Arial" charset="0"/>
                <a:ea typeface="ヒラギノ角ゴ Pro W3" pitchFamily="-60" charset="-128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98012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06C4F50-1467-E94E-8B25-DE1C54FED8D2}" type="slidenum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262531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51"/>
            <a:ext cx="2057400" cy="5851525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51"/>
            <a:ext cx="60198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72A608E1-D0A7-344C-91D2-2AE46D33FA52}" type="datetimeFigureOut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Arial" charset="0"/>
                <a:ea typeface="ヒラギノ角ゴ Pro W3" pitchFamily="-60" charset="-128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98012E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/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66ED94F-0B55-F341-B437-81943F3849A8}" type="slidenum">
              <a:rPr lang="en-US" smtClean="0">
                <a:solidFill>
                  <a:srgbClr val="98012E"/>
                </a:solidFill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solidFill>
                <a:srgbClr val="98012E"/>
              </a:solidFill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483711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BACB930-CE3F-4743-B072-2338D7EF26EF}" type="datetime1">
              <a:rPr lang="en-US" smtClean="0"/>
              <a:t>3/9/26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42900" y="5852160"/>
            <a:ext cx="7543800" cy="1005840"/>
          </a:xfrm>
        </p:spPr>
        <p:txBody>
          <a:bodyPr anchor="b">
            <a:norm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tx1"/>
                </a:solidFill>
              </a:defRPr>
            </a:lvl1pPr>
            <a:lvl2pPr marL="171450" indent="0">
              <a:buNone/>
              <a:defRPr>
                <a:solidFill>
                  <a:schemeClr val="tx1"/>
                </a:solidFill>
              </a:defRPr>
            </a:lvl2pPr>
            <a:lvl3pPr marL="342900" indent="0">
              <a:buNone/>
              <a:defRPr>
                <a:solidFill>
                  <a:schemeClr val="tx1"/>
                </a:solidFill>
              </a:defRPr>
            </a:lvl3pPr>
            <a:lvl4pPr marL="514350" indent="0">
              <a:buNone/>
              <a:defRPr>
                <a:solidFill>
                  <a:schemeClr val="tx1"/>
                </a:solidFill>
              </a:defRPr>
            </a:lvl4pPr>
            <a:lvl5pPr marL="685800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Reference(s)</a:t>
            </a:r>
          </a:p>
        </p:txBody>
      </p:sp>
    </p:spTree>
    <p:extLst>
      <p:ext uri="{BB962C8B-B14F-4D97-AF65-F5344CB8AC3E}">
        <p14:creationId xmlns:p14="http://schemas.microsoft.com/office/powerpoint/2010/main" val="2525299650"/>
      </p:ext>
    </p:extLst>
  </p:cSld>
  <p:clrMapOvr>
    <a:masterClrMapping/>
  </p:clrMapOvr>
  <p:transition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735713D-D566-4186-9787-C5E97CA19282}" type="datetime1">
              <a:rPr lang="en-US" smtClean="0"/>
              <a:t>3/9/26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 hasCustomPrompt="1"/>
          </p:nvPr>
        </p:nvSpPr>
        <p:spPr>
          <a:xfrm>
            <a:off x="342900" y="5852160"/>
            <a:ext cx="7543800" cy="1005840"/>
          </a:xfrm>
        </p:spPr>
        <p:txBody>
          <a:bodyPr anchor="b">
            <a:noAutofit/>
          </a:bodyPr>
          <a:lstStyle>
            <a:lvl1pPr marL="0" indent="0">
              <a:spcBef>
                <a:spcPts val="225"/>
              </a:spcBef>
              <a:buNone/>
              <a:defRPr sz="750"/>
            </a:lvl1pPr>
            <a:lvl2pPr marL="171450" indent="0">
              <a:spcBef>
                <a:spcPts val="225"/>
              </a:spcBef>
              <a:buNone/>
              <a:defRPr sz="750"/>
            </a:lvl2pPr>
            <a:lvl3pPr marL="342900" indent="0">
              <a:spcBef>
                <a:spcPts val="225"/>
              </a:spcBef>
              <a:buNone/>
              <a:defRPr sz="750"/>
            </a:lvl3pPr>
            <a:lvl4pPr marL="514350" indent="0">
              <a:spcBef>
                <a:spcPts val="225"/>
              </a:spcBef>
              <a:buNone/>
              <a:defRPr sz="750"/>
            </a:lvl4pPr>
            <a:lvl5pPr marL="685800" indent="0">
              <a:spcBef>
                <a:spcPts val="225"/>
              </a:spcBef>
              <a:buNone/>
              <a:defRPr sz="750"/>
            </a:lvl5pPr>
          </a:lstStyle>
          <a:p>
            <a:pPr lvl="0"/>
            <a:r>
              <a:rPr lang="en-US" dirty="0"/>
              <a:t>Reference(s)</a:t>
            </a:r>
          </a:p>
        </p:txBody>
      </p:sp>
    </p:spTree>
    <p:extLst>
      <p:ext uri="{BB962C8B-B14F-4D97-AF65-F5344CB8AC3E}">
        <p14:creationId xmlns:p14="http://schemas.microsoft.com/office/powerpoint/2010/main" val="582614970"/>
      </p:ext>
    </p:extLst>
  </p:cSld>
  <p:clrMapOvr>
    <a:masterClrMapping/>
  </p:clrMapOvr>
  <p:transition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3951" y="89109"/>
            <a:ext cx="8545707" cy="1080011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166022"/>
            <a:ext cx="4038600" cy="4525963"/>
          </a:xfrm>
        </p:spPr>
        <p:txBody>
          <a:bodyPr/>
          <a:lstStyle>
            <a:lvl1pPr>
              <a:defRPr sz="2800" b="0"/>
            </a:lvl1pPr>
            <a:lvl2pPr>
              <a:defRPr sz="2400" b="0"/>
            </a:lvl2pPr>
            <a:lvl3pPr>
              <a:defRPr sz="2000" b="0"/>
            </a:lvl3pPr>
            <a:lvl4pPr>
              <a:defRPr sz="1800" b="0"/>
            </a:lvl4pPr>
            <a:lvl5pPr>
              <a:defRPr sz="1800" b="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66022"/>
            <a:ext cx="4038600" cy="4525963"/>
          </a:xfrm>
        </p:spPr>
        <p:txBody>
          <a:bodyPr/>
          <a:lstStyle>
            <a:lvl1pPr>
              <a:defRPr sz="2800" b="0"/>
            </a:lvl1pPr>
            <a:lvl2pPr>
              <a:defRPr sz="2400" b="0"/>
            </a:lvl2pPr>
            <a:lvl3pPr>
              <a:defRPr sz="2000" b="0"/>
            </a:lvl3pPr>
            <a:lvl4pPr>
              <a:defRPr sz="1800" b="0"/>
            </a:lvl4pPr>
            <a:lvl5pPr>
              <a:defRPr sz="1800" b="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53949" y="6353231"/>
            <a:ext cx="2895600" cy="365125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3675063" y="6356363"/>
            <a:ext cx="2133600" cy="365125"/>
          </a:xfrm>
        </p:spPr>
        <p:txBody>
          <a:bodyPr/>
          <a:lstStyle>
            <a:lvl1pPr algn="ctr">
              <a:defRPr>
                <a:solidFill>
                  <a:srgbClr val="000000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58201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Rectangle 19">
            <a:extLst>
              <a:ext uri="{FF2B5EF4-FFF2-40B4-BE49-F238E27FC236}">
                <a16:creationId xmlns:a16="http://schemas.microsoft.com/office/drawing/2014/main" id="{BE8E2181-CDE9-4C09-B262-1899793D8493}"/>
              </a:ext>
            </a:extLst>
          </p:cNvPr>
          <p:cNvSpPr/>
          <p:nvPr userDrawn="1"/>
        </p:nvSpPr>
        <p:spPr>
          <a:xfrm>
            <a:off x="142875" y="3673327"/>
            <a:ext cx="8858250" cy="3085924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80000"/>
                  <a:lumOff val="20000"/>
                </a:schemeClr>
              </a:gs>
              <a:gs pos="45000">
                <a:schemeClr val="accent2">
                  <a:lumMod val="90000"/>
                  <a:lumOff val="10000"/>
                </a:schemeClr>
              </a:gs>
              <a:gs pos="100000">
                <a:schemeClr val="accent2">
                  <a:lumMod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5AB0D45-D70F-4565-90F4-8B70029F68B1}" type="datetime1">
              <a:rPr lang="en-US" smtClean="0"/>
              <a:t>3/9/26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TextBox 8"/>
          <p:cNvSpPr txBox="1"/>
          <p:nvPr userDrawn="1"/>
        </p:nvSpPr>
        <p:spPr>
          <a:xfrm>
            <a:off x="6904159" y="6458244"/>
            <a:ext cx="209696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750" dirty="0">
                <a:solidFill>
                  <a:srgbClr val="FFFFFF"/>
                </a:solidFill>
                <a:cs typeface="Arial" pitchFamily="34" charset="0"/>
              </a:rPr>
              <a:t>© Daiichi Sankyo, Inc. and AstraZeneca 2021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428875" y="3902255"/>
            <a:ext cx="6367155" cy="1655762"/>
          </a:xfrm>
        </p:spPr>
        <p:txBody>
          <a:bodyPr>
            <a:normAutofit/>
          </a:bodyPr>
          <a:lstStyle>
            <a:lvl1pPr marL="0" indent="0" algn="l">
              <a:buNone/>
              <a:defRPr sz="2100">
                <a:solidFill>
                  <a:schemeClr val="bg1"/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13" name="Text Placeholder 12"/>
          <p:cNvSpPr>
            <a:spLocks noGrp="1"/>
          </p:cNvSpPr>
          <p:nvPr>
            <p:ph type="body" sz="quarter" idx="12" hasCustomPrompt="1"/>
          </p:nvPr>
        </p:nvSpPr>
        <p:spPr>
          <a:xfrm>
            <a:off x="2428875" y="5836501"/>
            <a:ext cx="5494735" cy="885825"/>
          </a:xfrm>
        </p:spPr>
        <p:txBody>
          <a:bodyPr anchor="b">
            <a:norm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bg1"/>
                </a:solidFill>
              </a:defRPr>
            </a:lvl1pPr>
            <a:lvl2pPr marL="171450" indent="0">
              <a:buNone/>
              <a:defRPr>
                <a:solidFill>
                  <a:schemeClr val="bg1"/>
                </a:solidFill>
              </a:defRPr>
            </a:lvl2pPr>
            <a:lvl3pPr marL="342900" indent="0">
              <a:buNone/>
              <a:defRPr>
                <a:solidFill>
                  <a:schemeClr val="bg1"/>
                </a:solidFill>
              </a:defRPr>
            </a:lvl3pPr>
            <a:lvl4pPr marL="514350" indent="0">
              <a:buNone/>
              <a:defRPr>
                <a:solidFill>
                  <a:schemeClr val="bg1"/>
                </a:solidFill>
              </a:defRPr>
            </a:lvl4pPr>
            <a:lvl5pPr marL="685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Reference(s)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42900" y="1299370"/>
            <a:ext cx="8458200" cy="2129630"/>
          </a:xfrm>
        </p:spPr>
        <p:txBody>
          <a:bodyPr anchor="t" anchorCtr="0">
            <a:normAutofit/>
          </a:bodyPr>
          <a:lstStyle>
            <a:lvl1pPr algn="l">
              <a:defRPr sz="3300">
                <a:solidFill>
                  <a:schemeClr val="tx2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FDEA1B75-62AE-479F-A417-ACF060C05D1E}"/>
              </a:ext>
            </a:extLst>
          </p:cNvPr>
          <p:cNvSpPr/>
          <p:nvPr userDrawn="1"/>
        </p:nvSpPr>
        <p:spPr>
          <a:xfrm>
            <a:off x="144000" y="3566963"/>
            <a:ext cx="8846820" cy="10636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>
              <a:solidFill>
                <a:srgbClr val="FFFFFF"/>
              </a:solidFill>
            </a:endParaRPr>
          </a:p>
        </p:txBody>
      </p:sp>
      <p:pic>
        <p:nvPicPr>
          <p:cNvPr id="15" name="Picture 25">
            <a:hlinkClick r:id="" action="ppaction://noaction"/>
            <a:extLst>
              <a:ext uri="{FF2B5EF4-FFF2-40B4-BE49-F238E27FC236}">
                <a16:creationId xmlns:a16="http://schemas.microsoft.com/office/drawing/2014/main" id="{DB000032-17D5-4C96-93DE-4B6ED45EF7D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7158609" y="242830"/>
            <a:ext cx="1686577" cy="546998"/>
          </a:xfrm>
          <a:prstGeom prst="rect">
            <a:avLst/>
          </a:prstGeom>
        </p:spPr>
      </p:pic>
      <p:pic>
        <p:nvPicPr>
          <p:cNvPr id="18" name="DS logo">
            <a:extLst>
              <a:ext uri="{FF2B5EF4-FFF2-40B4-BE49-F238E27FC236}">
                <a16:creationId xmlns:a16="http://schemas.microsoft.com/office/drawing/2014/main" id="{FF041131-A61E-43AD-A6E5-57C7852D0FE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03243" y="455611"/>
            <a:ext cx="1939835" cy="457200"/>
          </a:xfrm>
          <a:prstGeom prst="rect">
            <a:avLst/>
          </a:prstGeom>
        </p:spPr>
      </p:pic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00955769-934A-4F70-A102-6B65890D47FE}"/>
              </a:ext>
            </a:extLst>
          </p:cNvPr>
          <p:cNvCxnSpPr>
            <a:cxnSpLocks/>
          </p:cNvCxnSpPr>
          <p:nvPr userDrawn="1"/>
        </p:nvCxnSpPr>
        <p:spPr>
          <a:xfrm>
            <a:off x="7000844" y="455611"/>
            <a:ext cx="0" cy="435126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0FE3DEDB-DC64-4782-A8AF-CF1826AC35A2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1" y="3194199"/>
            <a:ext cx="2742857" cy="365714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185537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lobal 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>
            <a:extLst>
              <a:ext uri="{FF2B5EF4-FFF2-40B4-BE49-F238E27FC236}">
                <a16:creationId xmlns:a16="http://schemas.microsoft.com/office/drawing/2014/main" id="{F78BDD0C-943A-4F42-B9CF-6E4EC1085209}"/>
              </a:ext>
            </a:extLst>
          </p:cNvPr>
          <p:cNvSpPr/>
          <p:nvPr userDrawn="1"/>
        </p:nvSpPr>
        <p:spPr>
          <a:xfrm>
            <a:off x="142875" y="1692147"/>
            <a:ext cx="8858250" cy="4919634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80000"/>
                  <a:lumOff val="20000"/>
                </a:schemeClr>
              </a:gs>
              <a:gs pos="45000">
                <a:schemeClr val="accent2">
                  <a:lumMod val="90000"/>
                  <a:lumOff val="10000"/>
                </a:schemeClr>
              </a:gs>
              <a:gs pos="100000">
                <a:schemeClr val="accent2">
                  <a:lumMod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13" name="Title 8"/>
          <p:cNvSpPr>
            <a:spLocks noGrp="1"/>
          </p:cNvSpPr>
          <p:nvPr>
            <p:ph type="title" hasCustomPrompt="1"/>
          </p:nvPr>
        </p:nvSpPr>
        <p:spPr>
          <a:xfrm>
            <a:off x="3314701" y="1848643"/>
            <a:ext cx="5722059" cy="672000"/>
          </a:xfrm>
          <a:prstGeom prst="rect">
            <a:avLst/>
          </a:prstGeom>
        </p:spPr>
        <p:txBody>
          <a:bodyPr vert="horz"/>
          <a:lstStyle>
            <a:lvl1pPr algn="l">
              <a:lnSpc>
                <a:spcPct val="90000"/>
              </a:lnSpc>
              <a:defRPr sz="2800" b="1" baseline="0">
                <a:solidFill>
                  <a:srgbClr val="FFFFFF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GB" noProof="0" dirty="0"/>
              <a:t>Click to add presentation title</a:t>
            </a:r>
          </a:p>
        </p:txBody>
      </p:sp>
      <p:sp>
        <p:nvSpPr>
          <p:cNvPr id="9" name="Text Placeholder 29"/>
          <p:cNvSpPr>
            <a:spLocks noGrp="1"/>
          </p:cNvSpPr>
          <p:nvPr>
            <p:ph type="body" sz="quarter" idx="11" hasCustomPrompt="1"/>
          </p:nvPr>
        </p:nvSpPr>
        <p:spPr>
          <a:xfrm>
            <a:off x="3314700" y="3190257"/>
            <a:ext cx="5722059" cy="1594294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marL="0" indent="0">
              <a:lnSpc>
                <a:spcPts val="1100"/>
              </a:lnSpc>
              <a:spcBef>
                <a:spcPts val="0"/>
              </a:spcBef>
              <a:buNone/>
              <a:defRPr sz="2250" b="0">
                <a:solidFill>
                  <a:schemeClr val="bg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lvl="0"/>
            <a:r>
              <a:rPr lang="en-GB" noProof="0" dirty="0"/>
              <a:t>Click to add subtitle if necessary</a:t>
            </a:r>
          </a:p>
        </p:txBody>
      </p:sp>
      <p:sp>
        <p:nvSpPr>
          <p:cNvPr id="10" name="Text Placeholder 7">
            <a:extLst>
              <a:ext uri="{FF2B5EF4-FFF2-40B4-BE49-F238E27FC236}">
                <a16:creationId xmlns:a16="http://schemas.microsoft.com/office/drawing/2014/main" id="{1FCA5801-9220-4E7B-9EDF-28B499B9CC4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634393" y="5865464"/>
            <a:ext cx="1088363" cy="182880"/>
          </a:xfrm>
        </p:spPr>
        <p:txBody>
          <a:bodyPr anchor="t">
            <a:no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bg1"/>
                </a:solidFill>
              </a:defRPr>
            </a:lvl1pPr>
            <a:lvl2pPr marL="171450" indent="0">
              <a:buNone/>
              <a:defRPr/>
            </a:lvl2pPr>
            <a:lvl3pPr marL="342900" indent="0">
              <a:buNone/>
              <a:defRPr/>
            </a:lvl3pPr>
            <a:lvl4pPr marL="51435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ML-XXXX-ALL-XXXX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8AE57FD-B4CA-4FEC-8695-AC40C5080EF3}"/>
              </a:ext>
            </a:extLst>
          </p:cNvPr>
          <p:cNvSpPr txBox="1"/>
          <p:nvPr userDrawn="1"/>
        </p:nvSpPr>
        <p:spPr>
          <a:xfrm>
            <a:off x="2687597" y="5803221"/>
            <a:ext cx="2141436" cy="5902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  <a:spcBef>
                <a:spcPts val="450"/>
              </a:spcBef>
              <a:spcAft>
                <a:spcPts val="450"/>
              </a:spcAft>
            </a:pPr>
            <a:r>
              <a:rPr lang="en-US" sz="750" dirty="0">
                <a:solidFill>
                  <a:schemeClr val="bg1"/>
                </a:solidFill>
              </a:rPr>
              <a:t>Veeva Vault MedComms Document Number: </a:t>
            </a:r>
            <a:br>
              <a:rPr lang="en-US" sz="750" dirty="0">
                <a:solidFill>
                  <a:schemeClr val="bg1"/>
                </a:solidFill>
              </a:rPr>
            </a:br>
            <a:r>
              <a:rPr lang="en-US" sz="750" dirty="0">
                <a:solidFill>
                  <a:schemeClr val="bg1"/>
                </a:solidFill>
              </a:rPr>
              <a:t>Approval Date:</a:t>
            </a:r>
            <a:br>
              <a:rPr lang="en-US" sz="750" dirty="0">
                <a:solidFill>
                  <a:schemeClr val="bg1"/>
                </a:solidFill>
              </a:rPr>
            </a:br>
            <a:r>
              <a:rPr lang="en-US" sz="750" dirty="0">
                <a:solidFill>
                  <a:schemeClr val="bg1"/>
                </a:solidFill>
              </a:rPr>
              <a:t>Expiration Date:</a:t>
            </a:r>
          </a:p>
        </p:txBody>
      </p:sp>
      <p:sp>
        <p:nvSpPr>
          <p:cNvPr id="16" name="Text Placeholder 7">
            <a:extLst>
              <a:ext uri="{FF2B5EF4-FFF2-40B4-BE49-F238E27FC236}">
                <a16:creationId xmlns:a16="http://schemas.microsoft.com/office/drawing/2014/main" id="{15AE65CC-53A8-4B6D-A45D-F840C8C137F5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453488" y="6321258"/>
            <a:ext cx="1088363" cy="182880"/>
          </a:xfrm>
        </p:spPr>
        <p:txBody>
          <a:bodyPr anchor="t">
            <a:no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bg1"/>
                </a:solidFill>
              </a:defRPr>
            </a:lvl1pPr>
            <a:lvl2pPr marL="171450" indent="0">
              <a:buNone/>
              <a:defRPr/>
            </a:lvl2pPr>
            <a:lvl3pPr marL="342900" indent="0">
              <a:buNone/>
              <a:defRPr/>
            </a:lvl3pPr>
            <a:lvl4pPr marL="51435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MM/YY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C46DDC66-D58B-400F-82BF-795384A740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450145" y="6097532"/>
            <a:ext cx="1088363" cy="183970"/>
          </a:xfrm>
        </p:spPr>
        <p:txBody>
          <a:bodyPr anchor="t">
            <a:no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bg1"/>
                </a:solidFill>
              </a:defRPr>
            </a:lvl1pPr>
            <a:lvl2pPr marL="171450" indent="0">
              <a:buNone/>
              <a:defRPr/>
            </a:lvl2pPr>
            <a:lvl3pPr marL="342900" indent="0">
              <a:buNone/>
              <a:defRPr/>
            </a:lvl3pPr>
            <a:lvl4pPr marL="51435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MM/YY</a:t>
            </a:r>
          </a:p>
        </p:txBody>
      </p:sp>
      <p:pic>
        <p:nvPicPr>
          <p:cNvPr id="15" name="Picture 25">
            <a:hlinkClick r:id="" action="ppaction://noaction"/>
            <a:extLst>
              <a:ext uri="{FF2B5EF4-FFF2-40B4-BE49-F238E27FC236}">
                <a16:creationId xmlns:a16="http://schemas.microsoft.com/office/drawing/2014/main" id="{BAB97755-6B6B-46E3-BDA7-5DFA20A9A79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7158609" y="242830"/>
            <a:ext cx="1686577" cy="546998"/>
          </a:xfrm>
          <a:prstGeom prst="rect">
            <a:avLst/>
          </a:prstGeom>
        </p:spPr>
      </p:pic>
      <p:pic>
        <p:nvPicPr>
          <p:cNvPr id="18" name="DS logo">
            <a:extLst>
              <a:ext uri="{FF2B5EF4-FFF2-40B4-BE49-F238E27FC236}">
                <a16:creationId xmlns:a16="http://schemas.microsoft.com/office/drawing/2014/main" id="{FC0D3DC3-1362-4571-B70A-C44B66B3498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03243" y="455611"/>
            <a:ext cx="1939835" cy="457200"/>
          </a:xfrm>
          <a:prstGeom prst="rect">
            <a:avLst/>
          </a:prstGeom>
        </p:spPr>
      </p:pic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9B7B1D79-EBE5-4288-AA1B-9BF17D8FE054}"/>
              </a:ext>
            </a:extLst>
          </p:cNvPr>
          <p:cNvCxnSpPr>
            <a:cxnSpLocks/>
          </p:cNvCxnSpPr>
          <p:nvPr userDrawn="1"/>
        </p:nvCxnSpPr>
        <p:spPr>
          <a:xfrm>
            <a:off x="7000844" y="455611"/>
            <a:ext cx="0" cy="435126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Picture 13">
            <a:extLst>
              <a:ext uri="{FF2B5EF4-FFF2-40B4-BE49-F238E27FC236}">
                <a16:creationId xmlns:a16="http://schemas.microsoft.com/office/drawing/2014/main" id="{BA03FAE3-3324-434B-BD6E-DD0A792CA2AF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1848644"/>
            <a:ext cx="3757018" cy="5009357"/>
          </a:xfrm>
          <a:prstGeom prst="rect">
            <a:avLst/>
          </a:prstGeom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id="{FBD4F5A6-DCFA-4026-BC97-84877BCEF48B}"/>
              </a:ext>
            </a:extLst>
          </p:cNvPr>
          <p:cNvSpPr txBox="1"/>
          <p:nvPr userDrawn="1"/>
        </p:nvSpPr>
        <p:spPr>
          <a:xfrm>
            <a:off x="6904159" y="6372784"/>
            <a:ext cx="2096966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750" dirty="0">
                <a:solidFill>
                  <a:srgbClr val="FFFFFF"/>
                </a:solidFill>
                <a:cs typeface="Arial" pitchFamily="34" charset="0"/>
              </a:rPr>
              <a:t>© Daiichi Sankyo, Inc. and AstraZeneca 2021</a:t>
            </a:r>
          </a:p>
        </p:txBody>
      </p:sp>
    </p:spTree>
    <p:extLst>
      <p:ext uri="{BB962C8B-B14F-4D97-AF65-F5344CB8AC3E}">
        <p14:creationId xmlns:p14="http://schemas.microsoft.com/office/powerpoint/2010/main" val="1826307567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 userDrawn="1"/>
        </p:nvSpPr>
        <p:spPr>
          <a:xfrm>
            <a:off x="7095393" y="6531200"/>
            <a:ext cx="1977170" cy="3268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46D5D391-C282-4487-9D73-32B2A86B19D1}"/>
              </a:ext>
            </a:extLst>
          </p:cNvPr>
          <p:cNvSpPr/>
          <p:nvPr userDrawn="1"/>
        </p:nvSpPr>
        <p:spPr>
          <a:xfrm>
            <a:off x="142875" y="228601"/>
            <a:ext cx="8858250" cy="6486525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80000"/>
                  <a:lumOff val="20000"/>
                </a:schemeClr>
              </a:gs>
              <a:gs pos="45000">
                <a:schemeClr val="accent2">
                  <a:lumMod val="90000"/>
                  <a:lumOff val="10000"/>
                </a:schemeClr>
              </a:gs>
              <a:gs pos="100000">
                <a:schemeClr val="accent2">
                  <a:lumMod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093244" y="1295176"/>
            <a:ext cx="5707856" cy="914400"/>
          </a:xfrm>
        </p:spPr>
        <p:txBody>
          <a:bodyPr anchor="b">
            <a:normAutofit/>
          </a:bodyPr>
          <a:lstStyle>
            <a:lvl1pPr>
              <a:defRPr sz="27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093244" y="3435620"/>
            <a:ext cx="5707856" cy="1554480"/>
          </a:xfrm>
        </p:spPr>
        <p:txBody>
          <a:bodyPr>
            <a:noAutofit/>
          </a:bodyPr>
          <a:lstStyle>
            <a:lvl1pPr marL="0" indent="0">
              <a:buNone/>
              <a:defRPr sz="1800">
                <a:solidFill>
                  <a:schemeClr val="bg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87EDD-928B-42CB-AB33-238AA66A31C6}" type="datetime1">
              <a:rPr lang="en-US" smtClean="0"/>
              <a:t>3/9/26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2" hasCustomPrompt="1"/>
          </p:nvPr>
        </p:nvSpPr>
        <p:spPr>
          <a:xfrm>
            <a:off x="3093244" y="5829301"/>
            <a:ext cx="4793456" cy="885825"/>
          </a:xfrm>
        </p:spPr>
        <p:txBody>
          <a:bodyPr anchor="b" anchorCtr="0">
            <a:norm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bg1"/>
                </a:solidFill>
              </a:defRPr>
            </a:lvl1pPr>
            <a:lvl2pPr marL="171450" indent="0">
              <a:buNone/>
              <a:defRPr>
                <a:solidFill>
                  <a:schemeClr val="bg1"/>
                </a:solidFill>
              </a:defRPr>
            </a:lvl2pPr>
            <a:lvl3pPr marL="342900" indent="0">
              <a:buNone/>
              <a:defRPr>
                <a:solidFill>
                  <a:schemeClr val="bg1"/>
                </a:solidFill>
              </a:defRPr>
            </a:lvl3pPr>
            <a:lvl4pPr marL="514350" indent="0">
              <a:buNone/>
              <a:defRPr>
                <a:solidFill>
                  <a:schemeClr val="bg1"/>
                </a:solidFill>
              </a:defRPr>
            </a:lvl4pPr>
            <a:lvl5pPr marL="685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Reference(s)</a:t>
            </a:r>
          </a:p>
        </p:txBody>
      </p:sp>
      <p:sp>
        <p:nvSpPr>
          <p:cNvPr id="8" name="TextBox 7"/>
          <p:cNvSpPr txBox="1"/>
          <p:nvPr userDrawn="1"/>
        </p:nvSpPr>
        <p:spPr>
          <a:xfrm>
            <a:off x="6818434" y="6453515"/>
            <a:ext cx="2182691" cy="2077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750" dirty="0">
                <a:solidFill>
                  <a:srgbClr val="FFFFFF"/>
                </a:solidFill>
                <a:cs typeface="Arial" pitchFamily="34" charset="0"/>
              </a:rPr>
              <a:t>© Daiichi Sankyo, Inc. and AstraZeneca 2021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619243B6-F9DC-4730-B4C9-A1DCAA60CEA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0" y="2297236"/>
            <a:ext cx="3420574" cy="4560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5129511"/>
      </p:ext>
    </p:extLst>
  </p:cSld>
  <p:clrMapOvr>
    <a:masterClrMapping/>
  </p:clrMapOvr>
  <p:transition>
    <p:fade/>
  </p:transition>
  <p:extLst>
    <p:ext uri="{DCECCB84-F9BA-43D5-87BE-67443E8EF086}">
      <p15:sldGuideLst xmlns:p15="http://schemas.microsoft.com/office/powerpoint/2012/main"/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- Gr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id="{8CF72634-98A7-44B7-80C3-69E6434AC350}"/>
              </a:ext>
            </a:extLst>
          </p:cNvPr>
          <p:cNvSpPr txBox="1"/>
          <p:nvPr userDrawn="1"/>
        </p:nvSpPr>
        <p:spPr>
          <a:xfrm>
            <a:off x="7029450" y="6650253"/>
            <a:ext cx="2114550" cy="207749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algn="r"/>
            <a:r>
              <a:rPr lang="en-US" sz="750" b="0" baseline="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© Daiichi Sankyo, Inc. and AstraZeneca 2021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57187" y="4045594"/>
            <a:ext cx="8443913" cy="944506"/>
          </a:xfrm>
        </p:spPr>
        <p:txBody>
          <a:bodyPr>
            <a:noAutofit/>
          </a:bodyPr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87EDD-928B-42CB-AB33-238AA66A31C6}" type="datetime1">
              <a:rPr lang="en-US" smtClean="0"/>
              <a:t>3/9/26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3744286-B1FB-49F7-B183-64C12B00C401}"/>
              </a:ext>
            </a:extLst>
          </p:cNvPr>
          <p:cNvSpPr/>
          <p:nvPr userDrawn="1"/>
        </p:nvSpPr>
        <p:spPr>
          <a:xfrm>
            <a:off x="0" y="0"/>
            <a:ext cx="3429000" cy="6858000"/>
          </a:xfrm>
          <a:prstGeom prst="rect">
            <a:avLst/>
          </a:prstGeom>
          <a:solidFill>
            <a:schemeClr val="bg1">
              <a:lumMod val="65000"/>
              <a:alpha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5BFC08E1-1B88-4B35-A977-5050C59D0EEC}"/>
              </a:ext>
            </a:extLst>
          </p:cNvPr>
          <p:cNvSpPr/>
          <p:nvPr userDrawn="1"/>
        </p:nvSpPr>
        <p:spPr>
          <a:xfrm>
            <a:off x="0" y="1257301"/>
            <a:ext cx="7150895" cy="2764155"/>
          </a:xfrm>
          <a:prstGeom prst="rect">
            <a:avLst/>
          </a:prstGeom>
          <a:solidFill>
            <a:schemeClr val="bg1">
              <a:lumMod val="65000"/>
              <a:alpha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D477369D-139F-4901-B860-412CEDF7F7AB}"/>
              </a:ext>
            </a:extLst>
          </p:cNvPr>
          <p:cNvSpPr/>
          <p:nvPr userDrawn="1"/>
        </p:nvSpPr>
        <p:spPr>
          <a:xfrm>
            <a:off x="1143" y="3429000"/>
            <a:ext cx="9141714" cy="1574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187" y="2506980"/>
            <a:ext cx="8443913" cy="914400"/>
          </a:xfrm>
        </p:spPr>
        <p:txBody>
          <a:bodyPr anchor="b">
            <a:normAutofit/>
          </a:bodyPr>
          <a:lstStyle>
            <a:lvl1pPr>
              <a:defRPr sz="27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2" hasCustomPrompt="1"/>
          </p:nvPr>
        </p:nvSpPr>
        <p:spPr>
          <a:xfrm>
            <a:off x="342900" y="5829301"/>
            <a:ext cx="7543800" cy="885825"/>
          </a:xfrm>
        </p:spPr>
        <p:txBody>
          <a:bodyPr anchor="b" anchorCtr="0">
            <a:norm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tx1"/>
                </a:solidFill>
              </a:defRPr>
            </a:lvl1pPr>
            <a:lvl2pPr marL="171450" indent="0">
              <a:buNone/>
              <a:defRPr>
                <a:solidFill>
                  <a:schemeClr val="bg1"/>
                </a:solidFill>
              </a:defRPr>
            </a:lvl2pPr>
            <a:lvl3pPr marL="342900" indent="0">
              <a:buNone/>
              <a:defRPr>
                <a:solidFill>
                  <a:schemeClr val="bg1"/>
                </a:solidFill>
              </a:defRPr>
            </a:lvl3pPr>
            <a:lvl4pPr marL="514350" indent="0">
              <a:buNone/>
              <a:defRPr>
                <a:solidFill>
                  <a:schemeClr val="bg1"/>
                </a:solidFill>
              </a:defRPr>
            </a:lvl4pPr>
            <a:lvl5pPr marL="685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Reference(s)</a:t>
            </a:r>
          </a:p>
        </p:txBody>
      </p:sp>
    </p:spTree>
    <p:extLst>
      <p:ext uri="{BB962C8B-B14F-4D97-AF65-F5344CB8AC3E}">
        <p14:creationId xmlns:p14="http://schemas.microsoft.com/office/powerpoint/2010/main" val="115764914"/>
      </p:ext>
    </p:extLst>
  </p:cSld>
  <p:clrMapOvr>
    <a:masterClrMapping/>
  </p:clrMapOvr>
  <p:transition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- Te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D6D3B18C-C323-4707-A110-371A08BCB31F}"/>
              </a:ext>
            </a:extLst>
          </p:cNvPr>
          <p:cNvSpPr/>
          <p:nvPr userDrawn="1"/>
        </p:nvSpPr>
        <p:spPr>
          <a:xfrm>
            <a:off x="0" y="0"/>
            <a:ext cx="3429000" cy="6858000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AB9898D-7479-4D1A-B006-01B3C49C95C8}"/>
              </a:ext>
            </a:extLst>
          </p:cNvPr>
          <p:cNvSpPr/>
          <p:nvPr userDrawn="1"/>
        </p:nvSpPr>
        <p:spPr>
          <a:xfrm>
            <a:off x="0" y="1257301"/>
            <a:ext cx="7150895" cy="2764155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3AD1BE2-CF4A-4DC5-93D6-C0A8916C4208}"/>
              </a:ext>
            </a:extLst>
          </p:cNvPr>
          <p:cNvSpPr/>
          <p:nvPr userDrawn="1"/>
        </p:nvSpPr>
        <p:spPr>
          <a:xfrm>
            <a:off x="1143" y="3429000"/>
            <a:ext cx="9141714" cy="15748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srgbClr val="FFFFFF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CF72634-98A7-44B7-80C3-69E6434AC350}"/>
              </a:ext>
            </a:extLst>
          </p:cNvPr>
          <p:cNvSpPr txBox="1"/>
          <p:nvPr userDrawn="1"/>
        </p:nvSpPr>
        <p:spPr>
          <a:xfrm>
            <a:off x="7029450" y="6650253"/>
            <a:ext cx="2114550" cy="207749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algn="r"/>
            <a:r>
              <a:rPr lang="en-US" sz="750" b="0" baseline="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© Daiichi Sankyo, Inc. and AstraZeneca 2021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187" y="2506980"/>
            <a:ext cx="8443913" cy="914400"/>
          </a:xfrm>
        </p:spPr>
        <p:txBody>
          <a:bodyPr anchor="b">
            <a:normAutofit/>
          </a:bodyPr>
          <a:lstStyle>
            <a:lvl1pPr>
              <a:defRPr sz="27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57187" y="4045594"/>
            <a:ext cx="8443913" cy="944506"/>
          </a:xfrm>
        </p:spPr>
        <p:txBody>
          <a:bodyPr>
            <a:noAutofit/>
          </a:bodyPr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87EDD-928B-42CB-AB33-238AA66A31C6}" type="datetime1">
              <a:rPr lang="en-US" smtClean="0"/>
              <a:t>3/9/26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2" hasCustomPrompt="1"/>
          </p:nvPr>
        </p:nvSpPr>
        <p:spPr>
          <a:xfrm>
            <a:off x="342900" y="5829301"/>
            <a:ext cx="7543800" cy="885825"/>
          </a:xfrm>
        </p:spPr>
        <p:txBody>
          <a:bodyPr anchor="b" anchorCtr="0">
            <a:norm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tx1"/>
                </a:solidFill>
              </a:defRPr>
            </a:lvl1pPr>
            <a:lvl2pPr marL="171450" indent="0">
              <a:buNone/>
              <a:defRPr>
                <a:solidFill>
                  <a:schemeClr val="bg1"/>
                </a:solidFill>
              </a:defRPr>
            </a:lvl2pPr>
            <a:lvl3pPr marL="342900" indent="0">
              <a:buNone/>
              <a:defRPr>
                <a:solidFill>
                  <a:schemeClr val="bg1"/>
                </a:solidFill>
              </a:defRPr>
            </a:lvl3pPr>
            <a:lvl4pPr marL="514350" indent="0">
              <a:buNone/>
              <a:defRPr>
                <a:solidFill>
                  <a:schemeClr val="bg1"/>
                </a:solidFill>
              </a:defRPr>
            </a:lvl4pPr>
            <a:lvl5pPr marL="685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Reference(s)</a:t>
            </a:r>
          </a:p>
        </p:txBody>
      </p:sp>
    </p:spTree>
    <p:extLst>
      <p:ext uri="{BB962C8B-B14F-4D97-AF65-F5344CB8AC3E}">
        <p14:creationId xmlns:p14="http://schemas.microsoft.com/office/powerpoint/2010/main" val="3190379692"/>
      </p:ext>
    </p:extLst>
  </p:cSld>
  <p:clrMapOvr>
    <a:masterClrMapping/>
  </p:clrMapOvr>
  <p:transition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ub Divider - Lime Gre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985A92A1-135B-464A-A835-0F0F14E1F7C8}"/>
              </a:ext>
            </a:extLst>
          </p:cNvPr>
          <p:cNvSpPr/>
          <p:nvPr userDrawn="1"/>
        </p:nvSpPr>
        <p:spPr>
          <a:xfrm>
            <a:off x="0" y="3586481"/>
            <a:ext cx="9141714" cy="434975"/>
          </a:xfrm>
          <a:prstGeom prst="rect">
            <a:avLst/>
          </a:prstGeom>
          <a:solidFill>
            <a:schemeClr val="bg1">
              <a:lumMod val="65000"/>
              <a:alpha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D96C919-025A-4A7F-BB6A-3E7D084FBF79}"/>
              </a:ext>
            </a:extLst>
          </p:cNvPr>
          <p:cNvSpPr/>
          <p:nvPr userDrawn="1"/>
        </p:nvSpPr>
        <p:spPr>
          <a:xfrm>
            <a:off x="1143" y="3429000"/>
            <a:ext cx="9141714" cy="15748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srgbClr val="FFFFFF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CF72634-98A7-44B7-80C3-69E6434AC350}"/>
              </a:ext>
            </a:extLst>
          </p:cNvPr>
          <p:cNvSpPr txBox="1"/>
          <p:nvPr userDrawn="1"/>
        </p:nvSpPr>
        <p:spPr>
          <a:xfrm>
            <a:off x="7029450" y="6650253"/>
            <a:ext cx="2114550" cy="207749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algn="r"/>
            <a:r>
              <a:rPr lang="en-US" sz="750" b="0" baseline="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© Daiichi Sankyo, Inc. and AstraZeneca 2021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187" y="2506980"/>
            <a:ext cx="8443913" cy="914400"/>
          </a:xfrm>
        </p:spPr>
        <p:txBody>
          <a:bodyPr anchor="b">
            <a:normAutofit/>
          </a:bodyPr>
          <a:lstStyle>
            <a:lvl1pPr>
              <a:defRPr sz="27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57187" y="4045594"/>
            <a:ext cx="8443913" cy="944506"/>
          </a:xfrm>
        </p:spPr>
        <p:txBody>
          <a:bodyPr>
            <a:noAutofit/>
          </a:bodyPr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87EDD-928B-42CB-AB33-238AA66A31C6}" type="datetime1">
              <a:rPr lang="en-US" smtClean="0"/>
              <a:t>3/9/26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2" hasCustomPrompt="1"/>
          </p:nvPr>
        </p:nvSpPr>
        <p:spPr>
          <a:xfrm>
            <a:off x="342900" y="5829301"/>
            <a:ext cx="7543800" cy="885825"/>
          </a:xfrm>
        </p:spPr>
        <p:txBody>
          <a:bodyPr anchor="b" anchorCtr="0">
            <a:norm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tx1"/>
                </a:solidFill>
              </a:defRPr>
            </a:lvl1pPr>
            <a:lvl2pPr marL="171450" indent="0">
              <a:buNone/>
              <a:defRPr>
                <a:solidFill>
                  <a:schemeClr val="bg1"/>
                </a:solidFill>
              </a:defRPr>
            </a:lvl2pPr>
            <a:lvl3pPr marL="342900" indent="0">
              <a:buNone/>
              <a:defRPr>
                <a:solidFill>
                  <a:schemeClr val="bg1"/>
                </a:solidFill>
              </a:defRPr>
            </a:lvl3pPr>
            <a:lvl4pPr marL="514350" indent="0">
              <a:buNone/>
              <a:defRPr>
                <a:solidFill>
                  <a:schemeClr val="bg1"/>
                </a:solidFill>
              </a:defRPr>
            </a:lvl4pPr>
            <a:lvl5pPr marL="685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Reference(s)</a:t>
            </a:r>
          </a:p>
        </p:txBody>
      </p:sp>
    </p:spTree>
    <p:extLst>
      <p:ext uri="{BB962C8B-B14F-4D97-AF65-F5344CB8AC3E}">
        <p14:creationId xmlns:p14="http://schemas.microsoft.com/office/powerpoint/2010/main" val="125427477"/>
      </p:ext>
    </p:extLst>
  </p:cSld>
  <p:clrMapOvr>
    <a:masterClrMapping/>
  </p:clrMapOvr>
  <p:transition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ub Divider - Te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>
            <a:extLst>
              <a:ext uri="{FF2B5EF4-FFF2-40B4-BE49-F238E27FC236}">
                <a16:creationId xmlns:a16="http://schemas.microsoft.com/office/drawing/2014/main" id="{B58E9ECD-93D8-489D-930A-0AAE54B5BA57}"/>
              </a:ext>
            </a:extLst>
          </p:cNvPr>
          <p:cNvSpPr/>
          <p:nvPr userDrawn="1"/>
        </p:nvSpPr>
        <p:spPr>
          <a:xfrm>
            <a:off x="0" y="3586481"/>
            <a:ext cx="9141714" cy="434975"/>
          </a:xfrm>
          <a:prstGeom prst="rect">
            <a:avLst/>
          </a:prstGeom>
          <a:solidFill>
            <a:schemeClr val="accent3">
              <a:alpha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C5E2FA6-DECF-4C79-B479-30161E4FACAF}"/>
              </a:ext>
            </a:extLst>
          </p:cNvPr>
          <p:cNvSpPr/>
          <p:nvPr userDrawn="1"/>
        </p:nvSpPr>
        <p:spPr>
          <a:xfrm>
            <a:off x="1143" y="3429000"/>
            <a:ext cx="9141714" cy="15748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>
              <a:solidFill>
                <a:srgbClr val="FFFFFF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CF72634-98A7-44B7-80C3-69E6434AC350}"/>
              </a:ext>
            </a:extLst>
          </p:cNvPr>
          <p:cNvSpPr txBox="1"/>
          <p:nvPr userDrawn="1"/>
        </p:nvSpPr>
        <p:spPr>
          <a:xfrm>
            <a:off x="7029450" y="6650253"/>
            <a:ext cx="2114550" cy="207749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algn="r"/>
            <a:r>
              <a:rPr lang="en-US" sz="750" b="0" baseline="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© Daiichi Sankyo, Inc. and AstraZeneca 2021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187" y="2506980"/>
            <a:ext cx="8443913" cy="914400"/>
          </a:xfrm>
        </p:spPr>
        <p:txBody>
          <a:bodyPr anchor="b">
            <a:normAutofit/>
          </a:bodyPr>
          <a:lstStyle>
            <a:lvl1pPr>
              <a:defRPr sz="2700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57187" y="4045594"/>
            <a:ext cx="8443913" cy="944506"/>
          </a:xfrm>
        </p:spPr>
        <p:txBody>
          <a:bodyPr>
            <a:noAutofit/>
          </a:bodyPr>
          <a:lstStyle>
            <a:lvl1pPr marL="0" indent="0">
              <a:buNone/>
              <a:defRPr sz="18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2A87EDD-928B-42CB-AB33-238AA66A31C6}" type="datetime1">
              <a:rPr lang="en-US" smtClean="0"/>
              <a:t>3/9/26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2" hasCustomPrompt="1"/>
          </p:nvPr>
        </p:nvSpPr>
        <p:spPr>
          <a:xfrm>
            <a:off x="342900" y="5829301"/>
            <a:ext cx="7543800" cy="885825"/>
          </a:xfrm>
        </p:spPr>
        <p:txBody>
          <a:bodyPr anchor="b" anchorCtr="0">
            <a:norm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tx1"/>
                </a:solidFill>
              </a:defRPr>
            </a:lvl1pPr>
            <a:lvl2pPr marL="171450" indent="0">
              <a:buNone/>
              <a:defRPr>
                <a:solidFill>
                  <a:schemeClr val="bg1"/>
                </a:solidFill>
              </a:defRPr>
            </a:lvl2pPr>
            <a:lvl3pPr marL="342900" indent="0">
              <a:buNone/>
              <a:defRPr>
                <a:solidFill>
                  <a:schemeClr val="bg1"/>
                </a:solidFill>
              </a:defRPr>
            </a:lvl3pPr>
            <a:lvl4pPr marL="514350" indent="0">
              <a:buNone/>
              <a:defRPr>
                <a:solidFill>
                  <a:schemeClr val="bg1"/>
                </a:solidFill>
              </a:defRPr>
            </a:lvl4pPr>
            <a:lvl5pPr marL="685800" indent="0">
              <a:buNone/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Reference(s)</a:t>
            </a:r>
          </a:p>
        </p:txBody>
      </p:sp>
    </p:spTree>
    <p:extLst>
      <p:ext uri="{BB962C8B-B14F-4D97-AF65-F5344CB8AC3E}">
        <p14:creationId xmlns:p14="http://schemas.microsoft.com/office/powerpoint/2010/main" val="3075786448"/>
      </p:ext>
    </p:extLst>
  </p:cSld>
  <p:clrMapOvr>
    <a:masterClrMapping/>
  </p:clrMapOvr>
  <p:transition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42900" y="1257301"/>
            <a:ext cx="4171950" cy="45720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257301"/>
            <a:ext cx="4171950" cy="4572000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2AC1F25-382D-4CE5-99D2-D389D07019C3}" type="datetime1">
              <a:rPr lang="en-US" smtClean="0"/>
              <a:t>3/9/26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3" hasCustomPrompt="1"/>
          </p:nvPr>
        </p:nvSpPr>
        <p:spPr>
          <a:xfrm>
            <a:off x="342900" y="5852160"/>
            <a:ext cx="7543800" cy="1005840"/>
          </a:xfrm>
        </p:spPr>
        <p:txBody>
          <a:bodyPr anchor="b">
            <a:normAutofit/>
          </a:bodyPr>
          <a:lstStyle>
            <a:lvl1pPr marL="0" indent="0">
              <a:spcBef>
                <a:spcPts val="225"/>
              </a:spcBef>
              <a:buNone/>
              <a:defRPr sz="750"/>
            </a:lvl1pPr>
            <a:lvl2pPr marL="171450" indent="0">
              <a:spcBef>
                <a:spcPts val="225"/>
              </a:spcBef>
              <a:buNone/>
              <a:defRPr/>
            </a:lvl2pPr>
            <a:lvl3pPr marL="342900" indent="0">
              <a:spcBef>
                <a:spcPts val="225"/>
              </a:spcBef>
              <a:buNone/>
              <a:defRPr/>
            </a:lvl3pPr>
            <a:lvl4pPr marL="514350" indent="0">
              <a:spcBef>
                <a:spcPts val="225"/>
              </a:spcBef>
              <a:buNone/>
              <a:defRPr/>
            </a:lvl4pPr>
            <a:lvl5pPr marL="685800" indent="0">
              <a:spcBef>
                <a:spcPts val="225"/>
              </a:spcBef>
              <a:buNone/>
              <a:defRPr/>
            </a:lvl5pPr>
          </a:lstStyle>
          <a:p>
            <a:pPr lvl="0"/>
            <a:r>
              <a:rPr lang="en-US" dirty="0"/>
              <a:t>Reference(s)</a:t>
            </a:r>
          </a:p>
        </p:txBody>
      </p:sp>
    </p:spTree>
    <p:extLst>
      <p:ext uri="{BB962C8B-B14F-4D97-AF65-F5344CB8AC3E}">
        <p14:creationId xmlns:p14="http://schemas.microsoft.com/office/powerpoint/2010/main" val="650479359"/>
      </p:ext>
    </p:extLst>
  </p:cSld>
  <p:clrMapOvr>
    <a:masterClrMapping/>
  </p:clrMapOvr>
  <p:transition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7700" y="228601"/>
            <a:ext cx="8443400" cy="8001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57700" y="1274765"/>
            <a:ext cx="4140482" cy="548640"/>
          </a:xfrm>
        </p:spPr>
        <p:txBody>
          <a:bodyPr anchor="b">
            <a:normAutofit/>
          </a:bodyPr>
          <a:lstStyle>
            <a:lvl1pPr marL="0" indent="0"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57700" y="1823406"/>
            <a:ext cx="4140482" cy="4005894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74765"/>
            <a:ext cx="4171949" cy="548640"/>
          </a:xfrm>
        </p:spPr>
        <p:txBody>
          <a:bodyPr anchor="b">
            <a:normAutofit/>
          </a:bodyPr>
          <a:lstStyle>
            <a:lvl1pPr marL="0" indent="0">
              <a:buNone/>
              <a:defRPr sz="15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23406"/>
            <a:ext cx="4171949" cy="400589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BE13010-457D-497C-BC1F-8982A0CFCC8F}" type="datetime1">
              <a:rPr lang="en-US" smtClean="0"/>
              <a:t>3/9/26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3" hasCustomPrompt="1"/>
          </p:nvPr>
        </p:nvSpPr>
        <p:spPr>
          <a:xfrm>
            <a:off x="357699" y="5852160"/>
            <a:ext cx="7529000" cy="1005840"/>
          </a:xfrm>
        </p:spPr>
        <p:txBody>
          <a:bodyPr anchor="b">
            <a:noAutofit/>
          </a:bodyPr>
          <a:lstStyle>
            <a:lvl1pPr marL="0" indent="0">
              <a:spcBef>
                <a:spcPts val="225"/>
              </a:spcBef>
              <a:buNone/>
              <a:defRPr sz="750"/>
            </a:lvl1pPr>
            <a:lvl2pPr marL="171450" indent="0">
              <a:spcBef>
                <a:spcPts val="225"/>
              </a:spcBef>
              <a:buNone/>
              <a:defRPr sz="750"/>
            </a:lvl2pPr>
            <a:lvl3pPr marL="342900" indent="0">
              <a:spcBef>
                <a:spcPts val="225"/>
              </a:spcBef>
              <a:buNone/>
              <a:defRPr sz="750"/>
            </a:lvl3pPr>
            <a:lvl4pPr marL="514350" indent="0">
              <a:spcBef>
                <a:spcPts val="225"/>
              </a:spcBef>
              <a:buNone/>
              <a:defRPr sz="750"/>
            </a:lvl4pPr>
            <a:lvl5pPr marL="685800" indent="0">
              <a:spcBef>
                <a:spcPts val="225"/>
              </a:spcBef>
              <a:buNone/>
              <a:defRPr sz="750"/>
            </a:lvl5pPr>
          </a:lstStyle>
          <a:p>
            <a:pPr lvl="0"/>
            <a:r>
              <a:rPr lang="en-US" dirty="0"/>
              <a:t>Reference(s)</a:t>
            </a:r>
          </a:p>
        </p:txBody>
      </p:sp>
    </p:spTree>
    <p:extLst>
      <p:ext uri="{BB962C8B-B14F-4D97-AF65-F5344CB8AC3E}">
        <p14:creationId xmlns:p14="http://schemas.microsoft.com/office/powerpoint/2010/main" val="1920049665"/>
      </p:ext>
    </p:extLst>
  </p:cSld>
  <p:clrMapOvr>
    <a:masterClrMapping/>
  </p:clrMapOvr>
  <p:transition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2900" y="1284131"/>
            <a:ext cx="8458200" cy="410067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0F1DF4-9EBB-415C-A0BA-652D75990D66}" type="datetime1">
              <a:rPr lang="en-US" smtClean="0"/>
              <a:t>3/9/26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42900" y="5852160"/>
            <a:ext cx="7543800" cy="1005840"/>
          </a:xfrm>
        </p:spPr>
        <p:txBody>
          <a:bodyPr anchor="b">
            <a:norm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tx1"/>
                </a:solidFill>
              </a:defRPr>
            </a:lvl1pPr>
            <a:lvl2pPr marL="171450" indent="0">
              <a:buNone/>
              <a:defRPr>
                <a:solidFill>
                  <a:schemeClr val="tx1"/>
                </a:solidFill>
              </a:defRPr>
            </a:lvl2pPr>
            <a:lvl3pPr marL="342900" indent="0">
              <a:buNone/>
              <a:defRPr>
                <a:solidFill>
                  <a:schemeClr val="tx1"/>
                </a:solidFill>
              </a:defRPr>
            </a:lvl3pPr>
            <a:lvl4pPr marL="514350" indent="0">
              <a:buNone/>
              <a:defRPr>
                <a:solidFill>
                  <a:schemeClr val="tx1"/>
                </a:solidFill>
              </a:defRPr>
            </a:lvl4pPr>
            <a:lvl5pPr marL="685800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Reference(s)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4" hasCustomPrompt="1"/>
          </p:nvPr>
        </p:nvSpPr>
        <p:spPr>
          <a:xfrm>
            <a:off x="979716" y="5493367"/>
            <a:ext cx="7200900" cy="309021"/>
          </a:xfrm>
          <a:prstGeom prst="roundRect">
            <a:avLst/>
          </a:prstGeom>
          <a:solidFill>
            <a:schemeClr val="accent3"/>
          </a:solidFill>
        </p:spPr>
        <p:txBody>
          <a:bodyPr anchor="b" anchorCtr="0">
            <a:spAutoFit/>
          </a:bodyPr>
          <a:lstStyle>
            <a:lvl1pPr marL="0" indent="0" algn="ctr">
              <a:buNone/>
              <a:defRPr sz="1350" b="1">
                <a:solidFill>
                  <a:schemeClr val="tx1"/>
                </a:solidFill>
              </a:defRPr>
            </a:lvl1pPr>
            <a:lvl2pPr marL="171450" indent="0">
              <a:buNone/>
              <a:defRPr/>
            </a:lvl2pPr>
            <a:lvl3pPr marL="342900" indent="0">
              <a:buNone/>
              <a:defRPr/>
            </a:lvl3pPr>
            <a:lvl4pPr marL="51435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Click to edit caption</a:t>
            </a:r>
          </a:p>
        </p:txBody>
      </p:sp>
    </p:spTree>
    <p:extLst>
      <p:ext uri="{BB962C8B-B14F-4D97-AF65-F5344CB8AC3E}">
        <p14:creationId xmlns:p14="http://schemas.microsoft.com/office/powerpoint/2010/main" val="4201459071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53951" y="89109"/>
            <a:ext cx="8545707" cy="1080011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153317"/>
            <a:ext cx="4040188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1793068"/>
            <a:ext cx="4040188" cy="3951288"/>
          </a:xfrm>
        </p:spPr>
        <p:txBody>
          <a:bodyPr/>
          <a:lstStyle>
            <a:lvl1pPr>
              <a:defRPr sz="2400" b="0"/>
            </a:lvl1pPr>
            <a:lvl2pPr>
              <a:defRPr sz="2000" b="0"/>
            </a:lvl2pPr>
            <a:lvl3pPr>
              <a:defRPr sz="1800" b="0"/>
            </a:lvl3pPr>
            <a:lvl4pPr>
              <a:defRPr sz="1600" b="0"/>
            </a:lvl4pPr>
            <a:lvl5pPr>
              <a:defRPr sz="16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33" y="1173328"/>
            <a:ext cx="4041775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33" y="1813079"/>
            <a:ext cx="4041775" cy="3951288"/>
          </a:xfrm>
        </p:spPr>
        <p:txBody>
          <a:bodyPr/>
          <a:lstStyle>
            <a:lvl1pPr>
              <a:defRPr sz="2400" b="0"/>
            </a:lvl1pPr>
            <a:lvl2pPr>
              <a:defRPr sz="2000" b="0"/>
            </a:lvl2pPr>
            <a:lvl3pPr>
              <a:defRPr sz="1800" b="0"/>
            </a:lvl3pPr>
            <a:lvl4pPr>
              <a:defRPr sz="1600" b="0"/>
            </a:lvl4pPr>
            <a:lvl5pPr>
              <a:defRPr sz="1600" b="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53949" y="6356363"/>
            <a:ext cx="2895600" cy="365125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3675063" y="6356363"/>
            <a:ext cx="2133600" cy="365125"/>
          </a:xfrm>
        </p:spPr>
        <p:txBody>
          <a:bodyPr/>
          <a:lstStyle>
            <a:lvl1pPr algn="ctr">
              <a:defRPr>
                <a:solidFill>
                  <a:srgbClr val="000000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4175070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CC0A5CC-DF79-4C1F-BC9C-A9BAE87DA578}" type="datetime1">
              <a:rPr lang="en-US" smtClean="0"/>
              <a:t>3/9/26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 hasCustomPrompt="1"/>
          </p:nvPr>
        </p:nvSpPr>
        <p:spPr>
          <a:xfrm>
            <a:off x="342900" y="5829300"/>
            <a:ext cx="7543800" cy="1028700"/>
          </a:xfrm>
        </p:spPr>
        <p:txBody>
          <a:bodyPr anchor="b">
            <a:noAutofit/>
          </a:bodyPr>
          <a:lstStyle>
            <a:lvl1pPr marL="0" indent="0">
              <a:spcBef>
                <a:spcPts val="225"/>
              </a:spcBef>
              <a:buNone/>
              <a:defRPr sz="750"/>
            </a:lvl1pPr>
            <a:lvl2pPr marL="171450" indent="0">
              <a:spcBef>
                <a:spcPts val="225"/>
              </a:spcBef>
              <a:buNone/>
              <a:defRPr sz="750"/>
            </a:lvl2pPr>
            <a:lvl3pPr marL="342900" indent="0">
              <a:spcBef>
                <a:spcPts val="225"/>
              </a:spcBef>
              <a:buNone/>
              <a:defRPr sz="750"/>
            </a:lvl3pPr>
            <a:lvl4pPr marL="514350" indent="0">
              <a:spcBef>
                <a:spcPts val="225"/>
              </a:spcBef>
              <a:buNone/>
              <a:defRPr sz="750"/>
            </a:lvl4pPr>
            <a:lvl5pPr marL="685800" indent="0">
              <a:spcBef>
                <a:spcPts val="225"/>
              </a:spcBef>
              <a:buNone/>
              <a:defRPr sz="750"/>
            </a:lvl5pPr>
          </a:lstStyle>
          <a:p>
            <a:pPr lvl="0"/>
            <a:r>
              <a:rPr lang="en-US" dirty="0"/>
              <a:t>Reference(s)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4" hasCustomPrompt="1"/>
          </p:nvPr>
        </p:nvSpPr>
        <p:spPr>
          <a:xfrm>
            <a:off x="974274" y="5497675"/>
            <a:ext cx="7200900" cy="309021"/>
          </a:xfrm>
          <a:prstGeom prst="roundRect">
            <a:avLst/>
          </a:prstGeom>
          <a:solidFill>
            <a:schemeClr val="accent3"/>
          </a:solidFill>
        </p:spPr>
        <p:txBody>
          <a:bodyPr anchor="b" anchorCtr="0">
            <a:spAutoFit/>
          </a:bodyPr>
          <a:lstStyle>
            <a:lvl1pPr marL="0" indent="0" algn="ctr">
              <a:buNone/>
              <a:defRPr sz="1350" b="1">
                <a:solidFill>
                  <a:schemeClr val="tx1"/>
                </a:solidFill>
              </a:defRPr>
            </a:lvl1pPr>
            <a:lvl2pPr marL="171450" indent="0" algn="ctr">
              <a:buNone/>
              <a:defRPr b="1">
                <a:solidFill>
                  <a:schemeClr val="bg1"/>
                </a:solidFill>
              </a:defRPr>
            </a:lvl2pPr>
            <a:lvl3pPr marL="342900" indent="0" algn="ctr">
              <a:buNone/>
              <a:defRPr b="1">
                <a:solidFill>
                  <a:schemeClr val="bg1"/>
                </a:solidFill>
              </a:defRPr>
            </a:lvl3pPr>
            <a:lvl4pPr marL="514350" indent="0" algn="ctr">
              <a:buNone/>
              <a:defRPr b="1">
                <a:solidFill>
                  <a:schemeClr val="bg1"/>
                </a:solidFill>
              </a:defRPr>
            </a:lvl4pPr>
            <a:lvl5pPr marL="685800" indent="0" algn="ctr">
              <a:buNone/>
              <a:defRPr b="1">
                <a:solidFill>
                  <a:schemeClr val="bg1"/>
                </a:solidFill>
              </a:defRPr>
            </a:lvl5pPr>
          </a:lstStyle>
          <a:p>
            <a:pPr lvl="0"/>
            <a:r>
              <a:rPr lang="en-US" dirty="0"/>
              <a:t>Click to edit caption</a:t>
            </a:r>
          </a:p>
        </p:txBody>
      </p:sp>
    </p:spTree>
    <p:extLst>
      <p:ext uri="{BB962C8B-B14F-4D97-AF65-F5344CB8AC3E}">
        <p14:creationId xmlns:p14="http://schemas.microsoft.com/office/powerpoint/2010/main" val="2348363756"/>
      </p:ext>
    </p:extLst>
  </p:cSld>
  <p:clrMapOvr>
    <a:masterClrMapping/>
  </p:clrMapOvr>
  <p:transition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D7E3D9C-0853-494F-954A-AEC44A66CB01}" type="datetime1">
              <a:rPr lang="en-US" smtClean="0"/>
              <a:t>3/9/26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sz="quarter" idx="13" hasCustomPrompt="1"/>
          </p:nvPr>
        </p:nvSpPr>
        <p:spPr>
          <a:xfrm>
            <a:off x="342900" y="5852160"/>
            <a:ext cx="7543800" cy="1005840"/>
          </a:xfrm>
        </p:spPr>
        <p:txBody>
          <a:bodyPr anchor="b">
            <a:normAutofit/>
          </a:bodyPr>
          <a:lstStyle>
            <a:lvl1pPr marL="0" indent="0">
              <a:spcBef>
                <a:spcPts val="225"/>
              </a:spcBef>
              <a:buNone/>
              <a:defRPr sz="750">
                <a:solidFill>
                  <a:schemeClr val="tx1"/>
                </a:solidFill>
              </a:defRPr>
            </a:lvl1pPr>
            <a:lvl2pPr marL="171450" indent="0">
              <a:buNone/>
              <a:defRPr>
                <a:solidFill>
                  <a:schemeClr val="tx1"/>
                </a:solidFill>
              </a:defRPr>
            </a:lvl2pPr>
            <a:lvl3pPr marL="342900" indent="0">
              <a:buNone/>
              <a:defRPr>
                <a:solidFill>
                  <a:schemeClr val="tx1"/>
                </a:solidFill>
              </a:defRPr>
            </a:lvl3pPr>
            <a:lvl4pPr marL="514350" indent="0">
              <a:buNone/>
              <a:defRPr>
                <a:solidFill>
                  <a:schemeClr val="tx1"/>
                </a:solidFill>
              </a:defRPr>
            </a:lvl4pPr>
            <a:lvl5pPr marL="685800" indent="0">
              <a:buNone/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en-US" dirty="0"/>
              <a:t>Reference(s)</a:t>
            </a:r>
          </a:p>
        </p:txBody>
      </p:sp>
      <p:sp>
        <p:nvSpPr>
          <p:cNvPr id="9" name="Rectangle 8"/>
          <p:cNvSpPr/>
          <p:nvPr userDrawn="1"/>
        </p:nvSpPr>
        <p:spPr>
          <a:xfrm>
            <a:off x="145126" y="1028700"/>
            <a:ext cx="8998875" cy="250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2900" y="1028701"/>
            <a:ext cx="8458200" cy="480059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4686051"/>
      </p:ext>
    </p:extLst>
  </p:cSld>
  <p:clrMapOvr>
    <a:masterClrMapping/>
  </p:clrMapOvr>
  <p:transition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No L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 userDrawn="1"/>
        </p:nvSpPr>
        <p:spPr>
          <a:xfrm>
            <a:off x="145126" y="1028700"/>
            <a:ext cx="8998875" cy="250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6B50EDE-1F01-4A88-89D9-A077A040CD42}" type="datetime1">
              <a:rPr lang="en-US" smtClean="0"/>
              <a:t>3/9/26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3" hasCustomPrompt="1"/>
          </p:nvPr>
        </p:nvSpPr>
        <p:spPr>
          <a:xfrm>
            <a:off x="342900" y="5852160"/>
            <a:ext cx="7543800" cy="1005840"/>
          </a:xfrm>
        </p:spPr>
        <p:txBody>
          <a:bodyPr anchor="b">
            <a:noAutofit/>
          </a:bodyPr>
          <a:lstStyle>
            <a:lvl1pPr marL="0" indent="0">
              <a:spcBef>
                <a:spcPts val="225"/>
              </a:spcBef>
              <a:buNone/>
              <a:defRPr sz="750"/>
            </a:lvl1pPr>
            <a:lvl2pPr marL="171450" indent="0">
              <a:spcBef>
                <a:spcPts val="225"/>
              </a:spcBef>
              <a:buNone/>
              <a:defRPr sz="750"/>
            </a:lvl2pPr>
            <a:lvl3pPr marL="342900" indent="0">
              <a:spcBef>
                <a:spcPts val="225"/>
              </a:spcBef>
              <a:buNone/>
              <a:defRPr sz="750"/>
            </a:lvl3pPr>
            <a:lvl4pPr marL="514350" indent="0">
              <a:spcBef>
                <a:spcPts val="225"/>
              </a:spcBef>
              <a:buNone/>
              <a:defRPr sz="750"/>
            </a:lvl4pPr>
            <a:lvl5pPr marL="685800" indent="0">
              <a:spcBef>
                <a:spcPts val="225"/>
              </a:spcBef>
              <a:buNone/>
              <a:defRPr sz="750"/>
            </a:lvl5pPr>
          </a:lstStyle>
          <a:p>
            <a:pPr lvl="0"/>
            <a:r>
              <a:rPr lang="en-US" dirty="0"/>
              <a:t>Reference(s)</a:t>
            </a:r>
          </a:p>
        </p:txBody>
      </p:sp>
    </p:spTree>
    <p:extLst>
      <p:ext uri="{BB962C8B-B14F-4D97-AF65-F5344CB8AC3E}">
        <p14:creationId xmlns:p14="http://schemas.microsoft.com/office/powerpoint/2010/main" val="646919312"/>
      </p:ext>
    </p:extLst>
  </p:cSld>
  <p:clrMapOvr>
    <a:masterClrMapping/>
  </p:clrMapOvr>
  <p:transition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959C31-8071-4657-BA84-2004C5131029}" type="datetime1">
              <a:rPr lang="en-US" smtClean="0"/>
              <a:t>3/9/26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3" hasCustomPrompt="1"/>
          </p:nvPr>
        </p:nvSpPr>
        <p:spPr>
          <a:xfrm>
            <a:off x="364671" y="5852160"/>
            <a:ext cx="7543799" cy="1005840"/>
          </a:xfrm>
        </p:spPr>
        <p:txBody>
          <a:bodyPr anchor="b">
            <a:noAutofit/>
          </a:bodyPr>
          <a:lstStyle>
            <a:lvl1pPr marL="0" indent="0">
              <a:spcBef>
                <a:spcPts val="225"/>
              </a:spcBef>
              <a:buNone/>
              <a:defRPr sz="750"/>
            </a:lvl1pPr>
            <a:lvl2pPr marL="171450" indent="0">
              <a:spcBef>
                <a:spcPts val="225"/>
              </a:spcBef>
              <a:buNone/>
              <a:defRPr sz="750"/>
            </a:lvl2pPr>
            <a:lvl3pPr marL="342900" indent="0">
              <a:spcBef>
                <a:spcPts val="225"/>
              </a:spcBef>
              <a:buNone/>
              <a:defRPr sz="750"/>
            </a:lvl3pPr>
            <a:lvl4pPr marL="514350" indent="0">
              <a:spcBef>
                <a:spcPts val="225"/>
              </a:spcBef>
              <a:buNone/>
              <a:defRPr sz="750"/>
            </a:lvl4pPr>
            <a:lvl5pPr marL="685800" indent="0">
              <a:spcBef>
                <a:spcPts val="225"/>
              </a:spcBef>
              <a:buNone/>
              <a:defRPr sz="750"/>
            </a:lvl5pPr>
          </a:lstStyle>
          <a:p>
            <a:pPr lvl="0"/>
            <a:r>
              <a:rPr lang="en-US" dirty="0"/>
              <a:t>Reference(s)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145126" y="1028700"/>
            <a:ext cx="8998875" cy="2505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3886887802"/>
      </p:ext>
    </p:extLst>
  </p:cSld>
  <p:clrMapOvr>
    <a:masterClrMapping/>
  </p:clrMapOvr>
  <p:transition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sclaim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E1287E9-EBEB-4648-982B-10337D55F8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2EF650A-C38E-40FB-BCF6-2303E9A7CC69}" type="datetime1">
              <a:rPr lang="en-US" smtClean="0"/>
              <a:t>3/9/26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9B78B9-0DDE-46C9-8ACD-9F2A63B7312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89C07F-8571-41D4-9A89-601A8B9C53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Content Placeholder 6">
            <a:extLst>
              <a:ext uri="{FF2B5EF4-FFF2-40B4-BE49-F238E27FC236}">
                <a16:creationId xmlns:a16="http://schemas.microsoft.com/office/drawing/2014/main" id="{065F5103-6F75-4D29-92B7-D96304B0DF91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342900" y="1092426"/>
            <a:ext cx="8458200" cy="4736875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39449912"/>
      </p:ext>
    </p:extLst>
  </p:cSld>
  <p:clrMapOvr>
    <a:masterClrMapping/>
  </p:clrMapOvr>
  <p:transition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US Cover She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TextBox 78">
            <a:extLst>
              <a:ext uri="{FF2B5EF4-FFF2-40B4-BE49-F238E27FC236}">
                <a16:creationId xmlns:a16="http://schemas.microsoft.com/office/drawing/2014/main" id="{86D12817-4053-40BC-82BB-7AF5EE51AEBA}"/>
              </a:ext>
            </a:extLst>
          </p:cNvPr>
          <p:cNvSpPr txBox="1"/>
          <p:nvPr userDrawn="1"/>
        </p:nvSpPr>
        <p:spPr>
          <a:xfrm>
            <a:off x="2170219" y="6360915"/>
            <a:ext cx="4803560" cy="369332"/>
          </a:xfrm>
          <a:prstGeom prst="rect">
            <a:avLst/>
          </a:prstGeom>
          <a:noFill/>
          <a:ln>
            <a:noFill/>
          </a:ln>
        </p:spPr>
        <p:txBody>
          <a:bodyPr wrap="square" rtlCol="0" anchor="ctr">
            <a:spAutoFit/>
          </a:bodyPr>
          <a:lstStyle/>
          <a:p>
            <a:pPr marL="0" indent="0" algn="ct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1050" b="1" dirty="0">
                <a:solidFill>
                  <a:schemeClr val="tx1"/>
                </a:solidFill>
              </a:rPr>
              <a:t>This Material is for Use by AstraZeneca Medical Personnel Only</a:t>
            </a:r>
          </a:p>
          <a:p>
            <a:pPr marL="0" indent="0" algn="ct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750" b="0" dirty="0">
                <a:solidFill>
                  <a:schemeClr val="tx1"/>
                </a:solidFill>
              </a:rPr>
              <a:t>Speaker notes are for internal use only and are not to be shown or disseminated outside of AstraZeneca</a:t>
            </a:r>
          </a:p>
        </p:txBody>
      </p:sp>
      <p:graphicFrame>
        <p:nvGraphicFramePr>
          <p:cNvPr id="50" name="Table 49">
            <a:extLst>
              <a:ext uri="{FF2B5EF4-FFF2-40B4-BE49-F238E27FC236}">
                <a16:creationId xmlns:a16="http://schemas.microsoft.com/office/drawing/2014/main" id="{83D05D04-05CE-47AA-8F7B-B08C33B32C3F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671313886"/>
              </p:ext>
            </p:extLst>
          </p:nvPr>
        </p:nvGraphicFramePr>
        <p:xfrm>
          <a:off x="846600" y="3577113"/>
          <a:ext cx="7462340" cy="764702"/>
        </p:xfrm>
        <a:graphic>
          <a:graphicData uri="http://schemas.openxmlformats.org/drawingml/2006/table">
            <a:tbl>
              <a:tblPr>
                <a:tableStyleId>{21E4AEA4-8DFA-4A89-87EB-49C32662AFE0}</a:tableStyleId>
              </a:tblPr>
              <a:tblGrid>
                <a:gridCol w="2198961">
                  <a:extLst>
                    <a:ext uri="{9D8B030D-6E8A-4147-A177-3AD203B41FA5}">
                      <a16:colId xmlns:a16="http://schemas.microsoft.com/office/drawing/2014/main" val="3458750997"/>
                    </a:ext>
                  </a:extLst>
                </a:gridCol>
                <a:gridCol w="2775932">
                  <a:extLst>
                    <a:ext uri="{9D8B030D-6E8A-4147-A177-3AD203B41FA5}">
                      <a16:colId xmlns:a16="http://schemas.microsoft.com/office/drawing/2014/main" val="4071395440"/>
                    </a:ext>
                  </a:extLst>
                </a:gridCol>
                <a:gridCol w="2487446">
                  <a:extLst>
                    <a:ext uri="{9D8B030D-6E8A-4147-A177-3AD203B41FA5}">
                      <a16:colId xmlns:a16="http://schemas.microsoft.com/office/drawing/2014/main" val="668771908"/>
                    </a:ext>
                  </a:extLst>
                </a:gridCol>
              </a:tblGrid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2524754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263027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C8DCB22-4BDC-4256-9886-290008A41E58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905341805"/>
              </p:ext>
            </p:extLst>
          </p:nvPr>
        </p:nvGraphicFramePr>
        <p:xfrm>
          <a:off x="846600" y="1039470"/>
          <a:ext cx="7462340" cy="2294106"/>
        </p:xfrm>
        <a:graphic>
          <a:graphicData uri="http://schemas.openxmlformats.org/drawingml/2006/table">
            <a:tbl>
              <a:tblPr>
                <a:tableStyleId>{21E4AEA4-8DFA-4A89-87EB-49C32662AFE0}</a:tableStyleId>
              </a:tblPr>
              <a:tblGrid>
                <a:gridCol w="2198961">
                  <a:extLst>
                    <a:ext uri="{9D8B030D-6E8A-4147-A177-3AD203B41FA5}">
                      <a16:colId xmlns:a16="http://schemas.microsoft.com/office/drawing/2014/main" val="3458750997"/>
                    </a:ext>
                  </a:extLst>
                </a:gridCol>
                <a:gridCol w="2775932">
                  <a:extLst>
                    <a:ext uri="{9D8B030D-6E8A-4147-A177-3AD203B41FA5}">
                      <a16:colId xmlns:a16="http://schemas.microsoft.com/office/drawing/2014/main" val="4071395440"/>
                    </a:ext>
                  </a:extLst>
                </a:gridCol>
                <a:gridCol w="2487446">
                  <a:extLst>
                    <a:ext uri="{9D8B030D-6E8A-4147-A177-3AD203B41FA5}">
                      <a16:colId xmlns:a16="http://schemas.microsoft.com/office/drawing/2014/main" val="668771908"/>
                    </a:ext>
                  </a:extLst>
                </a:gridCol>
              </a:tblGrid>
              <a:tr h="382351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3421394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8834974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1146587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61963846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2524754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2630277"/>
                  </a:ext>
                </a:extLst>
              </a:tr>
            </a:tbl>
          </a:graphicData>
        </a:graphic>
      </p:graphicFrame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959C31-8071-4657-BA84-2004C5131029}" type="datetime1">
              <a:rPr lang="en-US" smtClean="0"/>
              <a:t>3/9/26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F897A55-CB79-4D07-BEF1-54B1E974D126}"/>
              </a:ext>
            </a:extLst>
          </p:cNvPr>
          <p:cNvSpPr txBox="1"/>
          <p:nvPr userDrawn="1"/>
        </p:nvSpPr>
        <p:spPr>
          <a:xfrm>
            <a:off x="6973779" y="6650253"/>
            <a:ext cx="2170221" cy="207749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algn="r"/>
            <a:r>
              <a:rPr lang="en-US" sz="750" b="0" baseline="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© Daiichi Sankyo, Inc. and AstraZeneca 2021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9E08680-4520-4EA6-B4A7-FD0062F8A6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229005" y="1102835"/>
            <a:ext cx="6079935" cy="228600"/>
          </a:xfrm>
        </p:spPr>
        <p:txBody>
          <a:bodyPr anchor="ctr">
            <a:normAutofit/>
          </a:bodyPr>
          <a:lstStyle>
            <a:lvl1pPr marL="0" indent="0">
              <a:buFont typeface="Arial" panose="020B0604020202020204" pitchFamily="34" charset="0"/>
              <a:buNone/>
              <a:defRPr sz="900"/>
            </a:lvl1pPr>
            <a:lvl2pPr marL="171450" indent="0">
              <a:buNone/>
              <a:defRPr/>
            </a:lvl2pPr>
            <a:lvl3pPr marL="342900" indent="0">
              <a:buNone/>
              <a:defRPr/>
            </a:lvl3pPr>
            <a:lvl4pPr marL="51435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&lt;MARP/MAAZAP&gt; &lt;#######&gt; &lt;TA&gt; &lt;Asset Title&gt; 70 character limit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F687FD7-F293-4468-AE23-E28EE46197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5089391" y="1491653"/>
            <a:ext cx="1122584" cy="228600"/>
          </a:xfrm>
        </p:spPr>
        <p:txBody>
          <a:bodyPr anchor="ctr">
            <a:noAutofit/>
          </a:bodyPr>
          <a:lstStyle>
            <a:lvl1pPr marL="0" indent="0">
              <a:buFont typeface="Arial" panose="020B0604020202020204" pitchFamily="34" charset="0"/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MM/YY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BA6C7CD-771E-461C-A133-67764B81E61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229005" y="1491653"/>
            <a:ext cx="1348201" cy="228600"/>
          </a:xfrm>
        </p:spPr>
        <p:txBody>
          <a:bodyPr anchor="ctr">
            <a:noAutofit/>
          </a:bodyPr>
          <a:lstStyle>
            <a:lvl1pPr marL="0" indent="0">
              <a:buFont typeface="Arial" panose="020B0604020202020204" pitchFamily="34" charset="0"/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Reactive or Proactive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6E33F1E3-ED30-4982-A86D-2C076E1C3B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89391" y="1880471"/>
            <a:ext cx="1122584" cy="228600"/>
          </a:xfrm>
        </p:spPr>
        <p:txBody>
          <a:bodyPr anchor="ctr">
            <a:noAutofit/>
          </a:bodyPr>
          <a:lstStyle>
            <a:lvl1pPr marL="0" indent="0">
              <a:buFont typeface="Arial" panose="020B0604020202020204" pitchFamily="34" charset="0"/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MM/YY (if &lt;1 year)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12286C0F-7CF6-40B2-B8FA-7AF1D25B99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2229005" y="2658107"/>
            <a:ext cx="668770" cy="228600"/>
          </a:xfrm>
        </p:spPr>
        <p:txBody>
          <a:bodyPr anchor="ctr">
            <a:noAutofit/>
          </a:bodyPr>
          <a:lstStyle>
            <a:lvl1pPr marL="0" indent="0">
              <a:buFont typeface="Arial" panose="020B0604020202020204" pitchFamily="34" charset="0"/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Yes or No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A1F28B02-DF8E-4C7E-90E9-0214CD384EA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2920479" y="2658107"/>
            <a:ext cx="3119385" cy="228600"/>
          </a:xfrm>
        </p:spPr>
        <p:txBody>
          <a:bodyPr anchor="ctr">
            <a:noAutofit/>
          </a:bodyPr>
          <a:lstStyle>
            <a:lvl1pPr marL="0" indent="0">
              <a:buFont typeface="Arial" panose="020B0604020202020204" pitchFamily="34" charset="0"/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 If Yes - Reactive via MI, Reactive via MI </a:t>
            </a:r>
            <a:r>
              <a:rPr lang="en-US" dirty="0" err="1"/>
              <a:t>SciP</a:t>
            </a:r>
            <a:r>
              <a:rPr lang="en-US" dirty="0"/>
              <a:t>, or Proactive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277F15F9-6B04-4325-BA35-6D4FC8B30B7D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2229004" y="3046924"/>
            <a:ext cx="2952542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Any Medical Personnel</a:t>
            </a:r>
          </a:p>
        </p:txBody>
      </p:sp>
      <p:sp>
        <p:nvSpPr>
          <p:cNvPr id="27" name="Text Placeholder 26">
            <a:extLst>
              <a:ext uri="{FF2B5EF4-FFF2-40B4-BE49-F238E27FC236}">
                <a16:creationId xmlns:a16="http://schemas.microsoft.com/office/drawing/2014/main" id="{DD881301-6455-4429-AC98-70F1B2B5BC88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089392" y="2269289"/>
            <a:ext cx="2463317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Any HCP, MM Only, Contracted EE, or Other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110857ED-F4F0-4AED-89F7-6595C2BD781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2229005" y="2269289"/>
            <a:ext cx="668770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Yes or No</a:t>
            </a:r>
          </a:p>
        </p:txBody>
      </p:sp>
      <p:sp>
        <p:nvSpPr>
          <p:cNvPr id="31" name="Text Placeholder 30">
            <a:extLst>
              <a:ext uri="{FF2B5EF4-FFF2-40B4-BE49-F238E27FC236}">
                <a16:creationId xmlns:a16="http://schemas.microsoft.com/office/drawing/2014/main" id="{1C3ADFAF-903D-45A8-9EC3-263C6B88C9B5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2925033" y="2269289"/>
            <a:ext cx="909233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If Yes - MM/YY</a:t>
            </a:r>
          </a:p>
        </p:txBody>
      </p:sp>
      <p:sp>
        <p:nvSpPr>
          <p:cNvPr id="33" name="Text Placeholder 32">
            <a:extLst>
              <a:ext uri="{FF2B5EF4-FFF2-40B4-BE49-F238E27FC236}">
                <a16:creationId xmlns:a16="http://schemas.microsoft.com/office/drawing/2014/main" id="{699D1E98-12E4-4111-B43B-8EF5E67629AC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2229005" y="5042742"/>
            <a:ext cx="668769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Yes or No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B511FB73-1515-4896-A191-A9E5140DA205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229004" y="5400252"/>
            <a:ext cx="6079936" cy="216982"/>
          </a:xfrm>
        </p:spPr>
        <p:txBody>
          <a:bodyPr wrap="square" anchor="ctr">
            <a:sp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N/A or Enter Instructions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1E7DEFF9-F91F-49E6-94A9-010D12455C1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229004" y="4043882"/>
            <a:ext cx="3340523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New, Renewal, or Renewal with Changes</a:t>
            </a:r>
          </a:p>
        </p:txBody>
      </p:sp>
      <p:sp>
        <p:nvSpPr>
          <p:cNvPr id="39" name="Text Placeholder 38">
            <a:extLst>
              <a:ext uri="{FF2B5EF4-FFF2-40B4-BE49-F238E27FC236}">
                <a16:creationId xmlns:a16="http://schemas.microsoft.com/office/drawing/2014/main" id="{FA339AE6-73E5-47C9-8111-E129355C911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780168" y="4050835"/>
            <a:ext cx="1514400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PromoMats/</a:t>
            </a:r>
            <a:r>
              <a:rPr lang="en-US" dirty="0" err="1"/>
              <a:t>MedComms</a:t>
            </a:r>
            <a:r>
              <a:rPr lang="en-US" dirty="0"/>
              <a:t> #</a:t>
            </a:r>
          </a:p>
        </p:txBody>
      </p: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F085F8C8-CE31-4A7B-87E4-06397B5B41DA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229004" y="3657303"/>
            <a:ext cx="3340523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Asset Owner Name</a:t>
            </a:r>
          </a:p>
        </p:txBody>
      </p:sp>
      <p:sp>
        <p:nvSpPr>
          <p:cNvPr id="43" name="Text Placeholder 42">
            <a:extLst>
              <a:ext uri="{FF2B5EF4-FFF2-40B4-BE49-F238E27FC236}">
                <a16:creationId xmlns:a16="http://schemas.microsoft.com/office/drawing/2014/main" id="{D6785EC2-7CE7-4B29-BFA7-2A8950DFE928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229004" y="4646823"/>
            <a:ext cx="674487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Yes or No</a:t>
            </a:r>
          </a:p>
        </p:txBody>
      </p:sp>
      <p:sp>
        <p:nvSpPr>
          <p:cNvPr id="45" name="Text Placeholder 44">
            <a:extLst>
              <a:ext uri="{FF2B5EF4-FFF2-40B4-BE49-F238E27FC236}">
                <a16:creationId xmlns:a16="http://schemas.microsoft.com/office/drawing/2014/main" id="{02111F09-1B27-4A1F-9662-63D673AA517F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492038" y="4646823"/>
            <a:ext cx="658344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Yes or No</a:t>
            </a:r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31A21B67-AE66-4D44-8C58-A71F0B4E972C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492038" y="5042742"/>
            <a:ext cx="953933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If Yes - $Value</a:t>
            </a:r>
          </a:p>
        </p:txBody>
      </p:sp>
      <p:sp>
        <p:nvSpPr>
          <p:cNvPr id="49" name="Text Placeholder 48">
            <a:extLst>
              <a:ext uri="{FF2B5EF4-FFF2-40B4-BE49-F238E27FC236}">
                <a16:creationId xmlns:a16="http://schemas.microsoft.com/office/drawing/2014/main" id="{FFBD88D7-1F68-4A55-9958-01B92024FDF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229005" y="1880471"/>
            <a:ext cx="1310324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Brand or TA Name</a:t>
            </a:r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D75479AB-AB9C-4737-A1D0-F9E28AC4F16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7493755" y="1494084"/>
            <a:ext cx="692348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Yes or No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085AA13-451C-453D-AD0D-E8AF815127C2}"/>
              </a:ext>
            </a:extLst>
          </p:cNvPr>
          <p:cNvSpPr txBox="1"/>
          <p:nvPr userDrawn="1"/>
        </p:nvSpPr>
        <p:spPr>
          <a:xfrm>
            <a:off x="849433" y="1036716"/>
            <a:ext cx="137160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Asset Title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88B6979-D240-45DF-8FFB-111611A15632}"/>
              </a:ext>
            </a:extLst>
          </p:cNvPr>
          <p:cNvSpPr txBox="1"/>
          <p:nvPr userDrawn="1"/>
        </p:nvSpPr>
        <p:spPr>
          <a:xfrm>
            <a:off x="4011471" y="1423839"/>
            <a:ext cx="102870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Approval Date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3F32247-E803-4B9D-8739-4086AE7EDFE5}"/>
              </a:ext>
            </a:extLst>
          </p:cNvPr>
          <p:cNvSpPr txBox="1"/>
          <p:nvPr userDrawn="1"/>
        </p:nvSpPr>
        <p:spPr>
          <a:xfrm>
            <a:off x="849433" y="1423839"/>
            <a:ext cx="137160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Intended Use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42B0649-53B3-4494-A56E-67DCF07E8290}"/>
              </a:ext>
            </a:extLst>
          </p:cNvPr>
          <p:cNvSpPr txBox="1"/>
          <p:nvPr userDrawn="1"/>
        </p:nvSpPr>
        <p:spPr>
          <a:xfrm>
            <a:off x="4011471" y="1810962"/>
            <a:ext cx="102870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Expiration Date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49F3220-7D9B-445A-8058-358753CF9360}"/>
              </a:ext>
            </a:extLst>
          </p:cNvPr>
          <p:cNvSpPr txBox="1"/>
          <p:nvPr userDrawn="1"/>
        </p:nvSpPr>
        <p:spPr>
          <a:xfrm>
            <a:off x="849433" y="2585208"/>
            <a:ext cx="137160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Distribution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47AD0CF-AE31-45DA-96AF-9BF462D0EBD5}"/>
              </a:ext>
            </a:extLst>
          </p:cNvPr>
          <p:cNvSpPr txBox="1"/>
          <p:nvPr userDrawn="1"/>
        </p:nvSpPr>
        <p:spPr>
          <a:xfrm>
            <a:off x="849433" y="2972330"/>
            <a:ext cx="137160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Approved for Use By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C74B5DD-D8E4-46DE-A3C8-C17D4C0070F8}"/>
              </a:ext>
            </a:extLst>
          </p:cNvPr>
          <p:cNvSpPr txBox="1"/>
          <p:nvPr userDrawn="1"/>
        </p:nvSpPr>
        <p:spPr>
          <a:xfrm>
            <a:off x="4011471" y="2198085"/>
            <a:ext cx="102870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Audience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67900F06-4765-44ED-A269-1CD58C5E952C}"/>
              </a:ext>
            </a:extLst>
          </p:cNvPr>
          <p:cNvSpPr txBox="1"/>
          <p:nvPr userDrawn="1"/>
        </p:nvSpPr>
        <p:spPr>
          <a:xfrm>
            <a:off x="849433" y="2198085"/>
            <a:ext cx="137160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One Time Use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CA229345-0EF5-4489-BFD2-ED28EF6A19AF}"/>
              </a:ext>
            </a:extLst>
          </p:cNvPr>
          <p:cNvSpPr txBox="1"/>
          <p:nvPr userDrawn="1"/>
        </p:nvSpPr>
        <p:spPr>
          <a:xfrm>
            <a:off x="849433" y="4974162"/>
            <a:ext cx="1371600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marR="0" lvl="0" indent="0" algn="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sz="900" b="1" dirty="0">
                <a:solidFill>
                  <a:schemeClr val="bg1"/>
                </a:solidFill>
              </a:rPr>
              <a:t>MSL Leave-behind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21D8C32-5CB3-4252-B385-54C66A9E1EE6}"/>
              </a:ext>
            </a:extLst>
          </p:cNvPr>
          <p:cNvSpPr txBox="1"/>
          <p:nvPr userDrawn="1"/>
        </p:nvSpPr>
        <p:spPr>
          <a:xfrm>
            <a:off x="1" y="169311"/>
            <a:ext cx="9143999" cy="369332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indent="0" algn="ct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1800" b="1" dirty="0">
                <a:solidFill>
                  <a:schemeClr val="bg1"/>
                </a:solidFill>
              </a:rPr>
              <a:t>US Medical Asset Cover Sheet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6811B402-BB33-4FBF-A25A-6A132332CC41}"/>
              </a:ext>
            </a:extLst>
          </p:cNvPr>
          <p:cNvSpPr txBox="1"/>
          <p:nvPr userDrawn="1"/>
        </p:nvSpPr>
        <p:spPr>
          <a:xfrm>
            <a:off x="849433" y="5372146"/>
            <a:ext cx="1371600" cy="46166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Special Instructions</a:t>
            </a:r>
            <a:br>
              <a:rPr lang="en-US" sz="900" b="1" dirty="0">
                <a:solidFill>
                  <a:schemeClr val="bg1"/>
                </a:solidFill>
              </a:rPr>
            </a:br>
            <a:r>
              <a:rPr lang="en-US" sz="900" b="1" dirty="0">
                <a:solidFill>
                  <a:schemeClr val="bg1"/>
                </a:solidFill>
              </a:rPr>
              <a:t>and/or Disclaimers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A1A1B573-DC23-488B-93DB-AD4DD88A4651}"/>
              </a:ext>
            </a:extLst>
          </p:cNvPr>
          <p:cNvSpPr txBox="1"/>
          <p:nvPr userDrawn="1"/>
        </p:nvSpPr>
        <p:spPr>
          <a:xfrm>
            <a:off x="6338515" y="1423839"/>
            <a:ext cx="102870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Website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294A206-A31C-476D-ACCB-00ABD9DE8B78}"/>
              </a:ext>
            </a:extLst>
          </p:cNvPr>
          <p:cNvSpPr txBox="1"/>
          <p:nvPr userDrawn="1"/>
        </p:nvSpPr>
        <p:spPr>
          <a:xfrm>
            <a:off x="849433" y="3979411"/>
            <a:ext cx="1371600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New Asset/Renewal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59580AA-6B1E-4C65-9D3B-8A40CBD8E220}"/>
              </a:ext>
            </a:extLst>
          </p:cNvPr>
          <p:cNvSpPr txBox="1"/>
          <p:nvPr userDrawn="1"/>
        </p:nvSpPr>
        <p:spPr>
          <a:xfrm>
            <a:off x="5645728" y="3979411"/>
            <a:ext cx="1134440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Based On Asset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0EE63BC-019F-46D2-85ED-E2FABA47A87D}"/>
              </a:ext>
            </a:extLst>
          </p:cNvPr>
          <p:cNvSpPr txBox="1"/>
          <p:nvPr userDrawn="1"/>
        </p:nvSpPr>
        <p:spPr>
          <a:xfrm>
            <a:off x="849433" y="3585295"/>
            <a:ext cx="1371600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Asset Owner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18F3D524-8618-4B93-A131-5DAC4985A561}"/>
              </a:ext>
            </a:extLst>
          </p:cNvPr>
          <p:cNvSpPr txBox="1"/>
          <p:nvPr userDrawn="1"/>
        </p:nvSpPr>
        <p:spPr>
          <a:xfrm>
            <a:off x="849433" y="4575502"/>
            <a:ext cx="1371600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Veeva CRM</a:t>
            </a: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9BCA70B-07F3-4184-B119-07E8A73B0D29}"/>
              </a:ext>
            </a:extLst>
          </p:cNvPr>
          <p:cNvSpPr txBox="1"/>
          <p:nvPr userDrawn="1"/>
        </p:nvSpPr>
        <p:spPr>
          <a:xfrm>
            <a:off x="2971408" y="4575502"/>
            <a:ext cx="1508760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Restricted Use</a:t>
            </a: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ABC6F0CE-3EF3-4748-8537-A266C0CD9329}"/>
              </a:ext>
            </a:extLst>
          </p:cNvPr>
          <p:cNvSpPr txBox="1"/>
          <p:nvPr userDrawn="1"/>
        </p:nvSpPr>
        <p:spPr>
          <a:xfrm>
            <a:off x="2971408" y="4974162"/>
            <a:ext cx="1508760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If Yes, Fair Market Value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3001B95-73C8-4B7F-998E-B0AE7A43DE82}"/>
              </a:ext>
            </a:extLst>
          </p:cNvPr>
          <p:cNvSpPr txBox="1"/>
          <p:nvPr userDrawn="1"/>
        </p:nvSpPr>
        <p:spPr>
          <a:xfrm>
            <a:off x="849433" y="1810962"/>
            <a:ext cx="1371600" cy="36576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Brand or TA Name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0DE83F5-9900-4234-8A5B-4EFEB16F6D34}"/>
              </a:ext>
            </a:extLst>
          </p:cNvPr>
          <p:cNvSpPr txBox="1"/>
          <p:nvPr userDrawn="1"/>
        </p:nvSpPr>
        <p:spPr>
          <a:xfrm>
            <a:off x="5645728" y="3585295"/>
            <a:ext cx="1134440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Document #</a:t>
            </a:r>
          </a:p>
        </p:txBody>
      </p:sp>
      <p:graphicFrame>
        <p:nvGraphicFramePr>
          <p:cNvPr id="59" name="Table 58">
            <a:extLst>
              <a:ext uri="{FF2B5EF4-FFF2-40B4-BE49-F238E27FC236}">
                <a16:creationId xmlns:a16="http://schemas.microsoft.com/office/drawing/2014/main" id="{26419F55-E696-4649-B99D-36B08665CB7C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320788815"/>
              </p:ext>
            </p:extLst>
          </p:nvPr>
        </p:nvGraphicFramePr>
        <p:xfrm>
          <a:off x="848953" y="4566547"/>
          <a:ext cx="7462340" cy="764702"/>
        </p:xfrm>
        <a:graphic>
          <a:graphicData uri="http://schemas.openxmlformats.org/drawingml/2006/table">
            <a:tbl>
              <a:tblPr>
                <a:tableStyleId>{21E4AEA4-8DFA-4A89-87EB-49C32662AFE0}</a:tableStyleId>
              </a:tblPr>
              <a:tblGrid>
                <a:gridCol w="2198961">
                  <a:extLst>
                    <a:ext uri="{9D8B030D-6E8A-4147-A177-3AD203B41FA5}">
                      <a16:colId xmlns:a16="http://schemas.microsoft.com/office/drawing/2014/main" val="3458750997"/>
                    </a:ext>
                  </a:extLst>
                </a:gridCol>
                <a:gridCol w="2775932">
                  <a:extLst>
                    <a:ext uri="{9D8B030D-6E8A-4147-A177-3AD203B41FA5}">
                      <a16:colId xmlns:a16="http://schemas.microsoft.com/office/drawing/2014/main" val="4071395440"/>
                    </a:ext>
                  </a:extLst>
                </a:gridCol>
                <a:gridCol w="2487446">
                  <a:extLst>
                    <a:ext uri="{9D8B030D-6E8A-4147-A177-3AD203B41FA5}">
                      <a16:colId xmlns:a16="http://schemas.microsoft.com/office/drawing/2014/main" val="668771908"/>
                    </a:ext>
                  </a:extLst>
                </a:gridCol>
              </a:tblGrid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2524754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2630277"/>
                  </a:ext>
                </a:extLst>
              </a:tr>
            </a:tbl>
          </a:graphicData>
        </a:graphic>
      </p:graphicFrame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399C3AD-3A79-4CAB-8984-EE85DD84E0A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779398" y="3656903"/>
            <a:ext cx="1515170" cy="238125"/>
          </a:xfrm>
        </p:spPr>
        <p:txBody>
          <a:bodyPr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/>
            </a:lvl2pPr>
            <a:lvl3pPr marL="342900" indent="0">
              <a:buNone/>
              <a:defRPr/>
            </a:lvl3pPr>
            <a:lvl4pPr marL="51435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ML-XXXX-US-XXXX</a:t>
            </a:r>
          </a:p>
        </p:txBody>
      </p:sp>
    </p:spTree>
    <p:extLst>
      <p:ext uri="{BB962C8B-B14F-4D97-AF65-F5344CB8AC3E}">
        <p14:creationId xmlns:p14="http://schemas.microsoft.com/office/powerpoint/2010/main" val="360503647"/>
      </p:ext>
    </p:extLst>
  </p:cSld>
  <p:clrMapOvr>
    <a:masterClrMapping/>
  </p:clrMapOvr>
  <p:transition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lobal Cover Shee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TextBox 37">
            <a:extLst>
              <a:ext uri="{FF2B5EF4-FFF2-40B4-BE49-F238E27FC236}">
                <a16:creationId xmlns:a16="http://schemas.microsoft.com/office/drawing/2014/main" id="{898272C4-DF11-4472-A441-E60B5765600A}"/>
              </a:ext>
            </a:extLst>
          </p:cNvPr>
          <p:cNvSpPr txBox="1"/>
          <p:nvPr userDrawn="1"/>
        </p:nvSpPr>
        <p:spPr>
          <a:xfrm>
            <a:off x="7029450" y="6650253"/>
            <a:ext cx="2114550" cy="207749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algn="r"/>
            <a:r>
              <a:rPr lang="en-US" sz="750" b="0" baseline="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© Daiichi Sankyo, Inc. and AstraZeneca 2021</a:t>
            </a: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86D12817-4053-40BC-82BB-7AF5EE51AEBA}"/>
              </a:ext>
            </a:extLst>
          </p:cNvPr>
          <p:cNvSpPr txBox="1"/>
          <p:nvPr userDrawn="1"/>
        </p:nvSpPr>
        <p:spPr>
          <a:xfrm>
            <a:off x="394855" y="6219334"/>
            <a:ext cx="8406245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 anchor="b">
            <a:spAutoFit/>
          </a:bodyPr>
          <a:lstStyle/>
          <a:p>
            <a:pPr marL="0" indent="0" algn="ct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1050" b="1" dirty="0">
                <a:solidFill>
                  <a:schemeClr val="tx1"/>
                </a:solidFill>
              </a:rPr>
              <a:t>External use of any of the content must be approved for release </a:t>
            </a:r>
            <a:br>
              <a:rPr lang="en-US" sz="1050" b="1" dirty="0">
                <a:solidFill>
                  <a:schemeClr val="tx1"/>
                </a:solidFill>
              </a:rPr>
            </a:br>
            <a:r>
              <a:rPr lang="en-US" sz="1050" b="1" dirty="0">
                <a:solidFill>
                  <a:schemeClr val="tx1"/>
                </a:solidFill>
              </a:rPr>
              <a:t>by your local nominated signatory/local medical process to ensure compliance with local regulations. </a:t>
            </a:r>
          </a:p>
          <a:p>
            <a:pPr marL="0" indent="0" algn="ct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750" b="0" dirty="0">
                <a:solidFill>
                  <a:schemeClr val="tx1"/>
                </a:solidFill>
              </a:rPr>
              <a:t>Refer to the General Properties for this asset in GMIP Content (Veeva Vault </a:t>
            </a:r>
            <a:r>
              <a:rPr lang="en-US" sz="750" b="0" dirty="0" err="1">
                <a:solidFill>
                  <a:schemeClr val="tx1"/>
                </a:solidFill>
              </a:rPr>
              <a:t>MedComms</a:t>
            </a:r>
            <a:r>
              <a:rPr lang="en-US" sz="750" b="0" dirty="0">
                <a:solidFill>
                  <a:schemeClr val="tx1"/>
                </a:solidFill>
              </a:rPr>
              <a:t>) for additional details. </a:t>
            </a:r>
          </a:p>
          <a:p>
            <a:pPr marL="0" indent="0" algn="ct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750" b="0" dirty="0">
                <a:solidFill>
                  <a:schemeClr val="tx1"/>
                </a:solidFill>
              </a:rPr>
              <a:t>Questions on this asset should be directed to asset owners.</a:t>
            </a:r>
          </a:p>
        </p:txBody>
      </p:sp>
      <p:graphicFrame>
        <p:nvGraphicFramePr>
          <p:cNvPr id="50" name="Table 49">
            <a:extLst>
              <a:ext uri="{FF2B5EF4-FFF2-40B4-BE49-F238E27FC236}">
                <a16:creationId xmlns:a16="http://schemas.microsoft.com/office/drawing/2014/main" id="{83D05D04-05CE-47AA-8F7B-B08C33B32C3F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44859216"/>
              </p:ext>
            </p:extLst>
          </p:nvPr>
        </p:nvGraphicFramePr>
        <p:xfrm>
          <a:off x="846600" y="2533405"/>
          <a:ext cx="7462340" cy="1529404"/>
        </p:xfrm>
        <a:graphic>
          <a:graphicData uri="http://schemas.openxmlformats.org/drawingml/2006/table">
            <a:tbl>
              <a:tblPr>
                <a:tableStyleId>{21E4AEA4-8DFA-4A89-87EB-49C32662AFE0}</a:tableStyleId>
              </a:tblPr>
              <a:tblGrid>
                <a:gridCol w="2198961">
                  <a:extLst>
                    <a:ext uri="{9D8B030D-6E8A-4147-A177-3AD203B41FA5}">
                      <a16:colId xmlns:a16="http://schemas.microsoft.com/office/drawing/2014/main" val="3458750997"/>
                    </a:ext>
                  </a:extLst>
                </a:gridCol>
                <a:gridCol w="2775932">
                  <a:extLst>
                    <a:ext uri="{9D8B030D-6E8A-4147-A177-3AD203B41FA5}">
                      <a16:colId xmlns:a16="http://schemas.microsoft.com/office/drawing/2014/main" val="4071395440"/>
                    </a:ext>
                  </a:extLst>
                </a:gridCol>
                <a:gridCol w="2487446">
                  <a:extLst>
                    <a:ext uri="{9D8B030D-6E8A-4147-A177-3AD203B41FA5}">
                      <a16:colId xmlns:a16="http://schemas.microsoft.com/office/drawing/2014/main" val="668771908"/>
                    </a:ext>
                  </a:extLst>
                </a:gridCol>
              </a:tblGrid>
              <a:tr h="382351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9134820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9025149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32524754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52630277"/>
                  </a:ext>
                </a:extLst>
              </a:tr>
            </a:tbl>
          </a:graphicData>
        </a:graphic>
      </p:graphicFrame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C8DCB22-4BDC-4256-9886-290008A41E58}"/>
              </a:ext>
            </a:extLst>
          </p:cNvPr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643233661"/>
              </p:ext>
            </p:extLst>
          </p:nvPr>
        </p:nvGraphicFramePr>
        <p:xfrm>
          <a:off x="846600" y="1039471"/>
          <a:ext cx="7462340" cy="1147053"/>
        </p:xfrm>
        <a:graphic>
          <a:graphicData uri="http://schemas.openxmlformats.org/drawingml/2006/table">
            <a:tbl>
              <a:tblPr>
                <a:tableStyleId>{21E4AEA4-8DFA-4A89-87EB-49C32662AFE0}</a:tableStyleId>
              </a:tblPr>
              <a:tblGrid>
                <a:gridCol w="2198961">
                  <a:extLst>
                    <a:ext uri="{9D8B030D-6E8A-4147-A177-3AD203B41FA5}">
                      <a16:colId xmlns:a16="http://schemas.microsoft.com/office/drawing/2014/main" val="3458750997"/>
                    </a:ext>
                  </a:extLst>
                </a:gridCol>
                <a:gridCol w="2775932">
                  <a:extLst>
                    <a:ext uri="{9D8B030D-6E8A-4147-A177-3AD203B41FA5}">
                      <a16:colId xmlns:a16="http://schemas.microsoft.com/office/drawing/2014/main" val="4071395440"/>
                    </a:ext>
                  </a:extLst>
                </a:gridCol>
                <a:gridCol w="2487446">
                  <a:extLst>
                    <a:ext uri="{9D8B030D-6E8A-4147-A177-3AD203B41FA5}">
                      <a16:colId xmlns:a16="http://schemas.microsoft.com/office/drawing/2014/main" val="668771908"/>
                    </a:ext>
                  </a:extLst>
                </a:gridCol>
              </a:tblGrid>
              <a:tr h="382351"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23421394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8834974"/>
                  </a:ext>
                </a:extLst>
              </a:tr>
              <a:tr h="382351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endParaRPr lang="en-US" dirty="0"/>
                    </a:p>
                  </a:txBody>
                  <a:tcPr marL="68580" marR="6858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51146587"/>
                  </a:ext>
                </a:extLst>
              </a:tr>
            </a:tbl>
          </a:graphicData>
        </a:graphic>
      </p:graphicFrame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B959C31-8071-4657-BA84-2004C5131029}" type="datetime1">
              <a:rPr lang="en-US" smtClean="0"/>
              <a:t>3/9/26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A9E08680-4520-4EA6-B4A7-FD0062F8A6E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445327" y="1102835"/>
            <a:ext cx="5849240" cy="228600"/>
          </a:xfrm>
        </p:spPr>
        <p:txBody>
          <a:bodyPr anchor="ctr">
            <a:normAutofit/>
          </a:bodyPr>
          <a:lstStyle>
            <a:lvl1pPr marL="0" indent="0">
              <a:buFont typeface="Arial" panose="020B0604020202020204" pitchFamily="34" charset="0"/>
              <a:buNone/>
              <a:defRPr sz="900"/>
            </a:lvl1pPr>
            <a:lvl2pPr marL="171450" indent="0">
              <a:buNone/>
              <a:defRPr/>
            </a:lvl2pPr>
            <a:lvl3pPr marL="342900" indent="0">
              <a:buNone/>
              <a:defRPr/>
            </a:lvl3pPr>
            <a:lvl4pPr marL="51435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&lt;Generic Name&gt; - &lt;Title from Veeva Vault&gt;</a:t>
            </a:r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CF687FD7-F293-4468-AE23-E28EE461977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45327" y="3386320"/>
            <a:ext cx="685800" cy="228600"/>
          </a:xfrm>
        </p:spPr>
        <p:txBody>
          <a:bodyPr anchor="ctr">
            <a:noAutofit/>
          </a:bodyPr>
          <a:lstStyle>
            <a:lvl1pPr marL="0" indent="0">
              <a:buFont typeface="Arial" panose="020B0604020202020204" pitchFamily="34" charset="0"/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MM/YY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BA6C7CD-771E-461C-A133-67764B81E61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445327" y="1491653"/>
            <a:ext cx="1400078" cy="228600"/>
          </a:xfrm>
        </p:spPr>
        <p:txBody>
          <a:bodyPr anchor="ctr">
            <a:noAutofit/>
          </a:bodyPr>
          <a:lstStyle>
            <a:lvl1pPr marL="0" indent="0">
              <a:buFont typeface="Arial" panose="020B0604020202020204" pitchFamily="34" charset="0"/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Reactive or Internal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6E33F1E3-ED30-4982-A86D-2C076E1C3B6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444930" y="3766558"/>
            <a:ext cx="685800" cy="228600"/>
          </a:xfrm>
        </p:spPr>
        <p:txBody>
          <a:bodyPr anchor="ctr">
            <a:noAutofit/>
          </a:bodyPr>
          <a:lstStyle>
            <a:lvl1pPr marL="0" indent="0">
              <a:buFont typeface="Arial" panose="020B0604020202020204" pitchFamily="34" charset="0"/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MM/YY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12286C0F-7CF6-40B2-B8FA-7AF1D25B9922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373197" y="3775442"/>
            <a:ext cx="1921371" cy="228600"/>
          </a:xfrm>
        </p:spPr>
        <p:txBody>
          <a:bodyPr anchor="ctr">
            <a:noAutofit/>
          </a:bodyPr>
          <a:lstStyle>
            <a:lvl1pPr marL="0" indent="0">
              <a:buFont typeface="Arial" panose="020B0604020202020204" pitchFamily="34" charset="0"/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Yes or No/List Third Party</a:t>
            </a:r>
          </a:p>
        </p:txBody>
      </p:sp>
      <p:sp>
        <p:nvSpPr>
          <p:cNvPr id="29" name="Text Placeholder 28">
            <a:extLst>
              <a:ext uri="{FF2B5EF4-FFF2-40B4-BE49-F238E27FC236}">
                <a16:creationId xmlns:a16="http://schemas.microsoft.com/office/drawing/2014/main" id="{110857ED-F4F0-4AED-89F7-6595C2BD781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6373091" y="3387905"/>
            <a:ext cx="1921371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Yes, No, or N/A</a:t>
            </a:r>
          </a:p>
        </p:txBody>
      </p: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B511FB73-1515-4896-A191-A9E5140DA205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2438400" y="4790647"/>
            <a:ext cx="5856062" cy="216982"/>
          </a:xfrm>
        </p:spPr>
        <p:txBody>
          <a:bodyPr wrap="square" anchor="ctr">
            <a:sp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N/A or Enter Instructions</a:t>
            </a:r>
          </a:p>
        </p:txBody>
      </p:sp>
      <p:sp>
        <p:nvSpPr>
          <p:cNvPr id="37" name="Text Placeholder 36">
            <a:extLst>
              <a:ext uri="{FF2B5EF4-FFF2-40B4-BE49-F238E27FC236}">
                <a16:creationId xmlns:a16="http://schemas.microsoft.com/office/drawing/2014/main" id="{1E7DEFF9-F91F-49E6-94A9-010D12455C1C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2445327" y="3000178"/>
            <a:ext cx="3186029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New, Renewal, or Renewal with Changes</a:t>
            </a:r>
          </a:p>
        </p:txBody>
      </p:sp>
      <p:sp>
        <p:nvSpPr>
          <p:cNvPr id="39" name="Text Placeholder 38">
            <a:extLst>
              <a:ext uri="{FF2B5EF4-FFF2-40B4-BE49-F238E27FC236}">
                <a16:creationId xmlns:a16="http://schemas.microsoft.com/office/drawing/2014/main" id="{FA339AE6-73E5-47C9-8111-E129355C911C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6780168" y="3007131"/>
            <a:ext cx="1514400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PromoMats/</a:t>
            </a:r>
            <a:r>
              <a:rPr lang="en-US" dirty="0" err="1"/>
              <a:t>MedComms</a:t>
            </a:r>
            <a:r>
              <a:rPr lang="en-US" dirty="0"/>
              <a:t> #</a:t>
            </a:r>
          </a:p>
        </p:txBody>
      </p:sp>
      <p:sp>
        <p:nvSpPr>
          <p:cNvPr id="41" name="Text Placeholder 40">
            <a:extLst>
              <a:ext uri="{FF2B5EF4-FFF2-40B4-BE49-F238E27FC236}">
                <a16:creationId xmlns:a16="http://schemas.microsoft.com/office/drawing/2014/main" id="{F085F8C8-CE31-4A7B-87E4-06397B5B41DA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2445327" y="2613599"/>
            <a:ext cx="3186029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AZ MI Lead/Global Medical Affairs Lead</a:t>
            </a:r>
          </a:p>
        </p:txBody>
      </p:sp>
      <p:sp>
        <p:nvSpPr>
          <p:cNvPr id="49" name="Text Placeholder 48">
            <a:extLst>
              <a:ext uri="{FF2B5EF4-FFF2-40B4-BE49-F238E27FC236}">
                <a16:creationId xmlns:a16="http://schemas.microsoft.com/office/drawing/2014/main" id="{FFBD88D7-1F68-4A55-9958-01B92024FDF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445327" y="1880471"/>
            <a:ext cx="2433151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No or Yes, Pending Local Market Approval</a:t>
            </a:r>
          </a:p>
        </p:txBody>
      </p:sp>
      <p:sp>
        <p:nvSpPr>
          <p:cNvPr id="51" name="Text Placeholder 50">
            <a:extLst>
              <a:ext uri="{FF2B5EF4-FFF2-40B4-BE49-F238E27FC236}">
                <a16:creationId xmlns:a16="http://schemas.microsoft.com/office/drawing/2014/main" id="{D75479AB-AB9C-4737-A1D0-F9E28AC4F163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6262180" y="1881207"/>
            <a:ext cx="2032388" cy="228600"/>
          </a:xfrm>
        </p:spPr>
        <p:txBody>
          <a:bodyPr anchor="ctr"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 sz="900"/>
            </a:lvl2pPr>
            <a:lvl3pPr marL="342900" indent="0">
              <a:buNone/>
              <a:defRPr sz="900"/>
            </a:lvl3pPr>
            <a:lvl4pPr marL="514350" indent="0">
              <a:buNone/>
              <a:defRPr sz="900"/>
            </a:lvl4pPr>
            <a:lvl5pPr marL="685800" indent="0">
              <a:buNone/>
              <a:defRPr sz="900"/>
            </a:lvl5pPr>
          </a:lstStyle>
          <a:p>
            <a:pPr lvl="0"/>
            <a:r>
              <a:rPr lang="en-US" dirty="0"/>
              <a:t>Therapy Area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7085AA13-451C-453D-AD0D-E8AF815127C2}"/>
              </a:ext>
            </a:extLst>
          </p:cNvPr>
          <p:cNvSpPr txBox="1"/>
          <p:nvPr userDrawn="1"/>
        </p:nvSpPr>
        <p:spPr>
          <a:xfrm>
            <a:off x="845675" y="1036716"/>
            <a:ext cx="1533549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Asset Title</a:t>
            </a: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A88B6979-D240-45DF-8FFB-111611A15632}"/>
              </a:ext>
            </a:extLst>
          </p:cNvPr>
          <p:cNvSpPr txBox="1"/>
          <p:nvPr userDrawn="1"/>
        </p:nvSpPr>
        <p:spPr>
          <a:xfrm>
            <a:off x="845675" y="3318506"/>
            <a:ext cx="1537307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Approval Date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3F32247-E803-4B9D-8739-4086AE7EDFE5}"/>
              </a:ext>
            </a:extLst>
          </p:cNvPr>
          <p:cNvSpPr txBox="1"/>
          <p:nvPr userDrawn="1"/>
        </p:nvSpPr>
        <p:spPr>
          <a:xfrm>
            <a:off x="845675" y="1423839"/>
            <a:ext cx="1533549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Intended Use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142B0649-53B3-4494-A56E-67DCF07E8290}"/>
              </a:ext>
            </a:extLst>
          </p:cNvPr>
          <p:cNvSpPr txBox="1"/>
          <p:nvPr userDrawn="1"/>
        </p:nvSpPr>
        <p:spPr>
          <a:xfrm>
            <a:off x="845675" y="3697049"/>
            <a:ext cx="1537307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Expiration Date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67900F06-4765-44ED-A269-1CD58C5E952C}"/>
              </a:ext>
            </a:extLst>
          </p:cNvPr>
          <p:cNvSpPr txBox="1"/>
          <p:nvPr userDrawn="1"/>
        </p:nvSpPr>
        <p:spPr>
          <a:xfrm>
            <a:off x="3299056" y="3316701"/>
            <a:ext cx="3025544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Copyright Permissions Obtained for Graphics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621D8C32-5CB3-4252-B385-54C66A9E1EE6}"/>
              </a:ext>
            </a:extLst>
          </p:cNvPr>
          <p:cNvSpPr txBox="1"/>
          <p:nvPr userDrawn="1"/>
        </p:nvSpPr>
        <p:spPr>
          <a:xfrm>
            <a:off x="1" y="169311"/>
            <a:ext cx="9143999" cy="36933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square" rtlCol="0" anchor="ctr">
            <a:spAutoFit/>
          </a:bodyPr>
          <a:lstStyle/>
          <a:p>
            <a:pPr marL="0" indent="0" algn="ct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1800" b="1" dirty="0">
                <a:solidFill>
                  <a:schemeClr val="bg1"/>
                </a:solidFill>
              </a:rPr>
              <a:t>Global Medical Asset Cover Sheet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6811B402-BB33-4FBF-A25A-6A132332CC41}"/>
              </a:ext>
            </a:extLst>
          </p:cNvPr>
          <p:cNvSpPr txBox="1"/>
          <p:nvPr userDrawn="1"/>
        </p:nvSpPr>
        <p:spPr>
          <a:xfrm>
            <a:off x="845675" y="4734833"/>
            <a:ext cx="1533548" cy="461665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Special Instructions</a:t>
            </a:r>
            <a:br>
              <a:rPr lang="en-US" sz="900" b="1" dirty="0">
                <a:solidFill>
                  <a:schemeClr val="bg1"/>
                </a:solidFill>
              </a:rPr>
            </a:br>
            <a:r>
              <a:rPr lang="en-US" sz="900" b="1" dirty="0">
                <a:solidFill>
                  <a:schemeClr val="bg1"/>
                </a:solidFill>
              </a:rPr>
              <a:t>and/or Disclaimers</a:t>
            </a: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A1A1B573-DC23-488B-93DB-AD4DD88A4651}"/>
              </a:ext>
            </a:extLst>
          </p:cNvPr>
          <p:cNvSpPr txBox="1"/>
          <p:nvPr userDrawn="1"/>
        </p:nvSpPr>
        <p:spPr>
          <a:xfrm>
            <a:off x="5106939" y="1810962"/>
            <a:ext cx="1028700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Therapy Area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A294A206-A31C-476D-ACCB-00ABD9DE8B78}"/>
              </a:ext>
            </a:extLst>
          </p:cNvPr>
          <p:cNvSpPr txBox="1"/>
          <p:nvPr userDrawn="1"/>
        </p:nvSpPr>
        <p:spPr>
          <a:xfrm>
            <a:off x="845675" y="2935707"/>
            <a:ext cx="1533549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New Asset/Renewal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759580AA-6B1E-4C65-9D3B-8A40CBD8E220}"/>
              </a:ext>
            </a:extLst>
          </p:cNvPr>
          <p:cNvSpPr txBox="1"/>
          <p:nvPr userDrawn="1"/>
        </p:nvSpPr>
        <p:spPr>
          <a:xfrm>
            <a:off x="5645728" y="2935707"/>
            <a:ext cx="1134440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Based On Asset</a:t>
            </a: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00EE63BC-019F-46D2-85ED-E2FABA47A87D}"/>
              </a:ext>
            </a:extLst>
          </p:cNvPr>
          <p:cNvSpPr txBox="1"/>
          <p:nvPr userDrawn="1"/>
        </p:nvSpPr>
        <p:spPr>
          <a:xfrm>
            <a:off x="845675" y="2541591"/>
            <a:ext cx="1533549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Asset Owner(s)</a:t>
            </a: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D3001B95-73C8-4B7F-998E-B0AE7A43DE82}"/>
              </a:ext>
            </a:extLst>
          </p:cNvPr>
          <p:cNvSpPr txBox="1"/>
          <p:nvPr userDrawn="1"/>
        </p:nvSpPr>
        <p:spPr>
          <a:xfrm>
            <a:off x="845675" y="1810962"/>
            <a:ext cx="1533549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Approved for Distribution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F0DE83F5-9900-4234-8A5B-4EFEB16F6D34}"/>
              </a:ext>
            </a:extLst>
          </p:cNvPr>
          <p:cNvSpPr txBox="1"/>
          <p:nvPr userDrawn="1"/>
        </p:nvSpPr>
        <p:spPr>
          <a:xfrm>
            <a:off x="5645728" y="2541591"/>
            <a:ext cx="1134440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Document #</a:t>
            </a:r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C399C3AD-3A79-4CAB-8984-EE85DD84E0A2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779398" y="2613199"/>
            <a:ext cx="1515170" cy="238125"/>
          </a:xfrm>
        </p:spPr>
        <p:txBody>
          <a:bodyPr>
            <a:noAutofit/>
          </a:bodyPr>
          <a:lstStyle>
            <a:lvl1pPr marL="0" indent="0">
              <a:buNone/>
              <a:defRPr sz="900"/>
            </a:lvl1pPr>
            <a:lvl2pPr marL="171450" indent="0">
              <a:buNone/>
              <a:defRPr/>
            </a:lvl2pPr>
            <a:lvl3pPr marL="342900" indent="0">
              <a:buNone/>
              <a:defRPr/>
            </a:lvl3pPr>
            <a:lvl4pPr marL="514350" indent="0">
              <a:buNone/>
              <a:defRPr/>
            </a:lvl4pPr>
            <a:lvl5pPr marL="685800" indent="0">
              <a:buNone/>
              <a:defRPr/>
            </a:lvl5pPr>
          </a:lstStyle>
          <a:p>
            <a:pPr lvl="0"/>
            <a:r>
              <a:rPr lang="en-US" dirty="0"/>
              <a:t>ML-XXXX-ALL-XXXX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71FDDFED-CF51-4158-8A3B-DD9E176FC125}"/>
              </a:ext>
            </a:extLst>
          </p:cNvPr>
          <p:cNvSpPr txBox="1"/>
          <p:nvPr userDrawn="1"/>
        </p:nvSpPr>
        <p:spPr>
          <a:xfrm>
            <a:off x="3299056" y="3697049"/>
            <a:ext cx="3025544" cy="3657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Technical Review/Fact Check by Medical Information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5509915-7361-4754-AA26-9EB5B15ABE0F}"/>
              </a:ext>
            </a:extLst>
          </p:cNvPr>
          <p:cNvSpPr txBox="1"/>
          <p:nvPr userDrawn="1"/>
        </p:nvSpPr>
        <p:spPr>
          <a:xfrm>
            <a:off x="845676" y="4294037"/>
            <a:ext cx="7459507" cy="46166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wrap="none" rtlCol="0" anchor="ctr">
            <a:noAutofit/>
          </a:bodyPr>
          <a:lstStyle/>
          <a:p>
            <a:pPr marL="0" indent="0" algn="ct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900" b="1" dirty="0">
                <a:solidFill>
                  <a:schemeClr val="bg1"/>
                </a:solidFill>
              </a:rPr>
              <a:t>This material is globally approved for use by AstraZeneca Medical Personnel only. The local market is responsible for interpreting, </a:t>
            </a:r>
            <a:br>
              <a:rPr lang="en-US" sz="900" b="1" dirty="0">
                <a:solidFill>
                  <a:schemeClr val="bg1"/>
                </a:solidFill>
              </a:rPr>
            </a:br>
            <a:r>
              <a:rPr lang="en-US" sz="900" b="1" dirty="0">
                <a:solidFill>
                  <a:schemeClr val="bg1"/>
                </a:solidFill>
              </a:rPr>
              <a:t>reviewing, and approving the content according to their local label, rules, and regulations. </a:t>
            </a:r>
          </a:p>
        </p:txBody>
      </p:sp>
    </p:spTree>
    <p:extLst>
      <p:ext uri="{BB962C8B-B14F-4D97-AF65-F5344CB8AC3E}">
        <p14:creationId xmlns:p14="http://schemas.microsoft.com/office/powerpoint/2010/main" val="3778794359"/>
      </p:ext>
    </p:extLst>
  </p:cSld>
  <p:clrMapOvr>
    <a:masterClrMapping/>
  </p:clrMapOvr>
  <p:transition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o Not Use-&gt;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0956BE7-CD1E-4053-9515-31D954D7F8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D760F18-88F3-4EF5-B415-6A2DEC6930B5}" type="datetime1">
              <a:rPr lang="en-US" smtClean="0"/>
              <a:t>3/9/26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C667D6A-BD1D-455C-A68F-2B5E1FF8E7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6BF02FB-EFBA-4E7D-9306-E2A3E6AEDB9F}"/>
              </a:ext>
            </a:extLst>
          </p:cNvPr>
          <p:cNvSpPr txBox="1"/>
          <p:nvPr userDrawn="1"/>
        </p:nvSpPr>
        <p:spPr>
          <a:xfrm>
            <a:off x="1359172" y="1928917"/>
            <a:ext cx="221406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 algn="ct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3000" b="1" dirty="0">
                <a:solidFill>
                  <a:schemeClr val="bg1"/>
                </a:solidFill>
              </a:rPr>
              <a:t>Use These </a:t>
            </a:r>
            <a:br>
              <a:rPr lang="en-US" sz="3000" b="1" dirty="0">
                <a:solidFill>
                  <a:schemeClr val="bg1"/>
                </a:solidFill>
              </a:rPr>
            </a:br>
            <a:r>
              <a:rPr lang="en-US" sz="3000" b="1" dirty="0">
                <a:solidFill>
                  <a:schemeClr val="bg1"/>
                </a:solidFill>
              </a:rPr>
              <a:t>Layouts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3043284-78F9-4E81-A97D-42F957CD6C75}"/>
              </a:ext>
            </a:extLst>
          </p:cNvPr>
          <p:cNvSpPr txBox="1"/>
          <p:nvPr userDrawn="1"/>
        </p:nvSpPr>
        <p:spPr>
          <a:xfrm>
            <a:off x="5707767" y="1313363"/>
            <a:ext cx="2214068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indent="0" algn="ct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3000" b="1" dirty="0">
                <a:solidFill>
                  <a:schemeClr val="bg1"/>
                </a:solidFill>
              </a:rPr>
              <a:t>DO NOT</a:t>
            </a:r>
          </a:p>
          <a:p>
            <a:pPr marL="0" indent="0" algn="ctr">
              <a:buClr>
                <a:schemeClr val="accent1"/>
              </a:buClr>
              <a:buFont typeface="Arial" panose="020B0604020202020204" pitchFamily="34" charset="0"/>
              <a:buNone/>
            </a:pPr>
            <a:r>
              <a:rPr lang="en-US" sz="3000" b="1" dirty="0">
                <a:solidFill>
                  <a:schemeClr val="bg1"/>
                </a:solidFill>
              </a:rPr>
              <a:t>Use These </a:t>
            </a:r>
            <a:br>
              <a:rPr lang="en-US" sz="3000" b="1" dirty="0">
                <a:solidFill>
                  <a:schemeClr val="bg1"/>
                </a:solidFill>
              </a:rPr>
            </a:br>
            <a:r>
              <a:rPr lang="en-US" sz="3000" b="1" dirty="0">
                <a:solidFill>
                  <a:schemeClr val="bg1"/>
                </a:solidFill>
              </a:rPr>
              <a:t>Layouts</a:t>
            </a:r>
          </a:p>
        </p:txBody>
      </p:sp>
      <p:sp>
        <p:nvSpPr>
          <p:cNvPr id="8" name="Arrow: Right 7">
            <a:extLst>
              <a:ext uri="{FF2B5EF4-FFF2-40B4-BE49-F238E27FC236}">
                <a16:creationId xmlns:a16="http://schemas.microsoft.com/office/drawing/2014/main" id="{7A78AFAA-7418-4F48-AE4E-B278A265CE75}"/>
              </a:ext>
            </a:extLst>
          </p:cNvPr>
          <p:cNvSpPr/>
          <p:nvPr userDrawn="1"/>
        </p:nvSpPr>
        <p:spPr>
          <a:xfrm>
            <a:off x="5221432" y="3464646"/>
            <a:ext cx="3226378" cy="2182091"/>
          </a:xfrm>
          <a:prstGeom prst="rightArrow">
            <a:avLst/>
          </a:prstGeom>
          <a:solidFill>
            <a:srgbClr val="C0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9" name="Arrow: Right 8">
            <a:extLst>
              <a:ext uri="{FF2B5EF4-FFF2-40B4-BE49-F238E27FC236}">
                <a16:creationId xmlns:a16="http://schemas.microsoft.com/office/drawing/2014/main" id="{304CDD4A-5E0D-4DF4-B3F7-19367E77F2F4}"/>
              </a:ext>
            </a:extLst>
          </p:cNvPr>
          <p:cNvSpPr/>
          <p:nvPr userDrawn="1"/>
        </p:nvSpPr>
        <p:spPr>
          <a:xfrm flipH="1">
            <a:off x="740353" y="3464646"/>
            <a:ext cx="3226378" cy="2182091"/>
          </a:xfrm>
          <a:prstGeom prst="rightArrow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</p:spTree>
    <p:extLst>
      <p:ext uri="{BB962C8B-B14F-4D97-AF65-F5344CB8AC3E}">
        <p14:creationId xmlns:p14="http://schemas.microsoft.com/office/powerpoint/2010/main" val="2766171680"/>
      </p:ext>
    </p:extLst>
  </p:cSld>
  <p:clrMapOvr>
    <a:masterClrMapping/>
  </p:clrMapOvr>
  <p:transition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DS AZ_Title, Sub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4E26D3C-57EC-4CEF-A2A8-A07986F7F8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defTabSz="457189">
              <a:defRPr/>
            </a:pPr>
            <a:fld id="{3C4F54F3-C349-4609-AFEE-01462D5C7942}" type="slidenum">
              <a:rPr lang="en-GB" sz="1000" smtClean="0">
                <a:solidFill>
                  <a:srgbClr val="003865"/>
                </a:solidFill>
                <a:cs typeface="Arial" pitchFamily="34" charset="0"/>
              </a:rPr>
              <a:pPr defTabSz="457189">
                <a:defRPr/>
              </a:pPr>
              <a:t>‹#›</a:t>
            </a:fld>
            <a:endParaRPr lang="en-GB" sz="1000" dirty="0">
              <a:solidFill>
                <a:srgbClr val="003865"/>
              </a:solidFill>
              <a:cs typeface="Arial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A495E37-014D-4325-B58C-6895D9962CA8}"/>
              </a:ext>
            </a:extLst>
          </p:cNvPr>
          <p:cNvSpPr/>
          <p:nvPr userDrawn="1"/>
        </p:nvSpPr>
        <p:spPr>
          <a:xfrm>
            <a:off x="0" y="1740"/>
            <a:ext cx="6583680" cy="12192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E047106-60B3-4DBC-AF5B-2C0B9225BB37}"/>
              </a:ext>
            </a:extLst>
          </p:cNvPr>
          <p:cNvSpPr/>
          <p:nvPr userDrawn="1"/>
        </p:nvSpPr>
        <p:spPr>
          <a:xfrm>
            <a:off x="6583680" y="6355080"/>
            <a:ext cx="2560320" cy="12192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" name="Picture 11" descr="DSI-AZ-hor-COLOR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6174000"/>
            <a:ext cx="2579330" cy="684000"/>
          </a:xfrm>
          <a:prstGeom prst="rect">
            <a:avLst/>
          </a:prstGeom>
        </p:spPr>
      </p:pic>
      <p:sp>
        <p:nvSpPr>
          <p:cNvPr id="16" name="Title 8">
            <a:extLst>
              <a:ext uri="{FF2B5EF4-FFF2-40B4-BE49-F238E27FC236}">
                <a16:creationId xmlns:a16="http://schemas.microsoft.com/office/drawing/2014/main" id="{DAAD880F-186C-4797-8B60-F942A0CBF0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04799" y="476080"/>
            <a:ext cx="8524875" cy="672000"/>
          </a:xfrm>
          <a:prstGeom prst="rect">
            <a:avLst/>
          </a:prstGeom>
        </p:spPr>
        <p:txBody>
          <a:bodyPr vert="horz" lIns="0"/>
          <a:lstStyle>
            <a:lvl1pPr algn="l">
              <a:defRPr sz="2600" b="1" baseline="0">
                <a:solidFill>
                  <a:schemeClr val="tx2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GB" noProof="0" dirty="0"/>
              <a:t>Click to add slide title</a:t>
            </a:r>
          </a:p>
        </p:txBody>
      </p:sp>
      <p:sp>
        <p:nvSpPr>
          <p:cNvPr id="17" name="Subtitle 2">
            <a:extLst>
              <a:ext uri="{FF2B5EF4-FFF2-40B4-BE49-F238E27FC236}">
                <a16:creationId xmlns:a16="http://schemas.microsoft.com/office/drawing/2014/main" id="{398572C5-B722-46A9-9CC8-4DF78C5FB7BD}"/>
              </a:ext>
            </a:extLst>
          </p:cNvPr>
          <p:cNvSpPr>
            <a:spLocks noGrp="1"/>
          </p:cNvSpPr>
          <p:nvPr>
            <p:ph type="subTitle" idx="12" hasCustomPrompt="1"/>
          </p:nvPr>
        </p:nvSpPr>
        <p:spPr>
          <a:xfrm>
            <a:off x="304801" y="189305"/>
            <a:ext cx="8524874" cy="283605"/>
          </a:xfrm>
          <a:prstGeom prst="rect">
            <a:avLst/>
          </a:prstGeom>
        </p:spPr>
        <p:txBody>
          <a:bodyPr lIns="0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i="1">
                <a:solidFill>
                  <a:schemeClr val="accent2"/>
                </a:solidFill>
                <a:latin typeface="Arial" pitchFamily="34" charset="0"/>
                <a:cs typeface="Arial" pitchFamily="34" charset="0"/>
              </a:defRPr>
            </a:lvl1pPr>
            <a:lvl2pPr marL="3428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7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6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4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3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2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noProof="0" dirty="0"/>
              <a:t>Click to add subtitle</a:t>
            </a:r>
          </a:p>
        </p:txBody>
      </p:sp>
    </p:spTree>
    <p:extLst>
      <p:ext uri="{BB962C8B-B14F-4D97-AF65-F5344CB8AC3E}">
        <p14:creationId xmlns:p14="http://schemas.microsoft.com/office/powerpoint/2010/main" val="266776105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756">
          <p15:clr>
            <a:srgbClr val="FBAE40"/>
          </p15:clr>
        </p15:guide>
      </p15:sldGuideLst>
    </p:ext>
  </p:extLs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S AZ_Title (one line) With Subtitle, N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8"/>
          <p:cNvSpPr>
            <a:spLocks noGrp="1"/>
          </p:cNvSpPr>
          <p:nvPr>
            <p:ph type="title" hasCustomPrompt="1"/>
          </p:nvPr>
        </p:nvSpPr>
        <p:spPr>
          <a:xfrm>
            <a:off x="138114" y="332640"/>
            <a:ext cx="8872537" cy="424732"/>
          </a:xfrm>
          <a:prstGeom prst="rect">
            <a:avLst/>
          </a:prstGeom>
        </p:spPr>
        <p:txBody>
          <a:bodyPr vert="horz" wrap="square" lIns="91440">
            <a:spAutoFit/>
          </a:bodyPr>
          <a:lstStyle>
            <a:lvl1pPr algn="l">
              <a:defRPr sz="2400" b="1" baseline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GB" noProof="0" dirty="0"/>
              <a:t>Click to add slide title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A495E37-014D-4325-B58C-6895D9962CA8}"/>
              </a:ext>
            </a:extLst>
          </p:cNvPr>
          <p:cNvSpPr/>
          <p:nvPr userDrawn="1"/>
        </p:nvSpPr>
        <p:spPr>
          <a:xfrm>
            <a:off x="0" y="1740"/>
            <a:ext cx="6583680" cy="12192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solidFill>
                <a:schemeClr val="tx1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E047106-60B3-4DBC-AF5B-2C0B9225BB37}"/>
              </a:ext>
            </a:extLst>
          </p:cNvPr>
          <p:cNvSpPr/>
          <p:nvPr userDrawn="1"/>
        </p:nvSpPr>
        <p:spPr>
          <a:xfrm>
            <a:off x="6583680" y="6447440"/>
            <a:ext cx="2560320" cy="12192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>
              <a:solidFill>
                <a:schemeClr val="tx1"/>
              </a:solidFill>
            </a:endParaRPr>
          </a:p>
        </p:txBody>
      </p:sp>
      <p:pic>
        <p:nvPicPr>
          <p:cNvPr id="11" name="Picture 10" descr="DSI-AZ-hor-COLOR.png"/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38114" y="6325369"/>
            <a:ext cx="2314142" cy="434109"/>
          </a:xfrm>
          <a:prstGeom prst="rect">
            <a:avLst/>
          </a:prstGeom>
        </p:spPr>
      </p:pic>
      <p:sp>
        <p:nvSpPr>
          <p:cNvPr id="8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138114" y="6220371"/>
            <a:ext cx="8872537" cy="189283"/>
          </a:xfrm>
          <a:prstGeom prst="rect">
            <a:avLst/>
          </a:prstGeom>
        </p:spPr>
        <p:txBody>
          <a:bodyPr anchor="b" anchorCtr="0">
            <a:spAutoFit/>
          </a:bodyPr>
          <a:lstStyle>
            <a:lvl1pPr marL="0" indent="0">
              <a:spcBef>
                <a:spcPts val="0"/>
              </a:spcBef>
              <a:buNone/>
              <a:defRPr sz="700"/>
            </a:lvl1pPr>
            <a:lvl2pPr marL="0" indent="0">
              <a:spcBef>
                <a:spcPts val="0"/>
              </a:spcBef>
              <a:buNone/>
              <a:defRPr sz="700"/>
            </a:lvl2pPr>
            <a:lvl3pPr marL="0" indent="0">
              <a:spcBef>
                <a:spcPts val="0"/>
              </a:spcBef>
              <a:buNone/>
              <a:defRPr sz="700"/>
            </a:lvl3pPr>
            <a:lvl4pPr marL="0" indent="0">
              <a:spcBef>
                <a:spcPts val="0"/>
              </a:spcBef>
              <a:buNone/>
              <a:defRPr sz="700"/>
            </a:lvl4pPr>
            <a:lvl5pPr marL="0" indent="0">
              <a:spcBef>
                <a:spcPts val="0"/>
              </a:spcBef>
              <a:buNone/>
              <a:defRPr sz="700"/>
            </a:lvl5pPr>
          </a:lstStyle>
          <a:p>
            <a:pPr lvl="0"/>
            <a:r>
              <a:rPr lang="en-US"/>
              <a:t>References. 7 pt.</a:t>
            </a:r>
          </a:p>
        </p:txBody>
      </p:sp>
      <p:sp>
        <p:nvSpPr>
          <p:cNvPr id="9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138114" y="816480"/>
            <a:ext cx="8872537" cy="313932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>
              <a:spcBef>
                <a:spcPts val="0"/>
              </a:spcBef>
              <a:buNone/>
              <a:defRPr sz="1600" b="1">
                <a:solidFill>
                  <a:schemeClr val="accent3">
                    <a:lumMod val="75000"/>
                  </a:schemeClr>
                </a:solidFill>
              </a:defRPr>
            </a:lvl1pPr>
            <a:lvl2pPr marL="0" indent="0">
              <a:spcBef>
                <a:spcPts val="0"/>
              </a:spcBef>
              <a:buNone/>
              <a:defRPr sz="1600" b="1">
                <a:solidFill>
                  <a:schemeClr val="accent3">
                    <a:lumMod val="75000"/>
                  </a:schemeClr>
                </a:solidFill>
              </a:defRPr>
            </a:lvl2pPr>
            <a:lvl3pPr marL="0" indent="0">
              <a:spcBef>
                <a:spcPts val="0"/>
              </a:spcBef>
              <a:buNone/>
              <a:defRPr sz="1600" b="1">
                <a:solidFill>
                  <a:schemeClr val="accent3">
                    <a:lumMod val="75000"/>
                  </a:schemeClr>
                </a:solidFill>
              </a:defRPr>
            </a:lvl3pPr>
            <a:lvl4pPr marL="0" indent="0">
              <a:spcBef>
                <a:spcPts val="0"/>
              </a:spcBef>
              <a:buNone/>
              <a:defRPr sz="1600" b="1">
                <a:solidFill>
                  <a:schemeClr val="accent3">
                    <a:lumMod val="75000"/>
                  </a:schemeClr>
                </a:solidFill>
              </a:defRPr>
            </a:lvl4pPr>
            <a:lvl5pPr marL="0" indent="0">
              <a:spcBef>
                <a:spcPts val="0"/>
              </a:spcBef>
              <a:buNone/>
              <a:defRPr sz="1600" b="1">
                <a:solidFill>
                  <a:schemeClr val="accent3">
                    <a:lumMod val="75000"/>
                  </a:schemeClr>
                </a:solidFill>
              </a:defRPr>
            </a:lvl5pPr>
          </a:lstStyle>
          <a:p>
            <a:pPr lvl="0"/>
            <a:r>
              <a:rPr lang="en-US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971034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756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MSKCC_logo_hor_s_rev_rgb_150.pn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775" y="402167"/>
            <a:ext cx="2158312" cy="664760"/>
          </a:xfrm>
          <a:prstGeom prst="rect">
            <a:avLst/>
          </a:prstGeom>
        </p:spPr>
      </p:pic>
      <p:sp>
        <p:nvSpPr>
          <p:cNvPr id="11" name="Slide Number Placeholder 10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ctr">
              <a:defRPr>
                <a:solidFill>
                  <a:srgbClr val="FFFFFF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266620" y="5929169"/>
            <a:ext cx="8877380" cy="928843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/>
              <a:t> </a:t>
            </a:r>
          </a:p>
        </p:txBody>
      </p:sp>
      <p:pic>
        <p:nvPicPr>
          <p:cNvPr id="4" name="Picture 3" descr="MSKCC_super_pos_rgb.pdf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2736" y="940550"/>
            <a:ext cx="8030529" cy="8861273"/>
          </a:xfrm>
          <a:prstGeom prst="rect">
            <a:avLst/>
          </a:prstGeom>
        </p:spPr>
      </p:pic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94615" y="2617788"/>
            <a:ext cx="7731836" cy="2082800"/>
          </a:xfrm>
        </p:spPr>
        <p:txBody>
          <a:bodyPr>
            <a:normAutofit/>
          </a:bodyPr>
          <a:lstStyle>
            <a:lvl1pPr marL="0" indent="0">
              <a:buFontTx/>
              <a:buNone/>
              <a:defRPr sz="4400">
                <a:solidFill>
                  <a:srgbClr val="2986E2"/>
                </a:solidFill>
              </a:defRPr>
            </a:lvl1pPr>
            <a:lvl2pPr marL="457200" indent="0">
              <a:buFontTx/>
              <a:buNone/>
              <a:defRPr/>
            </a:lvl2pPr>
            <a:lvl3pPr marL="914400" indent="0">
              <a:buFontTx/>
              <a:buNone/>
              <a:defRPr/>
            </a:lvl3pPr>
            <a:lvl4pPr marL="1371600" indent="0">
              <a:buFontTx/>
              <a:buNone/>
              <a:defRPr/>
            </a:lvl4pPr>
            <a:lvl5pPr marL="1828800" indent="0">
              <a:buFontTx/>
              <a:buNone/>
              <a:defRPr/>
            </a:lvl5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14470028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DS AZ Divider Slide_option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8B494F9C-51D7-4F7B-A1D3-D4A6CAEC4D4F}"/>
              </a:ext>
            </a:extLst>
          </p:cNvPr>
          <p:cNvSpPr/>
          <p:nvPr userDrawn="1"/>
        </p:nvSpPr>
        <p:spPr>
          <a:xfrm>
            <a:off x="0" y="0"/>
            <a:ext cx="4572000" cy="6858000"/>
          </a:xfrm>
          <a:prstGeom prst="rect">
            <a:avLst/>
          </a:prstGeom>
          <a:solidFill>
            <a:schemeClr val="accent6">
              <a:alpha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9F455802-C6CB-4528-A810-863C9B97482D}"/>
              </a:ext>
            </a:extLst>
          </p:cNvPr>
          <p:cNvSpPr/>
          <p:nvPr userDrawn="1"/>
        </p:nvSpPr>
        <p:spPr>
          <a:xfrm>
            <a:off x="0" y="2011680"/>
            <a:ext cx="7530360" cy="2804160"/>
          </a:xfrm>
          <a:prstGeom prst="rect">
            <a:avLst/>
          </a:prstGeom>
          <a:solidFill>
            <a:schemeClr val="accent6">
              <a:alpha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9" name="Title 8"/>
          <p:cNvSpPr>
            <a:spLocks noGrp="1"/>
          </p:cNvSpPr>
          <p:nvPr>
            <p:ph type="title" hasCustomPrompt="1"/>
          </p:nvPr>
        </p:nvSpPr>
        <p:spPr>
          <a:xfrm>
            <a:off x="198120" y="3509225"/>
            <a:ext cx="6840640" cy="672000"/>
          </a:xfrm>
          <a:prstGeom prst="rect">
            <a:avLst/>
          </a:prstGeom>
        </p:spPr>
        <p:txBody>
          <a:bodyPr vert="horz" anchor="b"/>
          <a:lstStyle>
            <a:lvl1pPr algn="l">
              <a:lnSpc>
                <a:spcPct val="90000"/>
              </a:lnSpc>
              <a:defRPr sz="2800" b="1" baseline="0"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GB" noProof="0" dirty="0"/>
              <a:t>Divider slide title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52D8C08-746B-4FF2-918C-6890489BC1A6}"/>
              </a:ext>
            </a:extLst>
          </p:cNvPr>
          <p:cNvSpPr/>
          <p:nvPr userDrawn="1"/>
        </p:nvSpPr>
        <p:spPr>
          <a:xfrm>
            <a:off x="0" y="4209357"/>
            <a:ext cx="9144000" cy="121920"/>
          </a:xfrm>
          <a:prstGeom prst="rect">
            <a:avLst/>
          </a:prstGeom>
          <a:solidFill>
            <a:schemeClr val="bg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pic>
        <p:nvPicPr>
          <p:cNvPr id="10" name="Picture 9" descr="DSI-AZ-hor-COLOR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732" y="123660"/>
            <a:ext cx="3294269" cy="8735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73391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DS AZ_Title, Sub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8"/>
          <p:cNvSpPr>
            <a:spLocks noGrp="1"/>
          </p:cNvSpPr>
          <p:nvPr>
            <p:ph type="title" hasCustomPrompt="1"/>
          </p:nvPr>
        </p:nvSpPr>
        <p:spPr>
          <a:xfrm>
            <a:off x="304799" y="476080"/>
            <a:ext cx="8524875" cy="672000"/>
          </a:xfrm>
          <a:prstGeom prst="rect">
            <a:avLst/>
          </a:prstGeom>
        </p:spPr>
        <p:txBody>
          <a:bodyPr vert="horz" lIns="0"/>
          <a:lstStyle>
            <a:lvl1pPr algn="l">
              <a:defRPr sz="2600" b="1" baseline="0">
                <a:solidFill>
                  <a:schemeClr val="tx2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GB" noProof="0" dirty="0"/>
              <a:t>Click to add slide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4E26D3C-57EC-4CEF-A2A8-A07986F7F8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C4F54F3-C349-4609-AFEE-01462D5C794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A495E37-014D-4325-B58C-6895D9962CA8}"/>
              </a:ext>
            </a:extLst>
          </p:cNvPr>
          <p:cNvSpPr/>
          <p:nvPr userDrawn="1"/>
        </p:nvSpPr>
        <p:spPr>
          <a:xfrm>
            <a:off x="0" y="1740"/>
            <a:ext cx="6583680" cy="12192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E047106-60B3-4DBC-AF5B-2C0B9225BB37}"/>
              </a:ext>
            </a:extLst>
          </p:cNvPr>
          <p:cNvSpPr/>
          <p:nvPr userDrawn="1"/>
        </p:nvSpPr>
        <p:spPr>
          <a:xfrm>
            <a:off x="6583680" y="6355080"/>
            <a:ext cx="2560320" cy="12192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B12EC8AA-523E-4C27-980C-E290647A943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04801" y="1600202"/>
            <a:ext cx="8524875" cy="4552951"/>
          </a:xfrm>
          <a:prstGeom prst="rect">
            <a:avLst/>
          </a:prstGeom>
        </p:spPr>
        <p:txBody>
          <a:bodyPr lIns="0"/>
          <a:lstStyle>
            <a:lvl1pPr marL="0" indent="0">
              <a:buNone/>
              <a:defRPr sz="2000">
                <a:solidFill>
                  <a:schemeClr val="tx2"/>
                </a:solidFill>
              </a:defRPr>
            </a:lvl1pPr>
            <a:lvl2pPr marL="228594" indent="-228594">
              <a:buClr>
                <a:schemeClr val="accent3"/>
              </a:buClr>
              <a:buFont typeface="Arial" panose="020B0604020202020204" pitchFamily="34" charset="0"/>
              <a:buChar char="•"/>
              <a:defRPr sz="1800">
                <a:solidFill>
                  <a:schemeClr val="tx2"/>
                </a:solidFill>
              </a:defRPr>
            </a:lvl2pPr>
            <a:lvl3pPr marL="457189" indent="-228594">
              <a:buClr>
                <a:schemeClr val="accent3"/>
              </a:buClr>
              <a:buFont typeface="Arial" panose="020B0604020202020204" pitchFamily="34" charset="0"/>
              <a:buChar char="–"/>
              <a:defRPr sz="1600">
                <a:solidFill>
                  <a:schemeClr val="tx2"/>
                </a:solidFill>
              </a:defRPr>
            </a:lvl3pPr>
            <a:lvl4pPr marL="685783" indent="-228594">
              <a:buClr>
                <a:schemeClr val="accent3"/>
              </a:buClr>
              <a:buFont typeface="Arial" panose="020B0604020202020204" pitchFamily="34" charset="0"/>
              <a:buChar char="•"/>
              <a:defRPr sz="1400">
                <a:solidFill>
                  <a:schemeClr val="tx2"/>
                </a:solidFill>
              </a:defRPr>
            </a:lvl4pPr>
            <a:lvl5pPr marL="914378" indent="-228594">
              <a:buClr>
                <a:schemeClr val="accent3"/>
              </a:buClr>
              <a:buFont typeface="Arial" panose="020B0604020202020204" pitchFamily="34" charset="0"/>
              <a:buChar char="–"/>
              <a:defRPr sz="1400">
                <a:solidFill>
                  <a:schemeClr val="tx2"/>
                </a:solidFill>
              </a:defRPr>
            </a:lvl5pPr>
          </a:lstStyle>
          <a:p>
            <a:pPr lvl="0"/>
            <a:r>
              <a:rPr lang="en-US" dirty="0"/>
              <a:t>First level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5573EA1D-36B3-4FBF-A4F4-714A441EDA4F}"/>
              </a:ext>
            </a:extLst>
          </p:cNvPr>
          <p:cNvSpPr>
            <a:spLocks noGrp="1"/>
          </p:cNvSpPr>
          <p:nvPr>
            <p:ph type="subTitle" idx="12" hasCustomPrompt="1"/>
          </p:nvPr>
        </p:nvSpPr>
        <p:spPr>
          <a:xfrm>
            <a:off x="304801" y="189305"/>
            <a:ext cx="8524874" cy="283605"/>
          </a:xfrm>
          <a:prstGeom prst="rect">
            <a:avLst/>
          </a:prstGeom>
        </p:spPr>
        <p:txBody>
          <a:bodyPr lIns="0" anchor="ctr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i="1">
                <a:solidFill>
                  <a:schemeClr val="accent2"/>
                </a:solidFill>
                <a:latin typeface="Arial" pitchFamily="34" charset="0"/>
                <a:cs typeface="Arial" pitchFamily="34" charset="0"/>
              </a:defRPr>
            </a:lvl1pPr>
            <a:lvl2pPr marL="34289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7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67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4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3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2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1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noProof="0" dirty="0"/>
              <a:t>Click to add subtitle</a:t>
            </a:r>
          </a:p>
        </p:txBody>
      </p:sp>
      <p:pic>
        <p:nvPicPr>
          <p:cNvPr id="12" name="Picture 11" descr="DSI-AZ-hor-COLOR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6174000"/>
            <a:ext cx="2579330" cy="68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6002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756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DS AZ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8"/>
          <p:cNvSpPr>
            <a:spLocks noGrp="1"/>
          </p:cNvSpPr>
          <p:nvPr>
            <p:ph type="title" hasCustomPrompt="1"/>
          </p:nvPr>
        </p:nvSpPr>
        <p:spPr>
          <a:xfrm>
            <a:off x="304800" y="192000"/>
            <a:ext cx="8534400" cy="672000"/>
          </a:xfrm>
          <a:prstGeom prst="rect">
            <a:avLst/>
          </a:prstGeom>
        </p:spPr>
        <p:txBody>
          <a:bodyPr vert="horz" lIns="0"/>
          <a:lstStyle>
            <a:lvl1pPr algn="l">
              <a:defRPr sz="2600" b="1" baseline="0">
                <a:solidFill>
                  <a:schemeClr val="tx2"/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GB" noProof="0" dirty="0"/>
              <a:t>Click to add slide title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24E26D3C-57EC-4CEF-A2A8-A07986F7F8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C4F54F3-C349-4609-AFEE-01462D5C794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4A495E37-014D-4325-B58C-6895D9962CA8}"/>
              </a:ext>
            </a:extLst>
          </p:cNvPr>
          <p:cNvSpPr/>
          <p:nvPr userDrawn="1"/>
        </p:nvSpPr>
        <p:spPr>
          <a:xfrm>
            <a:off x="0" y="1740"/>
            <a:ext cx="6583680" cy="121920"/>
          </a:xfrm>
          <a:prstGeom prst="rect">
            <a:avLst/>
          </a:prstGeom>
          <a:solidFill>
            <a:schemeClr val="accent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E047106-60B3-4DBC-AF5B-2C0B9225BB37}"/>
              </a:ext>
            </a:extLst>
          </p:cNvPr>
          <p:cNvSpPr/>
          <p:nvPr userDrawn="1"/>
        </p:nvSpPr>
        <p:spPr>
          <a:xfrm>
            <a:off x="6583680" y="6355080"/>
            <a:ext cx="2560320" cy="121920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dirty="0"/>
          </a:p>
        </p:txBody>
      </p:sp>
      <p:pic>
        <p:nvPicPr>
          <p:cNvPr id="12" name="Picture 11" descr="DSI-AZ-hor-COLOR.png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6174000"/>
            <a:ext cx="2579330" cy="684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806141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bg>
      <p:bgPr>
        <a:solidFill>
          <a:srgbClr val="4169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" y="0"/>
            <a:ext cx="9141714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5993697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3" y="0"/>
            <a:ext cx="9141714" cy="685800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42900" y="1858633"/>
            <a:ext cx="8458200" cy="2387600"/>
          </a:xfrm>
        </p:spPr>
        <p:txBody>
          <a:bodyPr anchor="ctr">
            <a:normAutofit/>
          </a:bodyPr>
          <a:lstStyle>
            <a:lvl1pPr algn="ctr">
              <a:defRPr sz="3300"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42900" y="4356101"/>
            <a:ext cx="8458200" cy="840589"/>
          </a:xfrm>
        </p:spPr>
        <p:txBody>
          <a:bodyPr anchor="t">
            <a:normAutofit/>
          </a:bodyPr>
          <a:lstStyle>
            <a:lvl1pPr marL="0" indent="0" algn="l">
              <a:buNone/>
              <a:defRPr sz="1200" b="1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EB8B9BA1-57B1-4ACD-B87D-98F1C7A4E16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342900" y="5260063"/>
            <a:ext cx="8458200" cy="542250"/>
          </a:xfrm>
        </p:spPr>
        <p:txBody>
          <a:bodyPr numCol="3">
            <a:normAutofit/>
          </a:bodyPr>
          <a:lstStyle>
            <a:lvl1pPr marL="0" indent="0" algn="l" defTabSz="6858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lang="en-US" sz="788" b="0" kern="1200" dirty="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1984122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960">
          <p15:clr>
            <a:srgbClr val="FBAE40"/>
          </p15:clr>
        </p15:guide>
        <p15:guide id="2" pos="3720">
          <p15:clr>
            <a:srgbClr val="FBAE40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6CB8DD2-DDE1-45BA-AD14-FEADDB50D0BF}"/>
              </a:ext>
            </a:extLst>
          </p:cNvPr>
          <p:cNvSpPr/>
          <p:nvPr userDrawn="1"/>
        </p:nvSpPr>
        <p:spPr>
          <a:xfrm>
            <a:off x="0" y="827316"/>
            <a:ext cx="9144000" cy="4563749"/>
          </a:xfrm>
          <a:custGeom>
            <a:avLst/>
            <a:gdLst>
              <a:gd name="connsiteX0" fmla="*/ 0 w 12192000"/>
              <a:gd name="connsiteY0" fmla="*/ 0 h 4563749"/>
              <a:gd name="connsiteX1" fmla="*/ 12192000 w 12192000"/>
              <a:gd name="connsiteY1" fmla="*/ 0 h 4563749"/>
              <a:gd name="connsiteX2" fmla="*/ 12192000 w 12192000"/>
              <a:gd name="connsiteY2" fmla="*/ 3391631 h 4563749"/>
              <a:gd name="connsiteX3" fmla="*/ 12066417 w 12192000"/>
              <a:gd name="connsiteY3" fmla="*/ 3556442 h 4563749"/>
              <a:gd name="connsiteX4" fmla="*/ 11824793 w 12192000"/>
              <a:gd name="connsiteY4" fmla="*/ 3894951 h 4563749"/>
              <a:gd name="connsiteX5" fmla="*/ 10761106 w 12192000"/>
              <a:gd name="connsiteY5" fmla="*/ 4559406 h 4563749"/>
              <a:gd name="connsiteX6" fmla="*/ 0 w 12192000"/>
              <a:gd name="connsiteY6" fmla="*/ 4559406 h 4563749"/>
              <a:gd name="connsiteX7" fmla="*/ 0 w 12192000"/>
              <a:gd name="connsiteY7" fmla="*/ 2633044 h 4563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4563749">
                <a:moveTo>
                  <a:pt x="0" y="0"/>
                </a:moveTo>
                <a:lnTo>
                  <a:pt x="12192000" y="0"/>
                </a:lnTo>
                <a:lnTo>
                  <a:pt x="12192000" y="3391631"/>
                </a:lnTo>
                <a:lnTo>
                  <a:pt x="12066417" y="3556442"/>
                </a:lnTo>
                <a:cubicBezTo>
                  <a:pt x="11965780" y="3690450"/>
                  <a:pt x="11878536" y="3811196"/>
                  <a:pt x="11824793" y="3894951"/>
                </a:cubicBezTo>
                <a:cubicBezTo>
                  <a:pt x="11654492" y="4158779"/>
                  <a:pt x="11474419" y="4549635"/>
                  <a:pt x="10761106" y="4559406"/>
                </a:cubicBezTo>
                <a:cubicBezTo>
                  <a:pt x="10046398" y="4569178"/>
                  <a:pt x="0" y="4559406"/>
                  <a:pt x="0" y="4559406"/>
                </a:cubicBezTo>
                <a:lnTo>
                  <a:pt x="0" y="2633044"/>
                </a:lnTo>
                <a:close/>
              </a:path>
            </a:pathLst>
          </a:custGeom>
          <a:solidFill>
            <a:srgbClr val="416960"/>
          </a:solidFill>
          <a:ln w="127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sz="1350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484FC1B-3485-4DCA-85AF-153F906AC3EB}"/>
              </a:ext>
            </a:extLst>
          </p:cNvPr>
          <p:cNvSpPr/>
          <p:nvPr/>
        </p:nvSpPr>
        <p:spPr>
          <a:xfrm>
            <a:off x="0" y="1"/>
            <a:ext cx="9146995" cy="4351533"/>
          </a:xfrm>
          <a:custGeom>
            <a:avLst/>
            <a:gdLst>
              <a:gd name="connsiteX0" fmla="*/ 0 w 12195993"/>
              <a:gd name="connsiteY0" fmla="*/ 0 h 4351533"/>
              <a:gd name="connsiteX1" fmla="*/ 12190476 w 12195993"/>
              <a:gd name="connsiteY1" fmla="*/ 0 h 4351533"/>
              <a:gd name="connsiteX2" fmla="*/ 12190476 w 12195993"/>
              <a:gd name="connsiteY2" fmla="*/ 2510607 h 4351533"/>
              <a:gd name="connsiteX3" fmla="*/ 12195993 w 12195993"/>
              <a:gd name="connsiteY3" fmla="*/ 2510607 h 4351533"/>
              <a:gd name="connsiteX4" fmla="*/ 11274938 w 12195993"/>
              <a:gd name="connsiteY4" fmla="*/ 3713835 h 4351533"/>
              <a:gd name="connsiteX5" fmla="*/ 10260713 w 12195993"/>
              <a:gd name="connsiteY5" fmla="*/ 4347393 h 4351533"/>
              <a:gd name="connsiteX6" fmla="*/ 0 w 12195993"/>
              <a:gd name="connsiteY6" fmla="*/ 4347393 h 4351533"/>
              <a:gd name="connsiteX7" fmla="*/ 0 w 12195993"/>
              <a:gd name="connsiteY7" fmla="*/ 2510607 h 435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5993" h="4351533">
                <a:moveTo>
                  <a:pt x="0" y="0"/>
                </a:moveTo>
                <a:lnTo>
                  <a:pt x="12190476" y="0"/>
                </a:lnTo>
                <a:lnTo>
                  <a:pt x="12190476" y="2510607"/>
                </a:lnTo>
                <a:lnTo>
                  <a:pt x="12195993" y="2510607"/>
                </a:lnTo>
                <a:cubicBezTo>
                  <a:pt x="12195993" y="2510607"/>
                  <a:pt x="11479913" y="3394394"/>
                  <a:pt x="11274938" y="3713835"/>
                </a:cubicBezTo>
                <a:cubicBezTo>
                  <a:pt x="11112556" y="3965395"/>
                  <a:pt x="10940856" y="4338076"/>
                  <a:pt x="10260713" y="4347393"/>
                </a:cubicBezTo>
                <a:cubicBezTo>
                  <a:pt x="9579239" y="4356710"/>
                  <a:pt x="0" y="4347393"/>
                  <a:pt x="0" y="4347393"/>
                </a:cubicBezTo>
                <a:lnTo>
                  <a:pt x="0" y="2510607"/>
                </a:lnTo>
                <a:close/>
              </a:path>
            </a:pathLst>
          </a:custGeom>
          <a:solidFill>
            <a:srgbClr val="A3C878"/>
          </a:solidFill>
          <a:ln w="12700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350"/>
          </a:p>
        </p:txBody>
      </p:sp>
      <p:sp>
        <p:nvSpPr>
          <p:cNvPr id="15" name="Title 14">
            <a:extLst>
              <a:ext uri="{FF2B5EF4-FFF2-40B4-BE49-F238E27FC236}">
                <a16:creationId xmlns:a16="http://schemas.microsoft.com/office/drawing/2014/main" id="{70CBA891-585B-43F0-A5C3-F7A4F16D498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2900" y="1000109"/>
            <a:ext cx="6447199" cy="1031892"/>
          </a:xfrm>
        </p:spPr>
        <p:txBody>
          <a:bodyPr anchor="ctr">
            <a:noAutofit/>
          </a:bodyPr>
          <a:lstStyle>
            <a:lvl1pPr>
              <a:defRPr sz="4050">
                <a:solidFill>
                  <a:schemeClr val="bg1"/>
                </a:solidFill>
              </a:defRPr>
            </a:lvl1pPr>
          </a:lstStyle>
          <a:p>
            <a:r>
              <a:rPr lang="en-US"/>
              <a:t>Divider Slide Title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C06EED2F-D50E-4C7A-B95D-F8614D11659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42900" y="2197537"/>
            <a:ext cx="6447235" cy="595312"/>
          </a:xfrm>
        </p:spPr>
        <p:txBody>
          <a:bodyPr anchor="b">
            <a:normAutofit/>
          </a:bodyPr>
          <a:lstStyle>
            <a:lvl1pPr>
              <a:defRPr sz="1500">
                <a:solidFill>
                  <a:schemeClr val="accent3"/>
                </a:solidFill>
              </a:defRPr>
            </a:lvl1pPr>
          </a:lstStyle>
          <a:p>
            <a:pPr lvl="0"/>
            <a:r>
              <a:rPr lang="en-US"/>
              <a:t>Subtitle Here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A76DAEFD-EB89-4892-B9E0-A3A13DF1D158}"/>
              </a:ext>
            </a:extLst>
          </p:cNvPr>
          <p:cNvCxnSpPr>
            <a:cxnSpLocks/>
          </p:cNvCxnSpPr>
          <p:nvPr userDrawn="1"/>
        </p:nvCxnSpPr>
        <p:spPr>
          <a:xfrm>
            <a:off x="342900" y="2257843"/>
            <a:ext cx="6447199" cy="0"/>
          </a:xfrm>
          <a:prstGeom prst="line">
            <a:avLst/>
          </a:prstGeom>
          <a:ln w="952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0641376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42900" y="1371602"/>
            <a:ext cx="8458200" cy="457199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1251435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28333425-BA3E-4A18-8180-49B50B9FC62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70045420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2680051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71FA16F0-DB14-4066-8887-EA00DFA6F89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430494262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71FA16F0-DB14-4066-8887-EA00DFA6F89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32103508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353949" y="6356363"/>
            <a:ext cx="2895600" cy="365125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3675063" y="6356363"/>
            <a:ext cx="2133600" cy="365125"/>
          </a:xfrm>
        </p:spPr>
        <p:txBody>
          <a:bodyPr/>
          <a:lstStyle>
            <a:lvl1pPr algn="ctr">
              <a:defRPr>
                <a:solidFill>
                  <a:srgbClr val="000000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353951" y="89097"/>
            <a:ext cx="8545707" cy="68523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869133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8F12F7D3-D64A-4E72-8717-1F160DD9356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60581584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8F12F7D3-D64A-4E72-8717-1F160DD9356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FA91AFC3-2E4C-9442-A507-6A3401CC4F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479" y="365126"/>
            <a:ext cx="8343899" cy="820208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C94634-3D6C-494B-895A-5441BF4E34A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0050" y="1913574"/>
            <a:ext cx="8343900" cy="4317179"/>
          </a:xfrm>
          <a:prstGeom prst="rect">
            <a:avLst/>
          </a:prstGeom>
        </p:spPr>
        <p:txBody>
          <a:bodyPr/>
          <a:lstStyle>
            <a:lvl1pPr>
              <a:defRPr>
                <a:latin typeface="Margin MVB" panose="020B0503030202040204" pitchFamily="34" charset="0"/>
              </a:defRPr>
            </a:lvl1pPr>
            <a:lvl2pPr>
              <a:defRPr>
                <a:latin typeface="Margin MVB" panose="020B0503030202040204" pitchFamily="34" charset="0"/>
              </a:defRPr>
            </a:lvl2pPr>
            <a:lvl3pPr>
              <a:defRPr/>
            </a:lvl3pPr>
            <a:lvl4pPr>
              <a:defRPr/>
            </a:lvl4pPr>
            <a:lvl5pPr>
              <a:defRPr>
                <a:latin typeface="Margin MVB" panose="020B050303020204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50ADA95-53C5-884D-814E-C68DA9297B18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7C40F546-DB22-FE4E-B681-9366286071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15997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86347C32-3EB5-46ED-8C2F-5E9EA23CE4E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89130414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86347C32-3EB5-46ED-8C2F-5E9EA23CE4E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A92D52FB-3560-B94D-868A-A86DB635BF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7" y="1709738"/>
            <a:ext cx="7886700" cy="2852737"/>
          </a:xfrm>
          <a:prstGeom prst="rect">
            <a:avLst/>
          </a:prstGeom>
        </p:spPr>
        <p:txBody>
          <a:bodyPr vert="horz" anchor="b"/>
          <a:lstStyle>
            <a:lvl1pPr>
              <a:defRPr sz="4500">
                <a:latin typeface="Margin MVB" panose="020B050303020204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CE731DF-0DC4-554F-8BAD-D281179EE1E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7" y="4589464"/>
            <a:ext cx="7886700" cy="150018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tx1">
                    <a:tint val="75000"/>
                  </a:schemeClr>
                </a:solidFill>
                <a:latin typeface="Margin MVB" panose="020B0503030202040204" pitchFamily="34" charset="0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75D776A-2B88-3345-B333-BDFA0F0A24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08CB7773-F80C-F34A-A8EF-CBFDF55DE0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9630182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-Full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>
            <a:extLst>
              <a:ext uri="{FF2B5EF4-FFF2-40B4-BE49-F238E27FC236}">
                <a16:creationId xmlns:a16="http://schemas.microsoft.com/office/drawing/2014/main" id="{89FC5057-E408-4AA6-8B3E-FF0F9751BF8D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301774451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6" name="Object 5" hidden="1">
                        <a:extLst>
                          <a:ext uri="{FF2B5EF4-FFF2-40B4-BE49-F238E27FC236}">
                            <a16:creationId xmlns:a16="http://schemas.microsoft.com/office/drawing/2014/main" id="{89FC5057-E408-4AA6-8B3E-FF0F9751BF8D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AEC8340-AEFD-F341-AE73-D0553F8E42B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vert="horz" lIns="0" tIns="0" rIns="0" bIns="0" rtlCol="0">
            <a:noAutofit/>
          </a:bodyPr>
          <a:lstStyle>
            <a:lvl1pPr>
              <a:defRPr lang="en-US" sz="75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>
              <a:latin typeface="Margin MVB" panose="020B050303020204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2D52FB-3560-B94D-868A-A86DB635BF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0050" y="1709738"/>
            <a:ext cx="8343900" cy="2852737"/>
          </a:xfrm>
          <a:prstGeom prst="rect">
            <a:avLst/>
          </a:prstGeom>
        </p:spPr>
        <p:txBody>
          <a:bodyPr vert="horz" anchor="b"/>
          <a:lstStyle>
            <a:lvl1pPr>
              <a:defRPr sz="4500">
                <a:latin typeface="Margin MVB" panose="020B050303020204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CE731DF-0DC4-554F-8BAD-D281179EE1E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7" y="4589464"/>
            <a:ext cx="7886700" cy="150018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800">
                <a:solidFill>
                  <a:schemeClr val="bg2"/>
                </a:solidFill>
                <a:latin typeface="Margin MVB" panose="020B0503030202040204" pitchFamily="34" charset="0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75D776A-2B88-3345-B333-BDFA0F0A24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08CB7773-F80C-F34A-A8EF-CBFDF55DE0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840777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-Half Photo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>
            <a:extLst>
              <a:ext uri="{FF2B5EF4-FFF2-40B4-BE49-F238E27FC236}">
                <a16:creationId xmlns:a16="http://schemas.microsoft.com/office/drawing/2014/main" id="{71040051-CE69-4124-AEC7-C47D7497F2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70523520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6" name="Object 5" hidden="1">
                        <a:extLst>
                          <a:ext uri="{FF2B5EF4-FFF2-40B4-BE49-F238E27FC236}">
                            <a16:creationId xmlns:a16="http://schemas.microsoft.com/office/drawing/2014/main" id="{71040051-CE69-4124-AEC7-C47D7497F2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AEC8340-AEFD-F341-AE73-D0553F8E42B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72000" y="0"/>
            <a:ext cx="457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vert="horz" lIns="0" tIns="0" rIns="0" bIns="0" rtlCol="0">
            <a:noAutofit/>
          </a:bodyPr>
          <a:lstStyle>
            <a:lvl1pPr>
              <a:defRPr lang="en-US" sz="75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>
              <a:latin typeface="Margin MVB" panose="020B050303020204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2D52FB-3560-B94D-868A-A86DB635BF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419005"/>
            <a:ext cx="4572000" cy="1176337"/>
          </a:xfrm>
          <a:prstGeom prst="rect">
            <a:avLst/>
          </a:prstGeom>
        </p:spPr>
        <p:txBody>
          <a:bodyPr vert="horz" lIns="640080" rIns="640080" anchor="b"/>
          <a:lstStyle>
            <a:lvl1pPr>
              <a:defRPr sz="2700" b="1" i="0">
                <a:solidFill>
                  <a:schemeClr val="bg1"/>
                </a:solidFill>
                <a:latin typeface="Margin MVB" panose="020B0503030202040204" pitchFamily="34" charset="0"/>
                <a:cs typeface="Margin MVB" panose="020B050303020204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CE731DF-0DC4-554F-8BAD-D281179EE1E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0" y="3860110"/>
            <a:ext cx="4572000" cy="1500187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500" b="0" i="0">
                <a:solidFill>
                  <a:schemeClr val="accent4"/>
                </a:solidFill>
                <a:latin typeface="Margin MVB" panose="020B0503030202040204" pitchFamily="34" charset="0"/>
                <a:cs typeface="Margin MVB" panose="020B0503030202040204" pitchFamily="34" charset="0"/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75D776A-2B88-3345-B333-BDFA0F0A24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0" y="6334835"/>
            <a:ext cx="4571999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08CB7773-F80C-F34A-A8EF-CBFDF55DE0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13035F7-CD6A-7B41-9A51-9A929CFD960B}"/>
              </a:ext>
            </a:extLst>
          </p:cNvPr>
          <p:cNvCxnSpPr>
            <a:cxnSpLocks/>
          </p:cNvCxnSpPr>
          <p:nvPr userDrawn="1"/>
        </p:nvCxnSpPr>
        <p:spPr>
          <a:xfrm>
            <a:off x="411479" y="6356350"/>
            <a:ext cx="0" cy="50165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12535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-Half Photo with Circle Photo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3AD0356-7886-4D2B-B320-FBB54EE85D53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792727200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3AD0356-7886-4D2B-B320-FBB54EE85D53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AEC8340-AEFD-F341-AE73-D0553F8E42B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72000" y="0"/>
            <a:ext cx="457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vert="horz" lIns="0" tIns="0" rIns="0" bIns="0" rtlCol="0">
            <a:noAutofit/>
          </a:bodyPr>
          <a:lstStyle>
            <a:lvl1pPr>
              <a:defRPr lang="en-US" sz="75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>
              <a:latin typeface="Margin MVB" panose="020B050303020204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92D52FB-3560-B94D-868A-A86DB635BF6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3654181"/>
            <a:ext cx="4572000" cy="1176337"/>
          </a:xfrm>
          <a:prstGeom prst="rect">
            <a:avLst/>
          </a:prstGeom>
        </p:spPr>
        <p:txBody>
          <a:bodyPr vert="horz" lIns="457200" tIns="0" rIns="457200" bIns="0" anchor="t"/>
          <a:lstStyle>
            <a:lvl1pPr>
              <a:lnSpc>
                <a:spcPct val="100000"/>
              </a:lnSpc>
              <a:defRPr sz="2100" b="1" i="0">
                <a:solidFill>
                  <a:schemeClr val="bg1"/>
                </a:solidFill>
                <a:latin typeface="Margin MVB" panose="020B0503030202040204" pitchFamily="34" charset="0"/>
                <a:cs typeface="Margin MVB" panose="020B0503030202040204" pitchFamily="34" charset="0"/>
              </a:defRPr>
            </a:lvl1pPr>
          </a:lstStyle>
          <a:p>
            <a:r>
              <a:rPr lang="en-US" dirty="0"/>
              <a:t>Click to edit Master title </a:t>
            </a:r>
            <a:r>
              <a:rPr lang="en-US" dirty="0" err="1"/>
              <a:t>stylex</a:t>
            </a:r>
            <a:endParaRPr lang="en-US" dirty="0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75D776A-2B88-3345-B333-BDFA0F0A24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0" y="6334835"/>
            <a:ext cx="4571999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08CB7773-F80C-F34A-A8EF-CBFDF55DE0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13035F7-CD6A-7B41-9A51-9A929CFD960B}"/>
              </a:ext>
            </a:extLst>
          </p:cNvPr>
          <p:cNvCxnSpPr>
            <a:cxnSpLocks/>
          </p:cNvCxnSpPr>
          <p:nvPr userDrawn="1"/>
        </p:nvCxnSpPr>
        <p:spPr>
          <a:xfrm>
            <a:off x="411479" y="6356350"/>
            <a:ext cx="0" cy="50165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6C6919A-B3A3-B345-A7D2-B2902642A132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1600200" y="1348202"/>
            <a:ext cx="1371600" cy="182880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/>
          <a:p>
            <a:endParaRPr lang="en-US" dirty="0">
              <a:latin typeface="Margin MVB" panose="020B0503030202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341782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</p15:sldGuideLst>
    </p:ext>
  </p:extLs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-Blank Blue and Half Photo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33480A41-04FC-4D5C-A107-84010AD76FD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165289788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33480A41-04FC-4D5C-A107-84010AD76FD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AEC8340-AEFD-F341-AE73-D0553F8E42B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572000" y="0"/>
            <a:ext cx="4572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vert="horz" lIns="0" tIns="0" rIns="0" bIns="0" rtlCol="0">
            <a:noAutofit/>
          </a:bodyPr>
          <a:lstStyle>
            <a:lvl1pPr>
              <a:defRPr lang="en-US" sz="75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>
              <a:latin typeface="Margin MVB" panose="020B0503030202040204" pitchFamily="34" charset="0"/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75D776A-2B88-3345-B333-BDFA0F0A24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0" y="6334835"/>
            <a:ext cx="4571999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08CB7773-F80C-F34A-A8EF-CBFDF55DE0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C13035F7-CD6A-7B41-9A51-9A929CFD960B}"/>
              </a:ext>
            </a:extLst>
          </p:cNvPr>
          <p:cNvCxnSpPr>
            <a:cxnSpLocks/>
          </p:cNvCxnSpPr>
          <p:nvPr userDrawn="1"/>
        </p:nvCxnSpPr>
        <p:spPr>
          <a:xfrm>
            <a:off x="411479" y="6356350"/>
            <a:ext cx="0" cy="501650"/>
          </a:xfrm>
          <a:prstGeom prst="line">
            <a:avLst/>
          </a:prstGeom>
          <a:ln w="127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7222451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>
            <a:extLst>
              <a:ext uri="{FF2B5EF4-FFF2-40B4-BE49-F238E27FC236}">
                <a16:creationId xmlns:a16="http://schemas.microsoft.com/office/drawing/2014/main" id="{A13E08EB-AA97-4543-BCB5-0F92E4C3E2F6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381175509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6" name="Object 5" hidden="1">
                        <a:extLst>
                          <a:ext uri="{FF2B5EF4-FFF2-40B4-BE49-F238E27FC236}">
                            <a16:creationId xmlns:a16="http://schemas.microsoft.com/office/drawing/2014/main" id="{A13E08EB-AA97-4543-BCB5-0F92E4C3E2F6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20D1145B-BFD2-9E47-B36B-0A73DDF050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4178" y="365126"/>
            <a:ext cx="8331200" cy="1325563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98243C0-8272-984D-9ECF-340819231FD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24178" y="1916291"/>
            <a:ext cx="38862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Margin MVB" panose="020B0503030202040204" pitchFamily="34" charset="0"/>
              </a:defRPr>
            </a:lvl1pPr>
            <a:lvl2pPr>
              <a:defRPr>
                <a:latin typeface="Margin MVB" panose="020B0503030202040204" pitchFamily="34" charset="0"/>
              </a:defRPr>
            </a:lvl2pPr>
            <a:lvl3pPr>
              <a:defRPr/>
            </a:lvl3pPr>
            <a:lvl4pPr>
              <a:defRPr/>
            </a:lvl4pPr>
            <a:lvl5pPr>
              <a:defRPr>
                <a:latin typeface="Margin MVB" panose="020B050303020204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757602B-7467-4842-9EFF-754D4A3042B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800600" y="1916291"/>
            <a:ext cx="3886200" cy="4351338"/>
          </a:xfrm>
          <a:prstGeom prst="rect">
            <a:avLst/>
          </a:prstGeom>
        </p:spPr>
        <p:txBody>
          <a:bodyPr/>
          <a:lstStyle>
            <a:lvl1pPr>
              <a:defRPr>
                <a:latin typeface="Margin MVB" panose="020B0503030202040204" pitchFamily="34" charset="0"/>
              </a:defRPr>
            </a:lvl1pPr>
            <a:lvl2pPr>
              <a:defRPr>
                <a:latin typeface="Margin MVB" panose="020B0503030202040204" pitchFamily="34" charset="0"/>
              </a:defRPr>
            </a:lvl2pPr>
            <a:lvl3pPr>
              <a:defRPr/>
            </a:lvl3pPr>
            <a:lvl4pPr>
              <a:defRPr/>
            </a:lvl4pPr>
            <a:lvl5pPr>
              <a:defRPr>
                <a:latin typeface="Margin MVB" panose="020B050303020204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A4A5039-D49D-DF49-82B2-4AB0727E3057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62C53A8-F0DE-E145-B7AF-E61F737CA02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4260663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B127D53C-E954-4393-848B-47888A07F757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62865504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B127D53C-E954-4393-848B-47888A07F757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3875E411-24BF-B24E-B9EF-5898BE0F71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65126"/>
            <a:ext cx="7886700" cy="1325563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BB9E820-9817-D249-BD57-EF8AA9A903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0051" y="830081"/>
            <a:ext cx="4098131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800" b="1">
                <a:latin typeface="Margin MVB" panose="020B0503030202040204" pitchFamily="34" charset="0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2DD9CD6-91A3-E34A-9AE4-74A0FBD0B20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25450" y="1920527"/>
            <a:ext cx="4098131" cy="4269136"/>
          </a:xfrm>
          <a:prstGeom prst="rect">
            <a:avLst/>
          </a:prstGeom>
        </p:spPr>
        <p:txBody>
          <a:bodyPr/>
          <a:lstStyle>
            <a:lvl1pPr>
              <a:defRPr>
                <a:latin typeface="Margin MVB" panose="020B0503030202040204" pitchFamily="34" charset="0"/>
              </a:defRPr>
            </a:lvl1pPr>
            <a:lvl2pPr>
              <a:defRPr>
                <a:latin typeface="Margin MVB" panose="020B0503030202040204" pitchFamily="34" charset="0"/>
              </a:defRPr>
            </a:lvl2pPr>
            <a:lvl3pPr>
              <a:defRPr/>
            </a:lvl3pPr>
            <a:lvl4pPr>
              <a:defRPr/>
            </a:lvl4pPr>
            <a:lvl5pPr>
              <a:defRPr>
                <a:latin typeface="Margin MVB" panose="020B050303020204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FECBAA8-B059-A54E-BCC3-C1A060D6DD18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800600" y="832104"/>
            <a:ext cx="3943350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1800" b="1">
                <a:latin typeface="Margin MVB" panose="020B0503030202040204" pitchFamily="34" charset="0"/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D5F2418-2C3C-7E44-B821-3962812166D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800600" y="1920526"/>
            <a:ext cx="3943350" cy="4353802"/>
          </a:xfrm>
          <a:prstGeom prst="rect">
            <a:avLst/>
          </a:prstGeom>
        </p:spPr>
        <p:txBody>
          <a:bodyPr/>
          <a:lstStyle>
            <a:lvl1pPr>
              <a:defRPr>
                <a:latin typeface="Margin MVB" panose="020B0503030202040204" pitchFamily="34" charset="0"/>
              </a:defRPr>
            </a:lvl1pPr>
            <a:lvl2pPr>
              <a:defRPr>
                <a:latin typeface="Margin MVB" panose="020B0503030202040204" pitchFamily="34" charset="0"/>
              </a:defRPr>
            </a:lvl2pPr>
            <a:lvl3pPr>
              <a:defRPr/>
            </a:lvl3pPr>
            <a:lvl4pPr>
              <a:defRPr/>
            </a:lvl4pPr>
            <a:lvl5pPr>
              <a:defRPr>
                <a:latin typeface="Margin MVB" panose="020B0503030202040204" pitchFamily="34" charset="0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6023AF06-3F3A-2247-9372-53B7A25CD2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Footer Placeholder 9">
            <a:extLst>
              <a:ext uri="{FF2B5EF4-FFF2-40B4-BE49-F238E27FC236}">
                <a16:creationId xmlns:a16="http://schemas.microsoft.com/office/drawing/2014/main" id="{DE9A3600-3088-054F-8CA5-BCEF1AA68653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544881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66990CA0-AFD4-4FD3-83E9-5CD8D29E670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905210336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66990CA0-AFD4-4FD3-83E9-5CD8D29E670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3D0CA81-FDEA-7646-86BF-6250B37B2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479" y="365126"/>
            <a:ext cx="8343899" cy="820208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5CA4C4F-CB2A-3D4A-85DF-2107B6D149A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9D7F9E6-A08B-A34C-A72E-2D51FD06DC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6006113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Subhea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F708FE4-7FD2-46A5-A43F-E1364C21C02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439986961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F708FE4-7FD2-46A5-A43F-E1364C21C02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3D0CA81-FDEA-7646-86BF-6250B37B2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479" y="365126"/>
            <a:ext cx="8343899" cy="820208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5CA4C4F-CB2A-3D4A-85DF-2107B6D149A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9D7F9E6-A08B-A34C-A72E-2D51FD06DC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60DEC4C-97F7-0C46-96E6-8A8147D7C7F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11957" y="1002772"/>
            <a:ext cx="8331994" cy="36512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500" b="0" i="0">
                <a:latin typeface="Margin MVB" panose="020B0503030202040204" pitchFamily="34" charset="0"/>
                <a:cs typeface="Margin MVB" panose="020B0503030202040204" pitchFamily="34" charset="0"/>
              </a:defRPr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9738326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1150851"/>
            <a:ext cx="5486400" cy="4135096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50"/>
            <a:ext cx="5486400" cy="804863"/>
          </a:xfrm>
        </p:spPr>
        <p:txBody>
          <a:bodyPr/>
          <a:lstStyle>
            <a:lvl1pPr marL="0" indent="0">
              <a:buNone/>
              <a:defRPr sz="1400" b="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789221" y="6356363"/>
            <a:ext cx="2460335" cy="365125"/>
          </a:xfrm>
        </p:spPr>
        <p:txBody>
          <a:bodyPr/>
          <a:lstStyle>
            <a:lvl1pPr>
              <a:defRPr>
                <a:solidFill>
                  <a:srgbClr val="000000"/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3675063" y="6356363"/>
            <a:ext cx="2133600" cy="365125"/>
          </a:xfrm>
        </p:spPr>
        <p:txBody>
          <a:bodyPr/>
          <a:lstStyle>
            <a:lvl1pPr algn="ctr">
              <a:defRPr>
                <a:solidFill>
                  <a:srgbClr val="000000"/>
                </a:solidFill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8" name="Title 1"/>
          <p:cNvSpPr txBox="1">
            <a:spLocks/>
          </p:cNvSpPr>
          <p:nvPr userDrawn="1"/>
        </p:nvSpPr>
        <p:spPr>
          <a:xfrm>
            <a:off x="353951" y="89097"/>
            <a:ext cx="8545707" cy="685235"/>
          </a:xfrm>
          <a:prstGeom prst="rect">
            <a:avLst/>
          </a:prstGeom>
        </p:spPr>
        <p:txBody>
          <a:bodyPr vert="horz" lIns="91440" tIns="45720" rIns="91440" bIns="45720" rtlCol="0" anchor="t" anchorCtr="0">
            <a:normAutofit/>
          </a:bodyPr>
          <a:lstStyle>
            <a:lvl1pPr algn="l" defTabSz="457200" rtl="0" eaLnBrk="1" latinLnBrk="0" hangingPunct="1">
              <a:spcBef>
                <a:spcPct val="0"/>
              </a:spcBef>
              <a:buNone/>
              <a:defRPr sz="3200" b="1" kern="1200">
                <a:solidFill>
                  <a:srgbClr val="FFFFFF"/>
                </a:solidFill>
                <a:latin typeface="Corbel"/>
                <a:ea typeface="+mj-ea"/>
                <a:cs typeface="Corbel"/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8966640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Subhead +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Object 7" hidden="1">
            <a:extLst>
              <a:ext uri="{FF2B5EF4-FFF2-40B4-BE49-F238E27FC236}">
                <a16:creationId xmlns:a16="http://schemas.microsoft.com/office/drawing/2014/main" id="{7C0D26E2-D491-473F-9892-5BE84DFD2D3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19673510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8" name="Object 7" hidden="1">
                        <a:extLst>
                          <a:ext uri="{FF2B5EF4-FFF2-40B4-BE49-F238E27FC236}">
                            <a16:creationId xmlns:a16="http://schemas.microsoft.com/office/drawing/2014/main" id="{7C0D26E2-D491-473F-9892-5BE84DFD2D3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3D0CA81-FDEA-7646-86BF-6250B37B2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479" y="365126"/>
            <a:ext cx="8343899" cy="820208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5CA4C4F-CB2A-3D4A-85DF-2107B6D149A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9D7F9E6-A08B-A34C-A72E-2D51FD06DC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60DEC4C-97F7-0C46-96E6-8A8147D7C7F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11957" y="1002772"/>
            <a:ext cx="8331994" cy="365125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1500" b="0" i="0">
                <a:latin typeface="Margin MVB" panose="020B0503030202040204" pitchFamily="34" charset="0"/>
                <a:cs typeface="Margin MVB" panose="020B0503030202040204" pitchFamily="34" charset="0"/>
              </a:defRPr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88B9851-D5EC-304C-91CA-37987361152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11957" y="1924578"/>
            <a:ext cx="8331994" cy="4341284"/>
          </a:xfrm>
          <a:prstGeom prst="rect">
            <a:avLst/>
          </a:prstGeom>
        </p:spPr>
        <p:txBody>
          <a:bodyPr/>
          <a:lstStyle>
            <a:lvl1pPr>
              <a:defRPr>
                <a:latin typeface="Margin MVB" panose="020B0503030202040204" pitchFamily="34" charset="0"/>
              </a:defRPr>
            </a:lvl1pPr>
            <a:lvl2pPr>
              <a:defRPr>
                <a:latin typeface="Margin MVB" panose="020B0503030202040204" pitchFamily="34" charset="0"/>
              </a:defRPr>
            </a:lvl2pPr>
            <a:lvl3pPr>
              <a:defRPr/>
            </a:lvl3pPr>
            <a:lvl4pPr>
              <a:defRPr/>
            </a:lvl4pPr>
            <a:lvl5pPr>
              <a:defRPr>
                <a:latin typeface="Margin MVB" panose="020B050303020204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7995778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Bo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>
            <a:extLst>
              <a:ext uri="{FF2B5EF4-FFF2-40B4-BE49-F238E27FC236}">
                <a16:creationId xmlns:a16="http://schemas.microsoft.com/office/drawing/2014/main" id="{7A277B40-0BE9-4EE5-B4C2-81330A41CB5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1704546346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5" name="Object 4" hidden="1">
                        <a:extLst>
                          <a:ext uri="{FF2B5EF4-FFF2-40B4-BE49-F238E27FC236}">
                            <a16:creationId xmlns:a16="http://schemas.microsoft.com/office/drawing/2014/main" id="{7A277B40-0BE9-4EE5-B4C2-81330A41CB5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B3D0CA81-FDEA-7646-86BF-6250B37B2F4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479" y="365126"/>
            <a:ext cx="8343899" cy="820208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5CA4C4F-CB2A-3D4A-85DF-2107B6D149A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9D7F9E6-A08B-A34C-A72E-2D51FD06DCC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88B9851-D5EC-304C-91CA-37987361152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11957" y="1924578"/>
            <a:ext cx="8331994" cy="4341284"/>
          </a:xfrm>
          <a:prstGeom prst="rect">
            <a:avLst/>
          </a:prstGeom>
        </p:spPr>
        <p:txBody>
          <a:bodyPr/>
          <a:lstStyle>
            <a:lvl1pPr>
              <a:defRPr>
                <a:latin typeface="Margin MVB" panose="020B0503030202040204" pitchFamily="34" charset="0"/>
              </a:defRPr>
            </a:lvl1pPr>
            <a:lvl2pPr>
              <a:defRPr>
                <a:latin typeface="Margin MVB" panose="020B0503030202040204" pitchFamily="34" charset="0"/>
              </a:defRPr>
            </a:lvl2pPr>
            <a:lvl3pPr>
              <a:defRPr/>
            </a:lvl3pPr>
            <a:lvl4pPr>
              <a:defRPr/>
            </a:lvl4pPr>
            <a:lvl5pPr>
              <a:defRPr>
                <a:latin typeface="Margin MVB" panose="020B0503030202040204" pitchFamily="34" charset="0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74392476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52B39BBA-A428-4580-AAF1-FA587A268A2C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993370385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52B39BBA-A428-4580-AAF1-FA587A268A2C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216F666C-1825-0843-9824-4DC540B0B626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E9E19D0-4CF2-2B4B-96A7-05DCB0B1605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23809637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Photo on 1/2 Bott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8C31F722-3C0B-4EBD-A4FE-395BB2E5BA8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821791373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8C31F722-3C0B-4EBD-A4FE-395BB2E5BA8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4402102-430C-6747-B97F-CCA27EDAA02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3429000"/>
            <a:ext cx="9144000" cy="3429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/>
          <a:lstStyle>
            <a:lvl1pPr marL="0" indent="0">
              <a:buNone/>
              <a:defRPr sz="75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en-US" dirty="0">
              <a:latin typeface="Margin MVB" panose="020B0503030202040204" pitchFamily="34" charset="0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6E73DFD-89B4-2E4D-AAFE-E6E8EDC5C3D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3CB93CC-4FED-6640-A1E2-A52FB680E28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84FB4439-555D-4348-8C60-0311D8CDE1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479" y="365126"/>
            <a:ext cx="8343899" cy="820208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88445741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>
            <a:extLst>
              <a:ext uri="{FF2B5EF4-FFF2-40B4-BE49-F238E27FC236}">
                <a16:creationId xmlns:a16="http://schemas.microsoft.com/office/drawing/2014/main" id="{0F919951-614D-46C1-9200-6C317C7273FB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523646994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6" name="Object 5" hidden="1">
                        <a:extLst>
                          <a:ext uri="{FF2B5EF4-FFF2-40B4-BE49-F238E27FC236}">
                            <a16:creationId xmlns:a16="http://schemas.microsoft.com/office/drawing/2014/main" id="{0F919951-614D-46C1-9200-6C317C7273F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>
            <a:extLst>
              <a:ext uri="{FF2B5EF4-FFF2-40B4-BE49-F238E27FC236}">
                <a16:creationId xmlns:a16="http://schemas.microsoft.com/office/drawing/2014/main" id="{6A8AEA82-F562-BE48-A9E5-BF5C3882D75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479" y="365126"/>
            <a:ext cx="8343899" cy="820208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E88A2EE-5315-7947-A0C8-8779D42E63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0D357ED-0961-E840-A9F5-A546BED48DD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9484562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+ Photo on Left 1/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7DDE112E-C204-473D-B1B7-DDD1352F84BE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553972948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7DDE112E-C204-473D-B1B7-DDD1352F84BE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F4402102-430C-6747-B97F-CCA27EDAA02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302895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/>
          <a:lstStyle>
            <a:lvl1pPr marL="0" indent="0">
              <a:buNone/>
              <a:defRPr sz="75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endParaRPr lang="en-US" dirty="0">
              <a:latin typeface="Margin MVB" panose="020B0503030202040204" pitchFamily="34" charset="0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6E73DFD-89B4-2E4D-AAFE-E6E8EDC5C3D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33CB93CC-4FED-6640-A1E2-A52FB680E28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84FB4439-555D-4348-8C60-0311D8CDE1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28950" y="365126"/>
            <a:ext cx="5726428" cy="1325563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603998385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+ 3 ph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63CFE9D4-93DA-40C0-A834-433191BAE1B0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16121570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63CFE9D4-93DA-40C0-A834-433191BAE1B0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Title 7">
            <a:extLst>
              <a:ext uri="{FF2B5EF4-FFF2-40B4-BE49-F238E27FC236}">
                <a16:creationId xmlns:a16="http://schemas.microsoft.com/office/drawing/2014/main" id="{F4345202-C798-9D4A-9C47-91FDCF0BFA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479" y="365126"/>
            <a:ext cx="8343899" cy="820208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3F6D9126-7AC4-0945-8154-033FB82C402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963ED1AE-EF68-4C4C-BF05-911868A703A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5B92E3DB-76D0-4B4C-8566-65E57E65E056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11956" y="2095499"/>
            <a:ext cx="2571750" cy="29718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vert="horz" lIns="0" tIns="0" rIns="0" bIns="0" rtlCol="0">
            <a:noAutofit/>
          </a:bodyPr>
          <a:lstStyle>
            <a:lvl1pPr>
              <a:defRPr lang="en-US" sz="75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>
              <a:latin typeface="Margin MVB" panose="020B0503030202040204" pitchFamily="34" charset="0"/>
            </a:endParaRPr>
          </a:p>
        </p:txBody>
      </p:sp>
      <p:sp>
        <p:nvSpPr>
          <p:cNvPr id="13" name="Picture Placeholder 11">
            <a:extLst>
              <a:ext uri="{FF2B5EF4-FFF2-40B4-BE49-F238E27FC236}">
                <a16:creationId xmlns:a16="http://schemas.microsoft.com/office/drawing/2014/main" id="{01EF919E-027A-C643-8359-55273E2EBB1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3297454" y="2095499"/>
            <a:ext cx="2571750" cy="29718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vert="horz" lIns="0" tIns="0" rIns="0" bIns="0" rtlCol="0">
            <a:noAutofit/>
          </a:bodyPr>
          <a:lstStyle>
            <a:lvl1pPr>
              <a:defRPr lang="en-US" sz="75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>
              <a:latin typeface="Margin MVB" panose="020B0503030202040204" pitchFamily="34" charset="0"/>
            </a:endParaRPr>
          </a:p>
        </p:txBody>
      </p:sp>
      <p:sp>
        <p:nvSpPr>
          <p:cNvPr id="14" name="Picture Placeholder 11">
            <a:extLst>
              <a:ext uri="{FF2B5EF4-FFF2-40B4-BE49-F238E27FC236}">
                <a16:creationId xmlns:a16="http://schemas.microsoft.com/office/drawing/2014/main" id="{03721080-4A6F-6945-BA67-636A464950D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182953" y="2095499"/>
            <a:ext cx="2571750" cy="29718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vert="horz" lIns="0" tIns="0" rIns="0" bIns="0" rtlCol="0">
            <a:noAutofit/>
          </a:bodyPr>
          <a:lstStyle>
            <a:lvl1pPr>
              <a:defRPr lang="en-US" sz="75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>
              <a:latin typeface="Margin MVB" panose="020B0503030202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4867571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- Full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FD3CAB27-E9A8-4DE3-AB24-C5A8EEC7FDD9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3092422961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FD3CAB27-E9A8-4DE3-AB24-C5A8EEC7FDD9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AEC8340-AEFD-F341-AE73-D0553F8E42B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vert="horz" lIns="0" tIns="0" rIns="0" bIns="0" rtlCol="0">
            <a:noAutofit/>
          </a:bodyPr>
          <a:lstStyle>
            <a:lvl1pPr>
              <a:defRPr lang="en-US" sz="75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>
              <a:latin typeface="Margin MVB" panose="020B0503030202040204" pitchFamily="34" charset="0"/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75D776A-2B88-3345-B333-BDFA0F0A24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08CB7773-F80C-F34A-A8EF-CBFDF55DE0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7C87F3AD-8E2F-F74E-B407-81B36C0CC8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1479" y="365126"/>
            <a:ext cx="8343899" cy="820208"/>
          </a:xfrm>
          <a:prstGeom prst="rect">
            <a:avLst/>
          </a:prstGeom>
        </p:spPr>
        <p:txBody>
          <a:bodyPr vert="horz"/>
          <a:lstStyle>
            <a:lvl1pPr>
              <a:defRPr>
                <a:latin typeface="Margin MVB" panose="020B0503030202040204" pitchFamily="34" charset="0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185934962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AC7BCB35-B453-42AD-B91E-A9BBAABB054F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1"/>
            </p:custDataLst>
            <p:extLst>
              <p:ext uri="{D42A27DB-BD31-4B8C-83A1-F6EECF244321}">
                <p14:modId xmlns:p14="http://schemas.microsoft.com/office/powerpoint/2010/main" val="2097514517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425" imgH="426" progId="TCLayout.ActiveDocument.1">
                  <p:embed/>
                </p:oleObj>
              </mc:Choice>
              <mc:Fallback>
                <p:oleObj name="think-cell Slide" r:id="rId3" imgW="425" imgH="426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AC7BCB35-B453-42AD-B91E-A9BBAABB054F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AEC8340-AEFD-F341-AE73-D0553F8E42B8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</p:spPr>
        <p:txBody>
          <a:bodyPr vert="horz" lIns="0" tIns="0" rIns="0" bIns="0" rtlCol="0">
            <a:noAutofit/>
          </a:bodyPr>
          <a:lstStyle>
            <a:lvl1pPr>
              <a:defRPr lang="en-US" sz="75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lvl="0" indent="0">
              <a:buNone/>
            </a:pPr>
            <a:endParaRPr lang="en-US" dirty="0">
              <a:latin typeface="Margin MVB" panose="020B0503030202040204" pitchFamily="34" charset="0"/>
            </a:endParaRP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775D776A-2B88-3345-B333-BDFA0F0A2429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3028950" y="6334835"/>
            <a:ext cx="30861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/>
              <a:t>TRIUMVIRA NON-CONFIDENTIAL OVERVIEW 4Q 2021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08CB7773-F80C-F34A-A8EF-CBFDF55DE0D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60512" y="6430068"/>
            <a:ext cx="279026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0D4CD899-A1C7-064C-BA3F-2EFA642A69BD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7504712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C3142B9-5AB7-5F44-A82E-6032B46C14F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50853C6-D859-374C-88E8-0B136B5DE16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F519E6AF-AA2F-3E40-8A88-56AD4602AB3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/>
              <a:t>TRIUMVIRA CONFIDENTIAL OVERVIEW 3Q 2021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39A1260-BF43-AE41-8C7A-AC55E2FDC9C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0D4CD899-A1C7-064C-BA3F-2EFA642A69B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149078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38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baseline="0">
                <a:solidFill>
                  <a:srgbClr val="435464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B65F16E-C8CE-F44D-AE47-8953E0F68325}" type="datetimeFigureOut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srgbClr val="565656"/>
                </a:solidFill>
                <a:latin typeface="Arial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FA73397-4450-1144-9FA6-803C2B287BB0}" type="slidenum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720358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1" y="2130426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1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342874" indent="0" algn="ctr">
              <a:buNone/>
              <a:defRPr/>
            </a:lvl2pPr>
            <a:lvl3pPr marL="685748" indent="0" algn="ctr">
              <a:buNone/>
              <a:defRPr/>
            </a:lvl3pPr>
            <a:lvl4pPr marL="1028622" indent="0" algn="ctr">
              <a:buNone/>
              <a:defRPr/>
            </a:lvl4pPr>
            <a:lvl5pPr marL="1371496" indent="0" algn="ctr">
              <a:buNone/>
              <a:defRPr/>
            </a:lvl5pPr>
            <a:lvl6pPr marL="1714371" indent="0" algn="ctr">
              <a:buNone/>
              <a:defRPr/>
            </a:lvl6pPr>
            <a:lvl7pPr marL="2057244" indent="0" algn="ctr">
              <a:buNone/>
              <a:defRPr/>
            </a:lvl7pPr>
            <a:lvl8pPr marL="2400119" indent="0" algn="ctr">
              <a:buNone/>
              <a:defRPr/>
            </a:lvl8pPr>
            <a:lvl9pPr marL="2742993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9763650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15075237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4" y="4406902"/>
            <a:ext cx="7772400" cy="1362075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4" y="2906713"/>
            <a:ext cx="7772400" cy="1500187"/>
          </a:xfrm>
        </p:spPr>
        <p:txBody>
          <a:bodyPr anchor="b"/>
          <a:lstStyle>
            <a:lvl1pPr marL="0" indent="0">
              <a:buNone/>
              <a:defRPr sz="1500"/>
            </a:lvl1pPr>
            <a:lvl2pPr marL="342874" indent="0">
              <a:buNone/>
              <a:defRPr sz="1350"/>
            </a:lvl2pPr>
            <a:lvl3pPr marL="685748" indent="0">
              <a:buNone/>
              <a:defRPr sz="1200"/>
            </a:lvl3pPr>
            <a:lvl4pPr marL="1028622" indent="0">
              <a:buNone/>
              <a:defRPr sz="1050"/>
            </a:lvl4pPr>
            <a:lvl5pPr marL="1371496" indent="0">
              <a:buNone/>
              <a:defRPr sz="1050"/>
            </a:lvl5pPr>
            <a:lvl6pPr marL="1714371" indent="0">
              <a:buNone/>
              <a:defRPr sz="1050"/>
            </a:lvl6pPr>
            <a:lvl7pPr marL="2057244" indent="0">
              <a:buNone/>
              <a:defRPr sz="1050"/>
            </a:lvl7pPr>
            <a:lvl8pPr marL="2400119" indent="0">
              <a:buNone/>
              <a:defRPr sz="1050"/>
            </a:lvl8pPr>
            <a:lvl9pPr marL="2742993" indent="0">
              <a:buNone/>
              <a:defRPr sz="10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6327892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71514" y="1906589"/>
            <a:ext cx="3825875" cy="431641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9790" y="1906589"/>
            <a:ext cx="3827462" cy="431641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69110714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535114"/>
            <a:ext cx="4040188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74" indent="0">
              <a:buNone/>
              <a:defRPr sz="1500" b="1"/>
            </a:lvl2pPr>
            <a:lvl3pPr marL="685748" indent="0">
              <a:buNone/>
              <a:defRPr sz="1350" b="1"/>
            </a:lvl3pPr>
            <a:lvl4pPr marL="1028622" indent="0">
              <a:buNone/>
              <a:defRPr sz="1200" b="1"/>
            </a:lvl4pPr>
            <a:lvl5pPr marL="1371496" indent="0">
              <a:buNone/>
              <a:defRPr sz="1200" b="1"/>
            </a:lvl5pPr>
            <a:lvl6pPr marL="1714371" indent="0">
              <a:buNone/>
              <a:defRPr sz="1200" b="1"/>
            </a:lvl6pPr>
            <a:lvl7pPr marL="2057244" indent="0">
              <a:buNone/>
              <a:defRPr sz="1200" b="1"/>
            </a:lvl7pPr>
            <a:lvl8pPr marL="2400119" indent="0">
              <a:buNone/>
              <a:defRPr sz="1200" b="1"/>
            </a:lvl8pPr>
            <a:lvl9pPr marL="2742993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2174876"/>
            <a:ext cx="4040188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8" y="1535114"/>
            <a:ext cx="4041775" cy="63976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874" indent="0">
              <a:buNone/>
              <a:defRPr sz="1500" b="1"/>
            </a:lvl2pPr>
            <a:lvl3pPr marL="685748" indent="0">
              <a:buNone/>
              <a:defRPr sz="1350" b="1"/>
            </a:lvl3pPr>
            <a:lvl4pPr marL="1028622" indent="0">
              <a:buNone/>
              <a:defRPr sz="1200" b="1"/>
            </a:lvl4pPr>
            <a:lvl5pPr marL="1371496" indent="0">
              <a:buNone/>
              <a:defRPr sz="1200" b="1"/>
            </a:lvl5pPr>
            <a:lvl6pPr marL="1714371" indent="0">
              <a:buNone/>
              <a:defRPr sz="1200" b="1"/>
            </a:lvl6pPr>
            <a:lvl7pPr marL="2057244" indent="0">
              <a:buNone/>
              <a:defRPr sz="1200" b="1"/>
            </a:lvl7pPr>
            <a:lvl8pPr marL="2400119" indent="0">
              <a:buNone/>
              <a:defRPr sz="1200" b="1"/>
            </a:lvl8pPr>
            <a:lvl9pPr marL="2742993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8" y="2174876"/>
            <a:ext cx="4041775" cy="3951288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4971761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4611731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2843598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3" y="273050"/>
            <a:ext cx="3008313" cy="1162050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1"/>
            <a:ext cx="5111750" cy="5853113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3" y="1435101"/>
            <a:ext cx="3008313" cy="4691063"/>
          </a:xfrm>
        </p:spPr>
        <p:txBody>
          <a:bodyPr/>
          <a:lstStyle>
            <a:lvl1pPr marL="0" indent="0">
              <a:buNone/>
              <a:defRPr sz="1050"/>
            </a:lvl1pPr>
            <a:lvl2pPr marL="342874" indent="0">
              <a:buNone/>
              <a:defRPr sz="900"/>
            </a:lvl2pPr>
            <a:lvl3pPr marL="685748" indent="0">
              <a:buNone/>
              <a:defRPr sz="750"/>
            </a:lvl3pPr>
            <a:lvl4pPr marL="1028622" indent="0">
              <a:buNone/>
              <a:defRPr sz="675"/>
            </a:lvl4pPr>
            <a:lvl5pPr marL="1371496" indent="0">
              <a:buNone/>
              <a:defRPr sz="675"/>
            </a:lvl5pPr>
            <a:lvl6pPr marL="1714371" indent="0">
              <a:buNone/>
              <a:defRPr sz="675"/>
            </a:lvl6pPr>
            <a:lvl7pPr marL="2057244" indent="0">
              <a:buNone/>
              <a:defRPr sz="675"/>
            </a:lvl7pPr>
            <a:lvl8pPr marL="2400119" indent="0">
              <a:buNone/>
              <a:defRPr sz="675"/>
            </a:lvl8pPr>
            <a:lvl9pPr marL="2742993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0566024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9" y="4800601"/>
            <a:ext cx="5486400" cy="5667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9" y="612775"/>
            <a:ext cx="5486400" cy="4114800"/>
          </a:xfrm>
        </p:spPr>
        <p:txBody>
          <a:bodyPr/>
          <a:lstStyle>
            <a:lvl1pPr marL="0" indent="0">
              <a:buNone/>
              <a:defRPr sz="2400"/>
            </a:lvl1pPr>
            <a:lvl2pPr marL="342874" indent="0">
              <a:buNone/>
              <a:defRPr sz="2100"/>
            </a:lvl2pPr>
            <a:lvl3pPr marL="685748" indent="0">
              <a:buNone/>
              <a:defRPr sz="1800"/>
            </a:lvl3pPr>
            <a:lvl4pPr marL="1028622" indent="0">
              <a:buNone/>
              <a:defRPr sz="1500"/>
            </a:lvl4pPr>
            <a:lvl5pPr marL="1371496" indent="0">
              <a:buNone/>
              <a:defRPr sz="1500"/>
            </a:lvl5pPr>
            <a:lvl6pPr marL="1714371" indent="0">
              <a:buNone/>
              <a:defRPr sz="1500"/>
            </a:lvl6pPr>
            <a:lvl7pPr marL="2057244" indent="0">
              <a:buNone/>
              <a:defRPr sz="1500"/>
            </a:lvl7pPr>
            <a:lvl8pPr marL="2400119" indent="0">
              <a:buNone/>
              <a:defRPr sz="1500"/>
            </a:lvl8pPr>
            <a:lvl9pPr marL="2742993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9" y="5367339"/>
            <a:ext cx="5486400" cy="804862"/>
          </a:xfrm>
        </p:spPr>
        <p:txBody>
          <a:bodyPr/>
          <a:lstStyle>
            <a:lvl1pPr marL="0" indent="0">
              <a:buNone/>
              <a:defRPr sz="1050"/>
            </a:lvl1pPr>
            <a:lvl2pPr marL="342874" indent="0">
              <a:buNone/>
              <a:defRPr sz="900"/>
            </a:lvl2pPr>
            <a:lvl3pPr marL="685748" indent="0">
              <a:buNone/>
              <a:defRPr sz="750"/>
            </a:lvl3pPr>
            <a:lvl4pPr marL="1028622" indent="0">
              <a:buNone/>
              <a:defRPr sz="675"/>
            </a:lvl4pPr>
            <a:lvl5pPr marL="1371496" indent="0">
              <a:buNone/>
              <a:defRPr sz="675"/>
            </a:lvl5pPr>
            <a:lvl6pPr marL="1714371" indent="0">
              <a:buNone/>
              <a:defRPr sz="675"/>
            </a:lvl6pPr>
            <a:lvl7pPr marL="2057244" indent="0">
              <a:buNone/>
              <a:defRPr sz="675"/>
            </a:lvl7pPr>
            <a:lvl8pPr marL="2400119" indent="0">
              <a:buNone/>
              <a:defRPr sz="675"/>
            </a:lvl8pPr>
            <a:lvl9pPr marL="2742993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4332387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19294228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9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 baseline="0">
                <a:solidFill>
                  <a:srgbClr val="435464"/>
                </a:solidFill>
              </a:defRPr>
            </a:lvl1pPr>
            <a:lvl2pPr>
              <a:defRPr sz="2400" baseline="0">
                <a:solidFill>
                  <a:srgbClr val="435464"/>
                </a:solidFill>
              </a:defRPr>
            </a:lvl2pPr>
            <a:lvl3pPr>
              <a:defRPr sz="2000" baseline="0">
                <a:solidFill>
                  <a:srgbClr val="435464"/>
                </a:solidFill>
              </a:defRPr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6"/>
            <a:ext cx="4038600" cy="4525963"/>
          </a:xfrm>
          <a:prstGeom prst="rect">
            <a:avLst/>
          </a:prstGeo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2395458-42C2-FE4D-8A15-CBBC4F08FBE9}" type="datetimeFigureOut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3/9/26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63"/>
            <a:ext cx="2895600" cy="365125"/>
          </a:xfrm>
          <a:prstGeom prst="rect">
            <a:avLst/>
          </a:prstGeom>
        </p:spPr>
        <p:txBody>
          <a:bodyPr/>
          <a:lstStyle>
            <a:lvl1pPr eaLnBrk="1" fontAlgn="auto" hangingPunct="1">
              <a:spcBef>
                <a:spcPts val="0"/>
              </a:spcBef>
              <a:spcAft>
                <a:spcPts val="0"/>
              </a:spcAft>
              <a:defRPr>
                <a:solidFill>
                  <a:srgbClr val="565656"/>
                </a:solidFill>
                <a:latin typeface="Arial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63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>
                <a:solidFill>
                  <a:srgbClr val="565656"/>
                </a:solidFill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9271DB1-3BBA-134A-90AD-4F86733F6B86}" type="slidenum">
              <a:rPr lang="en-US" smtClean="0">
                <a:latin typeface="Arial" charset="0"/>
                <a:ea typeface="ヒラギノ角ゴ Pro W3" charset="0"/>
                <a:cs typeface="ヒラギノ角ゴ Pro W3" charset="0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>
              <a:latin typeface="Arial" charset="0"/>
              <a:ea typeface="ヒラギノ角ゴ Pro W3" charset="0"/>
              <a:cs typeface="ヒラギノ角ゴ Pro W3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68562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26216" y="569915"/>
            <a:ext cx="1951037" cy="565308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71514" y="569915"/>
            <a:ext cx="5702300" cy="565308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600408503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DEFAUL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2477489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Presen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79604" y="2145600"/>
            <a:ext cx="4982739" cy="12192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sz="3600" b="1" i="0" cap="none" baseline="0">
                <a:solidFill>
                  <a:srgbClr val="00655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79604" y="3370145"/>
            <a:ext cx="4982739" cy="600000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rgbClr val="00646E"/>
                </a:solidFill>
                <a:latin typeface="Arial Narrow"/>
                <a:cs typeface="Arial Narrow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19" name="Text Placeholder 18"/>
          <p:cNvSpPr>
            <a:spLocks noGrp="1"/>
          </p:cNvSpPr>
          <p:nvPr>
            <p:ph type="body" sz="quarter" idx="10"/>
          </p:nvPr>
        </p:nvSpPr>
        <p:spPr>
          <a:xfrm>
            <a:off x="679606" y="4579200"/>
            <a:ext cx="4425177" cy="307200"/>
          </a:xfrm>
        </p:spPr>
        <p:txBody>
          <a:bodyPr tIns="46800" bIns="234000">
            <a:noAutofit/>
          </a:bodyPr>
          <a:lstStyle>
            <a:lvl1pPr marL="0" indent="0">
              <a:buFontTx/>
              <a:buNone/>
              <a:defRPr sz="1200" b="1">
                <a:solidFill>
                  <a:srgbClr val="00646E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0" name="Text Placeholder 18"/>
          <p:cNvSpPr>
            <a:spLocks noGrp="1"/>
          </p:cNvSpPr>
          <p:nvPr>
            <p:ph type="body" sz="quarter" idx="11"/>
          </p:nvPr>
        </p:nvSpPr>
        <p:spPr>
          <a:xfrm>
            <a:off x="679606" y="4894301"/>
            <a:ext cx="4425177" cy="307200"/>
          </a:xfrm>
        </p:spPr>
        <p:txBody>
          <a:bodyPr tIns="46800" bIns="234000">
            <a:noAutofit/>
          </a:bodyPr>
          <a:lstStyle>
            <a:lvl1pPr marL="0" indent="0">
              <a:buFontTx/>
              <a:buNone/>
              <a:defRPr sz="1200" b="0">
                <a:solidFill>
                  <a:srgbClr val="00646E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21" name="Text Placeholder 18"/>
          <p:cNvSpPr>
            <a:spLocks noGrp="1"/>
          </p:cNvSpPr>
          <p:nvPr>
            <p:ph type="body" sz="quarter" idx="12"/>
          </p:nvPr>
        </p:nvSpPr>
        <p:spPr>
          <a:xfrm>
            <a:off x="679606" y="5966058"/>
            <a:ext cx="3984758" cy="307777"/>
          </a:xfrm>
        </p:spPr>
        <p:txBody>
          <a:bodyPr bIns="234000">
            <a:noAutofit/>
          </a:bodyPr>
          <a:lstStyle>
            <a:lvl1pPr marL="0" indent="0">
              <a:buFontTx/>
              <a:buNone/>
              <a:defRPr sz="1200"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B63FDB71-CA93-4675-9EC2-3A49227BE0A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89505" y="149689"/>
            <a:ext cx="1936800" cy="5030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6784341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Chap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ctrTitle"/>
          </p:nvPr>
        </p:nvSpPr>
        <p:spPr>
          <a:xfrm>
            <a:off x="685801" y="2145600"/>
            <a:ext cx="4982737" cy="1219200"/>
          </a:xfrm>
        </p:spPr>
        <p:txBody>
          <a:bodyPr anchor="b">
            <a:noAutofit/>
          </a:bodyPr>
          <a:lstStyle>
            <a:lvl1pPr algn="l">
              <a:lnSpc>
                <a:spcPct val="80000"/>
              </a:lnSpc>
              <a:defRPr b="1" i="0" cap="all">
                <a:solidFill>
                  <a:srgbClr val="00655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6" name="Subtitle 2"/>
          <p:cNvSpPr>
            <a:spLocks noGrp="1"/>
          </p:cNvSpPr>
          <p:nvPr>
            <p:ph type="subTitle" idx="1"/>
          </p:nvPr>
        </p:nvSpPr>
        <p:spPr>
          <a:xfrm>
            <a:off x="685802" y="3370145"/>
            <a:ext cx="4982737" cy="672000"/>
          </a:xfrm>
        </p:spPr>
        <p:txBody>
          <a:bodyPr>
            <a:noAutofit/>
          </a:bodyPr>
          <a:lstStyle>
            <a:lvl1pPr marL="0" indent="0" algn="l">
              <a:buNone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7757903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231648"/>
            <a:ext cx="8056800" cy="553999"/>
          </a:xfrm>
        </p:spPr>
        <p:txBody>
          <a:bodyPr anchor="ctr">
            <a:noAutofit/>
          </a:bodyPr>
          <a:lstStyle>
            <a:lvl1pPr>
              <a:lnSpc>
                <a:spcPct val="90000"/>
              </a:lnSpc>
              <a:defRPr sz="3200" cap="none" baseline="0">
                <a:solidFill>
                  <a:srgbClr val="00655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3" name="Text Placeholder 6"/>
          <p:cNvSpPr>
            <a:spLocks noGrp="1"/>
          </p:cNvSpPr>
          <p:nvPr>
            <p:ph type="body" sz="quarter" idx="12"/>
          </p:nvPr>
        </p:nvSpPr>
        <p:spPr>
          <a:xfrm>
            <a:off x="457200" y="1304544"/>
            <a:ext cx="8056800" cy="4020208"/>
          </a:xfrm>
        </p:spPr>
        <p:txBody>
          <a:bodyPr>
            <a:noAutofit/>
          </a:bodyPr>
          <a:lstStyle>
            <a:lvl1pPr marL="0" indent="0">
              <a:buNone/>
              <a:defRPr sz="1600" baseline="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A788FA-F864-4521-9DFD-AF03C9BFF3E5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50529733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/>
          <p:cNvSpPr>
            <a:spLocks noGrp="1"/>
          </p:cNvSpPr>
          <p:nvPr>
            <p:ph sz="quarter" idx="11"/>
          </p:nvPr>
        </p:nvSpPr>
        <p:spPr>
          <a:xfrm>
            <a:off x="537682" y="2112963"/>
            <a:ext cx="3413637" cy="4013627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indent="0" algn="ctr">
              <a:buNone/>
              <a:defRPr sz="1600" baseline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2"/>
          </p:nvPr>
        </p:nvSpPr>
        <p:spPr>
          <a:xfrm>
            <a:off x="4079509" y="2113389"/>
            <a:ext cx="4528800" cy="4013200"/>
          </a:xfrm>
        </p:spPr>
        <p:txBody>
          <a:bodyPr>
            <a:noAutofit/>
          </a:bodyPr>
          <a:lstStyle>
            <a:lvl1pPr marL="0" indent="0">
              <a:buNone/>
              <a:defRPr sz="1600" baseline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540855" y="550801"/>
            <a:ext cx="5254702" cy="553999"/>
          </a:xfrm>
        </p:spPr>
        <p:txBody>
          <a:bodyPr anchor="b">
            <a:noAutofit/>
          </a:bodyPr>
          <a:lstStyle>
            <a:lvl1pPr>
              <a:defRPr sz="2400" cap="all" baseline="0">
                <a:solidFill>
                  <a:srgbClr val="00655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1"/>
          <p:cNvSpPr>
            <a:spLocks noGrp="1"/>
          </p:cNvSpPr>
          <p:nvPr>
            <p:ph type="body" sz="quarter" idx="10"/>
          </p:nvPr>
        </p:nvSpPr>
        <p:spPr>
          <a:xfrm>
            <a:off x="540855" y="1080001"/>
            <a:ext cx="5254702" cy="488795"/>
          </a:xfrm>
        </p:spPr>
        <p:txBody>
          <a:bodyPr>
            <a:noAutofit/>
          </a:bodyPr>
          <a:lstStyle>
            <a:lvl1pPr marL="0" indent="0">
              <a:buNone/>
              <a:defRPr sz="2000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A81B8E-DB90-4156-9998-67EBCA269C4E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67967051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, Conten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/>
          <p:cNvSpPr>
            <a:spLocks noGrp="1"/>
          </p:cNvSpPr>
          <p:nvPr>
            <p:ph sz="quarter" idx="11"/>
          </p:nvPr>
        </p:nvSpPr>
        <p:spPr>
          <a:xfrm>
            <a:off x="540000" y="4132146"/>
            <a:ext cx="8056800" cy="1994017"/>
          </a:xfrm>
          <a:solidFill>
            <a:schemeClr val="bg1">
              <a:lumMod val="85000"/>
            </a:schemeClr>
          </a:solidFill>
        </p:spPr>
        <p:txBody>
          <a:bodyPr anchor="ctr"/>
          <a:lstStyle>
            <a:lvl1pPr marL="0" marR="0" indent="0" algn="ctr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00"/>
              </a:buClr>
              <a:buSzPct val="35000"/>
              <a:buFont typeface="Wingdings" charset="2"/>
              <a:buNone/>
              <a:tabLst/>
              <a:defRPr baseline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2"/>
          </p:nvPr>
        </p:nvSpPr>
        <p:spPr>
          <a:xfrm>
            <a:off x="540000" y="2112964"/>
            <a:ext cx="8056800" cy="1895281"/>
          </a:xfrm>
        </p:spPr>
        <p:txBody>
          <a:bodyPr>
            <a:noAutofit/>
          </a:bodyPr>
          <a:lstStyle>
            <a:lvl1pPr marL="0" indent="0">
              <a:buNone/>
              <a:defRPr baseline="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540000" y="550801"/>
            <a:ext cx="5254702" cy="553999"/>
          </a:xfrm>
        </p:spPr>
        <p:txBody>
          <a:bodyPr anchor="b">
            <a:noAutofit/>
          </a:bodyPr>
          <a:lstStyle>
            <a:lvl1pPr>
              <a:defRPr sz="2400" cap="all" baseline="0">
                <a:solidFill>
                  <a:srgbClr val="00655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1" name="Text Placeholder 11"/>
          <p:cNvSpPr>
            <a:spLocks noGrp="1"/>
          </p:cNvSpPr>
          <p:nvPr>
            <p:ph type="body" sz="quarter" idx="10"/>
          </p:nvPr>
        </p:nvSpPr>
        <p:spPr>
          <a:xfrm>
            <a:off x="540000" y="1080001"/>
            <a:ext cx="5254702" cy="488795"/>
          </a:xfrm>
        </p:spPr>
        <p:txBody>
          <a:bodyPr>
            <a:noAutofit/>
          </a:bodyPr>
          <a:lstStyle>
            <a:lvl1pPr marL="0" indent="0">
              <a:buNone/>
              <a:defRPr sz="2000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Slide Number Placeholder 5"/>
          <p:cNvSpPr>
            <a:spLocks noGrp="1"/>
          </p:cNvSpPr>
          <p:nvPr>
            <p:ph type="sldNum" sz="quarter" idx="13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E3CF81-11EA-405E-A3EC-9D48E6C9B03D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9362458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Li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quarter" idx="13"/>
          </p:nvPr>
        </p:nvSpPr>
        <p:spPr>
          <a:xfrm>
            <a:off x="329184" y="1304544"/>
            <a:ext cx="8056800" cy="4013627"/>
          </a:xfrm>
        </p:spPr>
        <p:txBody>
          <a:bodyPr>
            <a:noAutofit/>
          </a:bodyPr>
          <a:lstStyle>
            <a:lvl1pPr marL="342900" indent="-342900">
              <a:buClr>
                <a:srgbClr val="00646E"/>
              </a:buClr>
              <a:buSzPct val="100000"/>
              <a:buFont typeface="Arial" panose="020B0604020202020204" pitchFamily="34" charset="0"/>
              <a:buChar char="•"/>
              <a:defRPr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buSzPct val="95000"/>
              <a:buFont typeface="Arial" panose="020B0604020202020204" pitchFamily="34" charset="0"/>
              <a:buChar char="̶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buSzPct val="100000"/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228600" y="231649"/>
            <a:ext cx="8284332" cy="908255"/>
          </a:xfrm>
        </p:spPr>
        <p:txBody>
          <a:bodyPr anchor="ctr">
            <a:noAutofit/>
          </a:bodyPr>
          <a:lstStyle>
            <a:lvl1pPr>
              <a:defRPr sz="3400" cap="none" baseline="0">
                <a:solidFill>
                  <a:srgbClr val="00655D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D83D96-D520-43E8-9FE3-99F474E31BD7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79818700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F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5"/>
          <p:cNvSpPr>
            <a:spLocks noGrp="1"/>
          </p:cNvSpPr>
          <p:nvPr>
            <p:ph type="sldNum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F692A5-A8C0-47CD-A2C0-7DF226E98A5E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33251708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F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3"/>
          <p:cNvSpPr>
            <a:spLocks noGrp="1"/>
          </p:cNvSpPr>
          <p:nvPr>
            <p:ph type="body" sz="quarter" idx="13"/>
          </p:nvPr>
        </p:nvSpPr>
        <p:spPr>
          <a:xfrm>
            <a:off x="540000" y="2112963"/>
            <a:ext cx="8236800" cy="4013627"/>
          </a:xfrm>
        </p:spPr>
        <p:txBody>
          <a:bodyPr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540000" y="550801"/>
            <a:ext cx="5254702" cy="553999"/>
          </a:xfrm>
        </p:spPr>
        <p:txBody>
          <a:bodyPr anchor="b">
            <a:noAutofit/>
          </a:bodyPr>
          <a:lstStyle>
            <a:lvl1pPr>
              <a:defRPr sz="2400" cap="all" baseline="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7" name="Text Placeholder 11"/>
          <p:cNvSpPr>
            <a:spLocks noGrp="1"/>
          </p:cNvSpPr>
          <p:nvPr>
            <p:ph type="body" sz="quarter" idx="14"/>
          </p:nvPr>
        </p:nvSpPr>
        <p:spPr>
          <a:xfrm>
            <a:off x="540000" y="1080001"/>
            <a:ext cx="5254702" cy="488795"/>
          </a:xfrm>
        </p:spPr>
        <p:txBody>
          <a:bodyPr>
            <a:noAutofit/>
          </a:bodyPr>
          <a:lstStyle>
            <a:lvl1pPr marL="0" indent="0">
              <a:buNone/>
              <a:defRPr sz="2000" baseline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1A7CD0-78D0-42EA-ADB5-8E9333008CAE}" type="slidenum">
              <a:rPr lang="en-US" altLang="en-US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697110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image" Target="../media/image1.png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3.xml"/><Relationship Id="rId7" Type="http://schemas.openxmlformats.org/officeDocument/2006/relationships/theme" Target="../theme/theme10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104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1.xml"/><Relationship Id="rId3" Type="http://schemas.openxmlformats.org/officeDocument/2006/relationships/slideLayout" Target="../slideLayouts/slideLayout109.xml"/><Relationship Id="rId7" Type="http://schemas.openxmlformats.org/officeDocument/2006/relationships/slideLayout" Target="../slideLayouts/slideLayout113.xml"/><Relationship Id="rId2" Type="http://schemas.openxmlformats.org/officeDocument/2006/relationships/slideLayout" Target="../slideLayouts/slideLayout108.xml"/><Relationship Id="rId1" Type="http://schemas.openxmlformats.org/officeDocument/2006/relationships/slideLayout" Target="../slideLayouts/slideLayout107.xml"/><Relationship Id="rId6" Type="http://schemas.openxmlformats.org/officeDocument/2006/relationships/slideLayout" Target="../slideLayouts/slideLayout112.xml"/><Relationship Id="rId5" Type="http://schemas.openxmlformats.org/officeDocument/2006/relationships/slideLayout" Target="../slideLayouts/slideLayout111.xml"/><Relationship Id="rId4" Type="http://schemas.openxmlformats.org/officeDocument/2006/relationships/slideLayout" Target="../slideLayouts/slideLayout110.xml"/><Relationship Id="rId9" Type="http://schemas.openxmlformats.org/officeDocument/2006/relationships/tags" Target="../tags/tag22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theme" Target="../theme/theme12.xml"/><Relationship Id="rId3" Type="http://schemas.openxmlformats.org/officeDocument/2006/relationships/slideLayout" Target="../slideLayouts/slideLayout116.xml"/><Relationship Id="rId7" Type="http://schemas.openxmlformats.org/officeDocument/2006/relationships/slideLayout" Target="../slideLayouts/slideLayout120.xml"/><Relationship Id="rId2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114.xml"/><Relationship Id="rId6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118.xml"/><Relationship Id="rId4" Type="http://schemas.openxmlformats.org/officeDocument/2006/relationships/slideLayout" Target="../slideLayouts/slideLayout117.xml"/><Relationship Id="rId9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3" Type="http://schemas.openxmlformats.org/officeDocument/2006/relationships/slideLayout" Target="../slideLayouts/slideLayout10.xml"/><Relationship Id="rId7" Type="http://schemas.openxmlformats.org/officeDocument/2006/relationships/slideLayout" Target="../slideLayouts/slideLayout14.xml"/><Relationship Id="rId2" Type="http://schemas.openxmlformats.org/officeDocument/2006/relationships/slideLayout" Target="../slideLayouts/slideLayout9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image" Target="../media/image4.jpeg"/><Relationship Id="rId5" Type="http://schemas.openxmlformats.org/officeDocument/2006/relationships/slideLayout" Target="../slideLayouts/slideLayout12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13" Type="http://schemas.openxmlformats.org/officeDocument/2006/relationships/image" Target="../media/image5.jpeg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slideLayout" Target="../slideLayouts/slideLayout40.xml"/><Relationship Id="rId18" Type="http://schemas.openxmlformats.org/officeDocument/2006/relationships/slideLayout" Target="../slideLayouts/slideLayout45.xml"/><Relationship Id="rId26" Type="http://schemas.openxmlformats.org/officeDocument/2006/relationships/theme" Target="../theme/theme4.xml"/><Relationship Id="rId3" Type="http://schemas.openxmlformats.org/officeDocument/2006/relationships/slideLayout" Target="../slideLayouts/slideLayout30.xml"/><Relationship Id="rId21" Type="http://schemas.openxmlformats.org/officeDocument/2006/relationships/slideLayout" Target="../slideLayouts/slideLayout48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17" Type="http://schemas.openxmlformats.org/officeDocument/2006/relationships/slideLayout" Target="../slideLayouts/slideLayout44.xml"/><Relationship Id="rId25" Type="http://schemas.openxmlformats.org/officeDocument/2006/relationships/slideLayout" Target="../slideLayouts/slideLayout52.xml"/><Relationship Id="rId2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43.xml"/><Relationship Id="rId20" Type="http://schemas.openxmlformats.org/officeDocument/2006/relationships/slideLayout" Target="../slideLayouts/slideLayout47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24" Type="http://schemas.openxmlformats.org/officeDocument/2006/relationships/slideLayout" Target="../slideLayouts/slideLayout51.xml"/><Relationship Id="rId5" Type="http://schemas.openxmlformats.org/officeDocument/2006/relationships/slideLayout" Target="../slideLayouts/slideLayout32.xml"/><Relationship Id="rId15" Type="http://schemas.openxmlformats.org/officeDocument/2006/relationships/slideLayout" Target="../slideLayouts/slideLayout42.xml"/><Relationship Id="rId23" Type="http://schemas.openxmlformats.org/officeDocument/2006/relationships/slideLayout" Target="../slideLayouts/slideLayout50.xml"/><Relationship Id="rId10" Type="http://schemas.openxmlformats.org/officeDocument/2006/relationships/slideLayout" Target="../slideLayouts/slideLayout37.xml"/><Relationship Id="rId19" Type="http://schemas.openxmlformats.org/officeDocument/2006/relationships/slideLayout" Target="../slideLayouts/slideLayout46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slideLayout" Target="../slideLayouts/slideLayout41.xml"/><Relationship Id="rId22" Type="http://schemas.openxmlformats.org/officeDocument/2006/relationships/slideLayout" Target="../slideLayouts/slideLayout49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eg"/><Relationship Id="rId3" Type="http://schemas.openxmlformats.org/officeDocument/2006/relationships/slideLayout" Target="../slideLayouts/slideLayout55.xml"/><Relationship Id="rId7" Type="http://schemas.openxmlformats.org/officeDocument/2006/relationships/theme" Target="../theme/theme5.xml"/><Relationship Id="rId2" Type="http://schemas.openxmlformats.org/officeDocument/2006/relationships/slideLayout" Target="../slideLayouts/slideLayout54.xml"/><Relationship Id="rId1" Type="http://schemas.openxmlformats.org/officeDocument/2006/relationships/slideLayout" Target="../slideLayouts/slideLayout53.xml"/><Relationship Id="rId6" Type="http://schemas.openxmlformats.org/officeDocument/2006/relationships/slideLayout" Target="../slideLayouts/slideLayout58.xml"/><Relationship Id="rId5" Type="http://schemas.openxmlformats.org/officeDocument/2006/relationships/slideLayout" Target="../slideLayouts/slideLayout57.xml"/><Relationship Id="rId10" Type="http://schemas.openxmlformats.org/officeDocument/2006/relationships/image" Target="../media/image16.svg"/><Relationship Id="rId4" Type="http://schemas.openxmlformats.org/officeDocument/2006/relationships/slideLayout" Target="../slideLayouts/slideLayout56.xml"/><Relationship Id="rId9" Type="http://schemas.openxmlformats.org/officeDocument/2006/relationships/image" Target="../media/image15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18" Type="http://schemas.openxmlformats.org/officeDocument/2006/relationships/slideLayout" Target="../slideLayouts/slideLayout76.xml"/><Relationship Id="rId3" Type="http://schemas.openxmlformats.org/officeDocument/2006/relationships/slideLayout" Target="../slideLayouts/slideLayout61.xml"/><Relationship Id="rId21" Type="http://schemas.openxmlformats.org/officeDocument/2006/relationships/slideLayout" Target="../slideLayouts/slideLayout79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17" Type="http://schemas.openxmlformats.org/officeDocument/2006/relationships/slideLayout" Target="../slideLayouts/slideLayout75.xml"/><Relationship Id="rId25" Type="http://schemas.openxmlformats.org/officeDocument/2006/relationships/image" Target="../media/image19.emf"/><Relationship Id="rId2" Type="http://schemas.openxmlformats.org/officeDocument/2006/relationships/slideLayout" Target="../slideLayouts/slideLayout60.xml"/><Relationship Id="rId16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78.xml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24" Type="http://schemas.openxmlformats.org/officeDocument/2006/relationships/oleObject" Target="../embeddings/oleObject1.bin"/><Relationship Id="rId5" Type="http://schemas.openxmlformats.org/officeDocument/2006/relationships/slideLayout" Target="../slideLayouts/slideLayout63.xml"/><Relationship Id="rId15" Type="http://schemas.openxmlformats.org/officeDocument/2006/relationships/slideLayout" Target="../slideLayouts/slideLayout73.xml"/><Relationship Id="rId23" Type="http://schemas.openxmlformats.org/officeDocument/2006/relationships/tags" Target="../tags/tag1.xml"/><Relationship Id="rId10" Type="http://schemas.openxmlformats.org/officeDocument/2006/relationships/slideLayout" Target="../slideLayouts/slideLayout68.xml"/><Relationship Id="rId19" Type="http://schemas.openxmlformats.org/officeDocument/2006/relationships/slideLayout" Target="../slideLayouts/slideLayout77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Relationship Id="rId22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11" Type="http://schemas.openxmlformats.org/officeDocument/2006/relationships/slideLayout" Target="../slideLayouts/slideLayout90.xml"/><Relationship Id="rId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89.xml"/><Relationship Id="rId4" Type="http://schemas.openxmlformats.org/officeDocument/2006/relationships/slideLayout" Target="../slideLayouts/slideLayout83.xml"/><Relationship Id="rId9" Type="http://schemas.openxmlformats.org/officeDocument/2006/relationships/slideLayout" Target="../slideLayouts/slideLayout88.xml"/></Relationships>
</file>

<file path=ppt/slideMasters/_rels/slideMaster8.xml.rels><?xml version="1.0" encoding="UTF-8" standalone="yes"?>
<Relationships xmlns="http://schemas.openxmlformats.org/package/2006/relationships"><Relationship Id="rId2" Type="http://schemas.openxmlformats.org/officeDocument/2006/relationships/theme" Target="../theme/theme8.xml"/><Relationship Id="rId1" Type="http://schemas.openxmlformats.org/officeDocument/2006/relationships/slideLayout" Target="../slideLayouts/slideLayout91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.xml"/><Relationship Id="rId3" Type="http://schemas.openxmlformats.org/officeDocument/2006/relationships/slideLayout" Target="../slideLayouts/slideLayout94.xml"/><Relationship Id="rId7" Type="http://schemas.openxmlformats.org/officeDocument/2006/relationships/slideLayout" Target="../slideLayouts/slideLayout98.xml"/><Relationship Id="rId2" Type="http://schemas.openxmlformats.org/officeDocument/2006/relationships/slideLayout" Target="../slideLayouts/slideLayout93.xml"/><Relationship Id="rId1" Type="http://schemas.openxmlformats.org/officeDocument/2006/relationships/slideLayout" Target="../slideLayouts/slideLayout92.xml"/><Relationship Id="rId6" Type="http://schemas.openxmlformats.org/officeDocument/2006/relationships/slideLayout" Target="../slideLayouts/slideLayout97.xml"/><Relationship Id="rId5" Type="http://schemas.openxmlformats.org/officeDocument/2006/relationships/slideLayout" Target="../slideLayouts/slideLayout96.xml"/><Relationship Id="rId10" Type="http://schemas.openxmlformats.org/officeDocument/2006/relationships/theme" Target="../theme/theme9.xml"/><Relationship Id="rId4" Type="http://schemas.openxmlformats.org/officeDocument/2006/relationships/slideLayout" Target="../slideLayouts/slideLayout95.xml"/><Relationship Id="rId9" Type="http://schemas.openxmlformats.org/officeDocument/2006/relationships/slideLayout" Target="../slideLayouts/slideLayout10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53951" y="1413025"/>
            <a:ext cx="8545707" cy="47131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004056" y="6356363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0000"/>
                </a:solidFill>
                <a:latin typeface="Corbel"/>
                <a:cs typeface="Corbel"/>
              </a:defRPr>
            </a:lvl1pPr>
          </a:lstStyle>
          <a:p>
            <a:r>
              <a:rPr lang="en-US" dirty="0"/>
              <a:t>Reference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675063" y="6356363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rgbClr val="000000"/>
                </a:solidFill>
                <a:latin typeface="Corbel"/>
                <a:cs typeface="Corbel"/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4" name="Picture 3" descr="MSKCC_logo_hor_pos_rgb_150.png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957" y="6206037"/>
            <a:ext cx="1513117" cy="466040"/>
          </a:xfrm>
          <a:prstGeom prst="rect">
            <a:avLst/>
          </a:prstGeom>
        </p:spPr>
      </p:pic>
      <p:cxnSp>
        <p:nvCxnSpPr>
          <p:cNvPr id="10" name="Straight Connector 9"/>
          <p:cNvCxnSpPr/>
          <p:nvPr/>
        </p:nvCxnSpPr>
        <p:spPr>
          <a:xfrm>
            <a:off x="353951" y="6126164"/>
            <a:ext cx="8545707" cy="0"/>
          </a:xfrm>
          <a:prstGeom prst="line">
            <a:avLst/>
          </a:prstGeom>
          <a:ln w="28575" cmpd="sng"/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le Placeholder 11"/>
          <p:cNvSpPr>
            <a:spLocks noGrp="1"/>
          </p:cNvSpPr>
          <p:nvPr>
            <p:ph type="title"/>
          </p:nvPr>
        </p:nvSpPr>
        <p:spPr>
          <a:xfrm>
            <a:off x="348594" y="274649"/>
            <a:ext cx="8551069" cy="113838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8766581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3" r:id="rId4"/>
    <p:sldLayoutId id="2147483658" r:id="rId5"/>
    <p:sldLayoutId id="2147483655" r:id="rId6"/>
    <p:sldLayoutId id="2147483657" r:id="rId7"/>
  </p:sldLayoutIdLst>
  <p:txStyles>
    <p:titleStyle>
      <a:lvl1pPr algn="l" defTabSz="457200" rtl="0" eaLnBrk="1" latinLnBrk="0" hangingPunct="1">
        <a:spcBef>
          <a:spcPct val="0"/>
        </a:spcBef>
        <a:buNone/>
        <a:defRPr sz="3200" b="1" kern="1200">
          <a:solidFill>
            <a:srgbClr val="2986E2"/>
          </a:solidFill>
          <a:latin typeface="Corbel"/>
          <a:ea typeface="+mj-ea"/>
          <a:cs typeface="Corbel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2000" b="1" kern="1200">
          <a:solidFill>
            <a:schemeClr val="tx1"/>
          </a:solidFill>
          <a:latin typeface="Corbel"/>
          <a:ea typeface="+mn-ea"/>
          <a:cs typeface="Corbel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000" b="1" kern="1200">
          <a:solidFill>
            <a:schemeClr val="tx1"/>
          </a:solidFill>
          <a:latin typeface="Corbel"/>
          <a:ea typeface="+mn-ea"/>
          <a:cs typeface="Corbel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000" b="1" kern="1200">
          <a:solidFill>
            <a:schemeClr val="tx1"/>
          </a:solidFill>
          <a:latin typeface="Corbel"/>
          <a:ea typeface="+mn-ea"/>
          <a:cs typeface="Corbel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b="1" kern="1200">
          <a:solidFill>
            <a:schemeClr val="tx1"/>
          </a:solidFill>
          <a:latin typeface="Corbel"/>
          <a:ea typeface="+mn-ea"/>
          <a:cs typeface="Corbel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b="1" kern="1200">
          <a:solidFill>
            <a:schemeClr val="tx1"/>
          </a:solidFill>
          <a:latin typeface="Corbel"/>
          <a:ea typeface="+mn-ea"/>
          <a:cs typeface="Corbe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28600" y="231648"/>
            <a:ext cx="8222065" cy="1146048"/>
          </a:xfrm>
          <a:prstGeom prst="rect">
            <a:avLst/>
          </a:prstGeom>
        </p:spPr>
        <p:txBody>
          <a:bodyPr vert="horz" lIns="91440" tIns="45720" rIns="91440" bIns="45720" rtlCol="0" anchor="ctr" anchorCtr="0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idx="1"/>
          </p:nvPr>
        </p:nvSpPr>
        <p:spPr>
          <a:xfrm>
            <a:off x="457200" y="1597152"/>
            <a:ext cx="8220456" cy="442569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087229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1" r:id="rId1"/>
    <p:sldLayoutId id="2147483912" r:id="rId2"/>
    <p:sldLayoutId id="2147483913" r:id="rId3"/>
    <p:sldLayoutId id="2147483914" r:id="rId4"/>
    <p:sldLayoutId id="2147483915" r:id="rId5"/>
    <p:sldLayoutId id="2147483916" r:id="rId6"/>
  </p:sldLayoutIdLst>
  <p:hf hdr="0" ftr="0" dt="0"/>
  <p:txStyles>
    <p:titleStyle>
      <a:lvl1pPr algn="l" defTabSz="342946" rtl="0" eaLnBrk="1" latinLnBrk="0" hangingPunct="1">
        <a:lnSpc>
          <a:spcPct val="90000"/>
        </a:lnSpc>
        <a:spcBef>
          <a:spcPct val="0"/>
        </a:spcBef>
        <a:buNone/>
        <a:defRPr sz="3200" b="1" kern="600" spc="38">
          <a:solidFill>
            <a:srgbClr val="00655D"/>
          </a:solidFill>
          <a:effectLst/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228600" indent="-228600" algn="l" defTabSz="342946" rtl="0" eaLnBrk="1" latinLnBrk="0" hangingPunct="1">
        <a:lnSpc>
          <a:spcPct val="100000"/>
        </a:lnSpc>
        <a:spcBef>
          <a:spcPts val="0"/>
        </a:spcBef>
        <a:buClr>
          <a:schemeClr val="accent1">
            <a:lumMod val="75000"/>
          </a:schemeClr>
        </a:buClr>
        <a:buSzPct val="95000"/>
        <a:buFont typeface="Arial Black" panose="020B0A04020102020204" pitchFamily="34" charset="0"/>
        <a:buChar char="•"/>
        <a:defRPr sz="2400" kern="600" spc="23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621792" indent="-164592" algn="l" defTabSz="342946" rtl="0" eaLnBrk="1" latinLnBrk="0" hangingPunct="1">
        <a:lnSpc>
          <a:spcPct val="100000"/>
        </a:lnSpc>
        <a:spcBef>
          <a:spcPts val="0"/>
        </a:spcBef>
        <a:buClr>
          <a:schemeClr val="accent1">
            <a:lumMod val="75000"/>
          </a:schemeClr>
        </a:buClr>
        <a:buSzPct val="100000"/>
        <a:buFont typeface="Arial Narrow" panose="020B0606020202030204" pitchFamily="34" charset="0"/>
        <a:buChar char="–"/>
        <a:defRPr sz="2000" kern="600" spc="23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031875" indent="-119063" algn="l" defTabSz="342946" rtl="0" eaLnBrk="1" latinLnBrk="0" hangingPunct="1">
        <a:lnSpc>
          <a:spcPct val="100000"/>
        </a:lnSpc>
        <a:spcBef>
          <a:spcPts val="0"/>
        </a:spcBef>
        <a:buClr>
          <a:schemeClr val="accent1">
            <a:lumMod val="75000"/>
          </a:schemeClr>
        </a:buClr>
        <a:buSzPct val="95000"/>
        <a:buFont typeface="Wingdings" panose="05000000000000000000" pitchFamily="2" charset="2"/>
        <a:buChar char="§"/>
        <a:defRPr sz="1800" kern="600" spc="23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371600" indent="-111125" algn="l" defTabSz="342946" rtl="0" eaLnBrk="1" latinLnBrk="0" hangingPunct="1">
        <a:lnSpc>
          <a:spcPct val="100000"/>
        </a:lnSpc>
        <a:spcBef>
          <a:spcPts val="0"/>
        </a:spcBef>
        <a:buClr>
          <a:schemeClr val="accent1">
            <a:lumMod val="75000"/>
          </a:schemeClr>
        </a:buClr>
        <a:buSzPct val="100000"/>
        <a:buFont typeface="Arial Narrow" panose="020B0606020202030204" pitchFamily="34" charset="0"/>
        <a:buChar char="–"/>
        <a:tabLst/>
        <a:defRPr sz="1600" kern="600" spc="23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1717675" indent="-111125" algn="l" defTabSz="342946" rtl="0" eaLnBrk="1" latinLnBrk="0" hangingPunct="1">
        <a:lnSpc>
          <a:spcPct val="100000"/>
        </a:lnSpc>
        <a:spcBef>
          <a:spcPts val="0"/>
        </a:spcBef>
        <a:buClr>
          <a:schemeClr val="accent1">
            <a:lumMod val="75000"/>
          </a:schemeClr>
        </a:buClr>
        <a:buSzPct val="90000"/>
        <a:buFont typeface="Arial Black" panose="020B0A04020102020204" pitchFamily="34" charset="0"/>
        <a:buChar char="•"/>
        <a:defRPr sz="1600" kern="600" spc="23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1886201" indent="-171473" algn="l" defTabSz="342946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9147" indent="-171473" algn="l" defTabSz="342946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2093" indent="-171473" algn="l" defTabSz="342946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5039" indent="-171473" algn="l" defTabSz="342946" rtl="0" eaLnBrk="1" latinLnBrk="0" hangingPunct="1">
        <a:spcBef>
          <a:spcPct val="20000"/>
        </a:spcBef>
        <a:buFont typeface="Arial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34294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46" algn="l" defTabSz="34294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91" algn="l" defTabSz="34294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837" algn="l" defTabSz="34294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783" algn="l" defTabSz="34294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729" algn="l" defTabSz="34294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674" algn="l" defTabSz="34294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620" algn="l" defTabSz="34294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566" algn="l" defTabSz="342946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83846" y="1397000"/>
            <a:ext cx="8576308" cy="46228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283846" y="160868"/>
            <a:ext cx="8576308" cy="677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45720" tIns="46038" rIns="45720" bIns="46038" numCol="1" anchor="b" anchorCtr="0" compatLnSpc="1">
            <a:prstTxWarp prst="textNoShape">
              <a:avLst/>
            </a:prstTxWarp>
          </a:bodyPr>
          <a:lstStyle/>
          <a:p>
            <a:pPr lvl="0" fontAlgn="base">
              <a:spcAft>
                <a:spcPct val="0"/>
              </a:spcAft>
            </a:pPr>
            <a:r>
              <a:rPr lang="en-US" dirty="0"/>
              <a:t>Click to edit Master title style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494348" y="6413120"/>
            <a:ext cx="49720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lang="en-US" sz="700" smtClean="0">
                <a:solidFill>
                  <a:schemeClr val="tx2"/>
                </a:solidFill>
              </a:defRPr>
            </a:lvl1pPr>
          </a:lstStyle>
          <a:p>
            <a:fld id="{AF1AFCDA-ABCC-4704-AB71-48FDE4F2FA4C}" type="slidenum">
              <a:rPr lang="en-GB" smtClean="0"/>
              <a:pPr/>
              <a:t>‹#›</a:t>
            </a:fld>
            <a:endParaRPr lang="en-GB"/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DFE3E71B-E4E4-41CF-A614-6050F92BAF2C}"/>
              </a:ext>
            </a:extLst>
          </p:cNvPr>
          <p:cNvCxnSpPr>
            <a:cxnSpLocks/>
          </p:cNvCxnSpPr>
          <p:nvPr userDrawn="1"/>
        </p:nvCxnSpPr>
        <p:spPr>
          <a:xfrm>
            <a:off x="266701" y="846799"/>
            <a:ext cx="8594725" cy="0"/>
          </a:xfrm>
          <a:prstGeom prst="line">
            <a:avLst/>
          </a:prstGeom>
          <a:ln w="2857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9"/>
    </p:custDataLst>
    <p:extLst>
      <p:ext uri="{BB962C8B-B14F-4D97-AF65-F5344CB8AC3E}">
        <p14:creationId xmlns:p14="http://schemas.microsoft.com/office/powerpoint/2010/main" val="27766004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8" r:id="rId1"/>
    <p:sldLayoutId id="2147483919" r:id="rId2"/>
    <p:sldLayoutId id="2147483920" r:id="rId3"/>
    <p:sldLayoutId id="2147483921" r:id="rId4"/>
    <p:sldLayoutId id="2147483922" r:id="rId5"/>
    <p:sldLayoutId id="2147483923" r:id="rId6"/>
    <p:sldLayoutId id="2147483924" r:id="rId7"/>
  </p:sldLayoutIdLst>
  <p:hf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lang="en-US" sz="2000" b="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600"/>
        </a:spcBef>
        <a:spcAft>
          <a:spcPts val="300"/>
        </a:spcAft>
        <a:buClr>
          <a:schemeClr val="tx2"/>
        </a:buClr>
        <a:buFont typeface="Arial" panose="020B0604020202020204" pitchFamily="34" charset="0"/>
        <a:buNone/>
        <a:defRPr sz="1800" b="0" kern="1200">
          <a:solidFill>
            <a:schemeClr val="tx1"/>
          </a:solidFill>
          <a:latin typeface="+mn-lt"/>
          <a:ea typeface="+mn-ea"/>
          <a:cs typeface="+mn-cs"/>
        </a:defRPr>
      </a:lvl1pPr>
      <a:lvl2pPr marL="192024" indent="-192024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Clr>
          <a:schemeClr val="tx2"/>
        </a:buClr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566928" indent="-256032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Clr>
          <a:schemeClr val="tx2"/>
        </a:buClr>
        <a:buFont typeface="Arial" panose="020B0604020202020204" pitchFamily="34" charset="0"/>
        <a:buChar char="–"/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886968" indent="-201168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Clr>
          <a:schemeClr val="tx2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1207008" indent="-228600" algn="l" defTabSz="9144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Clr>
          <a:schemeClr val="tx2"/>
        </a:buClr>
        <a:buFont typeface="Arial" panose="020B0604020202020204" pitchFamily="34" charset="0"/>
        <a:buChar char="–"/>
        <a:tabLst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645">
          <p15:clr>
            <a:srgbClr val="F26B43"/>
          </p15:clr>
        </p15:guide>
        <p15:guide id="2" pos="168">
          <p15:clr>
            <a:srgbClr val="F26B43"/>
          </p15:clr>
        </p15:guide>
        <p15:guide id="3" pos="5582">
          <p15:clr>
            <a:srgbClr val="F26B43"/>
          </p15:clr>
        </p15:guide>
      </p15:sldGuideLst>
    </p:ext>
  </p:extLst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53951" y="1413025"/>
            <a:ext cx="8545707" cy="471314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004056" y="6356351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000000"/>
                </a:solidFill>
                <a:latin typeface="Corbel"/>
                <a:cs typeface="Corbel"/>
              </a:defRPr>
            </a:lvl1pPr>
          </a:lstStyle>
          <a:p>
            <a:r>
              <a:rPr lang="en-US" dirty="0"/>
              <a:t>Reference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675063" y="6356351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rgbClr val="000000"/>
                </a:solidFill>
                <a:latin typeface="Corbel"/>
                <a:cs typeface="Corbel"/>
              </a:defRPr>
            </a:lvl1pPr>
          </a:lstStyle>
          <a:p>
            <a:fld id="{D9DADDD7-F6DB-DE43-84D3-BDE65D6DBA61}" type="slidenum">
              <a:rPr lang="en-US" smtClean="0"/>
              <a:pPr/>
              <a:t>‹#›</a:t>
            </a:fld>
            <a:endParaRPr lang="en-US" dirty="0"/>
          </a:p>
        </p:txBody>
      </p:sp>
      <p:pic>
        <p:nvPicPr>
          <p:cNvPr id="4" name="Picture 3" descr="MSKCC_logo_hor_pos_rgb_150.png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951" y="6206037"/>
            <a:ext cx="1513117" cy="466040"/>
          </a:xfrm>
          <a:prstGeom prst="rect">
            <a:avLst/>
          </a:prstGeom>
        </p:spPr>
      </p:pic>
      <p:cxnSp>
        <p:nvCxnSpPr>
          <p:cNvPr id="10" name="Straight Connector 9"/>
          <p:cNvCxnSpPr/>
          <p:nvPr/>
        </p:nvCxnSpPr>
        <p:spPr>
          <a:xfrm>
            <a:off x="353951" y="6126164"/>
            <a:ext cx="8545707" cy="0"/>
          </a:xfrm>
          <a:prstGeom prst="line">
            <a:avLst/>
          </a:prstGeom>
          <a:ln w="28575" cmpd="sng"/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le Placeholder 11"/>
          <p:cNvSpPr>
            <a:spLocks noGrp="1"/>
          </p:cNvSpPr>
          <p:nvPr>
            <p:ph type="title"/>
          </p:nvPr>
        </p:nvSpPr>
        <p:spPr>
          <a:xfrm>
            <a:off x="348588" y="274637"/>
            <a:ext cx="8551069" cy="1138387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223299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26" r:id="rId1"/>
    <p:sldLayoutId id="2147483927" r:id="rId2"/>
    <p:sldLayoutId id="2147483928" r:id="rId3"/>
    <p:sldLayoutId id="2147483929" r:id="rId4"/>
    <p:sldLayoutId id="2147483930" r:id="rId5"/>
    <p:sldLayoutId id="2147483931" r:id="rId6"/>
    <p:sldLayoutId id="2147483932" r:id="rId7"/>
  </p:sldLayoutIdLst>
  <p:txStyles>
    <p:titleStyle>
      <a:lvl1pPr algn="l" defTabSz="457200" rtl="0" eaLnBrk="1" latinLnBrk="0" hangingPunct="1">
        <a:spcBef>
          <a:spcPct val="0"/>
        </a:spcBef>
        <a:buNone/>
        <a:defRPr sz="3200" b="1" kern="1200">
          <a:solidFill>
            <a:srgbClr val="2986E2"/>
          </a:solidFill>
          <a:latin typeface="Corbel"/>
          <a:ea typeface="+mj-ea"/>
          <a:cs typeface="Corbel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2000" b="1" kern="1200">
          <a:solidFill>
            <a:schemeClr val="tx1"/>
          </a:solidFill>
          <a:latin typeface="Corbel"/>
          <a:ea typeface="+mn-ea"/>
          <a:cs typeface="Corbel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000" b="1" kern="1200">
          <a:solidFill>
            <a:schemeClr val="tx1"/>
          </a:solidFill>
          <a:latin typeface="Corbel"/>
          <a:ea typeface="+mn-ea"/>
          <a:cs typeface="Corbel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000" b="1" kern="1200">
          <a:solidFill>
            <a:schemeClr val="tx1"/>
          </a:solidFill>
          <a:latin typeface="Corbel"/>
          <a:ea typeface="+mn-ea"/>
          <a:cs typeface="Corbel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b="1" kern="1200">
          <a:solidFill>
            <a:schemeClr val="tx1"/>
          </a:solidFill>
          <a:latin typeface="Corbel"/>
          <a:ea typeface="+mn-ea"/>
          <a:cs typeface="Corbel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b="1" kern="1200">
          <a:solidFill>
            <a:schemeClr val="tx1"/>
          </a:solidFill>
          <a:latin typeface="Corbel"/>
          <a:ea typeface="+mn-ea"/>
          <a:cs typeface="Corbel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6" descr="NRG PPCoverNewOptionTop.jp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9863"/>
            <a:ext cx="9144000" cy="204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1" name="Title Placeholder 2"/>
          <p:cNvSpPr>
            <a:spLocks noGrp="1"/>
          </p:cNvSpPr>
          <p:nvPr>
            <p:ph type="title"/>
          </p:nvPr>
        </p:nvSpPr>
        <p:spPr bwMode="auto">
          <a:xfrm>
            <a:off x="457200" y="1981200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Title</a:t>
            </a:r>
          </a:p>
        </p:txBody>
      </p:sp>
      <p:sp>
        <p:nvSpPr>
          <p:cNvPr id="2052" name="Text Placeholder 3"/>
          <p:cNvSpPr>
            <a:spLocks noGrp="1"/>
          </p:cNvSpPr>
          <p:nvPr>
            <p:ph type="body" idx="1"/>
          </p:nvPr>
        </p:nvSpPr>
        <p:spPr bwMode="auto">
          <a:xfrm>
            <a:off x="838200" y="3429013"/>
            <a:ext cx="7467600" cy="3144839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04" r:id="rId1"/>
    <p:sldLayoutId id="2147483705" r:id="rId2"/>
    <p:sldLayoutId id="2147483706" r:id="rId3"/>
    <p:sldLayoutId id="2147483707" r:id="rId4"/>
    <p:sldLayoutId id="2147483708" r:id="rId5"/>
    <p:sldLayoutId id="2147483709" r:id="rId6"/>
    <p:sldLayoutId id="2147483710" r:id="rId7"/>
    <p:sldLayoutId id="2147483711" r:id="rId8"/>
    <p:sldLayoutId id="2147483712" r:id="rId9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3200" kern="1200">
          <a:solidFill>
            <a:srgbClr val="98012E"/>
          </a:solidFill>
          <a:latin typeface="+mj-lt"/>
          <a:ea typeface="ＭＳ Ｐゴシック" charset="0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98012E"/>
          </a:solidFill>
          <a:latin typeface="Arial" charset="0"/>
          <a:ea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98012E"/>
          </a:solidFill>
          <a:latin typeface="Arial" charset="0"/>
          <a:ea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98012E"/>
          </a:solidFill>
          <a:latin typeface="Arial" charset="0"/>
          <a:ea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200">
          <a:solidFill>
            <a:srgbClr val="98012E"/>
          </a:solidFill>
          <a:latin typeface="Arial" charset="0"/>
          <a:ea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200">
          <a:solidFill>
            <a:srgbClr val="98012E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200">
          <a:solidFill>
            <a:srgbClr val="98012E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200">
          <a:solidFill>
            <a:srgbClr val="98012E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200">
          <a:solidFill>
            <a:srgbClr val="98012E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rgbClr val="435464"/>
          </a:solidFill>
          <a:latin typeface="+mn-lt"/>
          <a:ea typeface="ＭＳ Ｐゴシック" charset="0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rgbClr val="435464"/>
          </a:solidFill>
          <a:latin typeface="+mn-lt"/>
          <a:ea typeface="ＭＳ Ｐゴシック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rgbClr val="435464"/>
          </a:solidFill>
          <a:latin typeface="+mn-lt"/>
          <a:ea typeface="ＭＳ Ｐゴシック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rgbClr val="435464"/>
          </a:solidFill>
          <a:latin typeface="+mn-lt"/>
          <a:ea typeface="ＭＳ Ｐゴシック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rgbClr val="435464"/>
          </a:solidFill>
          <a:latin typeface="+mn-lt"/>
          <a:ea typeface="ＭＳ Ｐゴシック" charset="0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LogoForPPwhite.jpg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158" y="5776925"/>
            <a:ext cx="1311275" cy="7556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6605589"/>
            <a:ext cx="9144000" cy="252412"/>
          </a:xfrm>
          <a:prstGeom prst="rect">
            <a:avLst/>
          </a:prstGeom>
          <a:solidFill>
            <a:srgbClr val="800000"/>
          </a:solidFill>
          <a:ln>
            <a:noFill/>
          </a:ln>
          <a:effectLst>
            <a:outerShdw blurRad="40000" dist="23000" dir="5400000" rotWithShape="0">
              <a:srgbClr val="000000">
                <a:alpha val="34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>
              <a:solidFill>
                <a:srgbClr val="FFFFFF"/>
              </a:solidFill>
              <a:latin typeface="Arial"/>
              <a:ea typeface="ヒラギノ角ゴ Pro W3" charset="0"/>
              <a:cs typeface="ヒラギノ角ゴ Pro W3" charset="0"/>
            </a:endParaRPr>
          </a:p>
        </p:txBody>
      </p:sp>
      <p:sp>
        <p:nvSpPr>
          <p:cNvPr id="1028" name="Text Placeholder 1"/>
          <p:cNvSpPr>
            <a:spLocks noGrp="1"/>
          </p:cNvSpPr>
          <p:nvPr>
            <p:ph type="body" idx="1"/>
          </p:nvPr>
        </p:nvSpPr>
        <p:spPr bwMode="auto">
          <a:xfrm>
            <a:off x="457200" y="1600206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29" name="Title Placeholder 4"/>
          <p:cNvSpPr>
            <a:spLocks noGrp="1"/>
          </p:cNvSpPr>
          <p:nvPr>
            <p:ph type="title"/>
          </p:nvPr>
        </p:nvSpPr>
        <p:spPr bwMode="auto">
          <a:xfrm>
            <a:off x="457200" y="274639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FAA26D3D-D897-4be2-8F04-BA451C77F1D7}">
              <ma14:placeholderFlag xmlns=""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  <p:sldLayoutId id="2147483722" r:id="rId9"/>
    <p:sldLayoutId id="2147483723" r:id="rId10"/>
    <p:sldLayoutId id="214748372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ＭＳ Ｐゴシック" charset="0"/>
          <a:cs typeface="+mj-cs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  <a:ea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Arial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rgbClr val="435464"/>
          </a:solidFill>
          <a:latin typeface="+mn-lt"/>
          <a:ea typeface="ＭＳ Ｐゴシック" charset="0"/>
          <a:cs typeface="+mn-cs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rgbClr val="435464"/>
          </a:solidFill>
          <a:latin typeface="+mn-lt"/>
          <a:ea typeface="ＭＳ Ｐゴシック" charset="0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rgbClr val="435464"/>
          </a:solidFill>
          <a:latin typeface="+mn-lt"/>
          <a:ea typeface="ＭＳ Ｐゴシック" charset="0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rgbClr val="435464"/>
          </a:solidFill>
          <a:latin typeface="+mn-lt"/>
          <a:ea typeface="ＭＳ Ｐゴシック" charset="0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rgbClr val="435464"/>
          </a:solidFill>
          <a:latin typeface="+mn-lt"/>
          <a:ea typeface="ＭＳ Ｐゴシック" charset="0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42900" y="228601"/>
            <a:ext cx="8458200" cy="8001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900" y="1284131"/>
            <a:ext cx="8458200" cy="45451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-2688908" y="5646737"/>
            <a:ext cx="2057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/>
                </a:solidFill>
              </a:defRPr>
            </a:lvl1pPr>
          </a:lstStyle>
          <a:p>
            <a:fld id="{CD760F18-88F3-4EF5-B415-6A2DEC6930B5}" type="datetime1">
              <a:rPr lang="en-US" smtClean="0"/>
              <a:t>3/9/26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-3717608" y="6173787"/>
            <a:ext cx="30861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0" y="6492876"/>
            <a:ext cx="342900" cy="365125"/>
          </a:xfrm>
          <a:prstGeom prst="rect">
            <a:avLst/>
          </a:prstGeom>
        </p:spPr>
        <p:txBody>
          <a:bodyPr vert="horz" lIns="91440" tIns="45720" rIns="91440" bIns="0" rtlCol="0" anchor="ctr"/>
          <a:lstStyle>
            <a:lvl1pPr algn="r">
              <a:defRPr sz="750">
                <a:solidFill>
                  <a:schemeClr val="tx1"/>
                </a:solidFill>
              </a:defRPr>
            </a:lvl1pPr>
          </a:lstStyle>
          <a:p>
            <a:fld id="{CC7432E5-F8E0-41AE-9A6B-AD730338B005}" type="slidenum">
              <a:rPr lang="en-US" smtClean="0"/>
              <a:pPr/>
              <a:t>‹#›</a:t>
            </a:fld>
            <a:endParaRPr lang="en-US" dirty="0"/>
          </a:p>
        </p:txBody>
      </p:sp>
      <p:sp>
        <p:nvSpPr>
          <p:cNvPr id="7" name="TextBox 6"/>
          <p:cNvSpPr txBox="1"/>
          <p:nvPr userDrawn="1"/>
        </p:nvSpPr>
        <p:spPr>
          <a:xfrm>
            <a:off x="7029450" y="6650253"/>
            <a:ext cx="2114550" cy="207749"/>
          </a:xfrm>
          <a:prstGeom prst="rect">
            <a:avLst/>
          </a:prstGeom>
          <a:noFill/>
        </p:spPr>
        <p:txBody>
          <a:bodyPr wrap="square" rtlCol="0" anchor="b" anchorCtr="0">
            <a:spAutoFit/>
          </a:bodyPr>
          <a:lstStyle/>
          <a:p>
            <a:pPr algn="r"/>
            <a:r>
              <a:rPr lang="en-US" sz="750" b="0" baseline="0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© Daiichi Sankyo, Inc. and AstraZeneca 2021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5B7DBF4-A5D3-4E8D-AF8B-6983BC72C001}"/>
              </a:ext>
            </a:extLst>
          </p:cNvPr>
          <p:cNvSpPr/>
          <p:nvPr userDrawn="1"/>
        </p:nvSpPr>
        <p:spPr>
          <a:xfrm>
            <a:off x="342900" y="1129284"/>
            <a:ext cx="8801100" cy="18288"/>
          </a:xfrm>
          <a:prstGeom prst="rect">
            <a:avLst/>
          </a:prstGeom>
          <a:gradFill flip="none" rotWithShape="1">
            <a:gsLst>
              <a:gs pos="26000">
                <a:schemeClr val="accent2"/>
              </a:gs>
              <a:gs pos="100000">
                <a:schemeClr val="bg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 dirty="0"/>
          </a:p>
        </p:txBody>
      </p:sp>
    </p:spTree>
    <p:extLst>
      <p:ext uri="{BB962C8B-B14F-4D97-AF65-F5344CB8AC3E}">
        <p14:creationId xmlns:p14="http://schemas.microsoft.com/office/powerpoint/2010/main" val="1950180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7" r:id="rId1"/>
    <p:sldLayoutId id="2147483778" r:id="rId2"/>
    <p:sldLayoutId id="2147483779" r:id="rId3"/>
    <p:sldLayoutId id="2147483780" r:id="rId4"/>
    <p:sldLayoutId id="2147483781" r:id="rId5"/>
    <p:sldLayoutId id="2147483782" r:id="rId6"/>
    <p:sldLayoutId id="2147483783" r:id="rId7"/>
    <p:sldLayoutId id="2147483784" r:id="rId8"/>
    <p:sldLayoutId id="2147483785" r:id="rId9"/>
    <p:sldLayoutId id="2147483786" r:id="rId10"/>
    <p:sldLayoutId id="2147483787" r:id="rId11"/>
    <p:sldLayoutId id="2147483788" r:id="rId12"/>
    <p:sldLayoutId id="2147483789" r:id="rId13"/>
    <p:sldLayoutId id="2147483790" r:id="rId14"/>
    <p:sldLayoutId id="2147483791" r:id="rId15"/>
    <p:sldLayoutId id="2147483792" r:id="rId16"/>
    <p:sldLayoutId id="2147483793" r:id="rId17"/>
    <p:sldLayoutId id="2147483794" r:id="rId18"/>
    <p:sldLayoutId id="2147483795" r:id="rId19"/>
    <p:sldLayoutId id="2147483796" r:id="rId20"/>
    <p:sldLayoutId id="2147483797" r:id="rId21"/>
    <p:sldLayoutId id="2147483798" r:id="rId22"/>
    <p:sldLayoutId id="2147483799" r:id="rId23"/>
    <p:sldLayoutId id="2147483800" r:id="rId24"/>
    <p:sldLayoutId id="2147483801" r:id="rId25"/>
  </p:sldLayoutIdLst>
  <p:transition>
    <p:fade/>
  </p:transition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900"/>
        </a:spcBef>
        <a:buClr>
          <a:schemeClr val="accent3"/>
        </a:buClr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indent="-171450" algn="l" defTabSz="685800" rtl="0" eaLnBrk="1" latinLnBrk="0" hangingPunct="1">
        <a:lnSpc>
          <a:spcPct val="90000"/>
        </a:lnSpc>
        <a:spcBef>
          <a:spcPts val="600"/>
        </a:spcBef>
        <a:buClr>
          <a:schemeClr val="accent3"/>
        </a:buClr>
        <a:buFont typeface="Arial" panose="020B0604020202020204" pitchFamily="34" charset="0"/>
        <a:buChar char="–"/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514350" indent="-171450" algn="l" defTabSz="685800" rtl="0" eaLnBrk="1" latinLnBrk="0" hangingPunct="1">
        <a:lnSpc>
          <a:spcPct val="90000"/>
        </a:lnSpc>
        <a:spcBef>
          <a:spcPts val="600"/>
        </a:spcBef>
        <a:buClr>
          <a:schemeClr val="accent3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3pPr>
      <a:lvl4pPr marL="685800" indent="-171450" algn="l" defTabSz="685800" rtl="0" eaLnBrk="1" latinLnBrk="0" hangingPunct="1">
        <a:lnSpc>
          <a:spcPct val="90000"/>
        </a:lnSpc>
        <a:spcBef>
          <a:spcPts val="600"/>
        </a:spcBef>
        <a:buClr>
          <a:schemeClr val="accent3"/>
        </a:buClr>
        <a:buFont typeface="Arial" panose="020B0604020202020204" pitchFamily="34" charset="0"/>
        <a:buChar char="–"/>
        <a:defRPr sz="1200" kern="1200">
          <a:solidFill>
            <a:schemeClr val="tx1"/>
          </a:solidFill>
          <a:latin typeface="+mn-lt"/>
          <a:ea typeface="+mn-ea"/>
          <a:cs typeface="+mn-cs"/>
        </a:defRPr>
      </a:lvl4pPr>
      <a:lvl5pPr marL="857250" indent="-171450" algn="l" defTabSz="685800" rtl="0" eaLnBrk="1" latinLnBrk="0" hangingPunct="1">
        <a:lnSpc>
          <a:spcPct val="90000"/>
        </a:lnSpc>
        <a:spcBef>
          <a:spcPts val="600"/>
        </a:spcBef>
        <a:buClr>
          <a:schemeClr val="accent3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>
          <p15:clr>
            <a:srgbClr val="F26B43"/>
          </p15:clr>
        </p15:guide>
        <p15:guide id="2" orient="horz" pos="2160">
          <p15:clr>
            <a:srgbClr val="F26B43"/>
          </p15:clr>
        </p15:guide>
        <p15:guide id="3" pos="288">
          <p15:clr>
            <a:srgbClr val="F26B43"/>
          </p15:clr>
        </p15:guide>
        <p15:guide id="4" pos="7392">
          <p15:clr>
            <a:srgbClr val="F26B43"/>
          </p15:clr>
        </p15:guide>
        <p15:guide id="5" orient="horz" pos="144">
          <p15:clr>
            <a:srgbClr val="F26B43"/>
          </p15:clr>
        </p15:guide>
        <p15:guide id="6" orient="horz" pos="648">
          <p15:clr>
            <a:srgbClr val="F26B43"/>
          </p15:clr>
        </p15:guide>
        <p15:guide id="7" orient="horz" pos="792">
          <p15:clr>
            <a:srgbClr val="F26B43"/>
          </p15:clr>
        </p15:guide>
        <p15:guide id="8" orient="horz" pos="3672">
          <p15:clr>
            <a:srgbClr val="F26B43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1714" cy="6858000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342900" y="457200"/>
            <a:ext cx="7351123" cy="685800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42900" y="1371602"/>
            <a:ext cx="8458200" cy="4571999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pic>
        <p:nvPicPr>
          <p:cNvPr id="4" name="Graphic 3">
            <a:extLst>
              <a:ext uri="{FF2B5EF4-FFF2-40B4-BE49-F238E27FC236}">
                <a16:creationId xmlns:a16="http://schemas.microsoft.com/office/drawing/2014/main" id="{338B5532-777B-45C3-8192-F232D5B44BE0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7884622" y="457200"/>
            <a:ext cx="940292" cy="685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5924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4" r:id="rId1"/>
    <p:sldLayoutId id="2147483825" r:id="rId2"/>
    <p:sldLayoutId id="2147483826" r:id="rId3"/>
    <p:sldLayoutId id="2147483827" r:id="rId4"/>
    <p:sldLayoutId id="2147483828" r:id="rId5"/>
    <p:sldLayoutId id="2147483829" r:id="rId6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1950" b="1" kern="1200">
          <a:solidFill>
            <a:schemeClr val="accent1">
              <a:lumMod val="50000"/>
            </a:schemeClr>
          </a:solidFill>
          <a:latin typeface="+mj-lt"/>
          <a:ea typeface="+mj-ea"/>
          <a:cs typeface="+mj-cs"/>
        </a:defRPr>
      </a:lvl1pPr>
    </p:titleStyle>
    <p:bodyStyle>
      <a:lvl1pPr marL="0" indent="0" algn="l" defTabSz="6858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None/>
        <a:defRPr sz="15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1pPr>
      <a:lvl2pPr marL="137160" indent="-137160" algn="l" defTabSz="6858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•"/>
        <a:defRPr sz="135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2pPr>
      <a:lvl3pPr marL="274320" indent="-137160" algn="l" defTabSz="6858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•"/>
        <a:defRPr sz="12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3pPr>
      <a:lvl4pPr marL="411480" indent="-137160" algn="l" defTabSz="6858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•"/>
        <a:defRPr sz="105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4pPr>
      <a:lvl5pPr marL="548640" indent="-137160" algn="l" defTabSz="685800" rtl="0" eaLnBrk="1" latinLnBrk="0" hangingPunct="1">
        <a:lnSpc>
          <a:spcPct val="100000"/>
        </a:lnSpc>
        <a:spcBef>
          <a:spcPts val="0"/>
        </a:spcBef>
        <a:buFont typeface="Arial" panose="020B0604020202020204" pitchFamily="34" charset="0"/>
        <a:buChar char="•"/>
        <a:defRPr sz="900" kern="1200">
          <a:solidFill>
            <a:schemeClr val="tx1">
              <a:lumMod val="65000"/>
              <a:lumOff val="35000"/>
            </a:schemeClr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  <p15:guide id="3" pos="7392">
          <p15:clr>
            <a:srgbClr val="F26B43"/>
          </p15:clr>
        </p15:guide>
        <p15:guide id="4" pos="288">
          <p15:clr>
            <a:srgbClr val="F26B43"/>
          </p15:clr>
        </p15:guide>
        <p15:guide id="5" orient="horz" pos="288">
          <p15:clr>
            <a:srgbClr val="F26B43"/>
          </p15:clr>
        </p15:guide>
        <p15:guide id="6" orient="horz" pos="720">
          <p15:clr>
            <a:srgbClr val="F26B43"/>
          </p15:clr>
        </p15:guide>
        <p15:guide id="7" orient="horz" pos="864">
          <p15:clr>
            <a:srgbClr val="F26B43"/>
          </p15:clr>
        </p15:guide>
        <p15:guide id="8" orient="horz" pos="3744">
          <p15:clr>
            <a:srgbClr val="F26B43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>
            <a:extLst>
              <a:ext uri="{FF2B5EF4-FFF2-40B4-BE49-F238E27FC236}">
                <a16:creationId xmlns:a16="http://schemas.microsoft.com/office/drawing/2014/main" id="{B833D543-C326-4396-A2DC-6A4852CCFBE1}"/>
              </a:ext>
            </a:extLst>
          </p:cNvPr>
          <p:cNvGraphicFramePr>
            <a:graphicFrameLocks noChangeAspect="1"/>
          </p:cNvGraphicFramePr>
          <p:nvPr userDrawn="1">
            <p:custDataLst>
              <p:tags r:id="rId23"/>
            </p:custDataLst>
            <p:extLst>
              <p:ext uri="{D42A27DB-BD31-4B8C-83A1-F6EECF244321}">
                <p14:modId xmlns:p14="http://schemas.microsoft.com/office/powerpoint/2010/main" val="684397539"/>
              </p:ext>
            </p:extLst>
          </p:nvPr>
        </p:nvGraphicFramePr>
        <p:xfrm>
          <a:off x="1191" y="1588"/>
          <a:ext cx="1191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24" imgW="425" imgH="426" progId="TCLayout.ActiveDocument.1">
                  <p:embed/>
                </p:oleObj>
              </mc:Choice>
              <mc:Fallback>
                <p:oleObj name="think-cell Slide" r:id="rId24" imgW="425" imgH="426" progId="TCLayout.ActiveDocument.1">
                  <p:embed/>
                  <p:pic>
                    <p:nvPicPr>
                      <p:cNvPr id="4" name="Object 3" hidden="1">
                        <a:extLst>
                          <a:ext uri="{FF2B5EF4-FFF2-40B4-BE49-F238E27FC236}">
                            <a16:creationId xmlns:a16="http://schemas.microsoft.com/office/drawing/2014/main" id="{B833D543-C326-4396-A2DC-6A4852CCFBE1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25"/>
                      <a:stretch>
                        <a:fillRect/>
                      </a:stretch>
                    </p:blipFill>
                    <p:spPr>
                      <a:xfrm>
                        <a:off x="1191" y="1588"/>
                        <a:ext cx="1191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326616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65" r:id="rId1"/>
    <p:sldLayoutId id="2147483866" r:id="rId2"/>
    <p:sldLayoutId id="2147483867" r:id="rId3"/>
    <p:sldLayoutId id="2147483868" r:id="rId4"/>
    <p:sldLayoutId id="2147483869" r:id="rId5"/>
    <p:sldLayoutId id="2147483870" r:id="rId6"/>
    <p:sldLayoutId id="2147483871" r:id="rId7"/>
    <p:sldLayoutId id="2147483872" r:id="rId8"/>
    <p:sldLayoutId id="2147483873" r:id="rId9"/>
    <p:sldLayoutId id="2147483874" r:id="rId10"/>
    <p:sldLayoutId id="2147483875" r:id="rId11"/>
    <p:sldLayoutId id="2147483876" r:id="rId12"/>
    <p:sldLayoutId id="2147483877" r:id="rId13"/>
    <p:sldLayoutId id="2147483878" r:id="rId14"/>
    <p:sldLayoutId id="2147483879" r:id="rId15"/>
    <p:sldLayoutId id="2147483880" r:id="rId16"/>
    <p:sldLayoutId id="2147483881" r:id="rId17"/>
    <p:sldLayoutId id="2147483882" r:id="rId18"/>
    <p:sldLayoutId id="2147483883" r:id="rId19"/>
    <p:sldLayoutId id="2147483884" r:id="rId20"/>
    <p:sldLayoutId id="2147483885" r:id="rId21"/>
  </p:sldLayoutIdLst>
  <p:hf hdr="0" dt="0"/>
  <p:txStyles>
    <p:titleStyle>
      <a:lvl1pPr algn="ctr" defTabSz="685800" rtl="0" eaLnBrk="1" latinLnBrk="0" hangingPunct="1">
        <a:lnSpc>
          <a:spcPct val="90000"/>
        </a:lnSpc>
        <a:spcBef>
          <a:spcPct val="0"/>
        </a:spcBef>
        <a:buNone/>
        <a:defRPr sz="2100" b="0" i="0" kern="1200">
          <a:solidFill>
            <a:schemeClr val="tx2"/>
          </a:solidFill>
          <a:latin typeface="IvyMode" panose="020B0404020101010102" pitchFamily="34" charset="0"/>
          <a:ea typeface="+mj-ea"/>
          <a:cs typeface="IvyMode" panose="020B0404020101010102" pitchFamily="34" charset="0"/>
        </a:defRPr>
      </a:lvl1pPr>
    </p:titleStyle>
    <p:bodyStyle>
      <a:lvl1pPr marL="135731" indent="-135731" algn="l" defTabSz="685800" rtl="0" eaLnBrk="1" latinLnBrk="0" hangingPunct="1">
        <a:lnSpc>
          <a:spcPct val="90000"/>
        </a:lnSpc>
        <a:spcBef>
          <a:spcPts val="0"/>
        </a:spcBef>
        <a:spcAft>
          <a:spcPts val="750"/>
        </a:spcAft>
        <a:buFont typeface="Arial" panose="020B0604020202020204" pitchFamily="34" charset="0"/>
        <a:buChar char="•"/>
        <a:tabLst/>
        <a:defRPr sz="1350" b="1" i="0" kern="1200">
          <a:solidFill>
            <a:schemeClr val="bg2"/>
          </a:solidFill>
          <a:latin typeface="Margin MVB Semibold" panose="020B0503030202040204" pitchFamily="34" charset="77"/>
          <a:ea typeface="+mn-ea"/>
          <a:cs typeface="Arial" panose="020B0604020202020204" pitchFamily="34" charset="0"/>
        </a:defRPr>
      </a:lvl1pPr>
      <a:lvl2pPr marL="135731" indent="-128588" algn="l" defTabSz="685800" rtl="0" eaLnBrk="1" latinLnBrk="0" hangingPunct="1">
        <a:lnSpc>
          <a:spcPct val="90000"/>
        </a:lnSpc>
        <a:spcBef>
          <a:spcPts val="0"/>
        </a:spcBef>
        <a:spcAft>
          <a:spcPts val="750"/>
        </a:spcAft>
        <a:buFont typeface="Arial" panose="020B0604020202020204" pitchFamily="34" charset="0"/>
        <a:buChar char="•"/>
        <a:tabLst/>
        <a:defRPr sz="1350" b="1" i="0" kern="1200">
          <a:solidFill>
            <a:schemeClr val="bg2"/>
          </a:solidFill>
          <a:latin typeface="Margin MVB Semibold" panose="020B0503030202040204" pitchFamily="34" charset="77"/>
          <a:ea typeface="+mn-ea"/>
          <a:cs typeface="Arial" panose="020B0604020202020204" pitchFamily="34" charset="0"/>
        </a:defRPr>
      </a:lvl2pPr>
      <a:lvl3pPr marL="391716" indent="-128588" algn="l" defTabSz="685800" rtl="0" eaLnBrk="1" latinLnBrk="0" hangingPunct="1">
        <a:lnSpc>
          <a:spcPct val="9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•"/>
        <a:tabLst/>
        <a:defRPr sz="1200" b="0" i="0" kern="1200">
          <a:solidFill>
            <a:schemeClr val="tx1">
              <a:lumMod val="65000"/>
              <a:lumOff val="35000"/>
            </a:schemeClr>
          </a:solidFill>
          <a:latin typeface="Margin MVB Semilight" panose="020B0403030202040204" pitchFamily="34" charset="77"/>
          <a:ea typeface="+mn-ea"/>
          <a:cs typeface="Arial" panose="020B0604020202020204" pitchFamily="34" charset="0"/>
        </a:defRPr>
      </a:lvl3pPr>
      <a:lvl4pPr marL="559594" indent="-127397" algn="l" defTabSz="685800" rtl="0" eaLnBrk="1" latinLnBrk="0" hangingPunct="1">
        <a:lnSpc>
          <a:spcPct val="90000"/>
        </a:lnSpc>
        <a:spcBef>
          <a:spcPts val="0"/>
        </a:spcBef>
        <a:spcAft>
          <a:spcPts val="450"/>
        </a:spcAft>
        <a:buClr>
          <a:schemeClr val="bg2"/>
        </a:buClr>
        <a:buFont typeface="System Font Regular"/>
        <a:buChar char="–"/>
        <a:tabLst/>
        <a:defRPr sz="1050" b="0" i="0" kern="1200">
          <a:solidFill>
            <a:schemeClr val="tx1">
              <a:lumMod val="65000"/>
              <a:lumOff val="35000"/>
            </a:schemeClr>
          </a:solidFill>
          <a:latin typeface="Margin MVB Semilight" panose="020B0403030202040204" pitchFamily="34" charset="77"/>
          <a:ea typeface="+mn-ea"/>
          <a:cs typeface="Arial" panose="020B0604020202020204" pitchFamily="34" charset="0"/>
        </a:defRPr>
      </a:lvl4pPr>
      <a:lvl5pPr marL="776288" indent="-128588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tabLst/>
        <a:defRPr sz="900" b="1" i="0" kern="1200">
          <a:solidFill>
            <a:schemeClr val="tx2"/>
          </a:solidFill>
          <a:latin typeface="Margin MVB Semibold" panose="020B0503030202040204" pitchFamily="34" charset="77"/>
          <a:ea typeface="+mn-ea"/>
          <a:cs typeface="Arial" panose="020B0604020202020204" pitchFamily="34" charset="0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36">
          <p15:clr>
            <a:srgbClr val="F26B43"/>
          </p15:clr>
        </p15:guide>
        <p15:guide id="2" orient="horz" pos="432">
          <p15:clr>
            <a:srgbClr val="F26B43"/>
          </p15:clr>
        </p15:guide>
        <p15:guide id="3" orient="horz" pos="264">
          <p15:clr>
            <a:srgbClr val="F26B43"/>
          </p15:clr>
        </p15:guide>
        <p15:guide id="4" orient="horz" pos="984">
          <p15:clr>
            <a:srgbClr val="F26B43"/>
          </p15:clr>
        </p15:guide>
        <p15:guide id="5" orient="horz" pos="1320">
          <p15:clr>
            <a:srgbClr val="F26B43"/>
          </p15:clr>
        </p15:guide>
        <p15:guide id="6" pos="7344">
          <p15:clr>
            <a:srgbClr val="F26B43"/>
          </p15:clr>
        </p15:guide>
        <p15:guide id="7" orient="horz" pos="4128">
          <p15:clr>
            <a:srgbClr val="F26B43"/>
          </p15:clr>
        </p15:guide>
        <p15:guide id="8" pos="2544">
          <p15:clr>
            <a:srgbClr val="F26B43"/>
          </p15:clr>
        </p15:guide>
        <p15:guide id="9" pos="5112">
          <p15:clr>
            <a:srgbClr val="F26B43"/>
          </p15:clr>
        </p15:guide>
        <p15:guide id="10" orient="horz" pos="744">
          <p15:clr>
            <a:srgbClr val="F26B43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/>
          <p:cNvSpPr>
            <a:spLocks noGrp="1" noChangeArrowheads="1"/>
          </p:cNvSpPr>
          <p:nvPr>
            <p:ph type="title"/>
          </p:nvPr>
        </p:nvSpPr>
        <p:spPr bwMode="auto">
          <a:xfrm>
            <a:off x="671514" y="569913"/>
            <a:ext cx="7805737" cy="1141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title text format</a:t>
            </a:r>
          </a:p>
        </p:txBody>
      </p:sp>
      <p:sp>
        <p:nvSpPr>
          <p:cNvPr id="1026" name="Rectangle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1514" y="1906589"/>
            <a:ext cx="7805737" cy="4316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/>
              <a:t>Click to edit the outline text format</a:t>
            </a:r>
          </a:p>
          <a:p>
            <a:pPr lvl="1"/>
            <a:r>
              <a:rPr lang="en-GB"/>
              <a:t>Second Outline Level</a:t>
            </a:r>
          </a:p>
          <a:p>
            <a:pPr lvl="2"/>
            <a:r>
              <a:rPr lang="en-GB"/>
              <a:t>Third Outline Level</a:t>
            </a:r>
          </a:p>
          <a:p>
            <a:pPr lvl="3"/>
            <a:r>
              <a:rPr lang="en-GB"/>
              <a:t>Fourth Outline Level</a:t>
            </a:r>
          </a:p>
          <a:p>
            <a:pPr lvl="4"/>
            <a:r>
              <a:rPr lang="en-GB"/>
              <a:t>Fifth Outline Level</a:t>
            </a:r>
          </a:p>
          <a:p>
            <a:pPr lvl="4"/>
            <a:r>
              <a:rPr lang="en-GB"/>
              <a:t>Sixth Outline Level</a:t>
            </a:r>
          </a:p>
          <a:p>
            <a:pPr lvl="4"/>
            <a:r>
              <a:rPr lang="en-GB"/>
              <a:t>Seventh Outline Level</a:t>
            </a:r>
          </a:p>
          <a:p>
            <a:pPr lvl="4"/>
            <a:r>
              <a:rPr lang="en-GB"/>
              <a:t>Eighth Outline Level</a:t>
            </a:r>
          </a:p>
          <a:p>
            <a:pPr lvl="4"/>
            <a:r>
              <a:rPr lang="en-GB"/>
              <a:t>Ninth Outline Level</a:t>
            </a:r>
          </a:p>
        </p:txBody>
      </p:sp>
    </p:spTree>
    <p:extLst>
      <p:ext uri="{BB962C8B-B14F-4D97-AF65-F5344CB8AC3E}">
        <p14:creationId xmlns:p14="http://schemas.microsoft.com/office/powerpoint/2010/main" val="31450597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7" r:id="rId1"/>
    <p:sldLayoutId id="2147483888" r:id="rId2"/>
    <p:sldLayoutId id="2147483889" r:id="rId3"/>
    <p:sldLayoutId id="2147483890" r:id="rId4"/>
    <p:sldLayoutId id="2147483891" r:id="rId5"/>
    <p:sldLayoutId id="2147483892" r:id="rId6"/>
    <p:sldLayoutId id="2147483893" r:id="rId7"/>
    <p:sldLayoutId id="2147483894" r:id="rId8"/>
    <p:sldLayoutId id="2147483895" r:id="rId9"/>
    <p:sldLayoutId id="2147483896" r:id="rId10"/>
    <p:sldLayoutId id="2147483897" r:id="rId11"/>
  </p:sldLayoutIdLst>
  <p:txStyles>
    <p:titleStyle>
      <a:lvl1pPr algn="ctr" defTabSz="342874" rtl="0" fontAlgn="base" hangingPunct="0">
        <a:lnSpc>
          <a:spcPct val="112000"/>
        </a:lnSpc>
        <a:spcBef>
          <a:spcPct val="0"/>
        </a:spcBef>
        <a:spcAft>
          <a:spcPct val="0"/>
        </a:spcAft>
        <a:buClr>
          <a:srgbClr val="000000"/>
        </a:buClr>
        <a:buSzPct val="45000"/>
        <a:buFont typeface="StarSymbol" charset="0"/>
        <a:defRPr sz="3300">
          <a:solidFill>
            <a:srgbClr val="000000"/>
          </a:solidFill>
          <a:latin typeface="+mj-lt"/>
          <a:ea typeface="+mj-ea"/>
          <a:cs typeface="+mj-cs"/>
        </a:defRPr>
      </a:lvl1pPr>
      <a:lvl2pPr marL="323826" indent="-161913" algn="l" defTabSz="342874" rtl="0" fontAlgn="base" hangingPunct="0">
        <a:spcBef>
          <a:spcPct val="0"/>
        </a:spcBef>
        <a:spcAft>
          <a:spcPct val="0"/>
        </a:spcAft>
        <a:buClr>
          <a:srgbClr val="000000"/>
        </a:buClr>
        <a:buSzPct val="45000"/>
        <a:buFont typeface="StarSymbol" charset="0"/>
        <a:defRPr sz="3300">
          <a:solidFill>
            <a:srgbClr val="000000"/>
          </a:solidFill>
          <a:latin typeface="Times New Roman" pitchFamily="16" charset="0"/>
          <a:ea typeface="Lucida Sans Unicode" pitchFamily="32" charset="0"/>
          <a:cs typeface="Lucida Sans Unicode" pitchFamily="32" charset="0"/>
        </a:defRPr>
      </a:lvl2pPr>
      <a:lvl3pPr marL="485738" indent="-161913" algn="l" defTabSz="342874" rtl="0" fontAlgn="base" hangingPunct="0">
        <a:spcBef>
          <a:spcPct val="0"/>
        </a:spcBef>
        <a:spcAft>
          <a:spcPct val="0"/>
        </a:spcAft>
        <a:buClr>
          <a:srgbClr val="000000"/>
        </a:buClr>
        <a:buSzPct val="45000"/>
        <a:buFont typeface="StarSymbol" charset="0"/>
        <a:defRPr sz="3300">
          <a:solidFill>
            <a:srgbClr val="000000"/>
          </a:solidFill>
          <a:latin typeface="Times New Roman" pitchFamily="16" charset="0"/>
          <a:ea typeface="Lucida Sans Unicode" pitchFamily="32" charset="0"/>
          <a:cs typeface="Lucida Sans Unicode" pitchFamily="32" charset="0"/>
        </a:defRPr>
      </a:lvl3pPr>
      <a:lvl4pPr marL="647651" indent="-161913" algn="l" defTabSz="342874" rtl="0" fontAlgn="base" hangingPunct="0">
        <a:spcBef>
          <a:spcPct val="0"/>
        </a:spcBef>
        <a:spcAft>
          <a:spcPct val="0"/>
        </a:spcAft>
        <a:buClr>
          <a:srgbClr val="000000"/>
        </a:buClr>
        <a:buSzPct val="45000"/>
        <a:buFont typeface="StarSymbol" charset="0"/>
        <a:defRPr sz="3300">
          <a:solidFill>
            <a:srgbClr val="000000"/>
          </a:solidFill>
          <a:latin typeface="Times New Roman" pitchFamily="16" charset="0"/>
          <a:ea typeface="Lucida Sans Unicode" pitchFamily="32" charset="0"/>
          <a:cs typeface="Lucida Sans Unicode" pitchFamily="32" charset="0"/>
        </a:defRPr>
      </a:lvl4pPr>
      <a:lvl5pPr marL="809564" indent="-161913" algn="l" defTabSz="342874" rtl="0" fontAlgn="base" hangingPunct="0">
        <a:spcBef>
          <a:spcPct val="0"/>
        </a:spcBef>
        <a:spcAft>
          <a:spcPct val="0"/>
        </a:spcAft>
        <a:buClr>
          <a:srgbClr val="000000"/>
        </a:buClr>
        <a:buSzPct val="45000"/>
        <a:buFont typeface="StarSymbol" charset="0"/>
        <a:defRPr sz="3300">
          <a:solidFill>
            <a:srgbClr val="000000"/>
          </a:solidFill>
          <a:latin typeface="Times New Roman" pitchFamily="16" charset="0"/>
          <a:ea typeface="Lucida Sans Unicode" pitchFamily="32" charset="0"/>
          <a:cs typeface="Lucida Sans Unicode" pitchFamily="32" charset="0"/>
        </a:defRPr>
      </a:lvl5pPr>
      <a:lvl6pPr marL="1152438" indent="-161913" algn="l" defTabSz="342874" rtl="0" fontAlgn="base" hangingPunct="0">
        <a:spcBef>
          <a:spcPct val="0"/>
        </a:spcBef>
        <a:spcAft>
          <a:spcPct val="0"/>
        </a:spcAft>
        <a:buClr>
          <a:srgbClr val="000000"/>
        </a:buClr>
        <a:buSzPct val="45000"/>
        <a:buFont typeface="StarSymbol" charset="0"/>
        <a:defRPr sz="3300">
          <a:solidFill>
            <a:srgbClr val="000000"/>
          </a:solidFill>
          <a:latin typeface="Times New Roman" pitchFamily="16" charset="0"/>
          <a:ea typeface="Lucida Sans Unicode" pitchFamily="32" charset="0"/>
          <a:cs typeface="Lucida Sans Unicode" pitchFamily="32" charset="0"/>
        </a:defRPr>
      </a:lvl6pPr>
      <a:lvl7pPr marL="1495312" indent="-161913" algn="l" defTabSz="342874" rtl="0" fontAlgn="base" hangingPunct="0">
        <a:spcBef>
          <a:spcPct val="0"/>
        </a:spcBef>
        <a:spcAft>
          <a:spcPct val="0"/>
        </a:spcAft>
        <a:buClr>
          <a:srgbClr val="000000"/>
        </a:buClr>
        <a:buSzPct val="45000"/>
        <a:buFont typeface="StarSymbol" charset="0"/>
        <a:defRPr sz="3300">
          <a:solidFill>
            <a:srgbClr val="000000"/>
          </a:solidFill>
          <a:latin typeface="Times New Roman" pitchFamily="16" charset="0"/>
          <a:ea typeface="Lucida Sans Unicode" pitchFamily="32" charset="0"/>
          <a:cs typeface="Lucida Sans Unicode" pitchFamily="32" charset="0"/>
        </a:defRPr>
      </a:lvl7pPr>
      <a:lvl8pPr marL="1838186" indent="-161913" algn="l" defTabSz="342874" rtl="0" fontAlgn="base" hangingPunct="0">
        <a:spcBef>
          <a:spcPct val="0"/>
        </a:spcBef>
        <a:spcAft>
          <a:spcPct val="0"/>
        </a:spcAft>
        <a:buClr>
          <a:srgbClr val="000000"/>
        </a:buClr>
        <a:buSzPct val="45000"/>
        <a:buFont typeface="StarSymbol" charset="0"/>
        <a:defRPr sz="3300">
          <a:solidFill>
            <a:srgbClr val="000000"/>
          </a:solidFill>
          <a:latin typeface="Times New Roman" pitchFamily="16" charset="0"/>
          <a:ea typeface="Lucida Sans Unicode" pitchFamily="32" charset="0"/>
          <a:cs typeface="Lucida Sans Unicode" pitchFamily="32" charset="0"/>
        </a:defRPr>
      </a:lvl8pPr>
      <a:lvl9pPr marL="2181060" indent="-161913" algn="l" defTabSz="342874" rtl="0" fontAlgn="base" hangingPunct="0">
        <a:spcBef>
          <a:spcPct val="0"/>
        </a:spcBef>
        <a:spcAft>
          <a:spcPct val="0"/>
        </a:spcAft>
        <a:buClr>
          <a:srgbClr val="000000"/>
        </a:buClr>
        <a:buSzPct val="45000"/>
        <a:buFont typeface="StarSymbol" charset="0"/>
        <a:defRPr sz="3300">
          <a:solidFill>
            <a:srgbClr val="000000"/>
          </a:solidFill>
          <a:latin typeface="Times New Roman" pitchFamily="16" charset="0"/>
          <a:ea typeface="Lucida Sans Unicode" pitchFamily="32" charset="0"/>
          <a:cs typeface="Lucida Sans Unicode" pitchFamily="32" charset="0"/>
        </a:defRPr>
      </a:lvl9pPr>
    </p:titleStyle>
    <p:bodyStyle>
      <a:lvl1pPr marL="322635" indent="-242869" algn="l" defTabSz="342874" rtl="0" fontAlgn="base" hangingPunct="0">
        <a:lnSpc>
          <a:spcPct val="112000"/>
        </a:lnSpc>
        <a:spcBef>
          <a:spcPct val="0"/>
        </a:spcBef>
        <a:spcAft>
          <a:spcPts val="1069"/>
        </a:spcAft>
        <a:buClr>
          <a:srgbClr val="000000"/>
        </a:buClr>
        <a:buSzPct val="45000"/>
        <a:buFont typeface="StarSymbol" charset="0"/>
        <a:buChar char="●"/>
        <a:defRPr sz="2400">
          <a:solidFill>
            <a:srgbClr val="000000"/>
          </a:solidFill>
          <a:latin typeface="+mn-lt"/>
          <a:ea typeface="+mn-ea"/>
          <a:cs typeface="+mn-cs"/>
        </a:defRPr>
      </a:lvl1pPr>
      <a:lvl2pPr marL="646461" indent="-214296" algn="l" defTabSz="342874" rtl="0" fontAlgn="base" hangingPunct="0">
        <a:lnSpc>
          <a:spcPct val="112000"/>
        </a:lnSpc>
        <a:spcBef>
          <a:spcPct val="0"/>
        </a:spcBef>
        <a:spcAft>
          <a:spcPts val="854"/>
        </a:spcAft>
        <a:buClr>
          <a:srgbClr val="000000"/>
        </a:buClr>
        <a:buSzPct val="75000"/>
        <a:buFont typeface="StarSymbol" charset="0"/>
        <a:buChar char="–"/>
        <a:defRPr sz="2100">
          <a:solidFill>
            <a:srgbClr val="000000"/>
          </a:solidFill>
          <a:latin typeface="+mn-lt"/>
          <a:ea typeface="+mn-ea"/>
          <a:cs typeface="+mn-cs"/>
        </a:defRPr>
      </a:lvl2pPr>
      <a:lvl3pPr marL="970286" indent="-161913" algn="l" defTabSz="342874" rtl="0" fontAlgn="base" hangingPunct="0">
        <a:lnSpc>
          <a:spcPct val="112000"/>
        </a:lnSpc>
        <a:spcBef>
          <a:spcPct val="0"/>
        </a:spcBef>
        <a:spcAft>
          <a:spcPts val="638"/>
        </a:spcAft>
        <a:buClr>
          <a:srgbClr val="000000"/>
        </a:buClr>
        <a:buSzPct val="45000"/>
        <a:buFont typeface="StarSymbol" charset="0"/>
        <a:buChar char="●"/>
        <a:defRPr sz="1800">
          <a:solidFill>
            <a:srgbClr val="000000"/>
          </a:solidFill>
          <a:latin typeface="+mn-lt"/>
          <a:ea typeface="+mn-ea"/>
          <a:cs typeface="+mn-cs"/>
        </a:defRPr>
      </a:lvl3pPr>
      <a:lvl4pPr marL="1294112" indent="-160722" algn="l" defTabSz="342874" rtl="0" fontAlgn="base" hangingPunct="0">
        <a:lnSpc>
          <a:spcPct val="112000"/>
        </a:lnSpc>
        <a:spcBef>
          <a:spcPct val="0"/>
        </a:spcBef>
        <a:spcAft>
          <a:spcPts val="431"/>
        </a:spcAft>
        <a:buClr>
          <a:srgbClr val="000000"/>
        </a:buClr>
        <a:buSzPct val="75000"/>
        <a:buFont typeface="StarSymbol" charset="0"/>
        <a:buChar char="–"/>
        <a:defRPr sz="1500">
          <a:solidFill>
            <a:srgbClr val="000000"/>
          </a:solidFill>
          <a:latin typeface="+mn-lt"/>
          <a:ea typeface="+mn-ea"/>
          <a:cs typeface="+mn-cs"/>
        </a:defRPr>
      </a:lvl4pPr>
      <a:lvl5pPr marL="1617938" indent="-161913" algn="l" defTabSz="342874" rtl="0" fontAlgn="base" hangingPunct="0">
        <a:lnSpc>
          <a:spcPct val="112000"/>
        </a:lnSpc>
        <a:spcBef>
          <a:spcPct val="0"/>
        </a:spcBef>
        <a:spcAft>
          <a:spcPts val="216"/>
        </a:spcAft>
        <a:buClr>
          <a:srgbClr val="000000"/>
        </a:buClr>
        <a:buSzPct val="45000"/>
        <a:buFont typeface="StarSymbol" charset="0"/>
        <a:buChar char="●"/>
        <a:defRPr sz="1500">
          <a:solidFill>
            <a:srgbClr val="000000"/>
          </a:solidFill>
          <a:latin typeface="+mn-lt"/>
          <a:ea typeface="+mn-ea"/>
          <a:cs typeface="+mn-cs"/>
        </a:defRPr>
      </a:lvl5pPr>
      <a:lvl6pPr marL="1960812" indent="-161913" algn="l" defTabSz="342874" rtl="0" fontAlgn="base" hangingPunct="0">
        <a:lnSpc>
          <a:spcPct val="112000"/>
        </a:lnSpc>
        <a:spcBef>
          <a:spcPct val="0"/>
        </a:spcBef>
        <a:spcAft>
          <a:spcPts val="216"/>
        </a:spcAft>
        <a:buClr>
          <a:srgbClr val="000000"/>
        </a:buClr>
        <a:buSzPct val="45000"/>
        <a:buFont typeface="StarSymbol" charset="0"/>
        <a:buChar char="●"/>
        <a:defRPr sz="1500">
          <a:solidFill>
            <a:srgbClr val="000000"/>
          </a:solidFill>
          <a:latin typeface="+mn-lt"/>
          <a:ea typeface="+mn-ea"/>
          <a:cs typeface="+mn-cs"/>
        </a:defRPr>
      </a:lvl6pPr>
      <a:lvl7pPr marL="2303686" indent="-161913" algn="l" defTabSz="342874" rtl="0" fontAlgn="base" hangingPunct="0">
        <a:lnSpc>
          <a:spcPct val="112000"/>
        </a:lnSpc>
        <a:spcBef>
          <a:spcPct val="0"/>
        </a:spcBef>
        <a:spcAft>
          <a:spcPts val="216"/>
        </a:spcAft>
        <a:buClr>
          <a:srgbClr val="000000"/>
        </a:buClr>
        <a:buSzPct val="45000"/>
        <a:buFont typeface="StarSymbol" charset="0"/>
        <a:buChar char="●"/>
        <a:defRPr sz="1500">
          <a:solidFill>
            <a:srgbClr val="000000"/>
          </a:solidFill>
          <a:latin typeface="+mn-lt"/>
          <a:ea typeface="+mn-ea"/>
          <a:cs typeface="+mn-cs"/>
        </a:defRPr>
      </a:lvl7pPr>
      <a:lvl8pPr marL="2646560" indent="-161913" algn="l" defTabSz="342874" rtl="0" fontAlgn="base" hangingPunct="0">
        <a:lnSpc>
          <a:spcPct val="112000"/>
        </a:lnSpc>
        <a:spcBef>
          <a:spcPct val="0"/>
        </a:spcBef>
        <a:spcAft>
          <a:spcPts val="216"/>
        </a:spcAft>
        <a:buClr>
          <a:srgbClr val="000000"/>
        </a:buClr>
        <a:buSzPct val="45000"/>
        <a:buFont typeface="StarSymbol" charset="0"/>
        <a:buChar char="●"/>
        <a:defRPr sz="1500">
          <a:solidFill>
            <a:srgbClr val="000000"/>
          </a:solidFill>
          <a:latin typeface="+mn-lt"/>
          <a:ea typeface="+mn-ea"/>
          <a:cs typeface="+mn-cs"/>
        </a:defRPr>
      </a:lvl8pPr>
      <a:lvl9pPr marL="2989434" indent="-161913" algn="l" defTabSz="342874" rtl="0" fontAlgn="base" hangingPunct="0">
        <a:lnSpc>
          <a:spcPct val="112000"/>
        </a:lnSpc>
        <a:spcBef>
          <a:spcPct val="0"/>
        </a:spcBef>
        <a:spcAft>
          <a:spcPts val="216"/>
        </a:spcAft>
        <a:buClr>
          <a:srgbClr val="000000"/>
        </a:buClr>
        <a:buSzPct val="45000"/>
        <a:buFont typeface="StarSymbol" charset="0"/>
        <a:buChar char="●"/>
        <a:defRPr sz="15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748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874" algn="l" defTabSz="685748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748" algn="l" defTabSz="685748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622" algn="l" defTabSz="685748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496" algn="l" defTabSz="685748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371" algn="l" defTabSz="685748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244" algn="l" defTabSz="685748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119" algn="l" defTabSz="685748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2993" algn="l" defTabSz="685748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911970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9" r:id="rId1"/>
  </p:sldLayoutIdLst>
  <p:hf sldNum="0" hdr="0" ft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540000" y="274639"/>
            <a:ext cx="8056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  <a:endParaRPr lang="en-US" altLang="en-US" dirty="0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540855" y="1600201"/>
            <a:ext cx="8056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dirty="0"/>
              <a:t>Click to edit Master text styles</a:t>
            </a:r>
          </a:p>
          <a:p>
            <a:pPr lvl="1"/>
            <a:r>
              <a:rPr lang="en-US" altLang="en-US" dirty="0"/>
              <a:t>Second level</a:t>
            </a:r>
          </a:p>
          <a:p>
            <a:pPr lvl="2"/>
            <a:r>
              <a:rPr lang="en-US" altLang="en-US" dirty="0"/>
              <a:t>Third level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296000" y="6372104"/>
            <a:ext cx="715352" cy="246184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000">
                <a:solidFill>
                  <a:srgbClr val="000000"/>
                </a:solidFill>
                <a:latin typeface="Arial Narrow" panose="020B0606020202030204" pitchFamily="34" charset="0"/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fld id="{5E7506D9-11D1-4EDF-8D7F-95F25EAFBD39}" type="slidenum">
              <a:rPr lang="en-US" altLang="en-US" smtClean="0"/>
              <a:pPr>
                <a:defRPr/>
              </a:pPr>
              <a:t>‹#›</a:t>
            </a:fld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4054739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</p:sldLayoutIdLst>
  <p:hf sldNum="0" hdr="0" ftr="0" dt="0"/>
  <p:txStyles>
    <p:titleStyle>
      <a:lvl1pPr algn="l" defTabSz="457200" rtl="0" eaLnBrk="1" fontAlgn="base" hangingPunct="1">
        <a:spcBef>
          <a:spcPct val="0"/>
        </a:spcBef>
        <a:spcAft>
          <a:spcPct val="0"/>
        </a:spcAft>
        <a:defRPr sz="3200" b="1" kern="1200">
          <a:solidFill>
            <a:schemeClr val="tx1"/>
          </a:solidFill>
          <a:latin typeface="Arial Narrow"/>
          <a:ea typeface="MS PGothic" pitchFamily="34" charset="-128"/>
          <a:cs typeface="Arial Narrow"/>
        </a:defRPr>
      </a:lvl1pPr>
      <a:lvl2pPr algn="l" defTabSz="457200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81104F"/>
          </a:solidFill>
          <a:latin typeface="Arial Narrow" charset="0"/>
          <a:ea typeface="MS PGothic" pitchFamily="34" charset="-128"/>
          <a:cs typeface="Arial Narrow" panose="020B0606020202030204" pitchFamily="34" charset="0"/>
        </a:defRPr>
      </a:lvl2pPr>
      <a:lvl3pPr algn="l" defTabSz="457200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81104F"/>
          </a:solidFill>
          <a:latin typeface="Arial Narrow" charset="0"/>
          <a:ea typeface="MS PGothic" pitchFamily="34" charset="-128"/>
          <a:cs typeface="Arial Narrow" panose="020B0606020202030204" pitchFamily="34" charset="0"/>
        </a:defRPr>
      </a:lvl3pPr>
      <a:lvl4pPr algn="l" defTabSz="457200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81104F"/>
          </a:solidFill>
          <a:latin typeface="Arial Narrow" charset="0"/>
          <a:ea typeface="MS PGothic" pitchFamily="34" charset="-128"/>
          <a:cs typeface="Arial Narrow" panose="020B0606020202030204" pitchFamily="34" charset="0"/>
        </a:defRPr>
      </a:lvl4pPr>
      <a:lvl5pPr algn="l" defTabSz="457200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81104F"/>
          </a:solidFill>
          <a:latin typeface="Arial Narrow" charset="0"/>
          <a:ea typeface="MS PGothic" pitchFamily="34" charset="-128"/>
          <a:cs typeface="Arial Narrow" panose="020B0606020202030204" pitchFamily="34" charset="0"/>
        </a:defRPr>
      </a:lvl5pPr>
      <a:lvl6pPr marL="457200" algn="l" defTabSz="457200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81104F"/>
          </a:solidFill>
          <a:latin typeface="Arial Narrow" charset="0"/>
          <a:ea typeface="ＭＳ Ｐゴシック" charset="0"/>
        </a:defRPr>
      </a:lvl6pPr>
      <a:lvl7pPr marL="914400" algn="l" defTabSz="457200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81104F"/>
          </a:solidFill>
          <a:latin typeface="Arial Narrow" charset="0"/>
          <a:ea typeface="ＭＳ Ｐゴシック" charset="0"/>
        </a:defRPr>
      </a:lvl7pPr>
      <a:lvl8pPr marL="1371600" algn="l" defTabSz="457200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81104F"/>
          </a:solidFill>
          <a:latin typeface="Arial Narrow" charset="0"/>
          <a:ea typeface="ＭＳ Ｐゴシック" charset="0"/>
        </a:defRPr>
      </a:lvl8pPr>
      <a:lvl9pPr marL="1828800" algn="l" defTabSz="457200" rtl="0" eaLnBrk="1" fontAlgn="base" hangingPunct="1">
        <a:spcBef>
          <a:spcPct val="0"/>
        </a:spcBef>
        <a:spcAft>
          <a:spcPct val="0"/>
        </a:spcAft>
        <a:defRPr sz="4000" b="1">
          <a:solidFill>
            <a:srgbClr val="81104F"/>
          </a:solidFill>
          <a:latin typeface="Arial Narrow" charset="0"/>
          <a:ea typeface="ＭＳ Ｐゴシック" charset="0"/>
        </a:defRPr>
      </a:lvl9pPr>
    </p:titleStyle>
    <p:bodyStyle>
      <a:lvl1pPr marL="342900" indent="-342900" algn="l" defTabSz="457200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35000"/>
        <a:buFont typeface="Wingdings" panose="05000000000000000000" pitchFamily="2" charset="2"/>
        <a:buChar char="u"/>
        <a:defRPr sz="1600" kern="1200">
          <a:solidFill>
            <a:schemeClr val="tx1"/>
          </a:solidFill>
          <a:latin typeface="Arial Narrow"/>
          <a:ea typeface="MS PGothic" pitchFamily="34" charset="-128"/>
          <a:cs typeface="Arial Narrow"/>
        </a:defRPr>
      </a:lvl1pPr>
      <a:lvl2pPr marL="742950" indent="-285750" algn="l" defTabSz="457200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35000"/>
        <a:buFont typeface="Wingdings" panose="05000000000000000000" pitchFamily="2" charset="2"/>
        <a:buChar char="u"/>
        <a:defRPr sz="1600" kern="1200">
          <a:solidFill>
            <a:schemeClr val="tx1">
              <a:lumMod val="50000"/>
              <a:lumOff val="50000"/>
            </a:schemeClr>
          </a:solidFill>
          <a:latin typeface="Arial Narrow"/>
          <a:ea typeface="MS PGothic" pitchFamily="34" charset="-128"/>
          <a:cs typeface="Arial Narrow"/>
        </a:defRPr>
      </a:lvl2pPr>
      <a:lvl3pPr marL="1143000" indent="-228600" algn="l" defTabSz="457200" rtl="0" eaLnBrk="1" fontAlgn="base" hangingPunct="1">
        <a:spcBef>
          <a:spcPct val="20000"/>
        </a:spcBef>
        <a:spcAft>
          <a:spcPct val="0"/>
        </a:spcAft>
        <a:buClr>
          <a:schemeClr val="tx1"/>
        </a:buClr>
        <a:buSzPct val="35000"/>
        <a:buFont typeface="Wingdings" panose="05000000000000000000" pitchFamily="2" charset="2"/>
        <a:buChar char="u"/>
        <a:defRPr sz="1600" kern="1200">
          <a:solidFill>
            <a:schemeClr val="bg1">
              <a:lumMod val="65000"/>
            </a:schemeClr>
          </a:solidFill>
          <a:latin typeface="Arial Narrow"/>
          <a:ea typeface="MS PGothic" pitchFamily="34" charset="-128"/>
          <a:cs typeface="Arial Narrow"/>
        </a:defRPr>
      </a:lvl3pPr>
      <a:lvl4pPr marL="16002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4pPr>
      <a:lvl5pPr marL="2057400" indent="-228600" algn="l" defTabSz="457200" rtl="0" eaLnBrk="1" fontAlgn="base" hangingPunct="1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9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0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0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0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0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0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08.xml"/><Relationship Id="rId1" Type="http://schemas.openxmlformats.org/officeDocument/2006/relationships/tags" Target="../tags/tag30.xml"/><Relationship Id="rId4" Type="http://schemas.openxmlformats.org/officeDocument/2006/relationships/image" Target="../media/image38.jp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12.xml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4" Type="http://schemas.openxmlformats.org/officeDocument/2006/relationships/notesSlide" Target="../notesSlides/notesSlide2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3.xml"/><Relationship Id="rId2" Type="http://schemas.openxmlformats.org/officeDocument/2006/relationships/slideLayout" Target="../slideLayouts/slideLayout109.xml"/><Relationship Id="rId1" Type="http://schemas.openxmlformats.org/officeDocument/2006/relationships/tags" Target="../tags/tag3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9.xml"/><Relationship Id="rId2" Type="http://schemas.openxmlformats.org/officeDocument/2006/relationships/tags" Target="../tags/tag35.xml"/><Relationship Id="rId1" Type="http://schemas.openxmlformats.org/officeDocument/2006/relationships/tags" Target="../tags/tag34.xml"/><Relationship Id="rId4" Type="http://schemas.openxmlformats.org/officeDocument/2006/relationships/notesSlide" Target="../notesSlides/notesSlide2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9.xml"/><Relationship Id="rId2" Type="http://schemas.openxmlformats.org/officeDocument/2006/relationships/tags" Target="../tags/tag37.xml"/><Relationship Id="rId1" Type="http://schemas.openxmlformats.org/officeDocument/2006/relationships/tags" Target="../tags/tag36.xml"/><Relationship Id="rId4" Type="http://schemas.openxmlformats.org/officeDocument/2006/relationships/notesSlide" Target="../notesSlides/notesSlide2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9.xml"/><Relationship Id="rId2" Type="http://schemas.openxmlformats.org/officeDocument/2006/relationships/tags" Target="../tags/tag39.xml"/><Relationship Id="rId1" Type="http://schemas.openxmlformats.org/officeDocument/2006/relationships/tags" Target="../tags/tag38.xml"/><Relationship Id="rId4" Type="http://schemas.openxmlformats.org/officeDocument/2006/relationships/notesSlide" Target="../notesSlides/notesSlide2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11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09.xml"/><Relationship Id="rId2" Type="http://schemas.openxmlformats.org/officeDocument/2006/relationships/tags" Target="../tags/tag41.xml"/><Relationship Id="rId1" Type="http://schemas.openxmlformats.org/officeDocument/2006/relationships/tags" Target="../tags/tag40.xml"/><Relationship Id="rId4" Type="http://schemas.openxmlformats.org/officeDocument/2006/relationships/notesSlide" Target="../notesSlides/notesSlide2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Layout" Target="../slideLayouts/slideLayout8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Layout" Target="../slideLayouts/slideLayout8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Layout" Target="../slideLayouts/slideLayout8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27675" y="2262472"/>
            <a:ext cx="7772400" cy="2036396"/>
          </a:xfrm>
        </p:spPr>
        <p:txBody>
          <a:bodyPr>
            <a:normAutofit/>
          </a:bodyPr>
          <a:lstStyle/>
          <a:p>
            <a:r>
              <a:rPr lang="en-US" sz="3200" dirty="0"/>
              <a:t>Phase III studies in gastric cancer: Less is more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427674" y="4691844"/>
            <a:ext cx="7128825" cy="1565118"/>
          </a:xfrm>
        </p:spPr>
        <p:txBody>
          <a:bodyPr>
            <a:normAutofit/>
          </a:bodyPr>
          <a:lstStyle/>
          <a:p>
            <a:r>
              <a:rPr lang="en-US" dirty="0"/>
              <a:t>March 17, 2026</a:t>
            </a:r>
          </a:p>
          <a:p>
            <a:r>
              <a:rPr lang="en-US" dirty="0"/>
              <a:t>Geoffrey Ku, MD</a:t>
            </a:r>
          </a:p>
          <a:p>
            <a:r>
              <a:rPr lang="en-US" dirty="0"/>
              <a:t>Gastrointestinal Oncology and Cellular Therapy Service</a:t>
            </a:r>
          </a:p>
          <a:p>
            <a:r>
              <a:rPr lang="en-US" dirty="0"/>
              <a:t>Department of Medicine</a:t>
            </a:r>
          </a:p>
        </p:txBody>
      </p:sp>
    </p:spTree>
    <p:extLst>
      <p:ext uri="{BB962C8B-B14F-4D97-AF65-F5344CB8AC3E}">
        <p14:creationId xmlns:p14="http://schemas.microsoft.com/office/powerpoint/2010/main" val="223682904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0996036-319C-AF3A-9917-18B77D3B07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F3FC5CA-D088-380F-CD3F-306A3196DB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Statistical plan (multiplicity strategy)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EA4F766-F140-C4D8-5C1B-21403905560D}"/>
              </a:ext>
            </a:extLst>
          </p:cNvPr>
          <p:cNvSpPr txBox="1"/>
          <p:nvPr/>
        </p:nvSpPr>
        <p:spPr>
          <a:xfrm>
            <a:off x="353950" y="5735766"/>
            <a:ext cx="8545707" cy="30777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  <a:latin typeface="Corbel"/>
              </a:rPr>
              <a:t>Shitara, Lancet Oncol 2024;25:212					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F31F4C7-A19F-8B54-3296-25895874811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8997" y="1033041"/>
            <a:ext cx="7666006" cy="446375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E2E69EAE-2158-B5F2-E24E-6A2007060CCF}"/>
              </a:ext>
            </a:extLst>
          </p:cNvPr>
          <p:cNvSpPr txBox="1"/>
          <p:nvPr/>
        </p:nvSpPr>
        <p:spPr>
          <a:xfrm>
            <a:off x="4083628" y="1361209"/>
            <a:ext cx="94801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HR 0.72</a:t>
            </a:r>
          </a:p>
        </p:txBody>
      </p:sp>
    </p:spTree>
    <p:extLst>
      <p:ext uri="{BB962C8B-B14F-4D97-AF65-F5344CB8AC3E}">
        <p14:creationId xmlns:p14="http://schemas.microsoft.com/office/powerpoint/2010/main" val="30777043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CAEEF9-F948-AA05-2C89-62022DA3D3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62C510B-57D2-0C7B-9A2A-1E9EDD9678B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950" y="78734"/>
            <a:ext cx="8545707" cy="1080011"/>
          </a:xfrm>
        </p:spPr>
        <p:txBody>
          <a:bodyPr/>
          <a:lstStyle/>
          <a:p>
            <a:r>
              <a:rPr lang="en-US" dirty="0"/>
              <a:t>Results (</a:t>
            </a:r>
            <a:r>
              <a:rPr lang="en-US" dirty="0" err="1"/>
              <a:t>pCR</a:t>
            </a:r>
            <a:r>
              <a:rPr lang="en-US" dirty="0"/>
              <a:t>/EFS)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0D550C5A-28D6-47B7-5EAD-B37D35FF98A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88478"/>
            <a:ext cx="8221662" cy="4847288"/>
          </a:xfrm>
        </p:spPr>
        <p:txBody>
          <a:bodyPr>
            <a:normAutofit/>
          </a:bodyPr>
          <a:lstStyle/>
          <a:p>
            <a:pPr marL="169863" lvl="0" indent="-169863"/>
            <a:r>
              <a:rPr lang="en-US" sz="2400" dirty="0"/>
              <a:t>At the 1</a:t>
            </a:r>
            <a:r>
              <a:rPr lang="en-US" sz="2400" baseline="30000" dirty="0"/>
              <a:t>st</a:t>
            </a:r>
            <a:r>
              <a:rPr lang="en-US" sz="2400" dirty="0"/>
              <a:t> interim analysis, the </a:t>
            </a:r>
            <a:r>
              <a:rPr lang="en-US" sz="2400" dirty="0" err="1"/>
              <a:t>pCR</a:t>
            </a:r>
            <a:r>
              <a:rPr lang="en-US" sz="2400" dirty="0"/>
              <a:t> rate was improved in the pembrolizumab group (12.9% vs. 2%, p&lt;0.00001)</a:t>
            </a:r>
          </a:p>
          <a:p>
            <a:pPr marL="169863" lvl="0" indent="-169863"/>
            <a:r>
              <a:rPr lang="en-US" sz="2400" dirty="0"/>
              <a:t>At the 3</a:t>
            </a:r>
            <a:r>
              <a:rPr lang="en-US" sz="2400" baseline="30000" dirty="0"/>
              <a:t>rd</a:t>
            </a:r>
            <a:r>
              <a:rPr lang="en-US" sz="2400" dirty="0"/>
              <a:t> interim analysis, </a:t>
            </a:r>
            <a:r>
              <a:rPr lang="en-US" sz="2400" dirty="0" err="1"/>
              <a:t>mEFS</a:t>
            </a:r>
            <a:r>
              <a:rPr lang="en-US" sz="2400" dirty="0"/>
              <a:t> in the main cohort was 44.4 </a:t>
            </a:r>
            <a:r>
              <a:rPr lang="en-US" sz="2400" dirty="0" err="1"/>
              <a:t>mos</a:t>
            </a:r>
            <a:r>
              <a:rPr lang="en-US" sz="2400" dirty="0"/>
              <a:t> in the </a:t>
            </a:r>
            <a:r>
              <a:rPr lang="en-US" sz="2400" dirty="0" err="1"/>
              <a:t>pembro</a:t>
            </a:r>
            <a:r>
              <a:rPr lang="en-US" sz="2400" dirty="0"/>
              <a:t> group vs. 25.3 </a:t>
            </a:r>
            <a:r>
              <a:rPr lang="en-US" sz="2400" dirty="0" err="1"/>
              <a:t>mos</a:t>
            </a:r>
            <a:r>
              <a:rPr lang="en-US" sz="2400" dirty="0"/>
              <a:t> in the control group (HR 0.81, 95% CI 0.67-0.99, p=0.0198), which did not meet the prespecified criteria for significance (</a:t>
            </a:r>
            <a:r>
              <a:rPr lang="en-US" sz="2400" dirty="0" err="1"/>
              <a:t>p</a:t>
            </a:r>
            <a:r>
              <a:rPr lang="en-US" sz="2400" baseline="-25000" dirty="0" err="1"/>
              <a:t>threshold</a:t>
            </a:r>
            <a:r>
              <a:rPr lang="en-US" sz="2400" dirty="0"/>
              <a:t>=0.0178)</a:t>
            </a:r>
            <a:endParaRPr lang="en-US" sz="2200" dirty="0"/>
          </a:p>
          <a:p>
            <a:pPr marL="400050" lvl="1" indent="0">
              <a:buNone/>
            </a:pPr>
            <a:endParaRPr lang="en-US" sz="22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2400" dirty="0"/>
          </a:p>
          <a:p>
            <a:pPr marL="0" indent="0">
              <a:buNone/>
            </a:pPr>
            <a:endParaRPr lang="en-US" sz="1200" b="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80DC4C3-3E7A-9C0E-DD93-4FBDFBE4C5F9}"/>
              </a:ext>
            </a:extLst>
          </p:cNvPr>
          <p:cNvSpPr txBox="1"/>
          <p:nvPr/>
        </p:nvSpPr>
        <p:spPr>
          <a:xfrm>
            <a:off x="353950" y="5735766"/>
            <a:ext cx="8545707" cy="30777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  <a:latin typeface="Corbel"/>
              </a:rPr>
              <a:t>Shitara, Lancet Oncol 2024;25:212					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843BAC64-AB28-2DB7-5180-666FF59EEF6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82655" y="3428999"/>
            <a:ext cx="4610139" cy="156820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B87A8273-DE4D-B023-D556-85AEA584249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92794" y="3428999"/>
            <a:ext cx="4106863" cy="1733635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80BA686B-6A93-6787-3411-DA9C8DD3BF9C}"/>
              </a:ext>
            </a:extLst>
          </p:cNvPr>
          <p:cNvSpPr txBox="1"/>
          <p:nvPr/>
        </p:nvSpPr>
        <p:spPr>
          <a:xfrm>
            <a:off x="1819111" y="5201002"/>
            <a:ext cx="1337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Main cohort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E963CFC-4473-F0A0-F88D-02D2D260798C}"/>
              </a:ext>
            </a:extLst>
          </p:cNvPr>
          <p:cNvSpPr txBox="1"/>
          <p:nvPr/>
        </p:nvSpPr>
        <p:spPr>
          <a:xfrm>
            <a:off x="5812256" y="5182625"/>
            <a:ext cx="20679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Main + FLOT cohort</a:t>
            </a:r>
          </a:p>
        </p:txBody>
      </p:sp>
    </p:spTree>
    <p:extLst>
      <p:ext uri="{BB962C8B-B14F-4D97-AF65-F5344CB8AC3E}">
        <p14:creationId xmlns:p14="http://schemas.microsoft.com/office/powerpoint/2010/main" val="270698733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77C0686-7E0C-FF7D-E439-7151A7E6E4B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6ECBBA-901F-050A-5E6B-11B44C05F8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950" y="78734"/>
            <a:ext cx="8545707" cy="1080011"/>
          </a:xfrm>
        </p:spPr>
        <p:txBody>
          <a:bodyPr/>
          <a:lstStyle/>
          <a:p>
            <a:r>
              <a:rPr lang="en-US" dirty="0"/>
              <a:t>Results (OS)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602617E4-972B-0F49-7E29-776D2E5096B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88478"/>
            <a:ext cx="8221662" cy="4847288"/>
          </a:xfrm>
        </p:spPr>
        <p:txBody>
          <a:bodyPr>
            <a:normAutofit/>
          </a:bodyPr>
          <a:lstStyle/>
          <a:p>
            <a:pPr marL="169863" lvl="0" indent="-169863"/>
            <a:r>
              <a:rPr lang="en-US" sz="2400" dirty="0"/>
              <a:t>At the final analysis, </a:t>
            </a:r>
            <a:r>
              <a:rPr lang="en-US" sz="2400" dirty="0" err="1"/>
              <a:t>mOS</a:t>
            </a:r>
            <a:r>
              <a:rPr lang="en-US" sz="2400" dirty="0"/>
              <a:t> was 71.8 vs. 55.7 </a:t>
            </a:r>
            <a:r>
              <a:rPr lang="en-US" sz="2400" dirty="0" err="1"/>
              <a:t>mos</a:t>
            </a:r>
            <a:r>
              <a:rPr lang="en-US" sz="2400" dirty="0"/>
              <a:t> (HR 0.86, 95% CI 0.71-1.06), with 5-yr OS rates 54% vs. 48%</a:t>
            </a:r>
            <a:endParaRPr lang="en-US" sz="2200" dirty="0"/>
          </a:p>
          <a:p>
            <a:pPr marL="400050" lvl="1" indent="0">
              <a:buNone/>
            </a:pPr>
            <a:endParaRPr lang="en-US" sz="22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2400" dirty="0"/>
          </a:p>
          <a:p>
            <a:pPr marL="0" indent="0">
              <a:buNone/>
            </a:pPr>
            <a:endParaRPr lang="en-US" sz="1200" b="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4EFDA0C-039A-DBC1-3850-3D65BB41451E}"/>
              </a:ext>
            </a:extLst>
          </p:cNvPr>
          <p:cNvSpPr txBox="1"/>
          <p:nvPr/>
        </p:nvSpPr>
        <p:spPr>
          <a:xfrm>
            <a:off x="353950" y="5735766"/>
            <a:ext cx="8545707" cy="30777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  <a:latin typeface="Corbel"/>
              </a:rPr>
              <a:t>Shitara, J Clin Oncol 2025;43:3152					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50F87F3-A7A9-7868-F4F5-F81D9857C12F}"/>
              </a:ext>
            </a:extLst>
          </p:cNvPr>
          <p:cNvSpPr txBox="1"/>
          <p:nvPr/>
        </p:nvSpPr>
        <p:spPr>
          <a:xfrm>
            <a:off x="1767156" y="4671066"/>
            <a:ext cx="1337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Main cohort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6E997BE-DC14-547B-AC25-B2DD1F33099A}"/>
              </a:ext>
            </a:extLst>
          </p:cNvPr>
          <p:cNvSpPr txBox="1"/>
          <p:nvPr/>
        </p:nvSpPr>
        <p:spPr>
          <a:xfrm>
            <a:off x="5760301" y="4652689"/>
            <a:ext cx="20679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Main + FLOT cohort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483989B-371D-8D31-BE31-69C88FBA6F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9522" y="2086011"/>
            <a:ext cx="4205251" cy="248831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EA416C01-4448-703A-B0C2-333B13FA19B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366398" y="2149511"/>
            <a:ext cx="4415714" cy="2424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44954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058547-F69F-E76A-B106-F64BE5CCBF5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39BEAA0-773D-028D-CDD9-95A949F886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950" y="78734"/>
            <a:ext cx="8545707" cy="1080011"/>
          </a:xfrm>
        </p:spPr>
        <p:txBody>
          <a:bodyPr/>
          <a:lstStyle/>
          <a:p>
            <a:r>
              <a:rPr lang="en-US" dirty="0"/>
              <a:t>Comparison with MAGIC and FLOT4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4EC5884-D746-7C8C-6C03-594D62461B73}"/>
              </a:ext>
            </a:extLst>
          </p:cNvPr>
          <p:cNvSpPr txBox="1"/>
          <p:nvPr/>
        </p:nvSpPr>
        <p:spPr>
          <a:xfrm>
            <a:off x="343425" y="5507166"/>
            <a:ext cx="8545707" cy="52322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  <a:latin typeface="Corbel"/>
              </a:rPr>
              <a:t>Shitara, J Clin Oncol 2025;43:3152		Al-</a:t>
            </a:r>
            <a:r>
              <a:rPr lang="en-US" sz="1400" dirty="0" err="1">
                <a:solidFill>
                  <a:prstClr val="black"/>
                </a:solidFill>
                <a:latin typeface="Corbel"/>
              </a:rPr>
              <a:t>Batran</a:t>
            </a:r>
            <a:r>
              <a:rPr lang="en-US" sz="1400" dirty="0">
                <a:solidFill>
                  <a:prstClr val="black"/>
                </a:solidFill>
                <a:latin typeface="Corbel"/>
              </a:rPr>
              <a:t>, J Clin Oncol 2024;42:247 [</a:t>
            </a:r>
            <a:r>
              <a:rPr lang="en-US" sz="1400" dirty="0" err="1">
                <a:solidFill>
                  <a:prstClr val="black"/>
                </a:solidFill>
                <a:latin typeface="Corbel"/>
              </a:rPr>
              <a:t>abstr</a:t>
            </a:r>
            <a:r>
              <a:rPr lang="en-US" sz="1400" dirty="0">
                <a:solidFill>
                  <a:prstClr val="black"/>
                </a:solidFill>
                <a:latin typeface="Corbel"/>
              </a:rPr>
              <a:t>]	</a:t>
            </a:r>
          </a:p>
          <a:p>
            <a:r>
              <a:rPr lang="en-US" sz="1400" dirty="0">
                <a:solidFill>
                  <a:prstClr val="black"/>
                </a:solidFill>
                <a:latin typeface="Corbel"/>
              </a:rPr>
              <a:t>Cunningham, NEJM 2006;355: 11				</a:t>
            </a:r>
          </a:p>
        </p:txBody>
      </p:sp>
      <p:graphicFrame>
        <p:nvGraphicFramePr>
          <p:cNvPr id="11" name="Content Placeholder 10">
            <a:extLst>
              <a:ext uri="{FF2B5EF4-FFF2-40B4-BE49-F238E27FC236}">
                <a16:creationId xmlns:a16="http://schemas.microsoft.com/office/drawing/2014/main" id="{A4E1A9D4-D781-3B23-C960-1DA6EA77A631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2628076236"/>
              </p:ext>
            </p:extLst>
          </p:nvPr>
        </p:nvGraphicFramePr>
        <p:xfrm>
          <a:off x="354013" y="982663"/>
          <a:ext cx="8545510" cy="2667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09102">
                  <a:extLst>
                    <a:ext uri="{9D8B030D-6E8A-4147-A177-3AD203B41FA5}">
                      <a16:colId xmlns:a16="http://schemas.microsoft.com/office/drawing/2014/main" val="1687550333"/>
                    </a:ext>
                  </a:extLst>
                </a:gridCol>
                <a:gridCol w="1709102">
                  <a:extLst>
                    <a:ext uri="{9D8B030D-6E8A-4147-A177-3AD203B41FA5}">
                      <a16:colId xmlns:a16="http://schemas.microsoft.com/office/drawing/2014/main" val="1437102361"/>
                    </a:ext>
                  </a:extLst>
                </a:gridCol>
                <a:gridCol w="1709102">
                  <a:extLst>
                    <a:ext uri="{9D8B030D-6E8A-4147-A177-3AD203B41FA5}">
                      <a16:colId xmlns:a16="http://schemas.microsoft.com/office/drawing/2014/main" val="3891287341"/>
                    </a:ext>
                  </a:extLst>
                </a:gridCol>
                <a:gridCol w="1709102">
                  <a:extLst>
                    <a:ext uri="{9D8B030D-6E8A-4147-A177-3AD203B41FA5}">
                      <a16:colId xmlns:a16="http://schemas.microsoft.com/office/drawing/2014/main" val="1697074924"/>
                    </a:ext>
                  </a:extLst>
                </a:gridCol>
                <a:gridCol w="1709102">
                  <a:extLst>
                    <a:ext uri="{9D8B030D-6E8A-4147-A177-3AD203B41FA5}">
                      <a16:colId xmlns:a16="http://schemas.microsoft.com/office/drawing/2014/main" val="3696457619"/>
                    </a:ext>
                  </a:extLst>
                </a:gridCol>
              </a:tblGrid>
              <a:tr h="370840">
                <a:tc rowSpan="2">
                  <a:txBody>
                    <a:bodyPr/>
                    <a:lstStyle/>
                    <a:p>
                      <a:r>
                        <a:rPr lang="en-US" dirty="0"/>
                        <a:t>Outcome</a:t>
                      </a:r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r>
                        <a:rPr lang="en-US" dirty="0"/>
                        <a:t>MAGIC</a:t>
                      </a:r>
                    </a:p>
                    <a:p>
                      <a:r>
                        <a:rPr lang="en-US" dirty="0"/>
                        <a:t>(ECF)</a:t>
                      </a:r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r>
                        <a:rPr lang="en-US" dirty="0"/>
                        <a:t>FLOT4</a:t>
                      </a:r>
                    </a:p>
                    <a:p>
                      <a:r>
                        <a:rPr lang="en-US" dirty="0"/>
                        <a:t>(FLOT)</a:t>
                      </a:r>
                    </a:p>
                  </a:txBody>
                  <a:tcPr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dirty="0" err="1"/>
                        <a:t>Pembrolizumab+chemo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28085683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</a:rPr>
                        <a:t>KN-585 (Main)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86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</a:rPr>
                        <a:t>KN-585 (FLOT)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86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1288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err="1"/>
                        <a:t>pCR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0%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16%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12.9%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17.0%</a:t>
                      </a:r>
                    </a:p>
                  </a:txBody>
                  <a:tcP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42616924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EFS/PFS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≈20-22 </a:t>
                      </a:r>
                      <a:r>
                        <a:rPr lang="en-US" dirty="0" err="1"/>
                        <a:t>mos</a:t>
                      </a:r>
                      <a:r>
                        <a:rPr lang="en-US" dirty="0"/>
                        <a:t>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30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44.4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3-yr 54%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NR</a:t>
                      </a:r>
                    </a:p>
                    <a:p>
                      <a:r>
                        <a:rPr lang="en-US" dirty="0"/>
                        <a:t>3-yr 59%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197582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OS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≈24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5-yr 36.3%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50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3-yr 57%</a:t>
                      </a:r>
                    </a:p>
                    <a:p>
                      <a:r>
                        <a:rPr lang="en-US" dirty="0"/>
                        <a:t>5-yr 45%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71.8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3-yr 65%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NR</a:t>
                      </a:r>
                    </a:p>
                    <a:p>
                      <a:r>
                        <a:rPr lang="en-US" dirty="0"/>
                        <a:t>3-yr 62%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38079049"/>
                  </a:ext>
                </a:extLst>
              </a:tr>
            </a:tbl>
          </a:graphicData>
        </a:graphic>
      </p:graphicFrame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0C5FD11C-FD41-E0A1-6B3C-222AB3AD3B0B}"/>
              </a:ext>
            </a:extLst>
          </p:cNvPr>
          <p:cNvSpPr txBox="1">
            <a:spLocks/>
          </p:cNvSpPr>
          <p:nvPr/>
        </p:nvSpPr>
        <p:spPr>
          <a:xfrm>
            <a:off x="461169" y="3773603"/>
            <a:ext cx="8221662" cy="183748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9863" indent="-169863"/>
            <a:r>
              <a:rPr lang="en-US" sz="2400" dirty="0"/>
              <a:t>The control arms in KN-585 also performed similarly to historical control:</a:t>
            </a:r>
          </a:p>
          <a:p>
            <a:pPr marL="569913" lvl="1" indent="-169863"/>
            <a:r>
              <a:rPr lang="en-US" sz="2200" dirty="0" err="1"/>
              <a:t>mEFS</a:t>
            </a:r>
            <a:r>
              <a:rPr lang="en-US" sz="2200" dirty="0"/>
              <a:t> 25.7 </a:t>
            </a:r>
            <a:r>
              <a:rPr lang="en-US" sz="2200" dirty="0" err="1"/>
              <a:t>mos</a:t>
            </a:r>
            <a:r>
              <a:rPr lang="en-US" sz="2200" dirty="0"/>
              <a:t> for Main cohort vs. </a:t>
            </a:r>
            <a:r>
              <a:rPr lang="en-US" sz="2200" dirty="0" err="1"/>
              <a:t>mDFS</a:t>
            </a:r>
            <a:r>
              <a:rPr lang="en-US" sz="2200" dirty="0"/>
              <a:t> ≈20 </a:t>
            </a:r>
            <a:r>
              <a:rPr lang="en-US" sz="2200" dirty="0" err="1"/>
              <a:t>mos</a:t>
            </a:r>
            <a:r>
              <a:rPr lang="en-US" sz="2200" dirty="0"/>
              <a:t> in MAGIC</a:t>
            </a:r>
          </a:p>
          <a:p>
            <a:pPr marL="569913" lvl="1" indent="-169863"/>
            <a:r>
              <a:rPr lang="en-US" sz="2200" dirty="0" err="1"/>
              <a:t>mEFS</a:t>
            </a:r>
            <a:r>
              <a:rPr lang="en-US" sz="2200" dirty="0"/>
              <a:t> 30.9 </a:t>
            </a:r>
            <a:r>
              <a:rPr lang="en-US" sz="2200" dirty="0" err="1"/>
              <a:t>mos</a:t>
            </a:r>
            <a:r>
              <a:rPr lang="en-US" sz="2200" dirty="0"/>
              <a:t> for FLOT cohort vs. </a:t>
            </a:r>
            <a:r>
              <a:rPr lang="en-US" sz="2200" dirty="0" err="1"/>
              <a:t>mDFS</a:t>
            </a:r>
            <a:r>
              <a:rPr lang="en-US" sz="2200" dirty="0"/>
              <a:t> 30 </a:t>
            </a:r>
            <a:r>
              <a:rPr lang="en-US" sz="2200" dirty="0" err="1"/>
              <a:t>mos</a:t>
            </a:r>
            <a:r>
              <a:rPr lang="en-US" sz="2200" dirty="0"/>
              <a:t> in FLOT4</a:t>
            </a:r>
          </a:p>
          <a:p>
            <a:pPr marL="569913" lvl="1" indent="-169863"/>
            <a:endParaRPr lang="en-US" sz="2200" dirty="0"/>
          </a:p>
          <a:p>
            <a:pPr marL="400050" lvl="1" indent="0">
              <a:buFont typeface="Arial"/>
              <a:buNone/>
            </a:pPr>
            <a:endParaRPr lang="en-US" sz="22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2400" dirty="0"/>
          </a:p>
          <a:p>
            <a:pPr marL="0" indent="0">
              <a:buFont typeface="Arial"/>
              <a:buNone/>
            </a:pP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25538616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001758F-4809-C583-71C3-F7336AE709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E220CF-9DE0-1593-79C4-EAEC80D887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950" y="78734"/>
            <a:ext cx="8545707" cy="1080011"/>
          </a:xfrm>
        </p:spPr>
        <p:txBody>
          <a:bodyPr/>
          <a:lstStyle/>
          <a:p>
            <a:r>
              <a:rPr lang="en-US" dirty="0"/>
              <a:t>Clinical perspective</a:t>
            </a:r>
          </a:p>
        </p:txBody>
      </p:sp>
      <p:sp>
        <p:nvSpPr>
          <p:cNvPr id="12" name="Content Placeholder 2">
            <a:extLst>
              <a:ext uri="{FF2B5EF4-FFF2-40B4-BE49-F238E27FC236}">
                <a16:creationId xmlns:a16="http://schemas.microsoft.com/office/drawing/2014/main" id="{CBAB7848-B656-E7F0-969E-1FBE061F248F}"/>
              </a:ext>
            </a:extLst>
          </p:cNvPr>
          <p:cNvSpPr txBox="1">
            <a:spLocks/>
          </p:cNvSpPr>
          <p:nvPr/>
        </p:nvSpPr>
        <p:spPr>
          <a:xfrm>
            <a:off x="353950" y="916103"/>
            <a:ext cx="8221662" cy="4757333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9863" indent="-169863"/>
            <a:r>
              <a:rPr lang="en-US" sz="2400" dirty="0"/>
              <a:t>KEYNOTE-585 was likely negative because of:</a:t>
            </a:r>
          </a:p>
          <a:p>
            <a:pPr marL="569913" lvl="1" indent="-169863"/>
            <a:r>
              <a:rPr lang="en-US" sz="2400" dirty="0"/>
              <a:t>Powered for HR 0.72 vs. observed HR 0.81</a:t>
            </a:r>
          </a:p>
          <a:p>
            <a:pPr marL="569913" lvl="1" indent="-169863"/>
            <a:r>
              <a:rPr lang="en-US" sz="2400" dirty="0"/>
              <a:t>Slightly better outcome in the control arm vs. historical control (25.3 vs. 20-22 </a:t>
            </a:r>
            <a:r>
              <a:rPr lang="en-US" sz="2400" dirty="0" err="1"/>
              <a:t>mos</a:t>
            </a:r>
            <a:r>
              <a:rPr lang="en-US" sz="2400" dirty="0"/>
              <a:t>)</a:t>
            </a:r>
          </a:p>
          <a:p>
            <a:pPr marL="569913" lvl="1" indent="-169863"/>
            <a:r>
              <a:rPr lang="en-US" sz="2400" dirty="0"/>
              <a:t>complicated statistical design that involved 3 co-primary endpoints</a:t>
            </a:r>
          </a:p>
          <a:p>
            <a:pPr marL="169863" indent="-169863"/>
            <a:r>
              <a:rPr lang="en-US" sz="2400" dirty="0"/>
              <a:t>The use of a fluoropyrimidine/platinum backbone is not the primary reason for this being a negative study as the EFS HR was similar in the:</a:t>
            </a:r>
          </a:p>
          <a:p>
            <a:pPr marL="569913" lvl="1" indent="-169863"/>
            <a:r>
              <a:rPr lang="en-US" sz="2400" dirty="0"/>
              <a:t>Main cohort (0.81)</a:t>
            </a:r>
          </a:p>
          <a:p>
            <a:pPr marL="569913" lvl="1" indent="-169863"/>
            <a:r>
              <a:rPr lang="en-US" sz="2400" dirty="0"/>
              <a:t>Main + FLOT cohort (0.81)</a:t>
            </a:r>
          </a:p>
          <a:p>
            <a:pPr marL="569913" lvl="1" indent="-169863"/>
            <a:r>
              <a:rPr lang="en-US" sz="2400" dirty="0"/>
              <a:t>FLOT cohort (0.79)</a:t>
            </a:r>
          </a:p>
          <a:p>
            <a:pPr marL="169863" indent="-169863"/>
            <a:endParaRPr lang="en-US" sz="2200" dirty="0"/>
          </a:p>
          <a:p>
            <a:pPr marL="569913" lvl="1" indent="-169863"/>
            <a:endParaRPr lang="en-US" sz="2200" dirty="0"/>
          </a:p>
          <a:p>
            <a:pPr marL="400050" lvl="1" indent="0">
              <a:buFont typeface="Arial"/>
              <a:buNone/>
            </a:pPr>
            <a:endParaRPr lang="en-US" sz="22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2400" dirty="0"/>
          </a:p>
          <a:p>
            <a:pPr marL="0" indent="0">
              <a:buFont typeface="Arial"/>
              <a:buNone/>
            </a:pP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5205248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preencoded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7250"/>
            <a:ext cx="9144000" cy="5120640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preencoded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7250"/>
            <a:ext cx="9144000" cy="5120640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preencoded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7250"/>
            <a:ext cx="9144000" cy="5120640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preencoded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7250"/>
            <a:ext cx="9144000" cy="5120640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7F5430-F541-3A70-0B12-CCC1A1E004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F286A77-9D41-29B7-88F4-C6DEB6CFF04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807038"/>
            <a:ext cx="9156099" cy="52508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6120105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2593319"/>
            <a:ext cx="9144000" cy="1080011"/>
          </a:xfrm>
        </p:spPr>
        <p:txBody>
          <a:bodyPr>
            <a:normAutofit/>
          </a:bodyPr>
          <a:lstStyle/>
          <a:p>
            <a:pPr algn="ctr"/>
            <a:r>
              <a:rPr lang="en-US" sz="4800" dirty="0"/>
              <a:t>Adjuvant studies</a:t>
            </a:r>
          </a:p>
        </p:txBody>
      </p:sp>
    </p:spTree>
    <p:extLst>
      <p:ext uri="{BB962C8B-B14F-4D97-AF65-F5344CB8AC3E}">
        <p14:creationId xmlns:p14="http://schemas.microsoft.com/office/powerpoint/2010/main" val="391834187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 0" descr="preencoded.png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57250"/>
            <a:ext cx="9144000" cy="5120640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75ED97-82B9-113C-B56B-8B61FBC343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3C52AD-7437-0D92-1C1D-90BF1929E1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950" y="78734"/>
            <a:ext cx="8545707" cy="1080011"/>
          </a:xfrm>
        </p:spPr>
        <p:txBody>
          <a:bodyPr>
            <a:normAutofit/>
          </a:bodyPr>
          <a:lstStyle/>
          <a:p>
            <a:r>
              <a:rPr lang="en-US" sz="3000" dirty="0"/>
              <a:t>Comparison between MATTERHORN and KN-585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671A125-00AF-7EAC-004B-70C48607FFC3}"/>
              </a:ext>
            </a:extLst>
          </p:cNvPr>
          <p:cNvSpPr txBox="1"/>
          <p:nvPr/>
        </p:nvSpPr>
        <p:spPr>
          <a:xfrm>
            <a:off x="343425" y="5507166"/>
            <a:ext cx="8545707" cy="52322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  <a:latin typeface="Corbel"/>
              </a:rPr>
              <a:t>Shitara, J Clin Oncol 2025;43:3152		Al-</a:t>
            </a:r>
            <a:r>
              <a:rPr lang="en-US" sz="1400" dirty="0" err="1">
                <a:solidFill>
                  <a:prstClr val="black"/>
                </a:solidFill>
                <a:latin typeface="Corbel"/>
              </a:rPr>
              <a:t>Batran</a:t>
            </a:r>
            <a:r>
              <a:rPr lang="en-US" sz="1400" dirty="0">
                <a:solidFill>
                  <a:prstClr val="black"/>
                </a:solidFill>
                <a:latin typeface="Corbel"/>
              </a:rPr>
              <a:t>, J Clin Oncol 2024;42:247 [</a:t>
            </a:r>
            <a:r>
              <a:rPr lang="en-US" sz="1400" dirty="0" err="1">
                <a:solidFill>
                  <a:prstClr val="black"/>
                </a:solidFill>
                <a:latin typeface="Corbel"/>
              </a:rPr>
              <a:t>abstr</a:t>
            </a:r>
            <a:r>
              <a:rPr lang="en-US" sz="1400" dirty="0">
                <a:solidFill>
                  <a:prstClr val="black"/>
                </a:solidFill>
                <a:latin typeface="Corbel"/>
              </a:rPr>
              <a:t>]	</a:t>
            </a:r>
          </a:p>
          <a:p>
            <a:r>
              <a:rPr lang="en-US" sz="1400" dirty="0" err="1">
                <a:solidFill>
                  <a:prstClr val="black"/>
                </a:solidFill>
                <a:latin typeface="Corbel"/>
              </a:rPr>
              <a:t>Janjigian</a:t>
            </a:r>
            <a:r>
              <a:rPr lang="en-US" sz="1400" dirty="0">
                <a:solidFill>
                  <a:prstClr val="black"/>
                </a:solidFill>
                <a:latin typeface="Corbel"/>
              </a:rPr>
              <a:t>, NEJM 2025;393:217			</a:t>
            </a:r>
          </a:p>
        </p:txBody>
      </p:sp>
      <p:graphicFrame>
        <p:nvGraphicFramePr>
          <p:cNvPr id="11" name="Content Placeholder 10">
            <a:extLst>
              <a:ext uri="{FF2B5EF4-FFF2-40B4-BE49-F238E27FC236}">
                <a16:creationId xmlns:a16="http://schemas.microsoft.com/office/drawing/2014/main" id="{E9EE98F3-F996-41A0-DA1A-748DEDE9E0B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761387039"/>
              </p:ext>
            </p:extLst>
          </p:nvPr>
        </p:nvGraphicFramePr>
        <p:xfrm>
          <a:off x="1153796" y="1036320"/>
          <a:ext cx="6836408" cy="2667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09102">
                  <a:extLst>
                    <a:ext uri="{9D8B030D-6E8A-4147-A177-3AD203B41FA5}">
                      <a16:colId xmlns:a16="http://schemas.microsoft.com/office/drawing/2014/main" val="1687550333"/>
                    </a:ext>
                  </a:extLst>
                </a:gridCol>
                <a:gridCol w="1709102">
                  <a:extLst>
                    <a:ext uri="{9D8B030D-6E8A-4147-A177-3AD203B41FA5}">
                      <a16:colId xmlns:a16="http://schemas.microsoft.com/office/drawing/2014/main" val="1437102361"/>
                    </a:ext>
                  </a:extLst>
                </a:gridCol>
                <a:gridCol w="1709102">
                  <a:extLst>
                    <a:ext uri="{9D8B030D-6E8A-4147-A177-3AD203B41FA5}">
                      <a16:colId xmlns:a16="http://schemas.microsoft.com/office/drawing/2014/main" val="1697074924"/>
                    </a:ext>
                  </a:extLst>
                </a:gridCol>
                <a:gridCol w="1709102">
                  <a:extLst>
                    <a:ext uri="{9D8B030D-6E8A-4147-A177-3AD203B41FA5}">
                      <a16:colId xmlns:a16="http://schemas.microsoft.com/office/drawing/2014/main" val="3696457619"/>
                    </a:ext>
                  </a:extLst>
                </a:gridCol>
              </a:tblGrid>
              <a:tr h="370840">
                <a:tc rowSpan="2">
                  <a:txBody>
                    <a:bodyPr/>
                    <a:lstStyle/>
                    <a:p>
                      <a:r>
                        <a:rPr lang="en-US" dirty="0"/>
                        <a:t>Outcome</a:t>
                      </a:r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r>
                        <a:rPr lang="en-US" dirty="0"/>
                        <a:t>MATTERHORN</a:t>
                      </a: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dirty="0"/>
                        <a:t>+pembrolizumab</a:t>
                      </a:r>
                    </a:p>
                  </a:txBody>
                  <a:tcPr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28085683"/>
                  </a:ext>
                </a:extLst>
              </a:tr>
              <a:tr h="370840"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</a:rPr>
                        <a:t>KN-585 (Main)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86E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1" dirty="0">
                          <a:solidFill>
                            <a:schemeClr val="bg1"/>
                          </a:solidFill>
                        </a:rPr>
                        <a:t>KN-585 (FLOT)</a:t>
                      </a:r>
                    </a:p>
                  </a:txBody>
                  <a:tcPr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2986E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012889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 err="1"/>
                        <a:t>pCR</a:t>
                      </a:r>
                      <a:endParaRPr lang="en-US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19%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12.9%</a:t>
                      </a:r>
                    </a:p>
                  </a:txBody>
                  <a:tcP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17.0%</a:t>
                      </a:r>
                    </a:p>
                  </a:txBody>
                  <a:tcP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42616924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EFS/PFS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NR</a:t>
                      </a:r>
                    </a:p>
                    <a:p>
                      <a:r>
                        <a:rPr lang="en-US" dirty="0"/>
                        <a:t>2-yr 67%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44.4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2-yr 58%</a:t>
                      </a:r>
                    </a:p>
                    <a:p>
                      <a:r>
                        <a:rPr lang="en-US" dirty="0"/>
                        <a:t>3-yr 54%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NR</a:t>
                      </a:r>
                    </a:p>
                    <a:p>
                      <a:r>
                        <a:rPr lang="en-US" dirty="0"/>
                        <a:t>2-yr 66%</a:t>
                      </a:r>
                    </a:p>
                    <a:p>
                      <a:r>
                        <a:rPr lang="en-US" dirty="0"/>
                        <a:t>3-yr 59%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6197582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OS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NR</a:t>
                      </a:r>
                    </a:p>
                    <a:p>
                      <a:r>
                        <a:rPr lang="en-US" dirty="0"/>
                        <a:t>3-yr 68.6%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71.8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3-yr 65%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NR</a:t>
                      </a:r>
                    </a:p>
                    <a:p>
                      <a:r>
                        <a:rPr lang="en-US" dirty="0"/>
                        <a:t>3-yr 62%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238079049"/>
                  </a:ext>
                </a:extLst>
              </a:tr>
            </a:tbl>
          </a:graphicData>
        </a:graphic>
      </p:graphicFrame>
      <p:sp>
        <p:nvSpPr>
          <p:cNvPr id="15" name="Content Placeholder 2">
            <a:extLst>
              <a:ext uri="{FF2B5EF4-FFF2-40B4-BE49-F238E27FC236}">
                <a16:creationId xmlns:a16="http://schemas.microsoft.com/office/drawing/2014/main" id="{A4920834-E741-3DC8-FBF1-68D3ED8FB508}"/>
              </a:ext>
            </a:extLst>
          </p:cNvPr>
          <p:cNvSpPr txBox="1">
            <a:spLocks/>
          </p:cNvSpPr>
          <p:nvPr/>
        </p:nvSpPr>
        <p:spPr>
          <a:xfrm>
            <a:off x="461169" y="3703320"/>
            <a:ext cx="8221662" cy="180384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b="0" kern="1200">
                <a:solidFill>
                  <a:schemeClr val="tx1"/>
                </a:solidFill>
                <a:latin typeface="Corbel"/>
                <a:ea typeface="+mn-ea"/>
                <a:cs typeface="Corbel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9863" indent="-169863"/>
            <a:r>
              <a:rPr lang="en-US" sz="2400" dirty="0"/>
              <a:t>MATTERHORN has established a new SOC: peri-operative durvalumab/FLOT was FDA approved in November 2025</a:t>
            </a:r>
          </a:p>
          <a:p>
            <a:pPr marL="169863" indent="-169863"/>
            <a:r>
              <a:rPr lang="en-US" sz="2400" dirty="0"/>
              <a:t>Outcomes for KN-585 appear to be very similar, providing additional support for this general approach</a:t>
            </a:r>
            <a:endParaRPr lang="en-US" sz="2200" dirty="0"/>
          </a:p>
          <a:p>
            <a:pPr marL="569913" lvl="1" indent="-169863"/>
            <a:endParaRPr lang="en-US" sz="2200" dirty="0"/>
          </a:p>
          <a:p>
            <a:pPr marL="400050" lvl="1" indent="0">
              <a:buFont typeface="Arial"/>
              <a:buNone/>
            </a:pPr>
            <a:endParaRPr lang="en-US" sz="22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2400" dirty="0"/>
          </a:p>
          <a:p>
            <a:pPr marL="0" indent="0">
              <a:buFont typeface="Arial"/>
              <a:buNone/>
            </a:pP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206701501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AE7F68-A960-BD68-A564-120F76022B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ED3FA1D-7A7C-CAAB-F203-5C27C2757D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2593319"/>
            <a:ext cx="9144000" cy="1080011"/>
          </a:xfrm>
        </p:spPr>
        <p:txBody>
          <a:bodyPr>
            <a:normAutofit/>
          </a:bodyPr>
          <a:lstStyle/>
          <a:p>
            <a:pPr algn="ctr"/>
            <a:r>
              <a:rPr lang="en-US" sz="4800" dirty="0"/>
              <a:t>1L metastatic studies</a:t>
            </a:r>
          </a:p>
        </p:txBody>
      </p:sp>
    </p:spTree>
    <p:extLst>
      <p:ext uri="{BB962C8B-B14F-4D97-AF65-F5344CB8AC3E}">
        <p14:creationId xmlns:p14="http://schemas.microsoft.com/office/powerpoint/2010/main" val="53639550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87EDC1-F254-77D5-0203-4683944800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E03B0A-1FA9-8A5A-6236-FE2B6F63EF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E7BB277C-E5EE-385E-2629-AF2EB85D8ED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88478"/>
            <a:ext cx="8221662" cy="4618704"/>
          </a:xfrm>
        </p:spPr>
        <p:txBody>
          <a:bodyPr>
            <a:normAutofit/>
          </a:bodyPr>
          <a:lstStyle/>
          <a:p>
            <a:pPr marL="169863" lvl="0" indent="-169863"/>
            <a:r>
              <a:rPr lang="en-US" sz="2400" dirty="0"/>
              <a:t>In the 1L setting for advanced/metastatic esophagogastric adenocarcinoma, the SOC at the time was a fluoropyrimidine/platinum doublet, which is associated with:</a:t>
            </a:r>
          </a:p>
          <a:p>
            <a:pPr marL="569913" lvl="1" indent="-169863"/>
            <a:r>
              <a:rPr lang="en-US" sz="2200" dirty="0"/>
              <a:t>Objective response rate (ORR) 40%</a:t>
            </a:r>
          </a:p>
          <a:p>
            <a:pPr marL="569913" lvl="1" indent="-169863"/>
            <a:r>
              <a:rPr lang="en-US" sz="2200" dirty="0" err="1"/>
              <a:t>mPFS</a:t>
            </a:r>
            <a:r>
              <a:rPr lang="en-US" sz="2200" dirty="0"/>
              <a:t> 4-6 </a:t>
            </a:r>
            <a:r>
              <a:rPr lang="en-US" sz="2200" dirty="0" err="1"/>
              <a:t>mos</a:t>
            </a:r>
            <a:endParaRPr lang="en-US" sz="2200" dirty="0"/>
          </a:p>
          <a:p>
            <a:pPr marL="569913" lvl="1" indent="-169863"/>
            <a:r>
              <a:rPr lang="en-US" sz="2200" dirty="0" err="1"/>
              <a:t>mOS</a:t>
            </a:r>
            <a:r>
              <a:rPr lang="en-US" sz="2200" dirty="0"/>
              <a:t> 10-12 </a:t>
            </a:r>
            <a:r>
              <a:rPr lang="en-US" sz="2200" dirty="0" err="1"/>
              <a:t>mos</a:t>
            </a:r>
            <a:r>
              <a:rPr lang="en-US" sz="2200" dirty="0"/>
              <a:t>; 2-yr OS 10-15%</a:t>
            </a:r>
            <a:endParaRPr lang="en-US" sz="2400" dirty="0"/>
          </a:p>
          <a:p>
            <a:pPr marL="400050" lvl="1" indent="0">
              <a:buNone/>
            </a:pPr>
            <a:endParaRPr lang="en-US" sz="22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2400" dirty="0"/>
          </a:p>
          <a:p>
            <a:pPr marL="0" indent="0">
              <a:buNone/>
            </a:pPr>
            <a:endParaRPr lang="en-US" sz="1200" b="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8CF4853-367C-33B3-60D3-A8B456BB8495}"/>
              </a:ext>
            </a:extLst>
          </p:cNvPr>
          <p:cNvSpPr txBox="1"/>
          <p:nvPr/>
        </p:nvSpPr>
        <p:spPr>
          <a:xfrm>
            <a:off x="353950" y="5735766"/>
            <a:ext cx="8545707" cy="30777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</a:rPr>
              <a:t>Ku, Semin </a:t>
            </a:r>
            <a:r>
              <a:rPr lang="en-US" sz="1400" dirty="0" err="1">
                <a:solidFill>
                  <a:prstClr val="black"/>
                </a:solidFill>
              </a:rPr>
              <a:t>Radiat</a:t>
            </a:r>
            <a:r>
              <a:rPr lang="en-US" sz="1400" dirty="0">
                <a:solidFill>
                  <a:prstClr val="black"/>
                </a:solidFill>
              </a:rPr>
              <a:t> Oncol 2013:23:24 </a:t>
            </a:r>
            <a:r>
              <a:rPr lang="en-US" sz="1400" dirty="0">
                <a:solidFill>
                  <a:prstClr val="black"/>
                </a:solidFill>
                <a:latin typeface="Corbel"/>
              </a:rPr>
              <a:t>					</a:t>
            </a:r>
          </a:p>
        </p:txBody>
      </p:sp>
    </p:spTree>
    <p:extLst>
      <p:ext uri="{BB962C8B-B14F-4D97-AF65-F5344CB8AC3E}">
        <p14:creationId xmlns:p14="http://schemas.microsoft.com/office/powerpoint/2010/main" val="238055586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58FE3B-0BC4-B244-0552-C32D7CFDFD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4A3A37-9C46-1F65-85A6-6868FB1A929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694463BF-7644-6FB2-477E-9CF426A7EFB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88478"/>
            <a:ext cx="8221662" cy="4618704"/>
          </a:xfrm>
        </p:spPr>
        <p:txBody>
          <a:bodyPr>
            <a:normAutofit/>
          </a:bodyPr>
          <a:lstStyle/>
          <a:p>
            <a:pPr marL="169863" lvl="0" indent="-169863"/>
            <a:r>
              <a:rPr lang="en-US" sz="2400" dirty="0"/>
              <a:t>Pembrolizumab in the ≥ 3L setting is associated with modest benefit:</a:t>
            </a:r>
          </a:p>
          <a:p>
            <a:pPr marL="569913" lvl="1" indent="-169863"/>
            <a:r>
              <a:rPr lang="en-US" sz="2400" dirty="0"/>
              <a:t>ORR 12%</a:t>
            </a:r>
          </a:p>
          <a:p>
            <a:pPr marL="569913" lvl="1" indent="-169863"/>
            <a:r>
              <a:rPr lang="en-US" sz="2400" dirty="0" err="1"/>
              <a:t>mPFS</a:t>
            </a:r>
            <a:r>
              <a:rPr lang="en-US" sz="2400" dirty="0"/>
              <a:t> 2.0 </a:t>
            </a:r>
            <a:r>
              <a:rPr lang="en-US" sz="2400" dirty="0" err="1"/>
              <a:t>mos</a:t>
            </a:r>
            <a:endParaRPr lang="en-US" sz="2400" dirty="0"/>
          </a:p>
          <a:p>
            <a:pPr marL="569913" lvl="1" indent="-169863"/>
            <a:r>
              <a:rPr lang="en-US" sz="2400" dirty="0" err="1"/>
              <a:t>mOS</a:t>
            </a:r>
            <a:r>
              <a:rPr lang="en-US" sz="2400" dirty="0"/>
              <a:t> 5.6 </a:t>
            </a:r>
            <a:r>
              <a:rPr lang="en-US" sz="2400" dirty="0" err="1"/>
              <a:t>mos</a:t>
            </a:r>
            <a:r>
              <a:rPr lang="en-US" sz="2400" dirty="0"/>
              <a:t>; 12-mos OS 23.4%</a:t>
            </a:r>
          </a:p>
          <a:p>
            <a:pPr marL="169863" lvl="0" indent="-169863"/>
            <a:r>
              <a:rPr lang="en-US" sz="2400" dirty="0"/>
              <a:t>Greater benefit is seen in tumors that are PD-L1 positive using the semi-quantitative combined positive score (CPS):</a:t>
            </a:r>
          </a:p>
          <a:p>
            <a:pPr marL="569913" lvl="1" indent="-169863"/>
            <a:r>
              <a:rPr lang="en-US" sz="2400" dirty="0"/>
              <a:t>CPS ≥1</a:t>
            </a:r>
          </a:p>
          <a:p>
            <a:pPr marL="569913" lvl="1" indent="-169863"/>
            <a:r>
              <a:rPr lang="en-US" sz="2400" dirty="0"/>
              <a:t>CPS ≥ 5</a:t>
            </a:r>
          </a:p>
          <a:p>
            <a:pPr marL="569913" lvl="1" indent="-169863"/>
            <a:r>
              <a:rPr lang="en-US" sz="2400" dirty="0"/>
              <a:t>CPS ≥ 10</a:t>
            </a:r>
          </a:p>
          <a:p>
            <a:pPr marL="400050" lvl="1" indent="0">
              <a:buNone/>
            </a:pPr>
            <a:endParaRPr lang="en-US" sz="22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2400" dirty="0"/>
          </a:p>
          <a:p>
            <a:pPr marL="0" indent="0">
              <a:buNone/>
            </a:pPr>
            <a:endParaRPr lang="en-US" sz="1200" b="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53500B6-18AC-C929-A43D-8A6485518DA2}"/>
              </a:ext>
            </a:extLst>
          </p:cNvPr>
          <p:cNvSpPr txBox="1"/>
          <p:nvPr/>
        </p:nvSpPr>
        <p:spPr>
          <a:xfrm>
            <a:off x="353950" y="5735766"/>
            <a:ext cx="8545707" cy="30777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</a:rPr>
              <a:t>Fuchs, JAMA Oncol 2018;4:e180013 </a:t>
            </a:r>
            <a:r>
              <a:rPr lang="en-US" sz="1400" dirty="0">
                <a:solidFill>
                  <a:prstClr val="black"/>
                </a:solidFill>
                <a:latin typeface="Corbel"/>
              </a:rPr>
              <a:t>					</a:t>
            </a:r>
          </a:p>
        </p:txBody>
      </p:sp>
    </p:spTree>
    <p:extLst>
      <p:ext uri="{BB962C8B-B14F-4D97-AF65-F5344CB8AC3E}">
        <p14:creationId xmlns:p14="http://schemas.microsoft.com/office/powerpoint/2010/main" val="206873350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Titolo 78"/>
          <p:cNvSpPr>
            <a:spLocks noGrp="1"/>
          </p:cNvSpPr>
          <p:nvPr>
            <p:ph type="ctrTitle"/>
          </p:nvPr>
        </p:nvSpPr>
        <p:spPr>
          <a:xfrm>
            <a:off x="119259" y="1261038"/>
            <a:ext cx="8853256" cy="2353428"/>
          </a:xfrm>
        </p:spPr>
        <p:txBody>
          <a:bodyPr>
            <a:noAutofit/>
          </a:bodyPr>
          <a:lstStyle/>
          <a:p>
            <a:pPr>
              <a:lnSpc>
                <a:spcPct val="90000"/>
              </a:lnSpc>
            </a:pPr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Pembrolizumab With or Without Chemotherapy vs Chemotherapy in Patients With Advanced G/GEJ Cancer Including Outcomes According to Microsatellite Instability-High Status in KEYNOTE-062</a:t>
            </a:r>
            <a:endParaRPr lang="it-IT" sz="3200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1" name="Segnaposto testo 80"/>
          <p:cNvSpPr>
            <a:spLocks noGrp="1"/>
          </p:cNvSpPr>
          <p:nvPr>
            <p:ph type="body" sz="quarter" idx="10"/>
          </p:nvPr>
        </p:nvSpPr>
        <p:spPr>
          <a:xfrm>
            <a:off x="119259" y="3655042"/>
            <a:ext cx="8950239" cy="1158699"/>
          </a:xfrm>
        </p:spPr>
        <p:txBody>
          <a:bodyPr/>
          <a:lstStyle/>
          <a:p>
            <a:r>
              <a:rPr lang="en-US" sz="1800" b="0" dirty="0">
                <a:solidFill>
                  <a:schemeClr val="tx1"/>
                </a:solidFill>
              </a:rPr>
              <a:t>Kohei Shitara,</a:t>
            </a:r>
            <a:r>
              <a:rPr lang="en-US" sz="1800" b="0" baseline="30000" dirty="0">
                <a:solidFill>
                  <a:schemeClr val="tx1"/>
                </a:solidFill>
              </a:rPr>
              <a:t>1</a:t>
            </a:r>
            <a:r>
              <a:rPr lang="en-US" sz="1800" b="0" dirty="0">
                <a:solidFill>
                  <a:schemeClr val="tx1"/>
                </a:solidFill>
              </a:rPr>
              <a:t> Eric Van Cutsem,</a:t>
            </a:r>
            <a:r>
              <a:rPr lang="en-US" sz="1800" b="0" baseline="30000" dirty="0">
                <a:solidFill>
                  <a:schemeClr val="tx1"/>
                </a:solidFill>
              </a:rPr>
              <a:t>2</a:t>
            </a:r>
            <a:r>
              <a:rPr lang="en-US" sz="1800" b="0" dirty="0">
                <a:solidFill>
                  <a:schemeClr val="tx1"/>
                </a:solidFill>
              </a:rPr>
              <a:t> Yung-Jue Bang,</a:t>
            </a:r>
            <a:r>
              <a:rPr lang="en-US" sz="1800" b="0" baseline="30000" dirty="0">
                <a:solidFill>
                  <a:schemeClr val="tx1"/>
                </a:solidFill>
              </a:rPr>
              <a:t>3 </a:t>
            </a:r>
            <a:r>
              <a:rPr lang="en-US" sz="1800" b="0" dirty="0">
                <a:solidFill>
                  <a:schemeClr val="tx1"/>
                </a:solidFill>
              </a:rPr>
              <a:t>Charles Fuchs,</a:t>
            </a:r>
            <a:r>
              <a:rPr lang="en-US" sz="1800" b="0" baseline="30000" dirty="0">
                <a:solidFill>
                  <a:schemeClr val="tx1"/>
                </a:solidFill>
              </a:rPr>
              <a:t>4</a:t>
            </a:r>
            <a:r>
              <a:rPr lang="en-US" sz="1800" b="0" dirty="0">
                <a:solidFill>
                  <a:schemeClr val="tx1"/>
                </a:solidFill>
              </a:rPr>
              <a:t> Lucjan Wyrwicz,</a:t>
            </a:r>
            <a:r>
              <a:rPr lang="en-US" sz="1800" b="0" baseline="30000" dirty="0">
                <a:solidFill>
                  <a:schemeClr val="tx1"/>
                </a:solidFill>
              </a:rPr>
              <a:t>5</a:t>
            </a:r>
            <a:r>
              <a:rPr lang="en-US" sz="1800" b="0" dirty="0">
                <a:solidFill>
                  <a:schemeClr val="tx1"/>
                </a:solidFill>
              </a:rPr>
              <a:t> Keun-Wook Lee,</a:t>
            </a:r>
            <a:r>
              <a:rPr lang="en-US" sz="1800" b="0" baseline="30000" dirty="0">
                <a:solidFill>
                  <a:schemeClr val="tx1"/>
                </a:solidFill>
              </a:rPr>
              <a:t>6</a:t>
            </a:r>
            <a:r>
              <a:rPr lang="en-US" sz="1800" b="0" dirty="0">
                <a:solidFill>
                  <a:schemeClr val="tx1"/>
                </a:solidFill>
              </a:rPr>
              <a:t> Iveta Kudaba,</a:t>
            </a:r>
            <a:r>
              <a:rPr lang="en-US" sz="1800" b="0" baseline="30000" dirty="0">
                <a:solidFill>
                  <a:schemeClr val="tx1"/>
                </a:solidFill>
              </a:rPr>
              <a:t>7</a:t>
            </a:r>
            <a:r>
              <a:rPr lang="en-US" sz="1800" b="0" dirty="0">
                <a:solidFill>
                  <a:schemeClr val="tx1"/>
                </a:solidFill>
              </a:rPr>
              <a:t> Marcelo Garrido,</a:t>
            </a:r>
            <a:r>
              <a:rPr lang="en-US" sz="1800" b="0" baseline="30000" dirty="0">
                <a:solidFill>
                  <a:schemeClr val="tx1"/>
                </a:solidFill>
              </a:rPr>
              <a:t>8</a:t>
            </a:r>
            <a:r>
              <a:rPr lang="en-US" sz="1800" b="0" dirty="0">
                <a:solidFill>
                  <a:schemeClr val="tx1"/>
                </a:solidFill>
              </a:rPr>
              <a:t> Hyun Cheol Chung,</a:t>
            </a:r>
            <a:r>
              <a:rPr lang="en-US" sz="1800" b="0" baseline="30000" dirty="0">
                <a:solidFill>
                  <a:schemeClr val="tx1"/>
                </a:solidFill>
              </a:rPr>
              <a:t>9</a:t>
            </a:r>
            <a:r>
              <a:rPr lang="en-US" sz="1800" b="0" dirty="0">
                <a:solidFill>
                  <a:schemeClr val="tx1"/>
                </a:solidFill>
              </a:rPr>
              <a:t> Hugo Castro,</a:t>
            </a:r>
            <a:r>
              <a:rPr lang="en-US" sz="1800" b="0" baseline="30000" dirty="0">
                <a:solidFill>
                  <a:schemeClr val="tx1"/>
                </a:solidFill>
              </a:rPr>
              <a:t>10</a:t>
            </a:r>
            <a:r>
              <a:rPr lang="en-US" sz="1800" b="0" dirty="0">
                <a:solidFill>
                  <a:schemeClr val="tx1"/>
                </a:solidFill>
              </a:rPr>
              <a:t> Wasat Mansoor,</a:t>
            </a:r>
            <a:r>
              <a:rPr lang="en-US" sz="1800" b="0" baseline="30000" dirty="0">
                <a:solidFill>
                  <a:schemeClr val="tx1"/>
                </a:solidFill>
              </a:rPr>
              <a:t>11</a:t>
            </a:r>
            <a:r>
              <a:rPr lang="en-US" sz="1800" b="0" dirty="0">
                <a:solidFill>
                  <a:schemeClr val="tx1"/>
                </a:solidFill>
              </a:rPr>
              <a:t> Maria Ignez Braghiroli,</a:t>
            </a:r>
            <a:r>
              <a:rPr lang="en-US" sz="1800" b="0" baseline="30000" dirty="0">
                <a:solidFill>
                  <a:schemeClr val="tx1"/>
                </a:solidFill>
              </a:rPr>
              <a:t>12</a:t>
            </a:r>
            <a:r>
              <a:rPr lang="en-US" sz="1800" b="0" dirty="0">
                <a:solidFill>
                  <a:schemeClr val="tx1"/>
                </a:solidFill>
              </a:rPr>
              <a:t> Eray Goekkurt,</a:t>
            </a:r>
            <a:r>
              <a:rPr lang="en-US" sz="1800" b="0" baseline="30000" dirty="0">
                <a:solidFill>
                  <a:schemeClr val="tx1"/>
                </a:solidFill>
              </a:rPr>
              <a:t>13</a:t>
            </a:r>
            <a:r>
              <a:rPr lang="en-US" sz="1800" b="0" dirty="0">
                <a:solidFill>
                  <a:schemeClr val="tx1"/>
                </a:solidFill>
              </a:rPr>
              <a:t> Joseph Chao,</a:t>
            </a:r>
            <a:r>
              <a:rPr lang="en-US" sz="1800" b="0" baseline="30000" dirty="0">
                <a:solidFill>
                  <a:schemeClr val="tx1"/>
                </a:solidFill>
              </a:rPr>
              <a:t>14</a:t>
            </a:r>
            <a:r>
              <a:rPr lang="en-US" sz="1800" b="0" dirty="0">
                <a:solidFill>
                  <a:schemeClr val="tx1"/>
                </a:solidFill>
              </a:rPr>
              <a:t> Zev A. Wainberg,</a:t>
            </a:r>
            <a:r>
              <a:rPr lang="en-US" sz="1800" b="0" baseline="30000" dirty="0">
                <a:solidFill>
                  <a:schemeClr val="tx1"/>
                </a:solidFill>
              </a:rPr>
              <a:t>15</a:t>
            </a:r>
            <a:r>
              <a:rPr lang="en-US" sz="1800" b="0" dirty="0">
                <a:solidFill>
                  <a:schemeClr val="tx1"/>
                </a:solidFill>
              </a:rPr>
              <a:t> Uma Kher,</a:t>
            </a:r>
            <a:r>
              <a:rPr lang="en-US" sz="1800" b="0" baseline="30000" dirty="0">
                <a:solidFill>
                  <a:schemeClr val="tx1"/>
                </a:solidFill>
              </a:rPr>
              <a:t>16</a:t>
            </a:r>
            <a:r>
              <a:rPr lang="en-US" sz="1800" b="0" dirty="0">
                <a:solidFill>
                  <a:schemeClr val="tx1"/>
                </a:solidFill>
              </a:rPr>
              <a:t> Sukrut Shah,</a:t>
            </a:r>
            <a:r>
              <a:rPr lang="en-US" sz="1800" b="0" baseline="30000" dirty="0">
                <a:solidFill>
                  <a:schemeClr val="tx1"/>
                </a:solidFill>
              </a:rPr>
              <a:t>16</a:t>
            </a:r>
            <a:r>
              <a:rPr lang="en-US" sz="1800" b="0" dirty="0">
                <a:solidFill>
                  <a:schemeClr val="tx1"/>
                </a:solidFill>
              </a:rPr>
              <a:t> S. Peter Kang,</a:t>
            </a:r>
            <a:r>
              <a:rPr lang="en-US" sz="1800" b="0" baseline="30000" dirty="0">
                <a:solidFill>
                  <a:schemeClr val="tx1"/>
                </a:solidFill>
              </a:rPr>
              <a:t>16</a:t>
            </a:r>
            <a:r>
              <a:rPr lang="en-US" sz="1800" b="0" dirty="0">
                <a:solidFill>
                  <a:schemeClr val="tx1"/>
                </a:solidFill>
              </a:rPr>
              <a:t> Josep Tabernero</a:t>
            </a:r>
            <a:r>
              <a:rPr lang="en-US" sz="1800" b="0" baseline="30000" dirty="0">
                <a:solidFill>
                  <a:schemeClr val="tx1"/>
                </a:solidFill>
              </a:rPr>
              <a:t>17</a:t>
            </a:r>
            <a:endParaRPr lang="en-US" sz="1800" b="0" dirty="0">
              <a:solidFill>
                <a:schemeClr val="tx1"/>
              </a:solidFill>
            </a:endParaRPr>
          </a:p>
        </p:txBody>
      </p:sp>
      <p:sp>
        <p:nvSpPr>
          <p:cNvPr id="7" name="Subtitle 6">
            <a:extLst>
              <a:ext uri="{FF2B5EF4-FFF2-40B4-BE49-F238E27FC236}">
                <a16:creationId xmlns:a16="http://schemas.microsoft.com/office/drawing/2014/main" id="{1A53CD13-7E14-4CB1-908A-49F964FA6DC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19259" y="4854315"/>
            <a:ext cx="8667204" cy="1076178"/>
          </a:xfrm>
        </p:spPr>
        <p:txBody>
          <a:bodyPr>
            <a:noAutofit/>
          </a:bodyPr>
          <a:lstStyle/>
          <a:p>
            <a:pPr>
              <a:lnSpc>
                <a:spcPct val="90000"/>
              </a:lnSpc>
            </a:pP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National Cancer Center Hospital East, Kashiwa, Japan;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University Hospitals and KU Leuven, Leuven, Belgium;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Seoul National University College of Medicine, Seoul, Korea;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Yale Cancer Center, Smilow Cancer Hospital, New Haven, CT, USA;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Maria Sklodowska-Curie Memorial Cancer Center and Institute of Oncology, Warsaw, Poland;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Seoul National University College of Medicine, Seoul National University Bundang Hospital, Seongnam, Korea;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7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Latvian Oncology Center Rakus Gailezers, Riga, Latvia;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8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Pontifica Universidad Catόlica de Chile, Santiago, Chile;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Yonsei Cancer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Center, Yonsei University College of Medicine, Seoul, Korea;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10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Grupo Medico Angeles, Guatemala City, Guatemala;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Christie Hospital NHS Trust, Manchester, United Kingdom;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Institute of Cancer of Sᾶo Paolo, University of Sᾶo Paolo, Sᾶo Paolo, Brazil;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13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Hematology Oncology Practice Eppendorf, and University Cancer Center Hamburg, Hamburg, Germany;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City of Hope Comprehensive Cancer Center, Duarte, CA, USA;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University of California Los Angeles School of Medicine, Los Angeles, CA, USA;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Merck &amp; Co., Inc., Kenilworth, NJ, USA; </a:t>
            </a:r>
            <a:r>
              <a:rPr lang="en-US" sz="900" baseline="300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17</a:t>
            </a:r>
            <a:r>
              <a:rPr lang="en-US" sz="90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Vall d’Hebron University Hospital, Barcelona, Spain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A1848C1-5020-4DFD-8BD9-746B25E6A654}"/>
              </a:ext>
            </a:extLst>
          </p:cNvPr>
          <p:cNvSpPr txBox="1"/>
          <p:nvPr/>
        </p:nvSpPr>
        <p:spPr>
          <a:xfrm>
            <a:off x="7485226" y="5642363"/>
            <a:ext cx="16587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it-IT" sz="1600" dirty="0">
                <a:solidFill>
                  <a:prstClr val="black"/>
                </a:solidFill>
                <a:latin typeface="Arial Narrow"/>
                <a:ea typeface="MS PGothic" panose="020B0600070205080204" pitchFamily="34" charset="-128"/>
                <a:cs typeface="Arial Narrow"/>
              </a:rPr>
              <a:t>esmo</a:t>
            </a:r>
            <a:r>
              <a:rPr lang="en-US" sz="1600" dirty="0">
                <a:solidFill>
                  <a:prstClr val="black"/>
                </a:solidFill>
                <a:latin typeface="Arial Narrow"/>
                <a:ea typeface="MS PGothic" panose="020B0600070205080204" pitchFamily="34" charset="-128"/>
                <a:cs typeface="Arial Narrow"/>
              </a:rPr>
              <a:t>.org</a:t>
            </a:r>
          </a:p>
        </p:txBody>
      </p:sp>
    </p:spTree>
    <p:extLst>
      <p:ext uri="{BB962C8B-B14F-4D97-AF65-F5344CB8AC3E}">
        <p14:creationId xmlns:p14="http://schemas.microsoft.com/office/powerpoint/2010/main" val="24840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7055"/>
    </mc:Choice>
    <mc:Fallback xmlns="">
      <p:transition spd="slow" advTm="37055"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CD202E-A42A-4A9E-B120-7E3B5B0A1B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030987"/>
            <a:ext cx="8234362" cy="866775"/>
          </a:xfrm>
        </p:spPr>
        <p:txBody>
          <a:bodyPr>
            <a:noAutofit/>
          </a:bodyPr>
          <a:lstStyle/>
          <a:p>
            <a:r>
              <a:rPr lang="en-US" dirty="0">
                <a:solidFill>
                  <a:srgbClr val="00655D"/>
                </a:solidFill>
              </a:rPr>
              <a:t>KEYNOTE-062 Study Design </a:t>
            </a:r>
            <a:r>
              <a:rPr lang="en-US" sz="1800" dirty="0">
                <a:solidFill>
                  <a:srgbClr val="00655D"/>
                </a:solidFill>
              </a:rPr>
              <a:t>(NCT02494583)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9B13AF0-CBC1-4318-8E77-400D2690AD0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0" y="5555130"/>
            <a:ext cx="9144000" cy="445620"/>
          </a:xfrm>
        </p:spPr>
        <p:txBody>
          <a:bodyPr/>
          <a:lstStyle/>
          <a:p>
            <a:r>
              <a:rPr lang="en-US" baseline="30000" dirty="0">
                <a:solidFill>
                  <a:srgbClr val="080808"/>
                </a:solidFill>
              </a:rPr>
              <a:t>a</a:t>
            </a:r>
            <a:r>
              <a:rPr lang="en-US" dirty="0">
                <a:solidFill>
                  <a:srgbClr val="080808"/>
                </a:solidFill>
              </a:rPr>
              <a:t>Europe/North America/Australia, Asia (South Korea, Hong Kong, Taiwan, Japan), Rest of world (including South America). </a:t>
            </a:r>
            <a:br>
              <a:rPr lang="en-US" dirty="0">
                <a:solidFill>
                  <a:srgbClr val="080808"/>
                </a:solidFill>
              </a:rPr>
            </a:br>
            <a:r>
              <a:rPr lang="en-US" baseline="30000" dirty="0">
                <a:solidFill>
                  <a:srgbClr val="080808"/>
                </a:solidFill>
              </a:rPr>
              <a:t>b</a:t>
            </a:r>
            <a:r>
              <a:rPr lang="en-US" spc="17" dirty="0">
                <a:solidFill>
                  <a:srgbClr val="080808"/>
                </a:solidFill>
              </a:rPr>
              <a:t>Administration of pembrolizumab monotherapy was not blinded. </a:t>
            </a:r>
            <a:br>
              <a:rPr lang="en-US" spc="17" dirty="0">
                <a:solidFill>
                  <a:srgbClr val="080808"/>
                </a:solidFill>
              </a:rPr>
            </a:br>
            <a:r>
              <a:rPr lang="en-US" spc="17" baseline="30000" dirty="0">
                <a:solidFill>
                  <a:srgbClr val="080808"/>
                </a:solidFill>
              </a:rPr>
              <a:t>c</a:t>
            </a:r>
            <a:r>
              <a:rPr lang="en-US" spc="17" dirty="0">
                <a:solidFill>
                  <a:srgbClr val="080808"/>
                </a:solidFill>
              </a:rPr>
              <a:t>Chemotherapy: cisplatin 80 mg/m</a:t>
            </a:r>
            <a:r>
              <a:rPr lang="en-US" spc="17" baseline="30000" dirty="0">
                <a:solidFill>
                  <a:srgbClr val="080808"/>
                </a:solidFill>
              </a:rPr>
              <a:t>2</a:t>
            </a:r>
            <a:r>
              <a:rPr lang="en-US" spc="17" dirty="0">
                <a:solidFill>
                  <a:srgbClr val="080808"/>
                </a:solidFill>
              </a:rPr>
              <a:t> Q3W + 5-FU 800 mg/m</a:t>
            </a:r>
            <a:r>
              <a:rPr lang="en-US" spc="17" baseline="30000" dirty="0">
                <a:solidFill>
                  <a:srgbClr val="080808"/>
                </a:solidFill>
              </a:rPr>
              <a:t>2</a:t>
            </a:r>
            <a:r>
              <a:rPr lang="en-US" spc="17" dirty="0">
                <a:solidFill>
                  <a:srgbClr val="080808"/>
                </a:solidFill>
              </a:rPr>
              <a:t>/d for 5 days Q3W or capecitabine BID days 1-14 Q3W</a:t>
            </a:r>
            <a:r>
              <a:rPr lang="en-US" dirty="0">
                <a:solidFill>
                  <a:srgbClr val="080808"/>
                </a:solidFill>
              </a:rPr>
              <a:t> </a:t>
            </a:r>
            <a:r>
              <a:rPr lang="en-US" spc="17" dirty="0">
                <a:solidFill>
                  <a:srgbClr val="080808"/>
                </a:solidFill>
              </a:rPr>
              <a:t>(c</a:t>
            </a:r>
            <a:r>
              <a:rPr lang="en-US" dirty="0">
                <a:solidFill>
                  <a:srgbClr val="080808"/>
                </a:solidFill>
              </a:rPr>
              <a:t>isplatin may be capped at 6 cycles as per country guidelines).</a:t>
            </a:r>
            <a:endParaRPr lang="en-US" spc="17" dirty="0">
              <a:solidFill>
                <a:srgbClr val="080808"/>
              </a:solidFill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B86995A-785F-415D-8907-7A95F4565953}"/>
              </a:ext>
            </a:extLst>
          </p:cNvPr>
          <p:cNvGrpSpPr/>
          <p:nvPr/>
        </p:nvGrpSpPr>
        <p:grpSpPr>
          <a:xfrm>
            <a:off x="6423150" y="2363083"/>
            <a:ext cx="1375206" cy="485299"/>
            <a:chOff x="9389593" y="2052256"/>
            <a:chExt cx="878681" cy="408545"/>
          </a:xfrm>
        </p:grpSpPr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62BAA7E8-78E5-4A16-8118-BB89410F1209}"/>
                </a:ext>
              </a:extLst>
            </p:cNvPr>
            <p:cNvCxnSpPr>
              <a:cxnSpLocks/>
            </p:cNvCxnSpPr>
            <p:nvPr/>
          </p:nvCxnSpPr>
          <p:spPr>
            <a:xfrm>
              <a:off x="9389593" y="2052256"/>
              <a:ext cx="878681" cy="0"/>
            </a:xfrm>
            <a:prstGeom prst="line">
              <a:avLst/>
            </a:prstGeom>
            <a:noFill/>
            <a:ln w="12700" cap="flat" cmpd="sng" algn="ctr">
              <a:solidFill>
                <a:srgbClr val="000000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9995E3FC-E606-4BE2-BAF3-9512042CDE73}"/>
                </a:ext>
              </a:extLst>
            </p:cNvPr>
            <p:cNvCxnSpPr>
              <a:cxnSpLocks/>
            </p:cNvCxnSpPr>
            <p:nvPr/>
          </p:nvCxnSpPr>
          <p:spPr>
            <a:xfrm>
              <a:off x="10268274" y="2052256"/>
              <a:ext cx="0" cy="408545"/>
            </a:xfrm>
            <a:prstGeom prst="straightConnector1">
              <a:avLst/>
            </a:prstGeom>
            <a:noFill/>
            <a:ln w="12700" cap="flat" cmpd="sng" algn="ctr">
              <a:solidFill>
                <a:srgbClr val="000000">
                  <a:shade val="95000"/>
                  <a:satMod val="105000"/>
                </a:srgbClr>
              </a:solidFill>
              <a:prstDash val="solid"/>
              <a:headEnd type="none" w="med" len="med"/>
              <a:tailEnd type="triangle"/>
            </a:ln>
            <a:effectLst/>
          </p:spPr>
        </p:cxnSp>
      </p:grpSp>
      <p:sp>
        <p:nvSpPr>
          <p:cNvPr id="9" name="Rounded Rectangle 4">
            <a:extLst>
              <a:ext uri="{FF2B5EF4-FFF2-40B4-BE49-F238E27FC236}">
                <a16:creationId xmlns:a16="http://schemas.microsoft.com/office/drawing/2014/main" id="{0CBAF1FC-881C-49D8-B789-8536E54F8D44}"/>
              </a:ext>
            </a:extLst>
          </p:cNvPr>
          <p:cNvSpPr/>
          <p:nvPr/>
        </p:nvSpPr>
        <p:spPr>
          <a:xfrm>
            <a:off x="418020" y="4088130"/>
            <a:ext cx="2043615" cy="1149820"/>
          </a:xfrm>
          <a:prstGeom prst="roundRect">
            <a:avLst/>
          </a:prstGeom>
          <a:solidFill>
            <a:srgbClr val="37424A"/>
          </a:solidFill>
          <a:ln w="9525" cap="flat" cmpd="sng" algn="ctr">
            <a:noFill/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6858" tIns="6858" rIns="6858" bIns="6858" rtlCol="0" anchor="ctr"/>
          <a:lstStyle/>
          <a:p>
            <a:pPr algn="ctr" defTabSz="257210">
              <a:lnSpc>
                <a:spcPct val="95000"/>
              </a:lnSpc>
              <a:defRPr/>
            </a:pPr>
            <a:r>
              <a:rPr lang="en-US" sz="1200" b="1" u="sng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Stratification Factors</a:t>
            </a:r>
          </a:p>
          <a:p>
            <a:pPr marL="127397" indent="-83344" defTabSz="685800">
              <a:lnSpc>
                <a:spcPct val="95000"/>
              </a:lnSpc>
              <a:spcBef>
                <a:spcPts val="450"/>
              </a:spcBef>
              <a:buFont typeface="Arial" panose="020B0604020202020204" pitchFamily="34" charset="0"/>
              <a:buChar char="•"/>
              <a:defRPr/>
            </a:pPr>
            <a: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Region</a:t>
            </a:r>
            <a:r>
              <a:rPr lang="en-US" sz="1200" kern="0" baseline="30000" dirty="0">
                <a:solidFill>
                  <a:srgbClr val="FFFFFF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</a:t>
            </a:r>
            <a: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 </a:t>
            </a:r>
          </a:p>
          <a:p>
            <a:pPr marL="127397" indent="-83344" defTabSz="685800">
              <a:lnSpc>
                <a:spcPct val="95000"/>
              </a:lnSpc>
              <a:spcBef>
                <a:spcPts val="450"/>
              </a:spcBef>
              <a:buFont typeface="Arial" panose="020B0604020202020204" pitchFamily="34" charset="0"/>
              <a:buChar char="•"/>
              <a:defRPr/>
            </a:pPr>
            <a: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Locally advanced or metastatic disease</a:t>
            </a:r>
          </a:p>
          <a:p>
            <a:pPr marL="127397" indent="-83344" defTabSz="685800">
              <a:lnSpc>
                <a:spcPct val="95000"/>
              </a:lnSpc>
              <a:spcBef>
                <a:spcPts val="450"/>
              </a:spcBef>
              <a:buFont typeface="Arial" panose="020B0604020202020204" pitchFamily="34" charset="0"/>
              <a:buChar char="•"/>
              <a:defRPr/>
            </a:pPr>
            <a: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5-FU or capecitabine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4C700E14-34F1-45F8-A575-D6A6EE7442FB}"/>
              </a:ext>
            </a:extLst>
          </p:cNvPr>
          <p:cNvCxnSpPr>
            <a:cxnSpLocks/>
          </p:cNvCxnSpPr>
          <p:nvPr/>
        </p:nvCxnSpPr>
        <p:spPr>
          <a:xfrm>
            <a:off x="2358846" y="3385428"/>
            <a:ext cx="1762816" cy="0"/>
          </a:xfrm>
          <a:prstGeom prst="straightConnector1">
            <a:avLst/>
          </a:prstGeom>
          <a:noFill/>
          <a:ln w="12700" cap="flat" cmpd="sng" algn="ctr">
            <a:solidFill>
              <a:srgbClr val="00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1" name="Rounded Rectangle 4">
            <a:extLst>
              <a:ext uri="{FF2B5EF4-FFF2-40B4-BE49-F238E27FC236}">
                <a16:creationId xmlns:a16="http://schemas.microsoft.com/office/drawing/2014/main" id="{69C1E622-2179-4E67-B8A2-25CD3DE45F79}"/>
              </a:ext>
            </a:extLst>
          </p:cNvPr>
          <p:cNvSpPr/>
          <p:nvPr/>
        </p:nvSpPr>
        <p:spPr>
          <a:xfrm>
            <a:off x="418020" y="1910021"/>
            <a:ext cx="2043619" cy="2109869"/>
          </a:xfrm>
          <a:prstGeom prst="roundRect">
            <a:avLst/>
          </a:prstGeom>
          <a:solidFill>
            <a:srgbClr val="37424A"/>
          </a:solidFill>
          <a:ln w="9525" cap="flat" cmpd="sng" algn="ctr">
            <a:noFill/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6858" tIns="6858" rIns="6858" bIns="6858" rtlCol="0" anchor="ctr"/>
          <a:lstStyle/>
          <a:p>
            <a:pPr algn="ctr" defTabSz="257210">
              <a:lnSpc>
                <a:spcPct val="95000"/>
              </a:lnSpc>
              <a:defRPr/>
            </a:pPr>
            <a:r>
              <a:rPr lang="en-US" sz="1200" b="1" u="sng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Key Eligibility Criteria</a:t>
            </a:r>
          </a:p>
          <a:p>
            <a:pPr marL="127397" indent="-83344" defTabSz="685800">
              <a:lnSpc>
                <a:spcPct val="95000"/>
              </a:lnSpc>
              <a:spcBef>
                <a:spcPts val="450"/>
              </a:spcBef>
              <a:buFont typeface="Arial" panose="020B0604020202020204" pitchFamily="34" charset="0"/>
              <a:buChar char="•"/>
              <a:defRPr/>
            </a:pPr>
            <a: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Locally advanced, unresectable or metastatic gastric or gastroesophageal adenocarcinoma</a:t>
            </a:r>
          </a:p>
          <a:p>
            <a:pPr marL="127397" indent="-83344" defTabSz="685800">
              <a:lnSpc>
                <a:spcPct val="95000"/>
              </a:lnSpc>
              <a:spcBef>
                <a:spcPts val="450"/>
              </a:spcBef>
              <a:buFont typeface="Arial" panose="020B0604020202020204" pitchFamily="34" charset="0"/>
              <a:buChar char="•"/>
              <a:defRPr/>
            </a:pPr>
            <a: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HER2/neu negative, </a:t>
            </a:r>
            <a:b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</a:br>
            <a: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PD-L1–positive disease </a:t>
            </a:r>
            <a:b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</a:br>
            <a: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(CPS ≥1)</a:t>
            </a:r>
          </a:p>
          <a:p>
            <a:pPr marL="127397" indent="-83344" defTabSz="685800">
              <a:lnSpc>
                <a:spcPct val="95000"/>
              </a:lnSpc>
              <a:spcBef>
                <a:spcPts val="450"/>
              </a:spcBef>
              <a:buFont typeface="Arial" panose="020B0604020202020204" pitchFamily="34" charset="0"/>
              <a:buChar char="•"/>
              <a:defRPr/>
            </a:pPr>
            <a: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ECOG PS 0 or 1 </a:t>
            </a:r>
          </a:p>
        </p:txBody>
      </p:sp>
      <p:sp>
        <p:nvSpPr>
          <p:cNvPr id="12" name="Rounded Rectangle 6">
            <a:extLst>
              <a:ext uri="{FF2B5EF4-FFF2-40B4-BE49-F238E27FC236}">
                <a16:creationId xmlns:a16="http://schemas.microsoft.com/office/drawing/2014/main" id="{F5002E38-6C28-44BA-8107-8DD9A4264556}"/>
              </a:ext>
            </a:extLst>
          </p:cNvPr>
          <p:cNvSpPr/>
          <p:nvPr/>
        </p:nvSpPr>
        <p:spPr>
          <a:xfrm>
            <a:off x="4117266" y="3978625"/>
            <a:ext cx="2333143" cy="914400"/>
          </a:xfrm>
          <a:prstGeom prst="roundRect">
            <a:avLst/>
          </a:prstGeom>
          <a:solidFill>
            <a:srgbClr val="66203A"/>
          </a:solidFill>
          <a:ln w="9525" cap="flat" cmpd="sng" algn="ctr">
            <a:noFill/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34290" tIns="30614" rIns="34290" bIns="30614" rtlCol="0" anchor="ctr"/>
          <a:lstStyle/>
          <a:p>
            <a:pPr algn="ctr" defTabSz="612280">
              <a:lnSpc>
                <a:spcPct val="95000"/>
              </a:lnSpc>
              <a:defRPr/>
            </a:pPr>
            <a: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Placebo </a:t>
            </a:r>
          </a:p>
          <a:p>
            <a:pPr algn="ctr" defTabSz="612280">
              <a:lnSpc>
                <a:spcPct val="95000"/>
              </a:lnSpc>
              <a:defRPr/>
            </a:pPr>
            <a: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+</a:t>
            </a:r>
          </a:p>
          <a:p>
            <a:pPr algn="ctr" defTabSz="612280">
              <a:lnSpc>
                <a:spcPct val="95000"/>
              </a:lnSpc>
              <a:defRPr/>
            </a:pPr>
            <a: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Chemotherapy</a:t>
            </a:r>
          </a:p>
        </p:txBody>
      </p:sp>
      <p:sp>
        <p:nvSpPr>
          <p:cNvPr id="13" name="Rounded Rectangle 5">
            <a:extLst>
              <a:ext uri="{FF2B5EF4-FFF2-40B4-BE49-F238E27FC236}">
                <a16:creationId xmlns:a16="http://schemas.microsoft.com/office/drawing/2014/main" id="{C6B4DB17-8434-4FB2-9736-A43855739BDA}"/>
              </a:ext>
            </a:extLst>
          </p:cNvPr>
          <p:cNvSpPr/>
          <p:nvPr/>
        </p:nvSpPr>
        <p:spPr>
          <a:xfrm>
            <a:off x="4103306" y="1914763"/>
            <a:ext cx="2333143" cy="914400"/>
          </a:xfrm>
          <a:prstGeom prst="roundRect">
            <a:avLst/>
          </a:prstGeom>
          <a:solidFill>
            <a:srgbClr val="00877C"/>
          </a:solidFill>
          <a:ln w="9525" cap="flat" cmpd="sng" algn="ctr">
            <a:noFill/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61228" tIns="30614" rIns="61228" bIns="30614" rtlCol="0" anchor="ctr"/>
          <a:lstStyle/>
          <a:p>
            <a:pPr algn="ctr" defTabSz="612280">
              <a:spcBef>
                <a:spcPts val="450"/>
              </a:spcBef>
              <a:defRPr/>
            </a:pPr>
            <a: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Pembrolizumab 200 mg Q3W </a:t>
            </a:r>
            <a:b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</a:br>
            <a: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for up to 35 cycles</a:t>
            </a:r>
            <a:r>
              <a:rPr lang="en-US" altLang="en-US" sz="1200" kern="0" baseline="30000" dirty="0">
                <a:solidFill>
                  <a:srgbClr val="FFFFFF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b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F4562EC-892A-4D9F-8B50-C4381E5DBB8F}"/>
              </a:ext>
            </a:extLst>
          </p:cNvPr>
          <p:cNvGrpSpPr/>
          <p:nvPr/>
        </p:nvGrpSpPr>
        <p:grpSpPr>
          <a:xfrm>
            <a:off x="3013635" y="2314832"/>
            <a:ext cx="1081807" cy="845888"/>
            <a:chOff x="3013634" y="1464181"/>
            <a:chExt cx="1081807" cy="650448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60F9B3ED-D957-453F-8C32-3418FD6EE58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013634" y="1464863"/>
              <a:ext cx="1" cy="649766"/>
            </a:xfrm>
            <a:prstGeom prst="line">
              <a:avLst/>
            </a:prstGeom>
            <a:noFill/>
            <a:ln w="12700" cap="flat" cmpd="sng" algn="ctr">
              <a:solidFill>
                <a:srgbClr val="000000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id="{C8B4964D-F457-4F71-A709-4B2040D88C68}"/>
                </a:ext>
              </a:extLst>
            </p:cNvPr>
            <p:cNvCxnSpPr>
              <a:cxnSpLocks/>
            </p:cNvCxnSpPr>
            <p:nvPr/>
          </p:nvCxnSpPr>
          <p:spPr>
            <a:xfrm>
              <a:off x="3013856" y="1464181"/>
              <a:ext cx="1081585" cy="0"/>
            </a:xfrm>
            <a:prstGeom prst="straightConnector1">
              <a:avLst/>
            </a:prstGeom>
            <a:noFill/>
            <a:ln w="12700" cap="flat" cmpd="sng" algn="ctr">
              <a:solidFill>
                <a:srgbClr val="000000">
                  <a:shade val="95000"/>
                  <a:satMod val="105000"/>
                </a:srgbClr>
              </a:solidFill>
              <a:prstDash val="solid"/>
              <a:headEnd type="none" w="med" len="med"/>
              <a:tailEnd type="triangle"/>
            </a:ln>
            <a:effectLst/>
          </p:spPr>
        </p:cxn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C4E5A99A-EB4D-4D1F-B195-849F10B8C257}"/>
              </a:ext>
            </a:extLst>
          </p:cNvPr>
          <p:cNvGrpSpPr/>
          <p:nvPr/>
        </p:nvGrpSpPr>
        <p:grpSpPr>
          <a:xfrm>
            <a:off x="3013634" y="3368218"/>
            <a:ext cx="1103632" cy="1069154"/>
            <a:chOff x="3013633" y="2396426"/>
            <a:chExt cx="1103632" cy="913862"/>
          </a:xfrm>
        </p:grpSpPr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0B7A01C4-1A6F-45A9-9E65-74DB1B6D80C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013633" y="2396426"/>
              <a:ext cx="0" cy="913862"/>
            </a:xfrm>
            <a:prstGeom prst="line">
              <a:avLst/>
            </a:prstGeom>
            <a:noFill/>
            <a:ln w="12700" cap="flat" cmpd="sng" algn="ctr">
              <a:solidFill>
                <a:srgbClr val="000000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19" name="Straight Arrow Connector 18">
              <a:extLst>
                <a:ext uri="{FF2B5EF4-FFF2-40B4-BE49-F238E27FC236}">
                  <a16:creationId xmlns:a16="http://schemas.microsoft.com/office/drawing/2014/main" id="{EA9E75D5-5413-403E-A888-F689ACD44C9E}"/>
                </a:ext>
              </a:extLst>
            </p:cNvPr>
            <p:cNvCxnSpPr>
              <a:cxnSpLocks/>
            </p:cNvCxnSpPr>
            <p:nvPr/>
          </p:nvCxnSpPr>
          <p:spPr>
            <a:xfrm>
              <a:off x="3013856" y="3310288"/>
              <a:ext cx="1103409" cy="0"/>
            </a:xfrm>
            <a:prstGeom prst="straightConnector1">
              <a:avLst/>
            </a:prstGeom>
            <a:noFill/>
            <a:ln w="12700" cap="flat" cmpd="sng" algn="ctr">
              <a:solidFill>
                <a:srgbClr val="000000">
                  <a:shade val="95000"/>
                  <a:satMod val="105000"/>
                </a:srgbClr>
              </a:solidFill>
              <a:prstDash val="solid"/>
              <a:headEnd type="none" w="med" len="med"/>
              <a:tailEnd type="triangle"/>
            </a:ln>
            <a:effectLst/>
          </p:spPr>
        </p:cxnSp>
      </p:grp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E1B5D8EB-66AE-4C3E-BB4D-1BD294AD867B}"/>
              </a:ext>
            </a:extLst>
          </p:cNvPr>
          <p:cNvCxnSpPr>
            <a:cxnSpLocks/>
          </p:cNvCxnSpPr>
          <p:nvPr/>
        </p:nvCxnSpPr>
        <p:spPr>
          <a:xfrm>
            <a:off x="6253159" y="3385428"/>
            <a:ext cx="614716" cy="0"/>
          </a:xfrm>
          <a:prstGeom prst="straightConnector1">
            <a:avLst/>
          </a:prstGeom>
          <a:noFill/>
          <a:ln w="12700" cap="flat" cmpd="sng" algn="ctr">
            <a:solidFill>
              <a:srgbClr val="000000">
                <a:shade val="95000"/>
                <a:satMod val="105000"/>
              </a:srgbClr>
            </a:solidFill>
            <a:prstDash val="solid"/>
            <a:headEnd type="none" w="med" len="med"/>
            <a:tailEnd type="triangle"/>
          </a:ln>
          <a:effectLst/>
        </p:spPr>
      </p:cxnSp>
      <p:sp>
        <p:nvSpPr>
          <p:cNvPr id="21" name="Rounded Rectangle 4">
            <a:extLst>
              <a:ext uri="{FF2B5EF4-FFF2-40B4-BE49-F238E27FC236}">
                <a16:creationId xmlns:a16="http://schemas.microsoft.com/office/drawing/2014/main" id="{F6DE79D9-5A54-417A-A4AB-1C9213E4E023}"/>
              </a:ext>
            </a:extLst>
          </p:cNvPr>
          <p:cNvSpPr/>
          <p:nvPr/>
        </p:nvSpPr>
        <p:spPr>
          <a:xfrm>
            <a:off x="6863844" y="2854956"/>
            <a:ext cx="1986121" cy="1090549"/>
          </a:xfrm>
          <a:prstGeom prst="roundRect">
            <a:avLst/>
          </a:prstGeom>
          <a:solidFill>
            <a:srgbClr val="37424A"/>
          </a:solidFill>
          <a:ln w="9525" cap="flat" cmpd="sng" algn="ctr">
            <a:noFill/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6858" tIns="6858" rIns="6858" bIns="6858" rtlCol="0" anchor="ctr"/>
          <a:lstStyle/>
          <a:p>
            <a:pPr algn="ctr" defTabSz="257210">
              <a:defRPr/>
            </a:pPr>
            <a:r>
              <a:rPr 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/>
                <a:ea typeface="MS PGothic" panose="020B0600070205080204" pitchFamily="34" charset="-128"/>
              </a:rPr>
              <a:t>Until unacceptable toxicity, disease progression, or patient/physician decision to withdraw</a:t>
            </a:r>
          </a:p>
        </p:txBody>
      </p: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B1363F16-A06B-41A9-B7F6-FEABCE31AE1C}"/>
              </a:ext>
            </a:extLst>
          </p:cNvPr>
          <p:cNvCxnSpPr>
            <a:cxnSpLocks/>
          </p:cNvCxnSpPr>
          <p:nvPr/>
        </p:nvCxnSpPr>
        <p:spPr>
          <a:xfrm>
            <a:off x="2260124" y="4067299"/>
            <a:ext cx="0" cy="0"/>
          </a:xfrm>
          <a:prstGeom prst="line">
            <a:avLst/>
          </a:prstGeom>
          <a:noFill/>
          <a:ln w="6350" cap="flat" cmpd="sng" algn="ctr">
            <a:solidFill>
              <a:srgbClr val="00877C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23" name="Group 22">
            <a:extLst>
              <a:ext uri="{FF2B5EF4-FFF2-40B4-BE49-F238E27FC236}">
                <a16:creationId xmlns:a16="http://schemas.microsoft.com/office/drawing/2014/main" id="{DDBE4078-AFFD-45AF-B478-B2FCC9657780}"/>
              </a:ext>
            </a:extLst>
          </p:cNvPr>
          <p:cNvGrpSpPr/>
          <p:nvPr/>
        </p:nvGrpSpPr>
        <p:grpSpPr>
          <a:xfrm>
            <a:off x="6461879" y="3945504"/>
            <a:ext cx="1336476" cy="491869"/>
            <a:chOff x="8615839" y="3779724"/>
            <a:chExt cx="1781968" cy="636486"/>
          </a:xfrm>
        </p:grpSpPr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900F2CDA-2526-4CDD-8E8A-1443CD196205}"/>
                </a:ext>
              </a:extLst>
            </p:cNvPr>
            <p:cNvCxnSpPr>
              <a:cxnSpLocks/>
            </p:cNvCxnSpPr>
            <p:nvPr/>
          </p:nvCxnSpPr>
          <p:spPr>
            <a:xfrm>
              <a:off x="8615839" y="4404266"/>
              <a:ext cx="1781968" cy="3741"/>
            </a:xfrm>
            <a:prstGeom prst="line">
              <a:avLst/>
            </a:prstGeom>
            <a:noFill/>
            <a:ln w="12700" cap="flat" cmpd="sng" algn="ctr">
              <a:solidFill>
                <a:srgbClr val="000000">
                  <a:shade val="95000"/>
                  <a:satMod val="105000"/>
                </a:srgbClr>
              </a:solidFill>
              <a:prstDash val="solid"/>
              <a:headEnd type="none" w="med" len="med"/>
              <a:tailEnd type="none" w="med" len="med"/>
            </a:ln>
            <a:effectLst/>
          </p:spPr>
        </p:cxn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818907E9-8B2C-45E3-8A98-693BDA9AEB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97807" y="3779724"/>
              <a:ext cx="0" cy="636486"/>
            </a:xfrm>
            <a:prstGeom prst="straightConnector1">
              <a:avLst/>
            </a:prstGeom>
            <a:noFill/>
            <a:ln w="12700" cap="flat" cmpd="sng" algn="ctr">
              <a:solidFill>
                <a:srgbClr val="000000">
                  <a:shade val="95000"/>
                  <a:satMod val="105000"/>
                </a:srgbClr>
              </a:solidFill>
              <a:prstDash val="solid"/>
              <a:headEnd type="none" w="med" len="med"/>
              <a:tailEnd type="triangle"/>
            </a:ln>
            <a:effectLst/>
          </p:spPr>
        </p:cxnSp>
      </p:grpSp>
      <p:sp>
        <p:nvSpPr>
          <p:cNvPr id="26" name="Oval 25">
            <a:extLst>
              <a:ext uri="{FF2B5EF4-FFF2-40B4-BE49-F238E27FC236}">
                <a16:creationId xmlns:a16="http://schemas.microsoft.com/office/drawing/2014/main" id="{DD2CC96C-4EAB-4544-B27A-8F7F3B527503}"/>
              </a:ext>
            </a:extLst>
          </p:cNvPr>
          <p:cNvSpPr>
            <a:spLocks/>
          </p:cNvSpPr>
          <p:nvPr/>
        </p:nvSpPr>
        <p:spPr>
          <a:xfrm>
            <a:off x="2684377" y="3127172"/>
            <a:ext cx="645298" cy="492296"/>
          </a:xfrm>
          <a:prstGeom prst="ellipse">
            <a:avLst/>
          </a:prstGeom>
          <a:solidFill>
            <a:srgbClr val="37424A"/>
          </a:solidFill>
          <a:ln w="9525" cap="flat" cmpd="sng" algn="ctr">
            <a:noFill/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txBody>
          <a:bodyPr lIns="9144" tIns="30614" rIns="9144" bIns="30614" rtlCol="0" anchor="ctr"/>
          <a:lstStyle/>
          <a:p>
            <a:pPr algn="ctr" defTabSz="257210">
              <a:defRPr/>
            </a:pPr>
            <a:endParaRPr lang="en-US" sz="1000" b="1" kern="0" dirty="0">
              <a:solidFill>
                <a:srgbClr val="FFFFFF"/>
              </a:solidFill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  <a:p>
            <a:pPr algn="ctr" defTabSz="257210">
              <a:defRPr/>
            </a:pPr>
            <a:r>
              <a:rPr lang="en-US" sz="1000" b="1" kern="0" dirty="0">
                <a:solidFill>
                  <a:srgbClr val="FFFFFF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R (1:1:1)</a:t>
            </a:r>
          </a:p>
          <a:p>
            <a:pPr algn="ctr" defTabSz="257210">
              <a:defRPr/>
            </a:pPr>
            <a:endParaRPr lang="en-US" sz="1000" b="1" kern="0" dirty="0">
              <a:solidFill>
                <a:srgbClr val="FFFFFF"/>
              </a:solidFill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" name="Rounded Rectangle 6">
            <a:extLst>
              <a:ext uri="{FF2B5EF4-FFF2-40B4-BE49-F238E27FC236}">
                <a16:creationId xmlns:a16="http://schemas.microsoft.com/office/drawing/2014/main" id="{BC385C5D-B530-4B34-9121-E989143D0B4D}"/>
              </a:ext>
            </a:extLst>
          </p:cNvPr>
          <p:cNvSpPr/>
          <p:nvPr/>
        </p:nvSpPr>
        <p:spPr>
          <a:xfrm>
            <a:off x="4117265" y="2946965"/>
            <a:ext cx="2330552" cy="913861"/>
          </a:xfrm>
          <a:prstGeom prst="roundRect">
            <a:avLst/>
          </a:prstGeom>
          <a:solidFill>
            <a:srgbClr val="D26809"/>
          </a:solidFill>
          <a:ln w="9525" cap="flat" cmpd="sng" algn="ctr">
            <a:noFill/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34290" tIns="30614" rIns="34290" bIns="30614" rtlCol="0" anchor="ctr"/>
          <a:lstStyle/>
          <a:p>
            <a:pPr algn="ctr" defTabSz="612280">
              <a:lnSpc>
                <a:spcPct val="95000"/>
              </a:lnSpc>
              <a:defRPr/>
            </a:pPr>
            <a: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Pembrolizumab 200 mg Q3W </a:t>
            </a:r>
            <a:b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</a:br>
            <a: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(to 35 cycles) </a:t>
            </a:r>
            <a:b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</a:br>
            <a: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+ </a:t>
            </a:r>
            <a:b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</a:br>
            <a: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Chemotherapy</a:t>
            </a:r>
            <a:r>
              <a:rPr lang="en-US" altLang="en-US" sz="1200" kern="0" baseline="30000" dirty="0">
                <a:solidFill>
                  <a:srgbClr val="FFFFFF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c</a:t>
            </a:r>
            <a:r>
              <a:rPr lang="en-US" altLang="en-US" sz="12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 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36F509B-CA8B-47FB-A9E2-FE6354ED6513}"/>
              </a:ext>
            </a:extLst>
          </p:cNvPr>
          <p:cNvSpPr txBox="1"/>
          <p:nvPr/>
        </p:nvSpPr>
        <p:spPr>
          <a:xfrm>
            <a:off x="3484787" y="2135987"/>
            <a:ext cx="477375" cy="15388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defTabSz="342946">
              <a:defRPr/>
            </a:pPr>
            <a:r>
              <a:rPr lang="en-US" sz="10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n = 256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9BD6094-DB10-406C-9036-5ABB9CF9D10B}"/>
              </a:ext>
            </a:extLst>
          </p:cNvPr>
          <p:cNvSpPr txBox="1"/>
          <p:nvPr/>
        </p:nvSpPr>
        <p:spPr>
          <a:xfrm>
            <a:off x="3484787" y="3197499"/>
            <a:ext cx="477375" cy="15388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defTabSz="342946">
              <a:defRPr/>
            </a:pPr>
            <a:r>
              <a:rPr lang="en-US" sz="10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n = 257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D3A2131D-D529-427C-98BB-E4FB52B11E65}"/>
              </a:ext>
            </a:extLst>
          </p:cNvPr>
          <p:cNvSpPr txBox="1"/>
          <p:nvPr/>
        </p:nvSpPr>
        <p:spPr>
          <a:xfrm>
            <a:off x="3484787" y="4249442"/>
            <a:ext cx="477375" cy="15388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defTabSz="342946">
              <a:defRPr/>
            </a:pPr>
            <a:r>
              <a:rPr lang="en-US" sz="10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n = 250</a:t>
            </a:r>
          </a:p>
        </p:txBody>
      </p:sp>
      <p:sp>
        <p:nvSpPr>
          <p:cNvPr id="32" name="Rounded Rectangle 4">
            <a:extLst>
              <a:ext uri="{FF2B5EF4-FFF2-40B4-BE49-F238E27FC236}">
                <a16:creationId xmlns:a16="http://schemas.microsoft.com/office/drawing/2014/main" id="{40234B31-8556-45E6-B0AC-974B724EB686}"/>
              </a:ext>
            </a:extLst>
          </p:cNvPr>
          <p:cNvSpPr/>
          <p:nvPr/>
        </p:nvSpPr>
        <p:spPr>
          <a:xfrm>
            <a:off x="4117265" y="5012609"/>
            <a:ext cx="3827525" cy="506814"/>
          </a:xfrm>
          <a:prstGeom prst="roundRect">
            <a:avLst>
              <a:gd name="adj" fmla="val 0"/>
            </a:avLst>
          </a:prstGeom>
          <a:solidFill>
            <a:srgbClr val="37424A"/>
          </a:solidFill>
          <a:ln w="9525" cap="flat" cmpd="sng" algn="ctr">
            <a:noFill/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91440" tIns="6858" rIns="6858" bIns="6858" rtlCol="0" anchor="ctr"/>
          <a:lstStyle/>
          <a:p>
            <a:pPr defTabSz="342946">
              <a:defRPr/>
            </a:pPr>
            <a:r>
              <a:rPr lang="en-US" sz="1200" b="1" kern="600" spc="30" dirty="0">
                <a:solidFill>
                  <a:srgbClr val="FFFFFF"/>
                </a:solidFill>
                <a:latin typeface="Arial"/>
                <a:ea typeface="MS PGothic" panose="020B0600070205080204" pitchFamily="34" charset="-128"/>
              </a:rPr>
              <a:t>Primary end points: OS and PFS</a:t>
            </a:r>
          </a:p>
          <a:p>
            <a:pPr defTabSz="342946">
              <a:defRPr/>
            </a:pPr>
            <a:r>
              <a:rPr lang="en-US" sz="1200" b="1" kern="600" spc="30" dirty="0">
                <a:solidFill>
                  <a:srgbClr val="FFFFFF"/>
                </a:solidFill>
                <a:latin typeface="Arial"/>
                <a:ea typeface="MS PGothic" panose="020B0600070205080204" pitchFamily="34" charset="-128"/>
              </a:rPr>
              <a:t>Secondary end points: ORR and safety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6BBF40D2-EDEE-4C24-803C-35C56F3C348F}"/>
              </a:ext>
            </a:extLst>
          </p:cNvPr>
          <p:cNvSpPr txBox="1"/>
          <p:nvPr/>
        </p:nvSpPr>
        <p:spPr>
          <a:xfrm>
            <a:off x="2504999" y="2980067"/>
            <a:ext cx="477375" cy="15388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defTabSz="342946">
              <a:defRPr/>
            </a:pPr>
            <a:r>
              <a:rPr lang="en-US" sz="10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N = 763</a:t>
            </a:r>
          </a:p>
        </p:txBody>
      </p:sp>
    </p:spTree>
    <p:extLst>
      <p:ext uri="{BB962C8B-B14F-4D97-AF65-F5344CB8AC3E}">
        <p14:creationId xmlns:p14="http://schemas.microsoft.com/office/powerpoint/2010/main" val="409504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8829"/>
    </mc:Choice>
    <mc:Fallback xmlns="">
      <p:transition spd="slow" advTm="28829"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274CD5-F914-4EBD-B5EE-92E6AA7A6F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030987"/>
            <a:ext cx="8234362" cy="866775"/>
          </a:xfrm>
        </p:spPr>
        <p:txBody>
          <a:bodyPr>
            <a:normAutofit/>
          </a:bodyPr>
          <a:lstStyle/>
          <a:p>
            <a:r>
              <a:rPr lang="en-US" dirty="0">
                <a:solidFill>
                  <a:srgbClr val="00655D"/>
                </a:solidFill>
              </a:rPr>
              <a:t>Statistical Considerations</a:t>
            </a:r>
          </a:p>
        </p:txBody>
      </p:sp>
      <p:sp>
        <p:nvSpPr>
          <p:cNvPr id="34" name="Content Placeholder 33">
            <a:extLst>
              <a:ext uri="{FF2B5EF4-FFF2-40B4-BE49-F238E27FC236}">
                <a16:creationId xmlns:a16="http://schemas.microsoft.com/office/drawing/2014/main" id="{EC65E1FF-C560-4F66-8F99-AE36883614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11082" y="3999932"/>
            <a:ext cx="8621236" cy="1813792"/>
          </a:xfrm>
        </p:spPr>
        <p:txBody>
          <a:bodyPr>
            <a:noAutofit/>
          </a:bodyPr>
          <a:lstStyle/>
          <a:p>
            <a:pPr>
              <a:spcBef>
                <a:spcPts val="600"/>
              </a:spcBef>
            </a:pPr>
            <a:r>
              <a:rPr lang="en-US" sz="1600" dirty="0"/>
              <a:t>Hypotheses in top row tested first and in parallel</a:t>
            </a:r>
          </a:p>
          <a:p>
            <a:pPr marL="457200" lvl="1">
              <a:spcBef>
                <a:spcPts val="600"/>
              </a:spcBef>
            </a:pPr>
            <a:r>
              <a:rPr lang="en-US" sz="1600" dirty="0"/>
              <a:t>Remaining hypotheses tested only if preceding hypothesis was positive</a:t>
            </a:r>
          </a:p>
          <a:p>
            <a:pPr marL="457200" lvl="1">
              <a:spcBef>
                <a:spcPts val="300"/>
              </a:spcBef>
            </a:pPr>
            <a:r>
              <a:rPr lang="en-US" sz="1600" dirty="0"/>
              <a:t>Prespecified analysis plan allowed alpha passing from successful hypotheses</a:t>
            </a:r>
          </a:p>
          <a:p>
            <a:pPr>
              <a:spcBef>
                <a:spcPts val="600"/>
              </a:spcBef>
            </a:pPr>
            <a:r>
              <a:rPr lang="en-US" sz="1600" dirty="0"/>
              <a:t>Final analysis: planned to occur ≥22 months after last patient was randomly assigned and ~415 OS events observed in pembrolizumab + chemotherapy and chemotherapy treatment groups in patients with PD-L1 CPS ≥1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AB29ED9-B839-4E15-AF62-6E30C262599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baseline="30000" dirty="0"/>
              <a:t>a</a:t>
            </a:r>
            <a:r>
              <a:rPr lang="en-US" dirty="0"/>
              <a:t>Alpha passed from noninferiority to superiority test. Data cutoff: March 26, 2019.</a:t>
            </a:r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086E9A0A-170F-409C-8397-6A77113FEC86}"/>
              </a:ext>
            </a:extLst>
          </p:cNvPr>
          <p:cNvSpPr/>
          <p:nvPr/>
        </p:nvSpPr>
        <p:spPr>
          <a:xfrm>
            <a:off x="971162" y="1744205"/>
            <a:ext cx="7231438" cy="362500"/>
          </a:xfrm>
          <a:prstGeom prst="roundRect">
            <a:avLst/>
          </a:prstGeom>
          <a:solidFill>
            <a:srgbClr val="37424A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46">
              <a:defRPr/>
            </a:pPr>
            <a:r>
              <a:rPr lang="en-US" sz="1400" b="1" kern="600" spc="30" dirty="0">
                <a:solidFill>
                  <a:srgbClr val="FFFFFF"/>
                </a:solidFill>
                <a:latin typeface="Arial"/>
              </a:rPr>
              <a:t>Overall alpha for study controlled at 1-sided 2.5% across all comparisons</a:t>
            </a:r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06EC346B-F1BA-403C-95CB-9035C148E9B7}"/>
              </a:ext>
            </a:extLst>
          </p:cNvPr>
          <p:cNvCxnSpPr>
            <a:stCxn id="6" idx="2"/>
          </p:cNvCxnSpPr>
          <p:nvPr/>
        </p:nvCxnSpPr>
        <p:spPr>
          <a:xfrm rot="10800000" flipV="1">
            <a:off x="4628879" y="2106706"/>
            <a:ext cx="0" cy="233517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40EEB276-B11E-49D5-B2A4-AC16BC73214C}"/>
              </a:ext>
            </a:extLst>
          </p:cNvPr>
          <p:cNvCxnSpPr/>
          <p:nvPr/>
        </p:nvCxnSpPr>
        <p:spPr>
          <a:xfrm rot="10800000" flipV="1">
            <a:off x="1841414" y="2340222"/>
            <a:ext cx="5641504" cy="0"/>
          </a:xfrm>
          <a:prstGeom prst="line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D3422B33-2EAE-4DB2-9F8A-4CFB09480F49}"/>
              </a:ext>
            </a:extLst>
          </p:cNvPr>
          <p:cNvCxnSpPr>
            <a:cxnSpLocks/>
            <a:endCxn id="19" idx="0"/>
          </p:cNvCxnSpPr>
          <p:nvPr/>
        </p:nvCxnSpPr>
        <p:spPr>
          <a:xfrm>
            <a:off x="7481256" y="2349501"/>
            <a:ext cx="0" cy="146693"/>
          </a:xfrm>
          <a:prstGeom prst="straightConnector1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2298139D-F625-4BB0-A48F-B3A838CB2969}"/>
              </a:ext>
            </a:extLst>
          </p:cNvPr>
          <p:cNvCxnSpPr>
            <a:cxnSpLocks/>
            <a:endCxn id="21" idx="0"/>
          </p:cNvCxnSpPr>
          <p:nvPr/>
        </p:nvCxnSpPr>
        <p:spPr>
          <a:xfrm>
            <a:off x="5592699" y="2340068"/>
            <a:ext cx="0" cy="156127"/>
          </a:xfrm>
          <a:prstGeom prst="straightConnector1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888E5DAE-C93C-4041-9DDC-4E0AE7806955}"/>
              </a:ext>
            </a:extLst>
          </p:cNvPr>
          <p:cNvCxnSpPr>
            <a:cxnSpLocks/>
            <a:endCxn id="22" idx="0"/>
          </p:cNvCxnSpPr>
          <p:nvPr/>
        </p:nvCxnSpPr>
        <p:spPr>
          <a:xfrm flipH="1">
            <a:off x="3711548" y="2349501"/>
            <a:ext cx="3202" cy="146693"/>
          </a:xfrm>
          <a:prstGeom prst="straightConnector1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0D6076C1-D684-43FF-B195-6223582C7E58}"/>
              </a:ext>
            </a:extLst>
          </p:cNvPr>
          <p:cNvCxnSpPr/>
          <p:nvPr/>
        </p:nvCxnSpPr>
        <p:spPr>
          <a:xfrm rot="10800000" flipV="1">
            <a:off x="1841414" y="2340223"/>
            <a:ext cx="0" cy="262705"/>
          </a:xfrm>
          <a:prstGeom prst="straightConnector1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id="{456962E4-629D-4059-918A-3DE7B7208B1D}"/>
              </a:ext>
            </a:extLst>
          </p:cNvPr>
          <p:cNvSpPr/>
          <p:nvPr/>
        </p:nvSpPr>
        <p:spPr>
          <a:xfrm rot="10800000" flipV="1">
            <a:off x="6672012" y="2496193"/>
            <a:ext cx="1618488" cy="640080"/>
          </a:xfrm>
          <a:prstGeom prst="roundRect">
            <a:avLst/>
          </a:prstGeom>
          <a:solidFill>
            <a:srgbClr val="D26809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46">
              <a:defRPr/>
            </a:pP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Pembro + chemo vs chemo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PFS superiority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CPS ≥1 (</a:t>
            </a:r>
            <a:r>
              <a:rPr lang="el-GR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α</a:t>
            </a: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 = 0.001)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4D6A1BD3-2880-4D80-9F6C-82FA8DCBA731}"/>
              </a:ext>
            </a:extLst>
          </p:cNvPr>
          <p:cNvSpPr/>
          <p:nvPr/>
        </p:nvSpPr>
        <p:spPr>
          <a:xfrm rot="10800000" flipV="1">
            <a:off x="4783455" y="2496194"/>
            <a:ext cx="1618488" cy="640080"/>
          </a:xfrm>
          <a:prstGeom prst="roundRect">
            <a:avLst/>
          </a:prstGeom>
          <a:solidFill>
            <a:srgbClr val="D26809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46">
              <a:defRPr/>
            </a:pP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Pembro + chemo vs chemo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OS superiority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CPS ≥1 (</a:t>
            </a:r>
            <a:r>
              <a:rPr lang="el-GR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α</a:t>
            </a: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 = 0.0125)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73E23CD6-35E7-430A-BC07-64C7A3FA9CF8}"/>
              </a:ext>
            </a:extLst>
          </p:cNvPr>
          <p:cNvSpPr/>
          <p:nvPr/>
        </p:nvSpPr>
        <p:spPr>
          <a:xfrm rot="10800000" flipV="1">
            <a:off x="2903359" y="2496193"/>
            <a:ext cx="1616378" cy="640080"/>
          </a:xfrm>
          <a:prstGeom prst="roundRect">
            <a:avLst/>
          </a:prstGeom>
          <a:solidFill>
            <a:srgbClr val="D26809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46">
              <a:defRPr/>
            </a:pP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Pembro + chemo vs chemo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OS superiority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CPS ≥10 (</a:t>
            </a:r>
            <a:r>
              <a:rPr lang="el-GR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α</a:t>
            </a: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 = 0.0075)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654AF054-F71A-4172-ACA5-02B3F89BD311}"/>
              </a:ext>
            </a:extLst>
          </p:cNvPr>
          <p:cNvSpPr/>
          <p:nvPr/>
        </p:nvSpPr>
        <p:spPr>
          <a:xfrm rot="10800000" flipV="1">
            <a:off x="1017546" y="2569345"/>
            <a:ext cx="1618488" cy="493776"/>
          </a:xfrm>
          <a:prstGeom prst="roundRect">
            <a:avLst/>
          </a:prstGeom>
          <a:solidFill>
            <a:srgbClr val="00877C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46">
              <a:defRPr/>
            </a:pP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Pembro vs chemo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OS noninferiority</a:t>
            </a:r>
            <a:r>
              <a:rPr lang="en-US" sz="1000" b="1" kern="600" spc="30" baseline="30000" dirty="0">
                <a:solidFill>
                  <a:srgbClr val="FFFFFF"/>
                </a:solidFill>
                <a:latin typeface="Trebuchet MS" panose="020B0603020202020204" pitchFamily="34" charset="0"/>
              </a:rPr>
              <a:t>a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CPS ≥1 (</a:t>
            </a:r>
            <a:r>
              <a:rPr lang="el-GR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α</a:t>
            </a: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 = 0.004)</a:t>
            </a:r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24F732BB-E134-4689-BE91-56BEB4AE9BF9}"/>
              </a:ext>
            </a:extLst>
          </p:cNvPr>
          <p:cNvCxnSpPr/>
          <p:nvPr/>
        </p:nvCxnSpPr>
        <p:spPr>
          <a:xfrm rot="10800000" flipV="1">
            <a:off x="1835425" y="3080907"/>
            <a:ext cx="0" cy="262705"/>
          </a:xfrm>
          <a:prstGeom prst="straightConnector1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2E7FF1EF-1C8D-4755-88FE-E79B0FE75AD4}"/>
              </a:ext>
            </a:extLst>
          </p:cNvPr>
          <p:cNvSpPr/>
          <p:nvPr/>
        </p:nvSpPr>
        <p:spPr>
          <a:xfrm rot="10800000" flipV="1">
            <a:off x="1017546" y="3339790"/>
            <a:ext cx="1618488" cy="493776"/>
          </a:xfrm>
          <a:prstGeom prst="roundRect">
            <a:avLst/>
          </a:prstGeom>
          <a:solidFill>
            <a:srgbClr val="00877C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46">
              <a:defRPr/>
            </a:pP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Pembro vs chemo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OS superiority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CPS ≥1 (</a:t>
            </a:r>
            <a:r>
              <a:rPr lang="el-GR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α</a:t>
            </a: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 = 0)</a:t>
            </a:r>
          </a:p>
        </p:txBody>
      </p: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A95D85EB-2411-4975-9FA8-019F116411FC}"/>
              </a:ext>
            </a:extLst>
          </p:cNvPr>
          <p:cNvCxnSpPr>
            <a:cxnSpLocks/>
          </p:cNvCxnSpPr>
          <p:nvPr/>
        </p:nvCxnSpPr>
        <p:spPr>
          <a:xfrm>
            <a:off x="3721916" y="3136275"/>
            <a:ext cx="0" cy="207337"/>
          </a:xfrm>
          <a:prstGeom prst="straightConnector1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8C48E9AB-EFB5-448D-86C9-A1DFC8E00B6B}"/>
              </a:ext>
            </a:extLst>
          </p:cNvPr>
          <p:cNvSpPr/>
          <p:nvPr/>
        </p:nvSpPr>
        <p:spPr>
          <a:xfrm rot="10800000" flipV="1">
            <a:off x="2911414" y="3339790"/>
            <a:ext cx="1618488" cy="493776"/>
          </a:xfrm>
          <a:prstGeom prst="roundRect">
            <a:avLst/>
          </a:prstGeom>
          <a:solidFill>
            <a:srgbClr val="00877C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46">
              <a:defRPr/>
            </a:pP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Pembro vs chemo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OS superiority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CPS ≥10 (</a:t>
            </a:r>
            <a:r>
              <a:rPr lang="el-GR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α</a:t>
            </a: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 = 0)</a:t>
            </a: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2876A216-6A4C-4756-B9DF-C7A6F934028C}"/>
              </a:ext>
            </a:extLst>
          </p:cNvPr>
          <p:cNvSpPr/>
          <p:nvPr/>
        </p:nvSpPr>
        <p:spPr>
          <a:xfrm rot="10800000" flipV="1">
            <a:off x="5772850" y="3359695"/>
            <a:ext cx="1618488" cy="640080"/>
          </a:xfrm>
          <a:prstGeom prst="roundRect">
            <a:avLst/>
          </a:prstGeom>
          <a:solidFill>
            <a:srgbClr val="D26809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342946">
              <a:defRPr/>
            </a:pP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Pembro + chemo vs chemo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ORR superiority</a:t>
            </a:r>
            <a:b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</a:b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CPS ≥1 (</a:t>
            </a:r>
            <a:r>
              <a:rPr lang="el-GR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α</a:t>
            </a:r>
            <a:r>
              <a:rPr lang="en-US" sz="1000" b="1" kern="600" spc="30" dirty="0">
                <a:solidFill>
                  <a:srgbClr val="FFFFFF"/>
                </a:solidFill>
                <a:latin typeface="Trebuchet MS" panose="020B0603020202020204" pitchFamily="34" charset="0"/>
              </a:rPr>
              <a:t> = 0)</a:t>
            </a:r>
          </a:p>
        </p:txBody>
      </p: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FC85ECFC-F070-4D5D-AD27-3128D1D03F02}"/>
              </a:ext>
            </a:extLst>
          </p:cNvPr>
          <p:cNvCxnSpPr>
            <a:cxnSpLocks/>
            <a:stCxn id="19" idx="2"/>
            <a:endCxn id="29" idx="0"/>
          </p:cNvCxnSpPr>
          <p:nvPr/>
        </p:nvCxnSpPr>
        <p:spPr>
          <a:xfrm flipH="1">
            <a:off x="6582094" y="3136273"/>
            <a:ext cx="899162" cy="223422"/>
          </a:xfrm>
          <a:prstGeom prst="straightConnector1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3" name="Straight Arrow Connector 32">
            <a:extLst>
              <a:ext uri="{FF2B5EF4-FFF2-40B4-BE49-F238E27FC236}">
                <a16:creationId xmlns:a16="http://schemas.microsoft.com/office/drawing/2014/main" id="{6A3BE7F5-4577-4298-B0E9-5E3EFB148DEC}"/>
              </a:ext>
            </a:extLst>
          </p:cNvPr>
          <p:cNvCxnSpPr>
            <a:cxnSpLocks/>
            <a:stCxn id="21" idx="2"/>
            <a:endCxn id="29" idx="0"/>
          </p:cNvCxnSpPr>
          <p:nvPr/>
        </p:nvCxnSpPr>
        <p:spPr>
          <a:xfrm>
            <a:off x="5592700" y="3136275"/>
            <a:ext cx="989395" cy="223421"/>
          </a:xfrm>
          <a:prstGeom prst="straightConnector1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0" name="Straight Arrow Connector 39">
            <a:extLst>
              <a:ext uri="{FF2B5EF4-FFF2-40B4-BE49-F238E27FC236}">
                <a16:creationId xmlns:a16="http://schemas.microsoft.com/office/drawing/2014/main" id="{1368CF1E-B4DB-4BD1-AFB3-6938EE4BDE1F}"/>
              </a:ext>
            </a:extLst>
          </p:cNvPr>
          <p:cNvCxnSpPr>
            <a:cxnSpLocks/>
            <a:stCxn id="21" idx="2"/>
          </p:cNvCxnSpPr>
          <p:nvPr/>
        </p:nvCxnSpPr>
        <p:spPr>
          <a:xfrm flipH="1">
            <a:off x="4528703" y="3136275"/>
            <a:ext cx="1063996" cy="489383"/>
          </a:xfrm>
          <a:prstGeom prst="straightConnector1">
            <a:avLst/>
          </a:prstGeom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71044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4261"/>
    </mc:Choice>
    <mc:Fallback xmlns="">
      <p:transition spd="slow" advTm="14261"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19ED4B-937A-4FD8-951A-DD7BB6E3F5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030987"/>
            <a:ext cx="8234362" cy="866775"/>
          </a:xfrm>
        </p:spPr>
        <p:txBody>
          <a:bodyPr>
            <a:noAutofit/>
          </a:bodyPr>
          <a:lstStyle/>
          <a:p>
            <a:r>
              <a:rPr lang="en-US" dirty="0"/>
              <a:t>Pembro vs Chemo: OS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7C6EFC6-AECD-4DF4-B67F-C0EE5CECDC0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-6651" y="5813879"/>
            <a:ext cx="9144000" cy="186871"/>
          </a:xfrm>
        </p:spPr>
        <p:txBody>
          <a:bodyPr/>
          <a:lstStyle/>
          <a:p>
            <a:r>
              <a:rPr lang="en-US" dirty="0"/>
              <a:t>NI, non-inferiority margin. </a:t>
            </a:r>
            <a:r>
              <a:rPr lang="en-US" baseline="30000" dirty="0"/>
              <a:t>a</a:t>
            </a:r>
            <a:r>
              <a:rPr lang="en-US" dirty="0"/>
              <a:t>HR (95% CI), 0.91 (0.74-1.10), </a:t>
            </a:r>
            <a:r>
              <a:rPr lang="en-US" i="1" dirty="0"/>
              <a:t>P</a:t>
            </a:r>
            <a:r>
              <a:rPr lang="en-US" dirty="0"/>
              <a:t> = 0.162 for superiority of pembro vs chemo Data cutoff: March 26, 2019.</a:t>
            </a:r>
          </a:p>
        </p:txBody>
      </p:sp>
      <p:sp>
        <p:nvSpPr>
          <p:cNvPr id="120" name="Rectangle 115">
            <a:extLst>
              <a:ext uri="{FF2B5EF4-FFF2-40B4-BE49-F238E27FC236}">
                <a16:creationId xmlns:a16="http://schemas.microsoft.com/office/drawing/2014/main" id="{E10F33A9-4416-40B4-B296-D977DE613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36040" y="3693767"/>
            <a:ext cx="1129259" cy="368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Median (95% CI)</a:t>
            </a:r>
            <a:b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17.4 mo (9.1-23.1)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10.8 mo (8.5-13.8)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92AF2F90-83AB-4E29-B90F-2C7A31C80E98}"/>
              </a:ext>
            </a:extLst>
          </p:cNvPr>
          <p:cNvSpPr txBox="1"/>
          <p:nvPr/>
        </p:nvSpPr>
        <p:spPr>
          <a:xfrm rot="16200000">
            <a:off x="4475008" y="3535131"/>
            <a:ext cx="463840" cy="184666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OS, %</a:t>
            </a:r>
          </a:p>
        </p:txBody>
      </p:sp>
      <p:sp>
        <p:nvSpPr>
          <p:cNvPr id="176" name="Rectangle 31">
            <a:extLst>
              <a:ext uri="{FF2B5EF4-FFF2-40B4-BE49-F238E27FC236}">
                <a16:creationId xmlns:a16="http://schemas.microsoft.com/office/drawing/2014/main" id="{722D3D5C-4B41-4351-B3C5-34D8209DAC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105" y="2349858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89" name="Rectangle 84">
            <a:extLst>
              <a:ext uri="{FF2B5EF4-FFF2-40B4-BE49-F238E27FC236}">
                <a16:creationId xmlns:a16="http://schemas.microsoft.com/office/drawing/2014/main" id="{2CA85631-3753-460D-9C49-3C98B06F2F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181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92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0" name="Rectangle 85">
            <a:extLst>
              <a:ext uri="{FF2B5EF4-FFF2-40B4-BE49-F238E27FC236}">
                <a16:creationId xmlns:a16="http://schemas.microsoft.com/office/drawing/2014/main" id="{C6B1BAD4-C288-46D4-9538-C8B9312B5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6382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71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1" name="Rectangle 86">
            <a:extLst>
              <a:ext uri="{FF2B5EF4-FFF2-40B4-BE49-F238E27FC236}">
                <a16:creationId xmlns:a16="http://schemas.microsoft.com/office/drawing/2014/main" id="{E0258D77-13B3-47BA-ADFA-397D55558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340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62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2" name="Rectangle 87">
            <a:extLst>
              <a:ext uri="{FF2B5EF4-FFF2-40B4-BE49-F238E27FC236}">
                <a16:creationId xmlns:a16="http://schemas.microsoft.com/office/drawing/2014/main" id="{80A3D6E3-0D79-4383-B977-0051001CA7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1811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56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3" name="Rectangle 88">
            <a:extLst>
              <a:ext uri="{FF2B5EF4-FFF2-40B4-BE49-F238E27FC236}">
                <a16:creationId xmlns:a16="http://schemas.microsoft.com/office/drawing/2014/main" id="{FFA6AC4D-83FC-4660-8FA6-3C47230528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2161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52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4" name="Rectangle 89">
            <a:extLst>
              <a:ext uri="{FF2B5EF4-FFF2-40B4-BE49-F238E27FC236}">
                <a16:creationId xmlns:a16="http://schemas.microsoft.com/office/drawing/2014/main" id="{DAA5443E-BC59-42EC-8C19-32E89634B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1295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50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5" name="Rectangle 90">
            <a:extLst>
              <a:ext uri="{FF2B5EF4-FFF2-40B4-BE49-F238E27FC236}">
                <a16:creationId xmlns:a16="http://schemas.microsoft.com/office/drawing/2014/main" id="{E5FE1082-B6A6-40A7-99BF-7942CA0DB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5496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6" name="Rectangle 91">
            <a:extLst>
              <a:ext uri="{FF2B5EF4-FFF2-40B4-BE49-F238E27FC236}">
                <a16:creationId xmlns:a16="http://schemas.microsoft.com/office/drawing/2014/main" id="{D322D2F7-E231-4BCE-B1D3-6DFA771884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7603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7" name="Rectangle 92">
            <a:extLst>
              <a:ext uri="{FF2B5EF4-FFF2-40B4-BE49-F238E27FC236}">
                <a16:creationId xmlns:a16="http://schemas.microsoft.com/office/drawing/2014/main" id="{2384CD4C-6140-41CF-B10D-49071FCCD8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3223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32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8" name="Rectangle 93">
            <a:extLst>
              <a:ext uri="{FF2B5EF4-FFF2-40B4-BE49-F238E27FC236}">
                <a16:creationId xmlns:a16="http://schemas.microsoft.com/office/drawing/2014/main" id="{AC3C0D1D-3F8D-42CD-9CA7-7B4688176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4789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9" name="Rectangle 94">
            <a:extLst>
              <a:ext uri="{FF2B5EF4-FFF2-40B4-BE49-F238E27FC236}">
                <a16:creationId xmlns:a16="http://schemas.microsoft.com/office/drawing/2014/main" id="{85C39EB0-8522-4E5B-A10D-8FAE8EFEC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28653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0" name="Rectangle 95">
            <a:extLst>
              <a:ext uri="{FF2B5EF4-FFF2-40B4-BE49-F238E27FC236}">
                <a16:creationId xmlns:a16="http://schemas.microsoft.com/office/drawing/2014/main" id="{8E14A644-D8B3-44D2-B7A9-B630155DB8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6817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1" name="Rectangle 96">
            <a:extLst>
              <a:ext uri="{FF2B5EF4-FFF2-40B4-BE49-F238E27FC236}">
                <a16:creationId xmlns:a16="http://schemas.microsoft.com/office/drawing/2014/main" id="{4FD0DCAB-E134-44D3-8F00-4B4EBAC593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47799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2" name="Rectangle 97">
            <a:extLst>
              <a:ext uri="{FF2B5EF4-FFF2-40B4-BE49-F238E27FC236}">
                <a16:creationId xmlns:a16="http://schemas.microsoft.com/office/drawing/2014/main" id="{69EFFE76-FAEC-4739-BB6F-82A8C066A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906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3" name="Rectangle 98">
            <a:extLst>
              <a:ext uri="{FF2B5EF4-FFF2-40B4-BE49-F238E27FC236}">
                <a16:creationId xmlns:a16="http://schemas.microsoft.com/office/drawing/2014/main" id="{76553B9B-41C5-44FE-B1D1-E6E797DD02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2351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4" name="Rectangle 99">
            <a:extLst>
              <a:ext uri="{FF2B5EF4-FFF2-40B4-BE49-F238E27FC236}">
                <a16:creationId xmlns:a16="http://schemas.microsoft.com/office/drawing/2014/main" id="{74D82D18-D421-4AE3-9C15-C49EC5D8BC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8668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90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5" name="Rectangle 100">
            <a:extLst>
              <a:ext uri="{FF2B5EF4-FFF2-40B4-BE49-F238E27FC236}">
                <a16:creationId xmlns:a16="http://schemas.microsoft.com/office/drawing/2014/main" id="{D0E7A358-6414-4F78-A71F-31A3F56686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8139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6" name="Rectangle 101">
            <a:extLst>
              <a:ext uri="{FF2B5EF4-FFF2-40B4-BE49-F238E27FC236}">
                <a16:creationId xmlns:a16="http://schemas.microsoft.com/office/drawing/2014/main" id="{DECC2E41-4A5D-4F27-A0BA-6DB122DD8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8826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7" name="Rectangle 102">
            <a:extLst>
              <a:ext uri="{FF2B5EF4-FFF2-40B4-BE49-F238E27FC236}">
                <a16:creationId xmlns:a16="http://schemas.microsoft.com/office/drawing/2014/main" id="{A76E219C-8F3F-4067-8DD2-D0266F63D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4446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53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8" name="Rectangle 103">
            <a:extLst>
              <a:ext uri="{FF2B5EF4-FFF2-40B4-BE49-F238E27FC236}">
                <a16:creationId xmlns:a16="http://schemas.microsoft.com/office/drawing/2014/main" id="{62AA03F9-6579-4E58-A254-61A16C12ED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7769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9" name="Rectangle 104">
            <a:extLst>
              <a:ext uri="{FF2B5EF4-FFF2-40B4-BE49-F238E27FC236}">
                <a16:creationId xmlns:a16="http://schemas.microsoft.com/office/drawing/2014/main" id="{B13A7E38-BF3D-4E72-B77A-A733BBBCBB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7783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0" name="Rectangle 105">
            <a:extLst>
              <a:ext uri="{FF2B5EF4-FFF2-40B4-BE49-F238E27FC236}">
                <a16:creationId xmlns:a16="http://schemas.microsoft.com/office/drawing/2014/main" id="{D2FA5B08-1670-42D5-BF87-F88AD6255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253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1" name="Rectangle 106">
            <a:extLst>
              <a:ext uri="{FF2B5EF4-FFF2-40B4-BE49-F238E27FC236}">
                <a16:creationId xmlns:a16="http://schemas.microsoft.com/office/drawing/2014/main" id="{8E69610C-1280-4A59-A3EB-5D18BF2686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9360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2" name="Rectangle 107">
            <a:extLst>
              <a:ext uri="{FF2B5EF4-FFF2-40B4-BE49-F238E27FC236}">
                <a16:creationId xmlns:a16="http://schemas.microsoft.com/office/drawing/2014/main" id="{B5FA2E29-9452-41D8-949B-FF9E1EB349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9710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3" name="Rectangle 108">
            <a:extLst>
              <a:ext uri="{FF2B5EF4-FFF2-40B4-BE49-F238E27FC236}">
                <a16:creationId xmlns:a16="http://schemas.microsoft.com/office/drawing/2014/main" id="{8F046BCA-DD0F-4ADF-8E80-11697066B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8844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4" name="Rectangle 109">
            <a:extLst>
              <a:ext uri="{FF2B5EF4-FFF2-40B4-BE49-F238E27FC236}">
                <a16:creationId xmlns:a16="http://schemas.microsoft.com/office/drawing/2014/main" id="{D2407B4D-218D-4F9C-BA0D-391EC90CB1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8856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5" name="Rectangle 110">
            <a:extLst>
              <a:ext uri="{FF2B5EF4-FFF2-40B4-BE49-F238E27FC236}">
                <a16:creationId xmlns:a16="http://schemas.microsoft.com/office/drawing/2014/main" id="{11B713EE-38D5-4F6B-A9A0-719C2BBAD9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8083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6" name="Rectangle 111">
            <a:extLst>
              <a:ext uri="{FF2B5EF4-FFF2-40B4-BE49-F238E27FC236}">
                <a16:creationId xmlns:a16="http://schemas.microsoft.com/office/drawing/2014/main" id="{DC0729B6-133D-4D73-A482-791EEAFC5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0435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7" name="Rectangle 112">
            <a:extLst>
              <a:ext uri="{FF2B5EF4-FFF2-40B4-BE49-F238E27FC236}">
                <a16:creationId xmlns:a16="http://schemas.microsoft.com/office/drawing/2014/main" id="{3CCECEFE-45F7-4DF8-9B29-5C8B1CFA56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663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8" name="Rectangle 113">
            <a:extLst>
              <a:ext uri="{FF2B5EF4-FFF2-40B4-BE49-F238E27FC236}">
                <a16:creationId xmlns:a16="http://schemas.microsoft.com/office/drawing/2014/main" id="{0412CFE6-F44E-46A3-99B1-6D998DB32C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4107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46" name="Rectangle 114">
            <a:extLst>
              <a:ext uri="{FF2B5EF4-FFF2-40B4-BE49-F238E27FC236}">
                <a16:creationId xmlns:a16="http://schemas.microsoft.com/office/drawing/2014/main" id="{19D55A9C-40FC-45CE-97B7-BEA7E2586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2923" y="5193738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47" name="Rectangle 126">
            <a:extLst>
              <a:ext uri="{FF2B5EF4-FFF2-40B4-BE49-F238E27FC236}">
                <a16:creationId xmlns:a16="http://schemas.microsoft.com/office/drawing/2014/main" id="{285C2D1F-E701-461D-939C-7EFF5C7C4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3404" y="5264668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49" name="Rectangle 5">
            <a:extLst>
              <a:ext uri="{FF2B5EF4-FFF2-40B4-BE49-F238E27FC236}">
                <a16:creationId xmlns:a16="http://schemas.microsoft.com/office/drawing/2014/main" id="{ECBF2B1F-4762-45A9-9F4F-B6783B7D3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346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0" name="Rectangle 6">
            <a:extLst>
              <a:ext uri="{FF2B5EF4-FFF2-40B4-BE49-F238E27FC236}">
                <a16:creationId xmlns:a16="http://schemas.microsoft.com/office/drawing/2014/main" id="{FA002928-3078-4894-8448-EEADA02150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9872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1" name="Rectangle 7">
            <a:extLst>
              <a:ext uri="{FF2B5EF4-FFF2-40B4-BE49-F238E27FC236}">
                <a16:creationId xmlns:a16="http://schemas.microsoft.com/office/drawing/2014/main" id="{91A8E37C-3C93-40D0-A2B0-8A36E8B765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0397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2" name="Rectangle 8">
            <a:extLst>
              <a:ext uri="{FF2B5EF4-FFF2-40B4-BE49-F238E27FC236}">
                <a16:creationId xmlns:a16="http://schemas.microsoft.com/office/drawing/2014/main" id="{E17B3E8D-D4F8-4A13-9CBF-A7809C1B2B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845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3" name="Rectangle 9">
            <a:extLst>
              <a:ext uri="{FF2B5EF4-FFF2-40B4-BE49-F238E27FC236}">
                <a16:creationId xmlns:a16="http://schemas.microsoft.com/office/drawing/2014/main" id="{912C6279-813C-4436-8B02-E314BB6C7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739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4" name="Rectangle 10">
            <a:extLst>
              <a:ext uri="{FF2B5EF4-FFF2-40B4-BE49-F238E27FC236}">
                <a16:creationId xmlns:a16="http://schemas.microsoft.com/office/drawing/2014/main" id="{68CC39A0-B40F-4E3D-A40E-7140C6224D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526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5" name="Rectangle 11">
            <a:extLst>
              <a:ext uri="{FF2B5EF4-FFF2-40B4-BE49-F238E27FC236}">
                <a16:creationId xmlns:a16="http://schemas.microsoft.com/office/drawing/2014/main" id="{BA5D963B-05D4-4F18-8CD8-399FE9C5F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6712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6" name="Rectangle 12">
            <a:extLst>
              <a:ext uri="{FF2B5EF4-FFF2-40B4-BE49-F238E27FC236}">
                <a16:creationId xmlns:a16="http://schemas.microsoft.com/office/drawing/2014/main" id="{08D6F6E0-28BE-4323-B0BB-B8BD0D296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7237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7" name="Rectangle 13">
            <a:extLst>
              <a:ext uri="{FF2B5EF4-FFF2-40B4-BE49-F238E27FC236}">
                <a16:creationId xmlns:a16="http://schemas.microsoft.com/office/drawing/2014/main" id="{AFE12BF5-2F8C-4005-B41D-F7145310C5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68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8" name="Rectangle 14">
            <a:extLst>
              <a:ext uri="{FF2B5EF4-FFF2-40B4-BE49-F238E27FC236}">
                <a16:creationId xmlns:a16="http://schemas.microsoft.com/office/drawing/2014/main" id="{5F37EC6A-0D54-4DED-9B22-D2E45F7A0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0130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9" name="Rectangle 15">
            <a:extLst>
              <a:ext uri="{FF2B5EF4-FFF2-40B4-BE49-F238E27FC236}">
                <a16:creationId xmlns:a16="http://schemas.microsoft.com/office/drawing/2014/main" id="{EF5A461E-2556-4C43-BFC0-CB05CC099A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0657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0" name="Rectangle 16">
            <a:extLst>
              <a:ext uri="{FF2B5EF4-FFF2-40B4-BE49-F238E27FC236}">
                <a16:creationId xmlns:a16="http://schemas.microsoft.com/office/drawing/2014/main" id="{9A826400-BD56-42A1-B0AB-88A2B8B7DE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182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1" name="Rectangle 17">
            <a:extLst>
              <a:ext uri="{FF2B5EF4-FFF2-40B4-BE49-F238E27FC236}">
                <a16:creationId xmlns:a16="http://schemas.microsoft.com/office/drawing/2014/main" id="{60775BC7-F30B-4788-A545-D833D90A6E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1708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2" name="Rectangle 18">
            <a:extLst>
              <a:ext uri="{FF2B5EF4-FFF2-40B4-BE49-F238E27FC236}">
                <a16:creationId xmlns:a16="http://schemas.microsoft.com/office/drawing/2014/main" id="{2AAB681A-A2A3-4AAD-A7E6-26B2805D4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315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3" name="Rectangle 19">
            <a:extLst>
              <a:ext uri="{FF2B5EF4-FFF2-40B4-BE49-F238E27FC236}">
                <a16:creationId xmlns:a16="http://schemas.microsoft.com/office/drawing/2014/main" id="{5EF10C6E-EE06-4902-9583-23CCF1DD33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3680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" name="Freeform 33">
            <a:extLst>
              <a:ext uri="{FF2B5EF4-FFF2-40B4-BE49-F238E27FC236}">
                <a16:creationId xmlns:a16="http://schemas.microsoft.com/office/drawing/2014/main" id="{498A7001-3402-44C7-9EBC-E8066591F47D}"/>
              </a:ext>
            </a:extLst>
          </p:cNvPr>
          <p:cNvSpPr>
            <a:spLocks/>
          </p:cNvSpPr>
          <p:nvPr/>
        </p:nvSpPr>
        <p:spPr bwMode="auto">
          <a:xfrm>
            <a:off x="5055899" y="2434837"/>
            <a:ext cx="2882977" cy="2229312"/>
          </a:xfrm>
          <a:custGeom>
            <a:avLst/>
            <a:gdLst>
              <a:gd name="T0" fmla="*/ 81 w 3282"/>
              <a:gd name="T1" fmla="*/ 0 h 1578"/>
              <a:gd name="T2" fmla="*/ 84 w 3282"/>
              <a:gd name="T3" fmla="*/ 39 h 1578"/>
              <a:gd name="T4" fmla="*/ 109 w 3282"/>
              <a:gd name="T5" fmla="*/ 78 h 1578"/>
              <a:gd name="T6" fmla="*/ 212 w 3282"/>
              <a:gd name="T7" fmla="*/ 98 h 1578"/>
              <a:gd name="T8" fmla="*/ 219 w 3282"/>
              <a:gd name="T9" fmla="*/ 137 h 1578"/>
              <a:gd name="T10" fmla="*/ 338 w 3282"/>
              <a:gd name="T11" fmla="*/ 177 h 1578"/>
              <a:gd name="T12" fmla="*/ 381 w 3282"/>
              <a:gd name="T13" fmla="*/ 195 h 1578"/>
              <a:gd name="T14" fmla="*/ 403 w 3282"/>
              <a:gd name="T15" fmla="*/ 235 h 1578"/>
              <a:gd name="T16" fmla="*/ 424 w 3282"/>
              <a:gd name="T17" fmla="*/ 274 h 1578"/>
              <a:gd name="T18" fmla="*/ 503 w 3282"/>
              <a:gd name="T19" fmla="*/ 294 h 1578"/>
              <a:gd name="T20" fmla="*/ 515 w 3282"/>
              <a:gd name="T21" fmla="*/ 372 h 1578"/>
              <a:gd name="T22" fmla="*/ 578 w 3282"/>
              <a:gd name="T23" fmla="*/ 411 h 1578"/>
              <a:gd name="T24" fmla="*/ 588 w 3282"/>
              <a:gd name="T25" fmla="*/ 450 h 1578"/>
              <a:gd name="T26" fmla="*/ 594 w 3282"/>
              <a:gd name="T27" fmla="*/ 489 h 1578"/>
              <a:gd name="T28" fmla="*/ 622 w 3282"/>
              <a:gd name="T29" fmla="*/ 528 h 1578"/>
              <a:gd name="T30" fmla="*/ 669 w 3282"/>
              <a:gd name="T31" fmla="*/ 548 h 1578"/>
              <a:gd name="T32" fmla="*/ 672 w 3282"/>
              <a:gd name="T33" fmla="*/ 606 h 1578"/>
              <a:gd name="T34" fmla="*/ 719 w 3282"/>
              <a:gd name="T35" fmla="*/ 645 h 1578"/>
              <a:gd name="T36" fmla="*/ 784 w 3282"/>
              <a:gd name="T37" fmla="*/ 665 h 1578"/>
              <a:gd name="T38" fmla="*/ 810 w 3282"/>
              <a:gd name="T39" fmla="*/ 704 h 1578"/>
              <a:gd name="T40" fmla="*/ 857 w 3282"/>
              <a:gd name="T41" fmla="*/ 744 h 1578"/>
              <a:gd name="T42" fmla="*/ 941 w 3282"/>
              <a:gd name="T43" fmla="*/ 763 h 1578"/>
              <a:gd name="T44" fmla="*/ 951 w 3282"/>
              <a:gd name="T45" fmla="*/ 802 h 1578"/>
              <a:gd name="T46" fmla="*/ 1010 w 3282"/>
              <a:gd name="T47" fmla="*/ 841 h 1578"/>
              <a:gd name="T48" fmla="*/ 1017 w 3282"/>
              <a:gd name="T49" fmla="*/ 861 h 1578"/>
              <a:gd name="T50" fmla="*/ 1048 w 3282"/>
              <a:gd name="T51" fmla="*/ 900 h 1578"/>
              <a:gd name="T52" fmla="*/ 1082 w 3282"/>
              <a:gd name="T53" fmla="*/ 939 h 1578"/>
              <a:gd name="T54" fmla="*/ 1167 w 3282"/>
              <a:gd name="T55" fmla="*/ 959 h 1578"/>
              <a:gd name="T56" fmla="*/ 1185 w 3282"/>
              <a:gd name="T57" fmla="*/ 997 h 1578"/>
              <a:gd name="T58" fmla="*/ 1229 w 3282"/>
              <a:gd name="T59" fmla="*/ 1037 h 1578"/>
              <a:gd name="T60" fmla="*/ 1342 w 3282"/>
              <a:gd name="T61" fmla="*/ 1056 h 1578"/>
              <a:gd name="T62" fmla="*/ 1379 w 3282"/>
              <a:gd name="T63" fmla="*/ 1096 h 1578"/>
              <a:gd name="T64" fmla="*/ 1432 w 3282"/>
              <a:gd name="T65" fmla="*/ 1135 h 1578"/>
              <a:gd name="T66" fmla="*/ 1511 w 3282"/>
              <a:gd name="T67" fmla="*/ 1155 h 1578"/>
              <a:gd name="T68" fmla="*/ 1623 w 3282"/>
              <a:gd name="T69" fmla="*/ 1193 h 1578"/>
              <a:gd name="T70" fmla="*/ 1761 w 3282"/>
              <a:gd name="T71" fmla="*/ 1232 h 1578"/>
              <a:gd name="T72" fmla="*/ 1785 w 3282"/>
              <a:gd name="T73" fmla="*/ 1252 h 1578"/>
              <a:gd name="T74" fmla="*/ 1845 w 3282"/>
              <a:gd name="T75" fmla="*/ 1291 h 1578"/>
              <a:gd name="T76" fmla="*/ 1889 w 3282"/>
              <a:gd name="T77" fmla="*/ 1330 h 1578"/>
              <a:gd name="T78" fmla="*/ 1987 w 3282"/>
              <a:gd name="T79" fmla="*/ 1350 h 1578"/>
              <a:gd name="T80" fmla="*/ 2109 w 3282"/>
              <a:gd name="T81" fmla="*/ 1369 h 1578"/>
              <a:gd name="T82" fmla="*/ 2140 w 3282"/>
              <a:gd name="T83" fmla="*/ 1369 h 1578"/>
              <a:gd name="T84" fmla="*/ 2290 w 3282"/>
              <a:gd name="T85" fmla="*/ 1369 h 1578"/>
              <a:gd name="T86" fmla="*/ 2321 w 3282"/>
              <a:gd name="T87" fmla="*/ 1395 h 1578"/>
              <a:gd name="T88" fmla="*/ 2336 w 3282"/>
              <a:gd name="T89" fmla="*/ 1422 h 1578"/>
              <a:gd name="T90" fmla="*/ 2452 w 3282"/>
              <a:gd name="T91" fmla="*/ 1422 h 1578"/>
              <a:gd name="T92" fmla="*/ 2471 w 3282"/>
              <a:gd name="T93" fmla="*/ 1452 h 1578"/>
              <a:gd name="T94" fmla="*/ 2634 w 3282"/>
              <a:gd name="T95" fmla="*/ 1487 h 1578"/>
              <a:gd name="T96" fmla="*/ 2981 w 3282"/>
              <a:gd name="T97" fmla="*/ 1487 h 1578"/>
              <a:gd name="T98" fmla="*/ 3056 w 3282"/>
              <a:gd name="T99" fmla="*/ 1487 h 1578"/>
              <a:gd name="T100" fmla="*/ 3206 w 3282"/>
              <a:gd name="T101" fmla="*/ 1578 h 15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282" h="1578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81" y="0"/>
                </a:lnTo>
                <a:lnTo>
                  <a:pt x="81" y="19"/>
                </a:lnTo>
                <a:lnTo>
                  <a:pt x="81" y="19"/>
                </a:lnTo>
                <a:lnTo>
                  <a:pt x="84" y="19"/>
                </a:lnTo>
                <a:lnTo>
                  <a:pt x="84" y="39"/>
                </a:lnTo>
                <a:lnTo>
                  <a:pt x="84" y="39"/>
                </a:lnTo>
                <a:lnTo>
                  <a:pt x="87" y="39"/>
                </a:lnTo>
                <a:lnTo>
                  <a:pt x="87" y="59"/>
                </a:lnTo>
                <a:lnTo>
                  <a:pt x="87" y="59"/>
                </a:lnTo>
                <a:lnTo>
                  <a:pt x="109" y="59"/>
                </a:lnTo>
                <a:lnTo>
                  <a:pt x="109" y="78"/>
                </a:lnTo>
                <a:lnTo>
                  <a:pt x="109" y="78"/>
                </a:lnTo>
                <a:lnTo>
                  <a:pt x="121" y="78"/>
                </a:lnTo>
                <a:lnTo>
                  <a:pt x="121" y="98"/>
                </a:lnTo>
                <a:lnTo>
                  <a:pt x="121" y="98"/>
                </a:lnTo>
                <a:lnTo>
                  <a:pt x="212" y="98"/>
                </a:lnTo>
                <a:lnTo>
                  <a:pt x="212" y="118"/>
                </a:lnTo>
                <a:lnTo>
                  <a:pt x="212" y="118"/>
                </a:lnTo>
                <a:lnTo>
                  <a:pt x="219" y="118"/>
                </a:lnTo>
                <a:lnTo>
                  <a:pt x="219" y="137"/>
                </a:lnTo>
                <a:lnTo>
                  <a:pt x="219" y="137"/>
                </a:lnTo>
                <a:lnTo>
                  <a:pt x="238" y="137"/>
                </a:lnTo>
                <a:lnTo>
                  <a:pt x="238" y="157"/>
                </a:lnTo>
                <a:lnTo>
                  <a:pt x="238" y="157"/>
                </a:lnTo>
                <a:lnTo>
                  <a:pt x="338" y="157"/>
                </a:lnTo>
                <a:lnTo>
                  <a:pt x="338" y="177"/>
                </a:lnTo>
                <a:lnTo>
                  <a:pt x="338" y="177"/>
                </a:lnTo>
                <a:lnTo>
                  <a:pt x="362" y="177"/>
                </a:lnTo>
                <a:lnTo>
                  <a:pt x="362" y="195"/>
                </a:lnTo>
                <a:lnTo>
                  <a:pt x="362" y="195"/>
                </a:lnTo>
                <a:lnTo>
                  <a:pt x="381" y="195"/>
                </a:lnTo>
                <a:lnTo>
                  <a:pt x="381" y="215"/>
                </a:lnTo>
                <a:lnTo>
                  <a:pt x="381" y="215"/>
                </a:lnTo>
                <a:lnTo>
                  <a:pt x="403" y="215"/>
                </a:lnTo>
                <a:lnTo>
                  <a:pt x="403" y="235"/>
                </a:lnTo>
                <a:lnTo>
                  <a:pt x="403" y="235"/>
                </a:lnTo>
                <a:lnTo>
                  <a:pt x="422" y="235"/>
                </a:lnTo>
                <a:lnTo>
                  <a:pt x="422" y="254"/>
                </a:lnTo>
                <a:lnTo>
                  <a:pt x="422" y="254"/>
                </a:lnTo>
                <a:lnTo>
                  <a:pt x="424" y="254"/>
                </a:lnTo>
                <a:lnTo>
                  <a:pt x="424" y="274"/>
                </a:lnTo>
                <a:lnTo>
                  <a:pt x="424" y="274"/>
                </a:lnTo>
                <a:lnTo>
                  <a:pt x="491" y="274"/>
                </a:lnTo>
                <a:lnTo>
                  <a:pt x="491" y="294"/>
                </a:lnTo>
                <a:lnTo>
                  <a:pt x="491" y="294"/>
                </a:lnTo>
                <a:lnTo>
                  <a:pt x="503" y="294"/>
                </a:lnTo>
                <a:lnTo>
                  <a:pt x="503" y="313"/>
                </a:lnTo>
                <a:lnTo>
                  <a:pt x="503" y="313"/>
                </a:lnTo>
                <a:lnTo>
                  <a:pt x="515" y="313"/>
                </a:lnTo>
                <a:lnTo>
                  <a:pt x="515" y="372"/>
                </a:lnTo>
                <a:lnTo>
                  <a:pt x="515" y="372"/>
                </a:lnTo>
                <a:lnTo>
                  <a:pt x="562" y="372"/>
                </a:lnTo>
                <a:lnTo>
                  <a:pt x="562" y="391"/>
                </a:lnTo>
                <a:lnTo>
                  <a:pt x="562" y="391"/>
                </a:lnTo>
                <a:lnTo>
                  <a:pt x="578" y="391"/>
                </a:lnTo>
                <a:lnTo>
                  <a:pt x="578" y="411"/>
                </a:lnTo>
                <a:lnTo>
                  <a:pt x="578" y="411"/>
                </a:lnTo>
                <a:lnTo>
                  <a:pt x="584" y="411"/>
                </a:lnTo>
                <a:lnTo>
                  <a:pt x="584" y="450"/>
                </a:lnTo>
                <a:lnTo>
                  <a:pt x="584" y="450"/>
                </a:lnTo>
                <a:lnTo>
                  <a:pt x="588" y="450"/>
                </a:lnTo>
                <a:lnTo>
                  <a:pt x="588" y="470"/>
                </a:lnTo>
                <a:lnTo>
                  <a:pt x="588" y="470"/>
                </a:lnTo>
                <a:lnTo>
                  <a:pt x="594" y="470"/>
                </a:lnTo>
                <a:lnTo>
                  <a:pt x="594" y="489"/>
                </a:lnTo>
                <a:lnTo>
                  <a:pt x="594" y="489"/>
                </a:lnTo>
                <a:lnTo>
                  <a:pt x="597" y="489"/>
                </a:lnTo>
                <a:lnTo>
                  <a:pt x="597" y="509"/>
                </a:lnTo>
                <a:lnTo>
                  <a:pt x="597" y="509"/>
                </a:lnTo>
                <a:lnTo>
                  <a:pt x="622" y="509"/>
                </a:lnTo>
                <a:lnTo>
                  <a:pt x="622" y="528"/>
                </a:lnTo>
                <a:lnTo>
                  <a:pt x="622" y="528"/>
                </a:lnTo>
                <a:lnTo>
                  <a:pt x="631" y="528"/>
                </a:lnTo>
                <a:lnTo>
                  <a:pt x="631" y="548"/>
                </a:lnTo>
                <a:lnTo>
                  <a:pt x="631" y="548"/>
                </a:lnTo>
                <a:lnTo>
                  <a:pt x="669" y="548"/>
                </a:lnTo>
                <a:lnTo>
                  <a:pt x="669" y="586"/>
                </a:lnTo>
                <a:lnTo>
                  <a:pt x="669" y="586"/>
                </a:lnTo>
                <a:lnTo>
                  <a:pt x="672" y="586"/>
                </a:lnTo>
                <a:lnTo>
                  <a:pt x="672" y="606"/>
                </a:lnTo>
                <a:lnTo>
                  <a:pt x="672" y="606"/>
                </a:lnTo>
                <a:lnTo>
                  <a:pt x="675" y="606"/>
                </a:lnTo>
                <a:lnTo>
                  <a:pt x="675" y="626"/>
                </a:lnTo>
                <a:lnTo>
                  <a:pt x="675" y="626"/>
                </a:lnTo>
                <a:lnTo>
                  <a:pt x="719" y="626"/>
                </a:lnTo>
                <a:lnTo>
                  <a:pt x="719" y="645"/>
                </a:lnTo>
                <a:lnTo>
                  <a:pt x="719" y="645"/>
                </a:lnTo>
                <a:lnTo>
                  <a:pt x="753" y="645"/>
                </a:lnTo>
                <a:lnTo>
                  <a:pt x="753" y="665"/>
                </a:lnTo>
                <a:lnTo>
                  <a:pt x="753" y="665"/>
                </a:lnTo>
                <a:lnTo>
                  <a:pt x="784" y="665"/>
                </a:lnTo>
                <a:lnTo>
                  <a:pt x="784" y="685"/>
                </a:lnTo>
                <a:lnTo>
                  <a:pt x="784" y="685"/>
                </a:lnTo>
                <a:lnTo>
                  <a:pt x="810" y="685"/>
                </a:lnTo>
                <a:lnTo>
                  <a:pt x="810" y="704"/>
                </a:lnTo>
                <a:lnTo>
                  <a:pt x="810" y="704"/>
                </a:lnTo>
                <a:lnTo>
                  <a:pt x="853" y="704"/>
                </a:lnTo>
                <a:lnTo>
                  <a:pt x="853" y="724"/>
                </a:lnTo>
                <a:lnTo>
                  <a:pt x="853" y="724"/>
                </a:lnTo>
                <a:lnTo>
                  <a:pt x="857" y="724"/>
                </a:lnTo>
                <a:lnTo>
                  <a:pt x="857" y="744"/>
                </a:lnTo>
                <a:lnTo>
                  <a:pt x="857" y="744"/>
                </a:lnTo>
                <a:lnTo>
                  <a:pt x="863" y="744"/>
                </a:lnTo>
                <a:lnTo>
                  <a:pt x="863" y="763"/>
                </a:lnTo>
                <a:lnTo>
                  <a:pt x="863" y="763"/>
                </a:lnTo>
                <a:lnTo>
                  <a:pt x="941" y="763"/>
                </a:lnTo>
                <a:lnTo>
                  <a:pt x="941" y="782"/>
                </a:lnTo>
                <a:lnTo>
                  <a:pt x="941" y="782"/>
                </a:lnTo>
                <a:lnTo>
                  <a:pt x="951" y="782"/>
                </a:lnTo>
                <a:lnTo>
                  <a:pt x="951" y="802"/>
                </a:lnTo>
                <a:lnTo>
                  <a:pt x="951" y="802"/>
                </a:lnTo>
                <a:lnTo>
                  <a:pt x="967" y="802"/>
                </a:lnTo>
                <a:lnTo>
                  <a:pt x="967" y="821"/>
                </a:lnTo>
                <a:lnTo>
                  <a:pt x="967" y="821"/>
                </a:lnTo>
                <a:lnTo>
                  <a:pt x="1010" y="821"/>
                </a:lnTo>
                <a:lnTo>
                  <a:pt x="1010" y="841"/>
                </a:lnTo>
                <a:lnTo>
                  <a:pt x="1010" y="841"/>
                </a:lnTo>
                <a:lnTo>
                  <a:pt x="1013" y="841"/>
                </a:lnTo>
                <a:lnTo>
                  <a:pt x="1013" y="861"/>
                </a:lnTo>
                <a:lnTo>
                  <a:pt x="1013" y="861"/>
                </a:lnTo>
                <a:lnTo>
                  <a:pt x="1017" y="861"/>
                </a:lnTo>
                <a:lnTo>
                  <a:pt x="1017" y="880"/>
                </a:lnTo>
                <a:lnTo>
                  <a:pt x="1017" y="880"/>
                </a:lnTo>
                <a:lnTo>
                  <a:pt x="1048" y="880"/>
                </a:lnTo>
                <a:lnTo>
                  <a:pt x="1048" y="900"/>
                </a:lnTo>
                <a:lnTo>
                  <a:pt x="1048" y="900"/>
                </a:lnTo>
                <a:lnTo>
                  <a:pt x="1054" y="900"/>
                </a:lnTo>
                <a:lnTo>
                  <a:pt x="1054" y="920"/>
                </a:lnTo>
                <a:lnTo>
                  <a:pt x="1054" y="920"/>
                </a:lnTo>
                <a:lnTo>
                  <a:pt x="1082" y="920"/>
                </a:lnTo>
                <a:lnTo>
                  <a:pt x="1082" y="939"/>
                </a:lnTo>
                <a:lnTo>
                  <a:pt x="1082" y="939"/>
                </a:lnTo>
                <a:lnTo>
                  <a:pt x="1144" y="939"/>
                </a:lnTo>
                <a:lnTo>
                  <a:pt x="1144" y="959"/>
                </a:lnTo>
                <a:lnTo>
                  <a:pt x="1144" y="959"/>
                </a:lnTo>
                <a:lnTo>
                  <a:pt x="1167" y="959"/>
                </a:lnTo>
                <a:lnTo>
                  <a:pt x="1167" y="978"/>
                </a:lnTo>
                <a:lnTo>
                  <a:pt x="1167" y="978"/>
                </a:lnTo>
                <a:lnTo>
                  <a:pt x="1185" y="978"/>
                </a:lnTo>
                <a:lnTo>
                  <a:pt x="1185" y="997"/>
                </a:lnTo>
                <a:lnTo>
                  <a:pt x="1185" y="997"/>
                </a:lnTo>
                <a:lnTo>
                  <a:pt x="1201" y="997"/>
                </a:lnTo>
                <a:lnTo>
                  <a:pt x="1201" y="1017"/>
                </a:lnTo>
                <a:lnTo>
                  <a:pt x="1201" y="1017"/>
                </a:lnTo>
                <a:lnTo>
                  <a:pt x="1229" y="1017"/>
                </a:lnTo>
                <a:lnTo>
                  <a:pt x="1229" y="1037"/>
                </a:lnTo>
                <a:lnTo>
                  <a:pt x="1229" y="1037"/>
                </a:lnTo>
                <a:lnTo>
                  <a:pt x="1317" y="1037"/>
                </a:lnTo>
                <a:lnTo>
                  <a:pt x="1317" y="1056"/>
                </a:lnTo>
                <a:lnTo>
                  <a:pt x="1317" y="1056"/>
                </a:lnTo>
                <a:lnTo>
                  <a:pt x="1342" y="1056"/>
                </a:lnTo>
                <a:lnTo>
                  <a:pt x="1342" y="1076"/>
                </a:lnTo>
                <a:lnTo>
                  <a:pt x="1342" y="1076"/>
                </a:lnTo>
                <a:lnTo>
                  <a:pt x="1379" y="1076"/>
                </a:lnTo>
                <a:lnTo>
                  <a:pt x="1379" y="1096"/>
                </a:lnTo>
                <a:lnTo>
                  <a:pt x="1379" y="1096"/>
                </a:lnTo>
                <a:lnTo>
                  <a:pt x="1389" y="1096"/>
                </a:lnTo>
                <a:lnTo>
                  <a:pt x="1389" y="1115"/>
                </a:lnTo>
                <a:lnTo>
                  <a:pt x="1389" y="1115"/>
                </a:lnTo>
                <a:lnTo>
                  <a:pt x="1432" y="1115"/>
                </a:lnTo>
                <a:lnTo>
                  <a:pt x="1432" y="1135"/>
                </a:lnTo>
                <a:lnTo>
                  <a:pt x="1432" y="1135"/>
                </a:lnTo>
                <a:lnTo>
                  <a:pt x="1448" y="1135"/>
                </a:lnTo>
                <a:lnTo>
                  <a:pt x="1448" y="1155"/>
                </a:lnTo>
                <a:lnTo>
                  <a:pt x="1448" y="1155"/>
                </a:lnTo>
                <a:lnTo>
                  <a:pt x="1511" y="1155"/>
                </a:lnTo>
                <a:lnTo>
                  <a:pt x="1511" y="1173"/>
                </a:lnTo>
                <a:lnTo>
                  <a:pt x="1511" y="1173"/>
                </a:lnTo>
                <a:lnTo>
                  <a:pt x="1623" y="1173"/>
                </a:lnTo>
                <a:lnTo>
                  <a:pt x="1623" y="1193"/>
                </a:lnTo>
                <a:lnTo>
                  <a:pt x="1623" y="1193"/>
                </a:lnTo>
                <a:lnTo>
                  <a:pt x="1685" y="1193"/>
                </a:lnTo>
                <a:lnTo>
                  <a:pt x="1685" y="1213"/>
                </a:lnTo>
                <a:lnTo>
                  <a:pt x="1685" y="1213"/>
                </a:lnTo>
                <a:lnTo>
                  <a:pt x="1761" y="1213"/>
                </a:lnTo>
                <a:lnTo>
                  <a:pt x="1761" y="1232"/>
                </a:lnTo>
                <a:lnTo>
                  <a:pt x="1761" y="1232"/>
                </a:lnTo>
                <a:lnTo>
                  <a:pt x="1770" y="1232"/>
                </a:lnTo>
                <a:lnTo>
                  <a:pt x="1770" y="1252"/>
                </a:lnTo>
                <a:lnTo>
                  <a:pt x="1770" y="1252"/>
                </a:lnTo>
                <a:lnTo>
                  <a:pt x="1785" y="1252"/>
                </a:lnTo>
                <a:lnTo>
                  <a:pt x="1785" y="1272"/>
                </a:lnTo>
                <a:lnTo>
                  <a:pt x="1785" y="1272"/>
                </a:lnTo>
                <a:lnTo>
                  <a:pt x="1845" y="1272"/>
                </a:lnTo>
                <a:lnTo>
                  <a:pt x="1845" y="1291"/>
                </a:lnTo>
                <a:lnTo>
                  <a:pt x="1845" y="1291"/>
                </a:lnTo>
                <a:lnTo>
                  <a:pt x="1849" y="1291"/>
                </a:lnTo>
                <a:lnTo>
                  <a:pt x="1849" y="1311"/>
                </a:lnTo>
                <a:lnTo>
                  <a:pt x="1849" y="1311"/>
                </a:lnTo>
                <a:lnTo>
                  <a:pt x="1889" y="1311"/>
                </a:lnTo>
                <a:lnTo>
                  <a:pt x="1889" y="1330"/>
                </a:lnTo>
                <a:lnTo>
                  <a:pt x="1889" y="1330"/>
                </a:lnTo>
                <a:lnTo>
                  <a:pt x="1983" y="1330"/>
                </a:lnTo>
                <a:lnTo>
                  <a:pt x="1983" y="1350"/>
                </a:lnTo>
                <a:lnTo>
                  <a:pt x="1983" y="1350"/>
                </a:lnTo>
                <a:lnTo>
                  <a:pt x="1987" y="1350"/>
                </a:lnTo>
                <a:lnTo>
                  <a:pt x="1987" y="1369"/>
                </a:lnTo>
                <a:lnTo>
                  <a:pt x="1987" y="1369"/>
                </a:lnTo>
                <a:lnTo>
                  <a:pt x="2109" y="1369"/>
                </a:lnTo>
                <a:lnTo>
                  <a:pt x="2109" y="1369"/>
                </a:lnTo>
                <a:lnTo>
                  <a:pt x="2109" y="1369"/>
                </a:lnTo>
                <a:lnTo>
                  <a:pt x="2114" y="1369"/>
                </a:lnTo>
                <a:lnTo>
                  <a:pt x="2114" y="1369"/>
                </a:lnTo>
                <a:lnTo>
                  <a:pt x="2114" y="1369"/>
                </a:lnTo>
                <a:lnTo>
                  <a:pt x="2140" y="1369"/>
                </a:lnTo>
                <a:lnTo>
                  <a:pt x="2140" y="1369"/>
                </a:lnTo>
                <a:lnTo>
                  <a:pt x="2140" y="1369"/>
                </a:lnTo>
                <a:lnTo>
                  <a:pt x="2218" y="1369"/>
                </a:lnTo>
                <a:lnTo>
                  <a:pt x="2218" y="1369"/>
                </a:lnTo>
                <a:lnTo>
                  <a:pt x="2218" y="1369"/>
                </a:lnTo>
                <a:lnTo>
                  <a:pt x="2290" y="1369"/>
                </a:lnTo>
                <a:lnTo>
                  <a:pt x="2290" y="1369"/>
                </a:lnTo>
                <a:lnTo>
                  <a:pt x="2290" y="1369"/>
                </a:lnTo>
                <a:lnTo>
                  <a:pt x="2321" y="1369"/>
                </a:lnTo>
                <a:lnTo>
                  <a:pt x="2321" y="1395"/>
                </a:lnTo>
                <a:lnTo>
                  <a:pt x="2321" y="1395"/>
                </a:lnTo>
                <a:lnTo>
                  <a:pt x="2324" y="1395"/>
                </a:lnTo>
                <a:lnTo>
                  <a:pt x="2324" y="1422"/>
                </a:lnTo>
                <a:lnTo>
                  <a:pt x="2324" y="1422"/>
                </a:lnTo>
                <a:lnTo>
                  <a:pt x="2336" y="1422"/>
                </a:lnTo>
                <a:lnTo>
                  <a:pt x="2336" y="1422"/>
                </a:lnTo>
                <a:lnTo>
                  <a:pt x="2336" y="1422"/>
                </a:lnTo>
                <a:lnTo>
                  <a:pt x="2343" y="1422"/>
                </a:lnTo>
                <a:lnTo>
                  <a:pt x="2343" y="1422"/>
                </a:lnTo>
                <a:lnTo>
                  <a:pt x="2343" y="1422"/>
                </a:lnTo>
                <a:lnTo>
                  <a:pt x="2452" y="1422"/>
                </a:lnTo>
                <a:lnTo>
                  <a:pt x="2452" y="1452"/>
                </a:lnTo>
                <a:lnTo>
                  <a:pt x="2452" y="1452"/>
                </a:lnTo>
                <a:lnTo>
                  <a:pt x="2471" y="1452"/>
                </a:lnTo>
                <a:lnTo>
                  <a:pt x="2471" y="1452"/>
                </a:lnTo>
                <a:lnTo>
                  <a:pt x="2471" y="1452"/>
                </a:lnTo>
                <a:lnTo>
                  <a:pt x="2555" y="1452"/>
                </a:lnTo>
                <a:lnTo>
                  <a:pt x="2555" y="1487"/>
                </a:lnTo>
                <a:lnTo>
                  <a:pt x="2555" y="1487"/>
                </a:lnTo>
                <a:lnTo>
                  <a:pt x="2634" y="1487"/>
                </a:lnTo>
                <a:lnTo>
                  <a:pt x="2634" y="1487"/>
                </a:lnTo>
                <a:lnTo>
                  <a:pt x="2634" y="1487"/>
                </a:lnTo>
                <a:lnTo>
                  <a:pt x="2909" y="1487"/>
                </a:lnTo>
                <a:lnTo>
                  <a:pt x="2909" y="1487"/>
                </a:lnTo>
                <a:lnTo>
                  <a:pt x="2909" y="1487"/>
                </a:lnTo>
                <a:lnTo>
                  <a:pt x="2981" y="1487"/>
                </a:lnTo>
                <a:lnTo>
                  <a:pt x="2981" y="1487"/>
                </a:lnTo>
                <a:lnTo>
                  <a:pt x="2981" y="1487"/>
                </a:lnTo>
                <a:lnTo>
                  <a:pt x="3053" y="1487"/>
                </a:lnTo>
                <a:lnTo>
                  <a:pt x="3053" y="1487"/>
                </a:lnTo>
                <a:lnTo>
                  <a:pt x="3056" y="1487"/>
                </a:lnTo>
                <a:lnTo>
                  <a:pt x="3160" y="1487"/>
                </a:lnTo>
                <a:lnTo>
                  <a:pt x="3160" y="1578"/>
                </a:lnTo>
                <a:lnTo>
                  <a:pt x="3160" y="1578"/>
                </a:lnTo>
                <a:lnTo>
                  <a:pt x="3206" y="1578"/>
                </a:lnTo>
                <a:lnTo>
                  <a:pt x="3206" y="1578"/>
                </a:lnTo>
                <a:lnTo>
                  <a:pt x="3206" y="1578"/>
                </a:lnTo>
                <a:lnTo>
                  <a:pt x="3282" y="1578"/>
                </a:lnTo>
                <a:lnTo>
                  <a:pt x="3282" y="1578"/>
                </a:lnTo>
              </a:path>
            </a:pathLst>
          </a:cu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" name="Line 34">
            <a:extLst>
              <a:ext uri="{FF2B5EF4-FFF2-40B4-BE49-F238E27FC236}">
                <a16:creationId xmlns:a16="http://schemas.microsoft.com/office/drawing/2014/main" id="{8F2239FB-8EA5-422E-AE6F-0CD5C78DCB68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8488" y="4310962"/>
            <a:ext cx="0" cy="57922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" name="Line 35">
            <a:extLst>
              <a:ext uri="{FF2B5EF4-FFF2-40B4-BE49-F238E27FC236}">
                <a16:creationId xmlns:a16="http://schemas.microsoft.com/office/drawing/2014/main" id="{613378BB-5D42-4F8A-9DF2-43A6698AF7A5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2879" y="4310962"/>
            <a:ext cx="0" cy="57922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" name="Line 36">
            <a:extLst>
              <a:ext uri="{FF2B5EF4-FFF2-40B4-BE49-F238E27FC236}">
                <a16:creationId xmlns:a16="http://schemas.microsoft.com/office/drawing/2014/main" id="{253E1086-06D2-453D-B9B9-B3FDC737140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35718" y="4310962"/>
            <a:ext cx="0" cy="57922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" name="Line 37">
            <a:extLst>
              <a:ext uri="{FF2B5EF4-FFF2-40B4-BE49-F238E27FC236}">
                <a16:creationId xmlns:a16="http://schemas.microsoft.com/office/drawing/2014/main" id="{9DB4C0F5-F949-4CC2-A5FF-36F6548C0306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4235" y="4310962"/>
            <a:ext cx="0" cy="57922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" name="Line 38">
            <a:extLst>
              <a:ext uri="{FF2B5EF4-FFF2-40B4-BE49-F238E27FC236}">
                <a16:creationId xmlns:a16="http://schemas.microsoft.com/office/drawing/2014/main" id="{347CB3DD-1250-4366-BB62-8E183B42CB69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7481" y="4310962"/>
            <a:ext cx="0" cy="57922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" name="Line 39">
            <a:extLst>
              <a:ext uri="{FF2B5EF4-FFF2-40B4-BE49-F238E27FC236}">
                <a16:creationId xmlns:a16="http://schemas.microsoft.com/office/drawing/2014/main" id="{605F7F81-A7AB-4606-8247-C2E8079ECFE0}"/>
              </a:ext>
            </a:extLst>
          </p:cNvPr>
          <p:cNvSpPr>
            <a:spLocks noChangeShapeType="1"/>
          </p:cNvSpPr>
          <p:nvPr/>
        </p:nvSpPr>
        <p:spPr bwMode="auto">
          <a:xfrm>
            <a:off x="7107888" y="4385839"/>
            <a:ext cx="0" cy="57922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5" name="Line 40">
            <a:extLst>
              <a:ext uri="{FF2B5EF4-FFF2-40B4-BE49-F238E27FC236}">
                <a16:creationId xmlns:a16="http://schemas.microsoft.com/office/drawing/2014/main" id="{DB27B135-F3C2-440F-8104-A599D6FD699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4038" y="4385839"/>
            <a:ext cx="0" cy="57922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6" name="Line 41">
            <a:extLst>
              <a:ext uri="{FF2B5EF4-FFF2-40B4-BE49-F238E27FC236}">
                <a16:creationId xmlns:a16="http://schemas.microsoft.com/office/drawing/2014/main" id="{9432DAAC-BFA0-4AAF-94D8-DBAB63BCDE1A}"/>
              </a:ext>
            </a:extLst>
          </p:cNvPr>
          <p:cNvSpPr>
            <a:spLocks noChangeShapeType="1"/>
          </p:cNvSpPr>
          <p:nvPr/>
        </p:nvSpPr>
        <p:spPr bwMode="auto">
          <a:xfrm>
            <a:off x="7226477" y="4428221"/>
            <a:ext cx="0" cy="57922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7" name="Line 42">
            <a:extLst>
              <a:ext uri="{FF2B5EF4-FFF2-40B4-BE49-F238E27FC236}">
                <a16:creationId xmlns:a16="http://schemas.microsoft.com/office/drawing/2014/main" id="{676B4AF1-63BC-4F50-B979-4FF1729FBB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69658" y="4476255"/>
            <a:ext cx="0" cy="59335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8" name="Line 43">
            <a:extLst>
              <a:ext uri="{FF2B5EF4-FFF2-40B4-BE49-F238E27FC236}">
                <a16:creationId xmlns:a16="http://schemas.microsoft.com/office/drawing/2014/main" id="{E184D0B6-4237-4D80-8FDB-1764F2344EA6}"/>
              </a:ext>
            </a:extLst>
          </p:cNvPr>
          <p:cNvSpPr>
            <a:spLocks noChangeShapeType="1"/>
          </p:cNvSpPr>
          <p:nvPr/>
        </p:nvSpPr>
        <p:spPr bwMode="auto">
          <a:xfrm>
            <a:off x="7611224" y="4476255"/>
            <a:ext cx="0" cy="59335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9" name="Line 44">
            <a:extLst>
              <a:ext uri="{FF2B5EF4-FFF2-40B4-BE49-F238E27FC236}">
                <a16:creationId xmlns:a16="http://schemas.microsoft.com/office/drawing/2014/main" id="{30A7C876-69CA-44D3-9EE9-3E066CAE8FFF}"/>
              </a:ext>
            </a:extLst>
          </p:cNvPr>
          <p:cNvSpPr>
            <a:spLocks noChangeShapeType="1"/>
          </p:cNvSpPr>
          <p:nvPr/>
        </p:nvSpPr>
        <p:spPr bwMode="auto">
          <a:xfrm>
            <a:off x="7674471" y="4476255"/>
            <a:ext cx="0" cy="59335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0" name="Line 45">
            <a:extLst>
              <a:ext uri="{FF2B5EF4-FFF2-40B4-BE49-F238E27FC236}">
                <a16:creationId xmlns:a16="http://schemas.microsoft.com/office/drawing/2014/main" id="{69905BCA-2D11-491D-BA93-CB52E37CD71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37717" y="4476255"/>
            <a:ext cx="0" cy="59335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1" name="Line 46">
            <a:extLst>
              <a:ext uri="{FF2B5EF4-FFF2-40B4-BE49-F238E27FC236}">
                <a16:creationId xmlns:a16="http://schemas.microsoft.com/office/drawing/2014/main" id="{A6921965-1813-451F-BE86-288BDD51C4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2115" y="4606226"/>
            <a:ext cx="0" cy="57922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2" name="Line 47">
            <a:extLst>
              <a:ext uri="{FF2B5EF4-FFF2-40B4-BE49-F238E27FC236}">
                <a16:creationId xmlns:a16="http://schemas.microsoft.com/office/drawing/2014/main" id="{8EE14086-6A43-4E94-8183-2668E818B8BB}"/>
              </a:ext>
            </a:extLst>
          </p:cNvPr>
          <p:cNvSpPr>
            <a:spLocks noChangeShapeType="1"/>
          </p:cNvSpPr>
          <p:nvPr/>
        </p:nvSpPr>
        <p:spPr bwMode="auto">
          <a:xfrm>
            <a:off x="7938875" y="4606226"/>
            <a:ext cx="0" cy="57922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3" name="Freeform 48">
            <a:extLst>
              <a:ext uri="{FF2B5EF4-FFF2-40B4-BE49-F238E27FC236}">
                <a16:creationId xmlns:a16="http://schemas.microsoft.com/office/drawing/2014/main" id="{08F86CA0-0071-4138-95E4-2F1EC3E15980}"/>
              </a:ext>
            </a:extLst>
          </p:cNvPr>
          <p:cNvSpPr>
            <a:spLocks/>
          </p:cNvSpPr>
          <p:nvPr/>
        </p:nvSpPr>
        <p:spPr bwMode="auto">
          <a:xfrm>
            <a:off x="5055899" y="2434837"/>
            <a:ext cx="3176371" cy="1781470"/>
          </a:xfrm>
          <a:custGeom>
            <a:avLst/>
            <a:gdLst>
              <a:gd name="T0" fmla="*/ 24 w 3616"/>
              <a:gd name="T1" fmla="*/ 0 h 1261"/>
              <a:gd name="T2" fmla="*/ 28 w 3616"/>
              <a:gd name="T3" fmla="*/ 38 h 1261"/>
              <a:gd name="T4" fmla="*/ 66 w 3616"/>
              <a:gd name="T5" fmla="*/ 76 h 1261"/>
              <a:gd name="T6" fmla="*/ 93 w 3616"/>
              <a:gd name="T7" fmla="*/ 96 h 1261"/>
              <a:gd name="T8" fmla="*/ 109 w 3616"/>
              <a:gd name="T9" fmla="*/ 134 h 1261"/>
              <a:gd name="T10" fmla="*/ 134 w 3616"/>
              <a:gd name="T11" fmla="*/ 230 h 1261"/>
              <a:gd name="T12" fmla="*/ 159 w 3616"/>
              <a:gd name="T13" fmla="*/ 249 h 1261"/>
              <a:gd name="T14" fmla="*/ 171 w 3616"/>
              <a:gd name="T15" fmla="*/ 287 h 1261"/>
              <a:gd name="T16" fmla="*/ 234 w 3616"/>
              <a:gd name="T17" fmla="*/ 325 h 1261"/>
              <a:gd name="T18" fmla="*/ 269 w 3616"/>
              <a:gd name="T19" fmla="*/ 345 h 1261"/>
              <a:gd name="T20" fmla="*/ 278 w 3616"/>
              <a:gd name="T21" fmla="*/ 402 h 1261"/>
              <a:gd name="T22" fmla="*/ 309 w 3616"/>
              <a:gd name="T23" fmla="*/ 440 h 1261"/>
              <a:gd name="T24" fmla="*/ 388 w 3616"/>
              <a:gd name="T25" fmla="*/ 460 h 1261"/>
              <a:gd name="T26" fmla="*/ 478 w 3616"/>
              <a:gd name="T27" fmla="*/ 498 h 1261"/>
              <a:gd name="T28" fmla="*/ 493 w 3616"/>
              <a:gd name="T29" fmla="*/ 536 h 1261"/>
              <a:gd name="T30" fmla="*/ 547 w 3616"/>
              <a:gd name="T31" fmla="*/ 555 h 1261"/>
              <a:gd name="T32" fmla="*/ 578 w 3616"/>
              <a:gd name="T33" fmla="*/ 593 h 1261"/>
              <a:gd name="T34" fmla="*/ 731 w 3616"/>
              <a:gd name="T35" fmla="*/ 650 h 1261"/>
              <a:gd name="T36" fmla="*/ 810 w 3616"/>
              <a:gd name="T37" fmla="*/ 670 h 1261"/>
              <a:gd name="T38" fmla="*/ 869 w 3616"/>
              <a:gd name="T39" fmla="*/ 708 h 1261"/>
              <a:gd name="T40" fmla="*/ 1057 w 3616"/>
              <a:gd name="T41" fmla="*/ 747 h 1261"/>
              <a:gd name="T42" fmla="*/ 1151 w 3616"/>
              <a:gd name="T43" fmla="*/ 765 h 1261"/>
              <a:gd name="T44" fmla="*/ 1235 w 3616"/>
              <a:gd name="T45" fmla="*/ 804 h 1261"/>
              <a:gd name="T46" fmla="*/ 1535 w 3616"/>
              <a:gd name="T47" fmla="*/ 842 h 1261"/>
              <a:gd name="T48" fmla="*/ 1635 w 3616"/>
              <a:gd name="T49" fmla="*/ 862 h 1261"/>
              <a:gd name="T50" fmla="*/ 1673 w 3616"/>
              <a:gd name="T51" fmla="*/ 899 h 1261"/>
              <a:gd name="T52" fmla="*/ 1827 w 3616"/>
              <a:gd name="T53" fmla="*/ 937 h 1261"/>
              <a:gd name="T54" fmla="*/ 1964 w 3616"/>
              <a:gd name="T55" fmla="*/ 957 h 1261"/>
              <a:gd name="T56" fmla="*/ 1990 w 3616"/>
              <a:gd name="T57" fmla="*/ 995 h 1261"/>
              <a:gd name="T58" fmla="*/ 2055 w 3616"/>
              <a:gd name="T59" fmla="*/ 1034 h 1261"/>
              <a:gd name="T60" fmla="*/ 2102 w 3616"/>
              <a:gd name="T61" fmla="*/ 1052 h 1261"/>
              <a:gd name="T62" fmla="*/ 2111 w 3616"/>
              <a:gd name="T63" fmla="*/ 1052 h 1261"/>
              <a:gd name="T64" fmla="*/ 2202 w 3616"/>
              <a:gd name="T65" fmla="*/ 1073 h 1261"/>
              <a:gd name="T66" fmla="*/ 2302 w 3616"/>
              <a:gd name="T67" fmla="*/ 1073 h 1261"/>
              <a:gd name="T68" fmla="*/ 2336 w 3616"/>
              <a:gd name="T69" fmla="*/ 1073 h 1261"/>
              <a:gd name="T70" fmla="*/ 2355 w 3616"/>
              <a:gd name="T71" fmla="*/ 1073 h 1261"/>
              <a:gd name="T72" fmla="*/ 2415 w 3616"/>
              <a:gd name="T73" fmla="*/ 1073 h 1261"/>
              <a:gd name="T74" fmla="*/ 2452 w 3616"/>
              <a:gd name="T75" fmla="*/ 1100 h 1261"/>
              <a:gd name="T76" fmla="*/ 2524 w 3616"/>
              <a:gd name="T77" fmla="*/ 1100 h 1261"/>
              <a:gd name="T78" fmla="*/ 2631 w 3616"/>
              <a:gd name="T79" fmla="*/ 1100 h 1261"/>
              <a:gd name="T80" fmla="*/ 2669 w 3616"/>
              <a:gd name="T81" fmla="*/ 1131 h 1261"/>
              <a:gd name="T82" fmla="*/ 2681 w 3616"/>
              <a:gd name="T83" fmla="*/ 1131 h 1261"/>
              <a:gd name="T84" fmla="*/ 2709 w 3616"/>
              <a:gd name="T85" fmla="*/ 1131 h 1261"/>
              <a:gd name="T86" fmla="*/ 2712 w 3616"/>
              <a:gd name="T87" fmla="*/ 1206 h 1261"/>
              <a:gd name="T88" fmla="*/ 2772 w 3616"/>
              <a:gd name="T89" fmla="*/ 1206 h 1261"/>
              <a:gd name="T90" fmla="*/ 2988 w 3616"/>
              <a:gd name="T91" fmla="*/ 1206 h 1261"/>
              <a:gd name="T92" fmla="*/ 3062 w 3616"/>
              <a:gd name="T93" fmla="*/ 1206 h 1261"/>
              <a:gd name="T94" fmla="*/ 3225 w 3616"/>
              <a:gd name="T95" fmla="*/ 1261 h 1261"/>
              <a:gd name="T96" fmla="*/ 3379 w 3616"/>
              <a:gd name="T97" fmla="*/ 1261 h 1261"/>
              <a:gd name="T98" fmla="*/ 3425 w 3616"/>
              <a:gd name="T99" fmla="*/ 1261 h 1261"/>
              <a:gd name="T100" fmla="*/ 3520 w 3616"/>
              <a:gd name="T101" fmla="*/ 1261 h 1261"/>
              <a:gd name="T102" fmla="*/ 3616 w 3616"/>
              <a:gd name="T103" fmla="*/ 1261 h 1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3616" h="126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4" y="0"/>
                </a:lnTo>
                <a:lnTo>
                  <a:pt x="24" y="19"/>
                </a:lnTo>
                <a:lnTo>
                  <a:pt x="24" y="19"/>
                </a:lnTo>
                <a:lnTo>
                  <a:pt x="28" y="19"/>
                </a:lnTo>
                <a:lnTo>
                  <a:pt x="28" y="38"/>
                </a:lnTo>
                <a:lnTo>
                  <a:pt x="28" y="38"/>
                </a:lnTo>
                <a:lnTo>
                  <a:pt x="40" y="38"/>
                </a:lnTo>
                <a:lnTo>
                  <a:pt x="40" y="58"/>
                </a:lnTo>
                <a:lnTo>
                  <a:pt x="40" y="58"/>
                </a:lnTo>
                <a:lnTo>
                  <a:pt x="66" y="58"/>
                </a:lnTo>
                <a:lnTo>
                  <a:pt x="66" y="76"/>
                </a:lnTo>
                <a:lnTo>
                  <a:pt x="66" y="76"/>
                </a:lnTo>
                <a:lnTo>
                  <a:pt x="90" y="76"/>
                </a:lnTo>
                <a:lnTo>
                  <a:pt x="90" y="96"/>
                </a:lnTo>
                <a:lnTo>
                  <a:pt x="90" y="96"/>
                </a:lnTo>
                <a:lnTo>
                  <a:pt x="93" y="96"/>
                </a:lnTo>
                <a:lnTo>
                  <a:pt x="93" y="115"/>
                </a:lnTo>
                <a:lnTo>
                  <a:pt x="93" y="115"/>
                </a:lnTo>
                <a:lnTo>
                  <a:pt x="109" y="115"/>
                </a:lnTo>
                <a:lnTo>
                  <a:pt x="109" y="134"/>
                </a:lnTo>
                <a:lnTo>
                  <a:pt x="109" y="134"/>
                </a:lnTo>
                <a:lnTo>
                  <a:pt x="116" y="134"/>
                </a:lnTo>
                <a:lnTo>
                  <a:pt x="116" y="191"/>
                </a:lnTo>
                <a:lnTo>
                  <a:pt x="116" y="191"/>
                </a:lnTo>
                <a:lnTo>
                  <a:pt x="134" y="191"/>
                </a:lnTo>
                <a:lnTo>
                  <a:pt x="134" y="230"/>
                </a:lnTo>
                <a:lnTo>
                  <a:pt x="134" y="230"/>
                </a:lnTo>
                <a:lnTo>
                  <a:pt x="156" y="230"/>
                </a:lnTo>
                <a:lnTo>
                  <a:pt x="156" y="249"/>
                </a:lnTo>
                <a:lnTo>
                  <a:pt x="156" y="249"/>
                </a:lnTo>
                <a:lnTo>
                  <a:pt x="159" y="249"/>
                </a:lnTo>
                <a:lnTo>
                  <a:pt x="159" y="268"/>
                </a:lnTo>
                <a:lnTo>
                  <a:pt x="159" y="268"/>
                </a:lnTo>
                <a:lnTo>
                  <a:pt x="171" y="268"/>
                </a:lnTo>
                <a:lnTo>
                  <a:pt x="171" y="287"/>
                </a:lnTo>
                <a:lnTo>
                  <a:pt x="171" y="287"/>
                </a:lnTo>
                <a:lnTo>
                  <a:pt x="231" y="287"/>
                </a:lnTo>
                <a:lnTo>
                  <a:pt x="231" y="306"/>
                </a:lnTo>
                <a:lnTo>
                  <a:pt x="231" y="306"/>
                </a:lnTo>
                <a:lnTo>
                  <a:pt x="234" y="306"/>
                </a:lnTo>
                <a:lnTo>
                  <a:pt x="234" y="325"/>
                </a:lnTo>
                <a:lnTo>
                  <a:pt x="234" y="325"/>
                </a:lnTo>
                <a:lnTo>
                  <a:pt x="247" y="325"/>
                </a:lnTo>
                <a:lnTo>
                  <a:pt x="247" y="345"/>
                </a:lnTo>
                <a:lnTo>
                  <a:pt x="247" y="345"/>
                </a:lnTo>
                <a:lnTo>
                  <a:pt x="269" y="345"/>
                </a:lnTo>
                <a:lnTo>
                  <a:pt x="269" y="383"/>
                </a:lnTo>
                <a:lnTo>
                  <a:pt x="269" y="383"/>
                </a:lnTo>
                <a:lnTo>
                  <a:pt x="278" y="383"/>
                </a:lnTo>
                <a:lnTo>
                  <a:pt x="278" y="402"/>
                </a:lnTo>
                <a:lnTo>
                  <a:pt x="278" y="402"/>
                </a:lnTo>
                <a:lnTo>
                  <a:pt x="293" y="402"/>
                </a:lnTo>
                <a:lnTo>
                  <a:pt x="293" y="421"/>
                </a:lnTo>
                <a:lnTo>
                  <a:pt x="293" y="421"/>
                </a:lnTo>
                <a:lnTo>
                  <a:pt x="309" y="421"/>
                </a:lnTo>
                <a:lnTo>
                  <a:pt x="309" y="440"/>
                </a:lnTo>
                <a:lnTo>
                  <a:pt x="309" y="440"/>
                </a:lnTo>
                <a:lnTo>
                  <a:pt x="366" y="440"/>
                </a:lnTo>
                <a:lnTo>
                  <a:pt x="366" y="460"/>
                </a:lnTo>
                <a:lnTo>
                  <a:pt x="366" y="460"/>
                </a:lnTo>
                <a:lnTo>
                  <a:pt x="388" y="460"/>
                </a:lnTo>
                <a:lnTo>
                  <a:pt x="388" y="478"/>
                </a:lnTo>
                <a:lnTo>
                  <a:pt x="388" y="478"/>
                </a:lnTo>
                <a:lnTo>
                  <a:pt x="478" y="478"/>
                </a:lnTo>
                <a:lnTo>
                  <a:pt x="478" y="498"/>
                </a:lnTo>
                <a:lnTo>
                  <a:pt x="478" y="498"/>
                </a:lnTo>
                <a:lnTo>
                  <a:pt x="484" y="498"/>
                </a:lnTo>
                <a:lnTo>
                  <a:pt x="484" y="517"/>
                </a:lnTo>
                <a:lnTo>
                  <a:pt x="484" y="517"/>
                </a:lnTo>
                <a:lnTo>
                  <a:pt x="493" y="517"/>
                </a:lnTo>
                <a:lnTo>
                  <a:pt x="493" y="536"/>
                </a:lnTo>
                <a:lnTo>
                  <a:pt x="493" y="536"/>
                </a:lnTo>
                <a:lnTo>
                  <a:pt x="503" y="536"/>
                </a:lnTo>
                <a:lnTo>
                  <a:pt x="503" y="555"/>
                </a:lnTo>
                <a:lnTo>
                  <a:pt x="503" y="555"/>
                </a:lnTo>
                <a:lnTo>
                  <a:pt x="547" y="555"/>
                </a:lnTo>
                <a:lnTo>
                  <a:pt x="547" y="574"/>
                </a:lnTo>
                <a:lnTo>
                  <a:pt x="547" y="574"/>
                </a:lnTo>
                <a:lnTo>
                  <a:pt x="578" y="574"/>
                </a:lnTo>
                <a:lnTo>
                  <a:pt x="578" y="593"/>
                </a:lnTo>
                <a:lnTo>
                  <a:pt x="578" y="593"/>
                </a:lnTo>
                <a:lnTo>
                  <a:pt x="707" y="593"/>
                </a:lnTo>
                <a:lnTo>
                  <a:pt x="707" y="612"/>
                </a:lnTo>
                <a:lnTo>
                  <a:pt x="707" y="612"/>
                </a:lnTo>
                <a:lnTo>
                  <a:pt x="731" y="612"/>
                </a:lnTo>
                <a:lnTo>
                  <a:pt x="731" y="650"/>
                </a:lnTo>
                <a:lnTo>
                  <a:pt x="731" y="650"/>
                </a:lnTo>
                <a:lnTo>
                  <a:pt x="798" y="650"/>
                </a:lnTo>
                <a:lnTo>
                  <a:pt x="798" y="670"/>
                </a:lnTo>
                <a:lnTo>
                  <a:pt x="798" y="670"/>
                </a:lnTo>
                <a:lnTo>
                  <a:pt x="810" y="670"/>
                </a:lnTo>
                <a:lnTo>
                  <a:pt x="810" y="689"/>
                </a:lnTo>
                <a:lnTo>
                  <a:pt x="810" y="689"/>
                </a:lnTo>
                <a:lnTo>
                  <a:pt x="869" y="689"/>
                </a:lnTo>
                <a:lnTo>
                  <a:pt x="869" y="708"/>
                </a:lnTo>
                <a:lnTo>
                  <a:pt x="869" y="708"/>
                </a:lnTo>
                <a:lnTo>
                  <a:pt x="1020" y="708"/>
                </a:lnTo>
                <a:lnTo>
                  <a:pt x="1020" y="727"/>
                </a:lnTo>
                <a:lnTo>
                  <a:pt x="1020" y="727"/>
                </a:lnTo>
                <a:lnTo>
                  <a:pt x="1057" y="727"/>
                </a:lnTo>
                <a:lnTo>
                  <a:pt x="1057" y="747"/>
                </a:lnTo>
                <a:lnTo>
                  <a:pt x="1057" y="747"/>
                </a:lnTo>
                <a:lnTo>
                  <a:pt x="1060" y="747"/>
                </a:lnTo>
                <a:lnTo>
                  <a:pt x="1060" y="765"/>
                </a:lnTo>
                <a:lnTo>
                  <a:pt x="1060" y="765"/>
                </a:lnTo>
                <a:lnTo>
                  <a:pt x="1151" y="765"/>
                </a:lnTo>
                <a:lnTo>
                  <a:pt x="1151" y="785"/>
                </a:lnTo>
                <a:lnTo>
                  <a:pt x="1151" y="785"/>
                </a:lnTo>
                <a:lnTo>
                  <a:pt x="1235" y="785"/>
                </a:lnTo>
                <a:lnTo>
                  <a:pt x="1235" y="804"/>
                </a:lnTo>
                <a:lnTo>
                  <a:pt x="1235" y="804"/>
                </a:lnTo>
                <a:lnTo>
                  <a:pt x="1523" y="804"/>
                </a:lnTo>
                <a:lnTo>
                  <a:pt x="1523" y="823"/>
                </a:lnTo>
                <a:lnTo>
                  <a:pt x="1523" y="823"/>
                </a:lnTo>
                <a:lnTo>
                  <a:pt x="1535" y="823"/>
                </a:lnTo>
                <a:lnTo>
                  <a:pt x="1535" y="842"/>
                </a:lnTo>
                <a:lnTo>
                  <a:pt x="1535" y="842"/>
                </a:lnTo>
                <a:lnTo>
                  <a:pt x="1604" y="842"/>
                </a:lnTo>
                <a:lnTo>
                  <a:pt x="1604" y="862"/>
                </a:lnTo>
                <a:lnTo>
                  <a:pt x="1604" y="862"/>
                </a:lnTo>
                <a:lnTo>
                  <a:pt x="1635" y="862"/>
                </a:lnTo>
                <a:lnTo>
                  <a:pt x="1635" y="880"/>
                </a:lnTo>
                <a:lnTo>
                  <a:pt x="1635" y="880"/>
                </a:lnTo>
                <a:lnTo>
                  <a:pt x="1673" y="880"/>
                </a:lnTo>
                <a:lnTo>
                  <a:pt x="1673" y="899"/>
                </a:lnTo>
                <a:lnTo>
                  <a:pt x="1673" y="899"/>
                </a:lnTo>
                <a:lnTo>
                  <a:pt x="1768" y="899"/>
                </a:lnTo>
                <a:lnTo>
                  <a:pt x="1768" y="919"/>
                </a:lnTo>
                <a:lnTo>
                  <a:pt x="1768" y="919"/>
                </a:lnTo>
                <a:lnTo>
                  <a:pt x="1827" y="919"/>
                </a:lnTo>
                <a:lnTo>
                  <a:pt x="1827" y="937"/>
                </a:lnTo>
                <a:lnTo>
                  <a:pt x="1827" y="937"/>
                </a:lnTo>
                <a:lnTo>
                  <a:pt x="1858" y="937"/>
                </a:lnTo>
                <a:lnTo>
                  <a:pt x="1858" y="957"/>
                </a:lnTo>
                <a:lnTo>
                  <a:pt x="1858" y="957"/>
                </a:lnTo>
                <a:lnTo>
                  <a:pt x="1964" y="957"/>
                </a:lnTo>
                <a:lnTo>
                  <a:pt x="1964" y="976"/>
                </a:lnTo>
                <a:lnTo>
                  <a:pt x="1964" y="976"/>
                </a:lnTo>
                <a:lnTo>
                  <a:pt x="1990" y="976"/>
                </a:lnTo>
                <a:lnTo>
                  <a:pt x="1990" y="995"/>
                </a:lnTo>
                <a:lnTo>
                  <a:pt x="1990" y="995"/>
                </a:lnTo>
                <a:lnTo>
                  <a:pt x="2037" y="995"/>
                </a:lnTo>
                <a:lnTo>
                  <a:pt x="2037" y="1014"/>
                </a:lnTo>
                <a:lnTo>
                  <a:pt x="2037" y="1014"/>
                </a:lnTo>
                <a:lnTo>
                  <a:pt x="2055" y="1014"/>
                </a:lnTo>
                <a:lnTo>
                  <a:pt x="2055" y="1034"/>
                </a:lnTo>
                <a:lnTo>
                  <a:pt x="2055" y="1034"/>
                </a:lnTo>
                <a:lnTo>
                  <a:pt x="2095" y="1034"/>
                </a:lnTo>
                <a:lnTo>
                  <a:pt x="2095" y="1052"/>
                </a:lnTo>
                <a:lnTo>
                  <a:pt x="2095" y="1052"/>
                </a:lnTo>
                <a:lnTo>
                  <a:pt x="2102" y="1052"/>
                </a:lnTo>
                <a:lnTo>
                  <a:pt x="2102" y="1052"/>
                </a:lnTo>
                <a:lnTo>
                  <a:pt x="2102" y="1052"/>
                </a:lnTo>
                <a:lnTo>
                  <a:pt x="2111" y="1052"/>
                </a:lnTo>
                <a:lnTo>
                  <a:pt x="2111" y="1052"/>
                </a:lnTo>
                <a:lnTo>
                  <a:pt x="2111" y="1052"/>
                </a:lnTo>
                <a:lnTo>
                  <a:pt x="2193" y="1052"/>
                </a:lnTo>
                <a:lnTo>
                  <a:pt x="2193" y="1052"/>
                </a:lnTo>
                <a:lnTo>
                  <a:pt x="2193" y="1052"/>
                </a:lnTo>
                <a:lnTo>
                  <a:pt x="2202" y="1052"/>
                </a:lnTo>
                <a:lnTo>
                  <a:pt x="2202" y="1073"/>
                </a:lnTo>
                <a:lnTo>
                  <a:pt x="2202" y="1073"/>
                </a:lnTo>
                <a:lnTo>
                  <a:pt x="2221" y="1073"/>
                </a:lnTo>
                <a:lnTo>
                  <a:pt x="2221" y="1073"/>
                </a:lnTo>
                <a:lnTo>
                  <a:pt x="2221" y="1073"/>
                </a:lnTo>
                <a:lnTo>
                  <a:pt x="2302" y="1073"/>
                </a:lnTo>
                <a:lnTo>
                  <a:pt x="2302" y="1073"/>
                </a:lnTo>
                <a:lnTo>
                  <a:pt x="2302" y="1073"/>
                </a:lnTo>
                <a:lnTo>
                  <a:pt x="2336" y="1073"/>
                </a:lnTo>
                <a:lnTo>
                  <a:pt x="2336" y="1073"/>
                </a:lnTo>
                <a:lnTo>
                  <a:pt x="2336" y="1073"/>
                </a:lnTo>
                <a:lnTo>
                  <a:pt x="2346" y="1073"/>
                </a:lnTo>
                <a:lnTo>
                  <a:pt x="2346" y="1073"/>
                </a:lnTo>
                <a:lnTo>
                  <a:pt x="2346" y="1073"/>
                </a:lnTo>
                <a:lnTo>
                  <a:pt x="2355" y="1073"/>
                </a:lnTo>
                <a:lnTo>
                  <a:pt x="2355" y="1073"/>
                </a:lnTo>
                <a:lnTo>
                  <a:pt x="2355" y="1073"/>
                </a:lnTo>
                <a:lnTo>
                  <a:pt x="2368" y="1073"/>
                </a:lnTo>
                <a:lnTo>
                  <a:pt x="2368" y="1073"/>
                </a:lnTo>
                <a:lnTo>
                  <a:pt x="2368" y="1073"/>
                </a:lnTo>
                <a:lnTo>
                  <a:pt x="2415" y="1073"/>
                </a:lnTo>
                <a:lnTo>
                  <a:pt x="2415" y="1073"/>
                </a:lnTo>
                <a:lnTo>
                  <a:pt x="2415" y="1073"/>
                </a:lnTo>
                <a:lnTo>
                  <a:pt x="2452" y="1073"/>
                </a:lnTo>
                <a:lnTo>
                  <a:pt x="2452" y="1100"/>
                </a:lnTo>
                <a:lnTo>
                  <a:pt x="2452" y="1100"/>
                </a:lnTo>
                <a:lnTo>
                  <a:pt x="2509" y="1100"/>
                </a:lnTo>
                <a:lnTo>
                  <a:pt x="2509" y="1100"/>
                </a:lnTo>
                <a:lnTo>
                  <a:pt x="2509" y="1100"/>
                </a:lnTo>
                <a:lnTo>
                  <a:pt x="2524" y="1100"/>
                </a:lnTo>
                <a:lnTo>
                  <a:pt x="2524" y="1100"/>
                </a:lnTo>
                <a:lnTo>
                  <a:pt x="2524" y="1100"/>
                </a:lnTo>
                <a:lnTo>
                  <a:pt x="2565" y="1100"/>
                </a:lnTo>
                <a:lnTo>
                  <a:pt x="2565" y="1100"/>
                </a:lnTo>
                <a:lnTo>
                  <a:pt x="2565" y="1100"/>
                </a:lnTo>
                <a:lnTo>
                  <a:pt x="2631" y="1100"/>
                </a:lnTo>
                <a:lnTo>
                  <a:pt x="2631" y="1100"/>
                </a:lnTo>
                <a:lnTo>
                  <a:pt x="2631" y="1100"/>
                </a:lnTo>
                <a:lnTo>
                  <a:pt x="2669" y="1100"/>
                </a:lnTo>
                <a:lnTo>
                  <a:pt x="2669" y="1131"/>
                </a:lnTo>
                <a:lnTo>
                  <a:pt x="2669" y="1131"/>
                </a:lnTo>
                <a:lnTo>
                  <a:pt x="2671" y="1131"/>
                </a:lnTo>
                <a:lnTo>
                  <a:pt x="2671" y="1131"/>
                </a:lnTo>
                <a:lnTo>
                  <a:pt x="2671" y="1131"/>
                </a:lnTo>
                <a:lnTo>
                  <a:pt x="2681" y="1131"/>
                </a:lnTo>
                <a:lnTo>
                  <a:pt x="2681" y="1131"/>
                </a:lnTo>
                <a:lnTo>
                  <a:pt x="2681" y="1131"/>
                </a:lnTo>
                <a:lnTo>
                  <a:pt x="2688" y="1131"/>
                </a:lnTo>
                <a:lnTo>
                  <a:pt x="2688" y="1131"/>
                </a:lnTo>
                <a:lnTo>
                  <a:pt x="2688" y="1131"/>
                </a:lnTo>
                <a:lnTo>
                  <a:pt x="2709" y="1131"/>
                </a:lnTo>
                <a:lnTo>
                  <a:pt x="2709" y="1168"/>
                </a:lnTo>
                <a:lnTo>
                  <a:pt x="2709" y="1168"/>
                </a:lnTo>
                <a:lnTo>
                  <a:pt x="2712" y="1168"/>
                </a:lnTo>
                <a:lnTo>
                  <a:pt x="2712" y="1206"/>
                </a:lnTo>
                <a:lnTo>
                  <a:pt x="2712" y="1206"/>
                </a:lnTo>
                <a:lnTo>
                  <a:pt x="2769" y="1206"/>
                </a:lnTo>
                <a:lnTo>
                  <a:pt x="2769" y="1206"/>
                </a:lnTo>
                <a:lnTo>
                  <a:pt x="2769" y="1206"/>
                </a:lnTo>
                <a:lnTo>
                  <a:pt x="2772" y="1206"/>
                </a:lnTo>
                <a:lnTo>
                  <a:pt x="2772" y="1206"/>
                </a:lnTo>
                <a:lnTo>
                  <a:pt x="2772" y="1206"/>
                </a:lnTo>
                <a:lnTo>
                  <a:pt x="2956" y="1206"/>
                </a:lnTo>
                <a:lnTo>
                  <a:pt x="2956" y="1206"/>
                </a:lnTo>
                <a:lnTo>
                  <a:pt x="2956" y="1206"/>
                </a:lnTo>
                <a:lnTo>
                  <a:pt x="2988" y="1206"/>
                </a:lnTo>
                <a:lnTo>
                  <a:pt x="2988" y="1206"/>
                </a:lnTo>
                <a:lnTo>
                  <a:pt x="2988" y="1206"/>
                </a:lnTo>
                <a:lnTo>
                  <a:pt x="3062" y="1206"/>
                </a:lnTo>
                <a:lnTo>
                  <a:pt x="3062" y="1206"/>
                </a:lnTo>
                <a:lnTo>
                  <a:pt x="3062" y="1206"/>
                </a:lnTo>
                <a:lnTo>
                  <a:pt x="3103" y="1206"/>
                </a:lnTo>
                <a:lnTo>
                  <a:pt x="3103" y="1261"/>
                </a:lnTo>
                <a:lnTo>
                  <a:pt x="3103" y="1261"/>
                </a:lnTo>
                <a:lnTo>
                  <a:pt x="3225" y="1261"/>
                </a:lnTo>
                <a:lnTo>
                  <a:pt x="3225" y="1261"/>
                </a:lnTo>
                <a:lnTo>
                  <a:pt x="3225" y="1261"/>
                </a:lnTo>
                <a:lnTo>
                  <a:pt x="3300" y="1261"/>
                </a:lnTo>
                <a:lnTo>
                  <a:pt x="3300" y="1261"/>
                </a:lnTo>
                <a:lnTo>
                  <a:pt x="3300" y="1261"/>
                </a:lnTo>
                <a:lnTo>
                  <a:pt x="3379" y="1261"/>
                </a:lnTo>
                <a:lnTo>
                  <a:pt x="3379" y="1261"/>
                </a:lnTo>
                <a:lnTo>
                  <a:pt x="3379" y="1261"/>
                </a:lnTo>
                <a:lnTo>
                  <a:pt x="3425" y="1261"/>
                </a:lnTo>
                <a:lnTo>
                  <a:pt x="3425" y="1261"/>
                </a:lnTo>
                <a:lnTo>
                  <a:pt x="3425" y="1261"/>
                </a:lnTo>
                <a:lnTo>
                  <a:pt x="3479" y="1261"/>
                </a:lnTo>
                <a:lnTo>
                  <a:pt x="3479" y="1261"/>
                </a:lnTo>
                <a:lnTo>
                  <a:pt x="3479" y="1261"/>
                </a:lnTo>
                <a:lnTo>
                  <a:pt x="3520" y="1261"/>
                </a:lnTo>
                <a:lnTo>
                  <a:pt x="3520" y="1261"/>
                </a:lnTo>
                <a:lnTo>
                  <a:pt x="3520" y="1261"/>
                </a:lnTo>
                <a:lnTo>
                  <a:pt x="3560" y="1261"/>
                </a:lnTo>
                <a:lnTo>
                  <a:pt x="3560" y="1261"/>
                </a:lnTo>
                <a:lnTo>
                  <a:pt x="3560" y="1261"/>
                </a:lnTo>
                <a:lnTo>
                  <a:pt x="3616" y="1261"/>
                </a:lnTo>
                <a:lnTo>
                  <a:pt x="3616" y="1261"/>
                </a:lnTo>
              </a:path>
            </a:pathLst>
          </a:cu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4" name="Line 49">
            <a:extLst>
              <a:ext uri="{FF2B5EF4-FFF2-40B4-BE49-F238E27FC236}">
                <a16:creationId xmlns:a16="http://schemas.microsoft.com/office/drawing/2014/main" id="{D5B71021-C3EF-4244-BFBA-DE6F69982EEF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2338" y="3863123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5" name="Line 50">
            <a:extLst>
              <a:ext uri="{FF2B5EF4-FFF2-40B4-BE49-F238E27FC236}">
                <a16:creationId xmlns:a16="http://schemas.microsoft.com/office/drawing/2014/main" id="{5515793B-1454-4F02-8E21-E3BC44E70AC2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0244" y="3863123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6" name="Line 51">
            <a:extLst>
              <a:ext uri="{FF2B5EF4-FFF2-40B4-BE49-F238E27FC236}">
                <a16:creationId xmlns:a16="http://schemas.microsoft.com/office/drawing/2014/main" id="{6702E3F4-9101-4308-9809-F0F6E5BF83F1}"/>
              </a:ext>
            </a:extLst>
          </p:cNvPr>
          <p:cNvSpPr>
            <a:spLocks noChangeShapeType="1"/>
          </p:cNvSpPr>
          <p:nvPr/>
        </p:nvSpPr>
        <p:spPr bwMode="auto">
          <a:xfrm>
            <a:off x="6982275" y="3863123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7" name="Line 52">
            <a:extLst>
              <a:ext uri="{FF2B5EF4-FFF2-40B4-BE49-F238E27FC236}">
                <a16:creationId xmlns:a16="http://schemas.microsoft.com/office/drawing/2014/main" id="{211EC493-4C49-4C43-8434-C621074287A4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6871" y="3892789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8" name="Line 53">
            <a:extLst>
              <a:ext uri="{FF2B5EF4-FFF2-40B4-BE49-F238E27FC236}">
                <a16:creationId xmlns:a16="http://schemas.microsoft.com/office/drawing/2014/main" id="{5F23DCB2-2000-4CA8-B868-2E9A2B8862D9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8023" y="3892789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9" name="Line 54">
            <a:extLst>
              <a:ext uri="{FF2B5EF4-FFF2-40B4-BE49-F238E27FC236}">
                <a16:creationId xmlns:a16="http://schemas.microsoft.com/office/drawing/2014/main" id="{57DAC4BB-C163-4C7F-ADED-EACA9BB132FE}"/>
              </a:ext>
            </a:extLst>
          </p:cNvPr>
          <p:cNvSpPr>
            <a:spLocks noChangeShapeType="1"/>
          </p:cNvSpPr>
          <p:nvPr/>
        </p:nvSpPr>
        <p:spPr bwMode="auto">
          <a:xfrm>
            <a:off x="7107888" y="3892789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0" name="Line 55">
            <a:extLst>
              <a:ext uri="{FF2B5EF4-FFF2-40B4-BE49-F238E27FC236}">
                <a16:creationId xmlns:a16="http://schemas.microsoft.com/office/drawing/2014/main" id="{9F84ADDE-3055-48C7-807E-2F66DAEA92B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6673" y="3892789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1" name="Line 56">
            <a:extLst>
              <a:ext uri="{FF2B5EF4-FFF2-40B4-BE49-F238E27FC236}">
                <a16:creationId xmlns:a16="http://schemas.microsoft.com/office/drawing/2014/main" id="{6C6D0E3C-D796-4175-A8C8-8882FCEED4D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4580" y="3892789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2" name="Line 57">
            <a:extLst>
              <a:ext uri="{FF2B5EF4-FFF2-40B4-BE49-F238E27FC236}">
                <a16:creationId xmlns:a16="http://schemas.microsoft.com/office/drawing/2014/main" id="{00A060F7-4070-474B-AE05-C249390FD345}"/>
              </a:ext>
            </a:extLst>
          </p:cNvPr>
          <p:cNvSpPr>
            <a:spLocks noChangeShapeType="1"/>
          </p:cNvSpPr>
          <p:nvPr/>
        </p:nvSpPr>
        <p:spPr bwMode="auto">
          <a:xfrm>
            <a:off x="7135999" y="3892789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3" name="Line 58">
            <a:extLst>
              <a:ext uri="{FF2B5EF4-FFF2-40B4-BE49-F238E27FC236}">
                <a16:creationId xmlns:a16="http://schemas.microsoft.com/office/drawing/2014/main" id="{9E33433C-0284-4308-860C-BDB1BF3EDE16}"/>
              </a:ext>
            </a:extLst>
          </p:cNvPr>
          <p:cNvSpPr>
            <a:spLocks noChangeShapeType="1"/>
          </p:cNvSpPr>
          <p:nvPr/>
        </p:nvSpPr>
        <p:spPr bwMode="auto">
          <a:xfrm>
            <a:off x="7177285" y="3892789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4" name="Line 59">
            <a:extLst>
              <a:ext uri="{FF2B5EF4-FFF2-40B4-BE49-F238E27FC236}">
                <a16:creationId xmlns:a16="http://schemas.microsoft.com/office/drawing/2014/main" id="{A0E23A02-E47C-4BF7-9190-11A1F4BC053C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9856" y="3929523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5" name="Line 60">
            <a:extLst>
              <a:ext uri="{FF2B5EF4-FFF2-40B4-BE49-F238E27FC236}">
                <a16:creationId xmlns:a16="http://schemas.microsoft.com/office/drawing/2014/main" id="{2BE36E7B-FBFA-4332-92A5-53F3D57069B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3033" y="3929523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6" name="Line 61">
            <a:extLst>
              <a:ext uri="{FF2B5EF4-FFF2-40B4-BE49-F238E27FC236}">
                <a16:creationId xmlns:a16="http://schemas.microsoft.com/office/drawing/2014/main" id="{FB7DB6F2-488E-4829-A6BF-2D901E5B97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309047" y="3929523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7" name="Line 62">
            <a:extLst>
              <a:ext uri="{FF2B5EF4-FFF2-40B4-BE49-F238E27FC236}">
                <a16:creationId xmlns:a16="http://schemas.microsoft.com/office/drawing/2014/main" id="{4A446F4A-3DE6-43E7-89A0-D28E5D7E28B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67023" y="3929523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8" name="Line 63">
            <a:extLst>
              <a:ext uri="{FF2B5EF4-FFF2-40B4-BE49-F238E27FC236}">
                <a16:creationId xmlns:a16="http://schemas.microsoft.com/office/drawing/2014/main" id="{1C813E15-D452-43FA-97A5-3686121F93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0944" y="3974729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9" name="Line 64">
            <a:extLst>
              <a:ext uri="{FF2B5EF4-FFF2-40B4-BE49-F238E27FC236}">
                <a16:creationId xmlns:a16="http://schemas.microsoft.com/office/drawing/2014/main" id="{85F5F9AE-D80E-423A-9F1A-35EE299CF529}"/>
              </a:ext>
            </a:extLst>
          </p:cNvPr>
          <p:cNvSpPr>
            <a:spLocks noChangeShapeType="1"/>
          </p:cNvSpPr>
          <p:nvPr/>
        </p:nvSpPr>
        <p:spPr bwMode="auto">
          <a:xfrm>
            <a:off x="7417093" y="3974729"/>
            <a:ext cx="0" cy="57922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0" name="Line 65">
            <a:extLst>
              <a:ext uri="{FF2B5EF4-FFF2-40B4-BE49-F238E27FC236}">
                <a16:creationId xmlns:a16="http://schemas.microsoft.com/office/drawing/2014/main" id="{86C7FC0F-7684-4CFB-9804-082430E33629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8246" y="4079273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1" name="Line 66">
            <a:extLst>
              <a:ext uri="{FF2B5EF4-FFF2-40B4-BE49-F238E27FC236}">
                <a16:creationId xmlns:a16="http://schemas.microsoft.com/office/drawing/2014/main" id="{FE8AD3AD-671E-4433-B89F-8E3A537FA108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2509" y="4079273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2" name="Line 67">
            <a:extLst>
              <a:ext uri="{FF2B5EF4-FFF2-40B4-BE49-F238E27FC236}">
                <a16:creationId xmlns:a16="http://schemas.microsoft.com/office/drawing/2014/main" id="{D708E0C2-0C6C-4A7C-8A08-C0299EC1691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80619" y="4079273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3" name="Line 68">
            <a:extLst>
              <a:ext uri="{FF2B5EF4-FFF2-40B4-BE49-F238E27FC236}">
                <a16:creationId xmlns:a16="http://schemas.microsoft.com/office/drawing/2014/main" id="{327A83C2-D56F-42C5-AFDE-EB71609286F8}"/>
              </a:ext>
            </a:extLst>
          </p:cNvPr>
          <p:cNvSpPr>
            <a:spLocks noChangeShapeType="1"/>
          </p:cNvSpPr>
          <p:nvPr/>
        </p:nvSpPr>
        <p:spPr bwMode="auto">
          <a:xfrm>
            <a:off x="7745622" y="4079273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4" name="Line 69">
            <a:extLst>
              <a:ext uri="{FF2B5EF4-FFF2-40B4-BE49-F238E27FC236}">
                <a16:creationId xmlns:a16="http://schemas.microsoft.com/office/drawing/2014/main" id="{7BCE6619-BCF5-469D-860D-DF8AF8A6CCC3}"/>
              </a:ext>
            </a:extLst>
          </p:cNvPr>
          <p:cNvSpPr>
            <a:spLocks noChangeShapeType="1"/>
          </p:cNvSpPr>
          <p:nvPr/>
        </p:nvSpPr>
        <p:spPr bwMode="auto">
          <a:xfrm>
            <a:off x="7888806" y="4156974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5" name="Line 70">
            <a:extLst>
              <a:ext uri="{FF2B5EF4-FFF2-40B4-BE49-F238E27FC236}">
                <a16:creationId xmlns:a16="http://schemas.microsoft.com/office/drawing/2014/main" id="{C7812A70-35AF-4CDC-8306-22DED08C0E9F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4686" y="4156974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6" name="Line 71">
            <a:extLst>
              <a:ext uri="{FF2B5EF4-FFF2-40B4-BE49-F238E27FC236}">
                <a16:creationId xmlns:a16="http://schemas.microsoft.com/office/drawing/2014/main" id="{77C5EA0E-8264-4767-9C53-90ACC5BFA0E6}"/>
              </a:ext>
            </a:extLst>
          </p:cNvPr>
          <p:cNvSpPr>
            <a:spLocks noChangeShapeType="1"/>
          </p:cNvSpPr>
          <p:nvPr/>
        </p:nvSpPr>
        <p:spPr bwMode="auto">
          <a:xfrm>
            <a:off x="8024083" y="4156974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7" name="Line 72">
            <a:extLst>
              <a:ext uri="{FF2B5EF4-FFF2-40B4-BE49-F238E27FC236}">
                <a16:creationId xmlns:a16="http://schemas.microsoft.com/office/drawing/2014/main" id="{A112EB28-64AA-4B2E-B85A-46236AD8DB6C}"/>
              </a:ext>
            </a:extLst>
          </p:cNvPr>
          <p:cNvSpPr>
            <a:spLocks noChangeShapeType="1"/>
          </p:cNvSpPr>
          <p:nvPr/>
        </p:nvSpPr>
        <p:spPr bwMode="auto">
          <a:xfrm>
            <a:off x="8064490" y="4156974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8" name="Line 73">
            <a:extLst>
              <a:ext uri="{FF2B5EF4-FFF2-40B4-BE49-F238E27FC236}">
                <a16:creationId xmlns:a16="http://schemas.microsoft.com/office/drawing/2014/main" id="{E3DCD2B9-628C-427C-8BB5-DFB5530DE510}"/>
              </a:ext>
            </a:extLst>
          </p:cNvPr>
          <p:cNvSpPr>
            <a:spLocks noChangeShapeType="1"/>
          </p:cNvSpPr>
          <p:nvPr/>
        </p:nvSpPr>
        <p:spPr bwMode="auto">
          <a:xfrm>
            <a:off x="8111924" y="4156974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9" name="Line 74">
            <a:extLst>
              <a:ext uri="{FF2B5EF4-FFF2-40B4-BE49-F238E27FC236}">
                <a16:creationId xmlns:a16="http://schemas.microsoft.com/office/drawing/2014/main" id="{B3C91F8F-B94E-4C4A-B154-34598F9F52D0}"/>
              </a:ext>
            </a:extLst>
          </p:cNvPr>
          <p:cNvSpPr>
            <a:spLocks noChangeShapeType="1"/>
          </p:cNvSpPr>
          <p:nvPr/>
        </p:nvSpPr>
        <p:spPr bwMode="auto">
          <a:xfrm>
            <a:off x="8147940" y="4156974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0" name="Line 75">
            <a:extLst>
              <a:ext uri="{FF2B5EF4-FFF2-40B4-BE49-F238E27FC236}">
                <a16:creationId xmlns:a16="http://schemas.microsoft.com/office/drawing/2014/main" id="{80F4B258-1FA8-4EB6-8399-2F471578992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83076" y="4156974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1" name="Line 76">
            <a:extLst>
              <a:ext uri="{FF2B5EF4-FFF2-40B4-BE49-F238E27FC236}">
                <a16:creationId xmlns:a16="http://schemas.microsoft.com/office/drawing/2014/main" id="{5FA11FF0-09EF-439E-91DA-AB0E7239077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32267" y="4156974"/>
            <a:ext cx="0" cy="59335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22" name="Rectangle 117">
            <a:extLst>
              <a:ext uri="{FF2B5EF4-FFF2-40B4-BE49-F238E27FC236}">
                <a16:creationId xmlns:a16="http://schemas.microsoft.com/office/drawing/2014/main" id="{FB867FA9-339D-4BD6-B258-BBF9FC0B16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6650" y="3074005"/>
            <a:ext cx="52097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12-mo rate</a:t>
            </a:r>
            <a:b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57%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47%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48" name="Freeform 158">
            <a:extLst>
              <a:ext uri="{FF2B5EF4-FFF2-40B4-BE49-F238E27FC236}">
                <a16:creationId xmlns:a16="http://schemas.microsoft.com/office/drawing/2014/main" id="{F168DA82-5133-4F7D-B9CB-761DB1BDE457}"/>
              </a:ext>
            </a:extLst>
          </p:cNvPr>
          <p:cNvSpPr>
            <a:spLocks noEditPoints="1"/>
          </p:cNvSpPr>
          <p:nvPr/>
        </p:nvSpPr>
        <p:spPr bwMode="auto">
          <a:xfrm>
            <a:off x="6056317" y="3060520"/>
            <a:ext cx="6448" cy="1907042"/>
          </a:xfrm>
          <a:custGeom>
            <a:avLst/>
            <a:gdLst>
              <a:gd name="T0" fmla="*/ 0 w 96"/>
              <a:gd name="T1" fmla="*/ 0 h 19920"/>
              <a:gd name="T2" fmla="*/ 0 w 96"/>
              <a:gd name="T3" fmla="*/ 672 h 19920"/>
              <a:gd name="T4" fmla="*/ 96 w 96"/>
              <a:gd name="T5" fmla="*/ 1152 h 19920"/>
              <a:gd name="T6" fmla="*/ 96 w 96"/>
              <a:gd name="T7" fmla="*/ 960 h 19920"/>
              <a:gd name="T8" fmla="*/ 0 w 96"/>
              <a:gd name="T9" fmla="*/ 1440 h 19920"/>
              <a:gd name="T10" fmla="*/ 48 w 96"/>
              <a:gd name="T11" fmla="*/ 2160 h 19920"/>
              <a:gd name="T12" fmla="*/ 96 w 96"/>
              <a:gd name="T13" fmla="*/ 2400 h 19920"/>
              <a:gd name="T14" fmla="*/ 48 w 96"/>
              <a:gd name="T15" fmla="*/ 2352 h 19920"/>
              <a:gd name="T16" fmla="*/ 0 w 96"/>
              <a:gd name="T17" fmla="*/ 3072 h 19920"/>
              <a:gd name="T18" fmla="*/ 96 w 96"/>
              <a:gd name="T19" fmla="*/ 3552 h 19920"/>
              <a:gd name="T20" fmla="*/ 96 w 96"/>
              <a:gd name="T21" fmla="*/ 3360 h 19920"/>
              <a:gd name="T22" fmla="*/ 0 w 96"/>
              <a:gd name="T23" fmla="*/ 3840 h 19920"/>
              <a:gd name="T24" fmla="*/ 48 w 96"/>
              <a:gd name="T25" fmla="*/ 4560 h 19920"/>
              <a:gd name="T26" fmla="*/ 96 w 96"/>
              <a:gd name="T27" fmla="*/ 4800 h 19920"/>
              <a:gd name="T28" fmla="*/ 48 w 96"/>
              <a:gd name="T29" fmla="*/ 4752 h 19920"/>
              <a:gd name="T30" fmla="*/ 0 w 96"/>
              <a:gd name="T31" fmla="*/ 5472 h 19920"/>
              <a:gd name="T32" fmla="*/ 96 w 96"/>
              <a:gd name="T33" fmla="*/ 5952 h 19920"/>
              <a:gd name="T34" fmla="*/ 96 w 96"/>
              <a:gd name="T35" fmla="*/ 5760 h 19920"/>
              <a:gd name="T36" fmla="*/ 0 w 96"/>
              <a:gd name="T37" fmla="*/ 6240 h 19920"/>
              <a:gd name="T38" fmla="*/ 48 w 96"/>
              <a:gd name="T39" fmla="*/ 6960 h 19920"/>
              <a:gd name="T40" fmla="*/ 96 w 96"/>
              <a:gd name="T41" fmla="*/ 7200 h 19920"/>
              <a:gd name="T42" fmla="*/ 48 w 96"/>
              <a:gd name="T43" fmla="*/ 7152 h 19920"/>
              <a:gd name="T44" fmla="*/ 0 w 96"/>
              <a:gd name="T45" fmla="*/ 7872 h 19920"/>
              <a:gd name="T46" fmla="*/ 96 w 96"/>
              <a:gd name="T47" fmla="*/ 8352 h 19920"/>
              <a:gd name="T48" fmla="*/ 96 w 96"/>
              <a:gd name="T49" fmla="*/ 8160 h 19920"/>
              <a:gd name="T50" fmla="*/ 0 w 96"/>
              <a:gd name="T51" fmla="*/ 8640 h 19920"/>
              <a:gd name="T52" fmla="*/ 48 w 96"/>
              <a:gd name="T53" fmla="*/ 9360 h 19920"/>
              <a:gd name="T54" fmla="*/ 96 w 96"/>
              <a:gd name="T55" fmla="*/ 9600 h 19920"/>
              <a:gd name="T56" fmla="*/ 48 w 96"/>
              <a:gd name="T57" fmla="*/ 9552 h 19920"/>
              <a:gd name="T58" fmla="*/ 0 w 96"/>
              <a:gd name="T59" fmla="*/ 10272 h 19920"/>
              <a:gd name="T60" fmla="*/ 96 w 96"/>
              <a:gd name="T61" fmla="*/ 10752 h 19920"/>
              <a:gd name="T62" fmla="*/ 96 w 96"/>
              <a:gd name="T63" fmla="*/ 10560 h 19920"/>
              <a:gd name="T64" fmla="*/ 0 w 96"/>
              <a:gd name="T65" fmla="*/ 11040 h 19920"/>
              <a:gd name="T66" fmla="*/ 48 w 96"/>
              <a:gd name="T67" fmla="*/ 11760 h 19920"/>
              <a:gd name="T68" fmla="*/ 96 w 96"/>
              <a:gd name="T69" fmla="*/ 12000 h 19920"/>
              <a:gd name="T70" fmla="*/ 48 w 96"/>
              <a:gd name="T71" fmla="*/ 11952 h 19920"/>
              <a:gd name="T72" fmla="*/ 0 w 96"/>
              <a:gd name="T73" fmla="*/ 12672 h 19920"/>
              <a:gd name="T74" fmla="*/ 96 w 96"/>
              <a:gd name="T75" fmla="*/ 13152 h 19920"/>
              <a:gd name="T76" fmla="*/ 96 w 96"/>
              <a:gd name="T77" fmla="*/ 12960 h 19920"/>
              <a:gd name="T78" fmla="*/ 0 w 96"/>
              <a:gd name="T79" fmla="*/ 13440 h 19920"/>
              <a:gd name="T80" fmla="*/ 48 w 96"/>
              <a:gd name="T81" fmla="*/ 14160 h 19920"/>
              <a:gd name="T82" fmla="*/ 96 w 96"/>
              <a:gd name="T83" fmla="*/ 14400 h 19920"/>
              <a:gd name="T84" fmla="*/ 48 w 96"/>
              <a:gd name="T85" fmla="*/ 14352 h 19920"/>
              <a:gd name="T86" fmla="*/ 0 w 96"/>
              <a:gd name="T87" fmla="*/ 15072 h 19920"/>
              <a:gd name="T88" fmla="*/ 96 w 96"/>
              <a:gd name="T89" fmla="*/ 15552 h 19920"/>
              <a:gd name="T90" fmla="*/ 96 w 96"/>
              <a:gd name="T91" fmla="*/ 15360 h 19920"/>
              <a:gd name="T92" fmla="*/ 0 w 96"/>
              <a:gd name="T93" fmla="*/ 15840 h 19920"/>
              <a:gd name="T94" fmla="*/ 48 w 96"/>
              <a:gd name="T95" fmla="*/ 16560 h 19920"/>
              <a:gd name="T96" fmla="*/ 96 w 96"/>
              <a:gd name="T97" fmla="*/ 16800 h 19920"/>
              <a:gd name="T98" fmla="*/ 48 w 96"/>
              <a:gd name="T99" fmla="*/ 16752 h 19920"/>
              <a:gd name="T100" fmla="*/ 0 w 96"/>
              <a:gd name="T101" fmla="*/ 17472 h 19920"/>
              <a:gd name="T102" fmla="*/ 96 w 96"/>
              <a:gd name="T103" fmla="*/ 17952 h 19920"/>
              <a:gd name="T104" fmla="*/ 96 w 96"/>
              <a:gd name="T105" fmla="*/ 17760 h 19920"/>
              <a:gd name="T106" fmla="*/ 0 w 96"/>
              <a:gd name="T107" fmla="*/ 18240 h 19920"/>
              <a:gd name="T108" fmla="*/ 48 w 96"/>
              <a:gd name="T109" fmla="*/ 18960 h 19920"/>
              <a:gd name="T110" fmla="*/ 96 w 96"/>
              <a:gd name="T111" fmla="*/ 19200 h 19920"/>
              <a:gd name="T112" fmla="*/ 48 w 96"/>
              <a:gd name="T113" fmla="*/ 19152 h 19920"/>
              <a:gd name="T114" fmla="*/ 0 w 96"/>
              <a:gd name="T115" fmla="*/ 19872 h 19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19920">
                <a:moveTo>
                  <a:pt x="96" y="0"/>
                </a:moveTo>
                <a:lnTo>
                  <a:pt x="96" y="192"/>
                </a:lnTo>
                <a:cubicBezTo>
                  <a:pt x="96" y="219"/>
                  <a:pt x="75" y="240"/>
                  <a:pt x="48" y="240"/>
                </a:cubicBezTo>
                <a:cubicBezTo>
                  <a:pt x="22" y="240"/>
                  <a:pt x="0" y="219"/>
                  <a:pt x="0" y="192"/>
                </a:cubicBezTo>
                <a:lnTo>
                  <a:pt x="0" y="0"/>
                </a:lnTo>
                <a:lnTo>
                  <a:pt x="96" y="0"/>
                </a:lnTo>
                <a:close/>
                <a:moveTo>
                  <a:pt x="96" y="480"/>
                </a:moveTo>
                <a:lnTo>
                  <a:pt x="96" y="672"/>
                </a:lnTo>
                <a:cubicBezTo>
                  <a:pt x="96" y="699"/>
                  <a:pt x="75" y="720"/>
                  <a:pt x="48" y="720"/>
                </a:cubicBezTo>
                <a:cubicBezTo>
                  <a:pt x="22" y="720"/>
                  <a:pt x="0" y="699"/>
                  <a:pt x="0" y="672"/>
                </a:cubicBezTo>
                <a:lnTo>
                  <a:pt x="0" y="480"/>
                </a:lnTo>
                <a:cubicBezTo>
                  <a:pt x="0" y="454"/>
                  <a:pt x="22" y="432"/>
                  <a:pt x="48" y="432"/>
                </a:cubicBezTo>
                <a:cubicBezTo>
                  <a:pt x="75" y="432"/>
                  <a:pt x="96" y="454"/>
                  <a:pt x="96" y="480"/>
                </a:cubicBezTo>
                <a:close/>
                <a:moveTo>
                  <a:pt x="96" y="960"/>
                </a:moveTo>
                <a:lnTo>
                  <a:pt x="96" y="1152"/>
                </a:lnTo>
                <a:cubicBezTo>
                  <a:pt x="96" y="1179"/>
                  <a:pt x="75" y="1200"/>
                  <a:pt x="48" y="1200"/>
                </a:cubicBezTo>
                <a:cubicBezTo>
                  <a:pt x="22" y="1200"/>
                  <a:pt x="0" y="1179"/>
                  <a:pt x="0" y="1152"/>
                </a:cubicBezTo>
                <a:lnTo>
                  <a:pt x="0" y="960"/>
                </a:lnTo>
                <a:cubicBezTo>
                  <a:pt x="0" y="934"/>
                  <a:pt x="22" y="912"/>
                  <a:pt x="48" y="912"/>
                </a:cubicBezTo>
                <a:cubicBezTo>
                  <a:pt x="75" y="912"/>
                  <a:pt x="96" y="934"/>
                  <a:pt x="96" y="960"/>
                </a:cubicBezTo>
                <a:close/>
                <a:moveTo>
                  <a:pt x="96" y="1440"/>
                </a:moveTo>
                <a:lnTo>
                  <a:pt x="96" y="1632"/>
                </a:lnTo>
                <a:cubicBezTo>
                  <a:pt x="96" y="1659"/>
                  <a:pt x="75" y="1680"/>
                  <a:pt x="48" y="1680"/>
                </a:cubicBezTo>
                <a:cubicBezTo>
                  <a:pt x="22" y="1680"/>
                  <a:pt x="0" y="1659"/>
                  <a:pt x="0" y="1632"/>
                </a:cubicBezTo>
                <a:lnTo>
                  <a:pt x="0" y="1440"/>
                </a:lnTo>
                <a:cubicBezTo>
                  <a:pt x="0" y="1414"/>
                  <a:pt x="22" y="1392"/>
                  <a:pt x="48" y="1392"/>
                </a:cubicBezTo>
                <a:cubicBezTo>
                  <a:pt x="75" y="1392"/>
                  <a:pt x="96" y="1414"/>
                  <a:pt x="96" y="1440"/>
                </a:cubicBezTo>
                <a:close/>
                <a:moveTo>
                  <a:pt x="96" y="1920"/>
                </a:moveTo>
                <a:lnTo>
                  <a:pt x="96" y="2112"/>
                </a:lnTo>
                <a:cubicBezTo>
                  <a:pt x="96" y="2139"/>
                  <a:pt x="75" y="2160"/>
                  <a:pt x="48" y="2160"/>
                </a:cubicBezTo>
                <a:cubicBezTo>
                  <a:pt x="22" y="2160"/>
                  <a:pt x="0" y="2139"/>
                  <a:pt x="0" y="2112"/>
                </a:cubicBezTo>
                <a:lnTo>
                  <a:pt x="0" y="1920"/>
                </a:lnTo>
                <a:cubicBezTo>
                  <a:pt x="0" y="1894"/>
                  <a:pt x="22" y="1872"/>
                  <a:pt x="48" y="1872"/>
                </a:cubicBezTo>
                <a:cubicBezTo>
                  <a:pt x="75" y="1872"/>
                  <a:pt x="96" y="1894"/>
                  <a:pt x="96" y="1920"/>
                </a:cubicBezTo>
                <a:close/>
                <a:moveTo>
                  <a:pt x="96" y="2400"/>
                </a:moveTo>
                <a:lnTo>
                  <a:pt x="96" y="2592"/>
                </a:lnTo>
                <a:cubicBezTo>
                  <a:pt x="96" y="2619"/>
                  <a:pt x="75" y="2640"/>
                  <a:pt x="48" y="2640"/>
                </a:cubicBezTo>
                <a:cubicBezTo>
                  <a:pt x="22" y="2640"/>
                  <a:pt x="0" y="2619"/>
                  <a:pt x="0" y="2592"/>
                </a:cubicBezTo>
                <a:lnTo>
                  <a:pt x="0" y="2400"/>
                </a:lnTo>
                <a:cubicBezTo>
                  <a:pt x="0" y="2374"/>
                  <a:pt x="22" y="2352"/>
                  <a:pt x="48" y="2352"/>
                </a:cubicBezTo>
                <a:cubicBezTo>
                  <a:pt x="75" y="2352"/>
                  <a:pt x="96" y="2374"/>
                  <a:pt x="96" y="2400"/>
                </a:cubicBezTo>
                <a:close/>
                <a:moveTo>
                  <a:pt x="96" y="2880"/>
                </a:moveTo>
                <a:lnTo>
                  <a:pt x="96" y="3072"/>
                </a:lnTo>
                <a:cubicBezTo>
                  <a:pt x="96" y="3099"/>
                  <a:pt x="75" y="3120"/>
                  <a:pt x="48" y="3120"/>
                </a:cubicBezTo>
                <a:cubicBezTo>
                  <a:pt x="22" y="3120"/>
                  <a:pt x="0" y="3099"/>
                  <a:pt x="0" y="3072"/>
                </a:cubicBezTo>
                <a:lnTo>
                  <a:pt x="0" y="2880"/>
                </a:lnTo>
                <a:cubicBezTo>
                  <a:pt x="0" y="2854"/>
                  <a:pt x="22" y="2832"/>
                  <a:pt x="48" y="2832"/>
                </a:cubicBezTo>
                <a:cubicBezTo>
                  <a:pt x="75" y="2832"/>
                  <a:pt x="96" y="2854"/>
                  <a:pt x="96" y="2880"/>
                </a:cubicBezTo>
                <a:close/>
                <a:moveTo>
                  <a:pt x="96" y="3360"/>
                </a:moveTo>
                <a:lnTo>
                  <a:pt x="96" y="3552"/>
                </a:lnTo>
                <a:cubicBezTo>
                  <a:pt x="96" y="3579"/>
                  <a:pt x="75" y="3600"/>
                  <a:pt x="48" y="3600"/>
                </a:cubicBezTo>
                <a:cubicBezTo>
                  <a:pt x="22" y="3600"/>
                  <a:pt x="0" y="3579"/>
                  <a:pt x="0" y="3552"/>
                </a:cubicBezTo>
                <a:lnTo>
                  <a:pt x="0" y="3360"/>
                </a:lnTo>
                <a:cubicBezTo>
                  <a:pt x="0" y="3334"/>
                  <a:pt x="22" y="3312"/>
                  <a:pt x="48" y="3312"/>
                </a:cubicBezTo>
                <a:cubicBezTo>
                  <a:pt x="75" y="3312"/>
                  <a:pt x="96" y="3334"/>
                  <a:pt x="96" y="3360"/>
                </a:cubicBezTo>
                <a:close/>
                <a:moveTo>
                  <a:pt x="96" y="3840"/>
                </a:moveTo>
                <a:lnTo>
                  <a:pt x="96" y="4032"/>
                </a:lnTo>
                <a:cubicBezTo>
                  <a:pt x="96" y="4059"/>
                  <a:pt x="75" y="4080"/>
                  <a:pt x="48" y="4080"/>
                </a:cubicBezTo>
                <a:cubicBezTo>
                  <a:pt x="22" y="4080"/>
                  <a:pt x="0" y="4059"/>
                  <a:pt x="0" y="4032"/>
                </a:cubicBezTo>
                <a:lnTo>
                  <a:pt x="0" y="3840"/>
                </a:lnTo>
                <a:cubicBezTo>
                  <a:pt x="0" y="3814"/>
                  <a:pt x="22" y="3792"/>
                  <a:pt x="48" y="3792"/>
                </a:cubicBezTo>
                <a:cubicBezTo>
                  <a:pt x="75" y="3792"/>
                  <a:pt x="96" y="3814"/>
                  <a:pt x="96" y="3840"/>
                </a:cubicBezTo>
                <a:close/>
                <a:moveTo>
                  <a:pt x="96" y="4320"/>
                </a:moveTo>
                <a:lnTo>
                  <a:pt x="96" y="4512"/>
                </a:lnTo>
                <a:cubicBezTo>
                  <a:pt x="96" y="4539"/>
                  <a:pt x="75" y="4560"/>
                  <a:pt x="48" y="4560"/>
                </a:cubicBezTo>
                <a:cubicBezTo>
                  <a:pt x="22" y="4560"/>
                  <a:pt x="0" y="4539"/>
                  <a:pt x="0" y="4512"/>
                </a:cubicBezTo>
                <a:lnTo>
                  <a:pt x="0" y="4320"/>
                </a:lnTo>
                <a:cubicBezTo>
                  <a:pt x="0" y="4294"/>
                  <a:pt x="22" y="4272"/>
                  <a:pt x="48" y="4272"/>
                </a:cubicBezTo>
                <a:cubicBezTo>
                  <a:pt x="75" y="4272"/>
                  <a:pt x="96" y="4294"/>
                  <a:pt x="96" y="4320"/>
                </a:cubicBezTo>
                <a:close/>
                <a:moveTo>
                  <a:pt x="96" y="4800"/>
                </a:moveTo>
                <a:lnTo>
                  <a:pt x="96" y="4992"/>
                </a:lnTo>
                <a:cubicBezTo>
                  <a:pt x="96" y="5019"/>
                  <a:pt x="75" y="5040"/>
                  <a:pt x="48" y="5040"/>
                </a:cubicBezTo>
                <a:cubicBezTo>
                  <a:pt x="22" y="5040"/>
                  <a:pt x="0" y="5019"/>
                  <a:pt x="0" y="4992"/>
                </a:cubicBezTo>
                <a:lnTo>
                  <a:pt x="0" y="4800"/>
                </a:lnTo>
                <a:cubicBezTo>
                  <a:pt x="0" y="4774"/>
                  <a:pt x="22" y="4752"/>
                  <a:pt x="48" y="4752"/>
                </a:cubicBezTo>
                <a:cubicBezTo>
                  <a:pt x="75" y="4752"/>
                  <a:pt x="96" y="4774"/>
                  <a:pt x="96" y="4800"/>
                </a:cubicBezTo>
                <a:close/>
                <a:moveTo>
                  <a:pt x="96" y="5280"/>
                </a:moveTo>
                <a:lnTo>
                  <a:pt x="96" y="5472"/>
                </a:lnTo>
                <a:cubicBezTo>
                  <a:pt x="96" y="5499"/>
                  <a:pt x="75" y="5520"/>
                  <a:pt x="48" y="5520"/>
                </a:cubicBezTo>
                <a:cubicBezTo>
                  <a:pt x="22" y="5520"/>
                  <a:pt x="0" y="5499"/>
                  <a:pt x="0" y="5472"/>
                </a:cubicBezTo>
                <a:lnTo>
                  <a:pt x="0" y="5280"/>
                </a:lnTo>
                <a:cubicBezTo>
                  <a:pt x="0" y="5254"/>
                  <a:pt x="22" y="5232"/>
                  <a:pt x="48" y="5232"/>
                </a:cubicBezTo>
                <a:cubicBezTo>
                  <a:pt x="75" y="5232"/>
                  <a:pt x="96" y="5254"/>
                  <a:pt x="96" y="5280"/>
                </a:cubicBezTo>
                <a:close/>
                <a:moveTo>
                  <a:pt x="96" y="5760"/>
                </a:moveTo>
                <a:lnTo>
                  <a:pt x="96" y="5952"/>
                </a:lnTo>
                <a:cubicBezTo>
                  <a:pt x="96" y="5979"/>
                  <a:pt x="75" y="6000"/>
                  <a:pt x="48" y="6000"/>
                </a:cubicBezTo>
                <a:cubicBezTo>
                  <a:pt x="22" y="6000"/>
                  <a:pt x="0" y="5979"/>
                  <a:pt x="0" y="5952"/>
                </a:cubicBezTo>
                <a:lnTo>
                  <a:pt x="0" y="5760"/>
                </a:lnTo>
                <a:cubicBezTo>
                  <a:pt x="0" y="5734"/>
                  <a:pt x="22" y="5712"/>
                  <a:pt x="48" y="5712"/>
                </a:cubicBezTo>
                <a:cubicBezTo>
                  <a:pt x="75" y="5712"/>
                  <a:pt x="96" y="5734"/>
                  <a:pt x="96" y="5760"/>
                </a:cubicBezTo>
                <a:close/>
                <a:moveTo>
                  <a:pt x="96" y="6240"/>
                </a:moveTo>
                <a:lnTo>
                  <a:pt x="96" y="6432"/>
                </a:lnTo>
                <a:cubicBezTo>
                  <a:pt x="96" y="6459"/>
                  <a:pt x="75" y="6480"/>
                  <a:pt x="48" y="6480"/>
                </a:cubicBezTo>
                <a:cubicBezTo>
                  <a:pt x="22" y="6480"/>
                  <a:pt x="0" y="6459"/>
                  <a:pt x="0" y="6432"/>
                </a:cubicBezTo>
                <a:lnTo>
                  <a:pt x="0" y="6240"/>
                </a:lnTo>
                <a:cubicBezTo>
                  <a:pt x="0" y="6214"/>
                  <a:pt x="22" y="6192"/>
                  <a:pt x="48" y="6192"/>
                </a:cubicBezTo>
                <a:cubicBezTo>
                  <a:pt x="75" y="6192"/>
                  <a:pt x="96" y="6214"/>
                  <a:pt x="96" y="6240"/>
                </a:cubicBezTo>
                <a:close/>
                <a:moveTo>
                  <a:pt x="96" y="6720"/>
                </a:moveTo>
                <a:lnTo>
                  <a:pt x="96" y="6912"/>
                </a:lnTo>
                <a:cubicBezTo>
                  <a:pt x="96" y="6939"/>
                  <a:pt x="75" y="6960"/>
                  <a:pt x="48" y="6960"/>
                </a:cubicBezTo>
                <a:cubicBezTo>
                  <a:pt x="22" y="6960"/>
                  <a:pt x="0" y="6939"/>
                  <a:pt x="0" y="6912"/>
                </a:cubicBezTo>
                <a:lnTo>
                  <a:pt x="0" y="6720"/>
                </a:lnTo>
                <a:cubicBezTo>
                  <a:pt x="0" y="6694"/>
                  <a:pt x="22" y="6672"/>
                  <a:pt x="48" y="6672"/>
                </a:cubicBezTo>
                <a:cubicBezTo>
                  <a:pt x="75" y="6672"/>
                  <a:pt x="96" y="6694"/>
                  <a:pt x="96" y="6720"/>
                </a:cubicBezTo>
                <a:close/>
                <a:moveTo>
                  <a:pt x="96" y="7200"/>
                </a:moveTo>
                <a:lnTo>
                  <a:pt x="96" y="7392"/>
                </a:lnTo>
                <a:cubicBezTo>
                  <a:pt x="96" y="7419"/>
                  <a:pt x="75" y="7440"/>
                  <a:pt x="48" y="7440"/>
                </a:cubicBezTo>
                <a:cubicBezTo>
                  <a:pt x="22" y="7440"/>
                  <a:pt x="0" y="7419"/>
                  <a:pt x="0" y="7392"/>
                </a:cubicBezTo>
                <a:lnTo>
                  <a:pt x="0" y="7200"/>
                </a:lnTo>
                <a:cubicBezTo>
                  <a:pt x="0" y="7174"/>
                  <a:pt x="22" y="7152"/>
                  <a:pt x="48" y="7152"/>
                </a:cubicBezTo>
                <a:cubicBezTo>
                  <a:pt x="75" y="7152"/>
                  <a:pt x="96" y="7174"/>
                  <a:pt x="96" y="7200"/>
                </a:cubicBezTo>
                <a:close/>
                <a:moveTo>
                  <a:pt x="96" y="7680"/>
                </a:moveTo>
                <a:lnTo>
                  <a:pt x="96" y="7872"/>
                </a:lnTo>
                <a:cubicBezTo>
                  <a:pt x="96" y="7899"/>
                  <a:pt x="75" y="7920"/>
                  <a:pt x="48" y="7920"/>
                </a:cubicBezTo>
                <a:cubicBezTo>
                  <a:pt x="22" y="7920"/>
                  <a:pt x="0" y="7899"/>
                  <a:pt x="0" y="7872"/>
                </a:cubicBezTo>
                <a:lnTo>
                  <a:pt x="0" y="7680"/>
                </a:lnTo>
                <a:cubicBezTo>
                  <a:pt x="0" y="7654"/>
                  <a:pt x="22" y="7632"/>
                  <a:pt x="48" y="7632"/>
                </a:cubicBezTo>
                <a:cubicBezTo>
                  <a:pt x="75" y="7632"/>
                  <a:pt x="96" y="7654"/>
                  <a:pt x="96" y="7680"/>
                </a:cubicBezTo>
                <a:close/>
                <a:moveTo>
                  <a:pt x="96" y="8160"/>
                </a:moveTo>
                <a:lnTo>
                  <a:pt x="96" y="8352"/>
                </a:lnTo>
                <a:cubicBezTo>
                  <a:pt x="96" y="8379"/>
                  <a:pt x="75" y="8400"/>
                  <a:pt x="48" y="8400"/>
                </a:cubicBezTo>
                <a:cubicBezTo>
                  <a:pt x="22" y="8400"/>
                  <a:pt x="0" y="8379"/>
                  <a:pt x="0" y="8352"/>
                </a:cubicBezTo>
                <a:lnTo>
                  <a:pt x="0" y="8160"/>
                </a:lnTo>
                <a:cubicBezTo>
                  <a:pt x="0" y="8134"/>
                  <a:pt x="22" y="8112"/>
                  <a:pt x="48" y="8112"/>
                </a:cubicBezTo>
                <a:cubicBezTo>
                  <a:pt x="75" y="8112"/>
                  <a:pt x="96" y="8134"/>
                  <a:pt x="96" y="8160"/>
                </a:cubicBezTo>
                <a:close/>
                <a:moveTo>
                  <a:pt x="96" y="8640"/>
                </a:moveTo>
                <a:lnTo>
                  <a:pt x="96" y="8832"/>
                </a:lnTo>
                <a:cubicBezTo>
                  <a:pt x="96" y="8859"/>
                  <a:pt x="75" y="8880"/>
                  <a:pt x="48" y="8880"/>
                </a:cubicBezTo>
                <a:cubicBezTo>
                  <a:pt x="22" y="8880"/>
                  <a:pt x="0" y="8859"/>
                  <a:pt x="0" y="8832"/>
                </a:cubicBezTo>
                <a:lnTo>
                  <a:pt x="0" y="8640"/>
                </a:lnTo>
                <a:cubicBezTo>
                  <a:pt x="0" y="8614"/>
                  <a:pt x="22" y="8592"/>
                  <a:pt x="48" y="8592"/>
                </a:cubicBezTo>
                <a:cubicBezTo>
                  <a:pt x="75" y="8592"/>
                  <a:pt x="96" y="8614"/>
                  <a:pt x="96" y="8640"/>
                </a:cubicBezTo>
                <a:close/>
                <a:moveTo>
                  <a:pt x="96" y="9120"/>
                </a:moveTo>
                <a:lnTo>
                  <a:pt x="96" y="9312"/>
                </a:lnTo>
                <a:cubicBezTo>
                  <a:pt x="96" y="9339"/>
                  <a:pt x="75" y="9360"/>
                  <a:pt x="48" y="9360"/>
                </a:cubicBezTo>
                <a:cubicBezTo>
                  <a:pt x="22" y="9360"/>
                  <a:pt x="0" y="9339"/>
                  <a:pt x="0" y="9312"/>
                </a:cubicBezTo>
                <a:lnTo>
                  <a:pt x="0" y="9120"/>
                </a:lnTo>
                <a:cubicBezTo>
                  <a:pt x="0" y="9094"/>
                  <a:pt x="22" y="9072"/>
                  <a:pt x="48" y="9072"/>
                </a:cubicBezTo>
                <a:cubicBezTo>
                  <a:pt x="75" y="9072"/>
                  <a:pt x="96" y="9094"/>
                  <a:pt x="96" y="9120"/>
                </a:cubicBezTo>
                <a:close/>
                <a:moveTo>
                  <a:pt x="96" y="9600"/>
                </a:moveTo>
                <a:lnTo>
                  <a:pt x="96" y="9792"/>
                </a:lnTo>
                <a:cubicBezTo>
                  <a:pt x="96" y="9819"/>
                  <a:pt x="75" y="9840"/>
                  <a:pt x="48" y="9840"/>
                </a:cubicBezTo>
                <a:cubicBezTo>
                  <a:pt x="22" y="9840"/>
                  <a:pt x="0" y="9819"/>
                  <a:pt x="0" y="9792"/>
                </a:cubicBezTo>
                <a:lnTo>
                  <a:pt x="0" y="9600"/>
                </a:lnTo>
                <a:cubicBezTo>
                  <a:pt x="0" y="9574"/>
                  <a:pt x="22" y="9552"/>
                  <a:pt x="48" y="9552"/>
                </a:cubicBezTo>
                <a:cubicBezTo>
                  <a:pt x="75" y="9552"/>
                  <a:pt x="96" y="9574"/>
                  <a:pt x="96" y="9600"/>
                </a:cubicBezTo>
                <a:close/>
                <a:moveTo>
                  <a:pt x="96" y="10080"/>
                </a:moveTo>
                <a:lnTo>
                  <a:pt x="96" y="10272"/>
                </a:lnTo>
                <a:cubicBezTo>
                  <a:pt x="96" y="10299"/>
                  <a:pt x="75" y="10320"/>
                  <a:pt x="48" y="10320"/>
                </a:cubicBezTo>
                <a:cubicBezTo>
                  <a:pt x="22" y="10320"/>
                  <a:pt x="0" y="10299"/>
                  <a:pt x="0" y="10272"/>
                </a:cubicBezTo>
                <a:lnTo>
                  <a:pt x="0" y="10080"/>
                </a:lnTo>
                <a:cubicBezTo>
                  <a:pt x="0" y="10054"/>
                  <a:pt x="22" y="10032"/>
                  <a:pt x="48" y="10032"/>
                </a:cubicBezTo>
                <a:cubicBezTo>
                  <a:pt x="75" y="10032"/>
                  <a:pt x="96" y="10054"/>
                  <a:pt x="96" y="10080"/>
                </a:cubicBezTo>
                <a:close/>
                <a:moveTo>
                  <a:pt x="96" y="10560"/>
                </a:moveTo>
                <a:lnTo>
                  <a:pt x="96" y="10752"/>
                </a:lnTo>
                <a:cubicBezTo>
                  <a:pt x="96" y="10779"/>
                  <a:pt x="75" y="10800"/>
                  <a:pt x="48" y="10800"/>
                </a:cubicBezTo>
                <a:cubicBezTo>
                  <a:pt x="22" y="10800"/>
                  <a:pt x="0" y="10779"/>
                  <a:pt x="0" y="10752"/>
                </a:cubicBezTo>
                <a:lnTo>
                  <a:pt x="0" y="10560"/>
                </a:lnTo>
                <a:cubicBezTo>
                  <a:pt x="0" y="10534"/>
                  <a:pt x="22" y="10512"/>
                  <a:pt x="48" y="10512"/>
                </a:cubicBezTo>
                <a:cubicBezTo>
                  <a:pt x="75" y="10512"/>
                  <a:pt x="96" y="10534"/>
                  <a:pt x="96" y="10560"/>
                </a:cubicBezTo>
                <a:close/>
                <a:moveTo>
                  <a:pt x="96" y="11040"/>
                </a:moveTo>
                <a:lnTo>
                  <a:pt x="96" y="11232"/>
                </a:lnTo>
                <a:cubicBezTo>
                  <a:pt x="96" y="11259"/>
                  <a:pt x="75" y="11280"/>
                  <a:pt x="48" y="11280"/>
                </a:cubicBezTo>
                <a:cubicBezTo>
                  <a:pt x="22" y="11280"/>
                  <a:pt x="0" y="11259"/>
                  <a:pt x="0" y="11232"/>
                </a:cubicBezTo>
                <a:lnTo>
                  <a:pt x="0" y="11040"/>
                </a:lnTo>
                <a:cubicBezTo>
                  <a:pt x="0" y="11014"/>
                  <a:pt x="22" y="10992"/>
                  <a:pt x="48" y="10992"/>
                </a:cubicBezTo>
                <a:cubicBezTo>
                  <a:pt x="75" y="10992"/>
                  <a:pt x="96" y="11014"/>
                  <a:pt x="96" y="11040"/>
                </a:cubicBezTo>
                <a:close/>
                <a:moveTo>
                  <a:pt x="96" y="11520"/>
                </a:moveTo>
                <a:lnTo>
                  <a:pt x="96" y="11712"/>
                </a:lnTo>
                <a:cubicBezTo>
                  <a:pt x="96" y="11739"/>
                  <a:pt x="75" y="11760"/>
                  <a:pt x="48" y="11760"/>
                </a:cubicBezTo>
                <a:cubicBezTo>
                  <a:pt x="22" y="11760"/>
                  <a:pt x="0" y="11739"/>
                  <a:pt x="0" y="11712"/>
                </a:cubicBezTo>
                <a:lnTo>
                  <a:pt x="0" y="11520"/>
                </a:lnTo>
                <a:cubicBezTo>
                  <a:pt x="0" y="11494"/>
                  <a:pt x="22" y="11472"/>
                  <a:pt x="48" y="11472"/>
                </a:cubicBezTo>
                <a:cubicBezTo>
                  <a:pt x="75" y="11472"/>
                  <a:pt x="96" y="11494"/>
                  <a:pt x="96" y="11520"/>
                </a:cubicBezTo>
                <a:close/>
                <a:moveTo>
                  <a:pt x="96" y="12000"/>
                </a:moveTo>
                <a:lnTo>
                  <a:pt x="96" y="12192"/>
                </a:lnTo>
                <a:cubicBezTo>
                  <a:pt x="96" y="12219"/>
                  <a:pt x="75" y="12240"/>
                  <a:pt x="48" y="12240"/>
                </a:cubicBezTo>
                <a:cubicBezTo>
                  <a:pt x="22" y="12240"/>
                  <a:pt x="0" y="12219"/>
                  <a:pt x="0" y="12192"/>
                </a:cubicBezTo>
                <a:lnTo>
                  <a:pt x="0" y="12000"/>
                </a:lnTo>
                <a:cubicBezTo>
                  <a:pt x="0" y="11974"/>
                  <a:pt x="22" y="11952"/>
                  <a:pt x="48" y="11952"/>
                </a:cubicBezTo>
                <a:cubicBezTo>
                  <a:pt x="75" y="11952"/>
                  <a:pt x="96" y="11974"/>
                  <a:pt x="96" y="12000"/>
                </a:cubicBezTo>
                <a:close/>
                <a:moveTo>
                  <a:pt x="96" y="12480"/>
                </a:moveTo>
                <a:lnTo>
                  <a:pt x="96" y="12672"/>
                </a:lnTo>
                <a:cubicBezTo>
                  <a:pt x="96" y="12699"/>
                  <a:pt x="75" y="12720"/>
                  <a:pt x="48" y="12720"/>
                </a:cubicBezTo>
                <a:cubicBezTo>
                  <a:pt x="22" y="12720"/>
                  <a:pt x="0" y="12699"/>
                  <a:pt x="0" y="12672"/>
                </a:cubicBezTo>
                <a:lnTo>
                  <a:pt x="0" y="12480"/>
                </a:lnTo>
                <a:cubicBezTo>
                  <a:pt x="0" y="12454"/>
                  <a:pt x="22" y="12432"/>
                  <a:pt x="48" y="12432"/>
                </a:cubicBezTo>
                <a:cubicBezTo>
                  <a:pt x="75" y="12432"/>
                  <a:pt x="96" y="12454"/>
                  <a:pt x="96" y="12480"/>
                </a:cubicBezTo>
                <a:close/>
                <a:moveTo>
                  <a:pt x="96" y="12960"/>
                </a:moveTo>
                <a:lnTo>
                  <a:pt x="96" y="13152"/>
                </a:lnTo>
                <a:cubicBezTo>
                  <a:pt x="96" y="13179"/>
                  <a:pt x="75" y="13200"/>
                  <a:pt x="48" y="13200"/>
                </a:cubicBezTo>
                <a:cubicBezTo>
                  <a:pt x="22" y="13200"/>
                  <a:pt x="0" y="13179"/>
                  <a:pt x="0" y="13152"/>
                </a:cubicBezTo>
                <a:lnTo>
                  <a:pt x="0" y="12960"/>
                </a:lnTo>
                <a:cubicBezTo>
                  <a:pt x="0" y="12934"/>
                  <a:pt x="22" y="12912"/>
                  <a:pt x="48" y="12912"/>
                </a:cubicBezTo>
                <a:cubicBezTo>
                  <a:pt x="75" y="12912"/>
                  <a:pt x="96" y="12934"/>
                  <a:pt x="96" y="12960"/>
                </a:cubicBezTo>
                <a:close/>
                <a:moveTo>
                  <a:pt x="96" y="13440"/>
                </a:moveTo>
                <a:lnTo>
                  <a:pt x="96" y="13632"/>
                </a:lnTo>
                <a:cubicBezTo>
                  <a:pt x="96" y="13659"/>
                  <a:pt x="75" y="13680"/>
                  <a:pt x="48" y="13680"/>
                </a:cubicBezTo>
                <a:cubicBezTo>
                  <a:pt x="22" y="13680"/>
                  <a:pt x="0" y="13659"/>
                  <a:pt x="0" y="13632"/>
                </a:cubicBezTo>
                <a:lnTo>
                  <a:pt x="0" y="13440"/>
                </a:lnTo>
                <a:cubicBezTo>
                  <a:pt x="0" y="13414"/>
                  <a:pt x="22" y="13392"/>
                  <a:pt x="48" y="13392"/>
                </a:cubicBezTo>
                <a:cubicBezTo>
                  <a:pt x="75" y="13392"/>
                  <a:pt x="96" y="13414"/>
                  <a:pt x="96" y="13440"/>
                </a:cubicBezTo>
                <a:close/>
                <a:moveTo>
                  <a:pt x="96" y="13920"/>
                </a:moveTo>
                <a:lnTo>
                  <a:pt x="96" y="14112"/>
                </a:lnTo>
                <a:cubicBezTo>
                  <a:pt x="96" y="14139"/>
                  <a:pt x="75" y="14160"/>
                  <a:pt x="48" y="14160"/>
                </a:cubicBezTo>
                <a:cubicBezTo>
                  <a:pt x="22" y="14160"/>
                  <a:pt x="0" y="14139"/>
                  <a:pt x="0" y="14112"/>
                </a:cubicBezTo>
                <a:lnTo>
                  <a:pt x="0" y="13920"/>
                </a:lnTo>
                <a:cubicBezTo>
                  <a:pt x="0" y="13894"/>
                  <a:pt x="22" y="13872"/>
                  <a:pt x="48" y="13872"/>
                </a:cubicBezTo>
                <a:cubicBezTo>
                  <a:pt x="75" y="13872"/>
                  <a:pt x="96" y="13894"/>
                  <a:pt x="96" y="13920"/>
                </a:cubicBezTo>
                <a:close/>
                <a:moveTo>
                  <a:pt x="96" y="14400"/>
                </a:moveTo>
                <a:lnTo>
                  <a:pt x="96" y="14592"/>
                </a:lnTo>
                <a:cubicBezTo>
                  <a:pt x="96" y="14619"/>
                  <a:pt x="75" y="14640"/>
                  <a:pt x="48" y="14640"/>
                </a:cubicBezTo>
                <a:cubicBezTo>
                  <a:pt x="22" y="14640"/>
                  <a:pt x="0" y="14619"/>
                  <a:pt x="0" y="14592"/>
                </a:cubicBezTo>
                <a:lnTo>
                  <a:pt x="0" y="14400"/>
                </a:lnTo>
                <a:cubicBezTo>
                  <a:pt x="0" y="14374"/>
                  <a:pt x="22" y="14352"/>
                  <a:pt x="48" y="14352"/>
                </a:cubicBezTo>
                <a:cubicBezTo>
                  <a:pt x="75" y="14352"/>
                  <a:pt x="96" y="14374"/>
                  <a:pt x="96" y="14400"/>
                </a:cubicBezTo>
                <a:close/>
                <a:moveTo>
                  <a:pt x="96" y="14880"/>
                </a:moveTo>
                <a:lnTo>
                  <a:pt x="96" y="15072"/>
                </a:lnTo>
                <a:cubicBezTo>
                  <a:pt x="96" y="15099"/>
                  <a:pt x="75" y="15120"/>
                  <a:pt x="48" y="15120"/>
                </a:cubicBezTo>
                <a:cubicBezTo>
                  <a:pt x="22" y="15120"/>
                  <a:pt x="0" y="15099"/>
                  <a:pt x="0" y="15072"/>
                </a:cubicBezTo>
                <a:lnTo>
                  <a:pt x="0" y="14880"/>
                </a:lnTo>
                <a:cubicBezTo>
                  <a:pt x="0" y="14854"/>
                  <a:pt x="22" y="14832"/>
                  <a:pt x="48" y="14832"/>
                </a:cubicBezTo>
                <a:cubicBezTo>
                  <a:pt x="75" y="14832"/>
                  <a:pt x="96" y="14854"/>
                  <a:pt x="96" y="14880"/>
                </a:cubicBezTo>
                <a:close/>
                <a:moveTo>
                  <a:pt x="96" y="15360"/>
                </a:moveTo>
                <a:lnTo>
                  <a:pt x="96" y="15552"/>
                </a:lnTo>
                <a:cubicBezTo>
                  <a:pt x="96" y="15579"/>
                  <a:pt x="75" y="15600"/>
                  <a:pt x="48" y="15600"/>
                </a:cubicBezTo>
                <a:cubicBezTo>
                  <a:pt x="22" y="15600"/>
                  <a:pt x="0" y="15579"/>
                  <a:pt x="0" y="15552"/>
                </a:cubicBezTo>
                <a:lnTo>
                  <a:pt x="0" y="15360"/>
                </a:lnTo>
                <a:cubicBezTo>
                  <a:pt x="0" y="15334"/>
                  <a:pt x="22" y="15312"/>
                  <a:pt x="48" y="15312"/>
                </a:cubicBezTo>
                <a:cubicBezTo>
                  <a:pt x="75" y="15312"/>
                  <a:pt x="96" y="15334"/>
                  <a:pt x="96" y="15360"/>
                </a:cubicBezTo>
                <a:close/>
                <a:moveTo>
                  <a:pt x="96" y="15840"/>
                </a:moveTo>
                <a:lnTo>
                  <a:pt x="96" y="16032"/>
                </a:lnTo>
                <a:cubicBezTo>
                  <a:pt x="96" y="16059"/>
                  <a:pt x="75" y="16080"/>
                  <a:pt x="48" y="16080"/>
                </a:cubicBezTo>
                <a:cubicBezTo>
                  <a:pt x="22" y="16080"/>
                  <a:pt x="0" y="16059"/>
                  <a:pt x="0" y="16032"/>
                </a:cubicBezTo>
                <a:lnTo>
                  <a:pt x="0" y="15840"/>
                </a:lnTo>
                <a:cubicBezTo>
                  <a:pt x="0" y="15814"/>
                  <a:pt x="22" y="15792"/>
                  <a:pt x="48" y="15792"/>
                </a:cubicBezTo>
                <a:cubicBezTo>
                  <a:pt x="75" y="15792"/>
                  <a:pt x="96" y="15814"/>
                  <a:pt x="96" y="15840"/>
                </a:cubicBezTo>
                <a:close/>
                <a:moveTo>
                  <a:pt x="96" y="16320"/>
                </a:moveTo>
                <a:lnTo>
                  <a:pt x="96" y="16512"/>
                </a:lnTo>
                <a:cubicBezTo>
                  <a:pt x="96" y="16539"/>
                  <a:pt x="75" y="16560"/>
                  <a:pt x="48" y="16560"/>
                </a:cubicBezTo>
                <a:cubicBezTo>
                  <a:pt x="22" y="16560"/>
                  <a:pt x="0" y="16539"/>
                  <a:pt x="0" y="16512"/>
                </a:cubicBezTo>
                <a:lnTo>
                  <a:pt x="0" y="16320"/>
                </a:lnTo>
                <a:cubicBezTo>
                  <a:pt x="0" y="16294"/>
                  <a:pt x="22" y="16272"/>
                  <a:pt x="48" y="16272"/>
                </a:cubicBezTo>
                <a:cubicBezTo>
                  <a:pt x="75" y="16272"/>
                  <a:pt x="96" y="16294"/>
                  <a:pt x="96" y="16320"/>
                </a:cubicBezTo>
                <a:close/>
                <a:moveTo>
                  <a:pt x="96" y="16800"/>
                </a:moveTo>
                <a:lnTo>
                  <a:pt x="96" y="16992"/>
                </a:lnTo>
                <a:cubicBezTo>
                  <a:pt x="96" y="17019"/>
                  <a:pt x="75" y="17040"/>
                  <a:pt x="48" y="17040"/>
                </a:cubicBezTo>
                <a:cubicBezTo>
                  <a:pt x="22" y="17040"/>
                  <a:pt x="0" y="17019"/>
                  <a:pt x="0" y="16992"/>
                </a:cubicBezTo>
                <a:lnTo>
                  <a:pt x="0" y="16800"/>
                </a:lnTo>
                <a:cubicBezTo>
                  <a:pt x="0" y="16774"/>
                  <a:pt x="22" y="16752"/>
                  <a:pt x="48" y="16752"/>
                </a:cubicBezTo>
                <a:cubicBezTo>
                  <a:pt x="75" y="16752"/>
                  <a:pt x="96" y="16774"/>
                  <a:pt x="96" y="16800"/>
                </a:cubicBezTo>
                <a:close/>
                <a:moveTo>
                  <a:pt x="96" y="17280"/>
                </a:moveTo>
                <a:lnTo>
                  <a:pt x="96" y="17472"/>
                </a:lnTo>
                <a:cubicBezTo>
                  <a:pt x="96" y="17499"/>
                  <a:pt x="75" y="17520"/>
                  <a:pt x="48" y="17520"/>
                </a:cubicBezTo>
                <a:cubicBezTo>
                  <a:pt x="22" y="17520"/>
                  <a:pt x="0" y="17499"/>
                  <a:pt x="0" y="17472"/>
                </a:cubicBezTo>
                <a:lnTo>
                  <a:pt x="0" y="17280"/>
                </a:lnTo>
                <a:cubicBezTo>
                  <a:pt x="0" y="17254"/>
                  <a:pt x="22" y="17232"/>
                  <a:pt x="48" y="17232"/>
                </a:cubicBezTo>
                <a:cubicBezTo>
                  <a:pt x="75" y="17232"/>
                  <a:pt x="96" y="17254"/>
                  <a:pt x="96" y="17280"/>
                </a:cubicBezTo>
                <a:close/>
                <a:moveTo>
                  <a:pt x="96" y="17760"/>
                </a:moveTo>
                <a:lnTo>
                  <a:pt x="96" y="17952"/>
                </a:lnTo>
                <a:cubicBezTo>
                  <a:pt x="96" y="17979"/>
                  <a:pt x="75" y="18000"/>
                  <a:pt x="48" y="18000"/>
                </a:cubicBezTo>
                <a:cubicBezTo>
                  <a:pt x="22" y="18000"/>
                  <a:pt x="0" y="17979"/>
                  <a:pt x="0" y="17952"/>
                </a:cubicBezTo>
                <a:lnTo>
                  <a:pt x="0" y="17760"/>
                </a:lnTo>
                <a:cubicBezTo>
                  <a:pt x="0" y="17734"/>
                  <a:pt x="22" y="17712"/>
                  <a:pt x="48" y="17712"/>
                </a:cubicBezTo>
                <a:cubicBezTo>
                  <a:pt x="75" y="17712"/>
                  <a:pt x="96" y="17734"/>
                  <a:pt x="96" y="17760"/>
                </a:cubicBezTo>
                <a:close/>
                <a:moveTo>
                  <a:pt x="96" y="18240"/>
                </a:moveTo>
                <a:lnTo>
                  <a:pt x="96" y="18432"/>
                </a:lnTo>
                <a:cubicBezTo>
                  <a:pt x="96" y="18459"/>
                  <a:pt x="75" y="18480"/>
                  <a:pt x="48" y="18480"/>
                </a:cubicBezTo>
                <a:cubicBezTo>
                  <a:pt x="22" y="18480"/>
                  <a:pt x="0" y="18459"/>
                  <a:pt x="0" y="18432"/>
                </a:cubicBezTo>
                <a:lnTo>
                  <a:pt x="0" y="18240"/>
                </a:lnTo>
                <a:cubicBezTo>
                  <a:pt x="0" y="18214"/>
                  <a:pt x="22" y="18192"/>
                  <a:pt x="48" y="18192"/>
                </a:cubicBezTo>
                <a:cubicBezTo>
                  <a:pt x="75" y="18192"/>
                  <a:pt x="96" y="18214"/>
                  <a:pt x="96" y="18240"/>
                </a:cubicBezTo>
                <a:close/>
                <a:moveTo>
                  <a:pt x="96" y="18720"/>
                </a:moveTo>
                <a:lnTo>
                  <a:pt x="96" y="18912"/>
                </a:lnTo>
                <a:cubicBezTo>
                  <a:pt x="96" y="18939"/>
                  <a:pt x="75" y="18960"/>
                  <a:pt x="48" y="18960"/>
                </a:cubicBezTo>
                <a:cubicBezTo>
                  <a:pt x="22" y="18960"/>
                  <a:pt x="0" y="18939"/>
                  <a:pt x="0" y="18912"/>
                </a:cubicBezTo>
                <a:lnTo>
                  <a:pt x="0" y="18720"/>
                </a:lnTo>
                <a:cubicBezTo>
                  <a:pt x="0" y="18694"/>
                  <a:pt x="22" y="18672"/>
                  <a:pt x="48" y="18672"/>
                </a:cubicBezTo>
                <a:cubicBezTo>
                  <a:pt x="75" y="18672"/>
                  <a:pt x="96" y="18694"/>
                  <a:pt x="96" y="18720"/>
                </a:cubicBezTo>
                <a:close/>
                <a:moveTo>
                  <a:pt x="96" y="19200"/>
                </a:moveTo>
                <a:lnTo>
                  <a:pt x="96" y="19392"/>
                </a:lnTo>
                <a:cubicBezTo>
                  <a:pt x="96" y="19419"/>
                  <a:pt x="75" y="19440"/>
                  <a:pt x="48" y="19440"/>
                </a:cubicBezTo>
                <a:cubicBezTo>
                  <a:pt x="22" y="19440"/>
                  <a:pt x="0" y="19419"/>
                  <a:pt x="0" y="19392"/>
                </a:cubicBezTo>
                <a:lnTo>
                  <a:pt x="0" y="19200"/>
                </a:lnTo>
                <a:cubicBezTo>
                  <a:pt x="0" y="19174"/>
                  <a:pt x="22" y="19152"/>
                  <a:pt x="48" y="19152"/>
                </a:cubicBezTo>
                <a:cubicBezTo>
                  <a:pt x="75" y="19152"/>
                  <a:pt x="96" y="19174"/>
                  <a:pt x="96" y="19200"/>
                </a:cubicBezTo>
                <a:close/>
                <a:moveTo>
                  <a:pt x="96" y="19680"/>
                </a:moveTo>
                <a:lnTo>
                  <a:pt x="96" y="19872"/>
                </a:lnTo>
                <a:cubicBezTo>
                  <a:pt x="96" y="19899"/>
                  <a:pt x="75" y="19920"/>
                  <a:pt x="48" y="19920"/>
                </a:cubicBezTo>
                <a:cubicBezTo>
                  <a:pt x="22" y="19920"/>
                  <a:pt x="0" y="19899"/>
                  <a:pt x="0" y="19872"/>
                </a:cubicBezTo>
                <a:lnTo>
                  <a:pt x="0" y="19680"/>
                </a:lnTo>
                <a:cubicBezTo>
                  <a:pt x="0" y="19654"/>
                  <a:pt x="22" y="19632"/>
                  <a:pt x="48" y="19632"/>
                </a:cubicBezTo>
                <a:cubicBezTo>
                  <a:pt x="75" y="19632"/>
                  <a:pt x="96" y="19654"/>
                  <a:pt x="96" y="196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4" name="Freeform 20">
            <a:extLst>
              <a:ext uri="{FF2B5EF4-FFF2-40B4-BE49-F238E27FC236}">
                <a16:creationId xmlns:a16="http://schemas.microsoft.com/office/drawing/2014/main" id="{286BE2EE-876D-46E4-829C-1E2136A6855E}"/>
              </a:ext>
            </a:extLst>
          </p:cNvPr>
          <p:cNvSpPr>
            <a:spLocks noEditPoints="1"/>
          </p:cNvSpPr>
          <p:nvPr/>
        </p:nvSpPr>
        <p:spPr bwMode="auto">
          <a:xfrm>
            <a:off x="5050531" y="4927615"/>
            <a:ext cx="3524861" cy="47298"/>
          </a:xfrm>
          <a:custGeom>
            <a:avLst/>
            <a:gdLst>
              <a:gd name="T0" fmla="*/ 0 w 3827"/>
              <a:gd name="T1" fmla="*/ 0 h 36"/>
              <a:gd name="T2" fmla="*/ 3827 w 3827"/>
              <a:gd name="T3" fmla="*/ 0 h 36"/>
              <a:gd name="T4" fmla="*/ 6 w 3827"/>
              <a:gd name="T5" fmla="*/ 0 h 36"/>
              <a:gd name="T6" fmla="*/ 6 w 3827"/>
              <a:gd name="T7" fmla="*/ 36 h 36"/>
              <a:gd name="T8" fmla="*/ 279 w 3827"/>
              <a:gd name="T9" fmla="*/ 0 h 36"/>
              <a:gd name="T10" fmla="*/ 279 w 3827"/>
              <a:gd name="T11" fmla="*/ 36 h 36"/>
              <a:gd name="T12" fmla="*/ 551 w 3827"/>
              <a:gd name="T13" fmla="*/ 0 h 36"/>
              <a:gd name="T14" fmla="*/ 551 w 3827"/>
              <a:gd name="T15" fmla="*/ 36 h 36"/>
              <a:gd name="T16" fmla="*/ 823 w 3827"/>
              <a:gd name="T17" fmla="*/ 0 h 36"/>
              <a:gd name="T18" fmla="*/ 823 w 3827"/>
              <a:gd name="T19" fmla="*/ 36 h 36"/>
              <a:gd name="T20" fmla="*/ 1095 w 3827"/>
              <a:gd name="T21" fmla="*/ 0 h 36"/>
              <a:gd name="T22" fmla="*/ 1095 w 3827"/>
              <a:gd name="T23" fmla="*/ 36 h 36"/>
              <a:gd name="T24" fmla="*/ 1368 w 3827"/>
              <a:gd name="T25" fmla="*/ 0 h 36"/>
              <a:gd name="T26" fmla="*/ 1368 w 3827"/>
              <a:gd name="T27" fmla="*/ 36 h 36"/>
              <a:gd name="T28" fmla="*/ 1640 w 3827"/>
              <a:gd name="T29" fmla="*/ 0 h 36"/>
              <a:gd name="T30" fmla="*/ 1640 w 3827"/>
              <a:gd name="T31" fmla="*/ 36 h 36"/>
              <a:gd name="T32" fmla="*/ 1912 w 3827"/>
              <a:gd name="T33" fmla="*/ 0 h 36"/>
              <a:gd name="T34" fmla="*/ 1912 w 3827"/>
              <a:gd name="T35" fmla="*/ 36 h 36"/>
              <a:gd name="T36" fmla="*/ 2186 w 3827"/>
              <a:gd name="T37" fmla="*/ 0 h 36"/>
              <a:gd name="T38" fmla="*/ 2186 w 3827"/>
              <a:gd name="T39" fmla="*/ 36 h 36"/>
              <a:gd name="T40" fmla="*/ 2458 w 3827"/>
              <a:gd name="T41" fmla="*/ 0 h 36"/>
              <a:gd name="T42" fmla="*/ 2458 w 3827"/>
              <a:gd name="T43" fmla="*/ 36 h 36"/>
              <a:gd name="T44" fmla="*/ 2730 w 3827"/>
              <a:gd name="T45" fmla="*/ 0 h 36"/>
              <a:gd name="T46" fmla="*/ 2730 w 3827"/>
              <a:gd name="T47" fmla="*/ 36 h 36"/>
              <a:gd name="T48" fmla="*/ 3002 w 3827"/>
              <a:gd name="T49" fmla="*/ 0 h 36"/>
              <a:gd name="T50" fmla="*/ 3002 w 3827"/>
              <a:gd name="T51" fmla="*/ 36 h 36"/>
              <a:gd name="T52" fmla="*/ 3275 w 3827"/>
              <a:gd name="T53" fmla="*/ 0 h 36"/>
              <a:gd name="T54" fmla="*/ 3275 w 3827"/>
              <a:gd name="T55" fmla="*/ 36 h 36"/>
              <a:gd name="T56" fmla="*/ 3547 w 3827"/>
              <a:gd name="T57" fmla="*/ 0 h 36"/>
              <a:gd name="T58" fmla="*/ 3547 w 3827"/>
              <a:gd name="T59" fmla="*/ 36 h 36"/>
              <a:gd name="T60" fmla="*/ 3819 w 3827"/>
              <a:gd name="T61" fmla="*/ 0 h 36"/>
              <a:gd name="T62" fmla="*/ 3819 w 3827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27" h="36">
                <a:moveTo>
                  <a:pt x="0" y="0"/>
                </a:moveTo>
                <a:lnTo>
                  <a:pt x="3827" y="0"/>
                </a:lnTo>
                <a:moveTo>
                  <a:pt x="6" y="0"/>
                </a:moveTo>
                <a:lnTo>
                  <a:pt x="6" y="36"/>
                </a:lnTo>
                <a:moveTo>
                  <a:pt x="279" y="0"/>
                </a:moveTo>
                <a:lnTo>
                  <a:pt x="279" y="36"/>
                </a:lnTo>
                <a:moveTo>
                  <a:pt x="551" y="0"/>
                </a:moveTo>
                <a:lnTo>
                  <a:pt x="551" y="36"/>
                </a:lnTo>
                <a:moveTo>
                  <a:pt x="823" y="0"/>
                </a:moveTo>
                <a:lnTo>
                  <a:pt x="823" y="36"/>
                </a:lnTo>
                <a:moveTo>
                  <a:pt x="1095" y="0"/>
                </a:moveTo>
                <a:lnTo>
                  <a:pt x="1095" y="36"/>
                </a:lnTo>
                <a:moveTo>
                  <a:pt x="1368" y="0"/>
                </a:moveTo>
                <a:lnTo>
                  <a:pt x="1368" y="36"/>
                </a:lnTo>
                <a:moveTo>
                  <a:pt x="1640" y="0"/>
                </a:moveTo>
                <a:lnTo>
                  <a:pt x="1640" y="36"/>
                </a:lnTo>
                <a:moveTo>
                  <a:pt x="1912" y="0"/>
                </a:moveTo>
                <a:lnTo>
                  <a:pt x="1912" y="36"/>
                </a:lnTo>
                <a:moveTo>
                  <a:pt x="2186" y="0"/>
                </a:moveTo>
                <a:lnTo>
                  <a:pt x="2186" y="36"/>
                </a:lnTo>
                <a:moveTo>
                  <a:pt x="2458" y="0"/>
                </a:moveTo>
                <a:lnTo>
                  <a:pt x="2458" y="36"/>
                </a:lnTo>
                <a:moveTo>
                  <a:pt x="2730" y="0"/>
                </a:moveTo>
                <a:lnTo>
                  <a:pt x="2730" y="36"/>
                </a:lnTo>
                <a:moveTo>
                  <a:pt x="3002" y="0"/>
                </a:moveTo>
                <a:lnTo>
                  <a:pt x="3002" y="36"/>
                </a:lnTo>
                <a:moveTo>
                  <a:pt x="3275" y="0"/>
                </a:moveTo>
                <a:lnTo>
                  <a:pt x="3275" y="36"/>
                </a:lnTo>
                <a:moveTo>
                  <a:pt x="3547" y="0"/>
                </a:moveTo>
                <a:lnTo>
                  <a:pt x="3547" y="36"/>
                </a:lnTo>
                <a:moveTo>
                  <a:pt x="3819" y="0"/>
                </a:moveTo>
                <a:lnTo>
                  <a:pt x="3819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67" name="Rectangle 22">
            <a:extLst>
              <a:ext uri="{FF2B5EF4-FFF2-40B4-BE49-F238E27FC236}">
                <a16:creationId xmlns:a16="http://schemas.microsoft.com/office/drawing/2014/main" id="{FAA4DC2C-C97A-4D92-AA1E-C2104CF4DB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3766" y="459389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8" name="Rectangle 23">
            <a:extLst>
              <a:ext uri="{FF2B5EF4-FFF2-40B4-BE49-F238E27FC236}">
                <a16:creationId xmlns:a16="http://schemas.microsoft.com/office/drawing/2014/main" id="{DDDC4EA8-D408-413C-B42A-B021CC1E0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3766" y="434558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9" name="Rectangle 24">
            <a:extLst>
              <a:ext uri="{FF2B5EF4-FFF2-40B4-BE49-F238E27FC236}">
                <a16:creationId xmlns:a16="http://schemas.microsoft.com/office/drawing/2014/main" id="{ED625780-AAF4-4F0C-98E4-72A3ABDD96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3766" y="409595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0" name="Rectangle 25">
            <a:extLst>
              <a:ext uri="{FF2B5EF4-FFF2-40B4-BE49-F238E27FC236}">
                <a16:creationId xmlns:a16="http://schemas.microsoft.com/office/drawing/2014/main" id="{0DF3FDCA-3331-4A2C-A903-8C3EC7757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3766" y="3846324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1" name="Rectangle 26">
            <a:extLst>
              <a:ext uri="{FF2B5EF4-FFF2-40B4-BE49-F238E27FC236}">
                <a16:creationId xmlns:a16="http://schemas.microsoft.com/office/drawing/2014/main" id="{93F7CA99-451D-4F96-92F4-E4DD1E0EC7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3766" y="359800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2" name="Rectangle 27">
            <a:extLst>
              <a:ext uri="{FF2B5EF4-FFF2-40B4-BE49-F238E27FC236}">
                <a16:creationId xmlns:a16="http://schemas.microsoft.com/office/drawing/2014/main" id="{FCA4B42A-3152-467B-98DE-8665F84CD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3766" y="334837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3" name="Rectangle 28">
            <a:extLst>
              <a:ext uri="{FF2B5EF4-FFF2-40B4-BE49-F238E27FC236}">
                <a16:creationId xmlns:a16="http://schemas.microsoft.com/office/drawing/2014/main" id="{9253E198-4BBB-4D31-9D1C-D64C90BB05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3766" y="3098748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4" name="Rectangle 29">
            <a:extLst>
              <a:ext uri="{FF2B5EF4-FFF2-40B4-BE49-F238E27FC236}">
                <a16:creationId xmlns:a16="http://schemas.microsoft.com/office/drawing/2014/main" id="{D870CDAF-8359-4D77-90AE-EB4299857A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3766" y="285043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5" name="Rectangle 30">
            <a:extLst>
              <a:ext uri="{FF2B5EF4-FFF2-40B4-BE49-F238E27FC236}">
                <a16:creationId xmlns:a16="http://schemas.microsoft.com/office/drawing/2014/main" id="{02F3538B-F605-4EC1-B06E-4018104B5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3766" y="260080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7" name="Freeform 32">
            <a:extLst>
              <a:ext uri="{FF2B5EF4-FFF2-40B4-BE49-F238E27FC236}">
                <a16:creationId xmlns:a16="http://schemas.microsoft.com/office/drawing/2014/main" id="{8A26E4B9-44DD-4084-AD44-92032F36FC51}"/>
              </a:ext>
            </a:extLst>
          </p:cNvPr>
          <p:cNvSpPr>
            <a:spLocks noEditPoints="1"/>
          </p:cNvSpPr>
          <p:nvPr/>
        </p:nvSpPr>
        <p:spPr bwMode="auto">
          <a:xfrm>
            <a:off x="5022898" y="2412922"/>
            <a:ext cx="33158" cy="2522576"/>
          </a:xfrm>
          <a:custGeom>
            <a:avLst/>
            <a:gdLst>
              <a:gd name="T0" fmla="*/ 36 w 36"/>
              <a:gd name="T1" fmla="*/ 1920 h 1920"/>
              <a:gd name="T2" fmla="*/ 36 w 36"/>
              <a:gd name="T3" fmla="*/ 0 h 1920"/>
              <a:gd name="T4" fmla="*/ 36 w 36"/>
              <a:gd name="T5" fmla="*/ 1914 h 1920"/>
              <a:gd name="T6" fmla="*/ 0 w 36"/>
              <a:gd name="T7" fmla="*/ 1914 h 1920"/>
              <a:gd name="T8" fmla="*/ 36 w 36"/>
              <a:gd name="T9" fmla="*/ 1724 h 1920"/>
              <a:gd name="T10" fmla="*/ 0 w 36"/>
              <a:gd name="T11" fmla="*/ 1724 h 1920"/>
              <a:gd name="T12" fmla="*/ 36 w 36"/>
              <a:gd name="T13" fmla="*/ 1535 h 1920"/>
              <a:gd name="T14" fmla="*/ 0 w 36"/>
              <a:gd name="T15" fmla="*/ 1535 h 1920"/>
              <a:gd name="T16" fmla="*/ 36 w 36"/>
              <a:gd name="T17" fmla="*/ 1345 h 1920"/>
              <a:gd name="T18" fmla="*/ 0 w 36"/>
              <a:gd name="T19" fmla="*/ 1345 h 1920"/>
              <a:gd name="T20" fmla="*/ 36 w 36"/>
              <a:gd name="T21" fmla="*/ 1155 h 1920"/>
              <a:gd name="T22" fmla="*/ 0 w 36"/>
              <a:gd name="T23" fmla="*/ 1155 h 1920"/>
              <a:gd name="T24" fmla="*/ 36 w 36"/>
              <a:gd name="T25" fmla="*/ 966 h 1920"/>
              <a:gd name="T26" fmla="*/ 0 w 36"/>
              <a:gd name="T27" fmla="*/ 966 h 1920"/>
              <a:gd name="T28" fmla="*/ 36 w 36"/>
              <a:gd name="T29" fmla="*/ 776 h 1920"/>
              <a:gd name="T30" fmla="*/ 0 w 36"/>
              <a:gd name="T31" fmla="*/ 776 h 1920"/>
              <a:gd name="T32" fmla="*/ 36 w 36"/>
              <a:gd name="T33" fmla="*/ 586 h 1920"/>
              <a:gd name="T34" fmla="*/ 0 w 36"/>
              <a:gd name="T35" fmla="*/ 586 h 1920"/>
              <a:gd name="T36" fmla="*/ 36 w 36"/>
              <a:gd name="T37" fmla="*/ 397 h 1920"/>
              <a:gd name="T38" fmla="*/ 0 w 36"/>
              <a:gd name="T39" fmla="*/ 397 h 1920"/>
              <a:gd name="T40" fmla="*/ 36 w 36"/>
              <a:gd name="T41" fmla="*/ 207 h 1920"/>
              <a:gd name="T42" fmla="*/ 0 w 36"/>
              <a:gd name="T43" fmla="*/ 207 h 1920"/>
              <a:gd name="T44" fmla="*/ 36 w 36"/>
              <a:gd name="T45" fmla="*/ 16 h 1920"/>
              <a:gd name="T46" fmla="*/ 0 w 36"/>
              <a:gd name="T47" fmla="*/ 16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20">
                <a:moveTo>
                  <a:pt x="36" y="1920"/>
                </a:moveTo>
                <a:lnTo>
                  <a:pt x="36" y="0"/>
                </a:lnTo>
                <a:moveTo>
                  <a:pt x="36" y="1914"/>
                </a:moveTo>
                <a:lnTo>
                  <a:pt x="0" y="1914"/>
                </a:lnTo>
                <a:moveTo>
                  <a:pt x="36" y="1724"/>
                </a:moveTo>
                <a:lnTo>
                  <a:pt x="0" y="1724"/>
                </a:lnTo>
                <a:moveTo>
                  <a:pt x="36" y="1535"/>
                </a:moveTo>
                <a:lnTo>
                  <a:pt x="0" y="1535"/>
                </a:lnTo>
                <a:moveTo>
                  <a:pt x="36" y="1345"/>
                </a:moveTo>
                <a:lnTo>
                  <a:pt x="0" y="1345"/>
                </a:lnTo>
                <a:moveTo>
                  <a:pt x="36" y="1155"/>
                </a:moveTo>
                <a:lnTo>
                  <a:pt x="0" y="1155"/>
                </a:lnTo>
                <a:moveTo>
                  <a:pt x="36" y="966"/>
                </a:moveTo>
                <a:lnTo>
                  <a:pt x="0" y="966"/>
                </a:lnTo>
                <a:moveTo>
                  <a:pt x="36" y="776"/>
                </a:moveTo>
                <a:lnTo>
                  <a:pt x="0" y="776"/>
                </a:lnTo>
                <a:moveTo>
                  <a:pt x="36" y="586"/>
                </a:moveTo>
                <a:lnTo>
                  <a:pt x="0" y="586"/>
                </a:lnTo>
                <a:moveTo>
                  <a:pt x="36" y="397"/>
                </a:moveTo>
                <a:lnTo>
                  <a:pt x="0" y="397"/>
                </a:lnTo>
                <a:moveTo>
                  <a:pt x="36" y="207"/>
                </a:moveTo>
                <a:lnTo>
                  <a:pt x="0" y="207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78" name="Rectangle 21">
            <a:extLst>
              <a:ext uri="{FF2B5EF4-FFF2-40B4-BE49-F238E27FC236}">
                <a16:creationId xmlns:a16="http://schemas.microsoft.com/office/drawing/2014/main" id="{719B3D80-90A7-45C3-BD5B-391390B698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7187" y="4843530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9" name="Freeform 156">
            <a:extLst>
              <a:ext uri="{FF2B5EF4-FFF2-40B4-BE49-F238E27FC236}">
                <a16:creationId xmlns:a16="http://schemas.microsoft.com/office/drawing/2014/main" id="{BB94A1E3-84C0-42D3-A132-17109D32600A}"/>
              </a:ext>
            </a:extLst>
          </p:cNvPr>
          <p:cNvSpPr>
            <a:spLocks noEditPoints="1"/>
          </p:cNvSpPr>
          <p:nvPr/>
        </p:nvSpPr>
        <p:spPr bwMode="auto">
          <a:xfrm>
            <a:off x="5050530" y="3675524"/>
            <a:ext cx="3657600" cy="9198"/>
          </a:xfrm>
          <a:custGeom>
            <a:avLst/>
            <a:gdLst>
              <a:gd name="T0" fmla="*/ 240 w 27904"/>
              <a:gd name="T1" fmla="*/ 0 h 48"/>
              <a:gd name="T2" fmla="*/ 696 w 27904"/>
              <a:gd name="T3" fmla="*/ 24 h 48"/>
              <a:gd name="T4" fmla="*/ 1200 w 27904"/>
              <a:gd name="T5" fmla="*/ 48 h 48"/>
              <a:gd name="T6" fmla="*/ 1776 w 27904"/>
              <a:gd name="T7" fmla="*/ 48 h 48"/>
              <a:gd name="T8" fmla="*/ 2280 w 27904"/>
              <a:gd name="T9" fmla="*/ 24 h 48"/>
              <a:gd name="T10" fmla="*/ 2736 w 27904"/>
              <a:gd name="T11" fmla="*/ 0 h 48"/>
              <a:gd name="T12" fmla="*/ 3120 w 27904"/>
              <a:gd name="T13" fmla="*/ 0 h 48"/>
              <a:gd name="T14" fmla="*/ 3360 w 27904"/>
              <a:gd name="T15" fmla="*/ 0 h 48"/>
              <a:gd name="T16" fmla="*/ 3816 w 27904"/>
              <a:gd name="T17" fmla="*/ 24 h 48"/>
              <a:gd name="T18" fmla="*/ 4320 w 27904"/>
              <a:gd name="T19" fmla="*/ 48 h 48"/>
              <a:gd name="T20" fmla="*/ 4896 w 27904"/>
              <a:gd name="T21" fmla="*/ 48 h 48"/>
              <a:gd name="T22" fmla="*/ 5400 w 27904"/>
              <a:gd name="T23" fmla="*/ 24 h 48"/>
              <a:gd name="T24" fmla="*/ 5856 w 27904"/>
              <a:gd name="T25" fmla="*/ 0 h 48"/>
              <a:gd name="T26" fmla="*/ 6240 w 27904"/>
              <a:gd name="T27" fmla="*/ 0 h 48"/>
              <a:gd name="T28" fmla="*/ 6480 w 27904"/>
              <a:gd name="T29" fmla="*/ 0 h 48"/>
              <a:gd name="T30" fmla="*/ 6936 w 27904"/>
              <a:gd name="T31" fmla="*/ 24 h 48"/>
              <a:gd name="T32" fmla="*/ 7440 w 27904"/>
              <a:gd name="T33" fmla="*/ 48 h 48"/>
              <a:gd name="T34" fmla="*/ 8016 w 27904"/>
              <a:gd name="T35" fmla="*/ 48 h 48"/>
              <a:gd name="T36" fmla="*/ 8520 w 27904"/>
              <a:gd name="T37" fmla="*/ 24 h 48"/>
              <a:gd name="T38" fmla="*/ 8976 w 27904"/>
              <a:gd name="T39" fmla="*/ 0 h 48"/>
              <a:gd name="T40" fmla="*/ 9360 w 27904"/>
              <a:gd name="T41" fmla="*/ 0 h 48"/>
              <a:gd name="T42" fmla="*/ 9600 w 27904"/>
              <a:gd name="T43" fmla="*/ 0 h 48"/>
              <a:gd name="T44" fmla="*/ 10056 w 27904"/>
              <a:gd name="T45" fmla="*/ 24 h 48"/>
              <a:gd name="T46" fmla="*/ 10560 w 27904"/>
              <a:gd name="T47" fmla="*/ 48 h 48"/>
              <a:gd name="T48" fmla="*/ 11136 w 27904"/>
              <a:gd name="T49" fmla="*/ 48 h 48"/>
              <a:gd name="T50" fmla="*/ 11640 w 27904"/>
              <a:gd name="T51" fmla="*/ 24 h 48"/>
              <a:gd name="T52" fmla="*/ 12096 w 27904"/>
              <a:gd name="T53" fmla="*/ 0 h 48"/>
              <a:gd name="T54" fmla="*/ 12480 w 27904"/>
              <a:gd name="T55" fmla="*/ 0 h 48"/>
              <a:gd name="T56" fmla="*/ 12720 w 27904"/>
              <a:gd name="T57" fmla="*/ 0 h 48"/>
              <a:gd name="T58" fmla="*/ 13176 w 27904"/>
              <a:gd name="T59" fmla="*/ 24 h 48"/>
              <a:gd name="T60" fmla="*/ 13680 w 27904"/>
              <a:gd name="T61" fmla="*/ 48 h 48"/>
              <a:gd name="T62" fmla="*/ 14256 w 27904"/>
              <a:gd name="T63" fmla="*/ 48 h 48"/>
              <a:gd name="T64" fmla="*/ 14760 w 27904"/>
              <a:gd name="T65" fmla="*/ 24 h 48"/>
              <a:gd name="T66" fmla="*/ 15216 w 27904"/>
              <a:gd name="T67" fmla="*/ 0 h 48"/>
              <a:gd name="T68" fmla="*/ 15600 w 27904"/>
              <a:gd name="T69" fmla="*/ 0 h 48"/>
              <a:gd name="T70" fmla="*/ 15840 w 27904"/>
              <a:gd name="T71" fmla="*/ 0 h 48"/>
              <a:gd name="T72" fmla="*/ 16296 w 27904"/>
              <a:gd name="T73" fmla="*/ 24 h 48"/>
              <a:gd name="T74" fmla="*/ 16800 w 27904"/>
              <a:gd name="T75" fmla="*/ 48 h 48"/>
              <a:gd name="T76" fmla="*/ 17376 w 27904"/>
              <a:gd name="T77" fmla="*/ 48 h 48"/>
              <a:gd name="T78" fmla="*/ 17880 w 27904"/>
              <a:gd name="T79" fmla="*/ 24 h 48"/>
              <a:gd name="T80" fmla="*/ 18336 w 27904"/>
              <a:gd name="T81" fmla="*/ 0 h 48"/>
              <a:gd name="T82" fmla="*/ 18720 w 27904"/>
              <a:gd name="T83" fmla="*/ 0 h 48"/>
              <a:gd name="T84" fmla="*/ 18960 w 27904"/>
              <a:gd name="T85" fmla="*/ 0 h 48"/>
              <a:gd name="T86" fmla="*/ 19416 w 27904"/>
              <a:gd name="T87" fmla="*/ 24 h 48"/>
              <a:gd name="T88" fmla="*/ 19920 w 27904"/>
              <a:gd name="T89" fmla="*/ 48 h 48"/>
              <a:gd name="T90" fmla="*/ 20496 w 27904"/>
              <a:gd name="T91" fmla="*/ 48 h 48"/>
              <a:gd name="T92" fmla="*/ 21000 w 27904"/>
              <a:gd name="T93" fmla="*/ 24 h 48"/>
              <a:gd name="T94" fmla="*/ 21456 w 27904"/>
              <a:gd name="T95" fmla="*/ 0 h 48"/>
              <a:gd name="T96" fmla="*/ 21840 w 27904"/>
              <a:gd name="T97" fmla="*/ 0 h 48"/>
              <a:gd name="T98" fmla="*/ 22080 w 27904"/>
              <a:gd name="T99" fmla="*/ 0 h 48"/>
              <a:gd name="T100" fmla="*/ 22536 w 27904"/>
              <a:gd name="T101" fmla="*/ 24 h 48"/>
              <a:gd name="T102" fmla="*/ 23040 w 27904"/>
              <a:gd name="T103" fmla="*/ 48 h 48"/>
              <a:gd name="T104" fmla="*/ 23616 w 27904"/>
              <a:gd name="T105" fmla="*/ 48 h 48"/>
              <a:gd name="T106" fmla="*/ 24120 w 27904"/>
              <a:gd name="T107" fmla="*/ 24 h 48"/>
              <a:gd name="T108" fmla="*/ 24576 w 27904"/>
              <a:gd name="T109" fmla="*/ 0 h 48"/>
              <a:gd name="T110" fmla="*/ 24960 w 27904"/>
              <a:gd name="T111" fmla="*/ 0 h 48"/>
              <a:gd name="T112" fmla="*/ 25200 w 27904"/>
              <a:gd name="T113" fmla="*/ 0 h 48"/>
              <a:gd name="T114" fmla="*/ 25656 w 27904"/>
              <a:gd name="T115" fmla="*/ 24 h 48"/>
              <a:gd name="T116" fmla="*/ 26160 w 27904"/>
              <a:gd name="T117" fmla="*/ 48 h 48"/>
              <a:gd name="T118" fmla="*/ 26736 w 27904"/>
              <a:gd name="T119" fmla="*/ 48 h 48"/>
              <a:gd name="T120" fmla="*/ 27240 w 27904"/>
              <a:gd name="T121" fmla="*/ 24 h 48"/>
              <a:gd name="T122" fmla="*/ 27696 w 27904"/>
              <a:gd name="T123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904" h="48">
                <a:moveTo>
                  <a:pt x="0" y="0"/>
                </a:moveTo>
                <a:lnTo>
                  <a:pt x="96" y="0"/>
                </a:lnTo>
                <a:cubicBezTo>
                  <a:pt x="110" y="0"/>
                  <a:pt x="120" y="11"/>
                  <a:pt x="120" y="24"/>
                </a:cubicBezTo>
                <a:cubicBezTo>
                  <a:pt x="120" y="38"/>
                  <a:pt x="110" y="48"/>
                  <a:pt x="96" y="48"/>
                </a:cubicBezTo>
                <a:lnTo>
                  <a:pt x="0" y="48"/>
                </a:lnTo>
                <a:lnTo>
                  <a:pt x="0" y="0"/>
                </a:lnTo>
                <a:close/>
                <a:moveTo>
                  <a:pt x="240" y="0"/>
                </a:moveTo>
                <a:lnTo>
                  <a:pt x="336" y="0"/>
                </a:lnTo>
                <a:cubicBezTo>
                  <a:pt x="350" y="0"/>
                  <a:pt x="360" y="11"/>
                  <a:pt x="360" y="24"/>
                </a:cubicBezTo>
                <a:cubicBezTo>
                  <a:pt x="360" y="38"/>
                  <a:pt x="350" y="48"/>
                  <a:pt x="336" y="48"/>
                </a:cubicBezTo>
                <a:lnTo>
                  <a:pt x="240" y="48"/>
                </a:lnTo>
                <a:cubicBezTo>
                  <a:pt x="227" y="48"/>
                  <a:pt x="216" y="38"/>
                  <a:pt x="216" y="24"/>
                </a:cubicBezTo>
                <a:cubicBezTo>
                  <a:pt x="216" y="11"/>
                  <a:pt x="227" y="0"/>
                  <a:pt x="240" y="0"/>
                </a:cubicBezTo>
                <a:close/>
                <a:moveTo>
                  <a:pt x="480" y="0"/>
                </a:moveTo>
                <a:lnTo>
                  <a:pt x="576" y="0"/>
                </a:lnTo>
                <a:cubicBezTo>
                  <a:pt x="590" y="0"/>
                  <a:pt x="600" y="11"/>
                  <a:pt x="600" y="24"/>
                </a:cubicBezTo>
                <a:cubicBezTo>
                  <a:pt x="600" y="38"/>
                  <a:pt x="590" y="48"/>
                  <a:pt x="576" y="48"/>
                </a:cubicBezTo>
                <a:lnTo>
                  <a:pt x="480" y="48"/>
                </a:lnTo>
                <a:cubicBezTo>
                  <a:pt x="467" y="48"/>
                  <a:pt x="456" y="38"/>
                  <a:pt x="456" y="24"/>
                </a:cubicBezTo>
                <a:cubicBezTo>
                  <a:pt x="456" y="11"/>
                  <a:pt x="467" y="0"/>
                  <a:pt x="480" y="0"/>
                </a:cubicBezTo>
                <a:close/>
                <a:moveTo>
                  <a:pt x="720" y="0"/>
                </a:moveTo>
                <a:lnTo>
                  <a:pt x="816" y="0"/>
                </a:lnTo>
                <a:cubicBezTo>
                  <a:pt x="830" y="0"/>
                  <a:pt x="840" y="11"/>
                  <a:pt x="840" y="24"/>
                </a:cubicBezTo>
                <a:cubicBezTo>
                  <a:pt x="840" y="38"/>
                  <a:pt x="830" y="48"/>
                  <a:pt x="816" y="48"/>
                </a:cubicBezTo>
                <a:lnTo>
                  <a:pt x="720" y="48"/>
                </a:lnTo>
                <a:cubicBezTo>
                  <a:pt x="707" y="48"/>
                  <a:pt x="696" y="38"/>
                  <a:pt x="696" y="24"/>
                </a:cubicBezTo>
                <a:cubicBezTo>
                  <a:pt x="696" y="11"/>
                  <a:pt x="707" y="0"/>
                  <a:pt x="720" y="0"/>
                </a:cubicBezTo>
                <a:close/>
                <a:moveTo>
                  <a:pt x="960" y="0"/>
                </a:moveTo>
                <a:lnTo>
                  <a:pt x="1056" y="0"/>
                </a:lnTo>
                <a:cubicBezTo>
                  <a:pt x="1070" y="0"/>
                  <a:pt x="1080" y="11"/>
                  <a:pt x="1080" y="24"/>
                </a:cubicBezTo>
                <a:cubicBezTo>
                  <a:pt x="1080" y="38"/>
                  <a:pt x="1070" y="48"/>
                  <a:pt x="1056" y="48"/>
                </a:cubicBezTo>
                <a:lnTo>
                  <a:pt x="960" y="48"/>
                </a:lnTo>
                <a:cubicBezTo>
                  <a:pt x="947" y="48"/>
                  <a:pt x="936" y="38"/>
                  <a:pt x="936" y="24"/>
                </a:cubicBezTo>
                <a:cubicBezTo>
                  <a:pt x="936" y="11"/>
                  <a:pt x="947" y="0"/>
                  <a:pt x="960" y="0"/>
                </a:cubicBezTo>
                <a:close/>
                <a:moveTo>
                  <a:pt x="1200" y="0"/>
                </a:moveTo>
                <a:lnTo>
                  <a:pt x="1296" y="0"/>
                </a:lnTo>
                <a:cubicBezTo>
                  <a:pt x="1310" y="0"/>
                  <a:pt x="1320" y="11"/>
                  <a:pt x="1320" y="24"/>
                </a:cubicBezTo>
                <a:cubicBezTo>
                  <a:pt x="1320" y="38"/>
                  <a:pt x="1310" y="48"/>
                  <a:pt x="1296" y="48"/>
                </a:cubicBezTo>
                <a:lnTo>
                  <a:pt x="1200" y="48"/>
                </a:lnTo>
                <a:cubicBezTo>
                  <a:pt x="1187" y="48"/>
                  <a:pt x="1176" y="38"/>
                  <a:pt x="1176" y="24"/>
                </a:cubicBezTo>
                <a:cubicBezTo>
                  <a:pt x="1176" y="11"/>
                  <a:pt x="1187" y="0"/>
                  <a:pt x="1200" y="0"/>
                </a:cubicBezTo>
                <a:close/>
                <a:moveTo>
                  <a:pt x="1440" y="0"/>
                </a:moveTo>
                <a:lnTo>
                  <a:pt x="1536" y="0"/>
                </a:lnTo>
                <a:cubicBezTo>
                  <a:pt x="1550" y="0"/>
                  <a:pt x="1560" y="11"/>
                  <a:pt x="1560" y="24"/>
                </a:cubicBezTo>
                <a:cubicBezTo>
                  <a:pt x="1560" y="38"/>
                  <a:pt x="1550" y="48"/>
                  <a:pt x="1536" y="48"/>
                </a:cubicBezTo>
                <a:lnTo>
                  <a:pt x="1440" y="48"/>
                </a:lnTo>
                <a:cubicBezTo>
                  <a:pt x="1427" y="48"/>
                  <a:pt x="1416" y="38"/>
                  <a:pt x="1416" y="24"/>
                </a:cubicBezTo>
                <a:cubicBezTo>
                  <a:pt x="1416" y="11"/>
                  <a:pt x="1427" y="0"/>
                  <a:pt x="1440" y="0"/>
                </a:cubicBezTo>
                <a:close/>
                <a:moveTo>
                  <a:pt x="1680" y="0"/>
                </a:moveTo>
                <a:lnTo>
                  <a:pt x="1776" y="0"/>
                </a:lnTo>
                <a:cubicBezTo>
                  <a:pt x="1790" y="0"/>
                  <a:pt x="1800" y="11"/>
                  <a:pt x="1800" y="24"/>
                </a:cubicBezTo>
                <a:cubicBezTo>
                  <a:pt x="1800" y="38"/>
                  <a:pt x="1790" y="48"/>
                  <a:pt x="1776" y="48"/>
                </a:cubicBezTo>
                <a:lnTo>
                  <a:pt x="1680" y="48"/>
                </a:lnTo>
                <a:cubicBezTo>
                  <a:pt x="1667" y="48"/>
                  <a:pt x="1656" y="38"/>
                  <a:pt x="1656" y="24"/>
                </a:cubicBezTo>
                <a:cubicBezTo>
                  <a:pt x="1656" y="11"/>
                  <a:pt x="1667" y="0"/>
                  <a:pt x="1680" y="0"/>
                </a:cubicBezTo>
                <a:close/>
                <a:moveTo>
                  <a:pt x="1920" y="0"/>
                </a:moveTo>
                <a:lnTo>
                  <a:pt x="2016" y="0"/>
                </a:lnTo>
                <a:cubicBezTo>
                  <a:pt x="2030" y="0"/>
                  <a:pt x="2040" y="11"/>
                  <a:pt x="2040" y="24"/>
                </a:cubicBezTo>
                <a:cubicBezTo>
                  <a:pt x="2040" y="38"/>
                  <a:pt x="2030" y="48"/>
                  <a:pt x="2016" y="48"/>
                </a:cubicBezTo>
                <a:lnTo>
                  <a:pt x="1920" y="48"/>
                </a:lnTo>
                <a:cubicBezTo>
                  <a:pt x="1907" y="48"/>
                  <a:pt x="1896" y="38"/>
                  <a:pt x="1896" y="24"/>
                </a:cubicBezTo>
                <a:cubicBezTo>
                  <a:pt x="1896" y="11"/>
                  <a:pt x="1907" y="0"/>
                  <a:pt x="1920" y="0"/>
                </a:cubicBezTo>
                <a:close/>
                <a:moveTo>
                  <a:pt x="2160" y="0"/>
                </a:moveTo>
                <a:lnTo>
                  <a:pt x="2256" y="0"/>
                </a:lnTo>
                <a:cubicBezTo>
                  <a:pt x="2270" y="0"/>
                  <a:pt x="2280" y="11"/>
                  <a:pt x="2280" y="24"/>
                </a:cubicBezTo>
                <a:cubicBezTo>
                  <a:pt x="2280" y="38"/>
                  <a:pt x="2270" y="48"/>
                  <a:pt x="2256" y="48"/>
                </a:cubicBezTo>
                <a:lnTo>
                  <a:pt x="2160" y="48"/>
                </a:lnTo>
                <a:cubicBezTo>
                  <a:pt x="2147" y="48"/>
                  <a:pt x="2136" y="38"/>
                  <a:pt x="2136" y="24"/>
                </a:cubicBezTo>
                <a:cubicBezTo>
                  <a:pt x="2136" y="11"/>
                  <a:pt x="2147" y="0"/>
                  <a:pt x="2160" y="0"/>
                </a:cubicBezTo>
                <a:close/>
                <a:moveTo>
                  <a:pt x="2400" y="0"/>
                </a:moveTo>
                <a:lnTo>
                  <a:pt x="2496" y="0"/>
                </a:lnTo>
                <a:cubicBezTo>
                  <a:pt x="2510" y="0"/>
                  <a:pt x="2520" y="11"/>
                  <a:pt x="2520" y="24"/>
                </a:cubicBezTo>
                <a:cubicBezTo>
                  <a:pt x="2520" y="38"/>
                  <a:pt x="2510" y="48"/>
                  <a:pt x="2496" y="48"/>
                </a:cubicBezTo>
                <a:lnTo>
                  <a:pt x="2400" y="48"/>
                </a:lnTo>
                <a:cubicBezTo>
                  <a:pt x="2387" y="48"/>
                  <a:pt x="2376" y="38"/>
                  <a:pt x="2376" y="24"/>
                </a:cubicBezTo>
                <a:cubicBezTo>
                  <a:pt x="2376" y="11"/>
                  <a:pt x="2387" y="0"/>
                  <a:pt x="2400" y="0"/>
                </a:cubicBezTo>
                <a:close/>
                <a:moveTo>
                  <a:pt x="2640" y="0"/>
                </a:moveTo>
                <a:lnTo>
                  <a:pt x="2736" y="0"/>
                </a:lnTo>
                <a:cubicBezTo>
                  <a:pt x="2750" y="0"/>
                  <a:pt x="2760" y="11"/>
                  <a:pt x="2760" y="24"/>
                </a:cubicBezTo>
                <a:cubicBezTo>
                  <a:pt x="2760" y="38"/>
                  <a:pt x="2750" y="48"/>
                  <a:pt x="2736" y="48"/>
                </a:cubicBezTo>
                <a:lnTo>
                  <a:pt x="2640" y="48"/>
                </a:lnTo>
                <a:cubicBezTo>
                  <a:pt x="2627" y="48"/>
                  <a:pt x="2616" y="38"/>
                  <a:pt x="2616" y="24"/>
                </a:cubicBezTo>
                <a:cubicBezTo>
                  <a:pt x="2616" y="11"/>
                  <a:pt x="2627" y="0"/>
                  <a:pt x="2640" y="0"/>
                </a:cubicBezTo>
                <a:close/>
                <a:moveTo>
                  <a:pt x="2880" y="0"/>
                </a:moveTo>
                <a:lnTo>
                  <a:pt x="2976" y="0"/>
                </a:lnTo>
                <a:cubicBezTo>
                  <a:pt x="2990" y="0"/>
                  <a:pt x="3000" y="11"/>
                  <a:pt x="3000" y="24"/>
                </a:cubicBezTo>
                <a:cubicBezTo>
                  <a:pt x="3000" y="38"/>
                  <a:pt x="2990" y="48"/>
                  <a:pt x="2976" y="48"/>
                </a:cubicBezTo>
                <a:lnTo>
                  <a:pt x="2880" y="48"/>
                </a:lnTo>
                <a:cubicBezTo>
                  <a:pt x="2867" y="48"/>
                  <a:pt x="2856" y="38"/>
                  <a:pt x="2856" y="24"/>
                </a:cubicBezTo>
                <a:cubicBezTo>
                  <a:pt x="2856" y="11"/>
                  <a:pt x="2867" y="0"/>
                  <a:pt x="2880" y="0"/>
                </a:cubicBezTo>
                <a:close/>
                <a:moveTo>
                  <a:pt x="3120" y="0"/>
                </a:moveTo>
                <a:lnTo>
                  <a:pt x="3216" y="0"/>
                </a:lnTo>
                <a:cubicBezTo>
                  <a:pt x="3230" y="0"/>
                  <a:pt x="3240" y="11"/>
                  <a:pt x="3240" y="24"/>
                </a:cubicBezTo>
                <a:cubicBezTo>
                  <a:pt x="3240" y="38"/>
                  <a:pt x="3230" y="48"/>
                  <a:pt x="3216" y="48"/>
                </a:cubicBezTo>
                <a:lnTo>
                  <a:pt x="3120" y="48"/>
                </a:lnTo>
                <a:cubicBezTo>
                  <a:pt x="3107" y="48"/>
                  <a:pt x="3096" y="38"/>
                  <a:pt x="3096" y="24"/>
                </a:cubicBezTo>
                <a:cubicBezTo>
                  <a:pt x="3096" y="11"/>
                  <a:pt x="3107" y="0"/>
                  <a:pt x="3120" y="0"/>
                </a:cubicBezTo>
                <a:close/>
                <a:moveTo>
                  <a:pt x="3360" y="0"/>
                </a:moveTo>
                <a:lnTo>
                  <a:pt x="3456" y="0"/>
                </a:lnTo>
                <a:cubicBezTo>
                  <a:pt x="3470" y="0"/>
                  <a:pt x="3480" y="11"/>
                  <a:pt x="3480" y="24"/>
                </a:cubicBezTo>
                <a:cubicBezTo>
                  <a:pt x="3480" y="38"/>
                  <a:pt x="3470" y="48"/>
                  <a:pt x="3456" y="48"/>
                </a:cubicBezTo>
                <a:lnTo>
                  <a:pt x="3360" y="48"/>
                </a:lnTo>
                <a:cubicBezTo>
                  <a:pt x="3347" y="48"/>
                  <a:pt x="3336" y="38"/>
                  <a:pt x="3336" y="24"/>
                </a:cubicBezTo>
                <a:cubicBezTo>
                  <a:pt x="3336" y="11"/>
                  <a:pt x="3347" y="0"/>
                  <a:pt x="3360" y="0"/>
                </a:cubicBezTo>
                <a:close/>
                <a:moveTo>
                  <a:pt x="3600" y="0"/>
                </a:moveTo>
                <a:lnTo>
                  <a:pt x="3696" y="0"/>
                </a:lnTo>
                <a:cubicBezTo>
                  <a:pt x="3710" y="0"/>
                  <a:pt x="3720" y="11"/>
                  <a:pt x="3720" y="24"/>
                </a:cubicBezTo>
                <a:cubicBezTo>
                  <a:pt x="3720" y="38"/>
                  <a:pt x="3710" y="48"/>
                  <a:pt x="3696" y="48"/>
                </a:cubicBezTo>
                <a:lnTo>
                  <a:pt x="3600" y="48"/>
                </a:lnTo>
                <a:cubicBezTo>
                  <a:pt x="3587" y="48"/>
                  <a:pt x="3576" y="38"/>
                  <a:pt x="3576" y="24"/>
                </a:cubicBezTo>
                <a:cubicBezTo>
                  <a:pt x="3576" y="11"/>
                  <a:pt x="3587" y="0"/>
                  <a:pt x="3600" y="0"/>
                </a:cubicBezTo>
                <a:close/>
                <a:moveTo>
                  <a:pt x="3840" y="0"/>
                </a:moveTo>
                <a:lnTo>
                  <a:pt x="3936" y="0"/>
                </a:lnTo>
                <a:cubicBezTo>
                  <a:pt x="3950" y="0"/>
                  <a:pt x="3960" y="11"/>
                  <a:pt x="3960" y="24"/>
                </a:cubicBezTo>
                <a:cubicBezTo>
                  <a:pt x="3960" y="38"/>
                  <a:pt x="3950" y="48"/>
                  <a:pt x="3936" y="48"/>
                </a:cubicBezTo>
                <a:lnTo>
                  <a:pt x="3840" y="48"/>
                </a:lnTo>
                <a:cubicBezTo>
                  <a:pt x="3827" y="48"/>
                  <a:pt x="3816" y="38"/>
                  <a:pt x="3816" y="24"/>
                </a:cubicBezTo>
                <a:cubicBezTo>
                  <a:pt x="3816" y="11"/>
                  <a:pt x="3827" y="0"/>
                  <a:pt x="3840" y="0"/>
                </a:cubicBezTo>
                <a:close/>
                <a:moveTo>
                  <a:pt x="4080" y="0"/>
                </a:moveTo>
                <a:lnTo>
                  <a:pt x="4176" y="0"/>
                </a:lnTo>
                <a:cubicBezTo>
                  <a:pt x="4190" y="0"/>
                  <a:pt x="4200" y="11"/>
                  <a:pt x="4200" y="24"/>
                </a:cubicBezTo>
                <a:cubicBezTo>
                  <a:pt x="4200" y="38"/>
                  <a:pt x="4190" y="48"/>
                  <a:pt x="4176" y="48"/>
                </a:cubicBezTo>
                <a:lnTo>
                  <a:pt x="4080" y="48"/>
                </a:lnTo>
                <a:cubicBezTo>
                  <a:pt x="4067" y="48"/>
                  <a:pt x="4056" y="38"/>
                  <a:pt x="4056" y="24"/>
                </a:cubicBezTo>
                <a:cubicBezTo>
                  <a:pt x="4056" y="11"/>
                  <a:pt x="4067" y="0"/>
                  <a:pt x="4080" y="0"/>
                </a:cubicBezTo>
                <a:close/>
                <a:moveTo>
                  <a:pt x="4320" y="0"/>
                </a:moveTo>
                <a:lnTo>
                  <a:pt x="4416" y="0"/>
                </a:lnTo>
                <a:cubicBezTo>
                  <a:pt x="4430" y="0"/>
                  <a:pt x="4440" y="11"/>
                  <a:pt x="4440" y="24"/>
                </a:cubicBezTo>
                <a:cubicBezTo>
                  <a:pt x="4440" y="38"/>
                  <a:pt x="4430" y="48"/>
                  <a:pt x="4416" y="48"/>
                </a:cubicBezTo>
                <a:lnTo>
                  <a:pt x="4320" y="48"/>
                </a:lnTo>
                <a:cubicBezTo>
                  <a:pt x="4307" y="48"/>
                  <a:pt x="4296" y="38"/>
                  <a:pt x="4296" y="24"/>
                </a:cubicBezTo>
                <a:cubicBezTo>
                  <a:pt x="4296" y="11"/>
                  <a:pt x="4307" y="0"/>
                  <a:pt x="4320" y="0"/>
                </a:cubicBezTo>
                <a:close/>
                <a:moveTo>
                  <a:pt x="4560" y="0"/>
                </a:moveTo>
                <a:lnTo>
                  <a:pt x="4656" y="0"/>
                </a:lnTo>
                <a:cubicBezTo>
                  <a:pt x="4670" y="0"/>
                  <a:pt x="4680" y="11"/>
                  <a:pt x="4680" y="24"/>
                </a:cubicBezTo>
                <a:cubicBezTo>
                  <a:pt x="4680" y="38"/>
                  <a:pt x="4670" y="48"/>
                  <a:pt x="4656" y="48"/>
                </a:cubicBezTo>
                <a:lnTo>
                  <a:pt x="4560" y="48"/>
                </a:lnTo>
                <a:cubicBezTo>
                  <a:pt x="4547" y="48"/>
                  <a:pt x="4536" y="38"/>
                  <a:pt x="4536" y="24"/>
                </a:cubicBezTo>
                <a:cubicBezTo>
                  <a:pt x="4536" y="11"/>
                  <a:pt x="4547" y="0"/>
                  <a:pt x="4560" y="0"/>
                </a:cubicBezTo>
                <a:close/>
                <a:moveTo>
                  <a:pt x="4800" y="0"/>
                </a:moveTo>
                <a:lnTo>
                  <a:pt x="4896" y="0"/>
                </a:lnTo>
                <a:cubicBezTo>
                  <a:pt x="4910" y="0"/>
                  <a:pt x="4920" y="11"/>
                  <a:pt x="4920" y="24"/>
                </a:cubicBezTo>
                <a:cubicBezTo>
                  <a:pt x="4920" y="38"/>
                  <a:pt x="4910" y="48"/>
                  <a:pt x="4896" y="48"/>
                </a:cubicBezTo>
                <a:lnTo>
                  <a:pt x="4800" y="48"/>
                </a:lnTo>
                <a:cubicBezTo>
                  <a:pt x="4787" y="48"/>
                  <a:pt x="4776" y="38"/>
                  <a:pt x="4776" y="24"/>
                </a:cubicBezTo>
                <a:cubicBezTo>
                  <a:pt x="4776" y="11"/>
                  <a:pt x="4787" y="0"/>
                  <a:pt x="4800" y="0"/>
                </a:cubicBezTo>
                <a:close/>
                <a:moveTo>
                  <a:pt x="5040" y="0"/>
                </a:moveTo>
                <a:lnTo>
                  <a:pt x="5136" y="0"/>
                </a:lnTo>
                <a:cubicBezTo>
                  <a:pt x="5150" y="0"/>
                  <a:pt x="5160" y="11"/>
                  <a:pt x="5160" y="24"/>
                </a:cubicBezTo>
                <a:cubicBezTo>
                  <a:pt x="5160" y="38"/>
                  <a:pt x="5150" y="48"/>
                  <a:pt x="5136" y="48"/>
                </a:cubicBezTo>
                <a:lnTo>
                  <a:pt x="5040" y="48"/>
                </a:lnTo>
                <a:cubicBezTo>
                  <a:pt x="5027" y="48"/>
                  <a:pt x="5016" y="38"/>
                  <a:pt x="5016" y="24"/>
                </a:cubicBezTo>
                <a:cubicBezTo>
                  <a:pt x="5016" y="11"/>
                  <a:pt x="5027" y="0"/>
                  <a:pt x="5040" y="0"/>
                </a:cubicBezTo>
                <a:close/>
                <a:moveTo>
                  <a:pt x="5280" y="0"/>
                </a:moveTo>
                <a:lnTo>
                  <a:pt x="5376" y="0"/>
                </a:lnTo>
                <a:cubicBezTo>
                  <a:pt x="5390" y="0"/>
                  <a:pt x="5400" y="11"/>
                  <a:pt x="5400" y="24"/>
                </a:cubicBezTo>
                <a:cubicBezTo>
                  <a:pt x="5400" y="38"/>
                  <a:pt x="5390" y="48"/>
                  <a:pt x="5376" y="48"/>
                </a:cubicBezTo>
                <a:lnTo>
                  <a:pt x="5280" y="48"/>
                </a:lnTo>
                <a:cubicBezTo>
                  <a:pt x="5267" y="48"/>
                  <a:pt x="5256" y="38"/>
                  <a:pt x="5256" y="24"/>
                </a:cubicBezTo>
                <a:cubicBezTo>
                  <a:pt x="5256" y="11"/>
                  <a:pt x="5267" y="0"/>
                  <a:pt x="5280" y="0"/>
                </a:cubicBezTo>
                <a:close/>
                <a:moveTo>
                  <a:pt x="5520" y="0"/>
                </a:moveTo>
                <a:lnTo>
                  <a:pt x="5616" y="0"/>
                </a:lnTo>
                <a:cubicBezTo>
                  <a:pt x="5630" y="0"/>
                  <a:pt x="5640" y="11"/>
                  <a:pt x="5640" y="24"/>
                </a:cubicBezTo>
                <a:cubicBezTo>
                  <a:pt x="5640" y="38"/>
                  <a:pt x="5630" y="48"/>
                  <a:pt x="5616" y="48"/>
                </a:cubicBezTo>
                <a:lnTo>
                  <a:pt x="5520" y="48"/>
                </a:lnTo>
                <a:cubicBezTo>
                  <a:pt x="5507" y="48"/>
                  <a:pt x="5496" y="38"/>
                  <a:pt x="5496" y="24"/>
                </a:cubicBezTo>
                <a:cubicBezTo>
                  <a:pt x="5496" y="11"/>
                  <a:pt x="5507" y="0"/>
                  <a:pt x="5520" y="0"/>
                </a:cubicBezTo>
                <a:close/>
                <a:moveTo>
                  <a:pt x="5760" y="0"/>
                </a:moveTo>
                <a:lnTo>
                  <a:pt x="5856" y="0"/>
                </a:lnTo>
                <a:cubicBezTo>
                  <a:pt x="5870" y="0"/>
                  <a:pt x="5880" y="11"/>
                  <a:pt x="5880" y="24"/>
                </a:cubicBezTo>
                <a:cubicBezTo>
                  <a:pt x="5880" y="38"/>
                  <a:pt x="5870" y="48"/>
                  <a:pt x="5856" y="48"/>
                </a:cubicBezTo>
                <a:lnTo>
                  <a:pt x="5760" y="48"/>
                </a:lnTo>
                <a:cubicBezTo>
                  <a:pt x="5747" y="48"/>
                  <a:pt x="5736" y="38"/>
                  <a:pt x="5736" y="24"/>
                </a:cubicBezTo>
                <a:cubicBezTo>
                  <a:pt x="5736" y="11"/>
                  <a:pt x="5747" y="0"/>
                  <a:pt x="5760" y="0"/>
                </a:cubicBezTo>
                <a:close/>
                <a:moveTo>
                  <a:pt x="6000" y="0"/>
                </a:moveTo>
                <a:lnTo>
                  <a:pt x="6096" y="0"/>
                </a:lnTo>
                <a:cubicBezTo>
                  <a:pt x="6110" y="0"/>
                  <a:pt x="6120" y="11"/>
                  <a:pt x="6120" y="24"/>
                </a:cubicBezTo>
                <a:cubicBezTo>
                  <a:pt x="6120" y="38"/>
                  <a:pt x="6110" y="48"/>
                  <a:pt x="6096" y="48"/>
                </a:cubicBezTo>
                <a:lnTo>
                  <a:pt x="6000" y="48"/>
                </a:lnTo>
                <a:cubicBezTo>
                  <a:pt x="5987" y="48"/>
                  <a:pt x="5976" y="38"/>
                  <a:pt x="5976" y="24"/>
                </a:cubicBezTo>
                <a:cubicBezTo>
                  <a:pt x="5976" y="11"/>
                  <a:pt x="5987" y="0"/>
                  <a:pt x="6000" y="0"/>
                </a:cubicBezTo>
                <a:close/>
                <a:moveTo>
                  <a:pt x="6240" y="0"/>
                </a:moveTo>
                <a:lnTo>
                  <a:pt x="6336" y="0"/>
                </a:lnTo>
                <a:cubicBezTo>
                  <a:pt x="6350" y="0"/>
                  <a:pt x="6360" y="11"/>
                  <a:pt x="6360" y="24"/>
                </a:cubicBezTo>
                <a:cubicBezTo>
                  <a:pt x="6360" y="38"/>
                  <a:pt x="6350" y="48"/>
                  <a:pt x="6336" y="48"/>
                </a:cubicBezTo>
                <a:lnTo>
                  <a:pt x="6240" y="48"/>
                </a:lnTo>
                <a:cubicBezTo>
                  <a:pt x="6227" y="48"/>
                  <a:pt x="6216" y="38"/>
                  <a:pt x="6216" y="24"/>
                </a:cubicBezTo>
                <a:cubicBezTo>
                  <a:pt x="6216" y="11"/>
                  <a:pt x="6227" y="0"/>
                  <a:pt x="6240" y="0"/>
                </a:cubicBezTo>
                <a:close/>
                <a:moveTo>
                  <a:pt x="6480" y="0"/>
                </a:moveTo>
                <a:lnTo>
                  <a:pt x="6576" y="0"/>
                </a:lnTo>
                <a:cubicBezTo>
                  <a:pt x="6590" y="0"/>
                  <a:pt x="6600" y="11"/>
                  <a:pt x="6600" y="24"/>
                </a:cubicBezTo>
                <a:cubicBezTo>
                  <a:pt x="6600" y="38"/>
                  <a:pt x="6590" y="48"/>
                  <a:pt x="6576" y="48"/>
                </a:cubicBezTo>
                <a:lnTo>
                  <a:pt x="6480" y="48"/>
                </a:lnTo>
                <a:cubicBezTo>
                  <a:pt x="6467" y="48"/>
                  <a:pt x="6456" y="38"/>
                  <a:pt x="6456" y="24"/>
                </a:cubicBezTo>
                <a:cubicBezTo>
                  <a:pt x="6456" y="11"/>
                  <a:pt x="6467" y="0"/>
                  <a:pt x="6480" y="0"/>
                </a:cubicBezTo>
                <a:close/>
                <a:moveTo>
                  <a:pt x="6720" y="0"/>
                </a:moveTo>
                <a:lnTo>
                  <a:pt x="6816" y="0"/>
                </a:lnTo>
                <a:cubicBezTo>
                  <a:pt x="6830" y="0"/>
                  <a:pt x="6840" y="11"/>
                  <a:pt x="6840" y="24"/>
                </a:cubicBezTo>
                <a:cubicBezTo>
                  <a:pt x="6840" y="38"/>
                  <a:pt x="6830" y="48"/>
                  <a:pt x="6816" y="48"/>
                </a:cubicBezTo>
                <a:lnTo>
                  <a:pt x="6720" y="48"/>
                </a:lnTo>
                <a:cubicBezTo>
                  <a:pt x="6707" y="48"/>
                  <a:pt x="6696" y="38"/>
                  <a:pt x="6696" y="24"/>
                </a:cubicBezTo>
                <a:cubicBezTo>
                  <a:pt x="6696" y="11"/>
                  <a:pt x="6707" y="0"/>
                  <a:pt x="6720" y="0"/>
                </a:cubicBezTo>
                <a:close/>
                <a:moveTo>
                  <a:pt x="6960" y="0"/>
                </a:moveTo>
                <a:lnTo>
                  <a:pt x="7056" y="0"/>
                </a:lnTo>
                <a:cubicBezTo>
                  <a:pt x="7070" y="0"/>
                  <a:pt x="7080" y="11"/>
                  <a:pt x="7080" y="24"/>
                </a:cubicBezTo>
                <a:cubicBezTo>
                  <a:pt x="7080" y="38"/>
                  <a:pt x="7070" y="48"/>
                  <a:pt x="7056" y="48"/>
                </a:cubicBezTo>
                <a:lnTo>
                  <a:pt x="6960" y="48"/>
                </a:lnTo>
                <a:cubicBezTo>
                  <a:pt x="6947" y="48"/>
                  <a:pt x="6936" y="38"/>
                  <a:pt x="6936" y="24"/>
                </a:cubicBezTo>
                <a:cubicBezTo>
                  <a:pt x="6936" y="11"/>
                  <a:pt x="6947" y="0"/>
                  <a:pt x="6960" y="0"/>
                </a:cubicBezTo>
                <a:close/>
                <a:moveTo>
                  <a:pt x="7200" y="0"/>
                </a:moveTo>
                <a:lnTo>
                  <a:pt x="7296" y="0"/>
                </a:lnTo>
                <a:cubicBezTo>
                  <a:pt x="7310" y="0"/>
                  <a:pt x="7320" y="11"/>
                  <a:pt x="7320" y="24"/>
                </a:cubicBezTo>
                <a:cubicBezTo>
                  <a:pt x="7320" y="38"/>
                  <a:pt x="7310" y="48"/>
                  <a:pt x="7296" y="48"/>
                </a:cubicBezTo>
                <a:lnTo>
                  <a:pt x="7200" y="48"/>
                </a:lnTo>
                <a:cubicBezTo>
                  <a:pt x="7187" y="48"/>
                  <a:pt x="7176" y="38"/>
                  <a:pt x="7176" y="24"/>
                </a:cubicBezTo>
                <a:cubicBezTo>
                  <a:pt x="7176" y="11"/>
                  <a:pt x="7187" y="0"/>
                  <a:pt x="7200" y="0"/>
                </a:cubicBezTo>
                <a:close/>
                <a:moveTo>
                  <a:pt x="7440" y="0"/>
                </a:moveTo>
                <a:lnTo>
                  <a:pt x="7536" y="0"/>
                </a:lnTo>
                <a:cubicBezTo>
                  <a:pt x="7550" y="0"/>
                  <a:pt x="7560" y="11"/>
                  <a:pt x="7560" y="24"/>
                </a:cubicBezTo>
                <a:cubicBezTo>
                  <a:pt x="7560" y="38"/>
                  <a:pt x="7550" y="48"/>
                  <a:pt x="7536" y="48"/>
                </a:cubicBezTo>
                <a:lnTo>
                  <a:pt x="7440" y="48"/>
                </a:lnTo>
                <a:cubicBezTo>
                  <a:pt x="7427" y="48"/>
                  <a:pt x="7416" y="38"/>
                  <a:pt x="7416" y="24"/>
                </a:cubicBezTo>
                <a:cubicBezTo>
                  <a:pt x="7416" y="11"/>
                  <a:pt x="7427" y="0"/>
                  <a:pt x="7440" y="0"/>
                </a:cubicBezTo>
                <a:close/>
                <a:moveTo>
                  <a:pt x="7680" y="0"/>
                </a:moveTo>
                <a:lnTo>
                  <a:pt x="7776" y="0"/>
                </a:lnTo>
                <a:cubicBezTo>
                  <a:pt x="7790" y="0"/>
                  <a:pt x="7800" y="11"/>
                  <a:pt x="7800" y="24"/>
                </a:cubicBezTo>
                <a:cubicBezTo>
                  <a:pt x="7800" y="38"/>
                  <a:pt x="7790" y="48"/>
                  <a:pt x="7776" y="48"/>
                </a:cubicBezTo>
                <a:lnTo>
                  <a:pt x="7680" y="48"/>
                </a:lnTo>
                <a:cubicBezTo>
                  <a:pt x="7667" y="48"/>
                  <a:pt x="7656" y="38"/>
                  <a:pt x="7656" y="24"/>
                </a:cubicBezTo>
                <a:cubicBezTo>
                  <a:pt x="7656" y="11"/>
                  <a:pt x="7667" y="0"/>
                  <a:pt x="7680" y="0"/>
                </a:cubicBezTo>
                <a:close/>
                <a:moveTo>
                  <a:pt x="7920" y="0"/>
                </a:moveTo>
                <a:lnTo>
                  <a:pt x="8016" y="0"/>
                </a:lnTo>
                <a:cubicBezTo>
                  <a:pt x="8030" y="0"/>
                  <a:pt x="8040" y="11"/>
                  <a:pt x="8040" y="24"/>
                </a:cubicBezTo>
                <a:cubicBezTo>
                  <a:pt x="8040" y="38"/>
                  <a:pt x="8030" y="48"/>
                  <a:pt x="8016" y="48"/>
                </a:cubicBezTo>
                <a:lnTo>
                  <a:pt x="7920" y="48"/>
                </a:lnTo>
                <a:cubicBezTo>
                  <a:pt x="7907" y="48"/>
                  <a:pt x="7896" y="38"/>
                  <a:pt x="7896" y="24"/>
                </a:cubicBezTo>
                <a:cubicBezTo>
                  <a:pt x="7896" y="11"/>
                  <a:pt x="7907" y="0"/>
                  <a:pt x="7920" y="0"/>
                </a:cubicBezTo>
                <a:close/>
                <a:moveTo>
                  <a:pt x="8160" y="0"/>
                </a:moveTo>
                <a:lnTo>
                  <a:pt x="8256" y="0"/>
                </a:lnTo>
                <a:cubicBezTo>
                  <a:pt x="8270" y="0"/>
                  <a:pt x="8280" y="11"/>
                  <a:pt x="8280" y="24"/>
                </a:cubicBezTo>
                <a:cubicBezTo>
                  <a:pt x="8280" y="38"/>
                  <a:pt x="8270" y="48"/>
                  <a:pt x="8256" y="48"/>
                </a:cubicBezTo>
                <a:lnTo>
                  <a:pt x="8160" y="48"/>
                </a:lnTo>
                <a:cubicBezTo>
                  <a:pt x="8147" y="48"/>
                  <a:pt x="8136" y="38"/>
                  <a:pt x="8136" y="24"/>
                </a:cubicBezTo>
                <a:cubicBezTo>
                  <a:pt x="8136" y="11"/>
                  <a:pt x="8147" y="0"/>
                  <a:pt x="8160" y="0"/>
                </a:cubicBezTo>
                <a:close/>
                <a:moveTo>
                  <a:pt x="8400" y="0"/>
                </a:moveTo>
                <a:lnTo>
                  <a:pt x="8496" y="0"/>
                </a:lnTo>
                <a:cubicBezTo>
                  <a:pt x="8510" y="0"/>
                  <a:pt x="8520" y="11"/>
                  <a:pt x="8520" y="24"/>
                </a:cubicBezTo>
                <a:cubicBezTo>
                  <a:pt x="8520" y="38"/>
                  <a:pt x="8510" y="48"/>
                  <a:pt x="8496" y="48"/>
                </a:cubicBezTo>
                <a:lnTo>
                  <a:pt x="8400" y="48"/>
                </a:lnTo>
                <a:cubicBezTo>
                  <a:pt x="8387" y="48"/>
                  <a:pt x="8376" y="38"/>
                  <a:pt x="8376" y="24"/>
                </a:cubicBezTo>
                <a:cubicBezTo>
                  <a:pt x="8376" y="11"/>
                  <a:pt x="8387" y="0"/>
                  <a:pt x="8400" y="0"/>
                </a:cubicBezTo>
                <a:close/>
                <a:moveTo>
                  <a:pt x="8640" y="0"/>
                </a:moveTo>
                <a:lnTo>
                  <a:pt x="8736" y="0"/>
                </a:lnTo>
                <a:cubicBezTo>
                  <a:pt x="8750" y="0"/>
                  <a:pt x="8760" y="11"/>
                  <a:pt x="8760" y="24"/>
                </a:cubicBezTo>
                <a:cubicBezTo>
                  <a:pt x="8760" y="38"/>
                  <a:pt x="8750" y="48"/>
                  <a:pt x="8736" y="48"/>
                </a:cubicBezTo>
                <a:lnTo>
                  <a:pt x="8640" y="48"/>
                </a:lnTo>
                <a:cubicBezTo>
                  <a:pt x="8627" y="48"/>
                  <a:pt x="8616" y="38"/>
                  <a:pt x="8616" y="24"/>
                </a:cubicBezTo>
                <a:cubicBezTo>
                  <a:pt x="8616" y="11"/>
                  <a:pt x="8627" y="0"/>
                  <a:pt x="8640" y="0"/>
                </a:cubicBezTo>
                <a:close/>
                <a:moveTo>
                  <a:pt x="8880" y="0"/>
                </a:moveTo>
                <a:lnTo>
                  <a:pt x="8976" y="0"/>
                </a:lnTo>
                <a:cubicBezTo>
                  <a:pt x="8990" y="0"/>
                  <a:pt x="9000" y="11"/>
                  <a:pt x="9000" y="24"/>
                </a:cubicBezTo>
                <a:cubicBezTo>
                  <a:pt x="9000" y="38"/>
                  <a:pt x="8990" y="48"/>
                  <a:pt x="8976" y="48"/>
                </a:cubicBezTo>
                <a:lnTo>
                  <a:pt x="8880" y="48"/>
                </a:lnTo>
                <a:cubicBezTo>
                  <a:pt x="8867" y="48"/>
                  <a:pt x="8856" y="38"/>
                  <a:pt x="8856" y="24"/>
                </a:cubicBezTo>
                <a:cubicBezTo>
                  <a:pt x="8856" y="11"/>
                  <a:pt x="8867" y="0"/>
                  <a:pt x="8880" y="0"/>
                </a:cubicBezTo>
                <a:close/>
                <a:moveTo>
                  <a:pt x="9120" y="0"/>
                </a:moveTo>
                <a:lnTo>
                  <a:pt x="9216" y="0"/>
                </a:lnTo>
                <a:cubicBezTo>
                  <a:pt x="9230" y="0"/>
                  <a:pt x="9240" y="11"/>
                  <a:pt x="9240" y="24"/>
                </a:cubicBezTo>
                <a:cubicBezTo>
                  <a:pt x="9240" y="38"/>
                  <a:pt x="9230" y="48"/>
                  <a:pt x="9216" y="48"/>
                </a:cubicBezTo>
                <a:lnTo>
                  <a:pt x="9120" y="48"/>
                </a:lnTo>
                <a:cubicBezTo>
                  <a:pt x="9107" y="48"/>
                  <a:pt x="9096" y="38"/>
                  <a:pt x="9096" y="24"/>
                </a:cubicBezTo>
                <a:cubicBezTo>
                  <a:pt x="9096" y="11"/>
                  <a:pt x="9107" y="0"/>
                  <a:pt x="9120" y="0"/>
                </a:cubicBezTo>
                <a:close/>
                <a:moveTo>
                  <a:pt x="9360" y="0"/>
                </a:moveTo>
                <a:lnTo>
                  <a:pt x="9456" y="0"/>
                </a:lnTo>
                <a:cubicBezTo>
                  <a:pt x="9470" y="0"/>
                  <a:pt x="9480" y="11"/>
                  <a:pt x="9480" y="24"/>
                </a:cubicBezTo>
                <a:cubicBezTo>
                  <a:pt x="9480" y="38"/>
                  <a:pt x="9470" y="48"/>
                  <a:pt x="9456" y="48"/>
                </a:cubicBezTo>
                <a:lnTo>
                  <a:pt x="9360" y="48"/>
                </a:lnTo>
                <a:cubicBezTo>
                  <a:pt x="9347" y="48"/>
                  <a:pt x="9336" y="38"/>
                  <a:pt x="9336" y="24"/>
                </a:cubicBezTo>
                <a:cubicBezTo>
                  <a:pt x="9336" y="11"/>
                  <a:pt x="9347" y="0"/>
                  <a:pt x="9360" y="0"/>
                </a:cubicBezTo>
                <a:close/>
                <a:moveTo>
                  <a:pt x="9600" y="0"/>
                </a:moveTo>
                <a:lnTo>
                  <a:pt x="9696" y="0"/>
                </a:lnTo>
                <a:cubicBezTo>
                  <a:pt x="9710" y="0"/>
                  <a:pt x="9720" y="11"/>
                  <a:pt x="9720" y="24"/>
                </a:cubicBezTo>
                <a:cubicBezTo>
                  <a:pt x="9720" y="38"/>
                  <a:pt x="9710" y="48"/>
                  <a:pt x="9696" y="48"/>
                </a:cubicBezTo>
                <a:lnTo>
                  <a:pt x="9600" y="48"/>
                </a:lnTo>
                <a:cubicBezTo>
                  <a:pt x="9587" y="48"/>
                  <a:pt x="9576" y="38"/>
                  <a:pt x="9576" y="24"/>
                </a:cubicBezTo>
                <a:cubicBezTo>
                  <a:pt x="9576" y="11"/>
                  <a:pt x="9587" y="0"/>
                  <a:pt x="9600" y="0"/>
                </a:cubicBezTo>
                <a:close/>
                <a:moveTo>
                  <a:pt x="9840" y="0"/>
                </a:moveTo>
                <a:lnTo>
                  <a:pt x="9936" y="0"/>
                </a:lnTo>
                <a:cubicBezTo>
                  <a:pt x="9950" y="0"/>
                  <a:pt x="9960" y="11"/>
                  <a:pt x="9960" y="24"/>
                </a:cubicBezTo>
                <a:cubicBezTo>
                  <a:pt x="9960" y="38"/>
                  <a:pt x="9950" y="48"/>
                  <a:pt x="9936" y="48"/>
                </a:cubicBezTo>
                <a:lnTo>
                  <a:pt x="9840" y="48"/>
                </a:lnTo>
                <a:cubicBezTo>
                  <a:pt x="9827" y="48"/>
                  <a:pt x="9816" y="38"/>
                  <a:pt x="9816" y="24"/>
                </a:cubicBezTo>
                <a:cubicBezTo>
                  <a:pt x="9816" y="11"/>
                  <a:pt x="9827" y="0"/>
                  <a:pt x="9840" y="0"/>
                </a:cubicBezTo>
                <a:close/>
                <a:moveTo>
                  <a:pt x="10080" y="0"/>
                </a:moveTo>
                <a:lnTo>
                  <a:pt x="10176" y="0"/>
                </a:lnTo>
                <a:cubicBezTo>
                  <a:pt x="10190" y="0"/>
                  <a:pt x="10200" y="11"/>
                  <a:pt x="10200" y="24"/>
                </a:cubicBezTo>
                <a:cubicBezTo>
                  <a:pt x="10200" y="38"/>
                  <a:pt x="10190" y="48"/>
                  <a:pt x="10176" y="48"/>
                </a:cubicBezTo>
                <a:lnTo>
                  <a:pt x="10080" y="48"/>
                </a:lnTo>
                <a:cubicBezTo>
                  <a:pt x="10067" y="48"/>
                  <a:pt x="10056" y="38"/>
                  <a:pt x="10056" y="24"/>
                </a:cubicBezTo>
                <a:cubicBezTo>
                  <a:pt x="10056" y="11"/>
                  <a:pt x="10067" y="0"/>
                  <a:pt x="10080" y="0"/>
                </a:cubicBezTo>
                <a:close/>
                <a:moveTo>
                  <a:pt x="10320" y="0"/>
                </a:moveTo>
                <a:lnTo>
                  <a:pt x="10416" y="0"/>
                </a:lnTo>
                <a:cubicBezTo>
                  <a:pt x="10430" y="0"/>
                  <a:pt x="10440" y="11"/>
                  <a:pt x="10440" y="24"/>
                </a:cubicBezTo>
                <a:cubicBezTo>
                  <a:pt x="10440" y="38"/>
                  <a:pt x="10430" y="48"/>
                  <a:pt x="10416" y="48"/>
                </a:cubicBezTo>
                <a:lnTo>
                  <a:pt x="10320" y="48"/>
                </a:lnTo>
                <a:cubicBezTo>
                  <a:pt x="10307" y="48"/>
                  <a:pt x="10296" y="38"/>
                  <a:pt x="10296" y="24"/>
                </a:cubicBezTo>
                <a:cubicBezTo>
                  <a:pt x="10296" y="11"/>
                  <a:pt x="10307" y="0"/>
                  <a:pt x="10320" y="0"/>
                </a:cubicBezTo>
                <a:close/>
                <a:moveTo>
                  <a:pt x="10560" y="0"/>
                </a:moveTo>
                <a:lnTo>
                  <a:pt x="10656" y="0"/>
                </a:lnTo>
                <a:cubicBezTo>
                  <a:pt x="10670" y="0"/>
                  <a:pt x="10680" y="11"/>
                  <a:pt x="10680" y="24"/>
                </a:cubicBezTo>
                <a:cubicBezTo>
                  <a:pt x="10680" y="38"/>
                  <a:pt x="10670" y="48"/>
                  <a:pt x="10656" y="48"/>
                </a:cubicBezTo>
                <a:lnTo>
                  <a:pt x="10560" y="48"/>
                </a:lnTo>
                <a:cubicBezTo>
                  <a:pt x="10547" y="48"/>
                  <a:pt x="10536" y="38"/>
                  <a:pt x="10536" y="24"/>
                </a:cubicBezTo>
                <a:cubicBezTo>
                  <a:pt x="10536" y="11"/>
                  <a:pt x="10547" y="0"/>
                  <a:pt x="10560" y="0"/>
                </a:cubicBezTo>
                <a:close/>
                <a:moveTo>
                  <a:pt x="10800" y="0"/>
                </a:moveTo>
                <a:lnTo>
                  <a:pt x="10896" y="0"/>
                </a:lnTo>
                <a:cubicBezTo>
                  <a:pt x="10910" y="0"/>
                  <a:pt x="10920" y="11"/>
                  <a:pt x="10920" y="24"/>
                </a:cubicBezTo>
                <a:cubicBezTo>
                  <a:pt x="10920" y="38"/>
                  <a:pt x="10910" y="48"/>
                  <a:pt x="10896" y="48"/>
                </a:cubicBezTo>
                <a:lnTo>
                  <a:pt x="10800" y="48"/>
                </a:lnTo>
                <a:cubicBezTo>
                  <a:pt x="10787" y="48"/>
                  <a:pt x="10776" y="38"/>
                  <a:pt x="10776" y="24"/>
                </a:cubicBezTo>
                <a:cubicBezTo>
                  <a:pt x="10776" y="11"/>
                  <a:pt x="10787" y="0"/>
                  <a:pt x="10800" y="0"/>
                </a:cubicBezTo>
                <a:close/>
                <a:moveTo>
                  <a:pt x="11040" y="0"/>
                </a:moveTo>
                <a:lnTo>
                  <a:pt x="11136" y="0"/>
                </a:lnTo>
                <a:cubicBezTo>
                  <a:pt x="11150" y="0"/>
                  <a:pt x="11160" y="11"/>
                  <a:pt x="11160" y="24"/>
                </a:cubicBezTo>
                <a:cubicBezTo>
                  <a:pt x="11160" y="38"/>
                  <a:pt x="11150" y="48"/>
                  <a:pt x="11136" y="48"/>
                </a:cubicBezTo>
                <a:lnTo>
                  <a:pt x="11040" y="48"/>
                </a:lnTo>
                <a:cubicBezTo>
                  <a:pt x="11027" y="48"/>
                  <a:pt x="11016" y="38"/>
                  <a:pt x="11016" y="24"/>
                </a:cubicBezTo>
                <a:cubicBezTo>
                  <a:pt x="11016" y="11"/>
                  <a:pt x="11027" y="0"/>
                  <a:pt x="11040" y="0"/>
                </a:cubicBezTo>
                <a:close/>
                <a:moveTo>
                  <a:pt x="11280" y="0"/>
                </a:moveTo>
                <a:lnTo>
                  <a:pt x="11376" y="0"/>
                </a:lnTo>
                <a:cubicBezTo>
                  <a:pt x="11390" y="0"/>
                  <a:pt x="11400" y="11"/>
                  <a:pt x="11400" y="24"/>
                </a:cubicBezTo>
                <a:cubicBezTo>
                  <a:pt x="11400" y="38"/>
                  <a:pt x="11390" y="48"/>
                  <a:pt x="11376" y="48"/>
                </a:cubicBezTo>
                <a:lnTo>
                  <a:pt x="11280" y="48"/>
                </a:lnTo>
                <a:cubicBezTo>
                  <a:pt x="11267" y="48"/>
                  <a:pt x="11256" y="38"/>
                  <a:pt x="11256" y="24"/>
                </a:cubicBezTo>
                <a:cubicBezTo>
                  <a:pt x="11256" y="11"/>
                  <a:pt x="11267" y="0"/>
                  <a:pt x="11280" y="0"/>
                </a:cubicBezTo>
                <a:close/>
                <a:moveTo>
                  <a:pt x="11520" y="0"/>
                </a:moveTo>
                <a:lnTo>
                  <a:pt x="11616" y="0"/>
                </a:lnTo>
                <a:cubicBezTo>
                  <a:pt x="11630" y="0"/>
                  <a:pt x="11640" y="11"/>
                  <a:pt x="11640" y="24"/>
                </a:cubicBezTo>
                <a:cubicBezTo>
                  <a:pt x="11640" y="38"/>
                  <a:pt x="11630" y="48"/>
                  <a:pt x="11616" y="48"/>
                </a:cubicBezTo>
                <a:lnTo>
                  <a:pt x="11520" y="48"/>
                </a:lnTo>
                <a:cubicBezTo>
                  <a:pt x="11507" y="48"/>
                  <a:pt x="11496" y="38"/>
                  <a:pt x="11496" y="24"/>
                </a:cubicBezTo>
                <a:cubicBezTo>
                  <a:pt x="11496" y="11"/>
                  <a:pt x="11507" y="0"/>
                  <a:pt x="11520" y="0"/>
                </a:cubicBezTo>
                <a:close/>
                <a:moveTo>
                  <a:pt x="11760" y="0"/>
                </a:moveTo>
                <a:lnTo>
                  <a:pt x="11856" y="0"/>
                </a:lnTo>
                <a:cubicBezTo>
                  <a:pt x="11870" y="0"/>
                  <a:pt x="11880" y="11"/>
                  <a:pt x="11880" y="24"/>
                </a:cubicBezTo>
                <a:cubicBezTo>
                  <a:pt x="11880" y="38"/>
                  <a:pt x="11870" y="48"/>
                  <a:pt x="11856" y="48"/>
                </a:cubicBezTo>
                <a:lnTo>
                  <a:pt x="11760" y="48"/>
                </a:lnTo>
                <a:cubicBezTo>
                  <a:pt x="11747" y="48"/>
                  <a:pt x="11736" y="38"/>
                  <a:pt x="11736" y="24"/>
                </a:cubicBezTo>
                <a:cubicBezTo>
                  <a:pt x="11736" y="11"/>
                  <a:pt x="11747" y="0"/>
                  <a:pt x="11760" y="0"/>
                </a:cubicBezTo>
                <a:close/>
                <a:moveTo>
                  <a:pt x="12000" y="0"/>
                </a:moveTo>
                <a:lnTo>
                  <a:pt x="12096" y="0"/>
                </a:lnTo>
                <a:cubicBezTo>
                  <a:pt x="12110" y="0"/>
                  <a:pt x="12120" y="11"/>
                  <a:pt x="12120" y="24"/>
                </a:cubicBezTo>
                <a:cubicBezTo>
                  <a:pt x="12120" y="38"/>
                  <a:pt x="12110" y="48"/>
                  <a:pt x="12096" y="48"/>
                </a:cubicBezTo>
                <a:lnTo>
                  <a:pt x="12000" y="48"/>
                </a:lnTo>
                <a:cubicBezTo>
                  <a:pt x="11987" y="48"/>
                  <a:pt x="11976" y="38"/>
                  <a:pt x="11976" y="24"/>
                </a:cubicBezTo>
                <a:cubicBezTo>
                  <a:pt x="11976" y="11"/>
                  <a:pt x="11987" y="0"/>
                  <a:pt x="12000" y="0"/>
                </a:cubicBezTo>
                <a:close/>
                <a:moveTo>
                  <a:pt x="12240" y="0"/>
                </a:moveTo>
                <a:lnTo>
                  <a:pt x="12336" y="0"/>
                </a:lnTo>
                <a:cubicBezTo>
                  <a:pt x="12350" y="0"/>
                  <a:pt x="12360" y="11"/>
                  <a:pt x="12360" y="24"/>
                </a:cubicBezTo>
                <a:cubicBezTo>
                  <a:pt x="12360" y="38"/>
                  <a:pt x="12350" y="48"/>
                  <a:pt x="12336" y="48"/>
                </a:cubicBezTo>
                <a:lnTo>
                  <a:pt x="12240" y="48"/>
                </a:lnTo>
                <a:cubicBezTo>
                  <a:pt x="12227" y="48"/>
                  <a:pt x="12216" y="38"/>
                  <a:pt x="12216" y="24"/>
                </a:cubicBezTo>
                <a:cubicBezTo>
                  <a:pt x="12216" y="11"/>
                  <a:pt x="12227" y="0"/>
                  <a:pt x="12240" y="0"/>
                </a:cubicBezTo>
                <a:close/>
                <a:moveTo>
                  <a:pt x="12480" y="0"/>
                </a:moveTo>
                <a:lnTo>
                  <a:pt x="12576" y="0"/>
                </a:lnTo>
                <a:cubicBezTo>
                  <a:pt x="12590" y="0"/>
                  <a:pt x="12600" y="11"/>
                  <a:pt x="12600" y="24"/>
                </a:cubicBezTo>
                <a:cubicBezTo>
                  <a:pt x="12600" y="38"/>
                  <a:pt x="12590" y="48"/>
                  <a:pt x="12576" y="48"/>
                </a:cubicBezTo>
                <a:lnTo>
                  <a:pt x="12480" y="48"/>
                </a:lnTo>
                <a:cubicBezTo>
                  <a:pt x="12467" y="48"/>
                  <a:pt x="12456" y="38"/>
                  <a:pt x="12456" y="24"/>
                </a:cubicBezTo>
                <a:cubicBezTo>
                  <a:pt x="12456" y="11"/>
                  <a:pt x="12467" y="0"/>
                  <a:pt x="12480" y="0"/>
                </a:cubicBezTo>
                <a:close/>
                <a:moveTo>
                  <a:pt x="12720" y="0"/>
                </a:moveTo>
                <a:lnTo>
                  <a:pt x="12816" y="0"/>
                </a:lnTo>
                <a:cubicBezTo>
                  <a:pt x="12830" y="0"/>
                  <a:pt x="12840" y="11"/>
                  <a:pt x="12840" y="24"/>
                </a:cubicBezTo>
                <a:cubicBezTo>
                  <a:pt x="12840" y="38"/>
                  <a:pt x="12830" y="48"/>
                  <a:pt x="12816" y="48"/>
                </a:cubicBezTo>
                <a:lnTo>
                  <a:pt x="12720" y="48"/>
                </a:lnTo>
                <a:cubicBezTo>
                  <a:pt x="12707" y="48"/>
                  <a:pt x="12696" y="38"/>
                  <a:pt x="12696" y="24"/>
                </a:cubicBezTo>
                <a:cubicBezTo>
                  <a:pt x="12696" y="11"/>
                  <a:pt x="12707" y="0"/>
                  <a:pt x="12720" y="0"/>
                </a:cubicBezTo>
                <a:close/>
                <a:moveTo>
                  <a:pt x="12960" y="0"/>
                </a:moveTo>
                <a:lnTo>
                  <a:pt x="13056" y="0"/>
                </a:lnTo>
                <a:cubicBezTo>
                  <a:pt x="13070" y="0"/>
                  <a:pt x="13080" y="11"/>
                  <a:pt x="13080" y="24"/>
                </a:cubicBezTo>
                <a:cubicBezTo>
                  <a:pt x="13080" y="38"/>
                  <a:pt x="13070" y="48"/>
                  <a:pt x="13056" y="48"/>
                </a:cubicBezTo>
                <a:lnTo>
                  <a:pt x="12960" y="48"/>
                </a:lnTo>
                <a:cubicBezTo>
                  <a:pt x="12947" y="48"/>
                  <a:pt x="12936" y="38"/>
                  <a:pt x="12936" y="24"/>
                </a:cubicBezTo>
                <a:cubicBezTo>
                  <a:pt x="12936" y="11"/>
                  <a:pt x="12947" y="0"/>
                  <a:pt x="12960" y="0"/>
                </a:cubicBezTo>
                <a:close/>
                <a:moveTo>
                  <a:pt x="13200" y="0"/>
                </a:moveTo>
                <a:lnTo>
                  <a:pt x="13296" y="0"/>
                </a:lnTo>
                <a:cubicBezTo>
                  <a:pt x="13310" y="0"/>
                  <a:pt x="13320" y="11"/>
                  <a:pt x="13320" y="24"/>
                </a:cubicBezTo>
                <a:cubicBezTo>
                  <a:pt x="13320" y="38"/>
                  <a:pt x="13310" y="48"/>
                  <a:pt x="13296" y="48"/>
                </a:cubicBezTo>
                <a:lnTo>
                  <a:pt x="13200" y="48"/>
                </a:lnTo>
                <a:cubicBezTo>
                  <a:pt x="13187" y="48"/>
                  <a:pt x="13176" y="38"/>
                  <a:pt x="13176" y="24"/>
                </a:cubicBezTo>
                <a:cubicBezTo>
                  <a:pt x="13176" y="11"/>
                  <a:pt x="13187" y="0"/>
                  <a:pt x="13200" y="0"/>
                </a:cubicBezTo>
                <a:close/>
                <a:moveTo>
                  <a:pt x="13440" y="0"/>
                </a:moveTo>
                <a:lnTo>
                  <a:pt x="13536" y="0"/>
                </a:lnTo>
                <a:cubicBezTo>
                  <a:pt x="13550" y="0"/>
                  <a:pt x="13560" y="11"/>
                  <a:pt x="13560" y="24"/>
                </a:cubicBezTo>
                <a:cubicBezTo>
                  <a:pt x="13560" y="38"/>
                  <a:pt x="13550" y="48"/>
                  <a:pt x="13536" y="48"/>
                </a:cubicBezTo>
                <a:lnTo>
                  <a:pt x="13440" y="48"/>
                </a:lnTo>
                <a:cubicBezTo>
                  <a:pt x="13427" y="48"/>
                  <a:pt x="13416" y="38"/>
                  <a:pt x="13416" y="24"/>
                </a:cubicBezTo>
                <a:cubicBezTo>
                  <a:pt x="13416" y="11"/>
                  <a:pt x="13427" y="0"/>
                  <a:pt x="13440" y="0"/>
                </a:cubicBezTo>
                <a:close/>
                <a:moveTo>
                  <a:pt x="13680" y="0"/>
                </a:moveTo>
                <a:lnTo>
                  <a:pt x="13776" y="0"/>
                </a:lnTo>
                <a:cubicBezTo>
                  <a:pt x="13790" y="0"/>
                  <a:pt x="13800" y="11"/>
                  <a:pt x="13800" y="24"/>
                </a:cubicBezTo>
                <a:cubicBezTo>
                  <a:pt x="13800" y="38"/>
                  <a:pt x="13790" y="48"/>
                  <a:pt x="13776" y="48"/>
                </a:cubicBezTo>
                <a:lnTo>
                  <a:pt x="13680" y="48"/>
                </a:lnTo>
                <a:cubicBezTo>
                  <a:pt x="13667" y="48"/>
                  <a:pt x="13656" y="38"/>
                  <a:pt x="13656" y="24"/>
                </a:cubicBezTo>
                <a:cubicBezTo>
                  <a:pt x="13656" y="11"/>
                  <a:pt x="13667" y="0"/>
                  <a:pt x="13680" y="0"/>
                </a:cubicBezTo>
                <a:close/>
                <a:moveTo>
                  <a:pt x="13920" y="0"/>
                </a:moveTo>
                <a:lnTo>
                  <a:pt x="14016" y="0"/>
                </a:lnTo>
                <a:cubicBezTo>
                  <a:pt x="14030" y="0"/>
                  <a:pt x="14040" y="11"/>
                  <a:pt x="14040" y="24"/>
                </a:cubicBezTo>
                <a:cubicBezTo>
                  <a:pt x="14040" y="38"/>
                  <a:pt x="14030" y="48"/>
                  <a:pt x="14016" y="48"/>
                </a:cubicBezTo>
                <a:lnTo>
                  <a:pt x="13920" y="48"/>
                </a:lnTo>
                <a:cubicBezTo>
                  <a:pt x="13907" y="48"/>
                  <a:pt x="13896" y="38"/>
                  <a:pt x="13896" y="24"/>
                </a:cubicBezTo>
                <a:cubicBezTo>
                  <a:pt x="13896" y="11"/>
                  <a:pt x="13907" y="0"/>
                  <a:pt x="13920" y="0"/>
                </a:cubicBezTo>
                <a:close/>
                <a:moveTo>
                  <a:pt x="14160" y="0"/>
                </a:moveTo>
                <a:lnTo>
                  <a:pt x="14256" y="0"/>
                </a:lnTo>
                <a:cubicBezTo>
                  <a:pt x="14270" y="0"/>
                  <a:pt x="14280" y="11"/>
                  <a:pt x="14280" y="24"/>
                </a:cubicBezTo>
                <a:cubicBezTo>
                  <a:pt x="14280" y="38"/>
                  <a:pt x="14270" y="48"/>
                  <a:pt x="14256" y="48"/>
                </a:cubicBezTo>
                <a:lnTo>
                  <a:pt x="14160" y="48"/>
                </a:lnTo>
                <a:cubicBezTo>
                  <a:pt x="14147" y="48"/>
                  <a:pt x="14136" y="38"/>
                  <a:pt x="14136" y="24"/>
                </a:cubicBezTo>
                <a:cubicBezTo>
                  <a:pt x="14136" y="11"/>
                  <a:pt x="14147" y="0"/>
                  <a:pt x="14160" y="0"/>
                </a:cubicBezTo>
                <a:close/>
                <a:moveTo>
                  <a:pt x="14400" y="0"/>
                </a:moveTo>
                <a:lnTo>
                  <a:pt x="14496" y="0"/>
                </a:lnTo>
                <a:cubicBezTo>
                  <a:pt x="14510" y="0"/>
                  <a:pt x="14520" y="11"/>
                  <a:pt x="14520" y="24"/>
                </a:cubicBezTo>
                <a:cubicBezTo>
                  <a:pt x="14520" y="38"/>
                  <a:pt x="14510" y="48"/>
                  <a:pt x="14496" y="48"/>
                </a:cubicBezTo>
                <a:lnTo>
                  <a:pt x="14400" y="48"/>
                </a:lnTo>
                <a:cubicBezTo>
                  <a:pt x="14387" y="48"/>
                  <a:pt x="14376" y="38"/>
                  <a:pt x="14376" y="24"/>
                </a:cubicBezTo>
                <a:cubicBezTo>
                  <a:pt x="14376" y="11"/>
                  <a:pt x="14387" y="0"/>
                  <a:pt x="14400" y="0"/>
                </a:cubicBezTo>
                <a:close/>
                <a:moveTo>
                  <a:pt x="14640" y="0"/>
                </a:moveTo>
                <a:lnTo>
                  <a:pt x="14736" y="0"/>
                </a:lnTo>
                <a:cubicBezTo>
                  <a:pt x="14750" y="0"/>
                  <a:pt x="14760" y="11"/>
                  <a:pt x="14760" y="24"/>
                </a:cubicBezTo>
                <a:cubicBezTo>
                  <a:pt x="14760" y="38"/>
                  <a:pt x="14750" y="48"/>
                  <a:pt x="14736" y="48"/>
                </a:cubicBezTo>
                <a:lnTo>
                  <a:pt x="14640" y="48"/>
                </a:lnTo>
                <a:cubicBezTo>
                  <a:pt x="14627" y="48"/>
                  <a:pt x="14616" y="38"/>
                  <a:pt x="14616" y="24"/>
                </a:cubicBezTo>
                <a:cubicBezTo>
                  <a:pt x="14616" y="11"/>
                  <a:pt x="14627" y="0"/>
                  <a:pt x="14640" y="0"/>
                </a:cubicBezTo>
                <a:close/>
                <a:moveTo>
                  <a:pt x="14880" y="0"/>
                </a:moveTo>
                <a:lnTo>
                  <a:pt x="14976" y="0"/>
                </a:lnTo>
                <a:cubicBezTo>
                  <a:pt x="14990" y="0"/>
                  <a:pt x="15000" y="11"/>
                  <a:pt x="15000" y="24"/>
                </a:cubicBezTo>
                <a:cubicBezTo>
                  <a:pt x="15000" y="38"/>
                  <a:pt x="14990" y="48"/>
                  <a:pt x="14976" y="48"/>
                </a:cubicBezTo>
                <a:lnTo>
                  <a:pt x="14880" y="48"/>
                </a:lnTo>
                <a:cubicBezTo>
                  <a:pt x="14867" y="48"/>
                  <a:pt x="14856" y="38"/>
                  <a:pt x="14856" y="24"/>
                </a:cubicBezTo>
                <a:cubicBezTo>
                  <a:pt x="14856" y="11"/>
                  <a:pt x="14867" y="0"/>
                  <a:pt x="14880" y="0"/>
                </a:cubicBezTo>
                <a:close/>
                <a:moveTo>
                  <a:pt x="15120" y="0"/>
                </a:moveTo>
                <a:lnTo>
                  <a:pt x="15216" y="0"/>
                </a:lnTo>
                <a:cubicBezTo>
                  <a:pt x="15230" y="0"/>
                  <a:pt x="15240" y="11"/>
                  <a:pt x="15240" y="24"/>
                </a:cubicBezTo>
                <a:cubicBezTo>
                  <a:pt x="15240" y="38"/>
                  <a:pt x="15230" y="48"/>
                  <a:pt x="15216" y="48"/>
                </a:cubicBezTo>
                <a:lnTo>
                  <a:pt x="15120" y="48"/>
                </a:lnTo>
                <a:cubicBezTo>
                  <a:pt x="15107" y="48"/>
                  <a:pt x="15096" y="38"/>
                  <a:pt x="15096" y="24"/>
                </a:cubicBezTo>
                <a:cubicBezTo>
                  <a:pt x="15096" y="11"/>
                  <a:pt x="15107" y="0"/>
                  <a:pt x="15120" y="0"/>
                </a:cubicBezTo>
                <a:close/>
                <a:moveTo>
                  <a:pt x="15360" y="0"/>
                </a:moveTo>
                <a:lnTo>
                  <a:pt x="15456" y="0"/>
                </a:lnTo>
                <a:cubicBezTo>
                  <a:pt x="15470" y="0"/>
                  <a:pt x="15480" y="11"/>
                  <a:pt x="15480" y="24"/>
                </a:cubicBezTo>
                <a:cubicBezTo>
                  <a:pt x="15480" y="38"/>
                  <a:pt x="15470" y="48"/>
                  <a:pt x="15456" y="48"/>
                </a:cubicBezTo>
                <a:lnTo>
                  <a:pt x="15360" y="48"/>
                </a:lnTo>
                <a:cubicBezTo>
                  <a:pt x="15347" y="48"/>
                  <a:pt x="15336" y="38"/>
                  <a:pt x="15336" y="24"/>
                </a:cubicBezTo>
                <a:cubicBezTo>
                  <a:pt x="15336" y="11"/>
                  <a:pt x="15347" y="0"/>
                  <a:pt x="15360" y="0"/>
                </a:cubicBezTo>
                <a:close/>
                <a:moveTo>
                  <a:pt x="15600" y="0"/>
                </a:moveTo>
                <a:lnTo>
                  <a:pt x="15696" y="0"/>
                </a:lnTo>
                <a:cubicBezTo>
                  <a:pt x="15710" y="0"/>
                  <a:pt x="15720" y="11"/>
                  <a:pt x="15720" y="24"/>
                </a:cubicBezTo>
                <a:cubicBezTo>
                  <a:pt x="15720" y="38"/>
                  <a:pt x="15710" y="48"/>
                  <a:pt x="15696" y="48"/>
                </a:cubicBezTo>
                <a:lnTo>
                  <a:pt x="15600" y="48"/>
                </a:lnTo>
                <a:cubicBezTo>
                  <a:pt x="15587" y="48"/>
                  <a:pt x="15576" y="38"/>
                  <a:pt x="15576" y="24"/>
                </a:cubicBezTo>
                <a:cubicBezTo>
                  <a:pt x="15576" y="11"/>
                  <a:pt x="15587" y="0"/>
                  <a:pt x="15600" y="0"/>
                </a:cubicBezTo>
                <a:close/>
                <a:moveTo>
                  <a:pt x="15840" y="0"/>
                </a:moveTo>
                <a:lnTo>
                  <a:pt x="15936" y="0"/>
                </a:lnTo>
                <a:cubicBezTo>
                  <a:pt x="15950" y="0"/>
                  <a:pt x="15960" y="11"/>
                  <a:pt x="15960" y="24"/>
                </a:cubicBezTo>
                <a:cubicBezTo>
                  <a:pt x="15960" y="38"/>
                  <a:pt x="15950" y="48"/>
                  <a:pt x="15936" y="48"/>
                </a:cubicBezTo>
                <a:lnTo>
                  <a:pt x="15840" y="48"/>
                </a:lnTo>
                <a:cubicBezTo>
                  <a:pt x="15827" y="48"/>
                  <a:pt x="15816" y="38"/>
                  <a:pt x="15816" y="24"/>
                </a:cubicBezTo>
                <a:cubicBezTo>
                  <a:pt x="15816" y="11"/>
                  <a:pt x="15827" y="0"/>
                  <a:pt x="15840" y="0"/>
                </a:cubicBezTo>
                <a:close/>
                <a:moveTo>
                  <a:pt x="16080" y="0"/>
                </a:moveTo>
                <a:lnTo>
                  <a:pt x="16176" y="0"/>
                </a:lnTo>
                <a:cubicBezTo>
                  <a:pt x="16190" y="0"/>
                  <a:pt x="16200" y="11"/>
                  <a:pt x="16200" y="24"/>
                </a:cubicBezTo>
                <a:cubicBezTo>
                  <a:pt x="16200" y="38"/>
                  <a:pt x="16190" y="48"/>
                  <a:pt x="16176" y="48"/>
                </a:cubicBezTo>
                <a:lnTo>
                  <a:pt x="16080" y="48"/>
                </a:lnTo>
                <a:cubicBezTo>
                  <a:pt x="16067" y="48"/>
                  <a:pt x="16056" y="38"/>
                  <a:pt x="16056" y="24"/>
                </a:cubicBezTo>
                <a:cubicBezTo>
                  <a:pt x="16056" y="11"/>
                  <a:pt x="16067" y="0"/>
                  <a:pt x="16080" y="0"/>
                </a:cubicBezTo>
                <a:close/>
                <a:moveTo>
                  <a:pt x="16320" y="0"/>
                </a:moveTo>
                <a:lnTo>
                  <a:pt x="16416" y="0"/>
                </a:lnTo>
                <a:cubicBezTo>
                  <a:pt x="16430" y="0"/>
                  <a:pt x="16440" y="11"/>
                  <a:pt x="16440" y="24"/>
                </a:cubicBezTo>
                <a:cubicBezTo>
                  <a:pt x="16440" y="38"/>
                  <a:pt x="16430" y="48"/>
                  <a:pt x="16416" y="48"/>
                </a:cubicBezTo>
                <a:lnTo>
                  <a:pt x="16320" y="48"/>
                </a:lnTo>
                <a:cubicBezTo>
                  <a:pt x="16307" y="48"/>
                  <a:pt x="16296" y="38"/>
                  <a:pt x="16296" y="24"/>
                </a:cubicBezTo>
                <a:cubicBezTo>
                  <a:pt x="16296" y="11"/>
                  <a:pt x="16307" y="0"/>
                  <a:pt x="16320" y="0"/>
                </a:cubicBezTo>
                <a:close/>
                <a:moveTo>
                  <a:pt x="16560" y="0"/>
                </a:moveTo>
                <a:lnTo>
                  <a:pt x="16656" y="0"/>
                </a:lnTo>
                <a:cubicBezTo>
                  <a:pt x="16670" y="0"/>
                  <a:pt x="16680" y="11"/>
                  <a:pt x="16680" y="24"/>
                </a:cubicBezTo>
                <a:cubicBezTo>
                  <a:pt x="16680" y="38"/>
                  <a:pt x="16670" y="48"/>
                  <a:pt x="16656" y="48"/>
                </a:cubicBezTo>
                <a:lnTo>
                  <a:pt x="16560" y="48"/>
                </a:lnTo>
                <a:cubicBezTo>
                  <a:pt x="16547" y="48"/>
                  <a:pt x="16536" y="38"/>
                  <a:pt x="16536" y="24"/>
                </a:cubicBezTo>
                <a:cubicBezTo>
                  <a:pt x="16536" y="11"/>
                  <a:pt x="16547" y="0"/>
                  <a:pt x="16560" y="0"/>
                </a:cubicBezTo>
                <a:close/>
                <a:moveTo>
                  <a:pt x="16800" y="0"/>
                </a:moveTo>
                <a:lnTo>
                  <a:pt x="16896" y="0"/>
                </a:lnTo>
                <a:cubicBezTo>
                  <a:pt x="16910" y="0"/>
                  <a:pt x="16920" y="11"/>
                  <a:pt x="16920" y="24"/>
                </a:cubicBezTo>
                <a:cubicBezTo>
                  <a:pt x="16920" y="38"/>
                  <a:pt x="16910" y="48"/>
                  <a:pt x="16896" y="48"/>
                </a:cubicBezTo>
                <a:lnTo>
                  <a:pt x="16800" y="48"/>
                </a:lnTo>
                <a:cubicBezTo>
                  <a:pt x="16787" y="48"/>
                  <a:pt x="16776" y="38"/>
                  <a:pt x="16776" y="24"/>
                </a:cubicBezTo>
                <a:cubicBezTo>
                  <a:pt x="16776" y="11"/>
                  <a:pt x="16787" y="0"/>
                  <a:pt x="16800" y="0"/>
                </a:cubicBezTo>
                <a:close/>
                <a:moveTo>
                  <a:pt x="17040" y="0"/>
                </a:moveTo>
                <a:lnTo>
                  <a:pt x="17136" y="0"/>
                </a:lnTo>
                <a:cubicBezTo>
                  <a:pt x="17150" y="0"/>
                  <a:pt x="17160" y="11"/>
                  <a:pt x="17160" y="24"/>
                </a:cubicBezTo>
                <a:cubicBezTo>
                  <a:pt x="17160" y="38"/>
                  <a:pt x="17150" y="48"/>
                  <a:pt x="17136" y="48"/>
                </a:cubicBezTo>
                <a:lnTo>
                  <a:pt x="17040" y="48"/>
                </a:lnTo>
                <a:cubicBezTo>
                  <a:pt x="17027" y="48"/>
                  <a:pt x="17016" y="38"/>
                  <a:pt x="17016" y="24"/>
                </a:cubicBezTo>
                <a:cubicBezTo>
                  <a:pt x="17016" y="11"/>
                  <a:pt x="17027" y="0"/>
                  <a:pt x="17040" y="0"/>
                </a:cubicBezTo>
                <a:close/>
                <a:moveTo>
                  <a:pt x="17280" y="0"/>
                </a:moveTo>
                <a:lnTo>
                  <a:pt x="17376" y="0"/>
                </a:lnTo>
                <a:cubicBezTo>
                  <a:pt x="17390" y="0"/>
                  <a:pt x="17400" y="11"/>
                  <a:pt x="17400" y="24"/>
                </a:cubicBezTo>
                <a:cubicBezTo>
                  <a:pt x="17400" y="38"/>
                  <a:pt x="17390" y="48"/>
                  <a:pt x="17376" y="48"/>
                </a:cubicBezTo>
                <a:lnTo>
                  <a:pt x="17280" y="48"/>
                </a:lnTo>
                <a:cubicBezTo>
                  <a:pt x="17267" y="48"/>
                  <a:pt x="17256" y="38"/>
                  <a:pt x="17256" y="24"/>
                </a:cubicBezTo>
                <a:cubicBezTo>
                  <a:pt x="17256" y="11"/>
                  <a:pt x="17267" y="0"/>
                  <a:pt x="17280" y="0"/>
                </a:cubicBezTo>
                <a:close/>
                <a:moveTo>
                  <a:pt x="17520" y="0"/>
                </a:moveTo>
                <a:lnTo>
                  <a:pt x="17616" y="0"/>
                </a:lnTo>
                <a:cubicBezTo>
                  <a:pt x="17630" y="0"/>
                  <a:pt x="17640" y="11"/>
                  <a:pt x="17640" y="24"/>
                </a:cubicBezTo>
                <a:cubicBezTo>
                  <a:pt x="17640" y="38"/>
                  <a:pt x="17630" y="48"/>
                  <a:pt x="17616" y="48"/>
                </a:cubicBezTo>
                <a:lnTo>
                  <a:pt x="17520" y="48"/>
                </a:lnTo>
                <a:cubicBezTo>
                  <a:pt x="17507" y="48"/>
                  <a:pt x="17496" y="38"/>
                  <a:pt x="17496" y="24"/>
                </a:cubicBezTo>
                <a:cubicBezTo>
                  <a:pt x="17496" y="11"/>
                  <a:pt x="17507" y="0"/>
                  <a:pt x="17520" y="0"/>
                </a:cubicBezTo>
                <a:close/>
                <a:moveTo>
                  <a:pt x="17760" y="0"/>
                </a:moveTo>
                <a:lnTo>
                  <a:pt x="17856" y="0"/>
                </a:lnTo>
                <a:cubicBezTo>
                  <a:pt x="17870" y="0"/>
                  <a:pt x="17880" y="11"/>
                  <a:pt x="17880" y="24"/>
                </a:cubicBezTo>
                <a:cubicBezTo>
                  <a:pt x="17880" y="38"/>
                  <a:pt x="17870" y="48"/>
                  <a:pt x="17856" y="48"/>
                </a:cubicBezTo>
                <a:lnTo>
                  <a:pt x="17760" y="48"/>
                </a:lnTo>
                <a:cubicBezTo>
                  <a:pt x="17747" y="48"/>
                  <a:pt x="17736" y="38"/>
                  <a:pt x="17736" y="24"/>
                </a:cubicBezTo>
                <a:cubicBezTo>
                  <a:pt x="17736" y="11"/>
                  <a:pt x="17747" y="0"/>
                  <a:pt x="17760" y="0"/>
                </a:cubicBezTo>
                <a:close/>
                <a:moveTo>
                  <a:pt x="18000" y="0"/>
                </a:moveTo>
                <a:lnTo>
                  <a:pt x="18096" y="0"/>
                </a:lnTo>
                <a:cubicBezTo>
                  <a:pt x="18110" y="0"/>
                  <a:pt x="18120" y="11"/>
                  <a:pt x="18120" y="24"/>
                </a:cubicBezTo>
                <a:cubicBezTo>
                  <a:pt x="18120" y="38"/>
                  <a:pt x="18110" y="48"/>
                  <a:pt x="18096" y="48"/>
                </a:cubicBezTo>
                <a:lnTo>
                  <a:pt x="18000" y="48"/>
                </a:lnTo>
                <a:cubicBezTo>
                  <a:pt x="17987" y="48"/>
                  <a:pt x="17976" y="38"/>
                  <a:pt x="17976" y="24"/>
                </a:cubicBezTo>
                <a:cubicBezTo>
                  <a:pt x="17976" y="11"/>
                  <a:pt x="17987" y="0"/>
                  <a:pt x="18000" y="0"/>
                </a:cubicBezTo>
                <a:close/>
                <a:moveTo>
                  <a:pt x="18240" y="0"/>
                </a:moveTo>
                <a:lnTo>
                  <a:pt x="18336" y="0"/>
                </a:lnTo>
                <a:cubicBezTo>
                  <a:pt x="18350" y="0"/>
                  <a:pt x="18360" y="11"/>
                  <a:pt x="18360" y="24"/>
                </a:cubicBezTo>
                <a:cubicBezTo>
                  <a:pt x="18360" y="38"/>
                  <a:pt x="18350" y="48"/>
                  <a:pt x="18336" y="48"/>
                </a:cubicBezTo>
                <a:lnTo>
                  <a:pt x="18240" y="48"/>
                </a:lnTo>
                <a:cubicBezTo>
                  <a:pt x="18227" y="48"/>
                  <a:pt x="18216" y="38"/>
                  <a:pt x="18216" y="24"/>
                </a:cubicBezTo>
                <a:cubicBezTo>
                  <a:pt x="18216" y="11"/>
                  <a:pt x="18227" y="0"/>
                  <a:pt x="18240" y="0"/>
                </a:cubicBezTo>
                <a:close/>
                <a:moveTo>
                  <a:pt x="18480" y="0"/>
                </a:moveTo>
                <a:lnTo>
                  <a:pt x="18576" y="0"/>
                </a:lnTo>
                <a:cubicBezTo>
                  <a:pt x="18590" y="0"/>
                  <a:pt x="18600" y="11"/>
                  <a:pt x="18600" y="24"/>
                </a:cubicBezTo>
                <a:cubicBezTo>
                  <a:pt x="18600" y="38"/>
                  <a:pt x="18590" y="48"/>
                  <a:pt x="18576" y="48"/>
                </a:cubicBezTo>
                <a:lnTo>
                  <a:pt x="18480" y="48"/>
                </a:lnTo>
                <a:cubicBezTo>
                  <a:pt x="18467" y="48"/>
                  <a:pt x="18456" y="38"/>
                  <a:pt x="18456" y="24"/>
                </a:cubicBezTo>
                <a:cubicBezTo>
                  <a:pt x="18456" y="11"/>
                  <a:pt x="18467" y="0"/>
                  <a:pt x="18480" y="0"/>
                </a:cubicBezTo>
                <a:close/>
                <a:moveTo>
                  <a:pt x="18720" y="0"/>
                </a:moveTo>
                <a:lnTo>
                  <a:pt x="18816" y="0"/>
                </a:lnTo>
                <a:cubicBezTo>
                  <a:pt x="18830" y="0"/>
                  <a:pt x="18840" y="11"/>
                  <a:pt x="18840" y="24"/>
                </a:cubicBezTo>
                <a:cubicBezTo>
                  <a:pt x="18840" y="38"/>
                  <a:pt x="18830" y="48"/>
                  <a:pt x="18816" y="48"/>
                </a:cubicBezTo>
                <a:lnTo>
                  <a:pt x="18720" y="48"/>
                </a:lnTo>
                <a:cubicBezTo>
                  <a:pt x="18707" y="48"/>
                  <a:pt x="18696" y="38"/>
                  <a:pt x="18696" y="24"/>
                </a:cubicBezTo>
                <a:cubicBezTo>
                  <a:pt x="18696" y="11"/>
                  <a:pt x="18707" y="0"/>
                  <a:pt x="18720" y="0"/>
                </a:cubicBezTo>
                <a:close/>
                <a:moveTo>
                  <a:pt x="18960" y="0"/>
                </a:moveTo>
                <a:lnTo>
                  <a:pt x="19056" y="0"/>
                </a:lnTo>
                <a:cubicBezTo>
                  <a:pt x="19070" y="0"/>
                  <a:pt x="19080" y="11"/>
                  <a:pt x="19080" y="24"/>
                </a:cubicBezTo>
                <a:cubicBezTo>
                  <a:pt x="19080" y="38"/>
                  <a:pt x="19070" y="48"/>
                  <a:pt x="19056" y="48"/>
                </a:cubicBezTo>
                <a:lnTo>
                  <a:pt x="18960" y="48"/>
                </a:lnTo>
                <a:cubicBezTo>
                  <a:pt x="18947" y="48"/>
                  <a:pt x="18936" y="38"/>
                  <a:pt x="18936" y="24"/>
                </a:cubicBezTo>
                <a:cubicBezTo>
                  <a:pt x="18936" y="11"/>
                  <a:pt x="18947" y="0"/>
                  <a:pt x="18960" y="0"/>
                </a:cubicBezTo>
                <a:close/>
                <a:moveTo>
                  <a:pt x="19200" y="0"/>
                </a:moveTo>
                <a:lnTo>
                  <a:pt x="19296" y="0"/>
                </a:lnTo>
                <a:cubicBezTo>
                  <a:pt x="19310" y="0"/>
                  <a:pt x="19320" y="11"/>
                  <a:pt x="19320" y="24"/>
                </a:cubicBezTo>
                <a:cubicBezTo>
                  <a:pt x="19320" y="38"/>
                  <a:pt x="19310" y="48"/>
                  <a:pt x="19296" y="48"/>
                </a:cubicBezTo>
                <a:lnTo>
                  <a:pt x="19200" y="48"/>
                </a:lnTo>
                <a:cubicBezTo>
                  <a:pt x="19187" y="48"/>
                  <a:pt x="19176" y="38"/>
                  <a:pt x="19176" y="24"/>
                </a:cubicBezTo>
                <a:cubicBezTo>
                  <a:pt x="19176" y="11"/>
                  <a:pt x="19187" y="0"/>
                  <a:pt x="19200" y="0"/>
                </a:cubicBezTo>
                <a:close/>
                <a:moveTo>
                  <a:pt x="19440" y="0"/>
                </a:moveTo>
                <a:lnTo>
                  <a:pt x="19536" y="0"/>
                </a:lnTo>
                <a:cubicBezTo>
                  <a:pt x="19550" y="0"/>
                  <a:pt x="19560" y="11"/>
                  <a:pt x="19560" y="24"/>
                </a:cubicBezTo>
                <a:cubicBezTo>
                  <a:pt x="19560" y="38"/>
                  <a:pt x="19550" y="48"/>
                  <a:pt x="19536" y="48"/>
                </a:cubicBezTo>
                <a:lnTo>
                  <a:pt x="19440" y="48"/>
                </a:lnTo>
                <a:cubicBezTo>
                  <a:pt x="19427" y="48"/>
                  <a:pt x="19416" y="38"/>
                  <a:pt x="19416" y="24"/>
                </a:cubicBezTo>
                <a:cubicBezTo>
                  <a:pt x="19416" y="11"/>
                  <a:pt x="19427" y="0"/>
                  <a:pt x="19440" y="0"/>
                </a:cubicBezTo>
                <a:close/>
                <a:moveTo>
                  <a:pt x="19680" y="0"/>
                </a:moveTo>
                <a:lnTo>
                  <a:pt x="19776" y="0"/>
                </a:lnTo>
                <a:cubicBezTo>
                  <a:pt x="19790" y="0"/>
                  <a:pt x="19800" y="11"/>
                  <a:pt x="19800" y="24"/>
                </a:cubicBezTo>
                <a:cubicBezTo>
                  <a:pt x="19800" y="38"/>
                  <a:pt x="19790" y="48"/>
                  <a:pt x="19776" y="48"/>
                </a:cubicBezTo>
                <a:lnTo>
                  <a:pt x="19680" y="48"/>
                </a:lnTo>
                <a:cubicBezTo>
                  <a:pt x="19667" y="48"/>
                  <a:pt x="19656" y="38"/>
                  <a:pt x="19656" y="24"/>
                </a:cubicBezTo>
                <a:cubicBezTo>
                  <a:pt x="19656" y="11"/>
                  <a:pt x="19667" y="0"/>
                  <a:pt x="19680" y="0"/>
                </a:cubicBezTo>
                <a:close/>
                <a:moveTo>
                  <a:pt x="19920" y="0"/>
                </a:moveTo>
                <a:lnTo>
                  <a:pt x="20016" y="0"/>
                </a:lnTo>
                <a:cubicBezTo>
                  <a:pt x="20030" y="0"/>
                  <a:pt x="20040" y="11"/>
                  <a:pt x="20040" y="24"/>
                </a:cubicBezTo>
                <a:cubicBezTo>
                  <a:pt x="20040" y="38"/>
                  <a:pt x="20030" y="48"/>
                  <a:pt x="20016" y="48"/>
                </a:cubicBezTo>
                <a:lnTo>
                  <a:pt x="19920" y="48"/>
                </a:lnTo>
                <a:cubicBezTo>
                  <a:pt x="19907" y="48"/>
                  <a:pt x="19896" y="38"/>
                  <a:pt x="19896" y="24"/>
                </a:cubicBezTo>
                <a:cubicBezTo>
                  <a:pt x="19896" y="11"/>
                  <a:pt x="19907" y="0"/>
                  <a:pt x="19920" y="0"/>
                </a:cubicBezTo>
                <a:close/>
                <a:moveTo>
                  <a:pt x="20160" y="0"/>
                </a:moveTo>
                <a:lnTo>
                  <a:pt x="20256" y="0"/>
                </a:lnTo>
                <a:cubicBezTo>
                  <a:pt x="20270" y="0"/>
                  <a:pt x="20280" y="11"/>
                  <a:pt x="20280" y="24"/>
                </a:cubicBezTo>
                <a:cubicBezTo>
                  <a:pt x="20280" y="38"/>
                  <a:pt x="20270" y="48"/>
                  <a:pt x="20256" y="48"/>
                </a:cubicBezTo>
                <a:lnTo>
                  <a:pt x="20160" y="48"/>
                </a:lnTo>
                <a:cubicBezTo>
                  <a:pt x="20147" y="48"/>
                  <a:pt x="20136" y="38"/>
                  <a:pt x="20136" y="24"/>
                </a:cubicBezTo>
                <a:cubicBezTo>
                  <a:pt x="20136" y="11"/>
                  <a:pt x="20147" y="0"/>
                  <a:pt x="20160" y="0"/>
                </a:cubicBezTo>
                <a:close/>
                <a:moveTo>
                  <a:pt x="20400" y="0"/>
                </a:moveTo>
                <a:lnTo>
                  <a:pt x="20496" y="0"/>
                </a:lnTo>
                <a:cubicBezTo>
                  <a:pt x="20510" y="0"/>
                  <a:pt x="20520" y="11"/>
                  <a:pt x="20520" y="24"/>
                </a:cubicBezTo>
                <a:cubicBezTo>
                  <a:pt x="20520" y="38"/>
                  <a:pt x="20510" y="48"/>
                  <a:pt x="20496" y="48"/>
                </a:cubicBezTo>
                <a:lnTo>
                  <a:pt x="20400" y="48"/>
                </a:lnTo>
                <a:cubicBezTo>
                  <a:pt x="20387" y="48"/>
                  <a:pt x="20376" y="38"/>
                  <a:pt x="20376" y="24"/>
                </a:cubicBezTo>
                <a:cubicBezTo>
                  <a:pt x="20376" y="11"/>
                  <a:pt x="20387" y="0"/>
                  <a:pt x="20400" y="0"/>
                </a:cubicBezTo>
                <a:close/>
                <a:moveTo>
                  <a:pt x="20640" y="0"/>
                </a:moveTo>
                <a:lnTo>
                  <a:pt x="20736" y="0"/>
                </a:lnTo>
                <a:cubicBezTo>
                  <a:pt x="20750" y="0"/>
                  <a:pt x="20760" y="11"/>
                  <a:pt x="20760" y="24"/>
                </a:cubicBezTo>
                <a:cubicBezTo>
                  <a:pt x="20760" y="38"/>
                  <a:pt x="20750" y="48"/>
                  <a:pt x="20736" y="48"/>
                </a:cubicBezTo>
                <a:lnTo>
                  <a:pt x="20640" y="48"/>
                </a:lnTo>
                <a:cubicBezTo>
                  <a:pt x="20627" y="48"/>
                  <a:pt x="20616" y="38"/>
                  <a:pt x="20616" y="24"/>
                </a:cubicBezTo>
                <a:cubicBezTo>
                  <a:pt x="20616" y="11"/>
                  <a:pt x="20627" y="0"/>
                  <a:pt x="20640" y="0"/>
                </a:cubicBezTo>
                <a:close/>
                <a:moveTo>
                  <a:pt x="20880" y="0"/>
                </a:moveTo>
                <a:lnTo>
                  <a:pt x="20976" y="0"/>
                </a:lnTo>
                <a:cubicBezTo>
                  <a:pt x="20990" y="0"/>
                  <a:pt x="21000" y="11"/>
                  <a:pt x="21000" y="24"/>
                </a:cubicBezTo>
                <a:cubicBezTo>
                  <a:pt x="21000" y="38"/>
                  <a:pt x="20990" y="48"/>
                  <a:pt x="20976" y="48"/>
                </a:cubicBezTo>
                <a:lnTo>
                  <a:pt x="20880" y="48"/>
                </a:lnTo>
                <a:cubicBezTo>
                  <a:pt x="20867" y="48"/>
                  <a:pt x="20856" y="38"/>
                  <a:pt x="20856" y="24"/>
                </a:cubicBezTo>
                <a:cubicBezTo>
                  <a:pt x="20856" y="11"/>
                  <a:pt x="20867" y="0"/>
                  <a:pt x="20880" y="0"/>
                </a:cubicBezTo>
                <a:close/>
                <a:moveTo>
                  <a:pt x="21120" y="0"/>
                </a:moveTo>
                <a:lnTo>
                  <a:pt x="21216" y="0"/>
                </a:lnTo>
                <a:cubicBezTo>
                  <a:pt x="21230" y="0"/>
                  <a:pt x="21240" y="11"/>
                  <a:pt x="21240" y="24"/>
                </a:cubicBezTo>
                <a:cubicBezTo>
                  <a:pt x="21240" y="38"/>
                  <a:pt x="21230" y="48"/>
                  <a:pt x="21216" y="48"/>
                </a:cubicBezTo>
                <a:lnTo>
                  <a:pt x="21120" y="48"/>
                </a:lnTo>
                <a:cubicBezTo>
                  <a:pt x="21107" y="48"/>
                  <a:pt x="21096" y="38"/>
                  <a:pt x="21096" y="24"/>
                </a:cubicBezTo>
                <a:cubicBezTo>
                  <a:pt x="21096" y="11"/>
                  <a:pt x="21107" y="0"/>
                  <a:pt x="21120" y="0"/>
                </a:cubicBezTo>
                <a:close/>
                <a:moveTo>
                  <a:pt x="21360" y="0"/>
                </a:moveTo>
                <a:lnTo>
                  <a:pt x="21456" y="0"/>
                </a:lnTo>
                <a:cubicBezTo>
                  <a:pt x="21470" y="0"/>
                  <a:pt x="21480" y="11"/>
                  <a:pt x="21480" y="24"/>
                </a:cubicBezTo>
                <a:cubicBezTo>
                  <a:pt x="21480" y="38"/>
                  <a:pt x="21470" y="48"/>
                  <a:pt x="21456" y="48"/>
                </a:cubicBezTo>
                <a:lnTo>
                  <a:pt x="21360" y="48"/>
                </a:lnTo>
                <a:cubicBezTo>
                  <a:pt x="21347" y="48"/>
                  <a:pt x="21336" y="38"/>
                  <a:pt x="21336" y="24"/>
                </a:cubicBezTo>
                <a:cubicBezTo>
                  <a:pt x="21336" y="11"/>
                  <a:pt x="21347" y="0"/>
                  <a:pt x="21360" y="0"/>
                </a:cubicBezTo>
                <a:close/>
                <a:moveTo>
                  <a:pt x="21600" y="0"/>
                </a:moveTo>
                <a:lnTo>
                  <a:pt x="21696" y="0"/>
                </a:lnTo>
                <a:cubicBezTo>
                  <a:pt x="21710" y="0"/>
                  <a:pt x="21720" y="11"/>
                  <a:pt x="21720" y="24"/>
                </a:cubicBezTo>
                <a:cubicBezTo>
                  <a:pt x="21720" y="38"/>
                  <a:pt x="21710" y="48"/>
                  <a:pt x="21696" y="48"/>
                </a:cubicBezTo>
                <a:lnTo>
                  <a:pt x="21600" y="48"/>
                </a:lnTo>
                <a:cubicBezTo>
                  <a:pt x="21587" y="48"/>
                  <a:pt x="21576" y="38"/>
                  <a:pt x="21576" y="24"/>
                </a:cubicBezTo>
                <a:cubicBezTo>
                  <a:pt x="21576" y="11"/>
                  <a:pt x="21587" y="0"/>
                  <a:pt x="21600" y="0"/>
                </a:cubicBezTo>
                <a:close/>
                <a:moveTo>
                  <a:pt x="21840" y="0"/>
                </a:moveTo>
                <a:lnTo>
                  <a:pt x="21936" y="0"/>
                </a:lnTo>
                <a:cubicBezTo>
                  <a:pt x="21950" y="0"/>
                  <a:pt x="21960" y="11"/>
                  <a:pt x="21960" y="24"/>
                </a:cubicBezTo>
                <a:cubicBezTo>
                  <a:pt x="21960" y="38"/>
                  <a:pt x="21950" y="48"/>
                  <a:pt x="21936" y="48"/>
                </a:cubicBezTo>
                <a:lnTo>
                  <a:pt x="21840" y="48"/>
                </a:lnTo>
                <a:cubicBezTo>
                  <a:pt x="21827" y="48"/>
                  <a:pt x="21816" y="38"/>
                  <a:pt x="21816" y="24"/>
                </a:cubicBezTo>
                <a:cubicBezTo>
                  <a:pt x="21816" y="11"/>
                  <a:pt x="21827" y="0"/>
                  <a:pt x="21840" y="0"/>
                </a:cubicBezTo>
                <a:close/>
                <a:moveTo>
                  <a:pt x="22080" y="0"/>
                </a:moveTo>
                <a:lnTo>
                  <a:pt x="22176" y="0"/>
                </a:lnTo>
                <a:cubicBezTo>
                  <a:pt x="22190" y="0"/>
                  <a:pt x="22200" y="11"/>
                  <a:pt x="22200" y="24"/>
                </a:cubicBezTo>
                <a:cubicBezTo>
                  <a:pt x="22200" y="38"/>
                  <a:pt x="22190" y="48"/>
                  <a:pt x="22176" y="48"/>
                </a:cubicBezTo>
                <a:lnTo>
                  <a:pt x="22080" y="48"/>
                </a:lnTo>
                <a:cubicBezTo>
                  <a:pt x="22067" y="48"/>
                  <a:pt x="22056" y="38"/>
                  <a:pt x="22056" y="24"/>
                </a:cubicBezTo>
                <a:cubicBezTo>
                  <a:pt x="22056" y="11"/>
                  <a:pt x="22067" y="0"/>
                  <a:pt x="22080" y="0"/>
                </a:cubicBezTo>
                <a:close/>
                <a:moveTo>
                  <a:pt x="22320" y="0"/>
                </a:moveTo>
                <a:lnTo>
                  <a:pt x="22416" y="0"/>
                </a:lnTo>
                <a:cubicBezTo>
                  <a:pt x="22430" y="0"/>
                  <a:pt x="22440" y="11"/>
                  <a:pt x="22440" y="24"/>
                </a:cubicBezTo>
                <a:cubicBezTo>
                  <a:pt x="22440" y="38"/>
                  <a:pt x="22430" y="48"/>
                  <a:pt x="22416" y="48"/>
                </a:cubicBezTo>
                <a:lnTo>
                  <a:pt x="22320" y="48"/>
                </a:lnTo>
                <a:cubicBezTo>
                  <a:pt x="22307" y="48"/>
                  <a:pt x="22296" y="38"/>
                  <a:pt x="22296" y="24"/>
                </a:cubicBezTo>
                <a:cubicBezTo>
                  <a:pt x="22296" y="11"/>
                  <a:pt x="22307" y="0"/>
                  <a:pt x="22320" y="0"/>
                </a:cubicBezTo>
                <a:close/>
                <a:moveTo>
                  <a:pt x="22560" y="0"/>
                </a:moveTo>
                <a:lnTo>
                  <a:pt x="22656" y="0"/>
                </a:lnTo>
                <a:cubicBezTo>
                  <a:pt x="22670" y="0"/>
                  <a:pt x="22680" y="11"/>
                  <a:pt x="22680" y="24"/>
                </a:cubicBezTo>
                <a:cubicBezTo>
                  <a:pt x="22680" y="38"/>
                  <a:pt x="22670" y="48"/>
                  <a:pt x="22656" y="48"/>
                </a:cubicBezTo>
                <a:lnTo>
                  <a:pt x="22560" y="48"/>
                </a:lnTo>
                <a:cubicBezTo>
                  <a:pt x="22547" y="48"/>
                  <a:pt x="22536" y="38"/>
                  <a:pt x="22536" y="24"/>
                </a:cubicBezTo>
                <a:cubicBezTo>
                  <a:pt x="22536" y="11"/>
                  <a:pt x="22547" y="0"/>
                  <a:pt x="22560" y="0"/>
                </a:cubicBezTo>
                <a:close/>
                <a:moveTo>
                  <a:pt x="22800" y="0"/>
                </a:moveTo>
                <a:lnTo>
                  <a:pt x="22896" y="0"/>
                </a:lnTo>
                <a:cubicBezTo>
                  <a:pt x="22910" y="0"/>
                  <a:pt x="22920" y="11"/>
                  <a:pt x="22920" y="24"/>
                </a:cubicBezTo>
                <a:cubicBezTo>
                  <a:pt x="22920" y="38"/>
                  <a:pt x="22910" y="48"/>
                  <a:pt x="22896" y="48"/>
                </a:cubicBezTo>
                <a:lnTo>
                  <a:pt x="22800" y="48"/>
                </a:lnTo>
                <a:cubicBezTo>
                  <a:pt x="22787" y="48"/>
                  <a:pt x="22776" y="38"/>
                  <a:pt x="22776" y="24"/>
                </a:cubicBezTo>
                <a:cubicBezTo>
                  <a:pt x="22776" y="11"/>
                  <a:pt x="22787" y="0"/>
                  <a:pt x="22800" y="0"/>
                </a:cubicBezTo>
                <a:close/>
                <a:moveTo>
                  <a:pt x="23040" y="0"/>
                </a:moveTo>
                <a:lnTo>
                  <a:pt x="23136" y="0"/>
                </a:lnTo>
                <a:cubicBezTo>
                  <a:pt x="23150" y="0"/>
                  <a:pt x="23160" y="11"/>
                  <a:pt x="23160" y="24"/>
                </a:cubicBezTo>
                <a:cubicBezTo>
                  <a:pt x="23160" y="38"/>
                  <a:pt x="23150" y="48"/>
                  <a:pt x="23136" y="48"/>
                </a:cubicBezTo>
                <a:lnTo>
                  <a:pt x="23040" y="48"/>
                </a:lnTo>
                <a:cubicBezTo>
                  <a:pt x="23027" y="48"/>
                  <a:pt x="23016" y="38"/>
                  <a:pt x="23016" y="24"/>
                </a:cubicBezTo>
                <a:cubicBezTo>
                  <a:pt x="23016" y="11"/>
                  <a:pt x="23027" y="0"/>
                  <a:pt x="23040" y="0"/>
                </a:cubicBezTo>
                <a:close/>
                <a:moveTo>
                  <a:pt x="23280" y="0"/>
                </a:moveTo>
                <a:lnTo>
                  <a:pt x="23376" y="0"/>
                </a:lnTo>
                <a:cubicBezTo>
                  <a:pt x="23390" y="0"/>
                  <a:pt x="23400" y="11"/>
                  <a:pt x="23400" y="24"/>
                </a:cubicBezTo>
                <a:cubicBezTo>
                  <a:pt x="23400" y="38"/>
                  <a:pt x="23390" y="48"/>
                  <a:pt x="23376" y="48"/>
                </a:cubicBezTo>
                <a:lnTo>
                  <a:pt x="23280" y="48"/>
                </a:lnTo>
                <a:cubicBezTo>
                  <a:pt x="23267" y="48"/>
                  <a:pt x="23256" y="38"/>
                  <a:pt x="23256" y="24"/>
                </a:cubicBezTo>
                <a:cubicBezTo>
                  <a:pt x="23256" y="11"/>
                  <a:pt x="23267" y="0"/>
                  <a:pt x="23280" y="0"/>
                </a:cubicBezTo>
                <a:close/>
                <a:moveTo>
                  <a:pt x="23520" y="0"/>
                </a:moveTo>
                <a:lnTo>
                  <a:pt x="23616" y="0"/>
                </a:lnTo>
                <a:cubicBezTo>
                  <a:pt x="23630" y="0"/>
                  <a:pt x="23640" y="11"/>
                  <a:pt x="23640" y="24"/>
                </a:cubicBezTo>
                <a:cubicBezTo>
                  <a:pt x="23640" y="38"/>
                  <a:pt x="23630" y="48"/>
                  <a:pt x="23616" y="48"/>
                </a:cubicBezTo>
                <a:lnTo>
                  <a:pt x="23520" y="48"/>
                </a:lnTo>
                <a:cubicBezTo>
                  <a:pt x="23507" y="48"/>
                  <a:pt x="23496" y="38"/>
                  <a:pt x="23496" y="24"/>
                </a:cubicBezTo>
                <a:cubicBezTo>
                  <a:pt x="23496" y="11"/>
                  <a:pt x="23507" y="0"/>
                  <a:pt x="23520" y="0"/>
                </a:cubicBezTo>
                <a:close/>
                <a:moveTo>
                  <a:pt x="23760" y="0"/>
                </a:moveTo>
                <a:lnTo>
                  <a:pt x="23856" y="0"/>
                </a:lnTo>
                <a:cubicBezTo>
                  <a:pt x="23870" y="0"/>
                  <a:pt x="23880" y="11"/>
                  <a:pt x="23880" y="24"/>
                </a:cubicBezTo>
                <a:cubicBezTo>
                  <a:pt x="23880" y="38"/>
                  <a:pt x="23870" y="48"/>
                  <a:pt x="23856" y="48"/>
                </a:cubicBezTo>
                <a:lnTo>
                  <a:pt x="23760" y="48"/>
                </a:lnTo>
                <a:cubicBezTo>
                  <a:pt x="23747" y="48"/>
                  <a:pt x="23736" y="38"/>
                  <a:pt x="23736" y="24"/>
                </a:cubicBezTo>
                <a:cubicBezTo>
                  <a:pt x="23736" y="11"/>
                  <a:pt x="23747" y="0"/>
                  <a:pt x="23760" y="0"/>
                </a:cubicBezTo>
                <a:close/>
                <a:moveTo>
                  <a:pt x="24000" y="0"/>
                </a:moveTo>
                <a:lnTo>
                  <a:pt x="24096" y="0"/>
                </a:lnTo>
                <a:cubicBezTo>
                  <a:pt x="24110" y="0"/>
                  <a:pt x="24120" y="11"/>
                  <a:pt x="24120" y="24"/>
                </a:cubicBezTo>
                <a:cubicBezTo>
                  <a:pt x="24120" y="38"/>
                  <a:pt x="24110" y="48"/>
                  <a:pt x="24096" y="48"/>
                </a:cubicBezTo>
                <a:lnTo>
                  <a:pt x="24000" y="48"/>
                </a:lnTo>
                <a:cubicBezTo>
                  <a:pt x="23987" y="48"/>
                  <a:pt x="23976" y="38"/>
                  <a:pt x="23976" y="24"/>
                </a:cubicBezTo>
                <a:cubicBezTo>
                  <a:pt x="23976" y="11"/>
                  <a:pt x="23987" y="0"/>
                  <a:pt x="24000" y="0"/>
                </a:cubicBezTo>
                <a:close/>
                <a:moveTo>
                  <a:pt x="24240" y="0"/>
                </a:moveTo>
                <a:lnTo>
                  <a:pt x="24336" y="0"/>
                </a:lnTo>
                <a:cubicBezTo>
                  <a:pt x="24350" y="0"/>
                  <a:pt x="24360" y="11"/>
                  <a:pt x="24360" y="24"/>
                </a:cubicBezTo>
                <a:cubicBezTo>
                  <a:pt x="24360" y="38"/>
                  <a:pt x="24350" y="48"/>
                  <a:pt x="24336" y="48"/>
                </a:cubicBezTo>
                <a:lnTo>
                  <a:pt x="24240" y="48"/>
                </a:lnTo>
                <a:cubicBezTo>
                  <a:pt x="24227" y="48"/>
                  <a:pt x="24216" y="38"/>
                  <a:pt x="24216" y="24"/>
                </a:cubicBezTo>
                <a:cubicBezTo>
                  <a:pt x="24216" y="11"/>
                  <a:pt x="24227" y="0"/>
                  <a:pt x="24240" y="0"/>
                </a:cubicBezTo>
                <a:close/>
                <a:moveTo>
                  <a:pt x="24480" y="0"/>
                </a:moveTo>
                <a:lnTo>
                  <a:pt x="24576" y="0"/>
                </a:lnTo>
                <a:cubicBezTo>
                  <a:pt x="24590" y="0"/>
                  <a:pt x="24600" y="11"/>
                  <a:pt x="24600" y="24"/>
                </a:cubicBezTo>
                <a:cubicBezTo>
                  <a:pt x="24600" y="38"/>
                  <a:pt x="24590" y="48"/>
                  <a:pt x="24576" y="48"/>
                </a:cubicBezTo>
                <a:lnTo>
                  <a:pt x="24480" y="48"/>
                </a:lnTo>
                <a:cubicBezTo>
                  <a:pt x="24467" y="48"/>
                  <a:pt x="24456" y="38"/>
                  <a:pt x="24456" y="24"/>
                </a:cubicBezTo>
                <a:cubicBezTo>
                  <a:pt x="24456" y="11"/>
                  <a:pt x="24467" y="0"/>
                  <a:pt x="24480" y="0"/>
                </a:cubicBezTo>
                <a:close/>
                <a:moveTo>
                  <a:pt x="24720" y="0"/>
                </a:moveTo>
                <a:lnTo>
                  <a:pt x="24816" y="0"/>
                </a:lnTo>
                <a:cubicBezTo>
                  <a:pt x="24830" y="0"/>
                  <a:pt x="24840" y="11"/>
                  <a:pt x="24840" y="24"/>
                </a:cubicBezTo>
                <a:cubicBezTo>
                  <a:pt x="24840" y="38"/>
                  <a:pt x="24830" y="48"/>
                  <a:pt x="24816" y="48"/>
                </a:cubicBezTo>
                <a:lnTo>
                  <a:pt x="24720" y="48"/>
                </a:lnTo>
                <a:cubicBezTo>
                  <a:pt x="24707" y="48"/>
                  <a:pt x="24696" y="38"/>
                  <a:pt x="24696" y="24"/>
                </a:cubicBezTo>
                <a:cubicBezTo>
                  <a:pt x="24696" y="11"/>
                  <a:pt x="24707" y="0"/>
                  <a:pt x="24720" y="0"/>
                </a:cubicBezTo>
                <a:close/>
                <a:moveTo>
                  <a:pt x="24960" y="0"/>
                </a:moveTo>
                <a:lnTo>
                  <a:pt x="25056" y="0"/>
                </a:lnTo>
                <a:cubicBezTo>
                  <a:pt x="25070" y="0"/>
                  <a:pt x="25080" y="11"/>
                  <a:pt x="25080" y="24"/>
                </a:cubicBezTo>
                <a:cubicBezTo>
                  <a:pt x="25080" y="38"/>
                  <a:pt x="25070" y="48"/>
                  <a:pt x="25056" y="48"/>
                </a:cubicBezTo>
                <a:lnTo>
                  <a:pt x="24960" y="48"/>
                </a:lnTo>
                <a:cubicBezTo>
                  <a:pt x="24947" y="48"/>
                  <a:pt x="24936" y="38"/>
                  <a:pt x="24936" y="24"/>
                </a:cubicBezTo>
                <a:cubicBezTo>
                  <a:pt x="24936" y="11"/>
                  <a:pt x="24947" y="0"/>
                  <a:pt x="24960" y="0"/>
                </a:cubicBezTo>
                <a:close/>
                <a:moveTo>
                  <a:pt x="25200" y="0"/>
                </a:moveTo>
                <a:lnTo>
                  <a:pt x="25296" y="0"/>
                </a:lnTo>
                <a:cubicBezTo>
                  <a:pt x="25310" y="0"/>
                  <a:pt x="25320" y="11"/>
                  <a:pt x="25320" y="24"/>
                </a:cubicBezTo>
                <a:cubicBezTo>
                  <a:pt x="25320" y="38"/>
                  <a:pt x="25310" y="48"/>
                  <a:pt x="25296" y="48"/>
                </a:cubicBezTo>
                <a:lnTo>
                  <a:pt x="25200" y="48"/>
                </a:lnTo>
                <a:cubicBezTo>
                  <a:pt x="25187" y="48"/>
                  <a:pt x="25176" y="38"/>
                  <a:pt x="25176" y="24"/>
                </a:cubicBezTo>
                <a:cubicBezTo>
                  <a:pt x="25176" y="11"/>
                  <a:pt x="25187" y="0"/>
                  <a:pt x="25200" y="0"/>
                </a:cubicBezTo>
                <a:close/>
                <a:moveTo>
                  <a:pt x="25440" y="0"/>
                </a:moveTo>
                <a:lnTo>
                  <a:pt x="25536" y="0"/>
                </a:lnTo>
                <a:cubicBezTo>
                  <a:pt x="25550" y="0"/>
                  <a:pt x="25560" y="11"/>
                  <a:pt x="25560" y="24"/>
                </a:cubicBezTo>
                <a:cubicBezTo>
                  <a:pt x="25560" y="38"/>
                  <a:pt x="25550" y="48"/>
                  <a:pt x="25536" y="48"/>
                </a:cubicBezTo>
                <a:lnTo>
                  <a:pt x="25440" y="48"/>
                </a:lnTo>
                <a:cubicBezTo>
                  <a:pt x="25427" y="48"/>
                  <a:pt x="25416" y="38"/>
                  <a:pt x="25416" y="24"/>
                </a:cubicBezTo>
                <a:cubicBezTo>
                  <a:pt x="25416" y="11"/>
                  <a:pt x="25427" y="0"/>
                  <a:pt x="25440" y="0"/>
                </a:cubicBezTo>
                <a:close/>
                <a:moveTo>
                  <a:pt x="25680" y="0"/>
                </a:moveTo>
                <a:lnTo>
                  <a:pt x="25776" y="0"/>
                </a:lnTo>
                <a:cubicBezTo>
                  <a:pt x="25790" y="0"/>
                  <a:pt x="25800" y="11"/>
                  <a:pt x="25800" y="24"/>
                </a:cubicBezTo>
                <a:cubicBezTo>
                  <a:pt x="25800" y="38"/>
                  <a:pt x="25790" y="48"/>
                  <a:pt x="25776" y="48"/>
                </a:cubicBezTo>
                <a:lnTo>
                  <a:pt x="25680" y="48"/>
                </a:lnTo>
                <a:cubicBezTo>
                  <a:pt x="25667" y="48"/>
                  <a:pt x="25656" y="38"/>
                  <a:pt x="25656" y="24"/>
                </a:cubicBezTo>
                <a:cubicBezTo>
                  <a:pt x="25656" y="11"/>
                  <a:pt x="25667" y="0"/>
                  <a:pt x="25680" y="0"/>
                </a:cubicBezTo>
                <a:close/>
                <a:moveTo>
                  <a:pt x="25920" y="0"/>
                </a:moveTo>
                <a:lnTo>
                  <a:pt x="26016" y="0"/>
                </a:lnTo>
                <a:cubicBezTo>
                  <a:pt x="26030" y="0"/>
                  <a:pt x="26040" y="11"/>
                  <a:pt x="26040" y="24"/>
                </a:cubicBezTo>
                <a:cubicBezTo>
                  <a:pt x="26040" y="38"/>
                  <a:pt x="26030" y="48"/>
                  <a:pt x="26016" y="48"/>
                </a:cubicBezTo>
                <a:lnTo>
                  <a:pt x="25920" y="48"/>
                </a:lnTo>
                <a:cubicBezTo>
                  <a:pt x="25907" y="48"/>
                  <a:pt x="25896" y="38"/>
                  <a:pt x="25896" y="24"/>
                </a:cubicBezTo>
                <a:cubicBezTo>
                  <a:pt x="25896" y="11"/>
                  <a:pt x="25907" y="0"/>
                  <a:pt x="25920" y="0"/>
                </a:cubicBezTo>
                <a:close/>
                <a:moveTo>
                  <a:pt x="26160" y="0"/>
                </a:moveTo>
                <a:lnTo>
                  <a:pt x="26256" y="0"/>
                </a:lnTo>
                <a:cubicBezTo>
                  <a:pt x="26270" y="0"/>
                  <a:pt x="26280" y="11"/>
                  <a:pt x="26280" y="24"/>
                </a:cubicBezTo>
                <a:cubicBezTo>
                  <a:pt x="26280" y="38"/>
                  <a:pt x="26270" y="48"/>
                  <a:pt x="26256" y="48"/>
                </a:cubicBezTo>
                <a:lnTo>
                  <a:pt x="26160" y="48"/>
                </a:lnTo>
                <a:cubicBezTo>
                  <a:pt x="26147" y="48"/>
                  <a:pt x="26136" y="38"/>
                  <a:pt x="26136" y="24"/>
                </a:cubicBezTo>
                <a:cubicBezTo>
                  <a:pt x="26136" y="11"/>
                  <a:pt x="26147" y="0"/>
                  <a:pt x="26160" y="0"/>
                </a:cubicBezTo>
                <a:close/>
                <a:moveTo>
                  <a:pt x="26400" y="0"/>
                </a:moveTo>
                <a:lnTo>
                  <a:pt x="26496" y="0"/>
                </a:lnTo>
                <a:cubicBezTo>
                  <a:pt x="26510" y="0"/>
                  <a:pt x="26520" y="11"/>
                  <a:pt x="26520" y="24"/>
                </a:cubicBezTo>
                <a:cubicBezTo>
                  <a:pt x="26520" y="38"/>
                  <a:pt x="26510" y="48"/>
                  <a:pt x="26496" y="48"/>
                </a:cubicBezTo>
                <a:lnTo>
                  <a:pt x="26400" y="48"/>
                </a:lnTo>
                <a:cubicBezTo>
                  <a:pt x="26387" y="48"/>
                  <a:pt x="26376" y="38"/>
                  <a:pt x="26376" y="24"/>
                </a:cubicBezTo>
                <a:cubicBezTo>
                  <a:pt x="26376" y="11"/>
                  <a:pt x="26387" y="0"/>
                  <a:pt x="26400" y="0"/>
                </a:cubicBezTo>
                <a:close/>
                <a:moveTo>
                  <a:pt x="26640" y="0"/>
                </a:moveTo>
                <a:lnTo>
                  <a:pt x="26736" y="0"/>
                </a:lnTo>
                <a:cubicBezTo>
                  <a:pt x="26750" y="0"/>
                  <a:pt x="26760" y="11"/>
                  <a:pt x="26760" y="24"/>
                </a:cubicBezTo>
                <a:cubicBezTo>
                  <a:pt x="26760" y="38"/>
                  <a:pt x="26750" y="48"/>
                  <a:pt x="26736" y="48"/>
                </a:cubicBezTo>
                <a:lnTo>
                  <a:pt x="26640" y="48"/>
                </a:lnTo>
                <a:cubicBezTo>
                  <a:pt x="26627" y="48"/>
                  <a:pt x="26616" y="38"/>
                  <a:pt x="26616" y="24"/>
                </a:cubicBezTo>
                <a:cubicBezTo>
                  <a:pt x="26616" y="11"/>
                  <a:pt x="26627" y="0"/>
                  <a:pt x="26640" y="0"/>
                </a:cubicBezTo>
                <a:close/>
                <a:moveTo>
                  <a:pt x="26880" y="0"/>
                </a:moveTo>
                <a:lnTo>
                  <a:pt x="26976" y="0"/>
                </a:lnTo>
                <a:cubicBezTo>
                  <a:pt x="26990" y="0"/>
                  <a:pt x="27000" y="11"/>
                  <a:pt x="27000" y="24"/>
                </a:cubicBezTo>
                <a:cubicBezTo>
                  <a:pt x="27000" y="38"/>
                  <a:pt x="26990" y="48"/>
                  <a:pt x="26976" y="48"/>
                </a:cubicBezTo>
                <a:lnTo>
                  <a:pt x="26880" y="48"/>
                </a:lnTo>
                <a:cubicBezTo>
                  <a:pt x="26867" y="48"/>
                  <a:pt x="26856" y="38"/>
                  <a:pt x="26856" y="24"/>
                </a:cubicBezTo>
                <a:cubicBezTo>
                  <a:pt x="26856" y="11"/>
                  <a:pt x="26867" y="0"/>
                  <a:pt x="26880" y="0"/>
                </a:cubicBezTo>
                <a:close/>
                <a:moveTo>
                  <a:pt x="27120" y="0"/>
                </a:moveTo>
                <a:lnTo>
                  <a:pt x="27216" y="0"/>
                </a:lnTo>
                <a:cubicBezTo>
                  <a:pt x="27230" y="0"/>
                  <a:pt x="27240" y="11"/>
                  <a:pt x="27240" y="24"/>
                </a:cubicBezTo>
                <a:cubicBezTo>
                  <a:pt x="27240" y="38"/>
                  <a:pt x="27230" y="48"/>
                  <a:pt x="27216" y="48"/>
                </a:cubicBezTo>
                <a:lnTo>
                  <a:pt x="27120" y="48"/>
                </a:lnTo>
                <a:cubicBezTo>
                  <a:pt x="27107" y="48"/>
                  <a:pt x="27096" y="38"/>
                  <a:pt x="27096" y="24"/>
                </a:cubicBezTo>
                <a:cubicBezTo>
                  <a:pt x="27096" y="11"/>
                  <a:pt x="27107" y="0"/>
                  <a:pt x="27120" y="0"/>
                </a:cubicBezTo>
                <a:close/>
                <a:moveTo>
                  <a:pt x="27360" y="0"/>
                </a:moveTo>
                <a:lnTo>
                  <a:pt x="27456" y="0"/>
                </a:lnTo>
                <a:cubicBezTo>
                  <a:pt x="27470" y="0"/>
                  <a:pt x="27480" y="11"/>
                  <a:pt x="27480" y="24"/>
                </a:cubicBezTo>
                <a:cubicBezTo>
                  <a:pt x="27480" y="38"/>
                  <a:pt x="27470" y="48"/>
                  <a:pt x="27456" y="48"/>
                </a:cubicBezTo>
                <a:lnTo>
                  <a:pt x="27360" y="48"/>
                </a:lnTo>
                <a:cubicBezTo>
                  <a:pt x="27347" y="48"/>
                  <a:pt x="27336" y="38"/>
                  <a:pt x="27336" y="24"/>
                </a:cubicBezTo>
                <a:cubicBezTo>
                  <a:pt x="27336" y="11"/>
                  <a:pt x="27347" y="0"/>
                  <a:pt x="27360" y="0"/>
                </a:cubicBezTo>
                <a:close/>
                <a:moveTo>
                  <a:pt x="27600" y="0"/>
                </a:moveTo>
                <a:lnTo>
                  <a:pt x="27696" y="0"/>
                </a:lnTo>
                <a:cubicBezTo>
                  <a:pt x="27710" y="0"/>
                  <a:pt x="27720" y="11"/>
                  <a:pt x="27720" y="24"/>
                </a:cubicBezTo>
                <a:cubicBezTo>
                  <a:pt x="27720" y="38"/>
                  <a:pt x="27710" y="48"/>
                  <a:pt x="27696" y="48"/>
                </a:cubicBezTo>
                <a:lnTo>
                  <a:pt x="27600" y="48"/>
                </a:lnTo>
                <a:cubicBezTo>
                  <a:pt x="27587" y="48"/>
                  <a:pt x="27576" y="38"/>
                  <a:pt x="27576" y="24"/>
                </a:cubicBezTo>
                <a:cubicBezTo>
                  <a:pt x="27576" y="11"/>
                  <a:pt x="27587" y="0"/>
                  <a:pt x="27600" y="0"/>
                </a:cubicBezTo>
                <a:close/>
                <a:moveTo>
                  <a:pt x="27840" y="0"/>
                </a:moveTo>
                <a:lnTo>
                  <a:pt x="27904" y="0"/>
                </a:lnTo>
                <a:lnTo>
                  <a:pt x="27904" y="48"/>
                </a:lnTo>
                <a:lnTo>
                  <a:pt x="27840" y="48"/>
                </a:lnTo>
                <a:cubicBezTo>
                  <a:pt x="27827" y="48"/>
                  <a:pt x="27816" y="38"/>
                  <a:pt x="27816" y="24"/>
                </a:cubicBezTo>
                <a:cubicBezTo>
                  <a:pt x="27816" y="11"/>
                  <a:pt x="27827" y="0"/>
                  <a:pt x="27840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0" name="Rectangle 161">
            <a:extLst>
              <a:ext uri="{FF2B5EF4-FFF2-40B4-BE49-F238E27FC236}">
                <a16:creationId xmlns:a16="http://schemas.microsoft.com/office/drawing/2014/main" id="{4089161E-F195-44AC-A270-2F87AB919A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98809" y="3250271"/>
            <a:ext cx="52097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24-mo rate</a:t>
            </a:r>
            <a:b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39%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22%</a:t>
            </a:r>
          </a:p>
        </p:txBody>
      </p:sp>
      <p:sp>
        <p:nvSpPr>
          <p:cNvPr id="181" name="Freeform 160">
            <a:extLst>
              <a:ext uri="{FF2B5EF4-FFF2-40B4-BE49-F238E27FC236}">
                <a16:creationId xmlns:a16="http://schemas.microsoft.com/office/drawing/2014/main" id="{3AC9E852-CC46-4A36-BF79-AD2089C13025}"/>
              </a:ext>
            </a:extLst>
          </p:cNvPr>
          <p:cNvSpPr>
            <a:spLocks noEditPoints="1"/>
          </p:cNvSpPr>
          <p:nvPr/>
        </p:nvSpPr>
        <p:spPr bwMode="auto">
          <a:xfrm>
            <a:off x="7058157" y="3277970"/>
            <a:ext cx="5527" cy="1678198"/>
          </a:xfrm>
          <a:custGeom>
            <a:avLst/>
            <a:gdLst>
              <a:gd name="T0" fmla="*/ 0 w 48"/>
              <a:gd name="T1" fmla="*/ 0 h 9000"/>
              <a:gd name="T2" fmla="*/ 0 w 48"/>
              <a:gd name="T3" fmla="*/ 336 h 9000"/>
              <a:gd name="T4" fmla="*/ 48 w 48"/>
              <a:gd name="T5" fmla="*/ 576 h 9000"/>
              <a:gd name="T6" fmla="*/ 48 w 48"/>
              <a:gd name="T7" fmla="*/ 480 h 9000"/>
              <a:gd name="T8" fmla="*/ 0 w 48"/>
              <a:gd name="T9" fmla="*/ 720 h 9000"/>
              <a:gd name="T10" fmla="*/ 24 w 48"/>
              <a:gd name="T11" fmla="*/ 1080 h 9000"/>
              <a:gd name="T12" fmla="*/ 48 w 48"/>
              <a:gd name="T13" fmla="*/ 1200 h 9000"/>
              <a:gd name="T14" fmla="*/ 24 w 48"/>
              <a:gd name="T15" fmla="*/ 1176 h 9000"/>
              <a:gd name="T16" fmla="*/ 0 w 48"/>
              <a:gd name="T17" fmla="*/ 1536 h 9000"/>
              <a:gd name="T18" fmla="*/ 48 w 48"/>
              <a:gd name="T19" fmla="*/ 1776 h 9000"/>
              <a:gd name="T20" fmla="*/ 48 w 48"/>
              <a:gd name="T21" fmla="*/ 1680 h 9000"/>
              <a:gd name="T22" fmla="*/ 0 w 48"/>
              <a:gd name="T23" fmla="*/ 1920 h 9000"/>
              <a:gd name="T24" fmla="*/ 24 w 48"/>
              <a:gd name="T25" fmla="*/ 2280 h 9000"/>
              <a:gd name="T26" fmla="*/ 48 w 48"/>
              <a:gd name="T27" fmla="*/ 2400 h 9000"/>
              <a:gd name="T28" fmla="*/ 24 w 48"/>
              <a:gd name="T29" fmla="*/ 2376 h 9000"/>
              <a:gd name="T30" fmla="*/ 0 w 48"/>
              <a:gd name="T31" fmla="*/ 2736 h 9000"/>
              <a:gd name="T32" fmla="*/ 48 w 48"/>
              <a:gd name="T33" fmla="*/ 2976 h 9000"/>
              <a:gd name="T34" fmla="*/ 48 w 48"/>
              <a:gd name="T35" fmla="*/ 2880 h 9000"/>
              <a:gd name="T36" fmla="*/ 0 w 48"/>
              <a:gd name="T37" fmla="*/ 3120 h 9000"/>
              <a:gd name="T38" fmla="*/ 24 w 48"/>
              <a:gd name="T39" fmla="*/ 3480 h 9000"/>
              <a:gd name="T40" fmla="*/ 48 w 48"/>
              <a:gd name="T41" fmla="*/ 3600 h 9000"/>
              <a:gd name="T42" fmla="*/ 24 w 48"/>
              <a:gd name="T43" fmla="*/ 3576 h 9000"/>
              <a:gd name="T44" fmla="*/ 0 w 48"/>
              <a:gd name="T45" fmla="*/ 3936 h 9000"/>
              <a:gd name="T46" fmla="*/ 48 w 48"/>
              <a:gd name="T47" fmla="*/ 4176 h 9000"/>
              <a:gd name="T48" fmla="*/ 48 w 48"/>
              <a:gd name="T49" fmla="*/ 4080 h 9000"/>
              <a:gd name="T50" fmla="*/ 0 w 48"/>
              <a:gd name="T51" fmla="*/ 4320 h 9000"/>
              <a:gd name="T52" fmla="*/ 24 w 48"/>
              <a:gd name="T53" fmla="*/ 4680 h 9000"/>
              <a:gd name="T54" fmla="*/ 48 w 48"/>
              <a:gd name="T55" fmla="*/ 4800 h 9000"/>
              <a:gd name="T56" fmla="*/ 24 w 48"/>
              <a:gd name="T57" fmla="*/ 4776 h 9000"/>
              <a:gd name="T58" fmla="*/ 0 w 48"/>
              <a:gd name="T59" fmla="*/ 5136 h 9000"/>
              <a:gd name="T60" fmla="*/ 48 w 48"/>
              <a:gd name="T61" fmla="*/ 5376 h 9000"/>
              <a:gd name="T62" fmla="*/ 48 w 48"/>
              <a:gd name="T63" fmla="*/ 5280 h 9000"/>
              <a:gd name="T64" fmla="*/ 0 w 48"/>
              <a:gd name="T65" fmla="*/ 5520 h 9000"/>
              <a:gd name="T66" fmla="*/ 24 w 48"/>
              <a:gd name="T67" fmla="*/ 5880 h 9000"/>
              <a:gd name="T68" fmla="*/ 48 w 48"/>
              <a:gd name="T69" fmla="*/ 6000 h 9000"/>
              <a:gd name="T70" fmla="*/ 24 w 48"/>
              <a:gd name="T71" fmla="*/ 5976 h 9000"/>
              <a:gd name="T72" fmla="*/ 0 w 48"/>
              <a:gd name="T73" fmla="*/ 6336 h 9000"/>
              <a:gd name="T74" fmla="*/ 48 w 48"/>
              <a:gd name="T75" fmla="*/ 6576 h 9000"/>
              <a:gd name="T76" fmla="*/ 48 w 48"/>
              <a:gd name="T77" fmla="*/ 6480 h 9000"/>
              <a:gd name="T78" fmla="*/ 0 w 48"/>
              <a:gd name="T79" fmla="*/ 6720 h 9000"/>
              <a:gd name="T80" fmla="*/ 24 w 48"/>
              <a:gd name="T81" fmla="*/ 7080 h 9000"/>
              <a:gd name="T82" fmla="*/ 48 w 48"/>
              <a:gd name="T83" fmla="*/ 7200 h 9000"/>
              <a:gd name="T84" fmla="*/ 24 w 48"/>
              <a:gd name="T85" fmla="*/ 7176 h 9000"/>
              <a:gd name="T86" fmla="*/ 0 w 48"/>
              <a:gd name="T87" fmla="*/ 7536 h 9000"/>
              <a:gd name="T88" fmla="*/ 48 w 48"/>
              <a:gd name="T89" fmla="*/ 7776 h 9000"/>
              <a:gd name="T90" fmla="*/ 48 w 48"/>
              <a:gd name="T91" fmla="*/ 7680 h 9000"/>
              <a:gd name="T92" fmla="*/ 0 w 48"/>
              <a:gd name="T93" fmla="*/ 7920 h 9000"/>
              <a:gd name="T94" fmla="*/ 24 w 48"/>
              <a:gd name="T95" fmla="*/ 8280 h 9000"/>
              <a:gd name="T96" fmla="*/ 48 w 48"/>
              <a:gd name="T97" fmla="*/ 8400 h 9000"/>
              <a:gd name="T98" fmla="*/ 24 w 48"/>
              <a:gd name="T99" fmla="*/ 8376 h 9000"/>
              <a:gd name="T100" fmla="*/ 0 w 48"/>
              <a:gd name="T101" fmla="*/ 8736 h 9000"/>
              <a:gd name="T102" fmla="*/ 48 w 48"/>
              <a:gd name="T103" fmla="*/ 8976 h 9000"/>
              <a:gd name="T104" fmla="*/ 48 w 48"/>
              <a:gd name="T105" fmla="*/ 8880 h 9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8" h="9000">
                <a:moveTo>
                  <a:pt x="48" y="0"/>
                </a:moveTo>
                <a:lnTo>
                  <a:pt x="48" y="96"/>
                </a:lnTo>
                <a:cubicBezTo>
                  <a:pt x="48" y="110"/>
                  <a:pt x="38" y="120"/>
                  <a:pt x="24" y="120"/>
                </a:cubicBezTo>
                <a:cubicBezTo>
                  <a:pt x="11" y="120"/>
                  <a:pt x="0" y="110"/>
                  <a:pt x="0" y="96"/>
                </a:cubicBezTo>
                <a:lnTo>
                  <a:pt x="0" y="0"/>
                </a:lnTo>
                <a:lnTo>
                  <a:pt x="48" y="0"/>
                </a:lnTo>
                <a:close/>
                <a:moveTo>
                  <a:pt x="48" y="240"/>
                </a:moveTo>
                <a:lnTo>
                  <a:pt x="48" y="336"/>
                </a:lnTo>
                <a:cubicBezTo>
                  <a:pt x="48" y="350"/>
                  <a:pt x="38" y="360"/>
                  <a:pt x="24" y="360"/>
                </a:cubicBezTo>
                <a:cubicBezTo>
                  <a:pt x="11" y="360"/>
                  <a:pt x="0" y="350"/>
                  <a:pt x="0" y="336"/>
                </a:cubicBezTo>
                <a:lnTo>
                  <a:pt x="0" y="240"/>
                </a:lnTo>
                <a:cubicBezTo>
                  <a:pt x="0" y="227"/>
                  <a:pt x="11" y="216"/>
                  <a:pt x="24" y="216"/>
                </a:cubicBezTo>
                <a:cubicBezTo>
                  <a:pt x="38" y="216"/>
                  <a:pt x="48" y="227"/>
                  <a:pt x="48" y="240"/>
                </a:cubicBezTo>
                <a:close/>
                <a:moveTo>
                  <a:pt x="48" y="480"/>
                </a:moveTo>
                <a:lnTo>
                  <a:pt x="48" y="576"/>
                </a:lnTo>
                <a:cubicBezTo>
                  <a:pt x="48" y="590"/>
                  <a:pt x="38" y="600"/>
                  <a:pt x="24" y="600"/>
                </a:cubicBezTo>
                <a:cubicBezTo>
                  <a:pt x="11" y="600"/>
                  <a:pt x="0" y="590"/>
                  <a:pt x="0" y="576"/>
                </a:cubicBezTo>
                <a:lnTo>
                  <a:pt x="0" y="480"/>
                </a:lnTo>
                <a:cubicBezTo>
                  <a:pt x="0" y="467"/>
                  <a:pt x="11" y="456"/>
                  <a:pt x="24" y="456"/>
                </a:cubicBezTo>
                <a:cubicBezTo>
                  <a:pt x="38" y="456"/>
                  <a:pt x="48" y="467"/>
                  <a:pt x="48" y="480"/>
                </a:cubicBezTo>
                <a:close/>
                <a:moveTo>
                  <a:pt x="48" y="720"/>
                </a:moveTo>
                <a:lnTo>
                  <a:pt x="48" y="816"/>
                </a:lnTo>
                <a:cubicBezTo>
                  <a:pt x="48" y="830"/>
                  <a:pt x="38" y="840"/>
                  <a:pt x="24" y="840"/>
                </a:cubicBezTo>
                <a:cubicBezTo>
                  <a:pt x="11" y="840"/>
                  <a:pt x="0" y="830"/>
                  <a:pt x="0" y="816"/>
                </a:cubicBezTo>
                <a:lnTo>
                  <a:pt x="0" y="720"/>
                </a:lnTo>
                <a:cubicBezTo>
                  <a:pt x="0" y="707"/>
                  <a:pt x="11" y="696"/>
                  <a:pt x="24" y="696"/>
                </a:cubicBezTo>
                <a:cubicBezTo>
                  <a:pt x="38" y="696"/>
                  <a:pt x="48" y="707"/>
                  <a:pt x="48" y="720"/>
                </a:cubicBezTo>
                <a:close/>
                <a:moveTo>
                  <a:pt x="48" y="960"/>
                </a:moveTo>
                <a:lnTo>
                  <a:pt x="48" y="1056"/>
                </a:lnTo>
                <a:cubicBezTo>
                  <a:pt x="48" y="1070"/>
                  <a:pt x="38" y="1080"/>
                  <a:pt x="24" y="1080"/>
                </a:cubicBezTo>
                <a:cubicBezTo>
                  <a:pt x="11" y="1080"/>
                  <a:pt x="0" y="1070"/>
                  <a:pt x="0" y="1056"/>
                </a:cubicBezTo>
                <a:lnTo>
                  <a:pt x="0" y="960"/>
                </a:lnTo>
                <a:cubicBezTo>
                  <a:pt x="0" y="947"/>
                  <a:pt x="11" y="936"/>
                  <a:pt x="24" y="936"/>
                </a:cubicBezTo>
                <a:cubicBezTo>
                  <a:pt x="38" y="936"/>
                  <a:pt x="48" y="947"/>
                  <a:pt x="48" y="960"/>
                </a:cubicBezTo>
                <a:close/>
                <a:moveTo>
                  <a:pt x="48" y="1200"/>
                </a:moveTo>
                <a:lnTo>
                  <a:pt x="48" y="1296"/>
                </a:lnTo>
                <a:cubicBezTo>
                  <a:pt x="48" y="1310"/>
                  <a:pt x="38" y="1320"/>
                  <a:pt x="24" y="1320"/>
                </a:cubicBezTo>
                <a:cubicBezTo>
                  <a:pt x="11" y="1320"/>
                  <a:pt x="0" y="1310"/>
                  <a:pt x="0" y="1296"/>
                </a:cubicBezTo>
                <a:lnTo>
                  <a:pt x="0" y="1200"/>
                </a:lnTo>
                <a:cubicBezTo>
                  <a:pt x="0" y="1187"/>
                  <a:pt x="11" y="1176"/>
                  <a:pt x="24" y="1176"/>
                </a:cubicBezTo>
                <a:cubicBezTo>
                  <a:pt x="38" y="1176"/>
                  <a:pt x="48" y="1187"/>
                  <a:pt x="48" y="1200"/>
                </a:cubicBezTo>
                <a:close/>
                <a:moveTo>
                  <a:pt x="48" y="1440"/>
                </a:moveTo>
                <a:lnTo>
                  <a:pt x="48" y="1536"/>
                </a:lnTo>
                <a:cubicBezTo>
                  <a:pt x="48" y="1550"/>
                  <a:pt x="38" y="1560"/>
                  <a:pt x="24" y="1560"/>
                </a:cubicBezTo>
                <a:cubicBezTo>
                  <a:pt x="11" y="1560"/>
                  <a:pt x="0" y="1550"/>
                  <a:pt x="0" y="1536"/>
                </a:cubicBezTo>
                <a:lnTo>
                  <a:pt x="0" y="1440"/>
                </a:lnTo>
                <a:cubicBezTo>
                  <a:pt x="0" y="1427"/>
                  <a:pt x="11" y="1416"/>
                  <a:pt x="24" y="1416"/>
                </a:cubicBezTo>
                <a:cubicBezTo>
                  <a:pt x="38" y="1416"/>
                  <a:pt x="48" y="1427"/>
                  <a:pt x="48" y="1440"/>
                </a:cubicBezTo>
                <a:close/>
                <a:moveTo>
                  <a:pt x="48" y="1680"/>
                </a:moveTo>
                <a:lnTo>
                  <a:pt x="48" y="1776"/>
                </a:lnTo>
                <a:cubicBezTo>
                  <a:pt x="48" y="1790"/>
                  <a:pt x="38" y="1800"/>
                  <a:pt x="24" y="1800"/>
                </a:cubicBezTo>
                <a:cubicBezTo>
                  <a:pt x="11" y="1800"/>
                  <a:pt x="0" y="1790"/>
                  <a:pt x="0" y="1776"/>
                </a:cubicBezTo>
                <a:lnTo>
                  <a:pt x="0" y="1680"/>
                </a:lnTo>
                <a:cubicBezTo>
                  <a:pt x="0" y="1667"/>
                  <a:pt x="11" y="1656"/>
                  <a:pt x="24" y="1656"/>
                </a:cubicBezTo>
                <a:cubicBezTo>
                  <a:pt x="38" y="1656"/>
                  <a:pt x="48" y="1667"/>
                  <a:pt x="48" y="1680"/>
                </a:cubicBezTo>
                <a:close/>
                <a:moveTo>
                  <a:pt x="48" y="1920"/>
                </a:moveTo>
                <a:lnTo>
                  <a:pt x="48" y="2016"/>
                </a:lnTo>
                <a:cubicBezTo>
                  <a:pt x="48" y="2030"/>
                  <a:pt x="38" y="2040"/>
                  <a:pt x="24" y="2040"/>
                </a:cubicBezTo>
                <a:cubicBezTo>
                  <a:pt x="11" y="2040"/>
                  <a:pt x="0" y="2030"/>
                  <a:pt x="0" y="2016"/>
                </a:cubicBezTo>
                <a:lnTo>
                  <a:pt x="0" y="1920"/>
                </a:lnTo>
                <a:cubicBezTo>
                  <a:pt x="0" y="1907"/>
                  <a:pt x="11" y="1896"/>
                  <a:pt x="24" y="1896"/>
                </a:cubicBezTo>
                <a:cubicBezTo>
                  <a:pt x="38" y="1896"/>
                  <a:pt x="48" y="1907"/>
                  <a:pt x="48" y="1920"/>
                </a:cubicBezTo>
                <a:close/>
                <a:moveTo>
                  <a:pt x="48" y="2160"/>
                </a:moveTo>
                <a:lnTo>
                  <a:pt x="48" y="2256"/>
                </a:lnTo>
                <a:cubicBezTo>
                  <a:pt x="48" y="2270"/>
                  <a:pt x="38" y="2280"/>
                  <a:pt x="24" y="2280"/>
                </a:cubicBezTo>
                <a:cubicBezTo>
                  <a:pt x="11" y="2280"/>
                  <a:pt x="0" y="2270"/>
                  <a:pt x="0" y="2256"/>
                </a:cubicBezTo>
                <a:lnTo>
                  <a:pt x="0" y="2160"/>
                </a:lnTo>
                <a:cubicBezTo>
                  <a:pt x="0" y="2147"/>
                  <a:pt x="11" y="2136"/>
                  <a:pt x="24" y="2136"/>
                </a:cubicBezTo>
                <a:cubicBezTo>
                  <a:pt x="38" y="2136"/>
                  <a:pt x="48" y="2147"/>
                  <a:pt x="48" y="2160"/>
                </a:cubicBezTo>
                <a:close/>
                <a:moveTo>
                  <a:pt x="48" y="2400"/>
                </a:moveTo>
                <a:lnTo>
                  <a:pt x="48" y="2496"/>
                </a:lnTo>
                <a:cubicBezTo>
                  <a:pt x="48" y="2510"/>
                  <a:pt x="38" y="2520"/>
                  <a:pt x="24" y="2520"/>
                </a:cubicBezTo>
                <a:cubicBezTo>
                  <a:pt x="11" y="2520"/>
                  <a:pt x="0" y="2510"/>
                  <a:pt x="0" y="2496"/>
                </a:cubicBezTo>
                <a:lnTo>
                  <a:pt x="0" y="2400"/>
                </a:lnTo>
                <a:cubicBezTo>
                  <a:pt x="0" y="2387"/>
                  <a:pt x="11" y="2376"/>
                  <a:pt x="24" y="2376"/>
                </a:cubicBezTo>
                <a:cubicBezTo>
                  <a:pt x="38" y="2376"/>
                  <a:pt x="48" y="2387"/>
                  <a:pt x="48" y="2400"/>
                </a:cubicBezTo>
                <a:close/>
                <a:moveTo>
                  <a:pt x="48" y="2640"/>
                </a:moveTo>
                <a:lnTo>
                  <a:pt x="48" y="2736"/>
                </a:lnTo>
                <a:cubicBezTo>
                  <a:pt x="48" y="2750"/>
                  <a:pt x="38" y="2760"/>
                  <a:pt x="24" y="2760"/>
                </a:cubicBezTo>
                <a:cubicBezTo>
                  <a:pt x="11" y="2760"/>
                  <a:pt x="0" y="2750"/>
                  <a:pt x="0" y="2736"/>
                </a:cubicBezTo>
                <a:lnTo>
                  <a:pt x="0" y="2640"/>
                </a:lnTo>
                <a:cubicBezTo>
                  <a:pt x="0" y="2627"/>
                  <a:pt x="11" y="2616"/>
                  <a:pt x="24" y="2616"/>
                </a:cubicBezTo>
                <a:cubicBezTo>
                  <a:pt x="38" y="2616"/>
                  <a:pt x="48" y="2627"/>
                  <a:pt x="48" y="2640"/>
                </a:cubicBezTo>
                <a:close/>
                <a:moveTo>
                  <a:pt x="48" y="2880"/>
                </a:moveTo>
                <a:lnTo>
                  <a:pt x="48" y="2976"/>
                </a:lnTo>
                <a:cubicBezTo>
                  <a:pt x="48" y="2990"/>
                  <a:pt x="38" y="3000"/>
                  <a:pt x="24" y="3000"/>
                </a:cubicBezTo>
                <a:cubicBezTo>
                  <a:pt x="11" y="3000"/>
                  <a:pt x="0" y="2990"/>
                  <a:pt x="0" y="2976"/>
                </a:cubicBezTo>
                <a:lnTo>
                  <a:pt x="0" y="2880"/>
                </a:lnTo>
                <a:cubicBezTo>
                  <a:pt x="0" y="2867"/>
                  <a:pt x="11" y="2856"/>
                  <a:pt x="24" y="2856"/>
                </a:cubicBezTo>
                <a:cubicBezTo>
                  <a:pt x="38" y="2856"/>
                  <a:pt x="48" y="2867"/>
                  <a:pt x="48" y="2880"/>
                </a:cubicBezTo>
                <a:close/>
                <a:moveTo>
                  <a:pt x="48" y="3120"/>
                </a:moveTo>
                <a:lnTo>
                  <a:pt x="48" y="3216"/>
                </a:lnTo>
                <a:cubicBezTo>
                  <a:pt x="48" y="3230"/>
                  <a:pt x="38" y="3240"/>
                  <a:pt x="24" y="3240"/>
                </a:cubicBezTo>
                <a:cubicBezTo>
                  <a:pt x="11" y="3240"/>
                  <a:pt x="0" y="3230"/>
                  <a:pt x="0" y="3216"/>
                </a:cubicBezTo>
                <a:lnTo>
                  <a:pt x="0" y="3120"/>
                </a:lnTo>
                <a:cubicBezTo>
                  <a:pt x="0" y="3107"/>
                  <a:pt x="11" y="3096"/>
                  <a:pt x="24" y="3096"/>
                </a:cubicBezTo>
                <a:cubicBezTo>
                  <a:pt x="38" y="3096"/>
                  <a:pt x="48" y="3107"/>
                  <a:pt x="48" y="3120"/>
                </a:cubicBezTo>
                <a:close/>
                <a:moveTo>
                  <a:pt x="48" y="3360"/>
                </a:moveTo>
                <a:lnTo>
                  <a:pt x="48" y="3456"/>
                </a:lnTo>
                <a:cubicBezTo>
                  <a:pt x="48" y="3470"/>
                  <a:pt x="38" y="3480"/>
                  <a:pt x="24" y="3480"/>
                </a:cubicBezTo>
                <a:cubicBezTo>
                  <a:pt x="11" y="3480"/>
                  <a:pt x="0" y="3470"/>
                  <a:pt x="0" y="3456"/>
                </a:cubicBezTo>
                <a:lnTo>
                  <a:pt x="0" y="3360"/>
                </a:lnTo>
                <a:cubicBezTo>
                  <a:pt x="0" y="3347"/>
                  <a:pt x="11" y="3336"/>
                  <a:pt x="24" y="3336"/>
                </a:cubicBezTo>
                <a:cubicBezTo>
                  <a:pt x="38" y="3336"/>
                  <a:pt x="48" y="3347"/>
                  <a:pt x="48" y="3360"/>
                </a:cubicBezTo>
                <a:close/>
                <a:moveTo>
                  <a:pt x="48" y="3600"/>
                </a:moveTo>
                <a:lnTo>
                  <a:pt x="48" y="3696"/>
                </a:lnTo>
                <a:cubicBezTo>
                  <a:pt x="48" y="3710"/>
                  <a:pt x="38" y="3720"/>
                  <a:pt x="24" y="3720"/>
                </a:cubicBezTo>
                <a:cubicBezTo>
                  <a:pt x="11" y="3720"/>
                  <a:pt x="0" y="3710"/>
                  <a:pt x="0" y="3696"/>
                </a:cubicBezTo>
                <a:lnTo>
                  <a:pt x="0" y="3600"/>
                </a:lnTo>
                <a:cubicBezTo>
                  <a:pt x="0" y="3587"/>
                  <a:pt x="11" y="3576"/>
                  <a:pt x="24" y="3576"/>
                </a:cubicBezTo>
                <a:cubicBezTo>
                  <a:pt x="38" y="3576"/>
                  <a:pt x="48" y="3587"/>
                  <a:pt x="48" y="3600"/>
                </a:cubicBezTo>
                <a:close/>
                <a:moveTo>
                  <a:pt x="48" y="3840"/>
                </a:moveTo>
                <a:lnTo>
                  <a:pt x="48" y="3936"/>
                </a:lnTo>
                <a:cubicBezTo>
                  <a:pt x="48" y="3950"/>
                  <a:pt x="38" y="3960"/>
                  <a:pt x="24" y="3960"/>
                </a:cubicBezTo>
                <a:cubicBezTo>
                  <a:pt x="11" y="3960"/>
                  <a:pt x="0" y="3950"/>
                  <a:pt x="0" y="3936"/>
                </a:cubicBezTo>
                <a:lnTo>
                  <a:pt x="0" y="3840"/>
                </a:lnTo>
                <a:cubicBezTo>
                  <a:pt x="0" y="3827"/>
                  <a:pt x="11" y="3816"/>
                  <a:pt x="24" y="3816"/>
                </a:cubicBezTo>
                <a:cubicBezTo>
                  <a:pt x="38" y="3816"/>
                  <a:pt x="48" y="3827"/>
                  <a:pt x="48" y="3840"/>
                </a:cubicBezTo>
                <a:close/>
                <a:moveTo>
                  <a:pt x="48" y="4080"/>
                </a:moveTo>
                <a:lnTo>
                  <a:pt x="48" y="4176"/>
                </a:lnTo>
                <a:cubicBezTo>
                  <a:pt x="48" y="4190"/>
                  <a:pt x="38" y="4200"/>
                  <a:pt x="24" y="4200"/>
                </a:cubicBezTo>
                <a:cubicBezTo>
                  <a:pt x="11" y="4200"/>
                  <a:pt x="0" y="4190"/>
                  <a:pt x="0" y="4176"/>
                </a:cubicBezTo>
                <a:lnTo>
                  <a:pt x="0" y="4080"/>
                </a:lnTo>
                <a:cubicBezTo>
                  <a:pt x="0" y="4067"/>
                  <a:pt x="11" y="4056"/>
                  <a:pt x="24" y="4056"/>
                </a:cubicBezTo>
                <a:cubicBezTo>
                  <a:pt x="38" y="4056"/>
                  <a:pt x="48" y="4067"/>
                  <a:pt x="48" y="4080"/>
                </a:cubicBezTo>
                <a:close/>
                <a:moveTo>
                  <a:pt x="48" y="4320"/>
                </a:moveTo>
                <a:lnTo>
                  <a:pt x="48" y="4416"/>
                </a:lnTo>
                <a:cubicBezTo>
                  <a:pt x="48" y="4430"/>
                  <a:pt x="38" y="4440"/>
                  <a:pt x="24" y="4440"/>
                </a:cubicBezTo>
                <a:cubicBezTo>
                  <a:pt x="11" y="4440"/>
                  <a:pt x="0" y="4430"/>
                  <a:pt x="0" y="4416"/>
                </a:cubicBezTo>
                <a:lnTo>
                  <a:pt x="0" y="4320"/>
                </a:lnTo>
                <a:cubicBezTo>
                  <a:pt x="0" y="4307"/>
                  <a:pt x="11" y="4296"/>
                  <a:pt x="24" y="4296"/>
                </a:cubicBezTo>
                <a:cubicBezTo>
                  <a:pt x="38" y="4296"/>
                  <a:pt x="48" y="4307"/>
                  <a:pt x="48" y="4320"/>
                </a:cubicBezTo>
                <a:close/>
                <a:moveTo>
                  <a:pt x="48" y="4560"/>
                </a:moveTo>
                <a:lnTo>
                  <a:pt x="48" y="4656"/>
                </a:lnTo>
                <a:cubicBezTo>
                  <a:pt x="48" y="4670"/>
                  <a:pt x="38" y="4680"/>
                  <a:pt x="24" y="4680"/>
                </a:cubicBezTo>
                <a:cubicBezTo>
                  <a:pt x="11" y="4680"/>
                  <a:pt x="0" y="4670"/>
                  <a:pt x="0" y="4656"/>
                </a:cubicBezTo>
                <a:lnTo>
                  <a:pt x="0" y="4560"/>
                </a:lnTo>
                <a:cubicBezTo>
                  <a:pt x="0" y="4547"/>
                  <a:pt x="11" y="4536"/>
                  <a:pt x="24" y="4536"/>
                </a:cubicBezTo>
                <a:cubicBezTo>
                  <a:pt x="38" y="4536"/>
                  <a:pt x="48" y="4547"/>
                  <a:pt x="48" y="4560"/>
                </a:cubicBezTo>
                <a:close/>
                <a:moveTo>
                  <a:pt x="48" y="4800"/>
                </a:moveTo>
                <a:lnTo>
                  <a:pt x="48" y="4896"/>
                </a:lnTo>
                <a:cubicBezTo>
                  <a:pt x="48" y="4910"/>
                  <a:pt x="38" y="4920"/>
                  <a:pt x="24" y="4920"/>
                </a:cubicBezTo>
                <a:cubicBezTo>
                  <a:pt x="11" y="4920"/>
                  <a:pt x="0" y="4910"/>
                  <a:pt x="0" y="4896"/>
                </a:cubicBezTo>
                <a:lnTo>
                  <a:pt x="0" y="4800"/>
                </a:lnTo>
                <a:cubicBezTo>
                  <a:pt x="0" y="4787"/>
                  <a:pt x="11" y="4776"/>
                  <a:pt x="24" y="4776"/>
                </a:cubicBezTo>
                <a:cubicBezTo>
                  <a:pt x="38" y="4776"/>
                  <a:pt x="48" y="4787"/>
                  <a:pt x="48" y="4800"/>
                </a:cubicBezTo>
                <a:close/>
                <a:moveTo>
                  <a:pt x="48" y="5040"/>
                </a:moveTo>
                <a:lnTo>
                  <a:pt x="48" y="5136"/>
                </a:lnTo>
                <a:cubicBezTo>
                  <a:pt x="48" y="5150"/>
                  <a:pt x="38" y="5160"/>
                  <a:pt x="24" y="5160"/>
                </a:cubicBezTo>
                <a:cubicBezTo>
                  <a:pt x="11" y="5160"/>
                  <a:pt x="0" y="5150"/>
                  <a:pt x="0" y="5136"/>
                </a:cubicBezTo>
                <a:lnTo>
                  <a:pt x="0" y="5040"/>
                </a:lnTo>
                <a:cubicBezTo>
                  <a:pt x="0" y="5027"/>
                  <a:pt x="11" y="5016"/>
                  <a:pt x="24" y="5016"/>
                </a:cubicBezTo>
                <a:cubicBezTo>
                  <a:pt x="38" y="5016"/>
                  <a:pt x="48" y="5027"/>
                  <a:pt x="48" y="5040"/>
                </a:cubicBezTo>
                <a:close/>
                <a:moveTo>
                  <a:pt x="48" y="5280"/>
                </a:moveTo>
                <a:lnTo>
                  <a:pt x="48" y="5376"/>
                </a:lnTo>
                <a:cubicBezTo>
                  <a:pt x="48" y="5390"/>
                  <a:pt x="38" y="5400"/>
                  <a:pt x="24" y="5400"/>
                </a:cubicBezTo>
                <a:cubicBezTo>
                  <a:pt x="11" y="5400"/>
                  <a:pt x="0" y="5390"/>
                  <a:pt x="0" y="5376"/>
                </a:cubicBezTo>
                <a:lnTo>
                  <a:pt x="0" y="5280"/>
                </a:lnTo>
                <a:cubicBezTo>
                  <a:pt x="0" y="5267"/>
                  <a:pt x="11" y="5256"/>
                  <a:pt x="24" y="5256"/>
                </a:cubicBezTo>
                <a:cubicBezTo>
                  <a:pt x="38" y="5256"/>
                  <a:pt x="48" y="5267"/>
                  <a:pt x="48" y="5280"/>
                </a:cubicBezTo>
                <a:close/>
                <a:moveTo>
                  <a:pt x="48" y="5520"/>
                </a:moveTo>
                <a:lnTo>
                  <a:pt x="48" y="5616"/>
                </a:lnTo>
                <a:cubicBezTo>
                  <a:pt x="48" y="5630"/>
                  <a:pt x="38" y="5640"/>
                  <a:pt x="24" y="5640"/>
                </a:cubicBezTo>
                <a:cubicBezTo>
                  <a:pt x="11" y="5640"/>
                  <a:pt x="0" y="5630"/>
                  <a:pt x="0" y="5616"/>
                </a:cubicBezTo>
                <a:lnTo>
                  <a:pt x="0" y="5520"/>
                </a:lnTo>
                <a:cubicBezTo>
                  <a:pt x="0" y="5507"/>
                  <a:pt x="11" y="5496"/>
                  <a:pt x="24" y="5496"/>
                </a:cubicBezTo>
                <a:cubicBezTo>
                  <a:pt x="38" y="5496"/>
                  <a:pt x="48" y="5507"/>
                  <a:pt x="48" y="5520"/>
                </a:cubicBezTo>
                <a:close/>
                <a:moveTo>
                  <a:pt x="48" y="5760"/>
                </a:moveTo>
                <a:lnTo>
                  <a:pt x="48" y="5856"/>
                </a:lnTo>
                <a:cubicBezTo>
                  <a:pt x="48" y="5870"/>
                  <a:pt x="38" y="5880"/>
                  <a:pt x="24" y="5880"/>
                </a:cubicBezTo>
                <a:cubicBezTo>
                  <a:pt x="11" y="5880"/>
                  <a:pt x="0" y="5870"/>
                  <a:pt x="0" y="5856"/>
                </a:cubicBezTo>
                <a:lnTo>
                  <a:pt x="0" y="5760"/>
                </a:lnTo>
                <a:cubicBezTo>
                  <a:pt x="0" y="5747"/>
                  <a:pt x="11" y="5736"/>
                  <a:pt x="24" y="5736"/>
                </a:cubicBezTo>
                <a:cubicBezTo>
                  <a:pt x="38" y="5736"/>
                  <a:pt x="48" y="5747"/>
                  <a:pt x="48" y="5760"/>
                </a:cubicBezTo>
                <a:close/>
                <a:moveTo>
                  <a:pt x="48" y="6000"/>
                </a:moveTo>
                <a:lnTo>
                  <a:pt x="48" y="6096"/>
                </a:lnTo>
                <a:cubicBezTo>
                  <a:pt x="48" y="6110"/>
                  <a:pt x="38" y="6120"/>
                  <a:pt x="24" y="6120"/>
                </a:cubicBezTo>
                <a:cubicBezTo>
                  <a:pt x="11" y="6120"/>
                  <a:pt x="0" y="6110"/>
                  <a:pt x="0" y="6096"/>
                </a:cubicBezTo>
                <a:lnTo>
                  <a:pt x="0" y="6000"/>
                </a:lnTo>
                <a:cubicBezTo>
                  <a:pt x="0" y="5987"/>
                  <a:pt x="11" y="5976"/>
                  <a:pt x="24" y="5976"/>
                </a:cubicBezTo>
                <a:cubicBezTo>
                  <a:pt x="38" y="5976"/>
                  <a:pt x="48" y="5987"/>
                  <a:pt x="48" y="6000"/>
                </a:cubicBezTo>
                <a:close/>
                <a:moveTo>
                  <a:pt x="48" y="6240"/>
                </a:moveTo>
                <a:lnTo>
                  <a:pt x="48" y="6336"/>
                </a:lnTo>
                <a:cubicBezTo>
                  <a:pt x="48" y="6350"/>
                  <a:pt x="38" y="6360"/>
                  <a:pt x="24" y="6360"/>
                </a:cubicBezTo>
                <a:cubicBezTo>
                  <a:pt x="11" y="6360"/>
                  <a:pt x="0" y="6350"/>
                  <a:pt x="0" y="6336"/>
                </a:cubicBezTo>
                <a:lnTo>
                  <a:pt x="0" y="6240"/>
                </a:lnTo>
                <a:cubicBezTo>
                  <a:pt x="0" y="6227"/>
                  <a:pt x="11" y="6216"/>
                  <a:pt x="24" y="6216"/>
                </a:cubicBezTo>
                <a:cubicBezTo>
                  <a:pt x="38" y="6216"/>
                  <a:pt x="48" y="6227"/>
                  <a:pt x="48" y="6240"/>
                </a:cubicBezTo>
                <a:close/>
                <a:moveTo>
                  <a:pt x="48" y="6480"/>
                </a:moveTo>
                <a:lnTo>
                  <a:pt x="48" y="6576"/>
                </a:lnTo>
                <a:cubicBezTo>
                  <a:pt x="48" y="6590"/>
                  <a:pt x="38" y="6600"/>
                  <a:pt x="24" y="6600"/>
                </a:cubicBezTo>
                <a:cubicBezTo>
                  <a:pt x="11" y="6600"/>
                  <a:pt x="0" y="6590"/>
                  <a:pt x="0" y="6576"/>
                </a:cubicBezTo>
                <a:lnTo>
                  <a:pt x="0" y="6480"/>
                </a:lnTo>
                <a:cubicBezTo>
                  <a:pt x="0" y="6467"/>
                  <a:pt x="11" y="6456"/>
                  <a:pt x="24" y="6456"/>
                </a:cubicBezTo>
                <a:cubicBezTo>
                  <a:pt x="38" y="6456"/>
                  <a:pt x="48" y="6467"/>
                  <a:pt x="48" y="6480"/>
                </a:cubicBezTo>
                <a:close/>
                <a:moveTo>
                  <a:pt x="48" y="6720"/>
                </a:moveTo>
                <a:lnTo>
                  <a:pt x="48" y="6816"/>
                </a:lnTo>
                <a:cubicBezTo>
                  <a:pt x="48" y="6830"/>
                  <a:pt x="38" y="6840"/>
                  <a:pt x="24" y="6840"/>
                </a:cubicBezTo>
                <a:cubicBezTo>
                  <a:pt x="11" y="6840"/>
                  <a:pt x="0" y="6830"/>
                  <a:pt x="0" y="6816"/>
                </a:cubicBezTo>
                <a:lnTo>
                  <a:pt x="0" y="6720"/>
                </a:lnTo>
                <a:cubicBezTo>
                  <a:pt x="0" y="6707"/>
                  <a:pt x="11" y="6696"/>
                  <a:pt x="24" y="6696"/>
                </a:cubicBezTo>
                <a:cubicBezTo>
                  <a:pt x="38" y="6696"/>
                  <a:pt x="48" y="6707"/>
                  <a:pt x="48" y="6720"/>
                </a:cubicBezTo>
                <a:close/>
                <a:moveTo>
                  <a:pt x="48" y="6960"/>
                </a:moveTo>
                <a:lnTo>
                  <a:pt x="48" y="7056"/>
                </a:lnTo>
                <a:cubicBezTo>
                  <a:pt x="48" y="7070"/>
                  <a:pt x="38" y="7080"/>
                  <a:pt x="24" y="7080"/>
                </a:cubicBezTo>
                <a:cubicBezTo>
                  <a:pt x="11" y="7080"/>
                  <a:pt x="0" y="7070"/>
                  <a:pt x="0" y="7056"/>
                </a:cubicBezTo>
                <a:lnTo>
                  <a:pt x="0" y="6960"/>
                </a:lnTo>
                <a:cubicBezTo>
                  <a:pt x="0" y="6947"/>
                  <a:pt x="11" y="6936"/>
                  <a:pt x="24" y="6936"/>
                </a:cubicBezTo>
                <a:cubicBezTo>
                  <a:pt x="38" y="6936"/>
                  <a:pt x="48" y="6947"/>
                  <a:pt x="48" y="6960"/>
                </a:cubicBezTo>
                <a:close/>
                <a:moveTo>
                  <a:pt x="48" y="7200"/>
                </a:moveTo>
                <a:lnTo>
                  <a:pt x="48" y="7296"/>
                </a:lnTo>
                <a:cubicBezTo>
                  <a:pt x="48" y="7310"/>
                  <a:pt x="38" y="7320"/>
                  <a:pt x="24" y="7320"/>
                </a:cubicBezTo>
                <a:cubicBezTo>
                  <a:pt x="11" y="7320"/>
                  <a:pt x="0" y="7310"/>
                  <a:pt x="0" y="7296"/>
                </a:cubicBezTo>
                <a:lnTo>
                  <a:pt x="0" y="7200"/>
                </a:lnTo>
                <a:cubicBezTo>
                  <a:pt x="0" y="7187"/>
                  <a:pt x="11" y="7176"/>
                  <a:pt x="24" y="7176"/>
                </a:cubicBezTo>
                <a:cubicBezTo>
                  <a:pt x="38" y="7176"/>
                  <a:pt x="48" y="7187"/>
                  <a:pt x="48" y="7200"/>
                </a:cubicBezTo>
                <a:close/>
                <a:moveTo>
                  <a:pt x="48" y="7440"/>
                </a:moveTo>
                <a:lnTo>
                  <a:pt x="48" y="7536"/>
                </a:lnTo>
                <a:cubicBezTo>
                  <a:pt x="48" y="7550"/>
                  <a:pt x="38" y="7560"/>
                  <a:pt x="24" y="7560"/>
                </a:cubicBezTo>
                <a:cubicBezTo>
                  <a:pt x="11" y="7560"/>
                  <a:pt x="0" y="7550"/>
                  <a:pt x="0" y="7536"/>
                </a:cubicBezTo>
                <a:lnTo>
                  <a:pt x="0" y="7440"/>
                </a:lnTo>
                <a:cubicBezTo>
                  <a:pt x="0" y="7427"/>
                  <a:pt x="11" y="7416"/>
                  <a:pt x="24" y="7416"/>
                </a:cubicBezTo>
                <a:cubicBezTo>
                  <a:pt x="38" y="7416"/>
                  <a:pt x="48" y="7427"/>
                  <a:pt x="48" y="7440"/>
                </a:cubicBezTo>
                <a:close/>
                <a:moveTo>
                  <a:pt x="48" y="7680"/>
                </a:moveTo>
                <a:lnTo>
                  <a:pt x="48" y="7776"/>
                </a:lnTo>
                <a:cubicBezTo>
                  <a:pt x="48" y="7790"/>
                  <a:pt x="38" y="7800"/>
                  <a:pt x="24" y="7800"/>
                </a:cubicBezTo>
                <a:cubicBezTo>
                  <a:pt x="11" y="7800"/>
                  <a:pt x="0" y="7790"/>
                  <a:pt x="0" y="7776"/>
                </a:cubicBezTo>
                <a:lnTo>
                  <a:pt x="0" y="7680"/>
                </a:lnTo>
                <a:cubicBezTo>
                  <a:pt x="0" y="7667"/>
                  <a:pt x="11" y="7656"/>
                  <a:pt x="24" y="7656"/>
                </a:cubicBezTo>
                <a:cubicBezTo>
                  <a:pt x="38" y="7656"/>
                  <a:pt x="48" y="7667"/>
                  <a:pt x="48" y="7680"/>
                </a:cubicBezTo>
                <a:close/>
                <a:moveTo>
                  <a:pt x="48" y="7920"/>
                </a:moveTo>
                <a:lnTo>
                  <a:pt x="48" y="8016"/>
                </a:lnTo>
                <a:cubicBezTo>
                  <a:pt x="48" y="8030"/>
                  <a:pt x="38" y="8040"/>
                  <a:pt x="24" y="8040"/>
                </a:cubicBezTo>
                <a:cubicBezTo>
                  <a:pt x="11" y="8040"/>
                  <a:pt x="0" y="8030"/>
                  <a:pt x="0" y="8016"/>
                </a:cubicBezTo>
                <a:lnTo>
                  <a:pt x="0" y="7920"/>
                </a:lnTo>
                <a:cubicBezTo>
                  <a:pt x="0" y="7907"/>
                  <a:pt x="11" y="7896"/>
                  <a:pt x="24" y="7896"/>
                </a:cubicBezTo>
                <a:cubicBezTo>
                  <a:pt x="38" y="7896"/>
                  <a:pt x="48" y="7907"/>
                  <a:pt x="48" y="7920"/>
                </a:cubicBezTo>
                <a:close/>
                <a:moveTo>
                  <a:pt x="48" y="8160"/>
                </a:moveTo>
                <a:lnTo>
                  <a:pt x="48" y="8256"/>
                </a:lnTo>
                <a:cubicBezTo>
                  <a:pt x="48" y="8270"/>
                  <a:pt x="38" y="8280"/>
                  <a:pt x="24" y="8280"/>
                </a:cubicBezTo>
                <a:cubicBezTo>
                  <a:pt x="11" y="8280"/>
                  <a:pt x="0" y="8270"/>
                  <a:pt x="0" y="8256"/>
                </a:cubicBezTo>
                <a:lnTo>
                  <a:pt x="0" y="8160"/>
                </a:lnTo>
                <a:cubicBezTo>
                  <a:pt x="0" y="8147"/>
                  <a:pt x="11" y="8136"/>
                  <a:pt x="24" y="8136"/>
                </a:cubicBezTo>
                <a:cubicBezTo>
                  <a:pt x="38" y="8136"/>
                  <a:pt x="48" y="8147"/>
                  <a:pt x="48" y="8160"/>
                </a:cubicBezTo>
                <a:close/>
                <a:moveTo>
                  <a:pt x="48" y="8400"/>
                </a:moveTo>
                <a:lnTo>
                  <a:pt x="48" y="8496"/>
                </a:lnTo>
                <a:cubicBezTo>
                  <a:pt x="48" y="8510"/>
                  <a:pt x="38" y="8520"/>
                  <a:pt x="24" y="8520"/>
                </a:cubicBezTo>
                <a:cubicBezTo>
                  <a:pt x="11" y="8520"/>
                  <a:pt x="0" y="8510"/>
                  <a:pt x="0" y="8496"/>
                </a:cubicBezTo>
                <a:lnTo>
                  <a:pt x="0" y="8400"/>
                </a:lnTo>
                <a:cubicBezTo>
                  <a:pt x="0" y="8387"/>
                  <a:pt x="11" y="8376"/>
                  <a:pt x="24" y="8376"/>
                </a:cubicBezTo>
                <a:cubicBezTo>
                  <a:pt x="38" y="8376"/>
                  <a:pt x="48" y="8387"/>
                  <a:pt x="48" y="8400"/>
                </a:cubicBezTo>
                <a:close/>
                <a:moveTo>
                  <a:pt x="48" y="8640"/>
                </a:moveTo>
                <a:lnTo>
                  <a:pt x="48" y="8736"/>
                </a:lnTo>
                <a:cubicBezTo>
                  <a:pt x="48" y="8750"/>
                  <a:pt x="38" y="8760"/>
                  <a:pt x="24" y="8760"/>
                </a:cubicBezTo>
                <a:cubicBezTo>
                  <a:pt x="11" y="8760"/>
                  <a:pt x="0" y="8750"/>
                  <a:pt x="0" y="8736"/>
                </a:cubicBezTo>
                <a:lnTo>
                  <a:pt x="0" y="8640"/>
                </a:lnTo>
                <a:cubicBezTo>
                  <a:pt x="0" y="8627"/>
                  <a:pt x="11" y="8616"/>
                  <a:pt x="24" y="8616"/>
                </a:cubicBezTo>
                <a:cubicBezTo>
                  <a:pt x="38" y="8616"/>
                  <a:pt x="48" y="8627"/>
                  <a:pt x="48" y="8640"/>
                </a:cubicBezTo>
                <a:close/>
                <a:moveTo>
                  <a:pt x="48" y="8880"/>
                </a:moveTo>
                <a:lnTo>
                  <a:pt x="48" y="8976"/>
                </a:lnTo>
                <a:cubicBezTo>
                  <a:pt x="48" y="8990"/>
                  <a:pt x="38" y="9000"/>
                  <a:pt x="24" y="9000"/>
                </a:cubicBezTo>
                <a:cubicBezTo>
                  <a:pt x="11" y="9000"/>
                  <a:pt x="0" y="8990"/>
                  <a:pt x="0" y="8976"/>
                </a:cubicBezTo>
                <a:lnTo>
                  <a:pt x="0" y="8880"/>
                </a:lnTo>
                <a:cubicBezTo>
                  <a:pt x="0" y="8867"/>
                  <a:pt x="11" y="8856"/>
                  <a:pt x="24" y="8856"/>
                </a:cubicBezTo>
                <a:cubicBezTo>
                  <a:pt x="38" y="8856"/>
                  <a:pt x="48" y="8867"/>
                  <a:pt x="48" y="88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2" name="Line 119">
            <a:extLst>
              <a:ext uri="{FF2B5EF4-FFF2-40B4-BE49-F238E27FC236}">
                <a16:creationId xmlns:a16="http://schemas.microsoft.com/office/drawing/2014/main" id="{04C10808-E74C-4DB8-BD10-DCB6EB4B257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37958" y="2470849"/>
            <a:ext cx="2021796" cy="0"/>
          </a:xfrm>
          <a:prstGeom prst="line">
            <a:avLst/>
          </a:prstGeom>
          <a:noFill/>
          <a:ln w="30163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4" name="Rectangle 122">
            <a:extLst>
              <a:ext uri="{FF2B5EF4-FFF2-40B4-BE49-F238E27FC236}">
                <a16:creationId xmlns:a16="http://schemas.microsoft.com/office/drawing/2014/main" id="{0AD602D2-25B2-474A-9D74-C252F75C8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02662" y="2278576"/>
            <a:ext cx="72616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HR (95% CI)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85" name="Rectangle 120">
            <a:extLst>
              <a:ext uri="{FF2B5EF4-FFF2-40B4-BE49-F238E27FC236}">
                <a16:creationId xmlns:a16="http://schemas.microsoft.com/office/drawing/2014/main" id="{6AA56BEA-ADA3-4B8E-A749-59A7BCFF07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758" y="2498983"/>
            <a:ext cx="47609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Pembro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86" name="Rectangle 124">
            <a:extLst>
              <a:ext uri="{FF2B5EF4-FFF2-40B4-BE49-F238E27FC236}">
                <a16:creationId xmlns:a16="http://schemas.microsoft.com/office/drawing/2014/main" id="{8FC7A31E-DF13-433F-9862-1139A2E08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4758" y="2650844"/>
            <a:ext cx="43441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87" name="Rectangle 121">
            <a:extLst>
              <a:ext uri="{FF2B5EF4-FFF2-40B4-BE49-F238E27FC236}">
                <a16:creationId xmlns:a16="http://schemas.microsoft.com/office/drawing/2014/main" id="{D3C352B5-9ABC-4739-AE97-0F1B7CB71E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45201" y="2278576"/>
            <a:ext cx="41838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Events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88" name="Rectangle 162">
            <a:extLst>
              <a:ext uri="{FF2B5EF4-FFF2-40B4-BE49-F238E27FC236}">
                <a16:creationId xmlns:a16="http://schemas.microsoft.com/office/drawing/2014/main" id="{B1B99AD2-BDFA-435A-A879-95790555F4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2952" y="2498983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66%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89" name="Rectangle 163">
            <a:extLst>
              <a:ext uri="{FF2B5EF4-FFF2-40B4-BE49-F238E27FC236}">
                <a16:creationId xmlns:a16="http://schemas.microsoft.com/office/drawing/2014/main" id="{24DB50C3-C130-4CB1-8B41-E6D7C2DB84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2952" y="2650844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83%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90" name="Rectangle 164">
            <a:extLst>
              <a:ext uri="{FF2B5EF4-FFF2-40B4-BE49-F238E27FC236}">
                <a16:creationId xmlns:a16="http://schemas.microsoft.com/office/drawing/2014/main" id="{3A1870DB-939A-48AA-9877-C78CD48C7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66446" y="2498983"/>
            <a:ext cx="24686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0.69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91" name="Rectangle 165">
            <a:extLst>
              <a:ext uri="{FF2B5EF4-FFF2-40B4-BE49-F238E27FC236}">
                <a16:creationId xmlns:a16="http://schemas.microsoft.com/office/drawing/2014/main" id="{375E435E-B186-4DA0-9F73-DE77C18DE6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2645" y="2650844"/>
            <a:ext cx="6235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(0.49-0.97)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90B5680C-D6B2-4760-B5F6-CB86DDE62789}"/>
              </a:ext>
            </a:extLst>
          </p:cNvPr>
          <p:cNvSpPr txBox="1"/>
          <p:nvPr/>
        </p:nvSpPr>
        <p:spPr>
          <a:xfrm>
            <a:off x="6601048" y="1781017"/>
            <a:ext cx="948658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≥10</a:t>
            </a: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5F1DEE38-4320-429B-BD16-4ADB3CFC06D8}"/>
              </a:ext>
            </a:extLst>
          </p:cNvPr>
          <p:cNvSpPr txBox="1"/>
          <p:nvPr/>
        </p:nvSpPr>
        <p:spPr>
          <a:xfrm>
            <a:off x="2350727" y="1781017"/>
            <a:ext cx="816570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</a:t>
            </a:r>
          </a:p>
        </p:txBody>
      </p:sp>
      <p:sp>
        <p:nvSpPr>
          <p:cNvPr id="339" name="TextBox 338">
            <a:extLst>
              <a:ext uri="{FF2B5EF4-FFF2-40B4-BE49-F238E27FC236}">
                <a16:creationId xmlns:a16="http://schemas.microsoft.com/office/drawing/2014/main" id="{BE132BF9-DC8E-46D1-8207-336FC21F3013}"/>
              </a:ext>
            </a:extLst>
          </p:cNvPr>
          <p:cNvSpPr txBox="1"/>
          <p:nvPr/>
        </p:nvSpPr>
        <p:spPr>
          <a:xfrm rot="16200000">
            <a:off x="165871" y="3535132"/>
            <a:ext cx="464871" cy="184666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OS, %</a:t>
            </a:r>
          </a:p>
        </p:txBody>
      </p:sp>
      <p:sp>
        <p:nvSpPr>
          <p:cNvPr id="337" name="Rectangle 157">
            <a:extLst>
              <a:ext uri="{FF2B5EF4-FFF2-40B4-BE49-F238E27FC236}">
                <a16:creationId xmlns:a16="http://schemas.microsoft.com/office/drawing/2014/main" id="{D4E22EA7-CED1-43AD-AD28-11A40FD3FE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5406" y="3714706"/>
            <a:ext cx="978828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Median (95% CI)</a:t>
            </a:r>
            <a:r>
              <a:rPr lang="en-US" altLang="en-US" sz="800" b="1" baseline="30000" dirty="0">
                <a:solidFill>
                  <a:srgbClr val="000000"/>
                </a:solidFill>
                <a:ea typeface="MS PGothic" panose="020B0600070205080204" pitchFamily="34" charset="-128"/>
              </a:rPr>
              <a:t>a</a:t>
            </a:r>
            <a:b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10.6 mo (7.7-13.8)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11.1 mo (9.2-12.8)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85" name="Line 119">
            <a:extLst>
              <a:ext uri="{FF2B5EF4-FFF2-40B4-BE49-F238E27FC236}">
                <a16:creationId xmlns:a16="http://schemas.microsoft.com/office/drawing/2014/main" id="{6A08F30D-B717-453E-8B38-80DB54DB3ABC}"/>
              </a:ext>
            </a:extLst>
          </p:cNvPr>
          <p:cNvSpPr>
            <a:spLocks noChangeShapeType="1"/>
          </p:cNvSpPr>
          <p:nvPr/>
        </p:nvSpPr>
        <p:spPr bwMode="auto">
          <a:xfrm>
            <a:off x="1692513" y="2466698"/>
            <a:ext cx="2479069" cy="0"/>
          </a:xfrm>
          <a:prstGeom prst="line">
            <a:avLst/>
          </a:prstGeom>
          <a:noFill/>
          <a:ln w="30163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86" name="Rectangle 120">
            <a:extLst>
              <a:ext uri="{FF2B5EF4-FFF2-40B4-BE49-F238E27FC236}">
                <a16:creationId xmlns:a16="http://schemas.microsoft.com/office/drawing/2014/main" id="{82CD6D63-EB44-4287-9C1A-48047140A5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8607" y="2498983"/>
            <a:ext cx="47609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Pembro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87" name="Rectangle 121">
            <a:extLst>
              <a:ext uri="{FF2B5EF4-FFF2-40B4-BE49-F238E27FC236}">
                <a16:creationId xmlns:a16="http://schemas.microsoft.com/office/drawing/2014/main" id="{80905E12-3F72-4887-9598-D304D6FB54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0606" y="2292705"/>
            <a:ext cx="41838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Events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88" name="Rectangle 122">
            <a:extLst>
              <a:ext uri="{FF2B5EF4-FFF2-40B4-BE49-F238E27FC236}">
                <a16:creationId xmlns:a16="http://schemas.microsoft.com/office/drawing/2014/main" id="{00A438F4-49A9-450E-9AAF-0BEAA4ABB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9668" y="2292705"/>
            <a:ext cx="83195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HR (99.2% CI)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89" name="Rectangle 123">
            <a:extLst>
              <a:ext uri="{FF2B5EF4-FFF2-40B4-BE49-F238E27FC236}">
                <a16:creationId xmlns:a16="http://schemas.microsoft.com/office/drawing/2014/main" id="{E57ADCA1-65B1-466C-82F2-D34249280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954" y="2292705"/>
            <a:ext cx="12824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NI</a:t>
            </a:r>
            <a:endParaRPr lang="en-US" altLang="en-US" sz="1000" baseline="30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90" name="Rectangle 124">
            <a:extLst>
              <a:ext uri="{FF2B5EF4-FFF2-40B4-BE49-F238E27FC236}">
                <a16:creationId xmlns:a16="http://schemas.microsoft.com/office/drawing/2014/main" id="{431C139B-A6FF-4BBE-9DB8-0F4673B4B2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8607" y="2650844"/>
            <a:ext cx="43441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91" name="Rectangle 162">
            <a:extLst>
              <a:ext uri="{FF2B5EF4-FFF2-40B4-BE49-F238E27FC236}">
                <a16:creationId xmlns:a16="http://schemas.microsoft.com/office/drawing/2014/main" id="{1F44CFCC-1B0E-48E9-BA7C-C8412DDC44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7185" y="2498983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79%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92" name="Rectangle 163">
            <a:extLst>
              <a:ext uri="{FF2B5EF4-FFF2-40B4-BE49-F238E27FC236}">
                <a16:creationId xmlns:a16="http://schemas.microsoft.com/office/drawing/2014/main" id="{5BD0B62C-26AB-494F-A08A-BF330C0AB4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67185" y="2650844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86%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93" name="Rectangle 164">
            <a:extLst>
              <a:ext uri="{FF2B5EF4-FFF2-40B4-BE49-F238E27FC236}">
                <a16:creationId xmlns:a16="http://schemas.microsoft.com/office/drawing/2014/main" id="{D30E5309-836F-4157-BD33-4D8EAF236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9478" y="2498983"/>
            <a:ext cx="24686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0.91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94" name="Rectangle 165">
            <a:extLst>
              <a:ext uri="{FF2B5EF4-FFF2-40B4-BE49-F238E27FC236}">
                <a16:creationId xmlns:a16="http://schemas.microsoft.com/office/drawing/2014/main" id="{E64FBAAD-F38F-49FE-9812-EE66CA6A85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8144" y="2650844"/>
            <a:ext cx="6235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(0.69-1.18)</a:t>
            </a:r>
            <a:endParaRPr lang="en-US" altLang="en-US" sz="1000" baseline="30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95" name="Rectangle 166">
            <a:extLst>
              <a:ext uri="{FF2B5EF4-FFF2-40B4-BE49-F238E27FC236}">
                <a16:creationId xmlns:a16="http://schemas.microsoft.com/office/drawing/2014/main" id="{AEF912A4-87A0-4D47-93FB-44DB83426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0602" y="2498983"/>
            <a:ext cx="176330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1.2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0" name="Rectangle 5">
            <a:extLst>
              <a:ext uri="{FF2B5EF4-FFF2-40B4-BE49-F238E27FC236}">
                <a16:creationId xmlns:a16="http://schemas.microsoft.com/office/drawing/2014/main" id="{B16CE722-9038-488F-A262-E86ECAAE86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28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1" name="Rectangle 6">
            <a:extLst>
              <a:ext uri="{FF2B5EF4-FFF2-40B4-BE49-F238E27FC236}">
                <a16:creationId xmlns:a16="http://schemas.microsoft.com/office/drawing/2014/main" id="{DDD5B251-ECCE-4351-ABEA-1E839621FD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111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2" name="Rectangle 7">
            <a:extLst>
              <a:ext uri="{FF2B5EF4-FFF2-40B4-BE49-F238E27FC236}">
                <a16:creationId xmlns:a16="http://schemas.microsoft.com/office/drawing/2014/main" id="{3B5E11F8-C4B8-4B71-9A64-B8A37C6FD4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3897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3" name="Rectangle 8">
            <a:extLst>
              <a:ext uri="{FF2B5EF4-FFF2-40B4-BE49-F238E27FC236}">
                <a16:creationId xmlns:a16="http://schemas.microsoft.com/office/drawing/2014/main" id="{0B0E7408-4B9C-4B48-B292-5E59A58EAC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7609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4" name="Rectangle 9">
            <a:extLst>
              <a:ext uri="{FF2B5EF4-FFF2-40B4-BE49-F238E27FC236}">
                <a16:creationId xmlns:a16="http://schemas.microsoft.com/office/drawing/2014/main" id="{96842F40-E7BB-4073-9734-84B118F00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512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5" name="Rectangle 10">
            <a:extLst>
              <a:ext uri="{FF2B5EF4-FFF2-40B4-BE49-F238E27FC236}">
                <a16:creationId xmlns:a16="http://schemas.microsoft.com/office/drawing/2014/main" id="{5E891D11-6586-4346-A4F5-B78DA73284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98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6" name="Rectangle 11">
            <a:extLst>
              <a:ext uri="{FF2B5EF4-FFF2-40B4-BE49-F238E27FC236}">
                <a16:creationId xmlns:a16="http://schemas.microsoft.com/office/drawing/2014/main" id="{9E41FDA8-491B-4959-9F14-34DFA14F33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11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7" name="Rectangle 12">
            <a:extLst>
              <a:ext uri="{FF2B5EF4-FFF2-40B4-BE49-F238E27FC236}">
                <a16:creationId xmlns:a16="http://schemas.microsoft.com/office/drawing/2014/main" id="{D3E555C2-47C0-49CA-8C2A-DEB86EC9C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795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8" name="Rectangle 13">
            <a:extLst>
              <a:ext uri="{FF2B5EF4-FFF2-40B4-BE49-F238E27FC236}">
                <a16:creationId xmlns:a16="http://schemas.microsoft.com/office/drawing/2014/main" id="{2CE37162-8235-4D8E-9658-F9BFFEF87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5509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9" name="Rectangle 14">
            <a:extLst>
              <a:ext uri="{FF2B5EF4-FFF2-40B4-BE49-F238E27FC236}">
                <a16:creationId xmlns:a16="http://schemas.microsoft.com/office/drawing/2014/main" id="{5F953FE5-BC74-48D5-9B8E-D529F36963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223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0" name="Rectangle 15">
            <a:extLst>
              <a:ext uri="{FF2B5EF4-FFF2-40B4-BE49-F238E27FC236}">
                <a16:creationId xmlns:a16="http://schemas.microsoft.com/office/drawing/2014/main" id="{E8999E6A-8CD4-4B05-BB30-A21E1F0AB7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2006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1" name="Rectangle 16">
            <a:extLst>
              <a:ext uri="{FF2B5EF4-FFF2-40B4-BE49-F238E27FC236}">
                <a16:creationId xmlns:a16="http://schemas.microsoft.com/office/drawing/2014/main" id="{EF79C508-C61D-47A9-8AFA-22F66B32B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4791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2" name="Rectangle 17">
            <a:extLst>
              <a:ext uri="{FF2B5EF4-FFF2-40B4-BE49-F238E27FC236}">
                <a16:creationId xmlns:a16="http://schemas.microsoft.com/office/drawing/2014/main" id="{E2D8A907-4E78-4205-91C0-66E33816A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7575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3" name="Rectangle 18">
            <a:extLst>
              <a:ext uri="{FF2B5EF4-FFF2-40B4-BE49-F238E27FC236}">
                <a16:creationId xmlns:a16="http://schemas.microsoft.com/office/drawing/2014/main" id="{D038C008-2FEF-4319-B2A6-E95E48BC0F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288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4" name="Rectangle 19">
            <a:extLst>
              <a:ext uri="{FF2B5EF4-FFF2-40B4-BE49-F238E27FC236}">
                <a16:creationId xmlns:a16="http://schemas.microsoft.com/office/drawing/2014/main" id="{06342098-38F4-4F29-A786-953550BA18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072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5" name="Freeform 20">
            <a:extLst>
              <a:ext uri="{FF2B5EF4-FFF2-40B4-BE49-F238E27FC236}">
                <a16:creationId xmlns:a16="http://schemas.microsoft.com/office/drawing/2014/main" id="{2420EF73-6897-455F-BDAD-F8568ECBF147}"/>
              </a:ext>
            </a:extLst>
          </p:cNvPr>
          <p:cNvSpPr>
            <a:spLocks noEditPoints="1"/>
          </p:cNvSpPr>
          <p:nvPr/>
        </p:nvSpPr>
        <p:spPr bwMode="auto">
          <a:xfrm>
            <a:off x="729703" y="4924115"/>
            <a:ext cx="3556636" cy="47138"/>
          </a:xfrm>
          <a:custGeom>
            <a:avLst/>
            <a:gdLst>
              <a:gd name="T0" fmla="*/ 0 w 3827"/>
              <a:gd name="T1" fmla="*/ 0 h 36"/>
              <a:gd name="T2" fmla="*/ 3827 w 3827"/>
              <a:gd name="T3" fmla="*/ 0 h 36"/>
              <a:gd name="T4" fmla="*/ 6 w 3827"/>
              <a:gd name="T5" fmla="*/ 0 h 36"/>
              <a:gd name="T6" fmla="*/ 6 w 3827"/>
              <a:gd name="T7" fmla="*/ 36 h 36"/>
              <a:gd name="T8" fmla="*/ 279 w 3827"/>
              <a:gd name="T9" fmla="*/ 0 h 36"/>
              <a:gd name="T10" fmla="*/ 279 w 3827"/>
              <a:gd name="T11" fmla="*/ 36 h 36"/>
              <a:gd name="T12" fmla="*/ 551 w 3827"/>
              <a:gd name="T13" fmla="*/ 0 h 36"/>
              <a:gd name="T14" fmla="*/ 551 w 3827"/>
              <a:gd name="T15" fmla="*/ 36 h 36"/>
              <a:gd name="T16" fmla="*/ 823 w 3827"/>
              <a:gd name="T17" fmla="*/ 0 h 36"/>
              <a:gd name="T18" fmla="*/ 823 w 3827"/>
              <a:gd name="T19" fmla="*/ 36 h 36"/>
              <a:gd name="T20" fmla="*/ 1095 w 3827"/>
              <a:gd name="T21" fmla="*/ 0 h 36"/>
              <a:gd name="T22" fmla="*/ 1095 w 3827"/>
              <a:gd name="T23" fmla="*/ 36 h 36"/>
              <a:gd name="T24" fmla="*/ 1368 w 3827"/>
              <a:gd name="T25" fmla="*/ 0 h 36"/>
              <a:gd name="T26" fmla="*/ 1368 w 3827"/>
              <a:gd name="T27" fmla="*/ 36 h 36"/>
              <a:gd name="T28" fmla="*/ 1640 w 3827"/>
              <a:gd name="T29" fmla="*/ 0 h 36"/>
              <a:gd name="T30" fmla="*/ 1640 w 3827"/>
              <a:gd name="T31" fmla="*/ 36 h 36"/>
              <a:gd name="T32" fmla="*/ 1912 w 3827"/>
              <a:gd name="T33" fmla="*/ 0 h 36"/>
              <a:gd name="T34" fmla="*/ 1912 w 3827"/>
              <a:gd name="T35" fmla="*/ 36 h 36"/>
              <a:gd name="T36" fmla="*/ 2186 w 3827"/>
              <a:gd name="T37" fmla="*/ 0 h 36"/>
              <a:gd name="T38" fmla="*/ 2186 w 3827"/>
              <a:gd name="T39" fmla="*/ 36 h 36"/>
              <a:gd name="T40" fmla="*/ 2458 w 3827"/>
              <a:gd name="T41" fmla="*/ 0 h 36"/>
              <a:gd name="T42" fmla="*/ 2458 w 3827"/>
              <a:gd name="T43" fmla="*/ 36 h 36"/>
              <a:gd name="T44" fmla="*/ 2730 w 3827"/>
              <a:gd name="T45" fmla="*/ 0 h 36"/>
              <a:gd name="T46" fmla="*/ 2730 w 3827"/>
              <a:gd name="T47" fmla="*/ 36 h 36"/>
              <a:gd name="T48" fmla="*/ 3002 w 3827"/>
              <a:gd name="T49" fmla="*/ 0 h 36"/>
              <a:gd name="T50" fmla="*/ 3002 w 3827"/>
              <a:gd name="T51" fmla="*/ 36 h 36"/>
              <a:gd name="T52" fmla="*/ 3275 w 3827"/>
              <a:gd name="T53" fmla="*/ 0 h 36"/>
              <a:gd name="T54" fmla="*/ 3275 w 3827"/>
              <a:gd name="T55" fmla="*/ 36 h 36"/>
              <a:gd name="T56" fmla="*/ 3547 w 3827"/>
              <a:gd name="T57" fmla="*/ 0 h 36"/>
              <a:gd name="T58" fmla="*/ 3547 w 3827"/>
              <a:gd name="T59" fmla="*/ 36 h 36"/>
              <a:gd name="T60" fmla="*/ 3819 w 3827"/>
              <a:gd name="T61" fmla="*/ 0 h 36"/>
              <a:gd name="T62" fmla="*/ 3819 w 3827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27" h="36">
                <a:moveTo>
                  <a:pt x="0" y="0"/>
                </a:moveTo>
                <a:lnTo>
                  <a:pt x="3827" y="0"/>
                </a:lnTo>
                <a:moveTo>
                  <a:pt x="6" y="0"/>
                </a:moveTo>
                <a:lnTo>
                  <a:pt x="6" y="36"/>
                </a:lnTo>
                <a:moveTo>
                  <a:pt x="279" y="0"/>
                </a:moveTo>
                <a:lnTo>
                  <a:pt x="279" y="36"/>
                </a:lnTo>
                <a:moveTo>
                  <a:pt x="551" y="0"/>
                </a:moveTo>
                <a:lnTo>
                  <a:pt x="551" y="36"/>
                </a:lnTo>
                <a:moveTo>
                  <a:pt x="823" y="0"/>
                </a:moveTo>
                <a:lnTo>
                  <a:pt x="823" y="36"/>
                </a:lnTo>
                <a:moveTo>
                  <a:pt x="1095" y="0"/>
                </a:moveTo>
                <a:lnTo>
                  <a:pt x="1095" y="36"/>
                </a:lnTo>
                <a:moveTo>
                  <a:pt x="1368" y="0"/>
                </a:moveTo>
                <a:lnTo>
                  <a:pt x="1368" y="36"/>
                </a:lnTo>
                <a:moveTo>
                  <a:pt x="1640" y="0"/>
                </a:moveTo>
                <a:lnTo>
                  <a:pt x="1640" y="36"/>
                </a:lnTo>
                <a:moveTo>
                  <a:pt x="1912" y="0"/>
                </a:moveTo>
                <a:lnTo>
                  <a:pt x="1912" y="36"/>
                </a:lnTo>
                <a:moveTo>
                  <a:pt x="2186" y="0"/>
                </a:moveTo>
                <a:lnTo>
                  <a:pt x="2186" y="36"/>
                </a:lnTo>
                <a:moveTo>
                  <a:pt x="2458" y="0"/>
                </a:moveTo>
                <a:lnTo>
                  <a:pt x="2458" y="36"/>
                </a:lnTo>
                <a:moveTo>
                  <a:pt x="2730" y="0"/>
                </a:moveTo>
                <a:lnTo>
                  <a:pt x="2730" y="36"/>
                </a:lnTo>
                <a:moveTo>
                  <a:pt x="3002" y="0"/>
                </a:moveTo>
                <a:lnTo>
                  <a:pt x="3002" y="36"/>
                </a:lnTo>
                <a:moveTo>
                  <a:pt x="3275" y="0"/>
                </a:moveTo>
                <a:lnTo>
                  <a:pt x="3275" y="36"/>
                </a:lnTo>
                <a:moveTo>
                  <a:pt x="3547" y="0"/>
                </a:moveTo>
                <a:lnTo>
                  <a:pt x="3547" y="36"/>
                </a:lnTo>
                <a:moveTo>
                  <a:pt x="3819" y="0"/>
                </a:moveTo>
                <a:lnTo>
                  <a:pt x="3819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56" name="Rectangle 21">
            <a:extLst>
              <a:ext uri="{FF2B5EF4-FFF2-40B4-BE49-F238E27FC236}">
                <a16:creationId xmlns:a16="http://schemas.microsoft.com/office/drawing/2014/main" id="{78A36007-06FB-4C22-850E-F6F1C00B2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12" y="4840314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7" name="Rectangle 22">
            <a:extLst>
              <a:ext uri="{FF2B5EF4-FFF2-40B4-BE49-F238E27FC236}">
                <a16:creationId xmlns:a16="http://schemas.microsoft.com/office/drawing/2014/main" id="{0508DD1D-11D8-4C79-9EAE-861763DD9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45915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8" name="Rectangle 23">
            <a:extLst>
              <a:ext uri="{FF2B5EF4-FFF2-40B4-BE49-F238E27FC236}">
                <a16:creationId xmlns:a16="http://schemas.microsoft.com/office/drawing/2014/main" id="{700F1BDE-06A0-4E92-B225-79FB4DB99C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434404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9" name="Rectangle 24">
            <a:extLst>
              <a:ext uri="{FF2B5EF4-FFF2-40B4-BE49-F238E27FC236}">
                <a16:creationId xmlns:a16="http://schemas.microsoft.com/office/drawing/2014/main" id="{49FDE0A9-7E77-4793-9396-E4260867D7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409526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0" name="Rectangle 25">
            <a:extLst>
              <a:ext uri="{FF2B5EF4-FFF2-40B4-BE49-F238E27FC236}">
                <a16:creationId xmlns:a16="http://schemas.microsoft.com/office/drawing/2014/main" id="{70E03136-8F4A-454F-BC3B-F2A90C04B9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3846476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1" name="Rectangle 26">
            <a:extLst>
              <a:ext uri="{FF2B5EF4-FFF2-40B4-BE49-F238E27FC236}">
                <a16:creationId xmlns:a16="http://schemas.microsoft.com/office/drawing/2014/main" id="{49123A77-B422-4FF0-8C57-DAAB8FF55F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359899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2" name="Rectangle 27">
            <a:extLst>
              <a:ext uri="{FF2B5EF4-FFF2-40B4-BE49-F238E27FC236}">
                <a16:creationId xmlns:a16="http://schemas.microsoft.com/office/drawing/2014/main" id="{E417DC96-F0D3-439F-A7FC-A26674FE55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89" y="33502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3" name="Rectangle 28">
            <a:extLst>
              <a:ext uri="{FF2B5EF4-FFF2-40B4-BE49-F238E27FC236}">
                <a16:creationId xmlns:a16="http://schemas.microsoft.com/office/drawing/2014/main" id="{949CF956-26F8-4EC2-AF76-809B85D7B9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3101426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4" name="Rectangle 29">
            <a:extLst>
              <a:ext uri="{FF2B5EF4-FFF2-40B4-BE49-F238E27FC236}">
                <a16:creationId xmlns:a16="http://schemas.microsoft.com/office/drawing/2014/main" id="{5850299C-684C-4796-A86F-804AB709BA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2853948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5" name="Rectangle 30">
            <a:extLst>
              <a:ext uri="{FF2B5EF4-FFF2-40B4-BE49-F238E27FC236}">
                <a16:creationId xmlns:a16="http://schemas.microsoft.com/office/drawing/2014/main" id="{CEEACE4F-FC32-4A99-838B-A593B33016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260516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6" name="Rectangle 31">
            <a:extLst>
              <a:ext uri="{FF2B5EF4-FFF2-40B4-BE49-F238E27FC236}">
                <a16:creationId xmlns:a16="http://schemas.microsoft.com/office/drawing/2014/main" id="{2F71D211-5AEE-46A8-940C-7629B1FBC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973" y="2355066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7" name="Freeform 32">
            <a:extLst>
              <a:ext uri="{FF2B5EF4-FFF2-40B4-BE49-F238E27FC236}">
                <a16:creationId xmlns:a16="http://schemas.microsoft.com/office/drawing/2014/main" id="{C20AD679-75CE-4329-AD1E-0A423D0144ED}"/>
              </a:ext>
            </a:extLst>
          </p:cNvPr>
          <p:cNvSpPr>
            <a:spLocks noEditPoints="1"/>
          </p:cNvSpPr>
          <p:nvPr/>
        </p:nvSpPr>
        <p:spPr bwMode="auto">
          <a:xfrm>
            <a:off x="701822" y="2417918"/>
            <a:ext cx="33457" cy="2514055"/>
          </a:xfrm>
          <a:custGeom>
            <a:avLst/>
            <a:gdLst>
              <a:gd name="T0" fmla="*/ 36 w 36"/>
              <a:gd name="T1" fmla="*/ 1920 h 1920"/>
              <a:gd name="T2" fmla="*/ 36 w 36"/>
              <a:gd name="T3" fmla="*/ 0 h 1920"/>
              <a:gd name="T4" fmla="*/ 36 w 36"/>
              <a:gd name="T5" fmla="*/ 1914 h 1920"/>
              <a:gd name="T6" fmla="*/ 0 w 36"/>
              <a:gd name="T7" fmla="*/ 1914 h 1920"/>
              <a:gd name="T8" fmla="*/ 36 w 36"/>
              <a:gd name="T9" fmla="*/ 1724 h 1920"/>
              <a:gd name="T10" fmla="*/ 0 w 36"/>
              <a:gd name="T11" fmla="*/ 1724 h 1920"/>
              <a:gd name="T12" fmla="*/ 36 w 36"/>
              <a:gd name="T13" fmla="*/ 1535 h 1920"/>
              <a:gd name="T14" fmla="*/ 0 w 36"/>
              <a:gd name="T15" fmla="*/ 1535 h 1920"/>
              <a:gd name="T16" fmla="*/ 36 w 36"/>
              <a:gd name="T17" fmla="*/ 1345 h 1920"/>
              <a:gd name="T18" fmla="*/ 0 w 36"/>
              <a:gd name="T19" fmla="*/ 1345 h 1920"/>
              <a:gd name="T20" fmla="*/ 36 w 36"/>
              <a:gd name="T21" fmla="*/ 1155 h 1920"/>
              <a:gd name="T22" fmla="*/ 0 w 36"/>
              <a:gd name="T23" fmla="*/ 1155 h 1920"/>
              <a:gd name="T24" fmla="*/ 36 w 36"/>
              <a:gd name="T25" fmla="*/ 966 h 1920"/>
              <a:gd name="T26" fmla="*/ 0 w 36"/>
              <a:gd name="T27" fmla="*/ 966 h 1920"/>
              <a:gd name="T28" fmla="*/ 36 w 36"/>
              <a:gd name="T29" fmla="*/ 776 h 1920"/>
              <a:gd name="T30" fmla="*/ 0 w 36"/>
              <a:gd name="T31" fmla="*/ 776 h 1920"/>
              <a:gd name="T32" fmla="*/ 36 w 36"/>
              <a:gd name="T33" fmla="*/ 586 h 1920"/>
              <a:gd name="T34" fmla="*/ 0 w 36"/>
              <a:gd name="T35" fmla="*/ 586 h 1920"/>
              <a:gd name="T36" fmla="*/ 36 w 36"/>
              <a:gd name="T37" fmla="*/ 397 h 1920"/>
              <a:gd name="T38" fmla="*/ 0 w 36"/>
              <a:gd name="T39" fmla="*/ 397 h 1920"/>
              <a:gd name="T40" fmla="*/ 36 w 36"/>
              <a:gd name="T41" fmla="*/ 207 h 1920"/>
              <a:gd name="T42" fmla="*/ 0 w 36"/>
              <a:gd name="T43" fmla="*/ 207 h 1920"/>
              <a:gd name="T44" fmla="*/ 36 w 36"/>
              <a:gd name="T45" fmla="*/ 16 h 1920"/>
              <a:gd name="T46" fmla="*/ 0 w 36"/>
              <a:gd name="T47" fmla="*/ 16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20">
                <a:moveTo>
                  <a:pt x="36" y="1920"/>
                </a:moveTo>
                <a:lnTo>
                  <a:pt x="36" y="0"/>
                </a:lnTo>
                <a:moveTo>
                  <a:pt x="36" y="1914"/>
                </a:moveTo>
                <a:lnTo>
                  <a:pt x="0" y="1914"/>
                </a:lnTo>
                <a:moveTo>
                  <a:pt x="36" y="1724"/>
                </a:moveTo>
                <a:lnTo>
                  <a:pt x="0" y="1724"/>
                </a:lnTo>
                <a:moveTo>
                  <a:pt x="36" y="1535"/>
                </a:moveTo>
                <a:lnTo>
                  <a:pt x="0" y="1535"/>
                </a:lnTo>
                <a:moveTo>
                  <a:pt x="36" y="1345"/>
                </a:moveTo>
                <a:lnTo>
                  <a:pt x="0" y="1345"/>
                </a:lnTo>
                <a:moveTo>
                  <a:pt x="36" y="1155"/>
                </a:moveTo>
                <a:lnTo>
                  <a:pt x="0" y="1155"/>
                </a:lnTo>
                <a:moveTo>
                  <a:pt x="36" y="966"/>
                </a:moveTo>
                <a:lnTo>
                  <a:pt x="0" y="966"/>
                </a:lnTo>
                <a:moveTo>
                  <a:pt x="36" y="776"/>
                </a:moveTo>
                <a:lnTo>
                  <a:pt x="0" y="776"/>
                </a:lnTo>
                <a:moveTo>
                  <a:pt x="36" y="586"/>
                </a:moveTo>
                <a:lnTo>
                  <a:pt x="0" y="586"/>
                </a:lnTo>
                <a:moveTo>
                  <a:pt x="36" y="397"/>
                </a:moveTo>
                <a:lnTo>
                  <a:pt x="0" y="397"/>
                </a:lnTo>
                <a:moveTo>
                  <a:pt x="36" y="207"/>
                </a:moveTo>
                <a:lnTo>
                  <a:pt x="0" y="207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68" name="Freeform 33">
            <a:extLst>
              <a:ext uri="{FF2B5EF4-FFF2-40B4-BE49-F238E27FC236}">
                <a16:creationId xmlns:a16="http://schemas.microsoft.com/office/drawing/2014/main" id="{0A77E7A8-3EFF-4464-A77C-DB3AF1424A00}"/>
              </a:ext>
            </a:extLst>
          </p:cNvPr>
          <p:cNvSpPr>
            <a:spLocks/>
          </p:cNvSpPr>
          <p:nvPr/>
        </p:nvSpPr>
        <p:spPr bwMode="auto">
          <a:xfrm>
            <a:off x="735280" y="2438869"/>
            <a:ext cx="3459983" cy="2262649"/>
          </a:xfrm>
          <a:custGeom>
            <a:avLst/>
            <a:gdLst>
              <a:gd name="T0" fmla="*/ 81 w 3723"/>
              <a:gd name="T1" fmla="*/ 16 h 1728"/>
              <a:gd name="T2" fmla="*/ 101 w 3723"/>
              <a:gd name="T3" fmla="*/ 46 h 1728"/>
              <a:gd name="T4" fmla="*/ 143 w 3723"/>
              <a:gd name="T5" fmla="*/ 77 h 1728"/>
              <a:gd name="T6" fmla="*/ 203 w 3723"/>
              <a:gd name="T7" fmla="*/ 100 h 1728"/>
              <a:gd name="T8" fmla="*/ 232 w 3723"/>
              <a:gd name="T9" fmla="*/ 130 h 1728"/>
              <a:gd name="T10" fmla="*/ 298 w 3723"/>
              <a:gd name="T11" fmla="*/ 175 h 1728"/>
              <a:gd name="T12" fmla="*/ 346 w 3723"/>
              <a:gd name="T13" fmla="*/ 206 h 1728"/>
              <a:gd name="T14" fmla="*/ 355 w 3723"/>
              <a:gd name="T15" fmla="*/ 237 h 1728"/>
              <a:gd name="T16" fmla="*/ 375 w 3723"/>
              <a:gd name="T17" fmla="*/ 266 h 1728"/>
              <a:gd name="T18" fmla="*/ 403 w 3723"/>
              <a:gd name="T19" fmla="*/ 297 h 1728"/>
              <a:gd name="T20" fmla="*/ 426 w 3723"/>
              <a:gd name="T21" fmla="*/ 328 h 1728"/>
              <a:gd name="T22" fmla="*/ 480 w 3723"/>
              <a:gd name="T23" fmla="*/ 365 h 1728"/>
              <a:gd name="T24" fmla="*/ 507 w 3723"/>
              <a:gd name="T25" fmla="*/ 403 h 1728"/>
              <a:gd name="T26" fmla="*/ 540 w 3723"/>
              <a:gd name="T27" fmla="*/ 441 h 1728"/>
              <a:gd name="T28" fmla="*/ 558 w 3723"/>
              <a:gd name="T29" fmla="*/ 501 h 1728"/>
              <a:gd name="T30" fmla="*/ 572 w 3723"/>
              <a:gd name="T31" fmla="*/ 525 h 1728"/>
              <a:gd name="T32" fmla="*/ 594 w 3723"/>
              <a:gd name="T33" fmla="*/ 554 h 1728"/>
              <a:gd name="T34" fmla="*/ 641 w 3723"/>
              <a:gd name="T35" fmla="*/ 600 h 1728"/>
              <a:gd name="T36" fmla="*/ 674 w 3723"/>
              <a:gd name="T37" fmla="*/ 638 h 1728"/>
              <a:gd name="T38" fmla="*/ 686 w 3723"/>
              <a:gd name="T39" fmla="*/ 676 h 1728"/>
              <a:gd name="T40" fmla="*/ 725 w 3723"/>
              <a:gd name="T41" fmla="*/ 707 h 1728"/>
              <a:gd name="T42" fmla="*/ 746 w 3723"/>
              <a:gd name="T43" fmla="*/ 737 h 1728"/>
              <a:gd name="T44" fmla="*/ 773 w 3723"/>
              <a:gd name="T45" fmla="*/ 782 h 1728"/>
              <a:gd name="T46" fmla="*/ 817 w 3723"/>
              <a:gd name="T47" fmla="*/ 813 h 1728"/>
              <a:gd name="T48" fmla="*/ 898 w 3723"/>
              <a:gd name="T49" fmla="*/ 836 h 1728"/>
              <a:gd name="T50" fmla="*/ 922 w 3723"/>
              <a:gd name="T51" fmla="*/ 866 h 1728"/>
              <a:gd name="T52" fmla="*/ 963 w 3723"/>
              <a:gd name="T53" fmla="*/ 904 h 1728"/>
              <a:gd name="T54" fmla="*/ 978 w 3723"/>
              <a:gd name="T55" fmla="*/ 926 h 1728"/>
              <a:gd name="T56" fmla="*/ 1014 w 3723"/>
              <a:gd name="T57" fmla="*/ 957 h 1728"/>
              <a:gd name="T58" fmla="*/ 1035 w 3723"/>
              <a:gd name="T59" fmla="*/ 988 h 1728"/>
              <a:gd name="T60" fmla="*/ 1068 w 3723"/>
              <a:gd name="T61" fmla="*/ 1010 h 1728"/>
              <a:gd name="T62" fmla="*/ 1113 w 3723"/>
              <a:gd name="T63" fmla="*/ 1048 h 1728"/>
              <a:gd name="T64" fmla="*/ 1172 w 3723"/>
              <a:gd name="T65" fmla="*/ 1079 h 1728"/>
              <a:gd name="T66" fmla="*/ 1215 w 3723"/>
              <a:gd name="T67" fmla="*/ 1109 h 1728"/>
              <a:gd name="T68" fmla="*/ 1267 w 3723"/>
              <a:gd name="T69" fmla="*/ 1139 h 1728"/>
              <a:gd name="T70" fmla="*/ 1318 w 3723"/>
              <a:gd name="T71" fmla="*/ 1170 h 1728"/>
              <a:gd name="T72" fmla="*/ 1372 w 3723"/>
              <a:gd name="T73" fmla="*/ 1192 h 1728"/>
              <a:gd name="T74" fmla="*/ 1429 w 3723"/>
              <a:gd name="T75" fmla="*/ 1223 h 1728"/>
              <a:gd name="T76" fmla="*/ 1507 w 3723"/>
              <a:gd name="T77" fmla="*/ 1261 h 1728"/>
              <a:gd name="T78" fmla="*/ 1548 w 3723"/>
              <a:gd name="T79" fmla="*/ 1283 h 1728"/>
              <a:gd name="T80" fmla="*/ 1593 w 3723"/>
              <a:gd name="T81" fmla="*/ 1314 h 1728"/>
              <a:gd name="T82" fmla="*/ 1655 w 3723"/>
              <a:gd name="T83" fmla="*/ 1352 h 1728"/>
              <a:gd name="T84" fmla="*/ 1688 w 3723"/>
              <a:gd name="T85" fmla="*/ 1375 h 1728"/>
              <a:gd name="T86" fmla="*/ 1703 w 3723"/>
              <a:gd name="T87" fmla="*/ 1413 h 1728"/>
              <a:gd name="T88" fmla="*/ 1752 w 3723"/>
              <a:gd name="T89" fmla="*/ 1451 h 1728"/>
              <a:gd name="T90" fmla="*/ 1801 w 3723"/>
              <a:gd name="T91" fmla="*/ 1481 h 1728"/>
              <a:gd name="T92" fmla="*/ 1891 w 3723"/>
              <a:gd name="T93" fmla="*/ 1511 h 1728"/>
              <a:gd name="T94" fmla="*/ 1972 w 3723"/>
              <a:gd name="T95" fmla="*/ 1535 h 1728"/>
              <a:gd name="T96" fmla="*/ 2115 w 3723"/>
              <a:gd name="T97" fmla="*/ 1535 h 1728"/>
              <a:gd name="T98" fmla="*/ 2184 w 3723"/>
              <a:gd name="T99" fmla="*/ 1535 h 1728"/>
              <a:gd name="T100" fmla="*/ 2235 w 3723"/>
              <a:gd name="T101" fmla="*/ 1554 h 1728"/>
              <a:gd name="T102" fmla="*/ 2324 w 3723"/>
              <a:gd name="T103" fmla="*/ 1585 h 1728"/>
              <a:gd name="T104" fmla="*/ 2357 w 3723"/>
              <a:gd name="T105" fmla="*/ 1608 h 1728"/>
              <a:gd name="T106" fmla="*/ 2512 w 3723"/>
              <a:gd name="T107" fmla="*/ 1632 h 1728"/>
              <a:gd name="T108" fmla="*/ 2580 w 3723"/>
              <a:gd name="T109" fmla="*/ 1646 h 1728"/>
              <a:gd name="T110" fmla="*/ 2843 w 3723"/>
              <a:gd name="T111" fmla="*/ 1675 h 1728"/>
              <a:gd name="T112" fmla="*/ 2912 w 3723"/>
              <a:gd name="T113" fmla="*/ 1693 h 1728"/>
              <a:gd name="T114" fmla="*/ 3058 w 3723"/>
              <a:gd name="T115" fmla="*/ 1728 h 1728"/>
              <a:gd name="T116" fmla="*/ 3574 w 3723"/>
              <a:gd name="T117" fmla="*/ 1728 h 17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723" h="1728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1" y="0"/>
                </a:lnTo>
                <a:lnTo>
                  <a:pt x="21" y="9"/>
                </a:lnTo>
                <a:lnTo>
                  <a:pt x="21" y="9"/>
                </a:lnTo>
                <a:lnTo>
                  <a:pt x="78" y="9"/>
                </a:lnTo>
                <a:lnTo>
                  <a:pt x="78" y="16"/>
                </a:lnTo>
                <a:lnTo>
                  <a:pt x="78" y="16"/>
                </a:lnTo>
                <a:lnTo>
                  <a:pt x="81" y="16"/>
                </a:lnTo>
                <a:lnTo>
                  <a:pt x="81" y="24"/>
                </a:lnTo>
                <a:lnTo>
                  <a:pt x="81" y="24"/>
                </a:lnTo>
                <a:lnTo>
                  <a:pt x="83" y="24"/>
                </a:lnTo>
                <a:lnTo>
                  <a:pt x="83" y="31"/>
                </a:lnTo>
                <a:lnTo>
                  <a:pt x="83" y="31"/>
                </a:lnTo>
                <a:lnTo>
                  <a:pt x="93" y="31"/>
                </a:lnTo>
                <a:lnTo>
                  <a:pt x="93" y="38"/>
                </a:lnTo>
                <a:lnTo>
                  <a:pt x="93" y="38"/>
                </a:lnTo>
                <a:lnTo>
                  <a:pt x="101" y="38"/>
                </a:lnTo>
                <a:lnTo>
                  <a:pt x="101" y="46"/>
                </a:lnTo>
                <a:lnTo>
                  <a:pt x="101" y="46"/>
                </a:lnTo>
                <a:lnTo>
                  <a:pt x="104" y="46"/>
                </a:lnTo>
                <a:lnTo>
                  <a:pt x="104" y="54"/>
                </a:lnTo>
                <a:lnTo>
                  <a:pt x="104" y="54"/>
                </a:lnTo>
                <a:lnTo>
                  <a:pt x="116" y="54"/>
                </a:lnTo>
                <a:lnTo>
                  <a:pt x="116" y="62"/>
                </a:lnTo>
                <a:lnTo>
                  <a:pt x="116" y="62"/>
                </a:lnTo>
                <a:lnTo>
                  <a:pt x="125" y="62"/>
                </a:lnTo>
                <a:lnTo>
                  <a:pt x="125" y="69"/>
                </a:lnTo>
                <a:lnTo>
                  <a:pt x="125" y="69"/>
                </a:lnTo>
                <a:lnTo>
                  <a:pt x="143" y="69"/>
                </a:lnTo>
                <a:lnTo>
                  <a:pt x="143" y="77"/>
                </a:lnTo>
                <a:lnTo>
                  <a:pt x="143" y="77"/>
                </a:lnTo>
                <a:lnTo>
                  <a:pt x="146" y="77"/>
                </a:lnTo>
                <a:lnTo>
                  <a:pt x="146" y="84"/>
                </a:lnTo>
                <a:lnTo>
                  <a:pt x="146" y="84"/>
                </a:lnTo>
                <a:lnTo>
                  <a:pt x="167" y="84"/>
                </a:lnTo>
                <a:lnTo>
                  <a:pt x="167" y="91"/>
                </a:lnTo>
                <a:lnTo>
                  <a:pt x="167" y="91"/>
                </a:lnTo>
                <a:lnTo>
                  <a:pt x="173" y="91"/>
                </a:lnTo>
                <a:lnTo>
                  <a:pt x="173" y="100"/>
                </a:lnTo>
                <a:lnTo>
                  <a:pt x="173" y="100"/>
                </a:lnTo>
                <a:lnTo>
                  <a:pt x="203" y="100"/>
                </a:lnTo>
                <a:lnTo>
                  <a:pt x="203" y="107"/>
                </a:lnTo>
                <a:lnTo>
                  <a:pt x="203" y="107"/>
                </a:lnTo>
                <a:lnTo>
                  <a:pt x="209" y="107"/>
                </a:lnTo>
                <a:lnTo>
                  <a:pt x="209" y="115"/>
                </a:lnTo>
                <a:lnTo>
                  <a:pt x="209" y="115"/>
                </a:lnTo>
                <a:lnTo>
                  <a:pt x="227" y="115"/>
                </a:lnTo>
                <a:lnTo>
                  <a:pt x="227" y="122"/>
                </a:lnTo>
                <a:lnTo>
                  <a:pt x="227" y="122"/>
                </a:lnTo>
                <a:lnTo>
                  <a:pt x="232" y="122"/>
                </a:lnTo>
                <a:lnTo>
                  <a:pt x="232" y="130"/>
                </a:lnTo>
                <a:lnTo>
                  <a:pt x="232" y="130"/>
                </a:lnTo>
                <a:lnTo>
                  <a:pt x="242" y="130"/>
                </a:lnTo>
                <a:lnTo>
                  <a:pt x="242" y="137"/>
                </a:lnTo>
                <a:lnTo>
                  <a:pt x="242" y="137"/>
                </a:lnTo>
                <a:lnTo>
                  <a:pt x="272" y="137"/>
                </a:lnTo>
                <a:lnTo>
                  <a:pt x="272" y="153"/>
                </a:lnTo>
                <a:lnTo>
                  <a:pt x="272" y="153"/>
                </a:lnTo>
                <a:lnTo>
                  <a:pt x="295" y="153"/>
                </a:lnTo>
                <a:lnTo>
                  <a:pt x="295" y="168"/>
                </a:lnTo>
                <a:lnTo>
                  <a:pt x="295" y="168"/>
                </a:lnTo>
                <a:lnTo>
                  <a:pt x="298" y="168"/>
                </a:lnTo>
                <a:lnTo>
                  <a:pt x="298" y="175"/>
                </a:lnTo>
                <a:lnTo>
                  <a:pt x="298" y="175"/>
                </a:lnTo>
                <a:lnTo>
                  <a:pt x="322" y="175"/>
                </a:lnTo>
                <a:lnTo>
                  <a:pt x="322" y="183"/>
                </a:lnTo>
                <a:lnTo>
                  <a:pt x="322" y="183"/>
                </a:lnTo>
                <a:lnTo>
                  <a:pt x="328" y="183"/>
                </a:lnTo>
                <a:lnTo>
                  <a:pt x="328" y="191"/>
                </a:lnTo>
                <a:lnTo>
                  <a:pt x="328" y="191"/>
                </a:lnTo>
                <a:lnTo>
                  <a:pt x="340" y="191"/>
                </a:lnTo>
                <a:lnTo>
                  <a:pt x="340" y="206"/>
                </a:lnTo>
                <a:lnTo>
                  <a:pt x="340" y="206"/>
                </a:lnTo>
                <a:lnTo>
                  <a:pt x="346" y="206"/>
                </a:lnTo>
                <a:lnTo>
                  <a:pt x="346" y="213"/>
                </a:lnTo>
                <a:lnTo>
                  <a:pt x="346" y="213"/>
                </a:lnTo>
                <a:lnTo>
                  <a:pt x="349" y="213"/>
                </a:lnTo>
                <a:lnTo>
                  <a:pt x="349" y="221"/>
                </a:lnTo>
                <a:lnTo>
                  <a:pt x="349" y="221"/>
                </a:lnTo>
                <a:lnTo>
                  <a:pt x="352" y="221"/>
                </a:lnTo>
                <a:lnTo>
                  <a:pt x="352" y="228"/>
                </a:lnTo>
                <a:lnTo>
                  <a:pt x="352" y="228"/>
                </a:lnTo>
                <a:lnTo>
                  <a:pt x="355" y="228"/>
                </a:lnTo>
                <a:lnTo>
                  <a:pt x="355" y="237"/>
                </a:lnTo>
                <a:lnTo>
                  <a:pt x="355" y="237"/>
                </a:lnTo>
                <a:lnTo>
                  <a:pt x="361" y="237"/>
                </a:lnTo>
                <a:lnTo>
                  <a:pt x="361" y="244"/>
                </a:lnTo>
                <a:lnTo>
                  <a:pt x="361" y="244"/>
                </a:lnTo>
                <a:lnTo>
                  <a:pt x="364" y="244"/>
                </a:lnTo>
                <a:lnTo>
                  <a:pt x="364" y="251"/>
                </a:lnTo>
                <a:lnTo>
                  <a:pt x="364" y="251"/>
                </a:lnTo>
                <a:lnTo>
                  <a:pt x="373" y="251"/>
                </a:lnTo>
                <a:lnTo>
                  <a:pt x="373" y="259"/>
                </a:lnTo>
                <a:lnTo>
                  <a:pt x="373" y="259"/>
                </a:lnTo>
                <a:lnTo>
                  <a:pt x="375" y="259"/>
                </a:lnTo>
                <a:lnTo>
                  <a:pt x="375" y="266"/>
                </a:lnTo>
                <a:lnTo>
                  <a:pt x="375" y="266"/>
                </a:lnTo>
                <a:lnTo>
                  <a:pt x="385" y="266"/>
                </a:lnTo>
                <a:lnTo>
                  <a:pt x="385" y="274"/>
                </a:lnTo>
                <a:lnTo>
                  <a:pt x="385" y="274"/>
                </a:lnTo>
                <a:lnTo>
                  <a:pt x="397" y="274"/>
                </a:lnTo>
                <a:lnTo>
                  <a:pt x="397" y="290"/>
                </a:lnTo>
                <a:lnTo>
                  <a:pt x="397" y="290"/>
                </a:lnTo>
                <a:lnTo>
                  <a:pt x="400" y="290"/>
                </a:lnTo>
                <a:lnTo>
                  <a:pt x="400" y="297"/>
                </a:lnTo>
                <a:lnTo>
                  <a:pt x="400" y="297"/>
                </a:lnTo>
                <a:lnTo>
                  <a:pt x="403" y="297"/>
                </a:lnTo>
                <a:lnTo>
                  <a:pt x="403" y="304"/>
                </a:lnTo>
                <a:lnTo>
                  <a:pt x="403" y="304"/>
                </a:lnTo>
                <a:lnTo>
                  <a:pt x="405" y="304"/>
                </a:lnTo>
                <a:lnTo>
                  <a:pt x="405" y="312"/>
                </a:lnTo>
                <a:lnTo>
                  <a:pt x="405" y="312"/>
                </a:lnTo>
                <a:lnTo>
                  <a:pt x="423" y="312"/>
                </a:lnTo>
                <a:lnTo>
                  <a:pt x="423" y="319"/>
                </a:lnTo>
                <a:lnTo>
                  <a:pt x="423" y="319"/>
                </a:lnTo>
                <a:lnTo>
                  <a:pt x="426" y="319"/>
                </a:lnTo>
                <a:lnTo>
                  <a:pt x="426" y="328"/>
                </a:lnTo>
                <a:lnTo>
                  <a:pt x="426" y="328"/>
                </a:lnTo>
                <a:lnTo>
                  <a:pt x="436" y="328"/>
                </a:lnTo>
                <a:lnTo>
                  <a:pt x="436" y="335"/>
                </a:lnTo>
                <a:lnTo>
                  <a:pt x="436" y="335"/>
                </a:lnTo>
                <a:lnTo>
                  <a:pt x="469" y="335"/>
                </a:lnTo>
                <a:lnTo>
                  <a:pt x="469" y="343"/>
                </a:lnTo>
                <a:lnTo>
                  <a:pt x="469" y="343"/>
                </a:lnTo>
                <a:lnTo>
                  <a:pt x="471" y="343"/>
                </a:lnTo>
                <a:lnTo>
                  <a:pt x="471" y="357"/>
                </a:lnTo>
                <a:lnTo>
                  <a:pt x="471" y="357"/>
                </a:lnTo>
                <a:lnTo>
                  <a:pt x="480" y="357"/>
                </a:lnTo>
                <a:lnTo>
                  <a:pt x="480" y="365"/>
                </a:lnTo>
                <a:lnTo>
                  <a:pt x="480" y="365"/>
                </a:lnTo>
                <a:lnTo>
                  <a:pt x="492" y="365"/>
                </a:lnTo>
                <a:lnTo>
                  <a:pt x="492" y="388"/>
                </a:lnTo>
                <a:lnTo>
                  <a:pt x="492" y="388"/>
                </a:lnTo>
                <a:lnTo>
                  <a:pt x="498" y="388"/>
                </a:lnTo>
                <a:lnTo>
                  <a:pt x="498" y="396"/>
                </a:lnTo>
                <a:lnTo>
                  <a:pt x="498" y="396"/>
                </a:lnTo>
                <a:lnTo>
                  <a:pt x="502" y="396"/>
                </a:lnTo>
                <a:lnTo>
                  <a:pt x="502" y="403"/>
                </a:lnTo>
                <a:lnTo>
                  <a:pt x="502" y="403"/>
                </a:lnTo>
                <a:lnTo>
                  <a:pt x="507" y="403"/>
                </a:lnTo>
                <a:lnTo>
                  <a:pt x="507" y="410"/>
                </a:lnTo>
                <a:lnTo>
                  <a:pt x="507" y="410"/>
                </a:lnTo>
                <a:lnTo>
                  <a:pt x="518" y="410"/>
                </a:lnTo>
                <a:lnTo>
                  <a:pt x="518" y="426"/>
                </a:lnTo>
                <a:lnTo>
                  <a:pt x="518" y="426"/>
                </a:lnTo>
                <a:lnTo>
                  <a:pt x="536" y="426"/>
                </a:lnTo>
                <a:lnTo>
                  <a:pt x="536" y="434"/>
                </a:lnTo>
                <a:lnTo>
                  <a:pt x="536" y="434"/>
                </a:lnTo>
                <a:lnTo>
                  <a:pt x="540" y="434"/>
                </a:lnTo>
                <a:lnTo>
                  <a:pt x="540" y="441"/>
                </a:lnTo>
                <a:lnTo>
                  <a:pt x="540" y="441"/>
                </a:lnTo>
                <a:lnTo>
                  <a:pt x="546" y="441"/>
                </a:lnTo>
                <a:lnTo>
                  <a:pt x="546" y="449"/>
                </a:lnTo>
                <a:lnTo>
                  <a:pt x="546" y="449"/>
                </a:lnTo>
                <a:lnTo>
                  <a:pt x="551" y="449"/>
                </a:lnTo>
                <a:lnTo>
                  <a:pt x="551" y="479"/>
                </a:lnTo>
                <a:lnTo>
                  <a:pt x="551" y="479"/>
                </a:lnTo>
                <a:lnTo>
                  <a:pt x="554" y="479"/>
                </a:lnTo>
                <a:lnTo>
                  <a:pt x="554" y="487"/>
                </a:lnTo>
                <a:lnTo>
                  <a:pt x="554" y="487"/>
                </a:lnTo>
                <a:lnTo>
                  <a:pt x="558" y="487"/>
                </a:lnTo>
                <a:lnTo>
                  <a:pt x="558" y="501"/>
                </a:lnTo>
                <a:lnTo>
                  <a:pt x="558" y="501"/>
                </a:lnTo>
                <a:lnTo>
                  <a:pt x="561" y="501"/>
                </a:lnTo>
                <a:lnTo>
                  <a:pt x="561" y="509"/>
                </a:lnTo>
                <a:lnTo>
                  <a:pt x="561" y="509"/>
                </a:lnTo>
                <a:lnTo>
                  <a:pt x="567" y="509"/>
                </a:lnTo>
                <a:lnTo>
                  <a:pt x="567" y="517"/>
                </a:lnTo>
                <a:lnTo>
                  <a:pt x="567" y="517"/>
                </a:lnTo>
                <a:lnTo>
                  <a:pt x="569" y="517"/>
                </a:lnTo>
                <a:lnTo>
                  <a:pt x="569" y="525"/>
                </a:lnTo>
                <a:lnTo>
                  <a:pt x="569" y="525"/>
                </a:lnTo>
                <a:lnTo>
                  <a:pt x="572" y="525"/>
                </a:lnTo>
                <a:lnTo>
                  <a:pt x="572" y="532"/>
                </a:lnTo>
                <a:lnTo>
                  <a:pt x="572" y="532"/>
                </a:lnTo>
                <a:lnTo>
                  <a:pt x="584" y="532"/>
                </a:lnTo>
                <a:lnTo>
                  <a:pt x="584" y="540"/>
                </a:lnTo>
                <a:lnTo>
                  <a:pt x="584" y="540"/>
                </a:lnTo>
                <a:lnTo>
                  <a:pt x="591" y="540"/>
                </a:lnTo>
                <a:lnTo>
                  <a:pt x="591" y="547"/>
                </a:lnTo>
                <a:lnTo>
                  <a:pt x="591" y="547"/>
                </a:lnTo>
                <a:lnTo>
                  <a:pt x="594" y="547"/>
                </a:lnTo>
                <a:lnTo>
                  <a:pt x="594" y="554"/>
                </a:lnTo>
                <a:lnTo>
                  <a:pt x="594" y="554"/>
                </a:lnTo>
                <a:lnTo>
                  <a:pt x="602" y="554"/>
                </a:lnTo>
                <a:lnTo>
                  <a:pt x="602" y="563"/>
                </a:lnTo>
                <a:lnTo>
                  <a:pt x="602" y="563"/>
                </a:lnTo>
                <a:lnTo>
                  <a:pt x="627" y="563"/>
                </a:lnTo>
                <a:lnTo>
                  <a:pt x="627" y="578"/>
                </a:lnTo>
                <a:lnTo>
                  <a:pt x="627" y="578"/>
                </a:lnTo>
                <a:lnTo>
                  <a:pt x="638" y="578"/>
                </a:lnTo>
                <a:lnTo>
                  <a:pt x="638" y="593"/>
                </a:lnTo>
                <a:lnTo>
                  <a:pt x="638" y="593"/>
                </a:lnTo>
                <a:lnTo>
                  <a:pt x="641" y="593"/>
                </a:lnTo>
                <a:lnTo>
                  <a:pt x="641" y="600"/>
                </a:lnTo>
                <a:lnTo>
                  <a:pt x="641" y="600"/>
                </a:lnTo>
                <a:lnTo>
                  <a:pt x="645" y="600"/>
                </a:lnTo>
                <a:lnTo>
                  <a:pt x="645" y="609"/>
                </a:lnTo>
                <a:lnTo>
                  <a:pt x="645" y="609"/>
                </a:lnTo>
                <a:lnTo>
                  <a:pt x="648" y="609"/>
                </a:lnTo>
                <a:lnTo>
                  <a:pt x="648" y="631"/>
                </a:lnTo>
                <a:lnTo>
                  <a:pt x="648" y="631"/>
                </a:lnTo>
                <a:lnTo>
                  <a:pt x="653" y="631"/>
                </a:lnTo>
                <a:lnTo>
                  <a:pt x="653" y="638"/>
                </a:lnTo>
                <a:lnTo>
                  <a:pt x="653" y="638"/>
                </a:lnTo>
                <a:lnTo>
                  <a:pt x="674" y="638"/>
                </a:lnTo>
                <a:lnTo>
                  <a:pt x="674" y="646"/>
                </a:lnTo>
                <a:lnTo>
                  <a:pt x="674" y="646"/>
                </a:lnTo>
                <a:lnTo>
                  <a:pt x="677" y="646"/>
                </a:lnTo>
                <a:lnTo>
                  <a:pt x="677" y="654"/>
                </a:lnTo>
                <a:lnTo>
                  <a:pt x="677" y="654"/>
                </a:lnTo>
                <a:lnTo>
                  <a:pt x="683" y="654"/>
                </a:lnTo>
                <a:lnTo>
                  <a:pt x="683" y="669"/>
                </a:lnTo>
                <a:lnTo>
                  <a:pt x="683" y="669"/>
                </a:lnTo>
                <a:lnTo>
                  <a:pt x="686" y="669"/>
                </a:lnTo>
                <a:lnTo>
                  <a:pt x="686" y="676"/>
                </a:lnTo>
                <a:lnTo>
                  <a:pt x="686" y="676"/>
                </a:lnTo>
                <a:lnTo>
                  <a:pt x="692" y="676"/>
                </a:lnTo>
                <a:lnTo>
                  <a:pt x="692" y="684"/>
                </a:lnTo>
                <a:lnTo>
                  <a:pt x="692" y="684"/>
                </a:lnTo>
                <a:lnTo>
                  <a:pt x="695" y="684"/>
                </a:lnTo>
                <a:lnTo>
                  <a:pt x="695" y="691"/>
                </a:lnTo>
                <a:lnTo>
                  <a:pt x="695" y="691"/>
                </a:lnTo>
                <a:lnTo>
                  <a:pt x="719" y="691"/>
                </a:lnTo>
                <a:lnTo>
                  <a:pt x="719" y="700"/>
                </a:lnTo>
                <a:lnTo>
                  <a:pt x="719" y="700"/>
                </a:lnTo>
                <a:lnTo>
                  <a:pt x="725" y="700"/>
                </a:lnTo>
                <a:lnTo>
                  <a:pt x="725" y="707"/>
                </a:lnTo>
                <a:lnTo>
                  <a:pt x="725" y="707"/>
                </a:lnTo>
                <a:lnTo>
                  <a:pt x="728" y="707"/>
                </a:lnTo>
                <a:lnTo>
                  <a:pt x="728" y="714"/>
                </a:lnTo>
                <a:lnTo>
                  <a:pt x="728" y="714"/>
                </a:lnTo>
                <a:lnTo>
                  <a:pt x="734" y="714"/>
                </a:lnTo>
                <a:lnTo>
                  <a:pt x="734" y="729"/>
                </a:lnTo>
                <a:lnTo>
                  <a:pt x="734" y="729"/>
                </a:lnTo>
                <a:lnTo>
                  <a:pt x="737" y="729"/>
                </a:lnTo>
                <a:lnTo>
                  <a:pt x="737" y="737"/>
                </a:lnTo>
                <a:lnTo>
                  <a:pt x="737" y="737"/>
                </a:lnTo>
                <a:lnTo>
                  <a:pt x="746" y="737"/>
                </a:lnTo>
                <a:lnTo>
                  <a:pt x="746" y="745"/>
                </a:lnTo>
                <a:lnTo>
                  <a:pt x="746" y="745"/>
                </a:lnTo>
                <a:lnTo>
                  <a:pt x="748" y="745"/>
                </a:lnTo>
                <a:lnTo>
                  <a:pt x="748" y="753"/>
                </a:lnTo>
                <a:lnTo>
                  <a:pt x="748" y="753"/>
                </a:lnTo>
                <a:lnTo>
                  <a:pt x="761" y="753"/>
                </a:lnTo>
                <a:lnTo>
                  <a:pt x="761" y="775"/>
                </a:lnTo>
                <a:lnTo>
                  <a:pt x="761" y="775"/>
                </a:lnTo>
                <a:lnTo>
                  <a:pt x="773" y="775"/>
                </a:lnTo>
                <a:lnTo>
                  <a:pt x="773" y="782"/>
                </a:lnTo>
                <a:lnTo>
                  <a:pt x="773" y="782"/>
                </a:lnTo>
                <a:lnTo>
                  <a:pt x="806" y="782"/>
                </a:lnTo>
                <a:lnTo>
                  <a:pt x="806" y="791"/>
                </a:lnTo>
                <a:lnTo>
                  <a:pt x="806" y="791"/>
                </a:lnTo>
                <a:lnTo>
                  <a:pt x="809" y="791"/>
                </a:lnTo>
                <a:lnTo>
                  <a:pt x="809" y="798"/>
                </a:lnTo>
                <a:lnTo>
                  <a:pt x="809" y="798"/>
                </a:lnTo>
                <a:lnTo>
                  <a:pt x="814" y="798"/>
                </a:lnTo>
                <a:lnTo>
                  <a:pt x="814" y="806"/>
                </a:lnTo>
                <a:lnTo>
                  <a:pt x="814" y="806"/>
                </a:lnTo>
                <a:lnTo>
                  <a:pt x="817" y="806"/>
                </a:lnTo>
                <a:lnTo>
                  <a:pt x="817" y="813"/>
                </a:lnTo>
                <a:lnTo>
                  <a:pt x="817" y="813"/>
                </a:lnTo>
                <a:lnTo>
                  <a:pt x="824" y="813"/>
                </a:lnTo>
                <a:lnTo>
                  <a:pt x="824" y="820"/>
                </a:lnTo>
                <a:lnTo>
                  <a:pt x="824" y="820"/>
                </a:lnTo>
                <a:lnTo>
                  <a:pt x="827" y="820"/>
                </a:lnTo>
                <a:lnTo>
                  <a:pt x="827" y="828"/>
                </a:lnTo>
                <a:lnTo>
                  <a:pt x="827" y="828"/>
                </a:lnTo>
                <a:lnTo>
                  <a:pt x="838" y="828"/>
                </a:lnTo>
                <a:lnTo>
                  <a:pt x="838" y="836"/>
                </a:lnTo>
                <a:lnTo>
                  <a:pt x="838" y="836"/>
                </a:lnTo>
                <a:lnTo>
                  <a:pt x="898" y="836"/>
                </a:lnTo>
                <a:lnTo>
                  <a:pt x="898" y="844"/>
                </a:lnTo>
                <a:lnTo>
                  <a:pt x="898" y="844"/>
                </a:lnTo>
                <a:lnTo>
                  <a:pt x="907" y="844"/>
                </a:lnTo>
                <a:lnTo>
                  <a:pt x="907" y="851"/>
                </a:lnTo>
                <a:lnTo>
                  <a:pt x="907" y="851"/>
                </a:lnTo>
                <a:lnTo>
                  <a:pt x="913" y="851"/>
                </a:lnTo>
                <a:lnTo>
                  <a:pt x="913" y="859"/>
                </a:lnTo>
                <a:lnTo>
                  <a:pt x="913" y="859"/>
                </a:lnTo>
                <a:lnTo>
                  <a:pt x="922" y="859"/>
                </a:lnTo>
                <a:lnTo>
                  <a:pt x="922" y="866"/>
                </a:lnTo>
                <a:lnTo>
                  <a:pt x="922" y="866"/>
                </a:lnTo>
                <a:lnTo>
                  <a:pt x="924" y="866"/>
                </a:lnTo>
                <a:lnTo>
                  <a:pt x="924" y="873"/>
                </a:lnTo>
                <a:lnTo>
                  <a:pt x="924" y="873"/>
                </a:lnTo>
                <a:lnTo>
                  <a:pt x="927" y="873"/>
                </a:lnTo>
                <a:lnTo>
                  <a:pt x="927" y="882"/>
                </a:lnTo>
                <a:lnTo>
                  <a:pt x="927" y="882"/>
                </a:lnTo>
                <a:lnTo>
                  <a:pt x="957" y="882"/>
                </a:lnTo>
                <a:lnTo>
                  <a:pt x="957" y="889"/>
                </a:lnTo>
                <a:lnTo>
                  <a:pt x="957" y="889"/>
                </a:lnTo>
                <a:lnTo>
                  <a:pt x="963" y="889"/>
                </a:lnTo>
                <a:lnTo>
                  <a:pt x="963" y="904"/>
                </a:lnTo>
                <a:lnTo>
                  <a:pt x="963" y="904"/>
                </a:lnTo>
                <a:lnTo>
                  <a:pt x="967" y="904"/>
                </a:lnTo>
                <a:lnTo>
                  <a:pt x="967" y="912"/>
                </a:lnTo>
                <a:lnTo>
                  <a:pt x="967" y="912"/>
                </a:lnTo>
                <a:lnTo>
                  <a:pt x="970" y="912"/>
                </a:lnTo>
                <a:lnTo>
                  <a:pt x="970" y="919"/>
                </a:lnTo>
                <a:lnTo>
                  <a:pt x="970" y="919"/>
                </a:lnTo>
                <a:lnTo>
                  <a:pt x="975" y="919"/>
                </a:lnTo>
                <a:lnTo>
                  <a:pt x="975" y="926"/>
                </a:lnTo>
                <a:lnTo>
                  <a:pt x="975" y="926"/>
                </a:lnTo>
                <a:lnTo>
                  <a:pt x="978" y="926"/>
                </a:lnTo>
                <a:lnTo>
                  <a:pt x="978" y="935"/>
                </a:lnTo>
                <a:lnTo>
                  <a:pt x="978" y="935"/>
                </a:lnTo>
                <a:lnTo>
                  <a:pt x="999" y="935"/>
                </a:lnTo>
                <a:lnTo>
                  <a:pt x="999" y="942"/>
                </a:lnTo>
                <a:lnTo>
                  <a:pt x="999" y="942"/>
                </a:lnTo>
                <a:lnTo>
                  <a:pt x="1006" y="942"/>
                </a:lnTo>
                <a:lnTo>
                  <a:pt x="1006" y="950"/>
                </a:lnTo>
                <a:lnTo>
                  <a:pt x="1006" y="950"/>
                </a:lnTo>
                <a:lnTo>
                  <a:pt x="1014" y="950"/>
                </a:lnTo>
                <a:lnTo>
                  <a:pt x="1014" y="957"/>
                </a:lnTo>
                <a:lnTo>
                  <a:pt x="1014" y="957"/>
                </a:lnTo>
                <a:lnTo>
                  <a:pt x="1026" y="957"/>
                </a:lnTo>
                <a:lnTo>
                  <a:pt x="1026" y="965"/>
                </a:lnTo>
                <a:lnTo>
                  <a:pt x="1026" y="965"/>
                </a:lnTo>
                <a:lnTo>
                  <a:pt x="1029" y="965"/>
                </a:lnTo>
                <a:lnTo>
                  <a:pt x="1029" y="972"/>
                </a:lnTo>
                <a:lnTo>
                  <a:pt x="1029" y="972"/>
                </a:lnTo>
                <a:lnTo>
                  <a:pt x="1032" y="972"/>
                </a:lnTo>
                <a:lnTo>
                  <a:pt x="1032" y="980"/>
                </a:lnTo>
                <a:lnTo>
                  <a:pt x="1032" y="980"/>
                </a:lnTo>
                <a:lnTo>
                  <a:pt x="1035" y="980"/>
                </a:lnTo>
                <a:lnTo>
                  <a:pt x="1035" y="988"/>
                </a:lnTo>
                <a:lnTo>
                  <a:pt x="1035" y="988"/>
                </a:lnTo>
                <a:lnTo>
                  <a:pt x="1047" y="988"/>
                </a:lnTo>
                <a:lnTo>
                  <a:pt x="1047" y="995"/>
                </a:lnTo>
                <a:lnTo>
                  <a:pt x="1047" y="995"/>
                </a:lnTo>
                <a:lnTo>
                  <a:pt x="1053" y="995"/>
                </a:lnTo>
                <a:lnTo>
                  <a:pt x="1053" y="1003"/>
                </a:lnTo>
                <a:lnTo>
                  <a:pt x="1053" y="1003"/>
                </a:lnTo>
                <a:lnTo>
                  <a:pt x="1059" y="1003"/>
                </a:lnTo>
                <a:lnTo>
                  <a:pt x="1059" y="1010"/>
                </a:lnTo>
                <a:lnTo>
                  <a:pt x="1059" y="1010"/>
                </a:lnTo>
                <a:lnTo>
                  <a:pt x="1068" y="1010"/>
                </a:lnTo>
                <a:lnTo>
                  <a:pt x="1068" y="1026"/>
                </a:lnTo>
                <a:lnTo>
                  <a:pt x="1068" y="1026"/>
                </a:lnTo>
                <a:lnTo>
                  <a:pt x="1083" y="1026"/>
                </a:lnTo>
                <a:lnTo>
                  <a:pt x="1083" y="1033"/>
                </a:lnTo>
                <a:lnTo>
                  <a:pt x="1083" y="1033"/>
                </a:lnTo>
                <a:lnTo>
                  <a:pt x="1092" y="1033"/>
                </a:lnTo>
                <a:lnTo>
                  <a:pt x="1092" y="1041"/>
                </a:lnTo>
                <a:lnTo>
                  <a:pt x="1092" y="1041"/>
                </a:lnTo>
                <a:lnTo>
                  <a:pt x="1113" y="1041"/>
                </a:lnTo>
                <a:lnTo>
                  <a:pt x="1113" y="1048"/>
                </a:lnTo>
                <a:lnTo>
                  <a:pt x="1113" y="1048"/>
                </a:lnTo>
                <a:lnTo>
                  <a:pt x="1131" y="1048"/>
                </a:lnTo>
                <a:lnTo>
                  <a:pt x="1131" y="1056"/>
                </a:lnTo>
                <a:lnTo>
                  <a:pt x="1131" y="1056"/>
                </a:lnTo>
                <a:lnTo>
                  <a:pt x="1146" y="1056"/>
                </a:lnTo>
                <a:lnTo>
                  <a:pt x="1146" y="1063"/>
                </a:lnTo>
                <a:lnTo>
                  <a:pt x="1146" y="1063"/>
                </a:lnTo>
                <a:lnTo>
                  <a:pt x="1167" y="1063"/>
                </a:lnTo>
                <a:lnTo>
                  <a:pt x="1167" y="1072"/>
                </a:lnTo>
                <a:lnTo>
                  <a:pt x="1167" y="1072"/>
                </a:lnTo>
                <a:lnTo>
                  <a:pt x="1172" y="1072"/>
                </a:lnTo>
                <a:lnTo>
                  <a:pt x="1172" y="1079"/>
                </a:lnTo>
                <a:lnTo>
                  <a:pt x="1172" y="1079"/>
                </a:lnTo>
                <a:lnTo>
                  <a:pt x="1193" y="1079"/>
                </a:lnTo>
                <a:lnTo>
                  <a:pt x="1193" y="1086"/>
                </a:lnTo>
                <a:lnTo>
                  <a:pt x="1193" y="1086"/>
                </a:lnTo>
                <a:lnTo>
                  <a:pt x="1197" y="1086"/>
                </a:lnTo>
                <a:lnTo>
                  <a:pt x="1197" y="1094"/>
                </a:lnTo>
                <a:lnTo>
                  <a:pt x="1197" y="1094"/>
                </a:lnTo>
                <a:lnTo>
                  <a:pt x="1211" y="1094"/>
                </a:lnTo>
                <a:lnTo>
                  <a:pt x="1211" y="1109"/>
                </a:lnTo>
                <a:lnTo>
                  <a:pt x="1211" y="1109"/>
                </a:lnTo>
                <a:lnTo>
                  <a:pt x="1215" y="1109"/>
                </a:lnTo>
                <a:lnTo>
                  <a:pt x="1215" y="1117"/>
                </a:lnTo>
                <a:lnTo>
                  <a:pt x="1215" y="1117"/>
                </a:lnTo>
                <a:lnTo>
                  <a:pt x="1241" y="1117"/>
                </a:lnTo>
                <a:lnTo>
                  <a:pt x="1241" y="1125"/>
                </a:lnTo>
                <a:lnTo>
                  <a:pt x="1241" y="1125"/>
                </a:lnTo>
                <a:lnTo>
                  <a:pt x="1256" y="1125"/>
                </a:lnTo>
                <a:lnTo>
                  <a:pt x="1256" y="1132"/>
                </a:lnTo>
                <a:lnTo>
                  <a:pt x="1256" y="1132"/>
                </a:lnTo>
                <a:lnTo>
                  <a:pt x="1267" y="1132"/>
                </a:lnTo>
                <a:lnTo>
                  <a:pt x="1267" y="1139"/>
                </a:lnTo>
                <a:lnTo>
                  <a:pt x="1267" y="1139"/>
                </a:lnTo>
                <a:lnTo>
                  <a:pt x="1280" y="1139"/>
                </a:lnTo>
                <a:lnTo>
                  <a:pt x="1280" y="1147"/>
                </a:lnTo>
                <a:lnTo>
                  <a:pt x="1280" y="1147"/>
                </a:lnTo>
                <a:lnTo>
                  <a:pt x="1295" y="1147"/>
                </a:lnTo>
                <a:lnTo>
                  <a:pt x="1295" y="1154"/>
                </a:lnTo>
                <a:lnTo>
                  <a:pt x="1295" y="1154"/>
                </a:lnTo>
                <a:lnTo>
                  <a:pt x="1315" y="1154"/>
                </a:lnTo>
                <a:lnTo>
                  <a:pt x="1315" y="1163"/>
                </a:lnTo>
                <a:lnTo>
                  <a:pt x="1315" y="1163"/>
                </a:lnTo>
                <a:lnTo>
                  <a:pt x="1318" y="1163"/>
                </a:lnTo>
                <a:lnTo>
                  <a:pt x="1318" y="1170"/>
                </a:lnTo>
                <a:lnTo>
                  <a:pt x="1318" y="1170"/>
                </a:lnTo>
                <a:lnTo>
                  <a:pt x="1325" y="1170"/>
                </a:lnTo>
                <a:lnTo>
                  <a:pt x="1325" y="1177"/>
                </a:lnTo>
                <a:lnTo>
                  <a:pt x="1325" y="1177"/>
                </a:lnTo>
                <a:lnTo>
                  <a:pt x="1358" y="1177"/>
                </a:lnTo>
                <a:lnTo>
                  <a:pt x="1358" y="1185"/>
                </a:lnTo>
                <a:lnTo>
                  <a:pt x="1358" y="1185"/>
                </a:lnTo>
                <a:lnTo>
                  <a:pt x="1366" y="1185"/>
                </a:lnTo>
                <a:lnTo>
                  <a:pt x="1366" y="1192"/>
                </a:lnTo>
                <a:lnTo>
                  <a:pt x="1366" y="1192"/>
                </a:lnTo>
                <a:lnTo>
                  <a:pt x="1372" y="1192"/>
                </a:lnTo>
                <a:lnTo>
                  <a:pt x="1372" y="1200"/>
                </a:lnTo>
                <a:lnTo>
                  <a:pt x="1372" y="1200"/>
                </a:lnTo>
                <a:lnTo>
                  <a:pt x="1381" y="1200"/>
                </a:lnTo>
                <a:lnTo>
                  <a:pt x="1381" y="1208"/>
                </a:lnTo>
                <a:lnTo>
                  <a:pt x="1381" y="1208"/>
                </a:lnTo>
                <a:lnTo>
                  <a:pt x="1414" y="1208"/>
                </a:lnTo>
                <a:lnTo>
                  <a:pt x="1414" y="1216"/>
                </a:lnTo>
                <a:lnTo>
                  <a:pt x="1414" y="1216"/>
                </a:lnTo>
                <a:lnTo>
                  <a:pt x="1429" y="1216"/>
                </a:lnTo>
                <a:lnTo>
                  <a:pt x="1429" y="1223"/>
                </a:lnTo>
                <a:lnTo>
                  <a:pt x="1429" y="1223"/>
                </a:lnTo>
                <a:lnTo>
                  <a:pt x="1441" y="1223"/>
                </a:lnTo>
                <a:lnTo>
                  <a:pt x="1441" y="1238"/>
                </a:lnTo>
                <a:lnTo>
                  <a:pt x="1441" y="1238"/>
                </a:lnTo>
                <a:lnTo>
                  <a:pt x="1447" y="1238"/>
                </a:lnTo>
                <a:lnTo>
                  <a:pt x="1447" y="1245"/>
                </a:lnTo>
                <a:lnTo>
                  <a:pt x="1447" y="1245"/>
                </a:lnTo>
                <a:lnTo>
                  <a:pt x="1468" y="1245"/>
                </a:lnTo>
                <a:lnTo>
                  <a:pt x="1468" y="1254"/>
                </a:lnTo>
                <a:lnTo>
                  <a:pt x="1468" y="1254"/>
                </a:lnTo>
                <a:lnTo>
                  <a:pt x="1507" y="1254"/>
                </a:lnTo>
                <a:lnTo>
                  <a:pt x="1507" y="1261"/>
                </a:lnTo>
                <a:lnTo>
                  <a:pt x="1507" y="1261"/>
                </a:lnTo>
                <a:lnTo>
                  <a:pt x="1515" y="1261"/>
                </a:lnTo>
                <a:lnTo>
                  <a:pt x="1515" y="1269"/>
                </a:lnTo>
                <a:lnTo>
                  <a:pt x="1515" y="1269"/>
                </a:lnTo>
                <a:lnTo>
                  <a:pt x="1519" y="1269"/>
                </a:lnTo>
                <a:lnTo>
                  <a:pt x="1519" y="1276"/>
                </a:lnTo>
                <a:lnTo>
                  <a:pt x="1519" y="1276"/>
                </a:lnTo>
                <a:lnTo>
                  <a:pt x="1537" y="1276"/>
                </a:lnTo>
                <a:lnTo>
                  <a:pt x="1537" y="1283"/>
                </a:lnTo>
                <a:lnTo>
                  <a:pt x="1537" y="1283"/>
                </a:lnTo>
                <a:lnTo>
                  <a:pt x="1548" y="1283"/>
                </a:lnTo>
                <a:lnTo>
                  <a:pt x="1548" y="1291"/>
                </a:lnTo>
                <a:lnTo>
                  <a:pt x="1548" y="1291"/>
                </a:lnTo>
                <a:lnTo>
                  <a:pt x="1575" y="1291"/>
                </a:lnTo>
                <a:lnTo>
                  <a:pt x="1575" y="1299"/>
                </a:lnTo>
                <a:lnTo>
                  <a:pt x="1575" y="1299"/>
                </a:lnTo>
                <a:lnTo>
                  <a:pt x="1584" y="1299"/>
                </a:lnTo>
                <a:lnTo>
                  <a:pt x="1584" y="1307"/>
                </a:lnTo>
                <a:lnTo>
                  <a:pt x="1584" y="1307"/>
                </a:lnTo>
                <a:lnTo>
                  <a:pt x="1593" y="1307"/>
                </a:lnTo>
                <a:lnTo>
                  <a:pt x="1593" y="1314"/>
                </a:lnTo>
                <a:lnTo>
                  <a:pt x="1593" y="1314"/>
                </a:lnTo>
                <a:lnTo>
                  <a:pt x="1608" y="1314"/>
                </a:lnTo>
                <a:lnTo>
                  <a:pt x="1608" y="1322"/>
                </a:lnTo>
                <a:lnTo>
                  <a:pt x="1608" y="1322"/>
                </a:lnTo>
                <a:lnTo>
                  <a:pt x="1617" y="1322"/>
                </a:lnTo>
                <a:lnTo>
                  <a:pt x="1617" y="1329"/>
                </a:lnTo>
                <a:lnTo>
                  <a:pt x="1617" y="1329"/>
                </a:lnTo>
                <a:lnTo>
                  <a:pt x="1647" y="1329"/>
                </a:lnTo>
                <a:lnTo>
                  <a:pt x="1647" y="1345"/>
                </a:lnTo>
                <a:lnTo>
                  <a:pt x="1647" y="1345"/>
                </a:lnTo>
                <a:lnTo>
                  <a:pt x="1655" y="1345"/>
                </a:lnTo>
                <a:lnTo>
                  <a:pt x="1655" y="1352"/>
                </a:lnTo>
                <a:lnTo>
                  <a:pt x="1655" y="1352"/>
                </a:lnTo>
                <a:lnTo>
                  <a:pt x="1676" y="1352"/>
                </a:lnTo>
                <a:lnTo>
                  <a:pt x="1676" y="1360"/>
                </a:lnTo>
                <a:lnTo>
                  <a:pt x="1676" y="1360"/>
                </a:lnTo>
                <a:lnTo>
                  <a:pt x="1680" y="1360"/>
                </a:lnTo>
                <a:lnTo>
                  <a:pt x="1680" y="1367"/>
                </a:lnTo>
                <a:lnTo>
                  <a:pt x="1680" y="1367"/>
                </a:lnTo>
                <a:lnTo>
                  <a:pt x="1686" y="1367"/>
                </a:lnTo>
                <a:lnTo>
                  <a:pt x="1686" y="1375"/>
                </a:lnTo>
                <a:lnTo>
                  <a:pt x="1686" y="1375"/>
                </a:lnTo>
                <a:lnTo>
                  <a:pt x="1688" y="1375"/>
                </a:lnTo>
                <a:lnTo>
                  <a:pt x="1688" y="1390"/>
                </a:lnTo>
                <a:lnTo>
                  <a:pt x="1688" y="1390"/>
                </a:lnTo>
                <a:lnTo>
                  <a:pt x="1691" y="1390"/>
                </a:lnTo>
                <a:lnTo>
                  <a:pt x="1691" y="1398"/>
                </a:lnTo>
                <a:lnTo>
                  <a:pt x="1691" y="1398"/>
                </a:lnTo>
                <a:lnTo>
                  <a:pt x="1701" y="1398"/>
                </a:lnTo>
                <a:lnTo>
                  <a:pt x="1701" y="1405"/>
                </a:lnTo>
                <a:lnTo>
                  <a:pt x="1701" y="1405"/>
                </a:lnTo>
                <a:lnTo>
                  <a:pt x="1703" y="1405"/>
                </a:lnTo>
                <a:lnTo>
                  <a:pt x="1703" y="1413"/>
                </a:lnTo>
                <a:lnTo>
                  <a:pt x="1703" y="1413"/>
                </a:lnTo>
                <a:lnTo>
                  <a:pt x="1712" y="1413"/>
                </a:lnTo>
                <a:lnTo>
                  <a:pt x="1712" y="1420"/>
                </a:lnTo>
                <a:lnTo>
                  <a:pt x="1712" y="1420"/>
                </a:lnTo>
                <a:lnTo>
                  <a:pt x="1727" y="1420"/>
                </a:lnTo>
                <a:lnTo>
                  <a:pt x="1727" y="1428"/>
                </a:lnTo>
                <a:lnTo>
                  <a:pt x="1727" y="1428"/>
                </a:lnTo>
                <a:lnTo>
                  <a:pt x="1742" y="1428"/>
                </a:lnTo>
                <a:lnTo>
                  <a:pt x="1742" y="1435"/>
                </a:lnTo>
                <a:lnTo>
                  <a:pt x="1742" y="1435"/>
                </a:lnTo>
                <a:lnTo>
                  <a:pt x="1752" y="1435"/>
                </a:lnTo>
                <a:lnTo>
                  <a:pt x="1752" y="1451"/>
                </a:lnTo>
                <a:lnTo>
                  <a:pt x="1752" y="1451"/>
                </a:lnTo>
                <a:lnTo>
                  <a:pt x="1760" y="1451"/>
                </a:lnTo>
                <a:lnTo>
                  <a:pt x="1760" y="1458"/>
                </a:lnTo>
                <a:lnTo>
                  <a:pt x="1760" y="1458"/>
                </a:lnTo>
                <a:lnTo>
                  <a:pt x="1763" y="1458"/>
                </a:lnTo>
                <a:lnTo>
                  <a:pt x="1763" y="1473"/>
                </a:lnTo>
                <a:lnTo>
                  <a:pt x="1763" y="1473"/>
                </a:lnTo>
                <a:lnTo>
                  <a:pt x="1784" y="1473"/>
                </a:lnTo>
                <a:lnTo>
                  <a:pt x="1784" y="1481"/>
                </a:lnTo>
                <a:lnTo>
                  <a:pt x="1784" y="1481"/>
                </a:lnTo>
                <a:lnTo>
                  <a:pt x="1801" y="1481"/>
                </a:lnTo>
                <a:lnTo>
                  <a:pt x="1801" y="1489"/>
                </a:lnTo>
                <a:lnTo>
                  <a:pt x="1801" y="1489"/>
                </a:lnTo>
                <a:lnTo>
                  <a:pt x="1805" y="1489"/>
                </a:lnTo>
                <a:lnTo>
                  <a:pt x="1805" y="1496"/>
                </a:lnTo>
                <a:lnTo>
                  <a:pt x="1805" y="1496"/>
                </a:lnTo>
                <a:lnTo>
                  <a:pt x="1834" y="1496"/>
                </a:lnTo>
                <a:lnTo>
                  <a:pt x="1834" y="1504"/>
                </a:lnTo>
                <a:lnTo>
                  <a:pt x="1834" y="1504"/>
                </a:lnTo>
                <a:lnTo>
                  <a:pt x="1891" y="1504"/>
                </a:lnTo>
                <a:lnTo>
                  <a:pt x="1891" y="1511"/>
                </a:lnTo>
                <a:lnTo>
                  <a:pt x="1891" y="1511"/>
                </a:lnTo>
                <a:lnTo>
                  <a:pt x="1895" y="1511"/>
                </a:lnTo>
                <a:lnTo>
                  <a:pt x="1895" y="1519"/>
                </a:lnTo>
                <a:lnTo>
                  <a:pt x="1895" y="1519"/>
                </a:lnTo>
                <a:lnTo>
                  <a:pt x="1903" y="1519"/>
                </a:lnTo>
                <a:lnTo>
                  <a:pt x="1903" y="1526"/>
                </a:lnTo>
                <a:lnTo>
                  <a:pt x="1903" y="1526"/>
                </a:lnTo>
                <a:lnTo>
                  <a:pt x="1918" y="1526"/>
                </a:lnTo>
                <a:lnTo>
                  <a:pt x="1918" y="1535"/>
                </a:lnTo>
                <a:lnTo>
                  <a:pt x="1918" y="1535"/>
                </a:lnTo>
                <a:lnTo>
                  <a:pt x="1972" y="1535"/>
                </a:lnTo>
                <a:lnTo>
                  <a:pt x="1972" y="1535"/>
                </a:lnTo>
                <a:lnTo>
                  <a:pt x="1972" y="1535"/>
                </a:lnTo>
                <a:lnTo>
                  <a:pt x="2011" y="1535"/>
                </a:lnTo>
                <a:lnTo>
                  <a:pt x="2011" y="1535"/>
                </a:lnTo>
                <a:lnTo>
                  <a:pt x="2017" y="1535"/>
                </a:lnTo>
                <a:lnTo>
                  <a:pt x="2038" y="1535"/>
                </a:lnTo>
                <a:lnTo>
                  <a:pt x="2038" y="1535"/>
                </a:lnTo>
                <a:lnTo>
                  <a:pt x="2041" y="1535"/>
                </a:lnTo>
                <a:lnTo>
                  <a:pt x="2049" y="1535"/>
                </a:lnTo>
                <a:lnTo>
                  <a:pt x="2049" y="1535"/>
                </a:lnTo>
                <a:lnTo>
                  <a:pt x="2053" y="1535"/>
                </a:lnTo>
                <a:lnTo>
                  <a:pt x="2115" y="1535"/>
                </a:lnTo>
                <a:lnTo>
                  <a:pt x="2115" y="1535"/>
                </a:lnTo>
                <a:lnTo>
                  <a:pt x="2115" y="1535"/>
                </a:lnTo>
                <a:lnTo>
                  <a:pt x="2133" y="1535"/>
                </a:lnTo>
                <a:lnTo>
                  <a:pt x="2133" y="1535"/>
                </a:lnTo>
                <a:lnTo>
                  <a:pt x="2133" y="1535"/>
                </a:lnTo>
                <a:lnTo>
                  <a:pt x="2148" y="1535"/>
                </a:lnTo>
                <a:lnTo>
                  <a:pt x="2148" y="1535"/>
                </a:lnTo>
                <a:lnTo>
                  <a:pt x="2148" y="1535"/>
                </a:lnTo>
                <a:lnTo>
                  <a:pt x="2184" y="1535"/>
                </a:lnTo>
                <a:lnTo>
                  <a:pt x="2184" y="1535"/>
                </a:lnTo>
                <a:lnTo>
                  <a:pt x="2184" y="1535"/>
                </a:lnTo>
                <a:lnTo>
                  <a:pt x="2214" y="1535"/>
                </a:lnTo>
                <a:lnTo>
                  <a:pt x="2214" y="1544"/>
                </a:lnTo>
                <a:lnTo>
                  <a:pt x="2214" y="1544"/>
                </a:lnTo>
                <a:lnTo>
                  <a:pt x="2217" y="1544"/>
                </a:lnTo>
                <a:lnTo>
                  <a:pt x="2217" y="1554"/>
                </a:lnTo>
                <a:lnTo>
                  <a:pt x="2217" y="1554"/>
                </a:lnTo>
                <a:lnTo>
                  <a:pt x="2228" y="1554"/>
                </a:lnTo>
                <a:lnTo>
                  <a:pt x="2228" y="1554"/>
                </a:lnTo>
                <a:lnTo>
                  <a:pt x="2228" y="1554"/>
                </a:lnTo>
                <a:lnTo>
                  <a:pt x="2235" y="1554"/>
                </a:lnTo>
                <a:lnTo>
                  <a:pt x="2235" y="1554"/>
                </a:lnTo>
                <a:lnTo>
                  <a:pt x="2235" y="1554"/>
                </a:lnTo>
                <a:lnTo>
                  <a:pt x="2243" y="1554"/>
                </a:lnTo>
                <a:lnTo>
                  <a:pt x="2243" y="1564"/>
                </a:lnTo>
                <a:lnTo>
                  <a:pt x="2243" y="1564"/>
                </a:lnTo>
                <a:lnTo>
                  <a:pt x="2286" y="1564"/>
                </a:lnTo>
                <a:lnTo>
                  <a:pt x="2286" y="1585"/>
                </a:lnTo>
                <a:lnTo>
                  <a:pt x="2286" y="1585"/>
                </a:lnTo>
                <a:lnTo>
                  <a:pt x="2300" y="1585"/>
                </a:lnTo>
                <a:lnTo>
                  <a:pt x="2300" y="1585"/>
                </a:lnTo>
                <a:lnTo>
                  <a:pt x="2300" y="1585"/>
                </a:lnTo>
                <a:lnTo>
                  <a:pt x="2324" y="1585"/>
                </a:lnTo>
                <a:lnTo>
                  <a:pt x="2324" y="1585"/>
                </a:lnTo>
                <a:lnTo>
                  <a:pt x="2324" y="1585"/>
                </a:lnTo>
                <a:lnTo>
                  <a:pt x="2335" y="1585"/>
                </a:lnTo>
                <a:lnTo>
                  <a:pt x="2335" y="1596"/>
                </a:lnTo>
                <a:lnTo>
                  <a:pt x="2335" y="1596"/>
                </a:lnTo>
                <a:lnTo>
                  <a:pt x="2339" y="1596"/>
                </a:lnTo>
                <a:lnTo>
                  <a:pt x="2339" y="1608"/>
                </a:lnTo>
                <a:lnTo>
                  <a:pt x="2339" y="1608"/>
                </a:lnTo>
                <a:lnTo>
                  <a:pt x="2357" y="1608"/>
                </a:lnTo>
                <a:lnTo>
                  <a:pt x="2357" y="1608"/>
                </a:lnTo>
                <a:lnTo>
                  <a:pt x="2357" y="1608"/>
                </a:lnTo>
                <a:lnTo>
                  <a:pt x="2396" y="1608"/>
                </a:lnTo>
                <a:lnTo>
                  <a:pt x="2396" y="1619"/>
                </a:lnTo>
                <a:lnTo>
                  <a:pt x="2396" y="1619"/>
                </a:lnTo>
                <a:lnTo>
                  <a:pt x="2417" y="1619"/>
                </a:lnTo>
                <a:lnTo>
                  <a:pt x="2417" y="1619"/>
                </a:lnTo>
                <a:lnTo>
                  <a:pt x="2417" y="1619"/>
                </a:lnTo>
                <a:lnTo>
                  <a:pt x="2437" y="1619"/>
                </a:lnTo>
                <a:lnTo>
                  <a:pt x="2437" y="1632"/>
                </a:lnTo>
                <a:lnTo>
                  <a:pt x="2437" y="1632"/>
                </a:lnTo>
                <a:lnTo>
                  <a:pt x="2512" y="1632"/>
                </a:lnTo>
                <a:lnTo>
                  <a:pt x="2512" y="1632"/>
                </a:lnTo>
                <a:lnTo>
                  <a:pt x="2512" y="1632"/>
                </a:lnTo>
                <a:lnTo>
                  <a:pt x="2521" y="1632"/>
                </a:lnTo>
                <a:lnTo>
                  <a:pt x="2521" y="1646"/>
                </a:lnTo>
                <a:lnTo>
                  <a:pt x="2521" y="1646"/>
                </a:lnTo>
                <a:lnTo>
                  <a:pt x="2563" y="1646"/>
                </a:lnTo>
                <a:lnTo>
                  <a:pt x="2563" y="1646"/>
                </a:lnTo>
                <a:lnTo>
                  <a:pt x="2563" y="1646"/>
                </a:lnTo>
                <a:lnTo>
                  <a:pt x="2575" y="1646"/>
                </a:lnTo>
                <a:lnTo>
                  <a:pt x="2575" y="1646"/>
                </a:lnTo>
                <a:lnTo>
                  <a:pt x="2575" y="1646"/>
                </a:lnTo>
                <a:lnTo>
                  <a:pt x="2580" y="1646"/>
                </a:lnTo>
                <a:lnTo>
                  <a:pt x="2580" y="1675"/>
                </a:lnTo>
                <a:lnTo>
                  <a:pt x="2580" y="1675"/>
                </a:lnTo>
                <a:lnTo>
                  <a:pt x="2774" y="1675"/>
                </a:lnTo>
                <a:lnTo>
                  <a:pt x="2774" y="1675"/>
                </a:lnTo>
                <a:lnTo>
                  <a:pt x="2774" y="1675"/>
                </a:lnTo>
                <a:lnTo>
                  <a:pt x="2828" y="1675"/>
                </a:lnTo>
                <a:lnTo>
                  <a:pt x="2828" y="1675"/>
                </a:lnTo>
                <a:lnTo>
                  <a:pt x="2828" y="1675"/>
                </a:lnTo>
                <a:lnTo>
                  <a:pt x="2843" y="1675"/>
                </a:lnTo>
                <a:lnTo>
                  <a:pt x="2843" y="1675"/>
                </a:lnTo>
                <a:lnTo>
                  <a:pt x="2843" y="1675"/>
                </a:lnTo>
                <a:lnTo>
                  <a:pt x="2858" y="1675"/>
                </a:lnTo>
                <a:lnTo>
                  <a:pt x="2858" y="1693"/>
                </a:lnTo>
                <a:lnTo>
                  <a:pt x="2858" y="1693"/>
                </a:lnTo>
                <a:lnTo>
                  <a:pt x="2864" y="1693"/>
                </a:lnTo>
                <a:lnTo>
                  <a:pt x="2864" y="1693"/>
                </a:lnTo>
                <a:lnTo>
                  <a:pt x="2864" y="1693"/>
                </a:lnTo>
                <a:lnTo>
                  <a:pt x="2905" y="1693"/>
                </a:lnTo>
                <a:lnTo>
                  <a:pt x="2905" y="1693"/>
                </a:lnTo>
                <a:lnTo>
                  <a:pt x="2905" y="1693"/>
                </a:lnTo>
                <a:lnTo>
                  <a:pt x="2912" y="1693"/>
                </a:lnTo>
                <a:lnTo>
                  <a:pt x="2912" y="1693"/>
                </a:lnTo>
                <a:lnTo>
                  <a:pt x="2912" y="1693"/>
                </a:lnTo>
                <a:lnTo>
                  <a:pt x="2915" y="1693"/>
                </a:lnTo>
                <a:lnTo>
                  <a:pt x="2915" y="1693"/>
                </a:lnTo>
                <a:lnTo>
                  <a:pt x="2915" y="1693"/>
                </a:lnTo>
                <a:lnTo>
                  <a:pt x="2984" y="1693"/>
                </a:lnTo>
                <a:lnTo>
                  <a:pt x="2984" y="1693"/>
                </a:lnTo>
                <a:lnTo>
                  <a:pt x="2984" y="1693"/>
                </a:lnTo>
                <a:lnTo>
                  <a:pt x="3013" y="1693"/>
                </a:lnTo>
                <a:lnTo>
                  <a:pt x="3013" y="1728"/>
                </a:lnTo>
                <a:lnTo>
                  <a:pt x="3013" y="1728"/>
                </a:lnTo>
                <a:lnTo>
                  <a:pt x="3058" y="1728"/>
                </a:lnTo>
                <a:lnTo>
                  <a:pt x="3058" y="1728"/>
                </a:lnTo>
                <a:lnTo>
                  <a:pt x="3058" y="1728"/>
                </a:lnTo>
                <a:lnTo>
                  <a:pt x="3130" y="1728"/>
                </a:lnTo>
                <a:lnTo>
                  <a:pt x="3130" y="1728"/>
                </a:lnTo>
                <a:lnTo>
                  <a:pt x="3130" y="1728"/>
                </a:lnTo>
                <a:lnTo>
                  <a:pt x="3245" y="1728"/>
                </a:lnTo>
                <a:lnTo>
                  <a:pt x="3245" y="1728"/>
                </a:lnTo>
                <a:lnTo>
                  <a:pt x="3245" y="1728"/>
                </a:lnTo>
                <a:lnTo>
                  <a:pt x="3574" y="1728"/>
                </a:lnTo>
                <a:lnTo>
                  <a:pt x="3574" y="1728"/>
                </a:lnTo>
                <a:lnTo>
                  <a:pt x="3574" y="1728"/>
                </a:lnTo>
                <a:lnTo>
                  <a:pt x="3723" y="1728"/>
                </a:lnTo>
                <a:lnTo>
                  <a:pt x="3723" y="1728"/>
                </a:lnTo>
              </a:path>
            </a:pathLst>
          </a:cu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69" name="Line 34">
            <a:extLst>
              <a:ext uri="{FF2B5EF4-FFF2-40B4-BE49-F238E27FC236}">
                <a16:creationId xmlns:a16="http://schemas.microsoft.com/office/drawing/2014/main" id="{09E31A2A-5A9C-4132-98DA-2388D7F5976E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7964" y="4389879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0" name="Line 35">
            <a:extLst>
              <a:ext uri="{FF2B5EF4-FFF2-40B4-BE49-F238E27FC236}">
                <a16:creationId xmlns:a16="http://schemas.microsoft.com/office/drawing/2014/main" id="{352BE12C-B02E-44D3-B5DF-F19F2EE4578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4210" y="4389879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1" name="Line 36">
            <a:extLst>
              <a:ext uri="{FF2B5EF4-FFF2-40B4-BE49-F238E27FC236}">
                <a16:creationId xmlns:a16="http://schemas.microsoft.com/office/drawing/2014/main" id="{52292427-3E67-4D2F-99F4-D71033CA231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9786" y="4389879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2" name="Line 37">
            <a:extLst>
              <a:ext uri="{FF2B5EF4-FFF2-40B4-BE49-F238E27FC236}">
                <a16:creationId xmlns:a16="http://schemas.microsoft.com/office/drawing/2014/main" id="{C0B3222A-455C-4AEC-A174-FE283AFA7C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9302" y="4389879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3" name="Line 38">
            <a:extLst>
              <a:ext uri="{FF2B5EF4-FFF2-40B4-BE49-F238E27FC236}">
                <a16:creationId xmlns:a16="http://schemas.microsoft.com/office/drawing/2014/main" id="{D88FF6E4-1E5A-4E01-975E-BD30B8671F1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32089" y="4389879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4" name="Line 39">
            <a:extLst>
              <a:ext uri="{FF2B5EF4-FFF2-40B4-BE49-F238E27FC236}">
                <a16:creationId xmlns:a16="http://schemas.microsoft.com/office/drawing/2014/main" id="{4DA9A538-09B7-4A64-A32A-01481D0004C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39526" y="4389879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5" name="Line 40">
            <a:extLst>
              <a:ext uri="{FF2B5EF4-FFF2-40B4-BE49-F238E27FC236}">
                <a16:creationId xmlns:a16="http://schemas.microsoft.com/office/drawing/2014/main" id="{ED6EEDE0-A781-4F93-8C64-99043514EED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0861" y="4389879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6" name="Line 41">
            <a:extLst>
              <a:ext uri="{FF2B5EF4-FFF2-40B4-BE49-F238E27FC236}">
                <a16:creationId xmlns:a16="http://schemas.microsoft.com/office/drawing/2014/main" id="{0EBBAFAC-543B-4290-A1A7-7F2F7ABCF72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7592" y="4389879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7" name="Line 42">
            <a:extLst>
              <a:ext uri="{FF2B5EF4-FFF2-40B4-BE49-F238E27FC236}">
                <a16:creationId xmlns:a16="http://schemas.microsoft.com/office/drawing/2014/main" id="{A8C5E810-C357-4667-BC58-73E513B237BF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1530" y="4389879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8" name="Line 43">
            <a:extLst>
              <a:ext uri="{FF2B5EF4-FFF2-40B4-BE49-F238E27FC236}">
                <a16:creationId xmlns:a16="http://schemas.microsoft.com/office/drawing/2014/main" id="{0FB9E56D-8A77-4771-9D58-EC388D1325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4989" y="4389879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9" name="Line 44">
            <a:extLst>
              <a:ext uri="{FF2B5EF4-FFF2-40B4-BE49-F238E27FC236}">
                <a16:creationId xmlns:a16="http://schemas.microsoft.com/office/drawing/2014/main" id="{509610F8-FE4F-4F70-838E-51C1C81391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805879" y="4414757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0" name="Line 45">
            <a:extLst>
              <a:ext uri="{FF2B5EF4-FFF2-40B4-BE49-F238E27FC236}">
                <a16:creationId xmlns:a16="http://schemas.microsoft.com/office/drawing/2014/main" id="{9BC4A85A-3B88-4309-A6EC-51CA9F4FBD9B}"/>
              </a:ext>
            </a:extLst>
          </p:cNvPr>
          <p:cNvSpPr>
            <a:spLocks noChangeShapeType="1"/>
          </p:cNvSpPr>
          <p:nvPr/>
        </p:nvSpPr>
        <p:spPr bwMode="auto">
          <a:xfrm>
            <a:off x="2812384" y="4414757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1" name="Line 46">
            <a:extLst>
              <a:ext uri="{FF2B5EF4-FFF2-40B4-BE49-F238E27FC236}">
                <a16:creationId xmlns:a16="http://schemas.microsoft.com/office/drawing/2014/main" id="{18871728-9AB1-4853-B7C1-A68C4E763F3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72792" y="4456658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2" name="Line 47">
            <a:extLst>
              <a:ext uri="{FF2B5EF4-FFF2-40B4-BE49-F238E27FC236}">
                <a16:creationId xmlns:a16="http://schemas.microsoft.com/office/drawing/2014/main" id="{084096B6-EFCA-40C5-831E-BBB8CE045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5097" y="4456658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3" name="Line 48">
            <a:extLst>
              <a:ext uri="{FF2B5EF4-FFF2-40B4-BE49-F238E27FC236}">
                <a16:creationId xmlns:a16="http://schemas.microsoft.com/office/drawing/2014/main" id="{AD6A75F3-F7BB-435D-92F8-45FA6FCD861D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5765" y="4485465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4" name="Line 49">
            <a:extLst>
              <a:ext uri="{FF2B5EF4-FFF2-40B4-BE49-F238E27FC236}">
                <a16:creationId xmlns:a16="http://schemas.microsoft.com/office/drawing/2014/main" id="{15EAE062-3743-40BA-A0A5-7570F86AE5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981526" y="4501177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5" name="Line 50">
            <a:extLst>
              <a:ext uri="{FF2B5EF4-FFF2-40B4-BE49-F238E27FC236}">
                <a16:creationId xmlns:a16="http://schemas.microsoft.com/office/drawing/2014/main" id="{54D6198E-2572-4D32-8E3A-B7E7B0F7B99D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9815" y="4518200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6" name="Line 51">
            <a:extLst>
              <a:ext uri="{FF2B5EF4-FFF2-40B4-BE49-F238E27FC236}">
                <a16:creationId xmlns:a16="http://schemas.microsoft.com/office/drawing/2014/main" id="{174D4F37-3A95-482A-8610-9629C5247D0C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7213" y="4535222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7" name="Line 52">
            <a:extLst>
              <a:ext uri="{FF2B5EF4-FFF2-40B4-BE49-F238E27FC236}">
                <a16:creationId xmlns:a16="http://schemas.microsoft.com/office/drawing/2014/main" id="{86B2FBF4-07B1-4945-9173-50D450909CA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28365" y="4535222"/>
            <a:ext cx="0" cy="5892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8" name="Line 53">
            <a:extLst>
              <a:ext uri="{FF2B5EF4-FFF2-40B4-BE49-F238E27FC236}">
                <a16:creationId xmlns:a16="http://schemas.microsoft.com/office/drawing/2014/main" id="{E12F1C59-2010-43E8-A8F0-6DBB5C67924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13306" y="4574504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9" name="Line 54">
            <a:extLst>
              <a:ext uri="{FF2B5EF4-FFF2-40B4-BE49-F238E27FC236}">
                <a16:creationId xmlns:a16="http://schemas.microsoft.com/office/drawing/2014/main" id="{FBE6608A-F205-472B-B5FC-2F5F2061838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63491" y="4574504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0" name="Line 55">
            <a:extLst>
              <a:ext uri="{FF2B5EF4-FFF2-40B4-BE49-F238E27FC236}">
                <a16:creationId xmlns:a16="http://schemas.microsoft.com/office/drawing/2014/main" id="{91393765-53AF-494F-8152-08DD614E03FD}"/>
              </a:ext>
            </a:extLst>
          </p:cNvPr>
          <p:cNvSpPr>
            <a:spLocks noChangeShapeType="1"/>
          </p:cNvSpPr>
          <p:nvPr/>
        </p:nvSpPr>
        <p:spPr bwMode="auto">
          <a:xfrm>
            <a:off x="3377431" y="4574504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1" name="Line 56">
            <a:extLst>
              <a:ext uri="{FF2B5EF4-FFF2-40B4-BE49-F238E27FC236}">
                <a16:creationId xmlns:a16="http://schemas.microsoft.com/office/drawing/2014/main" id="{971A6861-DEED-42B2-B708-85DF358C534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96947" y="4598074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2" name="Line 57">
            <a:extLst>
              <a:ext uri="{FF2B5EF4-FFF2-40B4-BE49-F238E27FC236}">
                <a16:creationId xmlns:a16="http://schemas.microsoft.com/office/drawing/2014/main" id="{0F553192-4BD5-4CAE-B8FD-CC552D2C53DB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5050" y="4598074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3" name="Line 58">
            <a:extLst>
              <a:ext uri="{FF2B5EF4-FFF2-40B4-BE49-F238E27FC236}">
                <a16:creationId xmlns:a16="http://schemas.microsoft.com/office/drawing/2014/main" id="{F51B6FA9-42A5-4F16-98E6-4A84B87178A5}"/>
              </a:ext>
            </a:extLst>
          </p:cNvPr>
          <p:cNvSpPr>
            <a:spLocks noChangeShapeType="1"/>
          </p:cNvSpPr>
          <p:nvPr/>
        </p:nvSpPr>
        <p:spPr bwMode="auto">
          <a:xfrm>
            <a:off x="3441556" y="4598074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4" name="Line 59">
            <a:extLst>
              <a:ext uri="{FF2B5EF4-FFF2-40B4-BE49-F238E27FC236}">
                <a16:creationId xmlns:a16="http://schemas.microsoft.com/office/drawing/2014/main" id="{2AEA5F2A-702F-44AF-ABF0-70F0A19B8175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8470" y="4598074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5" name="Line 60">
            <a:extLst>
              <a:ext uri="{FF2B5EF4-FFF2-40B4-BE49-F238E27FC236}">
                <a16:creationId xmlns:a16="http://schemas.microsoft.com/office/drawing/2014/main" id="{3F2AB57A-3A5A-4E52-93E2-26B9EBAAD56C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7243" y="4643903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6" name="Line 61">
            <a:extLst>
              <a:ext uri="{FF2B5EF4-FFF2-40B4-BE49-F238E27FC236}">
                <a16:creationId xmlns:a16="http://schemas.microsoft.com/office/drawing/2014/main" id="{6DD3A1CA-3479-494D-84BA-33D720703E7F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4155" y="4643903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7" name="Line 62">
            <a:extLst>
              <a:ext uri="{FF2B5EF4-FFF2-40B4-BE49-F238E27FC236}">
                <a16:creationId xmlns:a16="http://schemas.microsoft.com/office/drawing/2014/main" id="{467A4F0D-5C3D-4304-A6E8-3AC84FC52639}"/>
              </a:ext>
            </a:extLst>
          </p:cNvPr>
          <p:cNvSpPr>
            <a:spLocks noChangeShapeType="1"/>
          </p:cNvSpPr>
          <p:nvPr/>
        </p:nvSpPr>
        <p:spPr bwMode="auto">
          <a:xfrm>
            <a:off x="3751031" y="4643903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8" name="Line 63">
            <a:extLst>
              <a:ext uri="{FF2B5EF4-FFF2-40B4-BE49-F238E27FC236}">
                <a16:creationId xmlns:a16="http://schemas.microsoft.com/office/drawing/2014/main" id="{55BCDD8F-F1CE-4679-B4E9-04A5A1A5CD41}"/>
              </a:ext>
            </a:extLst>
          </p:cNvPr>
          <p:cNvSpPr>
            <a:spLocks noChangeShapeType="1"/>
          </p:cNvSpPr>
          <p:nvPr/>
        </p:nvSpPr>
        <p:spPr bwMode="auto">
          <a:xfrm>
            <a:off x="4056790" y="4643903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9" name="Line 64">
            <a:extLst>
              <a:ext uri="{FF2B5EF4-FFF2-40B4-BE49-F238E27FC236}">
                <a16:creationId xmlns:a16="http://schemas.microsoft.com/office/drawing/2014/main" id="{C5A13FD8-0A64-4449-92D1-E6F035A88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4195262" y="4643903"/>
            <a:ext cx="0" cy="57614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0" name="Freeform 65">
            <a:extLst>
              <a:ext uri="{FF2B5EF4-FFF2-40B4-BE49-F238E27FC236}">
                <a16:creationId xmlns:a16="http://schemas.microsoft.com/office/drawing/2014/main" id="{B79FF0DC-70D6-46A9-9BCE-08C66EFCCB83}"/>
              </a:ext>
            </a:extLst>
          </p:cNvPr>
          <p:cNvSpPr>
            <a:spLocks/>
          </p:cNvSpPr>
          <p:nvPr/>
        </p:nvSpPr>
        <p:spPr bwMode="auto">
          <a:xfrm>
            <a:off x="735280" y="2438869"/>
            <a:ext cx="3205341" cy="2095045"/>
          </a:xfrm>
          <a:custGeom>
            <a:avLst/>
            <a:gdLst>
              <a:gd name="T0" fmla="*/ 27 w 3449"/>
              <a:gd name="T1" fmla="*/ 15 h 1600"/>
              <a:gd name="T2" fmla="*/ 78 w 3449"/>
              <a:gd name="T3" fmla="*/ 52 h 1600"/>
              <a:gd name="T4" fmla="*/ 96 w 3449"/>
              <a:gd name="T5" fmla="*/ 97 h 1600"/>
              <a:gd name="T6" fmla="*/ 111 w 3449"/>
              <a:gd name="T7" fmla="*/ 126 h 1600"/>
              <a:gd name="T8" fmla="*/ 131 w 3449"/>
              <a:gd name="T9" fmla="*/ 193 h 1600"/>
              <a:gd name="T10" fmla="*/ 152 w 3449"/>
              <a:gd name="T11" fmla="*/ 238 h 1600"/>
              <a:gd name="T12" fmla="*/ 178 w 3449"/>
              <a:gd name="T13" fmla="*/ 267 h 1600"/>
              <a:gd name="T14" fmla="*/ 196 w 3449"/>
              <a:gd name="T15" fmla="*/ 304 h 1600"/>
              <a:gd name="T16" fmla="*/ 236 w 3449"/>
              <a:gd name="T17" fmla="*/ 356 h 1600"/>
              <a:gd name="T18" fmla="*/ 265 w 3449"/>
              <a:gd name="T19" fmla="*/ 386 h 1600"/>
              <a:gd name="T20" fmla="*/ 280 w 3449"/>
              <a:gd name="T21" fmla="*/ 423 h 1600"/>
              <a:gd name="T22" fmla="*/ 298 w 3449"/>
              <a:gd name="T23" fmla="*/ 453 h 1600"/>
              <a:gd name="T24" fmla="*/ 346 w 3449"/>
              <a:gd name="T25" fmla="*/ 475 h 1600"/>
              <a:gd name="T26" fmla="*/ 370 w 3449"/>
              <a:gd name="T27" fmla="*/ 527 h 1600"/>
              <a:gd name="T28" fmla="*/ 423 w 3449"/>
              <a:gd name="T29" fmla="*/ 557 h 1600"/>
              <a:gd name="T30" fmla="*/ 444 w 3449"/>
              <a:gd name="T31" fmla="*/ 579 h 1600"/>
              <a:gd name="T32" fmla="*/ 462 w 3449"/>
              <a:gd name="T33" fmla="*/ 623 h 1600"/>
              <a:gd name="T34" fmla="*/ 502 w 3449"/>
              <a:gd name="T35" fmla="*/ 660 h 1600"/>
              <a:gd name="T36" fmla="*/ 551 w 3449"/>
              <a:gd name="T37" fmla="*/ 698 h 1600"/>
              <a:gd name="T38" fmla="*/ 594 w 3449"/>
              <a:gd name="T39" fmla="*/ 735 h 1600"/>
              <a:gd name="T40" fmla="*/ 623 w 3449"/>
              <a:gd name="T41" fmla="*/ 764 h 1600"/>
              <a:gd name="T42" fmla="*/ 656 w 3449"/>
              <a:gd name="T43" fmla="*/ 794 h 1600"/>
              <a:gd name="T44" fmla="*/ 681 w 3449"/>
              <a:gd name="T45" fmla="*/ 824 h 1600"/>
              <a:gd name="T46" fmla="*/ 773 w 3449"/>
              <a:gd name="T47" fmla="*/ 861 h 1600"/>
              <a:gd name="T48" fmla="*/ 850 w 3449"/>
              <a:gd name="T49" fmla="*/ 890 h 1600"/>
              <a:gd name="T50" fmla="*/ 871 w 3449"/>
              <a:gd name="T51" fmla="*/ 920 h 1600"/>
              <a:gd name="T52" fmla="*/ 960 w 3449"/>
              <a:gd name="T53" fmla="*/ 950 h 1600"/>
              <a:gd name="T54" fmla="*/ 975 w 3449"/>
              <a:gd name="T55" fmla="*/ 972 h 1600"/>
              <a:gd name="T56" fmla="*/ 1011 w 3449"/>
              <a:gd name="T57" fmla="*/ 1002 h 1600"/>
              <a:gd name="T58" fmla="*/ 1121 w 3449"/>
              <a:gd name="T59" fmla="*/ 1039 h 1600"/>
              <a:gd name="T60" fmla="*/ 1256 w 3449"/>
              <a:gd name="T61" fmla="*/ 1061 h 1600"/>
              <a:gd name="T62" fmla="*/ 1297 w 3449"/>
              <a:gd name="T63" fmla="*/ 1091 h 1600"/>
              <a:gd name="T64" fmla="*/ 1420 w 3449"/>
              <a:gd name="T65" fmla="*/ 1120 h 1600"/>
              <a:gd name="T66" fmla="*/ 1465 w 3449"/>
              <a:gd name="T67" fmla="*/ 1143 h 1600"/>
              <a:gd name="T68" fmla="*/ 1512 w 3449"/>
              <a:gd name="T69" fmla="*/ 1172 h 1600"/>
              <a:gd name="T70" fmla="*/ 1596 w 3449"/>
              <a:gd name="T71" fmla="*/ 1202 h 1600"/>
              <a:gd name="T72" fmla="*/ 1742 w 3449"/>
              <a:gd name="T73" fmla="*/ 1224 h 1600"/>
              <a:gd name="T74" fmla="*/ 1811 w 3449"/>
              <a:gd name="T75" fmla="*/ 1254 h 1600"/>
              <a:gd name="T76" fmla="*/ 1898 w 3449"/>
              <a:gd name="T77" fmla="*/ 1283 h 1600"/>
              <a:gd name="T78" fmla="*/ 1972 w 3449"/>
              <a:gd name="T79" fmla="*/ 1306 h 1600"/>
              <a:gd name="T80" fmla="*/ 2013 w 3449"/>
              <a:gd name="T81" fmla="*/ 1313 h 1600"/>
              <a:gd name="T82" fmla="*/ 2071 w 3449"/>
              <a:gd name="T83" fmla="*/ 1336 h 1600"/>
              <a:gd name="T84" fmla="*/ 2107 w 3449"/>
              <a:gd name="T85" fmla="*/ 1345 h 1600"/>
              <a:gd name="T86" fmla="*/ 2145 w 3449"/>
              <a:gd name="T87" fmla="*/ 1369 h 1600"/>
              <a:gd name="T88" fmla="*/ 2189 w 3449"/>
              <a:gd name="T89" fmla="*/ 1403 h 1600"/>
              <a:gd name="T90" fmla="*/ 2228 w 3449"/>
              <a:gd name="T91" fmla="*/ 1403 h 1600"/>
              <a:gd name="T92" fmla="*/ 2258 w 3449"/>
              <a:gd name="T93" fmla="*/ 1413 h 1600"/>
              <a:gd name="T94" fmla="*/ 2312 w 3449"/>
              <a:gd name="T95" fmla="*/ 1433 h 1600"/>
              <a:gd name="T96" fmla="*/ 2407 w 3449"/>
              <a:gd name="T97" fmla="*/ 1454 h 1600"/>
              <a:gd name="T98" fmla="*/ 2455 w 3449"/>
              <a:gd name="T99" fmla="*/ 1466 h 1600"/>
              <a:gd name="T100" fmla="*/ 2545 w 3449"/>
              <a:gd name="T101" fmla="*/ 1478 h 1600"/>
              <a:gd name="T102" fmla="*/ 2586 w 3449"/>
              <a:gd name="T103" fmla="*/ 1492 h 1600"/>
              <a:gd name="T104" fmla="*/ 2644 w 3449"/>
              <a:gd name="T105" fmla="*/ 1520 h 1600"/>
              <a:gd name="T106" fmla="*/ 2816 w 3449"/>
              <a:gd name="T107" fmla="*/ 1520 h 1600"/>
              <a:gd name="T108" fmla="*/ 2920 w 3449"/>
              <a:gd name="T109" fmla="*/ 1542 h 1600"/>
              <a:gd name="T110" fmla="*/ 2959 w 3449"/>
              <a:gd name="T111" fmla="*/ 1570 h 1600"/>
              <a:gd name="T112" fmla="*/ 3120 w 3449"/>
              <a:gd name="T113" fmla="*/ 1600 h 1600"/>
              <a:gd name="T114" fmla="*/ 3318 w 3449"/>
              <a:gd name="T115" fmla="*/ 1600 h 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449" h="160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15" y="0"/>
                </a:lnTo>
                <a:lnTo>
                  <a:pt x="15" y="8"/>
                </a:lnTo>
                <a:lnTo>
                  <a:pt x="15" y="8"/>
                </a:lnTo>
                <a:lnTo>
                  <a:pt x="24" y="8"/>
                </a:lnTo>
                <a:lnTo>
                  <a:pt x="24" y="15"/>
                </a:lnTo>
                <a:lnTo>
                  <a:pt x="24" y="15"/>
                </a:lnTo>
                <a:lnTo>
                  <a:pt x="27" y="15"/>
                </a:lnTo>
                <a:lnTo>
                  <a:pt x="27" y="23"/>
                </a:lnTo>
                <a:lnTo>
                  <a:pt x="27" y="23"/>
                </a:lnTo>
                <a:lnTo>
                  <a:pt x="39" y="23"/>
                </a:lnTo>
                <a:lnTo>
                  <a:pt x="39" y="30"/>
                </a:lnTo>
                <a:lnTo>
                  <a:pt x="39" y="30"/>
                </a:lnTo>
                <a:lnTo>
                  <a:pt x="63" y="30"/>
                </a:lnTo>
                <a:lnTo>
                  <a:pt x="63" y="37"/>
                </a:lnTo>
                <a:lnTo>
                  <a:pt x="63" y="37"/>
                </a:lnTo>
                <a:lnTo>
                  <a:pt x="78" y="37"/>
                </a:lnTo>
                <a:lnTo>
                  <a:pt x="78" y="52"/>
                </a:lnTo>
                <a:lnTo>
                  <a:pt x="78" y="52"/>
                </a:lnTo>
                <a:lnTo>
                  <a:pt x="86" y="52"/>
                </a:lnTo>
                <a:lnTo>
                  <a:pt x="86" y="60"/>
                </a:lnTo>
                <a:lnTo>
                  <a:pt x="86" y="60"/>
                </a:lnTo>
                <a:lnTo>
                  <a:pt x="89" y="60"/>
                </a:lnTo>
                <a:lnTo>
                  <a:pt x="89" y="67"/>
                </a:lnTo>
                <a:lnTo>
                  <a:pt x="89" y="67"/>
                </a:lnTo>
                <a:lnTo>
                  <a:pt x="93" y="67"/>
                </a:lnTo>
                <a:lnTo>
                  <a:pt x="93" y="89"/>
                </a:lnTo>
                <a:lnTo>
                  <a:pt x="93" y="89"/>
                </a:lnTo>
                <a:lnTo>
                  <a:pt x="96" y="89"/>
                </a:lnTo>
                <a:lnTo>
                  <a:pt x="96" y="97"/>
                </a:lnTo>
                <a:lnTo>
                  <a:pt x="96" y="97"/>
                </a:lnTo>
                <a:lnTo>
                  <a:pt x="98" y="97"/>
                </a:lnTo>
                <a:lnTo>
                  <a:pt x="98" y="104"/>
                </a:lnTo>
                <a:lnTo>
                  <a:pt x="98" y="104"/>
                </a:lnTo>
                <a:lnTo>
                  <a:pt x="101" y="104"/>
                </a:lnTo>
                <a:lnTo>
                  <a:pt x="101" y="119"/>
                </a:lnTo>
                <a:lnTo>
                  <a:pt x="101" y="119"/>
                </a:lnTo>
                <a:lnTo>
                  <a:pt x="104" y="119"/>
                </a:lnTo>
                <a:lnTo>
                  <a:pt x="104" y="126"/>
                </a:lnTo>
                <a:lnTo>
                  <a:pt x="104" y="126"/>
                </a:lnTo>
                <a:lnTo>
                  <a:pt x="111" y="126"/>
                </a:lnTo>
                <a:lnTo>
                  <a:pt x="111" y="156"/>
                </a:lnTo>
                <a:lnTo>
                  <a:pt x="111" y="156"/>
                </a:lnTo>
                <a:lnTo>
                  <a:pt x="114" y="156"/>
                </a:lnTo>
                <a:lnTo>
                  <a:pt x="114" y="171"/>
                </a:lnTo>
                <a:lnTo>
                  <a:pt x="114" y="171"/>
                </a:lnTo>
                <a:lnTo>
                  <a:pt x="129" y="171"/>
                </a:lnTo>
                <a:lnTo>
                  <a:pt x="129" y="186"/>
                </a:lnTo>
                <a:lnTo>
                  <a:pt x="129" y="186"/>
                </a:lnTo>
                <a:lnTo>
                  <a:pt x="131" y="186"/>
                </a:lnTo>
                <a:lnTo>
                  <a:pt x="131" y="193"/>
                </a:lnTo>
                <a:lnTo>
                  <a:pt x="131" y="193"/>
                </a:lnTo>
                <a:lnTo>
                  <a:pt x="134" y="193"/>
                </a:lnTo>
                <a:lnTo>
                  <a:pt x="134" y="201"/>
                </a:lnTo>
                <a:lnTo>
                  <a:pt x="134" y="201"/>
                </a:lnTo>
                <a:lnTo>
                  <a:pt x="146" y="201"/>
                </a:lnTo>
                <a:lnTo>
                  <a:pt x="146" y="208"/>
                </a:lnTo>
                <a:lnTo>
                  <a:pt x="146" y="208"/>
                </a:lnTo>
                <a:lnTo>
                  <a:pt x="149" y="208"/>
                </a:lnTo>
                <a:lnTo>
                  <a:pt x="149" y="215"/>
                </a:lnTo>
                <a:lnTo>
                  <a:pt x="149" y="215"/>
                </a:lnTo>
                <a:lnTo>
                  <a:pt x="152" y="215"/>
                </a:lnTo>
                <a:lnTo>
                  <a:pt x="152" y="238"/>
                </a:lnTo>
                <a:lnTo>
                  <a:pt x="152" y="238"/>
                </a:lnTo>
                <a:lnTo>
                  <a:pt x="164" y="238"/>
                </a:lnTo>
                <a:lnTo>
                  <a:pt x="164" y="252"/>
                </a:lnTo>
                <a:lnTo>
                  <a:pt x="164" y="252"/>
                </a:lnTo>
                <a:lnTo>
                  <a:pt x="170" y="252"/>
                </a:lnTo>
                <a:lnTo>
                  <a:pt x="170" y="260"/>
                </a:lnTo>
                <a:lnTo>
                  <a:pt x="170" y="260"/>
                </a:lnTo>
                <a:lnTo>
                  <a:pt x="173" y="260"/>
                </a:lnTo>
                <a:lnTo>
                  <a:pt x="173" y="267"/>
                </a:lnTo>
                <a:lnTo>
                  <a:pt x="173" y="267"/>
                </a:lnTo>
                <a:lnTo>
                  <a:pt x="178" y="267"/>
                </a:lnTo>
                <a:lnTo>
                  <a:pt x="178" y="282"/>
                </a:lnTo>
                <a:lnTo>
                  <a:pt x="178" y="282"/>
                </a:lnTo>
                <a:lnTo>
                  <a:pt x="188" y="282"/>
                </a:lnTo>
                <a:lnTo>
                  <a:pt x="188" y="290"/>
                </a:lnTo>
                <a:lnTo>
                  <a:pt x="188" y="290"/>
                </a:lnTo>
                <a:lnTo>
                  <a:pt x="191" y="290"/>
                </a:lnTo>
                <a:lnTo>
                  <a:pt x="191" y="297"/>
                </a:lnTo>
                <a:lnTo>
                  <a:pt x="191" y="297"/>
                </a:lnTo>
                <a:lnTo>
                  <a:pt x="196" y="297"/>
                </a:lnTo>
                <a:lnTo>
                  <a:pt x="196" y="304"/>
                </a:lnTo>
                <a:lnTo>
                  <a:pt x="196" y="304"/>
                </a:lnTo>
                <a:lnTo>
                  <a:pt x="206" y="304"/>
                </a:lnTo>
                <a:lnTo>
                  <a:pt x="206" y="327"/>
                </a:lnTo>
                <a:lnTo>
                  <a:pt x="206" y="327"/>
                </a:lnTo>
                <a:lnTo>
                  <a:pt x="221" y="327"/>
                </a:lnTo>
                <a:lnTo>
                  <a:pt x="221" y="341"/>
                </a:lnTo>
                <a:lnTo>
                  <a:pt x="221" y="341"/>
                </a:lnTo>
                <a:lnTo>
                  <a:pt x="224" y="341"/>
                </a:lnTo>
                <a:lnTo>
                  <a:pt x="224" y="349"/>
                </a:lnTo>
                <a:lnTo>
                  <a:pt x="224" y="349"/>
                </a:lnTo>
                <a:lnTo>
                  <a:pt x="236" y="349"/>
                </a:lnTo>
                <a:lnTo>
                  <a:pt x="236" y="356"/>
                </a:lnTo>
                <a:lnTo>
                  <a:pt x="236" y="356"/>
                </a:lnTo>
                <a:lnTo>
                  <a:pt x="242" y="356"/>
                </a:lnTo>
                <a:lnTo>
                  <a:pt x="242" y="364"/>
                </a:lnTo>
                <a:lnTo>
                  <a:pt x="242" y="364"/>
                </a:lnTo>
                <a:lnTo>
                  <a:pt x="244" y="364"/>
                </a:lnTo>
                <a:lnTo>
                  <a:pt x="244" y="371"/>
                </a:lnTo>
                <a:lnTo>
                  <a:pt x="244" y="371"/>
                </a:lnTo>
                <a:lnTo>
                  <a:pt x="257" y="371"/>
                </a:lnTo>
                <a:lnTo>
                  <a:pt x="257" y="386"/>
                </a:lnTo>
                <a:lnTo>
                  <a:pt x="257" y="386"/>
                </a:lnTo>
                <a:lnTo>
                  <a:pt x="265" y="386"/>
                </a:lnTo>
                <a:lnTo>
                  <a:pt x="265" y="401"/>
                </a:lnTo>
                <a:lnTo>
                  <a:pt x="265" y="401"/>
                </a:lnTo>
                <a:lnTo>
                  <a:pt x="272" y="401"/>
                </a:lnTo>
                <a:lnTo>
                  <a:pt x="272" y="408"/>
                </a:lnTo>
                <a:lnTo>
                  <a:pt x="272" y="408"/>
                </a:lnTo>
                <a:lnTo>
                  <a:pt x="277" y="408"/>
                </a:lnTo>
                <a:lnTo>
                  <a:pt x="277" y="416"/>
                </a:lnTo>
                <a:lnTo>
                  <a:pt x="277" y="416"/>
                </a:lnTo>
                <a:lnTo>
                  <a:pt x="280" y="416"/>
                </a:lnTo>
                <a:lnTo>
                  <a:pt x="280" y="423"/>
                </a:lnTo>
                <a:lnTo>
                  <a:pt x="280" y="423"/>
                </a:lnTo>
                <a:lnTo>
                  <a:pt x="283" y="423"/>
                </a:lnTo>
                <a:lnTo>
                  <a:pt x="283" y="430"/>
                </a:lnTo>
                <a:lnTo>
                  <a:pt x="283" y="430"/>
                </a:lnTo>
                <a:lnTo>
                  <a:pt x="290" y="430"/>
                </a:lnTo>
                <a:lnTo>
                  <a:pt x="290" y="438"/>
                </a:lnTo>
                <a:lnTo>
                  <a:pt x="290" y="438"/>
                </a:lnTo>
                <a:lnTo>
                  <a:pt x="295" y="438"/>
                </a:lnTo>
                <a:lnTo>
                  <a:pt x="295" y="445"/>
                </a:lnTo>
                <a:lnTo>
                  <a:pt x="295" y="445"/>
                </a:lnTo>
                <a:lnTo>
                  <a:pt x="298" y="445"/>
                </a:lnTo>
                <a:lnTo>
                  <a:pt x="298" y="453"/>
                </a:lnTo>
                <a:lnTo>
                  <a:pt x="298" y="453"/>
                </a:lnTo>
                <a:lnTo>
                  <a:pt x="308" y="453"/>
                </a:lnTo>
                <a:lnTo>
                  <a:pt x="308" y="460"/>
                </a:lnTo>
                <a:lnTo>
                  <a:pt x="308" y="460"/>
                </a:lnTo>
                <a:lnTo>
                  <a:pt x="313" y="460"/>
                </a:lnTo>
                <a:lnTo>
                  <a:pt x="313" y="468"/>
                </a:lnTo>
                <a:lnTo>
                  <a:pt x="313" y="468"/>
                </a:lnTo>
                <a:lnTo>
                  <a:pt x="322" y="468"/>
                </a:lnTo>
                <a:lnTo>
                  <a:pt x="322" y="475"/>
                </a:lnTo>
                <a:lnTo>
                  <a:pt x="322" y="475"/>
                </a:lnTo>
                <a:lnTo>
                  <a:pt x="346" y="475"/>
                </a:lnTo>
                <a:lnTo>
                  <a:pt x="346" y="490"/>
                </a:lnTo>
                <a:lnTo>
                  <a:pt x="346" y="490"/>
                </a:lnTo>
                <a:lnTo>
                  <a:pt x="349" y="490"/>
                </a:lnTo>
                <a:lnTo>
                  <a:pt x="349" y="497"/>
                </a:lnTo>
                <a:lnTo>
                  <a:pt x="349" y="497"/>
                </a:lnTo>
                <a:lnTo>
                  <a:pt x="352" y="497"/>
                </a:lnTo>
                <a:lnTo>
                  <a:pt x="352" y="512"/>
                </a:lnTo>
                <a:lnTo>
                  <a:pt x="352" y="512"/>
                </a:lnTo>
                <a:lnTo>
                  <a:pt x="370" y="512"/>
                </a:lnTo>
                <a:lnTo>
                  <a:pt x="370" y="527"/>
                </a:lnTo>
                <a:lnTo>
                  <a:pt x="370" y="527"/>
                </a:lnTo>
                <a:lnTo>
                  <a:pt x="379" y="527"/>
                </a:lnTo>
                <a:lnTo>
                  <a:pt x="379" y="534"/>
                </a:lnTo>
                <a:lnTo>
                  <a:pt x="379" y="534"/>
                </a:lnTo>
                <a:lnTo>
                  <a:pt x="382" y="534"/>
                </a:lnTo>
                <a:lnTo>
                  <a:pt x="382" y="542"/>
                </a:lnTo>
                <a:lnTo>
                  <a:pt x="382" y="542"/>
                </a:lnTo>
                <a:lnTo>
                  <a:pt x="400" y="542"/>
                </a:lnTo>
                <a:lnTo>
                  <a:pt x="400" y="549"/>
                </a:lnTo>
                <a:lnTo>
                  <a:pt x="400" y="549"/>
                </a:lnTo>
                <a:lnTo>
                  <a:pt x="423" y="549"/>
                </a:lnTo>
                <a:lnTo>
                  <a:pt x="423" y="557"/>
                </a:lnTo>
                <a:lnTo>
                  <a:pt x="423" y="557"/>
                </a:lnTo>
                <a:lnTo>
                  <a:pt x="426" y="557"/>
                </a:lnTo>
                <a:lnTo>
                  <a:pt x="426" y="564"/>
                </a:lnTo>
                <a:lnTo>
                  <a:pt x="426" y="564"/>
                </a:lnTo>
                <a:lnTo>
                  <a:pt x="436" y="564"/>
                </a:lnTo>
                <a:lnTo>
                  <a:pt x="436" y="571"/>
                </a:lnTo>
                <a:lnTo>
                  <a:pt x="436" y="571"/>
                </a:lnTo>
                <a:lnTo>
                  <a:pt x="441" y="571"/>
                </a:lnTo>
                <a:lnTo>
                  <a:pt x="441" y="579"/>
                </a:lnTo>
                <a:lnTo>
                  <a:pt x="441" y="579"/>
                </a:lnTo>
                <a:lnTo>
                  <a:pt x="444" y="579"/>
                </a:lnTo>
                <a:lnTo>
                  <a:pt x="444" y="586"/>
                </a:lnTo>
                <a:lnTo>
                  <a:pt x="444" y="586"/>
                </a:lnTo>
                <a:lnTo>
                  <a:pt x="456" y="586"/>
                </a:lnTo>
                <a:lnTo>
                  <a:pt x="456" y="601"/>
                </a:lnTo>
                <a:lnTo>
                  <a:pt x="456" y="601"/>
                </a:lnTo>
                <a:lnTo>
                  <a:pt x="459" y="601"/>
                </a:lnTo>
                <a:lnTo>
                  <a:pt x="459" y="609"/>
                </a:lnTo>
                <a:lnTo>
                  <a:pt x="459" y="609"/>
                </a:lnTo>
                <a:lnTo>
                  <a:pt x="462" y="609"/>
                </a:lnTo>
                <a:lnTo>
                  <a:pt x="462" y="623"/>
                </a:lnTo>
                <a:lnTo>
                  <a:pt x="462" y="623"/>
                </a:lnTo>
                <a:lnTo>
                  <a:pt x="471" y="623"/>
                </a:lnTo>
                <a:lnTo>
                  <a:pt x="471" y="631"/>
                </a:lnTo>
                <a:lnTo>
                  <a:pt x="471" y="631"/>
                </a:lnTo>
                <a:lnTo>
                  <a:pt x="480" y="631"/>
                </a:lnTo>
                <a:lnTo>
                  <a:pt x="480" y="638"/>
                </a:lnTo>
                <a:lnTo>
                  <a:pt x="480" y="638"/>
                </a:lnTo>
                <a:lnTo>
                  <a:pt x="483" y="638"/>
                </a:lnTo>
                <a:lnTo>
                  <a:pt x="483" y="653"/>
                </a:lnTo>
                <a:lnTo>
                  <a:pt x="483" y="653"/>
                </a:lnTo>
                <a:lnTo>
                  <a:pt x="502" y="653"/>
                </a:lnTo>
                <a:lnTo>
                  <a:pt x="502" y="660"/>
                </a:lnTo>
                <a:lnTo>
                  <a:pt x="502" y="660"/>
                </a:lnTo>
                <a:lnTo>
                  <a:pt x="510" y="660"/>
                </a:lnTo>
                <a:lnTo>
                  <a:pt x="510" y="675"/>
                </a:lnTo>
                <a:lnTo>
                  <a:pt x="510" y="675"/>
                </a:lnTo>
                <a:lnTo>
                  <a:pt x="522" y="675"/>
                </a:lnTo>
                <a:lnTo>
                  <a:pt x="522" y="690"/>
                </a:lnTo>
                <a:lnTo>
                  <a:pt x="522" y="690"/>
                </a:lnTo>
                <a:lnTo>
                  <a:pt x="540" y="690"/>
                </a:lnTo>
                <a:lnTo>
                  <a:pt x="540" y="698"/>
                </a:lnTo>
                <a:lnTo>
                  <a:pt x="540" y="698"/>
                </a:lnTo>
                <a:lnTo>
                  <a:pt x="551" y="698"/>
                </a:lnTo>
                <a:lnTo>
                  <a:pt x="551" y="705"/>
                </a:lnTo>
                <a:lnTo>
                  <a:pt x="551" y="705"/>
                </a:lnTo>
                <a:lnTo>
                  <a:pt x="576" y="705"/>
                </a:lnTo>
                <a:lnTo>
                  <a:pt x="576" y="720"/>
                </a:lnTo>
                <a:lnTo>
                  <a:pt x="576" y="720"/>
                </a:lnTo>
                <a:lnTo>
                  <a:pt x="591" y="720"/>
                </a:lnTo>
                <a:lnTo>
                  <a:pt x="591" y="727"/>
                </a:lnTo>
                <a:lnTo>
                  <a:pt x="591" y="727"/>
                </a:lnTo>
                <a:lnTo>
                  <a:pt x="594" y="727"/>
                </a:lnTo>
                <a:lnTo>
                  <a:pt x="594" y="735"/>
                </a:lnTo>
                <a:lnTo>
                  <a:pt x="594" y="735"/>
                </a:lnTo>
                <a:lnTo>
                  <a:pt x="605" y="735"/>
                </a:lnTo>
                <a:lnTo>
                  <a:pt x="605" y="742"/>
                </a:lnTo>
                <a:lnTo>
                  <a:pt x="605" y="742"/>
                </a:lnTo>
                <a:lnTo>
                  <a:pt x="612" y="742"/>
                </a:lnTo>
                <a:lnTo>
                  <a:pt x="612" y="749"/>
                </a:lnTo>
                <a:lnTo>
                  <a:pt x="612" y="749"/>
                </a:lnTo>
                <a:lnTo>
                  <a:pt x="620" y="749"/>
                </a:lnTo>
                <a:lnTo>
                  <a:pt x="620" y="757"/>
                </a:lnTo>
                <a:lnTo>
                  <a:pt x="620" y="757"/>
                </a:lnTo>
                <a:lnTo>
                  <a:pt x="623" y="757"/>
                </a:lnTo>
                <a:lnTo>
                  <a:pt x="623" y="764"/>
                </a:lnTo>
                <a:lnTo>
                  <a:pt x="623" y="764"/>
                </a:lnTo>
                <a:lnTo>
                  <a:pt x="635" y="764"/>
                </a:lnTo>
                <a:lnTo>
                  <a:pt x="635" y="772"/>
                </a:lnTo>
                <a:lnTo>
                  <a:pt x="635" y="772"/>
                </a:lnTo>
                <a:lnTo>
                  <a:pt x="641" y="772"/>
                </a:lnTo>
                <a:lnTo>
                  <a:pt x="641" y="787"/>
                </a:lnTo>
                <a:lnTo>
                  <a:pt x="641" y="787"/>
                </a:lnTo>
                <a:lnTo>
                  <a:pt x="653" y="787"/>
                </a:lnTo>
                <a:lnTo>
                  <a:pt x="653" y="794"/>
                </a:lnTo>
                <a:lnTo>
                  <a:pt x="653" y="794"/>
                </a:lnTo>
                <a:lnTo>
                  <a:pt x="656" y="794"/>
                </a:lnTo>
                <a:lnTo>
                  <a:pt x="656" y="801"/>
                </a:lnTo>
                <a:lnTo>
                  <a:pt x="656" y="801"/>
                </a:lnTo>
                <a:lnTo>
                  <a:pt x="668" y="801"/>
                </a:lnTo>
                <a:lnTo>
                  <a:pt x="668" y="809"/>
                </a:lnTo>
                <a:lnTo>
                  <a:pt x="668" y="809"/>
                </a:lnTo>
                <a:lnTo>
                  <a:pt x="674" y="809"/>
                </a:lnTo>
                <a:lnTo>
                  <a:pt x="674" y="816"/>
                </a:lnTo>
                <a:lnTo>
                  <a:pt x="674" y="816"/>
                </a:lnTo>
                <a:lnTo>
                  <a:pt x="681" y="816"/>
                </a:lnTo>
                <a:lnTo>
                  <a:pt x="681" y="824"/>
                </a:lnTo>
                <a:lnTo>
                  <a:pt x="681" y="824"/>
                </a:lnTo>
                <a:lnTo>
                  <a:pt x="698" y="824"/>
                </a:lnTo>
                <a:lnTo>
                  <a:pt x="698" y="838"/>
                </a:lnTo>
                <a:lnTo>
                  <a:pt x="698" y="838"/>
                </a:lnTo>
                <a:lnTo>
                  <a:pt x="743" y="838"/>
                </a:lnTo>
                <a:lnTo>
                  <a:pt x="743" y="846"/>
                </a:lnTo>
                <a:lnTo>
                  <a:pt x="743" y="846"/>
                </a:lnTo>
                <a:lnTo>
                  <a:pt x="761" y="846"/>
                </a:lnTo>
                <a:lnTo>
                  <a:pt x="761" y="853"/>
                </a:lnTo>
                <a:lnTo>
                  <a:pt x="761" y="853"/>
                </a:lnTo>
                <a:lnTo>
                  <a:pt x="773" y="853"/>
                </a:lnTo>
                <a:lnTo>
                  <a:pt x="773" y="861"/>
                </a:lnTo>
                <a:lnTo>
                  <a:pt x="773" y="861"/>
                </a:lnTo>
                <a:lnTo>
                  <a:pt x="811" y="861"/>
                </a:lnTo>
                <a:lnTo>
                  <a:pt x="811" y="868"/>
                </a:lnTo>
                <a:lnTo>
                  <a:pt x="811" y="868"/>
                </a:lnTo>
                <a:lnTo>
                  <a:pt x="820" y="868"/>
                </a:lnTo>
                <a:lnTo>
                  <a:pt x="820" y="876"/>
                </a:lnTo>
                <a:lnTo>
                  <a:pt x="820" y="876"/>
                </a:lnTo>
                <a:lnTo>
                  <a:pt x="829" y="876"/>
                </a:lnTo>
                <a:lnTo>
                  <a:pt x="829" y="890"/>
                </a:lnTo>
                <a:lnTo>
                  <a:pt x="829" y="890"/>
                </a:lnTo>
                <a:lnTo>
                  <a:pt x="850" y="890"/>
                </a:lnTo>
                <a:lnTo>
                  <a:pt x="850" y="898"/>
                </a:lnTo>
                <a:lnTo>
                  <a:pt x="850" y="898"/>
                </a:lnTo>
                <a:lnTo>
                  <a:pt x="856" y="898"/>
                </a:lnTo>
                <a:lnTo>
                  <a:pt x="856" y="905"/>
                </a:lnTo>
                <a:lnTo>
                  <a:pt x="856" y="905"/>
                </a:lnTo>
                <a:lnTo>
                  <a:pt x="868" y="905"/>
                </a:lnTo>
                <a:lnTo>
                  <a:pt x="868" y="913"/>
                </a:lnTo>
                <a:lnTo>
                  <a:pt x="868" y="913"/>
                </a:lnTo>
                <a:lnTo>
                  <a:pt x="871" y="913"/>
                </a:lnTo>
                <a:lnTo>
                  <a:pt x="871" y="920"/>
                </a:lnTo>
                <a:lnTo>
                  <a:pt x="871" y="920"/>
                </a:lnTo>
                <a:lnTo>
                  <a:pt x="898" y="920"/>
                </a:lnTo>
                <a:lnTo>
                  <a:pt x="898" y="927"/>
                </a:lnTo>
                <a:lnTo>
                  <a:pt x="898" y="927"/>
                </a:lnTo>
                <a:lnTo>
                  <a:pt x="949" y="927"/>
                </a:lnTo>
                <a:lnTo>
                  <a:pt x="949" y="935"/>
                </a:lnTo>
                <a:lnTo>
                  <a:pt x="949" y="935"/>
                </a:lnTo>
                <a:lnTo>
                  <a:pt x="957" y="935"/>
                </a:lnTo>
                <a:lnTo>
                  <a:pt x="957" y="942"/>
                </a:lnTo>
                <a:lnTo>
                  <a:pt x="957" y="942"/>
                </a:lnTo>
                <a:lnTo>
                  <a:pt x="960" y="942"/>
                </a:lnTo>
                <a:lnTo>
                  <a:pt x="960" y="950"/>
                </a:lnTo>
                <a:lnTo>
                  <a:pt x="960" y="950"/>
                </a:lnTo>
                <a:lnTo>
                  <a:pt x="963" y="950"/>
                </a:lnTo>
                <a:lnTo>
                  <a:pt x="963" y="957"/>
                </a:lnTo>
                <a:lnTo>
                  <a:pt x="963" y="957"/>
                </a:lnTo>
                <a:lnTo>
                  <a:pt x="970" y="957"/>
                </a:lnTo>
                <a:lnTo>
                  <a:pt x="970" y="965"/>
                </a:lnTo>
                <a:lnTo>
                  <a:pt x="970" y="965"/>
                </a:lnTo>
                <a:lnTo>
                  <a:pt x="973" y="965"/>
                </a:lnTo>
                <a:lnTo>
                  <a:pt x="973" y="972"/>
                </a:lnTo>
                <a:lnTo>
                  <a:pt x="973" y="972"/>
                </a:lnTo>
                <a:lnTo>
                  <a:pt x="975" y="972"/>
                </a:lnTo>
                <a:lnTo>
                  <a:pt x="975" y="979"/>
                </a:lnTo>
                <a:lnTo>
                  <a:pt x="975" y="979"/>
                </a:lnTo>
                <a:lnTo>
                  <a:pt x="988" y="979"/>
                </a:lnTo>
                <a:lnTo>
                  <a:pt x="988" y="987"/>
                </a:lnTo>
                <a:lnTo>
                  <a:pt x="988" y="987"/>
                </a:lnTo>
                <a:lnTo>
                  <a:pt x="1008" y="987"/>
                </a:lnTo>
                <a:lnTo>
                  <a:pt x="1008" y="994"/>
                </a:lnTo>
                <a:lnTo>
                  <a:pt x="1008" y="994"/>
                </a:lnTo>
                <a:lnTo>
                  <a:pt x="1011" y="994"/>
                </a:lnTo>
                <a:lnTo>
                  <a:pt x="1011" y="1002"/>
                </a:lnTo>
                <a:lnTo>
                  <a:pt x="1011" y="1002"/>
                </a:lnTo>
                <a:lnTo>
                  <a:pt x="1026" y="1002"/>
                </a:lnTo>
                <a:lnTo>
                  <a:pt x="1026" y="1009"/>
                </a:lnTo>
                <a:lnTo>
                  <a:pt x="1026" y="1009"/>
                </a:lnTo>
                <a:lnTo>
                  <a:pt x="1098" y="1009"/>
                </a:lnTo>
                <a:lnTo>
                  <a:pt x="1098" y="1016"/>
                </a:lnTo>
                <a:lnTo>
                  <a:pt x="1098" y="1016"/>
                </a:lnTo>
                <a:lnTo>
                  <a:pt x="1110" y="1016"/>
                </a:lnTo>
                <a:lnTo>
                  <a:pt x="1110" y="1024"/>
                </a:lnTo>
                <a:lnTo>
                  <a:pt x="1110" y="1024"/>
                </a:lnTo>
                <a:lnTo>
                  <a:pt x="1121" y="1024"/>
                </a:lnTo>
                <a:lnTo>
                  <a:pt x="1121" y="1039"/>
                </a:lnTo>
                <a:lnTo>
                  <a:pt x="1121" y="1039"/>
                </a:lnTo>
                <a:lnTo>
                  <a:pt x="1124" y="1039"/>
                </a:lnTo>
                <a:lnTo>
                  <a:pt x="1124" y="1046"/>
                </a:lnTo>
                <a:lnTo>
                  <a:pt x="1124" y="1046"/>
                </a:lnTo>
                <a:lnTo>
                  <a:pt x="1146" y="1046"/>
                </a:lnTo>
                <a:lnTo>
                  <a:pt x="1146" y="1054"/>
                </a:lnTo>
                <a:lnTo>
                  <a:pt x="1146" y="1054"/>
                </a:lnTo>
                <a:lnTo>
                  <a:pt x="1178" y="1054"/>
                </a:lnTo>
                <a:lnTo>
                  <a:pt x="1178" y="1061"/>
                </a:lnTo>
                <a:lnTo>
                  <a:pt x="1178" y="1061"/>
                </a:lnTo>
                <a:lnTo>
                  <a:pt x="1256" y="1061"/>
                </a:lnTo>
                <a:lnTo>
                  <a:pt x="1256" y="1068"/>
                </a:lnTo>
                <a:lnTo>
                  <a:pt x="1256" y="1068"/>
                </a:lnTo>
                <a:lnTo>
                  <a:pt x="1271" y="1068"/>
                </a:lnTo>
                <a:lnTo>
                  <a:pt x="1271" y="1076"/>
                </a:lnTo>
                <a:lnTo>
                  <a:pt x="1271" y="1076"/>
                </a:lnTo>
                <a:lnTo>
                  <a:pt x="1282" y="1076"/>
                </a:lnTo>
                <a:lnTo>
                  <a:pt x="1282" y="1083"/>
                </a:lnTo>
                <a:lnTo>
                  <a:pt x="1282" y="1083"/>
                </a:lnTo>
                <a:lnTo>
                  <a:pt x="1297" y="1083"/>
                </a:lnTo>
                <a:lnTo>
                  <a:pt x="1297" y="1091"/>
                </a:lnTo>
                <a:lnTo>
                  <a:pt x="1297" y="1091"/>
                </a:lnTo>
                <a:lnTo>
                  <a:pt x="1322" y="1091"/>
                </a:lnTo>
                <a:lnTo>
                  <a:pt x="1322" y="1098"/>
                </a:lnTo>
                <a:lnTo>
                  <a:pt x="1322" y="1098"/>
                </a:lnTo>
                <a:lnTo>
                  <a:pt x="1361" y="1098"/>
                </a:lnTo>
                <a:lnTo>
                  <a:pt x="1361" y="1105"/>
                </a:lnTo>
                <a:lnTo>
                  <a:pt x="1361" y="1105"/>
                </a:lnTo>
                <a:lnTo>
                  <a:pt x="1390" y="1105"/>
                </a:lnTo>
                <a:lnTo>
                  <a:pt x="1390" y="1113"/>
                </a:lnTo>
                <a:lnTo>
                  <a:pt x="1390" y="1113"/>
                </a:lnTo>
                <a:lnTo>
                  <a:pt x="1420" y="1113"/>
                </a:lnTo>
                <a:lnTo>
                  <a:pt x="1420" y="1120"/>
                </a:lnTo>
                <a:lnTo>
                  <a:pt x="1420" y="1120"/>
                </a:lnTo>
                <a:lnTo>
                  <a:pt x="1447" y="1120"/>
                </a:lnTo>
                <a:lnTo>
                  <a:pt x="1447" y="1128"/>
                </a:lnTo>
                <a:lnTo>
                  <a:pt x="1447" y="1128"/>
                </a:lnTo>
                <a:lnTo>
                  <a:pt x="1450" y="1128"/>
                </a:lnTo>
                <a:lnTo>
                  <a:pt x="1450" y="1135"/>
                </a:lnTo>
                <a:lnTo>
                  <a:pt x="1450" y="1135"/>
                </a:lnTo>
                <a:lnTo>
                  <a:pt x="1453" y="1135"/>
                </a:lnTo>
                <a:lnTo>
                  <a:pt x="1453" y="1143"/>
                </a:lnTo>
                <a:lnTo>
                  <a:pt x="1453" y="1143"/>
                </a:lnTo>
                <a:lnTo>
                  <a:pt x="1465" y="1143"/>
                </a:lnTo>
                <a:lnTo>
                  <a:pt x="1465" y="1150"/>
                </a:lnTo>
                <a:lnTo>
                  <a:pt x="1465" y="1150"/>
                </a:lnTo>
                <a:lnTo>
                  <a:pt x="1479" y="1150"/>
                </a:lnTo>
                <a:lnTo>
                  <a:pt x="1479" y="1157"/>
                </a:lnTo>
                <a:lnTo>
                  <a:pt x="1479" y="1157"/>
                </a:lnTo>
                <a:lnTo>
                  <a:pt x="1489" y="1157"/>
                </a:lnTo>
                <a:lnTo>
                  <a:pt x="1489" y="1165"/>
                </a:lnTo>
                <a:lnTo>
                  <a:pt x="1489" y="1165"/>
                </a:lnTo>
                <a:lnTo>
                  <a:pt x="1512" y="1165"/>
                </a:lnTo>
                <a:lnTo>
                  <a:pt x="1512" y="1172"/>
                </a:lnTo>
                <a:lnTo>
                  <a:pt x="1512" y="1172"/>
                </a:lnTo>
                <a:lnTo>
                  <a:pt x="1530" y="1172"/>
                </a:lnTo>
                <a:lnTo>
                  <a:pt x="1530" y="1180"/>
                </a:lnTo>
                <a:lnTo>
                  <a:pt x="1530" y="1180"/>
                </a:lnTo>
                <a:lnTo>
                  <a:pt x="1537" y="1180"/>
                </a:lnTo>
                <a:lnTo>
                  <a:pt x="1537" y="1187"/>
                </a:lnTo>
                <a:lnTo>
                  <a:pt x="1537" y="1187"/>
                </a:lnTo>
                <a:lnTo>
                  <a:pt x="1560" y="1187"/>
                </a:lnTo>
                <a:lnTo>
                  <a:pt x="1560" y="1194"/>
                </a:lnTo>
                <a:lnTo>
                  <a:pt x="1560" y="1194"/>
                </a:lnTo>
                <a:lnTo>
                  <a:pt x="1596" y="1194"/>
                </a:lnTo>
                <a:lnTo>
                  <a:pt x="1596" y="1202"/>
                </a:lnTo>
                <a:lnTo>
                  <a:pt x="1596" y="1202"/>
                </a:lnTo>
                <a:lnTo>
                  <a:pt x="1676" y="1202"/>
                </a:lnTo>
                <a:lnTo>
                  <a:pt x="1676" y="1209"/>
                </a:lnTo>
                <a:lnTo>
                  <a:pt x="1676" y="1209"/>
                </a:lnTo>
                <a:lnTo>
                  <a:pt x="1686" y="1209"/>
                </a:lnTo>
                <a:lnTo>
                  <a:pt x="1686" y="1217"/>
                </a:lnTo>
                <a:lnTo>
                  <a:pt x="1686" y="1217"/>
                </a:lnTo>
                <a:lnTo>
                  <a:pt x="1691" y="1217"/>
                </a:lnTo>
                <a:lnTo>
                  <a:pt x="1691" y="1224"/>
                </a:lnTo>
                <a:lnTo>
                  <a:pt x="1691" y="1224"/>
                </a:lnTo>
                <a:lnTo>
                  <a:pt x="1742" y="1224"/>
                </a:lnTo>
                <a:lnTo>
                  <a:pt x="1742" y="1232"/>
                </a:lnTo>
                <a:lnTo>
                  <a:pt x="1742" y="1232"/>
                </a:lnTo>
                <a:lnTo>
                  <a:pt x="1772" y="1232"/>
                </a:lnTo>
                <a:lnTo>
                  <a:pt x="1772" y="1239"/>
                </a:lnTo>
                <a:lnTo>
                  <a:pt x="1772" y="1239"/>
                </a:lnTo>
                <a:lnTo>
                  <a:pt x="1790" y="1239"/>
                </a:lnTo>
                <a:lnTo>
                  <a:pt x="1790" y="1246"/>
                </a:lnTo>
                <a:lnTo>
                  <a:pt x="1790" y="1246"/>
                </a:lnTo>
                <a:lnTo>
                  <a:pt x="1811" y="1246"/>
                </a:lnTo>
                <a:lnTo>
                  <a:pt x="1811" y="1254"/>
                </a:lnTo>
                <a:lnTo>
                  <a:pt x="1811" y="1254"/>
                </a:lnTo>
                <a:lnTo>
                  <a:pt x="1873" y="1254"/>
                </a:lnTo>
                <a:lnTo>
                  <a:pt x="1873" y="1261"/>
                </a:lnTo>
                <a:lnTo>
                  <a:pt x="1873" y="1261"/>
                </a:lnTo>
                <a:lnTo>
                  <a:pt x="1877" y="1261"/>
                </a:lnTo>
                <a:lnTo>
                  <a:pt x="1877" y="1269"/>
                </a:lnTo>
                <a:lnTo>
                  <a:pt x="1877" y="1269"/>
                </a:lnTo>
                <a:lnTo>
                  <a:pt x="1885" y="1269"/>
                </a:lnTo>
                <a:lnTo>
                  <a:pt x="1885" y="1276"/>
                </a:lnTo>
                <a:lnTo>
                  <a:pt x="1885" y="1276"/>
                </a:lnTo>
                <a:lnTo>
                  <a:pt x="1898" y="1276"/>
                </a:lnTo>
                <a:lnTo>
                  <a:pt x="1898" y="1283"/>
                </a:lnTo>
                <a:lnTo>
                  <a:pt x="1898" y="1283"/>
                </a:lnTo>
                <a:lnTo>
                  <a:pt x="1931" y="1283"/>
                </a:lnTo>
                <a:lnTo>
                  <a:pt x="1931" y="1291"/>
                </a:lnTo>
                <a:lnTo>
                  <a:pt x="1931" y="1291"/>
                </a:lnTo>
                <a:lnTo>
                  <a:pt x="1942" y="1291"/>
                </a:lnTo>
                <a:lnTo>
                  <a:pt x="1942" y="1298"/>
                </a:lnTo>
                <a:lnTo>
                  <a:pt x="1942" y="1298"/>
                </a:lnTo>
                <a:lnTo>
                  <a:pt x="1960" y="1298"/>
                </a:lnTo>
                <a:lnTo>
                  <a:pt x="1960" y="1306"/>
                </a:lnTo>
                <a:lnTo>
                  <a:pt x="1960" y="1306"/>
                </a:lnTo>
                <a:lnTo>
                  <a:pt x="1972" y="1306"/>
                </a:lnTo>
                <a:lnTo>
                  <a:pt x="1972" y="1306"/>
                </a:lnTo>
                <a:lnTo>
                  <a:pt x="1972" y="1306"/>
                </a:lnTo>
                <a:lnTo>
                  <a:pt x="1998" y="1306"/>
                </a:lnTo>
                <a:lnTo>
                  <a:pt x="1998" y="1313"/>
                </a:lnTo>
                <a:lnTo>
                  <a:pt x="1998" y="1313"/>
                </a:lnTo>
                <a:lnTo>
                  <a:pt x="2005" y="1313"/>
                </a:lnTo>
                <a:lnTo>
                  <a:pt x="2005" y="1313"/>
                </a:lnTo>
                <a:lnTo>
                  <a:pt x="2005" y="1313"/>
                </a:lnTo>
                <a:lnTo>
                  <a:pt x="2011" y="1313"/>
                </a:lnTo>
                <a:lnTo>
                  <a:pt x="2011" y="1313"/>
                </a:lnTo>
                <a:lnTo>
                  <a:pt x="2013" y="1313"/>
                </a:lnTo>
                <a:lnTo>
                  <a:pt x="2044" y="1313"/>
                </a:lnTo>
                <a:lnTo>
                  <a:pt x="2044" y="1313"/>
                </a:lnTo>
                <a:lnTo>
                  <a:pt x="2044" y="1313"/>
                </a:lnTo>
                <a:lnTo>
                  <a:pt x="2059" y="1313"/>
                </a:lnTo>
                <a:lnTo>
                  <a:pt x="2059" y="1321"/>
                </a:lnTo>
                <a:lnTo>
                  <a:pt x="2059" y="1321"/>
                </a:lnTo>
                <a:lnTo>
                  <a:pt x="2064" y="1321"/>
                </a:lnTo>
                <a:lnTo>
                  <a:pt x="2064" y="1329"/>
                </a:lnTo>
                <a:lnTo>
                  <a:pt x="2064" y="1329"/>
                </a:lnTo>
                <a:lnTo>
                  <a:pt x="2071" y="1329"/>
                </a:lnTo>
                <a:lnTo>
                  <a:pt x="2071" y="1336"/>
                </a:lnTo>
                <a:lnTo>
                  <a:pt x="2071" y="1336"/>
                </a:lnTo>
                <a:lnTo>
                  <a:pt x="2079" y="1336"/>
                </a:lnTo>
                <a:lnTo>
                  <a:pt x="2079" y="1336"/>
                </a:lnTo>
                <a:lnTo>
                  <a:pt x="2079" y="1336"/>
                </a:lnTo>
                <a:lnTo>
                  <a:pt x="2092" y="1336"/>
                </a:lnTo>
                <a:lnTo>
                  <a:pt x="2092" y="1336"/>
                </a:lnTo>
                <a:lnTo>
                  <a:pt x="2092" y="1336"/>
                </a:lnTo>
                <a:lnTo>
                  <a:pt x="2100" y="1336"/>
                </a:lnTo>
                <a:lnTo>
                  <a:pt x="2100" y="1345"/>
                </a:lnTo>
                <a:lnTo>
                  <a:pt x="2100" y="1345"/>
                </a:lnTo>
                <a:lnTo>
                  <a:pt x="2107" y="1345"/>
                </a:lnTo>
                <a:lnTo>
                  <a:pt x="2107" y="1353"/>
                </a:lnTo>
                <a:lnTo>
                  <a:pt x="2107" y="1353"/>
                </a:lnTo>
                <a:lnTo>
                  <a:pt x="2118" y="1353"/>
                </a:lnTo>
                <a:lnTo>
                  <a:pt x="2118" y="1353"/>
                </a:lnTo>
                <a:lnTo>
                  <a:pt x="2118" y="1353"/>
                </a:lnTo>
                <a:lnTo>
                  <a:pt x="2139" y="1353"/>
                </a:lnTo>
                <a:lnTo>
                  <a:pt x="2139" y="1361"/>
                </a:lnTo>
                <a:lnTo>
                  <a:pt x="2139" y="1361"/>
                </a:lnTo>
                <a:lnTo>
                  <a:pt x="2145" y="1361"/>
                </a:lnTo>
                <a:lnTo>
                  <a:pt x="2145" y="1369"/>
                </a:lnTo>
                <a:lnTo>
                  <a:pt x="2145" y="1369"/>
                </a:lnTo>
                <a:lnTo>
                  <a:pt x="2157" y="1369"/>
                </a:lnTo>
                <a:lnTo>
                  <a:pt x="2157" y="1378"/>
                </a:lnTo>
                <a:lnTo>
                  <a:pt x="2160" y="1378"/>
                </a:lnTo>
                <a:lnTo>
                  <a:pt x="2163" y="1378"/>
                </a:lnTo>
                <a:lnTo>
                  <a:pt x="2163" y="1386"/>
                </a:lnTo>
                <a:lnTo>
                  <a:pt x="2163" y="1386"/>
                </a:lnTo>
                <a:lnTo>
                  <a:pt x="2178" y="1386"/>
                </a:lnTo>
                <a:lnTo>
                  <a:pt x="2178" y="1395"/>
                </a:lnTo>
                <a:lnTo>
                  <a:pt x="2178" y="1395"/>
                </a:lnTo>
                <a:lnTo>
                  <a:pt x="2189" y="1395"/>
                </a:lnTo>
                <a:lnTo>
                  <a:pt x="2189" y="1403"/>
                </a:lnTo>
                <a:lnTo>
                  <a:pt x="2189" y="1403"/>
                </a:lnTo>
                <a:lnTo>
                  <a:pt x="2196" y="1403"/>
                </a:lnTo>
                <a:lnTo>
                  <a:pt x="2196" y="1403"/>
                </a:lnTo>
                <a:lnTo>
                  <a:pt x="2196" y="1403"/>
                </a:lnTo>
                <a:lnTo>
                  <a:pt x="2202" y="1403"/>
                </a:lnTo>
                <a:lnTo>
                  <a:pt x="2202" y="1403"/>
                </a:lnTo>
                <a:lnTo>
                  <a:pt x="2202" y="1403"/>
                </a:lnTo>
                <a:lnTo>
                  <a:pt x="2220" y="1403"/>
                </a:lnTo>
                <a:lnTo>
                  <a:pt x="2220" y="1403"/>
                </a:lnTo>
                <a:lnTo>
                  <a:pt x="2220" y="1403"/>
                </a:lnTo>
                <a:lnTo>
                  <a:pt x="2228" y="1403"/>
                </a:lnTo>
                <a:lnTo>
                  <a:pt x="2228" y="1403"/>
                </a:lnTo>
                <a:lnTo>
                  <a:pt x="2228" y="1403"/>
                </a:lnTo>
                <a:lnTo>
                  <a:pt x="2238" y="1403"/>
                </a:lnTo>
                <a:lnTo>
                  <a:pt x="2238" y="1403"/>
                </a:lnTo>
                <a:lnTo>
                  <a:pt x="2238" y="1403"/>
                </a:lnTo>
                <a:lnTo>
                  <a:pt x="2246" y="1403"/>
                </a:lnTo>
                <a:lnTo>
                  <a:pt x="2246" y="1413"/>
                </a:lnTo>
                <a:lnTo>
                  <a:pt x="2246" y="1413"/>
                </a:lnTo>
                <a:lnTo>
                  <a:pt x="2258" y="1413"/>
                </a:lnTo>
                <a:lnTo>
                  <a:pt x="2258" y="1413"/>
                </a:lnTo>
                <a:lnTo>
                  <a:pt x="2258" y="1413"/>
                </a:lnTo>
                <a:lnTo>
                  <a:pt x="2276" y="1413"/>
                </a:lnTo>
                <a:lnTo>
                  <a:pt x="2276" y="1422"/>
                </a:lnTo>
                <a:lnTo>
                  <a:pt x="2276" y="1422"/>
                </a:lnTo>
                <a:lnTo>
                  <a:pt x="2282" y="1422"/>
                </a:lnTo>
                <a:lnTo>
                  <a:pt x="2282" y="1422"/>
                </a:lnTo>
                <a:lnTo>
                  <a:pt x="2282" y="1422"/>
                </a:lnTo>
                <a:lnTo>
                  <a:pt x="2304" y="1422"/>
                </a:lnTo>
                <a:lnTo>
                  <a:pt x="2304" y="1422"/>
                </a:lnTo>
                <a:lnTo>
                  <a:pt x="2304" y="1422"/>
                </a:lnTo>
                <a:lnTo>
                  <a:pt x="2312" y="1422"/>
                </a:lnTo>
                <a:lnTo>
                  <a:pt x="2312" y="1433"/>
                </a:lnTo>
                <a:lnTo>
                  <a:pt x="2312" y="1433"/>
                </a:lnTo>
                <a:lnTo>
                  <a:pt x="2339" y="1433"/>
                </a:lnTo>
                <a:lnTo>
                  <a:pt x="2339" y="1443"/>
                </a:lnTo>
                <a:lnTo>
                  <a:pt x="2339" y="1443"/>
                </a:lnTo>
                <a:lnTo>
                  <a:pt x="2363" y="1443"/>
                </a:lnTo>
                <a:lnTo>
                  <a:pt x="2363" y="1454"/>
                </a:lnTo>
                <a:lnTo>
                  <a:pt x="2363" y="1454"/>
                </a:lnTo>
                <a:lnTo>
                  <a:pt x="2393" y="1454"/>
                </a:lnTo>
                <a:lnTo>
                  <a:pt x="2393" y="1454"/>
                </a:lnTo>
                <a:lnTo>
                  <a:pt x="2393" y="1454"/>
                </a:lnTo>
                <a:lnTo>
                  <a:pt x="2407" y="1454"/>
                </a:lnTo>
                <a:lnTo>
                  <a:pt x="2407" y="1454"/>
                </a:lnTo>
                <a:lnTo>
                  <a:pt x="2407" y="1454"/>
                </a:lnTo>
                <a:lnTo>
                  <a:pt x="2422" y="1454"/>
                </a:lnTo>
                <a:lnTo>
                  <a:pt x="2422" y="1454"/>
                </a:lnTo>
                <a:lnTo>
                  <a:pt x="2422" y="1454"/>
                </a:lnTo>
                <a:lnTo>
                  <a:pt x="2447" y="1454"/>
                </a:lnTo>
                <a:lnTo>
                  <a:pt x="2447" y="1454"/>
                </a:lnTo>
                <a:lnTo>
                  <a:pt x="2447" y="1454"/>
                </a:lnTo>
                <a:lnTo>
                  <a:pt x="2455" y="1454"/>
                </a:lnTo>
                <a:lnTo>
                  <a:pt x="2455" y="1466"/>
                </a:lnTo>
                <a:lnTo>
                  <a:pt x="2455" y="1466"/>
                </a:lnTo>
                <a:lnTo>
                  <a:pt x="2473" y="1466"/>
                </a:lnTo>
                <a:lnTo>
                  <a:pt x="2473" y="1466"/>
                </a:lnTo>
                <a:lnTo>
                  <a:pt x="2473" y="1466"/>
                </a:lnTo>
                <a:lnTo>
                  <a:pt x="2476" y="1466"/>
                </a:lnTo>
                <a:lnTo>
                  <a:pt x="2476" y="1466"/>
                </a:lnTo>
                <a:lnTo>
                  <a:pt x="2476" y="1466"/>
                </a:lnTo>
                <a:lnTo>
                  <a:pt x="2509" y="1466"/>
                </a:lnTo>
                <a:lnTo>
                  <a:pt x="2509" y="1466"/>
                </a:lnTo>
                <a:lnTo>
                  <a:pt x="2509" y="1466"/>
                </a:lnTo>
                <a:lnTo>
                  <a:pt x="2545" y="1466"/>
                </a:lnTo>
                <a:lnTo>
                  <a:pt x="2545" y="1478"/>
                </a:lnTo>
                <a:lnTo>
                  <a:pt x="2547" y="1478"/>
                </a:lnTo>
                <a:lnTo>
                  <a:pt x="2557" y="1478"/>
                </a:lnTo>
                <a:lnTo>
                  <a:pt x="2557" y="1478"/>
                </a:lnTo>
                <a:lnTo>
                  <a:pt x="2557" y="1478"/>
                </a:lnTo>
                <a:lnTo>
                  <a:pt x="2563" y="1478"/>
                </a:lnTo>
                <a:lnTo>
                  <a:pt x="2563" y="1478"/>
                </a:lnTo>
                <a:lnTo>
                  <a:pt x="2563" y="1478"/>
                </a:lnTo>
                <a:lnTo>
                  <a:pt x="2583" y="1478"/>
                </a:lnTo>
                <a:lnTo>
                  <a:pt x="2583" y="1492"/>
                </a:lnTo>
                <a:lnTo>
                  <a:pt x="2583" y="1492"/>
                </a:lnTo>
                <a:lnTo>
                  <a:pt x="2586" y="1492"/>
                </a:lnTo>
                <a:lnTo>
                  <a:pt x="2586" y="1520"/>
                </a:lnTo>
                <a:lnTo>
                  <a:pt x="2586" y="1520"/>
                </a:lnTo>
                <a:lnTo>
                  <a:pt x="2595" y="1520"/>
                </a:lnTo>
                <a:lnTo>
                  <a:pt x="2595" y="1520"/>
                </a:lnTo>
                <a:lnTo>
                  <a:pt x="2595" y="1520"/>
                </a:lnTo>
                <a:lnTo>
                  <a:pt x="2613" y="1520"/>
                </a:lnTo>
                <a:lnTo>
                  <a:pt x="2613" y="1520"/>
                </a:lnTo>
                <a:lnTo>
                  <a:pt x="2613" y="1520"/>
                </a:lnTo>
                <a:lnTo>
                  <a:pt x="2641" y="1520"/>
                </a:lnTo>
                <a:lnTo>
                  <a:pt x="2641" y="1520"/>
                </a:lnTo>
                <a:lnTo>
                  <a:pt x="2644" y="1520"/>
                </a:lnTo>
                <a:lnTo>
                  <a:pt x="2736" y="1520"/>
                </a:lnTo>
                <a:lnTo>
                  <a:pt x="2736" y="1520"/>
                </a:lnTo>
                <a:lnTo>
                  <a:pt x="2736" y="1520"/>
                </a:lnTo>
                <a:lnTo>
                  <a:pt x="2744" y="1520"/>
                </a:lnTo>
                <a:lnTo>
                  <a:pt x="2744" y="1520"/>
                </a:lnTo>
                <a:lnTo>
                  <a:pt x="2744" y="1520"/>
                </a:lnTo>
                <a:lnTo>
                  <a:pt x="2757" y="1520"/>
                </a:lnTo>
                <a:lnTo>
                  <a:pt x="2757" y="1520"/>
                </a:lnTo>
                <a:lnTo>
                  <a:pt x="2757" y="1520"/>
                </a:lnTo>
                <a:lnTo>
                  <a:pt x="2816" y="1520"/>
                </a:lnTo>
                <a:lnTo>
                  <a:pt x="2816" y="1520"/>
                </a:lnTo>
                <a:lnTo>
                  <a:pt x="2816" y="1520"/>
                </a:lnTo>
                <a:lnTo>
                  <a:pt x="2820" y="1520"/>
                </a:lnTo>
                <a:lnTo>
                  <a:pt x="2820" y="1520"/>
                </a:lnTo>
                <a:lnTo>
                  <a:pt x="2820" y="1520"/>
                </a:lnTo>
                <a:lnTo>
                  <a:pt x="2849" y="1520"/>
                </a:lnTo>
                <a:lnTo>
                  <a:pt x="2849" y="1520"/>
                </a:lnTo>
                <a:lnTo>
                  <a:pt x="2849" y="1520"/>
                </a:lnTo>
                <a:lnTo>
                  <a:pt x="2870" y="1520"/>
                </a:lnTo>
                <a:lnTo>
                  <a:pt x="2870" y="1542"/>
                </a:lnTo>
                <a:lnTo>
                  <a:pt x="2870" y="1542"/>
                </a:lnTo>
                <a:lnTo>
                  <a:pt x="2920" y="1542"/>
                </a:lnTo>
                <a:lnTo>
                  <a:pt x="2920" y="1542"/>
                </a:lnTo>
                <a:lnTo>
                  <a:pt x="2920" y="1542"/>
                </a:lnTo>
                <a:lnTo>
                  <a:pt x="2927" y="1542"/>
                </a:lnTo>
                <a:lnTo>
                  <a:pt x="2927" y="1542"/>
                </a:lnTo>
                <a:lnTo>
                  <a:pt x="2927" y="1542"/>
                </a:lnTo>
                <a:lnTo>
                  <a:pt x="2938" y="1542"/>
                </a:lnTo>
                <a:lnTo>
                  <a:pt x="2938" y="1542"/>
                </a:lnTo>
                <a:lnTo>
                  <a:pt x="2938" y="1542"/>
                </a:lnTo>
                <a:lnTo>
                  <a:pt x="2959" y="1542"/>
                </a:lnTo>
                <a:lnTo>
                  <a:pt x="2959" y="1570"/>
                </a:lnTo>
                <a:lnTo>
                  <a:pt x="2959" y="1570"/>
                </a:lnTo>
                <a:lnTo>
                  <a:pt x="3076" y="1570"/>
                </a:lnTo>
                <a:lnTo>
                  <a:pt x="3076" y="1570"/>
                </a:lnTo>
                <a:lnTo>
                  <a:pt x="3076" y="1570"/>
                </a:lnTo>
                <a:lnTo>
                  <a:pt x="3088" y="1570"/>
                </a:lnTo>
                <a:lnTo>
                  <a:pt x="3088" y="1600"/>
                </a:lnTo>
                <a:lnTo>
                  <a:pt x="3088" y="1600"/>
                </a:lnTo>
                <a:lnTo>
                  <a:pt x="3099" y="1600"/>
                </a:lnTo>
                <a:lnTo>
                  <a:pt x="3099" y="1600"/>
                </a:lnTo>
                <a:lnTo>
                  <a:pt x="3099" y="1600"/>
                </a:lnTo>
                <a:lnTo>
                  <a:pt x="3120" y="1600"/>
                </a:lnTo>
                <a:lnTo>
                  <a:pt x="3120" y="1600"/>
                </a:lnTo>
                <a:lnTo>
                  <a:pt x="3120" y="1600"/>
                </a:lnTo>
                <a:lnTo>
                  <a:pt x="3147" y="1600"/>
                </a:lnTo>
                <a:lnTo>
                  <a:pt x="3147" y="1600"/>
                </a:lnTo>
                <a:lnTo>
                  <a:pt x="3147" y="1600"/>
                </a:lnTo>
                <a:lnTo>
                  <a:pt x="3222" y="1600"/>
                </a:lnTo>
                <a:lnTo>
                  <a:pt x="3222" y="1600"/>
                </a:lnTo>
                <a:lnTo>
                  <a:pt x="3222" y="1600"/>
                </a:lnTo>
                <a:lnTo>
                  <a:pt x="3267" y="1600"/>
                </a:lnTo>
                <a:lnTo>
                  <a:pt x="3267" y="1600"/>
                </a:lnTo>
                <a:lnTo>
                  <a:pt x="3267" y="1600"/>
                </a:lnTo>
                <a:lnTo>
                  <a:pt x="3318" y="1600"/>
                </a:lnTo>
                <a:lnTo>
                  <a:pt x="3318" y="1600"/>
                </a:lnTo>
                <a:lnTo>
                  <a:pt x="3318" y="1600"/>
                </a:lnTo>
                <a:lnTo>
                  <a:pt x="3357" y="1600"/>
                </a:lnTo>
                <a:lnTo>
                  <a:pt x="3357" y="1600"/>
                </a:lnTo>
                <a:lnTo>
                  <a:pt x="3357" y="1600"/>
                </a:lnTo>
                <a:lnTo>
                  <a:pt x="3395" y="1600"/>
                </a:lnTo>
                <a:lnTo>
                  <a:pt x="3395" y="1600"/>
                </a:lnTo>
                <a:lnTo>
                  <a:pt x="3395" y="1600"/>
                </a:lnTo>
                <a:lnTo>
                  <a:pt x="3449" y="1600"/>
                </a:lnTo>
                <a:lnTo>
                  <a:pt x="3449" y="1600"/>
                </a:lnTo>
              </a:path>
            </a:pathLst>
          </a:cu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1" name="Line 66">
            <a:extLst>
              <a:ext uri="{FF2B5EF4-FFF2-40B4-BE49-F238E27FC236}">
                <a16:creationId xmlns:a16="http://schemas.microsoft.com/office/drawing/2014/main" id="{9F6224B0-FD28-47B9-B1D1-BEAEEBDD5990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7964" y="4090025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2" name="Line 67">
            <a:extLst>
              <a:ext uri="{FF2B5EF4-FFF2-40B4-BE49-F238E27FC236}">
                <a16:creationId xmlns:a16="http://schemas.microsoft.com/office/drawing/2014/main" id="{AED8FEB2-5879-4631-9B36-B0021D3B0E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8633" y="4100501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3" name="Line 68">
            <a:extLst>
              <a:ext uri="{FF2B5EF4-FFF2-40B4-BE49-F238E27FC236}">
                <a16:creationId xmlns:a16="http://schemas.microsoft.com/office/drawing/2014/main" id="{AD3C4906-FF37-4CF0-B82C-D94E9E11A3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4210" y="4100501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4" name="Line 69">
            <a:extLst>
              <a:ext uri="{FF2B5EF4-FFF2-40B4-BE49-F238E27FC236}">
                <a16:creationId xmlns:a16="http://schemas.microsoft.com/office/drawing/2014/main" id="{E8D0D96D-94DE-4F58-982A-459455A7E93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34877" y="4100501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5" name="Line 70">
            <a:extLst>
              <a:ext uri="{FF2B5EF4-FFF2-40B4-BE49-F238E27FC236}">
                <a16:creationId xmlns:a16="http://schemas.microsoft.com/office/drawing/2014/main" id="{3316185F-B22B-4E25-8E5C-A42AC1D8D0B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7405" y="4130617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6" name="Line 71">
            <a:extLst>
              <a:ext uri="{FF2B5EF4-FFF2-40B4-BE49-F238E27FC236}">
                <a16:creationId xmlns:a16="http://schemas.microsoft.com/office/drawing/2014/main" id="{931EFA23-5F67-4B69-9CF5-3ABCFB84E0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9487" y="4130617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7" name="Line 72">
            <a:extLst>
              <a:ext uri="{FF2B5EF4-FFF2-40B4-BE49-F238E27FC236}">
                <a16:creationId xmlns:a16="http://schemas.microsoft.com/office/drawing/2014/main" id="{052FB33B-B41D-4DF5-BFB2-EBBA9461A5FD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3649" y="4152876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8" name="Line 73">
            <a:extLst>
              <a:ext uri="{FF2B5EF4-FFF2-40B4-BE49-F238E27FC236}">
                <a16:creationId xmlns:a16="http://schemas.microsoft.com/office/drawing/2014/main" id="{F9819010-21ED-47DB-9D60-B6E7D77F7FFA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5472" y="4196087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9" name="Line 74">
            <a:extLst>
              <a:ext uri="{FF2B5EF4-FFF2-40B4-BE49-F238E27FC236}">
                <a16:creationId xmlns:a16="http://schemas.microsoft.com/office/drawing/2014/main" id="{63719F49-FBA5-4357-8F3B-8B1DEC66029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76139" y="4218346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0" name="Line 75">
            <a:extLst>
              <a:ext uri="{FF2B5EF4-FFF2-40B4-BE49-F238E27FC236}">
                <a16:creationId xmlns:a16="http://schemas.microsoft.com/office/drawing/2014/main" id="{D9D7B6A9-CA99-4B0F-A40A-62C5E2464AC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81714" y="4218346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1" name="Line 76">
            <a:extLst>
              <a:ext uri="{FF2B5EF4-FFF2-40B4-BE49-F238E27FC236}">
                <a16:creationId xmlns:a16="http://schemas.microsoft.com/office/drawing/2014/main" id="{8844AF74-F7A2-45C0-A43A-8A9B6D7CAC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798443" y="4218346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2" name="Line 77">
            <a:extLst>
              <a:ext uri="{FF2B5EF4-FFF2-40B4-BE49-F238E27FC236}">
                <a16:creationId xmlns:a16="http://schemas.microsoft.com/office/drawing/2014/main" id="{9B07A154-A03D-4A58-B5DB-52E396926F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05879" y="4218346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3" name="Line 78">
            <a:extLst>
              <a:ext uri="{FF2B5EF4-FFF2-40B4-BE49-F238E27FC236}">
                <a16:creationId xmlns:a16="http://schemas.microsoft.com/office/drawing/2014/main" id="{147BB2F3-DA40-4D8C-81A7-0BE2D1FE0D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15172" y="4218346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4" name="Line 79">
            <a:extLst>
              <a:ext uri="{FF2B5EF4-FFF2-40B4-BE49-F238E27FC236}">
                <a16:creationId xmlns:a16="http://schemas.microsoft.com/office/drawing/2014/main" id="{0A64BF6B-C8F2-40FD-8214-523A344759E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2607" y="4230131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5" name="Line 80">
            <a:extLst>
              <a:ext uri="{FF2B5EF4-FFF2-40B4-BE49-F238E27FC236}">
                <a16:creationId xmlns:a16="http://schemas.microsoft.com/office/drawing/2014/main" id="{93AC6424-5187-4F3F-9D53-4B771576E65C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3759" y="4230131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6" name="Line 81">
            <a:extLst>
              <a:ext uri="{FF2B5EF4-FFF2-40B4-BE49-F238E27FC236}">
                <a16:creationId xmlns:a16="http://schemas.microsoft.com/office/drawing/2014/main" id="{B9A3CE84-45D4-4360-A111-77285E041578}"/>
              </a:ext>
            </a:extLst>
          </p:cNvPr>
          <p:cNvSpPr>
            <a:spLocks noChangeShapeType="1"/>
          </p:cNvSpPr>
          <p:nvPr/>
        </p:nvSpPr>
        <p:spPr bwMode="auto">
          <a:xfrm>
            <a:off x="2856063" y="4243225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7" name="Line 82">
            <a:extLst>
              <a:ext uri="{FF2B5EF4-FFF2-40B4-BE49-F238E27FC236}">
                <a16:creationId xmlns:a16="http://schemas.microsoft.com/office/drawing/2014/main" id="{4BE9DB29-DAED-47E4-A73B-8B2CBA46822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76509" y="4243225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8" name="Line 83">
            <a:extLst>
              <a:ext uri="{FF2B5EF4-FFF2-40B4-BE49-F238E27FC236}">
                <a16:creationId xmlns:a16="http://schemas.microsoft.com/office/drawing/2014/main" id="{A8A807B2-0982-40E9-9FD2-87AFDC82F79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31342" y="4285127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9" name="Line 84">
            <a:extLst>
              <a:ext uri="{FF2B5EF4-FFF2-40B4-BE49-F238E27FC236}">
                <a16:creationId xmlns:a16="http://schemas.microsoft.com/office/drawing/2014/main" id="{5977BE62-0A10-4D31-9639-889170378413}"/>
              </a:ext>
            </a:extLst>
          </p:cNvPr>
          <p:cNvSpPr>
            <a:spLocks noChangeShapeType="1"/>
          </p:cNvSpPr>
          <p:nvPr/>
        </p:nvSpPr>
        <p:spPr bwMode="auto">
          <a:xfrm>
            <a:off x="2959224" y="4285127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0" name="Line 85">
            <a:extLst>
              <a:ext uri="{FF2B5EF4-FFF2-40B4-BE49-F238E27FC236}">
                <a16:creationId xmlns:a16="http://schemas.microsoft.com/office/drawing/2014/main" id="{7FE89A9F-3ED5-40F9-8C55-6018FB8F7726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2233" y="4285127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1" name="Line 86">
            <a:extLst>
              <a:ext uri="{FF2B5EF4-FFF2-40B4-BE49-F238E27FC236}">
                <a16:creationId xmlns:a16="http://schemas.microsoft.com/office/drawing/2014/main" id="{F50FCF9D-980B-48E3-B21B-CC140603E55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86174" y="4285127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2" name="Line 87">
            <a:extLst>
              <a:ext uri="{FF2B5EF4-FFF2-40B4-BE49-F238E27FC236}">
                <a16:creationId xmlns:a16="http://schemas.microsoft.com/office/drawing/2014/main" id="{6EF6C1F3-141E-4C23-919B-A2A3DE746E2D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9406" y="4285127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3" name="Line 88">
            <a:extLst>
              <a:ext uri="{FF2B5EF4-FFF2-40B4-BE49-F238E27FC236}">
                <a16:creationId xmlns:a16="http://schemas.microsoft.com/office/drawing/2014/main" id="{FD4B0B5E-D837-4718-9F16-D2A553236283}"/>
              </a:ext>
            </a:extLst>
          </p:cNvPr>
          <p:cNvSpPr>
            <a:spLocks noChangeShapeType="1"/>
          </p:cNvSpPr>
          <p:nvPr/>
        </p:nvSpPr>
        <p:spPr bwMode="auto">
          <a:xfrm>
            <a:off x="3033570" y="4299530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4" name="Line 89">
            <a:extLst>
              <a:ext uri="{FF2B5EF4-FFF2-40B4-BE49-F238E27FC236}">
                <a16:creationId xmlns:a16="http://schemas.microsoft.com/office/drawing/2014/main" id="{2F4E9001-38D8-4437-8200-B9C1246C79DA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7027" y="4299530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5" name="Line 90">
            <a:extLst>
              <a:ext uri="{FF2B5EF4-FFF2-40B4-BE49-F238E27FC236}">
                <a16:creationId xmlns:a16="http://schemas.microsoft.com/office/drawing/2014/main" id="{79C4FD24-5540-4775-9C69-7E9ED74E2F36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1636" y="4316552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6" name="Line 91">
            <a:extLst>
              <a:ext uri="{FF2B5EF4-FFF2-40B4-BE49-F238E27FC236}">
                <a16:creationId xmlns:a16="http://schemas.microsoft.com/office/drawing/2014/main" id="{8D7E33C7-0FF8-4EB8-BFEF-8970E4BBACC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7213" y="4316552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7" name="Line 92">
            <a:extLst>
              <a:ext uri="{FF2B5EF4-FFF2-40B4-BE49-F238E27FC236}">
                <a16:creationId xmlns:a16="http://schemas.microsoft.com/office/drawing/2014/main" id="{31DC849E-AB43-4235-87A4-D96D0885DEB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46951" y="4370237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8" name="Line 93">
            <a:extLst>
              <a:ext uri="{FF2B5EF4-FFF2-40B4-BE49-F238E27FC236}">
                <a16:creationId xmlns:a16="http://schemas.microsoft.com/office/drawing/2014/main" id="{61B8A5E0-5D46-4041-B91B-013A8F227F3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63680" y="4370237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9" name="Line 94">
            <a:extLst>
              <a:ext uri="{FF2B5EF4-FFF2-40B4-BE49-F238E27FC236}">
                <a16:creationId xmlns:a16="http://schemas.microsoft.com/office/drawing/2014/main" id="{656572AC-A4DD-440F-831D-FC85604A272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9702" y="4370237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0" name="Line 95">
            <a:extLst>
              <a:ext uri="{FF2B5EF4-FFF2-40B4-BE49-F238E27FC236}">
                <a16:creationId xmlns:a16="http://schemas.microsoft.com/office/drawing/2014/main" id="{3A205E00-B8BA-4842-8301-D919A5411D4D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7991" y="4370237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1" name="Line 96">
            <a:extLst>
              <a:ext uri="{FF2B5EF4-FFF2-40B4-BE49-F238E27FC236}">
                <a16:creationId xmlns:a16="http://schemas.microsoft.com/office/drawing/2014/main" id="{3104B5F4-D586-4FEB-957E-8E41573BEFD0}"/>
              </a:ext>
            </a:extLst>
          </p:cNvPr>
          <p:cNvSpPr>
            <a:spLocks noChangeShapeType="1"/>
          </p:cNvSpPr>
          <p:nvPr/>
        </p:nvSpPr>
        <p:spPr bwMode="auto">
          <a:xfrm>
            <a:off x="3285425" y="4370237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2" name="Line 97">
            <a:extLst>
              <a:ext uri="{FF2B5EF4-FFF2-40B4-BE49-F238E27FC236}">
                <a16:creationId xmlns:a16="http://schemas.microsoft.com/office/drawing/2014/main" id="{22808CFB-A6BC-4BAD-94CF-64F4DC6CF0F7}"/>
              </a:ext>
            </a:extLst>
          </p:cNvPr>
          <p:cNvSpPr>
            <a:spLocks noChangeShapeType="1"/>
          </p:cNvSpPr>
          <p:nvPr/>
        </p:nvSpPr>
        <p:spPr bwMode="auto">
          <a:xfrm>
            <a:off x="3297508" y="4370237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3" name="Line 98">
            <a:extLst>
              <a:ext uri="{FF2B5EF4-FFF2-40B4-BE49-F238E27FC236}">
                <a16:creationId xmlns:a16="http://schemas.microsoft.com/office/drawing/2014/main" id="{0C29650B-2980-4EE6-8F63-1C791F97BCB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2339" y="4370237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4" name="Line 99">
            <a:extLst>
              <a:ext uri="{FF2B5EF4-FFF2-40B4-BE49-F238E27FC236}">
                <a16:creationId xmlns:a16="http://schemas.microsoft.com/office/drawing/2014/main" id="{B829F370-B49D-4B06-BC24-458A03B4C02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83007" y="4370237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5" name="Line 100">
            <a:extLst>
              <a:ext uri="{FF2B5EF4-FFF2-40B4-BE49-F238E27FC236}">
                <a16:creationId xmlns:a16="http://schemas.microsoft.com/office/drawing/2014/main" id="{E7E2A32A-FAD0-4C74-AC4F-6A092129BC55}"/>
              </a:ext>
            </a:extLst>
          </p:cNvPr>
          <p:cNvSpPr>
            <a:spLocks noChangeShapeType="1"/>
          </p:cNvSpPr>
          <p:nvPr/>
        </p:nvSpPr>
        <p:spPr bwMode="auto">
          <a:xfrm>
            <a:off x="3448992" y="4399045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6" name="Line 101">
            <a:extLst>
              <a:ext uri="{FF2B5EF4-FFF2-40B4-BE49-F238E27FC236}">
                <a16:creationId xmlns:a16="http://schemas.microsoft.com/office/drawing/2014/main" id="{F20636F4-AE61-4D29-A8F5-92A83F023B9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55496" y="4399045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7" name="Line 102">
            <a:extLst>
              <a:ext uri="{FF2B5EF4-FFF2-40B4-BE49-F238E27FC236}">
                <a16:creationId xmlns:a16="http://schemas.microsoft.com/office/drawing/2014/main" id="{B4B21965-2549-4C66-8543-DE69AAB41DED}"/>
              </a:ext>
            </a:extLst>
          </p:cNvPr>
          <p:cNvSpPr>
            <a:spLocks noChangeShapeType="1"/>
          </p:cNvSpPr>
          <p:nvPr/>
        </p:nvSpPr>
        <p:spPr bwMode="auto">
          <a:xfrm>
            <a:off x="3465720" y="4399045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8" name="Line 103">
            <a:extLst>
              <a:ext uri="{FF2B5EF4-FFF2-40B4-BE49-F238E27FC236}">
                <a16:creationId xmlns:a16="http://schemas.microsoft.com/office/drawing/2014/main" id="{87B029D5-0BC5-4FCF-8D1E-CB584577C9D9}"/>
              </a:ext>
            </a:extLst>
          </p:cNvPr>
          <p:cNvSpPr>
            <a:spLocks noChangeShapeType="1"/>
          </p:cNvSpPr>
          <p:nvPr/>
        </p:nvSpPr>
        <p:spPr bwMode="auto">
          <a:xfrm>
            <a:off x="3593971" y="4435707"/>
            <a:ext cx="0" cy="5892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9" name="Line 104">
            <a:extLst>
              <a:ext uri="{FF2B5EF4-FFF2-40B4-BE49-F238E27FC236}">
                <a16:creationId xmlns:a16="http://schemas.microsoft.com/office/drawing/2014/main" id="{DB0DB44C-1801-474D-BA81-F8A7E6482A34}"/>
              </a:ext>
            </a:extLst>
          </p:cNvPr>
          <p:cNvSpPr>
            <a:spLocks noChangeShapeType="1"/>
          </p:cNvSpPr>
          <p:nvPr/>
        </p:nvSpPr>
        <p:spPr bwMode="auto">
          <a:xfrm>
            <a:off x="3615346" y="4476299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0" name="Line 105">
            <a:extLst>
              <a:ext uri="{FF2B5EF4-FFF2-40B4-BE49-F238E27FC236}">
                <a16:creationId xmlns:a16="http://schemas.microsoft.com/office/drawing/2014/main" id="{48BE1C3A-19FE-4D8C-8476-AD8A3BA251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634862" y="4476299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1" name="Line 106">
            <a:extLst>
              <a:ext uri="{FF2B5EF4-FFF2-40B4-BE49-F238E27FC236}">
                <a16:creationId xmlns:a16="http://schemas.microsoft.com/office/drawing/2014/main" id="{35B02B8D-1BAC-4724-AB1A-55FE6F8E5892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9956" y="4476299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2" name="Line 107">
            <a:extLst>
              <a:ext uri="{FF2B5EF4-FFF2-40B4-BE49-F238E27FC236}">
                <a16:creationId xmlns:a16="http://schemas.microsoft.com/office/drawing/2014/main" id="{32CE33ED-789E-456F-B449-38C6BA741D9B}"/>
              </a:ext>
            </a:extLst>
          </p:cNvPr>
          <p:cNvSpPr>
            <a:spLocks noChangeShapeType="1"/>
          </p:cNvSpPr>
          <p:nvPr/>
        </p:nvSpPr>
        <p:spPr bwMode="auto">
          <a:xfrm>
            <a:off x="3729656" y="4476299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3" name="Line 108">
            <a:extLst>
              <a:ext uri="{FF2B5EF4-FFF2-40B4-BE49-F238E27FC236}">
                <a16:creationId xmlns:a16="http://schemas.microsoft.com/office/drawing/2014/main" id="{93F92585-6F2C-46AD-B31E-1AA85EA3756D}"/>
              </a:ext>
            </a:extLst>
          </p:cNvPr>
          <p:cNvSpPr>
            <a:spLocks noChangeShapeType="1"/>
          </p:cNvSpPr>
          <p:nvPr/>
        </p:nvSpPr>
        <p:spPr bwMode="auto">
          <a:xfrm>
            <a:off x="3771478" y="4476299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4" name="Line 109">
            <a:extLst>
              <a:ext uri="{FF2B5EF4-FFF2-40B4-BE49-F238E27FC236}">
                <a16:creationId xmlns:a16="http://schemas.microsoft.com/office/drawing/2014/main" id="{078FBF9C-D969-48C3-8CCA-3332594EA080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8874" y="4476299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5" name="Line 110">
            <a:extLst>
              <a:ext uri="{FF2B5EF4-FFF2-40B4-BE49-F238E27FC236}">
                <a16:creationId xmlns:a16="http://schemas.microsoft.com/office/drawing/2014/main" id="{B7CC6B48-0C58-4538-B452-6A247DD699B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119" y="4476299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6" name="Line 111">
            <a:extLst>
              <a:ext uri="{FF2B5EF4-FFF2-40B4-BE49-F238E27FC236}">
                <a16:creationId xmlns:a16="http://schemas.microsoft.com/office/drawing/2014/main" id="{B269388D-5D13-47FE-868B-211210DA67B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90435" y="4476299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7" name="Line 112">
            <a:extLst>
              <a:ext uri="{FF2B5EF4-FFF2-40B4-BE49-F238E27FC236}">
                <a16:creationId xmlns:a16="http://schemas.microsoft.com/office/drawing/2014/main" id="{B0FDA4F3-86F8-4069-A63E-5CBAE75C0AF1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0619" y="4476299"/>
            <a:ext cx="0" cy="57614"/>
          </a:xfrm>
          <a:prstGeom prst="line">
            <a:avLst/>
          </a:prstGeom>
          <a:noFill/>
          <a:ln w="20638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8" name="Rectangle 126">
            <a:extLst>
              <a:ext uri="{FF2B5EF4-FFF2-40B4-BE49-F238E27FC236}">
                <a16:creationId xmlns:a16="http://schemas.microsoft.com/office/drawing/2014/main" id="{F72FD584-F1CE-4C2E-9814-CA6BB5A71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6730" y="5398777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256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49" name="Rectangle 127">
            <a:extLst>
              <a:ext uri="{FF2B5EF4-FFF2-40B4-BE49-F238E27FC236}">
                <a16:creationId xmlns:a16="http://schemas.microsoft.com/office/drawing/2014/main" id="{0762D9AB-23FC-4CAF-8756-964A69031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0665" y="5398777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201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0" name="Rectangle 128">
            <a:extLst>
              <a:ext uri="{FF2B5EF4-FFF2-40B4-BE49-F238E27FC236}">
                <a16:creationId xmlns:a16="http://schemas.microsoft.com/office/drawing/2014/main" id="{97ED1C78-E7C5-4698-98DE-B355CFE2E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71146" y="5398777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162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1" name="Rectangle 129">
            <a:extLst>
              <a:ext uri="{FF2B5EF4-FFF2-40B4-BE49-F238E27FC236}">
                <a16:creationId xmlns:a16="http://schemas.microsoft.com/office/drawing/2014/main" id="{1114DF86-F988-4E6C-A8B1-F1E216F84A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23000" y="5398777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139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2" name="Rectangle 130">
            <a:extLst>
              <a:ext uri="{FF2B5EF4-FFF2-40B4-BE49-F238E27FC236}">
                <a16:creationId xmlns:a16="http://schemas.microsoft.com/office/drawing/2014/main" id="{91419D99-5F72-49A7-A79E-0C5C472FA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4855" y="5398777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120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3" name="Rectangle 131">
            <a:extLst>
              <a:ext uri="{FF2B5EF4-FFF2-40B4-BE49-F238E27FC236}">
                <a16:creationId xmlns:a16="http://schemas.microsoft.com/office/drawing/2014/main" id="{D5E8C629-492D-4E19-A1E0-1AF341E27E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1357" y="5398777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107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4" name="Rectangle 132">
            <a:extLst>
              <a:ext uri="{FF2B5EF4-FFF2-40B4-BE49-F238E27FC236}">
                <a16:creationId xmlns:a16="http://schemas.microsoft.com/office/drawing/2014/main" id="{529DF409-D085-44A6-A80B-71D99CBEA8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2951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94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5" name="Rectangle 133">
            <a:extLst>
              <a:ext uri="{FF2B5EF4-FFF2-40B4-BE49-F238E27FC236}">
                <a16:creationId xmlns:a16="http://schemas.microsoft.com/office/drawing/2014/main" id="{6D00276F-1459-4093-AFFC-95C182640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1089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83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6" name="Rectangle 134">
            <a:extLst>
              <a:ext uri="{FF2B5EF4-FFF2-40B4-BE49-F238E27FC236}">
                <a16:creationId xmlns:a16="http://schemas.microsoft.com/office/drawing/2014/main" id="{9C67FE5C-A831-4041-AA23-065E96F4FE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4095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59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7" name="Rectangle 135">
            <a:extLst>
              <a:ext uri="{FF2B5EF4-FFF2-40B4-BE49-F238E27FC236}">
                <a16:creationId xmlns:a16="http://schemas.microsoft.com/office/drawing/2014/main" id="{CD8E93D1-C2E1-4C45-972A-ED81D143D4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516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38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8" name="Rectangle 136">
            <a:extLst>
              <a:ext uri="{FF2B5EF4-FFF2-40B4-BE49-F238E27FC236}">
                <a16:creationId xmlns:a16="http://schemas.microsoft.com/office/drawing/2014/main" id="{125E11D5-2D4B-4DB0-ABB8-1A1D9CCAE7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5017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9" name="Rectangle 137">
            <a:extLst>
              <a:ext uri="{FF2B5EF4-FFF2-40B4-BE49-F238E27FC236}">
                <a16:creationId xmlns:a16="http://schemas.microsoft.com/office/drawing/2014/main" id="{E7D237DF-A6B9-41F8-9962-73FD8429BF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0107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0" name="Rectangle 138">
            <a:extLst>
              <a:ext uri="{FF2B5EF4-FFF2-40B4-BE49-F238E27FC236}">
                <a16:creationId xmlns:a16="http://schemas.microsoft.com/office/drawing/2014/main" id="{0C912D08-520F-4ABB-AE3D-E436C51EB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4749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1" name="Rectangle 139">
            <a:extLst>
              <a:ext uri="{FF2B5EF4-FFF2-40B4-BE49-F238E27FC236}">
                <a16:creationId xmlns:a16="http://schemas.microsoft.com/office/drawing/2014/main" id="{DFDC6EE5-9A30-43A3-AECE-2F78D3FBB3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8462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2" name="Rectangle 140">
            <a:extLst>
              <a:ext uri="{FF2B5EF4-FFF2-40B4-BE49-F238E27FC236}">
                <a16:creationId xmlns:a16="http://schemas.microsoft.com/office/drawing/2014/main" id="{966A1DFA-C70A-44EB-BF90-16052F1D5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072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3" name="Rectangle 141">
            <a:extLst>
              <a:ext uri="{FF2B5EF4-FFF2-40B4-BE49-F238E27FC236}">
                <a16:creationId xmlns:a16="http://schemas.microsoft.com/office/drawing/2014/main" id="{F09F24E5-30D1-4839-AB9E-2FAF50A186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012" y="5518861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250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4" name="Rectangle 142">
            <a:extLst>
              <a:ext uri="{FF2B5EF4-FFF2-40B4-BE49-F238E27FC236}">
                <a16:creationId xmlns:a16="http://schemas.microsoft.com/office/drawing/2014/main" id="{782FE955-4B9B-4F4D-815E-8BE09BFDBE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6950" y="5518861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230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5" name="Rectangle 143">
            <a:extLst>
              <a:ext uri="{FF2B5EF4-FFF2-40B4-BE49-F238E27FC236}">
                <a16:creationId xmlns:a16="http://schemas.microsoft.com/office/drawing/2014/main" id="{FFDEEEE5-3191-4168-9303-AB3ED20EB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6499" y="5518861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192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6" name="Rectangle 144">
            <a:extLst>
              <a:ext uri="{FF2B5EF4-FFF2-40B4-BE49-F238E27FC236}">
                <a16:creationId xmlns:a16="http://schemas.microsoft.com/office/drawing/2014/main" id="{A2C35BB8-F678-4DC3-9CE7-1E5BF108F9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9284" y="5518861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144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7" name="Rectangle 145">
            <a:extLst>
              <a:ext uri="{FF2B5EF4-FFF2-40B4-BE49-F238E27FC236}">
                <a16:creationId xmlns:a16="http://schemas.microsoft.com/office/drawing/2014/main" id="{F6221D74-9038-43C7-A006-E2DD4B0A61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138" y="5518861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114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8" name="Rectangle 146">
            <a:extLst>
              <a:ext uri="{FF2B5EF4-FFF2-40B4-BE49-F238E27FC236}">
                <a16:creationId xmlns:a16="http://schemas.microsoft.com/office/drawing/2014/main" id="{B33D4A8A-6357-48F1-84EC-0CBDC173AF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6450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94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9" name="Rectangle 147">
            <a:extLst>
              <a:ext uri="{FF2B5EF4-FFF2-40B4-BE49-F238E27FC236}">
                <a16:creationId xmlns:a16="http://schemas.microsoft.com/office/drawing/2014/main" id="{F7D10E61-E73F-437E-B759-456F886CB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8303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0" name="Rectangle 148">
            <a:extLst>
              <a:ext uri="{FF2B5EF4-FFF2-40B4-BE49-F238E27FC236}">
                <a16:creationId xmlns:a16="http://schemas.microsoft.com/office/drawing/2014/main" id="{C47F3954-D391-409C-8561-7C6A03B756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6443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1" name="Rectangle 149">
            <a:extLst>
              <a:ext uri="{FF2B5EF4-FFF2-40B4-BE49-F238E27FC236}">
                <a16:creationId xmlns:a16="http://schemas.microsoft.com/office/drawing/2014/main" id="{7D8B601C-FBC6-4F8E-B1A6-D7E691E36B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6884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2" name="Rectangle 150">
            <a:extLst>
              <a:ext uri="{FF2B5EF4-FFF2-40B4-BE49-F238E27FC236}">
                <a16:creationId xmlns:a16="http://schemas.microsoft.com/office/drawing/2014/main" id="{A889AB75-D053-4F38-970E-8992842DD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374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3" name="Rectangle 151">
            <a:extLst>
              <a:ext uri="{FF2B5EF4-FFF2-40B4-BE49-F238E27FC236}">
                <a16:creationId xmlns:a16="http://schemas.microsoft.com/office/drawing/2014/main" id="{EB144F7C-FF4F-4A6F-A877-E332B9EC73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0371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4" name="Rectangle 152">
            <a:extLst>
              <a:ext uri="{FF2B5EF4-FFF2-40B4-BE49-F238E27FC236}">
                <a16:creationId xmlns:a16="http://schemas.microsoft.com/office/drawing/2014/main" id="{7D19101B-9114-4453-8268-72D0FF98D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9623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5" name="Rectangle 153">
            <a:extLst>
              <a:ext uri="{FF2B5EF4-FFF2-40B4-BE49-F238E27FC236}">
                <a16:creationId xmlns:a16="http://schemas.microsoft.com/office/drawing/2014/main" id="{8DEFB7EC-8B01-4BBC-8305-E303A96893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0102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6" name="Rectangle 154">
            <a:extLst>
              <a:ext uri="{FF2B5EF4-FFF2-40B4-BE49-F238E27FC236}">
                <a16:creationId xmlns:a16="http://schemas.microsoft.com/office/drawing/2014/main" id="{243C8191-E343-4406-89E0-FD7C59EB11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0321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7" name="Rectangle 155">
            <a:extLst>
              <a:ext uri="{FF2B5EF4-FFF2-40B4-BE49-F238E27FC236}">
                <a16:creationId xmlns:a16="http://schemas.microsoft.com/office/drawing/2014/main" id="{AD23A2F0-01BC-4674-984E-5375B0CE9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8931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8" name="Freeform 156">
            <a:extLst>
              <a:ext uri="{FF2B5EF4-FFF2-40B4-BE49-F238E27FC236}">
                <a16:creationId xmlns:a16="http://schemas.microsoft.com/office/drawing/2014/main" id="{69F4B5EA-E2E6-4F53-A12F-4BDA958BF496}"/>
              </a:ext>
            </a:extLst>
          </p:cNvPr>
          <p:cNvSpPr>
            <a:spLocks noEditPoints="1"/>
          </p:cNvSpPr>
          <p:nvPr/>
        </p:nvSpPr>
        <p:spPr bwMode="auto">
          <a:xfrm>
            <a:off x="729703" y="3676254"/>
            <a:ext cx="3657600" cy="9166"/>
          </a:xfrm>
          <a:custGeom>
            <a:avLst/>
            <a:gdLst>
              <a:gd name="T0" fmla="*/ 240 w 27904"/>
              <a:gd name="T1" fmla="*/ 0 h 48"/>
              <a:gd name="T2" fmla="*/ 696 w 27904"/>
              <a:gd name="T3" fmla="*/ 24 h 48"/>
              <a:gd name="T4" fmla="*/ 1200 w 27904"/>
              <a:gd name="T5" fmla="*/ 48 h 48"/>
              <a:gd name="T6" fmla="*/ 1776 w 27904"/>
              <a:gd name="T7" fmla="*/ 48 h 48"/>
              <a:gd name="T8" fmla="*/ 2280 w 27904"/>
              <a:gd name="T9" fmla="*/ 24 h 48"/>
              <a:gd name="T10" fmla="*/ 2736 w 27904"/>
              <a:gd name="T11" fmla="*/ 0 h 48"/>
              <a:gd name="T12" fmla="*/ 3120 w 27904"/>
              <a:gd name="T13" fmla="*/ 0 h 48"/>
              <a:gd name="T14" fmla="*/ 3360 w 27904"/>
              <a:gd name="T15" fmla="*/ 0 h 48"/>
              <a:gd name="T16" fmla="*/ 3816 w 27904"/>
              <a:gd name="T17" fmla="*/ 24 h 48"/>
              <a:gd name="T18" fmla="*/ 4320 w 27904"/>
              <a:gd name="T19" fmla="*/ 48 h 48"/>
              <a:gd name="T20" fmla="*/ 4896 w 27904"/>
              <a:gd name="T21" fmla="*/ 48 h 48"/>
              <a:gd name="T22" fmla="*/ 5400 w 27904"/>
              <a:gd name="T23" fmla="*/ 24 h 48"/>
              <a:gd name="T24" fmla="*/ 5856 w 27904"/>
              <a:gd name="T25" fmla="*/ 0 h 48"/>
              <a:gd name="T26" fmla="*/ 6240 w 27904"/>
              <a:gd name="T27" fmla="*/ 0 h 48"/>
              <a:gd name="T28" fmla="*/ 6480 w 27904"/>
              <a:gd name="T29" fmla="*/ 0 h 48"/>
              <a:gd name="T30" fmla="*/ 6936 w 27904"/>
              <a:gd name="T31" fmla="*/ 24 h 48"/>
              <a:gd name="T32" fmla="*/ 7440 w 27904"/>
              <a:gd name="T33" fmla="*/ 48 h 48"/>
              <a:gd name="T34" fmla="*/ 8016 w 27904"/>
              <a:gd name="T35" fmla="*/ 48 h 48"/>
              <a:gd name="T36" fmla="*/ 8520 w 27904"/>
              <a:gd name="T37" fmla="*/ 24 h 48"/>
              <a:gd name="T38" fmla="*/ 8976 w 27904"/>
              <a:gd name="T39" fmla="*/ 0 h 48"/>
              <a:gd name="T40" fmla="*/ 9360 w 27904"/>
              <a:gd name="T41" fmla="*/ 0 h 48"/>
              <a:gd name="T42" fmla="*/ 9600 w 27904"/>
              <a:gd name="T43" fmla="*/ 0 h 48"/>
              <a:gd name="T44" fmla="*/ 10056 w 27904"/>
              <a:gd name="T45" fmla="*/ 24 h 48"/>
              <a:gd name="T46" fmla="*/ 10560 w 27904"/>
              <a:gd name="T47" fmla="*/ 48 h 48"/>
              <a:gd name="T48" fmla="*/ 11136 w 27904"/>
              <a:gd name="T49" fmla="*/ 48 h 48"/>
              <a:gd name="T50" fmla="*/ 11640 w 27904"/>
              <a:gd name="T51" fmla="*/ 24 h 48"/>
              <a:gd name="T52" fmla="*/ 12096 w 27904"/>
              <a:gd name="T53" fmla="*/ 0 h 48"/>
              <a:gd name="T54" fmla="*/ 12480 w 27904"/>
              <a:gd name="T55" fmla="*/ 0 h 48"/>
              <a:gd name="T56" fmla="*/ 12720 w 27904"/>
              <a:gd name="T57" fmla="*/ 0 h 48"/>
              <a:gd name="T58" fmla="*/ 13176 w 27904"/>
              <a:gd name="T59" fmla="*/ 24 h 48"/>
              <a:gd name="T60" fmla="*/ 13680 w 27904"/>
              <a:gd name="T61" fmla="*/ 48 h 48"/>
              <a:gd name="T62" fmla="*/ 14256 w 27904"/>
              <a:gd name="T63" fmla="*/ 48 h 48"/>
              <a:gd name="T64" fmla="*/ 14760 w 27904"/>
              <a:gd name="T65" fmla="*/ 24 h 48"/>
              <a:gd name="T66" fmla="*/ 15216 w 27904"/>
              <a:gd name="T67" fmla="*/ 0 h 48"/>
              <a:gd name="T68" fmla="*/ 15600 w 27904"/>
              <a:gd name="T69" fmla="*/ 0 h 48"/>
              <a:gd name="T70" fmla="*/ 15840 w 27904"/>
              <a:gd name="T71" fmla="*/ 0 h 48"/>
              <a:gd name="T72" fmla="*/ 16296 w 27904"/>
              <a:gd name="T73" fmla="*/ 24 h 48"/>
              <a:gd name="T74" fmla="*/ 16800 w 27904"/>
              <a:gd name="T75" fmla="*/ 48 h 48"/>
              <a:gd name="T76" fmla="*/ 17376 w 27904"/>
              <a:gd name="T77" fmla="*/ 48 h 48"/>
              <a:gd name="T78" fmla="*/ 17880 w 27904"/>
              <a:gd name="T79" fmla="*/ 24 h 48"/>
              <a:gd name="T80" fmla="*/ 18336 w 27904"/>
              <a:gd name="T81" fmla="*/ 0 h 48"/>
              <a:gd name="T82" fmla="*/ 18720 w 27904"/>
              <a:gd name="T83" fmla="*/ 0 h 48"/>
              <a:gd name="T84" fmla="*/ 18960 w 27904"/>
              <a:gd name="T85" fmla="*/ 0 h 48"/>
              <a:gd name="T86" fmla="*/ 19416 w 27904"/>
              <a:gd name="T87" fmla="*/ 24 h 48"/>
              <a:gd name="T88" fmla="*/ 19920 w 27904"/>
              <a:gd name="T89" fmla="*/ 48 h 48"/>
              <a:gd name="T90" fmla="*/ 20496 w 27904"/>
              <a:gd name="T91" fmla="*/ 48 h 48"/>
              <a:gd name="T92" fmla="*/ 21000 w 27904"/>
              <a:gd name="T93" fmla="*/ 24 h 48"/>
              <a:gd name="T94" fmla="*/ 21456 w 27904"/>
              <a:gd name="T95" fmla="*/ 0 h 48"/>
              <a:gd name="T96" fmla="*/ 21840 w 27904"/>
              <a:gd name="T97" fmla="*/ 0 h 48"/>
              <a:gd name="T98" fmla="*/ 22080 w 27904"/>
              <a:gd name="T99" fmla="*/ 0 h 48"/>
              <a:gd name="T100" fmla="*/ 22536 w 27904"/>
              <a:gd name="T101" fmla="*/ 24 h 48"/>
              <a:gd name="T102" fmla="*/ 23040 w 27904"/>
              <a:gd name="T103" fmla="*/ 48 h 48"/>
              <a:gd name="T104" fmla="*/ 23616 w 27904"/>
              <a:gd name="T105" fmla="*/ 48 h 48"/>
              <a:gd name="T106" fmla="*/ 24120 w 27904"/>
              <a:gd name="T107" fmla="*/ 24 h 48"/>
              <a:gd name="T108" fmla="*/ 24576 w 27904"/>
              <a:gd name="T109" fmla="*/ 0 h 48"/>
              <a:gd name="T110" fmla="*/ 24960 w 27904"/>
              <a:gd name="T111" fmla="*/ 0 h 48"/>
              <a:gd name="T112" fmla="*/ 25200 w 27904"/>
              <a:gd name="T113" fmla="*/ 0 h 48"/>
              <a:gd name="T114" fmla="*/ 25656 w 27904"/>
              <a:gd name="T115" fmla="*/ 24 h 48"/>
              <a:gd name="T116" fmla="*/ 26160 w 27904"/>
              <a:gd name="T117" fmla="*/ 48 h 48"/>
              <a:gd name="T118" fmla="*/ 26736 w 27904"/>
              <a:gd name="T119" fmla="*/ 48 h 48"/>
              <a:gd name="T120" fmla="*/ 27240 w 27904"/>
              <a:gd name="T121" fmla="*/ 24 h 48"/>
              <a:gd name="T122" fmla="*/ 27696 w 27904"/>
              <a:gd name="T123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904" h="48">
                <a:moveTo>
                  <a:pt x="0" y="0"/>
                </a:moveTo>
                <a:lnTo>
                  <a:pt x="96" y="0"/>
                </a:lnTo>
                <a:cubicBezTo>
                  <a:pt x="110" y="0"/>
                  <a:pt x="120" y="11"/>
                  <a:pt x="120" y="24"/>
                </a:cubicBezTo>
                <a:cubicBezTo>
                  <a:pt x="120" y="38"/>
                  <a:pt x="110" y="48"/>
                  <a:pt x="96" y="48"/>
                </a:cubicBezTo>
                <a:lnTo>
                  <a:pt x="0" y="48"/>
                </a:lnTo>
                <a:lnTo>
                  <a:pt x="0" y="0"/>
                </a:lnTo>
                <a:close/>
                <a:moveTo>
                  <a:pt x="240" y="0"/>
                </a:moveTo>
                <a:lnTo>
                  <a:pt x="336" y="0"/>
                </a:lnTo>
                <a:cubicBezTo>
                  <a:pt x="350" y="0"/>
                  <a:pt x="360" y="11"/>
                  <a:pt x="360" y="24"/>
                </a:cubicBezTo>
                <a:cubicBezTo>
                  <a:pt x="360" y="38"/>
                  <a:pt x="350" y="48"/>
                  <a:pt x="336" y="48"/>
                </a:cubicBezTo>
                <a:lnTo>
                  <a:pt x="240" y="48"/>
                </a:lnTo>
                <a:cubicBezTo>
                  <a:pt x="227" y="48"/>
                  <a:pt x="216" y="38"/>
                  <a:pt x="216" y="24"/>
                </a:cubicBezTo>
                <a:cubicBezTo>
                  <a:pt x="216" y="11"/>
                  <a:pt x="227" y="0"/>
                  <a:pt x="240" y="0"/>
                </a:cubicBezTo>
                <a:close/>
                <a:moveTo>
                  <a:pt x="480" y="0"/>
                </a:moveTo>
                <a:lnTo>
                  <a:pt x="576" y="0"/>
                </a:lnTo>
                <a:cubicBezTo>
                  <a:pt x="590" y="0"/>
                  <a:pt x="600" y="11"/>
                  <a:pt x="600" y="24"/>
                </a:cubicBezTo>
                <a:cubicBezTo>
                  <a:pt x="600" y="38"/>
                  <a:pt x="590" y="48"/>
                  <a:pt x="576" y="48"/>
                </a:cubicBezTo>
                <a:lnTo>
                  <a:pt x="480" y="48"/>
                </a:lnTo>
                <a:cubicBezTo>
                  <a:pt x="467" y="48"/>
                  <a:pt x="456" y="38"/>
                  <a:pt x="456" y="24"/>
                </a:cubicBezTo>
                <a:cubicBezTo>
                  <a:pt x="456" y="11"/>
                  <a:pt x="467" y="0"/>
                  <a:pt x="480" y="0"/>
                </a:cubicBezTo>
                <a:close/>
                <a:moveTo>
                  <a:pt x="720" y="0"/>
                </a:moveTo>
                <a:lnTo>
                  <a:pt x="816" y="0"/>
                </a:lnTo>
                <a:cubicBezTo>
                  <a:pt x="830" y="0"/>
                  <a:pt x="840" y="11"/>
                  <a:pt x="840" y="24"/>
                </a:cubicBezTo>
                <a:cubicBezTo>
                  <a:pt x="840" y="38"/>
                  <a:pt x="830" y="48"/>
                  <a:pt x="816" y="48"/>
                </a:cubicBezTo>
                <a:lnTo>
                  <a:pt x="720" y="48"/>
                </a:lnTo>
                <a:cubicBezTo>
                  <a:pt x="707" y="48"/>
                  <a:pt x="696" y="38"/>
                  <a:pt x="696" y="24"/>
                </a:cubicBezTo>
                <a:cubicBezTo>
                  <a:pt x="696" y="11"/>
                  <a:pt x="707" y="0"/>
                  <a:pt x="720" y="0"/>
                </a:cubicBezTo>
                <a:close/>
                <a:moveTo>
                  <a:pt x="960" y="0"/>
                </a:moveTo>
                <a:lnTo>
                  <a:pt x="1056" y="0"/>
                </a:lnTo>
                <a:cubicBezTo>
                  <a:pt x="1070" y="0"/>
                  <a:pt x="1080" y="11"/>
                  <a:pt x="1080" y="24"/>
                </a:cubicBezTo>
                <a:cubicBezTo>
                  <a:pt x="1080" y="38"/>
                  <a:pt x="1070" y="48"/>
                  <a:pt x="1056" y="48"/>
                </a:cubicBezTo>
                <a:lnTo>
                  <a:pt x="960" y="48"/>
                </a:lnTo>
                <a:cubicBezTo>
                  <a:pt x="947" y="48"/>
                  <a:pt x="936" y="38"/>
                  <a:pt x="936" y="24"/>
                </a:cubicBezTo>
                <a:cubicBezTo>
                  <a:pt x="936" y="11"/>
                  <a:pt x="947" y="0"/>
                  <a:pt x="960" y="0"/>
                </a:cubicBezTo>
                <a:close/>
                <a:moveTo>
                  <a:pt x="1200" y="0"/>
                </a:moveTo>
                <a:lnTo>
                  <a:pt x="1296" y="0"/>
                </a:lnTo>
                <a:cubicBezTo>
                  <a:pt x="1310" y="0"/>
                  <a:pt x="1320" y="11"/>
                  <a:pt x="1320" y="24"/>
                </a:cubicBezTo>
                <a:cubicBezTo>
                  <a:pt x="1320" y="38"/>
                  <a:pt x="1310" y="48"/>
                  <a:pt x="1296" y="48"/>
                </a:cubicBezTo>
                <a:lnTo>
                  <a:pt x="1200" y="48"/>
                </a:lnTo>
                <a:cubicBezTo>
                  <a:pt x="1187" y="48"/>
                  <a:pt x="1176" y="38"/>
                  <a:pt x="1176" y="24"/>
                </a:cubicBezTo>
                <a:cubicBezTo>
                  <a:pt x="1176" y="11"/>
                  <a:pt x="1187" y="0"/>
                  <a:pt x="1200" y="0"/>
                </a:cubicBezTo>
                <a:close/>
                <a:moveTo>
                  <a:pt x="1440" y="0"/>
                </a:moveTo>
                <a:lnTo>
                  <a:pt x="1536" y="0"/>
                </a:lnTo>
                <a:cubicBezTo>
                  <a:pt x="1550" y="0"/>
                  <a:pt x="1560" y="11"/>
                  <a:pt x="1560" y="24"/>
                </a:cubicBezTo>
                <a:cubicBezTo>
                  <a:pt x="1560" y="38"/>
                  <a:pt x="1550" y="48"/>
                  <a:pt x="1536" y="48"/>
                </a:cubicBezTo>
                <a:lnTo>
                  <a:pt x="1440" y="48"/>
                </a:lnTo>
                <a:cubicBezTo>
                  <a:pt x="1427" y="48"/>
                  <a:pt x="1416" y="38"/>
                  <a:pt x="1416" y="24"/>
                </a:cubicBezTo>
                <a:cubicBezTo>
                  <a:pt x="1416" y="11"/>
                  <a:pt x="1427" y="0"/>
                  <a:pt x="1440" y="0"/>
                </a:cubicBezTo>
                <a:close/>
                <a:moveTo>
                  <a:pt x="1680" y="0"/>
                </a:moveTo>
                <a:lnTo>
                  <a:pt x="1776" y="0"/>
                </a:lnTo>
                <a:cubicBezTo>
                  <a:pt x="1790" y="0"/>
                  <a:pt x="1800" y="11"/>
                  <a:pt x="1800" y="24"/>
                </a:cubicBezTo>
                <a:cubicBezTo>
                  <a:pt x="1800" y="38"/>
                  <a:pt x="1790" y="48"/>
                  <a:pt x="1776" y="48"/>
                </a:cubicBezTo>
                <a:lnTo>
                  <a:pt x="1680" y="48"/>
                </a:lnTo>
                <a:cubicBezTo>
                  <a:pt x="1667" y="48"/>
                  <a:pt x="1656" y="38"/>
                  <a:pt x="1656" y="24"/>
                </a:cubicBezTo>
                <a:cubicBezTo>
                  <a:pt x="1656" y="11"/>
                  <a:pt x="1667" y="0"/>
                  <a:pt x="1680" y="0"/>
                </a:cubicBezTo>
                <a:close/>
                <a:moveTo>
                  <a:pt x="1920" y="0"/>
                </a:moveTo>
                <a:lnTo>
                  <a:pt x="2016" y="0"/>
                </a:lnTo>
                <a:cubicBezTo>
                  <a:pt x="2030" y="0"/>
                  <a:pt x="2040" y="11"/>
                  <a:pt x="2040" y="24"/>
                </a:cubicBezTo>
                <a:cubicBezTo>
                  <a:pt x="2040" y="38"/>
                  <a:pt x="2030" y="48"/>
                  <a:pt x="2016" y="48"/>
                </a:cubicBezTo>
                <a:lnTo>
                  <a:pt x="1920" y="48"/>
                </a:lnTo>
                <a:cubicBezTo>
                  <a:pt x="1907" y="48"/>
                  <a:pt x="1896" y="38"/>
                  <a:pt x="1896" y="24"/>
                </a:cubicBezTo>
                <a:cubicBezTo>
                  <a:pt x="1896" y="11"/>
                  <a:pt x="1907" y="0"/>
                  <a:pt x="1920" y="0"/>
                </a:cubicBezTo>
                <a:close/>
                <a:moveTo>
                  <a:pt x="2160" y="0"/>
                </a:moveTo>
                <a:lnTo>
                  <a:pt x="2256" y="0"/>
                </a:lnTo>
                <a:cubicBezTo>
                  <a:pt x="2270" y="0"/>
                  <a:pt x="2280" y="11"/>
                  <a:pt x="2280" y="24"/>
                </a:cubicBezTo>
                <a:cubicBezTo>
                  <a:pt x="2280" y="38"/>
                  <a:pt x="2270" y="48"/>
                  <a:pt x="2256" y="48"/>
                </a:cubicBezTo>
                <a:lnTo>
                  <a:pt x="2160" y="48"/>
                </a:lnTo>
                <a:cubicBezTo>
                  <a:pt x="2147" y="48"/>
                  <a:pt x="2136" y="38"/>
                  <a:pt x="2136" y="24"/>
                </a:cubicBezTo>
                <a:cubicBezTo>
                  <a:pt x="2136" y="11"/>
                  <a:pt x="2147" y="0"/>
                  <a:pt x="2160" y="0"/>
                </a:cubicBezTo>
                <a:close/>
                <a:moveTo>
                  <a:pt x="2400" y="0"/>
                </a:moveTo>
                <a:lnTo>
                  <a:pt x="2496" y="0"/>
                </a:lnTo>
                <a:cubicBezTo>
                  <a:pt x="2510" y="0"/>
                  <a:pt x="2520" y="11"/>
                  <a:pt x="2520" y="24"/>
                </a:cubicBezTo>
                <a:cubicBezTo>
                  <a:pt x="2520" y="38"/>
                  <a:pt x="2510" y="48"/>
                  <a:pt x="2496" y="48"/>
                </a:cubicBezTo>
                <a:lnTo>
                  <a:pt x="2400" y="48"/>
                </a:lnTo>
                <a:cubicBezTo>
                  <a:pt x="2387" y="48"/>
                  <a:pt x="2376" y="38"/>
                  <a:pt x="2376" y="24"/>
                </a:cubicBezTo>
                <a:cubicBezTo>
                  <a:pt x="2376" y="11"/>
                  <a:pt x="2387" y="0"/>
                  <a:pt x="2400" y="0"/>
                </a:cubicBezTo>
                <a:close/>
                <a:moveTo>
                  <a:pt x="2640" y="0"/>
                </a:moveTo>
                <a:lnTo>
                  <a:pt x="2736" y="0"/>
                </a:lnTo>
                <a:cubicBezTo>
                  <a:pt x="2750" y="0"/>
                  <a:pt x="2760" y="11"/>
                  <a:pt x="2760" y="24"/>
                </a:cubicBezTo>
                <a:cubicBezTo>
                  <a:pt x="2760" y="38"/>
                  <a:pt x="2750" y="48"/>
                  <a:pt x="2736" y="48"/>
                </a:cubicBezTo>
                <a:lnTo>
                  <a:pt x="2640" y="48"/>
                </a:lnTo>
                <a:cubicBezTo>
                  <a:pt x="2627" y="48"/>
                  <a:pt x="2616" y="38"/>
                  <a:pt x="2616" y="24"/>
                </a:cubicBezTo>
                <a:cubicBezTo>
                  <a:pt x="2616" y="11"/>
                  <a:pt x="2627" y="0"/>
                  <a:pt x="2640" y="0"/>
                </a:cubicBezTo>
                <a:close/>
                <a:moveTo>
                  <a:pt x="2880" y="0"/>
                </a:moveTo>
                <a:lnTo>
                  <a:pt x="2976" y="0"/>
                </a:lnTo>
                <a:cubicBezTo>
                  <a:pt x="2990" y="0"/>
                  <a:pt x="3000" y="11"/>
                  <a:pt x="3000" y="24"/>
                </a:cubicBezTo>
                <a:cubicBezTo>
                  <a:pt x="3000" y="38"/>
                  <a:pt x="2990" y="48"/>
                  <a:pt x="2976" y="48"/>
                </a:cubicBezTo>
                <a:lnTo>
                  <a:pt x="2880" y="48"/>
                </a:lnTo>
                <a:cubicBezTo>
                  <a:pt x="2867" y="48"/>
                  <a:pt x="2856" y="38"/>
                  <a:pt x="2856" y="24"/>
                </a:cubicBezTo>
                <a:cubicBezTo>
                  <a:pt x="2856" y="11"/>
                  <a:pt x="2867" y="0"/>
                  <a:pt x="2880" y="0"/>
                </a:cubicBezTo>
                <a:close/>
                <a:moveTo>
                  <a:pt x="3120" y="0"/>
                </a:moveTo>
                <a:lnTo>
                  <a:pt x="3216" y="0"/>
                </a:lnTo>
                <a:cubicBezTo>
                  <a:pt x="3230" y="0"/>
                  <a:pt x="3240" y="11"/>
                  <a:pt x="3240" y="24"/>
                </a:cubicBezTo>
                <a:cubicBezTo>
                  <a:pt x="3240" y="38"/>
                  <a:pt x="3230" y="48"/>
                  <a:pt x="3216" y="48"/>
                </a:cubicBezTo>
                <a:lnTo>
                  <a:pt x="3120" y="48"/>
                </a:lnTo>
                <a:cubicBezTo>
                  <a:pt x="3107" y="48"/>
                  <a:pt x="3096" y="38"/>
                  <a:pt x="3096" y="24"/>
                </a:cubicBezTo>
                <a:cubicBezTo>
                  <a:pt x="3096" y="11"/>
                  <a:pt x="3107" y="0"/>
                  <a:pt x="3120" y="0"/>
                </a:cubicBezTo>
                <a:close/>
                <a:moveTo>
                  <a:pt x="3360" y="0"/>
                </a:moveTo>
                <a:lnTo>
                  <a:pt x="3456" y="0"/>
                </a:lnTo>
                <a:cubicBezTo>
                  <a:pt x="3470" y="0"/>
                  <a:pt x="3480" y="11"/>
                  <a:pt x="3480" y="24"/>
                </a:cubicBezTo>
                <a:cubicBezTo>
                  <a:pt x="3480" y="38"/>
                  <a:pt x="3470" y="48"/>
                  <a:pt x="3456" y="48"/>
                </a:cubicBezTo>
                <a:lnTo>
                  <a:pt x="3360" y="48"/>
                </a:lnTo>
                <a:cubicBezTo>
                  <a:pt x="3347" y="48"/>
                  <a:pt x="3336" y="38"/>
                  <a:pt x="3336" y="24"/>
                </a:cubicBezTo>
                <a:cubicBezTo>
                  <a:pt x="3336" y="11"/>
                  <a:pt x="3347" y="0"/>
                  <a:pt x="3360" y="0"/>
                </a:cubicBezTo>
                <a:close/>
                <a:moveTo>
                  <a:pt x="3600" y="0"/>
                </a:moveTo>
                <a:lnTo>
                  <a:pt x="3696" y="0"/>
                </a:lnTo>
                <a:cubicBezTo>
                  <a:pt x="3710" y="0"/>
                  <a:pt x="3720" y="11"/>
                  <a:pt x="3720" y="24"/>
                </a:cubicBezTo>
                <a:cubicBezTo>
                  <a:pt x="3720" y="38"/>
                  <a:pt x="3710" y="48"/>
                  <a:pt x="3696" y="48"/>
                </a:cubicBezTo>
                <a:lnTo>
                  <a:pt x="3600" y="48"/>
                </a:lnTo>
                <a:cubicBezTo>
                  <a:pt x="3587" y="48"/>
                  <a:pt x="3576" y="38"/>
                  <a:pt x="3576" y="24"/>
                </a:cubicBezTo>
                <a:cubicBezTo>
                  <a:pt x="3576" y="11"/>
                  <a:pt x="3587" y="0"/>
                  <a:pt x="3600" y="0"/>
                </a:cubicBezTo>
                <a:close/>
                <a:moveTo>
                  <a:pt x="3840" y="0"/>
                </a:moveTo>
                <a:lnTo>
                  <a:pt x="3936" y="0"/>
                </a:lnTo>
                <a:cubicBezTo>
                  <a:pt x="3950" y="0"/>
                  <a:pt x="3960" y="11"/>
                  <a:pt x="3960" y="24"/>
                </a:cubicBezTo>
                <a:cubicBezTo>
                  <a:pt x="3960" y="38"/>
                  <a:pt x="3950" y="48"/>
                  <a:pt x="3936" y="48"/>
                </a:cubicBezTo>
                <a:lnTo>
                  <a:pt x="3840" y="48"/>
                </a:lnTo>
                <a:cubicBezTo>
                  <a:pt x="3827" y="48"/>
                  <a:pt x="3816" y="38"/>
                  <a:pt x="3816" y="24"/>
                </a:cubicBezTo>
                <a:cubicBezTo>
                  <a:pt x="3816" y="11"/>
                  <a:pt x="3827" y="0"/>
                  <a:pt x="3840" y="0"/>
                </a:cubicBezTo>
                <a:close/>
                <a:moveTo>
                  <a:pt x="4080" y="0"/>
                </a:moveTo>
                <a:lnTo>
                  <a:pt x="4176" y="0"/>
                </a:lnTo>
                <a:cubicBezTo>
                  <a:pt x="4190" y="0"/>
                  <a:pt x="4200" y="11"/>
                  <a:pt x="4200" y="24"/>
                </a:cubicBezTo>
                <a:cubicBezTo>
                  <a:pt x="4200" y="38"/>
                  <a:pt x="4190" y="48"/>
                  <a:pt x="4176" y="48"/>
                </a:cubicBezTo>
                <a:lnTo>
                  <a:pt x="4080" y="48"/>
                </a:lnTo>
                <a:cubicBezTo>
                  <a:pt x="4067" y="48"/>
                  <a:pt x="4056" y="38"/>
                  <a:pt x="4056" y="24"/>
                </a:cubicBezTo>
                <a:cubicBezTo>
                  <a:pt x="4056" y="11"/>
                  <a:pt x="4067" y="0"/>
                  <a:pt x="4080" y="0"/>
                </a:cubicBezTo>
                <a:close/>
                <a:moveTo>
                  <a:pt x="4320" y="0"/>
                </a:moveTo>
                <a:lnTo>
                  <a:pt x="4416" y="0"/>
                </a:lnTo>
                <a:cubicBezTo>
                  <a:pt x="4430" y="0"/>
                  <a:pt x="4440" y="11"/>
                  <a:pt x="4440" y="24"/>
                </a:cubicBezTo>
                <a:cubicBezTo>
                  <a:pt x="4440" y="38"/>
                  <a:pt x="4430" y="48"/>
                  <a:pt x="4416" y="48"/>
                </a:cubicBezTo>
                <a:lnTo>
                  <a:pt x="4320" y="48"/>
                </a:lnTo>
                <a:cubicBezTo>
                  <a:pt x="4307" y="48"/>
                  <a:pt x="4296" y="38"/>
                  <a:pt x="4296" y="24"/>
                </a:cubicBezTo>
                <a:cubicBezTo>
                  <a:pt x="4296" y="11"/>
                  <a:pt x="4307" y="0"/>
                  <a:pt x="4320" y="0"/>
                </a:cubicBezTo>
                <a:close/>
                <a:moveTo>
                  <a:pt x="4560" y="0"/>
                </a:moveTo>
                <a:lnTo>
                  <a:pt x="4656" y="0"/>
                </a:lnTo>
                <a:cubicBezTo>
                  <a:pt x="4670" y="0"/>
                  <a:pt x="4680" y="11"/>
                  <a:pt x="4680" y="24"/>
                </a:cubicBezTo>
                <a:cubicBezTo>
                  <a:pt x="4680" y="38"/>
                  <a:pt x="4670" y="48"/>
                  <a:pt x="4656" y="48"/>
                </a:cubicBezTo>
                <a:lnTo>
                  <a:pt x="4560" y="48"/>
                </a:lnTo>
                <a:cubicBezTo>
                  <a:pt x="4547" y="48"/>
                  <a:pt x="4536" y="38"/>
                  <a:pt x="4536" y="24"/>
                </a:cubicBezTo>
                <a:cubicBezTo>
                  <a:pt x="4536" y="11"/>
                  <a:pt x="4547" y="0"/>
                  <a:pt x="4560" y="0"/>
                </a:cubicBezTo>
                <a:close/>
                <a:moveTo>
                  <a:pt x="4800" y="0"/>
                </a:moveTo>
                <a:lnTo>
                  <a:pt x="4896" y="0"/>
                </a:lnTo>
                <a:cubicBezTo>
                  <a:pt x="4910" y="0"/>
                  <a:pt x="4920" y="11"/>
                  <a:pt x="4920" y="24"/>
                </a:cubicBezTo>
                <a:cubicBezTo>
                  <a:pt x="4920" y="38"/>
                  <a:pt x="4910" y="48"/>
                  <a:pt x="4896" y="48"/>
                </a:cubicBezTo>
                <a:lnTo>
                  <a:pt x="4800" y="48"/>
                </a:lnTo>
                <a:cubicBezTo>
                  <a:pt x="4787" y="48"/>
                  <a:pt x="4776" y="38"/>
                  <a:pt x="4776" y="24"/>
                </a:cubicBezTo>
                <a:cubicBezTo>
                  <a:pt x="4776" y="11"/>
                  <a:pt x="4787" y="0"/>
                  <a:pt x="4800" y="0"/>
                </a:cubicBezTo>
                <a:close/>
                <a:moveTo>
                  <a:pt x="5040" y="0"/>
                </a:moveTo>
                <a:lnTo>
                  <a:pt x="5136" y="0"/>
                </a:lnTo>
                <a:cubicBezTo>
                  <a:pt x="5150" y="0"/>
                  <a:pt x="5160" y="11"/>
                  <a:pt x="5160" y="24"/>
                </a:cubicBezTo>
                <a:cubicBezTo>
                  <a:pt x="5160" y="38"/>
                  <a:pt x="5150" y="48"/>
                  <a:pt x="5136" y="48"/>
                </a:cubicBezTo>
                <a:lnTo>
                  <a:pt x="5040" y="48"/>
                </a:lnTo>
                <a:cubicBezTo>
                  <a:pt x="5027" y="48"/>
                  <a:pt x="5016" y="38"/>
                  <a:pt x="5016" y="24"/>
                </a:cubicBezTo>
                <a:cubicBezTo>
                  <a:pt x="5016" y="11"/>
                  <a:pt x="5027" y="0"/>
                  <a:pt x="5040" y="0"/>
                </a:cubicBezTo>
                <a:close/>
                <a:moveTo>
                  <a:pt x="5280" y="0"/>
                </a:moveTo>
                <a:lnTo>
                  <a:pt x="5376" y="0"/>
                </a:lnTo>
                <a:cubicBezTo>
                  <a:pt x="5390" y="0"/>
                  <a:pt x="5400" y="11"/>
                  <a:pt x="5400" y="24"/>
                </a:cubicBezTo>
                <a:cubicBezTo>
                  <a:pt x="5400" y="38"/>
                  <a:pt x="5390" y="48"/>
                  <a:pt x="5376" y="48"/>
                </a:cubicBezTo>
                <a:lnTo>
                  <a:pt x="5280" y="48"/>
                </a:lnTo>
                <a:cubicBezTo>
                  <a:pt x="5267" y="48"/>
                  <a:pt x="5256" y="38"/>
                  <a:pt x="5256" y="24"/>
                </a:cubicBezTo>
                <a:cubicBezTo>
                  <a:pt x="5256" y="11"/>
                  <a:pt x="5267" y="0"/>
                  <a:pt x="5280" y="0"/>
                </a:cubicBezTo>
                <a:close/>
                <a:moveTo>
                  <a:pt x="5520" y="0"/>
                </a:moveTo>
                <a:lnTo>
                  <a:pt x="5616" y="0"/>
                </a:lnTo>
                <a:cubicBezTo>
                  <a:pt x="5630" y="0"/>
                  <a:pt x="5640" y="11"/>
                  <a:pt x="5640" y="24"/>
                </a:cubicBezTo>
                <a:cubicBezTo>
                  <a:pt x="5640" y="38"/>
                  <a:pt x="5630" y="48"/>
                  <a:pt x="5616" y="48"/>
                </a:cubicBezTo>
                <a:lnTo>
                  <a:pt x="5520" y="48"/>
                </a:lnTo>
                <a:cubicBezTo>
                  <a:pt x="5507" y="48"/>
                  <a:pt x="5496" y="38"/>
                  <a:pt x="5496" y="24"/>
                </a:cubicBezTo>
                <a:cubicBezTo>
                  <a:pt x="5496" y="11"/>
                  <a:pt x="5507" y="0"/>
                  <a:pt x="5520" y="0"/>
                </a:cubicBezTo>
                <a:close/>
                <a:moveTo>
                  <a:pt x="5760" y="0"/>
                </a:moveTo>
                <a:lnTo>
                  <a:pt x="5856" y="0"/>
                </a:lnTo>
                <a:cubicBezTo>
                  <a:pt x="5870" y="0"/>
                  <a:pt x="5880" y="11"/>
                  <a:pt x="5880" y="24"/>
                </a:cubicBezTo>
                <a:cubicBezTo>
                  <a:pt x="5880" y="38"/>
                  <a:pt x="5870" y="48"/>
                  <a:pt x="5856" y="48"/>
                </a:cubicBezTo>
                <a:lnTo>
                  <a:pt x="5760" y="48"/>
                </a:lnTo>
                <a:cubicBezTo>
                  <a:pt x="5747" y="48"/>
                  <a:pt x="5736" y="38"/>
                  <a:pt x="5736" y="24"/>
                </a:cubicBezTo>
                <a:cubicBezTo>
                  <a:pt x="5736" y="11"/>
                  <a:pt x="5747" y="0"/>
                  <a:pt x="5760" y="0"/>
                </a:cubicBezTo>
                <a:close/>
                <a:moveTo>
                  <a:pt x="6000" y="0"/>
                </a:moveTo>
                <a:lnTo>
                  <a:pt x="6096" y="0"/>
                </a:lnTo>
                <a:cubicBezTo>
                  <a:pt x="6110" y="0"/>
                  <a:pt x="6120" y="11"/>
                  <a:pt x="6120" y="24"/>
                </a:cubicBezTo>
                <a:cubicBezTo>
                  <a:pt x="6120" y="38"/>
                  <a:pt x="6110" y="48"/>
                  <a:pt x="6096" y="48"/>
                </a:cubicBezTo>
                <a:lnTo>
                  <a:pt x="6000" y="48"/>
                </a:lnTo>
                <a:cubicBezTo>
                  <a:pt x="5987" y="48"/>
                  <a:pt x="5976" y="38"/>
                  <a:pt x="5976" y="24"/>
                </a:cubicBezTo>
                <a:cubicBezTo>
                  <a:pt x="5976" y="11"/>
                  <a:pt x="5987" y="0"/>
                  <a:pt x="6000" y="0"/>
                </a:cubicBezTo>
                <a:close/>
                <a:moveTo>
                  <a:pt x="6240" y="0"/>
                </a:moveTo>
                <a:lnTo>
                  <a:pt x="6336" y="0"/>
                </a:lnTo>
                <a:cubicBezTo>
                  <a:pt x="6350" y="0"/>
                  <a:pt x="6360" y="11"/>
                  <a:pt x="6360" y="24"/>
                </a:cubicBezTo>
                <a:cubicBezTo>
                  <a:pt x="6360" y="38"/>
                  <a:pt x="6350" y="48"/>
                  <a:pt x="6336" y="48"/>
                </a:cubicBezTo>
                <a:lnTo>
                  <a:pt x="6240" y="48"/>
                </a:lnTo>
                <a:cubicBezTo>
                  <a:pt x="6227" y="48"/>
                  <a:pt x="6216" y="38"/>
                  <a:pt x="6216" y="24"/>
                </a:cubicBezTo>
                <a:cubicBezTo>
                  <a:pt x="6216" y="11"/>
                  <a:pt x="6227" y="0"/>
                  <a:pt x="6240" y="0"/>
                </a:cubicBezTo>
                <a:close/>
                <a:moveTo>
                  <a:pt x="6480" y="0"/>
                </a:moveTo>
                <a:lnTo>
                  <a:pt x="6576" y="0"/>
                </a:lnTo>
                <a:cubicBezTo>
                  <a:pt x="6590" y="0"/>
                  <a:pt x="6600" y="11"/>
                  <a:pt x="6600" y="24"/>
                </a:cubicBezTo>
                <a:cubicBezTo>
                  <a:pt x="6600" y="38"/>
                  <a:pt x="6590" y="48"/>
                  <a:pt x="6576" y="48"/>
                </a:cubicBezTo>
                <a:lnTo>
                  <a:pt x="6480" y="48"/>
                </a:lnTo>
                <a:cubicBezTo>
                  <a:pt x="6467" y="48"/>
                  <a:pt x="6456" y="38"/>
                  <a:pt x="6456" y="24"/>
                </a:cubicBezTo>
                <a:cubicBezTo>
                  <a:pt x="6456" y="11"/>
                  <a:pt x="6467" y="0"/>
                  <a:pt x="6480" y="0"/>
                </a:cubicBezTo>
                <a:close/>
                <a:moveTo>
                  <a:pt x="6720" y="0"/>
                </a:moveTo>
                <a:lnTo>
                  <a:pt x="6816" y="0"/>
                </a:lnTo>
                <a:cubicBezTo>
                  <a:pt x="6830" y="0"/>
                  <a:pt x="6840" y="11"/>
                  <a:pt x="6840" y="24"/>
                </a:cubicBezTo>
                <a:cubicBezTo>
                  <a:pt x="6840" y="38"/>
                  <a:pt x="6830" y="48"/>
                  <a:pt x="6816" y="48"/>
                </a:cubicBezTo>
                <a:lnTo>
                  <a:pt x="6720" y="48"/>
                </a:lnTo>
                <a:cubicBezTo>
                  <a:pt x="6707" y="48"/>
                  <a:pt x="6696" y="38"/>
                  <a:pt x="6696" y="24"/>
                </a:cubicBezTo>
                <a:cubicBezTo>
                  <a:pt x="6696" y="11"/>
                  <a:pt x="6707" y="0"/>
                  <a:pt x="6720" y="0"/>
                </a:cubicBezTo>
                <a:close/>
                <a:moveTo>
                  <a:pt x="6960" y="0"/>
                </a:moveTo>
                <a:lnTo>
                  <a:pt x="7056" y="0"/>
                </a:lnTo>
                <a:cubicBezTo>
                  <a:pt x="7070" y="0"/>
                  <a:pt x="7080" y="11"/>
                  <a:pt x="7080" y="24"/>
                </a:cubicBezTo>
                <a:cubicBezTo>
                  <a:pt x="7080" y="38"/>
                  <a:pt x="7070" y="48"/>
                  <a:pt x="7056" y="48"/>
                </a:cubicBezTo>
                <a:lnTo>
                  <a:pt x="6960" y="48"/>
                </a:lnTo>
                <a:cubicBezTo>
                  <a:pt x="6947" y="48"/>
                  <a:pt x="6936" y="38"/>
                  <a:pt x="6936" y="24"/>
                </a:cubicBezTo>
                <a:cubicBezTo>
                  <a:pt x="6936" y="11"/>
                  <a:pt x="6947" y="0"/>
                  <a:pt x="6960" y="0"/>
                </a:cubicBezTo>
                <a:close/>
                <a:moveTo>
                  <a:pt x="7200" y="0"/>
                </a:moveTo>
                <a:lnTo>
                  <a:pt x="7296" y="0"/>
                </a:lnTo>
                <a:cubicBezTo>
                  <a:pt x="7310" y="0"/>
                  <a:pt x="7320" y="11"/>
                  <a:pt x="7320" y="24"/>
                </a:cubicBezTo>
                <a:cubicBezTo>
                  <a:pt x="7320" y="38"/>
                  <a:pt x="7310" y="48"/>
                  <a:pt x="7296" y="48"/>
                </a:cubicBezTo>
                <a:lnTo>
                  <a:pt x="7200" y="48"/>
                </a:lnTo>
                <a:cubicBezTo>
                  <a:pt x="7187" y="48"/>
                  <a:pt x="7176" y="38"/>
                  <a:pt x="7176" y="24"/>
                </a:cubicBezTo>
                <a:cubicBezTo>
                  <a:pt x="7176" y="11"/>
                  <a:pt x="7187" y="0"/>
                  <a:pt x="7200" y="0"/>
                </a:cubicBezTo>
                <a:close/>
                <a:moveTo>
                  <a:pt x="7440" y="0"/>
                </a:moveTo>
                <a:lnTo>
                  <a:pt x="7536" y="0"/>
                </a:lnTo>
                <a:cubicBezTo>
                  <a:pt x="7550" y="0"/>
                  <a:pt x="7560" y="11"/>
                  <a:pt x="7560" y="24"/>
                </a:cubicBezTo>
                <a:cubicBezTo>
                  <a:pt x="7560" y="38"/>
                  <a:pt x="7550" y="48"/>
                  <a:pt x="7536" y="48"/>
                </a:cubicBezTo>
                <a:lnTo>
                  <a:pt x="7440" y="48"/>
                </a:lnTo>
                <a:cubicBezTo>
                  <a:pt x="7427" y="48"/>
                  <a:pt x="7416" y="38"/>
                  <a:pt x="7416" y="24"/>
                </a:cubicBezTo>
                <a:cubicBezTo>
                  <a:pt x="7416" y="11"/>
                  <a:pt x="7427" y="0"/>
                  <a:pt x="7440" y="0"/>
                </a:cubicBezTo>
                <a:close/>
                <a:moveTo>
                  <a:pt x="7680" y="0"/>
                </a:moveTo>
                <a:lnTo>
                  <a:pt x="7776" y="0"/>
                </a:lnTo>
                <a:cubicBezTo>
                  <a:pt x="7790" y="0"/>
                  <a:pt x="7800" y="11"/>
                  <a:pt x="7800" y="24"/>
                </a:cubicBezTo>
                <a:cubicBezTo>
                  <a:pt x="7800" y="38"/>
                  <a:pt x="7790" y="48"/>
                  <a:pt x="7776" y="48"/>
                </a:cubicBezTo>
                <a:lnTo>
                  <a:pt x="7680" y="48"/>
                </a:lnTo>
                <a:cubicBezTo>
                  <a:pt x="7667" y="48"/>
                  <a:pt x="7656" y="38"/>
                  <a:pt x="7656" y="24"/>
                </a:cubicBezTo>
                <a:cubicBezTo>
                  <a:pt x="7656" y="11"/>
                  <a:pt x="7667" y="0"/>
                  <a:pt x="7680" y="0"/>
                </a:cubicBezTo>
                <a:close/>
                <a:moveTo>
                  <a:pt x="7920" y="0"/>
                </a:moveTo>
                <a:lnTo>
                  <a:pt x="8016" y="0"/>
                </a:lnTo>
                <a:cubicBezTo>
                  <a:pt x="8030" y="0"/>
                  <a:pt x="8040" y="11"/>
                  <a:pt x="8040" y="24"/>
                </a:cubicBezTo>
                <a:cubicBezTo>
                  <a:pt x="8040" y="38"/>
                  <a:pt x="8030" y="48"/>
                  <a:pt x="8016" y="48"/>
                </a:cubicBezTo>
                <a:lnTo>
                  <a:pt x="7920" y="48"/>
                </a:lnTo>
                <a:cubicBezTo>
                  <a:pt x="7907" y="48"/>
                  <a:pt x="7896" y="38"/>
                  <a:pt x="7896" y="24"/>
                </a:cubicBezTo>
                <a:cubicBezTo>
                  <a:pt x="7896" y="11"/>
                  <a:pt x="7907" y="0"/>
                  <a:pt x="7920" y="0"/>
                </a:cubicBezTo>
                <a:close/>
                <a:moveTo>
                  <a:pt x="8160" y="0"/>
                </a:moveTo>
                <a:lnTo>
                  <a:pt x="8256" y="0"/>
                </a:lnTo>
                <a:cubicBezTo>
                  <a:pt x="8270" y="0"/>
                  <a:pt x="8280" y="11"/>
                  <a:pt x="8280" y="24"/>
                </a:cubicBezTo>
                <a:cubicBezTo>
                  <a:pt x="8280" y="38"/>
                  <a:pt x="8270" y="48"/>
                  <a:pt x="8256" y="48"/>
                </a:cubicBezTo>
                <a:lnTo>
                  <a:pt x="8160" y="48"/>
                </a:lnTo>
                <a:cubicBezTo>
                  <a:pt x="8147" y="48"/>
                  <a:pt x="8136" y="38"/>
                  <a:pt x="8136" y="24"/>
                </a:cubicBezTo>
                <a:cubicBezTo>
                  <a:pt x="8136" y="11"/>
                  <a:pt x="8147" y="0"/>
                  <a:pt x="8160" y="0"/>
                </a:cubicBezTo>
                <a:close/>
                <a:moveTo>
                  <a:pt x="8400" y="0"/>
                </a:moveTo>
                <a:lnTo>
                  <a:pt x="8496" y="0"/>
                </a:lnTo>
                <a:cubicBezTo>
                  <a:pt x="8510" y="0"/>
                  <a:pt x="8520" y="11"/>
                  <a:pt x="8520" y="24"/>
                </a:cubicBezTo>
                <a:cubicBezTo>
                  <a:pt x="8520" y="38"/>
                  <a:pt x="8510" y="48"/>
                  <a:pt x="8496" y="48"/>
                </a:cubicBezTo>
                <a:lnTo>
                  <a:pt x="8400" y="48"/>
                </a:lnTo>
                <a:cubicBezTo>
                  <a:pt x="8387" y="48"/>
                  <a:pt x="8376" y="38"/>
                  <a:pt x="8376" y="24"/>
                </a:cubicBezTo>
                <a:cubicBezTo>
                  <a:pt x="8376" y="11"/>
                  <a:pt x="8387" y="0"/>
                  <a:pt x="8400" y="0"/>
                </a:cubicBezTo>
                <a:close/>
                <a:moveTo>
                  <a:pt x="8640" y="0"/>
                </a:moveTo>
                <a:lnTo>
                  <a:pt x="8736" y="0"/>
                </a:lnTo>
                <a:cubicBezTo>
                  <a:pt x="8750" y="0"/>
                  <a:pt x="8760" y="11"/>
                  <a:pt x="8760" y="24"/>
                </a:cubicBezTo>
                <a:cubicBezTo>
                  <a:pt x="8760" y="38"/>
                  <a:pt x="8750" y="48"/>
                  <a:pt x="8736" y="48"/>
                </a:cubicBezTo>
                <a:lnTo>
                  <a:pt x="8640" y="48"/>
                </a:lnTo>
                <a:cubicBezTo>
                  <a:pt x="8627" y="48"/>
                  <a:pt x="8616" y="38"/>
                  <a:pt x="8616" y="24"/>
                </a:cubicBezTo>
                <a:cubicBezTo>
                  <a:pt x="8616" y="11"/>
                  <a:pt x="8627" y="0"/>
                  <a:pt x="8640" y="0"/>
                </a:cubicBezTo>
                <a:close/>
                <a:moveTo>
                  <a:pt x="8880" y="0"/>
                </a:moveTo>
                <a:lnTo>
                  <a:pt x="8976" y="0"/>
                </a:lnTo>
                <a:cubicBezTo>
                  <a:pt x="8990" y="0"/>
                  <a:pt x="9000" y="11"/>
                  <a:pt x="9000" y="24"/>
                </a:cubicBezTo>
                <a:cubicBezTo>
                  <a:pt x="9000" y="38"/>
                  <a:pt x="8990" y="48"/>
                  <a:pt x="8976" y="48"/>
                </a:cubicBezTo>
                <a:lnTo>
                  <a:pt x="8880" y="48"/>
                </a:lnTo>
                <a:cubicBezTo>
                  <a:pt x="8867" y="48"/>
                  <a:pt x="8856" y="38"/>
                  <a:pt x="8856" y="24"/>
                </a:cubicBezTo>
                <a:cubicBezTo>
                  <a:pt x="8856" y="11"/>
                  <a:pt x="8867" y="0"/>
                  <a:pt x="8880" y="0"/>
                </a:cubicBezTo>
                <a:close/>
                <a:moveTo>
                  <a:pt x="9120" y="0"/>
                </a:moveTo>
                <a:lnTo>
                  <a:pt x="9216" y="0"/>
                </a:lnTo>
                <a:cubicBezTo>
                  <a:pt x="9230" y="0"/>
                  <a:pt x="9240" y="11"/>
                  <a:pt x="9240" y="24"/>
                </a:cubicBezTo>
                <a:cubicBezTo>
                  <a:pt x="9240" y="38"/>
                  <a:pt x="9230" y="48"/>
                  <a:pt x="9216" y="48"/>
                </a:cubicBezTo>
                <a:lnTo>
                  <a:pt x="9120" y="48"/>
                </a:lnTo>
                <a:cubicBezTo>
                  <a:pt x="9107" y="48"/>
                  <a:pt x="9096" y="38"/>
                  <a:pt x="9096" y="24"/>
                </a:cubicBezTo>
                <a:cubicBezTo>
                  <a:pt x="9096" y="11"/>
                  <a:pt x="9107" y="0"/>
                  <a:pt x="9120" y="0"/>
                </a:cubicBezTo>
                <a:close/>
                <a:moveTo>
                  <a:pt x="9360" y="0"/>
                </a:moveTo>
                <a:lnTo>
                  <a:pt x="9456" y="0"/>
                </a:lnTo>
                <a:cubicBezTo>
                  <a:pt x="9470" y="0"/>
                  <a:pt x="9480" y="11"/>
                  <a:pt x="9480" y="24"/>
                </a:cubicBezTo>
                <a:cubicBezTo>
                  <a:pt x="9480" y="38"/>
                  <a:pt x="9470" y="48"/>
                  <a:pt x="9456" y="48"/>
                </a:cubicBezTo>
                <a:lnTo>
                  <a:pt x="9360" y="48"/>
                </a:lnTo>
                <a:cubicBezTo>
                  <a:pt x="9347" y="48"/>
                  <a:pt x="9336" y="38"/>
                  <a:pt x="9336" y="24"/>
                </a:cubicBezTo>
                <a:cubicBezTo>
                  <a:pt x="9336" y="11"/>
                  <a:pt x="9347" y="0"/>
                  <a:pt x="9360" y="0"/>
                </a:cubicBezTo>
                <a:close/>
                <a:moveTo>
                  <a:pt x="9600" y="0"/>
                </a:moveTo>
                <a:lnTo>
                  <a:pt x="9696" y="0"/>
                </a:lnTo>
                <a:cubicBezTo>
                  <a:pt x="9710" y="0"/>
                  <a:pt x="9720" y="11"/>
                  <a:pt x="9720" y="24"/>
                </a:cubicBezTo>
                <a:cubicBezTo>
                  <a:pt x="9720" y="38"/>
                  <a:pt x="9710" y="48"/>
                  <a:pt x="9696" y="48"/>
                </a:cubicBezTo>
                <a:lnTo>
                  <a:pt x="9600" y="48"/>
                </a:lnTo>
                <a:cubicBezTo>
                  <a:pt x="9587" y="48"/>
                  <a:pt x="9576" y="38"/>
                  <a:pt x="9576" y="24"/>
                </a:cubicBezTo>
                <a:cubicBezTo>
                  <a:pt x="9576" y="11"/>
                  <a:pt x="9587" y="0"/>
                  <a:pt x="9600" y="0"/>
                </a:cubicBezTo>
                <a:close/>
                <a:moveTo>
                  <a:pt x="9840" y="0"/>
                </a:moveTo>
                <a:lnTo>
                  <a:pt x="9936" y="0"/>
                </a:lnTo>
                <a:cubicBezTo>
                  <a:pt x="9950" y="0"/>
                  <a:pt x="9960" y="11"/>
                  <a:pt x="9960" y="24"/>
                </a:cubicBezTo>
                <a:cubicBezTo>
                  <a:pt x="9960" y="38"/>
                  <a:pt x="9950" y="48"/>
                  <a:pt x="9936" y="48"/>
                </a:cubicBezTo>
                <a:lnTo>
                  <a:pt x="9840" y="48"/>
                </a:lnTo>
                <a:cubicBezTo>
                  <a:pt x="9827" y="48"/>
                  <a:pt x="9816" y="38"/>
                  <a:pt x="9816" y="24"/>
                </a:cubicBezTo>
                <a:cubicBezTo>
                  <a:pt x="9816" y="11"/>
                  <a:pt x="9827" y="0"/>
                  <a:pt x="9840" y="0"/>
                </a:cubicBezTo>
                <a:close/>
                <a:moveTo>
                  <a:pt x="10080" y="0"/>
                </a:moveTo>
                <a:lnTo>
                  <a:pt x="10176" y="0"/>
                </a:lnTo>
                <a:cubicBezTo>
                  <a:pt x="10190" y="0"/>
                  <a:pt x="10200" y="11"/>
                  <a:pt x="10200" y="24"/>
                </a:cubicBezTo>
                <a:cubicBezTo>
                  <a:pt x="10200" y="38"/>
                  <a:pt x="10190" y="48"/>
                  <a:pt x="10176" y="48"/>
                </a:cubicBezTo>
                <a:lnTo>
                  <a:pt x="10080" y="48"/>
                </a:lnTo>
                <a:cubicBezTo>
                  <a:pt x="10067" y="48"/>
                  <a:pt x="10056" y="38"/>
                  <a:pt x="10056" y="24"/>
                </a:cubicBezTo>
                <a:cubicBezTo>
                  <a:pt x="10056" y="11"/>
                  <a:pt x="10067" y="0"/>
                  <a:pt x="10080" y="0"/>
                </a:cubicBezTo>
                <a:close/>
                <a:moveTo>
                  <a:pt x="10320" y="0"/>
                </a:moveTo>
                <a:lnTo>
                  <a:pt x="10416" y="0"/>
                </a:lnTo>
                <a:cubicBezTo>
                  <a:pt x="10430" y="0"/>
                  <a:pt x="10440" y="11"/>
                  <a:pt x="10440" y="24"/>
                </a:cubicBezTo>
                <a:cubicBezTo>
                  <a:pt x="10440" y="38"/>
                  <a:pt x="10430" y="48"/>
                  <a:pt x="10416" y="48"/>
                </a:cubicBezTo>
                <a:lnTo>
                  <a:pt x="10320" y="48"/>
                </a:lnTo>
                <a:cubicBezTo>
                  <a:pt x="10307" y="48"/>
                  <a:pt x="10296" y="38"/>
                  <a:pt x="10296" y="24"/>
                </a:cubicBezTo>
                <a:cubicBezTo>
                  <a:pt x="10296" y="11"/>
                  <a:pt x="10307" y="0"/>
                  <a:pt x="10320" y="0"/>
                </a:cubicBezTo>
                <a:close/>
                <a:moveTo>
                  <a:pt x="10560" y="0"/>
                </a:moveTo>
                <a:lnTo>
                  <a:pt x="10656" y="0"/>
                </a:lnTo>
                <a:cubicBezTo>
                  <a:pt x="10670" y="0"/>
                  <a:pt x="10680" y="11"/>
                  <a:pt x="10680" y="24"/>
                </a:cubicBezTo>
                <a:cubicBezTo>
                  <a:pt x="10680" y="38"/>
                  <a:pt x="10670" y="48"/>
                  <a:pt x="10656" y="48"/>
                </a:cubicBezTo>
                <a:lnTo>
                  <a:pt x="10560" y="48"/>
                </a:lnTo>
                <a:cubicBezTo>
                  <a:pt x="10547" y="48"/>
                  <a:pt x="10536" y="38"/>
                  <a:pt x="10536" y="24"/>
                </a:cubicBezTo>
                <a:cubicBezTo>
                  <a:pt x="10536" y="11"/>
                  <a:pt x="10547" y="0"/>
                  <a:pt x="10560" y="0"/>
                </a:cubicBezTo>
                <a:close/>
                <a:moveTo>
                  <a:pt x="10800" y="0"/>
                </a:moveTo>
                <a:lnTo>
                  <a:pt x="10896" y="0"/>
                </a:lnTo>
                <a:cubicBezTo>
                  <a:pt x="10910" y="0"/>
                  <a:pt x="10920" y="11"/>
                  <a:pt x="10920" y="24"/>
                </a:cubicBezTo>
                <a:cubicBezTo>
                  <a:pt x="10920" y="38"/>
                  <a:pt x="10910" y="48"/>
                  <a:pt x="10896" y="48"/>
                </a:cubicBezTo>
                <a:lnTo>
                  <a:pt x="10800" y="48"/>
                </a:lnTo>
                <a:cubicBezTo>
                  <a:pt x="10787" y="48"/>
                  <a:pt x="10776" y="38"/>
                  <a:pt x="10776" y="24"/>
                </a:cubicBezTo>
                <a:cubicBezTo>
                  <a:pt x="10776" y="11"/>
                  <a:pt x="10787" y="0"/>
                  <a:pt x="10800" y="0"/>
                </a:cubicBezTo>
                <a:close/>
                <a:moveTo>
                  <a:pt x="11040" y="0"/>
                </a:moveTo>
                <a:lnTo>
                  <a:pt x="11136" y="0"/>
                </a:lnTo>
                <a:cubicBezTo>
                  <a:pt x="11150" y="0"/>
                  <a:pt x="11160" y="11"/>
                  <a:pt x="11160" y="24"/>
                </a:cubicBezTo>
                <a:cubicBezTo>
                  <a:pt x="11160" y="38"/>
                  <a:pt x="11150" y="48"/>
                  <a:pt x="11136" y="48"/>
                </a:cubicBezTo>
                <a:lnTo>
                  <a:pt x="11040" y="48"/>
                </a:lnTo>
                <a:cubicBezTo>
                  <a:pt x="11027" y="48"/>
                  <a:pt x="11016" y="38"/>
                  <a:pt x="11016" y="24"/>
                </a:cubicBezTo>
                <a:cubicBezTo>
                  <a:pt x="11016" y="11"/>
                  <a:pt x="11027" y="0"/>
                  <a:pt x="11040" y="0"/>
                </a:cubicBezTo>
                <a:close/>
                <a:moveTo>
                  <a:pt x="11280" y="0"/>
                </a:moveTo>
                <a:lnTo>
                  <a:pt x="11376" y="0"/>
                </a:lnTo>
                <a:cubicBezTo>
                  <a:pt x="11390" y="0"/>
                  <a:pt x="11400" y="11"/>
                  <a:pt x="11400" y="24"/>
                </a:cubicBezTo>
                <a:cubicBezTo>
                  <a:pt x="11400" y="38"/>
                  <a:pt x="11390" y="48"/>
                  <a:pt x="11376" y="48"/>
                </a:cubicBezTo>
                <a:lnTo>
                  <a:pt x="11280" y="48"/>
                </a:lnTo>
                <a:cubicBezTo>
                  <a:pt x="11267" y="48"/>
                  <a:pt x="11256" y="38"/>
                  <a:pt x="11256" y="24"/>
                </a:cubicBezTo>
                <a:cubicBezTo>
                  <a:pt x="11256" y="11"/>
                  <a:pt x="11267" y="0"/>
                  <a:pt x="11280" y="0"/>
                </a:cubicBezTo>
                <a:close/>
                <a:moveTo>
                  <a:pt x="11520" y="0"/>
                </a:moveTo>
                <a:lnTo>
                  <a:pt x="11616" y="0"/>
                </a:lnTo>
                <a:cubicBezTo>
                  <a:pt x="11630" y="0"/>
                  <a:pt x="11640" y="11"/>
                  <a:pt x="11640" y="24"/>
                </a:cubicBezTo>
                <a:cubicBezTo>
                  <a:pt x="11640" y="38"/>
                  <a:pt x="11630" y="48"/>
                  <a:pt x="11616" y="48"/>
                </a:cubicBezTo>
                <a:lnTo>
                  <a:pt x="11520" y="48"/>
                </a:lnTo>
                <a:cubicBezTo>
                  <a:pt x="11507" y="48"/>
                  <a:pt x="11496" y="38"/>
                  <a:pt x="11496" y="24"/>
                </a:cubicBezTo>
                <a:cubicBezTo>
                  <a:pt x="11496" y="11"/>
                  <a:pt x="11507" y="0"/>
                  <a:pt x="11520" y="0"/>
                </a:cubicBezTo>
                <a:close/>
                <a:moveTo>
                  <a:pt x="11760" y="0"/>
                </a:moveTo>
                <a:lnTo>
                  <a:pt x="11856" y="0"/>
                </a:lnTo>
                <a:cubicBezTo>
                  <a:pt x="11870" y="0"/>
                  <a:pt x="11880" y="11"/>
                  <a:pt x="11880" y="24"/>
                </a:cubicBezTo>
                <a:cubicBezTo>
                  <a:pt x="11880" y="38"/>
                  <a:pt x="11870" y="48"/>
                  <a:pt x="11856" y="48"/>
                </a:cubicBezTo>
                <a:lnTo>
                  <a:pt x="11760" y="48"/>
                </a:lnTo>
                <a:cubicBezTo>
                  <a:pt x="11747" y="48"/>
                  <a:pt x="11736" y="38"/>
                  <a:pt x="11736" y="24"/>
                </a:cubicBezTo>
                <a:cubicBezTo>
                  <a:pt x="11736" y="11"/>
                  <a:pt x="11747" y="0"/>
                  <a:pt x="11760" y="0"/>
                </a:cubicBezTo>
                <a:close/>
                <a:moveTo>
                  <a:pt x="12000" y="0"/>
                </a:moveTo>
                <a:lnTo>
                  <a:pt x="12096" y="0"/>
                </a:lnTo>
                <a:cubicBezTo>
                  <a:pt x="12110" y="0"/>
                  <a:pt x="12120" y="11"/>
                  <a:pt x="12120" y="24"/>
                </a:cubicBezTo>
                <a:cubicBezTo>
                  <a:pt x="12120" y="38"/>
                  <a:pt x="12110" y="48"/>
                  <a:pt x="12096" y="48"/>
                </a:cubicBezTo>
                <a:lnTo>
                  <a:pt x="12000" y="48"/>
                </a:lnTo>
                <a:cubicBezTo>
                  <a:pt x="11987" y="48"/>
                  <a:pt x="11976" y="38"/>
                  <a:pt x="11976" y="24"/>
                </a:cubicBezTo>
                <a:cubicBezTo>
                  <a:pt x="11976" y="11"/>
                  <a:pt x="11987" y="0"/>
                  <a:pt x="12000" y="0"/>
                </a:cubicBezTo>
                <a:close/>
                <a:moveTo>
                  <a:pt x="12240" y="0"/>
                </a:moveTo>
                <a:lnTo>
                  <a:pt x="12336" y="0"/>
                </a:lnTo>
                <a:cubicBezTo>
                  <a:pt x="12350" y="0"/>
                  <a:pt x="12360" y="11"/>
                  <a:pt x="12360" y="24"/>
                </a:cubicBezTo>
                <a:cubicBezTo>
                  <a:pt x="12360" y="38"/>
                  <a:pt x="12350" y="48"/>
                  <a:pt x="12336" y="48"/>
                </a:cubicBezTo>
                <a:lnTo>
                  <a:pt x="12240" y="48"/>
                </a:lnTo>
                <a:cubicBezTo>
                  <a:pt x="12227" y="48"/>
                  <a:pt x="12216" y="38"/>
                  <a:pt x="12216" y="24"/>
                </a:cubicBezTo>
                <a:cubicBezTo>
                  <a:pt x="12216" y="11"/>
                  <a:pt x="12227" y="0"/>
                  <a:pt x="12240" y="0"/>
                </a:cubicBezTo>
                <a:close/>
                <a:moveTo>
                  <a:pt x="12480" y="0"/>
                </a:moveTo>
                <a:lnTo>
                  <a:pt x="12576" y="0"/>
                </a:lnTo>
                <a:cubicBezTo>
                  <a:pt x="12590" y="0"/>
                  <a:pt x="12600" y="11"/>
                  <a:pt x="12600" y="24"/>
                </a:cubicBezTo>
                <a:cubicBezTo>
                  <a:pt x="12600" y="38"/>
                  <a:pt x="12590" y="48"/>
                  <a:pt x="12576" y="48"/>
                </a:cubicBezTo>
                <a:lnTo>
                  <a:pt x="12480" y="48"/>
                </a:lnTo>
                <a:cubicBezTo>
                  <a:pt x="12467" y="48"/>
                  <a:pt x="12456" y="38"/>
                  <a:pt x="12456" y="24"/>
                </a:cubicBezTo>
                <a:cubicBezTo>
                  <a:pt x="12456" y="11"/>
                  <a:pt x="12467" y="0"/>
                  <a:pt x="12480" y="0"/>
                </a:cubicBezTo>
                <a:close/>
                <a:moveTo>
                  <a:pt x="12720" y="0"/>
                </a:moveTo>
                <a:lnTo>
                  <a:pt x="12816" y="0"/>
                </a:lnTo>
                <a:cubicBezTo>
                  <a:pt x="12830" y="0"/>
                  <a:pt x="12840" y="11"/>
                  <a:pt x="12840" y="24"/>
                </a:cubicBezTo>
                <a:cubicBezTo>
                  <a:pt x="12840" y="38"/>
                  <a:pt x="12830" y="48"/>
                  <a:pt x="12816" y="48"/>
                </a:cubicBezTo>
                <a:lnTo>
                  <a:pt x="12720" y="48"/>
                </a:lnTo>
                <a:cubicBezTo>
                  <a:pt x="12707" y="48"/>
                  <a:pt x="12696" y="38"/>
                  <a:pt x="12696" y="24"/>
                </a:cubicBezTo>
                <a:cubicBezTo>
                  <a:pt x="12696" y="11"/>
                  <a:pt x="12707" y="0"/>
                  <a:pt x="12720" y="0"/>
                </a:cubicBezTo>
                <a:close/>
                <a:moveTo>
                  <a:pt x="12960" y="0"/>
                </a:moveTo>
                <a:lnTo>
                  <a:pt x="13056" y="0"/>
                </a:lnTo>
                <a:cubicBezTo>
                  <a:pt x="13070" y="0"/>
                  <a:pt x="13080" y="11"/>
                  <a:pt x="13080" y="24"/>
                </a:cubicBezTo>
                <a:cubicBezTo>
                  <a:pt x="13080" y="38"/>
                  <a:pt x="13070" y="48"/>
                  <a:pt x="13056" y="48"/>
                </a:cubicBezTo>
                <a:lnTo>
                  <a:pt x="12960" y="48"/>
                </a:lnTo>
                <a:cubicBezTo>
                  <a:pt x="12947" y="48"/>
                  <a:pt x="12936" y="38"/>
                  <a:pt x="12936" y="24"/>
                </a:cubicBezTo>
                <a:cubicBezTo>
                  <a:pt x="12936" y="11"/>
                  <a:pt x="12947" y="0"/>
                  <a:pt x="12960" y="0"/>
                </a:cubicBezTo>
                <a:close/>
                <a:moveTo>
                  <a:pt x="13200" y="0"/>
                </a:moveTo>
                <a:lnTo>
                  <a:pt x="13296" y="0"/>
                </a:lnTo>
                <a:cubicBezTo>
                  <a:pt x="13310" y="0"/>
                  <a:pt x="13320" y="11"/>
                  <a:pt x="13320" y="24"/>
                </a:cubicBezTo>
                <a:cubicBezTo>
                  <a:pt x="13320" y="38"/>
                  <a:pt x="13310" y="48"/>
                  <a:pt x="13296" y="48"/>
                </a:cubicBezTo>
                <a:lnTo>
                  <a:pt x="13200" y="48"/>
                </a:lnTo>
                <a:cubicBezTo>
                  <a:pt x="13187" y="48"/>
                  <a:pt x="13176" y="38"/>
                  <a:pt x="13176" y="24"/>
                </a:cubicBezTo>
                <a:cubicBezTo>
                  <a:pt x="13176" y="11"/>
                  <a:pt x="13187" y="0"/>
                  <a:pt x="13200" y="0"/>
                </a:cubicBezTo>
                <a:close/>
                <a:moveTo>
                  <a:pt x="13440" y="0"/>
                </a:moveTo>
                <a:lnTo>
                  <a:pt x="13536" y="0"/>
                </a:lnTo>
                <a:cubicBezTo>
                  <a:pt x="13550" y="0"/>
                  <a:pt x="13560" y="11"/>
                  <a:pt x="13560" y="24"/>
                </a:cubicBezTo>
                <a:cubicBezTo>
                  <a:pt x="13560" y="38"/>
                  <a:pt x="13550" y="48"/>
                  <a:pt x="13536" y="48"/>
                </a:cubicBezTo>
                <a:lnTo>
                  <a:pt x="13440" y="48"/>
                </a:lnTo>
                <a:cubicBezTo>
                  <a:pt x="13427" y="48"/>
                  <a:pt x="13416" y="38"/>
                  <a:pt x="13416" y="24"/>
                </a:cubicBezTo>
                <a:cubicBezTo>
                  <a:pt x="13416" y="11"/>
                  <a:pt x="13427" y="0"/>
                  <a:pt x="13440" y="0"/>
                </a:cubicBezTo>
                <a:close/>
                <a:moveTo>
                  <a:pt x="13680" y="0"/>
                </a:moveTo>
                <a:lnTo>
                  <a:pt x="13776" y="0"/>
                </a:lnTo>
                <a:cubicBezTo>
                  <a:pt x="13790" y="0"/>
                  <a:pt x="13800" y="11"/>
                  <a:pt x="13800" y="24"/>
                </a:cubicBezTo>
                <a:cubicBezTo>
                  <a:pt x="13800" y="38"/>
                  <a:pt x="13790" y="48"/>
                  <a:pt x="13776" y="48"/>
                </a:cubicBezTo>
                <a:lnTo>
                  <a:pt x="13680" y="48"/>
                </a:lnTo>
                <a:cubicBezTo>
                  <a:pt x="13667" y="48"/>
                  <a:pt x="13656" y="38"/>
                  <a:pt x="13656" y="24"/>
                </a:cubicBezTo>
                <a:cubicBezTo>
                  <a:pt x="13656" y="11"/>
                  <a:pt x="13667" y="0"/>
                  <a:pt x="13680" y="0"/>
                </a:cubicBezTo>
                <a:close/>
                <a:moveTo>
                  <a:pt x="13920" y="0"/>
                </a:moveTo>
                <a:lnTo>
                  <a:pt x="14016" y="0"/>
                </a:lnTo>
                <a:cubicBezTo>
                  <a:pt x="14030" y="0"/>
                  <a:pt x="14040" y="11"/>
                  <a:pt x="14040" y="24"/>
                </a:cubicBezTo>
                <a:cubicBezTo>
                  <a:pt x="14040" y="38"/>
                  <a:pt x="14030" y="48"/>
                  <a:pt x="14016" y="48"/>
                </a:cubicBezTo>
                <a:lnTo>
                  <a:pt x="13920" y="48"/>
                </a:lnTo>
                <a:cubicBezTo>
                  <a:pt x="13907" y="48"/>
                  <a:pt x="13896" y="38"/>
                  <a:pt x="13896" y="24"/>
                </a:cubicBezTo>
                <a:cubicBezTo>
                  <a:pt x="13896" y="11"/>
                  <a:pt x="13907" y="0"/>
                  <a:pt x="13920" y="0"/>
                </a:cubicBezTo>
                <a:close/>
                <a:moveTo>
                  <a:pt x="14160" y="0"/>
                </a:moveTo>
                <a:lnTo>
                  <a:pt x="14256" y="0"/>
                </a:lnTo>
                <a:cubicBezTo>
                  <a:pt x="14270" y="0"/>
                  <a:pt x="14280" y="11"/>
                  <a:pt x="14280" y="24"/>
                </a:cubicBezTo>
                <a:cubicBezTo>
                  <a:pt x="14280" y="38"/>
                  <a:pt x="14270" y="48"/>
                  <a:pt x="14256" y="48"/>
                </a:cubicBezTo>
                <a:lnTo>
                  <a:pt x="14160" y="48"/>
                </a:lnTo>
                <a:cubicBezTo>
                  <a:pt x="14147" y="48"/>
                  <a:pt x="14136" y="38"/>
                  <a:pt x="14136" y="24"/>
                </a:cubicBezTo>
                <a:cubicBezTo>
                  <a:pt x="14136" y="11"/>
                  <a:pt x="14147" y="0"/>
                  <a:pt x="14160" y="0"/>
                </a:cubicBezTo>
                <a:close/>
                <a:moveTo>
                  <a:pt x="14400" y="0"/>
                </a:moveTo>
                <a:lnTo>
                  <a:pt x="14496" y="0"/>
                </a:lnTo>
                <a:cubicBezTo>
                  <a:pt x="14510" y="0"/>
                  <a:pt x="14520" y="11"/>
                  <a:pt x="14520" y="24"/>
                </a:cubicBezTo>
                <a:cubicBezTo>
                  <a:pt x="14520" y="38"/>
                  <a:pt x="14510" y="48"/>
                  <a:pt x="14496" y="48"/>
                </a:cubicBezTo>
                <a:lnTo>
                  <a:pt x="14400" y="48"/>
                </a:lnTo>
                <a:cubicBezTo>
                  <a:pt x="14387" y="48"/>
                  <a:pt x="14376" y="38"/>
                  <a:pt x="14376" y="24"/>
                </a:cubicBezTo>
                <a:cubicBezTo>
                  <a:pt x="14376" y="11"/>
                  <a:pt x="14387" y="0"/>
                  <a:pt x="14400" y="0"/>
                </a:cubicBezTo>
                <a:close/>
                <a:moveTo>
                  <a:pt x="14640" y="0"/>
                </a:moveTo>
                <a:lnTo>
                  <a:pt x="14736" y="0"/>
                </a:lnTo>
                <a:cubicBezTo>
                  <a:pt x="14750" y="0"/>
                  <a:pt x="14760" y="11"/>
                  <a:pt x="14760" y="24"/>
                </a:cubicBezTo>
                <a:cubicBezTo>
                  <a:pt x="14760" y="38"/>
                  <a:pt x="14750" y="48"/>
                  <a:pt x="14736" y="48"/>
                </a:cubicBezTo>
                <a:lnTo>
                  <a:pt x="14640" y="48"/>
                </a:lnTo>
                <a:cubicBezTo>
                  <a:pt x="14627" y="48"/>
                  <a:pt x="14616" y="38"/>
                  <a:pt x="14616" y="24"/>
                </a:cubicBezTo>
                <a:cubicBezTo>
                  <a:pt x="14616" y="11"/>
                  <a:pt x="14627" y="0"/>
                  <a:pt x="14640" y="0"/>
                </a:cubicBezTo>
                <a:close/>
                <a:moveTo>
                  <a:pt x="14880" y="0"/>
                </a:moveTo>
                <a:lnTo>
                  <a:pt x="14976" y="0"/>
                </a:lnTo>
                <a:cubicBezTo>
                  <a:pt x="14990" y="0"/>
                  <a:pt x="15000" y="11"/>
                  <a:pt x="15000" y="24"/>
                </a:cubicBezTo>
                <a:cubicBezTo>
                  <a:pt x="15000" y="38"/>
                  <a:pt x="14990" y="48"/>
                  <a:pt x="14976" y="48"/>
                </a:cubicBezTo>
                <a:lnTo>
                  <a:pt x="14880" y="48"/>
                </a:lnTo>
                <a:cubicBezTo>
                  <a:pt x="14867" y="48"/>
                  <a:pt x="14856" y="38"/>
                  <a:pt x="14856" y="24"/>
                </a:cubicBezTo>
                <a:cubicBezTo>
                  <a:pt x="14856" y="11"/>
                  <a:pt x="14867" y="0"/>
                  <a:pt x="14880" y="0"/>
                </a:cubicBezTo>
                <a:close/>
                <a:moveTo>
                  <a:pt x="15120" y="0"/>
                </a:moveTo>
                <a:lnTo>
                  <a:pt x="15216" y="0"/>
                </a:lnTo>
                <a:cubicBezTo>
                  <a:pt x="15230" y="0"/>
                  <a:pt x="15240" y="11"/>
                  <a:pt x="15240" y="24"/>
                </a:cubicBezTo>
                <a:cubicBezTo>
                  <a:pt x="15240" y="38"/>
                  <a:pt x="15230" y="48"/>
                  <a:pt x="15216" y="48"/>
                </a:cubicBezTo>
                <a:lnTo>
                  <a:pt x="15120" y="48"/>
                </a:lnTo>
                <a:cubicBezTo>
                  <a:pt x="15107" y="48"/>
                  <a:pt x="15096" y="38"/>
                  <a:pt x="15096" y="24"/>
                </a:cubicBezTo>
                <a:cubicBezTo>
                  <a:pt x="15096" y="11"/>
                  <a:pt x="15107" y="0"/>
                  <a:pt x="15120" y="0"/>
                </a:cubicBezTo>
                <a:close/>
                <a:moveTo>
                  <a:pt x="15360" y="0"/>
                </a:moveTo>
                <a:lnTo>
                  <a:pt x="15456" y="0"/>
                </a:lnTo>
                <a:cubicBezTo>
                  <a:pt x="15470" y="0"/>
                  <a:pt x="15480" y="11"/>
                  <a:pt x="15480" y="24"/>
                </a:cubicBezTo>
                <a:cubicBezTo>
                  <a:pt x="15480" y="38"/>
                  <a:pt x="15470" y="48"/>
                  <a:pt x="15456" y="48"/>
                </a:cubicBezTo>
                <a:lnTo>
                  <a:pt x="15360" y="48"/>
                </a:lnTo>
                <a:cubicBezTo>
                  <a:pt x="15347" y="48"/>
                  <a:pt x="15336" y="38"/>
                  <a:pt x="15336" y="24"/>
                </a:cubicBezTo>
                <a:cubicBezTo>
                  <a:pt x="15336" y="11"/>
                  <a:pt x="15347" y="0"/>
                  <a:pt x="15360" y="0"/>
                </a:cubicBezTo>
                <a:close/>
                <a:moveTo>
                  <a:pt x="15600" y="0"/>
                </a:moveTo>
                <a:lnTo>
                  <a:pt x="15696" y="0"/>
                </a:lnTo>
                <a:cubicBezTo>
                  <a:pt x="15710" y="0"/>
                  <a:pt x="15720" y="11"/>
                  <a:pt x="15720" y="24"/>
                </a:cubicBezTo>
                <a:cubicBezTo>
                  <a:pt x="15720" y="38"/>
                  <a:pt x="15710" y="48"/>
                  <a:pt x="15696" y="48"/>
                </a:cubicBezTo>
                <a:lnTo>
                  <a:pt x="15600" y="48"/>
                </a:lnTo>
                <a:cubicBezTo>
                  <a:pt x="15587" y="48"/>
                  <a:pt x="15576" y="38"/>
                  <a:pt x="15576" y="24"/>
                </a:cubicBezTo>
                <a:cubicBezTo>
                  <a:pt x="15576" y="11"/>
                  <a:pt x="15587" y="0"/>
                  <a:pt x="15600" y="0"/>
                </a:cubicBezTo>
                <a:close/>
                <a:moveTo>
                  <a:pt x="15840" y="0"/>
                </a:moveTo>
                <a:lnTo>
                  <a:pt x="15936" y="0"/>
                </a:lnTo>
                <a:cubicBezTo>
                  <a:pt x="15950" y="0"/>
                  <a:pt x="15960" y="11"/>
                  <a:pt x="15960" y="24"/>
                </a:cubicBezTo>
                <a:cubicBezTo>
                  <a:pt x="15960" y="38"/>
                  <a:pt x="15950" y="48"/>
                  <a:pt x="15936" y="48"/>
                </a:cubicBezTo>
                <a:lnTo>
                  <a:pt x="15840" y="48"/>
                </a:lnTo>
                <a:cubicBezTo>
                  <a:pt x="15827" y="48"/>
                  <a:pt x="15816" y="38"/>
                  <a:pt x="15816" y="24"/>
                </a:cubicBezTo>
                <a:cubicBezTo>
                  <a:pt x="15816" y="11"/>
                  <a:pt x="15827" y="0"/>
                  <a:pt x="15840" y="0"/>
                </a:cubicBezTo>
                <a:close/>
                <a:moveTo>
                  <a:pt x="16080" y="0"/>
                </a:moveTo>
                <a:lnTo>
                  <a:pt x="16176" y="0"/>
                </a:lnTo>
                <a:cubicBezTo>
                  <a:pt x="16190" y="0"/>
                  <a:pt x="16200" y="11"/>
                  <a:pt x="16200" y="24"/>
                </a:cubicBezTo>
                <a:cubicBezTo>
                  <a:pt x="16200" y="38"/>
                  <a:pt x="16190" y="48"/>
                  <a:pt x="16176" y="48"/>
                </a:cubicBezTo>
                <a:lnTo>
                  <a:pt x="16080" y="48"/>
                </a:lnTo>
                <a:cubicBezTo>
                  <a:pt x="16067" y="48"/>
                  <a:pt x="16056" y="38"/>
                  <a:pt x="16056" y="24"/>
                </a:cubicBezTo>
                <a:cubicBezTo>
                  <a:pt x="16056" y="11"/>
                  <a:pt x="16067" y="0"/>
                  <a:pt x="16080" y="0"/>
                </a:cubicBezTo>
                <a:close/>
                <a:moveTo>
                  <a:pt x="16320" y="0"/>
                </a:moveTo>
                <a:lnTo>
                  <a:pt x="16416" y="0"/>
                </a:lnTo>
                <a:cubicBezTo>
                  <a:pt x="16430" y="0"/>
                  <a:pt x="16440" y="11"/>
                  <a:pt x="16440" y="24"/>
                </a:cubicBezTo>
                <a:cubicBezTo>
                  <a:pt x="16440" y="38"/>
                  <a:pt x="16430" y="48"/>
                  <a:pt x="16416" y="48"/>
                </a:cubicBezTo>
                <a:lnTo>
                  <a:pt x="16320" y="48"/>
                </a:lnTo>
                <a:cubicBezTo>
                  <a:pt x="16307" y="48"/>
                  <a:pt x="16296" y="38"/>
                  <a:pt x="16296" y="24"/>
                </a:cubicBezTo>
                <a:cubicBezTo>
                  <a:pt x="16296" y="11"/>
                  <a:pt x="16307" y="0"/>
                  <a:pt x="16320" y="0"/>
                </a:cubicBezTo>
                <a:close/>
                <a:moveTo>
                  <a:pt x="16560" y="0"/>
                </a:moveTo>
                <a:lnTo>
                  <a:pt x="16656" y="0"/>
                </a:lnTo>
                <a:cubicBezTo>
                  <a:pt x="16670" y="0"/>
                  <a:pt x="16680" y="11"/>
                  <a:pt x="16680" y="24"/>
                </a:cubicBezTo>
                <a:cubicBezTo>
                  <a:pt x="16680" y="38"/>
                  <a:pt x="16670" y="48"/>
                  <a:pt x="16656" y="48"/>
                </a:cubicBezTo>
                <a:lnTo>
                  <a:pt x="16560" y="48"/>
                </a:lnTo>
                <a:cubicBezTo>
                  <a:pt x="16547" y="48"/>
                  <a:pt x="16536" y="38"/>
                  <a:pt x="16536" y="24"/>
                </a:cubicBezTo>
                <a:cubicBezTo>
                  <a:pt x="16536" y="11"/>
                  <a:pt x="16547" y="0"/>
                  <a:pt x="16560" y="0"/>
                </a:cubicBezTo>
                <a:close/>
                <a:moveTo>
                  <a:pt x="16800" y="0"/>
                </a:moveTo>
                <a:lnTo>
                  <a:pt x="16896" y="0"/>
                </a:lnTo>
                <a:cubicBezTo>
                  <a:pt x="16910" y="0"/>
                  <a:pt x="16920" y="11"/>
                  <a:pt x="16920" y="24"/>
                </a:cubicBezTo>
                <a:cubicBezTo>
                  <a:pt x="16920" y="38"/>
                  <a:pt x="16910" y="48"/>
                  <a:pt x="16896" y="48"/>
                </a:cubicBezTo>
                <a:lnTo>
                  <a:pt x="16800" y="48"/>
                </a:lnTo>
                <a:cubicBezTo>
                  <a:pt x="16787" y="48"/>
                  <a:pt x="16776" y="38"/>
                  <a:pt x="16776" y="24"/>
                </a:cubicBezTo>
                <a:cubicBezTo>
                  <a:pt x="16776" y="11"/>
                  <a:pt x="16787" y="0"/>
                  <a:pt x="16800" y="0"/>
                </a:cubicBezTo>
                <a:close/>
                <a:moveTo>
                  <a:pt x="17040" y="0"/>
                </a:moveTo>
                <a:lnTo>
                  <a:pt x="17136" y="0"/>
                </a:lnTo>
                <a:cubicBezTo>
                  <a:pt x="17150" y="0"/>
                  <a:pt x="17160" y="11"/>
                  <a:pt x="17160" y="24"/>
                </a:cubicBezTo>
                <a:cubicBezTo>
                  <a:pt x="17160" y="38"/>
                  <a:pt x="17150" y="48"/>
                  <a:pt x="17136" y="48"/>
                </a:cubicBezTo>
                <a:lnTo>
                  <a:pt x="17040" y="48"/>
                </a:lnTo>
                <a:cubicBezTo>
                  <a:pt x="17027" y="48"/>
                  <a:pt x="17016" y="38"/>
                  <a:pt x="17016" y="24"/>
                </a:cubicBezTo>
                <a:cubicBezTo>
                  <a:pt x="17016" y="11"/>
                  <a:pt x="17027" y="0"/>
                  <a:pt x="17040" y="0"/>
                </a:cubicBezTo>
                <a:close/>
                <a:moveTo>
                  <a:pt x="17280" y="0"/>
                </a:moveTo>
                <a:lnTo>
                  <a:pt x="17376" y="0"/>
                </a:lnTo>
                <a:cubicBezTo>
                  <a:pt x="17390" y="0"/>
                  <a:pt x="17400" y="11"/>
                  <a:pt x="17400" y="24"/>
                </a:cubicBezTo>
                <a:cubicBezTo>
                  <a:pt x="17400" y="38"/>
                  <a:pt x="17390" y="48"/>
                  <a:pt x="17376" y="48"/>
                </a:cubicBezTo>
                <a:lnTo>
                  <a:pt x="17280" y="48"/>
                </a:lnTo>
                <a:cubicBezTo>
                  <a:pt x="17267" y="48"/>
                  <a:pt x="17256" y="38"/>
                  <a:pt x="17256" y="24"/>
                </a:cubicBezTo>
                <a:cubicBezTo>
                  <a:pt x="17256" y="11"/>
                  <a:pt x="17267" y="0"/>
                  <a:pt x="17280" y="0"/>
                </a:cubicBezTo>
                <a:close/>
                <a:moveTo>
                  <a:pt x="17520" y="0"/>
                </a:moveTo>
                <a:lnTo>
                  <a:pt x="17616" y="0"/>
                </a:lnTo>
                <a:cubicBezTo>
                  <a:pt x="17630" y="0"/>
                  <a:pt x="17640" y="11"/>
                  <a:pt x="17640" y="24"/>
                </a:cubicBezTo>
                <a:cubicBezTo>
                  <a:pt x="17640" y="38"/>
                  <a:pt x="17630" y="48"/>
                  <a:pt x="17616" y="48"/>
                </a:cubicBezTo>
                <a:lnTo>
                  <a:pt x="17520" y="48"/>
                </a:lnTo>
                <a:cubicBezTo>
                  <a:pt x="17507" y="48"/>
                  <a:pt x="17496" y="38"/>
                  <a:pt x="17496" y="24"/>
                </a:cubicBezTo>
                <a:cubicBezTo>
                  <a:pt x="17496" y="11"/>
                  <a:pt x="17507" y="0"/>
                  <a:pt x="17520" y="0"/>
                </a:cubicBezTo>
                <a:close/>
                <a:moveTo>
                  <a:pt x="17760" y="0"/>
                </a:moveTo>
                <a:lnTo>
                  <a:pt x="17856" y="0"/>
                </a:lnTo>
                <a:cubicBezTo>
                  <a:pt x="17870" y="0"/>
                  <a:pt x="17880" y="11"/>
                  <a:pt x="17880" y="24"/>
                </a:cubicBezTo>
                <a:cubicBezTo>
                  <a:pt x="17880" y="38"/>
                  <a:pt x="17870" y="48"/>
                  <a:pt x="17856" y="48"/>
                </a:cubicBezTo>
                <a:lnTo>
                  <a:pt x="17760" y="48"/>
                </a:lnTo>
                <a:cubicBezTo>
                  <a:pt x="17747" y="48"/>
                  <a:pt x="17736" y="38"/>
                  <a:pt x="17736" y="24"/>
                </a:cubicBezTo>
                <a:cubicBezTo>
                  <a:pt x="17736" y="11"/>
                  <a:pt x="17747" y="0"/>
                  <a:pt x="17760" y="0"/>
                </a:cubicBezTo>
                <a:close/>
                <a:moveTo>
                  <a:pt x="18000" y="0"/>
                </a:moveTo>
                <a:lnTo>
                  <a:pt x="18096" y="0"/>
                </a:lnTo>
                <a:cubicBezTo>
                  <a:pt x="18110" y="0"/>
                  <a:pt x="18120" y="11"/>
                  <a:pt x="18120" y="24"/>
                </a:cubicBezTo>
                <a:cubicBezTo>
                  <a:pt x="18120" y="38"/>
                  <a:pt x="18110" y="48"/>
                  <a:pt x="18096" y="48"/>
                </a:cubicBezTo>
                <a:lnTo>
                  <a:pt x="18000" y="48"/>
                </a:lnTo>
                <a:cubicBezTo>
                  <a:pt x="17987" y="48"/>
                  <a:pt x="17976" y="38"/>
                  <a:pt x="17976" y="24"/>
                </a:cubicBezTo>
                <a:cubicBezTo>
                  <a:pt x="17976" y="11"/>
                  <a:pt x="17987" y="0"/>
                  <a:pt x="18000" y="0"/>
                </a:cubicBezTo>
                <a:close/>
                <a:moveTo>
                  <a:pt x="18240" y="0"/>
                </a:moveTo>
                <a:lnTo>
                  <a:pt x="18336" y="0"/>
                </a:lnTo>
                <a:cubicBezTo>
                  <a:pt x="18350" y="0"/>
                  <a:pt x="18360" y="11"/>
                  <a:pt x="18360" y="24"/>
                </a:cubicBezTo>
                <a:cubicBezTo>
                  <a:pt x="18360" y="38"/>
                  <a:pt x="18350" y="48"/>
                  <a:pt x="18336" y="48"/>
                </a:cubicBezTo>
                <a:lnTo>
                  <a:pt x="18240" y="48"/>
                </a:lnTo>
                <a:cubicBezTo>
                  <a:pt x="18227" y="48"/>
                  <a:pt x="18216" y="38"/>
                  <a:pt x="18216" y="24"/>
                </a:cubicBezTo>
                <a:cubicBezTo>
                  <a:pt x="18216" y="11"/>
                  <a:pt x="18227" y="0"/>
                  <a:pt x="18240" y="0"/>
                </a:cubicBezTo>
                <a:close/>
                <a:moveTo>
                  <a:pt x="18480" y="0"/>
                </a:moveTo>
                <a:lnTo>
                  <a:pt x="18576" y="0"/>
                </a:lnTo>
                <a:cubicBezTo>
                  <a:pt x="18590" y="0"/>
                  <a:pt x="18600" y="11"/>
                  <a:pt x="18600" y="24"/>
                </a:cubicBezTo>
                <a:cubicBezTo>
                  <a:pt x="18600" y="38"/>
                  <a:pt x="18590" y="48"/>
                  <a:pt x="18576" y="48"/>
                </a:cubicBezTo>
                <a:lnTo>
                  <a:pt x="18480" y="48"/>
                </a:lnTo>
                <a:cubicBezTo>
                  <a:pt x="18467" y="48"/>
                  <a:pt x="18456" y="38"/>
                  <a:pt x="18456" y="24"/>
                </a:cubicBezTo>
                <a:cubicBezTo>
                  <a:pt x="18456" y="11"/>
                  <a:pt x="18467" y="0"/>
                  <a:pt x="18480" y="0"/>
                </a:cubicBezTo>
                <a:close/>
                <a:moveTo>
                  <a:pt x="18720" y="0"/>
                </a:moveTo>
                <a:lnTo>
                  <a:pt x="18816" y="0"/>
                </a:lnTo>
                <a:cubicBezTo>
                  <a:pt x="18830" y="0"/>
                  <a:pt x="18840" y="11"/>
                  <a:pt x="18840" y="24"/>
                </a:cubicBezTo>
                <a:cubicBezTo>
                  <a:pt x="18840" y="38"/>
                  <a:pt x="18830" y="48"/>
                  <a:pt x="18816" y="48"/>
                </a:cubicBezTo>
                <a:lnTo>
                  <a:pt x="18720" y="48"/>
                </a:lnTo>
                <a:cubicBezTo>
                  <a:pt x="18707" y="48"/>
                  <a:pt x="18696" y="38"/>
                  <a:pt x="18696" y="24"/>
                </a:cubicBezTo>
                <a:cubicBezTo>
                  <a:pt x="18696" y="11"/>
                  <a:pt x="18707" y="0"/>
                  <a:pt x="18720" y="0"/>
                </a:cubicBezTo>
                <a:close/>
                <a:moveTo>
                  <a:pt x="18960" y="0"/>
                </a:moveTo>
                <a:lnTo>
                  <a:pt x="19056" y="0"/>
                </a:lnTo>
                <a:cubicBezTo>
                  <a:pt x="19070" y="0"/>
                  <a:pt x="19080" y="11"/>
                  <a:pt x="19080" y="24"/>
                </a:cubicBezTo>
                <a:cubicBezTo>
                  <a:pt x="19080" y="38"/>
                  <a:pt x="19070" y="48"/>
                  <a:pt x="19056" y="48"/>
                </a:cubicBezTo>
                <a:lnTo>
                  <a:pt x="18960" y="48"/>
                </a:lnTo>
                <a:cubicBezTo>
                  <a:pt x="18947" y="48"/>
                  <a:pt x="18936" y="38"/>
                  <a:pt x="18936" y="24"/>
                </a:cubicBezTo>
                <a:cubicBezTo>
                  <a:pt x="18936" y="11"/>
                  <a:pt x="18947" y="0"/>
                  <a:pt x="18960" y="0"/>
                </a:cubicBezTo>
                <a:close/>
                <a:moveTo>
                  <a:pt x="19200" y="0"/>
                </a:moveTo>
                <a:lnTo>
                  <a:pt x="19296" y="0"/>
                </a:lnTo>
                <a:cubicBezTo>
                  <a:pt x="19310" y="0"/>
                  <a:pt x="19320" y="11"/>
                  <a:pt x="19320" y="24"/>
                </a:cubicBezTo>
                <a:cubicBezTo>
                  <a:pt x="19320" y="38"/>
                  <a:pt x="19310" y="48"/>
                  <a:pt x="19296" y="48"/>
                </a:cubicBezTo>
                <a:lnTo>
                  <a:pt x="19200" y="48"/>
                </a:lnTo>
                <a:cubicBezTo>
                  <a:pt x="19187" y="48"/>
                  <a:pt x="19176" y="38"/>
                  <a:pt x="19176" y="24"/>
                </a:cubicBezTo>
                <a:cubicBezTo>
                  <a:pt x="19176" y="11"/>
                  <a:pt x="19187" y="0"/>
                  <a:pt x="19200" y="0"/>
                </a:cubicBezTo>
                <a:close/>
                <a:moveTo>
                  <a:pt x="19440" y="0"/>
                </a:moveTo>
                <a:lnTo>
                  <a:pt x="19536" y="0"/>
                </a:lnTo>
                <a:cubicBezTo>
                  <a:pt x="19550" y="0"/>
                  <a:pt x="19560" y="11"/>
                  <a:pt x="19560" y="24"/>
                </a:cubicBezTo>
                <a:cubicBezTo>
                  <a:pt x="19560" y="38"/>
                  <a:pt x="19550" y="48"/>
                  <a:pt x="19536" y="48"/>
                </a:cubicBezTo>
                <a:lnTo>
                  <a:pt x="19440" y="48"/>
                </a:lnTo>
                <a:cubicBezTo>
                  <a:pt x="19427" y="48"/>
                  <a:pt x="19416" y="38"/>
                  <a:pt x="19416" y="24"/>
                </a:cubicBezTo>
                <a:cubicBezTo>
                  <a:pt x="19416" y="11"/>
                  <a:pt x="19427" y="0"/>
                  <a:pt x="19440" y="0"/>
                </a:cubicBezTo>
                <a:close/>
                <a:moveTo>
                  <a:pt x="19680" y="0"/>
                </a:moveTo>
                <a:lnTo>
                  <a:pt x="19776" y="0"/>
                </a:lnTo>
                <a:cubicBezTo>
                  <a:pt x="19790" y="0"/>
                  <a:pt x="19800" y="11"/>
                  <a:pt x="19800" y="24"/>
                </a:cubicBezTo>
                <a:cubicBezTo>
                  <a:pt x="19800" y="38"/>
                  <a:pt x="19790" y="48"/>
                  <a:pt x="19776" y="48"/>
                </a:cubicBezTo>
                <a:lnTo>
                  <a:pt x="19680" y="48"/>
                </a:lnTo>
                <a:cubicBezTo>
                  <a:pt x="19667" y="48"/>
                  <a:pt x="19656" y="38"/>
                  <a:pt x="19656" y="24"/>
                </a:cubicBezTo>
                <a:cubicBezTo>
                  <a:pt x="19656" y="11"/>
                  <a:pt x="19667" y="0"/>
                  <a:pt x="19680" y="0"/>
                </a:cubicBezTo>
                <a:close/>
                <a:moveTo>
                  <a:pt x="19920" y="0"/>
                </a:moveTo>
                <a:lnTo>
                  <a:pt x="20016" y="0"/>
                </a:lnTo>
                <a:cubicBezTo>
                  <a:pt x="20030" y="0"/>
                  <a:pt x="20040" y="11"/>
                  <a:pt x="20040" y="24"/>
                </a:cubicBezTo>
                <a:cubicBezTo>
                  <a:pt x="20040" y="38"/>
                  <a:pt x="20030" y="48"/>
                  <a:pt x="20016" y="48"/>
                </a:cubicBezTo>
                <a:lnTo>
                  <a:pt x="19920" y="48"/>
                </a:lnTo>
                <a:cubicBezTo>
                  <a:pt x="19907" y="48"/>
                  <a:pt x="19896" y="38"/>
                  <a:pt x="19896" y="24"/>
                </a:cubicBezTo>
                <a:cubicBezTo>
                  <a:pt x="19896" y="11"/>
                  <a:pt x="19907" y="0"/>
                  <a:pt x="19920" y="0"/>
                </a:cubicBezTo>
                <a:close/>
                <a:moveTo>
                  <a:pt x="20160" y="0"/>
                </a:moveTo>
                <a:lnTo>
                  <a:pt x="20256" y="0"/>
                </a:lnTo>
                <a:cubicBezTo>
                  <a:pt x="20270" y="0"/>
                  <a:pt x="20280" y="11"/>
                  <a:pt x="20280" y="24"/>
                </a:cubicBezTo>
                <a:cubicBezTo>
                  <a:pt x="20280" y="38"/>
                  <a:pt x="20270" y="48"/>
                  <a:pt x="20256" y="48"/>
                </a:cubicBezTo>
                <a:lnTo>
                  <a:pt x="20160" y="48"/>
                </a:lnTo>
                <a:cubicBezTo>
                  <a:pt x="20147" y="48"/>
                  <a:pt x="20136" y="38"/>
                  <a:pt x="20136" y="24"/>
                </a:cubicBezTo>
                <a:cubicBezTo>
                  <a:pt x="20136" y="11"/>
                  <a:pt x="20147" y="0"/>
                  <a:pt x="20160" y="0"/>
                </a:cubicBezTo>
                <a:close/>
                <a:moveTo>
                  <a:pt x="20400" y="0"/>
                </a:moveTo>
                <a:lnTo>
                  <a:pt x="20496" y="0"/>
                </a:lnTo>
                <a:cubicBezTo>
                  <a:pt x="20510" y="0"/>
                  <a:pt x="20520" y="11"/>
                  <a:pt x="20520" y="24"/>
                </a:cubicBezTo>
                <a:cubicBezTo>
                  <a:pt x="20520" y="38"/>
                  <a:pt x="20510" y="48"/>
                  <a:pt x="20496" y="48"/>
                </a:cubicBezTo>
                <a:lnTo>
                  <a:pt x="20400" y="48"/>
                </a:lnTo>
                <a:cubicBezTo>
                  <a:pt x="20387" y="48"/>
                  <a:pt x="20376" y="38"/>
                  <a:pt x="20376" y="24"/>
                </a:cubicBezTo>
                <a:cubicBezTo>
                  <a:pt x="20376" y="11"/>
                  <a:pt x="20387" y="0"/>
                  <a:pt x="20400" y="0"/>
                </a:cubicBezTo>
                <a:close/>
                <a:moveTo>
                  <a:pt x="20640" y="0"/>
                </a:moveTo>
                <a:lnTo>
                  <a:pt x="20736" y="0"/>
                </a:lnTo>
                <a:cubicBezTo>
                  <a:pt x="20750" y="0"/>
                  <a:pt x="20760" y="11"/>
                  <a:pt x="20760" y="24"/>
                </a:cubicBezTo>
                <a:cubicBezTo>
                  <a:pt x="20760" y="38"/>
                  <a:pt x="20750" y="48"/>
                  <a:pt x="20736" y="48"/>
                </a:cubicBezTo>
                <a:lnTo>
                  <a:pt x="20640" y="48"/>
                </a:lnTo>
                <a:cubicBezTo>
                  <a:pt x="20627" y="48"/>
                  <a:pt x="20616" y="38"/>
                  <a:pt x="20616" y="24"/>
                </a:cubicBezTo>
                <a:cubicBezTo>
                  <a:pt x="20616" y="11"/>
                  <a:pt x="20627" y="0"/>
                  <a:pt x="20640" y="0"/>
                </a:cubicBezTo>
                <a:close/>
                <a:moveTo>
                  <a:pt x="20880" y="0"/>
                </a:moveTo>
                <a:lnTo>
                  <a:pt x="20976" y="0"/>
                </a:lnTo>
                <a:cubicBezTo>
                  <a:pt x="20990" y="0"/>
                  <a:pt x="21000" y="11"/>
                  <a:pt x="21000" y="24"/>
                </a:cubicBezTo>
                <a:cubicBezTo>
                  <a:pt x="21000" y="38"/>
                  <a:pt x="20990" y="48"/>
                  <a:pt x="20976" y="48"/>
                </a:cubicBezTo>
                <a:lnTo>
                  <a:pt x="20880" y="48"/>
                </a:lnTo>
                <a:cubicBezTo>
                  <a:pt x="20867" y="48"/>
                  <a:pt x="20856" y="38"/>
                  <a:pt x="20856" y="24"/>
                </a:cubicBezTo>
                <a:cubicBezTo>
                  <a:pt x="20856" y="11"/>
                  <a:pt x="20867" y="0"/>
                  <a:pt x="20880" y="0"/>
                </a:cubicBezTo>
                <a:close/>
                <a:moveTo>
                  <a:pt x="21120" y="0"/>
                </a:moveTo>
                <a:lnTo>
                  <a:pt x="21216" y="0"/>
                </a:lnTo>
                <a:cubicBezTo>
                  <a:pt x="21230" y="0"/>
                  <a:pt x="21240" y="11"/>
                  <a:pt x="21240" y="24"/>
                </a:cubicBezTo>
                <a:cubicBezTo>
                  <a:pt x="21240" y="38"/>
                  <a:pt x="21230" y="48"/>
                  <a:pt x="21216" y="48"/>
                </a:cubicBezTo>
                <a:lnTo>
                  <a:pt x="21120" y="48"/>
                </a:lnTo>
                <a:cubicBezTo>
                  <a:pt x="21107" y="48"/>
                  <a:pt x="21096" y="38"/>
                  <a:pt x="21096" y="24"/>
                </a:cubicBezTo>
                <a:cubicBezTo>
                  <a:pt x="21096" y="11"/>
                  <a:pt x="21107" y="0"/>
                  <a:pt x="21120" y="0"/>
                </a:cubicBezTo>
                <a:close/>
                <a:moveTo>
                  <a:pt x="21360" y="0"/>
                </a:moveTo>
                <a:lnTo>
                  <a:pt x="21456" y="0"/>
                </a:lnTo>
                <a:cubicBezTo>
                  <a:pt x="21470" y="0"/>
                  <a:pt x="21480" y="11"/>
                  <a:pt x="21480" y="24"/>
                </a:cubicBezTo>
                <a:cubicBezTo>
                  <a:pt x="21480" y="38"/>
                  <a:pt x="21470" y="48"/>
                  <a:pt x="21456" y="48"/>
                </a:cubicBezTo>
                <a:lnTo>
                  <a:pt x="21360" y="48"/>
                </a:lnTo>
                <a:cubicBezTo>
                  <a:pt x="21347" y="48"/>
                  <a:pt x="21336" y="38"/>
                  <a:pt x="21336" y="24"/>
                </a:cubicBezTo>
                <a:cubicBezTo>
                  <a:pt x="21336" y="11"/>
                  <a:pt x="21347" y="0"/>
                  <a:pt x="21360" y="0"/>
                </a:cubicBezTo>
                <a:close/>
                <a:moveTo>
                  <a:pt x="21600" y="0"/>
                </a:moveTo>
                <a:lnTo>
                  <a:pt x="21696" y="0"/>
                </a:lnTo>
                <a:cubicBezTo>
                  <a:pt x="21710" y="0"/>
                  <a:pt x="21720" y="11"/>
                  <a:pt x="21720" y="24"/>
                </a:cubicBezTo>
                <a:cubicBezTo>
                  <a:pt x="21720" y="38"/>
                  <a:pt x="21710" y="48"/>
                  <a:pt x="21696" y="48"/>
                </a:cubicBezTo>
                <a:lnTo>
                  <a:pt x="21600" y="48"/>
                </a:lnTo>
                <a:cubicBezTo>
                  <a:pt x="21587" y="48"/>
                  <a:pt x="21576" y="38"/>
                  <a:pt x="21576" y="24"/>
                </a:cubicBezTo>
                <a:cubicBezTo>
                  <a:pt x="21576" y="11"/>
                  <a:pt x="21587" y="0"/>
                  <a:pt x="21600" y="0"/>
                </a:cubicBezTo>
                <a:close/>
                <a:moveTo>
                  <a:pt x="21840" y="0"/>
                </a:moveTo>
                <a:lnTo>
                  <a:pt x="21936" y="0"/>
                </a:lnTo>
                <a:cubicBezTo>
                  <a:pt x="21950" y="0"/>
                  <a:pt x="21960" y="11"/>
                  <a:pt x="21960" y="24"/>
                </a:cubicBezTo>
                <a:cubicBezTo>
                  <a:pt x="21960" y="38"/>
                  <a:pt x="21950" y="48"/>
                  <a:pt x="21936" y="48"/>
                </a:cubicBezTo>
                <a:lnTo>
                  <a:pt x="21840" y="48"/>
                </a:lnTo>
                <a:cubicBezTo>
                  <a:pt x="21827" y="48"/>
                  <a:pt x="21816" y="38"/>
                  <a:pt x="21816" y="24"/>
                </a:cubicBezTo>
                <a:cubicBezTo>
                  <a:pt x="21816" y="11"/>
                  <a:pt x="21827" y="0"/>
                  <a:pt x="21840" y="0"/>
                </a:cubicBezTo>
                <a:close/>
                <a:moveTo>
                  <a:pt x="22080" y="0"/>
                </a:moveTo>
                <a:lnTo>
                  <a:pt x="22176" y="0"/>
                </a:lnTo>
                <a:cubicBezTo>
                  <a:pt x="22190" y="0"/>
                  <a:pt x="22200" y="11"/>
                  <a:pt x="22200" y="24"/>
                </a:cubicBezTo>
                <a:cubicBezTo>
                  <a:pt x="22200" y="38"/>
                  <a:pt x="22190" y="48"/>
                  <a:pt x="22176" y="48"/>
                </a:cubicBezTo>
                <a:lnTo>
                  <a:pt x="22080" y="48"/>
                </a:lnTo>
                <a:cubicBezTo>
                  <a:pt x="22067" y="48"/>
                  <a:pt x="22056" y="38"/>
                  <a:pt x="22056" y="24"/>
                </a:cubicBezTo>
                <a:cubicBezTo>
                  <a:pt x="22056" y="11"/>
                  <a:pt x="22067" y="0"/>
                  <a:pt x="22080" y="0"/>
                </a:cubicBezTo>
                <a:close/>
                <a:moveTo>
                  <a:pt x="22320" y="0"/>
                </a:moveTo>
                <a:lnTo>
                  <a:pt x="22416" y="0"/>
                </a:lnTo>
                <a:cubicBezTo>
                  <a:pt x="22430" y="0"/>
                  <a:pt x="22440" y="11"/>
                  <a:pt x="22440" y="24"/>
                </a:cubicBezTo>
                <a:cubicBezTo>
                  <a:pt x="22440" y="38"/>
                  <a:pt x="22430" y="48"/>
                  <a:pt x="22416" y="48"/>
                </a:cubicBezTo>
                <a:lnTo>
                  <a:pt x="22320" y="48"/>
                </a:lnTo>
                <a:cubicBezTo>
                  <a:pt x="22307" y="48"/>
                  <a:pt x="22296" y="38"/>
                  <a:pt x="22296" y="24"/>
                </a:cubicBezTo>
                <a:cubicBezTo>
                  <a:pt x="22296" y="11"/>
                  <a:pt x="22307" y="0"/>
                  <a:pt x="22320" y="0"/>
                </a:cubicBezTo>
                <a:close/>
                <a:moveTo>
                  <a:pt x="22560" y="0"/>
                </a:moveTo>
                <a:lnTo>
                  <a:pt x="22656" y="0"/>
                </a:lnTo>
                <a:cubicBezTo>
                  <a:pt x="22670" y="0"/>
                  <a:pt x="22680" y="11"/>
                  <a:pt x="22680" y="24"/>
                </a:cubicBezTo>
                <a:cubicBezTo>
                  <a:pt x="22680" y="38"/>
                  <a:pt x="22670" y="48"/>
                  <a:pt x="22656" y="48"/>
                </a:cubicBezTo>
                <a:lnTo>
                  <a:pt x="22560" y="48"/>
                </a:lnTo>
                <a:cubicBezTo>
                  <a:pt x="22547" y="48"/>
                  <a:pt x="22536" y="38"/>
                  <a:pt x="22536" y="24"/>
                </a:cubicBezTo>
                <a:cubicBezTo>
                  <a:pt x="22536" y="11"/>
                  <a:pt x="22547" y="0"/>
                  <a:pt x="22560" y="0"/>
                </a:cubicBezTo>
                <a:close/>
                <a:moveTo>
                  <a:pt x="22800" y="0"/>
                </a:moveTo>
                <a:lnTo>
                  <a:pt x="22896" y="0"/>
                </a:lnTo>
                <a:cubicBezTo>
                  <a:pt x="22910" y="0"/>
                  <a:pt x="22920" y="11"/>
                  <a:pt x="22920" y="24"/>
                </a:cubicBezTo>
                <a:cubicBezTo>
                  <a:pt x="22920" y="38"/>
                  <a:pt x="22910" y="48"/>
                  <a:pt x="22896" y="48"/>
                </a:cubicBezTo>
                <a:lnTo>
                  <a:pt x="22800" y="48"/>
                </a:lnTo>
                <a:cubicBezTo>
                  <a:pt x="22787" y="48"/>
                  <a:pt x="22776" y="38"/>
                  <a:pt x="22776" y="24"/>
                </a:cubicBezTo>
                <a:cubicBezTo>
                  <a:pt x="22776" y="11"/>
                  <a:pt x="22787" y="0"/>
                  <a:pt x="22800" y="0"/>
                </a:cubicBezTo>
                <a:close/>
                <a:moveTo>
                  <a:pt x="23040" y="0"/>
                </a:moveTo>
                <a:lnTo>
                  <a:pt x="23136" y="0"/>
                </a:lnTo>
                <a:cubicBezTo>
                  <a:pt x="23150" y="0"/>
                  <a:pt x="23160" y="11"/>
                  <a:pt x="23160" y="24"/>
                </a:cubicBezTo>
                <a:cubicBezTo>
                  <a:pt x="23160" y="38"/>
                  <a:pt x="23150" y="48"/>
                  <a:pt x="23136" y="48"/>
                </a:cubicBezTo>
                <a:lnTo>
                  <a:pt x="23040" y="48"/>
                </a:lnTo>
                <a:cubicBezTo>
                  <a:pt x="23027" y="48"/>
                  <a:pt x="23016" y="38"/>
                  <a:pt x="23016" y="24"/>
                </a:cubicBezTo>
                <a:cubicBezTo>
                  <a:pt x="23016" y="11"/>
                  <a:pt x="23027" y="0"/>
                  <a:pt x="23040" y="0"/>
                </a:cubicBezTo>
                <a:close/>
                <a:moveTo>
                  <a:pt x="23280" y="0"/>
                </a:moveTo>
                <a:lnTo>
                  <a:pt x="23376" y="0"/>
                </a:lnTo>
                <a:cubicBezTo>
                  <a:pt x="23390" y="0"/>
                  <a:pt x="23400" y="11"/>
                  <a:pt x="23400" y="24"/>
                </a:cubicBezTo>
                <a:cubicBezTo>
                  <a:pt x="23400" y="38"/>
                  <a:pt x="23390" y="48"/>
                  <a:pt x="23376" y="48"/>
                </a:cubicBezTo>
                <a:lnTo>
                  <a:pt x="23280" y="48"/>
                </a:lnTo>
                <a:cubicBezTo>
                  <a:pt x="23267" y="48"/>
                  <a:pt x="23256" y="38"/>
                  <a:pt x="23256" y="24"/>
                </a:cubicBezTo>
                <a:cubicBezTo>
                  <a:pt x="23256" y="11"/>
                  <a:pt x="23267" y="0"/>
                  <a:pt x="23280" y="0"/>
                </a:cubicBezTo>
                <a:close/>
                <a:moveTo>
                  <a:pt x="23520" y="0"/>
                </a:moveTo>
                <a:lnTo>
                  <a:pt x="23616" y="0"/>
                </a:lnTo>
                <a:cubicBezTo>
                  <a:pt x="23630" y="0"/>
                  <a:pt x="23640" y="11"/>
                  <a:pt x="23640" y="24"/>
                </a:cubicBezTo>
                <a:cubicBezTo>
                  <a:pt x="23640" y="38"/>
                  <a:pt x="23630" y="48"/>
                  <a:pt x="23616" y="48"/>
                </a:cubicBezTo>
                <a:lnTo>
                  <a:pt x="23520" y="48"/>
                </a:lnTo>
                <a:cubicBezTo>
                  <a:pt x="23507" y="48"/>
                  <a:pt x="23496" y="38"/>
                  <a:pt x="23496" y="24"/>
                </a:cubicBezTo>
                <a:cubicBezTo>
                  <a:pt x="23496" y="11"/>
                  <a:pt x="23507" y="0"/>
                  <a:pt x="23520" y="0"/>
                </a:cubicBezTo>
                <a:close/>
                <a:moveTo>
                  <a:pt x="23760" y="0"/>
                </a:moveTo>
                <a:lnTo>
                  <a:pt x="23856" y="0"/>
                </a:lnTo>
                <a:cubicBezTo>
                  <a:pt x="23870" y="0"/>
                  <a:pt x="23880" y="11"/>
                  <a:pt x="23880" y="24"/>
                </a:cubicBezTo>
                <a:cubicBezTo>
                  <a:pt x="23880" y="38"/>
                  <a:pt x="23870" y="48"/>
                  <a:pt x="23856" y="48"/>
                </a:cubicBezTo>
                <a:lnTo>
                  <a:pt x="23760" y="48"/>
                </a:lnTo>
                <a:cubicBezTo>
                  <a:pt x="23747" y="48"/>
                  <a:pt x="23736" y="38"/>
                  <a:pt x="23736" y="24"/>
                </a:cubicBezTo>
                <a:cubicBezTo>
                  <a:pt x="23736" y="11"/>
                  <a:pt x="23747" y="0"/>
                  <a:pt x="23760" y="0"/>
                </a:cubicBezTo>
                <a:close/>
                <a:moveTo>
                  <a:pt x="24000" y="0"/>
                </a:moveTo>
                <a:lnTo>
                  <a:pt x="24096" y="0"/>
                </a:lnTo>
                <a:cubicBezTo>
                  <a:pt x="24110" y="0"/>
                  <a:pt x="24120" y="11"/>
                  <a:pt x="24120" y="24"/>
                </a:cubicBezTo>
                <a:cubicBezTo>
                  <a:pt x="24120" y="38"/>
                  <a:pt x="24110" y="48"/>
                  <a:pt x="24096" y="48"/>
                </a:cubicBezTo>
                <a:lnTo>
                  <a:pt x="24000" y="48"/>
                </a:lnTo>
                <a:cubicBezTo>
                  <a:pt x="23987" y="48"/>
                  <a:pt x="23976" y="38"/>
                  <a:pt x="23976" y="24"/>
                </a:cubicBezTo>
                <a:cubicBezTo>
                  <a:pt x="23976" y="11"/>
                  <a:pt x="23987" y="0"/>
                  <a:pt x="24000" y="0"/>
                </a:cubicBezTo>
                <a:close/>
                <a:moveTo>
                  <a:pt x="24240" y="0"/>
                </a:moveTo>
                <a:lnTo>
                  <a:pt x="24336" y="0"/>
                </a:lnTo>
                <a:cubicBezTo>
                  <a:pt x="24350" y="0"/>
                  <a:pt x="24360" y="11"/>
                  <a:pt x="24360" y="24"/>
                </a:cubicBezTo>
                <a:cubicBezTo>
                  <a:pt x="24360" y="38"/>
                  <a:pt x="24350" y="48"/>
                  <a:pt x="24336" y="48"/>
                </a:cubicBezTo>
                <a:lnTo>
                  <a:pt x="24240" y="48"/>
                </a:lnTo>
                <a:cubicBezTo>
                  <a:pt x="24227" y="48"/>
                  <a:pt x="24216" y="38"/>
                  <a:pt x="24216" y="24"/>
                </a:cubicBezTo>
                <a:cubicBezTo>
                  <a:pt x="24216" y="11"/>
                  <a:pt x="24227" y="0"/>
                  <a:pt x="24240" y="0"/>
                </a:cubicBezTo>
                <a:close/>
                <a:moveTo>
                  <a:pt x="24480" y="0"/>
                </a:moveTo>
                <a:lnTo>
                  <a:pt x="24576" y="0"/>
                </a:lnTo>
                <a:cubicBezTo>
                  <a:pt x="24590" y="0"/>
                  <a:pt x="24600" y="11"/>
                  <a:pt x="24600" y="24"/>
                </a:cubicBezTo>
                <a:cubicBezTo>
                  <a:pt x="24600" y="38"/>
                  <a:pt x="24590" y="48"/>
                  <a:pt x="24576" y="48"/>
                </a:cubicBezTo>
                <a:lnTo>
                  <a:pt x="24480" y="48"/>
                </a:lnTo>
                <a:cubicBezTo>
                  <a:pt x="24467" y="48"/>
                  <a:pt x="24456" y="38"/>
                  <a:pt x="24456" y="24"/>
                </a:cubicBezTo>
                <a:cubicBezTo>
                  <a:pt x="24456" y="11"/>
                  <a:pt x="24467" y="0"/>
                  <a:pt x="24480" y="0"/>
                </a:cubicBezTo>
                <a:close/>
                <a:moveTo>
                  <a:pt x="24720" y="0"/>
                </a:moveTo>
                <a:lnTo>
                  <a:pt x="24816" y="0"/>
                </a:lnTo>
                <a:cubicBezTo>
                  <a:pt x="24830" y="0"/>
                  <a:pt x="24840" y="11"/>
                  <a:pt x="24840" y="24"/>
                </a:cubicBezTo>
                <a:cubicBezTo>
                  <a:pt x="24840" y="38"/>
                  <a:pt x="24830" y="48"/>
                  <a:pt x="24816" y="48"/>
                </a:cubicBezTo>
                <a:lnTo>
                  <a:pt x="24720" y="48"/>
                </a:lnTo>
                <a:cubicBezTo>
                  <a:pt x="24707" y="48"/>
                  <a:pt x="24696" y="38"/>
                  <a:pt x="24696" y="24"/>
                </a:cubicBezTo>
                <a:cubicBezTo>
                  <a:pt x="24696" y="11"/>
                  <a:pt x="24707" y="0"/>
                  <a:pt x="24720" y="0"/>
                </a:cubicBezTo>
                <a:close/>
                <a:moveTo>
                  <a:pt x="24960" y="0"/>
                </a:moveTo>
                <a:lnTo>
                  <a:pt x="25056" y="0"/>
                </a:lnTo>
                <a:cubicBezTo>
                  <a:pt x="25070" y="0"/>
                  <a:pt x="25080" y="11"/>
                  <a:pt x="25080" y="24"/>
                </a:cubicBezTo>
                <a:cubicBezTo>
                  <a:pt x="25080" y="38"/>
                  <a:pt x="25070" y="48"/>
                  <a:pt x="25056" y="48"/>
                </a:cubicBezTo>
                <a:lnTo>
                  <a:pt x="24960" y="48"/>
                </a:lnTo>
                <a:cubicBezTo>
                  <a:pt x="24947" y="48"/>
                  <a:pt x="24936" y="38"/>
                  <a:pt x="24936" y="24"/>
                </a:cubicBezTo>
                <a:cubicBezTo>
                  <a:pt x="24936" y="11"/>
                  <a:pt x="24947" y="0"/>
                  <a:pt x="24960" y="0"/>
                </a:cubicBezTo>
                <a:close/>
                <a:moveTo>
                  <a:pt x="25200" y="0"/>
                </a:moveTo>
                <a:lnTo>
                  <a:pt x="25296" y="0"/>
                </a:lnTo>
                <a:cubicBezTo>
                  <a:pt x="25310" y="0"/>
                  <a:pt x="25320" y="11"/>
                  <a:pt x="25320" y="24"/>
                </a:cubicBezTo>
                <a:cubicBezTo>
                  <a:pt x="25320" y="38"/>
                  <a:pt x="25310" y="48"/>
                  <a:pt x="25296" y="48"/>
                </a:cubicBezTo>
                <a:lnTo>
                  <a:pt x="25200" y="48"/>
                </a:lnTo>
                <a:cubicBezTo>
                  <a:pt x="25187" y="48"/>
                  <a:pt x="25176" y="38"/>
                  <a:pt x="25176" y="24"/>
                </a:cubicBezTo>
                <a:cubicBezTo>
                  <a:pt x="25176" y="11"/>
                  <a:pt x="25187" y="0"/>
                  <a:pt x="25200" y="0"/>
                </a:cubicBezTo>
                <a:close/>
                <a:moveTo>
                  <a:pt x="25440" y="0"/>
                </a:moveTo>
                <a:lnTo>
                  <a:pt x="25536" y="0"/>
                </a:lnTo>
                <a:cubicBezTo>
                  <a:pt x="25550" y="0"/>
                  <a:pt x="25560" y="11"/>
                  <a:pt x="25560" y="24"/>
                </a:cubicBezTo>
                <a:cubicBezTo>
                  <a:pt x="25560" y="38"/>
                  <a:pt x="25550" y="48"/>
                  <a:pt x="25536" y="48"/>
                </a:cubicBezTo>
                <a:lnTo>
                  <a:pt x="25440" y="48"/>
                </a:lnTo>
                <a:cubicBezTo>
                  <a:pt x="25427" y="48"/>
                  <a:pt x="25416" y="38"/>
                  <a:pt x="25416" y="24"/>
                </a:cubicBezTo>
                <a:cubicBezTo>
                  <a:pt x="25416" y="11"/>
                  <a:pt x="25427" y="0"/>
                  <a:pt x="25440" y="0"/>
                </a:cubicBezTo>
                <a:close/>
                <a:moveTo>
                  <a:pt x="25680" y="0"/>
                </a:moveTo>
                <a:lnTo>
                  <a:pt x="25776" y="0"/>
                </a:lnTo>
                <a:cubicBezTo>
                  <a:pt x="25790" y="0"/>
                  <a:pt x="25800" y="11"/>
                  <a:pt x="25800" y="24"/>
                </a:cubicBezTo>
                <a:cubicBezTo>
                  <a:pt x="25800" y="38"/>
                  <a:pt x="25790" y="48"/>
                  <a:pt x="25776" y="48"/>
                </a:cubicBezTo>
                <a:lnTo>
                  <a:pt x="25680" y="48"/>
                </a:lnTo>
                <a:cubicBezTo>
                  <a:pt x="25667" y="48"/>
                  <a:pt x="25656" y="38"/>
                  <a:pt x="25656" y="24"/>
                </a:cubicBezTo>
                <a:cubicBezTo>
                  <a:pt x="25656" y="11"/>
                  <a:pt x="25667" y="0"/>
                  <a:pt x="25680" y="0"/>
                </a:cubicBezTo>
                <a:close/>
                <a:moveTo>
                  <a:pt x="25920" y="0"/>
                </a:moveTo>
                <a:lnTo>
                  <a:pt x="26016" y="0"/>
                </a:lnTo>
                <a:cubicBezTo>
                  <a:pt x="26030" y="0"/>
                  <a:pt x="26040" y="11"/>
                  <a:pt x="26040" y="24"/>
                </a:cubicBezTo>
                <a:cubicBezTo>
                  <a:pt x="26040" y="38"/>
                  <a:pt x="26030" y="48"/>
                  <a:pt x="26016" y="48"/>
                </a:cubicBezTo>
                <a:lnTo>
                  <a:pt x="25920" y="48"/>
                </a:lnTo>
                <a:cubicBezTo>
                  <a:pt x="25907" y="48"/>
                  <a:pt x="25896" y="38"/>
                  <a:pt x="25896" y="24"/>
                </a:cubicBezTo>
                <a:cubicBezTo>
                  <a:pt x="25896" y="11"/>
                  <a:pt x="25907" y="0"/>
                  <a:pt x="25920" y="0"/>
                </a:cubicBezTo>
                <a:close/>
                <a:moveTo>
                  <a:pt x="26160" y="0"/>
                </a:moveTo>
                <a:lnTo>
                  <a:pt x="26256" y="0"/>
                </a:lnTo>
                <a:cubicBezTo>
                  <a:pt x="26270" y="0"/>
                  <a:pt x="26280" y="11"/>
                  <a:pt x="26280" y="24"/>
                </a:cubicBezTo>
                <a:cubicBezTo>
                  <a:pt x="26280" y="38"/>
                  <a:pt x="26270" y="48"/>
                  <a:pt x="26256" y="48"/>
                </a:cubicBezTo>
                <a:lnTo>
                  <a:pt x="26160" y="48"/>
                </a:lnTo>
                <a:cubicBezTo>
                  <a:pt x="26147" y="48"/>
                  <a:pt x="26136" y="38"/>
                  <a:pt x="26136" y="24"/>
                </a:cubicBezTo>
                <a:cubicBezTo>
                  <a:pt x="26136" y="11"/>
                  <a:pt x="26147" y="0"/>
                  <a:pt x="26160" y="0"/>
                </a:cubicBezTo>
                <a:close/>
                <a:moveTo>
                  <a:pt x="26400" y="0"/>
                </a:moveTo>
                <a:lnTo>
                  <a:pt x="26496" y="0"/>
                </a:lnTo>
                <a:cubicBezTo>
                  <a:pt x="26510" y="0"/>
                  <a:pt x="26520" y="11"/>
                  <a:pt x="26520" y="24"/>
                </a:cubicBezTo>
                <a:cubicBezTo>
                  <a:pt x="26520" y="38"/>
                  <a:pt x="26510" y="48"/>
                  <a:pt x="26496" y="48"/>
                </a:cubicBezTo>
                <a:lnTo>
                  <a:pt x="26400" y="48"/>
                </a:lnTo>
                <a:cubicBezTo>
                  <a:pt x="26387" y="48"/>
                  <a:pt x="26376" y="38"/>
                  <a:pt x="26376" y="24"/>
                </a:cubicBezTo>
                <a:cubicBezTo>
                  <a:pt x="26376" y="11"/>
                  <a:pt x="26387" y="0"/>
                  <a:pt x="26400" y="0"/>
                </a:cubicBezTo>
                <a:close/>
                <a:moveTo>
                  <a:pt x="26640" y="0"/>
                </a:moveTo>
                <a:lnTo>
                  <a:pt x="26736" y="0"/>
                </a:lnTo>
                <a:cubicBezTo>
                  <a:pt x="26750" y="0"/>
                  <a:pt x="26760" y="11"/>
                  <a:pt x="26760" y="24"/>
                </a:cubicBezTo>
                <a:cubicBezTo>
                  <a:pt x="26760" y="38"/>
                  <a:pt x="26750" y="48"/>
                  <a:pt x="26736" y="48"/>
                </a:cubicBezTo>
                <a:lnTo>
                  <a:pt x="26640" y="48"/>
                </a:lnTo>
                <a:cubicBezTo>
                  <a:pt x="26627" y="48"/>
                  <a:pt x="26616" y="38"/>
                  <a:pt x="26616" y="24"/>
                </a:cubicBezTo>
                <a:cubicBezTo>
                  <a:pt x="26616" y="11"/>
                  <a:pt x="26627" y="0"/>
                  <a:pt x="26640" y="0"/>
                </a:cubicBezTo>
                <a:close/>
                <a:moveTo>
                  <a:pt x="26880" y="0"/>
                </a:moveTo>
                <a:lnTo>
                  <a:pt x="26976" y="0"/>
                </a:lnTo>
                <a:cubicBezTo>
                  <a:pt x="26990" y="0"/>
                  <a:pt x="27000" y="11"/>
                  <a:pt x="27000" y="24"/>
                </a:cubicBezTo>
                <a:cubicBezTo>
                  <a:pt x="27000" y="38"/>
                  <a:pt x="26990" y="48"/>
                  <a:pt x="26976" y="48"/>
                </a:cubicBezTo>
                <a:lnTo>
                  <a:pt x="26880" y="48"/>
                </a:lnTo>
                <a:cubicBezTo>
                  <a:pt x="26867" y="48"/>
                  <a:pt x="26856" y="38"/>
                  <a:pt x="26856" y="24"/>
                </a:cubicBezTo>
                <a:cubicBezTo>
                  <a:pt x="26856" y="11"/>
                  <a:pt x="26867" y="0"/>
                  <a:pt x="26880" y="0"/>
                </a:cubicBezTo>
                <a:close/>
                <a:moveTo>
                  <a:pt x="27120" y="0"/>
                </a:moveTo>
                <a:lnTo>
                  <a:pt x="27216" y="0"/>
                </a:lnTo>
                <a:cubicBezTo>
                  <a:pt x="27230" y="0"/>
                  <a:pt x="27240" y="11"/>
                  <a:pt x="27240" y="24"/>
                </a:cubicBezTo>
                <a:cubicBezTo>
                  <a:pt x="27240" y="38"/>
                  <a:pt x="27230" y="48"/>
                  <a:pt x="27216" y="48"/>
                </a:cubicBezTo>
                <a:lnTo>
                  <a:pt x="27120" y="48"/>
                </a:lnTo>
                <a:cubicBezTo>
                  <a:pt x="27107" y="48"/>
                  <a:pt x="27096" y="38"/>
                  <a:pt x="27096" y="24"/>
                </a:cubicBezTo>
                <a:cubicBezTo>
                  <a:pt x="27096" y="11"/>
                  <a:pt x="27107" y="0"/>
                  <a:pt x="27120" y="0"/>
                </a:cubicBezTo>
                <a:close/>
                <a:moveTo>
                  <a:pt x="27360" y="0"/>
                </a:moveTo>
                <a:lnTo>
                  <a:pt x="27456" y="0"/>
                </a:lnTo>
                <a:cubicBezTo>
                  <a:pt x="27470" y="0"/>
                  <a:pt x="27480" y="11"/>
                  <a:pt x="27480" y="24"/>
                </a:cubicBezTo>
                <a:cubicBezTo>
                  <a:pt x="27480" y="38"/>
                  <a:pt x="27470" y="48"/>
                  <a:pt x="27456" y="48"/>
                </a:cubicBezTo>
                <a:lnTo>
                  <a:pt x="27360" y="48"/>
                </a:lnTo>
                <a:cubicBezTo>
                  <a:pt x="27347" y="48"/>
                  <a:pt x="27336" y="38"/>
                  <a:pt x="27336" y="24"/>
                </a:cubicBezTo>
                <a:cubicBezTo>
                  <a:pt x="27336" y="11"/>
                  <a:pt x="27347" y="0"/>
                  <a:pt x="27360" y="0"/>
                </a:cubicBezTo>
                <a:close/>
                <a:moveTo>
                  <a:pt x="27600" y="0"/>
                </a:moveTo>
                <a:lnTo>
                  <a:pt x="27696" y="0"/>
                </a:lnTo>
                <a:cubicBezTo>
                  <a:pt x="27710" y="0"/>
                  <a:pt x="27720" y="11"/>
                  <a:pt x="27720" y="24"/>
                </a:cubicBezTo>
                <a:cubicBezTo>
                  <a:pt x="27720" y="38"/>
                  <a:pt x="27710" y="48"/>
                  <a:pt x="27696" y="48"/>
                </a:cubicBezTo>
                <a:lnTo>
                  <a:pt x="27600" y="48"/>
                </a:lnTo>
                <a:cubicBezTo>
                  <a:pt x="27587" y="48"/>
                  <a:pt x="27576" y="38"/>
                  <a:pt x="27576" y="24"/>
                </a:cubicBezTo>
                <a:cubicBezTo>
                  <a:pt x="27576" y="11"/>
                  <a:pt x="27587" y="0"/>
                  <a:pt x="27600" y="0"/>
                </a:cubicBezTo>
                <a:close/>
                <a:moveTo>
                  <a:pt x="27840" y="0"/>
                </a:moveTo>
                <a:lnTo>
                  <a:pt x="27904" y="0"/>
                </a:lnTo>
                <a:lnTo>
                  <a:pt x="27904" y="48"/>
                </a:lnTo>
                <a:lnTo>
                  <a:pt x="27840" y="48"/>
                </a:lnTo>
                <a:cubicBezTo>
                  <a:pt x="27827" y="48"/>
                  <a:pt x="27816" y="38"/>
                  <a:pt x="27816" y="24"/>
                </a:cubicBezTo>
                <a:cubicBezTo>
                  <a:pt x="27816" y="11"/>
                  <a:pt x="27827" y="0"/>
                  <a:pt x="27840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79" name="Freeform 158">
            <a:extLst>
              <a:ext uri="{FF2B5EF4-FFF2-40B4-BE49-F238E27FC236}">
                <a16:creationId xmlns:a16="http://schemas.microsoft.com/office/drawing/2014/main" id="{DDC452C2-55E2-46A6-A1B0-8E471BAEF8AE}"/>
              </a:ext>
            </a:extLst>
          </p:cNvPr>
          <p:cNvSpPr>
            <a:spLocks noEditPoints="1"/>
          </p:cNvSpPr>
          <p:nvPr/>
        </p:nvSpPr>
        <p:spPr bwMode="auto">
          <a:xfrm>
            <a:off x="1744564" y="3044040"/>
            <a:ext cx="6506" cy="1900600"/>
          </a:xfrm>
          <a:custGeom>
            <a:avLst/>
            <a:gdLst>
              <a:gd name="T0" fmla="*/ 0 w 96"/>
              <a:gd name="T1" fmla="*/ 0 h 19920"/>
              <a:gd name="T2" fmla="*/ 0 w 96"/>
              <a:gd name="T3" fmla="*/ 672 h 19920"/>
              <a:gd name="T4" fmla="*/ 96 w 96"/>
              <a:gd name="T5" fmla="*/ 1152 h 19920"/>
              <a:gd name="T6" fmla="*/ 96 w 96"/>
              <a:gd name="T7" fmla="*/ 960 h 19920"/>
              <a:gd name="T8" fmla="*/ 0 w 96"/>
              <a:gd name="T9" fmla="*/ 1440 h 19920"/>
              <a:gd name="T10" fmla="*/ 48 w 96"/>
              <a:gd name="T11" fmla="*/ 2160 h 19920"/>
              <a:gd name="T12" fmla="*/ 96 w 96"/>
              <a:gd name="T13" fmla="*/ 2400 h 19920"/>
              <a:gd name="T14" fmla="*/ 48 w 96"/>
              <a:gd name="T15" fmla="*/ 2352 h 19920"/>
              <a:gd name="T16" fmla="*/ 0 w 96"/>
              <a:gd name="T17" fmla="*/ 3072 h 19920"/>
              <a:gd name="T18" fmla="*/ 96 w 96"/>
              <a:gd name="T19" fmla="*/ 3552 h 19920"/>
              <a:gd name="T20" fmla="*/ 96 w 96"/>
              <a:gd name="T21" fmla="*/ 3360 h 19920"/>
              <a:gd name="T22" fmla="*/ 0 w 96"/>
              <a:gd name="T23" fmla="*/ 3840 h 19920"/>
              <a:gd name="T24" fmla="*/ 48 w 96"/>
              <a:gd name="T25" fmla="*/ 4560 h 19920"/>
              <a:gd name="T26" fmla="*/ 96 w 96"/>
              <a:gd name="T27" fmla="*/ 4800 h 19920"/>
              <a:gd name="T28" fmla="*/ 48 w 96"/>
              <a:gd name="T29" fmla="*/ 4752 h 19920"/>
              <a:gd name="T30" fmla="*/ 0 w 96"/>
              <a:gd name="T31" fmla="*/ 5472 h 19920"/>
              <a:gd name="T32" fmla="*/ 96 w 96"/>
              <a:gd name="T33" fmla="*/ 5952 h 19920"/>
              <a:gd name="T34" fmla="*/ 96 w 96"/>
              <a:gd name="T35" fmla="*/ 5760 h 19920"/>
              <a:gd name="T36" fmla="*/ 0 w 96"/>
              <a:gd name="T37" fmla="*/ 6240 h 19920"/>
              <a:gd name="T38" fmla="*/ 48 w 96"/>
              <a:gd name="T39" fmla="*/ 6960 h 19920"/>
              <a:gd name="T40" fmla="*/ 96 w 96"/>
              <a:gd name="T41" fmla="*/ 7200 h 19920"/>
              <a:gd name="T42" fmla="*/ 48 w 96"/>
              <a:gd name="T43" fmla="*/ 7152 h 19920"/>
              <a:gd name="T44" fmla="*/ 0 w 96"/>
              <a:gd name="T45" fmla="*/ 7872 h 19920"/>
              <a:gd name="T46" fmla="*/ 96 w 96"/>
              <a:gd name="T47" fmla="*/ 8352 h 19920"/>
              <a:gd name="T48" fmla="*/ 96 w 96"/>
              <a:gd name="T49" fmla="*/ 8160 h 19920"/>
              <a:gd name="T50" fmla="*/ 0 w 96"/>
              <a:gd name="T51" fmla="*/ 8640 h 19920"/>
              <a:gd name="T52" fmla="*/ 48 w 96"/>
              <a:gd name="T53" fmla="*/ 9360 h 19920"/>
              <a:gd name="T54" fmla="*/ 96 w 96"/>
              <a:gd name="T55" fmla="*/ 9600 h 19920"/>
              <a:gd name="T56" fmla="*/ 48 w 96"/>
              <a:gd name="T57" fmla="*/ 9552 h 19920"/>
              <a:gd name="T58" fmla="*/ 0 w 96"/>
              <a:gd name="T59" fmla="*/ 10272 h 19920"/>
              <a:gd name="T60" fmla="*/ 96 w 96"/>
              <a:gd name="T61" fmla="*/ 10752 h 19920"/>
              <a:gd name="T62" fmla="*/ 96 w 96"/>
              <a:gd name="T63" fmla="*/ 10560 h 19920"/>
              <a:gd name="T64" fmla="*/ 0 w 96"/>
              <a:gd name="T65" fmla="*/ 11040 h 19920"/>
              <a:gd name="T66" fmla="*/ 48 w 96"/>
              <a:gd name="T67" fmla="*/ 11760 h 19920"/>
              <a:gd name="T68" fmla="*/ 96 w 96"/>
              <a:gd name="T69" fmla="*/ 12000 h 19920"/>
              <a:gd name="T70" fmla="*/ 48 w 96"/>
              <a:gd name="T71" fmla="*/ 11952 h 19920"/>
              <a:gd name="T72" fmla="*/ 0 w 96"/>
              <a:gd name="T73" fmla="*/ 12672 h 19920"/>
              <a:gd name="T74" fmla="*/ 96 w 96"/>
              <a:gd name="T75" fmla="*/ 13152 h 19920"/>
              <a:gd name="T76" fmla="*/ 96 w 96"/>
              <a:gd name="T77" fmla="*/ 12960 h 19920"/>
              <a:gd name="T78" fmla="*/ 0 w 96"/>
              <a:gd name="T79" fmla="*/ 13440 h 19920"/>
              <a:gd name="T80" fmla="*/ 48 w 96"/>
              <a:gd name="T81" fmla="*/ 14160 h 19920"/>
              <a:gd name="T82" fmla="*/ 96 w 96"/>
              <a:gd name="T83" fmla="*/ 14400 h 19920"/>
              <a:gd name="T84" fmla="*/ 48 w 96"/>
              <a:gd name="T85" fmla="*/ 14352 h 19920"/>
              <a:gd name="T86" fmla="*/ 0 w 96"/>
              <a:gd name="T87" fmla="*/ 15072 h 19920"/>
              <a:gd name="T88" fmla="*/ 96 w 96"/>
              <a:gd name="T89" fmla="*/ 15552 h 19920"/>
              <a:gd name="T90" fmla="*/ 96 w 96"/>
              <a:gd name="T91" fmla="*/ 15360 h 19920"/>
              <a:gd name="T92" fmla="*/ 0 w 96"/>
              <a:gd name="T93" fmla="*/ 15840 h 19920"/>
              <a:gd name="T94" fmla="*/ 48 w 96"/>
              <a:gd name="T95" fmla="*/ 16560 h 19920"/>
              <a:gd name="T96" fmla="*/ 96 w 96"/>
              <a:gd name="T97" fmla="*/ 16800 h 19920"/>
              <a:gd name="T98" fmla="*/ 48 w 96"/>
              <a:gd name="T99" fmla="*/ 16752 h 19920"/>
              <a:gd name="T100" fmla="*/ 0 w 96"/>
              <a:gd name="T101" fmla="*/ 17472 h 19920"/>
              <a:gd name="T102" fmla="*/ 96 w 96"/>
              <a:gd name="T103" fmla="*/ 17952 h 19920"/>
              <a:gd name="T104" fmla="*/ 96 w 96"/>
              <a:gd name="T105" fmla="*/ 17760 h 19920"/>
              <a:gd name="T106" fmla="*/ 0 w 96"/>
              <a:gd name="T107" fmla="*/ 18240 h 19920"/>
              <a:gd name="T108" fmla="*/ 48 w 96"/>
              <a:gd name="T109" fmla="*/ 18960 h 19920"/>
              <a:gd name="T110" fmla="*/ 96 w 96"/>
              <a:gd name="T111" fmla="*/ 19200 h 19920"/>
              <a:gd name="T112" fmla="*/ 48 w 96"/>
              <a:gd name="T113" fmla="*/ 19152 h 19920"/>
              <a:gd name="T114" fmla="*/ 0 w 96"/>
              <a:gd name="T115" fmla="*/ 19872 h 19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19920">
                <a:moveTo>
                  <a:pt x="96" y="0"/>
                </a:moveTo>
                <a:lnTo>
                  <a:pt x="96" y="192"/>
                </a:lnTo>
                <a:cubicBezTo>
                  <a:pt x="96" y="219"/>
                  <a:pt x="75" y="240"/>
                  <a:pt x="48" y="240"/>
                </a:cubicBezTo>
                <a:cubicBezTo>
                  <a:pt x="22" y="240"/>
                  <a:pt x="0" y="219"/>
                  <a:pt x="0" y="192"/>
                </a:cubicBezTo>
                <a:lnTo>
                  <a:pt x="0" y="0"/>
                </a:lnTo>
                <a:lnTo>
                  <a:pt x="96" y="0"/>
                </a:lnTo>
                <a:close/>
                <a:moveTo>
                  <a:pt x="96" y="480"/>
                </a:moveTo>
                <a:lnTo>
                  <a:pt x="96" y="672"/>
                </a:lnTo>
                <a:cubicBezTo>
                  <a:pt x="96" y="699"/>
                  <a:pt x="75" y="720"/>
                  <a:pt x="48" y="720"/>
                </a:cubicBezTo>
                <a:cubicBezTo>
                  <a:pt x="22" y="720"/>
                  <a:pt x="0" y="699"/>
                  <a:pt x="0" y="672"/>
                </a:cubicBezTo>
                <a:lnTo>
                  <a:pt x="0" y="480"/>
                </a:lnTo>
                <a:cubicBezTo>
                  <a:pt x="0" y="454"/>
                  <a:pt x="22" y="432"/>
                  <a:pt x="48" y="432"/>
                </a:cubicBezTo>
                <a:cubicBezTo>
                  <a:pt x="75" y="432"/>
                  <a:pt x="96" y="454"/>
                  <a:pt x="96" y="480"/>
                </a:cubicBezTo>
                <a:close/>
                <a:moveTo>
                  <a:pt x="96" y="960"/>
                </a:moveTo>
                <a:lnTo>
                  <a:pt x="96" y="1152"/>
                </a:lnTo>
                <a:cubicBezTo>
                  <a:pt x="96" y="1179"/>
                  <a:pt x="75" y="1200"/>
                  <a:pt x="48" y="1200"/>
                </a:cubicBezTo>
                <a:cubicBezTo>
                  <a:pt x="22" y="1200"/>
                  <a:pt x="0" y="1179"/>
                  <a:pt x="0" y="1152"/>
                </a:cubicBezTo>
                <a:lnTo>
                  <a:pt x="0" y="960"/>
                </a:lnTo>
                <a:cubicBezTo>
                  <a:pt x="0" y="934"/>
                  <a:pt x="22" y="912"/>
                  <a:pt x="48" y="912"/>
                </a:cubicBezTo>
                <a:cubicBezTo>
                  <a:pt x="75" y="912"/>
                  <a:pt x="96" y="934"/>
                  <a:pt x="96" y="960"/>
                </a:cubicBezTo>
                <a:close/>
                <a:moveTo>
                  <a:pt x="96" y="1440"/>
                </a:moveTo>
                <a:lnTo>
                  <a:pt x="96" y="1632"/>
                </a:lnTo>
                <a:cubicBezTo>
                  <a:pt x="96" y="1659"/>
                  <a:pt x="75" y="1680"/>
                  <a:pt x="48" y="1680"/>
                </a:cubicBezTo>
                <a:cubicBezTo>
                  <a:pt x="22" y="1680"/>
                  <a:pt x="0" y="1659"/>
                  <a:pt x="0" y="1632"/>
                </a:cubicBezTo>
                <a:lnTo>
                  <a:pt x="0" y="1440"/>
                </a:lnTo>
                <a:cubicBezTo>
                  <a:pt x="0" y="1414"/>
                  <a:pt x="22" y="1392"/>
                  <a:pt x="48" y="1392"/>
                </a:cubicBezTo>
                <a:cubicBezTo>
                  <a:pt x="75" y="1392"/>
                  <a:pt x="96" y="1414"/>
                  <a:pt x="96" y="1440"/>
                </a:cubicBezTo>
                <a:close/>
                <a:moveTo>
                  <a:pt x="96" y="1920"/>
                </a:moveTo>
                <a:lnTo>
                  <a:pt x="96" y="2112"/>
                </a:lnTo>
                <a:cubicBezTo>
                  <a:pt x="96" y="2139"/>
                  <a:pt x="75" y="2160"/>
                  <a:pt x="48" y="2160"/>
                </a:cubicBezTo>
                <a:cubicBezTo>
                  <a:pt x="22" y="2160"/>
                  <a:pt x="0" y="2139"/>
                  <a:pt x="0" y="2112"/>
                </a:cubicBezTo>
                <a:lnTo>
                  <a:pt x="0" y="1920"/>
                </a:lnTo>
                <a:cubicBezTo>
                  <a:pt x="0" y="1894"/>
                  <a:pt x="22" y="1872"/>
                  <a:pt x="48" y="1872"/>
                </a:cubicBezTo>
                <a:cubicBezTo>
                  <a:pt x="75" y="1872"/>
                  <a:pt x="96" y="1894"/>
                  <a:pt x="96" y="1920"/>
                </a:cubicBezTo>
                <a:close/>
                <a:moveTo>
                  <a:pt x="96" y="2400"/>
                </a:moveTo>
                <a:lnTo>
                  <a:pt x="96" y="2592"/>
                </a:lnTo>
                <a:cubicBezTo>
                  <a:pt x="96" y="2619"/>
                  <a:pt x="75" y="2640"/>
                  <a:pt x="48" y="2640"/>
                </a:cubicBezTo>
                <a:cubicBezTo>
                  <a:pt x="22" y="2640"/>
                  <a:pt x="0" y="2619"/>
                  <a:pt x="0" y="2592"/>
                </a:cubicBezTo>
                <a:lnTo>
                  <a:pt x="0" y="2400"/>
                </a:lnTo>
                <a:cubicBezTo>
                  <a:pt x="0" y="2374"/>
                  <a:pt x="22" y="2352"/>
                  <a:pt x="48" y="2352"/>
                </a:cubicBezTo>
                <a:cubicBezTo>
                  <a:pt x="75" y="2352"/>
                  <a:pt x="96" y="2374"/>
                  <a:pt x="96" y="2400"/>
                </a:cubicBezTo>
                <a:close/>
                <a:moveTo>
                  <a:pt x="96" y="2880"/>
                </a:moveTo>
                <a:lnTo>
                  <a:pt x="96" y="3072"/>
                </a:lnTo>
                <a:cubicBezTo>
                  <a:pt x="96" y="3099"/>
                  <a:pt x="75" y="3120"/>
                  <a:pt x="48" y="3120"/>
                </a:cubicBezTo>
                <a:cubicBezTo>
                  <a:pt x="22" y="3120"/>
                  <a:pt x="0" y="3099"/>
                  <a:pt x="0" y="3072"/>
                </a:cubicBezTo>
                <a:lnTo>
                  <a:pt x="0" y="2880"/>
                </a:lnTo>
                <a:cubicBezTo>
                  <a:pt x="0" y="2854"/>
                  <a:pt x="22" y="2832"/>
                  <a:pt x="48" y="2832"/>
                </a:cubicBezTo>
                <a:cubicBezTo>
                  <a:pt x="75" y="2832"/>
                  <a:pt x="96" y="2854"/>
                  <a:pt x="96" y="2880"/>
                </a:cubicBezTo>
                <a:close/>
                <a:moveTo>
                  <a:pt x="96" y="3360"/>
                </a:moveTo>
                <a:lnTo>
                  <a:pt x="96" y="3552"/>
                </a:lnTo>
                <a:cubicBezTo>
                  <a:pt x="96" y="3579"/>
                  <a:pt x="75" y="3600"/>
                  <a:pt x="48" y="3600"/>
                </a:cubicBezTo>
                <a:cubicBezTo>
                  <a:pt x="22" y="3600"/>
                  <a:pt x="0" y="3579"/>
                  <a:pt x="0" y="3552"/>
                </a:cubicBezTo>
                <a:lnTo>
                  <a:pt x="0" y="3360"/>
                </a:lnTo>
                <a:cubicBezTo>
                  <a:pt x="0" y="3334"/>
                  <a:pt x="22" y="3312"/>
                  <a:pt x="48" y="3312"/>
                </a:cubicBezTo>
                <a:cubicBezTo>
                  <a:pt x="75" y="3312"/>
                  <a:pt x="96" y="3334"/>
                  <a:pt x="96" y="3360"/>
                </a:cubicBezTo>
                <a:close/>
                <a:moveTo>
                  <a:pt x="96" y="3840"/>
                </a:moveTo>
                <a:lnTo>
                  <a:pt x="96" y="4032"/>
                </a:lnTo>
                <a:cubicBezTo>
                  <a:pt x="96" y="4059"/>
                  <a:pt x="75" y="4080"/>
                  <a:pt x="48" y="4080"/>
                </a:cubicBezTo>
                <a:cubicBezTo>
                  <a:pt x="22" y="4080"/>
                  <a:pt x="0" y="4059"/>
                  <a:pt x="0" y="4032"/>
                </a:cubicBezTo>
                <a:lnTo>
                  <a:pt x="0" y="3840"/>
                </a:lnTo>
                <a:cubicBezTo>
                  <a:pt x="0" y="3814"/>
                  <a:pt x="22" y="3792"/>
                  <a:pt x="48" y="3792"/>
                </a:cubicBezTo>
                <a:cubicBezTo>
                  <a:pt x="75" y="3792"/>
                  <a:pt x="96" y="3814"/>
                  <a:pt x="96" y="3840"/>
                </a:cubicBezTo>
                <a:close/>
                <a:moveTo>
                  <a:pt x="96" y="4320"/>
                </a:moveTo>
                <a:lnTo>
                  <a:pt x="96" y="4512"/>
                </a:lnTo>
                <a:cubicBezTo>
                  <a:pt x="96" y="4539"/>
                  <a:pt x="75" y="4560"/>
                  <a:pt x="48" y="4560"/>
                </a:cubicBezTo>
                <a:cubicBezTo>
                  <a:pt x="22" y="4560"/>
                  <a:pt x="0" y="4539"/>
                  <a:pt x="0" y="4512"/>
                </a:cubicBezTo>
                <a:lnTo>
                  <a:pt x="0" y="4320"/>
                </a:lnTo>
                <a:cubicBezTo>
                  <a:pt x="0" y="4294"/>
                  <a:pt x="22" y="4272"/>
                  <a:pt x="48" y="4272"/>
                </a:cubicBezTo>
                <a:cubicBezTo>
                  <a:pt x="75" y="4272"/>
                  <a:pt x="96" y="4294"/>
                  <a:pt x="96" y="4320"/>
                </a:cubicBezTo>
                <a:close/>
                <a:moveTo>
                  <a:pt x="96" y="4800"/>
                </a:moveTo>
                <a:lnTo>
                  <a:pt x="96" y="4992"/>
                </a:lnTo>
                <a:cubicBezTo>
                  <a:pt x="96" y="5019"/>
                  <a:pt x="75" y="5040"/>
                  <a:pt x="48" y="5040"/>
                </a:cubicBezTo>
                <a:cubicBezTo>
                  <a:pt x="22" y="5040"/>
                  <a:pt x="0" y="5019"/>
                  <a:pt x="0" y="4992"/>
                </a:cubicBezTo>
                <a:lnTo>
                  <a:pt x="0" y="4800"/>
                </a:lnTo>
                <a:cubicBezTo>
                  <a:pt x="0" y="4774"/>
                  <a:pt x="22" y="4752"/>
                  <a:pt x="48" y="4752"/>
                </a:cubicBezTo>
                <a:cubicBezTo>
                  <a:pt x="75" y="4752"/>
                  <a:pt x="96" y="4774"/>
                  <a:pt x="96" y="4800"/>
                </a:cubicBezTo>
                <a:close/>
                <a:moveTo>
                  <a:pt x="96" y="5280"/>
                </a:moveTo>
                <a:lnTo>
                  <a:pt x="96" y="5472"/>
                </a:lnTo>
                <a:cubicBezTo>
                  <a:pt x="96" y="5499"/>
                  <a:pt x="75" y="5520"/>
                  <a:pt x="48" y="5520"/>
                </a:cubicBezTo>
                <a:cubicBezTo>
                  <a:pt x="22" y="5520"/>
                  <a:pt x="0" y="5499"/>
                  <a:pt x="0" y="5472"/>
                </a:cubicBezTo>
                <a:lnTo>
                  <a:pt x="0" y="5280"/>
                </a:lnTo>
                <a:cubicBezTo>
                  <a:pt x="0" y="5254"/>
                  <a:pt x="22" y="5232"/>
                  <a:pt x="48" y="5232"/>
                </a:cubicBezTo>
                <a:cubicBezTo>
                  <a:pt x="75" y="5232"/>
                  <a:pt x="96" y="5254"/>
                  <a:pt x="96" y="5280"/>
                </a:cubicBezTo>
                <a:close/>
                <a:moveTo>
                  <a:pt x="96" y="5760"/>
                </a:moveTo>
                <a:lnTo>
                  <a:pt x="96" y="5952"/>
                </a:lnTo>
                <a:cubicBezTo>
                  <a:pt x="96" y="5979"/>
                  <a:pt x="75" y="6000"/>
                  <a:pt x="48" y="6000"/>
                </a:cubicBezTo>
                <a:cubicBezTo>
                  <a:pt x="22" y="6000"/>
                  <a:pt x="0" y="5979"/>
                  <a:pt x="0" y="5952"/>
                </a:cubicBezTo>
                <a:lnTo>
                  <a:pt x="0" y="5760"/>
                </a:lnTo>
                <a:cubicBezTo>
                  <a:pt x="0" y="5734"/>
                  <a:pt x="22" y="5712"/>
                  <a:pt x="48" y="5712"/>
                </a:cubicBezTo>
                <a:cubicBezTo>
                  <a:pt x="75" y="5712"/>
                  <a:pt x="96" y="5734"/>
                  <a:pt x="96" y="5760"/>
                </a:cubicBezTo>
                <a:close/>
                <a:moveTo>
                  <a:pt x="96" y="6240"/>
                </a:moveTo>
                <a:lnTo>
                  <a:pt x="96" y="6432"/>
                </a:lnTo>
                <a:cubicBezTo>
                  <a:pt x="96" y="6459"/>
                  <a:pt x="75" y="6480"/>
                  <a:pt x="48" y="6480"/>
                </a:cubicBezTo>
                <a:cubicBezTo>
                  <a:pt x="22" y="6480"/>
                  <a:pt x="0" y="6459"/>
                  <a:pt x="0" y="6432"/>
                </a:cubicBezTo>
                <a:lnTo>
                  <a:pt x="0" y="6240"/>
                </a:lnTo>
                <a:cubicBezTo>
                  <a:pt x="0" y="6214"/>
                  <a:pt x="22" y="6192"/>
                  <a:pt x="48" y="6192"/>
                </a:cubicBezTo>
                <a:cubicBezTo>
                  <a:pt x="75" y="6192"/>
                  <a:pt x="96" y="6214"/>
                  <a:pt x="96" y="6240"/>
                </a:cubicBezTo>
                <a:close/>
                <a:moveTo>
                  <a:pt x="96" y="6720"/>
                </a:moveTo>
                <a:lnTo>
                  <a:pt x="96" y="6912"/>
                </a:lnTo>
                <a:cubicBezTo>
                  <a:pt x="96" y="6939"/>
                  <a:pt x="75" y="6960"/>
                  <a:pt x="48" y="6960"/>
                </a:cubicBezTo>
                <a:cubicBezTo>
                  <a:pt x="22" y="6960"/>
                  <a:pt x="0" y="6939"/>
                  <a:pt x="0" y="6912"/>
                </a:cubicBezTo>
                <a:lnTo>
                  <a:pt x="0" y="6720"/>
                </a:lnTo>
                <a:cubicBezTo>
                  <a:pt x="0" y="6694"/>
                  <a:pt x="22" y="6672"/>
                  <a:pt x="48" y="6672"/>
                </a:cubicBezTo>
                <a:cubicBezTo>
                  <a:pt x="75" y="6672"/>
                  <a:pt x="96" y="6694"/>
                  <a:pt x="96" y="6720"/>
                </a:cubicBezTo>
                <a:close/>
                <a:moveTo>
                  <a:pt x="96" y="7200"/>
                </a:moveTo>
                <a:lnTo>
                  <a:pt x="96" y="7392"/>
                </a:lnTo>
                <a:cubicBezTo>
                  <a:pt x="96" y="7419"/>
                  <a:pt x="75" y="7440"/>
                  <a:pt x="48" y="7440"/>
                </a:cubicBezTo>
                <a:cubicBezTo>
                  <a:pt x="22" y="7440"/>
                  <a:pt x="0" y="7419"/>
                  <a:pt x="0" y="7392"/>
                </a:cubicBezTo>
                <a:lnTo>
                  <a:pt x="0" y="7200"/>
                </a:lnTo>
                <a:cubicBezTo>
                  <a:pt x="0" y="7174"/>
                  <a:pt x="22" y="7152"/>
                  <a:pt x="48" y="7152"/>
                </a:cubicBezTo>
                <a:cubicBezTo>
                  <a:pt x="75" y="7152"/>
                  <a:pt x="96" y="7174"/>
                  <a:pt x="96" y="7200"/>
                </a:cubicBezTo>
                <a:close/>
                <a:moveTo>
                  <a:pt x="96" y="7680"/>
                </a:moveTo>
                <a:lnTo>
                  <a:pt x="96" y="7872"/>
                </a:lnTo>
                <a:cubicBezTo>
                  <a:pt x="96" y="7899"/>
                  <a:pt x="75" y="7920"/>
                  <a:pt x="48" y="7920"/>
                </a:cubicBezTo>
                <a:cubicBezTo>
                  <a:pt x="22" y="7920"/>
                  <a:pt x="0" y="7899"/>
                  <a:pt x="0" y="7872"/>
                </a:cubicBezTo>
                <a:lnTo>
                  <a:pt x="0" y="7680"/>
                </a:lnTo>
                <a:cubicBezTo>
                  <a:pt x="0" y="7654"/>
                  <a:pt x="22" y="7632"/>
                  <a:pt x="48" y="7632"/>
                </a:cubicBezTo>
                <a:cubicBezTo>
                  <a:pt x="75" y="7632"/>
                  <a:pt x="96" y="7654"/>
                  <a:pt x="96" y="7680"/>
                </a:cubicBezTo>
                <a:close/>
                <a:moveTo>
                  <a:pt x="96" y="8160"/>
                </a:moveTo>
                <a:lnTo>
                  <a:pt x="96" y="8352"/>
                </a:lnTo>
                <a:cubicBezTo>
                  <a:pt x="96" y="8379"/>
                  <a:pt x="75" y="8400"/>
                  <a:pt x="48" y="8400"/>
                </a:cubicBezTo>
                <a:cubicBezTo>
                  <a:pt x="22" y="8400"/>
                  <a:pt x="0" y="8379"/>
                  <a:pt x="0" y="8352"/>
                </a:cubicBezTo>
                <a:lnTo>
                  <a:pt x="0" y="8160"/>
                </a:lnTo>
                <a:cubicBezTo>
                  <a:pt x="0" y="8134"/>
                  <a:pt x="22" y="8112"/>
                  <a:pt x="48" y="8112"/>
                </a:cubicBezTo>
                <a:cubicBezTo>
                  <a:pt x="75" y="8112"/>
                  <a:pt x="96" y="8134"/>
                  <a:pt x="96" y="8160"/>
                </a:cubicBezTo>
                <a:close/>
                <a:moveTo>
                  <a:pt x="96" y="8640"/>
                </a:moveTo>
                <a:lnTo>
                  <a:pt x="96" y="8832"/>
                </a:lnTo>
                <a:cubicBezTo>
                  <a:pt x="96" y="8859"/>
                  <a:pt x="75" y="8880"/>
                  <a:pt x="48" y="8880"/>
                </a:cubicBezTo>
                <a:cubicBezTo>
                  <a:pt x="22" y="8880"/>
                  <a:pt x="0" y="8859"/>
                  <a:pt x="0" y="8832"/>
                </a:cubicBezTo>
                <a:lnTo>
                  <a:pt x="0" y="8640"/>
                </a:lnTo>
                <a:cubicBezTo>
                  <a:pt x="0" y="8614"/>
                  <a:pt x="22" y="8592"/>
                  <a:pt x="48" y="8592"/>
                </a:cubicBezTo>
                <a:cubicBezTo>
                  <a:pt x="75" y="8592"/>
                  <a:pt x="96" y="8614"/>
                  <a:pt x="96" y="8640"/>
                </a:cubicBezTo>
                <a:close/>
                <a:moveTo>
                  <a:pt x="96" y="9120"/>
                </a:moveTo>
                <a:lnTo>
                  <a:pt x="96" y="9312"/>
                </a:lnTo>
                <a:cubicBezTo>
                  <a:pt x="96" y="9339"/>
                  <a:pt x="75" y="9360"/>
                  <a:pt x="48" y="9360"/>
                </a:cubicBezTo>
                <a:cubicBezTo>
                  <a:pt x="22" y="9360"/>
                  <a:pt x="0" y="9339"/>
                  <a:pt x="0" y="9312"/>
                </a:cubicBezTo>
                <a:lnTo>
                  <a:pt x="0" y="9120"/>
                </a:lnTo>
                <a:cubicBezTo>
                  <a:pt x="0" y="9094"/>
                  <a:pt x="22" y="9072"/>
                  <a:pt x="48" y="9072"/>
                </a:cubicBezTo>
                <a:cubicBezTo>
                  <a:pt x="75" y="9072"/>
                  <a:pt x="96" y="9094"/>
                  <a:pt x="96" y="9120"/>
                </a:cubicBezTo>
                <a:close/>
                <a:moveTo>
                  <a:pt x="96" y="9600"/>
                </a:moveTo>
                <a:lnTo>
                  <a:pt x="96" y="9792"/>
                </a:lnTo>
                <a:cubicBezTo>
                  <a:pt x="96" y="9819"/>
                  <a:pt x="75" y="9840"/>
                  <a:pt x="48" y="9840"/>
                </a:cubicBezTo>
                <a:cubicBezTo>
                  <a:pt x="22" y="9840"/>
                  <a:pt x="0" y="9819"/>
                  <a:pt x="0" y="9792"/>
                </a:cubicBezTo>
                <a:lnTo>
                  <a:pt x="0" y="9600"/>
                </a:lnTo>
                <a:cubicBezTo>
                  <a:pt x="0" y="9574"/>
                  <a:pt x="22" y="9552"/>
                  <a:pt x="48" y="9552"/>
                </a:cubicBezTo>
                <a:cubicBezTo>
                  <a:pt x="75" y="9552"/>
                  <a:pt x="96" y="9574"/>
                  <a:pt x="96" y="9600"/>
                </a:cubicBezTo>
                <a:close/>
                <a:moveTo>
                  <a:pt x="96" y="10080"/>
                </a:moveTo>
                <a:lnTo>
                  <a:pt x="96" y="10272"/>
                </a:lnTo>
                <a:cubicBezTo>
                  <a:pt x="96" y="10299"/>
                  <a:pt x="75" y="10320"/>
                  <a:pt x="48" y="10320"/>
                </a:cubicBezTo>
                <a:cubicBezTo>
                  <a:pt x="22" y="10320"/>
                  <a:pt x="0" y="10299"/>
                  <a:pt x="0" y="10272"/>
                </a:cubicBezTo>
                <a:lnTo>
                  <a:pt x="0" y="10080"/>
                </a:lnTo>
                <a:cubicBezTo>
                  <a:pt x="0" y="10054"/>
                  <a:pt x="22" y="10032"/>
                  <a:pt x="48" y="10032"/>
                </a:cubicBezTo>
                <a:cubicBezTo>
                  <a:pt x="75" y="10032"/>
                  <a:pt x="96" y="10054"/>
                  <a:pt x="96" y="10080"/>
                </a:cubicBezTo>
                <a:close/>
                <a:moveTo>
                  <a:pt x="96" y="10560"/>
                </a:moveTo>
                <a:lnTo>
                  <a:pt x="96" y="10752"/>
                </a:lnTo>
                <a:cubicBezTo>
                  <a:pt x="96" y="10779"/>
                  <a:pt x="75" y="10800"/>
                  <a:pt x="48" y="10800"/>
                </a:cubicBezTo>
                <a:cubicBezTo>
                  <a:pt x="22" y="10800"/>
                  <a:pt x="0" y="10779"/>
                  <a:pt x="0" y="10752"/>
                </a:cubicBezTo>
                <a:lnTo>
                  <a:pt x="0" y="10560"/>
                </a:lnTo>
                <a:cubicBezTo>
                  <a:pt x="0" y="10534"/>
                  <a:pt x="22" y="10512"/>
                  <a:pt x="48" y="10512"/>
                </a:cubicBezTo>
                <a:cubicBezTo>
                  <a:pt x="75" y="10512"/>
                  <a:pt x="96" y="10534"/>
                  <a:pt x="96" y="10560"/>
                </a:cubicBezTo>
                <a:close/>
                <a:moveTo>
                  <a:pt x="96" y="11040"/>
                </a:moveTo>
                <a:lnTo>
                  <a:pt x="96" y="11232"/>
                </a:lnTo>
                <a:cubicBezTo>
                  <a:pt x="96" y="11259"/>
                  <a:pt x="75" y="11280"/>
                  <a:pt x="48" y="11280"/>
                </a:cubicBezTo>
                <a:cubicBezTo>
                  <a:pt x="22" y="11280"/>
                  <a:pt x="0" y="11259"/>
                  <a:pt x="0" y="11232"/>
                </a:cubicBezTo>
                <a:lnTo>
                  <a:pt x="0" y="11040"/>
                </a:lnTo>
                <a:cubicBezTo>
                  <a:pt x="0" y="11014"/>
                  <a:pt x="22" y="10992"/>
                  <a:pt x="48" y="10992"/>
                </a:cubicBezTo>
                <a:cubicBezTo>
                  <a:pt x="75" y="10992"/>
                  <a:pt x="96" y="11014"/>
                  <a:pt x="96" y="11040"/>
                </a:cubicBezTo>
                <a:close/>
                <a:moveTo>
                  <a:pt x="96" y="11520"/>
                </a:moveTo>
                <a:lnTo>
                  <a:pt x="96" y="11712"/>
                </a:lnTo>
                <a:cubicBezTo>
                  <a:pt x="96" y="11739"/>
                  <a:pt x="75" y="11760"/>
                  <a:pt x="48" y="11760"/>
                </a:cubicBezTo>
                <a:cubicBezTo>
                  <a:pt x="22" y="11760"/>
                  <a:pt x="0" y="11739"/>
                  <a:pt x="0" y="11712"/>
                </a:cubicBezTo>
                <a:lnTo>
                  <a:pt x="0" y="11520"/>
                </a:lnTo>
                <a:cubicBezTo>
                  <a:pt x="0" y="11494"/>
                  <a:pt x="22" y="11472"/>
                  <a:pt x="48" y="11472"/>
                </a:cubicBezTo>
                <a:cubicBezTo>
                  <a:pt x="75" y="11472"/>
                  <a:pt x="96" y="11494"/>
                  <a:pt x="96" y="11520"/>
                </a:cubicBezTo>
                <a:close/>
                <a:moveTo>
                  <a:pt x="96" y="12000"/>
                </a:moveTo>
                <a:lnTo>
                  <a:pt x="96" y="12192"/>
                </a:lnTo>
                <a:cubicBezTo>
                  <a:pt x="96" y="12219"/>
                  <a:pt x="75" y="12240"/>
                  <a:pt x="48" y="12240"/>
                </a:cubicBezTo>
                <a:cubicBezTo>
                  <a:pt x="22" y="12240"/>
                  <a:pt x="0" y="12219"/>
                  <a:pt x="0" y="12192"/>
                </a:cubicBezTo>
                <a:lnTo>
                  <a:pt x="0" y="12000"/>
                </a:lnTo>
                <a:cubicBezTo>
                  <a:pt x="0" y="11974"/>
                  <a:pt x="22" y="11952"/>
                  <a:pt x="48" y="11952"/>
                </a:cubicBezTo>
                <a:cubicBezTo>
                  <a:pt x="75" y="11952"/>
                  <a:pt x="96" y="11974"/>
                  <a:pt x="96" y="12000"/>
                </a:cubicBezTo>
                <a:close/>
                <a:moveTo>
                  <a:pt x="96" y="12480"/>
                </a:moveTo>
                <a:lnTo>
                  <a:pt x="96" y="12672"/>
                </a:lnTo>
                <a:cubicBezTo>
                  <a:pt x="96" y="12699"/>
                  <a:pt x="75" y="12720"/>
                  <a:pt x="48" y="12720"/>
                </a:cubicBezTo>
                <a:cubicBezTo>
                  <a:pt x="22" y="12720"/>
                  <a:pt x="0" y="12699"/>
                  <a:pt x="0" y="12672"/>
                </a:cubicBezTo>
                <a:lnTo>
                  <a:pt x="0" y="12480"/>
                </a:lnTo>
                <a:cubicBezTo>
                  <a:pt x="0" y="12454"/>
                  <a:pt x="22" y="12432"/>
                  <a:pt x="48" y="12432"/>
                </a:cubicBezTo>
                <a:cubicBezTo>
                  <a:pt x="75" y="12432"/>
                  <a:pt x="96" y="12454"/>
                  <a:pt x="96" y="12480"/>
                </a:cubicBezTo>
                <a:close/>
                <a:moveTo>
                  <a:pt x="96" y="12960"/>
                </a:moveTo>
                <a:lnTo>
                  <a:pt x="96" y="13152"/>
                </a:lnTo>
                <a:cubicBezTo>
                  <a:pt x="96" y="13179"/>
                  <a:pt x="75" y="13200"/>
                  <a:pt x="48" y="13200"/>
                </a:cubicBezTo>
                <a:cubicBezTo>
                  <a:pt x="22" y="13200"/>
                  <a:pt x="0" y="13179"/>
                  <a:pt x="0" y="13152"/>
                </a:cubicBezTo>
                <a:lnTo>
                  <a:pt x="0" y="12960"/>
                </a:lnTo>
                <a:cubicBezTo>
                  <a:pt x="0" y="12934"/>
                  <a:pt x="22" y="12912"/>
                  <a:pt x="48" y="12912"/>
                </a:cubicBezTo>
                <a:cubicBezTo>
                  <a:pt x="75" y="12912"/>
                  <a:pt x="96" y="12934"/>
                  <a:pt x="96" y="12960"/>
                </a:cubicBezTo>
                <a:close/>
                <a:moveTo>
                  <a:pt x="96" y="13440"/>
                </a:moveTo>
                <a:lnTo>
                  <a:pt x="96" y="13632"/>
                </a:lnTo>
                <a:cubicBezTo>
                  <a:pt x="96" y="13659"/>
                  <a:pt x="75" y="13680"/>
                  <a:pt x="48" y="13680"/>
                </a:cubicBezTo>
                <a:cubicBezTo>
                  <a:pt x="22" y="13680"/>
                  <a:pt x="0" y="13659"/>
                  <a:pt x="0" y="13632"/>
                </a:cubicBezTo>
                <a:lnTo>
                  <a:pt x="0" y="13440"/>
                </a:lnTo>
                <a:cubicBezTo>
                  <a:pt x="0" y="13414"/>
                  <a:pt x="22" y="13392"/>
                  <a:pt x="48" y="13392"/>
                </a:cubicBezTo>
                <a:cubicBezTo>
                  <a:pt x="75" y="13392"/>
                  <a:pt x="96" y="13414"/>
                  <a:pt x="96" y="13440"/>
                </a:cubicBezTo>
                <a:close/>
                <a:moveTo>
                  <a:pt x="96" y="13920"/>
                </a:moveTo>
                <a:lnTo>
                  <a:pt x="96" y="14112"/>
                </a:lnTo>
                <a:cubicBezTo>
                  <a:pt x="96" y="14139"/>
                  <a:pt x="75" y="14160"/>
                  <a:pt x="48" y="14160"/>
                </a:cubicBezTo>
                <a:cubicBezTo>
                  <a:pt x="22" y="14160"/>
                  <a:pt x="0" y="14139"/>
                  <a:pt x="0" y="14112"/>
                </a:cubicBezTo>
                <a:lnTo>
                  <a:pt x="0" y="13920"/>
                </a:lnTo>
                <a:cubicBezTo>
                  <a:pt x="0" y="13894"/>
                  <a:pt x="22" y="13872"/>
                  <a:pt x="48" y="13872"/>
                </a:cubicBezTo>
                <a:cubicBezTo>
                  <a:pt x="75" y="13872"/>
                  <a:pt x="96" y="13894"/>
                  <a:pt x="96" y="13920"/>
                </a:cubicBezTo>
                <a:close/>
                <a:moveTo>
                  <a:pt x="96" y="14400"/>
                </a:moveTo>
                <a:lnTo>
                  <a:pt x="96" y="14592"/>
                </a:lnTo>
                <a:cubicBezTo>
                  <a:pt x="96" y="14619"/>
                  <a:pt x="75" y="14640"/>
                  <a:pt x="48" y="14640"/>
                </a:cubicBezTo>
                <a:cubicBezTo>
                  <a:pt x="22" y="14640"/>
                  <a:pt x="0" y="14619"/>
                  <a:pt x="0" y="14592"/>
                </a:cubicBezTo>
                <a:lnTo>
                  <a:pt x="0" y="14400"/>
                </a:lnTo>
                <a:cubicBezTo>
                  <a:pt x="0" y="14374"/>
                  <a:pt x="22" y="14352"/>
                  <a:pt x="48" y="14352"/>
                </a:cubicBezTo>
                <a:cubicBezTo>
                  <a:pt x="75" y="14352"/>
                  <a:pt x="96" y="14374"/>
                  <a:pt x="96" y="14400"/>
                </a:cubicBezTo>
                <a:close/>
                <a:moveTo>
                  <a:pt x="96" y="14880"/>
                </a:moveTo>
                <a:lnTo>
                  <a:pt x="96" y="15072"/>
                </a:lnTo>
                <a:cubicBezTo>
                  <a:pt x="96" y="15099"/>
                  <a:pt x="75" y="15120"/>
                  <a:pt x="48" y="15120"/>
                </a:cubicBezTo>
                <a:cubicBezTo>
                  <a:pt x="22" y="15120"/>
                  <a:pt x="0" y="15099"/>
                  <a:pt x="0" y="15072"/>
                </a:cubicBezTo>
                <a:lnTo>
                  <a:pt x="0" y="14880"/>
                </a:lnTo>
                <a:cubicBezTo>
                  <a:pt x="0" y="14854"/>
                  <a:pt x="22" y="14832"/>
                  <a:pt x="48" y="14832"/>
                </a:cubicBezTo>
                <a:cubicBezTo>
                  <a:pt x="75" y="14832"/>
                  <a:pt x="96" y="14854"/>
                  <a:pt x="96" y="14880"/>
                </a:cubicBezTo>
                <a:close/>
                <a:moveTo>
                  <a:pt x="96" y="15360"/>
                </a:moveTo>
                <a:lnTo>
                  <a:pt x="96" y="15552"/>
                </a:lnTo>
                <a:cubicBezTo>
                  <a:pt x="96" y="15579"/>
                  <a:pt x="75" y="15600"/>
                  <a:pt x="48" y="15600"/>
                </a:cubicBezTo>
                <a:cubicBezTo>
                  <a:pt x="22" y="15600"/>
                  <a:pt x="0" y="15579"/>
                  <a:pt x="0" y="15552"/>
                </a:cubicBezTo>
                <a:lnTo>
                  <a:pt x="0" y="15360"/>
                </a:lnTo>
                <a:cubicBezTo>
                  <a:pt x="0" y="15334"/>
                  <a:pt x="22" y="15312"/>
                  <a:pt x="48" y="15312"/>
                </a:cubicBezTo>
                <a:cubicBezTo>
                  <a:pt x="75" y="15312"/>
                  <a:pt x="96" y="15334"/>
                  <a:pt x="96" y="15360"/>
                </a:cubicBezTo>
                <a:close/>
                <a:moveTo>
                  <a:pt x="96" y="15840"/>
                </a:moveTo>
                <a:lnTo>
                  <a:pt x="96" y="16032"/>
                </a:lnTo>
                <a:cubicBezTo>
                  <a:pt x="96" y="16059"/>
                  <a:pt x="75" y="16080"/>
                  <a:pt x="48" y="16080"/>
                </a:cubicBezTo>
                <a:cubicBezTo>
                  <a:pt x="22" y="16080"/>
                  <a:pt x="0" y="16059"/>
                  <a:pt x="0" y="16032"/>
                </a:cubicBezTo>
                <a:lnTo>
                  <a:pt x="0" y="15840"/>
                </a:lnTo>
                <a:cubicBezTo>
                  <a:pt x="0" y="15814"/>
                  <a:pt x="22" y="15792"/>
                  <a:pt x="48" y="15792"/>
                </a:cubicBezTo>
                <a:cubicBezTo>
                  <a:pt x="75" y="15792"/>
                  <a:pt x="96" y="15814"/>
                  <a:pt x="96" y="15840"/>
                </a:cubicBezTo>
                <a:close/>
                <a:moveTo>
                  <a:pt x="96" y="16320"/>
                </a:moveTo>
                <a:lnTo>
                  <a:pt x="96" y="16512"/>
                </a:lnTo>
                <a:cubicBezTo>
                  <a:pt x="96" y="16539"/>
                  <a:pt x="75" y="16560"/>
                  <a:pt x="48" y="16560"/>
                </a:cubicBezTo>
                <a:cubicBezTo>
                  <a:pt x="22" y="16560"/>
                  <a:pt x="0" y="16539"/>
                  <a:pt x="0" y="16512"/>
                </a:cubicBezTo>
                <a:lnTo>
                  <a:pt x="0" y="16320"/>
                </a:lnTo>
                <a:cubicBezTo>
                  <a:pt x="0" y="16294"/>
                  <a:pt x="22" y="16272"/>
                  <a:pt x="48" y="16272"/>
                </a:cubicBezTo>
                <a:cubicBezTo>
                  <a:pt x="75" y="16272"/>
                  <a:pt x="96" y="16294"/>
                  <a:pt x="96" y="16320"/>
                </a:cubicBezTo>
                <a:close/>
                <a:moveTo>
                  <a:pt x="96" y="16800"/>
                </a:moveTo>
                <a:lnTo>
                  <a:pt x="96" y="16992"/>
                </a:lnTo>
                <a:cubicBezTo>
                  <a:pt x="96" y="17019"/>
                  <a:pt x="75" y="17040"/>
                  <a:pt x="48" y="17040"/>
                </a:cubicBezTo>
                <a:cubicBezTo>
                  <a:pt x="22" y="17040"/>
                  <a:pt x="0" y="17019"/>
                  <a:pt x="0" y="16992"/>
                </a:cubicBezTo>
                <a:lnTo>
                  <a:pt x="0" y="16800"/>
                </a:lnTo>
                <a:cubicBezTo>
                  <a:pt x="0" y="16774"/>
                  <a:pt x="22" y="16752"/>
                  <a:pt x="48" y="16752"/>
                </a:cubicBezTo>
                <a:cubicBezTo>
                  <a:pt x="75" y="16752"/>
                  <a:pt x="96" y="16774"/>
                  <a:pt x="96" y="16800"/>
                </a:cubicBezTo>
                <a:close/>
                <a:moveTo>
                  <a:pt x="96" y="17280"/>
                </a:moveTo>
                <a:lnTo>
                  <a:pt x="96" y="17472"/>
                </a:lnTo>
                <a:cubicBezTo>
                  <a:pt x="96" y="17499"/>
                  <a:pt x="75" y="17520"/>
                  <a:pt x="48" y="17520"/>
                </a:cubicBezTo>
                <a:cubicBezTo>
                  <a:pt x="22" y="17520"/>
                  <a:pt x="0" y="17499"/>
                  <a:pt x="0" y="17472"/>
                </a:cubicBezTo>
                <a:lnTo>
                  <a:pt x="0" y="17280"/>
                </a:lnTo>
                <a:cubicBezTo>
                  <a:pt x="0" y="17254"/>
                  <a:pt x="22" y="17232"/>
                  <a:pt x="48" y="17232"/>
                </a:cubicBezTo>
                <a:cubicBezTo>
                  <a:pt x="75" y="17232"/>
                  <a:pt x="96" y="17254"/>
                  <a:pt x="96" y="17280"/>
                </a:cubicBezTo>
                <a:close/>
                <a:moveTo>
                  <a:pt x="96" y="17760"/>
                </a:moveTo>
                <a:lnTo>
                  <a:pt x="96" y="17952"/>
                </a:lnTo>
                <a:cubicBezTo>
                  <a:pt x="96" y="17979"/>
                  <a:pt x="75" y="18000"/>
                  <a:pt x="48" y="18000"/>
                </a:cubicBezTo>
                <a:cubicBezTo>
                  <a:pt x="22" y="18000"/>
                  <a:pt x="0" y="17979"/>
                  <a:pt x="0" y="17952"/>
                </a:cubicBezTo>
                <a:lnTo>
                  <a:pt x="0" y="17760"/>
                </a:lnTo>
                <a:cubicBezTo>
                  <a:pt x="0" y="17734"/>
                  <a:pt x="22" y="17712"/>
                  <a:pt x="48" y="17712"/>
                </a:cubicBezTo>
                <a:cubicBezTo>
                  <a:pt x="75" y="17712"/>
                  <a:pt x="96" y="17734"/>
                  <a:pt x="96" y="17760"/>
                </a:cubicBezTo>
                <a:close/>
                <a:moveTo>
                  <a:pt x="96" y="18240"/>
                </a:moveTo>
                <a:lnTo>
                  <a:pt x="96" y="18432"/>
                </a:lnTo>
                <a:cubicBezTo>
                  <a:pt x="96" y="18459"/>
                  <a:pt x="75" y="18480"/>
                  <a:pt x="48" y="18480"/>
                </a:cubicBezTo>
                <a:cubicBezTo>
                  <a:pt x="22" y="18480"/>
                  <a:pt x="0" y="18459"/>
                  <a:pt x="0" y="18432"/>
                </a:cubicBezTo>
                <a:lnTo>
                  <a:pt x="0" y="18240"/>
                </a:lnTo>
                <a:cubicBezTo>
                  <a:pt x="0" y="18214"/>
                  <a:pt x="22" y="18192"/>
                  <a:pt x="48" y="18192"/>
                </a:cubicBezTo>
                <a:cubicBezTo>
                  <a:pt x="75" y="18192"/>
                  <a:pt x="96" y="18214"/>
                  <a:pt x="96" y="18240"/>
                </a:cubicBezTo>
                <a:close/>
                <a:moveTo>
                  <a:pt x="96" y="18720"/>
                </a:moveTo>
                <a:lnTo>
                  <a:pt x="96" y="18912"/>
                </a:lnTo>
                <a:cubicBezTo>
                  <a:pt x="96" y="18939"/>
                  <a:pt x="75" y="18960"/>
                  <a:pt x="48" y="18960"/>
                </a:cubicBezTo>
                <a:cubicBezTo>
                  <a:pt x="22" y="18960"/>
                  <a:pt x="0" y="18939"/>
                  <a:pt x="0" y="18912"/>
                </a:cubicBezTo>
                <a:lnTo>
                  <a:pt x="0" y="18720"/>
                </a:lnTo>
                <a:cubicBezTo>
                  <a:pt x="0" y="18694"/>
                  <a:pt x="22" y="18672"/>
                  <a:pt x="48" y="18672"/>
                </a:cubicBezTo>
                <a:cubicBezTo>
                  <a:pt x="75" y="18672"/>
                  <a:pt x="96" y="18694"/>
                  <a:pt x="96" y="18720"/>
                </a:cubicBezTo>
                <a:close/>
                <a:moveTo>
                  <a:pt x="96" y="19200"/>
                </a:moveTo>
                <a:lnTo>
                  <a:pt x="96" y="19392"/>
                </a:lnTo>
                <a:cubicBezTo>
                  <a:pt x="96" y="19419"/>
                  <a:pt x="75" y="19440"/>
                  <a:pt x="48" y="19440"/>
                </a:cubicBezTo>
                <a:cubicBezTo>
                  <a:pt x="22" y="19440"/>
                  <a:pt x="0" y="19419"/>
                  <a:pt x="0" y="19392"/>
                </a:cubicBezTo>
                <a:lnTo>
                  <a:pt x="0" y="19200"/>
                </a:lnTo>
                <a:cubicBezTo>
                  <a:pt x="0" y="19174"/>
                  <a:pt x="22" y="19152"/>
                  <a:pt x="48" y="19152"/>
                </a:cubicBezTo>
                <a:cubicBezTo>
                  <a:pt x="75" y="19152"/>
                  <a:pt x="96" y="19174"/>
                  <a:pt x="96" y="19200"/>
                </a:cubicBezTo>
                <a:close/>
                <a:moveTo>
                  <a:pt x="96" y="19680"/>
                </a:moveTo>
                <a:lnTo>
                  <a:pt x="96" y="19872"/>
                </a:lnTo>
                <a:cubicBezTo>
                  <a:pt x="96" y="19899"/>
                  <a:pt x="75" y="19920"/>
                  <a:pt x="48" y="19920"/>
                </a:cubicBezTo>
                <a:cubicBezTo>
                  <a:pt x="22" y="19920"/>
                  <a:pt x="0" y="19899"/>
                  <a:pt x="0" y="19872"/>
                </a:cubicBezTo>
                <a:lnTo>
                  <a:pt x="0" y="19680"/>
                </a:lnTo>
                <a:cubicBezTo>
                  <a:pt x="0" y="19654"/>
                  <a:pt x="22" y="19632"/>
                  <a:pt x="48" y="19632"/>
                </a:cubicBezTo>
                <a:cubicBezTo>
                  <a:pt x="75" y="19632"/>
                  <a:pt x="96" y="19654"/>
                  <a:pt x="96" y="196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80" name="Rectangle 159">
            <a:extLst>
              <a:ext uri="{FF2B5EF4-FFF2-40B4-BE49-F238E27FC236}">
                <a16:creationId xmlns:a16="http://schemas.microsoft.com/office/drawing/2014/main" id="{55911CC0-A651-4E1E-83B7-3FB29AE299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709" y="3077294"/>
            <a:ext cx="52097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12-mo rate</a:t>
            </a:r>
          </a:p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47%</a:t>
            </a:r>
          </a:p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46%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81" name="Freeform 160">
            <a:extLst>
              <a:ext uri="{FF2B5EF4-FFF2-40B4-BE49-F238E27FC236}">
                <a16:creationId xmlns:a16="http://schemas.microsoft.com/office/drawing/2014/main" id="{81196964-1D5C-4971-80BA-B19D0989D2D1}"/>
              </a:ext>
            </a:extLst>
          </p:cNvPr>
          <p:cNvSpPr>
            <a:spLocks noEditPoints="1"/>
          </p:cNvSpPr>
          <p:nvPr/>
        </p:nvSpPr>
        <p:spPr bwMode="auto">
          <a:xfrm>
            <a:off x="2755429" y="3280042"/>
            <a:ext cx="5577" cy="1672528"/>
          </a:xfrm>
          <a:custGeom>
            <a:avLst/>
            <a:gdLst>
              <a:gd name="T0" fmla="*/ 0 w 48"/>
              <a:gd name="T1" fmla="*/ 0 h 9000"/>
              <a:gd name="T2" fmla="*/ 0 w 48"/>
              <a:gd name="T3" fmla="*/ 336 h 9000"/>
              <a:gd name="T4" fmla="*/ 48 w 48"/>
              <a:gd name="T5" fmla="*/ 576 h 9000"/>
              <a:gd name="T6" fmla="*/ 48 w 48"/>
              <a:gd name="T7" fmla="*/ 480 h 9000"/>
              <a:gd name="T8" fmla="*/ 0 w 48"/>
              <a:gd name="T9" fmla="*/ 720 h 9000"/>
              <a:gd name="T10" fmla="*/ 24 w 48"/>
              <a:gd name="T11" fmla="*/ 1080 h 9000"/>
              <a:gd name="T12" fmla="*/ 48 w 48"/>
              <a:gd name="T13" fmla="*/ 1200 h 9000"/>
              <a:gd name="T14" fmla="*/ 24 w 48"/>
              <a:gd name="T15" fmla="*/ 1176 h 9000"/>
              <a:gd name="T16" fmla="*/ 0 w 48"/>
              <a:gd name="T17" fmla="*/ 1536 h 9000"/>
              <a:gd name="T18" fmla="*/ 48 w 48"/>
              <a:gd name="T19" fmla="*/ 1776 h 9000"/>
              <a:gd name="T20" fmla="*/ 48 w 48"/>
              <a:gd name="T21" fmla="*/ 1680 h 9000"/>
              <a:gd name="T22" fmla="*/ 0 w 48"/>
              <a:gd name="T23" fmla="*/ 1920 h 9000"/>
              <a:gd name="T24" fmla="*/ 24 w 48"/>
              <a:gd name="T25" fmla="*/ 2280 h 9000"/>
              <a:gd name="T26" fmla="*/ 48 w 48"/>
              <a:gd name="T27" fmla="*/ 2400 h 9000"/>
              <a:gd name="T28" fmla="*/ 24 w 48"/>
              <a:gd name="T29" fmla="*/ 2376 h 9000"/>
              <a:gd name="T30" fmla="*/ 0 w 48"/>
              <a:gd name="T31" fmla="*/ 2736 h 9000"/>
              <a:gd name="T32" fmla="*/ 48 w 48"/>
              <a:gd name="T33" fmla="*/ 2976 h 9000"/>
              <a:gd name="T34" fmla="*/ 48 w 48"/>
              <a:gd name="T35" fmla="*/ 2880 h 9000"/>
              <a:gd name="T36" fmla="*/ 0 w 48"/>
              <a:gd name="T37" fmla="*/ 3120 h 9000"/>
              <a:gd name="T38" fmla="*/ 24 w 48"/>
              <a:gd name="T39" fmla="*/ 3480 h 9000"/>
              <a:gd name="T40" fmla="*/ 48 w 48"/>
              <a:gd name="T41" fmla="*/ 3600 h 9000"/>
              <a:gd name="T42" fmla="*/ 24 w 48"/>
              <a:gd name="T43" fmla="*/ 3576 h 9000"/>
              <a:gd name="T44" fmla="*/ 0 w 48"/>
              <a:gd name="T45" fmla="*/ 3936 h 9000"/>
              <a:gd name="T46" fmla="*/ 48 w 48"/>
              <a:gd name="T47" fmla="*/ 4176 h 9000"/>
              <a:gd name="T48" fmla="*/ 48 w 48"/>
              <a:gd name="T49" fmla="*/ 4080 h 9000"/>
              <a:gd name="T50" fmla="*/ 0 w 48"/>
              <a:gd name="T51" fmla="*/ 4320 h 9000"/>
              <a:gd name="T52" fmla="*/ 24 w 48"/>
              <a:gd name="T53" fmla="*/ 4680 h 9000"/>
              <a:gd name="T54" fmla="*/ 48 w 48"/>
              <a:gd name="T55" fmla="*/ 4800 h 9000"/>
              <a:gd name="T56" fmla="*/ 24 w 48"/>
              <a:gd name="T57" fmla="*/ 4776 h 9000"/>
              <a:gd name="T58" fmla="*/ 0 w 48"/>
              <a:gd name="T59" fmla="*/ 5136 h 9000"/>
              <a:gd name="T60" fmla="*/ 48 w 48"/>
              <a:gd name="T61" fmla="*/ 5376 h 9000"/>
              <a:gd name="T62" fmla="*/ 48 w 48"/>
              <a:gd name="T63" fmla="*/ 5280 h 9000"/>
              <a:gd name="T64" fmla="*/ 0 w 48"/>
              <a:gd name="T65" fmla="*/ 5520 h 9000"/>
              <a:gd name="T66" fmla="*/ 24 w 48"/>
              <a:gd name="T67" fmla="*/ 5880 h 9000"/>
              <a:gd name="T68" fmla="*/ 48 w 48"/>
              <a:gd name="T69" fmla="*/ 6000 h 9000"/>
              <a:gd name="T70" fmla="*/ 24 w 48"/>
              <a:gd name="T71" fmla="*/ 5976 h 9000"/>
              <a:gd name="T72" fmla="*/ 0 w 48"/>
              <a:gd name="T73" fmla="*/ 6336 h 9000"/>
              <a:gd name="T74" fmla="*/ 48 w 48"/>
              <a:gd name="T75" fmla="*/ 6576 h 9000"/>
              <a:gd name="T76" fmla="*/ 48 w 48"/>
              <a:gd name="T77" fmla="*/ 6480 h 9000"/>
              <a:gd name="T78" fmla="*/ 0 w 48"/>
              <a:gd name="T79" fmla="*/ 6720 h 9000"/>
              <a:gd name="T80" fmla="*/ 24 w 48"/>
              <a:gd name="T81" fmla="*/ 7080 h 9000"/>
              <a:gd name="T82" fmla="*/ 48 w 48"/>
              <a:gd name="T83" fmla="*/ 7200 h 9000"/>
              <a:gd name="T84" fmla="*/ 24 w 48"/>
              <a:gd name="T85" fmla="*/ 7176 h 9000"/>
              <a:gd name="T86" fmla="*/ 0 w 48"/>
              <a:gd name="T87" fmla="*/ 7536 h 9000"/>
              <a:gd name="T88" fmla="*/ 48 w 48"/>
              <a:gd name="T89" fmla="*/ 7776 h 9000"/>
              <a:gd name="T90" fmla="*/ 48 w 48"/>
              <a:gd name="T91" fmla="*/ 7680 h 9000"/>
              <a:gd name="T92" fmla="*/ 0 w 48"/>
              <a:gd name="T93" fmla="*/ 7920 h 9000"/>
              <a:gd name="T94" fmla="*/ 24 w 48"/>
              <a:gd name="T95" fmla="*/ 8280 h 9000"/>
              <a:gd name="T96" fmla="*/ 48 w 48"/>
              <a:gd name="T97" fmla="*/ 8400 h 9000"/>
              <a:gd name="T98" fmla="*/ 24 w 48"/>
              <a:gd name="T99" fmla="*/ 8376 h 9000"/>
              <a:gd name="T100" fmla="*/ 0 w 48"/>
              <a:gd name="T101" fmla="*/ 8736 h 9000"/>
              <a:gd name="T102" fmla="*/ 48 w 48"/>
              <a:gd name="T103" fmla="*/ 8976 h 9000"/>
              <a:gd name="T104" fmla="*/ 48 w 48"/>
              <a:gd name="T105" fmla="*/ 8880 h 9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8" h="9000">
                <a:moveTo>
                  <a:pt x="48" y="0"/>
                </a:moveTo>
                <a:lnTo>
                  <a:pt x="48" y="96"/>
                </a:lnTo>
                <a:cubicBezTo>
                  <a:pt x="48" y="110"/>
                  <a:pt x="38" y="120"/>
                  <a:pt x="24" y="120"/>
                </a:cubicBezTo>
                <a:cubicBezTo>
                  <a:pt x="11" y="120"/>
                  <a:pt x="0" y="110"/>
                  <a:pt x="0" y="96"/>
                </a:cubicBezTo>
                <a:lnTo>
                  <a:pt x="0" y="0"/>
                </a:lnTo>
                <a:lnTo>
                  <a:pt x="48" y="0"/>
                </a:lnTo>
                <a:close/>
                <a:moveTo>
                  <a:pt x="48" y="240"/>
                </a:moveTo>
                <a:lnTo>
                  <a:pt x="48" y="336"/>
                </a:lnTo>
                <a:cubicBezTo>
                  <a:pt x="48" y="350"/>
                  <a:pt x="38" y="360"/>
                  <a:pt x="24" y="360"/>
                </a:cubicBezTo>
                <a:cubicBezTo>
                  <a:pt x="11" y="360"/>
                  <a:pt x="0" y="350"/>
                  <a:pt x="0" y="336"/>
                </a:cubicBezTo>
                <a:lnTo>
                  <a:pt x="0" y="240"/>
                </a:lnTo>
                <a:cubicBezTo>
                  <a:pt x="0" y="227"/>
                  <a:pt x="11" y="216"/>
                  <a:pt x="24" y="216"/>
                </a:cubicBezTo>
                <a:cubicBezTo>
                  <a:pt x="38" y="216"/>
                  <a:pt x="48" y="227"/>
                  <a:pt x="48" y="240"/>
                </a:cubicBezTo>
                <a:close/>
                <a:moveTo>
                  <a:pt x="48" y="480"/>
                </a:moveTo>
                <a:lnTo>
                  <a:pt x="48" y="576"/>
                </a:lnTo>
                <a:cubicBezTo>
                  <a:pt x="48" y="590"/>
                  <a:pt x="38" y="600"/>
                  <a:pt x="24" y="600"/>
                </a:cubicBezTo>
                <a:cubicBezTo>
                  <a:pt x="11" y="600"/>
                  <a:pt x="0" y="590"/>
                  <a:pt x="0" y="576"/>
                </a:cubicBezTo>
                <a:lnTo>
                  <a:pt x="0" y="480"/>
                </a:lnTo>
                <a:cubicBezTo>
                  <a:pt x="0" y="467"/>
                  <a:pt x="11" y="456"/>
                  <a:pt x="24" y="456"/>
                </a:cubicBezTo>
                <a:cubicBezTo>
                  <a:pt x="38" y="456"/>
                  <a:pt x="48" y="467"/>
                  <a:pt x="48" y="480"/>
                </a:cubicBezTo>
                <a:close/>
                <a:moveTo>
                  <a:pt x="48" y="720"/>
                </a:moveTo>
                <a:lnTo>
                  <a:pt x="48" y="816"/>
                </a:lnTo>
                <a:cubicBezTo>
                  <a:pt x="48" y="830"/>
                  <a:pt x="38" y="840"/>
                  <a:pt x="24" y="840"/>
                </a:cubicBezTo>
                <a:cubicBezTo>
                  <a:pt x="11" y="840"/>
                  <a:pt x="0" y="830"/>
                  <a:pt x="0" y="816"/>
                </a:cubicBezTo>
                <a:lnTo>
                  <a:pt x="0" y="720"/>
                </a:lnTo>
                <a:cubicBezTo>
                  <a:pt x="0" y="707"/>
                  <a:pt x="11" y="696"/>
                  <a:pt x="24" y="696"/>
                </a:cubicBezTo>
                <a:cubicBezTo>
                  <a:pt x="38" y="696"/>
                  <a:pt x="48" y="707"/>
                  <a:pt x="48" y="720"/>
                </a:cubicBezTo>
                <a:close/>
                <a:moveTo>
                  <a:pt x="48" y="960"/>
                </a:moveTo>
                <a:lnTo>
                  <a:pt x="48" y="1056"/>
                </a:lnTo>
                <a:cubicBezTo>
                  <a:pt x="48" y="1070"/>
                  <a:pt x="38" y="1080"/>
                  <a:pt x="24" y="1080"/>
                </a:cubicBezTo>
                <a:cubicBezTo>
                  <a:pt x="11" y="1080"/>
                  <a:pt x="0" y="1070"/>
                  <a:pt x="0" y="1056"/>
                </a:cubicBezTo>
                <a:lnTo>
                  <a:pt x="0" y="960"/>
                </a:lnTo>
                <a:cubicBezTo>
                  <a:pt x="0" y="947"/>
                  <a:pt x="11" y="936"/>
                  <a:pt x="24" y="936"/>
                </a:cubicBezTo>
                <a:cubicBezTo>
                  <a:pt x="38" y="936"/>
                  <a:pt x="48" y="947"/>
                  <a:pt x="48" y="960"/>
                </a:cubicBezTo>
                <a:close/>
                <a:moveTo>
                  <a:pt x="48" y="1200"/>
                </a:moveTo>
                <a:lnTo>
                  <a:pt x="48" y="1296"/>
                </a:lnTo>
                <a:cubicBezTo>
                  <a:pt x="48" y="1310"/>
                  <a:pt x="38" y="1320"/>
                  <a:pt x="24" y="1320"/>
                </a:cubicBezTo>
                <a:cubicBezTo>
                  <a:pt x="11" y="1320"/>
                  <a:pt x="0" y="1310"/>
                  <a:pt x="0" y="1296"/>
                </a:cubicBezTo>
                <a:lnTo>
                  <a:pt x="0" y="1200"/>
                </a:lnTo>
                <a:cubicBezTo>
                  <a:pt x="0" y="1187"/>
                  <a:pt x="11" y="1176"/>
                  <a:pt x="24" y="1176"/>
                </a:cubicBezTo>
                <a:cubicBezTo>
                  <a:pt x="38" y="1176"/>
                  <a:pt x="48" y="1187"/>
                  <a:pt x="48" y="1200"/>
                </a:cubicBezTo>
                <a:close/>
                <a:moveTo>
                  <a:pt x="48" y="1440"/>
                </a:moveTo>
                <a:lnTo>
                  <a:pt x="48" y="1536"/>
                </a:lnTo>
                <a:cubicBezTo>
                  <a:pt x="48" y="1550"/>
                  <a:pt x="38" y="1560"/>
                  <a:pt x="24" y="1560"/>
                </a:cubicBezTo>
                <a:cubicBezTo>
                  <a:pt x="11" y="1560"/>
                  <a:pt x="0" y="1550"/>
                  <a:pt x="0" y="1536"/>
                </a:cubicBezTo>
                <a:lnTo>
                  <a:pt x="0" y="1440"/>
                </a:lnTo>
                <a:cubicBezTo>
                  <a:pt x="0" y="1427"/>
                  <a:pt x="11" y="1416"/>
                  <a:pt x="24" y="1416"/>
                </a:cubicBezTo>
                <a:cubicBezTo>
                  <a:pt x="38" y="1416"/>
                  <a:pt x="48" y="1427"/>
                  <a:pt x="48" y="1440"/>
                </a:cubicBezTo>
                <a:close/>
                <a:moveTo>
                  <a:pt x="48" y="1680"/>
                </a:moveTo>
                <a:lnTo>
                  <a:pt x="48" y="1776"/>
                </a:lnTo>
                <a:cubicBezTo>
                  <a:pt x="48" y="1790"/>
                  <a:pt x="38" y="1800"/>
                  <a:pt x="24" y="1800"/>
                </a:cubicBezTo>
                <a:cubicBezTo>
                  <a:pt x="11" y="1800"/>
                  <a:pt x="0" y="1790"/>
                  <a:pt x="0" y="1776"/>
                </a:cubicBezTo>
                <a:lnTo>
                  <a:pt x="0" y="1680"/>
                </a:lnTo>
                <a:cubicBezTo>
                  <a:pt x="0" y="1667"/>
                  <a:pt x="11" y="1656"/>
                  <a:pt x="24" y="1656"/>
                </a:cubicBezTo>
                <a:cubicBezTo>
                  <a:pt x="38" y="1656"/>
                  <a:pt x="48" y="1667"/>
                  <a:pt x="48" y="1680"/>
                </a:cubicBezTo>
                <a:close/>
                <a:moveTo>
                  <a:pt x="48" y="1920"/>
                </a:moveTo>
                <a:lnTo>
                  <a:pt x="48" y="2016"/>
                </a:lnTo>
                <a:cubicBezTo>
                  <a:pt x="48" y="2030"/>
                  <a:pt x="38" y="2040"/>
                  <a:pt x="24" y="2040"/>
                </a:cubicBezTo>
                <a:cubicBezTo>
                  <a:pt x="11" y="2040"/>
                  <a:pt x="0" y="2030"/>
                  <a:pt x="0" y="2016"/>
                </a:cubicBezTo>
                <a:lnTo>
                  <a:pt x="0" y="1920"/>
                </a:lnTo>
                <a:cubicBezTo>
                  <a:pt x="0" y="1907"/>
                  <a:pt x="11" y="1896"/>
                  <a:pt x="24" y="1896"/>
                </a:cubicBezTo>
                <a:cubicBezTo>
                  <a:pt x="38" y="1896"/>
                  <a:pt x="48" y="1907"/>
                  <a:pt x="48" y="1920"/>
                </a:cubicBezTo>
                <a:close/>
                <a:moveTo>
                  <a:pt x="48" y="2160"/>
                </a:moveTo>
                <a:lnTo>
                  <a:pt x="48" y="2256"/>
                </a:lnTo>
                <a:cubicBezTo>
                  <a:pt x="48" y="2270"/>
                  <a:pt x="38" y="2280"/>
                  <a:pt x="24" y="2280"/>
                </a:cubicBezTo>
                <a:cubicBezTo>
                  <a:pt x="11" y="2280"/>
                  <a:pt x="0" y="2270"/>
                  <a:pt x="0" y="2256"/>
                </a:cubicBezTo>
                <a:lnTo>
                  <a:pt x="0" y="2160"/>
                </a:lnTo>
                <a:cubicBezTo>
                  <a:pt x="0" y="2147"/>
                  <a:pt x="11" y="2136"/>
                  <a:pt x="24" y="2136"/>
                </a:cubicBezTo>
                <a:cubicBezTo>
                  <a:pt x="38" y="2136"/>
                  <a:pt x="48" y="2147"/>
                  <a:pt x="48" y="2160"/>
                </a:cubicBezTo>
                <a:close/>
                <a:moveTo>
                  <a:pt x="48" y="2400"/>
                </a:moveTo>
                <a:lnTo>
                  <a:pt x="48" y="2496"/>
                </a:lnTo>
                <a:cubicBezTo>
                  <a:pt x="48" y="2510"/>
                  <a:pt x="38" y="2520"/>
                  <a:pt x="24" y="2520"/>
                </a:cubicBezTo>
                <a:cubicBezTo>
                  <a:pt x="11" y="2520"/>
                  <a:pt x="0" y="2510"/>
                  <a:pt x="0" y="2496"/>
                </a:cubicBezTo>
                <a:lnTo>
                  <a:pt x="0" y="2400"/>
                </a:lnTo>
                <a:cubicBezTo>
                  <a:pt x="0" y="2387"/>
                  <a:pt x="11" y="2376"/>
                  <a:pt x="24" y="2376"/>
                </a:cubicBezTo>
                <a:cubicBezTo>
                  <a:pt x="38" y="2376"/>
                  <a:pt x="48" y="2387"/>
                  <a:pt x="48" y="2400"/>
                </a:cubicBezTo>
                <a:close/>
                <a:moveTo>
                  <a:pt x="48" y="2640"/>
                </a:moveTo>
                <a:lnTo>
                  <a:pt x="48" y="2736"/>
                </a:lnTo>
                <a:cubicBezTo>
                  <a:pt x="48" y="2750"/>
                  <a:pt x="38" y="2760"/>
                  <a:pt x="24" y="2760"/>
                </a:cubicBezTo>
                <a:cubicBezTo>
                  <a:pt x="11" y="2760"/>
                  <a:pt x="0" y="2750"/>
                  <a:pt x="0" y="2736"/>
                </a:cubicBezTo>
                <a:lnTo>
                  <a:pt x="0" y="2640"/>
                </a:lnTo>
                <a:cubicBezTo>
                  <a:pt x="0" y="2627"/>
                  <a:pt x="11" y="2616"/>
                  <a:pt x="24" y="2616"/>
                </a:cubicBezTo>
                <a:cubicBezTo>
                  <a:pt x="38" y="2616"/>
                  <a:pt x="48" y="2627"/>
                  <a:pt x="48" y="2640"/>
                </a:cubicBezTo>
                <a:close/>
                <a:moveTo>
                  <a:pt x="48" y="2880"/>
                </a:moveTo>
                <a:lnTo>
                  <a:pt x="48" y="2976"/>
                </a:lnTo>
                <a:cubicBezTo>
                  <a:pt x="48" y="2990"/>
                  <a:pt x="38" y="3000"/>
                  <a:pt x="24" y="3000"/>
                </a:cubicBezTo>
                <a:cubicBezTo>
                  <a:pt x="11" y="3000"/>
                  <a:pt x="0" y="2990"/>
                  <a:pt x="0" y="2976"/>
                </a:cubicBezTo>
                <a:lnTo>
                  <a:pt x="0" y="2880"/>
                </a:lnTo>
                <a:cubicBezTo>
                  <a:pt x="0" y="2867"/>
                  <a:pt x="11" y="2856"/>
                  <a:pt x="24" y="2856"/>
                </a:cubicBezTo>
                <a:cubicBezTo>
                  <a:pt x="38" y="2856"/>
                  <a:pt x="48" y="2867"/>
                  <a:pt x="48" y="2880"/>
                </a:cubicBezTo>
                <a:close/>
                <a:moveTo>
                  <a:pt x="48" y="3120"/>
                </a:moveTo>
                <a:lnTo>
                  <a:pt x="48" y="3216"/>
                </a:lnTo>
                <a:cubicBezTo>
                  <a:pt x="48" y="3230"/>
                  <a:pt x="38" y="3240"/>
                  <a:pt x="24" y="3240"/>
                </a:cubicBezTo>
                <a:cubicBezTo>
                  <a:pt x="11" y="3240"/>
                  <a:pt x="0" y="3230"/>
                  <a:pt x="0" y="3216"/>
                </a:cubicBezTo>
                <a:lnTo>
                  <a:pt x="0" y="3120"/>
                </a:lnTo>
                <a:cubicBezTo>
                  <a:pt x="0" y="3107"/>
                  <a:pt x="11" y="3096"/>
                  <a:pt x="24" y="3096"/>
                </a:cubicBezTo>
                <a:cubicBezTo>
                  <a:pt x="38" y="3096"/>
                  <a:pt x="48" y="3107"/>
                  <a:pt x="48" y="3120"/>
                </a:cubicBezTo>
                <a:close/>
                <a:moveTo>
                  <a:pt x="48" y="3360"/>
                </a:moveTo>
                <a:lnTo>
                  <a:pt x="48" y="3456"/>
                </a:lnTo>
                <a:cubicBezTo>
                  <a:pt x="48" y="3470"/>
                  <a:pt x="38" y="3480"/>
                  <a:pt x="24" y="3480"/>
                </a:cubicBezTo>
                <a:cubicBezTo>
                  <a:pt x="11" y="3480"/>
                  <a:pt x="0" y="3470"/>
                  <a:pt x="0" y="3456"/>
                </a:cubicBezTo>
                <a:lnTo>
                  <a:pt x="0" y="3360"/>
                </a:lnTo>
                <a:cubicBezTo>
                  <a:pt x="0" y="3347"/>
                  <a:pt x="11" y="3336"/>
                  <a:pt x="24" y="3336"/>
                </a:cubicBezTo>
                <a:cubicBezTo>
                  <a:pt x="38" y="3336"/>
                  <a:pt x="48" y="3347"/>
                  <a:pt x="48" y="3360"/>
                </a:cubicBezTo>
                <a:close/>
                <a:moveTo>
                  <a:pt x="48" y="3600"/>
                </a:moveTo>
                <a:lnTo>
                  <a:pt x="48" y="3696"/>
                </a:lnTo>
                <a:cubicBezTo>
                  <a:pt x="48" y="3710"/>
                  <a:pt x="38" y="3720"/>
                  <a:pt x="24" y="3720"/>
                </a:cubicBezTo>
                <a:cubicBezTo>
                  <a:pt x="11" y="3720"/>
                  <a:pt x="0" y="3710"/>
                  <a:pt x="0" y="3696"/>
                </a:cubicBezTo>
                <a:lnTo>
                  <a:pt x="0" y="3600"/>
                </a:lnTo>
                <a:cubicBezTo>
                  <a:pt x="0" y="3587"/>
                  <a:pt x="11" y="3576"/>
                  <a:pt x="24" y="3576"/>
                </a:cubicBezTo>
                <a:cubicBezTo>
                  <a:pt x="38" y="3576"/>
                  <a:pt x="48" y="3587"/>
                  <a:pt x="48" y="3600"/>
                </a:cubicBezTo>
                <a:close/>
                <a:moveTo>
                  <a:pt x="48" y="3840"/>
                </a:moveTo>
                <a:lnTo>
                  <a:pt x="48" y="3936"/>
                </a:lnTo>
                <a:cubicBezTo>
                  <a:pt x="48" y="3950"/>
                  <a:pt x="38" y="3960"/>
                  <a:pt x="24" y="3960"/>
                </a:cubicBezTo>
                <a:cubicBezTo>
                  <a:pt x="11" y="3960"/>
                  <a:pt x="0" y="3950"/>
                  <a:pt x="0" y="3936"/>
                </a:cubicBezTo>
                <a:lnTo>
                  <a:pt x="0" y="3840"/>
                </a:lnTo>
                <a:cubicBezTo>
                  <a:pt x="0" y="3827"/>
                  <a:pt x="11" y="3816"/>
                  <a:pt x="24" y="3816"/>
                </a:cubicBezTo>
                <a:cubicBezTo>
                  <a:pt x="38" y="3816"/>
                  <a:pt x="48" y="3827"/>
                  <a:pt x="48" y="3840"/>
                </a:cubicBezTo>
                <a:close/>
                <a:moveTo>
                  <a:pt x="48" y="4080"/>
                </a:moveTo>
                <a:lnTo>
                  <a:pt x="48" y="4176"/>
                </a:lnTo>
                <a:cubicBezTo>
                  <a:pt x="48" y="4190"/>
                  <a:pt x="38" y="4200"/>
                  <a:pt x="24" y="4200"/>
                </a:cubicBezTo>
                <a:cubicBezTo>
                  <a:pt x="11" y="4200"/>
                  <a:pt x="0" y="4190"/>
                  <a:pt x="0" y="4176"/>
                </a:cubicBezTo>
                <a:lnTo>
                  <a:pt x="0" y="4080"/>
                </a:lnTo>
                <a:cubicBezTo>
                  <a:pt x="0" y="4067"/>
                  <a:pt x="11" y="4056"/>
                  <a:pt x="24" y="4056"/>
                </a:cubicBezTo>
                <a:cubicBezTo>
                  <a:pt x="38" y="4056"/>
                  <a:pt x="48" y="4067"/>
                  <a:pt x="48" y="4080"/>
                </a:cubicBezTo>
                <a:close/>
                <a:moveTo>
                  <a:pt x="48" y="4320"/>
                </a:moveTo>
                <a:lnTo>
                  <a:pt x="48" y="4416"/>
                </a:lnTo>
                <a:cubicBezTo>
                  <a:pt x="48" y="4430"/>
                  <a:pt x="38" y="4440"/>
                  <a:pt x="24" y="4440"/>
                </a:cubicBezTo>
                <a:cubicBezTo>
                  <a:pt x="11" y="4440"/>
                  <a:pt x="0" y="4430"/>
                  <a:pt x="0" y="4416"/>
                </a:cubicBezTo>
                <a:lnTo>
                  <a:pt x="0" y="4320"/>
                </a:lnTo>
                <a:cubicBezTo>
                  <a:pt x="0" y="4307"/>
                  <a:pt x="11" y="4296"/>
                  <a:pt x="24" y="4296"/>
                </a:cubicBezTo>
                <a:cubicBezTo>
                  <a:pt x="38" y="4296"/>
                  <a:pt x="48" y="4307"/>
                  <a:pt x="48" y="4320"/>
                </a:cubicBezTo>
                <a:close/>
                <a:moveTo>
                  <a:pt x="48" y="4560"/>
                </a:moveTo>
                <a:lnTo>
                  <a:pt x="48" y="4656"/>
                </a:lnTo>
                <a:cubicBezTo>
                  <a:pt x="48" y="4670"/>
                  <a:pt x="38" y="4680"/>
                  <a:pt x="24" y="4680"/>
                </a:cubicBezTo>
                <a:cubicBezTo>
                  <a:pt x="11" y="4680"/>
                  <a:pt x="0" y="4670"/>
                  <a:pt x="0" y="4656"/>
                </a:cubicBezTo>
                <a:lnTo>
                  <a:pt x="0" y="4560"/>
                </a:lnTo>
                <a:cubicBezTo>
                  <a:pt x="0" y="4547"/>
                  <a:pt x="11" y="4536"/>
                  <a:pt x="24" y="4536"/>
                </a:cubicBezTo>
                <a:cubicBezTo>
                  <a:pt x="38" y="4536"/>
                  <a:pt x="48" y="4547"/>
                  <a:pt x="48" y="4560"/>
                </a:cubicBezTo>
                <a:close/>
                <a:moveTo>
                  <a:pt x="48" y="4800"/>
                </a:moveTo>
                <a:lnTo>
                  <a:pt x="48" y="4896"/>
                </a:lnTo>
                <a:cubicBezTo>
                  <a:pt x="48" y="4910"/>
                  <a:pt x="38" y="4920"/>
                  <a:pt x="24" y="4920"/>
                </a:cubicBezTo>
                <a:cubicBezTo>
                  <a:pt x="11" y="4920"/>
                  <a:pt x="0" y="4910"/>
                  <a:pt x="0" y="4896"/>
                </a:cubicBezTo>
                <a:lnTo>
                  <a:pt x="0" y="4800"/>
                </a:lnTo>
                <a:cubicBezTo>
                  <a:pt x="0" y="4787"/>
                  <a:pt x="11" y="4776"/>
                  <a:pt x="24" y="4776"/>
                </a:cubicBezTo>
                <a:cubicBezTo>
                  <a:pt x="38" y="4776"/>
                  <a:pt x="48" y="4787"/>
                  <a:pt x="48" y="4800"/>
                </a:cubicBezTo>
                <a:close/>
                <a:moveTo>
                  <a:pt x="48" y="5040"/>
                </a:moveTo>
                <a:lnTo>
                  <a:pt x="48" y="5136"/>
                </a:lnTo>
                <a:cubicBezTo>
                  <a:pt x="48" y="5150"/>
                  <a:pt x="38" y="5160"/>
                  <a:pt x="24" y="5160"/>
                </a:cubicBezTo>
                <a:cubicBezTo>
                  <a:pt x="11" y="5160"/>
                  <a:pt x="0" y="5150"/>
                  <a:pt x="0" y="5136"/>
                </a:cubicBezTo>
                <a:lnTo>
                  <a:pt x="0" y="5040"/>
                </a:lnTo>
                <a:cubicBezTo>
                  <a:pt x="0" y="5027"/>
                  <a:pt x="11" y="5016"/>
                  <a:pt x="24" y="5016"/>
                </a:cubicBezTo>
                <a:cubicBezTo>
                  <a:pt x="38" y="5016"/>
                  <a:pt x="48" y="5027"/>
                  <a:pt x="48" y="5040"/>
                </a:cubicBezTo>
                <a:close/>
                <a:moveTo>
                  <a:pt x="48" y="5280"/>
                </a:moveTo>
                <a:lnTo>
                  <a:pt x="48" y="5376"/>
                </a:lnTo>
                <a:cubicBezTo>
                  <a:pt x="48" y="5390"/>
                  <a:pt x="38" y="5400"/>
                  <a:pt x="24" y="5400"/>
                </a:cubicBezTo>
                <a:cubicBezTo>
                  <a:pt x="11" y="5400"/>
                  <a:pt x="0" y="5390"/>
                  <a:pt x="0" y="5376"/>
                </a:cubicBezTo>
                <a:lnTo>
                  <a:pt x="0" y="5280"/>
                </a:lnTo>
                <a:cubicBezTo>
                  <a:pt x="0" y="5267"/>
                  <a:pt x="11" y="5256"/>
                  <a:pt x="24" y="5256"/>
                </a:cubicBezTo>
                <a:cubicBezTo>
                  <a:pt x="38" y="5256"/>
                  <a:pt x="48" y="5267"/>
                  <a:pt x="48" y="5280"/>
                </a:cubicBezTo>
                <a:close/>
                <a:moveTo>
                  <a:pt x="48" y="5520"/>
                </a:moveTo>
                <a:lnTo>
                  <a:pt x="48" y="5616"/>
                </a:lnTo>
                <a:cubicBezTo>
                  <a:pt x="48" y="5630"/>
                  <a:pt x="38" y="5640"/>
                  <a:pt x="24" y="5640"/>
                </a:cubicBezTo>
                <a:cubicBezTo>
                  <a:pt x="11" y="5640"/>
                  <a:pt x="0" y="5630"/>
                  <a:pt x="0" y="5616"/>
                </a:cubicBezTo>
                <a:lnTo>
                  <a:pt x="0" y="5520"/>
                </a:lnTo>
                <a:cubicBezTo>
                  <a:pt x="0" y="5507"/>
                  <a:pt x="11" y="5496"/>
                  <a:pt x="24" y="5496"/>
                </a:cubicBezTo>
                <a:cubicBezTo>
                  <a:pt x="38" y="5496"/>
                  <a:pt x="48" y="5507"/>
                  <a:pt x="48" y="5520"/>
                </a:cubicBezTo>
                <a:close/>
                <a:moveTo>
                  <a:pt x="48" y="5760"/>
                </a:moveTo>
                <a:lnTo>
                  <a:pt x="48" y="5856"/>
                </a:lnTo>
                <a:cubicBezTo>
                  <a:pt x="48" y="5870"/>
                  <a:pt x="38" y="5880"/>
                  <a:pt x="24" y="5880"/>
                </a:cubicBezTo>
                <a:cubicBezTo>
                  <a:pt x="11" y="5880"/>
                  <a:pt x="0" y="5870"/>
                  <a:pt x="0" y="5856"/>
                </a:cubicBezTo>
                <a:lnTo>
                  <a:pt x="0" y="5760"/>
                </a:lnTo>
                <a:cubicBezTo>
                  <a:pt x="0" y="5747"/>
                  <a:pt x="11" y="5736"/>
                  <a:pt x="24" y="5736"/>
                </a:cubicBezTo>
                <a:cubicBezTo>
                  <a:pt x="38" y="5736"/>
                  <a:pt x="48" y="5747"/>
                  <a:pt x="48" y="5760"/>
                </a:cubicBezTo>
                <a:close/>
                <a:moveTo>
                  <a:pt x="48" y="6000"/>
                </a:moveTo>
                <a:lnTo>
                  <a:pt x="48" y="6096"/>
                </a:lnTo>
                <a:cubicBezTo>
                  <a:pt x="48" y="6110"/>
                  <a:pt x="38" y="6120"/>
                  <a:pt x="24" y="6120"/>
                </a:cubicBezTo>
                <a:cubicBezTo>
                  <a:pt x="11" y="6120"/>
                  <a:pt x="0" y="6110"/>
                  <a:pt x="0" y="6096"/>
                </a:cubicBezTo>
                <a:lnTo>
                  <a:pt x="0" y="6000"/>
                </a:lnTo>
                <a:cubicBezTo>
                  <a:pt x="0" y="5987"/>
                  <a:pt x="11" y="5976"/>
                  <a:pt x="24" y="5976"/>
                </a:cubicBezTo>
                <a:cubicBezTo>
                  <a:pt x="38" y="5976"/>
                  <a:pt x="48" y="5987"/>
                  <a:pt x="48" y="6000"/>
                </a:cubicBezTo>
                <a:close/>
                <a:moveTo>
                  <a:pt x="48" y="6240"/>
                </a:moveTo>
                <a:lnTo>
                  <a:pt x="48" y="6336"/>
                </a:lnTo>
                <a:cubicBezTo>
                  <a:pt x="48" y="6350"/>
                  <a:pt x="38" y="6360"/>
                  <a:pt x="24" y="6360"/>
                </a:cubicBezTo>
                <a:cubicBezTo>
                  <a:pt x="11" y="6360"/>
                  <a:pt x="0" y="6350"/>
                  <a:pt x="0" y="6336"/>
                </a:cubicBezTo>
                <a:lnTo>
                  <a:pt x="0" y="6240"/>
                </a:lnTo>
                <a:cubicBezTo>
                  <a:pt x="0" y="6227"/>
                  <a:pt x="11" y="6216"/>
                  <a:pt x="24" y="6216"/>
                </a:cubicBezTo>
                <a:cubicBezTo>
                  <a:pt x="38" y="6216"/>
                  <a:pt x="48" y="6227"/>
                  <a:pt x="48" y="6240"/>
                </a:cubicBezTo>
                <a:close/>
                <a:moveTo>
                  <a:pt x="48" y="6480"/>
                </a:moveTo>
                <a:lnTo>
                  <a:pt x="48" y="6576"/>
                </a:lnTo>
                <a:cubicBezTo>
                  <a:pt x="48" y="6590"/>
                  <a:pt x="38" y="6600"/>
                  <a:pt x="24" y="6600"/>
                </a:cubicBezTo>
                <a:cubicBezTo>
                  <a:pt x="11" y="6600"/>
                  <a:pt x="0" y="6590"/>
                  <a:pt x="0" y="6576"/>
                </a:cubicBezTo>
                <a:lnTo>
                  <a:pt x="0" y="6480"/>
                </a:lnTo>
                <a:cubicBezTo>
                  <a:pt x="0" y="6467"/>
                  <a:pt x="11" y="6456"/>
                  <a:pt x="24" y="6456"/>
                </a:cubicBezTo>
                <a:cubicBezTo>
                  <a:pt x="38" y="6456"/>
                  <a:pt x="48" y="6467"/>
                  <a:pt x="48" y="6480"/>
                </a:cubicBezTo>
                <a:close/>
                <a:moveTo>
                  <a:pt x="48" y="6720"/>
                </a:moveTo>
                <a:lnTo>
                  <a:pt x="48" y="6816"/>
                </a:lnTo>
                <a:cubicBezTo>
                  <a:pt x="48" y="6830"/>
                  <a:pt x="38" y="6840"/>
                  <a:pt x="24" y="6840"/>
                </a:cubicBezTo>
                <a:cubicBezTo>
                  <a:pt x="11" y="6840"/>
                  <a:pt x="0" y="6830"/>
                  <a:pt x="0" y="6816"/>
                </a:cubicBezTo>
                <a:lnTo>
                  <a:pt x="0" y="6720"/>
                </a:lnTo>
                <a:cubicBezTo>
                  <a:pt x="0" y="6707"/>
                  <a:pt x="11" y="6696"/>
                  <a:pt x="24" y="6696"/>
                </a:cubicBezTo>
                <a:cubicBezTo>
                  <a:pt x="38" y="6696"/>
                  <a:pt x="48" y="6707"/>
                  <a:pt x="48" y="6720"/>
                </a:cubicBezTo>
                <a:close/>
                <a:moveTo>
                  <a:pt x="48" y="6960"/>
                </a:moveTo>
                <a:lnTo>
                  <a:pt x="48" y="7056"/>
                </a:lnTo>
                <a:cubicBezTo>
                  <a:pt x="48" y="7070"/>
                  <a:pt x="38" y="7080"/>
                  <a:pt x="24" y="7080"/>
                </a:cubicBezTo>
                <a:cubicBezTo>
                  <a:pt x="11" y="7080"/>
                  <a:pt x="0" y="7070"/>
                  <a:pt x="0" y="7056"/>
                </a:cubicBezTo>
                <a:lnTo>
                  <a:pt x="0" y="6960"/>
                </a:lnTo>
                <a:cubicBezTo>
                  <a:pt x="0" y="6947"/>
                  <a:pt x="11" y="6936"/>
                  <a:pt x="24" y="6936"/>
                </a:cubicBezTo>
                <a:cubicBezTo>
                  <a:pt x="38" y="6936"/>
                  <a:pt x="48" y="6947"/>
                  <a:pt x="48" y="6960"/>
                </a:cubicBezTo>
                <a:close/>
                <a:moveTo>
                  <a:pt x="48" y="7200"/>
                </a:moveTo>
                <a:lnTo>
                  <a:pt x="48" y="7296"/>
                </a:lnTo>
                <a:cubicBezTo>
                  <a:pt x="48" y="7310"/>
                  <a:pt x="38" y="7320"/>
                  <a:pt x="24" y="7320"/>
                </a:cubicBezTo>
                <a:cubicBezTo>
                  <a:pt x="11" y="7320"/>
                  <a:pt x="0" y="7310"/>
                  <a:pt x="0" y="7296"/>
                </a:cubicBezTo>
                <a:lnTo>
                  <a:pt x="0" y="7200"/>
                </a:lnTo>
                <a:cubicBezTo>
                  <a:pt x="0" y="7187"/>
                  <a:pt x="11" y="7176"/>
                  <a:pt x="24" y="7176"/>
                </a:cubicBezTo>
                <a:cubicBezTo>
                  <a:pt x="38" y="7176"/>
                  <a:pt x="48" y="7187"/>
                  <a:pt x="48" y="7200"/>
                </a:cubicBezTo>
                <a:close/>
                <a:moveTo>
                  <a:pt x="48" y="7440"/>
                </a:moveTo>
                <a:lnTo>
                  <a:pt x="48" y="7536"/>
                </a:lnTo>
                <a:cubicBezTo>
                  <a:pt x="48" y="7550"/>
                  <a:pt x="38" y="7560"/>
                  <a:pt x="24" y="7560"/>
                </a:cubicBezTo>
                <a:cubicBezTo>
                  <a:pt x="11" y="7560"/>
                  <a:pt x="0" y="7550"/>
                  <a:pt x="0" y="7536"/>
                </a:cubicBezTo>
                <a:lnTo>
                  <a:pt x="0" y="7440"/>
                </a:lnTo>
                <a:cubicBezTo>
                  <a:pt x="0" y="7427"/>
                  <a:pt x="11" y="7416"/>
                  <a:pt x="24" y="7416"/>
                </a:cubicBezTo>
                <a:cubicBezTo>
                  <a:pt x="38" y="7416"/>
                  <a:pt x="48" y="7427"/>
                  <a:pt x="48" y="7440"/>
                </a:cubicBezTo>
                <a:close/>
                <a:moveTo>
                  <a:pt x="48" y="7680"/>
                </a:moveTo>
                <a:lnTo>
                  <a:pt x="48" y="7776"/>
                </a:lnTo>
                <a:cubicBezTo>
                  <a:pt x="48" y="7790"/>
                  <a:pt x="38" y="7800"/>
                  <a:pt x="24" y="7800"/>
                </a:cubicBezTo>
                <a:cubicBezTo>
                  <a:pt x="11" y="7800"/>
                  <a:pt x="0" y="7790"/>
                  <a:pt x="0" y="7776"/>
                </a:cubicBezTo>
                <a:lnTo>
                  <a:pt x="0" y="7680"/>
                </a:lnTo>
                <a:cubicBezTo>
                  <a:pt x="0" y="7667"/>
                  <a:pt x="11" y="7656"/>
                  <a:pt x="24" y="7656"/>
                </a:cubicBezTo>
                <a:cubicBezTo>
                  <a:pt x="38" y="7656"/>
                  <a:pt x="48" y="7667"/>
                  <a:pt x="48" y="7680"/>
                </a:cubicBezTo>
                <a:close/>
                <a:moveTo>
                  <a:pt x="48" y="7920"/>
                </a:moveTo>
                <a:lnTo>
                  <a:pt x="48" y="8016"/>
                </a:lnTo>
                <a:cubicBezTo>
                  <a:pt x="48" y="8030"/>
                  <a:pt x="38" y="8040"/>
                  <a:pt x="24" y="8040"/>
                </a:cubicBezTo>
                <a:cubicBezTo>
                  <a:pt x="11" y="8040"/>
                  <a:pt x="0" y="8030"/>
                  <a:pt x="0" y="8016"/>
                </a:cubicBezTo>
                <a:lnTo>
                  <a:pt x="0" y="7920"/>
                </a:lnTo>
                <a:cubicBezTo>
                  <a:pt x="0" y="7907"/>
                  <a:pt x="11" y="7896"/>
                  <a:pt x="24" y="7896"/>
                </a:cubicBezTo>
                <a:cubicBezTo>
                  <a:pt x="38" y="7896"/>
                  <a:pt x="48" y="7907"/>
                  <a:pt x="48" y="7920"/>
                </a:cubicBezTo>
                <a:close/>
                <a:moveTo>
                  <a:pt x="48" y="8160"/>
                </a:moveTo>
                <a:lnTo>
                  <a:pt x="48" y="8256"/>
                </a:lnTo>
                <a:cubicBezTo>
                  <a:pt x="48" y="8270"/>
                  <a:pt x="38" y="8280"/>
                  <a:pt x="24" y="8280"/>
                </a:cubicBezTo>
                <a:cubicBezTo>
                  <a:pt x="11" y="8280"/>
                  <a:pt x="0" y="8270"/>
                  <a:pt x="0" y="8256"/>
                </a:cubicBezTo>
                <a:lnTo>
                  <a:pt x="0" y="8160"/>
                </a:lnTo>
                <a:cubicBezTo>
                  <a:pt x="0" y="8147"/>
                  <a:pt x="11" y="8136"/>
                  <a:pt x="24" y="8136"/>
                </a:cubicBezTo>
                <a:cubicBezTo>
                  <a:pt x="38" y="8136"/>
                  <a:pt x="48" y="8147"/>
                  <a:pt x="48" y="8160"/>
                </a:cubicBezTo>
                <a:close/>
                <a:moveTo>
                  <a:pt x="48" y="8400"/>
                </a:moveTo>
                <a:lnTo>
                  <a:pt x="48" y="8496"/>
                </a:lnTo>
                <a:cubicBezTo>
                  <a:pt x="48" y="8510"/>
                  <a:pt x="38" y="8520"/>
                  <a:pt x="24" y="8520"/>
                </a:cubicBezTo>
                <a:cubicBezTo>
                  <a:pt x="11" y="8520"/>
                  <a:pt x="0" y="8510"/>
                  <a:pt x="0" y="8496"/>
                </a:cubicBezTo>
                <a:lnTo>
                  <a:pt x="0" y="8400"/>
                </a:lnTo>
                <a:cubicBezTo>
                  <a:pt x="0" y="8387"/>
                  <a:pt x="11" y="8376"/>
                  <a:pt x="24" y="8376"/>
                </a:cubicBezTo>
                <a:cubicBezTo>
                  <a:pt x="38" y="8376"/>
                  <a:pt x="48" y="8387"/>
                  <a:pt x="48" y="8400"/>
                </a:cubicBezTo>
                <a:close/>
                <a:moveTo>
                  <a:pt x="48" y="8640"/>
                </a:moveTo>
                <a:lnTo>
                  <a:pt x="48" y="8736"/>
                </a:lnTo>
                <a:cubicBezTo>
                  <a:pt x="48" y="8750"/>
                  <a:pt x="38" y="8760"/>
                  <a:pt x="24" y="8760"/>
                </a:cubicBezTo>
                <a:cubicBezTo>
                  <a:pt x="11" y="8760"/>
                  <a:pt x="0" y="8750"/>
                  <a:pt x="0" y="8736"/>
                </a:cubicBezTo>
                <a:lnTo>
                  <a:pt x="0" y="8640"/>
                </a:lnTo>
                <a:cubicBezTo>
                  <a:pt x="0" y="8627"/>
                  <a:pt x="11" y="8616"/>
                  <a:pt x="24" y="8616"/>
                </a:cubicBezTo>
                <a:cubicBezTo>
                  <a:pt x="38" y="8616"/>
                  <a:pt x="48" y="8627"/>
                  <a:pt x="48" y="8640"/>
                </a:cubicBezTo>
                <a:close/>
                <a:moveTo>
                  <a:pt x="48" y="8880"/>
                </a:moveTo>
                <a:lnTo>
                  <a:pt x="48" y="8976"/>
                </a:lnTo>
                <a:cubicBezTo>
                  <a:pt x="48" y="8990"/>
                  <a:pt x="38" y="9000"/>
                  <a:pt x="24" y="9000"/>
                </a:cubicBezTo>
                <a:cubicBezTo>
                  <a:pt x="11" y="9000"/>
                  <a:pt x="0" y="8990"/>
                  <a:pt x="0" y="8976"/>
                </a:cubicBezTo>
                <a:lnTo>
                  <a:pt x="0" y="8880"/>
                </a:lnTo>
                <a:cubicBezTo>
                  <a:pt x="0" y="8867"/>
                  <a:pt x="11" y="8856"/>
                  <a:pt x="24" y="8856"/>
                </a:cubicBezTo>
                <a:cubicBezTo>
                  <a:pt x="38" y="8856"/>
                  <a:pt x="48" y="8867"/>
                  <a:pt x="48" y="88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82" name="Rectangle 161">
            <a:extLst>
              <a:ext uri="{FF2B5EF4-FFF2-40B4-BE49-F238E27FC236}">
                <a16:creationId xmlns:a16="http://schemas.microsoft.com/office/drawing/2014/main" id="{75020F3A-B5D6-4DF2-ADD9-0FBB924F47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6446" y="3252438"/>
            <a:ext cx="52097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24-mo rate</a:t>
            </a:r>
            <a:b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27%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19%</a:t>
            </a:r>
          </a:p>
        </p:txBody>
      </p:sp>
      <p:sp>
        <p:nvSpPr>
          <p:cNvPr id="483" name="Rectangle 114">
            <a:extLst>
              <a:ext uri="{FF2B5EF4-FFF2-40B4-BE49-F238E27FC236}">
                <a16:creationId xmlns:a16="http://schemas.microsoft.com/office/drawing/2014/main" id="{513B11A6-0159-4E32-ACA2-9E5E19295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069" y="5193329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84" name="Rectangle 126">
            <a:extLst>
              <a:ext uri="{FF2B5EF4-FFF2-40B4-BE49-F238E27FC236}">
                <a16:creationId xmlns:a16="http://schemas.microsoft.com/office/drawing/2014/main" id="{8F420200-0935-4406-9569-022AB107BD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528" y="5264395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060567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82324"/>
    </mc:Choice>
    <mc:Fallback xmlns="">
      <p:transition spd="slow" advTm="82324"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67A14C-723F-454E-9189-00D4EDD478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030987"/>
            <a:ext cx="8234362" cy="866775"/>
          </a:xfrm>
        </p:spPr>
        <p:txBody>
          <a:bodyPr>
            <a:noAutofit/>
          </a:bodyPr>
          <a:lstStyle/>
          <a:p>
            <a:r>
              <a:rPr lang="en-US" dirty="0"/>
              <a:t>Pembro vs Chemo: PFS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1729AA2-EB8E-4DE2-8A6C-21130FF3C6A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0" y="5813879"/>
            <a:ext cx="9144000" cy="186871"/>
          </a:xfrm>
        </p:spPr>
        <p:txBody>
          <a:bodyPr/>
          <a:lstStyle/>
          <a:p>
            <a:r>
              <a:rPr lang="en-US" dirty="0"/>
              <a:t>PFS assessed per RECIST v1.1 by blinded independent central review (final analysis of PFS occurred at IA2); Data cutoff: Sept 28, 2018.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947902-D1D8-4464-B62D-514B100D40BB}"/>
              </a:ext>
            </a:extLst>
          </p:cNvPr>
          <p:cNvSpPr txBox="1"/>
          <p:nvPr/>
        </p:nvSpPr>
        <p:spPr>
          <a:xfrm>
            <a:off x="6601048" y="1781017"/>
            <a:ext cx="948658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≥10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56BE04B1-051F-4C76-ABBC-2986BBD5178C}"/>
              </a:ext>
            </a:extLst>
          </p:cNvPr>
          <p:cNvSpPr txBox="1"/>
          <p:nvPr/>
        </p:nvSpPr>
        <p:spPr>
          <a:xfrm>
            <a:off x="305219" y="2803868"/>
            <a:ext cx="184666" cy="1552346"/>
          </a:xfrm>
          <a:prstGeom prst="rect">
            <a:avLst/>
          </a:prstGeom>
          <a:noFill/>
        </p:spPr>
        <p:txBody>
          <a:bodyPr vert="vert270" wrap="squar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PFS, %</a:t>
            </a:r>
          </a:p>
        </p:txBody>
      </p:sp>
      <p:sp>
        <p:nvSpPr>
          <p:cNvPr id="95" name="Rectangle 87">
            <a:extLst>
              <a:ext uri="{FF2B5EF4-FFF2-40B4-BE49-F238E27FC236}">
                <a16:creationId xmlns:a16="http://schemas.microsoft.com/office/drawing/2014/main" id="{5DCC6484-1925-475F-9175-9453F713B2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272" y="5398777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256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6" name="Rectangle 88">
            <a:extLst>
              <a:ext uri="{FF2B5EF4-FFF2-40B4-BE49-F238E27FC236}">
                <a16:creationId xmlns:a16="http://schemas.microsoft.com/office/drawing/2014/main" id="{E249E630-309B-4E5A-8558-CE6E48CCF7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5605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91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7" name="Rectangle 89">
            <a:extLst>
              <a:ext uri="{FF2B5EF4-FFF2-40B4-BE49-F238E27FC236}">
                <a16:creationId xmlns:a16="http://schemas.microsoft.com/office/drawing/2014/main" id="{0BB66BE3-E490-4531-BF8B-112F93C46A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0243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61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8" name="Rectangle 90">
            <a:extLst>
              <a:ext uri="{FF2B5EF4-FFF2-40B4-BE49-F238E27FC236}">
                <a16:creationId xmlns:a16="http://schemas.microsoft.com/office/drawing/2014/main" id="{8E43CCE3-6B4E-480A-A7DD-2547905374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4113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9" name="Rectangle 91">
            <a:extLst>
              <a:ext uri="{FF2B5EF4-FFF2-40B4-BE49-F238E27FC236}">
                <a16:creationId xmlns:a16="http://schemas.microsoft.com/office/drawing/2014/main" id="{B3FB5BFF-4009-4CCF-AA86-3100D64C28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9521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30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0" name="Rectangle 92">
            <a:extLst>
              <a:ext uri="{FF2B5EF4-FFF2-40B4-BE49-F238E27FC236}">
                <a16:creationId xmlns:a16="http://schemas.microsoft.com/office/drawing/2014/main" id="{59BDF2EA-AEA1-496B-A8C9-D690106AE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546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1" name="Rectangle 93">
            <a:extLst>
              <a:ext uri="{FF2B5EF4-FFF2-40B4-BE49-F238E27FC236}">
                <a16:creationId xmlns:a16="http://schemas.microsoft.com/office/drawing/2014/main" id="{F49B91A0-4C4C-4BCE-82B6-9B1B39C937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1877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2" name="Rectangle 94">
            <a:extLst>
              <a:ext uri="{FF2B5EF4-FFF2-40B4-BE49-F238E27FC236}">
                <a16:creationId xmlns:a16="http://schemas.microsoft.com/office/drawing/2014/main" id="{7FEACD0E-666B-45CE-B158-5AA91F4443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5748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3" name="Rectangle 95">
            <a:extLst>
              <a:ext uri="{FF2B5EF4-FFF2-40B4-BE49-F238E27FC236}">
                <a16:creationId xmlns:a16="http://schemas.microsoft.com/office/drawing/2014/main" id="{475F231E-FA1E-45D6-BD54-7B54822B76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5772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4" name="Rectangle 96">
            <a:extLst>
              <a:ext uri="{FF2B5EF4-FFF2-40B4-BE49-F238E27FC236}">
                <a16:creationId xmlns:a16="http://schemas.microsoft.com/office/drawing/2014/main" id="{15546D81-D2C3-48B6-8A57-71776FD28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8104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5" name="Rectangle 97">
            <a:extLst>
              <a:ext uri="{FF2B5EF4-FFF2-40B4-BE49-F238E27FC236}">
                <a16:creationId xmlns:a16="http://schemas.microsoft.com/office/drawing/2014/main" id="{374BAC6B-5E94-459B-AD49-D73692EAD7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1933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6" name="Rectangle 98">
            <a:extLst>
              <a:ext uri="{FF2B5EF4-FFF2-40B4-BE49-F238E27FC236}">
                <a16:creationId xmlns:a16="http://schemas.microsoft.com/office/drawing/2014/main" id="{D05AE8B6-FD16-4243-B6E8-63C51EE41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0918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0" name="Rectangle 102">
            <a:extLst>
              <a:ext uri="{FF2B5EF4-FFF2-40B4-BE49-F238E27FC236}">
                <a16:creationId xmlns:a16="http://schemas.microsoft.com/office/drawing/2014/main" id="{C83D81E0-736A-45C6-A858-EE7801173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502" y="5518861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250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1" name="Rectangle 103">
            <a:extLst>
              <a:ext uri="{FF2B5EF4-FFF2-40B4-BE49-F238E27FC236}">
                <a16:creationId xmlns:a16="http://schemas.microsoft.com/office/drawing/2014/main" id="{3C92F940-B1EB-46A7-9A61-676202CDBE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910" y="5518861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199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2" name="Rectangle 104">
            <a:extLst>
              <a:ext uri="{FF2B5EF4-FFF2-40B4-BE49-F238E27FC236}">
                <a16:creationId xmlns:a16="http://schemas.microsoft.com/office/drawing/2014/main" id="{E5B82774-88B8-49A5-8605-75DE55FCE2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4857" y="5518861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125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3" name="Rectangle 105">
            <a:extLst>
              <a:ext uri="{FF2B5EF4-FFF2-40B4-BE49-F238E27FC236}">
                <a16:creationId xmlns:a16="http://schemas.microsoft.com/office/drawing/2014/main" id="{F37434EF-E03D-4473-A821-E549D7200F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7190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4" name="Rectangle 106">
            <a:extLst>
              <a:ext uri="{FF2B5EF4-FFF2-40B4-BE49-F238E27FC236}">
                <a16:creationId xmlns:a16="http://schemas.microsoft.com/office/drawing/2014/main" id="{B0A2F182-6DFD-40B8-ABC2-544FC5CD24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906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5" name="Rectangle 107">
            <a:extLst>
              <a:ext uri="{FF2B5EF4-FFF2-40B4-BE49-F238E27FC236}">
                <a16:creationId xmlns:a16="http://schemas.microsoft.com/office/drawing/2014/main" id="{041AC3BB-3094-4645-BC2B-618DF4498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9546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6" name="Rectangle 108">
            <a:extLst>
              <a:ext uri="{FF2B5EF4-FFF2-40B4-BE49-F238E27FC236}">
                <a16:creationId xmlns:a16="http://schemas.microsoft.com/office/drawing/2014/main" id="{FEE4F4E2-CCD1-4029-9D3A-D836BFFAA2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7261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7" name="Rectangle 109">
            <a:extLst>
              <a:ext uri="{FF2B5EF4-FFF2-40B4-BE49-F238E27FC236}">
                <a16:creationId xmlns:a16="http://schemas.microsoft.com/office/drawing/2014/main" id="{BDEBD509-607C-4677-86FE-C423A82638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7048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8" name="Rectangle 110">
            <a:extLst>
              <a:ext uri="{FF2B5EF4-FFF2-40B4-BE49-F238E27FC236}">
                <a16:creationId xmlns:a16="http://schemas.microsoft.com/office/drawing/2014/main" id="{2487998E-8ABA-42EB-A02A-B621575D0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7072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9" name="Rectangle 111">
            <a:extLst>
              <a:ext uri="{FF2B5EF4-FFF2-40B4-BE49-F238E27FC236}">
                <a16:creationId xmlns:a16="http://schemas.microsoft.com/office/drawing/2014/main" id="{3A693001-E062-4B28-AF7D-EDC3648FEC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9643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0" name="Rectangle 112">
            <a:extLst>
              <a:ext uri="{FF2B5EF4-FFF2-40B4-BE49-F238E27FC236}">
                <a16:creationId xmlns:a16="http://schemas.microsoft.com/office/drawing/2014/main" id="{0B561E4A-8D0F-415D-A066-D056F3764A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1933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1" name="Rectangle 113">
            <a:extLst>
              <a:ext uri="{FF2B5EF4-FFF2-40B4-BE49-F238E27FC236}">
                <a16:creationId xmlns:a16="http://schemas.microsoft.com/office/drawing/2014/main" id="{1BA3839B-6192-40B1-933E-9E2B873C36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0918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" name="Freeform 33">
            <a:extLst>
              <a:ext uri="{FF2B5EF4-FFF2-40B4-BE49-F238E27FC236}">
                <a16:creationId xmlns:a16="http://schemas.microsoft.com/office/drawing/2014/main" id="{9551079E-A022-4CD4-84E6-05A0A55A5149}"/>
              </a:ext>
            </a:extLst>
          </p:cNvPr>
          <p:cNvSpPr>
            <a:spLocks/>
          </p:cNvSpPr>
          <p:nvPr/>
        </p:nvSpPr>
        <p:spPr bwMode="auto">
          <a:xfrm>
            <a:off x="736355" y="2437054"/>
            <a:ext cx="2706407" cy="2426051"/>
          </a:xfrm>
          <a:custGeom>
            <a:avLst/>
            <a:gdLst>
              <a:gd name="T0" fmla="*/ 39 w 1759"/>
              <a:gd name="T1" fmla="*/ 13 h 1482"/>
              <a:gd name="T2" fmla="*/ 50 w 1759"/>
              <a:gd name="T3" fmla="*/ 32 h 1482"/>
              <a:gd name="T4" fmla="*/ 63 w 1759"/>
              <a:gd name="T5" fmla="*/ 50 h 1482"/>
              <a:gd name="T6" fmla="*/ 72 w 1759"/>
              <a:gd name="T7" fmla="*/ 69 h 1482"/>
              <a:gd name="T8" fmla="*/ 83 w 1759"/>
              <a:gd name="T9" fmla="*/ 100 h 1482"/>
              <a:gd name="T10" fmla="*/ 88 w 1759"/>
              <a:gd name="T11" fmla="*/ 113 h 1482"/>
              <a:gd name="T12" fmla="*/ 103 w 1759"/>
              <a:gd name="T13" fmla="*/ 131 h 1482"/>
              <a:gd name="T14" fmla="*/ 130 w 1759"/>
              <a:gd name="T15" fmla="*/ 150 h 1482"/>
              <a:gd name="T16" fmla="*/ 141 w 1759"/>
              <a:gd name="T17" fmla="*/ 176 h 1482"/>
              <a:gd name="T18" fmla="*/ 150 w 1759"/>
              <a:gd name="T19" fmla="*/ 194 h 1482"/>
              <a:gd name="T20" fmla="*/ 156 w 1759"/>
              <a:gd name="T21" fmla="*/ 238 h 1482"/>
              <a:gd name="T22" fmla="*/ 161 w 1759"/>
              <a:gd name="T23" fmla="*/ 264 h 1482"/>
              <a:gd name="T24" fmla="*/ 167 w 1759"/>
              <a:gd name="T25" fmla="*/ 282 h 1482"/>
              <a:gd name="T26" fmla="*/ 179 w 1759"/>
              <a:gd name="T27" fmla="*/ 314 h 1482"/>
              <a:gd name="T28" fmla="*/ 196 w 1759"/>
              <a:gd name="T29" fmla="*/ 339 h 1482"/>
              <a:gd name="T30" fmla="*/ 207 w 1759"/>
              <a:gd name="T31" fmla="*/ 364 h 1482"/>
              <a:gd name="T32" fmla="*/ 214 w 1759"/>
              <a:gd name="T33" fmla="*/ 383 h 1482"/>
              <a:gd name="T34" fmla="*/ 219 w 1759"/>
              <a:gd name="T35" fmla="*/ 408 h 1482"/>
              <a:gd name="T36" fmla="*/ 228 w 1759"/>
              <a:gd name="T37" fmla="*/ 439 h 1482"/>
              <a:gd name="T38" fmla="*/ 237 w 1759"/>
              <a:gd name="T39" fmla="*/ 484 h 1482"/>
              <a:gd name="T40" fmla="*/ 246 w 1759"/>
              <a:gd name="T41" fmla="*/ 521 h 1482"/>
              <a:gd name="T42" fmla="*/ 270 w 1759"/>
              <a:gd name="T43" fmla="*/ 547 h 1482"/>
              <a:gd name="T44" fmla="*/ 286 w 1759"/>
              <a:gd name="T45" fmla="*/ 571 h 1482"/>
              <a:gd name="T46" fmla="*/ 297 w 1759"/>
              <a:gd name="T47" fmla="*/ 590 h 1482"/>
              <a:gd name="T48" fmla="*/ 305 w 1759"/>
              <a:gd name="T49" fmla="*/ 622 h 1482"/>
              <a:gd name="T50" fmla="*/ 312 w 1759"/>
              <a:gd name="T51" fmla="*/ 660 h 1482"/>
              <a:gd name="T52" fmla="*/ 319 w 1759"/>
              <a:gd name="T53" fmla="*/ 716 h 1482"/>
              <a:gd name="T54" fmla="*/ 328 w 1759"/>
              <a:gd name="T55" fmla="*/ 729 h 1482"/>
              <a:gd name="T56" fmla="*/ 341 w 1759"/>
              <a:gd name="T57" fmla="*/ 748 h 1482"/>
              <a:gd name="T58" fmla="*/ 348 w 1759"/>
              <a:gd name="T59" fmla="*/ 767 h 1482"/>
              <a:gd name="T60" fmla="*/ 359 w 1759"/>
              <a:gd name="T61" fmla="*/ 787 h 1482"/>
              <a:gd name="T62" fmla="*/ 374 w 1759"/>
              <a:gd name="T63" fmla="*/ 806 h 1482"/>
              <a:gd name="T64" fmla="*/ 383 w 1759"/>
              <a:gd name="T65" fmla="*/ 825 h 1482"/>
              <a:gd name="T66" fmla="*/ 388 w 1759"/>
              <a:gd name="T67" fmla="*/ 859 h 1482"/>
              <a:gd name="T68" fmla="*/ 394 w 1759"/>
              <a:gd name="T69" fmla="*/ 891 h 1482"/>
              <a:gd name="T70" fmla="*/ 410 w 1759"/>
              <a:gd name="T71" fmla="*/ 918 h 1482"/>
              <a:gd name="T72" fmla="*/ 426 w 1759"/>
              <a:gd name="T73" fmla="*/ 945 h 1482"/>
              <a:gd name="T74" fmla="*/ 455 w 1759"/>
              <a:gd name="T75" fmla="*/ 971 h 1482"/>
              <a:gd name="T76" fmla="*/ 463 w 1759"/>
              <a:gd name="T77" fmla="*/ 1005 h 1482"/>
              <a:gd name="T78" fmla="*/ 468 w 1759"/>
              <a:gd name="T79" fmla="*/ 1033 h 1482"/>
              <a:gd name="T80" fmla="*/ 503 w 1759"/>
              <a:gd name="T81" fmla="*/ 1053 h 1482"/>
              <a:gd name="T82" fmla="*/ 546 w 1759"/>
              <a:gd name="T83" fmla="*/ 1095 h 1482"/>
              <a:gd name="T84" fmla="*/ 555 w 1759"/>
              <a:gd name="T85" fmla="*/ 1115 h 1482"/>
              <a:gd name="T86" fmla="*/ 590 w 1759"/>
              <a:gd name="T87" fmla="*/ 1149 h 1482"/>
              <a:gd name="T88" fmla="*/ 612 w 1759"/>
              <a:gd name="T89" fmla="*/ 1178 h 1482"/>
              <a:gd name="T90" fmla="*/ 625 w 1759"/>
              <a:gd name="T91" fmla="*/ 1205 h 1482"/>
              <a:gd name="T92" fmla="*/ 652 w 1759"/>
              <a:gd name="T93" fmla="*/ 1225 h 1482"/>
              <a:gd name="T94" fmla="*/ 688 w 1759"/>
              <a:gd name="T95" fmla="*/ 1246 h 1482"/>
              <a:gd name="T96" fmla="*/ 698 w 1759"/>
              <a:gd name="T97" fmla="*/ 1266 h 1482"/>
              <a:gd name="T98" fmla="*/ 728 w 1759"/>
              <a:gd name="T99" fmla="*/ 1287 h 1482"/>
              <a:gd name="T100" fmla="*/ 758 w 1759"/>
              <a:gd name="T101" fmla="*/ 1301 h 1482"/>
              <a:gd name="T102" fmla="*/ 803 w 1759"/>
              <a:gd name="T103" fmla="*/ 1323 h 1482"/>
              <a:gd name="T104" fmla="*/ 832 w 1759"/>
              <a:gd name="T105" fmla="*/ 1344 h 1482"/>
              <a:gd name="T106" fmla="*/ 861 w 1759"/>
              <a:gd name="T107" fmla="*/ 1365 h 1482"/>
              <a:gd name="T108" fmla="*/ 919 w 1759"/>
              <a:gd name="T109" fmla="*/ 1381 h 1482"/>
              <a:gd name="T110" fmla="*/ 965 w 1759"/>
              <a:gd name="T111" fmla="*/ 1405 h 1482"/>
              <a:gd name="T112" fmla="*/ 1019 w 1759"/>
              <a:gd name="T113" fmla="*/ 1414 h 1482"/>
              <a:gd name="T114" fmla="*/ 1067 w 1759"/>
              <a:gd name="T115" fmla="*/ 1443 h 1482"/>
              <a:gd name="T116" fmla="*/ 1168 w 1759"/>
              <a:gd name="T117" fmla="*/ 1471 h 1482"/>
              <a:gd name="T118" fmla="*/ 1448 w 1759"/>
              <a:gd name="T119" fmla="*/ 1482 h 1482"/>
              <a:gd name="T120" fmla="*/ 1759 w 1759"/>
              <a:gd name="T121" fmla="*/ 1482 h 1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59" h="148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2" y="0"/>
                </a:lnTo>
                <a:lnTo>
                  <a:pt x="12" y="7"/>
                </a:lnTo>
                <a:lnTo>
                  <a:pt x="12" y="7"/>
                </a:lnTo>
                <a:lnTo>
                  <a:pt x="39" y="7"/>
                </a:lnTo>
                <a:lnTo>
                  <a:pt x="39" y="13"/>
                </a:lnTo>
                <a:lnTo>
                  <a:pt x="39" y="13"/>
                </a:lnTo>
                <a:lnTo>
                  <a:pt x="45" y="13"/>
                </a:lnTo>
                <a:lnTo>
                  <a:pt x="45" y="19"/>
                </a:lnTo>
                <a:lnTo>
                  <a:pt x="45" y="19"/>
                </a:lnTo>
                <a:lnTo>
                  <a:pt x="49" y="19"/>
                </a:lnTo>
                <a:lnTo>
                  <a:pt x="49" y="26"/>
                </a:lnTo>
                <a:lnTo>
                  <a:pt x="49" y="26"/>
                </a:lnTo>
                <a:lnTo>
                  <a:pt x="50" y="26"/>
                </a:lnTo>
                <a:lnTo>
                  <a:pt x="50" y="32"/>
                </a:lnTo>
                <a:lnTo>
                  <a:pt x="50" y="32"/>
                </a:lnTo>
                <a:lnTo>
                  <a:pt x="56" y="32"/>
                </a:lnTo>
                <a:lnTo>
                  <a:pt x="56" y="38"/>
                </a:lnTo>
                <a:lnTo>
                  <a:pt x="56" y="38"/>
                </a:lnTo>
                <a:lnTo>
                  <a:pt x="61" y="38"/>
                </a:lnTo>
                <a:lnTo>
                  <a:pt x="61" y="44"/>
                </a:lnTo>
                <a:lnTo>
                  <a:pt x="61" y="44"/>
                </a:lnTo>
                <a:lnTo>
                  <a:pt x="63" y="44"/>
                </a:lnTo>
                <a:lnTo>
                  <a:pt x="63" y="50"/>
                </a:lnTo>
                <a:lnTo>
                  <a:pt x="63" y="50"/>
                </a:lnTo>
                <a:lnTo>
                  <a:pt x="65" y="50"/>
                </a:lnTo>
                <a:lnTo>
                  <a:pt x="65" y="56"/>
                </a:lnTo>
                <a:lnTo>
                  <a:pt x="65" y="56"/>
                </a:lnTo>
                <a:lnTo>
                  <a:pt x="70" y="56"/>
                </a:lnTo>
                <a:lnTo>
                  <a:pt x="70" y="63"/>
                </a:lnTo>
                <a:lnTo>
                  <a:pt x="70" y="63"/>
                </a:lnTo>
                <a:lnTo>
                  <a:pt x="72" y="63"/>
                </a:lnTo>
                <a:lnTo>
                  <a:pt x="72" y="69"/>
                </a:lnTo>
                <a:lnTo>
                  <a:pt x="72" y="69"/>
                </a:lnTo>
                <a:lnTo>
                  <a:pt x="74" y="69"/>
                </a:lnTo>
                <a:lnTo>
                  <a:pt x="74" y="75"/>
                </a:lnTo>
                <a:lnTo>
                  <a:pt x="74" y="75"/>
                </a:lnTo>
                <a:lnTo>
                  <a:pt x="76" y="75"/>
                </a:lnTo>
                <a:lnTo>
                  <a:pt x="76" y="94"/>
                </a:lnTo>
                <a:lnTo>
                  <a:pt x="76" y="94"/>
                </a:lnTo>
                <a:lnTo>
                  <a:pt x="83" y="94"/>
                </a:lnTo>
                <a:lnTo>
                  <a:pt x="83" y="100"/>
                </a:lnTo>
                <a:lnTo>
                  <a:pt x="83" y="100"/>
                </a:lnTo>
                <a:lnTo>
                  <a:pt x="85" y="100"/>
                </a:lnTo>
                <a:lnTo>
                  <a:pt x="85" y="100"/>
                </a:lnTo>
                <a:lnTo>
                  <a:pt x="85" y="100"/>
                </a:lnTo>
                <a:lnTo>
                  <a:pt x="87" y="100"/>
                </a:lnTo>
                <a:lnTo>
                  <a:pt x="87" y="107"/>
                </a:lnTo>
                <a:lnTo>
                  <a:pt x="87" y="107"/>
                </a:lnTo>
                <a:lnTo>
                  <a:pt x="88" y="107"/>
                </a:lnTo>
                <a:lnTo>
                  <a:pt x="88" y="113"/>
                </a:lnTo>
                <a:lnTo>
                  <a:pt x="88" y="113"/>
                </a:lnTo>
                <a:lnTo>
                  <a:pt x="92" y="113"/>
                </a:lnTo>
                <a:lnTo>
                  <a:pt x="92" y="119"/>
                </a:lnTo>
                <a:lnTo>
                  <a:pt x="92" y="119"/>
                </a:lnTo>
                <a:lnTo>
                  <a:pt x="101" y="119"/>
                </a:lnTo>
                <a:lnTo>
                  <a:pt x="101" y="125"/>
                </a:lnTo>
                <a:lnTo>
                  <a:pt x="101" y="125"/>
                </a:lnTo>
                <a:lnTo>
                  <a:pt x="103" y="125"/>
                </a:lnTo>
                <a:lnTo>
                  <a:pt x="103" y="131"/>
                </a:lnTo>
                <a:lnTo>
                  <a:pt x="103" y="131"/>
                </a:lnTo>
                <a:lnTo>
                  <a:pt x="105" y="131"/>
                </a:lnTo>
                <a:lnTo>
                  <a:pt x="105" y="137"/>
                </a:lnTo>
                <a:lnTo>
                  <a:pt x="105" y="137"/>
                </a:lnTo>
                <a:lnTo>
                  <a:pt x="123" y="137"/>
                </a:lnTo>
                <a:lnTo>
                  <a:pt x="123" y="144"/>
                </a:lnTo>
                <a:lnTo>
                  <a:pt x="123" y="144"/>
                </a:lnTo>
                <a:lnTo>
                  <a:pt x="130" y="144"/>
                </a:lnTo>
                <a:lnTo>
                  <a:pt x="130" y="150"/>
                </a:lnTo>
                <a:lnTo>
                  <a:pt x="130" y="150"/>
                </a:lnTo>
                <a:lnTo>
                  <a:pt x="134" y="150"/>
                </a:lnTo>
                <a:lnTo>
                  <a:pt x="134" y="157"/>
                </a:lnTo>
                <a:lnTo>
                  <a:pt x="134" y="157"/>
                </a:lnTo>
                <a:lnTo>
                  <a:pt x="138" y="157"/>
                </a:lnTo>
                <a:lnTo>
                  <a:pt x="138" y="163"/>
                </a:lnTo>
                <a:lnTo>
                  <a:pt x="138" y="163"/>
                </a:lnTo>
                <a:lnTo>
                  <a:pt x="141" y="163"/>
                </a:lnTo>
                <a:lnTo>
                  <a:pt x="141" y="176"/>
                </a:lnTo>
                <a:lnTo>
                  <a:pt x="141" y="176"/>
                </a:lnTo>
                <a:lnTo>
                  <a:pt x="143" y="176"/>
                </a:lnTo>
                <a:lnTo>
                  <a:pt x="143" y="176"/>
                </a:lnTo>
                <a:lnTo>
                  <a:pt x="143" y="176"/>
                </a:lnTo>
                <a:lnTo>
                  <a:pt x="147" y="176"/>
                </a:lnTo>
                <a:lnTo>
                  <a:pt x="147" y="182"/>
                </a:lnTo>
                <a:lnTo>
                  <a:pt x="147" y="182"/>
                </a:lnTo>
                <a:lnTo>
                  <a:pt x="150" y="182"/>
                </a:lnTo>
                <a:lnTo>
                  <a:pt x="150" y="194"/>
                </a:lnTo>
                <a:lnTo>
                  <a:pt x="150" y="194"/>
                </a:lnTo>
                <a:lnTo>
                  <a:pt x="152" y="194"/>
                </a:lnTo>
                <a:lnTo>
                  <a:pt x="152" y="219"/>
                </a:lnTo>
                <a:lnTo>
                  <a:pt x="152" y="219"/>
                </a:lnTo>
                <a:lnTo>
                  <a:pt x="154" y="219"/>
                </a:lnTo>
                <a:lnTo>
                  <a:pt x="154" y="232"/>
                </a:lnTo>
                <a:lnTo>
                  <a:pt x="154" y="232"/>
                </a:lnTo>
                <a:lnTo>
                  <a:pt x="156" y="232"/>
                </a:lnTo>
                <a:lnTo>
                  <a:pt x="156" y="238"/>
                </a:lnTo>
                <a:lnTo>
                  <a:pt x="156" y="238"/>
                </a:lnTo>
                <a:lnTo>
                  <a:pt x="157" y="238"/>
                </a:lnTo>
                <a:lnTo>
                  <a:pt x="157" y="245"/>
                </a:lnTo>
                <a:lnTo>
                  <a:pt x="157" y="245"/>
                </a:lnTo>
                <a:lnTo>
                  <a:pt x="159" y="245"/>
                </a:lnTo>
                <a:lnTo>
                  <a:pt x="159" y="257"/>
                </a:lnTo>
                <a:lnTo>
                  <a:pt x="159" y="257"/>
                </a:lnTo>
                <a:lnTo>
                  <a:pt x="161" y="257"/>
                </a:lnTo>
                <a:lnTo>
                  <a:pt x="161" y="264"/>
                </a:lnTo>
                <a:lnTo>
                  <a:pt x="161" y="264"/>
                </a:lnTo>
                <a:lnTo>
                  <a:pt x="163" y="264"/>
                </a:lnTo>
                <a:lnTo>
                  <a:pt x="163" y="269"/>
                </a:lnTo>
                <a:lnTo>
                  <a:pt x="163" y="269"/>
                </a:lnTo>
                <a:lnTo>
                  <a:pt x="165" y="269"/>
                </a:lnTo>
                <a:lnTo>
                  <a:pt x="165" y="276"/>
                </a:lnTo>
                <a:lnTo>
                  <a:pt x="165" y="276"/>
                </a:lnTo>
                <a:lnTo>
                  <a:pt x="167" y="276"/>
                </a:lnTo>
                <a:lnTo>
                  <a:pt x="167" y="282"/>
                </a:lnTo>
                <a:lnTo>
                  <a:pt x="167" y="282"/>
                </a:lnTo>
                <a:lnTo>
                  <a:pt x="168" y="282"/>
                </a:lnTo>
                <a:lnTo>
                  <a:pt x="168" y="295"/>
                </a:lnTo>
                <a:lnTo>
                  <a:pt x="168" y="295"/>
                </a:lnTo>
                <a:lnTo>
                  <a:pt x="170" y="295"/>
                </a:lnTo>
                <a:lnTo>
                  <a:pt x="170" y="301"/>
                </a:lnTo>
                <a:lnTo>
                  <a:pt x="170" y="301"/>
                </a:lnTo>
                <a:lnTo>
                  <a:pt x="179" y="301"/>
                </a:lnTo>
                <a:lnTo>
                  <a:pt x="179" y="314"/>
                </a:lnTo>
                <a:lnTo>
                  <a:pt x="179" y="314"/>
                </a:lnTo>
                <a:lnTo>
                  <a:pt x="181" y="314"/>
                </a:lnTo>
                <a:lnTo>
                  <a:pt x="181" y="320"/>
                </a:lnTo>
                <a:lnTo>
                  <a:pt x="181" y="320"/>
                </a:lnTo>
                <a:lnTo>
                  <a:pt x="190" y="320"/>
                </a:lnTo>
                <a:lnTo>
                  <a:pt x="190" y="327"/>
                </a:lnTo>
                <a:lnTo>
                  <a:pt x="190" y="327"/>
                </a:lnTo>
                <a:lnTo>
                  <a:pt x="196" y="327"/>
                </a:lnTo>
                <a:lnTo>
                  <a:pt x="196" y="339"/>
                </a:lnTo>
                <a:lnTo>
                  <a:pt x="196" y="339"/>
                </a:lnTo>
                <a:lnTo>
                  <a:pt x="197" y="339"/>
                </a:lnTo>
                <a:lnTo>
                  <a:pt x="197" y="345"/>
                </a:lnTo>
                <a:lnTo>
                  <a:pt x="197" y="345"/>
                </a:lnTo>
                <a:lnTo>
                  <a:pt x="199" y="345"/>
                </a:lnTo>
                <a:lnTo>
                  <a:pt x="199" y="357"/>
                </a:lnTo>
                <a:lnTo>
                  <a:pt x="199" y="357"/>
                </a:lnTo>
                <a:lnTo>
                  <a:pt x="207" y="357"/>
                </a:lnTo>
                <a:lnTo>
                  <a:pt x="207" y="364"/>
                </a:lnTo>
                <a:lnTo>
                  <a:pt x="207" y="364"/>
                </a:lnTo>
                <a:lnTo>
                  <a:pt x="208" y="364"/>
                </a:lnTo>
                <a:lnTo>
                  <a:pt x="208" y="370"/>
                </a:lnTo>
                <a:lnTo>
                  <a:pt x="208" y="370"/>
                </a:lnTo>
                <a:lnTo>
                  <a:pt x="212" y="370"/>
                </a:lnTo>
                <a:lnTo>
                  <a:pt x="212" y="377"/>
                </a:lnTo>
                <a:lnTo>
                  <a:pt x="212" y="377"/>
                </a:lnTo>
                <a:lnTo>
                  <a:pt x="214" y="377"/>
                </a:lnTo>
                <a:lnTo>
                  <a:pt x="214" y="383"/>
                </a:lnTo>
                <a:lnTo>
                  <a:pt x="214" y="383"/>
                </a:lnTo>
                <a:lnTo>
                  <a:pt x="216" y="383"/>
                </a:lnTo>
                <a:lnTo>
                  <a:pt x="216" y="389"/>
                </a:lnTo>
                <a:lnTo>
                  <a:pt x="216" y="389"/>
                </a:lnTo>
                <a:lnTo>
                  <a:pt x="217" y="389"/>
                </a:lnTo>
                <a:lnTo>
                  <a:pt x="217" y="396"/>
                </a:lnTo>
                <a:lnTo>
                  <a:pt x="217" y="396"/>
                </a:lnTo>
                <a:lnTo>
                  <a:pt x="219" y="396"/>
                </a:lnTo>
                <a:lnTo>
                  <a:pt x="219" y="408"/>
                </a:lnTo>
                <a:lnTo>
                  <a:pt x="219" y="408"/>
                </a:lnTo>
                <a:lnTo>
                  <a:pt x="223" y="408"/>
                </a:lnTo>
                <a:lnTo>
                  <a:pt x="223" y="420"/>
                </a:lnTo>
                <a:lnTo>
                  <a:pt x="223" y="420"/>
                </a:lnTo>
                <a:lnTo>
                  <a:pt x="225" y="420"/>
                </a:lnTo>
                <a:lnTo>
                  <a:pt x="225" y="427"/>
                </a:lnTo>
                <a:lnTo>
                  <a:pt x="225" y="427"/>
                </a:lnTo>
                <a:lnTo>
                  <a:pt x="228" y="427"/>
                </a:lnTo>
                <a:lnTo>
                  <a:pt x="228" y="439"/>
                </a:lnTo>
                <a:lnTo>
                  <a:pt x="228" y="439"/>
                </a:lnTo>
                <a:lnTo>
                  <a:pt x="232" y="439"/>
                </a:lnTo>
                <a:lnTo>
                  <a:pt x="232" y="458"/>
                </a:lnTo>
                <a:lnTo>
                  <a:pt x="232" y="458"/>
                </a:lnTo>
                <a:lnTo>
                  <a:pt x="234" y="458"/>
                </a:lnTo>
                <a:lnTo>
                  <a:pt x="234" y="478"/>
                </a:lnTo>
                <a:lnTo>
                  <a:pt x="234" y="478"/>
                </a:lnTo>
                <a:lnTo>
                  <a:pt x="237" y="478"/>
                </a:lnTo>
                <a:lnTo>
                  <a:pt x="237" y="484"/>
                </a:lnTo>
                <a:lnTo>
                  <a:pt x="237" y="484"/>
                </a:lnTo>
                <a:lnTo>
                  <a:pt x="241" y="484"/>
                </a:lnTo>
                <a:lnTo>
                  <a:pt x="241" y="508"/>
                </a:lnTo>
                <a:lnTo>
                  <a:pt x="241" y="508"/>
                </a:lnTo>
                <a:lnTo>
                  <a:pt x="245" y="508"/>
                </a:lnTo>
                <a:lnTo>
                  <a:pt x="245" y="515"/>
                </a:lnTo>
                <a:lnTo>
                  <a:pt x="245" y="515"/>
                </a:lnTo>
                <a:lnTo>
                  <a:pt x="246" y="515"/>
                </a:lnTo>
                <a:lnTo>
                  <a:pt x="246" y="521"/>
                </a:lnTo>
                <a:lnTo>
                  <a:pt x="246" y="521"/>
                </a:lnTo>
                <a:lnTo>
                  <a:pt x="257" y="521"/>
                </a:lnTo>
                <a:lnTo>
                  <a:pt x="257" y="528"/>
                </a:lnTo>
                <a:lnTo>
                  <a:pt x="257" y="528"/>
                </a:lnTo>
                <a:lnTo>
                  <a:pt x="259" y="528"/>
                </a:lnTo>
                <a:lnTo>
                  <a:pt x="259" y="540"/>
                </a:lnTo>
                <a:lnTo>
                  <a:pt x="259" y="540"/>
                </a:lnTo>
                <a:lnTo>
                  <a:pt x="270" y="540"/>
                </a:lnTo>
                <a:lnTo>
                  <a:pt x="270" y="547"/>
                </a:lnTo>
                <a:lnTo>
                  <a:pt x="270" y="547"/>
                </a:lnTo>
                <a:lnTo>
                  <a:pt x="281" y="547"/>
                </a:lnTo>
                <a:lnTo>
                  <a:pt x="281" y="553"/>
                </a:lnTo>
                <a:lnTo>
                  <a:pt x="281" y="553"/>
                </a:lnTo>
                <a:lnTo>
                  <a:pt x="285" y="553"/>
                </a:lnTo>
                <a:lnTo>
                  <a:pt x="285" y="559"/>
                </a:lnTo>
                <a:lnTo>
                  <a:pt x="285" y="559"/>
                </a:lnTo>
                <a:lnTo>
                  <a:pt x="286" y="559"/>
                </a:lnTo>
                <a:lnTo>
                  <a:pt x="286" y="571"/>
                </a:lnTo>
                <a:lnTo>
                  <a:pt x="286" y="571"/>
                </a:lnTo>
                <a:lnTo>
                  <a:pt x="292" y="571"/>
                </a:lnTo>
                <a:lnTo>
                  <a:pt x="292" y="578"/>
                </a:lnTo>
                <a:lnTo>
                  <a:pt x="292" y="578"/>
                </a:lnTo>
                <a:lnTo>
                  <a:pt x="294" y="578"/>
                </a:lnTo>
                <a:lnTo>
                  <a:pt x="294" y="584"/>
                </a:lnTo>
                <a:lnTo>
                  <a:pt x="294" y="584"/>
                </a:lnTo>
                <a:lnTo>
                  <a:pt x="297" y="584"/>
                </a:lnTo>
                <a:lnTo>
                  <a:pt x="297" y="590"/>
                </a:lnTo>
                <a:lnTo>
                  <a:pt x="297" y="590"/>
                </a:lnTo>
                <a:lnTo>
                  <a:pt x="299" y="590"/>
                </a:lnTo>
                <a:lnTo>
                  <a:pt x="299" y="597"/>
                </a:lnTo>
                <a:lnTo>
                  <a:pt x="299" y="597"/>
                </a:lnTo>
                <a:lnTo>
                  <a:pt x="303" y="597"/>
                </a:lnTo>
                <a:lnTo>
                  <a:pt x="303" y="616"/>
                </a:lnTo>
                <a:lnTo>
                  <a:pt x="303" y="616"/>
                </a:lnTo>
                <a:lnTo>
                  <a:pt x="305" y="616"/>
                </a:lnTo>
                <a:lnTo>
                  <a:pt x="305" y="622"/>
                </a:lnTo>
                <a:lnTo>
                  <a:pt x="305" y="622"/>
                </a:lnTo>
                <a:lnTo>
                  <a:pt x="306" y="622"/>
                </a:lnTo>
                <a:lnTo>
                  <a:pt x="306" y="634"/>
                </a:lnTo>
                <a:lnTo>
                  <a:pt x="306" y="634"/>
                </a:lnTo>
                <a:lnTo>
                  <a:pt x="308" y="634"/>
                </a:lnTo>
                <a:lnTo>
                  <a:pt x="308" y="640"/>
                </a:lnTo>
                <a:lnTo>
                  <a:pt x="308" y="640"/>
                </a:lnTo>
                <a:lnTo>
                  <a:pt x="312" y="640"/>
                </a:lnTo>
                <a:lnTo>
                  <a:pt x="312" y="660"/>
                </a:lnTo>
                <a:lnTo>
                  <a:pt x="312" y="660"/>
                </a:lnTo>
                <a:lnTo>
                  <a:pt x="314" y="660"/>
                </a:lnTo>
                <a:lnTo>
                  <a:pt x="314" y="685"/>
                </a:lnTo>
                <a:lnTo>
                  <a:pt x="314" y="685"/>
                </a:lnTo>
                <a:lnTo>
                  <a:pt x="315" y="685"/>
                </a:lnTo>
                <a:lnTo>
                  <a:pt x="315" y="710"/>
                </a:lnTo>
                <a:lnTo>
                  <a:pt x="315" y="710"/>
                </a:lnTo>
                <a:lnTo>
                  <a:pt x="319" y="710"/>
                </a:lnTo>
                <a:lnTo>
                  <a:pt x="319" y="716"/>
                </a:lnTo>
                <a:lnTo>
                  <a:pt x="319" y="716"/>
                </a:lnTo>
                <a:lnTo>
                  <a:pt x="321" y="716"/>
                </a:lnTo>
                <a:lnTo>
                  <a:pt x="321" y="716"/>
                </a:lnTo>
                <a:lnTo>
                  <a:pt x="323" y="716"/>
                </a:lnTo>
                <a:lnTo>
                  <a:pt x="326" y="716"/>
                </a:lnTo>
                <a:lnTo>
                  <a:pt x="326" y="722"/>
                </a:lnTo>
                <a:lnTo>
                  <a:pt x="326" y="722"/>
                </a:lnTo>
                <a:lnTo>
                  <a:pt x="328" y="722"/>
                </a:lnTo>
                <a:lnTo>
                  <a:pt x="328" y="729"/>
                </a:lnTo>
                <a:lnTo>
                  <a:pt x="328" y="729"/>
                </a:lnTo>
                <a:lnTo>
                  <a:pt x="335" y="729"/>
                </a:lnTo>
                <a:lnTo>
                  <a:pt x="335" y="735"/>
                </a:lnTo>
                <a:lnTo>
                  <a:pt x="335" y="735"/>
                </a:lnTo>
                <a:lnTo>
                  <a:pt x="339" y="735"/>
                </a:lnTo>
                <a:lnTo>
                  <a:pt x="339" y="742"/>
                </a:lnTo>
                <a:lnTo>
                  <a:pt x="339" y="742"/>
                </a:lnTo>
                <a:lnTo>
                  <a:pt x="341" y="742"/>
                </a:lnTo>
                <a:lnTo>
                  <a:pt x="341" y="748"/>
                </a:lnTo>
                <a:lnTo>
                  <a:pt x="341" y="748"/>
                </a:lnTo>
                <a:lnTo>
                  <a:pt x="343" y="748"/>
                </a:lnTo>
                <a:lnTo>
                  <a:pt x="343" y="755"/>
                </a:lnTo>
                <a:lnTo>
                  <a:pt x="343" y="755"/>
                </a:lnTo>
                <a:lnTo>
                  <a:pt x="345" y="755"/>
                </a:lnTo>
                <a:lnTo>
                  <a:pt x="345" y="761"/>
                </a:lnTo>
                <a:lnTo>
                  <a:pt x="346" y="761"/>
                </a:lnTo>
                <a:lnTo>
                  <a:pt x="348" y="761"/>
                </a:lnTo>
                <a:lnTo>
                  <a:pt x="348" y="767"/>
                </a:lnTo>
                <a:lnTo>
                  <a:pt x="348" y="767"/>
                </a:lnTo>
                <a:lnTo>
                  <a:pt x="352" y="767"/>
                </a:lnTo>
                <a:lnTo>
                  <a:pt x="352" y="773"/>
                </a:lnTo>
                <a:lnTo>
                  <a:pt x="352" y="773"/>
                </a:lnTo>
                <a:lnTo>
                  <a:pt x="357" y="773"/>
                </a:lnTo>
                <a:lnTo>
                  <a:pt x="357" y="780"/>
                </a:lnTo>
                <a:lnTo>
                  <a:pt x="357" y="780"/>
                </a:lnTo>
                <a:lnTo>
                  <a:pt x="359" y="780"/>
                </a:lnTo>
                <a:lnTo>
                  <a:pt x="359" y="787"/>
                </a:lnTo>
                <a:lnTo>
                  <a:pt x="359" y="787"/>
                </a:lnTo>
                <a:lnTo>
                  <a:pt x="366" y="787"/>
                </a:lnTo>
                <a:lnTo>
                  <a:pt x="366" y="793"/>
                </a:lnTo>
                <a:lnTo>
                  <a:pt x="368" y="793"/>
                </a:lnTo>
                <a:lnTo>
                  <a:pt x="372" y="793"/>
                </a:lnTo>
                <a:lnTo>
                  <a:pt x="372" y="800"/>
                </a:lnTo>
                <a:lnTo>
                  <a:pt x="372" y="800"/>
                </a:lnTo>
                <a:lnTo>
                  <a:pt x="374" y="800"/>
                </a:lnTo>
                <a:lnTo>
                  <a:pt x="374" y="806"/>
                </a:lnTo>
                <a:lnTo>
                  <a:pt x="374" y="806"/>
                </a:lnTo>
                <a:lnTo>
                  <a:pt x="379" y="806"/>
                </a:lnTo>
                <a:lnTo>
                  <a:pt x="379" y="813"/>
                </a:lnTo>
                <a:lnTo>
                  <a:pt x="379" y="813"/>
                </a:lnTo>
                <a:lnTo>
                  <a:pt x="381" y="813"/>
                </a:lnTo>
                <a:lnTo>
                  <a:pt x="381" y="819"/>
                </a:lnTo>
                <a:lnTo>
                  <a:pt x="381" y="819"/>
                </a:lnTo>
                <a:lnTo>
                  <a:pt x="383" y="819"/>
                </a:lnTo>
                <a:lnTo>
                  <a:pt x="383" y="825"/>
                </a:lnTo>
                <a:lnTo>
                  <a:pt x="383" y="825"/>
                </a:lnTo>
                <a:lnTo>
                  <a:pt x="385" y="825"/>
                </a:lnTo>
                <a:lnTo>
                  <a:pt x="385" y="832"/>
                </a:lnTo>
                <a:lnTo>
                  <a:pt x="385" y="832"/>
                </a:lnTo>
                <a:lnTo>
                  <a:pt x="386" y="832"/>
                </a:lnTo>
                <a:lnTo>
                  <a:pt x="386" y="839"/>
                </a:lnTo>
                <a:lnTo>
                  <a:pt x="386" y="839"/>
                </a:lnTo>
                <a:lnTo>
                  <a:pt x="388" y="839"/>
                </a:lnTo>
                <a:lnTo>
                  <a:pt x="388" y="859"/>
                </a:lnTo>
                <a:lnTo>
                  <a:pt x="388" y="859"/>
                </a:lnTo>
                <a:lnTo>
                  <a:pt x="390" y="859"/>
                </a:lnTo>
                <a:lnTo>
                  <a:pt x="390" y="865"/>
                </a:lnTo>
                <a:lnTo>
                  <a:pt x="390" y="865"/>
                </a:lnTo>
                <a:lnTo>
                  <a:pt x="392" y="865"/>
                </a:lnTo>
                <a:lnTo>
                  <a:pt x="392" y="878"/>
                </a:lnTo>
                <a:lnTo>
                  <a:pt x="392" y="878"/>
                </a:lnTo>
                <a:lnTo>
                  <a:pt x="394" y="878"/>
                </a:lnTo>
                <a:lnTo>
                  <a:pt x="394" y="891"/>
                </a:lnTo>
                <a:lnTo>
                  <a:pt x="394" y="891"/>
                </a:lnTo>
                <a:lnTo>
                  <a:pt x="395" y="891"/>
                </a:lnTo>
                <a:lnTo>
                  <a:pt x="395" y="905"/>
                </a:lnTo>
                <a:lnTo>
                  <a:pt x="395" y="905"/>
                </a:lnTo>
                <a:lnTo>
                  <a:pt x="397" y="905"/>
                </a:lnTo>
                <a:lnTo>
                  <a:pt x="397" y="911"/>
                </a:lnTo>
                <a:lnTo>
                  <a:pt x="397" y="911"/>
                </a:lnTo>
                <a:lnTo>
                  <a:pt x="410" y="911"/>
                </a:lnTo>
                <a:lnTo>
                  <a:pt x="410" y="918"/>
                </a:lnTo>
                <a:lnTo>
                  <a:pt x="412" y="918"/>
                </a:lnTo>
                <a:lnTo>
                  <a:pt x="415" y="918"/>
                </a:lnTo>
                <a:lnTo>
                  <a:pt x="415" y="931"/>
                </a:lnTo>
                <a:lnTo>
                  <a:pt x="415" y="931"/>
                </a:lnTo>
                <a:lnTo>
                  <a:pt x="417" y="931"/>
                </a:lnTo>
                <a:lnTo>
                  <a:pt x="417" y="938"/>
                </a:lnTo>
                <a:lnTo>
                  <a:pt x="417" y="938"/>
                </a:lnTo>
                <a:lnTo>
                  <a:pt x="426" y="938"/>
                </a:lnTo>
                <a:lnTo>
                  <a:pt x="426" y="945"/>
                </a:lnTo>
                <a:lnTo>
                  <a:pt x="426" y="945"/>
                </a:lnTo>
                <a:lnTo>
                  <a:pt x="446" y="945"/>
                </a:lnTo>
                <a:lnTo>
                  <a:pt x="446" y="958"/>
                </a:lnTo>
                <a:lnTo>
                  <a:pt x="446" y="958"/>
                </a:lnTo>
                <a:lnTo>
                  <a:pt x="454" y="958"/>
                </a:lnTo>
                <a:lnTo>
                  <a:pt x="454" y="964"/>
                </a:lnTo>
                <a:lnTo>
                  <a:pt x="454" y="964"/>
                </a:lnTo>
                <a:lnTo>
                  <a:pt x="455" y="964"/>
                </a:lnTo>
                <a:lnTo>
                  <a:pt x="455" y="971"/>
                </a:lnTo>
                <a:lnTo>
                  <a:pt x="455" y="971"/>
                </a:lnTo>
                <a:lnTo>
                  <a:pt x="459" y="971"/>
                </a:lnTo>
                <a:lnTo>
                  <a:pt x="459" y="971"/>
                </a:lnTo>
                <a:lnTo>
                  <a:pt x="459" y="971"/>
                </a:lnTo>
                <a:lnTo>
                  <a:pt x="461" y="971"/>
                </a:lnTo>
                <a:lnTo>
                  <a:pt x="461" y="992"/>
                </a:lnTo>
                <a:lnTo>
                  <a:pt x="461" y="992"/>
                </a:lnTo>
                <a:lnTo>
                  <a:pt x="463" y="992"/>
                </a:lnTo>
                <a:lnTo>
                  <a:pt x="463" y="1005"/>
                </a:lnTo>
                <a:lnTo>
                  <a:pt x="463" y="1005"/>
                </a:lnTo>
                <a:lnTo>
                  <a:pt x="464" y="1005"/>
                </a:lnTo>
                <a:lnTo>
                  <a:pt x="464" y="1019"/>
                </a:lnTo>
                <a:lnTo>
                  <a:pt x="464" y="1019"/>
                </a:lnTo>
                <a:lnTo>
                  <a:pt x="466" y="1019"/>
                </a:lnTo>
                <a:lnTo>
                  <a:pt x="466" y="1026"/>
                </a:lnTo>
                <a:lnTo>
                  <a:pt x="466" y="1026"/>
                </a:lnTo>
                <a:lnTo>
                  <a:pt x="468" y="1026"/>
                </a:lnTo>
                <a:lnTo>
                  <a:pt x="468" y="1033"/>
                </a:lnTo>
                <a:lnTo>
                  <a:pt x="468" y="1033"/>
                </a:lnTo>
                <a:lnTo>
                  <a:pt x="472" y="1033"/>
                </a:lnTo>
                <a:lnTo>
                  <a:pt x="472" y="1039"/>
                </a:lnTo>
                <a:lnTo>
                  <a:pt x="472" y="1039"/>
                </a:lnTo>
                <a:lnTo>
                  <a:pt x="490" y="1039"/>
                </a:lnTo>
                <a:lnTo>
                  <a:pt x="490" y="1046"/>
                </a:lnTo>
                <a:lnTo>
                  <a:pt x="490" y="1046"/>
                </a:lnTo>
                <a:lnTo>
                  <a:pt x="503" y="1046"/>
                </a:lnTo>
                <a:lnTo>
                  <a:pt x="503" y="1053"/>
                </a:lnTo>
                <a:lnTo>
                  <a:pt x="503" y="1053"/>
                </a:lnTo>
                <a:lnTo>
                  <a:pt x="539" y="1053"/>
                </a:lnTo>
                <a:lnTo>
                  <a:pt x="539" y="1074"/>
                </a:lnTo>
                <a:lnTo>
                  <a:pt x="539" y="1074"/>
                </a:lnTo>
                <a:lnTo>
                  <a:pt x="541" y="1074"/>
                </a:lnTo>
                <a:lnTo>
                  <a:pt x="541" y="1081"/>
                </a:lnTo>
                <a:lnTo>
                  <a:pt x="541" y="1081"/>
                </a:lnTo>
                <a:lnTo>
                  <a:pt x="546" y="1081"/>
                </a:lnTo>
                <a:lnTo>
                  <a:pt x="546" y="1095"/>
                </a:lnTo>
                <a:lnTo>
                  <a:pt x="546" y="1095"/>
                </a:lnTo>
                <a:lnTo>
                  <a:pt x="550" y="1095"/>
                </a:lnTo>
                <a:lnTo>
                  <a:pt x="550" y="1102"/>
                </a:lnTo>
                <a:lnTo>
                  <a:pt x="550" y="1102"/>
                </a:lnTo>
                <a:lnTo>
                  <a:pt x="552" y="1102"/>
                </a:lnTo>
                <a:lnTo>
                  <a:pt x="552" y="1109"/>
                </a:lnTo>
                <a:lnTo>
                  <a:pt x="552" y="1109"/>
                </a:lnTo>
                <a:lnTo>
                  <a:pt x="555" y="1109"/>
                </a:lnTo>
                <a:lnTo>
                  <a:pt x="555" y="1115"/>
                </a:lnTo>
                <a:lnTo>
                  <a:pt x="555" y="1115"/>
                </a:lnTo>
                <a:lnTo>
                  <a:pt x="575" y="1115"/>
                </a:lnTo>
                <a:lnTo>
                  <a:pt x="575" y="1122"/>
                </a:lnTo>
                <a:lnTo>
                  <a:pt x="575" y="1122"/>
                </a:lnTo>
                <a:lnTo>
                  <a:pt x="586" y="1122"/>
                </a:lnTo>
                <a:lnTo>
                  <a:pt x="586" y="1136"/>
                </a:lnTo>
                <a:lnTo>
                  <a:pt x="586" y="1136"/>
                </a:lnTo>
                <a:lnTo>
                  <a:pt x="590" y="1136"/>
                </a:lnTo>
                <a:lnTo>
                  <a:pt x="590" y="1149"/>
                </a:lnTo>
                <a:lnTo>
                  <a:pt x="590" y="1149"/>
                </a:lnTo>
                <a:lnTo>
                  <a:pt x="596" y="1149"/>
                </a:lnTo>
                <a:lnTo>
                  <a:pt x="596" y="1156"/>
                </a:lnTo>
                <a:lnTo>
                  <a:pt x="596" y="1156"/>
                </a:lnTo>
                <a:lnTo>
                  <a:pt x="608" y="1156"/>
                </a:lnTo>
                <a:lnTo>
                  <a:pt x="608" y="1163"/>
                </a:lnTo>
                <a:lnTo>
                  <a:pt x="608" y="1163"/>
                </a:lnTo>
                <a:lnTo>
                  <a:pt x="612" y="1163"/>
                </a:lnTo>
                <a:lnTo>
                  <a:pt x="612" y="1178"/>
                </a:lnTo>
                <a:lnTo>
                  <a:pt x="612" y="1178"/>
                </a:lnTo>
                <a:lnTo>
                  <a:pt x="614" y="1178"/>
                </a:lnTo>
                <a:lnTo>
                  <a:pt x="614" y="1184"/>
                </a:lnTo>
                <a:lnTo>
                  <a:pt x="614" y="1184"/>
                </a:lnTo>
                <a:lnTo>
                  <a:pt x="617" y="1184"/>
                </a:lnTo>
                <a:lnTo>
                  <a:pt x="617" y="1198"/>
                </a:lnTo>
                <a:lnTo>
                  <a:pt x="617" y="1198"/>
                </a:lnTo>
                <a:lnTo>
                  <a:pt x="625" y="1198"/>
                </a:lnTo>
                <a:lnTo>
                  <a:pt x="625" y="1205"/>
                </a:lnTo>
                <a:lnTo>
                  <a:pt x="625" y="1205"/>
                </a:lnTo>
                <a:lnTo>
                  <a:pt x="626" y="1205"/>
                </a:lnTo>
                <a:lnTo>
                  <a:pt x="626" y="1212"/>
                </a:lnTo>
                <a:lnTo>
                  <a:pt x="626" y="1212"/>
                </a:lnTo>
                <a:lnTo>
                  <a:pt x="645" y="1212"/>
                </a:lnTo>
                <a:lnTo>
                  <a:pt x="645" y="1219"/>
                </a:lnTo>
                <a:lnTo>
                  <a:pt x="645" y="1219"/>
                </a:lnTo>
                <a:lnTo>
                  <a:pt x="652" y="1219"/>
                </a:lnTo>
                <a:lnTo>
                  <a:pt x="652" y="1225"/>
                </a:lnTo>
                <a:lnTo>
                  <a:pt x="652" y="1225"/>
                </a:lnTo>
                <a:lnTo>
                  <a:pt x="659" y="1225"/>
                </a:lnTo>
                <a:lnTo>
                  <a:pt x="659" y="1232"/>
                </a:lnTo>
                <a:lnTo>
                  <a:pt x="659" y="1232"/>
                </a:lnTo>
                <a:lnTo>
                  <a:pt x="679" y="1232"/>
                </a:lnTo>
                <a:lnTo>
                  <a:pt x="679" y="1239"/>
                </a:lnTo>
                <a:lnTo>
                  <a:pt x="679" y="1239"/>
                </a:lnTo>
                <a:lnTo>
                  <a:pt x="688" y="1239"/>
                </a:lnTo>
                <a:lnTo>
                  <a:pt x="688" y="1246"/>
                </a:lnTo>
                <a:lnTo>
                  <a:pt x="688" y="1246"/>
                </a:lnTo>
                <a:lnTo>
                  <a:pt x="690" y="1246"/>
                </a:lnTo>
                <a:lnTo>
                  <a:pt x="690" y="1253"/>
                </a:lnTo>
                <a:lnTo>
                  <a:pt x="690" y="1253"/>
                </a:lnTo>
                <a:lnTo>
                  <a:pt x="694" y="1253"/>
                </a:lnTo>
                <a:lnTo>
                  <a:pt x="694" y="1259"/>
                </a:lnTo>
                <a:lnTo>
                  <a:pt x="694" y="1259"/>
                </a:lnTo>
                <a:lnTo>
                  <a:pt x="698" y="1259"/>
                </a:lnTo>
                <a:lnTo>
                  <a:pt x="698" y="1266"/>
                </a:lnTo>
                <a:lnTo>
                  <a:pt x="698" y="1266"/>
                </a:lnTo>
                <a:lnTo>
                  <a:pt x="701" y="1266"/>
                </a:lnTo>
                <a:lnTo>
                  <a:pt x="701" y="1273"/>
                </a:lnTo>
                <a:lnTo>
                  <a:pt x="701" y="1273"/>
                </a:lnTo>
                <a:lnTo>
                  <a:pt x="710" y="1273"/>
                </a:lnTo>
                <a:lnTo>
                  <a:pt x="710" y="1280"/>
                </a:lnTo>
                <a:lnTo>
                  <a:pt x="710" y="1280"/>
                </a:lnTo>
                <a:lnTo>
                  <a:pt x="728" y="1280"/>
                </a:lnTo>
                <a:lnTo>
                  <a:pt x="728" y="1287"/>
                </a:lnTo>
                <a:lnTo>
                  <a:pt x="728" y="1287"/>
                </a:lnTo>
                <a:lnTo>
                  <a:pt x="752" y="1287"/>
                </a:lnTo>
                <a:lnTo>
                  <a:pt x="752" y="1287"/>
                </a:lnTo>
                <a:lnTo>
                  <a:pt x="752" y="1287"/>
                </a:lnTo>
                <a:lnTo>
                  <a:pt x="756" y="1287"/>
                </a:lnTo>
                <a:lnTo>
                  <a:pt x="756" y="1294"/>
                </a:lnTo>
                <a:lnTo>
                  <a:pt x="756" y="1294"/>
                </a:lnTo>
                <a:lnTo>
                  <a:pt x="758" y="1294"/>
                </a:lnTo>
                <a:lnTo>
                  <a:pt x="758" y="1301"/>
                </a:lnTo>
                <a:lnTo>
                  <a:pt x="758" y="1301"/>
                </a:lnTo>
                <a:lnTo>
                  <a:pt x="772" y="1301"/>
                </a:lnTo>
                <a:lnTo>
                  <a:pt x="772" y="1308"/>
                </a:lnTo>
                <a:lnTo>
                  <a:pt x="772" y="1308"/>
                </a:lnTo>
                <a:lnTo>
                  <a:pt x="801" y="1308"/>
                </a:lnTo>
                <a:lnTo>
                  <a:pt x="801" y="1316"/>
                </a:lnTo>
                <a:lnTo>
                  <a:pt x="801" y="1316"/>
                </a:lnTo>
                <a:lnTo>
                  <a:pt x="803" y="1316"/>
                </a:lnTo>
                <a:lnTo>
                  <a:pt x="803" y="1323"/>
                </a:lnTo>
                <a:lnTo>
                  <a:pt x="803" y="1323"/>
                </a:lnTo>
                <a:lnTo>
                  <a:pt x="807" y="1323"/>
                </a:lnTo>
                <a:lnTo>
                  <a:pt x="807" y="1329"/>
                </a:lnTo>
                <a:lnTo>
                  <a:pt x="807" y="1329"/>
                </a:lnTo>
                <a:lnTo>
                  <a:pt x="823" y="1329"/>
                </a:lnTo>
                <a:lnTo>
                  <a:pt x="823" y="1337"/>
                </a:lnTo>
                <a:lnTo>
                  <a:pt x="823" y="1337"/>
                </a:lnTo>
                <a:lnTo>
                  <a:pt x="832" y="1337"/>
                </a:lnTo>
                <a:lnTo>
                  <a:pt x="832" y="1344"/>
                </a:lnTo>
                <a:lnTo>
                  <a:pt x="832" y="1344"/>
                </a:lnTo>
                <a:lnTo>
                  <a:pt x="843" y="1344"/>
                </a:lnTo>
                <a:lnTo>
                  <a:pt x="843" y="1358"/>
                </a:lnTo>
                <a:lnTo>
                  <a:pt x="845" y="1358"/>
                </a:lnTo>
                <a:lnTo>
                  <a:pt x="852" y="1358"/>
                </a:lnTo>
                <a:lnTo>
                  <a:pt x="852" y="1358"/>
                </a:lnTo>
                <a:lnTo>
                  <a:pt x="852" y="1358"/>
                </a:lnTo>
                <a:lnTo>
                  <a:pt x="861" y="1358"/>
                </a:lnTo>
                <a:lnTo>
                  <a:pt x="861" y="1365"/>
                </a:lnTo>
                <a:lnTo>
                  <a:pt x="861" y="1365"/>
                </a:lnTo>
                <a:lnTo>
                  <a:pt x="878" y="1365"/>
                </a:lnTo>
                <a:lnTo>
                  <a:pt x="878" y="1374"/>
                </a:lnTo>
                <a:lnTo>
                  <a:pt x="878" y="1374"/>
                </a:lnTo>
                <a:lnTo>
                  <a:pt x="894" y="1374"/>
                </a:lnTo>
                <a:lnTo>
                  <a:pt x="894" y="1381"/>
                </a:lnTo>
                <a:lnTo>
                  <a:pt x="894" y="1381"/>
                </a:lnTo>
                <a:lnTo>
                  <a:pt x="919" y="1381"/>
                </a:lnTo>
                <a:lnTo>
                  <a:pt x="919" y="1381"/>
                </a:lnTo>
                <a:lnTo>
                  <a:pt x="919" y="1381"/>
                </a:lnTo>
                <a:lnTo>
                  <a:pt x="923" y="1381"/>
                </a:lnTo>
                <a:lnTo>
                  <a:pt x="923" y="1389"/>
                </a:lnTo>
                <a:lnTo>
                  <a:pt x="923" y="1389"/>
                </a:lnTo>
                <a:lnTo>
                  <a:pt x="925" y="1389"/>
                </a:lnTo>
                <a:lnTo>
                  <a:pt x="925" y="1398"/>
                </a:lnTo>
                <a:lnTo>
                  <a:pt x="925" y="1398"/>
                </a:lnTo>
                <a:lnTo>
                  <a:pt x="965" y="1398"/>
                </a:lnTo>
                <a:lnTo>
                  <a:pt x="965" y="1405"/>
                </a:lnTo>
                <a:lnTo>
                  <a:pt x="965" y="1405"/>
                </a:lnTo>
                <a:lnTo>
                  <a:pt x="979" y="1405"/>
                </a:lnTo>
                <a:lnTo>
                  <a:pt x="979" y="1405"/>
                </a:lnTo>
                <a:lnTo>
                  <a:pt x="979" y="1405"/>
                </a:lnTo>
                <a:lnTo>
                  <a:pt x="1003" y="1405"/>
                </a:lnTo>
                <a:lnTo>
                  <a:pt x="1003" y="1414"/>
                </a:lnTo>
                <a:lnTo>
                  <a:pt x="1003" y="1414"/>
                </a:lnTo>
                <a:lnTo>
                  <a:pt x="1019" y="1414"/>
                </a:lnTo>
                <a:lnTo>
                  <a:pt x="1019" y="1414"/>
                </a:lnTo>
                <a:lnTo>
                  <a:pt x="1019" y="1414"/>
                </a:lnTo>
                <a:lnTo>
                  <a:pt x="1021" y="1414"/>
                </a:lnTo>
                <a:lnTo>
                  <a:pt x="1021" y="1424"/>
                </a:lnTo>
                <a:lnTo>
                  <a:pt x="1021" y="1424"/>
                </a:lnTo>
                <a:lnTo>
                  <a:pt x="1028" y="1424"/>
                </a:lnTo>
                <a:lnTo>
                  <a:pt x="1028" y="1433"/>
                </a:lnTo>
                <a:lnTo>
                  <a:pt x="1028" y="1433"/>
                </a:lnTo>
                <a:lnTo>
                  <a:pt x="1067" y="1433"/>
                </a:lnTo>
                <a:lnTo>
                  <a:pt x="1067" y="1443"/>
                </a:lnTo>
                <a:lnTo>
                  <a:pt x="1067" y="1443"/>
                </a:lnTo>
                <a:lnTo>
                  <a:pt x="1117" y="1443"/>
                </a:lnTo>
                <a:lnTo>
                  <a:pt x="1117" y="1452"/>
                </a:lnTo>
                <a:lnTo>
                  <a:pt x="1117" y="1452"/>
                </a:lnTo>
                <a:lnTo>
                  <a:pt x="1152" y="1452"/>
                </a:lnTo>
                <a:lnTo>
                  <a:pt x="1152" y="1462"/>
                </a:lnTo>
                <a:lnTo>
                  <a:pt x="1152" y="1462"/>
                </a:lnTo>
                <a:lnTo>
                  <a:pt x="1168" y="1462"/>
                </a:lnTo>
                <a:lnTo>
                  <a:pt x="1168" y="1471"/>
                </a:lnTo>
                <a:lnTo>
                  <a:pt x="1168" y="1471"/>
                </a:lnTo>
                <a:lnTo>
                  <a:pt x="1308" y="1471"/>
                </a:lnTo>
                <a:lnTo>
                  <a:pt x="1308" y="1471"/>
                </a:lnTo>
                <a:lnTo>
                  <a:pt x="1308" y="1471"/>
                </a:lnTo>
                <a:lnTo>
                  <a:pt x="1446" y="1471"/>
                </a:lnTo>
                <a:lnTo>
                  <a:pt x="1446" y="1482"/>
                </a:lnTo>
                <a:lnTo>
                  <a:pt x="1446" y="1482"/>
                </a:lnTo>
                <a:lnTo>
                  <a:pt x="1448" y="1482"/>
                </a:lnTo>
                <a:lnTo>
                  <a:pt x="1448" y="1482"/>
                </a:lnTo>
                <a:lnTo>
                  <a:pt x="1448" y="1482"/>
                </a:lnTo>
                <a:lnTo>
                  <a:pt x="1459" y="1482"/>
                </a:lnTo>
                <a:lnTo>
                  <a:pt x="1459" y="1482"/>
                </a:lnTo>
                <a:lnTo>
                  <a:pt x="1459" y="1482"/>
                </a:lnTo>
                <a:lnTo>
                  <a:pt x="1616" y="1482"/>
                </a:lnTo>
                <a:lnTo>
                  <a:pt x="1616" y="1482"/>
                </a:lnTo>
                <a:lnTo>
                  <a:pt x="1616" y="1482"/>
                </a:lnTo>
                <a:lnTo>
                  <a:pt x="1759" y="1482"/>
                </a:lnTo>
                <a:lnTo>
                  <a:pt x="1759" y="1482"/>
                </a:lnTo>
              </a:path>
            </a:pathLst>
          </a:cu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" name="Line 34">
            <a:extLst>
              <a:ext uri="{FF2B5EF4-FFF2-40B4-BE49-F238E27FC236}">
                <a16:creationId xmlns:a16="http://schemas.microsoft.com/office/drawing/2014/main" id="{D99FD1BA-840F-4AAC-9E5A-738EE1F82408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892" y="2378121"/>
            <a:ext cx="0" cy="58932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" name="Line 35">
            <a:extLst>
              <a:ext uri="{FF2B5EF4-FFF2-40B4-BE49-F238E27FC236}">
                <a16:creationId xmlns:a16="http://schemas.microsoft.com/office/drawing/2014/main" id="{89B3B6A5-5EDC-4C76-ABEC-17DC9C4747F6}"/>
              </a:ext>
            </a:extLst>
          </p:cNvPr>
          <p:cNvSpPr>
            <a:spLocks noChangeShapeType="1"/>
          </p:cNvSpPr>
          <p:nvPr/>
        </p:nvSpPr>
        <p:spPr bwMode="auto">
          <a:xfrm>
            <a:off x="867134" y="2541822"/>
            <a:ext cx="0" cy="58932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" name="Line 36">
            <a:extLst>
              <a:ext uri="{FF2B5EF4-FFF2-40B4-BE49-F238E27FC236}">
                <a16:creationId xmlns:a16="http://schemas.microsoft.com/office/drawing/2014/main" id="{EC2AFC68-016E-4465-B584-D21FF1309D85}"/>
              </a:ext>
            </a:extLst>
          </p:cNvPr>
          <p:cNvSpPr>
            <a:spLocks noChangeShapeType="1"/>
          </p:cNvSpPr>
          <p:nvPr/>
        </p:nvSpPr>
        <p:spPr bwMode="auto">
          <a:xfrm>
            <a:off x="956373" y="2666235"/>
            <a:ext cx="0" cy="58932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5" name="Line 37">
            <a:extLst>
              <a:ext uri="{FF2B5EF4-FFF2-40B4-BE49-F238E27FC236}">
                <a16:creationId xmlns:a16="http://schemas.microsoft.com/office/drawing/2014/main" id="{50775C2C-18C5-4411-9767-95F4B4BD45F2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0245" y="3550221"/>
            <a:ext cx="0" cy="58932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6" name="Line 38">
            <a:extLst>
              <a:ext uri="{FF2B5EF4-FFF2-40B4-BE49-F238E27FC236}">
                <a16:creationId xmlns:a16="http://schemas.microsoft.com/office/drawing/2014/main" id="{69E41C2F-3AE1-4C4F-8858-74B527727EFB}"/>
              </a:ext>
            </a:extLst>
          </p:cNvPr>
          <p:cNvSpPr>
            <a:spLocks noChangeShapeType="1"/>
          </p:cNvSpPr>
          <p:nvPr/>
        </p:nvSpPr>
        <p:spPr bwMode="auto">
          <a:xfrm>
            <a:off x="1302560" y="3676273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7" name="Line 39">
            <a:extLst>
              <a:ext uri="{FF2B5EF4-FFF2-40B4-BE49-F238E27FC236}">
                <a16:creationId xmlns:a16="http://schemas.microsoft.com/office/drawing/2014/main" id="{02BABA6E-0550-4733-BC60-947C1F9D6C6C}"/>
              </a:ext>
            </a:extLst>
          </p:cNvPr>
          <p:cNvSpPr>
            <a:spLocks noChangeShapeType="1"/>
          </p:cNvSpPr>
          <p:nvPr/>
        </p:nvSpPr>
        <p:spPr bwMode="auto">
          <a:xfrm>
            <a:off x="1322562" y="3720471"/>
            <a:ext cx="0" cy="57296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8" name="Line 40">
            <a:extLst>
              <a:ext uri="{FF2B5EF4-FFF2-40B4-BE49-F238E27FC236}">
                <a16:creationId xmlns:a16="http://schemas.microsoft.com/office/drawing/2014/main" id="{64026BE2-D162-425B-8201-F57F38BCE990}"/>
              </a:ext>
            </a:extLst>
          </p:cNvPr>
          <p:cNvSpPr>
            <a:spLocks noChangeShapeType="1"/>
          </p:cNvSpPr>
          <p:nvPr/>
        </p:nvSpPr>
        <p:spPr bwMode="auto">
          <a:xfrm>
            <a:off x="1344102" y="3859618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9" name="Line 41">
            <a:extLst>
              <a:ext uri="{FF2B5EF4-FFF2-40B4-BE49-F238E27FC236}">
                <a16:creationId xmlns:a16="http://schemas.microsoft.com/office/drawing/2014/main" id="{BD5EC4ED-881F-41D0-BFD0-918A9F6D7C70}"/>
              </a:ext>
            </a:extLst>
          </p:cNvPr>
          <p:cNvSpPr>
            <a:spLocks noChangeShapeType="1"/>
          </p:cNvSpPr>
          <p:nvPr/>
        </p:nvSpPr>
        <p:spPr bwMode="auto">
          <a:xfrm>
            <a:off x="1442573" y="3967660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0" name="Line 42">
            <a:extLst>
              <a:ext uri="{FF2B5EF4-FFF2-40B4-BE49-F238E27FC236}">
                <a16:creationId xmlns:a16="http://schemas.microsoft.com/office/drawing/2014/main" id="{E873DC12-3A22-4789-B380-0A1F965121AD}"/>
              </a:ext>
            </a:extLst>
          </p:cNvPr>
          <p:cNvSpPr>
            <a:spLocks noChangeShapeType="1"/>
          </p:cNvSpPr>
          <p:nvPr/>
        </p:nvSpPr>
        <p:spPr bwMode="auto">
          <a:xfrm>
            <a:off x="1445649" y="4002037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1" name="Line 43">
            <a:extLst>
              <a:ext uri="{FF2B5EF4-FFF2-40B4-BE49-F238E27FC236}">
                <a16:creationId xmlns:a16="http://schemas.microsoft.com/office/drawing/2014/main" id="{8AE7253F-8DC3-4640-933D-5860658CD8E4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3385" y="4484956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2" name="Line 44">
            <a:extLst>
              <a:ext uri="{FF2B5EF4-FFF2-40B4-BE49-F238E27FC236}">
                <a16:creationId xmlns:a16="http://schemas.microsoft.com/office/drawing/2014/main" id="{E3F5EC62-555C-4564-93AD-9F17A8B1AB5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36474" y="4601183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3" name="Line 45">
            <a:extLst>
              <a:ext uri="{FF2B5EF4-FFF2-40B4-BE49-F238E27FC236}">
                <a16:creationId xmlns:a16="http://schemas.microsoft.com/office/drawing/2014/main" id="{3FF8DC5D-28CB-47AB-B038-772C1BD978A1}"/>
              </a:ext>
            </a:extLst>
          </p:cNvPr>
          <p:cNvSpPr>
            <a:spLocks noChangeShapeType="1"/>
          </p:cNvSpPr>
          <p:nvPr/>
        </p:nvSpPr>
        <p:spPr bwMode="auto">
          <a:xfrm>
            <a:off x="2047245" y="4601183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4" name="Line 46">
            <a:extLst>
              <a:ext uri="{FF2B5EF4-FFF2-40B4-BE49-F238E27FC236}">
                <a16:creationId xmlns:a16="http://schemas.microsoft.com/office/drawing/2014/main" id="{3F0BC843-A13A-43AA-9515-E56F87D8FCE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0331" y="4640471"/>
            <a:ext cx="0" cy="57296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5" name="Line 47">
            <a:extLst>
              <a:ext uri="{FF2B5EF4-FFF2-40B4-BE49-F238E27FC236}">
                <a16:creationId xmlns:a16="http://schemas.microsoft.com/office/drawing/2014/main" id="{D81A516A-8528-4BAC-B5B7-E05E53B3DD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2647" y="4678123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6" name="Line 48">
            <a:extLst>
              <a:ext uri="{FF2B5EF4-FFF2-40B4-BE49-F238E27FC236}">
                <a16:creationId xmlns:a16="http://schemas.microsoft.com/office/drawing/2014/main" id="{42848BA1-2C04-41BD-8BB9-BE0BF731B854}"/>
              </a:ext>
            </a:extLst>
          </p:cNvPr>
          <p:cNvSpPr>
            <a:spLocks noChangeShapeType="1"/>
          </p:cNvSpPr>
          <p:nvPr/>
        </p:nvSpPr>
        <p:spPr bwMode="auto">
          <a:xfrm>
            <a:off x="2304192" y="4692856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7" name="Line 49">
            <a:extLst>
              <a:ext uri="{FF2B5EF4-FFF2-40B4-BE49-F238E27FC236}">
                <a16:creationId xmlns:a16="http://schemas.microsoft.com/office/drawing/2014/main" id="{CB664AED-1E5B-4A06-BC33-ED826ECD82E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8848" y="4786167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8" name="Line 50">
            <a:extLst>
              <a:ext uri="{FF2B5EF4-FFF2-40B4-BE49-F238E27FC236}">
                <a16:creationId xmlns:a16="http://schemas.microsoft.com/office/drawing/2014/main" id="{AC828BB9-E7CB-450A-96F2-417836BA3DDB}"/>
              </a:ext>
            </a:extLst>
          </p:cNvPr>
          <p:cNvSpPr>
            <a:spLocks noChangeShapeType="1"/>
          </p:cNvSpPr>
          <p:nvPr/>
        </p:nvSpPr>
        <p:spPr bwMode="auto">
          <a:xfrm>
            <a:off x="2964253" y="4804172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9" name="Line 51">
            <a:extLst>
              <a:ext uri="{FF2B5EF4-FFF2-40B4-BE49-F238E27FC236}">
                <a16:creationId xmlns:a16="http://schemas.microsoft.com/office/drawing/2014/main" id="{AA89E126-059C-4416-99C6-4237DBD1CCAF}"/>
              </a:ext>
            </a:extLst>
          </p:cNvPr>
          <p:cNvSpPr>
            <a:spLocks noChangeShapeType="1"/>
          </p:cNvSpPr>
          <p:nvPr/>
        </p:nvSpPr>
        <p:spPr bwMode="auto">
          <a:xfrm>
            <a:off x="2981177" y="4804172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0" name="Line 52">
            <a:extLst>
              <a:ext uri="{FF2B5EF4-FFF2-40B4-BE49-F238E27FC236}">
                <a16:creationId xmlns:a16="http://schemas.microsoft.com/office/drawing/2014/main" id="{F8F1ABE3-7D3B-4EF7-B9FE-0BF6FE617B8D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2738" y="4804172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1" name="Line 53">
            <a:extLst>
              <a:ext uri="{FF2B5EF4-FFF2-40B4-BE49-F238E27FC236}">
                <a16:creationId xmlns:a16="http://schemas.microsoft.com/office/drawing/2014/main" id="{9DCD7B2C-14DB-40B4-883D-DED0FC800F8B}"/>
              </a:ext>
            </a:extLst>
          </p:cNvPr>
          <p:cNvSpPr>
            <a:spLocks noChangeShapeType="1"/>
          </p:cNvSpPr>
          <p:nvPr/>
        </p:nvSpPr>
        <p:spPr bwMode="auto">
          <a:xfrm>
            <a:off x="3442759" y="4804172"/>
            <a:ext cx="0" cy="5893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2" name="Freeform 54">
            <a:extLst>
              <a:ext uri="{FF2B5EF4-FFF2-40B4-BE49-F238E27FC236}">
                <a16:creationId xmlns:a16="http://schemas.microsoft.com/office/drawing/2014/main" id="{1236E228-D8DD-4660-94BE-2F6141C538D3}"/>
              </a:ext>
            </a:extLst>
          </p:cNvPr>
          <p:cNvSpPr>
            <a:spLocks/>
          </p:cNvSpPr>
          <p:nvPr/>
        </p:nvSpPr>
        <p:spPr bwMode="auto">
          <a:xfrm>
            <a:off x="736355" y="2437053"/>
            <a:ext cx="2706407" cy="2381852"/>
          </a:xfrm>
          <a:custGeom>
            <a:avLst/>
            <a:gdLst>
              <a:gd name="T0" fmla="*/ 9 w 1759"/>
              <a:gd name="T1" fmla="*/ 7 h 1455"/>
              <a:gd name="T2" fmla="*/ 21 w 1759"/>
              <a:gd name="T3" fmla="*/ 19 h 1455"/>
              <a:gd name="T4" fmla="*/ 32 w 1759"/>
              <a:gd name="T5" fmla="*/ 43 h 1455"/>
              <a:gd name="T6" fmla="*/ 43 w 1759"/>
              <a:gd name="T7" fmla="*/ 55 h 1455"/>
              <a:gd name="T8" fmla="*/ 50 w 1759"/>
              <a:gd name="T9" fmla="*/ 85 h 1455"/>
              <a:gd name="T10" fmla="*/ 56 w 1759"/>
              <a:gd name="T11" fmla="*/ 141 h 1455"/>
              <a:gd name="T12" fmla="*/ 59 w 1759"/>
              <a:gd name="T13" fmla="*/ 171 h 1455"/>
              <a:gd name="T14" fmla="*/ 65 w 1759"/>
              <a:gd name="T15" fmla="*/ 195 h 1455"/>
              <a:gd name="T16" fmla="*/ 69 w 1759"/>
              <a:gd name="T17" fmla="*/ 287 h 1455"/>
              <a:gd name="T18" fmla="*/ 72 w 1759"/>
              <a:gd name="T19" fmla="*/ 354 h 1455"/>
              <a:gd name="T20" fmla="*/ 78 w 1759"/>
              <a:gd name="T21" fmla="*/ 452 h 1455"/>
              <a:gd name="T22" fmla="*/ 81 w 1759"/>
              <a:gd name="T23" fmla="*/ 636 h 1455"/>
              <a:gd name="T24" fmla="*/ 85 w 1759"/>
              <a:gd name="T25" fmla="*/ 679 h 1455"/>
              <a:gd name="T26" fmla="*/ 92 w 1759"/>
              <a:gd name="T27" fmla="*/ 722 h 1455"/>
              <a:gd name="T28" fmla="*/ 103 w 1759"/>
              <a:gd name="T29" fmla="*/ 753 h 1455"/>
              <a:gd name="T30" fmla="*/ 108 w 1759"/>
              <a:gd name="T31" fmla="*/ 771 h 1455"/>
              <a:gd name="T32" fmla="*/ 118 w 1759"/>
              <a:gd name="T33" fmla="*/ 784 h 1455"/>
              <a:gd name="T34" fmla="*/ 123 w 1759"/>
              <a:gd name="T35" fmla="*/ 802 h 1455"/>
              <a:gd name="T36" fmla="*/ 134 w 1759"/>
              <a:gd name="T37" fmla="*/ 808 h 1455"/>
              <a:gd name="T38" fmla="*/ 147 w 1759"/>
              <a:gd name="T39" fmla="*/ 833 h 1455"/>
              <a:gd name="T40" fmla="*/ 152 w 1759"/>
              <a:gd name="T41" fmla="*/ 858 h 1455"/>
              <a:gd name="T42" fmla="*/ 156 w 1759"/>
              <a:gd name="T43" fmla="*/ 889 h 1455"/>
              <a:gd name="T44" fmla="*/ 161 w 1759"/>
              <a:gd name="T45" fmla="*/ 920 h 1455"/>
              <a:gd name="T46" fmla="*/ 165 w 1759"/>
              <a:gd name="T47" fmla="*/ 952 h 1455"/>
              <a:gd name="T48" fmla="*/ 192 w 1759"/>
              <a:gd name="T49" fmla="*/ 971 h 1455"/>
              <a:gd name="T50" fmla="*/ 210 w 1759"/>
              <a:gd name="T51" fmla="*/ 984 h 1455"/>
              <a:gd name="T52" fmla="*/ 219 w 1759"/>
              <a:gd name="T53" fmla="*/ 1009 h 1455"/>
              <a:gd name="T54" fmla="*/ 225 w 1759"/>
              <a:gd name="T55" fmla="*/ 1034 h 1455"/>
              <a:gd name="T56" fmla="*/ 232 w 1759"/>
              <a:gd name="T57" fmla="*/ 1060 h 1455"/>
              <a:gd name="T58" fmla="*/ 277 w 1759"/>
              <a:gd name="T59" fmla="*/ 1074 h 1455"/>
              <a:gd name="T60" fmla="*/ 296 w 1759"/>
              <a:gd name="T61" fmla="*/ 1086 h 1455"/>
              <a:gd name="T62" fmla="*/ 308 w 1759"/>
              <a:gd name="T63" fmla="*/ 1100 h 1455"/>
              <a:gd name="T64" fmla="*/ 317 w 1759"/>
              <a:gd name="T65" fmla="*/ 1126 h 1455"/>
              <a:gd name="T66" fmla="*/ 372 w 1759"/>
              <a:gd name="T67" fmla="*/ 1139 h 1455"/>
              <a:gd name="T68" fmla="*/ 386 w 1759"/>
              <a:gd name="T69" fmla="*/ 1146 h 1455"/>
              <a:gd name="T70" fmla="*/ 397 w 1759"/>
              <a:gd name="T71" fmla="*/ 1166 h 1455"/>
              <a:gd name="T72" fmla="*/ 414 w 1759"/>
              <a:gd name="T73" fmla="*/ 1179 h 1455"/>
              <a:gd name="T74" fmla="*/ 454 w 1759"/>
              <a:gd name="T75" fmla="*/ 1193 h 1455"/>
              <a:gd name="T76" fmla="*/ 468 w 1759"/>
              <a:gd name="T77" fmla="*/ 1213 h 1455"/>
              <a:gd name="T78" fmla="*/ 503 w 1759"/>
              <a:gd name="T79" fmla="*/ 1227 h 1455"/>
              <a:gd name="T80" fmla="*/ 537 w 1759"/>
              <a:gd name="T81" fmla="*/ 1241 h 1455"/>
              <a:gd name="T82" fmla="*/ 583 w 1759"/>
              <a:gd name="T83" fmla="*/ 1262 h 1455"/>
              <a:gd name="T84" fmla="*/ 586 w 1759"/>
              <a:gd name="T85" fmla="*/ 1276 h 1455"/>
              <a:gd name="T86" fmla="*/ 617 w 1759"/>
              <a:gd name="T87" fmla="*/ 1297 h 1455"/>
              <a:gd name="T88" fmla="*/ 637 w 1759"/>
              <a:gd name="T89" fmla="*/ 1317 h 1455"/>
              <a:gd name="T90" fmla="*/ 754 w 1759"/>
              <a:gd name="T91" fmla="*/ 1332 h 1455"/>
              <a:gd name="T92" fmla="*/ 790 w 1759"/>
              <a:gd name="T93" fmla="*/ 1346 h 1455"/>
              <a:gd name="T94" fmla="*/ 830 w 1759"/>
              <a:gd name="T95" fmla="*/ 1360 h 1455"/>
              <a:gd name="T96" fmla="*/ 841 w 1759"/>
              <a:gd name="T97" fmla="*/ 1368 h 1455"/>
              <a:gd name="T98" fmla="*/ 956 w 1759"/>
              <a:gd name="T99" fmla="*/ 1376 h 1455"/>
              <a:gd name="T100" fmla="*/ 1023 w 1759"/>
              <a:gd name="T101" fmla="*/ 1376 h 1455"/>
              <a:gd name="T102" fmla="*/ 1030 w 1759"/>
              <a:gd name="T103" fmla="*/ 1396 h 1455"/>
              <a:gd name="T104" fmla="*/ 1143 w 1759"/>
              <a:gd name="T105" fmla="*/ 1407 h 1455"/>
              <a:gd name="T106" fmla="*/ 1195 w 1759"/>
              <a:gd name="T107" fmla="*/ 1440 h 1455"/>
              <a:gd name="T108" fmla="*/ 1228 w 1759"/>
              <a:gd name="T109" fmla="*/ 1455 h 1455"/>
              <a:gd name="T110" fmla="*/ 1677 w 1759"/>
              <a:gd name="T111" fmla="*/ 1455 h 1455"/>
              <a:gd name="T112" fmla="*/ 1759 w 1759"/>
              <a:gd name="T113" fmla="*/ 1455 h 1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759" h="145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9" y="0"/>
                </a:lnTo>
                <a:lnTo>
                  <a:pt x="9" y="7"/>
                </a:lnTo>
                <a:lnTo>
                  <a:pt x="9" y="7"/>
                </a:lnTo>
                <a:lnTo>
                  <a:pt x="14" y="7"/>
                </a:lnTo>
                <a:lnTo>
                  <a:pt x="14" y="13"/>
                </a:lnTo>
                <a:lnTo>
                  <a:pt x="14" y="13"/>
                </a:lnTo>
                <a:lnTo>
                  <a:pt x="16" y="13"/>
                </a:lnTo>
                <a:lnTo>
                  <a:pt x="16" y="19"/>
                </a:lnTo>
                <a:lnTo>
                  <a:pt x="16" y="19"/>
                </a:lnTo>
                <a:lnTo>
                  <a:pt x="21" y="19"/>
                </a:lnTo>
                <a:lnTo>
                  <a:pt x="21" y="25"/>
                </a:lnTo>
                <a:lnTo>
                  <a:pt x="21" y="25"/>
                </a:lnTo>
                <a:lnTo>
                  <a:pt x="23" y="25"/>
                </a:lnTo>
                <a:lnTo>
                  <a:pt x="23" y="31"/>
                </a:lnTo>
                <a:lnTo>
                  <a:pt x="23" y="31"/>
                </a:lnTo>
                <a:lnTo>
                  <a:pt x="32" y="31"/>
                </a:lnTo>
                <a:lnTo>
                  <a:pt x="32" y="43"/>
                </a:lnTo>
                <a:lnTo>
                  <a:pt x="32" y="43"/>
                </a:lnTo>
                <a:lnTo>
                  <a:pt x="38" y="43"/>
                </a:lnTo>
                <a:lnTo>
                  <a:pt x="38" y="49"/>
                </a:lnTo>
                <a:lnTo>
                  <a:pt x="38" y="49"/>
                </a:lnTo>
                <a:lnTo>
                  <a:pt x="43" y="49"/>
                </a:lnTo>
                <a:lnTo>
                  <a:pt x="43" y="55"/>
                </a:lnTo>
                <a:lnTo>
                  <a:pt x="43" y="55"/>
                </a:lnTo>
                <a:lnTo>
                  <a:pt x="45" y="55"/>
                </a:lnTo>
                <a:lnTo>
                  <a:pt x="45" y="61"/>
                </a:lnTo>
                <a:lnTo>
                  <a:pt x="45" y="61"/>
                </a:lnTo>
                <a:lnTo>
                  <a:pt x="47" y="61"/>
                </a:lnTo>
                <a:lnTo>
                  <a:pt x="47" y="85"/>
                </a:lnTo>
                <a:lnTo>
                  <a:pt x="47" y="85"/>
                </a:lnTo>
                <a:lnTo>
                  <a:pt x="50" y="85"/>
                </a:lnTo>
                <a:lnTo>
                  <a:pt x="50" y="98"/>
                </a:lnTo>
                <a:lnTo>
                  <a:pt x="50" y="98"/>
                </a:lnTo>
                <a:lnTo>
                  <a:pt x="54" y="98"/>
                </a:lnTo>
                <a:lnTo>
                  <a:pt x="54" y="116"/>
                </a:lnTo>
                <a:lnTo>
                  <a:pt x="54" y="116"/>
                </a:lnTo>
                <a:lnTo>
                  <a:pt x="56" y="116"/>
                </a:lnTo>
                <a:lnTo>
                  <a:pt x="56" y="141"/>
                </a:lnTo>
                <a:lnTo>
                  <a:pt x="56" y="141"/>
                </a:lnTo>
                <a:lnTo>
                  <a:pt x="58" y="141"/>
                </a:lnTo>
                <a:lnTo>
                  <a:pt x="58" y="159"/>
                </a:lnTo>
                <a:lnTo>
                  <a:pt x="58" y="159"/>
                </a:lnTo>
                <a:lnTo>
                  <a:pt x="59" y="159"/>
                </a:lnTo>
                <a:lnTo>
                  <a:pt x="59" y="171"/>
                </a:lnTo>
                <a:lnTo>
                  <a:pt x="59" y="171"/>
                </a:lnTo>
                <a:lnTo>
                  <a:pt x="61" y="171"/>
                </a:lnTo>
                <a:lnTo>
                  <a:pt x="61" y="183"/>
                </a:lnTo>
                <a:lnTo>
                  <a:pt x="61" y="183"/>
                </a:lnTo>
                <a:lnTo>
                  <a:pt x="63" y="183"/>
                </a:lnTo>
                <a:lnTo>
                  <a:pt x="63" y="195"/>
                </a:lnTo>
                <a:lnTo>
                  <a:pt x="63" y="195"/>
                </a:lnTo>
                <a:lnTo>
                  <a:pt x="65" y="195"/>
                </a:lnTo>
                <a:lnTo>
                  <a:pt x="65" y="207"/>
                </a:lnTo>
                <a:lnTo>
                  <a:pt x="65" y="207"/>
                </a:lnTo>
                <a:lnTo>
                  <a:pt x="67" y="207"/>
                </a:lnTo>
                <a:lnTo>
                  <a:pt x="67" y="251"/>
                </a:lnTo>
                <a:lnTo>
                  <a:pt x="67" y="251"/>
                </a:lnTo>
                <a:lnTo>
                  <a:pt x="69" y="251"/>
                </a:lnTo>
                <a:lnTo>
                  <a:pt x="69" y="287"/>
                </a:lnTo>
                <a:lnTo>
                  <a:pt x="69" y="287"/>
                </a:lnTo>
                <a:lnTo>
                  <a:pt x="70" y="287"/>
                </a:lnTo>
                <a:lnTo>
                  <a:pt x="70" y="311"/>
                </a:lnTo>
                <a:lnTo>
                  <a:pt x="70" y="311"/>
                </a:lnTo>
                <a:lnTo>
                  <a:pt x="72" y="311"/>
                </a:lnTo>
                <a:lnTo>
                  <a:pt x="72" y="354"/>
                </a:lnTo>
                <a:lnTo>
                  <a:pt x="72" y="354"/>
                </a:lnTo>
                <a:lnTo>
                  <a:pt x="74" y="354"/>
                </a:lnTo>
                <a:lnTo>
                  <a:pt x="74" y="403"/>
                </a:lnTo>
                <a:lnTo>
                  <a:pt x="74" y="403"/>
                </a:lnTo>
                <a:lnTo>
                  <a:pt x="76" y="403"/>
                </a:lnTo>
                <a:lnTo>
                  <a:pt x="76" y="452"/>
                </a:lnTo>
                <a:lnTo>
                  <a:pt x="76" y="452"/>
                </a:lnTo>
                <a:lnTo>
                  <a:pt x="78" y="452"/>
                </a:lnTo>
                <a:lnTo>
                  <a:pt x="78" y="537"/>
                </a:lnTo>
                <a:lnTo>
                  <a:pt x="78" y="537"/>
                </a:lnTo>
                <a:lnTo>
                  <a:pt x="79" y="537"/>
                </a:lnTo>
                <a:lnTo>
                  <a:pt x="79" y="611"/>
                </a:lnTo>
                <a:lnTo>
                  <a:pt x="79" y="611"/>
                </a:lnTo>
                <a:lnTo>
                  <a:pt x="81" y="611"/>
                </a:lnTo>
                <a:lnTo>
                  <a:pt x="81" y="636"/>
                </a:lnTo>
                <a:lnTo>
                  <a:pt x="81" y="636"/>
                </a:lnTo>
                <a:lnTo>
                  <a:pt x="83" y="636"/>
                </a:lnTo>
                <a:lnTo>
                  <a:pt x="83" y="654"/>
                </a:lnTo>
                <a:lnTo>
                  <a:pt x="83" y="654"/>
                </a:lnTo>
                <a:lnTo>
                  <a:pt x="85" y="654"/>
                </a:lnTo>
                <a:lnTo>
                  <a:pt x="85" y="679"/>
                </a:lnTo>
                <a:lnTo>
                  <a:pt x="85" y="679"/>
                </a:lnTo>
                <a:lnTo>
                  <a:pt x="88" y="679"/>
                </a:lnTo>
                <a:lnTo>
                  <a:pt x="88" y="698"/>
                </a:lnTo>
                <a:lnTo>
                  <a:pt x="88" y="698"/>
                </a:lnTo>
                <a:lnTo>
                  <a:pt x="90" y="698"/>
                </a:lnTo>
                <a:lnTo>
                  <a:pt x="90" y="722"/>
                </a:lnTo>
                <a:lnTo>
                  <a:pt x="90" y="722"/>
                </a:lnTo>
                <a:lnTo>
                  <a:pt x="92" y="722"/>
                </a:lnTo>
                <a:lnTo>
                  <a:pt x="92" y="740"/>
                </a:lnTo>
                <a:lnTo>
                  <a:pt x="92" y="740"/>
                </a:lnTo>
                <a:lnTo>
                  <a:pt x="99" y="740"/>
                </a:lnTo>
                <a:lnTo>
                  <a:pt x="99" y="747"/>
                </a:lnTo>
                <a:lnTo>
                  <a:pt x="99" y="747"/>
                </a:lnTo>
                <a:lnTo>
                  <a:pt x="103" y="747"/>
                </a:lnTo>
                <a:lnTo>
                  <a:pt x="103" y="753"/>
                </a:lnTo>
                <a:lnTo>
                  <a:pt x="103" y="753"/>
                </a:lnTo>
                <a:lnTo>
                  <a:pt x="107" y="753"/>
                </a:lnTo>
                <a:lnTo>
                  <a:pt x="107" y="759"/>
                </a:lnTo>
                <a:lnTo>
                  <a:pt x="107" y="759"/>
                </a:lnTo>
                <a:lnTo>
                  <a:pt x="108" y="759"/>
                </a:lnTo>
                <a:lnTo>
                  <a:pt x="108" y="771"/>
                </a:lnTo>
                <a:lnTo>
                  <a:pt x="108" y="771"/>
                </a:lnTo>
                <a:lnTo>
                  <a:pt x="110" y="771"/>
                </a:lnTo>
                <a:lnTo>
                  <a:pt x="110" y="778"/>
                </a:lnTo>
                <a:lnTo>
                  <a:pt x="110" y="778"/>
                </a:lnTo>
                <a:lnTo>
                  <a:pt x="114" y="778"/>
                </a:lnTo>
                <a:lnTo>
                  <a:pt x="114" y="784"/>
                </a:lnTo>
                <a:lnTo>
                  <a:pt x="114" y="784"/>
                </a:lnTo>
                <a:lnTo>
                  <a:pt x="118" y="784"/>
                </a:lnTo>
                <a:lnTo>
                  <a:pt x="118" y="790"/>
                </a:lnTo>
                <a:lnTo>
                  <a:pt x="118" y="790"/>
                </a:lnTo>
                <a:lnTo>
                  <a:pt x="119" y="790"/>
                </a:lnTo>
                <a:lnTo>
                  <a:pt x="119" y="796"/>
                </a:lnTo>
                <a:lnTo>
                  <a:pt x="119" y="796"/>
                </a:lnTo>
                <a:lnTo>
                  <a:pt x="123" y="796"/>
                </a:lnTo>
                <a:lnTo>
                  <a:pt x="123" y="802"/>
                </a:lnTo>
                <a:lnTo>
                  <a:pt x="123" y="802"/>
                </a:lnTo>
                <a:lnTo>
                  <a:pt x="125" y="802"/>
                </a:lnTo>
                <a:lnTo>
                  <a:pt x="125" y="808"/>
                </a:lnTo>
                <a:lnTo>
                  <a:pt x="125" y="808"/>
                </a:lnTo>
                <a:lnTo>
                  <a:pt x="134" y="808"/>
                </a:lnTo>
                <a:lnTo>
                  <a:pt x="134" y="808"/>
                </a:lnTo>
                <a:lnTo>
                  <a:pt x="134" y="808"/>
                </a:lnTo>
                <a:lnTo>
                  <a:pt x="141" y="808"/>
                </a:lnTo>
                <a:lnTo>
                  <a:pt x="141" y="820"/>
                </a:lnTo>
                <a:lnTo>
                  <a:pt x="141" y="820"/>
                </a:lnTo>
                <a:lnTo>
                  <a:pt x="143" y="820"/>
                </a:lnTo>
                <a:lnTo>
                  <a:pt x="143" y="833"/>
                </a:lnTo>
                <a:lnTo>
                  <a:pt x="143" y="833"/>
                </a:lnTo>
                <a:lnTo>
                  <a:pt x="147" y="833"/>
                </a:lnTo>
                <a:lnTo>
                  <a:pt x="147" y="839"/>
                </a:lnTo>
                <a:lnTo>
                  <a:pt x="147" y="839"/>
                </a:lnTo>
                <a:lnTo>
                  <a:pt x="148" y="839"/>
                </a:lnTo>
                <a:lnTo>
                  <a:pt x="148" y="845"/>
                </a:lnTo>
                <a:lnTo>
                  <a:pt x="148" y="845"/>
                </a:lnTo>
                <a:lnTo>
                  <a:pt x="152" y="845"/>
                </a:lnTo>
                <a:lnTo>
                  <a:pt x="152" y="858"/>
                </a:lnTo>
                <a:lnTo>
                  <a:pt x="152" y="858"/>
                </a:lnTo>
                <a:lnTo>
                  <a:pt x="154" y="858"/>
                </a:lnTo>
                <a:lnTo>
                  <a:pt x="154" y="883"/>
                </a:lnTo>
                <a:lnTo>
                  <a:pt x="154" y="883"/>
                </a:lnTo>
                <a:lnTo>
                  <a:pt x="156" y="883"/>
                </a:lnTo>
                <a:lnTo>
                  <a:pt x="156" y="889"/>
                </a:lnTo>
                <a:lnTo>
                  <a:pt x="156" y="889"/>
                </a:lnTo>
                <a:lnTo>
                  <a:pt x="157" y="889"/>
                </a:lnTo>
                <a:lnTo>
                  <a:pt x="157" y="901"/>
                </a:lnTo>
                <a:lnTo>
                  <a:pt x="157" y="901"/>
                </a:lnTo>
                <a:lnTo>
                  <a:pt x="159" y="901"/>
                </a:lnTo>
                <a:lnTo>
                  <a:pt x="159" y="920"/>
                </a:lnTo>
                <a:lnTo>
                  <a:pt x="159" y="920"/>
                </a:lnTo>
                <a:lnTo>
                  <a:pt x="161" y="920"/>
                </a:lnTo>
                <a:lnTo>
                  <a:pt x="161" y="940"/>
                </a:lnTo>
                <a:lnTo>
                  <a:pt x="161" y="940"/>
                </a:lnTo>
                <a:lnTo>
                  <a:pt x="163" y="940"/>
                </a:lnTo>
                <a:lnTo>
                  <a:pt x="163" y="946"/>
                </a:lnTo>
                <a:lnTo>
                  <a:pt x="163" y="946"/>
                </a:lnTo>
                <a:lnTo>
                  <a:pt x="165" y="946"/>
                </a:lnTo>
                <a:lnTo>
                  <a:pt x="165" y="952"/>
                </a:lnTo>
                <a:lnTo>
                  <a:pt x="165" y="952"/>
                </a:lnTo>
                <a:lnTo>
                  <a:pt x="167" y="952"/>
                </a:lnTo>
                <a:lnTo>
                  <a:pt x="167" y="964"/>
                </a:lnTo>
                <a:lnTo>
                  <a:pt x="167" y="964"/>
                </a:lnTo>
                <a:lnTo>
                  <a:pt x="192" y="964"/>
                </a:lnTo>
                <a:lnTo>
                  <a:pt x="192" y="971"/>
                </a:lnTo>
                <a:lnTo>
                  <a:pt x="192" y="971"/>
                </a:lnTo>
                <a:lnTo>
                  <a:pt x="194" y="971"/>
                </a:lnTo>
                <a:lnTo>
                  <a:pt x="194" y="977"/>
                </a:lnTo>
                <a:lnTo>
                  <a:pt x="194" y="977"/>
                </a:lnTo>
                <a:lnTo>
                  <a:pt x="205" y="977"/>
                </a:lnTo>
                <a:lnTo>
                  <a:pt x="205" y="984"/>
                </a:lnTo>
                <a:lnTo>
                  <a:pt x="205" y="984"/>
                </a:lnTo>
                <a:lnTo>
                  <a:pt x="210" y="984"/>
                </a:lnTo>
                <a:lnTo>
                  <a:pt x="210" y="990"/>
                </a:lnTo>
                <a:lnTo>
                  <a:pt x="210" y="990"/>
                </a:lnTo>
                <a:lnTo>
                  <a:pt x="214" y="990"/>
                </a:lnTo>
                <a:lnTo>
                  <a:pt x="214" y="996"/>
                </a:lnTo>
                <a:lnTo>
                  <a:pt x="214" y="996"/>
                </a:lnTo>
                <a:lnTo>
                  <a:pt x="219" y="996"/>
                </a:lnTo>
                <a:lnTo>
                  <a:pt x="219" y="1009"/>
                </a:lnTo>
                <a:lnTo>
                  <a:pt x="221" y="1009"/>
                </a:lnTo>
                <a:lnTo>
                  <a:pt x="223" y="1009"/>
                </a:lnTo>
                <a:lnTo>
                  <a:pt x="223" y="1016"/>
                </a:lnTo>
                <a:lnTo>
                  <a:pt x="223" y="1016"/>
                </a:lnTo>
                <a:lnTo>
                  <a:pt x="225" y="1016"/>
                </a:lnTo>
                <a:lnTo>
                  <a:pt x="225" y="1034"/>
                </a:lnTo>
                <a:lnTo>
                  <a:pt x="225" y="1034"/>
                </a:lnTo>
                <a:lnTo>
                  <a:pt x="228" y="1034"/>
                </a:lnTo>
                <a:lnTo>
                  <a:pt x="228" y="1054"/>
                </a:lnTo>
                <a:lnTo>
                  <a:pt x="228" y="1054"/>
                </a:lnTo>
                <a:lnTo>
                  <a:pt x="230" y="1054"/>
                </a:lnTo>
                <a:lnTo>
                  <a:pt x="230" y="1060"/>
                </a:lnTo>
                <a:lnTo>
                  <a:pt x="230" y="1060"/>
                </a:lnTo>
                <a:lnTo>
                  <a:pt x="232" y="1060"/>
                </a:lnTo>
                <a:lnTo>
                  <a:pt x="232" y="1060"/>
                </a:lnTo>
                <a:lnTo>
                  <a:pt x="234" y="1060"/>
                </a:lnTo>
                <a:lnTo>
                  <a:pt x="257" y="1060"/>
                </a:lnTo>
                <a:lnTo>
                  <a:pt x="257" y="1067"/>
                </a:lnTo>
                <a:lnTo>
                  <a:pt x="257" y="1067"/>
                </a:lnTo>
                <a:lnTo>
                  <a:pt x="277" y="1067"/>
                </a:lnTo>
                <a:lnTo>
                  <a:pt x="277" y="1074"/>
                </a:lnTo>
                <a:lnTo>
                  <a:pt x="277" y="1074"/>
                </a:lnTo>
                <a:lnTo>
                  <a:pt x="281" y="1074"/>
                </a:lnTo>
                <a:lnTo>
                  <a:pt x="281" y="1080"/>
                </a:lnTo>
                <a:lnTo>
                  <a:pt x="281" y="1080"/>
                </a:lnTo>
                <a:lnTo>
                  <a:pt x="296" y="1080"/>
                </a:lnTo>
                <a:lnTo>
                  <a:pt x="296" y="1086"/>
                </a:lnTo>
                <a:lnTo>
                  <a:pt x="296" y="1086"/>
                </a:lnTo>
                <a:lnTo>
                  <a:pt x="299" y="1086"/>
                </a:lnTo>
                <a:lnTo>
                  <a:pt x="299" y="1093"/>
                </a:lnTo>
                <a:lnTo>
                  <a:pt x="299" y="1093"/>
                </a:lnTo>
                <a:lnTo>
                  <a:pt x="305" y="1093"/>
                </a:lnTo>
                <a:lnTo>
                  <a:pt x="305" y="1100"/>
                </a:lnTo>
                <a:lnTo>
                  <a:pt x="305" y="1100"/>
                </a:lnTo>
                <a:lnTo>
                  <a:pt x="308" y="1100"/>
                </a:lnTo>
                <a:lnTo>
                  <a:pt x="308" y="1113"/>
                </a:lnTo>
                <a:lnTo>
                  <a:pt x="308" y="1113"/>
                </a:lnTo>
                <a:lnTo>
                  <a:pt x="310" y="1113"/>
                </a:lnTo>
                <a:lnTo>
                  <a:pt x="310" y="1120"/>
                </a:lnTo>
                <a:lnTo>
                  <a:pt x="310" y="1120"/>
                </a:lnTo>
                <a:lnTo>
                  <a:pt x="317" y="1120"/>
                </a:lnTo>
                <a:lnTo>
                  <a:pt x="317" y="1126"/>
                </a:lnTo>
                <a:lnTo>
                  <a:pt x="317" y="1126"/>
                </a:lnTo>
                <a:lnTo>
                  <a:pt x="368" y="1126"/>
                </a:lnTo>
                <a:lnTo>
                  <a:pt x="368" y="1132"/>
                </a:lnTo>
                <a:lnTo>
                  <a:pt x="368" y="1132"/>
                </a:lnTo>
                <a:lnTo>
                  <a:pt x="372" y="1132"/>
                </a:lnTo>
                <a:lnTo>
                  <a:pt x="372" y="1139"/>
                </a:lnTo>
                <a:lnTo>
                  <a:pt x="372" y="1139"/>
                </a:lnTo>
                <a:lnTo>
                  <a:pt x="374" y="1139"/>
                </a:lnTo>
                <a:lnTo>
                  <a:pt x="374" y="1139"/>
                </a:lnTo>
                <a:lnTo>
                  <a:pt x="374" y="1139"/>
                </a:lnTo>
                <a:lnTo>
                  <a:pt x="385" y="1139"/>
                </a:lnTo>
                <a:lnTo>
                  <a:pt x="385" y="1146"/>
                </a:lnTo>
                <a:lnTo>
                  <a:pt x="385" y="1146"/>
                </a:lnTo>
                <a:lnTo>
                  <a:pt x="386" y="1146"/>
                </a:lnTo>
                <a:lnTo>
                  <a:pt x="386" y="1153"/>
                </a:lnTo>
                <a:lnTo>
                  <a:pt x="386" y="1153"/>
                </a:lnTo>
                <a:lnTo>
                  <a:pt x="394" y="1153"/>
                </a:lnTo>
                <a:lnTo>
                  <a:pt x="394" y="1159"/>
                </a:lnTo>
                <a:lnTo>
                  <a:pt x="394" y="1159"/>
                </a:lnTo>
                <a:lnTo>
                  <a:pt x="397" y="1159"/>
                </a:lnTo>
                <a:lnTo>
                  <a:pt x="397" y="1166"/>
                </a:lnTo>
                <a:lnTo>
                  <a:pt x="397" y="1166"/>
                </a:lnTo>
                <a:lnTo>
                  <a:pt x="410" y="1166"/>
                </a:lnTo>
                <a:lnTo>
                  <a:pt x="410" y="1172"/>
                </a:lnTo>
                <a:lnTo>
                  <a:pt x="410" y="1172"/>
                </a:lnTo>
                <a:lnTo>
                  <a:pt x="414" y="1172"/>
                </a:lnTo>
                <a:lnTo>
                  <a:pt x="414" y="1179"/>
                </a:lnTo>
                <a:lnTo>
                  <a:pt x="414" y="1179"/>
                </a:lnTo>
                <a:lnTo>
                  <a:pt x="424" y="1179"/>
                </a:lnTo>
                <a:lnTo>
                  <a:pt x="424" y="1186"/>
                </a:lnTo>
                <a:lnTo>
                  <a:pt x="424" y="1186"/>
                </a:lnTo>
                <a:lnTo>
                  <a:pt x="452" y="1186"/>
                </a:lnTo>
                <a:lnTo>
                  <a:pt x="452" y="1193"/>
                </a:lnTo>
                <a:lnTo>
                  <a:pt x="452" y="1193"/>
                </a:lnTo>
                <a:lnTo>
                  <a:pt x="454" y="1193"/>
                </a:lnTo>
                <a:lnTo>
                  <a:pt x="454" y="1200"/>
                </a:lnTo>
                <a:lnTo>
                  <a:pt x="454" y="1200"/>
                </a:lnTo>
                <a:lnTo>
                  <a:pt x="461" y="1200"/>
                </a:lnTo>
                <a:lnTo>
                  <a:pt x="461" y="1213"/>
                </a:lnTo>
                <a:lnTo>
                  <a:pt x="461" y="1213"/>
                </a:lnTo>
                <a:lnTo>
                  <a:pt x="468" y="1213"/>
                </a:lnTo>
                <a:lnTo>
                  <a:pt x="468" y="1213"/>
                </a:lnTo>
                <a:lnTo>
                  <a:pt x="470" y="1213"/>
                </a:lnTo>
                <a:lnTo>
                  <a:pt x="494" y="1213"/>
                </a:lnTo>
                <a:lnTo>
                  <a:pt x="494" y="1220"/>
                </a:lnTo>
                <a:lnTo>
                  <a:pt x="494" y="1220"/>
                </a:lnTo>
                <a:lnTo>
                  <a:pt x="503" y="1220"/>
                </a:lnTo>
                <a:lnTo>
                  <a:pt x="503" y="1227"/>
                </a:lnTo>
                <a:lnTo>
                  <a:pt x="503" y="1227"/>
                </a:lnTo>
                <a:lnTo>
                  <a:pt x="521" y="1227"/>
                </a:lnTo>
                <a:lnTo>
                  <a:pt x="521" y="1234"/>
                </a:lnTo>
                <a:lnTo>
                  <a:pt x="521" y="1234"/>
                </a:lnTo>
                <a:lnTo>
                  <a:pt x="534" y="1234"/>
                </a:lnTo>
                <a:lnTo>
                  <a:pt x="534" y="1241"/>
                </a:lnTo>
                <a:lnTo>
                  <a:pt x="534" y="1241"/>
                </a:lnTo>
                <a:lnTo>
                  <a:pt x="537" y="1241"/>
                </a:lnTo>
                <a:lnTo>
                  <a:pt x="537" y="1248"/>
                </a:lnTo>
                <a:lnTo>
                  <a:pt x="537" y="1248"/>
                </a:lnTo>
                <a:lnTo>
                  <a:pt x="577" y="1248"/>
                </a:lnTo>
                <a:lnTo>
                  <a:pt x="577" y="1255"/>
                </a:lnTo>
                <a:lnTo>
                  <a:pt x="577" y="1255"/>
                </a:lnTo>
                <a:lnTo>
                  <a:pt x="583" y="1255"/>
                </a:lnTo>
                <a:lnTo>
                  <a:pt x="583" y="1262"/>
                </a:lnTo>
                <a:lnTo>
                  <a:pt x="583" y="1262"/>
                </a:lnTo>
                <a:lnTo>
                  <a:pt x="585" y="1262"/>
                </a:lnTo>
                <a:lnTo>
                  <a:pt x="585" y="1269"/>
                </a:lnTo>
                <a:lnTo>
                  <a:pt x="585" y="1269"/>
                </a:lnTo>
                <a:lnTo>
                  <a:pt x="586" y="1269"/>
                </a:lnTo>
                <a:lnTo>
                  <a:pt x="586" y="1276"/>
                </a:lnTo>
                <a:lnTo>
                  <a:pt x="586" y="1276"/>
                </a:lnTo>
                <a:lnTo>
                  <a:pt x="588" y="1276"/>
                </a:lnTo>
                <a:lnTo>
                  <a:pt x="588" y="1282"/>
                </a:lnTo>
                <a:lnTo>
                  <a:pt x="588" y="1282"/>
                </a:lnTo>
                <a:lnTo>
                  <a:pt x="616" y="1282"/>
                </a:lnTo>
                <a:lnTo>
                  <a:pt x="616" y="1297"/>
                </a:lnTo>
                <a:lnTo>
                  <a:pt x="616" y="1297"/>
                </a:lnTo>
                <a:lnTo>
                  <a:pt x="617" y="1297"/>
                </a:lnTo>
                <a:lnTo>
                  <a:pt x="617" y="1304"/>
                </a:lnTo>
                <a:lnTo>
                  <a:pt x="617" y="1304"/>
                </a:lnTo>
                <a:lnTo>
                  <a:pt x="625" y="1304"/>
                </a:lnTo>
                <a:lnTo>
                  <a:pt x="625" y="1311"/>
                </a:lnTo>
                <a:lnTo>
                  <a:pt x="625" y="1311"/>
                </a:lnTo>
                <a:lnTo>
                  <a:pt x="637" y="1311"/>
                </a:lnTo>
                <a:lnTo>
                  <a:pt x="637" y="1317"/>
                </a:lnTo>
                <a:lnTo>
                  <a:pt x="637" y="1317"/>
                </a:lnTo>
                <a:lnTo>
                  <a:pt x="670" y="1317"/>
                </a:lnTo>
                <a:lnTo>
                  <a:pt x="670" y="1325"/>
                </a:lnTo>
                <a:lnTo>
                  <a:pt x="670" y="1325"/>
                </a:lnTo>
                <a:lnTo>
                  <a:pt x="754" y="1325"/>
                </a:lnTo>
                <a:lnTo>
                  <a:pt x="754" y="1332"/>
                </a:lnTo>
                <a:lnTo>
                  <a:pt x="754" y="1332"/>
                </a:lnTo>
                <a:lnTo>
                  <a:pt x="765" y="1332"/>
                </a:lnTo>
                <a:lnTo>
                  <a:pt x="765" y="1339"/>
                </a:lnTo>
                <a:lnTo>
                  <a:pt x="765" y="1339"/>
                </a:lnTo>
                <a:lnTo>
                  <a:pt x="774" y="1339"/>
                </a:lnTo>
                <a:lnTo>
                  <a:pt x="774" y="1346"/>
                </a:lnTo>
                <a:lnTo>
                  <a:pt x="774" y="1346"/>
                </a:lnTo>
                <a:lnTo>
                  <a:pt x="790" y="1346"/>
                </a:lnTo>
                <a:lnTo>
                  <a:pt x="790" y="1352"/>
                </a:lnTo>
                <a:lnTo>
                  <a:pt x="790" y="1352"/>
                </a:lnTo>
                <a:lnTo>
                  <a:pt x="829" y="1352"/>
                </a:lnTo>
                <a:lnTo>
                  <a:pt x="829" y="1352"/>
                </a:lnTo>
                <a:lnTo>
                  <a:pt x="829" y="1352"/>
                </a:lnTo>
                <a:lnTo>
                  <a:pt x="830" y="1352"/>
                </a:lnTo>
                <a:lnTo>
                  <a:pt x="830" y="1360"/>
                </a:lnTo>
                <a:lnTo>
                  <a:pt x="830" y="1360"/>
                </a:lnTo>
                <a:lnTo>
                  <a:pt x="838" y="1360"/>
                </a:lnTo>
                <a:lnTo>
                  <a:pt x="838" y="1360"/>
                </a:lnTo>
                <a:lnTo>
                  <a:pt x="838" y="1360"/>
                </a:lnTo>
                <a:lnTo>
                  <a:pt x="841" y="1360"/>
                </a:lnTo>
                <a:lnTo>
                  <a:pt x="841" y="1368"/>
                </a:lnTo>
                <a:lnTo>
                  <a:pt x="841" y="1368"/>
                </a:lnTo>
                <a:lnTo>
                  <a:pt x="914" y="1368"/>
                </a:lnTo>
                <a:lnTo>
                  <a:pt x="914" y="1368"/>
                </a:lnTo>
                <a:lnTo>
                  <a:pt x="914" y="1368"/>
                </a:lnTo>
                <a:lnTo>
                  <a:pt x="932" y="1368"/>
                </a:lnTo>
                <a:lnTo>
                  <a:pt x="932" y="1376"/>
                </a:lnTo>
                <a:lnTo>
                  <a:pt x="932" y="1376"/>
                </a:lnTo>
                <a:lnTo>
                  <a:pt x="956" y="1376"/>
                </a:lnTo>
                <a:lnTo>
                  <a:pt x="956" y="1376"/>
                </a:lnTo>
                <a:lnTo>
                  <a:pt x="956" y="1376"/>
                </a:lnTo>
                <a:lnTo>
                  <a:pt x="998" y="1376"/>
                </a:lnTo>
                <a:lnTo>
                  <a:pt x="998" y="1376"/>
                </a:lnTo>
                <a:lnTo>
                  <a:pt x="998" y="1376"/>
                </a:lnTo>
                <a:lnTo>
                  <a:pt x="1023" y="1376"/>
                </a:lnTo>
                <a:lnTo>
                  <a:pt x="1023" y="1376"/>
                </a:lnTo>
                <a:lnTo>
                  <a:pt x="1023" y="1376"/>
                </a:lnTo>
                <a:lnTo>
                  <a:pt x="1027" y="1376"/>
                </a:lnTo>
                <a:lnTo>
                  <a:pt x="1027" y="1387"/>
                </a:lnTo>
                <a:lnTo>
                  <a:pt x="1027" y="1387"/>
                </a:lnTo>
                <a:lnTo>
                  <a:pt x="1030" y="1387"/>
                </a:lnTo>
                <a:lnTo>
                  <a:pt x="1030" y="1396"/>
                </a:lnTo>
                <a:lnTo>
                  <a:pt x="1030" y="1396"/>
                </a:lnTo>
                <a:lnTo>
                  <a:pt x="1072" y="1396"/>
                </a:lnTo>
                <a:lnTo>
                  <a:pt x="1072" y="1396"/>
                </a:lnTo>
                <a:lnTo>
                  <a:pt x="1072" y="1396"/>
                </a:lnTo>
                <a:lnTo>
                  <a:pt x="1103" y="1396"/>
                </a:lnTo>
                <a:lnTo>
                  <a:pt x="1103" y="1407"/>
                </a:lnTo>
                <a:lnTo>
                  <a:pt x="1103" y="1407"/>
                </a:lnTo>
                <a:lnTo>
                  <a:pt x="1143" y="1407"/>
                </a:lnTo>
                <a:lnTo>
                  <a:pt x="1143" y="1418"/>
                </a:lnTo>
                <a:lnTo>
                  <a:pt x="1143" y="1418"/>
                </a:lnTo>
                <a:lnTo>
                  <a:pt x="1156" y="1418"/>
                </a:lnTo>
                <a:lnTo>
                  <a:pt x="1156" y="1440"/>
                </a:lnTo>
                <a:lnTo>
                  <a:pt x="1156" y="1440"/>
                </a:lnTo>
                <a:lnTo>
                  <a:pt x="1195" y="1440"/>
                </a:lnTo>
                <a:lnTo>
                  <a:pt x="1195" y="1440"/>
                </a:lnTo>
                <a:lnTo>
                  <a:pt x="1195" y="1440"/>
                </a:lnTo>
                <a:lnTo>
                  <a:pt x="1201" y="1440"/>
                </a:lnTo>
                <a:lnTo>
                  <a:pt x="1201" y="1440"/>
                </a:lnTo>
                <a:lnTo>
                  <a:pt x="1201" y="1440"/>
                </a:lnTo>
                <a:lnTo>
                  <a:pt x="1228" y="1440"/>
                </a:lnTo>
                <a:lnTo>
                  <a:pt x="1228" y="1455"/>
                </a:lnTo>
                <a:lnTo>
                  <a:pt x="1228" y="1455"/>
                </a:lnTo>
                <a:lnTo>
                  <a:pt x="1446" y="1455"/>
                </a:lnTo>
                <a:lnTo>
                  <a:pt x="1446" y="1455"/>
                </a:lnTo>
                <a:lnTo>
                  <a:pt x="1446" y="1455"/>
                </a:lnTo>
                <a:lnTo>
                  <a:pt x="1603" y="1455"/>
                </a:lnTo>
                <a:lnTo>
                  <a:pt x="1603" y="1455"/>
                </a:lnTo>
                <a:lnTo>
                  <a:pt x="1603" y="1455"/>
                </a:lnTo>
                <a:lnTo>
                  <a:pt x="1677" y="1455"/>
                </a:lnTo>
                <a:lnTo>
                  <a:pt x="1677" y="1455"/>
                </a:lnTo>
                <a:lnTo>
                  <a:pt x="1677" y="1455"/>
                </a:lnTo>
                <a:lnTo>
                  <a:pt x="1719" y="1455"/>
                </a:lnTo>
                <a:lnTo>
                  <a:pt x="1719" y="1455"/>
                </a:lnTo>
                <a:lnTo>
                  <a:pt x="1719" y="1455"/>
                </a:lnTo>
                <a:lnTo>
                  <a:pt x="1759" y="1455"/>
                </a:lnTo>
                <a:lnTo>
                  <a:pt x="1759" y="1455"/>
                </a:lnTo>
              </a:path>
            </a:pathLst>
          </a:cu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3" name="Line 55">
            <a:extLst>
              <a:ext uri="{FF2B5EF4-FFF2-40B4-BE49-F238E27FC236}">
                <a16:creationId xmlns:a16="http://schemas.microsoft.com/office/drawing/2014/main" id="{B8C39FE4-785A-45AF-90A2-403DE688638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892" y="2378121"/>
            <a:ext cx="0" cy="58932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4" name="Line 56">
            <a:extLst>
              <a:ext uri="{FF2B5EF4-FFF2-40B4-BE49-F238E27FC236}">
                <a16:creationId xmlns:a16="http://schemas.microsoft.com/office/drawing/2014/main" id="{00D4E0D9-D20C-4093-945B-28E417B10033}"/>
              </a:ext>
            </a:extLst>
          </p:cNvPr>
          <p:cNvSpPr>
            <a:spLocks noChangeShapeType="1"/>
          </p:cNvSpPr>
          <p:nvPr/>
        </p:nvSpPr>
        <p:spPr bwMode="auto">
          <a:xfrm>
            <a:off x="822515" y="2608940"/>
            <a:ext cx="0" cy="58932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5" name="Line 57">
            <a:extLst>
              <a:ext uri="{FF2B5EF4-FFF2-40B4-BE49-F238E27FC236}">
                <a16:creationId xmlns:a16="http://schemas.microsoft.com/office/drawing/2014/main" id="{DE7D758B-25C9-4C26-926A-4845AF976443}"/>
              </a:ext>
            </a:extLst>
          </p:cNvPr>
          <p:cNvSpPr>
            <a:spLocks noChangeShapeType="1"/>
          </p:cNvSpPr>
          <p:nvPr/>
        </p:nvSpPr>
        <p:spPr bwMode="auto">
          <a:xfrm>
            <a:off x="856365" y="3257197"/>
            <a:ext cx="0" cy="58932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6" name="Line 58">
            <a:extLst>
              <a:ext uri="{FF2B5EF4-FFF2-40B4-BE49-F238E27FC236}">
                <a16:creationId xmlns:a16="http://schemas.microsoft.com/office/drawing/2014/main" id="{94E522EB-C057-4ED0-821D-B1714FF0D7D0}"/>
              </a:ext>
            </a:extLst>
          </p:cNvPr>
          <p:cNvSpPr>
            <a:spLocks noChangeShapeType="1"/>
          </p:cNvSpPr>
          <p:nvPr/>
        </p:nvSpPr>
        <p:spPr bwMode="auto">
          <a:xfrm>
            <a:off x="942526" y="3702464"/>
            <a:ext cx="0" cy="57296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7" name="Line 59">
            <a:extLst>
              <a:ext uri="{FF2B5EF4-FFF2-40B4-BE49-F238E27FC236}">
                <a16:creationId xmlns:a16="http://schemas.microsoft.com/office/drawing/2014/main" id="{9F7AB6CE-154B-4AAC-806F-E1E938C93F59}"/>
              </a:ext>
            </a:extLst>
          </p:cNvPr>
          <p:cNvSpPr>
            <a:spLocks noChangeShapeType="1"/>
          </p:cNvSpPr>
          <p:nvPr/>
        </p:nvSpPr>
        <p:spPr bwMode="auto">
          <a:xfrm>
            <a:off x="973299" y="3823602"/>
            <a:ext cx="0" cy="58932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8" name="Line 60">
            <a:extLst>
              <a:ext uri="{FF2B5EF4-FFF2-40B4-BE49-F238E27FC236}">
                <a16:creationId xmlns:a16="http://schemas.microsoft.com/office/drawing/2014/main" id="{3B359139-BC54-448E-98EC-592FE11B4347}"/>
              </a:ext>
            </a:extLst>
          </p:cNvPr>
          <p:cNvSpPr>
            <a:spLocks noChangeShapeType="1"/>
          </p:cNvSpPr>
          <p:nvPr/>
        </p:nvSpPr>
        <p:spPr bwMode="auto">
          <a:xfrm>
            <a:off x="977914" y="3854706"/>
            <a:ext cx="0" cy="57296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9" name="Line 61">
            <a:extLst>
              <a:ext uri="{FF2B5EF4-FFF2-40B4-BE49-F238E27FC236}">
                <a16:creationId xmlns:a16="http://schemas.microsoft.com/office/drawing/2014/main" id="{D205C2AD-337D-4566-9BD9-9FD4CF5948EA}"/>
              </a:ext>
            </a:extLst>
          </p:cNvPr>
          <p:cNvSpPr>
            <a:spLocks noChangeShapeType="1"/>
          </p:cNvSpPr>
          <p:nvPr/>
        </p:nvSpPr>
        <p:spPr bwMode="auto">
          <a:xfrm>
            <a:off x="1076384" y="4029867"/>
            <a:ext cx="0" cy="58932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0" name="Line 62">
            <a:extLst>
              <a:ext uri="{FF2B5EF4-FFF2-40B4-BE49-F238E27FC236}">
                <a16:creationId xmlns:a16="http://schemas.microsoft.com/office/drawing/2014/main" id="{5311FAE0-7E42-4AC5-BFAD-64F5D9252792}"/>
              </a:ext>
            </a:extLst>
          </p:cNvPr>
          <p:cNvSpPr>
            <a:spLocks noChangeShapeType="1"/>
          </p:cNvSpPr>
          <p:nvPr/>
        </p:nvSpPr>
        <p:spPr bwMode="auto">
          <a:xfrm>
            <a:off x="1093310" y="4113354"/>
            <a:ext cx="0" cy="58932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1" name="Line 63">
            <a:extLst>
              <a:ext uri="{FF2B5EF4-FFF2-40B4-BE49-F238E27FC236}">
                <a16:creationId xmlns:a16="http://schemas.microsoft.com/office/drawing/2014/main" id="{48204631-6236-4A7B-96D6-DBBEBC15F7AB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6421" y="4363816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2" name="Line 64">
            <a:extLst>
              <a:ext uri="{FF2B5EF4-FFF2-40B4-BE49-F238E27FC236}">
                <a16:creationId xmlns:a16="http://schemas.microsoft.com/office/drawing/2014/main" id="{687ED9C2-741C-4E44-99E6-7CBC0998D47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11857" y="4592999"/>
            <a:ext cx="0" cy="57296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3" name="Line 65">
            <a:extLst>
              <a:ext uri="{FF2B5EF4-FFF2-40B4-BE49-F238E27FC236}">
                <a16:creationId xmlns:a16="http://schemas.microsoft.com/office/drawing/2014/main" id="{7BCB9FAA-FFCE-4E2E-8016-90CDA58CDEDE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5705" y="4604457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4" name="Line 66">
            <a:extLst>
              <a:ext uri="{FF2B5EF4-FFF2-40B4-BE49-F238E27FC236}">
                <a16:creationId xmlns:a16="http://schemas.microsoft.com/office/drawing/2014/main" id="{78C0A5D2-2D53-43F6-BEAC-754D3AE0A1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30319" y="4617553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5" name="Line 67">
            <a:extLst>
              <a:ext uri="{FF2B5EF4-FFF2-40B4-BE49-F238E27FC236}">
                <a16:creationId xmlns:a16="http://schemas.microsoft.com/office/drawing/2014/main" id="{B49CA364-D94E-4057-9A9C-53B994F629E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42638" y="4617553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6" name="Line 68">
            <a:extLst>
              <a:ext uri="{FF2B5EF4-FFF2-40B4-BE49-F238E27FC236}">
                <a16:creationId xmlns:a16="http://schemas.microsoft.com/office/drawing/2014/main" id="{7F12AB9C-8FDA-43E6-B623-75ABFFE3C4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207260" y="4630649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7" name="Line 69">
            <a:extLst>
              <a:ext uri="{FF2B5EF4-FFF2-40B4-BE49-F238E27FC236}">
                <a16:creationId xmlns:a16="http://schemas.microsoft.com/office/drawing/2014/main" id="{FA9A37F1-2B07-4935-9FE1-6B59D4B5DF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271881" y="4630649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8" name="Line 70">
            <a:extLst>
              <a:ext uri="{FF2B5EF4-FFF2-40B4-BE49-F238E27FC236}">
                <a16:creationId xmlns:a16="http://schemas.microsoft.com/office/drawing/2014/main" id="{F060F12C-B4A5-4CCD-BC43-63C556E8AD31}"/>
              </a:ext>
            </a:extLst>
          </p:cNvPr>
          <p:cNvSpPr>
            <a:spLocks noChangeShapeType="1"/>
          </p:cNvSpPr>
          <p:nvPr/>
        </p:nvSpPr>
        <p:spPr bwMode="auto">
          <a:xfrm>
            <a:off x="2310345" y="4630649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9" name="Line 71">
            <a:extLst>
              <a:ext uri="{FF2B5EF4-FFF2-40B4-BE49-F238E27FC236}">
                <a16:creationId xmlns:a16="http://schemas.microsoft.com/office/drawing/2014/main" id="{A8A73B82-55D9-4CAC-8FCB-E336DF0DFAED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5737" y="4663390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0" name="Line 72">
            <a:extLst>
              <a:ext uri="{FF2B5EF4-FFF2-40B4-BE49-F238E27FC236}">
                <a16:creationId xmlns:a16="http://schemas.microsoft.com/office/drawing/2014/main" id="{B4024166-7AFB-4514-97FB-86B5136993E5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4985" y="4735419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1" name="Line 73">
            <a:extLst>
              <a:ext uri="{FF2B5EF4-FFF2-40B4-BE49-F238E27FC236}">
                <a16:creationId xmlns:a16="http://schemas.microsoft.com/office/drawing/2014/main" id="{F70F2C13-ABB8-493C-8E71-BBC4EDE67414}"/>
              </a:ext>
            </a:extLst>
          </p:cNvPr>
          <p:cNvSpPr>
            <a:spLocks noChangeShapeType="1"/>
          </p:cNvSpPr>
          <p:nvPr/>
        </p:nvSpPr>
        <p:spPr bwMode="auto">
          <a:xfrm>
            <a:off x="2584217" y="4735419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2" name="Line 74">
            <a:extLst>
              <a:ext uri="{FF2B5EF4-FFF2-40B4-BE49-F238E27FC236}">
                <a16:creationId xmlns:a16="http://schemas.microsoft.com/office/drawing/2014/main" id="{02CDE264-15C2-4BFE-B778-2BD19A17EF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961176" y="4759973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3" name="Line 75">
            <a:extLst>
              <a:ext uri="{FF2B5EF4-FFF2-40B4-BE49-F238E27FC236}">
                <a16:creationId xmlns:a16="http://schemas.microsoft.com/office/drawing/2014/main" id="{E1A34F38-45C8-4E07-835B-92A228874F3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02737" y="4759973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4" name="Line 76">
            <a:extLst>
              <a:ext uri="{FF2B5EF4-FFF2-40B4-BE49-F238E27FC236}">
                <a16:creationId xmlns:a16="http://schemas.microsoft.com/office/drawing/2014/main" id="{7ECD778B-B3BE-41C2-98F0-040BE9A74BF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16593" y="4759973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5" name="Line 77">
            <a:extLst>
              <a:ext uri="{FF2B5EF4-FFF2-40B4-BE49-F238E27FC236}">
                <a16:creationId xmlns:a16="http://schemas.microsoft.com/office/drawing/2014/main" id="{119C4BD2-3AAB-488E-87C0-BF19F6C4670C}"/>
              </a:ext>
            </a:extLst>
          </p:cNvPr>
          <p:cNvSpPr>
            <a:spLocks noChangeShapeType="1"/>
          </p:cNvSpPr>
          <p:nvPr/>
        </p:nvSpPr>
        <p:spPr bwMode="auto">
          <a:xfrm>
            <a:off x="3381214" y="4759973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6" name="Line 78">
            <a:extLst>
              <a:ext uri="{FF2B5EF4-FFF2-40B4-BE49-F238E27FC236}">
                <a16:creationId xmlns:a16="http://schemas.microsoft.com/office/drawing/2014/main" id="{CBD43713-A735-4E92-9102-DE4FCB5751B0}"/>
              </a:ext>
            </a:extLst>
          </p:cNvPr>
          <p:cNvSpPr>
            <a:spLocks noChangeShapeType="1"/>
          </p:cNvSpPr>
          <p:nvPr/>
        </p:nvSpPr>
        <p:spPr bwMode="auto">
          <a:xfrm>
            <a:off x="3442759" y="4759973"/>
            <a:ext cx="0" cy="58932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27" name="Freeform 119">
            <a:extLst>
              <a:ext uri="{FF2B5EF4-FFF2-40B4-BE49-F238E27FC236}">
                <a16:creationId xmlns:a16="http://schemas.microsoft.com/office/drawing/2014/main" id="{8B96CE3D-08C2-402B-A742-2766AA8FF960}"/>
              </a:ext>
            </a:extLst>
          </p:cNvPr>
          <p:cNvSpPr>
            <a:spLocks noEditPoints="1"/>
          </p:cNvSpPr>
          <p:nvPr/>
        </p:nvSpPr>
        <p:spPr bwMode="auto">
          <a:xfrm>
            <a:off x="1753372" y="3183531"/>
            <a:ext cx="6155" cy="1738506"/>
          </a:xfrm>
          <a:custGeom>
            <a:avLst/>
            <a:gdLst>
              <a:gd name="T0" fmla="*/ 0 w 96"/>
              <a:gd name="T1" fmla="*/ 0 h 19920"/>
              <a:gd name="T2" fmla="*/ 0 w 96"/>
              <a:gd name="T3" fmla="*/ 672 h 19920"/>
              <a:gd name="T4" fmla="*/ 96 w 96"/>
              <a:gd name="T5" fmla="*/ 1152 h 19920"/>
              <a:gd name="T6" fmla="*/ 96 w 96"/>
              <a:gd name="T7" fmla="*/ 960 h 19920"/>
              <a:gd name="T8" fmla="*/ 0 w 96"/>
              <a:gd name="T9" fmla="*/ 1440 h 19920"/>
              <a:gd name="T10" fmla="*/ 48 w 96"/>
              <a:gd name="T11" fmla="*/ 2160 h 19920"/>
              <a:gd name="T12" fmla="*/ 96 w 96"/>
              <a:gd name="T13" fmla="*/ 2400 h 19920"/>
              <a:gd name="T14" fmla="*/ 48 w 96"/>
              <a:gd name="T15" fmla="*/ 2352 h 19920"/>
              <a:gd name="T16" fmla="*/ 0 w 96"/>
              <a:gd name="T17" fmla="*/ 3072 h 19920"/>
              <a:gd name="T18" fmla="*/ 96 w 96"/>
              <a:gd name="T19" fmla="*/ 3552 h 19920"/>
              <a:gd name="T20" fmla="*/ 96 w 96"/>
              <a:gd name="T21" fmla="*/ 3360 h 19920"/>
              <a:gd name="T22" fmla="*/ 0 w 96"/>
              <a:gd name="T23" fmla="*/ 3840 h 19920"/>
              <a:gd name="T24" fmla="*/ 48 w 96"/>
              <a:gd name="T25" fmla="*/ 4560 h 19920"/>
              <a:gd name="T26" fmla="*/ 96 w 96"/>
              <a:gd name="T27" fmla="*/ 4800 h 19920"/>
              <a:gd name="T28" fmla="*/ 48 w 96"/>
              <a:gd name="T29" fmla="*/ 4752 h 19920"/>
              <a:gd name="T30" fmla="*/ 0 w 96"/>
              <a:gd name="T31" fmla="*/ 5472 h 19920"/>
              <a:gd name="T32" fmla="*/ 96 w 96"/>
              <a:gd name="T33" fmla="*/ 5952 h 19920"/>
              <a:gd name="T34" fmla="*/ 96 w 96"/>
              <a:gd name="T35" fmla="*/ 5760 h 19920"/>
              <a:gd name="T36" fmla="*/ 0 w 96"/>
              <a:gd name="T37" fmla="*/ 6240 h 19920"/>
              <a:gd name="T38" fmla="*/ 48 w 96"/>
              <a:gd name="T39" fmla="*/ 6960 h 19920"/>
              <a:gd name="T40" fmla="*/ 96 w 96"/>
              <a:gd name="T41" fmla="*/ 7200 h 19920"/>
              <a:gd name="T42" fmla="*/ 48 w 96"/>
              <a:gd name="T43" fmla="*/ 7152 h 19920"/>
              <a:gd name="T44" fmla="*/ 0 w 96"/>
              <a:gd name="T45" fmla="*/ 7872 h 19920"/>
              <a:gd name="T46" fmla="*/ 96 w 96"/>
              <a:gd name="T47" fmla="*/ 8352 h 19920"/>
              <a:gd name="T48" fmla="*/ 96 w 96"/>
              <a:gd name="T49" fmla="*/ 8160 h 19920"/>
              <a:gd name="T50" fmla="*/ 0 w 96"/>
              <a:gd name="T51" fmla="*/ 8640 h 19920"/>
              <a:gd name="T52" fmla="*/ 48 w 96"/>
              <a:gd name="T53" fmla="*/ 9360 h 19920"/>
              <a:gd name="T54" fmla="*/ 96 w 96"/>
              <a:gd name="T55" fmla="*/ 9600 h 19920"/>
              <a:gd name="T56" fmla="*/ 48 w 96"/>
              <a:gd name="T57" fmla="*/ 9552 h 19920"/>
              <a:gd name="T58" fmla="*/ 0 w 96"/>
              <a:gd name="T59" fmla="*/ 10272 h 19920"/>
              <a:gd name="T60" fmla="*/ 96 w 96"/>
              <a:gd name="T61" fmla="*/ 10752 h 19920"/>
              <a:gd name="T62" fmla="*/ 96 w 96"/>
              <a:gd name="T63" fmla="*/ 10560 h 19920"/>
              <a:gd name="T64" fmla="*/ 0 w 96"/>
              <a:gd name="T65" fmla="*/ 11040 h 19920"/>
              <a:gd name="T66" fmla="*/ 48 w 96"/>
              <a:gd name="T67" fmla="*/ 11760 h 19920"/>
              <a:gd name="T68" fmla="*/ 96 w 96"/>
              <a:gd name="T69" fmla="*/ 12000 h 19920"/>
              <a:gd name="T70" fmla="*/ 48 w 96"/>
              <a:gd name="T71" fmla="*/ 11952 h 19920"/>
              <a:gd name="T72" fmla="*/ 0 w 96"/>
              <a:gd name="T73" fmla="*/ 12672 h 19920"/>
              <a:gd name="T74" fmla="*/ 96 w 96"/>
              <a:gd name="T75" fmla="*/ 13152 h 19920"/>
              <a:gd name="T76" fmla="*/ 96 w 96"/>
              <a:gd name="T77" fmla="*/ 12960 h 19920"/>
              <a:gd name="T78" fmla="*/ 0 w 96"/>
              <a:gd name="T79" fmla="*/ 13440 h 19920"/>
              <a:gd name="T80" fmla="*/ 48 w 96"/>
              <a:gd name="T81" fmla="*/ 14160 h 19920"/>
              <a:gd name="T82" fmla="*/ 96 w 96"/>
              <a:gd name="T83" fmla="*/ 14400 h 19920"/>
              <a:gd name="T84" fmla="*/ 48 w 96"/>
              <a:gd name="T85" fmla="*/ 14352 h 19920"/>
              <a:gd name="T86" fmla="*/ 0 w 96"/>
              <a:gd name="T87" fmla="*/ 15072 h 19920"/>
              <a:gd name="T88" fmla="*/ 96 w 96"/>
              <a:gd name="T89" fmla="*/ 15552 h 19920"/>
              <a:gd name="T90" fmla="*/ 96 w 96"/>
              <a:gd name="T91" fmla="*/ 15360 h 19920"/>
              <a:gd name="T92" fmla="*/ 0 w 96"/>
              <a:gd name="T93" fmla="*/ 15840 h 19920"/>
              <a:gd name="T94" fmla="*/ 48 w 96"/>
              <a:gd name="T95" fmla="*/ 16560 h 19920"/>
              <a:gd name="T96" fmla="*/ 96 w 96"/>
              <a:gd name="T97" fmla="*/ 16800 h 19920"/>
              <a:gd name="T98" fmla="*/ 48 w 96"/>
              <a:gd name="T99" fmla="*/ 16752 h 19920"/>
              <a:gd name="T100" fmla="*/ 0 w 96"/>
              <a:gd name="T101" fmla="*/ 17472 h 19920"/>
              <a:gd name="T102" fmla="*/ 96 w 96"/>
              <a:gd name="T103" fmla="*/ 17952 h 19920"/>
              <a:gd name="T104" fmla="*/ 96 w 96"/>
              <a:gd name="T105" fmla="*/ 17760 h 19920"/>
              <a:gd name="T106" fmla="*/ 0 w 96"/>
              <a:gd name="T107" fmla="*/ 18240 h 19920"/>
              <a:gd name="T108" fmla="*/ 48 w 96"/>
              <a:gd name="T109" fmla="*/ 18960 h 19920"/>
              <a:gd name="T110" fmla="*/ 96 w 96"/>
              <a:gd name="T111" fmla="*/ 19200 h 19920"/>
              <a:gd name="T112" fmla="*/ 48 w 96"/>
              <a:gd name="T113" fmla="*/ 19152 h 19920"/>
              <a:gd name="T114" fmla="*/ 0 w 96"/>
              <a:gd name="T115" fmla="*/ 19872 h 19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19920">
                <a:moveTo>
                  <a:pt x="96" y="0"/>
                </a:moveTo>
                <a:lnTo>
                  <a:pt x="96" y="192"/>
                </a:lnTo>
                <a:cubicBezTo>
                  <a:pt x="96" y="219"/>
                  <a:pt x="75" y="240"/>
                  <a:pt x="48" y="240"/>
                </a:cubicBezTo>
                <a:cubicBezTo>
                  <a:pt x="22" y="240"/>
                  <a:pt x="0" y="219"/>
                  <a:pt x="0" y="192"/>
                </a:cubicBezTo>
                <a:lnTo>
                  <a:pt x="0" y="0"/>
                </a:lnTo>
                <a:lnTo>
                  <a:pt x="96" y="0"/>
                </a:lnTo>
                <a:close/>
                <a:moveTo>
                  <a:pt x="96" y="480"/>
                </a:moveTo>
                <a:lnTo>
                  <a:pt x="96" y="672"/>
                </a:lnTo>
                <a:cubicBezTo>
                  <a:pt x="96" y="699"/>
                  <a:pt x="75" y="720"/>
                  <a:pt x="48" y="720"/>
                </a:cubicBezTo>
                <a:cubicBezTo>
                  <a:pt x="22" y="720"/>
                  <a:pt x="0" y="699"/>
                  <a:pt x="0" y="672"/>
                </a:cubicBezTo>
                <a:lnTo>
                  <a:pt x="0" y="480"/>
                </a:lnTo>
                <a:cubicBezTo>
                  <a:pt x="0" y="454"/>
                  <a:pt x="22" y="432"/>
                  <a:pt x="48" y="432"/>
                </a:cubicBezTo>
                <a:cubicBezTo>
                  <a:pt x="75" y="432"/>
                  <a:pt x="96" y="454"/>
                  <a:pt x="96" y="480"/>
                </a:cubicBezTo>
                <a:close/>
                <a:moveTo>
                  <a:pt x="96" y="960"/>
                </a:moveTo>
                <a:lnTo>
                  <a:pt x="96" y="1152"/>
                </a:lnTo>
                <a:cubicBezTo>
                  <a:pt x="96" y="1179"/>
                  <a:pt x="75" y="1200"/>
                  <a:pt x="48" y="1200"/>
                </a:cubicBezTo>
                <a:cubicBezTo>
                  <a:pt x="22" y="1200"/>
                  <a:pt x="0" y="1179"/>
                  <a:pt x="0" y="1152"/>
                </a:cubicBezTo>
                <a:lnTo>
                  <a:pt x="0" y="960"/>
                </a:lnTo>
                <a:cubicBezTo>
                  <a:pt x="0" y="934"/>
                  <a:pt x="22" y="912"/>
                  <a:pt x="48" y="912"/>
                </a:cubicBezTo>
                <a:cubicBezTo>
                  <a:pt x="75" y="912"/>
                  <a:pt x="96" y="934"/>
                  <a:pt x="96" y="960"/>
                </a:cubicBezTo>
                <a:close/>
                <a:moveTo>
                  <a:pt x="96" y="1440"/>
                </a:moveTo>
                <a:lnTo>
                  <a:pt x="96" y="1632"/>
                </a:lnTo>
                <a:cubicBezTo>
                  <a:pt x="96" y="1659"/>
                  <a:pt x="75" y="1680"/>
                  <a:pt x="48" y="1680"/>
                </a:cubicBezTo>
                <a:cubicBezTo>
                  <a:pt x="22" y="1680"/>
                  <a:pt x="0" y="1659"/>
                  <a:pt x="0" y="1632"/>
                </a:cubicBezTo>
                <a:lnTo>
                  <a:pt x="0" y="1440"/>
                </a:lnTo>
                <a:cubicBezTo>
                  <a:pt x="0" y="1414"/>
                  <a:pt x="22" y="1392"/>
                  <a:pt x="48" y="1392"/>
                </a:cubicBezTo>
                <a:cubicBezTo>
                  <a:pt x="75" y="1392"/>
                  <a:pt x="96" y="1414"/>
                  <a:pt x="96" y="1440"/>
                </a:cubicBezTo>
                <a:close/>
                <a:moveTo>
                  <a:pt x="96" y="1920"/>
                </a:moveTo>
                <a:lnTo>
                  <a:pt x="96" y="2112"/>
                </a:lnTo>
                <a:cubicBezTo>
                  <a:pt x="96" y="2139"/>
                  <a:pt x="75" y="2160"/>
                  <a:pt x="48" y="2160"/>
                </a:cubicBezTo>
                <a:cubicBezTo>
                  <a:pt x="22" y="2160"/>
                  <a:pt x="0" y="2139"/>
                  <a:pt x="0" y="2112"/>
                </a:cubicBezTo>
                <a:lnTo>
                  <a:pt x="0" y="1920"/>
                </a:lnTo>
                <a:cubicBezTo>
                  <a:pt x="0" y="1894"/>
                  <a:pt x="22" y="1872"/>
                  <a:pt x="48" y="1872"/>
                </a:cubicBezTo>
                <a:cubicBezTo>
                  <a:pt x="75" y="1872"/>
                  <a:pt x="96" y="1894"/>
                  <a:pt x="96" y="1920"/>
                </a:cubicBezTo>
                <a:close/>
                <a:moveTo>
                  <a:pt x="96" y="2400"/>
                </a:moveTo>
                <a:lnTo>
                  <a:pt x="96" y="2592"/>
                </a:lnTo>
                <a:cubicBezTo>
                  <a:pt x="96" y="2619"/>
                  <a:pt x="75" y="2640"/>
                  <a:pt x="48" y="2640"/>
                </a:cubicBezTo>
                <a:cubicBezTo>
                  <a:pt x="22" y="2640"/>
                  <a:pt x="0" y="2619"/>
                  <a:pt x="0" y="2592"/>
                </a:cubicBezTo>
                <a:lnTo>
                  <a:pt x="0" y="2400"/>
                </a:lnTo>
                <a:cubicBezTo>
                  <a:pt x="0" y="2374"/>
                  <a:pt x="22" y="2352"/>
                  <a:pt x="48" y="2352"/>
                </a:cubicBezTo>
                <a:cubicBezTo>
                  <a:pt x="75" y="2352"/>
                  <a:pt x="96" y="2374"/>
                  <a:pt x="96" y="2400"/>
                </a:cubicBezTo>
                <a:close/>
                <a:moveTo>
                  <a:pt x="96" y="2880"/>
                </a:moveTo>
                <a:lnTo>
                  <a:pt x="96" y="3072"/>
                </a:lnTo>
                <a:cubicBezTo>
                  <a:pt x="96" y="3099"/>
                  <a:pt x="75" y="3120"/>
                  <a:pt x="48" y="3120"/>
                </a:cubicBezTo>
                <a:cubicBezTo>
                  <a:pt x="22" y="3120"/>
                  <a:pt x="0" y="3099"/>
                  <a:pt x="0" y="3072"/>
                </a:cubicBezTo>
                <a:lnTo>
                  <a:pt x="0" y="2880"/>
                </a:lnTo>
                <a:cubicBezTo>
                  <a:pt x="0" y="2854"/>
                  <a:pt x="22" y="2832"/>
                  <a:pt x="48" y="2832"/>
                </a:cubicBezTo>
                <a:cubicBezTo>
                  <a:pt x="75" y="2832"/>
                  <a:pt x="96" y="2854"/>
                  <a:pt x="96" y="2880"/>
                </a:cubicBezTo>
                <a:close/>
                <a:moveTo>
                  <a:pt x="96" y="3360"/>
                </a:moveTo>
                <a:lnTo>
                  <a:pt x="96" y="3552"/>
                </a:lnTo>
                <a:cubicBezTo>
                  <a:pt x="96" y="3579"/>
                  <a:pt x="75" y="3600"/>
                  <a:pt x="48" y="3600"/>
                </a:cubicBezTo>
                <a:cubicBezTo>
                  <a:pt x="22" y="3600"/>
                  <a:pt x="0" y="3579"/>
                  <a:pt x="0" y="3552"/>
                </a:cubicBezTo>
                <a:lnTo>
                  <a:pt x="0" y="3360"/>
                </a:lnTo>
                <a:cubicBezTo>
                  <a:pt x="0" y="3334"/>
                  <a:pt x="22" y="3312"/>
                  <a:pt x="48" y="3312"/>
                </a:cubicBezTo>
                <a:cubicBezTo>
                  <a:pt x="75" y="3312"/>
                  <a:pt x="96" y="3334"/>
                  <a:pt x="96" y="3360"/>
                </a:cubicBezTo>
                <a:close/>
                <a:moveTo>
                  <a:pt x="96" y="3840"/>
                </a:moveTo>
                <a:lnTo>
                  <a:pt x="96" y="4032"/>
                </a:lnTo>
                <a:cubicBezTo>
                  <a:pt x="96" y="4059"/>
                  <a:pt x="75" y="4080"/>
                  <a:pt x="48" y="4080"/>
                </a:cubicBezTo>
                <a:cubicBezTo>
                  <a:pt x="22" y="4080"/>
                  <a:pt x="0" y="4059"/>
                  <a:pt x="0" y="4032"/>
                </a:cubicBezTo>
                <a:lnTo>
                  <a:pt x="0" y="3840"/>
                </a:lnTo>
                <a:cubicBezTo>
                  <a:pt x="0" y="3814"/>
                  <a:pt x="22" y="3792"/>
                  <a:pt x="48" y="3792"/>
                </a:cubicBezTo>
                <a:cubicBezTo>
                  <a:pt x="75" y="3792"/>
                  <a:pt x="96" y="3814"/>
                  <a:pt x="96" y="3840"/>
                </a:cubicBezTo>
                <a:close/>
                <a:moveTo>
                  <a:pt x="96" y="4320"/>
                </a:moveTo>
                <a:lnTo>
                  <a:pt x="96" y="4512"/>
                </a:lnTo>
                <a:cubicBezTo>
                  <a:pt x="96" y="4539"/>
                  <a:pt x="75" y="4560"/>
                  <a:pt x="48" y="4560"/>
                </a:cubicBezTo>
                <a:cubicBezTo>
                  <a:pt x="22" y="4560"/>
                  <a:pt x="0" y="4539"/>
                  <a:pt x="0" y="4512"/>
                </a:cubicBezTo>
                <a:lnTo>
                  <a:pt x="0" y="4320"/>
                </a:lnTo>
                <a:cubicBezTo>
                  <a:pt x="0" y="4294"/>
                  <a:pt x="22" y="4272"/>
                  <a:pt x="48" y="4272"/>
                </a:cubicBezTo>
                <a:cubicBezTo>
                  <a:pt x="75" y="4272"/>
                  <a:pt x="96" y="4294"/>
                  <a:pt x="96" y="4320"/>
                </a:cubicBezTo>
                <a:close/>
                <a:moveTo>
                  <a:pt x="96" y="4800"/>
                </a:moveTo>
                <a:lnTo>
                  <a:pt x="96" y="4992"/>
                </a:lnTo>
                <a:cubicBezTo>
                  <a:pt x="96" y="5019"/>
                  <a:pt x="75" y="5040"/>
                  <a:pt x="48" y="5040"/>
                </a:cubicBezTo>
                <a:cubicBezTo>
                  <a:pt x="22" y="5040"/>
                  <a:pt x="0" y="5019"/>
                  <a:pt x="0" y="4992"/>
                </a:cubicBezTo>
                <a:lnTo>
                  <a:pt x="0" y="4800"/>
                </a:lnTo>
                <a:cubicBezTo>
                  <a:pt x="0" y="4774"/>
                  <a:pt x="22" y="4752"/>
                  <a:pt x="48" y="4752"/>
                </a:cubicBezTo>
                <a:cubicBezTo>
                  <a:pt x="75" y="4752"/>
                  <a:pt x="96" y="4774"/>
                  <a:pt x="96" y="4800"/>
                </a:cubicBezTo>
                <a:close/>
                <a:moveTo>
                  <a:pt x="96" y="5280"/>
                </a:moveTo>
                <a:lnTo>
                  <a:pt x="96" y="5472"/>
                </a:lnTo>
                <a:cubicBezTo>
                  <a:pt x="96" y="5499"/>
                  <a:pt x="75" y="5520"/>
                  <a:pt x="48" y="5520"/>
                </a:cubicBezTo>
                <a:cubicBezTo>
                  <a:pt x="22" y="5520"/>
                  <a:pt x="0" y="5499"/>
                  <a:pt x="0" y="5472"/>
                </a:cubicBezTo>
                <a:lnTo>
                  <a:pt x="0" y="5280"/>
                </a:lnTo>
                <a:cubicBezTo>
                  <a:pt x="0" y="5254"/>
                  <a:pt x="22" y="5232"/>
                  <a:pt x="48" y="5232"/>
                </a:cubicBezTo>
                <a:cubicBezTo>
                  <a:pt x="75" y="5232"/>
                  <a:pt x="96" y="5254"/>
                  <a:pt x="96" y="5280"/>
                </a:cubicBezTo>
                <a:close/>
                <a:moveTo>
                  <a:pt x="96" y="5760"/>
                </a:moveTo>
                <a:lnTo>
                  <a:pt x="96" y="5952"/>
                </a:lnTo>
                <a:cubicBezTo>
                  <a:pt x="96" y="5979"/>
                  <a:pt x="75" y="6000"/>
                  <a:pt x="48" y="6000"/>
                </a:cubicBezTo>
                <a:cubicBezTo>
                  <a:pt x="22" y="6000"/>
                  <a:pt x="0" y="5979"/>
                  <a:pt x="0" y="5952"/>
                </a:cubicBezTo>
                <a:lnTo>
                  <a:pt x="0" y="5760"/>
                </a:lnTo>
                <a:cubicBezTo>
                  <a:pt x="0" y="5734"/>
                  <a:pt x="22" y="5712"/>
                  <a:pt x="48" y="5712"/>
                </a:cubicBezTo>
                <a:cubicBezTo>
                  <a:pt x="75" y="5712"/>
                  <a:pt x="96" y="5734"/>
                  <a:pt x="96" y="5760"/>
                </a:cubicBezTo>
                <a:close/>
                <a:moveTo>
                  <a:pt x="96" y="6240"/>
                </a:moveTo>
                <a:lnTo>
                  <a:pt x="96" y="6432"/>
                </a:lnTo>
                <a:cubicBezTo>
                  <a:pt x="96" y="6459"/>
                  <a:pt x="75" y="6480"/>
                  <a:pt x="48" y="6480"/>
                </a:cubicBezTo>
                <a:cubicBezTo>
                  <a:pt x="22" y="6480"/>
                  <a:pt x="0" y="6459"/>
                  <a:pt x="0" y="6432"/>
                </a:cubicBezTo>
                <a:lnTo>
                  <a:pt x="0" y="6240"/>
                </a:lnTo>
                <a:cubicBezTo>
                  <a:pt x="0" y="6214"/>
                  <a:pt x="22" y="6192"/>
                  <a:pt x="48" y="6192"/>
                </a:cubicBezTo>
                <a:cubicBezTo>
                  <a:pt x="75" y="6192"/>
                  <a:pt x="96" y="6214"/>
                  <a:pt x="96" y="6240"/>
                </a:cubicBezTo>
                <a:close/>
                <a:moveTo>
                  <a:pt x="96" y="6720"/>
                </a:moveTo>
                <a:lnTo>
                  <a:pt x="96" y="6912"/>
                </a:lnTo>
                <a:cubicBezTo>
                  <a:pt x="96" y="6939"/>
                  <a:pt x="75" y="6960"/>
                  <a:pt x="48" y="6960"/>
                </a:cubicBezTo>
                <a:cubicBezTo>
                  <a:pt x="22" y="6960"/>
                  <a:pt x="0" y="6939"/>
                  <a:pt x="0" y="6912"/>
                </a:cubicBezTo>
                <a:lnTo>
                  <a:pt x="0" y="6720"/>
                </a:lnTo>
                <a:cubicBezTo>
                  <a:pt x="0" y="6694"/>
                  <a:pt x="22" y="6672"/>
                  <a:pt x="48" y="6672"/>
                </a:cubicBezTo>
                <a:cubicBezTo>
                  <a:pt x="75" y="6672"/>
                  <a:pt x="96" y="6694"/>
                  <a:pt x="96" y="6720"/>
                </a:cubicBezTo>
                <a:close/>
                <a:moveTo>
                  <a:pt x="96" y="7200"/>
                </a:moveTo>
                <a:lnTo>
                  <a:pt x="96" y="7392"/>
                </a:lnTo>
                <a:cubicBezTo>
                  <a:pt x="96" y="7419"/>
                  <a:pt x="75" y="7440"/>
                  <a:pt x="48" y="7440"/>
                </a:cubicBezTo>
                <a:cubicBezTo>
                  <a:pt x="22" y="7440"/>
                  <a:pt x="0" y="7419"/>
                  <a:pt x="0" y="7392"/>
                </a:cubicBezTo>
                <a:lnTo>
                  <a:pt x="0" y="7200"/>
                </a:lnTo>
                <a:cubicBezTo>
                  <a:pt x="0" y="7174"/>
                  <a:pt x="22" y="7152"/>
                  <a:pt x="48" y="7152"/>
                </a:cubicBezTo>
                <a:cubicBezTo>
                  <a:pt x="75" y="7152"/>
                  <a:pt x="96" y="7174"/>
                  <a:pt x="96" y="7200"/>
                </a:cubicBezTo>
                <a:close/>
                <a:moveTo>
                  <a:pt x="96" y="7680"/>
                </a:moveTo>
                <a:lnTo>
                  <a:pt x="96" y="7872"/>
                </a:lnTo>
                <a:cubicBezTo>
                  <a:pt x="96" y="7899"/>
                  <a:pt x="75" y="7920"/>
                  <a:pt x="48" y="7920"/>
                </a:cubicBezTo>
                <a:cubicBezTo>
                  <a:pt x="22" y="7920"/>
                  <a:pt x="0" y="7899"/>
                  <a:pt x="0" y="7872"/>
                </a:cubicBezTo>
                <a:lnTo>
                  <a:pt x="0" y="7680"/>
                </a:lnTo>
                <a:cubicBezTo>
                  <a:pt x="0" y="7654"/>
                  <a:pt x="22" y="7632"/>
                  <a:pt x="48" y="7632"/>
                </a:cubicBezTo>
                <a:cubicBezTo>
                  <a:pt x="75" y="7632"/>
                  <a:pt x="96" y="7654"/>
                  <a:pt x="96" y="7680"/>
                </a:cubicBezTo>
                <a:close/>
                <a:moveTo>
                  <a:pt x="96" y="8160"/>
                </a:moveTo>
                <a:lnTo>
                  <a:pt x="96" y="8352"/>
                </a:lnTo>
                <a:cubicBezTo>
                  <a:pt x="96" y="8379"/>
                  <a:pt x="75" y="8400"/>
                  <a:pt x="48" y="8400"/>
                </a:cubicBezTo>
                <a:cubicBezTo>
                  <a:pt x="22" y="8400"/>
                  <a:pt x="0" y="8379"/>
                  <a:pt x="0" y="8352"/>
                </a:cubicBezTo>
                <a:lnTo>
                  <a:pt x="0" y="8160"/>
                </a:lnTo>
                <a:cubicBezTo>
                  <a:pt x="0" y="8134"/>
                  <a:pt x="22" y="8112"/>
                  <a:pt x="48" y="8112"/>
                </a:cubicBezTo>
                <a:cubicBezTo>
                  <a:pt x="75" y="8112"/>
                  <a:pt x="96" y="8134"/>
                  <a:pt x="96" y="8160"/>
                </a:cubicBezTo>
                <a:close/>
                <a:moveTo>
                  <a:pt x="96" y="8640"/>
                </a:moveTo>
                <a:lnTo>
                  <a:pt x="96" y="8832"/>
                </a:lnTo>
                <a:cubicBezTo>
                  <a:pt x="96" y="8859"/>
                  <a:pt x="75" y="8880"/>
                  <a:pt x="48" y="8880"/>
                </a:cubicBezTo>
                <a:cubicBezTo>
                  <a:pt x="22" y="8880"/>
                  <a:pt x="0" y="8859"/>
                  <a:pt x="0" y="8832"/>
                </a:cubicBezTo>
                <a:lnTo>
                  <a:pt x="0" y="8640"/>
                </a:lnTo>
                <a:cubicBezTo>
                  <a:pt x="0" y="8614"/>
                  <a:pt x="22" y="8592"/>
                  <a:pt x="48" y="8592"/>
                </a:cubicBezTo>
                <a:cubicBezTo>
                  <a:pt x="75" y="8592"/>
                  <a:pt x="96" y="8614"/>
                  <a:pt x="96" y="8640"/>
                </a:cubicBezTo>
                <a:close/>
                <a:moveTo>
                  <a:pt x="96" y="9120"/>
                </a:moveTo>
                <a:lnTo>
                  <a:pt x="96" y="9312"/>
                </a:lnTo>
                <a:cubicBezTo>
                  <a:pt x="96" y="9339"/>
                  <a:pt x="75" y="9360"/>
                  <a:pt x="48" y="9360"/>
                </a:cubicBezTo>
                <a:cubicBezTo>
                  <a:pt x="22" y="9360"/>
                  <a:pt x="0" y="9339"/>
                  <a:pt x="0" y="9312"/>
                </a:cubicBezTo>
                <a:lnTo>
                  <a:pt x="0" y="9120"/>
                </a:lnTo>
                <a:cubicBezTo>
                  <a:pt x="0" y="9094"/>
                  <a:pt x="22" y="9072"/>
                  <a:pt x="48" y="9072"/>
                </a:cubicBezTo>
                <a:cubicBezTo>
                  <a:pt x="75" y="9072"/>
                  <a:pt x="96" y="9094"/>
                  <a:pt x="96" y="9120"/>
                </a:cubicBezTo>
                <a:close/>
                <a:moveTo>
                  <a:pt x="96" y="9600"/>
                </a:moveTo>
                <a:lnTo>
                  <a:pt x="96" y="9792"/>
                </a:lnTo>
                <a:cubicBezTo>
                  <a:pt x="96" y="9819"/>
                  <a:pt x="75" y="9840"/>
                  <a:pt x="48" y="9840"/>
                </a:cubicBezTo>
                <a:cubicBezTo>
                  <a:pt x="22" y="9840"/>
                  <a:pt x="0" y="9819"/>
                  <a:pt x="0" y="9792"/>
                </a:cubicBezTo>
                <a:lnTo>
                  <a:pt x="0" y="9600"/>
                </a:lnTo>
                <a:cubicBezTo>
                  <a:pt x="0" y="9574"/>
                  <a:pt x="22" y="9552"/>
                  <a:pt x="48" y="9552"/>
                </a:cubicBezTo>
                <a:cubicBezTo>
                  <a:pt x="75" y="9552"/>
                  <a:pt x="96" y="9574"/>
                  <a:pt x="96" y="9600"/>
                </a:cubicBezTo>
                <a:close/>
                <a:moveTo>
                  <a:pt x="96" y="10080"/>
                </a:moveTo>
                <a:lnTo>
                  <a:pt x="96" y="10272"/>
                </a:lnTo>
                <a:cubicBezTo>
                  <a:pt x="96" y="10299"/>
                  <a:pt x="75" y="10320"/>
                  <a:pt x="48" y="10320"/>
                </a:cubicBezTo>
                <a:cubicBezTo>
                  <a:pt x="22" y="10320"/>
                  <a:pt x="0" y="10299"/>
                  <a:pt x="0" y="10272"/>
                </a:cubicBezTo>
                <a:lnTo>
                  <a:pt x="0" y="10080"/>
                </a:lnTo>
                <a:cubicBezTo>
                  <a:pt x="0" y="10054"/>
                  <a:pt x="22" y="10032"/>
                  <a:pt x="48" y="10032"/>
                </a:cubicBezTo>
                <a:cubicBezTo>
                  <a:pt x="75" y="10032"/>
                  <a:pt x="96" y="10054"/>
                  <a:pt x="96" y="10080"/>
                </a:cubicBezTo>
                <a:close/>
                <a:moveTo>
                  <a:pt x="96" y="10560"/>
                </a:moveTo>
                <a:lnTo>
                  <a:pt x="96" y="10752"/>
                </a:lnTo>
                <a:cubicBezTo>
                  <a:pt x="96" y="10779"/>
                  <a:pt x="75" y="10800"/>
                  <a:pt x="48" y="10800"/>
                </a:cubicBezTo>
                <a:cubicBezTo>
                  <a:pt x="22" y="10800"/>
                  <a:pt x="0" y="10779"/>
                  <a:pt x="0" y="10752"/>
                </a:cubicBezTo>
                <a:lnTo>
                  <a:pt x="0" y="10560"/>
                </a:lnTo>
                <a:cubicBezTo>
                  <a:pt x="0" y="10534"/>
                  <a:pt x="22" y="10512"/>
                  <a:pt x="48" y="10512"/>
                </a:cubicBezTo>
                <a:cubicBezTo>
                  <a:pt x="75" y="10512"/>
                  <a:pt x="96" y="10534"/>
                  <a:pt x="96" y="10560"/>
                </a:cubicBezTo>
                <a:close/>
                <a:moveTo>
                  <a:pt x="96" y="11040"/>
                </a:moveTo>
                <a:lnTo>
                  <a:pt x="96" y="11232"/>
                </a:lnTo>
                <a:cubicBezTo>
                  <a:pt x="96" y="11259"/>
                  <a:pt x="75" y="11280"/>
                  <a:pt x="48" y="11280"/>
                </a:cubicBezTo>
                <a:cubicBezTo>
                  <a:pt x="22" y="11280"/>
                  <a:pt x="0" y="11259"/>
                  <a:pt x="0" y="11232"/>
                </a:cubicBezTo>
                <a:lnTo>
                  <a:pt x="0" y="11040"/>
                </a:lnTo>
                <a:cubicBezTo>
                  <a:pt x="0" y="11014"/>
                  <a:pt x="22" y="10992"/>
                  <a:pt x="48" y="10992"/>
                </a:cubicBezTo>
                <a:cubicBezTo>
                  <a:pt x="75" y="10992"/>
                  <a:pt x="96" y="11014"/>
                  <a:pt x="96" y="11040"/>
                </a:cubicBezTo>
                <a:close/>
                <a:moveTo>
                  <a:pt x="96" y="11520"/>
                </a:moveTo>
                <a:lnTo>
                  <a:pt x="96" y="11712"/>
                </a:lnTo>
                <a:cubicBezTo>
                  <a:pt x="96" y="11739"/>
                  <a:pt x="75" y="11760"/>
                  <a:pt x="48" y="11760"/>
                </a:cubicBezTo>
                <a:cubicBezTo>
                  <a:pt x="22" y="11760"/>
                  <a:pt x="0" y="11739"/>
                  <a:pt x="0" y="11712"/>
                </a:cubicBezTo>
                <a:lnTo>
                  <a:pt x="0" y="11520"/>
                </a:lnTo>
                <a:cubicBezTo>
                  <a:pt x="0" y="11494"/>
                  <a:pt x="22" y="11472"/>
                  <a:pt x="48" y="11472"/>
                </a:cubicBezTo>
                <a:cubicBezTo>
                  <a:pt x="75" y="11472"/>
                  <a:pt x="96" y="11494"/>
                  <a:pt x="96" y="11520"/>
                </a:cubicBezTo>
                <a:close/>
                <a:moveTo>
                  <a:pt x="96" y="12000"/>
                </a:moveTo>
                <a:lnTo>
                  <a:pt x="96" y="12192"/>
                </a:lnTo>
                <a:cubicBezTo>
                  <a:pt x="96" y="12219"/>
                  <a:pt x="75" y="12240"/>
                  <a:pt x="48" y="12240"/>
                </a:cubicBezTo>
                <a:cubicBezTo>
                  <a:pt x="22" y="12240"/>
                  <a:pt x="0" y="12219"/>
                  <a:pt x="0" y="12192"/>
                </a:cubicBezTo>
                <a:lnTo>
                  <a:pt x="0" y="12000"/>
                </a:lnTo>
                <a:cubicBezTo>
                  <a:pt x="0" y="11974"/>
                  <a:pt x="22" y="11952"/>
                  <a:pt x="48" y="11952"/>
                </a:cubicBezTo>
                <a:cubicBezTo>
                  <a:pt x="75" y="11952"/>
                  <a:pt x="96" y="11974"/>
                  <a:pt x="96" y="12000"/>
                </a:cubicBezTo>
                <a:close/>
                <a:moveTo>
                  <a:pt x="96" y="12480"/>
                </a:moveTo>
                <a:lnTo>
                  <a:pt x="96" y="12672"/>
                </a:lnTo>
                <a:cubicBezTo>
                  <a:pt x="96" y="12699"/>
                  <a:pt x="75" y="12720"/>
                  <a:pt x="48" y="12720"/>
                </a:cubicBezTo>
                <a:cubicBezTo>
                  <a:pt x="22" y="12720"/>
                  <a:pt x="0" y="12699"/>
                  <a:pt x="0" y="12672"/>
                </a:cubicBezTo>
                <a:lnTo>
                  <a:pt x="0" y="12480"/>
                </a:lnTo>
                <a:cubicBezTo>
                  <a:pt x="0" y="12454"/>
                  <a:pt x="22" y="12432"/>
                  <a:pt x="48" y="12432"/>
                </a:cubicBezTo>
                <a:cubicBezTo>
                  <a:pt x="75" y="12432"/>
                  <a:pt x="96" y="12454"/>
                  <a:pt x="96" y="12480"/>
                </a:cubicBezTo>
                <a:close/>
                <a:moveTo>
                  <a:pt x="96" y="12960"/>
                </a:moveTo>
                <a:lnTo>
                  <a:pt x="96" y="13152"/>
                </a:lnTo>
                <a:cubicBezTo>
                  <a:pt x="96" y="13179"/>
                  <a:pt x="75" y="13200"/>
                  <a:pt x="48" y="13200"/>
                </a:cubicBezTo>
                <a:cubicBezTo>
                  <a:pt x="22" y="13200"/>
                  <a:pt x="0" y="13179"/>
                  <a:pt x="0" y="13152"/>
                </a:cubicBezTo>
                <a:lnTo>
                  <a:pt x="0" y="12960"/>
                </a:lnTo>
                <a:cubicBezTo>
                  <a:pt x="0" y="12934"/>
                  <a:pt x="22" y="12912"/>
                  <a:pt x="48" y="12912"/>
                </a:cubicBezTo>
                <a:cubicBezTo>
                  <a:pt x="75" y="12912"/>
                  <a:pt x="96" y="12934"/>
                  <a:pt x="96" y="12960"/>
                </a:cubicBezTo>
                <a:close/>
                <a:moveTo>
                  <a:pt x="96" y="13440"/>
                </a:moveTo>
                <a:lnTo>
                  <a:pt x="96" y="13632"/>
                </a:lnTo>
                <a:cubicBezTo>
                  <a:pt x="96" y="13659"/>
                  <a:pt x="75" y="13680"/>
                  <a:pt x="48" y="13680"/>
                </a:cubicBezTo>
                <a:cubicBezTo>
                  <a:pt x="22" y="13680"/>
                  <a:pt x="0" y="13659"/>
                  <a:pt x="0" y="13632"/>
                </a:cubicBezTo>
                <a:lnTo>
                  <a:pt x="0" y="13440"/>
                </a:lnTo>
                <a:cubicBezTo>
                  <a:pt x="0" y="13414"/>
                  <a:pt x="22" y="13392"/>
                  <a:pt x="48" y="13392"/>
                </a:cubicBezTo>
                <a:cubicBezTo>
                  <a:pt x="75" y="13392"/>
                  <a:pt x="96" y="13414"/>
                  <a:pt x="96" y="13440"/>
                </a:cubicBezTo>
                <a:close/>
                <a:moveTo>
                  <a:pt x="96" y="13920"/>
                </a:moveTo>
                <a:lnTo>
                  <a:pt x="96" y="14112"/>
                </a:lnTo>
                <a:cubicBezTo>
                  <a:pt x="96" y="14139"/>
                  <a:pt x="75" y="14160"/>
                  <a:pt x="48" y="14160"/>
                </a:cubicBezTo>
                <a:cubicBezTo>
                  <a:pt x="22" y="14160"/>
                  <a:pt x="0" y="14139"/>
                  <a:pt x="0" y="14112"/>
                </a:cubicBezTo>
                <a:lnTo>
                  <a:pt x="0" y="13920"/>
                </a:lnTo>
                <a:cubicBezTo>
                  <a:pt x="0" y="13894"/>
                  <a:pt x="22" y="13872"/>
                  <a:pt x="48" y="13872"/>
                </a:cubicBezTo>
                <a:cubicBezTo>
                  <a:pt x="75" y="13872"/>
                  <a:pt x="96" y="13894"/>
                  <a:pt x="96" y="13920"/>
                </a:cubicBezTo>
                <a:close/>
                <a:moveTo>
                  <a:pt x="96" y="14400"/>
                </a:moveTo>
                <a:lnTo>
                  <a:pt x="96" y="14592"/>
                </a:lnTo>
                <a:cubicBezTo>
                  <a:pt x="96" y="14619"/>
                  <a:pt x="75" y="14640"/>
                  <a:pt x="48" y="14640"/>
                </a:cubicBezTo>
                <a:cubicBezTo>
                  <a:pt x="22" y="14640"/>
                  <a:pt x="0" y="14619"/>
                  <a:pt x="0" y="14592"/>
                </a:cubicBezTo>
                <a:lnTo>
                  <a:pt x="0" y="14400"/>
                </a:lnTo>
                <a:cubicBezTo>
                  <a:pt x="0" y="14374"/>
                  <a:pt x="22" y="14352"/>
                  <a:pt x="48" y="14352"/>
                </a:cubicBezTo>
                <a:cubicBezTo>
                  <a:pt x="75" y="14352"/>
                  <a:pt x="96" y="14374"/>
                  <a:pt x="96" y="14400"/>
                </a:cubicBezTo>
                <a:close/>
                <a:moveTo>
                  <a:pt x="96" y="14880"/>
                </a:moveTo>
                <a:lnTo>
                  <a:pt x="96" y="15072"/>
                </a:lnTo>
                <a:cubicBezTo>
                  <a:pt x="96" y="15099"/>
                  <a:pt x="75" y="15120"/>
                  <a:pt x="48" y="15120"/>
                </a:cubicBezTo>
                <a:cubicBezTo>
                  <a:pt x="22" y="15120"/>
                  <a:pt x="0" y="15099"/>
                  <a:pt x="0" y="15072"/>
                </a:cubicBezTo>
                <a:lnTo>
                  <a:pt x="0" y="14880"/>
                </a:lnTo>
                <a:cubicBezTo>
                  <a:pt x="0" y="14854"/>
                  <a:pt x="22" y="14832"/>
                  <a:pt x="48" y="14832"/>
                </a:cubicBezTo>
                <a:cubicBezTo>
                  <a:pt x="75" y="14832"/>
                  <a:pt x="96" y="14854"/>
                  <a:pt x="96" y="14880"/>
                </a:cubicBezTo>
                <a:close/>
                <a:moveTo>
                  <a:pt x="96" y="15360"/>
                </a:moveTo>
                <a:lnTo>
                  <a:pt x="96" y="15552"/>
                </a:lnTo>
                <a:cubicBezTo>
                  <a:pt x="96" y="15579"/>
                  <a:pt x="75" y="15600"/>
                  <a:pt x="48" y="15600"/>
                </a:cubicBezTo>
                <a:cubicBezTo>
                  <a:pt x="22" y="15600"/>
                  <a:pt x="0" y="15579"/>
                  <a:pt x="0" y="15552"/>
                </a:cubicBezTo>
                <a:lnTo>
                  <a:pt x="0" y="15360"/>
                </a:lnTo>
                <a:cubicBezTo>
                  <a:pt x="0" y="15334"/>
                  <a:pt x="22" y="15312"/>
                  <a:pt x="48" y="15312"/>
                </a:cubicBezTo>
                <a:cubicBezTo>
                  <a:pt x="75" y="15312"/>
                  <a:pt x="96" y="15334"/>
                  <a:pt x="96" y="15360"/>
                </a:cubicBezTo>
                <a:close/>
                <a:moveTo>
                  <a:pt x="96" y="15840"/>
                </a:moveTo>
                <a:lnTo>
                  <a:pt x="96" y="16032"/>
                </a:lnTo>
                <a:cubicBezTo>
                  <a:pt x="96" y="16059"/>
                  <a:pt x="75" y="16080"/>
                  <a:pt x="48" y="16080"/>
                </a:cubicBezTo>
                <a:cubicBezTo>
                  <a:pt x="22" y="16080"/>
                  <a:pt x="0" y="16059"/>
                  <a:pt x="0" y="16032"/>
                </a:cubicBezTo>
                <a:lnTo>
                  <a:pt x="0" y="15840"/>
                </a:lnTo>
                <a:cubicBezTo>
                  <a:pt x="0" y="15814"/>
                  <a:pt x="22" y="15792"/>
                  <a:pt x="48" y="15792"/>
                </a:cubicBezTo>
                <a:cubicBezTo>
                  <a:pt x="75" y="15792"/>
                  <a:pt x="96" y="15814"/>
                  <a:pt x="96" y="15840"/>
                </a:cubicBezTo>
                <a:close/>
                <a:moveTo>
                  <a:pt x="96" y="16320"/>
                </a:moveTo>
                <a:lnTo>
                  <a:pt x="96" y="16512"/>
                </a:lnTo>
                <a:cubicBezTo>
                  <a:pt x="96" y="16539"/>
                  <a:pt x="75" y="16560"/>
                  <a:pt x="48" y="16560"/>
                </a:cubicBezTo>
                <a:cubicBezTo>
                  <a:pt x="22" y="16560"/>
                  <a:pt x="0" y="16539"/>
                  <a:pt x="0" y="16512"/>
                </a:cubicBezTo>
                <a:lnTo>
                  <a:pt x="0" y="16320"/>
                </a:lnTo>
                <a:cubicBezTo>
                  <a:pt x="0" y="16294"/>
                  <a:pt x="22" y="16272"/>
                  <a:pt x="48" y="16272"/>
                </a:cubicBezTo>
                <a:cubicBezTo>
                  <a:pt x="75" y="16272"/>
                  <a:pt x="96" y="16294"/>
                  <a:pt x="96" y="16320"/>
                </a:cubicBezTo>
                <a:close/>
                <a:moveTo>
                  <a:pt x="96" y="16800"/>
                </a:moveTo>
                <a:lnTo>
                  <a:pt x="96" y="16992"/>
                </a:lnTo>
                <a:cubicBezTo>
                  <a:pt x="96" y="17019"/>
                  <a:pt x="75" y="17040"/>
                  <a:pt x="48" y="17040"/>
                </a:cubicBezTo>
                <a:cubicBezTo>
                  <a:pt x="22" y="17040"/>
                  <a:pt x="0" y="17019"/>
                  <a:pt x="0" y="16992"/>
                </a:cubicBezTo>
                <a:lnTo>
                  <a:pt x="0" y="16800"/>
                </a:lnTo>
                <a:cubicBezTo>
                  <a:pt x="0" y="16774"/>
                  <a:pt x="22" y="16752"/>
                  <a:pt x="48" y="16752"/>
                </a:cubicBezTo>
                <a:cubicBezTo>
                  <a:pt x="75" y="16752"/>
                  <a:pt x="96" y="16774"/>
                  <a:pt x="96" y="16800"/>
                </a:cubicBezTo>
                <a:close/>
                <a:moveTo>
                  <a:pt x="96" y="17280"/>
                </a:moveTo>
                <a:lnTo>
                  <a:pt x="96" y="17472"/>
                </a:lnTo>
                <a:cubicBezTo>
                  <a:pt x="96" y="17499"/>
                  <a:pt x="75" y="17520"/>
                  <a:pt x="48" y="17520"/>
                </a:cubicBezTo>
                <a:cubicBezTo>
                  <a:pt x="22" y="17520"/>
                  <a:pt x="0" y="17499"/>
                  <a:pt x="0" y="17472"/>
                </a:cubicBezTo>
                <a:lnTo>
                  <a:pt x="0" y="17280"/>
                </a:lnTo>
                <a:cubicBezTo>
                  <a:pt x="0" y="17254"/>
                  <a:pt x="22" y="17232"/>
                  <a:pt x="48" y="17232"/>
                </a:cubicBezTo>
                <a:cubicBezTo>
                  <a:pt x="75" y="17232"/>
                  <a:pt x="96" y="17254"/>
                  <a:pt x="96" y="17280"/>
                </a:cubicBezTo>
                <a:close/>
                <a:moveTo>
                  <a:pt x="96" y="17760"/>
                </a:moveTo>
                <a:lnTo>
                  <a:pt x="96" y="17952"/>
                </a:lnTo>
                <a:cubicBezTo>
                  <a:pt x="96" y="17979"/>
                  <a:pt x="75" y="18000"/>
                  <a:pt x="48" y="18000"/>
                </a:cubicBezTo>
                <a:cubicBezTo>
                  <a:pt x="22" y="18000"/>
                  <a:pt x="0" y="17979"/>
                  <a:pt x="0" y="17952"/>
                </a:cubicBezTo>
                <a:lnTo>
                  <a:pt x="0" y="17760"/>
                </a:lnTo>
                <a:cubicBezTo>
                  <a:pt x="0" y="17734"/>
                  <a:pt x="22" y="17712"/>
                  <a:pt x="48" y="17712"/>
                </a:cubicBezTo>
                <a:cubicBezTo>
                  <a:pt x="75" y="17712"/>
                  <a:pt x="96" y="17734"/>
                  <a:pt x="96" y="17760"/>
                </a:cubicBezTo>
                <a:close/>
                <a:moveTo>
                  <a:pt x="96" y="18240"/>
                </a:moveTo>
                <a:lnTo>
                  <a:pt x="96" y="18432"/>
                </a:lnTo>
                <a:cubicBezTo>
                  <a:pt x="96" y="18459"/>
                  <a:pt x="75" y="18480"/>
                  <a:pt x="48" y="18480"/>
                </a:cubicBezTo>
                <a:cubicBezTo>
                  <a:pt x="22" y="18480"/>
                  <a:pt x="0" y="18459"/>
                  <a:pt x="0" y="18432"/>
                </a:cubicBezTo>
                <a:lnTo>
                  <a:pt x="0" y="18240"/>
                </a:lnTo>
                <a:cubicBezTo>
                  <a:pt x="0" y="18214"/>
                  <a:pt x="22" y="18192"/>
                  <a:pt x="48" y="18192"/>
                </a:cubicBezTo>
                <a:cubicBezTo>
                  <a:pt x="75" y="18192"/>
                  <a:pt x="96" y="18214"/>
                  <a:pt x="96" y="18240"/>
                </a:cubicBezTo>
                <a:close/>
                <a:moveTo>
                  <a:pt x="96" y="18720"/>
                </a:moveTo>
                <a:lnTo>
                  <a:pt x="96" y="18912"/>
                </a:lnTo>
                <a:cubicBezTo>
                  <a:pt x="96" y="18939"/>
                  <a:pt x="75" y="18960"/>
                  <a:pt x="48" y="18960"/>
                </a:cubicBezTo>
                <a:cubicBezTo>
                  <a:pt x="22" y="18960"/>
                  <a:pt x="0" y="18939"/>
                  <a:pt x="0" y="18912"/>
                </a:cubicBezTo>
                <a:lnTo>
                  <a:pt x="0" y="18720"/>
                </a:lnTo>
                <a:cubicBezTo>
                  <a:pt x="0" y="18694"/>
                  <a:pt x="22" y="18672"/>
                  <a:pt x="48" y="18672"/>
                </a:cubicBezTo>
                <a:cubicBezTo>
                  <a:pt x="75" y="18672"/>
                  <a:pt x="96" y="18694"/>
                  <a:pt x="96" y="18720"/>
                </a:cubicBezTo>
                <a:close/>
                <a:moveTo>
                  <a:pt x="96" y="19200"/>
                </a:moveTo>
                <a:lnTo>
                  <a:pt x="96" y="19392"/>
                </a:lnTo>
                <a:cubicBezTo>
                  <a:pt x="96" y="19419"/>
                  <a:pt x="75" y="19440"/>
                  <a:pt x="48" y="19440"/>
                </a:cubicBezTo>
                <a:cubicBezTo>
                  <a:pt x="22" y="19440"/>
                  <a:pt x="0" y="19419"/>
                  <a:pt x="0" y="19392"/>
                </a:cubicBezTo>
                <a:lnTo>
                  <a:pt x="0" y="19200"/>
                </a:lnTo>
                <a:cubicBezTo>
                  <a:pt x="0" y="19174"/>
                  <a:pt x="22" y="19152"/>
                  <a:pt x="48" y="19152"/>
                </a:cubicBezTo>
                <a:cubicBezTo>
                  <a:pt x="75" y="19152"/>
                  <a:pt x="96" y="19174"/>
                  <a:pt x="96" y="19200"/>
                </a:cubicBezTo>
                <a:close/>
                <a:moveTo>
                  <a:pt x="96" y="19680"/>
                </a:moveTo>
                <a:lnTo>
                  <a:pt x="96" y="19872"/>
                </a:lnTo>
                <a:cubicBezTo>
                  <a:pt x="96" y="19899"/>
                  <a:pt x="75" y="19920"/>
                  <a:pt x="48" y="19920"/>
                </a:cubicBezTo>
                <a:cubicBezTo>
                  <a:pt x="22" y="19920"/>
                  <a:pt x="0" y="19899"/>
                  <a:pt x="0" y="19872"/>
                </a:cubicBezTo>
                <a:lnTo>
                  <a:pt x="0" y="19680"/>
                </a:lnTo>
                <a:cubicBezTo>
                  <a:pt x="0" y="19654"/>
                  <a:pt x="22" y="19632"/>
                  <a:pt x="48" y="19632"/>
                </a:cubicBezTo>
                <a:cubicBezTo>
                  <a:pt x="75" y="19632"/>
                  <a:pt x="96" y="19654"/>
                  <a:pt x="96" y="196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771F6A6-91C9-4944-A4BF-B4AE94A12323}"/>
              </a:ext>
            </a:extLst>
          </p:cNvPr>
          <p:cNvGrpSpPr/>
          <p:nvPr/>
        </p:nvGrpSpPr>
        <p:grpSpPr>
          <a:xfrm>
            <a:off x="1782606" y="3163889"/>
            <a:ext cx="520976" cy="341071"/>
            <a:chOff x="1782606" y="2306638"/>
            <a:chExt cx="520976" cy="341071"/>
          </a:xfrm>
        </p:grpSpPr>
        <p:sp>
          <p:nvSpPr>
            <p:cNvPr id="128" name="Rectangle 120">
              <a:extLst>
                <a:ext uri="{FF2B5EF4-FFF2-40B4-BE49-F238E27FC236}">
                  <a16:creationId xmlns:a16="http://schemas.microsoft.com/office/drawing/2014/main" id="{9CBE7E50-B080-4D36-BEDE-AAA20EDAF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606" y="2306638"/>
              <a:ext cx="52097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12-mo rate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131" name="Rectangle 123">
              <a:extLst>
                <a:ext uri="{FF2B5EF4-FFF2-40B4-BE49-F238E27FC236}">
                  <a16:creationId xmlns:a16="http://schemas.microsoft.com/office/drawing/2014/main" id="{7C643924-C099-457E-84E0-7405076F6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606" y="2414267"/>
              <a:ext cx="2067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14%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132" name="Rectangle 124">
              <a:extLst>
                <a:ext uri="{FF2B5EF4-FFF2-40B4-BE49-F238E27FC236}">
                  <a16:creationId xmlns:a16="http://schemas.microsoft.com/office/drawing/2014/main" id="{FB7704AF-28BA-4EF0-885A-E2328E9D6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2606" y="2524598"/>
              <a:ext cx="2067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19%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</p:grpSp>
      <p:sp>
        <p:nvSpPr>
          <p:cNvPr id="175" name="Line 33">
            <a:extLst>
              <a:ext uri="{FF2B5EF4-FFF2-40B4-BE49-F238E27FC236}">
                <a16:creationId xmlns:a16="http://schemas.microsoft.com/office/drawing/2014/main" id="{6719F8E3-CF33-41C6-8FE8-FA4D6387EBF5}"/>
              </a:ext>
            </a:extLst>
          </p:cNvPr>
          <p:cNvSpPr>
            <a:spLocks noChangeShapeType="1"/>
          </p:cNvSpPr>
          <p:nvPr/>
        </p:nvSpPr>
        <p:spPr bwMode="auto">
          <a:xfrm>
            <a:off x="747578" y="2375988"/>
            <a:ext cx="0" cy="592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68" name="Rectangle 201">
            <a:extLst>
              <a:ext uri="{FF2B5EF4-FFF2-40B4-BE49-F238E27FC236}">
                <a16:creationId xmlns:a16="http://schemas.microsoft.com/office/drawing/2014/main" id="{720E7E56-AB0F-4D9B-B294-768CED12CC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0958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92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69" name="Rectangle 202">
            <a:extLst>
              <a:ext uri="{FF2B5EF4-FFF2-40B4-BE49-F238E27FC236}">
                <a16:creationId xmlns:a16="http://schemas.microsoft.com/office/drawing/2014/main" id="{B4B412EF-AAB3-42E2-A60F-F8D44C1E09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0385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0" name="Rectangle 203">
            <a:extLst>
              <a:ext uri="{FF2B5EF4-FFF2-40B4-BE49-F238E27FC236}">
                <a16:creationId xmlns:a16="http://schemas.microsoft.com/office/drawing/2014/main" id="{AA3090A5-1DBA-47CE-9F57-6F4B2CA45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835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30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1" name="Rectangle 204">
            <a:extLst>
              <a:ext uri="{FF2B5EF4-FFF2-40B4-BE49-F238E27FC236}">
                <a16:creationId xmlns:a16="http://schemas.microsoft.com/office/drawing/2014/main" id="{5722C4E3-FB12-4D16-AE9F-D8AA06E661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775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2" name="Rectangle 205">
            <a:extLst>
              <a:ext uri="{FF2B5EF4-FFF2-40B4-BE49-F238E27FC236}">
                <a16:creationId xmlns:a16="http://schemas.microsoft.com/office/drawing/2014/main" id="{B8B60352-7383-4441-8C6E-76E5BD39B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3201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3" name="Rectangle 206">
            <a:extLst>
              <a:ext uri="{FF2B5EF4-FFF2-40B4-BE49-F238E27FC236}">
                <a16:creationId xmlns:a16="http://schemas.microsoft.com/office/drawing/2014/main" id="{05F26B0A-B0A1-4BE3-AE1F-7399F3C7FB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8675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4" name="Rectangle 207">
            <a:extLst>
              <a:ext uri="{FF2B5EF4-FFF2-40B4-BE49-F238E27FC236}">
                <a16:creationId xmlns:a16="http://schemas.microsoft.com/office/drawing/2014/main" id="{722A89BF-6A10-4679-B83F-C7EF2EC625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6591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5" name="Rectangle 208">
            <a:extLst>
              <a:ext uri="{FF2B5EF4-FFF2-40B4-BE49-F238E27FC236}">
                <a16:creationId xmlns:a16="http://schemas.microsoft.com/office/drawing/2014/main" id="{8249CC60-5F31-43B8-9270-C9239420D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4649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6" name="Rectangle 209">
            <a:extLst>
              <a:ext uri="{FF2B5EF4-FFF2-40B4-BE49-F238E27FC236}">
                <a16:creationId xmlns:a16="http://schemas.microsoft.com/office/drawing/2014/main" id="{CB9B5872-B785-420D-965E-6A5943BB63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2197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7" name="Rectangle 210">
            <a:extLst>
              <a:ext uri="{FF2B5EF4-FFF2-40B4-BE49-F238E27FC236}">
                <a16:creationId xmlns:a16="http://schemas.microsoft.com/office/drawing/2014/main" id="{FA4240D1-77E8-4750-AC6A-92E4342EE2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0571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8" name="Rectangle 211">
            <a:extLst>
              <a:ext uri="{FF2B5EF4-FFF2-40B4-BE49-F238E27FC236}">
                <a16:creationId xmlns:a16="http://schemas.microsoft.com/office/drawing/2014/main" id="{F82814BD-6B1C-4851-A478-2B03BF541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4533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9" name="Rectangle 212">
            <a:extLst>
              <a:ext uri="{FF2B5EF4-FFF2-40B4-BE49-F238E27FC236}">
                <a16:creationId xmlns:a16="http://schemas.microsoft.com/office/drawing/2014/main" id="{A5598056-8A3E-4F1D-BB0E-CC2BF99059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3960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0" name="Rectangle 213">
            <a:extLst>
              <a:ext uri="{FF2B5EF4-FFF2-40B4-BE49-F238E27FC236}">
                <a16:creationId xmlns:a16="http://schemas.microsoft.com/office/drawing/2014/main" id="{22C1E500-7FFF-4547-9E7D-6C386F5BD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6412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3" name="Rectangle 216">
            <a:extLst>
              <a:ext uri="{FF2B5EF4-FFF2-40B4-BE49-F238E27FC236}">
                <a16:creationId xmlns:a16="http://schemas.microsoft.com/office/drawing/2014/main" id="{88FE5391-0DA8-4E44-B480-D0DC508208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422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90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4" name="Rectangle 217">
            <a:extLst>
              <a:ext uri="{FF2B5EF4-FFF2-40B4-BE49-F238E27FC236}">
                <a16:creationId xmlns:a16="http://schemas.microsoft.com/office/drawing/2014/main" id="{102D75A5-7D87-40AD-8542-BB9308115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1896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68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5" name="Rectangle 218">
            <a:extLst>
              <a:ext uri="{FF2B5EF4-FFF2-40B4-BE49-F238E27FC236}">
                <a16:creationId xmlns:a16="http://schemas.microsoft.com/office/drawing/2014/main" id="{6E576B4C-769A-42EA-A148-7465B51D3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859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6" name="Rectangle 219">
            <a:extLst>
              <a:ext uri="{FF2B5EF4-FFF2-40B4-BE49-F238E27FC236}">
                <a16:creationId xmlns:a16="http://schemas.microsoft.com/office/drawing/2014/main" id="{C97713F7-E503-487F-9CE3-8E4AF6009C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9239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7" name="Rectangle 220">
            <a:extLst>
              <a:ext uri="{FF2B5EF4-FFF2-40B4-BE49-F238E27FC236}">
                <a16:creationId xmlns:a16="http://schemas.microsoft.com/office/drawing/2014/main" id="{652353CC-9E1F-49EF-8C13-ED2010AA7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8666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8" name="Rectangle 221">
            <a:extLst>
              <a:ext uri="{FF2B5EF4-FFF2-40B4-BE49-F238E27FC236}">
                <a16:creationId xmlns:a16="http://schemas.microsoft.com/office/drawing/2014/main" id="{2EDB6CFE-08B6-47CC-8080-D94CEB2A4D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10156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9" name="Rectangle 222">
            <a:extLst>
              <a:ext uri="{FF2B5EF4-FFF2-40B4-BE49-F238E27FC236}">
                <a16:creationId xmlns:a16="http://schemas.microsoft.com/office/drawing/2014/main" id="{2AF2DB14-9793-4340-95B6-7B52D1DCAB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5630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0" name="Rectangle 223">
            <a:extLst>
              <a:ext uri="{FF2B5EF4-FFF2-40B4-BE49-F238E27FC236}">
                <a16:creationId xmlns:a16="http://schemas.microsoft.com/office/drawing/2014/main" id="{C2EA3B5F-AAC5-4969-9D35-2A9C169B4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6499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1" name="Rectangle 224">
            <a:extLst>
              <a:ext uri="{FF2B5EF4-FFF2-40B4-BE49-F238E27FC236}">
                <a16:creationId xmlns:a16="http://schemas.microsoft.com/office/drawing/2014/main" id="{81438349-EBDD-48C6-A5D1-08625F2120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3708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2" name="Rectangle 225">
            <a:extLst>
              <a:ext uri="{FF2B5EF4-FFF2-40B4-BE49-F238E27FC236}">
                <a16:creationId xmlns:a16="http://schemas.microsoft.com/office/drawing/2014/main" id="{750DDD82-7E20-49B1-86C5-B44D0E28EB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2083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3" name="Rectangle 226">
            <a:extLst>
              <a:ext uri="{FF2B5EF4-FFF2-40B4-BE49-F238E27FC236}">
                <a16:creationId xmlns:a16="http://schemas.microsoft.com/office/drawing/2014/main" id="{D046F3DC-4842-4DDC-B0CA-8EDE22627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045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4" name="Rectangle 227">
            <a:extLst>
              <a:ext uri="{FF2B5EF4-FFF2-40B4-BE49-F238E27FC236}">
                <a16:creationId xmlns:a16="http://schemas.microsoft.com/office/drawing/2014/main" id="{13E79787-8BD0-4117-A863-FB96A4A03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3960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5" name="Rectangle 228">
            <a:extLst>
              <a:ext uri="{FF2B5EF4-FFF2-40B4-BE49-F238E27FC236}">
                <a16:creationId xmlns:a16="http://schemas.microsoft.com/office/drawing/2014/main" id="{08A5FE2E-1E6D-4D0C-8574-11C13F6B27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7922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32" name="Freeform 165">
            <a:extLst>
              <a:ext uri="{FF2B5EF4-FFF2-40B4-BE49-F238E27FC236}">
                <a16:creationId xmlns:a16="http://schemas.microsoft.com/office/drawing/2014/main" id="{A07C8CED-0C18-4E98-8C7B-6AC46AB54D89}"/>
              </a:ext>
            </a:extLst>
          </p:cNvPr>
          <p:cNvSpPr>
            <a:spLocks/>
          </p:cNvSpPr>
          <p:nvPr/>
        </p:nvSpPr>
        <p:spPr bwMode="auto">
          <a:xfrm>
            <a:off x="5057239" y="2439075"/>
            <a:ext cx="2207053" cy="2438468"/>
          </a:xfrm>
          <a:custGeom>
            <a:avLst/>
            <a:gdLst>
              <a:gd name="T0" fmla="*/ 1 w 1460"/>
              <a:gd name="T1" fmla="*/ 0 h 1567"/>
              <a:gd name="T2" fmla="*/ 45 w 1460"/>
              <a:gd name="T3" fmla="*/ 18 h 1567"/>
              <a:gd name="T4" fmla="*/ 49 w 1460"/>
              <a:gd name="T5" fmla="*/ 55 h 1567"/>
              <a:gd name="T6" fmla="*/ 50 w 1460"/>
              <a:gd name="T7" fmla="*/ 73 h 1567"/>
              <a:gd name="T8" fmla="*/ 65 w 1460"/>
              <a:gd name="T9" fmla="*/ 91 h 1567"/>
              <a:gd name="T10" fmla="*/ 70 w 1460"/>
              <a:gd name="T11" fmla="*/ 128 h 1567"/>
              <a:gd name="T12" fmla="*/ 72 w 1460"/>
              <a:gd name="T13" fmla="*/ 146 h 1567"/>
              <a:gd name="T14" fmla="*/ 103 w 1460"/>
              <a:gd name="T15" fmla="*/ 146 h 1567"/>
              <a:gd name="T16" fmla="*/ 123 w 1460"/>
              <a:gd name="T17" fmla="*/ 183 h 1567"/>
              <a:gd name="T18" fmla="*/ 130 w 1460"/>
              <a:gd name="T19" fmla="*/ 201 h 1567"/>
              <a:gd name="T20" fmla="*/ 150 w 1460"/>
              <a:gd name="T21" fmla="*/ 220 h 1567"/>
              <a:gd name="T22" fmla="*/ 152 w 1460"/>
              <a:gd name="T23" fmla="*/ 276 h 1567"/>
              <a:gd name="T24" fmla="*/ 156 w 1460"/>
              <a:gd name="T25" fmla="*/ 294 h 1567"/>
              <a:gd name="T26" fmla="*/ 159 w 1460"/>
              <a:gd name="T27" fmla="*/ 313 h 1567"/>
              <a:gd name="T28" fmla="*/ 163 w 1460"/>
              <a:gd name="T29" fmla="*/ 350 h 1567"/>
              <a:gd name="T30" fmla="*/ 196 w 1460"/>
              <a:gd name="T31" fmla="*/ 386 h 1567"/>
              <a:gd name="T32" fmla="*/ 223 w 1460"/>
              <a:gd name="T33" fmla="*/ 405 h 1567"/>
              <a:gd name="T34" fmla="*/ 228 w 1460"/>
              <a:gd name="T35" fmla="*/ 461 h 1567"/>
              <a:gd name="T36" fmla="*/ 232 w 1460"/>
              <a:gd name="T37" fmla="*/ 479 h 1567"/>
              <a:gd name="T38" fmla="*/ 241 w 1460"/>
              <a:gd name="T39" fmla="*/ 498 h 1567"/>
              <a:gd name="T40" fmla="*/ 245 w 1460"/>
              <a:gd name="T41" fmla="*/ 534 h 1567"/>
              <a:gd name="T42" fmla="*/ 246 w 1460"/>
              <a:gd name="T43" fmla="*/ 553 h 1567"/>
              <a:gd name="T44" fmla="*/ 281 w 1460"/>
              <a:gd name="T45" fmla="*/ 571 h 1567"/>
              <a:gd name="T46" fmla="*/ 285 w 1460"/>
              <a:gd name="T47" fmla="*/ 609 h 1567"/>
              <a:gd name="T48" fmla="*/ 292 w 1460"/>
              <a:gd name="T49" fmla="*/ 627 h 1567"/>
              <a:gd name="T50" fmla="*/ 306 w 1460"/>
              <a:gd name="T51" fmla="*/ 646 h 1567"/>
              <a:gd name="T52" fmla="*/ 312 w 1460"/>
              <a:gd name="T53" fmla="*/ 701 h 1567"/>
              <a:gd name="T54" fmla="*/ 314 w 1460"/>
              <a:gd name="T55" fmla="*/ 738 h 1567"/>
              <a:gd name="T56" fmla="*/ 327 w 1460"/>
              <a:gd name="T57" fmla="*/ 776 h 1567"/>
              <a:gd name="T58" fmla="*/ 339 w 1460"/>
              <a:gd name="T59" fmla="*/ 814 h 1567"/>
              <a:gd name="T60" fmla="*/ 341 w 1460"/>
              <a:gd name="T61" fmla="*/ 832 h 1567"/>
              <a:gd name="T62" fmla="*/ 352 w 1460"/>
              <a:gd name="T63" fmla="*/ 851 h 1567"/>
              <a:gd name="T64" fmla="*/ 358 w 1460"/>
              <a:gd name="T65" fmla="*/ 889 h 1567"/>
              <a:gd name="T66" fmla="*/ 368 w 1460"/>
              <a:gd name="T67" fmla="*/ 908 h 1567"/>
              <a:gd name="T68" fmla="*/ 381 w 1460"/>
              <a:gd name="T69" fmla="*/ 928 h 1567"/>
              <a:gd name="T70" fmla="*/ 383 w 1460"/>
              <a:gd name="T71" fmla="*/ 986 h 1567"/>
              <a:gd name="T72" fmla="*/ 387 w 1460"/>
              <a:gd name="T73" fmla="*/ 1006 h 1567"/>
              <a:gd name="T74" fmla="*/ 392 w 1460"/>
              <a:gd name="T75" fmla="*/ 1024 h 1567"/>
              <a:gd name="T76" fmla="*/ 396 w 1460"/>
              <a:gd name="T77" fmla="*/ 1083 h 1567"/>
              <a:gd name="T78" fmla="*/ 418 w 1460"/>
              <a:gd name="T79" fmla="*/ 1103 h 1567"/>
              <a:gd name="T80" fmla="*/ 461 w 1460"/>
              <a:gd name="T81" fmla="*/ 1121 h 1567"/>
              <a:gd name="T82" fmla="*/ 465 w 1460"/>
              <a:gd name="T83" fmla="*/ 1181 h 1567"/>
              <a:gd name="T84" fmla="*/ 467 w 1460"/>
              <a:gd name="T85" fmla="*/ 1201 h 1567"/>
              <a:gd name="T86" fmla="*/ 551 w 1460"/>
              <a:gd name="T87" fmla="*/ 1242 h 1567"/>
              <a:gd name="T88" fmla="*/ 587 w 1460"/>
              <a:gd name="T89" fmla="*/ 1282 h 1567"/>
              <a:gd name="T90" fmla="*/ 591 w 1460"/>
              <a:gd name="T91" fmla="*/ 1323 h 1567"/>
              <a:gd name="T92" fmla="*/ 698 w 1460"/>
              <a:gd name="T93" fmla="*/ 1343 h 1567"/>
              <a:gd name="T94" fmla="*/ 702 w 1460"/>
              <a:gd name="T95" fmla="*/ 1384 h 1567"/>
              <a:gd name="T96" fmla="*/ 752 w 1460"/>
              <a:gd name="T97" fmla="*/ 1384 h 1567"/>
              <a:gd name="T98" fmla="*/ 807 w 1460"/>
              <a:gd name="T99" fmla="*/ 1406 h 1567"/>
              <a:gd name="T100" fmla="*/ 832 w 1460"/>
              <a:gd name="T101" fmla="*/ 1451 h 1567"/>
              <a:gd name="T102" fmla="*/ 845 w 1460"/>
              <a:gd name="T103" fmla="*/ 1473 h 1567"/>
              <a:gd name="T104" fmla="*/ 1152 w 1460"/>
              <a:gd name="T105" fmla="*/ 1500 h 1567"/>
              <a:gd name="T106" fmla="*/ 1309 w 1460"/>
              <a:gd name="T107" fmla="*/ 1527 h 1567"/>
              <a:gd name="T108" fmla="*/ 1447 w 1460"/>
              <a:gd name="T109" fmla="*/ 1567 h 15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60" h="156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39" y="0"/>
                </a:lnTo>
                <a:lnTo>
                  <a:pt x="39" y="18"/>
                </a:lnTo>
                <a:lnTo>
                  <a:pt x="39" y="18"/>
                </a:lnTo>
                <a:lnTo>
                  <a:pt x="45" y="18"/>
                </a:lnTo>
                <a:lnTo>
                  <a:pt x="45" y="36"/>
                </a:lnTo>
                <a:lnTo>
                  <a:pt x="45" y="36"/>
                </a:lnTo>
                <a:lnTo>
                  <a:pt x="49" y="36"/>
                </a:lnTo>
                <a:lnTo>
                  <a:pt x="49" y="55"/>
                </a:lnTo>
                <a:lnTo>
                  <a:pt x="49" y="55"/>
                </a:lnTo>
                <a:lnTo>
                  <a:pt x="50" y="55"/>
                </a:lnTo>
                <a:lnTo>
                  <a:pt x="50" y="73"/>
                </a:lnTo>
                <a:lnTo>
                  <a:pt x="50" y="73"/>
                </a:lnTo>
                <a:lnTo>
                  <a:pt x="63" y="73"/>
                </a:lnTo>
                <a:lnTo>
                  <a:pt x="63" y="91"/>
                </a:lnTo>
                <a:lnTo>
                  <a:pt x="63" y="91"/>
                </a:lnTo>
                <a:lnTo>
                  <a:pt x="65" y="91"/>
                </a:lnTo>
                <a:lnTo>
                  <a:pt x="65" y="110"/>
                </a:lnTo>
                <a:lnTo>
                  <a:pt x="65" y="110"/>
                </a:lnTo>
                <a:lnTo>
                  <a:pt x="70" y="110"/>
                </a:lnTo>
                <a:lnTo>
                  <a:pt x="70" y="128"/>
                </a:lnTo>
                <a:lnTo>
                  <a:pt x="70" y="128"/>
                </a:lnTo>
                <a:lnTo>
                  <a:pt x="72" y="128"/>
                </a:lnTo>
                <a:lnTo>
                  <a:pt x="72" y="146"/>
                </a:lnTo>
                <a:lnTo>
                  <a:pt x="72" y="146"/>
                </a:lnTo>
                <a:lnTo>
                  <a:pt x="85" y="146"/>
                </a:lnTo>
                <a:lnTo>
                  <a:pt x="85" y="146"/>
                </a:lnTo>
                <a:lnTo>
                  <a:pt x="85" y="146"/>
                </a:lnTo>
                <a:lnTo>
                  <a:pt x="103" y="146"/>
                </a:lnTo>
                <a:lnTo>
                  <a:pt x="103" y="165"/>
                </a:lnTo>
                <a:lnTo>
                  <a:pt x="103" y="165"/>
                </a:lnTo>
                <a:lnTo>
                  <a:pt x="123" y="165"/>
                </a:lnTo>
                <a:lnTo>
                  <a:pt x="123" y="183"/>
                </a:lnTo>
                <a:lnTo>
                  <a:pt x="123" y="183"/>
                </a:lnTo>
                <a:lnTo>
                  <a:pt x="130" y="183"/>
                </a:lnTo>
                <a:lnTo>
                  <a:pt x="130" y="201"/>
                </a:lnTo>
                <a:lnTo>
                  <a:pt x="130" y="201"/>
                </a:lnTo>
                <a:lnTo>
                  <a:pt x="138" y="201"/>
                </a:lnTo>
                <a:lnTo>
                  <a:pt x="138" y="220"/>
                </a:lnTo>
                <a:lnTo>
                  <a:pt x="138" y="220"/>
                </a:lnTo>
                <a:lnTo>
                  <a:pt x="150" y="220"/>
                </a:lnTo>
                <a:lnTo>
                  <a:pt x="150" y="238"/>
                </a:lnTo>
                <a:lnTo>
                  <a:pt x="150" y="238"/>
                </a:lnTo>
                <a:lnTo>
                  <a:pt x="152" y="238"/>
                </a:lnTo>
                <a:lnTo>
                  <a:pt x="152" y="276"/>
                </a:lnTo>
                <a:lnTo>
                  <a:pt x="152" y="276"/>
                </a:lnTo>
                <a:lnTo>
                  <a:pt x="156" y="276"/>
                </a:lnTo>
                <a:lnTo>
                  <a:pt x="156" y="294"/>
                </a:lnTo>
                <a:lnTo>
                  <a:pt x="156" y="294"/>
                </a:lnTo>
                <a:lnTo>
                  <a:pt x="157" y="294"/>
                </a:lnTo>
                <a:lnTo>
                  <a:pt x="157" y="313"/>
                </a:lnTo>
                <a:lnTo>
                  <a:pt x="157" y="313"/>
                </a:lnTo>
                <a:lnTo>
                  <a:pt x="159" y="313"/>
                </a:lnTo>
                <a:lnTo>
                  <a:pt x="159" y="331"/>
                </a:lnTo>
                <a:lnTo>
                  <a:pt x="159" y="331"/>
                </a:lnTo>
                <a:lnTo>
                  <a:pt x="163" y="331"/>
                </a:lnTo>
                <a:lnTo>
                  <a:pt x="163" y="350"/>
                </a:lnTo>
                <a:lnTo>
                  <a:pt x="163" y="350"/>
                </a:lnTo>
                <a:lnTo>
                  <a:pt x="196" y="350"/>
                </a:lnTo>
                <a:lnTo>
                  <a:pt x="196" y="386"/>
                </a:lnTo>
                <a:lnTo>
                  <a:pt x="196" y="386"/>
                </a:lnTo>
                <a:lnTo>
                  <a:pt x="217" y="386"/>
                </a:lnTo>
                <a:lnTo>
                  <a:pt x="217" y="405"/>
                </a:lnTo>
                <a:lnTo>
                  <a:pt x="217" y="405"/>
                </a:lnTo>
                <a:lnTo>
                  <a:pt x="223" y="405"/>
                </a:lnTo>
                <a:lnTo>
                  <a:pt x="223" y="423"/>
                </a:lnTo>
                <a:lnTo>
                  <a:pt x="223" y="423"/>
                </a:lnTo>
                <a:lnTo>
                  <a:pt x="228" y="423"/>
                </a:lnTo>
                <a:lnTo>
                  <a:pt x="228" y="461"/>
                </a:lnTo>
                <a:lnTo>
                  <a:pt x="228" y="461"/>
                </a:lnTo>
                <a:lnTo>
                  <a:pt x="232" y="461"/>
                </a:lnTo>
                <a:lnTo>
                  <a:pt x="232" y="479"/>
                </a:lnTo>
                <a:lnTo>
                  <a:pt x="232" y="479"/>
                </a:lnTo>
                <a:lnTo>
                  <a:pt x="234" y="479"/>
                </a:lnTo>
                <a:lnTo>
                  <a:pt x="234" y="498"/>
                </a:lnTo>
                <a:lnTo>
                  <a:pt x="234" y="498"/>
                </a:lnTo>
                <a:lnTo>
                  <a:pt x="241" y="498"/>
                </a:lnTo>
                <a:lnTo>
                  <a:pt x="241" y="516"/>
                </a:lnTo>
                <a:lnTo>
                  <a:pt x="241" y="516"/>
                </a:lnTo>
                <a:lnTo>
                  <a:pt x="245" y="516"/>
                </a:lnTo>
                <a:lnTo>
                  <a:pt x="245" y="534"/>
                </a:lnTo>
                <a:lnTo>
                  <a:pt x="245" y="534"/>
                </a:lnTo>
                <a:lnTo>
                  <a:pt x="246" y="534"/>
                </a:lnTo>
                <a:lnTo>
                  <a:pt x="246" y="553"/>
                </a:lnTo>
                <a:lnTo>
                  <a:pt x="246" y="553"/>
                </a:lnTo>
                <a:lnTo>
                  <a:pt x="270" y="553"/>
                </a:lnTo>
                <a:lnTo>
                  <a:pt x="270" y="571"/>
                </a:lnTo>
                <a:lnTo>
                  <a:pt x="270" y="571"/>
                </a:lnTo>
                <a:lnTo>
                  <a:pt x="281" y="571"/>
                </a:lnTo>
                <a:lnTo>
                  <a:pt x="281" y="590"/>
                </a:lnTo>
                <a:lnTo>
                  <a:pt x="281" y="590"/>
                </a:lnTo>
                <a:lnTo>
                  <a:pt x="285" y="590"/>
                </a:lnTo>
                <a:lnTo>
                  <a:pt x="285" y="609"/>
                </a:lnTo>
                <a:lnTo>
                  <a:pt x="285" y="609"/>
                </a:lnTo>
                <a:lnTo>
                  <a:pt x="292" y="609"/>
                </a:lnTo>
                <a:lnTo>
                  <a:pt x="292" y="627"/>
                </a:lnTo>
                <a:lnTo>
                  <a:pt x="292" y="627"/>
                </a:lnTo>
                <a:lnTo>
                  <a:pt x="299" y="627"/>
                </a:lnTo>
                <a:lnTo>
                  <a:pt x="299" y="646"/>
                </a:lnTo>
                <a:lnTo>
                  <a:pt x="299" y="646"/>
                </a:lnTo>
                <a:lnTo>
                  <a:pt x="306" y="646"/>
                </a:lnTo>
                <a:lnTo>
                  <a:pt x="306" y="664"/>
                </a:lnTo>
                <a:lnTo>
                  <a:pt x="306" y="664"/>
                </a:lnTo>
                <a:lnTo>
                  <a:pt x="312" y="664"/>
                </a:lnTo>
                <a:lnTo>
                  <a:pt x="312" y="701"/>
                </a:lnTo>
                <a:lnTo>
                  <a:pt x="312" y="701"/>
                </a:lnTo>
                <a:lnTo>
                  <a:pt x="314" y="701"/>
                </a:lnTo>
                <a:lnTo>
                  <a:pt x="314" y="738"/>
                </a:lnTo>
                <a:lnTo>
                  <a:pt x="314" y="738"/>
                </a:lnTo>
                <a:lnTo>
                  <a:pt x="316" y="738"/>
                </a:lnTo>
                <a:lnTo>
                  <a:pt x="316" y="776"/>
                </a:lnTo>
                <a:lnTo>
                  <a:pt x="316" y="776"/>
                </a:lnTo>
                <a:lnTo>
                  <a:pt x="327" y="776"/>
                </a:lnTo>
                <a:lnTo>
                  <a:pt x="327" y="795"/>
                </a:lnTo>
                <a:lnTo>
                  <a:pt x="327" y="795"/>
                </a:lnTo>
                <a:lnTo>
                  <a:pt x="339" y="795"/>
                </a:lnTo>
                <a:lnTo>
                  <a:pt x="339" y="814"/>
                </a:lnTo>
                <a:lnTo>
                  <a:pt x="339" y="814"/>
                </a:lnTo>
                <a:lnTo>
                  <a:pt x="341" y="814"/>
                </a:lnTo>
                <a:lnTo>
                  <a:pt x="341" y="832"/>
                </a:lnTo>
                <a:lnTo>
                  <a:pt x="341" y="832"/>
                </a:lnTo>
                <a:lnTo>
                  <a:pt x="345" y="832"/>
                </a:lnTo>
                <a:lnTo>
                  <a:pt x="345" y="851"/>
                </a:lnTo>
                <a:lnTo>
                  <a:pt x="345" y="851"/>
                </a:lnTo>
                <a:lnTo>
                  <a:pt x="352" y="851"/>
                </a:lnTo>
                <a:lnTo>
                  <a:pt x="352" y="870"/>
                </a:lnTo>
                <a:lnTo>
                  <a:pt x="352" y="870"/>
                </a:lnTo>
                <a:lnTo>
                  <a:pt x="358" y="870"/>
                </a:lnTo>
                <a:lnTo>
                  <a:pt x="358" y="889"/>
                </a:lnTo>
                <a:lnTo>
                  <a:pt x="358" y="889"/>
                </a:lnTo>
                <a:lnTo>
                  <a:pt x="367" y="889"/>
                </a:lnTo>
                <a:lnTo>
                  <a:pt x="367" y="908"/>
                </a:lnTo>
                <a:lnTo>
                  <a:pt x="368" y="908"/>
                </a:lnTo>
                <a:lnTo>
                  <a:pt x="374" y="908"/>
                </a:lnTo>
                <a:lnTo>
                  <a:pt x="374" y="928"/>
                </a:lnTo>
                <a:lnTo>
                  <a:pt x="374" y="928"/>
                </a:lnTo>
                <a:lnTo>
                  <a:pt x="381" y="928"/>
                </a:lnTo>
                <a:lnTo>
                  <a:pt x="381" y="966"/>
                </a:lnTo>
                <a:lnTo>
                  <a:pt x="381" y="966"/>
                </a:lnTo>
                <a:lnTo>
                  <a:pt x="383" y="966"/>
                </a:lnTo>
                <a:lnTo>
                  <a:pt x="383" y="986"/>
                </a:lnTo>
                <a:lnTo>
                  <a:pt x="383" y="986"/>
                </a:lnTo>
                <a:lnTo>
                  <a:pt x="387" y="986"/>
                </a:lnTo>
                <a:lnTo>
                  <a:pt x="387" y="1006"/>
                </a:lnTo>
                <a:lnTo>
                  <a:pt x="387" y="1006"/>
                </a:lnTo>
                <a:lnTo>
                  <a:pt x="389" y="1006"/>
                </a:lnTo>
                <a:lnTo>
                  <a:pt x="389" y="1024"/>
                </a:lnTo>
                <a:lnTo>
                  <a:pt x="389" y="1024"/>
                </a:lnTo>
                <a:lnTo>
                  <a:pt x="392" y="1024"/>
                </a:lnTo>
                <a:lnTo>
                  <a:pt x="392" y="1063"/>
                </a:lnTo>
                <a:lnTo>
                  <a:pt x="392" y="1063"/>
                </a:lnTo>
                <a:lnTo>
                  <a:pt x="396" y="1063"/>
                </a:lnTo>
                <a:lnTo>
                  <a:pt x="396" y="1083"/>
                </a:lnTo>
                <a:lnTo>
                  <a:pt x="396" y="1083"/>
                </a:lnTo>
                <a:lnTo>
                  <a:pt x="418" y="1083"/>
                </a:lnTo>
                <a:lnTo>
                  <a:pt x="418" y="1103"/>
                </a:lnTo>
                <a:lnTo>
                  <a:pt x="418" y="1103"/>
                </a:lnTo>
                <a:lnTo>
                  <a:pt x="456" y="1103"/>
                </a:lnTo>
                <a:lnTo>
                  <a:pt x="456" y="1121"/>
                </a:lnTo>
                <a:lnTo>
                  <a:pt x="456" y="1121"/>
                </a:lnTo>
                <a:lnTo>
                  <a:pt x="461" y="1121"/>
                </a:lnTo>
                <a:lnTo>
                  <a:pt x="461" y="1161"/>
                </a:lnTo>
                <a:lnTo>
                  <a:pt x="461" y="1161"/>
                </a:lnTo>
                <a:lnTo>
                  <a:pt x="465" y="1161"/>
                </a:lnTo>
                <a:lnTo>
                  <a:pt x="465" y="1181"/>
                </a:lnTo>
                <a:lnTo>
                  <a:pt x="465" y="1181"/>
                </a:lnTo>
                <a:lnTo>
                  <a:pt x="467" y="1181"/>
                </a:lnTo>
                <a:lnTo>
                  <a:pt x="467" y="1201"/>
                </a:lnTo>
                <a:lnTo>
                  <a:pt x="467" y="1201"/>
                </a:lnTo>
                <a:lnTo>
                  <a:pt x="547" y="1201"/>
                </a:lnTo>
                <a:lnTo>
                  <a:pt x="547" y="1242"/>
                </a:lnTo>
                <a:lnTo>
                  <a:pt x="547" y="1242"/>
                </a:lnTo>
                <a:lnTo>
                  <a:pt x="551" y="1242"/>
                </a:lnTo>
                <a:lnTo>
                  <a:pt x="551" y="1262"/>
                </a:lnTo>
                <a:lnTo>
                  <a:pt x="551" y="1262"/>
                </a:lnTo>
                <a:lnTo>
                  <a:pt x="587" y="1262"/>
                </a:lnTo>
                <a:lnTo>
                  <a:pt x="587" y="1282"/>
                </a:lnTo>
                <a:lnTo>
                  <a:pt x="587" y="1282"/>
                </a:lnTo>
                <a:lnTo>
                  <a:pt x="591" y="1282"/>
                </a:lnTo>
                <a:lnTo>
                  <a:pt x="591" y="1323"/>
                </a:lnTo>
                <a:lnTo>
                  <a:pt x="591" y="1323"/>
                </a:lnTo>
                <a:lnTo>
                  <a:pt x="652" y="1323"/>
                </a:lnTo>
                <a:lnTo>
                  <a:pt x="652" y="1343"/>
                </a:lnTo>
                <a:lnTo>
                  <a:pt x="652" y="1343"/>
                </a:lnTo>
                <a:lnTo>
                  <a:pt x="698" y="1343"/>
                </a:lnTo>
                <a:lnTo>
                  <a:pt x="698" y="1364"/>
                </a:lnTo>
                <a:lnTo>
                  <a:pt x="698" y="1364"/>
                </a:lnTo>
                <a:lnTo>
                  <a:pt x="702" y="1364"/>
                </a:lnTo>
                <a:lnTo>
                  <a:pt x="702" y="1384"/>
                </a:lnTo>
                <a:lnTo>
                  <a:pt x="702" y="1384"/>
                </a:lnTo>
                <a:lnTo>
                  <a:pt x="752" y="1384"/>
                </a:lnTo>
                <a:lnTo>
                  <a:pt x="752" y="1384"/>
                </a:lnTo>
                <a:lnTo>
                  <a:pt x="752" y="1384"/>
                </a:lnTo>
                <a:lnTo>
                  <a:pt x="801" y="1384"/>
                </a:lnTo>
                <a:lnTo>
                  <a:pt x="801" y="1406"/>
                </a:lnTo>
                <a:lnTo>
                  <a:pt x="801" y="1406"/>
                </a:lnTo>
                <a:lnTo>
                  <a:pt x="807" y="1406"/>
                </a:lnTo>
                <a:lnTo>
                  <a:pt x="807" y="1428"/>
                </a:lnTo>
                <a:lnTo>
                  <a:pt x="807" y="1428"/>
                </a:lnTo>
                <a:lnTo>
                  <a:pt x="832" y="1428"/>
                </a:lnTo>
                <a:lnTo>
                  <a:pt x="832" y="1451"/>
                </a:lnTo>
                <a:lnTo>
                  <a:pt x="832" y="1451"/>
                </a:lnTo>
                <a:lnTo>
                  <a:pt x="843" y="1451"/>
                </a:lnTo>
                <a:lnTo>
                  <a:pt x="843" y="1473"/>
                </a:lnTo>
                <a:lnTo>
                  <a:pt x="845" y="1473"/>
                </a:lnTo>
                <a:lnTo>
                  <a:pt x="1028" y="1473"/>
                </a:lnTo>
                <a:lnTo>
                  <a:pt x="1028" y="1500"/>
                </a:lnTo>
                <a:lnTo>
                  <a:pt x="1028" y="1500"/>
                </a:lnTo>
                <a:lnTo>
                  <a:pt x="1152" y="1500"/>
                </a:lnTo>
                <a:lnTo>
                  <a:pt x="1152" y="1527"/>
                </a:lnTo>
                <a:lnTo>
                  <a:pt x="1152" y="1527"/>
                </a:lnTo>
                <a:lnTo>
                  <a:pt x="1309" y="1527"/>
                </a:lnTo>
                <a:lnTo>
                  <a:pt x="1309" y="1527"/>
                </a:lnTo>
                <a:lnTo>
                  <a:pt x="1309" y="1527"/>
                </a:lnTo>
                <a:lnTo>
                  <a:pt x="1447" y="1527"/>
                </a:lnTo>
                <a:lnTo>
                  <a:pt x="1447" y="1567"/>
                </a:lnTo>
                <a:lnTo>
                  <a:pt x="1447" y="1567"/>
                </a:lnTo>
                <a:lnTo>
                  <a:pt x="1460" y="1567"/>
                </a:lnTo>
                <a:lnTo>
                  <a:pt x="1460" y="1567"/>
                </a:lnTo>
              </a:path>
            </a:pathLst>
          </a:cu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33" name="Line 166">
            <a:extLst>
              <a:ext uri="{FF2B5EF4-FFF2-40B4-BE49-F238E27FC236}">
                <a16:creationId xmlns:a16="http://schemas.microsoft.com/office/drawing/2014/main" id="{7BB56B95-B7D8-4D6E-87A9-8F88C6B96507}"/>
              </a:ext>
            </a:extLst>
          </p:cNvPr>
          <p:cNvSpPr>
            <a:spLocks noChangeShapeType="1"/>
          </p:cNvSpPr>
          <p:nvPr/>
        </p:nvSpPr>
        <p:spPr bwMode="auto">
          <a:xfrm>
            <a:off x="5058750" y="2379944"/>
            <a:ext cx="0" cy="59133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34" name="Line 167">
            <a:extLst>
              <a:ext uri="{FF2B5EF4-FFF2-40B4-BE49-F238E27FC236}">
                <a16:creationId xmlns:a16="http://schemas.microsoft.com/office/drawing/2014/main" id="{3E65794F-DCE6-4010-9365-25D3624479AF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5731" y="2607139"/>
            <a:ext cx="0" cy="59133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35" name="Line 168">
            <a:extLst>
              <a:ext uri="{FF2B5EF4-FFF2-40B4-BE49-F238E27FC236}">
                <a16:creationId xmlns:a16="http://schemas.microsoft.com/office/drawing/2014/main" id="{FBC13F80-9E08-4D1A-AC75-0118C7806D68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1905" y="3528372"/>
            <a:ext cx="0" cy="59133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36" name="Line 169">
            <a:extLst>
              <a:ext uri="{FF2B5EF4-FFF2-40B4-BE49-F238E27FC236}">
                <a16:creationId xmlns:a16="http://schemas.microsoft.com/office/drawing/2014/main" id="{70E2B490-1B25-4225-B162-150F8F1102F7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3537" y="3792916"/>
            <a:ext cx="0" cy="59133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37" name="Line 170">
            <a:extLst>
              <a:ext uri="{FF2B5EF4-FFF2-40B4-BE49-F238E27FC236}">
                <a16:creationId xmlns:a16="http://schemas.microsoft.com/office/drawing/2014/main" id="{F4F60074-0B34-4CB5-89B6-50D764BFFF11}"/>
              </a:ext>
            </a:extLst>
          </p:cNvPr>
          <p:cNvSpPr>
            <a:spLocks noChangeShapeType="1"/>
          </p:cNvSpPr>
          <p:nvPr/>
        </p:nvSpPr>
        <p:spPr bwMode="auto">
          <a:xfrm>
            <a:off x="5754122" y="4186618"/>
            <a:ext cx="0" cy="59133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38" name="Line 171">
            <a:extLst>
              <a:ext uri="{FF2B5EF4-FFF2-40B4-BE49-F238E27FC236}">
                <a16:creationId xmlns:a16="http://schemas.microsoft.com/office/drawing/2014/main" id="{72082EF5-DDE7-4B7D-94BB-3280E6C14BEC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4022" y="4535191"/>
            <a:ext cx="0" cy="57578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39" name="Line 172">
            <a:extLst>
              <a:ext uri="{FF2B5EF4-FFF2-40B4-BE49-F238E27FC236}">
                <a16:creationId xmlns:a16="http://schemas.microsoft.com/office/drawing/2014/main" id="{6F20E294-8A93-4D90-8577-1BF5E8B83ED5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4607" y="4673688"/>
            <a:ext cx="0" cy="57578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40" name="Line 173">
            <a:extLst>
              <a:ext uri="{FF2B5EF4-FFF2-40B4-BE49-F238E27FC236}">
                <a16:creationId xmlns:a16="http://schemas.microsoft.com/office/drawing/2014/main" id="{6EDC0187-6680-458D-9000-72C07B36BE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036027" y="4756164"/>
            <a:ext cx="0" cy="59133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41" name="Line 174">
            <a:extLst>
              <a:ext uri="{FF2B5EF4-FFF2-40B4-BE49-F238E27FC236}">
                <a16:creationId xmlns:a16="http://schemas.microsoft.com/office/drawing/2014/main" id="{997B4DC9-34C7-4F20-AAE4-7C99C10CB8B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64292" y="4819966"/>
            <a:ext cx="0" cy="57578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2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42" name="Freeform 175">
            <a:extLst>
              <a:ext uri="{FF2B5EF4-FFF2-40B4-BE49-F238E27FC236}">
                <a16:creationId xmlns:a16="http://schemas.microsoft.com/office/drawing/2014/main" id="{45E481D2-B4D6-4B4E-A75F-815FCFD7438D}"/>
              </a:ext>
            </a:extLst>
          </p:cNvPr>
          <p:cNvSpPr>
            <a:spLocks/>
          </p:cNvSpPr>
          <p:nvPr/>
        </p:nvSpPr>
        <p:spPr bwMode="auto">
          <a:xfrm>
            <a:off x="5057239" y="2439076"/>
            <a:ext cx="2660557" cy="2183261"/>
          </a:xfrm>
          <a:custGeom>
            <a:avLst/>
            <a:gdLst>
              <a:gd name="T0" fmla="*/ 1 w 1760"/>
              <a:gd name="T1" fmla="*/ 0 h 1403"/>
              <a:gd name="T2" fmla="*/ 16 w 1760"/>
              <a:gd name="T3" fmla="*/ 17 h 1403"/>
              <a:gd name="T4" fmla="*/ 21 w 1760"/>
              <a:gd name="T5" fmla="*/ 53 h 1403"/>
              <a:gd name="T6" fmla="*/ 23 w 1760"/>
              <a:gd name="T7" fmla="*/ 71 h 1403"/>
              <a:gd name="T8" fmla="*/ 38 w 1760"/>
              <a:gd name="T9" fmla="*/ 89 h 1403"/>
              <a:gd name="T10" fmla="*/ 45 w 1760"/>
              <a:gd name="T11" fmla="*/ 125 h 1403"/>
              <a:gd name="T12" fmla="*/ 47 w 1760"/>
              <a:gd name="T13" fmla="*/ 143 h 1403"/>
              <a:gd name="T14" fmla="*/ 54 w 1760"/>
              <a:gd name="T15" fmla="*/ 161 h 1403"/>
              <a:gd name="T16" fmla="*/ 58 w 1760"/>
              <a:gd name="T17" fmla="*/ 214 h 1403"/>
              <a:gd name="T18" fmla="*/ 59 w 1760"/>
              <a:gd name="T19" fmla="*/ 232 h 1403"/>
              <a:gd name="T20" fmla="*/ 69 w 1760"/>
              <a:gd name="T21" fmla="*/ 268 h 1403"/>
              <a:gd name="T22" fmla="*/ 70 w 1760"/>
              <a:gd name="T23" fmla="*/ 322 h 1403"/>
              <a:gd name="T24" fmla="*/ 74 w 1760"/>
              <a:gd name="T25" fmla="*/ 357 h 1403"/>
              <a:gd name="T26" fmla="*/ 78 w 1760"/>
              <a:gd name="T27" fmla="*/ 393 h 1403"/>
              <a:gd name="T28" fmla="*/ 79 w 1760"/>
              <a:gd name="T29" fmla="*/ 500 h 1403"/>
              <a:gd name="T30" fmla="*/ 81 w 1760"/>
              <a:gd name="T31" fmla="*/ 519 h 1403"/>
              <a:gd name="T32" fmla="*/ 85 w 1760"/>
              <a:gd name="T33" fmla="*/ 537 h 1403"/>
              <a:gd name="T34" fmla="*/ 88 w 1760"/>
              <a:gd name="T35" fmla="*/ 610 h 1403"/>
              <a:gd name="T36" fmla="*/ 90 w 1760"/>
              <a:gd name="T37" fmla="*/ 646 h 1403"/>
              <a:gd name="T38" fmla="*/ 141 w 1760"/>
              <a:gd name="T39" fmla="*/ 664 h 1403"/>
              <a:gd name="T40" fmla="*/ 143 w 1760"/>
              <a:gd name="T41" fmla="*/ 718 h 1403"/>
              <a:gd name="T42" fmla="*/ 147 w 1760"/>
              <a:gd name="T43" fmla="*/ 736 h 1403"/>
              <a:gd name="T44" fmla="*/ 152 w 1760"/>
              <a:gd name="T45" fmla="*/ 754 h 1403"/>
              <a:gd name="T46" fmla="*/ 154 w 1760"/>
              <a:gd name="T47" fmla="*/ 791 h 1403"/>
              <a:gd name="T48" fmla="*/ 157 w 1760"/>
              <a:gd name="T49" fmla="*/ 809 h 1403"/>
              <a:gd name="T50" fmla="*/ 205 w 1760"/>
              <a:gd name="T51" fmla="*/ 848 h 1403"/>
              <a:gd name="T52" fmla="*/ 219 w 1760"/>
              <a:gd name="T53" fmla="*/ 885 h 1403"/>
              <a:gd name="T54" fmla="*/ 223 w 1760"/>
              <a:gd name="T55" fmla="*/ 904 h 1403"/>
              <a:gd name="T56" fmla="*/ 230 w 1760"/>
              <a:gd name="T57" fmla="*/ 943 h 1403"/>
              <a:gd name="T58" fmla="*/ 234 w 1760"/>
              <a:gd name="T59" fmla="*/ 962 h 1403"/>
              <a:gd name="T60" fmla="*/ 299 w 1760"/>
              <a:gd name="T61" fmla="*/ 981 h 1403"/>
              <a:gd name="T62" fmla="*/ 308 w 1760"/>
              <a:gd name="T63" fmla="*/ 1000 h 1403"/>
              <a:gd name="T64" fmla="*/ 385 w 1760"/>
              <a:gd name="T65" fmla="*/ 1040 h 1403"/>
              <a:gd name="T66" fmla="*/ 398 w 1760"/>
              <a:gd name="T67" fmla="*/ 1059 h 1403"/>
              <a:gd name="T68" fmla="*/ 425 w 1760"/>
              <a:gd name="T69" fmla="*/ 1079 h 1403"/>
              <a:gd name="T70" fmla="*/ 461 w 1760"/>
              <a:gd name="T71" fmla="*/ 1138 h 1403"/>
              <a:gd name="T72" fmla="*/ 503 w 1760"/>
              <a:gd name="T73" fmla="*/ 1157 h 1403"/>
              <a:gd name="T74" fmla="*/ 538 w 1760"/>
              <a:gd name="T75" fmla="*/ 1177 h 1403"/>
              <a:gd name="T76" fmla="*/ 589 w 1760"/>
              <a:gd name="T77" fmla="*/ 1216 h 1403"/>
              <a:gd name="T78" fmla="*/ 616 w 1760"/>
              <a:gd name="T79" fmla="*/ 1255 h 1403"/>
              <a:gd name="T80" fmla="*/ 671 w 1760"/>
              <a:gd name="T81" fmla="*/ 1275 h 1403"/>
              <a:gd name="T82" fmla="*/ 829 w 1760"/>
              <a:gd name="T83" fmla="*/ 1295 h 1403"/>
              <a:gd name="T84" fmla="*/ 830 w 1760"/>
              <a:gd name="T85" fmla="*/ 1315 h 1403"/>
              <a:gd name="T86" fmla="*/ 914 w 1760"/>
              <a:gd name="T87" fmla="*/ 1315 h 1403"/>
              <a:gd name="T88" fmla="*/ 932 w 1760"/>
              <a:gd name="T89" fmla="*/ 1340 h 1403"/>
              <a:gd name="T90" fmla="*/ 956 w 1760"/>
              <a:gd name="T91" fmla="*/ 1340 h 1403"/>
              <a:gd name="T92" fmla="*/ 1027 w 1760"/>
              <a:gd name="T93" fmla="*/ 1340 h 1403"/>
              <a:gd name="T94" fmla="*/ 1072 w 1760"/>
              <a:gd name="T95" fmla="*/ 1369 h 1403"/>
              <a:gd name="T96" fmla="*/ 1156 w 1760"/>
              <a:gd name="T97" fmla="*/ 1403 h 1403"/>
              <a:gd name="T98" fmla="*/ 1447 w 1760"/>
              <a:gd name="T99" fmla="*/ 1403 h 1403"/>
              <a:gd name="T100" fmla="*/ 1603 w 1760"/>
              <a:gd name="T101" fmla="*/ 1403 h 1403"/>
              <a:gd name="T102" fmla="*/ 1678 w 1760"/>
              <a:gd name="T103" fmla="*/ 1403 h 1403"/>
              <a:gd name="T104" fmla="*/ 1760 w 1760"/>
              <a:gd name="T105" fmla="*/ 1403 h 14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760" h="140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4" y="0"/>
                </a:lnTo>
                <a:lnTo>
                  <a:pt x="14" y="17"/>
                </a:lnTo>
                <a:lnTo>
                  <a:pt x="14" y="17"/>
                </a:lnTo>
                <a:lnTo>
                  <a:pt x="16" y="17"/>
                </a:lnTo>
                <a:lnTo>
                  <a:pt x="16" y="35"/>
                </a:lnTo>
                <a:lnTo>
                  <a:pt x="16" y="35"/>
                </a:lnTo>
                <a:lnTo>
                  <a:pt x="21" y="35"/>
                </a:lnTo>
                <a:lnTo>
                  <a:pt x="21" y="53"/>
                </a:lnTo>
                <a:lnTo>
                  <a:pt x="21" y="53"/>
                </a:lnTo>
                <a:lnTo>
                  <a:pt x="23" y="53"/>
                </a:lnTo>
                <a:lnTo>
                  <a:pt x="23" y="71"/>
                </a:lnTo>
                <a:lnTo>
                  <a:pt x="23" y="71"/>
                </a:lnTo>
                <a:lnTo>
                  <a:pt x="32" y="71"/>
                </a:lnTo>
                <a:lnTo>
                  <a:pt x="32" y="89"/>
                </a:lnTo>
                <a:lnTo>
                  <a:pt x="32" y="89"/>
                </a:lnTo>
                <a:lnTo>
                  <a:pt x="38" y="89"/>
                </a:lnTo>
                <a:lnTo>
                  <a:pt x="38" y="107"/>
                </a:lnTo>
                <a:lnTo>
                  <a:pt x="38" y="107"/>
                </a:lnTo>
                <a:lnTo>
                  <a:pt x="45" y="107"/>
                </a:lnTo>
                <a:lnTo>
                  <a:pt x="45" y="125"/>
                </a:lnTo>
                <a:lnTo>
                  <a:pt x="45" y="125"/>
                </a:lnTo>
                <a:lnTo>
                  <a:pt x="47" y="125"/>
                </a:lnTo>
                <a:lnTo>
                  <a:pt x="47" y="143"/>
                </a:lnTo>
                <a:lnTo>
                  <a:pt x="47" y="143"/>
                </a:lnTo>
                <a:lnTo>
                  <a:pt x="50" y="143"/>
                </a:lnTo>
                <a:lnTo>
                  <a:pt x="50" y="161"/>
                </a:lnTo>
                <a:lnTo>
                  <a:pt x="50" y="161"/>
                </a:lnTo>
                <a:lnTo>
                  <a:pt x="54" y="161"/>
                </a:lnTo>
                <a:lnTo>
                  <a:pt x="54" y="196"/>
                </a:lnTo>
                <a:lnTo>
                  <a:pt x="54" y="196"/>
                </a:lnTo>
                <a:lnTo>
                  <a:pt x="58" y="196"/>
                </a:lnTo>
                <a:lnTo>
                  <a:pt x="58" y="214"/>
                </a:lnTo>
                <a:lnTo>
                  <a:pt x="58" y="214"/>
                </a:lnTo>
                <a:lnTo>
                  <a:pt x="59" y="214"/>
                </a:lnTo>
                <a:lnTo>
                  <a:pt x="59" y="232"/>
                </a:lnTo>
                <a:lnTo>
                  <a:pt x="59" y="232"/>
                </a:lnTo>
                <a:lnTo>
                  <a:pt x="67" y="232"/>
                </a:lnTo>
                <a:lnTo>
                  <a:pt x="67" y="268"/>
                </a:lnTo>
                <a:lnTo>
                  <a:pt x="67" y="268"/>
                </a:lnTo>
                <a:lnTo>
                  <a:pt x="69" y="268"/>
                </a:lnTo>
                <a:lnTo>
                  <a:pt x="69" y="286"/>
                </a:lnTo>
                <a:lnTo>
                  <a:pt x="69" y="286"/>
                </a:lnTo>
                <a:lnTo>
                  <a:pt x="70" y="286"/>
                </a:lnTo>
                <a:lnTo>
                  <a:pt x="70" y="322"/>
                </a:lnTo>
                <a:lnTo>
                  <a:pt x="70" y="322"/>
                </a:lnTo>
                <a:lnTo>
                  <a:pt x="74" y="322"/>
                </a:lnTo>
                <a:lnTo>
                  <a:pt x="74" y="357"/>
                </a:lnTo>
                <a:lnTo>
                  <a:pt x="74" y="357"/>
                </a:lnTo>
                <a:lnTo>
                  <a:pt x="76" y="357"/>
                </a:lnTo>
                <a:lnTo>
                  <a:pt x="76" y="393"/>
                </a:lnTo>
                <a:lnTo>
                  <a:pt x="76" y="393"/>
                </a:lnTo>
                <a:lnTo>
                  <a:pt x="78" y="393"/>
                </a:lnTo>
                <a:lnTo>
                  <a:pt x="78" y="464"/>
                </a:lnTo>
                <a:lnTo>
                  <a:pt x="78" y="464"/>
                </a:lnTo>
                <a:lnTo>
                  <a:pt x="79" y="464"/>
                </a:lnTo>
                <a:lnTo>
                  <a:pt x="79" y="500"/>
                </a:lnTo>
                <a:lnTo>
                  <a:pt x="79" y="500"/>
                </a:lnTo>
                <a:lnTo>
                  <a:pt x="81" y="500"/>
                </a:lnTo>
                <a:lnTo>
                  <a:pt x="81" y="519"/>
                </a:lnTo>
                <a:lnTo>
                  <a:pt x="81" y="519"/>
                </a:lnTo>
                <a:lnTo>
                  <a:pt x="83" y="519"/>
                </a:lnTo>
                <a:lnTo>
                  <a:pt x="83" y="537"/>
                </a:lnTo>
                <a:lnTo>
                  <a:pt x="83" y="537"/>
                </a:lnTo>
                <a:lnTo>
                  <a:pt x="85" y="537"/>
                </a:lnTo>
                <a:lnTo>
                  <a:pt x="85" y="573"/>
                </a:lnTo>
                <a:lnTo>
                  <a:pt x="85" y="573"/>
                </a:lnTo>
                <a:lnTo>
                  <a:pt x="88" y="573"/>
                </a:lnTo>
                <a:lnTo>
                  <a:pt x="88" y="610"/>
                </a:lnTo>
                <a:lnTo>
                  <a:pt x="88" y="610"/>
                </a:lnTo>
                <a:lnTo>
                  <a:pt x="90" y="610"/>
                </a:lnTo>
                <a:lnTo>
                  <a:pt x="90" y="646"/>
                </a:lnTo>
                <a:lnTo>
                  <a:pt x="90" y="646"/>
                </a:lnTo>
                <a:lnTo>
                  <a:pt x="99" y="646"/>
                </a:lnTo>
                <a:lnTo>
                  <a:pt x="99" y="664"/>
                </a:lnTo>
                <a:lnTo>
                  <a:pt x="99" y="664"/>
                </a:lnTo>
                <a:lnTo>
                  <a:pt x="141" y="664"/>
                </a:lnTo>
                <a:lnTo>
                  <a:pt x="141" y="682"/>
                </a:lnTo>
                <a:lnTo>
                  <a:pt x="141" y="682"/>
                </a:lnTo>
                <a:lnTo>
                  <a:pt x="143" y="682"/>
                </a:lnTo>
                <a:lnTo>
                  <a:pt x="143" y="718"/>
                </a:lnTo>
                <a:lnTo>
                  <a:pt x="143" y="718"/>
                </a:lnTo>
                <a:lnTo>
                  <a:pt x="147" y="718"/>
                </a:lnTo>
                <a:lnTo>
                  <a:pt x="147" y="736"/>
                </a:lnTo>
                <a:lnTo>
                  <a:pt x="147" y="736"/>
                </a:lnTo>
                <a:lnTo>
                  <a:pt x="148" y="736"/>
                </a:lnTo>
                <a:lnTo>
                  <a:pt x="148" y="754"/>
                </a:lnTo>
                <a:lnTo>
                  <a:pt x="148" y="754"/>
                </a:lnTo>
                <a:lnTo>
                  <a:pt x="152" y="754"/>
                </a:lnTo>
                <a:lnTo>
                  <a:pt x="152" y="773"/>
                </a:lnTo>
                <a:lnTo>
                  <a:pt x="152" y="773"/>
                </a:lnTo>
                <a:lnTo>
                  <a:pt x="154" y="773"/>
                </a:lnTo>
                <a:lnTo>
                  <a:pt x="154" y="791"/>
                </a:lnTo>
                <a:lnTo>
                  <a:pt x="154" y="791"/>
                </a:lnTo>
                <a:lnTo>
                  <a:pt x="157" y="791"/>
                </a:lnTo>
                <a:lnTo>
                  <a:pt x="157" y="809"/>
                </a:lnTo>
                <a:lnTo>
                  <a:pt x="157" y="809"/>
                </a:lnTo>
                <a:lnTo>
                  <a:pt x="161" y="809"/>
                </a:lnTo>
                <a:lnTo>
                  <a:pt x="161" y="848"/>
                </a:lnTo>
                <a:lnTo>
                  <a:pt x="161" y="848"/>
                </a:lnTo>
                <a:lnTo>
                  <a:pt x="205" y="848"/>
                </a:lnTo>
                <a:lnTo>
                  <a:pt x="205" y="867"/>
                </a:lnTo>
                <a:lnTo>
                  <a:pt x="205" y="867"/>
                </a:lnTo>
                <a:lnTo>
                  <a:pt x="219" y="867"/>
                </a:lnTo>
                <a:lnTo>
                  <a:pt x="219" y="885"/>
                </a:lnTo>
                <a:lnTo>
                  <a:pt x="219" y="885"/>
                </a:lnTo>
                <a:lnTo>
                  <a:pt x="223" y="885"/>
                </a:lnTo>
                <a:lnTo>
                  <a:pt x="223" y="904"/>
                </a:lnTo>
                <a:lnTo>
                  <a:pt x="223" y="904"/>
                </a:lnTo>
                <a:lnTo>
                  <a:pt x="225" y="904"/>
                </a:lnTo>
                <a:lnTo>
                  <a:pt x="225" y="943"/>
                </a:lnTo>
                <a:lnTo>
                  <a:pt x="225" y="943"/>
                </a:lnTo>
                <a:lnTo>
                  <a:pt x="230" y="943"/>
                </a:lnTo>
                <a:lnTo>
                  <a:pt x="230" y="962"/>
                </a:lnTo>
                <a:lnTo>
                  <a:pt x="230" y="962"/>
                </a:lnTo>
                <a:lnTo>
                  <a:pt x="234" y="962"/>
                </a:lnTo>
                <a:lnTo>
                  <a:pt x="234" y="962"/>
                </a:lnTo>
                <a:lnTo>
                  <a:pt x="234" y="962"/>
                </a:lnTo>
                <a:lnTo>
                  <a:pt x="299" y="962"/>
                </a:lnTo>
                <a:lnTo>
                  <a:pt x="299" y="981"/>
                </a:lnTo>
                <a:lnTo>
                  <a:pt x="299" y="981"/>
                </a:lnTo>
                <a:lnTo>
                  <a:pt x="305" y="981"/>
                </a:lnTo>
                <a:lnTo>
                  <a:pt x="305" y="1000"/>
                </a:lnTo>
                <a:lnTo>
                  <a:pt x="305" y="1000"/>
                </a:lnTo>
                <a:lnTo>
                  <a:pt x="308" y="1000"/>
                </a:lnTo>
                <a:lnTo>
                  <a:pt x="308" y="1020"/>
                </a:lnTo>
                <a:lnTo>
                  <a:pt x="308" y="1020"/>
                </a:lnTo>
                <a:lnTo>
                  <a:pt x="385" y="1020"/>
                </a:lnTo>
                <a:lnTo>
                  <a:pt x="385" y="1040"/>
                </a:lnTo>
                <a:lnTo>
                  <a:pt x="385" y="1040"/>
                </a:lnTo>
                <a:lnTo>
                  <a:pt x="398" y="1040"/>
                </a:lnTo>
                <a:lnTo>
                  <a:pt x="398" y="1059"/>
                </a:lnTo>
                <a:lnTo>
                  <a:pt x="398" y="1059"/>
                </a:lnTo>
                <a:lnTo>
                  <a:pt x="410" y="1059"/>
                </a:lnTo>
                <a:lnTo>
                  <a:pt x="410" y="1079"/>
                </a:lnTo>
                <a:lnTo>
                  <a:pt x="410" y="1079"/>
                </a:lnTo>
                <a:lnTo>
                  <a:pt x="425" y="1079"/>
                </a:lnTo>
                <a:lnTo>
                  <a:pt x="425" y="1098"/>
                </a:lnTo>
                <a:lnTo>
                  <a:pt x="425" y="1098"/>
                </a:lnTo>
                <a:lnTo>
                  <a:pt x="461" y="1098"/>
                </a:lnTo>
                <a:lnTo>
                  <a:pt x="461" y="1138"/>
                </a:lnTo>
                <a:lnTo>
                  <a:pt x="461" y="1138"/>
                </a:lnTo>
                <a:lnTo>
                  <a:pt x="503" y="1138"/>
                </a:lnTo>
                <a:lnTo>
                  <a:pt x="503" y="1157"/>
                </a:lnTo>
                <a:lnTo>
                  <a:pt x="503" y="1157"/>
                </a:lnTo>
                <a:lnTo>
                  <a:pt x="534" y="1157"/>
                </a:lnTo>
                <a:lnTo>
                  <a:pt x="534" y="1177"/>
                </a:lnTo>
                <a:lnTo>
                  <a:pt x="534" y="1177"/>
                </a:lnTo>
                <a:lnTo>
                  <a:pt x="538" y="1177"/>
                </a:lnTo>
                <a:lnTo>
                  <a:pt x="538" y="1196"/>
                </a:lnTo>
                <a:lnTo>
                  <a:pt x="538" y="1196"/>
                </a:lnTo>
                <a:lnTo>
                  <a:pt x="589" y="1196"/>
                </a:lnTo>
                <a:lnTo>
                  <a:pt x="589" y="1216"/>
                </a:lnTo>
                <a:lnTo>
                  <a:pt x="589" y="1216"/>
                </a:lnTo>
                <a:lnTo>
                  <a:pt x="616" y="1216"/>
                </a:lnTo>
                <a:lnTo>
                  <a:pt x="616" y="1255"/>
                </a:lnTo>
                <a:lnTo>
                  <a:pt x="616" y="1255"/>
                </a:lnTo>
                <a:lnTo>
                  <a:pt x="618" y="1255"/>
                </a:lnTo>
                <a:lnTo>
                  <a:pt x="618" y="1275"/>
                </a:lnTo>
                <a:lnTo>
                  <a:pt x="618" y="1275"/>
                </a:lnTo>
                <a:lnTo>
                  <a:pt x="671" y="1275"/>
                </a:lnTo>
                <a:lnTo>
                  <a:pt x="671" y="1295"/>
                </a:lnTo>
                <a:lnTo>
                  <a:pt x="671" y="1295"/>
                </a:lnTo>
                <a:lnTo>
                  <a:pt x="829" y="1295"/>
                </a:lnTo>
                <a:lnTo>
                  <a:pt x="829" y="1295"/>
                </a:lnTo>
                <a:lnTo>
                  <a:pt x="829" y="1295"/>
                </a:lnTo>
                <a:lnTo>
                  <a:pt x="830" y="1295"/>
                </a:lnTo>
                <a:lnTo>
                  <a:pt x="830" y="1315"/>
                </a:lnTo>
                <a:lnTo>
                  <a:pt x="830" y="1315"/>
                </a:lnTo>
                <a:lnTo>
                  <a:pt x="841" y="1315"/>
                </a:lnTo>
                <a:lnTo>
                  <a:pt x="841" y="1315"/>
                </a:lnTo>
                <a:lnTo>
                  <a:pt x="841" y="1315"/>
                </a:lnTo>
                <a:lnTo>
                  <a:pt x="914" y="1315"/>
                </a:lnTo>
                <a:lnTo>
                  <a:pt x="914" y="1315"/>
                </a:lnTo>
                <a:lnTo>
                  <a:pt x="914" y="1315"/>
                </a:lnTo>
                <a:lnTo>
                  <a:pt x="932" y="1315"/>
                </a:lnTo>
                <a:lnTo>
                  <a:pt x="932" y="1340"/>
                </a:lnTo>
                <a:lnTo>
                  <a:pt x="932" y="1340"/>
                </a:lnTo>
                <a:lnTo>
                  <a:pt x="956" y="1340"/>
                </a:lnTo>
                <a:lnTo>
                  <a:pt x="956" y="1340"/>
                </a:lnTo>
                <a:lnTo>
                  <a:pt x="956" y="1340"/>
                </a:lnTo>
                <a:lnTo>
                  <a:pt x="1023" y="1340"/>
                </a:lnTo>
                <a:lnTo>
                  <a:pt x="1023" y="1340"/>
                </a:lnTo>
                <a:lnTo>
                  <a:pt x="1023" y="1340"/>
                </a:lnTo>
                <a:lnTo>
                  <a:pt x="1027" y="1340"/>
                </a:lnTo>
                <a:lnTo>
                  <a:pt x="1027" y="1369"/>
                </a:lnTo>
                <a:lnTo>
                  <a:pt x="1027" y="1369"/>
                </a:lnTo>
                <a:lnTo>
                  <a:pt x="1072" y="1369"/>
                </a:lnTo>
                <a:lnTo>
                  <a:pt x="1072" y="1369"/>
                </a:lnTo>
                <a:lnTo>
                  <a:pt x="1072" y="1369"/>
                </a:lnTo>
                <a:lnTo>
                  <a:pt x="1156" y="1369"/>
                </a:lnTo>
                <a:lnTo>
                  <a:pt x="1156" y="1403"/>
                </a:lnTo>
                <a:lnTo>
                  <a:pt x="1156" y="1403"/>
                </a:lnTo>
                <a:lnTo>
                  <a:pt x="1196" y="1403"/>
                </a:lnTo>
                <a:lnTo>
                  <a:pt x="1196" y="1403"/>
                </a:lnTo>
                <a:lnTo>
                  <a:pt x="1196" y="1403"/>
                </a:lnTo>
                <a:lnTo>
                  <a:pt x="1447" y="1403"/>
                </a:lnTo>
                <a:lnTo>
                  <a:pt x="1447" y="1403"/>
                </a:lnTo>
                <a:lnTo>
                  <a:pt x="1447" y="1403"/>
                </a:lnTo>
                <a:lnTo>
                  <a:pt x="1603" y="1403"/>
                </a:lnTo>
                <a:lnTo>
                  <a:pt x="1603" y="1403"/>
                </a:lnTo>
                <a:lnTo>
                  <a:pt x="1603" y="1403"/>
                </a:lnTo>
                <a:lnTo>
                  <a:pt x="1678" y="1403"/>
                </a:lnTo>
                <a:lnTo>
                  <a:pt x="1678" y="1403"/>
                </a:lnTo>
                <a:lnTo>
                  <a:pt x="1678" y="1403"/>
                </a:lnTo>
                <a:lnTo>
                  <a:pt x="1720" y="1403"/>
                </a:lnTo>
                <a:lnTo>
                  <a:pt x="1720" y="1403"/>
                </a:lnTo>
                <a:lnTo>
                  <a:pt x="1720" y="1403"/>
                </a:lnTo>
                <a:lnTo>
                  <a:pt x="1760" y="1403"/>
                </a:lnTo>
                <a:lnTo>
                  <a:pt x="1760" y="1403"/>
                </a:lnTo>
              </a:path>
            </a:pathLst>
          </a:cu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43" name="Line 176">
            <a:extLst>
              <a:ext uri="{FF2B5EF4-FFF2-40B4-BE49-F238E27FC236}">
                <a16:creationId xmlns:a16="http://schemas.microsoft.com/office/drawing/2014/main" id="{95BC50E0-B344-409B-AC22-491E62CBEF2C}"/>
              </a:ext>
            </a:extLst>
          </p:cNvPr>
          <p:cNvSpPr>
            <a:spLocks noChangeShapeType="1"/>
          </p:cNvSpPr>
          <p:nvPr/>
        </p:nvSpPr>
        <p:spPr bwMode="auto">
          <a:xfrm>
            <a:off x="5058750" y="2379944"/>
            <a:ext cx="0" cy="59133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44" name="Line 177">
            <a:extLst>
              <a:ext uri="{FF2B5EF4-FFF2-40B4-BE49-F238E27FC236}">
                <a16:creationId xmlns:a16="http://schemas.microsoft.com/office/drawing/2014/main" id="{BF5F313B-CEF5-47F0-BE02-A10F58503B67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5149" y="3103546"/>
            <a:ext cx="0" cy="57578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45" name="Line 178">
            <a:extLst>
              <a:ext uri="{FF2B5EF4-FFF2-40B4-BE49-F238E27FC236}">
                <a16:creationId xmlns:a16="http://schemas.microsoft.com/office/drawing/2014/main" id="{3400923B-4E8B-48A4-8AAB-9D2AF4585813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0037" y="3610847"/>
            <a:ext cx="0" cy="59133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46" name="Line 179">
            <a:extLst>
              <a:ext uri="{FF2B5EF4-FFF2-40B4-BE49-F238E27FC236}">
                <a16:creationId xmlns:a16="http://schemas.microsoft.com/office/drawing/2014/main" id="{FA43CB85-6986-489F-AE08-2E0DAABE6B80}"/>
              </a:ext>
            </a:extLst>
          </p:cNvPr>
          <p:cNvSpPr>
            <a:spLocks noChangeShapeType="1"/>
          </p:cNvSpPr>
          <p:nvPr/>
        </p:nvSpPr>
        <p:spPr bwMode="auto">
          <a:xfrm>
            <a:off x="5294572" y="3638858"/>
            <a:ext cx="0" cy="59133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47" name="Line 180">
            <a:extLst>
              <a:ext uri="{FF2B5EF4-FFF2-40B4-BE49-F238E27FC236}">
                <a16:creationId xmlns:a16="http://schemas.microsoft.com/office/drawing/2014/main" id="{4FECAF59-7753-483D-A38A-BC76A0E0CA3A}"/>
              </a:ext>
            </a:extLst>
          </p:cNvPr>
          <p:cNvSpPr>
            <a:spLocks noChangeShapeType="1"/>
          </p:cNvSpPr>
          <p:nvPr/>
        </p:nvSpPr>
        <p:spPr bwMode="auto">
          <a:xfrm>
            <a:off x="5410971" y="3876947"/>
            <a:ext cx="0" cy="59133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48" name="Line 181">
            <a:extLst>
              <a:ext uri="{FF2B5EF4-FFF2-40B4-BE49-F238E27FC236}">
                <a16:creationId xmlns:a16="http://schemas.microsoft.com/office/drawing/2014/main" id="{9C9401D5-7040-4A8D-A64D-FA0705B20D1F}"/>
              </a:ext>
            </a:extLst>
          </p:cNvPr>
          <p:cNvSpPr>
            <a:spLocks noChangeShapeType="1"/>
          </p:cNvSpPr>
          <p:nvPr/>
        </p:nvSpPr>
        <p:spPr bwMode="auto">
          <a:xfrm>
            <a:off x="6310421" y="4395140"/>
            <a:ext cx="0" cy="59133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49" name="Line 182">
            <a:extLst>
              <a:ext uri="{FF2B5EF4-FFF2-40B4-BE49-F238E27FC236}">
                <a16:creationId xmlns:a16="http://schemas.microsoft.com/office/drawing/2014/main" id="{7F39916D-BAE7-4BE9-9111-DF32E7114EBA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8561" y="4427818"/>
            <a:ext cx="0" cy="5757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0" name="Line 183">
            <a:extLst>
              <a:ext uri="{FF2B5EF4-FFF2-40B4-BE49-F238E27FC236}">
                <a16:creationId xmlns:a16="http://schemas.microsoft.com/office/drawing/2014/main" id="{3064FD4D-206A-4B99-AB03-B4EC3C33501F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8914" y="4427818"/>
            <a:ext cx="0" cy="5757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1" name="Line 184">
            <a:extLst>
              <a:ext uri="{FF2B5EF4-FFF2-40B4-BE49-F238E27FC236}">
                <a16:creationId xmlns:a16="http://schemas.microsoft.com/office/drawing/2014/main" id="{13C2CD9B-AF65-4692-900F-C3F6905F6FB2}"/>
              </a:ext>
            </a:extLst>
          </p:cNvPr>
          <p:cNvSpPr>
            <a:spLocks noChangeShapeType="1"/>
          </p:cNvSpPr>
          <p:nvPr/>
        </p:nvSpPr>
        <p:spPr bwMode="auto">
          <a:xfrm>
            <a:off x="6502405" y="4465167"/>
            <a:ext cx="0" cy="59133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2" name="Line 185">
            <a:extLst>
              <a:ext uri="{FF2B5EF4-FFF2-40B4-BE49-F238E27FC236}">
                <a16:creationId xmlns:a16="http://schemas.microsoft.com/office/drawing/2014/main" id="{744849E2-0D6B-4BAC-9EEE-92B328A3CC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3686" y="4465167"/>
            <a:ext cx="0" cy="59133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3" name="Line 186">
            <a:extLst>
              <a:ext uri="{FF2B5EF4-FFF2-40B4-BE49-F238E27FC236}">
                <a16:creationId xmlns:a16="http://schemas.microsoft.com/office/drawing/2014/main" id="{1445BA63-AF81-40B1-B62E-3BF3701F3A2A}"/>
              </a:ext>
            </a:extLst>
          </p:cNvPr>
          <p:cNvSpPr>
            <a:spLocks noChangeShapeType="1"/>
          </p:cNvSpPr>
          <p:nvPr/>
        </p:nvSpPr>
        <p:spPr bwMode="auto">
          <a:xfrm>
            <a:off x="6677759" y="4510295"/>
            <a:ext cx="0" cy="59133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4" name="Line 187">
            <a:extLst>
              <a:ext uri="{FF2B5EF4-FFF2-40B4-BE49-F238E27FC236}">
                <a16:creationId xmlns:a16="http://schemas.microsoft.com/office/drawing/2014/main" id="{0BF3BC9E-1063-4095-A171-2EC619CAFB15}"/>
              </a:ext>
            </a:extLst>
          </p:cNvPr>
          <p:cNvSpPr>
            <a:spLocks noChangeShapeType="1"/>
          </p:cNvSpPr>
          <p:nvPr/>
        </p:nvSpPr>
        <p:spPr bwMode="auto">
          <a:xfrm>
            <a:off x="6865208" y="4564759"/>
            <a:ext cx="0" cy="5757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5" name="Line 188">
            <a:extLst>
              <a:ext uri="{FF2B5EF4-FFF2-40B4-BE49-F238E27FC236}">
                <a16:creationId xmlns:a16="http://schemas.microsoft.com/office/drawing/2014/main" id="{60C07199-EF5F-4556-9A95-A8045E46412E}"/>
              </a:ext>
            </a:extLst>
          </p:cNvPr>
          <p:cNvSpPr>
            <a:spLocks noChangeShapeType="1"/>
          </p:cNvSpPr>
          <p:nvPr/>
        </p:nvSpPr>
        <p:spPr bwMode="auto">
          <a:xfrm>
            <a:off x="7244638" y="4564759"/>
            <a:ext cx="0" cy="5757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6" name="Line 189">
            <a:extLst>
              <a:ext uri="{FF2B5EF4-FFF2-40B4-BE49-F238E27FC236}">
                <a16:creationId xmlns:a16="http://schemas.microsoft.com/office/drawing/2014/main" id="{FF6083F4-D97C-4E89-8515-6438FA4F849E}"/>
              </a:ext>
            </a:extLst>
          </p:cNvPr>
          <p:cNvSpPr>
            <a:spLocks noChangeShapeType="1"/>
          </p:cNvSpPr>
          <p:nvPr/>
        </p:nvSpPr>
        <p:spPr bwMode="auto">
          <a:xfrm>
            <a:off x="7480461" y="4564759"/>
            <a:ext cx="0" cy="5757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7" name="Line 190">
            <a:extLst>
              <a:ext uri="{FF2B5EF4-FFF2-40B4-BE49-F238E27FC236}">
                <a16:creationId xmlns:a16="http://schemas.microsoft.com/office/drawing/2014/main" id="{11278961-8268-480A-8066-40075BC3C952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3838" y="4564759"/>
            <a:ext cx="0" cy="5757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8" name="Line 191">
            <a:extLst>
              <a:ext uri="{FF2B5EF4-FFF2-40B4-BE49-F238E27FC236}">
                <a16:creationId xmlns:a16="http://schemas.microsoft.com/office/drawing/2014/main" id="{17975AFD-6BAE-45E2-A653-467093BBFC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657328" y="4564759"/>
            <a:ext cx="0" cy="5757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59" name="Line 192">
            <a:extLst>
              <a:ext uri="{FF2B5EF4-FFF2-40B4-BE49-F238E27FC236}">
                <a16:creationId xmlns:a16="http://schemas.microsoft.com/office/drawing/2014/main" id="{DD2C648A-5F27-498F-B23B-5C7E0C789CF2}"/>
              </a:ext>
            </a:extLst>
          </p:cNvPr>
          <p:cNvSpPr>
            <a:spLocks noChangeShapeType="1"/>
          </p:cNvSpPr>
          <p:nvPr/>
        </p:nvSpPr>
        <p:spPr bwMode="auto">
          <a:xfrm>
            <a:off x="7717795" y="4564759"/>
            <a:ext cx="0" cy="5757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98" name="Freeform 231">
            <a:extLst>
              <a:ext uri="{FF2B5EF4-FFF2-40B4-BE49-F238E27FC236}">
                <a16:creationId xmlns:a16="http://schemas.microsoft.com/office/drawing/2014/main" id="{80B30350-D78A-4EDF-AF5A-8C17E56A258D}"/>
              </a:ext>
            </a:extLst>
          </p:cNvPr>
          <p:cNvSpPr>
            <a:spLocks noEditPoints="1"/>
          </p:cNvSpPr>
          <p:nvPr/>
        </p:nvSpPr>
        <p:spPr bwMode="auto">
          <a:xfrm>
            <a:off x="5051192" y="3683986"/>
            <a:ext cx="3404304" cy="7781"/>
          </a:xfrm>
          <a:custGeom>
            <a:avLst/>
            <a:gdLst>
              <a:gd name="T0" fmla="*/ 240 w 27904"/>
              <a:gd name="T1" fmla="*/ 0 h 48"/>
              <a:gd name="T2" fmla="*/ 696 w 27904"/>
              <a:gd name="T3" fmla="*/ 24 h 48"/>
              <a:gd name="T4" fmla="*/ 1200 w 27904"/>
              <a:gd name="T5" fmla="*/ 48 h 48"/>
              <a:gd name="T6" fmla="*/ 1776 w 27904"/>
              <a:gd name="T7" fmla="*/ 48 h 48"/>
              <a:gd name="T8" fmla="*/ 2280 w 27904"/>
              <a:gd name="T9" fmla="*/ 24 h 48"/>
              <a:gd name="T10" fmla="*/ 2736 w 27904"/>
              <a:gd name="T11" fmla="*/ 0 h 48"/>
              <a:gd name="T12" fmla="*/ 3120 w 27904"/>
              <a:gd name="T13" fmla="*/ 0 h 48"/>
              <a:gd name="T14" fmla="*/ 3360 w 27904"/>
              <a:gd name="T15" fmla="*/ 0 h 48"/>
              <a:gd name="T16" fmla="*/ 3816 w 27904"/>
              <a:gd name="T17" fmla="*/ 24 h 48"/>
              <a:gd name="T18" fmla="*/ 4320 w 27904"/>
              <a:gd name="T19" fmla="*/ 48 h 48"/>
              <a:gd name="T20" fmla="*/ 4896 w 27904"/>
              <a:gd name="T21" fmla="*/ 48 h 48"/>
              <a:gd name="T22" fmla="*/ 5400 w 27904"/>
              <a:gd name="T23" fmla="*/ 24 h 48"/>
              <a:gd name="T24" fmla="*/ 5856 w 27904"/>
              <a:gd name="T25" fmla="*/ 0 h 48"/>
              <a:gd name="T26" fmla="*/ 6240 w 27904"/>
              <a:gd name="T27" fmla="*/ 0 h 48"/>
              <a:gd name="T28" fmla="*/ 6480 w 27904"/>
              <a:gd name="T29" fmla="*/ 0 h 48"/>
              <a:gd name="T30" fmla="*/ 6936 w 27904"/>
              <a:gd name="T31" fmla="*/ 24 h 48"/>
              <a:gd name="T32" fmla="*/ 7440 w 27904"/>
              <a:gd name="T33" fmla="*/ 48 h 48"/>
              <a:gd name="T34" fmla="*/ 8016 w 27904"/>
              <a:gd name="T35" fmla="*/ 48 h 48"/>
              <a:gd name="T36" fmla="*/ 8520 w 27904"/>
              <a:gd name="T37" fmla="*/ 24 h 48"/>
              <a:gd name="T38" fmla="*/ 8976 w 27904"/>
              <a:gd name="T39" fmla="*/ 0 h 48"/>
              <a:gd name="T40" fmla="*/ 9360 w 27904"/>
              <a:gd name="T41" fmla="*/ 0 h 48"/>
              <a:gd name="T42" fmla="*/ 9600 w 27904"/>
              <a:gd name="T43" fmla="*/ 0 h 48"/>
              <a:gd name="T44" fmla="*/ 10056 w 27904"/>
              <a:gd name="T45" fmla="*/ 24 h 48"/>
              <a:gd name="T46" fmla="*/ 10560 w 27904"/>
              <a:gd name="T47" fmla="*/ 48 h 48"/>
              <a:gd name="T48" fmla="*/ 11136 w 27904"/>
              <a:gd name="T49" fmla="*/ 48 h 48"/>
              <a:gd name="T50" fmla="*/ 11640 w 27904"/>
              <a:gd name="T51" fmla="*/ 24 h 48"/>
              <a:gd name="T52" fmla="*/ 12096 w 27904"/>
              <a:gd name="T53" fmla="*/ 0 h 48"/>
              <a:gd name="T54" fmla="*/ 12480 w 27904"/>
              <a:gd name="T55" fmla="*/ 0 h 48"/>
              <a:gd name="T56" fmla="*/ 12720 w 27904"/>
              <a:gd name="T57" fmla="*/ 0 h 48"/>
              <a:gd name="T58" fmla="*/ 13176 w 27904"/>
              <a:gd name="T59" fmla="*/ 24 h 48"/>
              <a:gd name="T60" fmla="*/ 13680 w 27904"/>
              <a:gd name="T61" fmla="*/ 48 h 48"/>
              <a:gd name="T62" fmla="*/ 14256 w 27904"/>
              <a:gd name="T63" fmla="*/ 48 h 48"/>
              <a:gd name="T64" fmla="*/ 14760 w 27904"/>
              <a:gd name="T65" fmla="*/ 24 h 48"/>
              <a:gd name="T66" fmla="*/ 15216 w 27904"/>
              <a:gd name="T67" fmla="*/ 0 h 48"/>
              <a:gd name="T68" fmla="*/ 15600 w 27904"/>
              <a:gd name="T69" fmla="*/ 0 h 48"/>
              <a:gd name="T70" fmla="*/ 15840 w 27904"/>
              <a:gd name="T71" fmla="*/ 0 h 48"/>
              <a:gd name="T72" fmla="*/ 16296 w 27904"/>
              <a:gd name="T73" fmla="*/ 24 h 48"/>
              <a:gd name="T74" fmla="*/ 16800 w 27904"/>
              <a:gd name="T75" fmla="*/ 48 h 48"/>
              <a:gd name="T76" fmla="*/ 17376 w 27904"/>
              <a:gd name="T77" fmla="*/ 48 h 48"/>
              <a:gd name="T78" fmla="*/ 17880 w 27904"/>
              <a:gd name="T79" fmla="*/ 24 h 48"/>
              <a:gd name="T80" fmla="*/ 18336 w 27904"/>
              <a:gd name="T81" fmla="*/ 0 h 48"/>
              <a:gd name="T82" fmla="*/ 18720 w 27904"/>
              <a:gd name="T83" fmla="*/ 0 h 48"/>
              <a:gd name="T84" fmla="*/ 18960 w 27904"/>
              <a:gd name="T85" fmla="*/ 0 h 48"/>
              <a:gd name="T86" fmla="*/ 19416 w 27904"/>
              <a:gd name="T87" fmla="*/ 24 h 48"/>
              <a:gd name="T88" fmla="*/ 19920 w 27904"/>
              <a:gd name="T89" fmla="*/ 48 h 48"/>
              <a:gd name="T90" fmla="*/ 20496 w 27904"/>
              <a:gd name="T91" fmla="*/ 48 h 48"/>
              <a:gd name="T92" fmla="*/ 21000 w 27904"/>
              <a:gd name="T93" fmla="*/ 24 h 48"/>
              <a:gd name="T94" fmla="*/ 21456 w 27904"/>
              <a:gd name="T95" fmla="*/ 0 h 48"/>
              <a:gd name="T96" fmla="*/ 21840 w 27904"/>
              <a:gd name="T97" fmla="*/ 0 h 48"/>
              <a:gd name="T98" fmla="*/ 22080 w 27904"/>
              <a:gd name="T99" fmla="*/ 0 h 48"/>
              <a:gd name="T100" fmla="*/ 22536 w 27904"/>
              <a:gd name="T101" fmla="*/ 24 h 48"/>
              <a:gd name="T102" fmla="*/ 23040 w 27904"/>
              <a:gd name="T103" fmla="*/ 48 h 48"/>
              <a:gd name="T104" fmla="*/ 23616 w 27904"/>
              <a:gd name="T105" fmla="*/ 48 h 48"/>
              <a:gd name="T106" fmla="*/ 24120 w 27904"/>
              <a:gd name="T107" fmla="*/ 24 h 48"/>
              <a:gd name="T108" fmla="*/ 24576 w 27904"/>
              <a:gd name="T109" fmla="*/ 0 h 48"/>
              <a:gd name="T110" fmla="*/ 24960 w 27904"/>
              <a:gd name="T111" fmla="*/ 0 h 48"/>
              <a:gd name="T112" fmla="*/ 25200 w 27904"/>
              <a:gd name="T113" fmla="*/ 0 h 48"/>
              <a:gd name="T114" fmla="*/ 25656 w 27904"/>
              <a:gd name="T115" fmla="*/ 24 h 48"/>
              <a:gd name="T116" fmla="*/ 26160 w 27904"/>
              <a:gd name="T117" fmla="*/ 48 h 48"/>
              <a:gd name="T118" fmla="*/ 26736 w 27904"/>
              <a:gd name="T119" fmla="*/ 48 h 48"/>
              <a:gd name="T120" fmla="*/ 27240 w 27904"/>
              <a:gd name="T121" fmla="*/ 24 h 48"/>
              <a:gd name="T122" fmla="*/ 27696 w 27904"/>
              <a:gd name="T123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904" h="48">
                <a:moveTo>
                  <a:pt x="0" y="0"/>
                </a:moveTo>
                <a:lnTo>
                  <a:pt x="96" y="0"/>
                </a:lnTo>
                <a:cubicBezTo>
                  <a:pt x="110" y="0"/>
                  <a:pt x="120" y="11"/>
                  <a:pt x="120" y="24"/>
                </a:cubicBezTo>
                <a:cubicBezTo>
                  <a:pt x="120" y="38"/>
                  <a:pt x="110" y="48"/>
                  <a:pt x="96" y="48"/>
                </a:cubicBezTo>
                <a:lnTo>
                  <a:pt x="0" y="48"/>
                </a:lnTo>
                <a:lnTo>
                  <a:pt x="0" y="0"/>
                </a:lnTo>
                <a:close/>
                <a:moveTo>
                  <a:pt x="240" y="0"/>
                </a:moveTo>
                <a:lnTo>
                  <a:pt x="336" y="0"/>
                </a:lnTo>
                <a:cubicBezTo>
                  <a:pt x="350" y="0"/>
                  <a:pt x="360" y="11"/>
                  <a:pt x="360" y="24"/>
                </a:cubicBezTo>
                <a:cubicBezTo>
                  <a:pt x="360" y="38"/>
                  <a:pt x="350" y="48"/>
                  <a:pt x="336" y="48"/>
                </a:cubicBezTo>
                <a:lnTo>
                  <a:pt x="240" y="48"/>
                </a:lnTo>
                <a:cubicBezTo>
                  <a:pt x="227" y="48"/>
                  <a:pt x="216" y="38"/>
                  <a:pt x="216" y="24"/>
                </a:cubicBezTo>
                <a:cubicBezTo>
                  <a:pt x="216" y="11"/>
                  <a:pt x="227" y="0"/>
                  <a:pt x="240" y="0"/>
                </a:cubicBezTo>
                <a:close/>
                <a:moveTo>
                  <a:pt x="480" y="0"/>
                </a:moveTo>
                <a:lnTo>
                  <a:pt x="576" y="0"/>
                </a:lnTo>
                <a:cubicBezTo>
                  <a:pt x="590" y="0"/>
                  <a:pt x="600" y="11"/>
                  <a:pt x="600" y="24"/>
                </a:cubicBezTo>
                <a:cubicBezTo>
                  <a:pt x="600" y="38"/>
                  <a:pt x="590" y="48"/>
                  <a:pt x="576" y="48"/>
                </a:cubicBezTo>
                <a:lnTo>
                  <a:pt x="480" y="48"/>
                </a:lnTo>
                <a:cubicBezTo>
                  <a:pt x="467" y="48"/>
                  <a:pt x="456" y="38"/>
                  <a:pt x="456" y="24"/>
                </a:cubicBezTo>
                <a:cubicBezTo>
                  <a:pt x="456" y="11"/>
                  <a:pt x="467" y="0"/>
                  <a:pt x="480" y="0"/>
                </a:cubicBezTo>
                <a:close/>
                <a:moveTo>
                  <a:pt x="720" y="0"/>
                </a:moveTo>
                <a:lnTo>
                  <a:pt x="816" y="0"/>
                </a:lnTo>
                <a:cubicBezTo>
                  <a:pt x="830" y="0"/>
                  <a:pt x="840" y="11"/>
                  <a:pt x="840" y="24"/>
                </a:cubicBezTo>
                <a:cubicBezTo>
                  <a:pt x="840" y="38"/>
                  <a:pt x="830" y="48"/>
                  <a:pt x="816" y="48"/>
                </a:cubicBezTo>
                <a:lnTo>
                  <a:pt x="720" y="48"/>
                </a:lnTo>
                <a:cubicBezTo>
                  <a:pt x="707" y="48"/>
                  <a:pt x="696" y="38"/>
                  <a:pt x="696" y="24"/>
                </a:cubicBezTo>
                <a:cubicBezTo>
                  <a:pt x="696" y="11"/>
                  <a:pt x="707" y="0"/>
                  <a:pt x="720" y="0"/>
                </a:cubicBezTo>
                <a:close/>
                <a:moveTo>
                  <a:pt x="960" y="0"/>
                </a:moveTo>
                <a:lnTo>
                  <a:pt x="1056" y="0"/>
                </a:lnTo>
                <a:cubicBezTo>
                  <a:pt x="1070" y="0"/>
                  <a:pt x="1080" y="11"/>
                  <a:pt x="1080" y="24"/>
                </a:cubicBezTo>
                <a:cubicBezTo>
                  <a:pt x="1080" y="38"/>
                  <a:pt x="1070" y="48"/>
                  <a:pt x="1056" y="48"/>
                </a:cubicBezTo>
                <a:lnTo>
                  <a:pt x="960" y="48"/>
                </a:lnTo>
                <a:cubicBezTo>
                  <a:pt x="947" y="48"/>
                  <a:pt x="936" y="38"/>
                  <a:pt x="936" y="24"/>
                </a:cubicBezTo>
                <a:cubicBezTo>
                  <a:pt x="936" y="11"/>
                  <a:pt x="947" y="0"/>
                  <a:pt x="960" y="0"/>
                </a:cubicBezTo>
                <a:close/>
                <a:moveTo>
                  <a:pt x="1200" y="0"/>
                </a:moveTo>
                <a:lnTo>
                  <a:pt x="1296" y="0"/>
                </a:lnTo>
                <a:cubicBezTo>
                  <a:pt x="1310" y="0"/>
                  <a:pt x="1320" y="11"/>
                  <a:pt x="1320" y="24"/>
                </a:cubicBezTo>
                <a:cubicBezTo>
                  <a:pt x="1320" y="38"/>
                  <a:pt x="1310" y="48"/>
                  <a:pt x="1296" y="48"/>
                </a:cubicBezTo>
                <a:lnTo>
                  <a:pt x="1200" y="48"/>
                </a:lnTo>
                <a:cubicBezTo>
                  <a:pt x="1187" y="48"/>
                  <a:pt x="1176" y="38"/>
                  <a:pt x="1176" y="24"/>
                </a:cubicBezTo>
                <a:cubicBezTo>
                  <a:pt x="1176" y="11"/>
                  <a:pt x="1187" y="0"/>
                  <a:pt x="1200" y="0"/>
                </a:cubicBezTo>
                <a:close/>
                <a:moveTo>
                  <a:pt x="1440" y="0"/>
                </a:moveTo>
                <a:lnTo>
                  <a:pt x="1536" y="0"/>
                </a:lnTo>
                <a:cubicBezTo>
                  <a:pt x="1550" y="0"/>
                  <a:pt x="1560" y="11"/>
                  <a:pt x="1560" y="24"/>
                </a:cubicBezTo>
                <a:cubicBezTo>
                  <a:pt x="1560" y="38"/>
                  <a:pt x="1550" y="48"/>
                  <a:pt x="1536" y="48"/>
                </a:cubicBezTo>
                <a:lnTo>
                  <a:pt x="1440" y="48"/>
                </a:lnTo>
                <a:cubicBezTo>
                  <a:pt x="1427" y="48"/>
                  <a:pt x="1416" y="38"/>
                  <a:pt x="1416" y="24"/>
                </a:cubicBezTo>
                <a:cubicBezTo>
                  <a:pt x="1416" y="11"/>
                  <a:pt x="1427" y="0"/>
                  <a:pt x="1440" y="0"/>
                </a:cubicBezTo>
                <a:close/>
                <a:moveTo>
                  <a:pt x="1680" y="0"/>
                </a:moveTo>
                <a:lnTo>
                  <a:pt x="1776" y="0"/>
                </a:lnTo>
                <a:cubicBezTo>
                  <a:pt x="1790" y="0"/>
                  <a:pt x="1800" y="11"/>
                  <a:pt x="1800" y="24"/>
                </a:cubicBezTo>
                <a:cubicBezTo>
                  <a:pt x="1800" y="38"/>
                  <a:pt x="1790" y="48"/>
                  <a:pt x="1776" y="48"/>
                </a:cubicBezTo>
                <a:lnTo>
                  <a:pt x="1680" y="48"/>
                </a:lnTo>
                <a:cubicBezTo>
                  <a:pt x="1667" y="48"/>
                  <a:pt x="1656" y="38"/>
                  <a:pt x="1656" y="24"/>
                </a:cubicBezTo>
                <a:cubicBezTo>
                  <a:pt x="1656" y="11"/>
                  <a:pt x="1667" y="0"/>
                  <a:pt x="1680" y="0"/>
                </a:cubicBezTo>
                <a:close/>
                <a:moveTo>
                  <a:pt x="1920" y="0"/>
                </a:moveTo>
                <a:lnTo>
                  <a:pt x="2016" y="0"/>
                </a:lnTo>
                <a:cubicBezTo>
                  <a:pt x="2030" y="0"/>
                  <a:pt x="2040" y="11"/>
                  <a:pt x="2040" y="24"/>
                </a:cubicBezTo>
                <a:cubicBezTo>
                  <a:pt x="2040" y="38"/>
                  <a:pt x="2030" y="48"/>
                  <a:pt x="2016" y="48"/>
                </a:cubicBezTo>
                <a:lnTo>
                  <a:pt x="1920" y="48"/>
                </a:lnTo>
                <a:cubicBezTo>
                  <a:pt x="1907" y="48"/>
                  <a:pt x="1896" y="38"/>
                  <a:pt x="1896" y="24"/>
                </a:cubicBezTo>
                <a:cubicBezTo>
                  <a:pt x="1896" y="11"/>
                  <a:pt x="1907" y="0"/>
                  <a:pt x="1920" y="0"/>
                </a:cubicBezTo>
                <a:close/>
                <a:moveTo>
                  <a:pt x="2160" y="0"/>
                </a:moveTo>
                <a:lnTo>
                  <a:pt x="2256" y="0"/>
                </a:lnTo>
                <a:cubicBezTo>
                  <a:pt x="2270" y="0"/>
                  <a:pt x="2280" y="11"/>
                  <a:pt x="2280" y="24"/>
                </a:cubicBezTo>
                <a:cubicBezTo>
                  <a:pt x="2280" y="38"/>
                  <a:pt x="2270" y="48"/>
                  <a:pt x="2256" y="48"/>
                </a:cubicBezTo>
                <a:lnTo>
                  <a:pt x="2160" y="48"/>
                </a:lnTo>
                <a:cubicBezTo>
                  <a:pt x="2147" y="48"/>
                  <a:pt x="2136" y="38"/>
                  <a:pt x="2136" y="24"/>
                </a:cubicBezTo>
                <a:cubicBezTo>
                  <a:pt x="2136" y="11"/>
                  <a:pt x="2147" y="0"/>
                  <a:pt x="2160" y="0"/>
                </a:cubicBezTo>
                <a:close/>
                <a:moveTo>
                  <a:pt x="2400" y="0"/>
                </a:moveTo>
                <a:lnTo>
                  <a:pt x="2496" y="0"/>
                </a:lnTo>
                <a:cubicBezTo>
                  <a:pt x="2510" y="0"/>
                  <a:pt x="2520" y="11"/>
                  <a:pt x="2520" y="24"/>
                </a:cubicBezTo>
                <a:cubicBezTo>
                  <a:pt x="2520" y="38"/>
                  <a:pt x="2510" y="48"/>
                  <a:pt x="2496" y="48"/>
                </a:cubicBezTo>
                <a:lnTo>
                  <a:pt x="2400" y="48"/>
                </a:lnTo>
                <a:cubicBezTo>
                  <a:pt x="2387" y="48"/>
                  <a:pt x="2376" y="38"/>
                  <a:pt x="2376" y="24"/>
                </a:cubicBezTo>
                <a:cubicBezTo>
                  <a:pt x="2376" y="11"/>
                  <a:pt x="2387" y="0"/>
                  <a:pt x="2400" y="0"/>
                </a:cubicBezTo>
                <a:close/>
                <a:moveTo>
                  <a:pt x="2640" y="0"/>
                </a:moveTo>
                <a:lnTo>
                  <a:pt x="2736" y="0"/>
                </a:lnTo>
                <a:cubicBezTo>
                  <a:pt x="2750" y="0"/>
                  <a:pt x="2760" y="11"/>
                  <a:pt x="2760" y="24"/>
                </a:cubicBezTo>
                <a:cubicBezTo>
                  <a:pt x="2760" y="38"/>
                  <a:pt x="2750" y="48"/>
                  <a:pt x="2736" y="48"/>
                </a:cubicBezTo>
                <a:lnTo>
                  <a:pt x="2640" y="48"/>
                </a:lnTo>
                <a:cubicBezTo>
                  <a:pt x="2627" y="48"/>
                  <a:pt x="2616" y="38"/>
                  <a:pt x="2616" y="24"/>
                </a:cubicBezTo>
                <a:cubicBezTo>
                  <a:pt x="2616" y="11"/>
                  <a:pt x="2627" y="0"/>
                  <a:pt x="2640" y="0"/>
                </a:cubicBezTo>
                <a:close/>
                <a:moveTo>
                  <a:pt x="2880" y="0"/>
                </a:moveTo>
                <a:lnTo>
                  <a:pt x="2976" y="0"/>
                </a:lnTo>
                <a:cubicBezTo>
                  <a:pt x="2990" y="0"/>
                  <a:pt x="3000" y="11"/>
                  <a:pt x="3000" y="24"/>
                </a:cubicBezTo>
                <a:cubicBezTo>
                  <a:pt x="3000" y="38"/>
                  <a:pt x="2990" y="48"/>
                  <a:pt x="2976" y="48"/>
                </a:cubicBezTo>
                <a:lnTo>
                  <a:pt x="2880" y="48"/>
                </a:lnTo>
                <a:cubicBezTo>
                  <a:pt x="2867" y="48"/>
                  <a:pt x="2856" y="38"/>
                  <a:pt x="2856" y="24"/>
                </a:cubicBezTo>
                <a:cubicBezTo>
                  <a:pt x="2856" y="11"/>
                  <a:pt x="2867" y="0"/>
                  <a:pt x="2880" y="0"/>
                </a:cubicBezTo>
                <a:close/>
                <a:moveTo>
                  <a:pt x="3120" y="0"/>
                </a:moveTo>
                <a:lnTo>
                  <a:pt x="3216" y="0"/>
                </a:lnTo>
                <a:cubicBezTo>
                  <a:pt x="3230" y="0"/>
                  <a:pt x="3240" y="11"/>
                  <a:pt x="3240" y="24"/>
                </a:cubicBezTo>
                <a:cubicBezTo>
                  <a:pt x="3240" y="38"/>
                  <a:pt x="3230" y="48"/>
                  <a:pt x="3216" y="48"/>
                </a:cubicBezTo>
                <a:lnTo>
                  <a:pt x="3120" y="48"/>
                </a:lnTo>
                <a:cubicBezTo>
                  <a:pt x="3107" y="48"/>
                  <a:pt x="3096" y="38"/>
                  <a:pt x="3096" y="24"/>
                </a:cubicBezTo>
                <a:cubicBezTo>
                  <a:pt x="3096" y="11"/>
                  <a:pt x="3107" y="0"/>
                  <a:pt x="3120" y="0"/>
                </a:cubicBezTo>
                <a:close/>
                <a:moveTo>
                  <a:pt x="3360" y="0"/>
                </a:moveTo>
                <a:lnTo>
                  <a:pt x="3456" y="0"/>
                </a:lnTo>
                <a:cubicBezTo>
                  <a:pt x="3470" y="0"/>
                  <a:pt x="3480" y="11"/>
                  <a:pt x="3480" y="24"/>
                </a:cubicBezTo>
                <a:cubicBezTo>
                  <a:pt x="3480" y="38"/>
                  <a:pt x="3470" y="48"/>
                  <a:pt x="3456" y="48"/>
                </a:cubicBezTo>
                <a:lnTo>
                  <a:pt x="3360" y="48"/>
                </a:lnTo>
                <a:cubicBezTo>
                  <a:pt x="3347" y="48"/>
                  <a:pt x="3336" y="38"/>
                  <a:pt x="3336" y="24"/>
                </a:cubicBezTo>
                <a:cubicBezTo>
                  <a:pt x="3336" y="11"/>
                  <a:pt x="3347" y="0"/>
                  <a:pt x="3360" y="0"/>
                </a:cubicBezTo>
                <a:close/>
                <a:moveTo>
                  <a:pt x="3600" y="0"/>
                </a:moveTo>
                <a:lnTo>
                  <a:pt x="3696" y="0"/>
                </a:lnTo>
                <a:cubicBezTo>
                  <a:pt x="3710" y="0"/>
                  <a:pt x="3720" y="11"/>
                  <a:pt x="3720" y="24"/>
                </a:cubicBezTo>
                <a:cubicBezTo>
                  <a:pt x="3720" y="38"/>
                  <a:pt x="3710" y="48"/>
                  <a:pt x="3696" y="48"/>
                </a:cubicBezTo>
                <a:lnTo>
                  <a:pt x="3600" y="48"/>
                </a:lnTo>
                <a:cubicBezTo>
                  <a:pt x="3587" y="48"/>
                  <a:pt x="3576" y="38"/>
                  <a:pt x="3576" y="24"/>
                </a:cubicBezTo>
                <a:cubicBezTo>
                  <a:pt x="3576" y="11"/>
                  <a:pt x="3587" y="0"/>
                  <a:pt x="3600" y="0"/>
                </a:cubicBezTo>
                <a:close/>
                <a:moveTo>
                  <a:pt x="3840" y="0"/>
                </a:moveTo>
                <a:lnTo>
                  <a:pt x="3936" y="0"/>
                </a:lnTo>
                <a:cubicBezTo>
                  <a:pt x="3950" y="0"/>
                  <a:pt x="3960" y="11"/>
                  <a:pt x="3960" y="24"/>
                </a:cubicBezTo>
                <a:cubicBezTo>
                  <a:pt x="3960" y="38"/>
                  <a:pt x="3950" y="48"/>
                  <a:pt x="3936" y="48"/>
                </a:cubicBezTo>
                <a:lnTo>
                  <a:pt x="3840" y="48"/>
                </a:lnTo>
                <a:cubicBezTo>
                  <a:pt x="3827" y="48"/>
                  <a:pt x="3816" y="38"/>
                  <a:pt x="3816" y="24"/>
                </a:cubicBezTo>
                <a:cubicBezTo>
                  <a:pt x="3816" y="11"/>
                  <a:pt x="3827" y="0"/>
                  <a:pt x="3840" y="0"/>
                </a:cubicBezTo>
                <a:close/>
                <a:moveTo>
                  <a:pt x="4080" y="0"/>
                </a:moveTo>
                <a:lnTo>
                  <a:pt x="4176" y="0"/>
                </a:lnTo>
                <a:cubicBezTo>
                  <a:pt x="4190" y="0"/>
                  <a:pt x="4200" y="11"/>
                  <a:pt x="4200" y="24"/>
                </a:cubicBezTo>
                <a:cubicBezTo>
                  <a:pt x="4200" y="38"/>
                  <a:pt x="4190" y="48"/>
                  <a:pt x="4176" y="48"/>
                </a:cubicBezTo>
                <a:lnTo>
                  <a:pt x="4080" y="48"/>
                </a:lnTo>
                <a:cubicBezTo>
                  <a:pt x="4067" y="48"/>
                  <a:pt x="4056" y="38"/>
                  <a:pt x="4056" y="24"/>
                </a:cubicBezTo>
                <a:cubicBezTo>
                  <a:pt x="4056" y="11"/>
                  <a:pt x="4067" y="0"/>
                  <a:pt x="4080" y="0"/>
                </a:cubicBezTo>
                <a:close/>
                <a:moveTo>
                  <a:pt x="4320" y="0"/>
                </a:moveTo>
                <a:lnTo>
                  <a:pt x="4416" y="0"/>
                </a:lnTo>
                <a:cubicBezTo>
                  <a:pt x="4430" y="0"/>
                  <a:pt x="4440" y="11"/>
                  <a:pt x="4440" y="24"/>
                </a:cubicBezTo>
                <a:cubicBezTo>
                  <a:pt x="4440" y="38"/>
                  <a:pt x="4430" y="48"/>
                  <a:pt x="4416" y="48"/>
                </a:cubicBezTo>
                <a:lnTo>
                  <a:pt x="4320" y="48"/>
                </a:lnTo>
                <a:cubicBezTo>
                  <a:pt x="4307" y="48"/>
                  <a:pt x="4296" y="38"/>
                  <a:pt x="4296" y="24"/>
                </a:cubicBezTo>
                <a:cubicBezTo>
                  <a:pt x="4296" y="11"/>
                  <a:pt x="4307" y="0"/>
                  <a:pt x="4320" y="0"/>
                </a:cubicBezTo>
                <a:close/>
                <a:moveTo>
                  <a:pt x="4560" y="0"/>
                </a:moveTo>
                <a:lnTo>
                  <a:pt x="4656" y="0"/>
                </a:lnTo>
                <a:cubicBezTo>
                  <a:pt x="4670" y="0"/>
                  <a:pt x="4680" y="11"/>
                  <a:pt x="4680" y="24"/>
                </a:cubicBezTo>
                <a:cubicBezTo>
                  <a:pt x="4680" y="38"/>
                  <a:pt x="4670" y="48"/>
                  <a:pt x="4656" y="48"/>
                </a:cubicBezTo>
                <a:lnTo>
                  <a:pt x="4560" y="48"/>
                </a:lnTo>
                <a:cubicBezTo>
                  <a:pt x="4547" y="48"/>
                  <a:pt x="4536" y="38"/>
                  <a:pt x="4536" y="24"/>
                </a:cubicBezTo>
                <a:cubicBezTo>
                  <a:pt x="4536" y="11"/>
                  <a:pt x="4547" y="0"/>
                  <a:pt x="4560" y="0"/>
                </a:cubicBezTo>
                <a:close/>
                <a:moveTo>
                  <a:pt x="4800" y="0"/>
                </a:moveTo>
                <a:lnTo>
                  <a:pt x="4896" y="0"/>
                </a:lnTo>
                <a:cubicBezTo>
                  <a:pt x="4910" y="0"/>
                  <a:pt x="4920" y="11"/>
                  <a:pt x="4920" y="24"/>
                </a:cubicBezTo>
                <a:cubicBezTo>
                  <a:pt x="4920" y="38"/>
                  <a:pt x="4910" y="48"/>
                  <a:pt x="4896" y="48"/>
                </a:cubicBezTo>
                <a:lnTo>
                  <a:pt x="4800" y="48"/>
                </a:lnTo>
                <a:cubicBezTo>
                  <a:pt x="4787" y="48"/>
                  <a:pt x="4776" y="38"/>
                  <a:pt x="4776" y="24"/>
                </a:cubicBezTo>
                <a:cubicBezTo>
                  <a:pt x="4776" y="11"/>
                  <a:pt x="4787" y="0"/>
                  <a:pt x="4800" y="0"/>
                </a:cubicBezTo>
                <a:close/>
                <a:moveTo>
                  <a:pt x="5040" y="0"/>
                </a:moveTo>
                <a:lnTo>
                  <a:pt x="5136" y="0"/>
                </a:lnTo>
                <a:cubicBezTo>
                  <a:pt x="5150" y="0"/>
                  <a:pt x="5160" y="11"/>
                  <a:pt x="5160" y="24"/>
                </a:cubicBezTo>
                <a:cubicBezTo>
                  <a:pt x="5160" y="38"/>
                  <a:pt x="5150" y="48"/>
                  <a:pt x="5136" y="48"/>
                </a:cubicBezTo>
                <a:lnTo>
                  <a:pt x="5040" y="48"/>
                </a:lnTo>
                <a:cubicBezTo>
                  <a:pt x="5027" y="48"/>
                  <a:pt x="5016" y="38"/>
                  <a:pt x="5016" y="24"/>
                </a:cubicBezTo>
                <a:cubicBezTo>
                  <a:pt x="5016" y="11"/>
                  <a:pt x="5027" y="0"/>
                  <a:pt x="5040" y="0"/>
                </a:cubicBezTo>
                <a:close/>
                <a:moveTo>
                  <a:pt x="5280" y="0"/>
                </a:moveTo>
                <a:lnTo>
                  <a:pt x="5376" y="0"/>
                </a:lnTo>
                <a:cubicBezTo>
                  <a:pt x="5390" y="0"/>
                  <a:pt x="5400" y="11"/>
                  <a:pt x="5400" y="24"/>
                </a:cubicBezTo>
                <a:cubicBezTo>
                  <a:pt x="5400" y="38"/>
                  <a:pt x="5390" y="48"/>
                  <a:pt x="5376" y="48"/>
                </a:cubicBezTo>
                <a:lnTo>
                  <a:pt x="5280" y="48"/>
                </a:lnTo>
                <a:cubicBezTo>
                  <a:pt x="5267" y="48"/>
                  <a:pt x="5256" y="38"/>
                  <a:pt x="5256" y="24"/>
                </a:cubicBezTo>
                <a:cubicBezTo>
                  <a:pt x="5256" y="11"/>
                  <a:pt x="5267" y="0"/>
                  <a:pt x="5280" y="0"/>
                </a:cubicBezTo>
                <a:close/>
                <a:moveTo>
                  <a:pt x="5520" y="0"/>
                </a:moveTo>
                <a:lnTo>
                  <a:pt x="5616" y="0"/>
                </a:lnTo>
                <a:cubicBezTo>
                  <a:pt x="5630" y="0"/>
                  <a:pt x="5640" y="11"/>
                  <a:pt x="5640" y="24"/>
                </a:cubicBezTo>
                <a:cubicBezTo>
                  <a:pt x="5640" y="38"/>
                  <a:pt x="5630" y="48"/>
                  <a:pt x="5616" y="48"/>
                </a:cubicBezTo>
                <a:lnTo>
                  <a:pt x="5520" y="48"/>
                </a:lnTo>
                <a:cubicBezTo>
                  <a:pt x="5507" y="48"/>
                  <a:pt x="5496" y="38"/>
                  <a:pt x="5496" y="24"/>
                </a:cubicBezTo>
                <a:cubicBezTo>
                  <a:pt x="5496" y="11"/>
                  <a:pt x="5507" y="0"/>
                  <a:pt x="5520" y="0"/>
                </a:cubicBezTo>
                <a:close/>
                <a:moveTo>
                  <a:pt x="5760" y="0"/>
                </a:moveTo>
                <a:lnTo>
                  <a:pt x="5856" y="0"/>
                </a:lnTo>
                <a:cubicBezTo>
                  <a:pt x="5870" y="0"/>
                  <a:pt x="5880" y="11"/>
                  <a:pt x="5880" y="24"/>
                </a:cubicBezTo>
                <a:cubicBezTo>
                  <a:pt x="5880" y="38"/>
                  <a:pt x="5870" y="48"/>
                  <a:pt x="5856" y="48"/>
                </a:cubicBezTo>
                <a:lnTo>
                  <a:pt x="5760" y="48"/>
                </a:lnTo>
                <a:cubicBezTo>
                  <a:pt x="5747" y="48"/>
                  <a:pt x="5736" y="38"/>
                  <a:pt x="5736" y="24"/>
                </a:cubicBezTo>
                <a:cubicBezTo>
                  <a:pt x="5736" y="11"/>
                  <a:pt x="5747" y="0"/>
                  <a:pt x="5760" y="0"/>
                </a:cubicBezTo>
                <a:close/>
                <a:moveTo>
                  <a:pt x="6000" y="0"/>
                </a:moveTo>
                <a:lnTo>
                  <a:pt x="6096" y="0"/>
                </a:lnTo>
                <a:cubicBezTo>
                  <a:pt x="6110" y="0"/>
                  <a:pt x="6120" y="11"/>
                  <a:pt x="6120" y="24"/>
                </a:cubicBezTo>
                <a:cubicBezTo>
                  <a:pt x="6120" y="38"/>
                  <a:pt x="6110" y="48"/>
                  <a:pt x="6096" y="48"/>
                </a:cubicBezTo>
                <a:lnTo>
                  <a:pt x="6000" y="48"/>
                </a:lnTo>
                <a:cubicBezTo>
                  <a:pt x="5987" y="48"/>
                  <a:pt x="5976" y="38"/>
                  <a:pt x="5976" y="24"/>
                </a:cubicBezTo>
                <a:cubicBezTo>
                  <a:pt x="5976" y="11"/>
                  <a:pt x="5987" y="0"/>
                  <a:pt x="6000" y="0"/>
                </a:cubicBezTo>
                <a:close/>
                <a:moveTo>
                  <a:pt x="6240" y="0"/>
                </a:moveTo>
                <a:lnTo>
                  <a:pt x="6336" y="0"/>
                </a:lnTo>
                <a:cubicBezTo>
                  <a:pt x="6350" y="0"/>
                  <a:pt x="6360" y="11"/>
                  <a:pt x="6360" y="24"/>
                </a:cubicBezTo>
                <a:cubicBezTo>
                  <a:pt x="6360" y="38"/>
                  <a:pt x="6350" y="48"/>
                  <a:pt x="6336" y="48"/>
                </a:cubicBezTo>
                <a:lnTo>
                  <a:pt x="6240" y="48"/>
                </a:lnTo>
                <a:cubicBezTo>
                  <a:pt x="6227" y="48"/>
                  <a:pt x="6216" y="38"/>
                  <a:pt x="6216" y="24"/>
                </a:cubicBezTo>
                <a:cubicBezTo>
                  <a:pt x="6216" y="11"/>
                  <a:pt x="6227" y="0"/>
                  <a:pt x="6240" y="0"/>
                </a:cubicBezTo>
                <a:close/>
                <a:moveTo>
                  <a:pt x="6480" y="0"/>
                </a:moveTo>
                <a:lnTo>
                  <a:pt x="6576" y="0"/>
                </a:lnTo>
                <a:cubicBezTo>
                  <a:pt x="6590" y="0"/>
                  <a:pt x="6600" y="11"/>
                  <a:pt x="6600" y="24"/>
                </a:cubicBezTo>
                <a:cubicBezTo>
                  <a:pt x="6600" y="38"/>
                  <a:pt x="6590" y="48"/>
                  <a:pt x="6576" y="48"/>
                </a:cubicBezTo>
                <a:lnTo>
                  <a:pt x="6480" y="48"/>
                </a:lnTo>
                <a:cubicBezTo>
                  <a:pt x="6467" y="48"/>
                  <a:pt x="6456" y="38"/>
                  <a:pt x="6456" y="24"/>
                </a:cubicBezTo>
                <a:cubicBezTo>
                  <a:pt x="6456" y="11"/>
                  <a:pt x="6467" y="0"/>
                  <a:pt x="6480" y="0"/>
                </a:cubicBezTo>
                <a:close/>
                <a:moveTo>
                  <a:pt x="6720" y="0"/>
                </a:moveTo>
                <a:lnTo>
                  <a:pt x="6816" y="0"/>
                </a:lnTo>
                <a:cubicBezTo>
                  <a:pt x="6830" y="0"/>
                  <a:pt x="6840" y="11"/>
                  <a:pt x="6840" y="24"/>
                </a:cubicBezTo>
                <a:cubicBezTo>
                  <a:pt x="6840" y="38"/>
                  <a:pt x="6830" y="48"/>
                  <a:pt x="6816" y="48"/>
                </a:cubicBezTo>
                <a:lnTo>
                  <a:pt x="6720" y="48"/>
                </a:lnTo>
                <a:cubicBezTo>
                  <a:pt x="6707" y="48"/>
                  <a:pt x="6696" y="38"/>
                  <a:pt x="6696" y="24"/>
                </a:cubicBezTo>
                <a:cubicBezTo>
                  <a:pt x="6696" y="11"/>
                  <a:pt x="6707" y="0"/>
                  <a:pt x="6720" y="0"/>
                </a:cubicBezTo>
                <a:close/>
                <a:moveTo>
                  <a:pt x="6960" y="0"/>
                </a:moveTo>
                <a:lnTo>
                  <a:pt x="7056" y="0"/>
                </a:lnTo>
                <a:cubicBezTo>
                  <a:pt x="7070" y="0"/>
                  <a:pt x="7080" y="11"/>
                  <a:pt x="7080" y="24"/>
                </a:cubicBezTo>
                <a:cubicBezTo>
                  <a:pt x="7080" y="38"/>
                  <a:pt x="7070" y="48"/>
                  <a:pt x="7056" y="48"/>
                </a:cubicBezTo>
                <a:lnTo>
                  <a:pt x="6960" y="48"/>
                </a:lnTo>
                <a:cubicBezTo>
                  <a:pt x="6947" y="48"/>
                  <a:pt x="6936" y="38"/>
                  <a:pt x="6936" y="24"/>
                </a:cubicBezTo>
                <a:cubicBezTo>
                  <a:pt x="6936" y="11"/>
                  <a:pt x="6947" y="0"/>
                  <a:pt x="6960" y="0"/>
                </a:cubicBezTo>
                <a:close/>
                <a:moveTo>
                  <a:pt x="7200" y="0"/>
                </a:moveTo>
                <a:lnTo>
                  <a:pt x="7296" y="0"/>
                </a:lnTo>
                <a:cubicBezTo>
                  <a:pt x="7310" y="0"/>
                  <a:pt x="7320" y="11"/>
                  <a:pt x="7320" y="24"/>
                </a:cubicBezTo>
                <a:cubicBezTo>
                  <a:pt x="7320" y="38"/>
                  <a:pt x="7310" y="48"/>
                  <a:pt x="7296" y="48"/>
                </a:cubicBezTo>
                <a:lnTo>
                  <a:pt x="7200" y="48"/>
                </a:lnTo>
                <a:cubicBezTo>
                  <a:pt x="7187" y="48"/>
                  <a:pt x="7176" y="38"/>
                  <a:pt x="7176" y="24"/>
                </a:cubicBezTo>
                <a:cubicBezTo>
                  <a:pt x="7176" y="11"/>
                  <a:pt x="7187" y="0"/>
                  <a:pt x="7200" y="0"/>
                </a:cubicBezTo>
                <a:close/>
                <a:moveTo>
                  <a:pt x="7440" y="0"/>
                </a:moveTo>
                <a:lnTo>
                  <a:pt x="7536" y="0"/>
                </a:lnTo>
                <a:cubicBezTo>
                  <a:pt x="7550" y="0"/>
                  <a:pt x="7560" y="11"/>
                  <a:pt x="7560" y="24"/>
                </a:cubicBezTo>
                <a:cubicBezTo>
                  <a:pt x="7560" y="38"/>
                  <a:pt x="7550" y="48"/>
                  <a:pt x="7536" y="48"/>
                </a:cubicBezTo>
                <a:lnTo>
                  <a:pt x="7440" y="48"/>
                </a:lnTo>
                <a:cubicBezTo>
                  <a:pt x="7427" y="48"/>
                  <a:pt x="7416" y="38"/>
                  <a:pt x="7416" y="24"/>
                </a:cubicBezTo>
                <a:cubicBezTo>
                  <a:pt x="7416" y="11"/>
                  <a:pt x="7427" y="0"/>
                  <a:pt x="7440" y="0"/>
                </a:cubicBezTo>
                <a:close/>
                <a:moveTo>
                  <a:pt x="7680" y="0"/>
                </a:moveTo>
                <a:lnTo>
                  <a:pt x="7776" y="0"/>
                </a:lnTo>
                <a:cubicBezTo>
                  <a:pt x="7790" y="0"/>
                  <a:pt x="7800" y="11"/>
                  <a:pt x="7800" y="24"/>
                </a:cubicBezTo>
                <a:cubicBezTo>
                  <a:pt x="7800" y="38"/>
                  <a:pt x="7790" y="48"/>
                  <a:pt x="7776" y="48"/>
                </a:cubicBezTo>
                <a:lnTo>
                  <a:pt x="7680" y="48"/>
                </a:lnTo>
                <a:cubicBezTo>
                  <a:pt x="7667" y="48"/>
                  <a:pt x="7656" y="38"/>
                  <a:pt x="7656" y="24"/>
                </a:cubicBezTo>
                <a:cubicBezTo>
                  <a:pt x="7656" y="11"/>
                  <a:pt x="7667" y="0"/>
                  <a:pt x="7680" y="0"/>
                </a:cubicBezTo>
                <a:close/>
                <a:moveTo>
                  <a:pt x="7920" y="0"/>
                </a:moveTo>
                <a:lnTo>
                  <a:pt x="8016" y="0"/>
                </a:lnTo>
                <a:cubicBezTo>
                  <a:pt x="8030" y="0"/>
                  <a:pt x="8040" y="11"/>
                  <a:pt x="8040" y="24"/>
                </a:cubicBezTo>
                <a:cubicBezTo>
                  <a:pt x="8040" y="38"/>
                  <a:pt x="8030" y="48"/>
                  <a:pt x="8016" y="48"/>
                </a:cubicBezTo>
                <a:lnTo>
                  <a:pt x="7920" y="48"/>
                </a:lnTo>
                <a:cubicBezTo>
                  <a:pt x="7907" y="48"/>
                  <a:pt x="7896" y="38"/>
                  <a:pt x="7896" y="24"/>
                </a:cubicBezTo>
                <a:cubicBezTo>
                  <a:pt x="7896" y="11"/>
                  <a:pt x="7907" y="0"/>
                  <a:pt x="7920" y="0"/>
                </a:cubicBezTo>
                <a:close/>
                <a:moveTo>
                  <a:pt x="8160" y="0"/>
                </a:moveTo>
                <a:lnTo>
                  <a:pt x="8256" y="0"/>
                </a:lnTo>
                <a:cubicBezTo>
                  <a:pt x="8270" y="0"/>
                  <a:pt x="8280" y="11"/>
                  <a:pt x="8280" y="24"/>
                </a:cubicBezTo>
                <a:cubicBezTo>
                  <a:pt x="8280" y="38"/>
                  <a:pt x="8270" y="48"/>
                  <a:pt x="8256" y="48"/>
                </a:cubicBezTo>
                <a:lnTo>
                  <a:pt x="8160" y="48"/>
                </a:lnTo>
                <a:cubicBezTo>
                  <a:pt x="8147" y="48"/>
                  <a:pt x="8136" y="38"/>
                  <a:pt x="8136" y="24"/>
                </a:cubicBezTo>
                <a:cubicBezTo>
                  <a:pt x="8136" y="11"/>
                  <a:pt x="8147" y="0"/>
                  <a:pt x="8160" y="0"/>
                </a:cubicBezTo>
                <a:close/>
                <a:moveTo>
                  <a:pt x="8400" y="0"/>
                </a:moveTo>
                <a:lnTo>
                  <a:pt x="8496" y="0"/>
                </a:lnTo>
                <a:cubicBezTo>
                  <a:pt x="8510" y="0"/>
                  <a:pt x="8520" y="11"/>
                  <a:pt x="8520" y="24"/>
                </a:cubicBezTo>
                <a:cubicBezTo>
                  <a:pt x="8520" y="38"/>
                  <a:pt x="8510" y="48"/>
                  <a:pt x="8496" y="48"/>
                </a:cubicBezTo>
                <a:lnTo>
                  <a:pt x="8400" y="48"/>
                </a:lnTo>
                <a:cubicBezTo>
                  <a:pt x="8387" y="48"/>
                  <a:pt x="8376" y="38"/>
                  <a:pt x="8376" y="24"/>
                </a:cubicBezTo>
                <a:cubicBezTo>
                  <a:pt x="8376" y="11"/>
                  <a:pt x="8387" y="0"/>
                  <a:pt x="8400" y="0"/>
                </a:cubicBezTo>
                <a:close/>
                <a:moveTo>
                  <a:pt x="8640" y="0"/>
                </a:moveTo>
                <a:lnTo>
                  <a:pt x="8736" y="0"/>
                </a:lnTo>
                <a:cubicBezTo>
                  <a:pt x="8750" y="0"/>
                  <a:pt x="8760" y="11"/>
                  <a:pt x="8760" y="24"/>
                </a:cubicBezTo>
                <a:cubicBezTo>
                  <a:pt x="8760" y="38"/>
                  <a:pt x="8750" y="48"/>
                  <a:pt x="8736" y="48"/>
                </a:cubicBezTo>
                <a:lnTo>
                  <a:pt x="8640" y="48"/>
                </a:lnTo>
                <a:cubicBezTo>
                  <a:pt x="8627" y="48"/>
                  <a:pt x="8616" y="38"/>
                  <a:pt x="8616" y="24"/>
                </a:cubicBezTo>
                <a:cubicBezTo>
                  <a:pt x="8616" y="11"/>
                  <a:pt x="8627" y="0"/>
                  <a:pt x="8640" y="0"/>
                </a:cubicBezTo>
                <a:close/>
                <a:moveTo>
                  <a:pt x="8880" y="0"/>
                </a:moveTo>
                <a:lnTo>
                  <a:pt x="8976" y="0"/>
                </a:lnTo>
                <a:cubicBezTo>
                  <a:pt x="8990" y="0"/>
                  <a:pt x="9000" y="11"/>
                  <a:pt x="9000" y="24"/>
                </a:cubicBezTo>
                <a:cubicBezTo>
                  <a:pt x="9000" y="38"/>
                  <a:pt x="8990" y="48"/>
                  <a:pt x="8976" y="48"/>
                </a:cubicBezTo>
                <a:lnTo>
                  <a:pt x="8880" y="48"/>
                </a:lnTo>
                <a:cubicBezTo>
                  <a:pt x="8867" y="48"/>
                  <a:pt x="8856" y="38"/>
                  <a:pt x="8856" y="24"/>
                </a:cubicBezTo>
                <a:cubicBezTo>
                  <a:pt x="8856" y="11"/>
                  <a:pt x="8867" y="0"/>
                  <a:pt x="8880" y="0"/>
                </a:cubicBezTo>
                <a:close/>
                <a:moveTo>
                  <a:pt x="9120" y="0"/>
                </a:moveTo>
                <a:lnTo>
                  <a:pt x="9216" y="0"/>
                </a:lnTo>
                <a:cubicBezTo>
                  <a:pt x="9230" y="0"/>
                  <a:pt x="9240" y="11"/>
                  <a:pt x="9240" y="24"/>
                </a:cubicBezTo>
                <a:cubicBezTo>
                  <a:pt x="9240" y="38"/>
                  <a:pt x="9230" y="48"/>
                  <a:pt x="9216" y="48"/>
                </a:cubicBezTo>
                <a:lnTo>
                  <a:pt x="9120" y="48"/>
                </a:lnTo>
                <a:cubicBezTo>
                  <a:pt x="9107" y="48"/>
                  <a:pt x="9096" y="38"/>
                  <a:pt x="9096" y="24"/>
                </a:cubicBezTo>
                <a:cubicBezTo>
                  <a:pt x="9096" y="11"/>
                  <a:pt x="9107" y="0"/>
                  <a:pt x="9120" y="0"/>
                </a:cubicBezTo>
                <a:close/>
                <a:moveTo>
                  <a:pt x="9360" y="0"/>
                </a:moveTo>
                <a:lnTo>
                  <a:pt x="9456" y="0"/>
                </a:lnTo>
                <a:cubicBezTo>
                  <a:pt x="9470" y="0"/>
                  <a:pt x="9480" y="11"/>
                  <a:pt x="9480" y="24"/>
                </a:cubicBezTo>
                <a:cubicBezTo>
                  <a:pt x="9480" y="38"/>
                  <a:pt x="9470" y="48"/>
                  <a:pt x="9456" y="48"/>
                </a:cubicBezTo>
                <a:lnTo>
                  <a:pt x="9360" y="48"/>
                </a:lnTo>
                <a:cubicBezTo>
                  <a:pt x="9347" y="48"/>
                  <a:pt x="9336" y="38"/>
                  <a:pt x="9336" y="24"/>
                </a:cubicBezTo>
                <a:cubicBezTo>
                  <a:pt x="9336" y="11"/>
                  <a:pt x="9347" y="0"/>
                  <a:pt x="9360" y="0"/>
                </a:cubicBezTo>
                <a:close/>
                <a:moveTo>
                  <a:pt x="9600" y="0"/>
                </a:moveTo>
                <a:lnTo>
                  <a:pt x="9696" y="0"/>
                </a:lnTo>
                <a:cubicBezTo>
                  <a:pt x="9710" y="0"/>
                  <a:pt x="9720" y="11"/>
                  <a:pt x="9720" y="24"/>
                </a:cubicBezTo>
                <a:cubicBezTo>
                  <a:pt x="9720" y="38"/>
                  <a:pt x="9710" y="48"/>
                  <a:pt x="9696" y="48"/>
                </a:cubicBezTo>
                <a:lnTo>
                  <a:pt x="9600" y="48"/>
                </a:lnTo>
                <a:cubicBezTo>
                  <a:pt x="9587" y="48"/>
                  <a:pt x="9576" y="38"/>
                  <a:pt x="9576" y="24"/>
                </a:cubicBezTo>
                <a:cubicBezTo>
                  <a:pt x="9576" y="11"/>
                  <a:pt x="9587" y="0"/>
                  <a:pt x="9600" y="0"/>
                </a:cubicBezTo>
                <a:close/>
                <a:moveTo>
                  <a:pt x="9840" y="0"/>
                </a:moveTo>
                <a:lnTo>
                  <a:pt x="9936" y="0"/>
                </a:lnTo>
                <a:cubicBezTo>
                  <a:pt x="9950" y="0"/>
                  <a:pt x="9960" y="11"/>
                  <a:pt x="9960" y="24"/>
                </a:cubicBezTo>
                <a:cubicBezTo>
                  <a:pt x="9960" y="38"/>
                  <a:pt x="9950" y="48"/>
                  <a:pt x="9936" y="48"/>
                </a:cubicBezTo>
                <a:lnTo>
                  <a:pt x="9840" y="48"/>
                </a:lnTo>
                <a:cubicBezTo>
                  <a:pt x="9827" y="48"/>
                  <a:pt x="9816" y="38"/>
                  <a:pt x="9816" y="24"/>
                </a:cubicBezTo>
                <a:cubicBezTo>
                  <a:pt x="9816" y="11"/>
                  <a:pt x="9827" y="0"/>
                  <a:pt x="9840" y="0"/>
                </a:cubicBezTo>
                <a:close/>
                <a:moveTo>
                  <a:pt x="10080" y="0"/>
                </a:moveTo>
                <a:lnTo>
                  <a:pt x="10176" y="0"/>
                </a:lnTo>
                <a:cubicBezTo>
                  <a:pt x="10190" y="0"/>
                  <a:pt x="10200" y="11"/>
                  <a:pt x="10200" y="24"/>
                </a:cubicBezTo>
                <a:cubicBezTo>
                  <a:pt x="10200" y="38"/>
                  <a:pt x="10190" y="48"/>
                  <a:pt x="10176" y="48"/>
                </a:cubicBezTo>
                <a:lnTo>
                  <a:pt x="10080" y="48"/>
                </a:lnTo>
                <a:cubicBezTo>
                  <a:pt x="10067" y="48"/>
                  <a:pt x="10056" y="38"/>
                  <a:pt x="10056" y="24"/>
                </a:cubicBezTo>
                <a:cubicBezTo>
                  <a:pt x="10056" y="11"/>
                  <a:pt x="10067" y="0"/>
                  <a:pt x="10080" y="0"/>
                </a:cubicBezTo>
                <a:close/>
                <a:moveTo>
                  <a:pt x="10320" y="0"/>
                </a:moveTo>
                <a:lnTo>
                  <a:pt x="10416" y="0"/>
                </a:lnTo>
                <a:cubicBezTo>
                  <a:pt x="10430" y="0"/>
                  <a:pt x="10440" y="11"/>
                  <a:pt x="10440" y="24"/>
                </a:cubicBezTo>
                <a:cubicBezTo>
                  <a:pt x="10440" y="38"/>
                  <a:pt x="10430" y="48"/>
                  <a:pt x="10416" y="48"/>
                </a:cubicBezTo>
                <a:lnTo>
                  <a:pt x="10320" y="48"/>
                </a:lnTo>
                <a:cubicBezTo>
                  <a:pt x="10307" y="48"/>
                  <a:pt x="10296" y="38"/>
                  <a:pt x="10296" y="24"/>
                </a:cubicBezTo>
                <a:cubicBezTo>
                  <a:pt x="10296" y="11"/>
                  <a:pt x="10307" y="0"/>
                  <a:pt x="10320" y="0"/>
                </a:cubicBezTo>
                <a:close/>
                <a:moveTo>
                  <a:pt x="10560" y="0"/>
                </a:moveTo>
                <a:lnTo>
                  <a:pt x="10656" y="0"/>
                </a:lnTo>
                <a:cubicBezTo>
                  <a:pt x="10670" y="0"/>
                  <a:pt x="10680" y="11"/>
                  <a:pt x="10680" y="24"/>
                </a:cubicBezTo>
                <a:cubicBezTo>
                  <a:pt x="10680" y="38"/>
                  <a:pt x="10670" y="48"/>
                  <a:pt x="10656" y="48"/>
                </a:cubicBezTo>
                <a:lnTo>
                  <a:pt x="10560" y="48"/>
                </a:lnTo>
                <a:cubicBezTo>
                  <a:pt x="10547" y="48"/>
                  <a:pt x="10536" y="38"/>
                  <a:pt x="10536" y="24"/>
                </a:cubicBezTo>
                <a:cubicBezTo>
                  <a:pt x="10536" y="11"/>
                  <a:pt x="10547" y="0"/>
                  <a:pt x="10560" y="0"/>
                </a:cubicBezTo>
                <a:close/>
                <a:moveTo>
                  <a:pt x="10800" y="0"/>
                </a:moveTo>
                <a:lnTo>
                  <a:pt x="10896" y="0"/>
                </a:lnTo>
                <a:cubicBezTo>
                  <a:pt x="10910" y="0"/>
                  <a:pt x="10920" y="11"/>
                  <a:pt x="10920" y="24"/>
                </a:cubicBezTo>
                <a:cubicBezTo>
                  <a:pt x="10920" y="38"/>
                  <a:pt x="10910" y="48"/>
                  <a:pt x="10896" y="48"/>
                </a:cubicBezTo>
                <a:lnTo>
                  <a:pt x="10800" y="48"/>
                </a:lnTo>
                <a:cubicBezTo>
                  <a:pt x="10787" y="48"/>
                  <a:pt x="10776" y="38"/>
                  <a:pt x="10776" y="24"/>
                </a:cubicBezTo>
                <a:cubicBezTo>
                  <a:pt x="10776" y="11"/>
                  <a:pt x="10787" y="0"/>
                  <a:pt x="10800" y="0"/>
                </a:cubicBezTo>
                <a:close/>
                <a:moveTo>
                  <a:pt x="11040" y="0"/>
                </a:moveTo>
                <a:lnTo>
                  <a:pt x="11136" y="0"/>
                </a:lnTo>
                <a:cubicBezTo>
                  <a:pt x="11150" y="0"/>
                  <a:pt x="11160" y="11"/>
                  <a:pt x="11160" y="24"/>
                </a:cubicBezTo>
                <a:cubicBezTo>
                  <a:pt x="11160" y="38"/>
                  <a:pt x="11150" y="48"/>
                  <a:pt x="11136" y="48"/>
                </a:cubicBezTo>
                <a:lnTo>
                  <a:pt x="11040" y="48"/>
                </a:lnTo>
                <a:cubicBezTo>
                  <a:pt x="11027" y="48"/>
                  <a:pt x="11016" y="38"/>
                  <a:pt x="11016" y="24"/>
                </a:cubicBezTo>
                <a:cubicBezTo>
                  <a:pt x="11016" y="11"/>
                  <a:pt x="11027" y="0"/>
                  <a:pt x="11040" y="0"/>
                </a:cubicBezTo>
                <a:close/>
                <a:moveTo>
                  <a:pt x="11280" y="0"/>
                </a:moveTo>
                <a:lnTo>
                  <a:pt x="11376" y="0"/>
                </a:lnTo>
                <a:cubicBezTo>
                  <a:pt x="11390" y="0"/>
                  <a:pt x="11400" y="11"/>
                  <a:pt x="11400" y="24"/>
                </a:cubicBezTo>
                <a:cubicBezTo>
                  <a:pt x="11400" y="38"/>
                  <a:pt x="11390" y="48"/>
                  <a:pt x="11376" y="48"/>
                </a:cubicBezTo>
                <a:lnTo>
                  <a:pt x="11280" y="48"/>
                </a:lnTo>
                <a:cubicBezTo>
                  <a:pt x="11267" y="48"/>
                  <a:pt x="11256" y="38"/>
                  <a:pt x="11256" y="24"/>
                </a:cubicBezTo>
                <a:cubicBezTo>
                  <a:pt x="11256" y="11"/>
                  <a:pt x="11267" y="0"/>
                  <a:pt x="11280" y="0"/>
                </a:cubicBezTo>
                <a:close/>
                <a:moveTo>
                  <a:pt x="11520" y="0"/>
                </a:moveTo>
                <a:lnTo>
                  <a:pt x="11616" y="0"/>
                </a:lnTo>
                <a:cubicBezTo>
                  <a:pt x="11630" y="0"/>
                  <a:pt x="11640" y="11"/>
                  <a:pt x="11640" y="24"/>
                </a:cubicBezTo>
                <a:cubicBezTo>
                  <a:pt x="11640" y="38"/>
                  <a:pt x="11630" y="48"/>
                  <a:pt x="11616" y="48"/>
                </a:cubicBezTo>
                <a:lnTo>
                  <a:pt x="11520" y="48"/>
                </a:lnTo>
                <a:cubicBezTo>
                  <a:pt x="11507" y="48"/>
                  <a:pt x="11496" y="38"/>
                  <a:pt x="11496" y="24"/>
                </a:cubicBezTo>
                <a:cubicBezTo>
                  <a:pt x="11496" y="11"/>
                  <a:pt x="11507" y="0"/>
                  <a:pt x="11520" y="0"/>
                </a:cubicBezTo>
                <a:close/>
                <a:moveTo>
                  <a:pt x="11760" y="0"/>
                </a:moveTo>
                <a:lnTo>
                  <a:pt x="11856" y="0"/>
                </a:lnTo>
                <a:cubicBezTo>
                  <a:pt x="11870" y="0"/>
                  <a:pt x="11880" y="11"/>
                  <a:pt x="11880" y="24"/>
                </a:cubicBezTo>
                <a:cubicBezTo>
                  <a:pt x="11880" y="38"/>
                  <a:pt x="11870" y="48"/>
                  <a:pt x="11856" y="48"/>
                </a:cubicBezTo>
                <a:lnTo>
                  <a:pt x="11760" y="48"/>
                </a:lnTo>
                <a:cubicBezTo>
                  <a:pt x="11747" y="48"/>
                  <a:pt x="11736" y="38"/>
                  <a:pt x="11736" y="24"/>
                </a:cubicBezTo>
                <a:cubicBezTo>
                  <a:pt x="11736" y="11"/>
                  <a:pt x="11747" y="0"/>
                  <a:pt x="11760" y="0"/>
                </a:cubicBezTo>
                <a:close/>
                <a:moveTo>
                  <a:pt x="12000" y="0"/>
                </a:moveTo>
                <a:lnTo>
                  <a:pt x="12096" y="0"/>
                </a:lnTo>
                <a:cubicBezTo>
                  <a:pt x="12110" y="0"/>
                  <a:pt x="12120" y="11"/>
                  <a:pt x="12120" y="24"/>
                </a:cubicBezTo>
                <a:cubicBezTo>
                  <a:pt x="12120" y="38"/>
                  <a:pt x="12110" y="48"/>
                  <a:pt x="12096" y="48"/>
                </a:cubicBezTo>
                <a:lnTo>
                  <a:pt x="12000" y="48"/>
                </a:lnTo>
                <a:cubicBezTo>
                  <a:pt x="11987" y="48"/>
                  <a:pt x="11976" y="38"/>
                  <a:pt x="11976" y="24"/>
                </a:cubicBezTo>
                <a:cubicBezTo>
                  <a:pt x="11976" y="11"/>
                  <a:pt x="11987" y="0"/>
                  <a:pt x="12000" y="0"/>
                </a:cubicBezTo>
                <a:close/>
                <a:moveTo>
                  <a:pt x="12240" y="0"/>
                </a:moveTo>
                <a:lnTo>
                  <a:pt x="12336" y="0"/>
                </a:lnTo>
                <a:cubicBezTo>
                  <a:pt x="12350" y="0"/>
                  <a:pt x="12360" y="11"/>
                  <a:pt x="12360" y="24"/>
                </a:cubicBezTo>
                <a:cubicBezTo>
                  <a:pt x="12360" y="38"/>
                  <a:pt x="12350" y="48"/>
                  <a:pt x="12336" y="48"/>
                </a:cubicBezTo>
                <a:lnTo>
                  <a:pt x="12240" y="48"/>
                </a:lnTo>
                <a:cubicBezTo>
                  <a:pt x="12227" y="48"/>
                  <a:pt x="12216" y="38"/>
                  <a:pt x="12216" y="24"/>
                </a:cubicBezTo>
                <a:cubicBezTo>
                  <a:pt x="12216" y="11"/>
                  <a:pt x="12227" y="0"/>
                  <a:pt x="12240" y="0"/>
                </a:cubicBezTo>
                <a:close/>
                <a:moveTo>
                  <a:pt x="12480" y="0"/>
                </a:moveTo>
                <a:lnTo>
                  <a:pt x="12576" y="0"/>
                </a:lnTo>
                <a:cubicBezTo>
                  <a:pt x="12590" y="0"/>
                  <a:pt x="12600" y="11"/>
                  <a:pt x="12600" y="24"/>
                </a:cubicBezTo>
                <a:cubicBezTo>
                  <a:pt x="12600" y="38"/>
                  <a:pt x="12590" y="48"/>
                  <a:pt x="12576" y="48"/>
                </a:cubicBezTo>
                <a:lnTo>
                  <a:pt x="12480" y="48"/>
                </a:lnTo>
                <a:cubicBezTo>
                  <a:pt x="12467" y="48"/>
                  <a:pt x="12456" y="38"/>
                  <a:pt x="12456" y="24"/>
                </a:cubicBezTo>
                <a:cubicBezTo>
                  <a:pt x="12456" y="11"/>
                  <a:pt x="12467" y="0"/>
                  <a:pt x="12480" y="0"/>
                </a:cubicBezTo>
                <a:close/>
                <a:moveTo>
                  <a:pt x="12720" y="0"/>
                </a:moveTo>
                <a:lnTo>
                  <a:pt x="12816" y="0"/>
                </a:lnTo>
                <a:cubicBezTo>
                  <a:pt x="12830" y="0"/>
                  <a:pt x="12840" y="11"/>
                  <a:pt x="12840" y="24"/>
                </a:cubicBezTo>
                <a:cubicBezTo>
                  <a:pt x="12840" y="38"/>
                  <a:pt x="12830" y="48"/>
                  <a:pt x="12816" y="48"/>
                </a:cubicBezTo>
                <a:lnTo>
                  <a:pt x="12720" y="48"/>
                </a:lnTo>
                <a:cubicBezTo>
                  <a:pt x="12707" y="48"/>
                  <a:pt x="12696" y="38"/>
                  <a:pt x="12696" y="24"/>
                </a:cubicBezTo>
                <a:cubicBezTo>
                  <a:pt x="12696" y="11"/>
                  <a:pt x="12707" y="0"/>
                  <a:pt x="12720" y="0"/>
                </a:cubicBezTo>
                <a:close/>
                <a:moveTo>
                  <a:pt x="12960" y="0"/>
                </a:moveTo>
                <a:lnTo>
                  <a:pt x="13056" y="0"/>
                </a:lnTo>
                <a:cubicBezTo>
                  <a:pt x="13070" y="0"/>
                  <a:pt x="13080" y="11"/>
                  <a:pt x="13080" y="24"/>
                </a:cubicBezTo>
                <a:cubicBezTo>
                  <a:pt x="13080" y="38"/>
                  <a:pt x="13070" y="48"/>
                  <a:pt x="13056" y="48"/>
                </a:cubicBezTo>
                <a:lnTo>
                  <a:pt x="12960" y="48"/>
                </a:lnTo>
                <a:cubicBezTo>
                  <a:pt x="12947" y="48"/>
                  <a:pt x="12936" y="38"/>
                  <a:pt x="12936" y="24"/>
                </a:cubicBezTo>
                <a:cubicBezTo>
                  <a:pt x="12936" y="11"/>
                  <a:pt x="12947" y="0"/>
                  <a:pt x="12960" y="0"/>
                </a:cubicBezTo>
                <a:close/>
                <a:moveTo>
                  <a:pt x="13200" y="0"/>
                </a:moveTo>
                <a:lnTo>
                  <a:pt x="13296" y="0"/>
                </a:lnTo>
                <a:cubicBezTo>
                  <a:pt x="13310" y="0"/>
                  <a:pt x="13320" y="11"/>
                  <a:pt x="13320" y="24"/>
                </a:cubicBezTo>
                <a:cubicBezTo>
                  <a:pt x="13320" y="38"/>
                  <a:pt x="13310" y="48"/>
                  <a:pt x="13296" y="48"/>
                </a:cubicBezTo>
                <a:lnTo>
                  <a:pt x="13200" y="48"/>
                </a:lnTo>
                <a:cubicBezTo>
                  <a:pt x="13187" y="48"/>
                  <a:pt x="13176" y="38"/>
                  <a:pt x="13176" y="24"/>
                </a:cubicBezTo>
                <a:cubicBezTo>
                  <a:pt x="13176" y="11"/>
                  <a:pt x="13187" y="0"/>
                  <a:pt x="13200" y="0"/>
                </a:cubicBezTo>
                <a:close/>
                <a:moveTo>
                  <a:pt x="13440" y="0"/>
                </a:moveTo>
                <a:lnTo>
                  <a:pt x="13536" y="0"/>
                </a:lnTo>
                <a:cubicBezTo>
                  <a:pt x="13550" y="0"/>
                  <a:pt x="13560" y="11"/>
                  <a:pt x="13560" y="24"/>
                </a:cubicBezTo>
                <a:cubicBezTo>
                  <a:pt x="13560" y="38"/>
                  <a:pt x="13550" y="48"/>
                  <a:pt x="13536" y="48"/>
                </a:cubicBezTo>
                <a:lnTo>
                  <a:pt x="13440" y="48"/>
                </a:lnTo>
                <a:cubicBezTo>
                  <a:pt x="13427" y="48"/>
                  <a:pt x="13416" y="38"/>
                  <a:pt x="13416" y="24"/>
                </a:cubicBezTo>
                <a:cubicBezTo>
                  <a:pt x="13416" y="11"/>
                  <a:pt x="13427" y="0"/>
                  <a:pt x="13440" y="0"/>
                </a:cubicBezTo>
                <a:close/>
                <a:moveTo>
                  <a:pt x="13680" y="0"/>
                </a:moveTo>
                <a:lnTo>
                  <a:pt x="13776" y="0"/>
                </a:lnTo>
                <a:cubicBezTo>
                  <a:pt x="13790" y="0"/>
                  <a:pt x="13800" y="11"/>
                  <a:pt x="13800" y="24"/>
                </a:cubicBezTo>
                <a:cubicBezTo>
                  <a:pt x="13800" y="38"/>
                  <a:pt x="13790" y="48"/>
                  <a:pt x="13776" y="48"/>
                </a:cubicBezTo>
                <a:lnTo>
                  <a:pt x="13680" y="48"/>
                </a:lnTo>
                <a:cubicBezTo>
                  <a:pt x="13667" y="48"/>
                  <a:pt x="13656" y="38"/>
                  <a:pt x="13656" y="24"/>
                </a:cubicBezTo>
                <a:cubicBezTo>
                  <a:pt x="13656" y="11"/>
                  <a:pt x="13667" y="0"/>
                  <a:pt x="13680" y="0"/>
                </a:cubicBezTo>
                <a:close/>
                <a:moveTo>
                  <a:pt x="13920" y="0"/>
                </a:moveTo>
                <a:lnTo>
                  <a:pt x="14016" y="0"/>
                </a:lnTo>
                <a:cubicBezTo>
                  <a:pt x="14030" y="0"/>
                  <a:pt x="14040" y="11"/>
                  <a:pt x="14040" y="24"/>
                </a:cubicBezTo>
                <a:cubicBezTo>
                  <a:pt x="14040" y="38"/>
                  <a:pt x="14030" y="48"/>
                  <a:pt x="14016" y="48"/>
                </a:cubicBezTo>
                <a:lnTo>
                  <a:pt x="13920" y="48"/>
                </a:lnTo>
                <a:cubicBezTo>
                  <a:pt x="13907" y="48"/>
                  <a:pt x="13896" y="38"/>
                  <a:pt x="13896" y="24"/>
                </a:cubicBezTo>
                <a:cubicBezTo>
                  <a:pt x="13896" y="11"/>
                  <a:pt x="13907" y="0"/>
                  <a:pt x="13920" y="0"/>
                </a:cubicBezTo>
                <a:close/>
                <a:moveTo>
                  <a:pt x="14160" y="0"/>
                </a:moveTo>
                <a:lnTo>
                  <a:pt x="14256" y="0"/>
                </a:lnTo>
                <a:cubicBezTo>
                  <a:pt x="14270" y="0"/>
                  <a:pt x="14280" y="11"/>
                  <a:pt x="14280" y="24"/>
                </a:cubicBezTo>
                <a:cubicBezTo>
                  <a:pt x="14280" y="38"/>
                  <a:pt x="14270" y="48"/>
                  <a:pt x="14256" y="48"/>
                </a:cubicBezTo>
                <a:lnTo>
                  <a:pt x="14160" y="48"/>
                </a:lnTo>
                <a:cubicBezTo>
                  <a:pt x="14147" y="48"/>
                  <a:pt x="14136" y="38"/>
                  <a:pt x="14136" y="24"/>
                </a:cubicBezTo>
                <a:cubicBezTo>
                  <a:pt x="14136" y="11"/>
                  <a:pt x="14147" y="0"/>
                  <a:pt x="14160" y="0"/>
                </a:cubicBezTo>
                <a:close/>
                <a:moveTo>
                  <a:pt x="14400" y="0"/>
                </a:moveTo>
                <a:lnTo>
                  <a:pt x="14496" y="0"/>
                </a:lnTo>
                <a:cubicBezTo>
                  <a:pt x="14510" y="0"/>
                  <a:pt x="14520" y="11"/>
                  <a:pt x="14520" y="24"/>
                </a:cubicBezTo>
                <a:cubicBezTo>
                  <a:pt x="14520" y="38"/>
                  <a:pt x="14510" y="48"/>
                  <a:pt x="14496" y="48"/>
                </a:cubicBezTo>
                <a:lnTo>
                  <a:pt x="14400" y="48"/>
                </a:lnTo>
                <a:cubicBezTo>
                  <a:pt x="14387" y="48"/>
                  <a:pt x="14376" y="38"/>
                  <a:pt x="14376" y="24"/>
                </a:cubicBezTo>
                <a:cubicBezTo>
                  <a:pt x="14376" y="11"/>
                  <a:pt x="14387" y="0"/>
                  <a:pt x="14400" y="0"/>
                </a:cubicBezTo>
                <a:close/>
                <a:moveTo>
                  <a:pt x="14640" y="0"/>
                </a:moveTo>
                <a:lnTo>
                  <a:pt x="14736" y="0"/>
                </a:lnTo>
                <a:cubicBezTo>
                  <a:pt x="14750" y="0"/>
                  <a:pt x="14760" y="11"/>
                  <a:pt x="14760" y="24"/>
                </a:cubicBezTo>
                <a:cubicBezTo>
                  <a:pt x="14760" y="38"/>
                  <a:pt x="14750" y="48"/>
                  <a:pt x="14736" y="48"/>
                </a:cubicBezTo>
                <a:lnTo>
                  <a:pt x="14640" y="48"/>
                </a:lnTo>
                <a:cubicBezTo>
                  <a:pt x="14627" y="48"/>
                  <a:pt x="14616" y="38"/>
                  <a:pt x="14616" y="24"/>
                </a:cubicBezTo>
                <a:cubicBezTo>
                  <a:pt x="14616" y="11"/>
                  <a:pt x="14627" y="0"/>
                  <a:pt x="14640" y="0"/>
                </a:cubicBezTo>
                <a:close/>
                <a:moveTo>
                  <a:pt x="14880" y="0"/>
                </a:moveTo>
                <a:lnTo>
                  <a:pt x="14976" y="0"/>
                </a:lnTo>
                <a:cubicBezTo>
                  <a:pt x="14990" y="0"/>
                  <a:pt x="15000" y="11"/>
                  <a:pt x="15000" y="24"/>
                </a:cubicBezTo>
                <a:cubicBezTo>
                  <a:pt x="15000" y="38"/>
                  <a:pt x="14990" y="48"/>
                  <a:pt x="14976" y="48"/>
                </a:cubicBezTo>
                <a:lnTo>
                  <a:pt x="14880" y="48"/>
                </a:lnTo>
                <a:cubicBezTo>
                  <a:pt x="14867" y="48"/>
                  <a:pt x="14856" y="38"/>
                  <a:pt x="14856" y="24"/>
                </a:cubicBezTo>
                <a:cubicBezTo>
                  <a:pt x="14856" y="11"/>
                  <a:pt x="14867" y="0"/>
                  <a:pt x="14880" y="0"/>
                </a:cubicBezTo>
                <a:close/>
                <a:moveTo>
                  <a:pt x="15120" y="0"/>
                </a:moveTo>
                <a:lnTo>
                  <a:pt x="15216" y="0"/>
                </a:lnTo>
                <a:cubicBezTo>
                  <a:pt x="15230" y="0"/>
                  <a:pt x="15240" y="11"/>
                  <a:pt x="15240" y="24"/>
                </a:cubicBezTo>
                <a:cubicBezTo>
                  <a:pt x="15240" y="38"/>
                  <a:pt x="15230" y="48"/>
                  <a:pt x="15216" y="48"/>
                </a:cubicBezTo>
                <a:lnTo>
                  <a:pt x="15120" y="48"/>
                </a:lnTo>
                <a:cubicBezTo>
                  <a:pt x="15107" y="48"/>
                  <a:pt x="15096" y="38"/>
                  <a:pt x="15096" y="24"/>
                </a:cubicBezTo>
                <a:cubicBezTo>
                  <a:pt x="15096" y="11"/>
                  <a:pt x="15107" y="0"/>
                  <a:pt x="15120" y="0"/>
                </a:cubicBezTo>
                <a:close/>
                <a:moveTo>
                  <a:pt x="15360" y="0"/>
                </a:moveTo>
                <a:lnTo>
                  <a:pt x="15456" y="0"/>
                </a:lnTo>
                <a:cubicBezTo>
                  <a:pt x="15470" y="0"/>
                  <a:pt x="15480" y="11"/>
                  <a:pt x="15480" y="24"/>
                </a:cubicBezTo>
                <a:cubicBezTo>
                  <a:pt x="15480" y="38"/>
                  <a:pt x="15470" y="48"/>
                  <a:pt x="15456" y="48"/>
                </a:cubicBezTo>
                <a:lnTo>
                  <a:pt x="15360" y="48"/>
                </a:lnTo>
                <a:cubicBezTo>
                  <a:pt x="15347" y="48"/>
                  <a:pt x="15336" y="38"/>
                  <a:pt x="15336" y="24"/>
                </a:cubicBezTo>
                <a:cubicBezTo>
                  <a:pt x="15336" y="11"/>
                  <a:pt x="15347" y="0"/>
                  <a:pt x="15360" y="0"/>
                </a:cubicBezTo>
                <a:close/>
                <a:moveTo>
                  <a:pt x="15600" y="0"/>
                </a:moveTo>
                <a:lnTo>
                  <a:pt x="15696" y="0"/>
                </a:lnTo>
                <a:cubicBezTo>
                  <a:pt x="15710" y="0"/>
                  <a:pt x="15720" y="11"/>
                  <a:pt x="15720" y="24"/>
                </a:cubicBezTo>
                <a:cubicBezTo>
                  <a:pt x="15720" y="38"/>
                  <a:pt x="15710" y="48"/>
                  <a:pt x="15696" y="48"/>
                </a:cubicBezTo>
                <a:lnTo>
                  <a:pt x="15600" y="48"/>
                </a:lnTo>
                <a:cubicBezTo>
                  <a:pt x="15587" y="48"/>
                  <a:pt x="15576" y="38"/>
                  <a:pt x="15576" y="24"/>
                </a:cubicBezTo>
                <a:cubicBezTo>
                  <a:pt x="15576" y="11"/>
                  <a:pt x="15587" y="0"/>
                  <a:pt x="15600" y="0"/>
                </a:cubicBezTo>
                <a:close/>
                <a:moveTo>
                  <a:pt x="15840" y="0"/>
                </a:moveTo>
                <a:lnTo>
                  <a:pt x="15936" y="0"/>
                </a:lnTo>
                <a:cubicBezTo>
                  <a:pt x="15950" y="0"/>
                  <a:pt x="15960" y="11"/>
                  <a:pt x="15960" y="24"/>
                </a:cubicBezTo>
                <a:cubicBezTo>
                  <a:pt x="15960" y="38"/>
                  <a:pt x="15950" y="48"/>
                  <a:pt x="15936" y="48"/>
                </a:cubicBezTo>
                <a:lnTo>
                  <a:pt x="15840" y="48"/>
                </a:lnTo>
                <a:cubicBezTo>
                  <a:pt x="15827" y="48"/>
                  <a:pt x="15816" y="38"/>
                  <a:pt x="15816" y="24"/>
                </a:cubicBezTo>
                <a:cubicBezTo>
                  <a:pt x="15816" y="11"/>
                  <a:pt x="15827" y="0"/>
                  <a:pt x="15840" y="0"/>
                </a:cubicBezTo>
                <a:close/>
                <a:moveTo>
                  <a:pt x="16080" y="0"/>
                </a:moveTo>
                <a:lnTo>
                  <a:pt x="16176" y="0"/>
                </a:lnTo>
                <a:cubicBezTo>
                  <a:pt x="16190" y="0"/>
                  <a:pt x="16200" y="11"/>
                  <a:pt x="16200" y="24"/>
                </a:cubicBezTo>
                <a:cubicBezTo>
                  <a:pt x="16200" y="38"/>
                  <a:pt x="16190" y="48"/>
                  <a:pt x="16176" y="48"/>
                </a:cubicBezTo>
                <a:lnTo>
                  <a:pt x="16080" y="48"/>
                </a:lnTo>
                <a:cubicBezTo>
                  <a:pt x="16067" y="48"/>
                  <a:pt x="16056" y="38"/>
                  <a:pt x="16056" y="24"/>
                </a:cubicBezTo>
                <a:cubicBezTo>
                  <a:pt x="16056" y="11"/>
                  <a:pt x="16067" y="0"/>
                  <a:pt x="16080" y="0"/>
                </a:cubicBezTo>
                <a:close/>
                <a:moveTo>
                  <a:pt x="16320" y="0"/>
                </a:moveTo>
                <a:lnTo>
                  <a:pt x="16416" y="0"/>
                </a:lnTo>
                <a:cubicBezTo>
                  <a:pt x="16430" y="0"/>
                  <a:pt x="16440" y="11"/>
                  <a:pt x="16440" y="24"/>
                </a:cubicBezTo>
                <a:cubicBezTo>
                  <a:pt x="16440" y="38"/>
                  <a:pt x="16430" y="48"/>
                  <a:pt x="16416" y="48"/>
                </a:cubicBezTo>
                <a:lnTo>
                  <a:pt x="16320" y="48"/>
                </a:lnTo>
                <a:cubicBezTo>
                  <a:pt x="16307" y="48"/>
                  <a:pt x="16296" y="38"/>
                  <a:pt x="16296" y="24"/>
                </a:cubicBezTo>
                <a:cubicBezTo>
                  <a:pt x="16296" y="11"/>
                  <a:pt x="16307" y="0"/>
                  <a:pt x="16320" y="0"/>
                </a:cubicBezTo>
                <a:close/>
                <a:moveTo>
                  <a:pt x="16560" y="0"/>
                </a:moveTo>
                <a:lnTo>
                  <a:pt x="16656" y="0"/>
                </a:lnTo>
                <a:cubicBezTo>
                  <a:pt x="16670" y="0"/>
                  <a:pt x="16680" y="11"/>
                  <a:pt x="16680" y="24"/>
                </a:cubicBezTo>
                <a:cubicBezTo>
                  <a:pt x="16680" y="38"/>
                  <a:pt x="16670" y="48"/>
                  <a:pt x="16656" y="48"/>
                </a:cubicBezTo>
                <a:lnTo>
                  <a:pt x="16560" y="48"/>
                </a:lnTo>
                <a:cubicBezTo>
                  <a:pt x="16547" y="48"/>
                  <a:pt x="16536" y="38"/>
                  <a:pt x="16536" y="24"/>
                </a:cubicBezTo>
                <a:cubicBezTo>
                  <a:pt x="16536" y="11"/>
                  <a:pt x="16547" y="0"/>
                  <a:pt x="16560" y="0"/>
                </a:cubicBezTo>
                <a:close/>
                <a:moveTo>
                  <a:pt x="16800" y="0"/>
                </a:moveTo>
                <a:lnTo>
                  <a:pt x="16896" y="0"/>
                </a:lnTo>
                <a:cubicBezTo>
                  <a:pt x="16910" y="0"/>
                  <a:pt x="16920" y="11"/>
                  <a:pt x="16920" y="24"/>
                </a:cubicBezTo>
                <a:cubicBezTo>
                  <a:pt x="16920" y="38"/>
                  <a:pt x="16910" y="48"/>
                  <a:pt x="16896" y="48"/>
                </a:cubicBezTo>
                <a:lnTo>
                  <a:pt x="16800" y="48"/>
                </a:lnTo>
                <a:cubicBezTo>
                  <a:pt x="16787" y="48"/>
                  <a:pt x="16776" y="38"/>
                  <a:pt x="16776" y="24"/>
                </a:cubicBezTo>
                <a:cubicBezTo>
                  <a:pt x="16776" y="11"/>
                  <a:pt x="16787" y="0"/>
                  <a:pt x="16800" y="0"/>
                </a:cubicBezTo>
                <a:close/>
                <a:moveTo>
                  <a:pt x="17040" y="0"/>
                </a:moveTo>
                <a:lnTo>
                  <a:pt x="17136" y="0"/>
                </a:lnTo>
                <a:cubicBezTo>
                  <a:pt x="17150" y="0"/>
                  <a:pt x="17160" y="11"/>
                  <a:pt x="17160" y="24"/>
                </a:cubicBezTo>
                <a:cubicBezTo>
                  <a:pt x="17160" y="38"/>
                  <a:pt x="17150" y="48"/>
                  <a:pt x="17136" y="48"/>
                </a:cubicBezTo>
                <a:lnTo>
                  <a:pt x="17040" y="48"/>
                </a:lnTo>
                <a:cubicBezTo>
                  <a:pt x="17027" y="48"/>
                  <a:pt x="17016" y="38"/>
                  <a:pt x="17016" y="24"/>
                </a:cubicBezTo>
                <a:cubicBezTo>
                  <a:pt x="17016" y="11"/>
                  <a:pt x="17027" y="0"/>
                  <a:pt x="17040" y="0"/>
                </a:cubicBezTo>
                <a:close/>
                <a:moveTo>
                  <a:pt x="17280" y="0"/>
                </a:moveTo>
                <a:lnTo>
                  <a:pt x="17376" y="0"/>
                </a:lnTo>
                <a:cubicBezTo>
                  <a:pt x="17390" y="0"/>
                  <a:pt x="17400" y="11"/>
                  <a:pt x="17400" y="24"/>
                </a:cubicBezTo>
                <a:cubicBezTo>
                  <a:pt x="17400" y="38"/>
                  <a:pt x="17390" y="48"/>
                  <a:pt x="17376" y="48"/>
                </a:cubicBezTo>
                <a:lnTo>
                  <a:pt x="17280" y="48"/>
                </a:lnTo>
                <a:cubicBezTo>
                  <a:pt x="17267" y="48"/>
                  <a:pt x="17256" y="38"/>
                  <a:pt x="17256" y="24"/>
                </a:cubicBezTo>
                <a:cubicBezTo>
                  <a:pt x="17256" y="11"/>
                  <a:pt x="17267" y="0"/>
                  <a:pt x="17280" y="0"/>
                </a:cubicBezTo>
                <a:close/>
                <a:moveTo>
                  <a:pt x="17520" y="0"/>
                </a:moveTo>
                <a:lnTo>
                  <a:pt x="17616" y="0"/>
                </a:lnTo>
                <a:cubicBezTo>
                  <a:pt x="17630" y="0"/>
                  <a:pt x="17640" y="11"/>
                  <a:pt x="17640" y="24"/>
                </a:cubicBezTo>
                <a:cubicBezTo>
                  <a:pt x="17640" y="38"/>
                  <a:pt x="17630" y="48"/>
                  <a:pt x="17616" y="48"/>
                </a:cubicBezTo>
                <a:lnTo>
                  <a:pt x="17520" y="48"/>
                </a:lnTo>
                <a:cubicBezTo>
                  <a:pt x="17507" y="48"/>
                  <a:pt x="17496" y="38"/>
                  <a:pt x="17496" y="24"/>
                </a:cubicBezTo>
                <a:cubicBezTo>
                  <a:pt x="17496" y="11"/>
                  <a:pt x="17507" y="0"/>
                  <a:pt x="17520" y="0"/>
                </a:cubicBezTo>
                <a:close/>
                <a:moveTo>
                  <a:pt x="17760" y="0"/>
                </a:moveTo>
                <a:lnTo>
                  <a:pt x="17856" y="0"/>
                </a:lnTo>
                <a:cubicBezTo>
                  <a:pt x="17870" y="0"/>
                  <a:pt x="17880" y="11"/>
                  <a:pt x="17880" y="24"/>
                </a:cubicBezTo>
                <a:cubicBezTo>
                  <a:pt x="17880" y="38"/>
                  <a:pt x="17870" y="48"/>
                  <a:pt x="17856" y="48"/>
                </a:cubicBezTo>
                <a:lnTo>
                  <a:pt x="17760" y="48"/>
                </a:lnTo>
                <a:cubicBezTo>
                  <a:pt x="17747" y="48"/>
                  <a:pt x="17736" y="38"/>
                  <a:pt x="17736" y="24"/>
                </a:cubicBezTo>
                <a:cubicBezTo>
                  <a:pt x="17736" y="11"/>
                  <a:pt x="17747" y="0"/>
                  <a:pt x="17760" y="0"/>
                </a:cubicBezTo>
                <a:close/>
                <a:moveTo>
                  <a:pt x="18000" y="0"/>
                </a:moveTo>
                <a:lnTo>
                  <a:pt x="18096" y="0"/>
                </a:lnTo>
                <a:cubicBezTo>
                  <a:pt x="18110" y="0"/>
                  <a:pt x="18120" y="11"/>
                  <a:pt x="18120" y="24"/>
                </a:cubicBezTo>
                <a:cubicBezTo>
                  <a:pt x="18120" y="38"/>
                  <a:pt x="18110" y="48"/>
                  <a:pt x="18096" y="48"/>
                </a:cubicBezTo>
                <a:lnTo>
                  <a:pt x="18000" y="48"/>
                </a:lnTo>
                <a:cubicBezTo>
                  <a:pt x="17987" y="48"/>
                  <a:pt x="17976" y="38"/>
                  <a:pt x="17976" y="24"/>
                </a:cubicBezTo>
                <a:cubicBezTo>
                  <a:pt x="17976" y="11"/>
                  <a:pt x="17987" y="0"/>
                  <a:pt x="18000" y="0"/>
                </a:cubicBezTo>
                <a:close/>
                <a:moveTo>
                  <a:pt x="18240" y="0"/>
                </a:moveTo>
                <a:lnTo>
                  <a:pt x="18336" y="0"/>
                </a:lnTo>
                <a:cubicBezTo>
                  <a:pt x="18350" y="0"/>
                  <a:pt x="18360" y="11"/>
                  <a:pt x="18360" y="24"/>
                </a:cubicBezTo>
                <a:cubicBezTo>
                  <a:pt x="18360" y="38"/>
                  <a:pt x="18350" y="48"/>
                  <a:pt x="18336" y="48"/>
                </a:cubicBezTo>
                <a:lnTo>
                  <a:pt x="18240" y="48"/>
                </a:lnTo>
                <a:cubicBezTo>
                  <a:pt x="18227" y="48"/>
                  <a:pt x="18216" y="38"/>
                  <a:pt x="18216" y="24"/>
                </a:cubicBezTo>
                <a:cubicBezTo>
                  <a:pt x="18216" y="11"/>
                  <a:pt x="18227" y="0"/>
                  <a:pt x="18240" y="0"/>
                </a:cubicBezTo>
                <a:close/>
                <a:moveTo>
                  <a:pt x="18480" y="0"/>
                </a:moveTo>
                <a:lnTo>
                  <a:pt x="18576" y="0"/>
                </a:lnTo>
                <a:cubicBezTo>
                  <a:pt x="18590" y="0"/>
                  <a:pt x="18600" y="11"/>
                  <a:pt x="18600" y="24"/>
                </a:cubicBezTo>
                <a:cubicBezTo>
                  <a:pt x="18600" y="38"/>
                  <a:pt x="18590" y="48"/>
                  <a:pt x="18576" y="48"/>
                </a:cubicBezTo>
                <a:lnTo>
                  <a:pt x="18480" y="48"/>
                </a:lnTo>
                <a:cubicBezTo>
                  <a:pt x="18467" y="48"/>
                  <a:pt x="18456" y="38"/>
                  <a:pt x="18456" y="24"/>
                </a:cubicBezTo>
                <a:cubicBezTo>
                  <a:pt x="18456" y="11"/>
                  <a:pt x="18467" y="0"/>
                  <a:pt x="18480" y="0"/>
                </a:cubicBezTo>
                <a:close/>
                <a:moveTo>
                  <a:pt x="18720" y="0"/>
                </a:moveTo>
                <a:lnTo>
                  <a:pt x="18816" y="0"/>
                </a:lnTo>
                <a:cubicBezTo>
                  <a:pt x="18830" y="0"/>
                  <a:pt x="18840" y="11"/>
                  <a:pt x="18840" y="24"/>
                </a:cubicBezTo>
                <a:cubicBezTo>
                  <a:pt x="18840" y="38"/>
                  <a:pt x="18830" y="48"/>
                  <a:pt x="18816" y="48"/>
                </a:cubicBezTo>
                <a:lnTo>
                  <a:pt x="18720" y="48"/>
                </a:lnTo>
                <a:cubicBezTo>
                  <a:pt x="18707" y="48"/>
                  <a:pt x="18696" y="38"/>
                  <a:pt x="18696" y="24"/>
                </a:cubicBezTo>
                <a:cubicBezTo>
                  <a:pt x="18696" y="11"/>
                  <a:pt x="18707" y="0"/>
                  <a:pt x="18720" y="0"/>
                </a:cubicBezTo>
                <a:close/>
                <a:moveTo>
                  <a:pt x="18960" y="0"/>
                </a:moveTo>
                <a:lnTo>
                  <a:pt x="19056" y="0"/>
                </a:lnTo>
                <a:cubicBezTo>
                  <a:pt x="19070" y="0"/>
                  <a:pt x="19080" y="11"/>
                  <a:pt x="19080" y="24"/>
                </a:cubicBezTo>
                <a:cubicBezTo>
                  <a:pt x="19080" y="38"/>
                  <a:pt x="19070" y="48"/>
                  <a:pt x="19056" y="48"/>
                </a:cubicBezTo>
                <a:lnTo>
                  <a:pt x="18960" y="48"/>
                </a:lnTo>
                <a:cubicBezTo>
                  <a:pt x="18947" y="48"/>
                  <a:pt x="18936" y="38"/>
                  <a:pt x="18936" y="24"/>
                </a:cubicBezTo>
                <a:cubicBezTo>
                  <a:pt x="18936" y="11"/>
                  <a:pt x="18947" y="0"/>
                  <a:pt x="18960" y="0"/>
                </a:cubicBezTo>
                <a:close/>
                <a:moveTo>
                  <a:pt x="19200" y="0"/>
                </a:moveTo>
                <a:lnTo>
                  <a:pt x="19296" y="0"/>
                </a:lnTo>
                <a:cubicBezTo>
                  <a:pt x="19310" y="0"/>
                  <a:pt x="19320" y="11"/>
                  <a:pt x="19320" y="24"/>
                </a:cubicBezTo>
                <a:cubicBezTo>
                  <a:pt x="19320" y="38"/>
                  <a:pt x="19310" y="48"/>
                  <a:pt x="19296" y="48"/>
                </a:cubicBezTo>
                <a:lnTo>
                  <a:pt x="19200" y="48"/>
                </a:lnTo>
                <a:cubicBezTo>
                  <a:pt x="19187" y="48"/>
                  <a:pt x="19176" y="38"/>
                  <a:pt x="19176" y="24"/>
                </a:cubicBezTo>
                <a:cubicBezTo>
                  <a:pt x="19176" y="11"/>
                  <a:pt x="19187" y="0"/>
                  <a:pt x="19200" y="0"/>
                </a:cubicBezTo>
                <a:close/>
                <a:moveTo>
                  <a:pt x="19440" y="0"/>
                </a:moveTo>
                <a:lnTo>
                  <a:pt x="19536" y="0"/>
                </a:lnTo>
                <a:cubicBezTo>
                  <a:pt x="19550" y="0"/>
                  <a:pt x="19560" y="11"/>
                  <a:pt x="19560" y="24"/>
                </a:cubicBezTo>
                <a:cubicBezTo>
                  <a:pt x="19560" y="38"/>
                  <a:pt x="19550" y="48"/>
                  <a:pt x="19536" y="48"/>
                </a:cubicBezTo>
                <a:lnTo>
                  <a:pt x="19440" y="48"/>
                </a:lnTo>
                <a:cubicBezTo>
                  <a:pt x="19427" y="48"/>
                  <a:pt x="19416" y="38"/>
                  <a:pt x="19416" y="24"/>
                </a:cubicBezTo>
                <a:cubicBezTo>
                  <a:pt x="19416" y="11"/>
                  <a:pt x="19427" y="0"/>
                  <a:pt x="19440" y="0"/>
                </a:cubicBezTo>
                <a:close/>
                <a:moveTo>
                  <a:pt x="19680" y="0"/>
                </a:moveTo>
                <a:lnTo>
                  <a:pt x="19776" y="0"/>
                </a:lnTo>
                <a:cubicBezTo>
                  <a:pt x="19790" y="0"/>
                  <a:pt x="19800" y="11"/>
                  <a:pt x="19800" y="24"/>
                </a:cubicBezTo>
                <a:cubicBezTo>
                  <a:pt x="19800" y="38"/>
                  <a:pt x="19790" y="48"/>
                  <a:pt x="19776" y="48"/>
                </a:cubicBezTo>
                <a:lnTo>
                  <a:pt x="19680" y="48"/>
                </a:lnTo>
                <a:cubicBezTo>
                  <a:pt x="19667" y="48"/>
                  <a:pt x="19656" y="38"/>
                  <a:pt x="19656" y="24"/>
                </a:cubicBezTo>
                <a:cubicBezTo>
                  <a:pt x="19656" y="11"/>
                  <a:pt x="19667" y="0"/>
                  <a:pt x="19680" y="0"/>
                </a:cubicBezTo>
                <a:close/>
                <a:moveTo>
                  <a:pt x="19920" y="0"/>
                </a:moveTo>
                <a:lnTo>
                  <a:pt x="20016" y="0"/>
                </a:lnTo>
                <a:cubicBezTo>
                  <a:pt x="20030" y="0"/>
                  <a:pt x="20040" y="11"/>
                  <a:pt x="20040" y="24"/>
                </a:cubicBezTo>
                <a:cubicBezTo>
                  <a:pt x="20040" y="38"/>
                  <a:pt x="20030" y="48"/>
                  <a:pt x="20016" y="48"/>
                </a:cubicBezTo>
                <a:lnTo>
                  <a:pt x="19920" y="48"/>
                </a:lnTo>
                <a:cubicBezTo>
                  <a:pt x="19907" y="48"/>
                  <a:pt x="19896" y="38"/>
                  <a:pt x="19896" y="24"/>
                </a:cubicBezTo>
                <a:cubicBezTo>
                  <a:pt x="19896" y="11"/>
                  <a:pt x="19907" y="0"/>
                  <a:pt x="19920" y="0"/>
                </a:cubicBezTo>
                <a:close/>
                <a:moveTo>
                  <a:pt x="20160" y="0"/>
                </a:moveTo>
                <a:lnTo>
                  <a:pt x="20256" y="0"/>
                </a:lnTo>
                <a:cubicBezTo>
                  <a:pt x="20270" y="0"/>
                  <a:pt x="20280" y="11"/>
                  <a:pt x="20280" y="24"/>
                </a:cubicBezTo>
                <a:cubicBezTo>
                  <a:pt x="20280" y="38"/>
                  <a:pt x="20270" y="48"/>
                  <a:pt x="20256" y="48"/>
                </a:cubicBezTo>
                <a:lnTo>
                  <a:pt x="20160" y="48"/>
                </a:lnTo>
                <a:cubicBezTo>
                  <a:pt x="20147" y="48"/>
                  <a:pt x="20136" y="38"/>
                  <a:pt x="20136" y="24"/>
                </a:cubicBezTo>
                <a:cubicBezTo>
                  <a:pt x="20136" y="11"/>
                  <a:pt x="20147" y="0"/>
                  <a:pt x="20160" y="0"/>
                </a:cubicBezTo>
                <a:close/>
                <a:moveTo>
                  <a:pt x="20400" y="0"/>
                </a:moveTo>
                <a:lnTo>
                  <a:pt x="20496" y="0"/>
                </a:lnTo>
                <a:cubicBezTo>
                  <a:pt x="20510" y="0"/>
                  <a:pt x="20520" y="11"/>
                  <a:pt x="20520" y="24"/>
                </a:cubicBezTo>
                <a:cubicBezTo>
                  <a:pt x="20520" y="38"/>
                  <a:pt x="20510" y="48"/>
                  <a:pt x="20496" y="48"/>
                </a:cubicBezTo>
                <a:lnTo>
                  <a:pt x="20400" y="48"/>
                </a:lnTo>
                <a:cubicBezTo>
                  <a:pt x="20387" y="48"/>
                  <a:pt x="20376" y="38"/>
                  <a:pt x="20376" y="24"/>
                </a:cubicBezTo>
                <a:cubicBezTo>
                  <a:pt x="20376" y="11"/>
                  <a:pt x="20387" y="0"/>
                  <a:pt x="20400" y="0"/>
                </a:cubicBezTo>
                <a:close/>
                <a:moveTo>
                  <a:pt x="20640" y="0"/>
                </a:moveTo>
                <a:lnTo>
                  <a:pt x="20736" y="0"/>
                </a:lnTo>
                <a:cubicBezTo>
                  <a:pt x="20750" y="0"/>
                  <a:pt x="20760" y="11"/>
                  <a:pt x="20760" y="24"/>
                </a:cubicBezTo>
                <a:cubicBezTo>
                  <a:pt x="20760" y="38"/>
                  <a:pt x="20750" y="48"/>
                  <a:pt x="20736" y="48"/>
                </a:cubicBezTo>
                <a:lnTo>
                  <a:pt x="20640" y="48"/>
                </a:lnTo>
                <a:cubicBezTo>
                  <a:pt x="20627" y="48"/>
                  <a:pt x="20616" y="38"/>
                  <a:pt x="20616" y="24"/>
                </a:cubicBezTo>
                <a:cubicBezTo>
                  <a:pt x="20616" y="11"/>
                  <a:pt x="20627" y="0"/>
                  <a:pt x="20640" y="0"/>
                </a:cubicBezTo>
                <a:close/>
                <a:moveTo>
                  <a:pt x="20880" y="0"/>
                </a:moveTo>
                <a:lnTo>
                  <a:pt x="20976" y="0"/>
                </a:lnTo>
                <a:cubicBezTo>
                  <a:pt x="20990" y="0"/>
                  <a:pt x="21000" y="11"/>
                  <a:pt x="21000" y="24"/>
                </a:cubicBezTo>
                <a:cubicBezTo>
                  <a:pt x="21000" y="38"/>
                  <a:pt x="20990" y="48"/>
                  <a:pt x="20976" y="48"/>
                </a:cubicBezTo>
                <a:lnTo>
                  <a:pt x="20880" y="48"/>
                </a:lnTo>
                <a:cubicBezTo>
                  <a:pt x="20867" y="48"/>
                  <a:pt x="20856" y="38"/>
                  <a:pt x="20856" y="24"/>
                </a:cubicBezTo>
                <a:cubicBezTo>
                  <a:pt x="20856" y="11"/>
                  <a:pt x="20867" y="0"/>
                  <a:pt x="20880" y="0"/>
                </a:cubicBezTo>
                <a:close/>
                <a:moveTo>
                  <a:pt x="21120" y="0"/>
                </a:moveTo>
                <a:lnTo>
                  <a:pt x="21216" y="0"/>
                </a:lnTo>
                <a:cubicBezTo>
                  <a:pt x="21230" y="0"/>
                  <a:pt x="21240" y="11"/>
                  <a:pt x="21240" y="24"/>
                </a:cubicBezTo>
                <a:cubicBezTo>
                  <a:pt x="21240" y="38"/>
                  <a:pt x="21230" y="48"/>
                  <a:pt x="21216" y="48"/>
                </a:cubicBezTo>
                <a:lnTo>
                  <a:pt x="21120" y="48"/>
                </a:lnTo>
                <a:cubicBezTo>
                  <a:pt x="21107" y="48"/>
                  <a:pt x="21096" y="38"/>
                  <a:pt x="21096" y="24"/>
                </a:cubicBezTo>
                <a:cubicBezTo>
                  <a:pt x="21096" y="11"/>
                  <a:pt x="21107" y="0"/>
                  <a:pt x="21120" y="0"/>
                </a:cubicBezTo>
                <a:close/>
                <a:moveTo>
                  <a:pt x="21360" y="0"/>
                </a:moveTo>
                <a:lnTo>
                  <a:pt x="21456" y="0"/>
                </a:lnTo>
                <a:cubicBezTo>
                  <a:pt x="21470" y="0"/>
                  <a:pt x="21480" y="11"/>
                  <a:pt x="21480" y="24"/>
                </a:cubicBezTo>
                <a:cubicBezTo>
                  <a:pt x="21480" y="38"/>
                  <a:pt x="21470" y="48"/>
                  <a:pt x="21456" y="48"/>
                </a:cubicBezTo>
                <a:lnTo>
                  <a:pt x="21360" y="48"/>
                </a:lnTo>
                <a:cubicBezTo>
                  <a:pt x="21347" y="48"/>
                  <a:pt x="21336" y="38"/>
                  <a:pt x="21336" y="24"/>
                </a:cubicBezTo>
                <a:cubicBezTo>
                  <a:pt x="21336" y="11"/>
                  <a:pt x="21347" y="0"/>
                  <a:pt x="21360" y="0"/>
                </a:cubicBezTo>
                <a:close/>
                <a:moveTo>
                  <a:pt x="21600" y="0"/>
                </a:moveTo>
                <a:lnTo>
                  <a:pt x="21696" y="0"/>
                </a:lnTo>
                <a:cubicBezTo>
                  <a:pt x="21710" y="0"/>
                  <a:pt x="21720" y="11"/>
                  <a:pt x="21720" y="24"/>
                </a:cubicBezTo>
                <a:cubicBezTo>
                  <a:pt x="21720" y="38"/>
                  <a:pt x="21710" y="48"/>
                  <a:pt x="21696" y="48"/>
                </a:cubicBezTo>
                <a:lnTo>
                  <a:pt x="21600" y="48"/>
                </a:lnTo>
                <a:cubicBezTo>
                  <a:pt x="21587" y="48"/>
                  <a:pt x="21576" y="38"/>
                  <a:pt x="21576" y="24"/>
                </a:cubicBezTo>
                <a:cubicBezTo>
                  <a:pt x="21576" y="11"/>
                  <a:pt x="21587" y="0"/>
                  <a:pt x="21600" y="0"/>
                </a:cubicBezTo>
                <a:close/>
                <a:moveTo>
                  <a:pt x="21840" y="0"/>
                </a:moveTo>
                <a:lnTo>
                  <a:pt x="21936" y="0"/>
                </a:lnTo>
                <a:cubicBezTo>
                  <a:pt x="21950" y="0"/>
                  <a:pt x="21960" y="11"/>
                  <a:pt x="21960" y="24"/>
                </a:cubicBezTo>
                <a:cubicBezTo>
                  <a:pt x="21960" y="38"/>
                  <a:pt x="21950" y="48"/>
                  <a:pt x="21936" y="48"/>
                </a:cubicBezTo>
                <a:lnTo>
                  <a:pt x="21840" y="48"/>
                </a:lnTo>
                <a:cubicBezTo>
                  <a:pt x="21827" y="48"/>
                  <a:pt x="21816" y="38"/>
                  <a:pt x="21816" y="24"/>
                </a:cubicBezTo>
                <a:cubicBezTo>
                  <a:pt x="21816" y="11"/>
                  <a:pt x="21827" y="0"/>
                  <a:pt x="21840" y="0"/>
                </a:cubicBezTo>
                <a:close/>
                <a:moveTo>
                  <a:pt x="22080" y="0"/>
                </a:moveTo>
                <a:lnTo>
                  <a:pt x="22176" y="0"/>
                </a:lnTo>
                <a:cubicBezTo>
                  <a:pt x="22190" y="0"/>
                  <a:pt x="22200" y="11"/>
                  <a:pt x="22200" y="24"/>
                </a:cubicBezTo>
                <a:cubicBezTo>
                  <a:pt x="22200" y="38"/>
                  <a:pt x="22190" y="48"/>
                  <a:pt x="22176" y="48"/>
                </a:cubicBezTo>
                <a:lnTo>
                  <a:pt x="22080" y="48"/>
                </a:lnTo>
                <a:cubicBezTo>
                  <a:pt x="22067" y="48"/>
                  <a:pt x="22056" y="38"/>
                  <a:pt x="22056" y="24"/>
                </a:cubicBezTo>
                <a:cubicBezTo>
                  <a:pt x="22056" y="11"/>
                  <a:pt x="22067" y="0"/>
                  <a:pt x="22080" y="0"/>
                </a:cubicBezTo>
                <a:close/>
                <a:moveTo>
                  <a:pt x="22320" y="0"/>
                </a:moveTo>
                <a:lnTo>
                  <a:pt x="22416" y="0"/>
                </a:lnTo>
                <a:cubicBezTo>
                  <a:pt x="22430" y="0"/>
                  <a:pt x="22440" y="11"/>
                  <a:pt x="22440" y="24"/>
                </a:cubicBezTo>
                <a:cubicBezTo>
                  <a:pt x="22440" y="38"/>
                  <a:pt x="22430" y="48"/>
                  <a:pt x="22416" y="48"/>
                </a:cubicBezTo>
                <a:lnTo>
                  <a:pt x="22320" y="48"/>
                </a:lnTo>
                <a:cubicBezTo>
                  <a:pt x="22307" y="48"/>
                  <a:pt x="22296" y="38"/>
                  <a:pt x="22296" y="24"/>
                </a:cubicBezTo>
                <a:cubicBezTo>
                  <a:pt x="22296" y="11"/>
                  <a:pt x="22307" y="0"/>
                  <a:pt x="22320" y="0"/>
                </a:cubicBezTo>
                <a:close/>
                <a:moveTo>
                  <a:pt x="22560" y="0"/>
                </a:moveTo>
                <a:lnTo>
                  <a:pt x="22656" y="0"/>
                </a:lnTo>
                <a:cubicBezTo>
                  <a:pt x="22670" y="0"/>
                  <a:pt x="22680" y="11"/>
                  <a:pt x="22680" y="24"/>
                </a:cubicBezTo>
                <a:cubicBezTo>
                  <a:pt x="22680" y="38"/>
                  <a:pt x="22670" y="48"/>
                  <a:pt x="22656" y="48"/>
                </a:cubicBezTo>
                <a:lnTo>
                  <a:pt x="22560" y="48"/>
                </a:lnTo>
                <a:cubicBezTo>
                  <a:pt x="22547" y="48"/>
                  <a:pt x="22536" y="38"/>
                  <a:pt x="22536" y="24"/>
                </a:cubicBezTo>
                <a:cubicBezTo>
                  <a:pt x="22536" y="11"/>
                  <a:pt x="22547" y="0"/>
                  <a:pt x="22560" y="0"/>
                </a:cubicBezTo>
                <a:close/>
                <a:moveTo>
                  <a:pt x="22800" y="0"/>
                </a:moveTo>
                <a:lnTo>
                  <a:pt x="22896" y="0"/>
                </a:lnTo>
                <a:cubicBezTo>
                  <a:pt x="22910" y="0"/>
                  <a:pt x="22920" y="11"/>
                  <a:pt x="22920" y="24"/>
                </a:cubicBezTo>
                <a:cubicBezTo>
                  <a:pt x="22920" y="38"/>
                  <a:pt x="22910" y="48"/>
                  <a:pt x="22896" y="48"/>
                </a:cubicBezTo>
                <a:lnTo>
                  <a:pt x="22800" y="48"/>
                </a:lnTo>
                <a:cubicBezTo>
                  <a:pt x="22787" y="48"/>
                  <a:pt x="22776" y="38"/>
                  <a:pt x="22776" y="24"/>
                </a:cubicBezTo>
                <a:cubicBezTo>
                  <a:pt x="22776" y="11"/>
                  <a:pt x="22787" y="0"/>
                  <a:pt x="22800" y="0"/>
                </a:cubicBezTo>
                <a:close/>
                <a:moveTo>
                  <a:pt x="23040" y="0"/>
                </a:moveTo>
                <a:lnTo>
                  <a:pt x="23136" y="0"/>
                </a:lnTo>
                <a:cubicBezTo>
                  <a:pt x="23150" y="0"/>
                  <a:pt x="23160" y="11"/>
                  <a:pt x="23160" y="24"/>
                </a:cubicBezTo>
                <a:cubicBezTo>
                  <a:pt x="23160" y="38"/>
                  <a:pt x="23150" y="48"/>
                  <a:pt x="23136" y="48"/>
                </a:cubicBezTo>
                <a:lnTo>
                  <a:pt x="23040" y="48"/>
                </a:lnTo>
                <a:cubicBezTo>
                  <a:pt x="23027" y="48"/>
                  <a:pt x="23016" y="38"/>
                  <a:pt x="23016" y="24"/>
                </a:cubicBezTo>
                <a:cubicBezTo>
                  <a:pt x="23016" y="11"/>
                  <a:pt x="23027" y="0"/>
                  <a:pt x="23040" y="0"/>
                </a:cubicBezTo>
                <a:close/>
                <a:moveTo>
                  <a:pt x="23280" y="0"/>
                </a:moveTo>
                <a:lnTo>
                  <a:pt x="23376" y="0"/>
                </a:lnTo>
                <a:cubicBezTo>
                  <a:pt x="23390" y="0"/>
                  <a:pt x="23400" y="11"/>
                  <a:pt x="23400" y="24"/>
                </a:cubicBezTo>
                <a:cubicBezTo>
                  <a:pt x="23400" y="38"/>
                  <a:pt x="23390" y="48"/>
                  <a:pt x="23376" y="48"/>
                </a:cubicBezTo>
                <a:lnTo>
                  <a:pt x="23280" y="48"/>
                </a:lnTo>
                <a:cubicBezTo>
                  <a:pt x="23267" y="48"/>
                  <a:pt x="23256" y="38"/>
                  <a:pt x="23256" y="24"/>
                </a:cubicBezTo>
                <a:cubicBezTo>
                  <a:pt x="23256" y="11"/>
                  <a:pt x="23267" y="0"/>
                  <a:pt x="23280" y="0"/>
                </a:cubicBezTo>
                <a:close/>
                <a:moveTo>
                  <a:pt x="23520" y="0"/>
                </a:moveTo>
                <a:lnTo>
                  <a:pt x="23616" y="0"/>
                </a:lnTo>
                <a:cubicBezTo>
                  <a:pt x="23630" y="0"/>
                  <a:pt x="23640" y="11"/>
                  <a:pt x="23640" y="24"/>
                </a:cubicBezTo>
                <a:cubicBezTo>
                  <a:pt x="23640" y="38"/>
                  <a:pt x="23630" y="48"/>
                  <a:pt x="23616" y="48"/>
                </a:cubicBezTo>
                <a:lnTo>
                  <a:pt x="23520" y="48"/>
                </a:lnTo>
                <a:cubicBezTo>
                  <a:pt x="23507" y="48"/>
                  <a:pt x="23496" y="38"/>
                  <a:pt x="23496" y="24"/>
                </a:cubicBezTo>
                <a:cubicBezTo>
                  <a:pt x="23496" y="11"/>
                  <a:pt x="23507" y="0"/>
                  <a:pt x="23520" y="0"/>
                </a:cubicBezTo>
                <a:close/>
                <a:moveTo>
                  <a:pt x="23760" y="0"/>
                </a:moveTo>
                <a:lnTo>
                  <a:pt x="23856" y="0"/>
                </a:lnTo>
                <a:cubicBezTo>
                  <a:pt x="23870" y="0"/>
                  <a:pt x="23880" y="11"/>
                  <a:pt x="23880" y="24"/>
                </a:cubicBezTo>
                <a:cubicBezTo>
                  <a:pt x="23880" y="38"/>
                  <a:pt x="23870" y="48"/>
                  <a:pt x="23856" y="48"/>
                </a:cubicBezTo>
                <a:lnTo>
                  <a:pt x="23760" y="48"/>
                </a:lnTo>
                <a:cubicBezTo>
                  <a:pt x="23747" y="48"/>
                  <a:pt x="23736" y="38"/>
                  <a:pt x="23736" y="24"/>
                </a:cubicBezTo>
                <a:cubicBezTo>
                  <a:pt x="23736" y="11"/>
                  <a:pt x="23747" y="0"/>
                  <a:pt x="23760" y="0"/>
                </a:cubicBezTo>
                <a:close/>
                <a:moveTo>
                  <a:pt x="24000" y="0"/>
                </a:moveTo>
                <a:lnTo>
                  <a:pt x="24096" y="0"/>
                </a:lnTo>
                <a:cubicBezTo>
                  <a:pt x="24110" y="0"/>
                  <a:pt x="24120" y="11"/>
                  <a:pt x="24120" y="24"/>
                </a:cubicBezTo>
                <a:cubicBezTo>
                  <a:pt x="24120" y="38"/>
                  <a:pt x="24110" y="48"/>
                  <a:pt x="24096" y="48"/>
                </a:cubicBezTo>
                <a:lnTo>
                  <a:pt x="24000" y="48"/>
                </a:lnTo>
                <a:cubicBezTo>
                  <a:pt x="23987" y="48"/>
                  <a:pt x="23976" y="38"/>
                  <a:pt x="23976" y="24"/>
                </a:cubicBezTo>
                <a:cubicBezTo>
                  <a:pt x="23976" y="11"/>
                  <a:pt x="23987" y="0"/>
                  <a:pt x="24000" y="0"/>
                </a:cubicBezTo>
                <a:close/>
                <a:moveTo>
                  <a:pt x="24240" y="0"/>
                </a:moveTo>
                <a:lnTo>
                  <a:pt x="24336" y="0"/>
                </a:lnTo>
                <a:cubicBezTo>
                  <a:pt x="24350" y="0"/>
                  <a:pt x="24360" y="11"/>
                  <a:pt x="24360" y="24"/>
                </a:cubicBezTo>
                <a:cubicBezTo>
                  <a:pt x="24360" y="38"/>
                  <a:pt x="24350" y="48"/>
                  <a:pt x="24336" y="48"/>
                </a:cubicBezTo>
                <a:lnTo>
                  <a:pt x="24240" y="48"/>
                </a:lnTo>
                <a:cubicBezTo>
                  <a:pt x="24227" y="48"/>
                  <a:pt x="24216" y="38"/>
                  <a:pt x="24216" y="24"/>
                </a:cubicBezTo>
                <a:cubicBezTo>
                  <a:pt x="24216" y="11"/>
                  <a:pt x="24227" y="0"/>
                  <a:pt x="24240" y="0"/>
                </a:cubicBezTo>
                <a:close/>
                <a:moveTo>
                  <a:pt x="24480" y="0"/>
                </a:moveTo>
                <a:lnTo>
                  <a:pt x="24576" y="0"/>
                </a:lnTo>
                <a:cubicBezTo>
                  <a:pt x="24590" y="0"/>
                  <a:pt x="24600" y="11"/>
                  <a:pt x="24600" y="24"/>
                </a:cubicBezTo>
                <a:cubicBezTo>
                  <a:pt x="24600" y="38"/>
                  <a:pt x="24590" y="48"/>
                  <a:pt x="24576" y="48"/>
                </a:cubicBezTo>
                <a:lnTo>
                  <a:pt x="24480" y="48"/>
                </a:lnTo>
                <a:cubicBezTo>
                  <a:pt x="24467" y="48"/>
                  <a:pt x="24456" y="38"/>
                  <a:pt x="24456" y="24"/>
                </a:cubicBezTo>
                <a:cubicBezTo>
                  <a:pt x="24456" y="11"/>
                  <a:pt x="24467" y="0"/>
                  <a:pt x="24480" y="0"/>
                </a:cubicBezTo>
                <a:close/>
                <a:moveTo>
                  <a:pt x="24720" y="0"/>
                </a:moveTo>
                <a:lnTo>
                  <a:pt x="24816" y="0"/>
                </a:lnTo>
                <a:cubicBezTo>
                  <a:pt x="24830" y="0"/>
                  <a:pt x="24840" y="11"/>
                  <a:pt x="24840" y="24"/>
                </a:cubicBezTo>
                <a:cubicBezTo>
                  <a:pt x="24840" y="38"/>
                  <a:pt x="24830" y="48"/>
                  <a:pt x="24816" y="48"/>
                </a:cubicBezTo>
                <a:lnTo>
                  <a:pt x="24720" y="48"/>
                </a:lnTo>
                <a:cubicBezTo>
                  <a:pt x="24707" y="48"/>
                  <a:pt x="24696" y="38"/>
                  <a:pt x="24696" y="24"/>
                </a:cubicBezTo>
                <a:cubicBezTo>
                  <a:pt x="24696" y="11"/>
                  <a:pt x="24707" y="0"/>
                  <a:pt x="24720" y="0"/>
                </a:cubicBezTo>
                <a:close/>
                <a:moveTo>
                  <a:pt x="24960" y="0"/>
                </a:moveTo>
                <a:lnTo>
                  <a:pt x="25056" y="0"/>
                </a:lnTo>
                <a:cubicBezTo>
                  <a:pt x="25070" y="0"/>
                  <a:pt x="25080" y="11"/>
                  <a:pt x="25080" y="24"/>
                </a:cubicBezTo>
                <a:cubicBezTo>
                  <a:pt x="25080" y="38"/>
                  <a:pt x="25070" y="48"/>
                  <a:pt x="25056" y="48"/>
                </a:cubicBezTo>
                <a:lnTo>
                  <a:pt x="24960" y="48"/>
                </a:lnTo>
                <a:cubicBezTo>
                  <a:pt x="24947" y="48"/>
                  <a:pt x="24936" y="38"/>
                  <a:pt x="24936" y="24"/>
                </a:cubicBezTo>
                <a:cubicBezTo>
                  <a:pt x="24936" y="11"/>
                  <a:pt x="24947" y="0"/>
                  <a:pt x="24960" y="0"/>
                </a:cubicBezTo>
                <a:close/>
                <a:moveTo>
                  <a:pt x="25200" y="0"/>
                </a:moveTo>
                <a:lnTo>
                  <a:pt x="25296" y="0"/>
                </a:lnTo>
                <a:cubicBezTo>
                  <a:pt x="25310" y="0"/>
                  <a:pt x="25320" y="11"/>
                  <a:pt x="25320" y="24"/>
                </a:cubicBezTo>
                <a:cubicBezTo>
                  <a:pt x="25320" y="38"/>
                  <a:pt x="25310" y="48"/>
                  <a:pt x="25296" y="48"/>
                </a:cubicBezTo>
                <a:lnTo>
                  <a:pt x="25200" y="48"/>
                </a:lnTo>
                <a:cubicBezTo>
                  <a:pt x="25187" y="48"/>
                  <a:pt x="25176" y="38"/>
                  <a:pt x="25176" y="24"/>
                </a:cubicBezTo>
                <a:cubicBezTo>
                  <a:pt x="25176" y="11"/>
                  <a:pt x="25187" y="0"/>
                  <a:pt x="25200" y="0"/>
                </a:cubicBezTo>
                <a:close/>
                <a:moveTo>
                  <a:pt x="25440" y="0"/>
                </a:moveTo>
                <a:lnTo>
                  <a:pt x="25536" y="0"/>
                </a:lnTo>
                <a:cubicBezTo>
                  <a:pt x="25550" y="0"/>
                  <a:pt x="25560" y="11"/>
                  <a:pt x="25560" y="24"/>
                </a:cubicBezTo>
                <a:cubicBezTo>
                  <a:pt x="25560" y="38"/>
                  <a:pt x="25550" y="48"/>
                  <a:pt x="25536" y="48"/>
                </a:cubicBezTo>
                <a:lnTo>
                  <a:pt x="25440" y="48"/>
                </a:lnTo>
                <a:cubicBezTo>
                  <a:pt x="25427" y="48"/>
                  <a:pt x="25416" y="38"/>
                  <a:pt x="25416" y="24"/>
                </a:cubicBezTo>
                <a:cubicBezTo>
                  <a:pt x="25416" y="11"/>
                  <a:pt x="25427" y="0"/>
                  <a:pt x="25440" y="0"/>
                </a:cubicBezTo>
                <a:close/>
                <a:moveTo>
                  <a:pt x="25680" y="0"/>
                </a:moveTo>
                <a:lnTo>
                  <a:pt x="25776" y="0"/>
                </a:lnTo>
                <a:cubicBezTo>
                  <a:pt x="25790" y="0"/>
                  <a:pt x="25800" y="11"/>
                  <a:pt x="25800" y="24"/>
                </a:cubicBezTo>
                <a:cubicBezTo>
                  <a:pt x="25800" y="38"/>
                  <a:pt x="25790" y="48"/>
                  <a:pt x="25776" y="48"/>
                </a:cubicBezTo>
                <a:lnTo>
                  <a:pt x="25680" y="48"/>
                </a:lnTo>
                <a:cubicBezTo>
                  <a:pt x="25667" y="48"/>
                  <a:pt x="25656" y="38"/>
                  <a:pt x="25656" y="24"/>
                </a:cubicBezTo>
                <a:cubicBezTo>
                  <a:pt x="25656" y="11"/>
                  <a:pt x="25667" y="0"/>
                  <a:pt x="25680" y="0"/>
                </a:cubicBezTo>
                <a:close/>
                <a:moveTo>
                  <a:pt x="25920" y="0"/>
                </a:moveTo>
                <a:lnTo>
                  <a:pt x="26016" y="0"/>
                </a:lnTo>
                <a:cubicBezTo>
                  <a:pt x="26030" y="0"/>
                  <a:pt x="26040" y="11"/>
                  <a:pt x="26040" y="24"/>
                </a:cubicBezTo>
                <a:cubicBezTo>
                  <a:pt x="26040" y="38"/>
                  <a:pt x="26030" y="48"/>
                  <a:pt x="26016" y="48"/>
                </a:cubicBezTo>
                <a:lnTo>
                  <a:pt x="25920" y="48"/>
                </a:lnTo>
                <a:cubicBezTo>
                  <a:pt x="25907" y="48"/>
                  <a:pt x="25896" y="38"/>
                  <a:pt x="25896" y="24"/>
                </a:cubicBezTo>
                <a:cubicBezTo>
                  <a:pt x="25896" y="11"/>
                  <a:pt x="25907" y="0"/>
                  <a:pt x="25920" y="0"/>
                </a:cubicBezTo>
                <a:close/>
                <a:moveTo>
                  <a:pt x="26160" y="0"/>
                </a:moveTo>
                <a:lnTo>
                  <a:pt x="26256" y="0"/>
                </a:lnTo>
                <a:cubicBezTo>
                  <a:pt x="26270" y="0"/>
                  <a:pt x="26280" y="11"/>
                  <a:pt x="26280" y="24"/>
                </a:cubicBezTo>
                <a:cubicBezTo>
                  <a:pt x="26280" y="38"/>
                  <a:pt x="26270" y="48"/>
                  <a:pt x="26256" y="48"/>
                </a:cubicBezTo>
                <a:lnTo>
                  <a:pt x="26160" y="48"/>
                </a:lnTo>
                <a:cubicBezTo>
                  <a:pt x="26147" y="48"/>
                  <a:pt x="26136" y="38"/>
                  <a:pt x="26136" y="24"/>
                </a:cubicBezTo>
                <a:cubicBezTo>
                  <a:pt x="26136" y="11"/>
                  <a:pt x="26147" y="0"/>
                  <a:pt x="26160" y="0"/>
                </a:cubicBezTo>
                <a:close/>
                <a:moveTo>
                  <a:pt x="26400" y="0"/>
                </a:moveTo>
                <a:lnTo>
                  <a:pt x="26496" y="0"/>
                </a:lnTo>
                <a:cubicBezTo>
                  <a:pt x="26510" y="0"/>
                  <a:pt x="26520" y="11"/>
                  <a:pt x="26520" y="24"/>
                </a:cubicBezTo>
                <a:cubicBezTo>
                  <a:pt x="26520" y="38"/>
                  <a:pt x="26510" y="48"/>
                  <a:pt x="26496" y="48"/>
                </a:cubicBezTo>
                <a:lnTo>
                  <a:pt x="26400" y="48"/>
                </a:lnTo>
                <a:cubicBezTo>
                  <a:pt x="26387" y="48"/>
                  <a:pt x="26376" y="38"/>
                  <a:pt x="26376" y="24"/>
                </a:cubicBezTo>
                <a:cubicBezTo>
                  <a:pt x="26376" y="11"/>
                  <a:pt x="26387" y="0"/>
                  <a:pt x="26400" y="0"/>
                </a:cubicBezTo>
                <a:close/>
                <a:moveTo>
                  <a:pt x="26640" y="0"/>
                </a:moveTo>
                <a:lnTo>
                  <a:pt x="26736" y="0"/>
                </a:lnTo>
                <a:cubicBezTo>
                  <a:pt x="26750" y="0"/>
                  <a:pt x="26760" y="11"/>
                  <a:pt x="26760" y="24"/>
                </a:cubicBezTo>
                <a:cubicBezTo>
                  <a:pt x="26760" y="38"/>
                  <a:pt x="26750" y="48"/>
                  <a:pt x="26736" y="48"/>
                </a:cubicBezTo>
                <a:lnTo>
                  <a:pt x="26640" y="48"/>
                </a:lnTo>
                <a:cubicBezTo>
                  <a:pt x="26627" y="48"/>
                  <a:pt x="26616" y="38"/>
                  <a:pt x="26616" y="24"/>
                </a:cubicBezTo>
                <a:cubicBezTo>
                  <a:pt x="26616" y="11"/>
                  <a:pt x="26627" y="0"/>
                  <a:pt x="26640" y="0"/>
                </a:cubicBezTo>
                <a:close/>
                <a:moveTo>
                  <a:pt x="26880" y="0"/>
                </a:moveTo>
                <a:lnTo>
                  <a:pt x="26976" y="0"/>
                </a:lnTo>
                <a:cubicBezTo>
                  <a:pt x="26990" y="0"/>
                  <a:pt x="27000" y="11"/>
                  <a:pt x="27000" y="24"/>
                </a:cubicBezTo>
                <a:cubicBezTo>
                  <a:pt x="27000" y="38"/>
                  <a:pt x="26990" y="48"/>
                  <a:pt x="26976" y="48"/>
                </a:cubicBezTo>
                <a:lnTo>
                  <a:pt x="26880" y="48"/>
                </a:lnTo>
                <a:cubicBezTo>
                  <a:pt x="26867" y="48"/>
                  <a:pt x="26856" y="38"/>
                  <a:pt x="26856" y="24"/>
                </a:cubicBezTo>
                <a:cubicBezTo>
                  <a:pt x="26856" y="11"/>
                  <a:pt x="26867" y="0"/>
                  <a:pt x="26880" y="0"/>
                </a:cubicBezTo>
                <a:close/>
                <a:moveTo>
                  <a:pt x="27120" y="0"/>
                </a:moveTo>
                <a:lnTo>
                  <a:pt x="27216" y="0"/>
                </a:lnTo>
                <a:cubicBezTo>
                  <a:pt x="27230" y="0"/>
                  <a:pt x="27240" y="11"/>
                  <a:pt x="27240" y="24"/>
                </a:cubicBezTo>
                <a:cubicBezTo>
                  <a:pt x="27240" y="38"/>
                  <a:pt x="27230" y="48"/>
                  <a:pt x="27216" y="48"/>
                </a:cubicBezTo>
                <a:lnTo>
                  <a:pt x="27120" y="48"/>
                </a:lnTo>
                <a:cubicBezTo>
                  <a:pt x="27107" y="48"/>
                  <a:pt x="27096" y="38"/>
                  <a:pt x="27096" y="24"/>
                </a:cubicBezTo>
                <a:cubicBezTo>
                  <a:pt x="27096" y="11"/>
                  <a:pt x="27107" y="0"/>
                  <a:pt x="27120" y="0"/>
                </a:cubicBezTo>
                <a:close/>
                <a:moveTo>
                  <a:pt x="27360" y="0"/>
                </a:moveTo>
                <a:lnTo>
                  <a:pt x="27456" y="0"/>
                </a:lnTo>
                <a:cubicBezTo>
                  <a:pt x="27470" y="0"/>
                  <a:pt x="27480" y="11"/>
                  <a:pt x="27480" y="24"/>
                </a:cubicBezTo>
                <a:cubicBezTo>
                  <a:pt x="27480" y="38"/>
                  <a:pt x="27470" y="48"/>
                  <a:pt x="27456" y="48"/>
                </a:cubicBezTo>
                <a:lnTo>
                  <a:pt x="27360" y="48"/>
                </a:lnTo>
                <a:cubicBezTo>
                  <a:pt x="27347" y="48"/>
                  <a:pt x="27336" y="38"/>
                  <a:pt x="27336" y="24"/>
                </a:cubicBezTo>
                <a:cubicBezTo>
                  <a:pt x="27336" y="11"/>
                  <a:pt x="27347" y="0"/>
                  <a:pt x="27360" y="0"/>
                </a:cubicBezTo>
                <a:close/>
                <a:moveTo>
                  <a:pt x="27600" y="0"/>
                </a:moveTo>
                <a:lnTo>
                  <a:pt x="27696" y="0"/>
                </a:lnTo>
                <a:cubicBezTo>
                  <a:pt x="27710" y="0"/>
                  <a:pt x="27720" y="11"/>
                  <a:pt x="27720" y="24"/>
                </a:cubicBezTo>
                <a:cubicBezTo>
                  <a:pt x="27720" y="38"/>
                  <a:pt x="27710" y="48"/>
                  <a:pt x="27696" y="48"/>
                </a:cubicBezTo>
                <a:lnTo>
                  <a:pt x="27600" y="48"/>
                </a:lnTo>
                <a:cubicBezTo>
                  <a:pt x="27587" y="48"/>
                  <a:pt x="27576" y="38"/>
                  <a:pt x="27576" y="24"/>
                </a:cubicBezTo>
                <a:cubicBezTo>
                  <a:pt x="27576" y="11"/>
                  <a:pt x="27587" y="0"/>
                  <a:pt x="27600" y="0"/>
                </a:cubicBezTo>
                <a:close/>
                <a:moveTo>
                  <a:pt x="27840" y="0"/>
                </a:moveTo>
                <a:lnTo>
                  <a:pt x="27904" y="0"/>
                </a:lnTo>
                <a:lnTo>
                  <a:pt x="27904" y="48"/>
                </a:lnTo>
                <a:lnTo>
                  <a:pt x="27840" y="48"/>
                </a:lnTo>
                <a:cubicBezTo>
                  <a:pt x="27827" y="48"/>
                  <a:pt x="27816" y="38"/>
                  <a:pt x="27816" y="24"/>
                </a:cubicBezTo>
                <a:cubicBezTo>
                  <a:pt x="27816" y="11"/>
                  <a:pt x="27827" y="0"/>
                  <a:pt x="27840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0" name="Freeform 233">
            <a:extLst>
              <a:ext uri="{FF2B5EF4-FFF2-40B4-BE49-F238E27FC236}">
                <a16:creationId xmlns:a16="http://schemas.microsoft.com/office/drawing/2014/main" id="{9C75B24B-5C67-45AE-A486-32640D325C12}"/>
              </a:ext>
            </a:extLst>
          </p:cNvPr>
          <p:cNvSpPr>
            <a:spLocks noEditPoints="1"/>
          </p:cNvSpPr>
          <p:nvPr/>
        </p:nvSpPr>
        <p:spPr bwMode="auto">
          <a:xfrm>
            <a:off x="6057972" y="3186021"/>
            <a:ext cx="6047" cy="1738206"/>
          </a:xfrm>
          <a:custGeom>
            <a:avLst/>
            <a:gdLst>
              <a:gd name="T0" fmla="*/ 0 w 96"/>
              <a:gd name="T1" fmla="*/ 0 h 19920"/>
              <a:gd name="T2" fmla="*/ 0 w 96"/>
              <a:gd name="T3" fmla="*/ 672 h 19920"/>
              <a:gd name="T4" fmla="*/ 96 w 96"/>
              <a:gd name="T5" fmla="*/ 1152 h 19920"/>
              <a:gd name="T6" fmla="*/ 96 w 96"/>
              <a:gd name="T7" fmla="*/ 960 h 19920"/>
              <a:gd name="T8" fmla="*/ 0 w 96"/>
              <a:gd name="T9" fmla="*/ 1440 h 19920"/>
              <a:gd name="T10" fmla="*/ 48 w 96"/>
              <a:gd name="T11" fmla="*/ 2160 h 19920"/>
              <a:gd name="T12" fmla="*/ 96 w 96"/>
              <a:gd name="T13" fmla="*/ 2400 h 19920"/>
              <a:gd name="T14" fmla="*/ 48 w 96"/>
              <a:gd name="T15" fmla="*/ 2352 h 19920"/>
              <a:gd name="T16" fmla="*/ 0 w 96"/>
              <a:gd name="T17" fmla="*/ 3072 h 19920"/>
              <a:gd name="T18" fmla="*/ 96 w 96"/>
              <a:gd name="T19" fmla="*/ 3552 h 19920"/>
              <a:gd name="T20" fmla="*/ 96 w 96"/>
              <a:gd name="T21" fmla="*/ 3360 h 19920"/>
              <a:gd name="T22" fmla="*/ 0 w 96"/>
              <a:gd name="T23" fmla="*/ 3840 h 19920"/>
              <a:gd name="T24" fmla="*/ 48 w 96"/>
              <a:gd name="T25" fmla="*/ 4560 h 19920"/>
              <a:gd name="T26" fmla="*/ 96 w 96"/>
              <a:gd name="T27" fmla="*/ 4800 h 19920"/>
              <a:gd name="T28" fmla="*/ 48 w 96"/>
              <a:gd name="T29" fmla="*/ 4752 h 19920"/>
              <a:gd name="T30" fmla="*/ 0 w 96"/>
              <a:gd name="T31" fmla="*/ 5472 h 19920"/>
              <a:gd name="T32" fmla="*/ 96 w 96"/>
              <a:gd name="T33" fmla="*/ 5952 h 19920"/>
              <a:gd name="T34" fmla="*/ 96 w 96"/>
              <a:gd name="T35" fmla="*/ 5760 h 19920"/>
              <a:gd name="T36" fmla="*/ 0 w 96"/>
              <a:gd name="T37" fmla="*/ 6240 h 19920"/>
              <a:gd name="T38" fmla="*/ 48 w 96"/>
              <a:gd name="T39" fmla="*/ 6960 h 19920"/>
              <a:gd name="T40" fmla="*/ 96 w 96"/>
              <a:gd name="T41" fmla="*/ 7200 h 19920"/>
              <a:gd name="T42" fmla="*/ 48 w 96"/>
              <a:gd name="T43" fmla="*/ 7152 h 19920"/>
              <a:gd name="T44" fmla="*/ 0 w 96"/>
              <a:gd name="T45" fmla="*/ 7872 h 19920"/>
              <a:gd name="T46" fmla="*/ 96 w 96"/>
              <a:gd name="T47" fmla="*/ 8352 h 19920"/>
              <a:gd name="T48" fmla="*/ 96 w 96"/>
              <a:gd name="T49" fmla="*/ 8160 h 19920"/>
              <a:gd name="T50" fmla="*/ 0 w 96"/>
              <a:gd name="T51" fmla="*/ 8640 h 19920"/>
              <a:gd name="T52" fmla="*/ 48 w 96"/>
              <a:gd name="T53" fmla="*/ 9360 h 19920"/>
              <a:gd name="T54" fmla="*/ 96 w 96"/>
              <a:gd name="T55" fmla="*/ 9600 h 19920"/>
              <a:gd name="T56" fmla="*/ 48 w 96"/>
              <a:gd name="T57" fmla="*/ 9552 h 19920"/>
              <a:gd name="T58" fmla="*/ 0 w 96"/>
              <a:gd name="T59" fmla="*/ 10272 h 19920"/>
              <a:gd name="T60" fmla="*/ 96 w 96"/>
              <a:gd name="T61" fmla="*/ 10752 h 19920"/>
              <a:gd name="T62" fmla="*/ 96 w 96"/>
              <a:gd name="T63" fmla="*/ 10560 h 19920"/>
              <a:gd name="T64" fmla="*/ 0 w 96"/>
              <a:gd name="T65" fmla="*/ 11040 h 19920"/>
              <a:gd name="T66" fmla="*/ 48 w 96"/>
              <a:gd name="T67" fmla="*/ 11760 h 19920"/>
              <a:gd name="T68" fmla="*/ 96 w 96"/>
              <a:gd name="T69" fmla="*/ 12000 h 19920"/>
              <a:gd name="T70" fmla="*/ 48 w 96"/>
              <a:gd name="T71" fmla="*/ 11952 h 19920"/>
              <a:gd name="T72" fmla="*/ 0 w 96"/>
              <a:gd name="T73" fmla="*/ 12672 h 19920"/>
              <a:gd name="T74" fmla="*/ 96 w 96"/>
              <a:gd name="T75" fmla="*/ 13152 h 19920"/>
              <a:gd name="T76" fmla="*/ 96 w 96"/>
              <a:gd name="T77" fmla="*/ 12960 h 19920"/>
              <a:gd name="T78" fmla="*/ 0 w 96"/>
              <a:gd name="T79" fmla="*/ 13440 h 19920"/>
              <a:gd name="T80" fmla="*/ 48 w 96"/>
              <a:gd name="T81" fmla="*/ 14160 h 19920"/>
              <a:gd name="T82" fmla="*/ 96 w 96"/>
              <a:gd name="T83" fmla="*/ 14400 h 19920"/>
              <a:gd name="T84" fmla="*/ 48 w 96"/>
              <a:gd name="T85" fmla="*/ 14352 h 19920"/>
              <a:gd name="T86" fmla="*/ 0 w 96"/>
              <a:gd name="T87" fmla="*/ 15072 h 19920"/>
              <a:gd name="T88" fmla="*/ 96 w 96"/>
              <a:gd name="T89" fmla="*/ 15552 h 19920"/>
              <a:gd name="T90" fmla="*/ 96 w 96"/>
              <a:gd name="T91" fmla="*/ 15360 h 19920"/>
              <a:gd name="T92" fmla="*/ 0 w 96"/>
              <a:gd name="T93" fmla="*/ 15840 h 19920"/>
              <a:gd name="T94" fmla="*/ 48 w 96"/>
              <a:gd name="T95" fmla="*/ 16560 h 19920"/>
              <a:gd name="T96" fmla="*/ 96 w 96"/>
              <a:gd name="T97" fmla="*/ 16800 h 19920"/>
              <a:gd name="T98" fmla="*/ 48 w 96"/>
              <a:gd name="T99" fmla="*/ 16752 h 19920"/>
              <a:gd name="T100" fmla="*/ 0 w 96"/>
              <a:gd name="T101" fmla="*/ 17472 h 19920"/>
              <a:gd name="T102" fmla="*/ 96 w 96"/>
              <a:gd name="T103" fmla="*/ 17952 h 19920"/>
              <a:gd name="T104" fmla="*/ 96 w 96"/>
              <a:gd name="T105" fmla="*/ 17760 h 19920"/>
              <a:gd name="T106" fmla="*/ 0 w 96"/>
              <a:gd name="T107" fmla="*/ 18240 h 19920"/>
              <a:gd name="T108" fmla="*/ 48 w 96"/>
              <a:gd name="T109" fmla="*/ 18960 h 19920"/>
              <a:gd name="T110" fmla="*/ 96 w 96"/>
              <a:gd name="T111" fmla="*/ 19200 h 19920"/>
              <a:gd name="T112" fmla="*/ 48 w 96"/>
              <a:gd name="T113" fmla="*/ 19152 h 19920"/>
              <a:gd name="T114" fmla="*/ 0 w 96"/>
              <a:gd name="T115" fmla="*/ 19872 h 19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19920">
                <a:moveTo>
                  <a:pt x="96" y="0"/>
                </a:moveTo>
                <a:lnTo>
                  <a:pt x="96" y="192"/>
                </a:lnTo>
                <a:cubicBezTo>
                  <a:pt x="96" y="219"/>
                  <a:pt x="75" y="240"/>
                  <a:pt x="48" y="240"/>
                </a:cubicBezTo>
                <a:cubicBezTo>
                  <a:pt x="22" y="240"/>
                  <a:pt x="0" y="219"/>
                  <a:pt x="0" y="192"/>
                </a:cubicBezTo>
                <a:lnTo>
                  <a:pt x="0" y="0"/>
                </a:lnTo>
                <a:lnTo>
                  <a:pt x="96" y="0"/>
                </a:lnTo>
                <a:close/>
                <a:moveTo>
                  <a:pt x="96" y="480"/>
                </a:moveTo>
                <a:lnTo>
                  <a:pt x="96" y="672"/>
                </a:lnTo>
                <a:cubicBezTo>
                  <a:pt x="96" y="699"/>
                  <a:pt x="75" y="720"/>
                  <a:pt x="48" y="720"/>
                </a:cubicBezTo>
                <a:cubicBezTo>
                  <a:pt x="22" y="720"/>
                  <a:pt x="0" y="699"/>
                  <a:pt x="0" y="672"/>
                </a:cubicBezTo>
                <a:lnTo>
                  <a:pt x="0" y="480"/>
                </a:lnTo>
                <a:cubicBezTo>
                  <a:pt x="0" y="454"/>
                  <a:pt x="22" y="432"/>
                  <a:pt x="48" y="432"/>
                </a:cubicBezTo>
                <a:cubicBezTo>
                  <a:pt x="75" y="432"/>
                  <a:pt x="96" y="454"/>
                  <a:pt x="96" y="480"/>
                </a:cubicBezTo>
                <a:close/>
                <a:moveTo>
                  <a:pt x="96" y="960"/>
                </a:moveTo>
                <a:lnTo>
                  <a:pt x="96" y="1152"/>
                </a:lnTo>
                <a:cubicBezTo>
                  <a:pt x="96" y="1179"/>
                  <a:pt x="75" y="1200"/>
                  <a:pt x="48" y="1200"/>
                </a:cubicBezTo>
                <a:cubicBezTo>
                  <a:pt x="22" y="1200"/>
                  <a:pt x="0" y="1179"/>
                  <a:pt x="0" y="1152"/>
                </a:cubicBezTo>
                <a:lnTo>
                  <a:pt x="0" y="960"/>
                </a:lnTo>
                <a:cubicBezTo>
                  <a:pt x="0" y="934"/>
                  <a:pt x="22" y="912"/>
                  <a:pt x="48" y="912"/>
                </a:cubicBezTo>
                <a:cubicBezTo>
                  <a:pt x="75" y="912"/>
                  <a:pt x="96" y="934"/>
                  <a:pt x="96" y="960"/>
                </a:cubicBezTo>
                <a:close/>
                <a:moveTo>
                  <a:pt x="96" y="1440"/>
                </a:moveTo>
                <a:lnTo>
                  <a:pt x="96" y="1632"/>
                </a:lnTo>
                <a:cubicBezTo>
                  <a:pt x="96" y="1659"/>
                  <a:pt x="75" y="1680"/>
                  <a:pt x="48" y="1680"/>
                </a:cubicBezTo>
                <a:cubicBezTo>
                  <a:pt x="22" y="1680"/>
                  <a:pt x="0" y="1659"/>
                  <a:pt x="0" y="1632"/>
                </a:cubicBezTo>
                <a:lnTo>
                  <a:pt x="0" y="1440"/>
                </a:lnTo>
                <a:cubicBezTo>
                  <a:pt x="0" y="1414"/>
                  <a:pt x="22" y="1392"/>
                  <a:pt x="48" y="1392"/>
                </a:cubicBezTo>
                <a:cubicBezTo>
                  <a:pt x="75" y="1392"/>
                  <a:pt x="96" y="1414"/>
                  <a:pt x="96" y="1440"/>
                </a:cubicBezTo>
                <a:close/>
                <a:moveTo>
                  <a:pt x="96" y="1920"/>
                </a:moveTo>
                <a:lnTo>
                  <a:pt x="96" y="2112"/>
                </a:lnTo>
                <a:cubicBezTo>
                  <a:pt x="96" y="2139"/>
                  <a:pt x="75" y="2160"/>
                  <a:pt x="48" y="2160"/>
                </a:cubicBezTo>
                <a:cubicBezTo>
                  <a:pt x="22" y="2160"/>
                  <a:pt x="0" y="2139"/>
                  <a:pt x="0" y="2112"/>
                </a:cubicBezTo>
                <a:lnTo>
                  <a:pt x="0" y="1920"/>
                </a:lnTo>
                <a:cubicBezTo>
                  <a:pt x="0" y="1894"/>
                  <a:pt x="22" y="1872"/>
                  <a:pt x="48" y="1872"/>
                </a:cubicBezTo>
                <a:cubicBezTo>
                  <a:pt x="75" y="1872"/>
                  <a:pt x="96" y="1894"/>
                  <a:pt x="96" y="1920"/>
                </a:cubicBezTo>
                <a:close/>
                <a:moveTo>
                  <a:pt x="96" y="2400"/>
                </a:moveTo>
                <a:lnTo>
                  <a:pt x="96" y="2592"/>
                </a:lnTo>
                <a:cubicBezTo>
                  <a:pt x="96" y="2619"/>
                  <a:pt x="75" y="2640"/>
                  <a:pt x="48" y="2640"/>
                </a:cubicBezTo>
                <a:cubicBezTo>
                  <a:pt x="22" y="2640"/>
                  <a:pt x="0" y="2619"/>
                  <a:pt x="0" y="2592"/>
                </a:cubicBezTo>
                <a:lnTo>
                  <a:pt x="0" y="2400"/>
                </a:lnTo>
                <a:cubicBezTo>
                  <a:pt x="0" y="2374"/>
                  <a:pt x="22" y="2352"/>
                  <a:pt x="48" y="2352"/>
                </a:cubicBezTo>
                <a:cubicBezTo>
                  <a:pt x="75" y="2352"/>
                  <a:pt x="96" y="2374"/>
                  <a:pt x="96" y="2400"/>
                </a:cubicBezTo>
                <a:close/>
                <a:moveTo>
                  <a:pt x="96" y="2880"/>
                </a:moveTo>
                <a:lnTo>
                  <a:pt x="96" y="3072"/>
                </a:lnTo>
                <a:cubicBezTo>
                  <a:pt x="96" y="3099"/>
                  <a:pt x="75" y="3120"/>
                  <a:pt x="48" y="3120"/>
                </a:cubicBezTo>
                <a:cubicBezTo>
                  <a:pt x="22" y="3120"/>
                  <a:pt x="0" y="3099"/>
                  <a:pt x="0" y="3072"/>
                </a:cubicBezTo>
                <a:lnTo>
                  <a:pt x="0" y="2880"/>
                </a:lnTo>
                <a:cubicBezTo>
                  <a:pt x="0" y="2854"/>
                  <a:pt x="22" y="2832"/>
                  <a:pt x="48" y="2832"/>
                </a:cubicBezTo>
                <a:cubicBezTo>
                  <a:pt x="75" y="2832"/>
                  <a:pt x="96" y="2854"/>
                  <a:pt x="96" y="2880"/>
                </a:cubicBezTo>
                <a:close/>
                <a:moveTo>
                  <a:pt x="96" y="3360"/>
                </a:moveTo>
                <a:lnTo>
                  <a:pt x="96" y="3552"/>
                </a:lnTo>
                <a:cubicBezTo>
                  <a:pt x="96" y="3579"/>
                  <a:pt x="75" y="3600"/>
                  <a:pt x="48" y="3600"/>
                </a:cubicBezTo>
                <a:cubicBezTo>
                  <a:pt x="22" y="3600"/>
                  <a:pt x="0" y="3579"/>
                  <a:pt x="0" y="3552"/>
                </a:cubicBezTo>
                <a:lnTo>
                  <a:pt x="0" y="3360"/>
                </a:lnTo>
                <a:cubicBezTo>
                  <a:pt x="0" y="3334"/>
                  <a:pt x="22" y="3312"/>
                  <a:pt x="48" y="3312"/>
                </a:cubicBezTo>
                <a:cubicBezTo>
                  <a:pt x="75" y="3312"/>
                  <a:pt x="96" y="3334"/>
                  <a:pt x="96" y="3360"/>
                </a:cubicBezTo>
                <a:close/>
                <a:moveTo>
                  <a:pt x="96" y="3840"/>
                </a:moveTo>
                <a:lnTo>
                  <a:pt x="96" y="4032"/>
                </a:lnTo>
                <a:cubicBezTo>
                  <a:pt x="96" y="4059"/>
                  <a:pt x="75" y="4080"/>
                  <a:pt x="48" y="4080"/>
                </a:cubicBezTo>
                <a:cubicBezTo>
                  <a:pt x="22" y="4080"/>
                  <a:pt x="0" y="4059"/>
                  <a:pt x="0" y="4032"/>
                </a:cubicBezTo>
                <a:lnTo>
                  <a:pt x="0" y="3840"/>
                </a:lnTo>
                <a:cubicBezTo>
                  <a:pt x="0" y="3814"/>
                  <a:pt x="22" y="3792"/>
                  <a:pt x="48" y="3792"/>
                </a:cubicBezTo>
                <a:cubicBezTo>
                  <a:pt x="75" y="3792"/>
                  <a:pt x="96" y="3814"/>
                  <a:pt x="96" y="3840"/>
                </a:cubicBezTo>
                <a:close/>
                <a:moveTo>
                  <a:pt x="96" y="4320"/>
                </a:moveTo>
                <a:lnTo>
                  <a:pt x="96" y="4512"/>
                </a:lnTo>
                <a:cubicBezTo>
                  <a:pt x="96" y="4539"/>
                  <a:pt x="75" y="4560"/>
                  <a:pt x="48" y="4560"/>
                </a:cubicBezTo>
                <a:cubicBezTo>
                  <a:pt x="22" y="4560"/>
                  <a:pt x="0" y="4539"/>
                  <a:pt x="0" y="4512"/>
                </a:cubicBezTo>
                <a:lnTo>
                  <a:pt x="0" y="4320"/>
                </a:lnTo>
                <a:cubicBezTo>
                  <a:pt x="0" y="4294"/>
                  <a:pt x="22" y="4272"/>
                  <a:pt x="48" y="4272"/>
                </a:cubicBezTo>
                <a:cubicBezTo>
                  <a:pt x="75" y="4272"/>
                  <a:pt x="96" y="4294"/>
                  <a:pt x="96" y="4320"/>
                </a:cubicBezTo>
                <a:close/>
                <a:moveTo>
                  <a:pt x="96" y="4800"/>
                </a:moveTo>
                <a:lnTo>
                  <a:pt x="96" y="4992"/>
                </a:lnTo>
                <a:cubicBezTo>
                  <a:pt x="96" y="5019"/>
                  <a:pt x="75" y="5040"/>
                  <a:pt x="48" y="5040"/>
                </a:cubicBezTo>
                <a:cubicBezTo>
                  <a:pt x="22" y="5040"/>
                  <a:pt x="0" y="5019"/>
                  <a:pt x="0" y="4992"/>
                </a:cubicBezTo>
                <a:lnTo>
                  <a:pt x="0" y="4800"/>
                </a:lnTo>
                <a:cubicBezTo>
                  <a:pt x="0" y="4774"/>
                  <a:pt x="22" y="4752"/>
                  <a:pt x="48" y="4752"/>
                </a:cubicBezTo>
                <a:cubicBezTo>
                  <a:pt x="75" y="4752"/>
                  <a:pt x="96" y="4774"/>
                  <a:pt x="96" y="4800"/>
                </a:cubicBezTo>
                <a:close/>
                <a:moveTo>
                  <a:pt x="96" y="5280"/>
                </a:moveTo>
                <a:lnTo>
                  <a:pt x="96" y="5472"/>
                </a:lnTo>
                <a:cubicBezTo>
                  <a:pt x="96" y="5499"/>
                  <a:pt x="75" y="5520"/>
                  <a:pt x="48" y="5520"/>
                </a:cubicBezTo>
                <a:cubicBezTo>
                  <a:pt x="22" y="5520"/>
                  <a:pt x="0" y="5499"/>
                  <a:pt x="0" y="5472"/>
                </a:cubicBezTo>
                <a:lnTo>
                  <a:pt x="0" y="5280"/>
                </a:lnTo>
                <a:cubicBezTo>
                  <a:pt x="0" y="5254"/>
                  <a:pt x="22" y="5232"/>
                  <a:pt x="48" y="5232"/>
                </a:cubicBezTo>
                <a:cubicBezTo>
                  <a:pt x="75" y="5232"/>
                  <a:pt x="96" y="5254"/>
                  <a:pt x="96" y="5280"/>
                </a:cubicBezTo>
                <a:close/>
                <a:moveTo>
                  <a:pt x="96" y="5760"/>
                </a:moveTo>
                <a:lnTo>
                  <a:pt x="96" y="5952"/>
                </a:lnTo>
                <a:cubicBezTo>
                  <a:pt x="96" y="5979"/>
                  <a:pt x="75" y="6000"/>
                  <a:pt x="48" y="6000"/>
                </a:cubicBezTo>
                <a:cubicBezTo>
                  <a:pt x="22" y="6000"/>
                  <a:pt x="0" y="5979"/>
                  <a:pt x="0" y="5952"/>
                </a:cubicBezTo>
                <a:lnTo>
                  <a:pt x="0" y="5760"/>
                </a:lnTo>
                <a:cubicBezTo>
                  <a:pt x="0" y="5734"/>
                  <a:pt x="22" y="5712"/>
                  <a:pt x="48" y="5712"/>
                </a:cubicBezTo>
                <a:cubicBezTo>
                  <a:pt x="75" y="5712"/>
                  <a:pt x="96" y="5734"/>
                  <a:pt x="96" y="5760"/>
                </a:cubicBezTo>
                <a:close/>
                <a:moveTo>
                  <a:pt x="96" y="6240"/>
                </a:moveTo>
                <a:lnTo>
                  <a:pt x="96" y="6432"/>
                </a:lnTo>
                <a:cubicBezTo>
                  <a:pt x="96" y="6459"/>
                  <a:pt x="75" y="6480"/>
                  <a:pt x="48" y="6480"/>
                </a:cubicBezTo>
                <a:cubicBezTo>
                  <a:pt x="22" y="6480"/>
                  <a:pt x="0" y="6459"/>
                  <a:pt x="0" y="6432"/>
                </a:cubicBezTo>
                <a:lnTo>
                  <a:pt x="0" y="6240"/>
                </a:lnTo>
                <a:cubicBezTo>
                  <a:pt x="0" y="6214"/>
                  <a:pt x="22" y="6192"/>
                  <a:pt x="48" y="6192"/>
                </a:cubicBezTo>
                <a:cubicBezTo>
                  <a:pt x="75" y="6192"/>
                  <a:pt x="96" y="6214"/>
                  <a:pt x="96" y="6240"/>
                </a:cubicBezTo>
                <a:close/>
                <a:moveTo>
                  <a:pt x="96" y="6720"/>
                </a:moveTo>
                <a:lnTo>
                  <a:pt x="96" y="6912"/>
                </a:lnTo>
                <a:cubicBezTo>
                  <a:pt x="96" y="6939"/>
                  <a:pt x="75" y="6960"/>
                  <a:pt x="48" y="6960"/>
                </a:cubicBezTo>
                <a:cubicBezTo>
                  <a:pt x="22" y="6960"/>
                  <a:pt x="0" y="6939"/>
                  <a:pt x="0" y="6912"/>
                </a:cubicBezTo>
                <a:lnTo>
                  <a:pt x="0" y="6720"/>
                </a:lnTo>
                <a:cubicBezTo>
                  <a:pt x="0" y="6694"/>
                  <a:pt x="22" y="6672"/>
                  <a:pt x="48" y="6672"/>
                </a:cubicBezTo>
                <a:cubicBezTo>
                  <a:pt x="75" y="6672"/>
                  <a:pt x="96" y="6694"/>
                  <a:pt x="96" y="6720"/>
                </a:cubicBezTo>
                <a:close/>
                <a:moveTo>
                  <a:pt x="96" y="7200"/>
                </a:moveTo>
                <a:lnTo>
                  <a:pt x="96" y="7392"/>
                </a:lnTo>
                <a:cubicBezTo>
                  <a:pt x="96" y="7419"/>
                  <a:pt x="75" y="7440"/>
                  <a:pt x="48" y="7440"/>
                </a:cubicBezTo>
                <a:cubicBezTo>
                  <a:pt x="22" y="7440"/>
                  <a:pt x="0" y="7419"/>
                  <a:pt x="0" y="7392"/>
                </a:cubicBezTo>
                <a:lnTo>
                  <a:pt x="0" y="7200"/>
                </a:lnTo>
                <a:cubicBezTo>
                  <a:pt x="0" y="7174"/>
                  <a:pt x="22" y="7152"/>
                  <a:pt x="48" y="7152"/>
                </a:cubicBezTo>
                <a:cubicBezTo>
                  <a:pt x="75" y="7152"/>
                  <a:pt x="96" y="7174"/>
                  <a:pt x="96" y="7200"/>
                </a:cubicBezTo>
                <a:close/>
                <a:moveTo>
                  <a:pt x="96" y="7680"/>
                </a:moveTo>
                <a:lnTo>
                  <a:pt x="96" y="7872"/>
                </a:lnTo>
                <a:cubicBezTo>
                  <a:pt x="96" y="7899"/>
                  <a:pt x="75" y="7920"/>
                  <a:pt x="48" y="7920"/>
                </a:cubicBezTo>
                <a:cubicBezTo>
                  <a:pt x="22" y="7920"/>
                  <a:pt x="0" y="7899"/>
                  <a:pt x="0" y="7872"/>
                </a:cubicBezTo>
                <a:lnTo>
                  <a:pt x="0" y="7680"/>
                </a:lnTo>
                <a:cubicBezTo>
                  <a:pt x="0" y="7654"/>
                  <a:pt x="22" y="7632"/>
                  <a:pt x="48" y="7632"/>
                </a:cubicBezTo>
                <a:cubicBezTo>
                  <a:pt x="75" y="7632"/>
                  <a:pt x="96" y="7654"/>
                  <a:pt x="96" y="7680"/>
                </a:cubicBezTo>
                <a:close/>
                <a:moveTo>
                  <a:pt x="96" y="8160"/>
                </a:moveTo>
                <a:lnTo>
                  <a:pt x="96" y="8352"/>
                </a:lnTo>
                <a:cubicBezTo>
                  <a:pt x="96" y="8379"/>
                  <a:pt x="75" y="8400"/>
                  <a:pt x="48" y="8400"/>
                </a:cubicBezTo>
                <a:cubicBezTo>
                  <a:pt x="22" y="8400"/>
                  <a:pt x="0" y="8379"/>
                  <a:pt x="0" y="8352"/>
                </a:cubicBezTo>
                <a:lnTo>
                  <a:pt x="0" y="8160"/>
                </a:lnTo>
                <a:cubicBezTo>
                  <a:pt x="0" y="8134"/>
                  <a:pt x="22" y="8112"/>
                  <a:pt x="48" y="8112"/>
                </a:cubicBezTo>
                <a:cubicBezTo>
                  <a:pt x="75" y="8112"/>
                  <a:pt x="96" y="8134"/>
                  <a:pt x="96" y="8160"/>
                </a:cubicBezTo>
                <a:close/>
                <a:moveTo>
                  <a:pt x="96" y="8640"/>
                </a:moveTo>
                <a:lnTo>
                  <a:pt x="96" y="8832"/>
                </a:lnTo>
                <a:cubicBezTo>
                  <a:pt x="96" y="8859"/>
                  <a:pt x="75" y="8880"/>
                  <a:pt x="48" y="8880"/>
                </a:cubicBezTo>
                <a:cubicBezTo>
                  <a:pt x="22" y="8880"/>
                  <a:pt x="0" y="8859"/>
                  <a:pt x="0" y="8832"/>
                </a:cubicBezTo>
                <a:lnTo>
                  <a:pt x="0" y="8640"/>
                </a:lnTo>
                <a:cubicBezTo>
                  <a:pt x="0" y="8614"/>
                  <a:pt x="22" y="8592"/>
                  <a:pt x="48" y="8592"/>
                </a:cubicBezTo>
                <a:cubicBezTo>
                  <a:pt x="75" y="8592"/>
                  <a:pt x="96" y="8614"/>
                  <a:pt x="96" y="8640"/>
                </a:cubicBezTo>
                <a:close/>
                <a:moveTo>
                  <a:pt x="96" y="9120"/>
                </a:moveTo>
                <a:lnTo>
                  <a:pt x="96" y="9312"/>
                </a:lnTo>
                <a:cubicBezTo>
                  <a:pt x="96" y="9339"/>
                  <a:pt x="75" y="9360"/>
                  <a:pt x="48" y="9360"/>
                </a:cubicBezTo>
                <a:cubicBezTo>
                  <a:pt x="22" y="9360"/>
                  <a:pt x="0" y="9339"/>
                  <a:pt x="0" y="9312"/>
                </a:cubicBezTo>
                <a:lnTo>
                  <a:pt x="0" y="9120"/>
                </a:lnTo>
                <a:cubicBezTo>
                  <a:pt x="0" y="9094"/>
                  <a:pt x="22" y="9072"/>
                  <a:pt x="48" y="9072"/>
                </a:cubicBezTo>
                <a:cubicBezTo>
                  <a:pt x="75" y="9072"/>
                  <a:pt x="96" y="9094"/>
                  <a:pt x="96" y="9120"/>
                </a:cubicBezTo>
                <a:close/>
                <a:moveTo>
                  <a:pt x="96" y="9600"/>
                </a:moveTo>
                <a:lnTo>
                  <a:pt x="96" y="9792"/>
                </a:lnTo>
                <a:cubicBezTo>
                  <a:pt x="96" y="9819"/>
                  <a:pt x="75" y="9840"/>
                  <a:pt x="48" y="9840"/>
                </a:cubicBezTo>
                <a:cubicBezTo>
                  <a:pt x="22" y="9840"/>
                  <a:pt x="0" y="9819"/>
                  <a:pt x="0" y="9792"/>
                </a:cubicBezTo>
                <a:lnTo>
                  <a:pt x="0" y="9600"/>
                </a:lnTo>
                <a:cubicBezTo>
                  <a:pt x="0" y="9574"/>
                  <a:pt x="22" y="9552"/>
                  <a:pt x="48" y="9552"/>
                </a:cubicBezTo>
                <a:cubicBezTo>
                  <a:pt x="75" y="9552"/>
                  <a:pt x="96" y="9574"/>
                  <a:pt x="96" y="9600"/>
                </a:cubicBezTo>
                <a:close/>
                <a:moveTo>
                  <a:pt x="96" y="10080"/>
                </a:moveTo>
                <a:lnTo>
                  <a:pt x="96" y="10272"/>
                </a:lnTo>
                <a:cubicBezTo>
                  <a:pt x="96" y="10299"/>
                  <a:pt x="75" y="10320"/>
                  <a:pt x="48" y="10320"/>
                </a:cubicBezTo>
                <a:cubicBezTo>
                  <a:pt x="22" y="10320"/>
                  <a:pt x="0" y="10299"/>
                  <a:pt x="0" y="10272"/>
                </a:cubicBezTo>
                <a:lnTo>
                  <a:pt x="0" y="10080"/>
                </a:lnTo>
                <a:cubicBezTo>
                  <a:pt x="0" y="10054"/>
                  <a:pt x="22" y="10032"/>
                  <a:pt x="48" y="10032"/>
                </a:cubicBezTo>
                <a:cubicBezTo>
                  <a:pt x="75" y="10032"/>
                  <a:pt x="96" y="10054"/>
                  <a:pt x="96" y="10080"/>
                </a:cubicBezTo>
                <a:close/>
                <a:moveTo>
                  <a:pt x="96" y="10560"/>
                </a:moveTo>
                <a:lnTo>
                  <a:pt x="96" y="10752"/>
                </a:lnTo>
                <a:cubicBezTo>
                  <a:pt x="96" y="10779"/>
                  <a:pt x="75" y="10800"/>
                  <a:pt x="48" y="10800"/>
                </a:cubicBezTo>
                <a:cubicBezTo>
                  <a:pt x="22" y="10800"/>
                  <a:pt x="0" y="10779"/>
                  <a:pt x="0" y="10752"/>
                </a:cubicBezTo>
                <a:lnTo>
                  <a:pt x="0" y="10560"/>
                </a:lnTo>
                <a:cubicBezTo>
                  <a:pt x="0" y="10534"/>
                  <a:pt x="22" y="10512"/>
                  <a:pt x="48" y="10512"/>
                </a:cubicBezTo>
                <a:cubicBezTo>
                  <a:pt x="75" y="10512"/>
                  <a:pt x="96" y="10534"/>
                  <a:pt x="96" y="10560"/>
                </a:cubicBezTo>
                <a:close/>
                <a:moveTo>
                  <a:pt x="96" y="11040"/>
                </a:moveTo>
                <a:lnTo>
                  <a:pt x="96" y="11232"/>
                </a:lnTo>
                <a:cubicBezTo>
                  <a:pt x="96" y="11259"/>
                  <a:pt x="75" y="11280"/>
                  <a:pt x="48" y="11280"/>
                </a:cubicBezTo>
                <a:cubicBezTo>
                  <a:pt x="22" y="11280"/>
                  <a:pt x="0" y="11259"/>
                  <a:pt x="0" y="11232"/>
                </a:cubicBezTo>
                <a:lnTo>
                  <a:pt x="0" y="11040"/>
                </a:lnTo>
                <a:cubicBezTo>
                  <a:pt x="0" y="11014"/>
                  <a:pt x="22" y="10992"/>
                  <a:pt x="48" y="10992"/>
                </a:cubicBezTo>
                <a:cubicBezTo>
                  <a:pt x="75" y="10992"/>
                  <a:pt x="96" y="11014"/>
                  <a:pt x="96" y="11040"/>
                </a:cubicBezTo>
                <a:close/>
                <a:moveTo>
                  <a:pt x="96" y="11520"/>
                </a:moveTo>
                <a:lnTo>
                  <a:pt x="96" y="11712"/>
                </a:lnTo>
                <a:cubicBezTo>
                  <a:pt x="96" y="11739"/>
                  <a:pt x="75" y="11760"/>
                  <a:pt x="48" y="11760"/>
                </a:cubicBezTo>
                <a:cubicBezTo>
                  <a:pt x="22" y="11760"/>
                  <a:pt x="0" y="11739"/>
                  <a:pt x="0" y="11712"/>
                </a:cubicBezTo>
                <a:lnTo>
                  <a:pt x="0" y="11520"/>
                </a:lnTo>
                <a:cubicBezTo>
                  <a:pt x="0" y="11494"/>
                  <a:pt x="22" y="11472"/>
                  <a:pt x="48" y="11472"/>
                </a:cubicBezTo>
                <a:cubicBezTo>
                  <a:pt x="75" y="11472"/>
                  <a:pt x="96" y="11494"/>
                  <a:pt x="96" y="11520"/>
                </a:cubicBezTo>
                <a:close/>
                <a:moveTo>
                  <a:pt x="96" y="12000"/>
                </a:moveTo>
                <a:lnTo>
                  <a:pt x="96" y="12192"/>
                </a:lnTo>
                <a:cubicBezTo>
                  <a:pt x="96" y="12219"/>
                  <a:pt x="75" y="12240"/>
                  <a:pt x="48" y="12240"/>
                </a:cubicBezTo>
                <a:cubicBezTo>
                  <a:pt x="22" y="12240"/>
                  <a:pt x="0" y="12219"/>
                  <a:pt x="0" y="12192"/>
                </a:cubicBezTo>
                <a:lnTo>
                  <a:pt x="0" y="12000"/>
                </a:lnTo>
                <a:cubicBezTo>
                  <a:pt x="0" y="11974"/>
                  <a:pt x="22" y="11952"/>
                  <a:pt x="48" y="11952"/>
                </a:cubicBezTo>
                <a:cubicBezTo>
                  <a:pt x="75" y="11952"/>
                  <a:pt x="96" y="11974"/>
                  <a:pt x="96" y="12000"/>
                </a:cubicBezTo>
                <a:close/>
                <a:moveTo>
                  <a:pt x="96" y="12480"/>
                </a:moveTo>
                <a:lnTo>
                  <a:pt x="96" y="12672"/>
                </a:lnTo>
                <a:cubicBezTo>
                  <a:pt x="96" y="12699"/>
                  <a:pt x="75" y="12720"/>
                  <a:pt x="48" y="12720"/>
                </a:cubicBezTo>
                <a:cubicBezTo>
                  <a:pt x="22" y="12720"/>
                  <a:pt x="0" y="12699"/>
                  <a:pt x="0" y="12672"/>
                </a:cubicBezTo>
                <a:lnTo>
                  <a:pt x="0" y="12480"/>
                </a:lnTo>
                <a:cubicBezTo>
                  <a:pt x="0" y="12454"/>
                  <a:pt x="22" y="12432"/>
                  <a:pt x="48" y="12432"/>
                </a:cubicBezTo>
                <a:cubicBezTo>
                  <a:pt x="75" y="12432"/>
                  <a:pt x="96" y="12454"/>
                  <a:pt x="96" y="12480"/>
                </a:cubicBezTo>
                <a:close/>
                <a:moveTo>
                  <a:pt x="96" y="12960"/>
                </a:moveTo>
                <a:lnTo>
                  <a:pt x="96" y="13152"/>
                </a:lnTo>
                <a:cubicBezTo>
                  <a:pt x="96" y="13179"/>
                  <a:pt x="75" y="13200"/>
                  <a:pt x="48" y="13200"/>
                </a:cubicBezTo>
                <a:cubicBezTo>
                  <a:pt x="22" y="13200"/>
                  <a:pt x="0" y="13179"/>
                  <a:pt x="0" y="13152"/>
                </a:cubicBezTo>
                <a:lnTo>
                  <a:pt x="0" y="12960"/>
                </a:lnTo>
                <a:cubicBezTo>
                  <a:pt x="0" y="12934"/>
                  <a:pt x="22" y="12912"/>
                  <a:pt x="48" y="12912"/>
                </a:cubicBezTo>
                <a:cubicBezTo>
                  <a:pt x="75" y="12912"/>
                  <a:pt x="96" y="12934"/>
                  <a:pt x="96" y="12960"/>
                </a:cubicBezTo>
                <a:close/>
                <a:moveTo>
                  <a:pt x="96" y="13440"/>
                </a:moveTo>
                <a:lnTo>
                  <a:pt x="96" y="13632"/>
                </a:lnTo>
                <a:cubicBezTo>
                  <a:pt x="96" y="13659"/>
                  <a:pt x="75" y="13680"/>
                  <a:pt x="48" y="13680"/>
                </a:cubicBezTo>
                <a:cubicBezTo>
                  <a:pt x="22" y="13680"/>
                  <a:pt x="0" y="13659"/>
                  <a:pt x="0" y="13632"/>
                </a:cubicBezTo>
                <a:lnTo>
                  <a:pt x="0" y="13440"/>
                </a:lnTo>
                <a:cubicBezTo>
                  <a:pt x="0" y="13414"/>
                  <a:pt x="22" y="13392"/>
                  <a:pt x="48" y="13392"/>
                </a:cubicBezTo>
                <a:cubicBezTo>
                  <a:pt x="75" y="13392"/>
                  <a:pt x="96" y="13414"/>
                  <a:pt x="96" y="13440"/>
                </a:cubicBezTo>
                <a:close/>
                <a:moveTo>
                  <a:pt x="96" y="13920"/>
                </a:moveTo>
                <a:lnTo>
                  <a:pt x="96" y="14112"/>
                </a:lnTo>
                <a:cubicBezTo>
                  <a:pt x="96" y="14139"/>
                  <a:pt x="75" y="14160"/>
                  <a:pt x="48" y="14160"/>
                </a:cubicBezTo>
                <a:cubicBezTo>
                  <a:pt x="22" y="14160"/>
                  <a:pt x="0" y="14139"/>
                  <a:pt x="0" y="14112"/>
                </a:cubicBezTo>
                <a:lnTo>
                  <a:pt x="0" y="13920"/>
                </a:lnTo>
                <a:cubicBezTo>
                  <a:pt x="0" y="13894"/>
                  <a:pt x="22" y="13872"/>
                  <a:pt x="48" y="13872"/>
                </a:cubicBezTo>
                <a:cubicBezTo>
                  <a:pt x="75" y="13872"/>
                  <a:pt x="96" y="13894"/>
                  <a:pt x="96" y="13920"/>
                </a:cubicBezTo>
                <a:close/>
                <a:moveTo>
                  <a:pt x="96" y="14400"/>
                </a:moveTo>
                <a:lnTo>
                  <a:pt x="96" y="14592"/>
                </a:lnTo>
                <a:cubicBezTo>
                  <a:pt x="96" y="14619"/>
                  <a:pt x="75" y="14640"/>
                  <a:pt x="48" y="14640"/>
                </a:cubicBezTo>
                <a:cubicBezTo>
                  <a:pt x="22" y="14640"/>
                  <a:pt x="0" y="14619"/>
                  <a:pt x="0" y="14592"/>
                </a:cubicBezTo>
                <a:lnTo>
                  <a:pt x="0" y="14400"/>
                </a:lnTo>
                <a:cubicBezTo>
                  <a:pt x="0" y="14374"/>
                  <a:pt x="22" y="14352"/>
                  <a:pt x="48" y="14352"/>
                </a:cubicBezTo>
                <a:cubicBezTo>
                  <a:pt x="75" y="14352"/>
                  <a:pt x="96" y="14374"/>
                  <a:pt x="96" y="14400"/>
                </a:cubicBezTo>
                <a:close/>
                <a:moveTo>
                  <a:pt x="96" y="14880"/>
                </a:moveTo>
                <a:lnTo>
                  <a:pt x="96" y="15072"/>
                </a:lnTo>
                <a:cubicBezTo>
                  <a:pt x="96" y="15099"/>
                  <a:pt x="75" y="15120"/>
                  <a:pt x="48" y="15120"/>
                </a:cubicBezTo>
                <a:cubicBezTo>
                  <a:pt x="22" y="15120"/>
                  <a:pt x="0" y="15099"/>
                  <a:pt x="0" y="15072"/>
                </a:cubicBezTo>
                <a:lnTo>
                  <a:pt x="0" y="14880"/>
                </a:lnTo>
                <a:cubicBezTo>
                  <a:pt x="0" y="14854"/>
                  <a:pt x="22" y="14832"/>
                  <a:pt x="48" y="14832"/>
                </a:cubicBezTo>
                <a:cubicBezTo>
                  <a:pt x="75" y="14832"/>
                  <a:pt x="96" y="14854"/>
                  <a:pt x="96" y="14880"/>
                </a:cubicBezTo>
                <a:close/>
                <a:moveTo>
                  <a:pt x="96" y="15360"/>
                </a:moveTo>
                <a:lnTo>
                  <a:pt x="96" y="15552"/>
                </a:lnTo>
                <a:cubicBezTo>
                  <a:pt x="96" y="15579"/>
                  <a:pt x="75" y="15600"/>
                  <a:pt x="48" y="15600"/>
                </a:cubicBezTo>
                <a:cubicBezTo>
                  <a:pt x="22" y="15600"/>
                  <a:pt x="0" y="15579"/>
                  <a:pt x="0" y="15552"/>
                </a:cubicBezTo>
                <a:lnTo>
                  <a:pt x="0" y="15360"/>
                </a:lnTo>
                <a:cubicBezTo>
                  <a:pt x="0" y="15334"/>
                  <a:pt x="22" y="15312"/>
                  <a:pt x="48" y="15312"/>
                </a:cubicBezTo>
                <a:cubicBezTo>
                  <a:pt x="75" y="15312"/>
                  <a:pt x="96" y="15334"/>
                  <a:pt x="96" y="15360"/>
                </a:cubicBezTo>
                <a:close/>
                <a:moveTo>
                  <a:pt x="96" y="15840"/>
                </a:moveTo>
                <a:lnTo>
                  <a:pt x="96" y="16032"/>
                </a:lnTo>
                <a:cubicBezTo>
                  <a:pt x="96" y="16059"/>
                  <a:pt x="75" y="16080"/>
                  <a:pt x="48" y="16080"/>
                </a:cubicBezTo>
                <a:cubicBezTo>
                  <a:pt x="22" y="16080"/>
                  <a:pt x="0" y="16059"/>
                  <a:pt x="0" y="16032"/>
                </a:cubicBezTo>
                <a:lnTo>
                  <a:pt x="0" y="15840"/>
                </a:lnTo>
                <a:cubicBezTo>
                  <a:pt x="0" y="15814"/>
                  <a:pt x="22" y="15792"/>
                  <a:pt x="48" y="15792"/>
                </a:cubicBezTo>
                <a:cubicBezTo>
                  <a:pt x="75" y="15792"/>
                  <a:pt x="96" y="15814"/>
                  <a:pt x="96" y="15840"/>
                </a:cubicBezTo>
                <a:close/>
                <a:moveTo>
                  <a:pt x="96" y="16320"/>
                </a:moveTo>
                <a:lnTo>
                  <a:pt x="96" y="16512"/>
                </a:lnTo>
                <a:cubicBezTo>
                  <a:pt x="96" y="16539"/>
                  <a:pt x="75" y="16560"/>
                  <a:pt x="48" y="16560"/>
                </a:cubicBezTo>
                <a:cubicBezTo>
                  <a:pt x="22" y="16560"/>
                  <a:pt x="0" y="16539"/>
                  <a:pt x="0" y="16512"/>
                </a:cubicBezTo>
                <a:lnTo>
                  <a:pt x="0" y="16320"/>
                </a:lnTo>
                <a:cubicBezTo>
                  <a:pt x="0" y="16294"/>
                  <a:pt x="22" y="16272"/>
                  <a:pt x="48" y="16272"/>
                </a:cubicBezTo>
                <a:cubicBezTo>
                  <a:pt x="75" y="16272"/>
                  <a:pt x="96" y="16294"/>
                  <a:pt x="96" y="16320"/>
                </a:cubicBezTo>
                <a:close/>
                <a:moveTo>
                  <a:pt x="96" y="16800"/>
                </a:moveTo>
                <a:lnTo>
                  <a:pt x="96" y="16992"/>
                </a:lnTo>
                <a:cubicBezTo>
                  <a:pt x="96" y="17019"/>
                  <a:pt x="75" y="17040"/>
                  <a:pt x="48" y="17040"/>
                </a:cubicBezTo>
                <a:cubicBezTo>
                  <a:pt x="22" y="17040"/>
                  <a:pt x="0" y="17019"/>
                  <a:pt x="0" y="16992"/>
                </a:cubicBezTo>
                <a:lnTo>
                  <a:pt x="0" y="16800"/>
                </a:lnTo>
                <a:cubicBezTo>
                  <a:pt x="0" y="16774"/>
                  <a:pt x="22" y="16752"/>
                  <a:pt x="48" y="16752"/>
                </a:cubicBezTo>
                <a:cubicBezTo>
                  <a:pt x="75" y="16752"/>
                  <a:pt x="96" y="16774"/>
                  <a:pt x="96" y="16800"/>
                </a:cubicBezTo>
                <a:close/>
                <a:moveTo>
                  <a:pt x="96" y="17280"/>
                </a:moveTo>
                <a:lnTo>
                  <a:pt x="96" y="17472"/>
                </a:lnTo>
                <a:cubicBezTo>
                  <a:pt x="96" y="17499"/>
                  <a:pt x="75" y="17520"/>
                  <a:pt x="48" y="17520"/>
                </a:cubicBezTo>
                <a:cubicBezTo>
                  <a:pt x="22" y="17520"/>
                  <a:pt x="0" y="17499"/>
                  <a:pt x="0" y="17472"/>
                </a:cubicBezTo>
                <a:lnTo>
                  <a:pt x="0" y="17280"/>
                </a:lnTo>
                <a:cubicBezTo>
                  <a:pt x="0" y="17254"/>
                  <a:pt x="22" y="17232"/>
                  <a:pt x="48" y="17232"/>
                </a:cubicBezTo>
                <a:cubicBezTo>
                  <a:pt x="75" y="17232"/>
                  <a:pt x="96" y="17254"/>
                  <a:pt x="96" y="17280"/>
                </a:cubicBezTo>
                <a:close/>
                <a:moveTo>
                  <a:pt x="96" y="17760"/>
                </a:moveTo>
                <a:lnTo>
                  <a:pt x="96" y="17952"/>
                </a:lnTo>
                <a:cubicBezTo>
                  <a:pt x="96" y="17979"/>
                  <a:pt x="75" y="18000"/>
                  <a:pt x="48" y="18000"/>
                </a:cubicBezTo>
                <a:cubicBezTo>
                  <a:pt x="22" y="18000"/>
                  <a:pt x="0" y="17979"/>
                  <a:pt x="0" y="17952"/>
                </a:cubicBezTo>
                <a:lnTo>
                  <a:pt x="0" y="17760"/>
                </a:lnTo>
                <a:cubicBezTo>
                  <a:pt x="0" y="17734"/>
                  <a:pt x="22" y="17712"/>
                  <a:pt x="48" y="17712"/>
                </a:cubicBezTo>
                <a:cubicBezTo>
                  <a:pt x="75" y="17712"/>
                  <a:pt x="96" y="17734"/>
                  <a:pt x="96" y="17760"/>
                </a:cubicBezTo>
                <a:close/>
                <a:moveTo>
                  <a:pt x="96" y="18240"/>
                </a:moveTo>
                <a:lnTo>
                  <a:pt x="96" y="18432"/>
                </a:lnTo>
                <a:cubicBezTo>
                  <a:pt x="96" y="18459"/>
                  <a:pt x="75" y="18480"/>
                  <a:pt x="48" y="18480"/>
                </a:cubicBezTo>
                <a:cubicBezTo>
                  <a:pt x="22" y="18480"/>
                  <a:pt x="0" y="18459"/>
                  <a:pt x="0" y="18432"/>
                </a:cubicBezTo>
                <a:lnTo>
                  <a:pt x="0" y="18240"/>
                </a:lnTo>
                <a:cubicBezTo>
                  <a:pt x="0" y="18214"/>
                  <a:pt x="22" y="18192"/>
                  <a:pt x="48" y="18192"/>
                </a:cubicBezTo>
                <a:cubicBezTo>
                  <a:pt x="75" y="18192"/>
                  <a:pt x="96" y="18214"/>
                  <a:pt x="96" y="18240"/>
                </a:cubicBezTo>
                <a:close/>
                <a:moveTo>
                  <a:pt x="96" y="18720"/>
                </a:moveTo>
                <a:lnTo>
                  <a:pt x="96" y="18912"/>
                </a:lnTo>
                <a:cubicBezTo>
                  <a:pt x="96" y="18939"/>
                  <a:pt x="75" y="18960"/>
                  <a:pt x="48" y="18960"/>
                </a:cubicBezTo>
                <a:cubicBezTo>
                  <a:pt x="22" y="18960"/>
                  <a:pt x="0" y="18939"/>
                  <a:pt x="0" y="18912"/>
                </a:cubicBezTo>
                <a:lnTo>
                  <a:pt x="0" y="18720"/>
                </a:lnTo>
                <a:cubicBezTo>
                  <a:pt x="0" y="18694"/>
                  <a:pt x="22" y="18672"/>
                  <a:pt x="48" y="18672"/>
                </a:cubicBezTo>
                <a:cubicBezTo>
                  <a:pt x="75" y="18672"/>
                  <a:pt x="96" y="18694"/>
                  <a:pt x="96" y="18720"/>
                </a:cubicBezTo>
                <a:close/>
                <a:moveTo>
                  <a:pt x="96" y="19200"/>
                </a:moveTo>
                <a:lnTo>
                  <a:pt x="96" y="19392"/>
                </a:lnTo>
                <a:cubicBezTo>
                  <a:pt x="96" y="19419"/>
                  <a:pt x="75" y="19440"/>
                  <a:pt x="48" y="19440"/>
                </a:cubicBezTo>
                <a:cubicBezTo>
                  <a:pt x="22" y="19440"/>
                  <a:pt x="0" y="19419"/>
                  <a:pt x="0" y="19392"/>
                </a:cubicBezTo>
                <a:lnTo>
                  <a:pt x="0" y="19200"/>
                </a:lnTo>
                <a:cubicBezTo>
                  <a:pt x="0" y="19174"/>
                  <a:pt x="22" y="19152"/>
                  <a:pt x="48" y="19152"/>
                </a:cubicBezTo>
                <a:cubicBezTo>
                  <a:pt x="75" y="19152"/>
                  <a:pt x="96" y="19174"/>
                  <a:pt x="96" y="19200"/>
                </a:cubicBezTo>
                <a:close/>
                <a:moveTo>
                  <a:pt x="96" y="19680"/>
                </a:moveTo>
                <a:lnTo>
                  <a:pt x="96" y="19872"/>
                </a:lnTo>
                <a:cubicBezTo>
                  <a:pt x="96" y="19899"/>
                  <a:pt x="75" y="19920"/>
                  <a:pt x="48" y="19920"/>
                </a:cubicBezTo>
                <a:cubicBezTo>
                  <a:pt x="22" y="19920"/>
                  <a:pt x="0" y="19899"/>
                  <a:pt x="0" y="19872"/>
                </a:cubicBezTo>
                <a:lnTo>
                  <a:pt x="0" y="19680"/>
                </a:lnTo>
                <a:cubicBezTo>
                  <a:pt x="0" y="19654"/>
                  <a:pt x="22" y="19632"/>
                  <a:pt x="48" y="19632"/>
                </a:cubicBezTo>
                <a:cubicBezTo>
                  <a:pt x="75" y="19632"/>
                  <a:pt x="96" y="19654"/>
                  <a:pt x="96" y="196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1" name="Rectangle 234">
            <a:extLst>
              <a:ext uri="{FF2B5EF4-FFF2-40B4-BE49-F238E27FC236}">
                <a16:creationId xmlns:a16="http://schemas.microsoft.com/office/drawing/2014/main" id="{8B48C674-EB95-42DC-B5D1-EED515AB1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8659" y="3181889"/>
            <a:ext cx="520976" cy="332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lnSpc>
                <a:spcPct val="90000"/>
              </a:lnSpc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12-mo rate</a:t>
            </a:r>
            <a:b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21%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  <a:p>
            <a:pPr defTabSz="914400">
              <a:lnSpc>
                <a:spcPct val="90000"/>
              </a:lnSpc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16%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grpSp>
        <p:nvGrpSpPr>
          <p:cNvPr id="322" name="Group 321">
            <a:extLst>
              <a:ext uri="{FF2B5EF4-FFF2-40B4-BE49-F238E27FC236}">
                <a16:creationId xmlns:a16="http://schemas.microsoft.com/office/drawing/2014/main" id="{A63777BD-8C95-4102-AF03-F53DF3194E4E}"/>
              </a:ext>
            </a:extLst>
          </p:cNvPr>
          <p:cNvGrpSpPr/>
          <p:nvPr/>
        </p:nvGrpSpPr>
        <p:grpSpPr>
          <a:xfrm>
            <a:off x="7674286" y="3724723"/>
            <a:ext cx="788677" cy="390076"/>
            <a:chOff x="7717053" y="2911900"/>
            <a:chExt cx="787621" cy="424218"/>
          </a:xfrm>
        </p:grpSpPr>
        <p:sp>
          <p:nvSpPr>
            <p:cNvPr id="299" name="Rectangle 232">
              <a:extLst>
                <a:ext uri="{FF2B5EF4-FFF2-40B4-BE49-F238E27FC236}">
                  <a16:creationId xmlns:a16="http://schemas.microsoft.com/office/drawing/2014/main" id="{F92D4CED-D8AA-4E17-8679-12176CE4E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7053" y="2911900"/>
              <a:ext cx="787621" cy="133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Median (95% CI)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02" name="Rectangle 235">
              <a:extLst>
                <a:ext uri="{FF2B5EF4-FFF2-40B4-BE49-F238E27FC236}">
                  <a16:creationId xmlns:a16="http://schemas.microsoft.com/office/drawing/2014/main" id="{6131E29F-1DEF-43D2-99C5-E2085EBF0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7053" y="3059555"/>
              <a:ext cx="733192" cy="133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2.9 mo (1.6-5.4)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03" name="Rectangle 236">
              <a:extLst>
                <a:ext uri="{FF2B5EF4-FFF2-40B4-BE49-F238E27FC236}">
                  <a16:creationId xmlns:a16="http://schemas.microsoft.com/office/drawing/2014/main" id="{DBCB1E8B-A692-4ED2-9BB2-EEBCD9C16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17053" y="3202232"/>
              <a:ext cx="733192" cy="1338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6.1 mo (5.3-6.9)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E58821AD-9297-4880-8E21-2E7BBB52DFFA}"/>
              </a:ext>
            </a:extLst>
          </p:cNvPr>
          <p:cNvGrpSpPr/>
          <p:nvPr/>
        </p:nvGrpSpPr>
        <p:grpSpPr>
          <a:xfrm>
            <a:off x="6740868" y="2333865"/>
            <a:ext cx="1666291" cy="489522"/>
            <a:chOff x="6740866" y="1476615"/>
            <a:chExt cx="1857773" cy="489522"/>
          </a:xfrm>
        </p:grpSpPr>
        <p:sp>
          <p:nvSpPr>
            <p:cNvPr id="306" name="Rectangle 239">
              <a:extLst>
                <a:ext uri="{FF2B5EF4-FFF2-40B4-BE49-F238E27FC236}">
                  <a16:creationId xmlns:a16="http://schemas.microsoft.com/office/drawing/2014/main" id="{D40D0F6B-5702-4C0C-AE52-E7838E0BA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6398" y="1688451"/>
              <a:ext cx="530802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Pembro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07" name="Rectangle 240">
              <a:extLst>
                <a:ext uri="{FF2B5EF4-FFF2-40B4-BE49-F238E27FC236}">
                  <a16:creationId xmlns:a16="http://schemas.microsoft.com/office/drawing/2014/main" id="{1B84F73E-3D80-4599-BC5C-169AD91A2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5259" y="1476615"/>
              <a:ext cx="466463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Events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08" name="Rectangle 241">
              <a:extLst>
                <a:ext uri="{FF2B5EF4-FFF2-40B4-BE49-F238E27FC236}">
                  <a16:creationId xmlns:a16="http://schemas.microsoft.com/office/drawing/2014/main" id="{EC8E13C2-67C2-4FBE-A1DB-B392010C3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9031" y="1476615"/>
              <a:ext cx="809608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HR (95% CI)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09" name="Rectangle 242">
              <a:extLst>
                <a:ext uri="{FF2B5EF4-FFF2-40B4-BE49-F238E27FC236}">
                  <a16:creationId xmlns:a16="http://schemas.microsoft.com/office/drawing/2014/main" id="{CAC82C68-FE02-488D-97BF-F42A16B36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6398" y="1812249"/>
              <a:ext cx="484335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Chemo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10" name="Rectangle 243">
              <a:extLst>
                <a:ext uri="{FF2B5EF4-FFF2-40B4-BE49-F238E27FC236}">
                  <a16:creationId xmlns:a16="http://schemas.microsoft.com/office/drawing/2014/main" id="{09769882-3D96-4766-B75F-A9BDA11CB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8202" y="1688451"/>
              <a:ext cx="28416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80%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11" name="Rectangle 244">
              <a:extLst>
                <a:ext uri="{FF2B5EF4-FFF2-40B4-BE49-F238E27FC236}">
                  <a16:creationId xmlns:a16="http://schemas.microsoft.com/office/drawing/2014/main" id="{2B8F811F-AD95-40D3-BCC1-7E72CD6E9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8202" y="1812249"/>
              <a:ext cx="284167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89%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12" name="Rectangle 245">
              <a:extLst>
                <a:ext uri="{FF2B5EF4-FFF2-40B4-BE49-F238E27FC236}">
                  <a16:creationId xmlns:a16="http://schemas.microsoft.com/office/drawing/2014/main" id="{5BB21B39-9408-41A9-A9E6-D5F7818466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00616" y="1688451"/>
              <a:ext cx="275230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1.10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13" name="Rectangle 246">
              <a:extLst>
                <a:ext uri="{FF2B5EF4-FFF2-40B4-BE49-F238E27FC236}">
                  <a16:creationId xmlns:a16="http://schemas.microsoft.com/office/drawing/2014/main" id="{55DF0606-661C-4E0E-99A7-62DD439B3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51191" y="1812249"/>
              <a:ext cx="695226" cy="153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(0.79-1.51)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14" name="Line 247">
              <a:extLst>
                <a:ext uri="{FF2B5EF4-FFF2-40B4-BE49-F238E27FC236}">
                  <a16:creationId xmlns:a16="http://schemas.microsoft.com/office/drawing/2014/main" id="{10F217B7-DDA5-4716-9605-2EFF349846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866" y="1656926"/>
              <a:ext cx="1845559" cy="0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000" dirty="0">
                <a:solidFill>
                  <a:srgbClr val="000000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</p:grpSp>
      <p:sp>
        <p:nvSpPr>
          <p:cNvPr id="261" name="TextBox 260">
            <a:extLst>
              <a:ext uri="{FF2B5EF4-FFF2-40B4-BE49-F238E27FC236}">
                <a16:creationId xmlns:a16="http://schemas.microsoft.com/office/drawing/2014/main" id="{639686F7-B0EB-4A6A-9024-0FF70542A51F}"/>
              </a:ext>
            </a:extLst>
          </p:cNvPr>
          <p:cNvSpPr txBox="1"/>
          <p:nvPr/>
        </p:nvSpPr>
        <p:spPr>
          <a:xfrm>
            <a:off x="2350727" y="1781017"/>
            <a:ext cx="816570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</a:t>
            </a:r>
          </a:p>
        </p:txBody>
      </p:sp>
      <p:sp>
        <p:nvSpPr>
          <p:cNvPr id="262" name="TextBox 261">
            <a:extLst>
              <a:ext uri="{FF2B5EF4-FFF2-40B4-BE49-F238E27FC236}">
                <a16:creationId xmlns:a16="http://schemas.microsoft.com/office/drawing/2014/main" id="{1BB348C7-3F98-4C0A-9909-382793DFAE0A}"/>
              </a:ext>
            </a:extLst>
          </p:cNvPr>
          <p:cNvSpPr txBox="1"/>
          <p:nvPr/>
        </p:nvSpPr>
        <p:spPr>
          <a:xfrm>
            <a:off x="4616095" y="2803868"/>
            <a:ext cx="184666" cy="1552346"/>
          </a:xfrm>
          <a:prstGeom prst="rect">
            <a:avLst/>
          </a:prstGeom>
          <a:noFill/>
        </p:spPr>
        <p:txBody>
          <a:bodyPr vert="vert270" wrap="squar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PFS, %</a:t>
            </a:r>
          </a:p>
        </p:txBody>
      </p:sp>
      <p:sp>
        <p:nvSpPr>
          <p:cNvPr id="304" name="Rectangle 21">
            <a:extLst>
              <a:ext uri="{FF2B5EF4-FFF2-40B4-BE49-F238E27FC236}">
                <a16:creationId xmlns:a16="http://schemas.microsoft.com/office/drawing/2014/main" id="{709C9505-FD5B-4C71-8713-ECCE35FFC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12" y="4840314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5" name="Rectangle 22">
            <a:extLst>
              <a:ext uri="{FF2B5EF4-FFF2-40B4-BE49-F238E27FC236}">
                <a16:creationId xmlns:a16="http://schemas.microsoft.com/office/drawing/2014/main" id="{1E1A392C-9ECE-4EE0-BF2E-F037DE962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45915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5" name="Rectangle 23">
            <a:extLst>
              <a:ext uri="{FF2B5EF4-FFF2-40B4-BE49-F238E27FC236}">
                <a16:creationId xmlns:a16="http://schemas.microsoft.com/office/drawing/2014/main" id="{E515B976-7CC3-4DC1-B654-BD8295A1C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434404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6" name="Rectangle 24">
            <a:extLst>
              <a:ext uri="{FF2B5EF4-FFF2-40B4-BE49-F238E27FC236}">
                <a16:creationId xmlns:a16="http://schemas.microsoft.com/office/drawing/2014/main" id="{38F1A275-75CD-47F4-8F7E-650BF08175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409526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7" name="Rectangle 25">
            <a:extLst>
              <a:ext uri="{FF2B5EF4-FFF2-40B4-BE49-F238E27FC236}">
                <a16:creationId xmlns:a16="http://schemas.microsoft.com/office/drawing/2014/main" id="{07A1D045-BF83-4829-9925-3DAFAD29BA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3846476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8" name="Rectangle 26">
            <a:extLst>
              <a:ext uri="{FF2B5EF4-FFF2-40B4-BE49-F238E27FC236}">
                <a16:creationId xmlns:a16="http://schemas.microsoft.com/office/drawing/2014/main" id="{CA77C264-FF4F-4FD7-AC72-03D2C5859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359899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9" name="Rectangle 27">
            <a:extLst>
              <a:ext uri="{FF2B5EF4-FFF2-40B4-BE49-F238E27FC236}">
                <a16:creationId xmlns:a16="http://schemas.microsoft.com/office/drawing/2014/main" id="{B3185876-178D-485C-A365-14AA98D80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89" y="33502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0" name="Rectangle 28">
            <a:extLst>
              <a:ext uri="{FF2B5EF4-FFF2-40B4-BE49-F238E27FC236}">
                <a16:creationId xmlns:a16="http://schemas.microsoft.com/office/drawing/2014/main" id="{3202C5C3-6E6C-46DC-94A3-9DC3569309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3101426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1" name="Rectangle 29">
            <a:extLst>
              <a:ext uri="{FF2B5EF4-FFF2-40B4-BE49-F238E27FC236}">
                <a16:creationId xmlns:a16="http://schemas.microsoft.com/office/drawing/2014/main" id="{426A6DA3-653A-4C66-8D4B-721115B5BD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2853948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5" name="Rectangle 30">
            <a:extLst>
              <a:ext uri="{FF2B5EF4-FFF2-40B4-BE49-F238E27FC236}">
                <a16:creationId xmlns:a16="http://schemas.microsoft.com/office/drawing/2014/main" id="{9A4F4E5E-A1D2-4D07-876E-4258A08ED3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260516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6" name="Rectangle 31">
            <a:extLst>
              <a:ext uri="{FF2B5EF4-FFF2-40B4-BE49-F238E27FC236}">
                <a16:creationId xmlns:a16="http://schemas.microsoft.com/office/drawing/2014/main" id="{65816ECF-D29A-4576-9C53-967DF129F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973" y="2355066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7" name="Freeform 32">
            <a:extLst>
              <a:ext uri="{FF2B5EF4-FFF2-40B4-BE49-F238E27FC236}">
                <a16:creationId xmlns:a16="http://schemas.microsoft.com/office/drawing/2014/main" id="{06443363-669D-43DB-8328-74759DCD18D3}"/>
              </a:ext>
            </a:extLst>
          </p:cNvPr>
          <p:cNvSpPr>
            <a:spLocks noEditPoints="1"/>
          </p:cNvSpPr>
          <p:nvPr/>
        </p:nvSpPr>
        <p:spPr bwMode="auto">
          <a:xfrm>
            <a:off x="701822" y="2417918"/>
            <a:ext cx="33457" cy="2514055"/>
          </a:xfrm>
          <a:custGeom>
            <a:avLst/>
            <a:gdLst>
              <a:gd name="T0" fmla="*/ 36 w 36"/>
              <a:gd name="T1" fmla="*/ 1920 h 1920"/>
              <a:gd name="T2" fmla="*/ 36 w 36"/>
              <a:gd name="T3" fmla="*/ 0 h 1920"/>
              <a:gd name="T4" fmla="*/ 36 w 36"/>
              <a:gd name="T5" fmla="*/ 1914 h 1920"/>
              <a:gd name="T6" fmla="*/ 0 w 36"/>
              <a:gd name="T7" fmla="*/ 1914 h 1920"/>
              <a:gd name="T8" fmla="*/ 36 w 36"/>
              <a:gd name="T9" fmla="*/ 1724 h 1920"/>
              <a:gd name="T10" fmla="*/ 0 w 36"/>
              <a:gd name="T11" fmla="*/ 1724 h 1920"/>
              <a:gd name="T12" fmla="*/ 36 w 36"/>
              <a:gd name="T13" fmla="*/ 1535 h 1920"/>
              <a:gd name="T14" fmla="*/ 0 w 36"/>
              <a:gd name="T15" fmla="*/ 1535 h 1920"/>
              <a:gd name="T16" fmla="*/ 36 w 36"/>
              <a:gd name="T17" fmla="*/ 1345 h 1920"/>
              <a:gd name="T18" fmla="*/ 0 w 36"/>
              <a:gd name="T19" fmla="*/ 1345 h 1920"/>
              <a:gd name="T20" fmla="*/ 36 w 36"/>
              <a:gd name="T21" fmla="*/ 1155 h 1920"/>
              <a:gd name="T22" fmla="*/ 0 w 36"/>
              <a:gd name="T23" fmla="*/ 1155 h 1920"/>
              <a:gd name="T24" fmla="*/ 36 w 36"/>
              <a:gd name="T25" fmla="*/ 966 h 1920"/>
              <a:gd name="T26" fmla="*/ 0 w 36"/>
              <a:gd name="T27" fmla="*/ 966 h 1920"/>
              <a:gd name="T28" fmla="*/ 36 w 36"/>
              <a:gd name="T29" fmla="*/ 776 h 1920"/>
              <a:gd name="T30" fmla="*/ 0 w 36"/>
              <a:gd name="T31" fmla="*/ 776 h 1920"/>
              <a:gd name="T32" fmla="*/ 36 w 36"/>
              <a:gd name="T33" fmla="*/ 586 h 1920"/>
              <a:gd name="T34" fmla="*/ 0 w 36"/>
              <a:gd name="T35" fmla="*/ 586 h 1920"/>
              <a:gd name="T36" fmla="*/ 36 w 36"/>
              <a:gd name="T37" fmla="*/ 397 h 1920"/>
              <a:gd name="T38" fmla="*/ 0 w 36"/>
              <a:gd name="T39" fmla="*/ 397 h 1920"/>
              <a:gd name="T40" fmla="*/ 36 w 36"/>
              <a:gd name="T41" fmla="*/ 207 h 1920"/>
              <a:gd name="T42" fmla="*/ 0 w 36"/>
              <a:gd name="T43" fmla="*/ 207 h 1920"/>
              <a:gd name="T44" fmla="*/ 36 w 36"/>
              <a:gd name="T45" fmla="*/ 16 h 1920"/>
              <a:gd name="T46" fmla="*/ 0 w 36"/>
              <a:gd name="T47" fmla="*/ 16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20">
                <a:moveTo>
                  <a:pt x="36" y="1920"/>
                </a:moveTo>
                <a:lnTo>
                  <a:pt x="36" y="0"/>
                </a:lnTo>
                <a:moveTo>
                  <a:pt x="36" y="1914"/>
                </a:moveTo>
                <a:lnTo>
                  <a:pt x="0" y="1914"/>
                </a:lnTo>
                <a:moveTo>
                  <a:pt x="36" y="1724"/>
                </a:moveTo>
                <a:lnTo>
                  <a:pt x="0" y="1724"/>
                </a:lnTo>
                <a:moveTo>
                  <a:pt x="36" y="1535"/>
                </a:moveTo>
                <a:lnTo>
                  <a:pt x="0" y="1535"/>
                </a:lnTo>
                <a:moveTo>
                  <a:pt x="36" y="1345"/>
                </a:moveTo>
                <a:lnTo>
                  <a:pt x="0" y="1345"/>
                </a:lnTo>
                <a:moveTo>
                  <a:pt x="36" y="1155"/>
                </a:moveTo>
                <a:lnTo>
                  <a:pt x="0" y="1155"/>
                </a:lnTo>
                <a:moveTo>
                  <a:pt x="36" y="966"/>
                </a:moveTo>
                <a:lnTo>
                  <a:pt x="0" y="966"/>
                </a:lnTo>
                <a:moveTo>
                  <a:pt x="36" y="776"/>
                </a:moveTo>
                <a:lnTo>
                  <a:pt x="0" y="776"/>
                </a:lnTo>
                <a:moveTo>
                  <a:pt x="36" y="586"/>
                </a:moveTo>
                <a:lnTo>
                  <a:pt x="0" y="586"/>
                </a:lnTo>
                <a:moveTo>
                  <a:pt x="36" y="397"/>
                </a:moveTo>
                <a:lnTo>
                  <a:pt x="0" y="397"/>
                </a:lnTo>
                <a:moveTo>
                  <a:pt x="36" y="207"/>
                </a:moveTo>
                <a:lnTo>
                  <a:pt x="0" y="207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8" name="Rectangle 21">
            <a:extLst>
              <a:ext uri="{FF2B5EF4-FFF2-40B4-BE49-F238E27FC236}">
                <a16:creationId xmlns:a16="http://schemas.microsoft.com/office/drawing/2014/main" id="{B1B6501C-2C5D-4959-AEE8-69DB7709A3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12" y="4840314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9" name="Freeform 20">
            <a:extLst>
              <a:ext uri="{FF2B5EF4-FFF2-40B4-BE49-F238E27FC236}">
                <a16:creationId xmlns:a16="http://schemas.microsoft.com/office/drawing/2014/main" id="{04D674B5-66C2-4D0D-BA75-ECB78317B9FA}"/>
              </a:ext>
            </a:extLst>
          </p:cNvPr>
          <p:cNvSpPr>
            <a:spLocks noEditPoints="1"/>
          </p:cNvSpPr>
          <p:nvPr/>
        </p:nvSpPr>
        <p:spPr bwMode="auto">
          <a:xfrm>
            <a:off x="729703" y="4924115"/>
            <a:ext cx="3556636" cy="47138"/>
          </a:xfrm>
          <a:custGeom>
            <a:avLst/>
            <a:gdLst>
              <a:gd name="T0" fmla="*/ 0 w 3827"/>
              <a:gd name="T1" fmla="*/ 0 h 36"/>
              <a:gd name="T2" fmla="*/ 3827 w 3827"/>
              <a:gd name="T3" fmla="*/ 0 h 36"/>
              <a:gd name="T4" fmla="*/ 6 w 3827"/>
              <a:gd name="T5" fmla="*/ 0 h 36"/>
              <a:gd name="T6" fmla="*/ 6 w 3827"/>
              <a:gd name="T7" fmla="*/ 36 h 36"/>
              <a:gd name="T8" fmla="*/ 279 w 3827"/>
              <a:gd name="T9" fmla="*/ 0 h 36"/>
              <a:gd name="T10" fmla="*/ 279 w 3827"/>
              <a:gd name="T11" fmla="*/ 36 h 36"/>
              <a:gd name="T12" fmla="*/ 551 w 3827"/>
              <a:gd name="T13" fmla="*/ 0 h 36"/>
              <a:gd name="T14" fmla="*/ 551 w 3827"/>
              <a:gd name="T15" fmla="*/ 36 h 36"/>
              <a:gd name="T16" fmla="*/ 823 w 3827"/>
              <a:gd name="T17" fmla="*/ 0 h 36"/>
              <a:gd name="T18" fmla="*/ 823 w 3827"/>
              <a:gd name="T19" fmla="*/ 36 h 36"/>
              <a:gd name="T20" fmla="*/ 1095 w 3827"/>
              <a:gd name="T21" fmla="*/ 0 h 36"/>
              <a:gd name="T22" fmla="*/ 1095 w 3827"/>
              <a:gd name="T23" fmla="*/ 36 h 36"/>
              <a:gd name="T24" fmla="*/ 1368 w 3827"/>
              <a:gd name="T25" fmla="*/ 0 h 36"/>
              <a:gd name="T26" fmla="*/ 1368 w 3827"/>
              <a:gd name="T27" fmla="*/ 36 h 36"/>
              <a:gd name="T28" fmla="*/ 1640 w 3827"/>
              <a:gd name="T29" fmla="*/ 0 h 36"/>
              <a:gd name="T30" fmla="*/ 1640 w 3827"/>
              <a:gd name="T31" fmla="*/ 36 h 36"/>
              <a:gd name="T32" fmla="*/ 1912 w 3827"/>
              <a:gd name="T33" fmla="*/ 0 h 36"/>
              <a:gd name="T34" fmla="*/ 1912 w 3827"/>
              <a:gd name="T35" fmla="*/ 36 h 36"/>
              <a:gd name="T36" fmla="*/ 2186 w 3827"/>
              <a:gd name="T37" fmla="*/ 0 h 36"/>
              <a:gd name="T38" fmla="*/ 2186 w 3827"/>
              <a:gd name="T39" fmla="*/ 36 h 36"/>
              <a:gd name="T40" fmla="*/ 2458 w 3827"/>
              <a:gd name="T41" fmla="*/ 0 h 36"/>
              <a:gd name="T42" fmla="*/ 2458 w 3827"/>
              <a:gd name="T43" fmla="*/ 36 h 36"/>
              <a:gd name="T44" fmla="*/ 2730 w 3827"/>
              <a:gd name="T45" fmla="*/ 0 h 36"/>
              <a:gd name="T46" fmla="*/ 2730 w 3827"/>
              <a:gd name="T47" fmla="*/ 36 h 36"/>
              <a:gd name="T48" fmla="*/ 3002 w 3827"/>
              <a:gd name="T49" fmla="*/ 0 h 36"/>
              <a:gd name="T50" fmla="*/ 3002 w 3827"/>
              <a:gd name="T51" fmla="*/ 36 h 36"/>
              <a:gd name="T52" fmla="*/ 3275 w 3827"/>
              <a:gd name="T53" fmla="*/ 0 h 36"/>
              <a:gd name="T54" fmla="*/ 3275 w 3827"/>
              <a:gd name="T55" fmla="*/ 36 h 36"/>
              <a:gd name="T56" fmla="*/ 3547 w 3827"/>
              <a:gd name="T57" fmla="*/ 0 h 36"/>
              <a:gd name="T58" fmla="*/ 3547 w 3827"/>
              <a:gd name="T59" fmla="*/ 36 h 36"/>
              <a:gd name="T60" fmla="*/ 3819 w 3827"/>
              <a:gd name="T61" fmla="*/ 0 h 36"/>
              <a:gd name="T62" fmla="*/ 3819 w 3827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27" h="36">
                <a:moveTo>
                  <a:pt x="0" y="0"/>
                </a:moveTo>
                <a:lnTo>
                  <a:pt x="3827" y="0"/>
                </a:lnTo>
                <a:moveTo>
                  <a:pt x="6" y="0"/>
                </a:moveTo>
                <a:lnTo>
                  <a:pt x="6" y="36"/>
                </a:lnTo>
                <a:moveTo>
                  <a:pt x="279" y="0"/>
                </a:moveTo>
                <a:lnTo>
                  <a:pt x="279" y="36"/>
                </a:lnTo>
                <a:moveTo>
                  <a:pt x="551" y="0"/>
                </a:moveTo>
                <a:lnTo>
                  <a:pt x="551" y="36"/>
                </a:lnTo>
                <a:moveTo>
                  <a:pt x="823" y="0"/>
                </a:moveTo>
                <a:lnTo>
                  <a:pt x="823" y="36"/>
                </a:lnTo>
                <a:moveTo>
                  <a:pt x="1095" y="0"/>
                </a:moveTo>
                <a:lnTo>
                  <a:pt x="1095" y="36"/>
                </a:lnTo>
                <a:moveTo>
                  <a:pt x="1368" y="0"/>
                </a:moveTo>
                <a:lnTo>
                  <a:pt x="1368" y="36"/>
                </a:lnTo>
                <a:moveTo>
                  <a:pt x="1640" y="0"/>
                </a:moveTo>
                <a:lnTo>
                  <a:pt x="1640" y="36"/>
                </a:lnTo>
                <a:moveTo>
                  <a:pt x="1912" y="0"/>
                </a:moveTo>
                <a:lnTo>
                  <a:pt x="1912" y="36"/>
                </a:lnTo>
                <a:moveTo>
                  <a:pt x="2186" y="0"/>
                </a:moveTo>
                <a:lnTo>
                  <a:pt x="2186" y="36"/>
                </a:lnTo>
                <a:moveTo>
                  <a:pt x="2458" y="0"/>
                </a:moveTo>
                <a:lnTo>
                  <a:pt x="2458" y="36"/>
                </a:lnTo>
                <a:moveTo>
                  <a:pt x="2730" y="0"/>
                </a:moveTo>
                <a:lnTo>
                  <a:pt x="2730" y="36"/>
                </a:lnTo>
                <a:moveTo>
                  <a:pt x="3002" y="0"/>
                </a:moveTo>
                <a:lnTo>
                  <a:pt x="3002" y="36"/>
                </a:lnTo>
                <a:moveTo>
                  <a:pt x="3275" y="0"/>
                </a:moveTo>
                <a:lnTo>
                  <a:pt x="3275" y="36"/>
                </a:lnTo>
                <a:moveTo>
                  <a:pt x="3547" y="0"/>
                </a:moveTo>
                <a:lnTo>
                  <a:pt x="3547" y="36"/>
                </a:lnTo>
                <a:moveTo>
                  <a:pt x="3819" y="0"/>
                </a:moveTo>
                <a:lnTo>
                  <a:pt x="3819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30" name="Rectangle 5">
            <a:extLst>
              <a:ext uri="{FF2B5EF4-FFF2-40B4-BE49-F238E27FC236}">
                <a16:creationId xmlns:a16="http://schemas.microsoft.com/office/drawing/2014/main" id="{8EEFFFD5-7C3B-4ADB-86AB-66F44D2FCA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28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1" name="Rectangle 6">
            <a:extLst>
              <a:ext uri="{FF2B5EF4-FFF2-40B4-BE49-F238E27FC236}">
                <a16:creationId xmlns:a16="http://schemas.microsoft.com/office/drawing/2014/main" id="{90CE9921-458C-4F47-A698-35AFEC84F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111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2" name="Rectangle 7">
            <a:extLst>
              <a:ext uri="{FF2B5EF4-FFF2-40B4-BE49-F238E27FC236}">
                <a16:creationId xmlns:a16="http://schemas.microsoft.com/office/drawing/2014/main" id="{6513629B-7473-4E7F-A564-7F68BD356F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3897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3" name="Rectangle 8">
            <a:extLst>
              <a:ext uri="{FF2B5EF4-FFF2-40B4-BE49-F238E27FC236}">
                <a16:creationId xmlns:a16="http://schemas.microsoft.com/office/drawing/2014/main" id="{E8A84C68-04BA-4653-9222-7D15D439B5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7609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4" name="Rectangle 9">
            <a:extLst>
              <a:ext uri="{FF2B5EF4-FFF2-40B4-BE49-F238E27FC236}">
                <a16:creationId xmlns:a16="http://schemas.microsoft.com/office/drawing/2014/main" id="{F5545109-16AD-417A-AF79-04718AB8A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512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5" name="Rectangle 10">
            <a:extLst>
              <a:ext uri="{FF2B5EF4-FFF2-40B4-BE49-F238E27FC236}">
                <a16:creationId xmlns:a16="http://schemas.microsoft.com/office/drawing/2014/main" id="{EF992A31-5E38-4836-AC02-E1E7A3E454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98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6" name="Rectangle 11">
            <a:extLst>
              <a:ext uri="{FF2B5EF4-FFF2-40B4-BE49-F238E27FC236}">
                <a16:creationId xmlns:a16="http://schemas.microsoft.com/office/drawing/2014/main" id="{75B8DE83-E10F-4221-85A6-508412025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11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7" name="Rectangle 12">
            <a:extLst>
              <a:ext uri="{FF2B5EF4-FFF2-40B4-BE49-F238E27FC236}">
                <a16:creationId xmlns:a16="http://schemas.microsoft.com/office/drawing/2014/main" id="{40389D89-0EB0-4657-860B-CA716D6222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795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8" name="Rectangle 13">
            <a:extLst>
              <a:ext uri="{FF2B5EF4-FFF2-40B4-BE49-F238E27FC236}">
                <a16:creationId xmlns:a16="http://schemas.microsoft.com/office/drawing/2014/main" id="{F5C0122F-E015-472E-865F-7A1B5AF238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5509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9" name="Rectangle 14">
            <a:extLst>
              <a:ext uri="{FF2B5EF4-FFF2-40B4-BE49-F238E27FC236}">
                <a16:creationId xmlns:a16="http://schemas.microsoft.com/office/drawing/2014/main" id="{7B2D4700-2B03-4164-B3B5-8CF3A387EC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223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0" name="Rectangle 15">
            <a:extLst>
              <a:ext uri="{FF2B5EF4-FFF2-40B4-BE49-F238E27FC236}">
                <a16:creationId xmlns:a16="http://schemas.microsoft.com/office/drawing/2014/main" id="{9AB65A89-799C-4B21-8C4B-9D7051D9A9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2006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1" name="Rectangle 16">
            <a:extLst>
              <a:ext uri="{FF2B5EF4-FFF2-40B4-BE49-F238E27FC236}">
                <a16:creationId xmlns:a16="http://schemas.microsoft.com/office/drawing/2014/main" id="{9EAA275F-8D63-4E79-A688-AD231FF22E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4791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2" name="Rectangle 17">
            <a:extLst>
              <a:ext uri="{FF2B5EF4-FFF2-40B4-BE49-F238E27FC236}">
                <a16:creationId xmlns:a16="http://schemas.microsoft.com/office/drawing/2014/main" id="{1E7B5DC9-C3A0-4D7F-8DF2-5F3CCFC47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7575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3" name="Rectangle 18">
            <a:extLst>
              <a:ext uri="{FF2B5EF4-FFF2-40B4-BE49-F238E27FC236}">
                <a16:creationId xmlns:a16="http://schemas.microsoft.com/office/drawing/2014/main" id="{7AE43604-D18A-41CD-86FB-2645984BC0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288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4" name="Rectangle 19">
            <a:extLst>
              <a:ext uri="{FF2B5EF4-FFF2-40B4-BE49-F238E27FC236}">
                <a16:creationId xmlns:a16="http://schemas.microsoft.com/office/drawing/2014/main" id="{94C6DF1F-B22B-465E-A999-21E1EC5FE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072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5" name="Rectangle 114">
            <a:extLst>
              <a:ext uri="{FF2B5EF4-FFF2-40B4-BE49-F238E27FC236}">
                <a16:creationId xmlns:a16="http://schemas.microsoft.com/office/drawing/2014/main" id="{296E7CE3-8F2B-4E3B-A9EF-6A54AA790B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069" y="5193329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6" name="Rectangle 126">
            <a:extLst>
              <a:ext uri="{FF2B5EF4-FFF2-40B4-BE49-F238E27FC236}">
                <a16:creationId xmlns:a16="http://schemas.microsoft.com/office/drawing/2014/main" id="{B21222B4-E29A-4D1F-924C-FAD6CD06FC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528" y="5264395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7" name="Rectangle 123">
            <a:extLst>
              <a:ext uri="{FF2B5EF4-FFF2-40B4-BE49-F238E27FC236}">
                <a16:creationId xmlns:a16="http://schemas.microsoft.com/office/drawing/2014/main" id="{E2DBF963-CC25-40E7-9FEB-32C9ECA01F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7419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8" name="Rectangle 124">
            <a:extLst>
              <a:ext uri="{FF2B5EF4-FFF2-40B4-BE49-F238E27FC236}">
                <a16:creationId xmlns:a16="http://schemas.microsoft.com/office/drawing/2014/main" id="{41D6F2F4-4009-48BB-B03E-561ECE9895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1903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9" name="Rectangle 138">
            <a:extLst>
              <a:ext uri="{FF2B5EF4-FFF2-40B4-BE49-F238E27FC236}">
                <a16:creationId xmlns:a16="http://schemas.microsoft.com/office/drawing/2014/main" id="{42DDC4D8-9235-4655-81E8-7F274A54F9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9472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0" name="Rectangle 139">
            <a:extLst>
              <a:ext uri="{FF2B5EF4-FFF2-40B4-BE49-F238E27FC236}">
                <a16:creationId xmlns:a16="http://schemas.microsoft.com/office/drawing/2014/main" id="{4EFE7355-329B-4D4E-9D81-BB7A70AB6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3955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1" name="Rectangle 140">
            <a:extLst>
              <a:ext uri="{FF2B5EF4-FFF2-40B4-BE49-F238E27FC236}">
                <a16:creationId xmlns:a16="http://schemas.microsoft.com/office/drawing/2014/main" id="{B1844674-824A-493E-B113-E24DA5B204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072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2" name="Rectangle 155">
            <a:extLst>
              <a:ext uri="{FF2B5EF4-FFF2-40B4-BE49-F238E27FC236}">
                <a16:creationId xmlns:a16="http://schemas.microsoft.com/office/drawing/2014/main" id="{39B49E2E-E3D7-4022-AD5E-D47B944AE9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8931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grpSp>
        <p:nvGrpSpPr>
          <p:cNvPr id="353" name="Group 352">
            <a:extLst>
              <a:ext uri="{FF2B5EF4-FFF2-40B4-BE49-F238E27FC236}">
                <a16:creationId xmlns:a16="http://schemas.microsoft.com/office/drawing/2014/main" id="{3AFAAF02-D524-436C-B41B-3A128A049D63}"/>
              </a:ext>
            </a:extLst>
          </p:cNvPr>
          <p:cNvGrpSpPr/>
          <p:nvPr/>
        </p:nvGrpSpPr>
        <p:grpSpPr>
          <a:xfrm>
            <a:off x="3476930" y="3730317"/>
            <a:ext cx="788677" cy="395310"/>
            <a:chOff x="3437099" y="2697571"/>
            <a:chExt cx="841063" cy="365131"/>
          </a:xfrm>
        </p:grpSpPr>
        <p:sp>
          <p:nvSpPr>
            <p:cNvPr id="354" name="Rectangle 141">
              <a:extLst>
                <a:ext uri="{FF2B5EF4-FFF2-40B4-BE49-F238E27FC236}">
                  <a16:creationId xmlns:a16="http://schemas.microsoft.com/office/drawing/2014/main" id="{6ED6D43B-0B81-42A6-BB53-89D798A6A0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099" y="2697571"/>
              <a:ext cx="841063" cy="113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800" b="1" dirty="0">
                  <a:solidFill>
                    <a:srgbClr val="000000"/>
                  </a:solidFill>
                  <a:latin typeface="Arial"/>
                  <a:ea typeface="MS PGothic" panose="020B0600070205080204" pitchFamily="34" charset="-128"/>
                </a:rPr>
                <a:t>Median (95% CI)</a:t>
              </a:r>
              <a:endParaRPr lang="en-US" altLang="en-US" sz="80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endParaRPr>
            </a:p>
          </p:txBody>
        </p:sp>
        <p:sp>
          <p:nvSpPr>
            <p:cNvPr id="355" name="Rectangle 149">
              <a:extLst>
                <a:ext uri="{FF2B5EF4-FFF2-40B4-BE49-F238E27FC236}">
                  <a16:creationId xmlns:a16="http://schemas.microsoft.com/office/drawing/2014/main" id="{2CAC4B6E-FE36-425A-BD8D-DCDF68A6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4356" y="2814376"/>
              <a:ext cx="782941" cy="113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800" dirty="0">
                  <a:solidFill>
                    <a:srgbClr val="00877C"/>
                  </a:solidFill>
                  <a:latin typeface="Arial"/>
                  <a:ea typeface="MS PGothic" panose="020B0600070205080204" pitchFamily="34" charset="-128"/>
                </a:rPr>
                <a:t>2.0 mo (1.5-2.8)</a:t>
              </a:r>
              <a:endParaRPr lang="en-US" altLang="en-US" sz="80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endParaRPr>
            </a:p>
          </p:txBody>
        </p:sp>
        <p:sp>
          <p:nvSpPr>
            <p:cNvPr id="356" name="Rectangle 150">
              <a:extLst>
                <a:ext uri="{FF2B5EF4-FFF2-40B4-BE49-F238E27FC236}">
                  <a16:creationId xmlns:a16="http://schemas.microsoft.com/office/drawing/2014/main" id="{41F2E2C5-6E6C-427D-9299-F146372F8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7099" y="2948990"/>
              <a:ext cx="782941" cy="113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 eaLnBrk="0" fontAlgn="base" hangingPunct="0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800" dirty="0">
                  <a:solidFill>
                    <a:srgbClr val="66203A"/>
                  </a:solidFill>
                  <a:latin typeface="Arial"/>
                  <a:ea typeface="MS PGothic" panose="020B0600070205080204" pitchFamily="34" charset="-128"/>
                </a:rPr>
                <a:t>6.4 mo (5.7-7.0)</a:t>
              </a:r>
              <a:endParaRPr lang="en-US" altLang="en-US" sz="80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endParaRPr>
            </a:p>
          </p:txBody>
        </p:sp>
      </p:grpSp>
      <p:sp>
        <p:nvSpPr>
          <p:cNvPr id="357" name="Freeform 156">
            <a:extLst>
              <a:ext uri="{FF2B5EF4-FFF2-40B4-BE49-F238E27FC236}">
                <a16:creationId xmlns:a16="http://schemas.microsoft.com/office/drawing/2014/main" id="{1C171BDF-5BD0-46FB-9981-4DD097CFE5FC}"/>
              </a:ext>
            </a:extLst>
          </p:cNvPr>
          <p:cNvSpPr>
            <a:spLocks noEditPoints="1"/>
          </p:cNvSpPr>
          <p:nvPr/>
        </p:nvSpPr>
        <p:spPr bwMode="auto">
          <a:xfrm>
            <a:off x="729703" y="3676254"/>
            <a:ext cx="3433962" cy="9166"/>
          </a:xfrm>
          <a:custGeom>
            <a:avLst/>
            <a:gdLst>
              <a:gd name="T0" fmla="*/ 240 w 27904"/>
              <a:gd name="T1" fmla="*/ 0 h 48"/>
              <a:gd name="T2" fmla="*/ 696 w 27904"/>
              <a:gd name="T3" fmla="*/ 24 h 48"/>
              <a:gd name="T4" fmla="*/ 1200 w 27904"/>
              <a:gd name="T5" fmla="*/ 48 h 48"/>
              <a:gd name="T6" fmla="*/ 1776 w 27904"/>
              <a:gd name="T7" fmla="*/ 48 h 48"/>
              <a:gd name="T8" fmla="*/ 2280 w 27904"/>
              <a:gd name="T9" fmla="*/ 24 h 48"/>
              <a:gd name="T10" fmla="*/ 2736 w 27904"/>
              <a:gd name="T11" fmla="*/ 0 h 48"/>
              <a:gd name="T12" fmla="*/ 3120 w 27904"/>
              <a:gd name="T13" fmla="*/ 0 h 48"/>
              <a:gd name="T14" fmla="*/ 3360 w 27904"/>
              <a:gd name="T15" fmla="*/ 0 h 48"/>
              <a:gd name="T16" fmla="*/ 3816 w 27904"/>
              <a:gd name="T17" fmla="*/ 24 h 48"/>
              <a:gd name="T18" fmla="*/ 4320 w 27904"/>
              <a:gd name="T19" fmla="*/ 48 h 48"/>
              <a:gd name="T20" fmla="*/ 4896 w 27904"/>
              <a:gd name="T21" fmla="*/ 48 h 48"/>
              <a:gd name="T22" fmla="*/ 5400 w 27904"/>
              <a:gd name="T23" fmla="*/ 24 h 48"/>
              <a:gd name="T24" fmla="*/ 5856 w 27904"/>
              <a:gd name="T25" fmla="*/ 0 h 48"/>
              <a:gd name="T26" fmla="*/ 6240 w 27904"/>
              <a:gd name="T27" fmla="*/ 0 h 48"/>
              <a:gd name="T28" fmla="*/ 6480 w 27904"/>
              <a:gd name="T29" fmla="*/ 0 h 48"/>
              <a:gd name="T30" fmla="*/ 6936 w 27904"/>
              <a:gd name="T31" fmla="*/ 24 h 48"/>
              <a:gd name="T32" fmla="*/ 7440 w 27904"/>
              <a:gd name="T33" fmla="*/ 48 h 48"/>
              <a:gd name="T34" fmla="*/ 8016 w 27904"/>
              <a:gd name="T35" fmla="*/ 48 h 48"/>
              <a:gd name="T36" fmla="*/ 8520 w 27904"/>
              <a:gd name="T37" fmla="*/ 24 h 48"/>
              <a:gd name="T38" fmla="*/ 8976 w 27904"/>
              <a:gd name="T39" fmla="*/ 0 h 48"/>
              <a:gd name="T40" fmla="*/ 9360 w 27904"/>
              <a:gd name="T41" fmla="*/ 0 h 48"/>
              <a:gd name="T42" fmla="*/ 9600 w 27904"/>
              <a:gd name="T43" fmla="*/ 0 h 48"/>
              <a:gd name="T44" fmla="*/ 10056 w 27904"/>
              <a:gd name="T45" fmla="*/ 24 h 48"/>
              <a:gd name="T46" fmla="*/ 10560 w 27904"/>
              <a:gd name="T47" fmla="*/ 48 h 48"/>
              <a:gd name="T48" fmla="*/ 11136 w 27904"/>
              <a:gd name="T49" fmla="*/ 48 h 48"/>
              <a:gd name="T50" fmla="*/ 11640 w 27904"/>
              <a:gd name="T51" fmla="*/ 24 h 48"/>
              <a:gd name="T52" fmla="*/ 12096 w 27904"/>
              <a:gd name="T53" fmla="*/ 0 h 48"/>
              <a:gd name="T54" fmla="*/ 12480 w 27904"/>
              <a:gd name="T55" fmla="*/ 0 h 48"/>
              <a:gd name="T56" fmla="*/ 12720 w 27904"/>
              <a:gd name="T57" fmla="*/ 0 h 48"/>
              <a:gd name="T58" fmla="*/ 13176 w 27904"/>
              <a:gd name="T59" fmla="*/ 24 h 48"/>
              <a:gd name="T60" fmla="*/ 13680 w 27904"/>
              <a:gd name="T61" fmla="*/ 48 h 48"/>
              <a:gd name="T62" fmla="*/ 14256 w 27904"/>
              <a:gd name="T63" fmla="*/ 48 h 48"/>
              <a:gd name="T64" fmla="*/ 14760 w 27904"/>
              <a:gd name="T65" fmla="*/ 24 h 48"/>
              <a:gd name="T66" fmla="*/ 15216 w 27904"/>
              <a:gd name="T67" fmla="*/ 0 h 48"/>
              <a:gd name="T68" fmla="*/ 15600 w 27904"/>
              <a:gd name="T69" fmla="*/ 0 h 48"/>
              <a:gd name="T70" fmla="*/ 15840 w 27904"/>
              <a:gd name="T71" fmla="*/ 0 h 48"/>
              <a:gd name="T72" fmla="*/ 16296 w 27904"/>
              <a:gd name="T73" fmla="*/ 24 h 48"/>
              <a:gd name="T74" fmla="*/ 16800 w 27904"/>
              <a:gd name="T75" fmla="*/ 48 h 48"/>
              <a:gd name="T76" fmla="*/ 17376 w 27904"/>
              <a:gd name="T77" fmla="*/ 48 h 48"/>
              <a:gd name="T78" fmla="*/ 17880 w 27904"/>
              <a:gd name="T79" fmla="*/ 24 h 48"/>
              <a:gd name="T80" fmla="*/ 18336 w 27904"/>
              <a:gd name="T81" fmla="*/ 0 h 48"/>
              <a:gd name="T82" fmla="*/ 18720 w 27904"/>
              <a:gd name="T83" fmla="*/ 0 h 48"/>
              <a:gd name="T84" fmla="*/ 18960 w 27904"/>
              <a:gd name="T85" fmla="*/ 0 h 48"/>
              <a:gd name="T86" fmla="*/ 19416 w 27904"/>
              <a:gd name="T87" fmla="*/ 24 h 48"/>
              <a:gd name="T88" fmla="*/ 19920 w 27904"/>
              <a:gd name="T89" fmla="*/ 48 h 48"/>
              <a:gd name="T90" fmla="*/ 20496 w 27904"/>
              <a:gd name="T91" fmla="*/ 48 h 48"/>
              <a:gd name="T92" fmla="*/ 21000 w 27904"/>
              <a:gd name="T93" fmla="*/ 24 h 48"/>
              <a:gd name="T94" fmla="*/ 21456 w 27904"/>
              <a:gd name="T95" fmla="*/ 0 h 48"/>
              <a:gd name="T96" fmla="*/ 21840 w 27904"/>
              <a:gd name="T97" fmla="*/ 0 h 48"/>
              <a:gd name="T98" fmla="*/ 22080 w 27904"/>
              <a:gd name="T99" fmla="*/ 0 h 48"/>
              <a:gd name="T100" fmla="*/ 22536 w 27904"/>
              <a:gd name="T101" fmla="*/ 24 h 48"/>
              <a:gd name="T102" fmla="*/ 23040 w 27904"/>
              <a:gd name="T103" fmla="*/ 48 h 48"/>
              <a:gd name="T104" fmla="*/ 23616 w 27904"/>
              <a:gd name="T105" fmla="*/ 48 h 48"/>
              <a:gd name="T106" fmla="*/ 24120 w 27904"/>
              <a:gd name="T107" fmla="*/ 24 h 48"/>
              <a:gd name="T108" fmla="*/ 24576 w 27904"/>
              <a:gd name="T109" fmla="*/ 0 h 48"/>
              <a:gd name="T110" fmla="*/ 24960 w 27904"/>
              <a:gd name="T111" fmla="*/ 0 h 48"/>
              <a:gd name="T112" fmla="*/ 25200 w 27904"/>
              <a:gd name="T113" fmla="*/ 0 h 48"/>
              <a:gd name="T114" fmla="*/ 25656 w 27904"/>
              <a:gd name="T115" fmla="*/ 24 h 48"/>
              <a:gd name="T116" fmla="*/ 26160 w 27904"/>
              <a:gd name="T117" fmla="*/ 48 h 48"/>
              <a:gd name="T118" fmla="*/ 26736 w 27904"/>
              <a:gd name="T119" fmla="*/ 48 h 48"/>
              <a:gd name="T120" fmla="*/ 27240 w 27904"/>
              <a:gd name="T121" fmla="*/ 24 h 48"/>
              <a:gd name="T122" fmla="*/ 27696 w 27904"/>
              <a:gd name="T123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904" h="48">
                <a:moveTo>
                  <a:pt x="0" y="0"/>
                </a:moveTo>
                <a:lnTo>
                  <a:pt x="96" y="0"/>
                </a:lnTo>
                <a:cubicBezTo>
                  <a:pt x="110" y="0"/>
                  <a:pt x="120" y="11"/>
                  <a:pt x="120" y="24"/>
                </a:cubicBezTo>
                <a:cubicBezTo>
                  <a:pt x="120" y="38"/>
                  <a:pt x="110" y="48"/>
                  <a:pt x="96" y="48"/>
                </a:cubicBezTo>
                <a:lnTo>
                  <a:pt x="0" y="48"/>
                </a:lnTo>
                <a:lnTo>
                  <a:pt x="0" y="0"/>
                </a:lnTo>
                <a:close/>
                <a:moveTo>
                  <a:pt x="240" y="0"/>
                </a:moveTo>
                <a:lnTo>
                  <a:pt x="336" y="0"/>
                </a:lnTo>
                <a:cubicBezTo>
                  <a:pt x="350" y="0"/>
                  <a:pt x="360" y="11"/>
                  <a:pt x="360" y="24"/>
                </a:cubicBezTo>
                <a:cubicBezTo>
                  <a:pt x="360" y="38"/>
                  <a:pt x="350" y="48"/>
                  <a:pt x="336" y="48"/>
                </a:cubicBezTo>
                <a:lnTo>
                  <a:pt x="240" y="48"/>
                </a:lnTo>
                <a:cubicBezTo>
                  <a:pt x="227" y="48"/>
                  <a:pt x="216" y="38"/>
                  <a:pt x="216" y="24"/>
                </a:cubicBezTo>
                <a:cubicBezTo>
                  <a:pt x="216" y="11"/>
                  <a:pt x="227" y="0"/>
                  <a:pt x="240" y="0"/>
                </a:cubicBezTo>
                <a:close/>
                <a:moveTo>
                  <a:pt x="480" y="0"/>
                </a:moveTo>
                <a:lnTo>
                  <a:pt x="576" y="0"/>
                </a:lnTo>
                <a:cubicBezTo>
                  <a:pt x="590" y="0"/>
                  <a:pt x="600" y="11"/>
                  <a:pt x="600" y="24"/>
                </a:cubicBezTo>
                <a:cubicBezTo>
                  <a:pt x="600" y="38"/>
                  <a:pt x="590" y="48"/>
                  <a:pt x="576" y="48"/>
                </a:cubicBezTo>
                <a:lnTo>
                  <a:pt x="480" y="48"/>
                </a:lnTo>
                <a:cubicBezTo>
                  <a:pt x="467" y="48"/>
                  <a:pt x="456" y="38"/>
                  <a:pt x="456" y="24"/>
                </a:cubicBezTo>
                <a:cubicBezTo>
                  <a:pt x="456" y="11"/>
                  <a:pt x="467" y="0"/>
                  <a:pt x="480" y="0"/>
                </a:cubicBezTo>
                <a:close/>
                <a:moveTo>
                  <a:pt x="720" y="0"/>
                </a:moveTo>
                <a:lnTo>
                  <a:pt x="816" y="0"/>
                </a:lnTo>
                <a:cubicBezTo>
                  <a:pt x="830" y="0"/>
                  <a:pt x="840" y="11"/>
                  <a:pt x="840" y="24"/>
                </a:cubicBezTo>
                <a:cubicBezTo>
                  <a:pt x="840" y="38"/>
                  <a:pt x="830" y="48"/>
                  <a:pt x="816" y="48"/>
                </a:cubicBezTo>
                <a:lnTo>
                  <a:pt x="720" y="48"/>
                </a:lnTo>
                <a:cubicBezTo>
                  <a:pt x="707" y="48"/>
                  <a:pt x="696" y="38"/>
                  <a:pt x="696" y="24"/>
                </a:cubicBezTo>
                <a:cubicBezTo>
                  <a:pt x="696" y="11"/>
                  <a:pt x="707" y="0"/>
                  <a:pt x="720" y="0"/>
                </a:cubicBezTo>
                <a:close/>
                <a:moveTo>
                  <a:pt x="960" y="0"/>
                </a:moveTo>
                <a:lnTo>
                  <a:pt x="1056" y="0"/>
                </a:lnTo>
                <a:cubicBezTo>
                  <a:pt x="1070" y="0"/>
                  <a:pt x="1080" y="11"/>
                  <a:pt x="1080" y="24"/>
                </a:cubicBezTo>
                <a:cubicBezTo>
                  <a:pt x="1080" y="38"/>
                  <a:pt x="1070" y="48"/>
                  <a:pt x="1056" y="48"/>
                </a:cubicBezTo>
                <a:lnTo>
                  <a:pt x="960" y="48"/>
                </a:lnTo>
                <a:cubicBezTo>
                  <a:pt x="947" y="48"/>
                  <a:pt x="936" y="38"/>
                  <a:pt x="936" y="24"/>
                </a:cubicBezTo>
                <a:cubicBezTo>
                  <a:pt x="936" y="11"/>
                  <a:pt x="947" y="0"/>
                  <a:pt x="960" y="0"/>
                </a:cubicBezTo>
                <a:close/>
                <a:moveTo>
                  <a:pt x="1200" y="0"/>
                </a:moveTo>
                <a:lnTo>
                  <a:pt x="1296" y="0"/>
                </a:lnTo>
                <a:cubicBezTo>
                  <a:pt x="1310" y="0"/>
                  <a:pt x="1320" y="11"/>
                  <a:pt x="1320" y="24"/>
                </a:cubicBezTo>
                <a:cubicBezTo>
                  <a:pt x="1320" y="38"/>
                  <a:pt x="1310" y="48"/>
                  <a:pt x="1296" y="48"/>
                </a:cubicBezTo>
                <a:lnTo>
                  <a:pt x="1200" y="48"/>
                </a:lnTo>
                <a:cubicBezTo>
                  <a:pt x="1187" y="48"/>
                  <a:pt x="1176" y="38"/>
                  <a:pt x="1176" y="24"/>
                </a:cubicBezTo>
                <a:cubicBezTo>
                  <a:pt x="1176" y="11"/>
                  <a:pt x="1187" y="0"/>
                  <a:pt x="1200" y="0"/>
                </a:cubicBezTo>
                <a:close/>
                <a:moveTo>
                  <a:pt x="1440" y="0"/>
                </a:moveTo>
                <a:lnTo>
                  <a:pt x="1536" y="0"/>
                </a:lnTo>
                <a:cubicBezTo>
                  <a:pt x="1550" y="0"/>
                  <a:pt x="1560" y="11"/>
                  <a:pt x="1560" y="24"/>
                </a:cubicBezTo>
                <a:cubicBezTo>
                  <a:pt x="1560" y="38"/>
                  <a:pt x="1550" y="48"/>
                  <a:pt x="1536" y="48"/>
                </a:cubicBezTo>
                <a:lnTo>
                  <a:pt x="1440" y="48"/>
                </a:lnTo>
                <a:cubicBezTo>
                  <a:pt x="1427" y="48"/>
                  <a:pt x="1416" y="38"/>
                  <a:pt x="1416" y="24"/>
                </a:cubicBezTo>
                <a:cubicBezTo>
                  <a:pt x="1416" y="11"/>
                  <a:pt x="1427" y="0"/>
                  <a:pt x="1440" y="0"/>
                </a:cubicBezTo>
                <a:close/>
                <a:moveTo>
                  <a:pt x="1680" y="0"/>
                </a:moveTo>
                <a:lnTo>
                  <a:pt x="1776" y="0"/>
                </a:lnTo>
                <a:cubicBezTo>
                  <a:pt x="1790" y="0"/>
                  <a:pt x="1800" y="11"/>
                  <a:pt x="1800" y="24"/>
                </a:cubicBezTo>
                <a:cubicBezTo>
                  <a:pt x="1800" y="38"/>
                  <a:pt x="1790" y="48"/>
                  <a:pt x="1776" y="48"/>
                </a:cubicBezTo>
                <a:lnTo>
                  <a:pt x="1680" y="48"/>
                </a:lnTo>
                <a:cubicBezTo>
                  <a:pt x="1667" y="48"/>
                  <a:pt x="1656" y="38"/>
                  <a:pt x="1656" y="24"/>
                </a:cubicBezTo>
                <a:cubicBezTo>
                  <a:pt x="1656" y="11"/>
                  <a:pt x="1667" y="0"/>
                  <a:pt x="1680" y="0"/>
                </a:cubicBezTo>
                <a:close/>
                <a:moveTo>
                  <a:pt x="1920" y="0"/>
                </a:moveTo>
                <a:lnTo>
                  <a:pt x="2016" y="0"/>
                </a:lnTo>
                <a:cubicBezTo>
                  <a:pt x="2030" y="0"/>
                  <a:pt x="2040" y="11"/>
                  <a:pt x="2040" y="24"/>
                </a:cubicBezTo>
                <a:cubicBezTo>
                  <a:pt x="2040" y="38"/>
                  <a:pt x="2030" y="48"/>
                  <a:pt x="2016" y="48"/>
                </a:cubicBezTo>
                <a:lnTo>
                  <a:pt x="1920" y="48"/>
                </a:lnTo>
                <a:cubicBezTo>
                  <a:pt x="1907" y="48"/>
                  <a:pt x="1896" y="38"/>
                  <a:pt x="1896" y="24"/>
                </a:cubicBezTo>
                <a:cubicBezTo>
                  <a:pt x="1896" y="11"/>
                  <a:pt x="1907" y="0"/>
                  <a:pt x="1920" y="0"/>
                </a:cubicBezTo>
                <a:close/>
                <a:moveTo>
                  <a:pt x="2160" y="0"/>
                </a:moveTo>
                <a:lnTo>
                  <a:pt x="2256" y="0"/>
                </a:lnTo>
                <a:cubicBezTo>
                  <a:pt x="2270" y="0"/>
                  <a:pt x="2280" y="11"/>
                  <a:pt x="2280" y="24"/>
                </a:cubicBezTo>
                <a:cubicBezTo>
                  <a:pt x="2280" y="38"/>
                  <a:pt x="2270" y="48"/>
                  <a:pt x="2256" y="48"/>
                </a:cubicBezTo>
                <a:lnTo>
                  <a:pt x="2160" y="48"/>
                </a:lnTo>
                <a:cubicBezTo>
                  <a:pt x="2147" y="48"/>
                  <a:pt x="2136" y="38"/>
                  <a:pt x="2136" y="24"/>
                </a:cubicBezTo>
                <a:cubicBezTo>
                  <a:pt x="2136" y="11"/>
                  <a:pt x="2147" y="0"/>
                  <a:pt x="2160" y="0"/>
                </a:cubicBezTo>
                <a:close/>
                <a:moveTo>
                  <a:pt x="2400" y="0"/>
                </a:moveTo>
                <a:lnTo>
                  <a:pt x="2496" y="0"/>
                </a:lnTo>
                <a:cubicBezTo>
                  <a:pt x="2510" y="0"/>
                  <a:pt x="2520" y="11"/>
                  <a:pt x="2520" y="24"/>
                </a:cubicBezTo>
                <a:cubicBezTo>
                  <a:pt x="2520" y="38"/>
                  <a:pt x="2510" y="48"/>
                  <a:pt x="2496" y="48"/>
                </a:cubicBezTo>
                <a:lnTo>
                  <a:pt x="2400" y="48"/>
                </a:lnTo>
                <a:cubicBezTo>
                  <a:pt x="2387" y="48"/>
                  <a:pt x="2376" y="38"/>
                  <a:pt x="2376" y="24"/>
                </a:cubicBezTo>
                <a:cubicBezTo>
                  <a:pt x="2376" y="11"/>
                  <a:pt x="2387" y="0"/>
                  <a:pt x="2400" y="0"/>
                </a:cubicBezTo>
                <a:close/>
                <a:moveTo>
                  <a:pt x="2640" y="0"/>
                </a:moveTo>
                <a:lnTo>
                  <a:pt x="2736" y="0"/>
                </a:lnTo>
                <a:cubicBezTo>
                  <a:pt x="2750" y="0"/>
                  <a:pt x="2760" y="11"/>
                  <a:pt x="2760" y="24"/>
                </a:cubicBezTo>
                <a:cubicBezTo>
                  <a:pt x="2760" y="38"/>
                  <a:pt x="2750" y="48"/>
                  <a:pt x="2736" y="48"/>
                </a:cubicBezTo>
                <a:lnTo>
                  <a:pt x="2640" y="48"/>
                </a:lnTo>
                <a:cubicBezTo>
                  <a:pt x="2627" y="48"/>
                  <a:pt x="2616" y="38"/>
                  <a:pt x="2616" y="24"/>
                </a:cubicBezTo>
                <a:cubicBezTo>
                  <a:pt x="2616" y="11"/>
                  <a:pt x="2627" y="0"/>
                  <a:pt x="2640" y="0"/>
                </a:cubicBezTo>
                <a:close/>
                <a:moveTo>
                  <a:pt x="2880" y="0"/>
                </a:moveTo>
                <a:lnTo>
                  <a:pt x="2976" y="0"/>
                </a:lnTo>
                <a:cubicBezTo>
                  <a:pt x="2990" y="0"/>
                  <a:pt x="3000" y="11"/>
                  <a:pt x="3000" y="24"/>
                </a:cubicBezTo>
                <a:cubicBezTo>
                  <a:pt x="3000" y="38"/>
                  <a:pt x="2990" y="48"/>
                  <a:pt x="2976" y="48"/>
                </a:cubicBezTo>
                <a:lnTo>
                  <a:pt x="2880" y="48"/>
                </a:lnTo>
                <a:cubicBezTo>
                  <a:pt x="2867" y="48"/>
                  <a:pt x="2856" y="38"/>
                  <a:pt x="2856" y="24"/>
                </a:cubicBezTo>
                <a:cubicBezTo>
                  <a:pt x="2856" y="11"/>
                  <a:pt x="2867" y="0"/>
                  <a:pt x="2880" y="0"/>
                </a:cubicBezTo>
                <a:close/>
                <a:moveTo>
                  <a:pt x="3120" y="0"/>
                </a:moveTo>
                <a:lnTo>
                  <a:pt x="3216" y="0"/>
                </a:lnTo>
                <a:cubicBezTo>
                  <a:pt x="3230" y="0"/>
                  <a:pt x="3240" y="11"/>
                  <a:pt x="3240" y="24"/>
                </a:cubicBezTo>
                <a:cubicBezTo>
                  <a:pt x="3240" y="38"/>
                  <a:pt x="3230" y="48"/>
                  <a:pt x="3216" y="48"/>
                </a:cubicBezTo>
                <a:lnTo>
                  <a:pt x="3120" y="48"/>
                </a:lnTo>
                <a:cubicBezTo>
                  <a:pt x="3107" y="48"/>
                  <a:pt x="3096" y="38"/>
                  <a:pt x="3096" y="24"/>
                </a:cubicBezTo>
                <a:cubicBezTo>
                  <a:pt x="3096" y="11"/>
                  <a:pt x="3107" y="0"/>
                  <a:pt x="3120" y="0"/>
                </a:cubicBezTo>
                <a:close/>
                <a:moveTo>
                  <a:pt x="3360" y="0"/>
                </a:moveTo>
                <a:lnTo>
                  <a:pt x="3456" y="0"/>
                </a:lnTo>
                <a:cubicBezTo>
                  <a:pt x="3470" y="0"/>
                  <a:pt x="3480" y="11"/>
                  <a:pt x="3480" y="24"/>
                </a:cubicBezTo>
                <a:cubicBezTo>
                  <a:pt x="3480" y="38"/>
                  <a:pt x="3470" y="48"/>
                  <a:pt x="3456" y="48"/>
                </a:cubicBezTo>
                <a:lnTo>
                  <a:pt x="3360" y="48"/>
                </a:lnTo>
                <a:cubicBezTo>
                  <a:pt x="3347" y="48"/>
                  <a:pt x="3336" y="38"/>
                  <a:pt x="3336" y="24"/>
                </a:cubicBezTo>
                <a:cubicBezTo>
                  <a:pt x="3336" y="11"/>
                  <a:pt x="3347" y="0"/>
                  <a:pt x="3360" y="0"/>
                </a:cubicBezTo>
                <a:close/>
                <a:moveTo>
                  <a:pt x="3600" y="0"/>
                </a:moveTo>
                <a:lnTo>
                  <a:pt x="3696" y="0"/>
                </a:lnTo>
                <a:cubicBezTo>
                  <a:pt x="3710" y="0"/>
                  <a:pt x="3720" y="11"/>
                  <a:pt x="3720" y="24"/>
                </a:cubicBezTo>
                <a:cubicBezTo>
                  <a:pt x="3720" y="38"/>
                  <a:pt x="3710" y="48"/>
                  <a:pt x="3696" y="48"/>
                </a:cubicBezTo>
                <a:lnTo>
                  <a:pt x="3600" y="48"/>
                </a:lnTo>
                <a:cubicBezTo>
                  <a:pt x="3587" y="48"/>
                  <a:pt x="3576" y="38"/>
                  <a:pt x="3576" y="24"/>
                </a:cubicBezTo>
                <a:cubicBezTo>
                  <a:pt x="3576" y="11"/>
                  <a:pt x="3587" y="0"/>
                  <a:pt x="3600" y="0"/>
                </a:cubicBezTo>
                <a:close/>
                <a:moveTo>
                  <a:pt x="3840" y="0"/>
                </a:moveTo>
                <a:lnTo>
                  <a:pt x="3936" y="0"/>
                </a:lnTo>
                <a:cubicBezTo>
                  <a:pt x="3950" y="0"/>
                  <a:pt x="3960" y="11"/>
                  <a:pt x="3960" y="24"/>
                </a:cubicBezTo>
                <a:cubicBezTo>
                  <a:pt x="3960" y="38"/>
                  <a:pt x="3950" y="48"/>
                  <a:pt x="3936" y="48"/>
                </a:cubicBezTo>
                <a:lnTo>
                  <a:pt x="3840" y="48"/>
                </a:lnTo>
                <a:cubicBezTo>
                  <a:pt x="3827" y="48"/>
                  <a:pt x="3816" y="38"/>
                  <a:pt x="3816" y="24"/>
                </a:cubicBezTo>
                <a:cubicBezTo>
                  <a:pt x="3816" y="11"/>
                  <a:pt x="3827" y="0"/>
                  <a:pt x="3840" y="0"/>
                </a:cubicBezTo>
                <a:close/>
                <a:moveTo>
                  <a:pt x="4080" y="0"/>
                </a:moveTo>
                <a:lnTo>
                  <a:pt x="4176" y="0"/>
                </a:lnTo>
                <a:cubicBezTo>
                  <a:pt x="4190" y="0"/>
                  <a:pt x="4200" y="11"/>
                  <a:pt x="4200" y="24"/>
                </a:cubicBezTo>
                <a:cubicBezTo>
                  <a:pt x="4200" y="38"/>
                  <a:pt x="4190" y="48"/>
                  <a:pt x="4176" y="48"/>
                </a:cubicBezTo>
                <a:lnTo>
                  <a:pt x="4080" y="48"/>
                </a:lnTo>
                <a:cubicBezTo>
                  <a:pt x="4067" y="48"/>
                  <a:pt x="4056" y="38"/>
                  <a:pt x="4056" y="24"/>
                </a:cubicBezTo>
                <a:cubicBezTo>
                  <a:pt x="4056" y="11"/>
                  <a:pt x="4067" y="0"/>
                  <a:pt x="4080" y="0"/>
                </a:cubicBezTo>
                <a:close/>
                <a:moveTo>
                  <a:pt x="4320" y="0"/>
                </a:moveTo>
                <a:lnTo>
                  <a:pt x="4416" y="0"/>
                </a:lnTo>
                <a:cubicBezTo>
                  <a:pt x="4430" y="0"/>
                  <a:pt x="4440" y="11"/>
                  <a:pt x="4440" y="24"/>
                </a:cubicBezTo>
                <a:cubicBezTo>
                  <a:pt x="4440" y="38"/>
                  <a:pt x="4430" y="48"/>
                  <a:pt x="4416" y="48"/>
                </a:cubicBezTo>
                <a:lnTo>
                  <a:pt x="4320" y="48"/>
                </a:lnTo>
                <a:cubicBezTo>
                  <a:pt x="4307" y="48"/>
                  <a:pt x="4296" y="38"/>
                  <a:pt x="4296" y="24"/>
                </a:cubicBezTo>
                <a:cubicBezTo>
                  <a:pt x="4296" y="11"/>
                  <a:pt x="4307" y="0"/>
                  <a:pt x="4320" y="0"/>
                </a:cubicBezTo>
                <a:close/>
                <a:moveTo>
                  <a:pt x="4560" y="0"/>
                </a:moveTo>
                <a:lnTo>
                  <a:pt x="4656" y="0"/>
                </a:lnTo>
                <a:cubicBezTo>
                  <a:pt x="4670" y="0"/>
                  <a:pt x="4680" y="11"/>
                  <a:pt x="4680" y="24"/>
                </a:cubicBezTo>
                <a:cubicBezTo>
                  <a:pt x="4680" y="38"/>
                  <a:pt x="4670" y="48"/>
                  <a:pt x="4656" y="48"/>
                </a:cubicBezTo>
                <a:lnTo>
                  <a:pt x="4560" y="48"/>
                </a:lnTo>
                <a:cubicBezTo>
                  <a:pt x="4547" y="48"/>
                  <a:pt x="4536" y="38"/>
                  <a:pt x="4536" y="24"/>
                </a:cubicBezTo>
                <a:cubicBezTo>
                  <a:pt x="4536" y="11"/>
                  <a:pt x="4547" y="0"/>
                  <a:pt x="4560" y="0"/>
                </a:cubicBezTo>
                <a:close/>
                <a:moveTo>
                  <a:pt x="4800" y="0"/>
                </a:moveTo>
                <a:lnTo>
                  <a:pt x="4896" y="0"/>
                </a:lnTo>
                <a:cubicBezTo>
                  <a:pt x="4910" y="0"/>
                  <a:pt x="4920" y="11"/>
                  <a:pt x="4920" y="24"/>
                </a:cubicBezTo>
                <a:cubicBezTo>
                  <a:pt x="4920" y="38"/>
                  <a:pt x="4910" y="48"/>
                  <a:pt x="4896" y="48"/>
                </a:cubicBezTo>
                <a:lnTo>
                  <a:pt x="4800" y="48"/>
                </a:lnTo>
                <a:cubicBezTo>
                  <a:pt x="4787" y="48"/>
                  <a:pt x="4776" y="38"/>
                  <a:pt x="4776" y="24"/>
                </a:cubicBezTo>
                <a:cubicBezTo>
                  <a:pt x="4776" y="11"/>
                  <a:pt x="4787" y="0"/>
                  <a:pt x="4800" y="0"/>
                </a:cubicBezTo>
                <a:close/>
                <a:moveTo>
                  <a:pt x="5040" y="0"/>
                </a:moveTo>
                <a:lnTo>
                  <a:pt x="5136" y="0"/>
                </a:lnTo>
                <a:cubicBezTo>
                  <a:pt x="5150" y="0"/>
                  <a:pt x="5160" y="11"/>
                  <a:pt x="5160" y="24"/>
                </a:cubicBezTo>
                <a:cubicBezTo>
                  <a:pt x="5160" y="38"/>
                  <a:pt x="5150" y="48"/>
                  <a:pt x="5136" y="48"/>
                </a:cubicBezTo>
                <a:lnTo>
                  <a:pt x="5040" y="48"/>
                </a:lnTo>
                <a:cubicBezTo>
                  <a:pt x="5027" y="48"/>
                  <a:pt x="5016" y="38"/>
                  <a:pt x="5016" y="24"/>
                </a:cubicBezTo>
                <a:cubicBezTo>
                  <a:pt x="5016" y="11"/>
                  <a:pt x="5027" y="0"/>
                  <a:pt x="5040" y="0"/>
                </a:cubicBezTo>
                <a:close/>
                <a:moveTo>
                  <a:pt x="5280" y="0"/>
                </a:moveTo>
                <a:lnTo>
                  <a:pt x="5376" y="0"/>
                </a:lnTo>
                <a:cubicBezTo>
                  <a:pt x="5390" y="0"/>
                  <a:pt x="5400" y="11"/>
                  <a:pt x="5400" y="24"/>
                </a:cubicBezTo>
                <a:cubicBezTo>
                  <a:pt x="5400" y="38"/>
                  <a:pt x="5390" y="48"/>
                  <a:pt x="5376" y="48"/>
                </a:cubicBezTo>
                <a:lnTo>
                  <a:pt x="5280" y="48"/>
                </a:lnTo>
                <a:cubicBezTo>
                  <a:pt x="5267" y="48"/>
                  <a:pt x="5256" y="38"/>
                  <a:pt x="5256" y="24"/>
                </a:cubicBezTo>
                <a:cubicBezTo>
                  <a:pt x="5256" y="11"/>
                  <a:pt x="5267" y="0"/>
                  <a:pt x="5280" y="0"/>
                </a:cubicBezTo>
                <a:close/>
                <a:moveTo>
                  <a:pt x="5520" y="0"/>
                </a:moveTo>
                <a:lnTo>
                  <a:pt x="5616" y="0"/>
                </a:lnTo>
                <a:cubicBezTo>
                  <a:pt x="5630" y="0"/>
                  <a:pt x="5640" y="11"/>
                  <a:pt x="5640" y="24"/>
                </a:cubicBezTo>
                <a:cubicBezTo>
                  <a:pt x="5640" y="38"/>
                  <a:pt x="5630" y="48"/>
                  <a:pt x="5616" y="48"/>
                </a:cubicBezTo>
                <a:lnTo>
                  <a:pt x="5520" y="48"/>
                </a:lnTo>
                <a:cubicBezTo>
                  <a:pt x="5507" y="48"/>
                  <a:pt x="5496" y="38"/>
                  <a:pt x="5496" y="24"/>
                </a:cubicBezTo>
                <a:cubicBezTo>
                  <a:pt x="5496" y="11"/>
                  <a:pt x="5507" y="0"/>
                  <a:pt x="5520" y="0"/>
                </a:cubicBezTo>
                <a:close/>
                <a:moveTo>
                  <a:pt x="5760" y="0"/>
                </a:moveTo>
                <a:lnTo>
                  <a:pt x="5856" y="0"/>
                </a:lnTo>
                <a:cubicBezTo>
                  <a:pt x="5870" y="0"/>
                  <a:pt x="5880" y="11"/>
                  <a:pt x="5880" y="24"/>
                </a:cubicBezTo>
                <a:cubicBezTo>
                  <a:pt x="5880" y="38"/>
                  <a:pt x="5870" y="48"/>
                  <a:pt x="5856" y="48"/>
                </a:cubicBezTo>
                <a:lnTo>
                  <a:pt x="5760" y="48"/>
                </a:lnTo>
                <a:cubicBezTo>
                  <a:pt x="5747" y="48"/>
                  <a:pt x="5736" y="38"/>
                  <a:pt x="5736" y="24"/>
                </a:cubicBezTo>
                <a:cubicBezTo>
                  <a:pt x="5736" y="11"/>
                  <a:pt x="5747" y="0"/>
                  <a:pt x="5760" y="0"/>
                </a:cubicBezTo>
                <a:close/>
                <a:moveTo>
                  <a:pt x="6000" y="0"/>
                </a:moveTo>
                <a:lnTo>
                  <a:pt x="6096" y="0"/>
                </a:lnTo>
                <a:cubicBezTo>
                  <a:pt x="6110" y="0"/>
                  <a:pt x="6120" y="11"/>
                  <a:pt x="6120" y="24"/>
                </a:cubicBezTo>
                <a:cubicBezTo>
                  <a:pt x="6120" y="38"/>
                  <a:pt x="6110" y="48"/>
                  <a:pt x="6096" y="48"/>
                </a:cubicBezTo>
                <a:lnTo>
                  <a:pt x="6000" y="48"/>
                </a:lnTo>
                <a:cubicBezTo>
                  <a:pt x="5987" y="48"/>
                  <a:pt x="5976" y="38"/>
                  <a:pt x="5976" y="24"/>
                </a:cubicBezTo>
                <a:cubicBezTo>
                  <a:pt x="5976" y="11"/>
                  <a:pt x="5987" y="0"/>
                  <a:pt x="6000" y="0"/>
                </a:cubicBezTo>
                <a:close/>
                <a:moveTo>
                  <a:pt x="6240" y="0"/>
                </a:moveTo>
                <a:lnTo>
                  <a:pt x="6336" y="0"/>
                </a:lnTo>
                <a:cubicBezTo>
                  <a:pt x="6350" y="0"/>
                  <a:pt x="6360" y="11"/>
                  <a:pt x="6360" y="24"/>
                </a:cubicBezTo>
                <a:cubicBezTo>
                  <a:pt x="6360" y="38"/>
                  <a:pt x="6350" y="48"/>
                  <a:pt x="6336" y="48"/>
                </a:cubicBezTo>
                <a:lnTo>
                  <a:pt x="6240" y="48"/>
                </a:lnTo>
                <a:cubicBezTo>
                  <a:pt x="6227" y="48"/>
                  <a:pt x="6216" y="38"/>
                  <a:pt x="6216" y="24"/>
                </a:cubicBezTo>
                <a:cubicBezTo>
                  <a:pt x="6216" y="11"/>
                  <a:pt x="6227" y="0"/>
                  <a:pt x="6240" y="0"/>
                </a:cubicBezTo>
                <a:close/>
                <a:moveTo>
                  <a:pt x="6480" y="0"/>
                </a:moveTo>
                <a:lnTo>
                  <a:pt x="6576" y="0"/>
                </a:lnTo>
                <a:cubicBezTo>
                  <a:pt x="6590" y="0"/>
                  <a:pt x="6600" y="11"/>
                  <a:pt x="6600" y="24"/>
                </a:cubicBezTo>
                <a:cubicBezTo>
                  <a:pt x="6600" y="38"/>
                  <a:pt x="6590" y="48"/>
                  <a:pt x="6576" y="48"/>
                </a:cubicBezTo>
                <a:lnTo>
                  <a:pt x="6480" y="48"/>
                </a:lnTo>
                <a:cubicBezTo>
                  <a:pt x="6467" y="48"/>
                  <a:pt x="6456" y="38"/>
                  <a:pt x="6456" y="24"/>
                </a:cubicBezTo>
                <a:cubicBezTo>
                  <a:pt x="6456" y="11"/>
                  <a:pt x="6467" y="0"/>
                  <a:pt x="6480" y="0"/>
                </a:cubicBezTo>
                <a:close/>
                <a:moveTo>
                  <a:pt x="6720" y="0"/>
                </a:moveTo>
                <a:lnTo>
                  <a:pt x="6816" y="0"/>
                </a:lnTo>
                <a:cubicBezTo>
                  <a:pt x="6830" y="0"/>
                  <a:pt x="6840" y="11"/>
                  <a:pt x="6840" y="24"/>
                </a:cubicBezTo>
                <a:cubicBezTo>
                  <a:pt x="6840" y="38"/>
                  <a:pt x="6830" y="48"/>
                  <a:pt x="6816" y="48"/>
                </a:cubicBezTo>
                <a:lnTo>
                  <a:pt x="6720" y="48"/>
                </a:lnTo>
                <a:cubicBezTo>
                  <a:pt x="6707" y="48"/>
                  <a:pt x="6696" y="38"/>
                  <a:pt x="6696" y="24"/>
                </a:cubicBezTo>
                <a:cubicBezTo>
                  <a:pt x="6696" y="11"/>
                  <a:pt x="6707" y="0"/>
                  <a:pt x="6720" y="0"/>
                </a:cubicBezTo>
                <a:close/>
                <a:moveTo>
                  <a:pt x="6960" y="0"/>
                </a:moveTo>
                <a:lnTo>
                  <a:pt x="7056" y="0"/>
                </a:lnTo>
                <a:cubicBezTo>
                  <a:pt x="7070" y="0"/>
                  <a:pt x="7080" y="11"/>
                  <a:pt x="7080" y="24"/>
                </a:cubicBezTo>
                <a:cubicBezTo>
                  <a:pt x="7080" y="38"/>
                  <a:pt x="7070" y="48"/>
                  <a:pt x="7056" y="48"/>
                </a:cubicBezTo>
                <a:lnTo>
                  <a:pt x="6960" y="48"/>
                </a:lnTo>
                <a:cubicBezTo>
                  <a:pt x="6947" y="48"/>
                  <a:pt x="6936" y="38"/>
                  <a:pt x="6936" y="24"/>
                </a:cubicBezTo>
                <a:cubicBezTo>
                  <a:pt x="6936" y="11"/>
                  <a:pt x="6947" y="0"/>
                  <a:pt x="6960" y="0"/>
                </a:cubicBezTo>
                <a:close/>
                <a:moveTo>
                  <a:pt x="7200" y="0"/>
                </a:moveTo>
                <a:lnTo>
                  <a:pt x="7296" y="0"/>
                </a:lnTo>
                <a:cubicBezTo>
                  <a:pt x="7310" y="0"/>
                  <a:pt x="7320" y="11"/>
                  <a:pt x="7320" y="24"/>
                </a:cubicBezTo>
                <a:cubicBezTo>
                  <a:pt x="7320" y="38"/>
                  <a:pt x="7310" y="48"/>
                  <a:pt x="7296" y="48"/>
                </a:cubicBezTo>
                <a:lnTo>
                  <a:pt x="7200" y="48"/>
                </a:lnTo>
                <a:cubicBezTo>
                  <a:pt x="7187" y="48"/>
                  <a:pt x="7176" y="38"/>
                  <a:pt x="7176" y="24"/>
                </a:cubicBezTo>
                <a:cubicBezTo>
                  <a:pt x="7176" y="11"/>
                  <a:pt x="7187" y="0"/>
                  <a:pt x="7200" y="0"/>
                </a:cubicBezTo>
                <a:close/>
                <a:moveTo>
                  <a:pt x="7440" y="0"/>
                </a:moveTo>
                <a:lnTo>
                  <a:pt x="7536" y="0"/>
                </a:lnTo>
                <a:cubicBezTo>
                  <a:pt x="7550" y="0"/>
                  <a:pt x="7560" y="11"/>
                  <a:pt x="7560" y="24"/>
                </a:cubicBezTo>
                <a:cubicBezTo>
                  <a:pt x="7560" y="38"/>
                  <a:pt x="7550" y="48"/>
                  <a:pt x="7536" y="48"/>
                </a:cubicBezTo>
                <a:lnTo>
                  <a:pt x="7440" y="48"/>
                </a:lnTo>
                <a:cubicBezTo>
                  <a:pt x="7427" y="48"/>
                  <a:pt x="7416" y="38"/>
                  <a:pt x="7416" y="24"/>
                </a:cubicBezTo>
                <a:cubicBezTo>
                  <a:pt x="7416" y="11"/>
                  <a:pt x="7427" y="0"/>
                  <a:pt x="7440" y="0"/>
                </a:cubicBezTo>
                <a:close/>
                <a:moveTo>
                  <a:pt x="7680" y="0"/>
                </a:moveTo>
                <a:lnTo>
                  <a:pt x="7776" y="0"/>
                </a:lnTo>
                <a:cubicBezTo>
                  <a:pt x="7790" y="0"/>
                  <a:pt x="7800" y="11"/>
                  <a:pt x="7800" y="24"/>
                </a:cubicBezTo>
                <a:cubicBezTo>
                  <a:pt x="7800" y="38"/>
                  <a:pt x="7790" y="48"/>
                  <a:pt x="7776" y="48"/>
                </a:cubicBezTo>
                <a:lnTo>
                  <a:pt x="7680" y="48"/>
                </a:lnTo>
                <a:cubicBezTo>
                  <a:pt x="7667" y="48"/>
                  <a:pt x="7656" y="38"/>
                  <a:pt x="7656" y="24"/>
                </a:cubicBezTo>
                <a:cubicBezTo>
                  <a:pt x="7656" y="11"/>
                  <a:pt x="7667" y="0"/>
                  <a:pt x="7680" y="0"/>
                </a:cubicBezTo>
                <a:close/>
                <a:moveTo>
                  <a:pt x="7920" y="0"/>
                </a:moveTo>
                <a:lnTo>
                  <a:pt x="8016" y="0"/>
                </a:lnTo>
                <a:cubicBezTo>
                  <a:pt x="8030" y="0"/>
                  <a:pt x="8040" y="11"/>
                  <a:pt x="8040" y="24"/>
                </a:cubicBezTo>
                <a:cubicBezTo>
                  <a:pt x="8040" y="38"/>
                  <a:pt x="8030" y="48"/>
                  <a:pt x="8016" y="48"/>
                </a:cubicBezTo>
                <a:lnTo>
                  <a:pt x="7920" y="48"/>
                </a:lnTo>
                <a:cubicBezTo>
                  <a:pt x="7907" y="48"/>
                  <a:pt x="7896" y="38"/>
                  <a:pt x="7896" y="24"/>
                </a:cubicBezTo>
                <a:cubicBezTo>
                  <a:pt x="7896" y="11"/>
                  <a:pt x="7907" y="0"/>
                  <a:pt x="7920" y="0"/>
                </a:cubicBezTo>
                <a:close/>
                <a:moveTo>
                  <a:pt x="8160" y="0"/>
                </a:moveTo>
                <a:lnTo>
                  <a:pt x="8256" y="0"/>
                </a:lnTo>
                <a:cubicBezTo>
                  <a:pt x="8270" y="0"/>
                  <a:pt x="8280" y="11"/>
                  <a:pt x="8280" y="24"/>
                </a:cubicBezTo>
                <a:cubicBezTo>
                  <a:pt x="8280" y="38"/>
                  <a:pt x="8270" y="48"/>
                  <a:pt x="8256" y="48"/>
                </a:cubicBezTo>
                <a:lnTo>
                  <a:pt x="8160" y="48"/>
                </a:lnTo>
                <a:cubicBezTo>
                  <a:pt x="8147" y="48"/>
                  <a:pt x="8136" y="38"/>
                  <a:pt x="8136" y="24"/>
                </a:cubicBezTo>
                <a:cubicBezTo>
                  <a:pt x="8136" y="11"/>
                  <a:pt x="8147" y="0"/>
                  <a:pt x="8160" y="0"/>
                </a:cubicBezTo>
                <a:close/>
                <a:moveTo>
                  <a:pt x="8400" y="0"/>
                </a:moveTo>
                <a:lnTo>
                  <a:pt x="8496" y="0"/>
                </a:lnTo>
                <a:cubicBezTo>
                  <a:pt x="8510" y="0"/>
                  <a:pt x="8520" y="11"/>
                  <a:pt x="8520" y="24"/>
                </a:cubicBezTo>
                <a:cubicBezTo>
                  <a:pt x="8520" y="38"/>
                  <a:pt x="8510" y="48"/>
                  <a:pt x="8496" y="48"/>
                </a:cubicBezTo>
                <a:lnTo>
                  <a:pt x="8400" y="48"/>
                </a:lnTo>
                <a:cubicBezTo>
                  <a:pt x="8387" y="48"/>
                  <a:pt x="8376" y="38"/>
                  <a:pt x="8376" y="24"/>
                </a:cubicBezTo>
                <a:cubicBezTo>
                  <a:pt x="8376" y="11"/>
                  <a:pt x="8387" y="0"/>
                  <a:pt x="8400" y="0"/>
                </a:cubicBezTo>
                <a:close/>
                <a:moveTo>
                  <a:pt x="8640" y="0"/>
                </a:moveTo>
                <a:lnTo>
                  <a:pt x="8736" y="0"/>
                </a:lnTo>
                <a:cubicBezTo>
                  <a:pt x="8750" y="0"/>
                  <a:pt x="8760" y="11"/>
                  <a:pt x="8760" y="24"/>
                </a:cubicBezTo>
                <a:cubicBezTo>
                  <a:pt x="8760" y="38"/>
                  <a:pt x="8750" y="48"/>
                  <a:pt x="8736" y="48"/>
                </a:cubicBezTo>
                <a:lnTo>
                  <a:pt x="8640" y="48"/>
                </a:lnTo>
                <a:cubicBezTo>
                  <a:pt x="8627" y="48"/>
                  <a:pt x="8616" y="38"/>
                  <a:pt x="8616" y="24"/>
                </a:cubicBezTo>
                <a:cubicBezTo>
                  <a:pt x="8616" y="11"/>
                  <a:pt x="8627" y="0"/>
                  <a:pt x="8640" y="0"/>
                </a:cubicBezTo>
                <a:close/>
                <a:moveTo>
                  <a:pt x="8880" y="0"/>
                </a:moveTo>
                <a:lnTo>
                  <a:pt x="8976" y="0"/>
                </a:lnTo>
                <a:cubicBezTo>
                  <a:pt x="8990" y="0"/>
                  <a:pt x="9000" y="11"/>
                  <a:pt x="9000" y="24"/>
                </a:cubicBezTo>
                <a:cubicBezTo>
                  <a:pt x="9000" y="38"/>
                  <a:pt x="8990" y="48"/>
                  <a:pt x="8976" y="48"/>
                </a:cubicBezTo>
                <a:lnTo>
                  <a:pt x="8880" y="48"/>
                </a:lnTo>
                <a:cubicBezTo>
                  <a:pt x="8867" y="48"/>
                  <a:pt x="8856" y="38"/>
                  <a:pt x="8856" y="24"/>
                </a:cubicBezTo>
                <a:cubicBezTo>
                  <a:pt x="8856" y="11"/>
                  <a:pt x="8867" y="0"/>
                  <a:pt x="8880" y="0"/>
                </a:cubicBezTo>
                <a:close/>
                <a:moveTo>
                  <a:pt x="9120" y="0"/>
                </a:moveTo>
                <a:lnTo>
                  <a:pt x="9216" y="0"/>
                </a:lnTo>
                <a:cubicBezTo>
                  <a:pt x="9230" y="0"/>
                  <a:pt x="9240" y="11"/>
                  <a:pt x="9240" y="24"/>
                </a:cubicBezTo>
                <a:cubicBezTo>
                  <a:pt x="9240" y="38"/>
                  <a:pt x="9230" y="48"/>
                  <a:pt x="9216" y="48"/>
                </a:cubicBezTo>
                <a:lnTo>
                  <a:pt x="9120" y="48"/>
                </a:lnTo>
                <a:cubicBezTo>
                  <a:pt x="9107" y="48"/>
                  <a:pt x="9096" y="38"/>
                  <a:pt x="9096" y="24"/>
                </a:cubicBezTo>
                <a:cubicBezTo>
                  <a:pt x="9096" y="11"/>
                  <a:pt x="9107" y="0"/>
                  <a:pt x="9120" y="0"/>
                </a:cubicBezTo>
                <a:close/>
                <a:moveTo>
                  <a:pt x="9360" y="0"/>
                </a:moveTo>
                <a:lnTo>
                  <a:pt x="9456" y="0"/>
                </a:lnTo>
                <a:cubicBezTo>
                  <a:pt x="9470" y="0"/>
                  <a:pt x="9480" y="11"/>
                  <a:pt x="9480" y="24"/>
                </a:cubicBezTo>
                <a:cubicBezTo>
                  <a:pt x="9480" y="38"/>
                  <a:pt x="9470" y="48"/>
                  <a:pt x="9456" y="48"/>
                </a:cubicBezTo>
                <a:lnTo>
                  <a:pt x="9360" y="48"/>
                </a:lnTo>
                <a:cubicBezTo>
                  <a:pt x="9347" y="48"/>
                  <a:pt x="9336" y="38"/>
                  <a:pt x="9336" y="24"/>
                </a:cubicBezTo>
                <a:cubicBezTo>
                  <a:pt x="9336" y="11"/>
                  <a:pt x="9347" y="0"/>
                  <a:pt x="9360" y="0"/>
                </a:cubicBezTo>
                <a:close/>
                <a:moveTo>
                  <a:pt x="9600" y="0"/>
                </a:moveTo>
                <a:lnTo>
                  <a:pt x="9696" y="0"/>
                </a:lnTo>
                <a:cubicBezTo>
                  <a:pt x="9710" y="0"/>
                  <a:pt x="9720" y="11"/>
                  <a:pt x="9720" y="24"/>
                </a:cubicBezTo>
                <a:cubicBezTo>
                  <a:pt x="9720" y="38"/>
                  <a:pt x="9710" y="48"/>
                  <a:pt x="9696" y="48"/>
                </a:cubicBezTo>
                <a:lnTo>
                  <a:pt x="9600" y="48"/>
                </a:lnTo>
                <a:cubicBezTo>
                  <a:pt x="9587" y="48"/>
                  <a:pt x="9576" y="38"/>
                  <a:pt x="9576" y="24"/>
                </a:cubicBezTo>
                <a:cubicBezTo>
                  <a:pt x="9576" y="11"/>
                  <a:pt x="9587" y="0"/>
                  <a:pt x="9600" y="0"/>
                </a:cubicBezTo>
                <a:close/>
                <a:moveTo>
                  <a:pt x="9840" y="0"/>
                </a:moveTo>
                <a:lnTo>
                  <a:pt x="9936" y="0"/>
                </a:lnTo>
                <a:cubicBezTo>
                  <a:pt x="9950" y="0"/>
                  <a:pt x="9960" y="11"/>
                  <a:pt x="9960" y="24"/>
                </a:cubicBezTo>
                <a:cubicBezTo>
                  <a:pt x="9960" y="38"/>
                  <a:pt x="9950" y="48"/>
                  <a:pt x="9936" y="48"/>
                </a:cubicBezTo>
                <a:lnTo>
                  <a:pt x="9840" y="48"/>
                </a:lnTo>
                <a:cubicBezTo>
                  <a:pt x="9827" y="48"/>
                  <a:pt x="9816" y="38"/>
                  <a:pt x="9816" y="24"/>
                </a:cubicBezTo>
                <a:cubicBezTo>
                  <a:pt x="9816" y="11"/>
                  <a:pt x="9827" y="0"/>
                  <a:pt x="9840" y="0"/>
                </a:cubicBezTo>
                <a:close/>
                <a:moveTo>
                  <a:pt x="10080" y="0"/>
                </a:moveTo>
                <a:lnTo>
                  <a:pt x="10176" y="0"/>
                </a:lnTo>
                <a:cubicBezTo>
                  <a:pt x="10190" y="0"/>
                  <a:pt x="10200" y="11"/>
                  <a:pt x="10200" y="24"/>
                </a:cubicBezTo>
                <a:cubicBezTo>
                  <a:pt x="10200" y="38"/>
                  <a:pt x="10190" y="48"/>
                  <a:pt x="10176" y="48"/>
                </a:cubicBezTo>
                <a:lnTo>
                  <a:pt x="10080" y="48"/>
                </a:lnTo>
                <a:cubicBezTo>
                  <a:pt x="10067" y="48"/>
                  <a:pt x="10056" y="38"/>
                  <a:pt x="10056" y="24"/>
                </a:cubicBezTo>
                <a:cubicBezTo>
                  <a:pt x="10056" y="11"/>
                  <a:pt x="10067" y="0"/>
                  <a:pt x="10080" y="0"/>
                </a:cubicBezTo>
                <a:close/>
                <a:moveTo>
                  <a:pt x="10320" y="0"/>
                </a:moveTo>
                <a:lnTo>
                  <a:pt x="10416" y="0"/>
                </a:lnTo>
                <a:cubicBezTo>
                  <a:pt x="10430" y="0"/>
                  <a:pt x="10440" y="11"/>
                  <a:pt x="10440" y="24"/>
                </a:cubicBezTo>
                <a:cubicBezTo>
                  <a:pt x="10440" y="38"/>
                  <a:pt x="10430" y="48"/>
                  <a:pt x="10416" y="48"/>
                </a:cubicBezTo>
                <a:lnTo>
                  <a:pt x="10320" y="48"/>
                </a:lnTo>
                <a:cubicBezTo>
                  <a:pt x="10307" y="48"/>
                  <a:pt x="10296" y="38"/>
                  <a:pt x="10296" y="24"/>
                </a:cubicBezTo>
                <a:cubicBezTo>
                  <a:pt x="10296" y="11"/>
                  <a:pt x="10307" y="0"/>
                  <a:pt x="10320" y="0"/>
                </a:cubicBezTo>
                <a:close/>
                <a:moveTo>
                  <a:pt x="10560" y="0"/>
                </a:moveTo>
                <a:lnTo>
                  <a:pt x="10656" y="0"/>
                </a:lnTo>
                <a:cubicBezTo>
                  <a:pt x="10670" y="0"/>
                  <a:pt x="10680" y="11"/>
                  <a:pt x="10680" y="24"/>
                </a:cubicBezTo>
                <a:cubicBezTo>
                  <a:pt x="10680" y="38"/>
                  <a:pt x="10670" y="48"/>
                  <a:pt x="10656" y="48"/>
                </a:cubicBezTo>
                <a:lnTo>
                  <a:pt x="10560" y="48"/>
                </a:lnTo>
                <a:cubicBezTo>
                  <a:pt x="10547" y="48"/>
                  <a:pt x="10536" y="38"/>
                  <a:pt x="10536" y="24"/>
                </a:cubicBezTo>
                <a:cubicBezTo>
                  <a:pt x="10536" y="11"/>
                  <a:pt x="10547" y="0"/>
                  <a:pt x="10560" y="0"/>
                </a:cubicBezTo>
                <a:close/>
                <a:moveTo>
                  <a:pt x="10800" y="0"/>
                </a:moveTo>
                <a:lnTo>
                  <a:pt x="10896" y="0"/>
                </a:lnTo>
                <a:cubicBezTo>
                  <a:pt x="10910" y="0"/>
                  <a:pt x="10920" y="11"/>
                  <a:pt x="10920" y="24"/>
                </a:cubicBezTo>
                <a:cubicBezTo>
                  <a:pt x="10920" y="38"/>
                  <a:pt x="10910" y="48"/>
                  <a:pt x="10896" y="48"/>
                </a:cubicBezTo>
                <a:lnTo>
                  <a:pt x="10800" y="48"/>
                </a:lnTo>
                <a:cubicBezTo>
                  <a:pt x="10787" y="48"/>
                  <a:pt x="10776" y="38"/>
                  <a:pt x="10776" y="24"/>
                </a:cubicBezTo>
                <a:cubicBezTo>
                  <a:pt x="10776" y="11"/>
                  <a:pt x="10787" y="0"/>
                  <a:pt x="10800" y="0"/>
                </a:cubicBezTo>
                <a:close/>
                <a:moveTo>
                  <a:pt x="11040" y="0"/>
                </a:moveTo>
                <a:lnTo>
                  <a:pt x="11136" y="0"/>
                </a:lnTo>
                <a:cubicBezTo>
                  <a:pt x="11150" y="0"/>
                  <a:pt x="11160" y="11"/>
                  <a:pt x="11160" y="24"/>
                </a:cubicBezTo>
                <a:cubicBezTo>
                  <a:pt x="11160" y="38"/>
                  <a:pt x="11150" y="48"/>
                  <a:pt x="11136" y="48"/>
                </a:cubicBezTo>
                <a:lnTo>
                  <a:pt x="11040" y="48"/>
                </a:lnTo>
                <a:cubicBezTo>
                  <a:pt x="11027" y="48"/>
                  <a:pt x="11016" y="38"/>
                  <a:pt x="11016" y="24"/>
                </a:cubicBezTo>
                <a:cubicBezTo>
                  <a:pt x="11016" y="11"/>
                  <a:pt x="11027" y="0"/>
                  <a:pt x="11040" y="0"/>
                </a:cubicBezTo>
                <a:close/>
                <a:moveTo>
                  <a:pt x="11280" y="0"/>
                </a:moveTo>
                <a:lnTo>
                  <a:pt x="11376" y="0"/>
                </a:lnTo>
                <a:cubicBezTo>
                  <a:pt x="11390" y="0"/>
                  <a:pt x="11400" y="11"/>
                  <a:pt x="11400" y="24"/>
                </a:cubicBezTo>
                <a:cubicBezTo>
                  <a:pt x="11400" y="38"/>
                  <a:pt x="11390" y="48"/>
                  <a:pt x="11376" y="48"/>
                </a:cubicBezTo>
                <a:lnTo>
                  <a:pt x="11280" y="48"/>
                </a:lnTo>
                <a:cubicBezTo>
                  <a:pt x="11267" y="48"/>
                  <a:pt x="11256" y="38"/>
                  <a:pt x="11256" y="24"/>
                </a:cubicBezTo>
                <a:cubicBezTo>
                  <a:pt x="11256" y="11"/>
                  <a:pt x="11267" y="0"/>
                  <a:pt x="11280" y="0"/>
                </a:cubicBezTo>
                <a:close/>
                <a:moveTo>
                  <a:pt x="11520" y="0"/>
                </a:moveTo>
                <a:lnTo>
                  <a:pt x="11616" y="0"/>
                </a:lnTo>
                <a:cubicBezTo>
                  <a:pt x="11630" y="0"/>
                  <a:pt x="11640" y="11"/>
                  <a:pt x="11640" y="24"/>
                </a:cubicBezTo>
                <a:cubicBezTo>
                  <a:pt x="11640" y="38"/>
                  <a:pt x="11630" y="48"/>
                  <a:pt x="11616" y="48"/>
                </a:cubicBezTo>
                <a:lnTo>
                  <a:pt x="11520" y="48"/>
                </a:lnTo>
                <a:cubicBezTo>
                  <a:pt x="11507" y="48"/>
                  <a:pt x="11496" y="38"/>
                  <a:pt x="11496" y="24"/>
                </a:cubicBezTo>
                <a:cubicBezTo>
                  <a:pt x="11496" y="11"/>
                  <a:pt x="11507" y="0"/>
                  <a:pt x="11520" y="0"/>
                </a:cubicBezTo>
                <a:close/>
                <a:moveTo>
                  <a:pt x="11760" y="0"/>
                </a:moveTo>
                <a:lnTo>
                  <a:pt x="11856" y="0"/>
                </a:lnTo>
                <a:cubicBezTo>
                  <a:pt x="11870" y="0"/>
                  <a:pt x="11880" y="11"/>
                  <a:pt x="11880" y="24"/>
                </a:cubicBezTo>
                <a:cubicBezTo>
                  <a:pt x="11880" y="38"/>
                  <a:pt x="11870" y="48"/>
                  <a:pt x="11856" y="48"/>
                </a:cubicBezTo>
                <a:lnTo>
                  <a:pt x="11760" y="48"/>
                </a:lnTo>
                <a:cubicBezTo>
                  <a:pt x="11747" y="48"/>
                  <a:pt x="11736" y="38"/>
                  <a:pt x="11736" y="24"/>
                </a:cubicBezTo>
                <a:cubicBezTo>
                  <a:pt x="11736" y="11"/>
                  <a:pt x="11747" y="0"/>
                  <a:pt x="11760" y="0"/>
                </a:cubicBezTo>
                <a:close/>
                <a:moveTo>
                  <a:pt x="12000" y="0"/>
                </a:moveTo>
                <a:lnTo>
                  <a:pt x="12096" y="0"/>
                </a:lnTo>
                <a:cubicBezTo>
                  <a:pt x="12110" y="0"/>
                  <a:pt x="12120" y="11"/>
                  <a:pt x="12120" y="24"/>
                </a:cubicBezTo>
                <a:cubicBezTo>
                  <a:pt x="12120" y="38"/>
                  <a:pt x="12110" y="48"/>
                  <a:pt x="12096" y="48"/>
                </a:cubicBezTo>
                <a:lnTo>
                  <a:pt x="12000" y="48"/>
                </a:lnTo>
                <a:cubicBezTo>
                  <a:pt x="11987" y="48"/>
                  <a:pt x="11976" y="38"/>
                  <a:pt x="11976" y="24"/>
                </a:cubicBezTo>
                <a:cubicBezTo>
                  <a:pt x="11976" y="11"/>
                  <a:pt x="11987" y="0"/>
                  <a:pt x="12000" y="0"/>
                </a:cubicBezTo>
                <a:close/>
                <a:moveTo>
                  <a:pt x="12240" y="0"/>
                </a:moveTo>
                <a:lnTo>
                  <a:pt x="12336" y="0"/>
                </a:lnTo>
                <a:cubicBezTo>
                  <a:pt x="12350" y="0"/>
                  <a:pt x="12360" y="11"/>
                  <a:pt x="12360" y="24"/>
                </a:cubicBezTo>
                <a:cubicBezTo>
                  <a:pt x="12360" y="38"/>
                  <a:pt x="12350" y="48"/>
                  <a:pt x="12336" y="48"/>
                </a:cubicBezTo>
                <a:lnTo>
                  <a:pt x="12240" y="48"/>
                </a:lnTo>
                <a:cubicBezTo>
                  <a:pt x="12227" y="48"/>
                  <a:pt x="12216" y="38"/>
                  <a:pt x="12216" y="24"/>
                </a:cubicBezTo>
                <a:cubicBezTo>
                  <a:pt x="12216" y="11"/>
                  <a:pt x="12227" y="0"/>
                  <a:pt x="12240" y="0"/>
                </a:cubicBezTo>
                <a:close/>
                <a:moveTo>
                  <a:pt x="12480" y="0"/>
                </a:moveTo>
                <a:lnTo>
                  <a:pt x="12576" y="0"/>
                </a:lnTo>
                <a:cubicBezTo>
                  <a:pt x="12590" y="0"/>
                  <a:pt x="12600" y="11"/>
                  <a:pt x="12600" y="24"/>
                </a:cubicBezTo>
                <a:cubicBezTo>
                  <a:pt x="12600" y="38"/>
                  <a:pt x="12590" y="48"/>
                  <a:pt x="12576" y="48"/>
                </a:cubicBezTo>
                <a:lnTo>
                  <a:pt x="12480" y="48"/>
                </a:lnTo>
                <a:cubicBezTo>
                  <a:pt x="12467" y="48"/>
                  <a:pt x="12456" y="38"/>
                  <a:pt x="12456" y="24"/>
                </a:cubicBezTo>
                <a:cubicBezTo>
                  <a:pt x="12456" y="11"/>
                  <a:pt x="12467" y="0"/>
                  <a:pt x="12480" y="0"/>
                </a:cubicBezTo>
                <a:close/>
                <a:moveTo>
                  <a:pt x="12720" y="0"/>
                </a:moveTo>
                <a:lnTo>
                  <a:pt x="12816" y="0"/>
                </a:lnTo>
                <a:cubicBezTo>
                  <a:pt x="12830" y="0"/>
                  <a:pt x="12840" y="11"/>
                  <a:pt x="12840" y="24"/>
                </a:cubicBezTo>
                <a:cubicBezTo>
                  <a:pt x="12840" y="38"/>
                  <a:pt x="12830" y="48"/>
                  <a:pt x="12816" y="48"/>
                </a:cubicBezTo>
                <a:lnTo>
                  <a:pt x="12720" y="48"/>
                </a:lnTo>
                <a:cubicBezTo>
                  <a:pt x="12707" y="48"/>
                  <a:pt x="12696" y="38"/>
                  <a:pt x="12696" y="24"/>
                </a:cubicBezTo>
                <a:cubicBezTo>
                  <a:pt x="12696" y="11"/>
                  <a:pt x="12707" y="0"/>
                  <a:pt x="12720" y="0"/>
                </a:cubicBezTo>
                <a:close/>
                <a:moveTo>
                  <a:pt x="12960" y="0"/>
                </a:moveTo>
                <a:lnTo>
                  <a:pt x="13056" y="0"/>
                </a:lnTo>
                <a:cubicBezTo>
                  <a:pt x="13070" y="0"/>
                  <a:pt x="13080" y="11"/>
                  <a:pt x="13080" y="24"/>
                </a:cubicBezTo>
                <a:cubicBezTo>
                  <a:pt x="13080" y="38"/>
                  <a:pt x="13070" y="48"/>
                  <a:pt x="13056" y="48"/>
                </a:cubicBezTo>
                <a:lnTo>
                  <a:pt x="12960" y="48"/>
                </a:lnTo>
                <a:cubicBezTo>
                  <a:pt x="12947" y="48"/>
                  <a:pt x="12936" y="38"/>
                  <a:pt x="12936" y="24"/>
                </a:cubicBezTo>
                <a:cubicBezTo>
                  <a:pt x="12936" y="11"/>
                  <a:pt x="12947" y="0"/>
                  <a:pt x="12960" y="0"/>
                </a:cubicBezTo>
                <a:close/>
                <a:moveTo>
                  <a:pt x="13200" y="0"/>
                </a:moveTo>
                <a:lnTo>
                  <a:pt x="13296" y="0"/>
                </a:lnTo>
                <a:cubicBezTo>
                  <a:pt x="13310" y="0"/>
                  <a:pt x="13320" y="11"/>
                  <a:pt x="13320" y="24"/>
                </a:cubicBezTo>
                <a:cubicBezTo>
                  <a:pt x="13320" y="38"/>
                  <a:pt x="13310" y="48"/>
                  <a:pt x="13296" y="48"/>
                </a:cubicBezTo>
                <a:lnTo>
                  <a:pt x="13200" y="48"/>
                </a:lnTo>
                <a:cubicBezTo>
                  <a:pt x="13187" y="48"/>
                  <a:pt x="13176" y="38"/>
                  <a:pt x="13176" y="24"/>
                </a:cubicBezTo>
                <a:cubicBezTo>
                  <a:pt x="13176" y="11"/>
                  <a:pt x="13187" y="0"/>
                  <a:pt x="13200" y="0"/>
                </a:cubicBezTo>
                <a:close/>
                <a:moveTo>
                  <a:pt x="13440" y="0"/>
                </a:moveTo>
                <a:lnTo>
                  <a:pt x="13536" y="0"/>
                </a:lnTo>
                <a:cubicBezTo>
                  <a:pt x="13550" y="0"/>
                  <a:pt x="13560" y="11"/>
                  <a:pt x="13560" y="24"/>
                </a:cubicBezTo>
                <a:cubicBezTo>
                  <a:pt x="13560" y="38"/>
                  <a:pt x="13550" y="48"/>
                  <a:pt x="13536" y="48"/>
                </a:cubicBezTo>
                <a:lnTo>
                  <a:pt x="13440" y="48"/>
                </a:lnTo>
                <a:cubicBezTo>
                  <a:pt x="13427" y="48"/>
                  <a:pt x="13416" y="38"/>
                  <a:pt x="13416" y="24"/>
                </a:cubicBezTo>
                <a:cubicBezTo>
                  <a:pt x="13416" y="11"/>
                  <a:pt x="13427" y="0"/>
                  <a:pt x="13440" y="0"/>
                </a:cubicBezTo>
                <a:close/>
                <a:moveTo>
                  <a:pt x="13680" y="0"/>
                </a:moveTo>
                <a:lnTo>
                  <a:pt x="13776" y="0"/>
                </a:lnTo>
                <a:cubicBezTo>
                  <a:pt x="13790" y="0"/>
                  <a:pt x="13800" y="11"/>
                  <a:pt x="13800" y="24"/>
                </a:cubicBezTo>
                <a:cubicBezTo>
                  <a:pt x="13800" y="38"/>
                  <a:pt x="13790" y="48"/>
                  <a:pt x="13776" y="48"/>
                </a:cubicBezTo>
                <a:lnTo>
                  <a:pt x="13680" y="48"/>
                </a:lnTo>
                <a:cubicBezTo>
                  <a:pt x="13667" y="48"/>
                  <a:pt x="13656" y="38"/>
                  <a:pt x="13656" y="24"/>
                </a:cubicBezTo>
                <a:cubicBezTo>
                  <a:pt x="13656" y="11"/>
                  <a:pt x="13667" y="0"/>
                  <a:pt x="13680" y="0"/>
                </a:cubicBezTo>
                <a:close/>
                <a:moveTo>
                  <a:pt x="13920" y="0"/>
                </a:moveTo>
                <a:lnTo>
                  <a:pt x="14016" y="0"/>
                </a:lnTo>
                <a:cubicBezTo>
                  <a:pt x="14030" y="0"/>
                  <a:pt x="14040" y="11"/>
                  <a:pt x="14040" y="24"/>
                </a:cubicBezTo>
                <a:cubicBezTo>
                  <a:pt x="14040" y="38"/>
                  <a:pt x="14030" y="48"/>
                  <a:pt x="14016" y="48"/>
                </a:cubicBezTo>
                <a:lnTo>
                  <a:pt x="13920" y="48"/>
                </a:lnTo>
                <a:cubicBezTo>
                  <a:pt x="13907" y="48"/>
                  <a:pt x="13896" y="38"/>
                  <a:pt x="13896" y="24"/>
                </a:cubicBezTo>
                <a:cubicBezTo>
                  <a:pt x="13896" y="11"/>
                  <a:pt x="13907" y="0"/>
                  <a:pt x="13920" y="0"/>
                </a:cubicBezTo>
                <a:close/>
                <a:moveTo>
                  <a:pt x="14160" y="0"/>
                </a:moveTo>
                <a:lnTo>
                  <a:pt x="14256" y="0"/>
                </a:lnTo>
                <a:cubicBezTo>
                  <a:pt x="14270" y="0"/>
                  <a:pt x="14280" y="11"/>
                  <a:pt x="14280" y="24"/>
                </a:cubicBezTo>
                <a:cubicBezTo>
                  <a:pt x="14280" y="38"/>
                  <a:pt x="14270" y="48"/>
                  <a:pt x="14256" y="48"/>
                </a:cubicBezTo>
                <a:lnTo>
                  <a:pt x="14160" y="48"/>
                </a:lnTo>
                <a:cubicBezTo>
                  <a:pt x="14147" y="48"/>
                  <a:pt x="14136" y="38"/>
                  <a:pt x="14136" y="24"/>
                </a:cubicBezTo>
                <a:cubicBezTo>
                  <a:pt x="14136" y="11"/>
                  <a:pt x="14147" y="0"/>
                  <a:pt x="14160" y="0"/>
                </a:cubicBezTo>
                <a:close/>
                <a:moveTo>
                  <a:pt x="14400" y="0"/>
                </a:moveTo>
                <a:lnTo>
                  <a:pt x="14496" y="0"/>
                </a:lnTo>
                <a:cubicBezTo>
                  <a:pt x="14510" y="0"/>
                  <a:pt x="14520" y="11"/>
                  <a:pt x="14520" y="24"/>
                </a:cubicBezTo>
                <a:cubicBezTo>
                  <a:pt x="14520" y="38"/>
                  <a:pt x="14510" y="48"/>
                  <a:pt x="14496" y="48"/>
                </a:cubicBezTo>
                <a:lnTo>
                  <a:pt x="14400" y="48"/>
                </a:lnTo>
                <a:cubicBezTo>
                  <a:pt x="14387" y="48"/>
                  <a:pt x="14376" y="38"/>
                  <a:pt x="14376" y="24"/>
                </a:cubicBezTo>
                <a:cubicBezTo>
                  <a:pt x="14376" y="11"/>
                  <a:pt x="14387" y="0"/>
                  <a:pt x="14400" y="0"/>
                </a:cubicBezTo>
                <a:close/>
                <a:moveTo>
                  <a:pt x="14640" y="0"/>
                </a:moveTo>
                <a:lnTo>
                  <a:pt x="14736" y="0"/>
                </a:lnTo>
                <a:cubicBezTo>
                  <a:pt x="14750" y="0"/>
                  <a:pt x="14760" y="11"/>
                  <a:pt x="14760" y="24"/>
                </a:cubicBezTo>
                <a:cubicBezTo>
                  <a:pt x="14760" y="38"/>
                  <a:pt x="14750" y="48"/>
                  <a:pt x="14736" y="48"/>
                </a:cubicBezTo>
                <a:lnTo>
                  <a:pt x="14640" y="48"/>
                </a:lnTo>
                <a:cubicBezTo>
                  <a:pt x="14627" y="48"/>
                  <a:pt x="14616" y="38"/>
                  <a:pt x="14616" y="24"/>
                </a:cubicBezTo>
                <a:cubicBezTo>
                  <a:pt x="14616" y="11"/>
                  <a:pt x="14627" y="0"/>
                  <a:pt x="14640" y="0"/>
                </a:cubicBezTo>
                <a:close/>
                <a:moveTo>
                  <a:pt x="14880" y="0"/>
                </a:moveTo>
                <a:lnTo>
                  <a:pt x="14976" y="0"/>
                </a:lnTo>
                <a:cubicBezTo>
                  <a:pt x="14990" y="0"/>
                  <a:pt x="15000" y="11"/>
                  <a:pt x="15000" y="24"/>
                </a:cubicBezTo>
                <a:cubicBezTo>
                  <a:pt x="15000" y="38"/>
                  <a:pt x="14990" y="48"/>
                  <a:pt x="14976" y="48"/>
                </a:cubicBezTo>
                <a:lnTo>
                  <a:pt x="14880" y="48"/>
                </a:lnTo>
                <a:cubicBezTo>
                  <a:pt x="14867" y="48"/>
                  <a:pt x="14856" y="38"/>
                  <a:pt x="14856" y="24"/>
                </a:cubicBezTo>
                <a:cubicBezTo>
                  <a:pt x="14856" y="11"/>
                  <a:pt x="14867" y="0"/>
                  <a:pt x="14880" y="0"/>
                </a:cubicBezTo>
                <a:close/>
                <a:moveTo>
                  <a:pt x="15120" y="0"/>
                </a:moveTo>
                <a:lnTo>
                  <a:pt x="15216" y="0"/>
                </a:lnTo>
                <a:cubicBezTo>
                  <a:pt x="15230" y="0"/>
                  <a:pt x="15240" y="11"/>
                  <a:pt x="15240" y="24"/>
                </a:cubicBezTo>
                <a:cubicBezTo>
                  <a:pt x="15240" y="38"/>
                  <a:pt x="15230" y="48"/>
                  <a:pt x="15216" y="48"/>
                </a:cubicBezTo>
                <a:lnTo>
                  <a:pt x="15120" y="48"/>
                </a:lnTo>
                <a:cubicBezTo>
                  <a:pt x="15107" y="48"/>
                  <a:pt x="15096" y="38"/>
                  <a:pt x="15096" y="24"/>
                </a:cubicBezTo>
                <a:cubicBezTo>
                  <a:pt x="15096" y="11"/>
                  <a:pt x="15107" y="0"/>
                  <a:pt x="15120" y="0"/>
                </a:cubicBezTo>
                <a:close/>
                <a:moveTo>
                  <a:pt x="15360" y="0"/>
                </a:moveTo>
                <a:lnTo>
                  <a:pt x="15456" y="0"/>
                </a:lnTo>
                <a:cubicBezTo>
                  <a:pt x="15470" y="0"/>
                  <a:pt x="15480" y="11"/>
                  <a:pt x="15480" y="24"/>
                </a:cubicBezTo>
                <a:cubicBezTo>
                  <a:pt x="15480" y="38"/>
                  <a:pt x="15470" y="48"/>
                  <a:pt x="15456" y="48"/>
                </a:cubicBezTo>
                <a:lnTo>
                  <a:pt x="15360" y="48"/>
                </a:lnTo>
                <a:cubicBezTo>
                  <a:pt x="15347" y="48"/>
                  <a:pt x="15336" y="38"/>
                  <a:pt x="15336" y="24"/>
                </a:cubicBezTo>
                <a:cubicBezTo>
                  <a:pt x="15336" y="11"/>
                  <a:pt x="15347" y="0"/>
                  <a:pt x="15360" y="0"/>
                </a:cubicBezTo>
                <a:close/>
                <a:moveTo>
                  <a:pt x="15600" y="0"/>
                </a:moveTo>
                <a:lnTo>
                  <a:pt x="15696" y="0"/>
                </a:lnTo>
                <a:cubicBezTo>
                  <a:pt x="15710" y="0"/>
                  <a:pt x="15720" y="11"/>
                  <a:pt x="15720" y="24"/>
                </a:cubicBezTo>
                <a:cubicBezTo>
                  <a:pt x="15720" y="38"/>
                  <a:pt x="15710" y="48"/>
                  <a:pt x="15696" y="48"/>
                </a:cubicBezTo>
                <a:lnTo>
                  <a:pt x="15600" y="48"/>
                </a:lnTo>
                <a:cubicBezTo>
                  <a:pt x="15587" y="48"/>
                  <a:pt x="15576" y="38"/>
                  <a:pt x="15576" y="24"/>
                </a:cubicBezTo>
                <a:cubicBezTo>
                  <a:pt x="15576" y="11"/>
                  <a:pt x="15587" y="0"/>
                  <a:pt x="15600" y="0"/>
                </a:cubicBezTo>
                <a:close/>
                <a:moveTo>
                  <a:pt x="15840" y="0"/>
                </a:moveTo>
                <a:lnTo>
                  <a:pt x="15936" y="0"/>
                </a:lnTo>
                <a:cubicBezTo>
                  <a:pt x="15950" y="0"/>
                  <a:pt x="15960" y="11"/>
                  <a:pt x="15960" y="24"/>
                </a:cubicBezTo>
                <a:cubicBezTo>
                  <a:pt x="15960" y="38"/>
                  <a:pt x="15950" y="48"/>
                  <a:pt x="15936" y="48"/>
                </a:cubicBezTo>
                <a:lnTo>
                  <a:pt x="15840" y="48"/>
                </a:lnTo>
                <a:cubicBezTo>
                  <a:pt x="15827" y="48"/>
                  <a:pt x="15816" y="38"/>
                  <a:pt x="15816" y="24"/>
                </a:cubicBezTo>
                <a:cubicBezTo>
                  <a:pt x="15816" y="11"/>
                  <a:pt x="15827" y="0"/>
                  <a:pt x="15840" y="0"/>
                </a:cubicBezTo>
                <a:close/>
                <a:moveTo>
                  <a:pt x="16080" y="0"/>
                </a:moveTo>
                <a:lnTo>
                  <a:pt x="16176" y="0"/>
                </a:lnTo>
                <a:cubicBezTo>
                  <a:pt x="16190" y="0"/>
                  <a:pt x="16200" y="11"/>
                  <a:pt x="16200" y="24"/>
                </a:cubicBezTo>
                <a:cubicBezTo>
                  <a:pt x="16200" y="38"/>
                  <a:pt x="16190" y="48"/>
                  <a:pt x="16176" y="48"/>
                </a:cubicBezTo>
                <a:lnTo>
                  <a:pt x="16080" y="48"/>
                </a:lnTo>
                <a:cubicBezTo>
                  <a:pt x="16067" y="48"/>
                  <a:pt x="16056" y="38"/>
                  <a:pt x="16056" y="24"/>
                </a:cubicBezTo>
                <a:cubicBezTo>
                  <a:pt x="16056" y="11"/>
                  <a:pt x="16067" y="0"/>
                  <a:pt x="16080" y="0"/>
                </a:cubicBezTo>
                <a:close/>
                <a:moveTo>
                  <a:pt x="16320" y="0"/>
                </a:moveTo>
                <a:lnTo>
                  <a:pt x="16416" y="0"/>
                </a:lnTo>
                <a:cubicBezTo>
                  <a:pt x="16430" y="0"/>
                  <a:pt x="16440" y="11"/>
                  <a:pt x="16440" y="24"/>
                </a:cubicBezTo>
                <a:cubicBezTo>
                  <a:pt x="16440" y="38"/>
                  <a:pt x="16430" y="48"/>
                  <a:pt x="16416" y="48"/>
                </a:cubicBezTo>
                <a:lnTo>
                  <a:pt x="16320" y="48"/>
                </a:lnTo>
                <a:cubicBezTo>
                  <a:pt x="16307" y="48"/>
                  <a:pt x="16296" y="38"/>
                  <a:pt x="16296" y="24"/>
                </a:cubicBezTo>
                <a:cubicBezTo>
                  <a:pt x="16296" y="11"/>
                  <a:pt x="16307" y="0"/>
                  <a:pt x="16320" y="0"/>
                </a:cubicBezTo>
                <a:close/>
                <a:moveTo>
                  <a:pt x="16560" y="0"/>
                </a:moveTo>
                <a:lnTo>
                  <a:pt x="16656" y="0"/>
                </a:lnTo>
                <a:cubicBezTo>
                  <a:pt x="16670" y="0"/>
                  <a:pt x="16680" y="11"/>
                  <a:pt x="16680" y="24"/>
                </a:cubicBezTo>
                <a:cubicBezTo>
                  <a:pt x="16680" y="38"/>
                  <a:pt x="16670" y="48"/>
                  <a:pt x="16656" y="48"/>
                </a:cubicBezTo>
                <a:lnTo>
                  <a:pt x="16560" y="48"/>
                </a:lnTo>
                <a:cubicBezTo>
                  <a:pt x="16547" y="48"/>
                  <a:pt x="16536" y="38"/>
                  <a:pt x="16536" y="24"/>
                </a:cubicBezTo>
                <a:cubicBezTo>
                  <a:pt x="16536" y="11"/>
                  <a:pt x="16547" y="0"/>
                  <a:pt x="16560" y="0"/>
                </a:cubicBezTo>
                <a:close/>
                <a:moveTo>
                  <a:pt x="16800" y="0"/>
                </a:moveTo>
                <a:lnTo>
                  <a:pt x="16896" y="0"/>
                </a:lnTo>
                <a:cubicBezTo>
                  <a:pt x="16910" y="0"/>
                  <a:pt x="16920" y="11"/>
                  <a:pt x="16920" y="24"/>
                </a:cubicBezTo>
                <a:cubicBezTo>
                  <a:pt x="16920" y="38"/>
                  <a:pt x="16910" y="48"/>
                  <a:pt x="16896" y="48"/>
                </a:cubicBezTo>
                <a:lnTo>
                  <a:pt x="16800" y="48"/>
                </a:lnTo>
                <a:cubicBezTo>
                  <a:pt x="16787" y="48"/>
                  <a:pt x="16776" y="38"/>
                  <a:pt x="16776" y="24"/>
                </a:cubicBezTo>
                <a:cubicBezTo>
                  <a:pt x="16776" y="11"/>
                  <a:pt x="16787" y="0"/>
                  <a:pt x="16800" y="0"/>
                </a:cubicBezTo>
                <a:close/>
                <a:moveTo>
                  <a:pt x="17040" y="0"/>
                </a:moveTo>
                <a:lnTo>
                  <a:pt x="17136" y="0"/>
                </a:lnTo>
                <a:cubicBezTo>
                  <a:pt x="17150" y="0"/>
                  <a:pt x="17160" y="11"/>
                  <a:pt x="17160" y="24"/>
                </a:cubicBezTo>
                <a:cubicBezTo>
                  <a:pt x="17160" y="38"/>
                  <a:pt x="17150" y="48"/>
                  <a:pt x="17136" y="48"/>
                </a:cubicBezTo>
                <a:lnTo>
                  <a:pt x="17040" y="48"/>
                </a:lnTo>
                <a:cubicBezTo>
                  <a:pt x="17027" y="48"/>
                  <a:pt x="17016" y="38"/>
                  <a:pt x="17016" y="24"/>
                </a:cubicBezTo>
                <a:cubicBezTo>
                  <a:pt x="17016" y="11"/>
                  <a:pt x="17027" y="0"/>
                  <a:pt x="17040" y="0"/>
                </a:cubicBezTo>
                <a:close/>
                <a:moveTo>
                  <a:pt x="17280" y="0"/>
                </a:moveTo>
                <a:lnTo>
                  <a:pt x="17376" y="0"/>
                </a:lnTo>
                <a:cubicBezTo>
                  <a:pt x="17390" y="0"/>
                  <a:pt x="17400" y="11"/>
                  <a:pt x="17400" y="24"/>
                </a:cubicBezTo>
                <a:cubicBezTo>
                  <a:pt x="17400" y="38"/>
                  <a:pt x="17390" y="48"/>
                  <a:pt x="17376" y="48"/>
                </a:cubicBezTo>
                <a:lnTo>
                  <a:pt x="17280" y="48"/>
                </a:lnTo>
                <a:cubicBezTo>
                  <a:pt x="17267" y="48"/>
                  <a:pt x="17256" y="38"/>
                  <a:pt x="17256" y="24"/>
                </a:cubicBezTo>
                <a:cubicBezTo>
                  <a:pt x="17256" y="11"/>
                  <a:pt x="17267" y="0"/>
                  <a:pt x="17280" y="0"/>
                </a:cubicBezTo>
                <a:close/>
                <a:moveTo>
                  <a:pt x="17520" y="0"/>
                </a:moveTo>
                <a:lnTo>
                  <a:pt x="17616" y="0"/>
                </a:lnTo>
                <a:cubicBezTo>
                  <a:pt x="17630" y="0"/>
                  <a:pt x="17640" y="11"/>
                  <a:pt x="17640" y="24"/>
                </a:cubicBezTo>
                <a:cubicBezTo>
                  <a:pt x="17640" y="38"/>
                  <a:pt x="17630" y="48"/>
                  <a:pt x="17616" y="48"/>
                </a:cubicBezTo>
                <a:lnTo>
                  <a:pt x="17520" y="48"/>
                </a:lnTo>
                <a:cubicBezTo>
                  <a:pt x="17507" y="48"/>
                  <a:pt x="17496" y="38"/>
                  <a:pt x="17496" y="24"/>
                </a:cubicBezTo>
                <a:cubicBezTo>
                  <a:pt x="17496" y="11"/>
                  <a:pt x="17507" y="0"/>
                  <a:pt x="17520" y="0"/>
                </a:cubicBezTo>
                <a:close/>
                <a:moveTo>
                  <a:pt x="17760" y="0"/>
                </a:moveTo>
                <a:lnTo>
                  <a:pt x="17856" y="0"/>
                </a:lnTo>
                <a:cubicBezTo>
                  <a:pt x="17870" y="0"/>
                  <a:pt x="17880" y="11"/>
                  <a:pt x="17880" y="24"/>
                </a:cubicBezTo>
                <a:cubicBezTo>
                  <a:pt x="17880" y="38"/>
                  <a:pt x="17870" y="48"/>
                  <a:pt x="17856" y="48"/>
                </a:cubicBezTo>
                <a:lnTo>
                  <a:pt x="17760" y="48"/>
                </a:lnTo>
                <a:cubicBezTo>
                  <a:pt x="17747" y="48"/>
                  <a:pt x="17736" y="38"/>
                  <a:pt x="17736" y="24"/>
                </a:cubicBezTo>
                <a:cubicBezTo>
                  <a:pt x="17736" y="11"/>
                  <a:pt x="17747" y="0"/>
                  <a:pt x="17760" y="0"/>
                </a:cubicBezTo>
                <a:close/>
                <a:moveTo>
                  <a:pt x="18000" y="0"/>
                </a:moveTo>
                <a:lnTo>
                  <a:pt x="18096" y="0"/>
                </a:lnTo>
                <a:cubicBezTo>
                  <a:pt x="18110" y="0"/>
                  <a:pt x="18120" y="11"/>
                  <a:pt x="18120" y="24"/>
                </a:cubicBezTo>
                <a:cubicBezTo>
                  <a:pt x="18120" y="38"/>
                  <a:pt x="18110" y="48"/>
                  <a:pt x="18096" y="48"/>
                </a:cubicBezTo>
                <a:lnTo>
                  <a:pt x="18000" y="48"/>
                </a:lnTo>
                <a:cubicBezTo>
                  <a:pt x="17987" y="48"/>
                  <a:pt x="17976" y="38"/>
                  <a:pt x="17976" y="24"/>
                </a:cubicBezTo>
                <a:cubicBezTo>
                  <a:pt x="17976" y="11"/>
                  <a:pt x="17987" y="0"/>
                  <a:pt x="18000" y="0"/>
                </a:cubicBezTo>
                <a:close/>
                <a:moveTo>
                  <a:pt x="18240" y="0"/>
                </a:moveTo>
                <a:lnTo>
                  <a:pt x="18336" y="0"/>
                </a:lnTo>
                <a:cubicBezTo>
                  <a:pt x="18350" y="0"/>
                  <a:pt x="18360" y="11"/>
                  <a:pt x="18360" y="24"/>
                </a:cubicBezTo>
                <a:cubicBezTo>
                  <a:pt x="18360" y="38"/>
                  <a:pt x="18350" y="48"/>
                  <a:pt x="18336" y="48"/>
                </a:cubicBezTo>
                <a:lnTo>
                  <a:pt x="18240" y="48"/>
                </a:lnTo>
                <a:cubicBezTo>
                  <a:pt x="18227" y="48"/>
                  <a:pt x="18216" y="38"/>
                  <a:pt x="18216" y="24"/>
                </a:cubicBezTo>
                <a:cubicBezTo>
                  <a:pt x="18216" y="11"/>
                  <a:pt x="18227" y="0"/>
                  <a:pt x="18240" y="0"/>
                </a:cubicBezTo>
                <a:close/>
                <a:moveTo>
                  <a:pt x="18480" y="0"/>
                </a:moveTo>
                <a:lnTo>
                  <a:pt x="18576" y="0"/>
                </a:lnTo>
                <a:cubicBezTo>
                  <a:pt x="18590" y="0"/>
                  <a:pt x="18600" y="11"/>
                  <a:pt x="18600" y="24"/>
                </a:cubicBezTo>
                <a:cubicBezTo>
                  <a:pt x="18600" y="38"/>
                  <a:pt x="18590" y="48"/>
                  <a:pt x="18576" y="48"/>
                </a:cubicBezTo>
                <a:lnTo>
                  <a:pt x="18480" y="48"/>
                </a:lnTo>
                <a:cubicBezTo>
                  <a:pt x="18467" y="48"/>
                  <a:pt x="18456" y="38"/>
                  <a:pt x="18456" y="24"/>
                </a:cubicBezTo>
                <a:cubicBezTo>
                  <a:pt x="18456" y="11"/>
                  <a:pt x="18467" y="0"/>
                  <a:pt x="18480" y="0"/>
                </a:cubicBezTo>
                <a:close/>
                <a:moveTo>
                  <a:pt x="18720" y="0"/>
                </a:moveTo>
                <a:lnTo>
                  <a:pt x="18816" y="0"/>
                </a:lnTo>
                <a:cubicBezTo>
                  <a:pt x="18830" y="0"/>
                  <a:pt x="18840" y="11"/>
                  <a:pt x="18840" y="24"/>
                </a:cubicBezTo>
                <a:cubicBezTo>
                  <a:pt x="18840" y="38"/>
                  <a:pt x="18830" y="48"/>
                  <a:pt x="18816" y="48"/>
                </a:cubicBezTo>
                <a:lnTo>
                  <a:pt x="18720" y="48"/>
                </a:lnTo>
                <a:cubicBezTo>
                  <a:pt x="18707" y="48"/>
                  <a:pt x="18696" y="38"/>
                  <a:pt x="18696" y="24"/>
                </a:cubicBezTo>
                <a:cubicBezTo>
                  <a:pt x="18696" y="11"/>
                  <a:pt x="18707" y="0"/>
                  <a:pt x="18720" y="0"/>
                </a:cubicBezTo>
                <a:close/>
                <a:moveTo>
                  <a:pt x="18960" y="0"/>
                </a:moveTo>
                <a:lnTo>
                  <a:pt x="19056" y="0"/>
                </a:lnTo>
                <a:cubicBezTo>
                  <a:pt x="19070" y="0"/>
                  <a:pt x="19080" y="11"/>
                  <a:pt x="19080" y="24"/>
                </a:cubicBezTo>
                <a:cubicBezTo>
                  <a:pt x="19080" y="38"/>
                  <a:pt x="19070" y="48"/>
                  <a:pt x="19056" y="48"/>
                </a:cubicBezTo>
                <a:lnTo>
                  <a:pt x="18960" y="48"/>
                </a:lnTo>
                <a:cubicBezTo>
                  <a:pt x="18947" y="48"/>
                  <a:pt x="18936" y="38"/>
                  <a:pt x="18936" y="24"/>
                </a:cubicBezTo>
                <a:cubicBezTo>
                  <a:pt x="18936" y="11"/>
                  <a:pt x="18947" y="0"/>
                  <a:pt x="18960" y="0"/>
                </a:cubicBezTo>
                <a:close/>
                <a:moveTo>
                  <a:pt x="19200" y="0"/>
                </a:moveTo>
                <a:lnTo>
                  <a:pt x="19296" y="0"/>
                </a:lnTo>
                <a:cubicBezTo>
                  <a:pt x="19310" y="0"/>
                  <a:pt x="19320" y="11"/>
                  <a:pt x="19320" y="24"/>
                </a:cubicBezTo>
                <a:cubicBezTo>
                  <a:pt x="19320" y="38"/>
                  <a:pt x="19310" y="48"/>
                  <a:pt x="19296" y="48"/>
                </a:cubicBezTo>
                <a:lnTo>
                  <a:pt x="19200" y="48"/>
                </a:lnTo>
                <a:cubicBezTo>
                  <a:pt x="19187" y="48"/>
                  <a:pt x="19176" y="38"/>
                  <a:pt x="19176" y="24"/>
                </a:cubicBezTo>
                <a:cubicBezTo>
                  <a:pt x="19176" y="11"/>
                  <a:pt x="19187" y="0"/>
                  <a:pt x="19200" y="0"/>
                </a:cubicBezTo>
                <a:close/>
                <a:moveTo>
                  <a:pt x="19440" y="0"/>
                </a:moveTo>
                <a:lnTo>
                  <a:pt x="19536" y="0"/>
                </a:lnTo>
                <a:cubicBezTo>
                  <a:pt x="19550" y="0"/>
                  <a:pt x="19560" y="11"/>
                  <a:pt x="19560" y="24"/>
                </a:cubicBezTo>
                <a:cubicBezTo>
                  <a:pt x="19560" y="38"/>
                  <a:pt x="19550" y="48"/>
                  <a:pt x="19536" y="48"/>
                </a:cubicBezTo>
                <a:lnTo>
                  <a:pt x="19440" y="48"/>
                </a:lnTo>
                <a:cubicBezTo>
                  <a:pt x="19427" y="48"/>
                  <a:pt x="19416" y="38"/>
                  <a:pt x="19416" y="24"/>
                </a:cubicBezTo>
                <a:cubicBezTo>
                  <a:pt x="19416" y="11"/>
                  <a:pt x="19427" y="0"/>
                  <a:pt x="19440" y="0"/>
                </a:cubicBezTo>
                <a:close/>
                <a:moveTo>
                  <a:pt x="19680" y="0"/>
                </a:moveTo>
                <a:lnTo>
                  <a:pt x="19776" y="0"/>
                </a:lnTo>
                <a:cubicBezTo>
                  <a:pt x="19790" y="0"/>
                  <a:pt x="19800" y="11"/>
                  <a:pt x="19800" y="24"/>
                </a:cubicBezTo>
                <a:cubicBezTo>
                  <a:pt x="19800" y="38"/>
                  <a:pt x="19790" y="48"/>
                  <a:pt x="19776" y="48"/>
                </a:cubicBezTo>
                <a:lnTo>
                  <a:pt x="19680" y="48"/>
                </a:lnTo>
                <a:cubicBezTo>
                  <a:pt x="19667" y="48"/>
                  <a:pt x="19656" y="38"/>
                  <a:pt x="19656" y="24"/>
                </a:cubicBezTo>
                <a:cubicBezTo>
                  <a:pt x="19656" y="11"/>
                  <a:pt x="19667" y="0"/>
                  <a:pt x="19680" y="0"/>
                </a:cubicBezTo>
                <a:close/>
                <a:moveTo>
                  <a:pt x="19920" y="0"/>
                </a:moveTo>
                <a:lnTo>
                  <a:pt x="20016" y="0"/>
                </a:lnTo>
                <a:cubicBezTo>
                  <a:pt x="20030" y="0"/>
                  <a:pt x="20040" y="11"/>
                  <a:pt x="20040" y="24"/>
                </a:cubicBezTo>
                <a:cubicBezTo>
                  <a:pt x="20040" y="38"/>
                  <a:pt x="20030" y="48"/>
                  <a:pt x="20016" y="48"/>
                </a:cubicBezTo>
                <a:lnTo>
                  <a:pt x="19920" y="48"/>
                </a:lnTo>
                <a:cubicBezTo>
                  <a:pt x="19907" y="48"/>
                  <a:pt x="19896" y="38"/>
                  <a:pt x="19896" y="24"/>
                </a:cubicBezTo>
                <a:cubicBezTo>
                  <a:pt x="19896" y="11"/>
                  <a:pt x="19907" y="0"/>
                  <a:pt x="19920" y="0"/>
                </a:cubicBezTo>
                <a:close/>
                <a:moveTo>
                  <a:pt x="20160" y="0"/>
                </a:moveTo>
                <a:lnTo>
                  <a:pt x="20256" y="0"/>
                </a:lnTo>
                <a:cubicBezTo>
                  <a:pt x="20270" y="0"/>
                  <a:pt x="20280" y="11"/>
                  <a:pt x="20280" y="24"/>
                </a:cubicBezTo>
                <a:cubicBezTo>
                  <a:pt x="20280" y="38"/>
                  <a:pt x="20270" y="48"/>
                  <a:pt x="20256" y="48"/>
                </a:cubicBezTo>
                <a:lnTo>
                  <a:pt x="20160" y="48"/>
                </a:lnTo>
                <a:cubicBezTo>
                  <a:pt x="20147" y="48"/>
                  <a:pt x="20136" y="38"/>
                  <a:pt x="20136" y="24"/>
                </a:cubicBezTo>
                <a:cubicBezTo>
                  <a:pt x="20136" y="11"/>
                  <a:pt x="20147" y="0"/>
                  <a:pt x="20160" y="0"/>
                </a:cubicBezTo>
                <a:close/>
                <a:moveTo>
                  <a:pt x="20400" y="0"/>
                </a:moveTo>
                <a:lnTo>
                  <a:pt x="20496" y="0"/>
                </a:lnTo>
                <a:cubicBezTo>
                  <a:pt x="20510" y="0"/>
                  <a:pt x="20520" y="11"/>
                  <a:pt x="20520" y="24"/>
                </a:cubicBezTo>
                <a:cubicBezTo>
                  <a:pt x="20520" y="38"/>
                  <a:pt x="20510" y="48"/>
                  <a:pt x="20496" y="48"/>
                </a:cubicBezTo>
                <a:lnTo>
                  <a:pt x="20400" y="48"/>
                </a:lnTo>
                <a:cubicBezTo>
                  <a:pt x="20387" y="48"/>
                  <a:pt x="20376" y="38"/>
                  <a:pt x="20376" y="24"/>
                </a:cubicBezTo>
                <a:cubicBezTo>
                  <a:pt x="20376" y="11"/>
                  <a:pt x="20387" y="0"/>
                  <a:pt x="20400" y="0"/>
                </a:cubicBezTo>
                <a:close/>
                <a:moveTo>
                  <a:pt x="20640" y="0"/>
                </a:moveTo>
                <a:lnTo>
                  <a:pt x="20736" y="0"/>
                </a:lnTo>
                <a:cubicBezTo>
                  <a:pt x="20750" y="0"/>
                  <a:pt x="20760" y="11"/>
                  <a:pt x="20760" y="24"/>
                </a:cubicBezTo>
                <a:cubicBezTo>
                  <a:pt x="20760" y="38"/>
                  <a:pt x="20750" y="48"/>
                  <a:pt x="20736" y="48"/>
                </a:cubicBezTo>
                <a:lnTo>
                  <a:pt x="20640" y="48"/>
                </a:lnTo>
                <a:cubicBezTo>
                  <a:pt x="20627" y="48"/>
                  <a:pt x="20616" y="38"/>
                  <a:pt x="20616" y="24"/>
                </a:cubicBezTo>
                <a:cubicBezTo>
                  <a:pt x="20616" y="11"/>
                  <a:pt x="20627" y="0"/>
                  <a:pt x="20640" y="0"/>
                </a:cubicBezTo>
                <a:close/>
                <a:moveTo>
                  <a:pt x="20880" y="0"/>
                </a:moveTo>
                <a:lnTo>
                  <a:pt x="20976" y="0"/>
                </a:lnTo>
                <a:cubicBezTo>
                  <a:pt x="20990" y="0"/>
                  <a:pt x="21000" y="11"/>
                  <a:pt x="21000" y="24"/>
                </a:cubicBezTo>
                <a:cubicBezTo>
                  <a:pt x="21000" y="38"/>
                  <a:pt x="20990" y="48"/>
                  <a:pt x="20976" y="48"/>
                </a:cubicBezTo>
                <a:lnTo>
                  <a:pt x="20880" y="48"/>
                </a:lnTo>
                <a:cubicBezTo>
                  <a:pt x="20867" y="48"/>
                  <a:pt x="20856" y="38"/>
                  <a:pt x="20856" y="24"/>
                </a:cubicBezTo>
                <a:cubicBezTo>
                  <a:pt x="20856" y="11"/>
                  <a:pt x="20867" y="0"/>
                  <a:pt x="20880" y="0"/>
                </a:cubicBezTo>
                <a:close/>
                <a:moveTo>
                  <a:pt x="21120" y="0"/>
                </a:moveTo>
                <a:lnTo>
                  <a:pt x="21216" y="0"/>
                </a:lnTo>
                <a:cubicBezTo>
                  <a:pt x="21230" y="0"/>
                  <a:pt x="21240" y="11"/>
                  <a:pt x="21240" y="24"/>
                </a:cubicBezTo>
                <a:cubicBezTo>
                  <a:pt x="21240" y="38"/>
                  <a:pt x="21230" y="48"/>
                  <a:pt x="21216" y="48"/>
                </a:cubicBezTo>
                <a:lnTo>
                  <a:pt x="21120" y="48"/>
                </a:lnTo>
                <a:cubicBezTo>
                  <a:pt x="21107" y="48"/>
                  <a:pt x="21096" y="38"/>
                  <a:pt x="21096" y="24"/>
                </a:cubicBezTo>
                <a:cubicBezTo>
                  <a:pt x="21096" y="11"/>
                  <a:pt x="21107" y="0"/>
                  <a:pt x="21120" y="0"/>
                </a:cubicBezTo>
                <a:close/>
                <a:moveTo>
                  <a:pt x="21360" y="0"/>
                </a:moveTo>
                <a:lnTo>
                  <a:pt x="21456" y="0"/>
                </a:lnTo>
                <a:cubicBezTo>
                  <a:pt x="21470" y="0"/>
                  <a:pt x="21480" y="11"/>
                  <a:pt x="21480" y="24"/>
                </a:cubicBezTo>
                <a:cubicBezTo>
                  <a:pt x="21480" y="38"/>
                  <a:pt x="21470" y="48"/>
                  <a:pt x="21456" y="48"/>
                </a:cubicBezTo>
                <a:lnTo>
                  <a:pt x="21360" y="48"/>
                </a:lnTo>
                <a:cubicBezTo>
                  <a:pt x="21347" y="48"/>
                  <a:pt x="21336" y="38"/>
                  <a:pt x="21336" y="24"/>
                </a:cubicBezTo>
                <a:cubicBezTo>
                  <a:pt x="21336" y="11"/>
                  <a:pt x="21347" y="0"/>
                  <a:pt x="21360" y="0"/>
                </a:cubicBezTo>
                <a:close/>
                <a:moveTo>
                  <a:pt x="21600" y="0"/>
                </a:moveTo>
                <a:lnTo>
                  <a:pt x="21696" y="0"/>
                </a:lnTo>
                <a:cubicBezTo>
                  <a:pt x="21710" y="0"/>
                  <a:pt x="21720" y="11"/>
                  <a:pt x="21720" y="24"/>
                </a:cubicBezTo>
                <a:cubicBezTo>
                  <a:pt x="21720" y="38"/>
                  <a:pt x="21710" y="48"/>
                  <a:pt x="21696" y="48"/>
                </a:cubicBezTo>
                <a:lnTo>
                  <a:pt x="21600" y="48"/>
                </a:lnTo>
                <a:cubicBezTo>
                  <a:pt x="21587" y="48"/>
                  <a:pt x="21576" y="38"/>
                  <a:pt x="21576" y="24"/>
                </a:cubicBezTo>
                <a:cubicBezTo>
                  <a:pt x="21576" y="11"/>
                  <a:pt x="21587" y="0"/>
                  <a:pt x="21600" y="0"/>
                </a:cubicBezTo>
                <a:close/>
                <a:moveTo>
                  <a:pt x="21840" y="0"/>
                </a:moveTo>
                <a:lnTo>
                  <a:pt x="21936" y="0"/>
                </a:lnTo>
                <a:cubicBezTo>
                  <a:pt x="21950" y="0"/>
                  <a:pt x="21960" y="11"/>
                  <a:pt x="21960" y="24"/>
                </a:cubicBezTo>
                <a:cubicBezTo>
                  <a:pt x="21960" y="38"/>
                  <a:pt x="21950" y="48"/>
                  <a:pt x="21936" y="48"/>
                </a:cubicBezTo>
                <a:lnTo>
                  <a:pt x="21840" y="48"/>
                </a:lnTo>
                <a:cubicBezTo>
                  <a:pt x="21827" y="48"/>
                  <a:pt x="21816" y="38"/>
                  <a:pt x="21816" y="24"/>
                </a:cubicBezTo>
                <a:cubicBezTo>
                  <a:pt x="21816" y="11"/>
                  <a:pt x="21827" y="0"/>
                  <a:pt x="21840" y="0"/>
                </a:cubicBezTo>
                <a:close/>
                <a:moveTo>
                  <a:pt x="22080" y="0"/>
                </a:moveTo>
                <a:lnTo>
                  <a:pt x="22176" y="0"/>
                </a:lnTo>
                <a:cubicBezTo>
                  <a:pt x="22190" y="0"/>
                  <a:pt x="22200" y="11"/>
                  <a:pt x="22200" y="24"/>
                </a:cubicBezTo>
                <a:cubicBezTo>
                  <a:pt x="22200" y="38"/>
                  <a:pt x="22190" y="48"/>
                  <a:pt x="22176" y="48"/>
                </a:cubicBezTo>
                <a:lnTo>
                  <a:pt x="22080" y="48"/>
                </a:lnTo>
                <a:cubicBezTo>
                  <a:pt x="22067" y="48"/>
                  <a:pt x="22056" y="38"/>
                  <a:pt x="22056" y="24"/>
                </a:cubicBezTo>
                <a:cubicBezTo>
                  <a:pt x="22056" y="11"/>
                  <a:pt x="22067" y="0"/>
                  <a:pt x="22080" y="0"/>
                </a:cubicBezTo>
                <a:close/>
                <a:moveTo>
                  <a:pt x="22320" y="0"/>
                </a:moveTo>
                <a:lnTo>
                  <a:pt x="22416" y="0"/>
                </a:lnTo>
                <a:cubicBezTo>
                  <a:pt x="22430" y="0"/>
                  <a:pt x="22440" y="11"/>
                  <a:pt x="22440" y="24"/>
                </a:cubicBezTo>
                <a:cubicBezTo>
                  <a:pt x="22440" y="38"/>
                  <a:pt x="22430" y="48"/>
                  <a:pt x="22416" y="48"/>
                </a:cubicBezTo>
                <a:lnTo>
                  <a:pt x="22320" y="48"/>
                </a:lnTo>
                <a:cubicBezTo>
                  <a:pt x="22307" y="48"/>
                  <a:pt x="22296" y="38"/>
                  <a:pt x="22296" y="24"/>
                </a:cubicBezTo>
                <a:cubicBezTo>
                  <a:pt x="22296" y="11"/>
                  <a:pt x="22307" y="0"/>
                  <a:pt x="22320" y="0"/>
                </a:cubicBezTo>
                <a:close/>
                <a:moveTo>
                  <a:pt x="22560" y="0"/>
                </a:moveTo>
                <a:lnTo>
                  <a:pt x="22656" y="0"/>
                </a:lnTo>
                <a:cubicBezTo>
                  <a:pt x="22670" y="0"/>
                  <a:pt x="22680" y="11"/>
                  <a:pt x="22680" y="24"/>
                </a:cubicBezTo>
                <a:cubicBezTo>
                  <a:pt x="22680" y="38"/>
                  <a:pt x="22670" y="48"/>
                  <a:pt x="22656" y="48"/>
                </a:cubicBezTo>
                <a:lnTo>
                  <a:pt x="22560" y="48"/>
                </a:lnTo>
                <a:cubicBezTo>
                  <a:pt x="22547" y="48"/>
                  <a:pt x="22536" y="38"/>
                  <a:pt x="22536" y="24"/>
                </a:cubicBezTo>
                <a:cubicBezTo>
                  <a:pt x="22536" y="11"/>
                  <a:pt x="22547" y="0"/>
                  <a:pt x="22560" y="0"/>
                </a:cubicBezTo>
                <a:close/>
                <a:moveTo>
                  <a:pt x="22800" y="0"/>
                </a:moveTo>
                <a:lnTo>
                  <a:pt x="22896" y="0"/>
                </a:lnTo>
                <a:cubicBezTo>
                  <a:pt x="22910" y="0"/>
                  <a:pt x="22920" y="11"/>
                  <a:pt x="22920" y="24"/>
                </a:cubicBezTo>
                <a:cubicBezTo>
                  <a:pt x="22920" y="38"/>
                  <a:pt x="22910" y="48"/>
                  <a:pt x="22896" y="48"/>
                </a:cubicBezTo>
                <a:lnTo>
                  <a:pt x="22800" y="48"/>
                </a:lnTo>
                <a:cubicBezTo>
                  <a:pt x="22787" y="48"/>
                  <a:pt x="22776" y="38"/>
                  <a:pt x="22776" y="24"/>
                </a:cubicBezTo>
                <a:cubicBezTo>
                  <a:pt x="22776" y="11"/>
                  <a:pt x="22787" y="0"/>
                  <a:pt x="22800" y="0"/>
                </a:cubicBezTo>
                <a:close/>
                <a:moveTo>
                  <a:pt x="23040" y="0"/>
                </a:moveTo>
                <a:lnTo>
                  <a:pt x="23136" y="0"/>
                </a:lnTo>
                <a:cubicBezTo>
                  <a:pt x="23150" y="0"/>
                  <a:pt x="23160" y="11"/>
                  <a:pt x="23160" y="24"/>
                </a:cubicBezTo>
                <a:cubicBezTo>
                  <a:pt x="23160" y="38"/>
                  <a:pt x="23150" y="48"/>
                  <a:pt x="23136" y="48"/>
                </a:cubicBezTo>
                <a:lnTo>
                  <a:pt x="23040" y="48"/>
                </a:lnTo>
                <a:cubicBezTo>
                  <a:pt x="23027" y="48"/>
                  <a:pt x="23016" y="38"/>
                  <a:pt x="23016" y="24"/>
                </a:cubicBezTo>
                <a:cubicBezTo>
                  <a:pt x="23016" y="11"/>
                  <a:pt x="23027" y="0"/>
                  <a:pt x="23040" y="0"/>
                </a:cubicBezTo>
                <a:close/>
                <a:moveTo>
                  <a:pt x="23280" y="0"/>
                </a:moveTo>
                <a:lnTo>
                  <a:pt x="23376" y="0"/>
                </a:lnTo>
                <a:cubicBezTo>
                  <a:pt x="23390" y="0"/>
                  <a:pt x="23400" y="11"/>
                  <a:pt x="23400" y="24"/>
                </a:cubicBezTo>
                <a:cubicBezTo>
                  <a:pt x="23400" y="38"/>
                  <a:pt x="23390" y="48"/>
                  <a:pt x="23376" y="48"/>
                </a:cubicBezTo>
                <a:lnTo>
                  <a:pt x="23280" y="48"/>
                </a:lnTo>
                <a:cubicBezTo>
                  <a:pt x="23267" y="48"/>
                  <a:pt x="23256" y="38"/>
                  <a:pt x="23256" y="24"/>
                </a:cubicBezTo>
                <a:cubicBezTo>
                  <a:pt x="23256" y="11"/>
                  <a:pt x="23267" y="0"/>
                  <a:pt x="23280" y="0"/>
                </a:cubicBezTo>
                <a:close/>
                <a:moveTo>
                  <a:pt x="23520" y="0"/>
                </a:moveTo>
                <a:lnTo>
                  <a:pt x="23616" y="0"/>
                </a:lnTo>
                <a:cubicBezTo>
                  <a:pt x="23630" y="0"/>
                  <a:pt x="23640" y="11"/>
                  <a:pt x="23640" y="24"/>
                </a:cubicBezTo>
                <a:cubicBezTo>
                  <a:pt x="23640" y="38"/>
                  <a:pt x="23630" y="48"/>
                  <a:pt x="23616" y="48"/>
                </a:cubicBezTo>
                <a:lnTo>
                  <a:pt x="23520" y="48"/>
                </a:lnTo>
                <a:cubicBezTo>
                  <a:pt x="23507" y="48"/>
                  <a:pt x="23496" y="38"/>
                  <a:pt x="23496" y="24"/>
                </a:cubicBezTo>
                <a:cubicBezTo>
                  <a:pt x="23496" y="11"/>
                  <a:pt x="23507" y="0"/>
                  <a:pt x="23520" y="0"/>
                </a:cubicBezTo>
                <a:close/>
                <a:moveTo>
                  <a:pt x="23760" y="0"/>
                </a:moveTo>
                <a:lnTo>
                  <a:pt x="23856" y="0"/>
                </a:lnTo>
                <a:cubicBezTo>
                  <a:pt x="23870" y="0"/>
                  <a:pt x="23880" y="11"/>
                  <a:pt x="23880" y="24"/>
                </a:cubicBezTo>
                <a:cubicBezTo>
                  <a:pt x="23880" y="38"/>
                  <a:pt x="23870" y="48"/>
                  <a:pt x="23856" y="48"/>
                </a:cubicBezTo>
                <a:lnTo>
                  <a:pt x="23760" y="48"/>
                </a:lnTo>
                <a:cubicBezTo>
                  <a:pt x="23747" y="48"/>
                  <a:pt x="23736" y="38"/>
                  <a:pt x="23736" y="24"/>
                </a:cubicBezTo>
                <a:cubicBezTo>
                  <a:pt x="23736" y="11"/>
                  <a:pt x="23747" y="0"/>
                  <a:pt x="23760" y="0"/>
                </a:cubicBezTo>
                <a:close/>
                <a:moveTo>
                  <a:pt x="24000" y="0"/>
                </a:moveTo>
                <a:lnTo>
                  <a:pt x="24096" y="0"/>
                </a:lnTo>
                <a:cubicBezTo>
                  <a:pt x="24110" y="0"/>
                  <a:pt x="24120" y="11"/>
                  <a:pt x="24120" y="24"/>
                </a:cubicBezTo>
                <a:cubicBezTo>
                  <a:pt x="24120" y="38"/>
                  <a:pt x="24110" y="48"/>
                  <a:pt x="24096" y="48"/>
                </a:cubicBezTo>
                <a:lnTo>
                  <a:pt x="24000" y="48"/>
                </a:lnTo>
                <a:cubicBezTo>
                  <a:pt x="23987" y="48"/>
                  <a:pt x="23976" y="38"/>
                  <a:pt x="23976" y="24"/>
                </a:cubicBezTo>
                <a:cubicBezTo>
                  <a:pt x="23976" y="11"/>
                  <a:pt x="23987" y="0"/>
                  <a:pt x="24000" y="0"/>
                </a:cubicBezTo>
                <a:close/>
                <a:moveTo>
                  <a:pt x="24240" y="0"/>
                </a:moveTo>
                <a:lnTo>
                  <a:pt x="24336" y="0"/>
                </a:lnTo>
                <a:cubicBezTo>
                  <a:pt x="24350" y="0"/>
                  <a:pt x="24360" y="11"/>
                  <a:pt x="24360" y="24"/>
                </a:cubicBezTo>
                <a:cubicBezTo>
                  <a:pt x="24360" y="38"/>
                  <a:pt x="24350" y="48"/>
                  <a:pt x="24336" y="48"/>
                </a:cubicBezTo>
                <a:lnTo>
                  <a:pt x="24240" y="48"/>
                </a:lnTo>
                <a:cubicBezTo>
                  <a:pt x="24227" y="48"/>
                  <a:pt x="24216" y="38"/>
                  <a:pt x="24216" y="24"/>
                </a:cubicBezTo>
                <a:cubicBezTo>
                  <a:pt x="24216" y="11"/>
                  <a:pt x="24227" y="0"/>
                  <a:pt x="24240" y="0"/>
                </a:cubicBezTo>
                <a:close/>
                <a:moveTo>
                  <a:pt x="24480" y="0"/>
                </a:moveTo>
                <a:lnTo>
                  <a:pt x="24576" y="0"/>
                </a:lnTo>
                <a:cubicBezTo>
                  <a:pt x="24590" y="0"/>
                  <a:pt x="24600" y="11"/>
                  <a:pt x="24600" y="24"/>
                </a:cubicBezTo>
                <a:cubicBezTo>
                  <a:pt x="24600" y="38"/>
                  <a:pt x="24590" y="48"/>
                  <a:pt x="24576" y="48"/>
                </a:cubicBezTo>
                <a:lnTo>
                  <a:pt x="24480" y="48"/>
                </a:lnTo>
                <a:cubicBezTo>
                  <a:pt x="24467" y="48"/>
                  <a:pt x="24456" y="38"/>
                  <a:pt x="24456" y="24"/>
                </a:cubicBezTo>
                <a:cubicBezTo>
                  <a:pt x="24456" y="11"/>
                  <a:pt x="24467" y="0"/>
                  <a:pt x="24480" y="0"/>
                </a:cubicBezTo>
                <a:close/>
                <a:moveTo>
                  <a:pt x="24720" y="0"/>
                </a:moveTo>
                <a:lnTo>
                  <a:pt x="24816" y="0"/>
                </a:lnTo>
                <a:cubicBezTo>
                  <a:pt x="24830" y="0"/>
                  <a:pt x="24840" y="11"/>
                  <a:pt x="24840" y="24"/>
                </a:cubicBezTo>
                <a:cubicBezTo>
                  <a:pt x="24840" y="38"/>
                  <a:pt x="24830" y="48"/>
                  <a:pt x="24816" y="48"/>
                </a:cubicBezTo>
                <a:lnTo>
                  <a:pt x="24720" y="48"/>
                </a:lnTo>
                <a:cubicBezTo>
                  <a:pt x="24707" y="48"/>
                  <a:pt x="24696" y="38"/>
                  <a:pt x="24696" y="24"/>
                </a:cubicBezTo>
                <a:cubicBezTo>
                  <a:pt x="24696" y="11"/>
                  <a:pt x="24707" y="0"/>
                  <a:pt x="24720" y="0"/>
                </a:cubicBezTo>
                <a:close/>
                <a:moveTo>
                  <a:pt x="24960" y="0"/>
                </a:moveTo>
                <a:lnTo>
                  <a:pt x="25056" y="0"/>
                </a:lnTo>
                <a:cubicBezTo>
                  <a:pt x="25070" y="0"/>
                  <a:pt x="25080" y="11"/>
                  <a:pt x="25080" y="24"/>
                </a:cubicBezTo>
                <a:cubicBezTo>
                  <a:pt x="25080" y="38"/>
                  <a:pt x="25070" y="48"/>
                  <a:pt x="25056" y="48"/>
                </a:cubicBezTo>
                <a:lnTo>
                  <a:pt x="24960" y="48"/>
                </a:lnTo>
                <a:cubicBezTo>
                  <a:pt x="24947" y="48"/>
                  <a:pt x="24936" y="38"/>
                  <a:pt x="24936" y="24"/>
                </a:cubicBezTo>
                <a:cubicBezTo>
                  <a:pt x="24936" y="11"/>
                  <a:pt x="24947" y="0"/>
                  <a:pt x="24960" y="0"/>
                </a:cubicBezTo>
                <a:close/>
                <a:moveTo>
                  <a:pt x="25200" y="0"/>
                </a:moveTo>
                <a:lnTo>
                  <a:pt x="25296" y="0"/>
                </a:lnTo>
                <a:cubicBezTo>
                  <a:pt x="25310" y="0"/>
                  <a:pt x="25320" y="11"/>
                  <a:pt x="25320" y="24"/>
                </a:cubicBezTo>
                <a:cubicBezTo>
                  <a:pt x="25320" y="38"/>
                  <a:pt x="25310" y="48"/>
                  <a:pt x="25296" y="48"/>
                </a:cubicBezTo>
                <a:lnTo>
                  <a:pt x="25200" y="48"/>
                </a:lnTo>
                <a:cubicBezTo>
                  <a:pt x="25187" y="48"/>
                  <a:pt x="25176" y="38"/>
                  <a:pt x="25176" y="24"/>
                </a:cubicBezTo>
                <a:cubicBezTo>
                  <a:pt x="25176" y="11"/>
                  <a:pt x="25187" y="0"/>
                  <a:pt x="25200" y="0"/>
                </a:cubicBezTo>
                <a:close/>
                <a:moveTo>
                  <a:pt x="25440" y="0"/>
                </a:moveTo>
                <a:lnTo>
                  <a:pt x="25536" y="0"/>
                </a:lnTo>
                <a:cubicBezTo>
                  <a:pt x="25550" y="0"/>
                  <a:pt x="25560" y="11"/>
                  <a:pt x="25560" y="24"/>
                </a:cubicBezTo>
                <a:cubicBezTo>
                  <a:pt x="25560" y="38"/>
                  <a:pt x="25550" y="48"/>
                  <a:pt x="25536" y="48"/>
                </a:cubicBezTo>
                <a:lnTo>
                  <a:pt x="25440" y="48"/>
                </a:lnTo>
                <a:cubicBezTo>
                  <a:pt x="25427" y="48"/>
                  <a:pt x="25416" y="38"/>
                  <a:pt x="25416" y="24"/>
                </a:cubicBezTo>
                <a:cubicBezTo>
                  <a:pt x="25416" y="11"/>
                  <a:pt x="25427" y="0"/>
                  <a:pt x="25440" y="0"/>
                </a:cubicBezTo>
                <a:close/>
                <a:moveTo>
                  <a:pt x="25680" y="0"/>
                </a:moveTo>
                <a:lnTo>
                  <a:pt x="25776" y="0"/>
                </a:lnTo>
                <a:cubicBezTo>
                  <a:pt x="25790" y="0"/>
                  <a:pt x="25800" y="11"/>
                  <a:pt x="25800" y="24"/>
                </a:cubicBezTo>
                <a:cubicBezTo>
                  <a:pt x="25800" y="38"/>
                  <a:pt x="25790" y="48"/>
                  <a:pt x="25776" y="48"/>
                </a:cubicBezTo>
                <a:lnTo>
                  <a:pt x="25680" y="48"/>
                </a:lnTo>
                <a:cubicBezTo>
                  <a:pt x="25667" y="48"/>
                  <a:pt x="25656" y="38"/>
                  <a:pt x="25656" y="24"/>
                </a:cubicBezTo>
                <a:cubicBezTo>
                  <a:pt x="25656" y="11"/>
                  <a:pt x="25667" y="0"/>
                  <a:pt x="25680" y="0"/>
                </a:cubicBezTo>
                <a:close/>
                <a:moveTo>
                  <a:pt x="25920" y="0"/>
                </a:moveTo>
                <a:lnTo>
                  <a:pt x="26016" y="0"/>
                </a:lnTo>
                <a:cubicBezTo>
                  <a:pt x="26030" y="0"/>
                  <a:pt x="26040" y="11"/>
                  <a:pt x="26040" y="24"/>
                </a:cubicBezTo>
                <a:cubicBezTo>
                  <a:pt x="26040" y="38"/>
                  <a:pt x="26030" y="48"/>
                  <a:pt x="26016" y="48"/>
                </a:cubicBezTo>
                <a:lnTo>
                  <a:pt x="25920" y="48"/>
                </a:lnTo>
                <a:cubicBezTo>
                  <a:pt x="25907" y="48"/>
                  <a:pt x="25896" y="38"/>
                  <a:pt x="25896" y="24"/>
                </a:cubicBezTo>
                <a:cubicBezTo>
                  <a:pt x="25896" y="11"/>
                  <a:pt x="25907" y="0"/>
                  <a:pt x="25920" y="0"/>
                </a:cubicBezTo>
                <a:close/>
                <a:moveTo>
                  <a:pt x="26160" y="0"/>
                </a:moveTo>
                <a:lnTo>
                  <a:pt x="26256" y="0"/>
                </a:lnTo>
                <a:cubicBezTo>
                  <a:pt x="26270" y="0"/>
                  <a:pt x="26280" y="11"/>
                  <a:pt x="26280" y="24"/>
                </a:cubicBezTo>
                <a:cubicBezTo>
                  <a:pt x="26280" y="38"/>
                  <a:pt x="26270" y="48"/>
                  <a:pt x="26256" y="48"/>
                </a:cubicBezTo>
                <a:lnTo>
                  <a:pt x="26160" y="48"/>
                </a:lnTo>
                <a:cubicBezTo>
                  <a:pt x="26147" y="48"/>
                  <a:pt x="26136" y="38"/>
                  <a:pt x="26136" y="24"/>
                </a:cubicBezTo>
                <a:cubicBezTo>
                  <a:pt x="26136" y="11"/>
                  <a:pt x="26147" y="0"/>
                  <a:pt x="26160" y="0"/>
                </a:cubicBezTo>
                <a:close/>
                <a:moveTo>
                  <a:pt x="26400" y="0"/>
                </a:moveTo>
                <a:lnTo>
                  <a:pt x="26496" y="0"/>
                </a:lnTo>
                <a:cubicBezTo>
                  <a:pt x="26510" y="0"/>
                  <a:pt x="26520" y="11"/>
                  <a:pt x="26520" y="24"/>
                </a:cubicBezTo>
                <a:cubicBezTo>
                  <a:pt x="26520" y="38"/>
                  <a:pt x="26510" y="48"/>
                  <a:pt x="26496" y="48"/>
                </a:cubicBezTo>
                <a:lnTo>
                  <a:pt x="26400" y="48"/>
                </a:lnTo>
                <a:cubicBezTo>
                  <a:pt x="26387" y="48"/>
                  <a:pt x="26376" y="38"/>
                  <a:pt x="26376" y="24"/>
                </a:cubicBezTo>
                <a:cubicBezTo>
                  <a:pt x="26376" y="11"/>
                  <a:pt x="26387" y="0"/>
                  <a:pt x="26400" y="0"/>
                </a:cubicBezTo>
                <a:close/>
                <a:moveTo>
                  <a:pt x="26640" y="0"/>
                </a:moveTo>
                <a:lnTo>
                  <a:pt x="26736" y="0"/>
                </a:lnTo>
                <a:cubicBezTo>
                  <a:pt x="26750" y="0"/>
                  <a:pt x="26760" y="11"/>
                  <a:pt x="26760" y="24"/>
                </a:cubicBezTo>
                <a:cubicBezTo>
                  <a:pt x="26760" y="38"/>
                  <a:pt x="26750" y="48"/>
                  <a:pt x="26736" y="48"/>
                </a:cubicBezTo>
                <a:lnTo>
                  <a:pt x="26640" y="48"/>
                </a:lnTo>
                <a:cubicBezTo>
                  <a:pt x="26627" y="48"/>
                  <a:pt x="26616" y="38"/>
                  <a:pt x="26616" y="24"/>
                </a:cubicBezTo>
                <a:cubicBezTo>
                  <a:pt x="26616" y="11"/>
                  <a:pt x="26627" y="0"/>
                  <a:pt x="26640" y="0"/>
                </a:cubicBezTo>
                <a:close/>
                <a:moveTo>
                  <a:pt x="26880" y="0"/>
                </a:moveTo>
                <a:lnTo>
                  <a:pt x="26976" y="0"/>
                </a:lnTo>
                <a:cubicBezTo>
                  <a:pt x="26990" y="0"/>
                  <a:pt x="27000" y="11"/>
                  <a:pt x="27000" y="24"/>
                </a:cubicBezTo>
                <a:cubicBezTo>
                  <a:pt x="27000" y="38"/>
                  <a:pt x="26990" y="48"/>
                  <a:pt x="26976" y="48"/>
                </a:cubicBezTo>
                <a:lnTo>
                  <a:pt x="26880" y="48"/>
                </a:lnTo>
                <a:cubicBezTo>
                  <a:pt x="26867" y="48"/>
                  <a:pt x="26856" y="38"/>
                  <a:pt x="26856" y="24"/>
                </a:cubicBezTo>
                <a:cubicBezTo>
                  <a:pt x="26856" y="11"/>
                  <a:pt x="26867" y="0"/>
                  <a:pt x="26880" y="0"/>
                </a:cubicBezTo>
                <a:close/>
                <a:moveTo>
                  <a:pt x="27120" y="0"/>
                </a:moveTo>
                <a:lnTo>
                  <a:pt x="27216" y="0"/>
                </a:lnTo>
                <a:cubicBezTo>
                  <a:pt x="27230" y="0"/>
                  <a:pt x="27240" y="11"/>
                  <a:pt x="27240" y="24"/>
                </a:cubicBezTo>
                <a:cubicBezTo>
                  <a:pt x="27240" y="38"/>
                  <a:pt x="27230" y="48"/>
                  <a:pt x="27216" y="48"/>
                </a:cubicBezTo>
                <a:lnTo>
                  <a:pt x="27120" y="48"/>
                </a:lnTo>
                <a:cubicBezTo>
                  <a:pt x="27107" y="48"/>
                  <a:pt x="27096" y="38"/>
                  <a:pt x="27096" y="24"/>
                </a:cubicBezTo>
                <a:cubicBezTo>
                  <a:pt x="27096" y="11"/>
                  <a:pt x="27107" y="0"/>
                  <a:pt x="27120" y="0"/>
                </a:cubicBezTo>
                <a:close/>
                <a:moveTo>
                  <a:pt x="27360" y="0"/>
                </a:moveTo>
                <a:lnTo>
                  <a:pt x="27456" y="0"/>
                </a:lnTo>
                <a:cubicBezTo>
                  <a:pt x="27470" y="0"/>
                  <a:pt x="27480" y="11"/>
                  <a:pt x="27480" y="24"/>
                </a:cubicBezTo>
                <a:cubicBezTo>
                  <a:pt x="27480" y="38"/>
                  <a:pt x="27470" y="48"/>
                  <a:pt x="27456" y="48"/>
                </a:cubicBezTo>
                <a:lnTo>
                  <a:pt x="27360" y="48"/>
                </a:lnTo>
                <a:cubicBezTo>
                  <a:pt x="27347" y="48"/>
                  <a:pt x="27336" y="38"/>
                  <a:pt x="27336" y="24"/>
                </a:cubicBezTo>
                <a:cubicBezTo>
                  <a:pt x="27336" y="11"/>
                  <a:pt x="27347" y="0"/>
                  <a:pt x="27360" y="0"/>
                </a:cubicBezTo>
                <a:close/>
                <a:moveTo>
                  <a:pt x="27600" y="0"/>
                </a:moveTo>
                <a:lnTo>
                  <a:pt x="27696" y="0"/>
                </a:lnTo>
                <a:cubicBezTo>
                  <a:pt x="27710" y="0"/>
                  <a:pt x="27720" y="11"/>
                  <a:pt x="27720" y="24"/>
                </a:cubicBezTo>
                <a:cubicBezTo>
                  <a:pt x="27720" y="38"/>
                  <a:pt x="27710" y="48"/>
                  <a:pt x="27696" y="48"/>
                </a:cubicBezTo>
                <a:lnTo>
                  <a:pt x="27600" y="48"/>
                </a:lnTo>
                <a:cubicBezTo>
                  <a:pt x="27587" y="48"/>
                  <a:pt x="27576" y="38"/>
                  <a:pt x="27576" y="24"/>
                </a:cubicBezTo>
                <a:cubicBezTo>
                  <a:pt x="27576" y="11"/>
                  <a:pt x="27587" y="0"/>
                  <a:pt x="27600" y="0"/>
                </a:cubicBezTo>
                <a:close/>
                <a:moveTo>
                  <a:pt x="27840" y="0"/>
                </a:moveTo>
                <a:lnTo>
                  <a:pt x="27904" y="0"/>
                </a:lnTo>
                <a:lnTo>
                  <a:pt x="27904" y="48"/>
                </a:lnTo>
                <a:lnTo>
                  <a:pt x="27840" y="48"/>
                </a:lnTo>
                <a:cubicBezTo>
                  <a:pt x="27827" y="48"/>
                  <a:pt x="27816" y="38"/>
                  <a:pt x="27816" y="24"/>
                </a:cubicBezTo>
                <a:cubicBezTo>
                  <a:pt x="27816" y="11"/>
                  <a:pt x="27827" y="0"/>
                  <a:pt x="27840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37" name="Rectangle 129">
            <a:extLst>
              <a:ext uri="{FF2B5EF4-FFF2-40B4-BE49-F238E27FC236}">
                <a16:creationId xmlns:a16="http://schemas.microsoft.com/office/drawing/2014/main" id="{995CCBC4-05FC-45B7-928F-1A8EAC5AFD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4698" y="2545701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88%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8" name="Rectangle 130">
            <a:extLst>
              <a:ext uri="{FF2B5EF4-FFF2-40B4-BE49-F238E27FC236}">
                <a16:creationId xmlns:a16="http://schemas.microsoft.com/office/drawing/2014/main" id="{342191BD-2581-4D40-8DCE-03F022998B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14698" y="2669499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89%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9" name="Rectangle 131">
            <a:extLst>
              <a:ext uri="{FF2B5EF4-FFF2-40B4-BE49-F238E27FC236}">
                <a16:creationId xmlns:a16="http://schemas.microsoft.com/office/drawing/2014/main" id="{32D159CB-5600-42E5-9CF3-7C9797CA06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0375" y="2545701"/>
            <a:ext cx="24686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1.66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40" name="Rectangle 132">
            <a:extLst>
              <a:ext uri="{FF2B5EF4-FFF2-40B4-BE49-F238E27FC236}">
                <a16:creationId xmlns:a16="http://schemas.microsoft.com/office/drawing/2014/main" id="{446C2DDF-A9CE-411E-9DDD-7A6648333A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2023" y="2669499"/>
            <a:ext cx="6235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877C"/>
                </a:solidFill>
                <a:ea typeface="MS PGothic" panose="020B0600070205080204" pitchFamily="34" charset="-128"/>
              </a:rPr>
              <a:t>(1.37-2.01)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9" name="Rectangle 105">
            <a:extLst>
              <a:ext uri="{FF2B5EF4-FFF2-40B4-BE49-F238E27FC236}">
                <a16:creationId xmlns:a16="http://schemas.microsoft.com/office/drawing/2014/main" id="{9AE9C268-7C0A-4940-A177-F8411F2F35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7006" y="2545701"/>
            <a:ext cx="47609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000" b="1" dirty="0">
                <a:solidFill>
                  <a:srgbClr val="00877C"/>
                </a:solidFill>
                <a:latin typeface="Arial"/>
                <a:ea typeface="MS PGothic" panose="020B0600070205080204" pitchFamily="34" charset="-128"/>
              </a:rPr>
              <a:t>Pembro</a:t>
            </a:r>
            <a:endParaRPr lang="en-US" altLang="en-US" sz="1000" b="1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360" name="Rectangle 109">
            <a:extLst>
              <a:ext uri="{FF2B5EF4-FFF2-40B4-BE49-F238E27FC236}">
                <a16:creationId xmlns:a16="http://schemas.microsoft.com/office/drawing/2014/main" id="{3811D4A0-BA5E-4EF9-8857-2E8D9FD4EE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47006" y="2669499"/>
            <a:ext cx="43441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000" b="1" dirty="0">
                <a:solidFill>
                  <a:srgbClr val="66203A"/>
                </a:solidFill>
                <a:latin typeface="Arial"/>
                <a:ea typeface="MS PGothic" panose="020B0600070205080204" pitchFamily="34" charset="-128"/>
              </a:rPr>
              <a:t>Chemo</a:t>
            </a:r>
            <a:endParaRPr lang="en-US" altLang="en-US" sz="1000" b="1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361" name="Rectangle 106">
            <a:extLst>
              <a:ext uri="{FF2B5EF4-FFF2-40B4-BE49-F238E27FC236}">
                <a16:creationId xmlns:a16="http://schemas.microsoft.com/office/drawing/2014/main" id="{BCA79104-95F4-42EC-B7C3-785FD8A95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937" y="2333865"/>
            <a:ext cx="41838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000" b="1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Events</a:t>
            </a:r>
            <a:endParaRPr lang="en-US" alt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362" name="Rectangle 108">
            <a:extLst>
              <a:ext uri="{FF2B5EF4-FFF2-40B4-BE49-F238E27FC236}">
                <a16:creationId xmlns:a16="http://schemas.microsoft.com/office/drawing/2014/main" id="{4798222E-C1BD-4B2D-A314-630174FDA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3094" y="2333865"/>
            <a:ext cx="761427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1000" b="1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 HR (95% CI)</a:t>
            </a:r>
            <a:endParaRPr lang="en-US" alt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363" name="Line 104">
            <a:extLst>
              <a:ext uri="{FF2B5EF4-FFF2-40B4-BE49-F238E27FC236}">
                <a16:creationId xmlns:a16="http://schemas.microsoft.com/office/drawing/2014/main" id="{486CD6D9-3178-43FC-89D8-22B43A6EDF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20356" y="2514176"/>
            <a:ext cx="1697243" cy="0"/>
          </a:xfrm>
          <a:prstGeom prst="line">
            <a:avLst/>
          </a:prstGeom>
          <a:noFill/>
          <a:ln w="2698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b="1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367" name="Rectangle 31">
            <a:extLst>
              <a:ext uri="{FF2B5EF4-FFF2-40B4-BE49-F238E27FC236}">
                <a16:creationId xmlns:a16="http://schemas.microsoft.com/office/drawing/2014/main" id="{BF01A205-01D4-4D9E-8CEC-B4512C922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105" y="2349858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8" name="Rectangle 22">
            <a:extLst>
              <a:ext uri="{FF2B5EF4-FFF2-40B4-BE49-F238E27FC236}">
                <a16:creationId xmlns:a16="http://schemas.microsoft.com/office/drawing/2014/main" id="{04CAA538-78EA-4EB1-952B-049E548D6E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59389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9" name="Rectangle 23">
            <a:extLst>
              <a:ext uri="{FF2B5EF4-FFF2-40B4-BE49-F238E27FC236}">
                <a16:creationId xmlns:a16="http://schemas.microsoft.com/office/drawing/2014/main" id="{C016230F-A2F0-464A-8A71-B72B733B41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34558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0" name="Rectangle 24">
            <a:extLst>
              <a:ext uri="{FF2B5EF4-FFF2-40B4-BE49-F238E27FC236}">
                <a16:creationId xmlns:a16="http://schemas.microsoft.com/office/drawing/2014/main" id="{93436C42-F7B0-4304-8DC3-61E245B488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09595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1" name="Rectangle 25">
            <a:extLst>
              <a:ext uri="{FF2B5EF4-FFF2-40B4-BE49-F238E27FC236}">
                <a16:creationId xmlns:a16="http://schemas.microsoft.com/office/drawing/2014/main" id="{9EA88CD7-7475-40FD-A9A8-02ED26866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846324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2" name="Rectangle 26">
            <a:extLst>
              <a:ext uri="{FF2B5EF4-FFF2-40B4-BE49-F238E27FC236}">
                <a16:creationId xmlns:a16="http://schemas.microsoft.com/office/drawing/2014/main" id="{03AC7609-63BC-4B5E-A3AC-19984D333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59800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3" name="Rectangle 27">
            <a:extLst>
              <a:ext uri="{FF2B5EF4-FFF2-40B4-BE49-F238E27FC236}">
                <a16:creationId xmlns:a16="http://schemas.microsoft.com/office/drawing/2014/main" id="{675B71E5-F9AC-4D13-98C9-9C9039D9B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34837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4" name="Rectangle 28">
            <a:extLst>
              <a:ext uri="{FF2B5EF4-FFF2-40B4-BE49-F238E27FC236}">
                <a16:creationId xmlns:a16="http://schemas.microsoft.com/office/drawing/2014/main" id="{2E477DEE-3900-4E1B-8730-7DFA52841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098748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5" name="Rectangle 29">
            <a:extLst>
              <a:ext uri="{FF2B5EF4-FFF2-40B4-BE49-F238E27FC236}">
                <a16:creationId xmlns:a16="http://schemas.microsoft.com/office/drawing/2014/main" id="{401213A4-7E13-4A41-A78B-FAB5F91928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285043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6" name="Rectangle 30">
            <a:extLst>
              <a:ext uri="{FF2B5EF4-FFF2-40B4-BE49-F238E27FC236}">
                <a16:creationId xmlns:a16="http://schemas.microsoft.com/office/drawing/2014/main" id="{67850B84-5819-4EA9-8742-B446A8E95B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260080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7" name="Freeform 32">
            <a:extLst>
              <a:ext uri="{FF2B5EF4-FFF2-40B4-BE49-F238E27FC236}">
                <a16:creationId xmlns:a16="http://schemas.microsoft.com/office/drawing/2014/main" id="{5FB1EA59-04C2-4DAB-AD92-6111C1B2C7ED}"/>
              </a:ext>
            </a:extLst>
          </p:cNvPr>
          <p:cNvSpPr>
            <a:spLocks noEditPoints="1"/>
          </p:cNvSpPr>
          <p:nvPr/>
        </p:nvSpPr>
        <p:spPr bwMode="auto">
          <a:xfrm>
            <a:off x="5022898" y="2412922"/>
            <a:ext cx="33158" cy="2522576"/>
          </a:xfrm>
          <a:custGeom>
            <a:avLst/>
            <a:gdLst>
              <a:gd name="T0" fmla="*/ 36 w 36"/>
              <a:gd name="T1" fmla="*/ 1920 h 1920"/>
              <a:gd name="T2" fmla="*/ 36 w 36"/>
              <a:gd name="T3" fmla="*/ 0 h 1920"/>
              <a:gd name="T4" fmla="*/ 36 w 36"/>
              <a:gd name="T5" fmla="*/ 1914 h 1920"/>
              <a:gd name="T6" fmla="*/ 0 w 36"/>
              <a:gd name="T7" fmla="*/ 1914 h 1920"/>
              <a:gd name="T8" fmla="*/ 36 w 36"/>
              <a:gd name="T9" fmla="*/ 1724 h 1920"/>
              <a:gd name="T10" fmla="*/ 0 w 36"/>
              <a:gd name="T11" fmla="*/ 1724 h 1920"/>
              <a:gd name="T12" fmla="*/ 36 w 36"/>
              <a:gd name="T13" fmla="*/ 1535 h 1920"/>
              <a:gd name="T14" fmla="*/ 0 w 36"/>
              <a:gd name="T15" fmla="*/ 1535 h 1920"/>
              <a:gd name="T16" fmla="*/ 36 w 36"/>
              <a:gd name="T17" fmla="*/ 1345 h 1920"/>
              <a:gd name="T18" fmla="*/ 0 w 36"/>
              <a:gd name="T19" fmla="*/ 1345 h 1920"/>
              <a:gd name="T20" fmla="*/ 36 w 36"/>
              <a:gd name="T21" fmla="*/ 1155 h 1920"/>
              <a:gd name="T22" fmla="*/ 0 w 36"/>
              <a:gd name="T23" fmla="*/ 1155 h 1920"/>
              <a:gd name="T24" fmla="*/ 36 w 36"/>
              <a:gd name="T25" fmla="*/ 966 h 1920"/>
              <a:gd name="T26" fmla="*/ 0 w 36"/>
              <a:gd name="T27" fmla="*/ 966 h 1920"/>
              <a:gd name="T28" fmla="*/ 36 w 36"/>
              <a:gd name="T29" fmla="*/ 776 h 1920"/>
              <a:gd name="T30" fmla="*/ 0 w 36"/>
              <a:gd name="T31" fmla="*/ 776 h 1920"/>
              <a:gd name="T32" fmla="*/ 36 w 36"/>
              <a:gd name="T33" fmla="*/ 586 h 1920"/>
              <a:gd name="T34" fmla="*/ 0 w 36"/>
              <a:gd name="T35" fmla="*/ 586 h 1920"/>
              <a:gd name="T36" fmla="*/ 36 w 36"/>
              <a:gd name="T37" fmla="*/ 397 h 1920"/>
              <a:gd name="T38" fmla="*/ 0 w 36"/>
              <a:gd name="T39" fmla="*/ 397 h 1920"/>
              <a:gd name="T40" fmla="*/ 36 w 36"/>
              <a:gd name="T41" fmla="*/ 207 h 1920"/>
              <a:gd name="T42" fmla="*/ 0 w 36"/>
              <a:gd name="T43" fmla="*/ 207 h 1920"/>
              <a:gd name="T44" fmla="*/ 36 w 36"/>
              <a:gd name="T45" fmla="*/ 16 h 1920"/>
              <a:gd name="T46" fmla="*/ 0 w 36"/>
              <a:gd name="T47" fmla="*/ 16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20">
                <a:moveTo>
                  <a:pt x="36" y="1920"/>
                </a:moveTo>
                <a:lnTo>
                  <a:pt x="36" y="0"/>
                </a:lnTo>
                <a:moveTo>
                  <a:pt x="36" y="1914"/>
                </a:moveTo>
                <a:lnTo>
                  <a:pt x="0" y="1914"/>
                </a:lnTo>
                <a:moveTo>
                  <a:pt x="36" y="1724"/>
                </a:moveTo>
                <a:lnTo>
                  <a:pt x="0" y="1724"/>
                </a:lnTo>
                <a:moveTo>
                  <a:pt x="36" y="1535"/>
                </a:moveTo>
                <a:lnTo>
                  <a:pt x="0" y="1535"/>
                </a:lnTo>
                <a:moveTo>
                  <a:pt x="36" y="1345"/>
                </a:moveTo>
                <a:lnTo>
                  <a:pt x="0" y="1345"/>
                </a:lnTo>
                <a:moveTo>
                  <a:pt x="36" y="1155"/>
                </a:moveTo>
                <a:lnTo>
                  <a:pt x="0" y="1155"/>
                </a:lnTo>
                <a:moveTo>
                  <a:pt x="36" y="966"/>
                </a:moveTo>
                <a:lnTo>
                  <a:pt x="0" y="966"/>
                </a:lnTo>
                <a:moveTo>
                  <a:pt x="36" y="776"/>
                </a:moveTo>
                <a:lnTo>
                  <a:pt x="0" y="776"/>
                </a:lnTo>
                <a:moveTo>
                  <a:pt x="36" y="586"/>
                </a:moveTo>
                <a:lnTo>
                  <a:pt x="0" y="586"/>
                </a:lnTo>
                <a:moveTo>
                  <a:pt x="36" y="397"/>
                </a:moveTo>
                <a:lnTo>
                  <a:pt x="0" y="397"/>
                </a:lnTo>
                <a:moveTo>
                  <a:pt x="36" y="207"/>
                </a:moveTo>
                <a:lnTo>
                  <a:pt x="0" y="207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8" name="Rectangle 21">
            <a:extLst>
              <a:ext uri="{FF2B5EF4-FFF2-40B4-BE49-F238E27FC236}">
                <a16:creationId xmlns:a16="http://schemas.microsoft.com/office/drawing/2014/main" id="{6207FBF2-2934-4743-AED3-E9B3AC5EAF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7187" y="4843530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0" name="Rectangle 5">
            <a:extLst>
              <a:ext uri="{FF2B5EF4-FFF2-40B4-BE49-F238E27FC236}">
                <a16:creationId xmlns:a16="http://schemas.microsoft.com/office/drawing/2014/main" id="{3651BB47-E05F-444F-8379-89ED029D6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346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1" name="Rectangle 6">
            <a:extLst>
              <a:ext uri="{FF2B5EF4-FFF2-40B4-BE49-F238E27FC236}">
                <a16:creationId xmlns:a16="http://schemas.microsoft.com/office/drawing/2014/main" id="{D504F62A-82BD-4A83-9414-6E9A52D942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9872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2" name="Rectangle 7">
            <a:extLst>
              <a:ext uri="{FF2B5EF4-FFF2-40B4-BE49-F238E27FC236}">
                <a16:creationId xmlns:a16="http://schemas.microsoft.com/office/drawing/2014/main" id="{4D0D2A87-3244-40D6-A452-1C008D5E51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0397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3" name="Rectangle 8">
            <a:extLst>
              <a:ext uri="{FF2B5EF4-FFF2-40B4-BE49-F238E27FC236}">
                <a16:creationId xmlns:a16="http://schemas.microsoft.com/office/drawing/2014/main" id="{06E228AD-4CDC-481B-AA36-FE373070F1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845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4" name="Rectangle 9">
            <a:extLst>
              <a:ext uri="{FF2B5EF4-FFF2-40B4-BE49-F238E27FC236}">
                <a16:creationId xmlns:a16="http://schemas.microsoft.com/office/drawing/2014/main" id="{C084612E-EFCF-4877-A8B1-92EED97E53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739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5" name="Rectangle 10">
            <a:extLst>
              <a:ext uri="{FF2B5EF4-FFF2-40B4-BE49-F238E27FC236}">
                <a16:creationId xmlns:a16="http://schemas.microsoft.com/office/drawing/2014/main" id="{F0F7A572-BEDD-441B-899D-67FA46583F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526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6" name="Rectangle 11">
            <a:extLst>
              <a:ext uri="{FF2B5EF4-FFF2-40B4-BE49-F238E27FC236}">
                <a16:creationId xmlns:a16="http://schemas.microsoft.com/office/drawing/2014/main" id="{A11FD37F-D725-4A3E-A63E-32F5DA2149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6712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7" name="Rectangle 12">
            <a:extLst>
              <a:ext uri="{FF2B5EF4-FFF2-40B4-BE49-F238E27FC236}">
                <a16:creationId xmlns:a16="http://schemas.microsoft.com/office/drawing/2014/main" id="{153A64A5-062D-4C69-A1B3-626951C4E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7237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8" name="Rectangle 13">
            <a:extLst>
              <a:ext uri="{FF2B5EF4-FFF2-40B4-BE49-F238E27FC236}">
                <a16:creationId xmlns:a16="http://schemas.microsoft.com/office/drawing/2014/main" id="{71D50A1F-3CBC-434E-8300-981F201673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68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9" name="Rectangle 14">
            <a:extLst>
              <a:ext uri="{FF2B5EF4-FFF2-40B4-BE49-F238E27FC236}">
                <a16:creationId xmlns:a16="http://schemas.microsoft.com/office/drawing/2014/main" id="{CA3C1176-8D83-48E2-A582-407F6B7E36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0130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0" name="Rectangle 15">
            <a:extLst>
              <a:ext uri="{FF2B5EF4-FFF2-40B4-BE49-F238E27FC236}">
                <a16:creationId xmlns:a16="http://schemas.microsoft.com/office/drawing/2014/main" id="{9FA0B327-1EB4-4B7B-BEAC-457376A77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0657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1" name="Rectangle 16">
            <a:extLst>
              <a:ext uri="{FF2B5EF4-FFF2-40B4-BE49-F238E27FC236}">
                <a16:creationId xmlns:a16="http://schemas.microsoft.com/office/drawing/2014/main" id="{D0F7BEFB-98C0-4CC6-9013-F04F49799B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182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2" name="Rectangle 17">
            <a:extLst>
              <a:ext uri="{FF2B5EF4-FFF2-40B4-BE49-F238E27FC236}">
                <a16:creationId xmlns:a16="http://schemas.microsoft.com/office/drawing/2014/main" id="{7A460C5B-DDC0-49D3-87EB-0DA6ACA1E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1708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3" name="Rectangle 18">
            <a:extLst>
              <a:ext uri="{FF2B5EF4-FFF2-40B4-BE49-F238E27FC236}">
                <a16:creationId xmlns:a16="http://schemas.microsoft.com/office/drawing/2014/main" id="{D2FCDCCB-A2EF-4140-9EA1-3D9B6C9C86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315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4" name="Rectangle 19">
            <a:extLst>
              <a:ext uri="{FF2B5EF4-FFF2-40B4-BE49-F238E27FC236}">
                <a16:creationId xmlns:a16="http://schemas.microsoft.com/office/drawing/2014/main" id="{B50E0EEE-AC0B-4AC4-87D9-ECE3DE4440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3680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5" name="Freeform 20">
            <a:extLst>
              <a:ext uri="{FF2B5EF4-FFF2-40B4-BE49-F238E27FC236}">
                <a16:creationId xmlns:a16="http://schemas.microsoft.com/office/drawing/2014/main" id="{EFE23699-D464-4211-BEA7-0C2F7FD8DE0A}"/>
              </a:ext>
            </a:extLst>
          </p:cNvPr>
          <p:cNvSpPr>
            <a:spLocks noEditPoints="1"/>
          </p:cNvSpPr>
          <p:nvPr/>
        </p:nvSpPr>
        <p:spPr bwMode="auto">
          <a:xfrm>
            <a:off x="5050531" y="4927615"/>
            <a:ext cx="3524861" cy="47298"/>
          </a:xfrm>
          <a:custGeom>
            <a:avLst/>
            <a:gdLst>
              <a:gd name="T0" fmla="*/ 0 w 3827"/>
              <a:gd name="T1" fmla="*/ 0 h 36"/>
              <a:gd name="T2" fmla="*/ 3827 w 3827"/>
              <a:gd name="T3" fmla="*/ 0 h 36"/>
              <a:gd name="T4" fmla="*/ 6 w 3827"/>
              <a:gd name="T5" fmla="*/ 0 h 36"/>
              <a:gd name="T6" fmla="*/ 6 w 3827"/>
              <a:gd name="T7" fmla="*/ 36 h 36"/>
              <a:gd name="T8" fmla="*/ 279 w 3827"/>
              <a:gd name="T9" fmla="*/ 0 h 36"/>
              <a:gd name="T10" fmla="*/ 279 w 3827"/>
              <a:gd name="T11" fmla="*/ 36 h 36"/>
              <a:gd name="T12" fmla="*/ 551 w 3827"/>
              <a:gd name="T13" fmla="*/ 0 h 36"/>
              <a:gd name="T14" fmla="*/ 551 w 3827"/>
              <a:gd name="T15" fmla="*/ 36 h 36"/>
              <a:gd name="T16" fmla="*/ 823 w 3827"/>
              <a:gd name="T17" fmla="*/ 0 h 36"/>
              <a:gd name="T18" fmla="*/ 823 w 3827"/>
              <a:gd name="T19" fmla="*/ 36 h 36"/>
              <a:gd name="T20" fmla="*/ 1095 w 3827"/>
              <a:gd name="T21" fmla="*/ 0 h 36"/>
              <a:gd name="T22" fmla="*/ 1095 w 3827"/>
              <a:gd name="T23" fmla="*/ 36 h 36"/>
              <a:gd name="T24" fmla="*/ 1368 w 3827"/>
              <a:gd name="T25" fmla="*/ 0 h 36"/>
              <a:gd name="T26" fmla="*/ 1368 w 3827"/>
              <a:gd name="T27" fmla="*/ 36 h 36"/>
              <a:gd name="T28" fmla="*/ 1640 w 3827"/>
              <a:gd name="T29" fmla="*/ 0 h 36"/>
              <a:gd name="T30" fmla="*/ 1640 w 3827"/>
              <a:gd name="T31" fmla="*/ 36 h 36"/>
              <a:gd name="T32" fmla="*/ 1912 w 3827"/>
              <a:gd name="T33" fmla="*/ 0 h 36"/>
              <a:gd name="T34" fmla="*/ 1912 w 3827"/>
              <a:gd name="T35" fmla="*/ 36 h 36"/>
              <a:gd name="T36" fmla="*/ 2186 w 3827"/>
              <a:gd name="T37" fmla="*/ 0 h 36"/>
              <a:gd name="T38" fmla="*/ 2186 w 3827"/>
              <a:gd name="T39" fmla="*/ 36 h 36"/>
              <a:gd name="T40" fmla="*/ 2458 w 3827"/>
              <a:gd name="T41" fmla="*/ 0 h 36"/>
              <a:gd name="T42" fmla="*/ 2458 w 3827"/>
              <a:gd name="T43" fmla="*/ 36 h 36"/>
              <a:gd name="T44" fmla="*/ 2730 w 3827"/>
              <a:gd name="T45" fmla="*/ 0 h 36"/>
              <a:gd name="T46" fmla="*/ 2730 w 3827"/>
              <a:gd name="T47" fmla="*/ 36 h 36"/>
              <a:gd name="T48" fmla="*/ 3002 w 3827"/>
              <a:gd name="T49" fmla="*/ 0 h 36"/>
              <a:gd name="T50" fmla="*/ 3002 w 3827"/>
              <a:gd name="T51" fmla="*/ 36 h 36"/>
              <a:gd name="T52" fmla="*/ 3275 w 3827"/>
              <a:gd name="T53" fmla="*/ 0 h 36"/>
              <a:gd name="T54" fmla="*/ 3275 w 3827"/>
              <a:gd name="T55" fmla="*/ 36 h 36"/>
              <a:gd name="T56" fmla="*/ 3547 w 3827"/>
              <a:gd name="T57" fmla="*/ 0 h 36"/>
              <a:gd name="T58" fmla="*/ 3547 w 3827"/>
              <a:gd name="T59" fmla="*/ 36 h 36"/>
              <a:gd name="T60" fmla="*/ 3819 w 3827"/>
              <a:gd name="T61" fmla="*/ 0 h 36"/>
              <a:gd name="T62" fmla="*/ 3819 w 3827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27" h="36">
                <a:moveTo>
                  <a:pt x="0" y="0"/>
                </a:moveTo>
                <a:lnTo>
                  <a:pt x="3827" y="0"/>
                </a:lnTo>
                <a:moveTo>
                  <a:pt x="6" y="0"/>
                </a:moveTo>
                <a:lnTo>
                  <a:pt x="6" y="36"/>
                </a:lnTo>
                <a:moveTo>
                  <a:pt x="279" y="0"/>
                </a:moveTo>
                <a:lnTo>
                  <a:pt x="279" y="36"/>
                </a:lnTo>
                <a:moveTo>
                  <a:pt x="551" y="0"/>
                </a:moveTo>
                <a:lnTo>
                  <a:pt x="551" y="36"/>
                </a:lnTo>
                <a:moveTo>
                  <a:pt x="823" y="0"/>
                </a:moveTo>
                <a:lnTo>
                  <a:pt x="823" y="36"/>
                </a:lnTo>
                <a:moveTo>
                  <a:pt x="1095" y="0"/>
                </a:moveTo>
                <a:lnTo>
                  <a:pt x="1095" y="36"/>
                </a:lnTo>
                <a:moveTo>
                  <a:pt x="1368" y="0"/>
                </a:moveTo>
                <a:lnTo>
                  <a:pt x="1368" y="36"/>
                </a:lnTo>
                <a:moveTo>
                  <a:pt x="1640" y="0"/>
                </a:moveTo>
                <a:lnTo>
                  <a:pt x="1640" y="36"/>
                </a:lnTo>
                <a:moveTo>
                  <a:pt x="1912" y="0"/>
                </a:moveTo>
                <a:lnTo>
                  <a:pt x="1912" y="36"/>
                </a:lnTo>
                <a:moveTo>
                  <a:pt x="2186" y="0"/>
                </a:moveTo>
                <a:lnTo>
                  <a:pt x="2186" y="36"/>
                </a:lnTo>
                <a:moveTo>
                  <a:pt x="2458" y="0"/>
                </a:moveTo>
                <a:lnTo>
                  <a:pt x="2458" y="36"/>
                </a:lnTo>
                <a:moveTo>
                  <a:pt x="2730" y="0"/>
                </a:moveTo>
                <a:lnTo>
                  <a:pt x="2730" y="36"/>
                </a:lnTo>
                <a:moveTo>
                  <a:pt x="3002" y="0"/>
                </a:moveTo>
                <a:lnTo>
                  <a:pt x="3002" y="36"/>
                </a:lnTo>
                <a:moveTo>
                  <a:pt x="3275" y="0"/>
                </a:moveTo>
                <a:lnTo>
                  <a:pt x="3275" y="36"/>
                </a:lnTo>
                <a:moveTo>
                  <a:pt x="3547" y="0"/>
                </a:moveTo>
                <a:lnTo>
                  <a:pt x="3547" y="36"/>
                </a:lnTo>
                <a:moveTo>
                  <a:pt x="3819" y="0"/>
                </a:moveTo>
                <a:lnTo>
                  <a:pt x="3819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6" name="Rectangle 114">
            <a:extLst>
              <a:ext uri="{FF2B5EF4-FFF2-40B4-BE49-F238E27FC236}">
                <a16:creationId xmlns:a16="http://schemas.microsoft.com/office/drawing/2014/main" id="{5B5FB0DD-C978-4BF4-8BB7-66DBC8101A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2923" y="5193738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7" name="Rectangle 126">
            <a:extLst>
              <a:ext uri="{FF2B5EF4-FFF2-40B4-BE49-F238E27FC236}">
                <a16:creationId xmlns:a16="http://schemas.microsoft.com/office/drawing/2014/main" id="{3B7B80BE-07A9-49CA-8D24-68D553B428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3404" y="5264668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8" name="Rectangle 97">
            <a:extLst>
              <a:ext uri="{FF2B5EF4-FFF2-40B4-BE49-F238E27FC236}">
                <a16:creationId xmlns:a16="http://schemas.microsoft.com/office/drawing/2014/main" id="{BFCC6A56-83D0-4885-8F5A-D80E9A4B90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906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9" name="Rectangle 98">
            <a:extLst>
              <a:ext uri="{FF2B5EF4-FFF2-40B4-BE49-F238E27FC236}">
                <a16:creationId xmlns:a16="http://schemas.microsoft.com/office/drawing/2014/main" id="{071916CE-45E7-461B-92F7-676DC788E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2351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0" name="Rectangle 112">
            <a:extLst>
              <a:ext uri="{FF2B5EF4-FFF2-40B4-BE49-F238E27FC236}">
                <a16:creationId xmlns:a16="http://schemas.microsoft.com/office/drawing/2014/main" id="{7D2CE50B-5A80-4E64-87E6-44CE729DD5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663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1" name="Rectangle 113">
            <a:extLst>
              <a:ext uri="{FF2B5EF4-FFF2-40B4-BE49-F238E27FC236}">
                <a16:creationId xmlns:a16="http://schemas.microsoft.com/office/drawing/2014/main" id="{0DA31B85-885C-44B7-8209-8C2A4DA8DA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4107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006201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1720"/>
    </mc:Choice>
    <mc:Fallback xmlns="">
      <p:transition spd="slow" advTm="21720"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9CE3ADD-D6A4-3470-87BF-3629E24C0E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D736F9-AFF0-DA05-771B-3B93827A57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374D4205-2792-9D7C-97F8-1E86DB88379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88478"/>
            <a:ext cx="8221662" cy="4618704"/>
          </a:xfrm>
        </p:spPr>
        <p:txBody>
          <a:bodyPr>
            <a:normAutofit/>
          </a:bodyPr>
          <a:lstStyle/>
          <a:p>
            <a:pPr marL="169863" lvl="0" indent="-169863"/>
            <a:r>
              <a:rPr lang="en-US" sz="2400" dirty="0"/>
              <a:t>Peri-operative chemotherapy is the standard-of-care for locally advanced GEJ/gastric cancer</a:t>
            </a:r>
          </a:p>
          <a:p>
            <a:pPr marL="569913" lvl="1" indent="-169863"/>
            <a:r>
              <a:rPr lang="en-US" sz="2200" dirty="0"/>
              <a:t>In 2006, the MAGIC study established </a:t>
            </a:r>
            <a:r>
              <a:rPr lang="en-US" sz="2200" dirty="0" err="1"/>
              <a:t>epirubicin</a:t>
            </a:r>
            <a:r>
              <a:rPr lang="en-US" sz="2200" dirty="0"/>
              <a:t>/cisplatin/5-FU (ECF) as the new SOC</a:t>
            </a:r>
          </a:p>
          <a:p>
            <a:pPr marL="569913" lvl="1" indent="-169863"/>
            <a:r>
              <a:rPr lang="en-US" sz="2200" dirty="0"/>
              <a:t>In 2018, the FLOT4 study demonstrated superiority of 5-FU/leucovorin/oxaliplatin/docetaxel vs. ECF-like regimens</a:t>
            </a:r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2400" dirty="0"/>
          </a:p>
          <a:p>
            <a:pPr marL="0" indent="0">
              <a:buNone/>
            </a:pPr>
            <a:endParaRPr lang="en-US" sz="1200" b="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F6A24FB-C73B-37D4-A935-69BFAD660215}"/>
              </a:ext>
            </a:extLst>
          </p:cNvPr>
          <p:cNvSpPr txBox="1"/>
          <p:nvPr/>
        </p:nvSpPr>
        <p:spPr>
          <a:xfrm>
            <a:off x="353950" y="5735766"/>
            <a:ext cx="8545707" cy="30777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  <a:latin typeface="Corbel"/>
              </a:rPr>
              <a:t>Cunningham, NEJM 2006;355:11		Al-</a:t>
            </a:r>
            <a:r>
              <a:rPr lang="en-US" sz="1400" dirty="0" err="1">
                <a:solidFill>
                  <a:prstClr val="black"/>
                </a:solidFill>
                <a:latin typeface="Corbel"/>
              </a:rPr>
              <a:t>Batran</a:t>
            </a:r>
            <a:r>
              <a:rPr lang="en-US" sz="1400" dirty="0">
                <a:solidFill>
                  <a:prstClr val="black"/>
                </a:solidFill>
                <a:latin typeface="Corbel"/>
              </a:rPr>
              <a:t>, Lancet 2019;393:1948						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FEAAEAD-703E-F120-7A82-FB3A6B84C9D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626803" y="3449782"/>
            <a:ext cx="3441700" cy="20574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1637D1BC-DE7C-B95F-828C-80140CC55F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21152" y="3360882"/>
            <a:ext cx="3441700" cy="2146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725468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DCD7BE-2C7A-432A-BED8-9E953AD293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023238"/>
            <a:ext cx="8234362" cy="881703"/>
          </a:xfrm>
        </p:spPr>
        <p:txBody>
          <a:bodyPr>
            <a:normAutofit/>
          </a:bodyPr>
          <a:lstStyle/>
          <a:p>
            <a:r>
              <a:rPr lang="en-US" dirty="0"/>
              <a:t>Pembro vs Chemo: Response Summary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E7D840F-70F0-482E-8D9D-44C8149B435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Response assessed per RECIST v1.1 by blinded independent central review; Data cutoff: March 26, 2019. 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7B128B1A-2535-4EF0-8E45-14A29ED475D1}"/>
              </a:ext>
            </a:extLst>
          </p:cNvPr>
          <p:cNvSpPr txBox="1"/>
          <p:nvPr/>
        </p:nvSpPr>
        <p:spPr>
          <a:xfrm rot="16200000">
            <a:off x="3648690" y="3404366"/>
            <a:ext cx="2082447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Patients In Response, %</a:t>
            </a:r>
          </a:p>
        </p:txBody>
      </p:sp>
      <p:sp>
        <p:nvSpPr>
          <p:cNvPr id="298" name="TextBox 297">
            <a:extLst>
              <a:ext uri="{FF2B5EF4-FFF2-40B4-BE49-F238E27FC236}">
                <a16:creationId xmlns:a16="http://schemas.microsoft.com/office/drawing/2014/main" id="{652E9A71-E548-4249-BECF-71C430B8CF2A}"/>
              </a:ext>
            </a:extLst>
          </p:cNvPr>
          <p:cNvSpPr txBox="1"/>
          <p:nvPr/>
        </p:nvSpPr>
        <p:spPr>
          <a:xfrm>
            <a:off x="6601048" y="1781017"/>
            <a:ext cx="948658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≥10</a:t>
            </a:r>
          </a:p>
        </p:txBody>
      </p:sp>
      <p:sp>
        <p:nvSpPr>
          <p:cNvPr id="299" name="TextBox 298">
            <a:extLst>
              <a:ext uri="{FF2B5EF4-FFF2-40B4-BE49-F238E27FC236}">
                <a16:creationId xmlns:a16="http://schemas.microsoft.com/office/drawing/2014/main" id="{23207C0D-A9A4-45D4-B929-5E03D86A0489}"/>
              </a:ext>
            </a:extLst>
          </p:cNvPr>
          <p:cNvSpPr txBox="1"/>
          <p:nvPr/>
        </p:nvSpPr>
        <p:spPr>
          <a:xfrm>
            <a:off x="2350727" y="1781017"/>
            <a:ext cx="816570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04B0F205-DA42-4A89-B6D7-35424ED5AB83}"/>
              </a:ext>
            </a:extLst>
          </p:cNvPr>
          <p:cNvSpPr txBox="1"/>
          <p:nvPr/>
        </p:nvSpPr>
        <p:spPr>
          <a:xfrm>
            <a:off x="3283574" y="2214806"/>
            <a:ext cx="246221" cy="15388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000" b="1" kern="600" spc="30" dirty="0">
                <a:solidFill>
                  <a:srgbClr val="FFFFFF"/>
                </a:solidFill>
                <a:latin typeface="Calibri" panose="020F0502020204030204" pitchFamily="34" charset="0"/>
                <a:ea typeface="MS PGothic" panose="020B0600070205080204" pitchFamily="34" charset="-128"/>
              </a:rPr>
              <a:t>37.2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7BC48A4B-5E8C-4F23-8156-5AC57A77672C}"/>
              </a:ext>
            </a:extLst>
          </p:cNvPr>
          <p:cNvSpPr txBox="1"/>
          <p:nvPr/>
        </p:nvSpPr>
        <p:spPr>
          <a:xfrm rot="16200000">
            <a:off x="-615038" y="3528731"/>
            <a:ext cx="1915752" cy="189428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Patients In Response, %</a:t>
            </a: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AC2A90F9-0977-47E8-965B-E4FE11AAED57}"/>
              </a:ext>
            </a:extLst>
          </p:cNvPr>
          <p:cNvGrpSpPr/>
          <p:nvPr/>
        </p:nvGrpSpPr>
        <p:grpSpPr>
          <a:xfrm>
            <a:off x="1862761" y="2173329"/>
            <a:ext cx="2399748" cy="677881"/>
            <a:chOff x="2350726" y="1390054"/>
            <a:chExt cx="2339427" cy="809148"/>
          </a:xfrm>
        </p:grpSpPr>
        <p:sp>
          <p:nvSpPr>
            <p:cNvPr id="206" name="Rectangle 96">
              <a:extLst>
                <a:ext uri="{FF2B5EF4-FFF2-40B4-BE49-F238E27FC236}">
                  <a16:creationId xmlns:a16="http://schemas.microsoft.com/office/drawing/2014/main" id="{85E0C921-603C-44B1-B1CB-23AB9A8040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2028" y="1390054"/>
              <a:ext cx="1134259" cy="3673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914400"/>
              <a:r>
                <a:rPr lang="en-US" altLang="en-US" sz="10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Median DOR months (range)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07" name="Line 93">
              <a:extLst>
                <a:ext uri="{FF2B5EF4-FFF2-40B4-BE49-F238E27FC236}">
                  <a16:creationId xmlns:a16="http://schemas.microsoft.com/office/drawing/2014/main" id="{F381DE94-605F-47C6-BAD1-E64D0F9DA60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0726" y="1796440"/>
              <a:ext cx="2339427" cy="0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000" dirty="0">
                <a:solidFill>
                  <a:srgbClr val="000000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208" name="Rectangle 94">
              <a:extLst>
                <a:ext uri="{FF2B5EF4-FFF2-40B4-BE49-F238E27FC236}">
                  <a16:creationId xmlns:a16="http://schemas.microsoft.com/office/drawing/2014/main" id="{5914142D-DF1A-4976-A93F-EF1BBA9EA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500" y="1836128"/>
              <a:ext cx="464125" cy="183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Pembro</a:t>
              </a:r>
              <a:endParaRPr lang="en-US" altLang="en-US" sz="1000" dirty="0">
                <a:solidFill>
                  <a:srgbClr val="00877C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09" name="Rectangle 95">
              <a:extLst>
                <a:ext uri="{FF2B5EF4-FFF2-40B4-BE49-F238E27FC236}">
                  <a16:creationId xmlns:a16="http://schemas.microsoft.com/office/drawing/2014/main" id="{8D153FCB-07E2-46CC-9C2A-B144CFA1C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0307" y="1390054"/>
              <a:ext cx="312542" cy="3673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914400"/>
              <a:r>
                <a:rPr lang="en-US" altLang="en-US" sz="10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ORR </a:t>
              </a:r>
              <a:br>
                <a:rPr lang="en-US" altLang="en-US" sz="10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</a:br>
              <a:r>
                <a:rPr lang="en-US" altLang="en-US" sz="10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%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10" name="Rectangle 98">
              <a:extLst>
                <a:ext uri="{FF2B5EF4-FFF2-40B4-BE49-F238E27FC236}">
                  <a16:creationId xmlns:a16="http://schemas.microsoft.com/office/drawing/2014/main" id="{7A1F36D1-DCA9-4D89-B437-2C016EBC0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500" y="2015515"/>
              <a:ext cx="423494" cy="183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Chemo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11" name="Rectangle 134">
              <a:extLst>
                <a:ext uri="{FF2B5EF4-FFF2-40B4-BE49-F238E27FC236}">
                  <a16:creationId xmlns:a16="http://schemas.microsoft.com/office/drawing/2014/main" id="{7B776D8B-F3C4-4E22-9A74-C9C788E60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457" y="1836128"/>
              <a:ext cx="240657" cy="183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14.8</a:t>
              </a:r>
              <a:endParaRPr lang="en-US" altLang="en-US" sz="1000" dirty="0">
                <a:solidFill>
                  <a:srgbClr val="00877C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12" name="Rectangle 135">
              <a:extLst>
                <a:ext uri="{FF2B5EF4-FFF2-40B4-BE49-F238E27FC236}">
                  <a16:creationId xmlns:a16="http://schemas.microsoft.com/office/drawing/2014/main" id="{41221054-D6B5-47AA-A09B-3A259BEE4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457" y="2015515"/>
              <a:ext cx="240657" cy="183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37.2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13" name="Rectangle 136">
              <a:extLst>
                <a:ext uri="{FF2B5EF4-FFF2-40B4-BE49-F238E27FC236}">
                  <a16:creationId xmlns:a16="http://schemas.microsoft.com/office/drawing/2014/main" id="{7AA1FE13-52B6-4939-9D53-0E127824F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363" y="1836128"/>
              <a:ext cx="1106398" cy="183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13.7 (1.4+ to 33.6+)</a:t>
              </a:r>
              <a:endParaRPr lang="en-US" altLang="en-US" sz="1000" dirty="0">
                <a:solidFill>
                  <a:srgbClr val="00877C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14" name="Rectangle 137">
              <a:extLst>
                <a:ext uri="{FF2B5EF4-FFF2-40B4-BE49-F238E27FC236}">
                  <a16:creationId xmlns:a16="http://schemas.microsoft.com/office/drawing/2014/main" id="{9F1F6A67-C9B4-4685-A52D-24B30C538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414" y="2015515"/>
              <a:ext cx="1037639" cy="1836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6.8 (1.4+ to 30.4+)</a:t>
              </a:r>
              <a:endParaRPr lang="en-US" altLang="en-US" sz="1000" dirty="0">
                <a:solidFill>
                  <a:srgbClr val="66203A"/>
                </a:solidFill>
                <a:ea typeface="MS PGothic" panose="020B0600070205080204" pitchFamily="34" charset="-128"/>
              </a:endParaRPr>
            </a:p>
          </p:txBody>
        </p:sp>
      </p:grpSp>
      <p:sp>
        <p:nvSpPr>
          <p:cNvPr id="39" name="Freeform 33">
            <a:extLst>
              <a:ext uri="{FF2B5EF4-FFF2-40B4-BE49-F238E27FC236}">
                <a16:creationId xmlns:a16="http://schemas.microsoft.com/office/drawing/2014/main" id="{113A0168-A79C-427F-94F3-6820E5EF7D80}"/>
              </a:ext>
            </a:extLst>
          </p:cNvPr>
          <p:cNvSpPr>
            <a:spLocks/>
          </p:cNvSpPr>
          <p:nvPr/>
        </p:nvSpPr>
        <p:spPr bwMode="auto">
          <a:xfrm>
            <a:off x="733904" y="2426804"/>
            <a:ext cx="2566795" cy="2286955"/>
          </a:xfrm>
          <a:custGeom>
            <a:avLst/>
            <a:gdLst>
              <a:gd name="T0" fmla="*/ 0 w 1436"/>
              <a:gd name="T1" fmla="*/ 0 h 902"/>
              <a:gd name="T2" fmla="*/ 73 w 1436"/>
              <a:gd name="T3" fmla="*/ 0 h 902"/>
              <a:gd name="T4" fmla="*/ 92 w 1436"/>
              <a:gd name="T5" fmla="*/ 11 h 902"/>
              <a:gd name="T6" fmla="*/ 94 w 1436"/>
              <a:gd name="T7" fmla="*/ 22 h 902"/>
              <a:gd name="T8" fmla="*/ 128 w 1436"/>
              <a:gd name="T9" fmla="*/ 33 h 902"/>
              <a:gd name="T10" fmla="*/ 132 w 1436"/>
              <a:gd name="T11" fmla="*/ 77 h 902"/>
              <a:gd name="T12" fmla="*/ 133 w 1436"/>
              <a:gd name="T13" fmla="*/ 99 h 902"/>
              <a:gd name="T14" fmla="*/ 143 w 1436"/>
              <a:gd name="T15" fmla="*/ 110 h 902"/>
              <a:gd name="T16" fmla="*/ 144 w 1436"/>
              <a:gd name="T17" fmla="*/ 132 h 902"/>
              <a:gd name="T18" fmla="*/ 158 w 1436"/>
              <a:gd name="T19" fmla="*/ 143 h 902"/>
              <a:gd name="T20" fmla="*/ 164 w 1436"/>
              <a:gd name="T21" fmla="*/ 154 h 902"/>
              <a:gd name="T22" fmla="*/ 181 w 1436"/>
              <a:gd name="T23" fmla="*/ 176 h 902"/>
              <a:gd name="T24" fmla="*/ 194 w 1436"/>
              <a:gd name="T25" fmla="*/ 187 h 902"/>
              <a:gd name="T26" fmla="*/ 200 w 1436"/>
              <a:gd name="T27" fmla="*/ 230 h 902"/>
              <a:gd name="T28" fmla="*/ 202 w 1436"/>
              <a:gd name="T29" fmla="*/ 253 h 902"/>
              <a:gd name="T30" fmla="*/ 203 w 1436"/>
              <a:gd name="T31" fmla="*/ 275 h 902"/>
              <a:gd name="T32" fmla="*/ 210 w 1436"/>
              <a:gd name="T33" fmla="*/ 286 h 902"/>
              <a:gd name="T34" fmla="*/ 212 w 1436"/>
              <a:gd name="T35" fmla="*/ 320 h 902"/>
              <a:gd name="T36" fmla="*/ 215 w 1436"/>
              <a:gd name="T37" fmla="*/ 331 h 902"/>
              <a:gd name="T38" fmla="*/ 228 w 1436"/>
              <a:gd name="T39" fmla="*/ 343 h 902"/>
              <a:gd name="T40" fmla="*/ 239 w 1436"/>
              <a:gd name="T41" fmla="*/ 365 h 902"/>
              <a:gd name="T42" fmla="*/ 243 w 1436"/>
              <a:gd name="T43" fmla="*/ 365 h 902"/>
              <a:gd name="T44" fmla="*/ 254 w 1436"/>
              <a:gd name="T45" fmla="*/ 377 h 902"/>
              <a:gd name="T46" fmla="*/ 261 w 1436"/>
              <a:gd name="T47" fmla="*/ 401 h 902"/>
              <a:gd name="T48" fmla="*/ 262 w 1436"/>
              <a:gd name="T49" fmla="*/ 424 h 902"/>
              <a:gd name="T50" fmla="*/ 273 w 1436"/>
              <a:gd name="T51" fmla="*/ 436 h 902"/>
              <a:gd name="T52" fmla="*/ 274 w 1436"/>
              <a:gd name="T53" fmla="*/ 459 h 902"/>
              <a:gd name="T54" fmla="*/ 276 w 1436"/>
              <a:gd name="T55" fmla="*/ 471 h 902"/>
              <a:gd name="T56" fmla="*/ 318 w 1436"/>
              <a:gd name="T57" fmla="*/ 483 h 902"/>
              <a:gd name="T58" fmla="*/ 321 w 1436"/>
              <a:gd name="T59" fmla="*/ 496 h 902"/>
              <a:gd name="T60" fmla="*/ 322 w 1436"/>
              <a:gd name="T61" fmla="*/ 508 h 902"/>
              <a:gd name="T62" fmla="*/ 327 w 1436"/>
              <a:gd name="T63" fmla="*/ 520 h 902"/>
              <a:gd name="T64" fmla="*/ 329 w 1436"/>
              <a:gd name="T65" fmla="*/ 546 h 902"/>
              <a:gd name="T66" fmla="*/ 332 w 1436"/>
              <a:gd name="T67" fmla="*/ 558 h 902"/>
              <a:gd name="T68" fmla="*/ 388 w 1436"/>
              <a:gd name="T69" fmla="*/ 571 h 902"/>
              <a:gd name="T70" fmla="*/ 389 w 1436"/>
              <a:gd name="T71" fmla="*/ 597 h 902"/>
              <a:gd name="T72" fmla="*/ 391 w 1436"/>
              <a:gd name="T73" fmla="*/ 610 h 902"/>
              <a:gd name="T74" fmla="*/ 397 w 1436"/>
              <a:gd name="T75" fmla="*/ 610 h 902"/>
              <a:gd name="T76" fmla="*/ 402 w 1436"/>
              <a:gd name="T77" fmla="*/ 637 h 902"/>
              <a:gd name="T78" fmla="*/ 403 w 1436"/>
              <a:gd name="T79" fmla="*/ 637 h 902"/>
              <a:gd name="T80" fmla="*/ 428 w 1436"/>
              <a:gd name="T81" fmla="*/ 651 h 902"/>
              <a:gd name="T82" fmla="*/ 447 w 1436"/>
              <a:gd name="T83" fmla="*/ 679 h 902"/>
              <a:gd name="T84" fmla="*/ 457 w 1436"/>
              <a:gd name="T85" fmla="*/ 707 h 902"/>
              <a:gd name="T86" fmla="*/ 489 w 1436"/>
              <a:gd name="T87" fmla="*/ 721 h 902"/>
              <a:gd name="T88" fmla="*/ 516 w 1436"/>
              <a:gd name="T89" fmla="*/ 749 h 902"/>
              <a:gd name="T90" fmla="*/ 523 w 1436"/>
              <a:gd name="T91" fmla="*/ 764 h 902"/>
              <a:gd name="T92" fmla="*/ 566 w 1436"/>
              <a:gd name="T93" fmla="*/ 777 h 902"/>
              <a:gd name="T94" fmla="*/ 569 w 1436"/>
              <a:gd name="T95" fmla="*/ 792 h 902"/>
              <a:gd name="T96" fmla="*/ 588 w 1436"/>
              <a:gd name="T97" fmla="*/ 807 h 902"/>
              <a:gd name="T98" fmla="*/ 628 w 1436"/>
              <a:gd name="T99" fmla="*/ 807 h 902"/>
              <a:gd name="T100" fmla="*/ 653 w 1436"/>
              <a:gd name="T101" fmla="*/ 807 h 902"/>
              <a:gd name="T102" fmla="*/ 788 w 1436"/>
              <a:gd name="T103" fmla="*/ 826 h 902"/>
              <a:gd name="T104" fmla="*/ 1105 w 1436"/>
              <a:gd name="T105" fmla="*/ 826 h 902"/>
              <a:gd name="T106" fmla="*/ 1116 w 1436"/>
              <a:gd name="T107" fmla="*/ 826 h 902"/>
              <a:gd name="T108" fmla="*/ 1165 w 1436"/>
              <a:gd name="T109" fmla="*/ 859 h 902"/>
              <a:gd name="T110" fmla="*/ 1369 w 1436"/>
              <a:gd name="T111" fmla="*/ 859 h 902"/>
              <a:gd name="T112" fmla="*/ 1436 w 1436"/>
              <a:gd name="T113" fmla="*/ 902 h 9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36" h="90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73" y="0"/>
                </a:lnTo>
                <a:lnTo>
                  <a:pt x="73" y="0"/>
                </a:lnTo>
                <a:lnTo>
                  <a:pt x="74" y="0"/>
                </a:lnTo>
                <a:lnTo>
                  <a:pt x="92" y="0"/>
                </a:lnTo>
                <a:lnTo>
                  <a:pt x="92" y="11"/>
                </a:lnTo>
                <a:lnTo>
                  <a:pt x="92" y="11"/>
                </a:lnTo>
                <a:lnTo>
                  <a:pt x="94" y="11"/>
                </a:lnTo>
                <a:lnTo>
                  <a:pt x="94" y="22"/>
                </a:lnTo>
                <a:lnTo>
                  <a:pt x="94" y="22"/>
                </a:lnTo>
                <a:lnTo>
                  <a:pt x="127" y="22"/>
                </a:lnTo>
                <a:lnTo>
                  <a:pt x="127" y="33"/>
                </a:lnTo>
                <a:lnTo>
                  <a:pt x="127" y="33"/>
                </a:lnTo>
                <a:lnTo>
                  <a:pt x="128" y="33"/>
                </a:lnTo>
                <a:lnTo>
                  <a:pt x="128" y="55"/>
                </a:lnTo>
                <a:lnTo>
                  <a:pt x="128" y="55"/>
                </a:lnTo>
                <a:lnTo>
                  <a:pt x="132" y="55"/>
                </a:lnTo>
                <a:lnTo>
                  <a:pt x="132" y="77"/>
                </a:lnTo>
                <a:lnTo>
                  <a:pt x="132" y="77"/>
                </a:lnTo>
                <a:lnTo>
                  <a:pt x="133" y="77"/>
                </a:lnTo>
                <a:lnTo>
                  <a:pt x="133" y="99"/>
                </a:lnTo>
                <a:lnTo>
                  <a:pt x="133" y="99"/>
                </a:lnTo>
                <a:lnTo>
                  <a:pt x="139" y="99"/>
                </a:lnTo>
                <a:lnTo>
                  <a:pt x="139" y="110"/>
                </a:lnTo>
                <a:lnTo>
                  <a:pt x="139" y="110"/>
                </a:lnTo>
                <a:lnTo>
                  <a:pt x="143" y="110"/>
                </a:lnTo>
                <a:lnTo>
                  <a:pt x="143" y="121"/>
                </a:lnTo>
                <a:lnTo>
                  <a:pt x="143" y="121"/>
                </a:lnTo>
                <a:lnTo>
                  <a:pt x="144" y="121"/>
                </a:lnTo>
                <a:lnTo>
                  <a:pt x="144" y="132"/>
                </a:lnTo>
                <a:lnTo>
                  <a:pt x="144" y="132"/>
                </a:lnTo>
                <a:lnTo>
                  <a:pt x="158" y="132"/>
                </a:lnTo>
                <a:lnTo>
                  <a:pt x="158" y="143"/>
                </a:lnTo>
                <a:lnTo>
                  <a:pt x="158" y="143"/>
                </a:lnTo>
                <a:lnTo>
                  <a:pt x="162" y="143"/>
                </a:lnTo>
                <a:lnTo>
                  <a:pt x="162" y="154"/>
                </a:lnTo>
                <a:lnTo>
                  <a:pt x="162" y="154"/>
                </a:lnTo>
                <a:lnTo>
                  <a:pt x="164" y="154"/>
                </a:lnTo>
                <a:lnTo>
                  <a:pt x="164" y="165"/>
                </a:lnTo>
                <a:lnTo>
                  <a:pt x="164" y="165"/>
                </a:lnTo>
                <a:lnTo>
                  <a:pt x="181" y="165"/>
                </a:lnTo>
                <a:lnTo>
                  <a:pt x="181" y="176"/>
                </a:lnTo>
                <a:lnTo>
                  <a:pt x="181" y="176"/>
                </a:lnTo>
                <a:lnTo>
                  <a:pt x="194" y="176"/>
                </a:lnTo>
                <a:lnTo>
                  <a:pt x="194" y="187"/>
                </a:lnTo>
                <a:lnTo>
                  <a:pt x="194" y="187"/>
                </a:lnTo>
                <a:lnTo>
                  <a:pt x="197" y="187"/>
                </a:lnTo>
                <a:lnTo>
                  <a:pt x="197" y="230"/>
                </a:lnTo>
                <a:lnTo>
                  <a:pt x="197" y="230"/>
                </a:lnTo>
                <a:lnTo>
                  <a:pt x="200" y="230"/>
                </a:lnTo>
                <a:lnTo>
                  <a:pt x="200" y="242"/>
                </a:lnTo>
                <a:lnTo>
                  <a:pt x="200" y="242"/>
                </a:lnTo>
                <a:lnTo>
                  <a:pt x="202" y="242"/>
                </a:lnTo>
                <a:lnTo>
                  <a:pt x="202" y="253"/>
                </a:lnTo>
                <a:lnTo>
                  <a:pt x="202" y="253"/>
                </a:lnTo>
                <a:lnTo>
                  <a:pt x="203" y="253"/>
                </a:lnTo>
                <a:lnTo>
                  <a:pt x="203" y="275"/>
                </a:lnTo>
                <a:lnTo>
                  <a:pt x="203" y="275"/>
                </a:lnTo>
                <a:lnTo>
                  <a:pt x="204" y="275"/>
                </a:lnTo>
                <a:lnTo>
                  <a:pt x="204" y="286"/>
                </a:lnTo>
                <a:lnTo>
                  <a:pt x="206" y="286"/>
                </a:lnTo>
                <a:lnTo>
                  <a:pt x="210" y="286"/>
                </a:lnTo>
                <a:lnTo>
                  <a:pt x="210" y="298"/>
                </a:lnTo>
                <a:lnTo>
                  <a:pt x="210" y="298"/>
                </a:lnTo>
                <a:lnTo>
                  <a:pt x="212" y="298"/>
                </a:lnTo>
                <a:lnTo>
                  <a:pt x="212" y="320"/>
                </a:lnTo>
                <a:lnTo>
                  <a:pt x="212" y="320"/>
                </a:lnTo>
                <a:lnTo>
                  <a:pt x="215" y="320"/>
                </a:lnTo>
                <a:lnTo>
                  <a:pt x="215" y="331"/>
                </a:lnTo>
                <a:lnTo>
                  <a:pt x="215" y="331"/>
                </a:lnTo>
                <a:lnTo>
                  <a:pt x="217" y="331"/>
                </a:lnTo>
                <a:lnTo>
                  <a:pt x="217" y="343"/>
                </a:lnTo>
                <a:lnTo>
                  <a:pt x="217" y="343"/>
                </a:lnTo>
                <a:lnTo>
                  <a:pt x="228" y="343"/>
                </a:lnTo>
                <a:lnTo>
                  <a:pt x="228" y="365"/>
                </a:lnTo>
                <a:lnTo>
                  <a:pt x="228" y="365"/>
                </a:lnTo>
                <a:lnTo>
                  <a:pt x="239" y="365"/>
                </a:lnTo>
                <a:lnTo>
                  <a:pt x="239" y="365"/>
                </a:lnTo>
                <a:lnTo>
                  <a:pt x="239" y="365"/>
                </a:lnTo>
                <a:lnTo>
                  <a:pt x="243" y="365"/>
                </a:lnTo>
                <a:lnTo>
                  <a:pt x="243" y="365"/>
                </a:lnTo>
                <a:lnTo>
                  <a:pt x="243" y="365"/>
                </a:lnTo>
                <a:lnTo>
                  <a:pt x="248" y="365"/>
                </a:lnTo>
                <a:lnTo>
                  <a:pt x="248" y="377"/>
                </a:lnTo>
                <a:lnTo>
                  <a:pt x="248" y="377"/>
                </a:lnTo>
                <a:lnTo>
                  <a:pt x="254" y="377"/>
                </a:lnTo>
                <a:lnTo>
                  <a:pt x="254" y="389"/>
                </a:lnTo>
                <a:lnTo>
                  <a:pt x="254" y="389"/>
                </a:lnTo>
                <a:lnTo>
                  <a:pt x="261" y="389"/>
                </a:lnTo>
                <a:lnTo>
                  <a:pt x="261" y="401"/>
                </a:lnTo>
                <a:lnTo>
                  <a:pt x="261" y="401"/>
                </a:lnTo>
                <a:lnTo>
                  <a:pt x="262" y="401"/>
                </a:lnTo>
                <a:lnTo>
                  <a:pt x="262" y="424"/>
                </a:lnTo>
                <a:lnTo>
                  <a:pt x="262" y="424"/>
                </a:lnTo>
                <a:lnTo>
                  <a:pt x="267" y="424"/>
                </a:lnTo>
                <a:lnTo>
                  <a:pt x="267" y="436"/>
                </a:lnTo>
                <a:lnTo>
                  <a:pt x="267" y="436"/>
                </a:lnTo>
                <a:lnTo>
                  <a:pt x="273" y="436"/>
                </a:lnTo>
                <a:lnTo>
                  <a:pt x="273" y="448"/>
                </a:lnTo>
                <a:lnTo>
                  <a:pt x="273" y="448"/>
                </a:lnTo>
                <a:lnTo>
                  <a:pt x="274" y="448"/>
                </a:lnTo>
                <a:lnTo>
                  <a:pt x="274" y="459"/>
                </a:lnTo>
                <a:lnTo>
                  <a:pt x="274" y="459"/>
                </a:lnTo>
                <a:lnTo>
                  <a:pt x="276" y="459"/>
                </a:lnTo>
                <a:lnTo>
                  <a:pt x="276" y="471"/>
                </a:lnTo>
                <a:lnTo>
                  <a:pt x="276" y="471"/>
                </a:lnTo>
                <a:lnTo>
                  <a:pt x="309" y="471"/>
                </a:lnTo>
                <a:lnTo>
                  <a:pt x="309" y="483"/>
                </a:lnTo>
                <a:lnTo>
                  <a:pt x="309" y="483"/>
                </a:lnTo>
                <a:lnTo>
                  <a:pt x="318" y="483"/>
                </a:lnTo>
                <a:lnTo>
                  <a:pt x="318" y="483"/>
                </a:lnTo>
                <a:lnTo>
                  <a:pt x="318" y="483"/>
                </a:lnTo>
                <a:lnTo>
                  <a:pt x="321" y="483"/>
                </a:lnTo>
                <a:lnTo>
                  <a:pt x="321" y="496"/>
                </a:lnTo>
                <a:lnTo>
                  <a:pt x="321" y="496"/>
                </a:lnTo>
                <a:lnTo>
                  <a:pt x="322" y="496"/>
                </a:lnTo>
                <a:lnTo>
                  <a:pt x="322" y="508"/>
                </a:lnTo>
                <a:lnTo>
                  <a:pt x="322" y="508"/>
                </a:lnTo>
                <a:lnTo>
                  <a:pt x="326" y="508"/>
                </a:lnTo>
                <a:lnTo>
                  <a:pt x="326" y="520"/>
                </a:lnTo>
                <a:lnTo>
                  <a:pt x="326" y="520"/>
                </a:lnTo>
                <a:lnTo>
                  <a:pt x="327" y="520"/>
                </a:lnTo>
                <a:lnTo>
                  <a:pt x="327" y="520"/>
                </a:lnTo>
                <a:lnTo>
                  <a:pt x="327" y="520"/>
                </a:lnTo>
                <a:lnTo>
                  <a:pt x="329" y="520"/>
                </a:lnTo>
                <a:lnTo>
                  <a:pt x="329" y="546"/>
                </a:lnTo>
                <a:lnTo>
                  <a:pt x="329" y="546"/>
                </a:lnTo>
                <a:lnTo>
                  <a:pt x="332" y="546"/>
                </a:lnTo>
                <a:lnTo>
                  <a:pt x="332" y="558"/>
                </a:lnTo>
                <a:lnTo>
                  <a:pt x="332" y="558"/>
                </a:lnTo>
                <a:lnTo>
                  <a:pt x="337" y="558"/>
                </a:lnTo>
                <a:lnTo>
                  <a:pt x="337" y="571"/>
                </a:lnTo>
                <a:lnTo>
                  <a:pt x="337" y="571"/>
                </a:lnTo>
                <a:lnTo>
                  <a:pt x="388" y="571"/>
                </a:lnTo>
                <a:lnTo>
                  <a:pt x="388" y="584"/>
                </a:lnTo>
                <a:lnTo>
                  <a:pt x="388" y="584"/>
                </a:lnTo>
                <a:lnTo>
                  <a:pt x="389" y="584"/>
                </a:lnTo>
                <a:lnTo>
                  <a:pt x="389" y="597"/>
                </a:lnTo>
                <a:lnTo>
                  <a:pt x="389" y="597"/>
                </a:lnTo>
                <a:lnTo>
                  <a:pt x="391" y="597"/>
                </a:lnTo>
                <a:lnTo>
                  <a:pt x="391" y="610"/>
                </a:lnTo>
                <a:lnTo>
                  <a:pt x="391" y="610"/>
                </a:lnTo>
                <a:lnTo>
                  <a:pt x="394" y="610"/>
                </a:lnTo>
                <a:lnTo>
                  <a:pt x="394" y="610"/>
                </a:lnTo>
                <a:lnTo>
                  <a:pt x="394" y="610"/>
                </a:lnTo>
                <a:lnTo>
                  <a:pt x="397" y="610"/>
                </a:lnTo>
                <a:lnTo>
                  <a:pt x="397" y="623"/>
                </a:lnTo>
                <a:lnTo>
                  <a:pt x="397" y="623"/>
                </a:lnTo>
                <a:lnTo>
                  <a:pt x="402" y="623"/>
                </a:lnTo>
                <a:lnTo>
                  <a:pt x="402" y="637"/>
                </a:lnTo>
                <a:lnTo>
                  <a:pt x="402" y="637"/>
                </a:lnTo>
                <a:lnTo>
                  <a:pt x="403" y="637"/>
                </a:lnTo>
                <a:lnTo>
                  <a:pt x="403" y="637"/>
                </a:lnTo>
                <a:lnTo>
                  <a:pt x="403" y="637"/>
                </a:lnTo>
                <a:lnTo>
                  <a:pt x="411" y="637"/>
                </a:lnTo>
                <a:lnTo>
                  <a:pt x="411" y="651"/>
                </a:lnTo>
                <a:lnTo>
                  <a:pt x="411" y="651"/>
                </a:lnTo>
                <a:lnTo>
                  <a:pt x="428" y="651"/>
                </a:lnTo>
                <a:lnTo>
                  <a:pt x="428" y="665"/>
                </a:lnTo>
                <a:lnTo>
                  <a:pt x="428" y="665"/>
                </a:lnTo>
                <a:lnTo>
                  <a:pt x="447" y="665"/>
                </a:lnTo>
                <a:lnTo>
                  <a:pt x="447" y="679"/>
                </a:lnTo>
                <a:lnTo>
                  <a:pt x="447" y="679"/>
                </a:lnTo>
                <a:lnTo>
                  <a:pt x="457" y="679"/>
                </a:lnTo>
                <a:lnTo>
                  <a:pt x="457" y="707"/>
                </a:lnTo>
                <a:lnTo>
                  <a:pt x="457" y="707"/>
                </a:lnTo>
                <a:lnTo>
                  <a:pt x="461" y="707"/>
                </a:lnTo>
                <a:lnTo>
                  <a:pt x="461" y="721"/>
                </a:lnTo>
                <a:lnTo>
                  <a:pt x="461" y="721"/>
                </a:lnTo>
                <a:lnTo>
                  <a:pt x="489" y="721"/>
                </a:lnTo>
                <a:lnTo>
                  <a:pt x="489" y="735"/>
                </a:lnTo>
                <a:lnTo>
                  <a:pt x="489" y="735"/>
                </a:lnTo>
                <a:lnTo>
                  <a:pt x="516" y="735"/>
                </a:lnTo>
                <a:lnTo>
                  <a:pt x="516" y="749"/>
                </a:lnTo>
                <a:lnTo>
                  <a:pt x="516" y="749"/>
                </a:lnTo>
                <a:lnTo>
                  <a:pt x="523" y="749"/>
                </a:lnTo>
                <a:lnTo>
                  <a:pt x="523" y="764"/>
                </a:lnTo>
                <a:lnTo>
                  <a:pt x="523" y="764"/>
                </a:lnTo>
                <a:lnTo>
                  <a:pt x="531" y="764"/>
                </a:lnTo>
                <a:lnTo>
                  <a:pt x="531" y="777"/>
                </a:lnTo>
                <a:lnTo>
                  <a:pt x="531" y="777"/>
                </a:lnTo>
                <a:lnTo>
                  <a:pt x="566" y="777"/>
                </a:lnTo>
                <a:lnTo>
                  <a:pt x="566" y="792"/>
                </a:lnTo>
                <a:lnTo>
                  <a:pt x="566" y="792"/>
                </a:lnTo>
                <a:lnTo>
                  <a:pt x="569" y="792"/>
                </a:lnTo>
                <a:lnTo>
                  <a:pt x="569" y="792"/>
                </a:lnTo>
                <a:lnTo>
                  <a:pt x="569" y="792"/>
                </a:lnTo>
                <a:lnTo>
                  <a:pt x="588" y="792"/>
                </a:lnTo>
                <a:lnTo>
                  <a:pt x="588" y="807"/>
                </a:lnTo>
                <a:lnTo>
                  <a:pt x="588" y="807"/>
                </a:lnTo>
                <a:lnTo>
                  <a:pt x="593" y="807"/>
                </a:lnTo>
                <a:lnTo>
                  <a:pt x="593" y="807"/>
                </a:lnTo>
                <a:lnTo>
                  <a:pt x="593" y="807"/>
                </a:lnTo>
                <a:lnTo>
                  <a:pt x="628" y="807"/>
                </a:lnTo>
                <a:lnTo>
                  <a:pt x="628" y="807"/>
                </a:lnTo>
                <a:lnTo>
                  <a:pt x="628" y="807"/>
                </a:lnTo>
                <a:lnTo>
                  <a:pt x="653" y="807"/>
                </a:lnTo>
                <a:lnTo>
                  <a:pt x="653" y="807"/>
                </a:lnTo>
                <a:lnTo>
                  <a:pt x="653" y="807"/>
                </a:lnTo>
                <a:lnTo>
                  <a:pt x="788" y="807"/>
                </a:lnTo>
                <a:lnTo>
                  <a:pt x="788" y="826"/>
                </a:lnTo>
                <a:lnTo>
                  <a:pt x="788" y="826"/>
                </a:lnTo>
                <a:lnTo>
                  <a:pt x="979" y="826"/>
                </a:lnTo>
                <a:lnTo>
                  <a:pt x="979" y="826"/>
                </a:lnTo>
                <a:lnTo>
                  <a:pt x="979" y="826"/>
                </a:lnTo>
                <a:lnTo>
                  <a:pt x="1105" y="826"/>
                </a:lnTo>
                <a:lnTo>
                  <a:pt x="1105" y="826"/>
                </a:lnTo>
                <a:lnTo>
                  <a:pt x="1105" y="826"/>
                </a:lnTo>
                <a:lnTo>
                  <a:pt x="1116" y="826"/>
                </a:lnTo>
                <a:lnTo>
                  <a:pt x="1116" y="826"/>
                </a:lnTo>
                <a:lnTo>
                  <a:pt x="1116" y="826"/>
                </a:lnTo>
                <a:lnTo>
                  <a:pt x="1165" y="826"/>
                </a:lnTo>
                <a:lnTo>
                  <a:pt x="1165" y="859"/>
                </a:lnTo>
                <a:lnTo>
                  <a:pt x="1165" y="859"/>
                </a:lnTo>
                <a:lnTo>
                  <a:pt x="1285" y="859"/>
                </a:lnTo>
                <a:lnTo>
                  <a:pt x="1285" y="859"/>
                </a:lnTo>
                <a:lnTo>
                  <a:pt x="1285" y="859"/>
                </a:lnTo>
                <a:lnTo>
                  <a:pt x="1369" y="859"/>
                </a:lnTo>
                <a:lnTo>
                  <a:pt x="1369" y="902"/>
                </a:lnTo>
                <a:lnTo>
                  <a:pt x="1369" y="902"/>
                </a:lnTo>
                <a:lnTo>
                  <a:pt x="1436" y="902"/>
                </a:lnTo>
                <a:lnTo>
                  <a:pt x="1436" y="902"/>
                </a:lnTo>
              </a:path>
            </a:pathLst>
          </a:cu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" name="Line 34">
            <a:extLst>
              <a:ext uri="{FF2B5EF4-FFF2-40B4-BE49-F238E27FC236}">
                <a16:creationId xmlns:a16="http://schemas.microsoft.com/office/drawing/2014/main" id="{82AD0EC0-2866-4CBF-A356-A703FBB2E8D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088" y="2368488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" name="Line 35">
            <a:extLst>
              <a:ext uri="{FF2B5EF4-FFF2-40B4-BE49-F238E27FC236}">
                <a16:creationId xmlns:a16="http://schemas.microsoft.com/office/drawing/2014/main" id="{6E435C5F-710E-4CC7-97B0-A386FA27372C}"/>
              </a:ext>
            </a:extLst>
          </p:cNvPr>
          <p:cNvSpPr>
            <a:spLocks noChangeShapeType="1"/>
          </p:cNvSpPr>
          <p:nvPr/>
        </p:nvSpPr>
        <p:spPr bwMode="auto">
          <a:xfrm>
            <a:off x="864389" y="2368488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" name="Line 36">
            <a:extLst>
              <a:ext uri="{FF2B5EF4-FFF2-40B4-BE49-F238E27FC236}">
                <a16:creationId xmlns:a16="http://schemas.microsoft.com/office/drawing/2014/main" id="{53DDF667-28B6-440D-BAAE-574BB0E538CB}"/>
              </a:ext>
            </a:extLst>
          </p:cNvPr>
          <p:cNvSpPr>
            <a:spLocks noChangeShapeType="1"/>
          </p:cNvSpPr>
          <p:nvPr/>
        </p:nvSpPr>
        <p:spPr bwMode="auto">
          <a:xfrm>
            <a:off x="866176" y="2368488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" name="Line 37">
            <a:extLst>
              <a:ext uri="{FF2B5EF4-FFF2-40B4-BE49-F238E27FC236}">
                <a16:creationId xmlns:a16="http://schemas.microsoft.com/office/drawing/2014/main" id="{2C36089F-F6EF-445B-96EA-99CC1A79D91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86034" y="2951635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" name="Line 38">
            <a:extLst>
              <a:ext uri="{FF2B5EF4-FFF2-40B4-BE49-F238E27FC236}">
                <a16:creationId xmlns:a16="http://schemas.microsoft.com/office/drawing/2014/main" id="{01D0E739-E72E-402E-B157-94B40C5E7C61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2121" y="3093620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5" name="Line 39">
            <a:extLst>
              <a:ext uri="{FF2B5EF4-FFF2-40B4-BE49-F238E27FC236}">
                <a16:creationId xmlns:a16="http://schemas.microsoft.com/office/drawing/2014/main" id="{6AE0C041-171D-4B75-A098-EA68FE60BA84}"/>
              </a:ext>
            </a:extLst>
          </p:cNvPr>
          <p:cNvSpPr>
            <a:spLocks noChangeShapeType="1"/>
          </p:cNvSpPr>
          <p:nvPr/>
        </p:nvSpPr>
        <p:spPr bwMode="auto">
          <a:xfrm>
            <a:off x="1161107" y="3293917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6" name="Line 40">
            <a:extLst>
              <a:ext uri="{FF2B5EF4-FFF2-40B4-BE49-F238E27FC236}">
                <a16:creationId xmlns:a16="http://schemas.microsoft.com/office/drawing/2014/main" id="{67412C97-7B37-4777-9822-919F824C02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68258" y="3293917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7" name="Line 41">
            <a:extLst>
              <a:ext uri="{FF2B5EF4-FFF2-40B4-BE49-F238E27FC236}">
                <a16:creationId xmlns:a16="http://schemas.microsoft.com/office/drawing/2014/main" id="{45E2EC04-0A13-40C1-9087-1F6A3F14F283}"/>
              </a:ext>
            </a:extLst>
          </p:cNvPr>
          <p:cNvSpPr>
            <a:spLocks noChangeShapeType="1"/>
          </p:cNvSpPr>
          <p:nvPr/>
        </p:nvSpPr>
        <p:spPr bwMode="auto">
          <a:xfrm>
            <a:off x="1223669" y="3532248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8" name="Line 42">
            <a:extLst>
              <a:ext uri="{FF2B5EF4-FFF2-40B4-BE49-F238E27FC236}">
                <a16:creationId xmlns:a16="http://schemas.microsoft.com/office/drawing/2014/main" id="{0419C230-A523-4672-AC92-8080FB73B337}"/>
              </a:ext>
            </a:extLst>
          </p:cNvPr>
          <p:cNvSpPr>
            <a:spLocks noChangeShapeType="1"/>
          </p:cNvSpPr>
          <p:nvPr/>
        </p:nvSpPr>
        <p:spPr bwMode="auto">
          <a:xfrm>
            <a:off x="1302317" y="3593098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9" name="Line 43">
            <a:extLst>
              <a:ext uri="{FF2B5EF4-FFF2-40B4-BE49-F238E27FC236}">
                <a16:creationId xmlns:a16="http://schemas.microsoft.com/office/drawing/2014/main" id="{888DCC26-EB3E-444A-B1B5-416451D38788}"/>
              </a:ext>
            </a:extLst>
          </p:cNvPr>
          <p:cNvSpPr>
            <a:spLocks noChangeShapeType="1"/>
          </p:cNvSpPr>
          <p:nvPr/>
        </p:nvSpPr>
        <p:spPr bwMode="auto">
          <a:xfrm>
            <a:off x="1318403" y="3686910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0" name="Line 44">
            <a:extLst>
              <a:ext uri="{FF2B5EF4-FFF2-40B4-BE49-F238E27FC236}">
                <a16:creationId xmlns:a16="http://schemas.microsoft.com/office/drawing/2014/main" id="{5E9FAFC4-3548-4133-9137-B854FB4C0DD5}"/>
              </a:ext>
            </a:extLst>
          </p:cNvPr>
          <p:cNvSpPr>
            <a:spLocks noChangeShapeType="1"/>
          </p:cNvSpPr>
          <p:nvPr/>
        </p:nvSpPr>
        <p:spPr bwMode="auto">
          <a:xfrm>
            <a:off x="1327341" y="3783254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1" name="Line 45">
            <a:extLst>
              <a:ext uri="{FF2B5EF4-FFF2-40B4-BE49-F238E27FC236}">
                <a16:creationId xmlns:a16="http://schemas.microsoft.com/office/drawing/2014/main" id="{B814523D-5E6D-4A86-B4D1-D416209FE8EA}"/>
              </a:ext>
            </a:extLst>
          </p:cNvPr>
          <p:cNvSpPr>
            <a:spLocks noChangeShapeType="1"/>
          </p:cNvSpPr>
          <p:nvPr/>
        </p:nvSpPr>
        <p:spPr bwMode="auto">
          <a:xfrm>
            <a:off x="1438163" y="3915097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2" name="Line 46">
            <a:extLst>
              <a:ext uri="{FF2B5EF4-FFF2-40B4-BE49-F238E27FC236}">
                <a16:creationId xmlns:a16="http://schemas.microsoft.com/office/drawing/2014/main" id="{8C4723C5-FAF1-44F3-9E13-68D6B65144CE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4252" y="3983553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3" name="Line 47">
            <a:extLst>
              <a:ext uri="{FF2B5EF4-FFF2-40B4-BE49-F238E27FC236}">
                <a16:creationId xmlns:a16="http://schemas.microsoft.com/office/drawing/2014/main" id="{2D584F75-2F88-4F29-8D34-1FFEAD85ECC8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0969" y="4376544"/>
            <a:ext cx="0" cy="5831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4" name="Line 48">
            <a:extLst>
              <a:ext uri="{FF2B5EF4-FFF2-40B4-BE49-F238E27FC236}">
                <a16:creationId xmlns:a16="http://schemas.microsoft.com/office/drawing/2014/main" id="{04EB2AB5-8B1A-4668-97FF-3117CBE1609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3868" y="4412040"/>
            <a:ext cx="0" cy="60850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5" name="Line 49">
            <a:extLst>
              <a:ext uri="{FF2B5EF4-FFF2-40B4-BE49-F238E27FC236}">
                <a16:creationId xmlns:a16="http://schemas.microsoft.com/office/drawing/2014/main" id="{83AECC39-A17F-4740-B9AD-3DB1F10BF15A}"/>
              </a:ext>
            </a:extLst>
          </p:cNvPr>
          <p:cNvSpPr>
            <a:spLocks noChangeShapeType="1"/>
          </p:cNvSpPr>
          <p:nvPr/>
        </p:nvSpPr>
        <p:spPr bwMode="auto">
          <a:xfrm>
            <a:off x="1856430" y="4412040"/>
            <a:ext cx="0" cy="60850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6" name="Line 50">
            <a:extLst>
              <a:ext uri="{FF2B5EF4-FFF2-40B4-BE49-F238E27FC236}">
                <a16:creationId xmlns:a16="http://schemas.microsoft.com/office/drawing/2014/main" id="{0C4D374F-31B8-4605-83B3-DAA8A8893481}"/>
              </a:ext>
            </a:extLst>
          </p:cNvPr>
          <p:cNvSpPr>
            <a:spLocks noChangeShapeType="1"/>
          </p:cNvSpPr>
          <p:nvPr/>
        </p:nvSpPr>
        <p:spPr bwMode="auto">
          <a:xfrm>
            <a:off x="1901117" y="4412040"/>
            <a:ext cx="0" cy="60850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7" name="Line 51">
            <a:extLst>
              <a:ext uri="{FF2B5EF4-FFF2-40B4-BE49-F238E27FC236}">
                <a16:creationId xmlns:a16="http://schemas.microsoft.com/office/drawing/2014/main" id="{79EC24F8-9995-4516-864B-7F5ADEAE5B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83829" y="4462751"/>
            <a:ext cx="0" cy="58314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8" name="Line 52">
            <a:extLst>
              <a:ext uri="{FF2B5EF4-FFF2-40B4-BE49-F238E27FC236}">
                <a16:creationId xmlns:a16="http://schemas.microsoft.com/office/drawing/2014/main" id="{AA271756-879C-427A-94FC-AF9F69CDFD2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9049" y="4462751"/>
            <a:ext cx="0" cy="58314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9" name="Line 53">
            <a:extLst>
              <a:ext uri="{FF2B5EF4-FFF2-40B4-BE49-F238E27FC236}">
                <a16:creationId xmlns:a16="http://schemas.microsoft.com/office/drawing/2014/main" id="{12BDCBC0-8E65-4EE7-830B-698C9B4A596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8711" y="4462751"/>
            <a:ext cx="0" cy="58314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0" name="Line 54">
            <a:extLst>
              <a:ext uri="{FF2B5EF4-FFF2-40B4-BE49-F238E27FC236}">
                <a16:creationId xmlns:a16="http://schemas.microsoft.com/office/drawing/2014/main" id="{F83D2DCA-A79C-4FE6-ACE2-E35D0F66E624}"/>
              </a:ext>
            </a:extLst>
          </p:cNvPr>
          <p:cNvSpPr>
            <a:spLocks noChangeShapeType="1"/>
          </p:cNvSpPr>
          <p:nvPr/>
        </p:nvSpPr>
        <p:spPr bwMode="auto">
          <a:xfrm>
            <a:off x="3030791" y="4546418"/>
            <a:ext cx="0" cy="58314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1" name="Line 55">
            <a:extLst>
              <a:ext uri="{FF2B5EF4-FFF2-40B4-BE49-F238E27FC236}">
                <a16:creationId xmlns:a16="http://schemas.microsoft.com/office/drawing/2014/main" id="{EB3E73DD-6C8B-477A-8E41-E32C12219C80}"/>
              </a:ext>
            </a:extLst>
          </p:cNvPr>
          <p:cNvSpPr>
            <a:spLocks noChangeShapeType="1"/>
          </p:cNvSpPr>
          <p:nvPr/>
        </p:nvSpPr>
        <p:spPr bwMode="auto">
          <a:xfrm>
            <a:off x="3300698" y="4655442"/>
            <a:ext cx="0" cy="58314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2" name="Freeform 56">
            <a:extLst>
              <a:ext uri="{FF2B5EF4-FFF2-40B4-BE49-F238E27FC236}">
                <a16:creationId xmlns:a16="http://schemas.microsoft.com/office/drawing/2014/main" id="{92E40CE2-985F-432D-9D2C-F5602EA88D8C}"/>
              </a:ext>
            </a:extLst>
          </p:cNvPr>
          <p:cNvSpPr>
            <a:spLocks/>
          </p:cNvSpPr>
          <p:nvPr/>
        </p:nvSpPr>
        <p:spPr bwMode="auto">
          <a:xfrm>
            <a:off x="733903" y="2426803"/>
            <a:ext cx="2836702" cy="1924388"/>
          </a:xfrm>
          <a:custGeom>
            <a:avLst/>
            <a:gdLst>
              <a:gd name="T0" fmla="*/ 0 w 1587"/>
              <a:gd name="T1" fmla="*/ 0 h 759"/>
              <a:gd name="T2" fmla="*/ 0 w 1587"/>
              <a:gd name="T3" fmla="*/ 0 h 759"/>
              <a:gd name="T4" fmla="*/ 67 w 1587"/>
              <a:gd name="T5" fmla="*/ 0 h 759"/>
              <a:gd name="T6" fmla="*/ 114 w 1587"/>
              <a:gd name="T7" fmla="*/ 0 h 759"/>
              <a:gd name="T8" fmla="*/ 114 w 1587"/>
              <a:gd name="T9" fmla="*/ 0 h 759"/>
              <a:gd name="T10" fmla="*/ 132 w 1587"/>
              <a:gd name="T11" fmla="*/ 110 h 759"/>
              <a:gd name="T12" fmla="*/ 136 w 1587"/>
              <a:gd name="T13" fmla="*/ 110 h 759"/>
              <a:gd name="T14" fmla="*/ 136 w 1587"/>
              <a:gd name="T15" fmla="*/ 110 h 759"/>
              <a:gd name="T16" fmla="*/ 208 w 1587"/>
              <a:gd name="T17" fmla="*/ 139 h 759"/>
              <a:gd name="T18" fmla="*/ 262 w 1587"/>
              <a:gd name="T19" fmla="*/ 139 h 759"/>
              <a:gd name="T20" fmla="*/ 262 w 1587"/>
              <a:gd name="T21" fmla="*/ 169 h 759"/>
              <a:gd name="T22" fmla="*/ 263 w 1587"/>
              <a:gd name="T23" fmla="*/ 198 h 759"/>
              <a:gd name="T24" fmla="*/ 284 w 1587"/>
              <a:gd name="T25" fmla="*/ 198 h 759"/>
              <a:gd name="T26" fmla="*/ 284 w 1587"/>
              <a:gd name="T27" fmla="*/ 198 h 759"/>
              <a:gd name="T28" fmla="*/ 371 w 1587"/>
              <a:gd name="T29" fmla="*/ 228 h 759"/>
              <a:gd name="T30" fmla="*/ 374 w 1587"/>
              <a:gd name="T31" fmla="*/ 228 h 759"/>
              <a:gd name="T32" fmla="*/ 374 w 1587"/>
              <a:gd name="T33" fmla="*/ 258 h 759"/>
              <a:gd name="T34" fmla="*/ 388 w 1587"/>
              <a:gd name="T35" fmla="*/ 258 h 759"/>
              <a:gd name="T36" fmla="*/ 391 w 1587"/>
              <a:gd name="T37" fmla="*/ 258 h 759"/>
              <a:gd name="T38" fmla="*/ 391 w 1587"/>
              <a:gd name="T39" fmla="*/ 290 h 759"/>
              <a:gd name="T40" fmla="*/ 392 w 1587"/>
              <a:gd name="T41" fmla="*/ 322 h 759"/>
              <a:gd name="T42" fmla="*/ 398 w 1587"/>
              <a:gd name="T43" fmla="*/ 322 h 759"/>
              <a:gd name="T44" fmla="*/ 398 w 1587"/>
              <a:gd name="T45" fmla="*/ 353 h 759"/>
              <a:gd name="T46" fmla="*/ 403 w 1587"/>
              <a:gd name="T47" fmla="*/ 385 h 759"/>
              <a:gd name="T48" fmla="*/ 416 w 1587"/>
              <a:gd name="T49" fmla="*/ 385 h 759"/>
              <a:gd name="T50" fmla="*/ 416 w 1587"/>
              <a:gd name="T51" fmla="*/ 417 h 759"/>
              <a:gd name="T52" fmla="*/ 451 w 1587"/>
              <a:gd name="T53" fmla="*/ 449 h 759"/>
              <a:gd name="T54" fmla="*/ 521 w 1587"/>
              <a:gd name="T55" fmla="*/ 449 h 759"/>
              <a:gd name="T56" fmla="*/ 521 w 1587"/>
              <a:gd name="T57" fmla="*/ 480 h 759"/>
              <a:gd name="T58" fmla="*/ 647 w 1587"/>
              <a:gd name="T59" fmla="*/ 512 h 759"/>
              <a:gd name="T60" fmla="*/ 860 w 1587"/>
              <a:gd name="T61" fmla="*/ 512 h 759"/>
              <a:gd name="T62" fmla="*/ 860 w 1587"/>
              <a:gd name="T63" fmla="*/ 544 h 759"/>
              <a:gd name="T64" fmla="*/ 903 w 1587"/>
              <a:gd name="T65" fmla="*/ 575 h 759"/>
              <a:gd name="T66" fmla="*/ 905 w 1587"/>
              <a:gd name="T67" fmla="*/ 575 h 759"/>
              <a:gd name="T68" fmla="*/ 905 w 1587"/>
              <a:gd name="T69" fmla="*/ 607 h 759"/>
              <a:gd name="T70" fmla="*/ 911 w 1587"/>
              <a:gd name="T71" fmla="*/ 639 h 759"/>
              <a:gd name="T72" fmla="*/ 914 w 1587"/>
              <a:gd name="T73" fmla="*/ 639 h 759"/>
              <a:gd name="T74" fmla="*/ 914 w 1587"/>
              <a:gd name="T75" fmla="*/ 639 h 759"/>
              <a:gd name="T76" fmla="*/ 925 w 1587"/>
              <a:gd name="T77" fmla="*/ 639 h 759"/>
              <a:gd name="T78" fmla="*/ 950 w 1587"/>
              <a:gd name="T79" fmla="*/ 639 h 759"/>
              <a:gd name="T80" fmla="*/ 950 w 1587"/>
              <a:gd name="T81" fmla="*/ 639 h 759"/>
              <a:gd name="T82" fmla="*/ 999 w 1587"/>
              <a:gd name="T83" fmla="*/ 682 h 759"/>
              <a:gd name="T84" fmla="*/ 1049 w 1587"/>
              <a:gd name="T85" fmla="*/ 682 h 759"/>
              <a:gd name="T86" fmla="*/ 1049 w 1587"/>
              <a:gd name="T87" fmla="*/ 682 h 759"/>
              <a:gd name="T88" fmla="*/ 1069 w 1587"/>
              <a:gd name="T89" fmla="*/ 682 h 759"/>
              <a:gd name="T90" fmla="*/ 1128 w 1587"/>
              <a:gd name="T91" fmla="*/ 682 h 759"/>
              <a:gd name="T92" fmla="*/ 1128 w 1587"/>
              <a:gd name="T93" fmla="*/ 682 h 759"/>
              <a:gd name="T94" fmla="*/ 1384 w 1587"/>
              <a:gd name="T95" fmla="*/ 759 h 759"/>
              <a:gd name="T96" fmla="*/ 1441 w 1587"/>
              <a:gd name="T97" fmla="*/ 759 h 759"/>
              <a:gd name="T98" fmla="*/ 1441 w 1587"/>
              <a:gd name="T99" fmla="*/ 759 h 759"/>
              <a:gd name="T100" fmla="*/ 1568 w 1587"/>
              <a:gd name="T101" fmla="*/ 759 h 759"/>
              <a:gd name="T102" fmla="*/ 1587 w 1587"/>
              <a:gd name="T103" fmla="*/ 759 h 7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587" h="759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7" y="0"/>
                </a:lnTo>
                <a:lnTo>
                  <a:pt x="67" y="0"/>
                </a:lnTo>
                <a:lnTo>
                  <a:pt x="67" y="0"/>
                </a:lnTo>
                <a:lnTo>
                  <a:pt x="114" y="0"/>
                </a:lnTo>
                <a:lnTo>
                  <a:pt x="114" y="0"/>
                </a:lnTo>
                <a:lnTo>
                  <a:pt x="114" y="0"/>
                </a:lnTo>
                <a:lnTo>
                  <a:pt x="132" y="0"/>
                </a:lnTo>
                <a:lnTo>
                  <a:pt x="132" y="110"/>
                </a:lnTo>
                <a:lnTo>
                  <a:pt x="132" y="110"/>
                </a:lnTo>
                <a:lnTo>
                  <a:pt x="136" y="110"/>
                </a:lnTo>
                <a:lnTo>
                  <a:pt x="136" y="110"/>
                </a:lnTo>
                <a:lnTo>
                  <a:pt x="136" y="110"/>
                </a:lnTo>
                <a:lnTo>
                  <a:pt x="208" y="110"/>
                </a:lnTo>
                <a:lnTo>
                  <a:pt x="208" y="139"/>
                </a:lnTo>
                <a:lnTo>
                  <a:pt x="208" y="139"/>
                </a:lnTo>
                <a:lnTo>
                  <a:pt x="262" y="139"/>
                </a:lnTo>
                <a:lnTo>
                  <a:pt x="262" y="169"/>
                </a:lnTo>
                <a:lnTo>
                  <a:pt x="262" y="169"/>
                </a:lnTo>
                <a:lnTo>
                  <a:pt x="263" y="169"/>
                </a:lnTo>
                <a:lnTo>
                  <a:pt x="263" y="198"/>
                </a:lnTo>
                <a:lnTo>
                  <a:pt x="263" y="198"/>
                </a:lnTo>
                <a:lnTo>
                  <a:pt x="284" y="198"/>
                </a:lnTo>
                <a:lnTo>
                  <a:pt x="284" y="198"/>
                </a:lnTo>
                <a:lnTo>
                  <a:pt x="284" y="198"/>
                </a:lnTo>
                <a:lnTo>
                  <a:pt x="371" y="198"/>
                </a:lnTo>
                <a:lnTo>
                  <a:pt x="371" y="228"/>
                </a:lnTo>
                <a:lnTo>
                  <a:pt x="371" y="228"/>
                </a:lnTo>
                <a:lnTo>
                  <a:pt x="374" y="228"/>
                </a:lnTo>
                <a:lnTo>
                  <a:pt x="374" y="258"/>
                </a:lnTo>
                <a:lnTo>
                  <a:pt x="374" y="258"/>
                </a:lnTo>
                <a:lnTo>
                  <a:pt x="388" y="258"/>
                </a:lnTo>
                <a:lnTo>
                  <a:pt x="388" y="258"/>
                </a:lnTo>
                <a:lnTo>
                  <a:pt x="388" y="258"/>
                </a:lnTo>
                <a:lnTo>
                  <a:pt x="391" y="258"/>
                </a:lnTo>
                <a:lnTo>
                  <a:pt x="391" y="290"/>
                </a:lnTo>
                <a:lnTo>
                  <a:pt x="391" y="290"/>
                </a:lnTo>
                <a:lnTo>
                  <a:pt x="392" y="290"/>
                </a:lnTo>
                <a:lnTo>
                  <a:pt x="392" y="322"/>
                </a:lnTo>
                <a:lnTo>
                  <a:pt x="392" y="322"/>
                </a:lnTo>
                <a:lnTo>
                  <a:pt x="398" y="322"/>
                </a:lnTo>
                <a:lnTo>
                  <a:pt x="398" y="353"/>
                </a:lnTo>
                <a:lnTo>
                  <a:pt x="398" y="353"/>
                </a:lnTo>
                <a:lnTo>
                  <a:pt x="403" y="353"/>
                </a:lnTo>
                <a:lnTo>
                  <a:pt x="403" y="385"/>
                </a:lnTo>
                <a:lnTo>
                  <a:pt x="403" y="385"/>
                </a:lnTo>
                <a:lnTo>
                  <a:pt x="416" y="385"/>
                </a:lnTo>
                <a:lnTo>
                  <a:pt x="416" y="417"/>
                </a:lnTo>
                <a:lnTo>
                  <a:pt x="416" y="417"/>
                </a:lnTo>
                <a:lnTo>
                  <a:pt x="451" y="417"/>
                </a:lnTo>
                <a:lnTo>
                  <a:pt x="451" y="449"/>
                </a:lnTo>
                <a:lnTo>
                  <a:pt x="451" y="449"/>
                </a:lnTo>
                <a:lnTo>
                  <a:pt x="521" y="449"/>
                </a:lnTo>
                <a:lnTo>
                  <a:pt x="521" y="480"/>
                </a:lnTo>
                <a:lnTo>
                  <a:pt x="521" y="480"/>
                </a:lnTo>
                <a:lnTo>
                  <a:pt x="647" y="480"/>
                </a:lnTo>
                <a:lnTo>
                  <a:pt x="647" y="512"/>
                </a:lnTo>
                <a:lnTo>
                  <a:pt x="647" y="512"/>
                </a:lnTo>
                <a:lnTo>
                  <a:pt x="860" y="512"/>
                </a:lnTo>
                <a:lnTo>
                  <a:pt x="860" y="544"/>
                </a:lnTo>
                <a:lnTo>
                  <a:pt x="860" y="544"/>
                </a:lnTo>
                <a:lnTo>
                  <a:pt x="903" y="544"/>
                </a:lnTo>
                <a:lnTo>
                  <a:pt x="903" y="575"/>
                </a:lnTo>
                <a:lnTo>
                  <a:pt x="903" y="575"/>
                </a:lnTo>
                <a:lnTo>
                  <a:pt x="905" y="575"/>
                </a:lnTo>
                <a:lnTo>
                  <a:pt x="905" y="607"/>
                </a:lnTo>
                <a:lnTo>
                  <a:pt x="905" y="607"/>
                </a:lnTo>
                <a:lnTo>
                  <a:pt x="911" y="607"/>
                </a:lnTo>
                <a:lnTo>
                  <a:pt x="911" y="639"/>
                </a:lnTo>
                <a:lnTo>
                  <a:pt x="911" y="639"/>
                </a:lnTo>
                <a:lnTo>
                  <a:pt x="914" y="639"/>
                </a:lnTo>
                <a:lnTo>
                  <a:pt x="914" y="639"/>
                </a:lnTo>
                <a:lnTo>
                  <a:pt x="914" y="639"/>
                </a:lnTo>
                <a:lnTo>
                  <a:pt x="925" y="639"/>
                </a:lnTo>
                <a:lnTo>
                  <a:pt x="925" y="639"/>
                </a:lnTo>
                <a:lnTo>
                  <a:pt x="925" y="639"/>
                </a:lnTo>
                <a:lnTo>
                  <a:pt x="950" y="639"/>
                </a:lnTo>
                <a:lnTo>
                  <a:pt x="950" y="639"/>
                </a:lnTo>
                <a:lnTo>
                  <a:pt x="950" y="639"/>
                </a:lnTo>
                <a:lnTo>
                  <a:pt x="999" y="639"/>
                </a:lnTo>
                <a:lnTo>
                  <a:pt x="999" y="682"/>
                </a:lnTo>
                <a:lnTo>
                  <a:pt x="999" y="682"/>
                </a:lnTo>
                <a:lnTo>
                  <a:pt x="1049" y="682"/>
                </a:lnTo>
                <a:lnTo>
                  <a:pt x="1049" y="682"/>
                </a:lnTo>
                <a:lnTo>
                  <a:pt x="1049" y="682"/>
                </a:lnTo>
                <a:lnTo>
                  <a:pt x="1069" y="682"/>
                </a:lnTo>
                <a:lnTo>
                  <a:pt x="1069" y="682"/>
                </a:lnTo>
                <a:lnTo>
                  <a:pt x="1069" y="682"/>
                </a:lnTo>
                <a:lnTo>
                  <a:pt x="1128" y="682"/>
                </a:lnTo>
                <a:lnTo>
                  <a:pt x="1128" y="682"/>
                </a:lnTo>
                <a:lnTo>
                  <a:pt x="1128" y="682"/>
                </a:lnTo>
                <a:lnTo>
                  <a:pt x="1384" y="682"/>
                </a:lnTo>
                <a:lnTo>
                  <a:pt x="1384" y="759"/>
                </a:lnTo>
                <a:lnTo>
                  <a:pt x="1384" y="759"/>
                </a:lnTo>
                <a:lnTo>
                  <a:pt x="1441" y="759"/>
                </a:lnTo>
                <a:lnTo>
                  <a:pt x="1441" y="759"/>
                </a:lnTo>
                <a:lnTo>
                  <a:pt x="1441" y="759"/>
                </a:lnTo>
                <a:lnTo>
                  <a:pt x="1568" y="759"/>
                </a:lnTo>
                <a:lnTo>
                  <a:pt x="1568" y="759"/>
                </a:lnTo>
                <a:lnTo>
                  <a:pt x="1568" y="759"/>
                </a:lnTo>
                <a:lnTo>
                  <a:pt x="1587" y="759"/>
                </a:lnTo>
                <a:lnTo>
                  <a:pt x="1587" y="759"/>
                </a:lnTo>
              </a:path>
            </a:pathLst>
          </a:cu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3" name="Line 57">
            <a:extLst>
              <a:ext uri="{FF2B5EF4-FFF2-40B4-BE49-F238E27FC236}">
                <a16:creationId xmlns:a16="http://schemas.microsoft.com/office/drawing/2014/main" id="{C0407A5A-7DA0-4B52-8BB7-206CA2DC8D76}"/>
              </a:ext>
            </a:extLst>
          </p:cNvPr>
          <p:cNvSpPr>
            <a:spLocks noChangeShapeType="1"/>
          </p:cNvSpPr>
          <p:nvPr/>
        </p:nvSpPr>
        <p:spPr bwMode="auto">
          <a:xfrm>
            <a:off x="853664" y="2368488"/>
            <a:ext cx="0" cy="58314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4" name="Line 58">
            <a:extLst>
              <a:ext uri="{FF2B5EF4-FFF2-40B4-BE49-F238E27FC236}">
                <a16:creationId xmlns:a16="http://schemas.microsoft.com/office/drawing/2014/main" id="{61CBAB2A-DACD-4B80-864D-A01AF96A5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937674" y="2368488"/>
            <a:ext cx="0" cy="58314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5" name="Line 59">
            <a:extLst>
              <a:ext uri="{FF2B5EF4-FFF2-40B4-BE49-F238E27FC236}">
                <a16:creationId xmlns:a16="http://schemas.microsoft.com/office/drawing/2014/main" id="{554B93FD-7312-4493-9750-C583BE4A649A}"/>
              </a:ext>
            </a:extLst>
          </p:cNvPr>
          <p:cNvSpPr>
            <a:spLocks noChangeShapeType="1"/>
          </p:cNvSpPr>
          <p:nvPr/>
        </p:nvSpPr>
        <p:spPr bwMode="auto">
          <a:xfrm>
            <a:off x="969850" y="2644849"/>
            <a:ext cx="0" cy="60850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6" name="Line 60">
            <a:extLst>
              <a:ext uri="{FF2B5EF4-FFF2-40B4-BE49-F238E27FC236}">
                <a16:creationId xmlns:a16="http://schemas.microsoft.com/office/drawing/2014/main" id="{D5E16985-7DBD-4F23-B683-6971ACBFAA4A}"/>
              </a:ext>
            </a:extLst>
          </p:cNvPr>
          <p:cNvSpPr>
            <a:spLocks noChangeShapeType="1"/>
          </p:cNvSpPr>
          <p:nvPr/>
        </p:nvSpPr>
        <p:spPr bwMode="auto">
          <a:xfrm>
            <a:off x="976998" y="2644849"/>
            <a:ext cx="0" cy="60850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7" name="Line 61">
            <a:extLst>
              <a:ext uri="{FF2B5EF4-FFF2-40B4-BE49-F238E27FC236}">
                <a16:creationId xmlns:a16="http://schemas.microsoft.com/office/drawing/2014/main" id="{457F1959-EB2E-4782-B595-5F8139C552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241542" y="2870502"/>
            <a:ext cx="0" cy="58314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8" name="Line 62">
            <a:extLst>
              <a:ext uri="{FF2B5EF4-FFF2-40B4-BE49-F238E27FC236}">
                <a16:creationId xmlns:a16="http://schemas.microsoft.com/office/drawing/2014/main" id="{5C6A5AE8-2E34-49CD-8635-9E1C49C2E80B}"/>
              </a:ext>
            </a:extLst>
          </p:cNvPr>
          <p:cNvSpPr>
            <a:spLocks noChangeShapeType="1"/>
          </p:cNvSpPr>
          <p:nvPr/>
        </p:nvSpPr>
        <p:spPr bwMode="auto">
          <a:xfrm>
            <a:off x="1427439" y="3022627"/>
            <a:ext cx="0" cy="58314"/>
          </a:xfrm>
          <a:prstGeom prst="line">
            <a:avLst/>
          </a:prstGeom>
          <a:noFill/>
          <a:ln w="1270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9" name="Line 63">
            <a:extLst>
              <a:ext uri="{FF2B5EF4-FFF2-40B4-BE49-F238E27FC236}">
                <a16:creationId xmlns:a16="http://schemas.microsoft.com/office/drawing/2014/main" id="{79F45AD5-8801-481D-A326-B0917305EBA2}"/>
              </a:ext>
            </a:extLst>
          </p:cNvPr>
          <p:cNvSpPr>
            <a:spLocks noChangeShapeType="1"/>
          </p:cNvSpPr>
          <p:nvPr/>
        </p:nvSpPr>
        <p:spPr bwMode="auto">
          <a:xfrm>
            <a:off x="2367642" y="3988624"/>
            <a:ext cx="0" cy="58314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0" name="Line 64">
            <a:extLst>
              <a:ext uri="{FF2B5EF4-FFF2-40B4-BE49-F238E27FC236}">
                <a16:creationId xmlns:a16="http://schemas.microsoft.com/office/drawing/2014/main" id="{9EACBF63-0E79-431D-9E62-A54C8F0B0AD0}"/>
              </a:ext>
            </a:extLst>
          </p:cNvPr>
          <p:cNvSpPr>
            <a:spLocks noChangeShapeType="1"/>
          </p:cNvSpPr>
          <p:nvPr/>
        </p:nvSpPr>
        <p:spPr bwMode="auto">
          <a:xfrm>
            <a:off x="2387306" y="3988624"/>
            <a:ext cx="0" cy="58314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1" name="Line 65">
            <a:extLst>
              <a:ext uri="{FF2B5EF4-FFF2-40B4-BE49-F238E27FC236}">
                <a16:creationId xmlns:a16="http://schemas.microsoft.com/office/drawing/2014/main" id="{A72D220C-3F6E-4521-890C-C01DECE610CA}"/>
              </a:ext>
            </a:extLst>
          </p:cNvPr>
          <p:cNvSpPr>
            <a:spLocks noChangeShapeType="1"/>
          </p:cNvSpPr>
          <p:nvPr/>
        </p:nvSpPr>
        <p:spPr bwMode="auto">
          <a:xfrm>
            <a:off x="2431993" y="3988624"/>
            <a:ext cx="0" cy="58314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2" name="Line 66">
            <a:extLst>
              <a:ext uri="{FF2B5EF4-FFF2-40B4-BE49-F238E27FC236}">
                <a16:creationId xmlns:a16="http://schemas.microsoft.com/office/drawing/2014/main" id="{D028E3FF-6EAC-4DFB-B3FD-10AC437ED3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8952" y="4097648"/>
            <a:ext cx="0" cy="58314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3" name="Line 67">
            <a:extLst>
              <a:ext uri="{FF2B5EF4-FFF2-40B4-BE49-F238E27FC236}">
                <a16:creationId xmlns:a16="http://schemas.microsoft.com/office/drawing/2014/main" id="{DF6390DA-77E9-475D-B360-4E61828516C0}"/>
              </a:ext>
            </a:extLst>
          </p:cNvPr>
          <p:cNvSpPr>
            <a:spLocks noChangeShapeType="1"/>
          </p:cNvSpPr>
          <p:nvPr/>
        </p:nvSpPr>
        <p:spPr bwMode="auto">
          <a:xfrm>
            <a:off x="2644699" y="4097648"/>
            <a:ext cx="0" cy="58314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4" name="Line 68">
            <a:extLst>
              <a:ext uri="{FF2B5EF4-FFF2-40B4-BE49-F238E27FC236}">
                <a16:creationId xmlns:a16="http://schemas.microsoft.com/office/drawing/2014/main" id="{4C948099-7655-454E-AFFE-AEC40B6D6A9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50160" y="4097648"/>
            <a:ext cx="0" cy="58314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5" name="Line 69">
            <a:extLst>
              <a:ext uri="{FF2B5EF4-FFF2-40B4-BE49-F238E27FC236}">
                <a16:creationId xmlns:a16="http://schemas.microsoft.com/office/drawing/2014/main" id="{87FCF6D3-01C4-4D6A-8261-5543D01E490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09636" y="4290341"/>
            <a:ext cx="0" cy="60850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6" name="Line 70">
            <a:extLst>
              <a:ext uri="{FF2B5EF4-FFF2-40B4-BE49-F238E27FC236}">
                <a16:creationId xmlns:a16="http://schemas.microsoft.com/office/drawing/2014/main" id="{81473F4E-593C-4A02-9EE1-267E431EEA3B}"/>
              </a:ext>
            </a:extLst>
          </p:cNvPr>
          <p:cNvSpPr>
            <a:spLocks noChangeShapeType="1"/>
          </p:cNvSpPr>
          <p:nvPr/>
        </p:nvSpPr>
        <p:spPr bwMode="auto">
          <a:xfrm>
            <a:off x="3536642" y="4290341"/>
            <a:ext cx="0" cy="60850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7" name="Line 71">
            <a:extLst>
              <a:ext uri="{FF2B5EF4-FFF2-40B4-BE49-F238E27FC236}">
                <a16:creationId xmlns:a16="http://schemas.microsoft.com/office/drawing/2014/main" id="{1D58211B-1C29-49FF-8767-14827F1EA32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70605" y="4290341"/>
            <a:ext cx="0" cy="60850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1" name="Rectangle 87">
            <a:extLst>
              <a:ext uri="{FF2B5EF4-FFF2-40B4-BE49-F238E27FC236}">
                <a16:creationId xmlns:a16="http://schemas.microsoft.com/office/drawing/2014/main" id="{9136FB54-A0F5-4820-BB8D-4D5E359D94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872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38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2" name="Rectangle 88">
            <a:extLst>
              <a:ext uri="{FF2B5EF4-FFF2-40B4-BE49-F238E27FC236}">
                <a16:creationId xmlns:a16="http://schemas.microsoft.com/office/drawing/2014/main" id="{0560BF9D-C765-477B-9A25-C74FCC1FD7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4288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30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3" name="Rectangle 89">
            <a:extLst>
              <a:ext uri="{FF2B5EF4-FFF2-40B4-BE49-F238E27FC236}">
                <a16:creationId xmlns:a16="http://schemas.microsoft.com/office/drawing/2014/main" id="{73D345DB-5B5F-4290-A3A0-AAC515DFF3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9000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4" name="Rectangle 90">
            <a:extLst>
              <a:ext uri="{FF2B5EF4-FFF2-40B4-BE49-F238E27FC236}">
                <a16:creationId xmlns:a16="http://schemas.microsoft.com/office/drawing/2014/main" id="{9AF66BA8-970F-41E1-A58E-9E789F24D8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2946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5" name="Rectangle 91">
            <a:extLst>
              <a:ext uri="{FF2B5EF4-FFF2-40B4-BE49-F238E27FC236}">
                <a16:creationId xmlns:a16="http://schemas.microsoft.com/office/drawing/2014/main" id="{6E31CADE-831D-4833-822B-1200CA158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432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6" name="Rectangle 92">
            <a:extLst>
              <a:ext uri="{FF2B5EF4-FFF2-40B4-BE49-F238E27FC236}">
                <a16:creationId xmlns:a16="http://schemas.microsoft.com/office/drawing/2014/main" id="{6D05A872-395C-4670-96D3-B15877CE99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8535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7" name="Rectangle 93">
            <a:extLst>
              <a:ext uri="{FF2B5EF4-FFF2-40B4-BE49-F238E27FC236}">
                <a16:creationId xmlns:a16="http://schemas.microsoft.com/office/drawing/2014/main" id="{A239240E-7960-499C-B6C3-0AA39274F4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30943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8" name="Rectangle 94">
            <a:extLst>
              <a:ext uri="{FF2B5EF4-FFF2-40B4-BE49-F238E27FC236}">
                <a16:creationId xmlns:a16="http://schemas.microsoft.com/office/drawing/2014/main" id="{FED1A608-43C1-4FCB-A8B6-797E276067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897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9" name="Rectangle 95">
            <a:extLst>
              <a:ext uri="{FF2B5EF4-FFF2-40B4-BE49-F238E27FC236}">
                <a16:creationId xmlns:a16="http://schemas.microsoft.com/office/drawing/2014/main" id="{B5635D6C-70FB-4E96-98D1-59F1A699B4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5000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0" name="Rectangle 96">
            <a:extLst>
              <a:ext uri="{FF2B5EF4-FFF2-40B4-BE49-F238E27FC236}">
                <a16:creationId xmlns:a16="http://schemas.microsoft.com/office/drawing/2014/main" id="{A6222E5F-E2B8-4D99-B0C2-E55612AFD8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7408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1" name="Rectangle 97">
            <a:extLst>
              <a:ext uri="{FF2B5EF4-FFF2-40B4-BE49-F238E27FC236}">
                <a16:creationId xmlns:a16="http://schemas.microsoft.com/office/drawing/2014/main" id="{AF73879F-7740-46AC-9122-AFE51DF39B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1311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2" name="Rectangle 98">
            <a:extLst>
              <a:ext uri="{FF2B5EF4-FFF2-40B4-BE49-F238E27FC236}">
                <a16:creationId xmlns:a16="http://schemas.microsoft.com/office/drawing/2014/main" id="{CB2C94F6-B7EA-4EFB-8F43-1D1EF79A4B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0371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6" name="Rectangle 102">
            <a:extLst>
              <a:ext uri="{FF2B5EF4-FFF2-40B4-BE49-F238E27FC236}">
                <a16:creationId xmlns:a16="http://schemas.microsoft.com/office/drawing/2014/main" id="{C482FEF9-28EC-4152-A670-CC36A5AB14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098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93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7" name="Rectangle 103">
            <a:extLst>
              <a:ext uri="{FF2B5EF4-FFF2-40B4-BE49-F238E27FC236}">
                <a16:creationId xmlns:a16="http://schemas.microsoft.com/office/drawing/2014/main" id="{445AFFC7-5074-4E50-85CE-6F1F5FF5A7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105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8" name="Rectangle 104">
            <a:extLst>
              <a:ext uri="{FF2B5EF4-FFF2-40B4-BE49-F238E27FC236}">
                <a16:creationId xmlns:a16="http://schemas.microsoft.com/office/drawing/2014/main" id="{BB14981F-5D6C-4E5A-AB30-B0FD7BE42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3609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9" name="Rectangle 105">
            <a:extLst>
              <a:ext uri="{FF2B5EF4-FFF2-40B4-BE49-F238E27FC236}">
                <a16:creationId xmlns:a16="http://schemas.microsoft.com/office/drawing/2014/main" id="{05FC7C41-CFB9-42BF-B311-434ECB2CB6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025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0" name="Rectangle 106">
            <a:extLst>
              <a:ext uri="{FF2B5EF4-FFF2-40B4-BE49-F238E27FC236}">
                <a16:creationId xmlns:a16="http://schemas.microsoft.com/office/drawing/2014/main" id="{9E694156-4918-4848-B1D8-F05710F2C9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3815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1" name="Rectangle 107">
            <a:extLst>
              <a:ext uri="{FF2B5EF4-FFF2-40B4-BE49-F238E27FC236}">
                <a16:creationId xmlns:a16="http://schemas.microsoft.com/office/drawing/2014/main" id="{AC0D9BEF-9B5A-4BA6-94E9-42396BB3ED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5316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2" name="Rectangle 108">
            <a:extLst>
              <a:ext uri="{FF2B5EF4-FFF2-40B4-BE49-F238E27FC236}">
                <a16:creationId xmlns:a16="http://schemas.microsoft.com/office/drawing/2014/main" id="{23A922F9-BFAA-4353-A83C-A778A72F31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63105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3" name="Rectangle 109">
            <a:extLst>
              <a:ext uri="{FF2B5EF4-FFF2-40B4-BE49-F238E27FC236}">
                <a16:creationId xmlns:a16="http://schemas.microsoft.com/office/drawing/2014/main" id="{8BB8B7F1-11E7-450B-A434-CC3A6B2FE5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6462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4" name="Rectangle 110">
            <a:extLst>
              <a:ext uri="{FF2B5EF4-FFF2-40B4-BE49-F238E27FC236}">
                <a16:creationId xmlns:a16="http://schemas.microsoft.com/office/drawing/2014/main" id="{51D8ABC9-C7E7-4F9D-B0A5-769C189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6565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5" name="Rectangle 111">
            <a:extLst>
              <a:ext uri="{FF2B5EF4-FFF2-40B4-BE49-F238E27FC236}">
                <a16:creationId xmlns:a16="http://schemas.microsoft.com/office/drawing/2014/main" id="{0A8FC3A3-F8ED-4BD2-9B72-2D2EFC66E7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12817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6" name="Rectangle 112">
            <a:extLst>
              <a:ext uri="{FF2B5EF4-FFF2-40B4-BE49-F238E27FC236}">
                <a16:creationId xmlns:a16="http://schemas.microsoft.com/office/drawing/2014/main" id="{53946D1F-3E61-46E5-8E57-FF29B3E2AC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1311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7" name="Rectangle 113">
            <a:extLst>
              <a:ext uri="{FF2B5EF4-FFF2-40B4-BE49-F238E27FC236}">
                <a16:creationId xmlns:a16="http://schemas.microsoft.com/office/drawing/2014/main" id="{1D3A4214-290D-485C-AF5A-076387D897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10371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8" name="Rectangle 114">
            <a:extLst>
              <a:ext uri="{FF2B5EF4-FFF2-40B4-BE49-F238E27FC236}">
                <a16:creationId xmlns:a16="http://schemas.microsoft.com/office/drawing/2014/main" id="{31900E3F-186C-4A1B-A284-EAD1E718E4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64142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grpSp>
        <p:nvGrpSpPr>
          <p:cNvPr id="249" name="Group 248">
            <a:extLst>
              <a:ext uri="{FF2B5EF4-FFF2-40B4-BE49-F238E27FC236}">
                <a16:creationId xmlns:a16="http://schemas.microsoft.com/office/drawing/2014/main" id="{75C23762-904A-42CF-ABA4-268107E1FF13}"/>
              </a:ext>
            </a:extLst>
          </p:cNvPr>
          <p:cNvGrpSpPr/>
          <p:nvPr/>
        </p:nvGrpSpPr>
        <p:grpSpPr>
          <a:xfrm>
            <a:off x="6297236" y="2154146"/>
            <a:ext cx="2339426" cy="707570"/>
            <a:chOff x="2350726" y="1390054"/>
            <a:chExt cx="2339427" cy="799299"/>
          </a:xfrm>
        </p:grpSpPr>
        <p:sp>
          <p:nvSpPr>
            <p:cNvPr id="259" name="Rectangle 96">
              <a:extLst>
                <a:ext uri="{FF2B5EF4-FFF2-40B4-BE49-F238E27FC236}">
                  <a16:creationId xmlns:a16="http://schemas.microsoft.com/office/drawing/2014/main" id="{A5588FFA-1154-4D4D-8043-9DBA677EF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82028" y="1390054"/>
              <a:ext cx="1134259" cy="347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914400"/>
              <a:r>
                <a:rPr lang="en-US" altLang="en-US" sz="10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Median DOR months (range)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60" name="Line 93">
              <a:extLst>
                <a:ext uri="{FF2B5EF4-FFF2-40B4-BE49-F238E27FC236}">
                  <a16:creationId xmlns:a16="http://schemas.microsoft.com/office/drawing/2014/main" id="{501920C4-7D30-496A-BD56-3251ACE699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0726" y="1796440"/>
              <a:ext cx="2339427" cy="0"/>
            </a:xfrm>
            <a:prstGeom prst="line">
              <a:avLst/>
            </a:prstGeom>
            <a:noFill/>
            <a:ln w="19050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</a:pPr>
              <a:endParaRPr lang="en-US" sz="1000" dirty="0">
                <a:solidFill>
                  <a:srgbClr val="000000"/>
                </a:solidFill>
                <a:latin typeface="Calibri" panose="020F0502020204030204" pitchFamily="34" charset="0"/>
                <a:ea typeface="MS PGothic" panose="020B0600070205080204" pitchFamily="34" charset="-128"/>
              </a:endParaRPr>
            </a:p>
          </p:txBody>
        </p:sp>
        <p:sp>
          <p:nvSpPr>
            <p:cNvPr id="261" name="Rectangle 94">
              <a:extLst>
                <a:ext uri="{FF2B5EF4-FFF2-40B4-BE49-F238E27FC236}">
                  <a16:creationId xmlns:a16="http://schemas.microsoft.com/office/drawing/2014/main" id="{0E6A57A5-DA88-488B-B471-526EF67B2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500" y="1836128"/>
              <a:ext cx="476092" cy="17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Pembro</a:t>
              </a:r>
              <a:endParaRPr lang="en-US" altLang="en-US" sz="1000" dirty="0">
                <a:solidFill>
                  <a:srgbClr val="00877C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62" name="Rectangle 95">
              <a:extLst>
                <a:ext uri="{FF2B5EF4-FFF2-40B4-BE49-F238E27FC236}">
                  <a16:creationId xmlns:a16="http://schemas.microsoft.com/office/drawing/2014/main" id="{65DC03AF-95AA-4630-8590-EB4FBAC1B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06278" y="1390054"/>
              <a:ext cx="320601" cy="347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914400"/>
              <a:r>
                <a:rPr lang="en-US" altLang="en-US" sz="10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ORR </a:t>
              </a:r>
              <a:br>
                <a:rPr lang="en-US" altLang="en-US" sz="10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</a:br>
              <a:r>
                <a:rPr lang="en-US" altLang="en-US" sz="10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%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65" name="Rectangle 98">
              <a:extLst>
                <a:ext uri="{FF2B5EF4-FFF2-40B4-BE49-F238E27FC236}">
                  <a16:creationId xmlns:a16="http://schemas.microsoft.com/office/drawing/2014/main" id="{DB9FABF5-2839-4D2F-AA3D-D3FE291A4A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500" y="2015515"/>
              <a:ext cx="434414" cy="17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Chemo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66" name="Rectangle 134">
              <a:extLst>
                <a:ext uri="{FF2B5EF4-FFF2-40B4-BE49-F238E27FC236}">
                  <a16:creationId xmlns:a16="http://schemas.microsoft.com/office/drawing/2014/main" id="{A744D3C6-C7FA-49AF-9842-58513AC66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457" y="1836128"/>
              <a:ext cx="246862" cy="17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25.0</a:t>
              </a:r>
              <a:endParaRPr lang="en-US" altLang="en-US" sz="1000" dirty="0">
                <a:solidFill>
                  <a:srgbClr val="00877C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67" name="Rectangle 135">
              <a:extLst>
                <a:ext uri="{FF2B5EF4-FFF2-40B4-BE49-F238E27FC236}">
                  <a16:creationId xmlns:a16="http://schemas.microsoft.com/office/drawing/2014/main" id="{1CDEAD15-A1F9-4A26-80C8-8831DF633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28457" y="2015515"/>
              <a:ext cx="246862" cy="17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37.8</a:t>
              </a:r>
              <a:endParaRPr lang="en-US" altLang="en-US" sz="10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68" name="Rectangle 136">
              <a:extLst>
                <a:ext uri="{FF2B5EF4-FFF2-40B4-BE49-F238E27FC236}">
                  <a16:creationId xmlns:a16="http://schemas.microsoft.com/office/drawing/2014/main" id="{374FB1DD-FECB-4B18-B5EE-EA1DAD4D7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363" y="1836128"/>
              <a:ext cx="1134926" cy="17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00877C"/>
                  </a:solidFill>
                  <a:ea typeface="MS PGothic" panose="020B0600070205080204" pitchFamily="34" charset="-128"/>
                </a:rPr>
                <a:t>19.3 (1.4+ to 33.6+)</a:t>
              </a:r>
              <a:endParaRPr lang="en-US" altLang="en-US" sz="1000" dirty="0">
                <a:solidFill>
                  <a:srgbClr val="00877C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69" name="Rectangle 137">
              <a:extLst>
                <a:ext uri="{FF2B5EF4-FFF2-40B4-BE49-F238E27FC236}">
                  <a16:creationId xmlns:a16="http://schemas.microsoft.com/office/drawing/2014/main" id="{C4FEFF1D-89BD-41C6-B3D7-BB21F44EE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12414" y="2015515"/>
              <a:ext cx="1064394" cy="17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000" b="1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6.8 (1.5+ to 30.4+)</a:t>
              </a:r>
              <a:endParaRPr lang="en-US" altLang="en-US" sz="1000" dirty="0">
                <a:solidFill>
                  <a:srgbClr val="66203A"/>
                </a:solidFill>
                <a:ea typeface="MS PGothic" panose="020B0600070205080204" pitchFamily="34" charset="-128"/>
              </a:endParaRPr>
            </a:p>
          </p:txBody>
        </p:sp>
      </p:grpSp>
      <p:sp>
        <p:nvSpPr>
          <p:cNvPr id="179" name="Freeform 162">
            <a:extLst>
              <a:ext uri="{FF2B5EF4-FFF2-40B4-BE49-F238E27FC236}">
                <a16:creationId xmlns:a16="http://schemas.microsoft.com/office/drawing/2014/main" id="{8060B0DA-CF0F-456B-A57F-182CB9FE608C}"/>
              </a:ext>
            </a:extLst>
          </p:cNvPr>
          <p:cNvSpPr>
            <a:spLocks/>
          </p:cNvSpPr>
          <p:nvPr/>
        </p:nvSpPr>
        <p:spPr bwMode="auto">
          <a:xfrm>
            <a:off x="5052991" y="2429532"/>
            <a:ext cx="2549923" cy="2355369"/>
          </a:xfrm>
          <a:custGeom>
            <a:avLst/>
            <a:gdLst>
              <a:gd name="T0" fmla="*/ 0 w 1410"/>
              <a:gd name="T1" fmla="*/ 0 h 905"/>
              <a:gd name="T2" fmla="*/ 0 w 1410"/>
              <a:gd name="T3" fmla="*/ 0 h 905"/>
              <a:gd name="T4" fmla="*/ 71 w 1410"/>
              <a:gd name="T5" fmla="*/ 0 h 905"/>
              <a:gd name="T6" fmla="*/ 124 w 1410"/>
              <a:gd name="T7" fmla="*/ 0 h 905"/>
              <a:gd name="T8" fmla="*/ 124 w 1410"/>
              <a:gd name="T9" fmla="*/ 30 h 905"/>
              <a:gd name="T10" fmla="*/ 126 w 1410"/>
              <a:gd name="T11" fmla="*/ 59 h 905"/>
              <a:gd name="T12" fmla="*/ 129 w 1410"/>
              <a:gd name="T13" fmla="*/ 59 h 905"/>
              <a:gd name="T14" fmla="*/ 129 w 1410"/>
              <a:gd name="T15" fmla="*/ 88 h 905"/>
              <a:gd name="T16" fmla="*/ 178 w 1410"/>
              <a:gd name="T17" fmla="*/ 118 h 905"/>
              <a:gd name="T18" fmla="*/ 193 w 1410"/>
              <a:gd name="T19" fmla="*/ 118 h 905"/>
              <a:gd name="T20" fmla="*/ 193 w 1410"/>
              <a:gd name="T21" fmla="*/ 147 h 905"/>
              <a:gd name="T22" fmla="*/ 196 w 1410"/>
              <a:gd name="T23" fmla="*/ 176 h 905"/>
              <a:gd name="T24" fmla="*/ 199 w 1410"/>
              <a:gd name="T25" fmla="*/ 176 h 905"/>
              <a:gd name="T26" fmla="*/ 199 w 1410"/>
              <a:gd name="T27" fmla="*/ 235 h 905"/>
              <a:gd name="T28" fmla="*/ 202 w 1410"/>
              <a:gd name="T29" fmla="*/ 235 h 905"/>
              <a:gd name="T30" fmla="*/ 211 w 1410"/>
              <a:gd name="T31" fmla="*/ 235 h 905"/>
              <a:gd name="T32" fmla="*/ 211 w 1410"/>
              <a:gd name="T33" fmla="*/ 265 h 905"/>
              <a:gd name="T34" fmla="*/ 223 w 1410"/>
              <a:gd name="T35" fmla="*/ 326 h 905"/>
              <a:gd name="T36" fmla="*/ 239 w 1410"/>
              <a:gd name="T37" fmla="*/ 326 h 905"/>
              <a:gd name="T38" fmla="*/ 239 w 1410"/>
              <a:gd name="T39" fmla="*/ 326 h 905"/>
              <a:gd name="T40" fmla="*/ 243 w 1410"/>
              <a:gd name="T41" fmla="*/ 358 h 905"/>
              <a:gd name="T42" fmla="*/ 249 w 1410"/>
              <a:gd name="T43" fmla="*/ 358 h 905"/>
              <a:gd name="T44" fmla="*/ 249 w 1410"/>
              <a:gd name="T45" fmla="*/ 390 h 905"/>
              <a:gd name="T46" fmla="*/ 257 w 1410"/>
              <a:gd name="T47" fmla="*/ 421 h 905"/>
              <a:gd name="T48" fmla="*/ 269 w 1410"/>
              <a:gd name="T49" fmla="*/ 421 h 905"/>
              <a:gd name="T50" fmla="*/ 269 w 1410"/>
              <a:gd name="T51" fmla="*/ 454 h 905"/>
              <a:gd name="T52" fmla="*/ 315 w 1410"/>
              <a:gd name="T53" fmla="*/ 486 h 905"/>
              <a:gd name="T54" fmla="*/ 316 w 1410"/>
              <a:gd name="T55" fmla="*/ 486 h 905"/>
              <a:gd name="T56" fmla="*/ 316 w 1410"/>
              <a:gd name="T57" fmla="*/ 517 h 905"/>
              <a:gd name="T58" fmla="*/ 321 w 1410"/>
              <a:gd name="T59" fmla="*/ 517 h 905"/>
              <a:gd name="T60" fmla="*/ 326 w 1410"/>
              <a:gd name="T61" fmla="*/ 517 h 905"/>
              <a:gd name="T62" fmla="*/ 326 w 1410"/>
              <a:gd name="T63" fmla="*/ 552 h 905"/>
              <a:gd name="T64" fmla="*/ 330 w 1410"/>
              <a:gd name="T65" fmla="*/ 589 h 905"/>
              <a:gd name="T66" fmla="*/ 394 w 1410"/>
              <a:gd name="T67" fmla="*/ 589 h 905"/>
              <a:gd name="T68" fmla="*/ 394 w 1410"/>
              <a:gd name="T69" fmla="*/ 627 h 905"/>
              <a:gd name="T70" fmla="*/ 403 w 1410"/>
              <a:gd name="T71" fmla="*/ 665 h 905"/>
              <a:gd name="T72" fmla="*/ 420 w 1410"/>
              <a:gd name="T73" fmla="*/ 665 h 905"/>
              <a:gd name="T74" fmla="*/ 420 w 1410"/>
              <a:gd name="T75" fmla="*/ 702 h 905"/>
              <a:gd name="T76" fmla="*/ 480 w 1410"/>
              <a:gd name="T77" fmla="*/ 740 h 905"/>
              <a:gd name="T78" fmla="*/ 559 w 1410"/>
              <a:gd name="T79" fmla="*/ 740 h 905"/>
              <a:gd name="T80" fmla="*/ 559 w 1410"/>
              <a:gd name="T81" fmla="*/ 740 h 905"/>
              <a:gd name="T82" fmla="*/ 577 w 1410"/>
              <a:gd name="T83" fmla="*/ 785 h 905"/>
              <a:gd name="T84" fmla="*/ 641 w 1410"/>
              <a:gd name="T85" fmla="*/ 785 h 905"/>
              <a:gd name="T86" fmla="*/ 641 w 1410"/>
              <a:gd name="T87" fmla="*/ 785 h 905"/>
              <a:gd name="T88" fmla="*/ 1143 w 1410"/>
              <a:gd name="T89" fmla="*/ 845 h 905"/>
              <a:gd name="T90" fmla="*/ 1343 w 1410"/>
              <a:gd name="T91" fmla="*/ 845 h 905"/>
              <a:gd name="T92" fmla="*/ 1343 w 1410"/>
              <a:gd name="T93" fmla="*/ 905 h 905"/>
              <a:gd name="T94" fmla="*/ 1410 w 1410"/>
              <a:gd name="T95" fmla="*/ 905 h 9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10" h="90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71" y="0"/>
                </a:lnTo>
                <a:lnTo>
                  <a:pt x="71" y="0"/>
                </a:lnTo>
                <a:lnTo>
                  <a:pt x="71" y="0"/>
                </a:lnTo>
                <a:lnTo>
                  <a:pt x="124" y="0"/>
                </a:lnTo>
                <a:lnTo>
                  <a:pt x="124" y="30"/>
                </a:lnTo>
                <a:lnTo>
                  <a:pt x="124" y="30"/>
                </a:lnTo>
                <a:lnTo>
                  <a:pt x="126" y="30"/>
                </a:lnTo>
                <a:lnTo>
                  <a:pt x="126" y="59"/>
                </a:lnTo>
                <a:lnTo>
                  <a:pt x="126" y="59"/>
                </a:lnTo>
                <a:lnTo>
                  <a:pt x="129" y="59"/>
                </a:lnTo>
                <a:lnTo>
                  <a:pt x="129" y="88"/>
                </a:lnTo>
                <a:lnTo>
                  <a:pt x="129" y="88"/>
                </a:lnTo>
                <a:lnTo>
                  <a:pt x="178" y="88"/>
                </a:lnTo>
                <a:lnTo>
                  <a:pt x="178" y="118"/>
                </a:lnTo>
                <a:lnTo>
                  <a:pt x="178" y="118"/>
                </a:lnTo>
                <a:lnTo>
                  <a:pt x="193" y="118"/>
                </a:lnTo>
                <a:lnTo>
                  <a:pt x="193" y="147"/>
                </a:lnTo>
                <a:lnTo>
                  <a:pt x="193" y="147"/>
                </a:lnTo>
                <a:lnTo>
                  <a:pt x="196" y="147"/>
                </a:lnTo>
                <a:lnTo>
                  <a:pt x="196" y="176"/>
                </a:lnTo>
                <a:lnTo>
                  <a:pt x="196" y="176"/>
                </a:lnTo>
                <a:lnTo>
                  <a:pt x="199" y="176"/>
                </a:lnTo>
                <a:lnTo>
                  <a:pt x="199" y="235"/>
                </a:lnTo>
                <a:lnTo>
                  <a:pt x="199" y="235"/>
                </a:lnTo>
                <a:lnTo>
                  <a:pt x="202" y="235"/>
                </a:lnTo>
                <a:lnTo>
                  <a:pt x="202" y="235"/>
                </a:lnTo>
                <a:lnTo>
                  <a:pt x="202" y="235"/>
                </a:lnTo>
                <a:lnTo>
                  <a:pt x="211" y="235"/>
                </a:lnTo>
                <a:lnTo>
                  <a:pt x="211" y="265"/>
                </a:lnTo>
                <a:lnTo>
                  <a:pt x="211" y="265"/>
                </a:lnTo>
                <a:lnTo>
                  <a:pt x="223" y="265"/>
                </a:lnTo>
                <a:lnTo>
                  <a:pt x="223" y="326"/>
                </a:lnTo>
                <a:lnTo>
                  <a:pt x="223" y="326"/>
                </a:lnTo>
                <a:lnTo>
                  <a:pt x="239" y="326"/>
                </a:lnTo>
                <a:lnTo>
                  <a:pt x="239" y="326"/>
                </a:lnTo>
                <a:lnTo>
                  <a:pt x="239" y="326"/>
                </a:lnTo>
                <a:lnTo>
                  <a:pt x="243" y="326"/>
                </a:lnTo>
                <a:lnTo>
                  <a:pt x="243" y="358"/>
                </a:lnTo>
                <a:lnTo>
                  <a:pt x="243" y="358"/>
                </a:lnTo>
                <a:lnTo>
                  <a:pt x="249" y="358"/>
                </a:lnTo>
                <a:lnTo>
                  <a:pt x="249" y="390"/>
                </a:lnTo>
                <a:lnTo>
                  <a:pt x="249" y="390"/>
                </a:lnTo>
                <a:lnTo>
                  <a:pt x="257" y="390"/>
                </a:lnTo>
                <a:lnTo>
                  <a:pt x="257" y="421"/>
                </a:lnTo>
                <a:lnTo>
                  <a:pt x="257" y="421"/>
                </a:lnTo>
                <a:lnTo>
                  <a:pt x="269" y="421"/>
                </a:lnTo>
                <a:lnTo>
                  <a:pt x="269" y="454"/>
                </a:lnTo>
                <a:lnTo>
                  <a:pt x="269" y="454"/>
                </a:lnTo>
                <a:lnTo>
                  <a:pt x="315" y="454"/>
                </a:lnTo>
                <a:lnTo>
                  <a:pt x="315" y="486"/>
                </a:lnTo>
                <a:lnTo>
                  <a:pt x="315" y="486"/>
                </a:lnTo>
                <a:lnTo>
                  <a:pt x="316" y="486"/>
                </a:lnTo>
                <a:lnTo>
                  <a:pt x="316" y="517"/>
                </a:lnTo>
                <a:lnTo>
                  <a:pt x="316" y="517"/>
                </a:lnTo>
                <a:lnTo>
                  <a:pt x="321" y="517"/>
                </a:lnTo>
                <a:lnTo>
                  <a:pt x="321" y="517"/>
                </a:lnTo>
                <a:lnTo>
                  <a:pt x="321" y="517"/>
                </a:lnTo>
                <a:lnTo>
                  <a:pt x="326" y="517"/>
                </a:lnTo>
                <a:lnTo>
                  <a:pt x="326" y="552"/>
                </a:lnTo>
                <a:lnTo>
                  <a:pt x="326" y="552"/>
                </a:lnTo>
                <a:lnTo>
                  <a:pt x="330" y="552"/>
                </a:lnTo>
                <a:lnTo>
                  <a:pt x="330" y="589"/>
                </a:lnTo>
                <a:lnTo>
                  <a:pt x="330" y="589"/>
                </a:lnTo>
                <a:lnTo>
                  <a:pt x="394" y="589"/>
                </a:lnTo>
                <a:lnTo>
                  <a:pt x="394" y="627"/>
                </a:lnTo>
                <a:lnTo>
                  <a:pt x="394" y="627"/>
                </a:lnTo>
                <a:lnTo>
                  <a:pt x="403" y="627"/>
                </a:lnTo>
                <a:lnTo>
                  <a:pt x="403" y="665"/>
                </a:lnTo>
                <a:lnTo>
                  <a:pt x="403" y="665"/>
                </a:lnTo>
                <a:lnTo>
                  <a:pt x="420" y="665"/>
                </a:lnTo>
                <a:lnTo>
                  <a:pt x="420" y="702"/>
                </a:lnTo>
                <a:lnTo>
                  <a:pt x="420" y="702"/>
                </a:lnTo>
                <a:lnTo>
                  <a:pt x="480" y="702"/>
                </a:lnTo>
                <a:lnTo>
                  <a:pt x="480" y="740"/>
                </a:lnTo>
                <a:lnTo>
                  <a:pt x="480" y="740"/>
                </a:lnTo>
                <a:lnTo>
                  <a:pt x="559" y="740"/>
                </a:lnTo>
                <a:lnTo>
                  <a:pt x="559" y="740"/>
                </a:lnTo>
                <a:lnTo>
                  <a:pt x="559" y="740"/>
                </a:lnTo>
                <a:lnTo>
                  <a:pt x="577" y="740"/>
                </a:lnTo>
                <a:lnTo>
                  <a:pt x="577" y="785"/>
                </a:lnTo>
                <a:lnTo>
                  <a:pt x="577" y="785"/>
                </a:lnTo>
                <a:lnTo>
                  <a:pt x="641" y="785"/>
                </a:lnTo>
                <a:lnTo>
                  <a:pt x="641" y="785"/>
                </a:lnTo>
                <a:lnTo>
                  <a:pt x="641" y="785"/>
                </a:lnTo>
                <a:lnTo>
                  <a:pt x="1143" y="785"/>
                </a:lnTo>
                <a:lnTo>
                  <a:pt x="1143" y="845"/>
                </a:lnTo>
                <a:lnTo>
                  <a:pt x="1143" y="845"/>
                </a:lnTo>
                <a:lnTo>
                  <a:pt x="1343" y="845"/>
                </a:lnTo>
                <a:lnTo>
                  <a:pt x="1343" y="905"/>
                </a:lnTo>
                <a:lnTo>
                  <a:pt x="1343" y="905"/>
                </a:lnTo>
                <a:lnTo>
                  <a:pt x="1410" y="905"/>
                </a:lnTo>
                <a:lnTo>
                  <a:pt x="1410" y="905"/>
                </a:lnTo>
              </a:path>
            </a:pathLst>
          </a:cu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0" name="Line 163">
            <a:extLst>
              <a:ext uri="{FF2B5EF4-FFF2-40B4-BE49-F238E27FC236}">
                <a16:creationId xmlns:a16="http://schemas.microsoft.com/office/drawing/2014/main" id="{5C5CCAC5-534F-4F7C-B283-1B36CE22F6A3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1390" y="2372275"/>
            <a:ext cx="0" cy="57258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1" name="Line 164">
            <a:extLst>
              <a:ext uri="{FF2B5EF4-FFF2-40B4-BE49-F238E27FC236}">
                <a16:creationId xmlns:a16="http://schemas.microsoft.com/office/drawing/2014/main" id="{7E00B51E-0271-482E-B3CA-8E0C71E6BF21}"/>
              </a:ext>
            </a:extLst>
          </p:cNvPr>
          <p:cNvSpPr>
            <a:spLocks noChangeShapeType="1"/>
          </p:cNvSpPr>
          <p:nvPr/>
        </p:nvSpPr>
        <p:spPr bwMode="auto">
          <a:xfrm>
            <a:off x="5418299" y="2981289"/>
            <a:ext cx="0" cy="59859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2" name="Line 165">
            <a:extLst>
              <a:ext uri="{FF2B5EF4-FFF2-40B4-BE49-F238E27FC236}">
                <a16:creationId xmlns:a16="http://schemas.microsoft.com/office/drawing/2014/main" id="{873D51F8-B014-438E-A9C7-194B4D9BBA9E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5211" y="3218130"/>
            <a:ext cx="0" cy="59859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3" name="Line 166">
            <a:extLst>
              <a:ext uri="{FF2B5EF4-FFF2-40B4-BE49-F238E27FC236}">
                <a16:creationId xmlns:a16="http://schemas.microsoft.com/office/drawing/2014/main" id="{310ED86A-0528-43D6-8AAA-287B5ADA765C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3504" y="3717829"/>
            <a:ext cx="0" cy="57258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4" name="Line 167">
            <a:extLst>
              <a:ext uri="{FF2B5EF4-FFF2-40B4-BE49-F238E27FC236}">
                <a16:creationId xmlns:a16="http://schemas.microsoft.com/office/drawing/2014/main" id="{6951E61E-A61E-4660-8F55-31336637BC72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2547" y="3806319"/>
            <a:ext cx="0" cy="59859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5" name="Line 168">
            <a:extLst>
              <a:ext uri="{FF2B5EF4-FFF2-40B4-BE49-F238E27FC236}">
                <a16:creationId xmlns:a16="http://schemas.microsoft.com/office/drawing/2014/main" id="{C00DF1E1-B80F-49C9-9FE1-D7A644E04C54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3918" y="4295610"/>
            <a:ext cx="0" cy="59859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6" name="Line 169">
            <a:extLst>
              <a:ext uri="{FF2B5EF4-FFF2-40B4-BE49-F238E27FC236}">
                <a16:creationId xmlns:a16="http://schemas.microsoft.com/office/drawing/2014/main" id="{4E2DA974-B511-4EEA-8632-793AD3C72D24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2211" y="4412729"/>
            <a:ext cx="0" cy="59859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7" name="Line 170">
            <a:extLst>
              <a:ext uri="{FF2B5EF4-FFF2-40B4-BE49-F238E27FC236}">
                <a16:creationId xmlns:a16="http://schemas.microsoft.com/office/drawing/2014/main" id="{1FA9FDB6-B26F-4D08-AC49-34BE809F594E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2914" y="4725043"/>
            <a:ext cx="0" cy="59859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8" name="Freeform 171">
            <a:extLst>
              <a:ext uri="{FF2B5EF4-FFF2-40B4-BE49-F238E27FC236}">
                <a16:creationId xmlns:a16="http://schemas.microsoft.com/office/drawing/2014/main" id="{5277A0A5-935F-4E8E-AE5B-E87C687FCDC9}"/>
              </a:ext>
            </a:extLst>
          </p:cNvPr>
          <p:cNvSpPr>
            <a:spLocks/>
          </p:cNvSpPr>
          <p:nvPr/>
        </p:nvSpPr>
        <p:spPr bwMode="auto">
          <a:xfrm>
            <a:off x="5052990" y="2429532"/>
            <a:ext cx="2815766" cy="1730741"/>
          </a:xfrm>
          <a:custGeom>
            <a:avLst/>
            <a:gdLst>
              <a:gd name="T0" fmla="*/ 0 w 1557"/>
              <a:gd name="T1" fmla="*/ 0 h 665"/>
              <a:gd name="T2" fmla="*/ 0 w 1557"/>
              <a:gd name="T3" fmla="*/ 0 h 665"/>
              <a:gd name="T4" fmla="*/ 65 w 1557"/>
              <a:gd name="T5" fmla="*/ 0 h 665"/>
              <a:gd name="T6" fmla="*/ 129 w 1557"/>
              <a:gd name="T7" fmla="*/ 0 h 665"/>
              <a:gd name="T8" fmla="*/ 129 w 1557"/>
              <a:gd name="T9" fmla="*/ 132 h 665"/>
              <a:gd name="T10" fmla="*/ 204 w 1557"/>
              <a:gd name="T11" fmla="*/ 176 h 665"/>
              <a:gd name="T12" fmla="*/ 364 w 1557"/>
              <a:gd name="T13" fmla="*/ 176 h 665"/>
              <a:gd name="T14" fmla="*/ 364 w 1557"/>
              <a:gd name="T15" fmla="*/ 220 h 665"/>
              <a:gd name="T16" fmla="*/ 381 w 1557"/>
              <a:gd name="T17" fmla="*/ 220 h 665"/>
              <a:gd name="T18" fmla="*/ 383 w 1557"/>
              <a:gd name="T19" fmla="*/ 220 h 665"/>
              <a:gd name="T20" fmla="*/ 383 w 1557"/>
              <a:gd name="T21" fmla="*/ 266 h 665"/>
              <a:gd name="T22" fmla="*/ 385 w 1557"/>
              <a:gd name="T23" fmla="*/ 313 h 665"/>
              <a:gd name="T24" fmla="*/ 391 w 1557"/>
              <a:gd name="T25" fmla="*/ 313 h 665"/>
              <a:gd name="T26" fmla="*/ 391 w 1557"/>
              <a:gd name="T27" fmla="*/ 360 h 665"/>
              <a:gd name="T28" fmla="*/ 443 w 1557"/>
              <a:gd name="T29" fmla="*/ 406 h 665"/>
              <a:gd name="T30" fmla="*/ 635 w 1557"/>
              <a:gd name="T31" fmla="*/ 406 h 665"/>
              <a:gd name="T32" fmla="*/ 635 w 1557"/>
              <a:gd name="T33" fmla="*/ 453 h 665"/>
              <a:gd name="T34" fmla="*/ 894 w 1557"/>
              <a:gd name="T35" fmla="*/ 500 h 665"/>
              <a:gd name="T36" fmla="*/ 897 w 1557"/>
              <a:gd name="T37" fmla="*/ 500 h 665"/>
              <a:gd name="T38" fmla="*/ 897 w 1557"/>
              <a:gd name="T39" fmla="*/ 500 h 665"/>
              <a:gd name="T40" fmla="*/ 908 w 1557"/>
              <a:gd name="T41" fmla="*/ 500 h 665"/>
              <a:gd name="T42" fmla="*/ 932 w 1557"/>
              <a:gd name="T43" fmla="*/ 500 h 665"/>
              <a:gd name="T44" fmla="*/ 932 w 1557"/>
              <a:gd name="T45" fmla="*/ 500 h 665"/>
              <a:gd name="T46" fmla="*/ 981 w 1557"/>
              <a:gd name="T47" fmla="*/ 566 h 665"/>
              <a:gd name="T48" fmla="*/ 1049 w 1557"/>
              <a:gd name="T49" fmla="*/ 566 h 665"/>
              <a:gd name="T50" fmla="*/ 1049 w 1557"/>
              <a:gd name="T51" fmla="*/ 566 h 665"/>
              <a:gd name="T52" fmla="*/ 1107 w 1557"/>
              <a:gd name="T53" fmla="*/ 566 h 665"/>
              <a:gd name="T54" fmla="*/ 1358 w 1557"/>
              <a:gd name="T55" fmla="*/ 566 h 665"/>
              <a:gd name="T56" fmla="*/ 1358 w 1557"/>
              <a:gd name="T57" fmla="*/ 665 h 665"/>
              <a:gd name="T58" fmla="*/ 1413 w 1557"/>
              <a:gd name="T59" fmla="*/ 665 h 665"/>
              <a:gd name="T60" fmla="*/ 1538 w 1557"/>
              <a:gd name="T61" fmla="*/ 665 h 665"/>
              <a:gd name="T62" fmla="*/ 1538 w 1557"/>
              <a:gd name="T63" fmla="*/ 665 h 665"/>
              <a:gd name="T64" fmla="*/ 1557 w 1557"/>
              <a:gd name="T65" fmla="*/ 665 h 6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557" h="665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5" y="0"/>
                </a:lnTo>
                <a:lnTo>
                  <a:pt x="65" y="0"/>
                </a:lnTo>
                <a:lnTo>
                  <a:pt x="65" y="0"/>
                </a:lnTo>
                <a:lnTo>
                  <a:pt x="129" y="0"/>
                </a:lnTo>
                <a:lnTo>
                  <a:pt x="129" y="132"/>
                </a:lnTo>
                <a:lnTo>
                  <a:pt x="129" y="132"/>
                </a:lnTo>
                <a:lnTo>
                  <a:pt x="204" y="132"/>
                </a:lnTo>
                <a:lnTo>
                  <a:pt x="204" y="176"/>
                </a:lnTo>
                <a:lnTo>
                  <a:pt x="204" y="176"/>
                </a:lnTo>
                <a:lnTo>
                  <a:pt x="364" y="176"/>
                </a:lnTo>
                <a:lnTo>
                  <a:pt x="364" y="220"/>
                </a:lnTo>
                <a:lnTo>
                  <a:pt x="364" y="220"/>
                </a:lnTo>
                <a:lnTo>
                  <a:pt x="381" y="220"/>
                </a:lnTo>
                <a:lnTo>
                  <a:pt x="381" y="220"/>
                </a:lnTo>
                <a:lnTo>
                  <a:pt x="381" y="220"/>
                </a:lnTo>
                <a:lnTo>
                  <a:pt x="383" y="220"/>
                </a:lnTo>
                <a:lnTo>
                  <a:pt x="383" y="266"/>
                </a:lnTo>
                <a:lnTo>
                  <a:pt x="383" y="266"/>
                </a:lnTo>
                <a:lnTo>
                  <a:pt x="385" y="266"/>
                </a:lnTo>
                <a:lnTo>
                  <a:pt x="385" y="313"/>
                </a:lnTo>
                <a:lnTo>
                  <a:pt x="385" y="313"/>
                </a:lnTo>
                <a:lnTo>
                  <a:pt x="391" y="313"/>
                </a:lnTo>
                <a:lnTo>
                  <a:pt x="391" y="360"/>
                </a:lnTo>
                <a:lnTo>
                  <a:pt x="391" y="360"/>
                </a:lnTo>
                <a:lnTo>
                  <a:pt x="443" y="360"/>
                </a:lnTo>
                <a:lnTo>
                  <a:pt x="443" y="406"/>
                </a:lnTo>
                <a:lnTo>
                  <a:pt x="443" y="406"/>
                </a:lnTo>
                <a:lnTo>
                  <a:pt x="635" y="406"/>
                </a:lnTo>
                <a:lnTo>
                  <a:pt x="635" y="453"/>
                </a:lnTo>
                <a:lnTo>
                  <a:pt x="635" y="453"/>
                </a:lnTo>
                <a:lnTo>
                  <a:pt x="894" y="453"/>
                </a:lnTo>
                <a:lnTo>
                  <a:pt x="894" y="500"/>
                </a:lnTo>
                <a:lnTo>
                  <a:pt x="894" y="500"/>
                </a:lnTo>
                <a:lnTo>
                  <a:pt x="897" y="500"/>
                </a:lnTo>
                <a:lnTo>
                  <a:pt x="897" y="500"/>
                </a:lnTo>
                <a:lnTo>
                  <a:pt x="897" y="500"/>
                </a:lnTo>
                <a:lnTo>
                  <a:pt x="908" y="500"/>
                </a:lnTo>
                <a:lnTo>
                  <a:pt x="908" y="500"/>
                </a:lnTo>
                <a:lnTo>
                  <a:pt x="908" y="500"/>
                </a:lnTo>
                <a:lnTo>
                  <a:pt x="932" y="500"/>
                </a:lnTo>
                <a:lnTo>
                  <a:pt x="932" y="500"/>
                </a:lnTo>
                <a:lnTo>
                  <a:pt x="932" y="500"/>
                </a:lnTo>
                <a:lnTo>
                  <a:pt x="981" y="500"/>
                </a:lnTo>
                <a:lnTo>
                  <a:pt x="981" y="566"/>
                </a:lnTo>
                <a:lnTo>
                  <a:pt x="981" y="566"/>
                </a:lnTo>
                <a:lnTo>
                  <a:pt x="1049" y="566"/>
                </a:lnTo>
                <a:lnTo>
                  <a:pt x="1049" y="566"/>
                </a:lnTo>
                <a:lnTo>
                  <a:pt x="1049" y="566"/>
                </a:lnTo>
                <a:lnTo>
                  <a:pt x="1107" y="566"/>
                </a:lnTo>
                <a:lnTo>
                  <a:pt x="1107" y="566"/>
                </a:lnTo>
                <a:lnTo>
                  <a:pt x="1107" y="566"/>
                </a:lnTo>
                <a:lnTo>
                  <a:pt x="1358" y="566"/>
                </a:lnTo>
                <a:lnTo>
                  <a:pt x="1358" y="665"/>
                </a:lnTo>
                <a:lnTo>
                  <a:pt x="1358" y="665"/>
                </a:lnTo>
                <a:lnTo>
                  <a:pt x="1413" y="665"/>
                </a:lnTo>
                <a:lnTo>
                  <a:pt x="1413" y="665"/>
                </a:lnTo>
                <a:lnTo>
                  <a:pt x="1413" y="665"/>
                </a:lnTo>
                <a:lnTo>
                  <a:pt x="1538" y="665"/>
                </a:lnTo>
                <a:lnTo>
                  <a:pt x="1538" y="665"/>
                </a:lnTo>
                <a:lnTo>
                  <a:pt x="1538" y="665"/>
                </a:lnTo>
                <a:lnTo>
                  <a:pt x="1557" y="665"/>
                </a:lnTo>
                <a:lnTo>
                  <a:pt x="1557" y="665"/>
                </a:lnTo>
              </a:path>
            </a:pathLst>
          </a:cu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89" name="Line 172">
            <a:extLst>
              <a:ext uri="{FF2B5EF4-FFF2-40B4-BE49-F238E27FC236}">
                <a16:creationId xmlns:a16="http://schemas.microsoft.com/office/drawing/2014/main" id="{CB5586CF-2D6E-48C5-89CD-6A2825B835B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70540" y="2372275"/>
            <a:ext cx="0" cy="5725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0" name="Line 173">
            <a:extLst>
              <a:ext uri="{FF2B5EF4-FFF2-40B4-BE49-F238E27FC236}">
                <a16:creationId xmlns:a16="http://schemas.microsoft.com/office/drawing/2014/main" id="{8DAA973E-2005-429D-B53E-A5A44A99C7E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42012" y="2942249"/>
            <a:ext cx="0" cy="59859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1" name="Line 174">
            <a:extLst>
              <a:ext uri="{FF2B5EF4-FFF2-40B4-BE49-F238E27FC236}">
                <a16:creationId xmlns:a16="http://schemas.microsoft.com/office/drawing/2014/main" id="{9CDBD57A-CF88-42A6-96C3-4FDC7CB733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75177" y="3670983"/>
            <a:ext cx="0" cy="59859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2" name="Line 175">
            <a:extLst>
              <a:ext uri="{FF2B5EF4-FFF2-40B4-BE49-F238E27FC236}">
                <a16:creationId xmlns:a16="http://schemas.microsoft.com/office/drawing/2014/main" id="{60DEC422-4A28-4931-88DB-FF4B4F51DFF9}"/>
              </a:ext>
            </a:extLst>
          </p:cNvPr>
          <p:cNvSpPr>
            <a:spLocks noChangeShapeType="1"/>
          </p:cNvSpPr>
          <p:nvPr/>
        </p:nvSpPr>
        <p:spPr bwMode="auto">
          <a:xfrm>
            <a:off x="6695069" y="3670983"/>
            <a:ext cx="0" cy="59859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3" name="Line 176">
            <a:extLst>
              <a:ext uri="{FF2B5EF4-FFF2-40B4-BE49-F238E27FC236}">
                <a16:creationId xmlns:a16="http://schemas.microsoft.com/office/drawing/2014/main" id="{C14AFEDE-26B0-49F0-ACC3-65FFD742B09A}"/>
              </a:ext>
            </a:extLst>
          </p:cNvPr>
          <p:cNvSpPr>
            <a:spLocks noChangeShapeType="1"/>
          </p:cNvSpPr>
          <p:nvPr/>
        </p:nvSpPr>
        <p:spPr bwMode="auto">
          <a:xfrm>
            <a:off x="6738471" y="3670983"/>
            <a:ext cx="0" cy="59859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4" name="Line 177">
            <a:extLst>
              <a:ext uri="{FF2B5EF4-FFF2-40B4-BE49-F238E27FC236}">
                <a16:creationId xmlns:a16="http://schemas.microsoft.com/office/drawing/2014/main" id="{73E6A444-3EE7-45B6-A238-F5A7CB688459}"/>
              </a:ext>
            </a:extLst>
          </p:cNvPr>
          <p:cNvSpPr>
            <a:spLocks noChangeShapeType="1"/>
          </p:cNvSpPr>
          <p:nvPr/>
        </p:nvSpPr>
        <p:spPr bwMode="auto">
          <a:xfrm>
            <a:off x="6950062" y="3842755"/>
            <a:ext cx="0" cy="59859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5" name="Line 178">
            <a:extLst>
              <a:ext uri="{FF2B5EF4-FFF2-40B4-BE49-F238E27FC236}">
                <a16:creationId xmlns:a16="http://schemas.microsoft.com/office/drawing/2014/main" id="{EA650F84-99A7-46C2-98D8-5B53A7E33CF4}"/>
              </a:ext>
            </a:extLst>
          </p:cNvPr>
          <p:cNvSpPr>
            <a:spLocks noChangeShapeType="1"/>
          </p:cNvSpPr>
          <p:nvPr/>
        </p:nvSpPr>
        <p:spPr bwMode="auto">
          <a:xfrm>
            <a:off x="7054951" y="3842755"/>
            <a:ext cx="0" cy="59859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6" name="Line 179">
            <a:extLst>
              <a:ext uri="{FF2B5EF4-FFF2-40B4-BE49-F238E27FC236}">
                <a16:creationId xmlns:a16="http://schemas.microsoft.com/office/drawing/2014/main" id="{F7157582-54FA-4A66-B88D-FBBDB02949A7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338" y="4103016"/>
            <a:ext cx="0" cy="5725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7" name="Line 180">
            <a:extLst>
              <a:ext uri="{FF2B5EF4-FFF2-40B4-BE49-F238E27FC236}">
                <a16:creationId xmlns:a16="http://schemas.microsoft.com/office/drawing/2014/main" id="{B950E576-25C0-46BB-9F9B-1F6BF794E5CC}"/>
              </a:ext>
            </a:extLst>
          </p:cNvPr>
          <p:cNvSpPr>
            <a:spLocks noChangeShapeType="1"/>
          </p:cNvSpPr>
          <p:nvPr/>
        </p:nvSpPr>
        <p:spPr bwMode="auto">
          <a:xfrm>
            <a:off x="7834396" y="4103016"/>
            <a:ext cx="0" cy="5725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8" name="Line 181">
            <a:extLst>
              <a:ext uri="{FF2B5EF4-FFF2-40B4-BE49-F238E27FC236}">
                <a16:creationId xmlns:a16="http://schemas.microsoft.com/office/drawing/2014/main" id="{EC229941-7668-4D80-9347-4A620DC7660F}"/>
              </a:ext>
            </a:extLst>
          </p:cNvPr>
          <p:cNvSpPr>
            <a:spLocks noChangeShapeType="1"/>
          </p:cNvSpPr>
          <p:nvPr/>
        </p:nvSpPr>
        <p:spPr bwMode="auto">
          <a:xfrm>
            <a:off x="7868757" y="4103016"/>
            <a:ext cx="0" cy="57258"/>
          </a:xfrm>
          <a:prstGeom prst="line">
            <a:avLst/>
          </a:prstGeom>
          <a:noFill/>
          <a:ln w="19050" cap="flat">
            <a:solidFill>
              <a:srgbClr val="00877C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64" name="Rectangle 201">
            <a:extLst>
              <a:ext uri="{FF2B5EF4-FFF2-40B4-BE49-F238E27FC236}">
                <a16:creationId xmlns:a16="http://schemas.microsoft.com/office/drawing/2014/main" id="{2DFD6492-4103-450C-A684-5134EBCC81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0629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5" name="Rectangle 202">
            <a:extLst>
              <a:ext uri="{FF2B5EF4-FFF2-40B4-BE49-F238E27FC236}">
                <a16:creationId xmlns:a16="http://schemas.microsoft.com/office/drawing/2014/main" id="{C303E50F-2474-4ADE-86ED-868416CD09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9722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6" name="Rectangle 203">
            <a:extLst>
              <a:ext uri="{FF2B5EF4-FFF2-40B4-BE49-F238E27FC236}">
                <a16:creationId xmlns:a16="http://schemas.microsoft.com/office/drawing/2014/main" id="{5169936C-790C-470D-88DD-1924D0CE77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1834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7" name="Rectangle 204">
            <a:extLst>
              <a:ext uri="{FF2B5EF4-FFF2-40B4-BE49-F238E27FC236}">
                <a16:creationId xmlns:a16="http://schemas.microsoft.com/office/drawing/2014/main" id="{BBCDCA0A-059D-4DE3-B188-0D902E8659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438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8" name="Rectangle 205">
            <a:extLst>
              <a:ext uri="{FF2B5EF4-FFF2-40B4-BE49-F238E27FC236}">
                <a16:creationId xmlns:a16="http://schemas.microsoft.com/office/drawing/2014/main" id="{4C33AE1F-CA34-423C-B1F0-F5DB50FF57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1530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9" name="Rectangle 206">
            <a:extLst>
              <a:ext uri="{FF2B5EF4-FFF2-40B4-BE49-F238E27FC236}">
                <a16:creationId xmlns:a16="http://schemas.microsoft.com/office/drawing/2014/main" id="{60E9D0B4-8526-48B4-9219-87737B2DF0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6662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0" name="Rectangle 207">
            <a:extLst>
              <a:ext uri="{FF2B5EF4-FFF2-40B4-BE49-F238E27FC236}">
                <a16:creationId xmlns:a16="http://schemas.microsoft.com/office/drawing/2014/main" id="{14E9E4BB-BE63-4BBC-B1A6-A8569A75A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4246" y="539877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11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1" name="Rectangle 208">
            <a:extLst>
              <a:ext uri="{FF2B5EF4-FFF2-40B4-BE49-F238E27FC236}">
                <a16:creationId xmlns:a16="http://schemas.microsoft.com/office/drawing/2014/main" id="{41864B57-3E19-41CF-AB11-20ABE1A01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1917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2" name="Rectangle 209">
            <a:extLst>
              <a:ext uri="{FF2B5EF4-FFF2-40B4-BE49-F238E27FC236}">
                <a16:creationId xmlns:a16="http://schemas.microsoft.com/office/drawing/2014/main" id="{D985BF35-CF61-4AAE-8B9A-4E69227E68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9134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3" name="Rectangle 210">
            <a:extLst>
              <a:ext uri="{FF2B5EF4-FFF2-40B4-BE49-F238E27FC236}">
                <a16:creationId xmlns:a16="http://schemas.microsoft.com/office/drawing/2014/main" id="{9D9ACD21-AFE1-4DF3-B5B3-6104DD97A2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7189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4" name="Rectangle 211">
            <a:extLst>
              <a:ext uri="{FF2B5EF4-FFF2-40B4-BE49-F238E27FC236}">
                <a16:creationId xmlns:a16="http://schemas.microsoft.com/office/drawing/2014/main" id="{706D2E42-1820-4218-AEA8-07BEFEC6B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0811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5" name="Rectangle 212">
            <a:extLst>
              <a:ext uri="{FF2B5EF4-FFF2-40B4-BE49-F238E27FC236}">
                <a16:creationId xmlns:a16="http://schemas.microsoft.com/office/drawing/2014/main" id="{E31B094C-747B-4B32-9A6C-5E23A29D6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9904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9" name="Rectangle 216">
            <a:extLst>
              <a:ext uri="{FF2B5EF4-FFF2-40B4-BE49-F238E27FC236}">
                <a16:creationId xmlns:a16="http://schemas.microsoft.com/office/drawing/2014/main" id="{3E722100-3856-4054-B999-5D5171C039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099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0" name="Rectangle 217">
            <a:extLst>
              <a:ext uri="{FF2B5EF4-FFF2-40B4-BE49-F238E27FC236}">
                <a16:creationId xmlns:a16="http://schemas.microsoft.com/office/drawing/2014/main" id="{97F55CDE-DBFC-4243-B807-DD3844123E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1231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1" name="Rectangle 218">
            <a:extLst>
              <a:ext uri="{FF2B5EF4-FFF2-40B4-BE49-F238E27FC236}">
                <a16:creationId xmlns:a16="http://schemas.microsoft.com/office/drawing/2014/main" id="{54BC44EC-C893-4BB6-8214-CCA47DDA0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854" y="5518861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2" name="Rectangle 219">
            <a:extLst>
              <a:ext uri="{FF2B5EF4-FFF2-40B4-BE49-F238E27FC236}">
                <a16:creationId xmlns:a16="http://schemas.microsoft.com/office/drawing/2014/main" id="{7037FC5A-54C4-4A64-AB3D-1080A2086E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08852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3" name="Rectangle 220">
            <a:extLst>
              <a:ext uri="{FF2B5EF4-FFF2-40B4-BE49-F238E27FC236}">
                <a16:creationId xmlns:a16="http://schemas.microsoft.com/office/drawing/2014/main" id="{B3A5E211-D2BB-41B1-B86E-22B926CB60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57945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4" name="Rectangle 221">
            <a:extLst>
              <a:ext uri="{FF2B5EF4-FFF2-40B4-BE49-F238E27FC236}">
                <a16:creationId xmlns:a16="http://schemas.microsoft.com/office/drawing/2014/main" id="{4C1B4DF5-AFF9-4849-9A8D-2F21E635A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8101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5" name="Rectangle 222">
            <a:extLst>
              <a:ext uri="{FF2B5EF4-FFF2-40B4-BE49-F238E27FC236}">
                <a16:creationId xmlns:a16="http://schemas.microsoft.com/office/drawing/2014/main" id="{9DBB0CFE-3094-41D9-94E7-59E67477D0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3233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6" name="Rectangle 223">
            <a:extLst>
              <a:ext uri="{FF2B5EF4-FFF2-40B4-BE49-F238E27FC236}">
                <a16:creationId xmlns:a16="http://schemas.microsoft.com/office/drawing/2014/main" id="{0EA9A169-1ABA-4941-B6A7-3509711C67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13765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7" name="Rectangle 224">
            <a:extLst>
              <a:ext uri="{FF2B5EF4-FFF2-40B4-BE49-F238E27FC236}">
                <a16:creationId xmlns:a16="http://schemas.microsoft.com/office/drawing/2014/main" id="{F4BF6173-665C-4E4D-8175-74D048F67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60643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8" name="Rectangle 225">
            <a:extLst>
              <a:ext uri="{FF2B5EF4-FFF2-40B4-BE49-F238E27FC236}">
                <a16:creationId xmlns:a16="http://schemas.microsoft.com/office/drawing/2014/main" id="{E77066F8-4CE9-49A0-9344-73A9A99870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98699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9" name="Rectangle 226">
            <a:extLst>
              <a:ext uri="{FF2B5EF4-FFF2-40B4-BE49-F238E27FC236}">
                <a16:creationId xmlns:a16="http://schemas.microsoft.com/office/drawing/2014/main" id="{09C3269B-A042-4762-8B07-E22724E702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2321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0" name="Rectangle 227">
            <a:extLst>
              <a:ext uri="{FF2B5EF4-FFF2-40B4-BE49-F238E27FC236}">
                <a16:creationId xmlns:a16="http://schemas.microsoft.com/office/drawing/2014/main" id="{4C8F24A1-4480-4312-8E21-88A4933F3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99904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1" name="Rectangle 228">
            <a:extLst>
              <a:ext uri="{FF2B5EF4-FFF2-40B4-BE49-F238E27FC236}">
                <a16:creationId xmlns:a16="http://schemas.microsoft.com/office/drawing/2014/main" id="{4EFCE1F9-A95A-42D6-A68B-9DF9426A4C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3526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25" name="Rectangle 21">
            <a:extLst>
              <a:ext uri="{FF2B5EF4-FFF2-40B4-BE49-F238E27FC236}">
                <a16:creationId xmlns:a16="http://schemas.microsoft.com/office/drawing/2014/main" id="{0ED5DABE-8F75-4EAF-AC6A-AF0A76A40F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12" y="4840314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26" name="Rectangle 22">
            <a:extLst>
              <a:ext uri="{FF2B5EF4-FFF2-40B4-BE49-F238E27FC236}">
                <a16:creationId xmlns:a16="http://schemas.microsoft.com/office/drawing/2014/main" id="{4CE95953-1CD6-4D93-AA00-2FFFA9AA1F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45915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27" name="Rectangle 23">
            <a:extLst>
              <a:ext uri="{FF2B5EF4-FFF2-40B4-BE49-F238E27FC236}">
                <a16:creationId xmlns:a16="http://schemas.microsoft.com/office/drawing/2014/main" id="{BD78C949-8229-4770-99DA-BBE64D49AD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434404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28" name="Rectangle 24">
            <a:extLst>
              <a:ext uri="{FF2B5EF4-FFF2-40B4-BE49-F238E27FC236}">
                <a16:creationId xmlns:a16="http://schemas.microsoft.com/office/drawing/2014/main" id="{FC55D209-8A93-413A-8833-AA4705143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409526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29" name="Rectangle 25">
            <a:extLst>
              <a:ext uri="{FF2B5EF4-FFF2-40B4-BE49-F238E27FC236}">
                <a16:creationId xmlns:a16="http://schemas.microsoft.com/office/drawing/2014/main" id="{7D0F49D0-0F01-4816-87B7-F6C61F4C3C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3846476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30" name="Rectangle 26">
            <a:extLst>
              <a:ext uri="{FF2B5EF4-FFF2-40B4-BE49-F238E27FC236}">
                <a16:creationId xmlns:a16="http://schemas.microsoft.com/office/drawing/2014/main" id="{636EADB8-7428-4E55-BF95-C5F51C90C8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359899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31" name="Rectangle 27">
            <a:extLst>
              <a:ext uri="{FF2B5EF4-FFF2-40B4-BE49-F238E27FC236}">
                <a16:creationId xmlns:a16="http://schemas.microsoft.com/office/drawing/2014/main" id="{12FDCFF8-8110-441F-AC84-655B094F7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8189" y="33502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32" name="Rectangle 28">
            <a:extLst>
              <a:ext uri="{FF2B5EF4-FFF2-40B4-BE49-F238E27FC236}">
                <a16:creationId xmlns:a16="http://schemas.microsoft.com/office/drawing/2014/main" id="{A69EF17E-2558-4449-9907-8AF9E78C5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3101426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33" name="Rectangle 29">
            <a:extLst>
              <a:ext uri="{FF2B5EF4-FFF2-40B4-BE49-F238E27FC236}">
                <a16:creationId xmlns:a16="http://schemas.microsoft.com/office/drawing/2014/main" id="{CE955322-DBF7-4B83-971F-1703C55D1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2853948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34" name="Rectangle 30">
            <a:extLst>
              <a:ext uri="{FF2B5EF4-FFF2-40B4-BE49-F238E27FC236}">
                <a16:creationId xmlns:a16="http://schemas.microsoft.com/office/drawing/2014/main" id="{E16537D7-A102-4A07-85C8-8857D0833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09" y="260516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35" name="Rectangle 31">
            <a:extLst>
              <a:ext uri="{FF2B5EF4-FFF2-40B4-BE49-F238E27FC236}">
                <a16:creationId xmlns:a16="http://schemas.microsoft.com/office/drawing/2014/main" id="{3134AFA4-F183-4DB5-8E91-FF72B28DB5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973" y="2355066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36" name="Freeform 32">
            <a:extLst>
              <a:ext uri="{FF2B5EF4-FFF2-40B4-BE49-F238E27FC236}">
                <a16:creationId xmlns:a16="http://schemas.microsoft.com/office/drawing/2014/main" id="{D72B5776-E4F6-4953-A766-6C888F482371}"/>
              </a:ext>
            </a:extLst>
          </p:cNvPr>
          <p:cNvSpPr>
            <a:spLocks noEditPoints="1"/>
          </p:cNvSpPr>
          <p:nvPr/>
        </p:nvSpPr>
        <p:spPr bwMode="auto">
          <a:xfrm>
            <a:off x="701822" y="2417918"/>
            <a:ext cx="33457" cy="2514055"/>
          </a:xfrm>
          <a:custGeom>
            <a:avLst/>
            <a:gdLst>
              <a:gd name="T0" fmla="*/ 36 w 36"/>
              <a:gd name="T1" fmla="*/ 1920 h 1920"/>
              <a:gd name="T2" fmla="*/ 36 w 36"/>
              <a:gd name="T3" fmla="*/ 0 h 1920"/>
              <a:gd name="T4" fmla="*/ 36 w 36"/>
              <a:gd name="T5" fmla="*/ 1914 h 1920"/>
              <a:gd name="T6" fmla="*/ 0 w 36"/>
              <a:gd name="T7" fmla="*/ 1914 h 1920"/>
              <a:gd name="T8" fmla="*/ 36 w 36"/>
              <a:gd name="T9" fmla="*/ 1724 h 1920"/>
              <a:gd name="T10" fmla="*/ 0 w 36"/>
              <a:gd name="T11" fmla="*/ 1724 h 1920"/>
              <a:gd name="T12" fmla="*/ 36 w 36"/>
              <a:gd name="T13" fmla="*/ 1535 h 1920"/>
              <a:gd name="T14" fmla="*/ 0 w 36"/>
              <a:gd name="T15" fmla="*/ 1535 h 1920"/>
              <a:gd name="T16" fmla="*/ 36 w 36"/>
              <a:gd name="T17" fmla="*/ 1345 h 1920"/>
              <a:gd name="T18" fmla="*/ 0 w 36"/>
              <a:gd name="T19" fmla="*/ 1345 h 1920"/>
              <a:gd name="T20" fmla="*/ 36 w 36"/>
              <a:gd name="T21" fmla="*/ 1155 h 1920"/>
              <a:gd name="T22" fmla="*/ 0 w 36"/>
              <a:gd name="T23" fmla="*/ 1155 h 1920"/>
              <a:gd name="T24" fmla="*/ 36 w 36"/>
              <a:gd name="T25" fmla="*/ 966 h 1920"/>
              <a:gd name="T26" fmla="*/ 0 w 36"/>
              <a:gd name="T27" fmla="*/ 966 h 1920"/>
              <a:gd name="T28" fmla="*/ 36 w 36"/>
              <a:gd name="T29" fmla="*/ 776 h 1920"/>
              <a:gd name="T30" fmla="*/ 0 w 36"/>
              <a:gd name="T31" fmla="*/ 776 h 1920"/>
              <a:gd name="T32" fmla="*/ 36 w 36"/>
              <a:gd name="T33" fmla="*/ 586 h 1920"/>
              <a:gd name="T34" fmla="*/ 0 w 36"/>
              <a:gd name="T35" fmla="*/ 586 h 1920"/>
              <a:gd name="T36" fmla="*/ 36 w 36"/>
              <a:gd name="T37" fmla="*/ 397 h 1920"/>
              <a:gd name="T38" fmla="*/ 0 w 36"/>
              <a:gd name="T39" fmla="*/ 397 h 1920"/>
              <a:gd name="T40" fmla="*/ 36 w 36"/>
              <a:gd name="T41" fmla="*/ 207 h 1920"/>
              <a:gd name="T42" fmla="*/ 0 w 36"/>
              <a:gd name="T43" fmla="*/ 207 h 1920"/>
              <a:gd name="T44" fmla="*/ 36 w 36"/>
              <a:gd name="T45" fmla="*/ 16 h 1920"/>
              <a:gd name="T46" fmla="*/ 0 w 36"/>
              <a:gd name="T47" fmla="*/ 16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20">
                <a:moveTo>
                  <a:pt x="36" y="1920"/>
                </a:moveTo>
                <a:lnTo>
                  <a:pt x="36" y="0"/>
                </a:lnTo>
                <a:moveTo>
                  <a:pt x="36" y="1914"/>
                </a:moveTo>
                <a:lnTo>
                  <a:pt x="0" y="1914"/>
                </a:lnTo>
                <a:moveTo>
                  <a:pt x="36" y="1724"/>
                </a:moveTo>
                <a:lnTo>
                  <a:pt x="0" y="1724"/>
                </a:lnTo>
                <a:moveTo>
                  <a:pt x="36" y="1535"/>
                </a:moveTo>
                <a:lnTo>
                  <a:pt x="0" y="1535"/>
                </a:lnTo>
                <a:moveTo>
                  <a:pt x="36" y="1345"/>
                </a:moveTo>
                <a:lnTo>
                  <a:pt x="0" y="1345"/>
                </a:lnTo>
                <a:moveTo>
                  <a:pt x="36" y="1155"/>
                </a:moveTo>
                <a:lnTo>
                  <a:pt x="0" y="1155"/>
                </a:lnTo>
                <a:moveTo>
                  <a:pt x="36" y="966"/>
                </a:moveTo>
                <a:lnTo>
                  <a:pt x="0" y="966"/>
                </a:lnTo>
                <a:moveTo>
                  <a:pt x="36" y="776"/>
                </a:moveTo>
                <a:lnTo>
                  <a:pt x="0" y="776"/>
                </a:lnTo>
                <a:moveTo>
                  <a:pt x="36" y="586"/>
                </a:moveTo>
                <a:lnTo>
                  <a:pt x="0" y="586"/>
                </a:lnTo>
                <a:moveTo>
                  <a:pt x="36" y="397"/>
                </a:moveTo>
                <a:lnTo>
                  <a:pt x="0" y="397"/>
                </a:lnTo>
                <a:moveTo>
                  <a:pt x="36" y="207"/>
                </a:moveTo>
                <a:lnTo>
                  <a:pt x="0" y="207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37" name="Rectangle 21">
            <a:extLst>
              <a:ext uri="{FF2B5EF4-FFF2-40B4-BE49-F238E27FC236}">
                <a16:creationId xmlns:a16="http://schemas.microsoft.com/office/drawing/2014/main" id="{2F71FB20-440D-46C3-975D-3032BAF10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12" y="4840314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38" name="Freeform 20">
            <a:extLst>
              <a:ext uri="{FF2B5EF4-FFF2-40B4-BE49-F238E27FC236}">
                <a16:creationId xmlns:a16="http://schemas.microsoft.com/office/drawing/2014/main" id="{4588F02F-3BEA-4475-972C-EA681C8A4406}"/>
              </a:ext>
            </a:extLst>
          </p:cNvPr>
          <p:cNvSpPr>
            <a:spLocks noEditPoints="1"/>
          </p:cNvSpPr>
          <p:nvPr/>
        </p:nvSpPr>
        <p:spPr bwMode="auto">
          <a:xfrm>
            <a:off x="729703" y="4924115"/>
            <a:ext cx="3556636" cy="47138"/>
          </a:xfrm>
          <a:custGeom>
            <a:avLst/>
            <a:gdLst>
              <a:gd name="T0" fmla="*/ 0 w 3827"/>
              <a:gd name="T1" fmla="*/ 0 h 36"/>
              <a:gd name="T2" fmla="*/ 3827 w 3827"/>
              <a:gd name="T3" fmla="*/ 0 h 36"/>
              <a:gd name="T4" fmla="*/ 6 w 3827"/>
              <a:gd name="T5" fmla="*/ 0 h 36"/>
              <a:gd name="T6" fmla="*/ 6 w 3827"/>
              <a:gd name="T7" fmla="*/ 36 h 36"/>
              <a:gd name="T8" fmla="*/ 279 w 3827"/>
              <a:gd name="T9" fmla="*/ 0 h 36"/>
              <a:gd name="T10" fmla="*/ 279 w 3827"/>
              <a:gd name="T11" fmla="*/ 36 h 36"/>
              <a:gd name="T12" fmla="*/ 551 w 3827"/>
              <a:gd name="T13" fmla="*/ 0 h 36"/>
              <a:gd name="T14" fmla="*/ 551 w 3827"/>
              <a:gd name="T15" fmla="*/ 36 h 36"/>
              <a:gd name="T16" fmla="*/ 823 w 3827"/>
              <a:gd name="T17" fmla="*/ 0 h 36"/>
              <a:gd name="T18" fmla="*/ 823 w 3827"/>
              <a:gd name="T19" fmla="*/ 36 h 36"/>
              <a:gd name="T20" fmla="*/ 1095 w 3827"/>
              <a:gd name="T21" fmla="*/ 0 h 36"/>
              <a:gd name="T22" fmla="*/ 1095 w 3827"/>
              <a:gd name="T23" fmla="*/ 36 h 36"/>
              <a:gd name="T24" fmla="*/ 1368 w 3827"/>
              <a:gd name="T25" fmla="*/ 0 h 36"/>
              <a:gd name="T26" fmla="*/ 1368 w 3827"/>
              <a:gd name="T27" fmla="*/ 36 h 36"/>
              <a:gd name="T28" fmla="*/ 1640 w 3827"/>
              <a:gd name="T29" fmla="*/ 0 h 36"/>
              <a:gd name="T30" fmla="*/ 1640 w 3827"/>
              <a:gd name="T31" fmla="*/ 36 h 36"/>
              <a:gd name="T32" fmla="*/ 1912 w 3827"/>
              <a:gd name="T33" fmla="*/ 0 h 36"/>
              <a:gd name="T34" fmla="*/ 1912 w 3827"/>
              <a:gd name="T35" fmla="*/ 36 h 36"/>
              <a:gd name="T36" fmla="*/ 2186 w 3827"/>
              <a:gd name="T37" fmla="*/ 0 h 36"/>
              <a:gd name="T38" fmla="*/ 2186 w 3827"/>
              <a:gd name="T39" fmla="*/ 36 h 36"/>
              <a:gd name="T40" fmla="*/ 2458 w 3827"/>
              <a:gd name="T41" fmla="*/ 0 h 36"/>
              <a:gd name="T42" fmla="*/ 2458 w 3827"/>
              <a:gd name="T43" fmla="*/ 36 h 36"/>
              <a:gd name="T44" fmla="*/ 2730 w 3827"/>
              <a:gd name="T45" fmla="*/ 0 h 36"/>
              <a:gd name="T46" fmla="*/ 2730 w 3827"/>
              <a:gd name="T47" fmla="*/ 36 h 36"/>
              <a:gd name="T48" fmla="*/ 3002 w 3827"/>
              <a:gd name="T49" fmla="*/ 0 h 36"/>
              <a:gd name="T50" fmla="*/ 3002 w 3827"/>
              <a:gd name="T51" fmla="*/ 36 h 36"/>
              <a:gd name="T52" fmla="*/ 3275 w 3827"/>
              <a:gd name="T53" fmla="*/ 0 h 36"/>
              <a:gd name="T54" fmla="*/ 3275 w 3827"/>
              <a:gd name="T55" fmla="*/ 36 h 36"/>
              <a:gd name="T56" fmla="*/ 3547 w 3827"/>
              <a:gd name="T57" fmla="*/ 0 h 36"/>
              <a:gd name="T58" fmla="*/ 3547 w 3827"/>
              <a:gd name="T59" fmla="*/ 36 h 36"/>
              <a:gd name="T60" fmla="*/ 3819 w 3827"/>
              <a:gd name="T61" fmla="*/ 0 h 36"/>
              <a:gd name="T62" fmla="*/ 3819 w 3827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27" h="36">
                <a:moveTo>
                  <a:pt x="0" y="0"/>
                </a:moveTo>
                <a:lnTo>
                  <a:pt x="3827" y="0"/>
                </a:lnTo>
                <a:moveTo>
                  <a:pt x="6" y="0"/>
                </a:moveTo>
                <a:lnTo>
                  <a:pt x="6" y="36"/>
                </a:lnTo>
                <a:moveTo>
                  <a:pt x="279" y="0"/>
                </a:moveTo>
                <a:lnTo>
                  <a:pt x="279" y="36"/>
                </a:lnTo>
                <a:moveTo>
                  <a:pt x="551" y="0"/>
                </a:moveTo>
                <a:lnTo>
                  <a:pt x="551" y="36"/>
                </a:lnTo>
                <a:moveTo>
                  <a:pt x="823" y="0"/>
                </a:moveTo>
                <a:lnTo>
                  <a:pt x="823" y="36"/>
                </a:lnTo>
                <a:moveTo>
                  <a:pt x="1095" y="0"/>
                </a:moveTo>
                <a:lnTo>
                  <a:pt x="1095" y="36"/>
                </a:lnTo>
                <a:moveTo>
                  <a:pt x="1368" y="0"/>
                </a:moveTo>
                <a:lnTo>
                  <a:pt x="1368" y="36"/>
                </a:lnTo>
                <a:moveTo>
                  <a:pt x="1640" y="0"/>
                </a:moveTo>
                <a:lnTo>
                  <a:pt x="1640" y="36"/>
                </a:lnTo>
                <a:moveTo>
                  <a:pt x="1912" y="0"/>
                </a:moveTo>
                <a:lnTo>
                  <a:pt x="1912" y="36"/>
                </a:lnTo>
                <a:moveTo>
                  <a:pt x="2186" y="0"/>
                </a:moveTo>
                <a:lnTo>
                  <a:pt x="2186" y="36"/>
                </a:lnTo>
                <a:moveTo>
                  <a:pt x="2458" y="0"/>
                </a:moveTo>
                <a:lnTo>
                  <a:pt x="2458" y="36"/>
                </a:lnTo>
                <a:moveTo>
                  <a:pt x="2730" y="0"/>
                </a:moveTo>
                <a:lnTo>
                  <a:pt x="2730" y="36"/>
                </a:lnTo>
                <a:moveTo>
                  <a:pt x="3002" y="0"/>
                </a:moveTo>
                <a:lnTo>
                  <a:pt x="3002" y="36"/>
                </a:lnTo>
                <a:moveTo>
                  <a:pt x="3275" y="0"/>
                </a:moveTo>
                <a:lnTo>
                  <a:pt x="3275" y="36"/>
                </a:lnTo>
                <a:moveTo>
                  <a:pt x="3547" y="0"/>
                </a:moveTo>
                <a:lnTo>
                  <a:pt x="3547" y="36"/>
                </a:lnTo>
                <a:moveTo>
                  <a:pt x="3819" y="0"/>
                </a:moveTo>
                <a:lnTo>
                  <a:pt x="3819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39" name="Rectangle 5">
            <a:extLst>
              <a:ext uri="{FF2B5EF4-FFF2-40B4-BE49-F238E27FC236}">
                <a16:creationId xmlns:a16="http://schemas.microsoft.com/office/drawing/2014/main" id="{7AAB1F60-1AE6-4B5B-A02A-565BF9EB03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28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0" name="Rectangle 6">
            <a:extLst>
              <a:ext uri="{FF2B5EF4-FFF2-40B4-BE49-F238E27FC236}">
                <a16:creationId xmlns:a16="http://schemas.microsoft.com/office/drawing/2014/main" id="{3CFE07AF-DC58-49D4-8CA6-159BA0CDEF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1111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1" name="Rectangle 7">
            <a:extLst>
              <a:ext uri="{FF2B5EF4-FFF2-40B4-BE49-F238E27FC236}">
                <a16:creationId xmlns:a16="http://schemas.microsoft.com/office/drawing/2014/main" id="{7B80F721-25B3-4A56-BD08-8B794689A9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3897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2" name="Rectangle 8">
            <a:extLst>
              <a:ext uri="{FF2B5EF4-FFF2-40B4-BE49-F238E27FC236}">
                <a16:creationId xmlns:a16="http://schemas.microsoft.com/office/drawing/2014/main" id="{524D00E0-0ABB-489A-A467-116CC7F36C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7609" y="4994823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3" name="Rectangle 9">
            <a:extLst>
              <a:ext uri="{FF2B5EF4-FFF2-40B4-BE49-F238E27FC236}">
                <a16:creationId xmlns:a16="http://schemas.microsoft.com/office/drawing/2014/main" id="{9A7D8FA0-65A5-48FB-8535-4572A98E6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2512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4" name="Rectangle 10">
            <a:extLst>
              <a:ext uri="{FF2B5EF4-FFF2-40B4-BE49-F238E27FC236}">
                <a16:creationId xmlns:a16="http://schemas.microsoft.com/office/drawing/2014/main" id="{0BC629B7-BDEE-4775-823C-E62F407C2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5298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5" name="Rectangle 11">
            <a:extLst>
              <a:ext uri="{FF2B5EF4-FFF2-40B4-BE49-F238E27FC236}">
                <a16:creationId xmlns:a16="http://schemas.microsoft.com/office/drawing/2014/main" id="{B0F0AA2F-729F-4EA5-972C-D94E3D47ED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11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6" name="Rectangle 12">
            <a:extLst>
              <a:ext uri="{FF2B5EF4-FFF2-40B4-BE49-F238E27FC236}">
                <a16:creationId xmlns:a16="http://schemas.microsoft.com/office/drawing/2014/main" id="{24628E35-2F3F-4438-ACD7-C022FC17F4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1795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0" name="Rectangle 13">
            <a:extLst>
              <a:ext uri="{FF2B5EF4-FFF2-40B4-BE49-F238E27FC236}">
                <a16:creationId xmlns:a16="http://schemas.microsoft.com/office/drawing/2014/main" id="{22C04697-09CB-4073-B900-EEE0285F7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5509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1" name="Rectangle 14">
            <a:extLst>
              <a:ext uri="{FF2B5EF4-FFF2-40B4-BE49-F238E27FC236}">
                <a16:creationId xmlns:a16="http://schemas.microsoft.com/office/drawing/2014/main" id="{64F1554D-030A-4E4E-8C10-5964C35DE2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9223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2" name="Rectangle 15">
            <a:extLst>
              <a:ext uri="{FF2B5EF4-FFF2-40B4-BE49-F238E27FC236}">
                <a16:creationId xmlns:a16="http://schemas.microsoft.com/office/drawing/2014/main" id="{19CD442E-5159-4E96-AE55-74472F0D7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2006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3" name="Rectangle 16">
            <a:extLst>
              <a:ext uri="{FF2B5EF4-FFF2-40B4-BE49-F238E27FC236}">
                <a16:creationId xmlns:a16="http://schemas.microsoft.com/office/drawing/2014/main" id="{CEEED6FE-3FB0-448A-BC16-F9D326B316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4791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4" name="Rectangle 17">
            <a:extLst>
              <a:ext uri="{FF2B5EF4-FFF2-40B4-BE49-F238E27FC236}">
                <a16:creationId xmlns:a16="http://schemas.microsoft.com/office/drawing/2014/main" id="{76E92B16-6820-4A0A-AEB4-812D4CE9A2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7575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5" name="Rectangle 18">
            <a:extLst>
              <a:ext uri="{FF2B5EF4-FFF2-40B4-BE49-F238E27FC236}">
                <a16:creationId xmlns:a16="http://schemas.microsoft.com/office/drawing/2014/main" id="{585600A5-161A-4F4F-901C-A99B1BB5D4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1288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6" name="Rectangle 19">
            <a:extLst>
              <a:ext uri="{FF2B5EF4-FFF2-40B4-BE49-F238E27FC236}">
                <a16:creationId xmlns:a16="http://schemas.microsoft.com/office/drawing/2014/main" id="{93DB5256-F47A-4168-93ED-5F20B32DB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4072" y="499482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7" name="Rectangle 114">
            <a:extLst>
              <a:ext uri="{FF2B5EF4-FFF2-40B4-BE49-F238E27FC236}">
                <a16:creationId xmlns:a16="http://schemas.microsoft.com/office/drawing/2014/main" id="{2AE1CEF3-5300-46D3-93CC-44E1A10AF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8069" y="5193329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0" name="Rectangle 126">
            <a:extLst>
              <a:ext uri="{FF2B5EF4-FFF2-40B4-BE49-F238E27FC236}">
                <a16:creationId xmlns:a16="http://schemas.microsoft.com/office/drawing/2014/main" id="{6CEB9672-CFBF-4E33-B90C-A1E462D695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528" y="5264395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2" name="Rectangle 123">
            <a:extLst>
              <a:ext uri="{FF2B5EF4-FFF2-40B4-BE49-F238E27FC236}">
                <a16:creationId xmlns:a16="http://schemas.microsoft.com/office/drawing/2014/main" id="{58DE3A9F-D59F-49A7-BE97-F9BE73E060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7419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3" name="Rectangle 124">
            <a:extLst>
              <a:ext uri="{FF2B5EF4-FFF2-40B4-BE49-F238E27FC236}">
                <a16:creationId xmlns:a16="http://schemas.microsoft.com/office/drawing/2014/main" id="{EC789C94-A70B-4DED-AE1E-4D279A222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1903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5" name="Rectangle 140">
            <a:extLst>
              <a:ext uri="{FF2B5EF4-FFF2-40B4-BE49-F238E27FC236}">
                <a16:creationId xmlns:a16="http://schemas.microsoft.com/office/drawing/2014/main" id="{DB739C0A-3B12-4F0A-9D82-091C97E092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072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6" name="Rectangle 139">
            <a:extLst>
              <a:ext uri="{FF2B5EF4-FFF2-40B4-BE49-F238E27FC236}">
                <a16:creationId xmlns:a16="http://schemas.microsoft.com/office/drawing/2014/main" id="{B3C995CE-B89E-4142-B26D-1FB681334D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3955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7" name="Rectangle 155">
            <a:extLst>
              <a:ext uri="{FF2B5EF4-FFF2-40B4-BE49-F238E27FC236}">
                <a16:creationId xmlns:a16="http://schemas.microsoft.com/office/drawing/2014/main" id="{73A74950-41D7-4432-B321-D0B0C04A4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8931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3" name="Rectangle 31">
            <a:extLst>
              <a:ext uri="{FF2B5EF4-FFF2-40B4-BE49-F238E27FC236}">
                <a16:creationId xmlns:a16="http://schemas.microsoft.com/office/drawing/2014/main" id="{2F350BEC-FA34-4E77-A760-4AA3F3A7D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105" y="2349858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5" name="Rectangle 22">
            <a:extLst>
              <a:ext uri="{FF2B5EF4-FFF2-40B4-BE49-F238E27FC236}">
                <a16:creationId xmlns:a16="http://schemas.microsoft.com/office/drawing/2014/main" id="{8932C26A-5E58-4657-9005-50D5758B14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59389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6" name="Rectangle 23">
            <a:extLst>
              <a:ext uri="{FF2B5EF4-FFF2-40B4-BE49-F238E27FC236}">
                <a16:creationId xmlns:a16="http://schemas.microsoft.com/office/drawing/2014/main" id="{FD63E120-1CB7-4689-A03B-6FE75BF5D2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34558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7" name="Rectangle 24">
            <a:extLst>
              <a:ext uri="{FF2B5EF4-FFF2-40B4-BE49-F238E27FC236}">
                <a16:creationId xmlns:a16="http://schemas.microsoft.com/office/drawing/2014/main" id="{9AA33813-8C25-4DF6-8815-436358A6D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09595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8" name="Rectangle 25">
            <a:extLst>
              <a:ext uri="{FF2B5EF4-FFF2-40B4-BE49-F238E27FC236}">
                <a16:creationId xmlns:a16="http://schemas.microsoft.com/office/drawing/2014/main" id="{1E275F0C-2A05-4EF4-B313-689E9569C3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846324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9" name="Rectangle 26">
            <a:extLst>
              <a:ext uri="{FF2B5EF4-FFF2-40B4-BE49-F238E27FC236}">
                <a16:creationId xmlns:a16="http://schemas.microsoft.com/office/drawing/2014/main" id="{7ABC04BB-3732-4193-BFCF-36F945CDA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59800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0" name="Rectangle 27">
            <a:extLst>
              <a:ext uri="{FF2B5EF4-FFF2-40B4-BE49-F238E27FC236}">
                <a16:creationId xmlns:a16="http://schemas.microsoft.com/office/drawing/2014/main" id="{178CD347-54AE-4198-A3A2-BA240B3C63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34837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1" name="Rectangle 28">
            <a:extLst>
              <a:ext uri="{FF2B5EF4-FFF2-40B4-BE49-F238E27FC236}">
                <a16:creationId xmlns:a16="http://schemas.microsoft.com/office/drawing/2014/main" id="{CB9B65FD-44DF-4774-83D4-67488C3779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098748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2" name="Rectangle 29">
            <a:extLst>
              <a:ext uri="{FF2B5EF4-FFF2-40B4-BE49-F238E27FC236}">
                <a16:creationId xmlns:a16="http://schemas.microsoft.com/office/drawing/2014/main" id="{F85F75E0-6C59-4591-B3B3-C7B319D72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285043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3" name="Rectangle 30">
            <a:extLst>
              <a:ext uri="{FF2B5EF4-FFF2-40B4-BE49-F238E27FC236}">
                <a16:creationId xmlns:a16="http://schemas.microsoft.com/office/drawing/2014/main" id="{1B6D0E80-E3C5-4B89-9F70-6C60CC9CC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260080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4" name="Freeform 32">
            <a:extLst>
              <a:ext uri="{FF2B5EF4-FFF2-40B4-BE49-F238E27FC236}">
                <a16:creationId xmlns:a16="http://schemas.microsoft.com/office/drawing/2014/main" id="{1A5A91D5-890C-453D-9013-8CFD136500B2}"/>
              </a:ext>
            </a:extLst>
          </p:cNvPr>
          <p:cNvSpPr>
            <a:spLocks noEditPoints="1"/>
          </p:cNvSpPr>
          <p:nvPr/>
        </p:nvSpPr>
        <p:spPr bwMode="auto">
          <a:xfrm>
            <a:off x="5022898" y="2412922"/>
            <a:ext cx="33158" cy="2522576"/>
          </a:xfrm>
          <a:custGeom>
            <a:avLst/>
            <a:gdLst>
              <a:gd name="T0" fmla="*/ 36 w 36"/>
              <a:gd name="T1" fmla="*/ 1920 h 1920"/>
              <a:gd name="T2" fmla="*/ 36 w 36"/>
              <a:gd name="T3" fmla="*/ 0 h 1920"/>
              <a:gd name="T4" fmla="*/ 36 w 36"/>
              <a:gd name="T5" fmla="*/ 1914 h 1920"/>
              <a:gd name="T6" fmla="*/ 0 w 36"/>
              <a:gd name="T7" fmla="*/ 1914 h 1920"/>
              <a:gd name="T8" fmla="*/ 36 w 36"/>
              <a:gd name="T9" fmla="*/ 1724 h 1920"/>
              <a:gd name="T10" fmla="*/ 0 w 36"/>
              <a:gd name="T11" fmla="*/ 1724 h 1920"/>
              <a:gd name="T12" fmla="*/ 36 w 36"/>
              <a:gd name="T13" fmla="*/ 1535 h 1920"/>
              <a:gd name="T14" fmla="*/ 0 w 36"/>
              <a:gd name="T15" fmla="*/ 1535 h 1920"/>
              <a:gd name="T16" fmla="*/ 36 w 36"/>
              <a:gd name="T17" fmla="*/ 1345 h 1920"/>
              <a:gd name="T18" fmla="*/ 0 w 36"/>
              <a:gd name="T19" fmla="*/ 1345 h 1920"/>
              <a:gd name="T20" fmla="*/ 36 w 36"/>
              <a:gd name="T21" fmla="*/ 1155 h 1920"/>
              <a:gd name="T22" fmla="*/ 0 w 36"/>
              <a:gd name="T23" fmla="*/ 1155 h 1920"/>
              <a:gd name="T24" fmla="*/ 36 w 36"/>
              <a:gd name="T25" fmla="*/ 966 h 1920"/>
              <a:gd name="T26" fmla="*/ 0 w 36"/>
              <a:gd name="T27" fmla="*/ 966 h 1920"/>
              <a:gd name="T28" fmla="*/ 36 w 36"/>
              <a:gd name="T29" fmla="*/ 776 h 1920"/>
              <a:gd name="T30" fmla="*/ 0 w 36"/>
              <a:gd name="T31" fmla="*/ 776 h 1920"/>
              <a:gd name="T32" fmla="*/ 36 w 36"/>
              <a:gd name="T33" fmla="*/ 586 h 1920"/>
              <a:gd name="T34" fmla="*/ 0 w 36"/>
              <a:gd name="T35" fmla="*/ 586 h 1920"/>
              <a:gd name="T36" fmla="*/ 36 w 36"/>
              <a:gd name="T37" fmla="*/ 397 h 1920"/>
              <a:gd name="T38" fmla="*/ 0 w 36"/>
              <a:gd name="T39" fmla="*/ 397 h 1920"/>
              <a:gd name="T40" fmla="*/ 36 w 36"/>
              <a:gd name="T41" fmla="*/ 207 h 1920"/>
              <a:gd name="T42" fmla="*/ 0 w 36"/>
              <a:gd name="T43" fmla="*/ 207 h 1920"/>
              <a:gd name="T44" fmla="*/ 36 w 36"/>
              <a:gd name="T45" fmla="*/ 16 h 1920"/>
              <a:gd name="T46" fmla="*/ 0 w 36"/>
              <a:gd name="T47" fmla="*/ 16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20">
                <a:moveTo>
                  <a:pt x="36" y="1920"/>
                </a:moveTo>
                <a:lnTo>
                  <a:pt x="36" y="0"/>
                </a:lnTo>
                <a:moveTo>
                  <a:pt x="36" y="1914"/>
                </a:moveTo>
                <a:lnTo>
                  <a:pt x="0" y="1914"/>
                </a:lnTo>
                <a:moveTo>
                  <a:pt x="36" y="1724"/>
                </a:moveTo>
                <a:lnTo>
                  <a:pt x="0" y="1724"/>
                </a:lnTo>
                <a:moveTo>
                  <a:pt x="36" y="1535"/>
                </a:moveTo>
                <a:lnTo>
                  <a:pt x="0" y="1535"/>
                </a:lnTo>
                <a:moveTo>
                  <a:pt x="36" y="1345"/>
                </a:moveTo>
                <a:lnTo>
                  <a:pt x="0" y="1345"/>
                </a:lnTo>
                <a:moveTo>
                  <a:pt x="36" y="1155"/>
                </a:moveTo>
                <a:lnTo>
                  <a:pt x="0" y="1155"/>
                </a:lnTo>
                <a:moveTo>
                  <a:pt x="36" y="966"/>
                </a:moveTo>
                <a:lnTo>
                  <a:pt x="0" y="966"/>
                </a:lnTo>
                <a:moveTo>
                  <a:pt x="36" y="776"/>
                </a:moveTo>
                <a:lnTo>
                  <a:pt x="0" y="776"/>
                </a:lnTo>
                <a:moveTo>
                  <a:pt x="36" y="586"/>
                </a:moveTo>
                <a:lnTo>
                  <a:pt x="0" y="586"/>
                </a:lnTo>
                <a:moveTo>
                  <a:pt x="36" y="397"/>
                </a:moveTo>
                <a:lnTo>
                  <a:pt x="0" y="397"/>
                </a:lnTo>
                <a:moveTo>
                  <a:pt x="36" y="207"/>
                </a:moveTo>
                <a:lnTo>
                  <a:pt x="0" y="207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05" name="Rectangle 21">
            <a:extLst>
              <a:ext uri="{FF2B5EF4-FFF2-40B4-BE49-F238E27FC236}">
                <a16:creationId xmlns:a16="http://schemas.microsoft.com/office/drawing/2014/main" id="{42B977C5-3047-432C-8EC5-820AFE0028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7187" y="4843530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6" name="Rectangle 5">
            <a:extLst>
              <a:ext uri="{FF2B5EF4-FFF2-40B4-BE49-F238E27FC236}">
                <a16:creationId xmlns:a16="http://schemas.microsoft.com/office/drawing/2014/main" id="{E80666B6-E479-47A6-B055-D29F200EC8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346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7" name="Rectangle 6">
            <a:extLst>
              <a:ext uri="{FF2B5EF4-FFF2-40B4-BE49-F238E27FC236}">
                <a16:creationId xmlns:a16="http://schemas.microsoft.com/office/drawing/2014/main" id="{3B2ACC7E-3F5A-4C47-9F90-A2D5BE333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9872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8" name="Rectangle 7">
            <a:extLst>
              <a:ext uri="{FF2B5EF4-FFF2-40B4-BE49-F238E27FC236}">
                <a16:creationId xmlns:a16="http://schemas.microsoft.com/office/drawing/2014/main" id="{7057EF58-90E1-49D4-AADC-0101F3C76B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0397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9" name="Rectangle 8">
            <a:extLst>
              <a:ext uri="{FF2B5EF4-FFF2-40B4-BE49-F238E27FC236}">
                <a16:creationId xmlns:a16="http://schemas.microsoft.com/office/drawing/2014/main" id="{BA2CA659-90BD-4DD6-8153-A7F5896B5F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845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0" name="Rectangle 9">
            <a:extLst>
              <a:ext uri="{FF2B5EF4-FFF2-40B4-BE49-F238E27FC236}">
                <a16:creationId xmlns:a16="http://schemas.microsoft.com/office/drawing/2014/main" id="{202AFF54-0765-4A0A-B82F-50161B17C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739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1" name="Rectangle 10">
            <a:extLst>
              <a:ext uri="{FF2B5EF4-FFF2-40B4-BE49-F238E27FC236}">
                <a16:creationId xmlns:a16="http://schemas.microsoft.com/office/drawing/2014/main" id="{152F6B6B-134F-4094-A017-BDAA4E123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526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2" name="Rectangle 11">
            <a:extLst>
              <a:ext uri="{FF2B5EF4-FFF2-40B4-BE49-F238E27FC236}">
                <a16:creationId xmlns:a16="http://schemas.microsoft.com/office/drawing/2014/main" id="{C777C1D0-2CCF-4F4C-AE9E-C074930F7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6712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3" name="Rectangle 12">
            <a:extLst>
              <a:ext uri="{FF2B5EF4-FFF2-40B4-BE49-F238E27FC236}">
                <a16:creationId xmlns:a16="http://schemas.microsoft.com/office/drawing/2014/main" id="{D3B31F32-B13A-4B34-A820-B52A0F1F5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7237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4" name="Rectangle 13">
            <a:extLst>
              <a:ext uri="{FF2B5EF4-FFF2-40B4-BE49-F238E27FC236}">
                <a16:creationId xmlns:a16="http://schemas.microsoft.com/office/drawing/2014/main" id="{CC3C85A5-753D-4A93-BE6C-141D33D5C5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68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5" name="Rectangle 14">
            <a:extLst>
              <a:ext uri="{FF2B5EF4-FFF2-40B4-BE49-F238E27FC236}">
                <a16:creationId xmlns:a16="http://schemas.microsoft.com/office/drawing/2014/main" id="{7804045E-B2A1-41FB-BE86-A732221C6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0130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6" name="Rectangle 15">
            <a:extLst>
              <a:ext uri="{FF2B5EF4-FFF2-40B4-BE49-F238E27FC236}">
                <a16:creationId xmlns:a16="http://schemas.microsoft.com/office/drawing/2014/main" id="{5C95F037-DFE3-4C0E-9755-0DD275CCDA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0657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7" name="Rectangle 16">
            <a:extLst>
              <a:ext uri="{FF2B5EF4-FFF2-40B4-BE49-F238E27FC236}">
                <a16:creationId xmlns:a16="http://schemas.microsoft.com/office/drawing/2014/main" id="{5A97EC9A-8954-4080-BBA9-AB5F7347B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182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8" name="Rectangle 17">
            <a:extLst>
              <a:ext uri="{FF2B5EF4-FFF2-40B4-BE49-F238E27FC236}">
                <a16:creationId xmlns:a16="http://schemas.microsoft.com/office/drawing/2014/main" id="{7D72D83D-765D-4C0B-B7F6-FBC32F39F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1708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9" name="Rectangle 18">
            <a:extLst>
              <a:ext uri="{FF2B5EF4-FFF2-40B4-BE49-F238E27FC236}">
                <a16:creationId xmlns:a16="http://schemas.microsoft.com/office/drawing/2014/main" id="{26C31C7F-1216-480D-8885-0ED8FE8513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315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0" name="Rectangle 19">
            <a:extLst>
              <a:ext uri="{FF2B5EF4-FFF2-40B4-BE49-F238E27FC236}">
                <a16:creationId xmlns:a16="http://schemas.microsoft.com/office/drawing/2014/main" id="{B6951FA5-0847-4D12-81F3-772A85E59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3680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1" name="Freeform 20">
            <a:extLst>
              <a:ext uri="{FF2B5EF4-FFF2-40B4-BE49-F238E27FC236}">
                <a16:creationId xmlns:a16="http://schemas.microsoft.com/office/drawing/2014/main" id="{C4830782-430E-410E-9319-9A577A9A61EC}"/>
              </a:ext>
            </a:extLst>
          </p:cNvPr>
          <p:cNvSpPr>
            <a:spLocks noEditPoints="1"/>
          </p:cNvSpPr>
          <p:nvPr/>
        </p:nvSpPr>
        <p:spPr bwMode="auto">
          <a:xfrm>
            <a:off x="5050531" y="4927615"/>
            <a:ext cx="3524861" cy="47298"/>
          </a:xfrm>
          <a:custGeom>
            <a:avLst/>
            <a:gdLst>
              <a:gd name="T0" fmla="*/ 0 w 3827"/>
              <a:gd name="T1" fmla="*/ 0 h 36"/>
              <a:gd name="T2" fmla="*/ 3827 w 3827"/>
              <a:gd name="T3" fmla="*/ 0 h 36"/>
              <a:gd name="T4" fmla="*/ 6 w 3827"/>
              <a:gd name="T5" fmla="*/ 0 h 36"/>
              <a:gd name="T6" fmla="*/ 6 w 3827"/>
              <a:gd name="T7" fmla="*/ 36 h 36"/>
              <a:gd name="T8" fmla="*/ 279 w 3827"/>
              <a:gd name="T9" fmla="*/ 0 h 36"/>
              <a:gd name="T10" fmla="*/ 279 w 3827"/>
              <a:gd name="T11" fmla="*/ 36 h 36"/>
              <a:gd name="T12" fmla="*/ 551 w 3827"/>
              <a:gd name="T13" fmla="*/ 0 h 36"/>
              <a:gd name="T14" fmla="*/ 551 w 3827"/>
              <a:gd name="T15" fmla="*/ 36 h 36"/>
              <a:gd name="T16" fmla="*/ 823 w 3827"/>
              <a:gd name="T17" fmla="*/ 0 h 36"/>
              <a:gd name="T18" fmla="*/ 823 w 3827"/>
              <a:gd name="T19" fmla="*/ 36 h 36"/>
              <a:gd name="T20" fmla="*/ 1095 w 3827"/>
              <a:gd name="T21" fmla="*/ 0 h 36"/>
              <a:gd name="T22" fmla="*/ 1095 w 3827"/>
              <a:gd name="T23" fmla="*/ 36 h 36"/>
              <a:gd name="T24" fmla="*/ 1368 w 3827"/>
              <a:gd name="T25" fmla="*/ 0 h 36"/>
              <a:gd name="T26" fmla="*/ 1368 w 3827"/>
              <a:gd name="T27" fmla="*/ 36 h 36"/>
              <a:gd name="T28" fmla="*/ 1640 w 3827"/>
              <a:gd name="T29" fmla="*/ 0 h 36"/>
              <a:gd name="T30" fmla="*/ 1640 w 3827"/>
              <a:gd name="T31" fmla="*/ 36 h 36"/>
              <a:gd name="T32" fmla="*/ 1912 w 3827"/>
              <a:gd name="T33" fmla="*/ 0 h 36"/>
              <a:gd name="T34" fmla="*/ 1912 w 3827"/>
              <a:gd name="T35" fmla="*/ 36 h 36"/>
              <a:gd name="T36" fmla="*/ 2186 w 3827"/>
              <a:gd name="T37" fmla="*/ 0 h 36"/>
              <a:gd name="T38" fmla="*/ 2186 w 3827"/>
              <a:gd name="T39" fmla="*/ 36 h 36"/>
              <a:gd name="T40" fmla="*/ 2458 w 3827"/>
              <a:gd name="T41" fmla="*/ 0 h 36"/>
              <a:gd name="T42" fmla="*/ 2458 w 3827"/>
              <a:gd name="T43" fmla="*/ 36 h 36"/>
              <a:gd name="T44" fmla="*/ 2730 w 3827"/>
              <a:gd name="T45" fmla="*/ 0 h 36"/>
              <a:gd name="T46" fmla="*/ 2730 w 3827"/>
              <a:gd name="T47" fmla="*/ 36 h 36"/>
              <a:gd name="T48" fmla="*/ 3002 w 3827"/>
              <a:gd name="T49" fmla="*/ 0 h 36"/>
              <a:gd name="T50" fmla="*/ 3002 w 3827"/>
              <a:gd name="T51" fmla="*/ 36 h 36"/>
              <a:gd name="T52" fmla="*/ 3275 w 3827"/>
              <a:gd name="T53" fmla="*/ 0 h 36"/>
              <a:gd name="T54" fmla="*/ 3275 w 3827"/>
              <a:gd name="T55" fmla="*/ 36 h 36"/>
              <a:gd name="T56" fmla="*/ 3547 w 3827"/>
              <a:gd name="T57" fmla="*/ 0 h 36"/>
              <a:gd name="T58" fmla="*/ 3547 w 3827"/>
              <a:gd name="T59" fmla="*/ 36 h 36"/>
              <a:gd name="T60" fmla="*/ 3819 w 3827"/>
              <a:gd name="T61" fmla="*/ 0 h 36"/>
              <a:gd name="T62" fmla="*/ 3819 w 3827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27" h="36">
                <a:moveTo>
                  <a:pt x="0" y="0"/>
                </a:moveTo>
                <a:lnTo>
                  <a:pt x="3827" y="0"/>
                </a:lnTo>
                <a:moveTo>
                  <a:pt x="6" y="0"/>
                </a:moveTo>
                <a:lnTo>
                  <a:pt x="6" y="36"/>
                </a:lnTo>
                <a:moveTo>
                  <a:pt x="279" y="0"/>
                </a:moveTo>
                <a:lnTo>
                  <a:pt x="279" y="36"/>
                </a:lnTo>
                <a:moveTo>
                  <a:pt x="551" y="0"/>
                </a:moveTo>
                <a:lnTo>
                  <a:pt x="551" y="36"/>
                </a:lnTo>
                <a:moveTo>
                  <a:pt x="823" y="0"/>
                </a:moveTo>
                <a:lnTo>
                  <a:pt x="823" y="36"/>
                </a:lnTo>
                <a:moveTo>
                  <a:pt x="1095" y="0"/>
                </a:moveTo>
                <a:lnTo>
                  <a:pt x="1095" y="36"/>
                </a:lnTo>
                <a:moveTo>
                  <a:pt x="1368" y="0"/>
                </a:moveTo>
                <a:lnTo>
                  <a:pt x="1368" y="36"/>
                </a:lnTo>
                <a:moveTo>
                  <a:pt x="1640" y="0"/>
                </a:moveTo>
                <a:lnTo>
                  <a:pt x="1640" y="36"/>
                </a:lnTo>
                <a:moveTo>
                  <a:pt x="1912" y="0"/>
                </a:moveTo>
                <a:lnTo>
                  <a:pt x="1912" y="36"/>
                </a:lnTo>
                <a:moveTo>
                  <a:pt x="2186" y="0"/>
                </a:moveTo>
                <a:lnTo>
                  <a:pt x="2186" y="36"/>
                </a:lnTo>
                <a:moveTo>
                  <a:pt x="2458" y="0"/>
                </a:moveTo>
                <a:lnTo>
                  <a:pt x="2458" y="36"/>
                </a:lnTo>
                <a:moveTo>
                  <a:pt x="2730" y="0"/>
                </a:moveTo>
                <a:lnTo>
                  <a:pt x="2730" y="36"/>
                </a:lnTo>
                <a:moveTo>
                  <a:pt x="3002" y="0"/>
                </a:moveTo>
                <a:lnTo>
                  <a:pt x="3002" y="36"/>
                </a:lnTo>
                <a:moveTo>
                  <a:pt x="3275" y="0"/>
                </a:moveTo>
                <a:lnTo>
                  <a:pt x="3275" y="36"/>
                </a:lnTo>
                <a:moveTo>
                  <a:pt x="3547" y="0"/>
                </a:moveTo>
                <a:lnTo>
                  <a:pt x="3547" y="36"/>
                </a:lnTo>
                <a:moveTo>
                  <a:pt x="3819" y="0"/>
                </a:moveTo>
                <a:lnTo>
                  <a:pt x="3819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22" name="Rectangle 114">
            <a:extLst>
              <a:ext uri="{FF2B5EF4-FFF2-40B4-BE49-F238E27FC236}">
                <a16:creationId xmlns:a16="http://schemas.microsoft.com/office/drawing/2014/main" id="{AE5BCC91-BED4-42A1-A248-0E2850869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2923" y="5193738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3" name="Rectangle 126">
            <a:extLst>
              <a:ext uri="{FF2B5EF4-FFF2-40B4-BE49-F238E27FC236}">
                <a16:creationId xmlns:a16="http://schemas.microsoft.com/office/drawing/2014/main" id="{826DC5D0-2FAE-487D-93C5-46D591C6A1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3404" y="5264668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4" name="Rectangle 213">
            <a:extLst>
              <a:ext uri="{FF2B5EF4-FFF2-40B4-BE49-F238E27FC236}">
                <a16:creationId xmlns:a16="http://schemas.microsoft.com/office/drawing/2014/main" id="{DA27DF1C-01AF-4788-83EB-99B425C538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6412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5" name="Rectangle 97">
            <a:extLst>
              <a:ext uri="{FF2B5EF4-FFF2-40B4-BE49-F238E27FC236}">
                <a16:creationId xmlns:a16="http://schemas.microsoft.com/office/drawing/2014/main" id="{17E71E1E-B5C8-494E-AF2D-9677A980F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99906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6" name="Rectangle 98">
            <a:extLst>
              <a:ext uri="{FF2B5EF4-FFF2-40B4-BE49-F238E27FC236}">
                <a16:creationId xmlns:a16="http://schemas.microsoft.com/office/drawing/2014/main" id="{6608D9A6-521E-44C2-81C0-93D1114AE3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2351" y="539877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00877C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7" name="Rectangle 112">
            <a:extLst>
              <a:ext uri="{FF2B5EF4-FFF2-40B4-BE49-F238E27FC236}">
                <a16:creationId xmlns:a16="http://schemas.microsoft.com/office/drawing/2014/main" id="{570A28B7-23EB-4019-90F7-9E0E5A773A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663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8" name="Rectangle 113">
            <a:extLst>
              <a:ext uri="{FF2B5EF4-FFF2-40B4-BE49-F238E27FC236}">
                <a16:creationId xmlns:a16="http://schemas.microsoft.com/office/drawing/2014/main" id="{E2380F98-E7B6-4F04-9A8A-26A437972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4107" y="5518861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89533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2605"/>
    </mc:Choice>
    <mc:Fallback xmlns="">
      <p:transition spd="slow" advTm="22605"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519ED4B-937A-4FD8-951A-DD7BB6E3F5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1" y="1030987"/>
            <a:ext cx="8639869" cy="866775"/>
          </a:xfrm>
        </p:spPr>
        <p:txBody>
          <a:bodyPr>
            <a:noAutofit/>
          </a:bodyPr>
          <a:lstStyle/>
          <a:p>
            <a:r>
              <a:rPr lang="en-US" dirty="0"/>
              <a:t>Pembro + Chemo vs Chemo: OS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76B969EA-0253-4CAA-A6C2-37E58095AA3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0" y="5820273"/>
            <a:ext cx="9144000" cy="186871"/>
          </a:xfrm>
        </p:spPr>
        <p:txBody>
          <a:bodyPr/>
          <a:lstStyle/>
          <a:p>
            <a:r>
              <a:rPr lang="en-US" dirty="0"/>
              <a:t>Data cutoff: March 26, 2019.</a:t>
            </a:r>
          </a:p>
        </p:txBody>
      </p:sp>
      <p:sp>
        <p:nvSpPr>
          <p:cNvPr id="197" name="Rectangle 121">
            <a:extLst>
              <a:ext uri="{FF2B5EF4-FFF2-40B4-BE49-F238E27FC236}">
                <a16:creationId xmlns:a16="http://schemas.microsoft.com/office/drawing/2014/main" id="{29E07D23-44D0-4937-B346-3112E8E055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320" y="2555475"/>
            <a:ext cx="105637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Pembro + 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98" name="Rectangle 125">
            <a:extLst>
              <a:ext uri="{FF2B5EF4-FFF2-40B4-BE49-F238E27FC236}">
                <a16:creationId xmlns:a16="http://schemas.microsoft.com/office/drawing/2014/main" id="{A0C236BC-7EEA-4266-B530-2249163DB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0319" y="2670715"/>
            <a:ext cx="43441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99" name="Line 120">
            <a:extLst>
              <a:ext uri="{FF2B5EF4-FFF2-40B4-BE49-F238E27FC236}">
                <a16:creationId xmlns:a16="http://schemas.microsoft.com/office/drawing/2014/main" id="{01E7C36A-FD5B-417C-B6DE-D9A32689EFA0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5477" y="2516733"/>
            <a:ext cx="2933968" cy="0"/>
          </a:xfrm>
          <a:prstGeom prst="line">
            <a:avLst/>
          </a:prstGeom>
          <a:noFill/>
          <a:ln w="30163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00" name="Rectangle 122">
            <a:extLst>
              <a:ext uri="{FF2B5EF4-FFF2-40B4-BE49-F238E27FC236}">
                <a16:creationId xmlns:a16="http://schemas.microsoft.com/office/drawing/2014/main" id="{98767030-6D03-43B2-B94F-4AC32F31AE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7784" y="2329035"/>
            <a:ext cx="41838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Events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01" name="Rectangle 123">
            <a:extLst>
              <a:ext uri="{FF2B5EF4-FFF2-40B4-BE49-F238E27FC236}">
                <a16:creationId xmlns:a16="http://schemas.microsoft.com/office/drawing/2014/main" id="{8DEE40C5-F4AC-4570-B796-597DD8070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2842" y="2319936"/>
            <a:ext cx="72616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HR (95% CI)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02" name="Rectangle 124">
            <a:extLst>
              <a:ext uri="{FF2B5EF4-FFF2-40B4-BE49-F238E27FC236}">
                <a16:creationId xmlns:a16="http://schemas.microsoft.com/office/drawing/2014/main" id="{E7B858A3-76E3-46F3-99C9-D661EA6F93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1530" y="2315770"/>
            <a:ext cx="44563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i="1" dirty="0">
                <a:solidFill>
                  <a:srgbClr val="000000"/>
                </a:solidFill>
                <a:ea typeface="MS PGothic" panose="020B0600070205080204" pitchFamily="34" charset="-128"/>
              </a:rPr>
              <a:t>P </a:t>
            </a: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value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03" name="Rectangle 163">
            <a:extLst>
              <a:ext uri="{FF2B5EF4-FFF2-40B4-BE49-F238E27FC236}">
                <a16:creationId xmlns:a16="http://schemas.microsoft.com/office/drawing/2014/main" id="{37EF1038-9FAE-4F65-85C3-C9A558E0A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575" y="2555475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76%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04" name="Rectangle 164">
            <a:extLst>
              <a:ext uri="{FF2B5EF4-FFF2-40B4-BE49-F238E27FC236}">
                <a16:creationId xmlns:a16="http://schemas.microsoft.com/office/drawing/2014/main" id="{5AA2EFC4-AC7A-40A9-955B-7ED051346B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71575" y="2670715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83%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05" name="Rectangle 165">
            <a:extLst>
              <a:ext uri="{FF2B5EF4-FFF2-40B4-BE49-F238E27FC236}">
                <a16:creationId xmlns:a16="http://schemas.microsoft.com/office/drawing/2014/main" id="{DEEB271E-F6E7-470F-AD1E-B5FE7C381A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99838" y="2545366"/>
            <a:ext cx="24686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0.85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06" name="Rectangle 166">
            <a:extLst>
              <a:ext uri="{FF2B5EF4-FFF2-40B4-BE49-F238E27FC236}">
                <a16:creationId xmlns:a16="http://schemas.microsoft.com/office/drawing/2014/main" id="{6ACE9C46-8CA0-437E-AFFD-3061CFB141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2868" y="2670715"/>
            <a:ext cx="6235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(0.62-1.17)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07" name="Rectangle 167">
            <a:extLst>
              <a:ext uri="{FF2B5EF4-FFF2-40B4-BE49-F238E27FC236}">
                <a16:creationId xmlns:a16="http://schemas.microsoft.com/office/drawing/2014/main" id="{14975625-AE17-4394-A3F8-734E09CB4A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28496" y="2550546"/>
            <a:ext cx="31739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0.158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15" name="Rectangle 158">
            <a:extLst>
              <a:ext uri="{FF2B5EF4-FFF2-40B4-BE49-F238E27FC236}">
                <a16:creationId xmlns:a16="http://schemas.microsoft.com/office/drawing/2014/main" id="{3552FBA7-76ED-4436-B3C9-7C6BE93E39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60760" y="3708682"/>
            <a:ext cx="84959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Median (95% CI)</a:t>
            </a:r>
            <a:b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12.3 mo (9.5-14.8)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10.8 mo (8.5-13.8)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6" name="Rectangle 99">
            <a:extLst>
              <a:ext uri="{FF2B5EF4-FFF2-40B4-BE49-F238E27FC236}">
                <a16:creationId xmlns:a16="http://schemas.microsoft.com/office/drawing/2014/main" id="{ABCFCD60-4FB9-4F3F-A8D6-C015ECB405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0730" y="552007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90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7" name="Rectangle 100">
            <a:extLst>
              <a:ext uri="{FF2B5EF4-FFF2-40B4-BE49-F238E27FC236}">
                <a16:creationId xmlns:a16="http://schemas.microsoft.com/office/drawing/2014/main" id="{2561BBAA-F79E-4A4F-9EEE-9C7CE2360B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1714" y="552007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8" name="Rectangle 101">
            <a:extLst>
              <a:ext uri="{FF2B5EF4-FFF2-40B4-BE49-F238E27FC236}">
                <a16:creationId xmlns:a16="http://schemas.microsoft.com/office/drawing/2014/main" id="{DA453812-1510-47CF-BCCD-EA47BD611E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5228" y="552007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9" name="Rectangle 102">
            <a:extLst>
              <a:ext uri="{FF2B5EF4-FFF2-40B4-BE49-F238E27FC236}">
                <a16:creationId xmlns:a16="http://schemas.microsoft.com/office/drawing/2014/main" id="{42756070-51CE-40AA-84C1-45CCE3A6C5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6126" y="552007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53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0" name="Rectangle 103">
            <a:extLst>
              <a:ext uri="{FF2B5EF4-FFF2-40B4-BE49-F238E27FC236}">
                <a16:creationId xmlns:a16="http://schemas.microsoft.com/office/drawing/2014/main" id="{02567DFC-CB4B-4339-8CFD-247904D9D0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7695" y="552007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1" name="Rectangle 104">
            <a:extLst>
              <a:ext uri="{FF2B5EF4-FFF2-40B4-BE49-F238E27FC236}">
                <a16:creationId xmlns:a16="http://schemas.microsoft.com/office/drawing/2014/main" id="{24FD14EF-893A-4076-A722-92B76447C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6" y="552007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2" name="Rectangle 105">
            <a:extLst>
              <a:ext uri="{FF2B5EF4-FFF2-40B4-BE49-F238E27FC236}">
                <a16:creationId xmlns:a16="http://schemas.microsoft.com/office/drawing/2014/main" id="{360BCAFF-0929-4500-BE36-DE36E9E27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0422" y="552007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3" name="Rectangle 106">
            <a:extLst>
              <a:ext uri="{FF2B5EF4-FFF2-40B4-BE49-F238E27FC236}">
                <a16:creationId xmlns:a16="http://schemas.microsoft.com/office/drawing/2014/main" id="{F2730606-5F4F-4E4E-BF76-1D73499134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5383" y="552007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4" name="Rectangle 107">
            <a:extLst>
              <a:ext uri="{FF2B5EF4-FFF2-40B4-BE49-F238E27FC236}">
                <a16:creationId xmlns:a16="http://schemas.microsoft.com/office/drawing/2014/main" id="{5BDBD04F-D977-4473-93DD-0EC7C00D81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0789" y="5520078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5" name="Rectangle 108">
            <a:extLst>
              <a:ext uri="{FF2B5EF4-FFF2-40B4-BE49-F238E27FC236}">
                <a16:creationId xmlns:a16="http://schemas.microsoft.com/office/drawing/2014/main" id="{E93F386C-37A3-41FF-B578-F609CA7311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46" y="552007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6" name="Rectangle 109">
            <a:extLst>
              <a:ext uri="{FF2B5EF4-FFF2-40B4-BE49-F238E27FC236}">
                <a16:creationId xmlns:a16="http://schemas.microsoft.com/office/drawing/2014/main" id="{23D685C0-4AF0-4FF8-A15B-27180B61A6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7857" y="552007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7" name="Rectangle 110">
            <a:extLst>
              <a:ext uri="{FF2B5EF4-FFF2-40B4-BE49-F238E27FC236}">
                <a16:creationId xmlns:a16="http://schemas.microsoft.com/office/drawing/2014/main" id="{7CAA6AB3-9157-49AF-B36E-8C793A130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4417" y="552007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8" name="Rectangle 111">
            <a:extLst>
              <a:ext uri="{FF2B5EF4-FFF2-40B4-BE49-F238E27FC236}">
                <a16:creationId xmlns:a16="http://schemas.microsoft.com/office/drawing/2014/main" id="{BF8991A9-5750-4084-A76D-35FBCA6143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6331" y="552007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9" name="Rectangle 112">
            <a:extLst>
              <a:ext uri="{FF2B5EF4-FFF2-40B4-BE49-F238E27FC236}">
                <a16:creationId xmlns:a16="http://schemas.microsoft.com/office/drawing/2014/main" id="{93A8A0CC-A809-41B5-86C8-98121A9EC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3598" y="552007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1" name="Rectangle 84">
            <a:extLst>
              <a:ext uri="{FF2B5EF4-FFF2-40B4-BE49-F238E27FC236}">
                <a16:creationId xmlns:a16="http://schemas.microsoft.com/office/drawing/2014/main" id="{87083250-AD01-4961-A080-5D5A4EEE58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0730" y="540105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99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2" name="Rectangle 85">
            <a:extLst>
              <a:ext uri="{FF2B5EF4-FFF2-40B4-BE49-F238E27FC236}">
                <a16:creationId xmlns:a16="http://schemas.microsoft.com/office/drawing/2014/main" id="{BE60B420-C98C-4F86-AE57-63D6A22A10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1714" y="540105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89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3" name="Rectangle 86">
            <a:extLst>
              <a:ext uri="{FF2B5EF4-FFF2-40B4-BE49-F238E27FC236}">
                <a16:creationId xmlns:a16="http://schemas.microsoft.com/office/drawing/2014/main" id="{9E8C1128-6768-44F3-BD38-C4FA0145E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15228" y="540105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74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4" name="Rectangle 87">
            <a:extLst>
              <a:ext uri="{FF2B5EF4-FFF2-40B4-BE49-F238E27FC236}">
                <a16:creationId xmlns:a16="http://schemas.microsoft.com/office/drawing/2014/main" id="{34264488-4957-4063-B960-5C99EC7EFE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6126" y="540105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64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5" name="Rectangle 88">
            <a:extLst>
              <a:ext uri="{FF2B5EF4-FFF2-40B4-BE49-F238E27FC236}">
                <a16:creationId xmlns:a16="http://schemas.microsoft.com/office/drawing/2014/main" id="{72FE9EA0-888E-4B8E-9287-962D0D5F9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17695" y="540105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50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6" name="Rectangle 89">
            <a:extLst>
              <a:ext uri="{FF2B5EF4-FFF2-40B4-BE49-F238E27FC236}">
                <a16:creationId xmlns:a16="http://schemas.microsoft.com/office/drawing/2014/main" id="{1C84E842-87B5-453D-B074-DD60FA16F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26" y="540105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40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7" name="Rectangle 90">
            <a:extLst>
              <a:ext uri="{FF2B5EF4-FFF2-40B4-BE49-F238E27FC236}">
                <a16:creationId xmlns:a16="http://schemas.microsoft.com/office/drawing/2014/main" id="{ED7DC5CB-0A90-4741-B843-742A297B91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0422" y="540105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35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8" name="Rectangle 91">
            <a:extLst>
              <a:ext uri="{FF2B5EF4-FFF2-40B4-BE49-F238E27FC236}">
                <a16:creationId xmlns:a16="http://schemas.microsoft.com/office/drawing/2014/main" id="{801B6379-432F-4FE1-A3B1-08A8BBF324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73524" y="540105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30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99" name="Rectangle 92">
            <a:extLst>
              <a:ext uri="{FF2B5EF4-FFF2-40B4-BE49-F238E27FC236}">
                <a16:creationId xmlns:a16="http://schemas.microsoft.com/office/drawing/2014/main" id="{A3E8D8CE-7088-47D6-8A48-1EE49A8807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30085" y="540105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0" name="Rectangle 93">
            <a:extLst>
              <a:ext uri="{FF2B5EF4-FFF2-40B4-BE49-F238E27FC236}">
                <a16:creationId xmlns:a16="http://schemas.microsoft.com/office/drawing/2014/main" id="{12258342-2466-4A09-8198-3FD286DDE1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73632" y="540105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1" name="Rectangle 94">
            <a:extLst>
              <a:ext uri="{FF2B5EF4-FFF2-40B4-BE49-F238E27FC236}">
                <a16:creationId xmlns:a16="http://schemas.microsoft.com/office/drawing/2014/main" id="{928F9244-A572-423A-9267-35BD6FF868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1574" y="540105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2" name="Rectangle 95">
            <a:extLst>
              <a:ext uri="{FF2B5EF4-FFF2-40B4-BE49-F238E27FC236}">
                <a16:creationId xmlns:a16="http://schemas.microsoft.com/office/drawing/2014/main" id="{91ABC09D-49A2-49BF-827C-6F188555A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1628" y="540105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3" name="Rectangle 96">
            <a:extLst>
              <a:ext uri="{FF2B5EF4-FFF2-40B4-BE49-F238E27FC236}">
                <a16:creationId xmlns:a16="http://schemas.microsoft.com/office/drawing/2014/main" id="{2EB49B69-EB66-4E48-854A-5D1CC5B96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4473" y="540105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04" name="Rectangle 97">
            <a:extLst>
              <a:ext uri="{FF2B5EF4-FFF2-40B4-BE49-F238E27FC236}">
                <a16:creationId xmlns:a16="http://schemas.microsoft.com/office/drawing/2014/main" id="{5B70A329-FDB1-432B-8E86-078A82DE2C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1739" y="540105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" name="Freeform 33">
            <a:extLst>
              <a:ext uri="{FF2B5EF4-FFF2-40B4-BE49-F238E27FC236}">
                <a16:creationId xmlns:a16="http://schemas.microsoft.com/office/drawing/2014/main" id="{6B151F70-15E7-4526-A921-0F8C2C0CB6F4}"/>
              </a:ext>
            </a:extLst>
          </p:cNvPr>
          <p:cNvSpPr>
            <a:spLocks/>
          </p:cNvSpPr>
          <p:nvPr/>
        </p:nvSpPr>
        <p:spPr bwMode="auto">
          <a:xfrm>
            <a:off x="5046381" y="2421618"/>
            <a:ext cx="2892825" cy="2238880"/>
          </a:xfrm>
          <a:custGeom>
            <a:avLst/>
            <a:gdLst>
              <a:gd name="T0" fmla="*/ 77 w 3112"/>
              <a:gd name="T1" fmla="*/ 0 h 1693"/>
              <a:gd name="T2" fmla="*/ 80 w 3112"/>
              <a:gd name="T3" fmla="*/ 42 h 1693"/>
              <a:gd name="T4" fmla="*/ 103 w 3112"/>
              <a:gd name="T5" fmla="*/ 84 h 1693"/>
              <a:gd name="T6" fmla="*/ 201 w 3112"/>
              <a:gd name="T7" fmla="*/ 105 h 1693"/>
              <a:gd name="T8" fmla="*/ 208 w 3112"/>
              <a:gd name="T9" fmla="*/ 147 h 1693"/>
              <a:gd name="T10" fmla="*/ 320 w 3112"/>
              <a:gd name="T11" fmla="*/ 190 h 1693"/>
              <a:gd name="T12" fmla="*/ 361 w 3112"/>
              <a:gd name="T13" fmla="*/ 210 h 1693"/>
              <a:gd name="T14" fmla="*/ 383 w 3112"/>
              <a:gd name="T15" fmla="*/ 252 h 1693"/>
              <a:gd name="T16" fmla="*/ 403 w 3112"/>
              <a:gd name="T17" fmla="*/ 294 h 1693"/>
              <a:gd name="T18" fmla="*/ 477 w 3112"/>
              <a:gd name="T19" fmla="*/ 315 h 1693"/>
              <a:gd name="T20" fmla="*/ 489 w 3112"/>
              <a:gd name="T21" fmla="*/ 399 h 1693"/>
              <a:gd name="T22" fmla="*/ 548 w 3112"/>
              <a:gd name="T23" fmla="*/ 441 h 1693"/>
              <a:gd name="T24" fmla="*/ 557 w 3112"/>
              <a:gd name="T25" fmla="*/ 483 h 1693"/>
              <a:gd name="T26" fmla="*/ 564 w 3112"/>
              <a:gd name="T27" fmla="*/ 525 h 1693"/>
              <a:gd name="T28" fmla="*/ 590 w 3112"/>
              <a:gd name="T29" fmla="*/ 567 h 1693"/>
              <a:gd name="T30" fmla="*/ 634 w 3112"/>
              <a:gd name="T31" fmla="*/ 588 h 1693"/>
              <a:gd name="T32" fmla="*/ 637 w 3112"/>
              <a:gd name="T33" fmla="*/ 650 h 1693"/>
              <a:gd name="T34" fmla="*/ 682 w 3112"/>
              <a:gd name="T35" fmla="*/ 692 h 1693"/>
              <a:gd name="T36" fmla="*/ 744 w 3112"/>
              <a:gd name="T37" fmla="*/ 714 h 1693"/>
              <a:gd name="T38" fmla="*/ 768 w 3112"/>
              <a:gd name="T39" fmla="*/ 756 h 1693"/>
              <a:gd name="T40" fmla="*/ 812 w 3112"/>
              <a:gd name="T41" fmla="*/ 798 h 1693"/>
              <a:gd name="T42" fmla="*/ 892 w 3112"/>
              <a:gd name="T43" fmla="*/ 819 h 1693"/>
              <a:gd name="T44" fmla="*/ 902 w 3112"/>
              <a:gd name="T45" fmla="*/ 860 h 1693"/>
              <a:gd name="T46" fmla="*/ 958 w 3112"/>
              <a:gd name="T47" fmla="*/ 902 h 1693"/>
              <a:gd name="T48" fmla="*/ 964 w 3112"/>
              <a:gd name="T49" fmla="*/ 923 h 1693"/>
              <a:gd name="T50" fmla="*/ 993 w 3112"/>
              <a:gd name="T51" fmla="*/ 965 h 1693"/>
              <a:gd name="T52" fmla="*/ 1026 w 3112"/>
              <a:gd name="T53" fmla="*/ 1008 h 1693"/>
              <a:gd name="T54" fmla="*/ 1106 w 3112"/>
              <a:gd name="T55" fmla="*/ 1029 h 1693"/>
              <a:gd name="T56" fmla="*/ 1124 w 3112"/>
              <a:gd name="T57" fmla="*/ 1070 h 1693"/>
              <a:gd name="T58" fmla="*/ 1165 w 3112"/>
              <a:gd name="T59" fmla="*/ 1112 h 1693"/>
              <a:gd name="T60" fmla="*/ 1273 w 3112"/>
              <a:gd name="T61" fmla="*/ 1133 h 1693"/>
              <a:gd name="T62" fmla="*/ 1307 w 3112"/>
              <a:gd name="T63" fmla="*/ 1175 h 1693"/>
              <a:gd name="T64" fmla="*/ 1358 w 3112"/>
              <a:gd name="T65" fmla="*/ 1217 h 1693"/>
              <a:gd name="T66" fmla="*/ 1433 w 3112"/>
              <a:gd name="T67" fmla="*/ 1238 h 1693"/>
              <a:gd name="T68" fmla="*/ 1539 w 3112"/>
              <a:gd name="T69" fmla="*/ 1280 h 1693"/>
              <a:gd name="T70" fmla="*/ 1670 w 3112"/>
              <a:gd name="T71" fmla="*/ 1322 h 1693"/>
              <a:gd name="T72" fmla="*/ 1693 w 3112"/>
              <a:gd name="T73" fmla="*/ 1343 h 1693"/>
              <a:gd name="T74" fmla="*/ 1750 w 3112"/>
              <a:gd name="T75" fmla="*/ 1385 h 1693"/>
              <a:gd name="T76" fmla="*/ 1791 w 3112"/>
              <a:gd name="T77" fmla="*/ 1427 h 1693"/>
              <a:gd name="T78" fmla="*/ 1884 w 3112"/>
              <a:gd name="T79" fmla="*/ 1448 h 1693"/>
              <a:gd name="T80" fmla="*/ 1999 w 3112"/>
              <a:gd name="T81" fmla="*/ 1468 h 1693"/>
              <a:gd name="T82" fmla="*/ 2029 w 3112"/>
              <a:gd name="T83" fmla="*/ 1468 h 1693"/>
              <a:gd name="T84" fmla="*/ 2171 w 3112"/>
              <a:gd name="T85" fmla="*/ 1468 h 1693"/>
              <a:gd name="T86" fmla="*/ 2201 w 3112"/>
              <a:gd name="T87" fmla="*/ 1497 h 1693"/>
              <a:gd name="T88" fmla="*/ 2215 w 3112"/>
              <a:gd name="T89" fmla="*/ 1525 h 1693"/>
              <a:gd name="T90" fmla="*/ 2325 w 3112"/>
              <a:gd name="T91" fmla="*/ 1525 h 1693"/>
              <a:gd name="T92" fmla="*/ 2343 w 3112"/>
              <a:gd name="T93" fmla="*/ 1558 h 1693"/>
              <a:gd name="T94" fmla="*/ 2498 w 3112"/>
              <a:gd name="T95" fmla="*/ 1595 h 1693"/>
              <a:gd name="T96" fmla="*/ 2826 w 3112"/>
              <a:gd name="T97" fmla="*/ 1595 h 1693"/>
              <a:gd name="T98" fmla="*/ 2898 w 3112"/>
              <a:gd name="T99" fmla="*/ 1595 h 1693"/>
              <a:gd name="T100" fmla="*/ 3040 w 3112"/>
              <a:gd name="T101" fmla="*/ 1693 h 1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112" h="169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77" y="0"/>
                </a:lnTo>
                <a:lnTo>
                  <a:pt x="77" y="21"/>
                </a:lnTo>
                <a:lnTo>
                  <a:pt x="77" y="21"/>
                </a:lnTo>
                <a:lnTo>
                  <a:pt x="80" y="21"/>
                </a:lnTo>
                <a:lnTo>
                  <a:pt x="80" y="42"/>
                </a:lnTo>
                <a:lnTo>
                  <a:pt x="80" y="42"/>
                </a:lnTo>
                <a:lnTo>
                  <a:pt x="82" y="42"/>
                </a:lnTo>
                <a:lnTo>
                  <a:pt x="82" y="63"/>
                </a:lnTo>
                <a:lnTo>
                  <a:pt x="82" y="63"/>
                </a:lnTo>
                <a:lnTo>
                  <a:pt x="103" y="63"/>
                </a:lnTo>
                <a:lnTo>
                  <a:pt x="103" y="84"/>
                </a:lnTo>
                <a:lnTo>
                  <a:pt x="103" y="84"/>
                </a:lnTo>
                <a:lnTo>
                  <a:pt x="115" y="84"/>
                </a:lnTo>
                <a:lnTo>
                  <a:pt x="115" y="105"/>
                </a:lnTo>
                <a:lnTo>
                  <a:pt x="115" y="105"/>
                </a:lnTo>
                <a:lnTo>
                  <a:pt x="201" y="105"/>
                </a:lnTo>
                <a:lnTo>
                  <a:pt x="201" y="126"/>
                </a:lnTo>
                <a:lnTo>
                  <a:pt x="201" y="126"/>
                </a:lnTo>
                <a:lnTo>
                  <a:pt x="208" y="126"/>
                </a:lnTo>
                <a:lnTo>
                  <a:pt x="208" y="147"/>
                </a:lnTo>
                <a:lnTo>
                  <a:pt x="208" y="147"/>
                </a:lnTo>
                <a:lnTo>
                  <a:pt x="226" y="147"/>
                </a:lnTo>
                <a:lnTo>
                  <a:pt x="226" y="169"/>
                </a:lnTo>
                <a:lnTo>
                  <a:pt x="226" y="169"/>
                </a:lnTo>
                <a:lnTo>
                  <a:pt x="320" y="169"/>
                </a:lnTo>
                <a:lnTo>
                  <a:pt x="320" y="190"/>
                </a:lnTo>
                <a:lnTo>
                  <a:pt x="320" y="190"/>
                </a:lnTo>
                <a:lnTo>
                  <a:pt x="344" y="190"/>
                </a:lnTo>
                <a:lnTo>
                  <a:pt x="344" y="210"/>
                </a:lnTo>
                <a:lnTo>
                  <a:pt x="344" y="210"/>
                </a:lnTo>
                <a:lnTo>
                  <a:pt x="361" y="210"/>
                </a:lnTo>
                <a:lnTo>
                  <a:pt x="361" y="231"/>
                </a:lnTo>
                <a:lnTo>
                  <a:pt x="361" y="231"/>
                </a:lnTo>
                <a:lnTo>
                  <a:pt x="383" y="231"/>
                </a:lnTo>
                <a:lnTo>
                  <a:pt x="383" y="252"/>
                </a:lnTo>
                <a:lnTo>
                  <a:pt x="383" y="252"/>
                </a:lnTo>
                <a:lnTo>
                  <a:pt x="400" y="252"/>
                </a:lnTo>
                <a:lnTo>
                  <a:pt x="400" y="273"/>
                </a:lnTo>
                <a:lnTo>
                  <a:pt x="400" y="273"/>
                </a:lnTo>
                <a:lnTo>
                  <a:pt x="403" y="273"/>
                </a:lnTo>
                <a:lnTo>
                  <a:pt x="403" y="294"/>
                </a:lnTo>
                <a:lnTo>
                  <a:pt x="403" y="294"/>
                </a:lnTo>
                <a:lnTo>
                  <a:pt x="466" y="294"/>
                </a:lnTo>
                <a:lnTo>
                  <a:pt x="466" y="315"/>
                </a:lnTo>
                <a:lnTo>
                  <a:pt x="466" y="315"/>
                </a:lnTo>
                <a:lnTo>
                  <a:pt x="477" y="315"/>
                </a:lnTo>
                <a:lnTo>
                  <a:pt x="477" y="336"/>
                </a:lnTo>
                <a:lnTo>
                  <a:pt x="477" y="336"/>
                </a:lnTo>
                <a:lnTo>
                  <a:pt x="489" y="336"/>
                </a:lnTo>
                <a:lnTo>
                  <a:pt x="489" y="399"/>
                </a:lnTo>
                <a:lnTo>
                  <a:pt x="489" y="399"/>
                </a:lnTo>
                <a:lnTo>
                  <a:pt x="533" y="399"/>
                </a:lnTo>
                <a:lnTo>
                  <a:pt x="533" y="419"/>
                </a:lnTo>
                <a:lnTo>
                  <a:pt x="533" y="419"/>
                </a:lnTo>
                <a:lnTo>
                  <a:pt x="548" y="419"/>
                </a:lnTo>
                <a:lnTo>
                  <a:pt x="548" y="441"/>
                </a:lnTo>
                <a:lnTo>
                  <a:pt x="548" y="441"/>
                </a:lnTo>
                <a:lnTo>
                  <a:pt x="554" y="441"/>
                </a:lnTo>
                <a:lnTo>
                  <a:pt x="554" y="483"/>
                </a:lnTo>
                <a:lnTo>
                  <a:pt x="554" y="483"/>
                </a:lnTo>
                <a:lnTo>
                  <a:pt x="557" y="483"/>
                </a:lnTo>
                <a:lnTo>
                  <a:pt x="557" y="504"/>
                </a:lnTo>
                <a:lnTo>
                  <a:pt x="557" y="504"/>
                </a:lnTo>
                <a:lnTo>
                  <a:pt x="564" y="504"/>
                </a:lnTo>
                <a:lnTo>
                  <a:pt x="564" y="525"/>
                </a:lnTo>
                <a:lnTo>
                  <a:pt x="564" y="525"/>
                </a:lnTo>
                <a:lnTo>
                  <a:pt x="566" y="525"/>
                </a:lnTo>
                <a:lnTo>
                  <a:pt x="566" y="546"/>
                </a:lnTo>
                <a:lnTo>
                  <a:pt x="566" y="546"/>
                </a:lnTo>
                <a:lnTo>
                  <a:pt x="590" y="546"/>
                </a:lnTo>
                <a:lnTo>
                  <a:pt x="590" y="567"/>
                </a:lnTo>
                <a:lnTo>
                  <a:pt x="590" y="567"/>
                </a:lnTo>
                <a:lnTo>
                  <a:pt x="598" y="567"/>
                </a:lnTo>
                <a:lnTo>
                  <a:pt x="598" y="588"/>
                </a:lnTo>
                <a:lnTo>
                  <a:pt x="598" y="588"/>
                </a:lnTo>
                <a:lnTo>
                  <a:pt x="634" y="588"/>
                </a:lnTo>
                <a:lnTo>
                  <a:pt x="634" y="629"/>
                </a:lnTo>
                <a:lnTo>
                  <a:pt x="634" y="629"/>
                </a:lnTo>
                <a:lnTo>
                  <a:pt x="637" y="629"/>
                </a:lnTo>
                <a:lnTo>
                  <a:pt x="637" y="650"/>
                </a:lnTo>
                <a:lnTo>
                  <a:pt x="637" y="650"/>
                </a:lnTo>
                <a:lnTo>
                  <a:pt x="641" y="650"/>
                </a:lnTo>
                <a:lnTo>
                  <a:pt x="641" y="671"/>
                </a:lnTo>
                <a:lnTo>
                  <a:pt x="641" y="671"/>
                </a:lnTo>
                <a:lnTo>
                  <a:pt x="682" y="671"/>
                </a:lnTo>
                <a:lnTo>
                  <a:pt x="682" y="692"/>
                </a:lnTo>
                <a:lnTo>
                  <a:pt x="682" y="692"/>
                </a:lnTo>
                <a:lnTo>
                  <a:pt x="714" y="692"/>
                </a:lnTo>
                <a:lnTo>
                  <a:pt x="714" y="714"/>
                </a:lnTo>
                <a:lnTo>
                  <a:pt x="714" y="714"/>
                </a:lnTo>
                <a:lnTo>
                  <a:pt x="744" y="714"/>
                </a:lnTo>
                <a:lnTo>
                  <a:pt x="744" y="735"/>
                </a:lnTo>
                <a:lnTo>
                  <a:pt x="744" y="735"/>
                </a:lnTo>
                <a:lnTo>
                  <a:pt x="768" y="735"/>
                </a:lnTo>
                <a:lnTo>
                  <a:pt x="768" y="756"/>
                </a:lnTo>
                <a:lnTo>
                  <a:pt x="768" y="756"/>
                </a:lnTo>
                <a:lnTo>
                  <a:pt x="809" y="756"/>
                </a:lnTo>
                <a:lnTo>
                  <a:pt x="809" y="777"/>
                </a:lnTo>
                <a:lnTo>
                  <a:pt x="809" y="777"/>
                </a:lnTo>
                <a:lnTo>
                  <a:pt x="812" y="777"/>
                </a:lnTo>
                <a:lnTo>
                  <a:pt x="812" y="798"/>
                </a:lnTo>
                <a:lnTo>
                  <a:pt x="812" y="798"/>
                </a:lnTo>
                <a:lnTo>
                  <a:pt x="819" y="798"/>
                </a:lnTo>
                <a:lnTo>
                  <a:pt x="819" y="819"/>
                </a:lnTo>
                <a:lnTo>
                  <a:pt x="819" y="819"/>
                </a:lnTo>
                <a:lnTo>
                  <a:pt x="892" y="819"/>
                </a:lnTo>
                <a:lnTo>
                  <a:pt x="892" y="839"/>
                </a:lnTo>
                <a:lnTo>
                  <a:pt x="892" y="839"/>
                </a:lnTo>
                <a:lnTo>
                  <a:pt x="902" y="839"/>
                </a:lnTo>
                <a:lnTo>
                  <a:pt x="902" y="860"/>
                </a:lnTo>
                <a:lnTo>
                  <a:pt x="902" y="860"/>
                </a:lnTo>
                <a:lnTo>
                  <a:pt x="917" y="860"/>
                </a:lnTo>
                <a:lnTo>
                  <a:pt x="917" y="881"/>
                </a:lnTo>
                <a:lnTo>
                  <a:pt x="917" y="881"/>
                </a:lnTo>
                <a:lnTo>
                  <a:pt x="958" y="881"/>
                </a:lnTo>
                <a:lnTo>
                  <a:pt x="958" y="902"/>
                </a:lnTo>
                <a:lnTo>
                  <a:pt x="958" y="902"/>
                </a:lnTo>
                <a:lnTo>
                  <a:pt x="961" y="902"/>
                </a:lnTo>
                <a:lnTo>
                  <a:pt x="961" y="923"/>
                </a:lnTo>
                <a:lnTo>
                  <a:pt x="961" y="923"/>
                </a:lnTo>
                <a:lnTo>
                  <a:pt x="964" y="923"/>
                </a:lnTo>
                <a:lnTo>
                  <a:pt x="964" y="944"/>
                </a:lnTo>
                <a:lnTo>
                  <a:pt x="964" y="944"/>
                </a:lnTo>
                <a:lnTo>
                  <a:pt x="993" y="944"/>
                </a:lnTo>
                <a:lnTo>
                  <a:pt x="993" y="965"/>
                </a:lnTo>
                <a:lnTo>
                  <a:pt x="993" y="965"/>
                </a:lnTo>
                <a:lnTo>
                  <a:pt x="1000" y="965"/>
                </a:lnTo>
                <a:lnTo>
                  <a:pt x="1000" y="987"/>
                </a:lnTo>
                <a:lnTo>
                  <a:pt x="1000" y="987"/>
                </a:lnTo>
                <a:lnTo>
                  <a:pt x="1026" y="987"/>
                </a:lnTo>
                <a:lnTo>
                  <a:pt x="1026" y="1008"/>
                </a:lnTo>
                <a:lnTo>
                  <a:pt x="1026" y="1008"/>
                </a:lnTo>
                <a:lnTo>
                  <a:pt x="1085" y="1008"/>
                </a:lnTo>
                <a:lnTo>
                  <a:pt x="1085" y="1029"/>
                </a:lnTo>
                <a:lnTo>
                  <a:pt x="1085" y="1029"/>
                </a:lnTo>
                <a:lnTo>
                  <a:pt x="1106" y="1029"/>
                </a:lnTo>
                <a:lnTo>
                  <a:pt x="1106" y="1049"/>
                </a:lnTo>
                <a:lnTo>
                  <a:pt x="1106" y="1049"/>
                </a:lnTo>
                <a:lnTo>
                  <a:pt x="1124" y="1049"/>
                </a:lnTo>
                <a:lnTo>
                  <a:pt x="1124" y="1070"/>
                </a:lnTo>
                <a:lnTo>
                  <a:pt x="1124" y="1070"/>
                </a:lnTo>
                <a:lnTo>
                  <a:pt x="1139" y="1070"/>
                </a:lnTo>
                <a:lnTo>
                  <a:pt x="1139" y="1091"/>
                </a:lnTo>
                <a:lnTo>
                  <a:pt x="1139" y="1091"/>
                </a:lnTo>
                <a:lnTo>
                  <a:pt x="1165" y="1091"/>
                </a:lnTo>
                <a:lnTo>
                  <a:pt x="1165" y="1112"/>
                </a:lnTo>
                <a:lnTo>
                  <a:pt x="1165" y="1112"/>
                </a:lnTo>
                <a:lnTo>
                  <a:pt x="1248" y="1112"/>
                </a:lnTo>
                <a:lnTo>
                  <a:pt x="1248" y="1133"/>
                </a:lnTo>
                <a:lnTo>
                  <a:pt x="1248" y="1133"/>
                </a:lnTo>
                <a:lnTo>
                  <a:pt x="1273" y="1133"/>
                </a:lnTo>
                <a:lnTo>
                  <a:pt x="1273" y="1154"/>
                </a:lnTo>
                <a:lnTo>
                  <a:pt x="1273" y="1154"/>
                </a:lnTo>
                <a:lnTo>
                  <a:pt x="1307" y="1154"/>
                </a:lnTo>
                <a:lnTo>
                  <a:pt x="1307" y="1175"/>
                </a:lnTo>
                <a:lnTo>
                  <a:pt x="1307" y="1175"/>
                </a:lnTo>
                <a:lnTo>
                  <a:pt x="1317" y="1175"/>
                </a:lnTo>
                <a:lnTo>
                  <a:pt x="1317" y="1196"/>
                </a:lnTo>
                <a:lnTo>
                  <a:pt x="1317" y="1196"/>
                </a:lnTo>
                <a:lnTo>
                  <a:pt x="1358" y="1196"/>
                </a:lnTo>
                <a:lnTo>
                  <a:pt x="1358" y="1217"/>
                </a:lnTo>
                <a:lnTo>
                  <a:pt x="1358" y="1217"/>
                </a:lnTo>
                <a:lnTo>
                  <a:pt x="1373" y="1217"/>
                </a:lnTo>
                <a:lnTo>
                  <a:pt x="1373" y="1238"/>
                </a:lnTo>
                <a:lnTo>
                  <a:pt x="1373" y="1238"/>
                </a:lnTo>
                <a:lnTo>
                  <a:pt x="1433" y="1238"/>
                </a:lnTo>
                <a:lnTo>
                  <a:pt x="1433" y="1259"/>
                </a:lnTo>
                <a:lnTo>
                  <a:pt x="1433" y="1259"/>
                </a:lnTo>
                <a:lnTo>
                  <a:pt x="1539" y="1259"/>
                </a:lnTo>
                <a:lnTo>
                  <a:pt x="1539" y="1280"/>
                </a:lnTo>
                <a:lnTo>
                  <a:pt x="1539" y="1280"/>
                </a:lnTo>
                <a:lnTo>
                  <a:pt x="1598" y="1280"/>
                </a:lnTo>
                <a:lnTo>
                  <a:pt x="1598" y="1301"/>
                </a:lnTo>
                <a:lnTo>
                  <a:pt x="1598" y="1301"/>
                </a:lnTo>
                <a:lnTo>
                  <a:pt x="1670" y="1301"/>
                </a:lnTo>
                <a:lnTo>
                  <a:pt x="1670" y="1322"/>
                </a:lnTo>
                <a:lnTo>
                  <a:pt x="1670" y="1322"/>
                </a:lnTo>
                <a:lnTo>
                  <a:pt x="1678" y="1322"/>
                </a:lnTo>
                <a:lnTo>
                  <a:pt x="1678" y="1343"/>
                </a:lnTo>
                <a:lnTo>
                  <a:pt x="1678" y="1343"/>
                </a:lnTo>
                <a:lnTo>
                  <a:pt x="1693" y="1343"/>
                </a:lnTo>
                <a:lnTo>
                  <a:pt x="1693" y="1364"/>
                </a:lnTo>
                <a:lnTo>
                  <a:pt x="1693" y="1364"/>
                </a:lnTo>
                <a:lnTo>
                  <a:pt x="1750" y="1364"/>
                </a:lnTo>
                <a:lnTo>
                  <a:pt x="1750" y="1385"/>
                </a:lnTo>
                <a:lnTo>
                  <a:pt x="1750" y="1385"/>
                </a:lnTo>
                <a:lnTo>
                  <a:pt x="1753" y="1385"/>
                </a:lnTo>
                <a:lnTo>
                  <a:pt x="1753" y="1406"/>
                </a:lnTo>
                <a:lnTo>
                  <a:pt x="1753" y="1406"/>
                </a:lnTo>
                <a:lnTo>
                  <a:pt x="1791" y="1406"/>
                </a:lnTo>
                <a:lnTo>
                  <a:pt x="1791" y="1427"/>
                </a:lnTo>
                <a:lnTo>
                  <a:pt x="1791" y="1427"/>
                </a:lnTo>
                <a:lnTo>
                  <a:pt x="1880" y="1427"/>
                </a:lnTo>
                <a:lnTo>
                  <a:pt x="1880" y="1448"/>
                </a:lnTo>
                <a:lnTo>
                  <a:pt x="1880" y="1448"/>
                </a:lnTo>
                <a:lnTo>
                  <a:pt x="1884" y="1448"/>
                </a:lnTo>
                <a:lnTo>
                  <a:pt x="1884" y="1468"/>
                </a:lnTo>
                <a:lnTo>
                  <a:pt x="1884" y="1468"/>
                </a:lnTo>
                <a:lnTo>
                  <a:pt x="1999" y="1468"/>
                </a:lnTo>
                <a:lnTo>
                  <a:pt x="1999" y="1468"/>
                </a:lnTo>
                <a:lnTo>
                  <a:pt x="1999" y="1468"/>
                </a:lnTo>
                <a:lnTo>
                  <a:pt x="2005" y="1468"/>
                </a:lnTo>
                <a:lnTo>
                  <a:pt x="2005" y="1468"/>
                </a:lnTo>
                <a:lnTo>
                  <a:pt x="2005" y="1468"/>
                </a:lnTo>
                <a:lnTo>
                  <a:pt x="2029" y="1468"/>
                </a:lnTo>
                <a:lnTo>
                  <a:pt x="2029" y="1468"/>
                </a:lnTo>
                <a:lnTo>
                  <a:pt x="2029" y="1468"/>
                </a:lnTo>
                <a:lnTo>
                  <a:pt x="2103" y="1468"/>
                </a:lnTo>
                <a:lnTo>
                  <a:pt x="2103" y="1468"/>
                </a:lnTo>
                <a:lnTo>
                  <a:pt x="2103" y="1468"/>
                </a:lnTo>
                <a:lnTo>
                  <a:pt x="2171" y="1468"/>
                </a:lnTo>
                <a:lnTo>
                  <a:pt x="2171" y="1468"/>
                </a:lnTo>
                <a:lnTo>
                  <a:pt x="2171" y="1468"/>
                </a:lnTo>
                <a:lnTo>
                  <a:pt x="2201" y="1468"/>
                </a:lnTo>
                <a:lnTo>
                  <a:pt x="2201" y="1497"/>
                </a:lnTo>
                <a:lnTo>
                  <a:pt x="2201" y="1497"/>
                </a:lnTo>
                <a:lnTo>
                  <a:pt x="2204" y="1497"/>
                </a:lnTo>
                <a:lnTo>
                  <a:pt x="2204" y="1525"/>
                </a:lnTo>
                <a:lnTo>
                  <a:pt x="2204" y="1525"/>
                </a:lnTo>
                <a:lnTo>
                  <a:pt x="2215" y="1525"/>
                </a:lnTo>
                <a:lnTo>
                  <a:pt x="2215" y="1525"/>
                </a:lnTo>
                <a:lnTo>
                  <a:pt x="2215" y="1525"/>
                </a:lnTo>
                <a:lnTo>
                  <a:pt x="2222" y="1525"/>
                </a:lnTo>
                <a:lnTo>
                  <a:pt x="2222" y="1525"/>
                </a:lnTo>
                <a:lnTo>
                  <a:pt x="2222" y="1525"/>
                </a:lnTo>
                <a:lnTo>
                  <a:pt x="2325" y="1525"/>
                </a:lnTo>
                <a:lnTo>
                  <a:pt x="2325" y="1558"/>
                </a:lnTo>
                <a:lnTo>
                  <a:pt x="2325" y="1558"/>
                </a:lnTo>
                <a:lnTo>
                  <a:pt x="2343" y="1558"/>
                </a:lnTo>
                <a:lnTo>
                  <a:pt x="2343" y="1558"/>
                </a:lnTo>
                <a:lnTo>
                  <a:pt x="2343" y="1558"/>
                </a:lnTo>
                <a:lnTo>
                  <a:pt x="2423" y="1558"/>
                </a:lnTo>
                <a:lnTo>
                  <a:pt x="2423" y="1595"/>
                </a:lnTo>
                <a:lnTo>
                  <a:pt x="2423" y="1595"/>
                </a:lnTo>
                <a:lnTo>
                  <a:pt x="2498" y="1595"/>
                </a:lnTo>
                <a:lnTo>
                  <a:pt x="2498" y="1595"/>
                </a:lnTo>
                <a:lnTo>
                  <a:pt x="2498" y="1595"/>
                </a:lnTo>
                <a:lnTo>
                  <a:pt x="2758" y="1595"/>
                </a:lnTo>
                <a:lnTo>
                  <a:pt x="2758" y="1595"/>
                </a:lnTo>
                <a:lnTo>
                  <a:pt x="2758" y="1595"/>
                </a:lnTo>
                <a:lnTo>
                  <a:pt x="2826" y="1595"/>
                </a:lnTo>
                <a:lnTo>
                  <a:pt x="2826" y="1595"/>
                </a:lnTo>
                <a:lnTo>
                  <a:pt x="2826" y="1595"/>
                </a:lnTo>
                <a:lnTo>
                  <a:pt x="2895" y="1595"/>
                </a:lnTo>
                <a:lnTo>
                  <a:pt x="2895" y="1595"/>
                </a:lnTo>
                <a:lnTo>
                  <a:pt x="2898" y="1595"/>
                </a:lnTo>
                <a:lnTo>
                  <a:pt x="2996" y="1595"/>
                </a:lnTo>
                <a:lnTo>
                  <a:pt x="2996" y="1693"/>
                </a:lnTo>
                <a:lnTo>
                  <a:pt x="2996" y="1693"/>
                </a:lnTo>
                <a:lnTo>
                  <a:pt x="3040" y="1693"/>
                </a:lnTo>
                <a:lnTo>
                  <a:pt x="3040" y="1693"/>
                </a:lnTo>
                <a:lnTo>
                  <a:pt x="3040" y="1693"/>
                </a:lnTo>
                <a:lnTo>
                  <a:pt x="3112" y="1693"/>
                </a:lnTo>
                <a:lnTo>
                  <a:pt x="3112" y="1693"/>
                </a:lnTo>
              </a:path>
            </a:pathLst>
          </a:cu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1" name="Line 34">
            <a:extLst>
              <a:ext uri="{FF2B5EF4-FFF2-40B4-BE49-F238E27FC236}">
                <a16:creationId xmlns:a16="http://schemas.microsoft.com/office/drawing/2014/main" id="{57EE92D8-1C7A-4E0C-84B1-4BDC9F05E980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4593" y="4304763"/>
            <a:ext cx="0" cy="58187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2" name="Line 35">
            <a:extLst>
              <a:ext uri="{FF2B5EF4-FFF2-40B4-BE49-F238E27FC236}">
                <a16:creationId xmlns:a16="http://schemas.microsoft.com/office/drawing/2014/main" id="{33925A7B-D575-4F2E-85A4-BC2B6FB869E8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0170" y="4304763"/>
            <a:ext cx="0" cy="58187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3" name="Line 36">
            <a:extLst>
              <a:ext uri="{FF2B5EF4-FFF2-40B4-BE49-F238E27FC236}">
                <a16:creationId xmlns:a16="http://schemas.microsoft.com/office/drawing/2014/main" id="{FFAF1565-FB38-49B9-82ED-AA295B746B59}"/>
              </a:ext>
            </a:extLst>
          </p:cNvPr>
          <p:cNvSpPr>
            <a:spLocks noChangeShapeType="1"/>
          </p:cNvSpPr>
          <p:nvPr/>
        </p:nvSpPr>
        <p:spPr bwMode="auto">
          <a:xfrm>
            <a:off x="6932480" y="4304763"/>
            <a:ext cx="0" cy="58187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4" name="Line 37">
            <a:extLst>
              <a:ext uri="{FF2B5EF4-FFF2-40B4-BE49-F238E27FC236}">
                <a16:creationId xmlns:a16="http://schemas.microsoft.com/office/drawing/2014/main" id="{96183BDB-6E7D-486A-9473-4BF9953EA570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1268" y="4304763"/>
            <a:ext cx="0" cy="58187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5" name="Line 38">
            <a:extLst>
              <a:ext uri="{FF2B5EF4-FFF2-40B4-BE49-F238E27FC236}">
                <a16:creationId xmlns:a16="http://schemas.microsoft.com/office/drawing/2014/main" id="{BDD3B457-5184-4DC1-8858-AB2B33761AFD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4479" y="4304763"/>
            <a:ext cx="0" cy="58187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6" name="Line 39">
            <a:extLst>
              <a:ext uri="{FF2B5EF4-FFF2-40B4-BE49-F238E27FC236}">
                <a16:creationId xmlns:a16="http://schemas.microsoft.com/office/drawing/2014/main" id="{06A6F865-3A77-4732-AEA0-1E747443C97C}"/>
              </a:ext>
            </a:extLst>
          </p:cNvPr>
          <p:cNvSpPr>
            <a:spLocks noChangeShapeType="1"/>
          </p:cNvSpPr>
          <p:nvPr/>
        </p:nvSpPr>
        <p:spPr bwMode="auto">
          <a:xfrm>
            <a:off x="7105381" y="4380141"/>
            <a:ext cx="0" cy="58187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7" name="Line 40">
            <a:extLst>
              <a:ext uri="{FF2B5EF4-FFF2-40B4-BE49-F238E27FC236}">
                <a16:creationId xmlns:a16="http://schemas.microsoft.com/office/drawing/2014/main" id="{382E5647-28FF-4913-AA1B-0498F3AC8BF2}"/>
              </a:ext>
            </a:extLst>
          </p:cNvPr>
          <p:cNvSpPr>
            <a:spLocks noChangeShapeType="1"/>
          </p:cNvSpPr>
          <p:nvPr/>
        </p:nvSpPr>
        <p:spPr bwMode="auto">
          <a:xfrm>
            <a:off x="7111887" y="4380141"/>
            <a:ext cx="0" cy="58187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8" name="Line 41">
            <a:extLst>
              <a:ext uri="{FF2B5EF4-FFF2-40B4-BE49-F238E27FC236}">
                <a16:creationId xmlns:a16="http://schemas.microsoft.com/office/drawing/2014/main" id="{DAEFFCD6-8A8E-4760-8EB7-5DE45EE0AFA1}"/>
              </a:ext>
            </a:extLst>
          </p:cNvPr>
          <p:cNvSpPr>
            <a:spLocks noChangeShapeType="1"/>
          </p:cNvSpPr>
          <p:nvPr/>
        </p:nvSpPr>
        <p:spPr bwMode="auto">
          <a:xfrm>
            <a:off x="7224366" y="4423782"/>
            <a:ext cx="0" cy="58187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9" name="Line 42">
            <a:extLst>
              <a:ext uri="{FF2B5EF4-FFF2-40B4-BE49-F238E27FC236}">
                <a16:creationId xmlns:a16="http://schemas.microsoft.com/office/drawing/2014/main" id="{C4A88876-109F-4312-A4DC-02545F1A5B13}"/>
              </a:ext>
            </a:extLst>
          </p:cNvPr>
          <p:cNvSpPr>
            <a:spLocks noChangeShapeType="1"/>
          </p:cNvSpPr>
          <p:nvPr/>
        </p:nvSpPr>
        <p:spPr bwMode="auto">
          <a:xfrm>
            <a:off x="7368449" y="4471389"/>
            <a:ext cx="0" cy="59510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50" name="Line 43">
            <a:extLst>
              <a:ext uri="{FF2B5EF4-FFF2-40B4-BE49-F238E27FC236}">
                <a16:creationId xmlns:a16="http://schemas.microsoft.com/office/drawing/2014/main" id="{74C968B4-57C1-44A7-9FE4-38251589CD2D}"/>
              </a:ext>
            </a:extLst>
          </p:cNvPr>
          <p:cNvSpPr>
            <a:spLocks noChangeShapeType="1"/>
          </p:cNvSpPr>
          <p:nvPr/>
        </p:nvSpPr>
        <p:spPr bwMode="auto">
          <a:xfrm>
            <a:off x="7610137" y="4471389"/>
            <a:ext cx="0" cy="59510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51" name="Line 44">
            <a:extLst>
              <a:ext uri="{FF2B5EF4-FFF2-40B4-BE49-F238E27FC236}">
                <a16:creationId xmlns:a16="http://schemas.microsoft.com/office/drawing/2014/main" id="{92429247-F1F9-45AB-ACD4-03ABBD69D039}"/>
              </a:ext>
            </a:extLst>
          </p:cNvPr>
          <p:cNvSpPr>
            <a:spLocks noChangeShapeType="1"/>
          </p:cNvSpPr>
          <p:nvPr/>
        </p:nvSpPr>
        <p:spPr bwMode="auto">
          <a:xfrm>
            <a:off x="7673348" y="4471389"/>
            <a:ext cx="0" cy="59510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52" name="Line 45">
            <a:extLst>
              <a:ext uri="{FF2B5EF4-FFF2-40B4-BE49-F238E27FC236}">
                <a16:creationId xmlns:a16="http://schemas.microsoft.com/office/drawing/2014/main" id="{D60788BB-009A-43B5-BADB-923DF5C1E5D7}"/>
              </a:ext>
            </a:extLst>
          </p:cNvPr>
          <p:cNvSpPr>
            <a:spLocks noChangeShapeType="1"/>
          </p:cNvSpPr>
          <p:nvPr/>
        </p:nvSpPr>
        <p:spPr bwMode="auto">
          <a:xfrm>
            <a:off x="7737488" y="4471389"/>
            <a:ext cx="0" cy="59510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53" name="Line 46">
            <a:extLst>
              <a:ext uri="{FF2B5EF4-FFF2-40B4-BE49-F238E27FC236}">
                <a16:creationId xmlns:a16="http://schemas.microsoft.com/office/drawing/2014/main" id="{B7E1135E-B083-41B7-8416-A69BCC1E4ADE}"/>
              </a:ext>
            </a:extLst>
          </p:cNvPr>
          <p:cNvSpPr>
            <a:spLocks noChangeShapeType="1"/>
          </p:cNvSpPr>
          <p:nvPr/>
        </p:nvSpPr>
        <p:spPr bwMode="auto">
          <a:xfrm>
            <a:off x="7872276" y="4602311"/>
            <a:ext cx="0" cy="58187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54" name="Line 47">
            <a:extLst>
              <a:ext uri="{FF2B5EF4-FFF2-40B4-BE49-F238E27FC236}">
                <a16:creationId xmlns:a16="http://schemas.microsoft.com/office/drawing/2014/main" id="{EBD078C9-0C56-4779-A19E-3687329D446A}"/>
              </a:ext>
            </a:extLst>
          </p:cNvPr>
          <p:cNvSpPr>
            <a:spLocks noChangeShapeType="1"/>
          </p:cNvSpPr>
          <p:nvPr/>
        </p:nvSpPr>
        <p:spPr bwMode="auto">
          <a:xfrm>
            <a:off x="7939206" y="4602311"/>
            <a:ext cx="0" cy="58187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BB29C782-0932-41F1-907B-9780B97A2F60}"/>
              </a:ext>
            </a:extLst>
          </p:cNvPr>
          <p:cNvSpPr>
            <a:spLocks/>
          </p:cNvSpPr>
          <p:nvPr/>
        </p:nvSpPr>
        <p:spPr bwMode="auto">
          <a:xfrm>
            <a:off x="5046380" y="2421619"/>
            <a:ext cx="3167978" cy="2049771"/>
          </a:xfrm>
          <a:custGeom>
            <a:avLst/>
            <a:gdLst>
              <a:gd name="T0" fmla="*/ 30 w 3408"/>
              <a:gd name="T1" fmla="*/ 0 h 1550"/>
              <a:gd name="T2" fmla="*/ 53 w 3408"/>
              <a:gd name="T3" fmla="*/ 39 h 1550"/>
              <a:gd name="T4" fmla="*/ 77 w 3408"/>
              <a:gd name="T5" fmla="*/ 77 h 1550"/>
              <a:gd name="T6" fmla="*/ 89 w 3408"/>
              <a:gd name="T7" fmla="*/ 96 h 1550"/>
              <a:gd name="T8" fmla="*/ 97 w 3408"/>
              <a:gd name="T9" fmla="*/ 134 h 1550"/>
              <a:gd name="T10" fmla="*/ 242 w 3408"/>
              <a:gd name="T11" fmla="*/ 172 h 1550"/>
              <a:gd name="T12" fmla="*/ 278 w 3408"/>
              <a:gd name="T13" fmla="*/ 191 h 1550"/>
              <a:gd name="T14" fmla="*/ 326 w 3408"/>
              <a:gd name="T15" fmla="*/ 230 h 1550"/>
              <a:gd name="T16" fmla="*/ 365 w 3408"/>
              <a:gd name="T17" fmla="*/ 287 h 1550"/>
              <a:gd name="T18" fmla="*/ 418 w 3408"/>
              <a:gd name="T19" fmla="*/ 306 h 1550"/>
              <a:gd name="T20" fmla="*/ 435 w 3408"/>
              <a:gd name="T21" fmla="*/ 344 h 1550"/>
              <a:gd name="T22" fmla="*/ 486 w 3408"/>
              <a:gd name="T23" fmla="*/ 381 h 1550"/>
              <a:gd name="T24" fmla="*/ 495 w 3408"/>
              <a:gd name="T25" fmla="*/ 400 h 1550"/>
              <a:gd name="T26" fmla="*/ 504 w 3408"/>
              <a:gd name="T27" fmla="*/ 439 h 1550"/>
              <a:gd name="T28" fmla="*/ 525 w 3408"/>
              <a:gd name="T29" fmla="*/ 477 h 1550"/>
              <a:gd name="T30" fmla="*/ 611 w 3408"/>
              <a:gd name="T31" fmla="*/ 496 h 1550"/>
              <a:gd name="T32" fmla="*/ 646 w 3408"/>
              <a:gd name="T33" fmla="*/ 534 h 1550"/>
              <a:gd name="T34" fmla="*/ 664 w 3408"/>
              <a:gd name="T35" fmla="*/ 591 h 1550"/>
              <a:gd name="T36" fmla="*/ 700 w 3408"/>
              <a:gd name="T37" fmla="*/ 610 h 1550"/>
              <a:gd name="T38" fmla="*/ 735 w 3408"/>
              <a:gd name="T39" fmla="*/ 649 h 1550"/>
              <a:gd name="T40" fmla="*/ 819 w 3408"/>
              <a:gd name="T41" fmla="*/ 687 h 1550"/>
              <a:gd name="T42" fmla="*/ 830 w 3408"/>
              <a:gd name="T43" fmla="*/ 706 h 1550"/>
              <a:gd name="T44" fmla="*/ 848 w 3408"/>
              <a:gd name="T45" fmla="*/ 744 h 1550"/>
              <a:gd name="T46" fmla="*/ 871 w 3408"/>
              <a:gd name="T47" fmla="*/ 782 h 1550"/>
              <a:gd name="T48" fmla="*/ 937 w 3408"/>
              <a:gd name="T49" fmla="*/ 801 h 1550"/>
              <a:gd name="T50" fmla="*/ 955 w 3408"/>
              <a:gd name="T51" fmla="*/ 839 h 1550"/>
              <a:gd name="T52" fmla="*/ 1002 w 3408"/>
              <a:gd name="T53" fmla="*/ 897 h 1550"/>
              <a:gd name="T54" fmla="*/ 1026 w 3408"/>
              <a:gd name="T55" fmla="*/ 916 h 1550"/>
              <a:gd name="T56" fmla="*/ 1109 w 3408"/>
              <a:gd name="T57" fmla="*/ 954 h 1550"/>
              <a:gd name="T58" fmla="*/ 1160 w 3408"/>
              <a:gd name="T59" fmla="*/ 992 h 1550"/>
              <a:gd name="T60" fmla="*/ 1175 w 3408"/>
              <a:gd name="T61" fmla="*/ 1011 h 1550"/>
              <a:gd name="T62" fmla="*/ 1180 w 3408"/>
              <a:gd name="T63" fmla="*/ 1049 h 1550"/>
              <a:gd name="T64" fmla="*/ 1245 w 3408"/>
              <a:gd name="T65" fmla="*/ 1088 h 1550"/>
              <a:gd name="T66" fmla="*/ 1335 w 3408"/>
              <a:gd name="T67" fmla="*/ 1107 h 1550"/>
              <a:gd name="T68" fmla="*/ 1477 w 3408"/>
              <a:gd name="T69" fmla="*/ 1145 h 1550"/>
              <a:gd name="T70" fmla="*/ 1557 w 3408"/>
              <a:gd name="T71" fmla="*/ 1202 h 1550"/>
              <a:gd name="T72" fmla="*/ 1634 w 3408"/>
              <a:gd name="T73" fmla="*/ 1221 h 1550"/>
              <a:gd name="T74" fmla="*/ 1663 w 3408"/>
              <a:gd name="T75" fmla="*/ 1259 h 1550"/>
              <a:gd name="T76" fmla="*/ 1768 w 3408"/>
              <a:gd name="T77" fmla="*/ 1298 h 1550"/>
              <a:gd name="T78" fmla="*/ 2019 w 3408"/>
              <a:gd name="T79" fmla="*/ 1316 h 1550"/>
              <a:gd name="T80" fmla="*/ 2037 w 3408"/>
              <a:gd name="T81" fmla="*/ 1335 h 1550"/>
              <a:gd name="T82" fmla="*/ 2094 w 3408"/>
              <a:gd name="T83" fmla="*/ 1357 h 1550"/>
              <a:gd name="T84" fmla="*/ 2117 w 3408"/>
              <a:gd name="T85" fmla="*/ 1357 h 1550"/>
              <a:gd name="T86" fmla="*/ 2139 w 3408"/>
              <a:gd name="T87" fmla="*/ 1357 h 1550"/>
              <a:gd name="T88" fmla="*/ 2168 w 3408"/>
              <a:gd name="T89" fmla="*/ 1357 h 1550"/>
              <a:gd name="T90" fmla="*/ 2240 w 3408"/>
              <a:gd name="T91" fmla="*/ 1357 h 1550"/>
              <a:gd name="T92" fmla="*/ 2343 w 3408"/>
              <a:gd name="T93" fmla="*/ 1357 h 1550"/>
              <a:gd name="T94" fmla="*/ 2372 w 3408"/>
              <a:gd name="T95" fmla="*/ 1357 h 1550"/>
              <a:gd name="T96" fmla="*/ 2400 w 3408"/>
              <a:gd name="T97" fmla="*/ 1357 h 1550"/>
              <a:gd name="T98" fmla="*/ 2423 w 3408"/>
              <a:gd name="T99" fmla="*/ 1357 h 1550"/>
              <a:gd name="T100" fmla="*/ 2495 w 3408"/>
              <a:gd name="T101" fmla="*/ 1357 h 1550"/>
              <a:gd name="T102" fmla="*/ 2628 w 3408"/>
              <a:gd name="T103" fmla="*/ 1357 h 1550"/>
              <a:gd name="T104" fmla="*/ 2669 w 3408"/>
              <a:gd name="T105" fmla="*/ 1416 h 1550"/>
              <a:gd name="T106" fmla="*/ 2808 w 3408"/>
              <a:gd name="T107" fmla="*/ 1550 h 1550"/>
              <a:gd name="T108" fmla="*/ 2960 w 3408"/>
              <a:gd name="T109" fmla="*/ 1550 h 1550"/>
              <a:gd name="T110" fmla="*/ 3277 w 3408"/>
              <a:gd name="T111" fmla="*/ 1550 h 1550"/>
              <a:gd name="T112" fmla="*/ 3408 w 3408"/>
              <a:gd name="T113" fmla="*/ 1550 h 15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408" h="155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30" y="0"/>
                </a:lnTo>
                <a:lnTo>
                  <a:pt x="30" y="20"/>
                </a:lnTo>
                <a:lnTo>
                  <a:pt x="30" y="20"/>
                </a:lnTo>
                <a:lnTo>
                  <a:pt x="53" y="20"/>
                </a:lnTo>
                <a:lnTo>
                  <a:pt x="53" y="39"/>
                </a:lnTo>
                <a:lnTo>
                  <a:pt x="53" y="39"/>
                </a:lnTo>
                <a:lnTo>
                  <a:pt x="74" y="39"/>
                </a:lnTo>
                <a:lnTo>
                  <a:pt x="74" y="58"/>
                </a:lnTo>
                <a:lnTo>
                  <a:pt x="74" y="58"/>
                </a:lnTo>
                <a:lnTo>
                  <a:pt x="77" y="58"/>
                </a:lnTo>
                <a:lnTo>
                  <a:pt x="77" y="77"/>
                </a:lnTo>
                <a:lnTo>
                  <a:pt x="77" y="77"/>
                </a:lnTo>
                <a:lnTo>
                  <a:pt x="82" y="77"/>
                </a:lnTo>
                <a:lnTo>
                  <a:pt x="82" y="96"/>
                </a:lnTo>
                <a:lnTo>
                  <a:pt x="82" y="96"/>
                </a:lnTo>
                <a:lnTo>
                  <a:pt x="89" y="96"/>
                </a:lnTo>
                <a:lnTo>
                  <a:pt x="89" y="115"/>
                </a:lnTo>
                <a:lnTo>
                  <a:pt x="89" y="115"/>
                </a:lnTo>
                <a:lnTo>
                  <a:pt x="97" y="115"/>
                </a:lnTo>
                <a:lnTo>
                  <a:pt x="97" y="134"/>
                </a:lnTo>
                <a:lnTo>
                  <a:pt x="97" y="134"/>
                </a:lnTo>
                <a:lnTo>
                  <a:pt x="177" y="134"/>
                </a:lnTo>
                <a:lnTo>
                  <a:pt x="177" y="153"/>
                </a:lnTo>
                <a:lnTo>
                  <a:pt x="177" y="153"/>
                </a:lnTo>
                <a:lnTo>
                  <a:pt x="242" y="153"/>
                </a:lnTo>
                <a:lnTo>
                  <a:pt x="242" y="172"/>
                </a:lnTo>
                <a:lnTo>
                  <a:pt x="242" y="172"/>
                </a:lnTo>
                <a:lnTo>
                  <a:pt x="270" y="172"/>
                </a:lnTo>
                <a:lnTo>
                  <a:pt x="270" y="191"/>
                </a:lnTo>
                <a:lnTo>
                  <a:pt x="270" y="191"/>
                </a:lnTo>
                <a:lnTo>
                  <a:pt x="278" y="191"/>
                </a:lnTo>
                <a:lnTo>
                  <a:pt x="278" y="210"/>
                </a:lnTo>
                <a:lnTo>
                  <a:pt x="278" y="210"/>
                </a:lnTo>
                <a:lnTo>
                  <a:pt x="326" y="210"/>
                </a:lnTo>
                <a:lnTo>
                  <a:pt x="326" y="230"/>
                </a:lnTo>
                <a:lnTo>
                  <a:pt x="326" y="230"/>
                </a:lnTo>
                <a:lnTo>
                  <a:pt x="329" y="230"/>
                </a:lnTo>
                <a:lnTo>
                  <a:pt x="329" y="268"/>
                </a:lnTo>
                <a:lnTo>
                  <a:pt x="329" y="268"/>
                </a:lnTo>
                <a:lnTo>
                  <a:pt x="365" y="268"/>
                </a:lnTo>
                <a:lnTo>
                  <a:pt x="365" y="287"/>
                </a:lnTo>
                <a:lnTo>
                  <a:pt x="365" y="287"/>
                </a:lnTo>
                <a:lnTo>
                  <a:pt x="373" y="287"/>
                </a:lnTo>
                <a:lnTo>
                  <a:pt x="373" y="306"/>
                </a:lnTo>
                <a:lnTo>
                  <a:pt x="373" y="306"/>
                </a:lnTo>
                <a:lnTo>
                  <a:pt x="418" y="306"/>
                </a:lnTo>
                <a:lnTo>
                  <a:pt x="418" y="325"/>
                </a:lnTo>
                <a:lnTo>
                  <a:pt x="418" y="325"/>
                </a:lnTo>
                <a:lnTo>
                  <a:pt x="435" y="325"/>
                </a:lnTo>
                <a:lnTo>
                  <a:pt x="435" y="344"/>
                </a:lnTo>
                <a:lnTo>
                  <a:pt x="435" y="344"/>
                </a:lnTo>
                <a:lnTo>
                  <a:pt x="468" y="344"/>
                </a:lnTo>
                <a:lnTo>
                  <a:pt x="468" y="363"/>
                </a:lnTo>
                <a:lnTo>
                  <a:pt x="468" y="363"/>
                </a:lnTo>
                <a:lnTo>
                  <a:pt x="486" y="363"/>
                </a:lnTo>
                <a:lnTo>
                  <a:pt x="486" y="381"/>
                </a:lnTo>
                <a:lnTo>
                  <a:pt x="486" y="381"/>
                </a:lnTo>
                <a:lnTo>
                  <a:pt x="492" y="381"/>
                </a:lnTo>
                <a:lnTo>
                  <a:pt x="492" y="400"/>
                </a:lnTo>
                <a:lnTo>
                  <a:pt x="492" y="400"/>
                </a:lnTo>
                <a:lnTo>
                  <a:pt x="495" y="400"/>
                </a:lnTo>
                <a:lnTo>
                  <a:pt x="495" y="419"/>
                </a:lnTo>
                <a:lnTo>
                  <a:pt x="495" y="419"/>
                </a:lnTo>
                <a:lnTo>
                  <a:pt x="504" y="419"/>
                </a:lnTo>
                <a:lnTo>
                  <a:pt x="504" y="439"/>
                </a:lnTo>
                <a:lnTo>
                  <a:pt x="504" y="439"/>
                </a:lnTo>
                <a:lnTo>
                  <a:pt x="522" y="439"/>
                </a:lnTo>
                <a:lnTo>
                  <a:pt x="522" y="458"/>
                </a:lnTo>
                <a:lnTo>
                  <a:pt x="522" y="458"/>
                </a:lnTo>
                <a:lnTo>
                  <a:pt x="525" y="458"/>
                </a:lnTo>
                <a:lnTo>
                  <a:pt x="525" y="477"/>
                </a:lnTo>
                <a:lnTo>
                  <a:pt x="525" y="477"/>
                </a:lnTo>
                <a:lnTo>
                  <a:pt x="578" y="477"/>
                </a:lnTo>
                <a:lnTo>
                  <a:pt x="578" y="496"/>
                </a:lnTo>
                <a:lnTo>
                  <a:pt x="578" y="496"/>
                </a:lnTo>
                <a:lnTo>
                  <a:pt x="611" y="496"/>
                </a:lnTo>
                <a:lnTo>
                  <a:pt x="611" y="515"/>
                </a:lnTo>
                <a:lnTo>
                  <a:pt x="611" y="515"/>
                </a:lnTo>
                <a:lnTo>
                  <a:pt x="646" y="515"/>
                </a:lnTo>
                <a:lnTo>
                  <a:pt x="646" y="534"/>
                </a:lnTo>
                <a:lnTo>
                  <a:pt x="646" y="534"/>
                </a:lnTo>
                <a:lnTo>
                  <a:pt x="649" y="534"/>
                </a:lnTo>
                <a:lnTo>
                  <a:pt x="649" y="572"/>
                </a:lnTo>
                <a:lnTo>
                  <a:pt x="649" y="572"/>
                </a:lnTo>
                <a:lnTo>
                  <a:pt x="664" y="572"/>
                </a:lnTo>
                <a:lnTo>
                  <a:pt x="664" y="591"/>
                </a:lnTo>
                <a:lnTo>
                  <a:pt x="664" y="591"/>
                </a:lnTo>
                <a:lnTo>
                  <a:pt x="676" y="591"/>
                </a:lnTo>
                <a:lnTo>
                  <a:pt x="676" y="610"/>
                </a:lnTo>
                <a:lnTo>
                  <a:pt x="676" y="610"/>
                </a:lnTo>
                <a:lnTo>
                  <a:pt x="700" y="610"/>
                </a:lnTo>
                <a:lnTo>
                  <a:pt x="700" y="629"/>
                </a:lnTo>
                <a:lnTo>
                  <a:pt x="700" y="629"/>
                </a:lnTo>
                <a:lnTo>
                  <a:pt x="735" y="629"/>
                </a:lnTo>
                <a:lnTo>
                  <a:pt x="735" y="649"/>
                </a:lnTo>
                <a:lnTo>
                  <a:pt x="735" y="649"/>
                </a:lnTo>
                <a:lnTo>
                  <a:pt x="801" y="649"/>
                </a:lnTo>
                <a:lnTo>
                  <a:pt x="801" y="668"/>
                </a:lnTo>
                <a:lnTo>
                  <a:pt x="801" y="668"/>
                </a:lnTo>
                <a:lnTo>
                  <a:pt x="819" y="668"/>
                </a:lnTo>
                <a:lnTo>
                  <a:pt x="819" y="687"/>
                </a:lnTo>
                <a:lnTo>
                  <a:pt x="819" y="687"/>
                </a:lnTo>
                <a:lnTo>
                  <a:pt x="824" y="687"/>
                </a:lnTo>
                <a:lnTo>
                  <a:pt x="824" y="706"/>
                </a:lnTo>
                <a:lnTo>
                  <a:pt x="824" y="706"/>
                </a:lnTo>
                <a:lnTo>
                  <a:pt x="830" y="706"/>
                </a:lnTo>
                <a:lnTo>
                  <a:pt x="830" y="725"/>
                </a:lnTo>
                <a:lnTo>
                  <a:pt x="830" y="725"/>
                </a:lnTo>
                <a:lnTo>
                  <a:pt x="848" y="725"/>
                </a:lnTo>
                <a:lnTo>
                  <a:pt x="848" y="744"/>
                </a:lnTo>
                <a:lnTo>
                  <a:pt x="848" y="744"/>
                </a:lnTo>
                <a:lnTo>
                  <a:pt x="854" y="744"/>
                </a:lnTo>
                <a:lnTo>
                  <a:pt x="854" y="763"/>
                </a:lnTo>
                <a:lnTo>
                  <a:pt x="854" y="763"/>
                </a:lnTo>
                <a:lnTo>
                  <a:pt x="871" y="763"/>
                </a:lnTo>
                <a:lnTo>
                  <a:pt x="871" y="782"/>
                </a:lnTo>
                <a:lnTo>
                  <a:pt x="871" y="782"/>
                </a:lnTo>
                <a:lnTo>
                  <a:pt x="878" y="782"/>
                </a:lnTo>
                <a:lnTo>
                  <a:pt x="878" y="801"/>
                </a:lnTo>
                <a:lnTo>
                  <a:pt x="878" y="801"/>
                </a:lnTo>
                <a:lnTo>
                  <a:pt x="937" y="801"/>
                </a:lnTo>
                <a:lnTo>
                  <a:pt x="937" y="820"/>
                </a:lnTo>
                <a:lnTo>
                  <a:pt x="937" y="820"/>
                </a:lnTo>
                <a:lnTo>
                  <a:pt x="955" y="820"/>
                </a:lnTo>
                <a:lnTo>
                  <a:pt x="955" y="839"/>
                </a:lnTo>
                <a:lnTo>
                  <a:pt x="955" y="839"/>
                </a:lnTo>
                <a:lnTo>
                  <a:pt x="1000" y="839"/>
                </a:lnTo>
                <a:lnTo>
                  <a:pt x="1000" y="859"/>
                </a:lnTo>
                <a:lnTo>
                  <a:pt x="1000" y="859"/>
                </a:lnTo>
                <a:lnTo>
                  <a:pt x="1002" y="859"/>
                </a:lnTo>
                <a:lnTo>
                  <a:pt x="1002" y="897"/>
                </a:lnTo>
                <a:lnTo>
                  <a:pt x="1002" y="897"/>
                </a:lnTo>
                <a:lnTo>
                  <a:pt x="1020" y="897"/>
                </a:lnTo>
                <a:lnTo>
                  <a:pt x="1020" y="916"/>
                </a:lnTo>
                <a:lnTo>
                  <a:pt x="1020" y="916"/>
                </a:lnTo>
                <a:lnTo>
                  <a:pt x="1026" y="916"/>
                </a:lnTo>
                <a:lnTo>
                  <a:pt x="1026" y="935"/>
                </a:lnTo>
                <a:lnTo>
                  <a:pt x="1026" y="935"/>
                </a:lnTo>
                <a:lnTo>
                  <a:pt x="1109" y="935"/>
                </a:lnTo>
                <a:lnTo>
                  <a:pt x="1109" y="954"/>
                </a:lnTo>
                <a:lnTo>
                  <a:pt x="1109" y="954"/>
                </a:lnTo>
                <a:lnTo>
                  <a:pt x="1118" y="954"/>
                </a:lnTo>
                <a:lnTo>
                  <a:pt x="1118" y="973"/>
                </a:lnTo>
                <a:lnTo>
                  <a:pt x="1118" y="973"/>
                </a:lnTo>
                <a:lnTo>
                  <a:pt x="1160" y="973"/>
                </a:lnTo>
                <a:lnTo>
                  <a:pt x="1160" y="992"/>
                </a:lnTo>
                <a:lnTo>
                  <a:pt x="1160" y="992"/>
                </a:lnTo>
                <a:lnTo>
                  <a:pt x="1172" y="992"/>
                </a:lnTo>
                <a:lnTo>
                  <a:pt x="1172" y="1011"/>
                </a:lnTo>
                <a:lnTo>
                  <a:pt x="1172" y="1011"/>
                </a:lnTo>
                <a:lnTo>
                  <a:pt x="1175" y="1011"/>
                </a:lnTo>
                <a:lnTo>
                  <a:pt x="1175" y="1030"/>
                </a:lnTo>
                <a:lnTo>
                  <a:pt x="1175" y="1030"/>
                </a:lnTo>
                <a:lnTo>
                  <a:pt x="1180" y="1030"/>
                </a:lnTo>
                <a:lnTo>
                  <a:pt x="1180" y="1049"/>
                </a:lnTo>
                <a:lnTo>
                  <a:pt x="1180" y="1049"/>
                </a:lnTo>
                <a:lnTo>
                  <a:pt x="1204" y="1049"/>
                </a:lnTo>
                <a:lnTo>
                  <a:pt x="1204" y="1069"/>
                </a:lnTo>
                <a:lnTo>
                  <a:pt x="1204" y="1069"/>
                </a:lnTo>
                <a:lnTo>
                  <a:pt x="1245" y="1069"/>
                </a:lnTo>
                <a:lnTo>
                  <a:pt x="1245" y="1088"/>
                </a:lnTo>
                <a:lnTo>
                  <a:pt x="1245" y="1088"/>
                </a:lnTo>
                <a:lnTo>
                  <a:pt x="1287" y="1088"/>
                </a:lnTo>
                <a:lnTo>
                  <a:pt x="1287" y="1107"/>
                </a:lnTo>
                <a:lnTo>
                  <a:pt x="1287" y="1107"/>
                </a:lnTo>
                <a:lnTo>
                  <a:pt x="1335" y="1107"/>
                </a:lnTo>
                <a:lnTo>
                  <a:pt x="1335" y="1126"/>
                </a:lnTo>
                <a:lnTo>
                  <a:pt x="1335" y="1126"/>
                </a:lnTo>
                <a:lnTo>
                  <a:pt x="1477" y="1126"/>
                </a:lnTo>
                <a:lnTo>
                  <a:pt x="1477" y="1145"/>
                </a:lnTo>
                <a:lnTo>
                  <a:pt x="1477" y="1145"/>
                </a:lnTo>
                <a:lnTo>
                  <a:pt x="1489" y="1145"/>
                </a:lnTo>
                <a:lnTo>
                  <a:pt x="1489" y="1164"/>
                </a:lnTo>
                <a:lnTo>
                  <a:pt x="1489" y="1164"/>
                </a:lnTo>
                <a:lnTo>
                  <a:pt x="1557" y="1164"/>
                </a:lnTo>
                <a:lnTo>
                  <a:pt x="1557" y="1202"/>
                </a:lnTo>
                <a:lnTo>
                  <a:pt x="1557" y="1202"/>
                </a:lnTo>
                <a:lnTo>
                  <a:pt x="1611" y="1202"/>
                </a:lnTo>
                <a:lnTo>
                  <a:pt x="1611" y="1221"/>
                </a:lnTo>
                <a:lnTo>
                  <a:pt x="1611" y="1221"/>
                </a:lnTo>
                <a:lnTo>
                  <a:pt x="1634" y="1221"/>
                </a:lnTo>
                <a:lnTo>
                  <a:pt x="1634" y="1240"/>
                </a:lnTo>
                <a:lnTo>
                  <a:pt x="1634" y="1240"/>
                </a:lnTo>
                <a:lnTo>
                  <a:pt x="1663" y="1240"/>
                </a:lnTo>
                <a:lnTo>
                  <a:pt x="1663" y="1259"/>
                </a:lnTo>
                <a:lnTo>
                  <a:pt x="1663" y="1259"/>
                </a:lnTo>
                <a:lnTo>
                  <a:pt x="1711" y="1259"/>
                </a:lnTo>
                <a:lnTo>
                  <a:pt x="1711" y="1279"/>
                </a:lnTo>
                <a:lnTo>
                  <a:pt x="1711" y="1279"/>
                </a:lnTo>
                <a:lnTo>
                  <a:pt x="1768" y="1279"/>
                </a:lnTo>
                <a:lnTo>
                  <a:pt x="1768" y="1298"/>
                </a:lnTo>
                <a:lnTo>
                  <a:pt x="1768" y="1298"/>
                </a:lnTo>
                <a:lnTo>
                  <a:pt x="1809" y="1298"/>
                </a:lnTo>
                <a:lnTo>
                  <a:pt x="1809" y="1316"/>
                </a:lnTo>
                <a:lnTo>
                  <a:pt x="1809" y="1316"/>
                </a:lnTo>
                <a:lnTo>
                  <a:pt x="2019" y="1316"/>
                </a:lnTo>
                <a:lnTo>
                  <a:pt x="2019" y="1316"/>
                </a:lnTo>
                <a:lnTo>
                  <a:pt x="2019" y="1316"/>
                </a:lnTo>
                <a:lnTo>
                  <a:pt x="2037" y="1316"/>
                </a:lnTo>
                <a:lnTo>
                  <a:pt x="2037" y="1335"/>
                </a:lnTo>
                <a:lnTo>
                  <a:pt x="2037" y="1335"/>
                </a:lnTo>
                <a:lnTo>
                  <a:pt x="2055" y="1335"/>
                </a:lnTo>
                <a:lnTo>
                  <a:pt x="2055" y="1335"/>
                </a:lnTo>
                <a:lnTo>
                  <a:pt x="2055" y="1335"/>
                </a:lnTo>
                <a:lnTo>
                  <a:pt x="2094" y="1335"/>
                </a:lnTo>
                <a:lnTo>
                  <a:pt x="2094" y="1357"/>
                </a:lnTo>
                <a:lnTo>
                  <a:pt x="2094" y="1357"/>
                </a:lnTo>
                <a:lnTo>
                  <a:pt x="2103" y="1357"/>
                </a:lnTo>
                <a:lnTo>
                  <a:pt x="2103" y="1357"/>
                </a:lnTo>
                <a:lnTo>
                  <a:pt x="2103" y="1357"/>
                </a:lnTo>
                <a:lnTo>
                  <a:pt x="2117" y="1357"/>
                </a:lnTo>
                <a:lnTo>
                  <a:pt x="2117" y="1357"/>
                </a:lnTo>
                <a:lnTo>
                  <a:pt x="2117" y="1357"/>
                </a:lnTo>
                <a:lnTo>
                  <a:pt x="2139" y="1357"/>
                </a:lnTo>
                <a:lnTo>
                  <a:pt x="2139" y="1357"/>
                </a:lnTo>
                <a:lnTo>
                  <a:pt x="2139" y="1357"/>
                </a:lnTo>
                <a:lnTo>
                  <a:pt x="2142" y="1357"/>
                </a:lnTo>
                <a:lnTo>
                  <a:pt x="2142" y="1357"/>
                </a:lnTo>
                <a:lnTo>
                  <a:pt x="2142" y="1357"/>
                </a:lnTo>
                <a:lnTo>
                  <a:pt x="2168" y="1357"/>
                </a:lnTo>
                <a:lnTo>
                  <a:pt x="2168" y="1357"/>
                </a:lnTo>
                <a:lnTo>
                  <a:pt x="2168" y="1357"/>
                </a:lnTo>
                <a:lnTo>
                  <a:pt x="2186" y="1357"/>
                </a:lnTo>
                <a:lnTo>
                  <a:pt x="2186" y="1357"/>
                </a:lnTo>
                <a:lnTo>
                  <a:pt x="2186" y="1357"/>
                </a:lnTo>
                <a:lnTo>
                  <a:pt x="2240" y="1357"/>
                </a:lnTo>
                <a:lnTo>
                  <a:pt x="2240" y="1357"/>
                </a:lnTo>
                <a:lnTo>
                  <a:pt x="2240" y="1357"/>
                </a:lnTo>
                <a:lnTo>
                  <a:pt x="2343" y="1357"/>
                </a:lnTo>
                <a:lnTo>
                  <a:pt x="2343" y="1357"/>
                </a:lnTo>
                <a:lnTo>
                  <a:pt x="2343" y="1357"/>
                </a:lnTo>
                <a:lnTo>
                  <a:pt x="2349" y="1357"/>
                </a:lnTo>
                <a:lnTo>
                  <a:pt x="2349" y="1357"/>
                </a:lnTo>
                <a:lnTo>
                  <a:pt x="2349" y="1357"/>
                </a:lnTo>
                <a:lnTo>
                  <a:pt x="2372" y="1357"/>
                </a:lnTo>
                <a:lnTo>
                  <a:pt x="2372" y="1357"/>
                </a:lnTo>
                <a:lnTo>
                  <a:pt x="2372" y="1357"/>
                </a:lnTo>
                <a:lnTo>
                  <a:pt x="2376" y="1357"/>
                </a:lnTo>
                <a:lnTo>
                  <a:pt x="2376" y="1357"/>
                </a:lnTo>
                <a:lnTo>
                  <a:pt x="2376" y="1357"/>
                </a:lnTo>
                <a:lnTo>
                  <a:pt x="2400" y="1357"/>
                </a:lnTo>
                <a:lnTo>
                  <a:pt x="2400" y="1357"/>
                </a:lnTo>
                <a:lnTo>
                  <a:pt x="2400" y="1357"/>
                </a:lnTo>
                <a:lnTo>
                  <a:pt x="2423" y="1357"/>
                </a:lnTo>
                <a:lnTo>
                  <a:pt x="2423" y="1357"/>
                </a:lnTo>
                <a:lnTo>
                  <a:pt x="2423" y="1357"/>
                </a:lnTo>
                <a:lnTo>
                  <a:pt x="2429" y="1357"/>
                </a:lnTo>
                <a:lnTo>
                  <a:pt x="2429" y="1357"/>
                </a:lnTo>
                <a:lnTo>
                  <a:pt x="2429" y="1357"/>
                </a:lnTo>
                <a:lnTo>
                  <a:pt x="2495" y="1357"/>
                </a:lnTo>
                <a:lnTo>
                  <a:pt x="2495" y="1357"/>
                </a:lnTo>
                <a:lnTo>
                  <a:pt x="2495" y="1357"/>
                </a:lnTo>
                <a:lnTo>
                  <a:pt x="2565" y="1357"/>
                </a:lnTo>
                <a:lnTo>
                  <a:pt x="2565" y="1357"/>
                </a:lnTo>
                <a:lnTo>
                  <a:pt x="2565" y="1357"/>
                </a:lnTo>
                <a:lnTo>
                  <a:pt x="2628" y="1357"/>
                </a:lnTo>
                <a:lnTo>
                  <a:pt x="2628" y="1416"/>
                </a:lnTo>
                <a:lnTo>
                  <a:pt x="2628" y="1416"/>
                </a:lnTo>
                <a:lnTo>
                  <a:pt x="2669" y="1416"/>
                </a:lnTo>
                <a:lnTo>
                  <a:pt x="2669" y="1416"/>
                </a:lnTo>
                <a:lnTo>
                  <a:pt x="2669" y="1416"/>
                </a:lnTo>
                <a:lnTo>
                  <a:pt x="2756" y="1416"/>
                </a:lnTo>
                <a:lnTo>
                  <a:pt x="2756" y="1483"/>
                </a:lnTo>
                <a:lnTo>
                  <a:pt x="2756" y="1483"/>
                </a:lnTo>
                <a:lnTo>
                  <a:pt x="2808" y="1483"/>
                </a:lnTo>
                <a:lnTo>
                  <a:pt x="2808" y="1550"/>
                </a:lnTo>
                <a:lnTo>
                  <a:pt x="2808" y="1550"/>
                </a:lnTo>
                <a:lnTo>
                  <a:pt x="2833" y="1550"/>
                </a:lnTo>
                <a:lnTo>
                  <a:pt x="2833" y="1550"/>
                </a:lnTo>
                <a:lnTo>
                  <a:pt x="2833" y="1550"/>
                </a:lnTo>
                <a:lnTo>
                  <a:pt x="2960" y="1550"/>
                </a:lnTo>
                <a:lnTo>
                  <a:pt x="2960" y="1550"/>
                </a:lnTo>
                <a:lnTo>
                  <a:pt x="2960" y="1550"/>
                </a:lnTo>
                <a:lnTo>
                  <a:pt x="3277" y="1550"/>
                </a:lnTo>
                <a:lnTo>
                  <a:pt x="3277" y="1550"/>
                </a:lnTo>
                <a:lnTo>
                  <a:pt x="3277" y="1550"/>
                </a:lnTo>
                <a:lnTo>
                  <a:pt x="3325" y="1550"/>
                </a:lnTo>
                <a:lnTo>
                  <a:pt x="3325" y="1550"/>
                </a:lnTo>
                <a:lnTo>
                  <a:pt x="3325" y="1550"/>
                </a:lnTo>
                <a:lnTo>
                  <a:pt x="3408" y="1550"/>
                </a:lnTo>
                <a:lnTo>
                  <a:pt x="3408" y="1550"/>
                </a:lnTo>
              </a:path>
            </a:pathLst>
          </a:cu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56" name="Line 49">
            <a:extLst>
              <a:ext uri="{FF2B5EF4-FFF2-40B4-BE49-F238E27FC236}">
                <a16:creationId xmlns:a16="http://schemas.microsoft.com/office/drawing/2014/main" id="{7598D23F-1779-4D10-9E47-C618FBFBBB5C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3184" y="4103754"/>
            <a:ext cx="0" cy="58187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57" name="Line 50">
            <a:extLst>
              <a:ext uri="{FF2B5EF4-FFF2-40B4-BE49-F238E27FC236}">
                <a16:creationId xmlns:a16="http://schemas.microsoft.com/office/drawing/2014/main" id="{A5EBE472-7ECF-43B5-AD58-473CF62C70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56650" y="4128879"/>
            <a:ext cx="0" cy="58187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58" name="Line 51">
            <a:extLst>
              <a:ext uri="{FF2B5EF4-FFF2-40B4-BE49-F238E27FC236}">
                <a16:creationId xmlns:a16="http://schemas.microsoft.com/office/drawing/2014/main" id="{A45795DA-9E5F-4444-B624-6533C3E695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001268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59" name="Line 52">
            <a:extLst>
              <a:ext uri="{FF2B5EF4-FFF2-40B4-BE49-F238E27FC236}">
                <a16:creationId xmlns:a16="http://schemas.microsoft.com/office/drawing/2014/main" id="{89C603AC-DE08-4315-AC48-FE47402FB0AC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4282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60" name="Line 53">
            <a:extLst>
              <a:ext uri="{FF2B5EF4-FFF2-40B4-BE49-F238E27FC236}">
                <a16:creationId xmlns:a16="http://schemas.microsoft.com/office/drawing/2014/main" id="{8FC0F07A-076F-4883-AD8D-188A6022954D}"/>
              </a:ext>
            </a:extLst>
          </p:cNvPr>
          <p:cNvSpPr>
            <a:spLocks noChangeShapeType="1"/>
          </p:cNvSpPr>
          <p:nvPr/>
        </p:nvSpPr>
        <p:spPr bwMode="auto">
          <a:xfrm>
            <a:off x="7034733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61" name="Line 54">
            <a:extLst>
              <a:ext uri="{FF2B5EF4-FFF2-40B4-BE49-F238E27FC236}">
                <a16:creationId xmlns:a16="http://schemas.microsoft.com/office/drawing/2014/main" id="{23FC5A81-B770-41F1-A098-E8DCCBDD632F}"/>
              </a:ext>
            </a:extLst>
          </p:cNvPr>
          <p:cNvSpPr>
            <a:spLocks noChangeShapeType="1"/>
          </p:cNvSpPr>
          <p:nvPr/>
        </p:nvSpPr>
        <p:spPr bwMode="auto">
          <a:xfrm>
            <a:off x="7061691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62" name="Line 55">
            <a:extLst>
              <a:ext uri="{FF2B5EF4-FFF2-40B4-BE49-F238E27FC236}">
                <a16:creationId xmlns:a16="http://schemas.microsoft.com/office/drawing/2014/main" id="{6594A061-CDF8-4A62-883E-BD9A65959BFA}"/>
              </a:ext>
            </a:extLst>
          </p:cNvPr>
          <p:cNvSpPr>
            <a:spLocks noChangeShapeType="1"/>
          </p:cNvSpPr>
          <p:nvPr/>
        </p:nvSpPr>
        <p:spPr bwMode="auto">
          <a:xfrm>
            <a:off x="7078423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63" name="Line 56">
            <a:extLst>
              <a:ext uri="{FF2B5EF4-FFF2-40B4-BE49-F238E27FC236}">
                <a16:creationId xmlns:a16="http://schemas.microsoft.com/office/drawing/2014/main" id="{1B75C390-307D-47A1-9926-B47468970E7A}"/>
              </a:ext>
            </a:extLst>
          </p:cNvPr>
          <p:cNvSpPr>
            <a:spLocks noChangeShapeType="1"/>
          </p:cNvSpPr>
          <p:nvPr/>
        </p:nvSpPr>
        <p:spPr bwMode="auto">
          <a:xfrm>
            <a:off x="7128619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64" name="Line 57">
            <a:extLst>
              <a:ext uri="{FF2B5EF4-FFF2-40B4-BE49-F238E27FC236}">
                <a16:creationId xmlns:a16="http://schemas.microsoft.com/office/drawing/2014/main" id="{F96319D7-DD00-4CFE-B6EA-0569CEB053DF}"/>
              </a:ext>
            </a:extLst>
          </p:cNvPr>
          <p:cNvSpPr>
            <a:spLocks noChangeShapeType="1"/>
          </p:cNvSpPr>
          <p:nvPr/>
        </p:nvSpPr>
        <p:spPr bwMode="auto">
          <a:xfrm>
            <a:off x="7224366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65" name="Line 58">
            <a:extLst>
              <a:ext uri="{FF2B5EF4-FFF2-40B4-BE49-F238E27FC236}">
                <a16:creationId xmlns:a16="http://schemas.microsoft.com/office/drawing/2014/main" id="{462997AA-4E89-45A6-AD4C-8461E0153DDA}"/>
              </a:ext>
            </a:extLst>
          </p:cNvPr>
          <p:cNvSpPr>
            <a:spLocks noChangeShapeType="1"/>
          </p:cNvSpPr>
          <p:nvPr/>
        </p:nvSpPr>
        <p:spPr bwMode="auto">
          <a:xfrm>
            <a:off x="7229943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66" name="Line 59">
            <a:extLst>
              <a:ext uri="{FF2B5EF4-FFF2-40B4-BE49-F238E27FC236}">
                <a16:creationId xmlns:a16="http://schemas.microsoft.com/office/drawing/2014/main" id="{D460FA91-4135-4D47-8C82-57EC72A113F3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1323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67" name="Line 60">
            <a:extLst>
              <a:ext uri="{FF2B5EF4-FFF2-40B4-BE49-F238E27FC236}">
                <a16:creationId xmlns:a16="http://schemas.microsoft.com/office/drawing/2014/main" id="{33683ED8-8279-41CB-824F-3542C8AF6CBA}"/>
              </a:ext>
            </a:extLst>
          </p:cNvPr>
          <p:cNvSpPr>
            <a:spLocks noChangeShapeType="1"/>
          </p:cNvSpPr>
          <p:nvPr/>
        </p:nvSpPr>
        <p:spPr bwMode="auto">
          <a:xfrm>
            <a:off x="7277351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68" name="Line 61">
            <a:extLst>
              <a:ext uri="{FF2B5EF4-FFF2-40B4-BE49-F238E27FC236}">
                <a16:creationId xmlns:a16="http://schemas.microsoft.com/office/drawing/2014/main" id="{5329E21B-CE93-460B-A6FA-6F8B216F2575}"/>
              </a:ext>
            </a:extLst>
          </p:cNvPr>
          <p:cNvSpPr>
            <a:spLocks noChangeShapeType="1"/>
          </p:cNvSpPr>
          <p:nvPr/>
        </p:nvSpPr>
        <p:spPr bwMode="auto">
          <a:xfrm>
            <a:off x="7298731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69" name="Line 62">
            <a:extLst>
              <a:ext uri="{FF2B5EF4-FFF2-40B4-BE49-F238E27FC236}">
                <a16:creationId xmlns:a16="http://schemas.microsoft.com/office/drawing/2014/main" id="{C8EB9A2F-FFC3-4E75-A208-28FDA940CA3F}"/>
              </a:ext>
            </a:extLst>
          </p:cNvPr>
          <p:cNvSpPr>
            <a:spLocks noChangeShapeType="1"/>
          </p:cNvSpPr>
          <p:nvPr/>
        </p:nvSpPr>
        <p:spPr bwMode="auto">
          <a:xfrm>
            <a:off x="7304309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70" name="Line 63">
            <a:extLst>
              <a:ext uri="{FF2B5EF4-FFF2-40B4-BE49-F238E27FC236}">
                <a16:creationId xmlns:a16="http://schemas.microsoft.com/office/drawing/2014/main" id="{AB1D3E75-C268-493A-9434-2246278EFD0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65661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71" name="Line 64">
            <a:extLst>
              <a:ext uri="{FF2B5EF4-FFF2-40B4-BE49-F238E27FC236}">
                <a16:creationId xmlns:a16="http://schemas.microsoft.com/office/drawing/2014/main" id="{FB4C404D-D104-4E7E-ACA7-F81600699087}"/>
              </a:ext>
            </a:extLst>
          </p:cNvPr>
          <p:cNvSpPr>
            <a:spLocks noChangeShapeType="1"/>
          </p:cNvSpPr>
          <p:nvPr/>
        </p:nvSpPr>
        <p:spPr bwMode="auto">
          <a:xfrm>
            <a:off x="7430730" y="4156650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72" name="Line 65">
            <a:extLst>
              <a:ext uri="{FF2B5EF4-FFF2-40B4-BE49-F238E27FC236}">
                <a16:creationId xmlns:a16="http://schemas.microsoft.com/office/drawing/2014/main" id="{E0CFF836-E557-45CB-B9E1-84AC45C0783D}"/>
              </a:ext>
            </a:extLst>
          </p:cNvPr>
          <p:cNvSpPr>
            <a:spLocks noChangeShapeType="1"/>
          </p:cNvSpPr>
          <p:nvPr/>
        </p:nvSpPr>
        <p:spPr bwMode="auto">
          <a:xfrm>
            <a:off x="7527405" y="4234672"/>
            <a:ext cx="0" cy="59510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73" name="Line 66">
            <a:extLst>
              <a:ext uri="{FF2B5EF4-FFF2-40B4-BE49-F238E27FC236}">
                <a16:creationId xmlns:a16="http://schemas.microsoft.com/office/drawing/2014/main" id="{90A96B92-7E74-481D-BB7B-D42E1954DC62}"/>
              </a:ext>
            </a:extLst>
          </p:cNvPr>
          <p:cNvSpPr>
            <a:spLocks noChangeShapeType="1"/>
          </p:cNvSpPr>
          <p:nvPr/>
        </p:nvSpPr>
        <p:spPr bwMode="auto">
          <a:xfrm>
            <a:off x="7679855" y="4413202"/>
            <a:ext cx="0" cy="58187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74" name="Line 67">
            <a:extLst>
              <a:ext uri="{FF2B5EF4-FFF2-40B4-BE49-F238E27FC236}">
                <a16:creationId xmlns:a16="http://schemas.microsoft.com/office/drawing/2014/main" id="{D5BF26AE-2087-4331-8D81-B6A816F0ECB9}"/>
              </a:ext>
            </a:extLst>
          </p:cNvPr>
          <p:cNvSpPr>
            <a:spLocks noChangeShapeType="1"/>
          </p:cNvSpPr>
          <p:nvPr/>
        </p:nvSpPr>
        <p:spPr bwMode="auto">
          <a:xfrm>
            <a:off x="7797912" y="4413202"/>
            <a:ext cx="0" cy="58187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75" name="Line 68">
            <a:extLst>
              <a:ext uri="{FF2B5EF4-FFF2-40B4-BE49-F238E27FC236}">
                <a16:creationId xmlns:a16="http://schemas.microsoft.com/office/drawing/2014/main" id="{346227AE-280B-481A-B0F7-EED5D7F95ABB}"/>
              </a:ext>
            </a:extLst>
          </p:cNvPr>
          <p:cNvSpPr>
            <a:spLocks noChangeShapeType="1"/>
          </p:cNvSpPr>
          <p:nvPr/>
        </p:nvSpPr>
        <p:spPr bwMode="auto">
          <a:xfrm>
            <a:off x="8092586" y="4413202"/>
            <a:ext cx="0" cy="58187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76" name="Line 69">
            <a:extLst>
              <a:ext uri="{FF2B5EF4-FFF2-40B4-BE49-F238E27FC236}">
                <a16:creationId xmlns:a16="http://schemas.microsoft.com/office/drawing/2014/main" id="{E5464D51-0595-4107-9EE0-CDC5440199B6}"/>
              </a:ext>
            </a:extLst>
          </p:cNvPr>
          <p:cNvSpPr>
            <a:spLocks noChangeShapeType="1"/>
          </p:cNvSpPr>
          <p:nvPr/>
        </p:nvSpPr>
        <p:spPr bwMode="auto">
          <a:xfrm>
            <a:off x="8137205" y="4413202"/>
            <a:ext cx="0" cy="58187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77" name="Line 70">
            <a:extLst>
              <a:ext uri="{FF2B5EF4-FFF2-40B4-BE49-F238E27FC236}">
                <a16:creationId xmlns:a16="http://schemas.microsoft.com/office/drawing/2014/main" id="{F31FE55B-3127-461D-B53B-4EC2528E34C0}"/>
              </a:ext>
            </a:extLst>
          </p:cNvPr>
          <p:cNvSpPr>
            <a:spLocks noChangeShapeType="1"/>
          </p:cNvSpPr>
          <p:nvPr/>
        </p:nvSpPr>
        <p:spPr bwMode="auto">
          <a:xfrm>
            <a:off x="8214359" y="4413202"/>
            <a:ext cx="0" cy="58187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23" name="Freeform 116">
            <a:extLst>
              <a:ext uri="{FF2B5EF4-FFF2-40B4-BE49-F238E27FC236}">
                <a16:creationId xmlns:a16="http://schemas.microsoft.com/office/drawing/2014/main" id="{21FB0D74-61A4-4363-866C-199773C53C8B}"/>
              </a:ext>
            </a:extLst>
          </p:cNvPr>
          <p:cNvSpPr>
            <a:spLocks noEditPoints="1"/>
          </p:cNvSpPr>
          <p:nvPr/>
        </p:nvSpPr>
        <p:spPr bwMode="auto">
          <a:xfrm>
            <a:off x="6049275" y="3167470"/>
            <a:ext cx="5578" cy="1735032"/>
          </a:xfrm>
          <a:custGeom>
            <a:avLst/>
            <a:gdLst>
              <a:gd name="T0" fmla="*/ 0 w 96"/>
              <a:gd name="T1" fmla="*/ 0 h 19920"/>
              <a:gd name="T2" fmla="*/ 0 w 96"/>
              <a:gd name="T3" fmla="*/ 672 h 19920"/>
              <a:gd name="T4" fmla="*/ 96 w 96"/>
              <a:gd name="T5" fmla="*/ 1152 h 19920"/>
              <a:gd name="T6" fmla="*/ 96 w 96"/>
              <a:gd name="T7" fmla="*/ 960 h 19920"/>
              <a:gd name="T8" fmla="*/ 0 w 96"/>
              <a:gd name="T9" fmla="*/ 1440 h 19920"/>
              <a:gd name="T10" fmla="*/ 48 w 96"/>
              <a:gd name="T11" fmla="*/ 2160 h 19920"/>
              <a:gd name="T12" fmla="*/ 96 w 96"/>
              <a:gd name="T13" fmla="*/ 2400 h 19920"/>
              <a:gd name="T14" fmla="*/ 48 w 96"/>
              <a:gd name="T15" fmla="*/ 2352 h 19920"/>
              <a:gd name="T16" fmla="*/ 0 w 96"/>
              <a:gd name="T17" fmla="*/ 3072 h 19920"/>
              <a:gd name="T18" fmla="*/ 96 w 96"/>
              <a:gd name="T19" fmla="*/ 3552 h 19920"/>
              <a:gd name="T20" fmla="*/ 96 w 96"/>
              <a:gd name="T21" fmla="*/ 3360 h 19920"/>
              <a:gd name="T22" fmla="*/ 0 w 96"/>
              <a:gd name="T23" fmla="*/ 3840 h 19920"/>
              <a:gd name="T24" fmla="*/ 48 w 96"/>
              <a:gd name="T25" fmla="*/ 4560 h 19920"/>
              <a:gd name="T26" fmla="*/ 96 w 96"/>
              <a:gd name="T27" fmla="*/ 4800 h 19920"/>
              <a:gd name="T28" fmla="*/ 48 w 96"/>
              <a:gd name="T29" fmla="*/ 4752 h 19920"/>
              <a:gd name="T30" fmla="*/ 0 w 96"/>
              <a:gd name="T31" fmla="*/ 5472 h 19920"/>
              <a:gd name="T32" fmla="*/ 96 w 96"/>
              <a:gd name="T33" fmla="*/ 5952 h 19920"/>
              <a:gd name="T34" fmla="*/ 96 w 96"/>
              <a:gd name="T35" fmla="*/ 5760 h 19920"/>
              <a:gd name="T36" fmla="*/ 0 w 96"/>
              <a:gd name="T37" fmla="*/ 6240 h 19920"/>
              <a:gd name="T38" fmla="*/ 48 w 96"/>
              <a:gd name="T39" fmla="*/ 6960 h 19920"/>
              <a:gd name="T40" fmla="*/ 96 w 96"/>
              <a:gd name="T41" fmla="*/ 7200 h 19920"/>
              <a:gd name="T42" fmla="*/ 48 w 96"/>
              <a:gd name="T43" fmla="*/ 7152 h 19920"/>
              <a:gd name="T44" fmla="*/ 0 w 96"/>
              <a:gd name="T45" fmla="*/ 7872 h 19920"/>
              <a:gd name="T46" fmla="*/ 96 w 96"/>
              <a:gd name="T47" fmla="*/ 8352 h 19920"/>
              <a:gd name="T48" fmla="*/ 96 w 96"/>
              <a:gd name="T49" fmla="*/ 8160 h 19920"/>
              <a:gd name="T50" fmla="*/ 0 w 96"/>
              <a:gd name="T51" fmla="*/ 8640 h 19920"/>
              <a:gd name="T52" fmla="*/ 48 w 96"/>
              <a:gd name="T53" fmla="*/ 9360 h 19920"/>
              <a:gd name="T54" fmla="*/ 96 w 96"/>
              <a:gd name="T55" fmla="*/ 9600 h 19920"/>
              <a:gd name="T56" fmla="*/ 48 w 96"/>
              <a:gd name="T57" fmla="*/ 9552 h 19920"/>
              <a:gd name="T58" fmla="*/ 0 w 96"/>
              <a:gd name="T59" fmla="*/ 10272 h 19920"/>
              <a:gd name="T60" fmla="*/ 96 w 96"/>
              <a:gd name="T61" fmla="*/ 10752 h 19920"/>
              <a:gd name="T62" fmla="*/ 96 w 96"/>
              <a:gd name="T63" fmla="*/ 10560 h 19920"/>
              <a:gd name="T64" fmla="*/ 0 w 96"/>
              <a:gd name="T65" fmla="*/ 11040 h 19920"/>
              <a:gd name="T66" fmla="*/ 48 w 96"/>
              <a:gd name="T67" fmla="*/ 11760 h 19920"/>
              <a:gd name="T68" fmla="*/ 96 w 96"/>
              <a:gd name="T69" fmla="*/ 12000 h 19920"/>
              <a:gd name="T70" fmla="*/ 48 w 96"/>
              <a:gd name="T71" fmla="*/ 11952 h 19920"/>
              <a:gd name="T72" fmla="*/ 0 w 96"/>
              <a:gd name="T73" fmla="*/ 12672 h 19920"/>
              <a:gd name="T74" fmla="*/ 96 w 96"/>
              <a:gd name="T75" fmla="*/ 13152 h 19920"/>
              <a:gd name="T76" fmla="*/ 96 w 96"/>
              <a:gd name="T77" fmla="*/ 12960 h 19920"/>
              <a:gd name="T78" fmla="*/ 0 w 96"/>
              <a:gd name="T79" fmla="*/ 13440 h 19920"/>
              <a:gd name="T80" fmla="*/ 48 w 96"/>
              <a:gd name="T81" fmla="*/ 14160 h 19920"/>
              <a:gd name="T82" fmla="*/ 96 w 96"/>
              <a:gd name="T83" fmla="*/ 14400 h 19920"/>
              <a:gd name="T84" fmla="*/ 48 w 96"/>
              <a:gd name="T85" fmla="*/ 14352 h 19920"/>
              <a:gd name="T86" fmla="*/ 0 w 96"/>
              <a:gd name="T87" fmla="*/ 15072 h 19920"/>
              <a:gd name="T88" fmla="*/ 96 w 96"/>
              <a:gd name="T89" fmla="*/ 15552 h 19920"/>
              <a:gd name="T90" fmla="*/ 96 w 96"/>
              <a:gd name="T91" fmla="*/ 15360 h 19920"/>
              <a:gd name="T92" fmla="*/ 0 w 96"/>
              <a:gd name="T93" fmla="*/ 15840 h 19920"/>
              <a:gd name="T94" fmla="*/ 48 w 96"/>
              <a:gd name="T95" fmla="*/ 16560 h 19920"/>
              <a:gd name="T96" fmla="*/ 96 w 96"/>
              <a:gd name="T97" fmla="*/ 16800 h 19920"/>
              <a:gd name="T98" fmla="*/ 48 w 96"/>
              <a:gd name="T99" fmla="*/ 16752 h 19920"/>
              <a:gd name="T100" fmla="*/ 0 w 96"/>
              <a:gd name="T101" fmla="*/ 17472 h 19920"/>
              <a:gd name="T102" fmla="*/ 96 w 96"/>
              <a:gd name="T103" fmla="*/ 17952 h 19920"/>
              <a:gd name="T104" fmla="*/ 96 w 96"/>
              <a:gd name="T105" fmla="*/ 17760 h 19920"/>
              <a:gd name="T106" fmla="*/ 0 w 96"/>
              <a:gd name="T107" fmla="*/ 18240 h 19920"/>
              <a:gd name="T108" fmla="*/ 48 w 96"/>
              <a:gd name="T109" fmla="*/ 18960 h 19920"/>
              <a:gd name="T110" fmla="*/ 96 w 96"/>
              <a:gd name="T111" fmla="*/ 19200 h 19920"/>
              <a:gd name="T112" fmla="*/ 48 w 96"/>
              <a:gd name="T113" fmla="*/ 19152 h 19920"/>
              <a:gd name="T114" fmla="*/ 0 w 96"/>
              <a:gd name="T115" fmla="*/ 19872 h 19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19920">
                <a:moveTo>
                  <a:pt x="96" y="0"/>
                </a:moveTo>
                <a:lnTo>
                  <a:pt x="96" y="192"/>
                </a:lnTo>
                <a:cubicBezTo>
                  <a:pt x="96" y="219"/>
                  <a:pt x="75" y="240"/>
                  <a:pt x="48" y="240"/>
                </a:cubicBezTo>
                <a:cubicBezTo>
                  <a:pt x="22" y="240"/>
                  <a:pt x="0" y="219"/>
                  <a:pt x="0" y="192"/>
                </a:cubicBezTo>
                <a:lnTo>
                  <a:pt x="0" y="0"/>
                </a:lnTo>
                <a:lnTo>
                  <a:pt x="96" y="0"/>
                </a:lnTo>
                <a:close/>
                <a:moveTo>
                  <a:pt x="96" y="480"/>
                </a:moveTo>
                <a:lnTo>
                  <a:pt x="96" y="672"/>
                </a:lnTo>
                <a:cubicBezTo>
                  <a:pt x="96" y="699"/>
                  <a:pt x="75" y="720"/>
                  <a:pt x="48" y="720"/>
                </a:cubicBezTo>
                <a:cubicBezTo>
                  <a:pt x="22" y="720"/>
                  <a:pt x="0" y="699"/>
                  <a:pt x="0" y="672"/>
                </a:cubicBezTo>
                <a:lnTo>
                  <a:pt x="0" y="480"/>
                </a:lnTo>
                <a:cubicBezTo>
                  <a:pt x="0" y="454"/>
                  <a:pt x="22" y="432"/>
                  <a:pt x="48" y="432"/>
                </a:cubicBezTo>
                <a:cubicBezTo>
                  <a:pt x="75" y="432"/>
                  <a:pt x="96" y="454"/>
                  <a:pt x="96" y="480"/>
                </a:cubicBezTo>
                <a:close/>
                <a:moveTo>
                  <a:pt x="96" y="960"/>
                </a:moveTo>
                <a:lnTo>
                  <a:pt x="96" y="1152"/>
                </a:lnTo>
                <a:cubicBezTo>
                  <a:pt x="96" y="1179"/>
                  <a:pt x="75" y="1200"/>
                  <a:pt x="48" y="1200"/>
                </a:cubicBezTo>
                <a:cubicBezTo>
                  <a:pt x="22" y="1200"/>
                  <a:pt x="0" y="1179"/>
                  <a:pt x="0" y="1152"/>
                </a:cubicBezTo>
                <a:lnTo>
                  <a:pt x="0" y="960"/>
                </a:lnTo>
                <a:cubicBezTo>
                  <a:pt x="0" y="934"/>
                  <a:pt x="22" y="912"/>
                  <a:pt x="48" y="912"/>
                </a:cubicBezTo>
                <a:cubicBezTo>
                  <a:pt x="75" y="912"/>
                  <a:pt x="96" y="934"/>
                  <a:pt x="96" y="960"/>
                </a:cubicBezTo>
                <a:close/>
                <a:moveTo>
                  <a:pt x="96" y="1440"/>
                </a:moveTo>
                <a:lnTo>
                  <a:pt x="96" y="1632"/>
                </a:lnTo>
                <a:cubicBezTo>
                  <a:pt x="96" y="1659"/>
                  <a:pt x="75" y="1680"/>
                  <a:pt x="48" y="1680"/>
                </a:cubicBezTo>
                <a:cubicBezTo>
                  <a:pt x="22" y="1680"/>
                  <a:pt x="0" y="1659"/>
                  <a:pt x="0" y="1632"/>
                </a:cubicBezTo>
                <a:lnTo>
                  <a:pt x="0" y="1440"/>
                </a:lnTo>
                <a:cubicBezTo>
                  <a:pt x="0" y="1414"/>
                  <a:pt x="22" y="1392"/>
                  <a:pt x="48" y="1392"/>
                </a:cubicBezTo>
                <a:cubicBezTo>
                  <a:pt x="75" y="1392"/>
                  <a:pt x="96" y="1414"/>
                  <a:pt x="96" y="1440"/>
                </a:cubicBezTo>
                <a:close/>
                <a:moveTo>
                  <a:pt x="96" y="1920"/>
                </a:moveTo>
                <a:lnTo>
                  <a:pt x="96" y="2112"/>
                </a:lnTo>
                <a:cubicBezTo>
                  <a:pt x="96" y="2139"/>
                  <a:pt x="75" y="2160"/>
                  <a:pt x="48" y="2160"/>
                </a:cubicBezTo>
                <a:cubicBezTo>
                  <a:pt x="22" y="2160"/>
                  <a:pt x="0" y="2139"/>
                  <a:pt x="0" y="2112"/>
                </a:cubicBezTo>
                <a:lnTo>
                  <a:pt x="0" y="1920"/>
                </a:lnTo>
                <a:cubicBezTo>
                  <a:pt x="0" y="1894"/>
                  <a:pt x="22" y="1872"/>
                  <a:pt x="48" y="1872"/>
                </a:cubicBezTo>
                <a:cubicBezTo>
                  <a:pt x="75" y="1872"/>
                  <a:pt x="96" y="1894"/>
                  <a:pt x="96" y="1920"/>
                </a:cubicBezTo>
                <a:close/>
                <a:moveTo>
                  <a:pt x="96" y="2400"/>
                </a:moveTo>
                <a:lnTo>
                  <a:pt x="96" y="2592"/>
                </a:lnTo>
                <a:cubicBezTo>
                  <a:pt x="96" y="2619"/>
                  <a:pt x="75" y="2640"/>
                  <a:pt x="48" y="2640"/>
                </a:cubicBezTo>
                <a:cubicBezTo>
                  <a:pt x="22" y="2640"/>
                  <a:pt x="0" y="2619"/>
                  <a:pt x="0" y="2592"/>
                </a:cubicBezTo>
                <a:lnTo>
                  <a:pt x="0" y="2400"/>
                </a:lnTo>
                <a:cubicBezTo>
                  <a:pt x="0" y="2374"/>
                  <a:pt x="22" y="2352"/>
                  <a:pt x="48" y="2352"/>
                </a:cubicBezTo>
                <a:cubicBezTo>
                  <a:pt x="75" y="2352"/>
                  <a:pt x="96" y="2374"/>
                  <a:pt x="96" y="2400"/>
                </a:cubicBezTo>
                <a:close/>
                <a:moveTo>
                  <a:pt x="96" y="2880"/>
                </a:moveTo>
                <a:lnTo>
                  <a:pt x="96" y="3072"/>
                </a:lnTo>
                <a:cubicBezTo>
                  <a:pt x="96" y="3099"/>
                  <a:pt x="75" y="3120"/>
                  <a:pt x="48" y="3120"/>
                </a:cubicBezTo>
                <a:cubicBezTo>
                  <a:pt x="22" y="3120"/>
                  <a:pt x="0" y="3099"/>
                  <a:pt x="0" y="3072"/>
                </a:cubicBezTo>
                <a:lnTo>
                  <a:pt x="0" y="2880"/>
                </a:lnTo>
                <a:cubicBezTo>
                  <a:pt x="0" y="2854"/>
                  <a:pt x="22" y="2832"/>
                  <a:pt x="48" y="2832"/>
                </a:cubicBezTo>
                <a:cubicBezTo>
                  <a:pt x="75" y="2832"/>
                  <a:pt x="96" y="2854"/>
                  <a:pt x="96" y="2880"/>
                </a:cubicBezTo>
                <a:close/>
                <a:moveTo>
                  <a:pt x="96" y="3360"/>
                </a:moveTo>
                <a:lnTo>
                  <a:pt x="96" y="3552"/>
                </a:lnTo>
                <a:cubicBezTo>
                  <a:pt x="96" y="3579"/>
                  <a:pt x="75" y="3600"/>
                  <a:pt x="48" y="3600"/>
                </a:cubicBezTo>
                <a:cubicBezTo>
                  <a:pt x="22" y="3600"/>
                  <a:pt x="0" y="3579"/>
                  <a:pt x="0" y="3552"/>
                </a:cubicBezTo>
                <a:lnTo>
                  <a:pt x="0" y="3360"/>
                </a:lnTo>
                <a:cubicBezTo>
                  <a:pt x="0" y="3334"/>
                  <a:pt x="22" y="3312"/>
                  <a:pt x="48" y="3312"/>
                </a:cubicBezTo>
                <a:cubicBezTo>
                  <a:pt x="75" y="3312"/>
                  <a:pt x="96" y="3334"/>
                  <a:pt x="96" y="3360"/>
                </a:cubicBezTo>
                <a:close/>
                <a:moveTo>
                  <a:pt x="96" y="3840"/>
                </a:moveTo>
                <a:lnTo>
                  <a:pt x="96" y="4032"/>
                </a:lnTo>
                <a:cubicBezTo>
                  <a:pt x="96" y="4059"/>
                  <a:pt x="75" y="4080"/>
                  <a:pt x="48" y="4080"/>
                </a:cubicBezTo>
                <a:cubicBezTo>
                  <a:pt x="22" y="4080"/>
                  <a:pt x="0" y="4059"/>
                  <a:pt x="0" y="4032"/>
                </a:cubicBezTo>
                <a:lnTo>
                  <a:pt x="0" y="3840"/>
                </a:lnTo>
                <a:cubicBezTo>
                  <a:pt x="0" y="3814"/>
                  <a:pt x="22" y="3792"/>
                  <a:pt x="48" y="3792"/>
                </a:cubicBezTo>
                <a:cubicBezTo>
                  <a:pt x="75" y="3792"/>
                  <a:pt x="96" y="3814"/>
                  <a:pt x="96" y="3840"/>
                </a:cubicBezTo>
                <a:close/>
                <a:moveTo>
                  <a:pt x="96" y="4320"/>
                </a:moveTo>
                <a:lnTo>
                  <a:pt x="96" y="4512"/>
                </a:lnTo>
                <a:cubicBezTo>
                  <a:pt x="96" y="4539"/>
                  <a:pt x="75" y="4560"/>
                  <a:pt x="48" y="4560"/>
                </a:cubicBezTo>
                <a:cubicBezTo>
                  <a:pt x="22" y="4560"/>
                  <a:pt x="0" y="4539"/>
                  <a:pt x="0" y="4512"/>
                </a:cubicBezTo>
                <a:lnTo>
                  <a:pt x="0" y="4320"/>
                </a:lnTo>
                <a:cubicBezTo>
                  <a:pt x="0" y="4294"/>
                  <a:pt x="22" y="4272"/>
                  <a:pt x="48" y="4272"/>
                </a:cubicBezTo>
                <a:cubicBezTo>
                  <a:pt x="75" y="4272"/>
                  <a:pt x="96" y="4294"/>
                  <a:pt x="96" y="4320"/>
                </a:cubicBezTo>
                <a:close/>
                <a:moveTo>
                  <a:pt x="96" y="4800"/>
                </a:moveTo>
                <a:lnTo>
                  <a:pt x="96" y="4992"/>
                </a:lnTo>
                <a:cubicBezTo>
                  <a:pt x="96" y="5019"/>
                  <a:pt x="75" y="5040"/>
                  <a:pt x="48" y="5040"/>
                </a:cubicBezTo>
                <a:cubicBezTo>
                  <a:pt x="22" y="5040"/>
                  <a:pt x="0" y="5019"/>
                  <a:pt x="0" y="4992"/>
                </a:cubicBezTo>
                <a:lnTo>
                  <a:pt x="0" y="4800"/>
                </a:lnTo>
                <a:cubicBezTo>
                  <a:pt x="0" y="4774"/>
                  <a:pt x="22" y="4752"/>
                  <a:pt x="48" y="4752"/>
                </a:cubicBezTo>
                <a:cubicBezTo>
                  <a:pt x="75" y="4752"/>
                  <a:pt x="96" y="4774"/>
                  <a:pt x="96" y="4800"/>
                </a:cubicBezTo>
                <a:close/>
                <a:moveTo>
                  <a:pt x="96" y="5280"/>
                </a:moveTo>
                <a:lnTo>
                  <a:pt x="96" y="5472"/>
                </a:lnTo>
                <a:cubicBezTo>
                  <a:pt x="96" y="5499"/>
                  <a:pt x="75" y="5520"/>
                  <a:pt x="48" y="5520"/>
                </a:cubicBezTo>
                <a:cubicBezTo>
                  <a:pt x="22" y="5520"/>
                  <a:pt x="0" y="5499"/>
                  <a:pt x="0" y="5472"/>
                </a:cubicBezTo>
                <a:lnTo>
                  <a:pt x="0" y="5280"/>
                </a:lnTo>
                <a:cubicBezTo>
                  <a:pt x="0" y="5254"/>
                  <a:pt x="22" y="5232"/>
                  <a:pt x="48" y="5232"/>
                </a:cubicBezTo>
                <a:cubicBezTo>
                  <a:pt x="75" y="5232"/>
                  <a:pt x="96" y="5254"/>
                  <a:pt x="96" y="5280"/>
                </a:cubicBezTo>
                <a:close/>
                <a:moveTo>
                  <a:pt x="96" y="5760"/>
                </a:moveTo>
                <a:lnTo>
                  <a:pt x="96" y="5952"/>
                </a:lnTo>
                <a:cubicBezTo>
                  <a:pt x="96" y="5979"/>
                  <a:pt x="75" y="6000"/>
                  <a:pt x="48" y="6000"/>
                </a:cubicBezTo>
                <a:cubicBezTo>
                  <a:pt x="22" y="6000"/>
                  <a:pt x="0" y="5979"/>
                  <a:pt x="0" y="5952"/>
                </a:cubicBezTo>
                <a:lnTo>
                  <a:pt x="0" y="5760"/>
                </a:lnTo>
                <a:cubicBezTo>
                  <a:pt x="0" y="5734"/>
                  <a:pt x="22" y="5712"/>
                  <a:pt x="48" y="5712"/>
                </a:cubicBezTo>
                <a:cubicBezTo>
                  <a:pt x="75" y="5712"/>
                  <a:pt x="96" y="5734"/>
                  <a:pt x="96" y="5760"/>
                </a:cubicBezTo>
                <a:close/>
                <a:moveTo>
                  <a:pt x="96" y="6240"/>
                </a:moveTo>
                <a:lnTo>
                  <a:pt x="96" y="6432"/>
                </a:lnTo>
                <a:cubicBezTo>
                  <a:pt x="96" y="6459"/>
                  <a:pt x="75" y="6480"/>
                  <a:pt x="48" y="6480"/>
                </a:cubicBezTo>
                <a:cubicBezTo>
                  <a:pt x="22" y="6480"/>
                  <a:pt x="0" y="6459"/>
                  <a:pt x="0" y="6432"/>
                </a:cubicBezTo>
                <a:lnTo>
                  <a:pt x="0" y="6240"/>
                </a:lnTo>
                <a:cubicBezTo>
                  <a:pt x="0" y="6214"/>
                  <a:pt x="22" y="6192"/>
                  <a:pt x="48" y="6192"/>
                </a:cubicBezTo>
                <a:cubicBezTo>
                  <a:pt x="75" y="6192"/>
                  <a:pt x="96" y="6214"/>
                  <a:pt x="96" y="6240"/>
                </a:cubicBezTo>
                <a:close/>
                <a:moveTo>
                  <a:pt x="96" y="6720"/>
                </a:moveTo>
                <a:lnTo>
                  <a:pt x="96" y="6912"/>
                </a:lnTo>
                <a:cubicBezTo>
                  <a:pt x="96" y="6939"/>
                  <a:pt x="75" y="6960"/>
                  <a:pt x="48" y="6960"/>
                </a:cubicBezTo>
                <a:cubicBezTo>
                  <a:pt x="22" y="6960"/>
                  <a:pt x="0" y="6939"/>
                  <a:pt x="0" y="6912"/>
                </a:cubicBezTo>
                <a:lnTo>
                  <a:pt x="0" y="6720"/>
                </a:lnTo>
                <a:cubicBezTo>
                  <a:pt x="0" y="6694"/>
                  <a:pt x="22" y="6672"/>
                  <a:pt x="48" y="6672"/>
                </a:cubicBezTo>
                <a:cubicBezTo>
                  <a:pt x="75" y="6672"/>
                  <a:pt x="96" y="6694"/>
                  <a:pt x="96" y="6720"/>
                </a:cubicBezTo>
                <a:close/>
                <a:moveTo>
                  <a:pt x="96" y="7200"/>
                </a:moveTo>
                <a:lnTo>
                  <a:pt x="96" y="7392"/>
                </a:lnTo>
                <a:cubicBezTo>
                  <a:pt x="96" y="7419"/>
                  <a:pt x="75" y="7440"/>
                  <a:pt x="48" y="7440"/>
                </a:cubicBezTo>
                <a:cubicBezTo>
                  <a:pt x="22" y="7440"/>
                  <a:pt x="0" y="7419"/>
                  <a:pt x="0" y="7392"/>
                </a:cubicBezTo>
                <a:lnTo>
                  <a:pt x="0" y="7200"/>
                </a:lnTo>
                <a:cubicBezTo>
                  <a:pt x="0" y="7174"/>
                  <a:pt x="22" y="7152"/>
                  <a:pt x="48" y="7152"/>
                </a:cubicBezTo>
                <a:cubicBezTo>
                  <a:pt x="75" y="7152"/>
                  <a:pt x="96" y="7174"/>
                  <a:pt x="96" y="7200"/>
                </a:cubicBezTo>
                <a:close/>
                <a:moveTo>
                  <a:pt x="96" y="7680"/>
                </a:moveTo>
                <a:lnTo>
                  <a:pt x="96" y="7872"/>
                </a:lnTo>
                <a:cubicBezTo>
                  <a:pt x="96" y="7899"/>
                  <a:pt x="75" y="7920"/>
                  <a:pt x="48" y="7920"/>
                </a:cubicBezTo>
                <a:cubicBezTo>
                  <a:pt x="22" y="7920"/>
                  <a:pt x="0" y="7899"/>
                  <a:pt x="0" y="7872"/>
                </a:cubicBezTo>
                <a:lnTo>
                  <a:pt x="0" y="7680"/>
                </a:lnTo>
                <a:cubicBezTo>
                  <a:pt x="0" y="7654"/>
                  <a:pt x="22" y="7632"/>
                  <a:pt x="48" y="7632"/>
                </a:cubicBezTo>
                <a:cubicBezTo>
                  <a:pt x="75" y="7632"/>
                  <a:pt x="96" y="7654"/>
                  <a:pt x="96" y="7680"/>
                </a:cubicBezTo>
                <a:close/>
                <a:moveTo>
                  <a:pt x="96" y="8160"/>
                </a:moveTo>
                <a:lnTo>
                  <a:pt x="96" y="8352"/>
                </a:lnTo>
                <a:cubicBezTo>
                  <a:pt x="96" y="8379"/>
                  <a:pt x="75" y="8400"/>
                  <a:pt x="48" y="8400"/>
                </a:cubicBezTo>
                <a:cubicBezTo>
                  <a:pt x="22" y="8400"/>
                  <a:pt x="0" y="8379"/>
                  <a:pt x="0" y="8352"/>
                </a:cubicBezTo>
                <a:lnTo>
                  <a:pt x="0" y="8160"/>
                </a:lnTo>
                <a:cubicBezTo>
                  <a:pt x="0" y="8134"/>
                  <a:pt x="22" y="8112"/>
                  <a:pt x="48" y="8112"/>
                </a:cubicBezTo>
                <a:cubicBezTo>
                  <a:pt x="75" y="8112"/>
                  <a:pt x="96" y="8134"/>
                  <a:pt x="96" y="8160"/>
                </a:cubicBezTo>
                <a:close/>
                <a:moveTo>
                  <a:pt x="96" y="8640"/>
                </a:moveTo>
                <a:lnTo>
                  <a:pt x="96" y="8832"/>
                </a:lnTo>
                <a:cubicBezTo>
                  <a:pt x="96" y="8859"/>
                  <a:pt x="75" y="8880"/>
                  <a:pt x="48" y="8880"/>
                </a:cubicBezTo>
                <a:cubicBezTo>
                  <a:pt x="22" y="8880"/>
                  <a:pt x="0" y="8859"/>
                  <a:pt x="0" y="8832"/>
                </a:cubicBezTo>
                <a:lnTo>
                  <a:pt x="0" y="8640"/>
                </a:lnTo>
                <a:cubicBezTo>
                  <a:pt x="0" y="8614"/>
                  <a:pt x="22" y="8592"/>
                  <a:pt x="48" y="8592"/>
                </a:cubicBezTo>
                <a:cubicBezTo>
                  <a:pt x="75" y="8592"/>
                  <a:pt x="96" y="8614"/>
                  <a:pt x="96" y="8640"/>
                </a:cubicBezTo>
                <a:close/>
                <a:moveTo>
                  <a:pt x="96" y="9120"/>
                </a:moveTo>
                <a:lnTo>
                  <a:pt x="96" y="9312"/>
                </a:lnTo>
                <a:cubicBezTo>
                  <a:pt x="96" y="9339"/>
                  <a:pt x="75" y="9360"/>
                  <a:pt x="48" y="9360"/>
                </a:cubicBezTo>
                <a:cubicBezTo>
                  <a:pt x="22" y="9360"/>
                  <a:pt x="0" y="9339"/>
                  <a:pt x="0" y="9312"/>
                </a:cubicBezTo>
                <a:lnTo>
                  <a:pt x="0" y="9120"/>
                </a:lnTo>
                <a:cubicBezTo>
                  <a:pt x="0" y="9094"/>
                  <a:pt x="22" y="9072"/>
                  <a:pt x="48" y="9072"/>
                </a:cubicBezTo>
                <a:cubicBezTo>
                  <a:pt x="75" y="9072"/>
                  <a:pt x="96" y="9094"/>
                  <a:pt x="96" y="9120"/>
                </a:cubicBezTo>
                <a:close/>
                <a:moveTo>
                  <a:pt x="96" y="9600"/>
                </a:moveTo>
                <a:lnTo>
                  <a:pt x="96" y="9792"/>
                </a:lnTo>
                <a:cubicBezTo>
                  <a:pt x="96" y="9819"/>
                  <a:pt x="75" y="9840"/>
                  <a:pt x="48" y="9840"/>
                </a:cubicBezTo>
                <a:cubicBezTo>
                  <a:pt x="22" y="9840"/>
                  <a:pt x="0" y="9819"/>
                  <a:pt x="0" y="9792"/>
                </a:cubicBezTo>
                <a:lnTo>
                  <a:pt x="0" y="9600"/>
                </a:lnTo>
                <a:cubicBezTo>
                  <a:pt x="0" y="9574"/>
                  <a:pt x="22" y="9552"/>
                  <a:pt x="48" y="9552"/>
                </a:cubicBezTo>
                <a:cubicBezTo>
                  <a:pt x="75" y="9552"/>
                  <a:pt x="96" y="9574"/>
                  <a:pt x="96" y="9600"/>
                </a:cubicBezTo>
                <a:close/>
                <a:moveTo>
                  <a:pt x="96" y="10080"/>
                </a:moveTo>
                <a:lnTo>
                  <a:pt x="96" y="10272"/>
                </a:lnTo>
                <a:cubicBezTo>
                  <a:pt x="96" y="10299"/>
                  <a:pt x="75" y="10320"/>
                  <a:pt x="48" y="10320"/>
                </a:cubicBezTo>
                <a:cubicBezTo>
                  <a:pt x="22" y="10320"/>
                  <a:pt x="0" y="10299"/>
                  <a:pt x="0" y="10272"/>
                </a:cubicBezTo>
                <a:lnTo>
                  <a:pt x="0" y="10080"/>
                </a:lnTo>
                <a:cubicBezTo>
                  <a:pt x="0" y="10054"/>
                  <a:pt x="22" y="10032"/>
                  <a:pt x="48" y="10032"/>
                </a:cubicBezTo>
                <a:cubicBezTo>
                  <a:pt x="75" y="10032"/>
                  <a:pt x="96" y="10054"/>
                  <a:pt x="96" y="10080"/>
                </a:cubicBezTo>
                <a:close/>
                <a:moveTo>
                  <a:pt x="96" y="10560"/>
                </a:moveTo>
                <a:lnTo>
                  <a:pt x="96" y="10752"/>
                </a:lnTo>
                <a:cubicBezTo>
                  <a:pt x="96" y="10779"/>
                  <a:pt x="75" y="10800"/>
                  <a:pt x="48" y="10800"/>
                </a:cubicBezTo>
                <a:cubicBezTo>
                  <a:pt x="22" y="10800"/>
                  <a:pt x="0" y="10779"/>
                  <a:pt x="0" y="10752"/>
                </a:cubicBezTo>
                <a:lnTo>
                  <a:pt x="0" y="10560"/>
                </a:lnTo>
                <a:cubicBezTo>
                  <a:pt x="0" y="10534"/>
                  <a:pt x="22" y="10512"/>
                  <a:pt x="48" y="10512"/>
                </a:cubicBezTo>
                <a:cubicBezTo>
                  <a:pt x="75" y="10512"/>
                  <a:pt x="96" y="10534"/>
                  <a:pt x="96" y="10560"/>
                </a:cubicBezTo>
                <a:close/>
                <a:moveTo>
                  <a:pt x="96" y="11040"/>
                </a:moveTo>
                <a:lnTo>
                  <a:pt x="96" y="11232"/>
                </a:lnTo>
                <a:cubicBezTo>
                  <a:pt x="96" y="11259"/>
                  <a:pt x="75" y="11280"/>
                  <a:pt x="48" y="11280"/>
                </a:cubicBezTo>
                <a:cubicBezTo>
                  <a:pt x="22" y="11280"/>
                  <a:pt x="0" y="11259"/>
                  <a:pt x="0" y="11232"/>
                </a:cubicBezTo>
                <a:lnTo>
                  <a:pt x="0" y="11040"/>
                </a:lnTo>
                <a:cubicBezTo>
                  <a:pt x="0" y="11014"/>
                  <a:pt x="22" y="10992"/>
                  <a:pt x="48" y="10992"/>
                </a:cubicBezTo>
                <a:cubicBezTo>
                  <a:pt x="75" y="10992"/>
                  <a:pt x="96" y="11014"/>
                  <a:pt x="96" y="11040"/>
                </a:cubicBezTo>
                <a:close/>
                <a:moveTo>
                  <a:pt x="96" y="11520"/>
                </a:moveTo>
                <a:lnTo>
                  <a:pt x="96" y="11712"/>
                </a:lnTo>
                <a:cubicBezTo>
                  <a:pt x="96" y="11739"/>
                  <a:pt x="75" y="11760"/>
                  <a:pt x="48" y="11760"/>
                </a:cubicBezTo>
                <a:cubicBezTo>
                  <a:pt x="22" y="11760"/>
                  <a:pt x="0" y="11739"/>
                  <a:pt x="0" y="11712"/>
                </a:cubicBezTo>
                <a:lnTo>
                  <a:pt x="0" y="11520"/>
                </a:lnTo>
                <a:cubicBezTo>
                  <a:pt x="0" y="11494"/>
                  <a:pt x="22" y="11472"/>
                  <a:pt x="48" y="11472"/>
                </a:cubicBezTo>
                <a:cubicBezTo>
                  <a:pt x="75" y="11472"/>
                  <a:pt x="96" y="11494"/>
                  <a:pt x="96" y="11520"/>
                </a:cubicBezTo>
                <a:close/>
                <a:moveTo>
                  <a:pt x="96" y="12000"/>
                </a:moveTo>
                <a:lnTo>
                  <a:pt x="96" y="12192"/>
                </a:lnTo>
                <a:cubicBezTo>
                  <a:pt x="96" y="12219"/>
                  <a:pt x="75" y="12240"/>
                  <a:pt x="48" y="12240"/>
                </a:cubicBezTo>
                <a:cubicBezTo>
                  <a:pt x="22" y="12240"/>
                  <a:pt x="0" y="12219"/>
                  <a:pt x="0" y="12192"/>
                </a:cubicBezTo>
                <a:lnTo>
                  <a:pt x="0" y="12000"/>
                </a:lnTo>
                <a:cubicBezTo>
                  <a:pt x="0" y="11974"/>
                  <a:pt x="22" y="11952"/>
                  <a:pt x="48" y="11952"/>
                </a:cubicBezTo>
                <a:cubicBezTo>
                  <a:pt x="75" y="11952"/>
                  <a:pt x="96" y="11974"/>
                  <a:pt x="96" y="12000"/>
                </a:cubicBezTo>
                <a:close/>
                <a:moveTo>
                  <a:pt x="96" y="12480"/>
                </a:moveTo>
                <a:lnTo>
                  <a:pt x="96" y="12672"/>
                </a:lnTo>
                <a:cubicBezTo>
                  <a:pt x="96" y="12699"/>
                  <a:pt x="75" y="12720"/>
                  <a:pt x="48" y="12720"/>
                </a:cubicBezTo>
                <a:cubicBezTo>
                  <a:pt x="22" y="12720"/>
                  <a:pt x="0" y="12699"/>
                  <a:pt x="0" y="12672"/>
                </a:cubicBezTo>
                <a:lnTo>
                  <a:pt x="0" y="12480"/>
                </a:lnTo>
                <a:cubicBezTo>
                  <a:pt x="0" y="12454"/>
                  <a:pt x="22" y="12432"/>
                  <a:pt x="48" y="12432"/>
                </a:cubicBezTo>
                <a:cubicBezTo>
                  <a:pt x="75" y="12432"/>
                  <a:pt x="96" y="12454"/>
                  <a:pt x="96" y="12480"/>
                </a:cubicBezTo>
                <a:close/>
                <a:moveTo>
                  <a:pt x="96" y="12960"/>
                </a:moveTo>
                <a:lnTo>
                  <a:pt x="96" y="13152"/>
                </a:lnTo>
                <a:cubicBezTo>
                  <a:pt x="96" y="13179"/>
                  <a:pt x="75" y="13200"/>
                  <a:pt x="48" y="13200"/>
                </a:cubicBezTo>
                <a:cubicBezTo>
                  <a:pt x="22" y="13200"/>
                  <a:pt x="0" y="13179"/>
                  <a:pt x="0" y="13152"/>
                </a:cubicBezTo>
                <a:lnTo>
                  <a:pt x="0" y="12960"/>
                </a:lnTo>
                <a:cubicBezTo>
                  <a:pt x="0" y="12934"/>
                  <a:pt x="22" y="12912"/>
                  <a:pt x="48" y="12912"/>
                </a:cubicBezTo>
                <a:cubicBezTo>
                  <a:pt x="75" y="12912"/>
                  <a:pt x="96" y="12934"/>
                  <a:pt x="96" y="12960"/>
                </a:cubicBezTo>
                <a:close/>
                <a:moveTo>
                  <a:pt x="96" y="13440"/>
                </a:moveTo>
                <a:lnTo>
                  <a:pt x="96" y="13632"/>
                </a:lnTo>
                <a:cubicBezTo>
                  <a:pt x="96" y="13659"/>
                  <a:pt x="75" y="13680"/>
                  <a:pt x="48" y="13680"/>
                </a:cubicBezTo>
                <a:cubicBezTo>
                  <a:pt x="22" y="13680"/>
                  <a:pt x="0" y="13659"/>
                  <a:pt x="0" y="13632"/>
                </a:cubicBezTo>
                <a:lnTo>
                  <a:pt x="0" y="13440"/>
                </a:lnTo>
                <a:cubicBezTo>
                  <a:pt x="0" y="13414"/>
                  <a:pt x="22" y="13392"/>
                  <a:pt x="48" y="13392"/>
                </a:cubicBezTo>
                <a:cubicBezTo>
                  <a:pt x="75" y="13392"/>
                  <a:pt x="96" y="13414"/>
                  <a:pt x="96" y="13440"/>
                </a:cubicBezTo>
                <a:close/>
                <a:moveTo>
                  <a:pt x="96" y="13920"/>
                </a:moveTo>
                <a:lnTo>
                  <a:pt x="96" y="14112"/>
                </a:lnTo>
                <a:cubicBezTo>
                  <a:pt x="96" y="14139"/>
                  <a:pt x="75" y="14160"/>
                  <a:pt x="48" y="14160"/>
                </a:cubicBezTo>
                <a:cubicBezTo>
                  <a:pt x="22" y="14160"/>
                  <a:pt x="0" y="14139"/>
                  <a:pt x="0" y="14112"/>
                </a:cubicBezTo>
                <a:lnTo>
                  <a:pt x="0" y="13920"/>
                </a:lnTo>
                <a:cubicBezTo>
                  <a:pt x="0" y="13894"/>
                  <a:pt x="22" y="13872"/>
                  <a:pt x="48" y="13872"/>
                </a:cubicBezTo>
                <a:cubicBezTo>
                  <a:pt x="75" y="13872"/>
                  <a:pt x="96" y="13894"/>
                  <a:pt x="96" y="13920"/>
                </a:cubicBezTo>
                <a:close/>
                <a:moveTo>
                  <a:pt x="96" y="14400"/>
                </a:moveTo>
                <a:lnTo>
                  <a:pt x="96" y="14592"/>
                </a:lnTo>
                <a:cubicBezTo>
                  <a:pt x="96" y="14619"/>
                  <a:pt x="75" y="14640"/>
                  <a:pt x="48" y="14640"/>
                </a:cubicBezTo>
                <a:cubicBezTo>
                  <a:pt x="22" y="14640"/>
                  <a:pt x="0" y="14619"/>
                  <a:pt x="0" y="14592"/>
                </a:cubicBezTo>
                <a:lnTo>
                  <a:pt x="0" y="14400"/>
                </a:lnTo>
                <a:cubicBezTo>
                  <a:pt x="0" y="14374"/>
                  <a:pt x="22" y="14352"/>
                  <a:pt x="48" y="14352"/>
                </a:cubicBezTo>
                <a:cubicBezTo>
                  <a:pt x="75" y="14352"/>
                  <a:pt x="96" y="14374"/>
                  <a:pt x="96" y="14400"/>
                </a:cubicBezTo>
                <a:close/>
                <a:moveTo>
                  <a:pt x="96" y="14880"/>
                </a:moveTo>
                <a:lnTo>
                  <a:pt x="96" y="15072"/>
                </a:lnTo>
                <a:cubicBezTo>
                  <a:pt x="96" y="15099"/>
                  <a:pt x="75" y="15120"/>
                  <a:pt x="48" y="15120"/>
                </a:cubicBezTo>
                <a:cubicBezTo>
                  <a:pt x="22" y="15120"/>
                  <a:pt x="0" y="15099"/>
                  <a:pt x="0" y="15072"/>
                </a:cubicBezTo>
                <a:lnTo>
                  <a:pt x="0" y="14880"/>
                </a:lnTo>
                <a:cubicBezTo>
                  <a:pt x="0" y="14854"/>
                  <a:pt x="22" y="14832"/>
                  <a:pt x="48" y="14832"/>
                </a:cubicBezTo>
                <a:cubicBezTo>
                  <a:pt x="75" y="14832"/>
                  <a:pt x="96" y="14854"/>
                  <a:pt x="96" y="14880"/>
                </a:cubicBezTo>
                <a:close/>
                <a:moveTo>
                  <a:pt x="96" y="15360"/>
                </a:moveTo>
                <a:lnTo>
                  <a:pt x="96" y="15552"/>
                </a:lnTo>
                <a:cubicBezTo>
                  <a:pt x="96" y="15579"/>
                  <a:pt x="75" y="15600"/>
                  <a:pt x="48" y="15600"/>
                </a:cubicBezTo>
                <a:cubicBezTo>
                  <a:pt x="22" y="15600"/>
                  <a:pt x="0" y="15579"/>
                  <a:pt x="0" y="15552"/>
                </a:cubicBezTo>
                <a:lnTo>
                  <a:pt x="0" y="15360"/>
                </a:lnTo>
                <a:cubicBezTo>
                  <a:pt x="0" y="15334"/>
                  <a:pt x="22" y="15312"/>
                  <a:pt x="48" y="15312"/>
                </a:cubicBezTo>
                <a:cubicBezTo>
                  <a:pt x="75" y="15312"/>
                  <a:pt x="96" y="15334"/>
                  <a:pt x="96" y="15360"/>
                </a:cubicBezTo>
                <a:close/>
                <a:moveTo>
                  <a:pt x="96" y="15840"/>
                </a:moveTo>
                <a:lnTo>
                  <a:pt x="96" y="16032"/>
                </a:lnTo>
                <a:cubicBezTo>
                  <a:pt x="96" y="16059"/>
                  <a:pt x="75" y="16080"/>
                  <a:pt x="48" y="16080"/>
                </a:cubicBezTo>
                <a:cubicBezTo>
                  <a:pt x="22" y="16080"/>
                  <a:pt x="0" y="16059"/>
                  <a:pt x="0" y="16032"/>
                </a:cubicBezTo>
                <a:lnTo>
                  <a:pt x="0" y="15840"/>
                </a:lnTo>
                <a:cubicBezTo>
                  <a:pt x="0" y="15814"/>
                  <a:pt x="22" y="15792"/>
                  <a:pt x="48" y="15792"/>
                </a:cubicBezTo>
                <a:cubicBezTo>
                  <a:pt x="75" y="15792"/>
                  <a:pt x="96" y="15814"/>
                  <a:pt x="96" y="15840"/>
                </a:cubicBezTo>
                <a:close/>
                <a:moveTo>
                  <a:pt x="96" y="16320"/>
                </a:moveTo>
                <a:lnTo>
                  <a:pt x="96" y="16512"/>
                </a:lnTo>
                <a:cubicBezTo>
                  <a:pt x="96" y="16539"/>
                  <a:pt x="75" y="16560"/>
                  <a:pt x="48" y="16560"/>
                </a:cubicBezTo>
                <a:cubicBezTo>
                  <a:pt x="22" y="16560"/>
                  <a:pt x="0" y="16539"/>
                  <a:pt x="0" y="16512"/>
                </a:cubicBezTo>
                <a:lnTo>
                  <a:pt x="0" y="16320"/>
                </a:lnTo>
                <a:cubicBezTo>
                  <a:pt x="0" y="16294"/>
                  <a:pt x="22" y="16272"/>
                  <a:pt x="48" y="16272"/>
                </a:cubicBezTo>
                <a:cubicBezTo>
                  <a:pt x="75" y="16272"/>
                  <a:pt x="96" y="16294"/>
                  <a:pt x="96" y="16320"/>
                </a:cubicBezTo>
                <a:close/>
                <a:moveTo>
                  <a:pt x="96" y="16800"/>
                </a:moveTo>
                <a:lnTo>
                  <a:pt x="96" y="16992"/>
                </a:lnTo>
                <a:cubicBezTo>
                  <a:pt x="96" y="17019"/>
                  <a:pt x="75" y="17040"/>
                  <a:pt x="48" y="17040"/>
                </a:cubicBezTo>
                <a:cubicBezTo>
                  <a:pt x="22" y="17040"/>
                  <a:pt x="0" y="17019"/>
                  <a:pt x="0" y="16992"/>
                </a:cubicBezTo>
                <a:lnTo>
                  <a:pt x="0" y="16800"/>
                </a:lnTo>
                <a:cubicBezTo>
                  <a:pt x="0" y="16774"/>
                  <a:pt x="22" y="16752"/>
                  <a:pt x="48" y="16752"/>
                </a:cubicBezTo>
                <a:cubicBezTo>
                  <a:pt x="75" y="16752"/>
                  <a:pt x="96" y="16774"/>
                  <a:pt x="96" y="16800"/>
                </a:cubicBezTo>
                <a:close/>
                <a:moveTo>
                  <a:pt x="96" y="17280"/>
                </a:moveTo>
                <a:lnTo>
                  <a:pt x="96" y="17472"/>
                </a:lnTo>
                <a:cubicBezTo>
                  <a:pt x="96" y="17499"/>
                  <a:pt x="75" y="17520"/>
                  <a:pt x="48" y="17520"/>
                </a:cubicBezTo>
                <a:cubicBezTo>
                  <a:pt x="22" y="17520"/>
                  <a:pt x="0" y="17499"/>
                  <a:pt x="0" y="17472"/>
                </a:cubicBezTo>
                <a:lnTo>
                  <a:pt x="0" y="17280"/>
                </a:lnTo>
                <a:cubicBezTo>
                  <a:pt x="0" y="17254"/>
                  <a:pt x="22" y="17232"/>
                  <a:pt x="48" y="17232"/>
                </a:cubicBezTo>
                <a:cubicBezTo>
                  <a:pt x="75" y="17232"/>
                  <a:pt x="96" y="17254"/>
                  <a:pt x="96" y="17280"/>
                </a:cubicBezTo>
                <a:close/>
                <a:moveTo>
                  <a:pt x="96" y="17760"/>
                </a:moveTo>
                <a:lnTo>
                  <a:pt x="96" y="17952"/>
                </a:lnTo>
                <a:cubicBezTo>
                  <a:pt x="96" y="17979"/>
                  <a:pt x="75" y="18000"/>
                  <a:pt x="48" y="18000"/>
                </a:cubicBezTo>
                <a:cubicBezTo>
                  <a:pt x="22" y="18000"/>
                  <a:pt x="0" y="17979"/>
                  <a:pt x="0" y="17952"/>
                </a:cubicBezTo>
                <a:lnTo>
                  <a:pt x="0" y="17760"/>
                </a:lnTo>
                <a:cubicBezTo>
                  <a:pt x="0" y="17734"/>
                  <a:pt x="22" y="17712"/>
                  <a:pt x="48" y="17712"/>
                </a:cubicBezTo>
                <a:cubicBezTo>
                  <a:pt x="75" y="17712"/>
                  <a:pt x="96" y="17734"/>
                  <a:pt x="96" y="17760"/>
                </a:cubicBezTo>
                <a:close/>
                <a:moveTo>
                  <a:pt x="96" y="18240"/>
                </a:moveTo>
                <a:lnTo>
                  <a:pt x="96" y="18432"/>
                </a:lnTo>
                <a:cubicBezTo>
                  <a:pt x="96" y="18459"/>
                  <a:pt x="75" y="18480"/>
                  <a:pt x="48" y="18480"/>
                </a:cubicBezTo>
                <a:cubicBezTo>
                  <a:pt x="22" y="18480"/>
                  <a:pt x="0" y="18459"/>
                  <a:pt x="0" y="18432"/>
                </a:cubicBezTo>
                <a:lnTo>
                  <a:pt x="0" y="18240"/>
                </a:lnTo>
                <a:cubicBezTo>
                  <a:pt x="0" y="18214"/>
                  <a:pt x="22" y="18192"/>
                  <a:pt x="48" y="18192"/>
                </a:cubicBezTo>
                <a:cubicBezTo>
                  <a:pt x="75" y="18192"/>
                  <a:pt x="96" y="18214"/>
                  <a:pt x="96" y="18240"/>
                </a:cubicBezTo>
                <a:close/>
                <a:moveTo>
                  <a:pt x="96" y="18720"/>
                </a:moveTo>
                <a:lnTo>
                  <a:pt x="96" y="18912"/>
                </a:lnTo>
                <a:cubicBezTo>
                  <a:pt x="96" y="18939"/>
                  <a:pt x="75" y="18960"/>
                  <a:pt x="48" y="18960"/>
                </a:cubicBezTo>
                <a:cubicBezTo>
                  <a:pt x="22" y="18960"/>
                  <a:pt x="0" y="18939"/>
                  <a:pt x="0" y="18912"/>
                </a:cubicBezTo>
                <a:lnTo>
                  <a:pt x="0" y="18720"/>
                </a:lnTo>
                <a:cubicBezTo>
                  <a:pt x="0" y="18694"/>
                  <a:pt x="22" y="18672"/>
                  <a:pt x="48" y="18672"/>
                </a:cubicBezTo>
                <a:cubicBezTo>
                  <a:pt x="75" y="18672"/>
                  <a:pt x="96" y="18694"/>
                  <a:pt x="96" y="18720"/>
                </a:cubicBezTo>
                <a:close/>
                <a:moveTo>
                  <a:pt x="96" y="19200"/>
                </a:moveTo>
                <a:lnTo>
                  <a:pt x="96" y="19392"/>
                </a:lnTo>
                <a:cubicBezTo>
                  <a:pt x="96" y="19419"/>
                  <a:pt x="75" y="19440"/>
                  <a:pt x="48" y="19440"/>
                </a:cubicBezTo>
                <a:cubicBezTo>
                  <a:pt x="22" y="19440"/>
                  <a:pt x="0" y="19419"/>
                  <a:pt x="0" y="19392"/>
                </a:cubicBezTo>
                <a:lnTo>
                  <a:pt x="0" y="19200"/>
                </a:lnTo>
                <a:cubicBezTo>
                  <a:pt x="0" y="19174"/>
                  <a:pt x="22" y="19152"/>
                  <a:pt x="48" y="19152"/>
                </a:cubicBezTo>
                <a:cubicBezTo>
                  <a:pt x="75" y="19152"/>
                  <a:pt x="96" y="19174"/>
                  <a:pt x="96" y="19200"/>
                </a:cubicBezTo>
                <a:close/>
                <a:moveTo>
                  <a:pt x="96" y="19680"/>
                </a:moveTo>
                <a:lnTo>
                  <a:pt x="96" y="19872"/>
                </a:lnTo>
                <a:cubicBezTo>
                  <a:pt x="96" y="19899"/>
                  <a:pt x="75" y="19920"/>
                  <a:pt x="48" y="19920"/>
                </a:cubicBezTo>
                <a:cubicBezTo>
                  <a:pt x="22" y="19920"/>
                  <a:pt x="0" y="19899"/>
                  <a:pt x="0" y="19872"/>
                </a:cubicBezTo>
                <a:lnTo>
                  <a:pt x="0" y="19680"/>
                </a:lnTo>
                <a:cubicBezTo>
                  <a:pt x="0" y="19654"/>
                  <a:pt x="22" y="19632"/>
                  <a:pt x="48" y="19632"/>
                </a:cubicBezTo>
                <a:cubicBezTo>
                  <a:pt x="75" y="19632"/>
                  <a:pt x="96" y="19654"/>
                  <a:pt x="96" y="196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25" name="Freeform 118">
            <a:extLst>
              <a:ext uri="{FF2B5EF4-FFF2-40B4-BE49-F238E27FC236}">
                <a16:creationId xmlns:a16="http://schemas.microsoft.com/office/drawing/2014/main" id="{088CB751-4C10-461C-B8C9-ED197A240B8F}"/>
              </a:ext>
            </a:extLst>
          </p:cNvPr>
          <p:cNvSpPr>
            <a:spLocks noEditPoints="1"/>
          </p:cNvSpPr>
          <p:nvPr/>
        </p:nvSpPr>
        <p:spPr bwMode="auto">
          <a:xfrm>
            <a:off x="7054247" y="3328807"/>
            <a:ext cx="5578" cy="1568406"/>
          </a:xfrm>
          <a:custGeom>
            <a:avLst/>
            <a:gdLst>
              <a:gd name="T0" fmla="*/ 0 w 48"/>
              <a:gd name="T1" fmla="*/ 0 h 9000"/>
              <a:gd name="T2" fmla="*/ 0 w 48"/>
              <a:gd name="T3" fmla="*/ 336 h 9000"/>
              <a:gd name="T4" fmla="*/ 48 w 48"/>
              <a:gd name="T5" fmla="*/ 576 h 9000"/>
              <a:gd name="T6" fmla="*/ 48 w 48"/>
              <a:gd name="T7" fmla="*/ 480 h 9000"/>
              <a:gd name="T8" fmla="*/ 0 w 48"/>
              <a:gd name="T9" fmla="*/ 720 h 9000"/>
              <a:gd name="T10" fmla="*/ 24 w 48"/>
              <a:gd name="T11" fmla="*/ 1080 h 9000"/>
              <a:gd name="T12" fmla="*/ 48 w 48"/>
              <a:gd name="T13" fmla="*/ 1200 h 9000"/>
              <a:gd name="T14" fmla="*/ 24 w 48"/>
              <a:gd name="T15" fmla="*/ 1176 h 9000"/>
              <a:gd name="T16" fmla="*/ 0 w 48"/>
              <a:gd name="T17" fmla="*/ 1536 h 9000"/>
              <a:gd name="T18" fmla="*/ 48 w 48"/>
              <a:gd name="T19" fmla="*/ 1776 h 9000"/>
              <a:gd name="T20" fmla="*/ 48 w 48"/>
              <a:gd name="T21" fmla="*/ 1680 h 9000"/>
              <a:gd name="T22" fmla="*/ 0 w 48"/>
              <a:gd name="T23" fmla="*/ 1920 h 9000"/>
              <a:gd name="T24" fmla="*/ 24 w 48"/>
              <a:gd name="T25" fmla="*/ 2280 h 9000"/>
              <a:gd name="T26" fmla="*/ 48 w 48"/>
              <a:gd name="T27" fmla="*/ 2400 h 9000"/>
              <a:gd name="T28" fmla="*/ 24 w 48"/>
              <a:gd name="T29" fmla="*/ 2376 h 9000"/>
              <a:gd name="T30" fmla="*/ 0 w 48"/>
              <a:gd name="T31" fmla="*/ 2736 h 9000"/>
              <a:gd name="T32" fmla="*/ 48 w 48"/>
              <a:gd name="T33" fmla="*/ 2976 h 9000"/>
              <a:gd name="T34" fmla="*/ 48 w 48"/>
              <a:gd name="T35" fmla="*/ 2880 h 9000"/>
              <a:gd name="T36" fmla="*/ 0 w 48"/>
              <a:gd name="T37" fmla="*/ 3120 h 9000"/>
              <a:gd name="T38" fmla="*/ 24 w 48"/>
              <a:gd name="T39" fmla="*/ 3480 h 9000"/>
              <a:gd name="T40" fmla="*/ 48 w 48"/>
              <a:gd name="T41" fmla="*/ 3600 h 9000"/>
              <a:gd name="T42" fmla="*/ 24 w 48"/>
              <a:gd name="T43" fmla="*/ 3576 h 9000"/>
              <a:gd name="T44" fmla="*/ 0 w 48"/>
              <a:gd name="T45" fmla="*/ 3936 h 9000"/>
              <a:gd name="T46" fmla="*/ 48 w 48"/>
              <a:gd name="T47" fmla="*/ 4176 h 9000"/>
              <a:gd name="T48" fmla="*/ 48 w 48"/>
              <a:gd name="T49" fmla="*/ 4080 h 9000"/>
              <a:gd name="T50" fmla="*/ 0 w 48"/>
              <a:gd name="T51" fmla="*/ 4320 h 9000"/>
              <a:gd name="T52" fmla="*/ 24 w 48"/>
              <a:gd name="T53" fmla="*/ 4680 h 9000"/>
              <a:gd name="T54" fmla="*/ 48 w 48"/>
              <a:gd name="T55" fmla="*/ 4800 h 9000"/>
              <a:gd name="T56" fmla="*/ 24 w 48"/>
              <a:gd name="T57" fmla="*/ 4776 h 9000"/>
              <a:gd name="T58" fmla="*/ 0 w 48"/>
              <a:gd name="T59" fmla="*/ 5136 h 9000"/>
              <a:gd name="T60" fmla="*/ 48 w 48"/>
              <a:gd name="T61" fmla="*/ 5376 h 9000"/>
              <a:gd name="T62" fmla="*/ 48 w 48"/>
              <a:gd name="T63" fmla="*/ 5280 h 9000"/>
              <a:gd name="T64" fmla="*/ 0 w 48"/>
              <a:gd name="T65" fmla="*/ 5520 h 9000"/>
              <a:gd name="T66" fmla="*/ 24 w 48"/>
              <a:gd name="T67" fmla="*/ 5880 h 9000"/>
              <a:gd name="T68" fmla="*/ 48 w 48"/>
              <a:gd name="T69" fmla="*/ 6000 h 9000"/>
              <a:gd name="T70" fmla="*/ 24 w 48"/>
              <a:gd name="T71" fmla="*/ 5976 h 9000"/>
              <a:gd name="T72" fmla="*/ 0 w 48"/>
              <a:gd name="T73" fmla="*/ 6336 h 9000"/>
              <a:gd name="T74" fmla="*/ 48 w 48"/>
              <a:gd name="T75" fmla="*/ 6576 h 9000"/>
              <a:gd name="T76" fmla="*/ 48 w 48"/>
              <a:gd name="T77" fmla="*/ 6480 h 9000"/>
              <a:gd name="T78" fmla="*/ 0 w 48"/>
              <a:gd name="T79" fmla="*/ 6720 h 9000"/>
              <a:gd name="T80" fmla="*/ 24 w 48"/>
              <a:gd name="T81" fmla="*/ 7080 h 9000"/>
              <a:gd name="T82" fmla="*/ 48 w 48"/>
              <a:gd name="T83" fmla="*/ 7200 h 9000"/>
              <a:gd name="T84" fmla="*/ 24 w 48"/>
              <a:gd name="T85" fmla="*/ 7176 h 9000"/>
              <a:gd name="T86" fmla="*/ 0 w 48"/>
              <a:gd name="T87" fmla="*/ 7536 h 9000"/>
              <a:gd name="T88" fmla="*/ 48 w 48"/>
              <a:gd name="T89" fmla="*/ 7776 h 9000"/>
              <a:gd name="T90" fmla="*/ 48 w 48"/>
              <a:gd name="T91" fmla="*/ 7680 h 9000"/>
              <a:gd name="T92" fmla="*/ 0 w 48"/>
              <a:gd name="T93" fmla="*/ 7920 h 9000"/>
              <a:gd name="T94" fmla="*/ 24 w 48"/>
              <a:gd name="T95" fmla="*/ 8280 h 9000"/>
              <a:gd name="T96" fmla="*/ 48 w 48"/>
              <a:gd name="T97" fmla="*/ 8400 h 9000"/>
              <a:gd name="T98" fmla="*/ 24 w 48"/>
              <a:gd name="T99" fmla="*/ 8376 h 9000"/>
              <a:gd name="T100" fmla="*/ 0 w 48"/>
              <a:gd name="T101" fmla="*/ 8736 h 9000"/>
              <a:gd name="T102" fmla="*/ 48 w 48"/>
              <a:gd name="T103" fmla="*/ 8976 h 9000"/>
              <a:gd name="T104" fmla="*/ 48 w 48"/>
              <a:gd name="T105" fmla="*/ 8880 h 9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8" h="9000">
                <a:moveTo>
                  <a:pt x="48" y="0"/>
                </a:moveTo>
                <a:lnTo>
                  <a:pt x="48" y="96"/>
                </a:lnTo>
                <a:cubicBezTo>
                  <a:pt x="48" y="110"/>
                  <a:pt x="38" y="120"/>
                  <a:pt x="24" y="120"/>
                </a:cubicBezTo>
                <a:cubicBezTo>
                  <a:pt x="11" y="120"/>
                  <a:pt x="0" y="110"/>
                  <a:pt x="0" y="96"/>
                </a:cubicBezTo>
                <a:lnTo>
                  <a:pt x="0" y="0"/>
                </a:lnTo>
                <a:lnTo>
                  <a:pt x="48" y="0"/>
                </a:lnTo>
                <a:close/>
                <a:moveTo>
                  <a:pt x="48" y="240"/>
                </a:moveTo>
                <a:lnTo>
                  <a:pt x="48" y="336"/>
                </a:lnTo>
                <a:cubicBezTo>
                  <a:pt x="48" y="350"/>
                  <a:pt x="38" y="360"/>
                  <a:pt x="24" y="360"/>
                </a:cubicBezTo>
                <a:cubicBezTo>
                  <a:pt x="11" y="360"/>
                  <a:pt x="0" y="350"/>
                  <a:pt x="0" y="336"/>
                </a:cubicBezTo>
                <a:lnTo>
                  <a:pt x="0" y="240"/>
                </a:lnTo>
                <a:cubicBezTo>
                  <a:pt x="0" y="227"/>
                  <a:pt x="11" y="216"/>
                  <a:pt x="24" y="216"/>
                </a:cubicBezTo>
                <a:cubicBezTo>
                  <a:pt x="38" y="216"/>
                  <a:pt x="48" y="227"/>
                  <a:pt x="48" y="240"/>
                </a:cubicBezTo>
                <a:close/>
                <a:moveTo>
                  <a:pt x="48" y="480"/>
                </a:moveTo>
                <a:lnTo>
                  <a:pt x="48" y="576"/>
                </a:lnTo>
                <a:cubicBezTo>
                  <a:pt x="48" y="590"/>
                  <a:pt x="38" y="600"/>
                  <a:pt x="24" y="600"/>
                </a:cubicBezTo>
                <a:cubicBezTo>
                  <a:pt x="11" y="600"/>
                  <a:pt x="0" y="590"/>
                  <a:pt x="0" y="576"/>
                </a:cubicBezTo>
                <a:lnTo>
                  <a:pt x="0" y="480"/>
                </a:lnTo>
                <a:cubicBezTo>
                  <a:pt x="0" y="467"/>
                  <a:pt x="11" y="456"/>
                  <a:pt x="24" y="456"/>
                </a:cubicBezTo>
                <a:cubicBezTo>
                  <a:pt x="38" y="456"/>
                  <a:pt x="48" y="467"/>
                  <a:pt x="48" y="480"/>
                </a:cubicBezTo>
                <a:close/>
                <a:moveTo>
                  <a:pt x="48" y="720"/>
                </a:moveTo>
                <a:lnTo>
                  <a:pt x="48" y="816"/>
                </a:lnTo>
                <a:cubicBezTo>
                  <a:pt x="48" y="830"/>
                  <a:pt x="38" y="840"/>
                  <a:pt x="24" y="840"/>
                </a:cubicBezTo>
                <a:cubicBezTo>
                  <a:pt x="11" y="840"/>
                  <a:pt x="0" y="830"/>
                  <a:pt x="0" y="816"/>
                </a:cubicBezTo>
                <a:lnTo>
                  <a:pt x="0" y="720"/>
                </a:lnTo>
                <a:cubicBezTo>
                  <a:pt x="0" y="707"/>
                  <a:pt x="11" y="696"/>
                  <a:pt x="24" y="696"/>
                </a:cubicBezTo>
                <a:cubicBezTo>
                  <a:pt x="38" y="696"/>
                  <a:pt x="48" y="707"/>
                  <a:pt x="48" y="720"/>
                </a:cubicBezTo>
                <a:close/>
                <a:moveTo>
                  <a:pt x="48" y="960"/>
                </a:moveTo>
                <a:lnTo>
                  <a:pt x="48" y="1056"/>
                </a:lnTo>
                <a:cubicBezTo>
                  <a:pt x="48" y="1070"/>
                  <a:pt x="38" y="1080"/>
                  <a:pt x="24" y="1080"/>
                </a:cubicBezTo>
                <a:cubicBezTo>
                  <a:pt x="11" y="1080"/>
                  <a:pt x="0" y="1070"/>
                  <a:pt x="0" y="1056"/>
                </a:cubicBezTo>
                <a:lnTo>
                  <a:pt x="0" y="960"/>
                </a:lnTo>
                <a:cubicBezTo>
                  <a:pt x="0" y="947"/>
                  <a:pt x="11" y="936"/>
                  <a:pt x="24" y="936"/>
                </a:cubicBezTo>
                <a:cubicBezTo>
                  <a:pt x="38" y="936"/>
                  <a:pt x="48" y="947"/>
                  <a:pt x="48" y="960"/>
                </a:cubicBezTo>
                <a:close/>
                <a:moveTo>
                  <a:pt x="48" y="1200"/>
                </a:moveTo>
                <a:lnTo>
                  <a:pt x="48" y="1296"/>
                </a:lnTo>
                <a:cubicBezTo>
                  <a:pt x="48" y="1310"/>
                  <a:pt x="38" y="1320"/>
                  <a:pt x="24" y="1320"/>
                </a:cubicBezTo>
                <a:cubicBezTo>
                  <a:pt x="11" y="1320"/>
                  <a:pt x="0" y="1310"/>
                  <a:pt x="0" y="1296"/>
                </a:cubicBezTo>
                <a:lnTo>
                  <a:pt x="0" y="1200"/>
                </a:lnTo>
                <a:cubicBezTo>
                  <a:pt x="0" y="1187"/>
                  <a:pt x="11" y="1176"/>
                  <a:pt x="24" y="1176"/>
                </a:cubicBezTo>
                <a:cubicBezTo>
                  <a:pt x="38" y="1176"/>
                  <a:pt x="48" y="1187"/>
                  <a:pt x="48" y="1200"/>
                </a:cubicBezTo>
                <a:close/>
                <a:moveTo>
                  <a:pt x="48" y="1440"/>
                </a:moveTo>
                <a:lnTo>
                  <a:pt x="48" y="1536"/>
                </a:lnTo>
                <a:cubicBezTo>
                  <a:pt x="48" y="1550"/>
                  <a:pt x="38" y="1560"/>
                  <a:pt x="24" y="1560"/>
                </a:cubicBezTo>
                <a:cubicBezTo>
                  <a:pt x="11" y="1560"/>
                  <a:pt x="0" y="1550"/>
                  <a:pt x="0" y="1536"/>
                </a:cubicBezTo>
                <a:lnTo>
                  <a:pt x="0" y="1440"/>
                </a:lnTo>
                <a:cubicBezTo>
                  <a:pt x="0" y="1427"/>
                  <a:pt x="11" y="1416"/>
                  <a:pt x="24" y="1416"/>
                </a:cubicBezTo>
                <a:cubicBezTo>
                  <a:pt x="38" y="1416"/>
                  <a:pt x="48" y="1427"/>
                  <a:pt x="48" y="1440"/>
                </a:cubicBezTo>
                <a:close/>
                <a:moveTo>
                  <a:pt x="48" y="1680"/>
                </a:moveTo>
                <a:lnTo>
                  <a:pt x="48" y="1776"/>
                </a:lnTo>
                <a:cubicBezTo>
                  <a:pt x="48" y="1790"/>
                  <a:pt x="38" y="1800"/>
                  <a:pt x="24" y="1800"/>
                </a:cubicBezTo>
                <a:cubicBezTo>
                  <a:pt x="11" y="1800"/>
                  <a:pt x="0" y="1790"/>
                  <a:pt x="0" y="1776"/>
                </a:cubicBezTo>
                <a:lnTo>
                  <a:pt x="0" y="1680"/>
                </a:lnTo>
                <a:cubicBezTo>
                  <a:pt x="0" y="1667"/>
                  <a:pt x="11" y="1656"/>
                  <a:pt x="24" y="1656"/>
                </a:cubicBezTo>
                <a:cubicBezTo>
                  <a:pt x="38" y="1656"/>
                  <a:pt x="48" y="1667"/>
                  <a:pt x="48" y="1680"/>
                </a:cubicBezTo>
                <a:close/>
                <a:moveTo>
                  <a:pt x="48" y="1920"/>
                </a:moveTo>
                <a:lnTo>
                  <a:pt x="48" y="2016"/>
                </a:lnTo>
                <a:cubicBezTo>
                  <a:pt x="48" y="2030"/>
                  <a:pt x="38" y="2040"/>
                  <a:pt x="24" y="2040"/>
                </a:cubicBezTo>
                <a:cubicBezTo>
                  <a:pt x="11" y="2040"/>
                  <a:pt x="0" y="2030"/>
                  <a:pt x="0" y="2016"/>
                </a:cubicBezTo>
                <a:lnTo>
                  <a:pt x="0" y="1920"/>
                </a:lnTo>
                <a:cubicBezTo>
                  <a:pt x="0" y="1907"/>
                  <a:pt x="11" y="1896"/>
                  <a:pt x="24" y="1896"/>
                </a:cubicBezTo>
                <a:cubicBezTo>
                  <a:pt x="38" y="1896"/>
                  <a:pt x="48" y="1907"/>
                  <a:pt x="48" y="1920"/>
                </a:cubicBezTo>
                <a:close/>
                <a:moveTo>
                  <a:pt x="48" y="2160"/>
                </a:moveTo>
                <a:lnTo>
                  <a:pt x="48" y="2256"/>
                </a:lnTo>
                <a:cubicBezTo>
                  <a:pt x="48" y="2270"/>
                  <a:pt x="38" y="2280"/>
                  <a:pt x="24" y="2280"/>
                </a:cubicBezTo>
                <a:cubicBezTo>
                  <a:pt x="11" y="2280"/>
                  <a:pt x="0" y="2270"/>
                  <a:pt x="0" y="2256"/>
                </a:cubicBezTo>
                <a:lnTo>
                  <a:pt x="0" y="2160"/>
                </a:lnTo>
                <a:cubicBezTo>
                  <a:pt x="0" y="2147"/>
                  <a:pt x="11" y="2136"/>
                  <a:pt x="24" y="2136"/>
                </a:cubicBezTo>
                <a:cubicBezTo>
                  <a:pt x="38" y="2136"/>
                  <a:pt x="48" y="2147"/>
                  <a:pt x="48" y="2160"/>
                </a:cubicBezTo>
                <a:close/>
                <a:moveTo>
                  <a:pt x="48" y="2400"/>
                </a:moveTo>
                <a:lnTo>
                  <a:pt x="48" y="2496"/>
                </a:lnTo>
                <a:cubicBezTo>
                  <a:pt x="48" y="2510"/>
                  <a:pt x="38" y="2520"/>
                  <a:pt x="24" y="2520"/>
                </a:cubicBezTo>
                <a:cubicBezTo>
                  <a:pt x="11" y="2520"/>
                  <a:pt x="0" y="2510"/>
                  <a:pt x="0" y="2496"/>
                </a:cubicBezTo>
                <a:lnTo>
                  <a:pt x="0" y="2400"/>
                </a:lnTo>
                <a:cubicBezTo>
                  <a:pt x="0" y="2387"/>
                  <a:pt x="11" y="2376"/>
                  <a:pt x="24" y="2376"/>
                </a:cubicBezTo>
                <a:cubicBezTo>
                  <a:pt x="38" y="2376"/>
                  <a:pt x="48" y="2387"/>
                  <a:pt x="48" y="2400"/>
                </a:cubicBezTo>
                <a:close/>
                <a:moveTo>
                  <a:pt x="48" y="2640"/>
                </a:moveTo>
                <a:lnTo>
                  <a:pt x="48" y="2736"/>
                </a:lnTo>
                <a:cubicBezTo>
                  <a:pt x="48" y="2750"/>
                  <a:pt x="38" y="2760"/>
                  <a:pt x="24" y="2760"/>
                </a:cubicBezTo>
                <a:cubicBezTo>
                  <a:pt x="11" y="2760"/>
                  <a:pt x="0" y="2750"/>
                  <a:pt x="0" y="2736"/>
                </a:cubicBezTo>
                <a:lnTo>
                  <a:pt x="0" y="2640"/>
                </a:lnTo>
                <a:cubicBezTo>
                  <a:pt x="0" y="2627"/>
                  <a:pt x="11" y="2616"/>
                  <a:pt x="24" y="2616"/>
                </a:cubicBezTo>
                <a:cubicBezTo>
                  <a:pt x="38" y="2616"/>
                  <a:pt x="48" y="2627"/>
                  <a:pt x="48" y="2640"/>
                </a:cubicBezTo>
                <a:close/>
                <a:moveTo>
                  <a:pt x="48" y="2880"/>
                </a:moveTo>
                <a:lnTo>
                  <a:pt x="48" y="2976"/>
                </a:lnTo>
                <a:cubicBezTo>
                  <a:pt x="48" y="2990"/>
                  <a:pt x="38" y="3000"/>
                  <a:pt x="24" y="3000"/>
                </a:cubicBezTo>
                <a:cubicBezTo>
                  <a:pt x="11" y="3000"/>
                  <a:pt x="0" y="2990"/>
                  <a:pt x="0" y="2976"/>
                </a:cubicBezTo>
                <a:lnTo>
                  <a:pt x="0" y="2880"/>
                </a:lnTo>
                <a:cubicBezTo>
                  <a:pt x="0" y="2867"/>
                  <a:pt x="11" y="2856"/>
                  <a:pt x="24" y="2856"/>
                </a:cubicBezTo>
                <a:cubicBezTo>
                  <a:pt x="38" y="2856"/>
                  <a:pt x="48" y="2867"/>
                  <a:pt x="48" y="2880"/>
                </a:cubicBezTo>
                <a:close/>
                <a:moveTo>
                  <a:pt x="48" y="3120"/>
                </a:moveTo>
                <a:lnTo>
                  <a:pt x="48" y="3216"/>
                </a:lnTo>
                <a:cubicBezTo>
                  <a:pt x="48" y="3230"/>
                  <a:pt x="38" y="3240"/>
                  <a:pt x="24" y="3240"/>
                </a:cubicBezTo>
                <a:cubicBezTo>
                  <a:pt x="11" y="3240"/>
                  <a:pt x="0" y="3230"/>
                  <a:pt x="0" y="3216"/>
                </a:cubicBezTo>
                <a:lnTo>
                  <a:pt x="0" y="3120"/>
                </a:lnTo>
                <a:cubicBezTo>
                  <a:pt x="0" y="3107"/>
                  <a:pt x="11" y="3096"/>
                  <a:pt x="24" y="3096"/>
                </a:cubicBezTo>
                <a:cubicBezTo>
                  <a:pt x="38" y="3096"/>
                  <a:pt x="48" y="3107"/>
                  <a:pt x="48" y="3120"/>
                </a:cubicBezTo>
                <a:close/>
                <a:moveTo>
                  <a:pt x="48" y="3360"/>
                </a:moveTo>
                <a:lnTo>
                  <a:pt x="48" y="3456"/>
                </a:lnTo>
                <a:cubicBezTo>
                  <a:pt x="48" y="3470"/>
                  <a:pt x="38" y="3480"/>
                  <a:pt x="24" y="3480"/>
                </a:cubicBezTo>
                <a:cubicBezTo>
                  <a:pt x="11" y="3480"/>
                  <a:pt x="0" y="3470"/>
                  <a:pt x="0" y="3456"/>
                </a:cubicBezTo>
                <a:lnTo>
                  <a:pt x="0" y="3360"/>
                </a:lnTo>
                <a:cubicBezTo>
                  <a:pt x="0" y="3347"/>
                  <a:pt x="11" y="3336"/>
                  <a:pt x="24" y="3336"/>
                </a:cubicBezTo>
                <a:cubicBezTo>
                  <a:pt x="38" y="3336"/>
                  <a:pt x="48" y="3347"/>
                  <a:pt x="48" y="3360"/>
                </a:cubicBezTo>
                <a:close/>
                <a:moveTo>
                  <a:pt x="48" y="3600"/>
                </a:moveTo>
                <a:lnTo>
                  <a:pt x="48" y="3696"/>
                </a:lnTo>
                <a:cubicBezTo>
                  <a:pt x="48" y="3710"/>
                  <a:pt x="38" y="3720"/>
                  <a:pt x="24" y="3720"/>
                </a:cubicBezTo>
                <a:cubicBezTo>
                  <a:pt x="11" y="3720"/>
                  <a:pt x="0" y="3710"/>
                  <a:pt x="0" y="3696"/>
                </a:cubicBezTo>
                <a:lnTo>
                  <a:pt x="0" y="3600"/>
                </a:lnTo>
                <a:cubicBezTo>
                  <a:pt x="0" y="3587"/>
                  <a:pt x="11" y="3576"/>
                  <a:pt x="24" y="3576"/>
                </a:cubicBezTo>
                <a:cubicBezTo>
                  <a:pt x="38" y="3576"/>
                  <a:pt x="48" y="3587"/>
                  <a:pt x="48" y="3600"/>
                </a:cubicBezTo>
                <a:close/>
                <a:moveTo>
                  <a:pt x="48" y="3840"/>
                </a:moveTo>
                <a:lnTo>
                  <a:pt x="48" y="3936"/>
                </a:lnTo>
                <a:cubicBezTo>
                  <a:pt x="48" y="3950"/>
                  <a:pt x="38" y="3960"/>
                  <a:pt x="24" y="3960"/>
                </a:cubicBezTo>
                <a:cubicBezTo>
                  <a:pt x="11" y="3960"/>
                  <a:pt x="0" y="3950"/>
                  <a:pt x="0" y="3936"/>
                </a:cubicBezTo>
                <a:lnTo>
                  <a:pt x="0" y="3840"/>
                </a:lnTo>
                <a:cubicBezTo>
                  <a:pt x="0" y="3827"/>
                  <a:pt x="11" y="3816"/>
                  <a:pt x="24" y="3816"/>
                </a:cubicBezTo>
                <a:cubicBezTo>
                  <a:pt x="38" y="3816"/>
                  <a:pt x="48" y="3827"/>
                  <a:pt x="48" y="3840"/>
                </a:cubicBezTo>
                <a:close/>
                <a:moveTo>
                  <a:pt x="48" y="4080"/>
                </a:moveTo>
                <a:lnTo>
                  <a:pt x="48" y="4176"/>
                </a:lnTo>
                <a:cubicBezTo>
                  <a:pt x="48" y="4190"/>
                  <a:pt x="38" y="4200"/>
                  <a:pt x="24" y="4200"/>
                </a:cubicBezTo>
                <a:cubicBezTo>
                  <a:pt x="11" y="4200"/>
                  <a:pt x="0" y="4190"/>
                  <a:pt x="0" y="4176"/>
                </a:cubicBezTo>
                <a:lnTo>
                  <a:pt x="0" y="4080"/>
                </a:lnTo>
                <a:cubicBezTo>
                  <a:pt x="0" y="4067"/>
                  <a:pt x="11" y="4056"/>
                  <a:pt x="24" y="4056"/>
                </a:cubicBezTo>
                <a:cubicBezTo>
                  <a:pt x="38" y="4056"/>
                  <a:pt x="48" y="4067"/>
                  <a:pt x="48" y="4080"/>
                </a:cubicBezTo>
                <a:close/>
                <a:moveTo>
                  <a:pt x="48" y="4320"/>
                </a:moveTo>
                <a:lnTo>
                  <a:pt x="48" y="4416"/>
                </a:lnTo>
                <a:cubicBezTo>
                  <a:pt x="48" y="4430"/>
                  <a:pt x="38" y="4440"/>
                  <a:pt x="24" y="4440"/>
                </a:cubicBezTo>
                <a:cubicBezTo>
                  <a:pt x="11" y="4440"/>
                  <a:pt x="0" y="4430"/>
                  <a:pt x="0" y="4416"/>
                </a:cubicBezTo>
                <a:lnTo>
                  <a:pt x="0" y="4320"/>
                </a:lnTo>
                <a:cubicBezTo>
                  <a:pt x="0" y="4307"/>
                  <a:pt x="11" y="4296"/>
                  <a:pt x="24" y="4296"/>
                </a:cubicBezTo>
                <a:cubicBezTo>
                  <a:pt x="38" y="4296"/>
                  <a:pt x="48" y="4307"/>
                  <a:pt x="48" y="4320"/>
                </a:cubicBezTo>
                <a:close/>
                <a:moveTo>
                  <a:pt x="48" y="4560"/>
                </a:moveTo>
                <a:lnTo>
                  <a:pt x="48" y="4656"/>
                </a:lnTo>
                <a:cubicBezTo>
                  <a:pt x="48" y="4670"/>
                  <a:pt x="38" y="4680"/>
                  <a:pt x="24" y="4680"/>
                </a:cubicBezTo>
                <a:cubicBezTo>
                  <a:pt x="11" y="4680"/>
                  <a:pt x="0" y="4670"/>
                  <a:pt x="0" y="4656"/>
                </a:cubicBezTo>
                <a:lnTo>
                  <a:pt x="0" y="4560"/>
                </a:lnTo>
                <a:cubicBezTo>
                  <a:pt x="0" y="4547"/>
                  <a:pt x="11" y="4536"/>
                  <a:pt x="24" y="4536"/>
                </a:cubicBezTo>
                <a:cubicBezTo>
                  <a:pt x="38" y="4536"/>
                  <a:pt x="48" y="4547"/>
                  <a:pt x="48" y="4560"/>
                </a:cubicBezTo>
                <a:close/>
                <a:moveTo>
                  <a:pt x="48" y="4800"/>
                </a:moveTo>
                <a:lnTo>
                  <a:pt x="48" y="4896"/>
                </a:lnTo>
                <a:cubicBezTo>
                  <a:pt x="48" y="4910"/>
                  <a:pt x="38" y="4920"/>
                  <a:pt x="24" y="4920"/>
                </a:cubicBezTo>
                <a:cubicBezTo>
                  <a:pt x="11" y="4920"/>
                  <a:pt x="0" y="4910"/>
                  <a:pt x="0" y="4896"/>
                </a:cubicBezTo>
                <a:lnTo>
                  <a:pt x="0" y="4800"/>
                </a:lnTo>
                <a:cubicBezTo>
                  <a:pt x="0" y="4787"/>
                  <a:pt x="11" y="4776"/>
                  <a:pt x="24" y="4776"/>
                </a:cubicBezTo>
                <a:cubicBezTo>
                  <a:pt x="38" y="4776"/>
                  <a:pt x="48" y="4787"/>
                  <a:pt x="48" y="4800"/>
                </a:cubicBezTo>
                <a:close/>
                <a:moveTo>
                  <a:pt x="48" y="5040"/>
                </a:moveTo>
                <a:lnTo>
                  <a:pt x="48" y="5136"/>
                </a:lnTo>
                <a:cubicBezTo>
                  <a:pt x="48" y="5150"/>
                  <a:pt x="38" y="5160"/>
                  <a:pt x="24" y="5160"/>
                </a:cubicBezTo>
                <a:cubicBezTo>
                  <a:pt x="11" y="5160"/>
                  <a:pt x="0" y="5150"/>
                  <a:pt x="0" y="5136"/>
                </a:cubicBezTo>
                <a:lnTo>
                  <a:pt x="0" y="5040"/>
                </a:lnTo>
                <a:cubicBezTo>
                  <a:pt x="0" y="5027"/>
                  <a:pt x="11" y="5016"/>
                  <a:pt x="24" y="5016"/>
                </a:cubicBezTo>
                <a:cubicBezTo>
                  <a:pt x="38" y="5016"/>
                  <a:pt x="48" y="5027"/>
                  <a:pt x="48" y="5040"/>
                </a:cubicBezTo>
                <a:close/>
                <a:moveTo>
                  <a:pt x="48" y="5280"/>
                </a:moveTo>
                <a:lnTo>
                  <a:pt x="48" y="5376"/>
                </a:lnTo>
                <a:cubicBezTo>
                  <a:pt x="48" y="5390"/>
                  <a:pt x="38" y="5400"/>
                  <a:pt x="24" y="5400"/>
                </a:cubicBezTo>
                <a:cubicBezTo>
                  <a:pt x="11" y="5400"/>
                  <a:pt x="0" y="5390"/>
                  <a:pt x="0" y="5376"/>
                </a:cubicBezTo>
                <a:lnTo>
                  <a:pt x="0" y="5280"/>
                </a:lnTo>
                <a:cubicBezTo>
                  <a:pt x="0" y="5267"/>
                  <a:pt x="11" y="5256"/>
                  <a:pt x="24" y="5256"/>
                </a:cubicBezTo>
                <a:cubicBezTo>
                  <a:pt x="38" y="5256"/>
                  <a:pt x="48" y="5267"/>
                  <a:pt x="48" y="5280"/>
                </a:cubicBezTo>
                <a:close/>
                <a:moveTo>
                  <a:pt x="48" y="5520"/>
                </a:moveTo>
                <a:lnTo>
                  <a:pt x="48" y="5616"/>
                </a:lnTo>
                <a:cubicBezTo>
                  <a:pt x="48" y="5630"/>
                  <a:pt x="38" y="5640"/>
                  <a:pt x="24" y="5640"/>
                </a:cubicBezTo>
                <a:cubicBezTo>
                  <a:pt x="11" y="5640"/>
                  <a:pt x="0" y="5630"/>
                  <a:pt x="0" y="5616"/>
                </a:cubicBezTo>
                <a:lnTo>
                  <a:pt x="0" y="5520"/>
                </a:lnTo>
                <a:cubicBezTo>
                  <a:pt x="0" y="5507"/>
                  <a:pt x="11" y="5496"/>
                  <a:pt x="24" y="5496"/>
                </a:cubicBezTo>
                <a:cubicBezTo>
                  <a:pt x="38" y="5496"/>
                  <a:pt x="48" y="5507"/>
                  <a:pt x="48" y="5520"/>
                </a:cubicBezTo>
                <a:close/>
                <a:moveTo>
                  <a:pt x="48" y="5760"/>
                </a:moveTo>
                <a:lnTo>
                  <a:pt x="48" y="5856"/>
                </a:lnTo>
                <a:cubicBezTo>
                  <a:pt x="48" y="5870"/>
                  <a:pt x="38" y="5880"/>
                  <a:pt x="24" y="5880"/>
                </a:cubicBezTo>
                <a:cubicBezTo>
                  <a:pt x="11" y="5880"/>
                  <a:pt x="0" y="5870"/>
                  <a:pt x="0" y="5856"/>
                </a:cubicBezTo>
                <a:lnTo>
                  <a:pt x="0" y="5760"/>
                </a:lnTo>
                <a:cubicBezTo>
                  <a:pt x="0" y="5747"/>
                  <a:pt x="11" y="5736"/>
                  <a:pt x="24" y="5736"/>
                </a:cubicBezTo>
                <a:cubicBezTo>
                  <a:pt x="38" y="5736"/>
                  <a:pt x="48" y="5747"/>
                  <a:pt x="48" y="5760"/>
                </a:cubicBezTo>
                <a:close/>
                <a:moveTo>
                  <a:pt x="48" y="6000"/>
                </a:moveTo>
                <a:lnTo>
                  <a:pt x="48" y="6096"/>
                </a:lnTo>
                <a:cubicBezTo>
                  <a:pt x="48" y="6110"/>
                  <a:pt x="38" y="6120"/>
                  <a:pt x="24" y="6120"/>
                </a:cubicBezTo>
                <a:cubicBezTo>
                  <a:pt x="11" y="6120"/>
                  <a:pt x="0" y="6110"/>
                  <a:pt x="0" y="6096"/>
                </a:cubicBezTo>
                <a:lnTo>
                  <a:pt x="0" y="6000"/>
                </a:lnTo>
                <a:cubicBezTo>
                  <a:pt x="0" y="5987"/>
                  <a:pt x="11" y="5976"/>
                  <a:pt x="24" y="5976"/>
                </a:cubicBezTo>
                <a:cubicBezTo>
                  <a:pt x="38" y="5976"/>
                  <a:pt x="48" y="5987"/>
                  <a:pt x="48" y="6000"/>
                </a:cubicBezTo>
                <a:close/>
                <a:moveTo>
                  <a:pt x="48" y="6240"/>
                </a:moveTo>
                <a:lnTo>
                  <a:pt x="48" y="6336"/>
                </a:lnTo>
                <a:cubicBezTo>
                  <a:pt x="48" y="6350"/>
                  <a:pt x="38" y="6360"/>
                  <a:pt x="24" y="6360"/>
                </a:cubicBezTo>
                <a:cubicBezTo>
                  <a:pt x="11" y="6360"/>
                  <a:pt x="0" y="6350"/>
                  <a:pt x="0" y="6336"/>
                </a:cubicBezTo>
                <a:lnTo>
                  <a:pt x="0" y="6240"/>
                </a:lnTo>
                <a:cubicBezTo>
                  <a:pt x="0" y="6227"/>
                  <a:pt x="11" y="6216"/>
                  <a:pt x="24" y="6216"/>
                </a:cubicBezTo>
                <a:cubicBezTo>
                  <a:pt x="38" y="6216"/>
                  <a:pt x="48" y="6227"/>
                  <a:pt x="48" y="6240"/>
                </a:cubicBezTo>
                <a:close/>
                <a:moveTo>
                  <a:pt x="48" y="6480"/>
                </a:moveTo>
                <a:lnTo>
                  <a:pt x="48" y="6576"/>
                </a:lnTo>
                <a:cubicBezTo>
                  <a:pt x="48" y="6590"/>
                  <a:pt x="38" y="6600"/>
                  <a:pt x="24" y="6600"/>
                </a:cubicBezTo>
                <a:cubicBezTo>
                  <a:pt x="11" y="6600"/>
                  <a:pt x="0" y="6590"/>
                  <a:pt x="0" y="6576"/>
                </a:cubicBezTo>
                <a:lnTo>
                  <a:pt x="0" y="6480"/>
                </a:lnTo>
                <a:cubicBezTo>
                  <a:pt x="0" y="6467"/>
                  <a:pt x="11" y="6456"/>
                  <a:pt x="24" y="6456"/>
                </a:cubicBezTo>
                <a:cubicBezTo>
                  <a:pt x="38" y="6456"/>
                  <a:pt x="48" y="6467"/>
                  <a:pt x="48" y="6480"/>
                </a:cubicBezTo>
                <a:close/>
                <a:moveTo>
                  <a:pt x="48" y="6720"/>
                </a:moveTo>
                <a:lnTo>
                  <a:pt x="48" y="6816"/>
                </a:lnTo>
                <a:cubicBezTo>
                  <a:pt x="48" y="6830"/>
                  <a:pt x="38" y="6840"/>
                  <a:pt x="24" y="6840"/>
                </a:cubicBezTo>
                <a:cubicBezTo>
                  <a:pt x="11" y="6840"/>
                  <a:pt x="0" y="6830"/>
                  <a:pt x="0" y="6816"/>
                </a:cubicBezTo>
                <a:lnTo>
                  <a:pt x="0" y="6720"/>
                </a:lnTo>
                <a:cubicBezTo>
                  <a:pt x="0" y="6707"/>
                  <a:pt x="11" y="6696"/>
                  <a:pt x="24" y="6696"/>
                </a:cubicBezTo>
                <a:cubicBezTo>
                  <a:pt x="38" y="6696"/>
                  <a:pt x="48" y="6707"/>
                  <a:pt x="48" y="6720"/>
                </a:cubicBezTo>
                <a:close/>
                <a:moveTo>
                  <a:pt x="48" y="6960"/>
                </a:moveTo>
                <a:lnTo>
                  <a:pt x="48" y="7056"/>
                </a:lnTo>
                <a:cubicBezTo>
                  <a:pt x="48" y="7070"/>
                  <a:pt x="38" y="7080"/>
                  <a:pt x="24" y="7080"/>
                </a:cubicBezTo>
                <a:cubicBezTo>
                  <a:pt x="11" y="7080"/>
                  <a:pt x="0" y="7070"/>
                  <a:pt x="0" y="7056"/>
                </a:cubicBezTo>
                <a:lnTo>
                  <a:pt x="0" y="6960"/>
                </a:lnTo>
                <a:cubicBezTo>
                  <a:pt x="0" y="6947"/>
                  <a:pt x="11" y="6936"/>
                  <a:pt x="24" y="6936"/>
                </a:cubicBezTo>
                <a:cubicBezTo>
                  <a:pt x="38" y="6936"/>
                  <a:pt x="48" y="6947"/>
                  <a:pt x="48" y="6960"/>
                </a:cubicBezTo>
                <a:close/>
                <a:moveTo>
                  <a:pt x="48" y="7200"/>
                </a:moveTo>
                <a:lnTo>
                  <a:pt x="48" y="7296"/>
                </a:lnTo>
                <a:cubicBezTo>
                  <a:pt x="48" y="7310"/>
                  <a:pt x="38" y="7320"/>
                  <a:pt x="24" y="7320"/>
                </a:cubicBezTo>
                <a:cubicBezTo>
                  <a:pt x="11" y="7320"/>
                  <a:pt x="0" y="7310"/>
                  <a:pt x="0" y="7296"/>
                </a:cubicBezTo>
                <a:lnTo>
                  <a:pt x="0" y="7200"/>
                </a:lnTo>
                <a:cubicBezTo>
                  <a:pt x="0" y="7187"/>
                  <a:pt x="11" y="7176"/>
                  <a:pt x="24" y="7176"/>
                </a:cubicBezTo>
                <a:cubicBezTo>
                  <a:pt x="38" y="7176"/>
                  <a:pt x="48" y="7187"/>
                  <a:pt x="48" y="7200"/>
                </a:cubicBezTo>
                <a:close/>
                <a:moveTo>
                  <a:pt x="48" y="7440"/>
                </a:moveTo>
                <a:lnTo>
                  <a:pt x="48" y="7536"/>
                </a:lnTo>
                <a:cubicBezTo>
                  <a:pt x="48" y="7550"/>
                  <a:pt x="38" y="7560"/>
                  <a:pt x="24" y="7560"/>
                </a:cubicBezTo>
                <a:cubicBezTo>
                  <a:pt x="11" y="7560"/>
                  <a:pt x="0" y="7550"/>
                  <a:pt x="0" y="7536"/>
                </a:cubicBezTo>
                <a:lnTo>
                  <a:pt x="0" y="7440"/>
                </a:lnTo>
                <a:cubicBezTo>
                  <a:pt x="0" y="7427"/>
                  <a:pt x="11" y="7416"/>
                  <a:pt x="24" y="7416"/>
                </a:cubicBezTo>
                <a:cubicBezTo>
                  <a:pt x="38" y="7416"/>
                  <a:pt x="48" y="7427"/>
                  <a:pt x="48" y="7440"/>
                </a:cubicBezTo>
                <a:close/>
                <a:moveTo>
                  <a:pt x="48" y="7680"/>
                </a:moveTo>
                <a:lnTo>
                  <a:pt x="48" y="7776"/>
                </a:lnTo>
                <a:cubicBezTo>
                  <a:pt x="48" y="7790"/>
                  <a:pt x="38" y="7800"/>
                  <a:pt x="24" y="7800"/>
                </a:cubicBezTo>
                <a:cubicBezTo>
                  <a:pt x="11" y="7800"/>
                  <a:pt x="0" y="7790"/>
                  <a:pt x="0" y="7776"/>
                </a:cubicBezTo>
                <a:lnTo>
                  <a:pt x="0" y="7680"/>
                </a:lnTo>
                <a:cubicBezTo>
                  <a:pt x="0" y="7667"/>
                  <a:pt x="11" y="7656"/>
                  <a:pt x="24" y="7656"/>
                </a:cubicBezTo>
                <a:cubicBezTo>
                  <a:pt x="38" y="7656"/>
                  <a:pt x="48" y="7667"/>
                  <a:pt x="48" y="7680"/>
                </a:cubicBezTo>
                <a:close/>
                <a:moveTo>
                  <a:pt x="48" y="7920"/>
                </a:moveTo>
                <a:lnTo>
                  <a:pt x="48" y="8016"/>
                </a:lnTo>
                <a:cubicBezTo>
                  <a:pt x="48" y="8030"/>
                  <a:pt x="38" y="8040"/>
                  <a:pt x="24" y="8040"/>
                </a:cubicBezTo>
                <a:cubicBezTo>
                  <a:pt x="11" y="8040"/>
                  <a:pt x="0" y="8030"/>
                  <a:pt x="0" y="8016"/>
                </a:cubicBezTo>
                <a:lnTo>
                  <a:pt x="0" y="7920"/>
                </a:lnTo>
                <a:cubicBezTo>
                  <a:pt x="0" y="7907"/>
                  <a:pt x="11" y="7896"/>
                  <a:pt x="24" y="7896"/>
                </a:cubicBezTo>
                <a:cubicBezTo>
                  <a:pt x="38" y="7896"/>
                  <a:pt x="48" y="7907"/>
                  <a:pt x="48" y="7920"/>
                </a:cubicBezTo>
                <a:close/>
                <a:moveTo>
                  <a:pt x="48" y="8160"/>
                </a:moveTo>
                <a:lnTo>
                  <a:pt x="48" y="8256"/>
                </a:lnTo>
                <a:cubicBezTo>
                  <a:pt x="48" y="8270"/>
                  <a:pt x="38" y="8280"/>
                  <a:pt x="24" y="8280"/>
                </a:cubicBezTo>
                <a:cubicBezTo>
                  <a:pt x="11" y="8280"/>
                  <a:pt x="0" y="8270"/>
                  <a:pt x="0" y="8256"/>
                </a:cubicBezTo>
                <a:lnTo>
                  <a:pt x="0" y="8160"/>
                </a:lnTo>
                <a:cubicBezTo>
                  <a:pt x="0" y="8147"/>
                  <a:pt x="11" y="8136"/>
                  <a:pt x="24" y="8136"/>
                </a:cubicBezTo>
                <a:cubicBezTo>
                  <a:pt x="38" y="8136"/>
                  <a:pt x="48" y="8147"/>
                  <a:pt x="48" y="8160"/>
                </a:cubicBezTo>
                <a:close/>
                <a:moveTo>
                  <a:pt x="48" y="8400"/>
                </a:moveTo>
                <a:lnTo>
                  <a:pt x="48" y="8496"/>
                </a:lnTo>
                <a:cubicBezTo>
                  <a:pt x="48" y="8510"/>
                  <a:pt x="38" y="8520"/>
                  <a:pt x="24" y="8520"/>
                </a:cubicBezTo>
                <a:cubicBezTo>
                  <a:pt x="11" y="8520"/>
                  <a:pt x="0" y="8510"/>
                  <a:pt x="0" y="8496"/>
                </a:cubicBezTo>
                <a:lnTo>
                  <a:pt x="0" y="8400"/>
                </a:lnTo>
                <a:cubicBezTo>
                  <a:pt x="0" y="8387"/>
                  <a:pt x="11" y="8376"/>
                  <a:pt x="24" y="8376"/>
                </a:cubicBezTo>
                <a:cubicBezTo>
                  <a:pt x="38" y="8376"/>
                  <a:pt x="48" y="8387"/>
                  <a:pt x="48" y="8400"/>
                </a:cubicBezTo>
                <a:close/>
                <a:moveTo>
                  <a:pt x="48" y="8640"/>
                </a:moveTo>
                <a:lnTo>
                  <a:pt x="48" y="8736"/>
                </a:lnTo>
                <a:cubicBezTo>
                  <a:pt x="48" y="8750"/>
                  <a:pt x="38" y="8760"/>
                  <a:pt x="24" y="8760"/>
                </a:cubicBezTo>
                <a:cubicBezTo>
                  <a:pt x="11" y="8760"/>
                  <a:pt x="0" y="8750"/>
                  <a:pt x="0" y="8736"/>
                </a:cubicBezTo>
                <a:lnTo>
                  <a:pt x="0" y="8640"/>
                </a:lnTo>
                <a:cubicBezTo>
                  <a:pt x="0" y="8627"/>
                  <a:pt x="11" y="8616"/>
                  <a:pt x="24" y="8616"/>
                </a:cubicBezTo>
                <a:cubicBezTo>
                  <a:pt x="38" y="8616"/>
                  <a:pt x="48" y="8627"/>
                  <a:pt x="48" y="8640"/>
                </a:cubicBezTo>
                <a:close/>
                <a:moveTo>
                  <a:pt x="48" y="8880"/>
                </a:moveTo>
                <a:lnTo>
                  <a:pt x="48" y="8976"/>
                </a:lnTo>
                <a:cubicBezTo>
                  <a:pt x="48" y="8990"/>
                  <a:pt x="38" y="9000"/>
                  <a:pt x="24" y="9000"/>
                </a:cubicBezTo>
                <a:cubicBezTo>
                  <a:pt x="11" y="9000"/>
                  <a:pt x="0" y="8990"/>
                  <a:pt x="0" y="8976"/>
                </a:cubicBezTo>
                <a:lnTo>
                  <a:pt x="0" y="8880"/>
                </a:lnTo>
                <a:cubicBezTo>
                  <a:pt x="0" y="8867"/>
                  <a:pt x="11" y="8856"/>
                  <a:pt x="24" y="8856"/>
                </a:cubicBezTo>
                <a:cubicBezTo>
                  <a:pt x="38" y="8856"/>
                  <a:pt x="48" y="8867"/>
                  <a:pt x="48" y="88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70" name="Rectangle 5">
            <a:extLst>
              <a:ext uri="{FF2B5EF4-FFF2-40B4-BE49-F238E27FC236}">
                <a16:creationId xmlns:a16="http://schemas.microsoft.com/office/drawing/2014/main" id="{39991AE4-956F-47B3-9FEA-8147C1B7FF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339" y="4992427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1" name="Rectangle 6">
            <a:extLst>
              <a:ext uri="{FF2B5EF4-FFF2-40B4-BE49-F238E27FC236}">
                <a16:creationId xmlns:a16="http://schemas.microsoft.com/office/drawing/2014/main" id="{626F8590-8DB0-4236-AA7F-B2343C7D34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641" y="4992427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2" name="Rectangle 7">
            <a:extLst>
              <a:ext uri="{FF2B5EF4-FFF2-40B4-BE49-F238E27FC236}">
                <a16:creationId xmlns:a16="http://schemas.microsoft.com/office/drawing/2014/main" id="{B9BAD2CC-4FB2-4772-A8D3-7A4CF7A23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0944" y="4992427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3" name="Rectangle 8">
            <a:extLst>
              <a:ext uri="{FF2B5EF4-FFF2-40B4-BE49-F238E27FC236}">
                <a16:creationId xmlns:a16="http://schemas.microsoft.com/office/drawing/2014/main" id="{E6E3B2D0-F25C-4B80-B7E6-00404D45EB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2316" y="4992427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4" name="Rectangle 9">
            <a:extLst>
              <a:ext uri="{FF2B5EF4-FFF2-40B4-BE49-F238E27FC236}">
                <a16:creationId xmlns:a16="http://schemas.microsoft.com/office/drawing/2014/main" id="{C9D56021-0BFC-42EB-8A11-D4F862E5C1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97618" y="49924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5" name="Rectangle 10">
            <a:extLst>
              <a:ext uri="{FF2B5EF4-FFF2-40B4-BE49-F238E27FC236}">
                <a16:creationId xmlns:a16="http://schemas.microsoft.com/office/drawing/2014/main" id="{ABFE3727-A700-44B6-B43B-E9B24F8C1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48989" y="49924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6" name="Rectangle 11">
            <a:extLst>
              <a:ext uri="{FF2B5EF4-FFF2-40B4-BE49-F238E27FC236}">
                <a16:creationId xmlns:a16="http://schemas.microsoft.com/office/drawing/2014/main" id="{64C2F7D0-D48A-4918-88F3-2C6483D136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1291" y="49924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7" name="Rectangle 12">
            <a:extLst>
              <a:ext uri="{FF2B5EF4-FFF2-40B4-BE49-F238E27FC236}">
                <a16:creationId xmlns:a16="http://schemas.microsoft.com/office/drawing/2014/main" id="{7B4732C8-9254-4A3F-AFCE-8AA41CD57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3592" y="49924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8" name="Rectangle 13">
            <a:extLst>
              <a:ext uri="{FF2B5EF4-FFF2-40B4-BE49-F238E27FC236}">
                <a16:creationId xmlns:a16="http://schemas.microsoft.com/office/drawing/2014/main" id="{027427DF-3876-4962-B31C-03DF5B1D6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6826" y="49924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79" name="Rectangle 14">
            <a:extLst>
              <a:ext uri="{FF2B5EF4-FFF2-40B4-BE49-F238E27FC236}">
                <a16:creationId xmlns:a16="http://schemas.microsoft.com/office/drawing/2014/main" id="{0243D79F-8DDF-4CB3-9BB7-3AC4D28A85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59128" y="49924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80" name="Rectangle 15">
            <a:extLst>
              <a:ext uri="{FF2B5EF4-FFF2-40B4-BE49-F238E27FC236}">
                <a16:creationId xmlns:a16="http://schemas.microsoft.com/office/drawing/2014/main" id="{6EBBDC22-7510-467D-BC55-CAAF48200A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0499" y="49924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81" name="Rectangle 16">
            <a:extLst>
              <a:ext uri="{FF2B5EF4-FFF2-40B4-BE49-F238E27FC236}">
                <a16:creationId xmlns:a16="http://schemas.microsoft.com/office/drawing/2014/main" id="{704B5769-2D3A-4186-A85C-972FE95733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2801" y="49924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82" name="Rectangle 17">
            <a:extLst>
              <a:ext uri="{FF2B5EF4-FFF2-40B4-BE49-F238E27FC236}">
                <a16:creationId xmlns:a16="http://schemas.microsoft.com/office/drawing/2014/main" id="{99CCD274-C7EB-49D8-901B-D986962502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5104" y="49924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83" name="Rectangle 18">
            <a:extLst>
              <a:ext uri="{FF2B5EF4-FFF2-40B4-BE49-F238E27FC236}">
                <a16:creationId xmlns:a16="http://schemas.microsoft.com/office/drawing/2014/main" id="{C3083950-1A2F-455E-BECE-793AF2154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7406" y="49924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84" name="Rectangle 19">
            <a:extLst>
              <a:ext uri="{FF2B5EF4-FFF2-40B4-BE49-F238E27FC236}">
                <a16:creationId xmlns:a16="http://schemas.microsoft.com/office/drawing/2014/main" id="{E3EC5752-CD8D-4DE0-9996-7A0E2EABE1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8776" y="499242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A7155A3-0D41-40C9-8535-9E804AE94B93}"/>
              </a:ext>
            </a:extLst>
          </p:cNvPr>
          <p:cNvGrpSpPr/>
          <p:nvPr/>
        </p:nvGrpSpPr>
        <p:grpSpPr>
          <a:xfrm>
            <a:off x="6077684" y="3155303"/>
            <a:ext cx="520976" cy="386542"/>
            <a:chOff x="2046598" y="1830366"/>
            <a:chExt cx="509720" cy="410800"/>
          </a:xfrm>
        </p:grpSpPr>
        <p:sp>
          <p:nvSpPr>
            <p:cNvPr id="135" name="Rectangle 128">
              <a:extLst>
                <a:ext uri="{FF2B5EF4-FFF2-40B4-BE49-F238E27FC236}">
                  <a16:creationId xmlns:a16="http://schemas.microsoft.com/office/drawing/2014/main" id="{B1A835D0-03CB-4ACE-87A5-27B4E7509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7107" y="2110329"/>
              <a:ext cx="202320" cy="130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>
                <a:defRPr/>
              </a:pPr>
              <a:r>
                <a:rPr lang="en-US" altLang="en-US" sz="800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47%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216FF09A-4204-4B66-8F5B-B0311144B99E}"/>
                </a:ext>
              </a:extLst>
            </p:cNvPr>
            <p:cNvGrpSpPr/>
            <p:nvPr/>
          </p:nvGrpSpPr>
          <p:grpSpPr>
            <a:xfrm>
              <a:off x="2046598" y="1830366"/>
              <a:ext cx="509720" cy="272786"/>
              <a:chOff x="2046598" y="1825027"/>
              <a:chExt cx="509720" cy="272786"/>
            </a:xfrm>
          </p:grpSpPr>
          <p:sp>
            <p:nvSpPr>
              <p:cNvPr id="134" name="Rectangle 127">
                <a:extLst>
                  <a:ext uri="{FF2B5EF4-FFF2-40B4-BE49-F238E27FC236}">
                    <a16:creationId xmlns:a16="http://schemas.microsoft.com/office/drawing/2014/main" id="{D518D3E8-8884-4D55-B977-CE8059ABE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107" y="1966976"/>
                <a:ext cx="202320" cy="1308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defRPr/>
                </a:pPr>
                <a:r>
                  <a:rPr lang="en-US" altLang="en-US" sz="800" dirty="0">
                    <a:solidFill>
                      <a:srgbClr val="D26809"/>
                    </a:solidFill>
                    <a:ea typeface="MS PGothic" panose="020B0600070205080204" pitchFamily="34" charset="-128"/>
                  </a:rPr>
                  <a:t>51%</a:t>
                </a:r>
                <a:endParaRPr lang="en-US" altLang="en-US" sz="800" dirty="0">
                  <a:solidFill>
                    <a:srgbClr val="000000"/>
                  </a:solidFill>
                  <a:ea typeface="MS PGothic" panose="020B0600070205080204" pitchFamily="34" charset="-128"/>
                </a:endParaRPr>
              </a:p>
            </p:txBody>
          </p:sp>
          <p:sp>
            <p:nvSpPr>
              <p:cNvPr id="216" name="Rectangle 160">
                <a:extLst>
                  <a:ext uri="{FF2B5EF4-FFF2-40B4-BE49-F238E27FC236}">
                    <a16:creationId xmlns:a16="http://schemas.microsoft.com/office/drawing/2014/main" id="{1F404860-53F1-4038-BD42-B09F577E5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598" y="1825027"/>
                <a:ext cx="509720" cy="1308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457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914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371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18288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2860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7432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2004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657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>
                  <a:defRPr/>
                </a:pPr>
                <a:r>
                  <a:rPr lang="en-US" altLang="en-US" sz="800" b="1" dirty="0">
                    <a:solidFill>
                      <a:srgbClr val="000000"/>
                    </a:solidFill>
                    <a:ea typeface="MS PGothic" panose="020B0600070205080204" pitchFamily="34" charset="-128"/>
                  </a:rPr>
                  <a:t>12-mo rate</a:t>
                </a:r>
                <a:endParaRPr lang="en-US" altLang="en-US" sz="800" dirty="0">
                  <a:solidFill>
                    <a:srgbClr val="000000"/>
                  </a:solidFill>
                  <a:ea typeface="MS PGothic" panose="020B0600070205080204" pitchFamily="34" charset="-128"/>
                </a:endParaRPr>
              </a:p>
            </p:txBody>
          </p:sp>
        </p:grp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1749D4E-8F5D-4C52-BE33-C0241A8F4CB2}"/>
              </a:ext>
            </a:extLst>
          </p:cNvPr>
          <p:cNvGrpSpPr/>
          <p:nvPr/>
        </p:nvGrpSpPr>
        <p:grpSpPr>
          <a:xfrm>
            <a:off x="7086790" y="3266653"/>
            <a:ext cx="522010" cy="386276"/>
            <a:chOff x="3033901" y="1948705"/>
            <a:chExt cx="510731" cy="410517"/>
          </a:xfrm>
        </p:grpSpPr>
        <p:sp>
          <p:nvSpPr>
            <p:cNvPr id="136" name="Rectangle 129">
              <a:extLst>
                <a:ext uri="{FF2B5EF4-FFF2-40B4-BE49-F238E27FC236}">
                  <a16:creationId xmlns:a16="http://schemas.microsoft.com/office/drawing/2014/main" id="{AB13F057-6CF6-4677-A979-0446C731EF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901" y="2086436"/>
              <a:ext cx="202320" cy="130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>
                <a:defRPr/>
              </a:pPr>
              <a:r>
                <a:rPr lang="en-US" altLang="en-US" sz="800" dirty="0">
                  <a:solidFill>
                    <a:srgbClr val="D26809"/>
                  </a:solidFill>
                  <a:ea typeface="MS PGothic" panose="020B0600070205080204" pitchFamily="34" charset="-128"/>
                </a:rPr>
                <a:t>28%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137" name="Rectangle 130">
              <a:extLst>
                <a:ext uri="{FF2B5EF4-FFF2-40B4-BE49-F238E27FC236}">
                  <a16:creationId xmlns:a16="http://schemas.microsoft.com/office/drawing/2014/main" id="{B143A619-E86D-476C-80C0-53A860819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3901" y="2228385"/>
              <a:ext cx="202320" cy="130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>
                <a:defRPr/>
              </a:pPr>
              <a:r>
                <a:rPr lang="en-US" altLang="en-US" sz="800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22%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217" name="Rectangle 162">
              <a:extLst>
                <a:ext uri="{FF2B5EF4-FFF2-40B4-BE49-F238E27FC236}">
                  <a16:creationId xmlns:a16="http://schemas.microsoft.com/office/drawing/2014/main" id="{DBF8B9B3-F117-4763-9407-AA69496600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4913" y="1948705"/>
              <a:ext cx="509719" cy="130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>
                <a:defRPr/>
              </a:pPr>
              <a:r>
                <a:rPr lang="en-US" altLang="en-US" sz="8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24-mo rate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</p:grpSp>
      <p:sp>
        <p:nvSpPr>
          <p:cNvPr id="218" name="Freeform 157">
            <a:extLst>
              <a:ext uri="{FF2B5EF4-FFF2-40B4-BE49-F238E27FC236}">
                <a16:creationId xmlns:a16="http://schemas.microsoft.com/office/drawing/2014/main" id="{4BAB7A79-3165-4A36-BA44-EB3DDDC51797}"/>
              </a:ext>
            </a:extLst>
          </p:cNvPr>
          <p:cNvSpPr>
            <a:spLocks noEditPoints="1"/>
          </p:cNvSpPr>
          <p:nvPr/>
        </p:nvSpPr>
        <p:spPr bwMode="auto">
          <a:xfrm>
            <a:off x="5037753" y="3673301"/>
            <a:ext cx="3421440" cy="7935"/>
          </a:xfrm>
          <a:custGeom>
            <a:avLst/>
            <a:gdLst>
              <a:gd name="T0" fmla="*/ 240 w 27904"/>
              <a:gd name="T1" fmla="*/ 0 h 48"/>
              <a:gd name="T2" fmla="*/ 696 w 27904"/>
              <a:gd name="T3" fmla="*/ 24 h 48"/>
              <a:gd name="T4" fmla="*/ 1200 w 27904"/>
              <a:gd name="T5" fmla="*/ 48 h 48"/>
              <a:gd name="T6" fmla="*/ 1776 w 27904"/>
              <a:gd name="T7" fmla="*/ 48 h 48"/>
              <a:gd name="T8" fmla="*/ 2280 w 27904"/>
              <a:gd name="T9" fmla="*/ 24 h 48"/>
              <a:gd name="T10" fmla="*/ 2736 w 27904"/>
              <a:gd name="T11" fmla="*/ 0 h 48"/>
              <a:gd name="T12" fmla="*/ 3120 w 27904"/>
              <a:gd name="T13" fmla="*/ 0 h 48"/>
              <a:gd name="T14" fmla="*/ 3360 w 27904"/>
              <a:gd name="T15" fmla="*/ 0 h 48"/>
              <a:gd name="T16" fmla="*/ 3816 w 27904"/>
              <a:gd name="T17" fmla="*/ 24 h 48"/>
              <a:gd name="T18" fmla="*/ 4320 w 27904"/>
              <a:gd name="T19" fmla="*/ 48 h 48"/>
              <a:gd name="T20" fmla="*/ 4896 w 27904"/>
              <a:gd name="T21" fmla="*/ 48 h 48"/>
              <a:gd name="T22" fmla="*/ 5400 w 27904"/>
              <a:gd name="T23" fmla="*/ 24 h 48"/>
              <a:gd name="T24" fmla="*/ 5856 w 27904"/>
              <a:gd name="T25" fmla="*/ 0 h 48"/>
              <a:gd name="T26" fmla="*/ 6240 w 27904"/>
              <a:gd name="T27" fmla="*/ 0 h 48"/>
              <a:gd name="T28" fmla="*/ 6480 w 27904"/>
              <a:gd name="T29" fmla="*/ 0 h 48"/>
              <a:gd name="T30" fmla="*/ 6936 w 27904"/>
              <a:gd name="T31" fmla="*/ 24 h 48"/>
              <a:gd name="T32" fmla="*/ 7440 w 27904"/>
              <a:gd name="T33" fmla="*/ 48 h 48"/>
              <a:gd name="T34" fmla="*/ 8016 w 27904"/>
              <a:gd name="T35" fmla="*/ 48 h 48"/>
              <a:gd name="T36" fmla="*/ 8520 w 27904"/>
              <a:gd name="T37" fmla="*/ 24 h 48"/>
              <a:gd name="T38" fmla="*/ 8976 w 27904"/>
              <a:gd name="T39" fmla="*/ 0 h 48"/>
              <a:gd name="T40" fmla="*/ 9360 w 27904"/>
              <a:gd name="T41" fmla="*/ 0 h 48"/>
              <a:gd name="T42" fmla="*/ 9600 w 27904"/>
              <a:gd name="T43" fmla="*/ 0 h 48"/>
              <a:gd name="T44" fmla="*/ 10056 w 27904"/>
              <a:gd name="T45" fmla="*/ 24 h 48"/>
              <a:gd name="T46" fmla="*/ 10560 w 27904"/>
              <a:gd name="T47" fmla="*/ 48 h 48"/>
              <a:gd name="T48" fmla="*/ 11136 w 27904"/>
              <a:gd name="T49" fmla="*/ 48 h 48"/>
              <a:gd name="T50" fmla="*/ 11640 w 27904"/>
              <a:gd name="T51" fmla="*/ 24 h 48"/>
              <a:gd name="T52" fmla="*/ 12096 w 27904"/>
              <a:gd name="T53" fmla="*/ 0 h 48"/>
              <a:gd name="T54" fmla="*/ 12480 w 27904"/>
              <a:gd name="T55" fmla="*/ 0 h 48"/>
              <a:gd name="T56" fmla="*/ 12720 w 27904"/>
              <a:gd name="T57" fmla="*/ 0 h 48"/>
              <a:gd name="T58" fmla="*/ 13176 w 27904"/>
              <a:gd name="T59" fmla="*/ 24 h 48"/>
              <a:gd name="T60" fmla="*/ 13680 w 27904"/>
              <a:gd name="T61" fmla="*/ 48 h 48"/>
              <a:gd name="T62" fmla="*/ 14256 w 27904"/>
              <a:gd name="T63" fmla="*/ 48 h 48"/>
              <a:gd name="T64" fmla="*/ 14760 w 27904"/>
              <a:gd name="T65" fmla="*/ 24 h 48"/>
              <a:gd name="T66" fmla="*/ 15216 w 27904"/>
              <a:gd name="T67" fmla="*/ 0 h 48"/>
              <a:gd name="T68" fmla="*/ 15600 w 27904"/>
              <a:gd name="T69" fmla="*/ 0 h 48"/>
              <a:gd name="T70" fmla="*/ 15840 w 27904"/>
              <a:gd name="T71" fmla="*/ 0 h 48"/>
              <a:gd name="T72" fmla="*/ 16296 w 27904"/>
              <a:gd name="T73" fmla="*/ 24 h 48"/>
              <a:gd name="T74" fmla="*/ 16800 w 27904"/>
              <a:gd name="T75" fmla="*/ 48 h 48"/>
              <a:gd name="T76" fmla="*/ 17376 w 27904"/>
              <a:gd name="T77" fmla="*/ 48 h 48"/>
              <a:gd name="T78" fmla="*/ 17880 w 27904"/>
              <a:gd name="T79" fmla="*/ 24 h 48"/>
              <a:gd name="T80" fmla="*/ 18336 w 27904"/>
              <a:gd name="T81" fmla="*/ 0 h 48"/>
              <a:gd name="T82" fmla="*/ 18720 w 27904"/>
              <a:gd name="T83" fmla="*/ 0 h 48"/>
              <a:gd name="T84" fmla="*/ 18960 w 27904"/>
              <a:gd name="T85" fmla="*/ 0 h 48"/>
              <a:gd name="T86" fmla="*/ 19416 w 27904"/>
              <a:gd name="T87" fmla="*/ 24 h 48"/>
              <a:gd name="T88" fmla="*/ 19920 w 27904"/>
              <a:gd name="T89" fmla="*/ 48 h 48"/>
              <a:gd name="T90" fmla="*/ 20496 w 27904"/>
              <a:gd name="T91" fmla="*/ 48 h 48"/>
              <a:gd name="T92" fmla="*/ 21000 w 27904"/>
              <a:gd name="T93" fmla="*/ 24 h 48"/>
              <a:gd name="T94" fmla="*/ 21456 w 27904"/>
              <a:gd name="T95" fmla="*/ 0 h 48"/>
              <a:gd name="T96" fmla="*/ 21840 w 27904"/>
              <a:gd name="T97" fmla="*/ 0 h 48"/>
              <a:gd name="T98" fmla="*/ 22080 w 27904"/>
              <a:gd name="T99" fmla="*/ 0 h 48"/>
              <a:gd name="T100" fmla="*/ 22536 w 27904"/>
              <a:gd name="T101" fmla="*/ 24 h 48"/>
              <a:gd name="T102" fmla="*/ 23040 w 27904"/>
              <a:gd name="T103" fmla="*/ 48 h 48"/>
              <a:gd name="T104" fmla="*/ 23616 w 27904"/>
              <a:gd name="T105" fmla="*/ 48 h 48"/>
              <a:gd name="T106" fmla="*/ 24120 w 27904"/>
              <a:gd name="T107" fmla="*/ 24 h 48"/>
              <a:gd name="T108" fmla="*/ 24576 w 27904"/>
              <a:gd name="T109" fmla="*/ 0 h 48"/>
              <a:gd name="T110" fmla="*/ 24960 w 27904"/>
              <a:gd name="T111" fmla="*/ 0 h 48"/>
              <a:gd name="T112" fmla="*/ 25200 w 27904"/>
              <a:gd name="T113" fmla="*/ 0 h 48"/>
              <a:gd name="T114" fmla="*/ 25656 w 27904"/>
              <a:gd name="T115" fmla="*/ 24 h 48"/>
              <a:gd name="T116" fmla="*/ 26160 w 27904"/>
              <a:gd name="T117" fmla="*/ 48 h 48"/>
              <a:gd name="T118" fmla="*/ 26736 w 27904"/>
              <a:gd name="T119" fmla="*/ 48 h 48"/>
              <a:gd name="T120" fmla="*/ 27240 w 27904"/>
              <a:gd name="T121" fmla="*/ 24 h 48"/>
              <a:gd name="T122" fmla="*/ 27696 w 27904"/>
              <a:gd name="T123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904" h="48">
                <a:moveTo>
                  <a:pt x="0" y="0"/>
                </a:moveTo>
                <a:lnTo>
                  <a:pt x="96" y="0"/>
                </a:lnTo>
                <a:cubicBezTo>
                  <a:pt x="110" y="0"/>
                  <a:pt x="120" y="11"/>
                  <a:pt x="120" y="24"/>
                </a:cubicBezTo>
                <a:cubicBezTo>
                  <a:pt x="120" y="38"/>
                  <a:pt x="110" y="48"/>
                  <a:pt x="96" y="48"/>
                </a:cubicBezTo>
                <a:lnTo>
                  <a:pt x="0" y="48"/>
                </a:lnTo>
                <a:lnTo>
                  <a:pt x="0" y="0"/>
                </a:lnTo>
                <a:close/>
                <a:moveTo>
                  <a:pt x="240" y="0"/>
                </a:moveTo>
                <a:lnTo>
                  <a:pt x="336" y="0"/>
                </a:lnTo>
                <a:cubicBezTo>
                  <a:pt x="350" y="0"/>
                  <a:pt x="360" y="11"/>
                  <a:pt x="360" y="24"/>
                </a:cubicBezTo>
                <a:cubicBezTo>
                  <a:pt x="360" y="38"/>
                  <a:pt x="350" y="48"/>
                  <a:pt x="336" y="48"/>
                </a:cubicBezTo>
                <a:lnTo>
                  <a:pt x="240" y="48"/>
                </a:lnTo>
                <a:cubicBezTo>
                  <a:pt x="227" y="48"/>
                  <a:pt x="216" y="38"/>
                  <a:pt x="216" y="24"/>
                </a:cubicBezTo>
                <a:cubicBezTo>
                  <a:pt x="216" y="11"/>
                  <a:pt x="227" y="0"/>
                  <a:pt x="240" y="0"/>
                </a:cubicBezTo>
                <a:close/>
                <a:moveTo>
                  <a:pt x="480" y="0"/>
                </a:moveTo>
                <a:lnTo>
                  <a:pt x="576" y="0"/>
                </a:lnTo>
                <a:cubicBezTo>
                  <a:pt x="590" y="0"/>
                  <a:pt x="600" y="11"/>
                  <a:pt x="600" y="24"/>
                </a:cubicBezTo>
                <a:cubicBezTo>
                  <a:pt x="600" y="38"/>
                  <a:pt x="590" y="48"/>
                  <a:pt x="576" y="48"/>
                </a:cubicBezTo>
                <a:lnTo>
                  <a:pt x="480" y="48"/>
                </a:lnTo>
                <a:cubicBezTo>
                  <a:pt x="467" y="48"/>
                  <a:pt x="456" y="38"/>
                  <a:pt x="456" y="24"/>
                </a:cubicBezTo>
                <a:cubicBezTo>
                  <a:pt x="456" y="11"/>
                  <a:pt x="467" y="0"/>
                  <a:pt x="480" y="0"/>
                </a:cubicBezTo>
                <a:close/>
                <a:moveTo>
                  <a:pt x="720" y="0"/>
                </a:moveTo>
                <a:lnTo>
                  <a:pt x="816" y="0"/>
                </a:lnTo>
                <a:cubicBezTo>
                  <a:pt x="830" y="0"/>
                  <a:pt x="840" y="11"/>
                  <a:pt x="840" y="24"/>
                </a:cubicBezTo>
                <a:cubicBezTo>
                  <a:pt x="840" y="38"/>
                  <a:pt x="830" y="48"/>
                  <a:pt x="816" y="48"/>
                </a:cubicBezTo>
                <a:lnTo>
                  <a:pt x="720" y="48"/>
                </a:lnTo>
                <a:cubicBezTo>
                  <a:pt x="707" y="48"/>
                  <a:pt x="696" y="38"/>
                  <a:pt x="696" y="24"/>
                </a:cubicBezTo>
                <a:cubicBezTo>
                  <a:pt x="696" y="11"/>
                  <a:pt x="707" y="0"/>
                  <a:pt x="720" y="0"/>
                </a:cubicBezTo>
                <a:close/>
                <a:moveTo>
                  <a:pt x="960" y="0"/>
                </a:moveTo>
                <a:lnTo>
                  <a:pt x="1056" y="0"/>
                </a:lnTo>
                <a:cubicBezTo>
                  <a:pt x="1070" y="0"/>
                  <a:pt x="1080" y="11"/>
                  <a:pt x="1080" y="24"/>
                </a:cubicBezTo>
                <a:cubicBezTo>
                  <a:pt x="1080" y="38"/>
                  <a:pt x="1070" y="48"/>
                  <a:pt x="1056" y="48"/>
                </a:cubicBezTo>
                <a:lnTo>
                  <a:pt x="960" y="48"/>
                </a:lnTo>
                <a:cubicBezTo>
                  <a:pt x="947" y="48"/>
                  <a:pt x="936" y="38"/>
                  <a:pt x="936" y="24"/>
                </a:cubicBezTo>
                <a:cubicBezTo>
                  <a:pt x="936" y="11"/>
                  <a:pt x="947" y="0"/>
                  <a:pt x="960" y="0"/>
                </a:cubicBezTo>
                <a:close/>
                <a:moveTo>
                  <a:pt x="1200" y="0"/>
                </a:moveTo>
                <a:lnTo>
                  <a:pt x="1296" y="0"/>
                </a:lnTo>
                <a:cubicBezTo>
                  <a:pt x="1310" y="0"/>
                  <a:pt x="1320" y="11"/>
                  <a:pt x="1320" y="24"/>
                </a:cubicBezTo>
                <a:cubicBezTo>
                  <a:pt x="1320" y="38"/>
                  <a:pt x="1310" y="48"/>
                  <a:pt x="1296" y="48"/>
                </a:cubicBezTo>
                <a:lnTo>
                  <a:pt x="1200" y="48"/>
                </a:lnTo>
                <a:cubicBezTo>
                  <a:pt x="1187" y="48"/>
                  <a:pt x="1176" y="38"/>
                  <a:pt x="1176" y="24"/>
                </a:cubicBezTo>
                <a:cubicBezTo>
                  <a:pt x="1176" y="11"/>
                  <a:pt x="1187" y="0"/>
                  <a:pt x="1200" y="0"/>
                </a:cubicBezTo>
                <a:close/>
                <a:moveTo>
                  <a:pt x="1440" y="0"/>
                </a:moveTo>
                <a:lnTo>
                  <a:pt x="1536" y="0"/>
                </a:lnTo>
                <a:cubicBezTo>
                  <a:pt x="1550" y="0"/>
                  <a:pt x="1560" y="11"/>
                  <a:pt x="1560" y="24"/>
                </a:cubicBezTo>
                <a:cubicBezTo>
                  <a:pt x="1560" y="38"/>
                  <a:pt x="1550" y="48"/>
                  <a:pt x="1536" y="48"/>
                </a:cubicBezTo>
                <a:lnTo>
                  <a:pt x="1440" y="48"/>
                </a:lnTo>
                <a:cubicBezTo>
                  <a:pt x="1427" y="48"/>
                  <a:pt x="1416" y="38"/>
                  <a:pt x="1416" y="24"/>
                </a:cubicBezTo>
                <a:cubicBezTo>
                  <a:pt x="1416" y="11"/>
                  <a:pt x="1427" y="0"/>
                  <a:pt x="1440" y="0"/>
                </a:cubicBezTo>
                <a:close/>
                <a:moveTo>
                  <a:pt x="1680" y="0"/>
                </a:moveTo>
                <a:lnTo>
                  <a:pt x="1776" y="0"/>
                </a:lnTo>
                <a:cubicBezTo>
                  <a:pt x="1790" y="0"/>
                  <a:pt x="1800" y="11"/>
                  <a:pt x="1800" y="24"/>
                </a:cubicBezTo>
                <a:cubicBezTo>
                  <a:pt x="1800" y="38"/>
                  <a:pt x="1790" y="48"/>
                  <a:pt x="1776" y="48"/>
                </a:cubicBezTo>
                <a:lnTo>
                  <a:pt x="1680" y="48"/>
                </a:lnTo>
                <a:cubicBezTo>
                  <a:pt x="1667" y="48"/>
                  <a:pt x="1656" y="38"/>
                  <a:pt x="1656" y="24"/>
                </a:cubicBezTo>
                <a:cubicBezTo>
                  <a:pt x="1656" y="11"/>
                  <a:pt x="1667" y="0"/>
                  <a:pt x="1680" y="0"/>
                </a:cubicBezTo>
                <a:close/>
                <a:moveTo>
                  <a:pt x="1920" y="0"/>
                </a:moveTo>
                <a:lnTo>
                  <a:pt x="2016" y="0"/>
                </a:lnTo>
                <a:cubicBezTo>
                  <a:pt x="2030" y="0"/>
                  <a:pt x="2040" y="11"/>
                  <a:pt x="2040" y="24"/>
                </a:cubicBezTo>
                <a:cubicBezTo>
                  <a:pt x="2040" y="38"/>
                  <a:pt x="2030" y="48"/>
                  <a:pt x="2016" y="48"/>
                </a:cubicBezTo>
                <a:lnTo>
                  <a:pt x="1920" y="48"/>
                </a:lnTo>
                <a:cubicBezTo>
                  <a:pt x="1907" y="48"/>
                  <a:pt x="1896" y="38"/>
                  <a:pt x="1896" y="24"/>
                </a:cubicBezTo>
                <a:cubicBezTo>
                  <a:pt x="1896" y="11"/>
                  <a:pt x="1907" y="0"/>
                  <a:pt x="1920" y="0"/>
                </a:cubicBezTo>
                <a:close/>
                <a:moveTo>
                  <a:pt x="2160" y="0"/>
                </a:moveTo>
                <a:lnTo>
                  <a:pt x="2256" y="0"/>
                </a:lnTo>
                <a:cubicBezTo>
                  <a:pt x="2270" y="0"/>
                  <a:pt x="2280" y="11"/>
                  <a:pt x="2280" y="24"/>
                </a:cubicBezTo>
                <a:cubicBezTo>
                  <a:pt x="2280" y="38"/>
                  <a:pt x="2270" y="48"/>
                  <a:pt x="2256" y="48"/>
                </a:cubicBezTo>
                <a:lnTo>
                  <a:pt x="2160" y="48"/>
                </a:lnTo>
                <a:cubicBezTo>
                  <a:pt x="2147" y="48"/>
                  <a:pt x="2136" y="38"/>
                  <a:pt x="2136" y="24"/>
                </a:cubicBezTo>
                <a:cubicBezTo>
                  <a:pt x="2136" y="11"/>
                  <a:pt x="2147" y="0"/>
                  <a:pt x="2160" y="0"/>
                </a:cubicBezTo>
                <a:close/>
                <a:moveTo>
                  <a:pt x="2400" y="0"/>
                </a:moveTo>
                <a:lnTo>
                  <a:pt x="2496" y="0"/>
                </a:lnTo>
                <a:cubicBezTo>
                  <a:pt x="2510" y="0"/>
                  <a:pt x="2520" y="11"/>
                  <a:pt x="2520" y="24"/>
                </a:cubicBezTo>
                <a:cubicBezTo>
                  <a:pt x="2520" y="38"/>
                  <a:pt x="2510" y="48"/>
                  <a:pt x="2496" y="48"/>
                </a:cubicBezTo>
                <a:lnTo>
                  <a:pt x="2400" y="48"/>
                </a:lnTo>
                <a:cubicBezTo>
                  <a:pt x="2387" y="48"/>
                  <a:pt x="2376" y="38"/>
                  <a:pt x="2376" y="24"/>
                </a:cubicBezTo>
                <a:cubicBezTo>
                  <a:pt x="2376" y="11"/>
                  <a:pt x="2387" y="0"/>
                  <a:pt x="2400" y="0"/>
                </a:cubicBezTo>
                <a:close/>
                <a:moveTo>
                  <a:pt x="2640" y="0"/>
                </a:moveTo>
                <a:lnTo>
                  <a:pt x="2736" y="0"/>
                </a:lnTo>
                <a:cubicBezTo>
                  <a:pt x="2750" y="0"/>
                  <a:pt x="2760" y="11"/>
                  <a:pt x="2760" y="24"/>
                </a:cubicBezTo>
                <a:cubicBezTo>
                  <a:pt x="2760" y="38"/>
                  <a:pt x="2750" y="48"/>
                  <a:pt x="2736" y="48"/>
                </a:cubicBezTo>
                <a:lnTo>
                  <a:pt x="2640" y="48"/>
                </a:lnTo>
                <a:cubicBezTo>
                  <a:pt x="2627" y="48"/>
                  <a:pt x="2616" y="38"/>
                  <a:pt x="2616" y="24"/>
                </a:cubicBezTo>
                <a:cubicBezTo>
                  <a:pt x="2616" y="11"/>
                  <a:pt x="2627" y="0"/>
                  <a:pt x="2640" y="0"/>
                </a:cubicBezTo>
                <a:close/>
                <a:moveTo>
                  <a:pt x="2880" y="0"/>
                </a:moveTo>
                <a:lnTo>
                  <a:pt x="2976" y="0"/>
                </a:lnTo>
                <a:cubicBezTo>
                  <a:pt x="2990" y="0"/>
                  <a:pt x="3000" y="11"/>
                  <a:pt x="3000" y="24"/>
                </a:cubicBezTo>
                <a:cubicBezTo>
                  <a:pt x="3000" y="38"/>
                  <a:pt x="2990" y="48"/>
                  <a:pt x="2976" y="48"/>
                </a:cubicBezTo>
                <a:lnTo>
                  <a:pt x="2880" y="48"/>
                </a:lnTo>
                <a:cubicBezTo>
                  <a:pt x="2867" y="48"/>
                  <a:pt x="2856" y="38"/>
                  <a:pt x="2856" y="24"/>
                </a:cubicBezTo>
                <a:cubicBezTo>
                  <a:pt x="2856" y="11"/>
                  <a:pt x="2867" y="0"/>
                  <a:pt x="2880" y="0"/>
                </a:cubicBezTo>
                <a:close/>
                <a:moveTo>
                  <a:pt x="3120" y="0"/>
                </a:moveTo>
                <a:lnTo>
                  <a:pt x="3216" y="0"/>
                </a:lnTo>
                <a:cubicBezTo>
                  <a:pt x="3230" y="0"/>
                  <a:pt x="3240" y="11"/>
                  <a:pt x="3240" y="24"/>
                </a:cubicBezTo>
                <a:cubicBezTo>
                  <a:pt x="3240" y="38"/>
                  <a:pt x="3230" y="48"/>
                  <a:pt x="3216" y="48"/>
                </a:cubicBezTo>
                <a:lnTo>
                  <a:pt x="3120" y="48"/>
                </a:lnTo>
                <a:cubicBezTo>
                  <a:pt x="3107" y="48"/>
                  <a:pt x="3096" y="38"/>
                  <a:pt x="3096" y="24"/>
                </a:cubicBezTo>
                <a:cubicBezTo>
                  <a:pt x="3096" y="11"/>
                  <a:pt x="3107" y="0"/>
                  <a:pt x="3120" y="0"/>
                </a:cubicBezTo>
                <a:close/>
                <a:moveTo>
                  <a:pt x="3360" y="0"/>
                </a:moveTo>
                <a:lnTo>
                  <a:pt x="3456" y="0"/>
                </a:lnTo>
                <a:cubicBezTo>
                  <a:pt x="3470" y="0"/>
                  <a:pt x="3480" y="11"/>
                  <a:pt x="3480" y="24"/>
                </a:cubicBezTo>
                <a:cubicBezTo>
                  <a:pt x="3480" y="38"/>
                  <a:pt x="3470" y="48"/>
                  <a:pt x="3456" y="48"/>
                </a:cubicBezTo>
                <a:lnTo>
                  <a:pt x="3360" y="48"/>
                </a:lnTo>
                <a:cubicBezTo>
                  <a:pt x="3347" y="48"/>
                  <a:pt x="3336" y="38"/>
                  <a:pt x="3336" y="24"/>
                </a:cubicBezTo>
                <a:cubicBezTo>
                  <a:pt x="3336" y="11"/>
                  <a:pt x="3347" y="0"/>
                  <a:pt x="3360" y="0"/>
                </a:cubicBezTo>
                <a:close/>
                <a:moveTo>
                  <a:pt x="3600" y="0"/>
                </a:moveTo>
                <a:lnTo>
                  <a:pt x="3696" y="0"/>
                </a:lnTo>
                <a:cubicBezTo>
                  <a:pt x="3710" y="0"/>
                  <a:pt x="3720" y="11"/>
                  <a:pt x="3720" y="24"/>
                </a:cubicBezTo>
                <a:cubicBezTo>
                  <a:pt x="3720" y="38"/>
                  <a:pt x="3710" y="48"/>
                  <a:pt x="3696" y="48"/>
                </a:cubicBezTo>
                <a:lnTo>
                  <a:pt x="3600" y="48"/>
                </a:lnTo>
                <a:cubicBezTo>
                  <a:pt x="3587" y="48"/>
                  <a:pt x="3576" y="38"/>
                  <a:pt x="3576" y="24"/>
                </a:cubicBezTo>
                <a:cubicBezTo>
                  <a:pt x="3576" y="11"/>
                  <a:pt x="3587" y="0"/>
                  <a:pt x="3600" y="0"/>
                </a:cubicBezTo>
                <a:close/>
                <a:moveTo>
                  <a:pt x="3840" y="0"/>
                </a:moveTo>
                <a:lnTo>
                  <a:pt x="3936" y="0"/>
                </a:lnTo>
                <a:cubicBezTo>
                  <a:pt x="3950" y="0"/>
                  <a:pt x="3960" y="11"/>
                  <a:pt x="3960" y="24"/>
                </a:cubicBezTo>
                <a:cubicBezTo>
                  <a:pt x="3960" y="38"/>
                  <a:pt x="3950" y="48"/>
                  <a:pt x="3936" y="48"/>
                </a:cubicBezTo>
                <a:lnTo>
                  <a:pt x="3840" y="48"/>
                </a:lnTo>
                <a:cubicBezTo>
                  <a:pt x="3827" y="48"/>
                  <a:pt x="3816" y="38"/>
                  <a:pt x="3816" y="24"/>
                </a:cubicBezTo>
                <a:cubicBezTo>
                  <a:pt x="3816" y="11"/>
                  <a:pt x="3827" y="0"/>
                  <a:pt x="3840" y="0"/>
                </a:cubicBezTo>
                <a:close/>
                <a:moveTo>
                  <a:pt x="4080" y="0"/>
                </a:moveTo>
                <a:lnTo>
                  <a:pt x="4176" y="0"/>
                </a:lnTo>
                <a:cubicBezTo>
                  <a:pt x="4190" y="0"/>
                  <a:pt x="4200" y="11"/>
                  <a:pt x="4200" y="24"/>
                </a:cubicBezTo>
                <a:cubicBezTo>
                  <a:pt x="4200" y="38"/>
                  <a:pt x="4190" y="48"/>
                  <a:pt x="4176" y="48"/>
                </a:cubicBezTo>
                <a:lnTo>
                  <a:pt x="4080" y="48"/>
                </a:lnTo>
                <a:cubicBezTo>
                  <a:pt x="4067" y="48"/>
                  <a:pt x="4056" y="38"/>
                  <a:pt x="4056" y="24"/>
                </a:cubicBezTo>
                <a:cubicBezTo>
                  <a:pt x="4056" y="11"/>
                  <a:pt x="4067" y="0"/>
                  <a:pt x="4080" y="0"/>
                </a:cubicBezTo>
                <a:close/>
                <a:moveTo>
                  <a:pt x="4320" y="0"/>
                </a:moveTo>
                <a:lnTo>
                  <a:pt x="4416" y="0"/>
                </a:lnTo>
                <a:cubicBezTo>
                  <a:pt x="4430" y="0"/>
                  <a:pt x="4440" y="11"/>
                  <a:pt x="4440" y="24"/>
                </a:cubicBezTo>
                <a:cubicBezTo>
                  <a:pt x="4440" y="38"/>
                  <a:pt x="4430" y="48"/>
                  <a:pt x="4416" y="48"/>
                </a:cubicBezTo>
                <a:lnTo>
                  <a:pt x="4320" y="48"/>
                </a:lnTo>
                <a:cubicBezTo>
                  <a:pt x="4307" y="48"/>
                  <a:pt x="4296" y="38"/>
                  <a:pt x="4296" y="24"/>
                </a:cubicBezTo>
                <a:cubicBezTo>
                  <a:pt x="4296" y="11"/>
                  <a:pt x="4307" y="0"/>
                  <a:pt x="4320" y="0"/>
                </a:cubicBezTo>
                <a:close/>
                <a:moveTo>
                  <a:pt x="4560" y="0"/>
                </a:moveTo>
                <a:lnTo>
                  <a:pt x="4656" y="0"/>
                </a:lnTo>
                <a:cubicBezTo>
                  <a:pt x="4670" y="0"/>
                  <a:pt x="4680" y="11"/>
                  <a:pt x="4680" y="24"/>
                </a:cubicBezTo>
                <a:cubicBezTo>
                  <a:pt x="4680" y="38"/>
                  <a:pt x="4670" y="48"/>
                  <a:pt x="4656" y="48"/>
                </a:cubicBezTo>
                <a:lnTo>
                  <a:pt x="4560" y="48"/>
                </a:lnTo>
                <a:cubicBezTo>
                  <a:pt x="4547" y="48"/>
                  <a:pt x="4536" y="38"/>
                  <a:pt x="4536" y="24"/>
                </a:cubicBezTo>
                <a:cubicBezTo>
                  <a:pt x="4536" y="11"/>
                  <a:pt x="4547" y="0"/>
                  <a:pt x="4560" y="0"/>
                </a:cubicBezTo>
                <a:close/>
                <a:moveTo>
                  <a:pt x="4800" y="0"/>
                </a:moveTo>
                <a:lnTo>
                  <a:pt x="4896" y="0"/>
                </a:lnTo>
                <a:cubicBezTo>
                  <a:pt x="4910" y="0"/>
                  <a:pt x="4920" y="11"/>
                  <a:pt x="4920" y="24"/>
                </a:cubicBezTo>
                <a:cubicBezTo>
                  <a:pt x="4920" y="38"/>
                  <a:pt x="4910" y="48"/>
                  <a:pt x="4896" y="48"/>
                </a:cubicBezTo>
                <a:lnTo>
                  <a:pt x="4800" y="48"/>
                </a:lnTo>
                <a:cubicBezTo>
                  <a:pt x="4787" y="48"/>
                  <a:pt x="4776" y="38"/>
                  <a:pt x="4776" y="24"/>
                </a:cubicBezTo>
                <a:cubicBezTo>
                  <a:pt x="4776" y="11"/>
                  <a:pt x="4787" y="0"/>
                  <a:pt x="4800" y="0"/>
                </a:cubicBezTo>
                <a:close/>
                <a:moveTo>
                  <a:pt x="5040" y="0"/>
                </a:moveTo>
                <a:lnTo>
                  <a:pt x="5136" y="0"/>
                </a:lnTo>
                <a:cubicBezTo>
                  <a:pt x="5150" y="0"/>
                  <a:pt x="5160" y="11"/>
                  <a:pt x="5160" y="24"/>
                </a:cubicBezTo>
                <a:cubicBezTo>
                  <a:pt x="5160" y="38"/>
                  <a:pt x="5150" y="48"/>
                  <a:pt x="5136" y="48"/>
                </a:cubicBezTo>
                <a:lnTo>
                  <a:pt x="5040" y="48"/>
                </a:lnTo>
                <a:cubicBezTo>
                  <a:pt x="5027" y="48"/>
                  <a:pt x="5016" y="38"/>
                  <a:pt x="5016" y="24"/>
                </a:cubicBezTo>
                <a:cubicBezTo>
                  <a:pt x="5016" y="11"/>
                  <a:pt x="5027" y="0"/>
                  <a:pt x="5040" y="0"/>
                </a:cubicBezTo>
                <a:close/>
                <a:moveTo>
                  <a:pt x="5280" y="0"/>
                </a:moveTo>
                <a:lnTo>
                  <a:pt x="5376" y="0"/>
                </a:lnTo>
                <a:cubicBezTo>
                  <a:pt x="5390" y="0"/>
                  <a:pt x="5400" y="11"/>
                  <a:pt x="5400" y="24"/>
                </a:cubicBezTo>
                <a:cubicBezTo>
                  <a:pt x="5400" y="38"/>
                  <a:pt x="5390" y="48"/>
                  <a:pt x="5376" y="48"/>
                </a:cubicBezTo>
                <a:lnTo>
                  <a:pt x="5280" y="48"/>
                </a:lnTo>
                <a:cubicBezTo>
                  <a:pt x="5267" y="48"/>
                  <a:pt x="5256" y="38"/>
                  <a:pt x="5256" y="24"/>
                </a:cubicBezTo>
                <a:cubicBezTo>
                  <a:pt x="5256" y="11"/>
                  <a:pt x="5267" y="0"/>
                  <a:pt x="5280" y="0"/>
                </a:cubicBezTo>
                <a:close/>
                <a:moveTo>
                  <a:pt x="5520" y="0"/>
                </a:moveTo>
                <a:lnTo>
                  <a:pt x="5616" y="0"/>
                </a:lnTo>
                <a:cubicBezTo>
                  <a:pt x="5630" y="0"/>
                  <a:pt x="5640" y="11"/>
                  <a:pt x="5640" y="24"/>
                </a:cubicBezTo>
                <a:cubicBezTo>
                  <a:pt x="5640" y="38"/>
                  <a:pt x="5630" y="48"/>
                  <a:pt x="5616" y="48"/>
                </a:cubicBezTo>
                <a:lnTo>
                  <a:pt x="5520" y="48"/>
                </a:lnTo>
                <a:cubicBezTo>
                  <a:pt x="5507" y="48"/>
                  <a:pt x="5496" y="38"/>
                  <a:pt x="5496" y="24"/>
                </a:cubicBezTo>
                <a:cubicBezTo>
                  <a:pt x="5496" y="11"/>
                  <a:pt x="5507" y="0"/>
                  <a:pt x="5520" y="0"/>
                </a:cubicBezTo>
                <a:close/>
                <a:moveTo>
                  <a:pt x="5760" y="0"/>
                </a:moveTo>
                <a:lnTo>
                  <a:pt x="5856" y="0"/>
                </a:lnTo>
                <a:cubicBezTo>
                  <a:pt x="5870" y="0"/>
                  <a:pt x="5880" y="11"/>
                  <a:pt x="5880" y="24"/>
                </a:cubicBezTo>
                <a:cubicBezTo>
                  <a:pt x="5880" y="38"/>
                  <a:pt x="5870" y="48"/>
                  <a:pt x="5856" y="48"/>
                </a:cubicBezTo>
                <a:lnTo>
                  <a:pt x="5760" y="48"/>
                </a:lnTo>
                <a:cubicBezTo>
                  <a:pt x="5747" y="48"/>
                  <a:pt x="5736" y="38"/>
                  <a:pt x="5736" y="24"/>
                </a:cubicBezTo>
                <a:cubicBezTo>
                  <a:pt x="5736" y="11"/>
                  <a:pt x="5747" y="0"/>
                  <a:pt x="5760" y="0"/>
                </a:cubicBezTo>
                <a:close/>
                <a:moveTo>
                  <a:pt x="6000" y="0"/>
                </a:moveTo>
                <a:lnTo>
                  <a:pt x="6096" y="0"/>
                </a:lnTo>
                <a:cubicBezTo>
                  <a:pt x="6110" y="0"/>
                  <a:pt x="6120" y="11"/>
                  <a:pt x="6120" y="24"/>
                </a:cubicBezTo>
                <a:cubicBezTo>
                  <a:pt x="6120" y="38"/>
                  <a:pt x="6110" y="48"/>
                  <a:pt x="6096" y="48"/>
                </a:cubicBezTo>
                <a:lnTo>
                  <a:pt x="6000" y="48"/>
                </a:lnTo>
                <a:cubicBezTo>
                  <a:pt x="5987" y="48"/>
                  <a:pt x="5976" y="38"/>
                  <a:pt x="5976" y="24"/>
                </a:cubicBezTo>
                <a:cubicBezTo>
                  <a:pt x="5976" y="11"/>
                  <a:pt x="5987" y="0"/>
                  <a:pt x="6000" y="0"/>
                </a:cubicBezTo>
                <a:close/>
                <a:moveTo>
                  <a:pt x="6240" y="0"/>
                </a:moveTo>
                <a:lnTo>
                  <a:pt x="6336" y="0"/>
                </a:lnTo>
                <a:cubicBezTo>
                  <a:pt x="6350" y="0"/>
                  <a:pt x="6360" y="11"/>
                  <a:pt x="6360" y="24"/>
                </a:cubicBezTo>
                <a:cubicBezTo>
                  <a:pt x="6360" y="38"/>
                  <a:pt x="6350" y="48"/>
                  <a:pt x="6336" y="48"/>
                </a:cubicBezTo>
                <a:lnTo>
                  <a:pt x="6240" y="48"/>
                </a:lnTo>
                <a:cubicBezTo>
                  <a:pt x="6227" y="48"/>
                  <a:pt x="6216" y="38"/>
                  <a:pt x="6216" y="24"/>
                </a:cubicBezTo>
                <a:cubicBezTo>
                  <a:pt x="6216" y="11"/>
                  <a:pt x="6227" y="0"/>
                  <a:pt x="6240" y="0"/>
                </a:cubicBezTo>
                <a:close/>
                <a:moveTo>
                  <a:pt x="6480" y="0"/>
                </a:moveTo>
                <a:lnTo>
                  <a:pt x="6576" y="0"/>
                </a:lnTo>
                <a:cubicBezTo>
                  <a:pt x="6590" y="0"/>
                  <a:pt x="6600" y="11"/>
                  <a:pt x="6600" y="24"/>
                </a:cubicBezTo>
                <a:cubicBezTo>
                  <a:pt x="6600" y="38"/>
                  <a:pt x="6590" y="48"/>
                  <a:pt x="6576" y="48"/>
                </a:cubicBezTo>
                <a:lnTo>
                  <a:pt x="6480" y="48"/>
                </a:lnTo>
                <a:cubicBezTo>
                  <a:pt x="6467" y="48"/>
                  <a:pt x="6456" y="38"/>
                  <a:pt x="6456" y="24"/>
                </a:cubicBezTo>
                <a:cubicBezTo>
                  <a:pt x="6456" y="11"/>
                  <a:pt x="6467" y="0"/>
                  <a:pt x="6480" y="0"/>
                </a:cubicBezTo>
                <a:close/>
                <a:moveTo>
                  <a:pt x="6720" y="0"/>
                </a:moveTo>
                <a:lnTo>
                  <a:pt x="6816" y="0"/>
                </a:lnTo>
                <a:cubicBezTo>
                  <a:pt x="6830" y="0"/>
                  <a:pt x="6840" y="11"/>
                  <a:pt x="6840" y="24"/>
                </a:cubicBezTo>
                <a:cubicBezTo>
                  <a:pt x="6840" y="38"/>
                  <a:pt x="6830" y="48"/>
                  <a:pt x="6816" y="48"/>
                </a:cubicBezTo>
                <a:lnTo>
                  <a:pt x="6720" y="48"/>
                </a:lnTo>
                <a:cubicBezTo>
                  <a:pt x="6707" y="48"/>
                  <a:pt x="6696" y="38"/>
                  <a:pt x="6696" y="24"/>
                </a:cubicBezTo>
                <a:cubicBezTo>
                  <a:pt x="6696" y="11"/>
                  <a:pt x="6707" y="0"/>
                  <a:pt x="6720" y="0"/>
                </a:cubicBezTo>
                <a:close/>
                <a:moveTo>
                  <a:pt x="6960" y="0"/>
                </a:moveTo>
                <a:lnTo>
                  <a:pt x="7056" y="0"/>
                </a:lnTo>
                <a:cubicBezTo>
                  <a:pt x="7070" y="0"/>
                  <a:pt x="7080" y="11"/>
                  <a:pt x="7080" y="24"/>
                </a:cubicBezTo>
                <a:cubicBezTo>
                  <a:pt x="7080" y="38"/>
                  <a:pt x="7070" y="48"/>
                  <a:pt x="7056" y="48"/>
                </a:cubicBezTo>
                <a:lnTo>
                  <a:pt x="6960" y="48"/>
                </a:lnTo>
                <a:cubicBezTo>
                  <a:pt x="6947" y="48"/>
                  <a:pt x="6936" y="38"/>
                  <a:pt x="6936" y="24"/>
                </a:cubicBezTo>
                <a:cubicBezTo>
                  <a:pt x="6936" y="11"/>
                  <a:pt x="6947" y="0"/>
                  <a:pt x="6960" y="0"/>
                </a:cubicBezTo>
                <a:close/>
                <a:moveTo>
                  <a:pt x="7200" y="0"/>
                </a:moveTo>
                <a:lnTo>
                  <a:pt x="7296" y="0"/>
                </a:lnTo>
                <a:cubicBezTo>
                  <a:pt x="7310" y="0"/>
                  <a:pt x="7320" y="11"/>
                  <a:pt x="7320" y="24"/>
                </a:cubicBezTo>
                <a:cubicBezTo>
                  <a:pt x="7320" y="38"/>
                  <a:pt x="7310" y="48"/>
                  <a:pt x="7296" y="48"/>
                </a:cubicBezTo>
                <a:lnTo>
                  <a:pt x="7200" y="48"/>
                </a:lnTo>
                <a:cubicBezTo>
                  <a:pt x="7187" y="48"/>
                  <a:pt x="7176" y="38"/>
                  <a:pt x="7176" y="24"/>
                </a:cubicBezTo>
                <a:cubicBezTo>
                  <a:pt x="7176" y="11"/>
                  <a:pt x="7187" y="0"/>
                  <a:pt x="7200" y="0"/>
                </a:cubicBezTo>
                <a:close/>
                <a:moveTo>
                  <a:pt x="7440" y="0"/>
                </a:moveTo>
                <a:lnTo>
                  <a:pt x="7536" y="0"/>
                </a:lnTo>
                <a:cubicBezTo>
                  <a:pt x="7550" y="0"/>
                  <a:pt x="7560" y="11"/>
                  <a:pt x="7560" y="24"/>
                </a:cubicBezTo>
                <a:cubicBezTo>
                  <a:pt x="7560" y="38"/>
                  <a:pt x="7550" y="48"/>
                  <a:pt x="7536" y="48"/>
                </a:cubicBezTo>
                <a:lnTo>
                  <a:pt x="7440" y="48"/>
                </a:lnTo>
                <a:cubicBezTo>
                  <a:pt x="7427" y="48"/>
                  <a:pt x="7416" y="38"/>
                  <a:pt x="7416" y="24"/>
                </a:cubicBezTo>
                <a:cubicBezTo>
                  <a:pt x="7416" y="11"/>
                  <a:pt x="7427" y="0"/>
                  <a:pt x="7440" y="0"/>
                </a:cubicBezTo>
                <a:close/>
                <a:moveTo>
                  <a:pt x="7680" y="0"/>
                </a:moveTo>
                <a:lnTo>
                  <a:pt x="7776" y="0"/>
                </a:lnTo>
                <a:cubicBezTo>
                  <a:pt x="7790" y="0"/>
                  <a:pt x="7800" y="11"/>
                  <a:pt x="7800" y="24"/>
                </a:cubicBezTo>
                <a:cubicBezTo>
                  <a:pt x="7800" y="38"/>
                  <a:pt x="7790" y="48"/>
                  <a:pt x="7776" y="48"/>
                </a:cubicBezTo>
                <a:lnTo>
                  <a:pt x="7680" y="48"/>
                </a:lnTo>
                <a:cubicBezTo>
                  <a:pt x="7667" y="48"/>
                  <a:pt x="7656" y="38"/>
                  <a:pt x="7656" y="24"/>
                </a:cubicBezTo>
                <a:cubicBezTo>
                  <a:pt x="7656" y="11"/>
                  <a:pt x="7667" y="0"/>
                  <a:pt x="7680" y="0"/>
                </a:cubicBezTo>
                <a:close/>
                <a:moveTo>
                  <a:pt x="7920" y="0"/>
                </a:moveTo>
                <a:lnTo>
                  <a:pt x="8016" y="0"/>
                </a:lnTo>
                <a:cubicBezTo>
                  <a:pt x="8030" y="0"/>
                  <a:pt x="8040" y="11"/>
                  <a:pt x="8040" y="24"/>
                </a:cubicBezTo>
                <a:cubicBezTo>
                  <a:pt x="8040" y="38"/>
                  <a:pt x="8030" y="48"/>
                  <a:pt x="8016" y="48"/>
                </a:cubicBezTo>
                <a:lnTo>
                  <a:pt x="7920" y="48"/>
                </a:lnTo>
                <a:cubicBezTo>
                  <a:pt x="7907" y="48"/>
                  <a:pt x="7896" y="38"/>
                  <a:pt x="7896" y="24"/>
                </a:cubicBezTo>
                <a:cubicBezTo>
                  <a:pt x="7896" y="11"/>
                  <a:pt x="7907" y="0"/>
                  <a:pt x="7920" y="0"/>
                </a:cubicBezTo>
                <a:close/>
                <a:moveTo>
                  <a:pt x="8160" y="0"/>
                </a:moveTo>
                <a:lnTo>
                  <a:pt x="8256" y="0"/>
                </a:lnTo>
                <a:cubicBezTo>
                  <a:pt x="8270" y="0"/>
                  <a:pt x="8280" y="11"/>
                  <a:pt x="8280" y="24"/>
                </a:cubicBezTo>
                <a:cubicBezTo>
                  <a:pt x="8280" y="38"/>
                  <a:pt x="8270" y="48"/>
                  <a:pt x="8256" y="48"/>
                </a:cubicBezTo>
                <a:lnTo>
                  <a:pt x="8160" y="48"/>
                </a:lnTo>
                <a:cubicBezTo>
                  <a:pt x="8147" y="48"/>
                  <a:pt x="8136" y="38"/>
                  <a:pt x="8136" y="24"/>
                </a:cubicBezTo>
                <a:cubicBezTo>
                  <a:pt x="8136" y="11"/>
                  <a:pt x="8147" y="0"/>
                  <a:pt x="8160" y="0"/>
                </a:cubicBezTo>
                <a:close/>
                <a:moveTo>
                  <a:pt x="8400" y="0"/>
                </a:moveTo>
                <a:lnTo>
                  <a:pt x="8496" y="0"/>
                </a:lnTo>
                <a:cubicBezTo>
                  <a:pt x="8510" y="0"/>
                  <a:pt x="8520" y="11"/>
                  <a:pt x="8520" y="24"/>
                </a:cubicBezTo>
                <a:cubicBezTo>
                  <a:pt x="8520" y="38"/>
                  <a:pt x="8510" y="48"/>
                  <a:pt x="8496" y="48"/>
                </a:cubicBezTo>
                <a:lnTo>
                  <a:pt x="8400" y="48"/>
                </a:lnTo>
                <a:cubicBezTo>
                  <a:pt x="8387" y="48"/>
                  <a:pt x="8376" y="38"/>
                  <a:pt x="8376" y="24"/>
                </a:cubicBezTo>
                <a:cubicBezTo>
                  <a:pt x="8376" y="11"/>
                  <a:pt x="8387" y="0"/>
                  <a:pt x="8400" y="0"/>
                </a:cubicBezTo>
                <a:close/>
                <a:moveTo>
                  <a:pt x="8640" y="0"/>
                </a:moveTo>
                <a:lnTo>
                  <a:pt x="8736" y="0"/>
                </a:lnTo>
                <a:cubicBezTo>
                  <a:pt x="8750" y="0"/>
                  <a:pt x="8760" y="11"/>
                  <a:pt x="8760" y="24"/>
                </a:cubicBezTo>
                <a:cubicBezTo>
                  <a:pt x="8760" y="38"/>
                  <a:pt x="8750" y="48"/>
                  <a:pt x="8736" y="48"/>
                </a:cubicBezTo>
                <a:lnTo>
                  <a:pt x="8640" y="48"/>
                </a:lnTo>
                <a:cubicBezTo>
                  <a:pt x="8627" y="48"/>
                  <a:pt x="8616" y="38"/>
                  <a:pt x="8616" y="24"/>
                </a:cubicBezTo>
                <a:cubicBezTo>
                  <a:pt x="8616" y="11"/>
                  <a:pt x="8627" y="0"/>
                  <a:pt x="8640" y="0"/>
                </a:cubicBezTo>
                <a:close/>
                <a:moveTo>
                  <a:pt x="8880" y="0"/>
                </a:moveTo>
                <a:lnTo>
                  <a:pt x="8976" y="0"/>
                </a:lnTo>
                <a:cubicBezTo>
                  <a:pt x="8990" y="0"/>
                  <a:pt x="9000" y="11"/>
                  <a:pt x="9000" y="24"/>
                </a:cubicBezTo>
                <a:cubicBezTo>
                  <a:pt x="9000" y="38"/>
                  <a:pt x="8990" y="48"/>
                  <a:pt x="8976" y="48"/>
                </a:cubicBezTo>
                <a:lnTo>
                  <a:pt x="8880" y="48"/>
                </a:lnTo>
                <a:cubicBezTo>
                  <a:pt x="8867" y="48"/>
                  <a:pt x="8856" y="38"/>
                  <a:pt x="8856" y="24"/>
                </a:cubicBezTo>
                <a:cubicBezTo>
                  <a:pt x="8856" y="11"/>
                  <a:pt x="8867" y="0"/>
                  <a:pt x="8880" y="0"/>
                </a:cubicBezTo>
                <a:close/>
                <a:moveTo>
                  <a:pt x="9120" y="0"/>
                </a:moveTo>
                <a:lnTo>
                  <a:pt x="9216" y="0"/>
                </a:lnTo>
                <a:cubicBezTo>
                  <a:pt x="9230" y="0"/>
                  <a:pt x="9240" y="11"/>
                  <a:pt x="9240" y="24"/>
                </a:cubicBezTo>
                <a:cubicBezTo>
                  <a:pt x="9240" y="38"/>
                  <a:pt x="9230" y="48"/>
                  <a:pt x="9216" y="48"/>
                </a:cubicBezTo>
                <a:lnTo>
                  <a:pt x="9120" y="48"/>
                </a:lnTo>
                <a:cubicBezTo>
                  <a:pt x="9107" y="48"/>
                  <a:pt x="9096" y="38"/>
                  <a:pt x="9096" y="24"/>
                </a:cubicBezTo>
                <a:cubicBezTo>
                  <a:pt x="9096" y="11"/>
                  <a:pt x="9107" y="0"/>
                  <a:pt x="9120" y="0"/>
                </a:cubicBezTo>
                <a:close/>
                <a:moveTo>
                  <a:pt x="9360" y="0"/>
                </a:moveTo>
                <a:lnTo>
                  <a:pt x="9456" y="0"/>
                </a:lnTo>
                <a:cubicBezTo>
                  <a:pt x="9470" y="0"/>
                  <a:pt x="9480" y="11"/>
                  <a:pt x="9480" y="24"/>
                </a:cubicBezTo>
                <a:cubicBezTo>
                  <a:pt x="9480" y="38"/>
                  <a:pt x="9470" y="48"/>
                  <a:pt x="9456" y="48"/>
                </a:cubicBezTo>
                <a:lnTo>
                  <a:pt x="9360" y="48"/>
                </a:lnTo>
                <a:cubicBezTo>
                  <a:pt x="9347" y="48"/>
                  <a:pt x="9336" y="38"/>
                  <a:pt x="9336" y="24"/>
                </a:cubicBezTo>
                <a:cubicBezTo>
                  <a:pt x="9336" y="11"/>
                  <a:pt x="9347" y="0"/>
                  <a:pt x="9360" y="0"/>
                </a:cubicBezTo>
                <a:close/>
                <a:moveTo>
                  <a:pt x="9600" y="0"/>
                </a:moveTo>
                <a:lnTo>
                  <a:pt x="9696" y="0"/>
                </a:lnTo>
                <a:cubicBezTo>
                  <a:pt x="9710" y="0"/>
                  <a:pt x="9720" y="11"/>
                  <a:pt x="9720" y="24"/>
                </a:cubicBezTo>
                <a:cubicBezTo>
                  <a:pt x="9720" y="38"/>
                  <a:pt x="9710" y="48"/>
                  <a:pt x="9696" y="48"/>
                </a:cubicBezTo>
                <a:lnTo>
                  <a:pt x="9600" y="48"/>
                </a:lnTo>
                <a:cubicBezTo>
                  <a:pt x="9587" y="48"/>
                  <a:pt x="9576" y="38"/>
                  <a:pt x="9576" y="24"/>
                </a:cubicBezTo>
                <a:cubicBezTo>
                  <a:pt x="9576" y="11"/>
                  <a:pt x="9587" y="0"/>
                  <a:pt x="9600" y="0"/>
                </a:cubicBezTo>
                <a:close/>
                <a:moveTo>
                  <a:pt x="9840" y="0"/>
                </a:moveTo>
                <a:lnTo>
                  <a:pt x="9936" y="0"/>
                </a:lnTo>
                <a:cubicBezTo>
                  <a:pt x="9950" y="0"/>
                  <a:pt x="9960" y="11"/>
                  <a:pt x="9960" y="24"/>
                </a:cubicBezTo>
                <a:cubicBezTo>
                  <a:pt x="9960" y="38"/>
                  <a:pt x="9950" y="48"/>
                  <a:pt x="9936" y="48"/>
                </a:cubicBezTo>
                <a:lnTo>
                  <a:pt x="9840" y="48"/>
                </a:lnTo>
                <a:cubicBezTo>
                  <a:pt x="9827" y="48"/>
                  <a:pt x="9816" y="38"/>
                  <a:pt x="9816" y="24"/>
                </a:cubicBezTo>
                <a:cubicBezTo>
                  <a:pt x="9816" y="11"/>
                  <a:pt x="9827" y="0"/>
                  <a:pt x="9840" y="0"/>
                </a:cubicBezTo>
                <a:close/>
                <a:moveTo>
                  <a:pt x="10080" y="0"/>
                </a:moveTo>
                <a:lnTo>
                  <a:pt x="10176" y="0"/>
                </a:lnTo>
                <a:cubicBezTo>
                  <a:pt x="10190" y="0"/>
                  <a:pt x="10200" y="11"/>
                  <a:pt x="10200" y="24"/>
                </a:cubicBezTo>
                <a:cubicBezTo>
                  <a:pt x="10200" y="38"/>
                  <a:pt x="10190" y="48"/>
                  <a:pt x="10176" y="48"/>
                </a:cubicBezTo>
                <a:lnTo>
                  <a:pt x="10080" y="48"/>
                </a:lnTo>
                <a:cubicBezTo>
                  <a:pt x="10067" y="48"/>
                  <a:pt x="10056" y="38"/>
                  <a:pt x="10056" y="24"/>
                </a:cubicBezTo>
                <a:cubicBezTo>
                  <a:pt x="10056" y="11"/>
                  <a:pt x="10067" y="0"/>
                  <a:pt x="10080" y="0"/>
                </a:cubicBezTo>
                <a:close/>
                <a:moveTo>
                  <a:pt x="10320" y="0"/>
                </a:moveTo>
                <a:lnTo>
                  <a:pt x="10416" y="0"/>
                </a:lnTo>
                <a:cubicBezTo>
                  <a:pt x="10430" y="0"/>
                  <a:pt x="10440" y="11"/>
                  <a:pt x="10440" y="24"/>
                </a:cubicBezTo>
                <a:cubicBezTo>
                  <a:pt x="10440" y="38"/>
                  <a:pt x="10430" y="48"/>
                  <a:pt x="10416" y="48"/>
                </a:cubicBezTo>
                <a:lnTo>
                  <a:pt x="10320" y="48"/>
                </a:lnTo>
                <a:cubicBezTo>
                  <a:pt x="10307" y="48"/>
                  <a:pt x="10296" y="38"/>
                  <a:pt x="10296" y="24"/>
                </a:cubicBezTo>
                <a:cubicBezTo>
                  <a:pt x="10296" y="11"/>
                  <a:pt x="10307" y="0"/>
                  <a:pt x="10320" y="0"/>
                </a:cubicBezTo>
                <a:close/>
                <a:moveTo>
                  <a:pt x="10560" y="0"/>
                </a:moveTo>
                <a:lnTo>
                  <a:pt x="10656" y="0"/>
                </a:lnTo>
                <a:cubicBezTo>
                  <a:pt x="10670" y="0"/>
                  <a:pt x="10680" y="11"/>
                  <a:pt x="10680" y="24"/>
                </a:cubicBezTo>
                <a:cubicBezTo>
                  <a:pt x="10680" y="38"/>
                  <a:pt x="10670" y="48"/>
                  <a:pt x="10656" y="48"/>
                </a:cubicBezTo>
                <a:lnTo>
                  <a:pt x="10560" y="48"/>
                </a:lnTo>
                <a:cubicBezTo>
                  <a:pt x="10547" y="48"/>
                  <a:pt x="10536" y="38"/>
                  <a:pt x="10536" y="24"/>
                </a:cubicBezTo>
                <a:cubicBezTo>
                  <a:pt x="10536" y="11"/>
                  <a:pt x="10547" y="0"/>
                  <a:pt x="10560" y="0"/>
                </a:cubicBezTo>
                <a:close/>
                <a:moveTo>
                  <a:pt x="10800" y="0"/>
                </a:moveTo>
                <a:lnTo>
                  <a:pt x="10896" y="0"/>
                </a:lnTo>
                <a:cubicBezTo>
                  <a:pt x="10910" y="0"/>
                  <a:pt x="10920" y="11"/>
                  <a:pt x="10920" y="24"/>
                </a:cubicBezTo>
                <a:cubicBezTo>
                  <a:pt x="10920" y="38"/>
                  <a:pt x="10910" y="48"/>
                  <a:pt x="10896" y="48"/>
                </a:cubicBezTo>
                <a:lnTo>
                  <a:pt x="10800" y="48"/>
                </a:lnTo>
                <a:cubicBezTo>
                  <a:pt x="10787" y="48"/>
                  <a:pt x="10776" y="38"/>
                  <a:pt x="10776" y="24"/>
                </a:cubicBezTo>
                <a:cubicBezTo>
                  <a:pt x="10776" y="11"/>
                  <a:pt x="10787" y="0"/>
                  <a:pt x="10800" y="0"/>
                </a:cubicBezTo>
                <a:close/>
                <a:moveTo>
                  <a:pt x="11040" y="0"/>
                </a:moveTo>
                <a:lnTo>
                  <a:pt x="11136" y="0"/>
                </a:lnTo>
                <a:cubicBezTo>
                  <a:pt x="11150" y="0"/>
                  <a:pt x="11160" y="11"/>
                  <a:pt x="11160" y="24"/>
                </a:cubicBezTo>
                <a:cubicBezTo>
                  <a:pt x="11160" y="38"/>
                  <a:pt x="11150" y="48"/>
                  <a:pt x="11136" y="48"/>
                </a:cubicBezTo>
                <a:lnTo>
                  <a:pt x="11040" y="48"/>
                </a:lnTo>
                <a:cubicBezTo>
                  <a:pt x="11027" y="48"/>
                  <a:pt x="11016" y="38"/>
                  <a:pt x="11016" y="24"/>
                </a:cubicBezTo>
                <a:cubicBezTo>
                  <a:pt x="11016" y="11"/>
                  <a:pt x="11027" y="0"/>
                  <a:pt x="11040" y="0"/>
                </a:cubicBezTo>
                <a:close/>
                <a:moveTo>
                  <a:pt x="11280" y="0"/>
                </a:moveTo>
                <a:lnTo>
                  <a:pt x="11376" y="0"/>
                </a:lnTo>
                <a:cubicBezTo>
                  <a:pt x="11390" y="0"/>
                  <a:pt x="11400" y="11"/>
                  <a:pt x="11400" y="24"/>
                </a:cubicBezTo>
                <a:cubicBezTo>
                  <a:pt x="11400" y="38"/>
                  <a:pt x="11390" y="48"/>
                  <a:pt x="11376" y="48"/>
                </a:cubicBezTo>
                <a:lnTo>
                  <a:pt x="11280" y="48"/>
                </a:lnTo>
                <a:cubicBezTo>
                  <a:pt x="11267" y="48"/>
                  <a:pt x="11256" y="38"/>
                  <a:pt x="11256" y="24"/>
                </a:cubicBezTo>
                <a:cubicBezTo>
                  <a:pt x="11256" y="11"/>
                  <a:pt x="11267" y="0"/>
                  <a:pt x="11280" y="0"/>
                </a:cubicBezTo>
                <a:close/>
                <a:moveTo>
                  <a:pt x="11520" y="0"/>
                </a:moveTo>
                <a:lnTo>
                  <a:pt x="11616" y="0"/>
                </a:lnTo>
                <a:cubicBezTo>
                  <a:pt x="11630" y="0"/>
                  <a:pt x="11640" y="11"/>
                  <a:pt x="11640" y="24"/>
                </a:cubicBezTo>
                <a:cubicBezTo>
                  <a:pt x="11640" y="38"/>
                  <a:pt x="11630" y="48"/>
                  <a:pt x="11616" y="48"/>
                </a:cubicBezTo>
                <a:lnTo>
                  <a:pt x="11520" y="48"/>
                </a:lnTo>
                <a:cubicBezTo>
                  <a:pt x="11507" y="48"/>
                  <a:pt x="11496" y="38"/>
                  <a:pt x="11496" y="24"/>
                </a:cubicBezTo>
                <a:cubicBezTo>
                  <a:pt x="11496" y="11"/>
                  <a:pt x="11507" y="0"/>
                  <a:pt x="11520" y="0"/>
                </a:cubicBezTo>
                <a:close/>
                <a:moveTo>
                  <a:pt x="11760" y="0"/>
                </a:moveTo>
                <a:lnTo>
                  <a:pt x="11856" y="0"/>
                </a:lnTo>
                <a:cubicBezTo>
                  <a:pt x="11870" y="0"/>
                  <a:pt x="11880" y="11"/>
                  <a:pt x="11880" y="24"/>
                </a:cubicBezTo>
                <a:cubicBezTo>
                  <a:pt x="11880" y="38"/>
                  <a:pt x="11870" y="48"/>
                  <a:pt x="11856" y="48"/>
                </a:cubicBezTo>
                <a:lnTo>
                  <a:pt x="11760" y="48"/>
                </a:lnTo>
                <a:cubicBezTo>
                  <a:pt x="11747" y="48"/>
                  <a:pt x="11736" y="38"/>
                  <a:pt x="11736" y="24"/>
                </a:cubicBezTo>
                <a:cubicBezTo>
                  <a:pt x="11736" y="11"/>
                  <a:pt x="11747" y="0"/>
                  <a:pt x="11760" y="0"/>
                </a:cubicBezTo>
                <a:close/>
                <a:moveTo>
                  <a:pt x="12000" y="0"/>
                </a:moveTo>
                <a:lnTo>
                  <a:pt x="12096" y="0"/>
                </a:lnTo>
                <a:cubicBezTo>
                  <a:pt x="12110" y="0"/>
                  <a:pt x="12120" y="11"/>
                  <a:pt x="12120" y="24"/>
                </a:cubicBezTo>
                <a:cubicBezTo>
                  <a:pt x="12120" y="38"/>
                  <a:pt x="12110" y="48"/>
                  <a:pt x="12096" y="48"/>
                </a:cubicBezTo>
                <a:lnTo>
                  <a:pt x="12000" y="48"/>
                </a:lnTo>
                <a:cubicBezTo>
                  <a:pt x="11987" y="48"/>
                  <a:pt x="11976" y="38"/>
                  <a:pt x="11976" y="24"/>
                </a:cubicBezTo>
                <a:cubicBezTo>
                  <a:pt x="11976" y="11"/>
                  <a:pt x="11987" y="0"/>
                  <a:pt x="12000" y="0"/>
                </a:cubicBezTo>
                <a:close/>
                <a:moveTo>
                  <a:pt x="12240" y="0"/>
                </a:moveTo>
                <a:lnTo>
                  <a:pt x="12336" y="0"/>
                </a:lnTo>
                <a:cubicBezTo>
                  <a:pt x="12350" y="0"/>
                  <a:pt x="12360" y="11"/>
                  <a:pt x="12360" y="24"/>
                </a:cubicBezTo>
                <a:cubicBezTo>
                  <a:pt x="12360" y="38"/>
                  <a:pt x="12350" y="48"/>
                  <a:pt x="12336" y="48"/>
                </a:cubicBezTo>
                <a:lnTo>
                  <a:pt x="12240" y="48"/>
                </a:lnTo>
                <a:cubicBezTo>
                  <a:pt x="12227" y="48"/>
                  <a:pt x="12216" y="38"/>
                  <a:pt x="12216" y="24"/>
                </a:cubicBezTo>
                <a:cubicBezTo>
                  <a:pt x="12216" y="11"/>
                  <a:pt x="12227" y="0"/>
                  <a:pt x="12240" y="0"/>
                </a:cubicBezTo>
                <a:close/>
                <a:moveTo>
                  <a:pt x="12480" y="0"/>
                </a:moveTo>
                <a:lnTo>
                  <a:pt x="12576" y="0"/>
                </a:lnTo>
                <a:cubicBezTo>
                  <a:pt x="12590" y="0"/>
                  <a:pt x="12600" y="11"/>
                  <a:pt x="12600" y="24"/>
                </a:cubicBezTo>
                <a:cubicBezTo>
                  <a:pt x="12600" y="38"/>
                  <a:pt x="12590" y="48"/>
                  <a:pt x="12576" y="48"/>
                </a:cubicBezTo>
                <a:lnTo>
                  <a:pt x="12480" y="48"/>
                </a:lnTo>
                <a:cubicBezTo>
                  <a:pt x="12467" y="48"/>
                  <a:pt x="12456" y="38"/>
                  <a:pt x="12456" y="24"/>
                </a:cubicBezTo>
                <a:cubicBezTo>
                  <a:pt x="12456" y="11"/>
                  <a:pt x="12467" y="0"/>
                  <a:pt x="12480" y="0"/>
                </a:cubicBezTo>
                <a:close/>
                <a:moveTo>
                  <a:pt x="12720" y="0"/>
                </a:moveTo>
                <a:lnTo>
                  <a:pt x="12816" y="0"/>
                </a:lnTo>
                <a:cubicBezTo>
                  <a:pt x="12830" y="0"/>
                  <a:pt x="12840" y="11"/>
                  <a:pt x="12840" y="24"/>
                </a:cubicBezTo>
                <a:cubicBezTo>
                  <a:pt x="12840" y="38"/>
                  <a:pt x="12830" y="48"/>
                  <a:pt x="12816" y="48"/>
                </a:cubicBezTo>
                <a:lnTo>
                  <a:pt x="12720" y="48"/>
                </a:lnTo>
                <a:cubicBezTo>
                  <a:pt x="12707" y="48"/>
                  <a:pt x="12696" y="38"/>
                  <a:pt x="12696" y="24"/>
                </a:cubicBezTo>
                <a:cubicBezTo>
                  <a:pt x="12696" y="11"/>
                  <a:pt x="12707" y="0"/>
                  <a:pt x="12720" y="0"/>
                </a:cubicBezTo>
                <a:close/>
                <a:moveTo>
                  <a:pt x="12960" y="0"/>
                </a:moveTo>
                <a:lnTo>
                  <a:pt x="13056" y="0"/>
                </a:lnTo>
                <a:cubicBezTo>
                  <a:pt x="13070" y="0"/>
                  <a:pt x="13080" y="11"/>
                  <a:pt x="13080" y="24"/>
                </a:cubicBezTo>
                <a:cubicBezTo>
                  <a:pt x="13080" y="38"/>
                  <a:pt x="13070" y="48"/>
                  <a:pt x="13056" y="48"/>
                </a:cubicBezTo>
                <a:lnTo>
                  <a:pt x="12960" y="48"/>
                </a:lnTo>
                <a:cubicBezTo>
                  <a:pt x="12947" y="48"/>
                  <a:pt x="12936" y="38"/>
                  <a:pt x="12936" y="24"/>
                </a:cubicBezTo>
                <a:cubicBezTo>
                  <a:pt x="12936" y="11"/>
                  <a:pt x="12947" y="0"/>
                  <a:pt x="12960" y="0"/>
                </a:cubicBezTo>
                <a:close/>
                <a:moveTo>
                  <a:pt x="13200" y="0"/>
                </a:moveTo>
                <a:lnTo>
                  <a:pt x="13296" y="0"/>
                </a:lnTo>
                <a:cubicBezTo>
                  <a:pt x="13310" y="0"/>
                  <a:pt x="13320" y="11"/>
                  <a:pt x="13320" y="24"/>
                </a:cubicBezTo>
                <a:cubicBezTo>
                  <a:pt x="13320" y="38"/>
                  <a:pt x="13310" y="48"/>
                  <a:pt x="13296" y="48"/>
                </a:cubicBezTo>
                <a:lnTo>
                  <a:pt x="13200" y="48"/>
                </a:lnTo>
                <a:cubicBezTo>
                  <a:pt x="13187" y="48"/>
                  <a:pt x="13176" y="38"/>
                  <a:pt x="13176" y="24"/>
                </a:cubicBezTo>
                <a:cubicBezTo>
                  <a:pt x="13176" y="11"/>
                  <a:pt x="13187" y="0"/>
                  <a:pt x="13200" y="0"/>
                </a:cubicBezTo>
                <a:close/>
                <a:moveTo>
                  <a:pt x="13440" y="0"/>
                </a:moveTo>
                <a:lnTo>
                  <a:pt x="13536" y="0"/>
                </a:lnTo>
                <a:cubicBezTo>
                  <a:pt x="13550" y="0"/>
                  <a:pt x="13560" y="11"/>
                  <a:pt x="13560" y="24"/>
                </a:cubicBezTo>
                <a:cubicBezTo>
                  <a:pt x="13560" y="38"/>
                  <a:pt x="13550" y="48"/>
                  <a:pt x="13536" y="48"/>
                </a:cubicBezTo>
                <a:lnTo>
                  <a:pt x="13440" y="48"/>
                </a:lnTo>
                <a:cubicBezTo>
                  <a:pt x="13427" y="48"/>
                  <a:pt x="13416" y="38"/>
                  <a:pt x="13416" y="24"/>
                </a:cubicBezTo>
                <a:cubicBezTo>
                  <a:pt x="13416" y="11"/>
                  <a:pt x="13427" y="0"/>
                  <a:pt x="13440" y="0"/>
                </a:cubicBezTo>
                <a:close/>
                <a:moveTo>
                  <a:pt x="13680" y="0"/>
                </a:moveTo>
                <a:lnTo>
                  <a:pt x="13776" y="0"/>
                </a:lnTo>
                <a:cubicBezTo>
                  <a:pt x="13790" y="0"/>
                  <a:pt x="13800" y="11"/>
                  <a:pt x="13800" y="24"/>
                </a:cubicBezTo>
                <a:cubicBezTo>
                  <a:pt x="13800" y="38"/>
                  <a:pt x="13790" y="48"/>
                  <a:pt x="13776" y="48"/>
                </a:cubicBezTo>
                <a:lnTo>
                  <a:pt x="13680" y="48"/>
                </a:lnTo>
                <a:cubicBezTo>
                  <a:pt x="13667" y="48"/>
                  <a:pt x="13656" y="38"/>
                  <a:pt x="13656" y="24"/>
                </a:cubicBezTo>
                <a:cubicBezTo>
                  <a:pt x="13656" y="11"/>
                  <a:pt x="13667" y="0"/>
                  <a:pt x="13680" y="0"/>
                </a:cubicBezTo>
                <a:close/>
                <a:moveTo>
                  <a:pt x="13920" y="0"/>
                </a:moveTo>
                <a:lnTo>
                  <a:pt x="14016" y="0"/>
                </a:lnTo>
                <a:cubicBezTo>
                  <a:pt x="14030" y="0"/>
                  <a:pt x="14040" y="11"/>
                  <a:pt x="14040" y="24"/>
                </a:cubicBezTo>
                <a:cubicBezTo>
                  <a:pt x="14040" y="38"/>
                  <a:pt x="14030" y="48"/>
                  <a:pt x="14016" y="48"/>
                </a:cubicBezTo>
                <a:lnTo>
                  <a:pt x="13920" y="48"/>
                </a:lnTo>
                <a:cubicBezTo>
                  <a:pt x="13907" y="48"/>
                  <a:pt x="13896" y="38"/>
                  <a:pt x="13896" y="24"/>
                </a:cubicBezTo>
                <a:cubicBezTo>
                  <a:pt x="13896" y="11"/>
                  <a:pt x="13907" y="0"/>
                  <a:pt x="13920" y="0"/>
                </a:cubicBezTo>
                <a:close/>
                <a:moveTo>
                  <a:pt x="14160" y="0"/>
                </a:moveTo>
                <a:lnTo>
                  <a:pt x="14256" y="0"/>
                </a:lnTo>
                <a:cubicBezTo>
                  <a:pt x="14270" y="0"/>
                  <a:pt x="14280" y="11"/>
                  <a:pt x="14280" y="24"/>
                </a:cubicBezTo>
                <a:cubicBezTo>
                  <a:pt x="14280" y="38"/>
                  <a:pt x="14270" y="48"/>
                  <a:pt x="14256" y="48"/>
                </a:cubicBezTo>
                <a:lnTo>
                  <a:pt x="14160" y="48"/>
                </a:lnTo>
                <a:cubicBezTo>
                  <a:pt x="14147" y="48"/>
                  <a:pt x="14136" y="38"/>
                  <a:pt x="14136" y="24"/>
                </a:cubicBezTo>
                <a:cubicBezTo>
                  <a:pt x="14136" y="11"/>
                  <a:pt x="14147" y="0"/>
                  <a:pt x="14160" y="0"/>
                </a:cubicBezTo>
                <a:close/>
                <a:moveTo>
                  <a:pt x="14400" y="0"/>
                </a:moveTo>
                <a:lnTo>
                  <a:pt x="14496" y="0"/>
                </a:lnTo>
                <a:cubicBezTo>
                  <a:pt x="14510" y="0"/>
                  <a:pt x="14520" y="11"/>
                  <a:pt x="14520" y="24"/>
                </a:cubicBezTo>
                <a:cubicBezTo>
                  <a:pt x="14520" y="38"/>
                  <a:pt x="14510" y="48"/>
                  <a:pt x="14496" y="48"/>
                </a:cubicBezTo>
                <a:lnTo>
                  <a:pt x="14400" y="48"/>
                </a:lnTo>
                <a:cubicBezTo>
                  <a:pt x="14387" y="48"/>
                  <a:pt x="14376" y="38"/>
                  <a:pt x="14376" y="24"/>
                </a:cubicBezTo>
                <a:cubicBezTo>
                  <a:pt x="14376" y="11"/>
                  <a:pt x="14387" y="0"/>
                  <a:pt x="14400" y="0"/>
                </a:cubicBezTo>
                <a:close/>
                <a:moveTo>
                  <a:pt x="14640" y="0"/>
                </a:moveTo>
                <a:lnTo>
                  <a:pt x="14736" y="0"/>
                </a:lnTo>
                <a:cubicBezTo>
                  <a:pt x="14750" y="0"/>
                  <a:pt x="14760" y="11"/>
                  <a:pt x="14760" y="24"/>
                </a:cubicBezTo>
                <a:cubicBezTo>
                  <a:pt x="14760" y="38"/>
                  <a:pt x="14750" y="48"/>
                  <a:pt x="14736" y="48"/>
                </a:cubicBezTo>
                <a:lnTo>
                  <a:pt x="14640" y="48"/>
                </a:lnTo>
                <a:cubicBezTo>
                  <a:pt x="14627" y="48"/>
                  <a:pt x="14616" y="38"/>
                  <a:pt x="14616" y="24"/>
                </a:cubicBezTo>
                <a:cubicBezTo>
                  <a:pt x="14616" y="11"/>
                  <a:pt x="14627" y="0"/>
                  <a:pt x="14640" y="0"/>
                </a:cubicBezTo>
                <a:close/>
                <a:moveTo>
                  <a:pt x="14880" y="0"/>
                </a:moveTo>
                <a:lnTo>
                  <a:pt x="14976" y="0"/>
                </a:lnTo>
                <a:cubicBezTo>
                  <a:pt x="14990" y="0"/>
                  <a:pt x="15000" y="11"/>
                  <a:pt x="15000" y="24"/>
                </a:cubicBezTo>
                <a:cubicBezTo>
                  <a:pt x="15000" y="38"/>
                  <a:pt x="14990" y="48"/>
                  <a:pt x="14976" y="48"/>
                </a:cubicBezTo>
                <a:lnTo>
                  <a:pt x="14880" y="48"/>
                </a:lnTo>
                <a:cubicBezTo>
                  <a:pt x="14867" y="48"/>
                  <a:pt x="14856" y="38"/>
                  <a:pt x="14856" y="24"/>
                </a:cubicBezTo>
                <a:cubicBezTo>
                  <a:pt x="14856" y="11"/>
                  <a:pt x="14867" y="0"/>
                  <a:pt x="14880" y="0"/>
                </a:cubicBezTo>
                <a:close/>
                <a:moveTo>
                  <a:pt x="15120" y="0"/>
                </a:moveTo>
                <a:lnTo>
                  <a:pt x="15216" y="0"/>
                </a:lnTo>
                <a:cubicBezTo>
                  <a:pt x="15230" y="0"/>
                  <a:pt x="15240" y="11"/>
                  <a:pt x="15240" y="24"/>
                </a:cubicBezTo>
                <a:cubicBezTo>
                  <a:pt x="15240" y="38"/>
                  <a:pt x="15230" y="48"/>
                  <a:pt x="15216" y="48"/>
                </a:cubicBezTo>
                <a:lnTo>
                  <a:pt x="15120" y="48"/>
                </a:lnTo>
                <a:cubicBezTo>
                  <a:pt x="15107" y="48"/>
                  <a:pt x="15096" y="38"/>
                  <a:pt x="15096" y="24"/>
                </a:cubicBezTo>
                <a:cubicBezTo>
                  <a:pt x="15096" y="11"/>
                  <a:pt x="15107" y="0"/>
                  <a:pt x="15120" y="0"/>
                </a:cubicBezTo>
                <a:close/>
                <a:moveTo>
                  <a:pt x="15360" y="0"/>
                </a:moveTo>
                <a:lnTo>
                  <a:pt x="15456" y="0"/>
                </a:lnTo>
                <a:cubicBezTo>
                  <a:pt x="15470" y="0"/>
                  <a:pt x="15480" y="11"/>
                  <a:pt x="15480" y="24"/>
                </a:cubicBezTo>
                <a:cubicBezTo>
                  <a:pt x="15480" y="38"/>
                  <a:pt x="15470" y="48"/>
                  <a:pt x="15456" y="48"/>
                </a:cubicBezTo>
                <a:lnTo>
                  <a:pt x="15360" y="48"/>
                </a:lnTo>
                <a:cubicBezTo>
                  <a:pt x="15347" y="48"/>
                  <a:pt x="15336" y="38"/>
                  <a:pt x="15336" y="24"/>
                </a:cubicBezTo>
                <a:cubicBezTo>
                  <a:pt x="15336" y="11"/>
                  <a:pt x="15347" y="0"/>
                  <a:pt x="15360" y="0"/>
                </a:cubicBezTo>
                <a:close/>
                <a:moveTo>
                  <a:pt x="15600" y="0"/>
                </a:moveTo>
                <a:lnTo>
                  <a:pt x="15696" y="0"/>
                </a:lnTo>
                <a:cubicBezTo>
                  <a:pt x="15710" y="0"/>
                  <a:pt x="15720" y="11"/>
                  <a:pt x="15720" y="24"/>
                </a:cubicBezTo>
                <a:cubicBezTo>
                  <a:pt x="15720" y="38"/>
                  <a:pt x="15710" y="48"/>
                  <a:pt x="15696" y="48"/>
                </a:cubicBezTo>
                <a:lnTo>
                  <a:pt x="15600" y="48"/>
                </a:lnTo>
                <a:cubicBezTo>
                  <a:pt x="15587" y="48"/>
                  <a:pt x="15576" y="38"/>
                  <a:pt x="15576" y="24"/>
                </a:cubicBezTo>
                <a:cubicBezTo>
                  <a:pt x="15576" y="11"/>
                  <a:pt x="15587" y="0"/>
                  <a:pt x="15600" y="0"/>
                </a:cubicBezTo>
                <a:close/>
                <a:moveTo>
                  <a:pt x="15840" y="0"/>
                </a:moveTo>
                <a:lnTo>
                  <a:pt x="15936" y="0"/>
                </a:lnTo>
                <a:cubicBezTo>
                  <a:pt x="15950" y="0"/>
                  <a:pt x="15960" y="11"/>
                  <a:pt x="15960" y="24"/>
                </a:cubicBezTo>
                <a:cubicBezTo>
                  <a:pt x="15960" y="38"/>
                  <a:pt x="15950" y="48"/>
                  <a:pt x="15936" y="48"/>
                </a:cubicBezTo>
                <a:lnTo>
                  <a:pt x="15840" y="48"/>
                </a:lnTo>
                <a:cubicBezTo>
                  <a:pt x="15827" y="48"/>
                  <a:pt x="15816" y="38"/>
                  <a:pt x="15816" y="24"/>
                </a:cubicBezTo>
                <a:cubicBezTo>
                  <a:pt x="15816" y="11"/>
                  <a:pt x="15827" y="0"/>
                  <a:pt x="15840" y="0"/>
                </a:cubicBezTo>
                <a:close/>
                <a:moveTo>
                  <a:pt x="16080" y="0"/>
                </a:moveTo>
                <a:lnTo>
                  <a:pt x="16176" y="0"/>
                </a:lnTo>
                <a:cubicBezTo>
                  <a:pt x="16190" y="0"/>
                  <a:pt x="16200" y="11"/>
                  <a:pt x="16200" y="24"/>
                </a:cubicBezTo>
                <a:cubicBezTo>
                  <a:pt x="16200" y="38"/>
                  <a:pt x="16190" y="48"/>
                  <a:pt x="16176" y="48"/>
                </a:cubicBezTo>
                <a:lnTo>
                  <a:pt x="16080" y="48"/>
                </a:lnTo>
                <a:cubicBezTo>
                  <a:pt x="16067" y="48"/>
                  <a:pt x="16056" y="38"/>
                  <a:pt x="16056" y="24"/>
                </a:cubicBezTo>
                <a:cubicBezTo>
                  <a:pt x="16056" y="11"/>
                  <a:pt x="16067" y="0"/>
                  <a:pt x="16080" y="0"/>
                </a:cubicBezTo>
                <a:close/>
                <a:moveTo>
                  <a:pt x="16320" y="0"/>
                </a:moveTo>
                <a:lnTo>
                  <a:pt x="16416" y="0"/>
                </a:lnTo>
                <a:cubicBezTo>
                  <a:pt x="16430" y="0"/>
                  <a:pt x="16440" y="11"/>
                  <a:pt x="16440" y="24"/>
                </a:cubicBezTo>
                <a:cubicBezTo>
                  <a:pt x="16440" y="38"/>
                  <a:pt x="16430" y="48"/>
                  <a:pt x="16416" y="48"/>
                </a:cubicBezTo>
                <a:lnTo>
                  <a:pt x="16320" y="48"/>
                </a:lnTo>
                <a:cubicBezTo>
                  <a:pt x="16307" y="48"/>
                  <a:pt x="16296" y="38"/>
                  <a:pt x="16296" y="24"/>
                </a:cubicBezTo>
                <a:cubicBezTo>
                  <a:pt x="16296" y="11"/>
                  <a:pt x="16307" y="0"/>
                  <a:pt x="16320" y="0"/>
                </a:cubicBezTo>
                <a:close/>
                <a:moveTo>
                  <a:pt x="16560" y="0"/>
                </a:moveTo>
                <a:lnTo>
                  <a:pt x="16656" y="0"/>
                </a:lnTo>
                <a:cubicBezTo>
                  <a:pt x="16670" y="0"/>
                  <a:pt x="16680" y="11"/>
                  <a:pt x="16680" y="24"/>
                </a:cubicBezTo>
                <a:cubicBezTo>
                  <a:pt x="16680" y="38"/>
                  <a:pt x="16670" y="48"/>
                  <a:pt x="16656" y="48"/>
                </a:cubicBezTo>
                <a:lnTo>
                  <a:pt x="16560" y="48"/>
                </a:lnTo>
                <a:cubicBezTo>
                  <a:pt x="16547" y="48"/>
                  <a:pt x="16536" y="38"/>
                  <a:pt x="16536" y="24"/>
                </a:cubicBezTo>
                <a:cubicBezTo>
                  <a:pt x="16536" y="11"/>
                  <a:pt x="16547" y="0"/>
                  <a:pt x="16560" y="0"/>
                </a:cubicBezTo>
                <a:close/>
                <a:moveTo>
                  <a:pt x="16800" y="0"/>
                </a:moveTo>
                <a:lnTo>
                  <a:pt x="16896" y="0"/>
                </a:lnTo>
                <a:cubicBezTo>
                  <a:pt x="16910" y="0"/>
                  <a:pt x="16920" y="11"/>
                  <a:pt x="16920" y="24"/>
                </a:cubicBezTo>
                <a:cubicBezTo>
                  <a:pt x="16920" y="38"/>
                  <a:pt x="16910" y="48"/>
                  <a:pt x="16896" y="48"/>
                </a:cubicBezTo>
                <a:lnTo>
                  <a:pt x="16800" y="48"/>
                </a:lnTo>
                <a:cubicBezTo>
                  <a:pt x="16787" y="48"/>
                  <a:pt x="16776" y="38"/>
                  <a:pt x="16776" y="24"/>
                </a:cubicBezTo>
                <a:cubicBezTo>
                  <a:pt x="16776" y="11"/>
                  <a:pt x="16787" y="0"/>
                  <a:pt x="16800" y="0"/>
                </a:cubicBezTo>
                <a:close/>
                <a:moveTo>
                  <a:pt x="17040" y="0"/>
                </a:moveTo>
                <a:lnTo>
                  <a:pt x="17136" y="0"/>
                </a:lnTo>
                <a:cubicBezTo>
                  <a:pt x="17150" y="0"/>
                  <a:pt x="17160" y="11"/>
                  <a:pt x="17160" y="24"/>
                </a:cubicBezTo>
                <a:cubicBezTo>
                  <a:pt x="17160" y="38"/>
                  <a:pt x="17150" y="48"/>
                  <a:pt x="17136" y="48"/>
                </a:cubicBezTo>
                <a:lnTo>
                  <a:pt x="17040" y="48"/>
                </a:lnTo>
                <a:cubicBezTo>
                  <a:pt x="17027" y="48"/>
                  <a:pt x="17016" y="38"/>
                  <a:pt x="17016" y="24"/>
                </a:cubicBezTo>
                <a:cubicBezTo>
                  <a:pt x="17016" y="11"/>
                  <a:pt x="17027" y="0"/>
                  <a:pt x="17040" y="0"/>
                </a:cubicBezTo>
                <a:close/>
                <a:moveTo>
                  <a:pt x="17280" y="0"/>
                </a:moveTo>
                <a:lnTo>
                  <a:pt x="17376" y="0"/>
                </a:lnTo>
                <a:cubicBezTo>
                  <a:pt x="17390" y="0"/>
                  <a:pt x="17400" y="11"/>
                  <a:pt x="17400" y="24"/>
                </a:cubicBezTo>
                <a:cubicBezTo>
                  <a:pt x="17400" y="38"/>
                  <a:pt x="17390" y="48"/>
                  <a:pt x="17376" y="48"/>
                </a:cubicBezTo>
                <a:lnTo>
                  <a:pt x="17280" y="48"/>
                </a:lnTo>
                <a:cubicBezTo>
                  <a:pt x="17267" y="48"/>
                  <a:pt x="17256" y="38"/>
                  <a:pt x="17256" y="24"/>
                </a:cubicBezTo>
                <a:cubicBezTo>
                  <a:pt x="17256" y="11"/>
                  <a:pt x="17267" y="0"/>
                  <a:pt x="17280" y="0"/>
                </a:cubicBezTo>
                <a:close/>
                <a:moveTo>
                  <a:pt x="17520" y="0"/>
                </a:moveTo>
                <a:lnTo>
                  <a:pt x="17616" y="0"/>
                </a:lnTo>
                <a:cubicBezTo>
                  <a:pt x="17630" y="0"/>
                  <a:pt x="17640" y="11"/>
                  <a:pt x="17640" y="24"/>
                </a:cubicBezTo>
                <a:cubicBezTo>
                  <a:pt x="17640" y="38"/>
                  <a:pt x="17630" y="48"/>
                  <a:pt x="17616" y="48"/>
                </a:cubicBezTo>
                <a:lnTo>
                  <a:pt x="17520" y="48"/>
                </a:lnTo>
                <a:cubicBezTo>
                  <a:pt x="17507" y="48"/>
                  <a:pt x="17496" y="38"/>
                  <a:pt x="17496" y="24"/>
                </a:cubicBezTo>
                <a:cubicBezTo>
                  <a:pt x="17496" y="11"/>
                  <a:pt x="17507" y="0"/>
                  <a:pt x="17520" y="0"/>
                </a:cubicBezTo>
                <a:close/>
                <a:moveTo>
                  <a:pt x="17760" y="0"/>
                </a:moveTo>
                <a:lnTo>
                  <a:pt x="17856" y="0"/>
                </a:lnTo>
                <a:cubicBezTo>
                  <a:pt x="17870" y="0"/>
                  <a:pt x="17880" y="11"/>
                  <a:pt x="17880" y="24"/>
                </a:cubicBezTo>
                <a:cubicBezTo>
                  <a:pt x="17880" y="38"/>
                  <a:pt x="17870" y="48"/>
                  <a:pt x="17856" y="48"/>
                </a:cubicBezTo>
                <a:lnTo>
                  <a:pt x="17760" y="48"/>
                </a:lnTo>
                <a:cubicBezTo>
                  <a:pt x="17747" y="48"/>
                  <a:pt x="17736" y="38"/>
                  <a:pt x="17736" y="24"/>
                </a:cubicBezTo>
                <a:cubicBezTo>
                  <a:pt x="17736" y="11"/>
                  <a:pt x="17747" y="0"/>
                  <a:pt x="17760" y="0"/>
                </a:cubicBezTo>
                <a:close/>
                <a:moveTo>
                  <a:pt x="18000" y="0"/>
                </a:moveTo>
                <a:lnTo>
                  <a:pt x="18096" y="0"/>
                </a:lnTo>
                <a:cubicBezTo>
                  <a:pt x="18110" y="0"/>
                  <a:pt x="18120" y="11"/>
                  <a:pt x="18120" y="24"/>
                </a:cubicBezTo>
                <a:cubicBezTo>
                  <a:pt x="18120" y="38"/>
                  <a:pt x="18110" y="48"/>
                  <a:pt x="18096" y="48"/>
                </a:cubicBezTo>
                <a:lnTo>
                  <a:pt x="18000" y="48"/>
                </a:lnTo>
                <a:cubicBezTo>
                  <a:pt x="17987" y="48"/>
                  <a:pt x="17976" y="38"/>
                  <a:pt x="17976" y="24"/>
                </a:cubicBezTo>
                <a:cubicBezTo>
                  <a:pt x="17976" y="11"/>
                  <a:pt x="17987" y="0"/>
                  <a:pt x="18000" y="0"/>
                </a:cubicBezTo>
                <a:close/>
                <a:moveTo>
                  <a:pt x="18240" y="0"/>
                </a:moveTo>
                <a:lnTo>
                  <a:pt x="18336" y="0"/>
                </a:lnTo>
                <a:cubicBezTo>
                  <a:pt x="18350" y="0"/>
                  <a:pt x="18360" y="11"/>
                  <a:pt x="18360" y="24"/>
                </a:cubicBezTo>
                <a:cubicBezTo>
                  <a:pt x="18360" y="38"/>
                  <a:pt x="18350" y="48"/>
                  <a:pt x="18336" y="48"/>
                </a:cubicBezTo>
                <a:lnTo>
                  <a:pt x="18240" y="48"/>
                </a:lnTo>
                <a:cubicBezTo>
                  <a:pt x="18227" y="48"/>
                  <a:pt x="18216" y="38"/>
                  <a:pt x="18216" y="24"/>
                </a:cubicBezTo>
                <a:cubicBezTo>
                  <a:pt x="18216" y="11"/>
                  <a:pt x="18227" y="0"/>
                  <a:pt x="18240" y="0"/>
                </a:cubicBezTo>
                <a:close/>
                <a:moveTo>
                  <a:pt x="18480" y="0"/>
                </a:moveTo>
                <a:lnTo>
                  <a:pt x="18576" y="0"/>
                </a:lnTo>
                <a:cubicBezTo>
                  <a:pt x="18590" y="0"/>
                  <a:pt x="18600" y="11"/>
                  <a:pt x="18600" y="24"/>
                </a:cubicBezTo>
                <a:cubicBezTo>
                  <a:pt x="18600" y="38"/>
                  <a:pt x="18590" y="48"/>
                  <a:pt x="18576" y="48"/>
                </a:cubicBezTo>
                <a:lnTo>
                  <a:pt x="18480" y="48"/>
                </a:lnTo>
                <a:cubicBezTo>
                  <a:pt x="18467" y="48"/>
                  <a:pt x="18456" y="38"/>
                  <a:pt x="18456" y="24"/>
                </a:cubicBezTo>
                <a:cubicBezTo>
                  <a:pt x="18456" y="11"/>
                  <a:pt x="18467" y="0"/>
                  <a:pt x="18480" y="0"/>
                </a:cubicBezTo>
                <a:close/>
                <a:moveTo>
                  <a:pt x="18720" y="0"/>
                </a:moveTo>
                <a:lnTo>
                  <a:pt x="18816" y="0"/>
                </a:lnTo>
                <a:cubicBezTo>
                  <a:pt x="18830" y="0"/>
                  <a:pt x="18840" y="11"/>
                  <a:pt x="18840" y="24"/>
                </a:cubicBezTo>
                <a:cubicBezTo>
                  <a:pt x="18840" y="38"/>
                  <a:pt x="18830" y="48"/>
                  <a:pt x="18816" y="48"/>
                </a:cubicBezTo>
                <a:lnTo>
                  <a:pt x="18720" y="48"/>
                </a:lnTo>
                <a:cubicBezTo>
                  <a:pt x="18707" y="48"/>
                  <a:pt x="18696" y="38"/>
                  <a:pt x="18696" y="24"/>
                </a:cubicBezTo>
                <a:cubicBezTo>
                  <a:pt x="18696" y="11"/>
                  <a:pt x="18707" y="0"/>
                  <a:pt x="18720" y="0"/>
                </a:cubicBezTo>
                <a:close/>
                <a:moveTo>
                  <a:pt x="18960" y="0"/>
                </a:moveTo>
                <a:lnTo>
                  <a:pt x="19056" y="0"/>
                </a:lnTo>
                <a:cubicBezTo>
                  <a:pt x="19070" y="0"/>
                  <a:pt x="19080" y="11"/>
                  <a:pt x="19080" y="24"/>
                </a:cubicBezTo>
                <a:cubicBezTo>
                  <a:pt x="19080" y="38"/>
                  <a:pt x="19070" y="48"/>
                  <a:pt x="19056" y="48"/>
                </a:cubicBezTo>
                <a:lnTo>
                  <a:pt x="18960" y="48"/>
                </a:lnTo>
                <a:cubicBezTo>
                  <a:pt x="18947" y="48"/>
                  <a:pt x="18936" y="38"/>
                  <a:pt x="18936" y="24"/>
                </a:cubicBezTo>
                <a:cubicBezTo>
                  <a:pt x="18936" y="11"/>
                  <a:pt x="18947" y="0"/>
                  <a:pt x="18960" y="0"/>
                </a:cubicBezTo>
                <a:close/>
                <a:moveTo>
                  <a:pt x="19200" y="0"/>
                </a:moveTo>
                <a:lnTo>
                  <a:pt x="19296" y="0"/>
                </a:lnTo>
                <a:cubicBezTo>
                  <a:pt x="19310" y="0"/>
                  <a:pt x="19320" y="11"/>
                  <a:pt x="19320" y="24"/>
                </a:cubicBezTo>
                <a:cubicBezTo>
                  <a:pt x="19320" y="38"/>
                  <a:pt x="19310" y="48"/>
                  <a:pt x="19296" y="48"/>
                </a:cubicBezTo>
                <a:lnTo>
                  <a:pt x="19200" y="48"/>
                </a:lnTo>
                <a:cubicBezTo>
                  <a:pt x="19187" y="48"/>
                  <a:pt x="19176" y="38"/>
                  <a:pt x="19176" y="24"/>
                </a:cubicBezTo>
                <a:cubicBezTo>
                  <a:pt x="19176" y="11"/>
                  <a:pt x="19187" y="0"/>
                  <a:pt x="19200" y="0"/>
                </a:cubicBezTo>
                <a:close/>
                <a:moveTo>
                  <a:pt x="19440" y="0"/>
                </a:moveTo>
                <a:lnTo>
                  <a:pt x="19536" y="0"/>
                </a:lnTo>
                <a:cubicBezTo>
                  <a:pt x="19550" y="0"/>
                  <a:pt x="19560" y="11"/>
                  <a:pt x="19560" y="24"/>
                </a:cubicBezTo>
                <a:cubicBezTo>
                  <a:pt x="19560" y="38"/>
                  <a:pt x="19550" y="48"/>
                  <a:pt x="19536" y="48"/>
                </a:cubicBezTo>
                <a:lnTo>
                  <a:pt x="19440" y="48"/>
                </a:lnTo>
                <a:cubicBezTo>
                  <a:pt x="19427" y="48"/>
                  <a:pt x="19416" y="38"/>
                  <a:pt x="19416" y="24"/>
                </a:cubicBezTo>
                <a:cubicBezTo>
                  <a:pt x="19416" y="11"/>
                  <a:pt x="19427" y="0"/>
                  <a:pt x="19440" y="0"/>
                </a:cubicBezTo>
                <a:close/>
                <a:moveTo>
                  <a:pt x="19680" y="0"/>
                </a:moveTo>
                <a:lnTo>
                  <a:pt x="19776" y="0"/>
                </a:lnTo>
                <a:cubicBezTo>
                  <a:pt x="19790" y="0"/>
                  <a:pt x="19800" y="11"/>
                  <a:pt x="19800" y="24"/>
                </a:cubicBezTo>
                <a:cubicBezTo>
                  <a:pt x="19800" y="38"/>
                  <a:pt x="19790" y="48"/>
                  <a:pt x="19776" y="48"/>
                </a:cubicBezTo>
                <a:lnTo>
                  <a:pt x="19680" y="48"/>
                </a:lnTo>
                <a:cubicBezTo>
                  <a:pt x="19667" y="48"/>
                  <a:pt x="19656" y="38"/>
                  <a:pt x="19656" y="24"/>
                </a:cubicBezTo>
                <a:cubicBezTo>
                  <a:pt x="19656" y="11"/>
                  <a:pt x="19667" y="0"/>
                  <a:pt x="19680" y="0"/>
                </a:cubicBezTo>
                <a:close/>
                <a:moveTo>
                  <a:pt x="19920" y="0"/>
                </a:moveTo>
                <a:lnTo>
                  <a:pt x="20016" y="0"/>
                </a:lnTo>
                <a:cubicBezTo>
                  <a:pt x="20030" y="0"/>
                  <a:pt x="20040" y="11"/>
                  <a:pt x="20040" y="24"/>
                </a:cubicBezTo>
                <a:cubicBezTo>
                  <a:pt x="20040" y="38"/>
                  <a:pt x="20030" y="48"/>
                  <a:pt x="20016" y="48"/>
                </a:cubicBezTo>
                <a:lnTo>
                  <a:pt x="19920" y="48"/>
                </a:lnTo>
                <a:cubicBezTo>
                  <a:pt x="19907" y="48"/>
                  <a:pt x="19896" y="38"/>
                  <a:pt x="19896" y="24"/>
                </a:cubicBezTo>
                <a:cubicBezTo>
                  <a:pt x="19896" y="11"/>
                  <a:pt x="19907" y="0"/>
                  <a:pt x="19920" y="0"/>
                </a:cubicBezTo>
                <a:close/>
                <a:moveTo>
                  <a:pt x="20160" y="0"/>
                </a:moveTo>
                <a:lnTo>
                  <a:pt x="20256" y="0"/>
                </a:lnTo>
                <a:cubicBezTo>
                  <a:pt x="20270" y="0"/>
                  <a:pt x="20280" y="11"/>
                  <a:pt x="20280" y="24"/>
                </a:cubicBezTo>
                <a:cubicBezTo>
                  <a:pt x="20280" y="38"/>
                  <a:pt x="20270" y="48"/>
                  <a:pt x="20256" y="48"/>
                </a:cubicBezTo>
                <a:lnTo>
                  <a:pt x="20160" y="48"/>
                </a:lnTo>
                <a:cubicBezTo>
                  <a:pt x="20147" y="48"/>
                  <a:pt x="20136" y="38"/>
                  <a:pt x="20136" y="24"/>
                </a:cubicBezTo>
                <a:cubicBezTo>
                  <a:pt x="20136" y="11"/>
                  <a:pt x="20147" y="0"/>
                  <a:pt x="20160" y="0"/>
                </a:cubicBezTo>
                <a:close/>
                <a:moveTo>
                  <a:pt x="20400" y="0"/>
                </a:moveTo>
                <a:lnTo>
                  <a:pt x="20496" y="0"/>
                </a:lnTo>
                <a:cubicBezTo>
                  <a:pt x="20510" y="0"/>
                  <a:pt x="20520" y="11"/>
                  <a:pt x="20520" y="24"/>
                </a:cubicBezTo>
                <a:cubicBezTo>
                  <a:pt x="20520" y="38"/>
                  <a:pt x="20510" y="48"/>
                  <a:pt x="20496" y="48"/>
                </a:cubicBezTo>
                <a:lnTo>
                  <a:pt x="20400" y="48"/>
                </a:lnTo>
                <a:cubicBezTo>
                  <a:pt x="20387" y="48"/>
                  <a:pt x="20376" y="38"/>
                  <a:pt x="20376" y="24"/>
                </a:cubicBezTo>
                <a:cubicBezTo>
                  <a:pt x="20376" y="11"/>
                  <a:pt x="20387" y="0"/>
                  <a:pt x="20400" y="0"/>
                </a:cubicBezTo>
                <a:close/>
                <a:moveTo>
                  <a:pt x="20640" y="0"/>
                </a:moveTo>
                <a:lnTo>
                  <a:pt x="20736" y="0"/>
                </a:lnTo>
                <a:cubicBezTo>
                  <a:pt x="20750" y="0"/>
                  <a:pt x="20760" y="11"/>
                  <a:pt x="20760" y="24"/>
                </a:cubicBezTo>
                <a:cubicBezTo>
                  <a:pt x="20760" y="38"/>
                  <a:pt x="20750" y="48"/>
                  <a:pt x="20736" y="48"/>
                </a:cubicBezTo>
                <a:lnTo>
                  <a:pt x="20640" y="48"/>
                </a:lnTo>
                <a:cubicBezTo>
                  <a:pt x="20627" y="48"/>
                  <a:pt x="20616" y="38"/>
                  <a:pt x="20616" y="24"/>
                </a:cubicBezTo>
                <a:cubicBezTo>
                  <a:pt x="20616" y="11"/>
                  <a:pt x="20627" y="0"/>
                  <a:pt x="20640" y="0"/>
                </a:cubicBezTo>
                <a:close/>
                <a:moveTo>
                  <a:pt x="20880" y="0"/>
                </a:moveTo>
                <a:lnTo>
                  <a:pt x="20976" y="0"/>
                </a:lnTo>
                <a:cubicBezTo>
                  <a:pt x="20990" y="0"/>
                  <a:pt x="21000" y="11"/>
                  <a:pt x="21000" y="24"/>
                </a:cubicBezTo>
                <a:cubicBezTo>
                  <a:pt x="21000" y="38"/>
                  <a:pt x="20990" y="48"/>
                  <a:pt x="20976" y="48"/>
                </a:cubicBezTo>
                <a:lnTo>
                  <a:pt x="20880" y="48"/>
                </a:lnTo>
                <a:cubicBezTo>
                  <a:pt x="20867" y="48"/>
                  <a:pt x="20856" y="38"/>
                  <a:pt x="20856" y="24"/>
                </a:cubicBezTo>
                <a:cubicBezTo>
                  <a:pt x="20856" y="11"/>
                  <a:pt x="20867" y="0"/>
                  <a:pt x="20880" y="0"/>
                </a:cubicBezTo>
                <a:close/>
                <a:moveTo>
                  <a:pt x="21120" y="0"/>
                </a:moveTo>
                <a:lnTo>
                  <a:pt x="21216" y="0"/>
                </a:lnTo>
                <a:cubicBezTo>
                  <a:pt x="21230" y="0"/>
                  <a:pt x="21240" y="11"/>
                  <a:pt x="21240" y="24"/>
                </a:cubicBezTo>
                <a:cubicBezTo>
                  <a:pt x="21240" y="38"/>
                  <a:pt x="21230" y="48"/>
                  <a:pt x="21216" y="48"/>
                </a:cubicBezTo>
                <a:lnTo>
                  <a:pt x="21120" y="48"/>
                </a:lnTo>
                <a:cubicBezTo>
                  <a:pt x="21107" y="48"/>
                  <a:pt x="21096" y="38"/>
                  <a:pt x="21096" y="24"/>
                </a:cubicBezTo>
                <a:cubicBezTo>
                  <a:pt x="21096" y="11"/>
                  <a:pt x="21107" y="0"/>
                  <a:pt x="21120" y="0"/>
                </a:cubicBezTo>
                <a:close/>
                <a:moveTo>
                  <a:pt x="21360" y="0"/>
                </a:moveTo>
                <a:lnTo>
                  <a:pt x="21456" y="0"/>
                </a:lnTo>
                <a:cubicBezTo>
                  <a:pt x="21470" y="0"/>
                  <a:pt x="21480" y="11"/>
                  <a:pt x="21480" y="24"/>
                </a:cubicBezTo>
                <a:cubicBezTo>
                  <a:pt x="21480" y="38"/>
                  <a:pt x="21470" y="48"/>
                  <a:pt x="21456" y="48"/>
                </a:cubicBezTo>
                <a:lnTo>
                  <a:pt x="21360" y="48"/>
                </a:lnTo>
                <a:cubicBezTo>
                  <a:pt x="21347" y="48"/>
                  <a:pt x="21336" y="38"/>
                  <a:pt x="21336" y="24"/>
                </a:cubicBezTo>
                <a:cubicBezTo>
                  <a:pt x="21336" y="11"/>
                  <a:pt x="21347" y="0"/>
                  <a:pt x="21360" y="0"/>
                </a:cubicBezTo>
                <a:close/>
                <a:moveTo>
                  <a:pt x="21600" y="0"/>
                </a:moveTo>
                <a:lnTo>
                  <a:pt x="21696" y="0"/>
                </a:lnTo>
                <a:cubicBezTo>
                  <a:pt x="21710" y="0"/>
                  <a:pt x="21720" y="11"/>
                  <a:pt x="21720" y="24"/>
                </a:cubicBezTo>
                <a:cubicBezTo>
                  <a:pt x="21720" y="38"/>
                  <a:pt x="21710" y="48"/>
                  <a:pt x="21696" y="48"/>
                </a:cubicBezTo>
                <a:lnTo>
                  <a:pt x="21600" y="48"/>
                </a:lnTo>
                <a:cubicBezTo>
                  <a:pt x="21587" y="48"/>
                  <a:pt x="21576" y="38"/>
                  <a:pt x="21576" y="24"/>
                </a:cubicBezTo>
                <a:cubicBezTo>
                  <a:pt x="21576" y="11"/>
                  <a:pt x="21587" y="0"/>
                  <a:pt x="21600" y="0"/>
                </a:cubicBezTo>
                <a:close/>
                <a:moveTo>
                  <a:pt x="21840" y="0"/>
                </a:moveTo>
                <a:lnTo>
                  <a:pt x="21936" y="0"/>
                </a:lnTo>
                <a:cubicBezTo>
                  <a:pt x="21950" y="0"/>
                  <a:pt x="21960" y="11"/>
                  <a:pt x="21960" y="24"/>
                </a:cubicBezTo>
                <a:cubicBezTo>
                  <a:pt x="21960" y="38"/>
                  <a:pt x="21950" y="48"/>
                  <a:pt x="21936" y="48"/>
                </a:cubicBezTo>
                <a:lnTo>
                  <a:pt x="21840" y="48"/>
                </a:lnTo>
                <a:cubicBezTo>
                  <a:pt x="21827" y="48"/>
                  <a:pt x="21816" y="38"/>
                  <a:pt x="21816" y="24"/>
                </a:cubicBezTo>
                <a:cubicBezTo>
                  <a:pt x="21816" y="11"/>
                  <a:pt x="21827" y="0"/>
                  <a:pt x="21840" y="0"/>
                </a:cubicBezTo>
                <a:close/>
                <a:moveTo>
                  <a:pt x="22080" y="0"/>
                </a:moveTo>
                <a:lnTo>
                  <a:pt x="22176" y="0"/>
                </a:lnTo>
                <a:cubicBezTo>
                  <a:pt x="22190" y="0"/>
                  <a:pt x="22200" y="11"/>
                  <a:pt x="22200" y="24"/>
                </a:cubicBezTo>
                <a:cubicBezTo>
                  <a:pt x="22200" y="38"/>
                  <a:pt x="22190" y="48"/>
                  <a:pt x="22176" y="48"/>
                </a:cubicBezTo>
                <a:lnTo>
                  <a:pt x="22080" y="48"/>
                </a:lnTo>
                <a:cubicBezTo>
                  <a:pt x="22067" y="48"/>
                  <a:pt x="22056" y="38"/>
                  <a:pt x="22056" y="24"/>
                </a:cubicBezTo>
                <a:cubicBezTo>
                  <a:pt x="22056" y="11"/>
                  <a:pt x="22067" y="0"/>
                  <a:pt x="22080" y="0"/>
                </a:cubicBezTo>
                <a:close/>
                <a:moveTo>
                  <a:pt x="22320" y="0"/>
                </a:moveTo>
                <a:lnTo>
                  <a:pt x="22416" y="0"/>
                </a:lnTo>
                <a:cubicBezTo>
                  <a:pt x="22430" y="0"/>
                  <a:pt x="22440" y="11"/>
                  <a:pt x="22440" y="24"/>
                </a:cubicBezTo>
                <a:cubicBezTo>
                  <a:pt x="22440" y="38"/>
                  <a:pt x="22430" y="48"/>
                  <a:pt x="22416" y="48"/>
                </a:cubicBezTo>
                <a:lnTo>
                  <a:pt x="22320" y="48"/>
                </a:lnTo>
                <a:cubicBezTo>
                  <a:pt x="22307" y="48"/>
                  <a:pt x="22296" y="38"/>
                  <a:pt x="22296" y="24"/>
                </a:cubicBezTo>
                <a:cubicBezTo>
                  <a:pt x="22296" y="11"/>
                  <a:pt x="22307" y="0"/>
                  <a:pt x="22320" y="0"/>
                </a:cubicBezTo>
                <a:close/>
                <a:moveTo>
                  <a:pt x="22560" y="0"/>
                </a:moveTo>
                <a:lnTo>
                  <a:pt x="22656" y="0"/>
                </a:lnTo>
                <a:cubicBezTo>
                  <a:pt x="22670" y="0"/>
                  <a:pt x="22680" y="11"/>
                  <a:pt x="22680" y="24"/>
                </a:cubicBezTo>
                <a:cubicBezTo>
                  <a:pt x="22680" y="38"/>
                  <a:pt x="22670" y="48"/>
                  <a:pt x="22656" y="48"/>
                </a:cubicBezTo>
                <a:lnTo>
                  <a:pt x="22560" y="48"/>
                </a:lnTo>
                <a:cubicBezTo>
                  <a:pt x="22547" y="48"/>
                  <a:pt x="22536" y="38"/>
                  <a:pt x="22536" y="24"/>
                </a:cubicBezTo>
                <a:cubicBezTo>
                  <a:pt x="22536" y="11"/>
                  <a:pt x="22547" y="0"/>
                  <a:pt x="22560" y="0"/>
                </a:cubicBezTo>
                <a:close/>
                <a:moveTo>
                  <a:pt x="22800" y="0"/>
                </a:moveTo>
                <a:lnTo>
                  <a:pt x="22896" y="0"/>
                </a:lnTo>
                <a:cubicBezTo>
                  <a:pt x="22910" y="0"/>
                  <a:pt x="22920" y="11"/>
                  <a:pt x="22920" y="24"/>
                </a:cubicBezTo>
                <a:cubicBezTo>
                  <a:pt x="22920" y="38"/>
                  <a:pt x="22910" y="48"/>
                  <a:pt x="22896" y="48"/>
                </a:cubicBezTo>
                <a:lnTo>
                  <a:pt x="22800" y="48"/>
                </a:lnTo>
                <a:cubicBezTo>
                  <a:pt x="22787" y="48"/>
                  <a:pt x="22776" y="38"/>
                  <a:pt x="22776" y="24"/>
                </a:cubicBezTo>
                <a:cubicBezTo>
                  <a:pt x="22776" y="11"/>
                  <a:pt x="22787" y="0"/>
                  <a:pt x="22800" y="0"/>
                </a:cubicBezTo>
                <a:close/>
                <a:moveTo>
                  <a:pt x="23040" y="0"/>
                </a:moveTo>
                <a:lnTo>
                  <a:pt x="23136" y="0"/>
                </a:lnTo>
                <a:cubicBezTo>
                  <a:pt x="23150" y="0"/>
                  <a:pt x="23160" y="11"/>
                  <a:pt x="23160" y="24"/>
                </a:cubicBezTo>
                <a:cubicBezTo>
                  <a:pt x="23160" y="38"/>
                  <a:pt x="23150" y="48"/>
                  <a:pt x="23136" y="48"/>
                </a:cubicBezTo>
                <a:lnTo>
                  <a:pt x="23040" y="48"/>
                </a:lnTo>
                <a:cubicBezTo>
                  <a:pt x="23027" y="48"/>
                  <a:pt x="23016" y="38"/>
                  <a:pt x="23016" y="24"/>
                </a:cubicBezTo>
                <a:cubicBezTo>
                  <a:pt x="23016" y="11"/>
                  <a:pt x="23027" y="0"/>
                  <a:pt x="23040" y="0"/>
                </a:cubicBezTo>
                <a:close/>
                <a:moveTo>
                  <a:pt x="23280" y="0"/>
                </a:moveTo>
                <a:lnTo>
                  <a:pt x="23376" y="0"/>
                </a:lnTo>
                <a:cubicBezTo>
                  <a:pt x="23390" y="0"/>
                  <a:pt x="23400" y="11"/>
                  <a:pt x="23400" y="24"/>
                </a:cubicBezTo>
                <a:cubicBezTo>
                  <a:pt x="23400" y="38"/>
                  <a:pt x="23390" y="48"/>
                  <a:pt x="23376" y="48"/>
                </a:cubicBezTo>
                <a:lnTo>
                  <a:pt x="23280" y="48"/>
                </a:lnTo>
                <a:cubicBezTo>
                  <a:pt x="23267" y="48"/>
                  <a:pt x="23256" y="38"/>
                  <a:pt x="23256" y="24"/>
                </a:cubicBezTo>
                <a:cubicBezTo>
                  <a:pt x="23256" y="11"/>
                  <a:pt x="23267" y="0"/>
                  <a:pt x="23280" y="0"/>
                </a:cubicBezTo>
                <a:close/>
                <a:moveTo>
                  <a:pt x="23520" y="0"/>
                </a:moveTo>
                <a:lnTo>
                  <a:pt x="23616" y="0"/>
                </a:lnTo>
                <a:cubicBezTo>
                  <a:pt x="23630" y="0"/>
                  <a:pt x="23640" y="11"/>
                  <a:pt x="23640" y="24"/>
                </a:cubicBezTo>
                <a:cubicBezTo>
                  <a:pt x="23640" y="38"/>
                  <a:pt x="23630" y="48"/>
                  <a:pt x="23616" y="48"/>
                </a:cubicBezTo>
                <a:lnTo>
                  <a:pt x="23520" y="48"/>
                </a:lnTo>
                <a:cubicBezTo>
                  <a:pt x="23507" y="48"/>
                  <a:pt x="23496" y="38"/>
                  <a:pt x="23496" y="24"/>
                </a:cubicBezTo>
                <a:cubicBezTo>
                  <a:pt x="23496" y="11"/>
                  <a:pt x="23507" y="0"/>
                  <a:pt x="23520" y="0"/>
                </a:cubicBezTo>
                <a:close/>
                <a:moveTo>
                  <a:pt x="23760" y="0"/>
                </a:moveTo>
                <a:lnTo>
                  <a:pt x="23856" y="0"/>
                </a:lnTo>
                <a:cubicBezTo>
                  <a:pt x="23870" y="0"/>
                  <a:pt x="23880" y="11"/>
                  <a:pt x="23880" y="24"/>
                </a:cubicBezTo>
                <a:cubicBezTo>
                  <a:pt x="23880" y="38"/>
                  <a:pt x="23870" y="48"/>
                  <a:pt x="23856" y="48"/>
                </a:cubicBezTo>
                <a:lnTo>
                  <a:pt x="23760" y="48"/>
                </a:lnTo>
                <a:cubicBezTo>
                  <a:pt x="23747" y="48"/>
                  <a:pt x="23736" y="38"/>
                  <a:pt x="23736" y="24"/>
                </a:cubicBezTo>
                <a:cubicBezTo>
                  <a:pt x="23736" y="11"/>
                  <a:pt x="23747" y="0"/>
                  <a:pt x="23760" y="0"/>
                </a:cubicBezTo>
                <a:close/>
                <a:moveTo>
                  <a:pt x="24000" y="0"/>
                </a:moveTo>
                <a:lnTo>
                  <a:pt x="24096" y="0"/>
                </a:lnTo>
                <a:cubicBezTo>
                  <a:pt x="24110" y="0"/>
                  <a:pt x="24120" y="11"/>
                  <a:pt x="24120" y="24"/>
                </a:cubicBezTo>
                <a:cubicBezTo>
                  <a:pt x="24120" y="38"/>
                  <a:pt x="24110" y="48"/>
                  <a:pt x="24096" y="48"/>
                </a:cubicBezTo>
                <a:lnTo>
                  <a:pt x="24000" y="48"/>
                </a:lnTo>
                <a:cubicBezTo>
                  <a:pt x="23987" y="48"/>
                  <a:pt x="23976" y="38"/>
                  <a:pt x="23976" y="24"/>
                </a:cubicBezTo>
                <a:cubicBezTo>
                  <a:pt x="23976" y="11"/>
                  <a:pt x="23987" y="0"/>
                  <a:pt x="24000" y="0"/>
                </a:cubicBezTo>
                <a:close/>
                <a:moveTo>
                  <a:pt x="24240" y="0"/>
                </a:moveTo>
                <a:lnTo>
                  <a:pt x="24336" y="0"/>
                </a:lnTo>
                <a:cubicBezTo>
                  <a:pt x="24350" y="0"/>
                  <a:pt x="24360" y="11"/>
                  <a:pt x="24360" y="24"/>
                </a:cubicBezTo>
                <a:cubicBezTo>
                  <a:pt x="24360" y="38"/>
                  <a:pt x="24350" y="48"/>
                  <a:pt x="24336" y="48"/>
                </a:cubicBezTo>
                <a:lnTo>
                  <a:pt x="24240" y="48"/>
                </a:lnTo>
                <a:cubicBezTo>
                  <a:pt x="24227" y="48"/>
                  <a:pt x="24216" y="38"/>
                  <a:pt x="24216" y="24"/>
                </a:cubicBezTo>
                <a:cubicBezTo>
                  <a:pt x="24216" y="11"/>
                  <a:pt x="24227" y="0"/>
                  <a:pt x="24240" y="0"/>
                </a:cubicBezTo>
                <a:close/>
                <a:moveTo>
                  <a:pt x="24480" y="0"/>
                </a:moveTo>
                <a:lnTo>
                  <a:pt x="24576" y="0"/>
                </a:lnTo>
                <a:cubicBezTo>
                  <a:pt x="24590" y="0"/>
                  <a:pt x="24600" y="11"/>
                  <a:pt x="24600" y="24"/>
                </a:cubicBezTo>
                <a:cubicBezTo>
                  <a:pt x="24600" y="38"/>
                  <a:pt x="24590" y="48"/>
                  <a:pt x="24576" y="48"/>
                </a:cubicBezTo>
                <a:lnTo>
                  <a:pt x="24480" y="48"/>
                </a:lnTo>
                <a:cubicBezTo>
                  <a:pt x="24467" y="48"/>
                  <a:pt x="24456" y="38"/>
                  <a:pt x="24456" y="24"/>
                </a:cubicBezTo>
                <a:cubicBezTo>
                  <a:pt x="24456" y="11"/>
                  <a:pt x="24467" y="0"/>
                  <a:pt x="24480" y="0"/>
                </a:cubicBezTo>
                <a:close/>
                <a:moveTo>
                  <a:pt x="24720" y="0"/>
                </a:moveTo>
                <a:lnTo>
                  <a:pt x="24816" y="0"/>
                </a:lnTo>
                <a:cubicBezTo>
                  <a:pt x="24830" y="0"/>
                  <a:pt x="24840" y="11"/>
                  <a:pt x="24840" y="24"/>
                </a:cubicBezTo>
                <a:cubicBezTo>
                  <a:pt x="24840" y="38"/>
                  <a:pt x="24830" y="48"/>
                  <a:pt x="24816" y="48"/>
                </a:cubicBezTo>
                <a:lnTo>
                  <a:pt x="24720" y="48"/>
                </a:lnTo>
                <a:cubicBezTo>
                  <a:pt x="24707" y="48"/>
                  <a:pt x="24696" y="38"/>
                  <a:pt x="24696" y="24"/>
                </a:cubicBezTo>
                <a:cubicBezTo>
                  <a:pt x="24696" y="11"/>
                  <a:pt x="24707" y="0"/>
                  <a:pt x="24720" y="0"/>
                </a:cubicBezTo>
                <a:close/>
                <a:moveTo>
                  <a:pt x="24960" y="0"/>
                </a:moveTo>
                <a:lnTo>
                  <a:pt x="25056" y="0"/>
                </a:lnTo>
                <a:cubicBezTo>
                  <a:pt x="25070" y="0"/>
                  <a:pt x="25080" y="11"/>
                  <a:pt x="25080" y="24"/>
                </a:cubicBezTo>
                <a:cubicBezTo>
                  <a:pt x="25080" y="38"/>
                  <a:pt x="25070" y="48"/>
                  <a:pt x="25056" y="48"/>
                </a:cubicBezTo>
                <a:lnTo>
                  <a:pt x="24960" y="48"/>
                </a:lnTo>
                <a:cubicBezTo>
                  <a:pt x="24947" y="48"/>
                  <a:pt x="24936" y="38"/>
                  <a:pt x="24936" y="24"/>
                </a:cubicBezTo>
                <a:cubicBezTo>
                  <a:pt x="24936" y="11"/>
                  <a:pt x="24947" y="0"/>
                  <a:pt x="24960" y="0"/>
                </a:cubicBezTo>
                <a:close/>
                <a:moveTo>
                  <a:pt x="25200" y="0"/>
                </a:moveTo>
                <a:lnTo>
                  <a:pt x="25296" y="0"/>
                </a:lnTo>
                <a:cubicBezTo>
                  <a:pt x="25310" y="0"/>
                  <a:pt x="25320" y="11"/>
                  <a:pt x="25320" y="24"/>
                </a:cubicBezTo>
                <a:cubicBezTo>
                  <a:pt x="25320" y="38"/>
                  <a:pt x="25310" y="48"/>
                  <a:pt x="25296" y="48"/>
                </a:cubicBezTo>
                <a:lnTo>
                  <a:pt x="25200" y="48"/>
                </a:lnTo>
                <a:cubicBezTo>
                  <a:pt x="25187" y="48"/>
                  <a:pt x="25176" y="38"/>
                  <a:pt x="25176" y="24"/>
                </a:cubicBezTo>
                <a:cubicBezTo>
                  <a:pt x="25176" y="11"/>
                  <a:pt x="25187" y="0"/>
                  <a:pt x="25200" y="0"/>
                </a:cubicBezTo>
                <a:close/>
                <a:moveTo>
                  <a:pt x="25440" y="0"/>
                </a:moveTo>
                <a:lnTo>
                  <a:pt x="25536" y="0"/>
                </a:lnTo>
                <a:cubicBezTo>
                  <a:pt x="25550" y="0"/>
                  <a:pt x="25560" y="11"/>
                  <a:pt x="25560" y="24"/>
                </a:cubicBezTo>
                <a:cubicBezTo>
                  <a:pt x="25560" y="38"/>
                  <a:pt x="25550" y="48"/>
                  <a:pt x="25536" y="48"/>
                </a:cubicBezTo>
                <a:lnTo>
                  <a:pt x="25440" y="48"/>
                </a:lnTo>
                <a:cubicBezTo>
                  <a:pt x="25427" y="48"/>
                  <a:pt x="25416" y="38"/>
                  <a:pt x="25416" y="24"/>
                </a:cubicBezTo>
                <a:cubicBezTo>
                  <a:pt x="25416" y="11"/>
                  <a:pt x="25427" y="0"/>
                  <a:pt x="25440" y="0"/>
                </a:cubicBezTo>
                <a:close/>
                <a:moveTo>
                  <a:pt x="25680" y="0"/>
                </a:moveTo>
                <a:lnTo>
                  <a:pt x="25776" y="0"/>
                </a:lnTo>
                <a:cubicBezTo>
                  <a:pt x="25790" y="0"/>
                  <a:pt x="25800" y="11"/>
                  <a:pt x="25800" y="24"/>
                </a:cubicBezTo>
                <a:cubicBezTo>
                  <a:pt x="25800" y="38"/>
                  <a:pt x="25790" y="48"/>
                  <a:pt x="25776" y="48"/>
                </a:cubicBezTo>
                <a:lnTo>
                  <a:pt x="25680" y="48"/>
                </a:lnTo>
                <a:cubicBezTo>
                  <a:pt x="25667" y="48"/>
                  <a:pt x="25656" y="38"/>
                  <a:pt x="25656" y="24"/>
                </a:cubicBezTo>
                <a:cubicBezTo>
                  <a:pt x="25656" y="11"/>
                  <a:pt x="25667" y="0"/>
                  <a:pt x="25680" y="0"/>
                </a:cubicBezTo>
                <a:close/>
                <a:moveTo>
                  <a:pt x="25920" y="0"/>
                </a:moveTo>
                <a:lnTo>
                  <a:pt x="26016" y="0"/>
                </a:lnTo>
                <a:cubicBezTo>
                  <a:pt x="26030" y="0"/>
                  <a:pt x="26040" y="11"/>
                  <a:pt x="26040" y="24"/>
                </a:cubicBezTo>
                <a:cubicBezTo>
                  <a:pt x="26040" y="38"/>
                  <a:pt x="26030" y="48"/>
                  <a:pt x="26016" y="48"/>
                </a:cubicBezTo>
                <a:lnTo>
                  <a:pt x="25920" y="48"/>
                </a:lnTo>
                <a:cubicBezTo>
                  <a:pt x="25907" y="48"/>
                  <a:pt x="25896" y="38"/>
                  <a:pt x="25896" y="24"/>
                </a:cubicBezTo>
                <a:cubicBezTo>
                  <a:pt x="25896" y="11"/>
                  <a:pt x="25907" y="0"/>
                  <a:pt x="25920" y="0"/>
                </a:cubicBezTo>
                <a:close/>
                <a:moveTo>
                  <a:pt x="26160" y="0"/>
                </a:moveTo>
                <a:lnTo>
                  <a:pt x="26256" y="0"/>
                </a:lnTo>
                <a:cubicBezTo>
                  <a:pt x="26270" y="0"/>
                  <a:pt x="26280" y="11"/>
                  <a:pt x="26280" y="24"/>
                </a:cubicBezTo>
                <a:cubicBezTo>
                  <a:pt x="26280" y="38"/>
                  <a:pt x="26270" y="48"/>
                  <a:pt x="26256" y="48"/>
                </a:cubicBezTo>
                <a:lnTo>
                  <a:pt x="26160" y="48"/>
                </a:lnTo>
                <a:cubicBezTo>
                  <a:pt x="26147" y="48"/>
                  <a:pt x="26136" y="38"/>
                  <a:pt x="26136" y="24"/>
                </a:cubicBezTo>
                <a:cubicBezTo>
                  <a:pt x="26136" y="11"/>
                  <a:pt x="26147" y="0"/>
                  <a:pt x="26160" y="0"/>
                </a:cubicBezTo>
                <a:close/>
                <a:moveTo>
                  <a:pt x="26400" y="0"/>
                </a:moveTo>
                <a:lnTo>
                  <a:pt x="26496" y="0"/>
                </a:lnTo>
                <a:cubicBezTo>
                  <a:pt x="26510" y="0"/>
                  <a:pt x="26520" y="11"/>
                  <a:pt x="26520" y="24"/>
                </a:cubicBezTo>
                <a:cubicBezTo>
                  <a:pt x="26520" y="38"/>
                  <a:pt x="26510" y="48"/>
                  <a:pt x="26496" y="48"/>
                </a:cubicBezTo>
                <a:lnTo>
                  <a:pt x="26400" y="48"/>
                </a:lnTo>
                <a:cubicBezTo>
                  <a:pt x="26387" y="48"/>
                  <a:pt x="26376" y="38"/>
                  <a:pt x="26376" y="24"/>
                </a:cubicBezTo>
                <a:cubicBezTo>
                  <a:pt x="26376" y="11"/>
                  <a:pt x="26387" y="0"/>
                  <a:pt x="26400" y="0"/>
                </a:cubicBezTo>
                <a:close/>
                <a:moveTo>
                  <a:pt x="26640" y="0"/>
                </a:moveTo>
                <a:lnTo>
                  <a:pt x="26736" y="0"/>
                </a:lnTo>
                <a:cubicBezTo>
                  <a:pt x="26750" y="0"/>
                  <a:pt x="26760" y="11"/>
                  <a:pt x="26760" y="24"/>
                </a:cubicBezTo>
                <a:cubicBezTo>
                  <a:pt x="26760" y="38"/>
                  <a:pt x="26750" y="48"/>
                  <a:pt x="26736" y="48"/>
                </a:cubicBezTo>
                <a:lnTo>
                  <a:pt x="26640" y="48"/>
                </a:lnTo>
                <a:cubicBezTo>
                  <a:pt x="26627" y="48"/>
                  <a:pt x="26616" y="38"/>
                  <a:pt x="26616" y="24"/>
                </a:cubicBezTo>
                <a:cubicBezTo>
                  <a:pt x="26616" y="11"/>
                  <a:pt x="26627" y="0"/>
                  <a:pt x="26640" y="0"/>
                </a:cubicBezTo>
                <a:close/>
                <a:moveTo>
                  <a:pt x="26880" y="0"/>
                </a:moveTo>
                <a:lnTo>
                  <a:pt x="26976" y="0"/>
                </a:lnTo>
                <a:cubicBezTo>
                  <a:pt x="26990" y="0"/>
                  <a:pt x="27000" y="11"/>
                  <a:pt x="27000" y="24"/>
                </a:cubicBezTo>
                <a:cubicBezTo>
                  <a:pt x="27000" y="38"/>
                  <a:pt x="26990" y="48"/>
                  <a:pt x="26976" y="48"/>
                </a:cubicBezTo>
                <a:lnTo>
                  <a:pt x="26880" y="48"/>
                </a:lnTo>
                <a:cubicBezTo>
                  <a:pt x="26867" y="48"/>
                  <a:pt x="26856" y="38"/>
                  <a:pt x="26856" y="24"/>
                </a:cubicBezTo>
                <a:cubicBezTo>
                  <a:pt x="26856" y="11"/>
                  <a:pt x="26867" y="0"/>
                  <a:pt x="26880" y="0"/>
                </a:cubicBezTo>
                <a:close/>
                <a:moveTo>
                  <a:pt x="27120" y="0"/>
                </a:moveTo>
                <a:lnTo>
                  <a:pt x="27216" y="0"/>
                </a:lnTo>
                <a:cubicBezTo>
                  <a:pt x="27230" y="0"/>
                  <a:pt x="27240" y="11"/>
                  <a:pt x="27240" y="24"/>
                </a:cubicBezTo>
                <a:cubicBezTo>
                  <a:pt x="27240" y="38"/>
                  <a:pt x="27230" y="48"/>
                  <a:pt x="27216" y="48"/>
                </a:cubicBezTo>
                <a:lnTo>
                  <a:pt x="27120" y="48"/>
                </a:lnTo>
                <a:cubicBezTo>
                  <a:pt x="27107" y="48"/>
                  <a:pt x="27096" y="38"/>
                  <a:pt x="27096" y="24"/>
                </a:cubicBezTo>
                <a:cubicBezTo>
                  <a:pt x="27096" y="11"/>
                  <a:pt x="27107" y="0"/>
                  <a:pt x="27120" y="0"/>
                </a:cubicBezTo>
                <a:close/>
                <a:moveTo>
                  <a:pt x="27360" y="0"/>
                </a:moveTo>
                <a:lnTo>
                  <a:pt x="27456" y="0"/>
                </a:lnTo>
                <a:cubicBezTo>
                  <a:pt x="27470" y="0"/>
                  <a:pt x="27480" y="11"/>
                  <a:pt x="27480" y="24"/>
                </a:cubicBezTo>
                <a:cubicBezTo>
                  <a:pt x="27480" y="38"/>
                  <a:pt x="27470" y="48"/>
                  <a:pt x="27456" y="48"/>
                </a:cubicBezTo>
                <a:lnTo>
                  <a:pt x="27360" y="48"/>
                </a:lnTo>
                <a:cubicBezTo>
                  <a:pt x="27347" y="48"/>
                  <a:pt x="27336" y="38"/>
                  <a:pt x="27336" y="24"/>
                </a:cubicBezTo>
                <a:cubicBezTo>
                  <a:pt x="27336" y="11"/>
                  <a:pt x="27347" y="0"/>
                  <a:pt x="27360" y="0"/>
                </a:cubicBezTo>
                <a:close/>
                <a:moveTo>
                  <a:pt x="27600" y="0"/>
                </a:moveTo>
                <a:lnTo>
                  <a:pt x="27696" y="0"/>
                </a:lnTo>
                <a:cubicBezTo>
                  <a:pt x="27710" y="0"/>
                  <a:pt x="27720" y="11"/>
                  <a:pt x="27720" y="24"/>
                </a:cubicBezTo>
                <a:cubicBezTo>
                  <a:pt x="27720" y="38"/>
                  <a:pt x="27710" y="48"/>
                  <a:pt x="27696" y="48"/>
                </a:cubicBezTo>
                <a:lnTo>
                  <a:pt x="27600" y="48"/>
                </a:lnTo>
                <a:cubicBezTo>
                  <a:pt x="27587" y="48"/>
                  <a:pt x="27576" y="38"/>
                  <a:pt x="27576" y="24"/>
                </a:cubicBezTo>
                <a:cubicBezTo>
                  <a:pt x="27576" y="11"/>
                  <a:pt x="27587" y="0"/>
                  <a:pt x="27600" y="0"/>
                </a:cubicBezTo>
                <a:close/>
                <a:moveTo>
                  <a:pt x="27840" y="0"/>
                </a:moveTo>
                <a:lnTo>
                  <a:pt x="27904" y="0"/>
                </a:lnTo>
                <a:lnTo>
                  <a:pt x="27904" y="48"/>
                </a:lnTo>
                <a:lnTo>
                  <a:pt x="27840" y="48"/>
                </a:lnTo>
                <a:cubicBezTo>
                  <a:pt x="27827" y="48"/>
                  <a:pt x="27816" y="38"/>
                  <a:pt x="27816" y="24"/>
                </a:cubicBezTo>
                <a:cubicBezTo>
                  <a:pt x="27816" y="11"/>
                  <a:pt x="27827" y="0"/>
                  <a:pt x="27840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50" name="Freeform 20">
            <a:extLst>
              <a:ext uri="{FF2B5EF4-FFF2-40B4-BE49-F238E27FC236}">
                <a16:creationId xmlns:a16="http://schemas.microsoft.com/office/drawing/2014/main" id="{37ECBEEF-6DEC-40E1-B5B1-E9FD568B9944}"/>
              </a:ext>
            </a:extLst>
          </p:cNvPr>
          <p:cNvSpPr>
            <a:spLocks noEditPoints="1"/>
          </p:cNvSpPr>
          <p:nvPr/>
        </p:nvSpPr>
        <p:spPr bwMode="auto">
          <a:xfrm>
            <a:off x="5036613" y="4921309"/>
            <a:ext cx="3543401" cy="47607"/>
          </a:xfrm>
          <a:custGeom>
            <a:avLst/>
            <a:gdLst>
              <a:gd name="T0" fmla="*/ 0 w 3806"/>
              <a:gd name="T1" fmla="*/ 0 h 36"/>
              <a:gd name="T2" fmla="*/ 3806 w 3806"/>
              <a:gd name="T3" fmla="*/ 0 h 36"/>
              <a:gd name="T4" fmla="*/ 7 w 3806"/>
              <a:gd name="T5" fmla="*/ 0 h 36"/>
              <a:gd name="T6" fmla="*/ 7 w 3806"/>
              <a:gd name="T7" fmla="*/ 36 h 36"/>
              <a:gd name="T8" fmla="*/ 277 w 3806"/>
              <a:gd name="T9" fmla="*/ 0 h 36"/>
              <a:gd name="T10" fmla="*/ 277 w 3806"/>
              <a:gd name="T11" fmla="*/ 36 h 36"/>
              <a:gd name="T12" fmla="*/ 548 w 3806"/>
              <a:gd name="T13" fmla="*/ 0 h 36"/>
              <a:gd name="T14" fmla="*/ 548 w 3806"/>
              <a:gd name="T15" fmla="*/ 36 h 36"/>
              <a:gd name="T16" fmla="*/ 819 w 3806"/>
              <a:gd name="T17" fmla="*/ 0 h 36"/>
              <a:gd name="T18" fmla="*/ 819 w 3806"/>
              <a:gd name="T19" fmla="*/ 36 h 36"/>
              <a:gd name="T20" fmla="*/ 1090 w 3806"/>
              <a:gd name="T21" fmla="*/ 0 h 36"/>
              <a:gd name="T22" fmla="*/ 1090 w 3806"/>
              <a:gd name="T23" fmla="*/ 36 h 36"/>
              <a:gd name="T24" fmla="*/ 1360 w 3806"/>
              <a:gd name="T25" fmla="*/ 0 h 36"/>
              <a:gd name="T26" fmla="*/ 1360 w 3806"/>
              <a:gd name="T27" fmla="*/ 36 h 36"/>
              <a:gd name="T28" fmla="*/ 1631 w 3806"/>
              <a:gd name="T29" fmla="*/ 0 h 36"/>
              <a:gd name="T30" fmla="*/ 1631 w 3806"/>
              <a:gd name="T31" fmla="*/ 36 h 36"/>
              <a:gd name="T32" fmla="*/ 1902 w 3806"/>
              <a:gd name="T33" fmla="*/ 0 h 36"/>
              <a:gd name="T34" fmla="*/ 1902 w 3806"/>
              <a:gd name="T35" fmla="*/ 36 h 36"/>
              <a:gd name="T36" fmla="*/ 2174 w 3806"/>
              <a:gd name="T37" fmla="*/ 0 h 36"/>
              <a:gd name="T38" fmla="*/ 2174 w 3806"/>
              <a:gd name="T39" fmla="*/ 36 h 36"/>
              <a:gd name="T40" fmla="*/ 2445 w 3806"/>
              <a:gd name="T41" fmla="*/ 0 h 36"/>
              <a:gd name="T42" fmla="*/ 2445 w 3806"/>
              <a:gd name="T43" fmla="*/ 36 h 36"/>
              <a:gd name="T44" fmla="*/ 2715 w 3806"/>
              <a:gd name="T45" fmla="*/ 0 h 36"/>
              <a:gd name="T46" fmla="*/ 2715 w 3806"/>
              <a:gd name="T47" fmla="*/ 36 h 36"/>
              <a:gd name="T48" fmla="*/ 2986 w 3806"/>
              <a:gd name="T49" fmla="*/ 0 h 36"/>
              <a:gd name="T50" fmla="*/ 2986 w 3806"/>
              <a:gd name="T51" fmla="*/ 36 h 36"/>
              <a:gd name="T52" fmla="*/ 3257 w 3806"/>
              <a:gd name="T53" fmla="*/ 0 h 36"/>
              <a:gd name="T54" fmla="*/ 3257 w 3806"/>
              <a:gd name="T55" fmla="*/ 36 h 36"/>
              <a:gd name="T56" fmla="*/ 3528 w 3806"/>
              <a:gd name="T57" fmla="*/ 0 h 36"/>
              <a:gd name="T58" fmla="*/ 3528 w 3806"/>
              <a:gd name="T59" fmla="*/ 36 h 36"/>
              <a:gd name="T60" fmla="*/ 3798 w 3806"/>
              <a:gd name="T61" fmla="*/ 0 h 36"/>
              <a:gd name="T62" fmla="*/ 3798 w 3806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06" h="36">
                <a:moveTo>
                  <a:pt x="0" y="0"/>
                </a:moveTo>
                <a:lnTo>
                  <a:pt x="3806" y="0"/>
                </a:lnTo>
                <a:moveTo>
                  <a:pt x="7" y="0"/>
                </a:moveTo>
                <a:lnTo>
                  <a:pt x="7" y="36"/>
                </a:lnTo>
                <a:moveTo>
                  <a:pt x="277" y="0"/>
                </a:moveTo>
                <a:lnTo>
                  <a:pt x="277" y="36"/>
                </a:lnTo>
                <a:moveTo>
                  <a:pt x="548" y="0"/>
                </a:moveTo>
                <a:lnTo>
                  <a:pt x="548" y="36"/>
                </a:lnTo>
                <a:moveTo>
                  <a:pt x="819" y="0"/>
                </a:moveTo>
                <a:lnTo>
                  <a:pt x="819" y="36"/>
                </a:lnTo>
                <a:moveTo>
                  <a:pt x="1090" y="0"/>
                </a:moveTo>
                <a:lnTo>
                  <a:pt x="1090" y="36"/>
                </a:lnTo>
                <a:moveTo>
                  <a:pt x="1360" y="0"/>
                </a:moveTo>
                <a:lnTo>
                  <a:pt x="1360" y="36"/>
                </a:lnTo>
                <a:moveTo>
                  <a:pt x="1631" y="0"/>
                </a:moveTo>
                <a:lnTo>
                  <a:pt x="1631" y="36"/>
                </a:lnTo>
                <a:moveTo>
                  <a:pt x="1902" y="0"/>
                </a:moveTo>
                <a:lnTo>
                  <a:pt x="1902" y="36"/>
                </a:lnTo>
                <a:moveTo>
                  <a:pt x="2174" y="0"/>
                </a:moveTo>
                <a:lnTo>
                  <a:pt x="2174" y="36"/>
                </a:lnTo>
                <a:moveTo>
                  <a:pt x="2445" y="0"/>
                </a:moveTo>
                <a:lnTo>
                  <a:pt x="2445" y="36"/>
                </a:lnTo>
                <a:moveTo>
                  <a:pt x="2715" y="0"/>
                </a:moveTo>
                <a:lnTo>
                  <a:pt x="2715" y="36"/>
                </a:lnTo>
                <a:moveTo>
                  <a:pt x="2986" y="0"/>
                </a:moveTo>
                <a:lnTo>
                  <a:pt x="2986" y="36"/>
                </a:lnTo>
                <a:moveTo>
                  <a:pt x="3257" y="0"/>
                </a:moveTo>
                <a:lnTo>
                  <a:pt x="3257" y="36"/>
                </a:lnTo>
                <a:moveTo>
                  <a:pt x="3528" y="0"/>
                </a:moveTo>
                <a:lnTo>
                  <a:pt x="3528" y="36"/>
                </a:lnTo>
                <a:moveTo>
                  <a:pt x="3798" y="0"/>
                </a:moveTo>
                <a:lnTo>
                  <a:pt x="3798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52" name="Rectangle 31">
            <a:extLst>
              <a:ext uri="{FF2B5EF4-FFF2-40B4-BE49-F238E27FC236}">
                <a16:creationId xmlns:a16="http://schemas.microsoft.com/office/drawing/2014/main" id="{CC275770-F91B-4C02-A5EF-174C2120D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6371" y="2347854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3" name="Rectangle 22">
            <a:extLst>
              <a:ext uri="{FF2B5EF4-FFF2-40B4-BE49-F238E27FC236}">
                <a16:creationId xmlns:a16="http://schemas.microsoft.com/office/drawing/2014/main" id="{68B6F31F-7766-44D3-8E66-8829DD1C37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1881" y="4593345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4" name="Rectangle 23">
            <a:extLst>
              <a:ext uri="{FF2B5EF4-FFF2-40B4-BE49-F238E27FC236}">
                <a16:creationId xmlns:a16="http://schemas.microsoft.com/office/drawing/2014/main" id="{08D9A614-0F1E-48B9-A4C1-75675A8843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1881" y="434472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5" name="Rectangle 24">
            <a:extLst>
              <a:ext uri="{FF2B5EF4-FFF2-40B4-BE49-F238E27FC236}">
                <a16:creationId xmlns:a16="http://schemas.microsoft.com/office/drawing/2014/main" id="{4CC9F3A4-1A3D-42B6-9E1D-F1CCC82034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1881" y="4094788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6" name="Rectangle 25">
            <a:extLst>
              <a:ext uri="{FF2B5EF4-FFF2-40B4-BE49-F238E27FC236}">
                <a16:creationId xmlns:a16="http://schemas.microsoft.com/office/drawing/2014/main" id="{F44116A4-C625-43FB-B93E-AA94C41BB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1881" y="384617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7" name="Rectangle 26">
            <a:extLst>
              <a:ext uri="{FF2B5EF4-FFF2-40B4-BE49-F238E27FC236}">
                <a16:creationId xmlns:a16="http://schemas.microsoft.com/office/drawing/2014/main" id="{D56371E6-AF36-423E-BE96-2C839DEF6B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1881" y="3596230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8" name="Rectangle 27">
            <a:extLst>
              <a:ext uri="{FF2B5EF4-FFF2-40B4-BE49-F238E27FC236}">
                <a16:creationId xmlns:a16="http://schemas.microsoft.com/office/drawing/2014/main" id="{32797B9D-BE85-4718-A349-69546FE69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1881" y="334629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59" name="Rectangle 28">
            <a:extLst>
              <a:ext uri="{FF2B5EF4-FFF2-40B4-BE49-F238E27FC236}">
                <a16:creationId xmlns:a16="http://schemas.microsoft.com/office/drawing/2014/main" id="{09B5EE58-AD58-4276-B6F4-76FA8E1A6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1881" y="3097674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0" name="Rectangle 29">
            <a:extLst>
              <a:ext uri="{FF2B5EF4-FFF2-40B4-BE49-F238E27FC236}">
                <a16:creationId xmlns:a16="http://schemas.microsoft.com/office/drawing/2014/main" id="{7CBFDC3F-4DDD-45A9-8579-BCB480B239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1881" y="2847734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1" name="Rectangle 30">
            <a:extLst>
              <a:ext uri="{FF2B5EF4-FFF2-40B4-BE49-F238E27FC236}">
                <a16:creationId xmlns:a16="http://schemas.microsoft.com/office/drawing/2014/main" id="{B62B1E67-E135-45B7-9075-20FF6D0684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1881" y="2597794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2" name="Freeform 32">
            <a:extLst>
              <a:ext uri="{FF2B5EF4-FFF2-40B4-BE49-F238E27FC236}">
                <a16:creationId xmlns:a16="http://schemas.microsoft.com/office/drawing/2014/main" id="{4BFB4955-5B9E-4CCB-936C-1316AE6A25FE}"/>
              </a:ext>
            </a:extLst>
          </p:cNvPr>
          <p:cNvSpPr>
            <a:spLocks noEditPoints="1"/>
          </p:cNvSpPr>
          <p:nvPr/>
        </p:nvSpPr>
        <p:spPr bwMode="auto">
          <a:xfrm>
            <a:off x="5009612" y="2404719"/>
            <a:ext cx="33516" cy="2524524"/>
          </a:xfrm>
          <a:custGeom>
            <a:avLst/>
            <a:gdLst>
              <a:gd name="T0" fmla="*/ 36 w 36"/>
              <a:gd name="T1" fmla="*/ 1909 h 1909"/>
              <a:gd name="T2" fmla="*/ 36 w 36"/>
              <a:gd name="T3" fmla="*/ 0 h 1909"/>
              <a:gd name="T4" fmla="*/ 36 w 36"/>
              <a:gd name="T5" fmla="*/ 1903 h 1909"/>
              <a:gd name="T6" fmla="*/ 0 w 36"/>
              <a:gd name="T7" fmla="*/ 1903 h 1909"/>
              <a:gd name="T8" fmla="*/ 36 w 36"/>
              <a:gd name="T9" fmla="*/ 1714 h 1909"/>
              <a:gd name="T10" fmla="*/ 0 w 36"/>
              <a:gd name="T11" fmla="*/ 1714 h 1909"/>
              <a:gd name="T12" fmla="*/ 36 w 36"/>
              <a:gd name="T13" fmla="*/ 1526 h 1909"/>
              <a:gd name="T14" fmla="*/ 0 w 36"/>
              <a:gd name="T15" fmla="*/ 1526 h 1909"/>
              <a:gd name="T16" fmla="*/ 36 w 36"/>
              <a:gd name="T17" fmla="*/ 1337 h 1909"/>
              <a:gd name="T18" fmla="*/ 0 w 36"/>
              <a:gd name="T19" fmla="*/ 1337 h 1909"/>
              <a:gd name="T20" fmla="*/ 36 w 36"/>
              <a:gd name="T21" fmla="*/ 1149 h 1909"/>
              <a:gd name="T22" fmla="*/ 0 w 36"/>
              <a:gd name="T23" fmla="*/ 1149 h 1909"/>
              <a:gd name="T24" fmla="*/ 36 w 36"/>
              <a:gd name="T25" fmla="*/ 960 h 1909"/>
              <a:gd name="T26" fmla="*/ 0 w 36"/>
              <a:gd name="T27" fmla="*/ 960 h 1909"/>
              <a:gd name="T28" fmla="*/ 36 w 36"/>
              <a:gd name="T29" fmla="*/ 771 h 1909"/>
              <a:gd name="T30" fmla="*/ 0 w 36"/>
              <a:gd name="T31" fmla="*/ 771 h 1909"/>
              <a:gd name="T32" fmla="*/ 36 w 36"/>
              <a:gd name="T33" fmla="*/ 583 h 1909"/>
              <a:gd name="T34" fmla="*/ 0 w 36"/>
              <a:gd name="T35" fmla="*/ 583 h 1909"/>
              <a:gd name="T36" fmla="*/ 36 w 36"/>
              <a:gd name="T37" fmla="*/ 394 h 1909"/>
              <a:gd name="T38" fmla="*/ 0 w 36"/>
              <a:gd name="T39" fmla="*/ 394 h 1909"/>
              <a:gd name="T40" fmla="*/ 36 w 36"/>
              <a:gd name="T41" fmla="*/ 206 h 1909"/>
              <a:gd name="T42" fmla="*/ 0 w 36"/>
              <a:gd name="T43" fmla="*/ 206 h 1909"/>
              <a:gd name="T44" fmla="*/ 36 w 36"/>
              <a:gd name="T45" fmla="*/ 16 h 1909"/>
              <a:gd name="T46" fmla="*/ 0 w 36"/>
              <a:gd name="T47" fmla="*/ 16 h 1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09">
                <a:moveTo>
                  <a:pt x="36" y="1909"/>
                </a:moveTo>
                <a:lnTo>
                  <a:pt x="36" y="0"/>
                </a:lnTo>
                <a:moveTo>
                  <a:pt x="36" y="1903"/>
                </a:moveTo>
                <a:lnTo>
                  <a:pt x="0" y="1903"/>
                </a:lnTo>
                <a:moveTo>
                  <a:pt x="36" y="1714"/>
                </a:moveTo>
                <a:lnTo>
                  <a:pt x="0" y="1714"/>
                </a:lnTo>
                <a:moveTo>
                  <a:pt x="36" y="1526"/>
                </a:moveTo>
                <a:lnTo>
                  <a:pt x="0" y="1526"/>
                </a:lnTo>
                <a:moveTo>
                  <a:pt x="36" y="1337"/>
                </a:moveTo>
                <a:lnTo>
                  <a:pt x="0" y="1337"/>
                </a:lnTo>
                <a:moveTo>
                  <a:pt x="36" y="1149"/>
                </a:moveTo>
                <a:lnTo>
                  <a:pt x="0" y="1149"/>
                </a:lnTo>
                <a:moveTo>
                  <a:pt x="36" y="960"/>
                </a:moveTo>
                <a:lnTo>
                  <a:pt x="0" y="960"/>
                </a:lnTo>
                <a:moveTo>
                  <a:pt x="36" y="771"/>
                </a:moveTo>
                <a:lnTo>
                  <a:pt x="0" y="771"/>
                </a:lnTo>
                <a:moveTo>
                  <a:pt x="36" y="583"/>
                </a:moveTo>
                <a:lnTo>
                  <a:pt x="0" y="583"/>
                </a:lnTo>
                <a:moveTo>
                  <a:pt x="36" y="394"/>
                </a:moveTo>
                <a:lnTo>
                  <a:pt x="0" y="394"/>
                </a:lnTo>
                <a:moveTo>
                  <a:pt x="36" y="206"/>
                </a:moveTo>
                <a:lnTo>
                  <a:pt x="0" y="206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63" name="Rectangle 21">
            <a:extLst>
              <a:ext uri="{FF2B5EF4-FFF2-40B4-BE49-F238E27FC236}">
                <a16:creationId xmlns:a16="http://schemas.microsoft.com/office/drawing/2014/main" id="{463EA499-D21F-4162-8963-E5234C3DA7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5879" y="4843285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4" name="Rectangle 114">
            <a:extLst>
              <a:ext uri="{FF2B5EF4-FFF2-40B4-BE49-F238E27FC236}">
                <a16:creationId xmlns:a16="http://schemas.microsoft.com/office/drawing/2014/main" id="{9766F9B8-0D3C-4E22-AD31-3813F7C20D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9536" y="5188440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5" name="Rectangle 126">
            <a:extLst>
              <a:ext uri="{FF2B5EF4-FFF2-40B4-BE49-F238E27FC236}">
                <a16:creationId xmlns:a16="http://schemas.microsoft.com/office/drawing/2014/main" id="{909EC175-2D69-4AA9-BFF0-FC0122983F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10377" y="5278259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7" name="Rectangle 141">
            <a:extLst>
              <a:ext uri="{FF2B5EF4-FFF2-40B4-BE49-F238E27FC236}">
                <a16:creationId xmlns:a16="http://schemas.microsoft.com/office/drawing/2014/main" id="{028AD4C1-F88C-4134-AEAE-89C0533BB2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5463" y="540105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68" name="Rectangle 156">
            <a:extLst>
              <a:ext uri="{FF2B5EF4-FFF2-40B4-BE49-F238E27FC236}">
                <a16:creationId xmlns:a16="http://schemas.microsoft.com/office/drawing/2014/main" id="{AF2303B9-01D0-48A7-B5AF-CDCD38F4A1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7495" y="5520078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08A436F9-859E-4D63-8AFB-7D2FC9DD83BE}"/>
              </a:ext>
            </a:extLst>
          </p:cNvPr>
          <p:cNvSpPr txBox="1"/>
          <p:nvPr/>
        </p:nvSpPr>
        <p:spPr>
          <a:xfrm>
            <a:off x="4612417" y="3034630"/>
            <a:ext cx="184666" cy="1227264"/>
          </a:xfrm>
          <a:prstGeom prst="rect">
            <a:avLst/>
          </a:prstGeom>
          <a:noFill/>
        </p:spPr>
        <p:txBody>
          <a:bodyPr vert="vert270" wrap="square" lIns="0" tIns="0" rIns="0" bIns="0" rtlCol="0" anchor="t" anchorCtr="0">
            <a:spAutoFit/>
          </a:bodyPr>
          <a:lstStyle/>
          <a:p>
            <a:pPr algn="ctr" defTabSz="342946">
              <a:defRPr/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OS, %</a:t>
            </a:r>
          </a:p>
        </p:txBody>
      </p:sp>
      <p:sp>
        <p:nvSpPr>
          <p:cNvPr id="347" name="TextBox 346">
            <a:extLst>
              <a:ext uri="{FF2B5EF4-FFF2-40B4-BE49-F238E27FC236}">
                <a16:creationId xmlns:a16="http://schemas.microsoft.com/office/drawing/2014/main" id="{F5C353B0-888D-4FD3-B97F-C22D2AF2C469}"/>
              </a:ext>
            </a:extLst>
          </p:cNvPr>
          <p:cNvSpPr txBox="1"/>
          <p:nvPr/>
        </p:nvSpPr>
        <p:spPr>
          <a:xfrm>
            <a:off x="2350727" y="1843009"/>
            <a:ext cx="816570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</a:t>
            </a:r>
          </a:p>
        </p:txBody>
      </p:sp>
      <p:sp>
        <p:nvSpPr>
          <p:cNvPr id="348" name="TextBox 347">
            <a:extLst>
              <a:ext uri="{FF2B5EF4-FFF2-40B4-BE49-F238E27FC236}">
                <a16:creationId xmlns:a16="http://schemas.microsoft.com/office/drawing/2014/main" id="{BDA07B08-1F8B-4BFF-8332-B08E72530269}"/>
              </a:ext>
            </a:extLst>
          </p:cNvPr>
          <p:cNvSpPr txBox="1"/>
          <p:nvPr/>
        </p:nvSpPr>
        <p:spPr>
          <a:xfrm>
            <a:off x="6601048" y="1819762"/>
            <a:ext cx="948658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≥10</a:t>
            </a:r>
          </a:p>
        </p:txBody>
      </p:sp>
      <p:sp>
        <p:nvSpPr>
          <p:cNvPr id="332" name="TextBox 331">
            <a:extLst>
              <a:ext uri="{FF2B5EF4-FFF2-40B4-BE49-F238E27FC236}">
                <a16:creationId xmlns:a16="http://schemas.microsoft.com/office/drawing/2014/main" id="{04360748-0A0D-4E83-A371-68E5D1A78016}"/>
              </a:ext>
            </a:extLst>
          </p:cNvPr>
          <p:cNvSpPr txBox="1"/>
          <p:nvPr/>
        </p:nvSpPr>
        <p:spPr>
          <a:xfrm>
            <a:off x="310896" y="3036220"/>
            <a:ext cx="184666" cy="1235527"/>
          </a:xfrm>
          <a:prstGeom prst="rect">
            <a:avLst/>
          </a:prstGeom>
          <a:noFill/>
        </p:spPr>
        <p:txBody>
          <a:bodyPr vert="vert270" wrap="square" lIns="0" tIns="0" rIns="0" bIns="0" rtlCol="0" anchor="t" anchorCtr="0">
            <a:spAutoFit/>
          </a:bodyPr>
          <a:lstStyle/>
          <a:p>
            <a:pPr algn="ctr" defTabSz="342946">
              <a:defRPr/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OS, %</a:t>
            </a:r>
          </a:p>
        </p:txBody>
      </p:sp>
      <p:sp>
        <p:nvSpPr>
          <p:cNvPr id="336" name="Line 120">
            <a:extLst>
              <a:ext uri="{FF2B5EF4-FFF2-40B4-BE49-F238E27FC236}">
                <a16:creationId xmlns:a16="http://schemas.microsoft.com/office/drawing/2014/main" id="{30BF10D9-BD24-417E-9522-9361C5C9678D}"/>
              </a:ext>
            </a:extLst>
          </p:cNvPr>
          <p:cNvSpPr>
            <a:spLocks noChangeShapeType="1"/>
          </p:cNvSpPr>
          <p:nvPr/>
        </p:nvSpPr>
        <p:spPr bwMode="auto">
          <a:xfrm>
            <a:off x="1719390" y="2515167"/>
            <a:ext cx="2851262" cy="0"/>
          </a:xfrm>
          <a:prstGeom prst="line">
            <a:avLst/>
          </a:prstGeom>
          <a:noFill/>
          <a:ln w="30163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337" name="Rectangle 121">
            <a:extLst>
              <a:ext uri="{FF2B5EF4-FFF2-40B4-BE49-F238E27FC236}">
                <a16:creationId xmlns:a16="http://schemas.microsoft.com/office/drawing/2014/main" id="{ADDA1C5C-7EA8-4BF7-9724-A2F080708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968" y="2548980"/>
            <a:ext cx="105637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Pembro + 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8" name="Rectangle 122">
            <a:extLst>
              <a:ext uri="{FF2B5EF4-FFF2-40B4-BE49-F238E27FC236}">
                <a16:creationId xmlns:a16="http://schemas.microsoft.com/office/drawing/2014/main" id="{EAB7ADFB-0F49-4642-B850-F7D591B266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58649" y="2346081"/>
            <a:ext cx="41838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Events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9" name="Rectangle 123">
            <a:extLst>
              <a:ext uri="{FF2B5EF4-FFF2-40B4-BE49-F238E27FC236}">
                <a16:creationId xmlns:a16="http://schemas.microsoft.com/office/drawing/2014/main" id="{F019445C-228B-49C9-82ED-3B42D2D5CC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8749" y="2337548"/>
            <a:ext cx="72616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HR (95% CI)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0" name="Rectangle 124">
            <a:extLst>
              <a:ext uri="{FF2B5EF4-FFF2-40B4-BE49-F238E27FC236}">
                <a16:creationId xmlns:a16="http://schemas.microsoft.com/office/drawing/2014/main" id="{1B92F555-EB20-4C05-B51C-60B46759BC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39584" y="2337548"/>
            <a:ext cx="44563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i="1" dirty="0">
                <a:solidFill>
                  <a:srgbClr val="000000"/>
                </a:solidFill>
                <a:ea typeface="MS PGothic" panose="020B0600070205080204" pitchFamily="34" charset="-128"/>
              </a:rPr>
              <a:t>P </a:t>
            </a: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value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1" name="Rectangle 125">
            <a:extLst>
              <a:ext uri="{FF2B5EF4-FFF2-40B4-BE49-F238E27FC236}">
                <a16:creationId xmlns:a16="http://schemas.microsoft.com/office/drawing/2014/main" id="{BEBDAE70-7536-447B-890E-CF8BA6B98F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967" y="2669149"/>
            <a:ext cx="43441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2" name="Rectangle 163">
            <a:extLst>
              <a:ext uri="{FF2B5EF4-FFF2-40B4-BE49-F238E27FC236}">
                <a16:creationId xmlns:a16="http://schemas.microsoft.com/office/drawing/2014/main" id="{7401CC87-6DF5-499A-840A-ED32BA239B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453" y="2548980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80%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3" name="Rectangle 164">
            <a:extLst>
              <a:ext uri="{FF2B5EF4-FFF2-40B4-BE49-F238E27FC236}">
                <a16:creationId xmlns:a16="http://schemas.microsoft.com/office/drawing/2014/main" id="{9A6360E6-AAB7-4520-8986-6637BE1323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08453" y="2669149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86%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4" name="Rectangle 165">
            <a:extLst>
              <a:ext uri="{FF2B5EF4-FFF2-40B4-BE49-F238E27FC236}">
                <a16:creationId xmlns:a16="http://schemas.microsoft.com/office/drawing/2014/main" id="{5485388C-135C-402B-9433-0F232A0DB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8591" y="2548980"/>
            <a:ext cx="24686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0.85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5" name="Rectangle 166">
            <a:extLst>
              <a:ext uri="{FF2B5EF4-FFF2-40B4-BE49-F238E27FC236}">
                <a16:creationId xmlns:a16="http://schemas.microsoft.com/office/drawing/2014/main" id="{484E9C16-F4B8-4183-8482-3A03C889B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0789" y="2669149"/>
            <a:ext cx="6235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(0.70-1.03)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6" name="Rectangle 167">
            <a:extLst>
              <a:ext uri="{FF2B5EF4-FFF2-40B4-BE49-F238E27FC236}">
                <a16:creationId xmlns:a16="http://schemas.microsoft.com/office/drawing/2014/main" id="{FD10EFCE-7077-42E6-9393-914C983D42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2133" y="2548980"/>
            <a:ext cx="317395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0.046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2" name="Rectangle 158">
            <a:extLst>
              <a:ext uri="{FF2B5EF4-FFF2-40B4-BE49-F238E27FC236}">
                <a16:creationId xmlns:a16="http://schemas.microsoft.com/office/drawing/2014/main" id="{01FF09FB-7C37-4342-9EEF-C5A9B2CF51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7978" y="3707116"/>
            <a:ext cx="9073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Median (95% CI)</a:t>
            </a:r>
            <a:b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12.5 mo (10.8-13.9)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11.1 mo (9.2-12.8)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08" name="Freeform 33">
            <a:extLst>
              <a:ext uri="{FF2B5EF4-FFF2-40B4-BE49-F238E27FC236}">
                <a16:creationId xmlns:a16="http://schemas.microsoft.com/office/drawing/2014/main" id="{36045B6C-5F45-4654-BA55-BFB0BEDF6319}"/>
              </a:ext>
            </a:extLst>
          </p:cNvPr>
          <p:cNvSpPr>
            <a:spLocks/>
          </p:cNvSpPr>
          <p:nvPr/>
        </p:nvSpPr>
        <p:spPr bwMode="auto">
          <a:xfrm>
            <a:off x="747199" y="2412051"/>
            <a:ext cx="3435420" cy="2287235"/>
          </a:xfrm>
          <a:custGeom>
            <a:avLst/>
            <a:gdLst>
              <a:gd name="T0" fmla="*/ 80 w 3702"/>
              <a:gd name="T1" fmla="*/ 16 h 1718"/>
              <a:gd name="T2" fmla="*/ 100 w 3702"/>
              <a:gd name="T3" fmla="*/ 45 h 1718"/>
              <a:gd name="T4" fmla="*/ 142 w 3702"/>
              <a:gd name="T5" fmla="*/ 76 h 1718"/>
              <a:gd name="T6" fmla="*/ 201 w 3702"/>
              <a:gd name="T7" fmla="*/ 99 h 1718"/>
              <a:gd name="T8" fmla="*/ 230 w 3702"/>
              <a:gd name="T9" fmla="*/ 128 h 1718"/>
              <a:gd name="T10" fmla="*/ 296 w 3702"/>
              <a:gd name="T11" fmla="*/ 174 h 1718"/>
              <a:gd name="T12" fmla="*/ 343 w 3702"/>
              <a:gd name="T13" fmla="*/ 204 h 1718"/>
              <a:gd name="T14" fmla="*/ 353 w 3702"/>
              <a:gd name="T15" fmla="*/ 235 h 1718"/>
              <a:gd name="T16" fmla="*/ 373 w 3702"/>
              <a:gd name="T17" fmla="*/ 264 h 1718"/>
              <a:gd name="T18" fmla="*/ 400 w 3702"/>
              <a:gd name="T19" fmla="*/ 295 h 1718"/>
              <a:gd name="T20" fmla="*/ 423 w 3702"/>
              <a:gd name="T21" fmla="*/ 325 h 1718"/>
              <a:gd name="T22" fmla="*/ 477 w 3702"/>
              <a:gd name="T23" fmla="*/ 362 h 1718"/>
              <a:gd name="T24" fmla="*/ 503 w 3702"/>
              <a:gd name="T25" fmla="*/ 400 h 1718"/>
              <a:gd name="T26" fmla="*/ 536 w 3702"/>
              <a:gd name="T27" fmla="*/ 438 h 1718"/>
              <a:gd name="T28" fmla="*/ 554 w 3702"/>
              <a:gd name="T29" fmla="*/ 498 h 1718"/>
              <a:gd name="T30" fmla="*/ 569 w 3702"/>
              <a:gd name="T31" fmla="*/ 521 h 1718"/>
              <a:gd name="T32" fmla="*/ 590 w 3702"/>
              <a:gd name="T33" fmla="*/ 551 h 1718"/>
              <a:gd name="T34" fmla="*/ 637 w 3702"/>
              <a:gd name="T35" fmla="*/ 596 h 1718"/>
              <a:gd name="T36" fmla="*/ 670 w 3702"/>
              <a:gd name="T37" fmla="*/ 634 h 1718"/>
              <a:gd name="T38" fmla="*/ 681 w 3702"/>
              <a:gd name="T39" fmla="*/ 672 h 1718"/>
              <a:gd name="T40" fmla="*/ 720 w 3702"/>
              <a:gd name="T41" fmla="*/ 703 h 1718"/>
              <a:gd name="T42" fmla="*/ 741 w 3702"/>
              <a:gd name="T43" fmla="*/ 732 h 1718"/>
              <a:gd name="T44" fmla="*/ 768 w 3702"/>
              <a:gd name="T45" fmla="*/ 777 h 1718"/>
              <a:gd name="T46" fmla="*/ 812 w 3702"/>
              <a:gd name="T47" fmla="*/ 808 h 1718"/>
              <a:gd name="T48" fmla="*/ 892 w 3702"/>
              <a:gd name="T49" fmla="*/ 831 h 1718"/>
              <a:gd name="T50" fmla="*/ 916 w 3702"/>
              <a:gd name="T51" fmla="*/ 861 h 1718"/>
              <a:gd name="T52" fmla="*/ 957 w 3702"/>
              <a:gd name="T53" fmla="*/ 899 h 1718"/>
              <a:gd name="T54" fmla="*/ 972 w 3702"/>
              <a:gd name="T55" fmla="*/ 921 h 1718"/>
              <a:gd name="T56" fmla="*/ 1008 w 3702"/>
              <a:gd name="T57" fmla="*/ 951 h 1718"/>
              <a:gd name="T58" fmla="*/ 1029 w 3702"/>
              <a:gd name="T59" fmla="*/ 982 h 1718"/>
              <a:gd name="T60" fmla="*/ 1062 w 3702"/>
              <a:gd name="T61" fmla="*/ 1004 h 1718"/>
              <a:gd name="T62" fmla="*/ 1106 w 3702"/>
              <a:gd name="T63" fmla="*/ 1042 h 1718"/>
              <a:gd name="T64" fmla="*/ 1165 w 3702"/>
              <a:gd name="T65" fmla="*/ 1073 h 1718"/>
              <a:gd name="T66" fmla="*/ 1207 w 3702"/>
              <a:gd name="T67" fmla="*/ 1102 h 1718"/>
              <a:gd name="T68" fmla="*/ 1260 w 3702"/>
              <a:gd name="T69" fmla="*/ 1133 h 1718"/>
              <a:gd name="T70" fmla="*/ 1310 w 3702"/>
              <a:gd name="T71" fmla="*/ 1163 h 1718"/>
              <a:gd name="T72" fmla="*/ 1364 w 3702"/>
              <a:gd name="T73" fmla="*/ 1185 h 1718"/>
              <a:gd name="T74" fmla="*/ 1420 w 3702"/>
              <a:gd name="T75" fmla="*/ 1216 h 1718"/>
              <a:gd name="T76" fmla="*/ 1498 w 3702"/>
              <a:gd name="T77" fmla="*/ 1254 h 1718"/>
              <a:gd name="T78" fmla="*/ 1539 w 3702"/>
              <a:gd name="T79" fmla="*/ 1276 h 1718"/>
              <a:gd name="T80" fmla="*/ 1583 w 3702"/>
              <a:gd name="T81" fmla="*/ 1306 h 1718"/>
              <a:gd name="T82" fmla="*/ 1645 w 3702"/>
              <a:gd name="T83" fmla="*/ 1344 h 1718"/>
              <a:gd name="T84" fmla="*/ 1678 w 3702"/>
              <a:gd name="T85" fmla="*/ 1367 h 1718"/>
              <a:gd name="T86" fmla="*/ 1693 w 3702"/>
              <a:gd name="T87" fmla="*/ 1404 h 1718"/>
              <a:gd name="T88" fmla="*/ 1741 w 3702"/>
              <a:gd name="T89" fmla="*/ 1442 h 1718"/>
              <a:gd name="T90" fmla="*/ 1791 w 3702"/>
              <a:gd name="T91" fmla="*/ 1472 h 1718"/>
              <a:gd name="T92" fmla="*/ 1880 w 3702"/>
              <a:gd name="T93" fmla="*/ 1502 h 1718"/>
              <a:gd name="T94" fmla="*/ 1960 w 3702"/>
              <a:gd name="T95" fmla="*/ 1526 h 1718"/>
              <a:gd name="T96" fmla="*/ 2103 w 3702"/>
              <a:gd name="T97" fmla="*/ 1526 h 1718"/>
              <a:gd name="T98" fmla="*/ 2171 w 3702"/>
              <a:gd name="T99" fmla="*/ 1526 h 1718"/>
              <a:gd name="T100" fmla="*/ 2222 w 3702"/>
              <a:gd name="T101" fmla="*/ 1545 h 1718"/>
              <a:gd name="T102" fmla="*/ 2310 w 3702"/>
              <a:gd name="T103" fmla="*/ 1576 h 1718"/>
              <a:gd name="T104" fmla="*/ 2343 w 3702"/>
              <a:gd name="T105" fmla="*/ 1598 h 1718"/>
              <a:gd name="T106" fmla="*/ 2498 w 3702"/>
              <a:gd name="T107" fmla="*/ 1623 h 1718"/>
              <a:gd name="T108" fmla="*/ 2565 w 3702"/>
              <a:gd name="T109" fmla="*/ 1636 h 1718"/>
              <a:gd name="T110" fmla="*/ 2826 w 3702"/>
              <a:gd name="T111" fmla="*/ 1666 h 1718"/>
              <a:gd name="T112" fmla="*/ 2895 w 3702"/>
              <a:gd name="T113" fmla="*/ 1684 h 1718"/>
              <a:gd name="T114" fmla="*/ 3040 w 3702"/>
              <a:gd name="T115" fmla="*/ 1718 h 1718"/>
              <a:gd name="T116" fmla="*/ 3553 w 3702"/>
              <a:gd name="T117" fmla="*/ 1718 h 17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702" h="1718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0" y="0"/>
                </a:lnTo>
                <a:lnTo>
                  <a:pt x="20" y="8"/>
                </a:lnTo>
                <a:lnTo>
                  <a:pt x="20" y="8"/>
                </a:lnTo>
                <a:lnTo>
                  <a:pt x="77" y="8"/>
                </a:lnTo>
                <a:lnTo>
                  <a:pt x="77" y="16"/>
                </a:lnTo>
                <a:lnTo>
                  <a:pt x="77" y="16"/>
                </a:lnTo>
                <a:lnTo>
                  <a:pt x="80" y="16"/>
                </a:lnTo>
                <a:lnTo>
                  <a:pt x="80" y="23"/>
                </a:lnTo>
                <a:lnTo>
                  <a:pt x="80" y="23"/>
                </a:lnTo>
                <a:lnTo>
                  <a:pt x="82" y="23"/>
                </a:lnTo>
                <a:lnTo>
                  <a:pt x="82" y="30"/>
                </a:lnTo>
                <a:lnTo>
                  <a:pt x="82" y="30"/>
                </a:lnTo>
                <a:lnTo>
                  <a:pt x="91" y="30"/>
                </a:lnTo>
                <a:lnTo>
                  <a:pt x="91" y="38"/>
                </a:lnTo>
                <a:lnTo>
                  <a:pt x="91" y="38"/>
                </a:lnTo>
                <a:lnTo>
                  <a:pt x="100" y="38"/>
                </a:lnTo>
                <a:lnTo>
                  <a:pt x="100" y="45"/>
                </a:lnTo>
                <a:lnTo>
                  <a:pt x="100" y="45"/>
                </a:lnTo>
                <a:lnTo>
                  <a:pt x="103" y="45"/>
                </a:lnTo>
                <a:lnTo>
                  <a:pt x="103" y="54"/>
                </a:lnTo>
                <a:lnTo>
                  <a:pt x="103" y="54"/>
                </a:lnTo>
                <a:lnTo>
                  <a:pt x="115" y="54"/>
                </a:lnTo>
                <a:lnTo>
                  <a:pt x="115" y="61"/>
                </a:lnTo>
                <a:lnTo>
                  <a:pt x="115" y="61"/>
                </a:lnTo>
                <a:lnTo>
                  <a:pt x="124" y="61"/>
                </a:lnTo>
                <a:lnTo>
                  <a:pt x="124" y="68"/>
                </a:lnTo>
                <a:lnTo>
                  <a:pt x="124" y="68"/>
                </a:lnTo>
                <a:lnTo>
                  <a:pt x="142" y="68"/>
                </a:lnTo>
                <a:lnTo>
                  <a:pt x="142" y="76"/>
                </a:lnTo>
                <a:lnTo>
                  <a:pt x="142" y="76"/>
                </a:lnTo>
                <a:lnTo>
                  <a:pt x="144" y="76"/>
                </a:lnTo>
                <a:lnTo>
                  <a:pt x="144" y="83"/>
                </a:lnTo>
                <a:lnTo>
                  <a:pt x="144" y="83"/>
                </a:lnTo>
                <a:lnTo>
                  <a:pt x="165" y="83"/>
                </a:lnTo>
                <a:lnTo>
                  <a:pt x="165" y="90"/>
                </a:lnTo>
                <a:lnTo>
                  <a:pt x="165" y="90"/>
                </a:lnTo>
                <a:lnTo>
                  <a:pt x="171" y="90"/>
                </a:lnTo>
                <a:lnTo>
                  <a:pt x="171" y="99"/>
                </a:lnTo>
                <a:lnTo>
                  <a:pt x="171" y="99"/>
                </a:lnTo>
                <a:lnTo>
                  <a:pt x="201" y="99"/>
                </a:lnTo>
                <a:lnTo>
                  <a:pt x="201" y="106"/>
                </a:lnTo>
                <a:lnTo>
                  <a:pt x="201" y="106"/>
                </a:lnTo>
                <a:lnTo>
                  <a:pt x="207" y="106"/>
                </a:lnTo>
                <a:lnTo>
                  <a:pt x="207" y="114"/>
                </a:lnTo>
                <a:lnTo>
                  <a:pt x="207" y="114"/>
                </a:lnTo>
                <a:lnTo>
                  <a:pt x="225" y="114"/>
                </a:lnTo>
                <a:lnTo>
                  <a:pt x="225" y="121"/>
                </a:lnTo>
                <a:lnTo>
                  <a:pt x="225" y="121"/>
                </a:lnTo>
                <a:lnTo>
                  <a:pt x="230" y="121"/>
                </a:lnTo>
                <a:lnTo>
                  <a:pt x="230" y="128"/>
                </a:lnTo>
                <a:lnTo>
                  <a:pt x="230" y="128"/>
                </a:lnTo>
                <a:lnTo>
                  <a:pt x="240" y="128"/>
                </a:lnTo>
                <a:lnTo>
                  <a:pt x="240" y="136"/>
                </a:lnTo>
                <a:lnTo>
                  <a:pt x="240" y="136"/>
                </a:lnTo>
                <a:lnTo>
                  <a:pt x="269" y="136"/>
                </a:lnTo>
                <a:lnTo>
                  <a:pt x="269" y="152"/>
                </a:lnTo>
                <a:lnTo>
                  <a:pt x="269" y="152"/>
                </a:lnTo>
                <a:lnTo>
                  <a:pt x="293" y="152"/>
                </a:lnTo>
                <a:lnTo>
                  <a:pt x="293" y="166"/>
                </a:lnTo>
                <a:lnTo>
                  <a:pt x="293" y="166"/>
                </a:lnTo>
                <a:lnTo>
                  <a:pt x="296" y="166"/>
                </a:lnTo>
                <a:lnTo>
                  <a:pt x="296" y="174"/>
                </a:lnTo>
                <a:lnTo>
                  <a:pt x="296" y="174"/>
                </a:lnTo>
                <a:lnTo>
                  <a:pt x="320" y="174"/>
                </a:lnTo>
                <a:lnTo>
                  <a:pt x="320" y="181"/>
                </a:lnTo>
                <a:lnTo>
                  <a:pt x="320" y="181"/>
                </a:lnTo>
                <a:lnTo>
                  <a:pt x="325" y="181"/>
                </a:lnTo>
                <a:lnTo>
                  <a:pt x="325" y="190"/>
                </a:lnTo>
                <a:lnTo>
                  <a:pt x="325" y="190"/>
                </a:lnTo>
                <a:lnTo>
                  <a:pt x="338" y="190"/>
                </a:lnTo>
                <a:lnTo>
                  <a:pt x="338" y="204"/>
                </a:lnTo>
                <a:lnTo>
                  <a:pt x="338" y="204"/>
                </a:lnTo>
                <a:lnTo>
                  <a:pt x="343" y="204"/>
                </a:lnTo>
                <a:lnTo>
                  <a:pt x="343" y="212"/>
                </a:lnTo>
                <a:lnTo>
                  <a:pt x="343" y="212"/>
                </a:lnTo>
                <a:lnTo>
                  <a:pt x="346" y="212"/>
                </a:lnTo>
                <a:lnTo>
                  <a:pt x="346" y="219"/>
                </a:lnTo>
                <a:lnTo>
                  <a:pt x="346" y="219"/>
                </a:lnTo>
                <a:lnTo>
                  <a:pt x="349" y="219"/>
                </a:lnTo>
                <a:lnTo>
                  <a:pt x="349" y="226"/>
                </a:lnTo>
                <a:lnTo>
                  <a:pt x="349" y="226"/>
                </a:lnTo>
                <a:lnTo>
                  <a:pt x="353" y="226"/>
                </a:lnTo>
                <a:lnTo>
                  <a:pt x="353" y="235"/>
                </a:lnTo>
                <a:lnTo>
                  <a:pt x="353" y="235"/>
                </a:lnTo>
                <a:lnTo>
                  <a:pt x="358" y="235"/>
                </a:lnTo>
                <a:lnTo>
                  <a:pt x="358" y="242"/>
                </a:lnTo>
                <a:lnTo>
                  <a:pt x="358" y="242"/>
                </a:lnTo>
                <a:lnTo>
                  <a:pt x="361" y="242"/>
                </a:lnTo>
                <a:lnTo>
                  <a:pt x="361" y="250"/>
                </a:lnTo>
                <a:lnTo>
                  <a:pt x="361" y="250"/>
                </a:lnTo>
                <a:lnTo>
                  <a:pt x="371" y="250"/>
                </a:lnTo>
                <a:lnTo>
                  <a:pt x="371" y="257"/>
                </a:lnTo>
                <a:lnTo>
                  <a:pt x="371" y="257"/>
                </a:lnTo>
                <a:lnTo>
                  <a:pt x="373" y="257"/>
                </a:lnTo>
                <a:lnTo>
                  <a:pt x="373" y="264"/>
                </a:lnTo>
                <a:lnTo>
                  <a:pt x="373" y="264"/>
                </a:lnTo>
                <a:lnTo>
                  <a:pt x="382" y="264"/>
                </a:lnTo>
                <a:lnTo>
                  <a:pt x="382" y="272"/>
                </a:lnTo>
                <a:lnTo>
                  <a:pt x="382" y="272"/>
                </a:lnTo>
                <a:lnTo>
                  <a:pt x="394" y="272"/>
                </a:lnTo>
                <a:lnTo>
                  <a:pt x="394" y="287"/>
                </a:lnTo>
                <a:lnTo>
                  <a:pt x="394" y="287"/>
                </a:lnTo>
                <a:lnTo>
                  <a:pt x="397" y="287"/>
                </a:lnTo>
                <a:lnTo>
                  <a:pt x="397" y="295"/>
                </a:lnTo>
                <a:lnTo>
                  <a:pt x="397" y="295"/>
                </a:lnTo>
                <a:lnTo>
                  <a:pt x="400" y="295"/>
                </a:lnTo>
                <a:lnTo>
                  <a:pt x="400" y="302"/>
                </a:lnTo>
                <a:lnTo>
                  <a:pt x="400" y="302"/>
                </a:lnTo>
                <a:lnTo>
                  <a:pt x="402" y="302"/>
                </a:lnTo>
                <a:lnTo>
                  <a:pt x="402" y="310"/>
                </a:lnTo>
                <a:lnTo>
                  <a:pt x="402" y="310"/>
                </a:lnTo>
                <a:lnTo>
                  <a:pt x="420" y="310"/>
                </a:lnTo>
                <a:lnTo>
                  <a:pt x="420" y="317"/>
                </a:lnTo>
                <a:lnTo>
                  <a:pt x="420" y="317"/>
                </a:lnTo>
                <a:lnTo>
                  <a:pt x="423" y="317"/>
                </a:lnTo>
                <a:lnTo>
                  <a:pt x="423" y="325"/>
                </a:lnTo>
                <a:lnTo>
                  <a:pt x="423" y="325"/>
                </a:lnTo>
                <a:lnTo>
                  <a:pt x="433" y="325"/>
                </a:lnTo>
                <a:lnTo>
                  <a:pt x="433" y="333"/>
                </a:lnTo>
                <a:lnTo>
                  <a:pt x="433" y="333"/>
                </a:lnTo>
                <a:lnTo>
                  <a:pt x="465" y="333"/>
                </a:lnTo>
                <a:lnTo>
                  <a:pt x="465" y="340"/>
                </a:lnTo>
                <a:lnTo>
                  <a:pt x="465" y="340"/>
                </a:lnTo>
                <a:lnTo>
                  <a:pt x="467" y="340"/>
                </a:lnTo>
                <a:lnTo>
                  <a:pt x="467" y="355"/>
                </a:lnTo>
                <a:lnTo>
                  <a:pt x="467" y="355"/>
                </a:lnTo>
                <a:lnTo>
                  <a:pt x="477" y="355"/>
                </a:lnTo>
                <a:lnTo>
                  <a:pt x="477" y="362"/>
                </a:lnTo>
                <a:lnTo>
                  <a:pt x="477" y="362"/>
                </a:lnTo>
                <a:lnTo>
                  <a:pt x="489" y="362"/>
                </a:lnTo>
                <a:lnTo>
                  <a:pt x="489" y="385"/>
                </a:lnTo>
                <a:lnTo>
                  <a:pt x="489" y="385"/>
                </a:lnTo>
                <a:lnTo>
                  <a:pt x="495" y="385"/>
                </a:lnTo>
                <a:lnTo>
                  <a:pt x="495" y="393"/>
                </a:lnTo>
                <a:lnTo>
                  <a:pt x="495" y="393"/>
                </a:lnTo>
                <a:lnTo>
                  <a:pt x="498" y="393"/>
                </a:lnTo>
                <a:lnTo>
                  <a:pt x="498" y="400"/>
                </a:lnTo>
                <a:lnTo>
                  <a:pt x="498" y="400"/>
                </a:lnTo>
                <a:lnTo>
                  <a:pt x="503" y="400"/>
                </a:lnTo>
                <a:lnTo>
                  <a:pt x="503" y="408"/>
                </a:lnTo>
                <a:lnTo>
                  <a:pt x="503" y="408"/>
                </a:lnTo>
                <a:lnTo>
                  <a:pt x="515" y="408"/>
                </a:lnTo>
                <a:lnTo>
                  <a:pt x="515" y="423"/>
                </a:lnTo>
                <a:lnTo>
                  <a:pt x="515" y="423"/>
                </a:lnTo>
                <a:lnTo>
                  <a:pt x="533" y="423"/>
                </a:lnTo>
                <a:lnTo>
                  <a:pt x="533" y="431"/>
                </a:lnTo>
                <a:lnTo>
                  <a:pt x="533" y="431"/>
                </a:lnTo>
                <a:lnTo>
                  <a:pt x="536" y="431"/>
                </a:lnTo>
                <a:lnTo>
                  <a:pt x="536" y="438"/>
                </a:lnTo>
                <a:lnTo>
                  <a:pt x="536" y="438"/>
                </a:lnTo>
                <a:lnTo>
                  <a:pt x="542" y="438"/>
                </a:lnTo>
                <a:lnTo>
                  <a:pt x="542" y="446"/>
                </a:lnTo>
                <a:lnTo>
                  <a:pt x="542" y="446"/>
                </a:lnTo>
                <a:lnTo>
                  <a:pt x="548" y="446"/>
                </a:lnTo>
                <a:lnTo>
                  <a:pt x="548" y="476"/>
                </a:lnTo>
                <a:lnTo>
                  <a:pt x="548" y="476"/>
                </a:lnTo>
                <a:lnTo>
                  <a:pt x="551" y="476"/>
                </a:lnTo>
                <a:lnTo>
                  <a:pt x="551" y="483"/>
                </a:lnTo>
                <a:lnTo>
                  <a:pt x="551" y="483"/>
                </a:lnTo>
                <a:lnTo>
                  <a:pt x="554" y="483"/>
                </a:lnTo>
                <a:lnTo>
                  <a:pt x="554" y="498"/>
                </a:lnTo>
                <a:lnTo>
                  <a:pt x="554" y="498"/>
                </a:lnTo>
                <a:lnTo>
                  <a:pt x="557" y="498"/>
                </a:lnTo>
                <a:lnTo>
                  <a:pt x="557" y="506"/>
                </a:lnTo>
                <a:lnTo>
                  <a:pt x="557" y="506"/>
                </a:lnTo>
                <a:lnTo>
                  <a:pt x="563" y="506"/>
                </a:lnTo>
                <a:lnTo>
                  <a:pt x="563" y="514"/>
                </a:lnTo>
                <a:lnTo>
                  <a:pt x="563" y="514"/>
                </a:lnTo>
                <a:lnTo>
                  <a:pt x="565" y="514"/>
                </a:lnTo>
                <a:lnTo>
                  <a:pt x="565" y="521"/>
                </a:lnTo>
                <a:lnTo>
                  <a:pt x="565" y="521"/>
                </a:lnTo>
                <a:lnTo>
                  <a:pt x="569" y="521"/>
                </a:lnTo>
                <a:lnTo>
                  <a:pt x="569" y="529"/>
                </a:lnTo>
                <a:lnTo>
                  <a:pt x="569" y="529"/>
                </a:lnTo>
                <a:lnTo>
                  <a:pt x="580" y="529"/>
                </a:lnTo>
                <a:lnTo>
                  <a:pt x="580" y="536"/>
                </a:lnTo>
                <a:lnTo>
                  <a:pt x="580" y="536"/>
                </a:lnTo>
                <a:lnTo>
                  <a:pt x="586" y="536"/>
                </a:lnTo>
                <a:lnTo>
                  <a:pt x="586" y="544"/>
                </a:lnTo>
                <a:lnTo>
                  <a:pt x="586" y="544"/>
                </a:lnTo>
                <a:lnTo>
                  <a:pt x="590" y="544"/>
                </a:lnTo>
                <a:lnTo>
                  <a:pt x="590" y="551"/>
                </a:lnTo>
                <a:lnTo>
                  <a:pt x="590" y="551"/>
                </a:lnTo>
                <a:lnTo>
                  <a:pt x="598" y="551"/>
                </a:lnTo>
                <a:lnTo>
                  <a:pt x="598" y="559"/>
                </a:lnTo>
                <a:lnTo>
                  <a:pt x="598" y="559"/>
                </a:lnTo>
                <a:lnTo>
                  <a:pt x="622" y="559"/>
                </a:lnTo>
                <a:lnTo>
                  <a:pt x="622" y="574"/>
                </a:lnTo>
                <a:lnTo>
                  <a:pt x="622" y="574"/>
                </a:lnTo>
                <a:lnTo>
                  <a:pt x="634" y="574"/>
                </a:lnTo>
                <a:lnTo>
                  <a:pt x="634" y="589"/>
                </a:lnTo>
                <a:lnTo>
                  <a:pt x="634" y="589"/>
                </a:lnTo>
                <a:lnTo>
                  <a:pt x="637" y="589"/>
                </a:lnTo>
                <a:lnTo>
                  <a:pt x="637" y="596"/>
                </a:lnTo>
                <a:lnTo>
                  <a:pt x="637" y="596"/>
                </a:lnTo>
                <a:lnTo>
                  <a:pt x="640" y="596"/>
                </a:lnTo>
                <a:lnTo>
                  <a:pt x="640" y="605"/>
                </a:lnTo>
                <a:lnTo>
                  <a:pt x="640" y="605"/>
                </a:lnTo>
                <a:lnTo>
                  <a:pt x="643" y="605"/>
                </a:lnTo>
                <a:lnTo>
                  <a:pt x="643" y="627"/>
                </a:lnTo>
                <a:lnTo>
                  <a:pt x="643" y="627"/>
                </a:lnTo>
                <a:lnTo>
                  <a:pt x="649" y="627"/>
                </a:lnTo>
                <a:lnTo>
                  <a:pt x="649" y="634"/>
                </a:lnTo>
                <a:lnTo>
                  <a:pt x="649" y="634"/>
                </a:lnTo>
                <a:lnTo>
                  <a:pt x="670" y="634"/>
                </a:lnTo>
                <a:lnTo>
                  <a:pt x="670" y="642"/>
                </a:lnTo>
                <a:lnTo>
                  <a:pt x="670" y="642"/>
                </a:lnTo>
                <a:lnTo>
                  <a:pt x="673" y="642"/>
                </a:lnTo>
                <a:lnTo>
                  <a:pt x="673" y="650"/>
                </a:lnTo>
                <a:lnTo>
                  <a:pt x="673" y="650"/>
                </a:lnTo>
                <a:lnTo>
                  <a:pt x="678" y="650"/>
                </a:lnTo>
                <a:lnTo>
                  <a:pt x="678" y="665"/>
                </a:lnTo>
                <a:lnTo>
                  <a:pt x="678" y="665"/>
                </a:lnTo>
                <a:lnTo>
                  <a:pt x="681" y="665"/>
                </a:lnTo>
                <a:lnTo>
                  <a:pt x="681" y="672"/>
                </a:lnTo>
                <a:lnTo>
                  <a:pt x="681" y="672"/>
                </a:lnTo>
                <a:lnTo>
                  <a:pt x="688" y="672"/>
                </a:lnTo>
                <a:lnTo>
                  <a:pt x="688" y="679"/>
                </a:lnTo>
                <a:lnTo>
                  <a:pt x="688" y="679"/>
                </a:lnTo>
                <a:lnTo>
                  <a:pt x="691" y="679"/>
                </a:lnTo>
                <a:lnTo>
                  <a:pt x="691" y="687"/>
                </a:lnTo>
                <a:lnTo>
                  <a:pt x="691" y="687"/>
                </a:lnTo>
                <a:lnTo>
                  <a:pt x="714" y="687"/>
                </a:lnTo>
                <a:lnTo>
                  <a:pt x="714" y="695"/>
                </a:lnTo>
                <a:lnTo>
                  <a:pt x="714" y="695"/>
                </a:lnTo>
                <a:lnTo>
                  <a:pt x="720" y="695"/>
                </a:lnTo>
                <a:lnTo>
                  <a:pt x="720" y="703"/>
                </a:lnTo>
                <a:lnTo>
                  <a:pt x="720" y="703"/>
                </a:lnTo>
                <a:lnTo>
                  <a:pt x="723" y="703"/>
                </a:lnTo>
                <a:lnTo>
                  <a:pt x="723" y="710"/>
                </a:lnTo>
                <a:lnTo>
                  <a:pt x="723" y="710"/>
                </a:lnTo>
                <a:lnTo>
                  <a:pt x="729" y="710"/>
                </a:lnTo>
                <a:lnTo>
                  <a:pt x="729" y="725"/>
                </a:lnTo>
                <a:lnTo>
                  <a:pt x="729" y="725"/>
                </a:lnTo>
                <a:lnTo>
                  <a:pt x="732" y="725"/>
                </a:lnTo>
                <a:lnTo>
                  <a:pt x="732" y="732"/>
                </a:lnTo>
                <a:lnTo>
                  <a:pt x="732" y="732"/>
                </a:lnTo>
                <a:lnTo>
                  <a:pt x="741" y="732"/>
                </a:lnTo>
                <a:lnTo>
                  <a:pt x="741" y="741"/>
                </a:lnTo>
                <a:lnTo>
                  <a:pt x="741" y="741"/>
                </a:lnTo>
                <a:lnTo>
                  <a:pt x="743" y="741"/>
                </a:lnTo>
                <a:lnTo>
                  <a:pt x="743" y="748"/>
                </a:lnTo>
                <a:lnTo>
                  <a:pt x="743" y="748"/>
                </a:lnTo>
                <a:lnTo>
                  <a:pt x="756" y="748"/>
                </a:lnTo>
                <a:lnTo>
                  <a:pt x="756" y="770"/>
                </a:lnTo>
                <a:lnTo>
                  <a:pt x="756" y="770"/>
                </a:lnTo>
                <a:lnTo>
                  <a:pt x="768" y="770"/>
                </a:lnTo>
                <a:lnTo>
                  <a:pt x="768" y="777"/>
                </a:lnTo>
                <a:lnTo>
                  <a:pt x="768" y="777"/>
                </a:lnTo>
                <a:lnTo>
                  <a:pt x="800" y="777"/>
                </a:lnTo>
                <a:lnTo>
                  <a:pt x="800" y="786"/>
                </a:lnTo>
                <a:lnTo>
                  <a:pt x="800" y="786"/>
                </a:lnTo>
                <a:lnTo>
                  <a:pt x="804" y="786"/>
                </a:lnTo>
                <a:lnTo>
                  <a:pt x="804" y="793"/>
                </a:lnTo>
                <a:lnTo>
                  <a:pt x="804" y="793"/>
                </a:lnTo>
                <a:lnTo>
                  <a:pt x="809" y="793"/>
                </a:lnTo>
                <a:lnTo>
                  <a:pt x="809" y="801"/>
                </a:lnTo>
                <a:lnTo>
                  <a:pt x="809" y="801"/>
                </a:lnTo>
                <a:lnTo>
                  <a:pt x="812" y="801"/>
                </a:lnTo>
                <a:lnTo>
                  <a:pt x="812" y="808"/>
                </a:lnTo>
                <a:lnTo>
                  <a:pt x="812" y="808"/>
                </a:lnTo>
                <a:lnTo>
                  <a:pt x="818" y="808"/>
                </a:lnTo>
                <a:lnTo>
                  <a:pt x="818" y="815"/>
                </a:lnTo>
                <a:lnTo>
                  <a:pt x="818" y="815"/>
                </a:lnTo>
                <a:lnTo>
                  <a:pt x="821" y="815"/>
                </a:lnTo>
                <a:lnTo>
                  <a:pt x="821" y="823"/>
                </a:lnTo>
                <a:lnTo>
                  <a:pt x="821" y="823"/>
                </a:lnTo>
                <a:lnTo>
                  <a:pt x="833" y="823"/>
                </a:lnTo>
                <a:lnTo>
                  <a:pt x="833" y="831"/>
                </a:lnTo>
                <a:lnTo>
                  <a:pt x="833" y="831"/>
                </a:lnTo>
                <a:lnTo>
                  <a:pt x="892" y="831"/>
                </a:lnTo>
                <a:lnTo>
                  <a:pt x="892" y="839"/>
                </a:lnTo>
                <a:lnTo>
                  <a:pt x="892" y="839"/>
                </a:lnTo>
                <a:lnTo>
                  <a:pt x="901" y="839"/>
                </a:lnTo>
                <a:lnTo>
                  <a:pt x="901" y="846"/>
                </a:lnTo>
                <a:lnTo>
                  <a:pt x="901" y="846"/>
                </a:lnTo>
                <a:lnTo>
                  <a:pt x="907" y="846"/>
                </a:lnTo>
                <a:lnTo>
                  <a:pt x="907" y="853"/>
                </a:lnTo>
                <a:lnTo>
                  <a:pt x="907" y="853"/>
                </a:lnTo>
                <a:lnTo>
                  <a:pt x="916" y="853"/>
                </a:lnTo>
                <a:lnTo>
                  <a:pt x="916" y="861"/>
                </a:lnTo>
                <a:lnTo>
                  <a:pt x="916" y="861"/>
                </a:lnTo>
                <a:lnTo>
                  <a:pt x="918" y="861"/>
                </a:lnTo>
                <a:lnTo>
                  <a:pt x="918" y="868"/>
                </a:lnTo>
                <a:lnTo>
                  <a:pt x="918" y="868"/>
                </a:lnTo>
                <a:lnTo>
                  <a:pt x="922" y="868"/>
                </a:lnTo>
                <a:lnTo>
                  <a:pt x="922" y="877"/>
                </a:lnTo>
                <a:lnTo>
                  <a:pt x="922" y="877"/>
                </a:lnTo>
                <a:lnTo>
                  <a:pt x="951" y="877"/>
                </a:lnTo>
                <a:lnTo>
                  <a:pt x="951" y="884"/>
                </a:lnTo>
                <a:lnTo>
                  <a:pt x="951" y="884"/>
                </a:lnTo>
                <a:lnTo>
                  <a:pt x="957" y="884"/>
                </a:lnTo>
                <a:lnTo>
                  <a:pt x="957" y="899"/>
                </a:lnTo>
                <a:lnTo>
                  <a:pt x="957" y="899"/>
                </a:lnTo>
                <a:lnTo>
                  <a:pt x="960" y="899"/>
                </a:lnTo>
                <a:lnTo>
                  <a:pt x="960" y="906"/>
                </a:lnTo>
                <a:lnTo>
                  <a:pt x="960" y="906"/>
                </a:lnTo>
                <a:lnTo>
                  <a:pt x="964" y="906"/>
                </a:lnTo>
                <a:lnTo>
                  <a:pt x="964" y="913"/>
                </a:lnTo>
                <a:lnTo>
                  <a:pt x="964" y="913"/>
                </a:lnTo>
                <a:lnTo>
                  <a:pt x="969" y="913"/>
                </a:lnTo>
                <a:lnTo>
                  <a:pt x="969" y="921"/>
                </a:lnTo>
                <a:lnTo>
                  <a:pt x="969" y="921"/>
                </a:lnTo>
                <a:lnTo>
                  <a:pt x="972" y="921"/>
                </a:lnTo>
                <a:lnTo>
                  <a:pt x="972" y="929"/>
                </a:lnTo>
                <a:lnTo>
                  <a:pt x="972" y="929"/>
                </a:lnTo>
                <a:lnTo>
                  <a:pt x="993" y="929"/>
                </a:lnTo>
                <a:lnTo>
                  <a:pt x="993" y="937"/>
                </a:lnTo>
                <a:lnTo>
                  <a:pt x="993" y="937"/>
                </a:lnTo>
                <a:lnTo>
                  <a:pt x="999" y="937"/>
                </a:lnTo>
                <a:lnTo>
                  <a:pt x="999" y="944"/>
                </a:lnTo>
                <a:lnTo>
                  <a:pt x="999" y="944"/>
                </a:lnTo>
                <a:lnTo>
                  <a:pt x="1008" y="944"/>
                </a:lnTo>
                <a:lnTo>
                  <a:pt x="1008" y="951"/>
                </a:lnTo>
                <a:lnTo>
                  <a:pt x="1008" y="951"/>
                </a:lnTo>
                <a:lnTo>
                  <a:pt x="1019" y="951"/>
                </a:lnTo>
                <a:lnTo>
                  <a:pt x="1019" y="959"/>
                </a:lnTo>
                <a:lnTo>
                  <a:pt x="1019" y="959"/>
                </a:lnTo>
                <a:lnTo>
                  <a:pt x="1023" y="959"/>
                </a:lnTo>
                <a:lnTo>
                  <a:pt x="1023" y="966"/>
                </a:lnTo>
                <a:lnTo>
                  <a:pt x="1023" y="966"/>
                </a:lnTo>
                <a:lnTo>
                  <a:pt x="1026" y="966"/>
                </a:lnTo>
                <a:lnTo>
                  <a:pt x="1026" y="975"/>
                </a:lnTo>
                <a:lnTo>
                  <a:pt x="1026" y="975"/>
                </a:lnTo>
                <a:lnTo>
                  <a:pt x="1029" y="975"/>
                </a:lnTo>
                <a:lnTo>
                  <a:pt x="1029" y="982"/>
                </a:lnTo>
                <a:lnTo>
                  <a:pt x="1029" y="982"/>
                </a:lnTo>
                <a:lnTo>
                  <a:pt x="1041" y="982"/>
                </a:lnTo>
                <a:lnTo>
                  <a:pt x="1041" y="989"/>
                </a:lnTo>
                <a:lnTo>
                  <a:pt x="1041" y="989"/>
                </a:lnTo>
                <a:lnTo>
                  <a:pt x="1047" y="989"/>
                </a:lnTo>
                <a:lnTo>
                  <a:pt x="1047" y="997"/>
                </a:lnTo>
                <a:lnTo>
                  <a:pt x="1047" y="997"/>
                </a:lnTo>
                <a:lnTo>
                  <a:pt x="1052" y="997"/>
                </a:lnTo>
                <a:lnTo>
                  <a:pt x="1052" y="1004"/>
                </a:lnTo>
                <a:lnTo>
                  <a:pt x="1052" y="1004"/>
                </a:lnTo>
                <a:lnTo>
                  <a:pt x="1062" y="1004"/>
                </a:lnTo>
                <a:lnTo>
                  <a:pt x="1062" y="1020"/>
                </a:lnTo>
                <a:lnTo>
                  <a:pt x="1062" y="1020"/>
                </a:lnTo>
                <a:lnTo>
                  <a:pt x="1076" y="1020"/>
                </a:lnTo>
                <a:lnTo>
                  <a:pt x="1076" y="1027"/>
                </a:lnTo>
                <a:lnTo>
                  <a:pt x="1076" y="1027"/>
                </a:lnTo>
                <a:lnTo>
                  <a:pt x="1085" y="1027"/>
                </a:lnTo>
                <a:lnTo>
                  <a:pt x="1085" y="1035"/>
                </a:lnTo>
                <a:lnTo>
                  <a:pt x="1085" y="1035"/>
                </a:lnTo>
                <a:lnTo>
                  <a:pt x="1106" y="1035"/>
                </a:lnTo>
                <a:lnTo>
                  <a:pt x="1106" y="1042"/>
                </a:lnTo>
                <a:lnTo>
                  <a:pt x="1106" y="1042"/>
                </a:lnTo>
                <a:lnTo>
                  <a:pt x="1124" y="1042"/>
                </a:lnTo>
                <a:lnTo>
                  <a:pt x="1124" y="1049"/>
                </a:lnTo>
                <a:lnTo>
                  <a:pt x="1124" y="1049"/>
                </a:lnTo>
                <a:lnTo>
                  <a:pt x="1139" y="1049"/>
                </a:lnTo>
                <a:lnTo>
                  <a:pt x="1139" y="1057"/>
                </a:lnTo>
                <a:lnTo>
                  <a:pt x="1139" y="1057"/>
                </a:lnTo>
                <a:lnTo>
                  <a:pt x="1160" y="1057"/>
                </a:lnTo>
                <a:lnTo>
                  <a:pt x="1160" y="1065"/>
                </a:lnTo>
                <a:lnTo>
                  <a:pt x="1160" y="1065"/>
                </a:lnTo>
                <a:lnTo>
                  <a:pt x="1165" y="1065"/>
                </a:lnTo>
                <a:lnTo>
                  <a:pt x="1165" y="1073"/>
                </a:lnTo>
                <a:lnTo>
                  <a:pt x="1165" y="1073"/>
                </a:lnTo>
                <a:lnTo>
                  <a:pt x="1186" y="1073"/>
                </a:lnTo>
                <a:lnTo>
                  <a:pt x="1186" y="1080"/>
                </a:lnTo>
                <a:lnTo>
                  <a:pt x="1186" y="1080"/>
                </a:lnTo>
                <a:lnTo>
                  <a:pt x="1189" y="1080"/>
                </a:lnTo>
                <a:lnTo>
                  <a:pt x="1189" y="1087"/>
                </a:lnTo>
                <a:lnTo>
                  <a:pt x="1189" y="1087"/>
                </a:lnTo>
                <a:lnTo>
                  <a:pt x="1204" y="1087"/>
                </a:lnTo>
                <a:lnTo>
                  <a:pt x="1204" y="1102"/>
                </a:lnTo>
                <a:lnTo>
                  <a:pt x="1204" y="1102"/>
                </a:lnTo>
                <a:lnTo>
                  <a:pt x="1207" y="1102"/>
                </a:lnTo>
                <a:lnTo>
                  <a:pt x="1207" y="1110"/>
                </a:lnTo>
                <a:lnTo>
                  <a:pt x="1207" y="1110"/>
                </a:lnTo>
                <a:lnTo>
                  <a:pt x="1233" y="1110"/>
                </a:lnTo>
                <a:lnTo>
                  <a:pt x="1233" y="1118"/>
                </a:lnTo>
                <a:lnTo>
                  <a:pt x="1233" y="1118"/>
                </a:lnTo>
                <a:lnTo>
                  <a:pt x="1248" y="1118"/>
                </a:lnTo>
                <a:lnTo>
                  <a:pt x="1248" y="1125"/>
                </a:lnTo>
                <a:lnTo>
                  <a:pt x="1248" y="1125"/>
                </a:lnTo>
                <a:lnTo>
                  <a:pt x="1260" y="1125"/>
                </a:lnTo>
                <a:lnTo>
                  <a:pt x="1260" y="1133"/>
                </a:lnTo>
                <a:lnTo>
                  <a:pt x="1260" y="1133"/>
                </a:lnTo>
                <a:lnTo>
                  <a:pt x="1272" y="1133"/>
                </a:lnTo>
                <a:lnTo>
                  <a:pt x="1272" y="1140"/>
                </a:lnTo>
                <a:lnTo>
                  <a:pt x="1272" y="1140"/>
                </a:lnTo>
                <a:lnTo>
                  <a:pt x="1287" y="1140"/>
                </a:lnTo>
                <a:lnTo>
                  <a:pt x="1287" y="1147"/>
                </a:lnTo>
                <a:lnTo>
                  <a:pt x="1287" y="1147"/>
                </a:lnTo>
                <a:lnTo>
                  <a:pt x="1307" y="1147"/>
                </a:lnTo>
                <a:lnTo>
                  <a:pt x="1307" y="1156"/>
                </a:lnTo>
                <a:lnTo>
                  <a:pt x="1307" y="1156"/>
                </a:lnTo>
                <a:lnTo>
                  <a:pt x="1310" y="1156"/>
                </a:lnTo>
                <a:lnTo>
                  <a:pt x="1310" y="1163"/>
                </a:lnTo>
                <a:lnTo>
                  <a:pt x="1310" y="1163"/>
                </a:lnTo>
                <a:lnTo>
                  <a:pt x="1317" y="1163"/>
                </a:lnTo>
                <a:lnTo>
                  <a:pt x="1317" y="1171"/>
                </a:lnTo>
                <a:lnTo>
                  <a:pt x="1317" y="1171"/>
                </a:lnTo>
                <a:lnTo>
                  <a:pt x="1349" y="1171"/>
                </a:lnTo>
                <a:lnTo>
                  <a:pt x="1349" y="1178"/>
                </a:lnTo>
                <a:lnTo>
                  <a:pt x="1349" y="1178"/>
                </a:lnTo>
                <a:lnTo>
                  <a:pt x="1358" y="1178"/>
                </a:lnTo>
                <a:lnTo>
                  <a:pt x="1358" y="1185"/>
                </a:lnTo>
                <a:lnTo>
                  <a:pt x="1358" y="1185"/>
                </a:lnTo>
                <a:lnTo>
                  <a:pt x="1364" y="1185"/>
                </a:lnTo>
                <a:lnTo>
                  <a:pt x="1364" y="1193"/>
                </a:lnTo>
                <a:lnTo>
                  <a:pt x="1364" y="1193"/>
                </a:lnTo>
                <a:lnTo>
                  <a:pt x="1372" y="1193"/>
                </a:lnTo>
                <a:lnTo>
                  <a:pt x="1372" y="1201"/>
                </a:lnTo>
                <a:lnTo>
                  <a:pt x="1372" y="1201"/>
                </a:lnTo>
                <a:lnTo>
                  <a:pt x="1405" y="1201"/>
                </a:lnTo>
                <a:lnTo>
                  <a:pt x="1405" y="1208"/>
                </a:lnTo>
                <a:lnTo>
                  <a:pt x="1405" y="1208"/>
                </a:lnTo>
                <a:lnTo>
                  <a:pt x="1420" y="1208"/>
                </a:lnTo>
                <a:lnTo>
                  <a:pt x="1420" y="1216"/>
                </a:lnTo>
                <a:lnTo>
                  <a:pt x="1420" y="1216"/>
                </a:lnTo>
                <a:lnTo>
                  <a:pt x="1432" y="1216"/>
                </a:lnTo>
                <a:lnTo>
                  <a:pt x="1432" y="1231"/>
                </a:lnTo>
                <a:lnTo>
                  <a:pt x="1432" y="1231"/>
                </a:lnTo>
                <a:lnTo>
                  <a:pt x="1438" y="1231"/>
                </a:lnTo>
                <a:lnTo>
                  <a:pt x="1438" y="1238"/>
                </a:lnTo>
                <a:lnTo>
                  <a:pt x="1438" y="1238"/>
                </a:lnTo>
                <a:lnTo>
                  <a:pt x="1459" y="1238"/>
                </a:lnTo>
                <a:lnTo>
                  <a:pt x="1459" y="1246"/>
                </a:lnTo>
                <a:lnTo>
                  <a:pt x="1459" y="1246"/>
                </a:lnTo>
                <a:lnTo>
                  <a:pt x="1498" y="1246"/>
                </a:lnTo>
                <a:lnTo>
                  <a:pt x="1498" y="1254"/>
                </a:lnTo>
                <a:lnTo>
                  <a:pt x="1498" y="1254"/>
                </a:lnTo>
                <a:lnTo>
                  <a:pt x="1506" y="1254"/>
                </a:lnTo>
                <a:lnTo>
                  <a:pt x="1506" y="1261"/>
                </a:lnTo>
                <a:lnTo>
                  <a:pt x="1506" y="1261"/>
                </a:lnTo>
                <a:lnTo>
                  <a:pt x="1509" y="1261"/>
                </a:lnTo>
                <a:lnTo>
                  <a:pt x="1509" y="1269"/>
                </a:lnTo>
                <a:lnTo>
                  <a:pt x="1509" y="1269"/>
                </a:lnTo>
                <a:lnTo>
                  <a:pt x="1527" y="1269"/>
                </a:lnTo>
                <a:lnTo>
                  <a:pt x="1527" y="1276"/>
                </a:lnTo>
                <a:lnTo>
                  <a:pt x="1527" y="1276"/>
                </a:lnTo>
                <a:lnTo>
                  <a:pt x="1539" y="1276"/>
                </a:lnTo>
                <a:lnTo>
                  <a:pt x="1539" y="1283"/>
                </a:lnTo>
                <a:lnTo>
                  <a:pt x="1539" y="1283"/>
                </a:lnTo>
                <a:lnTo>
                  <a:pt x="1565" y="1283"/>
                </a:lnTo>
                <a:lnTo>
                  <a:pt x="1565" y="1292"/>
                </a:lnTo>
                <a:lnTo>
                  <a:pt x="1565" y="1292"/>
                </a:lnTo>
                <a:lnTo>
                  <a:pt x="1575" y="1292"/>
                </a:lnTo>
                <a:lnTo>
                  <a:pt x="1575" y="1299"/>
                </a:lnTo>
                <a:lnTo>
                  <a:pt x="1575" y="1299"/>
                </a:lnTo>
                <a:lnTo>
                  <a:pt x="1583" y="1299"/>
                </a:lnTo>
                <a:lnTo>
                  <a:pt x="1583" y="1306"/>
                </a:lnTo>
                <a:lnTo>
                  <a:pt x="1583" y="1306"/>
                </a:lnTo>
                <a:lnTo>
                  <a:pt x="1598" y="1306"/>
                </a:lnTo>
                <a:lnTo>
                  <a:pt x="1598" y="1314"/>
                </a:lnTo>
                <a:lnTo>
                  <a:pt x="1598" y="1314"/>
                </a:lnTo>
                <a:lnTo>
                  <a:pt x="1607" y="1314"/>
                </a:lnTo>
                <a:lnTo>
                  <a:pt x="1607" y="1321"/>
                </a:lnTo>
                <a:lnTo>
                  <a:pt x="1607" y="1321"/>
                </a:lnTo>
                <a:lnTo>
                  <a:pt x="1637" y="1321"/>
                </a:lnTo>
                <a:lnTo>
                  <a:pt x="1637" y="1337"/>
                </a:lnTo>
                <a:lnTo>
                  <a:pt x="1637" y="1337"/>
                </a:lnTo>
                <a:lnTo>
                  <a:pt x="1645" y="1337"/>
                </a:lnTo>
                <a:lnTo>
                  <a:pt x="1645" y="1344"/>
                </a:lnTo>
                <a:lnTo>
                  <a:pt x="1645" y="1344"/>
                </a:lnTo>
                <a:lnTo>
                  <a:pt x="1666" y="1344"/>
                </a:lnTo>
                <a:lnTo>
                  <a:pt x="1666" y="1352"/>
                </a:lnTo>
                <a:lnTo>
                  <a:pt x="1666" y="1352"/>
                </a:lnTo>
                <a:lnTo>
                  <a:pt x="1670" y="1352"/>
                </a:lnTo>
                <a:lnTo>
                  <a:pt x="1670" y="1359"/>
                </a:lnTo>
                <a:lnTo>
                  <a:pt x="1670" y="1359"/>
                </a:lnTo>
                <a:lnTo>
                  <a:pt x="1676" y="1359"/>
                </a:lnTo>
                <a:lnTo>
                  <a:pt x="1676" y="1367"/>
                </a:lnTo>
                <a:lnTo>
                  <a:pt x="1676" y="1367"/>
                </a:lnTo>
                <a:lnTo>
                  <a:pt x="1678" y="1367"/>
                </a:lnTo>
                <a:lnTo>
                  <a:pt x="1678" y="1382"/>
                </a:lnTo>
                <a:lnTo>
                  <a:pt x="1678" y="1382"/>
                </a:lnTo>
                <a:lnTo>
                  <a:pt x="1681" y="1382"/>
                </a:lnTo>
                <a:lnTo>
                  <a:pt x="1681" y="1390"/>
                </a:lnTo>
                <a:lnTo>
                  <a:pt x="1681" y="1390"/>
                </a:lnTo>
                <a:lnTo>
                  <a:pt x="1691" y="1390"/>
                </a:lnTo>
                <a:lnTo>
                  <a:pt x="1691" y="1397"/>
                </a:lnTo>
                <a:lnTo>
                  <a:pt x="1691" y="1397"/>
                </a:lnTo>
                <a:lnTo>
                  <a:pt x="1693" y="1397"/>
                </a:lnTo>
                <a:lnTo>
                  <a:pt x="1693" y="1404"/>
                </a:lnTo>
                <a:lnTo>
                  <a:pt x="1693" y="1404"/>
                </a:lnTo>
                <a:lnTo>
                  <a:pt x="1702" y="1404"/>
                </a:lnTo>
                <a:lnTo>
                  <a:pt x="1702" y="1412"/>
                </a:lnTo>
                <a:lnTo>
                  <a:pt x="1702" y="1412"/>
                </a:lnTo>
                <a:lnTo>
                  <a:pt x="1717" y="1412"/>
                </a:lnTo>
                <a:lnTo>
                  <a:pt x="1717" y="1419"/>
                </a:lnTo>
                <a:lnTo>
                  <a:pt x="1717" y="1419"/>
                </a:lnTo>
                <a:lnTo>
                  <a:pt x="1732" y="1419"/>
                </a:lnTo>
                <a:lnTo>
                  <a:pt x="1732" y="1427"/>
                </a:lnTo>
                <a:lnTo>
                  <a:pt x="1732" y="1427"/>
                </a:lnTo>
                <a:lnTo>
                  <a:pt x="1741" y="1427"/>
                </a:lnTo>
                <a:lnTo>
                  <a:pt x="1741" y="1442"/>
                </a:lnTo>
                <a:lnTo>
                  <a:pt x="1741" y="1442"/>
                </a:lnTo>
                <a:lnTo>
                  <a:pt x="1750" y="1442"/>
                </a:lnTo>
                <a:lnTo>
                  <a:pt x="1750" y="1450"/>
                </a:lnTo>
                <a:lnTo>
                  <a:pt x="1750" y="1450"/>
                </a:lnTo>
                <a:lnTo>
                  <a:pt x="1753" y="1450"/>
                </a:lnTo>
                <a:lnTo>
                  <a:pt x="1753" y="1465"/>
                </a:lnTo>
                <a:lnTo>
                  <a:pt x="1753" y="1465"/>
                </a:lnTo>
                <a:lnTo>
                  <a:pt x="1774" y="1465"/>
                </a:lnTo>
                <a:lnTo>
                  <a:pt x="1774" y="1472"/>
                </a:lnTo>
                <a:lnTo>
                  <a:pt x="1774" y="1472"/>
                </a:lnTo>
                <a:lnTo>
                  <a:pt x="1791" y="1472"/>
                </a:lnTo>
                <a:lnTo>
                  <a:pt x="1791" y="1480"/>
                </a:lnTo>
                <a:lnTo>
                  <a:pt x="1791" y="1480"/>
                </a:lnTo>
                <a:lnTo>
                  <a:pt x="1794" y="1480"/>
                </a:lnTo>
                <a:lnTo>
                  <a:pt x="1794" y="1488"/>
                </a:lnTo>
                <a:lnTo>
                  <a:pt x="1794" y="1488"/>
                </a:lnTo>
                <a:lnTo>
                  <a:pt x="1823" y="1488"/>
                </a:lnTo>
                <a:lnTo>
                  <a:pt x="1823" y="1495"/>
                </a:lnTo>
                <a:lnTo>
                  <a:pt x="1823" y="1495"/>
                </a:lnTo>
                <a:lnTo>
                  <a:pt x="1880" y="1495"/>
                </a:lnTo>
                <a:lnTo>
                  <a:pt x="1880" y="1502"/>
                </a:lnTo>
                <a:lnTo>
                  <a:pt x="1880" y="1502"/>
                </a:lnTo>
                <a:lnTo>
                  <a:pt x="1883" y="1502"/>
                </a:lnTo>
                <a:lnTo>
                  <a:pt x="1883" y="1510"/>
                </a:lnTo>
                <a:lnTo>
                  <a:pt x="1883" y="1510"/>
                </a:lnTo>
                <a:lnTo>
                  <a:pt x="1892" y="1510"/>
                </a:lnTo>
                <a:lnTo>
                  <a:pt x="1892" y="1517"/>
                </a:lnTo>
                <a:lnTo>
                  <a:pt x="1892" y="1517"/>
                </a:lnTo>
                <a:lnTo>
                  <a:pt x="1907" y="1517"/>
                </a:lnTo>
                <a:lnTo>
                  <a:pt x="1907" y="1526"/>
                </a:lnTo>
                <a:lnTo>
                  <a:pt x="1907" y="1526"/>
                </a:lnTo>
                <a:lnTo>
                  <a:pt x="1960" y="1526"/>
                </a:lnTo>
                <a:lnTo>
                  <a:pt x="1960" y="1526"/>
                </a:lnTo>
                <a:lnTo>
                  <a:pt x="1960" y="1526"/>
                </a:lnTo>
                <a:lnTo>
                  <a:pt x="1999" y="1526"/>
                </a:lnTo>
                <a:lnTo>
                  <a:pt x="1999" y="1526"/>
                </a:lnTo>
                <a:lnTo>
                  <a:pt x="2005" y="1526"/>
                </a:lnTo>
                <a:lnTo>
                  <a:pt x="2026" y="1526"/>
                </a:lnTo>
                <a:lnTo>
                  <a:pt x="2026" y="1526"/>
                </a:lnTo>
                <a:lnTo>
                  <a:pt x="2029" y="1526"/>
                </a:lnTo>
                <a:lnTo>
                  <a:pt x="2037" y="1526"/>
                </a:lnTo>
                <a:lnTo>
                  <a:pt x="2037" y="1526"/>
                </a:lnTo>
                <a:lnTo>
                  <a:pt x="2040" y="1526"/>
                </a:lnTo>
                <a:lnTo>
                  <a:pt x="2103" y="1526"/>
                </a:lnTo>
                <a:lnTo>
                  <a:pt x="2103" y="1526"/>
                </a:lnTo>
                <a:lnTo>
                  <a:pt x="2103" y="1526"/>
                </a:lnTo>
                <a:lnTo>
                  <a:pt x="2120" y="1526"/>
                </a:lnTo>
                <a:lnTo>
                  <a:pt x="2120" y="1526"/>
                </a:lnTo>
                <a:lnTo>
                  <a:pt x="2120" y="1526"/>
                </a:lnTo>
                <a:lnTo>
                  <a:pt x="2135" y="1526"/>
                </a:lnTo>
                <a:lnTo>
                  <a:pt x="2135" y="1526"/>
                </a:lnTo>
                <a:lnTo>
                  <a:pt x="2135" y="1526"/>
                </a:lnTo>
                <a:lnTo>
                  <a:pt x="2171" y="1526"/>
                </a:lnTo>
                <a:lnTo>
                  <a:pt x="2171" y="1526"/>
                </a:lnTo>
                <a:lnTo>
                  <a:pt x="2171" y="1526"/>
                </a:lnTo>
                <a:lnTo>
                  <a:pt x="2201" y="1526"/>
                </a:lnTo>
                <a:lnTo>
                  <a:pt x="2201" y="1535"/>
                </a:lnTo>
                <a:lnTo>
                  <a:pt x="2201" y="1535"/>
                </a:lnTo>
                <a:lnTo>
                  <a:pt x="2204" y="1535"/>
                </a:lnTo>
                <a:lnTo>
                  <a:pt x="2204" y="1545"/>
                </a:lnTo>
                <a:lnTo>
                  <a:pt x="2204" y="1545"/>
                </a:lnTo>
                <a:lnTo>
                  <a:pt x="2215" y="1545"/>
                </a:lnTo>
                <a:lnTo>
                  <a:pt x="2215" y="1545"/>
                </a:lnTo>
                <a:lnTo>
                  <a:pt x="2215" y="1545"/>
                </a:lnTo>
                <a:lnTo>
                  <a:pt x="2222" y="1545"/>
                </a:lnTo>
                <a:lnTo>
                  <a:pt x="2222" y="1545"/>
                </a:lnTo>
                <a:lnTo>
                  <a:pt x="2222" y="1545"/>
                </a:lnTo>
                <a:lnTo>
                  <a:pt x="2230" y="1545"/>
                </a:lnTo>
                <a:lnTo>
                  <a:pt x="2230" y="1555"/>
                </a:lnTo>
                <a:lnTo>
                  <a:pt x="2230" y="1555"/>
                </a:lnTo>
                <a:lnTo>
                  <a:pt x="2272" y="1555"/>
                </a:lnTo>
                <a:lnTo>
                  <a:pt x="2272" y="1576"/>
                </a:lnTo>
                <a:lnTo>
                  <a:pt x="2272" y="1576"/>
                </a:lnTo>
                <a:lnTo>
                  <a:pt x="2287" y="1576"/>
                </a:lnTo>
                <a:lnTo>
                  <a:pt x="2287" y="1576"/>
                </a:lnTo>
                <a:lnTo>
                  <a:pt x="2287" y="1576"/>
                </a:lnTo>
                <a:lnTo>
                  <a:pt x="2310" y="1576"/>
                </a:lnTo>
                <a:lnTo>
                  <a:pt x="2310" y="1576"/>
                </a:lnTo>
                <a:lnTo>
                  <a:pt x="2310" y="1576"/>
                </a:lnTo>
                <a:lnTo>
                  <a:pt x="2322" y="1576"/>
                </a:lnTo>
                <a:lnTo>
                  <a:pt x="2322" y="1587"/>
                </a:lnTo>
                <a:lnTo>
                  <a:pt x="2322" y="1587"/>
                </a:lnTo>
                <a:lnTo>
                  <a:pt x="2325" y="1587"/>
                </a:lnTo>
                <a:lnTo>
                  <a:pt x="2325" y="1598"/>
                </a:lnTo>
                <a:lnTo>
                  <a:pt x="2325" y="1598"/>
                </a:lnTo>
                <a:lnTo>
                  <a:pt x="2343" y="1598"/>
                </a:lnTo>
                <a:lnTo>
                  <a:pt x="2343" y="1598"/>
                </a:lnTo>
                <a:lnTo>
                  <a:pt x="2343" y="1598"/>
                </a:lnTo>
                <a:lnTo>
                  <a:pt x="2382" y="1598"/>
                </a:lnTo>
                <a:lnTo>
                  <a:pt x="2382" y="1610"/>
                </a:lnTo>
                <a:lnTo>
                  <a:pt x="2382" y="1610"/>
                </a:lnTo>
                <a:lnTo>
                  <a:pt x="2403" y="1610"/>
                </a:lnTo>
                <a:lnTo>
                  <a:pt x="2403" y="1610"/>
                </a:lnTo>
                <a:lnTo>
                  <a:pt x="2403" y="1610"/>
                </a:lnTo>
                <a:lnTo>
                  <a:pt x="2423" y="1610"/>
                </a:lnTo>
                <a:lnTo>
                  <a:pt x="2423" y="1623"/>
                </a:lnTo>
                <a:lnTo>
                  <a:pt x="2423" y="1623"/>
                </a:lnTo>
                <a:lnTo>
                  <a:pt x="2498" y="1623"/>
                </a:lnTo>
                <a:lnTo>
                  <a:pt x="2498" y="1623"/>
                </a:lnTo>
                <a:lnTo>
                  <a:pt x="2498" y="1623"/>
                </a:lnTo>
                <a:lnTo>
                  <a:pt x="2506" y="1623"/>
                </a:lnTo>
                <a:lnTo>
                  <a:pt x="2506" y="1636"/>
                </a:lnTo>
                <a:lnTo>
                  <a:pt x="2506" y="1636"/>
                </a:lnTo>
                <a:lnTo>
                  <a:pt x="2548" y="1636"/>
                </a:lnTo>
                <a:lnTo>
                  <a:pt x="2548" y="1636"/>
                </a:lnTo>
                <a:lnTo>
                  <a:pt x="2548" y="1636"/>
                </a:lnTo>
                <a:lnTo>
                  <a:pt x="2560" y="1636"/>
                </a:lnTo>
                <a:lnTo>
                  <a:pt x="2560" y="1636"/>
                </a:lnTo>
                <a:lnTo>
                  <a:pt x="2560" y="1636"/>
                </a:lnTo>
                <a:lnTo>
                  <a:pt x="2565" y="1636"/>
                </a:lnTo>
                <a:lnTo>
                  <a:pt x="2565" y="1666"/>
                </a:lnTo>
                <a:lnTo>
                  <a:pt x="2565" y="1666"/>
                </a:lnTo>
                <a:lnTo>
                  <a:pt x="2758" y="1666"/>
                </a:lnTo>
                <a:lnTo>
                  <a:pt x="2758" y="1666"/>
                </a:lnTo>
                <a:lnTo>
                  <a:pt x="2758" y="1666"/>
                </a:lnTo>
                <a:lnTo>
                  <a:pt x="2812" y="1666"/>
                </a:lnTo>
                <a:lnTo>
                  <a:pt x="2812" y="1666"/>
                </a:lnTo>
                <a:lnTo>
                  <a:pt x="2812" y="1666"/>
                </a:lnTo>
                <a:lnTo>
                  <a:pt x="2826" y="1666"/>
                </a:lnTo>
                <a:lnTo>
                  <a:pt x="2826" y="1666"/>
                </a:lnTo>
                <a:lnTo>
                  <a:pt x="2826" y="1666"/>
                </a:lnTo>
                <a:lnTo>
                  <a:pt x="2841" y="1666"/>
                </a:lnTo>
                <a:lnTo>
                  <a:pt x="2841" y="1684"/>
                </a:lnTo>
                <a:lnTo>
                  <a:pt x="2841" y="1684"/>
                </a:lnTo>
                <a:lnTo>
                  <a:pt x="2847" y="1684"/>
                </a:lnTo>
                <a:lnTo>
                  <a:pt x="2847" y="1684"/>
                </a:lnTo>
                <a:lnTo>
                  <a:pt x="2847" y="1684"/>
                </a:lnTo>
                <a:lnTo>
                  <a:pt x="2888" y="1684"/>
                </a:lnTo>
                <a:lnTo>
                  <a:pt x="2888" y="1684"/>
                </a:lnTo>
                <a:lnTo>
                  <a:pt x="2888" y="1684"/>
                </a:lnTo>
                <a:lnTo>
                  <a:pt x="2895" y="1684"/>
                </a:lnTo>
                <a:lnTo>
                  <a:pt x="2895" y="1684"/>
                </a:lnTo>
                <a:lnTo>
                  <a:pt x="2895" y="1684"/>
                </a:lnTo>
                <a:lnTo>
                  <a:pt x="2898" y="1684"/>
                </a:lnTo>
                <a:lnTo>
                  <a:pt x="2898" y="1684"/>
                </a:lnTo>
                <a:lnTo>
                  <a:pt x="2898" y="1684"/>
                </a:lnTo>
                <a:lnTo>
                  <a:pt x="2966" y="1684"/>
                </a:lnTo>
                <a:lnTo>
                  <a:pt x="2966" y="1684"/>
                </a:lnTo>
                <a:lnTo>
                  <a:pt x="2966" y="1684"/>
                </a:lnTo>
                <a:lnTo>
                  <a:pt x="2996" y="1684"/>
                </a:lnTo>
                <a:lnTo>
                  <a:pt x="2996" y="1718"/>
                </a:lnTo>
                <a:lnTo>
                  <a:pt x="2996" y="1718"/>
                </a:lnTo>
                <a:lnTo>
                  <a:pt x="3040" y="1718"/>
                </a:lnTo>
                <a:lnTo>
                  <a:pt x="3040" y="1718"/>
                </a:lnTo>
                <a:lnTo>
                  <a:pt x="3040" y="1718"/>
                </a:lnTo>
                <a:lnTo>
                  <a:pt x="3112" y="1718"/>
                </a:lnTo>
                <a:lnTo>
                  <a:pt x="3112" y="1718"/>
                </a:lnTo>
                <a:lnTo>
                  <a:pt x="3112" y="1718"/>
                </a:lnTo>
                <a:lnTo>
                  <a:pt x="3227" y="1718"/>
                </a:lnTo>
                <a:lnTo>
                  <a:pt x="3227" y="1718"/>
                </a:lnTo>
                <a:lnTo>
                  <a:pt x="3227" y="1718"/>
                </a:lnTo>
                <a:lnTo>
                  <a:pt x="3553" y="1718"/>
                </a:lnTo>
                <a:lnTo>
                  <a:pt x="3553" y="1718"/>
                </a:lnTo>
                <a:lnTo>
                  <a:pt x="3553" y="1718"/>
                </a:lnTo>
                <a:lnTo>
                  <a:pt x="3702" y="1718"/>
                </a:lnTo>
                <a:lnTo>
                  <a:pt x="3702" y="1718"/>
                </a:lnTo>
              </a:path>
            </a:pathLst>
          </a:cu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09" name="Line 34">
            <a:extLst>
              <a:ext uri="{FF2B5EF4-FFF2-40B4-BE49-F238E27FC236}">
                <a16:creationId xmlns:a16="http://schemas.microsoft.com/office/drawing/2014/main" id="{5D2124BC-6F34-4E53-B2F4-26F97FFA591A}"/>
              </a:ext>
            </a:extLst>
          </p:cNvPr>
          <p:cNvSpPr>
            <a:spLocks noChangeShapeType="1"/>
          </p:cNvSpPr>
          <p:nvPr/>
        </p:nvSpPr>
        <p:spPr bwMode="auto">
          <a:xfrm>
            <a:off x="2566060" y="4383759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10" name="Line 35">
            <a:extLst>
              <a:ext uri="{FF2B5EF4-FFF2-40B4-BE49-F238E27FC236}">
                <a16:creationId xmlns:a16="http://schemas.microsoft.com/office/drawing/2014/main" id="{3D7B04E0-9BFA-473B-9AC3-2B121701B569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2252" y="4383759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11" name="Line 36">
            <a:extLst>
              <a:ext uri="{FF2B5EF4-FFF2-40B4-BE49-F238E27FC236}">
                <a16:creationId xmlns:a16="http://schemas.microsoft.com/office/drawing/2014/main" id="{8A3C51B1-55C7-4C66-864C-4A082343706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7819" y="4383759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12" name="Line 37">
            <a:extLst>
              <a:ext uri="{FF2B5EF4-FFF2-40B4-BE49-F238E27FC236}">
                <a16:creationId xmlns:a16="http://schemas.microsoft.com/office/drawing/2014/main" id="{8584590A-0408-47FD-9ACD-C8678B0622CE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7307" y="4383759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13" name="Line 38">
            <a:extLst>
              <a:ext uri="{FF2B5EF4-FFF2-40B4-BE49-F238E27FC236}">
                <a16:creationId xmlns:a16="http://schemas.microsoft.com/office/drawing/2014/main" id="{8BBDAF11-3EA7-48B1-9968-93034811AF9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30092" y="4383759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14" name="Line 39">
            <a:extLst>
              <a:ext uri="{FF2B5EF4-FFF2-40B4-BE49-F238E27FC236}">
                <a16:creationId xmlns:a16="http://schemas.microsoft.com/office/drawing/2014/main" id="{0A5B8973-1176-432B-99C8-C65A9D0072AC}"/>
              </a:ext>
            </a:extLst>
          </p:cNvPr>
          <p:cNvSpPr>
            <a:spLocks noChangeShapeType="1"/>
          </p:cNvSpPr>
          <p:nvPr/>
        </p:nvSpPr>
        <p:spPr bwMode="auto">
          <a:xfrm>
            <a:off x="2637516" y="4383759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19" name="Line 40">
            <a:extLst>
              <a:ext uri="{FF2B5EF4-FFF2-40B4-BE49-F238E27FC236}">
                <a16:creationId xmlns:a16="http://schemas.microsoft.com/office/drawing/2014/main" id="{D48C914F-A3E5-49AC-8AC3-52E2AE776A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8763" y="4383759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20" name="Line 41">
            <a:extLst>
              <a:ext uri="{FF2B5EF4-FFF2-40B4-BE49-F238E27FC236}">
                <a16:creationId xmlns:a16="http://schemas.microsoft.com/office/drawing/2014/main" id="{14E1D26B-2AB5-4778-AA78-0F8CE71261F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4539" y="4383759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21" name="Line 42">
            <a:extLst>
              <a:ext uri="{FF2B5EF4-FFF2-40B4-BE49-F238E27FC236}">
                <a16:creationId xmlns:a16="http://schemas.microsoft.com/office/drawing/2014/main" id="{50D692C6-5886-4D30-A9BE-3BB1040F6BF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8458" y="4383759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22" name="Line 43">
            <a:extLst>
              <a:ext uri="{FF2B5EF4-FFF2-40B4-BE49-F238E27FC236}">
                <a16:creationId xmlns:a16="http://schemas.microsoft.com/office/drawing/2014/main" id="{BE91C07E-1B58-4B31-AA1B-4930CF391B5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61866" y="4383759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23" name="Line 44">
            <a:extLst>
              <a:ext uri="{FF2B5EF4-FFF2-40B4-BE49-F238E27FC236}">
                <a16:creationId xmlns:a16="http://schemas.microsoft.com/office/drawing/2014/main" id="{14FD3A08-5293-4EB6-91F8-4E2377F4DA02}"/>
              </a:ext>
            </a:extLst>
          </p:cNvPr>
          <p:cNvSpPr>
            <a:spLocks noChangeShapeType="1"/>
          </p:cNvSpPr>
          <p:nvPr/>
        </p:nvSpPr>
        <p:spPr bwMode="auto">
          <a:xfrm>
            <a:off x="2802698" y="4409055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24" name="Line 45">
            <a:extLst>
              <a:ext uri="{FF2B5EF4-FFF2-40B4-BE49-F238E27FC236}">
                <a16:creationId xmlns:a16="http://schemas.microsoft.com/office/drawing/2014/main" id="{FA6804DE-D912-4B20-AA12-B5C9A1447ED3}"/>
              </a:ext>
            </a:extLst>
          </p:cNvPr>
          <p:cNvSpPr>
            <a:spLocks noChangeShapeType="1"/>
          </p:cNvSpPr>
          <p:nvPr/>
        </p:nvSpPr>
        <p:spPr bwMode="auto">
          <a:xfrm>
            <a:off x="2809193" y="4409055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25" name="Line 46">
            <a:extLst>
              <a:ext uri="{FF2B5EF4-FFF2-40B4-BE49-F238E27FC236}">
                <a16:creationId xmlns:a16="http://schemas.microsoft.com/office/drawing/2014/main" id="{15553260-DC88-4D64-81A0-1848D10095C1}"/>
              </a:ext>
            </a:extLst>
          </p:cNvPr>
          <p:cNvSpPr>
            <a:spLocks noChangeShapeType="1"/>
          </p:cNvSpPr>
          <p:nvPr/>
        </p:nvSpPr>
        <p:spPr bwMode="auto">
          <a:xfrm>
            <a:off x="2869513" y="4451658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26" name="Line 47">
            <a:extLst>
              <a:ext uri="{FF2B5EF4-FFF2-40B4-BE49-F238E27FC236}">
                <a16:creationId xmlns:a16="http://schemas.microsoft.com/office/drawing/2014/main" id="{99021346-B874-4E70-8D38-DE7DE29458B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0856" y="4451658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27" name="Line 48">
            <a:extLst>
              <a:ext uri="{FF2B5EF4-FFF2-40B4-BE49-F238E27FC236}">
                <a16:creationId xmlns:a16="http://schemas.microsoft.com/office/drawing/2014/main" id="{D55C8C13-EDF2-4E9F-A699-06F412D270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1480" y="4480947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28" name="Line 49">
            <a:extLst>
              <a:ext uri="{FF2B5EF4-FFF2-40B4-BE49-F238E27FC236}">
                <a16:creationId xmlns:a16="http://schemas.microsoft.com/office/drawing/2014/main" id="{95D25377-BB5F-4130-AD53-6A501E145BF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7160" y="4496924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29" name="Line 50">
            <a:extLst>
              <a:ext uri="{FF2B5EF4-FFF2-40B4-BE49-F238E27FC236}">
                <a16:creationId xmlns:a16="http://schemas.microsoft.com/office/drawing/2014/main" id="{4B5EEFB2-1095-485D-B241-10B2FFAC6E94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5318" y="4512899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30" name="Line 51">
            <a:extLst>
              <a:ext uri="{FF2B5EF4-FFF2-40B4-BE49-F238E27FC236}">
                <a16:creationId xmlns:a16="http://schemas.microsoft.com/office/drawing/2014/main" id="{A61FF1D0-F0B5-4707-B2E7-0535516D31B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11718" y="4531538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31" name="Line 52">
            <a:extLst>
              <a:ext uri="{FF2B5EF4-FFF2-40B4-BE49-F238E27FC236}">
                <a16:creationId xmlns:a16="http://schemas.microsoft.com/office/drawing/2014/main" id="{EA9407AA-909D-4812-A45D-17D41615E60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22854" y="4531538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32" name="Line 53">
            <a:extLst>
              <a:ext uri="{FF2B5EF4-FFF2-40B4-BE49-F238E27FC236}">
                <a16:creationId xmlns:a16="http://schemas.microsoft.com/office/drawing/2014/main" id="{088AD402-8308-460F-8692-1796F7370156}"/>
              </a:ext>
            </a:extLst>
          </p:cNvPr>
          <p:cNvSpPr>
            <a:spLocks noChangeShapeType="1"/>
          </p:cNvSpPr>
          <p:nvPr/>
        </p:nvSpPr>
        <p:spPr bwMode="auto">
          <a:xfrm>
            <a:off x="3306596" y="4571479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33" name="Line 54">
            <a:extLst>
              <a:ext uri="{FF2B5EF4-FFF2-40B4-BE49-F238E27FC236}">
                <a16:creationId xmlns:a16="http://schemas.microsoft.com/office/drawing/2014/main" id="{A18AC4FE-2EE8-4B88-B971-0F00B867084A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6708" y="4571479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34" name="Line 55">
            <a:extLst>
              <a:ext uri="{FF2B5EF4-FFF2-40B4-BE49-F238E27FC236}">
                <a16:creationId xmlns:a16="http://schemas.microsoft.com/office/drawing/2014/main" id="{14F8A922-91B6-41DA-9F05-E9FB75FA0DED}"/>
              </a:ext>
            </a:extLst>
          </p:cNvPr>
          <p:cNvSpPr>
            <a:spLocks noChangeShapeType="1"/>
          </p:cNvSpPr>
          <p:nvPr/>
        </p:nvSpPr>
        <p:spPr bwMode="auto">
          <a:xfrm>
            <a:off x="3369699" y="4571479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35" name="Line 56">
            <a:extLst>
              <a:ext uri="{FF2B5EF4-FFF2-40B4-BE49-F238E27FC236}">
                <a16:creationId xmlns:a16="http://schemas.microsoft.com/office/drawing/2014/main" id="{BE647881-7642-498B-827B-BA20A26F2E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389187" y="4594112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36" name="Line 57">
            <a:extLst>
              <a:ext uri="{FF2B5EF4-FFF2-40B4-BE49-F238E27FC236}">
                <a16:creationId xmlns:a16="http://schemas.microsoft.com/office/drawing/2014/main" id="{29DA6C86-EB14-425D-9B7D-5721500B8EC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7235" y="4594112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37" name="Line 58">
            <a:extLst>
              <a:ext uri="{FF2B5EF4-FFF2-40B4-BE49-F238E27FC236}">
                <a16:creationId xmlns:a16="http://schemas.microsoft.com/office/drawing/2014/main" id="{2A8FF6F6-FC4A-4A5A-A301-48A213CFAABB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3730" y="4594112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38" name="Line 59">
            <a:extLst>
              <a:ext uri="{FF2B5EF4-FFF2-40B4-BE49-F238E27FC236}">
                <a16:creationId xmlns:a16="http://schemas.microsoft.com/office/drawing/2014/main" id="{5808D32E-07DD-4AE9-945A-7B22C358DA49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9617" y="4594112"/>
            <a:ext cx="0" cy="59911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39" name="Line 60">
            <a:extLst>
              <a:ext uri="{FF2B5EF4-FFF2-40B4-BE49-F238E27FC236}">
                <a16:creationId xmlns:a16="http://schemas.microsoft.com/office/drawing/2014/main" id="{899D3FE3-E416-4C79-863F-A361EAFCF940}"/>
              </a:ext>
            </a:extLst>
          </p:cNvPr>
          <p:cNvSpPr>
            <a:spLocks noChangeShapeType="1"/>
          </p:cNvSpPr>
          <p:nvPr/>
        </p:nvSpPr>
        <p:spPr bwMode="auto">
          <a:xfrm>
            <a:off x="3568290" y="4640708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40" name="Line 61">
            <a:extLst>
              <a:ext uri="{FF2B5EF4-FFF2-40B4-BE49-F238E27FC236}">
                <a16:creationId xmlns:a16="http://schemas.microsoft.com/office/drawing/2014/main" id="{6DC5F1AA-E8CB-4819-9459-33067894A78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35105" y="4640708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41" name="Line 62">
            <a:extLst>
              <a:ext uri="{FF2B5EF4-FFF2-40B4-BE49-F238E27FC236}">
                <a16:creationId xmlns:a16="http://schemas.microsoft.com/office/drawing/2014/main" id="{0D40E647-3DC0-407A-8338-B8FAE147A4ED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1825" y="4640708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42" name="Line 63">
            <a:extLst>
              <a:ext uri="{FF2B5EF4-FFF2-40B4-BE49-F238E27FC236}">
                <a16:creationId xmlns:a16="http://schemas.microsoft.com/office/drawing/2014/main" id="{C7D370AC-2F2A-42D7-94E2-0C7B9B61D43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44348" y="4640708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43" name="Line 64">
            <a:extLst>
              <a:ext uri="{FF2B5EF4-FFF2-40B4-BE49-F238E27FC236}">
                <a16:creationId xmlns:a16="http://schemas.microsoft.com/office/drawing/2014/main" id="{B45A25E2-36D9-41F1-9A9E-C005375D4D16}"/>
              </a:ext>
            </a:extLst>
          </p:cNvPr>
          <p:cNvSpPr>
            <a:spLocks noChangeShapeType="1"/>
          </p:cNvSpPr>
          <p:nvPr/>
        </p:nvSpPr>
        <p:spPr bwMode="auto">
          <a:xfrm>
            <a:off x="4182619" y="4640708"/>
            <a:ext cx="0" cy="58579"/>
          </a:xfrm>
          <a:prstGeom prst="line">
            <a:avLst/>
          </a:prstGeom>
          <a:noFill/>
          <a:ln w="20638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44" name="Freeform 65">
            <a:extLst>
              <a:ext uri="{FF2B5EF4-FFF2-40B4-BE49-F238E27FC236}">
                <a16:creationId xmlns:a16="http://schemas.microsoft.com/office/drawing/2014/main" id="{47936629-1E0A-4A1F-B0E4-A9546E12FE41}"/>
              </a:ext>
            </a:extLst>
          </p:cNvPr>
          <p:cNvSpPr>
            <a:spLocks/>
          </p:cNvSpPr>
          <p:nvPr/>
        </p:nvSpPr>
        <p:spPr bwMode="auto">
          <a:xfrm>
            <a:off x="747199" y="2412050"/>
            <a:ext cx="3415930" cy="2200700"/>
          </a:xfrm>
          <a:custGeom>
            <a:avLst/>
            <a:gdLst>
              <a:gd name="T0" fmla="*/ 38 w 3681"/>
              <a:gd name="T1" fmla="*/ 15 h 1653"/>
              <a:gd name="T2" fmla="*/ 73 w 3681"/>
              <a:gd name="T3" fmla="*/ 44 h 1653"/>
              <a:gd name="T4" fmla="*/ 91 w 3681"/>
              <a:gd name="T5" fmla="*/ 81 h 1653"/>
              <a:gd name="T6" fmla="*/ 127 w 3681"/>
              <a:gd name="T7" fmla="*/ 118 h 1653"/>
              <a:gd name="T8" fmla="*/ 177 w 3681"/>
              <a:gd name="T9" fmla="*/ 155 h 1653"/>
              <a:gd name="T10" fmla="*/ 227 w 3681"/>
              <a:gd name="T11" fmla="*/ 184 h 1653"/>
              <a:gd name="T12" fmla="*/ 278 w 3681"/>
              <a:gd name="T13" fmla="*/ 206 h 1653"/>
              <a:gd name="T14" fmla="*/ 338 w 3681"/>
              <a:gd name="T15" fmla="*/ 257 h 1653"/>
              <a:gd name="T16" fmla="*/ 373 w 3681"/>
              <a:gd name="T17" fmla="*/ 294 h 1653"/>
              <a:gd name="T18" fmla="*/ 402 w 3681"/>
              <a:gd name="T19" fmla="*/ 316 h 1653"/>
              <a:gd name="T20" fmla="*/ 435 w 3681"/>
              <a:gd name="T21" fmla="*/ 345 h 1653"/>
              <a:gd name="T22" fmla="*/ 459 w 3681"/>
              <a:gd name="T23" fmla="*/ 375 h 1653"/>
              <a:gd name="T24" fmla="*/ 492 w 3681"/>
              <a:gd name="T25" fmla="*/ 397 h 1653"/>
              <a:gd name="T26" fmla="*/ 521 w 3681"/>
              <a:gd name="T27" fmla="*/ 456 h 1653"/>
              <a:gd name="T28" fmla="*/ 554 w 3681"/>
              <a:gd name="T29" fmla="*/ 485 h 1653"/>
              <a:gd name="T30" fmla="*/ 578 w 3681"/>
              <a:gd name="T31" fmla="*/ 507 h 1653"/>
              <a:gd name="T32" fmla="*/ 645 w 3681"/>
              <a:gd name="T33" fmla="*/ 544 h 1653"/>
              <a:gd name="T34" fmla="*/ 663 w 3681"/>
              <a:gd name="T35" fmla="*/ 588 h 1653"/>
              <a:gd name="T36" fmla="*/ 709 w 3681"/>
              <a:gd name="T37" fmla="*/ 617 h 1653"/>
              <a:gd name="T38" fmla="*/ 741 w 3681"/>
              <a:gd name="T39" fmla="*/ 647 h 1653"/>
              <a:gd name="T40" fmla="*/ 800 w 3681"/>
              <a:gd name="T41" fmla="*/ 676 h 1653"/>
              <a:gd name="T42" fmla="*/ 833 w 3681"/>
              <a:gd name="T43" fmla="*/ 712 h 1653"/>
              <a:gd name="T44" fmla="*/ 854 w 3681"/>
              <a:gd name="T45" fmla="*/ 742 h 1653"/>
              <a:gd name="T46" fmla="*/ 892 w 3681"/>
              <a:gd name="T47" fmla="*/ 771 h 1653"/>
              <a:gd name="T48" fmla="*/ 936 w 3681"/>
              <a:gd name="T49" fmla="*/ 793 h 1653"/>
              <a:gd name="T50" fmla="*/ 972 w 3681"/>
              <a:gd name="T51" fmla="*/ 830 h 1653"/>
              <a:gd name="T52" fmla="*/ 1019 w 3681"/>
              <a:gd name="T53" fmla="*/ 867 h 1653"/>
              <a:gd name="T54" fmla="*/ 1085 w 3681"/>
              <a:gd name="T55" fmla="*/ 889 h 1653"/>
              <a:gd name="T56" fmla="*/ 1109 w 3681"/>
              <a:gd name="T57" fmla="*/ 919 h 1653"/>
              <a:gd name="T58" fmla="*/ 1124 w 3681"/>
              <a:gd name="T59" fmla="*/ 947 h 1653"/>
              <a:gd name="T60" fmla="*/ 1160 w 3681"/>
              <a:gd name="T61" fmla="*/ 969 h 1653"/>
              <a:gd name="T62" fmla="*/ 1176 w 3681"/>
              <a:gd name="T63" fmla="*/ 1006 h 1653"/>
              <a:gd name="T64" fmla="*/ 1209 w 3681"/>
              <a:gd name="T65" fmla="*/ 1036 h 1653"/>
              <a:gd name="T66" fmla="*/ 1254 w 3681"/>
              <a:gd name="T67" fmla="*/ 1058 h 1653"/>
              <a:gd name="T68" fmla="*/ 1287 w 3681"/>
              <a:gd name="T69" fmla="*/ 1087 h 1653"/>
              <a:gd name="T70" fmla="*/ 1352 w 3681"/>
              <a:gd name="T71" fmla="*/ 1109 h 1653"/>
              <a:gd name="T72" fmla="*/ 1420 w 3681"/>
              <a:gd name="T73" fmla="*/ 1132 h 1653"/>
              <a:gd name="T74" fmla="*/ 1444 w 3681"/>
              <a:gd name="T75" fmla="*/ 1161 h 1653"/>
              <a:gd name="T76" fmla="*/ 1506 w 3681"/>
              <a:gd name="T77" fmla="*/ 1198 h 1653"/>
              <a:gd name="T78" fmla="*/ 1611 w 3681"/>
              <a:gd name="T79" fmla="*/ 1227 h 1653"/>
              <a:gd name="T80" fmla="*/ 1663 w 3681"/>
              <a:gd name="T81" fmla="*/ 1257 h 1653"/>
              <a:gd name="T82" fmla="*/ 1746 w 3681"/>
              <a:gd name="T83" fmla="*/ 1287 h 1653"/>
              <a:gd name="T84" fmla="*/ 1830 w 3681"/>
              <a:gd name="T85" fmla="*/ 1310 h 1653"/>
              <a:gd name="T86" fmla="*/ 1880 w 3681"/>
              <a:gd name="T87" fmla="*/ 1339 h 1653"/>
              <a:gd name="T88" fmla="*/ 2008 w 3681"/>
              <a:gd name="T89" fmla="*/ 1354 h 1653"/>
              <a:gd name="T90" fmla="*/ 2058 w 3681"/>
              <a:gd name="T91" fmla="*/ 1377 h 1653"/>
              <a:gd name="T92" fmla="*/ 2094 w 3681"/>
              <a:gd name="T93" fmla="*/ 1401 h 1653"/>
              <a:gd name="T94" fmla="*/ 2132 w 3681"/>
              <a:gd name="T95" fmla="*/ 1417 h 1653"/>
              <a:gd name="T96" fmla="*/ 2186 w 3681"/>
              <a:gd name="T97" fmla="*/ 1426 h 1653"/>
              <a:gd name="T98" fmla="*/ 2263 w 3681"/>
              <a:gd name="T99" fmla="*/ 1435 h 1653"/>
              <a:gd name="T100" fmla="*/ 2352 w 3681"/>
              <a:gd name="T101" fmla="*/ 1446 h 1653"/>
              <a:gd name="T102" fmla="*/ 2390 w 3681"/>
              <a:gd name="T103" fmla="*/ 1467 h 1653"/>
              <a:gd name="T104" fmla="*/ 2423 w 3681"/>
              <a:gd name="T105" fmla="*/ 1489 h 1653"/>
              <a:gd name="T106" fmla="*/ 2494 w 3681"/>
              <a:gd name="T107" fmla="*/ 1513 h 1653"/>
              <a:gd name="T108" fmla="*/ 2571 w 3681"/>
              <a:gd name="T109" fmla="*/ 1513 h 1653"/>
              <a:gd name="T110" fmla="*/ 2628 w 3681"/>
              <a:gd name="T111" fmla="*/ 1529 h 1653"/>
              <a:gd name="T112" fmla="*/ 2705 w 3681"/>
              <a:gd name="T113" fmla="*/ 1529 h 1653"/>
              <a:gd name="T114" fmla="*/ 2808 w 3681"/>
              <a:gd name="T115" fmla="*/ 1551 h 1653"/>
              <a:gd name="T116" fmla="*/ 2901 w 3681"/>
              <a:gd name="T117" fmla="*/ 1575 h 1653"/>
              <a:gd name="T118" fmla="*/ 3120 w 3681"/>
              <a:gd name="T119" fmla="*/ 1575 h 1653"/>
              <a:gd name="T120" fmla="*/ 3325 w 3681"/>
              <a:gd name="T121" fmla="*/ 1653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681" h="165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29" y="0"/>
                </a:lnTo>
                <a:lnTo>
                  <a:pt x="29" y="7"/>
                </a:lnTo>
                <a:lnTo>
                  <a:pt x="29" y="7"/>
                </a:lnTo>
                <a:lnTo>
                  <a:pt x="34" y="7"/>
                </a:lnTo>
                <a:lnTo>
                  <a:pt x="34" y="15"/>
                </a:lnTo>
                <a:lnTo>
                  <a:pt x="34" y="15"/>
                </a:lnTo>
                <a:lnTo>
                  <a:pt x="38" y="15"/>
                </a:lnTo>
                <a:lnTo>
                  <a:pt x="38" y="22"/>
                </a:lnTo>
                <a:lnTo>
                  <a:pt x="38" y="22"/>
                </a:lnTo>
                <a:lnTo>
                  <a:pt x="52" y="22"/>
                </a:lnTo>
                <a:lnTo>
                  <a:pt x="52" y="29"/>
                </a:lnTo>
                <a:lnTo>
                  <a:pt x="52" y="29"/>
                </a:lnTo>
                <a:lnTo>
                  <a:pt x="67" y="29"/>
                </a:lnTo>
                <a:lnTo>
                  <a:pt x="67" y="37"/>
                </a:lnTo>
                <a:lnTo>
                  <a:pt x="67" y="37"/>
                </a:lnTo>
                <a:lnTo>
                  <a:pt x="73" y="37"/>
                </a:lnTo>
                <a:lnTo>
                  <a:pt x="73" y="44"/>
                </a:lnTo>
                <a:lnTo>
                  <a:pt x="73" y="44"/>
                </a:lnTo>
                <a:lnTo>
                  <a:pt x="77" y="44"/>
                </a:lnTo>
                <a:lnTo>
                  <a:pt x="77" y="51"/>
                </a:lnTo>
                <a:lnTo>
                  <a:pt x="77" y="51"/>
                </a:lnTo>
                <a:lnTo>
                  <a:pt x="82" y="51"/>
                </a:lnTo>
                <a:lnTo>
                  <a:pt x="82" y="66"/>
                </a:lnTo>
                <a:lnTo>
                  <a:pt x="82" y="66"/>
                </a:lnTo>
                <a:lnTo>
                  <a:pt x="88" y="66"/>
                </a:lnTo>
                <a:lnTo>
                  <a:pt x="88" y="74"/>
                </a:lnTo>
                <a:lnTo>
                  <a:pt x="88" y="74"/>
                </a:lnTo>
                <a:lnTo>
                  <a:pt x="91" y="74"/>
                </a:lnTo>
                <a:lnTo>
                  <a:pt x="91" y="81"/>
                </a:lnTo>
                <a:lnTo>
                  <a:pt x="91" y="81"/>
                </a:lnTo>
                <a:lnTo>
                  <a:pt x="97" y="81"/>
                </a:lnTo>
                <a:lnTo>
                  <a:pt x="97" y="88"/>
                </a:lnTo>
                <a:lnTo>
                  <a:pt x="97" y="88"/>
                </a:lnTo>
                <a:lnTo>
                  <a:pt x="112" y="88"/>
                </a:lnTo>
                <a:lnTo>
                  <a:pt x="112" y="96"/>
                </a:lnTo>
                <a:lnTo>
                  <a:pt x="112" y="96"/>
                </a:lnTo>
                <a:lnTo>
                  <a:pt x="121" y="96"/>
                </a:lnTo>
                <a:lnTo>
                  <a:pt x="121" y="118"/>
                </a:lnTo>
                <a:lnTo>
                  <a:pt x="121" y="118"/>
                </a:lnTo>
                <a:lnTo>
                  <a:pt x="127" y="118"/>
                </a:lnTo>
                <a:lnTo>
                  <a:pt x="127" y="125"/>
                </a:lnTo>
                <a:lnTo>
                  <a:pt x="127" y="125"/>
                </a:lnTo>
                <a:lnTo>
                  <a:pt x="136" y="125"/>
                </a:lnTo>
                <a:lnTo>
                  <a:pt x="136" y="133"/>
                </a:lnTo>
                <a:lnTo>
                  <a:pt x="136" y="133"/>
                </a:lnTo>
                <a:lnTo>
                  <a:pt x="165" y="133"/>
                </a:lnTo>
                <a:lnTo>
                  <a:pt x="165" y="140"/>
                </a:lnTo>
                <a:lnTo>
                  <a:pt x="165" y="140"/>
                </a:lnTo>
                <a:lnTo>
                  <a:pt x="177" y="140"/>
                </a:lnTo>
                <a:lnTo>
                  <a:pt x="177" y="155"/>
                </a:lnTo>
                <a:lnTo>
                  <a:pt x="177" y="155"/>
                </a:lnTo>
                <a:lnTo>
                  <a:pt x="183" y="155"/>
                </a:lnTo>
                <a:lnTo>
                  <a:pt x="183" y="162"/>
                </a:lnTo>
                <a:lnTo>
                  <a:pt x="183" y="162"/>
                </a:lnTo>
                <a:lnTo>
                  <a:pt x="186" y="162"/>
                </a:lnTo>
                <a:lnTo>
                  <a:pt x="186" y="169"/>
                </a:lnTo>
                <a:lnTo>
                  <a:pt x="186" y="169"/>
                </a:lnTo>
                <a:lnTo>
                  <a:pt x="195" y="169"/>
                </a:lnTo>
                <a:lnTo>
                  <a:pt x="195" y="177"/>
                </a:lnTo>
                <a:lnTo>
                  <a:pt x="195" y="177"/>
                </a:lnTo>
                <a:lnTo>
                  <a:pt x="227" y="177"/>
                </a:lnTo>
                <a:lnTo>
                  <a:pt x="227" y="184"/>
                </a:lnTo>
                <a:lnTo>
                  <a:pt x="227" y="184"/>
                </a:lnTo>
                <a:lnTo>
                  <a:pt x="242" y="184"/>
                </a:lnTo>
                <a:lnTo>
                  <a:pt x="242" y="192"/>
                </a:lnTo>
                <a:lnTo>
                  <a:pt x="242" y="192"/>
                </a:lnTo>
                <a:lnTo>
                  <a:pt x="251" y="192"/>
                </a:lnTo>
                <a:lnTo>
                  <a:pt x="251" y="199"/>
                </a:lnTo>
                <a:lnTo>
                  <a:pt x="251" y="199"/>
                </a:lnTo>
                <a:lnTo>
                  <a:pt x="269" y="199"/>
                </a:lnTo>
                <a:lnTo>
                  <a:pt x="269" y="206"/>
                </a:lnTo>
                <a:lnTo>
                  <a:pt x="269" y="206"/>
                </a:lnTo>
                <a:lnTo>
                  <a:pt x="278" y="206"/>
                </a:lnTo>
                <a:lnTo>
                  <a:pt x="278" y="214"/>
                </a:lnTo>
                <a:lnTo>
                  <a:pt x="278" y="214"/>
                </a:lnTo>
                <a:lnTo>
                  <a:pt x="325" y="214"/>
                </a:lnTo>
                <a:lnTo>
                  <a:pt x="325" y="235"/>
                </a:lnTo>
                <a:lnTo>
                  <a:pt x="325" y="235"/>
                </a:lnTo>
                <a:lnTo>
                  <a:pt x="328" y="235"/>
                </a:lnTo>
                <a:lnTo>
                  <a:pt x="328" y="250"/>
                </a:lnTo>
                <a:lnTo>
                  <a:pt x="328" y="250"/>
                </a:lnTo>
                <a:lnTo>
                  <a:pt x="338" y="250"/>
                </a:lnTo>
                <a:lnTo>
                  <a:pt x="338" y="257"/>
                </a:lnTo>
                <a:lnTo>
                  <a:pt x="338" y="257"/>
                </a:lnTo>
                <a:lnTo>
                  <a:pt x="346" y="257"/>
                </a:lnTo>
                <a:lnTo>
                  <a:pt x="346" y="264"/>
                </a:lnTo>
                <a:lnTo>
                  <a:pt x="346" y="264"/>
                </a:lnTo>
                <a:lnTo>
                  <a:pt x="349" y="264"/>
                </a:lnTo>
                <a:lnTo>
                  <a:pt x="349" y="272"/>
                </a:lnTo>
                <a:lnTo>
                  <a:pt x="349" y="272"/>
                </a:lnTo>
                <a:lnTo>
                  <a:pt x="364" y="272"/>
                </a:lnTo>
                <a:lnTo>
                  <a:pt x="364" y="286"/>
                </a:lnTo>
                <a:lnTo>
                  <a:pt x="364" y="286"/>
                </a:lnTo>
                <a:lnTo>
                  <a:pt x="373" y="286"/>
                </a:lnTo>
                <a:lnTo>
                  <a:pt x="373" y="294"/>
                </a:lnTo>
                <a:lnTo>
                  <a:pt x="373" y="294"/>
                </a:lnTo>
                <a:lnTo>
                  <a:pt x="376" y="294"/>
                </a:lnTo>
                <a:lnTo>
                  <a:pt x="376" y="301"/>
                </a:lnTo>
                <a:lnTo>
                  <a:pt x="376" y="301"/>
                </a:lnTo>
                <a:lnTo>
                  <a:pt x="379" y="301"/>
                </a:lnTo>
                <a:lnTo>
                  <a:pt x="379" y="309"/>
                </a:lnTo>
                <a:lnTo>
                  <a:pt x="379" y="309"/>
                </a:lnTo>
                <a:lnTo>
                  <a:pt x="397" y="309"/>
                </a:lnTo>
                <a:lnTo>
                  <a:pt x="397" y="316"/>
                </a:lnTo>
                <a:lnTo>
                  <a:pt x="397" y="316"/>
                </a:lnTo>
                <a:lnTo>
                  <a:pt x="402" y="316"/>
                </a:lnTo>
                <a:lnTo>
                  <a:pt x="402" y="323"/>
                </a:lnTo>
                <a:lnTo>
                  <a:pt x="402" y="323"/>
                </a:lnTo>
                <a:lnTo>
                  <a:pt x="418" y="323"/>
                </a:lnTo>
                <a:lnTo>
                  <a:pt x="418" y="331"/>
                </a:lnTo>
                <a:lnTo>
                  <a:pt x="418" y="331"/>
                </a:lnTo>
                <a:lnTo>
                  <a:pt x="420" y="331"/>
                </a:lnTo>
                <a:lnTo>
                  <a:pt x="420" y="338"/>
                </a:lnTo>
                <a:lnTo>
                  <a:pt x="420" y="338"/>
                </a:lnTo>
                <a:lnTo>
                  <a:pt x="435" y="338"/>
                </a:lnTo>
                <a:lnTo>
                  <a:pt x="435" y="345"/>
                </a:lnTo>
                <a:lnTo>
                  <a:pt x="435" y="345"/>
                </a:lnTo>
                <a:lnTo>
                  <a:pt x="441" y="345"/>
                </a:lnTo>
                <a:lnTo>
                  <a:pt x="441" y="353"/>
                </a:lnTo>
                <a:lnTo>
                  <a:pt x="441" y="353"/>
                </a:lnTo>
                <a:lnTo>
                  <a:pt x="453" y="353"/>
                </a:lnTo>
                <a:lnTo>
                  <a:pt x="453" y="360"/>
                </a:lnTo>
                <a:lnTo>
                  <a:pt x="453" y="360"/>
                </a:lnTo>
                <a:lnTo>
                  <a:pt x="456" y="360"/>
                </a:lnTo>
                <a:lnTo>
                  <a:pt x="456" y="368"/>
                </a:lnTo>
                <a:lnTo>
                  <a:pt x="456" y="368"/>
                </a:lnTo>
                <a:lnTo>
                  <a:pt x="459" y="368"/>
                </a:lnTo>
                <a:lnTo>
                  <a:pt x="459" y="375"/>
                </a:lnTo>
                <a:lnTo>
                  <a:pt x="459" y="375"/>
                </a:lnTo>
                <a:lnTo>
                  <a:pt x="467" y="375"/>
                </a:lnTo>
                <a:lnTo>
                  <a:pt x="467" y="382"/>
                </a:lnTo>
                <a:lnTo>
                  <a:pt x="467" y="382"/>
                </a:lnTo>
                <a:lnTo>
                  <a:pt x="483" y="382"/>
                </a:lnTo>
                <a:lnTo>
                  <a:pt x="483" y="390"/>
                </a:lnTo>
                <a:lnTo>
                  <a:pt x="483" y="390"/>
                </a:lnTo>
                <a:lnTo>
                  <a:pt x="485" y="390"/>
                </a:lnTo>
                <a:lnTo>
                  <a:pt x="485" y="397"/>
                </a:lnTo>
                <a:lnTo>
                  <a:pt x="485" y="397"/>
                </a:lnTo>
                <a:lnTo>
                  <a:pt x="492" y="397"/>
                </a:lnTo>
                <a:lnTo>
                  <a:pt x="492" y="419"/>
                </a:lnTo>
                <a:lnTo>
                  <a:pt x="492" y="419"/>
                </a:lnTo>
                <a:lnTo>
                  <a:pt x="495" y="419"/>
                </a:lnTo>
                <a:lnTo>
                  <a:pt x="495" y="441"/>
                </a:lnTo>
                <a:lnTo>
                  <a:pt x="495" y="441"/>
                </a:lnTo>
                <a:lnTo>
                  <a:pt x="503" y="441"/>
                </a:lnTo>
                <a:lnTo>
                  <a:pt x="503" y="449"/>
                </a:lnTo>
                <a:lnTo>
                  <a:pt x="503" y="449"/>
                </a:lnTo>
                <a:lnTo>
                  <a:pt x="521" y="449"/>
                </a:lnTo>
                <a:lnTo>
                  <a:pt x="521" y="456"/>
                </a:lnTo>
                <a:lnTo>
                  <a:pt x="521" y="456"/>
                </a:lnTo>
                <a:lnTo>
                  <a:pt x="524" y="456"/>
                </a:lnTo>
                <a:lnTo>
                  <a:pt x="524" y="463"/>
                </a:lnTo>
                <a:lnTo>
                  <a:pt x="524" y="463"/>
                </a:lnTo>
                <a:lnTo>
                  <a:pt x="542" y="463"/>
                </a:lnTo>
                <a:lnTo>
                  <a:pt x="542" y="470"/>
                </a:lnTo>
                <a:lnTo>
                  <a:pt x="542" y="470"/>
                </a:lnTo>
                <a:lnTo>
                  <a:pt x="545" y="470"/>
                </a:lnTo>
                <a:lnTo>
                  <a:pt x="545" y="477"/>
                </a:lnTo>
                <a:lnTo>
                  <a:pt x="545" y="477"/>
                </a:lnTo>
                <a:lnTo>
                  <a:pt x="554" y="477"/>
                </a:lnTo>
                <a:lnTo>
                  <a:pt x="554" y="485"/>
                </a:lnTo>
                <a:lnTo>
                  <a:pt x="554" y="485"/>
                </a:lnTo>
                <a:lnTo>
                  <a:pt x="557" y="485"/>
                </a:lnTo>
                <a:lnTo>
                  <a:pt x="557" y="492"/>
                </a:lnTo>
                <a:lnTo>
                  <a:pt x="557" y="492"/>
                </a:lnTo>
                <a:lnTo>
                  <a:pt x="569" y="492"/>
                </a:lnTo>
                <a:lnTo>
                  <a:pt x="569" y="499"/>
                </a:lnTo>
                <a:lnTo>
                  <a:pt x="569" y="499"/>
                </a:lnTo>
                <a:lnTo>
                  <a:pt x="575" y="499"/>
                </a:lnTo>
                <a:lnTo>
                  <a:pt x="575" y="507"/>
                </a:lnTo>
                <a:lnTo>
                  <a:pt x="575" y="507"/>
                </a:lnTo>
                <a:lnTo>
                  <a:pt x="578" y="507"/>
                </a:lnTo>
                <a:lnTo>
                  <a:pt x="578" y="514"/>
                </a:lnTo>
                <a:lnTo>
                  <a:pt x="578" y="514"/>
                </a:lnTo>
                <a:lnTo>
                  <a:pt x="611" y="514"/>
                </a:lnTo>
                <a:lnTo>
                  <a:pt x="611" y="521"/>
                </a:lnTo>
                <a:lnTo>
                  <a:pt x="611" y="521"/>
                </a:lnTo>
                <a:lnTo>
                  <a:pt x="619" y="521"/>
                </a:lnTo>
                <a:lnTo>
                  <a:pt x="619" y="529"/>
                </a:lnTo>
                <a:lnTo>
                  <a:pt x="619" y="529"/>
                </a:lnTo>
                <a:lnTo>
                  <a:pt x="645" y="529"/>
                </a:lnTo>
                <a:lnTo>
                  <a:pt x="645" y="544"/>
                </a:lnTo>
                <a:lnTo>
                  <a:pt x="645" y="544"/>
                </a:lnTo>
                <a:lnTo>
                  <a:pt x="649" y="544"/>
                </a:lnTo>
                <a:lnTo>
                  <a:pt x="649" y="558"/>
                </a:lnTo>
                <a:lnTo>
                  <a:pt x="649" y="558"/>
                </a:lnTo>
                <a:lnTo>
                  <a:pt x="652" y="558"/>
                </a:lnTo>
                <a:lnTo>
                  <a:pt x="652" y="573"/>
                </a:lnTo>
                <a:lnTo>
                  <a:pt x="652" y="573"/>
                </a:lnTo>
                <a:lnTo>
                  <a:pt x="660" y="573"/>
                </a:lnTo>
                <a:lnTo>
                  <a:pt x="660" y="580"/>
                </a:lnTo>
                <a:lnTo>
                  <a:pt x="660" y="580"/>
                </a:lnTo>
                <a:lnTo>
                  <a:pt x="663" y="580"/>
                </a:lnTo>
                <a:lnTo>
                  <a:pt x="663" y="588"/>
                </a:lnTo>
                <a:lnTo>
                  <a:pt x="663" y="588"/>
                </a:lnTo>
                <a:lnTo>
                  <a:pt x="676" y="588"/>
                </a:lnTo>
                <a:lnTo>
                  <a:pt x="676" y="595"/>
                </a:lnTo>
                <a:lnTo>
                  <a:pt x="676" y="595"/>
                </a:lnTo>
                <a:lnTo>
                  <a:pt x="699" y="595"/>
                </a:lnTo>
                <a:lnTo>
                  <a:pt x="699" y="610"/>
                </a:lnTo>
                <a:lnTo>
                  <a:pt x="699" y="610"/>
                </a:lnTo>
                <a:lnTo>
                  <a:pt x="706" y="610"/>
                </a:lnTo>
                <a:lnTo>
                  <a:pt x="706" y="617"/>
                </a:lnTo>
                <a:lnTo>
                  <a:pt x="706" y="617"/>
                </a:lnTo>
                <a:lnTo>
                  <a:pt x="709" y="617"/>
                </a:lnTo>
                <a:lnTo>
                  <a:pt x="709" y="625"/>
                </a:lnTo>
                <a:lnTo>
                  <a:pt x="709" y="625"/>
                </a:lnTo>
                <a:lnTo>
                  <a:pt x="717" y="625"/>
                </a:lnTo>
                <a:lnTo>
                  <a:pt x="717" y="632"/>
                </a:lnTo>
                <a:lnTo>
                  <a:pt x="717" y="632"/>
                </a:lnTo>
                <a:lnTo>
                  <a:pt x="735" y="632"/>
                </a:lnTo>
                <a:lnTo>
                  <a:pt x="735" y="639"/>
                </a:lnTo>
                <a:lnTo>
                  <a:pt x="735" y="639"/>
                </a:lnTo>
                <a:lnTo>
                  <a:pt x="741" y="639"/>
                </a:lnTo>
                <a:lnTo>
                  <a:pt x="741" y="647"/>
                </a:lnTo>
                <a:lnTo>
                  <a:pt x="741" y="647"/>
                </a:lnTo>
                <a:lnTo>
                  <a:pt x="743" y="647"/>
                </a:lnTo>
                <a:lnTo>
                  <a:pt x="743" y="654"/>
                </a:lnTo>
                <a:lnTo>
                  <a:pt x="743" y="654"/>
                </a:lnTo>
                <a:lnTo>
                  <a:pt x="750" y="654"/>
                </a:lnTo>
                <a:lnTo>
                  <a:pt x="750" y="662"/>
                </a:lnTo>
                <a:lnTo>
                  <a:pt x="750" y="662"/>
                </a:lnTo>
                <a:lnTo>
                  <a:pt x="791" y="662"/>
                </a:lnTo>
                <a:lnTo>
                  <a:pt x="791" y="669"/>
                </a:lnTo>
                <a:lnTo>
                  <a:pt x="791" y="669"/>
                </a:lnTo>
                <a:lnTo>
                  <a:pt x="800" y="669"/>
                </a:lnTo>
                <a:lnTo>
                  <a:pt x="800" y="676"/>
                </a:lnTo>
                <a:lnTo>
                  <a:pt x="800" y="676"/>
                </a:lnTo>
                <a:lnTo>
                  <a:pt x="818" y="676"/>
                </a:lnTo>
                <a:lnTo>
                  <a:pt x="818" y="684"/>
                </a:lnTo>
                <a:lnTo>
                  <a:pt x="818" y="684"/>
                </a:lnTo>
                <a:lnTo>
                  <a:pt x="824" y="684"/>
                </a:lnTo>
                <a:lnTo>
                  <a:pt x="824" y="698"/>
                </a:lnTo>
                <a:lnTo>
                  <a:pt x="824" y="698"/>
                </a:lnTo>
                <a:lnTo>
                  <a:pt x="830" y="698"/>
                </a:lnTo>
                <a:lnTo>
                  <a:pt x="830" y="712"/>
                </a:lnTo>
                <a:lnTo>
                  <a:pt x="830" y="712"/>
                </a:lnTo>
                <a:lnTo>
                  <a:pt x="833" y="712"/>
                </a:lnTo>
                <a:lnTo>
                  <a:pt x="833" y="720"/>
                </a:lnTo>
                <a:lnTo>
                  <a:pt x="833" y="720"/>
                </a:lnTo>
                <a:lnTo>
                  <a:pt x="838" y="720"/>
                </a:lnTo>
                <a:lnTo>
                  <a:pt x="838" y="727"/>
                </a:lnTo>
                <a:lnTo>
                  <a:pt x="838" y="727"/>
                </a:lnTo>
                <a:lnTo>
                  <a:pt x="848" y="727"/>
                </a:lnTo>
                <a:lnTo>
                  <a:pt x="848" y="734"/>
                </a:lnTo>
                <a:lnTo>
                  <a:pt x="848" y="734"/>
                </a:lnTo>
                <a:lnTo>
                  <a:pt x="854" y="734"/>
                </a:lnTo>
                <a:lnTo>
                  <a:pt x="854" y="742"/>
                </a:lnTo>
                <a:lnTo>
                  <a:pt x="854" y="742"/>
                </a:lnTo>
                <a:lnTo>
                  <a:pt x="866" y="742"/>
                </a:lnTo>
                <a:lnTo>
                  <a:pt x="866" y="749"/>
                </a:lnTo>
                <a:lnTo>
                  <a:pt x="866" y="749"/>
                </a:lnTo>
                <a:lnTo>
                  <a:pt x="871" y="749"/>
                </a:lnTo>
                <a:lnTo>
                  <a:pt x="871" y="756"/>
                </a:lnTo>
                <a:lnTo>
                  <a:pt x="871" y="756"/>
                </a:lnTo>
                <a:lnTo>
                  <a:pt x="877" y="756"/>
                </a:lnTo>
                <a:lnTo>
                  <a:pt x="877" y="764"/>
                </a:lnTo>
                <a:lnTo>
                  <a:pt x="877" y="764"/>
                </a:lnTo>
                <a:lnTo>
                  <a:pt x="892" y="764"/>
                </a:lnTo>
                <a:lnTo>
                  <a:pt x="892" y="771"/>
                </a:lnTo>
                <a:lnTo>
                  <a:pt x="892" y="771"/>
                </a:lnTo>
                <a:lnTo>
                  <a:pt x="907" y="771"/>
                </a:lnTo>
                <a:lnTo>
                  <a:pt x="907" y="779"/>
                </a:lnTo>
                <a:lnTo>
                  <a:pt x="907" y="779"/>
                </a:lnTo>
                <a:lnTo>
                  <a:pt x="910" y="779"/>
                </a:lnTo>
                <a:lnTo>
                  <a:pt x="910" y="786"/>
                </a:lnTo>
                <a:lnTo>
                  <a:pt x="910" y="786"/>
                </a:lnTo>
                <a:lnTo>
                  <a:pt x="934" y="786"/>
                </a:lnTo>
                <a:lnTo>
                  <a:pt x="934" y="793"/>
                </a:lnTo>
                <a:lnTo>
                  <a:pt x="934" y="793"/>
                </a:lnTo>
                <a:lnTo>
                  <a:pt x="936" y="793"/>
                </a:lnTo>
                <a:lnTo>
                  <a:pt x="936" y="801"/>
                </a:lnTo>
                <a:lnTo>
                  <a:pt x="936" y="801"/>
                </a:lnTo>
                <a:lnTo>
                  <a:pt x="946" y="801"/>
                </a:lnTo>
                <a:lnTo>
                  <a:pt x="946" y="808"/>
                </a:lnTo>
                <a:lnTo>
                  <a:pt x="946" y="808"/>
                </a:lnTo>
                <a:lnTo>
                  <a:pt x="954" y="808"/>
                </a:lnTo>
                <a:lnTo>
                  <a:pt x="954" y="823"/>
                </a:lnTo>
                <a:lnTo>
                  <a:pt x="954" y="823"/>
                </a:lnTo>
                <a:lnTo>
                  <a:pt x="972" y="823"/>
                </a:lnTo>
                <a:lnTo>
                  <a:pt x="972" y="830"/>
                </a:lnTo>
                <a:lnTo>
                  <a:pt x="972" y="830"/>
                </a:lnTo>
                <a:lnTo>
                  <a:pt x="999" y="830"/>
                </a:lnTo>
                <a:lnTo>
                  <a:pt x="999" y="838"/>
                </a:lnTo>
                <a:lnTo>
                  <a:pt x="999" y="838"/>
                </a:lnTo>
                <a:lnTo>
                  <a:pt x="1002" y="838"/>
                </a:lnTo>
                <a:lnTo>
                  <a:pt x="1002" y="852"/>
                </a:lnTo>
                <a:lnTo>
                  <a:pt x="1002" y="852"/>
                </a:lnTo>
                <a:lnTo>
                  <a:pt x="1011" y="852"/>
                </a:lnTo>
                <a:lnTo>
                  <a:pt x="1011" y="860"/>
                </a:lnTo>
                <a:lnTo>
                  <a:pt x="1011" y="860"/>
                </a:lnTo>
                <a:lnTo>
                  <a:pt x="1019" y="860"/>
                </a:lnTo>
                <a:lnTo>
                  <a:pt x="1019" y="867"/>
                </a:lnTo>
                <a:lnTo>
                  <a:pt x="1019" y="867"/>
                </a:lnTo>
                <a:lnTo>
                  <a:pt x="1026" y="867"/>
                </a:lnTo>
                <a:lnTo>
                  <a:pt x="1026" y="874"/>
                </a:lnTo>
                <a:lnTo>
                  <a:pt x="1026" y="874"/>
                </a:lnTo>
                <a:lnTo>
                  <a:pt x="1031" y="874"/>
                </a:lnTo>
                <a:lnTo>
                  <a:pt x="1031" y="882"/>
                </a:lnTo>
                <a:lnTo>
                  <a:pt x="1031" y="882"/>
                </a:lnTo>
                <a:lnTo>
                  <a:pt x="1047" y="882"/>
                </a:lnTo>
                <a:lnTo>
                  <a:pt x="1047" y="889"/>
                </a:lnTo>
                <a:lnTo>
                  <a:pt x="1047" y="889"/>
                </a:lnTo>
                <a:lnTo>
                  <a:pt x="1085" y="889"/>
                </a:lnTo>
                <a:lnTo>
                  <a:pt x="1085" y="897"/>
                </a:lnTo>
                <a:lnTo>
                  <a:pt x="1085" y="897"/>
                </a:lnTo>
                <a:lnTo>
                  <a:pt x="1094" y="897"/>
                </a:lnTo>
                <a:lnTo>
                  <a:pt x="1094" y="904"/>
                </a:lnTo>
                <a:lnTo>
                  <a:pt x="1094" y="904"/>
                </a:lnTo>
                <a:lnTo>
                  <a:pt x="1100" y="904"/>
                </a:lnTo>
                <a:lnTo>
                  <a:pt x="1100" y="911"/>
                </a:lnTo>
                <a:lnTo>
                  <a:pt x="1100" y="911"/>
                </a:lnTo>
                <a:lnTo>
                  <a:pt x="1109" y="911"/>
                </a:lnTo>
                <a:lnTo>
                  <a:pt x="1109" y="919"/>
                </a:lnTo>
                <a:lnTo>
                  <a:pt x="1109" y="919"/>
                </a:lnTo>
                <a:lnTo>
                  <a:pt x="1114" y="919"/>
                </a:lnTo>
                <a:lnTo>
                  <a:pt x="1114" y="926"/>
                </a:lnTo>
                <a:lnTo>
                  <a:pt x="1114" y="926"/>
                </a:lnTo>
                <a:lnTo>
                  <a:pt x="1117" y="926"/>
                </a:lnTo>
                <a:lnTo>
                  <a:pt x="1117" y="933"/>
                </a:lnTo>
                <a:lnTo>
                  <a:pt x="1117" y="933"/>
                </a:lnTo>
                <a:lnTo>
                  <a:pt x="1121" y="933"/>
                </a:lnTo>
                <a:lnTo>
                  <a:pt x="1121" y="940"/>
                </a:lnTo>
                <a:lnTo>
                  <a:pt x="1121" y="940"/>
                </a:lnTo>
                <a:lnTo>
                  <a:pt x="1124" y="940"/>
                </a:lnTo>
                <a:lnTo>
                  <a:pt x="1124" y="947"/>
                </a:lnTo>
                <a:lnTo>
                  <a:pt x="1124" y="947"/>
                </a:lnTo>
                <a:lnTo>
                  <a:pt x="1127" y="947"/>
                </a:lnTo>
                <a:lnTo>
                  <a:pt x="1127" y="955"/>
                </a:lnTo>
                <a:lnTo>
                  <a:pt x="1127" y="955"/>
                </a:lnTo>
                <a:lnTo>
                  <a:pt x="1153" y="955"/>
                </a:lnTo>
                <a:lnTo>
                  <a:pt x="1153" y="962"/>
                </a:lnTo>
                <a:lnTo>
                  <a:pt x="1153" y="962"/>
                </a:lnTo>
                <a:lnTo>
                  <a:pt x="1156" y="962"/>
                </a:lnTo>
                <a:lnTo>
                  <a:pt x="1156" y="969"/>
                </a:lnTo>
                <a:lnTo>
                  <a:pt x="1156" y="969"/>
                </a:lnTo>
                <a:lnTo>
                  <a:pt x="1160" y="969"/>
                </a:lnTo>
                <a:lnTo>
                  <a:pt x="1160" y="984"/>
                </a:lnTo>
                <a:lnTo>
                  <a:pt x="1160" y="984"/>
                </a:lnTo>
                <a:lnTo>
                  <a:pt x="1171" y="984"/>
                </a:lnTo>
                <a:lnTo>
                  <a:pt x="1171" y="991"/>
                </a:lnTo>
                <a:lnTo>
                  <a:pt x="1171" y="991"/>
                </a:lnTo>
                <a:lnTo>
                  <a:pt x="1174" y="991"/>
                </a:lnTo>
                <a:lnTo>
                  <a:pt x="1174" y="999"/>
                </a:lnTo>
                <a:lnTo>
                  <a:pt x="1174" y="999"/>
                </a:lnTo>
                <a:lnTo>
                  <a:pt x="1176" y="999"/>
                </a:lnTo>
                <a:lnTo>
                  <a:pt x="1176" y="1006"/>
                </a:lnTo>
                <a:lnTo>
                  <a:pt x="1176" y="1006"/>
                </a:lnTo>
                <a:lnTo>
                  <a:pt x="1180" y="1006"/>
                </a:lnTo>
                <a:lnTo>
                  <a:pt x="1180" y="1014"/>
                </a:lnTo>
                <a:lnTo>
                  <a:pt x="1180" y="1014"/>
                </a:lnTo>
                <a:lnTo>
                  <a:pt x="1189" y="1014"/>
                </a:lnTo>
                <a:lnTo>
                  <a:pt x="1189" y="1021"/>
                </a:lnTo>
                <a:lnTo>
                  <a:pt x="1189" y="1021"/>
                </a:lnTo>
                <a:lnTo>
                  <a:pt x="1204" y="1021"/>
                </a:lnTo>
                <a:lnTo>
                  <a:pt x="1204" y="1028"/>
                </a:lnTo>
                <a:lnTo>
                  <a:pt x="1204" y="1028"/>
                </a:lnTo>
                <a:lnTo>
                  <a:pt x="1209" y="1028"/>
                </a:lnTo>
                <a:lnTo>
                  <a:pt x="1209" y="1036"/>
                </a:lnTo>
                <a:lnTo>
                  <a:pt x="1209" y="1036"/>
                </a:lnTo>
                <a:lnTo>
                  <a:pt x="1212" y="1036"/>
                </a:lnTo>
                <a:lnTo>
                  <a:pt x="1212" y="1043"/>
                </a:lnTo>
                <a:lnTo>
                  <a:pt x="1212" y="1043"/>
                </a:lnTo>
                <a:lnTo>
                  <a:pt x="1245" y="1043"/>
                </a:lnTo>
                <a:lnTo>
                  <a:pt x="1245" y="1050"/>
                </a:lnTo>
                <a:lnTo>
                  <a:pt x="1245" y="1050"/>
                </a:lnTo>
                <a:lnTo>
                  <a:pt x="1251" y="1050"/>
                </a:lnTo>
                <a:lnTo>
                  <a:pt x="1251" y="1058"/>
                </a:lnTo>
                <a:lnTo>
                  <a:pt x="1251" y="1058"/>
                </a:lnTo>
                <a:lnTo>
                  <a:pt x="1254" y="1058"/>
                </a:lnTo>
                <a:lnTo>
                  <a:pt x="1254" y="1065"/>
                </a:lnTo>
                <a:lnTo>
                  <a:pt x="1254" y="1065"/>
                </a:lnTo>
                <a:lnTo>
                  <a:pt x="1269" y="1065"/>
                </a:lnTo>
                <a:lnTo>
                  <a:pt x="1269" y="1073"/>
                </a:lnTo>
                <a:lnTo>
                  <a:pt x="1269" y="1073"/>
                </a:lnTo>
                <a:lnTo>
                  <a:pt x="1274" y="1073"/>
                </a:lnTo>
                <a:lnTo>
                  <a:pt x="1274" y="1080"/>
                </a:lnTo>
                <a:lnTo>
                  <a:pt x="1274" y="1080"/>
                </a:lnTo>
                <a:lnTo>
                  <a:pt x="1287" y="1080"/>
                </a:lnTo>
                <a:lnTo>
                  <a:pt x="1287" y="1087"/>
                </a:lnTo>
                <a:lnTo>
                  <a:pt x="1287" y="1087"/>
                </a:lnTo>
                <a:lnTo>
                  <a:pt x="1307" y="1087"/>
                </a:lnTo>
                <a:lnTo>
                  <a:pt x="1307" y="1095"/>
                </a:lnTo>
                <a:lnTo>
                  <a:pt x="1307" y="1095"/>
                </a:lnTo>
                <a:lnTo>
                  <a:pt x="1335" y="1095"/>
                </a:lnTo>
                <a:lnTo>
                  <a:pt x="1335" y="1102"/>
                </a:lnTo>
                <a:lnTo>
                  <a:pt x="1335" y="1102"/>
                </a:lnTo>
                <a:lnTo>
                  <a:pt x="1346" y="1102"/>
                </a:lnTo>
                <a:lnTo>
                  <a:pt x="1346" y="1109"/>
                </a:lnTo>
                <a:lnTo>
                  <a:pt x="1346" y="1109"/>
                </a:lnTo>
                <a:lnTo>
                  <a:pt x="1352" y="1109"/>
                </a:lnTo>
                <a:lnTo>
                  <a:pt x="1352" y="1109"/>
                </a:lnTo>
                <a:lnTo>
                  <a:pt x="1352" y="1109"/>
                </a:lnTo>
                <a:lnTo>
                  <a:pt x="1397" y="1109"/>
                </a:lnTo>
                <a:lnTo>
                  <a:pt x="1397" y="1117"/>
                </a:lnTo>
                <a:lnTo>
                  <a:pt x="1397" y="1117"/>
                </a:lnTo>
                <a:lnTo>
                  <a:pt x="1403" y="1117"/>
                </a:lnTo>
                <a:lnTo>
                  <a:pt x="1403" y="1124"/>
                </a:lnTo>
                <a:lnTo>
                  <a:pt x="1403" y="1124"/>
                </a:lnTo>
                <a:lnTo>
                  <a:pt x="1418" y="1124"/>
                </a:lnTo>
                <a:lnTo>
                  <a:pt x="1418" y="1132"/>
                </a:lnTo>
                <a:lnTo>
                  <a:pt x="1418" y="1132"/>
                </a:lnTo>
                <a:lnTo>
                  <a:pt x="1420" y="1132"/>
                </a:lnTo>
                <a:lnTo>
                  <a:pt x="1420" y="1139"/>
                </a:lnTo>
                <a:lnTo>
                  <a:pt x="1420" y="1139"/>
                </a:lnTo>
                <a:lnTo>
                  <a:pt x="1429" y="1139"/>
                </a:lnTo>
                <a:lnTo>
                  <a:pt x="1429" y="1146"/>
                </a:lnTo>
                <a:lnTo>
                  <a:pt x="1429" y="1146"/>
                </a:lnTo>
                <a:lnTo>
                  <a:pt x="1438" y="1146"/>
                </a:lnTo>
                <a:lnTo>
                  <a:pt x="1438" y="1154"/>
                </a:lnTo>
                <a:lnTo>
                  <a:pt x="1438" y="1154"/>
                </a:lnTo>
                <a:lnTo>
                  <a:pt x="1444" y="1154"/>
                </a:lnTo>
                <a:lnTo>
                  <a:pt x="1444" y="1161"/>
                </a:lnTo>
                <a:lnTo>
                  <a:pt x="1444" y="1161"/>
                </a:lnTo>
                <a:lnTo>
                  <a:pt x="1456" y="1161"/>
                </a:lnTo>
                <a:lnTo>
                  <a:pt x="1456" y="1176"/>
                </a:lnTo>
                <a:lnTo>
                  <a:pt x="1456" y="1176"/>
                </a:lnTo>
                <a:lnTo>
                  <a:pt x="1477" y="1176"/>
                </a:lnTo>
                <a:lnTo>
                  <a:pt x="1477" y="1183"/>
                </a:lnTo>
                <a:lnTo>
                  <a:pt x="1477" y="1183"/>
                </a:lnTo>
                <a:lnTo>
                  <a:pt x="1488" y="1183"/>
                </a:lnTo>
                <a:lnTo>
                  <a:pt x="1488" y="1191"/>
                </a:lnTo>
                <a:lnTo>
                  <a:pt x="1488" y="1191"/>
                </a:lnTo>
                <a:lnTo>
                  <a:pt x="1506" y="1191"/>
                </a:lnTo>
                <a:lnTo>
                  <a:pt x="1506" y="1198"/>
                </a:lnTo>
                <a:lnTo>
                  <a:pt x="1506" y="1198"/>
                </a:lnTo>
                <a:lnTo>
                  <a:pt x="1516" y="1198"/>
                </a:lnTo>
                <a:lnTo>
                  <a:pt x="1516" y="1205"/>
                </a:lnTo>
                <a:lnTo>
                  <a:pt x="1516" y="1205"/>
                </a:lnTo>
                <a:lnTo>
                  <a:pt x="1530" y="1205"/>
                </a:lnTo>
                <a:lnTo>
                  <a:pt x="1530" y="1213"/>
                </a:lnTo>
                <a:lnTo>
                  <a:pt x="1530" y="1213"/>
                </a:lnTo>
                <a:lnTo>
                  <a:pt x="1557" y="1213"/>
                </a:lnTo>
                <a:lnTo>
                  <a:pt x="1557" y="1227"/>
                </a:lnTo>
                <a:lnTo>
                  <a:pt x="1557" y="1227"/>
                </a:lnTo>
                <a:lnTo>
                  <a:pt x="1611" y="1227"/>
                </a:lnTo>
                <a:lnTo>
                  <a:pt x="1611" y="1235"/>
                </a:lnTo>
                <a:lnTo>
                  <a:pt x="1611" y="1235"/>
                </a:lnTo>
                <a:lnTo>
                  <a:pt x="1634" y="1235"/>
                </a:lnTo>
                <a:lnTo>
                  <a:pt x="1634" y="1242"/>
                </a:lnTo>
                <a:lnTo>
                  <a:pt x="1634" y="1242"/>
                </a:lnTo>
                <a:lnTo>
                  <a:pt x="1643" y="1242"/>
                </a:lnTo>
                <a:lnTo>
                  <a:pt x="1643" y="1250"/>
                </a:lnTo>
                <a:lnTo>
                  <a:pt x="1643" y="1250"/>
                </a:lnTo>
                <a:lnTo>
                  <a:pt x="1663" y="1250"/>
                </a:lnTo>
                <a:lnTo>
                  <a:pt x="1663" y="1257"/>
                </a:lnTo>
                <a:lnTo>
                  <a:pt x="1663" y="1257"/>
                </a:lnTo>
                <a:lnTo>
                  <a:pt x="1711" y="1257"/>
                </a:lnTo>
                <a:lnTo>
                  <a:pt x="1711" y="1265"/>
                </a:lnTo>
                <a:lnTo>
                  <a:pt x="1711" y="1265"/>
                </a:lnTo>
                <a:lnTo>
                  <a:pt x="1735" y="1265"/>
                </a:lnTo>
                <a:lnTo>
                  <a:pt x="1735" y="1273"/>
                </a:lnTo>
                <a:lnTo>
                  <a:pt x="1735" y="1273"/>
                </a:lnTo>
                <a:lnTo>
                  <a:pt x="1741" y="1273"/>
                </a:lnTo>
                <a:lnTo>
                  <a:pt x="1741" y="1280"/>
                </a:lnTo>
                <a:lnTo>
                  <a:pt x="1741" y="1280"/>
                </a:lnTo>
                <a:lnTo>
                  <a:pt x="1746" y="1280"/>
                </a:lnTo>
                <a:lnTo>
                  <a:pt x="1746" y="1287"/>
                </a:lnTo>
                <a:lnTo>
                  <a:pt x="1746" y="1287"/>
                </a:lnTo>
                <a:lnTo>
                  <a:pt x="1768" y="1287"/>
                </a:lnTo>
                <a:lnTo>
                  <a:pt x="1768" y="1295"/>
                </a:lnTo>
                <a:lnTo>
                  <a:pt x="1768" y="1295"/>
                </a:lnTo>
                <a:lnTo>
                  <a:pt x="1809" y="1295"/>
                </a:lnTo>
                <a:lnTo>
                  <a:pt x="1809" y="1302"/>
                </a:lnTo>
                <a:lnTo>
                  <a:pt x="1809" y="1302"/>
                </a:lnTo>
                <a:lnTo>
                  <a:pt x="1821" y="1302"/>
                </a:lnTo>
                <a:lnTo>
                  <a:pt x="1821" y="1310"/>
                </a:lnTo>
                <a:lnTo>
                  <a:pt x="1821" y="1310"/>
                </a:lnTo>
                <a:lnTo>
                  <a:pt x="1830" y="1310"/>
                </a:lnTo>
                <a:lnTo>
                  <a:pt x="1830" y="1317"/>
                </a:lnTo>
                <a:lnTo>
                  <a:pt x="1830" y="1317"/>
                </a:lnTo>
                <a:lnTo>
                  <a:pt x="1841" y="1317"/>
                </a:lnTo>
                <a:lnTo>
                  <a:pt x="1841" y="1324"/>
                </a:lnTo>
                <a:lnTo>
                  <a:pt x="1841" y="1324"/>
                </a:lnTo>
                <a:lnTo>
                  <a:pt x="1871" y="1324"/>
                </a:lnTo>
                <a:lnTo>
                  <a:pt x="1871" y="1332"/>
                </a:lnTo>
                <a:lnTo>
                  <a:pt x="1871" y="1332"/>
                </a:lnTo>
                <a:lnTo>
                  <a:pt x="1880" y="1332"/>
                </a:lnTo>
                <a:lnTo>
                  <a:pt x="1880" y="1339"/>
                </a:lnTo>
                <a:lnTo>
                  <a:pt x="1880" y="1339"/>
                </a:lnTo>
                <a:lnTo>
                  <a:pt x="1924" y="1339"/>
                </a:lnTo>
                <a:lnTo>
                  <a:pt x="1924" y="1346"/>
                </a:lnTo>
                <a:lnTo>
                  <a:pt x="1924" y="1346"/>
                </a:lnTo>
                <a:lnTo>
                  <a:pt x="1978" y="1346"/>
                </a:lnTo>
                <a:lnTo>
                  <a:pt x="1978" y="1354"/>
                </a:lnTo>
                <a:lnTo>
                  <a:pt x="1978" y="1354"/>
                </a:lnTo>
                <a:lnTo>
                  <a:pt x="1999" y="1354"/>
                </a:lnTo>
                <a:lnTo>
                  <a:pt x="1999" y="1354"/>
                </a:lnTo>
                <a:lnTo>
                  <a:pt x="1999" y="1354"/>
                </a:lnTo>
                <a:lnTo>
                  <a:pt x="2008" y="1354"/>
                </a:lnTo>
                <a:lnTo>
                  <a:pt x="2008" y="1354"/>
                </a:lnTo>
                <a:lnTo>
                  <a:pt x="2008" y="1354"/>
                </a:lnTo>
                <a:lnTo>
                  <a:pt x="2019" y="1354"/>
                </a:lnTo>
                <a:lnTo>
                  <a:pt x="2019" y="1361"/>
                </a:lnTo>
                <a:lnTo>
                  <a:pt x="2019" y="1361"/>
                </a:lnTo>
                <a:lnTo>
                  <a:pt x="2037" y="1361"/>
                </a:lnTo>
                <a:lnTo>
                  <a:pt x="2037" y="1370"/>
                </a:lnTo>
                <a:lnTo>
                  <a:pt x="2037" y="1370"/>
                </a:lnTo>
                <a:lnTo>
                  <a:pt x="2052" y="1370"/>
                </a:lnTo>
                <a:lnTo>
                  <a:pt x="2052" y="1377"/>
                </a:lnTo>
                <a:lnTo>
                  <a:pt x="2055" y="1377"/>
                </a:lnTo>
                <a:lnTo>
                  <a:pt x="2058" y="1377"/>
                </a:lnTo>
                <a:lnTo>
                  <a:pt x="2058" y="1377"/>
                </a:lnTo>
                <a:lnTo>
                  <a:pt x="2058" y="1377"/>
                </a:lnTo>
                <a:lnTo>
                  <a:pt x="2070" y="1377"/>
                </a:lnTo>
                <a:lnTo>
                  <a:pt x="2070" y="1384"/>
                </a:lnTo>
                <a:lnTo>
                  <a:pt x="2070" y="1384"/>
                </a:lnTo>
                <a:lnTo>
                  <a:pt x="2081" y="1384"/>
                </a:lnTo>
                <a:lnTo>
                  <a:pt x="2081" y="1393"/>
                </a:lnTo>
                <a:lnTo>
                  <a:pt x="2081" y="1393"/>
                </a:lnTo>
                <a:lnTo>
                  <a:pt x="2094" y="1393"/>
                </a:lnTo>
                <a:lnTo>
                  <a:pt x="2094" y="1401"/>
                </a:lnTo>
                <a:lnTo>
                  <a:pt x="2094" y="1401"/>
                </a:lnTo>
                <a:lnTo>
                  <a:pt x="2096" y="1401"/>
                </a:lnTo>
                <a:lnTo>
                  <a:pt x="2096" y="1409"/>
                </a:lnTo>
                <a:lnTo>
                  <a:pt x="2096" y="1409"/>
                </a:lnTo>
                <a:lnTo>
                  <a:pt x="2103" y="1409"/>
                </a:lnTo>
                <a:lnTo>
                  <a:pt x="2103" y="1409"/>
                </a:lnTo>
                <a:lnTo>
                  <a:pt x="2103" y="1409"/>
                </a:lnTo>
                <a:lnTo>
                  <a:pt x="2117" y="1409"/>
                </a:lnTo>
                <a:lnTo>
                  <a:pt x="2117" y="1409"/>
                </a:lnTo>
                <a:lnTo>
                  <a:pt x="2117" y="1409"/>
                </a:lnTo>
                <a:lnTo>
                  <a:pt x="2132" y="1409"/>
                </a:lnTo>
                <a:lnTo>
                  <a:pt x="2132" y="1417"/>
                </a:lnTo>
                <a:lnTo>
                  <a:pt x="2132" y="1417"/>
                </a:lnTo>
                <a:lnTo>
                  <a:pt x="2138" y="1417"/>
                </a:lnTo>
                <a:lnTo>
                  <a:pt x="2138" y="1417"/>
                </a:lnTo>
                <a:lnTo>
                  <a:pt x="2142" y="1417"/>
                </a:lnTo>
                <a:lnTo>
                  <a:pt x="2145" y="1417"/>
                </a:lnTo>
                <a:lnTo>
                  <a:pt x="2145" y="1426"/>
                </a:lnTo>
                <a:lnTo>
                  <a:pt x="2145" y="1426"/>
                </a:lnTo>
                <a:lnTo>
                  <a:pt x="2165" y="1426"/>
                </a:lnTo>
                <a:lnTo>
                  <a:pt x="2165" y="1426"/>
                </a:lnTo>
                <a:lnTo>
                  <a:pt x="2168" y="1426"/>
                </a:lnTo>
                <a:lnTo>
                  <a:pt x="2186" y="1426"/>
                </a:lnTo>
                <a:lnTo>
                  <a:pt x="2186" y="1426"/>
                </a:lnTo>
                <a:lnTo>
                  <a:pt x="2186" y="1426"/>
                </a:lnTo>
                <a:lnTo>
                  <a:pt x="2236" y="1426"/>
                </a:lnTo>
                <a:lnTo>
                  <a:pt x="2236" y="1426"/>
                </a:lnTo>
                <a:lnTo>
                  <a:pt x="2236" y="1426"/>
                </a:lnTo>
                <a:lnTo>
                  <a:pt x="2240" y="1426"/>
                </a:lnTo>
                <a:lnTo>
                  <a:pt x="2240" y="1426"/>
                </a:lnTo>
                <a:lnTo>
                  <a:pt x="2240" y="1426"/>
                </a:lnTo>
                <a:lnTo>
                  <a:pt x="2263" y="1426"/>
                </a:lnTo>
                <a:lnTo>
                  <a:pt x="2263" y="1435"/>
                </a:lnTo>
                <a:lnTo>
                  <a:pt x="2263" y="1435"/>
                </a:lnTo>
                <a:lnTo>
                  <a:pt x="2331" y="1435"/>
                </a:lnTo>
                <a:lnTo>
                  <a:pt x="2331" y="1435"/>
                </a:lnTo>
                <a:lnTo>
                  <a:pt x="2331" y="1435"/>
                </a:lnTo>
                <a:lnTo>
                  <a:pt x="2343" y="1435"/>
                </a:lnTo>
                <a:lnTo>
                  <a:pt x="2343" y="1435"/>
                </a:lnTo>
                <a:lnTo>
                  <a:pt x="2343" y="1435"/>
                </a:lnTo>
                <a:lnTo>
                  <a:pt x="2349" y="1435"/>
                </a:lnTo>
                <a:lnTo>
                  <a:pt x="2349" y="1435"/>
                </a:lnTo>
                <a:lnTo>
                  <a:pt x="2349" y="1435"/>
                </a:lnTo>
                <a:lnTo>
                  <a:pt x="2352" y="1435"/>
                </a:lnTo>
                <a:lnTo>
                  <a:pt x="2352" y="1446"/>
                </a:lnTo>
                <a:lnTo>
                  <a:pt x="2352" y="1446"/>
                </a:lnTo>
                <a:lnTo>
                  <a:pt x="2354" y="1446"/>
                </a:lnTo>
                <a:lnTo>
                  <a:pt x="2354" y="1456"/>
                </a:lnTo>
                <a:lnTo>
                  <a:pt x="2354" y="1456"/>
                </a:lnTo>
                <a:lnTo>
                  <a:pt x="2357" y="1456"/>
                </a:lnTo>
                <a:lnTo>
                  <a:pt x="2357" y="1467"/>
                </a:lnTo>
                <a:lnTo>
                  <a:pt x="2357" y="1467"/>
                </a:lnTo>
                <a:lnTo>
                  <a:pt x="2372" y="1467"/>
                </a:lnTo>
                <a:lnTo>
                  <a:pt x="2372" y="1467"/>
                </a:lnTo>
                <a:lnTo>
                  <a:pt x="2375" y="1467"/>
                </a:lnTo>
                <a:lnTo>
                  <a:pt x="2390" y="1467"/>
                </a:lnTo>
                <a:lnTo>
                  <a:pt x="2390" y="1477"/>
                </a:lnTo>
                <a:lnTo>
                  <a:pt x="2390" y="1477"/>
                </a:lnTo>
                <a:lnTo>
                  <a:pt x="2393" y="1477"/>
                </a:lnTo>
                <a:lnTo>
                  <a:pt x="2393" y="1489"/>
                </a:lnTo>
                <a:lnTo>
                  <a:pt x="2393" y="1489"/>
                </a:lnTo>
                <a:lnTo>
                  <a:pt x="2400" y="1489"/>
                </a:lnTo>
                <a:lnTo>
                  <a:pt x="2400" y="1489"/>
                </a:lnTo>
                <a:lnTo>
                  <a:pt x="2400" y="1489"/>
                </a:lnTo>
                <a:lnTo>
                  <a:pt x="2423" y="1489"/>
                </a:lnTo>
                <a:lnTo>
                  <a:pt x="2423" y="1489"/>
                </a:lnTo>
                <a:lnTo>
                  <a:pt x="2423" y="1489"/>
                </a:lnTo>
                <a:lnTo>
                  <a:pt x="2429" y="1489"/>
                </a:lnTo>
                <a:lnTo>
                  <a:pt x="2429" y="1500"/>
                </a:lnTo>
                <a:lnTo>
                  <a:pt x="2429" y="1500"/>
                </a:lnTo>
                <a:lnTo>
                  <a:pt x="2459" y="1500"/>
                </a:lnTo>
                <a:lnTo>
                  <a:pt x="2459" y="1500"/>
                </a:lnTo>
                <a:lnTo>
                  <a:pt x="2459" y="1500"/>
                </a:lnTo>
                <a:lnTo>
                  <a:pt x="2477" y="1500"/>
                </a:lnTo>
                <a:lnTo>
                  <a:pt x="2477" y="1513"/>
                </a:lnTo>
                <a:lnTo>
                  <a:pt x="2477" y="1513"/>
                </a:lnTo>
                <a:lnTo>
                  <a:pt x="2494" y="1513"/>
                </a:lnTo>
                <a:lnTo>
                  <a:pt x="2494" y="1513"/>
                </a:lnTo>
                <a:lnTo>
                  <a:pt x="2498" y="1513"/>
                </a:lnTo>
                <a:lnTo>
                  <a:pt x="2512" y="1513"/>
                </a:lnTo>
                <a:lnTo>
                  <a:pt x="2512" y="1513"/>
                </a:lnTo>
                <a:lnTo>
                  <a:pt x="2512" y="1513"/>
                </a:lnTo>
                <a:lnTo>
                  <a:pt x="2539" y="1513"/>
                </a:lnTo>
                <a:lnTo>
                  <a:pt x="2539" y="1513"/>
                </a:lnTo>
                <a:lnTo>
                  <a:pt x="2539" y="1513"/>
                </a:lnTo>
                <a:lnTo>
                  <a:pt x="2565" y="1513"/>
                </a:lnTo>
                <a:lnTo>
                  <a:pt x="2565" y="1513"/>
                </a:lnTo>
                <a:lnTo>
                  <a:pt x="2565" y="1513"/>
                </a:lnTo>
                <a:lnTo>
                  <a:pt x="2571" y="1513"/>
                </a:lnTo>
                <a:lnTo>
                  <a:pt x="2571" y="1513"/>
                </a:lnTo>
                <a:lnTo>
                  <a:pt x="2571" y="1513"/>
                </a:lnTo>
                <a:lnTo>
                  <a:pt x="2616" y="1513"/>
                </a:lnTo>
                <a:lnTo>
                  <a:pt x="2616" y="1513"/>
                </a:lnTo>
                <a:lnTo>
                  <a:pt x="2616" y="1513"/>
                </a:lnTo>
                <a:lnTo>
                  <a:pt x="2619" y="1513"/>
                </a:lnTo>
                <a:lnTo>
                  <a:pt x="2619" y="1513"/>
                </a:lnTo>
                <a:lnTo>
                  <a:pt x="2619" y="1513"/>
                </a:lnTo>
                <a:lnTo>
                  <a:pt x="2628" y="1513"/>
                </a:lnTo>
                <a:lnTo>
                  <a:pt x="2628" y="1529"/>
                </a:lnTo>
                <a:lnTo>
                  <a:pt x="2628" y="1529"/>
                </a:lnTo>
                <a:lnTo>
                  <a:pt x="2643" y="1529"/>
                </a:lnTo>
                <a:lnTo>
                  <a:pt x="2643" y="1529"/>
                </a:lnTo>
                <a:lnTo>
                  <a:pt x="2643" y="1529"/>
                </a:lnTo>
                <a:lnTo>
                  <a:pt x="2669" y="1529"/>
                </a:lnTo>
                <a:lnTo>
                  <a:pt x="2669" y="1529"/>
                </a:lnTo>
                <a:lnTo>
                  <a:pt x="2669" y="1529"/>
                </a:lnTo>
                <a:lnTo>
                  <a:pt x="2687" y="1529"/>
                </a:lnTo>
                <a:lnTo>
                  <a:pt x="2687" y="1529"/>
                </a:lnTo>
                <a:lnTo>
                  <a:pt x="2687" y="1529"/>
                </a:lnTo>
                <a:lnTo>
                  <a:pt x="2705" y="1529"/>
                </a:lnTo>
                <a:lnTo>
                  <a:pt x="2705" y="1529"/>
                </a:lnTo>
                <a:lnTo>
                  <a:pt x="2705" y="1529"/>
                </a:lnTo>
                <a:lnTo>
                  <a:pt x="2728" y="1529"/>
                </a:lnTo>
                <a:lnTo>
                  <a:pt x="2728" y="1529"/>
                </a:lnTo>
                <a:lnTo>
                  <a:pt x="2728" y="1529"/>
                </a:lnTo>
                <a:lnTo>
                  <a:pt x="2756" y="1529"/>
                </a:lnTo>
                <a:lnTo>
                  <a:pt x="2756" y="1551"/>
                </a:lnTo>
                <a:lnTo>
                  <a:pt x="2756" y="1551"/>
                </a:lnTo>
                <a:lnTo>
                  <a:pt x="2774" y="1551"/>
                </a:lnTo>
                <a:lnTo>
                  <a:pt x="2774" y="1551"/>
                </a:lnTo>
                <a:lnTo>
                  <a:pt x="2774" y="1551"/>
                </a:lnTo>
                <a:lnTo>
                  <a:pt x="2808" y="1551"/>
                </a:lnTo>
                <a:lnTo>
                  <a:pt x="2808" y="1575"/>
                </a:lnTo>
                <a:lnTo>
                  <a:pt x="2808" y="1575"/>
                </a:lnTo>
                <a:lnTo>
                  <a:pt x="2833" y="1575"/>
                </a:lnTo>
                <a:lnTo>
                  <a:pt x="2833" y="1575"/>
                </a:lnTo>
                <a:lnTo>
                  <a:pt x="2833" y="1575"/>
                </a:lnTo>
                <a:lnTo>
                  <a:pt x="2859" y="1575"/>
                </a:lnTo>
                <a:lnTo>
                  <a:pt x="2859" y="1575"/>
                </a:lnTo>
                <a:lnTo>
                  <a:pt x="2859" y="1575"/>
                </a:lnTo>
                <a:lnTo>
                  <a:pt x="2901" y="1575"/>
                </a:lnTo>
                <a:lnTo>
                  <a:pt x="2901" y="1575"/>
                </a:lnTo>
                <a:lnTo>
                  <a:pt x="2901" y="1575"/>
                </a:lnTo>
                <a:lnTo>
                  <a:pt x="2910" y="1575"/>
                </a:lnTo>
                <a:lnTo>
                  <a:pt x="2910" y="1575"/>
                </a:lnTo>
                <a:lnTo>
                  <a:pt x="2910" y="1575"/>
                </a:lnTo>
                <a:lnTo>
                  <a:pt x="2960" y="1575"/>
                </a:lnTo>
                <a:lnTo>
                  <a:pt x="2960" y="1575"/>
                </a:lnTo>
                <a:lnTo>
                  <a:pt x="2960" y="1575"/>
                </a:lnTo>
                <a:lnTo>
                  <a:pt x="3034" y="1575"/>
                </a:lnTo>
                <a:lnTo>
                  <a:pt x="3034" y="1575"/>
                </a:lnTo>
                <a:lnTo>
                  <a:pt x="3034" y="1575"/>
                </a:lnTo>
                <a:lnTo>
                  <a:pt x="3120" y="1575"/>
                </a:lnTo>
                <a:lnTo>
                  <a:pt x="3120" y="1575"/>
                </a:lnTo>
                <a:lnTo>
                  <a:pt x="3120" y="1575"/>
                </a:lnTo>
                <a:lnTo>
                  <a:pt x="3225" y="1575"/>
                </a:lnTo>
                <a:lnTo>
                  <a:pt x="3225" y="1575"/>
                </a:lnTo>
                <a:lnTo>
                  <a:pt x="3225" y="1575"/>
                </a:lnTo>
                <a:lnTo>
                  <a:pt x="3277" y="1575"/>
                </a:lnTo>
                <a:lnTo>
                  <a:pt x="3277" y="1575"/>
                </a:lnTo>
                <a:lnTo>
                  <a:pt x="3277" y="1575"/>
                </a:lnTo>
                <a:lnTo>
                  <a:pt x="3298" y="1575"/>
                </a:lnTo>
                <a:lnTo>
                  <a:pt x="3298" y="1653"/>
                </a:lnTo>
                <a:lnTo>
                  <a:pt x="3298" y="1653"/>
                </a:lnTo>
                <a:lnTo>
                  <a:pt x="3325" y="1653"/>
                </a:lnTo>
                <a:lnTo>
                  <a:pt x="3325" y="1653"/>
                </a:lnTo>
                <a:lnTo>
                  <a:pt x="3325" y="1653"/>
                </a:lnTo>
                <a:lnTo>
                  <a:pt x="3408" y="1653"/>
                </a:lnTo>
                <a:lnTo>
                  <a:pt x="3408" y="1653"/>
                </a:lnTo>
                <a:lnTo>
                  <a:pt x="3408" y="1653"/>
                </a:lnTo>
                <a:lnTo>
                  <a:pt x="3681" y="1653"/>
                </a:lnTo>
                <a:lnTo>
                  <a:pt x="3681" y="1653"/>
                </a:lnTo>
              </a:path>
            </a:pathLst>
          </a:cu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45" name="Line 66">
            <a:extLst>
              <a:ext uri="{FF2B5EF4-FFF2-40B4-BE49-F238E27FC236}">
                <a16:creationId xmlns:a16="http://schemas.microsoft.com/office/drawing/2014/main" id="{4A23E00E-314E-47DA-988F-85AC920B13B8}"/>
              </a:ext>
            </a:extLst>
          </p:cNvPr>
          <p:cNvSpPr>
            <a:spLocks noChangeShapeType="1"/>
          </p:cNvSpPr>
          <p:nvPr/>
        </p:nvSpPr>
        <p:spPr bwMode="auto">
          <a:xfrm>
            <a:off x="2001842" y="3829923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46" name="Line 67">
            <a:extLst>
              <a:ext uri="{FF2B5EF4-FFF2-40B4-BE49-F238E27FC236}">
                <a16:creationId xmlns:a16="http://schemas.microsoft.com/office/drawing/2014/main" id="{BEFA4DC7-EBBA-4FF5-86BA-6B5D55190C3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2252" y="4156101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47" name="Line 68">
            <a:extLst>
              <a:ext uri="{FF2B5EF4-FFF2-40B4-BE49-F238E27FC236}">
                <a16:creationId xmlns:a16="http://schemas.microsoft.com/office/drawing/2014/main" id="{5AC6BA8E-FC2C-43A8-B478-5553890F51D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0603" y="4156101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48" name="Line 69">
            <a:extLst>
              <a:ext uri="{FF2B5EF4-FFF2-40B4-BE49-F238E27FC236}">
                <a16:creationId xmlns:a16="http://schemas.microsoft.com/office/drawing/2014/main" id="{7005EF29-E541-41C6-9E09-53B76E9CB29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812" y="4165420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49" name="Line 70">
            <a:extLst>
              <a:ext uri="{FF2B5EF4-FFF2-40B4-BE49-F238E27FC236}">
                <a16:creationId xmlns:a16="http://schemas.microsoft.com/office/drawing/2014/main" id="{95A67053-5780-4BC5-B469-86C30B3901E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54219" y="4186721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50" name="Line 71">
            <a:extLst>
              <a:ext uri="{FF2B5EF4-FFF2-40B4-BE49-F238E27FC236}">
                <a16:creationId xmlns:a16="http://schemas.microsoft.com/office/drawing/2014/main" id="{8D54991A-7DA2-44E6-8846-30A7F51BE2E2}"/>
              </a:ext>
            </a:extLst>
          </p:cNvPr>
          <p:cNvSpPr>
            <a:spLocks noChangeShapeType="1"/>
          </p:cNvSpPr>
          <p:nvPr/>
        </p:nvSpPr>
        <p:spPr bwMode="auto">
          <a:xfrm>
            <a:off x="2698763" y="4227994"/>
            <a:ext cx="0" cy="59911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51" name="Line 72">
            <a:extLst>
              <a:ext uri="{FF2B5EF4-FFF2-40B4-BE49-F238E27FC236}">
                <a16:creationId xmlns:a16="http://schemas.microsoft.com/office/drawing/2014/main" id="{AB7D175D-AFD3-4799-BF55-A8F378824401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1755" y="4227994"/>
            <a:ext cx="0" cy="59911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52" name="Line 73">
            <a:extLst>
              <a:ext uri="{FF2B5EF4-FFF2-40B4-BE49-F238E27FC236}">
                <a16:creationId xmlns:a16="http://schemas.microsoft.com/office/drawing/2014/main" id="{10ECA5BC-AF16-42BE-87E5-EB936DCB51A5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1242" y="423997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53" name="Line 74">
            <a:extLst>
              <a:ext uri="{FF2B5EF4-FFF2-40B4-BE49-F238E27FC236}">
                <a16:creationId xmlns:a16="http://schemas.microsoft.com/office/drawing/2014/main" id="{CDFECE3E-0EA7-484A-9A9A-4CC724F08C6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56298" y="4250626"/>
            <a:ext cx="0" cy="59911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54" name="Line 75">
            <a:extLst>
              <a:ext uri="{FF2B5EF4-FFF2-40B4-BE49-F238E27FC236}">
                <a16:creationId xmlns:a16="http://schemas.microsoft.com/office/drawing/2014/main" id="{55BDEC23-D33A-4489-B268-FD8BFB95D57E}"/>
              </a:ext>
            </a:extLst>
          </p:cNvPr>
          <p:cNvSpPr>
            <a:spLocks noChangeShapeType="1"/>
          </p:cNvSpPr>
          <p:nvPr/>
        </p:nvSpPr>
        <p:spPr bwMode="auto">
          <a:xfrm>
            <a:off x="2759082" y="4250626"/>
            <a:ext cx="0" cy="59911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55" name="Line 76">
            <a:extLst>
              <a:ext uri="{FF2B5EF4-FFF2-40B4-BE49-F238E27FC236}">
                <a16:creationId xmlns:a16="http://schemas.microsoft.com/office/drawing/2014/main" id="{48362BAC-85C2-4B2E-AB05-E3CBF361B1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75786" y="4250626"/>
            <a:ext cx="0" cy="59911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56" name="Line 77">
            <a:extLst>
              <a:ext uri="{FF2B5EF4-FFF2-40B4-BE49-F238E27FC236}">
                <a16:creationId xmlns:a16="http://schemas.microsoft.com/office/drawing/2014/main" id="{E161C7D1-51BA-4EA3-9C1D-5975EB63E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2185" y="4250626"/>
            <a:ext cx="0" cy="59911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57" name="Line 78">
            <a:extLst>
              <a:ext uri="{FF2B5EF4-FFF2-40B4-BE49-F238E27FC236}">
                <a16:creationId xmlns:a16="http://schemas.microsoft.com/office/drawing/2014/main" id="{5E703F61-1380-4164-BD01-F28A30ED088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5896" y="4250626"/>
            <a:ext cx="0" cy="59911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58" name="Line 79">
            <a:extLst>
              <a:ext uri="{FF2B5EF4-FFF2-40B4-BE49-F238E27FC236}">
                <a16:creationId xmlns:a16="http://schemas.microsoft.com/office/drawing/2014/main" id="{025732DA-7355-4AD7-84A2-4104D4A5F174}"/>
              </a:ext>
            </a:extLst>
          </p:cNvPr>
          <p:cNvSpPr>
            <a:spLocks noChangeShapeType="1"/>
          </p:cNvSpPr>
          <p:nvPr/>
        </p:nvSpPr>
        <p:spPr bwMode="auto">
          <a:xfrm>
            <a:off x="2910345" y="4263939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59" name="Line 80">
            <a:extLst>
              <a:ext uri="{FF2B5EF4-FFF2-40B4-BE49-F238E27FC236}">
                <a16:creationId xmlns:a16="http://schemas.microsoft.com/office/drawing/2014/main" id="{2048DC3C-8EEE-425D-A4FE-4A10F4DE788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1480" y="4263939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60" name="Line 81">
            <a:extLst>
              <a:ext uri="{FF2B5EF4-FFF2-40B4-BE49-F238E27FC236}">
                <a16:creationId xmlns:a16="http://schemas.microsoft.com/office/drawing/2014/main" id="{260C3C08-670A-40BC-B8E4-119C85905CE9}"/>
              </a:ext>
            </a:extLst>
          </p:cNvPr>
          <p:cNvSpPr>
            <a:spLocks noChangeShapeType="1"/>
          </p:cNvSpPr>
          <p:nvPr/>
        </p:nvSpPr>
        <p:spPr bwMode="auto">
          <a:xfrm>
            <a:off x="2927048" y="4263939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61" name="Line 82">
            <a:extLst>
              <a:ext uri="{FF2B5EF4-FFF2-40B4-BE49-F238E27FC236}">
                <a16:creationId xmlns:a16="http://schemas.microsoft.com/office/drawing/2014/main" id="{F180A8A0-B8DF-469B-AF52-B9C2AC255F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31688" y="4291897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62" name="Line 83">
            <a:extLst>
              <a:ext uri="{FF2B5EF4-FFF2-40B4-BE49-F238E27FC236}">
                <a16:creationId xmlns:a16="http://schemas.microsoft.com/office/drawing/2014/main" id="{E7A58E03-5CDE-443D-826E-F709DB4C9DB8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8391" y="4305212"/>
            <a:ext cx="0" cy="59911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63" name="Line 84">
            <a:extLst>
              <a:ext uri="{FF2B5EF4-FFF2-40B4-BE49-F238E27FC236}">
                <a16:creationId xmlns:a16="http://schemas.microsoft.com/office/drawing/2014/main" id="{4315176C-3E15-4806-AF35-70FAE44ECB6A}"/>
              </a:ext>
            </a:extLst>
          </p:cNvPr>
          <p:cNvSpPr>
            <a:spLocks noChangeShapeType="1"/>
          </p:cNvSpPr>
          <p:nvPr/>
        </p:nvSpPr>
        <p:spPr bwMode="auto">
          <a:xfrm>
            <a:off x="2974375" y="4334500"/>
            <a:ext cx="0" cy="59911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64" name="Line 85">
            <a:extLst>
              <a:ext uri="{FF2B5EF4-FFF2-40B4-BE49-F238E27FC236}">
                <a16:creationId xmlns:a16="http://schemas.microsoft.com/office/drawing/2014/main" id="{40A7997B-7481-413C-8B7F-21B45CC326A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95720" y="4334500"/>
            <a:ext cx="0" cy="59911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65" name="Line 86">
            <a:extLst>
              <a:ext uri="{FF2B5EF4-FFF2-40B4-BE49-F238E27FC236}">
                <a16:creationId xmlns:a16="http://schemas.microsoft.com/office/drawing/2014/main" id="{016FFFF8-DAAD-4616-9B5E-A7F37B54FB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029127" y="4350477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66" name="Line 87">
            <a:extLst>
              <a:ext uri="{FF2B5EF4-FFF2-40B4-BE49-F238E27FC236}">
                <a16:creationId xmlns:a16="http://schemas.microsoft.com/office/drawing/2014/main" id="{6334BD08-F50F-442B-AF3A-03764AC11E37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1607" y="43677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67" name="Line 88">
            <a:extLst>
              <a:ext uri="{FF2B5EF4-FFF2-40B4-BE49-F238E27FC236}">
                <a16:creationId xmlns:a16="http://schemas.microsoft.com/office/drawing/2014/main" id="{B92D25FC-5999-4769-A4AB-A0FB298B4593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5318" y="43677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68" name="Line 89">
            <a:extLst>
              <a:ext uri="{FF2B5EF4-FFF2-40B4-BE49-F238E27FC236}">
                <a16:creationId xmlns:a16="http://schemas.microsoft.com/office/drawing/2014/main" id="{57FD9B92-07F6-4BE1-8664-82D9587A00EE}"/>
              </a:ext>
            </a:extLst>
          </p:cNvPr>
          <p:cNvSpPr>
            <a:spLocks noChangeShapeType="1"/>
          </p:cNvSpPr>
          <p:nvPr/>
        </p:nvSpPr>
        <p:spPr bwMode="auto">
          <a:xfrm>
            <a:off x="3078311" y="43677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69" name="Line 90">
            <a:extLst>
              <a:ext uri="{FF2B5EF4-FFF2-40B4-BE49-F238E27FC236}">
                <a16:creationId xmlns:a16="http://schemas.microsoft.com/office/drawing/2014/main" id="{BADB79A8-412D-40D2-9985-87D8D3DF8DC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3366" y="43677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70" name="Line 91">
            <a:extLst>
              <a:ext uri="{FF2B5EF4-FFF2-40B4-BE49-F238E27FC236}">
                <a16:creationId xmlns:a16="http://schemas.microsoft.com/office/drawing/2014/main" id="{7BB82281-5293-4549-8138-4060720E7E0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27495" y="43677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71" name="Line 92">
            <a:extLst>
              <a:ext uri="{FF2B5EF4-FFF2-40B4-BE49-F238E27FC236}">
                <a16:creationId xmlns:a16="http://schemas.microsoft.com/office/drawing/2014/main" id="{E1AA0C8C-36F5-4BF8-884D-DC3988115BA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33063" y="43677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72" name="Line 93">
            <a:extLst>
              <a:ext uri="{FF2B5EF4-FFF2-40B4-BE49-F238E27FC236}">
                <a16:creationId xmlns:a16="http://schemas.microsoft.com/office/drawing/2014/main" id="{AF1019E8-7860-461A-922B-EC6B60E2429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4822" y="43677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73" name="Line 94">
            <a:extLst>
              <a:ext uri="{FF2B5EF4-FFF2-40B4-BE49-F238E27FC236}">
                <a16:creationId xmlns:a16="http://schemas.microsoft.com/office/drawing/2014/main" id="{DAC7FF92-81FA-4DCB-B6A3-73CF3241E7EF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7605" y="43677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74" name="Line 95">
            <a:extLst>
              <a:ext uri="{FF2B5EF4-FFF2-40B4-BE49-F238E27FC236}">
                <a16:creationId xmlns:a16="http://schemas.microsoft.com/office/drawing/2014/main" id="{9516D3BB-9DE3-406E-A8FD-A2253635279A}"/>
              </a:ext>
            </a:extLst>
          </p:cNvPr>
          <p:cNvSpPr>
            <a:spLocks noChangeShapeType="1"/>
          </p:cNvSpPr>
          <p:nvPr/>
        </p:nvSpPr>
        <p:spPr bwMode="auto">
          <a:xfrm>
            <a:off x="3185958" y="43890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75" name="Line 96">
            <a:extLst>
              <a:ext uri="{FF2B5EF4-FFF2-40B4-BE49-F238E27FC236}">
                <a16:creationId xmlns:a16="http://schemas.microsoft.com/office/drawing/2014/main" id="{B3F81C7C-3281-4275-8EAE-E3B879B97FD2}"/>
              </a:ext>
            </a:extLst>
          </p:cNvPr>
          <p:cNvSpPr>
            <a:spLocks noChangeShapeType="1"/>
          </p:cNvSpPr>
          <p:nvPr/>
        </p:nvSpPr>
        <p:spPr bwMode="auto">
          <a:xfrm>
            <a:off x="3199877" y="43890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76" name="Line 97">
            <a:extLst>
              <a:ext uri="{FF2B5EF4-FFF2-40B4-BE49-F238E27FC236}">
                <a16:creationId xmlns:a16="http://schemas.microsoft.com/office/drawing/2014/main" id="{6C32F2CF-868C-422E-8EAD-8B913029B9B8}"/>
              </a:ext>
            </a:extLst>
          </p:cNvPr>
          <p:cNvSpPr>
            <a:spLocks noChangeShapeType="1"/>
          </p:cNvSpPr>
          <p:nvPr/>
        </p:nvSpPr>
        <p:spPr bwMode="auto">
          <a:xfrm>
            <a:off x="3224005" y="43890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77" name="Line 98">
            <a:extLst>
              <a:ext uri="{FF2B5EF4-FFF2-40B4-BE49-F238E27FC236}">
                <a16:creationId xmlns:a16="http://schemas.microsoft.com/office/drawing/2014/main" id="{E89637C7-F82E-402C-A907-1417ED44A6D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40710" y="43890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78" name="Line 99">
            <a:extLst>
              <a:ext uri="{FF2B5EF4-FFF2-40B4-BE49-F238E27FC236}">
                <a16:creationId xmlns:a16="http://schemas.microsoft.com/office/drawing/2014/main" id="{EBFA436E-B45E-44DF-ACCA-CF0DD465886A}"/>
              </a:ext>
            </a:extLst>
          </p:cNvPr>
          <p:cNvSpPr>
            <a:spLocks noChangeShapeType="1"/>
          </p:cNvSpPr>
          <p:nvPr/>
        </p:nvSpPr>
        <p:spPr bwMode="auto">
          <a:xfrm>
            <a:off x="3257412" y="43890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79" name="Line 100">
            <a:extLst>
              <a:ext uri="{FF2B5EF4-FFF2-40B4-BE49-F238E27FC236}">
                <a16:creationId xmlns:a16="http://schemas.microsoft.com/office/drawing/2014/main" id="{EEB0998B-39F9-4002-9950-6C7DD855248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78756" y="4389085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80" name="Line 101">
            <a:extLst>
              <a:ext uri="{FF2B5EF4-FFF2-40B4-BE49-F238E27FC236}">
                <a16:creationId xmlns:a16="http://schemas.microsoft.com/office/drawing/2014/main" id="{4B8A00B7-8E56-4BEA-AE58-581FFED030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321443" y="4418373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81" name="Line 102">
            <a:extLst>
              <a:ext uri="{FF2B5EF4-FFF2-40B4-BE49-F238E27FC236}">
                <a16:creationId xmlns:a16="http://schemas.microsoft.com/office/drawing/2014/main" id="{643006C2-0181-4E81-9B23-9AAF5DFD2F19}"/>
              </a:ext>
            </a:extLst>
          </p:cNvPr>
          <p:cNvSpPr>
            <a:spLocks noChangeShapeType="1"/>
          </p:cNvSpPr>
          <p:nvPr/>
        </p:nvSpPr>
        <p:spPr bwMode="auto">
          <a:xfrm>
            <a:off x="3376195" y="4450326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82" name="Line 103">
            <a:extLst>
              <a:ext uri="{FF2B5EF4-FFF2-40B4-BE49-F238E27FC236}">
                <a16:creationId xmlns:a16="http://schemas.microsoft.com/office/drawing/2014/main" id="{610FA804-C194-4370-8944-0EB7A0FB39A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00324" y="4450326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83" name="Line 104">
            <a:extLst>
              <a:ext uri="{FF2B5EF4-FFF2-40B4-BE49-F238E27FC236}">
                <a16:creationId xmlns:a16="http://schemas.microsoft.com/office/drawing/2014/main" id="{F1602E3B-74C6-4726-95DF-EA4785357A70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9299" y="4450326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84" name="Line 105">
            <a:extLst>
              <a:ext uri="{FF2B5EF4-FFF2-40B4-BE49-F238E27FC236}">
                <a16:creationId xmlns:a16="http://schemas.microsoft.com/office/drawing/2014/main" id="{FF2A935B-33D7-4AEA-99C8-9CDDD69F265F}"/>
              </a:ext>
            </a:extLst>
          </p:cNvPr>
          <p:cNvSpPr>
            <a:spLocks noChangeShapeType="1"/>
          </p:cNvSpPr>
          <p:nvPr/>
        </p:nvSpPr>
        <p:spPr bwMode="auto">
          <a:xfrm>
            <a:off x="3447649" y="4450326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85" name="Line 106">
            <a:extLst>
              <a:ext uri="{FF2B5EF4-FFF2-40B4-BE49-F238E27FC236}">
                <a16:creationId xmlns:a16="http://schemas.microsoft.com/office/drawing/2014/main" id="{1A79B37F-4A0C-45A9-8E22-0D425FC60877}"/>
              </a:ext>
            </a:extLst>
          </p:cNvPr>
          <p:cNvSpPr>
            <a:spLocks noChangeShapeType="1"/>
          </p:cNvSpPr>
          <p:nvPr/>
        </p:nvSpPr>
        <p:spPr bwMode="auto">
          <a:xfrm>
            <a:off x="3494050" y="4450326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86" name="Line 107">
            <a:extLst>
              <a:ext uri="{FF2B5EF4-FFF2-40B4-BE49-F238E27FC236}">
                <a16:creationId xmlns:a16="http://schemas.microsoft.com/office/drawing/2014/main" id="{DD851367-D4F3-4D68-AB36-F17BAF6D4F37}"/>
              </a:ext>
            </a:extLst>
          </p:cNvPr>
          <p:cNvSpPr>
            <a:spLocks noChangeShapeType="1"/>
          </p:cNvSpPr>
          <p:nvPr/>
        </p:nvSpPr>
        <p:spPr bwMode="auto">
          <a:xfrm>
            <a:off x="3562721" y="4450326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87" name="Line 108">
            <a:extLst>
              <a:ext uri="{FF2B5EF4-FFF2-40B4-BE49-F238E27FC236}">
                <a16:creationId xmlns:a16="http://schemas.microsoft.com/office/drawing/2014/main" id="{3A345864-61FB-4852-9A62-8DF377177108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2527" y="4450326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88" name="Line 109">
            <a:extLst>
              <a:ext uri="{FF2B5EF4-FFF2-40B4-BE49-F238E27FC236}">
                <a16:creationId xmlns:a16="http://schemas.microsoft.com/office/drawing/2014/main" id="{A96A8350-E50F-46C8-B24E-5597C10CC9D4}"/>
              </a:ext>
            </a:extLst>
          </p:cNvPr>
          <p:cNvSpPr>
            <a:spLocks noChangeShapeType="1"/>
          </p:cNvSpPr>
          <p:nvPr/>
        </p:nvSpPr>
        <p:spPr bwMode="auto">
          <a:xfrm>
            <a:off x="3739968" y="4450326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89" name="Line 110">
            <a:extLst>
              <a:ext uri="{FF2B5EF4-FFF2-40B4-BE49-F238E27FC236}">
                <a16:creationId xmlns:a16="http://schemas.microsoft.com/office/drawing/2014/main" id="{81D73853-E3D4-45E4-9ACA-773C2E73D3CA}"/>
              </a:ext>
            </a:extLst>
          </p:cNvPr>
          <p:cNvSpPr>
            <a:spLocks noChangeShapeType="1"/>
          </p:cNvSpPr>
          <p:nvPr/>
        </p:nvSpPr>
        <p:spPr bwMode="auto">
          <a:xfrm>
            <a:off x="3788223" y="4450326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90" name="Line 111">
            <a:extLst>
              <a:ext uri="{FF2B5EF4-FFF2-40B4-BE49-F238E27FC236}">
                <a16:creationId xmlns:a16="http://schemas.microsoft.com/office/drawing/2014/main" id="{5BACC97B-07CB-403D-BF5C-A1BC0FBCDD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832766" y="4554172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91" name="Line 112">
            <a:extLst>
              <a:ext uri="{FF2B5EF4-FFF2-40B4-BE49-F238E27FC236}">
                <a16:creationId xmlns:a16="http://schemas.microsoft.com/office/drawing/2014/main" id="{CAB60A5B-B0C1-4515-BC16-F4573DF1F604}"/>
              </a:ext>
            </a:extLst>
          </p:cNvPr>
          <p:cNvSpPr>
            <a:spLocks noChangeShapeType="1"/>
          </p:cNvSpPr>
          <p:nvPr/>
        </p:nvSpPr>
        <p:spPr bwMode="auto">
          <a:xfrm>
            <a:off x="3909789" y="4554172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92" name="Line 113">
            <a:extLst>
              <a:ext uri="{FF2B5EF4-FFF2-40B4-BE49-F238E27FC236}">
                <a16:creationId xmlns:a16="http://schemas.microsoft.com/office/drawing/2014/main" id="{536706F7-4AF4-4BBD-9E48-07774DEB9918}"/>
              </a:ext>
            </a:extLst>
          </p:cNvPr>
          <p:cNvSpPr>
            <a:spLocks noChangeShapeType="1"/>
          </p:cNvSpPr>
          <p:nvPr/>
        </p:nvSpPr>
        <p:spPr bwMode="auto">
          <a:xfrm>
            <a:off x="4163131" y="4554172"/>
            <a:ext cx="0" cy="58579"/>
          </a:xfrm>
          <a:prstGeom prst="line">
            <a:avLst/>
          </a:prstGeom>
          <a:noFill/>
          <a:ln w="20638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93" name="Rectangle 114">
            <a:extLst>
              <a:ext uri="{FF2B5EF4-FFF2-40B4-BE49-F238E27FC236}">
                <a16:creationId xmlns:a16="http://schemas.microsoft.com/office/drawing/2014/main" id="{EC5C6EEF-0B12-42AA-88AF-8D72150F2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5887" y="5186874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4" name="Rectangle 126">
            <a:extLst>
              <a:ext uri="{FF2B5EF4-FFF2-40B4-BE49-F238E27FC236}">
                <a16:creationId xmlns:a16="http://schemas.microsoft.com/office/drawing/2014/main" id="{E877E292-BD97-41AF-ACD9-1ACF973BEC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5202" y="5277087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5" name="Rectangle 127">
            <a:extLst>
              <a:ext uri="{FF2B5EF4-FFF2-40B4-BE49-F238E27FC236}">
                <a16:creationId xmlns:a16="http://schemas.microsoft.com/office/drawing/2014/main" id="{53AEEE0E-0C68-48BF-930B-18FE7C6100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2276" y="539949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257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6" name="Rectangle 128">
            <a:extLst>
              <a:ext uri="{FF2B5EF4-FFF2-40B4-BE49-F238E27FC236}">
                <a16:creationId xmlns:a16="http://schemas.microsoft.com/office/drawing/2014/main" id="{4D924EC4-51A4-40FB-9A15-46958B21D1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718" y="539949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229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7" name="Rectangle 129">
            <a:extLst>
              <a:ext uri="{FF2B5EF4-FFF2-40B4-BE49-F238E27FC236}">
                <a16:creationId xmlns:a16="http://schemas.microsoft.com/office/drawing/2014/main" id="{0C861ACD-C2DF-4218-B908-4C882DFA91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3183" y="539949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194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8" name="Rectangle 130">
            <a:extLst>
              <a:ext uri="{FF2B5EF4-FFF2-40B4-BE49-F238E27FC236}">
                <a16:creationId xmlns:a16="http://schemas.microsoft.com/office/drawing/2014/main" id="{6829C6CF-7AD2-4E04-A9EE-2FBF3B6D62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0442" y="539949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165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9" name="Rectangle 131">
            <a:extLst>
              <a:ext uri="{FF2B5EF4-FFF2-40B4-BE49-F238E27FC236}">
                <a16:creationId xmlns:a16="http://schemas.microsoft.com/office/drawing/2014/main" id="{36DE8D04-CCFF-4FDD-B0FB-EB0F54BA38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700" y="539949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136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0" name="Rectangle 132">
            <a:extLst>
              <a:ext uri="{FF2B5EF4-FFF2-40B4-BE49-F238E27FC236}">
                <a16:creationId xmlns:a16="http://schemas.microsoft.com/office/drawing/2014/main" id="{BE11F9CF-BCB6-46E4-A3A5-0A4EDDD0CC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4098" y="539949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105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1" name="Rectangle 133">
            <a:extLst>
              <a:ext uri="{FF2B5EF4-FFF2-40B4-BE49-F238E27FC236}">
                <a16:creationId xmlns:a16="http://schemas.microsoft.com/office/drawing/2014/main" id="{20436C77-C9E1-4EED-834F-4F731E32ED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3423" y="539949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88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2" name="Rectangle 134">
            <a:extLst>
              <a:ext uri="{FF2B5EF4-FFF2-40B4-BE49-F238E27FC236}">
                <a16:creationId xmlns:a16="http://schemas.microsoft.com/office/drawing/2014/main" id="{3B234738-231C-42B0-9345-7568114F6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6799" y="539949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74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3" name="Rectangle 135">
            <a:extLst>
              <a:ext uri="{FF2B5EF4-FFF2-40B4-BE49-F238E27FC236}">
                <a16:creationId xmlns:a16="http://schemas.microsoft.com/office/drawing/2014/main" id="{570434A6-04D0-4072-913A-28B614AB2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6430" y="539949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52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4" name="Rectangle 136">
            <a:extLst>
              <a:ext uri="{FF2B5EF4-FFF2-40B4-BE49-F238E27FC236}">
                <a16:creationId xmlns:a16="http://schemas.microsoft.com/office/drawing/2014/main" id="{8C155044-AA24-4A84-9254-98CD9A886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870" y="539949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33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5" name="Rectangle 137">
            <a:extLst>
              <a:ext uri="{FF2B5EF4-FFF2-40B4-BE49-F238E27FC236}">
                <a16:creationId xmlns:a16="http://schemas.microsoft.com/office/drawing/2014/main" id="{B093AF2B-7E1C-4C5A-A86B-BA2EDC265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905" y="539949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6" name="Rectangle 138">
            <a:extLst>
              <a:ext uri="{FF2B5EF4-FFF2-40B4-BE49-F238E27FC236}">
                <a16:creationId xmlns:a16="http://schemas.microsoft.com/office/drawing/2014/main" id="{CFB738CA-EC17-4DE9-A506-F98ECDF01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184" y="539949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7" name="Rectangle 139">
            <a:extLst>
              <a:ext uri="{FF2B5EF4-FFF2-40B4-BE49-F238E27FC236}">
                <a16:creationId xmlns:a16="http://schemas.microsoft.com/office/drawing/2014/main" id="{94BE2C98-4DCA-4660-B42D-A22FA08C8E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5364" y="539949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8" name="Rectangle 140">
            <a:extLst>
              <a:ext uri="{FF2B5EF4-FFF2-40B4-BE49-F238E27FC236}">
                <a16:creationId xmlns:a16="http://schemas.microsoft.com/office/drawing/2014/main" id="{69A44B6D-876C-4007-BAB8-C9E374F09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7020" y="539949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09" name="Rectangle 141">
            <a:extLst>
              <a:ext uri="{FF2B5EF4-FFF2-40B4-BE49-F238E27FC236}">
                <a16:creationId xmlns:a16="http://schemas.microsoft.com/office/drawing/2014/main" id="{5896F728-AAB0-4C10-8763-D4678CF2B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48162" y="539949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0" name="Rectangle 142">
            <a:extLst>
              <a:ext uri="{FF2B5EF4-FFF2-40B4-BE49-F238E27FC236}">
                <a16:creationId xmlns:a16="http://schemas.microsoft.com/office/drawing/2014/main" id="{43D01158-C1D3-4376-B693-08FCAFB8E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8564" y="5518512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250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1" name="Rectangle 143">
            <a:extLst>
              <a:ext uri="{FF2B5EF4-FFF2-40B4-BE49-F238E27FC236}">
                <a16:creationId xmlns:a16="http://schemas.microsoft.com/office/drawing/2014/main" id="{2EF402A3-19C6-49B4-98F7-887A400A92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718" y="5518512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230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2" name="Rectangle 144">
            <a:extLst>
              <a:ext uri="{FF2B5EF4-FFF2-40B4-BE49-F238E27FC236}">
                <a16:creationId xmlns:a16="http://schemas.microsoft.com/office/drawing/2014/main" id="{ED92A7F4-990F-4118-A211-C09D00E23A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3183" y="5518512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192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3" name="Rectangle 145">
            <a:extLst>
              <a:ext uri="{FF2B5EF4-FFF2-40B4-BE49-F238E27FC236}">
                <a16:creationId xmlns:a16="http://schemas.microsoft.com/office/drawing/2014/main" id="{01C0F1D7-476D-4311-B266-A6AE594041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0442" y="5518512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144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4" name="Rectangle 146">
            <a:extLst>
              <a:ext uri="{FF2B5EF4-FFF2-40B4-BE49-F238E27FC236}">
                <a16:creationId xmlns:a16="http://schemas.microsoft.com/office/drawing/2014/main" id="{E3471EC3-98A8-42FD-94AF-5A8684794F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700" y="5518512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114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5" name="Rectangle 147">
            <a:extLst>
              <a:ext uri="{FF2B5EF4-FFF2-40B4-BE49-F238E27FC236}">
                <a16:creationId xmlns:a16="http://schemas.microsoft.com/office/drawing/2014/main" id="{E2642CAF-9E7C-415C-9461-EF2C872155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9155" y="551851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94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6" name="Rectangle 148">
            <a:extLst>
              <a:ext uri="{FF2B5EF4-FFF2-40B4-BE49-F238E27FC236}">
                <a16:creationId xmlns:a16="http://schemas.microsoft.com/office/drawing/2014/main" id="{2C160106-47CE-419B-8D1F-657104D87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712" y="551851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7" name="Rectangle 149">
            <a:extLst>
              <a:ext uri="{FF2B5EF4-FFF2-40B4-BE49-F238E27FC236}">
                <a16:creationId xmlns:a16="http://schemas.microsoft.com/office/drawing/2014/main" id="{3A194997-70A5-49C9-96F4-B06B31F13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6799" y="551851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8" name="Rectangle 150">
            <a:extLst>
              <a:ext uri="{FF2B5EF4-FFF2-40B4-BE49-F238E27FC236}">
                <a16:creationId xmlns:a16="http://schemas.microsoft.com/office/drawing/2014/main" id="{68973817-56F3-4EF8-B535-CF2B462F76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6430" y="551851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19" name="Rectangle 151">
            <a:extLst>
              <a:ext uri="{FF2B5EF4-FFF2-40B4-BE49-F238E27FC236}">
                <a16:creationId xmlns:a16="http://schemas.microsoft.com/office/drawing/2014/main" id="{904D8CF6-3461-4F93-BED0-9F59CFB53E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0870" y="551851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0" name="Rectangle 152">
            <a:extLst>
              <a:ext uri="{FF2B5EF4-FFF2-40B4-BE49-F238E27FC236}">
                <a16:creationId xmlns:a16="http://schemas.microsoft.com/office/drawing/2014/main" id="{CB43F6F8-83F6-4D81-B221-2F1E66CE3F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22905" y="551851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1" name="Rectangle 153">
            <a:extLst>
              <a:ext uri="{FF2B5EF4-FFF2-40B4-BE49-F238E27FC236}">
                <a16:creationId xmlns:a16="http://schemas.microsoft.com/office/drawing/2014/main" id="{D89BFB01-118A-4A1B-9BDC-20D46AAD71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5184" y="551851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2" name="Rectangle 154">
            <a:extLst>
              <a:ext uri="{FF2B5EF4-FFF2-40B4-BE49-F238E27FC236}">
                <a16:creationId xmlns:a16="http://schemas.microsoft.com/office/drawing/2014/main" id="{B779D52D-68DA-4EB1-8C07-E8CA0F2D1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5364" y="551851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3" name="Rectangle 155">
            <a:extLst>
              <a:ext uri="{FF2B5EF4-FFF2-40B4-BE49-F238E27FC236}">
                <a16:creationId xmlns:a16="http://schemas.microsoft.com/office/drawing/2014/main" id="{65D777DB-7896-4CD9-B3FA-CC7D66A4F8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97020" y="551851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4" name="Rectangle 156">
            <a:extLst>
              <a:ext uri="{FF2B5EF4-FFF2-40B4-BE49-F238E27FC236}">
                <a16:creationId xmlns:a16="http://schemas.microsoft.com/office/drawing/2014/main" id="{82C70831-30CD-4B26-AC92-C3D7B41DE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278" y="5518512"/>
            <a:ext cx="57709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6" name="Rectangle 162">
            <a:extLst>
              <a:ext uri="{FF2B5EF4-FFF2-40B4-BE49-F238E27FC236}">
                <a16:creationId xmlns:a16="http://schemas.microsoft.com/office/drawing/2014/main" id="{4FA752E2-0DFC-4D78-BC67-0CD5BF961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4136" y="3260108"/>
            <a:ext cx="52097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24-mo rate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7C45722-1BA5-4A4D-97F7-982B0708B1F7}"/>
              </a:ext>
            </a:extLst>
          </p:cNvPr>
          <p:cNvGrpSpPr/>
          <p:nvPr/>
        </p:nvGrpSpPr>
        <p:grpSpPr>
          <a:xfrm>
            <a:off x="1770715" y="3149024"/>
            <a:ext cx="520976" cy="335651"/>
            <a:chOff x="6077971" y="2277642"/>
            <a:chExt cx="520976" cy="335651"/>
          </a:xfrm>
        </p:grpSpPr>
        <p:sp>
          <p:nvSpPr>
            <p:cNvPr id="325" name="Rectangle 160">
              <a:extLst>
                <a:ext uri="{FF2B5EF4-FFF2-40B4-BE49-F238E27FC236}">
                  <a16:creationId xmlns:a16="http://schemas.microsoft.com/office/drawing/2014/main" id="{55BFF149-64CF-4E15-8F6B-E14B650FC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77971" y="2277642"/>
              <a:ext cx="520976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>
                <a:defRPr/>
              </a:pPr>
              <a:r>
                <a:rPr lang="en-US" altLang="en-US" sz="8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12-mo rate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27" name="Rectangle 170">
              <a:extLst>
                <a:ext uri="{FF2B5EF4-FFF2-40B4-BE49-F238E27FC236}">
                  <a16:creationId xmlns:a16="http://schemas.microsoft.com/office/drawing/2014/main" id="{21AA87CB-A089-4995-8DF6-F124845E1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4523" y="2392464"/>
              <a:ext cx="2067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>
                <a:defRPr/>
              </a:pPr>
              <a:r>
                <a:rPr lang="en-US" altLang="en-US" sz="800" dirty="0">
                  <a:solidFill>
                    <a:srgbClr val="D26809"/>
                  </a:solidFill>
                  <a:ea typeface="MS PGothic" panose="020B0600070205080204" pitchFamily="34" charset="-128"/>
                </a:rPr>
                <a:t>53%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28" name="Rectangle 171">
              <a:extLst>
                <a:ext uri="{FF2B5EF4-FFF2-40B4-BE49-F238E27FC236}">
                  <a16:creationId xmlns:a16="http://schemas.microsoft.com/office/drawing/2014/main" id="{9935F800-6672-48A5-8CE3-2B07BD0D9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4523" y="2490182"/>
              <a:ext cx="2067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>
                <a:defRPr/>
              </a:pPr>
              <a:r>
                <a:rPr lang="en-US" altLang="en-US" sz="800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46%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</p:grpSp>
      <p:sp>
        <p:nvSpPr>
          <p:cNvPr id="329" name="Rectangle 172">
            <a:extLst>
              <a:ext uri="{FF2B5EF4-FFF2-40B4-BE49-F238E27FC236}">
                <a16:creationId xmlns:a16="http://schemas.microsoft.com/office/drawing/2014/main" id="{E484D30D-3C24-42C0-A717-D1BA0ABF0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90152" y="3368748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24%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0" name="Rectangle 173">
            <a:extLst>
              <a:ext uri="{FF2B5EF4-FFF2-40B4-BE49-F238E27FC236}">
                <a16:creationId xmlns:a16="http://schemas.microsoft.com/office/drawing/2014/main" id="{0930719D-5F7C-4A8E-A6B6-53E030EC90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84137" y="3486168"/>
            <a:ext cx="20678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19%</a:t>
            </a:r>
          </a:p>
        </p:txBody>
      </p:sp>
      <p:sp>
        <p:nvSpPr>
          <p:cNvPr id="334" name="Freeform 116">
            <a:extLst>
              <a:ext uri="{FF2B5EF4-FFF2-40B4-BE49-F238E27FC236}">
                <a16:creationId xmlns:a16="http://schemas.microsoft.com/office/drawing/2014/main" id="{29835051-9AE8-4893-AABF-16608D1DEDA4}"/>
              </a:ext>
            </a:extLst>
          </p:cNvPr>
          <p:cNvSpPr>
            <a:spLocks noEditPoints="1"/>
          </p:cNvSpPr>
          <p:nvPr/>
        </p:nvSpPr>
        <p:spPr bwMode="auto">
          <a:xfrm>
            <a:off x="1750090" y="3158634"/>
            <a:ext cx="5559" cy="1746714"/>
          </a:xfrm>
          <a:custGeom>
            <a:avLst/>
            <a:gdLst>
              <a:gd name="T0" fmla="*/ 0 w 96"/>
              <a:gd name="T1" fmla="*/ 0 h 19920"/>
              <a:gd name="T2" fmla="*/ 0 w 96"/>
              <a:gd name="T3" fmla="*/ 672 h 19920"/>
              <a:gd name="T4" fmla="*/ 96 w 96"/>
              <a:gd name="T5" fmla="*/ 1152 h 19920"/>
              <a:gd name="T6" fmla="*/ 96 w 96"/>
              <a:gd name="T7" fmla="*/ 960 h 19920"/>
              <a:gd name="T8" fmla="*/ 0 w 96"/>
              <a:gd name="T9" fmla="*/ 1440 h 19920"/>
              <a:gd name="T10" fmla="*/ 48 w 96"/>
              <a:gd name="T11" fmla="*/ 2160 h 19920"/>
              <a:gd name="T12" fmla="*/ 96 w 96"/>
              <a:gd name="T13" fmla="*/ 2400 h 19920"/>
              <a:gd name="T14" fmla="*/ 48 w 96"/>
              <a:gd name="T15" fmla="*/ 2352 h 19920"/>
              <a:gd name="T16" fmla="*/ 0 w 96"/>
              <a:gd name="T17" fmla="*/ 3072 h 19920"/>
              <a:gd name="T18" fmla="*/ 96 w 96"/>
              <a:gd name="T19" fmla="*/ 3552 h 19920"/>
              <a:gd name="T20" fmla="*/ 96 w 96"/>
              <a:gd name="T21" fmla="*/ 3360 h 19920"/>
              <a:gd name="T22" fmla="*/ 0 w 96"/>
              <a:gd name="T23" fmla="*/ 3840 h 19920"/>
              <a:gd name="T24" fmla="*/ 48 w 96"/>
              <a:gd name="T25" fmla="*/ 4560 h 19920"/>
              <a:gd name="T26" fmla="*/ 96 w 96"/>
              <a:gd name="T27" fmla="*/ 4800 h 19920"/>
              <a:gd name="T28" fmla="*/ 48 w 96"/>
              <a:gd name="T29" fmla="*/ 4752 h 19920"/>
              <a:gd name="T30" fmla="*/ 0 w 96"/>
              <a:gd name="T31" fmla="*/ 5472 h 19920"/>
              <a:gd name="T32" fmla="*/ 96 w 96"/>
              <a:gd name="T33" fmla="*/ 5952 h 19920"/>
              <a:gd name="T34" fmla="*/ 96 w 96"/>
              <a:gd name="T35" fmla="*/ 5760 h 19920"/>
              <a:gd name="T36" fmla="*/ 0 w 96"/>
              <a:gd name="T37" fmla="*/ 6240 h 19920"/>
              <a:gd name="T38" fmla="*/ 48 w 96"/>
              <a:gd name="T39" fmla="*/ 6960 h 19920"/>
              <a:gd name="T40" fmla="*/ 96 w 96"/>
              <a:gd name="T41" fmla="*/ 7200 h 19920"/>
              <a:gd name="T42" fmla="*/ 48 w 96"/>
              <a:gd name="T43" fmla="*/ 7152 h 19920"/>
              <a:gd name="T44" fmla="*/ 0 w 96"/>
              <a:gd name="T45" fmla="*/ 7872 h 19920"/>
              <a:gd name="T46" fmla="*/ 96 w 96"/>
              <a:gd name="T47" fmla="*/ 8352 h 19920"/>
              <a:gd name="T48" fmla="*/ 96 w 96"/>
              <a:gd name="T49" fmla="*/ 8160 h 19920"/>
              <a:gd name="T50" fmla="*/ 0 w 96"/>
              <a:gd name="T51" fmla="*/ 8640 h 19920"/>
              <a:gd name="T52" fmla="*/ 48 w 96"/>
              <a:gd name="T53" fmla="*/ 9360 h 19920"/>
              <a:gd name="T54" fmla="*/ 96 w 96"/>
              <a:gd name="T55" fmla="*/ 9600 h 19920"/>
              <a:gd name="T56" fmla="*/ 48 w 96"/>
              <a:gd name="T57" fmla="*/ 9552 h 19920"/>
              <a:gd name="T58" fmla="*/ 0 w 96"/>
              <a:gd name="T59" fmla="*/ 10272 h 19920"/>
              <a:gd name="T60" fmla="*/ 96 w 96"/>
              <a:gd name="T61" fmla="*/ 10752 h 19920"/>
              <a:gd name="T62" fmla="*/ 96 w 96"/>
              <a:gd name="T63" fmla="*/ 10560 h 19920"/>
              <a:gd name="T64" fmla="*/ 0 w 96"/>
              <a:gd name="T65" fmla="*/ 11040 h 19920"/>
              <a:gd name="T66" fmla="*/ 48 w 96"/>
              <a:gd name="T67" fmla="*/ 11760 h 19920"/>
              <a:gd name="T68" fmla="*/ 96 w 96"/>
              <a:gd name="T69" fmla="*/ 12000 h 19920"/>
              <a:gd name="T70" fmla="*/ 48 w 96"/>
              <a:gd name="T71" fmla="*/ 11952 h 19920"/>
              <a:gd name="T72" fmla="*/ 0 w 96"/>
              <a:gd name="T73" fmla="*/ 12672 h 19920"/>
              <a:gd name="T74" fmla="*/ 96 w 96"/>
              <a:gd name="T75" fmla="*/ 13152 h 19920"/>
              <a:gd name="T76" fmla="*/ 96 w 96"/>
              <a:gd name="T77" fmla="*/ 12960 h 19920"/>
              <a:gd name="T78" fmla="*/ 0 w 96"/>
              <a:gd name="T79" fmla="*/ 13440 h 19920"/>
              <a:gd name="T80" fmla="*/ 48 w 96"/>
              <a:gd name="T81" fmla="*/ 14160 h 19920"/>
              <a:gd name="T82" fmla="*/ 96 w 96"/>
              <a:gd name="T83" fmla="*/ 14400 h 19920"/>
              <a:gd name="T84" fmla="*/ 48 w 96"/>
              <a:gd name="T85" fmla="*/ 14352 h 19920"/>
              <a:gd name="T86" fmla="*/ 0 w 96"/>
              <a:gd name="T87" fmla="*/ 15072 h 19920"/>
              <a:gd name="T88" fmla="*/ 96 w 96"/>
              <a:gd name="T89" fmla="*/ 15552 h 19920"/>
              <a:gd name="T90" fmla="*/ 96 w 96"/>
              <a:gd name="T91" fmla="*/ 15360 h 19920"/>
              <a:gd name="T92" fmla="*/ 0 w 96"/>
              <a:gd name="T93" fmla="*/ 15840 h 19920"/>
              <a:gd name="T94" fmla="*/ 48 w 96"/>
              <a:gd name="T95" fmla="*/ 16560 h 19920"/>
              <a:gd name="T96" fmla="*/ 96 w 96"/>
              <a:gd name="T97" fmla="*/ 16800 h 19920"/>
              <a:gd name="T98" fmla="*/ 48 w 96"/>
              <a:gd name="T99" fmla="*/ 16752 h 19920"/>
              <a:gd name="T100" fmla="*/ 0 w 96"/>
              <a:gd name="T101" fmla="*/ 17472 h 19920"/>
              <a:gd name="T102" fmla="*/ 96 w 96"/>
              <a:gd name="T103" fmla="*/ 17952 h 19920"/>
              <a:gd name="T104" fmla="*/ 96 w 96"/>
              <a:gd name="T105" fmla="*/ 17760 h 19920"/>
              <a:gd name="T106" fmla="*/ 0 w 96"/>
              <a:gd name="T107" fmla="*/ 18240 h 19920"/>
              <a:gd name="T108" fmla="*/ 48 w 96"/>
              <a:gd name="T109" fmla="*/ 18960 h 19920"/>
              <a:gd name="T110" fmla="*/ 96 w 96"/>
              <a:gd name="T111" fmla="*/ 19200 h 19920"/>
              <a:gd name="T112" fmla="*/ 48 w 96"/>
              <a:gd name="T113" fmla="*/ 19152 h 19920"/>
              <a:gd name="T114" fmla="*/ 0 w 96"/>
              <a:gd name="T115" fmla="*/ 19872 h 19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19920">
                <a:moveTo>
                  <a:pt x="96" y="0"/>
                </a:moveTo>
                <a:lnTo>
                  <a:pt x="96" y="192"/>
                </a:lnTo>
                <a:cubicBezTo>
                  <a:pt x="96" y="219"/>
                  <a:pt x="75" y="240"/>
                  <a:pt x="48" y="240"/>
                </a:cubicBezTo>
                <a:cubicBezTo>
                  <a:pt x="22" y="240"/>
                  <a:pt x="0" y="219"/>
                  <a:pt x="0" y="192"/>
                </a:cubicBezTo>
                <a:lnTo>
                  <a:pt x="0" y="0"/>
                </a:lnTo>
                <a:lnTo>
                  <a:pt x="96" y="0"/>
                </a:lnTo>
                <a:close/>
                <a:moveTo>
                  <a:pt x="96" y="480"/>
                </a:moveTo>
                <a:lnTo>
                  <a:pt x="96" y="672"/>
                </a:lnTo>
                <a:cubicBezTo>
                  <a:pt x="96" y="699"/>
                  <a:pt x="75" y="720"/>
                  <a:pt x="48" y="720"/>
                </a:cubicBezTo>
                <a:cubicBezTo>
                  <a:pt x="22" y="720"/>
                  <a:pt x="0" y="699"/>
                  <a:pt x="0" y="672"/>
                </a:cubicBezTo>
                <a:lnTo>
                  <a:pt x="0" y="480"/>
                </a:lnTo>
                <a:cubicBezTo>
                  <a:pt x="0" y="454"/>
                  <a:pt x="22" y="432"/>
                  <a:pt x="48" y="432"/>
                </a:cubicBezTo>
                <a:cubicBezTo>
                  <a:pt x="75" y="432"/>
                  <a:pt x="96" y="454"/>
                  <a:pt x="96" y="480"/>
                </a:cubicBezTo>
                <a:close/>
                <a:moveTo>
                  <a:pt x="96" y="960"/>
                </a:moveTo>
                <a:lnTo>
                  <a:pt x="96" y="1152"/>
                </a:lnTo>
                <a:cubicBezTo>
                  <a:pt x="96" y="1179"/>
                  <a:pt x="75" y="1200"/>
                  <a:pt x="48" y="1200"/>
                </a:cubicBezTo>
                <a:cubicBezTo>
                  <a:pt x="22" y="1200"/>
                  <a:pt x="0" y="1179"/>
                  <a:pt x="0" y="1152"/>
                </a:cubicBezTo>
                <a:lnTo>
                  <a:pt x="0" y="960"/>
                </a:lnTo>
                <a:cubicBezTo>
                  <a:pt x="0" y="934"/>
                  <a:pt x="22" y="912"/>
                  <a:pt x="48" y="912"/>
                </a:cubicBezTo>
                <a:cubicBezTo>
                  <a:pt x="75" y="912"/>
                  <a:pt x="96" y="934"/>
                  <a:pt x="96" y="960"/>
                </a:cubicBezTo>
                <a:close/>
                <a:moveTo>
                  <a:pt x="96" y="1440"/>
                </a:moveTo>
                <a:lnTo>
                  <a:pt x="96" y="1632"/>
                </a:lnTo>
                <a:cubicBezTo>
                  <a:pt x="96" y="1659"/>
                  <a:pt x="75" y="1680"/>
                  <a:pt x="48" y="1680"/>
                </a:cubicBezTo>
                <a:cubicBezTo>
                  <a:pt x="22" y="1680"/>
                  <a:pt x="0" y="1659"/>
                  <a:pt x="0" y="1632"/>
                </a:cubicBezTo>
                <a:lnTo>
                  <a:pt x="0" y="1440"/>
                </a:lnTo>
                <a:cubicBezTo>
                  <a:pt x="0" y="1414"/>
                  <a:pt x="22" y="1392"/>
                  <a:pt x="48" y="1392"/>
                </a:cubicBezTo>
                <a:cubicBezTo>
                  <a:pt x="75" y="1392"/>
                  <a:pt x="96" y="1414"/>
                  <a:pt x="96" y="1440"/>
                </a:cubicBezTo>
                <a:close/>
                <a:moveTo>
                  <a:pt x="96" y="1920"/>
                </a:moveTo>
                <a:lnTo>
                  <a:pt x="96" y="2112"/>
                </a:lnTo>
                <a:cubicBezTo>
                  <a:pt x="96" y="2139"/>
                  <a:pt x="75" y="2160"/>
                  <a:pt x="48" y="2160"/>
                </a:cubicBezTo>
                <a:cubicBezTo>
                  <a:pt x="22" y="2160"/>
                  <a:pt x="0" y="2139"/>
                  <a:pt x="0" y="2112"/>
                </a:cubicBezTo>
                <a:lnTo>
                  <a:pt x="0" y="1920"/>
                </a:lnTo>
                <a:cubicBezTo>
                  <a:pt x="0" y="1894"/>
                  <a:pt x="22" y="1872"/>
                  <a:pt x="48" y="1872"/>
                </a:cubicBezTo>
                <a:cubicBezTo>
                  <a:pt x="75" y="1872"/>
                  <a:pt x="96" y="1894"/>
                  <a:pt x="96" y="1920"/>
                </a:cubicBezTo>
                <a:close/>
                <a:moveTo>
                  <a:pt x="96" y="2400"/>
                </a:moveTo>
                <a:lnTo>
                  <a:pt x="96" y="2592"/>
                </a:lnTo>
                <a:cubicBezTo>
                  <a:pt x="96" y="2619"/>
                  <a:pt x="75" y="2640"/>
                  <a:pt x="48" y="2640"/>
                </a:cubicBezTo>
                <a:cubicBezTo>
                  <a:pt x="22" y="2640"/>
                  <a:pt x="0" y="2619"/>
                  <a:pt x="0" y="2592"/>
                </a:cubicBezTo>
                <a:lnTo>
                  <a:pt x="0" y="2400"/>
                </a:lnTo>
                <a:cubicBezTo>
                  <a:pt x="0" y="2374"/>
                  <a:pt x="22" y="2352"/>
                  <a:pt x="48" y="2352"/>
                </a:cubicBezTo>
                <a:cubicBezTo>
                  <a:pt x="75" y="2352"/>
                  <a:pt x="96" y="2374"/>
                  <a:pt x="96" y="2400"/>
                </a:cubicBezTo>
                <a:close/>
                <a:moveTo>
                  <a:pt x="96" y="2880"/>
                </a:moveTo>
                <a:lnTo>
                  <a:pt x="96" y="3072"/>
                </a:lnTo>
                <a:cubicBezTo>
                  <a:pt x="96" y="3099"/>
                  <a:pt x="75" y="3120"/>
                  <a:pt x="48" y="3120"/>
                </a:cubicBezTo>
                <a:cubicBezTo>
                  <a:pt x="22" y="3120"/>
                  <a:pt x="0" y="3099"/>
                  <a:pt x="0" y="3072"/>
                </a:cubicBezTo>
                <a:lnTo>
                  <a:pt x="0" y="2880"/>
                </a:lnTo>
                <a:cubicBezTo>
                  <a:pt x="0" y="2854"/>
                  <a:pt x="22" y="2832"/>
                  <a:pt x="48" y="2832"/>
                </a:cubicBezTo>
                <a:cubicBezTo>
                  <a:pt x="75" y="2832"/>
                  <a:pt x="96" y="2854"/>
                  <a:pt x="96" y="2880"/>
                </a:cubicBezTo>
                <a:close/>
                <a:moveTo>
                  <a:pt x="96" y="3360"/>
                </a:moveTo>
                <a:lnTo>
                  <a:pt x="96" y="3552"/>
                </a:lnTo>
                <a:cubicBezTo>
                  <a:pt x="96" y="3579"/>
                  <a:pt x="75" y="3600"/>
                  <a:pt x="48" y="3600"/>
                </a:cubicBezTo>
                <a:cubicBezTo>
                  <a:pt x="22" y="3600"/>
                  <a:pt x="0" y="3579"/>
                  <a:pt x="0" y="3552"/>
                </a:cubicBezTo>
                <a:lnTo>
                  <a:pt x="0" y="3360"/>
                </a:lnTo>
                <a:cubicBezTo>
                  <a:pt x="0" y="3334"/>
                  <a:pt x="22" y="3312"/>
                  <a:pt x="48" y="3312"/>
                </a:cubicBezTo>
                <a:cubicBezTo>
                  <a:pt x="75" y="3312"/>
                  <a:pt x="96" y="3334"/>
                  <a:pt x="96" y="3360"/>
                </a:cubicBezTo>
                <a:close/>
                <a:moveTo>
                  <a:pt x="96" y="3840"/>
                </a:moveTo>
                <a:lnTo>
                  <a:pt x="96" y="4032"/>
                </a:lnTo>
                <a:cubicBezTo>
                  <a:pt x="96" y="4059"/>
                  <a:pt x="75" y="4080"/>
                  <a:pt x="48" y="4080"/>
                </a:cubicBezTo>
                <a:cubicBezTo>
                  <a:pt x="22" y="4080"/>
                  <a:pt x="0" y="4059"/>
                  <a:pt x="0" y="4032"/>
                </a:cubicBezTo>
                <a:lnTo>
                  <a:pt x="0" y="3840"/>
                </a:lnTo>
                <a:cubicBezTo>
                  <a:pt x="0" y="3814"/>
                  <a:pt x="22" y="3792"/>
                  <a:pt x="48" y="3792"/>
                </a:cubicBezTo>
                <a:cubicBezTo>
                  <a:pt x="75" y="3792"/>
                  <a:pt x="96" y="3814"/>
                  <a:pt x="96" y="3840"/>
                </a:cubicBezTo>
                <a:close/>
                <a:moveTo>
                  <a:pt x="96" y="4320"/>
                </a:moveTo>
                <a:lnTo>
                  <a:pt x="96" y="4512"/>
                </a:lnTo>
                <a:cubicBezTo>
                  <a:pt x="96" y="4539"/>
                  <a:pt x="75" y="4560"/>
                  <a:pt x="48" y="4560"/>
                </a:cubicBezTo>
                <a:cubicBezTo>
                  <a:pt x="22" y="4560"/>
                  <a:pt x="0" y="4539"/>
                  <a:pt x="0" y="4512"/>
                </a:cubicBezTo>
                <a:lnTo>
                  <a:pt x="0" y="4320"/>
                </a:lnTo>
                <a:cubicBezTo>
                  <a:pt x="0" y="4294"/>
                  <a:pt x="22" y="4272"/>
                  <a:pt x="48" y="4272"/>
                </a:cubicBezTo>
                <a:cubicBezTo>
                  <a:pt x="75" y="4272"/>
                  <a:pt x="96" y="4294"/>
                  <a:pt x="96" y="4320"/>
                </a:cubicBezTo>
                <a:close/>
                <a:moveTo>
                  <a:pt x="96" y="4800"/>
                </a:moveTo>
                <a:lnTo>
                  <a:pt x="96" y="4992"/>
                </a:lnTo>
                <a:cubicBezTo>
                  <a:pt x="96" y="5019"/>
                  <a:pt x="75" y="5040"/>
                  <a:pt x="48" y="5040"/>
                </a:cubicBezTo>
                <a:cubicBezTo>
                  <a:pt x="22" y="5040"/>
                  <a:pt x="0" y="5019"/>
                  <a:pt x="0" y="4992"/>
                </a:cubicBezTo>
                <a:lnTo>
                  <a:pt x="0" y="4800"/>
                </a:lnTo>
                <a:cubicBezTo>
                  <a:pt x="0" y="4774"/>
                  <a:pt x="22" y="4752"/>
                  <a:pt x="48" y="4752"/>
                </a:cubicBezTo>
                <a:cubicBezTo>
                  <a:pt x="75" y="4752"/>
                  <a:pt x="96" y="4774"/>
                  <a:pt x="96" y="4800"/>
                </a:cubicBezTo>
                <a:close/>
                <a:moveTo>
                  <a:pt x="96" y="5280"/>
                </a:moveTo>
                <a:lnTo>
                  <a:pt x="96" y="5472"/>
                </a:lnTo>
                <a:cubicBezTo>
                  <a:pt x="96" y="5499"/>
                  <a:pt x="75" y="5520"/>
                  <a:pt x="48" y="5520"/>
                </a:cubicBezTo>
                <a:cubicBezTo>
                  <a:pt x="22" y="5520"/>
                  <a:pt x="0" y="5499"/>
                  <a:pt x="0" y="5472"/>
                </a:cubicBezTo>
                <a:lnTo>
                  <a:pt x="0" y="5280"/>
                </a:lnTo>
                <a:cubicBezTo>
                  <a:pt x="0" y="5254"/>
                  <a:pt x="22" y="5232"/>
                  <a:pt x="48" y="5232"/>
                </a:cubicBezTo>
                <a:cubicBezTo>
                  <a:pt x="75" y="5232"/>
                  <a:pt x="96" y="5254"/>
                  <a:pt x="96" y="5280"/>
                </a:cubicBezTo>
                <a:close/>
                <a:moveTo>
                  <a:pt x="96" y="5760"/>
                </a:moveTo>
                <a:lnTo>
                  <a:pt x="96" y="5952"/>
                </a:lnTo>
                <a:cubicBezTo>
                  <a:pt x="96" y="5979"/>
                  <a:pt x="75" y="6000"/>
                  <a:pt x="48" y="6000"/>
                </a:cubicBezTo>
                <a:cubicBezTo>
                  <a:pt x="22" y="6000"/>
                  <a:pt x="0" y="5979"/>
                  <a:pt x="0" y="5952"/>
                </a:cubicBezTo>
                <a:lnTo>
                  <a:pt x="0" y="5760"/>
                </a:lnTo>
                <a:cubicBezTo>
                  <a:pt x="0" y="5734"/>
                  <a:pt x="22" y="5712"/>
                  <a:pt x="48" y="5712"/>
                </a:cubicBezTo>
                <a:cubicBezTo>
                  <a:pt x="75" y="5712"/>
                  <a:pt x="96" y="5734"/>
                  <a:pt x="96" y="5760"/>
                </a:cubicBezTo>
                <a:close/>
                <a:moveTo>
                  <a:pt x="96" y="6240"/>
                </a:moveTo>
                <a:lnTo>
                  <a:pt x="96" y="6432"/>
                </a:lnTo>
                <a:cubicBezTo>
                  <a:pt x="96" y="6459"/>
                  <a:pt x="75" y="6480"/>
                  <a:pt x="48" y="6480"/>
                </a:cubicBezTo>
                <a:cubicBezTo>
                  <a:pt x="22" y="6480"/>
                  <a:pt x="0" y="6459"/>
                  <a:pt x="0" y="6432"/>
                </a:cubicBezTo>
                <a:lnTo>
                  <a:pt x="0" y="6240"/>
                </a:lnTo>
                <a:cubicBezTo>
                  <a:pt x="0" y="6214"/>
                  <a:pt x="22" y="6192"/>
                  <a:pt x="48" y="6192"/>
                </a:cubicBezTo>
                <a:cubicBezTo>
                  <a:pt x="75" y="6192"/>
                  <a:pt x="96" y="6214"/>
                  <a:pt x="96" y="6240"/>
                </a:cubicBezTo>
                <a:close/>
                <a:moveTo>
                  <a:pt x="96" y="6720"/>
                </a:moveTo>
                <a:lnTo>
                  <a:pt x="96" y="6912"/>
                </a:lnTo>
                <a:cubicBezTo>
                  <a:pt x="96" y="6939"/>
                  <a:pt x="75" y="6960"/>
                  <a:pt x="48" y="6960"/>
                </a:cubicBezTo>
                <a:cubicBezTo>
                  <a:pt x="22" y="6960"/>
                  <a:pt x="0" y="6939"/>
                  <a:pt x="0" y="6912"/>
                </a:cubicBezTo>
                <a:lnTo>
                  <a:pt x="0" y="6720"/>
                </a:lnTo>
                <a:cubicBezTo>
                  <a:pt x="0" y="6694"/>
                  <a:pt x="22" y="6672"/>
                  <a:pt x="48" y="6672"/>
                </a:cubicBezTo>
                <a:cubicBezTo>
                  <a:pt x="75" y="6672"/>
                  <a:pt x="96" y="6694"/>
                  <a:pt x="96" y="6720"/>
                </a:cubicBezTo>
                <a:close/>
                <a:moveTo>
                  <a:pt x="96" y="7200"/>
                </a:moveTo>
                <a:lnTo>
                  <a:pt x="96" y="7392"/>
                </a:lnTo>
                <a:cubicBezTo>
                  <a:pt x="96" y="7419"/>
                  <a:pt x="75" y="7440"/>
                  <a:pt x="48" y="7440"/>
                </a:cubicBezTo>
                <a:cubicBezTo>
                  <a:pt x="22" y="7440"/>
                  <a:pt x="0" y="7419"/>
                  <a:pt x="0" y="7392"/>
                </a:cubicBezTo>
                <a:lnTo>
                  <a:pt x="0" y="7200"/>
                </a:lnTo>
                <a:cubicBezTo>
                  <a:pt x="0" y="7174"/>
                  <a:pt x="22" y="7152"/>
                  <a:pt x="48" y="7152"/>
                </a:cubicBezTo>
                <a:cubicBezTo>
                  <a:pt x="75" y="7152"/>
                  <a:pt x="96" y="7174"/>
                  <a:pt x="96" y="7200"/>
                </a:cubicBezTo>
                <a:close/>
                <a:moveTo>
                  <a:pt x="96" y="7680"/>
                </a:moveTo>
                <a:lnTo>
                  <a:pt x="96" y="7872"/>
                </a:lnTo>
                <a:cubicBezTo>
                  <a:pt x="96" y="7899"/>
                  <a:pt x="75" y="7920"/>
                  <a:pt x="48" y="7920"/>
                </a:cubicBezTo>
                <a:cubicBezTo>
                  <a:pt x="22" y="7920"/>
                  <a:pt x="0" y="7899"/>
                  <a:pt x="0" y="7872"/>
                </a:cubicBezTo>
                <a:lnTo>
                  <a:pt x="0" y="7680"/>
                </a:lnTo>
                <a:cubicBezTo>
                  <a:pt x="0" y="7654"/>
                  <a:pt x="22" y="7632"/>
                  <a:pt x="48" y="7632"/>
                </a:cubicBezTo>
                <a:cubicBezTo>
                  <a:pt x="75" y="7632"/>
                  <a:pt x="96" y="7654"/>
                  <a:pt x="96" y="7680"/>
                </a:cubicBezTo>
                <a:close/>
                <a:moveTo>
                  <a:pt x="96" y="8160"/>
                </a:moveTo>
                <a:lnTo>
                  <a:pt x="96" y="8352"/>
                </a:lnTo>
                <a:cubicBezTo>
                  <a:pt x="96" y="8379"/>
                  <a:pt x="75" y="8400"/>
                  <a:pt x="48" y="8400"/>
                </a:cubicBezTo>
                <a:cubicBezTo>
                  <a:pt x="22" y="8400"/>
                  <a:pt x="0" y="8379"/>
                  <a:pt x="0" y="8352"/>
                </a:cubicBezTo>
                <a:lnTo>
                  <a:pt x="0" y="8160"/>
                </a:lnTo>
                <a:cubicBezTo>
                  <a:pt x="0" y="8134"/>
                  <a:pt x="22" y="8112"/>
                  <a:pt x="48" y="8112"/>
                </a:cubicBezTo>
                <a:cubicBezTo>
                  <a:pt x="75" y="8112"/>
                  <a:pt x="96" y="8134"/>
                  <a:pt x="96" y="8160"/>
                </a:cubicBezTo>
                <a:close/>
                <a:moveTo>
                  <a:pt x="96" y="8640"/>
                </a:moveTo>
                <a:lnTo>
                  <a:pt x="96" y="8832"/>
                </a:lnTo>
                <a:cubicBezTo>
                  <a:pt x="96" y="8859"/>
                  <a:pt x="75" y="8880"/>
                  <a:pt x="48" y="8880"/>
                </a:cubicBezTo>
                <a:cubicBezTo>
                  <a:pt x="22" y="8880"/>
                  <a:pt x="0" y="8859"/>
                  <a:pt x="0" y="8832"/>
                </a:cubicBezTo>
                <a:lnTo>
                  <a:pt x="0" y="8640"/>
                </a:lnTo>
                <a:cubicBezTo>
                  <a:pt x="0" y="8614"/>
                  <a:pt x="22" y="8592"/>
                  <a:pt x="48" y="8592"/>
                </a:cubicBezTo>
                <a:cubicBezTo>
                  <a:pt x="75" y="8592"/>
                  <a:pt x="96" y="8614"/>
                  <a:pt x="96" y="8640"/>
                </a:cubicBezTo>
                <a:close/>
                <a:moveTo>
                  <a:pt x="96" y="9120"/>
                </a:moveTo>
                <a:lnTo>
                  <a:pt x="96" y="9312"/>
                </a:lnTo>
                <a:cubicBezTo>
                  <a:pt x="96" y="9339"/>
                  <a:pt x="75" y="9360"/>
                  <a:pt x="48" y="9360"/>
                </a:cubicBezTo>
                <a:cubicBezTo>
                  <a:pt x="22" y="9360"/>
                  <a:pt x="0" y="9339"/>
                  <a:pt x="0" y="9312"/>
                </a:cubicBezTo>
                <a:lnTo>
                  <a:pt x="0" y="9120"/>
                </a:lnTo>
                <a:cubicBezTo>
                  <a:pt x="0" y="9094"/>
                  <a:pt x="22" y="9072"/>
                  <a:pt x="48" y="9072"/>
                </a:cubicBezTo>
                <a:cubicBezTo>
                  <a:pt x="75" y="9072"/>
                  <a:pt x="96" y="9094"/>
                  <a:pt x="96" y="9120"/>
                </a:cubicBezTo>
                <a:close/>
                <a:moveTo>
                  <a:pt x="96" y="9600"/>
                </a:moveTo>
                <a:lnTo>
                  <a:pt x="96" y="9792"/>
                </a:lnTo>
                <a:cubicBezTo>
                  <a:pt x="96" y="9819"/>
                  <a:pt x="75" y="9840"/>
                  <a:pt x="48" y="9840"/>
                </a:cubicBezTo>
                <a:cubicBezTo>
                  <a:pt x="22" y="9840"/>
                  <a:pt x="0" y="9819"/>
                  <a:pt x="0" y="9792"/>
                </a:cubicBezTo>
                <a:lnTo>
                  <a:pt x="0" y="9600"/>
                </a:lnTo>
                <a:cubicBezTo>
                  <a:pt x="0" y="9574"/>
                  <a:pt x="22" y="9552"/>
                  <a:pt x="48" y="9552"/>
                </a:cubicBezTo>
                <a:cubicBezTo>
                  <a:pt x="75" y="9552"/>
                  <a:pt x="96" y="9574"/>
                  <a:pt x="96" y="9600"/>
                </a:cubicBezTo>
                <a:close/>
                <a:moveTo>
                  <a:pt x="96" y="10080"/>
                </a:moveTo>
                <a:lnTo>
                  <a:pt x="96" y="10272"/>
                </a:lnTo>
                <a:cubicBezTo>
                  <a:pt x="96" y="10299"/>
                  <a:pt x="75" y="10320"/>
                  <a:pt x="48" y="10320"/>
                </a:cubicBezTo>
                <a:cubicBezTo>
                  <a:pt x="22" y="10320"/>
                  <a:pt x="0" y="10299"/>
                  <a:pt x="0" y="10272"/>
                </a:cubicBezTo>
                <a:lnTo>
                  <a:pt x="0" y="10080"/>
                </a:lnTo>
                <a:cubicBezTo>
                  <a:pt x="0" y="10054"/>
                  <a:pt x="22" y="10032"/>
                  <a:pt x="48" y="10032"/>
                </a:cubicBezTo>
                <a:cubicBezTo>
                  <a:pt x="75" y="10032"/>
                  <a:pt x="96" y="10054"/>
                  <a:pt x="96" y="10080"/>
                </a:cubicBezTo>
                <a:close/>
                <a:moveTo>
                  <a:pt x="96" y="10560"/>
                </a:moveTo>
                <a:lnTo>
                  <a:pt x="96" y="10752"/>
                </a:lnTo>
                <a:cubicBezTo>
                  <a:pt x="96" y="10779"/>
                  <a:pt x="75" y="10800"/>
                  <a:pt x="48" y="10800"/>
                </a:cubicBezTo>
                <a:cubicBezTo>
                  <a:pt x="22" y="10800"/>
                  <a:pt x="0" y="10779"/>
                  <a:pt x="0" y="10752"/>
                </a:cubicBezTo>
                <a:lnTo>
                  <a:pt x="0" y="10560"/>
                </a:lnTo>
                <a:cubicBezTo>
                  <a:pt x="0" y="10534"/>
                  <a:pt x="22" y="10512"/>
                  <a:pt x="48" y="10512"/>
                </a:cubicBezTo>
                <a:cubicBezTo>
                  <a:pt x="75" y="10512"/>
                  <a:pt x="96" y="10534"/>
                  <a:pt x="96" y="10560"/>
                </a:cubicBezTo>
                <a:close/>
                <a:moveTo>
                  <a:pt x="96" y="11040"/>
                </a:moveTo>
                <a:lnTo>
                  <a:pt x="96" y="11232"/>
                </a:lnTo>
                <a:cubicBezTo>
                  <a:pt x="96" y="11259"/>
                  <a:pt x="75" y="11280"/>
                  <a:pt x="48" y="11280"/>
                </a:cubicBezTo>
                <a:cubicBezTo>
                  <a:pt x="22" y="11280"/>
                  <a:pt x="0" y="11259"/>
                  <a:pt x="0" y="11232"/>
                </a:cubicBezTo>
                <a:lnTo>
                  <a:pt x="0" y="11040"/>
                </a:lnTo>
                <a:cubicBezTo>
                  <a:pt x="0" y="11014"/>
                  <a:pt x="22" y="10992"/>
                  <a:pt x="48" y="10992"/>
                </a:cubicBezTo>
                <a:cubicBezTo>
                  <a:pt x="75" y="10992"/>
                  <a:pt x="96" y="11014"/>
                  <a:pt x="96" y="11040"/>
                </a:cubicBezTo>
                <a:close/>
                <a:moveTo>
                  <a:pt x="96" y="11520"/>
                </a:moveTo>
                <a:lnTo>
                  <a:pt x="96" y="11712"/>
                </a:lnTo>
                <a:cubicBezTo>
                  <a:pt x="96" y="11739"/>
                  <a:pt x="75" y="11760"/>
                  <a:pt x="48" y="11760"/>
                </a:cubicBezTo>
                <a:cubicBezTo>
                  <a:pt x="22" y="11760"/>
                  <a:pt x="0" y="11739"/>
                  <a:pt x="0" y="11712"/>
                </a:cubicBezTo>
                <a:lnTo>
                  <a:pt x="0" y="11520"/>
                </a:lnTo>
                <a:cubicBezTo>
                  <a:pt x="0" y="11494"/>
                  <a:pt x="22" y="11472"/>
                  <a:pt x="48" y="11472"/>
                </a:cubicBezTo>
                <a:cubicBezTo>
                  <a:pt x="75" y="11472"/>
                  <a:pt x="96" y="11494"/>
                  <a:pt x="96" y="11520"/>
                </a:cubicBezTo>
                <a:close/>
                <a:moveTo>
                  <a:pt x="96" y="12000"/>
                </a:moveTo>
                <a:lnTo>
                  <a:pt x="96" y="12192"/>
                </a:lnTo>
                <a:cubicBezTo>
                  <a:pt x="96" y="12219"/>
                  <a:pt x="75" y="12240"/>
                  <a:pt x="48" y="12240"/>
                </a:cubicBezTo>
                <a:cubicBezTo>
                  <a:pt x="22" y="12240"/>
                  <a:pt x="0" y="12219"/>
                  <a:pt x="0" y="12192"/>
                </a:cubicBezTo>
                <a:lnTo>
                  <a:pt x="0" y="12000"/>
                </a:lnTo>
                <a:cubicBezTo>
                  <a:pt x="0" y="11974"/>
                  <a:pt x="22" y="11952"/>
                  <a:pt x="48" y="11952"/>
                </a:cubicBezTo>
                <a:cubicBezTo>
                  <a:pt x="75" y="11952"/>
                  <a:pt x="96" y="11974"/>
                  <a:pt x="96" y="12000"/>
                </a:cubicBezTo>
                <a:close/>
                <a:moveTo>
                  <a:pt x="96" y="12480"/>
                </a:moveTo>
                <a:lnTo>
                  <a:pt x="96" y="12672"/>
                </a:lnTo>
                <a:cubicBezTo>
                  <a:pt x="96" y="12699"/>
                  <a:pt x="75" y="12720"/>
                  <a:pt x="48" y="12720"/>
                </a:cubicBezTo>
                <a:cubicBezTo>
                  <a:pt x="22" y="12720"/>
                  <a:pt x="0" y="12699"/>
                  <a:pt x="0" y="12672"/>
                </a:cubicBezTo>
                <a:lnTo>
                  <a:pt x="0" y="12480"/>
                </a:lnTo>
                <a:cubicBezTo>
                  <a:pt x="0" y="12454"/>
                  <a:pt x="22" y="12432"/>
                  <a:pt x="48" y="12432"/>
                </a:cubicBezTo>
                <a:cubicBezTo>
                  <a:pt x="75" y="12432"/>
                  <a:pt x="96" y="12454"/>
                  <a:pt x="96" y="12480"/>
                </a:cubicBezTo>
                <a:close/>
                <a:moveTo>
                  <a:pt x="96" y="12960"/>
                </a:moveTo>
                <a:lnTo>
                  <a:pt x="96" y="13152"/>
                </a:lnTo>
                <a:cubicBezTo>
                  <a:pt x="96" y="13179"/>
                  <a:pt x="75" y="13200"/>
                  <a:pt x="48" y="13200"/>
                </a:cubicBezTo>
                <a:cubicBezTo>
                  <a:pt x="22" y="13200"/>
                  <a:pt x="0" y="13179"/>
                  <a:pt x="0" y="13152"/>
                </a:cubicBezTo>
                <a:lnTo>
                  <a:pt x="0" y="12960"/>
                </a:lnTo>
                <a:cubicBezTo>
                  <a:pt x="0" y="12934"/>
                  <a:pt x="22" y="12912"/>
                  <a:pt x="48" y="12912"/>
                </a:cubicBezTo>
                <a:cubicBezTo>
                  <a:pt x="75" y="12912"/>
                  <a:pt x="96" y="12934"/>
                  <a:pt x="96" y="12960"/>
                </a:cubicBezTo>
                <a:close/>
                <a:moveTo>
                  <a:pt x="96" y="13440"/>
                </a:moveTo>
                <a:lnTo>
                  <a:pt x="96" y="13632"/>
                </a:lnTo>
                <a:cubicBezTo>
                  <a:pt x="96" y="13659"/>
                  <a:pt x="75" y="13680"/>
                  <a:pt x="48" y="13680"/>
                </a:cubicBezTo>
                <a:cubicBezTo>
                  <a:pt x="22" y="13680"/>
                  <a:pt x="0" y="13659"/>
                  <a:pt x="0" y="13632"/>
                </a:cubicBezTo>
                <a:lnTo>
                  <a:pt x="0" y="13440"/>
                </a:lnTo>
                <a:cubicBezTo>
                  <a:pt x="0" y="13414"/>
                  <a:pt x="22" y="13392"/>
                  <a:pt x="48" y="13392"/>
                </a:cubicBezTo>
                <a:cubicBezTo>
                  <a:pt x="75" y="13392"/>
                  <a:pt x="96" y="13414"/>
                  <a:pt x="96" y="13440"/>
                </a:cubicBezTo>
                <a:close/>
                <a:moveTo>
                  <a:pt x="96" y="13920"/>
                </a:moveTo>
                <a:lnTo>
                  <a:pt x="96" y="14112"/>
                </a:lnTo>
                <a:cubicBezTo>
                  <a:pt x="96" y="14139"/>
                  <a:pt x="75" y="14160"/>
                  <a:pt x="48" y="14160"/>
                </a:cubicBezTo>
                <a:cubicBezTo>
                  <a:pt x="22" y="14160"/>
                  <a:pt x="0" y="14139"/>
                  <a:pt x="0" y="14112"/>
                </a:cubicBezTo>
                <a:lnTo>
                  <a:pt x="0" y="13920"/>
                </a:lnTo>
                <a:cubicBezTo>
                  <a:pt x="0" y="13894"/>
                  <a:pt x="22" y="13872"/>
                  <a:pt x="48" y="13872"/>
                </a:cubicBezTo>
                <a:cubicBezTo>
                  <a:pt x="75" y="13872"/>
                  <a:pt x="96" y="13894"/>
                  <a:pt x="96" y="13920"/>
                </a:cubicBezTo>
                <a:close/>
                <a:moveTo>
                  <a:pt x="96" y="14400"/>
                </a:moveTo>
                <a:lnTo>
                  <a:pt x="96" y="14592"/>
                </a:lnTo>
                <a:cubicBezTo>
                  <a:pt x="96" y="14619"/>
                  <a:pt x="75" y="14640"/>
                  <a:pt x="48" y="14640"/>
                </a:cubicBezTo>
                <a:cubicBezTo>
                  <a:pt x="22" y="14640"/>
                  <a:pt x="0" y="14619"/>
                  <a:pt x="0" y="14592"/>
                </a:cubicBezTo>
                <a:lnTo>
                  <a:pt x="0" y="14400"/>
                </a:lnTo>
                <a:cubicBezTo>
                  <a:pt x="0" y="14374"/>
                  <a:pt x="22" y="14352"/>
                  <a:pt x="48" y="14352"/>
                </a:cubicBezTo>
                <a:cubicBezTo>
                  <a:pt x="75" y="14352"/>
                  <a:pt x="96" y="14374"/>
                  <a:pt x="96" y="14400"/>
                </a:cubicBezTo>
                <a:close/>
                <a:moveTo>
                  <a:pt x="96" y="14880"/>
                </a:moveTo>
                <a:lnTo>
                  <a:pt x="96" y="15072"/>
                </a:lnTo>
                <a:cubicBezTo>
                  <a:pt x="96" y="15099"/>
                  <a:pt x="75" y="15120"/>
                  <a:pt x="48" y="15120"/>
                </a:cubicBezTo>
                <a:cubicBezTo>
                  <a:pt x="22" y="15120"/>
                  <a:pt x="0" y="15099"/>
                  <a:pt x="0" y="15072"/>
                </a:cubicBezTo>
                <a:lnTo>
                  <a:pt x="0" y="14880"/>
                </a:lnTo>
                <a:cubicBezTo>
                  <a:pt x="0" y="14854"/>
                  <a:pt x="22" y="14832"/>
                  <a:pt x="48" y="14832"/>
                </a:cubicBezTo>
                <a:cubicBezTo>
                  <a:pt x="75" y="14832"/>
                  <a:pt x="96" y="14854"/>
                  <a:pt x="96" y="14880"/>
                </a:cubicBezTo>
                <a:close/>
                <a:moveTo>
                  <a:pt x="96" y="15360"/>
                </a:moveTo>
                <a:lnTo>
                  <a:pt x="96" y="15552"/>
                </a:lnTo>
                <a:cubicBezTo>
                  <a:pt x="96" y="15579"/>
                  <a:pt x="75" y="15600"/>
                  <a:pt x="48" y="15600"/>
                </a:cubicBezTo>
                <a:cubicBezTo>
                  <a:pt x="22" y="15600"/>
                  <a:pt x="0" y="15579"/>
                  <a:pt x="0" y="15552"/>
                </a:cubicBezTo>
                <a:lnTo>
                  <a:pt x="0" y="15360"/>
                </a:lnTo>
                <a:cubicBezTo>
                  <a:pt x="0" y="15334"/>
                  <a:pt x="22" y="15312"/>
                  <a:pt x="48" y="15312"/>
                </a:cubicBezTo>
                <a:cubicBezTo>
                  <a:pt x="75" y="15312"/>
                  <a:pt x="96" y="15334"/>
                  <a:pt x="96" y="15360"/>
                </a:cubicBezTo>
                <a:close/>
                <a:moveTo>
                  <a:pt x="96" y="15840"/>
                </a:moveTo>
                <a:lnTo>
                  <a:pt x="96" y="16032"/>
                </a:lnTo>
                <a:cubicBezTo>
                  <a:pt x="96" y="16059"/>
                  <a:pt x="75" y="16080"/>
                  <a:pt x="48" y="16080"/>
                </a:cubicBezTo>
                <a:cubicBezTo>
                  <a:pt x="22" y="16080"/>
                  <a:pt x="0" y="16059"/>
                  <a:pt x="0" y="16032"/>
                </a:cubicBezTo>
                <a:lnTo>
                  <a:pt x="0" y="15840"/>
                </a:lnTo>
                <a:cubicBezTo>
                  <a:pt x="0" y="15814"/>
                  <a:pt x="22" y="15792"/>
                  <a:pt x="48" y="15792"/>
                </a:cubicBezTo>
                <a:cubicBezTo>
                  <a:pt x="75" y="15792"/>
                  <a:pt x="96" y="15814"/>
                  <a:pt x="96" y="15840"/>
                </a:cubicBezTo>
                <a:close/>
                <a:moveTo>
                  <a:pt x="96" y="16320"/>
                </a:moveTo>
                <a:lnTo>
                  <a:pt x="96" y="16512"/>
                </a:lnTo>
                <a:cubicBezTo>
                  <a:pt x="96" y="16539"/>
                  <a:pt x="75" y="16560"/>
                  <a:pt x="48" y="16560"/>
                </a:cubicBezTo>
                <a:cubicBezTo>
                  <a:pt x="22" y="16560"/>
                  <a:pt x="0" y="16539"/>
                  <a:pt x="0" y="16512"/>
                </a:cubicBezTo>
                <a:lnTo>
                  <a:pt x="0" y="16320"/>
                </a:lnTo>
                <a:cubicBezTo>
                  <a:pt x="0" y="16294"/>
                  <a:pt x="22" y="16272"/>
                  <a:pt x="48" y="16272"/>
                </a:cubicBezTo>
                <a:cubicBezTo>
                  <a:pt x="75" y="16272"/>
                  <a:pt x="96" y="16294"/>
                  <a:pt x="96" y="16320"/>
                </a:cubicBezTo>
                <a:close/>
                <a:moveTo>
                  <a:pt x="96" y="16800"/>
                </a:moveTo>
                <a:lnTo>
                  <a:pt x="96" y="16992"/>
                </a:lnTo>
                <a:cubicBezTo>
                  <a:pt x="96" y="17019"/>
                  <a:pt x="75" y="17040"/>
                  <a:pt x="48" y="17040"/>
                </a:cubicBezTo>
                <a:cubicBezTo>
                  <a:pt x="22" y="17040"/>
                  <a:pt x="0" y="17019"/>
                  <a:pt x="0" y="16992"/>
                </a:cubicBezTo>
                <a:lnTo>
                  <a:pt x="0" y="16800"/>
                </a:lnTo>
                <a:cubicBezTo>
                  <a:pt x="0" y="16774"/>
                  <a:pt x="22" y="16752"/>
                  <a:pt x="48" y="16752"/>
                </a:cubicBezTo>
                <a:cubicBezTo>
                  <a:pt x="75" y="16752"/>
                  <a:pt x="96" y="16774"/>
                  <a:pt x="96" y="16800"/>
                </a:cubicBezTo>
                <a:close/>
                <a:moveTo>
                  <a:pt x="96" y="17280"/>
                </a:moveTo>
                <a:lnTo>
                  <a:pt x="96" y="17472"/>
                </a:lnTo>
                <a:cubicBezTo>
                  <a:pt x="96" y="17499"/>
                  <a:pt x="75" y="17520"/>
                  <a:pt x="48" y="17520"/>
                </a:cubicBezTo>
                <a:cubicBezTo>
                  <a:pt x="22" y="17520"/>
                  <a:pt x="0" y="17499"/>
                  <a:pt x="0" y="17472"/>
                </a:cubicBezTo>
                <a:lnTo>
                  <a:pt x="0" y="17280"/>
                </a:lnTo>
                <a:cubicBezTo>
                  <a:pt x="0" y="17254"/>
                  <a:pt x="22" y="17232"/>
                  <a:pt x="48" y="17232"/>
                </a:cubicBezTo>
                <a:cubicBezTo>
                  <a:pt x="75" y="17232"/>
                  <a:pt x="96" y="17254"/>
                  <a:pt x="96" y="17280"/>
                </a:cubicBezTo>
                <a:close/>
                <a:moveTo>
                  <a:pt x="96" y="17760"/>
                </a:moveTo>
                <a:lnTo>
                  <a:pt x="96" y="17952"/>
                </a:lnTo>
                <a:cubicBezTo>
                  <a:pt x="96" y="17979"/>
                  <a:pt x="75" y="18000"/>
                  <a:pt x="48" y="18000"/>
                </a:cubicBezTo>
                <a:cubicBezTo>
                  <a:pt x="22" y="18000"/>
                  <a:pt x="0" y="17979"/>
                  <a:pt x="0" y="17952"/>
                </a:cubicBezTo>
                <a:lnTo>
                  <a:pt x="0" y="17760"/>
                </a:lnTo>
                <a:cubicBezTo>
                  <a:pt x="0" y="17734"/>
                  <a:pt x="22" y="17712"/>
                  <a:pt x="48" y="17712"/>
                </a:cubicBezTo>
                <a:cubicBezTo>
                  <a:pt x="75" y="17712"/>
                  <a:pt x="96" y="17734"/>
                  <a:pt x="96" y="17760"/>
                </a:cubicBezTo>
                <a:close/>
                <a:moveTo>
                  <a:pt x="96" y="18240"/>
                </a:moveTo>
                <a:lnTo>
                  <a:pt x="96" y="18432"/>
                </a:lnTo>
                <a:cubicBezTo>
                  <a:pt x="96" y="18459"/>
                  <a:pt x="75" y="18480"/>
                  <a:pt x="48" y="18480"/>
                </a:cubicBezTo>
                <a:cubicBezTo>
                  <a:pt x="22" y="18480"/>
                  <a:pt x="0" y="18459"/>
                  <a:pt x="0" y="18432"/>
                </a:cubicBezTo>
                <a:lnTo>
                  <a:pt x="0" y="18240"/>
                </a:lnTo>
                <a:cubicBezTo>
                  <a:pt x="0" y="18214"/>
                  <a:pt x="22" y="18192"/>
                  <a:pt x="48" y="18192"/>
                </a:cubicBezTo>
                <a:cubicBezTo>
                  <a:pt x="75" y="18192"/>
                  <a:pt x="96" y="18214"/>
                  <a:pt x="96" y="18240"/>
                </a:cubicBezTo>
                <a:close/>
                <a:moveTo>
                  <a:pt x="96" y="18720"/>
                </a:moveTo>
                <a:lnTo>
                  <a:pt x="96" y="18912"/>
                </a:lnTo>
                <a:cubicBezTo>
                  <a:pt x="96" y="18939"/>
                  <a:pt x="75" y="18960"/>
                  <a:pt x="48" y="18960"/>
                </a:cubicBezTo>
                <a:cubicBezTo>
                  <a:pt x="22" y="18960"/>
                  <a:pt x="0" y="18939"/>
                  <a:pt x="0" y="18912"/>
                </a:cubicBezTo>
                <a:lnTo>
                  <a:pt x="0" y="18720"/>
                </a:lnTo>
                <a:cubicBezTo>
                  <a:pt x="0" y="18694"/>
                  <a:pt x="22" y="18672"/>
                  <a:pt x="48" y="18672"/>
                </a:cubicBezTo>
                <a:cubicBezTo>
                  <a:pt x="75" y="18672"/>
                  <a:pt x="96" y="18694"/>
                  <a:pt x="96" y="18720"/>
                </a:cubicBezTo>
                <a:close/>
                <a:moveTo>
                  <a:pt x="96" y="19200"/>
                </a:moveTo>
                <a:lnTo>
                  <a:pt x="96" y="19392"/>
                </a:lnTo>
                <a:cubicBezTo>
                  <a:pt x="96" y="19419"/>
                  <a:pt x="75" y="19440"/>
                  <a:pt x="48" y="19440"/>
                </a:cubicBezTo>
                <a:cubicBezTo>
                  <a:pt x="22" y="19440"/>
                  <a:pt x="0" y="19419"/>
                  <a:pt x="0" y="19392"/>
                </a:cubicBezTo>
                <a:lnTo>
                  <a:pt x="0" y="19200"/>
                </a:lnTo>
                <a:cubicBezTo>
                  <a:pt x="0" y="19174"/>
                  <a:pt x="22" y="19152"/>
                  <a:pt x="48" y="19152"/>
                </a:cubicBezTo>
                <a:cubicBezTo>
                  <a:pt x="75" y="19152"/>
                  <a:pt x="96" y="19174"/>
                  <a:pt x="96" y="19200"/>
                </a:cubicBezTo>
                <a:close/>
                <a:moveTo>
                  <a:pt x="96" y="19680"/>
                </a:moveTo>
                <a:lnTo>
                  <a:pt x="96" y="19872"/>
                </a:lnTo>
                <a:cubicBezTo>
                  <a:pt x="96" y="19899"/>
                  <a:pt x="75" y="19920"/>
                  <a:pt x="48" y="19920"/>
                </a:cubicBezTo>
                <a:cubicBezTo>
                  <a:pt x="22" y="19920"/>
                  <a:pt x="0" y="19899"/>
                  <a:pt x="0" y="19872"/>
                </a:cubicBezTo>
                <a:lnTo>
                  <a:pt x="0" y="19680"/>
                </a:lnTo>
                <a:cubicBezTo>
                  <a:pt x="0" y="19654"/>
                  <a:pt x="22" y="19632"/>
                  <a:pt x="48" y="19632"/>
                </a:cubicBezTo>
                <a:cubicBezTo>
                  <a:pt x="75" y="19632"/>
                  <a:pt x="96" y="19654"/>
                  <a:pt x="96" y="196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335" name="Freeform 118">
            <a:extLst>
              <a:ext uri="{FF2B5EF4-FFF2-40B4-BE49-F238E27FC236}">
                <a16:creationId xmlns:a16="http://schemas.microsoft.com/office/drawing/2014/main" id="{642C5211-9ECC-4232-907A-01BBC410F814}"/>
              </a:ext>
            </a:extLst>
          </p:cNvPr>
          <p:cNvSpPr>
            <a:spLocks noEditPoints="1"/>
          </p:cNvSpPr>
          <p:nvPr/>
        </p:nvSpPr>
        <p:spPr bwMode="auto">
          <a:xfrm>
            <a:off x="2751808" y="3321058"/>
            <a:ext cx="5559" cy="1578966"/>
          </a:xfrm>
          <a:custGeom>
            <a:avLst/>
            <a:gdLst>
              <a:gd name="T0" fmla="*/ 0 w 48"/>
              <a:gd name="T1" fmla="*/ 0 h 9000"/>
              <a:gd name="T2" fmla="*/ 0 w 48"/>
              <a:gd name="T3" fmla="*/ 336 h 9000"/>
              <a:gd name="T4" fmla="*/ 48 w 48"/>
              <a:gd name="T5" fmla="*/ 576 h 9000"/>
              <a:gd name="T6" fmla="*/ 48 w 48"/>
              <a:gd name="T7" fmla="*/ 480 h 9000"/>
              <a:gd name="T8" fmla="*/ 0 w 48"/>
              <a:gd name="T9" fmla="*/ 720 h 9000"/>
              <a:gd name="T10" fmla="*/ 24 w 48"/>
              <a:gd name="T11" fmla="*/ 1080 h 9000"/>
              <a:gd name="T12" fmla="*/ 48 w 48"/>
              <a:gd name="T13" fmla="*/ 1200 h 9000"/>
              <a:gd name="T14" fmla="*/ 24 w 48"/>
              <a:gd name="T15" fmla="*/ 1176 h 9000"/>
              <a:gd name="T16" fmla="*/ 0 w 48"/>
              <a:gd name="T17" fmla="*/ 1536 h 9000"/>
              <a:gd name="T18" fmla="*/ 48 w 48"/>
              <a:gd name="T19" fmla="*/ 1776 h 9000"/>
              <a:gd name="T20" fmla="*/ 48 w 48"/>
              <a:gd name="T21" fmla="*/ 1680 h 9000"/>
              <a:gd name="T22" fmla="*/ 0 w 48"/>
              <a:gd name="T23" fmla="*/ 1920 h 9000"/>
              <a:gd name="T24" fmla="*/ 24 w 48"/>
              <a:gd name="T25" fmla="*/ 2280 h 9000"/>
              <a:gd name="T26" fmla="*/ 48 w 48"/>
              <a:gd name="T27" fmla="*/ 2400 h 9000"/>
              <a:gd name="T28" fmla="*/ 24 w 48"/>
              <a:gd name="T29" fmla="*/ 2376 h 9000"/>
              <a:gd name="T30" fmla="*/ 0 w 48"/>
              <a:gd name="T31" fmla="*/ 2736 h 9000"/>
              <a:gd name="T32" fmla="*/ 48 w 48"/>
              <a:gd name="T33" fmla="*/ 2976 h 9000"/>
              <a:gd name="T34" fmla="*/ 48 w 48"/>
              <a:gd name="T35" fmla="*/ 2880 h 9000"/>
              <a:gd name="T36" fmla="*/ 0 w 48"/>
              <a:gd name="T37" fmla="*/ 3120 h 9000"/>
              <a:gd name="T38" fmla="*/ 24 w 48"/>
              <a:gd name="T39" fmla="*/ 3480 h 9000"/>
              <a:gd name="T40" fmla="*/ 48 w 48"/>
              <a:gd name="T41" fmla="*/ 3600 h 9000"/>
              <a:gd name="T42" fmla="*/ 24 w 48"/>
              <a:gd name="T43" fmla="*/ 3576 h 9000"/>
              <a:gd name="T44" fmla="*/ 0 w 48"/>
              <a:gd name="T45" fmla="*/ 3936 h 9000"/>
              <a:gd name="T46" fmla="*/ 48 w 48"/>
              <a:gd name="T47" fmla="*/ 4176 h 9000"/>
              <a:gd name="T48" fmla="*/ 48 w 48"/>
              <a:gd name="T49" fmla="*/ 4080 h 9000"/>
              <a:gd name="T50" fmla="*/ 0 w 48"/>
              <a:gd name="T51" fmla="*/ 4320 h 9000"/>
              <a:gd name="T52" fmla="*/ 24 w 48"/>
              <a:gd name="T53" fmla="*/ 4680 h 9000"/>
              <a:gd name="T54" fmla="*/ 48 w 48"/>
              <a:gd name="T55" fmla="*/ 4800 h 9000"/>
              <a:gd name="T56" fmla="*/ 24 w 48"/>
              <a:gd name="T57" fmla="*/ 4776 h 9000"/>
              <a:gd name="T58" fmla="*/ 0 w 48"/>
              <a:gd name="T59" fmla="*/ 5136 h 9000"/>
              <a:gd name="T60" fmla="*/ 48 w 48"/>
              <a:gd name="T61" fmla="*/ 5376 h 9000"/>
              <a:gd name="T62" fmla="*/ 48 w 48"/>
              <a:gd name="T63" fmla="*/ 5280 h 9000"/>
              <a:gd name="T64" fmla="*/ 0 w 48"/>
              <a:gd name="T65" fmla="*/ 5520 h 9000"/>
              <a:gd name="T66" fmla="*/ 24 w 48"/>
              <a:gd name="T67" fmla="*/ 5880 h 9000"/>
              <a:gd name="T68" fmla="*/ 48 w 48"/>
              <a:gd name="T69" fmla="*/ 6000 h 9000"/>
              <a:gd name="T70" fmla="*/ 24 w 48"/>
              <a:gd name="T71" fmla="*/ 5976 h 9000"/>
              <a:gd name="T72" fmla="*/ 0 w 48"/>
              <a:gd name="T73" fmla="*/ 6336 h 9000"/>
              <a:gd name="T74" fmla="*/ 48 w 48"/>
              <a:gd name="T75" fmla="*/ 6576 h 9000"/>
              <a:gd name="T76" fmla="*/ 48 w 48"/>
              <a:gd name="T77" fmla="*/ 6480 h 9000"/>
              <a:gd name="T78" fmla="*/ 0 w 48"/>
              <a:gd name="T79" fmla="*/ 6720 h 9000"/>
              <a:gd name="T80" fmla="*/ 24 w 48"/>
              <a:gd name="T81" fmla="*/ 7080 h 9000"/>
              <a:gd name="T82" fmla="*/ 48 w 48"/>
              <a:gd name="T83" fmla="*/ 7200 h 9000"/>
              <a:gd name="T84" fmla="*/ 24 w 48"/>
              <a:gd name="T85" fmla="*/ 7176 h 9000"/>
              <a:gd name="T86" fmla="*/ 0 w 48"/>
              <a:gd name="T87" fmla="*/ 7536 h 9000"/>
              <a:gd name="T88" fmla="*/ 48 w 48"/>
              <a:gd name="T89" fmla="*/ 7776 h 9000"/>
              <a:gd name="T90" fmla="*/ 48 w 48"/>
              <a:gd name="T91" fmla="*/ 7680 h 9000"/>
              <a:gd name="T92" fmla="*/ 0 w 48"/>
              <a:gd name="T93" fmla="*/ 7920 h 9000"/>
              <a:gd name="T94" fmla="*/ 24 w 48"/>
              <a:gd name="T95" fmla="*/ 8280 h 9000"/>
              <a:gd name="T96" fmla="*/ 48 w 48"/>
              <a:gd name="T97" fmla="*/ 8400 h 9000"/>
              <a:gd name="T98" fmla="*/ 24 w 48"/>
              <a:gd name="T99" fmla="*/ 8376 h 9000"/>
              <a:gd name="T100" fmla="*/ 0 w 48"/>
              <a:gd name="T101" fmla="*/ 8736 h 9000"/>
              <a:gd name="T102" fmla="*/ 48 w 48"/>
              <a:gd name="T103" fmla="*/ 8976 h 9000"/>
              <a:gd name="T104" fmla="*/ 48 w 48"/>
              <a:gd name="T105" fmla="*/ 8880 h 90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8" h="9000">
                <a:moveTo>
                  <a:pt x="48" y="0"/>
                </a:moveTo>
                <a:lnTo>
                  <a:pt x="48" y="96"/>
                </a:lnTo>
                <a:cubicBezTo>
                  <a:pt x="48" y="110"/>
                  <a:pt x="38" y="120"/>
                  <a:pt x="24" y="120"/>
                </a:cubicBezTo>
                <a:cubicBezTo>
                  <a:pt x="11" y="120"/>
                  <a:pt x="0" y="110"/>
                  <a:pt x="0" y="96"/>
                </a:cubicBezTo>
                <a:lnTo>
                  <a:pt x="0" y="0"/>
                </a:lnTo>
                <a:lnTo>
                  <a:pt x="48" y="0"/>
                </a:lnTo>
                <a:close/>
                <a:moveTo>
                  <a:pt x="48" y="240"/>
                </a:moveTo>
                <a:lnTo>
                  <a:pt x="48" y="336"/>
                </a:lnTo>
                <a:cubicBezTo>
                  <a:pt x="48" y="350"/>
                  <a:pt x="38" y="360"/>
                  <a:pt x="24" y="360"/>
                </a:cubicBezTo>
                <a:cubicBezTo>
                  <a:pt x="11" y="360"/>
                  <a:pt x="0" y="350"/>
                  <a:pt x="0" y="336"/>
                </a:cubicBezTo>
                <a:lnTo>
                  <a:pt x="0" y="240"/>
                </a:lnTo>
                <a:cubicBezTo>
                  <a:pt x="0" y="227"/>
                  <a:pt x="11" y="216"/>
                  <a:pt x="24" y="216"/>
                </a:cubicBezTo>
                <a:cubicBezTo>
                  <a:pt x="38" y="216"/>
                  <a:pt x="48" y="227"/>
                  <a:pt x="48" y="240"/>
                </a:cubicBezTo>
                <a:close/>
                <a:moveTo>
                  <a:pt x="48" y="480"/>
                </a:moveTo>
                <a:lnTo>
                  <a:pt x="48" y="576"/>
                </a:lnTo>
                <a:cubicBezTo>
                  <a:pt x="48" y="590"/>
                  <a:pt x="38" y="600"/>
                  <a:pt x="24" y="600"/>
                </a:cubicBezTo>
                <a:cubicBezTo>
                  <a:pt x="11" y="600"/>
                  <a:pt x="0" y="590"/>
                  <a:pt x="0" y="576"/>
                </a:cubicBezTo>
                <a:lnTo>
                  <a:pt x="0" y="480"/>
                </a:lnTo>
                <a:cubicBezTo>
                  <a:pt x="0" y="467"/>
                  <a:pt x="11" y="456"/>
                  <a:pt x="24" y="456"/>
                </a:cubicBezTo>
                <a:cubicBezTo>
                  <a:pt x="38" y="456"/>
                  <a:pt x="48" y="467"/>
                  <a:pt x="48" y="480"/>
                </a:cubicBezTo>
                <a:close/>
                <a:moveTo>
                  <a:pt x="48" y="720"/>
                </a:moveTo>
                <a:lnTo>
                  <a:pt x="48" y="816"/>
                </a:lnTo>
                <a:cubicBezTo>
                  <a:pt x="48" y="830"/>
                  <a:pt x="38" y="840"/>
                  <a:pt x="24" y="840"/>
                </a:cubicBezTo>
                <a:cubicBezTo>
                  <a:pt x="11" y="840"/>
                  <a:pt x="0" y="830"/>
                  <a:pt x="0" y="816"/>
                </a:cubicBezTo>
                <a:lnTo>
                  <a:pt x="0" y="720"/>
                </a:lnTo>
                <a:cubicBezTo>
                  <a:pt x="0" y="707"/>
                  <a:pt x="11" y="696"/>
                  <a:pt x="24" y="696"/>
                </a:cubicBezTo>
                <a:cubicBezTo>
                  <a:pt x="38" y="696"/>
                  <a:pt x="48" y="707"/>
                  <a:pt x="48" y="720"/>
                </a:cubicBezTo>
                <a:close/>
                <a:moveTo>
                  <a:pt x="48" y="960"/>
                </a:moveTo>
                <a:lnTo>
                  <a:pt x="48" y="1056"/>
                </a:lnTo>
                <a:cubicBezTo>
                  <a:pt x="48" y="1070"/>
                  <a:pt x="38" y="1080"/>
                  <a:pt x="24" y="1080"/>
                </a:cubicBezTo>
                <a:cubicBezTo>
                  <a:pt x="11" y="1080"/>
                  <a:pt x="0" y="1070"/>
                  <a:pt x="0" y="1056"/>
                </a:cubicBezTo>
                <a:lnTo>
                  <a:pt x="0" y="960"/>
                </a:lnTo>
                <a:cubicBezTo>
                  <a:pt x="0" y="947"/>
                  <a:pt x="11" y="936"/>
                  <a:pt x="24" y="936"/>
                </a:cubicBezTo>
                <a:cubicBezTo>
                  <a:pt x="38" y="936"/>
                  <a:pt x="48" y="947"/>
                  <a:pt x="48" y="960"/>
                </a:cubicBezTo>
                <a:close/>
                <a:moveTo>
                  <a:pt x="48" y="1200"/>
                </a:moveTo>
                <a:lnTo>
                  <a:pt x="48" y="1296"/>
                </a:lnTo>
                <a:cubicBezTo>
                  <a:pt x="48" y="1310"/>
                  <a:pt x="38" y="1320"/>
                  <a:pt x="24" y="1320"/>
                </a:cubicBezTo>
                <a:cubicBezTo>
                  <a:pt x="11" y="1320"/>
                  <a:pt x="0" y="1310"/>
                  <a:pt x="0" y="1296"/>
                </a:cubicBezTo>
                <a:lnTo>
                  <a:pt x="0" y="1200"/>
                </a:lnTo>
                <a:cubicBezTo>
                  <a:pt x="0" y="1187"/>
                  <a:pt x="11" y="1176"/>
                  <a:pt x="24" y="1176"/>
                </a:cubicBezTo>
                <a:cubicBezTo>
                  <a:pt x="38" y="1176"/>
                  <a:pt x="48" y="1187"/>
                  <a:pt x="48" y="1200"/>
                </a:cubicBezTo>
                <a:close/>
                <a:moveTo>
                  <a:pt x="48" y="1440"/>
                </a:moveTo>
                <a:lnTo>
                  <a:pt x="48" y="1536"/>
                </a:lnTo>
                <a:cubicBezTo>
                  <a:pt x="48" y="1550"/>
                  <a:pt x="38" y="1560"/>
                  <a:pt x="24" y="1560"/>
                </a:cubicBezTo>
                <a:cubicBezTo>
                  <a:pt x="11" y="1560"/>
                  <a:pt x="0" y="1550"/>
                  <a:pt x="0" y="1536"/>
                </a:cubicBezTo>
                <a:lnTo>
                  <a:pt x="0" y="1440"/>
                </a:lnTo>
                <a:cubicBezTo>
                  <a:pt x="0" y="1427"/>
                  <a:pt x="11" y="1416"/>
                  <a:pt x="24" y="1416"/>
                </a:cubicBezTo>
                <a:cubicBezTo>
                  <a:pt x="38" y="1416"/>
                  <a:pt x="48" y="1427"/>
                  <a:pt x="48" y="1440"/>
                </a:cubicBezTo>
                <a:close/>
                <a:moveTo>
                  <a:pt x="48" y="1680"/>
                </a:moveTo>
                <a:lnTo>
                  <a:pt x="48" y="1776"/>
                </a:lnTo>
                <a:cubicBezTo>
                  <a:pt x="48" y="1790"/>
                  <a:pt x="38" y="1800"/>
                  <a:pt x="24" y="1800"/>
                </a:cubicBezTo>
                <a:cubicBezTo>
                  <a:pt x="11" y="1800"/>
                  <a:pt x="0" y="1790"/>
                  <a:pt x="0" y="1776"/>
                </a:cubicBezTo>
                <a:lnTo>
                  <a:pt x="0" y="1680"/>
                </a:lnTo>
                <a:cubicBezTo>
                  <a:pt x="0" y="1667"/>
                  <a:pt x="11" y="1656"/>
                  <a:pt x="24" y="1656"/>
                </a:cubicBezTo>
                <a:cubicBezTo>
                  <a:pt x="38" y="1656"/>
                  <a:pt x="48" y="1667"/>
                  <a:pt x="48" y="1680"/>
                </a:cubicBezTo>
                <a:close/>
                <a:moveTo>
                  <a:pt x="48" y="1920"/>
                </a:moveTo>
                <a:lnTo>
                  <a:pt x="48" y="2016"/>
                </a:lnTo>
                <a:cubicBezTo>
                  <a:pt x="48" y="2030"/>
                  <a:pt x="38" y="2040"/>
                  <a:pt x="24" y="2040"/>
                </a:cubicBezTo>
                <a:cubicBezTo>
                  <a:pt x="11" y="2040"/>
                  <a:pt x="0" y="2030"/>
                  <a:pt x="0" y="2016"/>
                </a:cubicBezTo>
                <a:lnTo>
                  <a:pt x="0" y="1920"/>
                </a:lnTo>
                <a:cubicBezTo>
                  <a:pt x="0" y="1907"/>
                  <a:pt x="11" y="1896"/>
                  <a:pt x="24" y="1896"/>
                </a:cubicBezTo>
                <a:cubicBezTo>
                  <a:pt x="38" y="1896"/>
                  <a:pt x="48" y="1907"/>
                  <a:pt x="48" y="1920"/>
                </a:cubicBezTo>
                <a:close/>
                <a:moveTo>
                  <a:pt x="48" y="2160"/>
                </a:moveTo>
                <a:lnTo>
                  <a:pt x="48" y="2256"/>
                </a:lnTo>
                <a:cubicBezTo>
                  <a:pt x="48" y="2270"/>
                  <a:pt x="38" y="2280"/>
                  <a:pt x="24" y="2280"/>
                </a:cubicBezTo>
                <a:cubicBezTo>
                  <a:pt x="11" y="2280"/>
                  <a:pt x="0" y="2270"/>
                  <a:pt x="0" y="2256"/>
                </a:cubicBezTo>
                <a:lnTo>
                  <a:pt x="0" y="2160"/>
                </a:lnTo>
                <a:cubicBezTo>
                  <a:pt x="0" y="2147"/>
                  <a:pt x="11" y="2136"/>
                  <a:pt x="24" y="2136"/>
                </a:cubicBezTo>
                <a:cubicBezTo>
                  <a:pt x="38" y="2136"/>
                  <a:pt x="48" y="2147"/>
                  <a:pt x="48" y="2160"/>
                </a:cubicBezTo>
                <a:close/>
                <a:moveTo>
                  <a:pt x="48" y="2400"/>
                </a:moveTo>
                <a:lnTo>
                  <a:pt x="48" y="2496"/>
                </a:lnTo>
                <a:cubicBezTo>
                  <a:pt x="48" y="2510"/>
                  <a:pt x="38" y="2520"/>
                  <a:pt x="24" y="2520"/>
                </a:cubicBezTo>
                <a:cubicBezTo>
                  <a:pt x="11" y="2520"/>
                  <a:pt x="0" y="2510"/>
                  <a:pt x="0" y="2496"/>
                </a:cubicBezTo>
                <a:lnTo>
                  <a:pt x="0" y="2400"/>
                </a:lnTo>
                <a:cubicBezTo>
                  <a:pt x="0" y="2387"/>
                  <a:pt x="11" y="2376"/>
                  <a:pt x="24" y="2376"/>
                </a:cubicBezTo>
                <a:cubicBezTo>
                  <a:pt x="38" y="2376"/>
                  <a:pt x="48" y="2387"/>
                  <a:pt x="48" y="2400"/>
                </a:cubicBezTo>
                <a:close/>
                <a:moveTo>
                  <a:pt x="48" y="2640"/>
                </a:moveTo>
                <a:lnTo>
                  <a:pt x="48" y="2736"/>
                </a:lnTo>
                <a:cubicBezTo>
                  <a:pt x="48" y="2750"/>
                  <a:pt x="38" y="2760"/>
                  <a:pt x="24" y="2760"/>
                </a:cubicBezTo>
                <a:cubicBezTo>
                  <a:pt x="11" y="2760"/>
                  <a:pt x="0" y="2750"/>
                  <a:pt x="0" y="2736"/>
                </a:cubicBezTo>
                <a:lnTo>
                  <a:pt x="0" y="2640"/>
                </a:lnTo>
                <a:cubicBezTo>
                  <a:pt x="0" y="2627"/>
                  <a:pt x="11" y="2616"/>
                  <a:pt x="24" y="2616"/>
                </a:cubicBezTo>
                <a:cubicBezTo>
                  <a:pt x="38" y="2616"/>
                  <a:pt x="48" y="2627"/>
                  <a:pt x="48" y="2640"/>
                </a:cubicBezTo>
                <a:close/>
                <a:moveTo>
                  <a:pt x="48" y="2880"/>
                </a:moveTo>
                <a:lnTo>
                  <a:pt x="48" y="2976"/>
                </a:lnTo>
                <a:cubicBezTo>
                  <a:pt x="48" y="2990"/>
                  <a:pt x="38" y="3000"/>
                  <a:pt x="24" y="3000"/>
                </a:cubicBezTo>
                <a:cubicBezTo>
                  <a:pt x="11" y="3000"/>
                  <a:pt x="0" y="2990"/>
                  <a:pt x="0" y="2976"/>
                </a:cubicBezTo>
                <a:lnTo>
                  <a:pt x="0" y="2880"/>
                </a:lnTo>
                <a:cubicBezTo>
                  <a:pt x="0" y="2867"/>
                  <a:pt x="11" y="2856"/>
                  <a:pt x="24" y="2856"/>
                </a:cubicBezTo>
                <a:cubicBezTo>
                  <a:pt x="38" y="2856"/>
                  <a:pt x="48" y="2867"/>
                  <a:pt x="48" y="2880"/>
                </a:cubicBezTo>
                <a:close/>
                <a:moveTo>
                  <a:pt x="48" y="3120"/>
                </a:moveTo>
                <a:lnTo>
                  <a:pt x="48" y="3216"/>
                </a:lnTo>
                <a:cubicBezTo>
                  <a:pt x="48" y="3230"/>
                  <a:pt x="38" y="3240"/>
                  <a:pt x="24" y="3240"/>
                </a:cubicBezTo>
                <a:cubicBezTo>
                  <a:pt x="11" y="3240"/>
                  <a:pt x="0" y="3230"/>
                  <a:pt x="0" y="3216"/>
                </a:cubicBezTo>
                <a:lnTo>
                  <a:pt x="0" y="3120"/>
                </a:lnTo>
                <a:cubicBezTo>
                  <a:pt x="0" y="3107"/>
                  <a:pt x="11" y="3096"/>
                  <a:pt x="24" y="3096"/>
                </a:cubicBezTo>
                <a:cubicBezTo>
                  <a:pt x="38" y="3096"/>
                  <a:pt x="48" y="3107"/>
                  <a:pt x="48" y="3120"/>
                </a:cubicBezTo>
                <a:close/>
                <a:moveTo>
                  <a:pt x="48" y="3360"/>
                </a:moveTo>
                <a:lnTo>
                  <a:pt x="48" y="3456"/>
                </a:lnTo>
                <a:cubicBezTo>
                  <a:pt x="48" y="3470"/>
                  <a:pt x="38" y="3480"/>
                  <a:pt x="24" y="3480"/>
                </a:cubicBezTo>
                <a:cubicBezTo>
                  <a:pt x="11" y="3480"/>
                  <a:pt x="0" y="3470"/>
                  <a:pt x="0" y="3456"/>
                </a:cubicBezTo>
                <a:lnTo>
                  <a:pt x="0" y="3360"/>
                </a:lnTo>
                <a:cubicBezTo>
                  <a:pt x="0" y="3347"/>
                  <a:pt x="11" y="3336"/>
                  <a:pt x="24" y="3336"/>
                </a:cubicBezTo>
                <a:cubicBezTo>
                  <a:pt x="38" y="3336"/>
                  <a:pt x="48" y="3347"/>
                  <a:pt x="48" y="3360"/>
                </a:cubicBezTo>
                <a:close/>
                <a:moveTo>
                  <a:pt x="48" y="3600"/>
                </a:moveTo>
                <a:lnTo>
                  <a:pt x="48" y="3696"/>
                </a:lnTo>
                <a:cubicBezTo>
                  <a:pt x="48" y="3710"/>
                  <a:pt x="38" y="3720"/>
                  <a:pt x="24" y="3720"/>
                </a:cubicBezTo>
                <a:cubicBezTo>
                  <a:pt x="11" y="3720"/>
                  <a:pt x="0" y="3710"/>
                  <a:pt x="0" y="3696"/>
                </a:cubicBezTo>
                <a:lnTo>
                  <a:pt x="0" y="3600"/>
                </a:lnTo>
                <a:cubicBezTo>
                  <a:pt x="0" y="3587"/>
                  <a:pt x="11" y="3576"/>
                  <a:pt x="24" y="3576"/>
                </a:cubicBezTo>
                <a:cubicBezTo>
                  <a:pt x="38" y="3576"/>
                  <a:pt x="48" y="3587"/>
                  <a:pt x="48" y="3600"/>
                </a:cubicBezTo>
                <a:close/>
                <a:moveTo>
                  <a:pt x="48" y="3840"/>
                </a:moveTo>
                <a:lnTo>
                  <a:pt x="48" y="3936"/>
                </a:lnTo>
                <a:cubicBezTo>
                  <a:pt x="48" y="3950"/>
                  <a:pt x="38" y="3960"/>
                  <a:pt x="24" y="3960"/>
                </a:cubicBezTo>
                <a:cubicBezTo>
                  <a:pt x="11" y="3960"/>
                  <a:pt x="0" y="3950"/>
                  <a:pt x="0" y="3936"/>
                </a:cubicBezTo>
                <a:lnTo>
                  <a:pt x="0" y="3840"/>
                </a:lnTo>
                <a:cubicBezTo>
                  <a:pt x="0" y="3827"/>
                  <a:pt x="11" y="3816"/>
                  <a:pt x="24" y="3816"/>
                </a:cubicBezTo>
                <a:cubicBezTo>
                  <a:pt x="38" y="3816"/>
                  <a:pt x="48" y="3827"/>
                  <a:pt x="48" y="3840"/>
                </a:cubicBezTo>
                <a:close/>
                <a:moveTo>
                  <a:pt x="48" y="4080"/>
                </a:moveTo>
                <a:lnTo>
                  <a:pt x="48" y="4176"/>
                </a:lnTo>
                <a:cubicBezTo>
                  <a:pt x="48" y="4190"/>
                  <a:pt x="38" y="4200"/>
                  <a:pt x="24" y="4200"/>
                </a:cubicBezTo>
                <a:cubicBezTo>
                  <a:pt x="11" y="4200"/>
                  <a:pt x="0" y="4190"/>
                  <a:pt x="0" y="4176"/>
                </a:cubicBezTo>
                <a:lnTo>
                  <a:pt x="0" y="4080"/>
                </a:lnTo>
                <a:cubicBezTo>
                  <a:pt x="0" y="4067"/>
                  <a:pt x="11" y="4056"/>
                  <a:pt x="24" y="4056"/>
                </a:cubicBezTo>
                <a:cubicBezTo>
                  <a:pt x="38" y="4056"/>
                  <a:pt x="48" y="4067"/>
                  <a:pt x="48" y="4080"/>
                </a:cubicBezTo>
                <a:close/>
                <a:moveTo>
                  <a:pt x="48" y="4320"/>
                </a:moveTo>
                <a:lnTo>
                  <a:pt x="48" y="4416"/>
                </a:lnTo>
                <a:cubicBezTo>
                  <a:pt x="48" y="4430"/>
                  <a:pt x="38" y="4440"/>
                  <a:pt x="24" y="4440"/>
                </a:cubicBezTo>
                <a:cubicBezTo>
                  <a:pt x="11" y="4440"/>
                  <a:pt x="0" y="4430"/>
                  <a:pt x="0" y="4416"/>
                </a:cubicBezTo>
                <a:lnTo>
                  <a:pt x="0" y="4320"/>
                </a:lnTo>
                <a:cubicBezTo>
                  <a:pt x="0" y="4307"/>
                  <a:pt x="11" y="4296"/>
                  <a:pt x="24" y="4296"/>
                </a:cubicBezTo>
                <a:cubicBezTo>
                  <a:pt x="38" y="4296"/>
                  <a:pt x="48" y="4307"/>
                  <a:pt x="48" y="4320"/>
                </a:cubicBezTo>
                <a:close/>
                <a:moveTo>
                  <a:pt x="48" y="4560"/>
                </a:moveTo>
                <a:lnTo>
                  <a:pt x="48" y="4656"/>
                </a:lnTo>
                <a:cubicBezTo>
                  <a:pt x="48" y="4670"/>
                  <a:pt x="38" y="4680"/>
                  <a:pt x="24" y="4680"/>
                </a:cubicBezTo>
                <a:cubicBezTo>
                  <a:pt x="11" y="4680"/>
                  <a:pt x="0" y="4670"/>
                  <a:pt x="0" y="4656"/>
                </a:cubicBezTo>
                <a:lnTo>
                  <a:pt x="0" y="4560"/>
                </a:lnTo>
                <a:cubicBezTo>
                  <a:pt x="0" y="4547"/>
                  <a:pt x="11" y="4536"/>
                  <a:pt x="24" y="4536"/>
                </a:cubicBezTo>
                <a:cubicBezTo>
                  <a:pt x="38" y="4536"/>
                  <a:pt x="48" y="4547"/>
                  <a:pt x="48" y="4560"/>
                </a:cubicBezTo>
                <a:close/>
                <a:moveTo>
                  <a:pt x="48" y="4800"/>
                </a:moveTo>
                <a:lnTo>
                  <a:pt x="48" y="4896"/>
                </a:lnTo>
                <a:cubicBezTo>
                  <a:pt x="48" y="4910"/>
                  <a:pt x="38" y="4920"/>
                  <a:pt x="24" y="4920"/>
                </a:cubicBezTo>
                <a:cubicBezTo>
                  <a:pt x="11" y="4920"/>
                  <a:pt x="0" y="4910"/>
                  <a:pt x="0" y="4896"/>
                </a:cubicBezTo>
                <a:lnTo>
                  <a:pt x="0" y="4800"/>
                </a:lnTo>
                <a:cubicBezTo>
                  <a:pt x="0" y="4787"/>
                  <a:pt x="11" y="4776"/>
                  <a:pt x="24" y="4776"/>
                </a:cubicBezTo>
                <a:cubicBezTo>
                  <a:pt x="38" y="4776"/>
                  <a:pt x="48" y="4787"/>
                  <a:pt x="48" y="4800"/>
                </a:cubicBezTo>
                <a:close/>
                <a:moveTo>
                  <a:pt x="48" y="5040"/>
                </a:moveTo>
                <a:lnTo>
                  <a:pt x="48" y="5136"/>
                </a:lnTo>
                <a:cubicBezTo>
                  <a:pt x="48" y="5150"/>
                  <a:pt x="38" y="5160"/>
                  <a:pt x="24" y="5160"/>
                </a:cubicBezTo>
                <a:cubicBezTo>
                  <a:pt x="11" y="5160"/>
                  <a:pt x="0" y="5150"/>
                  <a:pt x="0" y="5136"/>
                </a:cubicBezTo>
                <a:lnTo>
                  <a:pt x="0" y="5040"/>
                </a:lnTo>
                <a:cubicBezTo>
                  <a:pt x="0" y="5027"/>
                  <a:pt x="11" y="5016"/>
                  <a:pt x="24" y="5016"/>
                </a:cubicBezTo>
                <a:cubicBezTo>
                  <a:pt x="38" y="5016"/>
                  <a:pt x="48" y="5027"/>
                  <a:pt x="48" y="5040"/>
                </a:cubicBezTo>
                <a:close/>
                <a:moveTo>
                  <a:pt x="48" y="5280"/>
                </a:moveTo>
                <a:lnTo>
                  <a:pt x="48" y="5376"/>
                </a:lnTo>
                <a:cubicBezTo>
                  <a:pt x="48" y="5390"/>
                  <a:pt x="38" y="5400"/>
                  <a:pt x="24" y="5400"/>
                </a:cubicBezTo>
                <a:cubicBezTo>
                  <a:pt x="11" y="5400"/>
                  <a:pt x="0" y="5390"/>
                  <a:pt x="0" y="5376"/>
                </a:cubicBezTo>
                <a:lnTo>
                  <a:pt x="0" y="5280"/>
                </a:lnTo>
                <a:cubicBezTo>
                  <a:pt x="0" y="5267"/>
                  <a:pt x="11" y="5256"/>
                  <a:pt x="24" y="5256"/>
                </a:cubicBezTo>
                <a:cubicBezTo>
                  <a:pt x="38" y="5256"/>
                  <a:pt x="48" y="5267"/>
                  <a:pt x="48" y="5280"/>
                </a:cubicBezTo>
                <a:close/>
                <a:moveTo>
                  <a:pt x="48" y="5520"/>
                </a:moveTo>
                <a:lnTo>
                  <a:pt x="48" y="5616"/>
                </a:lnTo>
                <a:cubicBezTo>
                  <a:pt x="48" y="5630"/>
                  <a:pt x="38" y="5640"/>
                  <a:pt x="24" y="5640"/>
                </a:cubicBezTo>
                <a:cubicBezTo>
                  <a:pt x="11" y="5640"/>
                  <a:pt x="0" y="5630"/>
                  <a:pt x="0" y="5616"/>
                </a:cubicBezTo>
                <a:lnTo>
                  <a:pt x="0" y="5520"/>
                </a:lnTo>
                <a:cubicBezTo>
                  <a:pt x="0" y="5507"/>
                  <a:pt x="11" y="5496"/>
                  <a:pt x="24" y="5496"/>
                </a:cubicBezTo>
                <a:cubicBezTo>
                  <a:pt x="38" y="5496"/>
                  <a:pt x="48" y="5507"/>
                  <a:pt x="48" y="5520"/>
                </a:cubicBezTo>
                <a:close/>
                <a:moveTo>
                  <a:pt x="48" y="5760"/>
                </a:moveTo>
                <a:lnTo>
                  <a:pt x="48" y="5856"/>
                </a:lnTo>
                <a:cubicBezTo>
                  <a:pt x="48" y="5870"/>
                  <a:pt x="38" y="5880"/>
                  <a:pt x="24" y="5880"/>
                </a:cubicBezTo>
                <a:cubicBezTo>
                  <a:pt x="11" y="5880"/>
                  <a:pt x="0" y="5870"/>
                  <a:pt x="0" y="5856"/>
                </a:cubicBezTo>
                <a:lnTo>
                  <a:pt x="0" y="5760"/>
                </a:lnTo>
                <a:cubicBezTo>
                  <a:pt x="0" y="5747"/>
                  <a:pt x="11" y="5736"/>
                  <a:pt x="24" y="5736"/>
                </a:cubicBezTo>
                <a:cubicBezTo>
                  <a:pt x="38" y="5736"/>
                  <a:pt x="48" y="5747"/>
                  <a:pt x="48" y="5760"/>
                </a:cubicBezTo>
                <a:close/>
                <a:moveTo>
                  <a:pt x="48" y="6000"/>
                </a:moveTo>
                <a:lnTo>
                  <a:pt x="48" y="6096"/>
                </a:lnTo>
                <a:cubicBezTo>
                  <a:pt x="48" y="6110"/>
                  <a:pt x="38" y="6120"/>
                  <a:pt x="24" y="6120"/>
                </a:cubicBezTo>
                <a:cubicBezTo>
                  <a:pt x="11" y="6120"/>
                  <a:pt x="0" y="6110"/>
                  <a:pt x="0" y="6096"/>
                </a:cubicBezTo>
                <a:lnTo>
                  <a:pt x="0" y="6000"/>
                </a:lnTo>
                <a:cubicBezTo>
                  <a:pt x="0" y="5987"/>
                  <a:pt x="11" y="5976"/>
                  <a:pt x="24" y="5976"/>
                </a:cubicBezTo>
                <a:cubicBezTo>
                  <a:pt x="38" y="5976"/>
                  <a:pt x="48" y="5987"/>
                  <a:pt x="48" y="6000"/>
                </a:cubicBezTo>
                <a:close/>
                <a:moveTo>
                  <a:pt x="48" y="6240"/>
                </a:moveTo>
                <a:lnTo>
                  <a:pt x="48" y="6336"/>
                </a:lnTo>
                <a:cubicBezTo>
                  <a:pt x="48" y="6350"/>
                  <a:pt x="38" y="6360"/>
                  <a:pt x="24" y="6360"/>
                </a:cubicBezTo>
                <a:cubicBezTo>
                  <a:pt x="11" y="6360"/>
                  <a:pt x="0" y="6350"/>
                  <a:pt x="0" y="6336"/>
                </a:cubicBezTo>
                <a:lnTo>
                  <a:pt x="0" y="6240"/>
                </a:lnTo>
                <a:cubicBezTo>
                  <a:pt x="0" y="6227"/>
                  <a:pt x="11" y="6216"/>
                  <a:pt x="24" y="6216"/>
                </a:cubicBezTo>
                <a:cubicBezTo>
                  <a:pt x="38" y="6216"/>
                  <a:pt x="48" y="6227"/>
                  <a:pt x="48" y="6240"/>
                </a:cubicBezTo>
                <a:close/>
                <a:moveTo>
                  <a:pt x="48" y="6480"/>
                </a:moveTo>
                <a:lnTo>
                  <a:pt x="48" y="6576"/>
                </a:lnTo>
                <a:cubicBezTo>
                  <a:pt x="48" y="6590"/>
                  <a:pt x="38" y="6600"/>
                  <a:pt x="24" y="6600"/>
                </a:cubicBezTo>
                <a:cubicBezTo>
                  <a:pt x="11" y="6600"/>
                  <a:pt x="0" y="6590"/>
                  <a:pt x="0" y="6576"/>
                </a:cubicBezTo>
                <a:lnTo>
                  <a:pt x="0" y="6480"/>
                </a:lnTo>
                <a:cubicBezTo>
                  <a:pt x="0" y="6467"/>
                  <a:pt x="11" y="6456"/>
                  <a:pt x="24" y="6456"/>
                </a:cubicBezTo>
                <a:cubicBezTo>
                  <a:pt x="38" y="6456"/>
                  <a:pt x="48" y="6467"/>
                  <a:pt x="48" y="6480"/>
                </a:cubicBezTo>
                <a:close/>
                <a:moveTo>
                  <a:pt x="48" y="6720"/>
                </a:moveTo>
                <a:lnTo>
                  <a:pt x="48" y="6816"/>
                </a:lnTo>
                <a:cubicBezTo>
                  <a:pt x="48" y="6830"/>
                  <a:pt x="38" y="6840"/>
                  <a:pt x="24" y="6840"/>
                </a:cubicBezTo>
                <a:cubicBezTo>
                  <a:pt x="11" y="6840"/>
                  <a:pt x="0" y="6830"/>
                  <a:pt x="0" y="6816"/>
                </a:cubicBezTo>
                <a:lnTo>
                  <a:pt x="0" y="6720"/>
                </a:lnTo>
                <a:cubicBezTo>
                  <a:pt x="0" y="6707"/>
                  <a:pt x="11" y="6696"/>
                  <a:pt x="24" y="6696"/>
                </a:cubicBezTo>
                <a:cubicBezTo>
                  <a:pt x="38" y="6696"/>
                  <a:pt x="48" y="6707"/>
                  <a:pt x="48" y="6720"/>
                </a:cubicBezTo>
                <a:close/>
                <a:moveTo>
                  <a:pt x="48" y="6960"/>
                </a:moveTo>
                <a:lnTo>
                  <a:pt x="48" y="7056"/>
                </a:lnTo>
                <a:cubicBezTo>
                  <a:pt x="48" y="7070"/>
                  <a:pt x="38" y="7080"/>
                  <a:pt x="24" y="7080"/>
                </a:cubicBezTo>
                <a:cubicBezTo>
                  <a:pt x="11" y="7080"/>
                  <a:pt x="0" y="7070"/>
                  <a:pt x="0" y="7056"/>
                </a:cubicBezTo>
                <a:lnTo>
                  <a:pt x="0" y="6960"/>
                </a:lnTo>
                <a:cubicBezTo>
                  <a:pt x="0" y="6947"/>
                  <a:pt x="11" y="6936"/>
                  <a:pt x="24" y="6936"/>
                </a:cubicBezTo>
                <a:cubicBezTo>
                  <a:pt x="38" y="6936"/>
                  <a:pt x="48" y="6947"/>
                  <a:pt x="48" y="6960"/>
                </a:cubicBezTo>
                <a:close/>
                <a:moveTo>
                  <a:pt x="48" y="7200"/>
                </a:moveTo>
                <a:lnTo>
                  <a:pt x="48" y="7296"/>
                </a:lnTo>
                <a:cubicBezTo>
                  <a:pt x="48" y="7310"/>
                  <a:pt x="38" y="7320"/>
                  <a:pt x="24" y="7320"/>
                </a:cubicBezTo>
                <a:cubicBezTo>
                  <a:pt x="11" y="7320"/>
                  <a:pt x="0" y="7310"/>
                  <a:pt x="0" y="7296"/>
                </a:cubicBezTo>
                <a:lnTo>
                  <a:pt x="0" y="7200"/>
                </a:lnTo>
                <a:cubicBezTo>
                  <a:pt x="0" y="7187"/>
                  <a:pt x="11" y="7176"/>
                  <a:pt x="24" y="7176"/>
                </a:cubicBezTo>
                <a:cubicBezTo>
                  <a:pt x="38" y="7176"/>
                  <a:pt x="48" y="7187"/>
                  <a:pt x="48" y="7200"/>
                </a:cubicBezTo>
                <a:close/>
                <a:moveTo>
                  <a:pt x="48" y="7440"/>
                </a:moveTo>
                <a:lnTo>
                  <a:pt x="48" y="7536"/>
                </a:lnTo>
                <a:cubicBezTo>
                  <a:pt x="48" y="7550"/>
                  <a:pt x="38" y="7560"/>
                  <a:pt x="24" y="7560"/>
                </a:cubicBezTo>
                <a:cubicBezTo>
                  <a:pt x="11" y="7560"/>
                  <a:pt x="0" y="7550"/>
                  <a:pt x="0" y="7536"/>
                </a:cubicBezTo>
                <a:lnTo>
                  <a:pt x="0" y="7440"/>
                </a:lnTo>
                <a:cubicBezTo>
                  <a:pt x="0" y="7427"/>
                  <a:pt x="11" y="7416"/>
                  <a:pt x="24" y="7416"/>
                </a:cubicBezTo>
                <a:cubicBezTo>
                  <a:pt x="38" y="7416"/>
                  <a:pt x="48" y="7427"/>
                  <a:pt x="48" y="7440"/>
                </a:cubicBezTo>
                <a:close/>
                <a:moveTo>
                  <a:pt x="48" y="7680"/>
                </a:moveTo>
                <a:lnTo>
                  <a:pt x="48" y="7776"/>
                </a:lnTo>
                <a:cubicBezTo>
                  <a:pt x="48" y="7790"/>
                  <a:pt x="38" y="7800"/>
                  <a:pt x="24" y="7800"/>
                </a:cubicBezTo>
                <a:cubicBezTo>
                  <a:pt x="11" y="7800"/>
                  <a:pt x="0" y="7790"/>
                  <a:pt x="0" y="7776"/>
                </a:cubicBezTo>
                <a:lnTo>
                  <a:pt x="0" y="7680"/>
                </a:lnTo>
                <a:cubicBezTo>
                  <a:pt x="0" y="7667"/>
                  <a:pt x="11" y="7656"/>
                  <a:pt x="24" y="7656"/>
                </a:cubicBezTo>
                <a:cubicBezTo>
                  <a:pt x="38" y="7656"/>
                  <a:pt x="48" y="7667"/>
                  <a:pt x="48" y="7680"/>
                </a:cubicBezTo>
                <a:close/>
                <a:moveTo>
                  <a:pt x="48" y="7920"/>
                </a:moveTo>
                <a:lnTo>
                  <a:pt x="48" y="8016"/>
                </a:lnTo>
                <a:cubicBezTo>
                  <a:pt x="48" y="8030"/>
                  <a:pt x="38" y="8040"/>
                  <a:pt x="24" y="8040"/>
                </a:cubicBezTo>
                <a:cubicBezTo>
                  <a:pt x="11" y="8040"/>
                  <a:pt x="0" y="8030"/>
                  <a:pt x="0" y="8016"/>
                </a:cubicBezTo>
                <a:lnTo>
                  <a:pt x="0" y="7920"/>
                </a:lnTo>
                <a:cubicBezTo>
                  <a:pt x="0" y="7907"/>
                  <a:pt x="11" y="7896"/>
                  <a:pt x="24" y="7896"/>
                </a:cubicBezTo>
                <a:cubicBezTo>
                  <a:pt x="38" y="7896"/>
                  <a:pt x="48" y="7907"/>
                  <a:pt x="48" y="7920"/>
                </a:cubicBezTo>
                <a:close/>
                <a:moveTo>
                  <a:pt x="48" y="8160"/>
                </a:moveTo>
                <a:lnTo>
                  <a:pt x="48" y="8256"/>
                </a:lnTo>
                <a:cubicBezTo>
                  <a:pt x="48" y="8270"/>
                  <a:pt x="38" y="8280"/>
                  <a:pt x="24" y="8280"/>
                </a:cubicBezTo>
                <a:cubicBezTo>
                  <a:pt x="11" y="8280"/>
                  <a:pt x="0" y="8270"/>
                  <a:pt x="0" y="8256"/>
                </a:cubicBezTo>
                <a:lnTo>
                  <a:pt x="0" y="8160"/>
                </a:lnTo>
                <a:cubicBezTo>
                  <a:pt x="0" y="8147"/>
                  <a:pt x="11" y="8136"/>
                  <a:pt x="24" y="8136"/>
                </a:cubicBezTo>
                <a:cubicBezTo>
                  <a:pt x="38" y="8136"/>
                  <a:pt x="48" y="8147"/>
                  <a:pt x="48" y="8160"/>
                </a:cubicBezTo>
                <a:close/>
                <a:moveTo>
                  <a:pt x="48" y="8400"/>
                </a:moveTo>
                <a:lnTo>
                  <a:pt x="48" y="8496"/>
                </a:lnTo>
                <a:cubicBezTo>
                  <a:pt x="48" y="8510"/>
                  <a:pt x="38" y="8520"/>
                  <a:pt x="24" y="8520"/>
                </a:cubicBezTo>
                <a:cubicBezTo>
                  <a:pt x="11" y="8520"/>
                  <a:pt x="0" y="8510"/>
                  <a:pt x="0" y="8496"/>
                </a:cubicBezTo>
                <a:lnTo>
                  <a:pt x="0" y="8400"/>
                </a:lnTo>
                <a:cubicBezTo>
                  <a:pt x="0" y="8387"/>
                  <a:pt x="11" y="8376"/>
                  <a:pt x="24" y="8376"/>
                </a:cubicBezTo>
                <a:cubicBezTo>
                  <a:pt x="38" y="8376"/>
                  <a:pt x="48" y="8387"/>
                  <a:pt x="48" y="8400"/>
                </a:cubicBezTo>
                <a:close/>
                <a:moveTo>
                  <a:pt x="48" y="8640"/>
                </a:moveTo>
                <a:lnTo>
                  <a:pt x="48" y="8736"/>
                </a:lnTo>
                <a:cubicBezTo>
                  <a:pt x="48" y="8750"/>
                  <a:pt x="38" y="8760"/>
                  <a:pt x="24" y="8760"/>
                </a:cubicBezTo>
                <a:cubicBezTo>
                  <a:pt x="11" y="8760"/>
                  <a:pt x="0" y="8750"/>
                  <a:pt x="0" y="8736"/>
                </a:cubicBezTo>
                <a:lnTo>
                  <a:pt x="0" y="8640"/>
                </a:lnTo>
                <a:cubicBezTo>
                  <a:pt x="0" y="8627"/>
                  <a:pt x="11" y="8616"/>
                  <a:pt x="24" y="8616"/>
                </a:cubicBezTo>
                <a:cubicBezTo>
                  <a:pt x="38" y="8616"/>
                  <a:pt x="48" y="8627"/>
                  <a:pt x="48" y="8640"/>
                </a:cubicBezTo>
                <a:close/>
                <a:moveTo>
                  <a:pt x="48" y="8880"/>
                </a:moveTo>
                <a:lnTo>
                  <a:pt x="48" y="8976"/>
                </a:lnTo>
                <a:cubicBezTo>
                  <a:pt x="48" y="8990"/>
                  <a:pt x="38" y="9000"/>
                  <a:pt x="24" y="9000"/>
                </a:cubicBezTo>
                <a:cubicBezTo>
                  <a:pt x="11" y="9000"/>
                  <a:pt x="0" y="8990"/>
                  <a:pt x="0" y="8976"/>
                </a:cubicBezTo>
                <a:lnTo>
                  <a:pt x="0" y="8880"/>
                </a:lnTo>
                <a:cubicBezTo>
                  <a:pt x="0" y="8867"/>
                  <a:pt x="11" y="8856"/>
                  <a:pt x="24" y="8856"/>
                </a:cubicBezTo>
                <a:cubicBezTo>
                  <a:pt x="38" y="8856"/>
                  <a:pt x="48" y="8867"/>
                  <a:pt x="48" y="88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4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355" name="Rectangle 31">
            <a:extLst>
              <a:ext uri="{FF2B5EF4-FFF2-40B4-BE49-F238E27FC236}">
                <a16:creationId xmlns:a16="http://schemas.microsoft.com/office/drawing/2014/main" id="{91A987F8-EAE1-450A-A898-FEF408DFF6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9849" y="2344807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6" name="Rectangle 22">
            <a:extLst>
              <a:ext uri="{FF2B5EF4-FFF2-40B4-BE49-F238E27FC236}">
                <a16:creationId xmlns:a16="http://schemas.microsoft.com/office/drawing/2014/main" id="{D296B1A1-FEF1-4317-A2DD-4985F1E7D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71" y="4588848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7" name="Rectangle 23">
            <a:extLst>
              <a:ext uri="{FF2B5EF4-FFF2-40B4-BE49-F238E27FC236}">
                <a16:creationId xmlns:a16="http://schemas.microsoft.com/office/drawing/2014/main" id="{DA5DFFD2-F1C3-4768-9885-217BB1C2A6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71" y="434053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8" name="Rectangle 24">
            <a:extLst>
              <a:ext uri="{FF2B5EF4-FFF2-40B4-BE49-F238E27FC236}">
                <a16:creationId xmlns:a16="http://schemas.microsoft.com/office/drawing/2014/main" id="{88134617-7E6B-48D6-8E05-DE6194C2D1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71" y="409090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9" name="Rectangle 25">
            <a:extLst>
              <a:ext uri="{FF2B5EF4-FFF2-40B4-BE49-F238E27FC236}">
                <a16:creationId xmlns:a16="http://schemas.microsoft.com/office/drawing/2014/main" id="{126806F6-0F4E-4D08-99BE-CA30924527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71" y="384127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0" name="Rectangle 26">
            <a:extLst>
              <a:ext uri="{FF2B5EF4-FFF2-40B4-BE49-F238E27FC236}">
                <a16:creationId xmlns:a16="http://schemas.microsoft.com/office/drawing/2014/main" id="{13239552-5187-4C1C-986E-C87B38846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71" y="3592956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1" name="Rectangle 27">
            <a:extLst>
              <a:ext uri="{FF2B5EF4-FFF2-40B4-BE49-F238E27FC236}">
                <a16:creationId xmlns:a16="http://schemas.microsoft.com/office/drawing/2014/main" id="{B4F33B05-3A81-4025-979C-34CD5FBC9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71" y="3343326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2" name="Rectangle 28">
            <a:extLst>
              <a:ext uri="{FF2B5EF4-FFF2-40B4-BE49-F238E27FC236}">
                <a16:creationId xmlns:a16="http://schemas.microsoft.com/office/drawing/2014/main" id="{D6150D0D-E981-4699-ABAB-95B8C8CD9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71" y="309369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3" name="Rectangle 29">
            <a:extLst>
              <a:ext uri="{FF2B5EF4-FFF2-40B4-BE49-F238E27FC236}">
                <a16:creationId xmlns:a16="http://schemas.microsoft.com/office/drawing/2014/main" id="{8E69F34E-5DF4-417E-AB24-BF2AC1E24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71" y="2845380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4" name="Rectangle 30">
            <a:extLst>
              <a:ext uri="{FF2B5EF4-FFF2-40B4-BE49-F238E27FC236}">
                <a16:creationId xmlns:a16="http://schemas.microsoft.com/office/drawing/2014/main" id="{A2C03357-C12D-4088-8098-8644DCF84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171" y="2595750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5" name="Freeform 32">
            <a:extLst>
              <a:ext uri="{FF2B5EF4-FFF2-40B4-BE49-F238E27FC236}">
                <a16:creationId xmlns:a16="http://schemas.microsoft.com/office/drawing/2014/main" id="{F0E7E332-60DC-4852-99AE-DD0214BD189F}"/>
              </a:ext>
            </a:extLst>
          </p:cNvPr>
          <p:cNvSpPr>
            <a:spLocks noEditPoints="1"/>
          </p:cNvSpPr>
          <p:nvPr/>
        </p:nvSpPr>
        <p:spPr bwMode="auto">
          <a:xfrm>
            <a:off x="715642" y="2407871"/>
            <a:ext cx="33158" cy="2522576"/>
          </a:xfrm>
          <a:custGeom>
            <a:avLst/>
            <a:gdLst>
              <a:gd name="T0" fmla="*/ 36 w 36"/>
              <a:gd name="T1" fmla="*/ 1920 h 1920"/>
              <a:gd name="T2" fmla="*/ 36 w 36"/>
              <a:gd name="T3" fmla="*/ 0 h 1920"/>
              <a:gd name="T4" fmla="*/ 36 w 36"/>
              <a:gd name="T5" fmla="*/ 1914 h 1920"/>
              <a:gd name="T6" fmla="*/ 0 w 36"/>
              <a:gd name="T7" fmla="*/ 1914 h 1920"/>
              <a:gd name="T8" fmla="*/ 36 w 36"/>
              <a:gd name="T9" fmla="*/ 1724 h 1920"/>
              <a:gd name="T10" fmla="*/ 0 w 36"/>
              <a:gd name="T11" fmla="*/ 1724 h 1920"/>
              <a:gd name="T12" fmla="*/ 36 w 36"/>
              <a:gd name="T13" fmla="*/ 1535 h 1920"/>
              <a:gd name="T14" fmla="*/ 0 w 36"/>
              <a:gd name="T15" fmla="*/ 1535 h 1920"/>
              <a:gd name="T16" fmla="*/ 36 w 36"/>
              <a:gd name="T17" fmla="*/ 1345 h 1920"/>
              <a:gd name="T18" fmla="*/ 0 w 36"/>
              <a:gd name="T19" fmla="*/ 1345 h 1920"/>
              <a:gd name="T20" fmla="*/ 36 w 36"/>
              <a:gd name="T21" fmla="*/ 1155 h 1920"/>
              <a:gd name="T22" fmla="*/ 0 w 36"/>
              <a:gd name="T23" fmla="*/ 1155 h 1920"/>
              <a:gd name="T24" fmla="*/ 36 w 36"/>
              <a:gd name="T25" fmla="*/ 966 h 1920"/>
              <a:gd name="T26" fmla="*/ 0 w 36"/>
              <a:gd name="T27" fmla="*/ 966 h 1920"/>
              <a:gd name="T28" fmla="*/ 36 w 36"/>
              <a:gd name="T29" fmla="*/ 776 h 1920"/>
              <a:gd name="T30" fmla="*/ 0 w 36"/>
              <a:gd name="T31" fmla="*/ 776 h 1920"/>
              <a:gd name="T32" fmla="*/ 36 w 36"/>
              <a:gd name="T33" fmla="*/ 586 h 1920"/>
              <a:gd name="T34" fmla="*/ 0 w 36"/>
              <a:gd name="T35" fmla="*/ 586 h 1920"/>
              <a:gd name="T36" fmla="*/ 36 w 36"/>
              <a:gd name="T37" fmla="*/ 397 h 1920"/>
              <a:gd name="T38" fmla="*/ 0 w 36"/>
              <a:gd name="T39" fmla="*/ 397 h 1920"/>
              <a:gd name="T40" fmla="*/ 36 w 36"/>
              <a:gd name="T41" fmla="*/ 207 h 1920"/>
              <a:gd name="T42" fmla="*/ 0 w 36"/>
              <a:gd name="T43" fmla="*/ 207 h 1920"/>
              <a:gd name="T44" fmla="*/ 36 w 36"/>
              <a:gd name="T45" fmla="*/ 16 h 1920"/>
              <a:gd name="T46" fmla="*/ 0 w 36"/>
              <a:gd name="T47" fmla="*/ 16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20">
                <a:moveTo>
                  <a:pt x="36" y="1920"/>
                </a:moveTo>
                <a:lnTo>
                  <a:pt x="36" y="0"/>
                </a:lnTo>
                <a:moveTo>
                  <a:pt x="36" y="1914"/>
                </a:moveTo>
                <a:lnTo>
                  <a:pt x="0" y="1914"/>
                </a:lnTo>
                <a:moveTo>
                  <a:pt x="36" y="1724"/>
                </a:moveTo>
                <a:lnTo>
                  <a:pt x="0" y="1724"/>
                </a:lnTo>
                <a:moveTo>
                  <a:pt x="36" y="1535"/>
                </a:moveTo>
                <a:lnTo>
                  <a:pt x="0" y="1535"/>
                </a:lnTo>
                <a:moveTo>
                  <a:pt x="36" y="1345"/>
                </a:moveTo>
                <a:lnTo>
                  <a:pt x="0" y="1345"/>
                </a:lnTo>
                <a:moveTo>
                  <a:pt x="36" y="1155"/>
                </a:moveTo>
                <a:lnTo>
                  <a:pt x="0" y="1155"/>
                </a:lnTo>
                <a:moveTo>
                  <a:pt x="36" y="966"/>
                </a:moveTo>
                <a:lnTo>
                  <a:pt x="0" y="966"/>
                </a:lnTo>
                <a:moveTo>
                  <a:pt x="36" y="776"/>
                </a:moveTo>
                <a:lnTo>
                  <a:pt x="0" y="776"/>
                </a:lnTo>
                <a:moveTo>
                  <a:pt x="36" y="586"/>
                </a:moveTo>
                <a:lnTo>
                  <a:pt x="0" y="586"/>
                </a:lnTo>
                <a:moveTo>
                  <a:pt x="36" y="397"/>
                </a:moveTo>
                <a:lnTo>
                  <a:pt x="0" y="397"/>
                </a:lnTo>
                <a:moveTo>
                  <a:pt x="36" y="207"/>
                </a:moveTo>
                <a:lnTo>
                  <a:pt x="0" y="207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66" name="Rectangle 21">
            <a:extLst>
              <a:ext uri="{FF2B5EF4-FFF2-40B4-BE49-F238E27FC236}">
                <a16:creationId xmlns:a16="http://schemas.microsoft.com/office/drawing/2014/main" id="{28955BD0-F06A-4BD7-8D8F-50117893A3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9931" y="4838479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7" name="Rectangle 5">
            <a:extLst>
              <a:ext uri="{FF2B5EF4-FFF2-40B4-BE49-F238E27FC236}">
                <a16:creationId xmlns:a16="http://schemas.microsoft.com/office/drawing/2014/main" id="{E05A8045-0CFA-4777-88DD-00451F06AE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2090" y="4993511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8" name="Rectangle 6">
            <a:extLst>
              <a:ext uri="{FF2B5EF4-FFF2-40B4-BE49-F238E27FC236}">
                <a16:creationId xmlns:a16="http://schemas.microsoft.com/office/drawing/2014/main" id="{DF40A178-743B-4FB6-8EE1-D7A681B24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616" y="4993511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9" name="Rectangle 7">
            <a:extLst>
              <a:ext uri="{FF2B5EF4-FFF2-40B4-BE49-F238E27FC236}">
                <a16:creationId xmlns:a16="http://schemas.microsoft.com/office/drawing/2014/main" id="{0CEA1727-D530-46A2-A6B1-DEC0847537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3141" y="4993511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0" name="Rectangle 8">
            <a:extLst>
              <a:ext uri="{FF2B5EF4-FFF2-40B4-BE49-F238E27FC236}">
                <a16:creationId xmlns:a16="http://schemas.microsoft.com/office/drawing/2014/main" id="{77A4855D-200E-4FD8-AACD-0CEE0EC865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4589" y="4993511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1" name="Rectangle 9">
            <a:extLst>
              <a:ext uri="{FF2B5EF4-FFF2-40B4-BE49-F238E27FC236}">
                <a16:creationId xmlns:a16="http://schemas.microsoft.com/office/drawing/2014/main" id="{61BBF023-C8E5-4D81-9F5E-5F0E3C9403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7483" y="499351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2" name="Rectangle 10">
            <a:extLst>
              <a:ext uri="{FF2B5EF4-FFF2-40B4-BE49-F238E27FC236}">
                <a16:creationId xmlns:a16="http://schemas.microsoft.com/office/drawing/2014/main" id="{C60E28E9-418F-4C4C-9CBB-D8ECDF64D2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48007" y="499351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3" name="Rectangle 11">
            <a:extLst>
              <a:ext uri="{FF2B5EF4-FFF2-40B4-BE49-F238E27FC236}">
                <a16:creationId xmlns:a16="http://schemas.microsoft.com/office/drawing/2014/main" id="{941B9494-77E7-42F6-82AF-806B9BDC3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456" y="499351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4" name="Rectangle 12">
            <a:extLst>
              <a:ext uri="{FF2B5EF4-FFF2-40B4-BE49-F238E27FC236}">
                <a16:creationId xmlns:a16="http://schemas.microsoft.com/office/drawing/2014/main" id="{A2E19E12-ED6E-442E-BDE2-3AB23A603F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9981" y="499351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5" name="Rectangle 13">
            <a:extLst>
              <a:ext uri="{FF2B5EF4-FFF2-40B4-BE49-F238E27FC236}">
                <a16:creationId xmlns:a16="http://schemas.microsoft.com/office/drawing/2014/main" id="{2CF1DDFE-16A8-432A-BEED-443D223D6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1427" y="499351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6" name="Rectangle 14">
            <a:extLst>
              <a:ext uri="{FF2B5EF4-FFF2-40B4-BE49-F238E27FC236}">
                <a16:creationId xmlns:a16="http://schemas.microsoft.com/office/drawing/2014/main" id="{6DE08461-A057-46BF-B06C-FAB7ED1CA1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52874" y="499351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7" name="Rectangle 15">
            <a:extLst>
              <a:ext uri="{FF2B5EF4-FFF2-40B4-BE49-F238E27FC236}">
                <a16:creationId xmlns:a16="http://schemas.microsoft.com/office/drawing/2014/main" id="{326B3EFD-0938-4500-ABA1-E3DDB2F04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03401" y="499351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8" name="Rectangle 16">
            <a:extLst>
              <a:ext uri="{FF2B5EF4-FFF2-40B4-BE49-F238E27FC236}">
                <a16:creationId xmlns:a16="http://schemas.microsoft.com/office/drawing/2014/main" id="{71E81502-320D-4A22-935B-96259A4B4C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3926" y="499351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9" name="Rectangle 17">
            <a:extLst>
              <a:ext uri="{FF2B5EF4-FFF2-40B4-BE49-F238E27FC236}">
                <a16:creationId xmlns:a16="http://schemas.microsoft.com/office/drawing/2014/main" id="{4DDDF17E-FF42-47E8-9975-BD1FD9E74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04452" y="499351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0" name="Rectangle 18">
            <a:extLst>
              <a:ext uri="{FF2B5EF4-FFF2-40B4-BE49-F238E27FC236}">
                <a16:creationId xmlns:a16="http://schemas.microsoft.com/office/drawing/2014/main" id="{467B45E2-53AD-4CC8-BC94-4A487DF94F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5897" y="499351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1" name="Rectangle 19">
            <a:extLst>
              <a:ext uri="{FF2B5EF4-FFF2-40B4-BE49-F238E27FC236}">
                <a16:creationId xmlns:a16="http://schemas.microsoft.com/office/drawing/2014/main" id="{3E4717CE-D775-4BA3-9B8D-15B02879B7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6424" y="499351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2" name="Freeform 20">
            <a:extLst>
              <a:ext uri="{FF2B5EF4-FFF2-40B4-BE49-F238E27FC236}">
                <a16:creationId xmlns:a16="http://schemas.microsoft.com/office/drawing/2014/main" id="{8E1EA453-152E-491C-BE95-A7B968B61CA5}"/>
              </a:ext>
            </a:extLst>
          </p:cNvPr>
          <p:cNvSpPr>
            <a:spLocks noEditPoints="1"/>
          </p:cNvSpPr>
          <p:nvPr/>
        </p:nvSpPr>
        <p:spPr bwMode="auto">
          <a:xfrm>
            <a:off x="743275" y="4922564"/>
            <a:ext cx="3524861" cy="47298"/>
          </a:xfrm>
          <a:custGeom>
            <a:avLst/>
            <a:gdLst>
              <a:gd name="T0" fmla="*/ 0 w 3827"/>
              <a:gd name="T1" fmla="*/ 0 h 36"/>
              <a:gd name="T2" fmla="*/ 3827 w 3827"/>
              <a:gd name="T3" fmla="*/ 0 h 36"/>
              <a:gd name="T4" fmla="*/ 6 w 3827"/>
              <a:gd name="T5" fmla="*/ 0 h 36"/>
              <a:gd name="T6" fmla="*/ 6 w 3827"/>
              <a:gd name="T7" fmla="*/ 36 h 36"/>
              <a:gd name="T8" fmla="*/ 279 w 3827"/>
              <a:gd name="T9" fmla="*/ 0 h 36"/>
              <a:gd name="T10" fmla="*/ 279 w 3827"/>
              <a:gd name="T11" fmla="*/ 36 h 36"/>
              <a:gd name="T12" fmla="*/ 551 w 3827"/>
              <a:gd name="T13" fmla="*/ 0 h 36"/>
              <a:gd name="T14" fmla="*/ 551 w 3827"/>
              <a:gd name="T15" fmla="*/ 36 h 36"/>
              <a:gd name="T16" fmla="*/ 823 w 3827"/>
              <a:gd name="T17" fmla="*/ 0 h 36"/>
              <a:gd name="T18" fmla="*/ 823 w 3827"/>
              <a:gd name="T19" fmla="*/ 36 h 36"/>
              <a:gd name="T20" fmla="*/ 1095 w 3827"/>
              <a:gd name="T21" fmla="*/ 0 h 36"/>
              <a:gd name="T22" fmla="*/ 1095 w 3827"/>
              <a:gd name="T23" fmla="*/ 36 h 36"/>
              <a:gd name="T24" fmla="*/ 1368 w 3827"/>
              <a:gd name="T25" fmla="*/ 0 h 36"/>
              <a:gd name="T26" fmla="*/ 1368 w 3827"/>
              <a:gd name="T27" fmla="*/ 36 h 36"/>
              <a:gd name="T28" fmla="*/ 1640 w 3827"/>
              <a:gd name="T29" fmla="*/ 0 h 36"/>
              <a:gd name="T30" fmla="*/ 1640 w 3827"/>
              <a:gd name="T31" fmla="*/ 36 h 36"/>
              <a:gd name="T32" fmla="*/ 1912 w 3827"/>
              <a:gd name="T33" fmla="*/ 0 h 36"/>
              <a:gd name="T34" fmla="*/ 1912 w 3827"/>
              <a:gd name="T35" fmla="*/ 36 h 36"/>
              <a:gd name="T36" fmla="*/ 2186 w 3827"/>
              <a:gd name="T37" fmla="*/ 0 h 36"/>
              <a:gd name="T38" fmla="*/ 2186 w 3827"/>
              <a:gd name="T39" fmla="*/ 36 h 36"/>
              <a:gd name="T40" fmla="*/ 2458 w 3827"/>
              <a:gd name="T41" fmla="*/ 0 h 36"/>
              <a:gd name="T42" fmla="*/ 2458 w 3827"/>
              <a:gd name="T43" fmla="*/ 36 h 36"/>
              <a:gd name="T44" fmla="*/ 2730 w 3827"/>
              <a:gd name="T45" fmla="*/ 0 h 36"/>
              <a:gd name="T46" fmla="*/ 2730 w 3827"/>
              <a:gd name="T47" fmla="*/ 36 h 36"/>
              <a:gd name="T48" fmla="*/ 3002 w 3827"/>
              <a:gd name="T49" fmla="*/ 0 h 36"/>
              <a:gd name="T50" fmla="*/ 3002 w 3827"/>
              <a:gd name="T51" fmla="*/ 36 h 36"/>
              <a:gd name="T52" fmla="*/ 3275 w 3827"/>
              <a:gd name="T53" fmla="*/ 0 h 36"/>
              <a:gd name="T54" fmla="*/ 3275 w 3827"/>
              <a:gd name="T55" fmla="*/ 36 h 36"/>
              <a:gd name="T56" fmla="*/ 3547 w 3827"/>
              <a:gd name="T57" fmla="*/ 0 h 36"/>
              <a:gd name="T58" fmla="*/ 3547 w 3827"/>
              <a:gd name="T59" fmla="*/ 36 h 36"/>
              <a:gd name="T60" fmla="*/ 3819 w 3827"/>
              <a:gd name="T61" fmla="*/ 0 h 36"/>
              <a:gd name="T62" fmla="*/ 3819 w 3827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27" h="36">
                <a:moveTo>
                  <a:pt x="0" y="0"/>
                </a:moveTo>
                <a:lnTo>
                  <a:pt x="3827" y="0"/>
                </a:lnTo>
                <a:moveTo>
                  <a:pt x="6" y="0"/>
                </a:moveTo>
                <a:lnTo>
                  <a:pt x="6" y="36"/>
                </a:lnTo>
                <a:moveTo>
                  <a:pt x="279" y="0"/>
                </a:moveTo>
                <a:lnTo>
                  <a:pt x="279" y="36"/>
                </a:lnTo>
                <a:moveTo>
                  <a:pt x="551" y="0"/>
                </a:moveTo>
                <a:lnTo>
                  <a:pt x="551" y="36"/>
                </a:lnTo>
                <a:moveTo>
                  <a:pt x="823" y="0"/>
                </a:moveTo>
                <a:lnTo>
                  <a:pt x="823" y="36"/>
                </a:lnTo>
                <a:moveTo>
                  <a:pt x="1095" y="0"/>
                </a:moveTo>
                <a:lnTo>
                  <a:pt x="1095" y="36"/>
                </a:lnTo>
                <a:moveTo>
                  <a:pt x="1368" y="0"/>
                </a:moveTo>
                <a:lnTo>
                  <a:pt x="1368" y="36"/>
                </a:lnTo>
                <a:moveTo>
                  <a:pt x="1640" y="0"/>
                </a:moveTo>
                <a:lnTo>
                  <a:pt x="1640" y="36"/>
                </a:lnTo>
                <a:moveTo>
                  <a:pt x="1912" y="0"/>
                </a:moveTo>
                <a:lnTo>
                  <a:pt x="1912" y="36"/>
                </a:lnTo>
                <a:moveTo>
                  <a:pt x="2186" y="0"/>
                </a:moveTo>
                <a:lnTo>
                  <a:pt x="2186" y="36"/>
                </a:lnTo>
                <a:moveTo>
                  <a:pt x="2458" y="0"/>
                </a:moveTo>
                <a:lnTo>
                  <a:pt x="2458" y="36"/>
                </a:lnTo>
                <a:moveTo>
                  <a:pt x="2730" y="0"/>
                </a:moveTo>
                <a:lnTo>
                  <a:pt x="2730" y="36"/>
                </a:lnTo>
                <a:moveTo>
                  <a:pt x="3002" y="0"/>
                </a:moveTo>
                <a:lnTo>
                  <a:pt x="3002" y="36"/>
                </a:lnTo>
                <a:moveTo>
                  <a:pt x="3275" y="0"/>
                </a:moveTo>
                <a:lnTo>
                  <a:pt x="3275" y="36"/>
                </a:lnTo>
                <a:moveTo>
                  <a:pt x="3547" y="0"/>
                </a:moveTo>
                <a:lnTo>
                  <a:pt x="3547" y="36"/>
                </a:lnTo>
                <a:moveTo>
                  <a:pt x="3819" y="0"/>
                </a:moveTo>
                <a:lnTo>
                  <a:pt x="3819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3" name="Freeform 363">
            <a:extLst>
              <a:ext uri="{FF2B5EF4-FFF2-40B4-BE49-F238E27FC236}">
                <a16:creationId xmlns:a16="http://schemas.microsoft.com/office/drawing/2014/main" id="{41312C75-57AF-4782-826D-F0AD33ED03A7}"/>
              </a:ext>
            </a:extLst>
          </p:cNvPr>
          <p:cNvSpPr>
            <a:spLocks noEditPoints="1"/>
          </p:cNvSpPr>
          <p:nvPr/>
        </p:nvSpPr>
        <p:spPr bwMode="auto">
          <a:xfrm>
            <a:off x="744815" y="3672477"/>
            <a:ext cx="3566160" cy="7835"/>
          </a:xfrm>
          <a:custGeom>
            <a:avLst/>
            <a:gdLst>
              <a:gd name="T0" fmla="*/ 240 w 27904"/>
              <a:gd name="T1" fmla="*/ 0 h 48"/>
              <a:gd name="T2" fmla="*/ 696 w 27904"/>
              <a:gd name="T3" fmla="*/ 24 h 48"/>
              <a:gd name="T4" fmla="*/ 1200 w 27904"/>
              <a:gd name="T5" fmla="*/ 48 h 48"/>
              <a:gd name="T6" fmla="*/ 1776 w 27904"/>
              <a:gd name="T7" fmla="*/ 48 h 48"/>
              <a:gd name="T8" fmla="*/ 2280 w 27904"/>
              <a:gd name="T9" fmla="*/ 24 h 48"/>
              <a:gd name="T10" fmla="*/ 2736 w 27904"/>
              <a:gd name="T11" fmla="*/ 0 h 48"/>
              <a:gd name="T12" fmla="*/ 3120 w 27904"/>
              <a:gd name="T13" fmla="*/ 0 h 48"/>
              <a:gd name="T14" fmla="*/ 3360 w 27904"/>
              <a:gd name="T15" fmla="*/ 0 h 48"/>
              <a:gd name="T16" fmla="*/ 3816 w 27904"/>
              <a:gd name="T17" fmla="*/ 24 h 48"/>
              <a:gd name="T18" fmla="*/ 4320 w 27904"/>
              <a:gd name="T19" fmla="*/ 48 h 48"/>
              <a:gd name="T20" fmla="*/ 4896 w 27904"/>
              <a:gd name="T21" fmla="*/ 48 h 48"/>
              <a:gd name="T22" fmla="*/ 5400 w 27904"/>
              <a:gd name="T23" fmla="*/ 24 h 48"/>
              <a:gd name="T24" fmla="*/ 5856 w 27904"/>
              <a:gd name="T25" fmla="*/ 0 h 48"/>
              <a:gd name="T26" fmla="*/ 6240 w 27904"/>
              <a:gd name="T27" fmla="*/ 0 h 48"/>
              <a:gd name="T28" fmla="*/ 6480 w 27904"/>
              <a:gd name="T29" fmla="*/ 0 h 48"/>
              <a:gd name="T30" fmla="*/ 6936 w 27904"/>
              <a:gd name="T31" fmla="*/ 24 h 48"/>
              <a:gd name="T32" fmla="*/ 7440 w 27904"/>
              <a:gd name="T33" fmla="*/ 48 h 48"/>
              <a:gd name="T34" fmla="*/ 8016 w 27904"/>
              <a:gd name="T35" fmla="*/ 48 h 48"/>
              <a:gd name="T36" fmla="*/ 8520 w 27904"/>
              <a:gd name="T37" fmla="*/ 24 h 48"/>
              <a:gd name="T38" fmla="*/ 8976 w 27904"/>
              <a:gd name="T39" fmla="*/ 0 h 48"/>
              <a:gd name="T40" fmla="*/ 9360 w 27904"/>
              <a:gd name="T41" fmla="*/ 0 h 48"/>
              <a:gd name="T42" fmla="*/ 9600 w 27904"/>
              <a:gd name="T43" fmla="*/ 0 h 48"/>
              <a:gd name="T44" fmla="*/ 10056 w 27904"/>
              <a:gd name="T45" fmla="*/ 24 h 48"/>
              <a:gd name="T46" fmla="*/ 10560 w 27904"/>
              <a:gd name="T47" fmla="*/ 48 h 48"/>
              <a:gd name="T48" fmla="*/ 11136 w 27904"/>
              <a:gd name="T49" fmla="*/ 48 h 48"/>
              <a:gd name="T50" fmla="*/ 11640 w 27904"/>
              <a:gd name="T51" fmla="*/ 24 h 48"/>
              <a:gd name="T52" fmla="*/ 12096 w 27904"/>
              <a:gd name="T53" fmla="*/ 0 h 48"/>
              <a:gd name="T54" fmla="*/ 12480 w 27904"/>
              <a:gd name="T55" fmla="*/ 0 h 48"/>
              <a:gd name="T56" fmla="*/ 12720 w 27904"/>
              <a:gd name="T57" fmla="*/ 0 h 48"/>
              <a:gd name="T58" fmla="*/ 13176 w 27904"/>
              <a:gd name="T59" fmla="*/ 24 h 48"/>
              <a:gd name="T60" fmla="*/ 13680 w 27904"/>
              <a:gd name="T61" fmla="*/ 48 h 48"/>
              <a:gd name="T62" fmla="*/ 14256 w 27904"/>
              <a:gd name="T63" fmla="*/ 48 h 48"/>
              <a:gd name="T64" fmla="*/ 14760 w 27904"/>
              <a:gd name="T65" fmla="*/ 24 h 48"/>
              <a:gd name="T66" fmla="*/ 15216 w 27904"/>
              <a:gd name="T67" fmla="*/ 0 h 48"/>
              <a:gd name="T68" fmla="*/ 15600 w 27904"/>
              <a:gd name="T69" fmla="*/ 0 h 48"/>
              <a:gd name="T70" fmla="*/ 15840 w 27904"/>
              <a:gd name="T71" fmla="*/ 0 h 48"/>
              <a:gd name="T72" fmla="*/ 16296 w 27904"/>
              <a:gd name="T73" fmla="*/ 24 h 48"/>
              <a:gd name="T74" fmla="*/ 16800 w 27904"/>
              <a:gd name="T75" fmla="*/ 48 h 48"/>
              <a:gd name="T76" fmla="*/ 17376 w 27904"/>
              <a:gd name="T77" fmla="*/ 48 h 48"/>
              <a:gd name="T78" fmla="*/ 17880 w 27904"/>
              <a:gd name="T79" fmla="*/ 24 h 48"/>
              <a:gd name="T80" fmla="*/ 18336 w 27904"/>
              <a:gd name="T81" fmla="*/ 0 h 48"/>
              <a:gd name="T82" fmla="*/ 18720 w 27904"/>
              <a:gd name="T83" fmla="*/ 0 h 48"/>
              <a:gd name="T84" fmla="*/ 18960 w 27904"/>
              <a:gd name="T85" fmla="*/ 0 h 48"/>
              <a:gd name="T86" fmla="*/ 19416 w 27904"/>
              <a:gd name="T87" fmla="*/ 24 h 48"/>
              <a:gd name="T88" fmla="*/ 19920 w 27904"/>
              <a:gd name="T89" fmla="*/ 48 h 48"/>
              <a:gd name="T90" fmla="*/ 20496 w 27904"/>
              <a:gd name="T91" fmla="*/ 48 h 48"/>
              <a:gd name="T92" fmla="*/ 21000 w 27904"/>
              <a:gd name="T93" fmla="*/ 24 h 48"/>
              <a:gd name="T94" fmla="*/ 21456 w 27904"/>
              <a:gd name="T95" fmla="*/ 0 h 48"/>
              <a:gd name="T96" fmla="*/ 21840 w 27904"/>
              <a:gd name="T97" fmla="*/ 0 h 48"/>
              <a:gd name="T98" fmla="*/ 22080 w 27904"/>
              <a:gd name="T99" fmla="*/ 0 h 48"/>
              <a:gd name="T100" fmla="*/ 22536 w 27904"/>
              <a:gd name="T101" fmla="*/ 24 h 48"/>
              <a:gd name="T102" fmla="*/ 23040 w 27904"/>
              <a:gd name="T103" fmla="*/ 48 h 48"/>
              <a:gd name="T104" fmla="*/ 23616 w 27904"/>
              <a:gd name="T105" fmla="*/ 48 h 48"/>
              <a:gd name="T106" fmla="*/ 24120 w 27904"/>
              <a:gd name="T107" fmla="*/ 24 h 48"/>
              <a:gd name="T108" fmla="*/ 24576 w 27904"/>
              <a:gd name="T109" fmla="*/ 0 h 48"/>
              <a:gd name="T110" fmla="*/ 24960 w 27904"/>
              <a:gd name="T111" fmla="*/ 0 h 48"/>
              <a:gd name="T112" fmla="*/ 25200 w 27904"/>
              <a:gd name="T113" fmla="*/ 0 h 48"/>
              <a:gd name="T114" fmla="*/ 25656 w 27904"/>
              <a:gd name="T115" fmla="*/ 24 h 48"/>
              <a:gd name="T116" fmla="*/ 26160 w 27904"/>
              <a:gd name="T117" fmla="*/ 48 h 48"/>
              <a:gd name="T118" fmla="*/ 26736 w 27904"/>
              <a:gd name="T119" fmla="*/ 48 h 48"/>
              <a:gd name="T120" fmla="*/ 27240 w 27904"/>
              <a:gd name="T121" fmla="*/ 24 h 48"/>
              <a:gd name="T122" fmla="*/ 27696 w 27904"/>
              <a:gd name="T123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904" h="48">
                <a:moveTo>
                  <a:pt x="0" y="0"/>
                </a:moveTo>
                <a:lnTo>
                  <a:pt x="96" y="0"/>
                </a:lnTo>
                <a:cubicBezTo>
                  <a:pt x="110" y="0"/>
                  <a:pt x="120" y="11"/>
                  <a:pt x="120" y="24"/>
                </a:cubicBezTo>
                <a:cubicBezTo>
                  <a:pt x="120" y="38"/>
                  <a:pt x="110" y="48"/>
                  <a:pt x="96" y="48"/>
                </a:cubicBezTo>
                <a:lnTo>
                  <a:pt x="0" y="48"/>
                </a:lnTo>
                <a:lnTo>
                  <a:pt x="0" y="0"/>
                </a:lnTo>
                <a:close/>
                <a:moveTo>
                  <a:pt x="240" y="0"/>
                </a:moveTo>
                <a:lnTo>
                  <a:pt x="336" y="0"/>
                </a:lnTo>
                <a:cubicBezTo>
                  <a:pt x="350" y="0"/>
                  <a:pt x="360" y="11"/>
                  <a:pt x="360" y="24"/>
                </a:cubicBezTo>
                <a:cubicBezTo>
                  <a:pt x="360" y="38"/>
                  <a:pt x="350" y="48"/>
                  <a:pt x="336" y="48"/>
                </a:cubicBezTo>
                <a:lnTo>
                  <a:pt x="240" y="48"/>
                </a:lnTo>
                <a:cubicBezTo>
                  <a:pt x="227" y="48"/>
                  <a:pt x="216" y="38"/>
                  <a:pt x="216" y="24"/>
                </a:cubicBezTo>
                <a:cubicBezTo>
                  <a:pt x="216" y="11"/>
                  <a:pt x="227" y="0"/>
                  <a:pt x="240" y="0"/>
                </a:cubicBezTo>
                <a:close/>
                <a:moveTo>
                  <a:pt x="480" y="0"/>
                </a:moveTo>
                <a:lnTo>
                  <a:pt x="576" y="0"/>
                </a:lnTo>
                <a:cubicBezTo>
                  <a:pt x="590" y="0"/>
                  <a:pt x="600" y="11"/>
                  <a:pt x="600" y="24"/>
                </a:cubicBezTo>
                <a:cubicBezTo>
                  <a:pt x="600" y="38"/>
                  <a:pt x="590" y="48"/>
                  <a:pt x="576" y="48"/>
                </a:cubicBezTo>
                <a:lnTo>
                  <a:pt x="480" y="48"/>
                </a:lnTo>
                <a:cubicBezTo>
                  <a:pt x="467" y="48"/>
                  <a:pt x="456" y="38"/>
                  <a:pt x="456" y="24"/>
                </a:cubicBezTo>
                <a:cubicBezTo>
                  <a:pt x="456" y="11"/>
                  <a:pt x="467" y="0"/>
                  <a:pt x="480" y="0"/>
                </a:cubicBezTo>
                <a:close/>
                <a:moveTo>
                  <a:pt x="720" y="0"/>
                </a:moveTo>
                <a:lnTo>
                  <a:pt x="816" y="0"/>
                </a:lnTo>
                <a:cubicBezTo>
                  <a:pt x="830" y="0"/>
                  <a:pt x="840" y="11"/>
                  <a:pt x="840" y="24"/>
                </a:cubicBezTo>
                <a:cubicBezTo>
                  <a:pt x="840" y="38"/>
                  <a:pt x="830" y="48"/>
                  <a:pt x="816" y="48"/>
                </a:cubicBezTo>
                <a:lnTo>
                  <a:pt x="720" y="48"/>
                </a:lnTo>
                <a:cubicBezTo>
                  <a:pt x="707" y="48"/>
                  <a:pt x="696" y="38"/>
                  <a:pt x="696" y="24"/>
                </a:cubicBezTo>
                <a:cubicBezTo>
                  <a:pt x="696" y="11"/>
                  <a:pt x="707" y="0"/>
                  <a:pt x="720" y="0"/>
                </a:cubicBezTo>
                <a:close/>
                <a:moveTo>
                  <a:pt x="960" y="0"/>
                </a:moveTo>
                <a:lnTo>
                  <a:pt x="1056" y="0"/>
                </a:lnTo>
                <a:cubicBezTo>
                  <a:pt x="1070" y="0"/>
                  <a:pt x="1080" y="11"/>
                  <a:pt x="1080" y="24"/>
                </a:cubicBezTo>
                <a:cubicBezTo>
                  <a:pt x="1080" y="38"/>
                  <a:pt x="1070" y="48"/>
                  <a:pt x="1056" y="48"/>
                </a:cubicBezTo>
                <a:lnTo>
                  <a:pt x="960" y="48"/>
                </a:lnTo>
                <a:cubicBezTo>
                  <a:pt x="947" y="48"/>
                  <a:pt x="936" y="38"/>
                  <a:pt x="936" y="24"/>
                </a:cubicBezTo>
                <a:cubicBezTo>
                  <a:pt x="936" y="11"/>
                  <a:pt x="947" y="0"/>
                  <a:pt x="960" y="0"/>
                </a:cubicBezTo>
                <a:close/>
                <a:moveTo>
                  <a:pt x="1200" y="0"/>
                </a:moveTo>
                <a:lnTo>
                  <a:pt x="1296" y="0"/>
                </a:lnTo>
                <a:cubicBezTo>
                  <a:pt x="1310" y="0"/>
                  <a:pt x="1320" y="11"/>
                  <a:pt x="1320" y="24"/>
                </a:cubicBezTo>
                <a:cubicBezTo>
                  <a:pt x="1320" y="38"/>
                  <a:pt x="1310" y="48"/>
                  <a:pt x="1296" y="48"/>
                </a:cubicBezTo>
                <a:lnTo>
                  <a:pt x="1200" y="48"/>
                </a:lnTo>
                <a:cubicBezTo>
                  <a:pt x="1187" y="48"/>
                  <a:pt x="1176" y="38"/>
                  <a:pt x="1176" y="24"/>
                </a:cubicBezTo>
                <a:cubicBezTo>
                  <a:pt x="1176" y="11"/>
                  <a:pt x="1187" y="0"/>
                  <a:pt x="1200" y="0"/>
                </a:cubicBezTo>
                <a:close/>
                <a:moveTo>
                  <a:pt x="1440" y="0"/>
                </a:moveTo>
                <a:lnTo>
                  <a:pt x="1536" y="0"/>
                </a:lnTo>
                <a:cubicBezTo>
                  <a:pt x="1550" y="0"/>
                  <a:pt x="1560" y="11"/>
                  <a:pt x="1560" y="24"/>
                </a:cubicBezTo>
                <a:cubicBezTo>
                  <a:pt x="1560" y="38"/>
                  <a:pt x="1550" y="48"/>
                  <a:pt x="1536" y="48"/>
                </a:cubicBezTo>
                <a:lnTo>
                  <a:pt x="1440" y="48"/>
                </a:lnTo>
                <a:cubicBezTo>
                  <a:pt x="1427" y="48"/>
                  <a:pt x="1416" y="38"/>
                  <a:pt x="1416" y="24"/>
                </a:cubicBezTo>
                <a:cubicBezTo>
                  <a:pt x="1416" y="11"/>
                  <a:pt x="1427" y="0"/>
                  <a:pt x="1440" y="0"/>
                </a:cubicBezTo>
                <a:close/>
                <a:moveTo>
                  <a:pt x="1680" y="0"/>
                </a:moveTo>
                <a:lnTo>
                  <a:pt x="1776" y="0"/>
                </a:lnTo>
                <a:cubicBezTo>
                  <a:pt x="1790" y="0"/>
                  <a:pt x="1800" y="11"/>
                  <a:pt x="1800" y="24"/>
                </a:cubicBezTo>
                <a:cubicBezTo>
                  <a:pt x="1800" y="38"/>
                  <a:pt x="1790" y="48"/>
                  <a:pt x="1776" y="48"/>
                </a:cubicBezTo>
                <a:lnTo>
                  <a:pt x="1680" y="48"/>
                </a:lnTo>
                <a:cubicBezTo>
                  <a:pt x="1667" y="48"/>
                  <a:pt x="1656" y="38"/>
                  <a:pt x="1656" y="24"/>
                </a:cubicBezTo>
                <a:cubicBezTo>
                  <a:pt x="1656" y="11"/>
                  <a:pt x="1667" y="0"/>
                  <a:pt x="1680" y="0"/>
                </a:cubicBezTo>
                <a:close/>
                <a:moveTo>
                  <a:pt x="1920" y="0"/>
                </a:moveTo>
                <a:lnTo>
                  <a:pt x="2016" y="0"/>
                </a:lnTo>
                <a:cubicBezTo>
                  <a:pt x="2030" y="0"/>
                  <a:pt x="2040" y="11"/>
                  <a:pt x="2040" y="24"/>
                </a:cubicBezTo>
                <a:cubicBezTo>
                  <a:pt x="2040" y="38"/>
                  <a:pt x="2030" y="48"/>
                  <a:pt x="2016" y="48"/>
                </a:cubicBezTo>
                <a:lnTo>
                  <a:pt x="1920" y="48"/>
                </a:lnTo>
                <a:cubicBezTo>
                  <a:pt x="1907" y="48"/>
                  <a:pt x="1896" y="38"/>
                  <a:pt x="1896" y="24"/>
                </a:cubicBezTo>
                <a:cubicBezTo>
                  <a:pt x="1896" y="11"/>
                  <a:pt x="1907" y="0"/>
                  <a:pt x="1920" y="0"/>
                </a:cubicBezTo>
                <a:close/>
                <a:moveTo>
                  <a:pt x="2160" y="0"/>
                </a:moveTo>
                <a:lnTo>
                  <a:pt x="2256" y="0"/>
                </a:lnTo>
                <a:cubicBezTo>
                  <a:pt x="2270" y="0"/>
                  <a:pt x="2280" y="11"/>
                  <a:pt x="2280" y="24"/>
                </a:cubicBezTo>
                <a:cubicBezTo>
                  <a:pt x="2280" y="38"/>
                  <a:pt x="2270" y="48"/>
                  <a:pt x="2256" y="48"/>
                </a:cubicBezTo>
                <a:lnTo>
                  <a:pt x="2160" y="48"/>
                </a:lnTo>
                <a:cubicBezTo>
                  <a:pt x="2147" y="48"/>
                  <a:pt x="2136" y="38"/>
                  <a:pt x="2136" y="24"/>
                </a:cubicBezTo>
                <a:cubicBezTo>
                  <a:pt x="2136" y="11"/>
                  <a:pt x="2147" y="0"/>
                  <a:pt x="2160" y="0"/>
                </a:cubicBezTo>
                <a:close/>
                <a:moveTo>
                  <a:pt x="2400" y="0"/>
                </a:moveTo>
                <a:lnTo>
                  <a:pt x="2496" y="0"/>
                </a:lnTo>
                <a:cubicBezTo>
                  <a:pt x="2510" y="0"/>
                  <a:pt x="2520" y="11"/>
                  <a:pt x="2520" y="24"/>
                </a:cubicBezTo>
                <a:cubicBezTo>
                  <a:pt x="2520" y="38"/>
                  <a:pt x="2510" y="48"/>
                  <a:pt x="2496" y="48"/>
                </a:cubicBezTo>
                <a:lnTo>
                  <a:pt x="2400" y="48"/>
                </a:lnTo>
                <a:cubicBezTo>
                  <a:pt x="2387" y="48"/>
                  <a:pt x="2376" y="38"/>
                  <a:pt x="2376" y="24"/>
                </a:cubicBezTo>
                <a:cubicBezTo>
                  <a:pt x="2376" y="11"/>
                  <a:pt x="2387" y="0"/>
                  <a:pt x="2400" y="0"/>
                </a:cubicBezTo>
                <a:close/>
                <a:moveTo>
                  <a:pt x="2640" y="0"/>
                </a:moveTo>
                <a:lnTo>
                  <a:pt x="2736" y="0"/>
                </a:lnTo>
                <a:cubicBezTo>
                  <a:pt x="2750" y="0"/>
                  <a:pt x="2760" y="11"/>
                  <a:pt x="2760" y="24"/>
                </a:cubicBezTo>
                <a:cubicBezTo>
                  <a:pt x="2760" y="38"/>
                  <a:pt x="2750" y="48"/>
                  <a:pt x="2736" y="48"/>
                </a:cubicBezTo>
                <a:lnTo>
                  <a:pt x="2640" y="48"/>
                </a:lnTo>
                <a:cubicBezTo>
                  <a:pt x="2627" y="48"/>
                  <a:pt x="2616" y="38"/>
                  <a:pt x="2616" y="24"/>
                </a:cubicBezTo>
                <a:cubicBezTo>
                  <a:pt x="2616" y="11"/>
                  <a:pt x="2627" y="0"/>
                  <a:pt x="2640" y="0"/>
                </a:cubicBezTo>
                <a:close/>
                <a:moveTo>
                  <a:pt x="2880" y="0"/>
                </a:moveTo>
                <a:lnTo>
                  <a:pt x="2976" y="0"/>
                </a:lnTo>
                <a:cubicBezTo>
                  <a:pt x="2990" y="0"/>
                  <a:pt x="3000" y="11"/>
                  <a:pt x="3000" y="24"/>
                </a:cubicBezTo>
                <a:cubicBezTo>
                  <a:pt x="3000" y="38"/>
                  <a:pt x="2990" y="48"/>
                  <a:pt x="2976" y="48"/>
                </a:cubicBezTo>
                <a:lnTo>
                  <a:pt x="2880" y="48"/>
                </a:lnTo>
                <a:cubicBezTo>
                  <a:pt x="2867" y="48"/>
                  <a:pt x="2856" y="38"/>
                  <a:pt x="2856" y="24"/>
                </a:cubicBezTo>
                <a:cubicBezTo>
                  <a:pt x="2856" y="11"/>
                  <a:pt x="2867" y="0"/>
                  <a:pt x="2880" y="0"/>
                </a:cubicBezTo>
                <a:close/>
                <a:moveTo>
                  <a:pt x="3120" y="0"/>
                </a:moveTo>
                <a:lnTo>
                  <a:pt x="3216" y="0"/>
                </a:lnTo>
                <a:cubicBezTo>
                  <a:pt x="3230" y="0"/>
                  <a:pt x="3240" y="11"/>
                  <a:pt x="3240" y="24"/>
                </a:cubicBezTo>
                <a:cubicBezTo>
                  <a:pt x="3240" y="38"/>
                  <a:pt x="3230" y="48"/>
                  <a:pt x="3216" y="48"/>
                </a:cubicBezTo>
                <a:lnTo>
                  <a:pt x="3120" y="48"/>
                </a:lnTo>
                <a:cubicBezTo>
                  <a:pt x="3107" y="48"/>
                  <a:pt x="3096" y="38"/>
                  <a:pt x="3096" y="24"/>
                </a:cubicBezTo>
                <a:cubicBezTo>
                  <a:pt x="3096" y="11"/>
                  <a:pt x="3107" y="0"/>
                  <a:pt x="3120" y="0"/>
                </a:cubicBezTo>
                <a:close/>
                <a:moveTo>
                  <a:pt x="3360" y="0"/>
                </a:moveTo>
                <a:lnTo>
                  <a:pt x="3456" y="0"/>
                </a:lnTo>
                <a:cubicBezTo>
                  <a:pt x="3470" y="0"/>
                  <a:pt x="3480" y="11"/>
                  <a:pt x="3480" y="24"/>
                </a:cubicBezTo>
                <a:cubicBezTo>
                  <a:pt x="3480" y="38"/>
                  <a:pt x="3470" y="48"/>
                  <a:pt x="3456" y="48"/>
                </a:cubicBezTo>
                <a:lnTo>
                  <a:pt x="3360" y="48"/>
                </a:lnTo>
                <a:cubicBezTo>
                  <a:pt x="3347" y="48"/>
                  <a:pt x="3336" y="38"/>
                  <a:pt x="3336" y="24"/>
                </a:cubicBezTo>
                <a:cubicBezTo>
                  <a:pt x="3336" y="11"/>
                  <a:pt x="3347" y="0"/>
                  <a:pt x="3360" y="0"/>
                </a:cubicBezTo>
                <a:close/>
                <a:moveTo>
                  <a:pt x="3600" y="0"/>
                </a:moveTo>
                <a:lnTo>
                  <a:pt x="3696" y="0"/>
                </a:lnTo>
                <a:cubicBezTo>
                  <a:pt x="3710" y="0"/>
                  <a:pt x="3720" y="11"/>
                  <a:pt x="3720" y="24"/>
                </a:cubicBezTo>
                <a:cubicBezTo>
                  <a:pt x="3720" y="38"/>
                  <a:pt x="3710" y="48"/>
                  <a:pt x="3696" y="48"/>
                </a:cubicBezTo>
                <a:lnTo>
                  <a:pt x="3600" y="48"/>
                </a:lnTo>
                <a:cubicBezTo>
                  <a:pt x="3587" y="48"/>
                  <a:pt x="3576" y="38"/>
                  <a:pt x="3576" y="24"/>
                </a:cubicBezTo>
                <a:cubicBezTo>
                  <a:pt x="3576" y="11"/>
                  <a:pt x="3587" y="0"/>
                  <a:pt x="3600" y="0"/>
                </a:cubicBezTo>
                <a:close/>
                <a:moveTo>
                  <a:pt x="3840" y="0"/>
                </a:moveTo>
                <a:lnTo>
                  <a:pt x="3936" y="0"/>
                </a:lnTo>
                <a:cubicBezTo>
                  <a:pt x="3950" y="0"/>
                  <a:pt x="3960" y="11"/>
                  <a:pt x="3960" y="24"/>
                </a:cubicBezTo>
                <a:cubicBezTo>
                  <a:pt x="3960" y="38"/>
                  <a:pt x="3950" y="48"/>
                  <a:pt x="3936" y="48"/>
                </a:cubicBezTo>
                <a:lnTo>
                  <a:pt x="3840" y="48"/>
                </a:lnTo>
                <a:cubicBezTo>
                  <a:pt x="3827" y="48"/>
                  <a:pt x="3816" y="38"/>
                  <a:pt x="3816" y="24"/>
                </a:cubicBezTo>
                <a:cubicBezTo>
                  <a:pt x="3816" y="11"/>
                  <a:pt x="3827" y="0"/>
                  <a:pt x="3840" y="0"/>
                </a:cubicBezTo>
                <a:close/>
                <a:moveTo>
                  <a:pt x="4080" y="0"/>
                </a:moveTo>
                <a:lnTo>
                  <a:pt x="4176" y="0"/>
                </a:lnTo>
                <a:cubicBezTo>
                  <a:pt x="4190" y="0"/>
                  <a:pt x="4200" y="11"/>
                  <a:pt x="4200" y="24"/>
                </a:cubicBezTo>
                <a:cubicBezTo>
                  <a:pt x="4200" y="38"/>
                  <a:pt x="4190" y="48"/>
                  <a:pt x="4176" y="48"/>
                </a:cubicBezTo>
                <a:lnTo>
                  <a:pt x="4080" y="48"/>
                </a:lnTo>
                <a:cubicBezTo>
                  <a:pt x="4067" y="48"/>
                  <a:pt x="4056" y="38"/>
                  <a:pt x="4056" y="24"/>
                </a:cubicBezTo>
                <a:cubicBezTo>
                  <a:pt x="4056" y="11"/>
                  <a:pt x="4067" y="0"/>
                  <a:pt x="4080" y="0"/>
                </a:cubicBezTo>
                <a:close/>
                <a:moveTo>
                  <a:pt x="4320" y="0"/>
                </a:moveTo>
                <a:lnTo>
                  <a:pt x="4416" y="0"/>
                </a:lnTo>
                <a:cubicBezTo>
                  <a:pt x="4430" y="0"/>
                  <a:pt x="4440" y="11"/>
                  <a:pt x="4440" y="24"/>
                </a:cubicBezTo>
                <a:cubicBezTo>
                  <a:pt x="4440" y="38"/>
                  <a:pt x="4430" y="48"/>
                  <a:pt x="4416" y="48"/>
                </a:cubicBezTo>
                <a:lnTo>
                  <a:pt x="4320" y="48"/>
                </a:lnTo>
                <a:cubicBezTo>
                  <a:pt x="4307" y="48"/>
                  <a:pt x="4296" y="38"/>
                  <a:pt x="4296" y="24"/>
                </a:cubicBezTo>
                <a:cubicBezTo>
                  <a:pt x="4296" y="11"/>
                  <a:pt x="4307" y="0"/>
                  <a:pt x="4320" y="0"/>
                </a:cubicBezTo>
                <a:close/>
                <a:moveTo>
                  <a:pt x="4560" y="0"/>
                </a:moveTo>
                <a:lnTo>
                  <a:pt x="4656" y="0"/>
                </a:lnTo>
                <a:cubicBezTo>
                  <a:pt x="4670" y="0"/>
                  <a:pt x="4680" y="11"/>
                  <a:pt x="4680" y="24"/>
                </a:cubicBezTo>
                <a:cubicBezTo>
                  <a:pt x="4680" y="38"/>
                  <a:pt x="4670" y="48"/>
                  <a:pt x="4656" y="48"/>
                </a:cubicBezTo>
                <a:lnTo>
                  <a:pt x="4560" y="48"/>
                </a:lnTo>
                <a:cubicBezTo>
                  <a:pt x="4547" y="48"/>
                  <a:pt x="4536" y="38"/>
                  <a:pt x="4536" y="24"/>
                </a:cubicBezTo>
                <a:cubicBezTo>
                  <a:pt x="4536" y="11"/>
                  <a:pt x="4547" y="0"/>
                  <a:pt x="4560" y="0"/>
                </a:cubicBezTo>
                <a:close/>
                <a:moveTo>
                  <a:pt x="4800" y="0"/>
                </a:moveTo>
                <a:lnTo>
                  <a:pt x="4896" y="0"/>
                </a:lnTo>
                <a:cubicBezTo>
                  <a:pt x="4910" y="0"/>
                  <a:pt x="4920" y="11"/>
                  <a:pt x="4920" y="24"/>
                </a:cubicBezTo>
                <a:cubicBezTo>
                  <a:pt x="4920" y="38"/>
                  <a:pt x="4910" y="48"/>
                  <a:pt x="4896" y="48"/>
                </a:cubicBezTo>
                <a:lnTo>
                  <a:pt x="4800" y="48"/>
                </a:lnTo>
                <a:cubicBezTo>
                  <a:pt x="4787" y="48"/>
                  <a:pt x="4776" y="38"/>
                  <a:pt x="4776" y="24"/>
                </a:cubicBezTo>
                <a:cubicBezTo>
                  <a:pt x="4776" y="11"/>
                  <a:pt x="4787" y="0"/>
                  <a:pt x="4800" y="0"/>
                </a:cubicBezTo>
                <a:close/>
                <a:moveTo>
                  <a:pt x="5040" y="0"/>
                </a:moveTo>
                <a:lnTo>
                  <a:pt x="5136" y="0"/>
                </a:lnTo>
                <a:cubicBezTo>
                  <a:pt x="5150" y="0"/>
                  <a:pt x="5160" y="11"/>
                  <a:pt x="5160" y="24"/>
                </a:cubicBezTo>
                <a:cubicBezTo>
                  <a:pt x="5160" y="38"/>
                  <a:pt x="5150" y="48"/>
                  <a:pt x="5136" y="48"/>
                </a:cubicBezTo>
                <a:lnTo>
                  <a:pt x="5040" y="48"/>
                </a:lnTo>
                <a:cubicBezTo>
                  <a:pt x="5027" y="48"/>
                  <a:pt x="5016" y="38"/>
                  <a:pt x="5016" y="24"/>
                </a:cubicBezTo>
                <a:cubicBezTo>
                  <a:pt x="5016" y="11"/>
                  <a:pt x="5027" y="0"/>
                  <a:pt x="5040" y="0"/>
                </a:cubicBezTo>
                <a:close/>
                <a:moveTo>
                  <a:pt x="5280" y="0"/>
                </a:moveTo>
                <a:lnTo>
                  <a:pt x="5376" y="0"/>
                </a:lnTo>
                <a:cubicBezTo>
                  <a:pt x="5390" y="0"/>
                  <a:pt x="5400" y="11"/>
                  <a:pt x="5400" y="24"/>
                </a:cubicBezTo>
                <a:cubicBezTo>
                  <a:pt x="5400" y="38"/>
                  <a:pt x="5390" y="48"/>
                  <a:pt x="5376" y="48"/>
                </a:cubicBezTo>
                <a:lnTo>
                  <a:pt x="5280" y="48"/>
                </a:lnTo>
                <a:cubicBezTo>
                  <a:pt x="5267" y="48"/>
                  <a:pt x="5256" y="38"/>
                  <a:pt x="5256" y="24"/>
                </a:cubicBezTo>
                <a:cubicBezTo>
                  <a:pt x="5256" y="11"/>
                  <a:pt x="5267" y="0"/>
                  <a:pt x="5280" y="0"/>
                </a:cubicBezTo>
                <a:close/>
                <a:moveTo>
                  <a:pt x="5520" y="0"/>
                </a:moveTo>
                <a:lnTo>
                  <a:pt x="5616" y="0"/>
                </a:lnTo>
                <a:cubicBezTo>
                  <a:pt x="5630" y="0"/>
                  <a:pt x="5640" y="11"/>
                  <a:pt x="5640" y="24"/>
                </a:cubicBezTo>
                <a:cubicBezTo>
                  <a:pt x="5640" y="38"/>
                  <a:pt x="5630" y="48"/>
                  <a:pt x="5616" y="48"/>
                </a:cubicBezTo>
                <a:lnTo>
                  <a:pt x="5520" y="48"/>
                </a:lnTo>
                <a:cubicBezTo>
                  <a:pt x="5507" y="48"/>
                  <a:pt x="5496" y="38"/>
                  <a:pt x="5496" y="24"/>
                </a:cubicBezTo>
                <a:cubicBezTo>
                  <a:pt x="5496" y="11"/>
                  <a:pt x="5507" y="0"/>
                  <a:pt x="5520" y="0"/>
                </a:cubicBezTo>
                <a:close/>
                <a:moveTo>
                  <a:pt x="5760" y="0"/>
                </a:moveTo>
                <a:lnTo>
                  <a:pt x="5856" y="0"/>
                </a:lnTo>
                <a:cubicBezTo>
                  <a:pt x="5870" y="0"/>
                  <a:pt x="5880" y="11"/>
                  <a:pt x="5880" y="24"/>
                </a:cubicBezTo>
                <a:cubicBezTo>
                  <a:pt x="5880" y="38"/>
                  <a:pt x="5870" y="48"/>
                  <a:pt x="5856" y="48"/>
                </a:cubicBezTo>
                <a:lnTo>
                  <a:pt x="5760" y="48"/>
                </a:lnTo>
                <a:cubicBezTo>
                  <a:pt x="5747" y="48"/>
                  <a:pt x="5736" y="38"/>
                  <a:pt x="5736" y="24"/>
                </a:cubicBezTo>
                <a:cubicBezTo>
                  <a:pt x="5736" y="11"/>
                  <a:pt x="5747" y="0"/>
                  <a:pt x="5760" y="0"/>
                </a:cubicBezTo>
                <a:close/>
                <a:moveTo>
                  <a:pt x="6000" y="0"/>
                </a:moveTo>
                <a:lnTo>
                  <a:pt x="6096" y="0"/>
                </a:lnTo>
                <a:cubicBezTo>
                  <a:pt x="6110" y="0"/>
                  <a:pt x="6120" y="11"/>
                  <a:pt x="6120" y="24"/>
                </a:cubicBezTo>
                <a:cubicBezTo>
                  <a:pt x="6120" y="38"/>
                  <a:pt x="6110" y="48"/>
                  <a:pt x="6096" y="48"/>
                </a:cubicBezTo>
                <a:lnTo>
                  <a:pt x="6000" y="48"/>
                </a:lnTo>
                <a:cubicBezTo>
                  <a:pt x="5987" y="48"/>
                  <a:pt x="5976" y="38"/>
                  <a:pt x="5976" y="24"/>
                </a:cubicBezTo>
                <a:cubicBezTo>
                  <a:pt x="5976" y="11"/>
                  <a:pt x="5987" y="0"/>
                  <a:pt x="6000" y="0"/>
                </a:cubicBezTo>
                <a:close/>
                <a:moveTo>
                  <a:pt x="6240" y="0"/>
                </a:moveTo>
                <a:lnTo>
                  <a:pt x="6336" y="0"/>
                </a:lnTo>
                <a:cubicBezTo>
                  <a:pt x="6350" y="0"/>
                  <a:pt x="6360" y="11"/>
                  <a:pt x="6360" y="24"/>
                </a:cubicBezTo>
                <a:cubicBezTo>
                  <a:pt x="6360" y="38"/>
                  <a:pt x="6350" y="48"/>
                  <a:pt x="6336" y="48"/>
                </a:cubicBezTo>
                <a:lnTo>
                  <a:pt x="6240" y="48"/>
                </a:lnTo>
                <a:cubicBezTo>
                  <a:pt x="6227" y="48"/>
                  <a:pt x="6216" y="38"/>
                  <a:pt x="6216" y="24"/>
                </a:cubicBezTo>
                <a:cubicBezTo>
                  <a:pt x="6216" y="11"/>
                  <a:pt x="6227" y="0"/>
                  <a:pt x="6240" y="0"/>
                </a:cubicBezTo>
                <a:close/>
                <a:moveTo>
                  <a:pt x="6480" y="0"/>
                </a:moveTo>
                <a:lnTo>
                  <a:pt x="6576" y="0"/>
                </a:lnTo>
                <a:cubicBezTo>
                  <a:pt x="6590" y="0"/>
                  <a:pt x="6600" y="11"/>
                  <a:pt x="6600" y="24"/>
                </a:cubicBezTo>
                <a:cubicBezTo>
                  <a:pt x="6600" y="38"/>
                  <a:pt x="6590" y="48"/>
                  <a:pt x="6576" y="48"/>
                </a:cubicBezTo>
                <a:lnTo>
                  <a:pt x="6480" y="48"/>
                </a:lnTo>
                <a:cubicBezTo>
                  <a:pt x="6467" y="48"/>
                  <a:pt x="6456" y="38"/>
                  <a:pt x="6456" y="24"/>
                </a:cubicBezTo>
                <a:cubicBezTo>
                  <a:pt x="6456" y="11"/>
                  <a:pt x="6467" y="0"/>
                  <a:pt x="6480" y="0"/>
                </a:cubicBezTo>
                <a:close/>
                <a:moveTo>
                  <a:pt x="6720" y="0"/>
                </a:moveTo>
                <a:lnTo>
                  <a:pt x="6816" y="0"/>
                </a:lnTo>
                <a:cubicBezTo>
                  <a:pt x="6830" y="0"/>
                  <a:pt x="6840" y="11"/>
                  <a:pt x="6840" y="24"/>
                </a:cubicBezTo>
                <a:cubicBezTo>
                  <a:pt x="6840" y="38"/>
                  <a:pt x="6830" y="48"/>
                  <a:pt x="6816" y="48"/>
                </a:cubicBezTo>
                <a:lnTo>
                  <a:pt x="6720" y="48"/>
                </a:lnTo>
                <a:cubicBezTo>
                  <a:pt x="6707" y="48"/>
                  <a:pt x="6696" y="38"/>
                  <a:pt x="6696" y="24"/>
                </a:cubicBezTo>
                <a:cubicBezTo>
                  <a:pt x="6696" y="11"/>
                  <a:pt x="6707" y="0"/>
                  <a:pt x="6720" y="0"/>
                </a:cubicBezTo>
                <a:close/>
                <a:moveTo>
                  <a:pt x="6960" y="0"/>
                </a:moveTo>
                <a:lnTo>
                  <a:pt x="7056" y="0"/>
                </a:lnTo>
                <a:cubicBezTo>
                  <a:pt x="7070" y="0"/>
                  <a:pt x="7080" y="11"/>
                  <a:pt x="7080" y="24"/>
                </a:cubicBezTo>
                <a:cubicBezTo>
                  <a:pt x="7080" y="38"/>
                  <a:pt x="7070" y="48"/>
                  <a:pt x="7056" y="48"/>
                </a:cubicBezTo>
                <a:lnTo>
                  <a:pt x="6960" y="48"/>
                </a:lnTo>
                <a:cubicBezTo>
                  <a:pt x="6947" y="48"/>
                  <a:pt x="6936" y="38"/>
                  <a:pt x="6936" y="24"/>
                </a:cubicBezTo>
                <a:cubicBezTo>
                  <a:pt x="6936" y="11"/>
                  <a:pt x="6947" y="0"/>
                  <a:pt x="6960" y="0"/>
                </a:cubicBezTo>
                <a:close/>
                <a:moveTo>
                  <a:pt x="7200" y="0"/>
                </a:moveTo>
                <a:lnTo>
                  <a:pt x="7296" y="0"/>
                </a:lnTo>
                <a:cubicBezTo>
                  <a:pt x="7310" y="0"/>
                  <a:pt x="7320" y="11"/>
                  <a:pt x="7320" y="24"/>
                </a:cubicBezTo>
                <a:cubicBezTo>
                  <a:pt x="7320" y="38"/>
                  <a:pt x="7310" y="48"/>
                  <a:pt x="7296" y="48"/>
                </a:cubicBezTo>
                <a:lnTo>
                  <a:pt x="7200" y="48"/>
                </a:lnTo>
                <a:cubicBezTo>
                  <a:pt x="7187" y="48"/>
                  <a:pt x="7176" y="38"/>
                  <a:pt x="7176" y="24"/>
                </a:cubicBezTo>
                <a:cubicBezTo>
                  <a:pt x="7176" y="11"/>
                  <a:pt x="7187" y="0"/>
                  <a:pt x="7200" y="0"/>
                </a:cubicBezTo>
                <a:close/>
                <a:moveTo>
                  <a:pt x="7440" y="0"/>
                </a:moveTo>
                <a:lnTo>
                  <a:pt x="7536" y="0"/>
                </a:lnTo>
                <a:cubicBezTo>
                  <a:pt x="7550" y="0"/>
                  <a:pt x="7560" y="11"/>
                  <a:pt x="7560" y="24"/>
                </a:cubicBezTo>
                <a:cubicBezTo>
                  <a:pt x="7560" y="38"/>
                  <a:pt x="7550" y="48"/>
                  <a:pt x="7536" y="48"/>
                </a:cubicBezTo>
                <a:lnTo>
                  <a:pt x="7440" y="48"/>
                </a:lnTo>
                <a:cubicBezTo>
                  <a:pt x="7427" y="48"/>
                  <a:pt x="7416" y="38"/>
                  <a:pt x="7416" y="24"/>
                </a:cubicBezTo>
                <a:cubicBezTo>
                  <a:pt x="7416" y="11"/>
                  <a:pt x="7427" y="0"/>
                  <a:pt x="7440" y="0"/>
                </a:cubicBezTo>
                <a:close/>
                <a:moveTo>
                  <a:pt x="7680" y="0"/>
                </a:moveTo>
                <a:lnTo>
                  <a:pt x="7776" y="0"/>
                </a:lnTo>
                <a:cubicBezTo>
                  <a:pt x="7790" y="0"/>
                  <a:pt x="7800" y="11"/>
                  <a:pt x="7800" y="24"/>
                </a:cubicBezTo>
                <a:cubicBezTo>
                  <a:pt x="7800" y="38"/>
                  <a:pt x="7790" y="48"/>
                  <a:pt x="7776" y="48"/>
                </a:cubicBezTo>
                <a:lnTo>
                  <a:pt x="7680" y="48"/>
                </a:lnTo>
                <a:cubicBezTo>
                  <a:pt x="7667" y="48"/>
                  <a:pt x="7656" y="38"/>
                  <a:pt x="7656" y="24"/>
                </a:cubicBezTo>
                <a:cubicBezTo>
                  <a:pt x="7656" y="11"/>
                  <a:pt x="7667" y="0"/>
                  <a:pt x="7680" y="0"/>
                </a:cubicBezTo>
                <a:close/>
                <a:moveTo>
                  <a:pt x="7920" y="0"/>
                </a:moveTo>
                <a:lnTo>
                  <a:pt x="8016" y="0"/>
                </a:lnTo>
                <a:cubicBezTo>
                  <a:pt x="8030" y="0"/>
                  <a:pt x="8040" y="11"/>
                  <a:pt x="8040" y="24"/>
                </a:cubicBezTo>
                <a:cubicBezTo>
                  <a:pt x="8040" y="38"/>
                  <a:pt x="8030" y="48"/>
                  <a:pt x="8016" y="48"/>
                </a:cubicBezTo>
                <a:lnTo>
                  <a:pt x="7920" y="48"/>
                </a:lnTo>
                <a:cubicBezTo>
                  <a:pt x="7907" y="48"/>
                  <a:pt x="7896" y="38"/>
                  <a:pt x="7896" y="24"/>
                </a:cubicBezTo>
                <a:cubicBezTo>
                  <a:pt x="7896" y="11"/>
                  <a:pt x="7907" y="0"/>
                  <a:pt x="7920" y="0"/>
                </a:cubicBezTo>
                <a:close/>
                <a:moveTo>
                  <a:pt x="8160" y="0"/>
                </a:moveTo>
                <a:lnTo>
                  <a:pt x="8256" y="0"/>
                </a:lnTo>
                <a:cubicBezTo>
                  <a:pt x="8270" y="0"/>
                  <a:pt x="8280" y="11"/>
                  <a:pt x="8280" y="24"/>
                </a:cubicBezTo>
                <a:cubicBezTo>
                  <a:pt x="8280" y="38"/>
                  <a:pt x="8270" y="48"/>
                  <a:pt x="8256" y="48"/>
                </a:cubicBezTo>
                <a:lnTo>
                  <a:pt x="8160" y="48"/>
                </a:lnTo>
                <a:cubicBezTo>
                  <a:pt x="8147" y="48"/>
                  <a:pt x="8136" y="38"/>
                  <a:pt x="8136" y="24"/>
                </a:cubicBezTo>
                <a:cubicBezTo>
                  <a:pt x="8136" y="11"/>
                  <a:pt x="8147" y="0"/>
                  <a:pt x="8160" y="0"/>
                </a:cubicBezTo>
                <a:close/>
                <a:moveTo>
                  <a:pt x="8400" y="0"/>
                </a:moveTo>
                <a:lnTo>
                  <a:pt x="8496" y="0"/>
                </a:lnTo>
                <a:cubicBezTo>
                  <a:pt x="8510" y="0"/>
                  <a:pt x="8520" y="11"/>
                  <a:pt x="8520" y="24"/>
                </a:cubicBezTo>
                <a:cubicBezTo>
                  <a:pt x="8520" y="38"/>
                  <a:pt x="8510" y="48"/>
                  <a:pt x="8496" y="48"/>
                </a:cubicBezTo>
                <a:lnTo>
                  <a:pt x="8400" y="48"/>
                </a:lnTo>
                <a:cubicBezTo>
                  <a:pt x="8387" y="48"/>
                  <a:pt x="8376" y="38"/>
                  <a:pt x="8376" y="24"/>
                </a:cubicBezTo>
                <a:cubicBezTo>
                  <a:pt x="8376" y="11"/>
                  <a:pt x="8387" y="0"/>
                  <a:pt x="8400" y="0"/>
                </a:cubicBezTo>
                <a:close/>
                <a:moveTo>
                  <a:pt x="8640" y="0"/>
                </a:moveTo>
                <a:lnTo>
                  <a:pt x="8736" y="0"/>
                </a:lnTo>
                <a:cubicBezTo>
                  <a:pt x="8750" y="0"/>
                  <a:pt x="8760" y="11"/>
                  <a:pt x="8760" y="24"/>
                </a:cubicBezTo>
                <a:cubicBezTo>
                  <a:pt x="8760" y="38"/>
                  <a:pt x="8750" y="48"/>
                  <a:pt x="8736" y="48"/>
                </a:cubicBezTo>
                <a:lnTo>
                  <a:pt x="8640" y="48"/>
                </a:lnTo>
                <a:cubicBezTo>
                  <a:pt x="8627" y="48"/>
                  <a:pt x="8616" y="38"/>
                  <a:pt x="8616" y="24"/>
                </a:cubicBezTo>
                <a:cubicBezTo>
                  <a:pt x="8616" y="11"/>
                  <a:pt x="8627" y="0"/>
                  <a:pt x="8640" y="0"/>
                </a:cubicBezTo>
                <a:close/>
                <a:moveTo>
                  <a:pt x="8880" y="0"/>
                </a:moveTo>
                <a:lnTo>
                  <a:pt x="8976" y="0"/>
                </a:lnTo>
                <a:cubicBezTo>
                  <a:pt x="8990" y="0"/>
                  <a:pt x="9000" y="11"/>
                  <a:pt x="9000" y="24"/>
                </a:cubicBezTo>
                <a:cubicBezTo>
                  <a:pt x="9000" y="38"/>
                  <a:pt x="8990" y="48"/>
                  <a:pt x="8976" y="48"/>
                </a:cubicBezTo>
                <a:lnTo>
                  <a:pt x="8880" y="48"/>
                </a:lnTo>
                <a:cubicBezTo>
                  <a:pt x="8867" y="48"/>
                  <a:pt x="8856" y="38"/>
                  <a:pt x="8856" y="24"/>
                </a:cubicBezTo>
                <a:cubicBezTo>
                  <a:pt x="8856" y="11"/>
                  <a:pt x="8867" y="0"/>
                  <a:pt x="8880" y="0"/>
                </a:cubicBezTo>
                <a:close/>
                <a:moveTo>
                  <a:pt x="9120" y="0"/>
                </a:moveTo>
                <a:lnTo>
                  <a:pt x="9216" y="0"/>
                </a:lnTo>
                <a:cubicBezTo>
                  <a:pt x="9230" y="0"/>
                  <a:pt x="9240" y="11"/>
                  <a:pt x="9240" y="24"/>
                </a:cubicBezTo>
                <a:cubicBezTo>
                  <a:pt x="9240" y="38"/>
                  <a:pt x="9230" y="48"/>
                  <a:pt x="9216" y="48"/>
                </a:cubicBezTo>
                <a:lnTo>
                  <a:pt x="9120" y="48"/>
                </a:lnTo>
                <a:cubicBezTo>
                  <a:pt x="9107" y="48"/>
                  <a:pt x="9096" y="38"/>
                  <a:pt x="9096" y="24"/>
                </a:cubicBezTo>
                <a:cubicBezTo>
                  <a:pt x="9096" y="11"/>
                  <a:pt x="9107" y="0"/>
                  <a:pt x="9120" y="0"/>
                </a:cubicBezTo>
                <a:close/>
                <a:moveTo>
                  <a:pt x="9360" y="0"/>
                </a:moveTo>
                <a:lnTo>
                  <a:pt x="9456" y="0"/>
                </a:lnTo>
                <a:cubicBezTo>
                  <a:pt x="9470" y="0"/>
                  <a:pt x="9480" y="11"/>
                  <a:pt x="9480" y="24"/>
                </a:cubicBezTo>
                <a:cubicBezTo>
                  <a:pt x="9480" y="38"/>
                  <a:pt x="9470" y="48"/>
                  <a:pt x="9456" y="48"/>
                </a:cubicBezTo>
                <a:lnTo>
                  <a:pt x="9360" y="48"/>
                </a:lnTo>
                <a:cubicBezTo>
                  <a:pt x="9347" y="48"/>
                  <a:pt x="9336" y="38"/>
                  <a:pt x="9336" y="24"/>
                </a:cubicBezTo>
                <a:cubicBezTo>
                  <a:pt x="9336" y="11"/>
                  <a:pt x="9347" y="0"/>
                  <a:pt x="9360" y="0"/>
                </a:cubicBezTo>
                <a:close/>
                <a:moveTo>
                  <a:pt x="9600" y="0"/>
                </a:moveTo>
                <a:lnTo>
                  <a:pt x="9696" y="0"/>
                </a:lnTo>
                <a:cubicBezTo>
                  <a:pt x="9710" y="0"/>
                  <a:pt x="9720" y="11"/>
                  <a:pt x="9720" y="24"/>
                </a:cubicBezTo>
                <a:cubicBezTo>
                  <a:pt x="9720" y="38"/>
                  <a:pt x="9710" y="48"/>
                  <a:pt x="9696" y="48"/>
                </a:cubicBezTo>
                <a:lnTo>
                  <a:pt x="9600" y="48"/>
                </a:lnTo>
                <a:cubicBezTo>
                  <a:pt x="9587" y="48"/>
                  <a:pt x="9576" y="38"/>
                  <a:pt x="9576" y="24"/>
                </a:cubicBezTo>
                <a:cubicBezTo>
                  <a:pt x="9576" y="11"/>
                  <a:pt x="9587" y="0"/>
                  <a:pt x="9600" y="0"/>
                </a:cubicBezTo>
                <a:close/>
                <a:moveTo>
                  <a:pt x="9840" y="0"/>
                </a:moveTo>
                <a:lnTo>
                  <a:pt x="9936" y="0"/>
                </a:lnTo>
                <a:cubicBezTo>
                  <a:pt x="9950" y="0"/>
                  <a:pt x="9960" y="11"/>
                  <a:pt x="9960" y="24"/>
                </a:cubicBezTo>
                <a:cubicBezTo>
                  <a:pt x="9960" y="38"/>
                  <a:pt x="9950" y="48"/>
                  <a:pt x="9936" y="48"/>
                </a:cubicBezTo>
                <a:lnTo>
                  <a:pt x="9840" y="48"/>
                </a:lnTo>
                <a:cubicBezTo>
                  <a:pt x="9827" y="48"/>
                  <a:pt x="9816" y="38"/>
                  <a:pt x="9816" y="24"/>
                </a:cubicBezTo>
                <a:cubicBezTo>
                  <a:pt x="9816" y="11"/>
                  <a:pt x="9827" y="0"/>
                  <a:pt x="9840" y="0"/>
                </a:cubicBezTo>
                <a:close/>
                <a:moveTo>
                  <a:pt x="10080" y="0"/>
                </a:moveTo>
                <a:lnTo>
                  <a:pt x="10176" y="0"/>
                </a:lnTo>
                <a:cubicBezTo>
                  <a:pt x="10190" y="0"/>
                  <a:pt x="10200" y="11"/>
                  <a:pt x="10200" y="24"/>
                </a:cubicBezTo>
                <a:cubicBezTo>
                  <a:pt x="10200" y="38"/>
                  <a:pt x="10190" y="48"/>
                  <a:pt x="10176" y="48"/>
                </a:cubicBezTo>
                <a:lnTo>
                  <a:pt x="10080" y="48"/>
                </a:lnTo>
                <a:cubicBezTo>
                  <a:pt x="10067" y="48"/>
                  <a:pt x="10056" y="38"/>
                  <a:pt x="10056" y="24"/>
                </a:cubicBezTo>
                <a:cubicBezTo>
                  <a:pt x="10056" y="11"/>
                  <a:pt x="10067" y="0"/>
                  <a:pt x="10080" y="0"/>
                </a:cubicBezTo>
                <a:close/>
                <a:moveTo>
                  <a:pt x="10320" y="0"/>
                </a:moveTo>
                <a:lnTo>
                  <a:pt x="10416" y="0"/>
                </a:lnTo>
                <a:cubicBezTo>
                  <a:pt x="10430" y="0"/>
                  <a:pt x="10440" y="11"/>
                  <a:pt x="10440" y="24"/>
                </a:cubicBezTo>
                <a:cubicBezTo>
                  <a:pt x="10440" y="38"/>
                  <a:pt x="10430" y="48"/>
                  <a:pt x="10416" y="48"/>
                </a:cubicBezTo>
                <a:lnTo>
                  <a:pt x="10320" y="48"/>
                </a:lnTo>
                <a:cubicBezTo>
                  <a:pt x="10307" y="48"/>
                  <a:pt x="10296" y="38"/>
                  <a:pt x="10296" y="24"/>
                </a:cubicBezTo>
                <a:cubicBezTo>
                  <a:pt x="10296" y="11"/>
                  <a:pt x="10307" y="0"/>
                  <a:pt x="10320" y="0"/>
                </a:cubicBezTo>
                <a:close/>
                <a:moveTo>
                  <a:pt x="10560" y="0"/>
                </a:moveTo>
                <a:lnTo>
                  <a:pt x="10656" y="0"/>
                </a:lnTo>
                <a:cubicBezTo>
                  <a:pt x="10670" y="0"/>
                  <a:pt x="10680" y="11"/>
                  <a:pt x="10680" y="24"/>
                </a:cubicBezTo>
                <a:cubicBezTo>
                  <a:pt x="10680" y="38"/>
                  <a:pt x="10670" y="48"/>
                  <a:pt x="10656" y="48"/>
                </a:cubicBezTo>
                <a:lnTo>
                  <a:pt x="10560" y="48"/>
                </a:lnTo>
                <a:cubicBezTo>
                  <a:pt x="10547" y="48"/>
                  <a:pt x="10536" y="38"/>
                  <a:pt x="10536" y="24"/>
                </a:cubicBezTo>
                <a:cubicBezTo>
                  <a:pt x="10536" y="11"/>
                  <a:pt x="10547" y="0"/>
                  <a:pt x="10560" y="0"/>
                </a:cubicBezTo>
                <a:close/>
                <a:moveTo>
                  <a:pt x="10800" y="0"/>
                </a:moveTo>
                <a:lnTo>
                  <a:pt x="10896" y="0"/>
                </a:lnTo>
                <a:cubicBezTo>
                  <a:pt x="10910" y="0"/>
                  <a:pt x="10920" y="11"/>
                  <a:pt x="10920" y="24"/>
                </a:cubicBezTo>
                <a:cubicBezTo>
                  <a:pt x="10920" y="38"/>
                  <a:pt x="10910" y="48"/>
                  <a:pt x="10896" y="48"/>
                </a:cubicBezTo>
                <a:lnTo>
                  <a:pt x="10800" y="48"/>
                </a:lnTo>
                <a:cubicBezTo>
                  <a:pt x="10787" y="48"/>
                  <a:pt x="10776" y="38"/>
                  <a:pt x="10776" y="24"/>
                </a:cubicBezTo>
                <a:cubicBezTo>
                  <a:pt x="10776" y="11"/>
                  <a:pt x="10787" y="0"/>
                  <a:pt x="10800" y="0"/>
                </a:cubicBezTo>
                <a:close/>
                <a:moveTo>
                  <a:pt x="11040" y="0"/>
                </a:moveTo>
                <a:lnTo>
                  <a:pt x="11136" y="0"/>
                </a:lnTo>
                <a:cubicBezTo>
                  <a:pt x="11150" y="0"/>
                  <a:pt x="11160" y="11"/>
                  <a:pt x="11160" y="24"/>
                </a:cubicBezTo>
                <a:cubicBezTo>
                  <a:pt x="11160" y="38"/>
                  <a:pt x="11150" y="48"/>
                  <a:pt x="11136" y="48"/>
                </a:cubicBezTo>
                <a:lnTo>
                  <a:pt x="11040" y="48"/>
                </a:lnTo>
                <a:cubicBezTo>
                  <a:pt x="11027" y="48"/>
                  <a:pt x="11016" y="38"/>
                  <a:pt x="11016" y="24"/>
                </a:cubicBezTo>
                <a:cubicBezTo>
                  <a:pt x="11016" y="11"/>
                  <a:pt x="11027" y="0"/>
                  <a:pt x="11040" y="0"/>
                </a:cubicBezTo>
                <a:close/>
                <a:moveTo>
                  <a:pt x="11280" y="0"/>
                </a:moveTo>
                <a:lnTo>
                  <a:pt x="11376" y="0"/>
                </a:lnTo>
                <a:cubicBezTo>
                  <a:pt x="11390" y="0"/>
                  <a:pt x="11400" y="11"/>
                  <a:pt x="11400" y="24"/>
                </a:cubicBezTo>
                <a:cubicBezTo>
                  <a:pt x="11400" y="38"/>
                  <a:pt x="11390" y="48"/>
                  <a:pt x="11376" y="48"/>
                </a:cubicBezTo>
                <a:lnTo>
                  <a:pt x="11280" y="48"/>
                </a:lnTo>
                <a:cubicBezTo>
                  <a:pt x="11267" y="48"/>
                  <a:pt x="11256" y="38"/>
                  <a:pt x="11256" y="24"/>
                </a:cubicBezTo>
                <a:cubicBezTo>
                  <a:pt x="11256" y="11"/>
                  <a:pt x="11267" y="0"/>
                  <a:pt x="11280" y="0"/>
                </a:cubicBezTo>
                <a:close/>
                <a:moveTo>
                  <a:pt x="11520" y="0"/>
                </a:moveTo>
                <a:lnTo>
                  <a:pt x="11616" y="0"/>
                </a:lnTo>
                <a:cubicBezTo>
                  <a:pt x="11630" y="0"/>
                  <a:pt x="11640" y="11"/>
                  <a:pt x="11640" y="24"/>
                </a:cubicBezTo>
                <a:cubicBezTo>
                  <a:pt x="11640" y="38"/>
                  <a:pt x="11630" y="48"/>
                  <a:pt x="11616" y="48"/>
                </a:cubicBezTo>
                <a:lnTo>
                  <a:pt x="11520" y="48"/>
                </a:lnTo>
                <a:cubicBezTo>
                  <a:pt x="11507" y="48"/>
                  <a:pt x="11496" y="38"/>
                  <a:pt x="11496" y="24"/>
                </a:cubicBezTo>
                <a:cubicBezTo>
                  <a:pt x="11496" y="11"/>
                  <a:pt x="11507" y="0"/>
                  <a:pt x="11520" y="0"/>
                </a:cubicBezTo>
                <a:close/>
                <a:moveTo>
                  <a:pt x="11760" y="0"/>
                </a:moveTo>
                <a:lnTo>
                  <a:pt x="11856" y="0"/>
                </a:lnTo>
                <a:cubicBezTo>
                  <a:pt x="11870" y="0"/>
                  <a:pt x="11880" y="11"/>
                  <a:pt x="11880" y="24"/>
                </a:cubicBezTo>
                <a:cubicBezTo>
                  <a:pt x="11880" y="38"/>
                  <a:pt x="11870" y="48"/>
                  <a:pt x="11856" y="48"/>
                </a:cubicBezTo>
                <a:lnTo>
                  <a:pt x="11760" y="48"/>
                </a:lnTo>
                <a:cubicBezTo>
                  <a:pt x="11747" y="48"/>
                  <a:pt x="11736" y="38"/>
                  <a:pt x="11736" y="24"/>
                </a:cubicBezTo>
                <a:cubicBezTo>
                  <a:pt x="11736" y="11"/>
                  <a:pt x="11747" y="0"/>
                  <a:pt x="11760" y="0"/>
                </a:cubicBezTo>
                <a:close/>
                <a:moveTo>
                  <a:pt x="12000" y="0"/>
                </a:moveTo>
                <a:lnTo>
                  <a:pt x="12096" y="0"/>
                </a:lnTo>
                <a:cubicBezTo>
                  <a:pt x="12110" y="0"/>
                  <a:pt x="12120" y="11"/>
                  <a:pt x="12120" y="24"/>
                </a:cubicBezTo>
                <a:cubicBezTo>
                  <a:pt x="12120" y="38"/>
                  <a:pt x="12110" y="48"/>
                  <a:pt x="12096" y="48"/>
                </a:cubicBezTo>
                <a:lnTo>
                  <a:pt x="12000" y="48"/>
                </a:lnTo>
                <a:cubicBezTo>
                  <a:pt x="11987" y="48"/>
                  <a:pt x="11976" y="38"/>
                  <a:pt x="11976" y="24"/>
                </a:cubicBezTo>
                <a:cubicBezTo>
                  <a:pt x="11976" y="11"/>
                  <a:pt x="11987" y="0"/>
                  <a:pt x="12000" y="0"/>
                </a:cubicBezTo>
                <a:close/>
                <a:moveTo>
                  <a:pt x="12240" y="0"/>
                </a:moveTo>
                <a:lnTo>
                  <a:pt x="12336" y="0"/>
                </a:lnTo>
                <a:cubicBezTo>
                  <a:pt x="12350" y="0"/>
                  <a:pt x="12360" y="11"/>
                  <a:pt x="12360" y="24"/>
                </a:cubicBezTo>
                <a:cubicBezTo>
                  <a:pt x="12360" y="38"/>
                  <a:pt x="12350" y="48"/>
                  <a:pt x="12336" y="48"/>
                </a:cubicBezTo>
                <a:lnTo>
                  <a:pt x="12240" y="48"/>
                </a:lnTo>
                <a:cubicBezTo>
                  <a:pt x="12227" y="48"/>
                  <a:pt x="12216" y="38"/>
                  <a:pt x="12216" y="24"/>
                </a:cubicBezTo>
                <a:cubicBezTo>
                  <a:pt x="12216" y="11"/>
                  <a:pt x="12227" y="0"/>
                  <a:pt x="12240" y="0"/>
                </a:cubicBezTo>
                <a:close/>
                <a:moveTo>
                  <a:pt x="12480" y="0"/>
                </a:moveTo>
                <a:lnTo>
                  <a:pt x="12576" y="0"/>
                </a:lnTo>
                <a:cubicBezTo>
                  <a:pt x="12590" y="0"/>
                  <a:pt x="12600" y="11"/>
                  <a:pt x="12600" y="24"/>
                </a:cubicBezTo>
                <a:cubicBezTo>
                  <a:pt x="12600" y="38"/>
                  <a:pt x="12590" y="48"/>
                  <a:pt x="12576" y="48"/>
                </a:cubicBezTo>
                <a:lnTo>
                  <a:pt x="12480" y="48"/>
                </a:lnTo>
                <a:cubicBezTo>
                  <a:pt x="12467" y="48"/>
                  <a:pt x="12456" y="38"/>
                  <a:pt x="12456" y="24"/>
                </a:cubicBezTo>
                <a:cubicBezTo>
                  <a:pt x="12456" y="11"/>
                  <a:pt x="12467" y="0"/>
                  <a:pt x="12480" y="0"/>
                </a:cubicBezTo>
                <a:close/>
                <a:moveTo>
                  <a:pt x="12720" y="0"/>
                </a:moveTo>
                <a:lnTo>
                  <a:pt x="12816" y="0"/>
                </a:lnTo>
                <a:cubicBezTo>
                  <a:pt x="12830" y="0"/>
                  <a:pt x="12840" y="11"/>
                  <a:pt x="12840" y="24"/>
                </a:cubicBezTo>
                <a:cubicBezTo>
                  <a:pt x="12840" y="38"/>
                  <a:pt x="12830" y="48"/>
                  <a:pt x="12816" y="48"/>
                </a:cubicBezTo>
                <a:lnTo>
                  <a:pt x="12720" y="48"/>
                </a:lnTo>
                <a:cubicBezTo>
                  <a:pt x="12707" y="48"/>
                  <a:pt x="12696" y="38"/>
                  <a:pt x="12696" y="24"/>
                </a:cubicBezTo>
                <a:cubicBezTo>
                  <a:pt x="12696" y="11"/>
                  <a:pt x="12707" y="0"/>
                  <a:pt x="12720" y="0"/>
                </a:cubicBezTo>
                <a:close/>
                <a:moveTo>
                  <a:pt x="12960" y="0"/>
                </a:moveTo>
                <a:lnTo>
                  <a:pt x="13056" y="0"/>
                </a:lnTo>
                <a:cubicBezTo>
                  <a:pt x="13070" y="0"/>
                  <a:pt x="13080" y="11"/>
                  <a:pt x="13080" y="24"/>
                </a:cubicBezTo>
                <a:cubicBezTo>
                  <a:pt x="13080" y="38"/>
                  <a:pt x="13070" y="48"/>
                  <a:pt x="13056" y="48"/>
                </a:cubicBezTo>
                <a:lnTo>
                  <a:pt x="12960" y="48"/>
                </a:lnTo>
                <a:cubicBezTo>
                  <a:pt x="12947" y="48"/>
                  <a:pt x="12936" y="38"/>
                  <a:pt x="12936" y="24"/>
                </a:cubicBezTo>
                <a:cubicBezTo>
                  <a:pt x="12936" y="11"/>
                  <a:pt x="12947" y="0"/>
                  <a:pt x="12960" y="0"/>
                </a:cubicBezTo>
                <a:close/>
                <a:moveTo>
                  <a:pt x="13200" y="0"/>
                </a:moveTo>
                <a:lnTo>
                  <a:pt x="13296" y="0"/>
                </a:lnTo>
                <a:cubicBezTo>
                  <a:pt x="13310" y="0"/>
                  <a:pt x="13320" y="11"/>
                  <a:pt x="13320" y="24"/>
                </a:cubicBezTo>
                <a:cubicBezTo>
                  <a:pt x="13320" y="38"/>
                  <a:pt x="13310" y="48"/>
                  <a:pt x="13296" y="48"/>
                </a:cubicBezTo>
                <a:lnTo>
                  <a:pt x="13200" y="48"/>
                </a:lnTo>
                <a:cubicBezTo>
                  <a:pt x="13187" y="48"/>
                  <a:pt x="13176" y="38"/>
                  <a:pt x="13176" y="24"/>
                </a:cubicBezTo>
                <a:cubicBezTo>
                  <a:pt x="13176" y="11"/>
                  <a:pt x="13187" y="0"/>
                  <a:pt x="13200" y="0"/>
                </a:cubicBezTo>
                <a:close/>
                <a:moveTo>
                  <a:pt x="13440" y="0"/>
                </a:moveTo>
                <a:lnTo>
                  <a:pt x="13536" y="0"/>
                </a:lnTo>
                <a:cubicBezTo>
                  <a:pt x="13550" y="0"/>
                  <a:pt x="13560" y="11"/>
                  <a:pt x="13560" y="24"/>
                </a:cubicBezTo>
                <a:cubicBezTo>
                  <a:pt x="13560" y="38"/>
                  <a:pt x="13550" y="48"/>
                  <a:pt x="13536" y="48"/>
                </a:cubicBezTo>
                <a:lnTo>
                  <a:pt x="13440" y="48"/>
                </a:lnTo>
                <a:cubicBezTo>
                  <a:pt x="13427" y="48"/>
                  <a:pt x="13416" y="38"/>
                  <a:pt x="13416" y="24"/>
                </a:cubicBezTo>
                <a:cubicBezTo>
                  <a:pt x="13416" y="11"/>
                  <a:pt x="13427" y="0"/>
                  <a:pt x="13440" y="0"/>
                </a:cubicBezTo>
                <a:close/>
                <a:moveTo>
                  <a:pt x="13680" y="0"/>
                </a:moveTo>
                <a:lnTo>
                  <a:pt x="13776" y="0"/>
                </a:lnTo>
                <a:cubicBezTo>
                  <a:pt x="13790" y="0"/>
                  <a:pt x="13800" y="11"/>
                  <a:pt x="13800" y="24"/>
                </a:cubicBezTo>
                <a:cubicBezTo>
                  <a:pt x="13800" y="38"/>
                  <a:pt x="13790" y="48"/>
                  <a:pt x="13776" y="48"/>
                </a:cubicBezTo>
                <a:lnTo>
                  <a:pt x="13680" y="48"/>
                </a:lnTo>
                <a:cubicBezTo>
                  <a:pt x="13667" y="48"/>
                  <a:pt x="13656" y="38"/>
                  <a:pt x="13656" y="24"/>
                </a:cubicBezTo>
                <a:cubicBezTo>
                  <a:pt x="13656" y="11"/>
                  <a:pt x="13667" y="0"/>
                  <a:pt x="13680" y="0"/>
                </a:cubicBezTo>
                <a:close/>
                <a:moveTo>
                  <a:pt x="13920" y="0"/>
                </a:moveTo>
                <a:lnTo>
                  <a:pt x="14016" y="0"/>
                </a:lnTo>
                <a:cubicBezTo>
                  <a:pt x="14030" y="0"/>
                  <a:pt x="14040" y="11"/>
                  <a:pt x="14040" y="24"/>
                </a:cubicBezTo>
                <a:cubicBezTo>
                  <a:pt x="14040" y="38"/>
                  <a:pt x="14030" y="48"/>
                  <a:pt x="14016" y="48"/>
                </a:cubicBezTo>
                <a:lnTo>
                  <a:pt x="13920" y="48"/>
                </a:lnTo>
                <a:cubicBezTo>
                  <a:pt x="13907" y="48"/>
                  <a:pt x="13896" y="38"/>
                  <a:pt x="13896" y="24"/>
                </a:cubicBezTo>
                <a:cubicBezTo>
                  <a:pt x="13896" y="11"/>
                  <a:pt x="13907" y="0"/>
                  <a:pt x="13920" y="0"/>
                </a:cubicBezTo>
                <a:close/>
                <a:moveTo>
                  <a:pt x="14160" y="0"/>
                </a:moveTo>
                <a:lnTo>
                  <a:pt x="14256" y="0"/>
                </a:lnTo>
                <a:cubicBezTo>
                  <a:pt x="14270" y="0"/>
                  <a:pt x="14280" y="11"/>
                  <a:pt x="14280" y="24"/>
                </a:cubicBezTo>
                <a:cubicBezTo>
                  <a:pt x="14280" y="38"/>
                  <a:pt x="14270" y="48"/>
                  <a:pt x="14256" y="48"/>
                </a:cubicBezTo>
                <a:lnTo>
                  <a:pt x="14160" y="48"/>
                </a:lnTo>
                <a:cubicBezTo>
                  <a:pt x="14147" y="48"/>
                  <a:pt x="14136" y="38"/>
                  <a:pt x="14136" y="24"/>
                </a:cubicBezTo>
                <a:cubicBezTo>
                  <a:pt x="14136" y="11"/>
                  <a:pt x="14147" y="0"/>
                  <a:pt x="14160" y="0"/>
                </a:cubicBezTo>
                <a:close/>
                <a:moveTo>
                  <a:pt x="14400" y="0"/>
                </a:moveTo>
                <a:lnTo>
                  <a:pt x="14496" y="0"/>
                </a:lnTo>
                <a:cubicBezTo>
                  <a:pt x="14510" y="0"/>
                  <a:pt x="14520" y="11"/>
                  <a:pt x="14520" y="24"/>
                </a:cubicBezTo>
                <a:cubicBezTo>
                  <a:pt x="14520" y="38"/>
                  <a:pt x="14510" y="48"/>
                  <a:pt x="14496" y="48"/>
                </a:cubicBezTo>
                <a:lnTo>
                  <a:pt x="14400" y="48"/>
                </a:lnTo>
                <a:cubicBezTo>
                  <a:pt x="14387" y="48"/>
                  <a:pt x="14376" y="38"/>
                  <a:pt x="14376" y="24"/>
                </a:cubicBezTo>
                <a:cubicBezTo>
                  <a:pt x="14376" y="11"/>
                  <a:pt x="14387" y="0"/>
                  <a:pt x="14400" y="0"/>
                </a:cubicBezTo>
                <a:close/>
                <a:moveTo>
                  <a:pt x="14640" y="0"/>
                </a:moveTo>
                <a:lnTo>
                  <a:pt x="14736" y="0"/>
                </a:lnTo>
                <a:cubicBezTo>
                  <a:pt x="14750" y="0"/>
                  <a:pt x="14760" y="11"/>
                  <a:pt x="14760" y="24"/>
                </a:cubicBezTo>
                <a:cubicBezTo>
                  <a:pt x="14760" y="38"/>
                  <a:pt x="14750" y="48"/>
                  <a:pt x="14736" y="48"/>
                </a:cubicBezTo>
                <a:lnTo>
                  <a:pt x="14640" y="48"/>
                </a:lnTo>
                <a:cubicBezTo>
                  <a:pt x="14627" y="48"/>
                  <a:pt x="14616" y="38"/>
                  <a:pt x="14616" y="24"/>
                </a:cubicBezTo>
                <a:cubicBezTo>
                  <a:pt x="14616" y="11"/>
                  <a:pt x="14627" y="0"/>
                  <a:pt x="14640" y="0"/>
                </a:cubicBezTo>
                <a:close/>
                <a:moveTo>
                  <a:pt x="14880" y="0"/>
                </a:moveTo>
                <a:lnTo>
                  <a:pt x="14976" y="0"/>
                </a:lnTo>
                <a:cubicBezTo>
                  <a:pt x="14990" y="0"/>
                  <a:pt x="15000" y="11"/>
                  <a:pt x="15000" y="24"/>
                </a:cubicBezTo>
                <a:cubicBezTo>
                  <a:pt x="15000" y="38"/>
                  <a:pt x="14990" y="48"/>
                  <a:pt x="14976" y="48"/>
                </a:cubicBezTo>
                <a:lnTo>
                  <a:pt x="14880" y="48"/>
                </a:lnTo>
                <a:cubicBezTo>
                  <a:pt x="14867" y="48"/>
                  <a:pt x="14856" y="38"/>
                  <a:pt x="14856" y="24"/>
                </a:cubicBezTo>
                <a:cubicBezTo>
                  <a:pt x="14856" y="11"/>
                  <a:pt x="14867" y="0"/>
                  <a:pt x="14880" y="0"/>
                </a:cubicBezTo>
                <a:close/>
                <a:moveTo>
                  <a:pt x="15120" y="0"/>
                </a:moveTo>
                <a:lnTo>
                  <a:pt x="15216" y="0"/>
                </a:lnTo>
                <a:cubicBezTo>
                  <a:pt x="15230" y="0"/>
                  <a:pt x="15240" y="11"/>
                  <a:pt x="15240" y="24"/>
                </a:cubicBezTo>
                <a:cubicBezTo>
                  <a:pt x="15240" y="38"/>
                  <a:pt x="15230" y="48"/>
                  <a:pt x="15216" y="48"/>
                </a:cubicBezTo>
                <a:lnTo>
                  <a:pt x="15120" y="48"/>
                </a:lnTo>
                <a:cubicBezTo>
                  <a:pt x="15107" y="48"/>
                  <a:pt x="15096" y="38"/>
                  <a:pt x="15096" y="24"/>
                </a:cubicBezTo>
                <a:cubicBezTo>
                  <a:pt x="15096" y="11"/>
                  <a:pt x="15107" y="0"/>
                  <a:pt x="15120" y="0"/>
                </a:cubicBezTo>
                <a:close/>
                <a:moveTo>
                  <a:pt x="15360" y="0"/>
                </a:moveTo>
                <a:lnTo>
                  <a:pt x="15456" y="0"/>
                </a:lnTo>
                <a:cubicBezTo>
                  <a:pt x="15470" y="0"/>
                  <a:pt x="15480" y="11"/>
                  <a:pt x="15480" y="24"/>
                </a:cubicBezTo>
                <a:cubicBezTo>
                  <a:pt x="15480" y="38"/>
                  <a:pt x="15470" y="48"/>
                  <a:pt x="15456" y="48"/>
                </a:cubicBezTo>
                <a:lnTo>
                  <a:pt x="15360" y="48"/>
                </a:lnTo>
                <a:cubicBezTo>
                  <a:pt x="15347" y="48"/>
                  <a:pt x="15336" y="38"/>
                  <a:pt x="15336" y="24"/>
                </a:cubicBezTo>
                <a:cubicBezTo>
                  <a:pt x="15336" y="11"/>
                  <a:pt x="15347" y="0"/>
                  <a:pt x="15360" y="0"/>
                </a:cubicBezTo>
                <a:close/>
                <a:moveTo>
                  <a:pt x="15600" y="0"/>
                </a:moveTo>
                <a:lnTo>
                  <a:pt x="15696" y="0"/>
                </a:lnTo>
                <a:cubicBezTo>
                  <a:pt x="15710" y="0"/>
                  <a:pt x="15720" y="11"/>
                  <a:pt x="15720" y="24"/>
                </a:cubicBezTo>
                <a:cubicBezTo>
                  <a:pt x="15720" y="38"/>
                  <a:pt x="15710" y="48"/>
                  <a:pt x="15696" y="48"/>
                </a:cubicBezTo>
                <a:lnTo>
                  <a:pt x="15600" y="48"/>
                </a:lnTo>
                <a:cubicBezTo>
                  <a:pt x="15587" y="48"/>
                  <a:pt x="15576" y="38"/>
                  <a:pt x="15576" y="24"/>
                </a:cubicBezTo>
                <a:cubicBezTo>
                  <a:pt x="15576" y="11"/>
                  <a:pt x="15587" y="0"/>
                  <a:pt x="15600" y="0"/>
                </a:cubicBezTo>
                <a:close/>
                <a:moveTo>
                  <a:pt x="15840" y="0"/>
                </a:moveTo>
                <a:lnTo>
                  <a:pt x="15936" y="0"/>
                </a:lnTo>
                <a:cubicBezTo>
                  <a:pt x="15950" y="0"/>
                  <a:pt x="15960" y="11"/>
                  <a:pt x="15960" y="24"/>
                </a:cubicBezTo>
                <a:cubicBezTo>
                  <a:pt x="15960" y="38"/>
                  <a:pt x="15950" y="48"/>
                  <a:pt x="15936" y="48"/>
                </a:cubicBezTo>
                <a:lnTo>
                  <a:pt x="15840" y="48"/>
                </a:lnTo>
                <a:cubicBezTo>
                  <a:pt x="15827" y="48"/>
                  <a:pt x="15816" y="38"/>
                  <a:pt x="15816" y="24"/>
                </a:cubicBezTo>
                <a:cubicBezTo>
                  <a:pt x="15816" y="11"/>
                  <a:pt x="15827" y="0"/>
                  <a:pt x="15840" y="0"/>
                </a:cubicBezTo>
                <a:close/>
                <a:moveTo>
                  <a:pt x="16080" y="0"/>
                </a:moveTo>
                <a:lnTo>
                  <a:pt x="16176" y="0"/>
                </a:lnTo>
                <a:cubicBezTo>
                  <a:pt x="16190" y="0"/>
                  <a:pt x="16200" y="11"/>
                  <a:pt x="16200" y="24"/>
                </a:cubicBezTo>
                <a:cubicBezTo>
                  <a:pt x="16200" y="38"/>
                  <a:pt x="16190" y="48"/>
                  <a:pt x="16176" y="48"/>
                </a:cubicBezTo>
                <a:lnTo>
                  <a:pt x="16080" y="48"/>
                </a:lnTo>
                <a:cubicBezTo>
                  <a:pt x="16067" y="48"/>
                  <a:pt x="16056" y="38"/>
                  <a:pt x="16056" y="24"/>
                </a:cubicBezTo>
                <a:cubicBezTo>
                  <a:pt x="16056" y="11"/>
                  <a:pt x="16067" y="0"/>
                  <a:pt x="16080" y="0"/>
                </a:cubicBezTo>
                <a:close/>
                <a:moveTo>
                  <a:pt x="16320" y="0"/>
                </a:moveTo>
                <a:lnTo>
                  <a:pt x="16416" y="0"/>
                </a:lnTo>
                <a:cubicBezTo>
                  <a:pt x="16430" y="0"/>
                  <a:pt x="16440" y="11"/>
                  <a:pt x="16440" y="24"/>
                </a:cubicBezTo>
                <a:cubicBezTo>
                  <a:pt x="16440" y="38"/>
                  <a:pt x="16430" y="48"/>
                  <a:pt x="16416" y="48"/>
                </a:cubicBezTo>
                <a:lnTo>
                  <a:pt x="16320" y="48"/>
                </a:lnTo>
                <a:cubicBezTo>
                  <a:pt x="16307" y="48"/>
                  <a:pt x="16296" y="38"/>
                  <a:pt x="16296" y="24"/>
                </a:cubicBezTo>
                <a:cubicBezTo>
                  <a:pt x="16296" y="11"/>
                  <a:pt x="16307" y="0"/>
                  <a:pt x="16320" y="0"/>
                </a:cubicBezTo>
                <a:close/>
                <a:moveTo>
                  <a:pt x="16560" y="0"/>
                </a:moveTo>
                <a:lnTo>
                  <a:pt x="16656" y="0"/>
                </a:lnTo>
                <a:cubicBezTo>
                  <a:pt x="16670" y="0"/>
                  <a:pt x="16680" y="11"/>
                  <a:pt x="16680" y="24"/>
                </a:cubicBezTo>
                <a:cubicBezTo>
                  <a:pt x="16680" y="38"/>
                  <a:pt x="16670" y="48"/>
                  <a:pt x="16656" y="48"/>
                </a:cubicBezTo>
                <a:lnTo>
                  <a:pt x="16560" y="48"/>
                </a:lnTo>
                <a:cubicBezTo>
                  <a:pt x="16547" y="48"/>
                  <a:pt x="16536" y="38"/>
                  <a:pt x="16536" y="24"/>
                </a:cubicBezTo>
                <a:cubicBezTo>
                  <a:pt x="16536" y="11"/>
                  <a:pt x="16547" y="0"/>
                  <a:pt x="16560" y="0"/>
                </a:cubicBezTo>
                <a:close/>
                <a:moveTo>
                  <a:pt x="16800" y="0"/>
                </a:moveTo>
                <a:lnTo>
                  <a:pt x="16896" y="0"/>
                </a:lnTo>
                <a:cubicBezTo>
                  <a:pt x="16910" y="0"/>
                  <a:pt x="16920" y="11"/>
                  <a:pt x="16920" y="24"/>
                </a:cubicBezTo>
                <a:cubicBezTo>
                  <a:pt x="16920" y="38"/>
                  <a:pt x="16910" y="48"/>
                  <a:pt x="16896" y="48"/>
                </a:cubicBezTo>
                <a:lnTo>
                  <a:pt x="16800" y="48"/>
                </a:lnTo>
                <a:cubicBezTo>
                  <a:pt x="16787" y="48"/>
                  <a:pt x="16776" y="38"/>
                  <a:pt x="16776" y="24"/>
                </a:cubicBezTo>
                <a:cubicBezTo>
                  <a:pt x="16776" y="11"/>
                  <a:pt x="16787" y="0"/>
                  <a:pt x="16800" y="0"/>
                </a:cubicBezTo>
                <a:close/>
                <a:moveTo>
                  <a:pt x="17040" y="0"/>
                </a:moveTo>
                <a:lnTo>
                  <a:pt x="17136" y="0"/>
                </a:lnTo>
                <a:cubicBezTo>
                  <a:pt x="17150" y="0"/>
                  <a:pt x="17160" y="11"/>
                  <a:pt x="17160" y="24"/>
                </a:cubicBezTo>
                <a:cubicBezTo>
                  <a:pt x="17160" y="38"/>
                  <a:pt x="17150" y="48"/>
                  <a:pt x="17136" y="48"/>
                </a:cubicBezTo>
                <a:lnTo>
                  <a:pt x="17040" y="48"/>
                </a:lnTo>
                <a:cubicBezTo>
                  <a:pt x="17027" y="48"/>
                  <a:pt x="17016" y="38"/>
                  <a:pt x="17016" y="24"/>
                </a:cubicBezTo>
                <a:cubicBezTo>
                  <a:pt x="17016" y="11"/>
                  <a:pt x="17027" y="0"/>
                  <a:pt x="17040" y="0"/>
                </a:cubicBezTo>
                <a:close/>
                <a:moveTo>
                  <a:pt x="17280" y="0"/>
                </a:moveTo>
                <a:lnTo>
                  <a:pt x="17376" y="0"/>
                </a:lnTo>
                <a:cubicBezTo>
                  <a:pt x="17390" y="0"/>
                  <a:pt x="17400" y="11"/>
                  <a:pt x="17400" y="24"/>
                </a:cubicBezTo>
                <a:cubicBezTo>
                  <a:pt x="17400" y="38"/>
                  <a:pt x="17390" y="48"/>
                  <a:pt x="17376" y="48"/>
                </a:cubicBezTo>
                <a:lnTo>
                  <a:pt x="17280" y="48"/>
                </a:lnTo>
                <a:cubicBezTo>
                  <a:pt x="17267" y="48"/>
                  <a:pt x="17256" y="38"/>
                  <a:pt x="17256" y="24"/>
                </a:cubicBezTo>
                <a:cubicBezTo>
                  <a:pt x="17256" y="11"/>
                  <a:pt x="17267" y="0"/>
                  <a:pt x="17280" y="0"/>
                </a:cubicBezTo>
                <a:close/>
                <a:moveTo>
                  <a:pt x="17520" y="0"/>
                </a:moveTo>
                <a:lnTo>
                  <a:pt x="17616" y="0"/>
                </a:lnTo>
                <a:cubicBezTo>
                  <a:pt x="17630" y="0"/>
                  <a:pt x="17640" y="11"/>
                  <a:pt x="17640" y="24"/>
                </a:cubicBezTo>
                <a:cubicBezTo>
                  <a:pt x="17640" y="38"/>
                  <a:pt x="17630" y="48"/>
                  <a:pt x="17616" y="48"/>
                </a:cubicBezTo>
                <a:lnTo>
                  <a:pt x="17520" y="48"/>
                </a:lnTo>
                <a:cubicBezTo>
                  <a:pt x="17507" y="48"/>
                  <a:pt x="17496" y="38"/>
                  <a:pt x="17496" y="24"/>
                </a:cubicBezTo>
                <a:cubicBezTo>
                  <a:pt x="17496" y="11"/>
                  <a:pt x="17507" y="0"/>
                  <a:pt x="17520" y="0"/>
                </a:cubicBezTo>
                <a:close/>
                <a:moveTo>
                  <a:pt x="17760" y="0"/>
                </a:moveTo>
                <a:lnTo>
                  <a:pt x="17856" y="0"/>
                </a:lnTo>
                <a:cubicBezTo>
                  <a:pt x="17870" y="0"/>
                  <a:pt x="17880" y="11"/>
                  <a:pt x="17880" y="24"/>
                </a:cubicBezTo>
                <a:cubicBezTo>
                  <a:pt x="17880" y="38"/>
                  <a:pt x="17870" y="48"/>
                  <a:pt x="17856" y="48"/>
                </a:cubicBezTo>
                <a:lnTo>
                  <a:pt x="17760" y="48"/>
                </a:lnTo>
                <a:cubicBezTo>
                  <a:pt x="17747" y="48"/>
                  <a:pt x="17736" y="38"/>
                  <a:pt x="17736" y="24"/>
                </a:cubicBezTo>
                <a:cubicBezTo>
                  <a:pt x="17736" y="11"/>
                  <a:pt x="17747" y="0"/>
                  <a:pt x="17760" y="0"/>
                </a:cubicBezTo>
                <a:close/>
                <a:moveTo>
                  <a:pt x="18000" y="0"/>
                </a:moveTo>
                <a:lnTo>
                  <a:pt x="18096" y="0"/>
                </a:lnTo>
                <a:cubicBezTo>
                  <a:pt x="18110" y="0"/>
                  <a:pt x="18120" y="11"/>
                  <a:pt x="18120" y="24"/>
                </a:cubicBezTo>
                <a:cubicBezTo>
                  <a:pt x="18120" y="38"/>
                  <a:pt x="18110" y="48"/>
                  <a:pt x="18096" y="48"/>
                </a:cubicBezTo>
                <a:lnTo>
                  <a:pt x="18000" y="48"/>
                </a:lnTo>
                <a:cubicBezTo>
                  <a:pt x="17987" y="48"/>
                  <a:pt x="17976" y="38"/>
                  <a:pt x="17976" y="24"/>
                </a:cubicBezTo>
                <a:cubicBezTo>
                  <a:pt x="17976" y="11"/>
                  <a:pt x="17987" y="0"/>
                  <a:pt x="18000" y="0"/>
                </a:cubicBezTo>
                <a:close/>
                <a:moveTo>
                  <a:pt x="18240" y="0"/>
                </a:moveTo>
                <a:lnTo>
                  <a:pt x="18336" y="0"/>
                </a:lnTo>
                <a:cubicBezTo>
                  <a:pt x="18350" y="0"/>
                  <a:pt x="18360" y="11"/>
                  <a:pt x="18360" y="24"/>
                </a:cubicBezTo>
                <a:cubicBezTo>
                  <a:pt x="18360" y="38"/>
                  <a:pt x="18350" y="48"/>
                  <a:pt x="18336" y="48"/>
                </a:cubicBezTo>
                <a:lnTo>
                  <a:pt x="18240" y="48"/>
                </a:lnTo>
                <a:cubicBezTo>
                  <a:pt x="18227" y="48"/>
                  <a:pt x="18216" y="38"/>
                  <a:pt x="18216" y="24"/>
                </a:cubicBezTo>
                <a:cubicBezTo>
                  <a:pt x="18216" y="11"/>
                  <a:pt x="18227" y="0"/>
                  <a:pt x="18240" y="0"/>
                </a:cubicBezTo>
                <a:close/>
                <a:moveTo>
                  <a:pt x="18480" y="0"/>
                </a:moveTo>
                <a:lnTo>
                  <a:pt x="18576" y="0"/>
                </a:lnTo>
                <a:cubicBezTo>
                  <a:pt x="18590" y="0"/>
                  <a:pt x="18600" y="11"/>
                  <a:pt x="18600" y="24"/>
                </a:cubicBezTo>
                <a:cubicBezTo>
                  <a:pt x="18600" y="38"/>
                  <a:pt x="18590" y="48"/>
                  <a:pt x="18576" y="48"/>
                </a:cubicBezTo>
                <a:lnTo>
                  <a:pt x="18480" y="48"/>
                </a:lnTo>
                <a:cubicBezTo>
                  <a:pt x="18467" y="48"/>
                  <a:pt x="18456" y="38"/>
                  <a:pt x="18456" y="24"/>
                </a:cubicBezTo>
                <a:cubicBezTo>
                  <a:pt x="18456" y="11"/>
                  <a:pt x="18467" y="0"/>
                  <a:pt x="18480" y="0"/>
                </a:cubicBezTo>
                <a:close/>
                <a:moveTo>
                  <a:pt x="18720" y="0"/>
                </a:moveTo>
                <a:lnTo>
                  <a:pt x="18816" y="0"/>
                </a:lnTo>
                <a:cubicBezTo>
                  <a:pt x="18830" y="0"/>
                  <a:pt x="18840" y="11"/>
                  <a:pt x="18840" y="24"/>
                </a:cubicBezTo>
                <a:cubicBezTo>
                  <a:pt x="18840" y="38"/>
                  <a:pt x="18830" y="48"/>
                  <a:pt x="18816" y="48"/>
                </a:cubicBezTo>
                <a:lnTo>
                  <a:pt x="18720" y="48"/>
                </a:lnTo>
                <a:cubicBezTo>
                  <a:pt x="18707" y="48"/>
                  <a:pt x="18696" y="38"/>
                  <a:pt x="18696" y="24"/>
                </a:cubicBezTo>
                <a:cubicBezTo>
                  <a:pt x="18696" y="11"/>
                  <a:pt x="18707" y="0"/>
                  <a:pt x="18720" y="0"/>
                </a:cubicBezTo>
                <a:close/>
                <a:moveTo>
                  <a:pt x="18960" y="0"/>
                </a:moveTo>
                <a:lnTo>
                  <a:pt x="19056" y="0"/>
                </a:lnTo>
                <a:cubicBezTo>
                  <a:pt x="19070" y="0"/>
                  <a:pt x="19080" y="11"/>
                  <a:pt x="19080" y="24"/>
                </a:cubicBezTo>
                <a:cubicBezTo>
                  <a:pt x="19080" y="38"/>
                  <a:pt x="19070" y="48"/>
                  <a:pt x="19056" y="48"/>
                </a:cubicBezTo>
                <a:lnTo>
                  <a:pt x="18960" y="48"/>
                </a:lnTo>
                <a:cubicBezTo>
                  <a:pt x="18947" y="48"/>
                  <a:pt x="18936" y="38"/>
                  <a:pt x="18936" y="24"/>
                </a:cubicBezTo>
                <a:cubicBezTo>
                  <a:pt x="18936" y="11"/>
                  <a:pt x="18947" y="0"/>
                  <a:pt x="18960" y="0"/>
                </a:cubicBezTo>
                <a:close/>
                <a:moveTo>
                  <a:pt x="19200" y="0"/>
                </a:moveTo>
                <a:lnTo>
                  <a:pt x="19296" y="0"/>
                </a:lnTo>
                <a:cubicBezTo>
                  <a:pt x="19310" y="0"/>
                  <a:pt x="19320" y="11"/>
                  <a:pt x="19320" y="24"/>
                </a:cubicBezTo>
                <a:cubicBezTo>
                  <a:pt x="19320" y="38"/>
                  <a:pt x="19310" y="48"/>
                  <a:pt x="19296" y="48"/>
                </a:cubicBezTo>
                <a:lnTo>
                  <a:pt x="19200" y="48"/>
                </a:lnTo>
                <a:cubicBezTo>
                  <a:pt x="19187" y="48"/>
                  <a:pt x="19176" y="38"/>
                  <a:pt x="19176" y="24"/>
                </a:cubicBezTo>
                <a:cubicBezTo>
                  <a:pt x="19176" y="11"/>
                  <a:pt x="19187" y="0"/>
                  <a:pt x="19200" y="0"/>
                </a:cubicBezTo>
                <a:close/>
                <a:moveTo>
                  <a:pt x="19440" y="0"/>
                </a:moveTo>
                <a:lnTo>
                  <a:pt x="19536" y="0"/>
                </a:lnTo>
                <a:cubicBezTo>
                  <a:pt x="19550" y="0"/>
                  <a:pt x="19560" y="11"/>
                  <a:pt x="19560" y="24"/>
                </a:cubicBezTo>
                <a:cubicBezTo>
                  <a:pt x="19560" y="38"/>
                  <a:pt x="19550" y="48"/>
                  <a:pt x="19536" y="48"/>
                </a:cubicBezTo>
                <a:lnTo>
                  <a:pt x="19440" y="48"/>
                </a:lnTo>
                <a:cubicBezTo>
                  <a:pt x="19427" y="48"/>
                  <a:pt x="19416" y="38"/>
                  <a:pt x="19416" y="24"/>
                </a:cubicBezTo>
                <a:cubicBezTo>
                  <a:pt x="19416" y="11"/>
                  <a:pt x="19427" y="0"/>
                  <a:pt x="19440" y="0"/>
                </a:cubicBezTo>
                <a:close/>
                <a:moveTo>
                  <a:pt x="19680" y="0"/>
                </a:moveTo>
                <a:lnTo>
                  <a:pt x="19776" y="0"/>
                </a:lnTo>
                <a:cubicBezTo>
                  <a:pt x="19790" y="0"/>
                  <a:pt x="19800" y="11"/>
                  <a:pt x="19800" y="24"/>
                </a:cubicBezTo>
                <a:cubicBezTo>
                  <a:pt x="19800" y="38"/>
                  <a:pt x="19790" y="48"/>
                  <a:pt x="19776" y="48"/>
                </a:cubicBezTo>
                <a:lnTo>
                  <a:pt x="19680" y="48"/>
                </a:lnTo>
                <a:cubicBezTo>
                  <a:pt x="19667" y="48"/>
                  <a:pt x="19656" y="38"/>
                  <a:pt x="19656" y="24"/>
                </a:cubicBezTo>
                <a:cubicBezTo>
                  <a:pt x="19656" y="11"/>
                  <a:pt x="19667" y="0"/>
                  <a:pt x="19680" y="0"/>
                </a:cubicBezTo>
                <a:close/>
                <a:moveTo>
                  <a:pt x="19920" y="0"/>
                </a:moveTo>
                <a:lnTo>
                  <a:pt x="20016" y="0"/>
                </a:lnTo>
                <a:cubicBezTo>
                  <a:pt x="20030" y="0"/>
                  <a:pt x="20040" y="11"/>
                  <a:pt x="20040" y="24"/>
                </a:cubicBezTo>
                <a:cubicBezTo>
                  <a:pt x="20040" y="38"/>
                  <a:pt x="20030" y="48"/>
                  <a:pt x="20016" y="48"/>
                </a:cubicBezTo>
                <a:lnTo>
                  <a:pt x="19920" y="48"/>
                </a:lnTo>
                <a:cubicBezTo>
                  <a:pt x="19907" y="48"/>
                  <a:pt x="19896" y="38"/>
                  <a:pt x="19896" y="24"/>
                </a:cubicBezTo>
                <a:cubicBezTo>
                  <a:pt x="19896" y="11"/>
                  <a:pt x="19907" y="0"/>
                  <a:pt x="19920" y="0"/>
                </a:cubicBezTo>
                <a:close/>
                <a:moveTo>
                  <a:pt x="20160" y="0"/>
                </a:moveTo>
                <a:lnTo>
                  <a:pt x="20256" y="0"/>
                </a:lnTo>
                <a:cubicBezTo>
                  <a:pt x="20270" y="0"/>
                  <a:pt x="20280" y="11"/>
                  <a:pt x="20280" y="24"/>
                </a:cubicBezTo>
                <a:cubicBezTo>
                  <a:pt x="20280" y="38"/>
                  <a:pt x="20270" y="48"/>
                  <a:pt x="20256" y="48"/>
                </a:cubicBezTo>
                <a:lnTo>
                  <a:pt x="20160" y="48"/>
                </a:lnTo>
                <a:cubicBezTo>
                  <a:pt x="20147" y="48"/>
                  <a:pt x="20136" y="38"/>
                  <a:pt x="20136" y="24"/>
                </a:cubicBezTo>
                <a:cubicBezTo>
                  <a:pt x="20136" y="11"/>
                  <a:pt x="20147" y="0"/>
                  <a:pt x="20160" y="0"/>
                </a:cubicBezTo>
                <a:close/>
                <a:moveTo>
                  <a:pt x="20400" y="0"/>
                </a:moveTo>
                <a:lnTo>
                  <a:pt x="20496" y="0"/>
                </a:lnTo>
                <a:cubicBezTo>
                  <a:pt x="20510" y="0"/>
                  <a:pt x="20520" y="11"/>
                  <a:pt x="20520" y="24"/>
                </a:cubicBezTo>
                <a:cubicBezTo>
                  <a:pt x="20520" y="38"/>
                  <a:pt x="20510" y="48"/>
                  <a:pt x="20496" y="48"/>
                </a:cubicBezTo>
                <a:lnTo>
                  <a:pt x="20400" y="48"/>
                </a:lnTo>
                <a:cubicBezTo>
                  <a:pt x="20387" y="48"/>
                  <a:pt x="20376" y="38"/>
                  <a:pt x="20376" y="24"/>
                </a:cubicBezTo>
                <a:cubicBezTo>
                  <a:pt x="20376" y="11"/>
                  <a:pt x="20387" y="0"/>
                  <a:pt x="20400" y="0"/>
                </a:cubicBezTo>
                <a:close/>
                <a:moveTo>
                  <a:pt x="20640" y="0"/>
                </a:moveTo>
                <a:lnTo>
                  <a:pt x="20736" y="0"/>
                </a:lnTo>
                <a:cubicBezTo>
                  <a:pt x="20750" y="0"/>
                  <a:pt x="20760" y="11"/>
                  <a:pt x="20760" y="24"/>
                </a:cubicBezTo>
                <a:cubicBezTo>
                  <a:pt x="20760" y="38"/>
                  <a:pt x="20750" y="48"/>
                  <a:pt x="20736" y="48"/>
                </a:cubicBezTo>
                <a:lnTo>
                  <a:pt x="20640" y="48"/>
                </a:lnTo>
                <a:cubicBezTo>
                  <a:pt x="20627" y="48"/>
                  <a:pt x="20616" y="38"/>
                  <a:pt x="20616" y="24"/>
                </a:cubicBezTo>
                <a:cubicBezTo>
                  <a:pt x="20616" y="11"/>
                  <a:pt x="20627" y="0"/>
                  <a:pt x="20640" y="0"/>
                </a:cubicBezTo>
                <a:close/>
                <a:moveTo>
                  <a:pt x="20880" y="0"/>
                </a:moveTo>
                <a:lnTo>
                  <a:pt x="20976" y="0"/>
                </a:lnTo>
                <a:cubicBezTo>
                  <a:pt x="20990" y="0"/>
                  <a:pt x="21000" y="11"/>
                  <a:pt x="21000" y="24"/>
                </a:cubicBezTo>
                <a:cubicBezTo>
                  <a:pt x="21000" y="38"/>
                  <a:pt x="20990" y="48"/>
                  <a:pt x="20976" y="48"/>
                </a:cubicBezTo>
                <a:lnTo>
                  <a:pt x="20880" y="48"/>
                </a:lnTo>
                <a:cubicBezTo>
                  <a:pt x="20867" y="48"/>
                  <a:pt x="20856" y="38"/>
                  <a:pt x="20856" y="24"/>
                </a:cubicBezTo>
                <a:cubicBezTo>
                  <a:pt x="20856" y="11"/>
                  <a:pt x="20867" y="0"/>
                  <a:pt x="20880" y="0"/>
                </a:cubicBezTo>
                <a:close/>
                <a:moveTo>
                  <a:pt x="21120" y="0"/>
                </a:moveTo>
                <a:lnTo>
                  <a:pt x="21216" y="0"/>
                </a:lnTo>
                <a:cubicBezTo>
                  <a:pt x="21230" y="0"/>
                  <a:pt x="21240" y="11"/>
                  <a:pt x="21240" y="24"/>
                </a:cubicBezTo>
                <a:cubicBezTo>
                  <a:pt x="21240" y="38"/>
                  <a:pt x="21230" y="48"/>
                  <a:pt x="21216" y="48"/>
                </a:cubicBezTo>
                <a:lnTo>
                  <a:pt x="21120" y="48"/>
                </a:lnTo>
                <a:cubicBezTo>
                  <a:pt x="21107" y="48"/>
                  <a:pt x="21096" y="38"/>
                  <a:pt x="21096" y="24"/>
                </a:cubicBezTo>
                <a:cubicBezTo>
                  <a:pt x="21096" y="11"/>
                  <a:pt x="21107" y="0"/>
                  <a:pt x="21120" y="0"/>
                </a:cubicBezTo>
                <a:close/>
                <a:moveTo>
                  <a:pt x="21360" y="0"/>
                </a:moveTo>
                <a:lnTo>
                  <a:pt x="21456" y="0"/>
                </a:lnTo>
                <a:cubicBezTo>
                  <a:pt x="21470" y="0"/>
                  <a:pt x="21480" y="11"/>
                  <a:pt x="21480" y="24"/>
                </a:cubicBezTo>
                <a:cubicBezTo>
                  <a:pt x="21480" y="38"/>
                  <a:pt x="21470" y="48"/>
                  <a:pt x="21456" y="48"/>
                </a:cubicBezTo>
                <a:lnTo>
                  <a:pt x="21360" y="48"/>
                </a:lnTo>
                <a:cubicBezTo>
                  <a:pt x="21347" y="48"/>
                  <a:pt x="21336" y="38"/>
                  <a:pt x="21336" y="24"/>
                </a:cubicBezTo>
                <a:cubicBezTo>
                  <a:pt x="21336" y="11"/>
                  <a:pt x="21347" y="0"/>
                  <a:pt x="21360" y="0"/>
                </a:cubicBezTo>
                <a:close/>
                <a:moveTo>
                  <a:pt x="21600" y="0"/>
                </a:moveTo>
                <a:lnTo>
                  <a:pt x="21696" y="0"/>
                </a:lnTo>
                <a:cubicBezTo>
                  <a:pt x="21710" y="0"/>
                  <a:pt x="21720" y="11"/>
                  <a:pt x="21720" y="24"/>
                </a:cubicBezTo>
                <a:cubicBezTo>
                  <a:pt x="21720" y="38"/>
                  <a:pt x="21710" y="48"/>
                  <a:pt x="21696" y="48"/>
                </a:cubicBezTo>
                <a:lnTo>
                  <a:pt x="21600" y="48"/>
                </a:lnTo>
                <a:cubicBezTo>
                  <a:pt x="21587" y="48"/>
                  <a:pt x="21576" y="38"/>
                  <a:pt x="21576" y="24"/>
                </a:cubicBezTo>
                <a:cubicBezTo>
                  <a:pt x="21576" y="11"/>
                  <a:pt x="21587" y="0"/>
                  <a:pt x="21600" y="0"/>
                </a:cubicBezTo>
                <a:close/>
                <a:moveTo>
                  <a:pt x="21840" y="0"/>
                </a:moveTo>
                <a:lnTo>
                  <a:pt x="21936" y="0"/>
                </a:lnTo>
                <a:cubicBezTo>
                  <a:pt x="21950" y="0"/>
                  <a:pt x="21960" y="11"/>
                  <a:pt x="21960" y="24"/>
                </a:cubicBezTo>
                <a:cubicBezTo>
                  <a:pt x="21960" y="38"/>
                  <a:pt x="21950" y="48"/>
                  <a:pt x="21936" y="48"/>
                </a:cubicBezTo>
                <a:lnTo>
                  <a:pt x="21840" y="48"/>
                </a:lnTo>
                <a:cubicBezTo>
                  <a:pt x="21827" y="48"/>
                  <a:pt x="21816" y="38"/>
                  <a:pt x="21816" y="24"/>
                </a:cubicBezTo>
                <a:cubicBezTo>
                  <a:pt x="21816" y="11"/>
                  <a:pt x="21827" y="0"/>
                  <a:pt x="21840" y="0"/>
                </a:cubicBezTo>
                <a:close/>
                <a:moveTo>
                  <a:pt x="22080" y="0"/>
                </a:moveTo>
                <a:lnTo>
                  <a:pt x="22176" y="0"/>
                </a:lnTo>
                <a:cubicBezTo>
                  <a:pt x="22190" y="0"/>
                  <a:pt x="22200" y="11"/>
                  <a:pt x="22200" y="24"/>
                </a:cubicBezTo>
                <a:cubicBezTo>
                  <a:pt x="22200" y="38"/>
                  <a:pt x="22190" y="48"/>
                  <a:pt x="22176" y="48"/>
                </a:cubicBezTo>
                <a:lnTo>
                  <a:pt x="22080" y="48"/>
                </a:lnTo>
                <a:cubicBezTo>
                  <a:pt x="22067" y="48"/>
                  <a:pt x="22056" y="38"/>
                  <a:pt x="22056" y="24"/>
                </a:cubicBezTo>
                <a:cubicBezTo>
                  <a:pt x="22056" y="11"/>
                  <a:pt x="22067" y="0"/>
                  <a:pt x="22080" y="0"/>
                </a:cubicBezTo>
                <a:close/>
                <a:moveTo>
                  <a:pt x="22320" y="0"/>
                </a:moveTo>
                <a:lnTo>
                  <a:pt x="22416" y="0"/>
                </a:lnTo>
                <a:cubicBezTo>
                  <a:pt x="22430" y="0"/>
                  <a:pt x="22440" y="11"/>
                  <a:pt x="22440" y="24"/>
                </a:cubicBezTo>
                <a:cubicBezTo>
                  <a:pt x="22440" y="38"/>
                  <a:pt x="22430" y="48"/>
                  <a:pt x="22416" y="48"/>
                </a:cubicBezTo>
                <a:lnTo>
                  <a:pt x="22320" y="48"/>
                </a:lnTo>
                <a:cubicBezTo>
                  <a:pt x="22307" y="48"/>
                  <a:pt x="22296" y="38"/>
                  <a:pt x="22296" y="24"/>
                </a:cubicBezTo>
                <a:cubicBezTo>
                  <a:pt x="22296" y="11"/>
                  <a:pt x="22307" y="0"/>
                  <a:pt x="22320" y="0"/>
                </a:cubicBezTo>
                <a:close/>
                <a:moveTo>
                  <a:pt x="22560" y="0"/>
                </a:moveTo>
                <a:lnTo>
                  <a:pt x="22656" y="0"/>
                </a:lnTo>
                <a:cubicBezTo>
                  <a:pt x="22670" y="0"/>
                  <a:pt x="22680" y="11"/>
                  <a:pt x="22680" y="24"/>
                </a:cubicBezTo>
                <a:cubicBezTo>
                  <a:pt x="22680" y="38"/>
                  <a:pt x="22670" y="48"/>
                  <a:pt x="22656" y="48"/>
                </a:cubicBezTo>
                <a:lnTo>
                  <a:pt x="22560" y="48"/>
                </a:lnTo>
                <a:cubicBezTo>
                  <a:pt x="22547" y="48"/>
                  <a:pt x="22536" y="38"/>
                  <a:pt x="22536" y="24"/>
                </a:cubicBezTo>
                <a:cubicBezTo>
                  <a:pt x="22536" y="11"/>
                  <a:pt x="22547" y="0"/>
                  <a:pt x="22560" y="0"/>
                </a:cubicBezTo>
                <a:close/>
                <a:moveTo>
                  <a:pt x="22800" y="0"/>
                </a:moveTo>
                <a:lnTo>
                  <a:pt x="22896" y="0"/>
                </a:lnTo>
                <a:cubicBezTo>
                  <a:pt x="22910" y="0"/>
                  <a:pt x="22920" y="11"/>
                  <a:pt x="22920" y="24"/>
                </a:cubicBezTo>
                <a:cubicBezTo>
                  <a:pt x="22920" y="38"/>
                  <a:pt x="22910" y="48"/>
                  <a:pt x="22896" y="48"/>
                </a:cubicBezTo>
                <a:lnTo>
                  <a:pt x="22800" y="48"/>
                </a:lnTo>
                <a:cubicBezTo>
                  <a:pt x="22787" y="48"/>
                  <a:pt x="22776" y="38"/>
                  <a:pt x="22776" y="24"/>
                </a:cubicBezTo>
                <a:cubicBezTo>
                  <a:pt x="22776" y="11"/>
                  <a:pt x="22787" y="0"/>
                  <a:pt x="22800" y="0"/>
                </a:cubicBezTo>
                <a:close/>
                <a:moveTo>
                  <a:pt x="23040" y="0"/>
                </a:moveTo>
                <a:lnTo>
                  <a:pt x="23136" y="0"/>
                </a:lnTo>
                <a:cubicBezTo>
                  <a:pt x="23150" y="0"/>
                  <a:pt x="23160" y="11"/>
                  <a:pt x="23160" y="24"/>
                </a:cubicBezTo>
                <a:cubicBezTo>
                  <a:pt x="23160" y="38"/>
                  <a:pt x="23150" y="48"/>
                  <a:pt x="23136" y="48"/>
                </a:cubicBezTo>
                <a:lnTo>
                  <a:pt x="23040" y="48"/>
                </a:lnTo>
                <a:cubicBezTo>
                  <a:pt x="23027" y="48"/>
                  <a:pt x="23016" y="38"/>
                  <a:pt x="23016" y="24"/>
                </a:cubicBezTo>
                <a:cubicBezTo>
                  <a:pt x="23016" y="11"/>
                  <a:pt x="23027" y="0"/>
                  <a:pt x="23040" y="0"/>
                </a:cubicBezTo>
                <a:close/>
                <a:moveTo>
                  <a:pt x="23280" y="0"/>
                </a:moveTo>
                <a:lnTo>
                  <a:pt x="23376" y="0"/>
                </a:lnTo>
                <a:cubicBezTo>
                  <a:pt x="23390" y="0"/>
                  <a:pt x="23400" y="11"/>
                  <a:pt x="23400" y="24"/>
                </a:cubicBezTo>
                <a:cubicBezTo>
                  <a:pt x="23400" y="38"/>
                  <a:pt x="23390" y="48"/>
                  <a:pt x="23376" y="48"/>
                </a:cubicBezTo>
                <a:lnTo>
                  <a:pt x="23280" y="48"/>
                </a:lnTo>
                <a:cubicBezTo>
                  <a:pt x="23267" y="48"/>
                  <a:pt x="23256" y="38"/>
                  <a:pt x="23256" y="24"/>
                </a:cubicBezTo>
                <a:cubicBezTo>
                  <a:pt x="23256" y="11"/>
                  <a:pt x="23267" y="0"/>
                  <a:pt x="23280" y="0"/>
                </a:cubicBezTo>
                <a:close/>
                <a:moveTo>
                  <a:pt x="23520" y="0"/>
                </a:moveTo>
                <a:lnTo>
                  <a:pt x="23616" y="0"/>
                </a:lnTo>
                <a:cubicBezTo>
                  <a:pt x="23630" y="0"/>
                  <a:pt x="23640" y="11"/>
                  <a:pt x="23640" y="24"/>
                </a:cubicBezTo>
                <a:cubicBezTo>
                  <a:pt x="23640" y="38"/>
                  <a:pt x="23630" y="48"/>
                  <a:pt x="23616" y="48"/>
                </a:cubicBezTo>
                <a:lnTo>
                  <a:pt x="23520" y="48"/>
                </a:lnTo>
                <a:cubicBezTo>
                  <a:pt x="23507" y="48"/>
                  <a:pt x="23496" y="38"/>
                  <a:pt x="23496" y="24"/>
                </a:cubicBezTo>
                <a:cubicBezTo>
                  <a:pt x="23496" y="11"/>
                  <a:pt x="23507" y="0"/>
                  <a:pt x="23520" y="0"/>
                </a:cubicBezTo>
                <a:close/>
                <a:moveTo>
                  <a:pt x="23760" y="0"/>
                </a:moveTo>
                <a:lnTo>
                  <a:pt x="23856" y="0"/>
                </a:lnTo>
                <a:cubicBezTo>
                  <a:pt x="23870" y="0"/>
                  <a:pt x="23880" y="11"/>
                  <a:pt x="23880" y="24"/>
                </a:cubicBezTo>
                <a:cubicBezTo>
                  <a:pt x="23880" y="38"/>
                  <a:pt x="23870" y="48"/>
                  <a:pt x="23856" y="48"/>
                </a:cubicBezTo>
                <a:lnTo>
                  <a:pt x="23760" y="48"/>
                </a:lnTo>
                <a:cubicBezTo>
                  <a:pt x="23747" y="48"/>
                  <a:pt x="23736" y="38"/>
                  <a:pt x="23736" y="24"/>
                </a:cubicBezTo>
                <a:cubicBezTo>
                  <a:pt x="23736" y="11"/>
                  <a:pt x="23747" y="0"/>
                  <a:pt x="23760" y="0"/>
                </a:cubicBezTo>
                <a:close/>
                <a:moveTo>
                  <a:pt x="24000" y="0"/>
                </a:moveTo>
                <a:lnTo>
                  <a:pt x="24096" y="0"/>
                </a:lnTo>
                <a:cubicBezTo>
                  <a:pt x="24110" y="0"/>
                  <a:pt x="24120" y="11"/>
                  <a:pt x="24120" y="24"/>
                </a:cubicBezTo>
                <a:cubicBezTo>
                  <a:pt x="24120" y="38"/>
                  <a:pt x="24110" y="48"/>
                  <a:pt x="24096" y="48"/>
                </a:cubicBezTo>
                <a:lnTo>
                  <a:pt x="24000" y="48"/>
                </a:lnTo>
                <a:cubicBezTo>
                  <a:pt x="23987" y="48"/>
                  <a:pt x="23976" y="38"/>
                  <a:pt x="23976" y="24"/>
                </a:cubicBezTo>
                <a:cubicBezTo>
                  <a:pt x="23976" y="11"/>
                  <a:pt x="23987" y="0"/>
                  <a:pt x="24000" y="0"/>
                </a:cubicBezTo>
                <a:close/>
                <a:moveTo>
                  <a:pt x="24240" y="0"/>
                </a:moveTo>
                <a:lnTo>
                  <a:pt x="24336" y="0"/>
                </a:lnTo>
                <a:cubicBezTo>
                  <a:pt x="24350" y="0"/>
                  <a:pt x="24360" y="11"/>
                  <a:pt x="24360" y="24"/>
                </a:cubicBezTo>
                <a:cubicBezTo>
                  <a:pt x="24360" y="38"/>
                  <a:pt x="24350" y="48"/>
                  <a:pt x="24336" y="48"/>
                </a:cubicBezTo>
                <a:lnTo>
                  <a:pt x="24240" y="48"/>
                </a:lnTo>
                <a:cubicBezTo>
                  <a:pt x="24227" y="48"/>
                  <a:pt x="24216" y="38"/>
                  <a:pt x="24216" y="24"/>
                </a:cubicBezTo>
                <a:cubicBezTo>
                  <a:pt x="24216" y="11"/>
                  <a:pt x="24227" y="0"/>
                  <a:pt x="24240" y="0"/>
                </a:cubicBezTo>
                <a:close/>
                <a:moveTo>
                  <a:pt x="24480" y="0"/>
                </a:moveTo>
                <a:lnTo>
                  <a:pt x="24576" y="0"/>
                </a:lnTo>
                <a:cubicBezTo>
                  <a:pt x="24590" y="0"/>
                  <a:pt x="24600" y="11"/>
                  <a:pt x="24600" y="24"/>
                </a:cubicBezTo>
                <a:cubicBezTo>
                  <a:pt x="24600" y="38"/>
                  <a:pt x="24590" y="48"/>
                  <a:pt x="24576" y="48"/>
                </a:cubicBezTo>
                <a:lnTo>
                  <a:pt x="24480" y="48"/>
                </a:lnTo>
                <a:cubicBezTo>
                  <a:pt x="24467" y="48"/>
                  <a:pt x="24456" y="38"/>
                  <a:pt x="24456" y="24"/>
                </a:cubicBezTo>
                <a:cubicBezTo>
                  <a:pt x="24456" y="11"/>
                  <a:pt x="24467" y="0"/>
                  <a:pt x="24480" y="0"/>
                </a:cubicBezTo>
                <a:close/>
                <a:moveTo>
                  <a:pt x="24720" y="0"/>
                </a:moveTo>
                <a:lnTo>
                  <a:pt x="24816" y="0"/>
                </a:lnTo>
                <a:cubicBezTo>
                  <a:pt x="24830" y="0"/>
                  <a:pt x="24840" y="11"/>
                  <a:pt x="24840" y="24"/>
                </a:cubicBezTo>
                <a:cubicBezTo>
                  <a:pt x="24840" y="38"/>
                  <a:pt x="24830" y="48"/>
                  <a:pt x="24816" y="48"/>
                </a:cubicBezTo>
                <a:lnTo>
                  <a:pt x="24720" y="48"/>
                </a:lnTo>
                <a:cubicBezTo>
                  <a:pt x="24707" y="48"/>
                  <a:pt x="24696" y="38"/>
                  <a:pt x="24696" y="24"/>
                </a:cubicBezTo>
                <a:cubicBezTo>
                  <a:pt x="24696" y="11"/>
                  <a:pt x="24707" y="0"/>
                  <a:pt x="24720" y="0"/>
                </a:cubicBezTo>
                <a:close/>
                <a:moveTo>
                  <a:pt x="24960" y="0"/>
                </a:moveTo>
                <a:lnTo>
                  <a:pt x="25056" y="0"/>
                </a:lnTo>
                <a:cubicBezTo>
                  <a:pt x="25070" y="0"/>
                  <a:pt x="25080" y="11"/>
                  <a:pt x="25080" y="24"/>
                </a:cubicBezTo>
                <a:cubicBezTo>
                  <a:pt x="25080" y="38"/>
                  <a:pt x="25070" y="48"/>
                  <a:pt x="25056" y="48"/>
                </a:cubicBezTo>
                <a:lnTo>
                  <a:pt x="24960" y="48"/>
                </a:lnTo>
                <a:cubicBezTo>
                  <a:pt x="24947" y="48"/>
                  <a:pt x="24936" y="38"/>
                  <a:pt x="24936" y="24"/>
                </a:cubicBezTo>
                <a:cubicBezTo>
                  <a:pt x="24936" y="11"/>
                  <a:pt x="24947" y="0"/>
                  <a:pt x="24960" y="0"/>
                </a:cubicBezTo>
                <a:close/>
                <a:moveTo>
                  <a:pt x="25200" y="0"/>
                </a:moveTo>
                <a:lnTo>
                  <a:pt x="25296" y="0"/>
                </a:lnTo>
                <a:cubicBezTo>
                  <a:pt x="25310" y="0"/>
                  <a:pt x="25320" y="11"/>
                  <a:pt x="25320" y="24"/>
                </a:cubicBezTo>
                <a:cubicBezTo>
                  <a:pt x="25320" y="38"/>
                  <a:pt x="25310" y="48"/>
                  <a:pt x="25296" y="48"/>
                </a:cubicBezTo>
                <a:lnTo>
                  <a:pt x="25200" y="48"/>
                </a:lnTo>
                <a:cubicBezTo>
                  <a:pt x="25187" y="48"/>
                  <a:pt x="25176" y="38"/>
                  <a:pt x="25176" y="24"/>
                </a:cubicBezTo>
                <a:cubicBezTo>
                  <a:pt x="25176" y="11"/>
                  <a:pt x="25187" y="0"/>
                  <a:pt x="25200" y="0"/>
                </a:cubicBezTo>
                <a:close/>
                <a:moveTo>
                  <a:pt x="25440" y="0"/>
                </a:moveTo>
                <a:lnTo>
                  <a:pt x="25536" y="0"/>
                </a:lnTo>
                <a:cubicBezTo>
                  <a:pt x="25550" y="0"/>
                  <a:pt x="25560" y="11"/>
                  <a:pt x="25560" y="24"/>
                </a:cubicBezTo>
                <a:cubicBezTo>
                  <a:pt x="25560" y="38"/>
                  <a:pt x="25550" y="48"/>
                  <a:pt x="25536" y="48"/>
                </a:cubicBezTo>
                <a:lnTo>
                  <a:pt x="25440" y="48"/>
                </a:lnTo>
                <a:cubicBezTo>
                  <a:pt x="25427" y="48"/>
                  <a:pt x="25416" y="38"/>
                  <a:pt x="25416" y="24"/>
                </a:cubicBezTo>
                <a:cubicBezTo>
                  <a:pt x="25416" y="11"/>
                  <a:pt x="25427" y="0"/>
                  <a:pt x="25440" y="0"/>
                </a:cubicBezTo>
                <a:close/>
                <a:moveTo>
                  <a:pt x="25680" y="0"/>
                </a:moveTo>
                <a:lnTo>
                  <a:pt x="25776" y="0"/>
                </a:lnTo>
                <a:cubicBezTo>
                  <a:pt x="25790" y="0"/>
                  <a:pt x="25800" y="11"/>
                  <a:pt x="25800" y="24"/>
                </a:cubicBezTo>
                <a:cubicBezTo>
                  <a:pt x="25800" y="38"/>
                  <a:pt x="25790" y="48"/>
                  <a:pt x="25776" y="48"/>
                </a:cubicBezTo>
                <a:lnTo>
                  <a:pt x="25680" y="48"/>
                </a:lnTo>
                <a:cubicBezTo>
                  <a:pt x="25667" y="48"/>
                  <a:pt x="25656" y="38"/>
                  <a:pt x="25656" y="24"/>
                </a:cubicBezTo>
                <a:cubicBezTo>
                  <a:pt x="25656" y="11"/>
                  <a:pt x="25667" y="0"/>
                  <a:pt x="25680" y="0"/>
                </a:cubicBezTo>
                <a:close/>
                <a:moveTo>
                  <a:pt x="25920" y="0"/>
                </a:moveTo>
                <a:lnTo>
                  <a:pt x="26016" y="0"/>
                </a:lnTo>
                <a:cubicBezTo>
                  <a:pt x="26030" y="0"/>
                  <a:pt x="26040" y="11"/>
                  <a:pt x="26040" y="24"/>
                </a:cubicBezTo>
                <a:cubicBezTo>
                  <a:pt x="26040" y="38"/>
                  <a:pt x="26030" y="48"/>
                  <a:pt x="26016" y="48"/>
                </a:cubicBezTo>
                <a:lnTo>
                  <a:pt x="25920" y="48"/>
                </a:lnTo>
                <a:cubicBezTo>
                  <a:pt x="25907" y="48"/>
                  <a:pt x="25896" y="38"/>
                  <a:pt x="25896" y="24"/>
                </a:cubicBezTo>
                <a:cubicBezTo>
                  <a:pt x="25896" y="11"/>
                  <a:pt x="25907" y="0"/>
                  <a:pt x="25920" y="0"/>
                </a:cubicBezTo>
                <a:close/>
                <a:moveTo>
                  <a:pt x="26160" y="0"/>
                </a:moveTo>
                <a:lnTo>
                  <a:pt x="26256" y="0"/>
                </a:lnTo>
                <a:cubicBezTo>
                  <a:pt x="26270" y="0"/>
                  <a:pt x="26280" y="11"/>
                  <a:pt x="26280" y="24"/>
                </a:cubicBezTo>
                <a:cubicBezTo>
                  <a:pt x="26280" y="38"/>
                  <a:pt x="26270" y="48"/>
                  <a:pt x="26256" y="48"/>
                </a:cubicBezTo>
                <a:lnTo>
                  <a:pt x="26160" y="48"/>
                </a:lnTo>
                <a:cubicBezTo>
                  <a:pt x="26147" y="48"/>
                  <a:pt x="26136" y="38"/>
                  <a:pt x="26136" y="24"/>
                </a:cubicBezTo>
                <a:cubicBezTo>
                  <a:pt x="26136" y="11"/>
                  <a:pt x="26147" y="0"/>
                  <a:pt x="26160" y="0"/>
                </a:cubicBezTo>
                <a:close/>
                <a:moveTo>
                  <a:pt x="26400" y="0"/>
                </a:moveTo>
                <a:lnTo>
                  <a:pt x="26496" y="0"/>
                </a:lnTo>
                <a:cubicBezTo>
                  <a:pt x="26510" y="0"/>
                  <a:pt x="26520" y="11"/>
                  <a:pt x="26520" y="24"/>
                </a:cubicBezTo>
                <a:cubicBezTo>
                  <a:pt x="26520" y="38"/>
                  <a:pt x="26510" y="48"/>
                  <a:pt x="26496" y="48"/>
                </a:cubicBezTo>
                <a:lnTo>
                  <a:pt x="26400" y="48"/>
                </a:lnTo>
                <a:cubicBezTo>
                  <a:pt x="26387" y="48"/>
                  <a:pt x="26376" y="38"/>
                  <a:pt x="26376" y="24"/>
                </a:cubicBezTo>
                <a:cubicBezTo>
                  <a:pt x="26376" y="11"/>
                  <a:pt x="26387" y="0"/>
                  <a:pt x="26400" y="0"/>
                </a:cubicBezTo>
                <a:close/>
                <a:moveTo>
                  <a:pt x="26640" y="0"/>
                </a:moveTo>
                <a:lnTo>
                  <a:pt x="26736" y="0"/>
                </a:lnTo>
                <a:cubicBezTo>
                  <a:pt x="26750" y="0"/>
                  <a:pt x="26760" y="11"/>
                  <a:pt x="26760" y="24"/>
                </a:cubicBezTo>
                <a:cubicBezTo>
                  <a:pt x="26760" y="38"/>
                  <a:pt x="26750" y="48"/>
                  <a:pt x="26736" y="48"/>
                </a:cubicBezTo>
                <a:lnTo>
                  <a:pt x="26640" y="48"/>
                </a:lnTo>
                <a:cubicBezTo>
                  <a:pt x="26627" y="48"/>
                  <a:pt x="26616" y="38"/>
                  <a:pt x="26616" y="24"/>
                </a:cubicBezTo>
                <a:cubicBezTo>
                  <a:pt x="26616" y="11"/>
                  <a:pt x="26627" y="0"/>
                  <a:pt x="26640" y="0"/>
                </a:cubicBezTo>
                <a:close/>
                <a:moveTo>
                  <a:pt x="26880" y="0"/>
                </a:moveTo>
                <a:lnTo>
                  <a:pt x="26976" y="0"/>
                </a:lnTo>
                <a:cubicBezTo>
                  <a:pt x="26990" y="0"/>
                  <a:pt x="27000" y="11"/>
                  <a:pt x="27000" y="24"/>
                </a:cubicBezTo>
                <a:cubicBezTo>
                  <a:pt x="27000" y="38"/>
                  <a:pt x="26990" y="48"/>
                  <a:pt x="26976" y="48"/>
                </a:cubicBezTo>
                <a:lnTo>
                  <a:pt x="26880" y="48"/>
                </a:lnTo>
                <a:cubicBezTo>
                  <a:pt x="26867" y="48"/>
                  <a:pt x="26856" y="38"/>
                  <a:pt x="26856" y="24"/>
                </a:cubicBezTo>
                <a:cubicBezTo>
                  <a:pt x="26856" y="11"/>
                  <a:pt x="26867" y="0"/>
                  <a:pt x="26880" y="0"/>
                </a:cubicBezTo>
                <a:close/>
                <a:moveTo>
                  <a:pt x="27120" y="0"/>
                </a:moveTo>
                <a:lnTo>
                  <a:pt x="27216" y="0"/>
                </a:lnTo>
                <a:cubicBezTo>
                  <a:pt x="27230" y="0"/>
                  <a:pt x="27240" y="11"/>
                  <a:pt x="27240" y="24"/>
                </a:cubicBezTo>
                <a:cubicBezTo>
                  <a:pt x="27240" y="38"/>
                  <a:pt x="27230" y="48"/>
                  <a:pt x="27216" y="48"/>
                </a:cubicBezTo>
                <a:lnTo>
                  <a:pt x="27120" y="48"/>
                </a:lnTo>
                <a:cubicBezTo>
                  <a:pt x="27107" y="48"/>
                  <a:pt x="27096" y="38"/>
                  <a:pt x="27096" y="24"/>
                </a:cubicBezTo>
                <a:cubicBezTo>
                  <a:pt x="27096" y="11"/>
                  <a:pt x="27107" y="0"/>
                  <a:pt x="27120" y="0"/>
                </a:cubicBezTo>
                <a:close/>
                <a:moveTo>
                  <a:pt x="27360" y="0"/>
                </a:moveTo>
                <a:lnTo>
                  <a:pt x="27456" y="0"/>
                </a:lnTo>
                <a:cubicBezTo>
                  <a:pt x="27470" y="0"/>
                  <a:pt x="27480" y="11"/>
                  <a:pt x="27480" y="24"/>
                </a:cubicBezTo>
                <a:cubicBezTo>
                  <a:pt x="27480" y="38"/>
                  <a:pt x="27470" y="48"/>
                  <a:pt x="27456" y="48"/>
                </a:cubicBezTo>
                <a:lnTo>
                  <a:pt x="27360" y="48"/>
                </a:lnTo>
                <a:cubicBezTo>
                  <a:pt x="27347" y="48"/>
                  <a:pt x="27336" y="38"/>
                  <a:pt x="27336" y="24"/>
                </a:cubicBezTo>
                <a:cubicBezTo>
                  <a:pt x="27336" y="11"/>
                  <a:pt x="27347" y="0"/>
                  <a:pt x="27360" y="0"/>
                </a:cubicBezTo>
                <a:close/>
                <a:moveTo>
                  <a:pt x="27600" y="0"/>
                </a:moveTo>
                <a:lnTo>
                  <a:pt x="27696" y="0"/>
                </a:lnTo>
                <a:cubicBezTo>
                  <a:pt x="27710" y="0"/>
                  <a:pt x="27720" y="11"/>
                  <a:pt x="27720" y="24"/>
                </a:cubicBezTo>
                <a:cubicBezTo>
                  <a:pt x="27720" y="38"/>
                  <a:pt x="27710" y="48"/>
                  <a:pt x="27696" y="48"/>
                </a:cubicBezTo>
                <a:lnTo>
                  <a:pt x="27600" y="48"/>
                </a:lnTo>
                <a:cubicBezTo>
                  <a:pt x="27587" y="48"/>
                  <a:pt x="27576" y="38"/>
                  <a:pt x="27576" y="24"/>
                </a:cubicBezTo>
                <a:cubicBezTo>
                  <a:pt x="27576" y="11"/>
                  <a:pt x="27587" y="0"/>
                  <a:pt x="27600" y="0"/>
                </a:cubicBezTo>
                <a:close/>
                <a:moveTo>
                  <a:pt x="27840" y="0"/>
                </a:moveTo>
                <a:lnTo>
                  <a:pt x="27904" y="0"/>
                </a:lnTo>
                <a:lnTo>
                  <a:pt x="27904" y="48"/>
                </a:lnTo>
                <a:lnTo>
                  <a:pt x="27840" y="48"/>
                </a:lnTo>
                <a:cubicBezTo>
                  <a:pt x="27827" y="48"/>
                  <a:pt x="27816" y="38"/>
                  <a:pt x="27816" y="24"/>
                </a:cubicBezTo>
                <a:cubicBezTo>
                  <a:pt x="27816" y="11"/>
                  <a:pt x="27827" y="0"/>
                  <a:pt x="27840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55748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8282"/>
    </mc:Choice>
    <mc:Fallback xmlns="">
      <p:transition spd="slow" advTm="28282"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67A14C-723F-454E-9189-00D4EDD478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0" y="1030987"/>
            <a:ext cx="8105716" cy="866775"/>
          </a:xfrm>
        </p:spPr>
        <p:txBody>
          <a:bodyPr>
            <a:noAutofit/>
          </a:bodyPr>
          <a:lstStyle/>
          <a:p>
            <a:r>
              <a:rPr lang="en-US" dirty="0"/>
              <a:t>Pembro + Chemo vs Chemo: PFS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1729AA2-EB8E-4DE2-8A6C-21130FF3C6A9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PFS assessed per RECIST v1.1 by blinded independent central review (final analysis of PFS occurred at IA2); Data cutoff: Sept 28, 2018.</a:t>
            </a:r>
          </a:p>
        </p:txBody>
      </p:sp>
      <p:sp>
        <p:nvSpPr>
          <p:cNvPr id="107" name="Rectangle 96">
            <a:extLst>
              <a:ext uri="{FF2B5EF4-FFF2-40B4-BE49-F238E27FC236}">
                <a16:creationId xmlns:a16="http://schemas.microsoft.com/office/drawing/2014/main" id="{43BEFC79-8D5D-42E0-94C1-2A7FA646C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73467" y="2321639"/>
            <a:ext cx="833932" cy="158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000" b="1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HR (95% CI)</a:t>
            </a:r>
            <a:endParaRPr lang="en-US" alt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05" name="Rectangle 94">
            <a:extLst>
              <a:ext uri="{FF2B5EF4-FFF2-40B4-BE49-F238E27FC236}">
                <a16:creationId xmlns:a16="http://schemas.microsoft.com/office/drawing/2014/main" id="{EA1B06C2-941E-4B80-8304-094A70D5D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865" y="2550240"/>
            <a:ext cx="105637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latin typeface="Arial"/>
                <a:ea typeface="MS PGothic" panose="020B0600070205080204" pitchFamily="34" charset="-128"/>
              </a:rPr>
              <a:t>Pembro + Chemo</a:t>
            </a:r>
            <a:endParaRPr lang="en-US" alt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06" name="Rectangle 95">
            <a:extLst>
              <a:ext uri="{FF2B5EF4-FFF2-40B4-BE49-F238E27FC236}">
                <a16:creationId xmlns:a16="http://schemas.microsoft.com/office/drawing/2014/main" id="{2B4812C7-D980-4A85-8FF5-042FA12DB6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74475" y="2325837"/>
            <a:ext cx="41838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Events</a:t>
            </a:r>
            <a:endParaRPr lang="en-US" alt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09" name="Rectangle 98">
            <a:extLst>
              <a:ext uri="{FF2B5EF4-FFF2-40B4-BE49-F238E27FC236}">
                <a16:creationId xmlns:a16="http://schemas.microsoft.com/office/drawing/2014/main" id="{F6CF624E-6F0D-4E57-B4A9-02FE4DBB0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864" y="2692192"/>
            <a:ext cx="43441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latin typeface="Arial"/>
                <a:ea typeface="MS PGothic" panose="020B0600070205080204" pitchFamily="34" charset="-128"/>
              </a:rPr>
              <a:t>Chemo</a:t>
            </a:r>
            <a:endParaRPr lang="en-US" alt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45" name="Rectangle 134">
            <a:extLst>
              <a:ext uri="{FF2B5EF4-FFF2-40B4-BE49-F238E27FC236}">
                <a16:creationId xmlns:a16="http://schemas.microsoft.com/office/drawing/2014/main" id="{62253388-30EF-48FD-AE80-974FA139AD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8885" y="2550240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latin typeface="Arial"/>
                <a:ea typeface="MS PGothic" panose="020B0600070205080204" pitchFamily="34" charset="-128"/>
              </a:rPr>
              <a:t>83%</a:t>
            </a:r>
            <a:endParaRPr lang="en-US" alt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46" name="Rectangle 135">
            <a:extLst>
              <a:ext uri="{FF2B5EF4-FFF2-40B4-BE49-F238E27FC236}">
                <a16:creationId xmlns:a16="http://schemas.microsoft.com/office/drawing/2014/main" id="{853F6F29-FEAB-4A65-92D3-83A7C1E579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8885" y="2692192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latin typeface="Arial"/>
                <a:ea typeface="MS PGothic" panose="020B0600070205080204" pitchFamily="34" charset="-128"/>
              </a:rPr>
              <a:t>89%</a:t>
            </a:r>
            <a:endParaRPr lang="en-US" alt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47" name="Rectangle 136">
            <a:extLst>
              <a:ext uri="{FF2B5EF4-FFF2-40B4-BE49-F238E27FC236}">
                <a16:creationId xmlns:a16="http://schemas.microsoft.com/office/drawing/2014/main" id="{B4235EF8-5E75-4C73-A06D-05139728E8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7002" y="2550240"/>
            <a:ext cx="24686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latin typeface="Arial"/>
                <a:ea typeface="MS PGothic" panose="020B0600070205080204" pitchFamily="34" charset="-128"/>
              </a:rPr>
              <a:t>0.84</a:t>
            </a:r>
            <a:endParaRPr lang="en-US" alt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148" name="Rectangle 137">
            <a:extLst>
              <a:ext uri="{FF2B5EF4-FFF2-40B4-BE49-F238E27FC236}">
                <a16:creationId xmlns:a16="http://schemas.microsoft.com/office/drawing/2014/main" id="{88DB59D7-F265-43D4-A205-B1151B7F1B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650" y="2692192"/>
            <a:ext cx="6235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latin typeface="Arial"/>
                <a:ea typeface="MS PGothic" panose="020B0600070205080204" pitchFamily="34" charset="-128"/>
              </a:rPr>
              <a:t>(0.70-1.02)</a:t>
            </a:r>
            <a:endParaRPr lang="en-US" alt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3" name="Freeform 32">
            <a:extLst>
              <a:ext uri="{FF2B5EF4-FFF2-40B4-BE49-F238E27FC236}">
                <a16:creationId xmlns:a16="http://schemas.microsoft.com/office/drawing/2014/main" id="{06718F79-C587-4147-8D4A-B57838B1FC56}"/>
              </a:ext>
            </a:extLst>
          </p:cNvPr>
          <p:cNvSpPr>
            <a:spLocks/>
          </p:cNvSpPr>
          <p:nvPr/>
        </p:nvSpPr>
        <p:spPr bwMode="auto">
          <a:xfrm>
            <a:off x="748755" y="2428673"/>
            <a:ext cx="2666147" cy="2432879"/>
          </a:xfrm>
          <a:custGeom>
            <a:avLst/>
            <a:gdLst>
              <a:gd name="T0" fmla="*/ 39 w 1741"/>
              <a:gd name="T1" fmla="*/ 14 h 1641"/>
              <a:gd name="T2" fmla="*/ 50 w 1741"/>
              <a:gd name="T3" fmla="*/ 35 h 1641"/>
              <a:gd name="T4" fmla="*/ 62 w 1741"/>
              <a:gd name="T5" fmla="*/ 56 h 1641"/>
              <a:gd name="T6" fmla="*/ 71 w 1741"/>
              <a:gd name="T7" fmla="*/ 76 h 1641"/>
              <a:gd name="T8" fmla="*/ 82 w 1741"/>
              <a:gd name="T9" fmla="*/ 110 h 1641"/>
              <a:gd name="T10" fmla="*/ 87 w 1741"/>
              <a:gd name="T11" fmla="*/ 124 h 1641"/>
              <a:gd name="T12" fmla="*/ 102 w 1741"/>
              <a:gd name="T13" fmla="*/ 145 h 1641"/>
              <a:gd name="T14" fmla="*/ 129 w 1741"/>
              <a:gd name="T15" fmla="*/ 166 h 1641"/>
              <a:gd name="T16" fmla="*/ 140 w 1741"/>
              <a:gd name="T17" fmla="*/ 194 h 1641"/>
              <a:gd name="T18" fmla="*/ 149 w 1741"/>
              <a:gd name="T19" fmla="*/ 215 h 1641"/>
              <a:gd name="T20" fmla="*/ 154 w 1741"/>
              <a:gd name="T21" fmla="*/ 263 h 1641"/>
              <a:gd name="T22" fmla="*/ 159 w 1741"/>
              <a:gd name="T23" fmla="*/ 291 h 1641"/>
              <a:gd name="T24" fmla="*/ 165 w 1741"/>
              <a:gd name="T25" fmla="*/ 312 h 1641"/>
              <a:gd name="T26" fmla="*/ 177 w 1741"/>
              <a:gd name="T27" fmla="*/ 347 h 1641"/>
              <a:gd name="T28" fmla="*/ 194 w 1741"/>
              <a:gd name="T29" fmla="*/ 374 h 1641"/>
              <a:gd name="T30" fmla="*/ 205 w 1741"/>
              <a:gd name="T31" fmla="*/ 402 h 1641"/>
              <a:gd name="T32" fmla="*/ 212 w 1741"/>
              <a:gd name="T33" fmla="*/ 423 h 1641"/>
              <a:gd name="T34" fmla="*/ 217 w 1741"/>
              <a:gd name="T35" fmla="*/ 450 h 1641"/>
              <a:gd name="T36" fmla="*/ 226 w 1741"/>
              <a:gd name="T37" fmla="*/ 485 h 1641"/>
              <a:gd name="T38" fmla="*/ 235 w 1741"/>
              <a:gd name="T39" fmla="*/ 534 h 1641"/>
              <a:gd name="T40" fmla="*/ 244 w 1741"/>
              <a:gd name="T41" fmla="*/ 576 h 1641"/>
              <a:gd name="T42" fmla="*/ 267 w 1741"/>
              <a:gd name="T43" fmla="*/ 604 h 1641"/>
              <a:gd name="T44" fmla="*/ 283 w 1741"/>
              <a:gd name="T45" fmla="*/ 631 h 1641"/>
              <a:gd name="T46" fmla="*/ 294 w 1741"/>
              <a:gd name="T47" fmla="*/ 652 h 1641"/>
              <a:gd name="T48" fmla="*/ 302 w 1741"/>
              <a:gd name="T49" fmla="*/ 687 h 1641"/>
              <a:gd name="T50" fmla="*/ 309 w 1741"/>
              <a:gd name="T51" fmla="*/ 729 h 1641"/>
              <a:gd name="T52" fmla="*/ 316 w 1741"/>
              <a:gd name="T53" fmla="*/ 785 h 1641"/>
              <a:gd name="T54" fmla="*/ 325 w 1741"/>
              <a:gd name="T55" fmla="*/ 799 h 1641"/>
              <a:gd name="T56" fmla="*/ 338 w 1741"/>
              <a:gd name="T57" fmla="*/ 821 h 1641"/>
              <a:gd name="T58" fmla="*/ 345 w 1741"/>
              <a:gd name="T59" fmla="*/ 842 h 1641"/>
              <a:gd name="T60" fmla="*/ 356 w 1741"/>
              <a:gd name="T61" fmla="*/ 863 h 1641"/>
              <a:gd name="T62" fmla="*/ 370 w 1741"/>
              <a:gd name="T63" fmla="*/ 885 h 1641"/>
              <a:gd name="T64" fmla="*/ 379 w 1741"/>
              <a:gd name="T65" fmla="*/ 914 h 1641"/>
              <a:gd name="T66" fmla="*/ 384 w 1741"/>
              <a:gd name="T67" fmla="*/ 950 h 1641"/>
              <a:gd name="T68" fmla="*/ 390 w 1741"/>
              <a:gd name="T69" fmla="*/ 987 h 1641"/>
              <a:gd name="T70" fmla="*/ 406 w 1741"/>
              <a:gd name="T71" fmla="*/ 1015 h 1641"/>
              <a:gd name="T72" fmla="*/ 422 w 1741"/>
              <a:gd name="T73" fmla="*/ 1045 h 1641"/>
              <a:gd name="T74" fmla="*/ 451 w 1741"/>
              <a:gd name="T75" fmla="*/ 1074 h 1641"/>
              <a:gd name="T76" fmla="*/ 458 w 1741"/>
              <a:gd name="T77" fmla="*/ 1112 h 1641"/>
              <a:gd name="T78" fmla="*/ 464 w 1741"/>
              <a:gd name="T79" fmla="*/ 1142 h 1641"/>
              <a:gd name="T80" fmla="*/ 498 w 1741"/>
              <a:gd name="T81" fmla="*/ 1165 h 1641"/>
              <a:gd name="T82" fmla="*/ 541 w 1741"/>
              <a:gd name="T83" fmla="*/ 1211 h 1641"/>
              <a:gd name="T84" fmla="*/ 550 w 1741"/>
              <a:gd name="T85" fmla="*/ 1234 h 1641"/>
              <a:gd name="T86" fmla="*/ 584 w 1741"/>
              <a:gd name="T87" fmla="*/ 1271 h 1641"/>
              <a:gd name="T88" fmla="*/ 606 w 1741"/>
              <a:gd name="T89" fmla="*/ 1301 h 1641"/>
              <a:gd name="T90" fmla="*/ 618 w 1741"/>
              <a:gd name="T91" fmla="*/ 1332 h 1641"/>
              <a:gd name="T92" fmla="*/ 645 w 1741"/>
              <a:gd name="T93" fmla="*/ 1355 h 1641"/>
              <a:gd name="T94" fmla="*/ 681 w 1741"/>
              <a:gd name="T95" fmla="*/ 1378 h 1641"/>
              <a:gd name="T96" fmla="*/ 690 w 1741"/>
              <a:gd name="T97" fmla="*/ 1400 h 1641"/>
              <a:gd name="T98" fmla="*/ 721 w 1741"/>
              <a:gd name="T99" fmla="*/ 1423 h 1641"/>
              <a:gd name="T100" fmla="*/ 750 w 1741"/>
              <a:gd name="T101" fmla="*/ 1439 h 1641"/>
              <a:gd name="T102" fmla="*/ 794 w 1741"/>
              <a:gd name="T103" fmla="*/ 1462 h 1641"/>
              <a:gd name="T104" fmla="*/ 823 w 1741"/>
              <a:gd name="T105" fmla="*/ 1485 h 1641"/>
              <a:gd name="T106" fmla="*/ 852 w 1741"/>
              <a:gd name="T107" fmla="*/ 1517 h 1641"/>
              <a:gd name="T108" fmla="*/ 909 w 1741"/>
              <a:gd name="T109" fmla="*/ 1533 h 1641"/>
              <a:gd name="T110" fmla="*/ 955 w 1741"/>
              <a:gd name="T111" fmla="*/ 1560 h 1641"/>
              <a:gd name="T112" fmla="*/ 1009 w 1741"/>
              <a:gd name="T113" fmla="*/ 1568 h 1641"/>
              <a:gd name="T114" fmla="*/ 1056 w 1741"/>
              <a:gd name="T115" fmla="*/ 1598 h 1641"/>
              <a:gd name="T116" fmla="*/ 1156 w 1741"/>
              <a:gd name="T117" fmla="*/ 1628 h 1641"/>
              <a:gd name="T118" fmla="*/ 1433 w 1741"/>
              <a:gd name="T119" fmla="*/ 1641 h 1641"/>
              <a:gd name="T120" fmla="*/ 1741 w 1741"/>
              <a:gd name="T121" fmla="*/ 1641 h 16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41" h="1641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2" y="0"/>
                </a:lnTo>
                <a:lnTo>
                  <a:pt x="12" y="8"/>
                </a:lnTo>
                <a:lnTo>
                  <a:pt x="12" y="8"/>
                </a:lnTo>
                <a:lnTo>
                  <a:pt x="39" y="8"/>
                </a:lnTo>
                <a:lnTo>
                  <a:pt x="39" y="14"/>
                </a:lnTo>
                <a:lnTo>
                  <a:pt x="39" y="14"/>
                </a:lnTo>
                <a:lnTo>
                  <a:pt x="44" y="14"/>
                </a:lnTo>
                <a:lnTo>
                  <a:pt x="44" y="21"/>
                </a:lnTo>
                <a:lnTo>
                  <a:pt x="44" y="21"/>
                </a:lnTo>
                <a:lnTo>
                  <a:pt x="48" y="21"/>
                </a:lnTo>
                <a:lnTo>
                  <a:pt x="48" y="28"/>
                </a:lnTo>
                <a:lnTo>
                  <a:pt x="48" y="28"/>
                </a:lnTo>
                <a:lnTo>
                  <a:pt x="50" y="28"/>
                </a:lnTo>
                <a:lnTo>
                  <a:pt x="50" y="35"/>
                </a:lnTo>
                <a:lnTo>
                  <a:pt x="50" y="35"/>
                </a:lnTo>
                <a:lnTo>
                  <a:pt x="55" y="35"/>
                </a:lnTo>
                <a:lnTo>
                  <a:pt x="55" y="42"/>
                </a:lnTo>
                <a:lnTo>
                  <a:pt x="55" y="42"/>
                </a:lnTo>
                <a:lnTo>
                  <a:pt x="60" y="42"/>
                </a:lnTo>
                <a:lnTo>
                  <a:pt x="60" y="49"/>
                </a:lnTo>
                <a:lnTo>
                  <a:pt x="60" y="49"/>
                </a:lnTo>
                <a:lnTo>
                  <a:pt x="62" y="49"/>
                </a:lnTo>
                <a:lnTo>
                  <a:pt x="62" y="56"/>
                </a:lnTo>
                <a:lnTo>
                  <a:pt x="62" y="56"/>
                </a:lnTo>
                <a:lnTo>
                  <a:pt x="64" y="56"/>
                </a:lnTo>
                <a:lnTo>
                  <a:pt x="64" y="62"/>
                </a:lnTo>
                <a:lnTo>
                  <a:pt x="64" y="62"/>
                </a:lnTo>
                <a:lnTo>
                  <a:pt x="69" y="62"/>
                </a:lnTo>
                <a:lnTo>
                  <a:pt x="69" y="70"/>
                </a:lnTo>
                <a:lnTo>
                  <a:pt x="69" y="70"/>
                </a:lnTo>
                <a:lnTo>
                  <a:pt x="71" y="70"/>
                </a:lnTo>
                <a:lnTo>
                  <a:pt x="71" y="76"/>
                </a:lnTo>
                <a:lnTo>
                  <a:pt x="71" y="76"/>
                </a:lnTo>
                <a:lnTo>
                  <a:pt x="73" y="76"/>
                </a:lnTo>
                <a:lnTo>
                  <a:pt x="73" y="83"/>
                </a:lnTo>
                <a:lnTo>
                  <a:pt x="73" y="83"/>
                </a:lnTo>
                <a:lnTo>
                  <a:pt x="75" y="83"/>
                </a:lnTo>
                <a:lnTo>
                  <a:pt x="75" y="104"/>
                </a:lnTo>
                <a:lnTo>
                  <a:pt x="75" y="104"/>
                </a:lnTo>
                <a:lnTo>
                  <a:pt x="82" y="104"/>
                </a:lnTo>
                <a:lnTo>
                  <a:pt x="82" y="110"/>
                </a:lnTo>
                <a:lnTo>
                  <a:pt x="82" y="110"/>
                </a:lnTo>
                <a:lnTo>
                  <a:pt x="84" y="110"/>
                </a:lnTo>
                <a:lnTo>
                  <a:pt x="84" y="110"/>
                </a:lnTo>
                <a:lnTo>
                  <a:pt x="84" y="110"/>
                </a:lnTo>
                <a:lnTo>
                  <a:pt x="86" y="110"/>
                </a:lnTo>
                <a:lnTo>
                  <a:pt x="86" y="118"/>
                </a:lnTo>
                <a:lnTo>
                  <a:pt x="86" y="118"/>
                </a:lnTo>
                <a:lnTo>
                  <a:pt x="87" y="118"/>
                </a:lnTo>
                <a:lnTo>
                  <a:pt x="87" y="124"/>
                </a:lnTo>
                <a:lnTo>
                  <a:pt x="87" y="124"/>
                </a:lnTo>
                <a:lnTo>
                  <a:pt x="91" y="124"/>
                </a:lnTo>
                <a:lnTo>
                  <a:pt x="91" y="131"/>
                </a:lnTo>
                <a:lnTo>
                  <a:pt x="91" y="131"/>
                </a:lnTo>
                <a:lnTo>
                  <a:pt x="100" y="131"/>
                </a:lnTo>
                <a:lnTo>
                  <a:pt x="100" y="139"/>
                </a:lnTo>
                <a:lnTo>
                  <a:pt x="100" y="139"/>
                </a:lnTo>
                <a:lnTo>
                  <a:pt x="102" y="139"/>
                </a:lnTo>
                <a:lnTo>
                  <a:pt x="102" y="145"/>
                </a:lnTo>
                <a:lnTo>
                  <a:pt x="102" y="145"/>
                </a:lnTo>
                <a:lnTo>
                  <a:pt x="104" y="145"/>
                </a:lnTo>
                <a:lnTo>
                  <a:pt x="104" y="152"/>
                </a:lnTo>
                <a:lnTo>
                  <a:pt x="104" y="152"/>
                </a:lnTo>
                <a:lnTo>
                  <a:pt x="122" y="152"/>
                </a:lnTo>
                <a:lnTo>
                  <a:pt x="122" y="159"/>
                </a:lnTo>
                <a:lnTo>
                  <a:pt x="122" y="159"/>
                </a:lnTo>
                <a:lnTo>
                  <a:pt x="129" y="159"/>
                </a:lnTo>
                <a:lnTo>
                  <a:pt x="129" y="166"/>
                </a:lnTo>
                <a:lnTo>
                  <a:pt x="129" y="166"/>
                </a:lnTo>
                <a:lnTo>
                  <a:pt x="133" y="166"/>
                </a:lnTo>
                <a:lnTo>
                  <a:pt x="133" y="173"/>
                </a:lnTo>
                <a:lnTo>
                  <a:pt x="133" y="173"/>
                </a:lnTo>
                <a:lnTo>
                  <a:pt x="136" y="173"/>
                </a:lnTo>
                <a:lnTo>
                  <a:pt x="136" y="180"/>
                </a:lnTo>
                <a:lnTo>
                  <a:pt x="136" y="180"/>
                </a:lnTo>
                <a:lnTo>
                  <a:pt x="140" y="180"/>
                </a:lnTo>
                <a:lnTo>
                  <a:pt x="140" y="194"/>
                </a:lnTo>
                <a:lnTo>
                  <a:pt x="140" y="194"/>
                </a:lnTo>
                <a:lnTo>
                  <a:pt x="142" y="194"/>
                </a:lnTo>
                <a:lnTo>
                  <a:pt x="142" y="194"/>
                </a:lnTo>
                <a:lnTo>
                  <a:pt x="142" y="194"/>
                </a:lnTo>
                <a:lnTo>
                  <a:pt x="145" y="194"/>
                </a:lnTo>
                <a:lnTo>
                  <a:pt x="145" y="201"/>
                </a:lnTo>
                <a:lnTo>
                  <a:pt x="145" y="201"/>
                </a:lnTo>
                <a:lnTo>
                  <a:pt x="149" y="201"/>
                </a:lnTo>
                <a:lnTo>
                  <a:pt x="149" y="215"/>
                </a:lnTo>
                <a:lnTo>
                  <a:pt x="149" y="215"/>
                </a:lnTo>
                <a:lnTo>
                  <a:pt x="150" y="215"/>
                </a:lnTo>
                <a:lnTo>
                  <a:pt x="150" y="242"/>
                </a:lnTo>
                <a:lnTo>
                  <a:pt x="150" y="242"/>
                </a:lnTo>
                <a:lnTo>
                  <a:pt x="152" y="242"/>
                </a:lnTo>
                <a:lnTo>
                  <a:pt x="152" y="256"/>
                </a:lnTo>
                <a:lnTo>
                  <a:pt x="152" y="256"/>
                </a:lnTo>
                <a:lnTo>
                  <a:pt x="154" y="256"/>
                </a:lnTo>
                <a:lnTo>
                  <a:pt x="154" y="263"/>
                </a:lnTo>
                <a:lnTo>
                  <a:pt x="154" y="263"/>
                </a:lnTo>
                <a:lnTo>
                  <a:pt x="156" y="263"/>
                </a:lnTo>
                <a:lnTo>
                  <a:pt x="156" y="270"/>
                </a:lnTo>
                <a:lnTo>
                  <a:pt x="156" y="270"/>
                </a:lnTo>
                <a:lnTo>
                  <a:pt x="157" y="270"/>
                </a:lnTo>
                <a:lnTo>
                  <a:pt x="157" y="284"/>
                </a:lnTo>
                <a:lnTo>
                  <a:pt x="157" y="284"/>
                </a:lnTo>
                <a:lnTo>
                  <a:pt x="159" y="284"/>
                </a:lnTo>
                <a:lnTo>
                  <a:pt x="159" y="291"/>
                </a:lnTo>
                <a:lnTo>
                  <a:pt x="159" y="291"/>
                </a:lnTo>
                <a:lnTo>
                  <a:pt x="161" y="291"/>
                </a:lnTo>
                <a:lnTo>
                  <a:pt x="161" y="298"/>
                </a:lnTo>
                <a:lnTo>
                  <a:pt x="161" y="298"/>
                </a:lnTo>
                <a:lnTo>
                  <a:pt x="163" y="298"/>
                </a:lnTo>
                <a:lnTo>
                  <a:pt x="163" y="305"/>
                </a:lnTo>
                <a:lnTo>
                  <a:pt x="163" y="305"/>
                </a:lnTo>
                <a:lnTo>
                  <a:pt x="165" y="305"/>
                </a:lnTo>
                <a:lnTo>
                  <a:pt x="165" y="312"/>
                </a:lnTo>
                <a:lnTo>
                  <a:pt x="165" y="312"/>
                </a:lnTo>
                <a:lnTo>
                  <a:pt x="166" y="312"/>
                </a:lnTo>
                <a:lnTo>
                  <a:pt x="166" y="326"/>
                </a:lnTo>
                <a:lnTo>
                  <a:pt x="166" y="326"/>
                </a:lnTo>
                <a:lnTo>
                  <a:pt x="168" y="326"/>
                </a:lnTo>
                <a:lnTo>
                  <a:pt x="168" y="333"/>
                </a:lnTo>
                <a:lnTo>
                  <a:pt x="168" y="333"/>
                </a:lnTo>
                <a:lnTo>
                  <a:pt x="177" y="333"/>
                </a:lnTo>
                <a:lnTo>
                  <a:pt x="177" y="347"/>
                </a:lnTo>
                <a:lnTo>
                  <a:pt x="177" y="347"/>
                </a:lnTo>
                <a:lnTo>
                  <a:pt x="179" y="347"/>
                </a:lnTo>
                <a:lnTo>
                  <a:pt x="179" y="353"/>
                </a:lnTo>
                <a:lnTo>
                  <a:pt x="179" y="353"/>
                </a:lnTo>
                <a:lnTo>
                  <a:pt x="188" y="353"/>
                </a:lnTo>
                <a:lnTo>
                  <a:pt x="188" y="361"/>
                </a:lnTo>
                <a:lnTo>
                  <a:pt x="188" y="361"/>
                </a:lnTo>
                <a:lnTo>
                  <a:pt x="194" y="361"/>
                </a:lnTo>
                <a:lnTo>
                  <a:pt x="194" y="374"/>
                </a:lnTo>
                <a:lnTo>
                  <a:pt x="194" y="374"/>
                </a:lnTo>
                <a:lnTo>
                  <a:pt x="195" y="374"/>
                </a:lnTo>
                <a:lnTo>
                  <a:pt x="195" y="382"/>
                </a:lnTo>
                <a:lnTo>
                  <a:pt x="195" y="382"/>
                </a:lnTo>
                <a:lnTo>
                  <a:pt x="197" y="382"/>
                </a:lnTo>
                <a:lnTo>
                  <a:pt x="197" y="395"/>
                </a:lnTo>
                <a:lnTo>
                  <a:pt x="197" y="395"/>
                </a:lnTo>
                <a:lnTo>
                  <a:pt x="205" y="395"/>
                </a:lnTo>
                <a:lnTo>
                  <a:pt x="205" y="402"/>
                </a:lnTo>
                <a:lnTo>
                  <a:pt x="205" y="402"/>
                </a:lnTo>
                <a:lnTo>
                  <a:pt x="206" y="402"/>
                </a:lnTo>
                <a:lnTo>
                  <a:pt x="206" y="409"/>
                </a:lnTo>
                <a:lnTo>
                  <a:pt x="206" y="409"/>
                </a:lnTo>
                <a:lnTo>
                  <a:pt x="210" y="409"/>
                </a:lnTo>
                <a:lnTo>
                  <a:pt x="210" y="417"/>
                </a:lnTo>
                <a:lnTo>
                  <a:pt x="210" y="417"/>
                </a:lnTo>
                <a:lnTo>
                  <a:pt x="212" y="417"/>
                </a:lnTo>
                <a:lnTo>
                  <a:pt x="212" y="423"/>
                </a:lnTo>
                <a:lnTo>
                  <a:pt x="212" y="423"/>
                </a:lnTo>
                <a:lnTo>
                  <a:pt x="214" y="423"/>
                </a:lnTo>
                <a:lnTo>
                  <a:pt x="214" y="430"/>
                </a:lnTo>
                <a:lnTo>
                  <a:pt x="214" y="430"/>
                </a:lnTo>
                <a:lnTo>
                  <a:pt x="215" y="430"/>
                </a:lnTo>
                <a:lnTo>
                  <a:pt x="215" y="437"/>
                </a:lnTo>
                <a:lnTo>
                  <a:pt x="215" y="437"/>
                </a:lnTo>
                <a:lnTo>
                  <a:pt x="217" y="437"/>
                </a:lnTo>
                <a:lnTo>
                  <a:pt x="217" y="450"/>
                </a:lnTo>
                <a:lnTo>
                  <a:pt x="217" y="450"/>
                </a:lnTo>
                <a:lnTo>
                  <a:pt x="221" y="450"/>
                </a:lnTo>
                <a:lnTo>
                  <a:pt x="221" y="465"/>
                </a:lnTo>
                <a:lnTo>
                  <a:pt x="221" y="465"/>
                </a:lnTo>
                <a:lnTo>
                  <a:pt x="223" y="465"/>
                </a:lnTo>
                <a:lnTo>
                  <a:pt x="223" y="472"/>
                </a:lnTo>
                <a:lnTo>
                  <a:pt x="223" y="472"/>
                </a:lnTo>
                <a:lnTo>
                  <a:pt x="226" y="472"/>
                </a:lnTo>
                <a:lnTo>
                  <a:pt x="226" y="485"/>
                </a:lnTo>
                <a:lnTo>
                  <a:pt x="226" y="485"/>
                </a:lnTo>
                <a:lnTo>
                  <a:pt x="230" y="485"/>
                </a:lnTo>
                <a:lnTo>
                  <a:pt x="230" y="506"/>
                </a:lnTo>
                <a:lnTo>
                  <a:pt x="230" y="506"/>
                </a:lnTo>
                <a:lnTo>
                  <a:pt x="232" y="506"/>
                </a:lnTo>
                <a:lnTo>
                  <a:pt x="232" y="528"/>
                </a:lnTo>
                <a:lnTo>
                  <a:pt x="232" y="528"/>
                </a:lnTo>
                <a:lnTo>
                  <a:pt x="235" y="528"/>
                </a:lnTo>
                <a:lnTo>
                  <a:pt x="235" y="534"/>
                </a:lnTo>
                <a:lnTo>
                  <a:pt x="235" y="534"/>
                </a:lnTo>
                <a:lnTo>
                  <a:pt x="239" y="534"/>
                </a:lnTo>
                <a:lnTo>
                  <a:pt x="239" y="562"/>
                </a:lnTo>
                <a:lnTo>
                  <a:pt x="239" y="562"/>
                </a:lnTo>
                <a:lnTo>
                  <a:pt x="242" y="562"/>
                </a:lnTo>
                <a:lnTo>
                  <a:pt x="242" y="569"/>
                </a:lnTo>
                <a:lnTo>
                  <a:pt x="242" y="569"/>
                </a:lnTo>
                <a:lnTo>
                  <a:pt x="244" y="569"/>
                </a:lnTo>
                <a:lnTo>
                  <a:pt x="244" y="576"/>
                </a:lnTo>
                <a:lnTo>
                  <a:pt x="244" y="576"/>
                </a:lnTo>
                <a:lnTo>
                  <a:pt x="255" y="576"/>
                </a:lnTo>
                <a:lnTo>
                  <a:pt x="255" y="583"/>
                </a:lnTo>
                <a:lnTo>
                  <a:pt x="255" y="583"/>
                </a:lnTo>
                <a:lnTo>
                  <a:pt x="257" y="583"/>
                </a:lnTo>
                <a:lnTo>
                  <a:pt x="257" y="597"/>
                </a:lnTo>
                <a:lnTo>
                  <a:pt x="257" y="597"/>
                </a:lnTo>
                <a:lnTo>
                  <a:pt x="267" y="597"/>
                </a:lnTo>
                <a:lnTo>
                  <a:pt x="267" y="604"/>
                </a:lnTo>
                <a:lnTo>
                  <a:pt x="267" y="604"/>
                </a:lnTo>
                <a:lnTo>
                  <a:pt x="278" y="604"/>
                </a:lnTo>
                <a:lnTo>
                  <a:pt x="278" y="611"/>
                </a:lnTo>
                <a:lnTo>
                  <a:pt x="278" y="611"/>
                </a:lnTo>
                <a:lnTo>
                  <a:pt x="282" y="611"/>
                </a:lnTo>
                <a:lnTo>
                  <a:pt x="282" y="618"/>
                </a:lnTo>
                <a:lnTo>
                  <a:pt x="282" y="618"/>
                </a:lnTo>
                <a:lnTo>
                  <a:pt x="283" y="618"/>
                </a:lnTo>
                <a:lnTo>
                  <a:pt x="283" y="631"/>
                </a:lnTo>
                <a:lnTo>
                  <a:pt x="283" y="631"/>
                </a:lnTo>
                <a:lnTo>
                  <a:pt x="289" y="631"/>
                </a:lnTo>
                <a:lnTo>
                  <a:pt x="289" y="639"/>
                </a:lnTo>
                <a:lnTo>
                  <a:pt x="289" y="639"/>
                </a:lnTo>
                <a:lnTo>
                  <a:pt x="291" y="639"/>
                </a:lnTo>
                <a:lnTo>
                  <a:pt x="291" y="646"/>
                </a:lnTo>
                <a:lnTo>
                  <a:pt x="291" y="646"/>
                </a:lnTo>
                <a:lnTo>
                  <a:pt x="294" y="646"/>
                </a:lnTo>
                <a:lnTo>
                  <a:pt x="294" y="652"/>
                </a:lnTo>
                <a:lnTo>
                  <a:pt x="294" y="652"/>
                </a:lnTo>
                <a:lnTo>
                  <a:pt x="296" y="652"/>
                </a:lnTo>
                <a:lnTo>
                  <a:pt x="296" y="660"/>
                </a:lnTo>
                <a:lnTo>
                  <a:pt x="296" y="660"/>
                </a:lnTo>
                <a:lnTo>
                  <a:pt x="300" y="660"/>
                </a:lnTo>
                <a:lnTo>
                  <a:pt x="300" y="680"/>
                </a:lnTo>
                <a:lnTo>
                  <a:pt x="300" y="680"/>
                </a:lnTo>
                <a:lnTo>
                  <a:pt x="302" y="680"/>
                </a:lnTo>
                <a:lnTo>
                  <a:pt x="302" y="687"/>
                </a:lnTo>
                <a:lnTo>
                  <a:pt x="302" y="687"/>
                </a:lnTo>
                <a:lnTo>
                  <a:pt x="303" y="687"/>
                </a:lnTo>
                <a:lnTo>
                  <a:pt x="303" y="701"/>
                </a:lnTo>
                <a:lnTo>
                  <a:pt x="303" y="701"/>
                </a:lnTo>
                <a:lnTo>
                  <a:pt x="305" y="701"/>
                </a:lnTo>
                <a:lnTo>
                  <a:pt x="305" y="708"/>
                </a:lnTo>
                <a:lnTo>
                  <a:pt x="305" y="708"/>
                </a:lnTo>
                <a:lnTo>
                  <a:pt x="309" y="708"/>
                </a:lnTo>
                <a:lnTo>
                  <a:pt x="309" y="729"/>
                </a:lnTo>
                <a:lnTo>
                  <a:pt x="309" y="729"/>
                </a:lnTo>
                <a:lnTo>
                  <a:pt x="311" y="729"/>
                </a:lnTo>
                <a:lnTo>
                  <a:pt x="311" y="750"/>
                </a:lnTo>
                <a:lnTo>
                  <a:pt x="311" y="750"/>
                </a:lnTo>
                <a:lnTo>
                  <a:pt x="312" y="750"/>
                </a:lnTo>
                <a:lnTo>
                  <a:pt x="312" y="777"/>
                </a:lnTo>
                <a:lnTo>
                  <a:pt x="312" y="777"/>
                </a:lnTo>
                <a:lnTo>
                  <a:pt x="316" y="777"/>
                </a:lnTo>
                <a:lnTo>
                  <a:pt x="316" y="785"/>
                </a:lnTo>
                <a:lnTo>
                  <a:pt x="316" y="785"/>
                </a:lnTo>
                <a:lnTo>
                  <a:pt x="318" y="785"/>
                </a:lnTo>
                <a:lnTo>
                  <a:pt x="318" y="785"/>
                </a:lnTo>
                <a:lnTo>
                  <a:pt x="320" y="785"/>
                </a:lnTo>
                <a:lnTo>
                  <a:pt x="323" y="785"/>
                </a:lnTo>
                <a:lnTo>
                  <a:pt x="323" y="792"/>
                </a:lnTo>
                <a:lnTo>
                  <a:pt x="323" y="792"/>
                </a:lnTo>
                <a:lnTo>
                  <a:pt x="325" y="792"/>
                </a:lnTo>
                <a:lnTo>
                  <a:pt x="325" y="799"/>
                </a:lnTo>
                <a:lnTo>
                  <a:pt x="325" y="799"/>
                </a:lnTo>
                <a:lnTo>
                  <a:pt x="332" y="799"/>
                </a:lnTo>
                <a:lnTo>
                  <a:pt x="332" y="806"/>
                </a:lnTo>
                <a:lnTo>
                  <a:pt x="332" y="806"/>
                </a:lnTo>
                <a:lnTo>
                  <a:pt x="336" y="806"/>
                </a:lnTo>
                <a:lnTo>
                  <a:pt x="336" y="813"/>
                </a:lnTo>
                <a:lnTo>
                  <a:pt x="336" y="813"/>
                </a:lnTo>
                <a:lnTo>
                  <a:pt x="338" y="813"/>
                </a:lnTo>
                <a:lnTo>
                  <a:pt x="338" y="821"/>
                </a:lnTo>
                <a:lnTo>
                  <a:pt x="338" y="821"/>
                </a:lnTo>
                <a:lnTo>
                  <a:pt x="340" y="821"/>
                </a:lnTo>
                <a:lnTo>
                  <a:pt x="340" y="827"/>
                </a:lnTo>
                <a:lnTo>
                  <a:pt x="340" y="827"/>
                </a:lnTo>
                <a:lnTo>
                  <a:pt x="342" y="827"/>
                </a:lnTo>
                <a:lnTo>
                  <a:pt x="342" y="835"/>
                </a:lnTo>
                <a:lnTo>
                  <a:pt x="343" y="835"/>
                </a:lnTo>
                <a:lnTo>
                  <a:pt x="345" y="835"/>
                </a:lnTo>
                <a:lnTo>
                  <a:pt x="345" y="842"/>
                </a:lnTo>
                <a:lnTo>
                  <a:pt x="345" y="842"/>
                </a:lnTo>
                <a:lnTo>
                  <a:pt x="349" y="842"/>
                </a:lnTo>
                <a:lnTo>
                  <a:pt x="349" y="849"/>
                </a:lnTo>
                <a:lnTo>
                  <a:pt x="349" y="849"/>
                </a:lnTo>
                <a:lnTo>
                  <a:pt x="354" y="849"/>
                </a:lnTo>
                <a:lnTo>
                  <a:pt x="354" y="856"/>
                </a:lnTo>
                <a:lnTo>
                  <a:pt x="354" y="856"/>
                </a:lnTo>
                <a:lnTo>
                  <a:pt x="356" y="856"/>
                </a:lnTo>
                <a:lnTo>
                  <a:pt x="356" y="863"/>
                </a:lnTo>
                <a:lnTo>
                  <a:pt x="356" y="863"/>
                </a:lnTo>
                <a:lnTo>
                  <a:pt x="363" y="863"/>
                </a:lnTo>
                <a:lnTo>
                  <a:pt x="363" y="871"/>
                </a:lnTo>
                <a:lnTo>
                  <a:pt x="365" y="871"/>
                </a:lnTo>
                <a:lnTo>
                  <a:pt x="368" y="871"/>
                </a:lnTo>
                <a:lnTo>
                  <a:pt x="368" y="877"/>
                </a:lnTo>
                <a:lnTo>
                  <a:pt x="368" y="877"/>
                </a:lnTo>
                <a:lnTo>
                  <a:pt x="370" y="877"/>
                </a:lnTo>
                <a:lnTo>
                  <a:pt x="370" y="885"/>
                </a:lnTo>
                <a:lnTo>
                  <a:pt x="370" y="885"/>
                </a:lnTo>
                <a:lnTo>
                  <a:pt x="375" y="885"/>
                </a:lnTo>
                <a:lnTo>
                  <a:pt x="375" y="892"/>
                </a:lnTo>
                <a:lnTo>
                  <a:pt x="375" y="892"/>
                </a:lnTo>
                <a:lnTo>
                  <a:pt x="377" y="892"/>
                </a:lnTo>
                <a:lnTo>
                  <a:pt x="377" y="907"/>
                </a:lnTo>
                <a:lnTo>
                  <a:pt x="377" y="907"/>
                </a:lnTo>
                <a:lnTo>
                  <a:pt x="379" y="907"/>
                </a:lnTo>
                <a:lnTo>
                  <a:pt x="379" y="914"/>
                </a:lnTo>
                <a:lnTo>
                  <a:pt x="379" y="914"/>
                </a:lnTo>
                <a:lnTo>
                  <a:pt x="381" y="914"/>
                </a:lnTo>
                <a:lnTo>
                  <a:pt x="381" y="921"/>
                </a:lnTo>
                <a:lnTo>
                  <a:pt x="381" y="921"/>
                </a:lnTo>
                <a:lnTo>
                  <a:pt x="382" y="921"/>
                </a:lnTo>
                <a:lnTo>
                  <a:pt x="382" y="928"/>
                </a:lnTo>
                <a:lnTo>
                  <a:pt x="382" y="928"/>
                </a:lnTo>
                <a:lnTo>
                  <a:pt x="384" y="928"/>
                </a:lnTo>
                <a:lnTo>
                  <a:pt x="384" y="950"/>
                </a:lnTo>
                <a:lnTo>
                  <a:pt x="384" y="950"/>
                </a:lnTo>
                <a:lnTo>
                  <a:pt x="386" y="950"/>
                </a:lnTo>
                <a:lnTo>
                  <a:pt x="386" y="957"/>
                </a:lnTo>
                <a:lnTo>
                  <a:pt x="386" y="957"/>
                </a:lnTo>
                <a:lnTo>
                  <a:pt x="388" y="957"/>
                </a:lnTo>
                <a:lnTo>
                  <a:pt x="388" y="972"/>
                </a:lnTo>
                <a:lnTo>
                  <a:pt x="388" y="972"/>
                </a:lnTo>
                <a:lnTo>
                  <a:pt x="390" y="972"/>
                </a:lnTo>
                <a:lnTo>
                  <a:pt x="390" y="987"/>
                </a:lnTo>
                <a:lnTo>
                  <a:pt x="390" y="987"/>
                </a:lnTo>
                <a:lnTo>
                  <a:pt x="391" y="987"/>
                </a:lnTo>
                <a:lnTo>
                  <a:pt x="391" y="1001"/>
                </a:lnTo>
                <a:lnTo>
                  <a:pt x="391" y="1001"/>
                </a:lnTo>
                <a:lnTo>
                  <a:pt x="393" y="1001"/>
                </a:lnTo>
                <a:lnTo>
                  <a:pt x="393" y="1008"/>
                </a:lnTo>
                <a:lnTo>
                  <a:pt x="393" y="1008"/>
                </a:lnTo>
                <a:lnTo>
                  <a:pt x="406" y="1008"/>
                </a:lnTo>
                <a:lnTo>
                  <a:pt x="406" y="1015"/>
                </a:lnTo>
                <a:lnTo>
                  <a:pt x="408" y="1015"/>
                </a:lnTo>
                <a:lnTo>
                  <a:pt x="411" y="1015"/>
                </a:lnTo>
                <a:lnTo>
                  <a:pt x="411" y="1030"/>
                </a:lnTo>
                <a:lnTo>
                  <a:pt x="411" y="1030"/>
                </a:lnTo>
                <a:lnTo>
                  <a:pt x="413" y="1030"/>
                </a:lnTo>
                <a:lnTo>
                  <a:pt x="413" y="1038"/>
                </a:lnTo>
                <a:lnTo>
                  <a:pt x="413" y="1038"/>
                </a:lnTo>
                <a:lnTo>
                  <a:pt x="422" y="1038"/>
                </a:lnTo>
                <a:lnTo>
                  <a:pt x="422" y="1045"/>
                </a:lnTo>
                <a:lnTo>
                  <a:pt x="422" y="1045"/>
                </a:lnTo>
                <a:lnTo>
                  <a:pt x="442" y="1045"/>
                </a:lnTo>
                <a:lnTo>
                  <a:pt x="442" y="1060"/>
                </a:lnTo>
                <a:lnTo>
                  <a:pt x="442" y="1060"/>
                </a:lnTo>
                <a:lnTo>
                  <a:pt x="449" y="1060"/>
                </a:lnTo>
                <a:lnTo>
                  <a:pt x="449" y="1067"/>
                </a:lnTo>
                <a:lnTo>
                  <a:pt x="449" y="1067"/>
                </a:lnTo>
                <a:lnTo>
                  <a:pt x="451" y="1067"/>
                </a:lnTo>
                <a:lnTo>
                  <a:pt x="451" y="1074"/>
                </a:lnTo>
                <a:lnTo>
                  <a:pt x="451" y="1074"/>
                </a:lnTo>
                <a:lnTo>
                  <a:pt x="455" y="1074"/>
                </a:lnTo>
                <a:lnTo>
                  <a:pt x="455" y="1074"/>
                </a:lnTo>
                <a:lnTo>
                  <a:pt x="455" y="1074"/>
                </a:lnTo>
                <a:lnTo>
                  <a:pt x="457" y="1074"/>
                </a:lnTo>
                <a:lnTo>
                  <a:pt x="457" y="1097"/>
                </a:lnTo>
                <a:lnTo>
                  <a:pt x="457" y="1097"/>
                </a:lnTo>
                <a:lnTo>
                  <a:pt x="458" y="1097"/>
                </a:lnTo>
                <a:lnTo>
                  <a:pt x="458" y="1112"/>
                </a:lnTo>
                <a:lnTo>
                  <a:pt x="458" y="1112"/>
                </a:lnTo>
                <a:lnTo>
                  <a:pt x="460" y="1112"/>
                </a:lnTo>
                <a:lnTo>
                  <a:pt x="460" y="1127"/>
                </a:lnTo>
                <a:lnTo>
                  <a:pt x="460" y="1127"/>
                </a:lnTo>
                <a:lnTo>
                  <a:pt x="462" y="1127"/>
                </a:lnTo>
                <a:lnTo>
                  <a:pt x="462" y="1135"/>
                </a:lnTo>
                <a:lnTo>
                  <a:pt x="462" y="1135"/>
                </a:lnTo>
                <a:lnTo>
                  <a:pt x="464" y="1135"/>
                </a:lnTo>
                <a:lnTo>
                  <a:pt x="464" y="1142"/>
                </a:lnTo>
                <a:lnTo>
                  <a:pt x="464" y="1142"/>
                </a:lnTo>
                <a:lnTo>
                  <a:pt x="467" y="1142"/>
                </a:lnTo>
                <a:lnTo>
                  <a:pt x="467" y="1150"/>
                </a:lnTo>
                <a:lnTo>
                  <a:pt x="467" y="1150"/>
                </a:lnTo>
                <a:lnTo>
                  <a:pt x="485" y="1150"/>
                </a:lnTo>
                <a:lnTo>
                  <a:pt x="485" y="1157"/>
                </a:lnTo>
                <a:lnTo>
                  <a:pt x="485" y="1157"/>
                </a:lnTo>
                <a:lnTo>
                  <a:pt x="498" y="1157"/>
                </a:lnTo>
                <a:lnTo>
                  <a:pt x="498" y="1165"/>
                </a:lnTo>
                <a:lnTo>
                  <a:pt x="498" y="1165"/>
                </a:lnTo>
                <a:lnTo>
                  <a:pt x="534" y="1165"/>
                </a:lnTo>
                <a:lnTo>
                  <a:pt x="534" y="1188"/>
                </a:lnTo>
                <a:lnTo>
                  <a:pt x="534" y="1188"/>
                </a:lnTo>
                <a:lnTo>
                  <a:pt x="536" y="1188"/>
                </a:lnTo>
                <a:lnTo>
                  <a:pt x="536" y="1196"/>
                </a:lnTo>
                <a:lnTo>
                  <a:pt x="536" y="1196"/>
                </a:lnTo>
                <a:lnTo>
                  <a:pt x="541" y="1196"/>
                </a:lnTo>
                <a:lnTo>
                  <a:pt x="541" y="1211"/>
                </a:lnTo>
                <a:lnTo>
                  <a:pt x="541" y="1211"/>
                </a:lnTo>
                <a:lnTo>
                  <a:pt x="545" y="1211"/>
                </a:lnTo>
                <a:lnTo>
                  <a:pt x="545" y="1218"/>
                </a:lnTo>
                <a:lnTo>
                  <a:pt x="545" y="1218"/>
                </a:lnTo>
                <a:lnTo>
                  <a:pt x="547" y="1218"/>
                </a:lnTo>
                <a:lnTo>
                  <a:pt x="547" y="1226"/>
                </a:lnTo>
                <a:lnTo>
                  <a:pt x="547" y="1226"/>
                </a:lnTo>
                <a:lnTo>
                  <a:pt x="550" y="1226"/>
                </a:lnTo>
                <a:lnTo>
                  <a:pt x="550" y="1234"/>
                </a:lnTo>
                <a:lnTo>
                  <a:pt x="550" y="1234"/>
                </a:lnTo>
                <a:lnTo>
                  <a:pt x="570" y="1234"/>
                </a:lnTo>
                <a:lnTo>
                  <a:pt x="570" y="1241"/>
                </a:lnTo>
                <a:lnTo>
                  <a:pt x="570" y="1241"/>
                </a:lnTo>
                <a:lnTo>
                  <a:pt x="580" y="1241"/>
                </a:lnTo>
                <a:lnTo>
                  <a:pt x="580" y="1256"/>
                </a:lnTo>
                <a:lnTo>
                  <a:pt x="580" y="1256"/>
                </a:lnTo>
                <a:lnTo>
                  <a:pt x="584" y="1256"/>
                </a:lnTo>
                <a:lnTo>
                  <a:pt x="584" y="1271"/>
                </a:lnTo>
                <a:lnTo>
                  <a:pt x="584" y="1271"/>
                </a:lnTo>
                <a:lnTo>
                  <a:pt x="589" y="1271"/>
                </a:lnTo>
                <a:lnTo>
                  <a:pt x="589" y="1279"/>
                </a:lnTo>
                <a:lnTo>
                  <a:pt x="589" y="1279"/>
                </a:lnTo>
                <a:lnTo>
                  <a:pt x="602" y="1279"/>
                </a:lnTo>
                <a:lnTo>
                  <a:pt x="602" y="1286"/>
                </a:lnTo>
                <a:lnTo>
                  <a:pt x="602" y="1286"/>
                </a:lnTo>
                <a:lnTo>
                  <a:pt x="606" y="1286"/>
                </a:lnTo>
                <a:lnTo>
                  <a:pt x="606" y="1301"/>
                </a:lnTo>
                <a:lnTo>
                  <a:pt x="606" y="1301"/>
                </a:lnTo>
                <a:lnTo>
                  <a:pt x="607" y="1301"/>
                </a:lnTo>
                <a:lnTo>
                  <a:pt x="607" y="1309"/>
                </a:lnTo>
                <a:lnTo>
                  <a:pt x="607" y="1309"/>
                </a:lnTo>
                <a:lnTo>
                  <a:pt x="611" y="1309"/>
                </a:lnTo>
                <a:lnTo>
                  <a:pt x="611" y="1324"/>
                </a:lnTo>
                <a:lnTo>
                  <a:pt x="611" y="1324"/>
                </a:lnTo>
                <a:lnTo>
                  <a:pt x="618" y="1324"/>
                </a:lnTo>
                <a:lnTo>
                  <a:pt x="618" y="1332"/>
                </a:lnTo>
                <a:lnTo>
                  <a:pt x="618" y="1332"/>
                </a:lnTo>
                <a:lnTo>
                  <a:pt x="620" y="1332"/>
                </a:lnTo>
                <a:lnTo>
                  <a:pt x="620" y="1339"/>
                </a:lnTo>
                <a:lnTo>
                  <a:pt x="620" y="1339"/>
                </a:lnTo>
                <a:lnTo>
                  <a:pt x="638" y="1339"/>
                </a:lnTo>
                <a:lnTo>
                  <a:pt x="638" y="1348"/>
                </a:lnTo>
                <a:lnTo>
                  <a:pt x="638" y="1348"/>
                </a:lnTo>
                <a:lnTo>
                  <a:pt x="645" y="1348"/>
                </a:lnTo>
                <a:lnTo>
                  <a:pt x="645" y="1355"/>
                </a:lnTo>
                <a:lnTo>
                  <a:pt x="645" y="1355"/>
                </a:lnTo>
                <a:lnTo>
                  <a:pt x="653" y="1355"/>
                </a:lnTo>
                <a:lnTo>
                  <a:pt x="653" y="1363"/>
                </a:lnTo>
                <a:lnTo>
                  <a:pt x="653" y="1363"/>
                </a:lnTo>
                <a:lnTo>
                  <a:pt x="672" y="1363"/>
                </a:lnTo>
                <a:lnTo>
                  <a:pt x="672" y="1370"/>
                </a:lnTo>
                <a:lnTo>
                  <a:pt x="672" y="1370"/>
                </a:lnTo>
                <a:lnTo>
                  <a:pt x="681" y="1370"/>
                </a:lnTo>
                <a:lnTo>
                  <a:pt x="681" y="1378"/>
                </a:lnTo>
                <a:lnTo>
                  <a:pt x="681" y="1378"/>
                </a:lnTo>
                <a:lnTo>
                  <a:pt x="683" y="1378"/>
                </a:lnTo>
                <a:lnTo>
                  <a:pt x="683" y="1385"/>
                </a:lnTo>
                <a:lnTo>
                  <a:pt x="683" y="1385"/>
                </a:lnTo>
                <a:lnTo>
                  <a:pt x="687" y="1385"/>
                </a:lnTo>
                <a:lnTo>
                  <a:pt x="687" y="1393"/>
                </a:lnTo>
                <a:lnTo>
                  <a:pt x="687" y="1393"/>
                </a:lnTo>
                <a:lnTo>
                  <a:pt x="690" y="1393"/>
                </a:lnTo>
                <a:lnTo>
                  <a:pt x="690" y="1400"/>
                </a:lnTo>
                <a:lnTo>
                  <a:pt x="690" y="1400"/>
                </a:lnTo>
                <a:lnTo>
                  <a:pt x="694" y="1400"/>
                </a:lnTo>
                <a:lnTo>
                  <a:pt x="694" y="1408"/>
                </a:lnTo>
                <a:lnTo>
                  <a:pt x="694" y="1408"/>
                </a:lnTo>
                <a:lnTo>
                  <a:pt x="703" y="1408"/>
                </a:lnTo>
                <a:lnTo>
                  <a:pt x="703" y="1415"/>
                </a:lnTo>
                <a:lnTo>
                  <a:pt x="703" y="1415"/>
                </a:lnTo>
                <a:lnTo>
                  <a:pt x="721" y="1415"/>
                </a:lnTo>
                <a:lnTo>
                  <a:pt x="721" y="1423"/>
                </a:lnTo>
                <a:lnTo>
                  <a:pt x="721" y="1423"/>
                </a:lnTo>
                <a:lnTo>
                  <a:pt x="744" y="1423"/>
                </a:lnTo>
                <a:lnTo>
                  <a:pt x="744" y="1423"/>
                </a:lnTo>
                <a:lnTo>
                  <a:pt x="744" y="1423"/>
                </a:lnTo>
                <a:lnTo>
                  <a:pt x="748" y="1423"/>
                </a:lnTo>
                <a:lnTo>
                  <a:pt x="748" y="1430"/>
                </a:lnTo>
                <a:lnTo>
                  <a:pt x="748" y="1430"/>
                </a:lnTo>
                <a:lnTo>
                  <a:pt x="750" y="1430"/>
                </a:lnTo>
                <a:lnTo>
                  <a:pt x="750" y="1439"/>
                </a:lnTo>
                <a:lnTo>
                  <a:pt x="750" y="1439"/>
                </a:lnTo>
                <a:lnTo>
                  <a:pt x="764" y="1439"/>
                </a:lnTo>
                <a:lnTo>
                  <a:pt x="764" y="1446"/>
                </a:lnTo>
                <a:lnTo>
                  <a:pt x="764" y="1446"/>
                </a:lnTo>
                <a:lnTo>
                  <a:pt x="793" y="1446"/>
                </a:lnTo>
                <a:lnTo>
                  <a:pt x="793" y="1454"/>
                </a:lnTo>
                <a:lnTo>
                  <a:pt x="793" y="1454"/>
                </a:lnTo>
                <a:lnTo>
                  <a:pt x="794" y="1454"/>
                </a:lnTo>
                <a:lnTo>
                  <a:pt x="794" y="1462"/>
                </a:lnTo>
                <a:lnTo>
                  <a:pt x="794" y="1462"/>
                </a:lnTo>
                <a:lnTo>
                  <a:pt x="798" y="1462"/>
                </a:lnTo>
                <a:lnTo>
                  <a:pt x="798" y="1470"/>
                </a:lnTo>
                <a:lnTo>
                  <a:pt x="798" y="1470"/>
                </a:lnTo>
                <a:lnTo>
                  <a:pt x="814" y="1470"/>
                </a:lnTo>
                <a:lnTo>
                  <a:pt x="814" y="1478"/>
                </a:lnTo>
                <a:lnTo>
                  <a:pt x="814" y="1478"/>
                </a:lnTo>
                <a:lnTo>
                  <a:pt x="823" y="1478"/>
                </a:lnTo>
                <a:lnTo>
                  <a:pt x="823" y="1485"/>
                </a:lnTo>
                <a:lnTo>
                  <a:pt x="823" y="1485"/>
                </a:lnTo>
                <a:lnTo>
                  <a:pt x="834" y="1485"/>
                </a:lnTo>
                <a:lnTo>
                  <a:pt x="834" y="1501"/>
                </a:lnTo>
                <a:lnTo>
                  <a:pt x="836" y="1501"/>
                </a:lnTo>
                <a:lnTo>
                  <a:pt x="843" y="1501"/>
                </a:lnTo>
                <a:lnTo>
                  <a:pt x="843" y="1509"/>
                </a:lnTo>
                <a:lnTo>
                  <a:pt x="843" y="1509"/>
                </a:lnTo>
                <a:lnTo>
                  <a:pt x="852" y="1509"/>
                </a:lnTo>
                <a:lnTo>
                  <a:pt x="852" y="1517"/>
                </a:lnTo>
                <a:lnTo>
                  <a:pt x="852" y="1517"/>
                </a:lnTo>
                <a:lnTo>
                  <a:pt x="869" y="1517"/>
                </a:lnTo>
                <a:lnTo>
                  <a:pt x="869" y="1526"/>
                </a:lnTo>
                <a:lnTo>
                  <a:pt x="869" y="1526"/>
                </a:lnTo>
                <a:lnTo>
                  <a:pt x="885" y="1526"/>
                </a:lnTo>
                <a:lnTo>
                  <a:pt x="885" y="1533"/>
                </a:lnTo>
                <a:lnTo>
                  <a:pt x="885" y="1533"/>
                </a:lnTo>
                <a:lnTo>
                  <a:pt x="909" y="1533"/>
                </a:lnTo>
                <a:lnTo>
                  <a:pt x="909" y="1533"/>
                </a:lnTo>
                <a:lnTo>
                  <a:pt x="909" y="1533"/>
                </a:lnTo>
                <a:lnTo>
                  <a:pt x="913" y="1533"/>
                </a:lnTo>
                <a:lnTo>
                  <a:pt x="913" y="1542"/>
                </a:lnTo>
                <a:lnTo>
                  <a:pt x="913" y="1542"/>
                </a:lnTo>
                <a:lnTo>
                  <a:pt x="915" y="1542"/>
                </a:lnTo>
                <a:lnTo>
                  <a:pt x="915" y="1551"/>
                </a:lnTo>
                <a:lnTo>
                  <a:pt x="915" y="1551"/>
                </a:lnTo>
                <a:lnTo>
                  <a:pt x="955" y="1551"/>
                </a:lnTo>
                <a:lnTo>
                  <a:pt x="955" y="1560"/>
                </a:lnTo>
                <a:lnTo>
                  <a:pt x="955" y="1560"/>
                </a:lnTo>
                <a:lnTo>
                  <a:pt x="969" y="1560"/>
                </a:lnTo>
                <a:lnTo>
                  <a:pt x="969" y="1560"/>
                </a:lnTo>
                <a:lnTo>
                  <a:pt x="969" y="1560"/>
                </a:lnTo>
                <a:lnTo>
                  <a:pt x="993" y="1560"/>
                </a:lnTo>
                <a:lnTo>
                  <a:pt x="993" y="1568"/>
                </a:lnTo>
                <a:lnTo>
                  <a:pt x="993" y="1568"/>
                </a:lnTo>
                <a:lnTo>
                  <a:pt x="1009" y="1568"/>
                </a:lnTo>
                <a:lnTo>
                  <a:pt x="1009" y="1568"/>
                </a:lnTo>
                <a:lnTo>
                  <a:pt x="1009" y="1568"/>
                </a:lnTo>
                <a:lnTo>
                  <a:pt x="1010" y="1568"/>
                </a:lnTo>
                <a:lnTo>
                  <a:pt x="1010" y="1578"/>
                </a:lnTo>
                <a:lnTo>
                  <a:pt x="1010" y="1578"/>
                </a:lnTo>
                <a:lnTo>
                  <a:pt x="1017" y="1578"/>
                </a:lnTo>
                <a:lnTo>
                  <a:pt x="1017" y="1589"/>
                </a:lnTo>
                <a:lnTo>
                  <a:pt x="1017" y="1589"/>
                </a:lnTo>
                <a:lnTo>
                  <a:pt x="1056" y="1589"/>
                </a:lnTo>
                <a:lnTo>
                  <a:pt x="1056" y="1598"/>
                </a:lnTo>
                <a:lnTo>
                  <a:pt x="1056" y="1598"/>
                </a:lnTo>
                <a:lnTo>
                  <a:pt x="1106" y="1598"/>
                </a:lnTo>
                <a:lnTo>
                  <a:pt x="1106" y="1609"/>
                </a:lnTo>
                <a:lnTo>
                  <a:pt x="1106" y="1609"/>
                </a:lnTo>
                <a:lnTo>
                  <a:pt x="1140" y="1609"/>
                </a:lnTo>
                <a:lnTo>
                  <a:pt x="1140" y="1618"/>
                </a:lnTo>
                <a:lnTo>
                  <a:pt x="1140" y="1618"/>
                </a:lnTo>
                <a:lnTo>
                  <a:pt x="1156" y="1618"/>
                </a:lnTo>
                <a:lnTo>
                  <a:pt x="1156" y="1628"/>
                </a:lnTo>
                <a:lnTo>
                  <a:pt x="1156" y="1628"/>
                </a:lnTo>
                <a:lnTo>
                  <a:pt x="1295" y="1628"/>
                </a:lnTo>
                <a:lnTo>
                  <a:pt x="1295" y="1628"/>
                </a:lnTo>
                <a:lnTo>
                  <a:pt x="1295" y="1628"/>
                </a:lnTo>
                <a:lnTo>
                  <a:pt x="1431" y="1628"/>
                </a:lnTo>
                <a:lnTo>
                  <a:pt x="1431" y="1641"/>
                </a:lnTo>
                <a:lnTo>
                  <a:pt x="1431" y="1641"/>
                </a:lnTo>
                <a:lnTo>
                  <a:pt x="1433" y="1641"/>
                </a:lnTo>
                <a:lnTo>
                  <a:pt x="1433" y="1641"/>
                </a:lnTo>
                <a:lnTo>
                  <a:pt x="1433" y="1641"/>
                </a:lnTo>
                <a:lnTo>
                  <a:pt x="1444" y="1641"/>
                </a:lnTo>
                <a:lnTo>
                  <a:pt x="1444" y="1641"/>
                </a:lnTo>
                <a:lnTo>
                  <a:pt x="1444" y="1641"/>
                </a:lnTo>
                <a:lnTo>
                  <a:pt x="1599" y="1641"/>
                </a:lnTo>
                <a:lnTo>
                  <a:pt x="1599" y="1641"/>
                </a:lnTo>
                <a:lnTo>
                  <a:pt x="1599" y="1641"/>
                </a:lnTo>
                <a:lnTo>
                  <a:pt x="1741" y="1641"/>
                </a:lnTo>
                <a:lnTo>
                  <a:pt x="1741" y="1641"/>
                </a:lnTo>
              </a:path>
            </a:pathLst>
          </a:cu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4" name="Line 33">
            <a:extLst>
              <a:ext uri="{FF2B5EF4-FFF2-40B4-BE49-F238E27FC236}">
                <a16:creationId xmlns:a16="http://schemas.microsoft.com/office/drawing/2014/main" id="{8670FDCF-6A3E-4D6E-ABBA-B745B60D8D3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284" y="2369370"/>
            <a:ext cx="0" cy="59302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5" name="Line 34">
            <a:extLst>
              <a:ext uri="{FF2B5EF4-FFF2-40B4-BE49-F238E27FC236}">
                <a16:creationId xmlns:a16="http://schemas.microsoft.com/office/drawing/2014/main" id="{536D0B2C-3A4B-4B16-8096-E7EDCCAFC9BC}"/>
              </a:ext>
            </a:extLst>
          </p:cNvPr>
          <p:cNvSpPr>
            <a:spLocks noChangeShapeType="1"/>
          </p:cNvSpPr>
          <p:nvPr/>
        </p:nvSpPr>
        <p:spPr bwMode="auto">
          <a:xfrm>
            <a:off x="877390" y="2533933"/>
            <a:ext cx="0" cy="57820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6" name="Line 35">
            <a:extLst>
              <a:ext uri="{FF2B5EF4-FFF2-40B4-BE49-F238E27FC236}">
                <a16:creationId xmlns:a16="http://schemas.microsoft.com/office/drawing/2014/main" id="{E0808655-C026-49DB-B64C-6E96340EB59B}"/>
              </a:ext>
            </a:extLst>
          </p:cNvPr>
          <p:cNvSpPr>
            <a:spLocks noChangeShapeType="1"/>
          </p:cNvSpPr>
          <p:nvPr/>
        </p:nvSpPr>
        <p:spPr bwMode="auto">
          <a:xfrm>
            <a:off x="966210" y="2658468"/>
            <a:ext cx="0" cy="57820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7" name="Line 36">
            <a:extLst>
              <a:ext uri="{FF2B5EF4-FFF2-40B4-BE49-F238E27FC236}">
                <a16:creationId xmlns:a16="http://schemas.microsoft.com/office/drawing/2014/main" id="{84AFEE94-9E06-4F2D-9C71-CAA9357E9427}"/>
              </a:ext>
            </a:extLst>
          </p:cNvPr>
          <p:cNvSpPr>
            <a:spLocks noChangeShapeType="1"/>
          </p:cNvSpPr>
          <p:nvPr/>
        </p:nvSpPr>
        <p:spPr bwMode="auto">
          <a:xfrm>
            <a:off x="1225014" y="3482771"/>
            <a:ext cx="0" cy="57820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8" name="Line 37">
            <a:extLst>
              <a:ext uri="{FF2B5EF4-FFF2-40B4-BE49-F238E27FC236}">
                <a16:creationId xmlns:a16="http://schemas.microsoft.com/office/drawing/2014/main" id="{9164B020-5E7C-4B7B-963C-21F80D7BFEA9}"/>
              </a:ext>
            </a:extLst>
          </p:cNvPr>
          <p:cNvSpPr>
            <a:spLocks noChangeShapeType="1"/>
          </p:cNvSpPr>
          <p:nvPr/>
        </p:nvSpPr>
        <p:spPr bwMode="auto">
          <a:xfrm>
            <a:off x="1235734" y="3533178"/>
            <a:ext cx="0" cy="59302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9" name="Line 38">
            <a:extLst>
              <a:ext uri="{FF2B5EF4-FFF2-40B4-BE49-F238E27FC236}">
                <a16:creationId xmlns:a16="http://schemas.microsoft.com/office/drawing/2014/main" id="{D38FCEFA-6289-4D48-9BC5-7FF8B32ED0C8}"/>
              </a:ext>
            </a:extLst>
          </p:cNvPr>
          <p:cNvSpPr>
            <a:spLocks noChangeShapeType="1"/>
          </p:cNvSpPr>
          <p:nvPr/>
        </p:nvSpPr>
        <p:spPr bwMode="auto">
          <a:xfrm>
            <a:off x="1307710" y="3660678"/>
            <a:ext cx="0" cy="59302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0" name="Line 39">
            <a:extLst>
              <a:ext uri="{FF2B5EF4-FFF2-40B4-BE49-F238E27FC236}">
                <a16:creationId xmlns:a16="http://schemas.microsoft.com/office/drawing/2014/main" id="{7101568A-E0A6-427F-ABD4-0C245837C395}"/>
              </a:ext>
            </a:extLst>
          </p:cNvPr>
          <p:cNvSpPr>
            <a:spLocks noChangeShapeType="1"/>
          </p:cNvSpPr>
          <p:nvPr/>
        </p:nvSpPr>
        <p:spPr bwMode="auto">
          <a:xfrm>
            <a:off x="1347526" y="3853411"/>
            <a:ext cx="0" cy="59302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1" name="Line 40">
            <a:extLst>
              <a:ext uri="{FF2B5EF4-FFF2-40B4-BE49-F238E27FC236}">
                <a16:creationId xmlns:a16="http://schemas.microsoft.com/office/drawing/2014/main" id="{BFDDF4EA-2BFF-4EF8-B803-E5A05A718C2D}"/>
              </a:ext>
            </a:extLst>
          </p:cNvPr>
          <p:cNvSpPr>
            <a:spLocks noChangeShapeType="1"/>
          </p:cNvSpPr>
          <p:nvPr/>
        </p:nvSpPr>
        <p:spPr bwMode="auto">
          <a:xfrm>
            <a:off x="1445534" y="3963120"/>
            <a:ext cx="0" cy="57820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2" name="Line 41">
            <a:extLst>
              <a:ext uri="{FF2B5EF4-FFF2-40B4-BE49-F238E27FC236}">
                <a16:creationId xmlns:a16="http://schemas.microsoft.com/office/drawing/2014/main" id="{16960E6A-7A2B-49CA-8F24-3849B875D396}"/>
              </a:ext>
            </a:extLst>
          </p:cNvPr>
          <p:cNvSpPr>
            <a:spLocks noChangeShapeType="1"/>
          </p:cNvSpPr>
          <p:nvPr/>
        </p:nvSpPr>
        <p:spPr bwMode="auto">
          <a:xfrm>
            <a:off x="1448597" y="3995736"/>
            <a:ext cx="0" cy="5930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3" name="Line 42">
            <a:extLst>
              <a:ext uri="{FF2B5EF4-FFF2-40B4-BE49-F238E27FC236}">
                <a16:creationId xmlns:a16="http://schemas.microsoft.com/office/drawing/2014/main" id="{0DEC9B86-8C3E-490A-BC60-497BED0F8E0F}"/>
              </a:ext>
            </a:extLst>
          </p:cNvPr>
          <p:cNvSpPr>
            <a:spLocks noChangeShapeType="1"/>
          </p:cNvSpPr>
          <p:nvPr/>
        </p:nvSpPr>
        <p:spPr bwMode="auto">
          <a:xfrm>
            <a:off x="1888107" y="4479050"/>
            <a:ext cx="0" cy="5930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4" name="Line 43">
            <a:extLst>
              <a:ext uri="{FF2B5EF4-FFF2-40B4-BE49-F238E27FC236}">
                <a16:creationId xmlns:a16="http://schemas.microsoft.com/office/drawing/2014/main" id="{FCCD243A-5DCC-4633-8DEE-018B87013FA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8994" y="4596173"/>
            <a:ext cx="0" cy="57820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5" name="Line 44">
            <a:extLst>
              <a:ext uri="{FF2B5EF4-FFF2-40B4-BE49-F238E27FC236}">
                <a16:creationId xmlns:a16="http://schemas.microsoft.com/office/drawing/2014/main" id="{54D9486C-318F-49E9-8BAA-04A6981D0E9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40785" y="4643615"/>
            <a:ext cx="0" cy="57820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6" name="Line 45">
            <a:extLst>
              <a:ext uri="{FF2B5EF4-FFF2-40B4-BE49-F238E27FC236}">
                <a16:creationId xmlns:a16="http://schemas.microsoft.com/office/drawing/2014/main" id="{F653B27A-E79D-4CC9-BD28-D460BD9BD36F}"/>
              </a:ext>
            </a:extLst>
          </p:cNvPr>
          <p:cNvSpPr>
            <a:spLocks noChangeShapeType="1"/>
          </p:cNvSpPr>
          <p:nvPr/>
        </p:nvSpPr>
        <p:spPr bwMode="auto">
          <a:xfrm>
            <a:off x="2232668" y="4682161"/>
            <a:ext cx="0" cy="5930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7" name="Line 46">
            <a:extLst>
              <a:ext uri="{FF2B5EF4-FFF2-40B4-BE49-F238E27FC236}">
                <a16:creationId xmlns:a16="http://schemas.microsoft.com/office/drawing/2014/main" id="{ED041D14-7412-498A-84B7-576D16C1EBA6}"/>
              </a:ext>
            </a:extLst>
          </p:cNvPr>
          <p:cNvSpPr>
            <a:spLocks noChangeShapeType="1"/>
          </p:cNvSpPr>
          <p:nvPr/>
        </p:nvSpPr>
        <p:spPr bwMode="auto">
          <a:xfrm>
            <a:off x="2293924" y="4694022"/>
            <a:ext cx="0" cy="5930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8" name="Line 47">
            <a:extLst>
              <a:ext uri="{FF2B5EF4-FFF2-40B4-BE49-F238E27FC236}">
                <a16:creationId xmlns:a16="http://schemas.microsoft.com/office/drawing/2014/main" id="{88F85AAA-1531-4062-BDD1-E279B31323C8}"/>
              </a:ext>
            </a:extLst>
          </p:cNvPr>
          <p:cNvSpPr>
            <a:spLocks noChangeShapeType="1"/>
          </p:cNvSpPr>
          <p:nvPr/>
        </p:nvSpPr>
        <p:spPr bwMode="auto">
          <a:xfrm>
            <a:off x="2731901" y="4784457"/>
            <a:ext cx="0" cy="57820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9" name="Line 48">
            <a:extLst>
              <a:ext uri="{FF2B5EF4-FFF2-40B4-BE49-F238E27FC236}">
                <a16:creationId xmlns:a16="http://schemas.microsoft.com/office/drawing/2014/main" id="{62861E37-92FB-427E-8B3B-8A8B37503ED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3233" y="4802248"/>
            <a:ext cx="0" cy="5930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0" name="Line 49">
            <a:extLst>
              <a:ext uri="{FF2B5EF4-FFF2-40B4-BE49-F238E27FC236}">
                <a16:creationId xmlns:a16="http://schemas.microsoft.com/office/drawing/2014/main" id="{686CCF68-9463-4A5B-A2AF-B7CA4E0FA5F0}"/>
              </a:ext>
            </a:extLst>
          </p:cNvPr>
          <p:cNvSpPr>
            <a:spLocks noChangeShapeType="1"/>
          </p:cNvSpPr>
          <p:nvPr/>
        </p:nvSpPr>
        <p:spPr bwMode="auto">
          <a:xfrm>
            <a:off x="2960079" y="4802248"/>
            <a:ext cx="0" cy="5930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1" name="Line 50">
            <a:extLst>
              <a:ext uri="{FF2B5EF4-FFF2-40B4-BE49-F238E27FC236}">
                <a16:creationId xmlns:a16="http://schemas.microsoft.com/office/drawing/2014/main" id="{8652B422-557A-4734-92E4-7B7966A38011}"/>
              </a:ext>
            </a:extLst>
          </p:cNvPr>
          <p:cNvSpPr>
            <a:spLocks noChangeShapeType="1"/>
          </p:cNvSpPr>
          <p:nvPr/>
        </p:nvSpPr>
        <p:spPr bwMode="auto">
          <a:xfrm>
            <a:off x="3197443" y="4802248"/>
            <a:ext cx="0" cy="5930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2" name="Line 51">
            <a:extLst>
              <a:ext uri="{FF2B5EF4-FFF2-40B4-BE49-F238E27FC236}">
                <a16:creationId xmlns:a16="http://schemas.microsoft.com/office/drawing/2014/main" id="{28C856DC-45C2-4BB1-AC49-27EDCBDC3798}"/>
              </a:ext>
            </a:extLst>
          </p:cNvPr>
          <p:cNvSpPr>
            <a:spLocks noChangeShapeType="1"/>
          </p:cNvSpPr>
          <p:nvPr/>
        </p:nvSpPr>
        <p:spPr bwMode="auto">
          <a:xfrm>
            <a:off x="3414901" y="4802248"/>
            <a:ext cx="0" cy="59302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3" name="Freeform 52">
            <a:extLst>
              <a:ext uri="{FF2B5EF4-FFF2-40B4-BE49-F238E27FC236}">
                <a16:creationId xmlns:a16="http://schemas.microsoft.com/office/drawing/2014/main" id="{6DBB8A7C-674E-4574-B292-D5D7DC1B01BA}"/>
              </a:ext>
            </a:extLst>
          </p:cNvPr>
          <p:cNvSpPr>
            <a:spLocks/>
          </p:cNvSpPr>
          <p:nvPr/>
        </p:nvSpPr>
        <p:spPr bwMode="auto">
          <a:xfrm>
            <a:off x="748754" y="2428673"/>
            <a:ext cx="2589578" cy="2502559"/>
          </a:xfrm>
          <a:custGeom>
            <a:avLst/>
            <a:gdLst>
              <a:gd name="T0" fmla="*/ 21 w 1691"/>
              <a:gd name="T1" fmla="*/ 14 h 1688"/>
              <a:gd name="T2" fmla="*/ 41 w 1691"/>
              <a:gd name="T3" fmla="*/ 34 h 1688"/>
              <a:gd name="T4" fmla="*/ 50 w 1691"/>
              <a:gd name="T5" fmla="*/ 60 h 1688"/>
              <a:gd name="T6" fmla="*/ 58 w 1691"/>
              <a:gd name="T7" fmla="*/ 80 h 1688"/>
              <a:gd name="T8" fmla="*/ 71 w 1691"/>
              <a:gd name="T9" fmla="*/ 126 h 1688"/>
              <a:gd name="T10" fmla="*/ 80 w 1691"/>
              <a:gd name="T11" fmla="*/ 180 h 1688"/>
              <a:gd name="T12" fmla="*/ 97 w 1691"/>
              <a:gd name="T13" fmla="*/ 200 h 1688"/>
              <a:gd name="T14" fmla="*/ 111 w 1691"/>
              <a:gd name="T15" fmla="*/ 226 h 1688"/>
              <a:gd name="T16" fmla="*/ 127 w 1691"/>
              <a:gd name="T17" fmla="*/ 246 h 1688"/>
              <a:gd name="T18" fmla="*/ 142 w 1691"/>
              <a:gd name="T19" fmla="*/ 267 h 1688"/>
              <a:gd name="T20" fmla="*/ 150 w 1691"/>
              <a:gd name="T21" fmla="*/ 313 h 1688"/>
              <a:gd name="T22" fmla="*/ 163 w 1691"/>
              <a:gd name="T23" fmla="*/ 333 h 1688"/>
              <a:gd name="T24" fmla="*/ 175 w 1691"/>
              <a:gd name="T25" fmla="*/ 367 h 1688"/>
              <a:gd name="T26" fmla="*/ 199 w 1691"/>
              <a:gd name="T27" fmla="*/ 407 h 1688"/>
              <a:gd name="T28" fmla="*/ 210 w 1691"/>
              <a:gd name="T29" fmla="*/ 427 h 1688"/>
              <a:gd name="T30" fmla="*/ 217 w 1691"/>
              <a:gd name="T31" fmla="*/ 448 h 1688"/>
              <a:gd name="T32" fmla="*/ 225 w 1691"/>
              <a:gd name="T33" fmla="*/ 475 h 1688"/>
              <a:gd name="T34" fmla="*/ 235 w 1691"/>
              <a:gd name="T35" fmla="*/ 508 h 1688"/>
              <a:gd name="T36" fmla="*/ 249 w 1691"/>
              <a:gd name="T37" fmla="*/ 542 h 1688"/>
              <a:gd name="T38" fmla="*/ 278 w 1691"/>
              <a:gd name="T39" fmla="*/ 563 h 1688"/>
              <a:gd name="T40" fmla="*/ 291 w 1691"/>
              <a:gd name="T41" fmla="*/ 582 h 1688"/>
              <a:gd name="T42" fmla="*/ 296 w 1691"/>
              <a:gd name="T43" fmla="*/ 616 h 1688"/>
              <a:gd name="T44" fmla="*/ 303 w 1691"/>
              <a:gd name="T45" fmla="*/ 678 h 1688"/>
              <a:gd name="T46" fmla="*/ 311 w 1691"/>
              <a:gd name="T47" fmla="*/ 732 h 1688"/>
              <a:gd name="T48" fmla="*/ 318 w 1691"/>
              <a:gd name="T49" fmla="*/ 773 h 1688"/>
              <a:gd name="T50" fmla="*/ 356 w 1691"/>
              <a:gd name="T51" fmla="*/ 800 h 1688"/>
              <a:gd name="T52" fmla="*/ 373 w 1691"/>
              <a:gd name="T53" fmla="*/ 821 h 1688"/>
              <a:gd name="T54" fmla="*/ 379 w 1691"/>
              <a:gd name="T55" fmla="*/ 861 h 1688"/>
              <a:gd name="T56" fmla="*/ 384 w 1691"/>
              <a:gd name="T57" fmla="*/ 903 h 1688"/>
              <a:gd name="T58" fmla="*/ 391 w 1691"/>
              <a:gd name="T59" fmla="*/ 930 h 1688"/>
              <a:gd name="T60" fmla="*/ 400 w 1691"/>
              <a:gd name="T61" fmla="*/ 958 h 1688"/>
              <a:gd name="T62" fmla="*/ 430 w 1691"/>
              <a:gd name="T63" fmla="*/ 979 h 1688"/>
              <a:gd name="T64" fmla="*/ 446 w 1691"/>
              <a:gd name="T65" fmla="*/ 1006 h 1688"/>
              <a:gd name="T66" fmla="*/ 453 w 1691"/>
              <a:gd name="T67" fmla="*/ 1040 h 1688"/>
              <a:gd name="T68" fmla="*/ 464 w 1691"/>
              <a:gd name="T69" fmla="*/ 1075 h 1688"/>
              <a:gd name="T70" fmla="*/ 478 w 1691"/>
              <a:gd name="T71" fmla="*/ 1103 h 1688"/>
              <a:gd name="T72" fmla="*/ 505 w 1691"/>
              <a:gd name="T73" fmla="*/ 1123 h 1688"/>
              <a:gd name="T74" fmla="*/ 523 w 1691"/>
              <a:gd name="T75" fmla="*/ 1137 h 1688"/>
              <a:gd name="T76" fmla="*/ 534 w 1691"/>
              <a:gd name="T77" fmla="*/ 1158 h 1688"/>
              <a:gd name="T78" fmla="*/ 541 w 1691"/>
              <a:gd name="T79" fmla="*/ 1193 h 1688"/>
              <a:gd name="T80" fmla="*/ 552 w 1691"/>
              <a:gd name="T81" fmla="*/ 1214 h 1688"/>
              <a:gd name="T82" fmla="*/ 579 w 1691"/>
              <a:gd name="T83" fmla="*/ 1234 h 1688"/>
              <a:gd name="T84" fmla="*/ 602 w 1691"/>
              <a:gd name="T85" fmla="*/ 1249 h 1688"/>
              <a:gd name="T86" fmla="*/ 625 w 1691"/>
              <a:gd name="T87" fmla="*/ 1264 h 1688"/>
              <a:gd name="T88" fmla="*/ 678 w 1691"/>
              <a:gd name="T89" fmla="*/ 1286 h 1688"/>
              <a:gd name="T90" fmla="*/ 694 w 1691"/>
              <a:gd name="T91" fmla="*/ 1301 h 1688"/>
              <a:gd name="T92" fmla="*/ 755 w 1691"/>
              <a:gd name="T93" fmla="*/ 1324 h 1688"/>
              <a:gd name="T94" fmla="*/ 773 w 1691"/>
              <a:gd name="T95" fmla="*/ 1354 h 1688"/>
              <a:gd name="T96" fmla="*/ 793 w 1691"/>
              <a:gd name="T97" fmla="*/ 1377 h 1688"/>
              <a:gd name="T98" fmla="*/ 845 w 1691"/>
              <a:gd name="T99" fmla="*/ 1409 h 1688"/>
              <a:gd name="T100" fmla="*/ 909 w 1691"/>
              <a:gd name="T101" fmla="*/ 1417 h 1688"/>
              <a:gd name="T102" fmla="*/ 922 w 1691"/>
              <a:gd name="T103" fmla="*/ 1417 h 1688"/>
              <a:gd name="T104" fmla="*/ 989 w 1691"/>
              <a:gd name="T105" fmla="*/ 1436 h 1688"/>
              <a:gd name="T106" fmla="*/ 1057 w 1691"/>
              <a:gd name="T107" fmla="*/ 1446 h 1688"/>
              <a:gd name="T108" fmla="*/ 1140 w 1691"/>
              <a:gd name="T109" fmla="*/ 1470 h 1688"/>
              <a:gd name="T110" fmla="*/ 1216 w 1691"/>
              <a:gd name="T111" fmla="*/ 1483 h 1688"/>
              <a:gd name="T112" fmla="*/ 1301 w 1691"/>
              <a:gd name="T113" fmla="*/ 1502 h 1688"/>
              <a:gd name="T114" fmla="*/ 1437 w 1691"/>
              <a:gd name="T115" fmla="*/ 1523 h 1688"/>
              <a:gd name="T116" fmla="*/ 1504 w 1691"/>
              <a:gd name="T117" fmla="*/ 1577 h 1688"/>
              <a:gd name="T118" fmla="*/ 1691 w 1691"/>
              <a:gd name="T119" fmla="*/ 1688 h 1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91" h="1688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8" y="0"/>
                </a:lnTo>
                <a:lnTo>
                  <a:pt x="18" y="8"/>
                </a:lnTo>
                <a:lnTo>
                  <a:pt x="18" y="8"/>
                </a:lnTo>
                <a:lnTo>
                  <a:pt x="21" y="8"/>
                </a:lnTo>
                <a:lnTo>
                  <a:pt x="21" y="14"/>
                </a:lnTo>
                <a:lnTo>
                  <a:pt x="21" y="14"/>
                </a:lnTo>
                <a:lnTo>
                  <a:pt x="23" y="14"/>
                </a:lnTo>
                <a:lnTo>
                  <a:pt x="23" y="21"/>
                </a:lnTo>
                <a:lnTo>
                  <a:pt x="23" y="21"/>
                </a:lnTo>
                <a:lnTo>
                  <a:pt x="32" y="21"/>
                </a:lnTo>
                <a:lnTo>
                  <a:pt x="32" y="27"/>
                </a:lnTo>
                <a:lnTo>
                  <a:pt x="32" y="27"/>
                </a:lnTo>
                <a:lnTo>
                  <a:pt x="41" y="27"/>
                </a:lnTo>
                <a:lnTo>
                  <a:pt x="41" y="34"/>
                </a:lnTo>
                <a:lnTo>
                  <a:pt x="41" y="34"/>
                </a:lnTo>
                <a:lnTo>
                  <a:pt x="44" y="34"/>
                </a:lnTo>
                <a:lnTo>
                  <a:pt x="44" y="41"/>
                </a:lnTo>
                <a:lnTo>
                  <a:pt x="44" y="41"/>
                </a:lnTo>
                <a:lnTo>
                  <a:pt x="46" y="41"/>
                </a:lnTo>
                <a:lnTo>
                  <a:pt x="46" y="47"/>
                </a:lnTo>
                <a:lnTo>
                  <a:pt x="46" y="47"/>
                </a:lnTo>
                <a:lnTo>
                  <a:pt x="50" y="47"/>
                </a:lnTo>
                <a:lnTo>
                  <a:pt x="50" y="60"/>
                </a:lnTo>
                <a:lnTo>
                  <a:pt x="50" y="60"/>
                </a:lnTo>
                <a:lnTo>
                  <a:pt x="53" y="60"/>
                </a:lnTo>
                <a:lnTo>
                  <a:pt x="53" y="67"/>
                </a:lnTo>
                <a:lnTo>
                  <a:pt x="53" y="67"/>
                </a:lnTo>
                <a:lnTo>
                  <a:pt x="55" y="67"/>
                </a:lnTo>
                <a:lnTo>
                  <a:pt x="55" y="74"/>
                </a:lnTo>
                <a:lnTo>
                  <a:pt x="55" y="74"/>
                </a:lnTo>
                <a:lnTo>
                  <a:pt x="58" y="74"/>
                </a:lnTo>
                <a:lnTo>
                  <a:pt x="58" y="80"/>
                </a:lnTo>
                <a:lnTo>
                  <a:pt x="58" y="80"/>
                </a:lnTo>
                <a:lnTo>
                  <a:pt x="68" y="80"/>
                </a:lnTo>
                <a:lnTo>
                  <a:pt x="68" y="113"/>
                </a:lnTo>
                <a:lnTo>
                  <a:pt x="68" y="113"/>
                </a:lnTo>
                <a:lnTo>
                  <a:pt x="69" y="113"/>
                </a:lnTo>
                <a:lnTo>
                  <a:pt x="69" y="120"/>
                </a:lnTo>
                <a:lnTo>
                  <a:pt x="69" y="120"/>
                </a:lnTo>
                <a:lnTo>
                  <a:pt x="71" y="120"/>
                </a:lnTo>
                <a:lnTo>
                  <a:pt x="71" y="126"/>
                </a:lnTo>
                <a:lnTo>
                  <a:pt x="71" y="126"/>
                </a:lnTo>
                <a:lnTo>
                  <a:pt x="73" y="126"/>
                </a:lnTo>
                <a:lnTo>
                  <a:pt x="73" y="154"/>
                </a:lnTo>
                <a:lnTo>
                  <a:pt x="73" y="154"/>
                </a:lnTo>
                <a:lnTo>
                  <a:pt x="77" y="154"/>
                </a:lnTo>
                <a:lnTo>
                  <a:pt x="77" y="173"/>
                </a:lnTo>
                <a:lnTo>
                  <a:pt x="77" y="173"/>
                </a:lnTo>
                <a:lnTo>
                  <a:pt x="80" y="173"/>
                </a:lnTo>
                <a:lnTo>
                  <a:pt x="80" y="180"/>
                </a:lnTo>
                <a:lnTo>
                  <a:pt x="80" y="180"/>
                </a:lnTo>
                <a:lnTo>
                  <a:pt x="82" y="180"/>
                </a:lnTo>
                <a:lnTo>
                  <a:pt x="82" y="187"/>
                </a:lnTo>
                <a:lnTo>
                  <a:pt x="82" y="187"/>
                </a:lnTo>
                <a:lnTo>
                  <a:pt x="84" y="187"/>
                </a:lnTo>
                <a:lnTo>
                  <a:pt x="84" y="193"/>
                </a:lnTo>
                <a:lnTo>
                  <a:pt x="84" y="193"/>
                </a:lnTo>
                <a:lnTo>
                  <a:pt x="97" y="193"/>
                </a:lnTo>
                <a:lnTo>
                  <a:pt x="97" y="200"/>
                </a:lnTo>
                <a:lnTo>
                  <a:pt x="97" y="200"/>
                </a:lnTo>
                <a:lnTo>
                  <a:pt x="100" y="200"/>
                </a:lnTo>
                <a:lnTo>
                  <a:pt x="100" y="206"/>
                </a:lnTo>
                <a:lnTo>
                  <a:pt x="100" y="206"/>
                </a:lnTo>
                <a:lnTo>
                  <a:pt x="107" y="206"/>
                </a:lnTo>
                <a:lnTo>
                  <a:pt x="107" y="220"/>
                </a:lnTo>
                <a:lnTo>
                  <a:pt x="107" y="220"/>
                </a:lnTo>
                <a:lnTo>
                  <a:pt x="111" y="220"/>
                </a:lnTo>
                <a:lnTo>
                  <a:pt x="111" y="226"/>
                </a:lnTo>
                <a:lnTo>
                  <a:pt x="111" y="226"/>
                </a:lnTo>
                <a:lnTo>
                  <a:pt x="113" y="226"/>
                </a:lnTo>
                <a:lnTo>
                  <a:pt x="113" y="233"/>
                </a:lnTo>
                <a:lnTo>
                  <a:pt x="113" y="233"/>
                </a:lnTo>
                <a:lnTo>
                  <a:pt x="118" y="233"/>
                </a:lnTo>
                <a:lnTo>
                  <a:pt x="118" y="239"/>
                </a:lnTo>
                <a:lnTo>
                  <a:pt x="118" y="239"/>
                </a:lnTo>
                <a:lnTo>
                  <a:pt x="127" y="239"/>
                </a:lnTo>
                <a:lnTo>
                  <a:pt x="127" y="246"/>
                </a:lnTo>
                <a:lnTo>
                  <a:pt x="127" y="246"/>
                </a:lnTo>
                <a:lnTo>
                  <a:pt x="129" y="246"/>
                </a:lnTo>
                <a:lnTo>
                  <a:pt x="129" y="253"/>
                </a:lnTo>
                <a:lnTo>
                  <a:pt x="129" y="253"/>
                </a:lnTo>
                <a:lnTo>
                  <a:pt x="138" y="253"/>
                </a:lnTo>
                <a:lnTo>
                  <a:pt x="138" y="259"/>
                </a:lnTo>
                <a:lnTo>
                  <a:pt x="138" y="259"/>
                </a:lnTo>
                <a:lnTo>
                  <a:pt x="142" y="259"/>
                </a:lnTo>
                <a:lnTo>
                  <a:pt x="142" y="267"/>
                </a:lnTo>
                <a:lnTo>
                  <a:pt x="143" y="267"/>
                </a:lnTo>
                <a:lnTo>
                  <a:pt x="145" y="267"/>
                </a:lnTo>
                <a:lnTo>
                  <a:pt x="145" y="273"/>
                </a:lnTo>
                <a:lnTo>
                  <a:pt x="145" y="273"/>
                </a:lnTo>
                <a:lnTo>
                  <a:pt x="147" y="273"/>
                </a:lnTo>
                <a:lnTo>
                  <a:pt x="147" y="280"/>
                </a:lnTo>
                <a:lnTo>
                  <a:pt x="147" y="280"/>
                </a:lnTo>
                <a:lnTo>
                  <a:pt x="150" y="280"/>
                </a:lnTo>
                <a:lnTo>
                  <a:pt x="150" y="313"/>
                </a:lnTo>
                <a:lnTo>
                  <a:pt x="150" y="313"/>
                </a:lnTo>
                <a:lnTo>
                  <a:pt x="152" y="313"/>
                </a:lnTo>
                <a:lnTo>
                  <a:pt x="152" y="326"/>
                </a:lnTo>
                <a:lnTo>
                  <a:pt x="152" y="326"/>
                </a:lnTo>
                <a:lnTo>
                  <a:pt x="159" y="326"/>
                </a:lnTo>
                <a:lnTo>
                  <a:pt x="159" y="326"/>
                </a:lnTo>
                <a:lnTo>
                  <a:pt x="159" y="326"/>
                </a:lnTo>
                <a:lnTo>
                  <a:pt x="163" y="326"/>
                </a:lnTo>
                <a:lnTo>
                  <a:pt x="163" y="333"/>
                </a:lnTo>
                <a:lnTo>
                  <a:pt x="163" y="333"/>
                </a:lnTo>
                <a:lnTo>
                  <a:pt x="165" y="333"/>
                </a:lnTo>
                <a:lnTo>
                  <a:pt x="165" y="340"/>
                </a:lnTo>
                <a:lnTo>
                  <a:pt x="165" y="340"/>
                </a:lnTo>
                <a:lnTo>
                  <a:pt x="166" y="340"/>
                </a:lnTo>
                <a:lnTo>
                  <a:pt x="166" y="360"/>
                </a:lnTo>
                <a:lnTo>
                  <a:pt x="166" y="360"/>
                </a:lnTo>
                <a:lnTo>
                  <a:pt x="175" y="360"/>
                </a:lnTo>
                <a:lnTo>
                  <a:pt x="175" y="367"/>
                </a:lnTo>
                <a:lnTo>
                  <a:pt x="175" y="367"/>
                </a:lnTo>
                <a:lnTo>
                  <a:pt x="186" y="367"/>
                </a:lnTo>
                <a:lnTo>
                  <a:pt x="186" y="373"/>
                </a:lnTo>
                <a:lnTo>
                  <a:pt x="186" y="373"/>
                </a:lnTo>
                <a:lnTo>
                  <a:pt x="197" y="373"/>
                </a:lnTo>
                <a:lnTo>
                  <a:pt x="197" y="394"/>
                </a:lnTo>
                <a:lnTo>
                  <a:pt x="197" y="394"/>
                </a:lnTo>
                <a:lnTo>
                  <a:pt x="199" y="394"/>
                </a:lnTo>
                <a:lnTo>
                  <a:pt x="199" y="407"/>
                </a:lnTo>
                <a:lnTo>
                  <a:pt x="199" y="407"/>
                </a:lnTo>
                <a:lnTo>
                  <a:pt x="201" y="407"/>
                </a:lnTo>
                <a:lnTo>
                  <a:pt x="201" y="414"/>
                </a:lnTo>
                <a:lnTo>
                  <a:pt x="201" y="414"/>
                </a:lnTo>
                <a:lnTo>
                  <a:pt x="205" y="414"/>
                </a:lnTo>
                <a:lnTo>
                  <a:pt x="205" y="420"/>
                </a:lnTo>
                <a:lnTo>
                  <a:pt x="205" y="420"/>
                </a:lnTo>
                <a:lnTo>
                  <a:pt x="210" y="420"/>
                </a:lnTo>
                <a:lnTo>
                  <a:pt x="210" y="427"/>
                </a:lnTo>
                <a:lnTo>
                  <a:pt x="210" y="427"/>
                </a:lnTo>
                <a:lnTo>
                  <a:pt x="212" y="427"/>
                </a:lnTo>
                <a:lnTo>
                  <a:pt x="212" y="434"/>
                </a:lnTo>
                <a:lnTo>
                  <a:pt x="212" y="434"/>
                </a:lnTo>
                <a:lnTo>
                  <a:pt x="215" y="434"/>
                </a:lnTo>
                <a:lnTo>
                  <a:pt x="215" y="441"/>
                </a:lnTo>
                <a:lnTo>
                  <a:pt x="215" y="441"/>
                </a:lnTo>
                <a:lnTo>
                  <a:pt x="217" y="441"/>
                </a:lnTo>
                <a:lnTo>
                  <a:pt x="217" y="448"/>
                </a:lnTo>
                <a:lnTo>
                  <a:pt x="217" y="448"/>
                </a:lnTo>
                <a:lnTo>
                  <a:pt x="219" y="448"/>
                </a:lnTo>
                <a:lnTo>
                  <a:pt x="219" y="454"/>
                </a:lnTo>
                <a:lnTo>
                  <a:pt x="219" y="454"/>
                </a:lnTo>
                <a:lnTo>
                  <a:pt x="221" y="454"/>
                </a:lnTo>
                <a:lnTo>
                  <a:pt x="221" y="461"/>
                </a:lnTo>
                <a:lnTo>
                  <a:pt x="221" y="461"/>
                </a:lnTo>
                <a:lnTo>
                  <a:pt x="225" y="461"/>
                </a:lnTo>
                <a:lnTo>
                  <a:pt x="225" y="475"/>
                </a:lnTo>
                <a:lnTo>
                  <a:pt x="225" y="475"/>
                </a:lnTo>
                <a:lnTo>
                  <a:pt x="226" y="475"/>
                </a:lnTo>
                <a:lnTo>
                  <a:pt x="226" y="488"/>
                </a:lnTo>
                <a:lnTo>
                  <a:pt x="226" y="488"/>
                </a:lnTo>
                <a:lnTo>
                  <a:pt x="230" y="488"/>
                </a:lnTo>
                <a:lnTo>
                  <a:pt x="230" y="501"/>
                </a:lnTo>
                <a:lnTo>
                  <a:pt x="230" y="501"/>
                </a:lnTo>
                <a:lnTo>
                  <a:pt x="235" y="501"/>
                </a:lnTo>
                <a:lnTo>
                  <a:pt x="235" y="508"/>
                </a:lnTo>
                <a:lnTo>
                  <a:pt x="235" y="508"/>
                </a:lnTo>
                <a:lnTo>
                  <a:pt x="241" y="508"/>
                </a:lnTo>
                <a:lnTo>
                  <a:pt x="241" y="529"/>
                </a:lnTo>
                <a:lnTo>
                  <a:pt x="241" y="529"/>
                </a:lnTo>
                <a:lnTo>
                  <a:pt x="244" y="529"/>
                </a:lnTo>
                <a:lnTo>
                  <a:pt x="244" y="535"/>
                </a:lnTo>
                <a:lnTo>
                  <a:pt x="244" y="535"/>
                </a:lnTo>
                <a:lnTo>
                  <a:pt x="249" y="535"/>
                </a:lnTo>
                <a:lnTo>
                  <a:pt x="249" y="542"/>
                </a:lnTo>
                <a:lnTo>
                  <a:pt x="249" y="542"/>
                </a:lnTo>
                <a:lnTo>
                  <a:pt x="267" y="542"/>
                </a:lnTo>
                <a:lnTo>
                  <a:pt x="267" y="548"/>
                </a:lnTo>
                <a:lnTo>
                  <a:pt x="267" y="548"/>
                </a:lnTo>
                <a:lnTo>
                  <a:pt x="274" y="548"/>
                </a:lnTo>
                <a:lnTo>
                  <a:pt x="274" y="555"/>
                </a:lnTo>
                <a:lnTo>
                  <a:pt x="274" y="555"/>
                </a:lnTo>
                <a:lnTo>
                  <a:pt x="278" y="555"/>
                </a:lnTo>
                <a:lnTo>
                  <a:pt x="278" y="563"/>
                </a:lnTo>
                <a:lnTo>
                  <a:pt x="278" y="563"/>
                </a:lnTo>
                <a:lnTo>
                  <a:pt x="283" y="563"/>
                </a:lnTo>
                <a:lnTo>
                  <a:pt x="283" y="569"/>
                </a:lnTo>
                <a:lnTo>
                  <a:pt x="283" y="569"/>
                </a:lnTo>
                <a:lnTo>
                  <a:pt x="287" y="569"/>
                </a:lnTo>
                <a:lnTo>
                  <a:pt x="287" y="576"/>
                </a:lnTo>
                <a:lnTo>
                  <a:pt x="287" y="576"/>
                </a:lnTo>
                <a:lnTo>
                  <a:pt x="291" y="576"/>
                </a:lnTo>
                <a:lnTo>
                  <a:pt x="291" y="582"/>
                </a:lnTo>
                <a:lnTo>
                  <a:pt x="291" y="582"/>
                </a:lnTo>
                <a:lnTo>
                  <a:pt x="293" y="582"/>
                </a:lnTo>
                <a:lnTo>
                  <a:pt x="293" y="596"/>
                </a:lnTo>
                <a:lnTo>
                  <a:pt x="293" y="596"/>
                </a:lnTo>
                <a:lnTo>
                  <a:pt x="294" y="596"/>
                </a:lnTo>
                <a:lnTo>
                  <a:pt x="294" y="610"/>
                </a:lnTo>
                <a:lnTo>
                  <a:pt x="294" y="610"/>
                </a:lnTo>
                <a:lnTo>
                  <a:pt x="296" y="610"/>
                </a:lnTo>
                <a:lnTo>
                  <a:pt x="296" y="616"/>
                </a:lnTo>
                <a:lnTo>
                  <a:pt x="296" y="616"/>
                </a:lnTo>
                <a:lnTo>
                  <a:pt x="298" y="616"/>
                </a:lnTo>
                <a:lnTo>
                  <a:pt x="298" y="623"/>
                </a:lnTo>
                <a:lnTo>
                  <a:pt x="298" y="623"/>
                </a:lnTo>
                <a:lnTo>
                  <a:pt x="300" y="623"/>
                </a:lnTo>
                <a:lnTo>
                  <a:pt x="300" y="644"/>
                </a:lnTo>
                <a:lnTo>
                  <a:pt x="300" y="644"/>
                </a:lnTo>
                <a:lnTo>
                  <a:pt x="303" y="644"/>
                </a:lnTo>
                <a:lnTo>
                  <a:pt x="303" y="678"/>
                </a:lnTo>
                <a:lnTo>
                  <a:pt x="303" y="678"/>
                </a:lnTo>
                <a:lnTo>
                  <a:pt x="305" y="678"/>
                </a:lnTo>
                <a:lnTo>
                  <a:pt x="305" y="691"/>
                </a:lnTo>
                <a:lnTo>
                  <a:pt x="305" y="691"/>
                </a:lnTo>
                <a:lnTo>
                  <a:pt x="307" y="691"/>
                </a:lnTo>
                <a:lnTo>
                  <a:pt x="307" y="711"/>
                </a:lnTo>
                <a:lnTo>
                  <a:pt x="307" y="711"/>
                </a:lnTo>
                <a:lnTo>
                  <a:pt x="311" y="711"/>
                </a:lnTo>
                <a:lnTo>
                  <a:pt x="311" y="732"/>
                </a:lnTo>
                <a:lnTo>
                  <a:pt x="311" y="732"/>
                </a:lnTo>
                <a:lnTo>
                  <a:pt x="312" y="732"/>
                </a:lnTo>
                <a:lnTo>
                  <a:pt x="312" y="752"/>
                </a:lnTo>
                <a:lnTo>
                  <a:pt x="312" y="752"/>
                </a:lnTo>
                <a:lnTo>
                  <a:pt x="316" y="752"/>
                </a:lnTo>
                <a:lnTo>
                  <a:pt x="316" y="766"/>
                </a:lnTo>
                <a:lnTo>
                  <a:pt x="316" y="766"/>
                </a:lnTo>
                <a:lnTo>
                  <a:pt x="318" y="766"/>
                </a:lnTo>
                <a:lnTo>
                  <a:pt x="318" y="773"/>
                </a:lnTo>
                <a:lnTo>
                  <a:pt x="318" y="773"/>
                </a:lnTo>
                <a:lnTo>
                  <a:pt x="329" y="773"/>
                </a:lnTo>
                <a:lnTo>
                  <a:pt x="329" y="787"/>
                </a:lnTo>
                <a:lnTo>
                  <a:pt x="329" y="787"/>
                </a:lnTo>
                <a:lnTo>
                  <a:pt x="331" y="787"/>
                </a:lnTo>
                <a:lnTo>
                  <a:pt x="331" y="793"/>
                </a:lnTo>
                <a:lnTo>
                  <a:pt x="331" y="793"/>
                </a:lnTo>
                <a:lnTo>
                  <a:pt x="356" y="793"/>
                </a:lnTo>
                <a:lnTo>
                  <a:pt x="356" y="800"/>
                </a:lnTo>
                <a:lnTo>
                  <a:pt x="356" y="800"/>
                </a:lnTo>
                <a:lnTo>
                  <a:pt x="366" y="800"/>
                </a:lnTo>
                <a:lnTo>
                  <a:pt x="366" y="807"/>
                </a:lnTo>
                <a:lnTo>
                  <a:pt x="366" y="807"/>
                </a:lnTo>
                <a:lnTo>
                  <a:pt x="368" y="807"/>
                </a:lnTo>
                <a:lnTo>
                  <a:pt x="368" y="814"/>
                </a:lnTo>
                <a:lnTo>
                  <a:pt x="368" y="814"/>
                </a:lnTo>
                <a:lnTo>
                  <a:pt x="373" y="814"/>
                </a:lnTo>
                <a:lnTo>
                  <a:pt x="373" y="821"/>
                </a:lnTo>
                <a:lnTo>
                  <a:pt x="373" y="821"/>
                </a:lnTo>
                <a:lnTo>
                  <a:pt x="375" y="821"/>
                </a:lnTo>
                <a:lnTo>
                  <a:pt x="375" y="834"/>
                </a:lnTo>
                <a:lnTo>
                  <a:pt x="375" y="834"/>
                </a:lnTo>
                <a:lnTo>
                  <a:pt x="377" y="834"/>
                </a:lnTo>
                <a:lnTo>
                  <a:pt x="377" y="855"/>
                </a:lnTo>
                <a:lnTo>
                  <a:pt x="377" y="855"/>
                </a:lnTo>
                <a:lnTo>
                  <a:pt x="379" y="855"/>
                </a:lnTo>
                <a:lnTo>
                  <a:pt x="379" y="861"/>
                </a:lnTo>
                <a:lnTo>
                  <a:pt x="379" y="861"/>
                </a:lnTo>
                <a:lnTo>
                  <a:pt x="381" y="861"/>
                </a:lnTo>
                <a:lnTo>
                  <a:pt x="381" y="869"/>
                </a:lnTo>
                <a:lnTo>
                  <a:pt x="381" y="869"/>
                </a:lnTo>
                <a:lnTo>
                  <a:pt x="382" y="869"/>
                </a:lnTo>
                <a:lnTo>
                  <a:pt x="382" y="882"/>
                </a:lnTo>
                <a:lnTo>
                  <a:pt x="382" y="882"/>
                </a:lnTo>
                <a:lnTo>
                  <a:pt x="384" y="882"/>
                </a:lnTo>
                <a:lnTo>
                  <a:pt x="384" y="903"/>
                </a:lnTo>
                <a:lnTo>
                  <a:pt x="384" y="903"/>
                </a:lnTo>
                <a:lnTo>
                  <a:pt x="386" y="903"/>
                </a:lnTo>
                <a:lnTo>
                  <a:pt x="386" y="917"/>
                </a:lnTo>
                <a:lnTo>
                  <a:pt x="386" y="917"/>
                </a:lnTo>
                <a:lnTo>
                  <a:pt x="390" y="917"/>
                </a:lnTo>
                <a:lnTo>
                  <a:pt x="390" y="924"/>
                </a:lnTo>
                <a:lnTo>
                  <a:pt x="390" y="924"/>
                </a:lnTo>
                <a:lnTo>
                  <a:pt x="391" y="924"/>
                </a:lnTo>
                <a:lnTo>
                  <a:pt x="391" y="930"/>
                </a:lnTo>
                <a:lnTo>
                  <a:pt x="391" y="930"/>
                </a:lnTo>
                <a:lnTo>
                  <a:pt x="393" y="930"/>
                </a:lnTo>
                <a:lnTo>
                  <a:pt x="393" y="938"/>
                </a:lnTo>
                <a:lnTo>
                  <a:pt x="393" y="938"/>
                </a:lnTo>
                <a:lnTo>
                  <a:pt x="397" y="938"/>
                </a:lnTo>
                <a:lnTo>
                  <a:pt x="397" y="944"/>
                </a:lnTo>
                <a:lnTo>
                  <a:pt x="397" y="944"/>
                </a:lnTo>
                <a:lnTo>
                  <a:pt x="400" y="944"/>
                </a:lnTo>
                <a:lnTo>
                  <a:pt x="400" y="958"/>
                </a:lnTo>
                <a:lnTo>
                  <a:pt x="400" y="958"/>
                </a:lnTo>
                <a:lnTo>
                  <a:pt x="424" y="958"/>
                </a:lnTo>
                <a:lnTo>
                  <a:pt x="424" y="965"/>
                </a:lnTo>
                <a:lnTo>
                  <a:pt x="424" y="965"/>
                </a:lnTo>
                <a:lnTo>
                  <a:pt x="428" y="965"/>
                </a:lnTo>
                <a:lnTo>
                  <a:pt x="428" y="972"/>
                </a:lnTo>
                <a:lnTo>
                  <a:pt x="428" y="972"/>
                </a:lnTo>
                <a:lnTo>
                  <a:pt x="430" y="972"/>
                </a:lnTo>
                <a:lnTo>
                  <a:pt x="430" y="979"/>
                </a:lnTo>
                <a:lnTo>
                  <a:pt x="430" y="979"/>
                </a:lnTo>
                <a:lnTo>
                  <a:pt x="435" y="979"/>
                </a:lnTo>
                <a:lnTo>
                  <a:pt x="435" y="986"/>
                </a:lnTo>
                <a:lnTo>
                  <a:pt x="435" y="986"/>
                </a:lnTo>
                <a:lnTo>
                  <a:pt x="444" y="986"/>
                </a:lnTo>
                <a:lnTo>
                  <a:pt x="444" y="992"/>
                </a:lnTo>
                <a:lnTo>
                  <a:pt x="444" y="992"/>
                </a:lnTo>
                <a:lnTo>
                  <a:pt x="446" y="992"/>
                </a:lnTo>
                <a:lnTo>
                  <a:pt x="446" y="1006"/>
                </a:lnTo>
                <a:lnTo>
                  <a:pt x="446" y="1006"/>
                </a:lnTo>
                <a:lnTo>
                  <a:pt x="449" y="1006"/>
                </a:lnTo>
                <a:lnTo>
                  <a:pt x="449" y="1020"/>
                </a:lnTo>
                <a:lnTo>
                  <a:pt x="449" y="1020"/>
                </a:lnTo>
                <a:lnTo>
                  <a:pt x="451" y="1020"/>
                </a:lnTo>
                <a:lnTo>
                  <a:pt x="451" y="1027"/>
                </a:lnTo>
                <a:lnTo>
                  <a:pt x="451" y="1027"/>
                </a:lnTo>
                <a:lnTo>
                  <a:pt x="453" y="1027"/>
                </a:lnTo>
                <a:lnTo>
                  <a:pt x="453" y="1040"/>
                </a:lnTo>
                <a:lnTo>
                  <a:pt x="453" y="1040"/>
                </a:lnTo>
                <a:lnTo>
                  <a:pt x="455" y="1040"/>
                </a:lnTo>
                <a:lnTo>
                  <a:pt x="455" y="1054"/>
                </a:lnTo>
                <a:lnTo>
                  <a:pt x="455" y="1054"/>
                </a:lnTo>
                <a:lnTo>
                  <a:pt x="462" y="1054"/>
                </a:lnTo>
                <a:lnTo>
                  <a:pt x="462" y="1069"/>
                </a:lnTo>
                <a:lnTo>
                  <a:pt x="462" y="1069"/>
                </a:lnTo>
                <a:lnTo>
                  <a:pt x="464" y="1069"/>
                </a:lnTo>
                <a:lnTo>
                  <a:pt x="464" y="1075"/>
                </a:lnTo>
                <a:lnTo>
                  <a:pt x="464" y="1075"/>
                </a:lnTo>
                <a:lnTo>
                  <a:pt x="467" y="1075"/>
                </a:lnTo>
                <a:lnTo>
                  <a:pt x="467" y="1082"/>
                </a:lnTo>
                <a:lnTo>
                  <a:pt x="467" y="1082"/>
                </a:lnTo>
                <a:lnTo>
                  <a:pt x="471" y="1082"/>
                </a:lnTo>
                <a:lnTo>
                  <a:pt x="471" y="1096"/>
                </a:lnTo>
                <a:lnTo>
                  <a:pt x="471" y="1096"/>
                </a:lnTo>
                <a:lnTo>
                  <a:pt x="478" y="1096"/>
                </a:lnTo>
                <a:lnTo>
                  <a:pt x="478" y="1103"/>
                </a:lnTo>
                <a:lnTo>
                  <a:pt x="478" y="1103"/>
                </a:lnTo>
                <a:lnTo>
                  <a:pt x="485" y="1103"/>
                </a:lnTo>
                <a:lnTo>
                  <a:pt x="485" y="1109"/>
                </a:lnTo>
                <a:lnTo>
                  <a:pt x="485" y="1109"/>
                </a:lnTo>
                <a:lnTo>
                  <a:pt x="499" y="1109"/>
                </a:lnTo>
                <a:lnTo>
                  <a:pt x="499" y="1117"/>
                </a:lnTo>
                <a:lnTo>
                  <a:pt x="499" y="1117"/>
                </a:lnTo>
                <a:lnTo>
                  <a:pt x="505" y="1117"/>
                </a:lnTo>
                <a:lnTo>
                  <a:pt x="505" y="1123"/>
                </a:lnTo>
                <a:lnTo>
                  <a:pt x="505" y="1123"/>
                </a:lnTo>
                <a:lnTo>
                  <a:pt x="508" y="1123"/>
                </a:lnTo>
                <a:lnTo>
                  <a:pt x="508" y="1130"/>
                </a:lnTo>
                <a:lnTo>
                  <a:pt x="508" y="1130"/>
                </a:lnTo>
                <a:lnTo>
                  <a:pt x="516" y="1130"/>
                </a:lnTo>
                <a:lnTo>
                  <a:pt x="516" y="1130"/>
                </a:lnTo>
                <a:lnTo>
                  <a:pt x="516" y="1130"/>
                </a:lnTo>
                <a:lnTo>
                  <a:pt x="523" y="1130"/>
                </a:lnTo>
                <a:lnTo>
                  <a:pt x="523" y="1137"/>
                </a:lnTo>
                <a:lnTo>
                  <a:pt x="523" y="1137"/>
                </a:lnTo>
                <a:lnTo>
                  <a:pt x="525" y="1137"/>
                </a:lnTo>
                <a:lnTo>
                  <a:pt x="525" y="1144"/>
                </a:lnTo>
                <a:lnTo>
                  <a:pt x="525" y="1144"/>
                </a:lnTo>
                <a:lnTo>
                  <a:pt x="532" y="1144"/>
                </a:lnTo>
                <a:lnTo>
                  <a:pt x="532" y="1152"/>
                </a:lnTo>
                <a:lnTo>
                  <a:pt x="532" y="1152"/>
                </a:lnTo>
                <a:lnTo>
                  <a:pt x="534" y="1152"/>
                </a:lnTo>
                <a:lnTo>
                  <a:pt x="534" y="1158"/>
                </a:lnTo>
                <a:lnTo>
                  <a:pt x="534" y="1158"/>
                </a:lnTo>
                <a:lnTo>
                  <a:pt x="536" y="1158"/>
                </a:lnTo>
                <a:lnTo>
                  <a:pt x="536" y="1172"/>
                </a:lnTo>
                <a:lnTo>
                  <a:pt x="536" y="1172"/>
                </a:lnTo>
                <a:lnTo>
                  <a:pt x="539" y="1172"/>
                </a:lnTo>
                <a:lnTo>
                  <a:pt x="539" y="1186"/>
                </a:lnTo>
                <a:lnTo>
                  <a:pt x="539" y="1186"/>
                </a:lnTo>
                <a:lnTo>
                  <a:pt x="541" y="1186"/>
                </a:lnTo>
                <a:lnTo>
                  <a:pt x="541" y="1193"/>
                </a:lnTo>
                <a:lnTo>
                  <a:pt x="541" y="1193"/>
                </a:lnTo>
                <a:lnTo>
                  <a:pt x="547" y="1193"/>
                </a:lnTo>
                <a:lnTo>
                  <a:pt x="547" y="1200"/>
                </a:lnTo>
                <a:lnTo>
                  <a:pt x="547" y="1200"/>
                </a:lnTo>
                <a:lnTo>
                  <a:pt x="550" y="1200"/>
                </a:lnTo>
                <a:lnTo>
                  <a:pt x="550" y="1207"/>
                </a:lnTo>
                <a:lnTo>
                  <a:pt x="550" y="1207"/>
                </a:lnTo>
                <a:lnTo>
                  <a:pt x="552" y="1207"/>
                </a:lnTo>
                <a:lnTo>
                  <a:pt x="552" y="1214"/>
                </a:lnTo>
                <a:lnTo>
                  <a:pt x="552" y="1214"/>
                </a:lnTo>
                <a:lnTo>
                  <a:pt x="561" y="1214"/>
                </a:lnTo>
                <a:lnTo>
                  <a:pt x="561" y="1221"/>
                </a:lnTo>
                <a:lnTo>
                  <a:pt x="561" y="1221"/>
                </a:lnTo>
                <a:lnTo>
                  <a:pt x="566" y="1221"/>
                </a:lnTo>
                <a:lnTo>
                  <a:pt x="566" y="1228"/>
                </a:lnTo>
                <a:lnTo>
                  <a:pt x="566" y="1228"/>
                </a:lnTo>
                <a:lnTo>
                  <a:pt x="579" y="1228"/>
                </a:lnTo>
                <a:lnTo>
                  <a:pt x="579" y="1234"/>
                </a:lnTo>
                <a:lnTo>
                  <a:pt x="579" y="1234"/>
                </a:lnTo>
                <a:lnTo>
                  <a:pt x="589" y="1234"/>
                </a:lnTo>
                <a:lnTo>
                  <a:pt x="589" y="1242"/>
                </a:lnTo>
                <a:lnTo>
                  <a:pt x="589" y="1242"/>
                </a:lnTo>
                <a:lnTo>
                  <a:pt x="596" y="1242"/>
                </a:lnTo>
                <a:lnTo>
                  <a:pt x="596" y="1249"/>
                </a:lnTo>
                <a:lnTo>
                  <a:pt x="598" y="1249"/>
                </a:lnTo>
                <a:lnTo>
                  <a:pt x="602" y="1249"/>
                </a:lnTo>
                <a:lnTo>
                  <a:pt x="602" y="1249"/>
                </a:lnTo>
                <a:lnTo>
                  <a:pt x="602" y="1249"/>
                </a:lnTo>
                <a:lnTo>
                  <a:pt x="604" y="1249"/>
                </a:lnTo>
                <a:lnTo>
                  <a:pt x="604" y="1256"/>
                </a:lnTo>
                <a:lnTo>
                  <a:pt x="604" y="1256"/>
                </a:lnTo>
                <a:lnTo>
                  <a:pt x="622" y="1256"/>
                </a:lnTo>
                <a:lnTo>
                  <a:pt x="622" y="1256"/>
                </a:lnTo>
                <a:lnTo>
                  <a:pt x="622" y="1256"/>
                </a:lnTo>
                <a:lnTo>
                  <a:pt x="625" y="1256"/>
                </a:lnTo>
                <a:lnTo>
                  <a:pt x="625" y="1264"/>
                </a:lnTo>
                <a:lnTo>
                  <a:pt x="625" y="1264"/>
                </a:lnTo>
                <a:lnTo>
                  <a:pt x="667" y="1264"/>
                </a:lnTo>
                <a:lnTo>
                  <a:pt x="667" y="1271"/>
                </a:lnTo>
                <a:lnTo>
                  <a:pt x="667" y="1271"/>
                </a:lnTo>
                <a:lnTo>
                  <a:pt x="672" y="1271"/>
                </a:lnTo>
                <a:lnTo>
                  <a:pt x="672" y="1279"/>
                </a:lnTo>
                <a:lnTo>
                  <a:pt x="672" y="1279"/>
                </a:lnTo>
                <a:lnTo>
                  <a:pt x="678" y="1279"/>
                </a:lnTo>
                <a:lnTo>
                  <a:pt x="678" y="1286"/>
                </a:lnTo>
                <a:lnTo>
                  <a:pt x="678" y="1286"/>
                </a:lnTo>
                <a:lnTo>
                  <a:pt x="679" y="1286"/>
                </a:lnTo>
                <a:lnTo>
                  <a:pt x="679" y="1294"/>
                </a:lnTo>
                <a:lnTo>
                  <a:pt x="679" y="1294"/>
                </a:lnTo>
                <a:lnTo>
                  <a:pt x="687" y="1294"/>
                </a:lnTo>
                <a:lnTo>
                  <a:pt x="687" y="1294"/>
                </a:lnTo>
                <a:lnTo>
                  <a:pt x="687" y="1294"/>
                </a:lnTo>
                <a:lnTo>
                  <a:pt x="694" y="1294"/>
                </a:lnTo>
                <a:lnTo>
                  <a:pt x="694" y="1301"/>
                </a:lnTo>
                <a:lnTo>
                  <a:pt x="694" y="1301"/>
                </a:lnTo>
                <a:lnTo>
                  <a:pt x="712" y="1301"/>
                </a:lnTo>
                <a:lnTo>
                  <a:pt x="712" y="1309"/>
                </a:lnTo>
                <a:lnTo>
                  <a:pt x="712" y="1309"/>
                </a:lnTo>
                <a:lnTo>
                  <a:pt x="735" y="1309"/>
                </a:lnTo>
                <a:lnTo>
                  <a:pt x="735" y="1316"/>
                </a:lnTo>
                <a:lnTo>
                  <a:pt x="735" y="1316"/>
                </a:lnTo>
                <a:lnTo>
                  <a:pt x="755" y="1316"/>
                </a:lnTo>
                <a:lnTo>
                  <a:pt x="755" y="1324"/>
                </a:lnTo>
                <a:lnTo>
                  <a:pt x="755" y="1324"/>
                </a:lnTo>
                <a:lnTo>
                  <a:pt x="766" y="1324"/>
                </a:lnTo>
                <a:lnTo>
                  <a:pt x="766" y="1332"/>
                </a:lnTo>
                <a:lnTo>
                  <a:pt x="766" y="1332"/>
                </a:lnTo>
                <a:lnTo>
                  <a:pt x="770" y="1332"/>
                </a:lnTo>
                <a:lnTo>
                  <a:pt x="770" y="1347"/>
                </a:lnTo>
                <a:lnTo>
                  <a:pt x="770" y="1347"/>
                </a:lnTo>
                <a:lnTo>
                  <a:pt x="773" y="1347"/>
                </a:lnTo>
                <a:lnTo>
                  <a:pt x="773" y="1354"/>
                </a:lnTo>
                <a:lnTo>
                  <a:pt x="773" y="1354"/>
                </a:lnTo>
                <a:lnTo>
                  <a:pt x="777" y="1354"/>
                </a:lnTo>
                <a:lnTo>
                  <a:pt x="777" y="1362"/>
                </a:lnTo>
                <a:lnTo>
                  <a:pt x="777" y="1362"/>
                </a:lnTo>
                <a:lnTo>
                  <a:pt x="782" y="1362"/>
                </a:lnTo>
                <a:lnTo>
                  <a:pt x="782" y="1369"/>
                </a:lnTo>
                <a:lnTo>
                  <a:pt x="782" y="1369"/>
                </a:lnTo>
                <a:lnTo>
                  <a:pt x="793" y="1369"/>
                </a:lnTo>
                <a:lnTo>
                  <a:pt x="793" y="1377"/>
                </a:lnTo>
                <a:lnTo>
                  <a:pt x="793" y="1377"/>
                </a:lnTo>
                <a:lnTo>
                  <a:pt x="832" y="1377"/>
                </a:lnTo>
                <a:lnTo>
                  <a:pt x="832" y="1393"/>
                </a:lnTo>
                <a:lnTo>
                  <a:pt x="832" y="1393"/>
                </a:lnTo>
                <a:lnTo>
                  <a:pt x="836" y="1393"/>
                </a:lnTo>
                <a:lnTo>
                  <a:pt x="836" y="1393"/>
                </a:lnTo>
                <a:lnTo>
                  <a:pt x="836" y="1393"/>
                </a:lnTo>
                <a:lnTo>
                  <a:pt x="845" y="1393"/>
                </a:lnTo>
                <a:lnTo>
                  <a:pt x="845" y="1409"/>
                </a:lnTo>
                <a:lnTo>
                  <a:pt x="845" y="1409"/>
                </a:lnTo>
                <a:lnTo>
                  <a:pt x="899" y="1409"/>
                </a:lnTo>
                <a:lnTo>
                  <a:pt x="899" y="1409"/>
                </a:lnTo>
                <a:lnTo>
                  <a:pt x="899" y="1409"/>
                </a:lnTo>
                <a:lnTo>
                  <a:pt x="902" y="1409"/>
                </a:lnTo>
                <a:lnTo>
                  <a:pt x="902" y="1417"/>
                </a:lnTo>
                <a:lnTo>
                  <a:pt x="902" y="1417"/>
                </a:lnTo>
                <a:lnTo>
                  <a:pt x="909" y="1417"/>
                </a:lnTo>
                <a:lnTo>
                  <a:pt x="909" y="1417"/>
                </a:lnTo>
                <a:lnTo>
                  <a:pt x="909" y="1417"/>
                </a:lnTo>
                <a:lnTo>
                  <a:pt x="911" y="1417"/>
                </a:lnTo>
                <a:lnTo>
                  <a:pt x="911" y="1417"/>
                </a:lnTo>
                <a:lnTo>
                  <a:pt x="913" y="1417"/>
                </a:lnTo>
                <a:lnTo>
                  <a:pt x="920" y="1417"/>
                </a:lnTo>
                <a:lnTo>
                  <a:pt x="920" y="1417"/>
                </a:lnTo>
                <a:lnTo>
                  <a:pt x="920" y="1417"/>
                </a:lnTo>
                <a:lnTo>
                  <a:pt x="922" y="1417"/>
                </a:lnTo>
                <a:lnTo>
                  <a:pt x="922" y="1417"/>
                </a:lnTo>
                <a:lnTo>
                  <a:pt x="922" y="1417"/>
                </a:lnTo>
                <a:lnTo>
                  <a:pt x="971" y="1417"/>
                </a:lnTo>
                <a:lnTo>
                  <a:pt x="971" y="1427"/>
                </a:lnTo>
                <a:lnTo>
                  <a:pt x="971" y="1427"/>
                </a:lnTo>
                <a:lnTo>
                  <a:pt x="977" y="1427"/>
                </a:lnTo>
                <a:lnTo>
                  <a:pt x="977" y="1436"/>
                </a:lnTo>
                <a:lnTo>
                  <a:pt x="977" y="1436"/>
                </a:lnTo>
                <a:lnTo>
                  <a:pt x="989" y="1436"/>
                </a:lnTo>
                <a:lnTo>
                  <a:pt x="989" y="1436"/>
                </a:lnTo>
                <a:lnTo>
                  <a:pt x="989" y="1436"/>
                </a:lnTo>
                <a:lnTo>
                  <a:pt x="1050" y="1436"/>
                </a:lnTo>
                <a:lnTo>
                  <a:pt x="1050" y="1436"/>
                </a:lnTo>
                <a:lnTo>
                  <a:pt x="1050" y="1436"/>
                </a:lnTo>
                <a:lnTo>
                  <a:pt x="1052" y="1436"/>
                </a:lnTo>
                <a:lnTo>
                  <a:pt x="1052" y="1446"/>
                </a:lnTo>
                <a:lnTo>
                  <a:pt x="1052" y="1446"/>
                </a:lnTo>
                <a:lnTo>
                  <a:pt x="1057" y="1446"/>
                </a:lnTo>
                <a:lnTo>
                  <a:pt x="1057" y="1446"/>
                </a:lnTo>
                <a:lnTo>
                  <a:pt x="1059" y="1446"/>
                </a:lnTo>
                <a:lnTo>
                  <a:pt x="1088" y="1446"/>
                </a:lnTo>
                <a:lnTo>
                  <a:pt x="1088" y="1459"/>
                </a:lnTo>
                <a:lnTo>
                  <a:pt x="1088" y="1459"/>
                </a:lnTo>
                <a:lnTo>
                  <a:pt x="1097" y="1459"/>
                </a:lnTo>
                <a:lnTo>
                  <a:pt x="1097" y="1470"/>
                </a:lnTo>
                <a:lnTo>
                  <a:pt x="1097" y="1470"/>
                </a:lnTo>
                <a:lnTo>
                  <a:pt x="1140" y="1470"/>
                </a:lnTo>
                <a:lnTo>
                  <a:pt x="1140" y="1470"/>
                </a:lnTo>
                <a:lnTo>
                  <a:pt x="1140" y="1470"/>
                </a:lnTo>
                <a:lnTo>
                  <a:pt x="1145" y="1470"/>
                </a:lnTo>
                <a:lnTo>
                  <a:pt x="1145" y="1470"/>
                </a:lnTo>
                <a:lnTo>
                  <a:pt x="1145" y="1470"/>
                </a:lnTo>
                <a:lnTo>
                  <a:pt x="1165" y="1470"/>
                </a:lnTo>
                <a:lnTo>
                  <a:pt x="1165" y="1483"/>
                </a:lnTo>
                <a:lnTo>
                  <a:pt x="1165" y="1483"/>
                </a:lnTo>
                <a:lnTo>
                  <a:pt x="1216" y="1483"/>
                </a:lnTo>
                <a:lnTo>
                  <a:pt x="1216" y="1483"/>
                </a:lnTo>
                <a:lnTo>
                  <a:pt x="1216" y="1483"/>
                </a:lnTo>
                <a:lnTo>
                  <a:pt x="1279" y="1483"/>
                </a:lnTo>
                <a:lnTo>
                  <a:pt x="1279" y="1483"/>
                </a:lnTo>
                <a:lnTo>
                  <a:pt x="1279" y="1483"/>
                </a:lnTo>
                <a:lnTo>
                  <a:pt x="1286" y="1483"/>
                </a:lnTo>
                <a:lnTo>
                  <a:pt x="1286" y="1483"/>
                </a:lnTo>
                <a:lnTo>
                  <a:pt x="1286" y="1483"/>
                </a:lnTo>
                <a:lnTo>
                  <a:pt x="1301" y="1483"/>
                </a:lnTo>
                <a:lnTo>
                  <a:pt x="1301" y="1502"/>
                </a:lnTo>
                <a:lnTo>
                  <a:pt x="1301" y="1502"/>
                </a:lnTo>
                <a:lnTo>
                  <a:pt x="1378" y="1502"/>
                </a:lnTo>
                <a:lnTo>
                  <a:pt x="1378" y="1502"/>
                </a:lnTo>
                <a:lnTo>
                  <a:pt x="1378" y="1502"/>
                </a:lnTo>
                <a:lnTo>
                  <a:pt x="1428" y="1502"/>
                </a:lnTo>
                <a:lnTo>
                  <a:pt x="1428" y="1523"/>
                </a:lnTo>
                <a:lnTo>
                  <a:pt x="1428" y="1523"/>
                </a:lnTo>
                <a:lnTo>
                  <a:pt x="1437" y="1523"/>
                </a:lnTo>
                <a:lnTo>
                  <a:pt x="1437" y="1523"/>
                </a:lnTo>
                <a:lnTo>
                  <a:pt x="1437" y="1523"/>
                </a:lnTo>
                <a:lnTo>
                  <a:pt x="1451" y="1523"/>
                </a:lnTo>
                <a:lnTo>
                  <a:pt x="1451" y="1550"/>
                </a:lnTo>
                <a:lnTo>
                  <a:pt x="1451" y="1550"/>
                </a:lnTo>
                <a:lnTo>
                  <a:pt x="1473" y="1550"/>
                </a:lnTo>
                <a:lnTo>
                  <a:pt x="1473" y="1577"/>
                </a:lnTo>
                <a:lnTo>
                  <a:pt x="1473" y="1577"/>
                </a:lnTo>
                <a:lnTo>
                  <a:pt x="1504" y="1577"/>
                </a:lnTo>
                <a:lnTo>
                  <a:pt x="1504" y="1577"/>
                </a:lnTo>
                <a:lnTo>
                  <a:pt x="1504" y="1577"/>
                </a:lnTo>
                <a:lnTo>
                  <a:pt x="1660" y="1577"/>
                </a:lnTo>
                <a:lnTo>
                  <a:pt x="1660" y="1577"/>
                </a:lnTo>
                <a:lnTo>
                  <a:pt x="1660" y="1577"/>
                </a:lnTo>
                <a:lnTo>
                  <a:pt x="1665" y="1577"/>
                </a:lnTo>
                <a:lnTo>
                  <a:pt x="1665" y="1577"/>
                </a:lnTo>
                <a:lnTo>
                  <a:pt x="1665" y="1577"/>
                </a:lnTo>
                <a:lnTo>
                  <a:pt x="1691" y="1577"/>
                </a:lnTo>
                <a:lnTo>
                  <a:pt x="1691" y="1688"/>
                </a:lnTo>
              </a:path>
            </a:pathLst>
          </a:cu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4" name="Line 53">
            <a:extLst>
              <a:ext uri="{FF2B5EF4-FFF2-40B4-BE49-F238E27FC236}">
                <a16:creationId xmlns:a16="http://schemas.microsoft.com/office/drawing/2014/main" id="{8395B97E-4289-4D4E-BB76-40289D07E5E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0284" y="2369370"/>
            <a:ext cx="0" cy="59302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5" name="Line 54">
            <a:extLst>
              <a:ext uri="{FF2B5EF4-FFF2-40B4-BE49-F238E27FC236}">
                <a16:creationId xmlns:a16="http://schemas.microsoft.com/office/drawing/2014/main" id="{4CDFE996-1BFF-461A-B8BB-07DD42CB5679}"/>
              </a:ext>
            </a:extLst>
          </p:cNvPr>
          <p:cNvSpPr>
            <a:spLocks noChangeShapeType="1"/>
          </p:cNvSpPr>
          <p:nvPr/>
        </p:nvSpPr>
        <p:spPr bwMode="auto">
          <a:xfrm>
            <a:off x="992244" y="2854166"/>
            <a:ext cx="0" cy="57820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6" name="Line 55">
            <a:extLst>
              <a:ext uri="{FF2B5EF4-FFF2-40B4-BE49-F238E27FC236}">
                <a16:creationId xmlns:a16="http://schemas.microsoft.com/office/drawing/2014/main" id="{177391DB-F14F-4F9E-8FB1-958BEA245B3E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2964" y="2903091"/>
            <a:ext cx="0" cy="59302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7" name="Line 56">
            <a:extLst>
              <a:ext uri="{FF2B5EF4-FFF2-40B4-BE49-F238E27FC236}">
                <a16:creationId xmlns:a16="http://schemas.microsoft.com/office/drawing/2014/main" id="{564C5212-2488-4E22-8491-65C55B9574AC}"/>
              </a:ext>
            </a:extLst>
          </p:cNvPr>
          <p:cNvSpPr>
            <a:spLocks noChangeShapeType="1"/>
          </p:cNvSpPr>
          <p:nvPr/>
        </p:nvSpPr>
        <p:spPr bwMode="auto">
          <a:xfrm>
            <a:off x="1198981" y="3273731"/>
            <a:ext cx="0" cy="59302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8" name="Line 57">
            <a:extLst>
              <a:ext uri="{FF2B5EF4-FFF2-40B4-BE49-F238E27FC236}">
                <a16:creationId xmlns:a16="http://schemas.microsoft.com/office/drawing/2014/main" id="{7FDB73CE-E2C5-4F14-907A-87B1D9FD2CC1}"/>
              </a:ext>
            </a:extLst>
          </p:cNvPr>
          <p:cNvSpPr>
            <a:spLocks noChangeShapeType="1"/>
          </p:cNvSpPr>
          <p:nvPr/>
        </p:nvSpPr>
        <p:spPr bwMode="auto">
          <a:xfrm>
            <a:off x="1215826" y="3393817"/>
            <a:ext cx="0" cy="59302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9" name="Line 58">
            <a:extLst>
              <a:ext uri="{FF2B5EF4-FFF2-40B4-BE49-F238E27FC236}">
                <a16:creationId xmlns:a16="http://schemas.microsoft.com/office/drawing/2014/main" id="{12BDA365-4299-42F5-AFC4-8D4EB5F5892C}"/>
              </a:ext>
            </a:extLst>
          </p:cNvPr>
          <p:cNvSpPr>
            <a:spLocks noChangeShapeType="1"/>
          </p:cNvSpPr>
          <p:nvPr/>
        </p:nvSpPr>
        <p:spPr bwMode="auto">
          <a:xfrm>
            <a:off x="1326086" y="3636957"/>
            <a:ext cx="0" cy="59302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0" name="Line 59">
            <a:extLst>
              <a:ext uri="{FF2B5EF4-FFF2-40B4-BE49-F238E27FC236}">
                <a16:creationId xmlns:a16="http://schemas.microsoft.com/office/drawing/2014/main" id="{A4A8DFF7-8844-4870-BE2E-FA012A136D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538950" y="4044661"/>
            <a:ext cx="0" cy="59302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1" name="Line 60">
            <a:extLst>
              <a:ext uri="{FF2B5EF4-FFF2-40B4-BE49-F238E27FC236}">
                <a16:creationId xmlns:a16="http://schemas.microsoft.com/office/drawing/2014/main" id="{7C233270-680A-4684-94D1-49D2817182EC}"/>
              </a:ext>
            </a:extLst>
          </p:cNvPr>
          <p:cNvSpPr>
            <a:spLocks noChangeShapeType="1"/>
          </p:cNvSpPr>
          <p:nvPr/>
        </p:nvSpPr>
        <p:spPr bwMode="auto">
          <a:xfrm>
            <a:off x="1650741" y="4210708"/>
            <a:ext cx="0" cy="59302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2" name="Line 61">
            <a:extLst>
              <a:ext uri="{FF2B5EF4-FFF2-40B4-BE49-F238E27FC236}">
                <a16:creationId xmlns:a16="http://schemas.microsoft.com/office/drawing/2014/main" id="{2ABF5152-99A0-4172-9D90-C5E8372AD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1664524" y="4221085"/>
            <a:ext cx="0" cy="59302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3" name="Line 62">
            <a:extLst>
              <a:ext uri="{FF2B5EF4-FFF2-40B4-BE49-F238E27FC236}">
                <a16:creationId xmlns:a16="http://schemas.microsoft.com/office/drawing/2014/main" id="{8A429F45-24E2-423C-BC00-EDD075CD0E05}"/>
              </a:ext>
            </a:extLst>
          </p:cNvPr>
          <p:cNvSpPr>
            <a:spLocks noChangeShapeType="1"/>
          </p:cNvSpPr>
          <p:nvPr/>
        </p:nvSpPr>
        <p:spPr bwMode="auto">
          <a:xfrm>
            <a:off x="1670649" y="4221085"/>
            <a:ext cx="0" cy="59302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4" name="Line 63">
            <a:extLst>
              <a:ext uri="{FF2B5EF4-FFF2-40B4-BE49-F238E27FC236}">
                <a16:creationId xmlns:a16="http://schemas.microsoft.com/office/drawing/2014/main" id="{6D0323C8-6369-4642-B86B-A8067EE4B83E}"/>
              </a:ext>
            </a:extLst>
          </p:cNvPr>
          <p:cNvSpPr>
            <a:spLocks noChangeShapeType="1"/>
          </p:cNvSpPr>
          <p:nvPr/>
        </p:nvSpPr>
        <p:spPr bwMode="auto">
          <a:xfrm>
            <a:off x="1701277" y="4232946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5" name="Line 64">
            <a:extLst>
              <a:ext uri="{FF2B5EF4-FFF2-40B4-BE49-F238E27FC236}">
                <a16:creationId xmlns:a16="http://schemas.microsoft.com/office/drawing/2014/main" id="{6EB2B760-0610-4F6F-8A39-F7D0AF55943C}"/>
              </a:ext>
            </a:extLst>
          </p:cNvPr>
          <p:cNvSpPr>
            <a:spLocks noChangeShapeType="1"/>
          </p:cNvSpPr>
          <p:nvPr/>
        </p:nvSpPr>
        <p:spPr bwMode="auto">
          <a:xfrm>
            <a:off x="1800817" y="4287801"/>
            <a:ext cx="0" cy="59302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6" name="Line 65">
            <a:extLst>
              <a:ext uri="{FF2B5EF4-FFF2-40B4-BE49-F238E27FC236}">
                <a16:creationId xmlns:a16="http://schemas.microsoft.com/office/drawing/2014/main" id="{572EBF0A-3B59-4DDE-B66D-1251B3773034}"/>
              </a:ext>
            </a:extLst>
          </p:cNvPr>
          <p:cNvSpPr>
            <a:spLocks noChangeShapeType="1"/>
          </p:cNvSpPr>
          <p:nvPr/>
        </p:nvSpPr>
        <p:spPr bwMode="auto">
          <a:xfrm>
            <a:off x="1946299" y="4400475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7" name="Line 66">
            <a:extLst>
              <a:ext uri="{FF2B5EF4-FFF2-40B4-BE49-F238E27FC236}">
                <a16:creationId xmlns:a16="http://schemas.microsoft.com/office/drawing/2014/main" id="{436F4CAB-841B-46D8-BECB-FB85EB1692CB}"/>
              </a:ext>
            </a:extLst>
          </p:cNvPr>
          <p:cNvSpPr>
            <a:spLocks noChangeShapeType="1"/>
          </p:cNvSpPr>
          <p:nvPr/>
        </p:nvSpPr>
        <p:spPr bwMode="auto">
          <a:xfrm>
            <a:off x="2028994" y="4434574"/>
            <a:ext cx="0" cy="59302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8" name="Line 67">
            <a:extLst>
              <a:ext uri="{FF2B5EF4-FFF2-40B4-BE49-F238E27FC236}">
                <a16:creationId xmlns:a16="http://schemas.microsoft.com/office/drawing/2014/main" id="{20E1A121-38E3-4CA0-B223-E038D8046931}"/>
              </a:ext>
            </a:extLst>
          </p:cNvPr>
          <p:cNvSpPr>
            <a:spLocks noChangeShapeType="1"/>
          </p:cNvSpPr>
          <p:nvPr/>
        </p:nvSpPr>
        <p:spPr bwMode="auto">
          <a:xfrm>
            <a:off x="2125471" y="4458295"/>
            <a:ext cx="0" cy="59302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9" name="Line 68">
            <a:extLst>
              <a:ext uri="{FF2B5EF4-FFF2-40B4-BE49-F238E27FC236}">
                <a16:creationId xmlns:a16="http://schemas.microsoft.com/office/drawing/2014/main" id="{4F21FEBC-92B5-4D01-BE47-4FD58F08C98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40785" y="4471638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0" name="Line 69">
            <a:extLst>
              <a:ext uri="{FF2B5EF4-FFF2-40B4-BE49-F238E27FC236}">
                <a16:creationId xmlns:a16="http://schemas.microsoft.com/office/drawing/2014/main" id="{2573C00A-548F-40FA-B4B8-1993548634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46911" y="4471638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1" name="Line 70">
            <a:extLst>
              <a:ext uri="{FF2B5EF4-FFF2-40B4-BE49-F238E27FC236}">
                <a16:creationId xmlns:a16="http://schemas.microsoft.com/office/drawing/2014/main" id="{E8D2880C-D206-40F9-B9F8-93AC3DC4D33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57631" y="4471638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2" name="Line 71">
            <a:extLst>
              <a:ext uri="{FF2B5EF4-FFF2-40B4-BE49-F238E27FC236}">
                <a16:creationId xmlns:a16="http://schemas.microsoft.com/office/drawing/2014/main" id="{756C5CF0-3BB6-459C-94B2-C6B2B795BF7F}"/>
              </a:ext>
            </a:extLst>
          </p:cNvPr>
          <p:cNvSpPr>
            <a:spLocks noChangeShapeType="1"/>
          </p:cNvSpPr>
          <p:nvPr/>
        </p:nvSpPr>
        <p:spPr bwMode="auto">
          <a:xfrm>
            <a:off x="2263296" y="4499806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3" name="Line 72">
            <a:extLst>
              <a:ext uri="{FF2B5EF4-FFF2-40B4-BE49-F238E27FC236}">
                <a16:creationId xmlns:a16="http://schemas.microsoft.com/office/drawing/2014/main" id="{02BA8370-0F32-4F46-BB74-80519070C90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56712" y="4499806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4" name="Line 73">
            <a:extLst>
              <a:ext uri="{FF2B5EF4-FFF2-40B4-BE49-F238E27FC236}">
                <a16:creationId xmlns:a16="http://schemas.microsoft.com/office/drawing/2014/main" id="{10D9E856-2BAC-44FD-BA09-3E4D3C5D36F3}"/>
              </a:ext>
            </a:extLst>
          </p:cNvPr>
          <p:cNvSpPr>
            <a:spLocks noChangeShapeType="1"/>
          </p:cNvSpPr>
          <p:nvPr/>
        </p:nvSpPr>
        <p:spPr bwMode="auto">
          <a:xfrm>
            <a:off x="2367431" y="4514632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5" name="Line 74">
            <a:extLst>
              <a:ext uri="{FF2B5EF4-FFF2-40B4-BE49-F238E27FC236}">
                <a16:creationId xmlns:a16="http://schemas.microsoft.com/office/drawing/2014/main" id="{4BF7558E-B49A-47CD-9818-A5641F1E3F8F}"/>
              </a:ext>
            </a:extLst>
          </p:cNvPr>
          <p:cNvSpPr>
            <a:spLocks noChangeShapeType="1"/>
          </p:cNvSpPr>
          <p:nvPr/>
        </p:nvSpPr>
        <p:spPr bwMode="auto">
          <a:xfrm>
            <a:off x="2370494" y="4514632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6" name="Line 75">
            <a:extLst>
              <a:ext uri="{FF2B5EF4-FFF2-40B4-BE49-F238E27FC236}">
                <a16:creationId xmlns:a16="http://schemas.microsoft.com/office/drawing/2014/main" id="{2FBAFD26-89BD-4822-8EF6-C0D1A65B36A2}"/>
              </a:ext>
            </a:extLst>
          </p:cNvPr>
          <p:cNvSpPr>
            <a:spLocks noChangeShapeType="1"/>
          </p:cNvSpPr>
          <p:nvPr/>
        </p:nvSpPr>
        <p:spPr bwMode="auto">
          <a:xfrm>
            <a:off x="2428686" y="4548731"/>
            <a:ext cx="0" cy="59302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7" name="Line 76">
            <a:extLst>
              <a:ext uri="{FF2B5EF4-FFF2-40B4-BE49-F238E27FC236}">
                <a16:creationId xmlns:a16="http://schemas.microsoft.com/office/drawing/2014/main" id="{4D48E673-01AD-44B3-8462-2444097E8FF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94536" y="4548731"/>
            <a:ext cx="0" cy="59302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8" name="Line 77">
            <a:extLst>
              <a:ext uri="{FF2B5EF4-FFF2-40B4-BE49-F238E27FC236}">
                <a16:creationId xmlns:a16="http://schemas.microsoft.com/office/drawing/2014/main" id="{73A85887-2CF7-4605-A6A4-3D13ECE39BF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02193" y="4548731"/>
            <a:ext cx="0" cy="59302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9" name="Line 78">
            <a:extLst>
              <a:ext uri="{FF2B5EF4-FFF2-40B4-BE49-F238E27FC236}">
                <a16:creationId xmlns:a16="http://schemas.microsoft.com/office/drawing/2014/main" id="{00592B47-DD2D-45FC-B889-4D0F2E5D3E36}"/>
              </a:ext>
            </a:extLst>
          </p:cNvPr>
          <p:cNvSpPr>
            <a:spLocks noChangeShapeType="1"/>
          </p:cNvSpPr>
          <p:nvPr/>
        </p:nvSpPr>
        <p:spPr bwMode="auto">
          <a:xfrm>
            <a:off x="2610922" y="4569487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0" name="Line 79">
            <a:extLst>
              <a:ext uri="{FF2B5EF4-FFF2-40B4-BE49-F238E27FC236}">
                <a16:creationId xmlns:a16="http://schemas.microsoft.com/office/drawing/2014/main" id="{DF75F877-D0E8-41D3-B4FF-39A6DB37C6BB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7399" y="4569487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1" name="Line 80">
            <a:extLst>
              <a:ext uri="{FF2B5EF4-FFF2-40B4-BE49-F238E27FC236}">
                <a16:creationId xmlns:a16="http://schemas.microsoft.com/office/drawing/2014/main" id="{13E15636-836F-4841-8DE6-98A21178FC42}"/>
              </a:ext>
            </a:extLst>
          </p:cNvPr>
          <p:cNvSpPr>
            <a:spLocks noChangeShapeType="1"/>
          </p:cNvSpPr>
          <p:nvPr/>
        </p:nvSpPr>
        <p:spPr bwMode="auto">
          <a:xfrm>
            <a:off x="2718119" y="4569487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2" name="Line 81">
            <a:extLst>
              <a:ext uri="{FF2B5EF4-FFF2-40B4-BE49-F238E27FC236}">
                <a16:creationId xmlns:a16="http://schemas.microsoft.com/office/drawing/2014/main" id="{D3F351D7-BB5E-4C62-8A46-297F77E47E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59007" y="4597655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3" name="Line 82">
            <a:extLst>
              <a:ext uri="{FF2B5EF4-FFF2-40B4-BE49-F238E27FC236}">
                <a16:creationId xmlns:a16="http://schemas.microsoft.com/office/drawing/2014/main" id="{16DE910B-0A12-4F48-9485-95D4BB9B78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949358" y="4627306"/>
            <a:ext cx="0" cy="59302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4" name="Line 83">
            <a:extLst>
              <a:ext uri="{FF2B5EF4-FFF2-40B4-BE49-F238E27FC236}">
                <a16:creationId xmlns:a16="http://schemas.microsoft.com/office/drawing/2014/main" id="{F1A2D236-02E8-47F4-AE51-0755CBEACBE3}"/>
              </a:ext>
            </a:extLst>
          </p:cNvPr>
          <p:cNvSpPr>
            <a:spLocks noChangeShapeType="1"/>
          </p:cNvSpPr>
          <p:nvPr/>
        </p:nvSpPr>
        <p:spPr bwMode="auto">
          <a:xfrm>
            <a:off x="3051962" y="4708847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5" name="Line 84">
            <a:extLst>
              <a:ext uri="{FF2B5EF4-FFF2-40B4-BE49-F238E27FC236}">
                <a16:creationId xmlns:a16="http://schemas.microsoft.com/office/drawing/2014/main" id="{5AC3BF5B-F0A1-4157-80CA-3EE65BA35FA4}"/>
              </a:ext>
            </a:extLst>
          </p:cNvPr>
          <p:cNvSpPr>
            <a:spLocks noChangeShapeType="1"/>
          </p:cNvSpPr>
          <p:nvPr/>
        </p:nvSpPr>
        <p:spPr bwMode="auto">
          <a:xfrm>
            <a:off x="3290858" y="4708847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6" name="Line 85">
            <a:extLst>
              <a:ext uri="{FF2B5EF4-FFF2-40B4-BE49-F238E27FC236}">
                <a16:creationId xmlns:a16="http://schemas.microsoft.com/office/drawing/2014/main" id="{D64EAB4B-2A32-4256-AA25-30572DDAF868}"/>
              </a:ext>
            </a:extLst>
          </p:cNvPr>
          <p:cNvSpPr>
            <a:spLocks noChangeShapeType="1"/>
          </p:cNvSpPr>
          <p:nvPr/>
        </p:nvSpPr>
        <p:spPr bwMode="auto">
          <a:xfrm>
            <a:off x="3298515" y="4708847"/>
            <a:ext cx="0" cy="5782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11" name="Rectangle 100">
            <a:extLst>
              <a:ext uri="{FF2B5EF4-FFF2-40B4-BE49-F238E27FC236}">
                <a16:creationId xmlns:a16="http://schemas.microsoft.com/office/drawing/2014/main" id="{35E79750-8437-405D-B6B8-DD643C9129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874" y="5401729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257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2" name="Rectangle 101">
            <a:extLst>
              <a:ext uri="{FF2B5EF4-FFF2-40B4-BE49-F238E27FC236}">
                <a16:creationId xmlns:a16="http://schemas.microsoft.com/office/drawing/2014/main" id="{BF9FE841-A1CA-40F0-AFBE-F424465386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7022" y="5401729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202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3" name="Rectangle 102">
            <a:extLst>
              <a:ext uri="{FF2B5EF4-FFF2-40B4-BE49-F238E27FC236}">
                <a16:creationId xmlns:a16="http://schemas.microsoft.com/office/drawing/2014/main" id="{272A2A3B-594B-4652-AD8C-825D3EE28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8981" y="5401729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134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4" name="Rectangle 103">
            <a:extLst>
              <a:ext uri="{FF2B5EF4-FFF2-40B4-BE49-F238E27FC236}">
                <a16:creationId xmlns:a16="http://schemas.microsoft.com/office/drawing/2014/main" id="{A77F2DA8-6685-4787-848D-E1D856BFFB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974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84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5" name="Rectangle 104">
            <a:extLst>
              <a:ext uri="{FF2B5EF4-FFF2-40B4-BE49-F238E27FC236}">
                <a16:creationId xmlns:a16="http://schemas.microsoft.com/office/drawing/2014/main" id="{63A889DE-658E-4E28-A836-2C87FC1F80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6591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57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6" name="Rectangle 105">
            <a:extLst>
              <a:ext uri="{FF2B5EF4-FFF2-40B4-BE49-F238E27FC236}">
                <a16:creationId xmlns:a16="http://schemas.microsoft.com/office/drawing/2014/main" id="{6F248B19-0F4A-406A-99C6-3C7DD738AA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0801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40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7" name="Rectangle 106">
            <a:extLst>
              <a:ext uri="{FF2B5EF4-FFF2-40B4-BE49-F238E27FC236}">
                <a16:creationId xmlns:a16="http://schemas.microsoft.com/office/drawing/2014/main" id="{31DB645F-431A-406C-889A-4FCE1F26A2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5823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26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8" name="Rectangle 107">
            <a:extLst>
              <a:ext uri="{FF2B5EF4-FFF2-40B4-BE49-F238E27FC236}">
                <a16:creationId xmlns:a16="http://schemas.microsoft.com/office/drawing/2014/main" id="{18FF6184-4476-445F-A76A-18A8E8BD5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4628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16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19" name="Rectangle 108">
            <a:extLst>
              <a:ext uri="{FF2B5EF4-FFF2-40B4-BE49-F238E27FC236}">
                <a16:creationId xmlns:a16="http://schemas.microsoft.com/office/drawing/2014/main" id="{535F3A7C-9165-4B5B-B9BB-1588919F83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0370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0" name="Rectangle 109">
            <a:extLst>
              <a:ext uri="{FF2B5EF4-FFF2-40B4-BE49-F238E27FC236}">
                <a16:creationId xmlns:a16="http://schemas.microsoft.com/office/drawing/2014/main" id="{64E9C70E-7488-4ACE-9A91-478D0DC102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6832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4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1" name="Rectangle 110">
            <a:extLst>
              <a:ext uri="{FF2B5EF4-FFF2-40B4-BE49-F238E27FC236}">
                <a16:creationId xmlns:a16="http://schemas.microsoft.com/office/drawing/2014/main" id="{A1F8E34C-1A16-445B-962A-968D9DBD2A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1042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3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2" name="Rectangle 111">
            <a:extLst>
              <a:ext uri="{FF2B5EF4-FFF2-40B4-BE49-F238E27FC236}">
                <a16:creationId xmlns:a16="http://schemas.microsoft.com/office/drawing/2014/main" id="{80E44B1C-4D66-4C82-876C-A067110532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190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3" name="Rectangle 112">
            <a:extLst>
              <a:ext uri="{FF2B5EF4-FFF2-40B4-BE49-F238E27FC236}">
                <a16:creationId xmlns:a16="http://schemas.microsoft.com/office/drawing/2014/main" id="{667E3852-7466-4BED-A266-A0F6FB1AB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3338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6" name="Rectangle 115">
            <a:extLst>
              <a:ext uri="{FF2B5EF4-FFF2-40B4-BE49-F238E27FC236}">
                <a16:creationId xmlns:a16="http://schemas.microsoft.com/office/drawing/2014/main" id="{E07912DE-6874-4C0D-946E-1C1549F1E5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7405" y="552064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250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7" name="Rectangle 116">
            <a:extLst>
              <a:ext uri="{FF2B5EF4-FFF2-40B4-BE49-F238E27FC236}">
                <a16:creationId xmlns:a16="http://schemas.microsoft.com/office/drawing/2014/main" id="{DED296DE-8C3D-4D6E-9315-E4BBB6C3DF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6301" y="552064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199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8" name="Rectangle 117">
            <a:extLst>
              <a:ext uri="{FF2B5EF4-FFF2-40B4-BE49-F238E27FC236}">
                <a16:creationId xmlns:a16="http://schemas.microsoft.com/office/drawing/2014/main" id="{6F4F213B-6DDA-48D2-9C65-DB12105480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00512" y="5520643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125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29" name="Rectangle 118">
            <a:extLst>
              <a:ext uri="{FF2B5EF4-FFF2-40B4-BE49-F238E27FC236}">
                <a16:creationId xmlns:a16="http://schemas.microsoft.com/office/drawing/2014/main" id="{1D589899-2FB2-400F-88D5-83A936BEE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8506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0" name="Rectangle 119">
            <a:extLst>
              <a:ext uri="{FF2B5EF4-FFF2-40B4-BE49-F238E27FC236}">
                <a16:creationId xmlns:a16="http://schemas.microsoft.com/office/drawing/2014/main" id="{A15453AD-3A89-4135-A7AB-3CC9161BAA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3528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43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1" name="Rectangle 120">
            <a:extLst>
              <a:ext uri="{FF2B5EF4-FFF2-40B4-BE49-F238E27FC236}">
                <a16:creationId xmlns:a16="http://schemas.microsoft.com/office/drawing/2014/main" id="{83796C72-9786-4C16-BD81-9AF95D6F4F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73864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27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2" name="Rectangle 121">
            <a:extLst>
              <a:ext uri="{FF2B5EF4-FFF2-40B4-BE49-F238E27FC236}">
                <a16:creationId xmlns:a16="http://schemas.microsoft.com/office/drawing/2014/main" id="{A519AA07-B94C-4FD8-8731-3695E002A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7354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14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3" name="Rectangle 122">
            <a:extLst>
              <a:ext uri="{FF2B5EF4-FFF2-40B4-BE49-F238E27FC236}">
                <a16:creationId xmlns:a16="http://schemas.microsoft.com/office/drawing/2014/main" id="{34D62B6B-34A9-435C-A84C-95E64F1F7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9130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4" name="Rectangle 123">
            <a:extLst>
              <a:ext uri="{FF2B5EF4-FFF2-40B4-BE49-F238E27FC236}">
                <a16:creationId xmlns:a16="http://schemas.microsoft.com/office/drawing/2014/main" id="{8E2B7F66-13A8-4505-BD0C-6DA52A51BD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56403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5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5" name="Rectangle 124">
            <a:extLst>
              <a:ext uri="{FF2B5EF4-FFF2-40B4-BE49-F238E27FC236}">
                <a16:creationId xmlns:a16="http://schemas.microsoft.com/office/drawing/2014/main" id="{CEE79152-903E-4CFA-9830-A9EC8E531D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363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6" name="Rectangle 125">
            <a:extLst>
              <a:ext uri="{FF2B5EF4-FFF2-40B4-BE49-F238E27FC236}">
                <a16:creationId xmlns:a16="http://schemas.microsoft.com/office/drawing/2014/main" id="{E9F550A0-9EE1-4A0F-872E-24991C0E46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2573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7" name="Rectangle 126">
            <a:extLst>
              <a:ext uri="{FF2B5EF4-FFF2-40B4-BE49-F238E27FC236}">
                <a16:creationId xmlns:a16="http://schemas.microsoft.com/office/drawing/2014/main" id="{1F715972-721C-4AF4-A618-35D0D7AA0B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721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38" name="Rectangle 127">
            <a:extLst>
              <a:ext uri="{FF2B5EF4-FFF2-40B4-BE49-F238E27FC236}">
                <a16:creationId xmlns:a16="http://schemas.microsoft.com/office/drawing/2014/main" id="{17964B01-F572-4F1D-977C-77BB937BA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6401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141" name="Freeform 130">
            <a:extLst>
              <a:ext uri="{FF2B5EF4-FFF2-40B4-BE49-F238E27FC236}">
                <a16:creationId xmlns:a16="http://schemas.microsoft.com/office/drawing/2014/main" id="{CBECD497-5DE2-4F3C-A198-4FBDF23B2D56}"/>
              </a:ext>
            </a:extLst>
          </p:cNvPr>
          <p:cNvSpPr>
            <a:spLocks noEditPoints="1"/>
          </p:cNvSpPr>
          <p:nvPr/>
        </p:nvSpPr>
        <p:spPr bwMode="auto">
          <a:xfrm>
            <a:off x="742628" y="3674516"/>
            <a:ext cx="3474720" cy="7413"/>
          </a:xfrm>
          <a:custGeom>
            <a:avLst/>
            <a:gdLst>
              <a:gd name="T0" fmla="*/ 240 w 27904"/>
              <a:gd name="T1" fmla="*/ 0 h 48"/>
              <a:gd name="T2" fmla="*/ 696 w 27904"/>
              <a:gd name="T3" fmla="*/ 24 h 48"/>
              <a:gd name="T4" fmla="*/ 1200 w 27904"/>
              <a:gd name="T5" fmla="*/ 48 h 48"/>
              <a:gd name="T6" fmla="*/ 1776 w 27904"/>
              <a:gd name="T7" fmla="*/ 48 h 48"/>
              <a:gd name="T8" fmla="*/ 2280 w 27904"/>
              <a:gd name="T9" fmla="*/ 24 h 48"/>
              <a:gd name="T10" fmla="*/ 2736 w 27904"/>
              <a:gd name="T11" fmla="*/ 0 h 48"/>
              <a:gd name="T12" fmla="*/ 3120 w 27904"/>
              <a:gd name="T13" fmla="*/ 0 h 48"/>
              <a:gd name="T14" fmla="*/ 3360 w 27904"/>
              <a:gd name="T15" fmla="*/ 0 h 48"/>
              <a:gd name="T16" fmla="*/ 3816 w 27904"/>
              <a:gd name="T17" fmla="*/ 24 h 48"/>
              <a:gd name="T18" fmla="*/ 4320 w 27904"/>
              <a:gd name="T19" fmla="*/ 48 h 48"/>
              <a:gd name="T20" fmla="*/ 4896 w 27904"/>
              <a:gd name="T21" fmla="*/ 48 h 48"/>
              <a:gd name="T22" fmla="*/ 5400 w 27904"/>
              <a:gd name="T23" fmla="*/ 24 h 48"/>
              <a:gd name="T24" fmla="*/ 5856 w 27904"/>
              <a:gd name="T25" fmla="*/ 0 h 48"/>
              <a:gd name="T26" fmla="*/ 6240 w 27904"/>
              <a:gd name="T27" fmla="*/ 0 h 48"/>
              <a:gd name="T28" fmla="*/ 6480 w 27904"/>
              <a:gd name="T29" fmla="*/ 0 h 48"/>
              <a:gd name="T30" fmla="*/ 6936 w 27904"/>
              <a:gd name="T31" fmla="*/ 24 h 48"/>
              <a:gd name="T32" fmla="*/ 7440 w 27904"/>
              <a:gd name="T33" fmla="*/ 48 h 48"/>
              <a:gd name="T34" fmla="*/ 8016 w 27904"/>
              <a:gd name="T35" fmla="*/ 48 h 48"/>
              <a:gd name="T36" fmla="*/ 8520 w 27904"/>
              <a:gd name="T37" fmla="*/ 24 h 48"/>
              <a:gd name="T38" fmla="*/ 8976 w 27904"/>
              <a:gd name="T39" fmla="*/ 0 h 48"/>
              <a:gd name="T40" fmla="*/ 9360 w 27904"/>
              <a:gd name="T41" fmla="*/ 0 h 48"/>
              <a:gd name="T42" fmla="*/ 9600 w 27904"/>
              <a:gd name="T43" fmla="*/ 0 h 48"/>
              <a:gd name="T44" fmla="*/ 10056 w 27904"/>
              <a:gd name="T45" fmla="*/ 24 h 48"/>
              <a:gd name="T46" fmla="*/ 10560 w 27904"/>
              <a:gd name="T47" fmla="*/ 48 h 48"/>
              <a:gd name="T48" fmla="*/ 11136 w 27904"/>
              <a:gd name="T49" fmla="*/ 48 h 48"/>
              <a:gd name="T50" fmla="*/ 11640 w 27904"/>
              <a:gd name="T51" fmla="*/ 24 h 48"/>
              <a:gd name="T52" fmla="*/ 12096 w 27904"/>
              <a:gd name="T53" fmla="*/ 0 h 48"/>
              <a:gd name="T54" fmla="*/ 12480 w 27904"/>
              <a:gd name="T55" fmla="*/ 0 h 48"/>
              <a:gd name="T56" fmla="*/ 12720 w 27904"/>
              <a:gd name="T57" fmla="*/ 0 h 48"/>
              <a:gd name="T58" fmla="*/ 13176 w 27904"/>
              <a:gd name="T59" fmla="*/ 24 h 48"/>
              <a:gd name="T60" fmla="*/ 13680 w 27904"/>
              <a:gd name="T61" fmla="*/ 48 h 48"/>
              <a:gd name="T62" fmla="*/ 14256 w 27904"/>
              <a:gd name="T63" fmla="*/ 48 h 48"/>
              <a:gd name="T64" fmla="*/ 14760 w 27904"/>
              <a:gd name="T65" fmla="*/ 24 h 48"/>
              <a:gd name="T66" fmla="*/ 15216 w 27904"/>
              <a:gd name="T67" fmla="*/ 0 h 48"/>
              <a:gd name="T68" fmla="*/ 15600 w 27904"/>
              <a:gd name="T69" fmla="*/ 0 h 48"/>
              <a:gd name="T70" fmla="*/ 15840 w 27904"/>
              <a:gd name="T71" fmla="*/ 0 h 48"/>
              <a:gd name="T72" fmla="*/ 16296 w 27904"/>
              <a:gd name="T73" fmla="*/ 24 h 48"/>
              <a:gd name="T74" fmla="*/ 16800 w 27904"/>
              <a:gd name="T75" fmla="*/ 48 h 48"/>
              <a:gd name="T76" fmla="*/ 17376 w 27904"/>
              <a:gd name="T77" fmla="*/ 48 h 48"/>
              <a:gd name="T78" fmla="*/ 17880 w 27904"/>
              <a:gd name="T79" fmla="*/ 24 h 48"/>
              <a:gd name="T80" fmla="*/ 18336 w 27904"/>
              <a:gd name="T81" fmla="*/ 0 h 48"/>
              <a:gd name="T82" fmla="*/ 18720 w 27904"/>
              <a:gd name="T83" fmla="*/ 0 h 48"/>
              <a:gd name="T84" fmla="*/ 18960 w 27904"/>
              <a:gd name="T85" fmla="*/ 0 h 48"/>
              <a:gd name="T86" fmla="*/ 19416 w 27904"/>
              <a:gd name="T87" fmla="*/ 24 h 48"/>
              <a:gd name="T88" fmla="*/ 19920 w 27904"/>
              <a:gd name="T89" fmla="*/ 48 h 48"/>
              <a:gd name="T90" fmla="*/ 20496 w 27904"/>
              <a:gd name="T91" fmla="*/ 48 h 48"/>
              <a:gd name="T92" fmla="*/ 21000 w 27904"/>
              <a:gd name="T93" fmla="*/ 24 h 48"/>
              <a:gd name="T94" fmla="*/ 21456 w 27904"/>
              <a:gd name="T95" fmla="*/ 0 h 48"/>
              <a:gd name="T96" fmla="*/ 21840 w 27904"/>
              <a:gd name="T97" fmla="*/ 0 h 48"/>
              <a:gd name="T98" fmla="*/ 22080 w 27904"/>
              <a:gd name="T99" fmla="*/ 0 h 48"/>
              <a:gd name="T100" fmla="*/ 22536 w 27904"/>
              <a:gd name="T101" fmla="*/ 24 h 48"/>
              <a:gd name="T102" fmla="*/ 23040 w 27904"/>
              <a:gd name="T103" fmla="*/ 48 h 48"/>
              <a:gd name="T104" fmla="*/ 23616 w 27904"/>
              <a:gd name="T105" fmla="*/ 48 h 48"/>
              <a:gd name="T106" fmla="*/ 24120 w 27904"/>
              <a:gd name="T107" fmla="*/ 24 h 48"/>
              <a:gd name="T108" fmla="*/ 24576 w 27904"/>
              <a:gd name="T109" fmla="*/ 0 h 48"/>
              <a:gd name="T110" fmla="*/ 24960 w 27904"/>
              <a:gd name="T111" fmla="*/ 0 h 48"/>
              <a:gd name="T112" fmla="*/ 25200 w 27904"/>
              <a:gd name="T113" fmla="*/ 0 h 48"/>
              <a:gd name="T114" fmla="*/ 25656 w 27904"/>
              <a:gd name="T115" fmla="*/ 24 h 48"/>
              <a:gd name="T116" fmla="*/ 26160 w 27904"/>
              <a:gd name="T117" fmla="*/ 48 h 48"/>
              <a:gd name="T118" fmla="*/ 26736 w 27904"/>
              <a:gd name="T119" fmla="*/ 48 h 48"/>
              <a:gd name="T120" fmla="*/ 27240 w 27904"/>
              <a:gd name="T121" fmla="*/ 24 h 48"/>
              <a:gd name="T122" fmla="*/ 27696 w 27904"/>
              <a:gd name="T123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904" h="48">
                <a:moveTo>
                  <a:pt x="0" y="0"/>
                </a:moveTo>
                <a:lnTo>
                  <a:pt x="96" y="0"/>
                </a:lnTo>
                <a:cubicBezTo>
                  <a:pt x="110" y="0"/>
                  <a:pt x="120" y="11"/>
                  <a:pt x="120" y="24"/>
                </a:cubicBezTo>
                <a:cubicBezTo>
                  <a:pt x="120" y="38"/>
                  <a:pt x="110" y="48"/>
                  <a:pt x="96" y="48"/>
                </a:cubicBezTo>
                <a:lnTo>
                  <a:pt x="0" y="48"/>
                </a:lnTo>
                <a:lnTo>
                  <a:pt x="0" y="0"/>
                </a:lnTo>
                <a:close/>
                <a:moveTo>
                  <a:pt x="240" y="0"/>
                </a:moveTo>
                <a:lnTo>
                  <a:pt x="336" y="0"/>
                </a:lnTo>
                <a:cubicBezTo>
                  <a:pt x="350" y="0"/>
                  <a:pt x="360" y="11"/>
                  <a:pt x="360" y="24"/>
                </a:cubicBezTo>
                <a:cubicBezTo>
                  <a:pt x="360" y="38"/>
                  <a:pt x="350" y="48"/>
                  <a:pt x="336" y="48"/>
                </a:cubicBezTo>
                <a:lnTo>
                  <a:pt x="240" y="48"/>
                </a:lnTo>
                <a:cubicBezTo>
                  <a:pt x="227" y="48"/>
                  <a:pt x="216" y="38"/>
                  <a:pt x="216" y="24"/>
                </a:cubicBezTo>
                <a:cubicBezTo>
                  <a:pt x="216" y="11"/>
                  <a:pt x="227" y="0"/>
                  <a:pt x="240" y="0"/>
                </a:cubicBezTo>
                <a:close/>
                <a:moveTo>
                  <a:pt x="480" y="0"/>
                </a:moveTo>
                <a:lnTo>
                  <a:pt x="576" y="0"/>
                </a:lnTo>
                <a:cubicBezTo>
                  <a:pt x="590" y="0"/>
                  <a:pt x="600" y="11"/>
                  <a:pt x="600" y="24"/>
                </a:cubicBezTo>
                <a:cubicBezTo>
                  <a:pt x="600" y="38"/>
                  <a:pt x="590" y="48"/>
                  <a:pt x="576" y="48"/>
                </a:cubicBezTo>
                <a:lnTo>
                  <a:pt x="480" y="48"/>
                </a:lnTo>
                <a:cubicBezTo>
                  <a:pt x="467" y="48"/>
                  <a:pt x="456" y="38"/>
                  <a:pt x="456" y="24"/>
                </a:cubicBezTo>
                <a:cubicBezTo>
                  <a:pt x="456" y="11"/>
                  <a:pt x="467" y="0"/>
                  <a:pt x="480" y="0"/>
                </a:cubicBezTo>
                <a:close/>
                <a:moveTo>
                  <a:pt x="720" y="0"/>
                </a:moveTo>
                <a:lnTo>
                  <a:pt x="816" y="0"/>
                </a:lnTo>
                <a:cubicBezTo>
                  <a:pt x="830" y="0"/>
                  <a:pt x="840" y="11"/>
                  <a:pt x="840" y="24"/>
                </a:cubicBezTo>
                <a:cubicBezTo>
                  <a:pt x="840" y="38"/>
                  <a:pt x="830" y="48"/>
                  <a:pt x="816" y="48"/>
                </a:cubicBezTo>
                <a:lnTo>
                  <a:pt x="720" y="48"/>
                </a:lnTo>
                <a:cubicBezTo>
                  <a:pt x="707" y="48"/>
                  <a:pt x="696" y="38"/>
                  <a:pt x="696" y="24"/>
                </a:cubicBezTo>
                <a:cubicBezTo>
                  <a:pt x="696" y="11"/>
                  <a:pt x="707" y="0"/>
                  <a:pt x="720" y="0"/>
                </a:cubicBezTo>
                <a:close/>
                <a:moveTo>
                  <a:pt x="960" y="0"/>
                </a:moveTo>
                <a:lnTo>
                  <a:pt x="1056" y="0"/>
                </a:lnTo>
                <a:cubicBezTo>
                  <a:pt x="1070" y="0"/>
                  <a:pt x="1080" y="11"/>
                  <a:pt x="1080" y="24"/>
                </a:cubicBezTo>
                <a:cubicBezTo>
                  <a:pt x="1080" y="38"/>
                  <a:pt x="1070" y="48"/>
                  <a:pt x="1056" y="48"/>
                </a:cubicBezTo>
                <a:lnTo>
                  <a:pt x="960" y="48"/>
                </a:lnTo>
                <a:cubicBezTo>
                  <a:pt x="947" y="48"/>
                  <a:pt x="936" y="38"/>
                  <a:pt x="936" y="24"/>
                </a:cubicBezTo>
                <a:cubicBezTo>
                  <a:pt x="936" y="11"/>
                  <a:pt x="947" y="0"/>
                  <a:pt x="960" y="0"/>
                </a:cubicBezTo>
                <a:close/>
                <a:moveTo>
                  <a:pt x="1200" y="0"/>
                </a:moveTo>
                <a:lnTo>
                  <a:pt x="1296" y="0"/>
                </a:lnTo>
                <a:cubicBezTo>
                  <a:pt x="1310" y="0"/>
                  <a:pt x="1320" y="11"/>
                  <a:pt x="1320" y="24"/>
                </a:cubicBezTo>
                <a:cubicBezTo>
                  <a:pt x="1320" y="38"/>
                  <a:pt x="1310" y="48"/>
                  <a:pt x="1296" y="48"/>
                </a:cubicBezTo>
                <a:lnTo>
                  <a:pt x="1200" y="48"/>
                </a:lnTo>
                <a:cubicBezTo>
                  <a:pt x="1187" y="48"/>
                  <a:pt x="1176" y="38"/>
                  <a:pt x="1176" y="24"/>
                </a:cubicBezTo>
                <a:cubicBezTo>
                  <a:pt x="1176" y="11"/>
                  <a:pt x="1187" y="0"/>
                  <a:pt x="1200" y="0"/>
                </a:cubicBezTo>
                <a:close/>
                <a:moveTo>
                  <a:pt x="1440" y="0"/>
                </a:moveTo>
                <a:lnTo>
                  <a:pt x="1536" y="0"/>
                </a:lnTo>
                <a:cubicBezTo>
                  <a:pt x="1550" y="0"/>
                  <a:pt x="1560" y="11"/>
                  <a:pt x="1560" y="24"/>
                </a:cubicBezTo>
                <a:cubicBezTo>
                  <a:pt x="1560" y="38"/>
                  <a:pt x="1550" y="48"/>
                  <a:pt x="1536" y="48"/>
                </a:cubicBezTo>
                <a:lnTo>
                  <a:pt x="1440" y="48"/>
                </a:lnTo>
                <a:cubicBezTo>
                  <a:pt x="1427" y="48"/>
                  <a:pt x="1416" y="38"/>
                  <a:pt x="1416" y="24"/>
                </a:cubicBezTo>
                <a:cubicBezTo>
                  <a:pt x="1416" y="11"/>
                  <a:pt x="1427" y="0"/>
                  <a:pt x="1440" y="0"/>
                </a:cubicBezTo>
                <a:close/>
                <a:moveTo>
                  <a:pt x="1680" y="0"/>
                </a:moveTo>
                <a:lnTo>
                  <a:pt x="1776" y="0"/>
                </a:lnTo>
                <a:cubicBezTo>
                  <a:pt x="1790" y="0"/>
                  <a:pt x="1800" y="11"/>
                  <a:pt x="1800" y="24"/>
                </a:cubicBezTo>
                <a:cubicBezTo>
                  <a:pt x="1800" y="38"/>
                  <a:pt x="1790" y="48"/>
                  <a:pt x="1776" y="48"/>
                </a:cubicBezTo>
                <a:lnTo>
                  <a:pt x="1680" y="48"/>
                </a:lnTo>
                <a:cubicBezTo>
                  <a:pt x="1667" y="48"/>
                  <a:pt x="1656" y="38"/>
                  <a:pt x="1656" y="24"/>
                </a:cubicBezTo>
                <a:cubicBezTo>
                  <a:pt x="1656" y="11"/>
                  <a:pt x="1667" y="0"/>
                  <a:pt x="1680" y="0"/>
                </a:cubicBezTo>
                <a:close/>
                <a:moveTo>
                  <a:pt x="1920" y="0"/>
                </a:moveTo>
                <a:lnTo>
                  <a:pt x="2016" y="0"/>
                </a:lnTo>
                <a:cubicBezTo>
                  <a:pt x="2030" y="0"/>
                  <a:pt x="2040" y="11"/>
                  <a:pt x="2040" y="24"/>
                </a:cubicBezTo>
                <a:cubicBezTo>
                  <a:pt x="2040" y="38"/>
                  <a:pt x="2030" y="48"/>
                  <a:pt x="2016" y="48"/>
                </a:cubicBezTo>
                <a:lnTo>
                  <a:pt x="1920" y="48"/>
                </a:lnTo>
                <a:cubicBezTo>
                  <a:pt x="1907" y="48"/>
                  <a:pt x="1896" y="38"/>
                  <a:pt x="1896" y="24"/>
                </a:cubicBezTo>
                <a:cubicBezTo>
                  <a:pt x="1896" y="11"/>
                  <a:pt x="1907" y="0"/>
                  <a:pt x="1920" y="0"/>
                </a:cubicBezTo>
                <a:close/>
                <a:moveTo>
                  <a:pt x="2160" y="0"/>
                </a:moveTo>
                <a:lnTo>
                  <a:pt x="2256" y="0"/>
                </a:lnTo>
                <a:cubicBezTo>
                  <a:pt x="2270" y="0"/>
                  <a:pt x="2280" y="11"/>
                  <a:pt x="2280" y="24"/>
                </a:cubicBezTo>
                <a:cubicBezTo>
                  <a:pt x="2280" y="38"/>
                  <a:pt x="2270" y="48"/>
                  <a:pt x="2256" y="48"/>
                </a:cubicBezTo>
                <a:lnTo>
                  <a:pt x="2160" y="48"/>
                </a:lnTo>
                <a:cubicBezTo>
                  <a:pt x="2147" y="48"/>
                  <a:pt x="2136" y="38"/>
                  <a:pt x="2136" y="24"/>
                </a:cubicBezTo>
                <a:cubicBezTo>
                  <a:pt x="2136" y="11"/>
                  <a:pt x="2147" y="0"/>
                  <a:pt x="2160" y="0"/>
                </a:cubicBezTo>
                <a:close/>
                <a:moveTo>
                  <a:pt x="2400" y="0"/>
                </a:moveTo>
                <a:lnTo>
                  <a:pt x="2496" y="0"/>
                </a:lnTo>
                <a:cubicBezTo>
                  <a:pt x="2510" y="0"/>
                  <a:pt x="2520" y="11"/>
                  <a:pt x="2520" y="24"/>
                </a:cubicBezTo>
                <a:cubicBezTo>
                  <a:pt x="2520" y="38"/>
                  <a:pt x="2510" y="48"/>
                  <a:pt x="2496" y="48"/>
                </a:cubicBezTo>
                <a:lnTo>
                  <a:pt x="2400" y="48"/>
                </a:lnTo>
                <a:cubicBezTo>
                  <a:pt x="2387" y="48"/>
                  <a:pt x="2376" y="38"/>
                  <a:pt x="2376" y="24"/>
                </a:cubicBezTo>
                <a:cubicBezTo>
                  <a:pt x="2376" y="11"/>
                  <a:pt x="2387" y="0"/>
                  <a:pt x="2400" y="0"/>
                </a:cubicBezTo>
                <a:close/>
                <a:moveTo>
                  <a:pt x="2640" y="0"/>
                </a:moveTo>
                <a:lnTo>
                  <a:pt x="2736" y="0"/>
                </a:lnTo>
                <a:cubicBezTo>
                  <a:pt x="2750" y="0"/>
                  <a:pt x="2760" y="11"/>
                  <a:pt x="2760" y="24"/>
                </a:cubicBezTo>
                <a:cubicBezTo>
                  <a:pt x="2760" y="38"/>
                  <a:pt x="2750" y="48"/>
                  <a:pt x="2736" y="48"/>
                </a:cubicBezTo>
                <a:lnTo>
                  <a:pt x="2640" y="48"/>
                </a:lnTo>
                <a:cubicBezTo>
                  <a:pt x="2627" y="48"/>
                  <a:pt x="2616" y="38"/>
                  <a:pt x="2616" y="24"/>
                </a:cubicBezTo>
                <a:cubicBezTo>
                  <a:pt x="2616" y="11"/>
                  <a:pt x="2627" y="0"/>
                  <a:pt x="2640" y="0"/>
                </a:cubicBezTo>
                <a:close/>
                <a:moveTo>
                  <a:pt x="2880" y="0"/>
                </a:moveTo>
                <a:lnTo>
                  <a:pt x="2976" y="0"/>
                </a:lnTo>
                <a:cubicBezTo>
                  <a:pt x="2990" y="0"/>
                  <a:pt x="3000" y="11"/>
                  <a:pt x="3000" y="24"/>
                </a:cubicBezTo>
                <a:cubicBezTo>
                  <a:pt x="3000" y="38"/>
                  <a:pt x="2990" y="48"/>
                  <a:pt x="2976" y="48"/>
                </a:cubicBezTo>
                <a:lnTo>
                  <a:pt x="2880" y="48"/>
                </a:lnTo>
                <a:cubicBezTo>
                  <a:pt x="2867" y="48"/>
                  <a:pt x="2856" y="38"/>
                  <a:pt x="2856" y="24"/>
                </a:cubicBezTo>
                <a:cubicBezTo>
                  <a:pt x="2856" y="11"/>
                  <a:pt x="2867" y="0"/>
                  <a:pt x="2880" y="0"/>
                </a:cubicBezTo>
                <a:close/>
                <a:moveTo>
                  <a:pt x="3120" y="0"/>
                </a:moveTo>
                <a:lnTo>
                  <a:pt x="3216" y="0"/>
                </a:lnTo>
                <a:cubicBezTo>
                  <a:pt x="3230" y="0"/>
                  <a:pt x="3240" y="11"/>
                  <a:pt x="3240" y="24"/>
                </a:cubicBezTo>
                <a:cubicBezTo>
                  <a:pt x="3240" y="38"/>
                  <a:pt x="3230" y="48"/>
                  <a:pt x="3216" y="48"/>
                </a:cubicBezTo>
                <a:lnTo>
                  <a:pt x="3120" y="48"/>
                </a:lnTo>
                <a:cubicBezTo>
                  <a:pt x="3107" y="48"/>
                  <a:pt x="3096" y="38"/>
                  <a:pt x="3096" y="24"/>
                </a:cubicBezTo>
                <a:cubicBezTo>
                  <a:pt x="3096" y="11"/>
                  <a:pt x="3107" y="0"/>
                  <a:pt x="3120" y="0"/>
                </a:cubicBezTo>
                <a:close/>
                <a:moveTo>
                  <a:pt x="3360" y="0"/>
                </a:moveTo>
                <a:lnTo>
                  <a:pt x="3456" y="0"/>
                </a:lnTo>
                <a:cubicBezTo>
                  <a:pt x="3470" y="0"/>
                  <a:pt x="3480" y="11"/>
                  <a:pt x="3480" y="24"/>
                </a:cubicBezTo>
                <a:cubicBezTo>
                  <a:pt x="3480" y="38"/>
                  <a:pt x="3470" y="48"/>
                  <a:pt x="3456" y="48"/>
                </a:cubicBezTo>
                <a:lnTo>
                  <a:pt x="3360" y="48"/>
                </a:lnTo>
                <a:cubicBezTo>
                  <a:pt x="3347" y="48"/>
                  <a:pt x="3336" y="38"/>
                  <a:pt x="3336" y="24"/>
                </a:cubicBezTo>
                <a:cubicBezTo>
                  <a:pt x="3336" y="11"/>
                  <a:pt x="3347" y="0"/>
                  <a:pt x="3360" y="0"/>
                </a:cubicBezTo>
                <a:close/>
                <a:moveTo>
                  <a:pt x="3600" y="0"/>
                </a:moveTo>
                <a:lnTo>
                  <a:pt x="3696" y="0"/>
                </a:lnTo>
                <a:cubicBezTo>
                  <a:pt x="3710" y="0"/>
                  <a:pt x="3720" y="11"/>
                  <a:pt x="3720" y="24"/>
                </a:cubicBezTo>
                <a:cubicBezTo>
                  <a:pt x="3720" y="38"/>
                  <a:pt x="3710" y="48"/>
                  <a:pt x="3696" y="48"/>
                </a:cubicBezTo>
                <a:lnTo>
                  <a:pt x="3600" y="48"/>
                </a:lnTo>
                <a:cubicBezTo>
                  <a:pt x="3587" y="48"/>
                  <a:pt x="3576" y="38"/>
                  <a:pt x="3576" y="24"/>
                </a:cubicBezTo>
                <a:cubicBezTo>
                  <a:pt x="3576" y="11"/>
                  <a:pt x="3587" y="0"/>
                  <a:pt x="3600" y="0"/>
                </a:cubicBezTo>
                <a:close/>
                <a:moveTo>
                  <a:pt x="3840" y="0"/>
                </a:moveTo>
                <a:lnTo>
                  <a:pt x="3936" y="0"/>
                </a:lnTo>
                <a:cubicBezTo>
                  <a:pt x="3950" y="0"/>
                  <a:pt x="3960" y="11"/>
                  <a:pt x="3960" y="24"/>
                </a:cubicBezTo>
                <a:cubicBezTo>
                  <a:pt x="3960" y="38"/>
                  <a:pt x="3950" y="48"/>
                  <a:pt x="3936" y="48"/>
                </a:cubicBezTo>
                <a:lnTo>
                  <a:pt x="3840" y="48"/>
                </a:lnTo>
                <a:cubicBezTo>
                  <a:pt x="3827" y="48"/>
                  <a:pt x="3816" y="38"/>
                  <a:pt x="3816" y="24"/>
                </a:cubicBezTo>
                <a:cubicBezTo>
                  <a:pt x="3816" y="11"/>
                  <a:pt x="3827" y="0"/>
                  <a:pt x="3840" y="0"/>
                </a:cubicBezTo>
                <a:close/>
                <a:moveTo>
                  <a:pt x="4080" y="0"/>
                </a:moveTo>
                <a:lnTo>
                  <a:pt x="4176" y="0"/>
                </a:lnTo>
                <a:cubicBezTo>
                  <a:pt x="4190" y="0"/>
                  <a:pt x="4200" y="11"/>
                  <a:pt x="4200" y="24"/>
                </a:cubicBezTo>
                <a:cubicBezTo>
                  <a:pt x="4200" y="38"/>
                  <a:pt x="4190" y="48"/>
                  <a:pt x="4176" y="48"/>
                </a:cubicBezTo>
                <a:lnTo>
                  <a:pt x="4080" y="48"/>
                </a:lnTo>
                <a:cubicBezTo>
                  <a:pt x="4067" y="48"/>
                  <a:pt x="4056" y="38"/>
                  <a:pt x="4056" y="24"/>
                </a:cubicBezTo>
                <a:cubicBezTo>
                  <a:pt x="4056" y="11"/>
                  <a:pt x="4067" y="0"/>
                  <a:pt x="4080" y="0"/>
                </a:cubicBezTo>
                <a:close/>
                <a:moveTo>
                  <a:pt x="4320" y="0"/>
                </a:moveTo>
                <a:lnTo>
                  <a:pt x="4416" y="0"/>
                </a:lnTo>
                <a:cubicBezTo>
                  <a:pt x="4430" y="0"/>
                  <a:pt x="4440" y="11"/>
                  <a:pt x="4440" y="24"/>
                </a:cubicBezTo>
                <a:cubicBezTo>
                  <a:pt x="4440" y="38"/>
                  <a:pt x="4430" y="48"/>
                  <a:pt x="4416" y="48"/>
                </a:cubicBezTo>
                <a:lnTo>
                  <a:pt x="4320" y="48"/>
                </a:lnTo>
                <a:cubicBezTo>
                  <a:pt x="4307" y="48"/>
                  <a:pt x="4296" y="38"/>
                  <a:pt x="4296" y="24"/>
                </a:cubicBezTo>
                <a:cubicBezTo>
                  <a:pt x="4296" y="11"/>
                  <a:pt x="4307" y="0"/>
                  <a:pt x="4320" y="0"/>
                </a:cubicBezTo>
                <a:close/>
                <a:moveTo>
                  <a:pt x="4560" y="0"/>
                </a:moveTo>
                <a:lnTo>
                  <a:pt x="4656" y="0"/>
                </a:lnTo>
                <a:cubicBezTo>
                  <a:pt x="4670" y="0"/>
                  <a:pt x="4680" y="11"/>
                  <a:pt x="4680" y="24"/>
                </a:cubicBezTo>
                <a:cubicBezTo>
                  <a:pt x="4680" y="38"/>
                  <a:pt x="4670" y="48"/>
                  <a:pt x="4656" y="48"/>
                </a:cubicBezTo>
                <a:lnTo>
                  <a:pt x="4560" y="48"/>
                </a:lnTo>
                <a:cubicBezTo>
                  <a:pt x="4547" y="48"/>
                  <a:pt x="4536" y="38"/>
                  <a:pt x="4536" y="24"/>
                </a:cubicBezTo>
                <a:cubicBezTo>
                  <a:pt x="4536" y="11"/>
                  <a:pt x="4547" y="0"/>
                  <a:pt x="4560" y="0"/>
                </a:cubicBezTo>
                <a:close/>
                <a:moveTo>
                  <a:pt x="4800" y="0"/>
                </a:moveTo>
                <a:lnTo>
                  <a:pt x="4896" y="0"/>
                </a:lnTo>
                <a:cubicBezTo>
                  <a:pt x="4910" y="0"/>
                  <a:pt x="4920" y="11"/>
                  <a:pt x="4920" y="24"/>
                </a:cubicBezTo>
                <a:cubicBezTo>
                  <a:pt x="4920" y="38"/>
                  <a:pt x="4910" y="48"/>
                  <a:pt x="4896" y="48"/>
                </a:cubicBezTo>
                <a:lnTo>
                  <a:pt x="4800" y="48"/>
                </a:lnTo>
                <a:cubicBezTo>
                  <a:pt x="4787" y="48"/>
                  <a:pt x="4776" y="38"/>
                  <a:pt x="4776" y="24"/>
                </a:cubicBezTo>
                <a:cubicBezTo>
                  <a:pt x="4776" y="11"/>
                  <a:pt x="4787" y="0"/>
                  <a:pt x="4800" y="0"/>
                </a:cubicBezTo>
                <a:close/>
                <a:moveTo>
                  <a:pt x="5040" y="0"/>
                </a:moveTo>
                <a:lnTo>
                  <a:pt x="5136" y="0"/>
                </a:lnTo>
                <a:cubicBezTo>
                  <a:pt x="5150" y="0"/>
                  <a:pt x="5160" y="11"/>
                  <a:pt x="5160" y="24"/>
                </a:cubicBezTo>
                <a:cubicBezTo>
                  <a:pt x="5160" y="38"/>
                  <a:pt x="5150" y="48"/>
                  <a:pt x="5136" y="48"/>
                </a:cubicBezTo>
                <a:lnTo>
                  <a:pt x="5040" y="48"/>
                </a:lnTo>
                <a:cubicBezTo>
                  <a:pt x="5027" y="48"/>
                  <a:pt x="5016" y="38"/>
                  <a:pt x="5016" y="24"/>
                </a:cubicBezTo>
                <a:cubicBezTo>
                  <a:pt x="5016" y="11"/>
                  <a:pt x="5027" y="0"/>
                  <a:pt x="5040" y="0"/>
                </a:cubicBezTo>
                <a:close/>
                <a:moveTo>
                  <a:pt x="5280" y="0"/>
                </a:moveTo>
                <a:lnTo>
                  <a:pt x="5376" y="0"/>
                </a:lnTo>
                <a:cubicBezTo>
                  <a:pt x="5390" y="0"/>
                  <a:pt x="5400" y="11"/>
                  <a:pt x="5400" y="24"/>
                </a:cubicBezTo>
                <a:cubicBezTo>
                  <a:pt x="5400" y="38"/>
                  <a:pt x="5390" y="48"/>
                  <a:pt x="5376" y="48"/>
                </a:cubicBezTo>
                <a:lnTo>
                  <a:pt x="5280" y="48"/>
                </a:lnTo>
                <a:cubicBezTo>
                  <a:pt x="5267" y="48"/>
                  <a:pt x="5256" y="38"/>
                  <a:pt x="5256" y="24"/>
                </a:cubicBezTo>
                <a:cubicBezTo>
                  <a:pt x="5256" y="11"/>
                  <a:pt x="5267" y="0"/>
                  <a:pt x="5280" y="0"/>
                </a:cubicBezTo>
                <a:close/>
                <a:moveTo>
                  <a:pt x="5520" y="0"/>
                </a:moveTo>
                <a:lnTo>
                  <a:pt x="5616" y="0"/>
                </a:lnTo>
                <a:cubicBezTo>
                  <a:pt x="5630" y="0"/>
                  <a:pt x="5640" y="11"/>
                  <a:pt x="5640" y="24"/>
                </a:cubicBezTo>
                <a:cubicBezTo>
                  <a:pt x="5640" y="38"/>
                  <a:pt x="5630" y="48"/>
                  <a:pt x="5616" y="48"/>
                </a:cubicBezTo>
                <a:lnTo>
                  <a:pt x="5520" y="48"/>
                </a:lnTo>
                <a:cubicBezTo>
                  <a:pt x="5507" y="48"/>
                  <a:pt x="5496" y="38"/>
                  <a:pt x="5496" y="24"/>
                </a:cubicBezTo>
                <a:cubicBezTo>
                  <a:pt x="5496" y="11"/>
                  <a:pt x="5507" y="0"/>
                  <a:pt x="5520" y="0"/>
                </a:cubicBezTo>
                <a:close/>
                <a:moveTo>
                  <a:pt x="5760" y="0"/>
                </a:moveTo>
                <a:lnTo>
                  <a:pt x="5856" y="0"/>
                </a:lnTo>
                <a:cubicBezTo>
                  <a:pt x="5870" y="0"/>
                  <a:pt x="5880" y="11"/>
                  <a:pt x="5880" y="24"/>
                </a:cubicBezTo>
                <a:cubicBezTo>
                  <a:pt x="5880" y="38"/>
                  <a:pt x="5870" y="48"/>
                  <a:pt x="5856" y="48"/>
                </a:cubicBezTo>
                <a:lnTo>
                  <a:pt x="5760" y="48"/>
                </a:lnTo>
                <a:cubicBezTo>
                  <a:pt x="5747" y="48"/>
                  <a:pt x="5736" y="38"/>
                  <a:pt x="5736" y="24"/>
                </a:cubicBezTo>
                <a:cubicBezTo>
                  <a:pt x="5736" y="11"/>
                  <a:pt x="5747" y="0"/>
                  <a:pt x="5760" y="0"/>
                </a:cubicBezTo>
                <a:close/>
                <a:moveTo>
                  <a:pt x="6000" y="0"/>
                </a:moveTo>
                <a:lnTo>
                  <a:pt x="6096" y="0"/>
                </a:lnTo>
                <a:cubicBezTo>
                  <a:pt x="6110" y="0"/>
                  <a:pt x="6120" y="11"/>
                  <a:pt x="6120" y="24"/>
                </a:cubicBezTo>
                <a:cubicBezTo>
                  <a:pt x="6120" y="38"/>
                  <a:pt x="6110" y="48"/>
                  <a:pt x="6096" y="48"/>
                </a:cubicBezTo>
                <a:lnTo>
                  <a:pt x="6000" y="48"/>
                </a:lnTo>
                <a:cubicBezTo>
                  <a:pt x="5987" y="48"/>
                  <a:pt x="5976" y="38"/>
                  <a:pt x="5976" y="24"/>
                </a:cubicBezTo>
                <a:cubicBezTo>
                  <a:pt x="5976" y="11"/>
                  <a:pt x="5987" y="0"/>
                  <a:pt x="6000" y="0"/>
                </a:cubicBezTo>
                <a:close/>
                <a:moveTo>
                  <a:pt x="6240" y="0"/>
                </a:moveTo>
                <a:lnTo>
                  <a:pt x="6336" y="0"/>
                </a:lnTo>
                <a:cubicBezTo>
                  <a:pt x="6350" y="0"/>
                  <a:pt x="6360" y="11"/>
                  <a:pt x="6360" y="24"/>
                </a:cubicBezTo>
                <a:cubicBezTo>
                  <a:pt x="6360" y="38"/>
                  <a:pt x="6350" y="48"/>
                  <a:pt x="6336" y="48"/>
                </a:cubicBezTo>
                <a:lnTo>
                  <a:pt x="6240" y="48"/>
                </a:lnTo>
                <a:cubicBezTo>
                  <a:pt x="6227" y="48"/>
                  <a:pt x="6216" y="38"/>
                  <a:pt x="6216" y="24"/>
                </a:cubicBezTo>
                <a:cubicBezTo>
                  <a:pt x="6216" y="11"/>
                  <a:pt x="6227" y="0"/>
                  <a:pt x="6240" y="0"/>
                </a:cubicBezTo>
                <a:close/>
                <a:moveTo>
                  <a:pt x="6480" y="0"/>
                </a:moveTo>
                <a:lnTo>
                  <a:pt x="6576" y="0"/>
                </a:lnTo>
                <a:cubicBezTo>
                  <a:pt x="6590" y="0"/>
                  <a:pt x="6600" y="11"/>
                  <a:pt x="6600" y="24"/>
                </a:cubicBezTo>
                <a:cubicBezTo>
                  <a:pt x="6600" y="38"/>
                  <a:pt x="6590" y="48"/>
                  <a:pt x="6576" y="48"/>
                </a:cubicBezTo>
                <a:lnTo>
                  <a:pt x="6480" y="48"/>
                </a:lnTo>
                <a:cubicBezTo>
                  <a:pt x="6467" y="48"/>
                  <a:pt x="6456" y="38"/>
                  <a:pt x="6456" y="24"/>
                </a:cubicBezTo>
                <a:cubicBezTo>
                  <a:pt x="6456" y="11"/>
                  <a:pt x="6467" y="0"/>
                  <a:pt x="6480" y="0"/>
                </a:cubicBezTo>
                <a:close/>
                <a:moveTo>
                  <a:pt x="6720" y="0"/>
                </a:moveTo>
                <a:lnTo>
                  <a:pt x="6816" y="0"/>
                </a:lnTo>
                <a:cubicBezTo>
                  <a:pt x="6830" y="0"/>
                  <a:pt x="6840" y="11"/>
                  <a:pt x="6840" y="24"/>
                </a:cubicBezTo>
                <a:cubicBezTo>
                  <a:pt x="6840" y="38"/>
                  <a:pt x="6830" y="48"/>
                  <a:pt x="6816" y="48"/>
                </a:cubicBezTo>
                <a:lnTo>
                  <a:pt x="6720" y="48"/>
                </a:lnTo>
                <a:cubicBezTo>
                  <a:pt x="6707" y="48"/>
                  <a:pt x="6696" y="38"/>
                  <a:pt x="6696" y="24"/>
                </a:cubicBezTo>
                <a:cubicBezTo>
                  <a:pt x="6696" y="11"/>
                  <a:pt x="6707" y="0"/>
                  <a:pt x="6720" y="0"/>
                </a:cubicBezTo>
                <a:close/>
                <a:moveTo>
                  <a:pt x="6960" y="0"/>
                </a:moveTo>
                <a:lnTo>
                  <a:pt x="7056" y="0"/>
                </a:lnTo>
                <a:cubicBezTo>
                  <a:pt x="7070" y="0"/>
                  <a:pt x="7080" y="11"/>
                  <a:pt x="7080" y="24"/>
                </a:cubicBezTo>
                <a:cubicBezTo>
                  <a:pt x="7080" y="38"/>
                  <a:pt x="7070" y="48"/>
                  <a:pt x="7056" y="48"/>
                </a:cubicBezTo>
                <a:lnTo>
                  <a:pt x="6960" y="48"/>
                </a:lnTo>
                <a:cubicBezTo>
                  <a:pt x="6947" y="48"/>
                  <a:pt x="6936" y="38"/>
                  <a:pt x="6936" y="24"/>
                </a:cubicBezTo>
                <a:cubicBezTo>
                  <a:pt x="6936" y="11"/>
                  <a:pt x="6947" y="0"/>
                  <a:pt x="6960" y="0"/>
                </a:cubicBezTo>
                <a:close/>
                <a:moveTo>
                  <a:pt x="7200" y="0"/>
                </a:moveTo>
                <a:lnTo>
                  <a:pt x="7296" y="0"/>
                </a:lnTo>
                <a:cubicBezTo>
                  <a:pt x="7310" y="0"/>
                  <a:pt x="7320" y="11"/>
                  <a:pt x="7320" y="24"/>
                </a:cubicBezTo>
                <a:cubicBezTo>
                  <a:pt x="7320" y="38"/>
                  <a:pt x="7310" y="48"/>
                  <a:pt x="7296" y="48"/>
                </a:cubicBezTo>
                <a:lnTo>
                  <a:pt x="7200" y="48"/>
                </a:lnTo>
                <a:cubicBezTo>
                  <a:pt x="7187" y="48"/>
                  <a:pt x="7176" y="38"/>
                  <a:pt x="7176" y="24"/>
                </a:cubicBezTo>
                <a:cubicBezTo>
                  <a:pt x="7176" y="11"/>
                  <a:pt x="7187" y="0"/>
                  <a:pt x="7200" y="0"/>
                </a:cubicBezTo>
                <a:close/>
                <a:moveTo>
                  <a:pt x="7440" y="0"/>
                </a:moveTo>
                <a:lnTo>
                  <a:pt x="7536" y="0"/>
                </a:lnTo>
                <a:cubicBezTo>
                  <a:pt x="7550" y="0"/>
                  <a:pt x="7560" y="11"/>
                  <a:pt x="7560" y="24"/>
                </a:cubicBezTo>
                <a:cubicBezTo>
                  <a:pt x="7560" y="38"/>
                  <a:pt x="7550" y="48"/>
                  <a:pt x="7536" y="48"/>
                </a:cubicBezTo>
                <a:lnTo>
                  <a:pt x="7440" y="48"/>
                </a:lnTo>
                <a:cubicBezTo>
                  <a:pt x="7427" y="48"/>
                  <a:pt x="7416" y="38"/>
                  <a:pt x="7416" y="24"/>
                </a:cubicBezTo>
                <a:cubicBezTo>
                  <a:pt x="7416" y="11"/>
                  <a:pt x="7427" y="0"/>
                  <a:pt x="7440" y="0"/>
                </a:cubicBezTo>
                <a:close/>
                <a:moveTo>
                  <a:pt x="7680" y="0"/>
                </a:moveTo>
                <a:lnTo>
                  <a:pt x="7776" y="0"/>
                </a:lnTo>
                <a:cubicBezTo>
                  <a:pt x="7790" y="0"/>
                  <a:pt x="7800" y="11"/>
                  <a:pt x="7800" y="24"/>
                </a:cubicBezTo>
                <a:cubicBezTo>
                  <a:pt x="7800" y="38"/>
                  <a:pt x="7790" y="48"/>
                  <a:pt x="7776" y="48"/>
                </a:cubicBezTo>
                <a:lnTo>
                  <a:pt x="7680" y="48"/>
                </a:lnTo>
                <a:cubicBezTo>
                  <a:pt x="7667" y="48"/>
                  <a:pt x="7656" y="38"/>
                  <a:pt x="7656" y="24"/>
                </a:cubicBezTo>
                <a:cubicBezTo>
                  <a:pt x="7656" y="11"/>
                  <a:pt x="7667" y="0"/>
                  <a:pt x="7680" y="0"/>
                </a:cubicBezTo>
                <a:close/>
                <a:moveTo>
                  <a:pt x="7920" y="0"/>
                </a:moveTo>
                <a:lnTo>
                  <a:pt x="8016" y="0"/>
                </a:lnTo>
                <a:cubicBezTo>
                  <a:pt x="8030" y="0"/>
                  <a:pt x="8040" y="11"/>
                  <a:pt x="8040" y="24"/>
                </a:cubicBezTo>
                <a:cubicBezTo>
                  <a:pt x="8040" y="38"/>
                  <a:pt x="8030" y="48"/>
                  <a:pt x="8016" y="48"/>
                </a:cubicBezTo>
                <a:lnTo>
                  <a:pt x="7920" y="48"/>
                </a:lnTo>
                <a:cubicBezTo>
                  <a:pt x="7907" y="48"/>
                  <a:pt x="7896" y="38"/>
                  <a:pt x="7896" y="24"/>
                </a:cubicBezTo>
                <a:cubicBezTo>
                  <a:pt x="7896" y="11"/>
                  <a:pt x="7907" y="0"/>
                  <a:pt x="7920" y="0"/>
                </a:cubicBezTo>
                <a:close/>
                <a:moveTo>
                  <a:pt x="8160" y="0"/>
                </a:moveTo>
                <a:lnTo>
                  <a:pt x="8256" y="0"/>
                </a:lnTo>
                <a:cubicBezTo>
                  <a:pt x="8270" y="0"/>
                  <a:pt x="8280" y="11"/>
                  <a:pt x="8280" y="24"/>
                </a:cubicBezTo>
                <a:cubicBezTo>
                  <a:pt x="8280" y="38"/>
                  <a:pt x="8270" y="48"/>
                  <a:pt x="8256" y="48"/>
                </a:cubicBezTo>
                <a:lnTo>
                  <a:pt x="8160" y="48"/>
                </a:lnTo>
                <a:cubicBezTo>
                  <a:pt x="8147" y="48"/>
                  <a:pt x="8136" y="38"/>
                  <a:pt x="8136" y="24"/>
                </a:cubicBezTo>
                <a:cubicBezTo>
                  <a:pt x="8136" y="11"/>
                  <a:pt x="8147" y="0"/>
                  <a:pt x="8160" y="0"/>
                </a:cubicBezTo>
                <a:close/>
                <a:moveTo>
                  <a:pt x="8400" y="0"/>
                </a:moveTo>
                <a:lnTo>
                  <a:pt x="8496" y="0"/>
                </a:lnTo>
                <a:cubicBezTo>
                  <a:pt x="8510" y="0"/>
                  <a:pt x="8520" y="11"/>
                  <a:pt x="8520" y="24"/>
                </a:cubicBezTo>
                <a:cubicBezTo>
                  <a:pt x="8520" y="38"/>
                  <a:pt x="8510" y="48"/>
                  <a:pt x="8496" y="48"/>
                </a:cubicBezTo>
                <a:lnTo>
                  <a:pt x="8400" y="48"/>
                </a:lnTo>
                <a:cubicBezTo>
                  <a:pt x="8387" y="48"/>
                  <a:pt x="8376" y="38"/>
                  <a:pt x="8376" y="24"/>
                </a:cubicBezTo>
                <a:cubicBezTo>
                  <a:pt x="8376" y="11"/>
                  <a:pt x="8387" y="0"/>
                  <a:pt x="8400" y="0"/>
                </a:cubicBezTo>
                <a:close/>
                <a:moveTo>
                  <a:pt x="8640" y="0"/>
                </a:moveTo>
                <a:lnTo>
                  <a:pt x="8736" y="0"/>
                </a:lnTo>
                <a:cubicBezTo>
                  <a:pt x="8750" y="0"/>
                  <a:pt x="8760" y="11"/>
                  <a:pt x="8760" y="24"/>
                </a:cubicBezTo>
                <a:cubicBezTo>
                  <a:pt x="8760" y="38"/>
                  <a:pt x="8750" y="48"/>
                  <a:pt x="8736" y="48"/>
                </a:cubicBezTo>
                <a:lnTo>
                  <a:pt x="8640" y="48"/>
                </a:lnTo>
                <a:cubicBezTo>
                  <a:pt x="8627" y="48"/>
                  <a:pt x="8616" y="38"/>
                  <a:pt x="8616" y="24"/>
                </a:cubicBezTo>
                <a:cubicBezTo>
                  <a:pt x="8616" y="11"/>
                  <a:pt x="8627" y="0"/>
                  <a:pt x="8640" y="0"/>
                </a:cubicBezTo>
                <a:close/>
                <a:moveTo>
                  <a:pt x="8880" y="0"/>
                </a:moveTo>
                <a:lnTo>
                  <a:pt x="8976" y="0"/>
                </a:lnTo>
                <a:cubicBezTo>
                  <a:pt x="8990" y="0"/>
                  <a:pt x="9000" y="11"/>
                  <a:pt x="9000" y="24"/>
                </a:cubicBezTo>
                <a:cubicBezTo>
                  <a:pt x="9000" y="38"/>
                  <a:pt x="8990" y="48"/>
                  <a:pt x="8976" y="48"/>
                </a:cubicBezTo>
                <a:lnTo>
                  <a:pt x="8880" y="48"/>
                </a:lnTo>
                <a:cubicBezTo>
                  <a:pt x="8867" y="48"/>
                  <a:pt x="8856" y="38"/>
                  <a:pt x="8856" y="24"/>
                </a:cubicBezTo>
                <a:cubicBezTo>
                  <a:pt x="8856" y="11"/>
                  <a:pt x="8867" y="0"/>
                  <a:pt x="8880" y="0"/>
                </a:cubicBezTo>
                <a:close/>
                <a:moveTo>
                  <a:pt x="9120" y="0"/>
                </a:moveTo>
                <a:lnTo>
                  <a:pt x="9216" y="0"/>
                </a:lnTo>
                <a:cubicBezTo>
                  <a:pt x="9230" y="0"/>
                  <a:pt x="9240" y="11"/>
                  <a:pt x="9240" y="24"/>
                </a:cubicBezTo>
                <a:cubicBezTo>
                  <a:pt x="9240" y="38"/>
                  <a:pt x="9230" y="48"/>
                  <a:pt x="9216" y="48"/>
                </a:cubicBezTo>
                <a:lnTo>
                  <a:pt x="9120" y="48"/>
                </a:lnTo>
                <a:cubicBezTo>
                  <a:pt x="9107" y="48"/>
                  <a:pt x="9096" y="38"/>
                  <a:pt x="9096" y="24"/>
                </a:cubicBezTo>
                <a:cubicBezTo>
                  <a:pt x="9096" y="11"/>
                  <a:pt x="9107" y="0"/>
                  <a:pt x="9120" y="0"/>
                </a:cubicBezTo>
                <a:close/>
                <a:moveTo>
                  <a:pt x="9360" y="0"/>
                </a:moveTo>
                <a:lnTo>
                  <a:pt x="9456" y="0"/>
                </a:lnTo>
                <a:cubicBezTo>
                  <a:pt x="9470" y="0"/>
                  <a:pt x="9480" y="11"/>
                  <a:pt x="9480" y="24"/>
                </a:cubicBezTo>
                <a:cubicBezTo>
                  <a:pt x="9480" y="38"/>
                  <a:pt x="9470" y="48"/>
                  <a:pt x="9456" y="48"/>
                </a:cubicBezTo>
                <a:lnTo>
                  <a:pt x="9360" y="48"/>
                </a:lnTo>
                <a:cubicBezTo>
                  <a:pt x="9347" y="48"/>
                  <a:pt x="9336" y="38"/>
                  <a:pt x="9336" y="24"/>
                </a:cubicBezTo>
                <a:cubicBezTo>
                  <a:pt x="9336" y="11"/>
                  <a:pt x="9347" y="0"/>
                  <a:pt x="9360" y="0"/>
                </a:cubicBezTo>
                <a:close/>
                <a:moveTo>
                  <a:pt x="9600" y="0"/>
                </a:moveTo>
                <a:lnTo>
                  <a:pt x="9696" y="0"/>
                </a:lnTo>
                <a:cubicBezTo>
                  <a:pt x="9710" y="0"/>
                  <a:pt x="9720" y="11"/>
                  <a:pt x="9720" y="24"/>
                </a:cubicBezTo>
                <a:cubicBezTo>
                  <a:pt x="9720" y="38"/>
                  <a:pt x="9710" y="48"/>
                  <a:pt x="9696" y="48"/>
                </a:cubicBezTo>
                <a:lnTo>
                  <a:pt x="9600" y="48"/>
                </a:lnTo>
                <a:cubicBezTo>
                  <a:pt x="9587" y="48"/>
                  <a:pt x="9576" y="38"/>
                  <a:pt x="9576" y="24"/>
                </a:cubicBezTo>
                <a:cubicBezTo>
                  <a:pt x="9576" y="11"/>
                  <a:pt x="9587" y="0"/>
                  <a:pt x="9600" y="0"/>
                </a:cubicBezTo>
                <a:close/>
                <a:moveTo>
                  <a:pt x="9840" y="0"/>
                </a:moveTo>
                <a:lnTo>
                  <a:pt x="9936" y="0"/>
                </a:lnTo>
                <a:cubicBezTo>
                  <a:pt x="9950" y="0"/>
                  <a:pt x="9960" y="11"/>
                  <a:pt x="9960" y="24"/>
                </a:cubicBezTo>
                <a:cubicBezTo>
                  <a:pt x="9960" y="38"/>
                  <a:pt x="9950" y="48"/>
                  <a:pt x="9936" y="48"/>
                </a:cubicBezTo>
                <a:lnTo>
                  <a:pt x="9840" y="48"/>
                </a:lnTo>
                <a:cubicBezTo>
                  <a:pt x="9827" y="48"/>
                  <a:pt x="9816" y="38"/>
                  <a:pt x="9816" y="24"/>
                </a:cubicBezTo>
                <a:cubicBezTo>
                  <a:pt x="9816" y="11"/>
                  <a:pt x="9827" y="0"/>
                  <a:pt x="9840" y="0"/>
                </a:cubicBezTo>
                <a:close/>
                <a:moveTo>
                  <a:pt x="10080" y="0"/>
                </a:moveTo>
                <a:lnTo>
                  <a:pt x="10176" y="0"/>
                </a:lnTo>
                <a:cubicBezTo>
                  <a:pt x="10190" y="0"/>
                  <a:pt x="10200" y="11"/>
                  <a:pt x="10200" y="24"/>
                </a:cubicBezTo>
                <a:cubicBezTo>
                  <a:pt x="10200" y="38"/>
                  <a:pt x="10190" y="48"/>
                  <a:pt x="10176" y="48"/>
                </a:cubicBezTo>
                <a:lnTo>
                  <a:pt x="10080" y="48"/>
                </a:lnTo>
                <a:cubicBezTo>
                  <a:pt x="10067" y="48"/>
                  <a:pt x="10056" y="38"/>
                  <a:pt x="10056" y="24"/>
                </a:cubicBezTo>
                <a:cubicBezTo>
                  <a:pt x="10056" y="11"/>
                  <a:pt x="10067" y="0"/>
                  <a:pt x="10080" y="0"/>
                </a:cubicBezTo>
                <a:close/>
                <a:moveTo>
                  <a:pt x="10320" y="0"/>
                </a:moveTo>
                <a:lnTo>
                  <a:pt x="10416" y="0"/>
                </a:lnTo>
                <a:cubicBezTo>
                  <a:pt x="10430" y="0"/>
                  <a:pt x="10440" y="11"/>
                  <a:pt x="10440" y="24"/>
                </a:cubicBezTo>
                <a:cubicBezTo>
                  <a:pt x="10440" y="38"/>
                  <a:pt x="10430" y="48"/>
                  <a:pt x="10416" y="48"/>
                </a:cubicBezTo>
                <a:lnTo>
                  <a:pt x="10320" y="48"/>
                </a:lnTo>
                <a:cubicBezTo>
                  <a:pt x="10307" y="48"/>
                  <a:pt x="10296" y="38"/>
                  <a:pt x="10296" y="24"/>
                </a:cubicBezTo>
                <a:cubicBezTo>
                  <a:pt x="10296" y="11"/>
                  <a:pt x="10307" y="0"/>
                  <a:pt x="10320" y="0"/>
                </a:cubicBezTo>
                <a:close/>
                <a:moveTo>
                  <a:pt x="10560" y="0"/>
                </a:moveTo>
                <a:lnTo>
                  <a:pt x="10656" y="0"/>
                </a:lnTo>
                <a:cubicBezTo>
                  <a:pt x="10670" y="0"/>
                  <a:pt x="10680" y="11"/>
                  <a:pt x="10680" y="24"/>
                </a:cubicBezTo>
                <a:cubicBezTo>
                  <a:pt x="10680" y="38"/>
                  <a:pt x="10670" y="48"/>
                  <a:pt x="10656" y="48"/>
                </a:cubicBezTo>
                <a:lnTo>
                  <a:pt x="10560" y="48"/>
                </a:lnTo>
                <a:cubicBezTo>
                  <a:pt x="10547" y="48"/>
                  <a:pt x="10536" y="38"/>
                  <a:pt x="10536" y="24"/>
                </a:cubicBezTo>
                <a:cubicBezTo>
                  <a:pt x="10536" y="11"/>
                  <a:pt x="10547" y="0"/>
                  <a:pt x="10560" y="0"/>
                </a:cubicBezTo>
                <a:close/>
                <a:moveTo>
                  <a:pt x="10800" y="0"/>
                </a:moveTo>
                <a:lnTo>
                  <a:pt x="10896" y="0"/>
                </a:lnTo>
                <a:cubicBezTo>
                  <a:pt x="10910" y="0"/>
                  <a:pt x="10920" y="11"/>
                  <a:pt x="10920" y="24"/>
                </a:cubicBezTo>
                <a:cubicBezTo>
                  <a:pt x="10920" y="38"/>
                  <a:pt x="10910" y="48"/>
                  <a:pt x="10896" y="48"/>
                </a:cubicBezTo>
                <a:lnTo>
                  <a:pt x="10800" y="48"/>
                </a:lnTo>
                <a:cubicBezTo>
                  <a:pt x="10787" y="48"/>
                  <a:pt x="10776" y="38"/>
                  <a:pt x="10776" y="24"/>
                </a:cubicBezTo>
                <a:cubicBezTo>
                  <a:pt x="10776" y="11"/>
                  <a:pt x="10787" y="0"/>
                  <a:pt x="10800" y="0"/>
                </a:cubicBezTo>
                <a:close/>
                <a:moveTo>
                  <a:pt x="11040" y="0"/>
                </a:moveTo>
                <a:lnTo>
                  <a:pt x="11136" y="0"/>
                </a:lnTo>
                <a:cubicBezTo>
                  <a:pt x="11150" y="0"/>
                  <a:pt x="11160" y="11"/>
                  <a:pt x="11160" y="24"/>
                </a:cubicBezTo>
                <a:cubicBezTo>
                  <a:pt x="11160" y="38"/>
                  <a:pt x="11150" y="48"/>
                  <a:pt x="11136" y="48"/>
                </a:cubicBezTo>
                <a:lnTo>
                  <a:pt x="11040" y="48"/>
                </a:lnTo>
                <a:cubicBezTo>
                  <a:pt x="11027" y="48"/>
                  <a:pt x="11016" y="38"/>
                  <a:pt x="11016" y="24"/>
                </a:cubicBezTo>
                <a:cubicBezTo>
                  <a:pt x="11016" y="11"/>
                  <a:pt x="11027" y="0"/>
                  <a:pt x="11040" y="0"/>
                </a:cubicBezTo>
                <a:close/>
                <a:moveTo>
                  <a:pt x="11280" y="0"/>
                </a:moveTo>
                <a:lnTo>
                  <a:pt x="11376" y="0"/>
                </a:lnTo>
                <a:cubicBezTo>
                  <a:pt x="11390" y="0"/>
                  <a:pt x="11400" y="11"/>
                  <a:pt x="11400" y="24"/>
                </a:cubicBezTo>
                <a:cubicBezTo>
                  <a:pt x="11400" y="38"/>
                  <a:pt x="11390" y="48"/>
                  <a:pt x="11376" y="48"/>
                </a:cubicBezTo>
                <a:lnTo>
                  <a:pt x="11280" y="48"/>
                </a:lnTo>
                <a:cubicBezTo>
                  <a:pt x="11267" y="48"/>
                  <a:pt x="11256" y="38"/>
                  <a:pt x="11256" y="24"/>
                </a:cubicBezTo>
                <a:cubicBezTo>
                  <a:pt x="11256" y="11"/>
                  <a:pt x="11267" y="0"/>
                  <a:pt x="11280" y="0"/>
                </a:cubicBezTo>
                <a:close/>
                <a:moveTo>
                  <a:pt x="11520" y="0"/>
                </a:moveTo>
                <a:lnTo>
                  <a:pt x="11616" y="0"/>
                </a:lnTo>
                <a:cubicBezTo>
                  <a:pt x="11630" y="0"/>
                  <a:pt x="11640" y="11"/>
                  <a:pt x="11640" y="24"/>
                </a:cubicBezTo>
                <a:cubicBezTo>
                  <a:pt x="11640" y="38"/>
                  <a:pt x="11630" y="48"/>
                  <a:pt x="11616" y="48"/>
                </a:cubicBezTo>
                <a:lnTo>
                  <a:pt x="11520" y="48"/>
                </a:lnTo>
                <a:cubicBezTo>
                  <a:pt x="11507" y="48"/>
                  <a:pt x="11496" y="38"/>
                  <a:pt x="11496" y="24"/>
                </a:cubicBezTo>
                <a:cubicBezTo>
                  <a:pt x="11496" y="11"/>
                  <a:pt x="11507" y="0"/>
                  <a:pt x="11520" y="0"/>
                </a:cubicBezTo>
                <a:close/>
                <a:moveTo>
                  <a:pt x="11760" y="0"/>
                </a:moveTo>
                <a:lnTo>
                  <a:pt x="11856" y="0"/>
                </a:lnTo>
                <a:cubicBezTo>
                  <a:pt x="11870" y="0"/>
                  <a:pt x="11880" y="11"/>
                  <a:pt x="11880" y="24"/>
                </a:cubicBezTo>
                <a:cubicBezTo>
                  <a:pt x="11880" y="38"/>
                  <a:pt x="11870" y="48"/>
                  <a:pt x="11856" y="48"/>
                </a:cubicBezTo>
                <a:lnTo>
                  <a:pt x="11760" y="48"/>
                </a:lnTo>
                <a:cubicBezTo>
                  <a:pt x="11747" y="48"/>
                  <a:pt x="11736" y="38"/>
                  <a:pt x="11736" y="24"/>
                </a:cubicBezTo>
                <a:cubicBezTo>
                  <a:pt x="11736" y="11"/>
                  <a:pt x="11747" y="0"/>
                  <a:pt x="11760" y="0"/>
                </a:cubicBezTo>
                <a:close/>
                <a:moveTo>
                  <a:pt x="12000" y="0"/>
                </a:moveTo>
                <a:lnTo>
                  <a:pt x="12096" y="0"/>
                </a:lnTo>
                <a:cubicBezTo>
                  <a:pt x="12110" y="0"/>
                  <a:pt x="12120" y="11"/>
                  <a:pt x="12120" y="24"/>
                </a:cubicBezTo>
                <a:cubicBezTo>
                  <a:pt x="12120" y="38"/>
                  <a:pt x="12110" y="48"/>
                  <a:pt x="12096" y="48"/>
                </a:cubicBezTo>
                <a:lnTo>
                  <a:pt x="12000" y="48"/>
                </a:lnTo>
                <a:cubicBezTo>
                  <a:pt x="11987" y="48"/>
                  <a:pt x="11976" y="38"/>
                  <a:pt x="11976" y="24"/>
                </a:cubicBezTo>
                <a:cubicBezTo>
                  <a:pt x="11976" y="11"/>
                  <a:pt x="11987" y="0"/>
                  <a:pt x="12000" y="0"/>
                </a:cubicBezTo>
                <a:close/>
                <a:moveTo>
                  <a:pt x="12240" y="0"/>
                </a:moveTo>
                <a:lnTo>
                  <a:pt x="12336" y="0"/>
                </a:lnTo>
                <a:cubicBezTo>
                  <a:pt x="12350" y="0"/>
                  <a:pt x="12360" y="11"/>
                  <a:pt x="12360" y="24"/>
                </a:cubicBezTo>
                <a:cubicBezTo>
                  <a:pt x="12360" y="38"/>
                  <a:pt x="12350" y="48"/>
                  <a:pt x="12336" y="48"/>
                </a:cubicBezTo>
                <a:lnTo>
                  <a:pt x="12240" y="48"/>
                </a:lnTo>
                <a:cubicBezTo>
                  <a:pt x="12227" y="48"/>
                  <a:pt x="12216" y="38"/>
                  <a:pt x="12216" y="24"/>
                </a:cubicBezTo>
                <a:cubicBezTo>
                  <a:pt x="12216" y="11"/>
                  <a:pt x="12227" y="0"/>
                  <a:pt x="12240" y="0"/>
                </a:cubicBezTo>
                <a:close/>
                <a:moveTo>
                  <a:pt x="12480" y="0"/>
                </a:moveTo>
                <a:lnTo>
                  <a:pt x="12576" y="0"/>
                </a:lnTo>
                <a:cubicBezTo>
                  <a:pt x="12590" y="0"/>
                  <a:pt x="12600" y="11"/>
                  <a:pt x="12600" y="24"/>
                </a:cubicBezTo>
                <a:cubicBezTo>
                  <a:pt x="12600" y="38"/>
                  <a:pt x="12590" y="48"/>
                  <a:pt x="12576" y="48"/>
                </a:cubicBezTo>
                <a:lnTo>
                  <a:pt x="12480" y="48"/>
                </a:lnTo>
                <a:cubicBezTo>
                  <a:pt x="12467" y="48"/>
                  <a:pt x="12456" y="38"/>
                  <a:pt x="12456" y="24"/>
                </a:cubicBezTo>
                <a:cubicBezTo>
                  <a:pt x="12456" y="11"/>
                  <a:pt x="12467" y="0"/>
                  <a:pt x="12480" y="0"/>
                </a:cubicBezTo>
                <a:close/>
                <a:moveTo>
                  <a:pt x="12720" y="0"/>
                </a:moveTo>
                <a:lnTo>
                  <a:pt x="12816" y="0"/>
                </a:lnTo>
                <a:cubicBezTo>
                  <a:pt x="12830" y="0"/>
                  <a:pt x="12840" y="11"/>
                  <a:pt x="12840" y="24"/>
                </a:cubicBezTo>
                <a:cubicBezTo>
                  <a:pt x="12840" y="38"/>
                  <a:pt x="12830" y="48"/>
                  <a:pt x="12816" y="48"/>
                </a:cubicBezTo>
                <a:lnTo>
                  <a:pt x="12720" y="48"/>
                </a:lnTo>
                <a:cubicBezTo>
                  <a:pt x="12707" y="48"/>
                  <a:pt x="12696" y="38"/>
                  <a:pt x="12696" y="24"/>
                </a:cubicBezTo>
                <a:cubicBezTo>
                  <a:pt x="12696" y="11"/>
                  <a:pt x="12707" y="0"/>
                  <a:pt x="12720" y="0"/>
                </a:cubicBezTo>
                <a:close/>
                <a:moveTo>
                  <a:pt x="12960" y="0"/>
                </a:moveTo>
                <a:lnTo>
                  <a:pt x="13056" y="0"/>
                </a:lnTo>
                <a:cubicBezTo>
                  <a:pt x="13070" y="0"/>
                  <a:pt x="13080" y="11"/>
                  <a:pt x="13080" y="24"/>
                </a:cubicBezTo>
                <a:cubicBezTo>
                  <a:pt x="13080" y="38"/>
                  <a:pt x="13070" y="48"/>
                  <a:pt x="13056" y="48"/>
                </a:cubicBezTo>
                <a:lnTo>
                  <a:pt x="12960" y="48"/>
                </a:lnTo>
                <a:cubicBezTo>
                  <a:pt x="12947" y="48"/>
                  <a:pt x="12936" y="38"/>
                  <a:pt x="12936" y="24"/>
                </a:cubicBezTo>
                <a:cubicBezTo>
                  <a:pt x="12936" y="11"/>
                  <a:pt x="12947" y="0"/>
                  <a:pt x="12960" y="0"/>
                </a:cubicBezTo>
                <a:close/>
                <a:moveTo>
                  <a:pt x="13200" y="0"/>
                </a:moveTo>
                <a:lnTo>
                  <a:pt x="13296" y="0"/>
                </a:lnTo>
                <a:cubicBezTo>
                  <a:pt x="13310" y="0"/>
                  <a:pt x="13320" y="11"/>
                  <a:pt x="13320" y="24"/>
                </a:cubicBezTo>
                <a:cubicBezTo>
                  <a:pt x="13320" y="38"/>
                  <a:pt x="13310" y="48"/>
                  <a:pt x="13296" y="48"/>
                </a:cubicBezTo>
                <a:lnTo>
                  <a:pt x="13200" y="48"/>
                </a:lnTo>
                <a:cubicBezTo>
                  <a:pt x="13187" y="48"/>
                  <a:pt x="13176" y="38"/>
                  <a:pt x="13176" y="24"/>
                </a:cubicBezTo>
                <a:cubicBezTo>
                  <a:pt x="13176" y="11"/>
                  <a:pt x="13187" y="0"/>
                  <a:pt x="13200" y="0"/>
                </a:cubicBezTo>
                <a:close/>
                <a:moveTo>
                  <a:pt x="13440" y="0"/>
                </a:moveTo>
                <a:lnTo>
                  <a:pt x="13536" y="0"/>
                </a:lnTo>
                <a:cubicBezTo>
                  <a:pt x="13550" y="0"/>
                  <a:pt x="13560" y="11"/>
                  <a:pt x="13560" y="24"/>
                </a:cubicBezTo>
                <a:cubicBezTo>
                  <a:pt x="13560" y="38"/>
                  <a:pt x="13550" y="48"/>
                  <a:pt x="13536" y="48"/>
                </a:cubicBezTo>
                <a:lnTo>
                  <a:pt x="13440" y="48"/>
                </a:lnTo>
                <a:cubicBezTo>
                  <a:pt x="13427" y="48"/>
                  <a:pt x="13416" y="38"/>
                  <a:pt x="13416" y="24"/>
                </a:cubicBezTo>
                <a:cubicBezTo>
                  <a:pt x="13416" y="11"/>
                  <a:pt x="13427" y="0"/>
                  <a:pt x="13440" y="0"/>
                </a:cubicBezTo>
                <a:close/>
                <a:moveTo>
                  <a:pt x="13680" y="0"/>
                </a:moveTo>
                <a:lnTo>
                  <a:pt x="13776" y="0"/>
                </a:lnTo>
                <a:cubicBezTo>
                  <a:pt x="13790" y="0"/>
                  <a:pt x="13800" y="11"/>
                  <a:pt x="13800" y="24"/>
                </a:cubicBezTo>
                <a:cubicBezTo>
                  <a:pt x="13800" y="38"/>
                  <a:pt x="13790" y="48"/>
                  <a:pt x="13776" y="48"/>
                </a:cubicBezTo>
                <a:lnTo>
                  <a:pt x="13680" y="48"/>
                </a:lnTo>
                <a:cubicBezTo>
                  <a:pt x="13667" y="48"/>
                  <a:pt x="13656" y="38"/>
                  <a:pt x="13656" y="24"/>
                </a:cubicBezTo>
                <a:cubicBezTo>
                  <a:pt x="13656" y="11"/>
                  <a:pt x="13667" y="0"/>
                  <a:pt x="13680" y="0"/>
                </a:cubicBezTo>
                <a:close/>
                <a:moveTo>
                  <a:pt x="13920" y="0"/>
                </a:moveTo>
                <a:lnTo>
                  <a:pt x="14016" y="0"/>
                </a:lnTo>
                <a:cubicBezTo>
                  <a:pt x="14030" y="0"/>
                  <a:pt x="14040" y="11"/>
                  <a:pt x="14040" y="24"/>
                </a:cubicBezTo>
                <a:cubicBezTo>
                  <a:pt x="14040" y="38"/>
                  <a:pt x="14030" y="48"/>
                  <a:pt x="14016" y="48"/>
                </a:cubicBezTo>
                <a:lnTo>
                  <a:pt x="13920" y="48"/>
                </a:lnTo>
                <a:cubicBezTo>
                  <a:pt x="13907" y="48"/>
                  <a:pt x="13896" y="38"/>
                  <a:pt x="13896" y="24"/>
                </a:cubicBezTo>
                <a:cubicBezTo>
                  <a:pt x="13896" y="11"/>
                  <a:pt x="13907" y="0"/>
                  <a:pt x="13920" y="0"/>
                </a:cubicBezTo>
                <a:close/>
                <a:moveTo>
                  <a:pt x="14160" y="0"/>
                </a:moveTo>
                <a:lnTo>
                  <a:pt x="14256" y="0"/>
                </a:lnTo>
                <a:cubicBezTo>
                  <a:pt x="14270" y="0"/>
                  <a:pt x="14280" y="11"/>
                  <a:pt x="14280" y="24"/>
                </a:cubicBezTo>
                <a:cubicBezTo>
                  <a:pt x="14280" y="38"/>
                  <a:pt x="14270" y="48"/>
                  <a:pt x="14256" y="48"/>
                </a:cubicBezTo>
                <a:lnTo>
                  <a:pt x="14160" y="48"/>
                </a:lnTo>
                <a:cubicBezTo>
                  <a:pt x="14147" y="48"/>
                  <a:pt x="14136" y="38"/>
                  <a:pt x="14136" y="24"/>
                </a:cubicBezTo>
                <a:cubicBezTo>
                  <a:pt x="14136" y="11"/>
                  <a:pt x="14147" y="0"/>
                  <a:pt x="14160" y="0"/>
                </a:cubicBezTo>
                <a:close/>
                <a:moveTo>
                  <a:pt x="14400" y="0"/>
                </a:moveTo>
                <a:lnTo>
                  <a:pt x="14496" y="0"/>
                </a:lnTo>
                <a:cubicBezTo>
                  <a:pt x="14510" y="0"/>
                  <a:pt x="14520" y="11"/>
                  <a:pt x="14520" y="24"/>
                </a:cubicBezTo>
                <a:cubicBezTo>
                  <a:pt x="14520" y="38"/>
                  <a:pt x="14510" y="48"/>
                  <a:pt x="14496" y="48"/>
                </a:cubicBezTo>
                <a:lnTo>
                  <a:pt x="14400" y="48"/>
                </a:lnTo>
                <a:cubicBezTo>
                  <a:pt x="14387" y="48"/>
                  <a:pt x="14376" y="38"/>
                  <a:pt x="14376" y="24"/>
                </a:cubicBezTo>
                <a:cubicBezTo>
                  <a:pt x="14376" y="11"/>
                  <a:pt x="14387" y="0"/>
                  <a:pt x="14400" y="0"/>
                </a:cubicBezTo>
                <a:close/>
                <a:moveTo>
                  <a:pt x="14640" y="0"/>
                </a:moveTo>
                <a:lnTo>
                  <a:pt x="14736" y="0"/>
                </a:lnTo>
                <a:cubicBezTo>
                  <a:pt x="14750" y="0"/>
                  <a:pt x="14760" y="11"/>
                  <a:pt x="14760" y="24"/>
                </a:cubicBezTo>
                <a:cubicBezTo>
                  <a:pt x="14760" y="38"/>
                  <a:pt x="14750" y="48"/>
                  <a:pt x="14736" y="48"/>
                </a:cubicBezTo>
                <a:lnTo>
                  <a:pt x="14640" y="48"/>
                </a:lnTo>
                <a:cubicBezTo>
                  <a:pt x="14627" y="48"/>
                  <a:pt x="14616" y="38"/>
                  <a:pt x="14616" y="24"/>
                </a:cubicBezTo>
                <a:cubicBezTo>
                  <a:pt x="14616" y="11"/>
                  <a:pt x="14627" y="0"/>
                  <a:pt x="14640" y="0"/>
                </a:cubicBezTo>
                <a:close/>
                <a:moveTo>
                  <a:pt x="14880" y="0"/>
                </a:moveTo>
                <a:lnTo>
                  <a:pt x="14976" y="0"/>
                </a:lnTo>
                <a:cubicBezTo>
                  <a:pt x="14990" y="0"/>
                  <a:pt x="15000" y="11"/>
                  <a:pt x="15000" y="24"/>
                </a:cubicBezTo>
                <a:cubicBezTo>
                  <a:pt x="15000" y="38"/>
                  <a:pt x="14990" y="48"/>
                  <a:pt x="14976" y="48"/>
                </a:cubicBezTo>
                <a:lnTo>
                  <a:pt x="14880" y="48"/>
                </a:lnTo>
                <a:cubicBezTo>
                  <a:pt x="14867" y="48"/>
                  <a:pt x="14856" y="38"/>
                  <a:pt x="14856" y="24"/>
                </a:cubicBezTo>
                <a:cubicBezTo>
                  <a:pt x="14856" y="11"/>
                  <a:pt x="14867" y="0"/>
                  <a:pt x="14880" y="0"/>
                </a:cubicBezTo>
                <a:close/>
                <a:moveTo>
                  <a:pt x="15120" y="0"/>
                </a:moveTo>
                <a:lnTo>
                  <a:pt x="15216" y="0"/>
                </a:lnTo>
                <a:cubicBezTo>
                  <a:pt x="15230" y="0"/>
                  <a:pt x="15240" y="11"/>
                  <a:pt x="15240" y="24"/>
                </a:cubicBezTo>
                <a:cubicBezTo>
                  <a:pt x="15240" y="38"/>
                  <a:pt x="15230" y="48"/>
                  <a:pt x="15216" y="48"/>
                </a:cubicBezTo>
                <a:lnTo>
                  <a:pt x="15120" y="48"/>
                </a:lnTo>
                <a:cubicBezTo>
                  <a:pt x="15107" y="48"/>
                  <a:pt x="15096" y="38"/>
                  <a:pt x="15096" y="24"/>
                </a:cubicBezTo>
                <a:cubicBezTo>
                  <a:pt x="15096" y="11"/>
                  <a:pt x="15107" y="0"/>
                  <a:pt x="15120" y="0"/>
                </a:cubicBezTo>
                <a:close/>
                <a:moveTo>
                  <a:pt x="15360" y="0"/>
                </a:moveTo>
                <a:lnTo>
                  <a:pt x="15456" y="0"/>
                </a:lnTo>
                <a:cubicBezTo>
                  <a:pt x="15470" y="0"/>
                  <a:pt x="15480" y="11"/>
                  <a:pt x="15480" y="24"/>
                </a:cubicBezTo>
                <a:cubicBezTo>
                  <a:pt x="15480" y="38"/>
                  <a:pt x="15470" y="48"/>
                  <a:pt x="15456" y="48"/>
                </a:cubicBezTo>
                <a:lnTo>
                  <a:pt x="15360" y="48"/>
                </a:lnTo>
                <a:cubicBezTo>
                  <a:pt x="15347" y="48"/>
                  <a:pt x="15336" y="38"/>
                  <a:pt x="15336" y="24"/>
                </a:cubicBezTo>
                <a:cubicBezTo>
                  <a:pt x="15336" y="11"/>
                  <a:pt x="15347" y="0"/>
                  <a:pt x="15360" y="0"/>
                </a:cubicBezTo>
                <a:close/>
                <a:moveTo>
                  <a:pt x="15600" y="0"/>
                </a:moveTo>
                <a:lnTo>
                  <a:pt x="15696" y="0"/>
                </a:lnTo>
                <a:cubicBezTo>
                  <a:pt x="15710" y="0"/>
                  <a:pt x="15720" y="11"/>
                  <a:pt x="15720" y="24"/>
                </a:cubicBezTo>
                <a:cubicBezTo>
                  <a:pt x="15720" y="38"/>
                  <a:pt x="15710" y="48"/>
                  <a:pt x="15696" y="48"/>
                </a:cubicBezTo>
                <a:lnTo>
                  <a:pt x="15600" y="48"/>
                </a:lnTo>
                <a:cubicBezTo>
                  <a:pt x="15587" y="48"/>
                  <a:pt x="15576" y="38"/>
                  <a:pt x="15576" y="24"/>
                </a:cubicBezTo>
                <a:cubicBezTo>
                  <a:pt x="15576" y="11"/>
                  <a:pt x="15587" y="0"/>
                  <a:pt x="15600" y="0"/>
                </a:cubicBezTo>
                <a:close/>
                <a:moveTo>
                  <a:pt x="15840" y="0"/>
                </a:moveTo>
                <a:lnTo>
                  <a:pt x="15936" y="0"/>
                </a:lnTo>
                <a:cubicBezTo>
                  <a:pt x="15950" y="0"/>
                  <a:pt x="15960" y="11"/>
                  <a:pt x="15960" y="24"/>
                </a:cubicBezTo>
                <a:cubicBezTo>
                  <a:pt x="15960" y="38"/>
                  <a:pt x="15950" y="48"/>
                  <a:pt x="15936" y="48"/>
                </a:cubicBezTo>
                <a:lnTo>
                  <a:pt x="15840" y="48"/>
                </a:lnTo>
                <a:cubicBezTo>
                  <a:pt x="15827" y="48"/>
                  <a:pt x="15816" y="38"/>
                  <a:pt x="15816" y="24"/>
                </a:cubicBezTo>
                <a:cubicBezTo>
                  <a:pt x="15816" y="11"/>
                  <a:pt x="15827" y="0"/>
                  <a:pt x="15840" y="0"/>
                </a:cubicBezTo>
                <a:close/>
                <a:moveTo>
                  <a:pt x="16080" y="0"/>
                </a:moveTo>
                <a:lnTo>
                  <a:pt x="16176" y="0"/>
                </a:lnTo>
                <a:cubicBezTo>
                  <a:pt x="16190" y="0"/>
                  <a:pt x="16200" y="11"/>
                  <a:pt x="16200" y="24"/>
                </a:cubicBezTo>
                <a:cubicBezTo>
                  <a:pt x="16200" y="38"/>
                  <a:pt x="16190" y="48"/>
                  <a:pt x="16176" y="48"/>
                </a:cubicBezTo>
                <a:lnTo>
                  <a:pt x="16080" y="48"/>
                </a:lnTo>
                <a:cubicBezTo>
                  <a:pt x="16067" y="48"/>
                  <a:pt x="16056" y="38"/>
                  <a:pt x="16056" y="24"/>
                </a:cubicBezTo>
                <a:cubicBezTo>
                  <a:pt x="16056" y="11"/>
                  <a:pt x="16067" y="0"/>
                  <a:pt x="16080" y="0"/>
                </a:cubicBezTo>
                <a:close/>
                <a:moveTo>
                  <a:pt x="16320" y="0"/>
                </a:moveTo>
                <a:lnTo>
                  <a:pt x="16416" y="0"/>
                </a:lnTo>
                <a:cubicBezTo>
                  <a:pt x="16430" y="0"/>
                  <a:pt x="16440" y="11"/>
                  <a:pt x="16440" y="24"/>
                </a:cubicBezTo>
                <a:cubicBezTo>
                  <a:pt x="16440" y="38"/>
                  <a:pt x="16430" y="48"/>
                  <a:pt x="16416" y="48"/>
                </a:cubicBezTo>
                <a:lnTo>
                  <a:pt x="16320" y="48"/>
                </a:lnTo>
                <a:cubicBezTo>
                  <a:pt x="16307" y="48"/>
                  <a:pt x="16296" y="38"/>
                  <a:pt x="16296" y="24"/>
                </a:cubicBezTo>
                <a:cubicBezTo>
                  <a:pt x="16296" y="11"/>
                  <a:pt x="16307" y="0"/>
                  <a:pt x="16320" y="0"/>
                </a:cubicBezTo>
                <a:close/>
                <a:moveTo>
                  <a:pt x="16560" y="0"/>
                </a:moveTo>
                <a:lnTo>
                  <a:pt x="16656" y="0"/>
                </a:lnTo>
                <a:cubicBezTo>
                  <a:pt x="16670" y="0"/>
                  <a:pt x="16680" y="11"/>
                  <a:pt x="16680" y="24"/>
                </a:cubicBezTo>
                <a:cubicBezTo>
                  <a:pt x="16680" y="38"/>
                  <a:pt x="16670" y="48"/>
                  <a:pt x="16656" y="48"/>
                </a:cubicBezTo>
                <a:lnTo>
                  <a:pt x="16560" y="48"/>
                </a:lnTo>
                <a:cubicBezTo>
                  <a:pt x="16547" y="48"/>
                  <a:pt x="16536" y="38"/>
                  <a:pt x="16536" y="24"/>
                </a:cubicBezTo>
                <a:cubicBezTo>
                  <a:pt x="16536" y="11"/>
                  <a:pt x="16547" y="0"/>
                  <a:pt x="16560" y="0"/>
                </a:cubicBezTo>
                <a:close/>
                <a:moveTo>
                  <a:pt x="16800" y="0"/>
                </a:moveTo>
                <a:lnTo>
                  <a:pt x="16896" y="0"/>
                </a:lnTo>
                <a:cubicBezTo>
                  <a:pt x="16910" y="0"/>
                  <a:pt x="16920" y="11"/>
                  <a:pt x="16920" y="24"/>
                </a:cubicBezTo>
                <a:cubicBezTo>
                  <a:pt x="16920" y="38"/>
                  <a:pt x="16910" y="48"/>
                  <a:pt x="16896" y="48"/>
                </a:cubicBezTo>
                <a:lnTo>
                  <a:pt x="16800" y="48"/>
                </a:lnTo>
                <a:cubicBezTo>
                  <a:pt x="16787" y="48"/>
                  <a:pt x="16776" y="38"/>
                  <a:pt x="16776" y="24"/>
                </a:cubicBezTo>
                <a:cubicBezTo>
                  <a:pt x="16776" y="11"/>
                  <a:pt x="16787" y="0"/>
                  <a:pt x="16800" y="0"/>
                </a:cubicBezTo>
                <a:close/>
                <a:moveTo>
                  <a:pt x="17040" y="0"/>
                </a:moveTo>
                <a:lnTo>
                  <a:pt x="17136" y="0"/>
                </a:lnTo>
                <a:cubicBezTo>
                  <a:pt x="17150" y="0"/>
                  <a:pt x="17160" y="11"/>
                  <a:pt x="17160" y="24"/>
                </a:cubicBezTo>
                <a:cubicBezTo>
                  <a:pt x="17160" y="38"/>
                  <a:pt x="17150" y="48"/>
                  <a:pt x="17136" y="48"/>
                </a:cubicBezTo>
                <a:lnTo>
                  <a:pt x="17040" y="48"/>
                </a:lnTo>
                <a:cubicBezTo>
                  <a:pt x="17027" y="48"/>
                  <a:pt x="17016" y="38"/>
                  <a:pt x="17016" y="24"/>
                </a:cubicBezTo>
                <a:cubicBezTo>
                  <a:pt x="17016" y="11"/>
                  <a:pt x="17027" y="0"/>
                  <a:pt x="17040" y="0"/>
                </a:cubicBezTo>
                <a:close/>
                <a:moveTo>
                  <a:pt x="17280" y="0"/>
                </a:moveTo>
                <a:lnTo>
                  <a:pt x="17376" y="0"/>
                </a:lnTo>
                <a:cubicBezTo>
                  <a:pt x="17390" y="0"/>
                  <a:pt x="17400" y="11"/>
                  <a:pt x="17400" y="24"/>
                </a:cubicBezTo>
                <a:cubicBezTo>
                  <a:pt x="17400" y="38"/>
                  <a:pt x="17390" y="48"/>
                  <a:pt x="17376" y="48"/>
                </a:cubicBezTo>
                <a:lnTo>
                  <a:pt x="17280" y="48"/>
                </a:lnTo>
                <a:cubicBezTo>
                  <a:pt x="17267" y="48"/>
                  <a:pt x="17256" y="38"/>
                  <a:pt x="17256" y="24"/>
                </a:cubicBezTo>
                <a:cubicBezTo>
                  <a:pt x="17256" y="11"/>
                  <a:pt x="17267" y="0"/>
                  <a:pt x="17280" y="0"/>
                </a:cubicBezTo>
                <a:close/>
                <a:moveTo>
                  <a:pt x="17520" y="0"/>
                </a:moveTo>
                <a:lnTo>
                  <a:pt x="17616" y="0"/>
                </a:lnTo>
                <a:cubicBezTo>
                  <a:pt x="17630" y="0"/>
                  <a:pt x="17640" y="11"/>
                  <a:pt x="17640" y="24"/>
                </a:cubicBezTo>
                <a:cubicBezTo>
                  <a:pt x="17640" y="38"/>
                  <a:pt x="17630" y="48"/>
                  <a:pt x="17616" y="48"/>
                </a:cubicBezTo>
                <a:lnTo>
                  <a:pt x="17520" y="48"/>
                </a:lnTo>
                <a:cubicBezTo>
                  <a:pt x="17507" y="48"/>
                  <a:pt x="17496" y="38"/>
                  <a:pt x="17496" y="24"/>
                </a:cubicBezTo>
                <a:cubicBezTo>
                  <a:pt x="17496" y="11"/>
                  <a:pt x="17507" y="0"/>
                  <a:pt x="17520" y="0"/>
                </a:cubicBezTo>
                <a:close/>
                <a:moveTo>
                  <a:pt x="17760" y="0"/>
                </a:moveTo>
                <a:lnTo>
                  <a:pt x="17856" y="0"/>
                </a:lnTo>
                <a:cubicBezTo>
                  <a:pt x="17870" y="0"/>
                  <a:pt x="17880" y="11"/>
                  <a:pt x="17880" y="24"/>
                </a:cubicBezTo>
                <a:cubicBezTo>
                  <a:pt x="17880" y="38"/>
                  <a:pt x="17870" y="48"/>
                  <a:pt x="17856" y="48"/>
                </a:cubicBezTo>
                <a:lnTo>
                  <a:pt x="17760" y="48"/>
                </a:lnTo>
                <a:cubicBezTo>
                  <a:pt x="17747" y="48"/>
                  <a:pt x="17736" y="38"/>
                  <a:pt x="17736" y="24"/>
                </a:cubicBezTo>
                <a:cubicBezTo>
                  <a:pt x="17736" y="11"/>
                  <a:pt x="17747" y="0"/>
                  <a:pt x="17760" y="0"/>
                </a:cubicBezTo>
                <a:close/>
                <a:moveTo>
                  <a:pt x="18000" y="0"/>
                </a:moveTo>
                <a:lnTo>
                  <a:pt x="18096" y="0"/>
                </a:lnTo>
                <a:cubicBezTo>
                  <a:pt x="18110" y="0"/>
                  <a:pt x="18120" y="11"/>
                  <a:pt x="18120" y="24"/>
                </a:cubicBezTo>
                <a:cubicBezTo>
                  <a:pt x="18120" y="38"/>
                  <a:pt x="18110" y="48"/>
                  <a:pt x="18096" y="48"/>
                </a:cubicBezTo>
                <a:lnTo>
                  <a:pt x="18000" y="48"/>
                </a:lnTo>
                <a:cubicBezTo>
                  <a:pt x="17987" y="48"/>
                  <a:pt x="17976" y="38"/>
                  <a:pt x="17976" y="24"/>
                </a:cubicBezTo>
                <a:cubicBezTo>
                  <a:pt x="17976" y="11"/>
                  <a:pt x="17987" y="0"/>
                  <a:pt x="18000" y="0"/>
                </a:cubicBezTo>
                <a:close/>
                <a:moveTo>
                  <a:pt x="18240" y="0"/>
                </a:moveTo>
                <a:lnTo>
                  <a:pt x="18336" y="0"/>
                </a:lnTo>
                <a:cubicBezTo>
                  <a:pt x="18350" y="0"/>
                  <a:pt x="18360" y="11"/>
                  <a:pt x="18360" y="24"/>
                </a:cubicBezTo>
                <a:cubicBezTo>
                  <a:pt x="18360" y="38"/>
                  <a:pt x="18350" y="48"/>
                  <a:pt x="18336" y="48"/>
                </a:cubicBezTo>
                <a:lnTo>
                  <a:pt x="18240" y="48"/>
                </a:lnTo>
                <a:cubicBezTo>
                  <a:pt x="18227" y="48"/>
                  <a:pt x="18216" y="38"/>
                  <a:pt x="18216" y="24"/>
                </a:cubicBezTo>
                <a:cubicBezTo>
                  <a:pt x="18216" y="11"/>
                  <a:pt x="18227" y="0"/>
                  <a:pt x="18240" y="0"/>
                </a:cubicBezTo>
                <a:close/>
                <a:moveTo>
                  <a:pt x="18480" y="0"/>
                </a:moveTo>
                <a:lnTo>
                  <a:pt x="18576" y="0"/>
                </a:lnTo>
                <a:cubicBezTo>
                  <a:pt x="18590" y="0"/>
                  <a:pt x="18600" y="11"/>
                  <a:pt x="18600" y="24"/>
                </a:cubicBezTo>
                <a:cubicBezTo>
                  <a:pt x="18600" y="38"/>
                  <a:pt x="18590" y="48"/>
                  <a:pt x="18576" y="48"/>
                </a:cubicBezTo>
                <a:lnTo>
                  <a:pt x="18480" y="48"/>
                </a:lnTo>
                <a:cubicBezTo>
                  <a:pt x="18467" y="48"/>
                  <a:pt x="18456" y="38"/>
                  <a:pt x="18456" y="24"/>
                </a:cubicBezTo>
                <a:cubicBezTo>
                  <a:pt x="18456" y="11"/>
                  <a:pt x="18467" y="0"/>
                  <a:pt x="18480" y="0"/>
                </a:cubicBezTo>
                <a:close/>
                <a:moveTo>
                  <a:pt x="18720" y="0"/>
                </a:moveTo>
                <a:lnTo>
                  <a:pt x="18816" y="0"/>
                </a:lnTo>
                <a:cubicBezTo>
                  <a:pt x="18830" y="0"/>
                  <a:pt x="18840" y="11"/>
                  <a:pt x="18840" y="24"/>
                </a:cubicBezTo>
                <a:cubicBezTo>
                  <a:pt x="18840" y="38"/>
                  <a:pt x="18830" y="48"/>
                  <a:pt x="18816" y="48"/>
                </a:cubicBezTo>
                <a:lnTo>
                  <a:pt x="18720" y="48"/>
                </a:lnTo>
                <a:cubicBezTo>
                  <a:pt x="18707" y="48"/>
                  <a:pt x="18696" y="38"/>
                  <a:pt x="18696" y="24"/>
                </a:cubicBezTo>
                <a:cubicBezTo>
                  <a:pt x="18696" y="11"/>
                  <a:pt x="18707" y="0"/>
                  <a:pt x="18720" y="0"/>
                </a:cubicBezTo>
                <a:close/>
                <a:moveTo>
                  <a:pt x="18960" y="0"/>
                </a:moveTo>
                <a:lnTo>
                  <a:pt x="19056" y="0"/>
                </a:lnTo>
                <a:cubicBezTo>
                  <a:pt x="19070" y="0"/>
                  <a:pt x="19080" y="11"/>
                  <a:pt x="19080" y="24"/>
                </a:cubicBezTo>
                <a:cubicBezTo>
                  <a:pt x="19080" y="38"/>
                  <a:pt x="19070" y="48"/>
                  <a:pt x="19056" y="48"/>
                </a:cubicBezTo>
                <a:lnTo>
                  <a:pt x="18960" y="48"/>
                </a:lnTo>
                <a:cubicBezTo>
                  <a:pt x="18947" y="48"/>
                  <a:pt x="18936" y="38"/>
                  <a:pt x="18936" y="24"/>
                </a:cubicBezTo>
                <a:cubicBezTo>
                  <a:pt x="18936" y="11"/>
                  <a:pt x="18947" y="0"/>
                  <a:pt x="18960" y="0"/>
                </a:cubicBezTo>
                <a:close/>
                <a:moveTo>
                  <a:pt x="19200" y="0"/>
                </a:moveTo>
                <a:lnTo>
                  <a:pt x="19296" y="0"/>
                </a:lnTo>
                <a:cubicBezTo>
                  <a:pt x="19310" y="0"/>
                  <a:pt x="19320" y="11"/>
                  <a:pt x="19320" y="24"/>
                </a:cubicBezTo>
                <a:cubicBezTo>
                  <a:pt x="19320" y="38"/>
                  <a:pt x="19310" y="48"/>
                  <a:pt x="19296" y="48"/>
                </a:cubicBezTo>
                <a:lnTo>
                  <a:pt x="19200" y="48"/>
                </a:lnTo>
                <a:cubicBezTo>
                  <a:pt x="19187" y="48"/>
                  <a:pt x="19176" y="38"/>
                  <a:pt x="19176" y="24"/>
                </a:cubicBezTo>
                <a:cubicBezTo>
                  <a:pt x="19176" y="11"/>
                  <a:pt x="19187" y="0"/>
                  <a:pt x="19200" y="0"/>
                </a:cubicBezTo>
                <a:close/>
                <a:moveTo>
                  <a:pt x="19440" y="0"/>
                </a:moveTo>
                <a:lnTo>
                  <a:pt x="19536" y="0"/>
                </a:lnTo>
                <a:cubicBezTo>
                  <a:pt x="19550" y="0"/>
                  <a:pt x="19560" y="11"/>
                  <a:pt x="19560" y="24"/>
                </a:cubicBezTo>
                <a:cubicBezTo>
                  <a:pt x="19560" y="38"/>
                  <a:pt x="19550" y="48"/>
                  <a:pt x="19536" y="48"/>
                </a:cubicBezTo>
                <a:lnTo>
                  <a:pt x="19440" y="48"/>
                </a:lnTo>
                <a:cubicBezTo>
                  <a:pt x="19427" y="48"/>
                  <a:pt x="19416" y="38"/>
                  <a:pt x="19416" y="24"/>
                </a:cubicBezTo>
                <a:cubicBezTo>
                  <a:pt x="19416" y="11"/>
                  <a:pt x="19427" y="0"/>
                  <a:pt x="19440" y="0"/>
                </a:cubicBezTo>
                <a:close/>
                <a:moveTo>
                  <a:pt x="19680" y="0"/>
                </a:moveTo>
                <a:lnTo>
                  <a:pt x="19776" y="0"/>
                </a:lnTo>
                <a:cubicBezTo>
                  <a:pt x="19790" y="0"/>
                  <a:pt x="19800" y="11"/>
                  <a:pt x="19800" y="24"/>
                </a:cubicBezTo>
                <a:cubicBezTo>
                  <a:pt x="19800" y="38"/>
                  <a:pt x="19790" y="48"/>
                  <a:pt x="19776" y="48"/>
                </a:cubicBezTo>
                <a:lnTo>
                  <a:pt x="19680" y="48"/>
                </a:lnTo>
                <a:cubicBezTo>
                  <a:pt x="19667" y="48"/>
                  <a:pt x="19656" y="38"/>
                  <a:pt x="19656" y="24"/>
                </a:cubicBezTo>
                <a:cubicBezTo>
                  <a:pt x="19656" y="11"/>
                  <a:pt x="19667" y="0"/>
                  <a:pt x="19680" y="0"/>
                </a:cubicBezTo>
                <a:close/>
                <a:moveTo>
                  <a:pt x="19920" y="0"/>
                </a:moveTo>
                <a:lnTo>
                  <a:pt x="20016" y="0"/>
                </a:lnTo>
                <a:cubicBezTo>
                  <a:pt x="20030" y="0"/>
                  <a:pt x="20040" y="11"/>
                  <a:pt x="20040" y="24"/>
                </a:cubicBezTo>
                <a:cubicBezTo>
                  <a:pt x="20040" y="38"/>
                  <a:pt x="20030" y="48"/>
                  <a:pt x="20016" y="48"/>
                </a:cubicBezTo>
                <a:lnTo>
                  <a:pt x="19920" y="48"/>
                </a:lnTo>
                <a:cubicBezTo>
                  <a:pt x="19907" y="48"/>
                  <a:pt x="19896" y="38"/>
                  <a:pt x="19896" y="24"/>
                </a:cubicBezTo>
                <a:cubicBezTo>
                  <a:pt x="19896" y="11"/>
                  <a:pt x="19907" y="0"/>
                  <a:pt x="19920" y="0"/>
                </a:cubicBezTo>
                <a:close/>
                <a:moveTo>
                  <a:pt x="20160" y="0"/>
                </a:moveTo>
                <a:lnTo>
                  <a:pt x="20256" y="0"/>
                </a:lnTo>
                <a:cubicBezTo>
                  <a:pt x="20270" y="0"/>
                  <a:pt x="20280" y="11"/>
                  <a:pt x="20280" y="24"/>
                </a:cubicBezTo>
                <a:cubicBezTo>
                  <a:pt x="20280" y="38"/>
                  <a:pt x="20270" y="48"/>
                  <a:pt x="20256" y="48"/>
                </a:cubicBezTo>
                <a:lnTo>
                  <a:pt x="20160" y="48"/>
                </a:lnTo>
                <a:cubicBezTo>
                  <a:pt x="20147" y="48"/>
                  <a:pt x="20136" y="38"/>
                  <a:pt x="20136" y="24"/>
                </a:cubicBezTo>
                <a:cubicBezTo>
                  <a:pt x="20136" y="11"/>
                  <a:pt x="20147" y="0"/>
                  <a:pt x="20160" y="0"/>
                </a:cubicBezTo>
                <a:close/>
                <a:moveTo>
                  <a:pt x="20400" y="0"/>
                </a:moveTo>
                <a:lnTo>
                  <a:pt x="20496" y="0"/>
                </a:lnTo>
                <a:cubicBezTo>
                  <a:pt x="20510" y="0"/>
                  <a:pt x="20520" y="11"/>
                  <a:pt x="20520" y="24"/>
                </a:cubicBezTo>
                <a:cubicBezTo>
                  <a:pt x="20520" y="38"/>
                  <a:pt x="20510" y="48"/>
                  <a:pt x="20496" y="48"/>
                </a:cubicBezTo>
                <a:lnTo>
                  <a:pt x="20400" y="48"/>
                </a:lnTo>
                <a:cubicBezTo>
                  <a:pt x="20387" y="48"/>
                  <a:pt x="20376" y="38"/>
                  <a:pt x="20376" y="24"/>
                </a:cubicBezTo>
                <a:cubicBezTo>
                  <a:pt x="20376" y="11"/>
                  <a:pt x="20387" y="0"/>
                  <a:pt x="20400" y="0"/>
                </a:cubicBezTo>
                <a:close/>
                <a:moveTo>
                  <a:pt x="20640" y="0"/>
                </a:moveTo>
                <a:lnTo>
                  <a:pt x="20736" y="0"/>
                </a:lnTo>
                <a:cubicBezTo>
                  <a:pt x="20750" y="0"/>
                  <a:pt x="20760" y="11"/>
                  <a:pt x="20760" y="24"/>
                </a:cubicBezTo>
                <a:cubicBezTo>
                  <a:pt x="20760" y="38"/>
                  <a:pt x="20750" y="48"/>
                  <a:pt x="20736" y="48"/>
                </a:cubicBezTo>
                <a:lnTo>
                  <a:pt x="20640" y="48"/>
                </a:lnTo>
                <a:cubicBezTo>
                  <a:pt x="20627" y="48"/>
                  <a:pt x="20616" y="38"/>
                  <a:pt x="20616" y="24"/>
                </a:cubicBezTo>
                <a:cubicBezTo>
                  <a:pt x="20616" y="11"/>
                  <a:pt x="20627" y="0"/>
                  <a:pt x="20640" y="0"/>
                </a:cubicBezTo>
                <a:close/>
                <a:moveTo>
                  <a:pt x="20880" y="0"/>
                </a:moveTo>
                <a:lnTo>
                  <a:pt x="20976" y="0"/>
                </a:lnTo>
                <a:cubicBezTo>
                  <a:pt x="20990" y="0"/>
                  <a:pt x="21000" y="11"/>
                  <a:pt x="21000" y="24"/>
                </a:cubicBezTo>
                <a:cubicBezTo>
                  <a:pt x="21000" y="38"/>
                  <a:pt x="20990" y="48"/>
                  <a:pt x="20976" y="48"/>
                </a:cubicBezTo>
                <a:lnTo>
                  <a:pt x="20880" y="48"/>
                </a:lnTo>
                <a:cubicBezTo>
                  <a:pt x="20867" y="48"/>
                  <a:pt x="20856" y="38"/>
                  <a:pt x="20856" y="24"/>
                </a:cubicBezTo>
                <a:cubicBezTo>
                  <a:pt x="20856" y="11"/>
                  <a:pt x="20867" y="0"/>
                  <a:pt x="20880" y="0"/>
                </a:cubicBezTo>
                <a:close/>
                <a:moveTo>
                  <a:pt x="21120" y="0"/>
                </a:moveTo>
                <a:lnTo>
                  <a:pt x="21216" y="0"/>
                </a:lnTo>
                <a:cubicBezTo>
                  <a:pt x="21230" y="0"/>
                  <a:pt x="21240" y="11"/>
                  <a:pt x="21240" y="24"/>
                </a:cubicBezTo>
                <a:cubicBezTo>
                  <a:pt x="21240" y="38"/>
                  <a:pt x="21230" y="48"/>
                  <a:pt x="21216" y="48"/>
                </a:cubicBezTo>
                <a:lnTo>
                  <a:pt x="21120" y="48"/>
                </a:lnTo>
                <a:cubicBezTo>
                  <a:pt x="21107" y="48"/>
                  <a:pt x="21096" y="38"/>
                  <a:pt x="21096" y="24"/>
                </a:cubicBezTo>
                <a:cubicBezTo>
                  <a:pt x="21096" y="11"/>
                  <a:pt x="21107" y="0"/>
                  <a:pt x="21120" y="0"/>
                </a:cubicBezTo>
                <a:close/>
                <a:moveTo>
                  <a:pt x="21360" y="0"/>
                </a:moveTo>
                <a:lnTo>
                  <a:pt x="21456" y="0"/>
                </a:lnTo>
                <a:cubicBezTo>
                  <a:pt x="21470" y="0"/>
                  <a:pt x="21480" y="11"/>
                  <a:pt x="21480" y="24"/>
                </a:cubicBezTo>
                <a:cubicBezTo>
                  <a:pt x="21480" y="38"/>
                  <a:pt x="21470" y="48"/>
                  <a:pt x="21456" y="48"/>
                </a:cubicBezTo>
                <a:lnTo>
                  <a:pt x="21360" y="48"/>
                </a:lnTo>
                <a:cubicBezTo>
                  <a:pt x="21347" y="48"/>
                  <a:pt x="21336" y="38"/>
                  <a:pt x="21336" y="24"/>
                </a:cubicBezTo>
                <a:cubicBezTo>
                  <a:pt x="21336" y="11"/>
                  <a:pt x="21347" y="0"/>
                  <a:pt x="21360" y="0"/>
                </a:cubicBezTo>
                <a:close/>
                <a:moveTo>
                  <a:pt x="21600" y="0"/>
                </a:moveTo>
                <a:lnTo>
                  <a:pt x="21696" y="0"/>
                </a:lnTo>
                <a:cubicBezTo>
                  <a:pt x="21710" y="0"/>
                  <a:pt x="21720" y="11"/>
                  <a:pt x="21720" y="24"/>
                </a:cubicBezTo>
                <a:cubicBezTo>
                  <a:pt x="21720" y="38"/>
                  <a:pt x="21710" y="48"/>
                  <a:pt x="21696" y="48"/>
                </a:cubicBezTo>
                <a:lnTo>
                  <a:pt x="21600" y="48"/>
                </a:lnTo>
                <a:cubicBezTo>
                  <a:pt x="21587" y="48"/>
                  <a:pt x="21576" y="38"/>
                  <a:pt x="21576" y="24"/>
                </a:cubicBezTo>
                <a:cubicBezTo>
                  <a:pt x="21576" y="11"/>
                  <a:pt x="21587" y="0"/>
                  <a:pt x="21600" y="0"/>
                </a:cubicBezTo>
                <a:close/>
                <a:moveTo>
                  <a:pt x="21840" y="0"/>
                </a:moveTo>
                <a:lnTo>
                  <a:pt x="21936" y="0"/>
                </a:lnTo>
                <a:cubicBezTo>
                  <a:pt x="21950" y="0"/>
                  <a:pt x="21960" y="11"/>
                  <a:pt x="21960" y="24"/>
                </a:cubicBezTo>
                <a:cubicBezTo>
                  <a:pt x="21960" y="38"/>
                  <a:pt x="21950" y="48"/>
                  <a:pt x="21936" y="48"/>
                </a:cubicBezTo>
                <a:lnTo>
                  <a:pt x="21840" y="48"/>
                </a:lnTo>
                <a:cubicBezTo>
                  <a:pt x="21827" y="48"/>
                  <a:pt x="21816" y="38"/>
                  <a:pt x="21816" y="24"/>
                </a:cubicBezTo>
                <a:cubicBezTo>
                  <a:pt x="21816" y="11"/>
                  <a:pt x="21827" y="0"/>
                  <a:pt x="21840" y="0"/>
                </a:cubicBezTo>
                <a:close/>
                <a:moveTo>
                  <a:pt x="22080" y="0"/>
                </a:moveTo>
                <a:lnTo>
                  <a:pt x="22176" y="0"/>
                </a:lnTo>
                <a:cubicBezTo>
                  <a:pt x="22190" y="0"/>
                  <a:pt x="22200" y="11"/>
                  <a:pt x="22200" y="24"/>
                </a:cubicBezTo>
                <a:cubicBezTo>
                  <a:pt x="22200" y="38"/>
                  <a:pt x="22190" y="48"/>
                  <a:pt x="22176" y="48"/>
                </a:cubicBezTo>
                <a:lnTo>
                  <a:pt x="22080" y="48"/>
                </a:lnTo>
                <a:cubicBezTo>
                  <a:pt x="22067" y="48"/>
                  <a:pt x="22056" y="38"/>
                  <a:pt x="22056" y="24"/>
                </a:cubicBezTo>
                <a:cubicBezTo>
                  <a:pt x="22056" y="11"/>
                  <a:pt x="22067" y="0"/>
                  <a:pt x="22080" y="0"/>
                </a:cubicBezTo>
                <a:close/>
                <a:moveTo>
                  <a:pt x="22320" y="0"/>
                </a:moveTo>
                <a:lnTo>
                  <a:pt x="22416" y="0"/>
                </a:lnTo>
                <a:cubicBezTo>
                  <a:pt x="22430" y="0"/>
                  <a:pt x="22440" y="11"/>
                  <a:pt x="22440" y="24"/>
                </a:cubicBezTo>
                <a:cubicBezTo>
                  <a:pt x="22440" y="38"/>
                  <a:pt x="22430" y="48"/>
                  <a:pt x="22416" y="48"/>
                </a:cubicBezTo>
                <a:lnTo>
                  <a:pt x="22320" y="48"/>
                </a:lnTo>
                <a:cubicBezTo>
                  <a:pt x="22307" y="48"/>
                  <a:pt x="22296" y="38"/>
                  <a:pt x="22296" y="24"/>
                </a:cubicBezTo>
                <a:cubicBezTo>
                  <a:pt x="22296" y="11"/>
                  <a:pt x="22307" y="0"/>
                  <a:pt x="22320" y="0"/>
                </a:cubicBezTo>
                <a:close/>
                <a:moveTo>
                  <a:pt x="22560" y="0"/>
                </a:moveTo>
                <a:lnTo>
                  <a:pt x="22656" y="0"/>
                </a:lnTo>
                <a:cubicBezTo>
                  <a:pt x="22670" y="0"/>
                  <a:pt x="22680" y="11"/>
                  <a:pt x="22680" y="24"/>
                </a:cubicBezTo>
                <a:cubicBezTo>
                  <a:pt x="22680" y="38"/>
                  <a:pt x="22670" y="48"/>
                  <a:pt x="22656" y="48"/>
                </a:cubicBezTo>
                <a:lnTo>
                  <a:pt x="22560" y="48"/>
                </a:lnTo>
                <a:cubicBezTo>
                  <a:pt x="22547" y="48"/>
                  <a:pt x="22536" y="38"/>
                  <a:pt x="22536" y="24"/>
                </a:cubicBezTo>
                <a:cubicBezTo>
                  <a:pt x="22536" y="11"/>
                  <a:pt x="22547" y="0"/>
                  <a:pt x="22560" y="0"/>
                </a:cubicBezTo>
                <a:close/>
                <a:moveTo>
                  <a:pt x="22800" y="0"/>
                </a:moveTo>
                <a:lnTo>
                  <a:pt x="22896" y="0"/>
                </a:lnTo>
                <a:cubicBezTo>
                  <a:pt x="22910" y="0"/>
                  <a:pt x="22920" y="11"/>
                  <a:pt x="22920" y="24"/>
                </a:cubicBezTo>
                <a:cubicBezTo>
                  <a:pt x="22920" y="38"/>
                  <a:pt x="22910" y="48"/>
                  <a:pt x="22896" y="48"/>
                </a:cubicBezTo>
                <a:lnTo>
                  <a:pt x="22800" y="48"/>
                </a:lnTo>
                <a:cubicBezTo>
                  <a:pt x="22787" y="48"/>
                  <a:pt x="22776" y="38"/>
                  <a:pt x="22776" y="24"/>
                </a:cubicBezTo>
                <a:cubicBezTo>
                  <a:pt x="22776" y="11"/>
                  <a:pt x="22787" y="0"/>
                  <a:pt x="22800" y="0"/>
                </a:cubicBezTo>
                <a:close/>
                <a:moveTo>
                  <a:pt x="23040" y="0"/>
                </a:moveTo>
                <a:lnTo>
                  <a:pt x="23136" y="0"/>
                </a:lnTo>
                <a:cubicBezTo>
                  <a:pt x="23150" y="0"/>
                  <a:pt x="23160" y="11"/>
                  <a:pt x="23160" y="24"/>
                </a:cubicBezTo>
                <a:cubicBezTo>
                  <a:pt x="23160" y="38"/>
                  <a:pt x="23150" y="48"/>
                  <a:pt x="23136" y="48"/>
                </a:cubicBezTo>
                <a:lnTo>
                  <a:pt x="23040" y="48"/>
                </a:lnTo>
                <a:cubicBezTo>
                  <a:pt x="23027" y="48"/>
                  <a:pt x="23016" y="38"/>
                  <a:pt x="23016" y="24"/>
                </a:cubicBezTo>
                <a:cubicBezTo>
                  <a:pt x="23016" y="11"/>
                  <a:pt x="23027" y="0"/>
                  <a:pt x="23040" y="0"/>
                </a:cubicBezTo>
                <a:close/>
                <a:moveTo>
                  <a:pt x="23280" y="0"/>
                </a:moveTo>
                <a:lnTo>
                  <a:pt x="23376" y="0"/>
                </a:lnTo>
                <a:cubicBezTo>
                  <a:pt x="23390" y="0"/>
                  <a:pt x="23400" y="11"/>
                  <a:pt x="23400" y="24"/>
                </a:cubicBezTo>
                <a:cubicBezTo>
                  <a:pt x="23400" y="38"/>
                  <a:pt x="23390" y="48"/>
                  <a:pt x="23376" y="48"/>
                </a:cubicBezTo>
                <a:lnTo>
                  <a:pt x="23280" y="48"/>
                </a:lnTo>
                <a:cubicBezTo>
                  <a:pt x="23267" y="48"/>
                  <a:pt x="23256" y="38"/>
                  <a:pt x="23256" y="24"/>
                </a:cubicBezTo>
                <a:cubicBezTo>
                  <a:pt x="23256" y="11"/>
                  <a:pt x="23267" y="0"/>
                  <a:pt x="23280" y="0"/>
                </a:cubicBezTo>
                <a:close/>
                <a:moveTo>
                  <a:pt x="23520" y="0"/>
                </a:moveTo>
                <a:lnTo>
                  <a:pt x="23616" y="0"/>
                </a:lnTo>
                <a:cubicBezTo>
                  <a:pt x="23630" y="0"/>
                  <a:pt x="23640" y="11"/>
                  <a:pt x="23640" y="24"/>
                </a:cubicBezTo>
                <a:cubicBezTo>
                  <a:pt x="23640" y="38"/>
                  <a:pt x="23630" y="48"/>
                  <a:pt x="23616" y="48"/>
                </a:cubicBezTo>
                <a:lnTo>
                  <a:pt x="23520" y="48"/>
                </a:lnTo>
                <a:cubicBezTo>
                  <a:pt x="23507" y="48"/>
                  <a:pt x="23496" y="38"/>
                  <a:pt x="23496" y="24"/>
                </a:cubicBezTo>
                <a:cubicBezTo>
                  <a:pt x="23496" y="11"/>
                  <a:pt x="23507" y="0"/>
                  <a:pt x="23520" y="0"/>
                </a:cubicBezTo>
                <a:close/>
                <a:moveTo>
                  <a:pt x="23760" y="0"/>
                </a:moveTo>
                <a:lnTo>
                  <a:pt x="23856" y="0"/>
                </a:lnTo>
                <a:cubicBezTo>
                  <a:pt x="23870" y="0"/>
                  <a:pt x="23880" y="11"/>
                  <a:pt x="23880" y="24"/>
                </a:cubicBezTo>
                <a:cubicBezTo>
                  <a:pt x="23880" y="38"/>
                  <a:pt x="23870" y="48"/>
                  <a:pt x="23856" y="48"/>
                </a:cubicBezTo>
                <a:lnTo>
                  <a:pt x="23760" y="48"/>
                </a:lnTo>
                <a:cubicBezTo>
                  <a:pt x="23747" y="48"/>
                  <a:pt x="23736" y="38"/>
                  <a:pt x="23736" y="24"/>
                </a:cubicBezTo>
                <a:cubicBezTo>
                  <a:pt x="23736" y="11"/>
                  <a:pt x="23747" y="0"/>
                  <a:pt x="23760" y="0"/>
                </a:cubicBezTo>
                <a:close/>
                <a:moveTo>
                  <a:pt x="24000" y="0"/>
                </a:moveTo>
                <a:lnTo>
                  <a:pt x="24096" y="0"/>
                </a:lnTo>
                <a:cubicBezTo>
                  <a:pt x="24110" y="0"/>
                  <a:pt x="24120" y="11"/>
                  <a:pt x="24120" y="24"/>
                </a:cubicBezTo>
                <a:cubicBezTo>
                  <a:pt x="24120" y="38"/>
                  <a:pt x="24110" y="48"/>
                  <a:pt x="24096" y="48"/>
                </a:cubicBezTo>
                <a:lnTo>
                  <a:pt x="24000" y="48"/>
                </a:lnTo>
                <a:cubicBezTo>
                  <a:pt x="23987" y="48"/>
                  <a:pt x="23976" y="38"/>
                  <a:pt x="23976" y="24"/>
                </a:cubicBezTo>
                <a:cubicBezTo>
                  <a:pt x="23976" y="11"/>
                  <a:pt x="23987" y="0"/>
                  <a:pt x="24000" y="0"/>
                </a:cubicBezTo>
                <a:close/>
                <a:moveTo>
                  <a:pt x="24240" y="0"/>
                </a:moveTo>
                <a:lnTo>
                  <a:pt x="24336" y="0"/>
                </a:lnTo>
                <a:cubicBezTo>
                  <a:pt x="24350" y="0"/>
                  <a:pt x="24360" y="11"/>
                  <a:pt x="24360" y="24"/>
                </a:cubicBezTo>
                <a:cubicBezTo>
                  <a:pt x="24360" y="38"/>
                  <a:pt x="24350" y="48"/>
                  <a:pt x="24336" y="48"/>
                </a:cubicBezTo>
                <a:lnTo>
                  <a:pt x="24240" y="48"/>
                </a:lnTo>
                <a:cubicBezTo>
                  <a:pt x="24227" y="48"/>
                  <a:pt x="24216" y="38"/>
                  <a:pt x="24216" y="24"/>
                </a:cubicBezTo>
                <a:cubicBezTo>
                  <a:pt x="24216" y="11"/>
                  <a:pt x="24227" y="0"/>
                  <a:pt x="24240" y="0"/>
                </a:cubicBezTo>
                <a:close/>
                <a:moveTo>
                  <a:pt x="24480" y="0"/>
                </a:moveTo>
                <a:lnTo>
                  <a:pt x="24576" y="0"/>
                </a:lnTo>
                <a:cubicBezTo>
                  <a:pt x="24590" y="0"/>
                  <a:pt x="24600" y="11"/>
                  <a:pt x="24600" y="24"/>
                </a:cubicBezTo>
                <a:cubicBezTo>
                  <a:pt x="24600" y="38"/>
                  <a:pt x="24590" y="48"/>
                  <a:pt x="24576" y="48"/>
                </a:cubicBezTo>
                <a:lnTo>
                  <a:pt x="24480" y="48"/>
                </a:lnTo>
                <a:cubicBezTo>
                  <a:pt x="24467" y="48"/>
                  <a:pt x="24456" y="38"/>
                  <a:pt x="24456" y="24"/>
                </a:cubicBezTo>
                <a:cubicBezTo>
                  <a:pt x="24456" y="11"/>
                  <a:pt x="24467" y="0"/>
                  <a:pt x="24480" y="0"/>
                </a:cubicBezTo>
                <a:close/>
                <a:moveTo>
                  <a:pt x="24720" y="0"/>
                </a:moveTo>
                <a:lnTo>
                  <a:pt x="24816" y="0"/>
                </a:lnTo>
                <a:cubicBezTo>
                  <a:pt x="24830" y="0"/>
                  <a:pt x="24840" y="11"/>
                  <a:pt x="24840" y="24"/>
                </a:cubicBezTo>
                <a:cubicBezTo>
                  <a:pt x="24840" y="38"/>
                  <a:pt x="24830" y="48"/>
                  <a:pt x="24816" y="48"/>
                </a:cubicBezTo>
                <a:lnTo>
                  <a:pt x="24720" y="48"/>
                </a:lnTo>
                <a:cubicBezTo>
                  <a:pt x="24707" y="48"/>
                  <a:pt x="24696" y="38"/>
                  <a:pt x="24696" y="24"/>
                </a:cubicBezTo>
                <a:cubicBezTo>
                  <a:pt x="24696" y="11"/>
                  <a:pt x="24707" y="0"/>
                  <a:pt x="24720" y="0"/>
                </a:cubicBezTo>
                <a:close/>
                <a:moveTo>
                  <a:pt x="24960" y="0"/>
                </a:moveTo>
                <a:lnTo>
                  <a:pt x="25056" y="0"/>
                </a:lnTo>
                <a:cubicBezTo>
                  <a:pt x="25070" y="0"/>
                  <a:pt x="25080" y="11"/>
                  <a:pt x="25080" y="24"/>
                </a:cubicBezTo>
                <a:cubicBezTo>
                  <a:pt x="25080" y="38"/>
                  <a:pt x="25070" y="48"/>
                  <a:pt x="25056" y="48"/>
                </a:cubicBezTo>
                <a:lnTo>
                  <a:pt x="24960" y="48"/>
                </a:lnTo>
                <a:cubicBezTo>
                  <a:pt x="24947" y="48"/>
                  <a:pt x="24936" y="38"/>
                  <a:pt x="24936" y="24"/>
                </a:cubicBezTo>
                <a:cubicBezTo>
                  <a:pt x="24936" y="11"/>
                  <a:pt x="24947" y="0"/>
                  <a:pt x="24960" y="0"/>
                </a:cubicBezTo>
                <a:close/>
                <a:moveTo>
                  <a:pt x="25200" y="0"/>
                </a:moveTo>
                <a:lnTo>
                  <a:pt x="25296" y="0"/>
                </a:lnTo>
                <a:cubicBezTo>
                  <a:pt x="25310" y="0"/>
                  <a:pt x="25320" y="11"/>
                  <a:pt x="25320" y="24"/>
                </a:cubicBezTo>
                <a:cubicBezTo>
                  <a:pt x="25320" y="38"/>
                  <a:pt x="25310" y="48"/>
                  <a:pt x="25296" y="48"/>
                </a:cubicBezTo>
                <a:lnTo>
                  <a:pt x="25200" y="48"/>
                </a:lnTo>
                <a:cubicBezTo>
                  <a:pt x="25187" y="48"/>
                  <a:pt x="25176" y="38"/>
                  <a:pt x="25176" y="24"/>
                </a:cubicBezTo>
                <a:cubicBezTo>
                  <a:pt x="25176" y="11"/>
                  <a:pt x="25187" y="0"/>
                  <a:pt x="25200" y="0"/>
                </a:cubicBezTo>
                <a:close/>
                <a:moveTo>
                  <a:pt x="25440" y="0"/>
                </a:moveTo>
                <a:lnTo>
                  <a:pt x="25536" y="0"/>
                </a:lnTo>
                <a:cubicBezTo>
                  <a:pt x="25550" y="0"/>
                  <a:pt x="25560" y="11"/>
                  <a:pt x="25560" y="24"/>
                </a:cubicBezTo>
                <a:cubicBezTo>
                  <a:pt x="25560" y="38"/>
                  <a:pt x="25550" y="48"/>
                  <a:pt x="25536" y="48"/>
                </a:cubicBezTo>
                <a:lnTo>
                  <a:pt x="25440" y="48"/>
                </a:lnTo>
                <a:cubicBezTo>
                  <a:pt x="25427" y="48"/>
                  <a:pt x="25416" y="38"/>
                  <a:pt x="25416" y="24"/>
                </a:cubicBezTo>
                <a:cubicBezTo>
                  <a:pt x="25416" y="11"/>
                  <a:pt x="25427" y="0"/>
                  <a:pt x="25440" y="0"/>
                </a:cubicBezTo>
                <a:close/>
                <a:moveTo>
                  <a:pt x="25680" y="0"/>
                </a:moveTo>
                <a:lnTo>
                  <a:pt x="25776" y="0"/>
                </a:lnTo>
                <a:cubicBezTo>
                  <a:pt x="25790" y="0"/>
                  <a:pt x="25800" y="11"/>
                  <a:pt x="25800" y="24"/>
                </a:cubicBezTo>
                <a:cubicBezTo>
                  <a:pt x="25800" y="38"/>
                  <a:pt x="25790" y="48"/>
                  <a:pt x="25776" y="48"/>
                </a:cubicBezTo>
                <a:lnTo>
                  <a:pt x="25680" y="48"/>
                </a:lnTo>
                <a:cubicBezTo>
                  <a:pt x="25667" y="48"/>
                  <a:pt x="25656" y="38"/>
                  <a:pt x="25656" y="24"/>
                </a:cubicBezTo>
                <a:cubicBezTo>
                  <a:pt x="25656" y="11"/>
                  <a:pt x="25667" y="0"/>
                  <a:pt x="25680" y="0"/>
                </a:cubicBezTo>
                <a:close/>
                <a:moveTo>
                  <a:pt x="25920" y="0"/>
                </a:moveTo>
                <a:lnTo>
                  <a:pt x="26016" y="0"/>
                </a:lnTo>
                <a:cubicBezTo>
                  <a:pt x="26030" y="0"/>
                  <a:pt x="26040" y="11"/>
                  <a:pt x="26040" y="24"/>
                </a:cubicBezTo>
                <a:cubicBezTo>
                  <a:pt x="26040" y="38"/>
                  <a:pt x="26030" y="48"/>
                  <a:pt x="26016" y="48"/>
                </a:cubicBezTo>
                <a:lnTo>
                  <a:pt x="25920" y="48"/>
                </a:lnTo>
                <a:cubicBezTo>
                  <a:pt x="25907" y="48"/>
                  <a:pt x="25896" y="38"/>
                  <a:pt x="25896" y="24"/>
                </a:cubicBezTo>
                <a:cubicBezTo>
                  <a:pt x="25896" y="11"/>
                  <a:pt x="25907" y="0"/>
                  <a:pt x="25920" y="0"/>
                </a:cubicBezTo>
                <a:close/>
                <a:moveTo>
                  <a:pt x="26160" y="0"/>
                </a:moveTo>
                <a:lnTo>
                  <a:pt x="26256" y="0"/>
                </a:lnTo>
                <a:cubicBezTo>
                  <a:pt x="26270" y="0"/>
                  <a:pt x="26280" y="11"/>
                  <a:pt x="26280" y="24"/>
                </a:cubicBezTo>
                <a:cubicBezTo>
                  <a:pt x="26280" y="38"/>
                  <a:pt x="26270" y="48"/>
                  <a:pt x="26256" y="48"/>
                </a:cubicBezTo>
                <a:lnTo>
                  <a:pt x="26160" y="48"/>
                </a:lnTo>
                <a:cubicBezTo>
                  <a:pt x="26147" y="48"/>
                  <a:pt x="26136" y="38"/>
                  <a:pt x="26136" y="24"/>
                </a:cubicBezTo>
                <a:cubicBezTo>
                  <a:pt x="26136" y="11"/>
                  <a:pt x="26147" y="0"/>
                  <a:pt x="26160" y="0"/>
                </a:cubicBezTo>
                <a:close/>
                <a:moveTo>
                  <a:pt x="26400" y="0"/>
                </a:moveTo>
                <a:lnTo>
                  <a:pt x="26496" y="0"/>
                </a:lnTo>
                <a:cubicBezTo>
                  <a:pt x="26510" y="0"/>
                  <a:pt x="26520" y="11"/>
                  <a:pt x="26520" y="24"/>
                </a:cubicBezTo>
                <a:cubicBezTo>
                  <a:pt x="26520" y="38"/>
                  <a:pt x="26510" y="48"/>
                  <a:pt x="26496" y="48"/>
                </a:cubicBezTo>
                <a:lnTo>
                  <a:pt x="26400" y="48"/>
                </a:lnTo>
                <a:cubicBezTo>
                  <a:pt x="26387" y="48"/>
                  <a:pt x="26376" y="38"/>
                  <a:pt x="26376" y="24"/>
                </a:cubicBezTo>
                <a:cubicBezTo>
                  <a:pt x="26376" y="11"/>
                  <a:pt x="26387" y="0"/>
                  <a:pt x="26400" y="0"/>
                </a:cubicBezTo>
                <a:close/>
                <a:moveTo>
                  <a:pt x="26640" y="0"/>
                </a:moveTo>
                <a:lnTo>
                  <a:pt x="26736" y="0"/>
                </a:lnTo>
                <a:cubicBezTo>
                  <a:pt x="26750" y="0"/>
                  <a:pt x="26760" y="11"/>
                  <a:pt x="26760" y="24"/>
                </a:cubicBezTo>
                <a:cubicBezTo>
                  <a:pt x="26760" y="38"/>
                  <a:pt x="26750" y="48"/>
                  <a:pt x="26736" y="48"/>
                </a:cubicBezTo>
                <a:lnTo>
                  <a:pt x="26640" y="48"/>
                </a:lnTo>
                <a:cubicBezTo>
                  <a:pt x="26627" y="48"/>
                  <a:pt x="26616" y="38"/>
                  <a:pt x="26616" y="24"/>
                </a:cubicBezTo>
                <a:cubicBezTo>
                  <a:pt x="26616" y="11"/>
                  <a:pt x="26627" y="0"/>
                  <a:pt x="26640" y="0"/>
                </a:cubicBezTo>
                <a:close/>
                <a:moveTo>
                  <a:pt x="26880" y="0"/>
                </a:moveTo>
                <a:lnTo>
                  <a:pt x="26976" y="0"/>
                </a:lnTo>
                <a:cubicBezTo>
                  <a:pt x="26990" y="0"/>
                  <a:pt x="27000" y="11"/>
                  <a:pt x="27000" y="24"/>
                </a:cubicBezTo>
                <a:cubicBezTo>
                  <a:pt x="27000" y="38"/>
                  <a:pt x="26990" y="48"/>
                  <a:pt x="26976" y="48"/>
                </a:cubicBezTo>
                <a:lnTo>
                  <a:pt x="26880" y="48"/>
                </a:lnTo>
                <a:cubicBezTo>
                  <a:pt x="26867" y="48"/>
                  <a:pt x="26856" y="38"/>
                  <a:pt x="26856" y="24"/>
                </a:cubicBezTo>
                <a:cubicBezTo>
                  <a:pt x="26856" y="11"/>
                  <a:pt x="26867" y="0"/>
                  <a:pt x="26880" y="0"/>
                </a:cubicBezTo>
                <a:close/>
                <a:moveTo>
                  <a:pt x="27120" y="0"/>
                </a:moveTo>
                <a:lnTo>
                  <a:pt x="27216" y="0"/>
                </a:lnTo>
                <a:cubicBezTo>
                  <a:pt x="27230" y="0"/>
                  <a:pt x="27240" y="11"/>
                  <a:pt x="27240" y="24"/>
                </a:cubicBezTo>
                <a:cubicBezTo>
                  <a:pt x="27240" y="38"/>
                  <a:pt x="27230" y="48"/>
                  <a:pt x="27216" y="48"/>
                </a:cubicBezTo>
                <a:lnTo>
                  <a:pt x="27120" y="48"/>
                </a:lnTo>
                <a:cubicBezTo>
                  <a:pt x="27107" y="48"/>
                  <a:pt x="27096" y="38"/>
                  <a:pt x="27096" y="24"/>
                </a:cubicBezTo>
                <a:cubicBezTo>
                  <a:pt x="27096" y="11"/>
                  <a:pt x="27107" y="0"/>
                  <a:pt x="27120" y="0"/>
                </a:cubicBezTo>
                <a:close/>
                <a:moveTo>
                  <a:pt x="27360" y="0"/>
                </a:moveTo>
                <a:lnTo>
                  <a:pt x="27456" y="0"/>
                </a:lnTo>
                <a:cubicBezTo>
                  <a:pt x="27470" y="0"/>
                  <a:pt x="27480" y="11"/>
                  <a:pt x="27480" y="24"/>
                </a:cubicBezTo>
                <a:cubicBezTo>
                  <a:pt x="27480" y="38"/>
                  <a:pt x="27470" y="48"/>
                  <a:pt x="27456" y="48"/>
                </a:cubicBezTo>
                <a:lnTo>
                  <a:pt x="27360" y="48"/>
                </a:lnTo>
                <a:cubicBezTo>
                  <a:pt x="27347" y="48"/>
                  <a:pt x="27336" y="38"/>
                  <a:pt x="27336" y="24"/>
                </a:cubicBezTo>
                <a:cubicBezTo>
                  <a:pt x="27336" y="11"/>
                  <a:pt x="27347" y="0"/>
                  <a:pt x="27360" y="0"/>
                </a:cubicBezTo>
                <a:close/>
                <a:moveTo>
                  <a:pt x="27600" y="0"/>
                </a:moveTo>
                <a:lnTo>
                  <a:pt x="27696" y="0"/>
                </a:lnTo>
                <a:cubicBezTo>
                  <a:pt x="27710" y="0"/>
                  <a:pt x="27720" y="11"/>
                  <a:pt x="27720" y="24"/>
                </a:cubicBezTo>
                <a:cubicBezTo>
                  <a:pt x="27720" y="38"/>
                  <a:pt x="27710" y="48"/>
                  <a:pt x="27696" y="48"/>
                </a:cubicBezTo>
                <a:lnTo>
                  <a:pt x="27600" y="48"/>
                </a:lnTo>
                <a:cubicBezTo>
                  <a:pt x="27587" y="48"/>
                  <a:pt x="27576" y="38"/>
                  <a:pt x="27576" y="24"/>
                </a:cubicBezTo>
                <a:cubicBezTo>
                  <a:pt x="27576" y="11"/>
                  <a:pt x="27587" y="0"/>
                  <a:pt x="27600" y="0"/>
                </a:cubicBezTo>
                <a:close/>
                <a:moveTo>
                  <a:pt x="27840" y="0"/>
                </a:moveTo>
                <a:lnTo>
                  <a:pt x="27904" y="0"/>
                </a:lnTo>
                <a:lnTo>
                  <a:pt x="27904" y="48"/>
                </a:lnTo>
                <a:lnTo>
                  <a:pt x="27840" y="48"/>
                </a:lnTo>
                <a:cubicBezTo>
                  <a:pt x="27827" y="48"/>
                  <a:pt x="27816" y="38"/>
                  <a:pt x="27816" y="24"/>
                </a:cubicBezTo>
                <a:cubicBezTo>
                  <a:pt x="27816" y="11"/>
                  <a:pt x="27827" y="0"/>
                  <a:pt x="27840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8CCD726-5DE6-4EC6-A35B-6839CE49804B}"/>
              </a:ext>
            </a:extLst>
          </p:cNvPr>
          <p:cNvGrpSpPr/>
          <p:nvPr/>
        </p:nvGrpSpPr>
        <p:grpSpPr>
          <a:xfrm>
            <a:off x="1780589" y="3169850"/>
            <a:ext cx="686067" cy="351144"/>
            <a:chOff x="1780588" y="2312600"/>
            <a:chExt cx="686067" cy="351144"/>
          </a:xfrm>
        </p:grpSpPr>
        <p:sp>
          <p:nvSpPr>
            <p:cNvPr id="144" name="Rectangle 133">
              <a:extLst>
                <a:ext uri="{FF2B5EF4-FFF2-40B4-BE49-F238E27FC236}">
                  <a16:creationId xmlns:a16="http://schemas.microsoft.com/office/drawing/2014/main" id="{5549000C-0F4E-459E-96E7-6FEFBBDEC5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6982" y="2312600"/>
              <a:ext cx="679673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12-month rate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152" name="Rectangle 141">
              <a:extLst>
                <a:ext uri="{FF2B5EF4-FFF2-40B4-BE49-F238E27FC236}">
                  <a16:creationId xmlns:a16="http://schemas.microsoft.com/office/drawing/2014/main" id="{EF2B8C06-91E3-455E-93EE-EDE832ABC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6982" y="2426384"/>
              <a:ext cx="2067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dirty="0">
                  <a:solidFill>
                    <a:srgbClr val="D26809"/>
                  </a:solidFill>
                  <a:ea typeface="MS PGothic" panose="020B0600070205080204" pitchFamily="34" charset="-128"/>
                </a:rPr>
                <a:t>26%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153" name="Rectangle 142">
              <a:extLst>
                <a:ext uri="{FF2B5EF4-FFF2-40B4-BE49-F238E27FC236}">
                  <a16:creationId xmlns:a16="http://schemas.microsoft.com/office/drawing/2014/main" id="{AB6A03D6-0F45-4AEC-BC22-C1756346A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80588" y="2540633"/>
              <a:ext cx="206788" cy="1231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19%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</p:grpSp>
      <p:sp>
        <p:nvSpPr>
          <p:cNvPr id="308" name="Freeform 290">
            <a:extLst>
              <a:ext uri="{FF2B5EF4-FFF2-40B4-BE49-F238E27FC236}">
                <a16:creationId xmlns:a16="http://schemas.microsoft.com/office/drawing/2014/main" id="{85E06B32-0DF7-45BC-8A09-4FA0938B6412}"/>
              </a:ext>
            </a:extLst>
          </p:cNvPr>
          <p:cNvSpPr>
            <a:spLocks/>
          </p:cNvSpPr>
          <p:nvPr/>
        </p:nvSpPr>
        <p:spPr bwMode="auto">
          <a:xfrm>
            <a:off x="5057998" y="2425600"/>
            <a:ext cx="2204467" cy="2450583"/>
          </a:xfrm>
          <a:custGeom>
            <a:avLst/>
            <a:gdLst>
              <a:gd name="T0" fmla="*/ 1 w 1488"/>
              <a:gd name="T1" fmla="*/ 0 h 1564"/>
              <a:gd name="T2" fmla="*/ 46 w 1488"/>
              <a:gd name="T3" fmla="*/ 19 h 1564"/>
              <a:gd name="T4" fmla="*/ 50 w 1488"/>
              <a:gd name="T5" fmla="*/ 56 h 1564"/>
              <a:gd name="T6" fmla="*/ 51 w 1488"/>
              <a:gd name="T7" fmla="*/ 73 h 1564"/>
              <a:gd name="T8" fmla="*/ 67 w 1488"/>
              <a:gd name="T9" fmla="*/ 91 h 1564"/>
              <a:gd name="T10" fmla="*/ 72 w 1488"/>
              <a:gd name="T11" fmla="*/ 128 h 1564"/>
              <a:gd name="T12" fmla="*/ 74 w 1488"/>
              <a:gd name="T13" fmla="*/ 146 h 1564"/>
              <a:gd name="T14" fmla="*/ 105 w 1488"/>
              <a:gd name="T15" fmla="*/ 146 h 1564"/>
              <a:gd name="T16" fmla="*/ 126 w 1488"/>
              <a:gd name="T17" fmla="*/ 183 h 1564"/>
              <a:gd name="T18" fmla="*/ 133 w 1488"/>
              <a:gd name="T19" fmla="*/ 201 h 1564"/>
              <a:gd name="T20" fmla="*/ 153 w 1488"/>
              <a:gd name="T21" fmla="*/ 220 h 1564"/>
              <a:gd name="T22" fmla="*/ 155 w 1488"/>
              <a:gd name="T23" fmla="*/ 276 h 1564"/>
              <a:gd name="T24" fmla="*/ 159 w 1488"/>
              <a:gd name="T25" fmla="*/ 294 h 1564"/>
              <a:gd name="T26" fmla="*/ 163 w 1488"/>
              <a:gd name="T27" fmla="*/ 312 h 1564"/>
              <a:gd name="T28" fmla="*/ 167 w 1488"/>
              <a:gd name="T29" fmla="*/ 349 h 1564"/>
              <a:gd name="T30" fmla="*/ 200 w 1488"/>
              <a:gd name="T31" fmla="*/ 386 h 1564"/>
              <a:gd name="T32" fmla="*/ 228 w 1488"/>
              <a:gd name="T33" fmla="*/ 405 h 1564"/>
              <a:gd name="T34" fmla="*/ 233 w 1488"/>
              <a:gd name="T35" fmla="*/ 460 h 1564"/>
              <a:gd name="T36" fmla="*/ 237 w 1488"/>
              <a:gd name="T37" fmla="*/ 478 h 1564"/>
              <a:gd name="T38" fmla="*/ 246 w 1488"/>
              <a:gd name="T39" fmla="*/ 497 h 1564"/>
              <a:gd name="T40" fmla="*/ 250 w 1488"/>
              <a:gd name="T41" fmla="*/ 534 h 1564"/>
              <a:gd name="T42" fmla="*/ 251 w 1488"/>
              <a:gd name="T43" fmla="*/ 552 h 1564"/>
              <a:gd name="T44" fmla="*/ 287 w 1488"/>
              <a:gd name="T45" fmla="*/ 570 h 1564"/>
              <a:gd name="T46" fmla="*/ 291 w 1488"/>
              <a:gd name="T47" fmla="*/ 608 h 1564"/>
              <a:gd name="T48" fmla="*/ 298 w 1488"/>
              <a:gd name="T49" fmla="*/ 626 h 1564"/>
              <a:gd name="T50" fmla="*/ 313 w 1488"/>
              <a:gd name="T51" fmla="*/ 645 h 1564"/>
              <a:gd name="T52" fmla="*/ 318 w 1488"/>
              <a:gd name="T53" fmla="*/ 700 h 1564"/>
              <a:gd name="T54" fmla="*/ 320 w 1488"/>
              <a:gd name="T55" fmla="*/ 737 h 1564"/>
              <a:gd name="T56" fmla="*/ 333 w 1488"/>
              <a:gd name="T57" fmla="*/ 774 h 1564"/>
              <a:gd name="T58" fmla="*/ 346 w 1488"/>
              <a:gd name="T59" fmla="*/ 812 h 1564"/>
              <a:gd name="T60" fmla="*/ 348 w 1488"/>
              <a:gd name="T61" fmla="*/ 831 h 1564"/>
              <a:gd name="T62" fmla="*/ 359 w 1488"/>
              <a:gd name="T63" fmla="*/ 850 h 1564"/>
              <a:gd name="T64" fmla="*/ 365 w 1488"/>
              <a:gd name="T65" fmla="*/ 887 h 1564"/>
              <a:gd name="T66" fmla="*/ 376 w 1488"/>
              <a:gd name="T67" fmla="*/ 906 h 1564"/>
              <a:gd name="T68" fmla="*/ 389 w 1488"/>
              <a:gd name="T69" fmla="*/ 926 h 1564"/>
              <a:gd name="T70" fmla="*/ 391 w 1488"/>
              <a:gd name="T71" fmla="*/ 984 h 1564"/>
              <a:gd name="T72" fmla="*/ 394 w 1488"/>
              <a:gd name="T73" fmla="*/ 1004 h 1564"/>
              <a:gd name="T74" fmla="*/ 400 w 1488"/>
              <a:gd name="T75" fmla="*/ 1022 h 1564"/>
              <a:gd name="T76" fmla="*/ 403 w 1488"/>
              <a:gd name="T77" fmla="*/ 1081 h 1564"/>
              <a:gd name="T78" fmla="*/ 426 w 1488"/>
              <a:gd name="T79" fmla="*/ 1100 h 1564"/>
              <a:gd name="T80" fmla="*/ 470 w 1488"/>
              <a:gd name="T81" fmla="*/ 1119 h 1564"/>
              <a:gd name="T82" fmla="*/ 474 w 1488"/>
              <a:gd name="T83" fmla="*/ 1178 h 1564"/>
              <a:gd name="T84" fmla="*/ 476 w 1488"/>
              <a:gd name="T85" fmla="*/ 1199 h 1564"/>
              <a:gd name="T86" fmla="*/ 561 w 1488"/>
              <a:gd name="T87" fmla="*/ 1239 h 1564"/>
              <a:gd name="T88" fmla="*/ 598 w 1488"/>
              <a:gd name="T89" fmla="*/ 1279 h 1564"/>
              <a:gd name="T90" fmla="*/ 602 w 1488"/>
              <a:gd name="T91" fmla="*/ 1320 h 1564"/>
              <a:gd name="T92" fmla="*/ 711 w 1488"/>
              <a:gd name="T93" fmla="*/ 1340 h 1564"/>
              <a:gd name="T94" fmla="*/ 715 w 1488"/>
              <a:gd name="T95" fmla="*/ 1381 h 1564"/>
              <a:gd name="T96" fmla="*/ 767 w 1488"/>
              <a:gd name="T97" fmla="*/ 1381 h 1564"/>
              <a:gd name="T98" fmla="*/ 822 w 1488"/>
              <a:gd name="T99" fmla="*/ 1403 h 1564"/>
              <a:gd name="T100" fmla="*/ 848 w 1488"/>
              <a:gd name="T101" fmla="*/ 1448 h 1564"/>
              <a:gd name="T102" fmla="*/ 861 w 1488"/>
              <a:gd name="T103" fmla="*/ 1470 h 1564"/>
              <a:gd name="T104" fmla="*/ 1174 w 1488"/>
              <a:gd name="T105" fmla="*/ 1497 h 1564"/>
              <a:gd name="T106" fmla="*/ 1334 w 1488"/>
              <a:gd name="T107" fmla="*/ 1524 h 1564"/>
              <a:gd name="T108" fmla="*/ 1474 w 1488"/>
              <a:gd name="T109" fmla="*/ 1564 h 15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488" h="1564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40" y="0"/>
                </a:lnTo>
                <a:lnTo>
                  <a:pt x="40" y="19"/>
                </a:lnTo>
                <a:lnTo>
                  <a:pt x="40" y="19"/>
                </a:lnTo>
                <a:lnTo>
                  <a:pt x="46" y="19"/>
                </a:lnTo>
                <a:lnTo>
                  <a:pt x="46" y="37"/>
                </a:lnTo>
                <a:lnTo>
                  <a:pt x="46" y="37"/>
                </a:lnTo>
                <a:lnTo>
                  <a:pt x="50" y="37"/>
                </a:lnTo>
                <a:lnTo>
                  <a:pt x="50" y="56"/>
                </a:lnTo>
                <a:lnTo>
                  <a:pt x="50" y="56"/>
                </a:lnTo>
                <a:lnTo>
                  <a:pt x="51" y="56"/>
                </a:lnTo>
                <a:lnTo>
                  <a:pt x="51" y="73"/>
                </a:lnTo>
                <a:lnTo>
                  <a:pt x="51" y="73"/>
                </a:lnTo>
                <a:lnTo>
                  <a:pt x="65" y="73"/>
                </a:lnTo>
                <a:lnTo>
                  <a:pt x="65" y="91"/>
                </a:lnTo>
                <a:lnTo>
                  <a:pt x="65" y="91"/>
                </a:lnTo>
                <a:lnTo>
                  <a:pt x="67" y="91"/>
                </a:lnTo>
                <a:lnTo>
                  <a:pt x="67" y="110"/>
                </a:lnTo>
                <a:lnTo>
                  <a:pt x="67" y="110"/>
                </a:lnTo>
                <a:lnTo>
                  <a:pt x="72" y="110"/>
                </a:lnTo>
                <a:lnTo>
                  <a:pt x="72" y="128"/>
                </a:lnTo>
                <a:lnTo>
                  <a:pt x="72" y="128"/>
                </a:lnTo>
                <a:lnTo>
                  <a:pt x="74" y="128"/>
                </a:lnTo>
                <a:lnTo>
                  <a:pt x="74" y="146"/>
                </a:lnTo>
                <a:lnTo>
                  <a:pt x="74" y="146"/>
                </a:lnTo>
                <a:lnTo>
                  <a:pt x="87" y="146"/>
                </a:lnTo>
                <a:lnTo>
                  <a:pt x="87" y="146"/>
                </a:lnTo>
                <a:lnTo>
                  <a:pt x="87" y="146"/>
                </a:lnTo>
                <a:lnTo>
                  <a:pt x="105" y="146"/>
                </a:lnTo>
                <a:lnTo>
                  <a:pt x="105" y="165"/>
                </a:lnTo>
                <a:lnTo>
                  <a:pt x="105" y="165"/>
                </a:lnTo>
                <a:lnTo>
                  <a:pt x="126" y="165"/>
                </a:lnTo>
                <a:lnTo>
                  <a:pt x="126" y="183"/>
                </a:lnTo>
                <a:lnTo>
                  <a:pt x="126" y="183"/>
                </a:lnTo>
                <a:lnTo>
                  <a:pt x="133" y="183"/>
                </a:lnTo>
                <a:lnTo>
                  <a:pt x="133" y="201"/>
                </a:lnTo>
                <a:lnTo>
                  <a:pt x="133" y="201"/>
                </a:lnTo>
                <a:lnTo>
                  <a:pt x="141" y="201"/>
                </a:lnTo>
                <a:lnTo>
                  <a:pt x="141" y="220"/>
                </a:lnTo>
                <a:lnTo>
                  <a:pt x="141" y="220"/>
                </a:lnTo>
                <a:lnTo>
                  <a:pt x="153" y="220"/>
                </a:lnTo>
                <a:lnTo>
                  <a:pt x="153" y="238"/>
                </a:lnTo>
                <a:lnTo>
                  <a:pt x="153" y="238"/>
                </a:lnTo>
                <a:lnTo>
                  <a:pt x="155" y="238"/>
                </a:lnTo>
                <a:lnTo>
                  <a:pt x="155" y="276"/>
                </a:lnTo>
                <a:lnTo>
                  <a:pt x="155" y="276"/>
                </a:lnTo>
                <a:lnTo>
                  <a:pt x="159" y="276"/>
                </a:lnTo>
                <a:lnTo>
                  <a:pt x="159" y="294"/>
                </a:lnTo>
                <a:lnTo>
                  <a:pt x="159" y="294"/>
                </a:lnTo>
                <a:lnTo>
                  <a:pt x="161" y="294"/>
                </a:lnTo>
                <a:lnTo>
                  <a:pt x="161" y="312"/>
                </a:lnTo>
                <a:lnTo>
                  <a:pt x="161" y="312"/>
                </a:lnTo>
                <a:lnTo>
                  <a:pt x="163" y="312"/>
                </a:lnTo>
                <a:lnTo>
                  <a:pt x="163" y="330"/>
                </a:lnTo>
                <a:lnTo>
                  <a:pt x="163" y="330"/>
                </a:lnTo>
                <a:lnTo>
                  <a:pt x="167" y="330"/>
                </a:lnTo>
                <a:lnTo>
                  <a:pt x="167" y="349"/>
                </a:lnTo>
                <a:lnTo>
                  <a:pt x="167" y="349"/>
                </a:lnTo>
                <a:lnTo>
                  <a:pt x="200" y="349"/>
                </a:lnTo>
                <a:lnTo>
                  <a:pt x="200" y="386"/>
                </a:lnTo>
                <a:lnTo>
                  <a:pt x="200" y="386"/>
                </a:lnTo>
                <a:lnTo>
                  <a:pt x="222" y="386"/>
                </a:lnTo>
                <a:lnTo>
                  <a:pt x="222" y="405"/>
                </a:lnTo>
                <a:lnTo>
                  <a:pt x="222" y="405"/>
                </a:lnTo>
                <a:lnTo>
                  <a:pt x="228" y="405"/>
                </a:lnTo>
                <a:lnTo>
                  <a:pt x="228" y="423"/>
                </a:lnTo>
                <a:lnTo>
                  <a:pt x="228" y="423"/>
                </a:lnTo>
                <a:lnTo>
                  <a:pt x="233" y="423"/>
                </a:lnTo>
                <a:lnTo>
                  <a:pt x="233" y="460"/>
                </a:lnTo>
                <a:lnTo>
                  <a:pt x="233" y="460"/>
                </a:lnTo>
                <a:lnTo>
                  <a:pt x="237" y="460"/>
                </a:lnTo>
                <a:lnTo>
                  <a:pt x="237" y="478"/>
                </a:lnTo>
                <a:lnTo>
                  <a:pt x="237" y="478"/>
                </a:lnTo>
                <a:lnTo>
                  <a:pt x="239" y="478"/>
                </a:lnTo>
                <a:lnTo>
                  <a:pt x="239" y="497"/>
                </a:lnTo>
                <a:lnTo>
                  <a:pt x="239" y="497"/>
                </a:lnTo>
                <a:lnTo>
                  <a:pt x="246" y="497"/>
                </a:lnTo>
                <a:lnTo>
                  <a:pt x="246" y="515"/>
                </a:lnTo>
                <a:lnTo>
                  <a:pt x="246" y="515"/>
                </a:lnTo>
                <a:lnTo>
                  <a:pt x="250" y="515"/>
                </a:lnTo>
                <a:lnTo>
                  <a:pt x="250" y="534"/>
                </a:lnTo>
                <a:lnTo>
                  <a:pt x="250" y="534"/>
                </a:lnTo>
                <a:lnTo>
                  <a:pt x="251" y="534"/>
                </a:lnTo>
                <a:lnTo>
                  <a:pt x="251" y="552"/>
                </a:lnTo>
                <a:lnTo>
                  <a:pt x="251" y="552"/>
                </a:lnTo>
                <a:lnTo>
                  <a:pt x="276" y="552"/>
                </a:lnTo>
                <a:lnTo>
                  <a:pt x="276" y="570"/>
                </a:lnTo>
                <a:lnTo>
                  <a:pt x="276" y="570"/>
                </a:lnTo>
                <a:lnTo>
                  <a:pt x="287" y="570"/>
                </a:lnTo>
                <a:lnTo>
                  <a:pt x="287" y="589"/>
                </a:lnTo>
                <a:lnTo>
                  <a:pt x="287" y="589"/>
                </a:lnTo>
                <a:lnTo>
                  <a:pt x="291" y="589"/>
                </a:lnTo>
                <a:lnTo>
                  <a:pt x="291" y="608"/>
                </a:lnTo>
                <a:lnTo>
                  <a:pt x="291" y="608"/>
                </a:lnTo>
                <a:lnTo>
                  <a:pt x="298" y="608"/>
                </a:lnTo>
                <a:lnTo>
                  <a:pt x="298" y="626"/>
                </a:lnTo>
                <a:lnTo>
                  <a:pt x="298" y="626"/>
                </a:lnTo>
                <a:lnTo>
                  <a:pt x="305" y="626"/>
                </a:lnTo>
                <a:lnTo>
                  <a:pt x="305" y="645"/>
                </a:lnTo>
                <a:lnTo>
                  <a:pt x="305" y="645"/>
                </a:lnTo>
                <a:lnTo>
                  <a:pt x="313" y="645"/>
                </a:lnTo>
                <a:lnTo>
                  <a:pt x="313" y="663"/>
                </a:lnTo>
                <a:lnTo>
                  <a:pt x="313" y="663"/>
                </a:lnTo>
                <a:lnTo>
                  <a:pt x="318" y="663"/>
                </a:lnTo>
                <a:lnTo>
                  <a:pt x="318" y="700"/>
                </a:lnTo>
                <a:lnTo>
                  <a:pt x="318" y="700"/>
                </a:lnTo>
                <a:lnTo>
                  <a:pt x="320" y="700"/>
                </a:lnTo>
                <a:lnTo>
                  <a:pt x="320" y="737"/>
                </a:lnTo>
                <a:lnTo>
                  <a:pt x="320" y="737"/>
                </a:lnTo>
                <a:lnTo>
                  <a:pt x="322" y="737"/>
                </a:lnTo>
                <a:lnTo>
                  <a:pt x="322" y="774"/>
                </a:lnTo>
                <a:lnTo>
                  <a:pt x="322" y="774"/>
                </a:lnTo>
                <a:lnTo>
                  <a:pt x="333" y="774"/>
                </a:lnTo>
                <a:lnTo>
                  <a:pt x="333" y="793"/>
                </a:lnTo>
                <a:lnTo>
                  <a:pt x="333" y="793"/>
                </a:lnTo>
                <a:lnTo>
                  <a:pt x="346" y="793"/>
                </a:lnTo>
                <a:lnTo>
                  <a:pt x="346" y="812"/>
                </a:lnTo>
                <a:lnTo>
                  <a:pt x="346" y="812"/>
                </a:lnTo>
                <a:lnTo>
                  <a:pt x="348" y="812"/>
                </a:lnTo>
                <a:lnTo>
                  <a:pt x="348" y="831"/>
                </a:lnTo>
                <a:lnTo>
                  <a:pt x="348" y="831"/>
                </a:lnTo>
                <a:lnTo>
                  <a:pt x="352" y="831"/>
                </a:lnTo>
                <a:lnTo>
                  <a:pt x="352" y="850"/>
                </a:lnTo>
                <a:lnTo>
                  <a:pt x="352" y="850"/>
                </a:lnTo>
                <a:lnTo>
                  <a:pt x="359" y="850"/>
                </a:lnTo>
                <a:lnTo>
                  <a:pt x="359" y="868"/>
                </a:lnTo>
                <a:lnTo>
                  <a:pt x="359" y="868"/>
                </a:lnTo>
                <a:lnTo>
                  <a:pt x="365" y="868"/>
                </a:lnTo>
                <a:lnTo>
                  <a:pt x="365" y="887"/>
                </a:lnTo>
                <a:lnTo>
                  <a:pt x="365" y="887"/>
                </a:lnTo>
                <a:lnTo>
                  <a:pt x="374" y="887"/>
                </a:lnTo>
                <a:lnTo>
                  <a:pt x="374" y="906"/>
                </a:lnTo>
                <a:lnTo>
                  <a:pt x="376" y="906"/>
                </a:lnTo>
                <a:lnTo>
                  <a:pt x="382" y="906"/>
                </a:lnTo>
                <a:lnTo>
                  <a:pt x="382" y="926"/>
                </a:lnTo>
                <a:lnTo>
                  <a:pt x="382" y="926"/>
                </a:lnTo>
                <a:lnTo>
                  <a:pt x="389" y="926"/>
                </a:lnTo>
                <a:lnTo>
                  <a:pt x="389" y="964"/>
                </a:lnTo>
                <a:lnTo>
                  <a:pt x="389" y="964"/>
                </a:lnTo>
                <a:lnTo>
                  <a:pt x="391" y="964"/>
                </a:lnTo>
                <a:lnTo>
                  <a:pt x="391" y="984"/>
                </a:lnTo>
                <a:lnTo>
                  <a:pt x="391" y="984"/>
                </a:lnTo>
                <a:lnTo>
                  <a:pt x="394" y="984"/>
                </a:lnTo>
                <a:lnTo>
                  <a:pt x="394" y="1004"/>
                </a:lnTo>
                <a:lnTo>
                  <a:pt x="394" y="1004"/>
                </a:lnTo>
                <a:lnTo>
                  <a:pt x="396" y="1004"/>
                </a:lnTo>
                <a:lnTo>
                  <a:pt x="396" y="1022"/>
                </a:lnTo>
                <a:lnTo>
                  <a:pt x="396" y="1022"/>
                </a:lnTo>
                <a:lnTo>
                  <a:pt x="400" y="1022"/>
                </a:lnTo>
                <a:lnTo>
                  <a:pt x="400" y="1061"/>
                </a:lnTo>
                <a:lnTo>
                  <a:pt x="400" y="1061"/>
                </a:lnTo>
                <a:lnTo>
                  <a:pt x="403" y="1061"/>
                </a:lnTo>
                <a:lnTo>
                  <a:pt x="403" y="1081"/>
                </a:lnTo>
                <a:lnTo>
                  <a:pt x="403" y="1081"/>
                </a:lnTo>
                <a:lnTo>
                  <a:pt x="426" y="1081"/>
                </a:lnTo>
                <a:lnTo>
                  <a:pt x="426" y="1100"/>
                </a:lnTo>
                <a:lnTo>
                  <a:pt x="426" y="1100"/>
                </a:lnTo>
                <a:lnTo>
                  <a:pt x="465" y="1100"/>
                </a:lnTo>
                <a:lnTo>
                  <a:pt x="465" y="1119"/>
                </a:lnTo>
                <a:lnTo>
                  <a:pt x="465" y="1119"/>
                </a:lnTo>
                <a:lnTo>
                  <a:pt x="470" y="1119"/>
                </a:lnTo>
                <a:lnTo>
                  <a:pt x="470" y="1158"/>
                </a:lnTo>
                <a:lnTo>
                  <a:pt x="470" y="1158"/>
                </a:lnTo>
                <a:lnTo>
                  <a:pt x="474" y="1158"/>
                </a:lnTo>
                <a:lnTo>
                  <a:pt x="474" y="1178"/>
                </a:lnTo>
                <a:lnTo>
                  <a:pt x="474" y="1178"/>
                </a:lnTo>
                <a:lnTo>
                  <a:pt x="476" y="1178"/>
                </a:lnTo>
                <a:lnTo>
                  <a:pt x="476" y="1199"/>
                </a:lnTo>
                <a:lnTo>
                  <a:pt x="476" y="1199"/>
                </a:lnTo>
                <a:lnTo>
                  <a:pt x="557" y="1199"/>
                </a:lnTo>
                <a:lnTo>
                  <a:pt x="557" y="1239"/>
                </a:lnTo>
                <a:lnTo>
                  <a:pt x="557" y="1239"/>
                </a:lnTo>
                <a:lnTo>
                  <a:pt x="561" y="1239"/>
                </a:lnTo>
                <a:lnTo>
                  <a:pt x="561" y="1260"/>
                </a:lnTo>
                <a:lnTo>
                  <a:pt x="561" y="1260"/>
                </a:lnTo>
                <a:lnTo>
                  <a:pt x="598" y="1260"/>
                </a:lnTo>
                <a:lnTo>
                  <a:pt x="598" y="1279"/>
                </a:lnTo>
                <a:lnTo>
                  <a:pt x="598" y="1279"/>
                </a:lnTo>
                <a:lnTo>
                  <a:pt x="602" y="1279"/>
                </a:lnTo>
                <a:lnTo>
                  <a:pt x="602" y="1320"/>
                </a:lnTo>
                <a:lnTo>
                  <a:pt x="602" y="1320"/>
                </a:lnTo>
                <a:lnTo>
                  <a:pt x="665" y="1320"/>
                </a:lnTo>
                <a:lnTo>
                  <a:pt x="665" y="1340"/>
                </a:lnTo>
                <a:lnTo>
                  <a:pt x="665" y="1340"/>
                </a:lnTo>
                <a:lnTo>
                  <a:pt x="711" y="1340"/>
                </a:lnTo>
                <a:lnTo>
                  <a:pt x="711" y="1361"/>
                </a:lnTo>
                <a:lnTo>
                  <a:pt x="711" y="1361"/>
                </a:lnTo>
                <a:lnTo>
                  <a:pt x="715" y="1361"/>
                </a:lnTo>
                <a:lnTo>
                  <a:pt x="715" y="1381"/>
                </a:lnTo>
                <a:lnTo>
                  <a:pt x="715" y="1381"/>
                </a:lnTo>
                <a:lnTo>
                  <a:pt x="767" y="1381"/>
                </a:lnTo>
                <a:lnTo>
                  <a:pt x="767" y="1381"/>
                </a:lnTo>
                <a:lnTo>
                  <a:pt x="767" y="1381"/>
                </a:lnTo>
                <a:lnTo>
                  <a:pt x="817" y="1381"/>
                </a:lnTo>
                <a:lnTo>
                  <a:pt x="817" y="1403"/>
                </a:lnTo>
                <a:lnTo>
                  <a:pt x="817" y="1403"/>
                </a:lnTo>
                <a:lnTo>
                  <a:pt x="822" y="1403"/>
                </a:lnTo>
                <a:lnTo>
                  <a:pt x="822" y="1425"/>
                </a:lnTo>
                <a:lnTo>
                  <a:pt x="822" y="1425"/>
                </a:lnTo>
                <a:lnTo>
                  <a:pt x="848" y="1425"/>
                </a:lnTo>
                <a:lnTo>
                  <a:pt x="848" y="1448"/>
                </a:lnTo>
                <a:lnTo>
                  <a:pt x="848" y="1448"/>
                </a:lnTo>
                <a:lnTo>
                  <a:pt x="859" y="1448"/>
                </a:lnTo>
                <a:lnTo>
                  <a:pt x="859" y="1470"/>
                </a:lnTo>
                <a:lnTo>
                  <a:pt x="861" y="1470"/>
                </a:lnTo>
                <a:lnTo>
                  <a:pt x="1048" y="1470"/>
                </a:lnTo>
                <a:lnTo>
                  <a:pt x="1048" y="1497"/>
                </a:lnTo>
                <a:lnTo>
                  <a:pt x="1048" y="1497"/>
                </a:lnTo>
                <a:lnTo>
                  <a:pt x="1174" y="1497"/>
                </a:lnTo>
                <a:lnTo>
                  <a:pt x="1174" y="1524"/>
                </a:lnTo>
                <a:lnTo>
                  <a:pt x="1174" y="1524"/>
                </a:lnTo>
                <a:lnTo>
                  <a:pt x="1334" y="1524"/>
                </a:lnTo>
                <a:lnTo>
                  <a:pt x="1334" y="1524"/>
                </a:lnTo>
                <a:lnTo>
                  <a:pt x="1334" y="1524"/>
                </a:lnTo>
                <a:lnTo>
                  <a:pt x="1474" y="1524"/>
                </a:lnTo>
                <a:lnTo>
                  <a:pt x="1474" y="1564"/>
                </a:lnTo>
                <a:lnTo>
                  <a:pt x="1474" y="1564"/>
                </a:lnTo>
                <a:lnTo>
                  <a:pt x="1488" y="1564"/>
                </a:lnTo>
                <a:lnTo>
                  <a:pt x="1488" y="1564"/>
                </a:lnTo>
              </a:path>
            </a:pathLst>
          </a:cu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09" name="Line 291">
            <a:extLst>
              <a:ext uri="{FF2B5EF4-FFF2-40B4-BE49-F238E27FC236}">
                <a16:creationId xmlns:a16="http://schemas.microsoft.com/office/drawing/2014/main" id="{F099C16E-76B2-4B3D-9329-84DD33A2B7D2}"/>
              </a:ext>
            </a:extLst>
          </p:cNvPr>
          <p:cNvSpPr>
            <a:spLocks noChangeShapeType="1"/>
          </p:cNvSpPr>
          <p:nvPr/>
        </p:nvSpPr>
        <p:spPr bwMode="auto">
          <a:xfrm>
            <a:off x="5059479" y="2366059"/>
            <a:ext cx="0" cy="59541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10" name="Line 292">
            <a:extLst>
              <a:ext uri="{FF2B5EF4-FFF2-40B4-BE49-F238E27FC236}">
                <a16:creationId xmlns:a16="http://schemas.microsoft.com/office/drawing/2014/main" id="{9449E0E0-6F68-4E90-A34F-CC87CFE78A41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6888" y="2594822"/>
            <a:ext cx="0" cy="59541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11" name="Line 293">
            <a:extLst>
              <a:ext uri="{FF2B5EF4-FFF2-40B4-BE49-F238E27FC236}">
                <a16:creationId xmlns:a16="http://schemas.microsoft.com/office/drawing/2014/main" id="{1B156021-2F60-46C1-97B8-5F5DA14814C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2076" y="3520842"/>
            <a:ext cx="0" cy="59541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12" name="Line 294">
            <a:extLst>
              <a:ext uri="{FF2B5EF4-FFF2-40B4-BE49-F238E27FC236}">
                <a16:creationId xmlns:a16="http://schemas.microsoft.com/office/drawing/2014/main" id="{CCD37B1B-7478-406F-8896-BFEC798FCDF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15041" y="3785642"/>
            <a:ext cx="0" cy="59541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13" name="Line 295">
            <a:extLst>
              <a:ext uri="{FF2B5EF4-FFF2-40B4-BE49-F238E27FC236}">
                <a16:creationId xmlns:a16="http://schemas.microsoft.com/office/drawing/2014/main" id="{2F378F0E-573B-44F8-9F1D-BB4BBE09B6F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54301" y="4182060"/>
            <a:ext cx="0" cy="57974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14" name="Line 296">
            <a:extLst>
              <a:ext uri="{FF2B5EF4-FFF2-40B4-BE49-F238E27FC236}">
                <a16:creationId xmlns:a16="http://schemas.microsoft.com/office/drawing/2014/main" id="{F30A687E-98E3-404A-8342-32069C270916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4307" y="4531471"/>
            <a:ext cx="0" cy="57974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15" name="Line 297">
            <a:extLst>
              <a:ext uri="{FF2B5EF4-FFF2-40B4-BE49-F238E27FC236}">
                <a16:creationId xmlns:a16="http://schemas.microsoft.com/office/drawing/2014/main" id="{1167C013-177A-4A8C-9F53-50739F036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33566" y="4669355"/>
            <a:ext cx="0" cy="59541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16" name="Line 298">
            <a:extLst>
              <a:ext uri="{FF2B5EF4-FFF2-40B4-BE49-F238E27FC236}">
                <a16:creationId xmlns:a16="http://schemas.microsoft.com/office/drawing/2014/main" id="{FABF18D2-105D-4037-B790-D134502D9B4D}"/>
              </a:ext>
            </a:extLst>
          </p:cNvPr>
          <p:cNvSpPr>
            <a:spLocks noChangeShapeType="1"/>
          </p:cNvSpPr>
          <p:nvPr/>
        </p:nvSpPr>
        <p:spPr bwMode="auto">
          <a:xfrm>
            <a:off x="7034315" y="4753967"/>
            <a:ext cx="0" cy="59541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17" name="Line 299">
            <a:extLst>
              <a:ext uri="{FF2B5EF4-FFF2-40B4-BE49-F238E27FC236}">
                <a16:creationId xmlns:a16="http://schemas.microsoft.com/office/drawing/2014/main" id="{8175B3B0-7B84-44A2-BB1C-F56857C14D2D}"/>
              </a:ext>
            </a:extLst>
          </p:cNvPr>
          <p:cNvSpPr>
            <a:spLocks noChangeShapeType="1"/>
          </p:cNvSpPr>
          <p:nvPr/>
        </p:nvSpPr>
        <p:spPr bwMode="auto">
          <a:xfrm>
            <a:off x="7262465" y="4816642"/>
            <a:ext cx="0" cy="59541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2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18" name="Freeform 300">
            <a:extLst>
              <a:ext uri="{FF2B5EF4-FFF2-40B4-BE49-F238E27FC236}">
                <a16:creationId xmlns:a16="http://schemas.microsoft.com/office/drawing/2014/main" id="{59E096FC-1FCB-453E-A462-24970F126630}"/>
              </a:ext>
            </a:extLst>
          </p:cNvPr>
          <p:cNvSpPr>
            <a:spLocks/>
          </p:cNvSpPr>
          <p:nvPr/>
        </p:nvSpPr>
        <p:spPr bwMode="auto">
          <a:xfrm>
            <a:off x="5057998" y="2425599"/>
            <a:ext cx="2579287" cy="2511690"/>
          </a:xfrm>
          <a:custGeom>
            <a:avLst/>
            <a:gdLst>
              <a:gd name="T0" fmla="*/ 1 w 1741"/>
              <a:gd name="T1" fmla="*/ 0 h 1603"/>
              <a:gd name="T2" fmla="*/ 33 w 1741"/>
              <a:gd name="T3" fmla="*/ 17 h 1603"/>
              <a:gd name="T4" fmla="*/ 46 w 1741"/>
              <a:gd name="T5" fmla="*/ 49 h 1603"/>
              <a:gd name="T6" fmla="*/ 48 w 1741"/>
              <a:gd name="T7" fmla="*/ 66 h 1603"/>
              <a:gd name="T8" fmla="*/ 55 w 1741"/>
              <a:gd name="T9" fmla="*/ 82 h 1603"/>
              <a:gd name="T10" fmla="*/ 61 w 1741"/>
              <a:gd name="T11" fmla="*/ 115 h 1603"/>
              <a:gd name="T12" fmla="*/ 70 w 1741"/>
              <a:gd name="T13" fmla="*/ 180 h 1603"/>
              <a:gd name="T14" fmla="*/ 80 w 1741"/>
              <a:gd name="T15" fmla="*/ 197 h 1603"/>
              <a:gd name="T16" fmla="*/ 87 w 1741"/>
              <a:gd name="T17" fmla="*/ 229 h 1603"/>
              <a:gd name="T18" fmla="*/ 111 w 1741"/>
              <a:gd name="T19" fmla="*/ 246 h 1603"/>
              <a:gd name="T20" fmla="*/ 151 w 1741"/>
              <a:gd name="T21" fmla="*/ 262 h 1603"/>
              <a:gd name="T22" fmla="*/ 155 w 1741"/>
              <a:gd name="T23" fmla="*/ 328 h 1603"/>
              <a:gd name="T24" fmla="*/ 157 w 1741"/>
              <a:gd name="T25" fmla="*/ 344 h 1603"/>
              <a:gd name="T26" fmla="*/ 172 w 1741"/>
              <a:gd name="T27" fmla="*/ 361 h 1603"/>
              <a:gd name="T28" fmla="*/ 205 w 1741"/>
              <a:gd name="T29" fmla="*/ 426 h 1603"/>
              <a:gd name="T30" fmla="*/ 207 w 1741"/>
              <a:gd name="T31" fmla="*/ 443 h 1603"/>
              <a:gd name="T32" fmla="*/ 232 w 1741"/>
              <a:gd name="T33" fmla="*/ 459 h 1603"/>
              <a:gd name="T34" fmla="*/ 248 w 1741"/>
              <a:gd name="T35" fmla="*/ 492 h 1603"/>
              <a:gd name="T36" fmla="*/ 292 w 1741"/>
              <a:gd name="T37" fmla="*/ 509 h 1603"/>
              <a:gd name="T38" fmla="*/ 300 w 1741"/>
              <a:gd name="T39" fmla="*/ 526 h 1603"/>
              <a:gd name="T40" fmla="*/ 302 w 1741"/>
              <a:gd name="T41" fmla="*/ 576 h 1603"/>
              <a:gd name="T42" fmla="*/ 303 w 1741"/>
              <a:gd name="T43" fmla="*/ 592 h 1603"/>
              <a:gd name="T44" fmla="*/ 307 w 1741"/>
              <a:gd name="T45" fmla="*/ 609 h 1603"/>
              <a:gd name="T46" fmla="*/ 309 w 1741"/>
              <a:gd name="T47" fmla="*/ 660 h 1603"/>
              <a:gd name="T48" fmla="*/ 313 w 1741"/>
              <a:gd name="T49" fmla="*/ 693 h 1603"/>
              <a:gd name="T50" fmla="*/ 317 w 1741"/>
              <a:gd name="T51" fmla="*/ 727 h 1603"/>
              <a:gd name="T52" fmla="*/ 320 w 1741"/>
              <a:gd name="T53" fmla="*/ 794 h 1603"/>
              <a:gd name="T54" fmla="*/ 322 w 1741"/>
              <a:gd name="T55" fmla="*/ 811 h 1603"/>
              <a:gd name="T56" fmla="*/ 339 w 1741"/>
              <a:gd name="T57" fmla="*/ 828 h 1603"/>
              <a:gd name="T58" fmla="*/ 367 w 1741"/>
              <a:gd name="T59" fmla="*/ 862 h 1603"/>
              <a:gd name="T60" fmla="*/ 387 w 1741"/>
              <a:gd name="T61" fmla="*/ 879 h 1603"/>
              <a:gd name="T62" fmla="*/ 398 w 1741"/>
              <a:gd name="T63" fmla="*/ 895 h 1603"/>
              <a:gd name="T64" fmla="*/ 403 w 1741"/>
              <a:gd name="T65" fmla="*/ 929 h 1603"/>
              <a:gd name="T66" fmla="*/ 459 w 1741"/>
              <a:gd name="T67" fmla="*/ 946 h 1603"/>
              <a:gd name="T68" fmla="*/ 465 w 1741"/>
              <a:gd name="T69" fmla="*/ 963 h 1603"/>
              <a:gd name="T70" fmla="*/ 468 w 1741"/>
              <a:gd name="T71" fmla="*/ 996 h 1603"/>
              <a:gd name="T72" fmla="*/ 476 w 1741"/>
              <a:gd name="T73" fmla="*/ 1013 h 1603"/>
              <a:gd name="T74" fmla="*/ 485 w 1741"/>
              <a:gd name="T75" fmla="*/ 1030 h 1603"/>
              <a:gd name="T76" fmla="*/ 515 w 1741"/>
              <a:gd name="T77" fmla="*/ 1064 h 1603"/>
              <a:gd name="T78" fmla="*/ 550 w 1741"/>
              <a:gd name="T79" fmla="*/ 1081 h 1603"/>
              <a:gd name="T80" fmla="*/ 563 w 1741"/>
              <a:gd name="T81" fmla="*/ 1098 h 1603"/>
              <a:gd name="T82" fmla="*/ 567 w 1741"/>
              <a:gd name="T83" fmla="*/ 1132 h 1603"/>
              <a:gd name="T84" fmla="*/ 698 w 1741"/>
              <a:gd name="T85" fmla="*/ 1149 h 1603"/>
              <a:gd name="T86" fmla="*/ 734 w 1741"/>
              <a:gd name="T87" fmla="*/ 1149 h 1603"/>
              <a:gd name="T88" fmla="*/ 778 w 1741"/>
              <a:gd name="T89" fmla="*/ 1184 h 1603"/>
              <a:gd name="T90" fmla="*/ 789 w 1741"/>
              <a:gd name="T91" fmla="*/ 1201 h 1603"/>
              <a:gd name="T92" fmla="*/ 857 w 1741"/>
              <a:gd name="T93" fmla="*/ 1218 h 1603"/>
              <a:gd name="T94" fmla="*/ 926 w 1741"/>
              <a:gd name="T95" fmla="*/ 1218 h 1603"/>
              <a:gd name="T96" fmla="*/ 930 w 1741"/>
              <a:gd name="T97" fmla="*/ 1238 h 1603"/>
              <a:gd name="T98" fmla="*/ 939 w 1741"/>
              <a:gd name="T99" fmla="*/ 1238 h 1603"/>
              <a:gd name="T100" fmla="*/ 948 w 1741"/>
              <a:gd name="T101" fmla="*/ 1238 h 1603"/>
              <a:gd name="T102" fmla="*/ 1000 w 1741"/>
              <a:gd name="T103" fmla="*/ 1262 h 1603"/>
              <a:gd name="T104" fmla="*/ 1018 w 1741"/>
              <a:gd name="T105" fmla="*/ 1286 h 1603"/>
              <a:gd name="T106" fmla="*/ 1082 w 1741"/>
              <a:gd name="T107" fmla="*/ 1286 h 1603"/>
              <a:gd name="T108" fmla="*/ 1089 w 1741"/>
              <a:gd name="T109" fmla="*/ 1286 h 1603"/>
              <a:gd name="T110" fmla="*/ 1180 w 1741"/>
              <a:gd name="T111" fmla="*/ 1319 h 1603"/>
              <a:gd name="T112" fmla="*/ 1252 w 1741"/>
              <a:gd name="T113" fmla="*/ 1319 h 1603"/>
              <a:gd name="T114" fmla="*/ 1324 w 1741"/>
              <a:gd name="T115" fmla="*/ 1319 h 1603"/>
              <a:gd name="T116" fmla="*/ 1517 w 1741"/>
              <a:gd name="T117" fmla="*/ 1319 h 1603"/>
              <a:gd name="T118" fmla="*/ 1710 w 1741"/>
              <a:gd name="T119" fmla="*/ 1389 h 1603"/>
              <a:gd name="T120" fmla="*/ 1715 w 1741"/>
              <a:gd name="T121" fmla="*/ 1389 h 16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741" h="1603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1" y="0"/>
                </a:lnTo>
                <a:lnTo>
                  <a:pt x="19" y="0"/>
                </a:lnTo>
                <a:lnTo>
                  <a:pt x="19" y="17"/>
                </a:lnTo>
                <a:lnTo>
                  <a:pt x="19" y="17"/>
                </a:lnTo>
                <a:lnTo>
                  <a:pt x="33" y="17"/>
                </a:lnTo>
                <a:lnTo>
                  <a:pt x="33" y="33"/>
                </a:lnTo>
                <a:lnTo>
                  <a:pt x="33" y="33"/>
                </a:lnTo>
                <a:lnTo>
                  <a:pt x="46" y="33"/>
                </a:lnTo>
                <a:lnTo>
                  <a:pt x="46" y="49"/>
                </a:lnTo>
                <a:lnTo>
                  <a:pt x="46" y="49"/>
                </a:lnTo>
                <a:lnTo>
                  <a:pt x="48" y="49"/>
                </a:lnTo>
                <a:lnTo>
                  <a:pt x="48" y="66"/>
                </a:lnTo>
                <a:lnTo>
                  <a:pt x="48" y="66"/>
                </a:lnTo>
                <a:lnTo>
                  <a:pt x="51" y="66"/>
                </a:lnTo>
                <a:lnTo>
                  <a:pt x="51" y="82"/>
                </a:lnTo>
                <a:lnTo>
                  <a:pt x="51" y="82"/>
                </a:lnTo>
                <a:lnTo>
                  <a:pt x="55" y="82"/>
                </a:lnTo>
                <a:lnTo>
                  <a:pt x="55" y="99"/>
                </a:lnTo>
                <a:lnTo>
                  <a:pt x="55" y="99"/>
                </a:lnTo>
                <a:lnTo>
                  <a:pt x="61" y="99"/>
                </a:lnTo>
                <a:lnTo>
                  <a:pt x="61" y="115"/>
                </a:lnTo>
                <a:lnTo>
                  <a:pt x="61" y="115"/>
                </a:lnTo>
                <a:lnTo>
                  <a:pt x="70" y="115"/>
                </a:lnTo>
                <a:lnTo>
                  <a:pt x="70" y="180"/>
                </a:lnTo>
                <a:lnTo>
                  <a:pt x="70" y="180"/>
                </a:lnTo>
                <a:lnTo>
                  <a:pt x="74" y="180"/>
                </a:lnTo>
                <a:lnTo>
                  <a:pt x="74" y="197"/>
                </a:lnTo>
                <a:lnTo>
                  <a:pt x="74" y="197"/>
                </a:lnTo>
                <a:lnTo>
                  <a:pt x="80" y="197"/>
                </a:lnTo>
                <a:lnTo>
                  <a:pt x="80" y="213"/>
                </a:lnTo>
                <a:lnTo>
                  <a:pt x="80" y="213"/>
                </a:lnTo>
                <a:lnTo>
                  <a:pt x="87" y="213"/>
                </a:lnTo>
                <a:lnTo>
                  <a:pt x="87" y="229"/>
                </a:lnTo>
                <a:lnTo>
                  <a:pt x="87" y="229"/>
                </a:lnTo>
                <a:lnTo>
                  <a:pt x="111" y="229"/>
                </a:lnTo>
                <a:lnTo>
                  <a:pt x="111" y="246"/>
                </a:lnTo>
                <a:lnTo>
                  <a:pt x="111" y="246"/>
                </a:lnTo>
                <a:lnTo>
                  <a:pt x="150" y="246"/>
                </a:lnTo>
                <a:lnTo>
                  <a:pt x="150" y="262"/>
                </a:lnTo>
                <a:lnTo>
                  <a:pt x="150" y="262"/>
                </a:lnTo>
                <a:lnTo>
                  <a:pt x="151" y="262"/>
                </a:lnTo>
                <a:lnTo>
                  <a:pt x="151" y="278"/>
                </a:lnTo>
                <a:lnTo>
                  <a:pt x="151" y="278"/>
                </a:lnTo>
                <a:lnTo>
                  <a:pt x="155" y="278"/>
                </a:lnTo>
                <a:lnTo>
                  <a:pt x="155" y="328"/>
                </a:lnTo>
                <a:lnTo>
                  <a:pt x="155" y="328"/>
                </a:lnTo>
                <a:lnTo>
                  <a:pt x="157" y="328"/>
                </a:lnTo>
                <a:lnTo>
                  <a:pt x="157" y="344"/>
                </a:lnTo>
                <a:lnTo>
                  <a:pt x="157" y="344"/>
                </a:lnTo>
                <a:lnTo>
                  <a:pt x="170" y="344"/>
                </a:lnTo>
                <a:lnTo>
                  <a:pt x="170" y="361"/>
                </a:lnTo>
                <a:lnTo>
                  <a:pt x="170" y="361"/>
                </a:lnTo>
                <a:lnTo>
                  <a:pt x="172" y="361"/>
                </a:lnTo>
                <a:lnTo>
                  <a:pt x="172" y="393"/>
                </a:lnTo>
                <a:lnTo>
                  <a:pt x="172" y="393"/>
                </a:lnTo>
                <a:lnTo>
                  <a:pt x="205" y="393"/>
                </a:lnTo>
                <a:lnTo>
                  <a:pt x="205" y="426"/>
                </a:lnTo>
                <a:lnTo>
                  <a:pt x="205" y="426"/>
                </a:lnTo>
                <a:lnTo>
                  <a:pt x="207" y="426"/>
                </a:lnTo>
                <a:lnTo>
                  <a:pt x="207" y="443"/>
                </a:lnTo>
                <a:lnTo>
                  <a:pt x="207" y="443"/>
                </a:lnTo>
                <a:lnTo>
                  <a:pt x="226" y="443"/>
                </a:lnTo>
                <a:lnTo>
                  <a:pt x="226" y="459"/>
                </a:lnTo>
                <a:lnTo>
                  <a:pt x="226" y="459"/>
                </a:lnTo>
                <a:lnTo>
                  <a:pt x="232" y="459"/>
                </a:lnTo>
                <a:lnTo>
                  <a:pt x="232" y="476"/>
                </a:lnTo>
                <a:lnTo>
                  <a:pt x="232" y="476"/>
                </a:lnTo>
                <a:lnTo>
                  <a:pt x="248" y="476"/>
                </a:lnTo>
                <a:lnTo>
                  <a:pt x="248" y="492"/>
                </a:lnTo>
                <a:lnTo>
                  <a:pt x="248" y="492"/>
                </a:lnTo>
                <a:lnTo>
                  <a:pt x="292" y="492"/>
                </a:lnTo>
                <a:lnTo>
                  <a:pt x="292" y="509"/>
                </a:lnTo>
                <a:lnTo>
                  <a:pt x="292" y="509"/>
                </a:lnTo>
                <a:lnTo>
                  <a:pt x="296" y="509"/>
                </a:lnTo>
                <a:lnTo>
                  <a:pt x="296" y="526"/>
                </a:lnTo>
                <a:lnTo>
                  <a:pt x="296" y="526"/>
                </a:lnTo>
                <a:lnTo>
                  <a:pt x="300" y="526"/>
                </a:lnTo>
                <a:lnTo>
                  <a:pt x="300" y="543"/>
                </a:lnTo>
                <a:lnTo>
                  <a:pt x="300" y="543"/>
                </a:lnTo>
                <a:lnTo>
                  <a:pt x="302" y="543"/>
                </a:lnTo>
                <a:lnTo>
                  <a:pt x="302" y="576"/>
                </a:lnTo>
                <a:lnTo>
                  <a:pt x="302" y="576"/>
                </a:lnTo>
                <a:lnTo>
                  <a:pt x="303" y="576"/>
                </a:lnTo>
                <a:lnTo>
                  <a:pt x="303" y="592"/>
                </a:lnTo>
                <a:lnTo>
                  <a:pt x="303" y="592"/>
                </a:lnTo>
                <a:lnTo>
                  <a:pt x="305" y="592"/>
                </a:lnTo>
                <a:lnTo>
                  <a:pt x="305" y="609"/>
                </a:lnTo>
                <a:lnTo>
                  <a:pt x="305" y="609"/>
                </a:lnTo>
                <a:lnTo>
                  <a:pt x="307" y="609"/>
                </a:lnTo>
                <a:lnTo>
                  <a:pt x="307" y="626"/>
                </a:lnTo>
                <a:lnTo>
                  <a:pt x="307" y="626"/>
                </a:lnTo>
                <a:lnTo>
                  <a:pt x="309" y="626"/>
                </a:lnTo>
                <a:lnTo>
                  <a:pt x="309" y="660"/>
                </a:lnTo>
                <a:lnTo>
                  <a:pt x="309" y="660"/>
                </a:lnTo>
                <a:lnTo>
                  <a:pt x="313" y="660"/>
                </a:lnTo>
                <a:lnTo>
                  <a:pt x="313" y="693"/>
                </a:lnTo>
                <a:lnTo>
                  <a:pt x="313" y="693"/>
                </a:lnTo>
                <a:lnTo>
                  <a:pt x="315" y="693"/>
                </a:lnTo>
                <a:lnTo>
                  <a:pt x="315" y="727"/>
                </a:lnTo>
                <a:lnTo>
                  <a:pt x="315" y="727"/>
                </a:lnTo>
                <a:lnTo>
                  <a:pt x="317" y="727"/>
                </a:lnTo>
                <a:lnTo>
                  <a:pt x="317" y="761"/>
                </a:lnTo>
                <a:lnTo>
                  <a:pt x="317" y="761"/>
                </a:lnTo>
                <a:lnTo>
                  <a:pt x="320" y="761"/>
                </a:lnTo>
                <a:lnTo>
                  <a:pt x="320" y="794"/>
                </a:lnTo>
                <a:lnTo>
                  <a:pt x="320" y="794"/>
                </a:lnTo>
                <a:lnTo>
                  <a:pt x="322" y="794"/>
                </a:lnTo>
                <a:lnTo>
                  <a:pt x="322" y="811"/>
                </a:lnTo>
                <a:lnTo>
                  <a:pt x="322" y="811"/>
                </a:lnTo>
                <a:lnTo>
                  <a:pt x="326" y="811"/>
                </a:lnTo>
                <a:lnTo>
                  <a:pt x="326" y="828"/>
                </a:lnTo>
                <a:lnTo>
                  <a:pt x="326" y="828"/>
                </a:lnTo>
                <a:lnTo>
                  <a:pt x="339" y="828"/>
                </a:lnTo>
                <a:lnTo>
                  <a:pt x="339" y="845"/>
                </a:lnTo>
                <a:lnTo>
                  <a:pt x="339" y="845"/>
                </a:lnTo>
                <a:lnTo>
                  <a:pt x="367" y="845"/>
                </a:lnTo>
                <a:lnTo>
                  <a:pt x="367" y="862"/>
                </a:lnTo>
                <a:lnTo>
                  <a:pt x="367" y="862"/>
                </a:lnTo>
                <a:lnTo>
                  <a:pt x="387" y="862"/>
                </a:lnTo>
                <a:lnTo>
                  <a:pt x="387" y="879"/>
                </a:lnTo>
                <a:lnTo>
                  <a:pt x="387" y="879"/>
                </a:lnTo>
                <a:lnTo>
                  <a:pt x="396" y="879"/>
                </a:lnTo>
                <a:lnTo>
                  <a:pt x="396" y="895"/>
                </a:lnTo>
                <a:lnTo>
                  <a:pt x="396" y="895"/>
                </a:lnTo>
                <a:lnTo>
                  <a:pt x="398" y="895"/>
                </a:lnTo>
                <a:lnTo>
                  <a:pt x="398" y="912"/>
                </a:lnTo>
                <a:lnTo>
                  <a:pt x="398" y="912"/>
                </a:lnTo>
                <a:lnTo>
                  <a:pt x="403" y="912"/>
                </a:lnTo>
                <a:lnTo>
                  <a:pt x="403" y="929"/>
                </a:lnTo>
                <a:lnTo>
                  <a:pt x="403" y="929"/>
                </a:lnTo>
                <a:lnTo>
                  <a:pt x="459" y="929"/>
                </a:lnTo>
                <a:lnTo>
                  <a:pt x="459" y="946"/>
                </a:lnTo>
                <a:lnTo>
                  <a:pt x="459" y="946"/>
                </a:lnTo>
                <a:lnTo>
                  <a:pt x="463" y="946"/>
                </a:lnTo>
                <a:lnTo>
                  <a:pt x="463" y="963"/>
                </a:lnTo>
                <a:lnTo>
                  <a:pt x="463" y="963"/>
                </a:lnTo>
                <a:lnTo>
                  <a:pt x="465" y="963"/>
                </a:lnTo>
                <a:lnTo>
                  <a:pt x="465" y="980"/>
                </a:lnTo>
                <a:lnTo>
                  <a:pt x="465" y="980"/>
                </a:lnTo>
                <a:lnTo>
                  <a:pt x="468" y="980"/>
                </a:lnTo>
                <a:lnTo>
                  <a:pt x="468" y="996"/>
                </a:lnTo>
                <a:lnTo>
                  <a:pt x="468" y="996"/>
                </a:lnTo>
                <a:lnTo>
                  <a:pt x="476" y="996"/>
                </a:lnTo>
                <a:lnTo>
                  <a:pt x="476" y="1013"/>
                </a:lnTo>
                <a:lnTo>
                  <a:pt x="476" y="1013"/>
                </a:lnTo>
                <a:lnTo>
                  <a:pt x="482" y="1013"/>
                </a:lnTo>
                <a:lnTo>
                  <a:pt x="482" y="1030"/>
                </a:lnTo>
                <a:lnTo>
                  <a:pt x="482" y="1030"/>
                </a:lnTo>
                <a:lnTo>
                  <a:pt x="485" y="1030"/>
                </a:lnTo>
                <a:lnTo>
                  <a:pt x="485" y="1047"/>
                </a:lnTo>
                <a:lnTo>
                  <a:pt x="485" y="1047"/>
                </a:lnTo>
                <a:lnTo>
                  <a:pt x="515" y="1047"/>
                </a:lnTo>
                <a:lnTo>
                  <a:pt x="515" y="1064"/>
                </a:lnTo>
                <a:lnTo>
                  <a:pt x="515" y="1064"/>
                </a:lnTo>
                <a:lnTo>
                  <a:pt x="550" y="1064"/>
                </a:lnTo>
                <a:lnTo>
                  <a:pt x="550" y="1081"/>
                </a:lnTo>
                <a:lnTo>
                  <a:pt x="550" y="1081"/>
                </a:lnTo>
                <a:lnTo>
                  <a:pt x="555" y="1081"/>
                </a:lnTo>
                <a:lnTo>
                  <a:pt x="555" y="1098"/>
                </a:lnTo>
                <a:lnTo>
                  <a:pt x="555" y="1098"/>
                </a:lnTo>
                <a:lnTo>
                  <a:pt x="563" y="1098"/>
                </a:lnTo>
                <a:lnTo>
                  <a:pt x="563" y="1115"/>
                </a:lnTo>
                <a:lnTo>
                  <a:pt x="563" y="1115"/>
                </a:lnTo>
                <a:lnTo>
                  <a:pt x="567" y="1115"/>
                </a:lnTo>
                <a:lnTo>
                  <a:pt x="567" y="1132"/>
                </a:lnTo>
                <a:lnTo>
                  <a:pt x="567" y="1132"/>
                </a:lnTo>
                <a:lnTo>
                  <a:pt x="698" y="1132"/>
                </a:lnTo>
                <a:lnTo>
                  <a:pt x="698" y="1149"/>
                </a:lnTo>
                <a:lnTo>
                  <a:pt x="698" y="1149"/>
                </a:lnTo>
                <a:lnTo>
                  <a:pt x="707" y="1149"/>
                </a:lnTo>
                <a:lnTo>
                  <a:pt x="707" y="1149"/>
                </a:lnTo>
                <a:lnTo>
                  <a:pt x="707" y="1149"/>
                </a:lnTo>
                <a:lnTo>
                  <a:pt x="734" y="1149"/>
                </a:lnTo>
                <a:lnTo>
                  <a:pt x="734" y="1166"/>
                </a:lnTo>
                <a:lnTo>
                  <a:pt x="734" y="1166"/>
                </a:lnTo>
                <a:lnTo>
                  <a:pt x="778" y="1166"/>
                </a:lnTo>
                <a:lnTo>
                  <a:pt x="778" y="1184"/>
                </a:lnTo>
                <a:lnTo>
                  <a:pt x="778" y="1184"/>
                </a:lnTo>
                <a:lnTo>
                  <a:pt x="789" y="1184"/>
                </a:lnTo>
                <a:lnTo>
                  <a:pt x="789" y="1201"/>
                </a:lnTo>
                <a:lnTo>
                  <a:pt x="789" y="1201"/>
                </a:lnTo>
                <a:lnTo>
                  <a:pt x="793" y="1201"/>
                </a:lnTo>
                <a:lnTo>
                  <a:pt x="793" y="1218"/>
                </a:lnTo>
                <a:lnTo>
                  <a:pt x="793" y="1218"/>
                </a:lnTo>
                <a:lnTo>
                  <a:pt x="857" y="1218"/>
                </a:lnTo>
                <a:lnTo>
                  <a:pt x="857" y="1218"/>
                </a:lnTo>
                <a:lnTo>
                  <a:pt x="857" y="1218"/>
                </a:lnTo>
                <a:lnTo>
                  <a:pt x="926" y="1218"/>
                </a:lnTo>
                <a:lnTo>
                  <a:pt x="926" y="1218"/>
                </a:lnTo>
                <a:lnTo>
                  <a:pt x="926" y="1218"/>
                </a:lnTo>
                <a:lnTo>
                  <a:pt x="930" y="1218"/>
                </a:lnTo>
                <a:lnTo>
                  <a:pt x="930" y="1238"/>
                </a:lnTo>
                <a:lnTo>
                  <a:pt x="930" y="1238"/>
                </a:lnTo>
                <a:lnTo>
                  <a:pt x="937" y="1238"/>
                </a:lnTo>
                <a:lnTo>
                  <a:pt x="937" y="1238"/>
                </a:lnTo>
                <a:lnTo>
                  <a:pt x="937" y="1238"/>
                </a:lnTo>
                <a:lnTo>
                  <a:pt x="939" y="1238"/>
                </a:lnTo>
                <a:lnTo>
                  <a:pt x="939" y="1238"/>
                </a:lnTo>
                <a:lnTo>
                  <a:pt x="941" y="1238"/>
                </a:lnTo>
                <a:lnTo>
                  <a:pt x="948" y="1238"/>
                </a:lnTo>
                <a:lnTo>
                  <a:pt x="948" y="1238"/>
                </a:lnTo>
                <a:lnTo>
                  <a:pt x="948" y="1238"/>
                </a:lnTo>
                <a:lnTo>
                  <a:pt x="1000" y="1238"/>
                </a:lnTo>
                <a:lnTo>
                  <a:pt x="1000" y="1262"/>
                </a:lnTo>
                <a:lnTo>
                  <a:pt x="1000" y="1262"/>
                </a:lnTo>
                <a:lnTo>
                  <a:pt x="1006" y="1262"/>
                </a:lnTo>
                <a:lnTo>
                  <a:pt x="1006" y="1286"/>
                </a:lnTo>
                <a:lnTo>
                  <a:pt x="1006" y="1286"/>
                </a:lnTo>
                <a:lnTo>
                  <a:pt x="1018" y="1286"/>
                </a:lnTo>
                <a:lnTo>
                  <a:pt x="1018" y="1286"/>
                </a:lnTo>
                <a:lnTo>
                  <a:pt x="1018" y="1286"/>
                </a:lnTo>
                <a:lnTo>
                  <a:pt x="1082" y="1286"/>
                </a:lnTo>
                <a:lnTo>
                  <a:pt x="1082" y="1286"/>
                </a:lnTo>
                <a:lnTo>
                  <a:pt x="1082" y="1286"/>
                </a:lnTo>
                <a:lnTo>
                  <a:pt x="1089" y="1286"/>
                </a:lnTo>
                <a:lnTo>
                  <a:pt x="1089" y="1286"/>
                </a:lnTo>
                <a:lnTo>
                  <a:pt x="1089" y="1286"/>
                </a:lnTo>
                <a:lnTo>
                  <a:pt x="1130" y="1286"/>
                </a:lnTo>
                <a:lnTo>
                  <a:pt x="1130" y="1319"/>
                </a:lnTo>
                <a:lnTo>
                  <a:pt x="1130" y="1319"/>
                </a:lnTo>
                <a:lnTo>
                  <a:pt x="1180" y="1319"/>
                </a:lnTo>
                <a:lnTo>
                  <a:pt x="1180" y="1319"/>
                </a:lnTo>
                <a:lnTo>
                  <a:pt x="1180" y="1319"/>
                </a:lnTo>
                <a:lnTo>
                  <a:pt x="1252" y="1319"/>
                </a:lnTo>
                <a:lnTo>
                  <a:pt x="1252" y="1319"/>
                </a:lnTo>
                <a:lnTo>
                  <a:pt x="1252" y="1319"/>
                </a:lnTo>
                <a:lnTo>
                  <a:pt x="1324" y="1319"/>
                </a:lnTo>
                <a:lnTo>
                  <a:pt x="1324" y="1319"/>
                </a:lnTo>
                <a:lnTo>
                  <a:pt x="1324" y="1319"/>
                </a:lnTo>
                <a:lnTo>
                  <a:pt x="1480" y="1319"/>
                </a:lnTo>
                <a:lnTo>
                  <a:pt x="1480" y="1319"/>
                </a:lnTo>
                <a:lnTo>
                  <a:pt x="1480" y="1319"/>
                </a:lnTo>
                <a:lnTo>
                  <a:pt x="1517" y="1319"/>
                </a:lnTo>
                <a:lnTo>
                  <a:pt x="1517" y="1389"/>
                </a:lnTo>
                <a:lnTo>
                  <a:pt x="1517" y="1389"/>
                </a:lnTo>
                <a:lnTo>
                  <a:pt x="1710" y="1389"/>
                </a:lnTo>
                <a:lnTo>
                  <a:pt x="1710" y="1389"/>
                </a:lnTo>
                <a:lnTo>
                  <a:pt x="1710" y="1389"/>
                </a:lnTo>
                <a:lnTo>
                  <a:pt x="1715" y="1389"/>
                </a:lnTo>
                <a:lnTo>
                  <a:pt x="1715" y="1389"/>
                </a:lnTo>
                <a:lnTo>
                  <a:pt x="1715" y="1389"/>
                </a:lnTo>
                <a:lnTo>
                  <a:pt x="1741" y="1389"/>
                </a:lnTo>
                <a:lnTo>
                  <a:pt x="1741" y="1603"/>
                </a:lnTo>
              </a:path>
            </a:pathLst>
          </a:cu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19" name="Line 301">
            <a:extLst>
              <a:ext uri="{FF2B5EF4-FFF2-40B4-BE49-F238E27FC236}">
                <a16:creationId xmlns:a16="http://schemas.microsoft.com/office/drawing/2014/main" id="{CB426BD7-7A8B-4CE2-B4D5-B84155BECED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59479" y="2366059"/>
            <a:ext cx="0" cy="59541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0" name="Line 302">
            <a:extLst>
              <a:ext uri="{FF2B5EF4-FFF2-40B4-BE49-F238E27FC236}">
                <a16:creationId xmlns:a16="http://schemas.microsoft.com/office/drawing/2014/main" id="{7C929A1A-C039-4CC6-B8BE-980438377C61}"/>
              </a:ext>
            </a:extLst>
          </p:cNvPr>
          <p:cNvSpPr>
            <a:spLocks noChangeShapeType="1"/>
          </p:cNvSpPr>
          <p:nvPr/>
        </p:nvSpPr>
        <p:spPr bwMode="auto">
          <a:xfrm>
            <a:off x="5312814" y="2981839"/>
            <a:ext cx="0" cy="59541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1" name="Line 303">
            <a:extLst>
              <a:ext uri="{FF2B5EF4-FFF2-40B4-BE49-F238E27FC236}">
                <a16:creationId xmlns:a16="http://schemas.microsoft.com/office/drawing/2014/main" id="{05A9D474-3D26-411F-8D78-A47AEDC7469D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6890" y="3293646"/>
            <a:ext cx="0" cy="59541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2" name="Line 304">
            <a:extLst>
              <a:ext uri="{FF2B5EF4-FFF2-40B4-BE49-F238E27FC236}">
                <a16:creationId xmlns:a16="http://schemas.microsoft.com/office/drawing/2014/main" id="{39D87B43-D3A6-4424-BBD4-A7E4499D66A9}"/>
              </a:ext>
            </a:extLst>
          </p:cNvPr>
          <p:cNvSpPr>
            <a:spLocks noChangeShapeType="1"/>
          </p:cNvSpPr>
          <p:nvPr/>
        </p:nvSpPr>
        <p:spPr bwMode="auto">
          <a:xfrm>
            <a:off x="6105415" y="4166392"/>
            <a:ext cx="0" cy="59541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3" name="Line 305">
            <a:extLst>
              <a:ext uri="{FF2B5EF4-FFF2-40B4-BE49-F238E27FC236}">
                <a16:creationId xmlns:a16="http://schemas.microsoft.com/office/drawing/2014/main" id="{F8BB7858-B623-4AC1-A7D3-DC4ADA16D87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27641" y="4276071"/>
            <a:ext cx="0" cy="57974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4" name="Line 306">
            <a:extLst>
              <a:ext uri="{FF2B5EF4-FFF2-40B4-BE49-F238E27FC236}">
                <a16:creationId xmlns:a16="http://schemas.microsoft.com/office/drawing/2014/main" id="{9698E740-407D-4645-96B8-90C8B273C17A}"/>
              </a:ext>
            </a:extLst>
          </p:cNvPr>
          <p:cNvSpPr>
            <a:spLocks noChangeShapeType="1"/>
          </p:cNvSpPr>
          <p:nvPr/>
        </p:nvSpPr>
        <p:spPr bwMode="auto">
          <a:xfrm>
            <a:off x="6429863" y="4276071"/>
            <a:ext cx="0" cy="57974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5" name="Line 307">
            <a:extLst>
              <a:ext uri="{FF2B5EF4-FFF2-40B4-BE49-F238E27FC236}">
                <a16:creationId xmlns:a16="http://schemas.microsoft.com/office/drawing/2014/main" id="{27811C09-A2CF-4AD1-A6DA-78CD5650AE55}"/>
              </a:ext>
            </a:extLst>
          </p:cNvPr>
          <p:cNvSpPr>
            <a:spLocks noChangeShapeType="1"/>
          </p:cNvSpPr>
          <p:nvPr/>
        </p:nvSpPr>
        <p:spPr bwMode="auto">
          <a:xfrm>
            <a:off x="6446161" y="4307409"/>
            <a:ext cx="0" cy="57974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6" name="Line 308">
            <a:extLst>
              <a:ext uri="{FF2B5EF4-FFF2-40B4-BE49-F238E27FC236}">
                <a16:creationId xmlns:a16="http://schemas.microsoft.com/office/drawing/2014/main" id="{CEB9DBB2-CD0C-47C7-BCA2-A79CB2F3329C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2087" y="4307409"/>
            <a:ext cx="0" cy="57974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7" name="Line 309">
            <a:extLst>
              <a:ext uri="{FF2B5EF4-FFF2-40B4-BE49-F238E27FC236}">
                <a16:creationId xmlns:a16="http://schemas.microsoft.com/office/drawing/2014/main" id="{96ED5FF2-49B9-490A-9AB9-9774C6E4863F}"/>
              </a:ext>
            </a:extLst>
          </p:cNvPr>
          <p:cNvSpPr>
            <a:spLocks noChangeShapeType="1"/>
          </p:cNvSpPr>
          <p:nvPr/>
        </p:nvSpPr>
        <p:spPr bwMode="auto">
          <a:xfrm>
            <a:off x="6462457" y="4307409"/>
            <a:ext cx="0" cy="57974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8" name="Line 310">
            <a:extLst>
              <a:ext uri="{FF2B5EF4-FFF2-40B4-BE49-F238E27FC236}">
                <a16:creationId xmlns:a16="http://schemas.microsoft.com/office/drawing/2014/main" id="{2DC29EB5-1692-4753-A6F9-951C27136DB8}"/>
              </a:ext>
            </a:extLst>
          </p:cNvPr>
          <p:cNvSpPr>
            <a:spLocks noChangeShapeType="1"/>
          </p:cNvSpPr>
          <p:nvPr/>
        </p:nvSpPr>
        <p:spPr bwMode="auto">
          <a:xfrm>
            <a:off x="6566162" y="4382619"/>
            <a:ext cx="0" cy="57974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9" name="Line 311">
            <a:extLst>
              <a:ext uri="{FF2B5EF4-FFF2-40B4-BE49-F238E27FC236}">
                <a16:creationId xmlns:a16="http://schemas.microsoft.com/office/drawing/2014/main" id="{AE8426CC-8823-4DE0-AD6A-A2F8A5EEC02F}"/>
              </a:ext>
            </a:extLst>
          </p:cNvPr>
          <p:cNvSpPr>
            <a:spLocks noChangeShapeType="1"/>
          </p:cNvSpPr>
          <p:nvPr/>
        </p:nvSpPr>
        <p:spPr bwMode="auto">
          <a:xfrm>
            <a:off x="6660977" y="4382619"/>
            <a:ext cx="0" cy="57974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30" name="Line 312">
            <a:extLst>
              <a:ext uri="{FF2B5EF4-FFF2-40B4-BE49-F238E27FC236}">
                <a16:creationId xmlns:a16="http://schemas.microsoft.com/office/drawing/2014/main" id="{2E19CB23-3ABE-46C7-B656-567AE65F82BE}"/>
              </a:ext>
            </a:extLst>
          </p:cNvPr>
          <p:cNvSpPr>
            <a:spLocks noChangeShapeType="1"/>
          </p:cNvSpPr>
          <p:nvPr/>
        </p:nvSpPr>
        <p:spPr bwMode="auto">
          <a:xfrm>
            <a:off x="6671349" y="4382619"/>
            <a:ext cx="0" cy="57974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31" name="Line 313">
            <a:extLst>
              <a:ext uri="{FF2B5EF4-FFF2-40B4-BE49-F238E27FC236}">
                <a16:creationId xmlns:a16="http://schemas.microsoft.com/office/drawing/2014/main" id="{614A3D06-F919-4DF0-A2BB-7AD80733EC14}"/>
              </a:ext>
            </a:extLst>
          </p:cNvPr>
          <p:cNvSpPr>
            <a:spLocks noChangeShapeType="1"/>
          </p:cNvSpPr>
          <p:nvPr/>
        </p:nvSpPr>
        <p:spPr bwMode="auto">
          <a:xfrm>
            <a:off x="6732089" y="4432759"/>
            <a:ext cx="0" cy="59541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32" name="Line 314">
            <a:extLst>
              <a:ext uri="{FF2B5EF4-FFF2-40B4-BE49-F238E27FC236}">
                <a16:creationId xmlns:a16="http://schemas.microsoft.com/office/drawing/2014/main" id="{06A09047-20EC-4CE9-A27C-995AB26E79B7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6164" y="4432759"/>
            <a:ext cx="0" cy="59541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33" name="Line 315">
            <a:extLst>
              <a:ext uri="{FF2B5EF4-FFF2-40B4-BE49-F238E27FC236}">
                <a16:creationId xmlns:a16="http://schemas.microsoft.com/office/drawing/2014/main" id="{BE4DCB0E-F476-49F4-9773-576558F72917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2832" y="4432759"/>
            <a:ext cx="0" cy="59541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34" name="Line 316">
            <a:extLst>
              <a:ext uri="{FF2B5EF4-FFF2-40B4-BE49-F238E27FC236}">
                <a16:creationId xmlns:a16="http://schemas.microsoft.com/office/drawing/2014/main" id="{86039DAD-65A3-492D-9189-73280951C8E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19499" y="4432759"/>
            <a:ext cx="0" cy="59541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35" name="Line 317">
            <a:extLst>
              <a:ext uri="{FF2B5EF4-FFF2-40B4-BE49-F238E27FC236}">
                <a16:creationId xmlns:a16="http://schemas.microsoft.com/office/drawing/2014/main" id="{CD8AA98F-3468-4C9A-AC83-3FEC09132467}"/>
              </a:ext>
            </a:extLst>
          </p:cNvPr>
          <p:cNvSpPr>
            <a:spLocks noChangeShapeType="1"/>
          </p:cNvSpPr>
          <p:nvPr/>
        </p:nvSpPr>
        <p:spPr bwMode="auto">
          <a:xfrm>
            <a:off x="7250614" y="4432759"/>
            <a:ext cx="0" cy="59541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36" name="Line 318">
            <a:extLst>
              <a:ext uri="{FF2B5EF4-FFF2-40B4-BE49-F238E27FC236}">
                <a16:creationId xmlns:a16="http://schemas.microsoft.com/office/drawing/2014/main" id="{26F639A8-3067-4AE3-9B92-070D4FC2790F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1358" y="4544004"/>
            <a:ext cx="0" cy="57974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37" name="Line 319">
            <a:extLst>
              <a:ext uri="{FF2B5EF4-FFF2-40B4-BE49-F238E27FC236}">
                <a16:creationId xmlns:a16="http://schemas.microsoft.com/office/drawing/2014/main" id="{997864FC-C07C-47CC-BAC1-3FD887A9C879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8766" y="4544004"/>
            <a:ext cx="0" cy="57974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51" name="Rectangle 333">
            <a:extLst>
              <a:ext uri="{FF2B5EF4-FFF2-40B4-BE49-F238E27FC236}">
                <a16:creationId xmlns:a16="http://schemas.microsoft.com/office/drawing/2014/main" id="{F12E6204-F745-481F-AB3A-DF986B8CE5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2439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99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2" name="Rectangle 334">
            <a:extLst>
              <a:ext uri="{FF2B5EF4-FFF2-40B4-BE49-F238E27FC236}">
                <a16:creationId xmlns:a16="http://schemas.microsoft.com/office/drawing/2014/main" id="{491D0B1B-B34D-4384-A38A-5BDE6DE173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2813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77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3" name="Rectangle 335">
            <a:extLst>
              <a:ext uri="{FF2B5EF4-FFF2-40B4-BE49-F238E27FC236}">
                <a16:creationId xmlns:a16="http://schemas.microsoft.com/office/drawing/2014/main" id="{0FE8D2DF-AED8-4717-A164-6C117C3098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9111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46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4" name="Rectangle 336">
            <a:extLst>
              <a:ext uri="{FF2B5EF4-FFF2-40B4-BE49-F238E27FC236}">
                <a16:creationId xmlns:a16="http://schemas.microsoft.com/office/drawing/2014/main" id="{00024ED3-CF43-4548-8EB3-DBC9FBC269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3560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33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5" name="Rectangle 337">
            <a:extLst>
              <a:ext uri="{FF2B5EF4-FFF2-40B4-BE49-F238E27FC236}">
                <a16:creationId xmlns:a16="http://schemas.microsoft.com/office/drawing/2014/main" id="{97F41BE3-EB24-49F8-9BC7-9FC58E543D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8378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6" name="Rectangle 338">
            <a:extLst>
              <a:ext uri="{FF2B5EF4-FFF2-40B4-BE49-F238E27FC236}">
                <a16:creationId xmlns:a16="http://schemas.microsoft.com/office/drawing/2014/main" id="{DDEF8D25-30BE-4E50-865A-4C657FAAD4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1713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7" name="Rectangle 339">
            <a:extLst>
              <a:ext uri="{FF2B5EF4-FFF2-40B4-BE49-F238E27FC236}">
                <a16:creationId xmlns:a16="http://schemas.microsoft.com/office/drawing/2014/main" id="{8F97CDA3-1B48-453E-BF95-8099D7066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6160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8" name="Rectangle 340">
            <a:extLst>
              <a:ext uri="{FF2B5EF4-FFF2-40B4-BE49-F238E27FC236}">
                <a16:creationId xmlns:a16="http://schemas.microsoft.com/office/drawing/2014/main" id="{A7D2A677-B706-4784-A774-5A3AB0CA3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4310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9" name="Rectangle 341">
            <a:extLst>
              <a:ext uri="{FF2B5EF4-FFF2-40B4-BE49-F238E27FC236}">
                <a16:creationId xmlns:a16="http://schemas.microsoft.com/office/drawing/2014/main" id="{5DD06E22-1C63-4807-BE50-F2B66039DD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0609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0" name="Rectangle 342">
            <a:extLst>
              <a:ext uri="{FF2B5EF4-FFF2-40B4-BE49-F238E27FC236}">
                <a16:creationId xmlns:a16="http://schemas.microsoft.com/office/drawing/2014/main" id="{177240FC-82C3-4B87-B4E7-A5D310C835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3945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1" name="Rectangle 343">
            <a:extLst>
              <a:ext uri="{FF2B5EF4-FFF2-40B4-BE49-F238E27FC236}">
                <a16:creationId xmlns:a16="http://schemas.microsoft.com/office/drawing/2014/main" id="{36AF6366-FB78-4811-BBB9-B00AF61087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1356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2" name="Rectangle 344">
            <a:extLst>
              <a:ext uri="{FF2B5EF4-FFF2-40B4-BE49-F238E27FC236}">
                <a16:creationId xmlns:a16="http://schemas.microsoft.com/office/drawing/2014/main" id="{9EAFB1C4-3600-423B-9DF8-1981D39060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6174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3" name="Rectangle 345">
            <a:extLst>
              <a:ext uri="{FF2B5EF4-FFF2-40B4-BE49-F238E27FC236}">
                <a16:creationId xmlns:a16="http://schemas.microsoft.com/office/drawing/2014/main" id="{070F9A60-CF36-41D4-9035-B517386208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8028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6" name="Rectangle 348">
            <a:extLst>
              <a:ext uri="{FF2B5EF4-FFF2-40B4-BE49-F238E27FC236}">
                <a16:creationId xmlns:a16="http://schemas.microsoft.com/office/drawing/2014/main" id="{16BE8A85-8902-45FF-BA5D-FC90752810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5403" y="552562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90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7" name="Rectangle 349">
            <a:extLst>
              <a:ext uri="{FF2B5EF4-FFF2-40B4-BE49-F238E27FC236}">
                <a16:creationId xmlns:a16="http://schemas.microsoft.com/office/drawing/2014/main" id="{AC7BE498-F9D7-4FB5-8C77-49798D9952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4295" y="552562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68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8" name="Rectangle 350">
            <a:extLst>
              <a:ext uri="{FF2B5EF4-FFF2-40B4-BE49-F238E27FC236}">
                <a16:creationId xmlns:a16="http://schemas.microsoft.com/office/drawing/2014/main" id="{6F61419F-2679-40BA-A395-EE7EF7542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6149" y="552562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9" name="Rectangle 351">
            <a:extLst>
              <a:ext uri="{FF2B5EF4-FFF2-40B4-BE49-F238E27FC236}">
                <a16:creationId xmlns:a16="http://schemas.microsoft.com/office/drawing/2014/main" id="{8029EF5E-7550-4B39-BBBF-40815A8344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5042" y="552562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0" name="Rectangle 352">
            <a:extLst>
              <a:ext uri="{FF2B5EF4-FFF2-40B4-BE49-F238E27FC236}">
                <a16:creationId xmlns:a16="http://schemas.microsoft.com/office/drawing/2014/main" id="{09337B9F-45DA-4DB8-B2E8-BD86F79A6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31340" y="5525627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1" name="Rectangle 353">
            <a:extLst>
              <a:ext uri="{FF2B5EF4-FFF2-40B4-BE49-F238E27FC236}">
                <a16:creationId xmlns:a16="http://schemas.microsoft.com/office/drawing/2014/main" id="{CB5DE2ED-E2D9-47D1-959C-4649ABBC1D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2453" y="552562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2" name="Rectangle 354">
            <a:extLst>
              <a:ext uri="{FF2B5EF4-FFF2-40B4-BE49-F238E27FC236}">
                <a16:creationId xmlns:a16="http://schemas.microsoft.com/office/drawing/2014/main" id="{1C560027-9A7B-4997-A9D0-666AF97168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69323" y="552562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3" name="Rectangle 355">
            <a:extLst>
              <a:ext uri="{FF2B5EF4-FFF2-40B4-BE49-F238E27FC236}">
                <a16:creationId xmlns:a16="http://schemas.microsoft.com/office/drawing/2014/main" id="{A4535387-46AF-4B8E-9807-0CB7A52BDC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7274" y="552562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4" name="Rectangle 356">
            <a:extLst>
              <a:ext uri="{FF2B5EF4-FFF2-40B4-BE49-F238E27FC236}">
                <a16:creationId xmlns:a16="http://schemas.microsoft.com/office/drawing/2014/main" id="{BB7BCA37-2776-4B3B-8BC2-8A0EDBC244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2091" y="552562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5" name="Rectangle 357">
            <a:extLst>
              <a:ext uri="{FF2B5EF4-FFF2-40B4-BE49-F238E27FC236}">
                <a16:creationId xmlns:a16="http://schemas.microsoft.com/office/drawing/2014/main" id="{0BEFD9BB-8E31-44C7-A06C-F887CEBFC6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5428" y="552562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6" name="Rectangle 358">
            <a:extLst>
              <a:ext uri="{FF2B5EF4-FFF2-40B4-BE49-F238E27FC236}">
                <a16:creationId xmlns:a16="http://schemas.microsoft.com/office/drawing/2014/main" id="{A9ED5EF5-2192-48FC-8758-E257E8C422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2836" y="552562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7" name="Rectangle 359">
            <a:extLst>
              <a:ext uri="{FF2B5EF4-FFF2-40B4-BE49-F238E27FC236}">
                <a16:creationId xmlns:a16="http://schemas.microsoft.com/office/drawing/2014/main" id="{E163B7B9-E44E-4765-A6BE-E519CA8BF2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9136" y="552562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78" name="Rectangle 360">
            <a:extLst>
              <a:ext uri="{FF2B5EF4-FFF2-40B4-BE49-F238E27FC236}">
                <a16:creationId xmlns:a16="http://schemas.microsoft.com/office/drawing/2014/main" id="{86E5E6A5-DF10-4648-9FD9-93EA6E0E61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59509" y="552562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1" name="Freeform 363">
            <a:extLst>
              <a:ext uri="{FF2B5EF4-FFF2-40B4-BE49-F238E27FC236}">
                <a16:creationId xmlns:a16="http://schemas.microsoft.com/office/drawing/2014/main" id="{454E24C8-0424-4B7F-B2F0-B27E3C438C65}"/>
              </a:ext>
            </a:extLst>
          </p:cNvPr>
          <p:cNvSpPr>
            <a:spLocks noEditPoints="1"/>
          </p:cNvSpPr>
          <p:nvPr/>
        </p:nvSpPr>
        <p:spPr bwMode="auto">
          <a:xfrm>
            <a:off x="5052071" y="3677528"/>
            <a:ext cx="3566160" cy="7835"/>
          </a:xfrm>
          <a:custGeom>
            <a:avLst/>
            <a:gdLst>
              <a:gd name="T0" fmla="*/ 240 w 27904"/>
              <a:gd name="T1" fmla="*/ 0 h 48"/>
              <a:gd name="T2" fmla="*/ 696 w 27904"/>
              <a:gd name="T3" fmla="*/ 24 h 48"/>
              <a:gd name="T4" fmla="*/ 1200 w 27904"/>
              <a:gd name="T5" fmla="*/ 48 h 48"/>
              <a:gd name="T6" fmla="*/ 1776 w 27904"/>
              <a:gd name="T7" fmla="*/ 48 h 48"/>
              <a:gd name="T8" fmla="*/ 2280 w 27904"/>
              <a:gd name="T9" fmla="*/ 24 h 48"/>
              <a:gd name="T10" fmla="*/ 2736 w 27904"/>
              <a:gd name="T11" fmla="*/ 0 h 48"/>
              <a:gd name="T12" fmla="*/ 3120 w 27904"/>
              <a:gd name="T13" fmla="*/ 0 h 48"/>
              <a:gd name="T14" fmla="*/ 3360 w 27904"/>
              <a:gd name="T15" fmla="*/ 0 h 48"/>
              <a:gd name="T16" fmla="*/ 3816 w 27904"/>
              <a:gd name="T17" fmla="*/ 24 h 48"/>
              <a:gd name="T18" fmla="*/ 4320 w 27904"/>
              <a:gd name="T19" fmla="*/ 48 h 48"/>
              <a:gd name="T20" fmla="*/ 4896 w 27904"/>
              <a:gd name="T21" fmla="*/ 48 h 48"/>
              <a:gd name="T22" fmla="*/ 5400 w 27904"/>
              <a:gd name="T23" fmla="*/ 24 h 48"/>
              <a:gd name="T24" fmla="*/ 5856 w 27904"/>
              <a:gd name="T25" fmla="*/ 0 h 48"/>
              <a:gd name="T26" fmla="*/ 6240 w 27904"/>
              <a:gd name="T27" fmla="*/ 0 h 48"/>
              <a:gd name="T28" fmla="*/ 6480 w 27904"/>
              <a:gd name="T29" fmla="*/ 0 h 48"/>
              <a:gd name="T30" fmla="*/ 6936 w 27904"/>
              <a:gd name="T31" fmla="*/ 24 h 48"/>
              <a:gd name="T32" fmla="*/ 7440 w 27904"/>
              <a:gd name="T33" fmla="*/ 48 h 48"/>
              <a:gd name="T34" fmla="*/ 8016 w 27904"/>
              <a:gd name="T35" fmla="*/ 48 h 48"/>
              <a:gd name="T36" fmla="*/ 8520 w 27904"/>
              <a:gd name="T37" fmla="*/ 24 h 48"/>
              <a:gd name="T38" fmla="*/ 8976 w 27904"/>
              <a:gd name="T39" fmla="*/ 0 h 48"/>
              <a:gd name="T40" fmla="*/ 9360 w 27904"/>
              <a:gd name="T41" fmla="*/ 0 h 48"/>
              <a:gd name="T42" fmla="*/ 9600 w 27904"/>
              <a:gd name="T43" fmla="*/ 0 h 48"/>
              <a:gd name="T44" fmla="*/ 10056 w 27904"/>
              <a:gd name="T45" fmla="*/ 24 h 48"/>
              <a:gd name="T46" fmla="*/ 10560 w 27904"/>
              <a:gd name="T47" fmla="*/ 48 h 48"/>
              <a:gd name="T48" fmla="*/ 11136 w 27904"/>
              <a:gd name="T49" fmla="*/ 48 h 48"/>
              <a:gd name="T50" fmla="*/ 11640 w 27904"/>
              <a:gd name="T51" fmla="*/ 24 h 48"/>
              <a:gd name="T52" fmla="*/ 12096 w 27904"/>
              <a:gd name="T53" fmla="*/ 0 h 48"/>
              <a:gd name="T54" fmla="*/ 12480 w 27904"/>
              <a:gd name="T55" fmla="*/ 0 h 48"/>
              <a:gd name="T56" fmla="*/ 12720 w 27904"/>
              <a:gd name="T57" fmla="*/ 0 h 48"/>
              <a:gd name="T58" fmla="*/ 13176 w 27904"/>
              <a:gd name="T59" fmla="*/ 24 h 48"/>
              <a:gd name="T60" fmla="*/ 13680 w 27904"/>
              <a:gd name="T61" fmla="*/ 48 h 48"/>
              <a:gd name="T62" fmla="*/ 14256 w 27904"/>
              <a:gd name="T63" fmla="*/ 48 h 48"/>
              <a:gd name="T64" fmla="*/ 14760 w 27904"/>
              <a:gd name="T65" fmla="*/ 24 h 48"/>
              <a:gd name="T66" fmla="*/ 15216 w 27904"/>
              <a:gd name="T67" fmla="*/ 0 h 48"/>
              <a:gd name="T68" fmla="*/ 15600 w 27904"/>
              <a:gd name="T69" fmla="*/ 0 h 48"/>
              <a:gd name="T70" fmla="*/ 15840 w 27904"/>
              <a:gd name="T71" fmla="*/ 0 h 48"/>
              <a:gd name="T72" fmla="*/ 16296 w 27904"/>
              <a:gd name="T73" fmla="*/ 24 h 48"/>
              <a:gd name="T74" fmla="*/ 16800 w 27904"/>
              <a:gd name="T75" fmla="*/ 48 h 48"/>
              <a:gd name="T76" fmla="*/ 17376 w 27904"/>
              <a:gd name="T77" fmla="*/ 48 h 48"/>
              <a:gd name="T78" fmla="*/ 17880 w 27904"/>
              <a:gd name="T79" fmla="*/ 24 h 48"/>
              <a:gd name="T80" fmla="*/ 18336 w 27904"/>
              <a:gd name="T81" fmla="*/ 0 h 48"/>
              <a:gd name="T82" fmla="*/ 18720 w 27904"/>
              <a:gd name="T83" fmla="*/ 0 h 48"/>
              <a:gd name="T84" fmla="*/ 18960 w 27904"/>
              <a:gd name="T85" fmla="*/ 0 h 48"/>
              <a:gd name="T86" fmla="*/ 19416 w 27904"/>
              <a:gd name="T87" fmla="*/ 24 h 48"/>
              <a:gd name="T88" fmla="*/ 19920 w 27904"/>
              <a:gd name="T89" fmla="*/ 48 h 48"/>
              <a:gd name="T90" fmla="*/ 20496 w 27904"/>
              <a:gd name="T91" fmla="*/ 48 h 48"/>
              <a:gd name="T92" fmla="*/ 21000 w 27904"/>
              <a:gd name="T93" fmla="*/ 24 h 48"/>
              <a:gd name="T94" fmla="*/ 21456 w 27904"/>
              <a:gd name="T95" fmla="*/ 0 h 48"/>
              <a:gd name="T96" fmla="*/ 21840 w 27904"/>
              <a:gd name="T97" fmla="*/ 0 h 48"/>
              <a:gd name="T98" fmla="*/ 22080 w 27904"/>
              <a:gd name="T99" fmla="*/ 0 h 48"/>
              <a:gd name="T100" fmla="*/ 22536 w 27904"/>
              <a:gd name="T101" fmla="*/ 24 h 48"/>
              <a:gd name="T102" fmla="*/ 23040 w 27904"/>
              <a:gd name="T103" fmla="*/ 48 h 48"/>
              <a:gd name="T104" fmla="*/ 23616 w 27904"/>
              <a:gd name="T105" fmla="*/ 48 h 48"/>
              <a:gd name="T106" fmla="*/ 24120 w 27904"/>
              <a:gd name="T107" fmla="*/ 24 h 48"/>
              <a:gd name="T108" fmla="*/ 24576 w 27904"/>
              <a:gd name="T109" fmla="*/ 0 h 48"/>
              <a:gd name="T110" fmla="*/ 24960 w 27904"/>
              <a:gd name="T111" fmla="*/ 0 h 48"/>
              <a:gd name="T112" fmla="*/ 25200 w 27904"/>
              <a:gd name="T113" fmla="*/ 0 h 48"/>
              <a:gd name="T114" fmla="*/ 25656 w 27904"/>
              <a:gd name="T115" fmla="*/ 24 h 48"/>
              <a:gd name="T116" fmla="*/ 26160 w 27904"/>
              <a:gd name="T117" fmla="*/ 48 h 48"/>
              <a:gd name="T118" fmla="*/ 26736 w 27904"/>
              <a:gd name="T119" fmla="*/ 48 h 48"/>
              <a:gd name="T120" fmla="*/ 27240 w 27904"/>
              <a:gd name="T121" fmla="*/ 24 h 48"/>
              <a:gd name="T122" fmla="*/ 27696 w 27904"/>
              <a:gd name="T123" fmla="*/ 0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904" h="48">
                <a:moveTo>
                  <a:pt x="0" y="0"/>
                </a:moveTo>
                <a:lnTo>
                  <a:pt x="96" y="0"/>
                </a:lnTo>
                <a:cubicBezTo>
                  <a:pt x="110" y="0"/>
                  <a:pt x="120" y="11"/>
                  <a:pt x="120" y="24"/>
                </a:cubicBezTo>
                <a:cubicBezTo>
                  <a:pt x="120" y="38"/>
                  <a:pt x="110" y="48"/>
                  <a:pt x="96" y="48"/>
                </a:cubicBezTo>
                <a:lnTo>
                  <a:pt x="0" y="48"/>
                </a:lnTo>
                <a:lnTo>
                  <a:pt x="0" y="0"/>
                </a:lnTo>
                <a:close/>
                <a:moveTo>
                  <a:pt x="240" y="0"/>
                </a:moveTo>
                <a:lnTo>
                  <a:pt x="336" y="0"/>
                </a:lnTo>
                <a:cubicBezTo>
                  <a:pt x="350" y="0"/>
                  <a:pt x="360" y="11"/>
                  <a:pt x="360" y="24"/>
                </a:cubicBezTo>
                <a:cubicBezTo>
                  <a:pt x="360" y="38"/>
                  <a:pt x="350" y="48"/>
                  <a:pt x="336" y="48"/>
                </a:cubicBezTo>
                <a:lnTo>
                  <a:pt x="240" y="48"/>
                </a:lnTo>
                <a:cubicBezTo>
                  <a:pt x="227" y="48"/>
                  <a:pt x="216" y="38"/>
                  <a:pt x="216" y="24"/>
                </a:cubicBezTo>
                <a:cubicBezTo>
                  <a:pt x="216" y="11"/>
                  <a:pt x="227" y="0"/>
                  <a:pt x="240" y="0"/>
                </a:cubicBezTo>
                <a:close/>
                <a:moveTo>
                  <a:pt x="480" y="0"/>
                </a:moveTo>
                <a:lnTo>
                  <a:pt x="576" y="0"/>
                </a:lnTo>
                <a:cubicBezTo>
                  <a:pt x="590" y="0"/>
                  <a:pt x="600" y="11"/>
                  <a:pt x="600" y="24"/>
                </a:cubicBezTo>
                <a:cubicBezTo>
                  <a:pt x="600" y="38"/>
                  <a:pt x="590" y="48"/>
                  <a:pt x="576" y="48"/>
                </a:cubicBezTo>
                <a:lnTo>
                  <a:pt x="480" y="48"/>
                </a:lnTo>
                <a:cubicBezTo>
                  <a:pt x="467" y="48"/>
                  <a:pt x="456" y="38"/>
                  <a:pt x="456" y="24"/>
                </a:cubicBezTo>
                <a:cubicBezTo>
                  <a:pt x="456" y="11"/>
                  <a:pt x="467" y="0"/>
                  <a:pt x="480" y="0"/>
                </a:cubicBezTo>
                <a:close/>
                <a:moveTo>
                  <a:pt x="720" y="0"/>
                </a:moveTo>
                <a:lnTo>
                  <a:pt x="816" y="0"/>
                </a:lnTo>
                <a:cubicBezTo>
                  <a:pt x="830" y="0"/>
                  <a:pt x="840" y="11"/>
                  <a:pt x="840" y="24"/>
                </a:cubicBezTo>
                <a:cubicBezTo>
                  <a:pt x="840" y="38"/>
                  <a:pt x="830" y="48"/>
                  <a:pt x="816" y="48"/>
                </a:cubicBezTo>
                <a:lnTo>
                  <a:pt x="720" y="48"/>
                </a:lnTo>
                <a:cubicBezTo>
                  <a:pt x="707" y="48"/>
                  <a:pt x="696" y="38"/>
                  <a:pt x="696" y="24"/>
                </a:cubicBezTo>
                <a:cubicBezTo>
                  <a:pt x="696" y="11"/>
                  <a:pt x="707" y="0"/>
                  <a:pt x="720" y="0"/>
                </a:cubicBezTo>
                <a:close/>
                <a:moveTo>
                  <a:pt x="960" y="0"/>
                </a:moveTo>
                <a:lnTo>
                  <a:pt x="1056" y="0"/>
                </a:lnTo>
                <a:cubicBezTo>
                  <a:pt x="1070" y="0"/>
                  <a:pt x="1080" y="11"/>
                  <a:pt x="1080" y="24"/>
                </a:cubicBezTo>
                <a:cubicBezTo>
                  <a:pt x="1080" y="38"/>
                  <a:pt x="1070" y="48"/>
                  <a:pt x="1056" y="48"/>
                </a:cubicBezTo>
                <a:lnTo>
                  <a:pt x="960" y="48"/>
                </a:lnTo>
                <a:cubicBezTo>
                  <a:pt x="947" y="48"/>
                  <a:pt x="936" y="38"/>
                  <a:pt x="936" y="24"/>
                </a:cubicBezTo>
                <a:cubicBezTo>
                  <a:pt x="936" y="11"/>
                  <a:pt x="947" y="0"/>
                  <a:pt x="960" y="0"/>
                </a:cubicBezTo>
                <a:close/>
                <a:moveTo>
                  <a:pt x="1200" y="0"/>
                </a:moveTo>
                <a:lnTo>
                  <a:pt x="1296" y="0"/>
                </a:lnTo>
                <a:cubicBezTo>
                  <a:pt x="1310" y="0"/>
                  <a:pt x="1320" y="11"/>
                  <a:pt x="1320" y="24"/>
                </a:cubicBezTo>
                <a:cubicBezTo>
                  <a:pt x="1320" y="38"/>
                  <a:pt x="1310" y="48"/>
                  <a:pt x="1296" y="48"/>
                </a:cubicBezTo>
                <a:lnTo>
                  <a:pt x="1200" y="48"/>
                </a:lnTo>
                <a:cubicBezTo>
                  <a:pt x="1187" y="48"/>
                  <a:pt x="1176" y="38"/>
                  <a:pt x="1176" y="24"/>
                </a:cubicBezTo>
                <a:cubicBezTo>
                  <a:pt x="1176" y="11"/>
                  <a:pt x="1187" y="0"/>
                  <a:pt x="1200" y="0"/>
                </a:cubicBezTo>
                <a:close/>
                <a:moveTo>
                  <a:pt x="1440" y="0"/>
                </a:moveTo>
                <a:lnTo>
                  <a:pt x="1536" y="0"/>
                </a:lnTo>
                <a:cubicBezTo>
                  <a:pt x="1550" y="0"/>
                  <a:pt x="1560" y="11"/>
                  <a:pt x="1560" y="24"/>
                </a:cubicBezTo>
                <a:cubicBezTo>
                  <a:pt x="1560" y="38"/>
                  <a:pt x="1550" y="48"/>
                  <a:pt x="1536" y="48"/>
                </a:cubicBezTo>
                <a:lnTo>
                  <a:pt x="1440" y="48"/>
                </a:lnTo>
                <a:cubicBezTo>
                  <a:pt x="1427" y="48"/>
                  <a:pt x="1416" y="38"/>
                  <a:pt x="1416" y="24"/>
                </a:cubicBezTo>
                <a:cubicBezTo>
                  <a:pt x="1416" y="11"/>
                  <a:pt x="1427" y="0"/>
                  <a:pt x="1440" y="0"/>
                </a:cubicBezTo>
                <a:close/>
                <a:moveTo>
                  <a:pt x="1680" y="0"/>
                </a:moveTo>
                <a:lnTo>
                  <a:pt x="1776" y="0"/>
                </a:lnTo>
                <a:cubicBezTo>
                  <a:pt x="1790" y="0"/>
                  <a:pt x="1800" y="11"/>
                  <a:pt x="1800" y="24"/>
                </a:cubicBezTo>
                <a:cubicBezTo>
                  <a:pt x="1800" y="38"/>
                  <a:pt x="1790" y="48"/>
                  <a:pt x="1776" y="48"/>
                </a:cubicBezTo>
                <a:lnTo>
                  <a:pt x="1680" y="48"/>
                </a:lnTo>
                <a:cubicBezTo>
                  <a:pt x="1667" y="48"/>
                  <a:pt x="1656" y="38"/>
                  <a:pt x="1656" y="24"/>
                </a:cubicBezTo>
                <a:cubicBezTo>
                  <a:pt x="1656" y="11"/>
                  <a:pt x="1667" y="0"/>
                  <a:pt x="1680" y="0"/>
                </a:cubicBezTo>
                <a:close/>
                <a:moveTo>
                  <a:pt x="1920" y="0"/>
                </a:moveTo>
                <a:lnTo>
                  <a:pt x="2016" y="0"/>
                </a:lnTo>
                <a:cubicBezTo>
                  <a:pt x="2030" y="0"/>
                  <a:pt x="2040" y="11"/>
                  <a:pt x="2040" y="24"/>
                </a:cubicBezTo>
                <a:cubicBezTo>
                  <a:pt x="2040" y="38"/>
                  <a:pt x="2030" y="48"/>
                  <a:pt x="2016" y="48"/>
                </a:cubicBezTo>
                <a:lnTo>
                  <a:pt x="1920" y="48"/>
                </a:lnTo>
                <a:cubicBezTo>
                  <a:pt x="1907" y="48"/>
                  <a:pt x="1896" y="38"/>
                  <a:pt x="1896" y="24"/>
                </a:cubicBezTo>
                <a:cubicBezTo>
                  <a:pt x="1896" y="11"/>
                  <a:pt x="1907" y="0"/>
                  <a:pt x="1920" y="0"/>
                </a:cubicBezTo>
                <a:close/>
                <a:moveTo>
                  <a:pt x="2160" y="0"/>
                </a:moveTo>
                <a:lnTo>
                  <a:pt x="2256" y="0"/>
                </a:lnTo>
                <a:cubicBezTo>
                  <a:pt x="2270" y="0"/>
                  <a:pt x="2280" y="11"/>
                  <a:pt x="2280" y="24"/>
                </a:cubicBezTo>
                <a:cubicBezTo>
                  <a:pt x="2280" y="38"/>
                  <a:pt x="2270" y="48"/>
                  <a:pt x="2256" y="48"/>
                </a:cubicBezTo>
                <a:lnTo>
                  <a:pt x="2160" y="48"/>
                </a:lnTo>
                <a:cubicBezTo>
                  <a:pt x="2147" y="48"/>
                  <a:pt x="2136" y="38"/>
                  <a:pt x="2136" y="24"/>
                </a:cubicBezTo>
                <a:cubicBezTo>
                  <a:pt x="2136" y="11"/>
                  <a:pt x="2147" y="0"/>
                  <a:pt x="2160" y="0"/>
                </a:cubicBezTo>
                <a:close/>
                <a:moveTo>
                  <a:pt x="2400" y="0"/>
                </a:moveTo>
                <a:lnTo>
                  <a:pt x="2496" y="0"/>
                </a:lnTo>
                <a:cubicBezTo>
                  <a:pt x="2510" y="0"/>
                  <a:pt x="2520" y="11"/>
                  <a:pt x="2520" y="24"/>
                </a:cubicBezTo>
                <a:cubicBezTo>
                  <a:pt x="2520" y="38"/>
                  <a:pt x="2510" y="48"/>
                  <a:pt x="2496" y="48"/>
                </a:cubicBezTo>
                <a:lnTo>
                  <a:pt x="2400" y="48"/>
                </a:lnTo>
                <a:cubicBezTo>
                  <a:pt x="2387" y="48"/>
                  <a:pt x="2376" y="38"/>
                  <a:pt x="2376" y="24"/>
                </a:cubicBezTo>
                <a:cubicBezTo>
                  <a:pt x="2376" y="11"/>
                  <a:pt x="2387" y="0"/>
                  <a:pt x="2400" y="0"/>
                </a:cubicBezTo>
                <a:close/>
                <a:moveTo>
                  <a:pt x="2640" y="0"/>
                </a:moveTo>
                <a:lnTo>
                  <a:pt x="2736" y="0"/>
                </a:lnTo>
                <a:cubicBezTo>
                  <a:pt x="2750" y="0"/>
                  <a:pt x="2760" y="11"/>
                  <a:pt x="2760" y="24"/>
                </a:cubicBezTo>
                <a:cubicBezTo>
                  <a:pt x="2760" y="38"/>
                  <a:pt x="2750" y="48"/>
                  <a:pt x="2736" y="48"/>
                </a:cubicBezTo>
                <a:lnTo>
                  <a:pt x="2640" y="48"/>
                </a:lnTo>
                <a:cubicBezTo>
                  <a:pt x="2627" y="48"/>
                  <a:pt x="2616" y="38"/>
                  <a:pt x="2616" y="24"/>
                </a:cubicBezTo>
                <a:cubicBezTo>
                  <a:pt x="2616" y="11"/>
                  <a:pt x="2627" y="0"/>
                  <a:pt x="2640" y="0"/>
                </a:cubicBezTo>
                <a:close/>
                <a:moveTo>
                  <a:pt x="2880" y="0"/>
                </a:moveTo>
                <a:lnTo>
                  <a:pt x="2976" y="0"/>
                </a:lnTo>
                <a:cubicBezTo>
                  <a:pt x="2990" y="0"/>
                  <a:pt x="3000" y="11"/>
                  <a:pt x="3000" y="24"/>
                </a:cubicBezTo>
                <a:cubicBezTo>
                  <a:pt x="3000" y="38"/>
                  <a:pt x="2990" y="48"/>
                  <a:pt x="2976" y="48"/>
                </a:cubicBezTo>
                <a:lnTo>
                  <a:pt x="2880" y="48"/>
                </a:lnTo>
                <a:cubicBezTo>
                  <a:pt x="2867" y="48"/>
                  <a:pt x="2856" y="38"/>
                  <a:pt x="2856" y="24"/>
                </a:cubicBezTo>
                <a:cubicBezTo>
                  <a:pt x="2856" y="11"/>
                  <a:pt x="2867" y="0"/>
                  <a:pt x="2880" y="0"/>
                </a:cubicBezTo>
                <a:close/>
                <a:moveTo>
                  <a:pt x="3120" y="0"/>
                </a:moveTo>
                <a:lnTo>
                  <a:pt x="3216" y="0"/>
                </a:lnTo>
                <a:cubicBezTo>
                  <a:pt x="3230" y="0"/>
                  <a:pt x="3240" y="11"/>
                  <a:pt x="3240" y="24"/>
                </a:cubicBezTo>
                <a:cubicBezTo>
                  <a:pt x="3240" y="38"/>
                  <a:pt x="3230" y="48"/>
                  <a:pt x="3216" y="48"/>
                </a:cubicBezTo>
                <a:lnTo>
                  <a:pt x="3120" y="48"/>
                </a:lnTo>
                <a:cubicBezTo>
                  <a:pt x="3107" y="48"/>
                  <a:pt x="3096" y="38"/>
                  <a:pt x="3096" y="24"/>
                </a:cubicBezTo>
                <a:cubicBezTo>
                  <a:pt x="3096" y="11"/>
                  <a:pt x="3107" y="0"/>
                  <a:pt x="3120" y="0"/>
                </a:cubicBezTo>
                <a:close/>
                <a:moveTo>
                  <a:pt x="3360" y="0"/>
                </a:moveTo>
                <a:lnTo>
                  <a:pt x="3456" y="0"/>
                </a:lnTo>
                <a:cubicBezTo>
                  <a:pt x="3470" y="0"/>
                  <a:pt x="3480" y="11"/>
                  <a:pt x="3480" y="24"/>
                </a:cubicBezTo>
                <a:cubicBezTo>
                  <a:pt x="3480" y="38"/>
                  <a:pt x="3470" y="48"/>
                  <a:pt x="3456" y="48"/>
                </a:cubicBezTo>
                <a:lnTo>
                  <a:pt x="3360" y="48"/>
                </a:lnTo>
                <a:cubicBezTo>
                  <a:pt x="3347" y="48"/>
                  <a:pt x="3336" y="38"/>
                  <a:pt x="3336" y="24"/>
                </a:cubicBezTo>
                <a:cubicBezTo>
                  <a:pt x="3336" y="11"/>
                  <a:pt x="3347" y="0"/>
                  <a:pt x="3360" y="0"/>
                </a:cubicBezTo>
                <a:close/>
                <a:moveTo>
                  <a:pt x="3600" y="0"/>
                </a:moveTo>
                <a:lnTo>
                  <a:pt x="3696" y="0"/>
                </a:lnTo>
                <a:cubicBezTo>
                  <a:pt x="3710" y="0"/>
                  <a:pt x="3720" y="11"/>
                  <a:pt x="3720" y="24"/>
                </a:cubicBezTo>
                <a:cubicBezTo>
                  <a:pt x="3720" y="38"/>
                  <a:pt x="3710" y="48"/>
                  <a:pt x="3696" y="48"/>
                </a:cubicBezTo>
                <a:lnTo>
                  <a:pt x="3600" y="48"/>
                </a:lnTo>
                <a:cubicBezTo>
                  <a:pt x="3587" y="48"/>
                  <a:pt x="3576" y="38"/>
                  <a:pt x="3576" y="24"/>
                </a:cubicBezTo>
                <a:cubicBezTo>
                  <a:pt x="3576" y="11"/>
                  <a:pt x="3587" y="0"/>
                  <a:pt x="3600" y="0"/>
                </a:cubicBezTo>
                <a:close/>
                <a:moveTo>
                  <a:pt x="3840" y="0"/>
                </a:moveTo>
                <a:lnTo>
                  <a:pt x="3936" y="0"/>
                </a:lnTo>
                <a:cubicBezTo>
                  <a:pt x="3950" y="0"/>
                  <a:pt x="3960" y="11"/>
                  <a:pt x="3960" y="24"/>
                </a:cubicBezTo>
                <a:cubicBezTo>
                  <a:pt x="3960" y="38"/>
                  <a:pt x="3950" y="48"/>
                  <a:pt x="3936" y="48"/>
                </a:cubicBezTo>
                <a:lnTo>
                  <a:pt x="3840" y="48"/>
                </a:lnTo>
                <a:cubicBezTo>
                  <a:pt x="3827" y="48"/>
                  <a:pt x="3816" y="38"/>
                  <a:pt x="3816" y="24"/>
                </a:cubicBezTo>
                <a:cubicBezTo>
                  <a:pt x="3816" y="11"/>
                  <a:pt x="3827" y="0"/>
                  <a:pt x="3840" y="0"/>
                </a:cubicBezTo>
                <a:close/>
                <a:moveTo>
                  <a:pt x="4080" y="0"/>
                </a:moveTo>
                <a:lnTo>
                  <a:pt x="4176" y="0"/>
                </a:lnTo>
                <a:cubicBezTo>
                  <a:pt x="4190" y="0"/>
                  <a:pt x="4200" y="11"/>
                  <a:pt x="4200" y="24"/>
                </a:cubicBezTo>
                <a:cubicBezTo>
                  <a:pt x="4200" y="38"/>
                  <a:pt x="4190" y="48"/>
                  <a:pt x="4176" y="48"/>
                </a:cubicBezTo>
                <a:lnTo>
                  <a:pt x="4080" y="48"/>
                </a:lnTo>
                <a:cubicBezTo>
                  <a:pt x="4067" y="48"/>
                  <a:pt x="4056" y="38"/>
                  <a:pt x="4056" y="24"/>
                </a:cubicBezTo>
                <a:cubicBezTo>
                  <a:pt x="4056" y="11"/>
                  <a:pt x="4067" y="0"/>
                  <a:pt x="4080" y="0"/>
                </a:cubicBezTo>
                <a:close/>
                <a:moveTo>
                  <a:pt x="4320" y="0"/>
                </a:moveTo>
                <a:lnTo>
                  <a:pt x="4416" y="0"/>
                </a:lnTo>
                <a:cubicBezTo>
                  <a:pt x="4430" y="0"/>
                  <a:pt x="4440" y="11"/>
                  <a:pt x="4440" y="24"/>
                </a:cubicBezTo>
                <a:cubicBezTo>
                  <a:pt x="4440" y="38"/>
                  <a:pt x="4430" y="48"/>
                  <a:pt x="4416" y="48"/>
                </a:cubicBezTo>
                <a:lnTo>
                  <a:pt x="4320" y="48"/>
                </a:lnTo>
                <a:cubicBezTo>
                  <a:pt x="4307" y="48"/>
                  <a:pt x="4296" y="38"/>
                  <a:pt x="4296" y="24"/>
                </a:cubicBezTo>
                <a:cubicBezTo>
                  <a:pt x="4296" y="11"/>
                  <a:pt x="4307" y="0"/>
                  <a:pt x="4320" y="0"/>
                </a:cubicBezTo>
                <a:close/>
                <a:moveTo>
                  <a:pt x="4560" y="0"/>
                </a:moveTo>
                <a:lnTo>
                  <a:pt x="4656" y="0"/>
                </a:lnTo>
                <a:cubicBezTo>
                  <a:pt x="4670" y="0"/>
                  <a:pt x="4680" y="11"/>
                  <a:pt x="4680" y="24"/>
                </a:cubicBezTo>
                <a:cubicBezTo>
                  <a:pt x="4680" y="38"/>
                  <a:pt x="4670" y="48"/>
                  <a:pt x="4656" y="48"/>
                </a:cubicBezTo>
                <a:lnTo>
                  <a:pt x="4560" y="48"/>
                </a:lnTo>
                <a:cubicBezTo>
                  <a:pt x="4547" y="48"/>
                  <a:pt x="4536" y="38"/>
                  <a:pt x="4536" y="24"/>
                </a:cubicBezTo>
                <a:cubicBezTo>
                  <a:pt x="4536" y="11"/>
                  <a:pt x="4547" y="0"/>
                  <a:pt x="4560" y="0"/>
                </a:cubicBezTo>
                <a:close/>
                <a:moveTo>
                  <a:pt x="4800" y="0"/>
                </a:moveTo>
                <a:lnTo>
                  <a:pt x="4896" y="0"/>
                </a:lnTo>
                <a:cubicBezTo>
                  <a:pt x="4910" y="0"/>
                  <a:pt x="4920" y="11"/>
                  <a:pt x="4920" y="24"/>
                </a:cubicBezTo>
                <a:cubicBezTo>
                  <a:pt x="4920" y="38"/>
                  <a:pt x="4910" y="48"/>
                  <a:pt x="4896" y="48"/>
                </a:cubicBezTo>
                <a:lnTo>
                  <a:pt x="4800" y="48"/>
                </a:lnTo>
                <a:cubicBezTo>
                  <a:pt x="4787" y="48"/>
                  <a:pt x="4776" y="38"/>
                  <a:pt x="4776" y="24"/>
                </a:cubicBezTo>
                <a:cubicBezTo>
                  <a:pt x="4776" y="11"/>
                  <a:pt x="4787" y="0"/>
                  <a:pt x="4800" y="0"/>
                </a:cubicBezTo>
                <a:close/>
                <a:moveTo>
                  <a:pt x="5040" y="0"/>
                </a:moveTo>
                <a:lnTo>
                  <a:pt x="5136" y="0"/>
                </a:lnTo>
                <a:cubicBezTo>
                  <a:pt x="5150" y="0"/>
                  <a:pt x="5160" y="11"/>
                  <a:pt x="5160" y="24"/>
                </a:cubicBezTo>
                <a:cubicBezTo>
                  <a:pt x="5160" y="38"/>
                  <a:pt x="5150" y="48"/>
                  <a:pt x="5136" y="48"/>
                </a:cubicBezTo>
                <a:lnTo>
                  <a:pt x="5040" y="48"/>
                </a:lnTo>
                <a:cubicBezTo>
                  <a:pt x="5027" y="48"/>
                  <a:pt x="5016" y="38"/>
                  <a:pt x="5016" y="24"/>
                </a:cubicBezTo>
                <a:cubicBezTo>
                  <a:pt x="5016" y="11"/>
                  <a:pt x="5027" y="0"/>
                  <a:pt x="5040" y="0"/>
                </a:cubicBezTo>
                <a:close/>
                <a:moveTo>
                  <a:pt x="5280" y="0"/>
                </a:moveTo>
                <a:lnTo>
                  <a:pt x="5376" y="0"/>
                </a:lnTo>
                <a:cubicBezTo>
                  <a:pt x="5390" y="0"/>
                  <a:pt x="5400" y="11"/>
                  <a:pt x="5400" y="24"/>
                </a:cubicBezTo>
                <a:cubicBezTo>
                  <a:pt x="5400" y="38"/>
                  <a:pt x="5390" y="48"/>
                  <a:pt x="5376" y="48"/>
                </a:cubicBezTo>
                <a:lnTo>
                  <a:pt x="5280" y="48"/>
                </a:lnTo>
                <a:cubicBezTo>
                  <a:pt x="5267" y="48"/>
                  <a:pt x="5256" y="38"/>
                  <a:pt x="5256" y="24"/>
                </a:cubicBezTo>
                <a:cubicBezTo>
                  <a:pt x="5256" y="11"/>
                  <a:pt x="5267" y="0"/>
                  <a:pt x="5280" y="0"/>
                </a:cubicBezTo>
                <a:close/>
                <a:moveTo>
                  <a:pt x="5520" y="0"/>
                </a:moveTo>
                <a:lnTo>
                  <a:pt x="5616" y="0"/>
                </a:lnTo>
                <a:cubicBezTo>
                  <a:pt x="5630" y="0"/>
                  <a:pt x="5640" y="11"/>
                  <a:pt x="5640" y="24"/>
                </a:cubicBezTo>
                <a:cubicBezTo>
                  <a:pt x="5640" y="38"/>
                  <a:pt x="5630" y="48"/>
                  <a:pt x="5616" y="48"/>
                </a:cubicBezTo>
                <a:lnTo>
                  <a:pt x="5520" y="48"/>
                </a:lnTo>
                <a:cubicBezTo>
                  <a:pt x="5507" y="48"/>
                  <a:pt x="5496" y="38"/>
                  <a:pt x="5496" y="24"/>
                </a:cubicBezTo>
                <a:cubicBezTo>
                  <a:pt x="5496" y="11"/>
                  <a:pt x="5507" y="0"/>
                  <a:pt x="5520" y="0"/>
                </a:cubicBezTo>
                <a:close/>
                <a:moveTo>
                  <a:pt x="5760" y="0"/>
                </a:moveTo>
                <a:lnTo>
                  <a:pt x="5856" y="0"/>
                </a:lnTo>
                <a:cubicBezTo>
                  <a:pt x="5870" y="0"/>
                  <a:pt x="5880" y="11"/>
                  <a:pt x="5880" y="24"/>
                </a:cubicBezTo>
                <a:cubicBezTo>
                  <a:pt x="5880" y="38"/>
                  <a:pt x="5870" y="48"/>
                  <a:pt x="5856" y="48"/>
                </a:cubicBezTo>
                <a:lnTo>
                  <a:pt x="5760" y="48"/>
                </a:lnTo>
                <a:cubicBezTo>
                  <a:pt x="5747" y="48"/>
                  <a:pt x="5736" y="38"/>
                  <a:pt x="5736" y="24"/>
                </a:cubicBezTo>
                <a:cubicBezTo>
                  <a:pt x="5736" y="11"/>
                  <a:pt x="5747" y="0"/>
                  <a:pt x="5760" y="0"/>
                </a:cubicBezTo>
                <a:close/>
                <a:moveTo>
                  <a:pt x="6000" y="0"/>
                </a:moveTo>
                <a:lnTo>
                  <a:pt x="6096" y="0"/>
                </a:lnTo>
                <a:cubicBezTo>
                  <a:pt x="6110" y="0"/>
                  <a:pt x="6120" y="11"/>
                  <a:pt x="6120" y="24"/>
                </a:cubicBezTo>
                <a:cubicBezTo>
                  <a:pt x="6120" y="38"/>
                  <a:pt x="6110" y="48"/>
                  <a:pt x="6096" y="48"/>
                </a:cubicBezTo>
                <a:lnTo>
                  <a:pt x="6000" y="48"/>
                </a:lnTo>
                <a:cubicBezTo>
                  <a:pt x="5987" y="48"/>
                  <a:pt x="5976" y="38"/>
                  <a:pt x="5976" y="24"/>
                </a:cubicBezTo>
                <a:cubicBezTo>
                  <a:pt x="5976" y="11"/>
                  <a:pt x="5987" y="0"/>
                  <a:pt x="6000" y="0"/>
                </a:cubicBezTo>
                <a:close/>
                <a:moveTo>
                  <a:pt x="6240" y="0"/>
                </a:moveTo>
                <a:lnTo>
                  <a:pt x="6336" y="0"/>
                </a:lnTo>
                <a:cubicBezTo>
                  <a:pt x="6350" y="0"/>
                  <a:pt x="6360" y="11"/>
                  <a:pt x="6360" y="24"/>
                </a:cubicBezTo>
                <a:cubicBezTo>
                  <a:pt x="6360" y="38"/>
                  <a:pt x="6350" y="48"/>
                  <a:pt x="6336" y="48"/>
                </a:cubicBezTo>
                <a:lnTo>
                  <a:pt x="6240" y="48"/>
                </a:lnTo>
                <a:cubicBezTo>
                  <a:pt x="6227" y="48"/>
                  <a:pt x="6216" y="38"/>
                  <a:pt x="6216" y="24"/>
                </a:cubicBezTo>
                <a:cubicBezTo>
                  <a:pt x="6216" y="11"/>
                  <a:pt x="6227" y="0"/>
                  <a:pt x="6240" y="0"/>
                </a:cubicBezTo>
                <a:close/>
                <a:moveTo>
                  <a:pt x="6480" y="0"/>
                </a:moveTo>
                <a:lnTo>
                  <a:pt x="6576" y="0"/>
                </a:lnTo>
                <a:cubicBezTo>
                  <a:pt x="6590" y="0"/>
                  <a:pt x="6600" y="11"/>
                  <a:pt x="6600" y="24"/>
                </a:cubicBezTo>
                <a:cubicBezTo>
                  <a:pt x="6600" y="38"/>
                  <a:pt x="6590" y="48"/>
                  <a:pt x="6576" y="48"/>
                </a:cubicBezTo>
                <a:lnTo>
                  <a:pt x="6480" y="48"/>
                </a:lnTo>
                <a:cubicBezTo>
                  <a:pt x="6467" y="48"/>
                  <a:pt x="6456" y="38"/>
                  <a:pt x="6456" y="24"/>
                </a:cubicBezTo>
                <a:cubicBezTo>
                  <a:pt x="6456" y="11"/>
                  <a:pt x="6467" y="0"/>
                  <a:pt x="6480" y="0"/>
                </a:cubicBezTo>
                <a:close/>
                <a:moveTo>
                  <a:pt x="6720" y="0"/>
                </a:moveTo>
                <a:lnTo>
                  <a:pt x="6816" y="0"/>
                </a:lnTo>
                <a:cubicBezTo>
                  <a:pt x="6830" y="0"/>
                  <a:pt x="6840" y="11"/>
                  <a:pt x="6840" y="24"/>
                </a:cubicBezTo>
                <a:cubicBezTo>
                  <a:pt x="6840" y="38"/>
                  <a:pt x="6830" y="48"/>
                  <a:pt x="6816" y="48"/>
                </a:cubicBezTo>
                <a:lnTo>
                  <a:pt x="6720" y="48"/>
                </a:lnTo>
                <a:cubicBezTo>
                  <a:pt x="6707" y="48"/>
                  <a:pt x="6696" y="38"/>
                  <a:pt x="6696" y="24"/>
                </a:cubicBezTo>
                <a:cubicBezTo>
                  <a:pt x="6696" y="11"/>
                  <a:pt x="6707" y="0"/>
                  <a:pt x="6720" y="0"/>
                </a:cubicBezTo>
                <a:close/>
                <a:moveTo>
                  <a:pt x="6960" y="0"/>
                </a:moveTo>
                <a:lnTo>
                  <a:pt x="7056" y="0"/>
                </a:lnTo>
                <a:cubicBezTo>
                  <a:pt x="7070" y="0"/>
                  <a:pt x="7080" y="11"/>
                  <a:pt x="7080" y="24"/>
                </a:cubicBezTo>
                <a:cubicBezTo>
                  <a:pt x="7080" y="38"/>
                  <a:pt x="7070" y="48"/>
                  <a:pt x="7056" y="48"/>
                </a:cubicBezTo>
                <a:lnTo>
                  <a:pt x="6960" y="48"/>
                </a:lnTo>
                <a:cubicBezTo>
                  <a:pt x="6947" y="48"/>
                  <a:pt x="6936" y="38"/>
                  <a:pt x="6936" y="24"/>
                </a:cubicBezTo>
                <a:cubicBezTo>
                  <a:pt x="6936" y="11"/>
                  <a:pt x="6947" y="0"/>
                  <a:pt x="6960" y="0"/>
                </a:cubicBezTo>
                <a:close/>
                <a:moveTo>
                  <a:pt x="7200" y="0"/>
                </a:moveTo>
                <a:lnTo>
                  <a:pt x="7296" y="0"/>
                </a:lnTo>
                <a:cubicBezTo>
                  <a:pt x="7310" y="0"/>
                  <a:pt x="7320" y="11"/>
                  <a:pt x="7320" y="24"/>
                </a:cubicBezTo>
                <a:cubicBezTo>
                  <a:pt x="7320" y="38"/>
                  <a:pt x="7310" y="48"/>
                  <a:pt x="7296" y="48"/>
                </a:cubicBezTo>
                <a:lnTo>
                  <a:pt x="7200" y="48"/>
                </a:lnTo>
                <a:cubicBezTo>
                  <a:pt x="7187" y="48"/>
                  <a:pt x="7176" y="38"/>
                  <a:pt x="7176" y="24"/>
                </a:cubicBezTo>
                <a:cubicBezTo>
                  <a:pt x="7176" y="11"/>
                  <a:pt x="7187" y="0"/>
                  <a:pt x="7200" y="0"/>
                </a:cubicBezTo>
                <a:close/>
                <a:moveTo>
                  <a:pt x="7440" y="0"/>
                </a:moveTo>
                <a:lnTo>
                  <a:pt x="7536" y="0"/>
                </a:lnTo>
                <a:cubicBezTo>
                  <a:pt x="7550" y="0"/>
                  <a:pt x="7560" y="11"/>
                  <a:pt x="7560" y="24"/>
                </a:cubicBezTo>
                <a:cubicBezTo>
                  <a:pt x="7560" y="38"/>
                  <a:pt x="7550" y="48"/>
                  <a:pt x="7536" y="48"/>
                </a:cubicBezTo>
                <a:lnTo>
                  <a:pt x="7440" y="48"/>
                </a:lnTo>
                <a:cubicBezTo>
                  <a:pt x="7427" y="48"/>
                  <a:pt x="7416" y="38"/>
                  <a:pt x="7416" y="24"/>
                </a:cubicBezTo>
                <a:cubicBezTo>
                  <a:pt x="7416" y="11"/>
                  <a:pt x="7427" y="0"/>
                  <a:pt x="7440" y="0"/>
                </a:cubicBezTo>
                <a:close/>
                <a:moveTo>
                  <a:pt x="7680" y="0"/>
                </a:moveTo>
                <a:lnTo>
                  <a:pt x="7776" y="0"/>
                </a:lnTo>
                <a:cubicBezTo>
                  <a:pt x="7790" y="0"/>
                  <a:pt x="7800" y="11"/>
                  <a:pt x="7800" y="24"/>
                </a:cubicBezTo>
                <a:cubicBezTo>
                  <a:pt x="7800" y="38"/>
                  <a:pt x="7790" y="48"/>
                  <a:pt x="7776" y="48"/>
                </a:cubicBezTo>
                <a:lnTo>
                  <a:pt x="7680" y="48"/>
                </a:lnTo>
                <a:cubicBezTo>
                  <a:pt x="7667" y="48"/>
                  <a:pt x="7656" y="38"/>
                  <a:pt x="7656" y="24"/>
                </a:cubicBezTo>
                <a:cubicBezTo>
                  <a:pt x="7656" y="11"/>
                  <a:pt x="7667" y="0"/>
                  <a:pt x="7680" y="0"/>
                </a:cubicBezTo>
                <a:close/>
                <a:moveTo>
                  <a:pt x="7920" y="0"/>
                </a:moveTo>
                <a:lnTo>
                  <a:pt x="8016" y="0"/>
                </a:lnTo>
                <a:cubicBezTo>
                  <a:pt x="8030" y="0"/>
                  <a:pt x="8040" y="11"/>
                  <a:pt x="8040" y="24"/>
                </a:cubicBezTo>
                <a:cubicBezTo>
                  <a:pt x="8040" y="38"/>
                  <a:pt x="8030" y="48"/>
                  <a:pt x="8016" y="48"/>
                </a:cubicBezTo>
                <a:lnTo>
                  <a:pt x="7920" y="48"/>
                </a:lnTo>
                <a:cubicBezTo>
                  <a:pt x="7907" y="48"/>
                  <a:pt x="7896" y="38"/>
                  <a:pt x="7896" y="24"/>
                </a:cubicBezTo>
                <a:cubicBezTo>
                  <a:pt x="7896" y="11"/>
                  <a:pt x="7907" y="0"/>
                  <a:pt x="7920" y="0"/>
                </a:cubicBezTo>
                <a:close/>
                <a:moveTo>
                  <a:pt x="8160" y="0"/>
                </a:moveTo>
                <a:lnTo>
                  <a:pt x="8256" y="0"/>
                </a:lnTo>
                <a:cubicBezTo>
                  <a:pt x="8270" y="0"/>
                  <a:pt x="8280" y="11"/>
                  <a:pt x="8280" y="24"/>
                </a:cubicBezTo>
                <a:cubicBezTo>
                  <a:pt x="8280" y="38"/>
                  <a:pt x="8270" y="48"/>
                  <a:pt x="8256" y="48"/>
                </a:cubicBezTo>
                <a:lnTo>
                  <a:pt x="8160" y="48"/>
                </a:lnTo>
                <a:cubicBezTo>
                  <a:pt x="8147" y="48"/>
                  <a:pt x="8136" y="38"/>
                  <a:pt x="8136" y="24"/>
                </a:cubicBezTo>
                <a:cubicBezTo>
                  <a:pt x="8136" y="11"/>
                  <a:pt x="8147" y="0"/>
                  <a:pt x="8160" y="0"/>
                </a:cubicBezTo>
                <a:close/>
                <a:moveTo>
                  <a:pt x="8400" y="0"/>
                </a:moveTo>
                <a:lnTo>
                  <a:pt x="8496" y="0"/>
                </a:lnTo>
                <a:cubicBezTo>
                  <a:pt x="8510" y="0"/>
                  <a:pt x="8520" y="11"/>
                  <a:pt x="8520" y="24"/>
                </a:cubicBezTo>
                <a:cubicBezTo>
                  <a:pt x="8520" y="38"/>
                  <a:pt x="8510" y="48"/>
                  <a:pt x="8496" y="48"/>
                </a:cubicBezTo>
                <a:lnTo>
                  <a:pt x="8400" y="48"/>
                </a:lnTo>
                <a:cubicBezTo>
                  <a:pt x="8387" y="48"/>
                  <a:pt x="8376" y="38"/>
                  <a:pt x="8376" y="24"/>
                </a:cubicBezTo>
                <a:cubicBezTo>
                  <a:pt x="8376" y="11"/>
                  <a:pt x="8387" y="0"/>
                  <a:pt x="8400" y="0"/>
                </a:cubicBezTo>
                <a:close/>
                <a:moveTo>
                  <a:pt x="8640" y="0"/>
                </a:moveTo>
                <a:lnTo>
                  <a:pt x="8736" y="0"/>
                </a:lnTo>
                <a:cubicBezTo>
                  <a:pt x="8750" y="0"/>
                  <a:pt x="8760" y="11"/>
                  <a:pt x="8760" y="24"/>
                </a:cubicBezTo>
                <a:cubicBezTo>
                  <a:pt x="8760" y="38"/>
                  <a:pt x="8750" y="48"/>
                  <a:pt x="8736" y="48"/>
                </a:cubicBezTo>
                <a:lnTo>
                  <a:pt x="8640" y="48"/>
                </a:lnTo>
                <a:cubicBezTo>
                  <a:pt x="8627" y="48"/>
                  <a:pt x="8616" y="38"/>
                  <a:pt x="8616" y="24"/>
                </a:cubicBezTo>
                <a:cubicBezTo>
                  <a:pt x="8616" y="11"/>
                  <a:pt x="8627" y="0"/>
                  <a:pt x="8640" y="0"/>
                </a:cubicBezTo>
                <a:close/>
                <a:moveTo>
                  <a:pt x="8880" y="0"/>
                </a:moveTo>
                <a:lnTo>
                  <a:pt x="8976" y="0"/>
                </a:lnTo>
                <a:cubicBezTo>
                  <a:pt x="8990" y="0"/>
                  <a:pt x="9000" y="11"/>
                  <a:pt x="9000" y="24"/>
                </a:cubicBezTo>
                <a:cubicBezTo>
                  <a:pt x="9000" y="38"/>
                  <a:pt x="8990" y="48"/>
                  <a:pt x="8976" y="48"/>
                </a:cubicBezTo>
                <a:lnTo>
                  <a:pt x="8880" y="48"/>
                </a:lnTo>
                <a:cubicBezTo>
                  <a:pt x="8867" y="48"/>
                  <a:pt x="8856" y="38"/>
                  <a:pt x="8856" y="24"/>
                </a:cubicBezTo>
                <a:cubicBezTo>
                  <a:pt x="8856" y="11"/>
                  <a:pt x="8867" y="0"/>
                  <a:pt x="8880" y="0"/>
                </a:cubicBezTo>
                <a:close/>
                <a:moveTo>
                  <a:pt x="9120" y="0"/>
                </a:moveTo>
                <a:lnTo>
                  <a:pt x="9216" y="0"/>
                </a:lnTo>
                <a:cubicBezTo>
                  <a:pt x="9230" y="0"/>
                  <a:pt x="9240" y="11"/>
                  <a:pt x="9240" y="24"/>
                </a:cubicBezTo>
                <a:cubicBezTo>
                  <a:pt x="9240" y="38"/>
                  <a:pt x="9230" y="48"/>
                  <a:pt x="9216" y="48"/>
                </a:cubicBezTo>
                <a:lnTo>
                  <a:pt x="9120" y="48"/>
                </a:lnTo>
                <a:cubicBezTo>
                  <a:pt x="9107" y="48"/>
                  <a:pt x="9096" y="38"/>
                  <a:pt x="9096" y="24"/>
                </a:cubicBezTo>
                <a:cubicBezTo>
                  <a:pt x="9096" y="11"/>
                  <a:pt x="9107" y="0"/>
                  <a:pt x="9120" y="0"/>
                </a:cubicBezTo>
                <a:close/>
                <a:moveTo>
                  <a:pt x="9360" y="0"/>
                </a:moveTo>
                <a:lnTo>
                  <a:pt x="9456" y="0"/>
                </a:lnTo>
                <a:cubicBezTo>
                  <a:pt x="9470" y="0"/>
                  <a:pt x="9480" y="11"/>
                  <a:pt x="9480" y="24"/>
                </a:cubicBezTo>
                <a:cubicBezTo>
                  <a:pt x="9480" y="38"/>
                  <a:pt x="9470" y="48"/>
                  <a:pt x="9456" y="48"/>
                </a:cubicBezTo>
                <a:lnTo>
                  <a:pt x="9360" y="48"/>
                </a:lnTo>
                <a:cubicBezTo>
                  <a:pt x="9347" y="48"/>
                  <a:pt x="9336" y="38"/>
                  <a:pt x="9336" y="24"/>
                </a:cubicBezTo>
                <a:cubicBezTo>
                  <a:pt x="9336" y="11"/>
                  <a:pt x="9347" y="0"/>
                  <a:pt x="9360" y="0"/>
                </a:cubicBezTo>
                <a:close/>
                <a:moveTo>
                  <a:pt x="9600" y="0"/>
                </a:moveTo>
                <a:lnTo>
                  <a:pt x="9696" y="0"/>
                </a:lnTo>
                <a:cubicBezTo>
                  <a:pt x="9710" y="0"/>
                  <a:pt x="9720" y="11"/>
                  <a:pt x="9720" y="24"/>
                </a:cubicBezTo>
                <a:cubicBezTo>
                  <a:pt x="9720" y="38"/>
                  <a:pt x="9710" y="48"/>
                  <a:pt x="9696" y="48"/>
                </a:cubicBezTo>
                <a:lnTo>
                  <a:pt x="9600" y="48"/>
                </a:lnTo>
                <a:cubicBezTo>
                  <a:pt x="9587" y="48"/>
                  <a:pt x="9576" y="38"/>
                  <a:pt x="9576" y="24"/>
                </a:cubicBezTo>
                <a:cubicBezTo>
                  <a:pt x="9576" y="11"/>
                  <a:pt x="9587" y="0"/>
                  <a:pt x="9600" y="0"/>
                </a:cubicBezTo>
                <a:close/>
                <a:moveTo>
                  <a:pt x="9840" y="0"/>
                </a:moveTo>
                <a:lnTo>
                  <a:pt x="9936" y="0"/>
                </a:lnTo>
                <a:cubicBezTo>
                  <a:pt x="9950" y="0"/>
                  <a:pt x="9960" y="11"/>
                  <a:pt x="9960" y="24"/>
                </a:cubicBezTo>
                <a:cubicBezTo>
                  <a:pt x="9960" y="38"/>
                  <a:pt x="9950" y="48"/>
                  <a:pt x="9936" y="48"/>
                </a:cubicBezTo>
                <a:lnTo>
                  <a:pt x="9840" y="48"/>
                </a:lnTo>
                <a:cubicBezTo>
                  <a:pt x="9827" y="48"/>
                  <a:pt x="9816" y="38"/>
                  <a:pt x="9816" y="24"/>
                </a:cubicBezTo>
                <a:cubicBezTo>
                  <a:pt x="9816" y="11"/>
                  <a:pt x="9827" y="0"/>
                  <a:pt x="9840" y="0"/>
                </a:cubicBezTo>
                <a:close/>
                <a:moveTo>
                  <a:pt x="10080" y="0"/>
                </a:moveTo>
                <a:lnTo>
                  <a:pt x="10176" y="0"/>
                </a:lnTo>
                <a:cubicBezTo>
                  <a:pt x="10190" y="0"/>
                  <a:pt x="10200" y="11"/>
                  <a:pt x="10200" y="24"/>
                </a:cubicBezTo>
                <a:cubicBezTo>
                  <a:pt x="10200" y="38"/>
                  <a:pt x="10190" y="48"/>
                  <a:pt x="10176" y="48"/>
                </a:cubicBezTo>
                <a:lnTo>
                  <a:pt x="10080" y="48"/>
                </a:lnTo>
                <a:cubicBezTo>
                  <a:pt x="10067" y="48"/>
                  <a:pt x="10056" y="38"/>
                  <a:pt x="10056" y="24"/>
                </a:cubicBezTo>
                <a:cubicBezTo>
                  <a:pt x="10056" y="11"/>
                  <a:pt x="10067" y="0"/>
                  <a:pt x="10080" y="0"/>
                </a:cubicBezTo>
                <a:close/>
                <a:moveTo>
                  <a:pt x="10320" y="0"/>
                </a:moveTo>
                <a:lnTo>
                  <a:pt x="10416" y="0"/>
                </a:lnTo>
                <a:cubicBezTo>
                  <a:pt x="10430" y="0"/>
                  <a:pt x="10440" y="11"/>
                  <a:pt x="10440" y="24"/>
                </a:cubicBezTo>
                <a:cubicBezTo>
                  <a:pt x="10440" y="38"/>
                  <a:pt x="10430" y="48"/>
                  <a:pt x="10416" y="48"/>
                </a:cubicBezTo>
                <a:lnTo>
                  <a:pt x="10320" y="48"/>
                </a:lnTo>
                <a:cubicBezTo>
                  <a:pt x="10307" y="48"/>
                  <a:pt x="10296" y="38"/>
                  <a:pt x="10296" y="24"/>
                </a:cubicBezTo>
                <a:cubicBezTo>
                  <a:pt x="10296" y="11"/>
                  <a:pt x="10307" y="0"/>
                  <a:pt x="10320" y="0"/>
                </a:cubicBezTo>
                <a:close/>
                <a:moveTo>
                  <a:pt x="10560" y="0"/>
                </a:moveTo>
                <a:lnTo>
                  <a:pt x="10656" y="0"/>
                </a:lnTo>
                <a:cubicBezTo>
                  <a:pt x="10670" y="0"/>
                  <a:pt x="10680" y="11"/>
                  <a:pt x="10680" y="24"/>
                </a:cubicBezTo>
                <a:cubicBezTo>
                  <a:pt x="10680" y="38"/>
                  <a:pt x="10670" y="48"/>
                  <a:pt x="10656" y="48"/>
                </a:cubicBezTo>
                <a:lnTo>
                  <a:pt x="10560" y="48"/>
                </a:lnTo>
                <a:cubicBezTo>
                  <a:pt x="10547" y="48"/>
                  <a:pt x="10536" y="38"/>
                  <a:pt x="10536" y="24"/>
                </a:cubicBezTo>
                <a:cubicBezTo>
                  <a:pt x="10536" y="11"/>
                  <a:pt x="10547" y="0"/>
                  <a:pt x="10560" y="0"/>
                </a:cubicBezTo>
                <a:close/>
                <a:moveTo>
                  <a:pt x="10800" y="0"/>
                </a:moveTo>
                <a:lnTo>
                  <a:pt x="10896" y="0"/>
                </a:lnTo>
                <a:cubicBezTo>
                  <a:pt x="10910" y="0"/>
                  <a:pt x="10920" y="11"/>
                  <a:pt x="10920" y="24"/>
                </a:cubicBezTo>
                <a:cubicBezTo>
                  <a:pt x="10920" y="38"/>
                  <a:pt x="10910" y="48"/>
                  <a:pt x="10896" y="48"/>
                </a:cubicBezTo>
                <a:lnTo>
                  <a:pt x="10800" y="48"/>
                </a:lnTo>
                <a:cubicBezTo>
                  <a:pt x="10787" y="48"/>
                  <a:pt x="10776" y="38"/>
                  <a:pt x="10776" y="24"/>
                </a:cubicBezTo>
                <a:cubicBezTo>
                  <a:pt x="10776" y="11"/>
                  <a:pt x="10787" y="0"/>
                  <a:pt x="10800" y="0"/>
                </a:cubicBezTo>
                <a:close/>
                <a:moveTo>
                  <a:pt x="11040" y="0"/>
                </a:moveTo>
                <a:lnTo>
                  <a:pt x="11136" y="0"/>
                </a:lnTo>
                <a:cubicBezTo>
                  <a:pt x="11150" y="0"/>
                  <a:pt x="11160" y="11"/>
                  <a:pt x="11160" y="24"/>
                </a:cubicBezTo>
                <a:cubicBezTo>
                  <a:pt x="11160" y="38"/>
                  <a:pt x="11150" y="48"/>
                  <a:pt x="11136" y="48"/>
                </a:cubicBezTo>
                <a:lnTo>
                  <a:pt x="11040" y="48"/>
                </a:lnTo>
                <a:cubicBezTo>
                  <a:pt x="11027" y="48"/>
                  <a:pt x="11016" y="38"/>
                  <a:pt x="11016" y="24"/>
                </a:cubicBezTo>
                <a:cubicBezTo>
                  <a:pt x="11016" y="11"/>
                  <a:pt x="11027" y="0"/>
                  <a:pt x="11040" y="0"/>
                </a:cubicBezTo>
                <a:close/>
                <a:moveTo>
                  <a:pt x="11280" y="0"/>
                </a:moveTo>
                <a:lnTo>
                  <a:pt x="11376" y="0"/>
                </a:lnTo>
                <a:cubicBezTo>
                  <a:pt x="11390" y="0"/>
                  <a:pt x="11400" y="11"/>
                  <a:pt x="11400" y="24"/>
                </a:cubicBezTo>
                <a:cubicBezTo>
                  <a:pt x="11400" y="38"/>
                  <a:pt x="11390" y="48"/>
                  <a:pt x="11376" y="48"/>
                </a:cubicBezTo>
                <a:lnTo>
                  <a:pt x="11280" y="48"/>
                </a:lnTo>
                <a:cubicBezTo>
                  <a:pt x="11267" y="48"/>
                  <a:pt x="11256" y="38"/>
                  <a:pt x="11256" y="24"/>
                </a:cubicBezTo>
                <a:cubicBezTo>
                  <a:pt x="11256" y="11"/>
                  <a:pt x="11267" y="0"/>
                  <a:pt x="11280" y="0"/>
                </a:cubicBezTo>
                <a:close/>
                <a:moveTo>
                  <a:pt x="11520" y="0"/>
                </a:moveTo>
                <a:lnTo>
                  <a:pt x="11616" y="0"/>
                </a:lnTo>
                <a:cubicBezTo>
                  <a:pt x="11630" y="0"/>
                  <a:pt x="11640" y="11"/>
                  <a:pt x="11640" y="24"/>
                </a:cubicBezTo>
                <a:cubicBezTo>
                  <a:pt x="11640" y="38"/>
                  <a:pt x="11630" y="48"/>
                  <a:pt x="11616" y="48"/>
                </a:cubicBezTo>
                <a:lnTo>
                  <a:pt x="11520" y="48"/>
                </a:lnTo>
                <a:cubicBezTo>
                  <a:pt x="11507" y="48"/>
                  <a:pt x="11496" y="38"/>
                  <a:pt x="11496" y="24"/>
                </a:cubicBezTo>
                <a:cubicBezTo>
                  <a:pt x="11496" y="11"/>
                  <a:pt x="11507" y="0"/>
                  <a:pt x="11520" y="0"/>
                </a:cubicBezTo>
                <a:close/>
                <a:moveTo>
                  <a:pt x="11760" y="0"/>
                </a:moveTo>
                <a:lnTo>
                  <a:pt x="11856" y="0"/>
                </a:lnTo>
                <a:cubicBezTo>
                  <a:pt x="11870" y="0"/>
                  <a:pt x="11880" y="11"/>
                  <a:pt x="11880" y="24"/>
                </a:cubicBezTo>
                <a:cubicBezTo>
                  <a:pt x="11880" y="38"/>
                  <a:pt x="11870" y="48"/>
                  <a:pt x="11856" y="48"/>
                </a:cubicBezTo>
                <a:lnTo>
                  <a:pt x="11760" y="48"/>
                </a:lnTo>
                <a:cubicBezTo>
                  <a:pt x="11747" y="48"/>
                  <a:pt x="11736" y="38"/>
                  <a:pt x="11736" y="24"/>
                </a:cubicBezTo>
                <a:cubicBezTo>
                  <a:pt x="11736" y="11"/>
                  <a:pt x="11747" y="0"/>
                  <a:pt x="11760" y="0"/>
                </a:cubicBezTo>
                <a:close/>
                <a:moveTo>
                  <a:pt x="12000" y="0"/>
                </a:moveTo>
                <a:lnTo>
                  <a:pt x="12096" y="0"/>
                </a:lnTo>
                <a:cubicBezTo>
                  <a:pt x="12110" y="0"/>
                  <a:pt x="12120" y="11"/>
                  <a:pt x="12120" y="24"/>
                </a:cubicBezTo>
                <a:cubicBezTo>
                  <a:pt x="12120" y="38"/>
                  <a:pt x="12110" y="48"/>
                  <a:pt x="12096" y="48"/>
                </a:cubicBezTo>
                <a:lnTo>
                  <a:pt x="12000" y="48"/>
                </a:lnTo>
                <a:cubicBezTo>
                  <a:pt x="11987" y="48"/>
                  <a:pt x="11976" y="38"/>
                  <a:pt x="11976" y="24"/>
                </a:cubicBezTo>
                <a:cubicBezTo>
                  <a:pt x="11976" y="11"/>
                  <a:pt x="11987" y="0"/>
                  <a:pt x="12000" y="0"/>
                </a:cubicBezTo>
                <a:close/>
                <a:moveTo>
                  <a:pt x="12240" y="0"/>
                </a:moveTo>
                <a:lnTo>
                  <a:pt x="12336" y="0"/>
                </a:lnTo>
                <a:cubicBezTo>
                  <a:pt x="12350" y="0"/>
                  <a:pt x="12360" y="11"/>
                  <a:pt x="12360" y="24"/>
                </a:cubicBezTo>
                <a:cubicBezTo>
                  <a:pt x="12360" y="38"/>
                  <a:pt x="12350" y="48"/>
                  <a:pt x="12336" y="48"/>
                </a:cubicBezTo>
                <a:lnTo>
                  <a:pt x="12240" y="48"/>
                </a:lnTo>
                <a:cubicBezTo>
                  <a:pt x="12227" y="48"/>
                  <a:pt x="12216" y="38"/>
                  <a:pt x="12216" y="24"/>
                </a:cubicBezTo>
                <a:cubicBezTo>
                  <a:pt x="12216" y="11"/>
                  <a:pt x="12227" y="0"/>
                  <a:pt x="12240" y="0"/>
                </a:cubicBezTo>
                <a:close/>
                <a:moveTo>
                  <a:pt x="12480" y="0"/>
                </a:moveTo>
                <a:lnTo>
                  <a:pt x="12576" y="0"/>
                </a:lnTo>
                <a:cubicBezTo>
                  <a:pt x="12590" y="0"/>
                  <a:pt x="12600" y="11"/>
                  <a:pt x="12600" y="24"/>
                </a:cubicBezTo>
                <a:cubicBezTo>
                  <a:pt x="12600" y="38"/>
                  <a:pt x="12590" y="48"/>
                  <a:pt x="12576" y="48"/>
                </a:cubicBezTo>
                <a:lnTo>
                  <a:pt x="12480" y="48"/>
                </a:lnTo>
                <a:cubicBezTo>
                  <a:pt x="12467" y="48"/>
                  <a:pt x="12456" y="38"/>
                  <a:pt x="12456" y="24"/>
                </a:cubicBezTo>
                <a:cubicBezTo>
                  <a:pt x="12456" y="11"/>
                  <a:pt x="12467" y="0"/>
                  <a:pt x="12480" y="0"/>
                </a:cubicBezTo>
                <a:close/>
                <a:moveTo>
                  <a:pt x="12720" y="0"/>
                </a:moveTo>
                <a:lnTo>
                  <a:pt x="12816" y="0"/>
                </a:lnTo>
                <a:cubicBezTo>
                  <a:pt x="12830" y="0"/>
                  <a:pt x="12840" y="11"/>
                  <a:pt x="12840" y="24"/>
                </a:cubicBezTo>
                <a:cubicBezTo>
                  <a:pt x="12840" y="38"/>
                  <a:pt x="12830" y="48"/>
                  <a:pt x="12816" y="48"/>
                </a:cubicBezTo>
                <a:lnTo>
                  <a:pt x="12720" y="48"/>
                </a:lnTo>
                <a:cubicBezTo>
                  <a:pt x="12707" y="48"/>
                  <a:pt x="12696" y="38"/>
                  <a:pt x="12696" y="24"/>
                </a:cubicBezTo>
                <a:cubicBezTo>
                  <a:pt x="12696" y="11"/>
                  <a:pt x="12707" y="0"/>
                  <a:pt x="12720" y="0"/>
                </a:cubicBezTo>
                <a:close/>
                <a:moveTo>
                  <a:pt x="12960" y="0"/>
                </a:moveTo>
                <a:lnTo>
                  <a:pt x="13056" y="0"/>
                </a:lnTo>
                <a:cubicBezTo>
                  <a:pt x="13070" y="0"/>
                  <a:pt x="13080" y="11"/>
                  <a:pt x="13080" y="24"/>
                </a:cubicBezTo>
                <a:cubicBezTo>
                  <a:pt x="13080" y="38"/>
                  <a:pt x="13070" y="48"/>
                  <a:pt x="13056" y="48"/>
                </a:cubicBezTo>
                <a:lnTo>
                  <a:pt x="12960" y="48"/>
                </a:lnTo>
                <a:cubicBezTo>
                  <a:pt x="12947" y="48"/>
                  <a:pt x="12936" y="38"/>
                  <a:pt x="12936" y="24"/>
                </a:cubicBezTo>
                <a:cubicBezTo>
                  <a:pt x="12936" y="11"/>
                  <a:pt x="12947" y="0"/>
                  <a:pt x="12960" y="0"/>
                </a:cubicBezTo>
                <a:close/>
                <a:moveTo>
                  <a:pt x="13200" y="0"/>
                </a:moveTo>
                <a:lnTo>
                  <a:pt x="13296" y="0"/>
                </a:lnTo>
                <a:cubicBezTo>
                  <a:pt x="13310" y="0"/>
                  <a:pt x="13320" y="11"/>
                  <a:pt x="13320" y="24"/>
                </a:cubicBezTo>
                <a:cubicBezTo>
                  <a:pt x="13320" y="38"/>
                  <a:pt x="13310" y="48"/>
                  <a:pt x="13296" y="48"/>
                </a:cubicBezTo>
                <a:lnTo>
                  <a:pt x="13200" y="48"/>
                </a:lnTo>
                <a:cubicBezTo>
                  <a:pt x="13187" y="48"/>
                  <a:pt x="13176" y="38"/>
                  <a:pt x="13176" y="24"/>
                </a:cubicBezTo>
                <a:cubicBezTo>
                  <a:pt x="13176" y="11"/>
                  <a:pt x="13187" y="0"/>
                  <a:pt x="13200" y="0"/>
                </a:cubicBezTo>
                <a:close/>
                <a:moveTo>
                  <a:pt x="13440" y="0"/>
                </a:moveTo>
                <a:lnTo>
                  <a:pt x="13536" y="0"/>
                </a:lnTo>
                <a:cubicBezTo>
                  <a:pt x="13550" y="0"/>
                  <a:pt x="13560" y="11"/>
                  <a:pt x="13560" y="24"/>
                </a:cubicBezTo>
                <a:cubicBezTo>
                  <a:pt x="13560" y="38"/>
                  <a:pt x="13550" y="48"/>
                  <a:pt x="13536" y="48"/>
                </a:cubicBezTo>
                <a:lnTo>
                  <a:pt x="13440" y="48"/>
                </a:lnTo>
                <a:cubicBezTo>
                  <a:pt x="13427" y="48"/>
                  <a:pt x="13416" y="38"/>
                  <a:pt x="13416" y="24"/>
                </a:cubicBezTo>
                <a:cubicBezTo>
                  <a:pt x="13416" y="11"/>
                  <a:pt x="13427" y="0"/>
                  <a:pt x="13440" y="0"/>
                </a:cubicBezTo>
                <a:close/>
                <a:moveTo>
                  <a:pt x="13680" y="0"/>
                </a:moveTo>
                <a:lnTo>
                  <a:pt x="13776" y="0"/>
                </a:lnTo>
                <a:cubicBezTo>
                  <a:pt x="13790" y="0"/>
                  <a:pt x="13800" y="11"/>
                  <a:pt x="13800" y="24"/>
                </a:cubicBezTo>
                <a:cubicBezTo>
                  <a:pt x="13800" y="38"/>
                  <a:pt x="13790" y="48"/>
                  <a:pt x="13776" y="48"/>
                </a:cubicBezTo>
                <a:lnTo>
                  <a:pt x="13680" y="48"/>
                </a:lnTo>
                <a:cubicBezTo>
                  <a:pt x="13667" y="48"/>
                  <a:pt x="13656" y="38"/>
                  <a:pt x="13656" y="24"/>
                </a:cubicBezTo>
                <a:cubicBezTo>
                  <a:pt x="13656" y="11"/>
                  <a:pt x="13667" y="0"/>
                  <a:pt x="13680" y="0"/>
                </a:cubicBezTo>
                <a:close/>
                <a:moveTo>
                  <a:pt x="13920" y="0"/>
                </a:moveTo>
                <a:lnTo>
                  <a:pt x="14016" y="0"/>
                </a:lnTo>
                <a:cubicBezTo>
                  <a:pt x="14030" y="0"/>
                  <a:pt x="14040" y="11"/>
                  <a:pt x="14040" y="24"/>
                </a:cubicBezTo>
                <a:cubicBezTo>
                  <a:pt x="14040" y="38"/>
                  <a:pt x="14030" y="48"/>
                  <a:pt x="14016" y="48"/>
                </a:cubicBezTo>
                <a:lnTo>
                  <a:pt x="13920" y="48"/>
                </a:lnTo>
                <a:cubicBezTo>
                  <a:pt x="13907" y="48"/>
                  <a:pt x="13896" y="38"/>
                  <a:pt x="13896" y="24"/>
                </a:cubicBezTo>
                <a:cubicBezTo>
                  <a:pt x="13896" y="11"/>
                  <a:pt x="13907" y="0"/>
                  <a:pt x="13920" y="0"/>
                </a:cubicBezTo>
                <a:close/>
                <a:moveTo>
                  <a:pt x="14160" y="0"/>
                </a:moveTo>
                <a:lnTo>
                  <a:pt x="14256" y="0"/>
                </a:lnTo>
                <a:cubicBezTo>
                  <a:pt x="14270" y="0"/>
                  <a:pt x="14280" y="11"/>
                  <a:pt x="14280" y="24"/>
                </a:cubicBezTo>
                <a:cubicBezTo>
                  <a:pt x="14280" y="38"/>
                  <a:pt x="14270" y="48"/>
                  <a:pt x="14256" y="48"/>
                </a:cubicBezTo>
                <a:lnTo>
                  <a:pt x="14160" y="48"/>
                </a:lnTo>
                <a:cubicBezTo>
                  <a:pt x="14147" y="48"/>
                  <a:pt x="14136" y="38"/>
                  <a:pt x="14136" y="24"/>
                </a:cubicBezTo>
                <a:cubicBezTo>
                  <a:pt x="14136" y="11"/>
                  <a:pt x="14147" y="0"/>
                  <a:pt x="14160" y="0"/>
                </a:cubicBezTo>
                <a:close/>
                <a:moveTo>
                  <a:pt x="14400" y="0"/>
                </a:moveTo>
                <a:lnTo>
                  <a:pt x="14496" y="0"/>
                </a:lnTo>
                <a:cubicBezTo>
                  <a:pt x="14510" y="0"/>
                  <a:pt x="14520" y="11"/>
                  <a:pt x="14520" y="24"/>
                </a:cubicBezTo>
                <a:cubicBezTo>
                  <a:pt x="14520" y="38"/>
                  <a:pt x="14510" y="48"/>
                  <a:pt x="14496" y="48"/>
                </a:cubicBezTo>
                <a:lnTo>
                  <a:pt x="14400" y="48"/>
                </a:lnTo>
                <a:cubicBezTo>
                  <a:pt x="14387" y="48"/>
                  <a:pt x="14376" y="38"/>
                  <a:pt x="14376" y="24"/>
                </a:cubicBezTo>
                <a:cubicBezTo>
                  <a:pt x="14376" y="11"/>
                  <a:pt x="14387" y="0"/>
                  <a:pt x="14400" y="0"/>
                </a:cubicBezTo>
                <a:close/>
                <a:moveTo>
                  <a:pt x="14640" y="0"/>
                </a:moveTo>
                <a:lnTo>
                  <a:pt x="14736" y="0"/>
                </a:lnTo>
                <a:cubicBezTo>
                  <a:pt x="14750" y="0"/>
                  <a:pt x="14760" y="11"/>
                  <a:pt x="14760" y="24"/>
                </a:cubicBezTo>
                <a:cubicBezTo>
                  <a:pt x="14760" y="38"/>
                  <a:pt x="14750" y="48"/>
                  <a:pt x="14736" y="48"/>
                </a:cubicBezTo>
                <a:lnTo>
                  <a:pt x="14640" y="48"/>
                </a:lnTo>
                <a:cubicBezTo>
                  <a:pt x="14627" y="48"/>
                  <a:pt x="14616" y="38"/>
                  <a:pt x="14616" y="24"/>
                </a:cubicBezTo>
                <a:cubicBezTo>
                  <a:pt x="14616" y="11"/>
                  <a:pt x="14627" y="0"/>
                  <a:pt x="14640" y="0"/>
                </a:cubicBezTo>
                <a:close/>
                <a:moveTo>
                  <a:pt x="14880" y="0"/>
                </a:moveTo>
                <a:lnTo>
                  <a:pt x="14976" y="0"/>
                </a:lnTo>
                <a:cubicBezTo>
                  <a:pt x="14990" y="0"/>
                  <a:pt x="15000" y="11"/>
                  <a:pt x="15000" y="24"/>
                </a:cubicBezTo>
                <a:cubicBezTo>
                  <a:pt x="15000" y="38"/>
                  <a:pt x="14990" y="48"/>
                  <a:pt x="14976" y="48"/>
                </a:cubicBezTo>
                <a:lnTo>
                  <a:pt x="14880" y="48"/>
                </a:lnTo>
                <a:cubicBezTo>
                  <a:pt x="14867" y="48"/>
                  <a:pt x="14856" y="38"/>
                  <a:pt x="14856" y="24"/>
                </a:cubicBezTo>
                <a:cubicBezTo>
                  <a:pt x="14856" y="11"/>
                  <a:pt x="14867" y="0"/>
                  <a:pt x="14880" y="0"/>
                </a:cubicBezTo>
                <a:close/>
                <a:moveTo>
                  <a:pt x="15120" y="0"/>
                </a:moveTo>
                <a:lnTo>
                  <a:pt x="15216" y="0"/>
                </a:lnTo>
                <a:cubicBezTo>
                  <a:pt x="15230" y="0"/>
                  <a:pt x="15240" y="11"/>
                  <a:pt x="15240" y="24"/>
                </a:cubicBezTo>
                <a:cubicBezTo>
                  <a:pt x="15240" y="38"/>
                  <a:pt x="15230" y="48"/>
                  <a:pt x="15216" y="48"/>
                </a:cubicBezTo>
                <a:lnTo>
                  <a:pt x="15120" y="48"/>
                </a:lnTo>
                <a:cubicBezTo>
                  <a:pt x="15107" y="48"/>
                  <a:pt x="15096" y="38"/>
                  <a:pt x="15096" y="24"/>
                </a:cubicBezTo>
                <a:cubicBezTo>
                  <a:pt x="15096" y="11"/>
                  <a:pt x="15107" y="0"/>
                  <a:pt x="15120" y="0"/>
                </a:cubicBezTo>
                <a:close/>
                <a:moveTo>
                  <a:pt x="15360" y="0"/>
                </a:moveTo>
                <a:lnTo>
                  <a:pt x="15456" y="0"/>
                </a:lnTo>
                <a:cubicBezTo>
                  <a:pt x="15470" y="0"/>
                  <a:pt x="15480" y="11"/>
                  <a:pt x="15480" y="24"/>
                </a:cubicBezTo>
                <a:cubicBezTo>
                  <a:pt x="15480" y="38"/>
                  <a:pt x="15470" y="48"/>
                  <a:pt x="15456" y="48"/>
                </a:cubicBezTo>
                <a:lnTo>
                  <a:pt x="15360" y="48"/>
                </a:lnTo>
                <a:cubicBezTo>
                  <a:pt x="15347" y="48"/>
                  <a:pt x="15336" y="38"/>
                  <a:pt x="15336" y="24"/>
                </a:cubicBezTo>
                <a:cubicBezTo>
                  <a:pt x="15336" y="11"/>
                  <a:pt x="15347" y="0"/>
                  <a:pt x="15360" y="0"/>
                </a:cubicBezTo>
                <a:close/>
                <a:moveTo>
                  <a:pt x="15600" y="0"/>
                </a:moveTo>
                <a:lnTo>
                  <a:pt x="15696" y="0"/>
                </a:lnTo>
                <a:cubicBezTo>
                  <a:pt x="15710" y="0"/>
                  <a:pt x="15720" y="11"/>
                  <a:pt x="15720" y="24"/>
                </a:cubicBezTo>
                <a:cubicBezTo>
                  <a:pt x="15720" y="38"/>
                  <a:pt x="15710" y="48"/>
                  <a:pt x="15696" y="48"/>
                </a:cubicBezTo>
                <a:lnTo>
                  <a:pt x="15600" y="48"/>
                </a:lnTo>
                <a:cubicBezTo>
                  <a:pt x="15587" y="48"/>
                  <a:pt x="15576" y="38"/>
                  <a:pt x="15576" y="24"/>
                </a:cubicBezTo>
                <a:cubicBezTo>
                  <a:pt x="15576" y="11"/>
                  <a:pt x="15587" y="0"/>
                  <a:pt x="15600" y="0"/>
                </a:cubicBezTo>
                <a:close/>
                <a:moveTo>
                  <a:pt x="15840" y="0"/>
                </a:moveTo>
                <a:lnTo>
                  <a:pt x="15936" y="0"/>
                </a:lnTo>
                <a:cubicBezTo>
                  <a:pt x="15950" y="0"/>
                  <a:pt x="15960" y="11"/>
                  <a:pt x="15960" y="24"/>
                </a:cubicBezTo>
                <a:cubicBezTo>
                  <a:pt x="15960" y="38"/>
                  <a:pt x="15950" y="48"/>
                  <a:pt x="15936" y="48"/>
                </a:cubicBezTo>
                <a:lnTo>
                  <a:pt x="15840" y="48"/>
                </a:lnTo>
                <a:cubicBezTo>
                  <a:pt x="15827" y="48"/>
                  <a:pt x="15816" y="38"/>
                  <a:pt x="15816" y="24"/>
                </a:cubicBezTo>
                <a:cubicBezTo>
                  <a:pt x="15816" y="11"/>
                  <a:pt x="15827" y="0"/>
                  <a:pt x="15840" y="0"/>
                </a:cubicBezTo>
                <a:close/>
                <a:moveTo>
                  <a:pt x="16080" y="0"/>
                </a:moveTo>
                <a:lnTo>
                  <a:pt x="16176" y="0"/>
                </a:lnTo>
                <a:cubicBezTo>
                  <a:pt x="16190" y="0"/>
                  <a:pt x="16200" y="11"/>
                  <a:pt x="16200" y="24"/>
                </a:cubicBezTo>
                <a:cubicBezTo>
                  <a:pt x="16200" y="38"/>
                  <a:pt x="16190" y="48"/>
                  <a:pt x="16176" y="48"/>
                </a:cubicBezTo>
                <a:lnTo>
                  <a:pt x="16080" y="48"/>
                </a:lnTo>
                <a:cubicBezTo>
                  <a:pt x="16067" y="48"/>
                  <a:pt x="16056" y="38"/>
                  <a:pt x="16056" y="24"/>
                </a:cubicBezTo>
                <a:cubicBezTo>
                  <a:pt x="16056" y="11"/>
                  <a:pt x="16067" y="0"/>
                  <a:pt x="16080" y="0"/>
                </a:cubicBezTo>
                <a:close/>
                <a:moveTo>
                  <a:pt x="16320" y="0"/>
                </a:moveTo>
                <a:lnTo>
                  <a:pt x="16416" y="0"/>
                </a:lnTo>
                <a:cubicBezTo>
                  <a:pt x="16430" y="0"/>
                  <a:pt x="16440" y="11"/>
                  <a:pt x="16440" y="24"/>
                </a:cubicBezTo>
                <a:cubicBezTo>
                  <a:pt x="16440" y="38"/>
                  <a:pt x="16430" y="48"/>
                  <a:pt x="16416" y="48"/>
                </a:cubicBezTo>
                <a:lnTo>
                  <a:pt x="16320" y="48"/>
                </a:lnTo>
                <a:cubicBezTo>
                  <a:pt x="16307" y="48"/>
                  <a:pt x="16296" y="38"/>
                  <a:pt x="16296" y="24"/>
                </a:cubicBezTo>
                <a:cubicBezTo>
                  <a:pt x="16296" y="11"/>
                  <a:pt x="16307" y="0"/>
                  <a:pt x="16320" y="0"/>
                </a:cubicBezTo>
                <a:close/>
                <a:moveTo>
                  <a:pt x="16560" y="0"/>
                </a:moveTo>
                <a:lnTo>
                  <a:pt x="16656" y="0"/>
                </a:lnTo>
                <a:cubicBezTo>
                  <a:pt x="16670" y="0"/>
                  <a:pt x="16680" y="11"/>
                  <a:pt x="16680" y="24"/>
                </a:cubicBezTo>
                <a:cubicBezTo>
                  <a:pt x="16680" y="38"/>
                  <a:pt x="16670" y="48"/>
                  <a:pt x="16656" y="48"/>
                </a:cubicBezTo>
                <a:lnTo>
                  <a:pt x="16560" y="48"/>
                </a:lnTo>
                <a:cubicBezTo>
                  <a:pt x="16547" y="48"/>
                  <a:pt x="16536" y="38"/>
                  <a:pt x="16536" y="24"/>
                </a:cubicBezTo>
                <a:cubicBezTo>
                  <a:pt x="16536" y="11"/>
                  <a:pt x="16547" y="0"/>
                  <a:pt x="16560" y="0"/>
                </a:cubicBezTo>
                <a:close/>
                <a:moveTo>
                  <a:pt x="16800" y="0"/>
                </a:moveTo>
                <a:lnTo>
                  <a:pt x="16896" y="0"/>
                </a:lnTo>
                <a:cubicBezTo>
                  <a:pt x="16910" y="0"/>
                  <a:pt x="16920" y="11"/>
                  <a:pt x="16920" y="24"/>
                </a:cubicBezTo>
                <a:cubicBezTo>
                  <a:pt x="16920" y="38"/>
                  <a:pt x="16910" y="48"/>
                  <a:pt x="16896" y="48"/>
                </a:cubicBezTo>
                <a:lnTo>
                  <a:pt x="16800" y="48"/>
                </a:lnTo>
                <a:cubicBezTo>
                  <a:pt x="16787" y="48"/>
                  <a:pt x="16776" y="38"/>
                  <a:pt x="16776" y="24"/>
                </a:cubicBezTo>
                <a:cubicBezTo>
                  <a:pt x="16776" y="11"/>
                  <a:pt x="16787" y="0"/>
                  <a:pt x="16800" y="0"/>
                </a:cubicBezTo>
                <a:close/>
                <a:moveTo>
                  <a:pt x="17040" y="0"/>
                </a:moveTo>
                <a:lnTo>
                  <a:pt x="17136" y="0"/>
                </a:lnTo>
                <a:cubicBezTo>
                  <a:pt x="17150" y="0"/>
                  <a:pt x="17160" y="11"/>
                  <a:pt x="17160" y="24"/>
                </a:cubicBezTo>
                <a:cubicBezTo>
                  <a:pt x="17160" y="38"/>
                  <a:pt x="17150" y="48"/>
                  <a:pt x="17136" y="48"/>
                </a:cubicBezTo>
                <a:lnTo>
                  <a:pt x="17040" y="48"/>
                </a:lnTo>
                <a:cubicBezTo>
                  <a:pt x="17027" y="48"/>
                  <a:pt x="17016" y="38"/>
                  <a:pt x="17016" y="24"/>
                </a:cubicBezTo>
                <a:cubicBezTo>
                  <a:pt x="17016" y="11"/>
                  <a:pt x="17027" y="0"/>
                  <a:pt x="17040" y="0"/>
                </a:cubicBezTo>
                <a:close/>
                <a:moveTo>
                  <a:pt x="17280" y="0"/>
                </a:moveTo>
                <a:lnTo>
                  <a:pt x="17376" y="0"/>
                </a:lnTo>
                <a:cubicBezTo>
                  <a:pt x="17390" y="0"/>
                  <a:pt x="17400" y="11"/>
                  <a:pt x="17400" y="24"/>
                </a:cubicBezTo>
                <a:cubicBezTo>
                  <a:pt x="17400" y="38"/>
                  <a:pt x="17390" y="48"/>
                  <a:pt x="17376" y="48"/>
                </a:cubicBezTo>
                <a:lnTo>
                  <a:pt x="17280" y="48"/>
                </a:lnTo>
                <a:cubicBezTo>
                  <a:pt x="17267" y="48"/>
                  <a:pt x="17256" y="38"/>
                  <a:pt x="17256" y="24"/>
                </a:cubicBezTo>
                <a:cubicBezTo>
                  <a:pt x="17256" y="11"/>
                  <a:pt x="17267" y="0"/>
                  <a:pt x="17280" y="0"/>
                </a:cubicBezTo>
                <a:close/>
                <a:moveTo>
                  <a:pt x="17520" y="0"/>
                </a:moveTo>
                <a:lnTo>
                  <a:pt x="17616" y="0"/>
                </a:lnTo>
                <a:cubicBezTo>
                  <a:pt x="17630" y="0"/>
                  <a:pt x="17640" y="11"/>
                  <a:pt x="17640" y="24"/>
                </a:cubicBezTo>
                <a:cubicBezTo>
                  <a:pt x="17640" y="38"/>
                  <a:pt x="17630" y="48"/>
                  <a:pt x="17616" y="48"/>
                </a:cubicBezTo>
                <a:lnTo>
                  <a:pt x="17520" y="48"/>
                </a:lnTo>
                <a:cubicBezTo>
                  <a:pt x="17507" y="48"/>
                  <a:pt x="17496" y="38"/>
                  <a:pt x="17496" y="24"/>
                </a:cubicBezTo>
                <a:cubicBezTo>
                  <a:pt x="17496" y="11"/>
                  <a:pt x="17507" y="0"/>
                  <a:pt x="17520" y="0"/>
                </a:cubicBezTo>
                <a:close/>
                <a:moveTo>
                  <a:pt x="17760" y="0"/>
                </a:moveTo>
                <a:lnTo>
                  <a:pt x="17856" y="0"/>
                </a:lnTo>
                <a:cubicBezTo>
                  <a:pt x="17870" y="0"/>
                  <a:pt x="17880" y="11"/>
                  <a:pt x="17880" y="24"/>
                </a:cubicBezTo>
                <a:cubicBezTo>
                  <a:pt x="17880" y="38"/>
                  <a:pt x="17870" y="48"/>
                  <a:pt x="17856" y="48"/>
                </a:cubicBezTo>
                <a:lnTo>
                  <a:pt x="17760" y="48"/>
                </a:lnTo>
                <a:cubicBezTo>
                  <a:pt x="17747" y="48"/>
                  <a:pt x="17736" y="38"/>
                  <a:pt x="17736" y="24"/>
                </a:cubicBezTo>
                <a:cubicBezTo>
                  <a:pt x="17736" y="11"/>
                  <a:pt x="17747" y="0"/>
                  <a:pt x="17760" y="0"/>
                </a:cubicBezTo>
                <a:close/>
                <a:moveTo>
                  <a:pt x="18000" y="0"/>
                </a:moveTo>
                <a:lnTo>
                  <a:pt x="18096" y="0"/>
                </a:lnTo>
                <a:cubicBezTo>
                  <a:pt x="18110" y="0"/>
                  <a:pt x="18120" y="11"/>
                  <a:pt x="18120" y="24"/>
                </a:cubicBezTo>
                <a:cubicBezTo>
                  <a:pt x="18120" y="38"/>
                  <a:pt x="18110" y="48"/>
                  <a:pt x="18096" y="48"/>
                </a:cubicBezTo>
                <a:lnTo>
                  <a:pt x="18000" y="48"/>
                </a:lnTo>
                <a:cubicBezTo>
                  <a:pt x="17987" y="48"/>
                  <a:pt x="17976" y="38"/>
                  <a:pt x="17976" y="24"/>
                </a:cubicBezTo>
                <a:cubicBezTo>
                  <a:pt x="17976" y="11"/>
                  <a:pt x="17987" y="0"/>
                  <a:pt x="18000" y="0"/>
                </a:cubicBezTo>
                <a:close/>
                <a:moveTo>
                  <a:pt x="18240" y="0"/>
                </a:moveTo>
                <a:lnTo>
                  <a:pt x="18336" y="0"/>
                </a:lnTo>
                <a:cubicBezTo>
                  <a:pt x="18350" y="0"/>
                  <a:pt x="18360" y="11"/>
                  <a:pt x="18360" y="24"/>
                </a:cubicBezTo>
                <a:cubicBezTo>
                  <a:pt x="18360" y="38"/>
                  <a:pt x="18350" y="48"/>
                  <a:pt x="18336" y="48"/>
                </a:cubicBezTo>
                <a:lnTo>
                  <a:pt x="18240" y="48"/>
                </a:lnTo>
                <a:cubicBezTo>
                  <a:pt x="18227" y="48"/>
                  <a:pt x="18216" y="38"/>
                  <a:pt x="18216" y="24"/>
                </a:cubicBezTo>
                <a:cubicBezTo>
                  <a:pt x="18216" y="11"/>
                  <a:pt x="18227" y="0"/>
                  <a:pt x="18240" y="0"/>
                </a:cubicBezTo>
                <a:close/>
                <a:moveTo>
                  <a:pt x="18480" y="0"/>
                </a:moveTo>
                <a:lnTo>
                  <a:pt x="18576" y="0"/>
                </a:lnTo>
                <a:cubicBezTo>
                  <a:pt x="18590" y="0"/>
                  <a:pt x="18600" y="11"/>
                  <a:pt x="18600" y="24"/>
                </a:cubicBezTo>
                <a:cubicBezTo>
                  <a:pt x="18600" y="38"/>
                  <a:pt x="18590" y="48"/>
                  <a:pt x="18576" y="48"/>
                </a:cubicBezTo>
                <a:lnTo>
                  <a:pt x="18480" y="48"/>
                </a:lnTo>
                <a:cubicBezTo>
                  <a:pt x="18467" y="48"/>
                  <a:pt x="18456" y="38"/>
                  <a:pt x="18456" y="24"/>
                </a:cubicBezTo>
                <a:cubicBezTo>
                  <a:pt x="18456" y="11"/>
                  <a:pt x="18467" y="0"/>
                  <a:pt x="18480" y="0"/>
                </a:cubicBezTo>
                <a:close/>
                <a:moveTo>
                  <a:pt x="18720" y="0"/>
                </a:moveTo>
                <a:lnTo>
                  <a:pt x="18816" y="0"/>
                </a:lnTo>
                <a:cubicBezTo>
                  <a:pt x="18830" y="0"/>
                  <a:pt x="18840" y="11"/>
                  <a:pt x="18840" y="24"/>
                </a:cubicBezTo>
                <a:cubicBezTo>
                  <a:pt x="18840" y="38"/>
                  <a:pt x="18830" y="48"/>
                  <a:pt x="18816" y="48"/>
                </a:cubicBezTo>
                <a:lnTo>
                  <a:pt x="18720" y="48"/>
                </a:lnTo>
                <a:cubicBezTo>
                  <a:pt x="18707" y="48"/>
                  <a:pt x="18696" y="38"/>
                  <a:pt x="18696" y="24"/>
                </a:cubicBezTo>
                <a:cubicBezTo>
                  <a:pt x="18696" y="11"/>
                  <a:pt x="18707" y="0"/>
                  <a:pt x="18720" y="0"/>
                </a:cubicBezTo>
                <a:close/>
                <a:moveTo>
                  <a:pt x="18960" y="0"/>
                </a:moveTo>
                <a:lnTo>
                  <a:pt x="19056" y="0"/>
                </a:lnTo>
                <a:cubicBezTo>
                  <a:pt x="19070" y="0"/>
                  <a:pt x="19080" y="11"/>
                  <a:pt x="19080" y="24"/>
                </a:cubicBezTo>
                <a:cubicBezTo>
                  <a:pt x="19080" y="38"/>
                  <a:pt x="19070" y="48"/>
                  <a:pt x="19056" y="48"/>
                </a:cubicBezTo>
                <a:lnTo>
                  <a:pt x="18960" y="48"/>
                </a:lnTo>
                <a:cubicBezTo>
                  <a:pt x="18947" y="48"/>
                  <a:pt x="18936" y="38"/>
                  <a:pt x="18936" y="24"/>
                </a:cubicBezTo>
                <a:cubicBezTo>
                  <a:pt x="18936" y="11"/>
                  <a:pt x="18947" y="0"/>
                  <a:pt x="18960" y="0"/>
                </a:cubicBezTo>
                <a:close/>
                <a:moveTo>
                  <a:pt x="19200" y="0"/>
                </a:moveTo>
                <a:lnTo>
                  <a:pt x="19296" y="0"/>
                </a:lnTo>
                <a:cubicBezTo>
                  <a:pt x="19310" y="0"/>
                  <a:pt x="19320" y="11"/>
                  <a:pt x="19320" y="24"/>
                </a:cubicBezTo>
                <a:cubicBezTo>
                  <a:pt x="19320" y="38"/>
                  <a:pt x="19310" y="48"/>
                  <a:pt x="19296" y="48"/>
                </a:cubicBezTo>
                <a:lnTo>
                  <a:pt x="19200" y="48"/>
                </a:lnTo>
                <a:cubicBezTo>
                  <a:pt x="19187" y="48"/>
                  <a:pt x="19176" y="38"/>
                  <a:pt x="19176" y="24"/>
                </a:cubicBezTo>
                <a:cubicBezTo>
                  <a:pt x="19176" y="11"/>
                  <a:pt x="19187" y="0"/>
                  <a:pt x="19200" y="0"/>
                </a:cubicBezTo>
                <a:close/>
                <a:moveTo>
                  <a:pt x="19440" y="0"/>
                </a:moveTo>
                <a:lnTo>
                  <a:pt x="19536" y="0"/>
                </a:lnTo>
                <a:cubicBezTo>
                  <a:pt x="19550" y="0"/>
                  <a:pt x="19560" y="11"/>
                  <a:pt x="19560" y="24"/>
                </a:cubicBezTo>
                <a:cubicBezTo>
                  <a:pt x="19560" y="38"/>
                  <a:pt x="19550" y="48"/>
                  <a:pt x="19536" y="48"/>
                </a:cubicBezTo>
                <a:lnTo>
                  <a:pt x="19440" y="48"/>
                </a:lnTo>
                <a:cubicBezTo>
                  <a:pt x="19427" y="48"/>
                  <a:pt x="19416" y="38"/>
                  <a:pt x="19416" y="24"/>
                </a:cubicBezTo>
                <a:cubicBezTo>
                  <a:pt x="19416" y="11"/>
                  <a:pt x="19427" y="0"/>
                  <a:pt x="19440" y="0"/>
                </a:cubicBezTo>
                <a:close/>
                <a:moveTo>
                  <a:pt x="19680" y="0"/>
                </a:moveTo>
                <a:lnTo>
                  <a:pt x="19776" y="0"/>
                </a:lnTo>
                <a:cubicBezTo>
                  <a:pt x="19790" y="0"/>
                  <a:pt x="19800" y="11"/>
                  <a:pt x="19800" y="24"/>
                </a:cubicBezTo>
                <a:cubicBezTo>
                  <a:pt x="19800" y="38"/>
                  <a:pt x="19790" y="48"/>
                  <a:pt x="19776" y="48"/>
                </a:cubicBezTo>
                <a:lnTo>
                  <a:pt x="19680" y="48"/>
                </a:lnTo>
                <a:cubicBezTo>
                  <a:pt x="19667" y="48"/>
                  <a:pt x="19656" y="38"/>
                  <a:pt x="19656" y="24"/>
                </a:cubicBezTo>
                <a:cubicBezTo>
                  <a:pt x="19656" y="11"/>
                  <a:pt x="19667" y="0"/>
                  <a:pt x="19680" y="0"/>
                </a:cubicBezTo>
                <a:close/>
                <a:moveTo>
                  <a:pt x="19920" y="0"/>
                </a:moveTo>
                <a:lnTo>
                  <a:pt x="20016" y="0"/>
                </a:lnTo>
                <a:cubicBezTo>
                  <a:pt x="20030" y="0"/>
                  <a:pt x="20040" y="11"/>
                  <a:pt x="20040" y="24"/>
                </a:cubicBezTo>
                <a:cubicBezTo>
                  <a:pt x="20040" y="38"/>
                  <a:pt x="20030" y="48"/>
                  <a:pt x="20016" y="48"/>
                </a:cubicBezTo>
                <a:lnTo>
                  <a:pt x="19920" y="48"/>
                </a:lnTo>
                <a:cubicBezTo>
                  <a:pt x="19907" y="48"/>
                  <a:pt x="19896" y="38"/>
                  <a:pt x="19896" y="24"/>
                </a:cubicBezTo>
                <a:cubicBezTo>
                  <a:pt x="19896" y="11"/>
                  <a:pt x="19907" y="0"/>
                  <a:pt x="19920" y="0"/>
                </a:cubicBezTo>
                <a:close/>
                <a:moveTo>
                  <a:pt x="20160" y="0"/>
                </a:moveTo>
                <a:lnTo>
                  <a:pt x="20256" y="0"/>
                </a:lnTo>
                <a:cubicBezTo>
                  <a:pt x="20270" y="0"/>
                  <a:pt x="20280" y="11"/>
                  <a:pt x="20280" y="24"/>
                </a:cubicBezTo>
                <a:cubicBezTo>
                  <a:pt x="20280" y="38"/>
                  <a:pt x="20270" y="48"/>
                  <a:pt x="20256" y="48"/>
                </a:cubicBezTo>
                <a:lnTo>
                  <a:pt x="20160" y="48"/>
                </a:lnTo>
                <a:cubicBezTo>
                  <a:pt x="20147" y="48"/>
                  <a:pt x="20136" y="38"/>
                  <a:pt x="20136" y="24"/>
                </a:cubicBezTo>
                <a:cubicBezTo>
                  <a:pt x="20136" y="11"/>
                  <a:pt x="20147" y="0"/>
                  <a:pt x="20160" y="0"/>
                </a:cubicBezTo>
                <a:close/>
                <a:moveTo>
                  <a:pt x="20400" y="0"/>
                </a:moveTo>
                <a:lnTo>
                  <a:pt x="20496" y="0"/>
                </a:lnTo>
                <a:cubicBezTo>
                  <a:pt x="20510" y="0"/>
                  <a:pt x="20520" y="11"/>
                  <a:pt x="20520" y="24"/>
                </a:cubicBezTo>
                <a:cubicBezTo>
                  <a:pt x="20520" y="38"/>
                  <a:pt x="20510" y="48"/>
                  <a:pt x="20496" y="48"/>
                </a:cubicBezTo>
                <a:lnTo>
                  <a:pt x="20400" y="48"/>
                </a:lnTo>
                <a:cubicBezTo>
                  <a:pt x="20387" y="48"/>
                  <a:pt x="20376" y="38"/>
                  <a:pt x="20376" y="24"/>
                </a:cubicBezTo>
                <a:cubicBezTo>
                  <a:pt x="20376" y="11"/>
                  <a:pt x="20387" y="0"/>
                  <a:pt x="20400" y="0"/>
                </a:cubicBezTo>
                <a:close/>
                <a:moveTo>
                  <a:pt x="20640" y="0"/>
                </a:moveTo>
                <a:lnTo>
                  <a:pt x="20736" y="0"/>
                </a:lnTo>
                <a:cubicBezTo>
                  <a:pt x="20750" y="0"/>
                  <a:pt x="20760" y="11"/>
                  <a:pt x="20760" y="24"/>
                </a:cubicBezTo>
                <a:cubicBezTo>
                  <a:pt x="20760" y="38"/>
                  <a:pt x="20750" y="48"/>
                  <a:pt x="20736" y="48"/>
                </a:cubicBezTo>
                <a:lnTo>
                  <a:pt x="20640" y="48"/>
                </a:lnTo>
                <a:cubicBezTo>
                  <a:pt x="20627" y="48"/>
                  <a:pt x="20616" y="38"/>
                  <a:pt x="20616" y="24"/>
                </a:cubicBezTo>
                <a:cubicBezTo>
                  <a:pt x="20616" y="11"/>
                  <a:pt x="20627" y="0"/>
                  <a:pt x="20640" y="0"/>
                </a:cubicBezTo>
                <a:close/>
                <a:moveTo>
                  <a:pt x="20880" y="0"/>
                </a:moveTo>
                <a:lnTo>
                  <a:pt x="20976" y="0"/>
                </a:lnTo>
                <a:cubicBezTo>
                  <a:pt x="20990" y="0"/>
                  <a:pt x="21000" y="11"/>
                  <a:pt x="21000" y="24"/>
                </a:cubicBezTo>
                <a:cubicBezTo>
                  <a:pt x="21000" y="38"/>
                  <a:pt x="20990" y="48"/>
                  <a:pt x="20976" y="48"/>
                </a:cubicBezTo>
                <a:lnTo>
                  <a:pt x="20880" y="48"/>
                </a:lnTo>
                <a:cubicBezTo>
                  <a:pt x="20867" y="48"/>
                  <a:pt x="20856" y="38"/>
                  <a:pt x="20856" y="24"/>
                </a:cubicBezTo>
                <a:cubicBezTo>
                  <a:pt x="20856" y="11"/>
                  <a:pt x="20867" y="0"/>
                  <a:pt x="20880" y="0"/>
                </a:cubicBezTo>
                <a:close/>
                <a:moveTo>
                  <a:pt x="21120" y="0"/>
                </a:moveTo>
                <a:lnTo>
                  <a:pt x="21216" y="0"/>
                </a:lnTo>
                <a:cubicBezTo>
                  <a:pt x="21230" y="0"/>
                  <a:pt x="21240" y="11"/>
                  <a:pt x="21240" y="24"/>
                </a:cubicBezTo>
                <a:cubicBezTo>
                  <a:pt x="21240" y="38"/>
                  <a:pt x="21230" y="48"/>
                  <a:pt x="21216" y="48"/>
                </a:cubicBezTo>
                <a:lnTo>
                  <a:pt x="21120" y="48"/>
                </a:lnTo>
                <a:cubicBezTo>
                  <a:pt x="21107" y="48"/>
                  <a:pt x="21096" y="38"/>
                  <a:pt x="21096" y="24"/>
                </a:cubicBezTo>
                <a:cubicBezTo>
                  <a:pt x="21096" y="11"/>
                  <a:pt x="21107" y="0"/>
                  <a:pt x="21120" y="0"/>
                </a:cubicBezTo>
                <a:close/>
                <a:moveTo>
                  <a:pt x="21360" y="0"/>
                </a:moveTo>
                <a:lnTo>
                  <a:pt x="21456" y="0"/>
                </a:lnTo>
                <a:cubicBezTo>
                  <a:pt x="21470" y="0"/>
                  <a:pt x="21480" y="11"/>
                  <a:pt x="21480" y="24"/>
                </a:cubicBezTo>
                <a:cubicBezTo>
                  <a:pt x="21480" y="38"/>
                  <a:pt x="21470" y="48"/>
                  <a:pt x="21456" y="48"/>
                </a:cubicBezTo>
                <a:lnTo>
                  <a:pt x="21360" y="48"/>
                </a:lnTo>
                <a:cubicBezTo>
                  <a:pt x="21347" y="48"/>
                  <a:pt x="21336" y="38"/>
                  <a:pt x="21336" y="24"/>
                </a:cubicBezTo>
                <a:cubicBezTo>
                  <a:pt x="21336" y="11"/>
                  <a:pt x="21347" y="0"/>
                  <a:pt x="21360" y="0"/>
                </a:cubicBezTo>
                <a:close/>
                <a:moveTo>
                  <a:pt x="21600" y="0"/>
                </a:moveTo>
                <a:lnTo>
                  <a:pt x="21696" y="0"/>
                </a:lnTo>
                <a:cubicBezTo>
                  <a:pt x="21710" y="0"/>
                  <a:pt x="21720" y="11"/>
                  <a:pt x="21720" y="24"/>
                </a:cubicBezTo>
                <a:cubicBezTo>
                  <a:pt x="21720" y="38"/>
                  <a:pt x="21710" y="48"/>
                  <a:pt x="21696" y="48"/>
                </a:cubicBezTo>
                <a:lnTo>
                  <a:pt x="21600" y="48"/>
                </a:lnTo>
                <a:cubicBezTo>
                  <a:pt x="21587" y="48"/>
                  <a:pt x="21576" y="38"/>
                  <a:pt x="21576" y="24"/>
                </a:cubicBezTo>
                <a:cubicBezTo>
                  <a:pt x="21576" y="11"/>
                  <a:pt x="21587" y="0"/>
                  <a:pt x="21600" y="0"/>
                </a:cubicBezTo>
                <a:close/>
                <a:moveTo>
                  <a:pt x="21840" y="0"/>
                </a:moveTo>
                <a:lnTo>
                  <a:pt x="21936" y="0"/>
                </a:lnTo>
                <a:cubicBezTo>
                  <a:pt x="21950" y="0"/>
                  <a:pt x="21960" y="11"/>
                  <a:pt x="21960" y="24"/>
                </a:cubicBezTo>
                <a:cubicBezTo>
                  <a:pt x="21960" y="38"/>
                  <a:pt x="21950" y="48"/>
                  <a:pt x="21936" y="48"/>
                </a:cubicBezTo>
                <a:lnTo>
                  <a:pt x="21840" y="48"/>
                </a:lnTo>
                <a:cubicBezTo>
                  <a:pt x="21827" y="48"/>
                  <a:pt x="21816" y="38"/>
                  <a:pt x="21816" y="24"/>
                </a:cubicBezTo>
                <a:cubicBezTo>
                  <a:pt x="21816" y="11"/>
                  <a:pt x="21827" y="0"/>
                  <a:pt x="21840" y="0"/>
                </a:cubicBezTo>
                <a:close/>
                <a:moveTo>
                  <a:pt x="22080" y="0"/>
                </a:moveTo>
                <a:lnTo>
                  <a:pt x="22176" y="0"/>
                </a:lnTo>
                <a:cubicBezTo>
                  <a:pt x="22190" y="0"/>
                  <a:pt x="22200" y="11"/>
                  <a:pt x="22200" y="24"/>
                </a:cubicBezTo>
                <a:cubicBezTo>
                  <a:pt x="22200" y="38"/>
                  <a:pt x="22190" y="48"/>
                  <a:pt x="22176" y="48"/>
                </a:cubicBezTo>
                <a:lnTo>
                  <a:pt x="22080" y="48"/>
                </a:lnTo>
                <a:cubicBezTo>
                  <a:pt x="22067" y="48"/>
                  <a:pt x="22056" y="38"/>
                  <a:pt x="22056" y="24"/>
                </a:cubicBezTo>
                <a:cubicBezTo>
                  <a:pt x="22056" y="11"/>
                  <a:pt x="22067" y="0"/>
                  <a:pt x="22080" y="0"/>
                </a:cubicBezTo>
                <a:close/>
                <a:moveTo>
                  <a:pt x="22320" y="0"/>
                </a:moveTo>
                <a:lnTo>
                  <a:pt x="22416" y="0"/>
                </a:lnTo>
                <a:cubicBezTo>
                  <a:pt x="22430" y="0"/>
                  <a:pt x="22440" y="11"/>
                  <a:pt x="22440" y="24"/>
                </a:cubicBezTo>
                <a:cubicBezTo>
                  <a:pt x="22440" y="38"/>
                  <a:pt x="22430" y="48"/>
                  <a:pt x="22416" y="48"/>
                </a:cubicBezTo>
                <a:lnTo>
                  <a:pt x="22320" y="48"/>
                </a:lnTo>
                <a:cubicBezTo>
                  <a:pt x="22307" y="48"/>
                  <a:pt x="22296" y="38"/>
                  <a:pt x="22296" y="24"/>
                </a:cubicBezTo>
                <a:cubicBezTo>
                  <a:pt x="22296" y="11"/>
                  <a:pt x="22307" y="0"/>
                  <a:pt x="22320" y="0"/>
                </a:cubicBezTo>
                <a:close/>
                <a:moveTo>
                  <a:pt x="22560" y="0"/>
                </a:moveTo>
                <a:lnTo>
                  <a:pt x="22656" y="0"/>
                </a:lnTo>
                <a:cubicBezTo>
                  <a:pt x="22670" y="0"/>
                  <a:pt x="22680" y="11"/>
                  <a:pt x="22680" y="24"/>
                </a:cubicBezTo>
                <a:cubicBezTo>
                  <a:pt x="22680" y="38"/>
                  <a:pt x="22670" y="48"/>
                  <a:pt x="22656" y="48"/>
                </a:cubicBezTo>
                <a:lnTo>
                  <a:pt x="22560" y="48"/>
                </a:lnTo>
                <a:cubicBezTo>
                  <a:pt x="22547" y="48"/>
                  <a:pt x="22536" y="38"/>
                  <a:pt x="22536" y="24"/>
                </a:cubicBezTo>
                <a:cubicBezTo>
                  <a:pt x="22536" y="11"/>
                  <a:pt x="22547" y="0"/>
                  <a:pt x="22560" y="0"/>
                </a:cubicBezTo>
                <a:close/>
                <a:moveTo>
                  <a:pt x="22800" y="0"/>
                </a:moveTo>
                <a:lnTo>
                  <a:pt x="22896" y="0"/>
                </a:lnTo>
                <a:cubicBezTo>
                  <a:pt x="22910" y="0"/>
                  <a:pt x="22920" y="11"/>
                  <a:pt x="22920" y="24"/>
                </a:cubicBezTo>
                <a:cubicBezTo>
                  <a:pt x="22920" y="38"/>
                  <a:pt x="22910" y="48"/>
                  <a:pt x="22896" y="48"/>
                </a:cubicBezTo>
                <a:lnTo>
                  <a:pt x="22800" y="48"/>
                </a:lnTo>
                <a:cubicBezTo>
                  <a:pt x="22787" y="48"/>
                  <a:pt x="22776" y="38"/>
                  <a:pt x="22776" y="24"/>
                </a:cubicBezTo>
                <a:cubicBezTo>
                  <a:pt x="22776" y="11"/>
                  <a:pt x="22787" y="0"/>
                  <a:pt x="22800" y="0"/>
                </a:cubicBezTo>
                <a:close/>
                <a:moveTo>
                  <a:pt x="23040" y="0"/>
                </a:moveTo>
                <a:lnTo>
                  <a:pt x="23136" y="0"/>
                </a:lnTo>
                <a:cubicBezTo>
                  <a:pt x="23150" y="0"/>
                  <a:pt x="23160" y="11"/>
                  <a:pt x="23160" y="24"/>
                </a:cubicBezTo>
                <a:cubicBezTo>
                  <a:pt x="23160" y="38"/>
                  <a:pt x="23150" y="48"/>
                  <a:pt x="23136" y="48"/>
                </a:cubicBezTo>
                <a:lnTo>
                  <a:pt x="23040" y="48"/>
                </a:lnTo>
                <a:cubicBezTo>
                  <a:pt x="23027" y="48"/>
                  <a:pt x="23016" y="38"/>
                  <a:pt x="23016" y="24"/>
                </a:cubicBezTo>
                <a:cubicBezTo>
                  <a:pt x="23016" y="11"/>
                  <a:pt x="23027" y="0"/>
                  <a:pt x="23040" y="0"/>
                </a:cubicBezTo>
                <a:close/>
                <a:moveTo>
                  <a:pt x="23280" y="0"/>
                </a:moveTo>
                <a:lnTo>
                  <a:pt x="23376" y="0"/>
                </a:lnTo>
                <a:cubicBezTo>
                  <a:pt x="23390" y="0"/>
                  <a:pt x="23400" y="11"/>
                  <a:pt x="23400" y="24"/>
                </a:cubicBezTo>
                <a:cubicBezTo>
                  <a:pt x="23400" y="38"/>
                  <a:pt x="23390" y="48"/>
                  <a:pt x="23376" y="48"/>
                </a:cubicBezTo>
                <a:lnTo>
                  <a:pt x="23280" y="48"/>
                </a:lnTo>
                <a:cubicBezTo>
                  <a:pt x="23267" y="48"/>
                  <a:pt x="23256" y="38"/>
                  <a:pt x="23256" y="24"/>
                </a:cubicBezTo>
                <a:cubicBezTo>
                  <a:pt x="23256" y="11"/>
                  <a:pt x="23267" y="0"/>
                  <a:pt x="23280" y="0"/>
                </a:cubicBezTo>
                <a:close/>
                <a:moveTo>
                  <a:pt x="23520" y="0"/>
                </a:moveTo>
                <a:lnTo>
                  <a:pt x="23616" y="0"/>
                </a:lnTo>
                <a:cubicBezTo>
                  <a:pt x="23630" y="0"/>
                  <a:pt x="23640" y="11"/>
                  <a:pt x="23640" y="24"/>
                </a:cubicBezTo>
                <a:cubicBezTo>
                  <a:pt x="23640" y="38"/>
                  <a:pt x="23630" y="48"/>
                  <a:pt x="23616" y="48"/>
                </a:cubicBezTo>
                <a:lnTo>
                  <a:pt x="23520" y="48"/>
                </a:lnTo>
                <a:cubicBezTo>
                  <a:pt x="23507" y="48"/>
                  <a:pt x="23496" y="38"/>
                  <a:pt x="23496" y="24"/>
                </a:cubicBezTo>
                <a:cubicBezTo>
                  <a:pt x="23496" y="11"/>
                  <a:pt x="23507" y="0"/>
                  <a:pt x="23520" y="0"/>
                </a:cubicBezTo>
                <a:close/>
                <a:moveTo>
                  <a:pt x="23760" y="0"/>
                </a:moveTo>
                <a:lnTo>
                  <a:pt x="23856" y="0"/>
                </a:lnTo>
                <a:cubicBezTo>
                  <a:pt x="23870" y="0"/>
                  <a:pt x="23880" y="11"/>
                  <a:pt x="23880" y="24"/>
                </a:cubicBezTo>
                <a:cubicBezTo>
                  <a:pt x="23880" y="38"/>
                  <a:pt x="23870" y="48"/>
                  <a:pt x="23856" y="48"/>
                </a:cubicBezTo>
                <a:lnTo>
                  <a:pt x="23760" y="48"/>
                </a:lnTo>
                <a:cubicBezTo>
                  <a:pt x="23747" y="48"/>
                  <a:pt x="23736" y="38"/>
                  <a:pt x="23736" y="24"/>
                </a:cubicBezTo>
                <a:cubicBezTo>
                  <a:pt x="23736" y="11"/>
                  <a:pt x="23747" y="0"/>
                  <a:pt x="23760" y="0"/>
                </a:cubicBezTo>
                <a:close/>
                <a:moveTo>
                  <a:pt x="24000" y="0"/>
                </a:moveTo>
                <a:lnTo>
                  <a:pt x="24096" y="0"/>
                </a:lnTo>
                <a:cubicBezTo>
                  <a:pt x="24110" y="0"/>
                  <a:pt x="24120" y="11"/>
                  <a:pt x="24120" y="24"/>
                </a:cubicBezTo>
                <a:cubicBezTo>
                  <a:pt x="24120" y="38"/>
                  <a:pt x="24110" y="48"/>
                  <a:pt x="24096" y="48"/>
                </a:cubicBezTo>
                <a:lnTo>
                  <a:pt x="24000" y="48"/>
                </a:lnTo>
                <a:cubicBezTo>
                  <a:pt x="23987" y="48"/>
                  <a:pt x="23976" y="38"/>
                  <a:pt x="23976" y="24"/>
                </a:cubicBezTo>
                <a:cubicBezTo>
                  <a:pt x="23976" y="11"/>
                  <a:pt x="23987" y="0"/>
                  <a:pt x="24000" y="0"/>
                </a:cubicBezTo>
                <a:close/>
                <a:moveTo>
                  <a:pt x="24240" y="0"/>
                </a:moveTo>
                <a:lnTo>
                  <a:pt x="24336" y="0"/>
                </a:lnTo>
                <a:cubicBezTo>
                  <a:pt x="24350" y="0"/>
                  <a:pt x="24360" y="11"/>
                  <a:pt x="24360" y="24"/>
                </a:cubicBezTo>
                <a:cubicBezTo>
                  <a:pt x="24360" y="38"/>
                  <a:pt x="24350" y="48"/>
                  <a:pt x="24336" y="48"/>
                </a:cubicBezTo>
                <a:lnTo>
                  <a:pt x="24240" y="48"/>
                </a:lnTo>
                <a:cubicBezTo>
                  <a:pt x="24227" y="48"/>
                  <a:pt x="24216" y="38"/>
                  <a:pt x="24216" y="24"/>
                </a:cubicBezTo>
                <a:cubicBezTo>
                  <a:pt x="24216" y="11"/>
                  <a:pt x="24227" y="0"/>
                  <a:pt x="24240" y="0"/>
                </a:cubicBezTo>
                <a:close/>
                <a:moveTo>
                  <a:pt x="24480" y="0"/>
                </a:moveTo>
                <a:lnTo>
                  <a:pt x="24576" y="0"/>
                </a:lnTo>
                <a:cubicBezTo>
                  <a:pt x="24590" y="0"/>
                  <a:pt x="24600" y="11"/>
                  <a:pt x="24600" y="24"/>
                </a:cubicBezTo>
                <a:cubicBezTo>
                  <a:pt x="24600" y="38"/>
                  <a:pt x="24590" y="48"/>
                  <a:pt x="24576" y="48"/>
                </a:cubicBezTo>
                <a:lnTo>
                  <a:pt x="24480" y="48"/>
                </a:lnTo>
                <a:cubicBezTo>
                  <a:pt x="24467" y="48"/>
                  <a:pt x="24456" y="38"/>
                  <a:pt x="24456" y="24"/>
                </a:cubicBezTo>
                <a:cubicBezTo>
                  <a:pt x="24456" y="11"/>
                  <a:pt x="24467" y="0"/>
                  <a:pt x="24480" y="0"/>
                </a:cubicBezTo>
                <a:close/>
                <a:moveTo>
                  <a:pt x="24720" y="0"/>
                </a:moveTo>
                <a:lnTo>
                  <a:pt x="24816" y="0"/>
                </a:lnTo>
                <a:cubicBezTo>
                  <a:pt x="24830" y="0"/>
                  <a:pt x="24840" y="11"/>
                  <a:pt x="24840" y="24"/>
                </a:cubicBezTo>
                <a:cubicBezTo>
                  <a:pt x="24840" y="38"/>
                  <a:pt x="24830" y="48"/>
                  <a:pt x="24816" y="48"/>
                </a:cubicBezTo>
                <a:lnTo>
                  <a:pt x="24720" y="48"/>
                </a:lnTo>
                <a:cubicBezTo>
                  <a:pt x="24707" y="48"/>
                  <a:pt x="24696" y="38"/>
                  <a:pt x="24696" y="24"/>
                </a:cubicBezTo>
                <a:cubicBezTo>
                  <a:pt x="24696" y="11"/>
                  <a:pt x="24707" y="0"/>
                  <a:pt x="24720" y="0"/>
                </a:cubicBezTo>
                <a:close/>
                <a:moveTo>
                  <a:pt x="24960" y="0"/>
                </a:moveTo>
                <a:lnTo>
                  <a:pt x="25056" y="0"/>
                </a:lnTo>
                <a:cubicBezTo>
                  <a:pt x="25070" y="0"/>
                  <a:pt x="25080" y="11"/>
                  <a:pt x="25080" y="24"/>
                </a:cubicBezTo>
                <a:cubicBezTo>
                  <a:pt x="25080" y="38"/>
                  <a:pt x="25070" y="48"/>
                  <a:pt x="25056" y="48"/>
                </a:cubicBezTo>
                <a:lnTo>
                  <a:pt x="24960" y="48"/>
                </a:lnTo>
                <a:cubicBezTo>
                  <a:pt x="24947" y="48"/>
                  <a:pt x="24936" y="38"/>
                  <a:pt x="24936" y="24"/>
                </a:cubicBezTo>
                <a:cubicBezTo>
                  <a:pt x="24936" y="11"/>
                  <a:pt x="24947" y="0"/>
                  <a:pt x="24960" y="0"/>
                </a:cubicBezTo>
                <a:close/>
                <a:moveTo>
                  <a:pt x="25200" y="0"/>
                </a:moveTo>
                <a:lnTo>
                  <a:pt x="25296" y="0"/>
                </a:lnTo>
                <a:cubicBezTo>
                  <a:pt x="25310" y="0"/>
                  <a:pt x="25320" y="11"/>
                  <a:pt x="25320" y="24"/>
                </a:cubicBezTo>
                <a:cubicBezTo>
                  <a:pt x="25320" y="38"/>
                  <a:pt x="25310" y="48"/>
                  <a:pt x="25296" y="48"/>
                </a:cubicBezTo>
                <a:lnTo>
                  <a:pt x="25200" y="48"/>
                </a:lnTo>
                <a:cubicBezTo>
                  <a:pt x="25187" y="48"/>
                  <a:pt x="25176" y="38"/>
                  <a:pt x="25176" y="24"/>
                </a:cubicBezTo>
                <a:cubicBezTo>
                  <a:pt x="25176" y="11"/>
                  <a:pt x="25187" y="0"/>
                  <a:pt x="25200" y="0"/>
                </a:cubicBezTo>
                <a:close/>
                <a:moveTo>
                  <a:pt x="25440" y="0"/>
                </a:moveTo>
                <a:lnTo>
                  <a:pt x="25536" y="0"/>
                </a:lnTo>
                <a:cubicBezTo>
                  <a:pt x="25550" y="0"/>
                  <a:pt x="25560" y="11"/>
                  <a:pt x="25560" y="24"/>
                </a:cubicBezTo>
                <a:cubicBezTo>
                  <a:pt x="25560" y="38"/>
                  <a:pt x="25550" y="48"/>
                  <a:pt x="25536" y="48"/>
                </a:cubicBezTo>
                <a:lnTo>
                  <a:pt x="25440" y="48"/>
                </a:lnTo>
                <a:cubicBezTo>
                  <a:pt x="25427" y="48"/>
                  <a:pt x="25416" y="38"/>
                  <a:pt x="25416" y="24"/>
                </a:cubicBezTo>
                <a:cubicBezTo>
                  <a:pt x="25416" y="11"/>
                  <a:pt x="25427" y="0"/>
                  <a:pt x="25440" y="0"/>
                </a:cubicBezTo>
                <a:close/>
                <a:moveTo>
                  <a:pt x="25680" y="0"/>
                </a:moveTo>
                <a:lnTo>
                  <a:pt x="25776" y="0"/>
                </a:lnTo>
                <a:cubicBezTo>
                  <a:pt x="25790" y="0"/>
                  <a:pt x="25800" y="11"/>
                  <a:pt x="25800" y="24"/>
                </a:cubicBezTo>
                <a:cubicBezTo>
                  <a:pt x="25800" y="38"/>
                  <a:pt x="25790" y="48"/>
                  <a:pt x="25776" y="48"/>
                </a:cubicBezTo>
                <a:lnTo>
                  <a:pt x="25680" y="48"/>
                </a:lnTo>
                <a:cubicBezTo>
                  <a:pt x="25667" y="48"/>
                  <a:pt x="25656" y="38"/>
                  <a:pt x="25656" y="24"/>
                </a:cubicBezTo>
                <a:cubicBezTo>
                  <a:pt x="25656" y="11"/>
                  <a:pt x="25667" y="0"/>
                  <a:pt x="25680" y="0"/>
                </a:cubicBezTo>
                <a:close/>
                <a:moveTo>
                  <a:pt x="25920" y="0"/>
                </a:moveTo>
                <a:lnTo>
                  <a:pt x="26016" y="0"/>
                </a:lnTo>
                <a:cubicBezTo>
                  <a:pt x="26030" y="0"/>
                  <a:pt x="26040" y="11"/>
                  <a:pt x="26040" y="24"/>
                </a:cubicBezTo>
                <a:cubicBezTo>
                  <a:pt x="26040" y="38"/>
                  <a:pt x="26030" y="48"/>
                  <a:pt x="26016" y="48"/>
                </a:cubicBezTo>
                <a:lnTo>
                  <a:pt x="25920" y="48"/>
                </a:lnTo>
                <a:cubicBezTo>
                  <a:pt x="25907" y="48"/>
                  <a:pt x="25896" y="38"/>
                  <a:pt x="25896" y="24"/>
                </a:cubicBezTo>
                <a:cubicBezTo>
                  <a:pt x="25896" y="11"/>
                  <a:pt x="25907" y="0"/>
                  <a:pt x="25920" y="0"/>
                </a:cubicBezTo>
                <a:close/>
                <a:moveTo>
                  <a:pt x="26160" y="0"/>
                </a:moveTo>
                <a:lnTo>
                  <a:pt x="26256" y="0"/>
                </a:lnTo>
                <a:cubicBezTo>
                  <a:pt x="26270" y="0"/>
                  <a:pt x="26280" y="11"/>
                  <a:pt x="26280" y="24"/>
                </a:cubicBezTo>
                <a:cubicBezTo>
                  <a:pt x="26280" y="38"/>
                  <a:pt x="26270" y="48"/>
                  <a:pt x="26256" y="48"/>
                </a:cubicBezTo>
                <a:lnTo>
                  <a:pt x="26160" y="48"/>
                </a:lnTo>
                <a:cubicBezTo>
                  <a:pt x="26147" y="48"/>
                  <a:pt x="26136" y="38"/>
                  <a:pt x="26136" y="24"/>
                </a:cubicBezTo>
                <a:cubicBezTo>
                  <a:pt x="26136" y="11"/>
                  <a:pt x="26147" y="0"/>
                  <a:pt x="26160" y="0"/>
                </a:cubicBezTo>
                <a:close/>
                <a:moveTo>
                  <a:pt x="26400" y="0"/>
                </a:moveTo>
                <a:lnTo>
                  <a:pt x="26496" y="0"/>
                </a:lnTo>
                <a:cubicBezTo>
                  <a:pt x="26510" y="0"/>
                  <a:pt x="26520" y="11"/>
                  <a:pt x="26520" y="24"/>
                </a:cubicBezTo>
                <a:cubicBezTo>
                  <a:pt x="26520" y="38"/>
                  <a:pt x="26510" y="48"/>
                  <a:pt x="26496" y="48"/>
                </a:cubicBezTo>
                <a:lnTo>
                  <a:pt x="26400" y="48"/>
                </a:lnTo>
                <a:cubicBezTo>
                  <a:pt x="26387" y="48"/>
                  <a:pt x="26376" y="38"/>
                  <a:pt x="26376" y="24"/>
                </a:cubicBezTo>
                <a:cubicBezTo>
                  <a:pt x="26376" y="11"/>
                  <a:pt x="26387" y="0"/>
                  <a:pt x="26400" y="0"/>
                </a:cubicBezTo>
                <a:close/>
                <a:moveTo>
                  <a:pt x="26640" y="0"/>
                </a:moveTo>
                <a:lnTo>
                  <a:pt x="26736" y="0"/>
                </a:lnTo>
                <a:cubicBezTo>
                  <a:pt x="26750" y="0"/>
                  <a:pt x="26760" y="11"/>
                  <a:pt x="26760" y="24"/>
                </a:cubicBezTo>
                <a:cubicBezTo>
                  <a:pt x="26760" y="38"/>
                  <a:pt x="26750" y="48"/>
                  <a:pt x="26736" y="48"/>
                </a:cubicBezTo>
                <a:lnTo>
                  <a:pt x="26640" y="48"/>
                </a:lnTo>
                <a:cubicBezTo>
                  <a:pt x="26627" y="48"/>
                  <a:pt x="26616" y="38"/>
                  <a:pt x="26616" y="24"/>
                </a:cubicBezTo>
                <a:cubicBezTo>
                  <a:pt x="26616" y="11"/>
                  <a:pt x="26627" y="0"/>
                  <a:pt x="26640" y="0"/>
                </a:cubicBezTo>
                <a:close/>
                <a:moveTo>
                  <a:pt x="26880" y="0"/>
                </a:moveTo>
                <a:lnTo>
                  <a:pt x="26976" y="0"/>
                </a:lnTo>
                <a:cubicBezTo>
                  <a:pt x="26990" y="0"/>
                  <a:pt x="27000" y="11"/>
                  <a:pt x="27000" y="24"/>
                </a:cubicBezTo>
                <a:cubicBezTo>
                  <a:pt x="27000" y="38"/>
                  <a:pt x="26990" y="48"/>
                  <a:pt x="26976" y="48"/>
                </a:cubicBezTo>
                <a:lnTo>
                  <a:pt x="26880" y="48"/>
                </a:lnTo>
                <a:cubicBezTo>
                  <a:pt x="26867" y="48"/>
                  <a:pt x="26856" y="38"/>
                  <a:pt x="26856" y="24"/>
                </a:cubicBezTo>
                <a:cubicBezTo>
                  <a:pt x="26856" y="11"/>
                  <a:pt x="26867" y="0"/>
                  <a:pt x="26880" y="0"/>
                </a:cubicBezTo>
                <a:close/>
                <a:moveTo>
                  <a:pt x="27120" y="0"/>
                </a:moveTo>
                <a:lnTo>
                  <a:pt x="27216" y="0"/>
                </a:lnTo>
                <a:cubicBezTo>
                  <a:pt x="27230" y="0"/>
                  <a:pt x="27240" y="11"/>
                  <a:pt x="27240" y="24"/>
                </a:cubicBezTo>
                <a:cubicBezTo>
                  <a:pt x="27240" y="38"/>
                  <a:pt x="27230" y="48"/>
                  <a:pt x="27216" y="48"/>
                </a:cubicBezTo>
                <a:lnTo>
                  <a:pt x="27120" y="48"/>
                </a:lnTo>
                <a:cubicBezTo>
                  <a:pt x="27107" y="48"/>
                  <a:pt x="27096" y="38"/>
                  <a:pt x="27096" y="24"/>
                </a:cubicBezTo>
                <a:cubicBezTo>
                  <a:pt x="27096" y="11"/>
                  <a:pt x="27107" y="0"/>
                  <a:pt x="27120" y="0"/>
                </a:cubicBezTo>
                <a:close/>
                <a:moveTo>
                  <a:pt x="27360" y="0"/>
                </a:moveTo>
                <a:lnTo>
                  <a:pt x="27456" y="0"/>
                </a:lnTo>
                <a:cubicBezTo>
                  <a:pt x="27470" y="0"/>
                  <a:pt x="27480" y="11"/>
                  <a:pt x="27480" y="24"/>
                </a:cubicBezTo>
                <a:cubicBezTo>
                  <a:pt x="27480" y="38"/>
                  <a:pt x="27470" y="48"/>
                  <a:pt x="27456" y="48"/>
                </a:cubicBezTo>
                <a:lnTo>
                  <a:pt x="27360" y="48"/>
                </a:lnTo>
                <a:cubicBezTo>
                  <a:pt x="27347" y="48"/>
                  <a:pt x="27336" y="38"/>
                  <a:pt x="27336" y="24"/>
                </a:cubicBezTo>
                <a:cubicBezTo>
                  <a:pt x="27336" y="11"/>
                  <a:pt x="27347" y="0"/>
                  <a:pt x="27360" y="0"/>
                </a:cubicBezTo>
                <a:close/>
                <a:moveTo>
                  <a:pt x="27600" y="0"/>
                </a:moveTo>
                <a:lnTo>
                  <a:pt x="27696" y="0"/>
                </a:lnTo>
                <a:cubicBezTo>
                  <a:pt x="27710" y="0"/>
                  <a:pt x="27720" y="11"/>
                  <a:pt x="27720" y="24"/>
                </a:cubicBezTo>
                <a:cubicBezTo>
                  <a:pt x="27720" y="38"/>
                  <a:pt x="27710" y="48"/>
                  <a:pt x="27696" y="48"/>
                </a:cubicBezTo>
                <a:lnTo>
                  <a:pt x="27600" y="48"/>
                </a:lnTo>
                <a:cubicBezTo>
                  <a:pt x="27587" y="48"/>
                  <a:pt x="27576" y="38"/>
                  <a:pt x="27576" y="24"/>
                </a:cubicBezTo>
                <a:cubicBezTo>
                  <a:pt x="27576" y="11"/>
                  <a:pt x="27587" y="0"/>
                  <a:pt x="27600" y="0"/>
                </a:cubicBezTo>
                <a:close/>
                <a:moveTo>
                  <a:pt x="27840" y="0"/>
                </a:moveTo>
                <a:lnTo>
                  <a:pt x="27904" y="0"/>
                </a:lnTo>
                <a:lnTo>
                  <a:pt x="27904" y="48"/>
                </a:lnTo>
                <a:lnTo>
                  <a:pt x="27840" y="48"/>
                </a:lnTo>
                <a:cubicBezTo>
                  <a:pt x="27827" y="48"/>
                  <a:pt x="27816" y="38"/>
                  <a:pt x="27816" y="24"/>
                </a:cubicBezTo>
                <a:cubicBezTo>
                  <a:pt x="27816" y="11"/>
                  <a:pt x="27827" y="0"/>
                  <a:pt x="27840" y="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83" name="Freeform 365">
            <a:extLst>
              <a:ext uri="{FF2B5EF4-FFF2-40B4-BE49-F238E27FC236}">
                <a16:creationId xmlns:a16="http://schemas.microsoft.com/office/drawing/2014/main" id="{8BDA06F0-92F2-407C-9F6C-9870312F6BD4}"/>
              </a:ext>
            </a:extLst>
          </p:cNvPr>
          <p:cNvSpPr>
            <a:spLocks noEditPoints="1"/>
          </p:cNvSpPr>
          <p:nvPr/>
        </p:nvSpPr>
        <p:spPr bwMode="auto">
          <a:xfrm>
            <a:off x="6056526" y="3163341"/>
            <a:ext cx="5926" cy="1745492"/>
          </a:xfrm>
          <a:custGeom>
            <a:avLst/>
            <a:gdLst>
              <a:gd name="T0" fmla="*/ 0 w 96"/>
              <a:gd name="T1" fmla="*/ 0 h 19920"/>
              <a:gd name="T2" fmla="*/ 0 w 96"/>
              <a:gd name="T3" fmla="*/ 672 h 19920"/>
              <a:gd name="T4" fmla="*/ 96 w 96"/>
              <a:gd name="T5" fmla="*/ 1152 h 19920"/>
              <a:gd name="T6" fmla="*/ 96 w 96"/>
              <a:gd name="T7" fmla="*/ 960 h 19920"/>
              <a:gd name="T8" fmla="*/ 0 w 96"/>
              <a:gd name="T9" fmla="*/ 1440 h 19920"/>
              <a:gd name="T10" fmla="*/ 48 w 96"/>
              <a:gd name="T11" fmla="*/ 2160 h 19920"/>
              <a:gd name="T12" fmla="*/ 96 w 96"/>
              <a:gd name="T13" fmla="*/ 2400 h 19920"/>
              <a:gd name="T14" fmla="*/ 48 w 96"/>
              <a:gd name="T15" fmla="*/ 2352 h 19920"/>
              <a:gd name="T16" fmla="*/ 0 w 96"/>
              <a:gd name="T17" fmla="*/ 3072 h 19920"/>
              <a:gd name="T18" fmla="*/ 96 w 96"/>
              <a:gd name="T19" fmla="*/ 3552 h 19920"/>
              <a:gd name="T20" fmla="*/ 96 w 96"/>
              <a:gd name="T21" fmla="*/ 3360 h 19920"/>
              <a:gd name="T22" fmla="*/ 0 w 96"/>
              <a:gd name="T23" fmla="*/ 3840 h 19920"/>
              <a:gd name="T24" fmla="*/ 48 w 96"/>
              <a:gd name="T25" fmla="*/ 4560 h 19920"/>
              <a:gd name="T26" fmla="*/ 96 w 96"/>
              <a:gd name="T27" fmla="*/ 4800 h 19920"/>
              <a:gd name="T28" fmla="*/ 48 w 96"/>
              <a:gd name="T29" fmla="*/ 4752 h 19920"/>
              <a:gd name="T30" fmla="*/ 0 w 96"/>
              <a:gd name="T31" fmla="*/ 5472 h 19920"/>
              <a:gd name="T32" fmla="*/ 96 w 96"/>
              <a:gd name="T33" fmla="*/ 5952 h 19920"/>
              <a:gd name="T34" fmla="*/ 96 w 96"/>
              <a:gd name="T35" fmla="*/ 5760 h 19920"/>
              <a:gd name="T36" fmla="*/ 0 w 96"/>
              <a:gd name="T37" fmla="*/ 6240 h 19920"/>
              <a:gd name="T38" fmla="*/ 48 w 96"/>
              <a:gd name="T39" fmla="*/ 6960 h 19920"/>
              <a:gd name="T40" fmla="*/ 96 w 96"/>
              <a:gd name="T41" fmla="*/ 7200 h 19920"/>
              <a:gd name="T42" fmla="*/ 48 w 96"/>
              <a:gd name="T43" fmla="*/ 7152 h 19920"/>
              <a:gd name="T44" fmla="*/ 0 w 96"/>
              <a:gd name="T45" fmla="*/ 7872 h 19920"/>
              <a:gd name="T46" fmla="*/ 96 w 96"/>
              <a:gd name="T47" fmla="*/ 8352 h 19920"/>
              <a:gd name="T48" fmla="*/ 96 w 96"/>
              <a:gd name="T49" fmla="*/ 8160 h 19920"/>
              <a:gd name="T50" fmla="*/ 0 w 96"/>
              <a:gd name="T51" fmla="*/ 8640 h 19920"/>
              <a:gd name="T52" fmla="*/ 48 w 96"/>
              <a:gd name="T53" fmla="*/ 9360 h 19920"/>
              <a:gd name="T54" fmla="*/ 96 w 96"/>
              <a:gd name="T55" fmla="*/ 9600 h 19920"/>
              <a:gd name="T56" fmla="*/ 48 w 96"/>
              <a:gd name="T57" fmla="*/ 9552 h 19920"/>
              <a:gd name="T58" fmla="*/ 0 w 96"/>
              <a:gd name="T59" fmla="*/ 10272 h 19920"/>
              <a:gd name="T60" fmla="*/ 96 w 96"/>
              <a:gd name="T61" fmla="*/ 10752 h 19920"/>
              <a:gd name="T62" fmla="*/ 96 w 96"/>
              <a:gd name="T63" fmla="*/ 10560 h 19920"/>
              <a:gd name="T64" fmla="*/ 0 w 96"/>
              <a:gd name="T65" fmla="*/ 11040 h 19920"/>
              <a:gd name="T66" fmla="*/ 48 w 96"/>
              <a:gd name="T67" fmla="*/ 11760 h 19920"/>
              <a:gd name="T68" fmla="*/ 96 w 96"/>
              <a:gd name="T69" fmla="*/ 12000 h 19920"/>
              <a:gd name="T70" fmla="*/ 48 w 96"/>
              <a:gd name="T71" fmla="*/ 11952 h 19920"/>
              <a:gd name="T72" fmla="*/ 0 w 96"/>
              <a:gd name="T73" fmla="*/ 12672 h 19920"/>
              <a:gd name="T74" fmla="*/ 96 w 96"/>
              <a:gd name="T75" fmla="*/ 13152 h 19920"/>
              <a:gd name="T76" fmla="*/ 96 w 96"/>
              <a:gd name="T77" fmla="*/ 12960 h 19920"/>
              <a:gd name="T78" fmla="*/ 0 w 96"/>
              <a:gd name="T79" fmla="*/ 13440 h 19920"/>
              <a:gd name="T80" fmla="*/ 48 w 96"/>
              <a:gd name="T81" fmla="*/ 14160 h 19920"/>
              <a:gd name="T82" fmla="*/ 96 w 96"/>
              <a:gd name="T83" fmla="*/ 14400 h 19920"/>
              <a:gd name="T84" fmla="*/ 48 w 96"/>
              <a:gd name="T85" fmla="*/ 14352 h 19920"/>
              <a:gd name="T86" fmla="*/ 0 w 96"/>
              <a:gd name="T87" fmla="*/ 15072 h 19920"/>
              <a:gd name="T88" fmla="*/ 96 w 96"/>
              <a:gd name="T89" fmla="*/ 15552 h 19920"/>
              <a:gd name="T90" fmla="*/ 96 w 96"/>
              <a:gd name="T91" fmla="*/ 15360 h 19920"/>
              <a:gd name="T92" fmla="*/ 0 w 96"/>
              <a:gd name="T93" fmla="*/ 15840 h 19920"/>
              <a:gd name="T94" fmla="*/ 48 w 96"/>
              <a:gd name="T95" fmla="*/ 16560 h 19920"/>
              <a:gd name="T96" fmla="*/ 96 w 96"/>
              <a:gd name="T97" fmla="*/ 16800 h 19920"/>
              <a:gd name="T98" fmla="*/ 48 w 96"/>
              <a:gd name="T99" fmla="*/ 16752 h 19920"/>
              <a:gd name="T100" fmla="*/ 0 w 96"/>
              <a:gd name="T101" fmla="*/ 17472 h 19920"/>
              <a:gd name="T102" fmla="*/ 96 w 96"/>
              <a:gd name="T103" fmla="*/ 17952 h 19920"/>
              <a:gd name="T104" fmla="*/ 96 w 96"/>
              <a:gd name="T105" fmla="*/ 17760 h 19920"/>
              <a:gd name="T106" fmla="*/ 0 w 96"/>
              <a:gd name="T107" fmla="*/ 18240 h 19920"/>
              <a:gd name="T108" fmla="*/ 48 w 96"/>
              <a:gd name="T109" fmla="*/ 18960 h 19920"/>
              <a:gd name="T110" fmla="*/ 96 w 96"/>
              <a:gd name="T111" fmla="*/ 19200 h 19920"/>
              <a:gd name="T112" fmla="*/ 48 w 96"/>
              <a:gd name="T113" fmla="*/ 19152 h 19920"/>
              <a:gd name="T114" fmla="*/ 0 w 96"/>
              <a:gd name="T115" fmla="*/ 19872 h 19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6" h="19920">
                <a:moveTo>
                  <a:pt x="96" y="0"/>
                </a:moveTo>
                <a:lnTo>
                  <a:pt x="96" y="192"/>
                </a:lnTo>
                <a:cubicBezTo>
                  <a:pt x="96" y="219"/>
                  <a:pt x="75" y="240"/>
                  <a:pt x="48" y="240"/>
                </a:cubicBezTo>
                <a:cubicBezTo>
                  <a:pt x="22" y="240"/>
                  <a:pt x="0" y="219"/>
                  <a:pt x="0" y="192"/>
                </a:cubicBezTo>
                <a:lnTo>
                  <a:pt x="0" y="0"/>
                </a:lnTo>
                <a:lnTo>
                  <a:pt x="96" y="0"/>
                </a:lnTo>
                <a:close/>
                <a:moveTo>
                  <a:pt x="96" y="480"/>
                </a:moveTo>
                <a:lnTo>
                  <a:pt x="96" y="672"/>
                </a:lnTo>
                <a:cubicBezTo>
                  <a:pt x="96" y="699"/>
                  <a:pt x="75" y="720"/>
                  <a:pt x="48" y="720"/>
                </a:cubicBezTo>
                <a:cubicBezTo>
                  <a:pt x="22" y="720"/>
                  <a:pt x="0" y="699"/>
                  <a:pt x="0" y="672"/>
                </a:cubicBezTo>
                <a:lnTo>
                  <a:pt x="0" y="480"/>
                </a:lnTo>
                <a:cubicBezTo>
                  <a:pt x="0" y="454"/>
                  <a:pt x="22" y="432"/>
                  <a:pt x="48" y="432"/>
                </a:cubicBezTo>
                <a:cubicBezTo>
                  <a:pt x="75" y="432"/>
                  <a:pt x="96" y="454"/>
                  <a:pt x="96" y="480"/>
                </a:cubicBezTo>
                <a:close/>
                <a:moveTo>
                  <a:pt x="96" y="960"/>
                </a:moveTo>
                <a:lnTo>
                  <a:pt x="96" y="1152"/>
                </a:lnTo>
                <a:cubicBezTo>
                  <a:pt x="96" y="1179"/>
                  <a:pt x="75" y="1200"/>
                  <a:pt x="48" y="1200"/>
                </a:cubicBezTo>
                <a:cubicBezTo>
                  <a:pt x="22" y="1200"/>
                  <a:pt x="0" y="1179"/>
                  <a:pt x="0" y="1152"/>
                </a:cubicBezTo>
                <a:lnTo>
                  <a:pt x="0" y="960"/>
                </a:lnTo>
                <a:cubicBezTo>
                  <a:pt x="0" y="934"/>
                  <a:pt x="22" y="912"/>
                  <a:pt x="48" y="912"/>
                </a:cubicBezTo>
                <a:cubicBezTo>
                  <a:pt x="75" y="912"/>
                  <a:pt x="96" y="934"/>
                  <a:pt x="96" y="960"/>
                </a:cubicBezTo>
                <a:close/>
                <a:moveTo>
                  <a:pt x="96" y="1440"/>
                </a:moveTo>
                <a:lnTo>
                  <a:pt x="96" y="1632"/>
                </a:lnTo>
                <a:cubicBezTo>
                  <a:pt x="96" y="1659"/>
                  <a:pt x="75" y="1680"/>
                  <a:pt x="48" y="1680"/>
                </a:cubicBezTo>
                <a:cubicBezTo>
                  <a:pt x="22" y="1680"/>
                  <a:pt x="0" y="1659"/>
                  <a:pt x="0" y="1632"/>
                </a:cubicBezTo>
                <a:lnTo>
                  <a:pt x="0" y="1440"/>
                </a:lnTo>
                <a:cubicBezTo>
                  <a:pt x="0" y="1414"/>
                  <a:pt x="22" y="1392"/>
                  <a:pt x="48" y="1392"/>
                </a:cubicBezTo>
                <a:cubicBezTo>
                  <a:pt x="75" y="1392"/>
                  <a:pt x="96" y="1414"/>
                  <a:pt x="96" y="1440"/>
                </a:cubicBezTo>
                <a:close/>
                <a:moveTo>
                  <a:pt x="96" y="1920"/>
                </a:moveTo>
                <a:lnTo>
                  <a:pt x="96" y="2112"/>
                </a:lnTo>
                <a:cubicBezTo>
                  <a:pt x="96" y="2139"/>
                  <a:pt x="75" y="2160"/>
                  <a:pt x="48" y="2160"/>
                </a:cubicBezTo>
                <a:cubicBezTo>
                  <a:pt x="22" y="2160"/>
                  <a:pt x="0" y="2139"/>
                  <a:pt x="0" y="2112"/>
                </a:cubicBezTo>
                <a:lnTo>
                  <a:pt x="0" y="1920"/>
                </a:lnTo>
                <a:cubicBezTo>
                  <a:pt x="0" y="1894"/>
                  <a:pt x="22" y="1872"/>
                  <a:pt x="48" y="1872"/>
                </a:cubicBezTo>
                <a:cubicBezTo>
                  <a:pt x="75" y="1872"/>
                  <a:pt x="96" y="1894"/>
                  <a:pt x="96" y="1920"/>
                </a:cubicBezTo>
                <a:close/>
                <a:moveTo>
                  <a:pt x="96" y="2400"/>
                </a:moveTo>
                <a:lnTo>
                  <a:pt x="96" y="2592"/>
                </a:lnTo>
                <a:cubicBezTo>
                  <a:pt x="96" y="2619"/>
                  <a:pt x="75" y="2640"/>
                  <a:pt x="48" y="2640"/>
                </a:cubicBezTo>
                <a:cubicBezTo>
                  <a:pt x="22" y="2640"/>
                  <a:pt x="0" y="2619"/>
                  <a:pt x="0" y="2592"/>
                </a:cubicBezTo>
                <a:lnTo>
                  <a:pt x="0" y="2400"/>
                </a:lnTo>
                <a:cubicBezTo>
                  <a:pt x="0" y="2374"/>
                  <a:pt x="22" y="2352"/>
                  <a:pt x="48" y="2352"/>
                </a:cubicBezTo>
                <a:cubicBezTo>
                  <a:pt x="75" y="2352"/>
                  <a:pt x="96" y="2374"/>
                  <a:pt x="96" y="2400"/>
                </a:cubicBezTo>
                <a:close/>
                <a:moveTo>
                  <a:pt x="96" y="2880"/>
                </a:moveTo>
                <a:lnTo>
                  <a:pt x="96" y="3072"/>
                </a:lnTo>
                <a:cubicBezTo>
                  <a:pt x="96" y="3099"/>
                  <a:pt x="75" y="3120"/>
                  <a:pt x="48" y="3120"/>
                </a:cubicBezTo>
                <a:cubicBezTo>
                  <a:pt x="22" y="3120"/>
                  <a:pt x="0" y="3099"/>
                  <a:pt x="0" y="3072"/>
                </a:cubicBezTo>
                <a:lnTo>
                  <a:pt x="0" y="2880"/>
                </a:lnTo>
                <a:cubicBezTo>
                  <a:pt x="0" y="2854"/>
                  <a:pt x="22" y="2832"/>
                  <a:pt x="48" y="2832"/>
                </a:cubicBezTo>
                <a:cubicBezTo>
                  <a:pt x="75" y="2832"/>
                  <a:pt x="96" y="2854"/>
                  <a:pt x="96" y="2880"/>
                </a:cubicBezTo>
                <a:close/>
                <a:moveTo>
                  <a:pt x="96" y="3360"/>
                </a:moveTo>
                <a:lnTo>
                  <a:pt x="96" y="3552"/>
                </a:lnTo>
                <a:cubicBezTo>
                  <a:pt x="96" y="3579"/>
                  <a:pt x="75" y="3600"/>
                  <a:pt x="48" y="3600"/>
                </a:cubicBezTo>
                <a:cubicBezTo>
                  <a:pt x="22" y="3600"/>
                  <a:pt x="0" y="3579"/>
                  <a:pt x="0" y="3552"/>
                </a:cubicBezTo>
                <a:lnTo>
                  <a:pt x="0" y="3360"/>
                </a:lnTo>
                <a:cubicBezTo>
                  <a:pt x="0" y="3334"/>
                  <a:pt x="22" y="3312"/>
                  <a:pt x="48" y="3312"/>
                </a:cubicBezTo>
                <a:cubicBezTo>
                  <a:pt x="75" y="3312"/>
                  <a:pt x="96" y="3334"/>
                  <a:pt x="96" y="3360"/>
                </a:cubicBezTo>
                <a:close/>
                <a:moveTo>
                  <a:pt x="96" y="3840"/>
                </a:moveTo>
                <a:lnTo>
                  <a:pt x="96" y="4032"/>
                </a:lnTo>
                <a:cubicBezTo>
                  <a:pt x="96" y="4059"/>
                  <a:pt x="75" y="4080"/>
                  <a:pt x="48" y="4080"/>
                </a:cubicBezTo>
                <a:cubicBezTo>
                  <a:pt x="22" y="4080"/>
                  <a:pt x="0" y="4059"/>
                  <a:pt x="0" y="4032"/>
                </a:cubicBezTo>
                <a:lnTo>
                  <a:pt x="0" y="3840"/>
                </a:lnTo>
                <a:cubicBezTo>
                  <a:pt x="0" y="3814"/>
                  <a:pt x="22" y="3792"/>
                  <a:pt x="48" y="3792"/>
                </a:cubicBezTo>
                <a:cubicBezTo>
                  <a:pt x="75" y="3792"/>
                  <a:pt x="96" y="3814"/>
                  <a:pt x="96" y="3840"/>
                </a:cubicBezTo>
                <a:close/>
                <a:moveTo>
                  <a:pt x="96" y="4320"/>
                </a:moveTo>
                <a:lnTo>
                  <a:pt x="96" y="4512"/>
                </a:lnTo>
                <a:cubicBezTo>
                  <a:pt x="96" y="4539"/>
                  <a:pt x="75" y="4560"/>
                  <a:pt x="48" y="4560"/>
                </a:cubicBezTo>
                <a:cubicBezTo>
                  <a:pt x="22" y="4560"/>
                  <a:pt x="0" y="4539"/>
                  <a:pt x="0" y="4512"/>
                </a:cubicBezTo>
                <a:lnTo>
                  <a:pt x="0" y="4320"/>
                </a:lnTo>
                <a:cubicBezTo>
                  <a:pt x="0" y="4294"/>
                  <a:pt x="22" y="4272"/>
                  <a:pt x="48" y="4272"/>
                </a:cubicBezTo>
                <a:cubicBezTo>
                  <a:pt x="75" y="4272"/>
                  <a:pt x="96" y="4294"/>
                  <a:pt x="96" y="4320"/>
                </a:cubicBezTo>
                <a:close/>
                <a:moveTo>
                  <a:pt x="96" y="4800"/>
                </a:moveTo>
                <a:lnTo>
                  <a:pt x="96" y="4992"/>
                </a:lnTo>
                <a:cubicBezTo>
                  <a:pt x="96" y="5019"/>
                  <a:pt x="75" y="5040"/>
                  <a:pt x="48" y="5040"/>
                </a:cubicBezTo>
                <a:cubicBezTo>
                  <a:pt x="22" y="5040"/>
                  <a:pt x="0" y="5019"/>
                  <a:pt x="0" y="4992"/>
                </a:cubicBezTo>
                <a:lnTo>
                  <a:pt x="0" y="4800"/>
                </a:lnTo>
                <a:cubicBezTo>
                  <a:pt x="0" y="4774"/>
                  <a:pt x="22" y="4752"/>
                  <a:pt x="48" y="4752"/>
                </a:cubicBezTo>
                <a:cubicBezTo>
                  <a:pt x="75" y="4752"/>
                  <a:pt x="96" y="4774"/>
                  <a:pt x="96" y="4800"/>
                </a:cubicBezTo>
                <a:close/>
                <a:moveTo>
                  <a:pt x="96" y="5280"/>
                </a:moveTo>
                <a:lnTo>
                  <a:pt x="96" y="5472"/>
                </a:lnTo>
                <a:cubicBezTo>
                  <a:pt x="96" y="5499"/>
                  <a:pt x="75" y="5520"/>
                  <a:pt x="48" y="5520"/>
                </a:cubicBezTo>
                <a:cubicBezTo>
                  <a:pt x="22" y="5520"/>
                  <a:pt x="0" y="5499"/>
                  <a:pt x="0" y="5472"/>
                </a:cubicBezTo>
                <a:lnTo>
                  <a:pt x="0" y="5280"/>
                </a:lnTo>
                <a:cubicBezTo>
                  <a:pt x="0" y="5254"/>
                  <a:pt x="22" y="5232"/>
                  <a:pt x="48" y="5232"/>
                </a:cubicBezTo>
                <a:cubicBezTo>
                  <a:pt x="75" y="5232"/>
                  <a:pt x="96" y="5254"/>
                  <a:pt x="96" y="5280"/>
                </a:cubicBezTo>
                <a:close/>
                <a:moveTo>
                  <a:pt x="96" y="5760"/>
                </a:moveTo>
                <a:lnTo>
                  <a:pt x="96" y="5952"/>
                </a:lnTo>
                <a:cubicBezTo>
                  <a:pt x="96" y="5979"/>
                  <a:pt x="75" y="6000"/>
                  <a:pt x="48" y="6000"/>
                </a:cubicBezTo>
                <a:cubicBezTo>
                  <a:pt x="22" y="6000"/>
                  <a:pt x="0" y="5979"/>
                  <a:pt x="0" y="5952"/>
                </a:cubicBezTo>
                <a:lnTo>
                  <a:pt x="0" y="5760"/>
                </a:lnTo>
                <a:cubicBezTo>
                  <a:pt x="0" y="5734"/>
                  <a:pt x="22" y="5712"/>
                  <a:pt x="48" y="5712"/>
                </a:cubicBezTo>
                <a:cubicBezTo>
                  <a:pt x="75" y="5712"/>
                  <a:pt x="96" y="5734"/>
                  <a:pt x="96" y="5760"/>
                </a:cubicBezTo>
                <a:close/>
                <a:moveTo>
                  <a:pt x="96" y="6240"/>
                </a:moveTo>
                <a:lnTo>
                  <a:pt x="96" y="6432"/>
                </a:lnTo>
                <a:cubicBezTo>
                  <a:pt x="96" y="6459"/>
                  <a:pt x="75" y="6480"/>
                  <a:pt x="48" y="6480"/>
                </a:cubicBezTo>
                <a:cubicBezTo>
                  <a:pt x="22" y="6480"/>
                  <a:pt x="0" y="6459"/>
                  <a:pt x="0" y="6432"/>
                </a:cubicBezTo>
                <a:lnTo>
                  <a:pt x="0" y="6240"/>
                </a:lnTo>
                <a:cubicBezTo>
                  <a:pt x="0" y="6214"/>
                  <a:pt x="22" y="6192"/>
                  <a:pt x="48" y="6192"/>
                </a:cubicBezTo>
                <a:cubicBezTo>
                  <a:pt x="75" y="6192"/>
                  <a:pt x="96" y="6214"/>
                  <a:pt x="96" y="6240"/>
                </a:cubicBezTo>
                <a:close/>
                <a:moveTo>
                  <a:pt x="96" y="6720"/>
                </a:moveTo>
                <a:lnTo>
                  <a:pt x="96" y="6912"/>
                </a:lnTo>
                <a:cubicBezTo>
                  <a:pt x="96" y="6939"/>
                  <a:pt x="75" y="6960"/>
                  <a:pt x="48" y="6960"/>
                </a:cubicBezTo>
                <a:cubicBezTo>
                  <a:pt x="22" y="6960"/>
                  <a:pt x="0" y="6939"/>
                  <a:pt x="0" y="6912"/>
                </a:cubicBezTo>
                <a:lnTo>
                  <a:pt x="0" y="6720"/>
                </a:lnTo>
                <a:cubicBezTo>
                  <a:pt x="0" y="6694"/>
                  <a:pt x="22" y="6672"/>
                  <a:pt x="48" y="6672"/>
                </a:cubicBezTo>
                <a:cubicBezTo>
                  <a:pt x="75" y="6672"/>
                  <a:pt x="96" y="6694"/>
                  <a:pt x="96" y="6720"/>
                </a:cubicBezTo>
                <a:close/>
                <a:moveTo>
                  <a:pt x="96" y="7200"/>
                </a:moveTo>
                <a:lnTo>
                  <a:pt x="96" y="7392"/>
                </a:lnTo>
                <a:cubicBezTo>
                  <a:pt x="96" y="7419"/>
                  <a:pt x="75" y="7440"/>
                  <a:pt x="48" y="7440"/>
                </a:cubicBezTo>
                <a:cubicBezTo>
                  <a:pt x="22" y="7440"/>
                  <a:pt x="0" y="7419"/>
                  <a:pt x="0" y="7392"/>
                </a:cubicBezTo>
                <a:lnTo>
                  <a:pt x="0" y="7200"/>
                </a:lnTo>
                <a:cubicBezTo>
                  <a:pt x="0" y="7174"/>
                  <a:pt x="22" y="7152"/>
                  <a:pt x="48" y="7152"/>
                </a:cubicBezTo>
                <a:cubicBezTo>
                  <a:pt x="75" y="7152"/>
                  <a:pt x="96" y="7174"/>
                  <a:pt x="96" y="7200"/>
                </a:cubicBezTo>
                <a:close/>
                <a:moveTo>
                  <a:pt x="96" y="7680"/>
                </a:moveTo>
                <a:lnTo>
                  <a:pt x="96" y="7872"/>
                </a:lnTo>
                <a:cubicBezTo>
                  <a:pt x="96" y="7899"/>
                  <a:pt x="75" y="7920"/>
                  <a:pt x="48" y="7920"/>
                </a:cubicBezTo>
                <a:cubicBezTo>
                  <a:pt x="22" y="7920"/>
                  <a:pt x="0" y="7899"/>
                  <a:pt x="0" y="7872"/>
                </a:cubicBezTo>
                <a:lnTo>
                  <a:pt x="0" y="7680"/>
                </a:lnTo>
                <a:cubicBezTo>
                  <a:pt x="0" y="7654"/>
                  <a:pt x="22" y="7632"/>
                  <a:pt x="48" y="7632"/>
                </a:cubicBezTo>
                <a:cubicBezTo>
                  <a:pt x="75" y="7632"/>
                  <a:pt x="96" y="7654"/>
                  <a:pt x="96" y="7680"/>
                </a:cubicBezTo>
                <a:close/>
                <a:moveTo>
                  <a:pt x="96" y="8160"/>
                </a:moveTo>
                <a:lnTo>
                  <a:pt x="96" y="8352"/>
                </a:lnTo>
                <a:cubicBezTo>
                  <a:pt x="96" y="8379"/>
                  <a:pt x="75" y="8400"/>
                  <a:pt x="48" y="8400"/>
                </a:cubicBezTo>
                <a:cubicBezTo>
                  <a:pt x="22" y="8400"/>
                  <a:pt x="0" y="8379"/>
                  <a:pt x="0" y="8352"/>
                </a:cubicBezTo>
                <a:lnTo>
                  <a:pt x="0" y="8160"/>
                </a:lnTo>
                <a:cubicBezTo>
                  <a:pt x="0" y="8134"/>
                  <a:pt x="22" y="8112"/>
                  <a:pt x="48" y="8112"/>
                </a:cubicBezTo>
                <a:cubicBezTo>
                  <a:pt x="75" y="8112"/>
                  <a:pt x="96" y="8134"/>
                  <a:pt x="96" y="8160"/>
                </a:cubicBezTo>
                <a:close/>
                <a:moveTo>
                  <a:pt x="96" y="8640"/>
                </a:moveTo>
                <a:lnTo>
                  <a:pt x="96" y="8832"/>
                </a:lnTo>
                <a:cubicBezTo>
                  <a:pt x="96" y="8859"/>
                  <a:pt x="75" y="8880"/>
                  <a:pt x="48" y="8880"/>
                </a:cubicBezTo>
                <a:cubicBezTo>
                  <a:pt x="22" y="8880"/>
                  <a:pt x="0" y="8859"/>
                  <a:pt x="0" y="8832"/>
                </a:cubicBezTo>
                <a:lnTo>
                  <a:pt x="0" y="8640"/>
                </a:lnTo>
                <a:cubicBezTo>
                  <a:pt x="0" y="8614"/>
                  <a:pt x="22" y="8592"/>
                  <a:pt x="48" y="8592"/>
                </a:cubicBezTo>
                <a:cubicBezTo>
                  <a:pt x="75" y="8592"/>
                  <a:pt x="96" y="8614"/>
                  <a:pt x="96" y="8640"/>
                </a:cubicBezTo>
                <a:close/>
                <a:moveTo>
                  <a:pt x="96" y="9120"/>
                </a:moveTo>
                <a:lnTo>
                  <a:pt x="96" y="9312"/>
                </a:lnTo>
                <a:cubicBezTo>
                  <a:pt x="96" y="9339"/>
                  <a:pt x="75" y="9360"/>
                  <a:pt x="48" y="9360"/>
                </a:cubicBezTo>
                <a:cubicBezTo>
                  <a:pt x="22" y="9360"/>
                  <a:pt x="0" y="9339"/>
                  <a:pt x="0" y="9312"/>
                </a:cubicBezTo>
                <a:lnTo>
                  <a:pt x="0" y="9120"/>
                </a:lnTo>
                <a:cubicBezTo>
                  <a:pt x="0" y="9094"/>
                  <a:pt x="22" y="9072"/>
                  <a:pt x="48" y="9072"/>
                </a:cubicBezTo>
                <a:cubicBezTo>
                  <a:pt x="75" y="9072"/>
                  <a:pt x="96" y="9094"/>
                  <a:pt x="96" y="9120"/>
                </a:cubicBezTo>
                <a:close/>
                <a:moveTo>
                  <a:pt x="96" y="9600"/>
                </a:moveTo>
                <a:lnTo>
                  <a:pt x="96" y="9792"/>
                </a:lnTo>
                <a:cubicBezTo>
                  <a:pt x="96" y="9819"/>
                  <a:pt x="75" y="9840"/>
                  <a:pt x="48" y="9840"/>
                </a:cubicBezTo>
                <a:cubicBezTo>
                  <a:pt x="22" y="9840"/>
                  <a:pt x="0" y="9819"/>
                  <a:pt x="0" y="9792"/>
                </a:cubicBezTo>
                <a:lnTo>
                  <a:pt x="0" y="9600"/>
                </a:lnTo>
                <a:cubicBezTo>
                  <a:pt x="0" y="9574"/>
                  <a:pt x="22" y="9552"/>
                  <a:pt x="48" y="9552"/>
                </a:cubicBezTo>
                <a:cubicBezTo>
                  <a:pt x="75" y="9552"/>
                  <a:pt x="96" y="9574"/>
                  <a:pt x="96" y="9600"/>
                </a:cubicBezTo>
                <a:close/>
                <a:moveTo>
                  <a:pt x="96" y="10080"/>
                </a:moveTo>
                <a:lnTo>
                  <a:pt x="96" y="10272"/>
                </a:lnTo>
                <a:cubicBezTo>
                  <a:pt x="96" y="10299"/>
                  <a:pt x="75" y="10320"/>
                  <a:pt x="48" y="10320"/>
                </a:cubicBezTo>
                <a:cubicBezTo>
                  <a:pt x="22" y="10320"/>
                  <a:pt x="0" y="10299"/>
                  <a:pt x="0" y="10272"/>
                </a:cubicBezTo>
                <a:lnTo>
                  <a:pt x="0" y="10080"/>
                </a:lnTo>
                <a:cubicBezTo>
                  <a:pt x="0" y="10054"/>
                  <a:pt x="22" y="10032"/>
                  <a:pt x="48" y="10032"/>
                </a:cubicBezTo>
                <a:cubicBezTo>
                  <a:pt x="75" y="10032"/>
                  <a:pt x="96" y="10054"/>
                  <a:pt x="96" y="10080"/>
                </a:cubicBezTo>
                <a:close/>
                <a:moveTo>
                  <a:pt x="96" y="10560"/>
                </a:moveTo>
                <a:lnTo>
                  <a:pt x="96" y="10752"/>
                </a:lnTo>
                <a:cubicBezTo>
                  <a:pt x="96" y="10779"/>
                  <a:pt x="75" y="10800"/>
                  <a:pt x="48" y="10800"/>
                </a:cubicBezTo>
                <a:cubicBezTo>
                  <a:pt x="22" y="10800"/>
                  <a:pt x="0" y="10779"/>
                  <a:pt x="0" y="10752"/>
                </a:cubicBezTo>
                <a:lnTo>
                  <a:pt x="0" y="10560"/>
                </a:lnTo>
                <a:cubicBezTo>
                  <a:pt x="0" y="10534"/>
                  <a:pt x="22" y="10512"/>
                  <a:pt x="48" y="10512"/>
                </a:cubicBezTo>
                <a:cubicBezTo>
                  <a:pt x="75" y="10512"/>
                  <a:pt x="96" y="10534"/>
                  <a:pt x="96" y="10560"/>
                </a:cubicBezTo>
                <a:close/>
                <a:moveTo>
                  <a:pt x="96" y="11040"/>
                </a:moveTo>
                <a:lnTo>
                  <a:pt x="96" y="11232"/>
                </a:lnTo>
                <a:cubicBezTo>
                  <a:pt x="96" y="11259"/>
                  <a:pt x="75" y="11280"/>
                  <a:pt x="48" y="11280"/>
                </a:cubicBezTo>
                <a:cubicBezTo>
                  <a:pt x="22" y="11280"/>
                  <a:pt x="0" y="11259"/>
                  <a:pt x="0" y="11232"/>
                </a:cubicBezTo>
                <a:lnTo>
                  <a:pt x="0" y="11040"/>
                </a:lnTo>
                <a:cubicBezTo>
                  <a:pt x="0" y="11014"/>
                  <a:pt x="22" y="10992"/>
                  <a:pt x="48" y="10992"/>
                </a:cubicBezTo>
                <a:cubicBezTo>
                  <a:pt x="75" y="10992"/>
                  <a:pt x="96" y="11014"/>
                  <a:pt x="96" y="11040"/>
                </a:cubicBezTo>
                <a:close/>
                <a:moveTo>
                  <a:pt x="96" y="11520"/>
                </a:moveTo>
                <a:lnTo>
                  <a:pt x="96" y="11712"/>
                </a:lnTo>
                <a:cubicBezTo>
                  <a:pt x="96" y="11739"/>
                  <a:pt x="75" y="11760"/>
                  <a:pt x="48" y="11760"/>
                </a:cubicBezTo>
                <a:cubicBezTo>
                  <a:pt x="22" y="11760"/>
                  <a:pt x="0" y="11739"/>
                  <a:pt x="0" y="11712"/>
                </a:cubicBezTo>
                <a:lnTo>
                  <a:pt x="0" y="11520"/>
                </a:lnTo>
                <a:cubicBezTo>
                  <a:pt x="0" y="11494"/>
                  <a:pt x="22" y="11472"/>
                  <a:pt x="48" y="11472"/>
                </a:cubicBezTo>
                <a:cubicBezTo>
                  <a:pt x="75" y="11472"/>
                  <a:pt x="96" y="11494"/>
                  <a:pt x="96" y="11520"/>
                </a:cubicBezTo>
                <a:close/>
                <a:moveTo>
                  <a:pt x="96" y="12000"/>
                </a:moveTo>
                <a:lnTo>
                  <a:pt x="96" y="12192"/>
                </a:lnTo>
                <a:cubicBezTo>
                  <a:pt x="96" y="12219"/>
                  <a:pt x="75" y="12240"/>
                  <a:pt x="48" y="12240"/>
                </a:cubicBezTo>
                <a:cubicBezTo>
                  <a:pt x="22" y="12240"/>
                  <a:pt x="0" y="12219"/>
                  <a:pt x="0" y="12192"/>
                </a:cubicBezTo>
                <a:lnTo>
                  <a:pt x="0" y="12000"/>
                </a:lnTo>
                <a:cubicBezTo>
                  <a:pt x="0" y="11974"/>
                  <a:pt x="22" y="11952"/>
                  <a:pt x="48" y="11952"/>
                </a:cubicBezTo>
                <a:cubicBezTo>
                  <a:pt x="75" y="11952"/>
                  <a:pt x="96" y="11974"/>
                  <a:pt x="96" y="12000"/>
                </a:cubicBezTo>
                <a:close/>
                <a:moveTo>
                  <a:pt x="96" y="12480"/>
                </a:moveTo>
                <a:lnTo>
                  <a:pt x="96" y="12672"/>
                </a:lnTo>
                <a:cubicBezTo>
                  <a:pt x="96" y="12699"/>
                  <a:pt x="75" y="12720"/>
                  <a:pt x="48" y="12720"/>
                </a:cubicBezTo>
                <a:cubicBezTo>
                  <a:pt x="22" y="12720"/>
                  <a:pt x="0" y="12699"/>
                  <a:pt x="0" y="12672"/>
                </a:cubicBezTo>
                <a:lnTo>
                  <a:pt x="0" y="12480"/>
                </a:lnTo>
                <a:cubicBezTo>
                  <a:pt x="0" y="12454"/>
                  <a:pt x="22" y="12432"/>
                  <a:pt x="48" y="12432"/>
                </a:cubicBezTo>
                <a:cubicBezTo>
                  <a:pt x="75" y="12432"/>
                  <a:pt x="96" y="12454"/>
                  <a:pt x="96" y="12480"/>
                </a:cubicBezTo>
                <a:close/>
                <a:moveTo>
                  <a:pt x="96" y="12960"/>
                </a:moveTo>
                <a:lnTo>
                  <a:pt x="96" y="13152"/>
                </a:lnTo>
                <a:cubicBezTo>
                  <a:pt x="96" y="13179"/>
                  <a:pt x="75" y="13200"/>
                  <a:pt x="48" y="13200"/>
                </a:cubicBezTo>
                <a:cubicBezTo>
                  <a:pt x="22" y="13200"/>
                  <a:pt x="0" y="13179"/>
                  <a:pt x="0" y="13152"/>
                </a:cubicBezTo>
                <a:lnTo>
                  <a:pt x="0" y="12960"/>
                </a:lnTo>
                <a:cubicBezTo>
                  <a:pt x="0" y="12934"/>
                  <a:pt x="22" y="12912"/>
                  <a:pt x="48" y="12912"/>
                </a:cubicBezTo>
                <a:cubicBezTo>
                  <a:pt x="75" y="12912"/>
                  <a:pt x="96" y="12934"/>
                  <a:pt x="96" y="12960"/>
                </a:cubicBezTo>
                <a:close/>
                <a:moveTo>
                  <a:pt x="96" y="13440"/>
                </a:moveTo>
                <a:lnTo>
                  <a:pt x="96" y="13632"/>
                </a:lnTo>
                <a:cubicBezTo>
                  <a:pt x="96" y="13659"/>
                  <a:pt x="75" y="13680"/>
                  <a:pt x="48" y="13680"/>
                </a:cubicBezTo>
                <a:cubicBezTo>
                  <a:pt x="22" y="13680"/>
                  <a:pt x="0" y="13659"/>
                  <a:pt x="0" y="13632"/>
                </a:cubicBezTo>
                <a:lnTo>
                  <a:pt x="0" y="13440"/>
                </a:lnTo>
                <a:cubicBezTo>
                  <a:pt x="0" y="13414"/>
                  <a:pt x="22" y="13392"/>
                  <a:pt x="48" y="13392"/>
                </a:cubicBezTo>
                <a:cubicBezTo>
                  <a:pt x="75" y="13392"/>
                  <a:pt x="96" y="13414"/>
                  <a:pt x="96" y="13440"/>
                </a:cubicBezTo>
                <a:close/>
                <a:moveTo>
                  <a:pt x="96" y="13920"/>
                </a:moveTo>
                <a:lnTo>
                  <a:pt x="96" y="14112"/>
                </a:lnTo>
                <a:cubicBezTo>
                  <a:pt x="96" y="14139"/>
                  <a:pt x="75" y="14160"/>
                  <a:pt x="48" y="14160"/>
                </a:cubicBezTo>
                <a:cubicBezTo>
                  <a:pt x="22" y="14160"/>
                  <a:pt x="0" y="14139"/>
                  <a:pt x="0" y="14112"/>
                </a:cubicBezTo>
                <a:lnTo>
                  <a:pt x="0" y="13920"/>
                </a:lnTo>
                <a:cubicBezTo>
                  <a:pt x="0" y="13894"/>
                  <a:pt x="22" y="13872"/>
                  <a:pt x="48" y="13872"/>
                </a:cubicBezTo>
                <a:cubicBezTo>
                  <a:pt x="75" y="13872"/>
                  <a:pt x="96" y="13894"/>
                  <a:pt x="96" y="13920"/>
                </a:cubicBezTo>
                <a:close/>
                <a:moveTo>
                  <a:pt x="96" y="14400"/>
                </a:moveTo>
                <a:lnTo>
                  <a:pt x="96" y="14592"/>
                </a:lnTo>
                <a:cubicBezTo>
                  <a:pt x="96" y="14619"/>
                  <a:pt x="75" y="14640"/>
                  <a:pt x="48" y="14640"/>
                </a:cubicBezTo>
                <a:cubicBezTo>
                  <a:pt x="22" y="14640"/>
                  <a:pt x="0" y="14619"/>
                  <a:pt x="0" y="14592"/>
                </a:cubicBezTo>
                <a:lnTo>
                  <a:pt x="0" y="14400"/>
                </a:lnTo>
                <a:cubicBezTo>
                  <a:pt x="0" y="14374"/>
                  <a:pt x="22" y="14352"/>
                  <a:pt x="48" y="14352"/>
                </a:cubicBezTo>
                <a:cubicBezTo>
                  <a:pt x="75" y="14352"/>
                  <a:pt x="96" y="14374"/>
                  <a:pt x="96" y="14400"/>
                </a:cubicBezTo>
                <a:close/>
                <a:moveTo>
                  <a:pt x="96" y="14880"/>
                </a:moveTo>
                <a:lnTo>
                  <a:pt x="96" y="15072"/>
                </a:lnTo>
                <a:cubicBezTo>
                  <a:pt x="96" y="15099"/>
                  <a:pt x="75" y="15120"/>
                  <a:pt x="48" y="15120"/>
                </a:cubicBezTo>
                <a:cubicBezTo>
                  <a:pt x="22" y="15120"/>
                  <a:pt x="0" y="15099"/>
                  <a:pt x="0" y="15072"/>
                </a:cubicBezTo>
                <a:lnTo>
                  <a:pt x="0" y="14880"/>
                </a:lnTo>
                <a:cubicBezTo>
                  <a:pt x="0" y="14854"/>
                  <a:pt x="22" y="14832"/>
                  <a:pt x="48" y="14832"/>
                </a:cubicBezTo>
                <a:cubicBezTo>
                  <a:pt x="75" y="14832"/>
                  <a:pt x="96" y="14854"/>
                  <a:pt x="96" y="14880"/>
                </a:cubicBezTo>
                <a:close/>
                <a:moveTo>
                  <a:pt x="96" y="15360"/>
                </a:moveTo>
                <a:lnTo>
                  <a:pt x="96" y="15552"/>
                </a:lnTo>
                <a:cubicBezTo>
                  <a:pt x="96" y="15579"/>
                  <a:pt x="75" y="15600"/>
                  <a:pt x="48" y="15600"/>
                </a:cubicBezTo>
                <a:cubicBezTo>
                  <a:pt x="22" y="15600"/>
                  <a:pt x="0" y="15579"/>
                  <a:pt x="0" y="15552"/>
                </a:cubicBezTo>
                <a:lnTo>
                  <a:pt x="0" y="15360"/>
                </a:lnTo>
                <a:cubicBezTo>
                  <a:pt x="0" y="15334"/>
                  <a:pt x="22" y="15312"/>
                  <a:pt x="48" y="15312"/>
                </a:cubicBezTo>
                <a:cubicBezTo>
                  <a:pt x="75" y="15312"/>
                  <a:pt x="96" y="15334"/>
                  <a:pt x="96" y="15360"/>
                </a:cubicBezTo>
                <a:close/>
                <a:moveTo>
                  <a:pt x="96" y="15840"/>
                </a:moveTo>
                <a:lnTo>
                  <a:pt x="96" y="16032"/>
                </a:lnTo>
                <a:cubicBezTo>
                  <a:pt x="96" y="16059"/>
                  <a:pt x="75" y="16080"/>
                  <a:pt x="48" y="16080"/>
                </a:cubicBezTo>
                <a:cubicBezTo>
                  <a:pt x="22" y="16080"/>
                  <a:pt x="0" y="16059"/>
                  <a:pt x="0" y="16032"/>
                </a:cubicBezTo>
                <a:lnTo>
                  <a:pt x="0" y="15840"/>
                </a:lnTo>
                <a:cubicBezTo>
                  <a:pt x="0" y="15814"/>
                  <a:pt x="22" y="15792"/>
                  <a:pt x="48" y="15792"/>
                </a:cubicBezTo>
                <a:cubicBezTo>
                  <a:pt x="75" y="15792"/>
                  <a:pt x="96" y="15814"/>
                  <a:pt x="96" y="15840"/>
                </a:cubicBezTo>
                <a:close/>
                <a:moveTo>
                  <a:pt x="96" y="16320"/>
                </a:moveTo>
                <a:lnTo>
                  <a:pt x="96" y="16512"/>
                </a:lnTo>
                <a:cubicBezTo>
                  <a:pt x="96" y="16539"/>
                  <a:pt x="75" y="16560"/>
                  <a:pt x="48" y="16560"/>
                </a:cubicBezTo>
                <a:cubicBezTo>
                  <a:pt x="22" y="16560"/>
                  <a:pt x="0" y="16539"/>
                  <a:pt x="0" y="16512"/>
                </a:cubicBezTo>
                <a:lnTo>
                  <a:pt x="0" y="16320"/>
                </a:lnTo>
                <a:cubicBezTo>
                  <a:pt x="0" y="16294"/>
                  <a:pt x="22" y="16272"/>
                  <a:pt x="48" y="16272"/>
                </a:cubicBezTo>
                <a:cubicBezTo>
                  <a:pt x="75" y="16272"/>
                  <a:pt x="96" y="16294"/>
                  <a:pt x="96" y="16320"/>
                </a:cubicBezTo>
                <a:close/>
                <a:moveTo>
                  <a:pt x="96" y="16800"/>
                </a:moveTo>
                <a:lnTo>
                  <a:pt x="96" y="16992"/>
                </a:lnTo>
                <a:cubicBezTo>
                  <a:pt x="96" y="17019"/>
                  <a:pt x="75" y="17040"/>
                  <a:pt x="48" y="17040"/>
                </a:cubicBezTo>
                <a:cubicBezTo>
                  <a:pt x="22" y="17040"/>
                  <a:pt x="0" y="17019"/>
                  <a:pt x="0" y="16992"/>
                </a:cubicBezTo>
                <a:lnTo>
                  <a:pt x="0" y="16800"/>
                </a:lnTo>
                <a:cubicBezTo>
                  <a:pt x="0" y="16774"/>
                  <a:pt x="22" y="16752"/>
                  <a:pt x="48" y="16752"/>
                </a:cubicBezTo>
                <a:cubicBezTo>
                  <a:pt x="75" y="16752"/>
                  <a:pt x="96" y="16774"/>
                  <a:pt x="96" y="16800"/>
                </a:cubicBezTo>
                <a:close/>
                <a:moveTo>
                  <a:pt x="96" y="17280"/>
                </a:moveTo>
                <a:lnTo>
                  <a:pt x="96" y="17472"/>
                </a:lnTo>
                <a:cubicBezTo>
                  <a:pt x="96" y="17499"/>
                  <a:pt x="75" y="17520"/>
                  <a:pt x="48" y="17520"/>
                </a:cubicBezTo>
                <a:cubicBezTo>
                  <a:pt x="22" y="17520"/>
                  <a:pt x="0" y="17499"/>
                  <a:pt x="0" y="17472"/>
                </a:cubicBezTo>
                <a:lnTo>
                  <a:pt x="0" y="17280"/>
                </a:lnTo>
                <a:cubicBezTo>
                  <a:pt x="0" y="17254"/>
                  <a:pt x="22" y="17232"/>
                  <a:pt x="48" y="17232"/>
                </a:cubicBezTo>
                <a:cubicBezTo>
                  <a:pt x="75" y="17232"/>
                  <a:pt x="96" y="17254"/>
                  <a:pt x="96" y="17280"/>
                </a:cubicBezTo>
                <a:close/>
                <a:moveTo>
                  <a:pt x="96" y="17760"/>
                </a:moveTo>
                <a:lnTo>
                  <a:pt x="96" y="17952"/>
                </a:lnTo>
                <a:cubicBezTo>
                  <a:pt x="96" y="17979"/>
                  <a:pt x="75" y="18000"/>
                  <a:pt x="48" y="18000"/>
                </a:cubicBezTo>
                <a:cubicBezTo>
                  <a:pt x="22" y="18000"/>
                  <a:pt x="0" y="17979"/>
                  <a:pt x="0" y="17952"/>
                </a:cubicBezTo>
                <a:lnTo>
                  <a:pt x="0" y="17760"/>
                </a:lnTo>
                <a:cubicBezTo>
                  <a:pt x="0" y="17734"/>
                  <a:pt x="22" y="17712"/>
                  <a:pt x="48" y="17712"/>
                </a:cubicBezTo>
                <a:cubicBezTo>
                  <a:pt x="75" y="17712"/>
                  <a:pt x="96" y="17734"/>
                  <a:pt x="96" y="17760"/>
                </a:cubicBezTo>
                <a:close/>
                <a:moveTo>
                  <a:pt x="96" y="18240"/>
                </a:moveTo>
                <a:lnTo>
                  <a:pt x="96" y="18432"/>
                </a:lnTo>
                <a:cubicBezTo>
                  <a:pt x="96" y="18459"/>
                  <a:pt x="75" y="18480"/>
                  <a:pt x="48" y="18480"/>
                </a:cubicBezTo>
                <a:cubicBezTo>
                  <a:pt x="22" y="18480"/>
                  <a:pt x="0" y="18459"/>
                  <a:pt x="0" y="18432"/>
                </a:cubicBezTo>
                <a:lnTo>
                  <a:pt x="0" y="18240"/>
                </a:lnTo>
                <a:cubicBezTo>
                  <a:pt x="0" y="18214"/>
                  <a:pt x="22" y="18192"/>
                  <a:pt x="48" y="18192"/>
                </a:cubicBezTo>
                <a:cubicBezTo>
                  <a:pt x="75" y="18192"/>
                  <a:pt x="96" y="18214"/>
                  <a:pt x="96" y="18240"/>
                </a:cubicBezTo>
                <a:close/>
                <a:moveTo>
                  <a:pt x="96" y="18720"/>
                </a:moveTo>
                <a:lnTo>
                  <a:pt x="96" y="18912"/>
                </a:lnTo>
                <a:cubicBezTo>
                  <a:pt x="96" y="18939"/>
                  <a:pt x="75" y="18960"/>
                  <a:pt x="48" y="18960"/>
                </a:cubicBezTo>
                <a:cubicBezTo>
                  <a:pt x="22" y="18960"/>
                  <a:pt x="0" y="18939"/>
                  <a:pt x="0" y="18912"/>
                </a:cubicBezTo>
                <a:lnTo>
                  <a:pt x="0" y="18720"/>
                </a:lnTo>
                <a:cubicBezTo>
                  <a:pt x="0" y="18694"/>
                  <a:pt x="22" y="18672"/>
                  <a:pt x="48" y="18672"/>
                </a:cubicBezTo>
                <a:cubicBezTo>
                  <a:pt x="75" y="18672"/>
                  <a:pt x="96" y="18694"/>
                  <a:pt x="96" y="18720"/>
                </a:cubicBezTo>
                <a:close/>
                <a:moveTo>
                  <a:pt x="96" y="19200"/>
                </a:moveTo>
                <a:lnTo>
                  <a:pt x="96" y="19392"/>
                </a:lnTo>
                <a:cubicBezTo>
                  <a:pt x="96" y="19419"/>
                  <a:pt x="75" y="19440"/>
                  <a:pt x="48" y="19440"/>
                </a:cubicBezTo>
                <a:cubicBezTo>
                  <a:pt x="22" y="19440"/>
                  <a:pt x="0" y="19419"/>
                  <a:pt x="0" y="19392"/>
                </a:cubicBezTo>
                <a:lnTo>
                  <a:pt x="0" y="19200"/>
                </a:lnTo>
                <a:cubicBezTo>
                  <a:pt x="0" y="19174"/>
                  <a:pt x="22" y="19152"/>
                  <a:pt x="48" y="19152"/>
                </a:cubicBezTo>
                <a:cubicBezTo>
                  <a:pt x="75" y="19152"/>
                  <a:pt x="96" y="19174"/>
                  <a:pt x="96" y="19200"/>
                </a:cubicBezTo>
                <a:close/>
                <a:moveTo>
                  <a:pt x="96" y="19680"/>
                </a:moveTo>
                <a:lnTo>
                  <a:pt x="96" y="19872"/>
                </a:lnTo>
                <a:cubicBezTo>
                  <a:pt x="96" y="19899"/>
                  <a:pt x="75" y="19920"/>
                  <a:pt x="48" y="19920"/>
                </a:cubicBezTo>
                <a:cubicBezTo>
                  <a:pt x="22" y="19920"/>
                  <a:pt x="0" y="19899"/>
                  <a:pt x="0" y="19872"/>
                </a:cubicBezTo>
                <a:lnTo>
                  <a:pt x="0" y="19680"/>
                </a:lnTo>
                <a:cubicBezTo>
                  <a:pt x="0" y="19654"/>
                  <a:pt x="22" y="19632"/>
                  <a:pt x="48" y="19632"/>
                </a:cubicBezTo>
                <a:cubicBezTo>
                  <a:pt x="75" y="19632"/>
                  <a:pt x="96" y="19654"/>
                  <a:pt x="96" y="1968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46" name="Rectangle 328">
            <a:extLst>
              <a:ext uri="{FF2B5EF4-FFF2-40B4-BE49-F238E27FC236}">
                <a16:creationId xmlns:a16="http://schemas.microsoft.com/office/drawing/2014/main" id="{8F5BCDB3-F282-4856-BE94-EB0B781BC0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3908" y="2550240"/>
            <a:ext cx="105637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Pembro + 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7" name="Rectangle 329">
            <a:extLst>
              <a:ext uri="{FF2B5EF4-FFF2-40B4-BE49-F238E27FC236}">
                <a16:creationId xmlns:a16="http://schemas.microsoft.com/office/drawing/2014/main" id="{DE626E5B-1D84-421A-A947-61DE60EE4D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8372" y="2322449"/>
            <a:ext cx="432333" cy="1572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Events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8" name="Rectangle 330">
            <a:extLst>
              <a:ext uri="{FF2B5EF4-FFF2-40B4-BE49-F238E27FC236}">
                <a16:creationId xmlns:a16="http://schemas.microsoft.com/office/drawing/2014/main" id="{4FC48CAC-8550-4F6E-9213-5CDEC11D61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52467" y="2327603"/>
            <a:ext cx="726161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HR (95% CI)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9" name="Rectangle 331">
            <a:extLst>
              <a:ext uri="{FF2B5EF4-FFF2-40B4-BE49-F238E27FC236}">
                <a16:creationId xmlns:a16="http://schemas.microsoft.com/office/drawing/2014/main" id="{261B0983-162E-4573-A3C2-AC6733D082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3906" y="2692192"/>
            <a:ext cx="43441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5" name="Rectangle 367">
            <a:extLst>
              <a:ext uri="{FF2B5EF4-FFF2-40B4-BE49-F238E27FC236}">
                <a16:creationId xmlns:a16="http://schemas.microsoft.com/office/drawing/2014/main" id="{6234D5CB-8EF6-40CE-A3A8-64F98D58A2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098" y="2550240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79%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6" name="Rectangle 368">
            <a:extLst>
              <a:ext uri="{FF2B5EF4-FFF2-40B4-BE49-F238E27FC236}">
                <a16:creationId xmlns:a16="http://schemas.microsoft.com/office/drawing/2014/main" id="{ADF1191A-CF1C-411D-A81B-D8CE230D9E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7098" y="2692192"/>
            <a:ext cx="254878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89%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7" name="Rectangle 369">
            <a:extLst>
              <a:ext uri="{FF2B5EF4-FFF2-40B4-BE49-F238E27FC236}">
                <a16:creationId xmlns:a16="http://schemas.microsoft.com/office/drawing/2014/main" id="{844A4E2A-C352-41A7-988A-AE88937B8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92115" y="2550240"/>
            <a:ext cx="24686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0.73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88" name="Rectangle 370">
            <a:extLst>
              <a:ext uri="{FF2B5EF4-FFF2-40B4-BE49-F238E27FC236}">
                <a16:creationId xmlns:a16="http://schemas.microsoft.com/office/drawing/2014/main" id="{ECC046CE-15D4-4C00-8677-22D3ADFE57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3763" y="2692192"/>
            <a:ext cx="62356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(0.53-1.00)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20F53BDD-29C8-4F57-AAE0-F2FCBD950E6E}"/>
              </a:ext>
            </a:extLst>
          </p:cNvPr>
          <p:cNvGrpSpPr/>
          <p:nvPr/>
        </p:nvGrpSpPr>
        <p:grpSpPr>
          <a:xfrm>
            <a:off x="6084675" y="3155761"/>
            <a:ext cx="679673" cy="325198"/>
            <a:chOff x="6124825" y="2115940"/>
            <a:chExt cx="687344" cy="345996"/>
          </a:xfrm>
        </p:grpSpPr>
        <p:sp>
          <p:nvSpPr>
            <p:cNvPr id="384" name="Rectangle 366">
              <a:extLst>
                <a:ext uri="{FF2B5EF4-FFF2-40B4-BE49-F238E27FC236}">
                  <a16:creationId xmlns:a16="http://schemas.microsoft.com/office/drawing/2014/main" id="{ADE48ADC-8702-4323-A3E7-E5FF5A459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4825" y="2115940"/>
              <a:ext cx="687344" cy="130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b="1" dirty="0">
                  <a:solidFill>
                    <a:srgbClr val="000000"/>
                  </a:solidFill>
                  <a:ea typeface="MS PGothic" panose="020B0600070205080204" pitchFamily="34" charset="-128"/>
                </a:rPr>
                <a:t>12-month rate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91" name="Rectangle 373">
              <a:extLst>
                <a:ext uri="{FF2B5EF4-FFF2-40B4-BE49-F238E27FC236}">
                  <a16:creationId xmlns:a16="http://schemas.microsoft.com/office/drawing/2014/main" id="{B26E466B-A5FD-48D4-B25C-CE365651FD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4825" y="2232340"/>
              <a:ext cx="209122" cy="130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dirty="0">
                  <a:solidFill>
                    <a:srgbClr val="D26809"/>
                  </a:solidFill>
                  <a:ea typeface="MS PGothic" panose="020B0600070205080204" pitchFamily="34" charset="-128"/>
                </a:rPr>
                <a:t>31%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  <p:sp>
          <p:nvSpPr>
            <p:cNvPr id="392" name="Rectangle 374">
              <a:extLst>
                <a:ext uri="{FF2B5EF4-FFF2-40B4-BE49-F238E27FC236}">
                  <a16:creationId xmlns:a16="http://schemas.microsoft.com/office/drawing/2014/main" id="{9811C4E7-D42C-4BBA-A0D2-91BF49B5F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24825" y="2330951"/>
              <a:ext cx="209122" cy="1309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914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371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18288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2860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743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2004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657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dirty="0">
                  <a:solidFill>
                    <a:srgbClr val="66203A"/>
                  </a:solidFill>
                  <a:ea typeface="MS PGothic" panose="020B0600070205080204" pitchFamily="34" charset="-128"/>
                </a:rPr>
                <a:t>16%</a:t>
              </a:r>
              <a:endParaRPr lang="en-US" altLang="en-US" sz="800" dirty="0">
                <a:solidFill>
                  <a:srgbClr val="000000"/>
                </a:solidFill>
                <a:ea typeface="MS PGothic" panose="020B0600070205080204" pitchFamily="34" charset="-128"/>
              </a:endParaRPr>
            </a:p>
          </p:txBody>
        </p:sp>
      </p:grpSp>
      <p:sp>
        <p:nvSpPr>
          <p:cNvPr id="429" name="TextBox 428">
            <a:extLst>
              <a:ext uri="{FF2B5EF4-FFF2-40B4-BE49-F238E27FC236}">
                <a16:creationId xmlns:a16="http://schemas.microsoft.com/office/drawing/2014/main" id="{D6F37A59-07F7-4BC3-A1BE-354A8BEE93D3}"/>
              </a:ext>
            </a:extLst>
          </p:cNvPr>
          <p:cNvSpPr txBox="1"/>
          <p:nvPr/>
        </p:nvSpPr>
        <p:spPr>
          <a:xfrm>
            <a:off x="2350727" y="1843009"/>
            <a:ext cx="816570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</a:t>
            </a:r>
          </a:p>
        </p:txBody>
      </p:sp>
      <p:sp>
        <p:nvSpPr>
          <p:cNvPr id="430" name="TextBox 429">
            <a:extLst>
              <a:ext uri="{FF2B5EF4-FFF2-40B4-BE49-F238E27FC236}">
                <a16:creationId xmlns:a16="http://schemas.microsoft.com/office/drawing/2014/main" id="{26874BE5-6647-4FF0-A218-A6E1D03850EB}"/>
              </a:ext>
            </a:extLst>
          </p:cNvPr>
          <p:cNvSpPr txBox="1"/>
          <p:nvPr/>
        </p:nvSpPr>
        <p:spPr>
          <a:xfrm>
            <a:off x="6601048" y="1819762"/>
            <a:ext cx="948658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≥10</a:t>
            </a: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4BE219F0-CFF9-4137-BCE8-5AB31371F1CB}"/>
              </a:ext>
            </a:extLst>
          </p:cNvPr>
          <p:cNvSpPr txBox="1"/>
          <p:nvPr/>
        </p:nvSpPr>
        <p:spPr>
          <a:xfrm>
            <a:off x="4634904" y="3061605"/>
            <a:ext cx="184666" cy="1124009"/>
          </a:xfrm>
          <a:prstGeom prst="rect">
            <a:avLst/>
          </a:prstGeom>
          <a:noFill/>
        </p:spPr>
        <p:txBody>
          <a:bodyPr vert="vert270" wrap="squar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PFS, %</a:t>
            </a:r>
          </a:p>
        </p:txBody>
      </p:sp>
      <p:sp>
        <p:nvSpPr>
          <p:cNvPr id="255" name="Rectangle 31">
            <a:extLst>
              <a:ext uri="{FF2B5EF4-FFF2-40B4-BE49-F238E27FC236}">
                <a16:creationId xmlns:a16="http://schemas.microsoft.com/office/drawing/2014/main" id="{BADB87D6-288A-4102-9313-8087C7F034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053" y="2351339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6" name="Rectangle 22">
            <a:extLst>
              <a:ext uri="{FF2B5EF4-FFF2-40B4-BE49-F238E27FC236}">
                <a16:creationId xmlns:a16="http://schemas.microsoft.com/office/drawing/2014/main" id="{08E1F874-5BF4-4BB7-8E32-E0F71BE93E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4596830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7" name="Rectangle 23">
            <a:extLst>
              <a:ext uri="{FF2B5EF4-FFF2-40B4-BE49-F238E27FC236}">
                <a16:creationId xmlns:a16="http://schemas.microsoft.com/office/drawing/2014/main" id="{7A0000F2-2BCC-454B-947F-7835CDCEA2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4348214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8" name="Rectangle 24">
            <a:extLst>
              <a:ext uri="{FF2B5EF4-FFF2-40B4-BE49-F238E27FC236}">
                <a16:creationId xmlns:a16="http://schemas.microsoft.com/office/drawing/2014/main" id="{40E38A5E-90A1-4B99-8D77-91A6BA502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409827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59" name="Rectangle 25">
            <a:extLst>
              <a:ext uri="{FF2B5EF4-FFF2-40B4-BE49-F238E27FC236}">
                <a16:creationId xmlns:a16="http://schemas.microsoft.com/office/drawing/2014/main" id="{1C284D28-4177-4756-AC09-39A21CF47D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3849656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60" name="Rectangle 26">
            <a:extLst>
              <a:ext uri="{FF2B5EF4-FFF2-40B4-BE49-F238E27FC236}">
                <a16:creationId xmlns:a16="http://schemas.microsoft.com/office/drawing/2014/main" id="{B47728D7-C7C5-4D2D-91F9-1544602F80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3599715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61" name="Rectangle 27">
            <a:extLst>
              <a:ext uri="{FF2B5EF4-FFF2-40B4-BE49-F238E27FC236}">
                <a16:creationId xmlns:a16="http://schemas.microsoft.com/office/drawing/2014/main" id="{190C5F3C-4DA9-42AF-965B-010CC2672F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334977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62" name="Rectangle 28">
            <a:extLst>
              <a:ext uri="{FF2B5EF4-FFF2-40B4-BE49-F238E27FC236}">
                <a16:creationId xmlns:a16="http://schemas.microsoft.com/office/drawing/2014/main" id="{4ED64608-DF98-4CD2-9D8E-0F20B5B1C2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310115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63" name="Rectangle 29">
            <a:extLst>
              <a:ext uri="{FF2B5EF4-FFF2-40B4-BE49-F238E27FC236}">
                <a16:creationId xmlns:a16="http://schemas.microsoft.com/office/drawing/2014/main" id="{29B6CB5A-5FDA-4666-A5AE-699AE4E19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85121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64" name="Rectangle 30">
            <a:extLst>
              <a:ext uri="{FF2B5EF4-FFF2-40B4-BE49-F238E27FC236}">
                <a16:creationId xmlns:a16="http://schemas.microsoft.com/office/drawing/2014/main" id="{C3B35C02-4712-456F-8F14-ADF1D88DF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60127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65" name="Rectangle 21">
            <a:extLst>
              <a:ext uri="{FF2B5EF4-FFF2-40B4-BE49-F238E27FC236}">
                <a16:creationId xmlns:a16="http://schemas.microsoft.com/office/drawing/2014/main" id="{3FE755B2-93FB-4203-ADB3-8415AF46FA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561" y="4846770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66" name="Freeform 32">
            <a:extLst>
              <a:ext uri="{FF2B5EF4-FFF2-40B4-BE49-F238E27FC236}">
                <a16:creationId xmlns:a16="http://schemas.microsoft.com/office/drawing/2014/main" id="{8F2112F5-8682-4C42-BF39-DA3317EDE0B3}"/>
              </a:ext>
            </a:extLst>
          </p:cNvPr>
          <p:cNvSpPr>
            <a:spLocks noEditPoints="1"/>
          </p:cNvSpPr>
          <p:nvPr/>
        </p:nvSpPr>
        <p:spPr bwMode="auto">
          <a:xfrm>
            <a:off x="711294" y="2408204"/>
            <a:ext cx="33516" cy="2524524"/>
          </a:xfrm>
          <a:custGeom>
            <a:avLst/>
            <a:gdLst>
              <a:gd name="T0" fmla="*/ 36 w 36"/>
              <a:gd name="T1" fmla="*/ 1909 h 1909"/>
              <a:gd name="T2" fmla="*/ 36 w 36"/>
              <a:gd name="T3" fmla="*/ 0 h 1909"/>
              <a:gd name="T4" fmla="*/ 36 w 36"/>
              <a:gd name="T5" fmla="*/ 1903 h 1909"/>
              <a:gd name="T6" fmla="*/ 0 w 36"/>
              <a:gd name="T7" fmla="*/ 1903 h 1909"/>
              <a:gd name="T8" fmla="*/ 36 w 36"/>
              <a:gd name="T9" fmla="*/ 1714 h 1909"/>
              <a:gd name="T10" fmla="*/ 0 w 36"/>
              <a:gd name="T11" fmla="*/ 1714 h 1909"/>
              <a:gd name="T12" fmla="*/ 36 w 36"/>
              <a:gd name="T13" fmla="*/ 1526 h 1909"/>
              <a:gd name="T14" fmla="*/ 0 w 36"/>
              <a:gd name="T15" fmla="*/ 1526 h 1909"/>
              <a:gd name="T16" fmla="*/ 36 w 36"/>
              <a:gd name="T17" fmla="*/ 1337 h 1909"/>
              <a:gd name="T18" fmla="*/ 0 w 36"/>
              <a:gd name="T19" fmla="*/ 1337 h 1909"/>
              <a:gd name="T20" fmla="*/ 36 w 36"/>
              <a:gd name="T21" fmla="*/ 1149 h 1909"/>
              <a:gd name="T22" fmla="*/ 0 w 36"/>
              <a:gd name="T23" fmla="*/ 1149 h 1909"/>
              <a:gd name="T24" fmla="*/ 36 w 36"/>
              <a:gd name="T25" fmla="*/ 960 h 1909"/>
              <a:gd name="T26" fmla="*/ 0 w 36"/>
              <a:gd name="T27" fmla="*/ 960 h 1909"/>
              <a:gd name="T28" fmla="*/ 36 w 36"/>
              <a:gd name="T29" fmla="*/ 771 h 1909"/>
              <a:gd name="T30" fmla="*/ 0 w 36"/>
              <a:gd name="T31" fmla="*/ 771 h 1909"/>
              <a:gd name="T32" fmla="*/ 36 w 36"/>
              <a:gd name="T33" fmla="*/ 583 h 1909"/>
              <a:gd name="T34" fmla="*/ 0 w 36"/>
              <a:gd name="T35" fmla="*/ 583 h 1909"/>
              <a:gd name="T36" fmla="*/ 36 w 36"/>
              <a:gd name="T37" fmla="*/ 394 h 1909"/>
              <a:gd name="T38" fmla="*/ 0 w 36"/>
              <a:gd name="T39" fmla="*/ 394 h 1909"/>
              <a:gd name="T40" fmla="*/ 36 w 36"/>
              <a:gd name="T41" fmla="*/ 206 h 1909"/>
              <a:gd name="T42" fmla="*/ 0 w 36"/>
              <a:gd name="T43" fmla="*/ 206 h 1909"/>
              <a:gd name="T44" fmla="*/ 36 w 36"/>
              <a:gd name="T45" fmla="*/ 16 h 1909"/>
              <a:gd name="T46" fmla="*/ 0 w 36"/>
              <a:gd name="T47" fmla="*/ 16 h 1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09">
                <a:moveTo>
                  <a:pt x="36" y="1909"/>
                </a:moveTo>
                <a:lnTo>
                  <a:pt x="36" y="0"/>
                </a:lnTo>
                <a:moveTo>
                  <a:pt x="36" y="1903"/>
                </a:moveTo>
                <a:lnTo>
                  <a:pt x="0" y="1903"/>
                </a:lnTo>
                <a:moveTo>
                  <a:pt x="36" y="1714"/>
                </a:moveTo>
                <a:lnTo>
                  <a:pt x="0" y="1714"/>
                </a:lnTo>
                <a:moveTo>
                  <a:pt x="36" y="1526"/>
                </a:moveTo>
                <a:lnTo>
                  <a:pt x="0" y="1526"/>
                </a:lnTo>
                <a:moveTo>
                  <a:pt x="36" y="1337"/>
                </a:moveTo>
                <a:lnTo>
                  <a:pt x="0" y="1337"/>
                </a:lnTo>
                <a:moveTo>
                  <a:pt x="36" y="1149"/>
                </a:moveTo>
                <a:lnTo>
                  <a:pt x="0" y="1149"/>
                </a:lnTo>
                <a:moveTo>
                  <a:pt x="36" y="960"/>
                </a:moveTo>
                <a:lnTo>
                  <a:pt x="0" y="960"/>
                </a:lnTo>
                <a:moveTo>
                  <a:pt x="36" y="771"/>
                </a:moveTo>
                <a:lnTo>
                  <a:pt x="0" y="771"/>
                </a:lnTo>
                <a:moveTo>
                  <a:pt x="36" y="583"/>
                </a:moveTo>
                <a:lnTo>
                  <a:pt x="0" y="583"/>
                </a:lnTo>
                <a:moveTo>
                  <a:pt x="36" y="394"/>
                </a:moveTo>
                <a:lnTo>
                  <a:pt x="0" y="394"/>
                </a:lnTo>
                <a:moveTo>
                  <a:pt x="36" y="206"/>
                </a:moveTo>
                <a:lnTo>
                  <a:pt x="0" y="206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67" name="Rectangle 5">
            <a:extLst>
              <a:ext uri="{FF2B5EF4-FFF2-40B4-BE49-F238E27FC236}">
                <a16:creationId xmlns:a16="http://schemas.microsoft.com/office/drawing/2014/main" id="{DD3B7D5F-8793-4CB9-B90C-BA713ACC4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1" y="499591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68" name="Rectangle 6">
            <a:extLst>
              <a:ext uri="{FF2B5EF4-FFF2-40B4-BE49-F238E27FC236}">
                <a16:creationId xmlns:a16="http://schemas.microsoft.com/office/drawing/2014/main" id="{8A13750C-0820-4AF1-B048-775E591696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323" y="499591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69" name="Rectangle 7">
            <a:extLst>
              <a:ext uri="{FF2B5EF4-FFF2-40B4-BE49-F238E27FC236}">
                <a16:creationId xmlns:a16="http://schemas.microsoft.com/office/drawing/2014/main" id="{FB8E2846-29D1-4510-BA7A-8392DC94C0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626" y="499591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0" name="Rectangle 8">
            <a:extLst>
              <a:ext uri="{FF2B5EF4-FFF2-40B4-BE49-F238E27FC236}">
                <a16:creationId xmlns:a16="http://schemas.microsoft.com/office/drawing/2014/main" id="{12554DCE-7A86-4B56-A0CF-C744FB9B477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3998" y="499591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1" name="Rectangle 9">
            <a:extLst>
              <a:ext uri="{FF2B5EF4-FFF2-40B4-BE49-F238E27FC236}">
                <a16:creationId xmlns:a16="http://schemas.microsoft.com/office/drawing/2014/main" id="{BE36F2B5-B3B0-416A-B24A-AD884F42D0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9300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2" name="Rectangle 10">
            <a:extLst>
              <a:ext uri="{FF2B5EF4-FFF2-40B4-BE49-F238E27FC236}">
                <a16:creationId xmlns:a16="http://schemas.microsoft.com/office/drawing/2014/main" id="{497285DE-D67E-41DA-B9C2-C5EDD899D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0671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3" name="Rectangle 11">
            <a:extLst>
              <a:ext uri="{FF2B5EF4-FFF2-40B4-BE49-F238E27FC236}">
                <a16:creationId xmlns:a16="http://schemas.microsoft.com/office/drawing/2014/main" id="{DCD4E8CE-4541-4C24-8792-D10D968951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2973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4" name="Rectangle 12">
            <a:extLst>
              <a:ext uri="{FF2B5EF4-FFF2-40B4-BE49-F238E27FC236}">
                <a16:creationId xmlns:a16="http://schemas.microsoft.com/office/drawing/2014/main" id="{7B6AA21D-AE5A-4290-9ACD-49F944B62C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274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5" name="Rectangle 13">
            <a:extLst>
              <a:ext uri="{FF2B5EF4-FFF2-40B4-BE49-F238E27FC236}">
                <a16:creationId xmlns:a16="http://schemas.microsoft.com/office/drawing/2014/main" id="{D04A53D9-EB6B-457D-B2D0-3E9D6887A3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8508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6" name="Rectangle 14">
            <a:extLst>
              <a:ext uri="{FF2B5EF4-FFF2-40B4-BE49-F238E27FC236}">
                <a16:creationId xmlns:a16="http://schemas.microsoft.com/office/drawing/2014/main" id="{6BB9DB13-D1C2-467B-A1CD-78AFD93628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810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7" name="Rectangle 15">
            <a:extLst>
              <a:ext uri="{FF2B5EF4-FFF2-40B4-BE49-F238E27FC236}">
                <a16:creationId xmlns:a16="http://schemas.microsoft.com/office/drawing/2014/main" id="{03464FEE-8560-440D-B633-3BD1A48109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2181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8" name="Rectangle 16">
            <a:extLst>
              <a:ext uri="{FF2B5EF4-FFF2-40B4-BE49-F238E27FC236}">
                <a16:creationId xmlns:a16="http://schemas.microsoft.com/office/drawing/2014/main" id="{E3D3A611-BD51-480E-9364-39E174BE33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4483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9" name="Rectangle 17">
            <a:extLst>
              <a:ext uri="{FF2B5EF4-FFF2-40B4-BE49-F238E27FC236}">
                <a16:creationId xmlns:a16="http://schemas.microsoft.com/office/drawing/2014/main" id="{9472784E-B2EA-4606-9B20-F9F5A8A5A7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786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9" name="Rectangle 18">
            <a:extLst>
              <a:ext uri="{FF2B5EF4-FFF2-40B4-BE49-F238E27FC236}">
                <a16:creationId xmlns:a16="http://schemas.microsoft.com/office/drawing/2014/main" id="{064C772E-E56C-479A-92DF-601BBC332F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9088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0" name="Rectangle 19">
            <a:extLst>
              <a:ext uri="{FF2B5EF4-FFF2-40B4-BE49-F238E27FC236}">
                <a16:creationId xmlns:a16="http://schemas.microsoft.com/office/drawing/2014/main" id="{098A774D-934F-41C7-B3DA-454E3D3B83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0458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1" name="Freeform 20">
            <a:extLst>
              <a:ext uri="{FF2B5EF4-FFF2-40B4-BE49-F238E27FC236}">
                <a16:creationId xmlns:a16="http://schemas.microsoft.com/office/drawing/2014/main" id="{664ABD19-7A79-4D79-B885-108F64C7BE89}"/>
              </a:ext>
            </a:extLst>
          </p:cNvPr>
          <p:cNvSpPr>
            <a:spLocks noEditPoints="1"/>
          </p:cNvSpPr>
          <p:nvPr/>
        </p:nvSpPr>
        <p:spPr bwMode="auto">
          <a:xfrm>
            <a:off x="738295" y="4924794"/>
            <a:ext cx="3543401" cy="47607"/>
          </a:xfrm>
          <a:custGeom>
            <a:avLst/>
            <a:gdLst>
              <a:gd name="T0" fmla="*/ 0 w 3806"/>
              <a:gd name="T1" fmla="*/ 0 h 36"/>
              <a:gd name="T2" fmla="*/ 3806 w 3806"/>
              <a:gd name="T3" fmla="*/ 0 h 36"/>
              <a:gd name="T4" fmla="*/ 7 w 3806"/>
              <a:gd name="T5" fmla="*/ 0 h 36"/>
              <a:gd name="T6" fmla="*/ 7 w 3806"/>
              <a:gd name="T7" fmla="*/ 36 h 36"/>
              <a:gd name="T8" fmla="*/ 277 w 3806"/>
              <a:gd name="T9" fmla="*/ 0 h 36"/>
              <a:gd name="T10" fmla="*/ 277 w 3806"/>
              <a:gd name="T11" fmla="*/ 36 h 36"/>
              <a:gd name="T12" fmla="*/ 548 w 3806"/>
              <a:gd name="T13" fmla="*/ 0 h 36"/>
              <a:gd name="T14" fmla="*/ 548 w 3806"/>
              <a:gd name="T15" fmla="*/ 36 h 36"/>
              <a:gd name="T16" fmla="*/ 819 w 3806"/>
              <a:gd name="T17" fmla="*/ 0 h 36"/>
              <a:gd name="T18" fmla="*/ 819 w 3806"/>
              <a:gd name="T19" fmla="*/ 36 h 36"/>
              <a:gd name="T20" fmla="*/ 1090 w 3806"/>
              <a:gd name="T21" fmla="*/ 0 h 36"/>
              <a:gd name="T22" fmla="*/ 1090 w 3806"/>
              <a:gd name="T23" fmla="*/ 36 h 36"/>
              <a:gd name="T24" fmla="*/ 1360 w 3806"/>
              <a:gd name="T25" fmla="*/ 0 h 36"/>
              <a:gd name="T26" fmla="*/ 1360 w 3806"/>
              <a:gd name="T27" fmla="*/ 36 h 36"/>
              <a:gd name="T28" fmla="*/ 1631 w 3806"/>
              <a:gd name="T29" fmla="*/ 0 h 36"/>
              <a:gd name="T30" fmla="*/ 1631 w 3806"/>
              <a:gd name="T31" fmla="*/ 36 h 36"/>
              <a:gd name="T32" fmla="*/ 1902 w 3806"/>
              <a:gd name="T33" fmla="*/ 0 h 36"/>
              <a:gd name="T34" fmla="*/ 1902 w 3806"/>
              <a:gd name="T35" fmla="*/ 36 h 36"/>
              <a:gd name="T36" fmla="*/ 2174 w 3806"/>
              <a:gd name="T37" fmla="*/ 0 h 36"/>
              <a:gd name="T38" fmla="*/ 2174 w 3806"/>
              <a:gd name="T39" fmla="*/ 36 h 36"/>
              <a:gd name="T40" fmla="*/ 2445 w 3806"/>
              <a:gd name="T41" fmla="*/ 0 h 36"/>
              <a:gd name="T42" fmla="*/ 2445 w 3806"/>
              <a:gd name="T43" fmla="*/ 36 h 36"/>
              <a:gd name="T44" fmla="*/ 2715 w 3806"/>
              <a:gd name="T45" fmla="*/ 0 h 36"/>
              <a:gd name="T46" fmla="*/ 2715 w 3806"/>
              <a:gd name="T47" fmla="*/ 36 h 36"/>
              <a:gd name="T48" fmla="*/ 2986 w 3806"/>
              <a:gd name="T49" fmla="*/ 0 h 36"/>
              <a:gd name="T50" fmla="*/ 2986 w 3806"/>
              <a:gd name="T51" fmla="*/ 36 h 36"/>
              <a:gd name="T52" fmla="*/ 3257 w 3806"/>
              <a:gd name="T53" fmla="*/ 0 h 36"/>
              <a:gd name="T54" fmla="*/ 3257 w 3806"/>
              <a:gd name="T55" fmla="*/ 36 h 36"/>
              <a:gd name="T56" fmla="*/ 3528 w 3806"/>
              <a:gd name="T57" fmla="*/ 0 h 36"/>
              <a:gd name="T58" fmla="*/ 3528 w 3806"/>
              <a:gd name="T59" fmla="*/ 36 h 36"/>
              <a:gd name="T60" fmla="*/ 3798 w 3806"/>
              <a:gd name="T61" fmla="*/ 0 h 36"/>
              <a:gd name="T62" fmla="*/ 3798 w 3806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06" h="36">
                <a:moveTo>
                  <a:pt x="0" y="0"/>
                </a:moveTo>
                <a:lnTo>
                  <a:pt x="3806" y="0"/>
                </a:lnTo>
                <a:moveTo>
                  <a:pt x="7" y="0"/>
                </a:moveTo>
                <a:lnTo>
                  <a:pt x="7" y="36"/>
                </a:lnTo>
                <a:moveTo>
                  <a:pt x="277" y="0"/>
                </a:moveTo>
                <a:lnTo>
                  <a:pt x="277" y="36"/>
                </a:lnTo>
                <a:moveTo>
                  <a:pt x="548" y="0"/>
                </a:moveTo>
                <a:lnTo>
                  <a:pt x="548" y="36"/>
                </a:lnTo>
                <a:moveTo>
                  <a:pt x="819" y="0"/>
                </a:moveTo>
                <a:lnTo>
                  <a:pt x="819" y="36"/>
                </a:lnTo>
                <a:moveTo>
                  <a:pt x="1090" y="0"/>
                </a:moveTo>
                <a:lnTo>
                  <a:pt x="1090" y="36"/>
                </a:lnTo>
                <a:moveTo>
                  <a:pt x="1360" y="0"/>
                </a:moveTo>
                <a:lnTo>
                  <a:pt x="1360" y="36"/>
                </a:lnTo>
                <a:moveTo>
                  <a:pt x="1631" y="0"/>
                </a:moveTo>
                <a:lnTo>
                  <a:pt x="1631" y="36"/>
                </a:lnTo>
                <a:moveTo>
                  <a:pt x="1902" y="0"/>
                </a:moveTo>
                <a:lnTo>
                  <a:pt x="1902" y="36"/>
                </a:lnTo>
                <a:moveTo>
                  <a:pt x="2174" y="0"/>
                </a:moveTo>
                <a:lnTo>
                  <a:pt x="2174" y="36"/>
                </a:lnTo>
                <a:moveTo>
                  <a:pt x="2445" y="0"/>
                </a:moveTo>
                <a:lnTo>
                  <a:pt x="2445" y="36"/>
                </a:lnTo>
                <a:moveTo>
                  <a:pt x="2715" y="0"/>
                </a:moveTo>
                <a:lnTo>
                  <a:pt x="2715" y="36"/>
                </a:lnTo>
                <a:moveTo>
                  <a:pt x="2986" y="0"/>
                </a:moveTo>
                <a:lnTo>
                  <a:pt x="2986" y="36"/>
                </a:lnTo>
                <a:moveTo>
                  <a:pt x="3257" y="0"/>
                </a:moveTo>
                <a:lnTo>
                  <a:pt x="3257" y="36"/>
                </a:lnTo>
                <a:moveTo>
                  <a:pt x="3528" y="0"/>
                </a:moveTo>
                <a:lnTo>
                  <a:pt x="3528" y="36"/>
                </a:lnTo>
                <a:moveTo>
                  <a:pt x="3798" y="0"/>
                </a:moveTo>
                <a:lnTo>
                  <a:pt x="3798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342" name="Rectangle 114">
            <a:extLst>
              <a:ext uri="{FF2B5EF4-FFF2-40B4-BE49-F238E27FC236}">
                <a16:creationId xmlns:a16="http://schemas.microsoft.com/office/drawing/2014/main" id="{A82920E6-4C68-4BEC-BACA-19C53C4465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218" y="5191925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4" name="Rectangle 126">
            <a:extLst>
              <a:ext uri="{FF2B5EF4-FFF2-40B4-BE49-F238E27FC236}">
                <a16:creationId xmlns:a16="http://schemas.microsoft.com/office/drawing/2014/main" id="{D9BBB461-179C-4B58-B75D-617CCED208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059" y="5281744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3" name="Rectangle 97">
            <a:extLst>
              <a:ext uri="{FF2B5EF4-FFF2-40B4-BE49-F238E27FC236}">
                <a16:creationId xmlns:a16="http://schemas.microsoft.com/office/drawing/2014/main" id="{53F5AFDC-0D54-43CE-BCC1-9EB6AD147A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421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4" name="Rectangle 141">
            <a:extLst>
              <a:ext uri="{FF2B5EF4-FFF2-40B4-BE49-F238E27FC236}">
                <a16:creationId xmlns:a16="http://schemas.microsoft.com/office/drawing/2014/main" id="{393C97A5-9D2D-43B4-8C86-9EDDC181F6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145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5" name="Rectangle 112">
            <a:extLst>
              <a:ext uri="{FF2B5EF4-FFF2-40B4-BE49-F238E27FC236}">
                <a16:creationId xmlns:a16="http://schemas.microsoft.com/office/drawing/2014/main" id="{9BAE658D-A8A2-47B9-81AF-1FCB1411B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280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6" name="Rectangle 156">
            <a:extLst>
              <a:ext uri="{FF2B5EF4-FFF2-40B4-BE49-F238E27FC236}">
                <a16:creationId xmlns:a16="http://schemas.microsoft.com/office/drawing/2014/main" id="{9DAB4B04-FF7D-4DC7-85A4-485C241C35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9177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0" name="Rectangle 31">
            <a:extLst>
              <a:ext uri="{FF2B5EF4-FFF2-40B4-BE49-F238E27FC236}">
                <a16:creationId xmlns:a16="http://schemas.microsoft.com/office/drawing/2014/main" id="{AADA54F0-B9E0-40A2-B786-F9F9DF497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105" y="2349858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1" name="Rectangle 22">
            <a:extLst>
              <a:ext uri="{FF2B5EF4-FFF2-40B4-BE49-F238E27FC236}">
                <a16:creationId xmlns:a16="http://schemas.microsoft.com/office/drawing/2014/main" id="{D7684C64-F686-471D-8B10-4484454B1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59389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2" name="Rectangle 23">
            <a:extLst>
              <a:ext uri="{FF2B5EF4-FFF2-40B4-BE49-F238E27FC236}">
                <a16:creationId xmlns:a16="http://schemas.microsoft.com/office/drawing/2014/main" id="{E6C6FF87-16EB-4F84-A81A-5EBD57F29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34558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3" name="Rectangle 24">
            <a:extLst>
              <a:ext uri="{FF2B5EF4-FFF2-40B4-BE49-F238E27FC236}">
                <a16:creationId xmlns:a16="http://schemas.microsoft.com/office/drawing/2014/main" id="{B7A54E8C-B56E-4F15-BDA8-677E623E3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09595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4" name="Rectangle 25">
            <a:extLst>
              <a:ext uri="{FF2B5EF4-FFF2-40B4-BE49-F238E27FC236}">
                <a16:creationId xmlns:a16="http://schemas.microsoft.com/office/drawing/2014/main" id="{BA165AAC-061F-42D6-90AD-76441C91E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846324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5" name="Rectangle 26">
            <a:extLst>
              <a:ext uri="{FF2B5EF4-FFF2-40B4-BE49-F238E27FC236}">
                <a16:creationId xmlns:a16="http://schemas.microsoft.com/office/drawing/2014/main" id="{48A50C4F-5EB4-4272-A361-775D6B9EC9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59800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6" name="Rectangle 27">
            <a:extLst>
              <a:ext uri="{FF2B5EF4-FFF2-40B4-BE49-F238E27FC236}">
                <a16:creationId xmlns:a16="http://schemas.microsoft.com/office/drawing/2014/main" id="{E4CCB96B-77F7-45E4-9F25-5047776F58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34837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7" name="Rectangle 28">
            <a:extLst>
              <a:ext uri="{FF2B5EF4-FFF2-40B4-BE49-F238E27FC236}">
                <a16:creationId xmlns:a16="http://schemas.microsoft.com/office/drawing/2014/main" id="{0C7D6DA6-E3C2-46FB-919C-F0DB660CD9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098748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8" name="Rectangle 29">
            <a:extLst>
              <a:ext uri="{FF2B5EF4-FFF2-40B4-BE49-F238E27FC236}">
                <a16:creationId xmlns:a16="http://schemas.microsoft.com/office/drawing/2014/main" id="{0386611F-DF77-42B7-94D8-F1AE90879E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285043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0" name="Rectangle 30">
            <a:extLst>
              <a:ext uri="{FF2B5EF4-FFF2-40B4-BE49-F238E27FC236}">
                <a16:creationId xmlns:a16="http://schemas.microsoft.com/office/drawing/2014/main" id="{D13FA970-46D4-4099-A91B-4B8630A531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260080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1" name="Freeform 32">
            <a:extLst>
              <a:ext uri="{FF2B5EF4-FFF2-40B4-BE49-F238E27FC236}">
                <a16:creationId xmlns:a16="http://schemas.microsoft.com/office/drawing/2014/main" id="{EBD04F89-CB4F-4A70-860D-F8B15CDE0AA6}"/>
              </a:ext>
            </a:extLst>
          </p:cNvPr>
          <p:cNvSpPr>
            <a:spLocks noEditPoints="1"/>
          </p:cNvSpPr>
          <p:nvPr/>
        </p:nvSpPr>
        <p:spPr bwMode="auto">
          <a:xfrm>
            <a:off x="5022898" y="2412922"/>
            <a:ext cx="33158" cy="2522576"/>
          </a:xfrm>
          <a:custGeom>
            <a:avLst/>
            <a:gdLst>
              <a:gd name="T0" fmla="*/ 36 w 36"/>
              <a:gd name="T1" fmla="*/ 1920 h 1920"/>
              <a:gd name="T2" fmla="*/ 36 w 36"/>
              <a:gd name="T3" fmla="*/ 0 h 1920"/>
              <a:gd name="T4" fmla="*/ 36 w 36"/>
              <a:gd name="T5" fmla="*/ 1914 h 1920"/>
              <a:gd name="T6" fmla="*/ 0 w 36"/>
              <a:gd name="T7" fmla="*/ 1914 h 1920"/>
              <a:gd name="T8" fmla="*/ 36 w 36"/>
              <a:gd name="T9" fmla="*/ 1724 h 1920"/>
              <a:gd name="T10" fmla="*/ 0 w 36"/>
              <a:gd name="T11" fmla="*/ 1724 h 1920"/>
              <a:gd name="T12" fmla="*/ 36 w 36"/>
              <a:gd name="T13" fmla="*/ 1535 h 1920"/>
              <a:gd name="T14" fmla="*/ 0 w 36"/>
              <a:gd name="T15" fmla="*/ 1535 h 1920"/>
              <a:gd name="T16" fmla="*/ 36 w 36"/>
              <a:gd name="T17" fmla="*/ 1345 h 1920"/>
              <a:gd name="T18" fmla="*/ 0 w 36"/>
              <a:gd name="T19" fmla="*/ 1345 h 1920"/>
              <a:gd name="T20" fmla="*/ 36 w 36"/>
              <a:gd name="T21" fmla="*/ 1155 h 1920"/>
              <a:gd name="T22" fmla="*/ 0 w 36"/>
              <a:gd name="T23" fmla="*/ 1155 h 1920"/>
              <a:gd name="T24" fmla="*/ 36 w 36"/>
              <a:gd name="T25" fmla="*/ 966 h 1920"/>
              <a:gd name="T26" fmla="*/ 0 w 36"/>
              <a:gd name="T27" fmla="*/ 966 h 1920"/>
              <a:gd name="T28" fmla="*/ 36 w 36"/>
              <a:gd name="T29" fmla="*/ 776 h 1920"/>
              <a:gd name="T30" fmla="*/ 0 w 36"/>
              <a:gd name="T31" fmla="*/ 776 h 1920"/>
              <a:gd name="T32" fmla="*/ 36 w 36"/>
              <a:gd name="T33" fmla="*/ 586 h 1920"/>
              <a:gd name="T34" fmla="*/ 0 w 36"/>
              <a:gd name="T35" fmla="*/ 586 h 1920"/>
              <a:gd name="T36" fmla="*/ 36 w 36"/>
              <a:gd name="T37" fmla="*/ 397 h 1920"/>
              <a:gd name="T38" fmla="*/ 0 w 36"/>
              <a:gd name="T39" fmla="*/ 397 h 1920"/>
              <a:gd name="T40" fmla="*/ 36 w 36"/>
              <a:gd name="T41" fmla="*/ 207 h 1920"/>
              <a:gd name="T42" fmla="*/ 0 w 36"/>
              <a:gd name="T43" fmla="*/ 207 h 1920"/>
              <a:gd name="T44" fmla="*/ 36 w 36"/>
              <a:gd name="T45" fmla="*/ 16 h 1920"/>
              <a:gd name="T46" fmla="*/ 0 w 36"/>
              <a:gd name="T47" fmla="*/ 16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20">
                <a:moveTo>
                  <a:pt x="36" y="1920"/>
                </a:moveTo>
                <a:lnTo>
                  <a:pt x="36" y="0"/>
                </a:lnTo>
                <a:moveTo>
                  <a:pt x="36" y="1914"/>
                </a:moveTo>
                <a:lnTo>
                  <a:pt x="0" y="1914"/>
                </a:lnTo>
                <a:moveTo>
                  <a:pt x="36" y="1724"/>
                </a:moveTo>
                <a:lnTo>
                  <a:pt x="0" y="1724"/>
                </a:lnTo>
                <a:moveTo>
                  <a:pt x="36" y="1535"/>
                </a:moveTo>
                <a:lnTo>
                  <a:pt x="0" y="1535"/>
                </a:lnTo>
                <a:moveTo>
                  <a:pt x="36" y="1345"/>
                </a:moveTo>
                <a:lnTo>
                  <a:pt x="0" y="1345"/>
                </a:lnTo>
                <a:moveTo>
                  <a:pt x="36" y="1155"/>
                </a:moveTo>
                <a:lnTo>
                  <a:pt x="0" y="1155"/>
                </a:lnTo>
                <a:moveTo>
                  <a:pt x="36" y="966"/>
                </a:moveTo>
                <a:lnTo>
                  <a:pt x="0" y="966"/>
                </a:lnTo>
                <a:moveTo>
                  <a:pt x="36" y="776"/>
                </a:moveTo>
                <a:lnTo>
                  <a:pt x="0" y="776"/>
                </a:lnTo>
                <a:moveTo>
                  <a:pt x="36" y="586"/>
                </a:moveTo>
                <a:lnTo>
                  <a:pt x="0" y="586"/>
                </a:lnTo>
                <a:moveTo>
                  <a:pt x="36" y="397"/>
                </a:moveTo>
                <a:lnTo>
                  <a:pt x="0" y="397"/>
                </a:lnTo>
                <a:moveTo>
                  <a:pt x="36" y="207"/>
                </a:moveTo>
                <a:lnTo>
                  <a:pt x="0" y="207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13" name="Rectangle 21">
            <a:extLst>
              <a:ext uri="{FF2B5EF4-FFF2-40B4-BE49-F238E27FC236}">
                <a16:creationId xmlns:a16="http://schemas.microsoft.com/office/drawing/2014/main" id="{6AC326DA-2E55-433D-98A8-8291234EF4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7187" y="4843530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4" name="Rectangle 5">
            <a:extLst>
              <a:ext uri="{FF2B5EF4-FFF2-40B4-BE49-F238E27FC236}">
                <a16:creationId xmlns:a16="http://schemas.microsoft.com/office/drawing/2014/main" id="{D0945274-369D-4D90-881E-EEFCE1DE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346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5" name="Rectangle 6">
            <a:extLst>
              <a:ext uri="{FF2B5EF4-FFF2-40B4-BE49-F238E27FC236}">
                <a16:creationId xmlns:a16="http://schemas.microsoft.com/office/drawing/2014/main" id="{40854578-4247-4870-8B1C-F5E4C46D5F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9872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6" name="Rectangle 7">
            <a:extLst>
              <a:ext uri="{FF2B5EF4-FFF2-40B4-BE49-F238E27FC236}">
                <a16:creationId xmlns:a16="http://schemas.microsoft.com/office/drawing/2014/main" id="{A879456B-4609-40E1-B76E-A3EAFB673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0397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7" name="Rectangle 8">
            <a:extLst>
              <a:ext uri="{FF2B5EF4-FFF2-40B4-BE49-F238E27FC236}">
                <a16:creationId xmlns:a16="http://schemas.microsoft.com/office/drawing/2014/main" id="{8EFDADF9-BECF-43D1-883C-EE6E28A8BA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845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8" name="Rectangle 9">
            <a:extLst>
              <a:ext uri="{FF2B5EF4-FFF2-40B4-BE49-F238E27FC236}">
                <a16:creationId xmlns:a16="http://schemas.microsoft.com/office/drawing/2014/main" id="{352EC7A2-071E-4A72-948B-F2BCFA306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739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9" name="Rectangle 10">
            <a:extLst>
              <a:ext uri="{FF2B5EF4-FFF2-40B4-BE49-F238E27FC236}">
                <a16:creationId xmlns:a16="http://schemas.microsoft.com/office/drawing/2014/main" id="{5E780A3A-5137-4A60-AD22-D06C341CD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526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0" name="Rectangle 11">
            <a:extLst>
              <a:ext uri="{FF2B5EF4-FFF2-40B4-BE49-F238E27FC236}">
                <a16:creationId xmlns:a16="http://schemas.microsoft.com/office/drawing/2014/main" id="{968367C5-72FC-4A34-A4F8-01271112C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6712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1" name="Rectangle 12">
            <a:extLst>
              <a:ext uri="{FF2B5EF4-FFF2-40B4-BE49-F238E27FC236}">
                <a16:creationId xmlns:a16="http://schemas.microsoft.com/office/drawing/2014/main" id="{6535DEA6-E46E-4279-B1A2-07B4E5BBD1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7237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2" name="Rectangle 13">
            <a:extLst>
              <a:ext uri="{FF2B5EF4-FFF2-40B4-BE49-F238E27FC236}">
                <a16:creationId xmlns:a16="http://schemas.microsoft.com/office/drawing/2014/main" id="{589DEFCC-AD81-4992-A3FE-B33DFCE144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68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3" name="Rectangle 14">
            <a:extLst>
              <a:ext uri="{FF2B5EF4-FFF2-40B4-BE49-F238E27FC236}">
                <a16:creationId xmlns:a16="http://schemas.microsoft.com/office/drawing/2014/main" id="{BE8833B1-3CD1-4C23-B420-9B43607462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0130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4" name="Rectangle 15">
            <a:extLst>
              <a:ext uri="{FF2B5EF4-FFF2-40B4-BE49-F238E27FC236}">
                <a16:creationId xmlns:a16="http://schemas.microsoft.com/office/drawing/2014/main" id="{F1160BEA-79CA-4600-A9BA-DFCFAB622A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0657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6" name="Rectangle 16">
            <a:extLst>
              <a:ext uri="{FF2B5EF4-FFF2-40B4-BE49-F238E27FC236}">
                <a16:creationId xmlns:a16="http://schemas.microsoft.com/office/drawing/2014/main" id="{24E7F32C-FAAC-4454-B302-F14E7D576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182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7" name="Rectangle 17">
            <a:extLst>
              <a:ext uri="{FF2B5EF4-FFF2-40B4-BE49-F238E27FC236}">
                <a16:creationId xmlns:a16="http://schemas.microsoft.com/office/drawing/2014/main" id="{7EDE4C57-1B3D-499F-A0EF-703071271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1708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8" name="Rectangle 18">
            <a:extLst>
              <a:ext uri="{FF2B5EF4-FFF2-40B4-BE49-F238E27FC236}">
                <a16:creationId xmlns:a16="http://schemas.microsoft.com/office/drawing/2014/main" id="{E77126BA-D73D-4149-85D7-D0F25A0BE5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315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1" name="Rectangle 19">
            <a:extLst>
              <a:ext uri="{FF2B5EF4-FFF2-40B4-BE49-F238E27FC236}">
                <a16:creationId xmlns:a16="http://schemas.microsoft.com/office/drawing/2014/main" id="{46C9FD51-8A30-4D27-B3FD-D5FF8F569D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3680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2" name="Freeform 20">
            <a:extLst>
              <a:ext uri="{FF2B5EF4-FFF2-40B4-BE49-F238E27FC236}">
                <a16:creationId xmlns:a16="http://schemas.microsoft.com/office/drawing/2014/main" id="{10EE0FD9-AFD2-475D-922C-006DC35EBE35}"/>
              </a:ext>
            </a:extLst>
          </p:cNvPr>
          <p:cNvSpPr>
            <a:spLocks noEditPoints="1"/>
          </p:cNvSpPr>
          <p:nvPr/>
        </p:nvSpPr>
        <p:spPr bwMode="auto">
          <a:xfrm>
            <a:off x="5050531" y="4927615"/>
            <a:ext cx="3524861" cy="47298"/>
          </a:xfrm>
          <a:custGeom>
            <a:avLst/>
            <a:gdLst>
              <a:gd name="T0" fmla="*/ 0 w 3827"/>
              <a:gd name="T1" fmla="*/ 0 h 36"/>
              <a:gd name="T2" fmla="*/ 3827 w 3827"/>
              <a:gd name="T3" fmla="*/ 0 h 36"/>
              <a:gd name="T4" fmla="*/ 6 w 3827"/>
              <a:gd name="T5" fmla="*/ 0 h 36"/>
              <a:gd name="T6" fmla="*/ 6 w 3827"/>
              <a:gd name="T7" fmla="*/ 36 h 36"/>
              <a:gd name="T8" fmla="*/ 279 w 3827"/>
              <a:gd name="T9" fmla="*/ 0 h 36"/>
              <a:gd name="T10" fmla="*/ 279 w 3827"/>
              <a:gd name="T11" fmla="*/ 36 h 36"/>
              <a:gd name="T12" fmla="*/ 551 w 3827"/>
              <a:gd name="T13" fmla="*/ 0 h 36"/>
              <a:gd name="T14" fmla="*/ 551 w 3827"/>
              <a:gd name="T15" fmla="*/ 36 h 36"/>
              <a:gd name="T16" fmla="*/ 823 w 3827"/>
              <a:gd name="T17" fmla="*/ 0 h 36"/>
              <a:gd name="T18" fmla="*/ 823 w 3827"/>
              <a:gd name="T19" fmla="*/ 36 h 36"/>
              <a:gd name="T20" fmla="*/ 1095 w 3827"/>
              <a:gd name="T21" fmla="*/ 0 h 36"/>
              <a:gd name="T22" fmla="*/ 1095 w 3827"/>
              <a:gd name="T23" fmla="*/ 36 h 36"/>
              <a:gd name="T24" fmla="*/ 1368 w 3827"/>
              <a:gd name="T25" fmla="*/ 0 h 36"/>
              <a:gd name="T26" fmla="*/ 1368 w 3827"/>
              <a:gd name="T27" fmla="*/ 36 h 36"/>
              <a:gd name="T28" fmla="*/ 1640 w 3827"/>
              <a:gd name="T29" fmla="*/ 0 h 36"/>
              <a:gd name="T30" fmla="*/ 1640 w 3827"/>
              <a:gd name="T31" fmla="*/ 36 h 36"/>
              <a:gd name="T32" fmla="*/ 1912 w 3827"/>
              <a:gd name="T33" fmla="*/ 0 h 36"/>
              <a:gd name="T34" fmla="*/ 1912 w 3827"/>
              <a:gd name="T35" fmla="*/ 36 h 36"/>
              <a:gd name="T36" fmla="*/ 2186 w 3827"/>
              <a:gd name="T37" fmla="*/ 0 h 36"/>
              <a:gd name="T38" fmla="*/ 2186 w 3827"/>
              <a:gd name="T39" fmla="*/ 36 h 36"/>
              <a:gd name="T40" fmla="*/ 2458 w 3827"/>
              <a:gd name="T41" fmla="*/ 0 h 36"/>
              <a:gd name="T42" fmla="*/ 2458 w 3827"/>
              <a:gd name="T43" fmla="*/ 36 h 36"/>
              <a:gd name="T44" fmla="*/ 2730 w 3827"/>
              <a:gd name="T45" fmla="*/ 0 h 36"/>
              <a:gd name="T46" fmla="*/ 2730 w 3827"/>
              <a:gd name="T47" fmla="*/ 36 h 36"/>
              <a:gd name="T48" fmla="*/ 3002 w 3827"/>
              <a:gd name="T49" fmla="*/ 0 h 36"/>
              <a:gd name="T50" fmla="*/ 3002 w 3827"/>
              <a:gd name="T51" fmla="*/ 36 h 36"/>
              <a:gd name="T52" fmla="*/ 3275 w 3827"/>
              <a:gd name="T53" fmla="*/ 0 h 36"/>
              <a:gd name="T54" fmla="*/ 3275 w 3827"/>
              <a:gd name="T55" fmla="*/ 36 h 36"/>
              <a:gd name="T56" fmla="*/ 3547 w 3827"/>
              <a:gd name="T57" fmla="*/ 0 h 36"/>
              <a:gd name="T58" fmla="*/ 3547 w 3827"/>
              <a:gd name="T59" fmla="*/ 36 h 36"/>
              <a:gd name="T60" fmla="*/ 3819 w 3827"/>
              <a:gd name="T61" fmla="*/ 0 h 36"/>
              <a:gd name="T62" fmla="*/ 3819 w 3827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27" h="36">
                <a:moveTo>
                  <a:pt x="0" y="0"/>
                </a:moveTo>
                <a:lnTo>
                  <a:pt x="3827" y="0"/>
                </a:lnTo>
                <a:moveTo>
                  <a:pt x="6" y="0"/>
                </a:moveTo>
                <a:lnTo>
                  <a:pt x="6" y="36"/>
                </a:lnTo>
                <a:moveTo>
                  <a:pt x="279" y="0"/>
                </a:moveTo>
                <a:lnTo>
                  <a:pt x="279" y="36"/>
                </a:lnTo>
                <a:moveTo>
                  <a:pt x="551" y="0"/>
                </a:moveTo>
                <a:lnTo>
                  <a:pt x="551" y="36"/>
                </a:lnTo>
                <a:moveTo>
                  <a:pt x="823" y="0"/>
                </a:moveTo>
                <a:lnTo>
                  <a:pt x="823" y="36"/>
                </a:lnTo>
                <a:moveTo>
                  <a:pt x="1095" y="0"/>
                </a:moveTo>
                <a:lnTo>
                  <a:pt x="1095" y="36"/>
                </a:lnTo>
                <a:moveTo>
                  <a:pt x="1368" y="0"/>
                </a:moveTo>
                <a:lnTo>
                  <a:pt x="1368" y="36"/>
                </a:lnTo>
                <a:moveTo>
                  <a:pt x="1640" y="0"/>
                </a:moveTo>
                <a:lnTo>
                  <a:pt x="1640" y="36"/>
                </a:lnTo>
                <a:moveTo>
                  <a:pt x="1912" y="0"/>
                </a:moveTo>
                <a:lnTo>
                  <a:pt x="1912" y="36"/>
                </a:lnTo>
                <a:moveTo>
                  <a:pt x="2186" y="0"/>
                </a:moveTo>
                <a:lnTo>
                  <a:pt x="2186" y="36"/>
                </a:lnTo>
                <a:moveTo>
                  <a:pt x="2458" y="0"/>
                </a:moveTo>
                <a:lnTo>
                  <a:pt x="2458" y="36"/>
                </a:lnTo>
                <a:moveTo>
                  <a:pt x="2730" y="0"/>
                </a:moveTo>
                <a:lnTo>
                  <a:pt x="2730" y="36"/>
                </a:lnTo>
                <a:moveTo>
                  <a:pt x="3002" y="0"/>
                </a:moveTo>
                <a:lnTo>
                  <a:pt x="3002" y="36"/>
                </a:lnTo>
                <a:moveTo>
                  <a:pt x="3275" y="0"/>
                </a:moveTo>
                <a:lnTo>
                  <a:pt x="3275" y="36"/>
                </a:lnTo>
                <a:moveTo>
                  <a:pt x="3547" y="0"/>
                </a:moveTo>
                <a:lnTo>
                  <a:pt x="3547" y="36"/>
                </a:lnTo>
                <a:moveTo>
                  <a:pt x="3819" y="0"/>
                </a:moveTo>
                <a:lnTo>
                  <a:pt x="3819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33" name="Rectangle 114">
            <a:extLst>
              <a:ext uri="{FF2B5EF4-FFF2-40B4-BE49-F238E27FC236}">
                <a16:creationId xmlns:a16="http://schemas.microsoft.com/office/drawing/2014/main" id="{242F3CBD-3FF5-4B95-BE52-BB861AF030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3143" y="5191925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4" name="Rectangle 126">
            <a:extLst>
              <a:ext uri="{FF2B5EF4-FFF2-40B4-BE49-F238E27FC236}">
                <a16:creationId xmlns:a16="http://schemas.microsoft.com/office/drawing/2014/main" id="{5CAAE551-0793-47E8-BDF0-5B993C1DD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458" y="5282138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5" name="Rectangle 165">
            <a:extLst>
              <a:ext uri="{FF2B5EF4-FFF2-40B4-BE49-F238E27FC236}">
                <a16:creationId xmlns:a16="http://schemas.microsoft.com/office/drawing/2014/main" id="{D4D56FDC-A7F0-4AB1-A432-38B75DEB80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4630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6" name="Rectangle 166">
            <a:extLst>
              <a:ext uri="{FF2B5EF4-FFF2-40B4-BE49-F238E27FC236}">
                <a16:creationId xmlns:a16="http://schemas.microsoft.com/office/drawing/2014/main" id="{85DD3055-AA9D-4A51-B1D4-8EFA1D7C30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0388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7" name="Rectangle 180">
            <a:extLst>
              <a:ext uri="{FF2B5EF4-FFF2-40B4-BE49-F238E27FC236}">
                <a16:creationId xmlns:a16="http://schemas.microsoft.com/office/drawing/2014/main" id="{36288F3E-72B1-43C4-A82F-737E167B84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6471" y="552562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8" name="Rectangle 181">
            <a:extLst>
              <a:ext uri="{FF2B5EF4-FFF2-40B4-BE49-F238E27FC236}">
                <a16:creationId xmlns:a16="http://schemas.microsoft.com/office/drawing/2014/main" id="{DD4CC2B3-396C-4715-B5BA-8CC554680C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2230" y="5525627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9" name="TextBox 438">
            <a:extLst>
              <a:ext uri="{FF2B5EF4-FFF2-40B4-BE49-F238E27FC236}">
                <a16:creationId xmlns:a16="http://schemas.microsoft.com/office/drawing/2014/main" id="{3DB9D822-1A70-4487-B2DE-43B6A9CF1E78}"/>
              </a:ext>
            </a:extLst>
          </p:cNvPr>
          <p:cNvSpPr txBox="1"/>
          <p:nvPr/>
        </p:nvSpPr>
        <p:spPr>
          <a:xfrm>
            <a:off x="314099" y="3009976"/>
            <a:ext cx="184666" cy="1227264"/>
          </a:xfrm>
          <a:prstGeom prst="rect">
            <a:avLst/>
          </a:prstGeom>
          <a:noFill/>
        </p:spPr>
        <p:txBody>
          <a:bodyPr vert="vert270" wrap="square" lIns="0" tIns="0" rIns="0" bIns="0" rtlCol="0" anchor="t" anchorCtr="0">
            <a:spAutoFit/>
          </a:bodyPr>
          <a:lstStyle/>
          <a:p>
            <a:pPr algn="ctr" defTabSz="342946">
              <a:defRPr/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PFS, %</a:t>
            </a:r>
          </a:p>
        </p:txBody>
      </p:sp>
      <p:sp>
        <p:nvSpPr>
          <p:cNvPr id="440" name="Line 120">
            <a:extLst>
              <a:ext uri="{FF2B5EF4-FFF2-40B4-BE49-F238E27FC236}">
                <a16:creationId xmlns:a16="http://schemas.microsoft.com/office/drawing/2014/main" id="{7C47276A-1683-44CE-B0F1-79B0055024B9}"/>
              </a:ext>
            </a:extLst>
          </p:cNvPr>
          <p:cNvSpPr>
            <a:spLocks noChangeShapeType="1"/>
          </p:cNvSpPr>
          <p:nvPr/>
        </p:nvSpPr>
        <p:spPr bwMode="auto">
          <a:xfrm>
            <a:off x="1946299" y="2517450"/>
            <a:ext cx="2521912" cy="0"/>
          </a:xfrm>
          <a:prstGeom prst="line">
            <a:avLst/>
          </a:prstGeom>
          <a:noFill/>
          <a:ln w="30163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41" name="Line 120">
            <a:extLst>
              <a:ext uri="{FF2B5EF4-FFF2-40B4-BE49-F238E27FC236}">
                <a16:creationId xmlns:a16="http://schemas.microsoft.com/office/drawing/2014/main" id="{99D21F59-5607-4A01-B63F-F6C91F6298B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81714" y="2504456"/>
            <a:ext cx="2519465" cy="12994"/>
          </a:xfrm>
          <a:prstGeom prst="line">
            <a:avLst/>
          </a:prstGeom>
          <a:noFill/>
          <a:ln w="30163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42" name="Rectangle 158">
            <a:extLst>
              <a:ext uri="{FF2B5EF4-FFF2-40B4-BE49-F238E27FC236}">
                <a16:creationId xmlns:a16="http://schemas.microsoft.com/office/drawing/2014/main" id="{AF4F3347-82D7-418C-9822-844CE4C69C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62443" y="3712167"/>
            <a:ext cx="78867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Median (95% CI)</a:t>
            </a:r>
            <a:b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6.9 mo (5.7-7.3)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6.4 mo (5.7-7.0)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43" name="Rectangle 158">
            <a:extLst>
              <a:ext uri="{FF2B5EF4-FFF2-40B4-BE49-F238E27FC236}">
                <a16:creationId xmlns:a16="http://schemas.microsoft.com/office/drawing/2014/main" id="{2E65275C-BF18-4A01-BF4F-0AC71086D1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5235" y="3712167"/>
            <a:ext cx="78867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Median (95% CI)</a:t>
            </a:r>
            <a:b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5.7 mo (5.5-8.2)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6.1 mo (5.3-6.9)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46" name="Freeform 85">
            <a:extLst>
              <a:ext uri="{FF2B5EF4-FFF2-40B4-BE49-F238E27FC236}">
                <a16:creationId xmlns:a16="http://schemas.microsoft.com/office/drawing/2014/main" id="{706591FB-F857-4F37-9494-111F8E2EFB0F}"/>
              </a:ext>
            </a:extLst>
          </p:cNvPr>
          <p:cNvSpPr>
            <a:spLocks noEditPoints="1"/>
          </p:cNvSpPr>
          <p:nvPr/>
        </p:nvSpPr>
        <p:spPr bwMode="auto">
          <a:xfrm>
            <a:off x="1749194" y="3180165"/>
            <a:ext cx="5143" cy="1737360"/>
          </a:xfrm>
          <a:custGeom>
            <a:avLst/>
            <a:gdLst>
              <a:gd name="T0" fmla="*/ 48 w 48"/>
              <a:gd name="T1" fmla="*/ 240 h 14280"/>
              <a:gd name="T2" fmla="*/ 48 w 48"/>
              <a:gd name="T3" fmla="*/ 480 h 14280"/>
              <a:gd name="T4" fmla="*/ 48 w 48"/>
              <a:gd name="T5" fmla="*/ 720 h 14280"/>
              <a:gd name="T6" fmla="*/ 48 w 48"/>
              <a:gd name="T7" fmla="*/ 960 h 14280"/>
              <a:gd name="T8" fmla="*/ 48 w 48"/>
              <a:gd name="T9" fmla="*/ 1200 h 14280"/>
              <a:gd name="T10" fmla="*/ 48 w 48"/>
              <a:gd name="T11" fmla="*/ 1440 h 14280"/>
              <a:gd name="T12" fmla="*/ 48 w 48"/>
              <a:gd name="T13" fmla="*/ 1680 h 14280"/>
              <a:gd name="T14" fmla="*/ 48 w 48"/>
              <a:gd name="T15" fmla="*/ 1920 h 14280"/>
              <a:gd name="T16" fmla="*/ 48 w 48"/>
              <a:gd name="T17" fmla="*/ 2160 h 14280"/>
              <a:gd name="T18" fmla="*/ 48 w 48"/>
              <a:gd name="T19" fmla="*/ 2400 h 14280"/>
              <a:gd name="T20" fmla="*/ 48 w 48"/>
              <a:gd name="T21" fmla="*/ 2640 h 14280"/>
              <a:gd name="T22" fmla="*/ 48 w 48"/>
              <a:gd name="T23" fmla="*/ 2880 h 14280"/>
              <a:gd name="T24" fmla="*/ 48 w 48"/>
              <a:gd name="T25" fmla="*/ 3120 h 14280"/>
              <a:gd name="T26" fmla="*/ 48 w 48"/>
              <a:gd name="T27" fmla="*/ 3360 h 14280"/>
              <a:gd name="T28" fmla="*/ 48 w 48"/>
              <a:gd name="T29" fmla="*/ 3600 h 14280"/>
              <a:gd name="T30" fmla="*/ 48 w 48"/>
              <a:gd name="T31" fmla="*/ 3840 h 14280"/>
              <a:gd name="T32" fmla="*/ 48 w 48"/>
              <a:gd name="T33" fmla="*/ 4080 h 14280"/>
              <a:gd name="T34" fmla="*/ 48 w 48"/>
              <a:gd name="T35" fmla="*/ 4320 h 14280"/>
              <a:gd name="T36" fmla="*/ 48 w 48"/>
              <a:gd name="T37" fmla="*/ 4560 h 14280"/>
              <a:gd name="T38" fmla="*/ 48 w 48"/>
              <a:gd name="T39" fmla="*/ 4800 h 14280"/>
              <a:gd name="T40" fmla="*/ 48 w 48"/>
              <a:gd name="T41" fmla="*/ 5040 h 14280"/>
              <a:gd name="T42" fmla="*/ 48 w 48"/>
              <a:gd name="T43" fmla="*/ 5280 h 14280"/>
              <a:gd name="T44" fmla="*/ 48 w 48"/>
              <a:gd name="T45" fmla="*/ 5520 h 14280"/>
              <a:gd name="T46" fmla="*/ 48 w 48"/>
              <a:gd name="T47" fmla="*/ 5760 h 14280"/>
              <a:gd name="T48" fmla="*/ 48 w 48"/>
              <a:gd name="T49" fmla="*/ 6000 h 14280"/>
              <a:gd name="T50" fmla="*/ 48 w 48"/>
              <a:gd name="T51" fmla="*/ 6240 h 14280"/>
              <a:gd name="T52" fmla="*/ 48 w 48"/>
              <a:gd name="T53" fmla="*/ 6480 h 14280"/>
              <a:gd name="T54" fmla="*/ 48 w 48"/>
              <a:gd name="T55" fmla="*/ 6720 h 14280"/>
              <a:gd name="T56" fmla="*/ 48 w 48"/>
              <a:gd name="T57" fmla="*/ 6960 h 14280"/>
              <a:gd name="T58" fmla="*/ 48 w 48"/>
              <a:gd name="T59" fmla="*/ 7200 h 14280"/>
              <a:gd name="T60" fmla="*/ 48 w 48"/>
              <a:gd name="T61" fmla="*/ 7440 h 14280"/>
              <a:gd name="T62" fmla="*/ 48 w 48"/>
              <a:gd name="T63" fmla="*/ 7680 h 14280"/>
              <a:gd name="T64" fmla="*/ 48 w 48"/>
              <a:gd name="T65" fmla="*/ 7920 h 14280"/>
              <a:gd name="T66" fmla="*/ 48 w 48"/>
              <a:gd name="T67" fmla="*/ 8160 h 14280"/>
              <a:gd name="T68" fmla="*/ 48 w 48"/>
              <a:gd name="T69" fmla="*/ 8400 h 14280"/>
              <a:gd name="T70" fmla="*/ 48 w 48"/>
              <a:gd name="T71" fmla="*/ 8640 h 14280"/>
              <a:gd name="T72" fmla="*/ 48 w 48"/>
              <a:gd name="T73" fmla="*/ 8880 h 14280"/>
              <a:gd name="T74" fmla="*/ 48 w 48"/>
              <a:gd name="T75" fmla="*/ 9120 h 14280"/>
              <a:gd name="T76" fmla="*/ 48 w 48"/>
              <a:gd name="T77" fmla="*/ 9360 h 14280"/>
              <a:gd name="T78" fmla="*/ 48 w 48"/>
              <a:gd name="T79" fmla="*/ 9600 h 14280"/>
              <a:gd name="T80" fmla="*/ 48 w 48"/>
              <a:gd name="T81" fmla="*/ 9840 h 14280"/>
              <a:gd name="T82" fmla="*/ 48 w 48"/>
              <a:gd name="T83" fmla="*/ 10080 h 14280"/>
              <a:gd name="T84" fmla="*/ 48 w 48"/>
              <a:gd name="T85" fmla="*/ 10320 h 14280"/>
              <a:gd name="T86" fmla="*/ 48 w 48"/>
              <a:gd name="T87" fmla="*/ 10560 h 14280"/>
              <a:gd name="T88" fmla="*/ 48 w 48"/>
              <a:gd name="T89" fmla="*/ 10800 h 14280"/>
              <a:gd name="T90" fmla="*/ 48 w 48"/>
              <a:gd name="T91" fmla="*/ 11040 h 14280"/>
              <a:gd name="T92" fmla="*/ 48 w 48"/>
              <a:gd name="T93" fmla="*/ 11280 h 14280"/>
              <a:gd name="T94" fmla="*/ 48 w 48"/>
              <a:gd name="T95" fmla="*/ 11520 h 14280"/>
              <a:gd name="T96" fmla="*/ 48 w 48"/>
              <a:gd name="T97" fmla="*/ 11760 h 14280"/>
              <a:gd name="T98" fmla="*/ 48 w 48"/>
              <a:gd name="T99" fmla="*/ 12000 h 14280"/>
              <a:gd name="T100" fmla="*/ 48 w 48"/>
              <a:gd name="T101" fmla="*/ 12240 h 14280"/>
              <a:gd name="T102" fmla="*/ 48 w 48"/>
              <a:gd name="T103" fmla="*/ 12480 h 14280"/>
              <a:gd name="T104" fmla="*/ 48 w 48"/>
              <a:gd name="T105" fmla="*/ 12720 h 14280"/>
              <a:gd name="T106" fmla="*/ 48 w 48"/>
              <a:gd name="T107" fmla="*/ 12960 h 14280"/>
              <a:gd name="T108" fmla="*/ 48 w 48"/>
              <a:gd name="T109" fmla="*/ 13200 h 14280"/>
              <a:gd name="T110" fmla="*/ 48 w 48"/>
              <a:gd name="T111" fmla="*/ 13440 h 14280"/>
              <a:gd name="T112" fmla="*/ 48 w 48"/>
              <a:gd name="T113" fmla="*/ 13680 h 14280"/>
              <a:gd name="T114" fmla="*/ 48 w 48"/>
              <a:gd name="T115" fmla="*/ 13920 h 14280"/>
              <a:gd name="T116" fmla="*/ 48 w 48"/>
              <a:gd name="T117" fmla="*/ 14160 h 14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8" h="14280">
                <a:moveTo>
                  <a:pt x="48" y="0"/>
                </a:moveTo>
                <a:lnTo>
                  <a:pt x="48" y="96"/>
                </a:lnTo>
                <a:cubicBezTo>
                  <a:pt x="48" y="110"/>
                  <a:pt x="38" y="120"/>
                  <a:pt x="24" y="120"/>
                </a:cubicBezTo>
                <a:cubicBezTo>
                  <a:pt x="11" y="120"/>
                  <a:pt x="0" y="110"/>
                  <a:pt x="0" y="96"/>
                </a:cubicBezTo>
                <a:lnTo>
                  <a:pt x="0" y="0"/>
                </a:lnTo>
                <a:lnTo>
                  <a:pt x="48" y="0"/>
                </a:lnTo>
                <a:close/>
                <a:moveTo>
                  <a:pt x="48" y="240"/>
                </a:moveTo>
                <a:lnTo>
                  <a:pt x="48" y="336"/>
                </a:lnTo>
                <a:cubicBezTo>
                  <a:pt x="48" y="350"/>
                  <a:pt x="38" y="360"/>
                  <a:pt x="24" y="360"/>
                </a:cubicBezTo>
                <a:cubicBezTo>
                  <a:pt x="11" y="360"/>
                  <a:pt x="0" y="350"/>
                  <a:pt x="0" y="336"/>
                </a:cubicBezTo>
                <a:lnTo>
                  <a:pt x="0" y="240"/>
                </a:lnTo>
                <a:cubicBezTo>
                  <a:pt x="0" y="227"/>
                  <a:pt x="11" y="216"/>
                  <a:pt x="24" y="216"/>
                </a:cubicBezTo>
                <a:cubicBezTo>
                  <a:pt x="38" y="216"/>
                  <a:pt x="48" y="227"/>
                  <a:pt x="48" y="240"/>
                </a:cubicBezTo>
                <a:close/>
                <a:moveTo>
                  <a:pt x="48" y="480"/>
                </a:moveTo>
                <a:lnTo>
                  <a:pt x="48" y="576"/>
                </a:lnTo>
                <a:cubicBezTo>
                  <a:pt x="48" y="590"/>
                  <a:pt x="38" y="600"/>
                  <a:pt x="24" y="600"/>
                </a:cubicBezTo>
                <a:cubicBezTo>
                  <a:pt x="11" y="600"/>
                  <a:pt x="0" y="590"/>
                  <a:pt x="0" y="576"/>
                </a:cubicBezTo>
                <a:lnTo>
                  <a:pt x="0" y="480"/>
                </a:lnTo>
                <a:cubicBezTo>
                  <a:pt x="0" y="467"/>
                  <a:pt x="11" y="456"/>
                  <a:pt x="24" y="456"/>
                </a:cubicBezTo>
                <a:cubicBezTo>
                  <a:pt x="38" y="456"/>
                  <a:pt x="48" y="467"/>
                  <a:pt x="48" y="480"/>
                </a:cubicBezTo>
                <a:close/>
                <a:moveTo>
                  <a:pt x="48" y="720"/>
                </a:moveTo>
                <a:lnTo>
                  <a:pt x="48" y="816"/>
                </a:lnTo>
                <a:cubicBezTo>
                  <a:pt x="48" y="830"/>
                  <a:pt x="38" y="840"/>
                  <a:pt x="24" y="840"/>
                </a:cubicBezTo>
                <a:cubicBezTo>
                  <a:pt x="11" y="840"/>
                  <a:pt x="0" y="830"/>
                  <a:pt x="0" y="816"/>
                </a:cubicBezTo>
                <a:lnTo>
                  <a:pt x="0" y="720"/>
                </a:lnTo>
                <a:cubicBezTo>
                  <a:pt x="0" y="707"/>
                  <a:pt x="11" y="696"/>
                  <a:pt x="24" y="696"/>
                </a:cubicBezTo>
                <a:cubicBezTo>
                  <a:pt x="38" y="696"/>
                  <a:pt x="48" y="707"/>
                  <a:pt x="48" y="720"/>
                </a:cubicBezTo>
                <a:close/>
                <a:moveTo>
                  <a:pt x="48" y="960"/>
                </a:moveTo>
                <a:lnTo>
                  <a:pt x="48" y="1056"/>
                </a:lnTo>
                <a:cubicBezTo>
                  <a:pt x="48" y="1070"/>
                  <a:pt x="38" y="1080"/>
                  <a:pt x="24" y="1080"/>
                </a:cubicBezTo>
                <a:cubicBezTo>
                  <a:pt x="11" y="1080"/>
                  <a:pt x="0" y="1070"/>
                  <a:pt x="0" y="1056"/>
                </a:cubicBezTo>
                <a:lnTo>
                  <a:pt x="0" y="960"/>
                </a:lnTo>
                <a:cubicBezTo>
                  <a:pt x="0" y="947"/>
                  <a:pt x="11" y="936"/>
                  <a:pt x="24" y="936"/>
                </a:cubicBezTo>
                <a:cubicBezTo>
                  <a:pt x="38" y="936"/>
                  <a:pt x="48" y="947"/>
                  <a:pt x="48" y="960"/>
                </a:cubicBezTo>
                <a:close/>
                <a:moveTo>
                  <a:pt x="48" y="1200"/>
                </a:moveTo>
                <a:lnTo>
                  <a:pt x="48" y="1296"/>
                </a:lnTo>
                <a:cubicBezTo>
                  <a:pt x="48" y="1310"/>
                  <a:pt x="38" y="1320"/>
                  <a:pt x="24" y="1320"/>
                </a:cubicBezTo>
                <a:cubicBezTo>
                  <a:pt x="11" y="1320"/>
                  <a:pt x="0" y="1310"/>
                  <a:pt x="0" y="1296"/>
                </a:cubicBezTo>
                <a:lnTo>
                  <a:pt x="0" y="1200"/>
                </a:lnTo>
                <a:cubicBezTo>
                  <a:pt x="0" y="1187"/>
                  <a:pt x="11" y="1176"/>
                  <a:pt x="24" y="1176"/>
                </a:cubicBezTo>
                <a:cubicBezTo>
                  <a:pt x="38" y="1176"/>
                  <a:pt x="48" y="1187"/>
                  <a:pt x="48" y="1200"/>
                </a:cubicBezTo>
                <a:close/>
                <a:moveTo>
                  <a:pt x="48" y="1440"/>
                </a:moveTo>
                <a:lnTo>
                  <a:pt x="48" y="1536"/>
                </a:lnTo>
                <a:cubicBezTo>
                  <a:pt x="48" y="1550"/>
                  <a:pt x="38" y="1560"/>
                  <a:pt x="24" y="1560"/>
                </a:cubicBezTo>
                <a:cubicBezTo>
                  <a:pt x="11" y="1560"/>
                  <a:pt x="0" y="1550"/>
                  <a:pt x="0" y="1536"/>
                </a:cubicBezTo>
                <a:lnTo>
                  <a:pt x="0" y="1440"/>
                </a:lnTo>
                <a:cubicBezTo>
                  <a:pt x="0" y="1427"/>
                  <a:pt x="11" y="1416"/>
                  <a:pt x="24" y="1416"/>
                </a:cubicBezTo>
                <a:cubicBezTo>
                  <a:pt x="38" y="1416"/>
                  <a:pt x="48" y="1427"/>
                  <a:pt x="48" y="1440"/>
                </a:cubicBezTo>
                <a:close/>
                <a:moveTo>
                  <a:pt x="48" y="1680"/>
                </a:moveTo>
                <a:lnTo>
                  <a:pt x="48" y="1776"/>
                </a:lnTo>
                <a:cubicBezTo>
                  <a:pt x="48" y="1790"/>
                  <a:pt x="38" y="1800"/>
                  <a:pt x="24" y="1800"/>
                </a:cubicBezTo>
                <a:cubicBezTo>
                  <a:pt x="11" y="1800"/>
                  <a:pt x="0" y="1790"/>
                  <a:pt x="0" y="1776"/>
                </a:cubicBezTo>
                <a:lnTo>
                  <a:pt x="0" y="1680"/>
                </a:lnTo>
                <a:cubicBezTo>
                  <a:pt x="0" y="1667"/>
                  <a:pt x="11" y="1656"/>
                  <a:pt x="24" y="1656"/>
                </a:cubicBezTo>
                <a:cubicBezTo>
                  <a:pt x="38" y="1656"/>
                  <a:pt x="48" y="1667"/>
                  <a:pt x="48" y="1680"/>
                </a:cubicBezTo>
                <a:close/>
                <a:moveTo>
                  <a:pt x="48" y="1920"/>
                </a:moveTo>
                <a:lnTo>
                  <a:pt x="48" y="2016"/>
                </a:lnTo>
                <a:cubicBezTo>
                  <a:pt x="48" y="2030"/>
                  <a:pt x="38" y="2040"/>
                  <a:pt x="24" y="2040"/>
                </a:cubicBezTo>
                <a:cubicBezTo>
                  <a:pt x="11" y="2040"/>
                  <a:pt x="0" y="2030"/>
                  <a:pt x="0" y="2016"/>
                </a:cubicBezTo>
                <a:lnTo>
                  <a:pt x="0" y="1920"/>
                </a:lnTo>
                <a:cubicBezTo>
                  <a:pt x="0" y="1907"/>
                  <a:pt x="11" y="1896"/>
                  <a:pt x="24" y="1896"/>
                </a:cubicBezTo>
                <a:cubicBezTo>
                  <a:pt x="38" y="1896"/>
                  <a:pt x="48" y="1907"/>
                  <a:pt x="48" y="1920"/>
                </a:cubicBezTo>
                <a:close/>
                <a:moveTo>
                  <a:pt x="48" y="2160"/>
                </a:moveTo>
                <a:lnTo>
                  <a:pt x="48" y="2256"/>
                </a:lnTo>
                <a:cubicBezTo>
                  <a:pt x="48" y="2270"/>
                  <a:pt x="38" y="2280"/>
                  <a:pt x="24" y="2280"/>
                </a:cubicBezTo>
                <a:cubicBezTo>
                  <a:pt x="11" y="2280"/>
                  <a:pt x="0" y="2270"/>
                  <a:pt x="0" y="2256"/>
                </a:cubicBezTo>
                <a:lnTo>
                  <a:pt x="0" y="2160"/>
                </a:lnTo>
                <a:cubicBezTo>
                  <a:pt x="0" y="2147"/>
                  <a:pt x="11" y="2136"/>
                  <a:pt x="24" y="2136"/>
                </a:cubicBezTo>
                <a:cubicBezTo>
                  <a:pt x="38" y="2136"/>
                  <a:pt x="48" y="2147"/>
                  <a:pt x="48" y="2160"/>
                </a:cubicBezTo>
                <a:close/>
                <a:moveTo>
                  <a:pt x="48" y="2400"/>
                </a:moveTo>
                <a:lnTo>
                  <a:pt x="48" y="2496"/>
                </a:lnTo>
                <a:cubicBezTo>
                  <a:pt x="48" y="2510"/>
                  <a:pt x="38" y="2520"/>
                  <a:pt x="24" y="2520"/>
                </a:cubicBezTo>
                <a:cubicBezTo>
                  <a:pt x="11" y="2520"/>
                  <a:pt x="0" y="2510"/>
                  <a:pt x="0" y="2496"/>
                </a:cubicBezTo>
                <a:lnTo>
                  <a:pt x="0" y="2400"/>
                </a:lnTo>
                <a:cubicBezTo>
                  <a:pt x="0" y="2387"/>
                  <a:pt x="11" y="2376"/>
                  <a:pt x="24" y="2376"/>
                </a:cubicBezTo>
                <a:cubicBezTo>
                  <a:pt x="38" y="2376"/>
                  <a:pt x="48" y="2387"/>
                  <a:pt x="48" y="2400"/>
                </a:cubicBezTo>
                <a:close/>
                <a:moveTo>
                  <a:pt x="48" y="2640"/>
                </a:moveTo>
                <a:lnTo>
                  <a:pt x="48" y="2736"/>
                </a:lnTo>
                <a:cubicBezTo>
                  <a:pt x="48" y="2750"/>
                  <a:pt x="38" y="2760"/>
                  <a:pt x="24" y="2760"/>
                </a:cubicBezTo>
                <a:cubicBezTo>
                  <a:pt x="11" y="2760"/>
                  <a:pt x="0" y="2750"/>
                  <a:pt x="0" y="2736"/>
                </a:cubicBezTo>
                <a:lnTo>
                  <a:pt x="0" y="2640"/>
                </a:lnTo>
                <a:cubicBezTo>
                  <a:pt x="0" y="2627"/>
                  <a:pt x="11" y="2616"/>
                  <a:pt x="24" y="2616"/>
                </a:cubicBezTo>
                <a:cubicBezTo>
                  <a:pt x="38" y="2616"/>
                  <a:pt x="48" y="2627"/>
                  <a:pt x="48" y="2640"/>
                </a:cubicBezTo>
                <a:close/>
                <a:moveTo>
                  <a:pt x="48" y="2880"/>
                </a:moveTo>
                <a:lnTo>
                  <a:pt x="48" y="2976"/>
                </a:lnTo>
                <a:cubicBezTo>
                  <a:pt x="48" y="2990"/>
                  <a:pt x="38" y="3000"/>
                  <a:pt x="24" y="3000"/>
                </a:cubicBezTo>
                <a:cubicBezTo>
                  <a:pt x="11" y="3000"/>
                  <a:pt x="0" y="2990"/>
                  <a:pt x="0" y="2976"/>
                </a:cubicBezTo>
                <a:lnTo>
                  <a:pt x="0" y="2880"/>
                </a:lnTo>
                <a:cubicBezTo>
                  <a:pt x="0" y="2867"/>
                  <a:pt x="11" y="2856"/>
                  <a:pt x="24" y="2856"/>
                </a:cubicBezTo>
                <a:cubicBezTo>
                  <a:pt x="38" y="2856"/>
                  <a:pt x="48" y="2867"/>
                  <a:pt x="48" y="2880"/>
                </a:cubicBezTo>
                <a:close/>
                <a:moveTo>
                  <a:pt x="48" y="3120"/>
                </a:moveTo>
                <a:lnTo>
                  <a:pt x="48" y="3216"/>
                </a:lnTo>
                <a:cubicBezTo>
                  <a:pt x="48" y="3230"/>
                  <a:pt x="38" y="3240"/>
                  <a:pt x="24" y="3240"/>
                </a:cubicBezTo>
                <a:cubicBezTo>
                  <a:pt x="11" y="3240"/>
                  <a:pt x="0" y="3230"/>
                  <a:pt x="0" y="3216"/>
                </a:cubicBezTo>
                <a:lnTo>
                  <a:pt x="0" y="3120"/>
                </a:lnTo>
                <a:cubicBezTo>
                  <a:pt x="0" y="3107"/>
                  <a:pt x="11" y="3096"/>
                  <a:pt x="24" y="3096"/>
                </a:cubicBezTo>
                <a:cubicBezTo>
                  <a:pt x="38" y="3096"/>
                  <a:pt x="48" y="3107"/>
                  <a:pt x="48" y="3120"/>
                </a:cubicBezTo>
                <a:close/>
                <a:moveTo>
                  <a:pt x="48" y="3360"/>
                </a:moveTo>
                <a:lnTo>
                  <a:pt x="48" y="3456"/>
                </a:lnTo>
                <a:cubicBezTo>
                  <a:pt x="48" y="3470"/>
                  <a:pt x="38" y="3480"/>
                  <a:pt x="24" y="3480"/>
                </a:cubicBezTo>
                <a:cubicBezTo>
                  <a:pt x="11" y="3480"/>
                  <a:pt x="0" y="3470"/>
                  <a:pt x="0" y="3456"/>
                </a:cubicBezTo>
                <a:lnTo>
                  <a:pt x="0" y="3360"/>
                </a:lnTo>
                <a:cubicBezTo>
                  <a:pt x="0" y="3347"/>
                  <a:pt x="11" y="3336"/>
                  <a:pt x="24" y="3336"/>
                </a:cubicBezTo>
                <a:cubicBezTo>
                  <a:pt x="38" y="3336"/>
                  <a:pt x="48" y="3347"/>
                  <a:pt x="48" y="3360"/>
                </a:cubicBezTo>
                <a:close/>
                <a:moveTo>
                  <a:pt x="48" y="3600"/>
                </a:moveTo>
                <a:lnTo>
                  <a:pt x="48" y="3696"/>
                </a:lnTo>
                <a:cubicBezTo>
                  <a:pt x="48" y="3710"/>
                  <a:pt x="38" y="3720"/>
                  <a:pt x="24" y="3720"/>
                </a:cubicBezTo>
                <a:cubicBezTo>
                  <a:pt x="11" y="3720"/>
                  <a:pt x="0" y="3710"/>
                  <a:pt x="0" y="3696"/>
                </a:cubicBezTo>
                <a:lnTo>
                  <a:pt x="0" y="3600"/>
                </a:lnTo>
                <a:cubicBezTo>
                  <a:pt x="0" y="3587"/>
                  <a:pt x="11" y="3576"/>
                  <a:pt x="24" y="3576"/>
                </a:cubicBezTo>
                <a:cubicBezTo>
                  <a:pt x="38" y="3576"/>
                  <a:pt x="48" y="3587"/>
                  <a:pt x="48" y="3600"/>
                </a:cubicBezTo>
                <a:close/>
                <a:moveTo>
                  <a:pt x="48" y="3840"/>
                </a:moveTo>
                <a:lnTo>
                  <a:pt x="48" y="3936"/>
                </a:lnTo>
                <a:cubicBezTo>
                  <a:pt x="48" y="3950"/>
                  <a:pt x="38" y="3960"/>
                  <a:pt x="24" y="3960"/>
                </a:cubicBezTo>
                <a:cubicBezTo>
                  <a:pt x="11" y="3960"/>
                  <a:pt x="0" y="3950"/>
                  <a:pt x="0" y="3936"/>
                </a:cubicBezTo>
                <a:lnTo>
                  <a:pt x="0" y="3840"/>
                </a:lnTo>
                <a:cubicBezTo>
                  <a:pt x="0" y="3827"/>
                  <a:pt x="11" y="3816"/>
                  <a:pt x="24" y="3816"/>
                </a:cubicBezTo>
                <a:cubicBezTo>
                  <a:pt x="38" y="3816"/>
                  <a:pt x="48" y="3827"/>
                  <a:pt x="48" y="3840"/>
                </a:cubicBezTo>
                <a:close/>
                <a:moveTo>
                  <a:pt x="48" y="4080"/>
                </a:moveTo>
                <a:lnTo>
                  <a:pt x="48" y="4176"/>
                </a:lnTo>
                <a:cubicBezTo>
                  <a:pt x="48" y="4190"/>
                  <a:pt x="38" y="4200"/>
                  <a:pt x="24" y="4200"/>
                </a:cubicBezTo>
                <a:cubicBezTo>
                  <a:pt x="11" y="4200"/>
                  <a:pt x="0" y="4190"/>
                  <a:pt x="0" y="4176"/>
                </a:cubicBezTo>
                <a:lnTo>
                  <a:pt x="0" y="4080"/>
                </a:lnTo>
                <a:cubicBezTo>
                  <a:pt x="0" y="4067"/>
                  <a:pt x="11" y="4056"/>
                  <a:pt x="24" y="4056"/>
                </a:cubicBezTo>
                <a:cubicBezTo>
                  <a:pt x="38" y="4056"/>
                  <a:pt x="48" y="4067"/>
                  <a:pt x="48" y="4080"/>
                </a:cubicBezTo>
                <a:close/>
                <a:moveTo>
                  <a:pt x="48" y="4320"/>
                </a:moveTo>
                <a:lnTo>
                  <a:pt x="48" y="4416"/>
                </a:lnTo>
                <a:cubicBezTo>
                  <a:pt x="48" y="4430"/>
                  <a:pt x="38" y="4440"/>
                  <a:pt x="24" y="4440"/>
                </a:cubicBezTo>
                <a:cubicBezTo>
                  <a:pt x="11" y="4440"/>
                  <a:pt x="0" y="4430"/>
                  <a:pt x="0" y="4416"/>
                </a:cubicBezTo>
                <a:lnTo>
                  <a:pt x="0" y="4320"/>
                </a:lnTo>
                <a:cubicBezTo>
                  <a:pt x="0" y="4307"/>
                  <a:pt x="11" y="4296"/>
                  <a:pt x="24" y="4296"/>
                </a:cubicBezTo>
                <a:cubicBezTo>
                  <a:pt x="38" y="4296"/>
                  <a:pt x="48" y="4307"/>
                  <a:pt x="48" y="4320"/>
                </a:cubicBezTo>
                <a:close/>
                <a:moveTo>
                  <a:pt x="48" y="4560"/>
                </a:moveTo>
                <a:lnTo>
                  <a:pt x="48" y="4656"/>
                </a:lnTo>
                <a:cubicBezTo>
                  <a:pt x="48" y="4670"/>
                  <a:pt x="38" y="4680"/>
                  <a:pt x="24" y="4680"/>
                </a:cubicBezTo>
                <a:cubicBezTo>
                  <a:pt x="11" y="4680"/>
                  <a:pt x="0" y="4670"/>
                  <a:pt x="0" y="4656"/>
                </a:cubicBezTo>
                <a:lnTo>
                  <a:pt x="0" y="4560"/>
                </a:lnTo>
                <a:cubicBezTo>
                  <a:pt x="0" y="4547"/>
                  <a:pt x="11" y="4536"/>
                  <a:pt x="24" y="4536"/>
                </a:cubicBezTo>
                <a:cubicBezTo>
                  <a:pt x="38" y="4536"/>
                  <a:pt x="48" y="4547"/>
                  <a:pt x="48" y="4560"/>
                </a:cubicBezTo>
                <a:close/>
                <a:moveTo>
                  <a:pt x="48" y="4800"/>
                </a:moveTo>
                <a:lnTo>
                  <a:pt x="48" y="4896"/>
                </a:lnTo>
                <a:cubicBezTo>
                  <a:pt x="48" y="4910"/>
                  <a:pt x="38" y="4920"/>
                  <a:pt x="24" y="4920"/>
                </a:cubicBezTo>
                <a:cubicBezTo>
                  <a:pt x="11" y="4920"/>
                  <a:pt x="0" y="4910"/>
                  <a:pt x="0" y="4896"/>
                </a:cubicBezTo>
                <a:lnTo>
                  <a:pt x="0" y="4800"/>
                </a:lnTo>
                <a:cubicBezTo>
                  <a:pt x="0" y="4787"/>
                  <a:pt x="11" y="4776"/>
                  <a:pt x="24" y="4776"/>
                </a:cubicBezTo>
                <a:cubicBezTo>
                  <a:pt x="38" y="4776"/>
                  <a:pt x="48" y="4787"/>
                  <a:pt x="48" y="4800"/>
                </a:cubicBezTo>
                <a:close/>
                <a:moveTo>
                  <a:pt x="48" y="5040"/>
                </a:moveTo>
                <a:lnTo>
                  <a:pt x="48" y="5136"/>
                </a:lnTo>
                <a:cubicBezTo>
                  <a:pt x="48" y="5150"/>
                  <a:pt x="38" y="5160"/>
                  <a:pt x="24" y="5160"/>
                </a:cubicBezTo>
                <a:cubicBezTo>
                  <a:pt x="11" y="5160"/>
                  <a:pt x="0" y="5150"/>
                  <a:pt x="0" y="5136"/>
                </a:cubicBezTo>
                <a:lnTo>
                  <a:pt x="0" y="5040"/>
                </a:lnTo>
                <a:cubicBezTo>
                  <a:pt x="0" y="5027"/>
                  <a:pt x="11" y="5016"/>
                  <a:pt x="24" y="5016"/>
                </a:cubicBezTo>
                <a:cubicBezTo>
                  <a:pt x="38" y="5016"/>
                  <a:pt x="48" y="5027"/>
                  <a:pt x="48" y="5040"/>
                </a:cubicBezTo>
                <a:close/>
                <a:moveTo>
                  <a:pt x="48" y="5280"/>
                </a:moveTo>
                <a:lnTo>
                  <a:pt x="48" y="5376"/>
                </a:lnTo>
                <a:cubicBezTo>
                  <a:pt x="48" y="5390"/>
                  <a:pt x="38" y="5400"/>
                  <a:pt x="24" y="5400"/>
                </a:cubicBezTo>
                <a:cubicBezTo>
                  <a:pt x="11" y="5400"/>
                  <a:pt x="0" y="5390"/>
                  <a:pt x="0" y="5376"/>
                </a:cubicBezTo>
                <a:lnTo>
                  <a:pt x="0" y="5280"/>
                </a:lnTo>
                <a:cubicBezTo>
                  <a:pt x="0" y="5267"/>
                  <a:pt x="11" y="5256"/>
                  <a:pt x="24" y="5256"/>
                </a:cubicBezTo>
                <a:cubicBezTo>
                  <a:pt x="38" y="5256"/>
                  <a:pt x="48" y="5267"/>
                  <a:pt x="48" y="5280"/>
                </a:cubicBezTo>
                <a:close/>
                <a:moveTo>
                  <a:pt x="48" y="5520"/>
                </a:moveTo>
                <a:lnTo>
                  <a:pt x="48" y="5616"/>
                </a:lnTo>
                <a:cubicBezTo>
                  <a:pt x="48" y="5630"/>
                  <a:pt x="38" y="5640"/>
                  <a:pt x="24" y="5640"/>
                </a:cubicBezTo>
                <a:cubicBezTo>
                  <a:pt x="11" y="5640"/>
                  <a:pt x="0" y="5630"/>
                  <a:pt x="0" y="5616"/>
                </a:cubicBezTo>
                <a:lnTo>
                  <a:pt x="0" y="5520"/>
                </a:lnTo>
                <a:cubicBezTo>
                  <a:pt x="0" y="5507"/>
                  <a:pt x="11" y="5496"/>
                  <a:pt x="24" y="5496"/>
                </a:cubicBezTo>
                <a:cubicBezTo>
                  <a:pt x="38" y="5496"/>
                  <a:pt x="48" y="5507"/>
                  <a:pt x="48" y="5520"/>
                </a:cubicBezTo>
                <a:close/>
                <a:moveTo>
                  <a:pt x="48" y="5760"/>
                </a:moveTo>
                <a:lnTo>
                  <a:pt x="48" y="5856"/>
                </a:lnTo>
                <a:cubicBezTo>
                  <a:pt x="48" y="5870"/>
                  <a:pt x="38" y="5880"/>
                  <a:pt x="24" y="5880"/>
                </a:cubicBezTo>
                <a:cubicBezTo>
                  <a:pt x="11" y="5880"/>
                  <a:pt x="0" y="5870"/>
                  <a:pt x="0" y="5856"/>
                </a:cubicBezTo>
                <a:lnTo>
                  <a:pt x="0" y="5760"/>
                </a:lnTo>
                <a:cubicBezTo>
                  <a:pt x="0" y="5747"/>
                  <a:pt x="11" y="5736"/>
                  <a:pt x="24" y="5736"/>
                </a:cubicBezTo>
                <a:cubicBezTo>
                  <a:pt x="38" y="5736"/>
                  <a:pt x="48" y="5747"/>
                  <a:pt x="48" y="5760"/>
                </a:cubicBezTo>
                <a:close/>
                <a:moveTo>
                  <a:pt x="48" y="6000"/>
                </a:moveTo>
                <a:lnTo>
                  <a:pt x="48" y="6096"/>
                </a:lnTo>
                <a:cubicBezTo>
                  <a:pt x="48" y="6110"/>
                  <a:pt x="38" y="6120"/>
                  <a:pt x="24" y="6120"/>
                </a:cubicBezTo>
                <a:cubicBezTo>
                  <a:pt x="11" y="6120"/>
                  <a:pt x="0" y="6110"/>
                  <a:pt x="0" y="6096"/>
                </a:cubicBezTo>
                <a:lnTo>
                  <a:pt x="0" y="6000"/>
                </a:lnTo>
                <a:cubicBezTo>
                  <a:pt x="0" y="5987"/>
                  <a:pt x="11" y="5976"/>
                  <a:pt x="24" y="5976"/>
                </a:cubicBezTo>
                <a:cubicBezTo>
                  <a:pt x="38" y="5976"/>
                  <a:pt x="48" y="5987"/>
                  <a:pt x="48" y="6000"/>
                </a:cubicBezTo>
                <a:close/>
                <a:moveTo>
                  <a:pt x="48" y="6240"/>
                </a:moveTo>
                <a:lnTo>
                  <a:pt x="48" y="6336"/>
                </a:lnTo>
                <a:cubicBezTo>
                  <a:pt x="48" y="6350"/>
                  <a:pt x="38" y="6360"/>
                  <a:pt x="24" y="6360"/>
                </a:cubicBezTo>
                <a:cubicBezTo>
                  <a:pt x="11" y="6360"/>
                  <a:pt x="0" y="6350"/>
                  <a:pt x="0" y="6336"/>
                </a:cubicBezTo>
                <a:lnTo>
                  <a:pt x="0" y="6240"/>
                </a:lnTo>
                <a:cubicBezTo>
                  <a:pt x="0" y="6227"/>
                  <a:pt x="11" y="6216"/>
                  <a:pt x="24" y="6216"/>
                </a:cubicBezTo>
                <a:cubicBezTo>
                  <a:pt x="38" y="6216"/>
                  <a:pt x="48" y="6227"/>
                  <a:pt x="48" y="6240"/>
                </a:cubicBezTo>
                <a:close/>
                <a:moveTo>
                  <a:pt x="48" y="6480"/>
                </a:moveTo>
                <a:lnTo>
                  <a:pt x="48" y="6576"/>
                </a:lnTo>
                <a:cubicBezTo>
                  <a:pt x="48" y="6590"/>
                  <a:pt x="38" y="6600"/>
                  <a:pt x="24" y="6600"/>
                </a:cubicBezTo>
                <a:cubicBezTo>
                  <a:pt x="11" y="6600"/>
                  <a:pt x="0" y="6590"/>
                  <a:pt x="0" y="6576"/>
                </a:cubicBezTo>
                <a:lnTo>
                  <a:pt x="0" y="6480"/>
                </a:lnTo>
                <a:cubicBezTo>
                  <a:pt x="0" y="6467"/>
                  <a:pt x="11" y="6456"/>
                  <a:pt x="24" y="6456"/>
                </a:cubicBezTo>
                <a:cubicBezTo>
                  <a:pt x="38" y="6456"/>
                  <a:pt x="48" y="6467"/>
                  <a:pt x="48" y="6480"/>
                </a:cubicBezTo>
                <a:close/>
                <a:moveTo>
                  <a:pt x="48" y="6720"/>
                </a:moveTo>
                <a:lnTo>
                  <a:pt x="48" y="6816"/>
                </a:lnTo>
                <a:cubicBezTo>
                  <a:pt x="48" y="6830"/>
                  <a:pt x="38" y="6840"/>
                  <a:pt x="24" y="6840"/>
                </a:cubicBezTo>
                <a:cubicBezTo>
                  <a:pt x="11" y="6840"/>
                  <a:pt x="0" y="6830"/>
                  <a:pt x="0" y="6816"/>
                </a:cubicBezTo>
                <a:lnTo>
                  <a:pt x="0" y="6720"/>
                </a:lnTo>
                <a:cubicBezTo>
                  <a:pt x="0" y="6707"/>
                  <a:pt x="11" y="6696"/>
                  <a:pt x="24" y="6696"/>
                </a:cubicBezTo>
                <a:cubicBezTo>
                  <a:pt x="38" y="6696"/>
                  <a:pt x="48" y="6707"/>
                  <a:pt x="48" y="6720"/>
                </a:cubicBezTo>
                <a:close/>
                <a:moveTo>
                  <a:pt x="48" y="6960"/>
                </a:moveTo>
                <a:lnTo>
                  <a:pt x="48" y="7056"/>
                </a:lnTo>
                <a:cubicBezTo>
                  <a:pt x="48" y="7070"/>
                  <a:pt x="38" y="7080"/>
                  <a:pt x="24" y="7080"/>
                </a:cubicBezTo>
                <a:cubicBezTo>
                  <a:pt x="11" y="7080"/>
                  <a:pt x="0" y="7070"/>
                  <a:pt x="0" y="7056"/>
                </a:cubicBezTo>
                <a:lnTo>
                  <a:pt x="0" y="6960"/>
                </a:lnTo>
                <a:cubicBezTo>
                  <a:pt x="0" y="6947"/>
                  <a:pt x="11" y="6936"/>
                  <a:pt x="24" y="6936"/>
                </a:cubicBezTo>
                <a:cubicBezTo>
                  <a:pt x="38" y="6936"/>
                  <a:pt x="48" y="6947"/>
                  <a:pt x="48" y="6960"/>
                </a:cubicBezTo>
                <a:close/>
                <a:moveTo>
                  <a:pt x="48" y="7200"/>
                </a:moveTo>
                <a:lnTo>
                  <a:pt x="48" y="7296"/>
                </a:lnTo>
                <a:cubicBezTo>
                  <a:pt x="48" y="7310"/>
                  <a:pt x="38" y="7320"/>
                  <a:pt x="24" y="7320"/>
                </a:cubicBezTo>
                <a:cubicBezTo>
                  <a:pt x="11" y="7320"/>
                  <a:pt x="0" y="7310"/>
                  <a:pt x="0" y="7296"/>
                </a:cubicBezTo>
                <a:lnTo>
                  <a:pt x="0" y="7200"/>
                </a:lnTo>
                <a:cubicBezTo>
                  <a:pt x="0" y="7187"/>
                  <a:pt x="11" y="7176"/>
                  <a:pt x="24" y="7176"/>
                </a:cubicBezTo>
                <a:cubicBezTo>
                  <a:pt x="38" y="7176"/>
                  <a:pt x="48" y="7187"/>
                  <a:pt x="48" y="7200"/>
                </a:cubicBezTo>
                <a:close/>
                <a:moveTo>
                  <a:pt x="48" y="7440"/>
                </a:moveTo>
                <a:lnTo>
                  <a:pt x="48" y="7536"/>
                </a:lnTo>
                <a:cubicBezTo>
                  <a:pt x="48" y="7550"/>
                  <a:pt x="38" y="7560"/>
                  <a:pt x="24" y="7560"/>
                </a:cubicBezTo>
                <a:cubicBezTo>
                  <a:pt x="11" y="7560"/>
                  <a:pt x="0" y="7550"/>
                  <a:pt x="0" y="7536"/>
                </a:cubicBezTo>
                <a:lnTo>
                  <a:pt x="0" y="7440"/>
                </a:lnTo>
                <a:cubicBezTo>
                  <a:pt x="0" y="7427"/>
                  <a:pt x="11" y="7416"/>
                  <a:pt x="24" y="7416"/>
                </a:cubicBezTo>
                <a:cubicBezTo>
                  <a:pt x="38" y="7416"/>
                  <a:pt x="48" y="7427"/>
                  <a:pt x="48" y="7440"/>
                </a:cubicBezTo>
                <a:close/>
                <a:moveTo>
                  <a:pt x="48" y="7680"/>
                </a:moveTo>
                <a:lnTo>
                  <a:pt x="48" y="7776"/>
                </a:lnTo>
                <a:cubicBezTo>
                  <a:pt x="48" y="7790"/>
                  <a:pt x="38" y="7800"/>
                  <a:pt x="24" y="7800"/>
                </a:cubicBezTo>
                <a:cubicBezTo>
                  <a:pt x="11" y="7800"/>
                  <a:pt x="0" y="7790"/>
                  <a:pt x="0" y="7776"/>
                </a:cubicBezTo>
                <a:lnTo>
                  <a:pt x="0" y="7680"/>
                </a:lnTo>
                <a:cubicBezTo>
                  <a:pt x="0" y="7667"/>
                  <a:pt x="11" y="7656"/>
                  <a:pt x="24" y="7656"/>
                </a:cubicBezTo>
                <a:cubicBezTo>
                  <a:pt x="38" y="7656"/>
                  <a:pt x="48" y="7667"/>
                  <a:pt x="48" y="7680"/>
                </a:cubicBezTo>
                <a:close/>
                <a:moveTo>
                  <a:pt x="48" y="7920"/>
                </a:moveTo>
                <a:lnTo>
                  <a:pt x="48" y="8016"/>
                </a:lnTo>
                <a:cubicBezTo>
                  <a:pt x="48" y="8030"/>
                  <a:pt x="38" y="8040"/>
                  <a:pt x="24" y="8040"/>
                </a:cubicBezTo>
                <a:cubicBezTo>
                  <a:pt x="11" y="8040"/>
                  <a:pt x="0" y="8030"/>
                  <a:pt x="0" y="8016"/>
                </a:cubicBezTo>
                <a:lnTo>
                  <a:pt x="0" y="7920"/>
                </a:lnTo>
                <a:cubicBezTo>
                  <a:pt x="0" y="7907"/>
                  <a:pt x="11" y="7896"/>
                  <a:pt x="24" y="7896"/>
                </a:cubicBezTo>
                <a:cubicBezTo>
                  <a:pt x="38" y="7896"/>
                  <a:pt x="48" y="7907"/>
                  <a:pt x="48" y="7920"/>
                </a:cubicBezTo>
                <a:close/>
                <a:moveTo>
                  <a:pt x="48" y="8160"/>
                </a:moveTo>
                <a:lnTo>
                  <a:pt x="48" y="8256"/>
                </a:lnTo>
                <a:cubicBezTo>
                  <a:pt x="48" y="8270"/>
                  <a:pt x="38" y="8280"/>
                  <a:pt x="24" y="8280"/>
                </a:cubicBezTo>
                <a:cubicBezTo>
                  <a:pt x="11" y="8280"/>
                  <a:pt x="0" y="8270"/>
                  <a:pt x="0" y="8256"/>
                </a:cubicBezTo>
                <a:lnTo>
                  <a:pt x="0" y="8160"/>
                </a:lnTo>
                <a:cubicBezTo>
                  <a:pt x="0" y="8147"/>
                  <a:pt x="11" y="8136"/>
                  <a:pt x="24" y="8136"/>
                </a:cubicBezTo>
                <a:cubicBezTo>
                  <a:pt x="38" y="8136"/>
                  <a:pt x="48" y="8147"/>
                  <a:pt x="48" y="8160"/>
                </a:cubicBezTo>
                <a:close/>
                <a:moveTo>
                  <a:pt x="48" y="8400"/>
                </a:moveTo>
                <a:lnTo>
                  <a:pt x="48" y="8496"/>
                </a:lnTo>
                <a:cubicBezTo>
                  <a:pt x="48" y="8510"/>
                  <a:pt x="38" y="8520"/>
                  <a:pt x="24" y="8520"/>
                </a:cubicBezTo>
                <a:cubicBezTo>
                  <a:pt x="11" y="8520"/>
                  <a:pt x="0" y="8510"/>
                  <a:pt x="0" y="8496"/>
                </a:cubicBezTo>
                <a:lnTo>
                  <a:pt x="0" y="8400"/>
                </a:lnTo>
                <a:cubicBezTo>
                  <a:pt x="0" y="8387"/>
                  <a:pt x="11" y="8376"/>
                  <a:pt x="24" y="8376"/>
                </a:cubicBezTo>
                <a:cubicBezTo>
                  <a:pt x="38" y="8376"/>
                  <a:pt x="48" y="8387"/>
                  <a:pt x="48" y="8400"/>
                </a:cubicBezTo>
                <a:close/>
                <a:moveTo>
                  <a:pt x="48" y="8640"/>
                </a:moveTo>
                <a:lnTo>
                  <a:pt x="48" y="8736"/>
                </a:lnTo>
                <a:cubicBezTo>
                  <a:pt x="48" y="8750"/>
                  <a:pt x="38" y="8760"/>
                  <a:pt x="24" y="8760"/>
                </a:cubicBezTo>
                <a:cubicBezTo>
                  <a:pt x="11" y="8760"/>
                  <a:pt x="0" y="8750"/>
                  <a:pt x="0" y="8736"/>
                </a:cubicBezTo>
                <a:lnTo>
                  <a:pt x="0" y="8640"/>
                </a:lnTo>
                <a:cubicBezTo>
                  <a:pt x="0" y="8627"/>
                  <a:pt x="11" y="8616"/>
                  <a:pt x="24" y="8616"/>
                </a:cubicBezTo>
                <a:cubicBezTo>
                  <a:pt x="38" y="8616"/>
                  <a:pt x="48" y="8627"/>
                  <a:pt x="48" y="8640"/>
                </a:cubicBezTo>
                <a:close/>
                <a:moveTo>
                  <a:pt x="48" y="8880"/>
                </a:moveTo>
                <a:lnTo>
                  <a:pt x="48" y="8976"/>
                </a:lnTo>
                <a:cubicBezTo>
                  <a:pt x="48" y="8990"/>
                  <a:pt x="38" y="9000"/>
                  <a:pt x="24" y="9000"/>
                </a:cubicBezTo>
                <a:cubicBezTo>
                  <a:pt x="11" y="9000"/>
                  <a:pt x="0" y="8990"/>
                  <a:pt x="0" y="8976"/>
                </a:cubicBezTo>
                <a:lnTo>
                  <a:pt x="0" y="8880"/>
                </a:lnTo>
                <a:cubicBezTo>
                  <a:pt x="0" y="8867"/>
                  <a:pt x="11" y="8856"/>
                  <a:pt x="24" y="8856"/>
                </a:cubicBezTo>
                <a:cubicBezTo>
                  <a:pt x="38" y="8856"/>
                  <a:pt x="48" y="8867"/>
                  <a:pt x="48" y="8880"/>
                </a:cubicBezTo>
                <a:close/>
                <a:moveTo>
                  <a:pt x="48" y="9120"/>
                </a:moveTo>
                <a:lnTo>
                  <a:pt x="48" y="9216"/>
                </a:lnTo>
                <a:cubicBezTo>
                  <a:pt x="48" y="9230"/>
                  <a:pt x="38" y="9240"/>
                  <a:pt x="24" y="9240"/>
                </a:cubicBezTo>
                <a:cubicBezTo>
                  <a:pt x="11" y="9240"/>
                  <a:pt x="0" y="9230"/>
                  <a:pt x="0" y="9216"/>
                </a:cubicBezTo>
                <a:lnTo>
                  <a:pt x="0" y="9120"/>
                </a:lnTo>
                <a:cubicBezTo>
                  <a:pt x="0" y="9107"/>
                  <a:pt x="11" y="9096"/>
                  <a:pt x="24" y="9096"/>
                </a:cubicBezTo>
                <a:cubicBezTo>
                  <a:pt x="38" y="9096"/>
                  <a:pt x="48" y="9107"/>
                  <a:pt x="48" y="9120"/>
                </a:cubicBezTo>
                <a:close/>
                <a:moveTo>
                  <a:pt x="48" y="9360"/>
                </a:moveTo>
                <a:lnTo>
                  <a:pt x="48" y="9456"/>
                </a:lnTo>
                <a:cubicBezTo>
                  <a:pt x="48" y="9470"/>
                  <a:pt x="38" y="9480"/>
                  <a:pt x="24" y="9480"/>
                </a:cubicBezTo>
                <a:cubicBezTo>
                  <a:pt x="11" y="9480"/>
                  <a:pt x="0" y="9470"/>
                  <a:pt x="0" y="9456"/>
                </a:cubicBezTo>
                <a:lnTo>
                  <a:pt x="0" y="9360"/>
                </a:lnTo>
                <a:cubicBezTo>
                  <a:pt x="0" y="9347"/>
                  <a:pt x="11" y="9336"/>
                  <a:pt x="24" y="9336"/>
                </a:cubicBezTo>
                <a:cubicBezTo>
                  <a:pt x="38" y="9336"/>
                  <a:pt x="48" y="9347"/>
                  <a:pt x="48" y="9360"/>
                </a:cubicBezTo>
                <a:close/>
                <a:moveTo>
                  <a:pt x="48" y="9600"/>
                </a:moveTo>
                <a:lnTo>
                  <a:pt x="48" y="9696"/>
                </a:lnTo>
                <a:cubicBezTo>
                  <a:pt x="48" y="9710"/>
                  <a:pt x="38" y="9720"/>
                  <a:pt x="24" y="9720"/>
                </a:cubicBezTo>
                <a:cubicBezTo>
                  <a:pt x="11" y="9720"/>
                  <a:pt x="0" y="9710"/>
                  <a:pt x="0" y="9696"/>
                </a:cubicBezTo>
                <a:lnTo>
                  <a:pt x="0" y="9600"/>
                </a:lnTo>
                <a:cubicBezTo>
                  <a:pt x="0" y="9587"/>
                  <a:pt x="11" y="9576"/>
                  <a:pt x="24" y="9576"/>
                </a:cubicBezTo>
                <a:cubicBezTo>
                  <a:pt x="38" y="9576"/>
                  <a:pt x="48" y="9587"/>
                  <a:pt x="48" y="9600"/>
                </a:cubicBezTo>
                <a:close/>
                <a:moveTo>
                  <a:pt x="48" y="9840"/>
                </a:moveTo>
                <a:lnTo>
                  <a:pt x="48" y="9936"/>
                </a:lnTo>
                <a:cubicBezTo>
                  <a:pt x="48" y="9950"/>
                  <a:pt x="38" y="9960"/>
                  <a:pt x="24" y="9960"/>
                </a:cubicBezTo>
                <a:cubicBezTo>
                  <a:pt x="11" y="9960"/>
                  <a:pt x="0" y="9950"/>
                  <a:pt x="0" y="9936"/>
                </a:cubicBezTo>
                <a:lnTo>
                  <a:pt x="0" y="9840"/>
                </a:lnTo>
                <a:cubicBezTo>
                  <a:pt x="0" y="9827"/>
                  <a:pt x="11" y="9816"/>
                  <a:pt x="24" y="9816"/>
                </a:cubicBezTo>
                <a:cubicBezTo>
                  <a:pt x="38" y="9816"/>
                  <a:pt x="48" y="9827"/>
                  <a:pt x="48" y="9840"/>
                </a:cubicBezTo>
                <a:close/>
                <a:moveTo>
                  <a:pt x="48" y="10080"/>
                </a:moveTo>
                <a:lnTo>
                  <a:pt x="48" y="10176"/>
                </a:lnTo>
                <a:cubicBezTo>
                  <a:pt x="48" y="10190"/>
                  <a:pt x="38" y="10200"/>
                  <a:pt x="24" y="10200"/>
                </a:cubicBezTo>
                <a:cubicBezTo>
                  <a:pt x="11" y="10200"/>
                  <a:pt x="0" y="10190"/>
                  <a:pt x="0" y="10176"/>
                </a:cubicBezTo>
                <a:lnTo>
                  <a:pt x="0" y="10080"/>
                </a:lnTo>
                <a:cubicBezTo>
                  <a:pt x="0" y="10067"/>
                  <a:pt x="11" y="10056"/>
                  <a:pt x="24" y="10056"/>
                </a:cubicBezTo>
                <a:cubicBezTo>
                  <a:pt x="38" y="10056"/>
                  <a:pt x="48" y="10067"/>
                  <a:pt x="48" y="10080"/>
                </a:cubicBezTo>
                <a:close/>
                <a:moveTo>
                  <a:pt x="48" y="10320"/>
                </a:moveTo>
                <a:lnTo>
                  <a:pt x="48" y="10416"/>
                </a:lnTo>
                <a:cubicBezTo>
                  <a:pt x="48" y="10430"/>
                  <a:pt x="38" y="10440"/>
                  <a:pt x="24" y="10440"/>
                </a:cubicBezTo>
                <a:cubicBezTo>
                  <a:pt x="11" y="10440"/>
                  <a:pt x="0" y="10430"/>
                  <a:pt x="0" y="10416"/>
                </a:cubicBezTo>
                <a:lnTo>
                  <a:pt x="0" y="10320"/>
                </a:lnTo>
                <a:cubicBezTo>
                  <a:pt x="0" y="10307"/>
                  <a:pt x="11" y="10296"/>
                  <a:pt x="24" y="10296"/>
                </a:cubicBezTo>
                <a:cubicBezTo>
                  <a:pt x="38" y="10296"/>
                  <a:pt x="48" y="10307"/>
                  <a:pt x="48" y="10320"/>
                </a:cubicBezTo>
                <a:close/>
                <a:moveTo>
                  <a:pt x="48" y="10560"/>
                </a:moveTo>
                <a:lnTo>
                  <a:pt x="48" y="10656"/>
                </a:lnTo>
                <a:cubicBezTo>
                  <a:pt x="48" y="10670"/>
                  <a:pt x="38" y="10680"/>
                  <a:pt x="24" y="10680"/>
                </a:cubicBezTo>
                <a:cubicBezTo>
                  <a:pt x="11" y="10680"/>
                  <a:pt x="0" y="10670"/>
                  <a:pt x="0" y="10656"/>
                </a:cubicBezTo>
                <a:lnTo>
                  <a:pt x="0" y="10560"/>
                </a:lnTo>
                <a:cubicBezTo>
                  <a:pt x="0" y="10547"/>
                  <a:pt x="11" y="10536"/>
                  <a:pt x="24" y="10536"/>
                </a:cubicBezTo>
                <a:cubicBezTo>
                  <a:pt x="38" y="10536"/>
                  <a:pt x="48" y="10547"/>
                  <a:pt x="48" y="10560"/>
                </a:cubicBezTo>
                <a:close/>
                <a:moveTo>
                  <a:pt x="48" y="10800"/>
                </a:moveTo>
                <a:lnTo>
                  <a:pt x="48" y="10896"/>
                </a:lnTo>
                <a:cubicBezTo>
                  <a:pt x="48" y="10910"/>
                  <a:pt x="38" y="10920"/>
                  <a:pt x="24" y="10920"/>
                </a:cubicBezTo>
                <a:cubicBezTo>
                  <a:pt x="11" y="10920"/>
                  <a:pt x="0" y="10910"/>
                  <a:pt x="0" y="10896"/>
                </a:cubicBezTo>
                <a:lnTo>
                  <a:pt x="0" y="10800"/>
                </a:lnTo>
                <a:cubicBezTo>
                  <a:pt x="0" y="10787"/>
                  <a:pt x="11" y="10776"/>
                  <a:pt x="24" y="10776"/>
                </a:cubicBezTo>
                <a:cubicBezTo>
                  <a:pt x="38" y="10776"/>
                  <a:pt x="48" y="10787"/>
                  <a:pt x="48" y="10800"/>
                </a:cubicBezTo>
                <a:close/>
                <a:moveTo>
                  <a:pt x="48" y="11040"/>
                </a:moveTo>
                <a:lnTo>
                  <a:pt x="48" y="11136"/>
                </a:lnTo>
                <a:cubicBezTo>
                  <a:pt x="48" y="11150"/>
                  <a:pt x="38" y="11160"/>
                  <a:pt x="24" y="11160"/>
                </a:cubicBezTo>
                <a:cubicBezTo>
                  <a:pt x="11" y="11160"/>
                  <a:pt x="0" y="11150"/>
                  <a:pt x="0" y="11136"/>
                </a:cubicBezTo>
                <a:lnTo>
                  <a:pt x="0" y="11040"/>
                </a:lnTo>
                <a:cubicBezTo>
                  <a:pt x="0" y="11027"/>
                  <a:pt x="11" y="11016"/>
                  <a:pt x="24" y="11016"/>
                </a:cubicBezTo>
                <a:cubicBezTo>
                  <a:pt x="38" y="11016"/>
                  <a:pt x="48" y="11027"/>
                  <a:pt x="48" y="11040"/>
                </a:cubicBezTo>
                <a:close/>
                <a:moveTo>
                  <a:pt x="48" y="11280"/>
                </a:moveTo>
                <a:lnTo>
                  <a:pt x="48" y="11376"/>
                </a:lnTo>
                <a:cubicBezTo>
                  <a:pt x="48" y="11390"/>
                  <a:pt x="38" y="11400"/>
                  <a:pt x="24" y="11400"/>
                </a:cubicBezTo>
                <a:cubicBezTo>
                  <a:pt x="11" y="11400"/>
                  <a:pt x="0" y="11390"/>
                  <a:pt x="0" y="11376"/>
                </a:cubicBezTo>
                <a:lnTo>
                  <a:pt x="0" y="11280"/>
                </a:lnTo>
                <a:cubicBezTo>
                  <a:pt x="0" y="11267"/>
                  <a:pt x="11" y="11256"/>
                  <a:pt x="24" y="11256"/>
                </a:cubicBezTo>
                <a:cubicBezTo>
                  <a:pt x="38" y="11256"/>
                  <a:pt x="48" y="11267"/>
                  <a:pt x="48" y="11280"/>
                </a:cubicBezTo>
                <a:close/>
                <a:moveTo>
                  <a:pt x="48" y="11520"/>
                </a:moveTo>
                <a:lnTo>
                  <a:pt x="48" y="11616"/>
                </a:lnTo>
                <a:cubicBezTo>
                  <a:pt x="48" y="11630"/>
                  <a:pt x="38" y="11640"/>
                  <a:pt x="24" y="11640"/>
                </a:cubicBezTo>
                <a:cubicBezTo>
                  <a:pt x="11" y="11640"/>
                  <a:pt x="0" y="11630"/>
                  <a:pt x="0" y="11616"/>
                </a:cubicBezTo>
                <a:lnTo>
                  <a:pt x="0" y="11520"/>
                </a:lnTo>
                <a:cubicBezTo>
                  <a:pt x="0" y="11507"/>
                  <a:pt x="11" y="11496"/>
                  <a:pt x="24" y="11496"/>
                </a:cubicBezTo>
                <a:cubicBezTo>
                  <a:pt x="38" y="11496"/>
                  <a:pt x="48" y="11507"/>
                  <a:pt x="48" y="11520"/>
                </a:cubicBezTo>
                <a:close/>
                <a:moveTo>
                  <a:pt x="48" y="11760"/>
                </a:moveTo>
                <a:lnTo>
                  <a:pt x="48" y="11856"/>
                </a:lnTo>
                <a:cubicBezTo>
                  <a:pt x="48" y="11870"/>
                  <a:pt x="38" y="11880"/>
                  <a:pt x="24" y="11880"/>
                </a:cubicBezTo>
                <a:cubicBezTo>
                  <a:pt x="11" y="11880"/>
                  <a:pt x="0" y="11870"/>
                  <a:pt x="0" y="11856"/>
                </a:cubicBezTo>
                <a:lnTo>
                  <a:pt x="0" y="11760"/>
                </a:lnTo>
                <a:cubicBezTo>
                  <a:pt x="0" y="11747"/>
                  <a:pt x="11" y="11736"/>
                  <a:pt x="24" y="11736"/>
                </a:cubicBezTo>
                <a:cubicBezTo>
                  <a:pt x="38" y="11736"/>
                  <a:pt x="48" y="11747"/>
                  <a:pt x="48" y="11760"/>
                </a:cubicBezTo>
                <a:close/>
                <a:moveTo>
                  <a:pt x="48" y="12000"/>
                </a:moveTo>
                <a:lnTo>
                  <a:pt x="48" y="12096"/>
                </a:lnTo>
                <a:cubicBezTo>
                  <a:pt x="48" y="12110"/>
                  <a:pt x="38" y="12120"/>
                  <a:pt x="24" y="12120"/>
                </a:cubicBezTo>
                <a:cubicBezTo>
                  <a:pt x="11" y="12120"/>
                  <a:pt x="0" y="12110"/>
                  <a:pt x="0" y="12096"/>
                </a:cubicBezTo>
                <a:lnTo>
                  <a:pt x="0" y="12000"/>
                </a:lnTo>
                <a:cubicBezTo>
                  <a:pt x="0" y="11987"/>
                  <a:pt x="11" y="11976"/>
                  <a:pt x="24" y="11976"/>
                </a:cubicBezTo>
                <a:cubicBezTo>
                  <a:pt x="38" y="11976"/>
                  <a:pt x="48" y="11987"/>
                  <a:pt x="48" y="12000"/>
                </a:cubicBezTo>
                <a:close/>
                <a:moveTo>
                  <a:pt x="48" y="12240"/>
                </a:moveTo>
                <a:lnTo>
                  <a:pt x="48" y="12336"/>
                </a:lnTo>
                <a:cubicBezTo>
                  <a:pt x="48" y="12350"/>
                  <a:pt x="38" y="12360"/>
                  <a:pt x="24" y="12360"/>
                </a:cubicBezTo>
                <a:cubicBezTo>
                  <a:pt x="11" y="12360"/>
                  <a:pt x="0" y="12350"/>
                  <a:pt x="0" y="12336"/>
                </a:cubicBezTo>
                <a:lnTo>
                  <a:pt x="0" y="12240"/>
                </a:lnTo>
                <a:cubicBezTo>
                  <a:pt x="0" y="12227"/>
                  <a:pt x="11" y="12216"/>
                  <a:pt x="24" y="12216"/>
                </a:cubicBezTo>
                <a:cubicBezTo>
                  <a:pt x="38" y="12216"/>
                  <a:pt x="48" y="12227"/>
                  <a:pt x="48" y="12240"/>
                </a:cubicBezTo>
                <a:close/>
                <a:moveTo>
                  <a:pt x="48" y="12480"/>
                </a:moveTo>
                <a:lnTo>
                  <a:pt x="48" y="12576"/>
                </a:lnTo>
                <a:cubicBezTo>
                  <a:pt x="48" y="12590"/>
                  <a:pt x="38" y="12600"/>
                  <a:pt x="24" y="12600"/>
                </a:cubicBezTo>
                <a:cubicBezTo>
                  <a:pt x="11" y="12600"/>
                  <a:pt x="0" y="12590"/>
                  <a:pt x="0" y="12576"/>
                </a:cubicBezTo>
                <a:lnTo>
                  <a:pt x="0" y="12480"/>
                </a:lnTo>
                <a:cubicBezTo>
                  <a:pt x="0" y="12467"/>
                  <a:pt x="11" y="12456"/>
                  <a:pt x="24" y="12456"/>
                </a:cubicBezTo>
                <a:cubicBezTo>
                  <a:pt x="38" y="12456"/>
                  <a:pt x="48" y="12467"/>
                  <a:pt x="48" y="12480"/>
                </a:cubicBezTo>
                <a:close/>
                <a:moveTo>
                  <a:pt x="48" y="12720"/>
                </a:moveTo>
                <a:lnTo>
                  <a:pt x="48" y="12816"/>
                </a:lnTo>
                <a:cubicBezTo>
                  <a:pt x="48" y="12830"/>
                  <a:pt x="38" y="12840"/>
                  <a:pt x="24" y="12840"/>
                </a:cubicBezTo>
                <a:cubicBezTo>
                  <a:pt x="11" y="12840"/>
                  <a:pt x="0" y="12830"/>
                  <a:pt x="0" y="12816"/>
                </a:cubicBezTo>
                <a:lnTo>
                  <a:pt x="0" y="12720"/>
                </a:lnTo>
                <a:cubicBezTo>
                  <a:pt x="0" y="12707"/>
                  <a:pt x="11" y="12696"/>
                  <a:pt x="24" y="12696"/>
                </a:cubicBezTo>
                <a:cubicBezTo>
                  <a:pt x="38" y="12696"/>
                  <a:pt x="48" y="12707"/>
                  <a:pt x="48" y="12720"/>
                </a:cubicBezTo>
                <a:close/>
                <a:moveTo>
                  <a:pt x="48" y="12960"/>
                </a:moveTo>
                <a:lnTo>
                  <a:pt x="48" y="13056"/>
                </a:lnTo>
                <a:cubicBezTo>
                  <a:pt x="48" y="13070"/>
                  <a:pt x="38" y="13080"/>
                  <a:pt x="24" y="13080"/>
                </a:cubicBezTo>
                <a:cubicBezTo>
                  <a:pt x="11" y="13080"/>
                  <a:pt x="0" y="13070"/>
                  <a:pt x="0" y="13056"/>
                </a:cubicBezTo>
                <a:lnTo>
                  <a:pt x="0" y="12960"/>
                </a:lnTo>
                <a:cubicBezTo>
                  <a:pt x="0" y="12947"/>
                  <a:pt x="11" y="12936"/>
                  <a:pt x="24" y="12936"/>
                </a:cubicBezTo>
                <a:cubicBezTo>
                  <a:pt x="38" y="12936"/>
                  <a:pt x="48" y="12947"/>
                  <a:pt x="48" y="12960"/>
                </a:cubicBezTo>
                <a:close/>
                <a:moveTo>
                  <a:pt x="48" y="13200"/>
                </a:moveTo>
                <a:lnTo>
                  <a:pt x="48" y="13296"/>
                </a:lnTo>
                <a:cubicBezTo>
                  <a:pt x="48" y="13310"/>
                  <a:pt x="38" y="13320"/>
                  <a:pt x="24" y="13320"/>
                </a:cubicBezTo>
                <a:cubicBezTo>
                  <a:pt x="11" y="13320"/>
                  <a:pt x="0" y="13310"/>
                  <a:pt x="0" y="13296"/>
                </a:cubicBezTo>
                <a:lnTo>
                  <a:pt x="0" y="13200"/>
                </a:lnTo>
                <a:cubicBezTo>
                  <a:pt x="0" y="13187"/>
                  <a:pt x="11" y="13176"/>
                  <a:pt x="24" y="13176"/>
                </a:cubicBezTo>
                <a:cubicBezTo>
                  <a:pt x="38" y="13176"/>
                  <a:pt x="48" y="13187"/>
                  <a:pt x="48" y="13200"/>
                </a:cubicBezTo>
                <a:close/>
                <a:moveTo>
                  <a:pt x="48" y="13440"/>
                </a:moveTo>
                <a:lnTo>
                  <a:pt x="48" y="13536"/>
                </a:lnTo>
                <a:cubicBezTo>
                  <a:pt x="48" y="13550"/>
                  <a:pt x="38" y="13560"/>
                  <a:pt x="24" y="13560"/>
                </a:cubicBezTo>
                <a:cubicBezTo>
                  <a:pt x="11" y="13560"/>
                  <a:pt x="0" y="13550"/>
                  <a:pt x="0" y="13536"/>
                </a:cubicBezTo>
                <a:lnTo>
                  <a:pt x="0" y="13440"/>
                </a:lnTo>
                <a:cubicBezTo>
                  <a:pt x="0" y="13427"/>
                  <a:pt x="11" y="13416"/>
                  <a:pt x="24" y="13416"/>
                </a:cubicBezTo>
                <a:cubicBezTo>
                  <a:pt x="38" y="13416"/>
                  <a:pt x="48" y="13427"/>
                  <a:pt x="48" y="13440"/>
                </a:cubicBezTo>
                <a:close/>
                <a:moveTo>
                  <a:pt x="48" y="13680"/>
                </a:moveTo>
                <a:lnTo>
                  <a:pt x="48" y="13776"/>
                </a:lnTo>
                <a:cubicBezTo>
                  <a:pt x="48" y="13790"/>
                  <a:pt x="38" y="13800"/>
                  <a:pt x="24" y="13800"/>
                </a:cubicBezTo>
                <a:cubicBezTo>
                  <a:pt x="11" y="13800"/>
                  <a:pt x="0" y="13790"/>
                  <a:pt x="0" y="13776"/>
                </a:cubicBezTo>
                <a:lnTo>
                  <a:pt x="0" y="13680"/>
                </a:lnTo>
                <a:cubicBezTo>
                  <a:pt x="0" y="13667"/>
                  <a:pt x="11" y="13656"/>
                  <a:pt x="24" y="13656"/>
                </a:cubicBezTo>
                <a:cubicBezTo>
                  <a:pt x="38" y="13656"/>
                  <a:pt x="48" y="13667"/>
                  <a:pt x="48" y="13680"/>
                </a:cubicBezTo>
                <a:close/>
                <a:moveTo>
                  <a:pt x="48" y="13920"/>
                </a:moveTo>
                <a:lnTo>
                  <a:pt x="48" y="14016"/>
                </a:lnTo>
                <a:cubicBezTo>
                  <a:pt x="48" y="14030"/>
                  <a:pt x="38" y="14040"/>
                  <a:pt x="24" y="14040"/>
                </a:cubicBezTo>
                <a:cubicBezTo>
                  <a:pt x="11" y="14040"/>
                  <a:pt x="0" y="14030"/>
                  <a:pt x="0" y="14016"/>
                </a:cubicBezTo>
                <a:lnTo>
                  <a:pt x="0" y="13920"/>
                </a:lnTo>
                <a:cubicBezTo>
                  <a:pt x="0" y="13907"/>
                  <a:pt x="11" y="13896"/>
                  <a:pt x="24" y="13896"/>
                </a:cubicBezTo>
                <a:cubicBezTo>
                  <a:pt x="38" y="13896"/>
                  <a:pt x="48" y="13907"/>
                  <a:pt x="48" y="13920"/>
                </a:cubicBezTo>
                <a:close/>
                <a:moveTo>
                  <a:pt x="48" y="14160"/>
                </a:moveTo>
                <a:lnTo>
                  <a:pt x="48" y="14256"/>
                </a:lnTo>
                <a:cubicBezTo>
                  <a:pt x="48" y="14270"/>
                  <a:pt x="38" y="14280"/>
                  <a:pt x="24" y="14280"/>
                </a:cubicBezTo>
                <a:cubicBezTo>
                  <a:pt x="11" y="14280"/>
                  <a:pt x="0" y="14270"/>
                  <a:pt x="0" y="14256"/>
                </a:cubicBezTo>
                <a:lnTo>
                  <a:pt x="0" y="14160"/>
                </a:lnTo>
                <a:cubicBezTo>
                  <a:pt x="0" y="14147"/>
                  <a:pt x="11" y="14136"/>
                  <a:pt x="24" y="14136"/>
                </a:cubicBezTo>
                <a:cubicBezTo>
                  <a:pt x="38" y="14136"/>
                  <a:pt x="48" y="14147"/>
                  <a:pt x="48" y="14160"/>
                </a:cubicBezTo>
                <a:close/>
              </a:path>
            </a:pathLst>
          </a:custGeom>
          <a:solidFill>
            <a:srgbClr val="000000"/>
          </a:solidFill>
          <a:ln w="1588" cap="flat">
            <a:solidFill>
              <a:srgbClr val="000000"/>
            </a:solidFill>
            <a:prstDash val="solid"/>
            <a:bevel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64123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9530"/>
    </mc:Choice>
    <mc:Fallback xmlns="">
      <p:transition spd="slow" advTm="19530"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EDCD7BE-2C7A-432A-BED8-9E953AD2934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28601" y="1030987"/>
            <a:ext cx="8787983" cy="866775"/>
          </a:xfrm>
        </p:spPr>
        <p:txBody>
          <a:bodyPr>
            <a:noAutofit/>
          </a:bodyPr>
          <a:lstStyle/>
          <a:p>
            <a:r>
              <a:rPr lang="en-US" dirty="0"/>
              <a:t>Pembro + Chemo vs Chemo: Response Summary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E7D840F-70F0-482E-8D9D-44C8149B435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Response assessed per RECIST v1.1 by blinded independent central review; Data cutoff: March 26, 2019. </a:t>
            </a:r>
          </a:p>
        </p:txBody>
      </p:sp>
      <p:sp>
        <p:nvSpPr>
          <p:cNvPr id="296" name="TextBox 295">
            <a:extLst>
              <a:ext uri="{FF2B5EF4-FFF2-40B4-BE49-F238E27FC236}">
                <a16:creationId xmlns:a16="http://schemas.microsoft.com/office/drawing/2014/main" id="{1A250B6E-5A10-4BA9-830C-6694686DCE4F}"/>
              </a:ext>
            </a:extLst>
          </p:cNvPr>
          <p:cNvSpPr txBox="1"/>
          <p:nvPr/>
        </p:nvSpPr>
        <p:spPr>
          <a:xfrm>
            <a:off x="1707793" y="2036037"/>
            <a:ext cx="246221" cy="15388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000" b="1" kern="600" spc="30" dirty="0">
                <a:solidFill>
                  <a:srgbClr val="FFFFFF"/>
                </a:solidFill>
                <a:latin typeface="Calibri" panose="020F0502020204030204" pitchFamily="34" charset="0"/>
                <a:ea typeface="MS PGothic" panose="020B0600070205080204" pitchFamily="34" charset="-128"/>
              </a:rPr>
              <a:t>48.6</a:t>
            </a:r>
          </a:p>
        </p:txBody>
      </p:sp>
      <p:sp>
        <p:nvSpPr>
          <p:cNvPr id="297" name="TextBox 296">
            <a:extLst>
              <a:ext uri="{FF2B5EF4-FFF2-40B4-BE49-F238E27FC236}">
                <a16:creationId xmlns:a16="http://schemas.microsoft.com/office/drawing/2014/main" id="{99ED7F1A-CD55-49EA-97F0-BB5274B63F38}"/>
              </a:ext>
            </a:extLst>
          </p:cNvPr>
          <p:cNvSpPr txBox="1"/>
          <p:nvPr/>
        </p:nvSpPr>
        <p:spPr>
          <a:xfrm>
            <a:off x="3121798" y="2036037"/>
            <a:ext cx="246221" cy="15388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000" b="1" kern="600" spc="30" dirty="0">
                <a:solidFill>
                  <a:srgbClr val="FFFFFF"/>
                </a:solidFill>
                <a:latin typeface="Calibri" panose="020F0502020204030204" pitchFamily="34" charset="0"/>
                <a:ea typeface="MS PGothic" panose="020B0600070205080204" pitchFamily="34" charset="-128"/>
              </a:rPr>
              <a:t>37.2</a:t>
            </a:r>
          </a:p>
        </p:txBody>
      </p:sp>
      <p:sp>
        <p:nvSpPr>
          <p:cNvPr id="235" name="Rectangle 96">
            <a:extLst>
              <a:ext uri="{FF2B5EF4-FFF2-40B4-BE49-F238E27FC236}">
                <a16:creationId xmlns:a16="http://schemas.microsoft.com/office/drawing/2014/main" id="{D9E5D1CB-0C59-44AE-B522-553F48D0B3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1795" y="2182790"/>
            <a:ext cx="116962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Median DOR months (range)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37" name="Rectangle 94">
            <a:extLst>
              <a:ext uri="{FF2B5EF4-FFF2-40B4-BE49-F238E27FC236}">
                <a16:creationId xmlns:a16="http://schemas.microsoft.com/office/drawing/2014/main" id="{10AF37E9-8C03-45A1-970B-F09DB8AFFD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164" y="2540893"/>
            <a:ext cx="105637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Pembro + 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38" name="Rectangle 95">
            <a:extLst>
              <a:ext uri="{FF2B5EF4-FFF2-40B4-BE49-F238E27FC236}">
                <a16:creationId xmlns:a16="http://schemas.microsoft.com/office/drawing/2014/main" id="{1E505DDB-F43E-425B-AD70-28CF642F3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76045" y="2182790"/>
            <a:ext cx="32060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ORR </a:t>
            </a:r>
            <a:b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0" name="Rectangle 98">
            <a:extLst>
              <a:ext uri="{FF2B5EF4-FFF2-40B4-BE49-F238E27FC236}">
                <a16:creationId xmlns:a16="http://schemas.microsoft.com/office/drawing/2014/main" id="{74CF52D3-79DD-4B87-8B3F-E25801C6BE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5163" y="2673772"/>
            <a:ext cx="43441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1" name="Rectangle 134">
            <a:extLst>
              <a:ext uri="{FF2B5EF4-FFF2-40B4-BE49-F238E27FC236}">
                <a16:creationId xmlns:a16="http://schemas.microsoft.com/office/drawing/2014/main" id="{489E6BD2-913B-4DC9-B8BD-6BE1EA3FF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223" y="2540893"/>
            <a:ext cx="24686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48.6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2" name="Rectangle 135">
            <a:extLst>
              <a:ext uri="{FF2B5EF4-FFF2-40B4-BE49-F238E27FC236}">
                <a16:creationId xmlns:a16="http://schemas.microsoft.com/office/drawing/2014/main" id="{A2F60615-99CD-4039-BD07-3B057AACA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8223" y="2673772"/>
            <a:ext cx="24686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37.2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3" name="Rectangle 136">
            <a:extLst>
              <a:ext uri="{FF2B5EF4-FFF2-40B4-BE49-F238E27FC236}">
                <a16:creationId xmlns:a16="http://schemas.microsoft.com/office/drawing/2014/main" id="{E9D0873F-B127-42FB-B8CA-E4CADF2354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2129" y="2540893"/>
            <a:ext cx="106439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6.8 (1.4+ to 34.7+)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44" name="Rectangle 137">
            <a:extLst>
              <a:ext uri="{FF2B5EF4-FFF2-40B4-BE49-F238E27FC236}">
                <a16:creationId xmlns:a16="http://schemas.microsoft.com/office/drawing/2014/main" id="{731E2FF4-3281-43F0-A272-E56860E42C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2129" y="2673772"/>
            <a:ext cx="106439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6.8 (1.4+ to 30.4+)</a:t>
            </a:r>
            <a:endParaRPr lang="en-US" altLang="en-US" sz="1000" dirty="0">
              <a:solidFill>
                <a:srgbClr val="66203A"/>
              </a:solidFill>
              <a:ea typeface="MS PGothic" panose="020B0600070205080204" pitchFamily="34" charset="-128"/>
            </a:endParaRP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21356FD3-490E-45E7-BA7F-07F0DA5D71B1}"/>
              </a:ext>
            </a:extLst>
          </p:cNvPr>
          <p:cNvSpPr txBox="1"/>
          <p:nvPr/>
        </p:nvSpPr>
        <p:spPr>
          <a:xfrm>
            <a:off x="5691297" y="1917692"/>
            <a:ext cx="246221" cy="15388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000" b="1" kern="600" spc="30" dirty="0">
                <a:solidFill>
                  <a:srgbClr val="FFFFFF"/>
                </a:solidFill>
                <a:latin typeface="Calibri" panose="020F0502020204030204" pitchFamily="34" charset="0"/>
                <a:ea typeface="MS PGothic" panose="020B0600070205080204" pitchFamily="34" charset="-128"/>
              </a:rPr>
              <a:t>48.6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A64C612D-3A3F-4443-958D-4190038E367E}"/>
              </a:ext>
            </a:extLst>
          </p:cNvPr>
          <p:cNvSpPr txBox="1"/>
          <p:nvPr/>
        </p:nvSpPr>
        <p:spPr>
          <a:xfrm>
            <a:off x="7082244" y="1917692"/>
            <a:ext cx="246221" cy="153888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000" b="1" kern="600" spc="30" dirty="0">
                <a:solidFill>
                  <a:srgbClr val="FFFFFF"/>
                </a:solidFill>
                <a:latin typeface="Calibri" panose="020F0502020204030204" pitchFamily="34" charset="0"/>
                <a:ea typeface="MS PGothic" panose="020B0600070205080204" pitchFamily="34" charset="-128"/>
              </a:rPr>
              <a:t>37.2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222BDB23-6202-4B02-8A59-B473C2628541}"/>
              </a:ext>
            </a:extLst>
          </p:cNvPr>
          <p:cNvSpPr txBox="1"/>
          <p:nvPr/>
        </p:nvSpPr>
        <p:spPr>
          <a:xfrm>
            <a:off x="2350727" y="1843009"/>
            <a:ext cx="816570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</a:t>
            </a: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7E4105C8-6CCC-4DBE-B925-B69517BAF0AA}"/>
              </a:ext>
            </a:extLst>
          </p:cNvPr>
          <p:cNvSpPr txBox="1"/>
          <p:nvPr/>
        </p:nvSpPr>
        <p:spPr>
          <a:xfrm>
            <a:off x="6601048" y="1819762"/>
            <a:ext cx="948658" cy="276999"/>
          </a:xfrm>
          <a:prstGeom prst="rect">
            <a:avLst/>
          </a:prstGeom>
          <a:noFill/>
        </p:spPr>
        <p:txBody>
          <a:bodyPr wrap="none" lIns="0" tIns="0" rIns="0" bIns="0" rtlCol="0" anchor="t" anchorCtr="0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CPS ≥10</a:t>
            </a:r>
          </a:p>
        </p:txBody>
      </p:sp>
      <p:sp>
        <p:nvSpPr>
          <p:cNvPr id="285" name="TextBox 284">
            <a:extLst>
              <a:ext uri="{FF2B5EF4-FFF2-40B4-BE49-F238E27FC236}">
                <a16:creationId xmlns:a16="http://schemas.microsoft.com/office/drawing/2014/main" id="{BEC3A760-B6E0-4DC5-A658-1717931BE501}"/>
              </a:ext>
            </a:extLst>
          </p:cNvPr>
          <p:cNvSpPr txBox="1"/>
          <p:nvPr/>
        </p:nvSpPr>
        <p:spPr>
          <a:xfrm rot="16200000">
            <a:off x="-722034" y="3474021"/>
            <a:ext cx="2245205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Patients In Response, %</a:t>
            </a:r>
          </a:p>
        </p:txBody>
      </p:sp>
      <p:sp>
        <p:nvSpPr>
          <p:cNvPr id="46" name="Freeform 33">
            <a:extLst>
              <a:ext uri="{FF2B5EF4-FFF2-40B4-BE49-F238E27FC236}">
                <a16:creationId xmlns:a16="http://schemas.microsoft.com/office/drawing/2014/main" id="{57C502AB-1CBD-4BC4-83CD-79E0192AA17C}"/>
              </a:ext>
            </a:extLst>
          </p:cNvPr>
          <p:cNvSpPr>
            <a:spLocks/>
          </p:cNvSpPr>
          <p:nvPr/>
        </p:nvSpPr>
        <p:spPr bwMode="auto">
          <a:xfrm>
            <a:off x="735210" y="2425650"/>
            <a:ext cx="2559427" cy="2283430"/>
          </a:xfrm>
          <a:custGeom>
            <a:avLst/>
            <a:gdLst>
              <a:gd name="T0" fmla="*/ 0 w 1517"/>
              <a:gd name="T1" fmla="*/ 0 h 952"/>
              <a:gd name="T2" fmla="*/ 77 w 1517"/>
              <a:gd name="T3" fmla="*/ 0 h 952"/>
              <a:gd name="T4" fmla="*/ 98 w 1517"/>
              <a:gd name="T5" fmla="*/ 11 h 952"/>
              <a:gd name="T6" fmla="*/ 100 w 1517"/>
              <a:gd name="T7" fmla="*/ 23 h 952"/>
              <a:gd name="T8" fmla="*/ 136 w 1517"/>
              <a:gd name="T9" fmla="*/ 35 h 952"/>
              <a:gd name="T10" fmla="*/ 140 w 1517"/>
              <a:gd name="T11" fmla="*/ 81 h 952"/>
              <a:gd name="T12" fmla="*/ 141 w 1517"/>
              <a:gd name="T13" fmla="*/ 104 h 952"/>
              <a:gd name="T14" fmla="*/ 151 w 1517"/>
              <a:gd name="T15" fmla="*/ 116 h 952"/>
              <a:gd name="T16" fmla="*/ 152 w 1517"/>
              <a:gd name="T17" fmla="*/ 139 h 952"/>
              <a:gd name="T18" fmla="*/ 168 w 1517"/>
              <a:gd name="T19" fmla="*/ 150 h 952"/>
              <a:gd name="T20" fmla="*/ 174 w 1517"/>
              <a:gd name="T21" fmla="*/ 162 h 952"/>
              <a:gd name="T22" fmla="*/ 192 w 1517"/>
              <a:gd name="T23" fmla="*/ 185 h 952"/>
              <a:gd name="T24" fmla="*/ 205 w 1517"/>
              <a:gd name="T25" fmla="*/ 197 h 952"/>
              <a:gd name="T26" fmla="*/ 212 w 1517"/>
              <a:gd name="T27" fmla="*/ 243 h 952"/>
              <a:gd name="T28" fmla="*/ 214 w 1517"/>
              <a:gd name="T29" fmla="*/ 267 h 952"/>
              <a:gd name="T30" fmla="*/ 215 w 1517"/>
              <a:gd name="T31" fmla="*/ 290 h 952"/>
              <a:gd name="T32" fmla="*/ 223 w 1517"/>
              <a:gd name="T33" fmla="*/ 302 h 952"/>
              <a:gd name="T34" fmla="*/ 225 w 1517"/>
              <a:gd name="T35" fmla="*/ 338 h 952"/>
              <a:gd name="T36" fmla="*/ 228 w 1517"/>
              <a:gd name="T37" fmla="*/ 350 h 952"/>
              <a:gd name="T38" fmla="*/ 241 w 1517"/>
              <a:gd name="T39" fmla="*/ 362 h 952"/>
              <a:gd name="T40" fmla="*/ 253 w 1517"/>
              <a:gd name="T41" fmla="*/ 386 h 952"/>
              <a:gd name="T42" fmla="*/ 258 w 1517"/>
              <a:gd name="T43" fmla="*/ 386 h 952"/>
              <a:gd name="T44" fmla="*/ 269 w 1517"/>
              <a:gd name="T45" fmla="*/ 398 h 952"/>
              <a:gd name="T46" fmla="*/ 276 w 1517"/>
              <a:gd name="T47" fmla="*/ 423 h 952"/>
              <a:gd name="T48" fmla="*/ 277 w 1517"/>
              <a:gd name="T49" fmla="*/ 447 h 952"/>
              <a:gd name="T50" fmla="*/ 289 w 1517"/>
              <a:gd name="T51" fmla="*/ 460 h 952"/>
              <a:gd name="T52" fmla="*/ 290 w 1517"/>
              <a:gd name="T53" fmla="*/ 485 h 952"/>
              <a:gd name="T54" fmla="*/ 292 w 1517"/>
              <a:gd name="T55" fmla="*/ 498 h 952"/>
              <a:gd name="T56" fmla="*/ 336 w 1517"/>
              <a:gd name="T57" fmla="*/ 510 h 952"/>
              <a:gd name="T58" fmla="*/ 339 w 1517"/>
              <a:gd name="T59" fmla="*/ 523 h 952"/>
              <a:gd name="T60" fmla="*/ 341 w 1517"/>
              <a:gd name="T61" fmla="*/ 536 h 952"/>
              <a:gd name="T62" fmla="*/ 346 w 1517"/>
              <a:gd name="T63" fmla="*/ 549 h 952"/>
              <a:gd name="T64" fmla="*/ 348 w 1517"/>
              <a:gd name="T65" fmla="*/ 576 h 952"/>
              <a:gd name="T66" fmla="*/ 351 w 1517"/>
              <a:gd name="T67" fmla="*/ 590 h 952"/>
              <a:gd name="T68" fmla="*/ 410 w 1517"/>
              <a:gd name="T69" fmla="*/ 603 h 952"/>
              <a:gd name="T70" fmla="*/ 411 w 1517"/>
              <a:gd name="T71" fmla="*/ 630 h 952"/>
              <a:gd name="T72" fmla="*/ 413 w 1517"/>
              <a:gd name="T73" fmla="*/ 644 h 952"/>
              <a:gd name="T74" fmla="*/ 420 w 1517"/>
              <a:gd name="T75" fmla="*/ 644 h 952"/>
              <a:gd name="T76" fmla="*/ 425 w 1517"/>
              <a:gd name="T77" fmla="*/ 673 h 952"/>
              <a:gd name="T78" fmla="*/ 427 w 1517"/>
              <a:gd name="T79" fmla="*/ 673 h 952"/>
              <a:gd name="T80" fmla="*/ 453 w 1517"/>
              <a:gd name="T81" fmla="*/ 687 h 952"/>
              <a:gd name="T82" fmla="*/ 473 w 1517"/>
              <a:gd name="T83" fmla="*/ 717 h 952"/>
              <a:gd name="T84" fmla="*/ 484 w 1517"/>
              <a:gd name="T85" fmla="*/ 747 h 952"/>
              <a:gd name="T86" fmla="*/ 517 w 1517"/>
              <a:gd name="T87" fmla="*/ 761 h 952"/>
              <a:gd name="T88" fmla="*/ 546 w 1517"/>
              <a:gd name="T89" fmla="*/ 791 h 952"/>
              <a:gd name="T90" fmla="*/ 552 w 1517"/>
              <a:gd name="T91" fmla="*/ 806 h 952"/>
              <a:gd name="T92" fmla="*/ 598 w 1517"/>
              <a:gd name="T93" fmla="*/ 821 h 952"/>
              <a:gd name="T94" fmla="*/ 602 w 1517"/>
              <a:gd name="T95" fmla="*/ 836 h 952"/>
              <a:gd name="T96" fmla="*/ 622 w 1517"/>
              <a:gd name="T97" fmla="*/ 852 h 952"/>
              <a:gd name="T98" fmla="*/ 664 w 1517"/>
              <a:gd name="T99" fmla="*/ 852 h 952"/>
              <a:gd name="T100" fmla="*/ 690 w 1517"/>
              <a:gd name="T101" fmla="*/ 852 h 952"/>
              <a:gd name="T102" fmla="*/ 833 w 1517"/>
              <a:gd name="T103" fmla="*/ 873 h 952"/>
              <a:gd name="T104" fmla="*/ 1167 w 1517"/>
              <a:gd name="T105" fmla="*/ 873 h 952"/>
              <a:gd name="T106" fmla="*/ 1179 w 1517"/>
              <a:gd name="T107" fmla="*/ 873 h 952"/>
              <a:gd name="T108" fmla="*/ 1231 w 1517"/>
              <a:gd name="T109" fmla="*/ 907 h 952"/>
              <a:gd name="T110" fmla="*/ 1447 w 1517"/>
              <a:gd name="T111" fmla="*/ 907 h 952"/>
              <a:gd name="T112" fmla="*/ 1517 w 1517"/>
              <a:gd name="T113" fmla="*/ 952 h 9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517" h="95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69" y="0"/>
                </a:lnTo>
                <a:lnTo>
                  <a:pt x="69" y="0"/>
                </a:lnTo>
                <a:lnTo>
                  <a:pt x="69" y="0"/>
                </a:lnTo>
                <a:lnTo>
                  <a:pt x="77" y="0"/>
                </a:lnTo>
                <a:lnTo>
                  <a:pt x="77" y="0"/>
                </a:lnTo>
                <a:lnTo>
                  <a:pt x="79" y="0"/>
                </a:lnTo>
                <a:lnTo>
                  <a:pt x="98" y="0"/>
                </a:lnTo>
                <a:lnTo>
                  <a:pt x="98" y="11"/>
                </a:lnTo>
                <a:lnTo>
                  <a:pt x="98" y="11"/>
                </a:lnTo>
                <a:lnTo>
                  <a:pt x="100" y="11"/>
                </a:lnTo>
                <a:lnTo>
                  <a:pt x="100" y="23"/>
                </a:lnTo>
                <a:lnTo>
                  <a:pt x="100" y="23"/>
                </a:lnTo>
                <a:lnTo>
                  <a:pt x="134" y="23"/>
                </a:lnTo>
                <a:lnTo>
                  <a:pt x="134" y="35"/>
                </a:lnTo>
                <a:lnTo>
                  <a:pt x="134" y="35"/>
                </a:lnTo>
                <a:lnTo>
                  <a:pt x="136" y="35"/>
                </a:lnTo>
                <a:lnTo>
                  <a:pt x="136" y="58"/>
                </a:lnTo>
                <a:lnTo>
                  <a:pt x="136" y="58"/>
                </a:lnTo>
                <a:lnTo>
                  <a:pt x="140" y="58"/>
                </a:lnTo>
                <a:lnTo>
                  <a:pt x="140" y="81"/>
                </a:lnTo>
                <a:lnTo>
                  <a:pt x="140" y="81"/>
                </a:lnTo>
                <a:lnTo>
                  <a:pt x="141" y="81"/>
                </a:lnTo>
                <a:lnTo>
                  <a:pt x="141" y="104"/>
                </a:lnTo>
                <a:lnTo>
                  <a:pt x="141" y="104"/>
                </a:lnTo>
                <a:lnTo>
                  <a:pt x="148" y="104"/>
                </a:lnTo>
                <a:lnTo>
                  <a:pt x="148" y="116"/>
                </a:lnTo>
                <a:lnTo>
                  <a:pt x="148" y="116"/>
                </a:lnTo>
                <a:lnTo>
                  <a:pt x="151" y="116"/>
                </a:lnTo>
                <a:lnTo>
                  <a:pt x="151" y="127"/>
                </a:lnTo>
                <a:lnTo>
                  <a:pt x="151" y="127"/>
                </a:lnTo>
                <a:lnTo>
                  <a:pt x="152" y="127"/>
                </a:lnTo>
                <a:lnTo>
                  <a:pt x="152" y="139"/>
                </a:lnTo>
                <a:lnTo>
                  <a:pt x="152" y="139"/>
                </a:lnTo>
                <a:lnTo>
                  <a:pt x="168" y="139"/>
                </a:lnTo>
                <a:lnTo>
                  <a:pt x="168" y="150"/>
                </a:lnTo>
                <a:lnTo>
                  <a:pt x="168" y="150"/>
                </a:lnTo>
                <a:lnTo>
                  <a:pt x="172" y="150"/>
                </a:lnTo>
                <a:lnTo>
                  <a:pt x="172" y="162"/>
                </a:lnTo>
                <a:lnTo>
                  <a:pt x="172" y="162"/>
                </a:lnTo>
                <a:lnTo>
                  <a:pt x="174" y="162"/>
                </a:lnTo>
                <a:lnTo>
                  <a:pt x="174" y="174"/>
                </a:lnTo>
                <a:lnTo>
                  <a:pt x="174" y="174"/>
                </a:lnTo>
                <a:lnTo>
                  <a:pt x="192" y="174"/>
                </a:lnTo>
                <a:lnTo>
                  <a:pt x="192" y="185"/>
                </a:lnTo>
                <a:lnTo>
                  <a:pt x="192" y="185"/>
                </a:lnTo>
                <a:lnTo>
                  <a:pt x="205" y="185"/>
                </a:lnTo>
                <a:lnTo>
                  <a:pt x="205" y="197"/>
                </a:lnTo>
                <a:lnTo>
                  <a:pt x="205" y="197"/>
                </a:lnTo>
                <a:lnTo>
                  <a:pt x="208" y="197"/>
                </a:lnTo>
                <a:lnTo>
                  <a:pt x="208" y="243"/>
                </a:lnTo>
                <a:lnTo>
                  <a:pt x="208" y="243"/>
                </a:lnTo>
                <a:lnTo>
                  <a:pt x="212" y="243"/>
                </a:lnTo>
                <a:lnTo>
                  <a:pt x="212" y="255"/>
                </a:lnTo>
                <a:lnTo>
                  <a:pt x="212" y="255"/>
                </a:lnTo>
                <a:lnTo>
                  <a:pt x="214" y="255"/>
                </a:lnTo>
                <a:lnTo>
                  <a:pt x="214" y="267"/>
                </a:lnTo>
                <a:lnTo>
                  <a:pt x="214" y="267"/>
                </a:lnTo>
                <a:lnTo>
                  <a:pt x="215" y="267"/>
                </a:lnTo>
                <a:lnTo>
                  <a:pt x="215" y="290"/>
                </a:lnTo>
                <a:lnTo>
                  <a:pt x="215" y="290"/>
                </a:lnTo>
                <a:lnTo>
                  <a:pt x="216" y="290"/>
                </a:lnTo>
                <a:lnTo>
                  <a:pt x="216" y="302"/>
                </a:lnTo>
                <a:lnTo>
                  <a:pt x="218" y="302"/>
                </a:lnTo>
                <a:lnTo>
                  <a:pt x="223" y="302"/>
                </a:lnTo>
                <a:lnTo>
                  <a:pt x="223" y="314"/>
                </a:lnTo>
                <a:lnTo>
                  <a:pt x="223" y="314"/>
                </a:lnTo>
                <a:lnTo>
                  <a:pt x="225" y="314"/>
                </a:lnTo>
                <a:lnTo>
                  <a:pt x="225" y="338"/>
                </a:lnTo>
                <a:lnTo>
                  <a:pt x="225" y="338"/>
                </a:lnTo>
                <a:lnTo>
                  <a:pt x="228" y="338"/>
                </a:lnTo>
                <a:lnTo>
                  <a:pt x="228" y="350"/>
                </a:lnTo>
                <a:lnTo>
                  <a:pt x="228" y="350"/>
                </a:lnTo>
                <a:lnTo>
                  <a:pt x="230" y="350"/>
                </a:lnTo>
                <a:lnTo>
                  <a:pt x="230" y="362"/>
                </a:lnTo>
                <a:lnTo>
                  <a:pt x="230" y="362"/>
                </a:lnTo>
                <a:lnTo>
                  <a:pt x="241" y="362"/>
                </a:lnTo>
                <a:lnTo>
                  <a:pt x="241" y="386"/>
                </a:lnTo>
                <a:lnTo>
                  <a:pt x="241" y="386"/>
                </a:lnTo>
                <a:lnTo>
                  <a:pt x="253" y="386"/>
                </a:lnTo>
                <a:lnTo>
                  <a:pt x="253" y="386"/>
                </a:lnTo>
                <a:lnTo>
                  <a:pt x="253" y="386"/>
                </a:lnTo>
                <a:lnTo>
                  <a:pt x="258" y="386"/>
                </a:lnTo>
                <a:lnTo>
                  <a:pt x="258" y="386"/>
                </a:lnTo>
                <a:lnTo>
                  <a:pt x="258" y="386"/>
                </a:lnTo>
                <a:lnTo>
                  <a:pt x="262" y="386"/>
                </a:lnTo>
                <a:lnTo>
                  <a:pt x="262" y="398"/>
                </a:lnTo>
                <a:lnTo>
                  <a:pt x="262" y="398"/>
                </a:lnTo>
                <a:lnTo>
                  <a:pt x="269" y="398"/>
                </a:lnTo>
                <a:lnTo>
                  <a:pt x="269" y="411"/>
                </a:lnTo>
                <a:lnTo>
                  <a:pt x="269" y="411"/>
                </a:lnTo>
                <a:lnTo>
                  <a:pt x="276" y="411"/>
                </a:lnTo>
                <a:lnTo>
                  <a:pt x="276" y="423"/>
                </a:lnTo>
                <a:lnTo>
                  <a:pt x="276" y="423"/>
                </a:lnTo>
                <a:lnTo>
                  <a:pt x="277" y="423"/>
                </a:lnTo>
                <a:lnTo>
                  <a:pt x="277" y="447"/>
                </a:lnTo>
                <a:lnTo>
                  <a:pt x="277" y="447"/>
                </a:lnTo>
                <a:lnTo>
                  <a:pt x="282" y="447"/>
                </a:lnTo>
                <a:lnTo>
                  <a:pt x="282" y="460"/>
                </a:lnTo>
                <a:lnTo>
                  <a:pt x="282" y="460"/>
                </a:lnTo>
                <a:lnTo>
                  <a:pt x="289" y="460"/>
                </a:lnTo>
                <a:lnTo>
                  <a:pt x="289" y="473"/>
                </a:lnTo>
                <a:lnTo>
                  <a:pt x="289" y="473"/>
                </a:lnTo>
                <a:lnTo>
                  <a:pt x="290" y="473"/>
                </a:lnTo>
                <a:lnTo>
                  <a:pt x="290" y="485"/>
                </a:lnTo>
                <a:lnTo>
                  <a:pt x="290" y="485"/>
                </a:lnTo>
                <a:lnTo>
                  <a:pt x="292" y="485"/>
                </a:lnTo>
                <a:lnTo>
                  <a:pt x="292" y="498"/>
                </a:lnTo>
                <a:lnTo>
                  <a:pt x="292" y="498"/>
                </a:lnTo>
                <a:lnTo>
                  <a:pt x="326" y="498"/>
                </a:lnTo>
                <a:lnTo>
                  <a:pt x="326" y="510"/>
                </a:lnTo>
                <a:lnTo>
                  <a:pt x="326" y="510"/>
                </a:lnTo>
                <a:lnTo>
                  <a:pt x="336" y="510"/>
                </a:lnTo>
                <a:lnTo>
                  <a:pt x="336" y="510"/>
                </a:lnTo>
                <a:lnTo>
                  <a:pt x="336" y="510"/>
                </a:lnTo>
                <a:lnTo>
                  <a:pt x="339" y="510"/>
                </a:lnTo>
                <a:lnTo>
                  <a:pt x="339" y="523"/>
                </a:lnTo>
                <a:lnTo>
                  <a:pt x="339" y="523"/>
                </a:lnTo>
                <a:lnTo>
                  <a:pt x="341" y="523"/>
                </a:lnTo>
                <a:lnTo>
                  <a:pt x="341" y="536"/>
                </a:lnTo>
                <a:lnTo>
                  <a:pt x="341" y="536"/>
                </a:lnTo>
                <a:lnTo>
                  <a:pt x="345" y="536"/>
                </a:lnTo>
                <a:lnTo>
                  <a:pt x="345" y="549"/>
                </a:lnTo>
                <a:lnTo>
                  <a:pt x="345" y="549"/>
                </a:lnTo>
                <a:lnTo>
                  <a:pt x="346" y="549"/>
                </a:lnTo>
                <a:lnTo>
                  <a:pt x="346" y="549"/>
                </a:lnTo>
                <a:lnTo>
                  <a:pt x="346" y="549"/>
                </a:lnTo>
                <a:lnTo>
                  <a:pt x="348" y="549"/>
                </a:lnTo>
                <a:lnTo>
                  <a:pt x="348" y="576"/>
                </a:lnTo>
                <a:lnTo>
                  <a:pt x="348" y="576"/>
                </a:lnTo>
                <a:lnTo>
                  <a:pt x="351" y="576"/>
                </a:lnTo>
                <a:lnTo>
                  <a:pt x="351" y="590"/>
                </a:lnTo>
                <a:lnTo>
                  <a:pt x="351" y="590"/>
                </a:lnTo>
                <a:lnTo>
                  <a:pt x="356" y="590"/>
                </a:lnTo>
                <a:lnTo>
                  <a:pt x="356" y="603"/>
                </a:lnTo>
                <a:lnTo>
                  <a:pt x="356" y="603"/>
                </a:lnTo>
                <a:lnTo>
                  <a:pt x="410" y="603"/>
                </a:lnTo>
                <a:lnTo>
                  <a:pt x="410" y="617"/>
                </a:lnTo>
                <a:lnTo>
                  <a:pt x="410" y="617"/>
                </a:lnTo>
                <a:lnTo>
                  <a:pt x="411" y="617"/>
                </a:lnTo>
                <a:lnTo>
                  <a:pt x="411" y="630"/>
                </a:lnTo>
                <a:lnTo>
                  <a:pt x="411" y="630"/>
                </a:lnTo>
                <a:lnTo>
                  <a:pt x="413" y="630"/>
                </a:lnTo>
                <a:lnTo>
                  <a:pt x="413" y="644"/>
                </a:lnTo>
                <a:lnTo>
                  <a:pt x="413" y="644"/>
                </a:lnTo>
                <a:lnTo>
                  <a:pt x="417" y="644"/>
                </a:lnTo>
                <a:lnTo>
                  <a:pt x="417" y="644"/>
                </a:lnTo>
                <a:lnTo>
                  <a:pt x="417" y="644"/>
                </a:lnTo>
                <a:lnTo>
                  <a:pt x="420" y="644"/>
                </a:lnTo>
                <a:lnTo>
                  <a:pt x="420" y="658"/>
                </a:lnTo>
                <a:lnTo>
                  <a:pt x="420" y="658"/>
                </a:lnTo>
                <a:lnTo>
                  <a:pt x="425" y="658"/>
                </a:lnTo>
                <a:lnTo>
                  <a:pt x="425" y="673"/>
                </a:lnTo>
                <a:lnTo>
                  <a:pt x="425" y="673"/>
                </a:lnTo>
                <a:lnTo>
                  <a:pt x="427" y="673"/>
                </a:lnTo>
                <a:lnTo>
                  <a:pt x="427" y="673"/>
                </a:lnTo>
                <a:lnTo>
                  <a:pt x="427" y="673"/>
                </a:lnTo>
                <a:lnTo>
                  <a:pt x="435" y="673"/>
                </a:lnTo>
                <a:lnTo>
                  <a:pt x="435" y="687"/>
                </a:lnTo>
                <a:lnTo>
                  <a:pt x="435" y="687"/>
                </a:lnTo>
                <a:lnTo>
                  <a:pt x="453" y="687"/>
                </a:lnTo>
                <a:lnTo>
                  <a:pt x="453" y="703"/>
                </a:lnTo>
                <a:lnTo>
                  <a:pt x="453" y="703"/>
                </a:lnTo>
                <a:lnTo>
                  <a:pt x="473" y="703"/>
                </a:lnTo>
                <a:lnTo>
                  <a:pt x="473" y="717"/>
                </a:lnTo>
                <a:lnTo>
                  <a:pt x="473" y="717"/>
                </a:lnTo>
                <a:lnTo>
                  <a:pt x="484" y="717"/>
                </a:lnTo>
                <a:lnTo>
                  <a:pt x="484" y="747"/>
                </a:lnTo>
                <a:lnTo>
                  <a:pt x="484" y="747"/>
                </a:lnTo>
                <a:lnTo>
                  <a:pt x="487" y="747"/>
                </a:lnTo>
                <a:lnTo>
                  <a:pt x="487" y="761"/>
                </a:lnTo>
                <a:lnTo>
                  <a:pt x="487" y="761"/>
                </a:lnTo>
                <a:lnTo>
                  <a:pt x="517" y="761"/>
                </a:lnTo>
                <a:lnTo>
                  <a:pt x="517" y="777"/>
                </a:lnTo>
                <a:lnTo>
                  <a:pt x="517" y="777"/>
                </a:lnTo>
                <a:lnTo>
                  <a:pt x="546" y="777"/>
                </a:lnTo>
                <a:lnTo>
                  <a:pt x="546" y="791"/>
                </a:lnTo>
                <a:lnTo>
                  <a:pt x="546" y="791"/>
                </a:lnTo>
                <a:lnTo>
                  <a:pt x="552" y="791"/>
                </a:lnTo>
                <a:lnTo>
                  <a:pt x="552" y="806"/>
                </a:lnTo>
                <a:lnTo>
                  <a:pt x="552" y="806"/>
                </a:lnTo>
                <a:lnTo>
                  <a:pt x="561" y="806"/>
                </a:lnTo>
                <a:lnTo>
                  <a:pt x="561" y="821"/>
                </a:lnTo>
                <a:lnTo>
                  <a:pt x="561" y="821"/>
                </a:lnTo>
                <a:lnTo>
                  <a:pt x="598" y="821"/>
                </a:lnTo>
                <a:lnTo>
                  <a:pt x="598" y="836"/>
                </a:lnTo>
                <a:lnTo>
                  <a:pt x="598" y="836"/>
                </a:lnTo>
                <a:lnTo>
                  <a:pt x="602" y="836"/>
                </a:lnTo>
                <a:lnTo>
                  <a:pt x="602" y="836"/>
                </a:lnTo>
                <a:lnTo>
                  <a:pt x="602" y="836"/>
                </a:lnTo>
                <a:lnTo>
                  <a:pt x="622" y="836"/>
                </a:lnTo>
                <a:lnTo>
                  <a:pt x="622" y="852"/>
                </a:lnTo>
                <a:lnTo>
                  <a:pt x="622" y="852"/>
                </a:lnTo>
                <a:lnTo>
                  <a:pt x="626" y="852"/>
                </a:lnTo>
                <a:lnTo>
                  <a:pt x="626" y="852"/>
                </a:lnTo>
                <a:lnTo>
                  <a:pt x="626" y="852"/>
                </a:lnTo>
                <a:lnTo>
                  <a:pt x="664" y="852"/>
                </a:lnTo>
                <a:lnTo>
                  <a:pt x="664" y="852"/>
                </a:lnTo>
                <a:lnTo>
                  <a:pt x="664" y="852"/>
                </a:lnTo>
                <a:lnTo>
                  <a:pt x="690" y="852"/>
                </a:lnTo>
                <a:lnTo>
                  <a:pt x="690" y="852"/>
                </a:lnTo>
                <a:lnTo>
                  <a:pt x="690" y="852"/>
                </a:lnTo>
                <a:lnTo>
                  <a:pt x="833" y="852"/>
                </a:lnTo>
                <a:lnTo>
                  <a:pt x="833" y="873"/>
                </a:lnTo>
                <a:lnTo>
                  <a:pt x="833" y="873"/>
                </a:lnTo>
                <a:lnTo>
                  <a:pt x="1034" y="873"/>
                </a:lnTo>
                <a:lnTo>
                  <a:pt x="1034" y="873"/>
                </a:lnTo>
                <a:lnTo>
                  <a:pt x="1034" y="873"/>
                </a:lnTo>
                <a:lnTo>
                  <a:pt x="1167" y="873"/>
                </a:lnTo>
                <a:lnTo>
                  <a:pt x="1167" y="873"/>
                </a:lnTo>
                <a:lnTo>
                  <a:pt x="1167" y="873"/>
                </a:lnTo>
                <a:lnTo>
                  <a:pt x="1179" y="873"/>
                </a:lnTo>
                <a:lnTo>
                  <a:pt x="1179" y="873"/>
                </a:lnTo>
                <a:lnTo>
                  <a:pt x="1179" y="873"/>
                </a:lnTo>
                <a:lnTo>
                  <a:pt x="1231" y="873"/>
                </a:lnTo>
                <a:lnTo>
                  <a:pt x="1231" y="907"/>
                </a:lnTo>
                <a:lnTo>
                  <a:pt x="1231" y="907"/>
                </a:lnTo>
                <a:lnTo>
                  <a:pt x="1358" y="907"/>
                </a:lnTo>
                <a:lnTo>
                  <a:pt x="1358" y="907"/>
                </a:lnTo>
                <a:lnTo>
                  <a:pt x="1358" y="907"/>
                </a:lnTo>
                <a:lnTo>
                  <a:pt x="1447" y="907"/>
                </a:lnTo>
                <a:lnTo>
                  <a:pt x="1447" y="952"/>
                </a:lnTo>
                <a:lnTo>
                  <a:pt x="1447" y="952"/>
                </a:lnTo>
                <a:lnTo>
                  <a:pt x="1517" y="952"/>
                </a:lnTo>
                <a:lnTo>
                  <a:pt x="1517" y="952"/>
                </a:lnTo>
              </a:path>
            </a:pathLst>
          </a:cu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7" name="Line 34">
            <a:extLst>
              <a:ext uri="{FF2B5EF4-FFF2-40B4-BE49-F238E27FC236}">
                <a16:creationId xmlns:a16="http://schemas.microsoft.com/office/drawing/2014/main" id="{4E336619-511A-4DCE-99C5-9896A8E1D2A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1622" y="2365686"/>
            <a:ext cx="0" cy="59965"/>
          </a:xfrm>
          <a:prstGeom prst="line">
            <a:avLst/>
          </a:prstGeom>
          <a:noFill/>
          <a:ln w="11113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8" name="Line 35">
            <a:extLst>
              <a:ext uri="{FF2B5EF4-FFF2-40B4-BE49-F238E27FC236}">
                <a16:creationId xmlns:a16="http://schemas.microsoft.com/office/drawing/2014/main" id="{378F7238-F3D9-48E0-BBB9-2B39AAFB26A0}"/>
              </a:ext>
            </a:extLst>
          </p:cNvPr>
          <p:cNvSpPr>
            <a:spLocks noChangeShapeType="1"/>
          </p:cNvSpPr>
          <p:nvPr/>
        </p:nvSpPr>
        <p:spPr bwMode="auto">
          <a:xfrm>
            <a:off x="865120" y="2365686"/>
            <a:ext cx="0" cy="59965"/>
          </a:xfrm>
          <a:prstGeom prst="line">
            <a:avLst/>
          </a:prstGeom>
          <a:noFill/>
          <a:ln w="11113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9" name="Line 36">
            <a:extLst>
              <a:ext uri="{FF2B5EF4-FFF2-40B4-BE49-F238E27FC236}">
                <a16:creationId xmlns:a16="http://schemas.microsoft.com/office/drawing/2014/main" id="{4BBA523A-3C54-4F63-8A5A-D19F6ED696E6}"/>
              </a:ext>
            </a:extLst>
          </p:cNvPr>
          <p:cNvSpPr>
            <a:spLocks noChangeShapeType="1"/>
          </p:cNvSpPr>
          <p:nvPr/>
        </p:nvSpPr>
        <p:spPr bwMode="auto">
          <a:xfrm>
            <a:off x="868494" y="2365686"/>
            <a:ext cx="0" cy="59965"/>
          </a:xfrm>
          <a:prstGeom prst="line">
            <a:avLst/>
          </a:prstGeom>
          <a:noFill/>
          <a:ln w="11113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0" name="Line 37">
            <a:extLst>
              <a:ext uri="{FF2B5EF4-FFF2-40B4-BE49-F238E27FC236}">
                <a16:creationId xmlns:a16="http://schemas.microsoft.com/office/drawing/2014/main" id="{8C4856FB-C81B-4B86-BDB3-D9B6420ADA0F}"/>
              </a:ext>
            </a:extLst>
          </p:cNvPr>
          <p:cNvSpPr>
            <a:spLocks noChangeShapeType="1"/>
          </p:cNvSpPr>
          <p:nvPr/>
        </p:nvSpPr>
        <p:spPr bwMode="auto">
          <a:xfrm>
            <a:off x="1086139" y="2950935"/>
            <a:ext cx="0" cy="57565"/>
          </a:xfrm>
          <a:prstGeom prst="line">
            <a:avLst/>
          </a:prstGeom>
          <a:noFill/>
          <a:ln w="11113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1" name="Line 38">
            <a:extLst>
              <a:ext uri="{FF2B5EF4-FFF2-40B4-BE49-F238E27FC236}">
                <a16:creationId xmlns:a16="http://schemas.microsoft.com/office/drawing/2014/main" id="{A9EB14BE-FD41-44C5-86F7-BF94E39D0084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3011" y="3090052"/>
            <a:ext cx="0" cy="59965"/>
          </a:xfrm>
          <a:prstGeom prst="line">
            <a:avLst/>
          </a:prstGeom>
          <a:noFill/>
          <a:ln w="11113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2" name="Line 39">
            <a:extLst>
              <a:ext uri="{FF2B5EF4-FFF2-40B4-BE49-F238E27FC236}">
                <a16:creationId xmlns:a16="http://schemas.microsoft.com/office/drawing/2014/main" id="{94BC7AC3-C23F-41E5-A0C0-A76B1FF86EC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62060" y="3291531"/>
            <a:ext cx="0" cy="59965"/>
          </a:xfrm>
          <a:prstGeom prst="line">
            <a:avLst/>
          </a:prstGeom>
          <a:noFill/>
          <a:ln w="11113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3" name="Line 40">
            <a:extLst>
              <a:ext uri="{FF2B5EF4-FFF2-40B4-BE49-F238E27FC236}">
                <a16:creationId xmlns:a16="http://schemas.microsoft.com/office/drawing/2014/main" id="{9A273F86-AA37-4749-8580-5F63A4D70D22}"/>
              </a:ext>
            </a:extLst>
          </p:cNvPr>
          <p:cNvSpPr>
            <a:spLocks noChangeShapeType="1"/>
          </p:cNvSpPr>
          <p:nvPr/>
        </p:nvSpPr>
        <p:spPr bwMode="auto">
          <a:xfrm>
            <a:off x="1170497" y="3291531"/>
            <a:ext cx="0" cy="59965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4" name="Line 41">
            <a:extLst>
              <a:ext uri="{FF2B5EF4-FFF2-40B4-BE49-F238E27FC236}">
                <a16:creationId xmlns:a16="http://schemas.microsoft.com/office/drawing/2014/main" id="{1B473E76-1751-441B-B525-49BAA04BF7E6}"/>
              </a:ext>
            </a:extLst>
          </p:cNvPr>
          <p:cNvSpPr>
            <a:spLocks noChangeShapeType="1"/>
          </p:cNvSpPr>
          <p:nvPr/>
        </p:nvSpPr>
        <p:spPr bwMode="auto">
          <a:xfrm>
            <a:off x="1224486" y="3528989"/>
            <a:ext cx="0" cy="599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5" name="Line 42">
            <a:extLst>
              <a:ext uri="{FF2B5EF4-FFF2-40B4-BE49-F238E27FC236}">
                <a16:creationId xmlns:a16="http://schemas.microsoft.com/office/drawing/2014/main" id="{E82CBC8C-C504-4EDF-B5E2-C9585AAB1730}"/>
              </a:ext>
            </a:extLst>
          </p:cNvPr>
          <p:cNvSpPr>
            <a:spLocks noChangeShapeType="1"/>
          </p:cNvSpPr>
          <p:nvPr/>
        </p:nvSpPr>
        <p:spPr bwMode="auto">
          <a:xfrm>
            <a:off x="1302095" y="3591352"/>
            <a:ext cx="0" cy="575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6" name="Line 43">
            <a:extLst>
              <a:ext uri="{FF2B5EF4-FFF2-40B4-BE49-F238E27FC236}">
                <a16:creationId xmlns:a16="http://schemas.microsoft.com/office/drawing/2014/main" id="{9AB64A96-94C2-4F47-9BC0-F8BCE8795BA8}"/>
              </a:ext>
            </a:extLst>
          </p:cNvPr>
          <p:cNvSpPr>
            <a:spLocks noChangeShapeType="1"/>
          </p:cNvSpPr>
          <p:nvPr/>
        </p:nvSpPr>
        <p:spPr bwMode="auto">
          <a:xfrm>
            <a:off x="1318967" y="3684895"/>
            <a:ext cx="0" cy="575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7" name="Line 44">
            <a:extLst>
              <a:ext uri="{FF2B5EF4-FFF2-40B4-BE49-F238E27FC236}">
                <a16:creationId xmlns:a16="http://schemas.microsoft.com/office/drawing/2014/main" id="{782B523F-5BF8-414B-94C5-5D5F9B2CA66B}"/>
              </a:ext>
            </a:extLst>
          </p:cNvPr>
          <p:cNvSpPr>
            <a:spLocks noChangeShapeType="1"/>
          </p:cNvSpPr>
          <p:nvPr/>
        </p:nvSpPr>
        <p:spPr bwMode="auto">
          <a:xfrm>
            <a:off x="1327402" y="3780838"/>
            <a:ext cx="0" cy="599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8" name="Line 45">
            <a:extLst>
              <a:ext uri="{FF2B5EF4-FFF2-40B4-BE49-F238E27FC236}">
                <a16:creationId xmlns:a16="http://schemas.microsoft.com/office/drawing/2014/main" id="{B50278DA-94A1-4B79-9CB6-CD8CBD3B97C8}"/>
              </a:ext>
            </a:extLst>
          </p:cNvPr>
          <p:cNvSpPr>
            <a:spLocks noChangeShapeType="1"/>
          </p:cNvSpPr>
          <p:nvPr/>
        </p:nvSpPr>
        <p:spPr bwMode="auto">
          <a:xfrm>
            <a:off x="1438756" y="3912760"/>
            <a:ext cx="0" cy="575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59" name="Line 46">
            <a:extLst>
              <a:ext uri="{FF2B5EF4-FFF2-40B4-BE49-F238E27FC236}">
                <a16:creationId xmlns:a16="http://schemas.microsoft.com/office/drawing/2014/main" id="{EB48DBD5-A8A1-48EF-9591-575BA66CDDB4}"/>
              </a:ext>
            </a:extLst>
          </p:cNvPr>
          <p:cNvSpPr>
            <a:spLocks noChangeShapeType="1"/>
          </p:cNvSpPr>
          <p:nvPr/>
        </p:nvSpPr>
        <p:spPr bwMode="auto">
          <a:xfrm>
            <a:off x="1455627" y="3979919"/>
            <a:ext cx="0" cy="599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0" name="Line 47">
            <a:extLst>
              <a:ext uri="{FF2B5EF4-FFF2-40B4-BE49-F238E27FC236}">
                <a16:creationId xmlns:a16="http://schemas.microsoft.com/office/drawing/2014/main" id="{8AEDB2BF-C796-4669-8EC4-F4F67036A1E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50881" y="4370884"/>
            <a:ext cx="0" cy="599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1" name="Line 48">
            <a:extLst>
              <a:ext uri="{FF2B5EF4-FFF2-40B4-BE49-F238E27FC236}">
                <a16:creationId xmlns:a16="http://schemas.microsoft.com/office/drawing/2014/main" id="{33BB488F-BC7E-4070-90BD-176D1B9A74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791373" y="4409261"/>
            <a:ext cx="0" cy="599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2" name="Line 49">
            <a:extLst>
              <a:ext uri="{FF2B5EF4-FFF2-40B4-BE49-F238E27FC236}">
                <a16:creationId xmlns:a16="http://schemas.microsoft.com/office/drawing/2014/main" id="{5A8A3A4A-86F7-4191-A26C-088A5CFFAB4D}"/>
              </a:ext>
            </a:extLst>
          </p:cNvPr>
          <p:cNvSpPr>
            <a:spLocks noChangeShapeType="1"/>
          </p:cNvSpPr>
          <p:nvPr/>
        </p:nvSpPr>
        <p:spPr bwMode="auto">
          <a:xfrm>
            <a:off x="1855485" y="4409261"/>
            <a:ext cx="0" cy="599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3" name="Line 50">
            <a:extLst>
              <a:ext uri="{FF2B5EF4-FFF2-40B4-BE49-F238E27FC236}">
                <a16:creationId xmlns:a16="http://schemas.microsoft.com/office/drawing/2014/main" id="{1ECE7FF7-335A-4A46-A2B1-F1F84E3FE502}"/>
              </a:ext>
            </a:extLst>
          </p:cNvPr>
          <p:cNvSpPr>
            <a:spLocks noChangeShapeType="1"/>
          </p:cNvSpPr>
          <p:nvPr/>
        </p:nvSpPr>
        <p:spPr bwMode="auto">
          <a:xfrm>
            <a:off x="1899351" y="4409261"/>
            <a:ext cx="0" cy="599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4" name="Line 51">
            <a:extLst>
              <a:ext uri="{FF2B5EF4-FFF2-40B4-BE49-F238E27FC236}">
                <a16:creationId xmlns:a16="http://schemas.microsoft.com/office/drawing/2014/main" id="{A938E876-EBE6-4712-B30C-0D96DDF22EAD}"/>
              </a:ext>
            </a:extLst>
          </p:cNvPr>
          <p:cNvSpPr>
            <a:spLocks noChangeShapeType="1"/>
          </p:cNvSpPr>
          <p:nvPr/>
        </p:nvSpPr>
        <p:spPr bwMode="auto">
          <a:xfrm>
            <a:off x="2479735" y="4459631"/>
            <a:ext cx="0" cy="599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5" name="Line 52">
            <a:extLst>
              <a:ext uri="{FF2B5EF4-FFF2-40B4-BE49-F238E27FC236}">
                <a16:creationId xmlns:a16="http://schemas.microsoft.com/office/drawing/2014/main" id="{E3C34ADB-BA6C-428D-BAD2-AED0BC16C4A9}"/>
              </a:ext>
            </a:extLst>
          </p:cNvPr>
          <p:cNvSpPr>
            <a:spLocks noChangeShapeType="1"/>
          </p:cNvSpPr>
          <p:nvPr/>
        </p:nvSpPr>
        <p:spPr bwMode="auto">
          <a:xfrm>
            <a:off x="2704128" y="4459631"/>
            <a:ext cx="0" cy="599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6" name="Line 53">
            <a:extLst>
              <a:ext uri="{FF2B5EF4-FFF2-40B4-BE49-F238E27FC236}">
                <a16:creationId xmlns:a16="http://schemas.microsoft.com/office/drawing/2014/main" id="{DD28A2B2-96F3-497D-B26A-C1661CD1F057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4374" y="4459631"/>
            <a:ext cx="0" cy="599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7" name="Line 54">
            <a:extLst>
              <a:ext uri="{FF2B5EF4-FFF2-40B4-BE49-F238E27FC236}">
                <a16:creationId xmlns:a16="http://schemas.microsoft.com/office/drawing/2014/main" id="{5262BA4A-AC5B-4003-973E-BBC08C1C9730}"/>
              </a:ext>
            </a:extLst>
          </p:cNvPr>
          <p:cNvSpPr>
            <a:spLocks noChangeShapeType="1"/>
          </p:cNvSpPr>
          <p:nvPr/>
        </p:nvSpPr>
        <p:spPr bwMode="auto">
          <a:xfrm>
            <a:off x="3026377" y="4543580"/>
            <a:ext cx="0" cy="575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8" name="Line 55">
            <a:extLst>
              <a:ext uri="{FF2B5EF4-FFF2-40B4-BE49-F238E27FC236}">
                <a16:creationId xmlns:a16="http://schemas.microsoft.com/office/drawing/2014/main" id="{0DB43470-0322-4F9A-819F-E9DDC599AF72}"/>
              </a:ext>
            </a:extLst>
          </p:cNvPr>
          <p:cNvSpPr>
            <a:spLocks noChangeShapeType="1"/>
          </p:cNvSpPr>
          <p:nvPr/>
        </p:nvSpPr>
        <p:spPr bwMode="auto">
          <a:xfrm>
            <a:off x="3294635" y="4651517"/>
            <a:ext cx="0" cy="57565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69" name="Freeform 56">
            <a:extLst>
              <a:ext uri="{FF2B5EF4-FFF2-40B4-BE49-F238E27FC236}">
                <a16:creationId xmlns:a16="http://schemas.microsoft.com/office/drawing/2014/main" id="{5A052B5C-9BFC-423C-8C33-C466B027F3AB}"/>
              </a:ext>
            </a:extLst>
          </p:cNvPr>
          <p:cNvSpPr>
            <a:spLocks/>
          </p:cNvSpPr>
          <p:nvPr/>
        </p:nvSpPr>
        <p:spPr bwMode="auto">
          <a:xfrm>
            <a:off x="735209" y="2425651"/>
            <a:ext cx="2923854" cy="1962023"/>
          </a:xfrm>
          <a:custGeom>
            <a:avLst/>
            <a:gdLst>
              <a:gd name="T0" fmla="*/ 71 w 1733"/>
              <a:gd name="T1" fmla="*/ 0 h 818"/>
              <a:gd name="T2" fmla="*/ 81 w 1733"/>
              <a:gd name="T3" fmla="*/ 0 h 818"/>
              <a:gd name="T4" fmla="*/ 115 w 1733"/>
              <a:gd name="T5" fmla="*/ 8 h 818"/>
              <a:gd name="T6" fmla="*/ 131 w 1733"/>
              <a:gd name="T7" fmla="*/ 25 h 818"/>
              <a:gd name="T8" fmla="*/ 134 w 1733"/>
              <a:gd name="T9" fmla="*/ 51 h 818"/>
              <a:gd name="T10" fmla="*/ 140 w 1733"/>
              <a:gd name="T11" fmla="*/ 94 h 818"/>
              <a:gd name="T12" fmla="*/ 149 w 1733"/>
              <a:gd name="T13" fmla="*/ 120 h 818"/>
              <a:gd name="T14" fmla="*/ 151 w 1733"/>
              <a:gd name="T15" fmla="*/ 137 h 818"/>
              <a:gd name="T16" fmla="*/ 174 w 1733"/>
              <a:gd name="T17" fmla="*/ 145 h 818"/>
              <a:gd name="T18" fmla="*/ 187 w 1733"/>
              <a:gd name="T19" fmla="*/ 154 h 818"/>
              <a:gd name="T20" fmla="*/ 192 w 1733"/>
              <a:gd name="T21" fmla="*/ 171 h 818"/>
              <a:gd name="T22" fmla="*/ 198 w 1733"/>
              <a:gd name="T23" fmla="*/ 197 h 818"/>
              <a:gd name="T24" fmla="*/ 202 w 1733"/>
              <a:gd name="T25" fmla="*/ 215 h 818"/>
              <a:gd name="T26" fmla="*/ 205 w 1733"/>
              <a:gd name="T27" fmla="*/ 240 h 818"/>
              <a:gd name="T28" fmla="*/ 212 w 1733"/>
              <a:gd name="T29" fmla="*/ 301 h 818"/>
              <a:gd name="T30" fmla="*/ 216 w 1733"/>
              <a:gd name="T31" fmla="*/ 309 h 818"/>
              <a:gd name="T32" fmla="*/ 218 w 1733"/>
              <a:gd name="T33" fmla="*/ 335 h 818"/>
              <a:gd name="T34" fmla="*/ 222 w 1733"/>
              <a:gd name="T35" fmla="*/ 361 h 818"/>
              <a:gd name="T36" fmla="*/ 230 w 1733"/>
              <a:gd name="T37" fmla="*/ 370 h 818"/>
              <a:gd name="T38" fmla="*/ 232 w 1733"/>
              <a:gd name="T39" fmla="*/ 388 h 818"/>
              <a:gd name="T40" fmla="*/ 272 w 1733"/>
              <a:gd name="T41" fmla="*/ 414 h 818"/>
              <a:gd name="T42" fmla="*/ 279 w 1733"/>
              <a:gd name="T43" fmla="*/ 431 h 818"/>
              <a:gd name="T44" fmla="*/ 282 w 1733"/>
              <a:gd name="T45" fmla="*/ 466 h 818"/>
              <a:gd name="T46" fmla="*/ 289 w 1733"/>
              <a:gd name="T47" fmla="*/ 484 h 818"/>
              <a:gd name="T48" fmla="*/ 300 w 1733"/>
              <a:gd name="T49" fmla="*/ 510 h 818"/>
              <a:gd name="T50" fmla="*/ 335 w 1733"/>
              <a:gd name="T51" fmla="*/ 519 h 818"/>
              <a:gd name="T52" fmla="*/ 345 w 1733"/>
              <a:gd name="T53" fmla="*/ 545 h 818"/>
              <a:gd name="T54" fmla="*/ 354 w 1733"/>
              <a:gd name="T55" fmla="*/ 554 h 818"/>
              <a:gd name="T56" fmla="*/ 356 w 1733"/>
              <a:gd name="T57" fmla="*/ 572 h 818"/>
              <a:gd name="T58" fmla="*/ 364 w 1733"/>
              <a:gd name="T59" fmla="*/ 590 h 818"/>
              <a:gd name="T60" fmla="*/ 402 w 1733"/>
              <a:gd name="T61" fmla="*/ 599 h 818"/>
              <a:gd name="T62" fmla="*/ 415 w 1733"/>
              <a:gd name="T63" fmla="*/ 616 h 818"/>
              <a:gd name="T64" fmla="*/ 418 w 1733"/>
              <a:gd name="T65" fmla="*/ 634 h 818"/>
              <a:gd name="T66" fmla="*/ 428 w 1733"/>
              <a:gd name="T67" fmla="*/ 643 h 818"/>
              <a:gd name="T68" fmla="*/ 431 w 1733"/>
              <a:gd name="T69" fmla="*/ 652 h 818"/>
              <a:gd name="T70" fmla="*/ 481 w 1733"/>
              <a:gd name="T71" fmla="*/ 652 h 818"/>
              <a:gd name="T72" fmla="*/ 489 w 1733"/>
              <a:gd name="T73" fmla="*/ 671 h 818"/>
              <a:gd name="T74" fmla="*/ 490 w 1733"/>
              <a:gd name="T75" fmla="*/ 690 h 818"/>
              <a:gd name="T76" fmla="*/ 564 w 1733"/>
              <a:gd name="T77" fmla="*/ 690 h 818"/>
              <a:gd name="T78" fmla="*/ 620 w 1733"/>
              <a:gd name="T79" fmla="*/ 700 h 818"/>
              <a:gd name="T80" fmla="*/ 633 w 1733"/>
              <a:gd name="T81" fmla="*/ 721 h 818"/>
              <a:gd name="T82" fmla="*/ 646 w 1733"/>
              <a:gd name="T83" fmla="*/ 740 h 818"/>
              <a:gd name="T84" fmla="*/ 651 w 1733"/>
              <a:gd name="T85" fmla="*/ 740 h 818"/>
              <a:gd name="T86" fmla="*/ 702 w 1733"/>
              <a:gd name="T87" fmla="*/ 761 h 818"/>
              <a:gd name="T88" fmla="*/ 830 w 1733"/>
              <a:gd name="T89" fmla="*/ 761 h 818"/>
              <a:gd name="T90" fmla="*/ 954 w 1733"/>
              <a:gd name="T91" fmla="*/ 761 h 818"/>
              <a:gd name="T92" fmla="*/ 969 w 1733"/>
              <a:gd name="T93" fmla="*/ 761 h 818"/>
              <a:gd name="T94" fmla="*/ 1036 w 1733"/>
              <a:gd name="T95" fmla="*/ 761 h 818"/>
              <a:gd name="T96" fmla="*/ 1045 w 1733"/>
              <a:gd name="T97" fmla="*/ 761 h 818"/>
              <a:gd name="T98" fmla="*/ 1090 w 1733"/>
              <a:gd name="T99" fmla="*/ 761 h 818"/>
              <a:gd name="T100" fmla="*/ 1105 w 1733"/>
              <a:gd name="T101" fmla="*/ 761 h 818"/>
              <a:gd name="T102" fmla="*/ 1126 w 1733"/>
              <a:gd name="T103" fmla="*/ 761 h 818"/>
              <a:gd name="T104" fmla="*/ 1142 w 1733"/>
              <a:gd name="T105" fmla="*/ 761 h 818"/>
              <a:gd name="T106" fmla="*/ 1241 w 1733"/>
              <a:gd name="T107" fmla="*/ 761 h 818"/>
              <a:gd name="T108" fmla="*/ 1383 w 1733"/>
              <a:gd name="T109" fmla="*/ 761 h 818"/>
              <a:gd name="T110" fmla="*/ 1435 w 1733"/>
              <a:gd name="T111" fmla="*/ 761 h 818"/>
              <a:gd name="T112" fmla="*/ 1475 w 1733"/>
              <a:gd name="T113" fmla="*/ 818 h 818"/>
              <a:gd name="T114" fmla="*/ 1643 w 1733"/>
              <a:gd name="T115" fmla="*/ 818 h 818"/>
              <a:gd name="T116" fmla="*/ 1722 w 1733"/>
              <a:gd name="T117" fmla="*/ 818 h 8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733" h="818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71" y="0"/>
                </a:lnTo>
                <a:lnTo>
                  <a:pt x="71" y="0"/>
                </a:lnTo>
                <a:lnTo>
                  <a:pt x="71" y="0"/>
                </a:lnTo>
                <a:lnTo>
                  <a:pt x="81" y="0"/>
                </a:lnTo>
                <a:lnTo>
                  <a:pt x="81" y="0"/>
                </a:lnTo>
                <a:lnTo>
                  <a:pt x="81" y="0"/>
                </a:lnTo>
                <a:lnTo>
                  <a:pt x="84" y="0"/>
                </a:lnTo>
                <a:lnTo>
                  <a:pt x="84" y="0"/>
                </a:lnTo>
                <a:lnTo>
                  <a:pt x="84" y="0"/>
                </a:lnTo>
                <a:lnTo>
                  <a:pt x="115" y="0"/>
                </a:lnTo>
                <a:lnTo>
                  <a:pt x="115" y="8"/>
                </a:lnTo>
                <a:lnTo>
                  <a:pt x="115" y="8"/>
                </a:lnTo>
                <a:lnTo>
                  <a:pt x="128" y="8"/>
                </a:lnTo>
                <a:lnTo>
                  <a:pt x="128" y="25"/>
                </a:lnTo>
                <a:lnTo>
                  <a:pt x="128" y="25"/>
                </a:lnTo>
                <a:lnTo>
                  <a:pt x="131" y="25"/>
                </a:lnTo>
                <a:lnTo>
                  <a:pt x="131" y="43"/>
                </a:lnTo>
                <a:lnTo>
                  <a:pt x="131" y="43"/>
                </a:lnTo>
                <a:lnTo>
                  <a:pt x="134" y="43"/>
                </a:lnTo>
                <a:lnTo>
                  <a:pt x="134" y="51"/>
                </a:lnTo>
                <a:lnTo>
                  <a:pt x="134" y="51"/>
                </a:lnTo>
                <a:lnTo>
                  <a:pt x="138" y="51"/>
                </a:lnTo>
                <a:lnTo>
                  <a:pt x="138" y="60"/>
                </a:lnTo>
                <a:lnTo>
                  <a:pt x="138" y="60"/>
                </a:lnTo>
                <a:lnTo>
                  <a:pt x="140" y="60"/>
                </a:lnTo>
                <a:lnTo>
                  <a:pt x="140" y="94"/>
                </a:lnTo>
                <a:lnTo>
                  <a:pt x="140" y="94"/>
                </a:lnTo>
                <a:lnTo>
                  <a:pt x="141" y="94"/>
                </a:lnTo>
                <a:lnTo>
                  <a:pt x="141" y="120"/>
                </a:lnTo>
                <a:lnTo>
                  <a:pt x="141" y="120"/>
                </a:lnTo>
                <a:lnTo>
                  <a:pt x="149" y="120"/>
                </a:lnTo>
                <a:lnTo>
                  <a:pt x="149" y="128"/>
                </a:lnTo>
                <a:lnTo>
                  <a:pt x="149" y="128"/>
                </a:lnTo>
                <a:lnTo>
                  <a:pt x="151" y="128"/>
                </a:lnTo>
                <a:lnTo>
                  <a:pt x="151" y="137"/>
                </a:lnTo>
                <a:lnTo>
                  <a:pt x="151" y="137"/>
                </a:lnTo>
                <a:lnTo>
                  <a:pt x="158" y="137"/>
                </a:lnTo>
                <a:lnTo>
                  <a:pt x="158" y="137"/>
                </a:lnTo>
                <a:lnTo>
                  <a:pt x="158" y="137"/>
                </a:lnTo>
                <a:lnTo>
                  <a:pt x="174" y="137"/>
                </a:lnTo>
                <a:lnTo>
                  <a:pt x="174" y="145"/>
                </a:lnTo>
                <a:lnTo>
                  <a:pt x="174" y="145"/>
                </a:lnTo>
                <a:lnTo>
                  <a:pt x="184" y="145"/>
                </a:lnTo>
                <a:lnTo>
                  <a:pt x="184" y="154"/>
                </a:lnTo>
                <a:lnTo>
                  <a:pt x="184" y="154"/>
                </a:lnTo>
                <a:lnTo>
                  <a:pt x="187" y="154"/>
                </a:lnTo>
                <a:lnTo>
                  <a:pt x="187" y="163"/>
                </a:lnTo>
                <a:lnTo>
                  <a:pt x="187" y="163"/>
                </a:lnTo>
                <a:lnTo>
                  <a:pt x="192" y="163"/>
                </a:lnTo>
                <a:lnTo>
                  <a:pt x="192" y="171"/>
                </a:lnTo>
                <a:lnTo>
                  <a:pt x="192" y="171"/>
                </a:lnTo>
                <a:lnTo>
                  <a:pt x="197" y="171"/>
                </a:lnTo>
                <a:lnTo>
                  <a:pt x="197" y="180"/>
                </a:lnTo>
                <a:lnTo>
                  <a:pt x="197" y="180"/>
                </a:lnTo>
                <a:lnTo>
                  <a:pt x="198" y="180"/>
                </a:lnTo>
                <a:lnTo>
                  <a:pt x="198" y="197"/>
                </a:lnTo>
                <a:lnTo>
                  <a:pt x="198" y="197"/>
                </a:lnTo>
                <a:lnTo>
                  <a:pt x="200" y="197"/>
                </a:lnTo>
                <a:lnTo>
                  <a:pt x="200" y="215"/>
                </a:lnTo>
                <a:lnTo>
                  <a:pt x="200" y="215"/>
                </a:lnTo>
                <a:lnTo>
                  <a:pt x="202" y="215"/>
                </a:lnTo>
                <a:lnTo>
                  <a:pt x="202" y="231"/>
                </a:lnTo>
                <a:lnTo>
                  <a:pt x="202" y="231"/>
                </a:lnTo>
                <a:lnTo>
                  <a:pt x="205" y="231"/>
                </a:lnTo>
                <a:lnTo>
                  <a:pt x="205" y="240"/>
                </a:lnTo>
                <a:lnTo>
                  <a:pt x="205" y="240"/>
                </a:lnTo>
                <a:lnTo>
                  <a:pt x="208" y="240"/>
                </a:lnTo>
                <a:lnTo>
                  <a:pt x="208" y="292"/>
                </a:lnTo>
                <a:lnTo>
                  <a:pt x="208" y="292"/>
                </a:lnTo>
                <a:lnTo>
                  <a:pt x="212" y="292"/>
                </a:lnTo>
                <a:lnTo>
                  <a:pt x="212" y="301"/>
                </a:lnTo>
                <a:lnTo>
                  <a:pt x="212" y="301"/>
                </a:lnTo>
                <a:lnTo>
                  <a:pt x="214" y="301"/>
                </a:lnTo>
                <a:lnTo>
                  <a:pt x="214" y="309"/>
                </a:lnTo>
                <a:lnTo>
                  <a:pt x="214" y="309"/>
                </a:lnTo>
                <a:lnTo>
                  <a:pt x="216" y="309"/>
                </a:lnTo>
                <a:lnTo>
                  <a:pt x="216" y="318"/>
                </a:lnTo>
                <a:lnTo>
                  <a:pt x="216" y="318"/>
                </a:lnTo>
                <a:lnTo>
                  <a:pt x="218" y="318"/>
                </a:lnTo>
                <a:lnTo>
                  <a:pt x="218" y="335"/>
                </a:lnTo>
                <a:lnTo>
                  <a:pt x="218" y="335"/>
                </a:lnTo>
                <a:lnTo>
                  <a:pt x="220" y="335"/>
                </a:lnTo>
                <a:lnTo>
                  <a:pt x="220" y="344"/>
                </a:lnTo>
                <a:lnTo>
                  <a:pt x="220" y="344"/>
                </a:lnTo>
                <a:lnTo>
                  <a:pt x="222" y="344"/>
                </a:lnTo>
                <a:lnTo>
                  <a:pt x="222" y="361"/>
                </a:lnTo>
                <a:lnTo>
                  <a:pt x="222" y="361"/>
                </a:lnTo>
                <a:lnTo>
                  <a:pt x="226" y="361"/>
                </a:lnTo>
                <a:lnTo>
                  <a:pt x="226" y="370"/>
                </a:lnTo>
                <a:lnTo>
                  <a:pt x="226" y="370"/>
                </a:lnTo>
                <a:lnTo>
                  <a:pt x="230" y="370"/>
                </a:lnTo>
                <a:lnTo>
                  <a:pt x="230" y="379"/>
                </a:lnTo>
                <a:lnTo>
                  <a:pt x="230" y="379"/>
                </a:lnTo>
                <a:lnTo>
                  <a:pt x="232" y="379"/>
                </a:lnTo>
                <a:lnTo>
                  <a:pt x="232" y="388"/>
                </a:lnTo>
                <a:lnTo>
                  <a:pt x="232" y="388"/>
                </a:lnTo>
                <a:lnTo>
                  <a:pt x="266" y="388"/>
                </a:lnTo>
                <a:lnTo>
                  <a:pt x="266" y="396"/>
                </a:lnTo>
                <a:lnTo>
                  <a:pt x="266" y="396"/>
                </a:lnTo>
                <a:lnTo>
                  <a:pt x="272" y="396"/>
                </a:lnTo>
                <a:lnTo>
                  <a:pt x="272" y="414"/>
                </a:lnTo>
                <a:lnTo>
                  <a:pt x="272" y="414"/>
                </a:lnTo>
                <a:lnTo>
                  <a:pt x="276" y="414"/>
                </a:lnTo>
                <a:lnTo>
                  <a:pt x="276" y="431"/>
                </a:lnTo>
                <a:lnTo>
                  <a:pt x="276" y="431"/>
                </a:lnTo>
                <a:lnTo>
                  <a:pt x="279" y="431"/>
                </a:lnTo>
                <a:lnTo>
                  <a:pt x="279" y="449"/>
                </a:lnTo>
                <a:lnTo>
                  <a:pt x="279" y="449"/>
                </a:lnTo>
                <a:lnTo>
                  <a:pt x="282" y="449"/>
                </a:lnTo>
                <a:lnTo>
                  <a:pt x="282" y="466"/>
                </a:lnTo>
                <a:lnTo>
                  <a:pt x="282" y="466"/>
                </a:lnTo>
                <a:lnTo>
                  <a:pt x="287" y="466"/>
                </a:lnTo>
                <a:lnTo>
                  <a:pt x="287" y="475"/>
                </a:lnTo>
                <a:lnTo>
                  <a:pt x="287" y="475"/>
                </a:lnTo>
                <a:lnTo>
                  <a:pt x="289" y="475"/>
                </a:lnTo>
                <a:lnTo>
                  <a:pt x="289" y="484"/>
                </a:lnTo>
                <a:lnTo>
                  <a:pt x="289" y="484"/>
                </a:lnTo>
                <a:lnTo>
                  <a:pt x="290" y="484"/>
                </a:lnTo>
                <a:lnTo>
                  <a:pt x="290" y="510"/>
                </a:lnTo>
                <a:lnTo>
                  <a:pt x="290" y="510"/>
                </a:lnTo>
                <a:lnTo>
                  <a:pt x="300" y="510"/>
                </a:lnTo>
                <a:lnTo>
                  <a:pt x="300" y="519"/>
                </a:lnTo>
                <a:lnTo>
                  <a:pt x="300" y="519"/>
                </a:lnTo>
                <a:lnTo>
                  <a:pt x="335" y="519"/>
                </a:lnTo>
                <a:lnTo>
                  <a:pt x="335" y="519"/>
                </a:lnTo>
                <a:lnTo>
                  <a:pt x="335" y="519"/>
                </a:lnTo>
                <a:lnTo>
                  <a:pt x="339" y="519"/>
                </a:lnTo>
                <a:lnTo>
                  <a:pt x="339" y="528"/>
                </a:lnTo>
                <a:lnTo>
                  <a:pt x="339" y="528"/>
                </a:lnTo>
                <a:lnTo>
                  <a:pt x="345" y="528"/>
                </a:lnTo>
                <a:lnTo>
                  <a:pt x="345" y="545"/>
                </a:lnTo>
                <a:lnTo>
                  <a:pt x="345" y="545"/>
                </a:lnTo>
                <a:lnTo>
                  <a:pt x="349" y="545"/>
                </a:lnTo>
                <a:lnTo>
                  <a:pt x="349" y="554"/>
                </a:lnTo>
                <a:lnTo>
                  <a:pt x="349" y="554"/>
                </a:lnTo>
                <a:lnTo>
                  <a:pt x="354" y="554"/>
                </a:lnTo>
                <a:lnTo>
                  <a:pt x="354" y="563"/>
                </a:lnTo>
                <a:lnTo>
                  <a:pt x="354" y="563"/>
                </a:lnTo>
                <a:lnTo>
                  <a:pt x="356" y="563"/>
                </a:lnTo>
                <a:lnTo>
                  <a:pt x="356" y="572"/>
                </a:lnTo>
                <a:lnTo>
                  <a:pt x="356" y="572"/>
                </a:lnTo>
                <a:lnTo>
                  <a:pt x="359" y="572"/>
                </a:lnTo>
                <a:lnTo>
                  <a:pt x="359" y="581"/>
                </a:lnTo>
                <a:lnTo>
                  <a:pt x="359" y="581"/>
                </a:lnTo>
                <a:lnTo>
                  <a:pt x="364" y="581"/>
                </a:lnTo>
                <a:lnTo>
                  <a:pt x="364" y="590"/>
                </a:lnTo>
                <a:lnTo>
                  <a:pt x="364" y="590"/>
                </a:lnTo>
                <a:lnTo>
                  <a:pt x="367" y="590"/>
                </a:lnTo>
                <a:lnTo>
                  <a:pt x="367" y="599"/>
                </a:lnTo>
                <a:lnTo>
                  <a:pt x="367" y="599"/>
                </a:lnTo>
                <a:lnTo>
                  <a:pt x="402" y="599"/>
                </a:lnTo>
                <a:lnTo>
                  <a:pt x="402" y="608"/>
                </a:lnTo>
                <a:lnTo>
                  <a:pt x="402" y="608"/>
                </a:lnTo>
                <a:lnTo>
                  <a:pt x="415" y="608"/>
                </a:lnTo>
                <a:lnTo>
                  <a:pt x="415" y="616"/>
                </a:lnTo>
                <a:lnTo>
                  <a:pt x="415" y="616"/>
                </a:lnTo>
                <a:lnTo>
                  <a:pt x="417" y="616"/>
                </a:lnTo>
                <a:lnTo>
                  <a:pt x="417" y="625"/>
                </a:lnTo>
                <a:lnTo>
                  <a:pt x="417" y="625"/>
                </a:lnTo>
                <a:lnTo>
                  <a:pt x="418" y="625"/>
                </a:lnTo>
                <a:lnTo>
                  <a:pt x="418" y="634"/>
                </a:lnTo>
                <a:lnTo>
                  <a:pt x="418" y="634"/>
                </a:lnTo>
                <a:lnTo>
                  <a:pt x="420" y="634"/>
                </a:lnTo>
                <a:lnTo>
                  <a:pt x="420" y="643"/>
                </a:lnTo>
                <a:lnTo>
                  <a:pt x="420" y="643"/>
                </a:lnTo>
                <a:lnTo>
                  <a:pt x="428" y="643"/>
                </a:lnTo>
                <a:lnTo>
                  <a:pt x="428" y="652"/>
                </a:lnTo>
                <a:lnTo>
                  <a:pt x="428" y="652"/>
                </a:lnTo>
                <a:lnTo>
                  <a:pt x="431" y="652"/>
                </a:lnTo>
                <a:lnTo>
                  <a:pt x="431" y="652"/>
                </a:lnTo>
                <a:lnTo>
                  <a:pt x="431" y="652"/>
                </a:lnTo>
                <a:lnTo>
                  <a:pt x="476" y="652"/>
                </a:lnTo>
                <a:lnTo>
                  <a:pt x="476" y="652"/>
                </a:lnTo>
                <a:lnTo>
                  <a:pt x="476" y="652"/>
                </a:lnTo>
                <a:lnTo>
                  <a:pt x="481" y="652"/>
                </a:lnTo>
                <a:lnTo>
                  <a:pt x="481" y="652"/>
                </a:lnTo>
                <a:lnTo>
                  <a:pt x="481" y="652"/>
                </a:lnTo>
                <a:lnTo>
                  <a:pt x="482" y="652"/>
                </a:lnTo>
                <a:lnTo>
                  <a:pt x="482" y="671"/>
                </a:lnTo>
                <a:lnTo>
                  <a:pt x="482" y="671"/>
                </a:lnTo>
                <a:lnTo>
                  <a:pt x="489" y="671"/>
                </a:lnTo>
                <a:lnTo>
                  <a:pt x="489" y="680"/>
                </a:lnTo>
                <a:lnTo>
                  <a:pt x="489" y="680"/>
                </a:lnTo>
                <a:lnTo>
                  <a:pt x="490" y="680"/>
                </a:lnTo>
                <a:lnTo>
                  <a:pt x="490" y="690"/>
                </a:lnTo>
                <a:lnTo>
                  <a:pt x="490" y="690"/>
                </a:lnTo>
                <a:lnTo>
                  <a:pt x="524" y="690"/>
                </a:lnTo>
                <a:lnTo>
                  <a:pt x="524" y="690"/>
                </a:lnTo>
                <a:lnTo>
                  <a:pt x="524" y="690"/>
                </a:lnTo>
                <a:lnTo>
                  <a:pt x="564" y="690"/>
                </a:lnTo>
                <a:lnTo>
                  <a:pt x="564" y="690"/>
                </a:lnTo>
                <a:lnTo>
                  <a:pt x="564" y="690"/>
                </a:lnTo>
                <a:lnTo>
                  <a:pt x="614" y="690"/>
                </a:lnTo>
                <a:lnTo>
                  <a:pt x="614" y="700"/>
                </a:lnTo>
                <a:lnTo>
                  <a:pt x="614" y="700"/>
                </a:lnTo>
                <a:lnTo>
                  <a:pt x="620" y="700"/>
                </a:lnTo>
                <a:lnTo>
                  <a:pt x="620" y="710"/>
                </a:lnTo>
                <a:lnTo>
                  <a:pt x="620" y="710"/>
                </a:lnTo>
                <a:lnTo>
                  <a:pt x="633" y="710"/>
                </a:lnTo>
                <a:lnTo>
                  <a:pt x="633" y="721"/>
                </a:lnTo>
                <a:lnTo>
                  <a:pt x="633" y="721"/>
                </a:lnTo>
                <a:lnTo>
                  <a:pt x="634" y="721"/>
                </a:lnTo>
                <a:lnTo>
                  <a:pt x="634" y="731"/>
                </a:lnTo>
                <a:lnTo>
                  <a:pt x="634" y="731"/>
                </a:lnTo>
                <a:lnTo>
                  <a:pt x="646" y="731"/>
                </a:lnTo>
                <a:lnTo>
                  <a:pt x="646" y="740"/>
                </a:lnTo>
                <a:lnTo>
                  <a:pt x="646" y="740"/>
                </a:lnTo>
                <a:lnTo>
                  <a:pt x="650" y="740"/>
                </a:lnTo>
                <a:lnTo>
                  <a:pt x="650" y="740"/>
                </a:lnTo>
                <a:lnTo>
                  <a:pt x="650" y="740"/>
                </a:lnTo>
                <a:lnTo>
                  <a:pt x="651" y="740"/>
                </a:lnTo>
                <a:lnTo>
                  <a:pt x="651" y="751"/>
                </a:lnTo>
                <a:lnTo>
                  <a:pt x="651" y="751"/>
                </a:lnTo>
                <a:lnTo>
                  <a:pt x="702" y="751"/>
                </a:lnTo>
                <a:lnTo>
                  <a:pt x="702" y="761"/>
                </a:lnTo>
                <a:lnTo>
                  <a:pt x="702" y="761"/>
                </a:lnTo>
                <a:lnTo>
                  <a:pt x="741" y="761"/>
                </a:lnTo>
                <a:lnTo>
                  <a:pt x="741" y="761"/>
                </a:lnTo>
                <a:lnTo>
                  <a:pt x="741" y="761"/>
                </a:lnTo>
                <a:lnTo>
                  <a:pt x="830" y="761"/>
                </a:lnTo>
                <a:lnTo>
                  <a:pt x="830" y="761"/>
                </a:lnTo>
                <a:lnTo>
                  <a:pt x="830" y="761"/>
                </a:lnTo>
                <a:lnTo>
                  <a:pt x="895" y="761"/>
                </a:lnTo>
                <a:lnTo>
                  <a:pt x="895" y="761"/>
                </a:lnTo>
                <a:lnTo>
                  <a:pt x="895" y="761"/>
                </a:lnTo>
                <a:lnTo>
                  <a:pt x="954" y="761"/>
                </a:lnTo>
                <a:lnTo>
                  <a:pt x="954" y="761"/>
                </a:lnTo>
                <a:lnTo>
                  <a:pt x="954" y="761"/>
                </a:lnTo>
                <a:lnTo>
                  <a:pt x="969" y="761"/>
                </a:lnTo>
                <a:lnTo>
                  <a:pt x="969" y="761"/>
                </a:lnTo>
                <a:lnTo>
                  <a:pt x="969" y="761"/>
                </a:lnTo>
                <a:lnTo>
                  <a:pt x="1017" y="761"/>
                </a:lnTo>
                <a:lnTo>
                  <a:pt x="1017" y="761"/>
                </a:lnTo>
                <a:lnTo>
                  <a:pt x="1017" y="761"/>
                </a:lnTo>
                <a:lnTo>
                  <a:pt x="1036" y="761"/>
                </a:lnTo>
                <a:lnTo>
                  <a:pt x="1036" y="761"/>
                </a:lnTo>
                <a:lnTo>
                  <a:pt x="1036" y="761"/>
                </a:lnTo>
                <a:lnTo>
                  <a:pt x="1040" y="761"/>
                </a:lnTo>
                <a:lnTo>
                  <a:pt x="1040" y="761"/>
                </a:lnTo>
                <a:lnTo>
                  <a:pt x="1040" y="761"/>
                </a:lnTo>
                <a:lnTo>
                  <a:pt x="1045" y="761"/>
                </a:lnTo>
                <a:lnTo>
                  <a:pt x="1045" y="761"/>
                </a:lnTo>
                <a:lnTo>
                  <a:pt x="1045" y="761"/>
                </a:lnTo>
                <a:lnTo>
                  <a:pt x="1090" y="761"/>
                </a:lnTo>
                <a:lnTo>
                  <a:pt x="1090" y="761"/>
                </a:lnTo>
                <a:lnTo>
                  <a:pt x="1090" y="761"/>
                </a:lnTo>
                <a:lnTo>
                  <a:pt x="1101" y="761"/>
                </a:lnTo>
                <a:lnTo>
                  <a:pt x="1101" y="761"/>
                </a:lnTo>
                <a:lnTo>
                  <a:pt x="1101" y="761"/>
                </a:lnTo>
                <a:lnTo>
                  <a:pt x="1105" y="761"/>
                </a:lnTo>
                <a:lnTo>
                  <a:pt x="1105" y="761"/>
                </a:lnTo>
                <a:lnTo>
                  <a:pt x="1105" y="761"/>
                </a:lnTo>
                <a:lnTo>
                  <a:pt x="1110" y="761"/>
                </a:lnTo>
                <a:lnTo>
                  <a:pt x="1110" y="761"/>
                </a:lnTo>
                <a:lnTo>
                  <a:pt x="1110" y="761"/>
                </a:lnTo>
                <a:lnTo>
                  <a:pt x="1126" y="761"/>
                </a:lnTo>
                <a:lnTo>
                  <a:pt x="1126" y="761"/>
                </a:lnTo>
                <a:lnTo>
                  <a:pt x="1126" y="761"/>
                </a:lnTo>
                <a:lnTo>
                  <a:pt x="1142" y="761"/>
                </a:lnTo>
                <a:lnTo>
                  <a:pt x="1142" y="761"/>
                </a:lnTo>
                <a:lnTo>
                  <a:pt x="1142" y="761"/>
                </a:lnTo>
                <a:lnTo>
                  <a:pt x="1181" y="761"/>
                </a:lnTo>
                <a:lnTo>
                  <a:pt x="1181" y="761"/>
                </a:lnTo>
                <a:lnTo>
                  <a:pt x="1181" y="761"/>
                </a:lnTo>
                <a:lnTo>
                  <a:pt x="1241" y="761"/>
                </a:lnTo>
                <a:lnTo>
                  <a:pt x="1241" y="761"/>
                </a:lnTo>
                <a:lnTo>
                  <a:pt x="1241" y="761"/>
                </a:lnTo>
                <a:lnTo>
                  <a:pt x="1248" y="761"/>
                </a:lnTo>
                <a:lnTo>
                  <a:pt x="1248" y="761"/>
                </a:lnTo>
                <a:lnTo>
                  <a:pt x="1248" y="761"/>
                </a:lnTo>
                <a:lnTo>
                  <a:pt x="1383" y="761"/>
                </a:lnTo>
                <a:lnTo>
                  <a:pt x="1383" y="761"/>
                </a:lnTo>
                <a:lnTo>
                  <a:pt x="1383" y="761"/>
                </a:lnTo>
                <a:lnTo>
                  <a:pt x="1435" y="761"/>
                </a:lnTo>
                <a:lnTo>
                  <a:pt x="1435" y="761"/>
                </a:lnTo>
                <a:lnTo>
                  <a:pt x="1435" y="761"/>
                </a:lnTo>
                <a:lnTo>
                  <a:pt x="1444" y="761"/>
                </a:lnTo>
                <a:lnTo>
                  <a:pt x="1444" y="761"/>
                </a:lnTo>
                <a:lnTo>
                  <a:pt x="1444" y="761"/>
                </a:lnTo>
                <a:lnTo>
                  <a:pt x="1475" y="761"/>
                </a:lnTo>
                <a:lnTo>
                  <a:pt x="1475" y="818"/>
                </a:lnTo>
                <a:lnTo>
                  <a:pt x="1475" y="818"/>
                </a:lnTo>
                <a:lnTo>
                  <a:pt x="1554" y="818"/>
                </a:lnTo>
                <a:lnTo>
                  <a:pt x="1554" y="818"/>
                </a:lnTo>
                <a:lnTo>
                  <a:pt x="1554" y="818"/>
                </a:lnTo>
                <a:lnTo>
                  <a:pt x="1643" y="818"/>
                </a:lnTo>
                <a:lnTo>
                  <a:pt x="1643" y="818"/>
                </a:lnTo>
                <a:lnTo>
                  <a:pt x="1643" y="818"/>
                </a:lnTo>
                <a:lnTo>
                  <a:pt x="1722" y="818"/>
                </a:lnTo>
                <a:lnTo>
                  <a:pt x="1722" y="818"/>
                </a:lnTo>
                <a:lnTo>
                  <a:pt x="1722" y="818"/>
                </a:lnTo>
                <a:lnTo>
                  <a:pt x="1733" y="818"/>
                </a:lnTo>
                <a:lnTo>
                  <a:pt x="1733" y="818"/>
                </a:lnTo>
              </a:path>
            </a:pathLst>
          </a:cu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0" name="Line 57">
            <a:extLst>
              <a:ext uri="{FF2B5EF4-FFF2-40B4-BE49-F238E27FC236}">
                <a16:creationId xmlns:a16="http://schemas.microsoft.com/office/drawing/2014/main" id="{D653E247-155C-4828-87AD-ABD58AF77E68}"/>
              </a:ext>
            </a:extLst>
          </p:cNvPr>
          <p:cNvSpPr>
            <a:spLocks noChangeShapeType="1"/>
          </p:cNvSpPr>
          <p:nvPr/>
        </p:nvSpPr>
        <p:spPr bwMode="auto">
          <a:xfrm>
            <a:off x="854997" y="2365686"/>
            <a:ext cx="0" cy="59965"/>
          </a:xfrm>
          <a:prstGeom prst="line">
            <a:avLst/>
          </a:prstGeom>
          <a:noFill/>
          <a:ln w="11113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1" name="Line 58">
            <a:extLst>
              <a:ext uri="{FF2B5EF4-FFF2-40B4-BE49-F238E27FC236}">
                <a16:creationId xmlns:a16="http://schemas.microsoft.com/office/drawing/2014/main" id="{23352506-40B7-4CCD-A435-CA05351688BD}"/>
              </a:ext>
            </a:extLst>
          </p:cNvPr>
          <p:cNvSpPr>
            <a:spLocks noChangeShapeType="1"/>
          </p:cNvSpPr>
          <p:nvPr/>
        </p:nvSpPr>
        <p:spPr bwMode="auto">
          <a:xfrm>
            <a:off x="871869" y="2365686"/>
            <a:ext cx="0" cy="59965"/>
          </a:xfrm>
          <a:prstGeom prst="line">
            <a:avLst/>
          </a:prstGeom>
          <a:noFill/>
          <a:ln w="11113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2" name="Line 59">
            <a:extLst>
              <a:ext uri="{FF2B5EF4-FFF2-40B4-BE49-F238E27FC236}">
                <a16:creationId xmlns:a16="http://schemas.microsoft.com/office/drawing/2014/main" id="{2509BD60-4B4E-4925-A4C9-A55283B0EC1E}"/>
              </a:ext>
            </a:extLst>
          </p:cNvPr>
          <p:cNvSpPr>
            <a:spLocks noChangeShapeType="1"/>
          </p:cNvSpPr>
          <p:nvPr/>
        </p:nvSpPr>
        <p:spPr bwMode="auto">
          <a:xfrm>
            <a:off x="876930" y="2365686"/>
            <a:ext cx="0" cy="59965"/>
          </a:xfrm>
          <a:prstGeom prst="line">
            <a:avLst/>
          </a:prstGeom>
          <a:noFill/>
          <a:ln w="11113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3" name="Line 60">
            <a:extLst>
              <a:ext uri="{FF2B5EF4-FFF2-40B4-BE49-F238E27FC236}">
                <a16:creationId xmlns:a16="http://schemas.microsoft.com/office/drawing/2014/main" id="{CF1F037B-3B5E-408E-A55F-E78EBE066A79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781" y="2694290"/>
            <a:ext cx="0" cy="59965"/>
          </a:xfrm>
          <a:prstGeom prst="line">
            <a:avLst/>
          </a:prstGeom>
          <a:noFill/>
          <a:ln w="11113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4" name="Line 61">
            <a:extLst>
              <a:ext uri="{FF2B5EF4-FFF2-40B4-BE49-F238E27FC236}">
                <a16:creationId xmlns:a16="http://schemas.microsoft.com/office/drawing/2014/main" id="{BB497F37-F668-4005-B7EE-7274C78A1EFB}"/>
              </a:ext>
            </a:extLst>
          </p:cNvPr>
          <p:cNvSpPr>
            <a:spLocks noChangeShapeType="1"/>
          </p:cNvSpPr>
          <p:nvPr/>
        </p:nvSpPr>
        <p:spPr bwMode="auto">
          <a:xfrm>
            <a:off x="1103011" y="3171603"/>
            <a:ext cx="0" cy="57565"/>
          </a:xfrm>
          <a:prstGeom prst="line">
            <a:avLst/>
          </a:prstGeom>
          <a:noFill/>
          <a:ln w="11113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5" name="Line 62">
            <a:extLst>
              <a:ext uri="{FF2B5EF4-FFF2-40B4-BE49-F238E27FC236}">
                <a16:creationId xmlns:a16="http://schemas.microsoft.com/office/drawing/2014/main" id="{90799D74-B284-4C75-B5D5-EDA3105BA13A}"/>
              </a:ext>
            </a:extLst>
          </p:cNvPr>
          <p:cNvSpPr>
            <a:spLocks noChangeShapeType="1"/>
          </p:cNvSpPr>
          <p:nvPr/>
        </p:nvSpPr>
        <p:spPr bwMode="auto">
          <a:xfrm>
            <a:off x="1300407" y="3610541"/>
            <a:ext cx="0" cy="599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6" name="Line 63">
            <a:extLst>
              <a:ext uri="{FF2B5EF4-FFF2-40B4-BE49-F238E27FC236}">
                <a16:creationId xmlns:a16="http://schemas.microsoft.com/office/drawing/2014/main" id="{7ECDD4B7-B5FB-4DCA-AEA3-C8F671C86134}"/>
              </a:ext>
            </a:extLst>
          </p:cNvPr>
          <p:cNvSpPr>
            <a:spLocks noChangeShapeType="1"/>
          </p:cNvSpPr>
          <p:nvPr/>
        </p:nvSpPr>
        <p:spPr bwMode="auto">
          <a:xfrm>
            <a:off x="1462376" y="3929548"/>
            <a:ext cx="0" cy="599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7" name="Line 64">
            <a:extLst>
              <a:ext uri="{FF2B5EF4-FFF2-40B4-BE49-F238E27FC236}">
                <a16:creationId xmlns:a16="http://schemas.microsoft.com/office/drawing/2014/main" id="{22C0E5DF-DD47-4766-9042-C87DBD347FB9}"/>
              </a:ext>
            </a:extLst>
          </p:cNvPr>
          <p:cNvSpPr>
            <a:spLocks noChangeShapeType="1"/>
          </p:cNvSpPr>
          <p:nvPr/>
        </p:nvSpPr>
        <p:spPr bwMode="auto">
          <a:xfrm>
            <a:off x="1538298" y="3929548"/>
            <a:ext cx="0" cy="599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8" name="Line 65">
            <a:extLst>
              <a:ext uri="{FF2B5EF4-FFF2-40B4-BE49-F238E27FC236}">
                <a16:creationId xmlns:a16="http://schemas.microsoft.com/office/drawing/2014/main" id="{245050DF-4BB3-4E43-BE62-24F51148F9CB}"/>
              </a:ext>
            </a:extLst>
          </p:cNvPr>
          <p:cNvSpPr>
            <a:spLocks noChangeShapeType="1"/>
          </p:cNvSpPr>
          <p:nvPr/>
        </p:nvSpPr>
        <p:spPr bwMode="auto">
          <a:xfrm>
            <a:off x="1546733" y="3929548"/>
            <a:ext cx="0" cy="599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79" name="Line 66">
            <a:extLst>
              <a:ext uri="{FF2B5EF4-FFF2-40B4-BE49-F238E27FC236}">
                <a16:creationId xmlns:a16="http://schemas.microsoft.com/office/drawing/2014/main" id="{E440762E-D753-4F37-9620-01F691F79558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9283" y="4023093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0" name="Line 67">
            <a:extLst>
              <a:ext uri="{FF2B5EF4-FFF2-40B4-BE49-F238E27FC236}">
                <a16:creationId xmlns:a16="http://schemas.microsoft.com/office/drawing/2014/main" id="{C9C21B05-A165-41B9-8BCB-03999156468F}"/>
              </a:ext>
            </a:extLst>
          </p:cNvPr>
          <p:cNvSpPr>
            <a:spLocks noChangeShapeType="1"/>
          </p:cNvSpPr>
          <p:nvPr/>
        </p:nvSpPr>
        <p:spPr bwMode="auto">
          <a:xfrm>
            <a:off x="1686769" y="4023093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1" name="Line 68">
            <a:extLst>
              <a:ext uri="{FF2B5EF4-FFF2-40B4-BE49-F238E27FC236}">
                <a16:creationId xmlns:a16="http://schemas.microsoft.com/office/drawing/2014/main" id="{18156CF5-D363-416A-A392-DD1851B29B4D}"/>
              </a:ext>
            </a:extLst>
          </p:cNvPr>
          <p:cNvSpPr>
            <a:spLocks noChangeShapeType="1"/>
          </p:cNvSpPr>
          <p:nvPr/>
        </p:nvSpPr>
        <p:spPr bwMode="auto">
          <a:xfrm>
            <a:off x="1831865" y="4143021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2" name="Line 69">
            <a:extLst>
              <a:ext uri="{FF2B5EF4-FFF2-40B4-BE49-F238E27FC236}">
                <a16:creationId xmlns:a16="http://schemas.microsoft.com/office/drawing/2014/main" id="{243E8345-73FC-4BF4-BB9D-C85DA9B152C2}"/>
              </a:ext>
            </a:extLst>
          </p:cNvPr>
          <p:cNvSpPr>
            <a:spLocks noChangeShapeType="1"/>
          </p:cNvSpPr>
          <p:nvPr/>
        </p:nvSpPr>
        <p:spPr bwMode="auto">
          <a:xfrm>
            <a:off x="1985396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3" name="Line 70">
            <a:extLst>
              <a:ext uri="{FF2B5EF4-FFF2-40B4-BE49-F238E27FC236}">
                <a16:creationId xmlns:a16="http://schemas.microsoft.com/office/drawing/2014/main" id="{90509E8F-8658-4E08-A1F0-6FB136EAB7A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5554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4" name="Line 71">
            <a:extLst>
              <a:ext uri="{FF2B5EF4-FFF2-40B4-BE49-F238E27FC236}">
                <a16:creationId xmlns:a16="http://schemas.microsoft.com/office/drawing/2014/main" id="{369857B1-ADDD-4997-AC8B-BDF825F7BB43}"/>
              </a:ext>
            </a:extLst>
          </p:cNvPr>
          <p:cNvSpPr>
            <a:spLocks noChangeShapeType="1"/>
          </p:cNvSpPr>
          <p:nvPr/>
        </p:nvSpPr>
        <p:spPr bwMode="auto">
          <a:xfrm>
            <a:off x="2245219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5" name="Line 72">
            <a:extLst>
              <a:ext uri="{FF2B5EF4-FFF2-40B4-BE49-F238E27FC236}">
                <a16:creationId xmlns:a16="http://schemas.microsoft.com/office/drawing/2014/main" id="{50C9D1F5-131F-41F4-957E-65C15EF03C48}"/>
              </a:ext>
            </a:extLst>
          </p:cNvPr>
          <p:cNvSpPr>
            <a:spLocks noChangeShapeType="1"/>
          </p:cNvSpPr>
          <p:nvPr/>
        </p:nvSpPr>
        <p:spPr bwMode="auto">
          <a:xfrm>
            <a:off x="2344763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6" name="Line 73">
            <a:extLst>
              <a:ext uri="{FF2B5EF4-FFF2-40B4-BE49-F238E27FC236}">
                <a16:creationId xmlns:a16="http://schemas.microsoft.com/office/drawing/2014/main" id="{F51EED5F-34F5-4C91-9B3C-FA2829D89B86}"/>
              </a:ext>
            </a:extLst>
          </p:cNvPr>
          <p:cNvSpPr>
            <a:spLocks noChangeShapeType="1"/>
          </p:cNvSpPr>
          <p:nvPr/>
        </p:nvSpPr>
        <p:spPr bwMode="auto">
          <a:xfrm>
            <a:off x="2370070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7" name="Line 74">
            <a:extLst>
              <a:ext uri="{FF2B5EF4-FFF2-40B4-BE49-F238E27FC236}">
                <a16:creationId xmlns:a16="http://schemas.microsoft.com/office/drawing/2014/main" id="{BB229662-60B6-4701-82C9-DDD9A186305F}"/>
              </a:ext>
            </a:extLst>
          </p:cNvPr>
          <p:cNvSpPr>
            <a:spLocks noChangeShapeType="1"/>
          </p:cNvSpPr>
          <p:nvPr/>
        </p:nvSpPr>
        <p:spPr bwMode="auto">
          <a:xfrm>
            <a:off x="2451053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8" name="Line 75">
            <a:extLst>
              <a:ext uri="{FF2B5EF4-FFF2-40B4-BE49-F238E27FC236}">
                <a16:creationId xmlns:a16="http://schemas.microsoft.com/office/drawing/2014/main" id="{02523338-DAD5-4F91-8F99-7423D731F850}"/>
              </a:ext>
            </a:extLst>
          </p:cNvPr>
          <p:cNvSpPr>
            <a:spLocks noChangeShapeType="1"/>
          </p:cNvSpPr>
          <p:nvPr/>
        </p:nvSpPr>
        <p:spPr bwMode="auto">
          <a:xfrm>
            <a:off x="2483110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89" name="Line 76">
            <a:extLst>
              <a:ext uri="{FF2B5EF4-FFF2-40B4-BE49-F238E27FC236}">
                <a16:creationId xmlns:a16="http://schemas.microsoft.com/office/drawing/2014/main" id="{56D31B0B-84F7-4059-9506-930EBC4B1FB9}"/>
              </a:ext>
            </a:extLst>
          </p:cNvPr>
          <p:cNvSpPr>
            <a:spLocks noChangeShapeType="1"/>
          </p:cNvSpPr>
          <p:nvPr/>
        </p:nvSpPr>
        <p:spPr bwMode="auto">
          <a:xfrm>
            <a:off x="2489858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0" name="Line 77">
            <a:extLst>
              <a:ext uri="{FF2B5EF4-FFF2-40B4-BE49-F238E27FC236}">
                <a16:creationId xmlns:a16="http://schemas.microsoft.com/office/drawing/2014/main" id="{BBC5C3E7-62E6-4412-86C9-9BA64BA649BE}"/>
              </a:ext>
            </a:extLst>
          </p:cNvPr>
          <p:cNvSpPr>
            <a:spLocks noChangeShapeType="1"/>
          </p:cNvSpPr>
          <p:nvPr/>
        </p:nvSpPr>
        <p:spPr bwMode="auto">
          <a:xfrm>
            <a:off x="2498294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1" name="Line 78">
            <a:extLst>
              <a:ext uri="{FF2B5EF4-FFF2-40B4-BE49-F238E27FC236}">
                <a16:creationId xmlns:a16="http://schemas.microsoft.com/office/drawing/2014/main" id="{97595436-E8B7-4397-B553-D05A35E6E66C}"/>
              </a:ext>
            </a:extLst>
          </p:cNvPr>
          <p:cNvSpPr>
            <a:spLocks noChangeShapeType="1"/>
          </p:cNvSpPr>
          <p:nvPr/>
        </p:nvSpPr>
        <p:spPr bwMode="auto">
          <a:xfrm>
            <a:off x="2574217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2" name="Line 79">
            <a:extLst>
              <a:ext uri="{FF2B5EF4-FFF2-40B4-BE49-F238E27FC236}">
                <a16:creationId xmlns:a16="http://schemas.microsoft.com/office/drawing/2014/main" id="{C43A6CE9-140A-4477-BC44-41AEC60F92D7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2775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3" name="Line 80">
            <a:extLst>
              <a:ext uri="{FF2B5EF4-FFF2-40B4-BE49-F238E27FC236}">
                <a16:creationId xmlns:a16="http://schemas.microsoft.com/office/drawing/2014/main" id="{46702AD7-97AD-4C35-AB5B-4BBBDAA1DA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9524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4" name="Line 81">
            <a:extLst>
              <a:ext uri="{FF2B5EF4-FFF2-40B4-BE49-F238E27FC236}">
                <a16:creationId xmlns:a16="http://schemas.microsoft.com/office/drawing/2014/main" id="{0E4DA8F8-6E35-4888-9CAD-F2C041D24F8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7960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5" name="Line 82">
            <a:extLst>
              <a:ext uri="{FF2B5EF4-FFF2-40B4-BE49-F238E27FC236}">
                <a16:creationId xmlns:a16="http://schemas.microsoft.com/office/drawing/2014/main" id="{B61E961F-CF2A-407E-907A-FAA9FF68EAE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34954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6" name="Line 83">
            <a:extLst>
              <a:ext uri="{FF2B5EF4-FFF2-40B4-BE49-F238E27FC236}">
                <a16:creationId xmlns:a16="http://schemas.microsoft.com/office/drawing/2014/main" id="{8DD23162-250B-4FD8-90C3-EAD140BFAF13}"/>
              </a:ext>
            </a:extLst>
          </p:cNvPr>
          <p:cNvSpPr>
            <a:spLocks noChangeShapeType="1"/>
          </p:cNvSpPr>
          <p:nvPr/>
        </p:nvSpPr>
        <p:spPr bwMode="auto">
          <a:xfrm>
            <a:off x="2661949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7" name="Line 84">
            <a:extLst>
              <a:ext uri="{FF2B5EF4-FFF2-40B4-BE49-F238E27FC236}">
                <a16:creationId xmlns:a16="http://schemas.microsoft.com/office/drawing/2014/main" id="{F0430F15-9F37-4274-A57F-EBE3FFA62644}"/>
              </a:ext>
            </a:extLst>
          </p:cNvPr>
          <p:cNvSpPr>
            <a:spLocks noChangeShapeType="1"/>
          </p:cNvSpPr>
          <p:nvPr/>
        </p:nvSpPr>
        <p:spPr bwMode="auto">
          <a:xfrm>
            <a:off x="2727748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8" name="Line 85">
            <a:extLst>
              <a:ext uri="{FF2B5EF4-FFF2-40B4-BE49-F238E27FC236}">
                <a16:creationId xmlns:a16="http://schemas.microsoft.com/office/drawing/2014/main" id="{2ADA0309-69EA-407B-B5EB-5AB9E7CAF577}"/>
              </a:ext>
            </a:extLst>
          </p:cNvPr>
          <p:cNvSpPr>
            <a:spLocks noChangeShapeType="1"/>
          </p:cNvSpPr>
          <p:nvPr/>
        </p:nvSpPr>
        <p:spPr bwMode="auto">
          <a:xfrm>
            <a:off x="2828978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99" name="Line 86">
            <a:extLst>
              <a:ext uri="{FF2B5EF4-FFF2-40B4-BE49-F238E27FC236}">
                <a16:creationId xmlns:a16="http://schemas.microsoft.com/office/drawing/2014/main" id="{EF7F78E5-957B-4975-A4AE-9D24BD31DB1A}"/>
              </a:ext>
            </a:extLst>
          </p:cNvPr>
          <p:cNvSpPr>
            <a:spLocks noChangeShapeType="1"/>
          </p:cNvSpPr>
          <p:nvPr/>
        </p:nvSpPr>
        <p:spPr bwMode="auto">
          <a:xfrm>
            <a:off x="2840788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00" name="Line 87">
            <a:extLst>
              <a:ext uri="{FF2B5EF4-FFF2-40B4-BE49-F238E27FC236}">
                <a16:creationId xmlns:a16="http://schemas.microsoft.com/office/drawing/2014/main" id="{E796FF43-24E7-45C7-93D9-5D944E066434}"/>
              </a:ext>
            </a:extLst>
          </p:cNvPr>
          <p:cNvSpPr>
            <a:spLocks noChangeShapeType="1"/>
          </p:cNvSpPr>
          <p:nvPr/>
        </p:nvSpPr>
        <p:spPr bwMode="auto">
          <a:xfrm>
            <a:off x="3068554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01" name="Line 88">
            <a:extLst>
              <a:ext uri="{FF2B5EF4-FFF2-40B4-BE49-F238E27FC236}">
                <a16:creationId xmlns:a16="http://schemas.microsoft.com/office/drawing/2014/main" id="{67F9F3F5-EECC-49CA-B0D5-4FB841AA5709}"/>
              </a:ext>
            </a:extLst>
          </p:cNvPr>
          <p:cNvSpPr>
            <a:spLocks noChangeShapeType="1"/>
          </p:cNvSpPr>
          <p:nvPr/>
        </p:nvSpPr>
        <p:spPr bwMode="auto">
          <a:xfrm>
            <a:off x="3156288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02" name="Line 89">
            <a:extLst>
              <a:ext uri="{FF2B5EF4-FFF2-40B4-BE49-F238E27FC236}">
                <a16:creationId xmlns:a16="http://schemas.microsoft.com/office/drawing/2014/main" id="{71878E04-2986-4E88-91E8-5BBE163545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71472" y="4193390"/>
            <a:ext cx="0" cy="575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03" name="Line 90">
            <a:extLst>
              <a:ext uri="{FF2B5EF4-FFF2-40B4-BE49-F238E27FC236}">
                <a16:creationId xmlns:a16="http://schemas.microsoft.com/office/drawing/2014/main" id="{B8F71D73-C4E2-4742-AC73-FB1B329DDEAB}"/>
              </a:ext>
            </a:extLst>
          </p:cNvPr>
          <p:cNvSpPr>
            <a:spLocks noChangeShapeType="1"/>
          </p:cNvSpPr>
          <p:nvPr/>
        </p:nvSpPr>
        <p:spPr bwMode="auto">
          <a:xfrm>
            <a:off x="3357060" y="4327709"/>
            <a:ext cx="0" cy="599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04" name="Line 91">
            <a:extLst>
              <a:ext uri="{FF2B5EF4-FFF2-40B4-BE49-F238E27FC236}">
                <a16:creationId xmlns:a16="http://schemas.microsoft.com/office/drawing/2014/main" id="{BA968312-0D5B-4039-A046-732B5A426D85}"/>
              </a:ext>
            </a:extLst>
          </p:cNvPr>
          <p:cNvSpPr>
            <a:spLocks noChangeShapeType="1"/>
          </p:cNvSpPr>
          <p:nvPr/>
        </p:nvSpPr>
        <p:spPr bwMode="auto">
          <a:xfrm>
            <a:off x="3507217" y="4327709"/>
            <a:ext cx="0" cy="599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05" name="Line 92">
            <a:extLst>
              <a:ext uri="{FF2B5EF4-FFF2-40B4-BE49-F238E27FC236}">
                <a16:creationId xmlns:a16="http://schemas.microsoft.com/office/drawing/2014/main" id="{A4DE55CF-A815-42EA-8FD9-198ACB2261E9}"/>
              </a:ext>
            </a:extLst>
          </p:cNvPr>
          <p:cNvSpPr>
            <a:spLocks noChangeShapeType="1"/>
          </p:cNvSpPr>
          <p:nvPr/>
        </p:nvSpPr>
        <p:spPr bwMode="auto">
          <a:xfrm>
            <a:off x="3640504" y="4327709"/>
            <a:ext cx="0" cy="599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06" name="Line 93">
            <a:extLst>
              <a:ext uri="{FF2B5EF4-FFF2-40B4-BE49-F238E27FC236}">
                <a16:creationId xmlns:a16="http://schemas.microsoft.com/office/drawing/2014/main" id="{EE7F4A61-2734-488F-B7B0-7C2F8E864828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9062" y="4327709"/>
            <a:ext cx="0" cy="59965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28" name="Rectangle 100">
            <a:extLst>
              <a:ext uri="{FF2B5EF4-FFF2-40B4-BE49-F238E27FC236}">
                <a16:creationId xmlns:a16="http://schemas.microsoft.com/office/drawing/2014/main" id="{D03CBF61-1DFB-4A74-AEFC-46831E96E1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2341" y="5401729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125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29" name="Rectangle 101">
            <a:extLst>
              <a:ext uri="{FF2B5EF4-FFF2-40B4-BE49-F238E27FC236}">
                <a16:creationId xmlns:a16="http://schemas.microsoft.com/office/drawing/2014/main" id="{A33B3A9D-5FAD-4A05-95DB-35F505FF5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3895" y="5401729"/>
            <a:ext cx="17312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107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0" name="Rectangle 102">
            <a:extLst>
              <a:ext uri="{FF2B5EF4-FFF2-40B4-BE49-F238E27FC236}">
                <a16:creationId xmlns:a16="http://schemas.microsoft.com/office/drawing/2014/main" id="{10A1B9A2-3169-4079-8729-E57129A4F2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6246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61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1" name="Rectangle 103">
            <a:extLst>
              <a:ext uri="{FF2B5EF4-FFF2-40B4-BE49-F238E27FC236}">
                <a16:creationId xmlns:a16="http://schemas.microsoft.com/office/drawing/2014/main" id="{9D191AEB-9E36-45E9-B99B-EE5380B297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4672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43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2" name="Rectangle 104">
            <a:extLst>
              <a:ext uri="{FF2B5EF4-FFF2-40B4-BE49-F238E27FC236}">
                <a16:creationId xmlns:a16="http://schemas.microsoft.com/office/drawing/2014/main" id="{6BF4C13A-7A45-4647-A3D2-448400F0E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4693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35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3" name="Rectangle 105">
            <a:extLst>
              <a:ext uri="{FF2B5EF4-FFF2-40B4-BE49-F238E27FC236}">
                <a16:creationId xmlns:a16="http://schemas.microsoft.com/office/drawing/2014/main" id="{3BDB8A10-A45A-4572-BB50-77278001BE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9315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26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4" name="Rectangle 106">
            <a:extLst>
              <a:ext uri="{FF2B5EF4-FFF2-40B4-BE49-F238E27FC236}">
                <a16:creationId xmlns:a16="http://schemas.microsoft.com/office/drawing/2014/main" id="{B4DAA31D-644E-4FB8-B32F-DA90391E9C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14733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24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5" name="Rectangle 107">
            <a:extLst>
              <a:ext uri="{FF2B5EF4-FFF2-40B4-BE49-F238E27FC236}">
                <a16:creationId xmlns:a16="http://schemas.microsoft.com/office/drawing/2014/main" id="{47BCBAD0-D361-4AF7-A299-BB485EBAC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73956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18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6" name="Rectangle 108">
            <a:extLst>
              <a:ext uri="{FF2B5EF4-FFF2-40B4-BE49-F238E27FC236}">
                <a16:creationId xmlns:a16="http://schemas.microsoft.com/office/drawing/2014/main" id="{8AABC499-1183-4A6C-BE66-47911ED3DC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30112" y="5401729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7" name="Rectangle 109">
            <a:extLst>
              <a:ext uri="{FF2B5EF4-FFF2-40B4-BE49-F238E27FC236}">
                <a16:creationId xmlns:a16="http://schemas.microsoft.com/office/drawing/2014/main" id="{4D4A8398-D36C-4BD3-9F61-DFB7721F88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7005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8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8" name="Rectangle 110">
            <a:extLst>
              <a:ext uri="{FF2B5EF4-FFF2-40B4-BE49-F238E27FC236}">
                <a16:creationId xmlns:a16="http://schemas.microsoft.com/office/drawing/2014/main" id="{DC244D13-6DFF-4748-A737-42687BF64D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1626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4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39" name="Rectangle 111">
            <a:extLst>
              <a:ext uri="{FF2B5EF4-FFF2-40B4-BE49-F238E27FC236}">
                <a16:creationId xmlns:a16="http://schemas.microsoft.com/office/drawing/2014/main" id="{8DABA18E-B9C1-42D9-86C1-B66F707D3F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3180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0" name="Rectangle 112">
            <a:extLst>
              <a:ext uri="{FF2B5EF4-FFF2-40B4-BE49-F238E27FC236}">
                <a16:creationId xmlns:a16="http://schemas.microsoft.com/office/drawing/2014/main" id="{F9A358EF-798D-4831-881C-6333BED45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4734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2" name="Rectangle 115">
            <a:extLst>
              <a:ext uri="{FF2B5EF4-FFF2-40B4-BE49-F238E27FC236}">
                <a16:creationId xmlns:a16="http://schemas.microsoft.com/office/drawing/2014/main" id="{F0985ABD-AFBC-429B-9D9E-ADDA52B407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1796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93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3" name="Rectangle 116">
            <a:extLst>
              <a:ext uri="{FF2B5EF4-FFF2-40B4-BE49-F238E27FC236}">
                <a16:creationId xmlns:a16="http://schemas.microsoft.com/office/drawing/2014/main" id="{5DA90C21-147E-4F03-B3EB-26FA3EB3AF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8060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4" name="Rectangle 117">
            <a:extLst>
              <a:ext uri="{FF2B5EF4-FFF2-40B4-BE49-F238E27FC236}">
                <a16:creationId xmlns:a16="http://schemas.microsoft.com/office/drawing/2014/main" id="{2C62884F-7311-419A-A6D9-57D26A9E3C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90799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43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5" name="Rectangle 118">
            <a:extLst>
              <a:ext uri="{FF2B5EF4-FFF2-40B4-BE49-F238E27FC236}">
                <a16:creationId xmlns:a16="http://schemas.microsoft.com/office/drawing/2014/main" id="{49F6115E-3C6D-49F5-8D12-A3C3290669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66207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24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6" name="Rectangle 119">
            <a:extLst>
              <a:ext uri="{FF2B5EF4-FFF2-40B4-BE49-F238E27FC236}">
                <a16:creationId xmlns:a16="http://schemas.microsoft.com/office/drawing/2014/main" id="{7B9D7650-CCC4-4D9E-9BD8-1D4762A591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625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14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7" name="Rectangle 120">
            <a:extLst>
              <a:ext uri="{FF2B5EF4-FFF2-40B4-BE49-F238E27FC236}">
                <a16:creationId xmlns:a16="http://schemas.microsoft.com/office/drawing/2014/main" id="{8DE82F3A-FAB3-409F-BD3F-E05917935F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00304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9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8" name="Rectangle 121">
            <a:extLst>
              <a:ext uri="{FF2B5EF4-FFF2-40B4-BE49-F238E27FC236}">
                <a16:creationId xmlns:a16="http://schemas.microsoft.com/office/drawing/2014/main" id="{D783A22D-E479-4E81-9DAC-716496CB5E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1168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49" name="Rectangle 122">
            <a:extLst>
              <a:ext uri="{FF2B5EF4-FFF2-40B4-BE49-F238E27FC236}">
                <a16:creationId xmlns:a16="http://schemas.microsoft.com/office/drawing/2014/main" id="{ADB91FF7-C14E-4BCA-8A65-9D5F255E1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5478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7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0" name="Rectangle 123">
            <a:extLst>
              <a:ext uri="{FF2B5EF4-FFF2-40B4-BE49-F238E27FC236}">
                <a16:creationId xmlns:a16="http://schemas.microsoft.com/office/drawing/2014/main" id="{53525CD5-1066-4A54-B27C-95AA7243DA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63168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5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1" name="Rectangle 124">
            <a:extLst>
              <a:ext uri="{FF2B5EF4-FFF2-40B4-BE49-F238E27FC236}">
                <a16:creationId xmlns:a16="http://schemas.microsoft.com/office/drawing/2014/main" id="{5295BD64-E2C2-410B-993B-3FAA47CB2C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98538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4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2" name="Rectangle 125">
            <a:extLst>
              <a:ext uri="{FF2B5EF4-FFF2-40B4-BE49-F238E27FC236}">
                <a16:creationId xmlns:a16="http://schemas.microsoft.com/office/drawing/2014/main" id="{8302C64C-AB92-4613-8279-913838B1C1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3160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3" name="Rectangle 126">
            <a:extLst>
              <a:ext uri="{FF2B5EF4-FFF2-40B4-BE49-F238E27FC236}">
                <a16:creationId xmlns:a16="http://schemas.microsoft.com/office/drawing/2014/main" id="{AABBE058-357A-4D61-9BC5-93E443D092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4714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4" name="Rectangle 127">
            <a:extLst>
              <a:ext uri="{FF2B5EF4-FFF2-40B4-BE49-F238E27FC236}">
                <a16:creationId xmlns:a16="http://schemas.microsoft.com/office/drawing/2014/main" id="{EA4CB18E-9A8F-4FAF-9E15-C3E85E2DF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7802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6" name="TextBox 285">
            <a:extLst>
              <a:ext uri="{FF2B5EF4-FFF2-40B4-BE49-F238E27FC236}">
                <a16:creationId xmlns:a16="http://schemas.microsoft.com/office/drawing/2014/main" id="{98C1A70C-3444-41E2-8BCC-381BEE2E7FEC}"/>
              </a:ext>
            </a:extLst>
          </p:cNvPr>
          <p:cNvSpPr txBox="1"/>
          <p:nvPr/>
        </p:nvSpPr>
        <p:spPr>
          <a:xfrm rot="16200000">
            <a:off x="3524217" y="3474021"/>
            <a:ext cx="2392452" cy="184666"/>
          </a:xfrm>
          <a:prstGeom prst="rect">
            <a:avLst/>
          </a:prstGeom>
          <a:noFill/>
        </p:spPr>
        <p:txBody>
          <a:bodyPr vert="horz" wrap="square" lIns="0" tIns="0" rIns="0" bIns="0" rtlCol="0" anchor="t" anchorCtr="0">
            <a:spAutoFit/>
          </a:bodyPr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1200" b="1" kern="600" spc="30" dirty="0">
                <a:solidFill>
                  <a:srgbClr val="000000"/>
                </a:solidFill>
                <a:latin typeface="Arial"/>
                <a:ea typeface="MS PGothic" panose="020B0600070205080204" pitchFamily="34" charset="-128"/>
              </a:rPr>
              <a:t>Patients In Response, %</a:t>
            </a:r>
          </a:p>
        </p:txBody>
      </p:sp>
      <p:sp>
        <p:nvSpPr>
          <p:cNvPr id="275" name="Rectangle 94">
            <a:extLst>
              <a:ext uri="{FF2B5EF4-FFF2-40B4-BE49-F238E27FC236}">
                <a16:creationId xmlns:a16="http://schemas.microsoft.com/office/drawing/2014/main" id="{99BA1743-CB1D-46D3-9CC2-78C16FE683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4949" y="2540893"/>
            <a:ext cx="1056379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Pembro + 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6" name="Rectangle 95">
            <a:extLst>
              <a:ext uri="{FF2B5EF4-FFF2-40B4-BE49-F238E27FC236}">
                <a16:creationId xmlns:a16="http://schemas.microsoft.com/office/drawing/2014/main" id="{732D64EE-EA55-4ABA-9F4F-3BB2FE8006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75690" y="2182790"/>
            <a:ext cx="32060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ORR </a:t>
            </a:r>
            <a:b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</a:b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%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7" name="Rectangle 98">
            <a:extLst>
              <a:ext uri="{FF2B5EF4-FFF2-40B4-BE49-F238E27FC236}">
                <a16:creationId xmlns:a16="http://schemas.microsoft.com/office/drawing/2014/main" id="{AA0ADFEF-5FED-4E4A-85F9-652483593C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74948" y="2673772"/>
            <a:ext cx="43441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Chemo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8" name="Rectangle 134">
            <a:extLst>
              <a:ext uri="{FF2B5EF4-FFF2-40B4-BE49-F238E27FC236}">
                <a16:creationId xmlns:a16="http://schemas.microsoft.com/office/drawing/2014/main" id="{382D7560-46AC-4A09-A933-B46FF1307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8890" y="2540893"/>
            <a:ext cx="24686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52.5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0" name="Rectangle 135">
            <a:extLst>
              <a:ext uri="{FF2B5EF4-FFF2-40B4-BE49-F238E27FC236}">
                <a16:creationId xmlns:a16="http://schemas.microsoft.com/office/drawing/2014/main" id="{E6CED48F-87E1-42E4-B677-D615EB77F9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8890" y="2673772"/>
            <a:ext cx="24686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37.8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1" name="Rectangle 136">
            <a:extLst>
              <a:ext uri="{FF2B5EF4-FFF2-40B4-BE49-F238E27FC236}">
                <a16:creationId xmlns:a16="http://schemas.microsoft.com/office/drawing/2014/main" id="{75CB1196-44B5-4DB4-AB18-9D74E42AB9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571" y="2540893"/>
            <a:ext cx="106439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D26809"/>
                </a:solidFill>
                <a:ea typeface="MS PGothic" panose="020B0600070205080204" pitchFamily="34" charset="-128"/>
              </a:rPr>
              <a:t>8.3 (1.6+ to 34.7+)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2" name="Rectangle 137">
            <a:extLst>
              <a:ext uri="{FF2B5EF4-FFF2-40B4-BE49-F238E27FC236}">
                <a16:creationId xmlns:a16="http://schemas.microsoft.com/office/drawing/2014/main" id="{B5FE878E-775D-453B-AA61-5B0365ADD8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21571" y="2673772"/>
            <a:ext cx="106439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66203A"/>
                </a:solidFill>
                <a:ea typeface="MS PGothic" panose="020B0600070205080204" pitchFamily="34" charset="-128"/>
              </a:rPr>
              <a:t>6.8 (1.5+ to 30.4+)</a:t>
            </a:r>
            <a:endParaRPr lang="en-US" altLang="en-US" sz="1000" dirty="0">
              <a:solidFill>
                <a:srgbClr val="66203A"/>
              </a:solidFill>
              <a:ea typeface="MS PGothic" panose="020B0600070205080204" pitchFamily="34" charset="-128"/>
            </a:endParaRPr>
          </a:p>
        </p:txBody>
      </p:sp>
      <p:sp>
        <p:nvSpPr>
          <p:cNvPr id="196" name="Freeform 184">
            <a:extLst>
              <a:ext uri="{FF2B5EF4-FFF2-40B4-BE49-F238E27FC236}">
                <a16:creationId xmlns:a16="http://schemas.microsoft.com/office/drawing/2014/main" id="{9F385F5F-D952-4B35-9977-CC1DF61A5C5F}"/>
              </a:ext>
            </a:extLst>
          </p:cNvPr>
          <p:cNvSpPr>
            <a:spLocks/>
          </p:cNvSpPr>
          <p:nvPr/>
        </p:nvSpPr>
        <p:spPr bwMode="auto">
          <a:xfrm>
            <a:off x="5051516" y="2417874"/>
            <a:ext cx="2556673" cy="2357388"/>
          </a:xfrm>
          <a:custGeom>
            <a:avLst/>
            <a:gdLst>
              <a:gd name="T0" fmla="*/ 0 w 1518"/>
              <a:gd name="T1" fmla="*/ 0 h 977"/>
              <a:gd name="T2" fmla="*/ 0 w 1518"/>
              <a:gd name="T3" fmla="*/ 0 h 977"/>
              <a:gd name="T4" fmla="*/ 77 w 1518"/>
              <a:gd name="T5" fmla="*/ 0 h 977"/>
              <a:gd name="T6" fmla="*/ 134 w 1518"/>
              <a:gd name="T7" fmla="*/ 0 h 977"/>
              <a:gd name="T8" fmla="*/ 134 w 1518"/>
              <a:gd name="T9" fmla="*/ 32 h 977"/>
              <a:gd name="T10" fmla="*/ 136 w 1518"/>
              <a:gd name="T11" fmla="*/ 63 h 977"/>
              <a:gd name="T12" fmla="*/ 139 w 1518"/>
              <a:gd name="T13" fmla="*/ 63 h 977"/>
              <a:gd name="T14" fmla="*/ 139 w 1518"/>
              <a:gd name="T15" fmla="*/ 94 h 977"/>
              <a:gd name="T16" fmla="*/ 192 w 1518"/>
              <a:gd name="T17" fmla="*/ 126 h 977"/>
              <a:gd name="T18" fmla="*/ 208 w 1518"/>
              <a:gd name="T19" fmla="*/ 126 h 977"/>
              <a:gd name="T20" fmla="*/ 208 w 1518"/>
              <a:gd name="T21" fmla="*/ 158 h 977"/>
              <a:gd name="T22" fmla="*/ 212 w 1518"/>
              <a:gd name="T23" fmla="*/ 189 h 977"/>
              <a:gd name="T24" fmla="*/ 214 w 1518"/>
              <a:gd name="T25" fmla="*/ 189 h 977"/>
              <a:gd name="T26" fmla="*/ 214 w 1518"/>
              <a:gd name="T27" fmla="*/ 253 h 977"/>
              <a:gd name="T28" fmla="*/ 218 w 1518"/>
              <a:gd name="T29" fmla="*/ 253 h 977"/>
              <a:gd name="T30" fmla="*/ 228 w 1518"/>
              <a:gd name="T31" fmla="*/ 253 h 977"/>
              <a:gd name="T32" fmla="*/ 228 w 1518"/>
              <a:gd name="T33" fmla="*/ 285 h 977"/>
              <a:gd name="T34" fmla="*/ 241 w 1518"/>
              <a:gd name="T35" fmla="*/ 351 h 977"/>
              <a:gd name="T36" fmla="*/ 258 w 1518"/>
              <a:gd name="T37" fmla="*/ 351 h 977"/>
              <a:gd name="T38" fmla="*/ 258 w 1518"/>
              <a:gd name="T39" fmla="*/ 351 h 977"/>
              <a:gd name="T40" fmla="*/ 262 w 1518"/>
              <a:gd name="T41" fmla="*/ 386 h 977"/>
              <a:gd name="T42" fmla="*/ 269 w 1518"/>
              <a:gd name="T43" fmla="*/ 386 h 977"/>
              <a:gd name="T44" fmla="*/ 269 w 1518"/>
              <a:gd name="T45" fmla="*/ 420 h 977"/>
              <a:gd name="T46" fmla="*/ 277 w 1518"/>
              <a:gd name="T47" fmla="*/ 455 h 977"/>
              <a:gd name="T48" fmla="*/ 290 w 1518"/>
              <a:gd name="T49" fmla="*/ 455 h 977"/>
              <a:gd name="T50" fmla="*/ 290 w 1518"/>
              <a:gd name="T51" fmla="*/ 489 h 977"/>
              <a:gd name="T52" fmla="*/ 339 w 1518"/>
              <a:gd name="T53" fmla="*/ 524 h 977"/>
              <a:gd name="T54" fmla="*/ 341 w 1518"/>
              <a:gd name="T55" fmla="*/ 524 h 977"/>
              <a:gd name="T56" fmla="*/ 341 w 1518"/>
              <a:gd name="T57" fmla="*/ 558 h 977"/>
              <a:gd name="T58" fmla="*/ 346 w 1518"/>
              <a:gd name="T59" fmla="*/ 558 h 977"/>
              <a:gd name="T60" fmla="*/ 351 w 1518"/>
              <a:gd name="T61" fmla="*/ 558 h 977"/>
              <a:gd name="T62" fmla="*/ 351 w 1518"/>
              <a:gd name="T63" fmla="*/ 595 h 977"/>
              <a:gd name="T64" fmla="*/ 356 w 1518"/>
              <a:gd name="T65" fmla="*/ 636 h 977"/>
              <a:gd name="T66" fmla="*/ 425 w 1518"/>
              <a:gd name="T67" fmla="*/ 636 h 977"/>
              <a:gd name="T68" fmla="*/ 425 w 1518"/>
              <a:gd name="T69" fmla="*/ 677 h 977"/>
              <a:gd name="T70" fmla="*/ 434 w 1518"/>
              <a:gd name="T71" fmla="*/ 717 h 977"/>
              <a:gd name="T72" fmla="*/ 453 w 1518"/>
              <a:gd name="T73" fmla="*/ 717 h 977"/>
              <a:gd name="T74" fmla="*/ 453 w 1518"/>
              <a:gd name="T75" fmla="*/ 758 h 977"/>
              <a:gd name="T76" fmla="*/ 517 w 1518"/>
              <a:gd name="T77" fmla="*/ 798 h 977"/>
              <a:gd name="T78" fmla="*/ 602 w 1518"/>
              <a:gd name="T79" fmla="*/ 798 h 977"/>
              <a:gd name="T80" fmla="*/ 602 w 1518"/>
              <a:gd name="T81" fmla="*/ 798 h 977"/>
              <a:gd name="T82" fmla="*/ 621 w 1518"/>
              <a:gd name="T83" fmla="*/ 847 h 977"/>
              <a:gd name="T84" fmla="*/ 690 w 1518"/>
              <a:gd name="T85" fmla="*/ 847 h 977"/>
              <a:gd name="T86" fmla="*/ 690 w 1518"/>
              <a:gd name="T87" fmla="*/ 847 h 977"/>
              <a:gd name="T88" fmla="*/ 1231 w 1518"/>
              <a:gd name="T89" fmla="*/ 912 h 977"/>
              <a:gd name="T90" fmla="*/ 1445 w 1518"/>
              <a:gd name="T91" fmla="*/ 912 h 977"/>
              <a:gd name="T92" fmla="*/ 1445 w 1518"/>
              <a:gd name="T93" fmla="*/ 977 h 977"/>
              <a:gd name="T94" fmla="*/ 1518 w 1518"/>
              <a:gd name="T95" fmla="*/ 977 h 9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18" h="977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77" y="0"/>
                </a:lnTo>
                <a:lnTo>
                  <a:pt x="77" y="0"/>
                </a:lnTo>
                <a:lnTo>
                  <a:pt x="77" y="0"/>
                </a:lnTo>
                <a:lnTo>
                  <a:pt x="134" y="0"/>
                </a:lnTo>
                <a:lnTo>
                  <a:pt x="134" y="32"/>
                </a:lnTo>
                <a:lnTo>
                  <a:pt x="134" y="32"/>
                </a:lnTo>
                <a:lnTo>
                  <a:pt x="136" y="32"/>
                </a:lnTo>
                <a:lnTo>
                  <a:pt x="136" y="63"/>
                </a:lnTo>
                <a:lnTo>
                  <a:pt x="136" y="63"/>
                </a:lnTo>
                <a:lnTo>
                  <a:pt x="139" y="63"/>
                </a:lnTo>
                <a:lnTo>
                  <a:pt x="139" y="94"/>
                </a:lnTo>
                <a:lnTo>
                  <a:pt x="139" y="94"/>
                </a:lnTo>
                <a:lnTo>
                  <a:pt x="192" y="94"/>
                </a:lnTo>
                <a:lnTo>
                  <a:pt x="192" y="126"/>
                </a:lnTo>
                <a:lnTo>
                  <a:pt x="192" y="126"/>
                </a:lnTo>
                <a:lnTo>
                  <a:pt x="208" y="126"/>
                </a:lnTo>
                <a:lnTo>
                  <a:pt x="208" y="158"/>
                </a:lnTo>
                <a:lnTo>
                  <a:pt x="208" y="158"/>
                </a:lnTo>
                <a:lnTo>
                  <a:pt x="212" y="158"/>
                </a:lnTo>
                <a:lnTo>
                  <a:pt x="212" y="189"/>
                </a:lnTo>
                <a:lnTo>
                  <a:pt x="212" y="189"/>
                </a:lnTo>
                <a:lnTo>
                  <a:pt x="214" y="189"/>
                </a:lnTo>
                <a:lnTo>
                  <a:pt x="214" y="253"/>
                </a:lnTo>
                <a:lnTo>
                  <a:pt x="214" y="253"/>
                </a:lnTo>
                <a:lnTo>
                  <a:pt x="218" y="253"/>
                </a:lnTo>
                <a:lnTo>
                  <a:pt x="218" y="253"/>
                </a:lnTo>
                <a:lnTo>
                  <a:pt x="218" y="253"/>
                </a:lnTo>
                <a:lnTo>
                  <a:pt x="228" y="253"/>
                </a:lnTo>
                <a:lnTo>
                  <a:pt x="228" y="285"/>
                </a:lnTo>
                <a:lnTo>
                  <a:pt x="228" y="285"/>
                </a:lnTo>
                <a:lnTo>
                  <a:pt x="241" y="285"/>
                </a:lnTo>
                <a:lnTo>
                  <a:pt x="241" y="351"/>
                </a:lnTo>
                <a:lnTo>
                  <a:pt x="241" y="351"/>
                </a:lnTo>
                <a:lnTo>
                  <a:pt x="258" y="351"/>
                </a:lnTo>
                <a:lnTo>
                  <a:pt x="258" y="351"/>
                </a:lnTo>
                <a:lnTo>
                  <a:pt x="258" y="351"/>
                </a:lnTo>
                <a:lnTo>
                  <a:pt x="262" y="351"/>
                </a:lnTo>
                <a:lnTo>
                  <a:pt x="262" y="386"/>
                </a:lnTo>
                <a:lnTo>
                  <a:pt x="262" y="386"/>
                </a:lnTo>
                <a:lnTo>
                  <a:pt x="269" y="386"/>
                </a:lnTo>
                <a:lnTo>
                  <a:pt x="269" y="420"/>
                </a:lnTo>
                <a:lnTo>
                  <a:pt x="269" y="420"/>
                </a:lnTo>
                <a:lnTo>
                  <a:pt x="277" y="420"/>
                </a:lnTo>
                <a:lnTo>
                  <a:pt x="277" y="455"/>
                </a:lnTo>
                <a:lnTo>
                  <a:pt x="277" y="455"/>
                </a:lnTo>
                <a:lnTo>
                  <a:pt x="290" y="455"/>
                </a:lnTo>
                <a:lnTo>
                  <a:pt x="290" y="489"/>
                </a:lnTo>
                <a:lnTo>
                  <a:pt x="290" y="489"/>
                </a:lnTo>
                <a:lnTo>
                  <a:pt x="339" y="489"/>
                </a:lnTo>
                <a:lnTo>
                  <a:pt x="339" y="524"/>
                </a:lnTo>
                <a:lnTo>
                  <a:pt x="339" y="524"/>
                </a:lnTo>
                <a:lnTo>
                  <a:pt x="341" y="524"/>
                </a:lnTo>
                <a:lnTo>
                  <a:pt x="341" y="558"/>
                </a:lnTo>
                <a:lnTo>
                  <a:pt x="341" y="558"/>
                </a:lnTo>
                <a:lnTo>
                  <a:pt x="346" y="558"/>
                </a:lnTo>
                <a:lnTo>
                  <a:pt x="346" y="558"/>
                </a:lnTo>
                <a:lnTo>
                  <a:pt x="346" y="558"/>
                </a:lnTo>
                <a:lnTo>
                  <a:pt x="351" y="558"/>
                </a:lnTo>
                <a:lnTo>
                  <a:pt x="351" y="595"/>
                </a:lnTo>
                <a:lnTo>
                  <a:pt x="351" y="595"/>
                </a:lnTo>
                <a:lnTo>
                  <a:pt x="356" y="595"/>
                </a:lnTo>
                <a:lnTo>
                  <a:pt x="356" y="636"/>
                </a:lnTo>
                <a:lnTo>
                  <a:pt x="356" y="636"/>
                </a:lnTo>
                <a:lnTo>
                  <a:pt x="425" y="636"/>
                </a:lnTo>
                <a:lnTo>
                  <a:pt x="425" y="677"/>
                </a:lnTo>
                <a:lnTo>
                  <a:pt x="425" y="677"/>
                </a:lnTo>
                <a:lnTo>
                  <a:pt x="434" y="677"/>
                </a:lnTo>
                <a:lnTo>
                  <a:pt x="434" y="717"/>
                </a:lnTo>
                <a:lnTo>
                  <a:pt x="434" y="717"/>
                </a:lnTo>
                <a:lnTo>
                  <a:pt x="453" y="717"/>
                </a:lnTo>
                <a:lnTo>
                  <a:pt x="453" y="758"/>
                </a:lnTo>
                <a:lnTo>
                  <a:pt x="453" y="758"/>
                </a:lnTo>
                <a:lnTo>
                  <a:pt x="517" y="758"/>
                </a:lnTo>
                <a:lnTo>
                  <a:pt x="517" y="798"/>
                </a:lnTo>
                <a:lnTo>
                  <a:pt x="517" y="798"/>
                </a:lnTo>
                <a:lnTo>
                  <a:pt x="602" y="798"/>
                </a:lnTo>
                <a:lnTo>
                  <a:pt x="602" y="798"/>
                </a:lnTo>
                <a:lnTo>
                  <a:pt x="602" y="798"/>
                </a:lnTo>
                <a:lnTo>
                  <a:pt x="621" y="798"/>
                </a:lnTo>
                <a:lnTo>
                  <a:pt x="621" y="847"/>
                </a:lnTo>
                <a:lnTo>
                  <a:pt x="621" y="847"/>
                </a:lnTo>
                <a:lnTo>
                  <a:pt x="690" y="847"/>
                </a:lnTo>
                <a:lnTo>
                  <a:pt x="690" y="847"/>
                </a:lnTo>
                <a:lnTo>
                  <a:pt x="690" y="847"/>
                </a:lnTo>
                <a:lnTo>
                  <a:pt x="1231" y="847"/>
                </a:lnTo>
                <a:lnTo>
                  <a:pt x="1231" y="912"/>
                </a:lnTo>
                <a:lnTo>
                  <a:pt x="1231" y="912"/>
                </a:lnTo>
                <a:lnTo>
                  <a:pt x="1445" y="912"/>
                </a:lnTo>
                <a:lnTo>
                  <a:pt x="1445" y="977"/>
                </a:lnTo>
                <a:lnTo>
                  <a:pt x="1445" y="977"/>
                </a:lnTo>
                <a:lnTo>
                  <a:pt x="1518" y="977"/>
                </a:lnTo>
                <a:lnTo>
                  <a:pt x="1518" y="977"/>
                </a:lnTo>
              </a:path>
            </a:pathLst>
          </a:cu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7" name="Line 185">
            <a:extLst>
              <a:ext uri="{FF2B5EF4-FFF2-40B4-BE49-F238E27FC236}">
                <a16:creationId xmlns:a16="http://schemas.microsoft.com/office/drawing/2014/main" id="{86DC0652-1C94-449B-8175-1CA4DF47C7A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1201" y="2357550"/>
            <a:ext cx="0" cy="6032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8" name="Line 186">
            <a:extLst>
              <a:ext uri="{FF2B5EF4-FFF2-40B4-BE49-F238E27FC236}">
                <a16:creationId xmlns:a16="http://schemas.microsoft.com/office/drawing/2014/main" id="{0477A10E-78F2-40C6-AD49-94C4D66183EB}"/>
              </a:ext>
            </a:extLst>
          </p:cNvPr>
          <p:cNvSpPr>
            <a:spLocks noChangeShapeType="1"/>
          </p:cNvSpPr>
          <p:nvPr/>
        </p:nvSpPr>
        <p:spPr bwMode="auto">
          <a:xfrm>
            <a:off x="5418679" y="2968011"/>
            <a:ext cx="0" cy="60324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199" name="Line 187">
            <a:extLst>
              <a:ext uri="{FF2B5EF4-FFF2-40B4-BE49-F238E27FC236}">
                <a16:creationId xmlns:a16="http://schemas.microsoft.com/office/drawing/2014/main" id="{DA4CDD02-B390-4755-8B15-DAA3FC0864AF}"/>
              </a:ext>
            </a:extLst>
          </p:cNvPr>
          <p:cNvSpPr>
            <a:spLocks noChangeShapeType="1"/>
          </p:cNvSpPr>
          <p:nvPr/>
        </p:nvSpPr>
        <p:spPr bwMode="auto">
          <a:xfrm>
            <a:off x="5486049" y="3206884"/>
            <a:ext cx="0" cy="57910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0" name="Line 188">
            <a:extLst>
              <a:ext uri="{FF2B5EF4-FFF2-40B4-BE49-F238E27FC236}">
                <a16:creationId xmlns:a16="http://schemas.microsoft.com/office/drawing/2014/main" id="{2A153D54-D400-4B51-8E02-5309CC18FB95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4262" y="3706354"/>
            <a:ext cx="0" cy="57910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1" name="Line 189">
            <a:extLst>
              <a:ext uri="{FF2B5EF4-FFF2-40B4-BE49-F238E27FC236}">
                <a16:creationId xmlns:a16="http://schemas.microsoft.com/office/drawing/2014/main" id="{62105C73-6DEC-4356-BC3A-BCF1C79C5AEA}"/>
              </a:ext>
            </a:extLst>
          </p:cNvPr>
          <p:cNvSpPr>
            <a:spLocks noChangeShapeType="1"/>
          </p:cNvSpPr>
          <p:nvPr/>
        </p:nvSpPr>
        <p:spPr bwMode="auto">
          <a:xfrm>
            <a:off x="5642682" y="3795630"/>
            <a:ext cx="0" cy="57910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2" name="Line 190">
            <a:extLst>
              <a:ext uri="{FF2B5EF4-FFF2-40B4-BE49-F238E27FC236}">
                <a16:creationId xmlns:a16="http://schemas.microsoft.com/office/drawing/2014/main" id="{214A9481-ABBD-42A5-9C61-A6A50E8113D8}"/>
              </a:ext>
            </a:extLst>
          </p:cNvPr>
          <p:cNvSpPr>
            <a:spLocks noChangeShapeType="1"/>
          </p:cNvSpPr>
          <p:nvPr/>
        </p:nvSpPr>
        <p:spPr bwMode="auto">
          <a:xfrm>
            <a:off x="6065426" y="4285446"/>
            <a:ext cx="0" cy="57910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3" name="Line 191">
            <a:extLst>
              <a:ext uri="{FF2B5EF4-FFF2-40B4-BE49-F238E27FC236}">
                <a16:creationId xmlns:a16="http://schemas.microsoft.com/office/drawing/2014/main" id="{E5B43237-18CF-4B33-9B51-EF85658AFB25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3640" y="4403675"/>
            <a:ext cx="0" cy="57910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4" name="Line 192">
            <a:extLst>
              <a:ext uri="{FF2B5EF4-FFF2-40B4-BE49-F238E27FC236}">
                <a16:creationId xmlns:a16="http://schemas.microsoft.com/office/drawing/2014/main" id="{EB19455E-052C-491C-BC16-2638225A3F1D}"/>
              </a:ext>
            </a:extLst>
          </p:cNvPr>
          <p:cNvSpPr>
            <a:spLocks noChangeShapeType="1"/>
          </p:cNvSpPr>
          <p:nvPr/>
        </p:nvSpPr>
        <p:spPr bwMode="auto">
          <a:xfrm>
            <a:off x="7608188" y="4717351"/>
            <a:ext cx="0" cy="57910"/>
          </a:xfrm>
          <a:prstGeom prst="line">
            <a:avLst/>
          </a:prstGeom>
          <a:noFill/>
          <a:ln w="1905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5" name="Freeform 193">
            <a:extLst>
              <a:ext uri="{FF2B5EF4-FFF2-40B4-BE49-F238E27FC236}">
                <a16:creationId xmlns:a16="http://schemas.microsoft.com/office/drawing/2014/main" id="{1F9E18C9-0BE1-43A3-A174-D6072D65A59B}"/>
              </a:ext>
            </a:extLst>
          </p:cNvPr>
          <p:cNvSpPr>
            <a:spLocks/>
          </p:cNvSpPr>
          <p:nvPr/>
        </p:nvSpPr>
        <p:spPr bwMode="auto">
          <a:xfrm>
            <a:off x="5051515" y="2417875"/>
            <a:ext cx="2917100" cy="1766231"/>
          </a:xfrm>
          <a:custGeom>
            <a:avLst/>
            <a:gdLst>
              <a:gd name="T0" fmla="*/ 0 w 1732"/>
              <a:gd name="T1" fmla="*/ 0 h 732"/>
              <a:gd name="T2" fmla="*/ 80 w 1732"/>
              <a:gd name="T3" fmla="*/ 0 h 732"/>
              <a:gd name="T4" fmla="*/ 115 w 1732"/>
              <a:gd name="T5" fmla="*/ 20 h 732"/>
              <a:gd name="T6" fmla="*/ 128 w 1732"/>
              <a:gd name="T7" fmla="*/ 41 h 732"/>
              <a:gd name="T8" fmla="*/ 139 w 1732"/>
              <a:gd name="T9" fmla="*/ 61 h 732"/>
              <a:gd name="T10" fmla="*/ 149 w 1732"/>
              <a:gd name="T11" fmla="*/ 82 h 732"/>
              <a:gd name="T12" fmla="*/ 151 w 1732"/>
              <a:gd name="T13" fmla="*/ 102 h 732"/>
              <a:gd name="T14" fmla="*/ 187 w 1732"/>
              <a:gd name="T15" fmla="*/ 122 h 732"/>
              <a:gd name="T16" fmla="*/ 192 w 1732"/>
              <a:gd name="T17" fmla="*/ 143 h 732"/>
              <a:gd name="T18" fmla="*/ 198 w 1732"/>
              <a:gd name="T19" fmla="*/ 184 h 732"/>
              <a:gd name="T20" fmla="*/ 200 w 1732"/>
              <a:gd name="T21" fmla="*/ 225 h 732"/>
              <a:gd name="T22" fmla="*/ 202 w 1732"/>
              <a:gd name="T23" fmla="*/ 245 h 732"/>
              <a:gd name="T24" fmla="*/ 205 w 1732"/>
              <a:gd name="T25" fmla="*/ 265 h 732"/>
              <a:gd name="T26" fmla="*/ 208 w 1732"/>
              <a:gd name="T27" fmla="*/ 327 h 732"/>
              <a:gd name="T28" fmla="*/ 216 w 1732"/>
              <a:gd name="T29" fmla="*/ 348 h 732"/>
              <a:gd name="T30" fmla="*/ 226 w 1732"/>
              <a:gd name="T31" fmla="*/ 369 h 732"/>
              <a:gd name="T32" fmla="*/ 230 w 1732"/>
              <a:gd name="T33" fmla="*/ 390 h 732"/>
              <a:gd name="T34" fmla="*/ 272 w 1732"/>
              <a:gd name="T35" fmla="*/ 411 h 732"/>
              <a:gd name="T36" fmla="*/ 282 w 1732"/>
              <a:gd name="T37" fmla="*/ 432 h 732"/>
              <a:gd name="T38" fmla="*/ 287 w 1732"/>
              <a:gd name="T39" fmla="*/ 453 h 732"/>
              <a:gd name="T40" fmla="*/ 290 w 1732"/>
              <a:gd name="T41" fmla="*/ 495 h 732"/>
              <a:gd name="T42" fmla="*/ 344 w 1732"/>
              <a:gd name="T43" fmla="*/ 516 h 732"/>
              <a:gd name="T44" fmla="*/ 415 w 1732"/>
              <a:gd name="T45" fmla="*/ 537 h 732"/>
              <a:gd name="T46" fmla="*/ 418 w 1732"/>
              <a:gd name="T47" fmla="*/ 558 h 732"/>
              <a:gd name="T48" fmla="*/ 431 w 1732"/>
              <a:gd name="T49" fmla="*/ 558 h 732"/>
              <a:gd name="T50" fmla="*/ 482 w 1732"/>
              <a:gd name="T51" fmla="*/ 580 h 732"/>
              <a:gd name="T52" fmla="*/ 525 w 1732"/>
              <a:gd name="T53" fmla="*/ 580 h 732"/>
              <a:gd name="T54" fmla="*/ 564 w 1732"/>
              <a:gd name="T55" fmla="*/ 580 h 732"/>
              <a:gd name="T56" fmla="*/ 633 w 1732"/>
              <a:gd name="T57" fmla="*/ 605 h 732"/>
              <a:gd name="T58" fmla="*/ 634 w 1732"/>
              <a:gd name="T59" fmla="*/ 628 h 732"/>
              <a:gd name="T60" fmla="*/ 741 w 1732"/>
              <a:gd name="T61" fmla="*/ 628 h 732"/>
              <a:gd name="T62" fmla="*/ 829 w 1732"/>
              <a:gd name="T63" fmla="*/ 628 h 732"/>
              <a:gd name="T64" fmla="*/ 895 w 1732"/>
              <a:gd name="T65" fmla="*/ 628 h 732"/>
              <a:gd name="T66" fmla="*/ 1016 w 1732"/>
              <a:gd name="T67" fmla="*/ 628 h 732"/>
              <a:gd name="T68" fmla="*/ 1039 w 1732"/>
              <a:gd name="T69" fmla="*/ 628 h 732"/>
              <a:gd name="T70" fmla="*/ 1090 w 1732"/>
              <a:gd name="T71" fmla="*/ 628 h 732"/>
              <a:gd name="T72" fmla="*/ 1100 w 1732"/>
              <a:gd name="T73" fmla="*/ 628 h 732"/>
              <a:gd name="T74" fmla="*/ 1105 w 1732"/>
              <a:gd name="T75" fmla="*/ 628 h 732"/>
              <a:gd name="T76" fmla="*/ 1110 w 1732"/>
              <a:gd name="T77" fmla="*/ 628 h 732"/>
              <a:gd name="T78" fmla="*/ 1140 w 1732"/>
              <a:gd name="T79" fmla="*/ 628 h 732"/>
              <a:gd name="T80" fmla="*/ 1180 w 1732"/>
              <a:gd name="T81" fmla="*/ 628 h 732"/>
              <a:gd name="T82" fmla="*/ 1248 w 1732"/>
              <a:gd name="T83" fmla="*/ 628 h 732"/>
              <a:gd name="T84" fmla="*/ 1473 w 1732"/>
              <a:gd name="T85" fmla="*/ 732 h 732"/>
              <a:gd name="T86" fmla="*/ 1554 w 1732"/>
              <a:gd name="T87" fmla="*/ 732 h 732"/>
              <a:gd name="T88" fmla="*/ 1721 w 1732"/>
              <a:gd name="T89" fmla="*/ 732 h 732"/>
              <a:gd name="T90" fmla="*/ 1732 w 1732"/>
              <a:gd name="T91" fmla="*/ 732 h 7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732" h="732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80" y="0"/>
                </a:lnTo>
                <a:lnTo>
                  <a:pt x="80" y="0"/>
                </a:lnTo>
                <a:lnTo>
                  <a:pt x="80" y="0"/>
                </a:lnTo>
                <a:lnTo>
                  <a:pt x="115" y="0"/>
                </a:lnTo>
                <a:lnTo>
                  <a:pt x="115" y="20"/>
                </a:lnTo>
                <a:lnTo>
                  <a:pt x="115" y="20"/>
                </a:lnTo>
                <a:lnTo>
                  <a:pt x="128" y="20"/>
                </a:lnTo>
                <a:lnTo>
                  <a:pt x="128" y="41"/>
                </a:lnTo>
                <a:lnTo>
                  <a:pt x="128" y="41"/>
                </a:lnTo>
                <a:lnTo>
                  <a:pt x="139" y="41"/>
                </a:lnTo>
                <a:lnTo>
                  <a:pt x="139" y="61"/>
                </a:lnTo>
                <a:lnTo>
                  <a:pt x="139" y="61"/>
                </a:lnTo>
                <a:lnTo>
                  <a:pt x="149" y="61"/>
                </a:lnTo>
                <a:lnTo>
                  <a:pt x="149" y="82"/>
                </a:lnTo>
                <a:lnTo>
                  <a:pt x="149" y="82"/>
                </a:lnTo>
                <a:lnTo>
                  <a:pt x="151" y="82"/>
                </a:lnTo>
                <a:lnTo>
                  <a:pt x="151" y="102"/>
                </a:lnTo>
                <a:lnTo>
                  <a:pt x="151" y="102"/>
                </a:lnTo>
                <a:lnTo>
                  <a:pt x="187" y="102"/>
                </a:lnTo>
                <a:lnTo>
                  <a:pt x="187" y="122"/>
                </a:lnTo>
                <a:lnTo>
                  <a:pt x="187" y="122"/>
                </a:lnTo>
                <a:lnTo>
                  <a:pt x="192" y="122"/>
                </a:lnTo>
                <a:lnTo>
                  <a:pt x="192" y="143"/>
                </a:lnTo>
                <a:lnTo>
                  <a:pt x="192" y="143"/>
                </a:lnTo>
                <a:lnTo>
                  <a:pt x="198" y="143"/>
                </a:lnTo>
                <a:lnTo>
                  <a:pt x="198" y="184"/>
                </a:lnTo>
                <a:lnTo>
                  <a:pt x="198" y="184"/>
                </a:lnTo>
                <a:lnTo>
                  <a:pt x="200" y="184"/>
                </a:lnTo>
                <a:lnTo>
                  <a:pt x="200" y="225"/>
                </a:lnTo>
                <a:lnTo>
                  <a:pt x="200" y="225"/>
                </a:lnTo>
                <a:lnTo>
                  <a:pt x="202" y="225"/>
                </a:lnTo>
                <a:lnTo>
                  <a:pt x="202" y="245"/>
                </a:lnTo>
                <a:lnTo>
                  <a:pt x="202" y="245"/>
                </a:lnTo>
                <a:lnTo>
                  <a:pt x="205" y="245"/>
                </a:lnTo>
                <a:lnTo>
                  <a:pt x="205" y="265"/>
                </a:lnTo>
                <a:lnTo>
                  <a:pt x="205" y="265"/>
                </a:lnTo>
                <a:lnTo>
                  <a:pt x="208" y="265"/>
                </a:lnTo>
                <a:lnTo>
                  <a:pt x="208" y="327"/>
                </a:lnTo>
                <a:lnTo>
                  <a:pt x="208" y="327"/>
                </a:lnTo>
                <a:lnTo>
                  <a:pt x="216" y="327"/>
                </a:lnTo>
                <a:lnTo>
                  <a:pt x="216" y="348"/>
                </a:lnTo>
                <a:lnTo>
                  <a:pt x="216" y="348"/>
                </a:lnTo>
                <a:lnTo>
                  <a:pt x="226" y="348"/>
                </a:lnTo>
                <a:lnTo>
                  <a:pt x="226" y="369"/>
                </a:lnTo>
                <a:lnTo>
                  <a:pt x="226" y="369"/>
                </a:lnTo>
                <a:lnTo>
                  <a:pt x="230" y="369"/>
                </a:lnTo>
                <a:lnTo>
                  <a:pt x="230" y="390"/>
                </a:lnTo>
                <a:lnTo>
                  <a:pt x="230" y="390"/>
                </a:lnTo>
                <a:lnTo>
                  <a:pt x="272" y="390"/>
                </a:lnTo>
                <a:lnTo>
                  <a:pt x="272" y="411"/>
                </a:lnTo>
                <a:lnTo>
                  <a:pt x="272" y="411"/>
                </a:lnTo>
                <a:lnTo>
                  <a:pt x="282" y="411"/>
                </a:lnTo>
                <a:lnTo>
                  <a:pt x="282" y="432"/>
                </a:lnTo>
                <a:lnTo>
                  <a:pt x="282" y="432"/>
                </a:lnTo>
                <a:lnTo>
                  <a:pt x="287" y="432"/>
                </a:lnTo>
                <a:lnTo>
                  <a:pt x="287" y="453"/>
                </a:lnTo>
                <a:lnTo>
                  <a:pt x="287" y="453"/>
                </a:lnTo>
                <a:lnTo>
                  <a:pt x="290" y="453"/>
                </a:lnTo>
                <a:lnTo>
                  <a:pt x="290" y="495"/>
                </a:lnTo>
                <a:lnTo>
                  <a:pt x="290" y="495"/>
                </a:lnTo>
                <a:lnTo>
                  <a:pt x="344" y="495"/>
                </a:lnTo>
                <a:lnTo>
                  <a:pt x="344" y="516"/>
                </a:lnTo>
                <a:lnTo>
                  <a:pt x="344" y="516"/>
                </a:lnTo>
                <a:lnTo>
                  <a:pt x="415" y="516"/>
                </a:lnTo>
                <a:lnTo>
                  <a:pt x="415" y="537"/>
                </a:lnTo>
                <a:lnTo>
                  <a:pt x="415" y="537"/>
                </a:lnTo>
                <a:lnTo>
                  <a:pt x="418" y="537"/>
                </a:lnTo>
                <a:lnTo>
                  <a:pt x="418" y="558"/>
                </a:lnTo>
                <a:lnTo>
                  <a:pt x="418" y="558"/>
                </a:lnTo>
                <a:lnTo>
                  <a:pt x="431" y="558"/>
                </a:lnTo>
                <a:lnTo>
                  <a:pt x="431" y="558"/>
                </a:lnTo>
                <a:lnTo>
                  <a:pt x="431" y="558"/>
                </a:lnTo>
                <a:lnTo>
                  <a:pt x="482" y="558"/>
                </a:lnTo>
                <a:lnTo>
                  <a:pt x="482" y="580"/>
                </a:lnTo>
                <a:lnTo>
                  <a:pt x="482" y="580"/>
                </a:lnTo>
                <a:lnTo>
                  <a:pt x="525" y="580"/>
                </a:lnTo>
                <a:lnTo>
                  <a:pt x="525" y="580"/>
                </a:lnTo>
                <a:lnTo>
                  <a:pt x="525" y="580"/>
                </a:lnTo>
                <a:lnTo>
                  <a:pt x="564" y="580"/>
                </a:lnTo>
                <a:lnTo>
                  <a:pt x="564" y="580"/>
                </a:lnTo>
                <a:lnTo>
                  <a:pt x="564" y="580"/>
                </a:lnTo>
                <a:lnTo>
                  <a:pt x="633" y="580"/>
                </a:lnTo>
                <a:lnTo>
                  <a:pt x="633" y="605"/>
                </a:lnTo>
                <a:lnTo>
                  <a:pt x="633" y="605"/>
                </a:lnTo>
                <a:lnTo>
                  <a:pt x="634" y="605"/>
                </a:lnTo>
                <a:lnTo>
                  <a:pt x="634" y="628"/>
                </a:lnTo>
                <a:lnTo>
                  <a:pt x="634" y="628"/>
                </a:lnTo>
                <a:lnTo>
                  <a:pt x="741" y="628"/>
                </a:lnTo>
                <a:lnTo>
                  <a:pt x="741" y="628"/>
                </a:lnTo>
                <a:lnTo>
                  <a:pt x="741" y="628"/>
                </a:lnTo>
                <a:lnTo>
                  <a:pt x="829" y="628"/>
                </a:lnTo>
                <a:lnTo>
                  <a:pt x="829" y="628"/>
                </a:lnTo>
                <a:lnTo>
                  <a:pt x="829" y="628"/>
                </a:lnTo>
                <a:lnTo>
                  <a:pt x="895" y="628"/>
                </a:lnTo>
                <a:lnTo>
                  <a:pt x="895" y="628"/>
                </a:lnTo>
                <a:lnTo>
                  <a:pt x="895" y="628"/>
                </a:lnTo>
                <a:lnTo>
                  <a:pt x="1016" y="628"/>
                </a:lnTo>
                <a:lnTo>
                  <a:pt x="1016" y="628"/>
                </a:lnTo>
                <a:lnTo>
                  <a:pt x="1016" y="628"/>
                </a:lnTo>
                <a:lnTo>
                  <a:pt x="1039" y="628"/>
                </a:lnTo>
                <a:lnTo>
                  <a:pt x="1039" y="628"/>
                </a:lnTo>
                <a:lnTo>
                  <a:pt x="1039" y="628"/>
                </a:lnTo>
                <a:lnTo>
                  <a:pt x="1090" y="628"/>
                </a:lnTo>
                <a:lnTo>
                  <a:pt x="1090" y="628"/>
                </a:lnTo>
                <a:lnTo>
                  <a:pt x="1090" y="628"/>
                </a:lnTo>
                <a:lnTo>
                  <a:pt x="1100" y="628"/>
                </a:lnTo>
                <a:lnTo>
                  <a:pt x="1100" y="628"/>
                </a:lnTo>
                <a:lnTo>
                  <a:pt x="1100" y="628"/>
                </a:lnTo>
                <a:lnTo>
                  <a:pt x="1105" y="628"/>
                </a:lnTo>
                <a:lnTo>
                  <a:pt x="1105" y="628"/>
                </a:lnTo>
                <a:lnTo>
                  <a:pt x="1105" y="628"/>
                </a:lnTo>
                <a:lnTo>
                  <a:pt x="1110" y="628"/>
                </a:lnTo>
                <a:lnTo>
                  <a:pt x="1110" y="628"/>
                </a:lnTo>
                <a:lnTo>
                  <a:pt x="1110" y="628"/>
                </a:lnTo>
                <a:lnTo>
                  <a:pt x="1140" y="628"/>
                </a:lnTo>
                <a:lnTo>
                  <a:pt x="1140" y="628"/>
                </a:lnTo>
                <a:lnTo>
                  <a:pt x="1140" y="628"/>
                </a:lnTo>
                <a:lnTo>
                  <a:pt x="1180" y="628"/>
                </a:lnTo>
                <a:lnTo>
                  <a:pt x="1180" y="628"/>
                </a:lnTo>
                <a:lnTo>
                  <a:pt x="1180" y="628"/>
                </a:lnTo>
                <a:lnTo>
                  <a:pt x="1248" y="628"/>
                </a:lnTo>
                <a:lnTo>
                  <a:pt x="1248" y="628"/>
                </a:lnTo>
                <a:lnTo>
                  <a:pt x="1248" y="628"/>
                </a:lnTo>
                <a:lnTo>
                  <a:pt x="1473" y="628"/>
                </a:lnTo>
                <a:lnTo>
                  <a:pt x="1473" y="732"/>
                </a:lnTo>
                <a:lnTo>
                  <a:pt x="1473" y="732"/>
                </a:lnTo>
                <a:lnTo>
                  <a:pt x="1554" y="732"/>
                </a:lnTo>
                <a:lnTo>
                  <a:pt x="1554" y="732"/>
                </a:lnTo>
                <a:lnTo>
                  <a:pt x="1554" y="732"/>
                </a:lnTo>
                <a:lnTo>
                  <a:pt x="1721" y="732"/>
                </a:lnTo>
                <a:lnTo>
                  <a:pt x="1721" y="732"/>
                </a:lnTo>
                <a:lnTo>
                  <a:pt x="1721" y="732"/>
                </a:lnTo>
                <a:lnTo>
                  <a:pt x="1732" y="732"/>
                </a:lnTo>
                <a:lnTo>
                  <a:pt x="1732" y="732"/>
                </a:lnTo>
              </a:path>
            </a:pathLst>
          </a:cu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6" name="Line 194">
            <a:extLst>
              <a:ext uri="{FF2B5EF4-FFF2-40B4-BE49-F238E27FC236}">
                <a16:creationId xmlns:a16="http://schemas.microsoft.com/office/drawing/2014/main" id="{6B9F88EC-93A5-4E4B-8A87-06C868442C1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6254" y="2357550"/>
            <a:ext cx="0" cy="60324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7" name="Line 195">
            <a:extLst>
              <a:ext uri="{FF2B5EF4-FFF2-40B4-BE49-F238E27FC236}">
                <a16:creationId xmlns:a16="http://schemas.microsoft.com/office/drawing/2014/main" id="{377FFFB3-6C2C-4B12-AC87-EAAD7170C4F2}"/>
              </a:ext>
            </a:extLst>
          </p:cNvPr>
          <p:cNvSpPr>
            <a:spLocks noChangeShapeType="1"/>
          </p:cNvSpPr>
          <p:nvPr/>
        </p:nvSpPr>
        <p:spPr bwMode="auto">
          <a:xfrm>
            <a:off x="5401837" y="3146565"/>
            <a:ext cx="0" cy="60324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8" name="Line 196">
            <a:extLst>
              <a:ext uri="{FF2B5EF4-FFF2-40B4-BE49-F238E27FC236}">
                <a16:creationId xmlns:a16="http://schemas.microsoft.com/office/drawing/2014/main" id="{94442164-BA88-4130-B3E5-830F927C40B8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7421" y="3706354"/>
            <a:ext cx="0" cy="57910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09" name="Line 197">
            <a:extLst>
              <a:ext uri="{FF2B5EF4-FFF2-40B4-BE49-F238E27FC236}">
                <a16:creationId xmlns:a16="http://schemas.microsoft.com/office/drawing/2014/main" id="{47E6B828-4C2A-4127-B415-ED6CE0FC02C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5740" y="3759437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0" name="Line 198">
            <a:extLst>
              <a:ext uri="{FF2B5EF4-FFF2-40B4-BE49-F238E27FC236}">
                <a16:creationId xmlns:a16="http://schemas.microsoft.com/office/drawing/2014/main" id="{5CA3E824-1FDA-438B-8CD2-57ECAC208745}"/>
              </a:ext>
            </a:extLst>
          </p:cNvPr>
          <p:cNvSpPr>
            <a:spLocks noChangeShapeType="1"/>
          </p:cNvSpPr>
          <p:nvPr/>
        </p:nvSpPr>
        <p:spPr bwMode="auto">
          <a:xfrm>
            <a:off x="6001426" y="3759437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1" name="Line 199">
            <a:extLst>
              <a:ext uri="{FF2B5EF4-FFF2-40B4-BE49-F238E27FC236}">
                <a16:creationId xmlns:a16="http://schemas.microsoft.com/office/drawing/2014/main" id="{FD1DB200-52FC-4353-A9BE-F383A212D74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99535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2" name="Line 200">
            <a:extLst>
              <a:ext uri="{FF2B5EF4-FFF2-40B4-BE49-F238E27FC236}">
                <a16:creationId xmlns:a16="http://schemas.microsoft.com/office/drawing/2014/main" id="{B00BDD54-96FF-4A4C-BC80-0AA7C0CCFF15}"/>
              </a:ext>
            </a:extLst>
          </p:cNvPr>
          <p:cNvSpPr>
            <a:spLocks noChangeShapeType="1"/>
          </p:cNvSpPr>
          <p:nvPr/>
        </p:nvSpPr>
        <p:spPr bwMode="auto">
          <a:xfrm>
            <a:off x="6447748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3" name="Line 201">
            <a:extLst>
              <a:ext uri="{FF2B5EF4-FFF2-40B4-BE49-F238E27FC236}">
                <a16:creationId xmlns:a16="http://schemas.microsoft.com/office/drawing/2014/main" id="{91E4D4A7-2401-4829-B03D-A8C959E7D50F}"/>
              </a:ext>
            </a:extLst>
          </p:cNvPr>
          <p:cNvSpPr>
            <a:spLocks noChangeShapeType="1"/>
          </p:cNvSpPr>
          <p:nvPr/>
        </p:nvSpPr>
        <p:spPr bwMode="auto">
          <a:xfrm>
            <a:off x="6558908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4" name="Line 202">
            <a:extLst>
              <a:ext uri="{FF2B5EF4-FFF2-40B4-BE49-F238E27FC236}">
                <a16:creationId xmlns:a16="http://schemas.microsoft.com/office/drawing/2014/main" id="{C20F76EA-D8C2-4524-8327-5D9B9C251BCD}"/>
              </a:ext>
            </a:extLst>
          </p:cNvPr>
          <p:cNvSpPr>
            <a:spLocks noChangeShapeType="1"/>
          </p:cNvSpPr>
          <p:nvPr/>
        </p:nvSpPr>
        <p:spPr bwMode="auto">
          <a:xfrm>
            <a:off x="6762701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5" name="Line 203">
            <a:extLst>
              <a:ext uri="{FF2B5EF4-FFF2-40B4-BE49-F238E27FC236}">
                <a16:creationId xmlns:a16="http://schemas.microsoft.com/office/drawing/2014/main" id="{D1FF937C-BB6E-40FE-B2DE-2E2EF6C6C7EA}"/>
              </a:ext>
            </a:extLst>
          </p:cNvPr>
          <p:cNvSpPr>
            <a:spLocks noChangeShapeType="1"/>
          </p:cNvSpPr>
          <p:nvPr/>
        </p:nvSpPr>
        <p:spPr bwMode="auto">
          <a:xfrm>
            <a:off x="6801438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6" name="Line 204">
            <a:extLst>
              <a:ext uri="{FF2B5EF4-FFF2-40B4-BE49-F238E27FC236}">
                <a16:creationId xmlns:a16="http://schemas.microsoft.com/office/drawing/2014/main" id="{EC4ABFB8-2E19-4FA2-B438-F5AD6D0A75FF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7335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7" name="Line 205">
            <a:extLst>
              <a:ext uri="{FF2B5EF4-FFF2-40B4-BE49-F238E27FC236}">
                <a16:creationId xmlns:a16="http://schemas.microsoft.com/office/drawing/2014/main" id="{496C48B7-4670-481D-8E3C-E139DA0D42A4}"/>
              </a:ext>
            </a:extLst>
          </p:cNvPr>
          <p:cNvSpPr>
            <a:spLocks noChangeShapeType="1"/>
          </p:cNvSpPr>
          <p:nvPr/>
        </p:nvSpPr>
        <p:spPr bwMode="auto">
          <a:xfrm>
            <a:off x="6904178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8" name="Line 206">
            <a:extLst>
              <a:ext uri="{FF2B5EF4-FFF2-40B4-BE49-F238E27FC236}">
                <a16:creationId xmlns:a16="http://schemas.microsoft.com/office/drawing/2014/main" id="{BAA190D8-7153-4EE8-989C-36D561C1E0D4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2598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19" name="Line 207">
            <a:extLst>
              <a:ext uri="{FF2B5EF4-FFF2-40B4-BE49-F238E27FC236}">
                <a16:creationId xmlns:a16="http://schemas.microsoft.com/office/drawing/2014/main" id="{37579409-2E1B-4671-85E1-35DB4B958E6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1019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0" name="Line 208">
            <a:extLst>
              <a:ext uri="{FF2B5EF4-FFF2-40B4-BE49-F238E27FC236}">
                <a16:creationId xmlns:a16="http://schemas.microsoft.com/office/drawing/2014/main" id="{D221B072-C7A1-4D70-94FA-02ED4AADC0F9}"/>
              </a:ext>
            </a:extLst>
          </p:cNvPr>
          <p:cNvSpPr>
            <a:spLocks noChangeShapeType="1"/>
          </p:cNvSpPr>
          <p:nvPr/>
        </p:nvSpPr>
        <p:spPr bwMode="auto">
          <a:xfrm>
            <a:off x="6971547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1" name="Line 209">
            <a:extLst>
              <a:ext uri="{FF2B5EF4-FFF2-40B4-BE49-F238E27FC236}">
                <a16:creationId xmlns:a16="http://schemas.microsoft.com/office/drawing/2014/main" id="{CCB56EB3-739E-426D-9B06-B6AE5C584222}"/>
              </a:ext>
            </a:extLst>
          </p:cNvPr>
          <p:cNvSpPr>
            <a:spLocks noChangeShapeType="1"/>
          </p:cNvSpPr>
          <p:nvPr/>
        </p:nvSpPr>
        <p:spPr bwMode="auto">
          <a:xfrm>
            <a:off x="7038916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2" name="Line 210">
            <a:extLst>
              <a:ext uri="{FF2B5EF4-FFF2-40B4-BE49-F238E27FC236}">
                <a16:creationId xmlns:a16="http://schemas.microsoft.com/office/drawing/2014/main" id="{56475E42-62C9-4210-9C40-57B9500580DD}"/>
              </a:ext>
            </a:extLst>
          </p:cNvPr>
          <p:cNvSpPr>
            <a:spLocks noChangeShapeType="1"/>
          </p:cNvSpPr>
          <p:nvPr/>
        </p:nvSpPr>
        <p:spPr bwMode="auto">
          <a:xfrm>
            <a:off x="7153445" y="387525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3" name="Line 211">
            <a:extLst>
              <a:ext uri="{FF2B5EF4-FFF2-40B4-BE49-F238E27FC236}">
                <a16:creationId xmlns:a16="http://schemas.microsoft.com/office/drawing/2014/main" id="{B5A8D9AE-B1EA-489F-BAEF-7DCDDC226DD1}"/>
              </a:ext>
            </a:extLst>
          </p:cNvPr>
          <p:cNvSpPr>
            <a:spLocks noChangeShapeType="1"/>
          </p:cNvSpPr>
          <p:nvPr/>
        </p:nvSpPr>
        <p:spPr bwMode="auto">
          <a:xfrm>
            <a:off x="7668821" y="412619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4" name="Line 212">
            <a:extLst>
              <a:ext uri="{FF2B5EF4-FFF2-40B4-BE49-F238E27FC236}">
                <a16:creationId xmlns:a16="http://schemas.microsoft.com/office/drawing/2014/main" id="{F7413E48-4F68-4BA1-AE98-ED0F65900888}"/>
              </a:ext>
            </a:extLst>
          </p:cNvPr>
          <p:cNvSpPr>
            <a:spLocks noChangeShapeType="1"/>
          </p:cNvSpPr>
          <p:nvPr/>
        </p:nvSpPr>
        <p:spPr bwMode="auto">
          <a:xfrm>
            <a:off x="7950088" y="412619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225" name="Line 213">
            <a:extLst>
              <a:ext uri="{FF2B5EF4-FFF2-40B4-BE49-F238E27FC236}">
                <a16:creationId xmlns:a16="http://schemas.microsoft.com/office/drawing/2014/main" id="{7B499F41-E20F-4FE7-A26E-967596131989}"/>
              </a:ext>
            </a:extLst>
          </p:cNvPr>
          <p:cNvSpPr>
            <a:spLocks noChangeShapeType="1"/>
          </p:cNvSpPr>
          <p:nvPr/>
        </p:nvSpPr>
        <p:spPr bwMode="auto">
          <a:xfrm>
            <a:off x="7968615" y="4126196"/>
            <a:ext cx="0" cy="57910"/>
          </a:xfrm>
          <a:prstGeom prst="line">
            <a:avLst/>
          </a:prstGeom>
          <a:noFill/>
          <a:ln w="1905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4" name="Line 291">
            <a:extLst>
              <a:ext uri="{FF2B5EF4-FFF2-40B4-BE49-F238E27FC236}">
                <a16:creationId xmlns:a16="http://schemas.microsoft.com/office/drawing/2014/main" id="{F9F1AB23-F2E2-4CFC-9420-B63371DB0068}"/>
              </a:ext>
            </a:extLst>
          </p:cNvPr>
          <p:cNvSpPr>
            <a:spLocks noChangeShapeType="1"/>
          </p:cNvSpPr>
          <p:nvPr/>
        </p:nvSpPr>
        <p:spPr bwMode="auto">
          <a:xfrm>
            <a:off x="5053947" y="2369375"/>
            <a:ext cx="0" cy="59542"/>
          </a:xfrm>
          <a:prstGeom prst="line">
            <a:avLst/>
          </a:prstGeom>
          <a:noFill/>
          <a:ln w="12700" cap="flat">
            <a:solidFill>
              <a:srgbClr val="66203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75" name="Line 301">
            <a:extLst>
              <a:ext uri="{FF2B5EF4-FFF2-40B4-BE49-F238E27FC236}">
                <a16:creationId xmlns:a16="http://schemas.microsoft.com/office/drawing/2014/main" id="{6CD23661-3536-4D02-A891-47202B58F0B4}"/>
              </a:ext>
            </a:extLst>
          </p:cNvPr>
          <p:cNvSpPr>
            <a:spLocks noChangeShapeType="1"/>
          </p:cNvSpPr>
          <p:nvPr/>
        </p:nvSpPr>
        <p:spPr bwMode="auto">
          <a:xfrm>
            <a:off x="5053947" y="2369375"/>
            <a:ext cx="0" cy="59542"/>
          </a:xfrm>
          <a:prstGeom prst="line">
            <a:avLst/>
          </a:prstGeom>
          <a:noFill/>
          <a:ln w="12700" cap="flat">
            <a:solidFill>
              <a:srgbClr val="D2680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395" name="Rectangle 333">
            <a:extLst>
              <a:ext uri="{FF2B5EF4-FFF2-40B4-BE49-F238E27FC236}">
                <a16:creationId xmlns:a16="http://schemas.microsoft.com/office/drawing/2014/main" id="{50B14F98-DA02-4C2D-BE9D-B536F1CF3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768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52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6" name="Rectangle 334">
            <a:extLst>
              <a:ext uri="{FF2B5EF4-FFF2-40B4-BE49-F238E27FC236}">
                <a16:creationId xmlns:a16="http://schemas.microsoft.com/office/drawing/2014/main" id="{48A23B36-06AC-46ED-AA74-906C1DA0D5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095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47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7" name="Rectangle 335">
            <a:extLst>
              <a:ext uri="{FF2B5EF4-FFF2-40B4-BE49-F238E27FC236}">
                <a16:creationId xmlns:a16="http://schemas.microsoft.com/office/drawing/2014/main" id="{C8E16658-1D78-4B8B-A1C2-5FE53E276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5369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8" name="Rectangle 336">
            <a:extLst>
              <a:ext uri="{FF2B5EF4-FFF2-40B4-BE49-F238E27FC236}">
                <a16:creationId xmlns:a16="http://schemas.microsoft.com/office/drawing/2014/main" id="{FD729906-DF09-4B15-9B98-9BDF8692CB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70749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99" name="Rectangle 337">
            <a:extLst>
              <a:ext uri="{FF2B5EF4-FFF2-40B4-BE49-F238E27FC236}">
                <a16:creationId xmlns:a16="http://schemas.microsoft.com/office/drawing/2014/main" id="{8A0EF418-99A7-40FB-B9FE-D12FABFA30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538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19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0" name="Rectangle 338">
            <a:extLst>
              <a:ext uri="{FF2B5EF4-FFF2-40B4-BE49-F238E27FC236}">
                <a16:creationId xmlns:a16="http://schemas.microsoft.com/office/drawing/2014/main" id="{2EB479D1-D80C-4F90-A780-E4AE70FC5C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0838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1" name="Rectangle 339">
            <a:extLst>
              <a:ext uri="{FF2B5EF4-FFF2-40B4-BE49-F238E27FC236}">
                <a16:creationId xmlns:a16="http://schemas.microsoft.com/office/drawing/2014/main" id="{4387B9E4-B44E-4220-8F3B-BF44C79B7C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6216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2" name="Rectangle 340">
            <a:extLst>
              <a:ext uri="{FF2B5EF4-FFF2-40B4-BE49-F238E27FC236}">
                <a16:creationId xmlns:a16="http://schemas.microsoft.com/office/drawing/2014/main" id="{4F8AED81-1994-4C02-8DA0-E336812B4E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95388" y="5404932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12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3" name="Rectangle 341">
            <a:extLst>
              <a:ext uri="{FF2B5EF4-FFF2-40B4-BE49-F238E27FC236}">
                <a16:creationId xmlns:a16="http://schemas.microsoft.com/office/drawing/2014/main" id="{1EF0F154-E281-4E50-9604-A2783FE78C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2663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5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4" name="Rectangle 342">
            <a:extLst>
              <a:ext uri="{FF2B5EF4-FFF2-40B4-BE49-F238E27FC236}">
                <a16:creationId xmlns:a16="http://schemas.microsoft.com/office/drawing/2014/main" id="{81AA4D1A-456A-41B0-9303-1496E9A762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6964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5" name="Rectangle 343">
            <a:extLst>
              <a:ext uri="{FF2B5EF4-FFF2-40B4-BE49-F238E27FC236}">
                <a16:creationId xmlns:a16="http://schemas.microsoft.com/office/drawing/2014/main" id="{7048B045-7864-4151-81F8-73D4261CD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5317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6" name="Rectangle 344">
            <a:extLst>
              <a:ext uri="{FF2B5EF4-FFF2-40B4-BE49-F238E27FC236}">
                <a16:creationId xmlns:a16="http://schemas.microsoft.com/office/drawing/2014/main" id="{6A865521-7B61-459B-A2AD-A528567F7E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1106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07" name="Rectangle 345">
            <a:extLst>
              <a:ext uri="{FF2B5EF4-FFF2-40B4-BE49-F238E27FC236}">
                <a16:creationId xmlns:a16="http://schemas.microsoft.com/office/drawing/2014/main" id="{37438E70-399D-4DBB-9CCD-608698648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3919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0" name="Rectangle 348">
            <a:extLst>
              <a:ext uri="{FF2B5EF4-FFF2-40B4-BE49-F238E27FC236}">
                <a16:creationId xmlns:a16="http://schemas.microsoft.com/office/drawing/2014/main" id="{614FCF46-3205-429F-90C4-6323AD0E4C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9742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34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1" name="Rectangle 349">
            <a:extLst>
              <a:ext uri="{FF2B5EF4-FFF2-40B4-BE49-F238E27FC236}">
                <a16:creationId xmlns:a16="http://schemas.microsoft.com/office/drawing/2014/main" id="{DE9DC0DC-4A42-4332-A695-6F42A7D748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9582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2" name="Rectangle 350">
            <a:extLst>
              <a:ext uri="{FF2B5EF4-FFF2-40B4-BE49-F238E27FC236}">
                <a16:creationId xmlns:a16="http://schemas.microsoft.com/office/drawing/2014/main" id="{586CB133-2AE6-4DAC-B73D-00CE922750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2396" y="5520643"/>
            <a:ext cx="115416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3" name="Rectangle 351">
            <a:extLst>
              <a:ext uri="{FF2B5EF4-FFF2-40B4-BE49-F238E27FC236}">
                <a16:creationId xmlns:a16="http://schemas.microsoft.com/office/drawing/2014/main" id="{3925B546-F6B2-4EB0-8E5C-F1FD3277E2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9330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8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4" name="Rectangle 352">
            <a:extLst>
              <a:ext uri="{FF2B5EF4-FFF2-40B4-BE49-F238E27FC236}">
                <a16:creationId xmlns:a16="http://schemas.microsoft.com/office/drawing/2014/main" id="{20CB27D3-7869-487C-B5DA-7A986386A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3379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6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5" name="Rectangle 353">
            <a:extLst>
              <a:ext uri="{FF2B5EF4-FFF2-40B4-BE49-F238E27FC236}">
                <a16:creationId xmlns:a16="http://schemas.microsoft.com/office/drawing/2014/main" id="{2DC6CADB-76AC-434D-98EE-FBA0934E8A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21978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6" name="Rectangle 354">
            <a:extLst>
              <a:ext uri="{FF2B5EF4-FFF2-40B4-BE49-F238E27FC236}">
                <a16:creationId xmlns:a16="http://schemas.microsoft.com/office/drawing/2014/main" id="{4FC6A44C-49D5-45E6-9195-039431BA50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59095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7" name="Rectangle 355">
            <a:extLst>
              <a:ext uri="{FF2B5EF4-FFF2-40B4-BE49-F238E27FC236}">
                <a16:creationId xmlns:a16="http://schemas.microsoft.com/office/drawing/2014/main" id="{E60E959A-FA51-4C69-BCF9-5A1CABAFE5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25456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8" name="Rectangle 356">
            <a:extLst>
              <a:ext uri="{FF2B5EF4-FFF2-40B4-BE49-F238E27FC236}">
                <a16:creationId xmlns:a16="http://schemas.microsoft.com/office/drawing/2014/main" id="{6DDC4C58-32B5-4CCF-9B62-A975E352FF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4150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3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19" name="Rectangle 357">
            <a:extLst>
              <a:ext uri="{FF2B5EF4-FFF2-40B4-BE49-F238E27FC236}">
                <a16:creationId xmlns:a16="http://schemas.microsoft.com/office/drawing/2014/main" id="{05A9C935-78FB-4914-AC7A-339056FA17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08452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2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0" name="Rectangle 358">
            <a:extLst>
              <a:ext uri="{FF2B5EF4-FFF2-40B4-BE49-F238E27FC236}">
                <a16:creationId xmlns:a16="http://schemas.microsoft.com/office/drawing/2014/main" id="{94610E57-F022-4559-83B4-1594FBE64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6804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1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1" name="Rectangle 359">
            <a:extLst>
              <a:ext uri="{FF2B5EF4-FFF2-40B4-BE49-F238E27FC236}">
                <a16:creationId xmlns:a16="http://schemas.microsoft.com/office/drawing/2014/main" id="{CC0C9519-4B37-4EA1-96FA-BB33CE501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4080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2" name="Rectangle 360">
            <a:extLst>
              <a:ext uri="{FF2B5EF4-FFF2-40B4-BE49-F238E27FC236}">
                <a16:creationId xmlns:a16="http://schemas.microsoft.com/office/drawing/2014/main" id="{3CA1F92A-7809-49A2-ACAD-5D59C8A2EC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65406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1" name="Rectangle 31">
            <a:extLst>
              <a:ext uri="{FF2B5EF4-FFF2-40B4-BE49-F238E27FC236}">
                <a16:creationId xmlns:a16="http://schemas.microsoft.com/office/drawing/2014/main" id="{D656CB6F-31B2-4B4D-A4DE-FCD3932BCF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053" y="2351339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2" name="Rectangle 22">
            <a:extLst>
              <a:ext uri="{FF2B5EF4-FFF2-40B4-BE49-F238E27FC236}">
                <a16:creationId xmlns:a16="http://schemas.microsoft.com/office/drawing/2014/main" id="{8DA4D989-B19D-4DB8-B1C1-46DE2C27C0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4596830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3" name="Rectangle 23">
            <a:extLst>
              <a:ext uri="{FF2B5EF4-FFF2-40B4-BE49-F238E27FC236}">
                <a16:creationId xmlns:a16="http://schemas.microsoft.com/office/drawing/2014/main" id="{44B87E6F-CF9A-4E64-B69D-CCF4C4CC7C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4348214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7" name="Rectangle 24">
            <a:extLst>
              <a:ext uri="{FF2B5EF4-FFF2-40B4-BE49-F238E27FC236}">
                <a16:creationId xmlns:a16="http://schemas.microsoft.com/office/drawing/2014/main" id="{F5C12B1D-6AFC-410D-BD47-1F56CB45C7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409827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8" name="Rectangle 25">
            <a:extLst>
              <a:ext uri="{FF2B5EF4-FFF2-40B4-BE49-F238E27FC236}">
                <a16:creationId xmlns:a16="http://schemas.microsoft.com/office/drawing/2014/main" id="{CF18D6CE-7D54-4E8A-AF76-8EEF4242CE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3849656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79" name="Rectangle 26">
            <a:extLst>
              <a:ext uri="{FF2B5EF4-FFF2-40B4-BE49-F238E27FC236}">
                <a16:creationId xmlns:a16="http://schemas.microsoft.com/office/drawing/2014/main" id="{F48D7123-A7A1-4F0B-8D79-151CB62370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3599715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0" name="Rectangle 27">
            <a:extLst>
              <a:ext uri="{FF2B5EF4-FFF2-40B4-BE49-F238E27FC236}">
                <a16:creationId xmlns:a16="http://schemas.microsoft.com/office/drawing/2014/main" id="{88D81448-C673-461D-B6AE-09B3C227FB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334977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1" name="Rectangle 28">
            <a:extLst>
              <a:ext uri="{FF2B5EF4-FFF2-40B4-BE49-F238E27FC236}">
                <a16:creationId xmlns:a16="http://schemas.microsoft.com/office/drawing/2014/main" id="{1CE0D1FD-8072-47C7-BB75-4681C64D15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310115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2" name="Rectangle 29">
            <a:extLst>
              <a:ext uri="{FF2B5EF4-FFF2-40B4-BE49-F238E27FC236}">
                <a16:creationId xmlns:a16="http://schemas.microsoft.com/office/drawing/2014/main" id="{ABC33ED7-3513-4DDC-889A-311A26A5F0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85121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3" name="Rectangle 30">
            <a:extLst>
              <a:ext uri="{FF2B5EF4-FFF2-40B4-BE49-F238E27FC236}">
                <a16:creationId xmlns:a16="http://schemas.microsoft.com/office/drawing/2014/main" id="{B291E0B6-7F46-4F07-80EA-95E558C724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563" y="260127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4" name="Rectangle 21">
            <a:extLst>
              <a:ext uri="{FF2B5EF4-FFF2-40B4-BE49-F238E27FC236}">
                <a16:creationId xmlns:a16="http://schemas.microsoft.com/office/drawing/2014/main" id="{4B5C5669-627D-4083-9FFD-CF45F7762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561" y="4846770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89" name="Freeform 32">
            <a:extLst>
              <a:ext uri="{FF2B5EF4-FFF2-40B4-BE49-F238E27FC236}">
                <a16:creationId xmlns:a16="http://schemas.microsoft.com/office/drawing/2014/main" id="{E5BFCBC5-F42F-47B1-A4B9-BC872A94CB36}"/>
              </a:ext>
            </a:extLst>
          </p:cNvPr>
          <p:cNvSpPr>
            <a:spLocks noEditPoints="1"/>
          </p:cNvSpPr>
          <p:nvPr/>
        </p:nvSpPr>
        <p:spPr bwMode="auto">
          <a:xfrm>
            <a:off x="711294" y="2408204"/>
            <a:ext cx="33516" cy="2524524"/>
          </a:xfrm>
          <a:custGeom>
            <a:avLst/>
            <a:gdLst>
              <a:gd name="T0" fmla="*/ 36 w 36"/>
              <a:gd name="T1" fmla="*/ 1909 h 1909"/>
              <a:gd name="T2" fmla="*/ 36 w 36"/>
              <a:gd name="T3" fmla="*/ 0 h 1909"/>
              <a:gd name="T4" fmla="*/ 36 w 36"/>
              <a:gd name="T5" fmla="*/ 1903 h 1909"/>
              <a:gd name="T6" fmla="*/ 0 w 36"/>
              <a:gd name="T7" fmla="*/ 1903 h 1909"/>
              <a:gd name="T8" fmla="*/ 36 w 36"/>
              <a:gd name="T9" fmla="*/ 1714 h 1909"/>
              <a:gd name="T10" fmla="*/ 0 w 36"/>
              <a:gd name="T11" fmla="*/ 1714 h 1909"/>
              <a:gd name="T12" fmla="*/ 36 w 36"/>
              <a:gd name="T13" fmla="*/ 1526 h 1909"/>
              <a:gd name="T14" fmla="*/ 0 w 36"/>
              <a:gd name="T15" fmla="*/ 1526 h 1909"/>
              <a:gd name="T16" fmla="*/ 36 w 36"/>
              <a:gd name="T17" fmla="*/ 1337 h 1909"/>
              <a:gd name="T18" fmla="*/ 0 w 36"/>
              <a:gd name="T19" fmla="*/ 1337 h 1909"/>
              <a:gd name="T20" fmla="*/ 36 w 36"/>
              <a:gd name="T21" fmla="*/ 1149 h 1909"/>
              <a:gd name="T22" fmla="*/ 0 w 36"/>
              <a:gd name="T23" fmla="*/ 1149 h 1909"/>
              <a:gd name="T24" fmla="*/ 36 w 36"/>
              <a:gd name="T25" fmla="*/ 960 h 1909"/>
              <a:gd name="T26" fmla="*/ 0 w 36"/>
              <a:gd name="T27" fmla="*/ 960 h 1909"/>
              <a:gd name="T28" fmla="*/ 36 w 36"/>
              <a:gd name="T29" fmla="*/ 771 h 1909"/>
              <a:gd name="T30" fmla="*/ 0 w 36"/>
              <a:gd name="T31" fmla="*/ 771 h 1909"/>
              <a:gd name="T32" fmla="*/ 36 w 36"/>
              <a:gd name="T33" fmla="*/ 583 h 1909"/>
              <a:gd name="T34" fmla="*/ 0 w 36"/>
              <a:gd name="T35" fmla="*/ 583 h 1909"/>
              <a:gd name="T36" fmla="*/ 36 w 36"/>
              <a:gd name="T37" fmla="*/ 394 h 1909"/>
              <a:gd name="T38" fmla="*/ 0 w 36"/>
              <a:gd name="T39" fmla="*/ 394 h 1909"/>
              <a:gd name="T40" fmla="*/ 36 w 36"/>
              <a:gd name="T41" fmla="*/ 206 h 1909"/>
              <a:gd name="T42" fmla="*/ 0 w 36"/>
              <a:gd name="T43" fmla="*/ 206 h 1909"/>
              <a:gd name="T44" fmla="*/ 36 w 36"/>
              <a:gd name="T45" fmla="*/ 16 h 1909"/>
              <a:gd name="T46" fmla="*/ 0 w 36"/>
              <a:gd name="T47" fmla="*/ 16 h 19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09">
                <a:moveTo>
                  <a:pt x="36" y="1909"/>
                </a:moveTo>
                <a:lnTo>
                  <a:pt x="36" y="0"/>
                </a:lnTo>
                <a:moveTo>
                  <a:pt x="36" y="1903"/>
                </a:moveTo>
                <a:lnTo>
                  <a:pt x="0" y="1903"/>
                </a:lnTo>
                <a:moveTo>
                  <a:pt x="36" y="1714"/>
                </a:moveTo>
                <a:lnTo>
                  <a:pt x="0" y="1714"/>
                </a:lnTo>
                <a:moveTo>
                  <a:pt x="36" y="1526"/>
                </a:moveTo>
                <a:lnTo>
                  <a:pt x="0" y="1526"/>
                </a:lnTo>
                <a:moveTo>
                  <a:pt x="36" y="1337"/>
                </a:moveTo>
                <a:lnTo>
                  <a:pt x="0" y="1337"/>
                </a:lnTo>
                <a:moveTo>
                  <a:pt x="36" y="1149"/>
                </a:moveTo>
                <a:lnTo>
                  <a:pt x="0" y="1149"/>
                </a:lnTo>
                <a:moveTo>
                  <a:pt x="36" y="960"/>
                </a:moveTo>
                <a:lnTo>
                  <a:pt x="0" y="960"/>
                </a:lnTo>
                <a:moveTo>
                  <a:pt x="36" y="771"/>
                </a:moveTo>
                <a:lnTo>
                  <a:pt x="0" y="771"/>
                </a:lnTo>
                <a:moveTo>
                  <a:pt x="36" y="583"/>
                </a:moveTo>
                <a:lnTo>
                  <a:pt x="0" y="583"/>
                </a:lnTo>
                <a:moveTo>
                  <a:pt x="36" y="394"/>
                </a:moveTo>
                <a:lnTo>
                  <a:pt x="0" y="394"/>
                </a:lnTo>
                <a:moveTo>
                  <a:pt x="36" y="206"/>
                </a:moveTo>
                <a:lnTo>
                  <a:pt x="0" y="206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293" name="Rectangle 5">
            <a:extLst>
              <a:ext uri="{FF2B5EF4-FFF2-40B4-BE49-F238E27FC236}">
                <a16:creationId xmlns:a16="http://schemas.microsoft.com/office/drawing/2014/main" id="{35D14D04-E0ED-4247-B2FA-F64ECC9376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8021" y="499591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4" name="Rectangle 6">
            <a:extLst>
              <a:ext uri="{FF2B5EF4-FFF2-40B4-BE49-F238E27FC236}">
                <a16:creationId xmlns:a16="http://schemas.microsoft.com/office/drawing/2014/main" id="{0ECFDC7A-84BC-47A9-B57E-CBC9DB06AE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0323" y="499591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299" name="Rectangle 7">
            <a:extLst>
              <a:ext uri="{FF2B5EF4-FFF2-40B4-BE49-F238E27FC236}">
                <a16:creationId xmlns:a16="http://schemas.microsoft.com/office/drawing/2014/main" id="{9D15A2F1-B2C4-4B1A-9906-462F36797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626" y="499591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8" name="Rectangle 8">
            <a:extLst>
              <a:ext uri="{FF2B5EF4-FFF2-40B4-BE49-F238E27FC236}">
                <a16:creationId xmlns:a16="http://schemas.microsoft.com/office/drawing/2014/main" id="{3B28FFCE-E049-40BD-90DE-D4F6FD4FD4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3998" y="499591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59" name="Rectangle 9">
            <a:extLst>
              <a:ext uri="{FF2B5EF4-FFF2-40B4-BE49-F238E27FC236}">
                <a16:creationId xmlns:a16="http://schemas.microsoft.com/office/drawing/2014/main" id="{02064C77-27BC-40D9-94FA-8F898BB12F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9300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0" name="Rectangle 10">
            <a:extLst>
              <a:ext uri="{FF2B5EF4-FFF2-40B4-BE49-F238E27FC236}">
                <a16:creationId xmlns:a16="http://schemas.microsoft.com/office/drawing/2014/main" id="{4D110ADC-95FD-4083-B385-36DD662E9A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0671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363" name="Rectangle 11">
            <a:extLst>
              <a:ext uri="{FF2B5EF4-FFF2-40B4-BE49-F238E27FC236}">
                <a16:creationId xmlns:a16="http://schemas.microsoft.com/office/drawing/2014/main" id="{C2436CDC-368F-423D-AB36-6DD6036FF3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2973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5" name="Rectangle 12">
            <a:extLst>
              <a:ext uri="{FF2B5EF4-FFF2-40B4-BE49-F238E27FC236}">
                <a16:creationId xmlns:a16="http://schemas.microsoft.com/office/drawing/2014/main" id="{85137351-B539-40A4-A6D9-D92DF36FF5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274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6" name="Rectangle 13">
            <a:extLst>
              <a:ext uri="{FF2B5EF4-FFF2-40B4-BE49-F238E27FC236}">
                <a16:creationId xmlns:a16="http://schemas.microsoft.com/office/drawing/2014/main" id="{16E6E392-0AC2-475E-AEDA-9E82544907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8508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7" name="Rectangle 14">
            <a:extLst>
              <a:ext uri="{FF2B5EF4-FFF2-40B4-BE49-F238E27FC236}">
                <a16:creationId xmlns:a16="http://schemas.microsoft.com/office/drawing/2014/main" id="{9A52BA46-708C-45B5-9390-119DDBD453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0810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8" name="Rectangle 15">
            <a:extLst>
              <a:ext uri="{FF2B5EF4-FFF2-40B4-BE49-F238E27FC236}">
                <a16:creationId xmlns:a16="http://schemas.microsoft.com/office/drawing/2014/main" id="{3A30B9F6-3815-4FE6-B2CA-AE8E95F693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12181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29" name="Rectangle 16">
            <a:extLst>
              <a:ext uri="{FF2B5EF4-FFF2-40B4-BE49-F238E27FC236}">
                <a16:creationId xmlns:a16="http://schemas.microsoft.com/office/drawing/2014/main" id="{B4AE9197-5867-409A-B071-2487B1A94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4483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0" name="Rectangle 17">
            <a:extLst>
              <a:ext uri="{FF2B5EF4-FFF2-40B4-BE49-F238E27FC236}">
                <a16:creationId xmlns:a16="http://schemas.microsoft.com/office/drawing/2014/main" id="{45A3CE72-4472-4FE3-88B5-1E4A99D46C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6786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1" name="Rectangle 18">
            <a:extLst>
              <a:ext uri="{FF2B5EF4-FFF2-40B4-BE49-F238E27FC236}">
                <a16:creationId xmlns:a16="http://schemas.microsoft.com/office/drawing/2014/main" id="{43B90B80-63B1-445A-BD75-5AC76EECB2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69088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2" name="Rectangle 19">
            <a:extLst>
              <a:ext uri="{FF2B5EF4-FFF2-40B4-BE49-F238E27FC236}">
                <a16:creationId xmlns:a16="http://schemas.microsoft.com/office/drawing/2014/main" id="{99B86A99-E8F5-47B8-835F-0D839649A3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20458" y="499591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3" name="Freeform 20">
            <a:extLst>
              <a:ext uri="{FF2B5EF4-FFF2-40B4-BE49-F238E27FC236}">
                <a16:creationId xmlns:a16="http://schemas.microsoft.com/office/drawing/2014/main" id="{23213FE3-7A54-43DC-B4B1-E3ADB1159740}"/>
              </a:ext>
            </a:extLst>
          </p:cNvPr>
          <p:cNvSpPr>
            <a:spLocks noEditPoints="1"/>
          </p:cNvSpPr>
          <p:nvPr/>
        </p:nvSpPr>
        <p:spPr bwMode="auto">
          <a:xfrm>
            <a:off x="738295" y="4924794"/>
            <a:ext cx="3543401" cy="47607"/>
          </a:xfrm>
          <a:custGeom>
            <a:avLst/>
            <a:gdLst>
              <a:gd name="T0" fmla="*/ 0 w 3806"/>
              <a:gd name="T1" fmla="*/ 0 h 36"/>
              <a:gd name="T2" fmla="*/ 3806 w 3806"/>
              <a:gd name="T3" fmla="*/ 0 h 36"/>
              <a:gd name="T4" fmla="*/ 7 w 3806"/>
              <a:gd name="T5" fmla="*/ 0 h 36"/>
              <a:gd name="T6" fmla="*/ 7 w 3806"/>
              <a:gd name="T7" fmla="*/ 36 h 36"/>
              <a:gd name="T8" fmla="*/ 277 w 3806"/>
              <a:gd name="T9" fmla="*/ 0 h 36"/>
              <a:gd name="T10" fmla="*/ 277 w 3806"/>
              <a:gd name="T11" fmla="*/ 36 h 36"/>
              <a:gd name="T12" fmla="*/ 548 w 3806"/>
              <a:gd name="T13" fmla="*/ 0 h 36"/>
              <a:gd name="T14" fmla="*/ 548 w 3806"/>
              <a:gd name="T15" fmla="*/ 36 h 36"/>
              <a:gd name="T16" fmla="*/ 819 w 3806"/>
              <a:gd name="T17" fmla="*/ 0 h 36"/>
              <a:gd name="T18" fmla="*/ 819 w 3806"/>
              <a:gd name="T19" fmla="*/ 36 h 36"/>
              <a:gd name="T20" fmla="*/ 1090 w 3806"/>
              <a:gd name="T21" fmla="*/ 0 h 36"/>
              <a:gd name="T22" fmla="*/ 1090 w 3806"/>
              <a:gd name="T23" fmla="*/ 36 h 36"/>
              <a:gd name="T24" fmla="*/ 1360 w 3806"/>
              <a:gd name="T25" fmla="*/ 0 h 36"/>
              <a:gd name="T26" fmla="*/ 1360 w 3806"/>
              <a:gd name="T27" fmla="*/ 36 h 36"/>
              <a:gd name="T28" fmla="*/ 1631 w 3806"/>
              <a:gd name="T29" fmla="*/ 0 h 36"/>
              <a:gd name="T30" fmla="*/ 1631 w 3806"/>
              <a:gd name="T31" fmla="*/ 36 h 36"/>
              <a:gd name="T32" fmla="*/ 1902 w 3806"/>
              <a:gd name="T33" fmla="*/ 0 h 36"/>
              <a:gd name="T34" fmla="*/ 1902 w 3806"/>
              <a:gd name="T35" fmla="*/ 36 h 36"/>
              <a:gd name="T36" fmla="*/ 2174 w 3806"/>
              <a:gd name="T37" fmla="*/ 0 h 36"/>
              <a:gd name="T38" fmla="*/ 2174 w 3806"/>
              <a:gd name="T39" fmla="*/ 36 h 36"/>
              <a:gd name="T40" fmla="*/ 2445 w 3806"/>
              <a:gd name="T41" fmla="*/ 0 h 36"/>
              <a:gd name="T42" fmla="*/ 2445 w 3806"/>
              <a:gd name="T43" fmla="*/ 36 h 36"/>
              <a:gd name="T44" fmla="*/ 2715 w 3806"/>
              <a:gd name="T45" fmla="*/ 0 h 36"/>
              <a:gd name="T46" fmla="*/ 2715 w 3806"/>
              <a:gd name="T47" fmla="*/ 36 h 36"/>
              <a:gd name="T48" fmla="*/ 2986 w 3806"/>
              <a:gd name="T49" fmla="*/ 0 h 36"/>
              <a:gd name="T50" fmla="*/ 2986 w 3806"/>
              <a:gd name="T51" fmla="*/ 36 h 36"/>
              <a:gd name="T52" fmla="*/ 3257 w 3806"/>
              <a:gd name="T53" fmla="*/ 0 h 36"/>
              <a:gd name="T54" fmla="*/ 3257 w 3806"/>
              <a:gd name="T55" fmla="*/ 36 h 36"/>
              <a:gd name="T56" fmla="*/ 3528 w 3806"/>
              <a:gd name="T57" fmla="*/ 0 h 36"/>
              <a:gd name="T58" fmla="*/ 3528 w 3806"/>
              <a:gd name="T59" fmla="*/ 36 h 36"/>
              <a:gd name="T60" fmla="*/ 3798 w 3806"/>
              <a:gd name="T61" fmla="*/ 0 h 36"/>
              <a:gd name="T62" fmla="*/ 3798 w 3806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06" h="36">
                <a:moveTo>
                  <a:pt x="0" y="0"/>
                </a:moveTo>
                <a:lnTo>
                  <a:pt x="3806" y="0"/>
                </a:lnTo>
                <a:moveTo>
                  <a:pt x="7" y="0"/>
                </a:moveTo>
                <a:lnTo>
                  <a:pt x="7" y="36"/>
                </a:lnTo>
                <a:moveTo>
                  <a:pt x="277" y="0"/>
                </a:moveTo>
                <a:lnTo>
                  <a:pt x="277" y="36"/>
                </a:lnTo>
                <a:moveTo>
                  <a:pt x="548" y="0"/>
                </a:moveTo>
                <a:lnTo>
                  <a:pt x="548" y="36"/>
                </a:lnTo>
                <a:moveTo>
                  <a:pt x="819" y="0"/>
                </a:moveTo>
                <a:lnTo>
                  <a:pt x="819" y="36"/>
                </a:lnTo>
                <a:moveTo>
                  <a:pt x="1090" y="0"/>
                </a:moveTo>
                <a:lnTo>
                  <a:pt x="1090" y="36"/>
                </a:lnTo>
                <a:moveTo>
                  <a:pt x="1360" y="0"/>
                </a:moveTo>
                <a:lnTo>
                  <a:pt x="1360" y="36"/>
                </a:lnTo>
                <a:moveTo>
                  <a:pt x="1631" y="0"/>
                </a:moveTo>
                <a:lnTo>
                  <a:pt x="1631" y="36"/>
                </a:lnTo>
                <a:moveTo>
                  <a:pt x="1902" y="0"/>
                </a:moveTo>
                <a:lnTo>
                  <a:pt x="1902" y="36"/>
                </a:lnTo>
                <a:moveTo>
                  <a:pt x="2174" y="0"/>
                </a:moveTo>
                <a:lnTo>
                  <a:pt x="2174" y="36"/>
                </a:lnTo>
                <a:moveTo>
                  <a:pt x="2445" y="0"/>
                </a:moveTo>
                <a:lnTo>
                  <a:pt x="2445" y="36"/>
                </a:lnTo>
                <a:moveTo>
                  <a:pt x="2715" y="0"/>
                </a:moveTo>
                <a:lnTo>
                  <a:pt x="2715" y="36"/>
                </a:lnTo>
                <a:moveTo>
                  <a:pt x="2986" y="0"/>
                </a:moveTo>
                <a:lnTo>
                  <a:pt x="2986" y="36"/>
                </a:lnTo>
                <a:moveTo>
                  <a:pt x="3257" y="0"/>
                </a:moveTo>
                <a:lnTo>
                  <a:pt x="3257" y="36"/>
                </a:lnTo>
                <a:moveTo>
                  <a:pt x="3528" y="0"/>
                </a:moveTo>
                <a:lnTo>
                  <a:pt x="3528" y="36"/>
                </a:lnTo>
                <a:moveTo>
                  <a:pt x="3798" y="0"/>
                </a:moveTo>
                <a:lnTo>
                  <a:pt x="3798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34" name="Rectangle 97">
            <a:extLst>
              <a:ext uri="{FF2B5EF4-FFF2-40B4-BE49-F238E27FC236}">
                <a16:creationId xmlns:a16="http://schemas.microsoft.com/office/drawing/2014/main" id="{2B5EA807-857B-4364-A0C7-CB896CC0F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3421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5" name="Rectangle 141">
            <a:extLst>
              <a:ext uri="{FF2B5EF4-FFF2-40B4-BE49-F238E27FC236}">
                <a16:creationId xmlns:a16="http://schemas.microsoft.com/office/drawing/2014/main" id="{0C4E86F3-6783-4EE4-9922-61DAC0DD5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7145" y="5401729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6" name="Rectangle 112">
            <a:extLst>
              <a:ext uri="{FF2B5EF4-FFF2-40B4-BE49-F238E27FC236}">
                <a16:creationId xmlns:a16="http://schemas.microsoft.com/office/drawing/2014/main" id="{703CC576-17F6-4A9C-B068-28FA07FCE8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5280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7" name="Rectangle 156">
            <a:extLst>
              <a:ext uri="{FF2B5EF4-FFF2-40B4-BE49-F238E27FC236}">
                <a16:creationId xmlns:a16="http://schemas.microsoft.com/office/drawing/2014/main" id="{2B904633-6EC0-428F-B097-A703CED8B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9177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>
              <a:defRPr/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8" name="Rectangle 114">
            <a:extLst>
              <a:ext uri="{FF2B5EF4-FFF2-40B4-BE49-F238E27FC236}">
                <a16:creationId xmlns:a16="http://schemas.microsoft.com/office/drawing/2014/main" id="{8B4F56BA-065C-41DA-B3DD-C23D797795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1218" y="5191925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39" name="Rectangle 126">
            <a:extLst>
              <a:ext uri="{FF2B5EF4-FFF2-40B4-BE49-F238E27FC236}">
                <a16:creationId xmlns:a16="http://schemas.microsoft.com/office/drawing/2014/main" id="{DF9D4B43-CF7C-4D31-89C7-BB8C5DCB1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2059" y="5281744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43" name="Rectangle 31">
            <a:extLst>
              <a:ext uri="{FF2B5EF4-FFF2-40B4-BE49-F238E27FC236}">
                <a16:creationId xmlns:a16="http://schemas.microsoft.com/office/drawing/2014/main" id="{8641E83D-EB33-4199-89D2-A9563C7AA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97105" y="2349858"/>
            <a:ext cx="211596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44" name="Rectangle 22">
            <a:extLst>
              <a:ext uri="{FF2B5EF4-FFF2-40B4-BE49-F238E27FC236}">
                <a16:creationId xmlns:a16="http://schemas.microsoft.com/office/drawing/2014/main" id="{EA817CAC-0A08-4F3F-82D1-58B930A0B9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593899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45" name="Rectangle 23">
            <a:extLst>
              <a:ext uri="{FF2B5EF4-FFF2-40B4-BE49-F238E27FC236}">
                <a16:creationId xmlns:a16="http://schemas.microsoft.com/office/drawing/2014/main" id="{02EB91AE-CFAC-40DC-9EB3-315187DA5A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34558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46" name="Rectangle 24">
            <a:extLst>
              <a:ext uri="{FF2B5EF4-FFF2-40B4-BE49-F238E27FC236}">
                <a16:creationId xmlns:a16="http://schemas.microsoft.com/office/drawing/2014/main" id="{8487DA9B-7EA4-40C7-9914-EB1C046BC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4095953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47" name="Rectangle 25">
            <a:extLst>
              <a:ext uri="{FF2B5EF4-FFF2-40B4-BE49-F238E27FC236}">
                <a16:creationId xmlns:a16="http://schemas.microsoft.com/office/drawing/2014/main" id="{6BAC44BD-B93F-478A-9E03-E5A8E7973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846324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48" name="Rectangle 26">
            <a:extLst>
              <a:ext uri="{FF2B5EF4-FFF2-40B4-BE49-F238E27FC236}">
                <a16:creationId xmlns:a16="http://schemas.microsoft.com/office/drawing/2014/main" id="{3EC22B22-0B0F-41EA-9513-C8090F2D3D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59800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50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49" name="Rectangle 27">
            <a:extLst>
              <a:ext uri="{FF2B5EF4-FFF2-40B4-BE49-F238E27FC236}">
                <a16:creationId xmlns:a16="http://schemas.microsoft.com/office/drawing/2014/main" id="{B0D3EEBE-F96C-492C-9A0D-855718FE71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348377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0" name="Rectangle 28">
            <a:extLst>
              <a:ext uri="{FF2B5EF4-FFF2-40B4-BE49-F238E27FC236}">
                <a16:creationId xmlns:a16="http://schemas.microsoft.com/office/drawing/2014/main" id="{4324A1C1-F6DB-41B0-AA59-1D24E6756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3098748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70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1" name="Rectangle 29">
            <a:extLst>
              <a:ext uri="{FF2B5EF4-FFF2-40B4-BE49-F238E27FC236}">
                <a16:creationId xmlns:a16="http://schemas.microsoft.com/office/drawing/2014/main" id="{EF8A6284-2273-4BC4-91E9-949A10595E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285043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80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2" name="Rectangle 30">
            <a:extLst>
              <a:ext uri="{FF2B5EF4-FFF2-40B4-BE49-F238E27FC236}">
                <a16:creationId xmlns:a16="http://schemas.microsoft.com/office/drawing/2014/main" id="{1595C675-4458-4B49-8733-5A0068F7CD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62427" y="2600801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3" name="Freeform 32">
            <a:extLst>
              <a:ext uri="{FF2B5EF4-FFF2-40B4-BE49-F238E27FC236}">
                <a16:creationId xmlns:a16="http://schemas.microsoft.com/office/drawing/2014/main" id="{85D0D2B9-ADD3-4A8E-965B-023AE36A7739}"/>
              </a:ext>
            </a:extLst>
          </p:cNvPr>
          <p:cNvSpPr>
            <a:spLocks noEditPoints="1"/>
          </p:cNvSpPr>
          <p:nvPr/>
        </p:nvSpPr>
        <p:spPr bwMode="auto">
          <a:xfrm>
            <a:off x="5022898" y="2412922"/>
            <a:ext cx="33158" cy="2522576"/>
          </a:xfrm>
          <a:custGeom>
            <a:avLst/>
            <a:gdLst>
              <a:gd name="T0" fmla="*/ 36 w 36"/>
              <a:gd name="T1" fmla="*/ 1920 h 1920"/>
              <a:gd name="T2" fmla="*/ 36 w 36"/>
              <a:gd name="T3" fmla="*/ 0 h 1920"/>
              <a:gd name="T4" fmla="*/ 36 w 36"/>
              <a:gd name="T5" fmla="*/ 1914 h 1920"/>
              <a:gd name="T6" fmla="*/ 0 w 36"/>
              <a:gd name="T7" fmla="*/ 1914 h 1920"/>
              <a:gd name="T8" fmla="*/ 36 w 36"/>
              <a:gd name="T9" fmla="*/ 1724 h 1920"/>
              <a:gd name="T10" fmla="*/ 0 w 36"/>
              <a:gd name="T11" fmla="*/ 1724 h 1920"/>
              <a:gd name="T12" fmla="*/ 36 w 36"/>
              <a:gd name="T13" fmla="*/ 1535 h 1920"/>
              <a:gd name="T14" fmla="*/ 0 w 36"/>
              <a:gd name="T15" fmla="*/ 1535 h 1920"/>
              <a:gd name="T16" fmla="*/ 36 w 36"/>
              <a:gd name="T17" fmla="*/ 1345 h 1920"/>
              <a:gd name="T18" fmla="*/ 0 w 36"/>
              <a:gd name="T19" fmla="*/ 1345 h 1920"/>
              <a:gd name="T20" fmla="*/ 36 w 36"/>
              <a:gd name="T21" fmla="*/ 1155 h 1920"/>
              <a:gd name="T22" fmla="*/ 0 w 36"/>
              <a:gd name="T23" fmla="*/ 1155 h 1920"/>
              <a:gd name="T24" fmla="*/ 36 w 36"/>
              <a:gd name="T25" fmla="*/ 966 h 1920"/>
              <a:gd name="T26" fmla="*/ 0 w 36"/>
              <a:gd name="T27" fmla="*/ 966 h 1920"/>
              <a:gd name="T28" fmla="*/ 36 w 36"/>
              <a:gd name="T29" fmla="*/ 776 h 1920"/>
              <a:gd name="T30" fmla="*/ 0 w 36"/>
              <a:gd name="T31" fmla="*/ 776 h 1920"/>
              <a:gd name="T32" fmla="*/ 36 w 36"/>
              <a:gd name="T33" fmla="*/ 586 h 1920"/>
              <a:gd name="T34" fmla="*/ 0 w 36"/>
              <a:gd name="T35" fmla="*/ 586 h 1920"/>
              <a:gd name="T36" fmla="*/ 36 w 36"/>
              <a:gd name="T37" fmla="*/ 397 h 1920"/>
              <a:gd name="T38" fmla="*/ 0 w 36"/>
              <a:gd name="T39" fmla="*/ 397 h 1920"/>
              <a:gd name="T40" fmla="*/ 36 w 36"/>
              <a:gd name="T41" fmla="*/ 207 h 1920"/>
              <a:gd name="T42" fmla="*/ 0 w 36"/>
              <a:gd name="T43" fmla="*/ 207 h 1920"/>
              <a:gd name="T44" fmla="*/ 36 w 36"/>
              <a:gd name="T45" fmla="*/ 16 h 1920"/>
              <a:gd name="T46" fmla="*/ 0 w 36"/>
              <a:gd name="T47" fmla="*/ 16 h 19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36" h="1920">
                <a:moveTo>
                  <a:pt x="36" y="1920"/>
                </a:moveTo>
                <a:lnTo>
                  <a:pt x="36" y="0"/>
                </a:lnTo>
                <a:moveTo>
                  <a:pt x="36" y="1914"/>
                </a:moveTo>
                <a:lnTo>
                  <a:pt x="0" y="1914"/>
                </a:lnTo>
                <a:moveTo>
                  <a:pt x="36" y="1724"/>
                </a:moveTo>
                <a:lnTo>
                  <a:pt x="0" y="1724"/>
                </a:lnTo>
                <a:moveTo>
                  <a:pt x="36" y="1535"/>
                </a:moveTo>
                <a:lnTo>
                  <a:pt x="0" y="1535"/>
                </a:lnTo>
                <a:moveTo>
                  <a:pt x="36" y="1345"/>
                </a:moveTo>
                <a:lnTo>
                  <a:pt x="0" y="1345"/>
                </a:lnTo>
                <a:moveTo>
                  <a:pt x="36" y="1155"/>
                </a:moveTo>
                <a:lnTo>
                  <a:pt x="0" y="1155"/>
                </a:lnTo>
                <a:moveTo>
                  <a:pt x="36" y="966"/>
                </a:moveTo>
                <a:lnTo>
                  <a:pt x="0" y="966"/>
                </a:lnTo>
                <a:moveTo>
                  <a:pt x="36" y="776"/>
                </a:moveTo>
                <a:lnTo>
                  <a:pt x="0" y="776"/>
                </a:lnTo>
                <a:moveTo>
                  <a:pt x="36" y="586"/>
                </a:moveTo>
                <a:lnTo>
                  <a:pt x="0" y="586"/>
                </a:lnTo>
                <a:moveTo>
                  <a:pt x="36" y="397"/>
                </a:moveTo>
                <a:lnTo>
                  <a:pt x="0" y="397"/>
                </a:lnTo>
                <a:moveTo>
                  <a:pt x="36" y="207"/>
                </a:moveTo>
                <a:lnTo>
                  <a:pt x="0" y="207"/>
                </a:lnTo>
                <a:moveTo>
                  <a:pt x="36" y="16"/>
                </a:moveTo>
                <a:lnTo>
                  <a:pt x="0" y="1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54" name="Rectangle 21">
            <a:extLst>
              <a:ext uri="{FF2B5EF4-FFF2-40B4-BE49-F238E27FC236}">
                <a16:creationId xmlns:a16="http://schemas.microsoft.com/office/drawing/2014/main" id="{F7F6DDD6-2019-4B02-A483-C3A6EFAD5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17187" y="4843530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5" name="Rectangle 5">
            <a:extLst>
              <a:ext uri="{FF2B5EF4-FFF2-40B4-BE49-F238E27FC236}">
                <a16:creationId xmlns:a16="http://schemas.microsoft.com/office/drawing/2014/main" id="{733325BF-40FB-4DB3-B5BB-5BFAA518F4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346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6" name="Rectangle 6">
            <a:extLst>
              <a:ext uri="{FF2B5EF4-FFF2-40B4-BE49-F238E27FC236}">
                <a16:creationId xmlns:a16="http://schemas.microsoft.com/office/drawing/2014/main" id="{59A35CF1-3E68-4FBE-8795-8403AA8EF9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79872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7" name="Rectangle 7">
            <a:extLst>
              <a:ext uri="{FF2B5EF4-FFF2-40B4-BE49-F238E27FC236}">
                <a16:creationId xmlns:a16="http://schemas.microsoft.com/office/drawing/2014/main" id="{10001A28-9E5E-417A-B9E1-ED6994E119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0397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8" name="Rectangle 8">
            <a:extLst>
              <a:ext uri="{FF2B5EF4-FFF2-40B4-BE49-F238E27FC236}">
                <a16:creationId xmlns:a16="http://schemas.microsoft.com/office/drawing/2014/main" id="{3EE78B71-E288-4C35-B42F-3F987FA0BF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81845" y="4998562"/>
            <a:ext cx="70532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59" name="Rectangle 9">
            <a:extLst>
              <a:ext uri="{FF2B5EF4-FFF2-40B4-BE49-F238E27FC236}">
                <a16:creationId xmlns:a16="http://schemas.microsoft.com/office/drawing/2014/main" id="{7E478BF1-A2CF-4C31-BBDC-1F11D18FE8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04739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0" name="Rectangle 10">
            <a:extLst>
              <a:ext uri="{FF2B5EF4-FFF2-40B4-BE49-F238E27FC236}">
                <a16:creationId xmlns:a16="http://schemas.microsoft.com/office/drawing/2014/main" id="{7DAE3ABC-213C-4390-90B3-83AF9CEA24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526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15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1" name="Rectangle 11">
            <a:extLst>
              <a:ext uri="{FF2B5EF4-FFF2-40B4-BE49-F238E27FC236}">
                <a16:creationId xmlns:a16="http://schemas.microsoft.com/office/drawing/2014/main" id="{98777E7D-A5CB-4142-9D9E-DA759AF043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6712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18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2" name="Rectangle 12">
            <a:extLst>
              <a:ext uri="{FF2B5EF4-FFF2-40B4-BE49-F238E27FC236}">
                <a16:creationId xmlns:a16="http://schemas.microsoft.com/office/drawing/2014/main" id="{071C1ACE-88C5-44C3-8A9B-E4DF2F1C32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7237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21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3" name="Rectangle 13">
            <a:extLst>
              <a:ext uri="{FF2B5EF4-FFF2-40B4-BE49-F238E27FC236}">
                <a16:creationId xmlns:a16="http://schemas.microsoft.com/office/drawing/2014/main" id="{F4B4166F-2F01-4A80-8387-C133CD69F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0868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24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4" name="Rectangle 14">
            <a:extLst>
              <a:ext uri="{FF2B5EF4-FFF2-40B4-BE49-F238E27FC236}">
                <a16:creationId xmlns:a16="http://schemas.microsoft.com/office/drawing/2014/main" id="{CB19DAF8-8F34-44C5-9371-9290667581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0130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27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5" name="Rectangle 15">
            <a:extLst>
              <a:ext uri="{FF2B5EF4-FFF2-40B4-BE49-F238E27FC236}">
                <a16:creationId xmlns:a16="http://schemas.microsoft.com/office/drawing/2014/main" id="{05A52BFD-2FFA-496A-ABA6-0881234ABA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10657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30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6" name="Rectangle 16">
            <a:extLst>
              <a:ext uri="{FF2B5EF4-FFF2-40B4-BE49-F238E27FC236}">
                <a16:creationId xmlns:a16="http://schemas.microsoft.com/office/drawing/2014/main" id="{B1FE3D95-8E58-469A-BEBC-688F7FE85B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761182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33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7" name="Rectangle 17">
            <a:extLst>
              <a:ext uri="{FF2B5EF4-FFF2-40B4-BE49-F238E27FC236}">
                <a16:creationId xmlns:a16="http://schemas.microsoft.com/office/drawing/2014/main" id="{0B753C61-F6E3-40CF-96A8-998FF20122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11708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36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8" name="Rectangle 18">
            <a:extLst>
              <a:ext uri="{FF2B5EF4-FFF2-40B4-BE49-F238E27FC236}">
                <a16:creationId xmlns:a16="http://schemas.microsoft.com/office/drawing/2014/main" id="{529B9251-BAB6-4FA5-947E-E2AD7127D9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63153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39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69" name="Rectangle 19">
            <a:extLst>
              <a:ext uri="{FF2B5EF4-FFF2-40B4-BE49-F238E27FC236}">
                <a16:creationId xmlns:a16="http://schemas.microsoft.com/office/drawing/2014/main" id="{79BD3501-09AC-4BA8-97A5-755EF2B600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13680" y="4998562"/>
            <a:ext cx="141064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42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0" name="Freeform 20">
            <a:extLst>
              <a:ext uri="{FF2B5EF4-FFF2-40B4-BE49-F238E27FC236}">
                <a16:creationId xmlns:a16="http://schemas.microsoft.com/office/drawing/2014/main" id="{4C9D296B-DB61-4FCB-82B0-78B1CBA0A975}"/>
              </a:ext>
            </a:extLst>
          </p:cNvPr>
          <p:cNvSpPr>
            <a:spLocks noEditPoints="1"/>
          </p:cNvSpPr>
          <p:nvPr/>
        </p:nvSpPr>
        <p:spPr bwMode="auto">
          <a:xfrm>
            <a:off x="5050531" y="4927615"/>
            <a:ext cx="3524861" cy="47298"/>
          </a:xfrm>
          <a:custGeom>
            <a:avLst/>
            <a:gdLst>
              <a:gd name="T0" fmla="*/ 0 w 3827"/>
              <a:gd name="T1" fmla="*/ 0 h 36"/>
              <a:gd name="T2" fmla="*/ 3827 w 3827"/>
              <a:gd name="T3" fmla="*/ 0 h 36"/>
              <a:gd name="T4" fmla="*/ 6 w 3827"/>
              <a:gd name="T5" fmla="*/ 0 h 36"/>
              <a:gd name="T6" fmla="*/ 6 w 3827"/>
              <a:gd name="T7" fmla="*/ 36 h 36"/>
              <a:gd name="T8" fmla="*/ 279 w 3827"/>
              <a:gd name="T9" fmla="*/ 0 h 36"/>
              <a:gd name="T10" fmla="*/ 279 w 3827"/>
              <a:gd name="T11" fmla="*/ 36 h 36"/>
              <a:gd name="T12" fmla="*/ 551 w 3827"/>
              <a:gd name="T13" fmla="*/ 0 h 36"/>
              <a:gd name="T14" fmla="*/ 551 w 3827"/>
              <a:gd name="T15" fmla="*/ 36 h 36"/>
              <a:gd name="T16" fmla="*/ 823 w 3827"/>
              <a:gd name="T17" fmla="*/ 0 h 36"/>
              <a:gd name="T18" fmla="*/ 823 w 3827"/>
              <a:gd name="T19" fmla="*/ 36 h 36"/>
              <a:gd name="T20" fmla="*/ 1095 w 3827"/>
              <a:gd name="T21" fmla="*/ 0 h 36"/>
              <a:gd name="T22" fmla="*/ 1095 w 3827"/>
              <a:gd name="T23" fmla="*/ 36 h 36"/>
              <a:gd name="T24" fmla="*/ 1368 w 3827"/>
              <a:gd name="T25" fmla="*/ 0 h 36"/>
              <a:gd name="T26" fmla="*/ 1368 w 3827"/>
              <a:gd name="T27" fmla="*/ 36 h 36"/>
              <a:gd name="T28" fmla="*/ 1640 w 3827"/>
              <a:gd name="T29" fmla="*/ 0 h 36"/>
              <a:gd name="T30" fmla="*/ 1640 w 3827"/>
              <a:gd name="T31" fmla="*/ 36 h 36"/>
              <a:gd name="T32" fmla="*/ 1912 w 3827"/>
              <a:gd name="T33" fmla="*/ 0 h 36"/>
              <a:gd name="T34" fmla="*/ 1912 w 3827"/>
              <a:gd name="T35" fmla="*/ 36 h 36"/>
              <a:gd name="T36" fmla="*/ 2186 w 3827"/>
              <a:gd name="T37" fmla="*/ 0 h 36"/>
              <a:gd name="T38" fmla="*/ 2186 w 3827"/>
              <a:gd name="T39" fmla="*/ 36 h 36"/>
              <a:gd name="T40" fmla="*/ 2458 w 3827"/>
              <a:gd name="T41" fmla="*/ 0 h 36"/>
              <a:gd name="T42" fmla="*/ 2458 w 3827"/>
              <a:gd name="T43" fmla="*/ 36 h 36"/>
              <a:gd name="T44" fmla="*/ 2730 w 3827"/>
              <a:gd name="T45" fmla="*/ 0 h 36"/>
              <a:gd name="T46" fmla="*/ 2730 w 3827"/>
              <a:gd name="T47" fmla="*/ 36 h 36"/>
              <a:gd name="T48" fmla="*/ 3002 w 3827"/>
              <a:gd name="T49" fmla="*/ 0 h 36"/>
              <a:gd name="T50" fmla="*/ 3002 w 3827"/>
              <a:gd name="T51" fmla="*/ 36 h 36"/>
              <a:gd name="T52" fmla="*/ 3275 w 3827"/>
              <a:gd name="T53" fmla="*/ 0 h 36"/>
              <a:gd name="T54" fmla="*/ 3275 w 3827"/>
              <a:gd name="T55" fmla="*/ 36 h 36"/>
              <a:gd name="T56" fmla="*/ 3547 w 3827"/>
              <a:gd name="T57" fmla="*/ 0 h 36"/>
              <a:gd name="T58" fmla="*/ 3547 w 3827"/>
              <a:gd name="T59" fmla="*/ 36 h 36"/>
              <a:gd name="T60" fmla="*/ 3819 w 3827"/>
              <a:gd name="T61" fmla="*/ 0 h 36"/>
              <a:gd name="T62" fmla="*/ 3819 w 3827"/>
              <a:gd name="T63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827" h="36">
                <a:moveTo>
                  <a:pt x="0" y="0"/>
                </a:moveTo>
                <a:lnTo>
                  <a:pt x="3827" y="0"/>
                </a:lnTo>
                <a:moveTo>
                  <a:pt x="6" y="0"/>
                </a:moveTo>
                <a:lnTo>
                  <a:pt x="6" y="36"/>
                </a:lnTo>
                <a:moveTo>
                  <a:pt x="279" y="0"/>
                </a:moveTo>
                <a:lnTo>
                  <a:pt x="279" y="36"/>
                </a:lnTo>
                <a:moveTo>
                  <a:pt x="551" y="0"/>
                </a:moveTo>
                <a:lnTo>
                  <a:pt x="551" y="36"/>
                </a:lnTo>
                <a:moveTo>
                  <a:pt x="823" y="0"/>
                </a:moveTo>
                <a:lnTo>
                  <a:pt x="823" y="36"/>
                </a:lnTo>
                <a:moveTo>
                  <a:pt x="1095" y="0"/>
                </a:moveTo>
                <a:lnTo>
                  <a:pt x="1095" y="36"/>
                </a:lnTo>
                <a:moveTo>
                  <a:pt x="1368" y="0"/>
                </a:moveTo>
                <a:lnTo>
                  <a:pt x="1368" y="36"/>
                </a:lnTo>
                <a:moveTo>
                  <a:pt x="1640" y="0"/>
                </a:moveTo>
                <a:lnTo>
                  <a:pt x="1640" y="36"/>
                </a:lnTo>
                <a:moveTo>
                  <a:pt x="1912" y="0"/>
                </a:moveTo>
                <a:lnTo>
                  <a:pt x="1912" y="36"/>
                </a:lnTo>
                <a:moveTo>
                  <a:pt x="2186" y="0"/>
                </a:moveTo>
                <a:lnTo>
                  <a:pt x="2186" y="36"/>
                </a:lnTo>
                <a:moveTo>
                  <a:pt x="2458" y="0"/>
                </a:moveTo>
                <a:lnTo>
                  <a:pt x="2458" y="36"/>
                </a:lnTo>
                <a:moveTo>
                  <a:pt x="2730" y="0"/>
                </a:moveTo>
                <a:lnTo>
                  <a:pt x="2730" y="36"/>
                </a:lnTo>
                <a:moveTo>
                  <a:pt x="3002" y="0"/>
                </a:moveTo>
                <a:lnTo>
                  <a:pt x="3002" y="36"/>
                </a:lnTo>
                <a:moveTo>
                  <a:pt x="3275" y="0"/>
                </a:moveTo>
                <a:lnTo>
                  <a:pt x="3275" y="36"/>
                </a:lnTo>
                <a:moveTo>
                  <a:pt x="3547" y="0"/>
                </a:moveTo>
                <a:lnTo>
                  <a:pt x="3547" y="36"/>
                </a:lnTo>
                <a:moveTo>
                  <a:pt x="3819" y="0"/>
                </a:moveTo>
                <a:lnTo>
                  <a:pt x="3819" y="36"/>
                </a:lnTo>
              </a:path>
            </a:pathLst>
          </a:custGeom>
          <a:noFill/>
          <a:ln w="20638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000" dirty="0">
              <a:solidFill>
                <a:srgbClr val="000000"/>
              </a:solidFill>
              <a:latin typeface="Calibri" panose="020F0502020204030204" pitchFamily="34" charset="0"/>
              <a:ea typeface="MS PGothic" panose="020B0600070205080204" pitchFamily="34" charset="-128"/>
            </a:endParaRPr>
          </a:p>
        </p:txBody>
      </p:sp>
      <p:sp>
        <p:nvSpPr>
          <p:cNvPr id="471" name="Rectangle 114">
            <a:extLst>
              <a:ext uri="{FF2B5EF4-FFF2-40B4-BE49-F238E27FC236}">
                <a16:creationId xmlns:a16="http://schemas.microsoft.com/office/drawing/2014/main" id="{900955F2-926F-439F-929A-45210024C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63143" y="5191925"/>
            <a:ext cx="999120" cy="1846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1200" b="1" dirty="0">
                <a:solidFill>
                  <a:srgbClr val="000000"/>
                </a:solidFill>
                <a:ea typeface="MS PGothic" panose="020B0600070205080204" pitchFamily="34" charset="-128"/>
              </a:rPr>
              <a:t>Time, months</a:t>
            </a:r>
            <a:endParaRPr lang="en-US" altLang="en-US" sz="12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2" name="Rectangle 126">
            <a:extLst>
              <a:ext uri="{FF2B5EF4-FFF2-40B4-BE49-F238E27FC236}">
                <a16:creationId xmlns:a16="http://schemas.microsoft.com/office/drawing/2014/main" id="{F4137163-2833-439E-9111-CC68506DF0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22458" y="5282138"/>
            <a:ext cx="498534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>
              <a:defRPr/>
            </a:pPr>
            <a:r>
              <a:rPr lang="en-US" altLang="en-US" sz="800" b="1" dirty="0">
                <a:solidFill>
                  <a:srgbClr val="000000"/>
                </a:solidFill>
                <a:ea typeface="MS PGothic" panose="020B0600070205080204" pitchFamily="34" charset="-128"/>
              </a:rPr>
              <a:t>No. at risk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3" name="Rectangle 165">
            <a:extLst>
              <a:ext uri="{FF2B5EF4-FFF2-40B4-BE49-F238E27FC236}">
                <a16:creationId xmlns:a16="http://schemas.microsoft.com/office/drawing/2014/main" id="{EDD54902-4BD1-404F-BB90-FF0435019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4630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4" name="Rectangle 166">
            <a:extLst>
              <a:ext uri="{FF2B5EF4-FFF2-40B4-BE49-F238E27FC236}">
                <a16:creationId xmlns:a16="http://schemas.microsoft.com/office/drawing/2014/main" id="{40B1E04F-B67F-4775-8F6C-313213F3C5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0388" y="5404932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D26809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5" name="Rectangle 180">
            <a:extLst>
              <a:ext uri="{FF2B5EF4-FFF2-40B4-BE49-F238E27FC236}">
                <a16:creationId xmlns:a16="http://schemas.microsoft.com/office/drawing/2014/main" id="{593B00D7-9DEE-47BF-964F-567D8D145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6471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6" name="Rectangle 181">
            <a:extLst>
              <a:ext uri="{FF2B5EF4-FFF2-40B4-BE49-F238E27FC236}">
                <a16:creationId xmlns:a16="http://schemas.microsoft.com/office/drawing/2014/main" id="{0BF953D3-07CB-486F-9E2A-88404DF6E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52230" y="5520643"/>
            <a:ext cx="57708" cy="1231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800" dirty="0">
                <a:solidFill>
                  <a:srgbClr val="66203A"/>
                </a:solidFill>
                <a:ea typeface="MS PGothic" panose="020B0600070205080204" pitchFamily="34" charset="-128"/>
              </a:rPr>
              <a:t>0</a:t>
            </a:r>
            <a:endParaRPr lang="en-US" altLang="en-US" sz="8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  <p:sp>
        <p:nvSpPr>
          <p:cNvPr id="477" name="Line 120">
            <a:extLst>
              <a:ext uri="{FF2B5EF4-FFF2-40B4-BE49-F238E27FC236}">
                <a16:creationId xmlns:a16="http://schemas.microsoft.com/office/drawing/2014/main" id="{77722B46-F350-404D-A64E-6FFB2045C9F0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9283" y="2507034"/>
            <a:ext cx="2848928" cy="22163"/>
          </a:xfrm>
          <a:prstGeom prst="line">
            <a:avLst/>
          </a:prstGeom>
          <a:noFill/>
          <a:ln w="30163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78" name="Line 120">
            <a:extLst>
              <a:ext uri="{FF2B5EF4-FFF2-40B4-BE49-F238E27FC236}">
                <a16:creationId xmlns:a16="http://schemas.microsoft.com/office/drawing/2014/main" id="{14644161-1767-4E79-95BB-B0F5F9C4C38A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3669" y="2507034"/>
            <a:ext cx="2867510" cy="3399"/>
          </a:xfrm>
          <a:prstGeom prst="line">
            <a:avLst/>
          </a:prstGeom>
          <a:noFill/>
          <a:ln w="30163" cap="flat">
            <a:solidFill>
              <a:srgbClr val="000000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342946">
              <a:defRPr/>
            </a:pPr>
            <a:endParaRPr lang="en-US" sz="1000" dirty="0">
              <a:solidFill>
                <a:srgbClr val="000000"/>
              </a:solidFill>
              <a:latin typeface="Arial"/>
              <a:ea typeface="MS PGothic" panose="020B0600070205080204" pitchFamily="34" charset="-128"/>
            </a:endParaRPr>
          </a:p>
        </p:txBody>
      </p:sp>
      <p:sp>
        <p:nvSpPr>
          <p:cNvPr id="479" name="Rectangle 96">
            <a:extLst>
              <a:ext uri="{FF2B5EF4-FFF2-40B4-BE49-F238E27FC236}">
                <a16:creationId xmlns:a16="http://schemas.microsoft.com/office/drawing/2014/main" id="{D276C344-2BC8-49B8-A835-863B73860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49107" y="2182790"/>
            <a:ext cx="11609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/>
            <a:r>
              <a:rPr lang="en-US" altLang="en-US" sz="1000" b="1" dirty="0">
                <a:solidFill>
                  <a:srgbClr val="000000"/>
                </a:solidFill>
                <a:ea typeface="MS PGothic" panose="020B0600070205080204" pitchFamily="34" charset="-128"/>
              </a:rPr>
              <a:t>Median DOR months (range)</a:t>
            </a:r>
            <a:endParaRPr lang="en-US" altLang="en-US" sz="1000" dirty="0">
              <a:solidFill>
                <a:srgbClr val="000000"/>
              </a:solidFill>
              <a:ea typeface="MS PGothic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54677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23259"/>
    </mc:Choice>
    <mc:Fallback xmlns="">
      <p:transition spd="slow" advTm="23259"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266700" y="1390651"/>
            <a:ext cx="8265406" cy="1986520"/>
          </a:xfrm>
        </p:spPr>
        <p:txBody>
          <a:bodyPr/>
          <a:lstStyle/>
          <a:p>
            <a:r>
              <a:rPr lang="en-US" dirty="0">
                <a:solidFill>
                  <a:schemeClr val="tx1"/>
                </a:solidFill>
              </a:rPr>
              <a:t>Nivolumab plus chemotherapy versus chemotherapy as first-line treatment for </a:t>
            </a:r>
            <a:br>
              <a:rPr lang="en-US" dirty="0">
                <a:solidFill>
                  <a:schemeClr val="tx1"/>
                </a:solidFill>
              </a:rPr>
            </a:br>
            <a:r>
              <a:rPr lang="en-US" dirty="0">
                <a:solidFill>
                  <a:schemeClr val="tx1"/>
                </a:solidFill>
              </a:rPr>
              <a:t>advanced gastric cancer/gastroesophageal junction cancer/esophageal adenocarcinoma: </a:t>
            </a:r>
            <a:br>
              <a:rPr lang="en-US" dirty="0">
                <a:solidFill>
                  <a:schemeClr val="tx1"/>
                </a:solidFill>
              </a:rPr>
            </a:br>
            <a:r>
              <a:rPr lang="en-US" dirty="0">
                <a:solidFill>
                  <a:schemeClr val="tx1"/>
                </a:solidFill>
              </a:rPr>
              <a:t>first results of the CheckMate 649 study</a:t>
            </a:r>
            <a:endParaRPr lang="en-US" strike="sngStrike" dirty="0">
              <a:solidFill>
                <a:schemeClr val="tx1"/>
              </a:solidFill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66700" y="3453811"/>
            <a:ext cx="8265407" cy="1128773"/>
          </a:xfrm>
        </p:spPr>
        <p:txBody>
          <a:bodyPr/>
          <a:lstStyle/>
          <a:p>
            <a:r>
              <a:rPr lang="en-US" u="sng" dirty="0"/>
              <a:t>Markus Moehler</a:t>
            </a:r>
            <a:r>
              <a:rPr lang="en-US" dirty="0"/>
              <a:t>,</a:t>
            </a:r>
            <a:r>
              <a:rPr lang="en-US" baseline="30000" dirty="0"/>
              <a:t>1</a:t>
            </a:r>
            <a:r>
              <a:rPr lang="en-US" dirty="0"/>
              <a:t> Kohei Shitara,</a:t>
            </a:r>
            <a:r>
              <a:rPr lang="en-US" baseline="30000" dirty="0"/>
              <a:t>2</a:t>
            </a:r>
            <a:r>
              <a:rPr lang="en-US" dirty="0"/>
              <a:t> Marcelo Garrido,</a:t>
            </a:r>
            <a:r>
              <a:rPr lang="en-US" baseline="30000" dirty="0"/>
              <a:t>3</a:t>
            </a:r>
            <a:r>
              <a:rPr lang="en-US" dirty="0"/>
              <a:t> Pamela Salman,</a:t>
            </a:r>
            <a:r>
              <a:rPr lang="en-US" baseline="30000" dirty="0"/>
              <a:t>4</a:t>
            </a:r>
            <a:r>
              <a:rPr lang="en-US" dirty="0"/>
              <a:t> Lin Shen,</a:t>
            </a:r>
            <a:r>
              <a:rPr lang="en-US" baseline="30000" dirty="0"/>
              <a:t>5</a:t>
            </a:r>
            <a:r>
              <a:rPr lang="en-US" dirty="0"/>
              <a:t> </a:t>
            </a:r>
            <a:br>
              <a:rPr lang="en-US" dirty="0"/>
            </a:br>
            <a:r>
              <a:rPr lang="en-US" dirty="0"/>
              <a:t>Lucjan Wyrwicz,</a:t>
            </a:r>
            <a:r>
              <a:rPr lang="en-US" baseline="30000" dirty="0"/>
              <a:t>6</a:t>
            </a:r>
            <a:r>
              <a:rPr lang="en-US" dirty="0"/>
              <a:t> Kensei Yamaguchi,</a:t>
            </a:r>
            <a:r>
              <a:rPr lang="en-US" baseline="30000" dirty="0"/>
              <a:t>7</a:t>
            </a:r>
            <a:r>
              <a:rPr lang="en-US" dirty="0"/>
              <a:t> Tomasz Skoczylas,</a:t>
            </a:r>
            <a:r>
              <a:rPr lang="en-US" baseline="30000" dirty="0"/>
              <a:t>8</a:t>
            </a:r>
            <a:r>
              <a:rPr lang="en-US" dirty="0"/>
              <a:t> Arinilda Campos Bragagnoli,</a:t>
            </a:r>
            <a:r>
              <a:rPr lang="en-US" baseline="30000" dirty="0"/>
              <a:t>9</a:t>
            </a:r>
            <a:r>
              <a:rPr lang="en-US" dirty="0"/>
              <a:t> </a:t>
            </a:r>
            <a:br>
              <a:rPr lang="en-US" dirty="0"/>
            </a:br>
            <a:r>
              <a:rPr lang="en-US" dirty="0"/>
              <a:t>Tianshu Liu,</a:t>
            </a:r>
            <a:r>
              <a:rPr lang="en-US" baseline="30000" dirty="0"/>
              <a:t>10</a:t>
            </a:r>
            <a:r>
              <a:rPr lang="en-US" dirty="0"/>
              <a:t> Michael Schenker,</a:t>
            </a:r>
            <a:r>
              <a:rPr lang="en-US" baseline="30000" dirty="0"/>
              <a:t>11</a:t>
            </a:r>
            <a:r>
              <a:rPr lang="en-US" dirty="0"/>
              <a:t> Patricio Yanez,</a:t>
            </a:r>
            <a:r>
              <a:rPr lang="en-US" baseline="30000" dirty="0"/>
              <a:t>12</a:t>
            </a:r>
            <a:r>
              <a:rPr lang="en-US" dirty="0"/>
              <a:t> Mustapha Tehfe,</a:t>
            </a:r>
            <a:r>
              <a:rPr lang="en-US" baseline="30000" dirty="0"/>
              <a:t>13</a:t>
            </a:r>
            <a:r>
              <a:rPr lang="en-US" dirty="0"/>
              <a:t> Valerie Poulart,</a:t>
            </a:r>
            <a:r>
              <a:rPr lang="en-US" baseline="30000" dirty="0"/>
              <a:t>14</a:t>
            </a:r>
            <a:r>
              <a:rPr lang="en-US" dirty="0"/>
              <a:t> Dana Cullen,</a:t>
            </a:r>
            <a:r>
              <a:rPr lang="en-US" baseline="30000" dirty="0"/>
              <a:t>14</a:t>
            </a:r>
            <a:r>
              <a:rPr lang="en-US" dirty="0"/>
              <a:t> Ming Lei,</a:t>
            </a:r>
            <a:r>
              <a:rPr lang="en-US" baseline="30000" dirty="0"/>
              <a:t>14</a:t>
            </a:r>
            <a:r>
              <a:rPr lang="en-US" dirty="0"/>
              <a:t> Kaoru Kondo,</a:t>
            </a:r>
            <a:r>
              <a:rPr lang="en-US" baseline="30000" dirty="0"/>
              <a:t>14</a:t>
            </a:r>
            <a:r>
              <a:rPr lang="en-US" dirty="0"/>
              <a:t> Mingshun Li,</a:t>
            </a:r>
            <a:r>
              <a:rPr lang="en-US" baseline="30000" dirty="0"/>
              <a:t>14</a:t>
            </a:r>
            <a:r>
              <a:rPr lang="en-US" dirty="0"/>
              <a:t> Jaffer A. Ajani,</a:t>
            </a:r>
            <a:r>
              <a:rPr lang="en-US" baseline="30000" dirty="0"/>
              <a:t>15</a:t>
            </a:r>
            <a:r>
              <a:rPr lang="en-US" dirty="0"/>
              <a:t> </a:t>
            </a:r>
            <a:br>
              <a:rPr lang="en-US" dirty="0"/>
            </a:br>
            <a:r>
              <a:rPr lang="en-US" dirty="0"/>
              <a:t>Yelena Y. Janjigian</a:t>
            </a:r>
            <a:r>
              <a:rPr lang="en-US" baseline="30000" dirty="0"/>
              <a:t>16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4294967295"/>
          </p:nvPr>
        </p:nvSpPr>
        <p:spPr>
          <a:xfrm>
            <a:off x="266700" y="4654686"/>
            <a:ext cx="8265408" cy="900253"/>
          </a:xfrm>
        </p:spPr>
        <p:txBody>
          <a:bodyPr/>
          <a:lstStyle/>
          <a:p>
            <a:r>
              <a:rPr lang="en-US" sz="900" baseline="30000" dirty="0"/>
              <a:t>1</a:t>
            </a:r>
            <a:r>
              <a:rPr lang="en-US" sz="900" dirty="0"/>
              <a:t>Johannes-Gutenberg University Clinic, Mainz, Germany; </a:t>
            </a:r>
            <a:r>
              <a:rPr lang="en-US" sz="900" baseline="30000" dirty="0"/>
              <a:t>2</a:t>
            </a:r>
            <a:r>
              <a:rPr lang="en-US" sz="900" dirty="0"/>
              <a:t>National Cancer Center Hospital East, Kashiwa, Japan; </a:t>
            </a:r>
            <a:r>
              <a:rPr lang="en-US" sz="900" baseline="30000" dirty="0"/>
              <a:t>3</a:t>
            </a:r>
            <a:r>
              <a:rPr lang="en-US" sz="900" dirty="0"/>
              <a:t>Clinica San Carlos de Apoquindo, Pontificia Universidad Católica, Chile; </a:t>
            </a:r>
            <a:r>
              <a:rPr lang="en-US" sz="900" baseline="30000" dirty="0"/>
              <a:t>4</a:t>
            </a:r>
            <a:r>
              <a:rPr lang="en-US" sz="900" dirty="0"/>
              <a:t>Fundación Arturo López Pérez, Providencia, Chile; </a:t>
            </a:r>
            <a:r>
              <a:rPr lang="en-US" sz="900" baseline="30000" dirty="0"/>
              <a:t>5</a:t>
            </a:r>
            <a:r>
              <a:rPr lang="en-US" sz="900" dirty="0"/>
              <a:t>Beijing Cancer Hospital, Beijing, China; </a:t>
            </a:r>
            <a:r>
              <a:rPr lang="en-US" sz="900" baseline="30000" dirty="0"/>
              <a:t>6</a:t>
            </a:r>
            <a:r>
              <a:rPr lang="en-US" sz="900" dirty="0"/>
              <a:t>Klinika Onkologii i Radioterapii, Narodowy Instytut Onkologii, Warszawa, Poland; </a:t>
            </a:r>
            <a:r>
              <a:rPr lang="en-US" sz="900" baseline="30000" dirty="0"/>
              <a:t>7</a:t>
            </a:r>
            <a:r>
              <a:rPr lang="en-US" sz="900" dirty="0"/>
              <a:t>Cancer Institute Hospital of JFCR, Tokyo, Japan; </a:t>
            </a:r>
            <a:r>
              <a:rPr lang="en-US" sz="900" baseline="30000" dirty="0"/>
              <a:t>8</a:t>
            </a:r>
            <a:r>
              <a:rPr lang="en-US" sz="900" dirty="0"/>
              <a:t>II Klinika Chirurgii Ogólnej, Gastroenterologicznej i Nowotworów Układu Pokarmowego, Medical University of Lublin, Lublin, Poland; </a:t>
            </a:r>
            <a:r>
              <a:rPr lang="en-US" sz="900" baseline="30000" dirty="0"/>
              <a:t>9</a:t>
            </a:r>
            <a:r>
              <a:rPr lang="en-US" sz="900" dirty="0"/>
              <a:t>Fundacao Pio Xii Hosp Cancer De </a:t>
            </a:r>
            <a:r>
              <a:rPr lang="en-US" sz="900" dirty="0" err="1"/>
              <a:t>Barretos</a:t>
            </a:r>
            <a:r>
              <a:rPr lang="en-US" sz="900" dirty="0"/>
              <a:t>, </a:t>
            </a:r>
            <a:r>
              <a:rPr lang="en-US" sz="900" dirty="0" err="1"/>
              <a:t>Barretos</a:t>
            </a:r>
            <a:r>
              <a:rPr lang="en-US" sz="900" dirty="0"/>
              <a:t>, Brazil; </a:t>
            </a:r>
            <a:r>
              <a:rPr lang="en-US" sz="900" baseline="30000" dirty="0"/>
              <a:t>10</a:t>
            </a:r>
            <a:r>
              <a:rPr lang="en-US" sz="900" dirty="0"/>
              <a:t>Zhongshan Hospital Fudan University, Shanghai, China; </a:t>
            </a:r>
            <a:r>
              <a:rPr lang="en-US" sz="900" baseline="30000" dirty="0"/>
              <a:t>11</a:t>
            </a:r>
            <a:r>
              <a:rPr lang="en-US" sz="900" dirty="0"/>
              <a:t>SF </a:t>
            </a:r>
            <a:r>
              <a:rPr lang="en-US" sz="900" dirty="0" err="1"/>
              <a:t>Nectarie</a:t>
            </a:r>
            <a:r>
              <a:rPr lang="en-US" sz="900" dirty="0"/>
              <a:t> Oncology Center, Craiova, Romania; </a:t>
            </a:r>
            <a:r>
              <a:rPr lang="en-US" sz="900" baseline="30000" dirty="0"/>
              <a:t>12</a:t>
            </a:r>
            <a:r>
              <a:rPr lang="en-US" sz="900" dirty="0"/>
              <a:t>Universidad de La Frontera, Temuco, Chile; </a:t>
            </a:r>
            <a:r>
              <a:rPr lang="en-US" sz="900" baseline="30000" dirty="0"/>
              <a:t>13</a:t>
            </a:r>
            <a:r>
              <a:rPr lang="en-US" sz="900" dirty="0"/>
              <a:t>Oncology Center – Centre </a:t>
            </a:r>
            <a:r>
              <a:rPr lang="en-US" sz="900" dirty="0" err="1"/>
              <a:t>Hospitalier</a:t>
            </a:r>
            <a:r>
              <a:rPr lang="en-US" sz="900" dirty="0"/>
              <a:t> de </a:t>
            </a:r>
            <a:r>
              <a:rPr lang="en-US" sz="900" dirty="0" err="1"/>
              <a:t>l'Universite</a:t>
            </a:r>
            <a:r>
              <a:rPr lang="en-US" sz="900" dirty="0"/>
              <a:t> de Montreal, Montreal, QC, Canada; </a:t>
            </a:r>
            <a:r>
              <a:rPr lang="en-US" sz="900" baseline="30000" dirty="0"/>
              <a:t>14</a:t>
            </a:r>
            <a:r>
              <a:rPr lang="en-US" sz="900" dirty="0"/>
              <a:t>Bristol Myers Squibb, Princeton, NJ, USA; </a:t>
            </a:r>
            <a:r>
              <a:rPr lang="en-US" sz="900" baseline="30000" dirty="0"/>
              <a:t>15</a:t>
            </a:r>
            <a:r>
              <a:rPr lang="en-US" sz="900" dirty="0"/>
              <a:t>The University of Texas MD Anderson Cancer Center, Houston, TX, USA; </a:t>
            </a:r>
            <a:r>
              <a:rPr lang="en-US" sz="900" baseline="30000" dirty="0"/>
              <a:t>16</a:t>
            </a:r>
            <a:r>
              <a:rPr lang="en-US" sz="900" dirty="0"/>
              <a:t>Memorial Sloan Kettering Cancer Center and Weill Cornell Medical College, New York, NY, USA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03126" y="5728946"/>
            <a:ext cx="338486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914400"/>
            <a:r>
              <a:rPr lang="en-GB" sz="1200" i="1" dirty="0">
                <a:solidFill>
                  <a:srgbClr val="595454"/>
                </a:solidFill>
                <a:latin typeface="Trebuchet MS" panose="020B0603020202020204"/>
              </a:rPr>
              <a:t>Presentation number LBA6</a:t>
            </a:r>
          </a:p>
        </p:txBody>
      </p:sp>
      <p:pic>
        <p:nvPicPr>
          <p:cNvPr id="10" name="Picture 9" descr="A picture containing drawing&#10;&#10;Description automatically generated">
            <a:extLst>
              <a:ext uri="{FF2B5EF4-FFF2-40B4-BE49-F238E27FC236}">
                <a16:creationId xmlns:a16="http://schemas.microsoft.com/office/drawing/2014/main" id="{A937BDD4-3701-41DB-9B5D-92FDE43671F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9943" t="19386" r="8263" b="26029"/>
          <a:stretch/>
        </p:blipFill>
        <p:spPr>
          <a:xfrm>
            <a:off x="103127" y="897756"/>
            <a:ext cx="1575549" cy="334873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8676638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86D997D-61F0-401E-9302-0C4F9758329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/>
              <a:t>CheckMate 649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CheckMate 649 study design</a:t>
            </a:r>
            <a:endParaRPr lang="en-US" baseline="30000" dirty="0">
              <a:solidFill>
                <a:srgbClr val="FF0000"/>
              </a:solidFill>
            </a:endParaRPr>
          </a:p>
        </p:txBody>
      </p:sp>
      <p:sp>
        <p:nvSpPr>
          <p:cNvPr id="1191" name="Slide Number Placeholder 1190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914400"/>
            <a:fld id="{AF1AFCDA-ABCC-4704-AB71-48FDE4F2FA4C}" type="slidenum">
              <a:rPr lang="en-US">
                <a:solidFill>
                  <a:srgbClr val="595454"/>
                </a:solidFill>
                <a:latin typeface="Trebuchet MS" panose="020B0603020202020204"/>
              </a:rPr>
              <a:pPr defTabSz="914400"/>
              <a:t>35</a:t>
            </a:fld>
            <a:endParaRPr lang="en-US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115" name="Content Placeholder 4">
            <a:extLst>
              <a:ext uri="{FF2B5EF4-FFF2-40B4-BE49-F238E27FC236}">
                <a16:creationId xmlns:a16="http://schemas.microsoft.com/office/drawing/2014/main" id="{075EC3C6-1CEE-4C59-8A24-185CF20A1B79}"/>
              </a:ext>
            </a:extLst>
          </p:cNvPr>
          <p:cNvSpPr txBox="1">
            <a:spLocks/>
          </p:cNvSpPr>
          <p:nvPr/>
        </p:nvSpPr>
        <p:spPr>
          <a:xfrm>
            <a:off x="312911" y="1554870"/>
            <a:ext cx="8576308" cy="3055397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300"/>
              </a:spcAft>
              <a:buClr>
                <a:schemeClr val="tx2"/>
              </a:buClr>
              <a:buFont typeface="Arial" panose="020B0604020202020204" pitchFamily="34" charset="0"/>
              <a:buNone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2024" indent="-192024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66928" indent="-256032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86968" indent="-201168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07008" indent="-2286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–"/>
              <a:tabLst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2713" lvl="1" indent="-112713">
              <a:buClr>
                <a:srgbClr val="595454"/>
              </a:buClr>
            </a:pPr>
            <a:r>
              <a:rPr lang="en-US" sz="1200" dirty="0">
                <a:solidFill>
                  <a:srgbClr val="595454"/>
                </a:solidFill>
                <a:latin typeface="Trebuchet MS" panose="020B0603020202020204"/>
              </a:rPr>
              <a:t>CheckMate 649 is a randomized, open-label, phase 3 study</a:t>
            </a:r>
            <a:r>
              <a:rPr lang="en-US" sz="1200" baseline="30000" dirty="0">
                <a:solidFill>
                  <a:srgbClr val="595454"/>
                </a:solidFill>
                <a:latin typeface="Trebuchet MS" panose="020B0603020202020204"/>
              </a:rPr>
              <a:t>a</a:t>
            </a:r>
            <a:endParaRPr lang="en-US" sz="1200" strike="sngStrike" baseline="30000" dirty="0">
              <a:solidFill>
                <a:srgbClr val="595454"/>
              </a:solidFill>
              <a:latin typeface="Trebuchet MS" panose="020B0603020202020204"/>
            </a:endParaRPr>
          </a:p>
          <a:p>
            <a:pPr marL="0" lvl="1" indent="0">
              <a:buClr>
                <a:srgbClr val="595454"/>
              </a:buClr>
              <a:buNone/>
            </a:pPr>
            <a:endParaRPr lang="en-US" sz="1400" dirty="0">
              <a:solidFill>
                <a:srgbClr val="595454"/>
              </a:solidFill>
              <a:latin typeface="Trebuchet MS" panose="020B0603020202020204"/>
            </a:endParaRPr>
          </a:p>
          <a:p>
            <a:pPr lvl="1">
              <a:buClr>
                <a:srgbClr val="595454"/>
              </a:buClr>
            </a:pPr>
            <a:endParaRPr lang="en-US" sz="1400" dirty="0">
              <a:solidFill>
                <a:srgbClr val="595454"/>
              </a:solidFill>
              <a:latin typeface="Trebuchet MS" panose="020B0603020202020204"/>
            </a:endParaRPr>
          </a:p>
          <a:p>
            <a:pPr lvl="1">
              <a:buClr>
                <a:srgbClr val="595454"/>
              </a:buClr>
            </a:pPr>
            <a:endParaRPr lang="en-US" sz="1400" dirty="0">
              <a:solidFill>
                <a:srgbClr val="595454"/>
              </a:solidFill>
              <a:latin typeface="Trebuchet MS" panose="020B0603020202020204"/>
            </a:endParaRPr>
          </a:p>
          <a:p>
            <a:pPr lvl="1">
              <a:buClr>
                <a:srgbClr val="595454"/>
              </a:buClr>
            </a:pPr>
            <a:endParaRPr lang="en-US" sz="1400" dirty="0">
              <a:solidFill>
                <a:srgbClr val="595454"/>
              </a:solidFill>
              <a:latin typeface="Trebuchet MS" panose="020B0603020202020204"/>
            </a:endParaRPr>
          </a:p>
          <a:p>
            <a:pPr lvl="1">
              <a:buClr>
                <a:srgbClr val="595454"/>
              </a:buClr>
            </a:pPr>
            <a:endParaRPr lang="en-US" sz="1400" dirty="0">
              <a:solidFill>
                <a:srgbClr val="595454"/>
              </a:solidFill>
              <a:latin typeface="Trebuchet MS" panose="020B0603020202020204"/>
            </a:endParaRPr>
          </a:p>
          <a:p>
            <a:pPr lvl="1">
              <a:buClr>
                <a:srgbClr val="595454"/>
              </a:buClr>
            </a:pPr>
            <a:endParaRPr lang="en-US" sz="1400" dirty="0">
              <a:solidFill>
                <a:srgbClr val="595454"/>
              </a:solidFill>
              <a:latin typeface="Trebuchet MS" panose="020B0603020202020204"/>
            </a:endParaRPr>
          </a:p>
          <a:p>
            <a:pPr lvl="1">
              <a:buClr>
                <a:srgbClr val="595454"/>
              </a:buClr>
            </a:pPr>
            <a:endParaRPr lang="en-US" sz="1400" dirty="0">
              <a:solidFill>
                <a:srgbClr val="595454"/>
              </a:solidFill>
              <a:latin typeface="Trebuchet MS" panose="020B0603020202020204"/>
            </a:endParaRPr>
          </a:p>
          <a:p>
            <a:pPr lvl="1">
              <a:buClr>
                <a:srgbClr val="595454"/>
              </a:buClr>
            </a:pPr>
            <a:endParaRPr lang="en-US" sz="700" dirty="0">
              <a:solidFill>
                <a:srgbClr val="595454"/>
              </a:solidFill>
              <a:latin typeface="Trebuchet MS" panose="020B0603020202020204"/>
            </a:endParaRPr>
          </a:p>
          <a:p>
            <a:pPr marL="0" lvl="1" indent="0">
              <a:buClr>
                <a:srgbClr val="595454"/>
              </a:buClr>
              <a:buNone/>
            </a:pPr>
            <a:endParaRPr lang="en-US" sz="700" dirty="0">
              <a:solidFill>
                <a:srgbClr val="595454"/>
              </a:solidFill>
              <a:latin typeface="Trebuchet MS" panose="020B0603020202020204"/>
            </a:endParaRPr>
          </a:p>
          <a:p>
            <a:pPr marL="0" lvl="1" indent="0">
              <a:buClr>
                <a:srgbClr val="595454"/>
              </a:buClr>
              <a:buNone/>
            </a:pPr>
            <a:endParaRPr lang="en-US" sz="700" dirty="0">
              <a:solidFill>
                <a:srgbClr val="595454"/>
              </a:solidFill>
              <a:latin typeface="Trebuchet MS" panose="020B0603020202020204"/>
            </a:endParaRPr>
          </a:p>
          <a:p>
            <a:pPr lvl="1">
              <a:buClr>
                <a:srgbClr val="595454"/>
              </a:buClr>
            </a:pPr>
            <a:endParaRPr lang="en-US" sz="140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9CCF97E-D4FA-404E-A932-F9B1FB21B412}"/>
              </a:ext>
            </a:extLst>
          </p:cNvPr>
          <p:cNvSpPr txBox="1"/>
          <p:nvPr/>
        </p:nvSpPr>
        <p:spPr>
          <a:xfrm>
            <a:off x="3330515" y="2861005"/>
            <a:ext cx="64312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100" dirty="0">
                <a:solidFill>
                  <a:srgbClr val="595454"/>
                </a:solidFill>
                <a:latin typeface="Trebuchet MS" panose="020B0603020202020204"/>
              </a:rPr>
              <a:t>n = 789</a:t>
            </a: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0ADEB5D-A319-47C8-BD5E-4D3217638BF3}"/>
              </a:ext>
            </a:extLst>
          </p:cNvPr>
          <p:cNvSpPr txBox="1"/>
          <p:nvPr/>
        </p:nvSpPr>
        <p:spPr>
          <a:xfrm>
            <a:off x="3330515" y="3478004"/>
            <a:ext cx="64312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914400"/>
            <a:r>
              <a:rPr lang="en-US" sz="1100" dirty="0">
                <a:solidFill>
                  <a:srgbClr val="595454"/>
                </a:solidFill>
                <a:latin typeface="Trebuchet MS" panose="020B0603020202020204"/>
              </a:rPr>
              <a:t>n = 792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E6FD30A-5C31-4D99-92A9-70BE52D5EC2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3465" y="5297271"/>
            <a:ext cx="8343687" cy="646331"/>
          </a:xfrm>
          <a:prstGeom prst="rect">
            <a:avLst/>
          </a:prstGeom>
          <a:noFill/>
        </p:spPr>
        <p:txBody>
          <a:bodyPr vert="horz" wrap="square" lIns="91440" tIns="45720" rIns="91440" bIns="45720" rtlCol="0" anchor="b" anchorCtr="0">
            <a:spAutoFit/>
          </a:bodyPr>
          <a:lstStyle/>
          <a:p>
            <a:pPr defTabSz="914400">
              <a:lnSpc>
                <a:spcPct val="90000"/>
              </a:lnSpc>
              <a:spcAft>
                <a:spcPts val="400"/>
              </a:spcAft>
            </a:pP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a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ClinicalTrials.gov number, NCT02872116; 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b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&lt; 1% includes indeterminate tumor cell PD-L1 expression; determined by PD-L1 IHC 28-8 pharmDx assay (Dako); 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c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</a:rPr>
              <a:t>After NIVO + chemo arm was added and before new patient enrollment in the NIVO1+IPI3 group was closed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; 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d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Until documented disease progression (unless consented to treatment beyond progression for NIVO + chemo), discontinuation due to toxicity, withdrawal of consent, or study end. NIVO is given for a maximum of 2 years; 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e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Oxaliplatin 130 mg/m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2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 IV (day 1) and capecitabine 1000 mg/m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2 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orally twice daily (days 1–14); 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f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Oxaliplatin 85 mg/m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2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, leucovorin 400 mg/m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2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, and FU 400 mg/m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2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 IV (day 1) and FU 1200 mg/m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2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 IV daily (days 1–2); 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g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BICR assessed;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 h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Time from concurrent randomization of the last patient to NIVO + chemo vs chemo to data cutoff. </a:t>
            </a: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B6BC0E7B-8490-458E-BDBD-9E2148409CDE}"/>
              </a:ext>
            </a:extLst>
          </p:cNvPr>
          <p:cNvSpPr/>
          <p:nvPr/>
        </p:nvSpPr>
        <p:spPr>
          <a:xfrm>
            <a:off x="3964376" y="2804389"/>
            <a:ext cx="2380200" cy="1197344"/>
          </a:xfrm>
          <a:prstGeom prst="rect">
            <a:avLst/>
          </a:prstGeom>
          <a:noFill/>
          <a:ln w="19050">
            <a:solidFill>
              <a:srgbClr val="009FBA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dirty="0">
              <a:solidFill>
                <a:srgbClr val="FFFFFF"/>
              </a:solidFill>
              <a:latin typeface="Trebuchet MS" panose="020B0603020202020204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38893EF-30D3-4BD3-9030-9E24523C51E1}"/>
              </a:ext>
            </a:extLst>
          </p:cNvPr>
          <p:cNvGrpSpPr/>
          <p:nvPr/>
        </p:nvGrpSpPr>
        <p:grpSpPr>
          <a:xfrm>
            <a:off x="307733" y="2077191"/>
            <a:ext cx="8619064" cy="2416875"/>
            <a:chOff x="249602" y="1265940"/>
            <a:chExt cx="8619064" cy="2416875"/>
          </a:xfrm>
        </p:grpSpPr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89609923-12E2-40E0-B585-5AC7508609F9}"/>
                </a:ext>
              </a:extLst>
            </p:cNvPr>
            <p:cNvGrpSpPr/>
            <p:nvPr/>
          </p:nvGrpSpPr>
          <p:grpSpPr>
            <a:xfrm>
              <a:off x="249602" y="1265940"/>
              <a:ext cx="8619064" cy="2318521"/>
              <a:chOff x="720796" y="1990061"/>
              <a:chExt cx="11106325" cy="3142017"/>
            </a:xfrm>
          </p:grpSpPr>
          <p:grpSp>
            <p:nvGrpSpPr>
              <p:cNvPr id="117" name="Group 116">
                <a:extLst>
                  <a:ext uri="{FF2B5EF4-FFF2-40B4-BE49-F238E27FC236}">
                    <a16:creationId xmlns:a16="http://schemas.microsoft.com/office/drawing/2014/main" id="{FEC7A7FF-4267-4607-A004-A6CD6AD2E7BF}"/>
                  </a:ext>
                </a:extLst>
              </p:cNvPr>
              <p:cNvGrpSpPr/>
              <p:nvPr/>
            </p:nvGrpSpPr>
            <p:grpSpPr>
              <a:xfrm>
                <a:off x="720796" y="1990061"/>
                <a:ext cx="11106325" cy="3142017"/>
                <a:chOff x="135176" y="1388302"/>
                <a:chExt cx="9605181" cy="3142017"/>
              </a:xfrm>
            </p:grpSpPr>
            <p:grpSp>
              <p:nvGrpSpPr>
                <p:cNvPr id="119" name="Group 118">
                  <a:extLst>
                    <a:ext uri="{FF2B5EF4-FFF2-40B4-BE49-F238E27FC236}">
                      <a16:creationId xmlns:a16="http://schemas.microsoft.com/office/drawing/2014/main" id="{5611A108-D8E5-4065-9527-2C135E390407}"/>
                    </a:ext>
                  </a:extLst>
                </p:cNvPr>
                <p:cNvGrpSpPr/>
                <p:nvPr/>
              </p:nvGrpSpPr>
              <p:grpSpPr>
                <a:xfrm>
                  <a:off x="135176" y="1388302"/>
                  <a:ext cx="6678442" cy="2570958"/>
                  <a:chOff x="1252844" y="2682233"/>
                  <a:chExt cx="9885721" cy="3036451"/>
                </a:xfrm>
              </p:grpSpPr>
              <p:cxnSp>
                <p:nvCxnSpPr>
                  <p:cNvPr id="123" name="Straight Connector 122">
                    <a:extLst>
                      <a:ext uri="{FF2B5EF4-FFF2-40B4-BE49-F238E27FC236}">
                        <a16:creationId xmlns:a16="http://schemas.microsoft.com/office/drawing/2014/main" id="{1177DCFA-C8AB-4B87-AC16-145D3F4E4274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4353946" y="4312152"/>
                    <a:ext cx="2926474" cy="0"/>
                  </a:xfrm>
                  <a:prstGeom prst="line">
                    <a:avLst/>
                  </a:prstGeom>
                  <a:noFill/>
                  <a:ln w="19050" cap="flat" cmpd="sng" algn="ctr">
                    <a:solidFill>
                      <a:schemeClr val="tx1"/>
                    </a:solidFill>
                    <a:prstDash val="solid"/>
                    <a:miter lim="800000"/>
                    <a:headEnd type="none" w="med" len="med"/>
                    <a:tailEnd type="triangle" w="med" len="med"/>
                  </a:ln>
                  <a:effectLst/>
                </p:spPr>
              </p:cxnSp>
              <p:sp>
                <p:nvSpPr>
                  <p:cNvPr id="124" name="Rounded Rectangle 21">
                    <a:extLst>
                      <a:ext uri="{FF2B5EF4-FFF2-40B4-BE49-F238E27FC236}">
                        <a16:creationId xmlns:a16="http://schemas.microsoft.com/office/drawing/2014/main" id="{DCD68A26-BCE4-44EE-B4A4-A6515CF7A454}"/>
                      </a:ext>
                    </a:extLst>
                  </p:cNvPr>
                  <p:cNvSpPr/>
                  <p:nvPr/>
                </p:nvSpPr>
                <p:spPr>
                  <a:xfrm>
                    <a:off x="7408121" y="3028269"/>
                    <a:ext cx="3730444" cy="722552"/>
                  </a:xfrm>
                  <a:prstGeom prst="rect">
                    <a:avLst/>
                  </a:prstGeom>
                  <a:solidFill>
                    <a:srgbClr val="FEDCCA"/>
                  </a:solidFill>
                  <a:ln w="12700" cap="flat" cmpd="sng" algn="ctr">
                    <a:noFill/>
                    <a:prstDash val="solid"/>
                    <a:miter lim="800000"/>
                    <a:headEnd/>
                    <a:tailEnd/>
                  </a:ln>
                  <a:effectLst/>
                </p:spPr>
                <p:txBody>
                  <a:bodyPr tIns="91440" bIns="91440" anchor="ctr"/>
                  <a:lstStyle/>
                  <a:p>
                    <a:pPr marL="0" lvl="1" algn="ctr" defTabSz="457189">
                      <a:buClr>
                        <a:srgbClr val="FFE947"/>
                      </a:buClr>
                      <a:defRPr/>
                    </a:pPr>
                    <a:r>
                      <a:rPr lang="en-US" sz="1050" b="1" kern="0" dirty="0">
                        <a:solidFill>
                          <a:srgbClr val="595454"/>
                        </a:solidFill>
                        <a:latin typeface="Trebuchet MS" panose="020B0603020202020204"/>
                      </a:rPr>
                      <a:t>NIVO1 + IPI3 </a:t>
                    </a:r>
                  </a:p>
                  <a:p>
                    <a:pPr marL="0" lvl="1" algn="ctr" defTabSz="457189">
                      <a:buClr>
                        <a:srgbClr val="FFE947"/>
                      </a:buClr>
                      <a:defRPr/>
                    </a:pPr>
                    <a:r>
                      <a:rPr lang="en-US" sz="1050" kern="0" dirty="0">
                        <a:solidFill>
                          <a:srgbClr val="595454"/>
                        </a:solidFill>
                        <a:latin typeface="Trebuchet MS" panose="020B0603020202020204"/>
                      </a:rPr>
                      <a:t>Q3W × 4 then NIVO 240 mg Q2W</a:t>
                    </a:r>
                    <a:r>
                      <a:rPr lang="en-US" sz="1050" kern="0" baseline="30000" dirty="0">
                        <a:solidFill>
                          <a:srgbClr val="595454"/>
                        </a:solidFill>
                        <a:latin typeface="Trebuchet MS" panose="020B0603020202020204"/>
                      </a:rPr>
                      <a:t>d</a:t>
                    </a:r>
                  </a:p>
                </p:txBody>
              </p:sp>
              <p:sp>
                <p:nvSpPr>
                  <p:cNvPr id="125" name="Rounded Rectangle 22">
                    <a:extLst>
                      <a:ext uri="{FF2B5EF4-FFF2-40B4-BE49-F238E27FC236}">
                        <a16:creationId xmlns:a16="http://schemas.microsoft.com/office/drawing/2014/main" id="{2C111B37-E9E6-4324-8CD1-76267A2D54ED}"/>
                      </a:ext>
                    </a:extLst>
                  </p:cNvPr>
                  <p:cNvSpPr/>
                  <p:nvPr/>
                </p:nvSpPr>
                <p:spPr>
                  <a:xfrm>
                    <a:off x="7395678" y="4909718"/>
                    <a:ext cx="3738809" cy="808966"/>
                  </a:xfrm>
                  <a:prstGeom prst="rect">
                    <a:avLst/>
                  </a:prstGeom>
                  <a:solidFill>
                    <a:srgbClr val="A69F9F"/>
                  </a:solidFill>
                  <a:ln w="12700" cap="flat" cmpd="sng" algn="ctr">
                    <a:noFill/>
                    <a:prstDash val="solid"/>
                    <a:miter lim="800000"/>
                    <a:headEnd/>
                    <a:tailEnd/>
                  </a:ln>
                  <a:effectLst/>
                </p:spPr>
                <p:txBody>
                  <a:bodyPr tIns="91440" bIns="91440" anchor="ctr"/>
                  <a:lstStyle/>
                  <a:p>
                    <a:pPr marL="0" lvl="1" algn="ctr" defTabSz="457189">
                      <a:buClr>
                        <a:srgbClr val="FFE947"/>
                      </a:buClr>
                      <a:defRPr/>
                    </a:pPr>
                    <a:r>
                      <a:rPr lang="en-US" sz="1050" b="1" kern="0" dirty="0">
                        <a:solidFill>
                          <a:srgbClr val="FFFFFF"/>
                        </a:solidFill>
                        <a:latin typeface="Trebuchet MS" panose="020B0603020202020204"/>
                      </a:rPr>
                      <a:t>XELOX</a:t>
                    </a:r>
                    <a:r>
                      <a:rPr lang="en-US" sz="1050" b="1" kern="0" baseline="30000" dirty="0">
                        <a:solidFill>
                          <a:srgbClr val="FFFFFF"/>
                        </a:solidFill>
                        <a:latin typeface="Trebuchet MS" panose="020B0603020202020204"/>
                      </a:rPr>
                      <a:t>e</a:t>
                    </a:r>
                    <a:r>
                      <a:rPr lang="en-US" sz="1050" b="1" kern="0" dirty="0">
                        <a:solidFill>
                          <a:srgbClr val="FFFFFF"/>
                        </a:solidFill>
                        <a:latin typeface="Trebuchet MS" panose="020B0603020202020204"/>
                      </a:rPr>
                      <a:t> </a:t>
                    </a:r>
                    <a:r>
                      <a:rPr lang="en-US" sz="1050" kern="0" dirty="0">
                        <a:solidFill>
                          <a:srgbClr val="FFFFFF"/>
                        </a:solidFill>
                        <a:latin typeface="Trebuchet MS" panose="020B0603020202020204"/>
                      </a:rPr>
                      <a:t>Q3W</a:t>
                    </a:r>
                    <a:r>
                      <a:rPr lang="en-US" sz="1050" kern="0" baseline="30000" dirty="0">
                        <a:solidFill>
                          <a:srgbClr val="FFFFFF"/>
                        </a:solidFill>
                        <a:latin typeface="Trebuchet MS" panose="020B0603020202020204"/>
                      </a:rPr>
                      <a:t>d</a:t>
                    </a:r>
                    <a:endParaRPr lang="en-US" sz="1050" kern="0" dirty="0">
                      <a:solidFill>
                        <a:srgbClr val="FFFFFF"/>
                      </a:solidFill>
                      <a:latin typeface="Trebuchet MS" panose="020B0603020202020204"/>
                    </a:endParaRPr>
                  </a:p>
                  <a:p>
                    <a:pPr marL="0" lvl="1" algn="ctr" defTabSz="457189">
                      <a:buClr>
                        <a:srgbClr val="FFE947"/>
                      </a:buClr>
                      <a:defRPr/>
                    </a:pPr>
                    <a:r>
                      <a:rPr lang="en-US" sz="1050" b="1" kern="0" dirty="0">
                        <a:solidFill>
                          <a:srgbClr val="FFFFFF"/>
                        </a:solidFill>
                        <a:latin typeface="Trebuchet MS" panose="020B0603020202020204"/>
                      </a:rPr>
                      <a:t>or FOLFOX</a:t>
                    </a:r>
                    <a:r>
                      <a:rPr lang="en-US" sz="1050" b="1" kern="0" baseline="30000" dirty="0">
                        <a:solidFill>
                          <a:srgbClr val="FFFFFF"/>
                        </a:solidFill>
                        <a:latin typeface="Trebuchet MS" panose="020B0603020202020204"/>
                      </a:rPr>
                      <a:t>f</a:t>
                    </a:r>
                    <a:r>
                      <a:rPr lang="en-US" sz="1050" b="1" kern="0" dirty="0">
                        <a:solidFill>
                          <a:srgbClr val="FFFFFF"/>
                        </a:solidFill>
                        <a:latin typeface="Trebuchet MS" panose="020B0603020202020204"/>
                      </a:rPr>
                      <a:t> </a:t>
                    </a:r>
                    <a:r>
                      <a:rPr lang="en-US" sz="1050" kern="0" dirty="0">
                        <a:solidFill>
                          <a:srgbClr val="FFFFFF"/>
                        </a:solidFill>
                        <a:latin typeface="Trebuchet MS" panose="020B0603020202020204"/>
                      </a:rPr>
                      <a:t>Q2W</a:t>
                    </a:r>
                    <a:r>
                      <a:rPr lang="en-US" sz="1050" kern="0" baseline="30000" dirty="0">
                        <a:solidFill>
                          <a:srgbClr val="FFFFFF"/>
                        </a:solidFill>
                        <a:latin typeface="Trebuchet MS" panose="020B0603020202020204"/>
                      </a:rPr>
                      <a:t>d</a:t>
                    </a:r>
                    <a:r>
                      <a:rPr lang="en-US" sz="1050" b="1" kern="0" dirty="0">
                        <a:solidFill>
                          <a:srgbClr val="FFFFFF"/>
                        </a:solidFill>
                        <a:latin typeface="Trebuchet MS" panose="020B0603020202020204"/>
                      </a:rPr>
                      <a:t> </a:t>
                    </a:r>
                  </a:p>
                </p:txBody>
              </p:sp>
              <p:sp>
                <p:nvSpPr>
                  <p:cNvPr id="127" name="AutoShape 17" descr="Light-Purple_Bkgnd">
                    <a:extLst>
                      <a:ext uri="{FF2B5EF4-FFF2-40B4-BE49-F238E27FC236}">
                        <a16:creationId xmlns:a16="http://schemas.microsoft.com/office/drawing/2014/main" id="{FC47C00C-2273-4FF9-996B-839B1781735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invGray">
                  <a:xfrm>
                    <a:off x="1252844" y="2682233"/>
                    <a:ext cx="3906376" cy="2336864"/>
                  </a:xfrm>
                  <a:prstGeom prst="roundRect">
                    <a:avLst>
                      <a:gd name="adj" fmla="val 0"/>
                    </a:avLst>
                  </a:prstGeom>
                  <a:solidFill>
                    <a:srgbClr val="EEE7E7"/>
                  </a:solidFill>
                  <a:ln w="19050" cap="flat" cmpd="sng" algn="ctr">
                    <a:noFill/>
                    <a:prstDash val="solid"/>
                    <a:miter lim="800000"/>
                    <a:headEnd/>
                    <a:tailEnd/>
                  </a:ln>
                  <a:effectLst/>
                </p:spPr>
                <p:txBody>
                  <a:bodyPr tIns="91440" bIns="91440" anchor="ctr"/>
                  <a:lstStyle/>
                  <a:p>
                    <a:pPr marL="171446" indent="-171446" defTabSz="860404" eaLnBrk="0" hangingPunct="0">
                      <a:spcBef>
                        <a:spcPts val="300"/>
                      </a:spcBef>
                      <a:buClr>
                        <a:srgbClr val="FFE947"/>
                      </a:buClr>
                      <a:defRPr/>
                    </a:pPr>
                    <a:r>
                      <a:rPr lang="en-US" sz="1050" b="1" kern="0" dirty="0">
                        <a:solidFill>
                          <a:srgbClr val="595454"/>
                        </a:solidFill>
                        <a:latin typeface="Trebuchet MS" panose="020B0603020202020204"/>
                        <a:cs typeface="Calibri" pitchFamily="34" charset="0"/>
                      </a:rPr>
                      <a:t>Key eligibility criteria</a:t>
                    </a:r>
                  </a:p>
                  <a:p>
                    <a:pPr marL="115888" indent="-115888" defTabSz="860404" eaLnBrk="0" hangingPunct="0">
                      <a:spcBef>
                        <a:spcPts val="200"/>
                      </a:spcBef>
                      <a:buFont typeface="Arial" panose="020B0604020202020204" pitchFamily="34" charset="0"/>
                      <a:buChar char="•"/>
                      <a:defRPr/>
                    </a:pPr>
                    <a:r>
                      <a:rPr lang="en-US" sz="1050" kern="0" dirty="0">
                        <a:solidFill>
                          <a:srgbClr val="595454"/>
                        </a:solidFill>
                        <a:latin typeface="Trebuchet MS" panose="020B0603020202020204"/>
                        <a:cs typeface="Calibri" pitchFamily="34" charset="0"/>
                      </a:rPr>
                      <a:t>Previously untreated, unresectable, advanced or metastatic gastric/GEJ/ esophageal adenocarcinoma</a:t>
                    </a:r>
                  </a:p>
                  <a:p>
                    <a:pPr marL="115888" indent="-115888" defTabSz="860404" eaLnBrk="0" hangingPunct="0">
                      <a:spcBef>
                        <a:spcPts val="200"/>
                      </a:spcBef>
                      <a:buFont typeface="Arial" panose="020B0604020202020204" pitchFamily="34" charset="0"/>
                      <a:buChar char="•"/>
                      <a:defRPr/>
                    </a:pPr>
                    <a:r>
                      <a:rPr lang="en-US" sz="1050" kern="0" dirty="0">
                        <a:solidFill>
                          <a:srgbClr val="595454"/>
                        </a:solidFill>
                        <a:latin typeface="Trebuchet MS" panose="020B0603020202020204"/>
                        <a:cs typeface="Calibri" pitchFamily="34" charset="0"/>
                      </a:rPr>
                      <a:t>No known HER2-positive status</a:t>
                    </a:r>
                    <a:endParaRPr lang="en-US" sz="1050" kern="0" dirty="0">
                      <a:solidFill>
                        <a:srgbClr val="595454"/>
                      </a:solidFill>
                      <a:highlight>
                        <a:srgbClr val="FFFF00"/>
                      </a:highlight>
                      <a:latin typeface="Trebuchet MS" panose="020B0603020202020204"/>
                      <a:cs typeface="Calibri" pitchFamily="34" charset="0"/>
                    </a:endParaRPr>
                  </a:p>
                  <a:p>
                    <a:pPr marL="115888" indent="-115888" defTabSz="860404" eaLnBrk="0" hangingPunct="0">
                      <a:spcBef>
                        <a:spcPts val="200"/>
                      </a:spcBef>
                      <a:buFont typeface="Arial" panose="020B0604020202020204" pitchFamily="34" charset="0"/>
                      <a:buChar char="•"/>
                      <a:defRPr/>
                    </a:pPr>
                    <a:r>
                      <a:rPr lang="en-US" sz="1050" kern="0" dirty="0">
                        <a:solidFill>
                          <a:srgbClr val="595454"/>
                        </a:solidFill>
                        <a:latin typeface="Trebuchet MS" panose="020B0603020202020204"/>
                        <a:cs typeface="Calibri" pitchFamily="34" charset="0"/>
                      </a:rPr>
                      <a:t>ECOG PS 0–1</a:t>
                    </a:r>
                  </a:p>
                </p:txBody>
              </p:sp>
            </p:grpSp>
            <p:sp>
              <p:nvSpPr>
                <p:cNvPr id="120" name="Rounded Rectangle 13">
                  <a:extLst>
                    <a:ext uri="{FF2B5EF4-FFF2-40B4-BE49-F238E27FC236}">
                      <a16:creationId xmlns:a16="http://schemas.microsoft.com/office/drawing/2014/main" id="{EF2C2B67-6E52-40EA-B0C3-B53A5DEAE174}"/>
                    </a:ext>
                  </a:extLst>
                </p:cNvPr>
                <p:cNvSpPr/>
                <p:nvPr/>
              </p:nvSpPr>
              <p:spPr>
                <a:xfrm>
                  <a:off x="7101348" y="1510397"/>
                  <a:ext cx="2639009" cy="3019922"/>
                </a:xfrm>
                <a:prstGeom prst="roundRect">
                  <a:avLst>
                    <a:gd name="adj" fmla="val 0"/>
                  </a:avLst>
                </a:prstGeom>
                <a:solidFill>
                  <a:srgbClr val="EEE7E7"/>
                </a:solidFill>
                <a:ln w="12700" cap="flat" cmpd="sng" algn="ctr">
                  <a:solidFill>
                    <a:srgbClr val="009FBA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defTabSz="914400">
                    <a:defRPr/>
                  </a:pPr>
                  <a:r>
                    <a:rPr lang="en-US" sz="1050" b="1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Dual primary endpoints: </a:t>
                  </a:r>
                </a:p>
                <a:p>
                  <a:pPr marL="173736" indent="-173736" defTabSz="914400">
                    <a:buFont typeface="Arial" panose="020B0604020202020204" pitchFamily="34" charset="0"/>
                    <a:buChar char="•"/>
                    <a:defRPr/>
                  </a:pPr>
                  <a:r>
                    <a:rPr lang="en-US" sz="1050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 </a:t>
                  </a:r>
                  <a:r>
                    <a:rPr lang="en-US" sz="1050" b="1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OS</a:t>
                  </a:r>
                  <a:r>
                    <a:rPr lang="en-US" sz="1050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 and </a:t>
                  </a:r>
                  <a:r>
                    <a:rPr lang="en-US" sz="1050" b="1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PFS</a:t>
                  </a:r>
                  <a:r>
                    <a:rPr lang="en-US" sz="1050" b="1" kern="0" baseline="30000" dirty="0">
                      <a:solidFill>
                        <a:srgbClr val="595454"/>
                      </a:solidFill>
                      <a:latin typeface="Trebuchet MS" panose="020B0603020202020204"/>
                    </a:rPr>
                    <a:t>g</a:t>
                  </a:r>
                  <a:r>
                    <a:rPr lang="en-US" sz="1050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 (PD-L1 CPS ≥ 5)</a:t>
                  </a:r>
                </a:p>
                <a:p>
                  <a:pPr defTabSz="914400">
                    <a:defRPr/>
                  </a:pPr>
                  <a:endParaRPr lang="en-US" sz="1050" kern="0" dirty="0">
                    <a:solidFill>
                      <a:srgbClr val="595454"/>
                    </a:solidFill>
                    <a:latin typeface="Trebuchet MS" panose="020B0603020202020204"/>
                  </a:endParaRPr>
                </a:p>
                <a:p>
                  <a:pPr defTabSz="914400">
                    <a:defRPr/>
                  </a:pPr>
                  <a:r>
                    <a:rPr lang="en-US" sz="1050" b="1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Secondary endpoints: </a:t>
                  </a:r>
                </a:p>
                <a:p>
                  <a:pPr marL="173736" indent="-173736" defTabSz="914400">
                    <a:buFont typeface="Arial" panose="020B0604020202020204" pitchFamily="34" charset="0"/>
                    <a:buChar char="•"/>
                    <a:defRPr/>
                  </a:pPr>
                  <a:r>
                    <a:rPr lang="en-US" sz="1050" b="1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OS</a:t>
                  </a:r>
                  <a:r>
                    <a:rPr lang="en-US" sz="1050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 (PD-L1 CPS ≥ 1 or all randomized) </a:t>
                  </a:r>
                </a:p>
                <a:p>
                  <a:pPr marL="173736" indent="-173736" defTabSz="914400">
                    <a:buFont typeface="Arial" panose="020B0604020202020204" pitchFamily="34" charset="0"/>
                    <a:buChar char="•"/>
                    <a:defRPr/>
                  </a:pPr>
                  <a:r>
                    <a:rPr lang="en-US" sz="1050" b="1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OS</a:t>
                  </a:r>
                  <a:r>
                    <a:rPr lang="en-US" sz="1050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 (PD-L1 CPS ≥ 10)</a:t>
                  </a:r>
                </a:p>
                <a:p>
                  <a:pPr marL="173736" indent="-173736" defTabSz="914400">
                    <a:buFont typeface="Arial" panose="020B0604020202020204" pitchFamily="34" charset="0"/>
                    <a:buChar char="•"/>
                    <a:defRPr/>
                  </a:pPr>
                  <a:r>
                    <a:rPr lang="en-US" sz="1050" b="1" kern="0" dirty="0" err="1">
                      <a:solidFill>
                        <a:srgbClr val="595454"/>
                      </a:solidFill>
                      <a:latin typeface="Trebuchet MS" panose="020B0603020202020204"/>
                    </a:rPr>
                    <a:t>PFS</a:t>
                  </a:r>
                  <a:r>
                    <a:rPr lang="en-US" sz="1050" b="1" kern="0" baseline="30000" dirty="0" err="1">
                      <a:solidFill>
                        <a:srgbClr val="595454"/>
                      </a:solidFill>
                      <a:latin typeface="Trebuchet MS" panose="020B0603020202020204"/>
                    </a:rPr>
                    <a:t>g</a:t>
                  </a:r>
                  <a:r>
                    <a:rPr lang="en-US" sz="1050" b="1" kern="0" baseline="30000" dirty="0">
                      <a:solidFill>
                        <a:srgbClr val="595454"/>
                      </a:solidFill>
                      <a:latin typeface="Trebuchet MS" panose="020B0603020202020204"/>
                    </a:rPr>
                    <a:t> </a:t>
                  </a:r>
                  <a:r>
                    <a:rPr lang="en-US" sz="1050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(PD-L1 CPS ≥ 10, 1, or </a:t>
                  </a:r>
                  <a:br>
                    <a:rPr lang="en-US" sz="1050" kern="0" dirty="0">
                      <a:solidFill>
                        <a:srgbClr val="595454"/>
                      </a:solidFill>
                      <a:latin typeface="Trebuchet MS" panose="020B0603020202020204"/>
                    </a:rPr>
                  </a:br>
                  <a:r>
                    <a:rPr lang="en-US" sz="1050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all randomized) </a:t>
                  </a:r>
                </a:p>
                <a:p>
                  <a:pPr marL="173736" indent="-173736" defTabSz="914400">
                    <a:buFont typeface="Arial" panose="020B0604020202020204" pitchFamily="34" charset="0"/>
                    <a:buChar char="•"/>
                    <a:defRPr/>
                  </a:pPr>
                  <a:r>
                    <a:rPr lang="en-US" sz="1050" b="1" kern="0" dirty="0">
                      <a:solidFill>
                        <a:srgbClr val="595454"/>
                      </a:solidFill>
                      <a:latin typeface="Trebuchet MS" panose="020B0603020202020204"/>
                    </a:rPr>
                    <a:t>ORR</a:t>
                  </a:r>
                  <a:r>
                    <a:rPr lang="en-US" sz="1050" b="1" kern="0" baseline="30000" dirty="0">
                      <a:solidFill>
                        <a:srgbClr val="595454"/>
                      </a:solidFill>
                      <a:latin typeface="Trebuchet MS" panose="020B0603020202020204"/>
                    </a:rPr>
                    <a:t>g</a:t>
                  </a:r>
                  <a:endParaRPr lang="en-US" sz="1050" kern="0" dirty="0">
                    <a:solidFill>
                      <a:srgbClr val="595454"/>
                    </a:solidFill>
                    <a:latin typeface="Trebuchet MS" panose="020B0603020202020204"/>
                  </a:endParaRPr>
                </a:p>
              </p:txBody>
            </p:sp>
            <p:sp>
              <p:nvSpPr>
                <p:cNvPr id="121" name="Left Bracket 120">
                  <a:extLst>
                    <a:ext uri="{FF2B5EF4-FFF2-40B4-BE49-F238E27FC236}">
                      <a16:creationId xmlns:a16="http://schemas.microsoft.com/office/drawing/2014/main" id="{704CE8D3-F9D6-4486-B3C7-FB9741489710}"/>
                    </a:ext>
                  </a:extLst>
                </p:cNvPr>
                <p:cNvSpPr/>
                <p:nvPr/>
              </p:nvSpPr>
              <p:spPr>
                <a:xfrm>
                  <a:off x="3571275" y="1957038"/>
                  <a:ext cx="635918" cy="1622620"/>
                </a:xfrm>
                <a:prstGeom prst="leftBracket">
                  <a:avLst>
                    <a:gd name="adj" fmla="val 0"/>
                  </a:avLst>
                </a:prstGeom>
                <a:noFill/>
                <a:ln w="19050" cap="flat" cmpd="sng" algn="ctr">
                  <a:solidFill>
                    <a:schemeClr val="tx1"/>
                  </a:solidFill>
                  <a:prstDash val="solid"/>
                  <a:headEnd type="triangle" w="med" len="med"/>
                  <a:tailEnd type="triangle" w="med" len="med"/>
                </a:ln>
                <a:effectLst/>
              </p:spPr>
              <p:txBody>
                <a:bodyPr rtlCol="0" anchor="ctr"/>
                <a:lstStyle/>
                <a:p>
                  <a:pPr algn="ctr" defTabSz="914400">
                    <a:defRPr/>
                  </a:pPr>
                  <a:endParaRPr lang="en-US" sz="1400" kern="0" dirty="0">
                    <a:solidFill>
                      <a:srgbClr val="595454"/>
                    </a:solidFill>
                    <a:latin typeface="Trebuchet MS" panose="020B0603020202020204"/>
                  </a:endParaRPr>
                </a:p>
              </p:txBody>
            </p:sp>
            <p:sp>
              <p:nvSpPr>
                <p:cNvPr id="122" name="Oval 121">
                  <a:extLst>
                    <a:ext uri="{FF2B5EF4-FFF2-40B4-BE49-F238E27FC236}">
                      <a16:creationId xmlns:a16="http://schemas.microsoft.com/office/drawing/2014/main" id="{393A67B6-5F5F-4880-BB33-6AB896B1323B}"/>
                    </a:ext>
                  </a:extLst>
                </p:cNvPr>
                <p:cNvSpPr/>
                <p:nvPr/>
              </p:nvSpPr>
              <p:spPr>
                <a:xfrm>
                  <a:off x="2853069" y="2440935"/>
                  <a:ext cx="635918" cy="713499"/>
                </a:xfrm>
                <a:prstGeom prst="ellipse">
                  <a:avLst/>
                </a:prstGeom>
                <a:solidFill>
                  <a:schemeClr val="tx1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wrap="none" rtlCol="0" anchor="ctr"/>
                <a:lstStyle/>
                <a:p>
                  <a:pPr algn="ctr" defTabSz="457189">
                    <a:defRPr/>
                  </a:pPr>
                  <a:r>
                    <a:rPr lang="en-US" sz="1000" b="1" kern="0" dirty="0">
                      <a:solidFill>
                        <a:srgbClr val="FFFFFF"/>
                      </a:solidFill>
                      <a:latin typeface="Trebuchet MS" panose="020B0603020202020204"/>
                    </a:rPr>
                    <a:t>R</a:t>
                  </a:r>
                </a:p>
                <a:p>
                  <a:pPr algn="ctr" defTabSz="457189">
                    <a:defRPr/>
                  </a:pPr>
                  <a:r>
                    <a:rPr lang="en-US" sz="1000" b="1" kern="0" dirty="0">
                      <a:solidFill>
                        <a:srgbClr val="FFFFFF"/>
                      </a:solidFill>
                      <a:latin typeface="Trebuchet MS" panose="020B0603020202020204"/>
                    </a:rPr>
                    <a:t>1:1:1</a:t>
                  </a:r>
                  <a:r>
                    <a:rPr lang="en-US" sz="1000" baseline="30000" dirty="0">
                      <a:solidFill>
                        <a:srgbClr val="FFFFFF"/>
                      </a:solidFill>
                      <a:latin typeface="Trebuchet MS" panose="020B0603020202020204"/>
                    </a:rPr>
                    <a:t>c</a:t>
                  </a:r>
                </a:p>
              </p:txBody>
            </p:sp>
          </p:grpSp>
          <p:sp>
            <p:nvSpPr>
              <p:cNvPr id="118" name="Rounded Rectangle 21">
                <a:extLst>
                  <a:ext uri="{FF2B5EF4-FFF2-40B4-BE49-F238E27FC236}">
                    <a16:creationId xmlns:a16="http://schemas.microsoft.com/office/drawing/2014/main" id="{81F7708E-3D1D-4E6B-BA86-3B519F490610}"/>
                  </a:ext>
                </a:extLst>
              </p:cNvPr>
              <p:cNvSpPr/>
              <p:nvPr/>
            </p:nvSpPr>
            <p:spPr>
              <a:xfrm>
                <a:off x="5519246" y="3042695"/>
                <a:ext cx="2920555" cy="713499"/>
              </a:xfrm>
              <a:prstGeom prst="rect">
                <a:avLst/>
              </a:prstGeom>
              <a:solidFill>
                <a:srgbClr val="009FBA"/>
              </a:solidFill>
              <a:ln w="12700" cap="flat" cmpd="sng" algn="ctr">
                <a:noFill/>
                <a:prstDash val="solid"/>
                <a:miter lim="800000"/>
                <a:headEnd/>
                <a:tailEnd/>
              </a:ln>
              <a:effectLst/>
            </p:spPr>
            <p:txBody>
              <a:bodyPr tIns="91440" bIns="91440" anchor="ctr"/>
              <a:lstStyle/>
              <a:p>
                <a:pPr marL="0" lvl="1" algn="ctr" defTabSz="457189">
                  <a:buClr>
                    <a:srgbClr val="FFE947"/>
                  </a:buClr>
                  <a:defRPr/>
                </a:pPr>
                <a:r>
                  <a:rPr lang="en-US" sz="1050" b="1" kern="0" dirty="0">
                    <a:solidFill>
                      <a:srgbClr val="FFFFFF"/>
                    </a:solidFill>
                    <a:latin typeface="Trebuchet MS" panose="020B0603020202020204"/>
                  </a:rPr>
                  <a:t>NIVO </a:t>
                </a:r>
                <a:r>
                  <a:rPr lang="en-US" sz="1050" kern="0" dirty="0">
                    <a:solidFill>
                      <a:srgbClr val="FFFFFF"/>
                    </a:solidFill>
                    <a:latin typeface="Trebuchet MS" panose="020B0603020202020204"/>
                  </a:rPr>
                  <a:t>360 mg </a:t>
                </a:r>
                <a:r>
                  <a:rPr lang="en-US" sz="1050" b="1" kern="0" dirty="0">
                    <a:solidFill>
                      <a:srgbClr val="FFFFFF"/>
                    </a:solidFill>
                    <a:latin typeface="Trebuchet MS" panose="020B0603020202020204"/>
                  </a:rPr>
                  <a:t>+ XELOX</a:t>
                </a:r>
                <a:r>
                  <a:rPr lang="en-US" sz="1050" b="1" kern="0" baseline="30000" dirty="0">
                    <a:solidFill>
                      <a:srgbClr val="FFFFFF"/>
                    </a:solidFill>
                    <a:latin typeface="Trebuchet MS" panose="020B0603020202020204"/>
                  </a:rPr>
                  <a:t>e</a:t>
                </a:r>
                <a:r>
                  <a:rPr lang="en-US" sz="1050" b="1" kern="0" dirty="0">
                    <a:solidFill>
                      <a:srgbClr val="FFFFFF"/>
                    </a:solidFill>
                    <a:latin typeface="Trebuchet MS" panose="020B0603020202020204"/>
                  </a:rPr>
                  <a:t> </a:t>
                </a:r>
                <a:r>
                  <a:rPr lang="en-US" sz="1050" kern="0" dirty="0">
                    <a:solidFill>
                      <a:srgbClr val="FFFFFF"/>
                    </a:solidFill>
                    <a:latin typeface="Trebuchet MS" panose="020B0603020202020204"/>
                  </a:rPr>
                  <a:t>Q3W</a:t>
                </a:r>
                <a:r>
                  <a:rPr lang="en-US" sz="1050" kern="0" baseline="30000" dirty="0">
                    <a:solidFill>
                      <a:srgbClr val="FFFFFF"/>
                    </a:solidFill>
                    <a:latin typeface="Trebuchet MS" panose="020B0603020202020204"/>
                  </a:rPr>
                  <a:t>d</a:t>
                </a:r>
                <a:r>
                  <a:rPr lang="en-US" sz="1050" kern="0" dirty="0">
                    <a:solidFill>
                      <a:srgbClr val="FFFFFF"/>
                    </a:solidFill>
                    <a:latin typeface="Trebuchet MS" panose="020B0603020202020204"/>
                  </a:rPr>
                  <a:t> or </a:t>
                </a:r>
              </a:p>
              <a:p>
                <a:pPr marL="0" lvl="1" algn="ctr" defTabSz="457189">
                  <a:buClr>
                    <a:srgbClr val="FFE947"/>
                  </a:buClr>
                  <a:defRPr/>
                </a:pPr>
                <a:r>
                  <a:rPr lang="en-US" sz="1050" b="1" kern="0" dirty="0">
                    <a:solidFill>
                      <a:srgbClr val="FFFFFF"/>
                    </a:solidFill>
                    <a:latin typeface="Trebuchet MS" panose="020B0603020202020204"/>
                  </a:rPr>
                  <a:t>NIVO</a:t>
                </a:r>
                <a:r>
                  <a:rPr lang="en-US" sz="1050" kern="0" dirty="0">
                    <a:solidFill>
                      <a:srgbClr val="FFFFFF"/>
                    </a:solidFill>
                    <a:latin typeface="Trebuchet MS" panose="020B0603020202020204"/>
                  </a:rPr>
                  <a:t> 240 mg + </a:t>
                </a:r>
                <a:r>
                  <a:rPr lang="en-US" sz="1050" b="1" kern="0" dirty="0">
                    <a:solidFill>
                      <a:srgbClr val="FFFFFF"/>
                    </a:solidFill>
                    <a:latin typeface="Trebuchet MS" panose="020B0603020202020204"/>
                  </a:rPr>
                  <a:t>FOLFOX</a:t>
                </a:r>
                <a:r>
                  <a:rPr lang="en-US" sz="1050" b="1" kern="0" baseline="30000" dirty="0">
                    <a:solidFill>
                      <a:srgbClr val="FFFFFF"/>
                    </a:solidFill>
                    <a:latin typeface="Trebuchet MS" panose="020B0603020202020204"/>
                  </a:rPr>
                  <a:t>f</a:t>
                </a:r>
                <a:r>
                  <a:rPr lang="en-US" sz="1050" kern="0" dirty="0">
                    <a:solidFill>
                      <a:srgbClr val="FFFFFF"/>
                    </a:solidFill>
                    <a:latin typeface="Trebuchet MS" panose="020B0603020202020204"/>
                  </a:rPr>
                  <a:t> Q2W</a:t>
                </a:r>
                <a:r>
                  <a:rPr lang="en-US" sz="1050" kern="0" baseline="30000" dirty="0">
                    <a:solidFill>
                      <a:srgbClr val="FFFFFF"/>
                    </a:solidFill>
                    <a:latin typeface="Trebuchet MS" panose="020B0603020202020204"/>
                  </a:rPr>
                  <a:t>d</a:t>
                </a:r>
                <a:endParaRPr lang="it-IT" sz="1050" kern="0" baseline="30000" dirty="0">
                  <a:solidFill>
                    <a:srgbClr val="FFFFFF"/>
                  </a:solidFill>
                  <a:latin typeface="Trebuchet MS" panose="020B0603020202020204"/>
                </a:endParaRPr>
              </a:p>
            </p:txBody>
          </p:sp>
        </p:grpSp>
        <p:sp>
          <p:nvSpPr>
            <p:cNvPr id="27" name="AutoShape 17" descr="Light-Purple_Bkgnd">
              <a:extLst>
                <a:ext uri="{FF2B5EF4-FFF2-40B4-BE49-F238E27FC236}">
                  <a16:creationId xmlns:a16="http://schemas.microsoft.com/office/drawing/2014/main" id="{FC47C00C-2273-4FF9-996B-839B17817355}"/>
                </a:ext>
              </a:extLst>
            </p:cNvPr>
            <p:cNvSpPr>
              <a:spLocks noChangeArrowheads="1"/>
            </p:cNvSpPr>
            <p:nvPr/>
          </p:nvSpPr>
          <p:spPr bwMode="invGray">
            <a:xfrm>
              <a:off x="255156" y="2794948"/>
              <a:ext cx="2368076" cy="887867"/>
            </a:xfrm>
            <a:prstGeom prst="roundRect">
              <a:avLst>
                <a:gd name="adj" fmla="val 0"/>
              </a:avLst>
            </a:prstGeom>
            <a:solidFill>
              <a:srgbClr val="EEE7E7"/>
            </a:solidFill>
            <a:ln w="19050" cap="flat" cmpd="sng" algn="ctr">
              <a:noFill/>
              <a:prstDash val="solid"/>
              <a:miter lim="800000"/>
              <a:headEnd/>
              <a:tailEnd/>
            </a:ln>
            <a:effectLst/>
          </p:spPr>
          <p:txBody>
            <a:bodyPr tIns="91440" rIns="0" bIns="91440" anchor="ctr"/>
            <a:lstStyle/>
            <a:p>
              <a:pPr defTabSz="860404" eaLnBrk="0" hangingPunct="0">
                <a:spcBef>
                  <a:spcPts val="300"/>
                </a:spcBef>
                <a:defRPr/>
              </a:pPr>
              <a:r>
                <a:rPr lang="en-US" sz="900" b="1" kern="0" dirty="0">
                  <a:solidFill>
                    <a:srgbClr val="595454"/>
                  </a:solidFill>
                  <a:latin typeface="Trebuchet MS" panose="020B0603020202020204"/>
                  <a:cs typeface="Calibri" pitchFamily="34" charset="0"/>
                </a:rPr>
                <a:t>Stratification factors</a:t>
              </a:r>
              <a:endParaRPr lang="en-US" sz="900" b="1" kern="0" baseline="30000" dirty="0">
                <a:solidFill>
                  <a:srgbClr val="595454"/>
                </a:solidFill>
                <a:latin typeface="Trebuchet MS" panose="020B0603020202020204"/>
                <a:cs typeface="Calibri" pitchFamily="34" charset="0"/>
              </a:endParaRPr>
            </a:p>
            <a:p>
              <a:pPr marL="115888" indent="-115888" defTabSz="860404" eaLnBrk="0" hangingPunct="0">
                <a:spcBef>
                  <a:spcPts val="20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 kern="0" dirty="0">
                  <a:solidFill>
                    <a:srgbClr val="595454"/>
                  </a:solidFill>
                  <a:latin typeface="Trebuchet MS" panose="020B0603020202020204"/>
                  <a:cs typeface="Calibri" pitchFamily="34" charset="0"/>
                </a:rPr>
                <a:t>Tumor cell PD-L1 expression </a:t>
              </a:r>
              <a:r>
                <a:rPr lang="en-US" sz="800" kern="0" dirty="0">
                  <a:solidFill>
                    <a:srgbClr val="595454"/>
                  </a:solidFill>
                  <a:latin typeface="Trebuchet MS" panose="020B0603020202020204"/>
                </a:rPr>
                <a:t>(</a:t>
              </a:r>
              <a:r>
                <a:rPr lang="en-US" sz="800" dirty="0">
                  <a:solidFill>
                    <a:srgbClr val="595454"/>
                  </a:solidFill>
                  <a:latin typeface="Trebuchet MS" panose="020B0603020202020204"/>
                  <a:cs typeface="Arial" panose="020B0604020202020204" pitchFamily="34" charset="0"/>
                </a:rPr>
                <a:t>≥ 1% vs &lt; 1%</a:t>
              </a:r>
              <a:r>
                <a:rPr lang="en-US" sz="800" baseline="30000" dirty="0">
                  <a:solidFill>
                    <a:srgbClr val="595454"/>
                  </a:solidFill>
                  <a:latin typeface="Trebuchet MS" panose="020B0603020202020204"/>
                  <a:cs typeface="Arial" panose="020B0604020202020204" pitchFamily="34" charset="0"/>
                </a:rPr>
                <a:t>b</a:t>
              </a:r>
              <a:r>
                <a:rPr lang="en-US" sz="800" dirty="0">
                  <a:solidFill>
                    <a:srgbClr val="595454"/>
                  </a:solidFill>
                  <a:latin typeface="Trebuchet MS" panose="020B0603020202020204"/>
                  <a:cs typeface="Arial" panose="020B0604020202020204" pitchFamily="34" charset="0"/>
                </a:rPr>
                <a:t>)</a:t>
              </a:r>
              <a:endParaRPr lang="en-US" sz="800" kern="0" dirty="0">
                <a:solidFill>
                  <a:srgbClr val="595454"/>
                </a:solidFill>
                <a:latin typeface="Trebuchet MS" panose="020B0603020202020204"/>
                <a:cs typeface="Calibri" pitchFamily="34" charset="0"/>
              </a:endParaRPr>
            </a:p>
            <a:p>
              <a:pPr marL="115888" indent="-115888" defTabSz="860404" eaLnBrk="0" hangingPunct="0">
                <a:spcBef>
                  <a:spcPts val="20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 kern="0" dirty="0">
                  <a:solidFill>
                    <a:srgbClr val="595454"/>
                  </a:solidFill>
                  <a:latin typeface="Trebuchet MS" panose="020B0603020202020204"/>
                  <a:cs typeface="Calibri" pitchFamily="34" charset="0"/>
                </a:rPr>
                <a:t>Region (</a:t>
              </a:r>
              <a:r>
                <a:rPr lang="en-US" sz="800" kern="0" dirty="0">
                  <a:solidFill>
                    <a:srgbClr val="595454"/>
                  </a:solidFill>
                  <a:latin typeface="Trebuchet MS" panose="020B0603020202020204"/>
                </a:rPr>
                <a:t>Asia vs United States/Canada vs ROW)</a:t>
              </a:r>
              <a:endParaRPr lang="en-US" sz="800" kern="0" dirty="0">
                <a:solidFill>
                  <a:srgbClr val="595454"/>
                </a:solidFill>
                <a:latin typeface="Trebuchet MS" panose="020B0603020202020204"/>
                <a:cs typeface="Calibri" pitchFamily="34" charset="0"/>
              </a:endParaRPr>
            </a:p>
            <a:p>
              <a:pPr marL="115888" indent="-115888" defTabSz="860404" eaLnBrk="0" hangingPunct="0">
                <a:spcBef>
                  <a:spcPts val="20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 kern="0" dirty="0">
                  <a:solidFill>
                    <a:srgbClr val="595454"/>
                  </a:solidFill>
                  <a:latin typeface="Trebuchet MS" panose="020B0603020202020204"/>
                  <a:cs typeface="Calibri" pitchFamily="34" charset="0"/>
                </a:rPr>
                <a:t>ECOG PS (0 vs 1)</a:t>
              </a:r>
            </a:p>
            <a:p>
              <a:pPr marL="115888" indent="-115888" defTabSz="860404" eaLnBrk="0" hangingPunct="0">
                <a:spcBef>
                  <a:spcPts val="200"/>
                </a:spcBef>
                <a:buFont typeface="Arial" panose="020B0604020202020204" pitchFamily="34" charset="0"/>
                <a:buChar char="•"/>
                <a:defRPr/>
              </a:pPr>
              <a:r>
                <a:rPr lang="en-US" sz="800" kern="0" dirty="0">
                  <a:solidFill>
                    <a:srgbClr val="595454"/>
                  </a:solidFill>
                  <a:latin typeface="Trebuchet MS" panose="020B0603020202020204"/>
                  <a:cs typeface="Calibri" pitchFamily="34" charset="0"/>
                </a:rPr>
                <a:t>Chemo (XELOX vs FOLFOX)</a:t>
              </a:r>
            </a:p>
          </p:txBody>
        </p:sp>
      </p:grpSp>
      <p:cxnSp>
        <p:nvCxnSpPr>
          <p:cNvPr id="30" name="Straight Arrow Connector 29"/>
          <p:cNvCxnSpPr>
            <a:cxnSpLocks/>
          </p:cNvCxnSpPr>
          <p:nvPr/>
        </p:nvCxnSpPr>
        <p:spPr>
          <a:xfrm>
            <a:off x="6344576" y="3380434"/>
            <a:ext cx="205580" cy="0"/>
          </a:xfrm>
          <a:prstGeom prst="straightConnector1">
            <a:avLst/>
          </a:prstGeom>
          <a:ln w="19050">
            <a:solidFill>
              <a:srgbClr val="009FBA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Rectangle 2">
            <a:extLst>
              <a:ext uri="{FF2B5EF4-FFF2-40B4-BE49-F238E27FC236}">
                <a16:creationId xmlns:a16="http://schemas.microsoft.com/office/drawing/2014/main" id="{891C0364-E155-488B-83C6-294B1EF6D2A0}"/>
              </a:ext>
            </a:extLst>
          </p:cNvPr>
          <p:cNvSpPr/>
          <p:nvPr/>
        </p:nvSpPr>
        <p:spPr>
          <a:xfrm>
            <a:off x="3343823" y="4027522"/>
            <a:ext cx="3071950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4400"/>
            <a:r>
              <a:rPr lang="en-US" sz="800" b="1" dirty="0">
                <a:solidFill>
                  <a:srgbClr val="595454"/>
                </a:solidFill>
                <a:latin typeface="Trebuchet MS" panose="020B0603020202020204"/>
              </a:rPr>
              <a:t>N = 1581, including 955 patients (60%) with PD-L1 CPS ≥ 5</a:t>
            </a:r>
          </a:p>
        </p:txBody>
      </p:sp>
      <p:sp>
        <p:nvSpPr>
          <p:cNvPr id="29" name="Content Placeholder 4">
            <a:extLst>
              <a:ext uri="{FF2B5EF4-FFF2-40B4-BE49-F238E27FC236}">
                <a16:creationId xmlns:a16="http://schemas.microsoft.com/office/drawing/2014/main" id="{075EC3C6-1CEE-4C59-8A24-185CF20A1B79}"/>
              </a:ext>
            </a:extLst>
          </p:cNvPr>
          <p:cNvSpPr txBox="1">
            <a:spLocks/>
          </p:cNvSpPr>
          <p:nvPr/>
        </p:nvSpPr>
        <p:spPr>
          <a:xfrm>
            <a:off x="314660" y="4834417"/>
            <a:ext cx="8576308" cy="262476"/>
          </a:xfrm>
          <a:prstGeom prst="rect">
            <a:avLst/>
          </a:prstGeom>
        </p:spPr>
        <p:txBody>
          <a:bodyPr/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300"/>
              </a:spcAft>
              <a:buClr>
                <a:schemeClr val="tx2"/>
              </a:buClr>
              <a:buFont typeface="Arial" panose="020B0604020202020204" pitchFamily="34" charset="0"/>
              <a:buNone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92024" indent="-192024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66928" indent="-256032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86968" indent="-201168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07008" indent="-2286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–"/>
              <a:tabLst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5888" lvl="1" indent="-115888">
              <a:buClr>
                <a:srgbClr val="595454"/>
              </a:buClr>
            </a:pPr>
            <a:r>
              <a:rPr lang="en-US" sz="1200" dirty="0">
                <a:solidFill>
                  <a:srgbClr val="595454"/>
                </a:solidFill>
                <a:latin typeface="Trebuchet MS" panose="020B0603020202020204"/>
              </a:rPr>
              <a:t>At data cutoff (May 27, 2020), the minimum follow-up was 12.1 months</a:t>
            </a:r>
            <a:r>
              <a:rPr lang="en-US" sz="1200" baseline="30000" dirty="0">
                <a:solidFill>
                  <a:srgbClr val="595454"/>
                </a:solidFill>
                <a:latin typeface="Trebuchet MS" panose="020B0603020202020204"/>
              </a:rPr>
              <a:t>h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84755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Rectangle 74">
            <a:extLst>
              <a:ext uri="{FF2B5EF4-FFF2-40B4-BE49-F238E27FC236}">
                <a16:creationId xmlns:a16="http://schemas.microsoft.com/office/drawing/2014/main" id="{99DD7C7B-7137-48F6-8C61-F28F7543CEAE}"/>
              </a:ext>
            </a:extLst>
          </p:cNvPr>
          <p:cNvSpPr/>
          <p:nvPr/>
        </p:nvSpPr>
        <p:spPr>
          <a:xfrm>
            <a:off x="259931" y="1519373"/>
            <a:ext cx="4886227" cy="3282180"/>
          </a:xfrm>
          <a:prstGeom prst="rect">
            <a:avLst/>
          </a:prstGeom>
          <a:solidFill>
            <a:srgbClr val="F7F3F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>
              <a:defRPr/>
            </a:pPr>
            <a:endParaRPr lang="en-US" dirty="0">
              <a:solidFill>
                <a:srgbClr val="FFFFFF"/>
              </a:solidFill>
              <a:latin typeface="Trebuchet MS" panose="020B0603020202020204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95E11E6-CFCB-4B81-8970-93B7C2CAE88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CheckMate 649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A32494E-CDF7-4BFE-B088-A350B62BAE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Statistical considerations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0547D09-7BC8-4C02-AAD9-08AE0E4BD42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914400">
              <a:defRPr/>
            </a:pPr>
            <a:fld id="{AF1AFCDA-ABCC-4704-AB71-48FDE4F2FA4C}" type="slidenum">
              <a:rPr lang="en-US" sz="700">
                <a:solidFill>
                  <a:srgbClr val="595454"/>
                </a:solidFill>
                <a:latin typeface="Trebuchet MS" panose="020B0603020202020204"/>
              </a:rPr>
              <a:pPr defTabSz="914400">
                <a:defRPr/>
              </a:pPr>
              <a:t>36</a:t>
            </a:fld>
            <a:endParaRPr lang="en-US" sz="70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ED2AFC1-1A07-407B-BD17-125C2CE46D15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287373" y="5739342"/>
            <a:ext cx="8343687" cy="203133"/>
          </a:xfrm>
          <a:prstGeom prst="rect">
            <a:avLst/>
          </a:prstGeom>
          <a:noFill/>
        </p:spPr>
        <p:txBody>
          <a:bodyPr vert="horz" wrap="square" lIns="91440" tIns="45720" rIns="91440" bIns="45720" rtlCol="0" anchor="b" anchorCtr="0">
            <a:spAutoFit/>
          </a:bodyPr>
          <a:lstStyle/>
          <a:p>
            <a:pPr defTabSz="914400">
              <a:lnSpc>
                <a:spcPct val="90000"/>
              </a:lnSpc>
              <a:spcAft>
                <a:spcPts val="400"/>
              </a:spcAft>
              <a:defRPr/>
            </a:pP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a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Hierarchical testing of OS in the PD-L1 CPS ≥ 5 population, followed by all randomized patients, is planned for the final analysis.</a:t>
            </a:r>
          </a:p>
        </p:txBody>
      </p:sp>
      <p:sp>
        <p:nvSpPr>
          <p:cNvPr id="30" name="Content Placeholder 3">
            <a:extLst>
              <a:ext uri="{FF2B5EF4-FFF2-40B4-BE49-F238E27FC236}">
                <a16:creationId xmlns:a16="http://schemas.microsoft.com/office/drawing/2014/main" id="{13A11D5C-5725-4524-9842-199C6CA509E2}"/>
              </a:ext>
            </a:extLst>
          </p:cNvPr>
          <p:cNvSpPr txBox="1">
            <a:spLocks/>
          </p:cNvSpPr>
          <p:nvPr/>
        </p:nvSpPr>
        <p:spPr>
          <a:xfrm>
            <a:off x="5212973" y="1644199"/>
            <a:ext cx="3671096" cy="211651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600"/>
              </a:spcBef>
              <a:spcAft>
                <a:spcPts val="300"/>
              </a:spcAft>
              <a:buClr>
                <a:schemeClr val="tx2"/>
              </a:buClr>
              <a:buFont typeface="Arial" panose="020B0604020202020204" pitchFamily="34" charset="0"/>
              <a:buNone/>
              <a:defRPr sz="1800" b="0" kern="120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192024" indent="-192024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66928" indent="-256032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86968" indent="-201168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207008" indent="-228600" algn="l" defTabSz="914400" rtl="0" eaLnBrk="1" latinLnBrk="0" hangingPunct="1">
              <a:lnSpc>
                <a:spcPct val="90000"/>
              </a:lnSpc>
              <a:spcBef>
                <a:spcPts val="0"/>
              </a:spcBef>
              <a:spcAft>
                <a:spcPts val="600"/>
              </a:spcAft>
              <a:buClr>
                <a:schemeClr val="tx2"/>
              </a:buClr>
              <a:buFont typeface="Arial" panose="020B0604020202020204" pitchFamily="34" charset="0"/>
              <a:buChar char="–"/>
              <a:tabLst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5888" indent="-115888">
              <a:buClr>
                <a:srgbClr val="595454"/>
              </a:buClr>
              <a:buFont typeface="Arial" panose="020B0604020202020204" pitchFamily="34" charset="0"/>
              <a:buChar char="•"/>
              <a:defRPr/>
            </a:pPr>
            <a:r>
              <a:rPr lang="en-US" sz="1200" kern="0" dirty="0">
                <a:solidFill>
                  <a:srgbClr val="595454"/>
                </a:solidFill>
                <a:latin typeface="Trebuchet MS" panose="020B0603020202020204"/>
              </a:rPr>
              <a:t>Overall </a:t>
            </a:r>
            <a:r>
              <a:rPr lang="en-US" sz="1200" kern="0" dirty="0">
                <a:solidFill>
                  <a:srgbClr val="595454"/>
                </a:solidFill>
                <a:latin typeface="Trebuchet MS" panose="020B0603020202020204"/>
                <a:sym typeface="Symbol" panose="05050102010706020507" pitchFamily="18" charset="2"/>
              </a:rPr>
              <a:t> is split between the 2 primary endpoints</a:t>
            </a:r>
          </a:p>
          <a:p>
            <a:pPr marL="115888" indent="-115888">
              <a:buClr>
                <a:srgbClr val="595454"/>
              </a:buClr>
              <a:buFont typeface="Arial" panose="020B0604020202020204" pitchFamily="34" charset="0"/>
              <a:buChar char="•"/>
              <a:defRPr/>
            </a:pPr>
            <a:r>
              <a:rPr lang="en-US" sz="1200" kern="0" dirty="0">
                <a:solidFill>
                  <a:srgbClr val="595454"/>
                </a:solidFill>
                <a:latin typeface="Trebuchet MS" panose="020B0603020202020204"/>
                <a:sym typeface="Symbol" panose="05050102010706020507" pitchFamily="18" charset="2"/>
              </a:rPr>
              <a:t>If OS in the </a:t>
            </a:r>
            <a:r>
              <a:rPr lang="en-US" sz="1200" kern="0" dirty="0">
                <a:solidFill>
                  <a:srgbClr val="595454"/>
                </a:solidFill>
                <a:latin typeface="Trebuchet MS" panose="020B0603020202020204"/>
              </a:rPr>
              <a:t>PD-L1 CPS ≥ 5 population is statistically significant, OS in PD-L1 CPS ≥ 1, followed by OS in all randomized patients, is tested hierarchically</a:t>
            </a:r>
            <a:endParaRPr lang="en-US" sz="1200" kern="0" dirty="0">
              <a:solidFill>
                <a:srgbClr val="595454"/>
              </a:solidFill>
              <a:latin typeface="Trebuchet MS" panose="020B0603020202020204"/>
              <a:sym typeface="Symbol" panose="05050102010706020507" pitchFamily="18" charset="2"/>
            </a:endParaRPr>
          </a:p>
          <a:p>
            <a:pPr marL="115888" indent="-115888">
              <a:buClr>
                <a:srgbClr val="595454"/>
              </a:buClr>
              <a:buFont typeface="Arial" panose="020B0604020202020204" pitchFamily="34" charset="0"/>
              <a:buChar char="•"/>
              <a:defRPr/>
            </a:pPr>
            <a:r>
              <a:rPr lang="en-US" sz="1200" dirty="0">
                <a:solidFill>
                  <a:srgbClr val="595454"/>
                </a:solidFill>
                <a:latin typeface="Trebuchet MS" panose="020B0603020202020204"/>
              </a:rPr>
              <a:t>Final PFS and pre-specified interim OS analyses: after a minimum follow-up of 12 months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68141" y="1606033"/>
            <a:ext cx="1317271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1200" b="1" kern="0" dirty="0">
                <a:solidFill>
                  <a:srgbClr val="595454"/>
                </a:solidFill>
                <a:latin typeface="Trebuchet MS" panose="020B0603020202020204"/>
              </a:rPr>
              <a:t>NIVO + chemo vs chemo: </a:t>
            </a:r>
          </a:p>
          <a:p>
            <a:pPr defTabSz="914400">
              <a:defRPr/>
            </a:pPr>
            <a:endParaRPr lang="en-US" sz="1050" kern="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7BB742CC-7319-4ABC-AE0C-F57A67C4F05B}"/>
              </a:ext>
            </a:extLst>
          </p:cNvPr>
          <p:cNvSpPr txBox="1"/>
          <p:nvPr/>
        </p:nvSpPr>
        <p:spPr>
          <a:xfrm>
            <a:off x="259932" y="4763193"/>
            <a:ext cx="14318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914400">
              <a:defRPr/>
            </a:pPr>
            <a:r>
              <a:rPr lang="en-US" sz="1200" b="1" kern="0" dirty="0">
                <a:solidFill>
                  <a:srgbClr val="595454"/>
                </a:solidFill>
                <a:latin typeface="Trebuchet MS" panose="020B0603020202020204"/>
              </a:rPr>
              <a:t>NIVO + IPI </a:t>
            </a:r>
          </a:p>
          <a:p>
            <a:pPr defTabSz="914400">
              <a:defRPr/>
            </a:pPr>
            <a:r>
              <a:rPr lang="en-US" sz="1200" b="1" kern="0" dirty="0">
                <a:solidFill>
                  <a:srgbClr val="595454"/>
                </a:solidFill>
                <a:latin typeface="Trebuchet MS" panose="020B0603020202020204"/>
              </a:rPr>
              <a:t>vs chemo:</a:t>
            </a:r>
            <a:endParaRPr lang="en-US" sz="1200" b="1" kern="0" baseline="3000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22" name="Rounded Rectangle 13">
            <a:extLst>
              <a:ext uri="{FF2B5EF4-FFF2-40B4-BE49-F238E27FC236}">
                <a16:creationId xmlns:a16="http://schemas.microsoft.com/office/drawing/2014/main" id="{EF2C2B67-6E52-40EA-B0C3-B53A5DEAE174}"/>
              </a:ext>
            </a:extLst>
          </p:cNvPr>
          <p:cNvSpPr/>
          <p:nvPr/>
        </p:nvSpPr>
        <p:spPr>
          <a:xfrm>
            <a:off x="3485303" y="3920427"/>
            <a:ext cx="1363144" cy="684511"/>
          </a:xfrm>
          <a:prstGeom prst="roundRect">
            <a:avLst>
              <a:gd name="adj" fmla="val 0"/>
            </a:avLst>
          </a:prstGeom>
          <a:solidFill>
            <a:srgbClr val="C0F2FB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r>
              <a:rPr lang="en-US" sz="1050" b="1" kern="0" dirty="0">
                <a:solidFill>
                  <a:srgbClr val="595454"/>
                </a:solidFill>
                <a:latin typeface="Trebuchet MS" panose="020B0603020202020204"/>
              </a:rPr>
              <a:t>OS </a:t>
            </a:r>
          </a:p>
          <a:p>
            <a:pPr algn="ctr" defTabSz="914400">
              <a:defRPr/>
            </a:pPr>
            <a:r>
              <a:rPr lang="en-US" sz="1050" b="1" kern="0" dirty="0">
                <a:solidFill>
                  <a:srgbClr val="595454"/>
                </a:solidFill>
                <a:latin typeface="Trebuchet MS" panose="020B0603020202020204"/>
              </a:rPr>
              <a:t>All randomized</a:t>
            </a:r>
            <a:endParaRPr lang="en-US" sz="1050" b="1" strike="sngStrike" kern="0" dirty="0">
              <a:solidFill>
                <a:srgbClr val="595454"/>
              </a:solidFill>
              <a:latin typeface="Trebuchet MS" panose="020B0603020202020204"/>
            </a:endParaRPr>
          </a:p>
          <a:p>
            <a:pPr algn="ctr" defTabSz="914400">
              <a:defRPr/>
            </a:pPr>
            <a:r>
              <a:rPr lang="en-US" sz="900" kern="0" dirty="0">
                <a:solidFill>
                  <a:srgbClr val="595454"/>
                </a:solidFill>
                <a:latin typeface="Trebuchet MS" panose="020B0603020202020204"/>
                <a:sym typeface="Symbol" panose="05050102010706020507" pitchFamily="18" charset="2"/>
              </a:rPr>
              <a:t>( at interim</a:t>
            </a:r>
            <a:r>
              <a:rPr lang="en-US" sz="900" kern="0" dirty="0">
                <a:solidFill>
                  <a:srgbClr val="595454"/>
                </a:solidFill>
                <a:latin typeface="Trebuchet MS" panose="020B0603020202020204"/>
              </a:rPr>
              <a:t>: 0.007)</a:t>
            </a:r>
            <a:endParaRPr lang="en-US" sz="900" strike="sngStrike" kern="0" baseline="3000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4253357" y="2648259"/>
            <a:ext cx="411717" cy="230832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lang="en-US" sz="900" dirty="0">
                <a:solidFill>
                  <a:srgbClr val="595454"/>
                </a:solidFill>
                <a:latin typeface="Trebuchet MS" panose="020B0603020202020204"/>
              </a:rPr>
              <a:t>50%</a:t>
            </a:r>
            <a:endParaRPr lang="en-US" sz="900" kern="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19" name="Rounded Rectangle 13">
            <a:extLst>
              <a:ext uri="{FF2B5EF4-FFF2-40B4-BE49-F238E27FC236}">
                <a16:creationId xmlns:a16="http://schemas.microsoft.com/office/drawing/2014/main" id="{EF2C2B67-6E52-40EA-B0C3-B53A5DEAE174}"/>
              </a:ext>
            </a:extLst>
          </p:cNvPr>
          <p:cNvSpPr/>
          <p:nvPr/>
        </p:nvSpPr>
        <p:spPr>
          <a:xfrm>
            <a:off x="2075008" y="5078162"/>
            <a:ext cx="1009981" cy="521937"/>
          </a:xfrm>
          <a:prstGeom prst="roundRect">
            <a:avLst>
              <a:gd name="adj" fmla="val 0"/>
            </a:avLst>
          </a:prstGeom>
          <a:solidFill>
            <a:srgbClr val="C0F2FB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defTabSz="914400">
              <a:defRPr/>
            </a:pPr>
            <a:endParaRPr lang="en-US" sz="1050" b="1" u="sng" kern="0" dirty="0">
              <a:solidFill>
                <a:srgbClr val="595454"/>
              </a:solidFill>
              <a:latin typeface="Trebuchet MS" panose="020B0603020202020204"/>
            </a:endParaRPr>
          </a:p>
          <a:p>
            <a:pPr algn="ctr" defTabSz="914400">
              <a:defRPr/>
            </a:pPr>
            <a:r>
              <a:rPr lang="en-US" sz="1050" b="1" kern="0" dirty="0">
                <a:solidFill>
                  <a:srgbClr val="595454"/>
                </a:solidFill>
                <a:latin typeface="Trebuchet MS" panose="020B0603020202020204"/>
              </a:rPr>
              <a:t>OS</a:t>
            </a:r>
            <a:r>
              <a:rPr lang="en-US" sz="1050" b="1" kern="0" baseline="30000" dirty="0">
                <a:solidFill>
                  <a:srgbClr val="595454"/>
                </a:solidFill>
                <a:latin typeface="Trebuchet MS" panose="020B0603020202020204"/>
              </a:rPr>
              <a:t>a</a:t>
            </a:r>
          </a:p>
          <a:p>
            <a:pPr algn="ctr" defTabSz="914400">
              <a:defRPr/>
            </a:pPr>
            <a:endParaRPr lang="en-US" sz="1050" kern="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cxnSp>
        <p:nvCxnSpPr>
          <p:cNvPr id="8" name="Straight Arrow Connector 7"/>
          <p:cNvCxnSpPr>
            <a:cxnSpLocks/>
          </p:cNvCxnSpPr>
          <p:nvPr/>
        </p:nvCxnSpPr>
        <p:spPr>
          <a:xfrm>
            <a:off x="4087938" y="3584482"/>
            <a:ext cx="0" cy="335945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Arrow Connector 11"/>
          <p:cNvCxnSpPr>
            <a:cxnSpLocks/>
          </p:cNvCxnSpPr>
          <p:nvPr/>
        </p:nvCxnSpPr>
        <p:spPr>
          <a:xfrm>
            <a:off x="4087939" y="2549264"/>
            <a:ext cx="1" cy="386812"/>
          </a:xfrm>
          <a:prstGeom prst="straightConnector1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1847402" y="4232760"/>
            <a:ext cx="436338" cy="2308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defTabSz="914400">
              <a:defRPr/>
            </a:pPr>
            <a:r>
              <a:rPr lang="en-US" sz="900" dirty="0">
                <a:solidFill>
                  <a:srgbClr val="595454"/>
                </a:solidFill>
                <a:latin typeface="Trebuchet MS" panose="020B0603020202020204"/>
              </a:rPr>
              <a:t>100%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844898" y="4238209"/>
            <a:ext cx="426573" cy="23083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 defTabSz="914400">
              <a:defRPr/>
            </a:pPr>
            <a:r>
              <a:rPr lang="en-US" sz="900" dirty="0">
                <a:solidFill>
                  <a:srgbClr val="595454"/>
                </a:solidFill>
                <a:latin typeface="Trebuchet MS" panose="020B0603020202020204"/>
              </a:rPr>
              <a:t>50%</a:t>
            </a:r>
          </a:p>
        </p:txBody>
      </p:sp>
      <p:sp>
        <p:nvSpPr>
          <p:cNvPr id="29" name="Rectangle 28"/>
          <p:cNvSpPr/>
          <p:nvPr/>
        </p:nvSpPr>
        <p:spPr>
          <a:xfrm>
            <a:off x="4253357" y="3631460"/>
            <a:ext cx="462781" cy="230832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 defTabSz="914400">
              <a:defRPr/>
            </a:pPr>
            <a:r>
              <a:rPr lang="en-US" sz="900" dirty="0">
                <a:solidFill>
                  <a:srgbClr val="595454"/>
                </a:solidFill>
                <a:latin typeface="Trebuchet MS" panose="020B0603020202020204"/>
              </a:rPr>
              <a:t>100%</a:t>
            </a:r>
            <a:endParaRPr lang="en-US" sz="900" kern="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77FF40A-F94E-4296-95D6-9A0D0AA035F2}"/>
              </a:ext>
            </a:extLst>
          </p:cNvPr>
          <p:cNvGrpSpPr/>
          <p:nvPr/>
        </p:nvGrpSpPr>
        <p:grpSpPr>
          <a:xfrm>
            <a:off x="5309440" y="3962319"/>
            <a:ext cx="2905984" cy="643829"/>
            <a:chOff x="4374558" y="2650560"/>
            <a:chExt cx="3622169" cy="733167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A12C5303-1426-4795-A00B-855D08ECC766}"/>
                </a:ext>
              </a:extLst>
            </p:cNvPr>
            <p:cNvSpPr txBox="1"/>
            <p:nvPr/>
          </p:nvSpPr>
          <p:spPr>
            <a:xfrm>
              <a:off x="4374558" y="3147012"/>
              <a:ext cx="298113" cy="227815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txBody>
            <a:bodyPr wrap="none" rtlCol="0" anchor="ctr">
              <a:spAutoFit/>
            </a:bodyPr>
            <a:lstStyle/>
            <a:p>
              <a:pPr algn="ctr" defTabSz="914400">
                <a:defRPr/>
              </a:pPr>
              <a:r>
                <a:rPr lang="en-US" sz="700" dirty="0">
                  <a:solidFill>
                    <a:srgbClr val="595454"/>
                  </a:solidFill>
                  <a:latin typeface="Trebuchet MS" panose="020B0603020202020204"/>
                </a:rPr>
                <a:t>%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9B2DC62C-0D75-47DA-BFD3-397B1A174D4E}"/>
                </a:ext>
              </a:extLst>
            </p:cNvPr>
            <p:cNvSpPr txBox="1"/>
            <p:nvPr/>
          </p:nvSpPr>
          <p:spPr>
            <a:xfrm>
              <a:off x="4409638" y="2668404"/>
              <a:ext cx="298111" cy="227815"/>
            </a:xfrm>
            <a:prstGeom prst="rect">
              <a:avLst/>
            </a:prstGeom>
            <a:solidFill>
              <a:srgbClr val="097789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defTabSz="914400">
                <a:defRPr/>
              </a:pPr>
              <a:r>
                <a:rPr lang="en-US" sz="700" dirty="0">
                  <a:solidFill>
                    <a:srgbClr val="595454"/>
                  </a:solidFill>
                  <a:latin typeface="Trebuchet MS" panose="020B0603020202020204"/>
                </a:rPr>
                <a:t>  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D5D8BE07-F5F9-4E0B-8BF2-8C9806886E68}"/>
                </a:ext>
              </a:extLst>
            </p:cNvPr>
            <p:cNvSpPr txBox="1"/>
            <p:nvPr/>
          </p:nvSpPr>
          <p:spPr>
            <a:xfrm>
              <a:off x="4409638" y="2912596"/>
              <a:ext cx="298111" cy="227815"/>
            </a:xfrm>
            <a:prstGeom prst="rect">
              <a:avLst/>
            </a:prstGeom>
            <a:solidFill>
              <a:srgbClr val="C0F2FB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defTabSz="914400">
                <a:defRPr/>
              </a:pPr>
              <a:r>
                <a:rPr lang="en-US" sz="700" dirty="0">
                  <a:solidFill>
                    <a:srgbClr val="595454"/>
                  </a:solidFill>
                  <a:latin typeface="Trebuchet MS" panose="020B0603020202020204"/>
                </a:rPr>
                <a:t>  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75333B5B-BE88-4B5B-997B-171DEAB4A532}"/>
                </a:ext>
              </a:extLst>
            </p:cNvPr>
            <p:cNvSpPr txBox="1"/>
            <p:nvPr/>
          </p:nvSpPr>
          <p:spPr>
            <a:xfrm>
              <a:off x="4604000" y="3138388"/>
              <a:ext cx="3392727" cy="2453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>
                <a:defRPr/>
              </a:pPr>
              <a:r>
                <a:rPr lang="en-US" sz="800" dirty="0">
                  <a:solidFill>
                    <a:srgbClr val="595454"/>
                  </a:solidFill>
                  <a:latin typeface="Trebuchet MS" panose="020B0603020202020204"/>
                </a:rPr>
                <a:t>Fraction of </a:t>
              </a:r>
              <a:r>
                <a:rPr lang="en-US" sz="800" dirty="0">
                  <a:solidFill>
                    <a:srgbClr val="595454"/>
                  </a:solidFill>
                  <a:latin typeface="Trebuchet MS" panose="020B0603020202020204"/>
                  <a:sym typeface="Symbol" panose="05050102010706020507" pitchFamily="18" charset="2"/>
                </a:rPr>
                <a:t></a:t>
              </a:r>
              <a:r>
                <a:rPr lang="en-US" sz="800" dirty="0">
                  <a:solidFill>
                    <a:srgbClr val="FF0000"/>
                  </a:solidFill>
                  <a:latin typeface="Trebuchet MS" panose="020B0603020202020204"/>
                  <a:sym typeface="Symbol" panose="05050102010706020507" pitchFamily="18" charset="2"/>
                </a:rPr>
                <a:t> </a:t>
              </a:r>
              <a:r>
                <a:rPr lang="en-US" sz="800" dirty="0">
                  <a:solidFill>
                    <a:srgbClr val="595454"/>
                  </a:solidFill>
                  <a:latin typeface="Trebuchet MS" panose="020B0603020202020204"/>
                </a:rPr>
                <a:t>transmitted to next endpoint</a:t>
              </a:r>
              <a:endParaRPr lang="en-US" sz="800" strike="sngStrike" dirty="0">
                <a:solidFill>
                  <a:srgbClr val="FF0000"/>
                </a:solidFill>
                <a:latin typeface="Trebuchet MS" panose="020B0603020202020204"/>
                <a:cs typeface="Arial" panose="020B0604020202020204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E4F8745-F117-4B06-B85E-54B236344004}"/>
                </a:ext>
              </a:extLst>
            </p:cNvPr>
            <p:cNvSpPr txBox="1"/>
            <p:nvPr/>
          </p:nvSpPr>
          <p:spPr>
            <a:xfrm>
              <a:off x="4604002" y="2650560"/>
              <a:ext cx="1341747" cy="2453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>
                <a:defRPr/>
              </a:pPr>
              <a:r>
                <a:rPr lang="en-US" sz="800" dirty="0">
                  <a:solidFill>
                    <a:srgbClr val="595454"/>
                  </a:solidFill>
                  <a:latin typeface="Trebuchet MS" panose="020B0603020202020204"/>
                </a:rPr>
                <a:t>Primary endpoint</a:t>
              </a:r>
              <a:endPara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endParaRP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AB60A5C8-25F0-4D3B-AB6B-A94CE0258655}"/>
                </a:ext>
              </a:extLst>
            </p:cNvPr>
            <p:cNvSpPr txBox="1"/>
            <p:nvPr/>
          </p:nvSpPr>
          <p:spPr>
            <a:xfrm>
              <a:off x="4604003" y="2897342"/>
              <a:ext cx="1483431" cy="24533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defTabSz="914400">
                <a:defRPr/>
              </a:pPr>
              <a:r>
                <a:rPr lang="en-US" sz="800" dirty="0">
                  <a:solidFill>
                    <a:srgbClr val="595454"/>
                  </a:solidFill>
                  <a:latin typeface="Trebuchet MS" panose="020B0603020202020204"/>
                </a:rPr>
                <a:t>Secondary endpoint</a:t>
              </a:r>
              <a:endPara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endParaRPr>
            </a:p>
          </p:txBody>
        </p:sp>
      </p:grpSp>
      <p:cxnSp>
        <p:nvCxnSpPr>
          <p:cNvPr id="60" name="Connector: Elbow 59">
            <a:extLst>
              <a:ext uri="{FF2B5EF4-FFF2-40B4-BE49-F238E27FC236}">
                <a16:creationId xmlns:a16="http://schemas.microsoft.com/office/drawing/2014/main" id="{3F29E61D-1FF0-49BB-B400-5DA8361FBFD7}"/>
              </a:ext>
            </a:extLst>
          </p:cNvPr>
          <p:cNvCxnSpPr>
            <a:cxnSpLocks/>
            <a:endCxn id="19" idx="1"/>
          </p:cNvCxnSpPr>
          <p:nvPr/>
        </p:nvCxnSpPr>
        <p:spPr>
          <a:xfrm rot="16200000" flipH="1">
            <a:off x="533809" y="3797933"/>
            <a:ext cx="2804804" cy="277591"/>
          </a:xfrm>
          <a:prstGeom prst="bentConnector2">
            <a:avLst/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Connector: Elbow 36">
            <a:extLst>
              <a:ext uri="{FF2B5EF4-FFF2-40B4-BE49-F238E27FC236}">
                <a16:creationId xmlns:a16="http://schemas.microsoft.com/office/drawing/2014/main" id="{56C2C351-5385-47EA-A98E-FCC5383CAAFD}"/>
              </a:ext>
            </a:extLst>
          </p:cNvPr>
          <p:cNvCxnSpPr>
            <a:cxnSpLocks/>
          </p:cNvCxnSpPr>
          <p:nvPr/>
        </p:nvCxnSpPr>
        <p:spPr>
          <a:xfrm rot="5400000">
            <a:off x="1735121" y="3729295"/>
            <a:ext cx="2922397" cy="265995"/>
          </a:xfrm>
          <a:prstGeom prst="bentConnector3">
            <a:avLst>
              <a:gd name="adj1" fmla="val 100209"/>
            </a:avLst>
          </a:prstGeom>
          <a:ln w="127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EAF55ECE-26AB-416E-A636-A980E3FC17C9}"/>
              </a:ext>
            </a:extLst>
          </p:cNvPr>
          <p:cNvCxnSpPr/>
          <p:nvPr/>
        </p:nvCxnSpPr>
        <p:spPr>
          <a:xfrm flipH="1">
            <a:off x="3483089" y="2513824"/>
            <a:ext cx="298167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Rounded Rectangle 13">
            <a:extLst>
              <a:ext uri="{FF2B5EF4-FFF2-40B4-BE49-F238E27FC236}">
                <a16:creationId xmlns:a16="http://schemas.microsoft.com/office/drawing/2014/main" id="{EF2C2B67-6E52-40EA-B0C3-B53A5DEAE174}"/>
              </a:ext>
            </a:extLst>
          </p:cNvPr>
          <p:cNvSpPr/>
          <p:nvPr/>
        </p:nvSpPr>
        <p:spPr>
          <a:xfrm>
            <a:off x="3265397" y="1622025"/>
            <a:ext cx="1485704" cy="973174"/>
          </a:xfrm>
          <a:prstGeom prst="roundRect">
            <a:avLst>
              <a:gd name="adj" fmla="val 0"/>
            </a:avLst>
          </a:prstGeom>
          <a:solidFill>
            <a:srgbClr val="097789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defTabSz="914400">
              <a:defRPr/>
            </a:pPr>
            <a:endParaRPr lang="en-US" sz="1050" b="1" u="sng" kern="0" dirty="0">
              <a:solidFill>
                <a:srgbClr val="FFFFFF"/>
              </a:solidFill>
              <a:latin typeface="Trebuchet MS" panose="020B0603020202020204"/>
            </a:endParaRPr>
          </a:p>
          <a:p>
            <a:pPr algn="ctr" defTabSz="914400">
              <a:defRPr/>
            </a:pPr>
            <a:r>
              <a:rPr lang="en-US" sz="1050" b="1" kern="0" dirty="0">
                <a:solidFill>
                  <a:srgbClr val="FFFFFF"/>
                </a:solidFill>
                <a:latin typeface="Trebuchet MS" panose="020B0603020202020204"/>
              </a:rPr>
              <a:t>OS </a:t>
            </a:r>
          </a:p>
          <a:p>
            <a:pPr algn="ctr" defTabSz="914400">
              <a:defRPr/>
            </a:pPr>
            <a:r>
              <a:rPr lang="en-US" sz="1050" b="1" kern="0" dirty="0">
                <a:solidFill>
                  <a:srgbClr val="FFFFFF"/>
                </a:solidFill>
                <a:latin typeface="Trebuchet MS" panose="020B0603020202020204"/>
              </a:rPr>
              <a:t>PD-L1 CPS ≥ 5</a:t>
            </a:r>
          </a:p>
          <a:p>
            <a:pPr algn="ctr" defTabSz="914400">
              <a:defRPr/>
            </a:pPr>
            <a:r>
              <a:rPr lang="en-US" sz="1050" kern="0" dirty="0">
                <a:solidFill>
                  <a:srgbClr val="FFFFFF"/>
                </a:solidFill>
                <a:latin typeface="Trebuchet MS" panose="020B0603020202020204"/>
                <a:sym typeface="Symbol" panose="05050102010706020507" pitchFamily="18" charset="2"/>
              </a:rPr>
              <a:t></a:t>
            </a:r>
            <a:r>
              <a:rPr lang="en-US" sz="1050" kern="0" dirty="0">
                <a:solidFill>
                  <a:srgbClr val="FFFFFF"/>
                </a:solidFill>
                <a:latin typeface="Trebuchet MS" panose="020B0603020202020204"/>
              </a:rPr>
              <a:t>: 0.03</a:t>
            </a:r>
            <a:endParaRPr lang="en-US" sz="1050" strike="sngStrike" kern="0" baseline="30000" dirty="0">
              <a:solidFill>
                <a:srgbClr val="FFFFFF"/>
              </a:solidFill>
              <a:latin typeface="Trebuchet MS" panose="020B0603020202020204"/>
            </a:endParaRPr>
          </a:p>
          <a:p>
            <a:pPr algn="ctr" defTabSz="914400">
              <a:defRPr/>
            </a:pPr>
            <a:r>
              <a:rPr lang="en-US" sz="900" kern="0" dirty="0">
                <a:solidFill>
                  <a:srgbClr val="FFFFFF"/>
                </a:solidFill>
                <a:latin typeface="Trebuchet MS" panose="020B0603020202020204"/>
              </a:rPr>
              <a:t>(</a:t>
            </a:r>
            <a:r>
              <a:rPr lang="en-US" sz="900" kern="0" dirty="0">
                <a:solidFill>
                  <a:srgbClr val="FFFFFF"/>
                </a:solidFill>
                <a:latin typeface="Trebuchet MS" panose="020B0603020202020204"/>
                <a:sym typeface="Symbol" panose="05050102010706020507" pitchFamily="18" charset="2"/>
              </a:rPr>
              <a:t></a:t>
            </a:r>
            <a:r>
              <a:rPr lang="en-US" sz="900" kern="0" dirty="0">
                <a:solidFill>
                  <a:srgbClr val="FF0000"/>
                </a:solidFill>
                <a:latin typeface="Trebuchet MS" panose="020B0603020202020204"/>
                <a:sym typeface="Symbol" panose="05050102010706020507" pitchFamily="18" charset="2"/>
              </a:rPr>
              <a:t> </a:t>
            </a:r>
            <a:r>
              <a:rPr lang="en-US" sz="900" kern="0" dirty="0">
                <a:solidFill>
                  <a:srgbClr val="FFFFFF"/>
                </a:solidFill>
                <a:latin typeface="Trebuchet MS" panose="020B0603020202020204"/>
                <a:sym typeface="Symbol" panose="05050102010706020507" pitchFamily="18" charset="2"/>
              </a:rPr>
              <a:t>at </a:t>
            </a:r>
            <a:r>
              <a:rPr lang="en-US" sz="900" kern="0" dirty="0">
                <a:solidFill>
                  <a:srgbClr val="FFFFFF"/>
                </a:solidFill>
                <a:latin typeface="Trebuchet MS" panose="020B0603020202020204"/>
              </a:rPr>
              <a:t>interim: 0.016)</a:t>
            </a:r>
          </a:p>
        </p:txBody>
      </p:sp>
      <p:sp>
        <p:nvSpPr>
          <p:cNvPr id="10" name="Rounded Rectangle 13">
            <a:extLst>
              <a:ext uri="{FF2B5EF4-FFF2-40B4-BE49-F238E27FC236}">
                <a16:creationId xmlns:a16="http://schemas.microsoft.com/office/drawing/2014/main" id="{EF2C2B67-6E52-40EA-B0C3-B53A5DEAE174}"/>
              </a:ext>
            </a:extLst>
          </p:cNvPr>
          <p:cNvSpPr/>
          <p:nvPr/>
        </p:nvSpPr>
        <p:spPr>
          <a:xfrm>
            <a:off x="1479417" y="1622025"/>
            <a:ext cx="1485705" cy="973174"/>
          </a:xfrm>
          <a:prstGeom prst="roundRect">
            <a:avLst>
              <a:gd name="adj" fmla="val 0"/>
            </a:avLst>
          </a:prstGeom>
          <a:solidFill>
            <a:srgbClr val="097789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r>
              <a:rPr lang="en-US" sz="1050" b="1" kern="0" dirty="0">
                <a:solidFill>
                  <a:srgbClr val="FFFFFF"/>
                </a:solidFill>
                <a:latin typeface="Trebuchet MS" panose="020B0603020202020204"/>
              </a:rPr>
              <a:t>PFS </a:t>
            </a:r>
          </a:p>
          <a:p>
            <a:pPr algn="ctr" defTabSz="914400">
              <a:defRPr/>
            </a:pPr>
            <a:r>
              <a:rPr lang="en-US" sz="1050" b="1" kern="0" dirty="0">
                <a:solidFill>
                  <a:srgbClr val="FFFFFF"/>
                </a:solidFill>
                <a:latin typeface="Trebuchet MS" panose="020B0603020202020204"/>
              </a:rPr>
              <a:t>PD-L1 CPS ≥ 5 </a:t>
            </a:r>
          </a:p>
          <a:p>
            <a:pPr algn="ctr" defTabSz="914400">
              <a:defRPr/>
            </a:pPr>
            <a:r>
              <a:rPr lang="en-US" sz="1050" kern="0" dirty="0">
                <a:solidFill>
                  <a:srgbClr val="FFFFFF"/>
                </a:solidFill>
                <a:latin typeface="Trebuchet MS" panose="020B0603020202020204"/>
                <a:sym typeface="Symbol" panose="05050102010706020507" pitchFamily="18" charset="2"/>
              </a:rPr>
              <a:t></a:t>
            </a:r>
            <a:r>
              <a:rPr lang="en-US" sz="1050" kern="0" dirty="0">
                <a:solidFill>
                  <a:srgbClr val="FFFFFF"/>
                </a:solidFill>
                <a:latin typeface="Trebuchet MS" panose="020B0603020202020204"/>
              </a:rPr>
              <a:t>: 0.02</a:t>
            </a:r>
          </a:p>
        </p:txBody>
      </p:sp>
      <p:sp>
        <p:nvSpPr>
          <p:cNvPr id="21" name="Rounded Rectangle 13">
            <a:extLst>
              <a:ext uri="{FF2B5EF4-FFF2-40B4-BE49-F238E27FC236}">
                <a16:creationId xmlns:a16="http://schemas.microsoft.com/office/drawing/2014/main" id="{EF2C2B67-6E52-40EA-B0C3-B53A5DEAE174}"/>
              </a:ext>
            </a:extLst>
          </p:cNvPr>
          <p:cNvSpPr/>
          <p:nvPr/>
        </p:nvSpPr>
        <p:spPr>
          <a:xfrm>
            <a:off x="3485304" y="2936077"/>
            <a:ext cx="1363143" cy="648405"/>
          </a:xfrm>
          <a:prstGeom prst="roundRect">
            <a:avLst>
              <a:gd name="adj" fmla="val 0"/>
            </a:avLst>
          </a:prstGeom>
          <a:solidFill>
            <a:srgbClr val="C0F2FB"/>
          </a:solidFill>
          <a:ln w="127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400">
              <a:defRPr/>
            </a:pPr>
            <a:r>
              <a:rPr lang="en-US" sz="1050" b="1" kern="0" dirty="0">
                <a:solidFill>
                  <a:srgbClr val="595454"/>
                </a:solidFill>
                <a:latin typeface="Trebuchet MS" panose="020B0603020202020204"/>
              </a:rPr>
              <a:t>OS </a:t>
            </a:r>
          </a:p>
          <a:p>
            <a:pPr algn="ctr" defTabSz="914400">
              <a:defRPr/>
            </a:pPr>
            <a:r>
              <a:rPr lang="en-US" sz="1050" b="1" kern="0" dirty="0">
                <a:solidFill>
                  <a:srgbClr val="595454"/>
                </a:solidFill>
                <a:latin typeface="Trebuchet MS" panose="020B0603020202020204"/>
              </a:rPr>
              <a:t>PD-L1 CPS ≥ 1 </a:t>
            </a:r>
          </a:p>
          <a:p>
            <a:pPr algn="ctr" defTabSz="914400">
              <a:defRPr/>
            </a:pPr>
            <a:r>
              <a:rPr lang="en-US" sz="900" kern="0" dirty="0">
                <a:solidFill>
                  <a:srgbClr val="595454"/>
                </a:solidFill>
                <a:latin typeface="Trebuchet MS" panose="020B0603020202020204"/>
                <a:sym typeface="Symbol" panose="05050102010706020507" pitchFamily="18" charset="2"/>
              </a:rPr>
              <a:t>( at interim</a:t>
            </a:r>
            <a:r>
              <a:rPr lang="en-US" sz="900" kern="0" dirty="0">
                <a:solidFill>
                  <a:srgbClr val="595454"/>
                </a:solidFill>
                <a:latin typeface="Trebuchet MS" panose="020B0603020202020204"/>
              </a:rPr>
              <a:t>: 0.007)</a:t>
            </a:r>
            <a:endParaRPr lang="en-US" sz="900" strike="sngStrike" kern="0" baseline="30000" dirty="0">
              <a:solidFill>
                <a:srgbClr val="595454"/>
              </a:solidFill>
              <a:latin typeface="Trebuchet MS" panose="020B0603020202020204"/>
            </a:endParaRPr>
          </a:p>
        </p:txBody>
      </p:sp>
    </p:spTree>
    <p:extLst>
      <p:ext uri="{BB962C8B-B14F-4D97-AF65-F5344CB8AC3E}">
        <p14:creationId xmlns:p14="http://schemas.microsoft.com/office/powerpoint/2010/main" val="204008753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38FD58-30B4-4002-9074-6903C33ED8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79084" y="2102476"/>
            <a:ext cx="8576308" cy="3461712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115888" indent="-115888"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chemeClr val="tx1"/>
                </a:solidFill>
              </a:rPr>
              <a:t>Superior OS, 29% reduction in the risk of death, and a 3.3-month improvement in median OS with NIVO + chemo versus chemo in patients whose tumors expressed PD-L1 CPS ≥ 5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86D997D-61F0-401E-9302-0C4F9758329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>
                <a:solidFill>
                  <a:schemeClr val="tx1"/>
                </a:solidFill>
              </a:rPr>
              <a:t>CheckMate 649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Overall survival</a:t>
            </a:r>
            <a:endParaRPr lang="en-US" strike="sngStrike" dirty="0">
              <a:solidFill>
                <a:srgbClr val="FF0000"/>
              </a:solidFill>
            </a:endParaRPr>
          </a:p>
        </p:txBody>
      </p:sp>
      <p:sp>
        <p:nvSpPr>
          <p:cNvPr id="1191" name="Slide Number Placeholder 1190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914400"/>
            <a:fld id="{AF1AFCDA-ABCC-4704-AB71-48FDE4F2FA4C}" type="slidenum">
              <a:rPr lang="en-US" sz="700">
                <a:solidFill>
                  <a:srgbClr val="595454"/>
                </a:solidFill>
                <a:latin typeface="Trebuchet MS" panose="020B0603020202020204"/>
              </a:rPr>
              <a:pPr defTabSz="914400"/>
              <a:t>37</a:t>
            </a:fld>
            <a:endParaRPr lang="en-US" sz="70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6FD30A-5C31-4D99-92A9-70BE52D5EC2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3846" y="5739785"/>
            <a:ext cx="8412480" cy="203133"/>
          </a:xfrm>
          <a:prstGeom prst="rect">
            <a:avLst/>
          </a:prstGeom>
          <a:noFill/>
        </p:spPr>
        <p:txBody>
          <a:bodyPr vert="horz" wrap="square" lIns="91440" tIns="45720" rIns="91440" bIns="45720" rtlCol="0" anchor="b" anchorCtr="0">
            <a:spAutoFit/>
          </a:bodyPr>
          <a:lstStyle/>
          <a:p>
            <a:pPr defTabSz="914400">
              <a:lnSpc>
                <a:spcPct val="90000"/>
              </a:lnSpc>
              <a:spcBef>
                <a:spcPts val="400"/>
              </a:spcBef>
            </a:pPr>
            <a:r>
              <a:rPr lang="en-US" sz="800" baseline="30000" dirty="0">
                <a:solidFill>
                  <a:srgbClr val="595454"/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a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Minimum follow-up 12.1 months.</a:t>
            </a:r>
          </a:p>
        </p:txBody>
      </p:sp>
      <p:sp>
        <p:nvSpPr>
          <p:cNvPr id="16" name="Rectangle 102">
            <a:extLst>
              <a:ext uri="{FF2B5EF4-FFF2-40B4-BE49-F238E27FC236}">
                <a16:creationId xmlns:a16="http://schemas.microsoft.com/office/drawing/2014/main" id="{70A6DD11-A099-43C3-8690-2602DE5662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55966" y="1578563"/>
            <a:ext cx="2268249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defTabSz="914400">
              <a:defRPr/>
            </a:pPr>
            <a:r>
              <a:rPr lang="en-US" altLang="en-US" sz="1100" b="1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Primary endpoint (PD-L1 CPS ≥ 5) 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5B6288D3-7814-470A-8484-1F63E9692F01}"/>
              </a:ext>
            </a:extLst>
          </p:cNvPr>
          <p:cNvGraphicFramePr>
            <a:graphicFrameLocks noGrp="1"/>
          </p:cNvGraphicFramePr>
          <p:nvPr/>
        </p:nvGraphicFramePr>
        <p:xfrm>
          <a:off x="5243936" y="1883484"/>
          <a:ext cx="2535720" cy="1054608"/>
        </p:xfrm>
        <a:graphic>
          <a:graphicData uri="http://schemas.openxmlformats.org/drawingml/2006/table">
            <a:tbl>
              <a:tblPr firstRow="1" bandRow="1"/>
              <a:tblGrid>
                <a:gridCol w="102051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13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383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690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US" sz="9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8288" marR="18288" marT="18288" marB="1828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900" b="1" dirty="0">
                          <a:solidFill>
                            <a:schemeClr val="tx1"/>
                          </a:solidFill>
                          <a:latin typeface="+mn-lt"/>
                        </a:rPr>
                        <a:t>NIVO + chemo</a:t>
                      </a:r>
                      <a:br>
                        <a:rPr lang="en-US" sz="900" b="1" baseline="0" dirty="0">
                          <a:solidFill>
                            <a:schemeClr val="tx1"/>
                          </a:solidFill>
                          <a:latin typeface="+mn-lt"/>
                        </a:rPr>
                      </a:br>
                      <a:r>
                        <a:rPr lang="en-US" sz="900" b="1" dirty="0">
                          <a:solidFill>
                            <a:schemeClr val="tx1"/>
                          </a:solidFill>
                          <a:latin typeface="+mn-lt"/>
                        </a:rPr>
                        <a:t>(n = 473)</a:t>
                      </a:r>
                      <a:endParaRPr lang="en-US" sz="900" b="1" baseline="30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8288" marR="18288" marT="18288" marB="18288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900" b="1" dirty="0">
                          <a:solidFill>
                            <a:schemeClr val="tx1"/>
                          </a:solidFill>
                          <a:latin typeface="+mn-lt"/>
                        </a:rPr>
                        <a:t>Chemo</a:t>
                      </a:r>
                    </a:p>
                    <a:p>
                      <a:pPr algn="ctr"/>
                      <a:r>
                        <a:rPr lang="en-US" sz="900" b="1" dirty="0">
                          <a:solidFill>
                            <a:schemeClr val="tx1"/>
                          </a:solidFill>
                          <a:latin typeface="+mn-lt"/>
                        </a:rPr>
                        <a:t>(n =</a:t>
                      </a:r>
                      <a:r>
                        <a:rPr lang="en-US" sz="900" b="1" baseline="0" dirty="0">
                          <a:solidFill>
                            <a:schemeClr val="tx1"/>
                          </a:solidFill>
                          <a:latin typeface="+mn-lt"/>
                        </a:rPr>
                        <a:t> </a:t>
                      </a:r>
                      <a:r>
                        <a:rPr lang="en-US" sz="900" b="0" baseline="0" dirty="0">
                          <a:solidFill>
                            <a:schemeClr val="tx1"/>
                          </a:solidFill>
                          <a:latin typeface="+mn-lt"/>
                        </a:rPr>
                        <a:t>482</a:t>
                      </a:r>
                      <a:r>
                        <a:rPr lang="en-US" sz="900" b="1" dirty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</a:p>
                  </a:txBody>
                  <a:tcPr marL="18288" marR="18288" marT="18288" marB="18288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1" dirty="0">
                          <a:solidFill>
                            <a:schemeClr val="accent1"/>
                          </a:solidFill>
                          <a:latin typeface="+mn-lt"/>
                        </a:rPr>
                        <a:t>Median OS, mo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900" b="1" dirty="0">
                          <a:solidFill>
                            <a:schemeClr val="accent1"/>
                          </a:solidFill>
                          <a:latin typeface="+mn-lt"/>
                        </a:rPr>
                        <a:t>14.4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900" b="1" dirty="0">
                          <a:solidFill>
                            <a:schemeClr val="accent1"/>
                          </a:solidFill>
                          <a:latin typeface="+mn-lt"/>
                        </a:rPr>
                        <a:t>11.1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">
                <a:tc>
                  <a:txBody>
                    <a:bodyPr/>
                    <a:lstStyle/>
                    <a:p>
                      <a:pPr marL="230188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baseline="0" dirty="0">
                          <a:solidFill>
                            <a:schemeClr val="tx1"/>
                          </a:solidFill>
                          <a:latin typeface="+mn-lt"/>
                        </a:rPr>
                        <a:t>(95% CI)</a:t>
                      </a:r>
                      <a:endParaRPr lang="en-US" sz="9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0" dirty="0">
                          <a:solidFill>
                            <a:schemeClr val="tx1"/>
                          </a:solidFill>
                          <a:latin typeface="+mn-lt"/>
                        </a:rPr>
                        <a:t>(13.1–16.2)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900" b="0" dirty="0">
                          <a:solidFill>
                            <a:schemeClr val="tx1"/>
                          </a:solidFill>
                          <a:latin typeface="+mn-lt"/>
                        </a:rPr>
                        <a:t>(10.0–12.1)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199278"/>
                  </a:ext>
                </a:extLst>
              </a:tr>
              <a:tr h="18126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900" b="1" dirty="0">
                          <a:solidFill>
                            <a:schemeClr val="tx1"/>
                          </a:solidFill>
                          <a:latin typeface="+mn-lt"/>
                        </a:rPr>
                        <a:t>HR (98.4% CI) 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900" b="1" dirty="0">
                          <a:solidFill>
                            <a:schemeClr val="tx1"/>
                          </a:solidFill>
                          <a:latin typeface="+mn-lt"/>
                        </a:rPr>
                        <a:t>0.71 (0.59–0.86) 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100" b="0" dirty="0">
                        <a:solidFill>
                          <a:schemeClr val="tx1"/>
                        </a:solidFill>
                      </a:endParaRPr>
                    </a:p>
                  </a:txBody>
                  <a:tcPr marL="18288" marR="18288" marT="18288" marB="1828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8496">
                <a:tc>
                  <a:txBody>
                    <a:bodyPr/>
                    <a:lstStyle/>
                    <a:p>
                      <a:r>
                        <a:rPr lang="en-US" sz="900" b="1" i="1" dirty="0">
                          <a:solidFill>
                            <a:schemeClr val="tx1"/>
                          </a:solidFill>
                          <a:latin typeface="+mn-lt"/>
                        </a:rPr>
                        <a:t>P</a:t>
                      </a:r>
                      <a:r>
                        <a:rPr lang="en-US" sz="900" b="1" dirty="0">
                          <a:solidFill>
                            <a:schemeClr val="tx1"/>
                          </a:solidFill>
                          <a:latin typeface="+mn-lt"/>
                        </a:rPr>
                        <a:t> value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tx1"/>
                          </a:solidFill>
                          <a:latin typeface="+mn-lt"/>
                        </a:rPr>
                        <a:t>&lt; 0.0001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31732231"/>
                  </a:ext>
                </a:extLst>
              </a:tr>
            </a:tbl>
          </a:graphicData>
        </a:graphic>
      </p:graphicFrame>
      <p:grpSp>
        <p:nvGrpSpPr>
          <p:cNvPr id="12" name="Group 4">
            <a:extLst>
              <a:ext uri="{FF2B5EF4-FFF2-40B4-BE49-F238E27FC236}">
                <a16:creationId xmlns:a16="http://schemas.microsoft.com/office/drawing/2014/main" id="{2963E4F3-F21E-409E-89C4-6A16D2EA0DE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66750" y="1835150"/>
            <a:ext cx="7533884" cy="3374360"/>
            <a:chOff x="420" y="616"/>
            <a:chExt cx="4481" cy="2007"/>
          </a:xfrm>
        </p:grpSpPr>
        <p:sp>
          <p:nvSpPr>
            <p:cNvPr id="14" name="AutoShape 3">
              <a:extLst>
                <a:ext uri="{FF2B5EF4-FFF2-40B4-BE49-F238E27FC236}">
                  <a16:creationId xmlns:a16="http://schemas.microsoft.com/office/drawing/2014/main" id="{9867E488-2DDC-4F38-BDCE-175E2B325645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420" y="616"/>
              <a:ext cx="4481" cy="20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grpSp>
          <p:nvGrpSpPr>
            <p:cNvPr id="15" name="Group 205">
              <a:extLst>
                <a:ext uri="{FF2B5EF4-FFF2-40B4-BE49-F238E27FC236}">
                  <a16:creationId xmlns:a16="http://schemas.microsoft.com/office/drawing/2014/main" id="{D9CB1FD9-B8E2-42B0-9573-EA55368DBE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" y="690"/>
              <a:ext cx="4448" cy="1923"/>
              <a:chOff x="420" y="690"/>
              <a:chExt cx="4448" cy="1923"/>
            </a:xfrm>
          </p:grpSpPr>
          <p:sp>
            <p:nvSpPr>
              <p:cNvPr id="1452" name="Rectangle 5">
                <a:extLst>
                  <a:ext uri="{FF2B5EF4-FFF2-40B4-BE49-F238E27FC236}">
                    <a16:creationId xmlns:a16="http://schemas.microsoft.com/office/drawing/2014/main" id="{ECCA9B0A-2063-49D7-89A1-F6F52CE37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513" y="1361"/>
                <a:ext cx="376" cy="1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500" b="1" dirty="0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OS (%)</a:t>
                </a:r>
                <a:r>
                  <a:rPr lang="en-US" altLang="en-US" sz="1500" b="1" baseline="30000" dirty="0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a</a:t>
                </a:r>
                <a:endParaRPr lang="en-US" altLang="en-US" baseline="30000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4" name="Rectangle 7">
                <a:extLst>
                  <a:ext uri="{FF2B5EF4-FFF2-40B4-BE49-F238E27FC236}">
                    <a16:creationId xmlns:a16="http://schemas.microsoft.com/office/drawing/2014/main" id="{F5C1AEE9-602C-4A84-80C0-6A178B062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6" y="1635"/>
                <a:ext cx="553" cy="1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100" b="1" dirty="0">
                    <a:solidFill>
                      <a:srgbClr val="009FBA"/>
                    </a:solidFill>
                    <a:latin typeface="Trebuchet MS Bold" panose="020B0703020202020204" pitchFamily="34" charset="0"/>
                  </a:rPr>
                  <a:t>NIVO + 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5" name="Rectangle 8">
                <a:extLst>
                  <a:ext uri="{FF2B5EF4-FFF2-40B4-BE49-F238E27FC236}">
                    <a16:creationId xmlns:a16="http://schemas.microsoft.com/office/drawing/2014/main" id="{99C88E48-E234-41EF-9B28-4665296D1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2" y="1925"/>
                <a:ext cx="270" cy="1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100" b="1" dirty="0">
                    <a:solidFill>
                      <a:srgbClr val="A69F9F"/>
                    </a:solidFill>
                    <a:latin typeface="Trebuchet MS Bold" panose="020B0703020202020204" pitchFamily="34" charset="0"/>
                  </a:rPr>
                  <a:t>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6" name="Rectangle 9">
                <a:extLst>
                  <a:ext uri="{FF2B5EF4-FFF2-40B4-BE49-F238E27FC236}">
                    <a16:creationId xmlns:a16="http://schemas.microsoft.com/office/drawing/2014/main" id="{493B5820-A679-47D0-AC6D-5E55B1569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4" y="2247"/>
                <a:ext cx="380" cy="1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500" b="1" dirty="0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Months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7" name="Rectangle 10">
                <a:extLst>
                  <a:ext uri="{FF2B5EF4-FFF2-40B4-BE49-F238E27FC236}">
                    <a16:creationId xmlns:a16="http://schemas.microsoft.com/office/drawing/2014/main" id="{8AD91DF2-136B-4BA3-ABDE-45688F48F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" y="2359"/>
                <a:ext cx="295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b="1" dirty="0">
                    <a:solidFill>
                      <a:srgbClr val="544E4E"/>
                    </a:solidFill>
                    <a:latin typeface="Trebuchet MS Bold" panose="020B0703020202020204" pitchFamily="34" charset="0"/>
                  </a:rPr>
                  <a:t>No. at risk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8" name="Rectangle 11">
                <a:extLst>
                  <a:ext uri="{FF2B5EF4-FFF2-40B4-BE49-F238E27FC236}">
                    <a16:creationId xmlns:a16="http://schemas.microsoft.com/office/drawing/2014/main" id="{437DD550-7260-482C-91CC-B97DCDEA5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" y="2449"/>
                <a:ext cx="401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b="1" dirty="0">
                    <a:solidFill>
                      <a:srgbClr val="009FBA"/>
                    </a:solidFill>
                    <a:latin typeface="Trebuchet MS Bold" panose="020B0703020202020204" pitchFamily="34" charset="0"/>
                  </a:rPr>
                  <a:t>NIVO + 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9" name="Rectangle 12">
                <a:extLst>
                  <a:ext uri="{FF2B5EF4-FFF2-40B4-BE49-F238E27FC236}">
                    <a16:creationId xmlns:a16="http://schemas.microsoft.com/office/drawing/2014/main" id="{2A6C6543-8792-46F5-A137-4ADBCFB8E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" y="2449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473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0" name="Rectangle 13">
                <a:extLst>
                  <a:ext uri="{FF2B5EF4-FFF2-40B4-BE49-F238E27FC236}">
                    <a16:creationId xmlns:a16="http://schemas.microsoft.com/office/drawing/2014/main" id="{CC6DF43E-8361-4953-AF27-A77755FE5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2449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438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1" name="Rectangle 14">
                <a:extLst>
                  <a:ext uri="{FF2B5EF4-FFF2-40B4-BE49-F238E27FC236}">
                    <a16:creationId xmlns:a16="http://schemas.microsoft.com/office/drawing/2014/main" id="{27D41D9B-E86A-426C-A1EB-DB63FDE40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449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377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2" name="Rectangle 15">
                <a:extLst>
                  <a:ext uri="{FF2B5EF4-FFF2-40B4-BE49-F238E27FC236}">
                    <a16:creationId xmlns:a16="http://schemas.microsoft.com/office/drawing/2014/main" id="{1EC3CB50-9504-4FE5-A284-96DBD00A2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2449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313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3" name="Rectangle 16">
                <a:extLst>
                  <a:ext uri="{FF2B5EF4-FFF2-40B4-BE49-F238E27FC236}">
                    <a16:creationId xmlns:a16="http://schemas.microsoft.com/office/drawing/2014/main" id="{558FCA00-3BBE-4BE0-B984-8C5902429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2449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261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4" name="Rectangle 17">
                <a:extLst>
                  <a:ext uri="{FF2B5EF4-FFF2-40B4-BE49-F238E27FC236}">
                    <a16:creationId xmlns:a16="http://schemas.microsoft.com/office/drawing/2014/main" id="{E7DE3C4E-C129-4253-9069-8DA844D96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449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198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5" name="Rectangle 18">
                <a:extLst>
                  <a:ext uri="{FF2B5EF4-FFF2-40B4-BE49-F238E27FC236}">
                    <a16:creationId xmlns:a16="http://schemas.microsoft.com/office/drawing/2014/main" id="{62E72C2A-5A68-4B0F-990A-F5CBA411E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8" y="2449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149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6" name="Rectangle 19">
                <a:extLst>
                  <a:ext uri="{FF2B5EF4-FFF2-40B4-BE49-F238E27FC236}">
                    <a16:creationId xmlns:a16="http://schemas.microsoft.com/office/drawing/2014/main" id="{17EE8668-EA65-4B9D-9184-EF04F1AA4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2449"/>
                <a:ext cx="65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96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7" name="Rectangle 20">
                <a:extLst>
                  <a:ext uri="{FF2B5EF4-FFF2-40B4-BE49-F238E27FC236}">
                    <a16:creationId xmlns:a16="http://schemas.microsoft.com/office/drawing/2014/main" id="{F1D1BF82-AA87-421F-96CE-C1C745EDA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0" y="2449"/>
                <a:ext cx="65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65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8" name="Rectangle 21">
                <a:extLst>
                  <a:ext uri="{FF2B5EF4-FFF2-40B4-BE49-F238E27FC236}">
                    <a16:creationId xmlns:a16="http://schemas.microsoft.com/office/drawing/2014/main" id="{B31471CE-B4B7-43A5-925F-833274E9A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4" y="2449"/>
                <a:ext cx="65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33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9" name="Rectangle 22">
                <a:extLst>
                  <a:ext uri="{FF2B5EF4-FFF2-40B4-BE49-F238E27FC236}">
                    <a16:creationId xmlns:a16="http://schemas.microsoft.com/office/drawing/2014/main" id="{1DF7A10D-0A61-40F8-B306-D24927CD7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22" y="2449"/>
                <a:ext cx="65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22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70" name="Rectangle 23">
                <a:extLst>
                  <a:ext uri="{FF2B5EF4-FFF2-40B4-BE49-F238E27FC236}">
                    <a16:creationId xmlns:a16="http://schemas.microsoft.com/office/drawing/2014/main" id="{AEBA077D-950D-40F3-BD89-FD8934CEC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1" y="2449"/>
                <a:ext cx="3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71" name="Rectangle 24">
                <a:extLst>
                  <a:ext uri="{FF2B5EF4-FFF2-40B4-BE49-F238E27FC236}">
                    <a16:creationId xmlns:a16="http://schemas.microsoft.com/office/drawing/2014/main" id="{0E50276C-38C7-422E-9959-B68DA2C09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2" y="2449"/>
                <a:ext cx="3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72" name="Rectangle 25">
                <a:extLst>
                  <a:ext uri="{FF2B5EF4-FFF2-40B4-BE49-F238E27FC236}">
                    <a16:creationId xmlns:a16="http://schemas.microsoft.com/office/drawing/2014/main" id="{1B309212-5C93-4077-ABE2-7A2DEE6E3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6" y="2449"/>
                <a:ext cx="3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73" name="Rectangle 26">
                <a:extLst>
                  <a:ext uri="{FF2B5EF4-FFF2-40B4-BE49-F238E27FC236}">
                    <a16:creationId xmlns:a16="http://schemas.microsoft.com/office/drawing/2014/main" id="{511F0F91-BBCA-41D8-9463-BF351C56D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" y="2540"/>
                <a:ext cx="195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b="1" dirty="0">
                    <a:solidFill>
                      <a:srgbClr val="7F7F7F"/>
                    </a:solidFill>
                    <a:latin typeface="Trebuchet MS Bold" panose="020B0703020202020204" pitchFamily="34" charset="0"/>
                  </a:rPr>
                  <a:t>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74" name="Rectangle 27">
                <a:extLst>
                  <a:ext uri="{FF2B5EF4-FFF2-40B4-BE49-F238E27FC236}">
                    <a16:creationId xmlns:a16="http://schemas.microsoft.com/office/drawing/2014/main" id="{9C54AD0A-C0F6-4B46-A57F-EAE3FAA3A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" y="2540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482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75" name="Rectangle 28">
                <a:extLst>
                  <a:ext uri="{FF2B5EF4-FFF2-40B4-BE49-F238E27FC236}">
                    <a16:creationId xmlns:a16="http://schemas.microsoft.com/office/drawing/2014/main" id="{0D584385-0DE2-4295-B118-4D4C2D1E2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" y="2540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421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76" name="Rectangle 29">
                <a:extLst>
                  <a:ext uri="{FF2B5EF4-FFF2-40B4-BE49-F238E27FC236}">
                    <a16:creationId xmlns:a16="http://schemas.microsoft.com/office/drawing/2014/main" id="{8439009B-ADB2-453F-9074-13E9273D1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" y="2540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350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77" name="Rectangle 30">
                <a:extLst>
                  <a:ext uri="{FF2B5EF4-FFF2-40B4-BE49-F238E27FC236}">
                    <a16:creationId xmlns:a16="http://schemas.microsoft.com/office/drawing/2014/main" id="{3A2EA14A-7DF3-4968-858E-C324217BA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" y="2540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271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78" name="Rectangle 31">
                <a:extLst>
                  <a:ext uri="{FF2B5EF4-FFF2-40B4-BE49-F238E27FC236}">
                    <a16:creationId xmlns:a16="http://schemas.microsoft.com/office/drawing/2014/main" id="{4F7F6BE4-B2D1-4880-A5F5-F561D3B80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" y="2540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211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79" name="Rectangle 32">
                <a:extLst>
                  <a:ext uri="{FF2B5EF4-FFF2-40B4-BE49-F238E27FC236}">
                    <a16:creationId xmlns:a16="http://schemas.microsoft.com/office/drawing/2014/main" id="{E3569883-E8A4-431A-B962-0F8D32845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" y="2540"/>
                <a:ext cx="97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138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80" name="Rectangle 33">
                <a:extLst>
                  <a:ext uri="{FF2B5EF4-FFF2-40B4-BE49-F238E27FC236}">
                    <a16:creationId xmlns:a16="http://schemas.microsoft.com/office/drawing/2014/main" id="{EDBCF712-77D5-400A-B00E-6B07C01FC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5" y="2540"/>
                <a:ext cx="65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98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81" name="Rectangle 34">
                <a:extLst>
                  <a:ext uri="{FF2B5EF4-FFF2-40B4-BE49-F238E27FC236}">
                    <a16:creationId xmlns:a16="http://schemas.microsoft.com/office/drawing/2014/main" id="{3FDA3D08-1010-4391-AAA7-4DA27E603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" y="2540"/>
                <a:ext cx="65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56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82" name="Rectangle 35">
                <a:extLst>
                  <a:ext uri="{FF2B5EF4-FFF2-40B4-BE49-F238E27FC236}">
                    <a16:creationId xmlns:a16="http://schemas.microsoft.com/office/drawing/2014/main" id="{5526386C-B6C9-41BC-B83E-52D737C56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0" y="2540"/>
                <a:ext cx="65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34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83" name="Rectangle 36">
                <a:extLst>
                  <a:ext uri="{FF2B5EF4-FFF2-40B4-BE49-F238E27FC236}">
                    <a16:creationId xmlns:a16="http://schemas.microsoft.com/office/drawing/2014/main" id="{203C51D3-AE48-4A16-9C87-E2227311B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4" y="2540"/>
                <a:ext cx="65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84" name="Rectangle 37">
                <a:extLst>
                  <a:ext uri="{FF2B5EF4-FFF2-40B4-BE49-F238E27FC236}">
                    <a16:creationId xmlns:a16="http://schemas.microsoft.com/office/drawing/2014/main" id="{3691A3C9-3B9D-4EBC-B7B4-2FE40399C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9" y="2540"/>
                <a:ext cx="3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8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85" name="Rectangle 38">
                <a:extLst>
                  <a:ext uri="{FF2B5EF4-FFF2-40B4-BE49-F238E27FC236}">
                    <a16:creationId xmlns:a16="http://schemas.microsoft.com/office/drawing/2014/main" id="{1365A85A-3D2C-4723-85B7-38BEDF0D0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1" y="2540"/>
                <a:ext cx="3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86" name="Rectangle 39">
                <a:extLst>
                  <a:ext uri="{FF2B5EF4-FFF2-40B4-BE49-F238E27FC236}">
                    <a16:creationId xmlns:a16="http://schemas.microsoft.com/office/drawing/2014/main" id="{CBC576C8-4F89-4328-B7C6-3487CF07F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2" y="2540"/>
                <a:ext cx="3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87" name="Rectangle 40">
                <a:extLst>
                  <a:ext uri="{FF2B5EF4-FFF2-40B4-BE49-F238E27FC236}">
                    <a16:creationId xmlns:a16="http://schemas.microsoft.com/office/drawing/2014/main" id="{80888E49-A892-41D4-955F-5750F2FB2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6" y="2540"/>
                <a:ext cx="32" cy="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88" name="Line 41">
                <a:extLst>
                  <a:ext uri="{FF2B5EF4-FFF2-40B4-BE49-F238E27FC236}">
                    <a16:creationId xmlns:a16="http://schemas.microsoft.com/office/drawing/2014/main" id="{753085AB-5B18-412A-93AD-FB1F6CC0CF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996" y="755"/>
                <a:ext cx="0" cy="1361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89" name="Rectangle 42">
                <a:extLst>
                  <a:ext uri="{FF2B5EF4-FFF2-40B4-BE49-F238E27FC236}">
                    <a16:creationId xmlns:a16="http://schemas.microsoft.com/office/drawing/2014/main" id="{5CDF759F-0CD1-44A5-8246-3A2300F76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" y="2016"/>
                <a:ext cx="48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90" name="Rectangle 43">
                <a:extLst>
                  <a:ext uri="{FF2B5EF4-FFF2-40B4-BE49-F238E27FC236}">
                    <a16:creationId xmlns:a16="http://schemas.microsoft.com/office/drawing/2014/main" id="{4EDF0FC6-98FD-4BB3-A7DF-7DEAE68B6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1751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91" name="Rectangle 44">
                <a:extLst>
                  <a:ext uri="{FF2B5EF4-FFF2-40B4-BE49-F238E27FC236}">
                    <a16:creationId xmlns:a16="http://schemas.microsoft.com/office/drawing/2014/main" id="{4F3001CA-3B20-4552-A902-02845FCBD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1484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40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92" name="Rectangle 45">
                <a:extLst>
                  <a:ext uri="{FF2B5EF4-FFF2-40B4-BE49-F238E27FC236}">
                    <a16:creationId xmlns:a16="http://schemas.microsoft.com/office/drawing/2014/main" id="{450590CD-D919-49F0-9083-155CBDD57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1220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93" name="Rectangle 46">
                <a:extLst>
                  <a:ext uri="{FF2B5EF4-FFF2-40B4-BE49-F238E27FC236}">
                    <a16:creationId xmlns:a16="http://schemas.microsoft.com/office/drawing/2014/main" id="{E1440576-EF16-4A33-9C13-D25106B8C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" y="952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80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94" name="Rectangle 47">
                <a:extLst>
                  <a:ext uri="{FF2B5EF4-FFF2-40B4-BE49-F238E27FC236}">
                    <a16:creationId xmlns:a16="http://schemas.microsoft.com/office/drawing/2014/main" id="{9B163694-1143-465E-8FC7-330B922FE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690"/>
                <a:ext cx="143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100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95" name="Line 48">
                <a:extLst>
                  <a:ext uri="{FF2B5EF4-FFF2-40B4-BE49-F238E27FC236}">
                    <a16:creationId xmlns:a16="http://schemas.microsoft.com/office/drawing/2014/main" id="{8B4042BC-8484-48A1-AC2E-405AF53009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2055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6" name="Line 49">
                <a:extLst>
                  <a:ext uri="{FF2B5EF4-FFF2-40B4-BE49-F238E27FC236}">
                    <a16:creationId xmlns:a16="http://schemas.microsoft.com/office/drawing/2014/main" id="{9C66CB12-BCC9-4B81-91E7-C75F6AA8D8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2007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7" name="Line 50">
                <a:extLst>
                  <a:ext uri="{FF2B5EF4-FFF2-40B4-BE49-F238E27FC236}">
                    <a16:creationId xmlns:a16="http://schemas.microsoft.com/office/drawing/2014/main" id="{C3BA040A-29AC-4CBC-9BA3-31AC7204D8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959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8" name="Line 51">
                <a:extLst>
                  <a:ext uri="{FF2B5EF4-FFF2-40B4-BE49-F238E27FC236}">
                    <a16:creationId xmlns:a16="http://schemas.microsoft.com/office/drawing/2014/main" id="{1FD06749-D7A5-436D-B5ED-85E81F685B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910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9" name="Line 52">
                <a:extLst>
                  <a:ext uri="{FF2B5EF4-FFF2-40B4-BE49-F238E27FC236}">
                    <a16:creationId xmlns:a16="http://schemas.microsoft.com/office/drawing/2014/main" id="{4268359B-91FF-47E4-A9A2-93E4B3A8D8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862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0" name="Line 53">
                <a:extLst>
                  <a:ext uri="{FF2B5EF4-FFF2-40B4-BE49-F238E27FC236}">
                    <a16:creationId xmlns:a16="http://schemas.microsoft.com/office/drawing/2014/main" id="{2BBDC434-AE16-4C8D-AF3D-C8AFDB653E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814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1" name="Line 54">
                <a:extLst>
                  <a:ext uri="{FF2B5EF4-FFF2-40B4-BE49-F238E27FC236}">
                    <a16:creationId xmlns:a16="http://schemas.microsoft.com/office/drawing/2014/main" id="{7E49B6F8-6EEE-46CC-AFB1-EF997EAC44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765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2" name="Line 55">
                <a:extLst>
                  <a:ext uri="{FF2B5EF4-FFF2-40B4-BE49-F238E27FC236}">
                    <a16:creationId xmlns:a16="http://schemas.microsoft.com/office/drawing/2014/main" id="{AE49B036-9159-49E7-AF8A-0A0ED28664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717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3" name="Line 56">
                <a:extLst>
                  <a:ext uri="{FF2B5EF4-FFF2-40B4-BE49-F238E27FC236}">
                    <a16:creationId xmlns:a16="http://schemas.microsoft.com/office/drawing/2014/main" id="{94DEDB2B-97E9-40F7-A97B-BB2258F0A7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669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4" name="Line 57">
                <a:extLst>
                  <a:ext uri="{FF2B5EF4-FFF2-40B4-BE49-F238E27FC236}">
                    <a16:creationId xmlns:a16="http://schemas.microsoft.com/office/drawing/2014/main" id="{C101251F-76CD-4BBB-B1D2-B4E159DE9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620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5" name="Line 58">
                <a:extLst>
                  <a:ext uri="{FF2B5EF4-FFF2-40B4-BE49-F238E27FC236}">
                    <a16:creationId xmlns:a16="http://schemas.microsoft.com/office/drawing/2014/main" id="{330320DC-E5BF-410E-AD3D-FD4001676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572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6" name="Line 59">
                <a:extLst>
                  <a:ext uri="{FF2B5EF4-FFF2-40B4-BE49-F238E27FC236}">
                    <a16:creationId xmlns:a16="http://schemas.microsoft.com/office/drawing/2014/main" id="{A0E1895F-DD0C-47F8-9412-7EB2A1E7F5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524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7" name="Line 60">
                <a:extLst>
                  <a:ext uri="{FF2B5EF4-FFF2-40B4-BE49-F238E27FC236}">
                    <a16:creationId xmlns:a16="http://schemas.microsoft.com/office/drawing/2014/main" id="{C9F8D9BA-DACC-4211-8D46-55B5231EFB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475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8" name="Line 61">
                <a:extLst>
                  <a:ext uri="{FF2B5EF4-FFF2-40B4-BE49-F238E27FC236}">
                    <a16:creationId xmlns:a16="http://schemas.microsoft.com/office/drawing/2014/main" id="{64FDC530-E0A1-4C4F-9225-F8BEC611A8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427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9" name="Line 62">
                <a:extLst>
                  <a:ext uri="{FF2B5EF4-FFF2-40B4-BE49-F238E27FC236}">
                    <a16:creationId xmlns:a16="http://schemas.microsoft.com/office/drawing/2014/main" id="{192A312D-DA18-402A-BE62-4A4D2D917B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379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0" name="Line 63">
                <a:extLst>
                  <a:ext uri="{FF2B5EF4-FFF2-40B4-BE49-F238E27FC236}">
                    <a16:creationId xmlns:a16="http://schemas.microsoft.com/office/drawing/2014/main" id="{D27F1106-11A9-474C-8750-1D0F86F2FF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330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1" name="Line 64">
                <a:extLst>
                  <a:ext uri="{FF2B5EF4-FFF2-40B4-BE49-F238E27FC236}">
                    <a16:creationId xmlns:a16="http://schemas.microsoft.com/office/drawing/2014/main" id="{3C38977A-CC45-400F-9680-4B7F77B105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282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2" name="Line 65">
                <a:extLst>
                  <a:ext uri="{FF2B5EF4-FFF2-40B4-BE49-F238E27FC236}">
                    <a16:creationId xmlns:a16="http://schemas.microsoft.com/office/drawing/2014/main" id="{4D61D4FF-A32B-4826-BB50-809FE26314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234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3" name="Line 66">
                <a:extLst>
                  <a:ext uri="{FF2B5EF4-FFF2-40B4-BE49-F238E27FC236}">
                    <a16:creationId xmlns:a16="http://schemas.microsoft.com/office/drawing/2014/main" id="{9824AEE0-C318-4862-9576-39E111E5AC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185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4" name="Line 67">
                <a:extLst>
                  <a:ext uri="{FF2B5EF4-FFF2-40B4-BE49-F238E27FC236}">
                    <a16:creationId xmlns:a16="http://schemas.microsoft.com/office/drawing/2014/main" id="{D8930062-12E1-4347-92F7-9600C9EFC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137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5" name="Line 68">
                <a:extLst>
                  <a:ext uri="{FF2B5EF4-FFF2-40B4-BE49-F238E27FC236}">
                    <a16:creationId xmlns:a16="http://schemas.microsoft.com/office/drawing/2014/main" id="{43148FDD-DDB2-414C-834B-D54DD7DD5F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089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6" name="Line 69">
                <a:extLst>
                  <a:ext uri="{FF2B5EF4-FFF2-40B4-BE49-F238E27FC236}">
                    <a16:creationId xmlns:a16="http://schemas.microsoft.com/office/drawing/2014/main" id="{0D780E59-B9BE-4E05-B2EA-5F2EF3B347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1040"/>
                <a:ext cx="0" cy="25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7" name="Line 70">
                <a:extLst>
                  <a:ext uri="{FF2B5EF4-FFF2-40B4-BE49-F238E27FC236}">
                    <a16:creationId xmlns:a16="http://schemas.microsoft.com/office/drawing/2014/main" id="{4FD82679-C53F-46B8-AB82-C76E2D877F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992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8" name="Line 71">
                <a:extLst>
                  <a:ext uri="{FF2B5EF4-FFF2-40B4-BE49-F238E27FC236}">
                    <a16:creationId xmlns:a16="http://schemas.microsoft.com/office/drawing/2014/main" id="{893460A2-EB52-478E-813C-2301D31FA0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182" y="944"/>
                <a:ext cx="0" cy="24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2" name="Rectangle 75">
                <a:extLst>
                  <a:ext uri="{FF2B5EF4-FFF2-40B4-BE49-F238E27FC236}">
                    <a16:creationId xmlns:a16="http://schemas.microsoft.com/office/drawing/2014/main" id="{6C85FF0C-BC62-4427-81B0-48A6D42D9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" y="775"/>
                <a:ext cx="233" cy="1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1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12-mo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523" name="Rectangle 76">
                <a:extLst>
                  <a:ext uri="{FF2B5EF4-FFF2-40B4-BE49-F238E27FC236}">
                    <a16:creationId xmlns:a16="http://schemas.microsoft.com/office/drawing/2014/main" id="{331A698F-4502-4C13-9EF4-B5BCB9CFA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" y="859"/>
                <a:ext cx="155" cy="10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1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rate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524" name="Rectangle 77">
                <a:extLst>
                  <a:ext uri="{FF2B5EF4-FFF2-40B4-BE49-F238E27FC236}">
                    <a16:creationId xmlns:a16="http://schemas.microsoft.com/office/drawing/2014/main" id="{52FDA56B-91BC-45BD-8711-51618D3F3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9" y="1222"/>
                <a:ext cx="113" cy="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57%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525" name="Rectangle 78">
                <a:extLst>
                  <a:ext uri="{FF2B5EF4-FFF2-40B4-BE49-F238E27FC236}">
                    <a16:creationId xmlns:a16="http://schemas.microsoft.com/office/drawing/2014/main" id="{76EAA19D-6EB2-4757-B7AC-D39D92CF71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9" y="1597"/>
                <a:ext cx="113" cy="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dirty="0">
                    <a:solidFill>
                      <a:srgbClr val="A69F9F"/>
                    </a:solidFill>
                    <a:latin typeface="Trebuchet MS" panose="020B0603020202020204" pitchFamily="34" charset="0"/>
                  </a:rPr>
                  <a:t>46%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526" name="Freeform 79">
                <a:extLst>
                  <a:ext uri="{FF2B5EF4-FFF2-40B4-BE49-F238E27FC236}">
                    <a16:creationId xmlns:a16="http://schemas.microsoft.com/office/drawing/2014/main" id="{C6A81E08-1601-4B3C-BAE4-0828E8FFF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740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9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7" name="Freeform 80">
                <a:extLst>
                  <a:ext uri="{FF2B5EF4-FFF2-40B4-BE49-F238E27FC236}">
                    <a16:creationId xmlns:a16="http://schemas.microsoft.com/office/drawing/2014/main" id="{5637B214-990D-4704-A6C4-0BBA23F0F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740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9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8" name="Freeform 81">
                <a:extLst>
                  <a:ext uri="{FF2B5EF4-FFF2-40B4-BE49-F238E27FC236}">
                    <a16:creationId xmlns:a16="http://schemas.microsoft.com/office/drawing/2014/main" id="{543FFF45-6C9F-4B12-9790-A9CCE2DE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740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9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9" name="Freeform 82">
                <a:extLst>
                  <a:ext uri="{FF2B5EF4-FFF2-40B4-BE49-F238E27FC236}">
                    <a16:creationId xmlns:a16="http://schemas.microsoft.com/office/drawing/2014/main" id="{EDA1BCA5-CA6D-4291-A5B2-CF1449229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74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7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9 h 30"/>
                  <a:gd name="T36" fmla="*/ 11 w 32"/>
                  <a:gd name="T37" fmla="*/ 30 h 30"/>
                  <a:gd name="T38" fmla="*/ 17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0" name="Freeform 83">
                <a:extLst>
                  <a:ext uri="{FF2B5EF4-FFF2-40B4-BE49-F238E27FC236}">
                    <a16:creationId xmlns:a16="http://schemas.microsoft.com/office/drawing/2014/main" id="{B956970E-E16E-4EB9-9044-C0214389C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740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19 w 30"/>
                  <a:gd name="T11" fmla="*/ 0 h 30"/>
                  <a:gd name="T12" fmla="*/ 19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9 h 30"/>
                  <a:gd name="T36" fmla="*/ 10 w 30"/>
                  <a:gd name="T37" fmla="*/ 30 h 30"/>
                  <a:gd name="T38" fmla="*/ 15 w 30"/>
                  <a:gd name="T39" fmla="*/ 30 h 30"/>
                  <a:gd name="T40" fmla="*/ 19 w 30"/>
                  <a:gd name="T41" fmla="*/ 30 h 30"/>
                  <a:gd name="T42" fmla="*/ 19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1" name="Freeform 84">
                <a:extLst>
                  <a:ext uri="{FF2B5EF4-FFF2-40B4-BE49-F238E27FC236}">
                    <a16:creationId xmlns:a16="http://schemas.microsoft.com/office/drawing/2014/main" id="{FC996A98-8D04-45F5-93F4-FB719E290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740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0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2 w 31"/>
                  <a:gd name="T17" fmla="*/ 0 h 30"/>
                  <a:gd name="T18" fmla="*/ 7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0 h 30"/>
                  <a:gd name="T26" fmla="*/ 0 w 31"/>
                  <a:gd name="T27" fmla="*/ 15 h 30"/>
                  <a:gd name="T28" fmla="*/ 1 w 31"/>
                  <a:gd name="T29" fmla="*/ 19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9 h 30"/>
                  <a:gd name="T36" fmla="*/ 12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2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2" name="Freeform 85">
                <a:extLst>
                  <a:ext uri="{FF2B5EF4-FFF2-40B4-BE49-F238E27FC236}">
                    <a16:creationId xmlns:a16="http://schemas.microsoft.com/office/drawing/2014/main" id="{2F0F0E8E-F9C1-4791-A0A1-DD964F6A5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75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3" name="Freeform 86">
                <a:extLst>
                  <a:ext uri="{FF2B5EF4-FFF2-40B4-BE49-F238E27FC236}">
                    <a16:creationId xmlns:a16="http://schemas.microsoft.com/office/drawing/2014/main" id="{62C97FD8-C062-4417-95AC-0B9163252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75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4" name="Freeform 87">
                <a:extLst>
                  <a:ext uri="{FF2B5EF4-FFF2-40B4-BE49-F238E27FC236}">
                    <a16:creationId xmlns:a16="http://schemas.microsoft.com/office/drawing/2014/main" id="{3A7C17A7-CFDF-4155-A127-546C469A9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836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0 w 31"/>
                  <a:gd name="T5" fmla="*/ 11 h 31"/>
                  <a:gd name="T6" fmla="*/ 28 w 31"/>
                  <a:gd name="T7" fmla="*/ 7 h 31"/>
                  <a:gd name="T8" fmla="*/ 24 w 31"/>
                  <a:gd name="T9" fmla="*/ 4 h 31"/>
                  <a:gd name="T10" fmla="*/ 19 w 31"/>
                  <a:gd name="T11" fmla="*/ 0 h 31"/>
                  <a:gd name="T12" fmla="*/ 19 w 31"/>
                  <a:gd name="T13" fmla="*/ 0 h 31"/>
                  <a:gd name="T14" fmla="*/ 15 w 31"/>
                  <a:gd name="T15" fmla="*/ 0 h 31"/>
                  <a:gd name="T16" fmla="*/ 10 w 31"/>
                  <a:gd name="T17" fmla="*/ 0 h 31"/>
                  <a:gd name="T18" fmla="*/ 6 w 31"/>
                  <a:gd name="T19" fmla="*/ 4 h 31"/>
                  <a:gd name="T20" fmla="*/ 3 w 31"/>
                  <a:gd name="T21" fmla="*/ 7 h 31"/>
                  <a:gd name="T22" fmla="*/ 3 w 31"/>
                  <a:gd name="T23" fmla="*/ 7 h 31"/>
                  <a:gd name="T24" fmla="*/ 1 w 31"/>
                  <a:gd name="T25" fmla="*/ 11 h 31"/>
                  <a:gd name="T26" fmla="*/ 0 w 31"/>
                  <a:gd name="T27" fmla="*/ 16 h 31"/>
                  <a:gd name="T28" fmla="*/ 1 w 31"/>
                  <a:gd name="T29" fmla="*/ 20 h 31"/>
                  <a:gd name="T30" fmla="*/ 3 w 31"/>
                  <a:gd name="T31" fmla="*/ 25 h 31"/>
                  <a:gd name="T32" fmla="*/ 3 w 31"/>
                  <a:gd name="T33" fmla="*/ 25 h 31"/>
                  <a:gd name="T34" fmla="*/ 6 w 31"/>
                  <a:gd name="T35" fmla="*/ 29 h 31"/>
                  <a:gd name="T36" fmla="*/ 10 w 31"/>
                  <a:gd name="T37" fmla="*/ 31 h 31"/>
                  <a:gd name="T38" fmla="*/ 15 w 31"/>
                  <a:gd name="T39" fmla="*/ 31 h 31"/>
                  <a:gd name="T40" fmla="*/ 19 w 31"/>
                  <a:gd name="T41" fmla="*/ 31 h 31"/>
                  <a:gd name="T42" fmla="*/ 19 w 31"/>
                  <a:gd name="T43" fmla="*/ 31 h 31"/>
                  <a:gd name="T44" fmla="*/ 24 w 31"/>
                  <a:gd name="T45" fmla="*/ 28 h 31"/>
                  <a:gd name="T46" fmla="*/ 28 w 31"/>
                  <a:gd name="T47" fmla="*/ 25 h 31"/>
                  <a:gd name="T48" fmla="*/ 30 w 31"/>
                  <a:gd name="T49" fmla="*/ 20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0" y="11"/>
                    </a:lnTo>
                    <a:lnTo>
                      <a:pt x="28" y="7"/>
                    </a:lnTo>
                    <a:lnTo>
                      <a:pt x="24" y="4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4" y="28"/>
                    </a:lnTo>
                    <a:lnTo>
                      <a:pt x="28" y="25"/>
                    </a:lnTo>
                    <a:lnTo>
                      <a:pt x="30" y="20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5" name="Freeform 88">
                <a:extLst>
                  <a:ext uri="{FF2B5EF4-FFF2-40B4-BE49-F238E27FC236}">
                    <a16:creationId xmlns:a16="http://schemas.microsoft.com/office/drawing/2014/main" id="{0359C039-1EC7-43C5-A0A8-A81DA5695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871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1 w 31"/>
                  <a:gd name="T5" fmla="*/ 11 h 32"/>
                  <a:gd name="T6" fmla="*/ 28 w 31"/>
                  <a:gd name="T7" fmla="*/ 6 h 32"/>
                  <a:gd name="T8" fmla="*/ 25 w 31"/>
                  <a:gd name="T9" fmla="*/ 3 h 32"/>
                  <a:gd name="T10" fmla="*/ 20 w 31"/>
                  <a:gd name="T11" fmla="*/ 2 h 32"/>
                  <a:gd name="T12" fmla="*/ 20 w 31"/>
                  <a:gd name="T13" fmla="*/ 2 h 32"/>
                  <a:gd name="T14" fmla="*/ 15 w 31"/>
                  <a:gd name="T15" fmla="*/ 0 h 32"/>
                  <a:gd name="T16" fmla="*/ 11 w 31"/>
                  <a:gd name="T17" fmla="*/ 2 h 32"/>
                  <a:gd name="T18" fmla="*/ 6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0 w 31"/>
                  <a:gd name="T25" fmla="*/ 11 h 32"/>
                  <a:gd name="T26" fmla="*/ 0 w 31"/>
                  <a:gd name="T27" fmla="*/ 15 h 32"/>
                  <a:gd name="T28" fmla="*/ 0 w 31"/>
                  <a:gd name="T29" fmla="*/ 20 h 32"/>
                  <a:gd name="T30" fmla="*/ 3 w 31"/>
                  <a:gd name="T31" fmla="*/ 24 h 32"/>
                  <a:gd name="T32" fmla="*/ 3 w 31"/>
                  <a:gd name="T33" fmla="*/ 24 h 32"/>
                  <a:gd name="T34" fmla="*/ 6 w 31"/>
                  <a:gd name="T35" fmla="*/ 29 h 32"/>
                  <a:gd name="T36" fmla="*/ 11 w 31"/>
                  <a:gd name="T37" fmla="*/ 30 h 32"/>
                  <a:gd name="T38" fmla="*/ 15 w 31"/>
                  <a:gd name="T39" fmla="*/ 32 h 32"/>
                  <a:gd name="T40" fmla="*/ 20 w 31"/>
                  <a:gd name="T41" fmla="*/ 30 h 32"/>
                  <a:gd name="T42" fmla="*/ 20 w 31"/>
                  <a:gd name="T43" fmla="*/ 30 h 32"/>
                  <a:gd name="T44" fmla="*/ 25 w 31"/>
                  <a:gd name="T45" fmla="*/ 29 h 32"/>
                  <a:gd name="T46" fmla="*/ 28 w 31"/>
                  <a:gd name="T47" fmla="*/ 24 h 32"/>
                  <a:gd name="T48" fmla="*/ 31 w 31"/>
                  <a:gd name="T49" fmla="*/ 20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9"/>
                    </a:lnTo>
                    <a:lnTo>
                      <a:pt x="28" y="24"/>
                    </a:lnTo>
                    <a:lnTo>
                      <a:pt x="31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6" name="Freeform 89">
                <a:extLst>
                  <a:ext uri="{FF2B5EF4-FFF2-40B4-BE49-F238E27FC236}">
                    <a16:creationId xmlns:a16="http://schemas.microsoft.com/office/drawing/2014/main" id="{F7FD1DDE-D599-44E7-9691-5B5E8DE61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938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0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2 w 31"/>
                  <a:gd name="T17" fmla="*/ 0 h 30"/>
                  <a:gd name="T18" fmla="*/ 7 w 31"/>
                  <a:gd name="T19" fmla="*/ 1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0 h 30"/>
                  <a:gd name="T26" fmla="*/ 0 w 31"/>
                  <a:gd name="T27" fmla="*/ 15 h 30"/>
                  <a:gd name="T28" fmla="*/ 1 w 31"/>
                  <a:gd name="T29" fmla="*/ 19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7 h 30"/>
                  <a:gd name="T36" fmla="*/ 12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7"/>
                    </a:lnTo>
                    <a:lnTo>
                      <a:pt x="12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7" name="Freeform 90">
                <a:extLst>
                  <a:ext uri="{FF2B5EF4-FFF2-40B4-BE49-F238E27FC236}">
                    <a16:creationId xmlns:a16="http://schemas.microsoft.com/office/drawing/2014/main" id="{01D69F2A-3DAB-479A-A060-D87E29812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057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1 h 30"/>
                  <a:gd name="T6" fmla="*/ 29 w 32"/>
                  <a:gd name="T7" fmla="*/ 6 h 30"/>
                  <a:gd name="T8" fmla="*/ 26 w 32"/>
                  <a:gd name="T9" fmla="*/ 3 h 30"/>
                  <a:gd name="T10" fmla="*/ 22 w 32"/>
                  <a:gd name="T11" fmla="*/ 0 h 30"/>
                  <a:gd name="T12" fmla="*/ 22 w 32"/>
                  <a:gd name="T13" fmla="*/ 0 h 30"/>
                  <a:gd name="T14" fmla="*/ 17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1 h 30"/>
                  <a:gd name="T26" fmla="*/ 0 w 32"/>
                  <a:gd name="T27" fmla="*/ 15 h 30"/>
                  <a:gd name="T28" fmla="*/ 2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9 h 30"/>
                  <a:gd name="T36" fmla="*/ 11 w 32"/>
                  <a:gd name="T37" fmla="*/ 30 h 30"/>
                  <a:gd name="T38" fmla="*/ 17 w 32"/>
                  <a:gd name="T39" fmla="*/ 30 h 30"/>
                  <a:gd name="T40" fmla="*/ 22 w 32"/>
                  <a:gd name="T41" fmla="*/ 30 h 30"/>
                  <a:gd name="T42" fmla="*/ 22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1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1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8" name="Freeform 91">
                <a:extLst>
                  <a:ext uri="{FF2B5EF4-FFF2-40B4-BE49-F238E27FC236}">
                    <a16:creationId xmlns:a16="http://schemas.microsoft.com/office/drawing/2014/main" id="{34DEAD95-49C0-4618-A595-FAB9653F9E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057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9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9" name="Freeform 92">
                <a:extLst>
                  <a:ext uri="{FF2B5EF4-FFF2-40B4-BE49-F238E27FC236}">
                    <a16:creationId xmlns:a16="http://schemas.microsoft.com/office/drawing/2014/main" id="{19197C66-B8AF-48C3-8E71-648D1972D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1080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0 h 31"/>
                  <a:gd name="T6" fmla="*/ 29 w 32"/>
                  <a:gd name="T7" fmla="*/ 7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5 w 32"/>
                  <a:gd name="T15" fmla="*/ 0 h 31"/>
                  <a:gd name="T16" fmla="*/ 10 w 32"/>
                  <a:gd name="T17" fmla="*/ 1 h 31"/>
                  <a:gd name="T18" fmla="*/ 7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1 w 32"/>
                  <a:gd name="T25" fmla="*/ 10 h 31"/>
                  <a:gd name="T26" fmla="*/ 0 w 32"/>
                  <a:gd name="T27" fmla="*/ 16 h 31"/>
                  <a:gd name="T28" fmla="*/ 1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7 w 32"/>
                  <a:gd name="T35" fmla="*/ 28 h 31"/>
                  <a:gd name="T36" fmla="*/ 10 w 32"/>
                  <a:gd name="T37" fmla="*/ 30 h 31"/>
                  <a:gd name="T38" fmla="*/ 15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7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0" name="Freeform 93">
                <a:extLst>
                  <a:ext uri="{FF2B5EF4-FFF2-40B4-BE49-F238E27FC236}">
                    <a16:creationId xmlns:a16="http://schemas.microsoft.com/office/drawing/2014/main" id="{C3813802-18BC-4355-A63A-553330AA5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122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2 h 32"/>
                  <a:gd name="T6" fmla="*/ 27 w 30"/>
                  <a:gd name="T7" fmla="*/ 7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7 h 32"/>
                  <a:gd name="T22" fmla="*/ 3 w 30"/>
                  <a:gd name="T23" fmla="*/ 7 h 32"/>
                  <a:gd name="T24" fmla="*/ 0 w 30"/>
                  <a:gd name="T25" fmla="*/ 12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1" name="Freeform 94">
                <a:extLst>
                  <a:ext uri="{FF2B5EF4-FFF2-40B4-BE49-F238E27FC236}">
                    <a16:creationId xmlns:a16="http://schemas.microsoft.com/office/drawing/2014/main" id="{080980C0-970C-4CFD-8D51-5F3352802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134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1 h 32"/>
                  <a:gd name="T12" fmla="*/ 19 w 30"/>
                  <a:gd name="T13" fmla="*/ 1 h 32"/>
                  <a:gd name="T14" fmla="*/ 15 w 30"/>
                  <a:gd name="T15" fmla="*/ 0 h 32"/>
                  <a:gd name="T16" fmla="*/ 10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2" name="Freeform 95">
                <a:extLst>
                  <a:ext uri="{FF2B5EF4-FFF2-40B4-BE49-F238E27FC236}">
                    <a16:creationId xmlns:a16="http://schemas.microsoft.com/office/drawing/2014/main" id="{E0D805D8-CF79-4B8B-900D-48DE61646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166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4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1 w 32"/>
                  <a:gd name="T25" fmla="*/ 10 h 30"/>
                  <a:gd name="T26" fmla="*/ 0 w 32"/>
                  <a:gd name="T27" fmla="*/ 15 h 30"/>
                  <a:gd name="T28" fmla="*/ 1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7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4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3" name="Freeform 96">
                <a:extLst>
                  <a:ext uri="{FF2B5EF4-FFF2-40B4-BE49-F238E27FC236}">
                    <a16:creationId xmlns:a16="http://schemas.microsoft.com/office/drawing/2014/main" id="{EAD4693C-0686-45D1-BC51-332AE7228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216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1 w 31"/>
                  <a:gd name="T5" fmla="*/ 10 h 30"/>
                  <a:gd name="T6" fmla="*/ 28 w 31"/>
                  <a:gd name="T7" fmla="*/ 6 h 30"/>
                  <a:gd name="T8" fmla="*/ 25 w 31"/>
                  <a:gd name="T9" fmla="*/ 3 h 30"/>
                  <a:gd name="T10" fmla="*/ 20 w 31"/>
                  <a:gd name="T11" fmla="*/ 0 h 30"/>
                  <a:gd name="T12" fmla="*/ 20 w 31"/>
                  <a:gd name="T13" fmla="*/ 0 h 30"/>
                  <a:gd name="T14" fmla="*/ 16 w 31"/>
                  <a:gd name="T15" fmla="*/ 0 h 30"/>
                  <a:gd name="T16" fmla="*/ 11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0 w 31"/>
                  <a:gd name="T25" fmla="*/ 10 h 30"/>
                  <a:gd name="T26" fmla="*/ 0 w 31"/>
                  <a:gd name="T27" fmla="*/ 15 h 30"/>
                  <a:gd name="T28" fmla="*/ 0 w 31"/>
                  <a:gd name="T29" fmla="*/ 19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8 h 30"/>
                  <a:gd name="T36" fmla="*/ 11 w 31"/>
                  <a:gd name="T37" fmla="*/ 30 h 30"/>
                  <a:gd name="T38" fmla="*/ 16 w 31"/>
                  <a:gd name="T39" fmla="*/ 30 h 30"/>
                  <a:gd name="T40" fmla="*/ 20 w 31"/>
                  <a:gd name="T41" fmla="*/ 30 h 30"/>
                  <a:gd name="T42" fmla="*/ 20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1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1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4" name="Freeform 97">
                <a:extLst>
                  <a:ext uri="{FF2B5EF4-FFF2-40B4-BE49-F238E27FC236}">
                    <a16:creationId xmlns:a16="http://schemas.microsoft.com/office/drawing/2014/main" id="{3DCAA1AC-056C-4B57-BCC6-E45A77046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1246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1 w 31"/>
                  <a:gd name="T5" fmla="*/ 10 h 31"/>
                  <a:gd name="T6" fmla="*/ 29 w 31"/>
                  <a:gd name="T7" fmla="*/ 7 h 31"/>
                  <a:gd name="T8" fmla="*/ 24 w 31"/>
                  <a:gd name="T9" fmla="*/ 3 h 31"/>
                  <a:gd name="T10" fmla="*/ 20 w 31"/>
                  <a:gd name="T11" fmla="*/ 1 h 31"/>
                  <a:gd name="T12" fmla="*/ 20 w 31"/>
                  <a:gd name="T13" fmla="*/ 1 h 31"/>
                  <a:gd name="T14" fmla="*/ 15 w 31"/>
                  <a:gd name="T15" fmla="*/ 0 h 31"/>
                  <a:gd name="T16" fmla="*/ 11 w 31"/>
                  <a:gd name="T17" fmla="*/ 1 h 31"/>
                  <a:gd name="T18" fmla="*/ 6 w 31"/>
                  <a:gd name="T19" fmla="*/ 3 h 31"/>
                  <a:gd name="T20" fmla="*/ 3 w 31"/>
                  <a:gd name="T21" fmla="*/ 7 h 31"/>
                  <a:gd name="T22" fmla="*/ 3 w 31"/>
                  <a:gd name="T23" fmla="*/ 7 h 31"/>
                  <a:gd name="T24" fmla="*/ 0 w 31"/>
                  <a:gd name="T25" fmla="*/ 12 h 31"/>
                  <a:gd name="T26" fmla="*/ 0 w 31"/>
                  <a:gd name="T27" fmla="*/ 16 h 31"/>
                  <a:gd name="T28" fmla="*/ 0 w 31"/>
                  <a:gd name="T29" fmla="*/ 21 h 31"/>
                  <a:gd name="T30" fmla="*/ 3 w 31"/>
                  <a:gd name="T31" fmla="*/ 25 h 31"/>
                  <a:gd name="T32" fmla="*/ 3 w 31"/>
                  <a:gd name="T33" fmla="*/ 25 h 31"/>
                  <a:gd name="T34" fmla="*/ 6 w 31"/>
                  <a:gd name="T35" fmla="*/ 28 h 31"/>
                  <a:gd name="T36" fmla="*/ 11 w 31"/>
                  <a:gd name="T37" fmla="*/ 30 h 31"/>
                  <a:gd name="T38" fmla="*/ 15 w 31"/>
                  <a:gd name="T39" fmla="*/ 31 h 31"/>
                  <a:gd name="T40" fmla="*/ 20 w 31"/>
                  <a:gd name="T41" fmla="*/ 30 h 31"/>
                  <a:gd name="T42" fmla="*/ 20 w 31"/>
                  <a:gd name="T43" fmla="*/ 30 h 31"/>
                  <a:gd name="T44" fmla="*/ 24 w 31"/>
                  <a:gd name="T45" fmla="*/ 28 h 31"/>
                  <a:gd name="T46" fmla="*/ 29 w 31"/>
                  <a:gd name="T47" fmla="*/ 25 h 31"/>
                  <a:gd name="T48" fmla="*/ 31 w 31"/>
                  <a:gd name="T49" fmla="*/ 21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5" name="Freeform 98">
                <a:extLst>
                  <a:ext uri="{FF2B5EF4-FFF2-40B4-BE49-F238E27FC236}">
                    <a16:creationId xmlns:a16="http://schemas.microsoft.com/office/drawing/2014/main" id="{FF8898E9-6554-4602-B5B7-69F66EC6A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1389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6" name="Freeform 99">
                <a:extLst>
                  <a:ext uri="{FF2B5EF4-FFF2-40B4-BE49-F238E27FC236}">
                    <a16:creationId xmlns:a16="http://schemas.microsoft.com/office/drawing/2014/main" id="{A93D593C-512A-4F97-9BED-26CA7618A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439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2 h 32"/>
                  <a:gd name="T6" fmla="*/ 27 w 30"/>
                  <a:gd name="T7" fmla="*/ 8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8 h 32"/>
                  <a:gd name="T22" fmla="*/ 3 w 30"/>
                  <a:gd name="T23" fmla="*/ 8 h 32"/>
                  <a:gd name="T24" fmla="*/ 0 w 30"/>
                  <a:gd name="T25" fmla="*/ 12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7" name="Freeform 100">
                <a:extLst>
                  <a:ext uri="{FF2B5EF4-FFF2-40B4-BE49-F238E27FC236}">
                    <a16:creationId xmlns:a16="http://schemas.microsoft.com/office/drawing/2014/main" id="{DEE0BB20-C18B-423D-B3E8-09C6B9DD0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1493"/>
                <a:ext cx="31" cy="32"/>
              </a:xfrm>
              <a:custGeom>
                <a:avLst/>
                <a:gdLst>
                  <a:gd name="T0" fmla="*/ 31 w 31"/>
                  <a:gd name="T1" fmla="*/ 17 h 32"/>
                  <a:gd name="T2" fmla="*/ 31 w 31"/>
                  <a:gd name="T3" fmla="*/ 17 h 32"/>
                  <a:gd name="T4" fmla="*/ 31 w 31"/>
                  <a:gd name="T5" fmla="*/ 11 h 32"/>
                  <a:gd name="T6" fmla="*/ 28 w 31"/>
                  <a:gd name="T7" fmla="*/ 8 h 32"/>
                  <a:gd name="T8" fmla="*/ 25 w 31"/>
                  <a:gd name="T9" fmla="*/ 3 h 32"/>
                  <a:gd name="T10" fmla="*/ 20 w 31"/>
                  <a:gd name="T11" fmla="*/ 2 h 32"/>
                  <a:gd name="T12" fmla="*/ 20 w 31"/>
                  <a:gd name="T13" fmla="*/ 2 h 32"/>
                  <a:gd name="T14" fmla="*/ 16 w 31"/>
                  <a:gd name="T15" fmla="*/ 0 h 32"/>
                  <a:gd name="T16" fmla="*/ 11 w 31"/>
                  <a:gd name="T17" fmla="*/ 2 h 32"/>
                  <a:gd name="T18" fmla="*/ 7 w 31"/>
                  <a:gd name="T19" fmla="*/ 3 h 32"/>
                  <a:gd name="T20" fmla="*/ 3 w 31"/>
                  <a:gd name="T21" fmla="*/ 8 h 32"/>
                  <a:gd name="T22" fmla="*/ 3 w 31"/>
                  <a:gd name="T23" fmla="*/ 8 h 32"/>
                  <a:gd name="T24" fmla="*/ 0 w 31"/>
                  <a:gd name="T25" fmla="*/ 11 h 32"/>
                  <a:gd name="T26" fmla="*/ 0 w 31"/>
                  <a:gd name="T27" fmla="*/ 17 h 32"/>
                  <a:gd name="T28" fmla="*/ 0 w 31"/>
                  <a:gd name="T29" fmla="*/ 22 h 32"/>
                  <a:gd name="T30" fmla="*/ 3 w 31"/>
                  <a:gd name="T31" fmla="*/ 26 h 32"/>
                  <a:gd name="T32" fmla="*/ 3 w 31"/>
                  <a:gd name="T33" fmla="*/ 26 h 32"/>
                  <a:gd name="T34" fmla="*/ 7 w 31"/>
                  <a:gd name="T35" fmla="*/ 29 h 32"/>
                  <a:gd name="T36" fmla="*/ 11 w 31"/>
                  <a:gd name="T37" fmla="*/ 31 h 32"/>
                  <a:gd name="T38" fmla="*/ 16 w 31"/>
                  <a:gd name="T39" fmla="*/ 32 h 32"/>
                  <a:gd name="T40" fmla="*/ 20 w 31"/>
                  <a:gd name="T41" fmla="*/ 31 h 32"/>
                  <a:gd name="T42" fmla="*/ 20 w 31"/>
                  <a:gd name="T43" fmla="*/ 31 h 32"/>
                  <a:gd name="T44" fmla="*/ 25 w 31"/>
                  <a:gd name="T45" fmla="*/ 29 h 32"/>
                  <a:gd name="T46" fmla="*/ 28 w 31"/>
                  <a:gd name="T47" fmla="*/ 26 h 32"/>
                  <a:gd name="T48" fmla="*/ 31 w 31"/>
                  <a:gd name="T49" fmla="*/ 22 h 32"/>
                  <a:gd name="T50" fmla="*/ 31 w 31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7"/>
                    </a:moveTo>
                    <a:lnTo>
                      <a:pt x="31" y="17"/>
                    </a:lnTo>
                    <a:lnTo>
                      <a:pt x="31" y="11"/>
                    </a:lnTo>
                    <a:lnTo>
                      <a:pt x="28" y="8"/>
                    </a:lnTo>
                    <a:lnTo>
                      <a:pt x="25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7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7" y="29"/>
                    </a:lnTo>
                    <a:lnTo>
                      <a:pt x="11" y="31"/>
                    </a:lnTo>
                    <a:lnTo>
                      <a:pt x="16" y="32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5" y="29"/>
                    </a:lnTo>
                    <a:lnTo>
                      <a:pt x="28" y="26"/>
                    </a:lnTo>
                    <a:lnTo>
                      <a:pt x="31" y="22"/>
                    </a:lnTo>
                    <a:lnTo>
                      <a:pt x="31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8" name="Freeform 101">
                <a:extLst>
                  <a:ext uri="{FF2B5EF4-FFF2-40B4-BE49-F238E27FC236}">
                    <a16:creationId xmlns:a16="http://schemas.microsoft.com/office/drawing/2014/main" id="{D9D1B8A3-EF99-4B16-B74D-F2B6EC8E2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498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1 h 30"/>
                  <a:gd name="T6" fmla="*/ 29 w 32"/>
                  <a:gd name="T7" fmla="*/ 6 h 30"/>
                  <a:gd name="T8" fmla="*/ 26 w 32"/>
                  <a:gd name="T9" fmla="*/ 3 h 30"/>
                  <a:gd name="T10" fmla="*/ 22 w 32"/>
                  <a:gd name="T11" fmla="*/ 0 h 30"/>
                  <a:gd name="T12" fmla="*/ 22 w 32"/>
                  <a:gd name="T13" fmla="*/ 0 h 30"/>
                  <a:gd name="T14" fmla="*/ 17 w 32"/>
                  <a:gd name="T15" fmla="*/ 0 h 30"/>
                  <a:gd name="T16" fmla="*/ 13 w 32"/>
                  <a:gd name="T17" fmla="*/ 0 h 30"/>
                  <a:gd name="T18" fmla="*/ 8 w 32"/>
                  <a:gd name="T19" fmla="*/ 3 h 30"/>
                  <a:gd name="T20" fmla="*/ 4 w 32"/>
                  <a:gd name="T21" fmla="*/ 6 h 30"/>
                  <a:gd name="T22" fmla="*/ 4 w 32"/>
                  <a:gd name="T23" fmla="*/ 6 h 30"/>
                  <a:gd name="T24" fmla="*/ 2 w 32"/>
                  <a:gd name="T25" fmla="*/ 11 h 30"/>
                  <a:gd name="T26" fmla="*/ 0 w 32"/>
                  <a:gd name="T27" fmla="*/ 15 h 30"/>
                  <a:gd name="T28" fmla="*/ 2 w 32"/>
                  <a:gd name="T29" fmla="*/ 20 h 30"/>
                  <a:gd name="T30" fmla="*/ 4 w 32"/>
                  <a:gd name="T31" fmla="*/ 24 h 30"/>
                  <a:gd name="T32" fmla="*/ 4 w 32"/>
                  <a:gd name="T33" fmla="*/ 24 h 30"/>
                  <a:gd name="T34" fmla="*/ 8 w 32"/>
                  <a:gd name="T35" fmla="*/ 27 h 30"/>
                  <a:gd name="T36" fmla="*/ 13 w 32"/>
                  <a:gd name="T37" fmla="*/ 30 h 30"/>
                  <a:gd name="T38" fmla="*/ 17 w 32"/>
                  <a:gd name="T39" fmla="*/ 30 h 30"/>
                  <a:gd name="T40" fmla="*/ 22 w 32"/>
                  <a:gd name="T41" fmla="*/ 30 h 30"/>
                  <a:gd name="T42" fmla="*/ 22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1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8" y="27"/>
                    </a:lnTo>
                    <a:lnTo>
                      <a:pt x="13" y="30"/>
                    </a:lnTo>
                    <a:lnTo>
                      <a:pt x="17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1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9" name="Freeform 102">
                <a:extLst>
                  <a:ext uri="{FF2B5EF4-FFF2-40B4-BE49-F238E27FC236}">
                    <a16:creationId xmlns:a16="http://schemas.microsoft.com/office/drawing/2014/main" id="{7E3C2EC6-34FD-440A-A4DA-AD9367F5E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555"/>
                <a:ext cx="32" cy="32"/>
              </a:xfrm>
              <a:custGeom>
                <a:avLst/>
                <a:gdLst>
                  <a:gd name="T0" fmla="*/ 32 w 32"/>
                  <a:gd name="T1" fmla="*/ 17 h 32"/>
                  <a:gd name="T2" fmla="*/ 32 w 32"/>
                  <a:gd name="T3" fmla="*/ 17 h 32"/>
                  <a:gd name="T4" fmla="*/ 30 w 32"/>
                  <a:gd name="T5" fmla="*/ 11 h 32"/>
                  <a:gd name="T6" fmla="*/ 29 w 32"/>
                  <a:gd name="T7" fmla="*/ 8 h 32"/>
                  <a:gd name="T8" fmla="*/ 24 w 32"/>
                  <a:gd name="T9" fmla="*/ 3 h 32"/>
                  <a:gd name="T10" fmla="*/ 20 w 32"/>
                  <a:gd name="T11" fmla="*/ 2 h 32"/>
                  <a:gd name="T12" fmla="*/ 20 w 32"/>
                  <a:gd name="T13" fmla="*/ 2 h 32"/>
                  <a:gd name="T14" fmla="*/ 15 w 32"/>
                  <a:gd name="T15" fmla="*/ 0 h 32"/>
                  <a:gd name="T16" fmla="*/ 11 w 32"/>
                  <a:gd name="T17" fmla="*/ 2 h 32"/>
                  <a:gd name="T18" fmla="*/ 6 w 32"/>
                  <a:gd name="T19" fmla="*/ 3 h 32"/>
                  <a:gd name="T20" fmla="*/ 3 w 32"/>
                  <a:gd name="T21" fmla="*/ 8 h 32"/>
                  <a:gd name="T22" fmla="*/ 3 w 32"/>
                  <a:gd name="T23" fmla="*/ 8 h 32"/>
                  <a:gd name="T24" fmla="*/ 1 w 32"/>
                  <a:gd name="T25" fmla="*/ 11 h 32"/>
                  <a:gd name="T26" fmla="*/ 0 w 32"/>
                  <a:gd name="T27" fmla="*/ 17 h 32"/>
                  <a:gd name="T28" fmla="*/ 1 w 32"/>
                  <a:gd name="T29" fmla="*/ 21 h 32"/>
                  <a:gd name="T30" fmla="*/ 3 w 32"/>
                  <a:gd name="T31" fmla="*/ 26 h 32"/>
                  <a:gd name="T32" fmla="*/ 3 w 32"/>
                  <a:gd name="T33" fmla="*/ 26 h 32"/>
                  <a:gd name="T34" fmla="*/ 6 w 32"/>
                  <a:gd name="T35" fmla="*/ 29 h 32"/>
                  <a:gd name="T36" fmla="*/ 11 w 32"/>
                  <a:gd name="T37" fmla="*/ 31 h 32"/>
                  <a:gd name="T38" fmla="*/ 15 w 32"/>
                  <a:gd name="T39" fmla="*/ 32 h 32"/>
                  <a:gd name="T40" fmla="*/ 20 w 32"/>
                  <a:gd name="T41" fmla="*/ 31 h 32"/>
                  <a:gd name="T42" fmla="*/ 20 w 32"/>
                  <a:gd name="T43" fmla="*/ 31 h 32"/>
                  <a:gd name="T44" fmla="*/ 24 w 32"/>
                  <a:gd name="T45" fmla="*/ 29 h 32"/>
                  <a:gd name="T46" fmla="*/ 29 w 32"/>
                  <a:gd name="T47" fmla="*/ 26 h 32"/>
                  <a:gd name="T48" fmla="*/ 30 w 32"/>
                  <a:gd name="T49" fmla="*/ 21 h 32"/>
                  <a:gd name="T50" fmla="*/ 32 w 32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7"/>
                    </a:moveTo>
                    <a:lnTo>
                      <a:pt x="32" y="17"/>
                    </a:lnTo>
                    <a:lnTo>
                      <a:pt x="30" y="11"/>
                    </a:lnTo>
                    <a:lnTo>
                      <a:pt x="29" y="8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1"/>
                    </a:lnTo>
                    <a:lnTo>
                      <a:pt x="15" y="32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4" y="29"/>
                    </a:lnTo>
                    <a:lnTo>
                      <a:pt x="29" y="26"/>
                    </a:lnTo>
                    <a:lnTo>
                      <a:pt x="30" y="21"/>
                    </a:lnTo>
                    <a:lnTo>
                      <a:pt x="32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0" name="Freeform 103">
                <a:extLst>
                  <a:ext uri="{FF2B5EF4-FFF2-40B4-BE49-F238E27FC236}">
                    <a16:creationId xmlns:a16="http://schemas.microsoft.com/office/drawing/2014/main" id="{F18AB7D3-7859-4B52-B559-CC411A342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560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1" name="Freeform 104">
                <a:extLst>
                  <a:ext uri="{FF2B5EF4-FFF2-40B4-BE49-F238E27FC236}">
                    <a16:creationId xmlns:a16="http://schemas.microsoft.com/office/drawing/2014/main" id="{AFC14CE0-BC1F-4712-9609-80B826A66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572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1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2" name="Freeform 105">
                <a:extLst>
                  <a:ext uri="{FF2B5EF4-FFF2-40B4-BE49-F238E27FC236}">
                    <a16:creationId xmlns:a16="http://schemas.microsoft.com/office/drawing/2014/main" id="{703B99B0-83A2-4F09-A689-02B55002C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587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1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0 w 31"/>
                  <a:gd name="T11" fmla="*/ 0 h 30"/>
                  <a:gd name="T12" fmla="*/ 20 w 31"/>
                  <a:gd name="T13" fmla="*/ 0 h 30"/>
                  <a:gd name="T14" fmla="*/ 16 w 31"/>
                  <a:gd name="T15" fmla="*/ 0 h 30"/>
                  <a:gd name="T16" fmla="*/ 11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0 w 31"/>
                  <a:gd name="T25" fmla="*/ 11 h 30"/>
                  <a:gd name="T26" fmla="*/ 0 w 31"/>
                  <a:gd name="T27" fmla="*/ 15 h 30"/>
                  <a:gd name="T28" fmla="*/ 0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7 h 30"/>
                  <a:gd name="T36" fmla="*/ 11 w 31"/>
                  <a:gd name="T37" fmla="*/ 30 h 30"/>
                  <a:gd name="T38" fmla="*/ 16 w 31"/>
                  <a:gd name="T39" fmla="*/ 30 h 30"/>
                  <a:gd name="T40" fmla="*/ 20 w 31"/>
                  <a:gd name="T41" fmla="*/ 30 h 30"/>
                  <a:gd name="T42" fmla="*/ 20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1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1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3" name="Freeform 106">
                <a:extLst>
                  <a:ext uri="{FF2B5EF4-FFF2-40B4-BE49-F238E27FC236}">
                    <a16:creationId xmlns:a16="http://schemas.microsoft.com/office/drawing/2014/main" id="{BE2AA50A-EF88-484B-B91A-D7E5EC266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590"/>
                <a:ext cx="32" cy="32"/>
              </a:xfrm>
              <a:custGeom>
                <a:avLst/>
                <a:gdLst>
                  <a:gd name="T0" fmla="*/ 32 w 32"/>
                  <a:gd name="T1" fmla="*/ 17 h 32"/>
                  <a:gd name="T2" fmla="*/ 32 w 32"/>
                  <a:gd name="T3" fmla="*/ 17 h 32"/>
                  <a:gd name="T4" fmla="*/ 31 w 32"/>
                  <a:gd name="T5" fmla="*/ 11 h 32"/>
                  <a:gd name="T6" fmla="*/ 29 w 32"/>
                  <a:gd name="T7" fmla="*/ 8 h 32"/>
                  <a:gd name="T8" fmla="*/ 25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6 w 32"/>
                  <a:gd name="T15" fmla="*/ 0 h 32"/>
                  <a:gd name="T16" fmla="*/ 11 w 32"/>
                  <a:gd name="T17" fmla="*/ 2 h 32"/>
                  <a:gd name="T18" fmla="*/ 6 w 32"/>
                  <a:gd name="T19" fmla="*/ 3 h 32"/>
                  <a:gd name="T20" fmla="*/ 3 w 32"/>
                  <a:gd name="T21" fmla="*/ 8 h 32"/>
                  <a:gd name="T22" fmla="*/ 3 w 32"/>
                  <a:gd name="T23" fmla="*/ 8 h 32"/>
                  <a:gd name="T24" fmla="*/ 2 w 32"/>
                  <a:gd name="T25" fmla="*/ 11 h 32"/>
                  <a:gd name="T26" fmla="*/ 0 w 32"/>
                  <a:gd name="T27" fmla="*/ 17 h 32"/>
                  <a:gd name="T28" fmla="*/ 2 w 32"/>
                  <a:gd name="T29" fmla="*/ 21 h 32"/>
                  <a:gd name="T30" fmla="*/ 3 w 32"/>
                  <a:gd name="T31" fmla="*/ 26 h 32"/>
                  <a:gd name="T32" fmla="*/ 3 w 32"/>
                  <a:gd name="T33" fmla="*/ 26 h 32"/>
                  <a:gd name="T34" fmla="*/ 6 w 32"/>
                  <a:gd name="T35" fmla="*/ 29 h 32"/>
                  <a:gd name="T36" fmla="*/ 11 w 32"/>
                  <a:gd name="T37" fmla="*/ 30 h 32"/>
                  <a:gd name="T38" fmla="*/ 16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5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7"/>
                    </a:moveTo>
                    <a:lnTo>
                      <a:pt x="32" y="17"/>
                    </a:lnTo>
                    <a:lnTo>
                      <a:pt x="31" y="11"/>
                    </a:lnTo>
                    <a:lnTo>
                      <a:pt x="29" y="8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5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4" name="Freeform 107">
                <a:extLst>
                  <a:ext uri="{FF2B5EF4-FFF2-40B4-BE49-F238E27FC236}">
                    <a16:creationId xmlns:a16="http://schemas.microsoft.com/office/drawing/2014/main" id="{57CB4AEF-F8EB-400B-84EA-912EE536E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590"/>
                <a:ext cx="32" cy="32"/>
              </a:xfrm>
              <a:custGeom>
                <a:avLst/>
                <a:gdLst>
                  <a:gd name="T0" fmla="*/ 32 w 32"/>
                  <a:gd name="T1" fmla="*/ 17 h 32"/>
                  <a:gd name="T2" fmla="*/ 32 w 32"/>
                  <a:gd name="T3" fmla="*/ 17 h 32"/>
                  <a:gd name="T4" fmla="*/ 31 w 32"/>
                  <a:gd name="T5" fmla="*/ 11 h 32"/>
                  <a:gd name="T6" fmla="*/ 29 w 32"/>
                  <a:gd name="T7" fmla="*/ 8 h 32"/>
                  <a:gd name="T8" fmla="*/ 25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6 w 32"/>
                  <a:gd name="T15" fmla="*/ 0 h 32"/>
                  <a:gd name="T16" fmla="*/ 11 w 32"/>
                  <a:gd name="T17" fmla="*/ 2 h 32"/>
                  <a:gd name="T18" fmla="*/ 6 w 32"/>
                  <a:gd name="T19" fmla="*/ 3 h 32"/>
                  <a:gd name="T20" fmla="*/ 3 w 32"/>
                  <a:gd name="T21" fmla="*/ 8 h 32"/>
                  <a:gd name="T22" fmla="*/ 3 w 32"/>
                  <a:gd name="T23" fmla="*/ 8 h 32"/>
                  <a:gd name="T24" fmla="*/ 2 w 32"/>
                  <a:gd name="T25" fmla="*/ 11 h 32"/>
                  <a:gd name="T26" fmla="*/ 0 w 32"/>
                  <a:gd name="T27" fmla="*/ 17 h 32"/>
                  <a:gd name="T28" fmla="*/ 2 w 32"/>
                  <a:gd name="T29" fmla="*/ 21 h 32"/>
                  <a:gd name="T30" fmla="*/ 3 w 32"/>
                  <a:gd name="T31" fmla="*/ 26 h 32"/>
                  <a:gd name="T32" fmla="*/ 3 w 32"/>
                  <a:gd name="T33" fmla="*/ 26 h 32"/>
                  <a:gd name="T34" fmla="*/ 6 w 32"/>
                  <a:gd name="T35" fmla="*/ 29 h 32"/>
                  <a:gd name="T36" fmla="*/ 11 w 32"/>
                  <a:gd name="T37" fmla="*/ 30 h 32"/>
                  <a:gd name="T38" fmla="*/ 16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5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7"/>
                    </a:moveTo>
                    <a:lnTo>
                      <a:pt x="32" y="17"/>
                    </a:lnTo>
                    <a:lnTo>
                      <a:pt x="31" y="11"/>
                    </a:lnTo>
                    <a:lnTo>
                      <a:pt x="29" y="8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5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5" name="Freeform 108">
                <a:extLst>
                  <a:ext uri="{FF2B5EF4-FFF2-40B4-BE49-F238E27FC236}">
                    <a16:creationId xmlns:a16="http://schemas.microsoft.com/office/drawing/2014/main" id="{9ABC8270-97BA-498B-92CC-186214903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590"/>
                <a:ext cx="32" cy="32"/>
              </a:xfrm>
              <a:custGeom>
                <a:avLst/>
                <a:gdLst>
                  <a:gd name="T0" fmla="*/ 32 w 32"/>
                  <a:gd name="T1" fmla="*/ 17 h 32"/>
                  <a:gd name="T2" fmla="*/ 32 w 32"/>
                  <a:gd name="T3" fmla="*/ 17 h 32"/>
                  <a:gd name="T4" fmla="*/ 31 w 32"/>
                  <a:gd name="T5" fmla="*/ 11 h 32"/>
                  <a:gd name="T6" fmla="*/ 29 w 32"/>
                  <a:gd name="T7" fmla="*/ 8 h 32"/>
                  <a:gd name="T8" fmla="*/ 25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6 w 32"/>
                  <a:gd name="T15" fmla="*/ 0 h 32"/>
                  <a:gd name="T16" fmla="*/ 11 w 32"/>
                  <a:gd name="T17" fmla="*/ 2 h 32"/>
                  <a:gd name="T18" fmla="*/ 6 w 32"/>
                  <a:gd name="T19" fmla="*/ 3 h 32"/>
                  <a:gd name="T20" fmla="*/ 3 w 32"/>
                  <a:gd name="T21" fmla="*/ 8 h 32"/>
                  <a:gd name="T22" fmla="*/ 3 w 32"/>
                  <a:gd name="T23" fmla="*/ 8 h 32"/>
                  <a:gd name="T24" fmla="*/ 2 w 32"/>
                  <a:gd name="T25" fmla="*/ 11 h 32"/>
                  <a:gd name="T26" fmla="*/ 0 w 32"/>
                  <a:gd name="T27" fmla="*/ 17 h 32"/>
                  <a:gd name="T28" fmla="*/ 2 w 32"/>
                  <a:gd name="T29" fmla="*/ 21 h 32"/>
                  <a:gd name="T30" fmla="*/ 3 w 32"/>
                  <a:gd name="T31" fmla="*/ 26 h 32"/>
                  <a:gd name="T32" fmla="*/ 3 w 32"/>
                  <a:gd name="T33" fmla="*/ 26 h 32"/>
                  <a:gd name="T34" fmla="*/ 6 w 32"/>
                  <a:gd name="T35" fmla="*/ 29 h 32"/>
                  <a:gd name="T36" fmla="*/ 11 w 32"/>
                  <a:gd name="T37" fmla="*/ 30 h 32"/>
                  <a:gd name="T38" fmla="*/ 16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5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7"/>
                    </a:moveTo>
                    <a:lnTo>
                      <a:pt x="32" y="17"/>
                    </a:lnTo>
                    <a:lnTo>
                      <a:pt x="31" y="11"/>
                    </a:lnTo>
                    <a:lnTo>
                      <a:pt x="29" y="8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5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6" name="Freeform 109">
                <a:extLst>
                  <a:ext uri="{FF2B5EF4-FFF2-40B4-BE49-F238E27FC236}">
                    <a16:creationId xmlns:a16="http://schemas.microsoft.com/office/drawing/2014/main" id="{5409CF6D-904C-4C69-8533-9A75AC80F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595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7" name="Freeform 110">
                <a:extLst>
                  <a:ext uri="{FF2B5EF4-FFF2-40B4-BE49-F238E27FC236}">
                    <a16:creationId xmlns:a16="http://schemas.microsoft.com/office/drawing/2014/main" id="{6D994F49-3AD7-4CD6-849D-8513E95A1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598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2 h 31"/>
                  <a:gd name="T6" fmla="*/ 29 w 32"/>
                  <a:gd name="T7" fmla="*/ 7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7 w 32"/>
                  <a:gd name="T15" fmla="*/ 0 h 31"/>
                  <a:gd name="T16" fmla="*/ 12 w 32"/>
                  <a:gd name="T17" fmla="*/ 1 h 31"/>
                  <a:gd name="T18" fmla="*/ 8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2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8 w 32"/>
                  <a:gd name="T35" fmla="*/ 28 h 31"/>
                  <a:gd name="T36" fmla="*/ 12 w 32"/>
                  <a:gd name="T37" fmla="*/ 30 h 31"/>
                  <a:gd name="T38" fmla="*/ 17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2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8" name="Freeform 111">
                <a:extLst>
                  <a:ext uri="{FF2B5EF4-FFF2-40B4-BE49-F238E27FC236}">
                    <a16:creationId xmlns:a16="http://schemas.microsoft.com/office/drawing/2014/main" id="{0214C70A-C86D-417E-8514-A12DC5463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598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2 h 31"/>
                  <a:gd name="T6" fmla="*/ 29 w 32"/>
                  <a:gd name="T7" fmla="*/ 7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7 w 32"/>
                  <a:gd name="T15" fmla="*/ 0 h 31"/>
                  <a:gd name="T16" fmla="*/ 12 w 32"/>
                  <a:gd name="T17" fmla="*/ 1 h 31"/>
                  <a:gd name="T18" fmla="*/ 8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2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8 w 32"/>
                  <a:gd name="T35" fmla="*/ 28 h 31"/>
                  <a:gd name="T36" fmla="*/ 12 w 32"/>
                  <a:gd name="T37" fmla="*/ 30 h 31"/>
                  <a:gd name="T38" fmla="*/ 17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2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9" name="Freeform 112">
                <a:extLst>
                  <a:ext uri="{FF2B5EF4-FFF2-40B4-BE49-F238E27FC236}">
                    <a16:creationId xmlns:a16="http://schemas.microsoft.com/office/drawing/2014/main" id="{FD22D400-6922-4924-A212-269BE48FD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598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2 h 31"/>
                  <a:gd name="T6" fmla="*/ 29 w 32"/>
                  <a:gd name="T7" fmla="*/ 7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7 w 32"/>
                  <a:gd name="T15" fmla="*/ 0 h 31"/>
                  <a:gd name="T16" fmla="*/ 12 w 32"/>
                  <a:gd name="T17" fmla="*/ 1 h 31"/>
                  <a:gd name="T18" fmla="*/ 8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2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8 w 32"/>
                  <a:gd name="T35" fmla="*/ 28 h 31"/>
                  <a:gd name="T36" fmla="*/ 12 w 32"/>
                  <a:gd name="T37" fmla="*/ 30 h 31"/>
                  <a:gd name="T38" fmla="*/ 17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2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0" name="Freeform 113">
                <a:extLst>
                  <a:ext uri="{FF2B5EF4-FFF2-40B4-BE49-F238E27FC236}">
                    <a16:creationId xmlns:a16="http://schemas.microsoft.com/office/drawing/2014/main" id="{55024050-2312-4583-80FC-E0985A470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614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9 w 30"/>
                  <a:gd name="T7" fmla="*/ 6 h 30"/>
                  <a:gd name="T8" fmla="*/ 24 w 30"/>
                  <a:gd name="T9" fmla="*/ 3 h 30"/>
                  <a:gd name="T10" fmla="*/ 19 w 30"/>
                  <a:gd name="T11" fmla="*/ 0 h 30"/>
                  <a:gd name="T12" fmla="*/ 19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19 w 30"/>
                  <a:gd name="T41" fmla="*/ 30 h 30"/>
                  <a:gd name="T42" fmla="*/ 19 w 30"/>
                  <a:gd name="T43" fmla="*/ 30 h 30"/>
                  <a:gd name="T44" fmla="*/ 24 w 30"/>
                  <a:gd name="T45" fmla="*/ 27 h 30"/>
                  <a:gd name="T46" fmla="*/ 29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1" name="Freeform 114">
                <a:extLst>
                  <a:ext uri="{FF2B5EF4-FFF2-40B4-BE49-F238E27FC236}">
                    <a16:creationId xmlns:a16="http://schemas.microsoft.com/office/drawing/2014/main" id="{A6D63A07-E761-43E3-A6B4-10002054A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617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1 h 32"/>
                  <a:gd name="T6" fmla="*/ 27 w 30"/>
                  <a:gd name="T7" fmla="*/ 8 h 32"/>
                  <a:gd name="T8" fmla="*/ 24 w 30"/>
                  <a:gd name="T9" fmla="*/ 3 h 32"/>
                  <a:gd name="T10" fmla="*/ 20 w 30"/>
                  <a:gd name="T11" fmla="*/ 2 h 32"/>
                  <a:gd name="T12" fmla="*/ 20 w 30"/>
                  <a:gd name="T13" fmla="*/ 2 h 32"/>
                  <a:gd name="T14" fmla="*/ 15 w 30"/>
                  <a:gd name="T15" fmla="*/ 0 h 32"/>
                  <a:gd name="T16" fmla="*/ 11 w 30"/>
                  <a:gd name="T17" fmla="*/ 2 h 32"/>
                  <a:gd name="T18" fmla="*/ 6 w 30"/>
                  <a:gd name="T19" fmla="*/ 3 h 32"/>
                  <a:gd name="T20" fmla="*/ 3 w 30"/>
                  <a:gd name="T21" fmla="*/ 8 h 32"/>
                  <a:gd name="T22" fmla="*/ 3 w 30"/>
                  <a:gd name="T23" fmla="*/ 8 h 32"/>
                  <a:gd name="T24" fmla="*/ 0 w 30"/>
                  <a:gd name="T25" fmla="*/ 11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1"/>
                    </a:lnTo>
                    <a:lnTo>
                      <a:pt x="27" y="8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2" name="Freeform 115">
                <a:extLst>
                  <a:ext uri="{FF2B5EF4-FFF2-40B4-BE49-F238E27FC236}">
                    <a16:creationId xmlns:a16="http://schemas.microsoft.com/office/drawing/2014/main" id="{98F80BC7-E61A-4D3C-8D8A-2D68F6148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1617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1 h 32"/>
                  <a:gd name="T6" fmla="*/ 27 w 30"/>
                  <a:gd name="T7" fmla="*/ 8 h 32"/>
                  <a:gd name="T8" fmla="*/ 24 w 30"/>
                  <a:gd name="T9" fmla="*/ 3 h 32"/>
                  <a:gd name="T10" fmla="*/ 20 w 30"/>
                  <a:gd name="T11" fmla="*/ 2 h 32"/>
                  <a:gd name="T12" fmla="*/ 20 w 30"/>
                  <a:gd name="T13" fmla="*/ 2 h 32"/>
                  <a:gd name="T14" fmla="*/ 15 w 30"/>
                  <a:gd name="T15" fmla="*/ 0 h 32"/>
                  <a:gd name="T16" fmla="*/ 11 w 30"/>
                  <a:gd name="T17" fmla="*/ 2 h 32"/>
                  <a:gd name="T18" fmla="*/ 6 w 30"/>
                  <a:gd name="T19" fmla="*/ 3 h 32"/>
                  <a:gd name="T20" fmla="*/ 3 w 30"/>
                  <a:gd name="T21" fmla="*/ 8 h 32"/>
                  <a:gd name="T22" fmla="*/ 3 w 30"/>
                  <a:gd name="T23" fmla="*/ 8 h 32"/>
                  <a:gd name="T24" fmla="*/ 0 w 30"/>
                  <a:gd name="T25" fmla="*/ 11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1"/>
                    </a:lnTo>
                    <a:lnTo>
                      <a:pt x="27" y="8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3" name="Freeform 116">
                <a:extLst>
                  <a:ext uri="{FF2B5EF4-FFF2-40B4-BE49-F238E27FC236}">
                    <a16:creationId xmlns:a16="http://schemas.microsoft.com/office/drawing/2014/main" id="{29A34D25-9B0C-4C5F-ACEC-A7BBAC863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622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19 w 30"/>
                  <a:gd name="T11" fmla="*/ 0 h 30"/>
                  <a:gd name="T12" fmla="*/ 19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19 w 30"/>
                  <a:gd name="T41" fmla="*/ 30 h 30"/>
                  <a:gd name="T42" fmla="*/ 19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4" name="Freeform 117">
                <a:extLst>
                  <a:ext uri="{FF2B5EF4-FFF2-40B4-BE49-F238E27FC236}">
                    <a16:creationId xmlns:a16="http://schemas.microsoft.com/office/drawing/2014/main" id="{51296177-3F2E-4257-B6A6-F2DCF7242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625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0 h 31"/>
                  <a:gd name="T6" fmla="*/ 27 w 30"/>
                  <a:gd name="T7" fmla="*/ 7 h 31"/>
                  <a:gd name="T8" fmla="*/ 24 w 30"/>
                  <a:gd name="T9" fmla="*/ 3 h 31"/>
                  <a:gd name="T10" fmla="*/ 20 w 30"/>
                  <a:gd name="T11" fmla="*/ 1 h 31"/>
                  <a:gd name="T12" fmla="*/ 20 w 30"/>
                  <a:gd name="T13" fmla="*/ 1 h 31"/>
                  <a:gd name="T14" fmla="*/ 15 w 30"/>
                  <a:gd name="T15" fmla="*/ 0 h 31"/>
                  <a:gd name="T16" fmla="*/ 11 w 30"/>
                  <a:gd name="T17" fmla="*/ 1 h 31"/>
                  <a:gd name="T18" fmla="*/ 6 w 30"/>
                  <a:gd name="T19" fmla="*/ 3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2 h 31"/>
                  <a:gd name="T26" fmla="*/ 0 w 30"/>
                  <a:gd name="T27" fmla="*/ 16 h 31"/>
                  <a:gd name="T28" fmla="*/ 0 w 30"/>
                  <a:gd name="T29" fmla="*/ 21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1 w 30"/>
                  <a:gd name="T37" fmla="*/ 30 h 31"/>
                  <a:gd name="T38" fmla="*/ 15 w 30"/>
                  <a:gd name="T39" fmla="*/ 31 h 31"/>
                  <a:gd name="T40" fmla="*/ 20 w 30"/>
                  <a:gd name="T41" fmla="*/ 30 h 31"/>
                  <a:gd name="T42" fmla="*/ 20 w 30"/>
                  <a:gd name="T43" fmla="*/ 30 h 31"/>
                  <a:gd name="T44" fmla="*/ 24 w 30"/>
                  <a:gd name="T45" fmla="*/ 28 h 31"/>
                  <a:gd name="T46" fmla="*/ 27 w 30"/>
                  <a:gd name="T47" fmla="*/ 25 h 31"/>
                  <a:gd name="T48" fmla="*/ 30 w 30"/>
                  <a:gd name="T49" fmla="*/ 21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5" name="Freeform 118">
                <a:extLst>
                  <a:ext uri="{FF2B5EF4-FFF2-40B4-BE49-F238E27FC236}">
                    <a16:creationId xmlns:a16="http://schemas.microsoft.com/office/drawing/2014/main" id="{F5615AD7-D553-4E55-BAA2-3FA25BCC7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652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1 h 32"/>
                  <a:gd name="T6" fmla="*/ 27 w 30"/>
                  <a:gd name="T7" fmla="*/ 8 h 32"/>
                  <a:gd name="T8" fmla="*/ 24 w 30"/>
                  <a:gd name="T9" fmla="*/ 3 h 32"/>
                  <a:gd name="T10" fmla="*/ 19 w 30"/>
                  <a:gd name="T11" fmla="*/ 1 h 32"/>
                  <a:gd name="T12" fmla="*/ 19 w 30"/>
                  <a:gd name="T13" fmla="*/ 1 h 32"/>
                  <a:gd name="T14" fmla="*/ 15 w 30"/>
                  <a:gd name="T15" fmla="*/ 0 h 32"/>
                  <a:gd name="T16" fmla="*/ 10 w 30"/>
                  <a:gd name="T17" fmla="*/ 1 h 32"/>
                  <a:gd name="T18" fmla="*/ 6 w 30"/>
                  <a:gd name="T19" fmla="*/ 3 h 32"/>
                  <a:gd name="T20" fmla="*/ 3 w 30"/>
                  <a:gd name="T21" fmla="*/ 8 h 32"/>
                  <a:gd name="T22" fmla="*/ 3 w 30"/>
                  <a:gd name="T23" fmla="*/ 8 h 32"/>
                  <a:gd name="T24" fmla="*/ 0 w 30"/>
                  <a:gd name="T25" fmla="*/ 11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1"/>
                    </a:lnTo>
                    <a:lnTo>
                      <a:pt x="27" y="8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6" name="Freeform 119">
                <a:extLst>
                  <a:ext uri="{FF2B5EF4-FFF2-40B4-BE49-F238E27FC236}">
                    <a16:creationId xmlns:a16="http://schemas.microsoft.com/office/drawing/2014/main" id="{F30F25C8-7FC0-490F-A6F7-0EF7134EE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660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0 w 31"/>
                  <a:gd name="T5" fmla="*/ 12 h 31"/>
                  <a:gd name="T6" fmla="*/ 28 w 31"/>
                  <a:gd name="T7" fmla="*/ 7 h 31"/>
                  <a:gd name="T8" fmla="*/ 25 w 31"/>
                  <a:gd name="T9" fmla="*/ 3 h 31"/>
                  <a:gd name="T10" fmla="*/ 21 w 31"/>
                  <a:gd name="T11" fmla="*/ 1 h 31"/>
                  <a:gd name="T12" fmla="*/ 21 w 31"/>
                  <a:gd name="T13" fmla="*/ 1 h 31"/>
                  <a:gd name="T14" fmla="*/ 16 w 31"/>
                  <a:gd name="T15" fmla="*/ 0 h 31"/>
                  <a:gd name="T16" fmla="*/ 12 w 31"/>
                  <a:gd name="T17" fmla="*/ 1 h 31"/>
                  <a:gd name="T18" fmla="*/ 7 w 31"/>
                  <a:gd name="T19" fmla="*/ 3 h 31"/>
                  <a:gd name="T20" fmla="*/ 3 w 31"/>
                  <a:gd name="T21" fmla="*/ 7 h 31"/>
                  <a:gd name="T22" fmla="*/ 3 w 31"/>
                  <a:gd name="T23" fmla="*/ 7 h 31"/>
                  <a:gd name="T24" fmla="*/ 1 w 31"/>
                  <a:gd name="T25" fmla="*/ 12 h 31"/>
                  <a:gd name="T26" fmla="*/ 0 w 31"/>
                  <a:gd name="T27" fmla="*/ 16 h 31"/>
                  <a:gd name="T28" fmla="*/ 1 w 31"/>
                  <a:gd name="T29" fmla="*/ 21 h 31"/>
                  <a:gd name="T30" fmla="*/ 3 w 31"/>
                  <a:gd name="T31" fmla="*/ 25 h 31"/>
                  <a:gd name="T32" fmla="*/ 3 w 31"/>
                  <a:gd name="T33" fmla="*/ 25 h 31"/>
                  <a:gd name="T34" fmla="*/ 7 w 31"/>
                  <a:gd name="T35" fmla="*/ 28 h 31"/>
                  <a:gd name="T36" fmla="*/ 12 w 31"/>
                  <a:gd name="T37" fmla="*/ 30 h 31"/>
                  <a:gd name="T38" fmla="*/ 16 w 31"/>
                  <a:gd name="T39" fmla="*/ 31 h 31"/>
                  <a:gd name="T40" fmla="*/ 21 w 31"/>
                  <a:gd name="T41" fmla="*/ 30 h 31"/>
                  <a:gd name="T42" fmla="*/ 21 w 31"/>
                  <a:gd name="T43" fmla="*/ 30 h 31"/>
                  <a:gd name="T44" fmla="*/ 25 w 31"/>
                  <a:gd name="T45" fmla="*/ 28 h 31"/>
                  <a:gd name="T46" fmla="*/ 28 w 31"/>
                  <a:gd name="T47" fmla="*/ 25 h 31"/>
                  <a:gd name="T48" fmla="*/ 30 w 31"/>
                  <a:gd name="T49" fmla="*/ 21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0" y="12"/>
                    </a:lnTo>
                    <a:lnTo>
                      <a:pt x="28" y="7"/>
                    </a:lnTo>
                    <a:lnTo>
                      <a:pt x="25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7" y="28"/>
                    </a:lnTo>
                    <a:lnTo>
                      <a:pt x="12" y="30"/>
                    </a:lnTo>
                    <a:lnTo>
                      <a:pt x="16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8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7" name="Freeform 120">
                <a:extLst>
                  <a:ext uri="{FF2B5EF4-FFF2-40B4-BE49-F238E27FC236}">
                    <a16:creationId xmlns:a16="http://schemas.microsoft.com/office/drawing/2014/main" id="{C2D0A592-9937-4543-A45A-2BFF65867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660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2 h 31"/>
                  <a:gd name="T6" fmla="*/ 29 w 32"/>
                  <a:gd name="T7" fmla="*/ 7 h 31"/>
                  <a:gd name="T8" fmla="*/ 24 w 32"/>
                  <a:gd name="T9" fmla="*/ 3 h 31"/>
                  <a:gd name="T10" fmla="*/ 20 w 32"/>
                  <a:gd name="T11" fmla="*/ 1 h 31"/>
                  <a:gd name="T12" fmla="*/ 20 w 32"/>
                  <a:gd name="T13" fmla="*/ 1 h 31"/>
                  <a:gd name="T14" fmla="*/ 15 w 32"/>
                  <a:gd name="T15" fmla="*/ 0 h 31"/>
                  <a:gd name="T16" fmla="*/ 11 w 32"/>
                  <a:gd name="T17" fmla="*/ 1 h 31"/>
                  <a:gd name="T18" fmla="*/ 6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2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6 w 32"/>
                  <a:gd name="T35" fmla="*/ 28 h 31"/>
                  <a:gd name="T36" fmla="*/ 11 w 32"/>
                  <a:gd name="T37" fmla="*/ 30 h 31"/>
                  <a:gd name="T38" fmla="*/ 15 w 32"/>
                  <a:gd name="T39" fmla="*/ 31 h 31"/>
                  <a:gd name="T40" fmla="*/ 20 w 32"/>
                  <a:gd name="T41" fmla="*/ 30 h 31"/>
                  <a:gd name="T42" fmla="*/ 20 w 32"/>
                  <a:gd name="T43" fmla="*/ 30 h 31"/>
                  <a:gd name="T44" fmla="*/ 24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2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8" name="Freeform 121">
                <a:extLst>
                  <a:ext uri="{FF2B5EF4-FFF2-40B4-BE49-F238E27FC236}">
                    <a16:creationId xmlns:a16="http://schemas.microsoft.com/office/drawing/2014/main" id="{E047E395-6877-483C-A4A9-2B631D770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672"/>
                <a:ext cx="31" cy="31"/>
              </a:xfrm>
              <a:custGeom>
                <a:avLst/>
                <a:gdLst>
                  <a:gd name="T0" fmla="*/ 31 w 31"/>
                  <a:gd name="T1" fmla="*/ 15 h 31"/>
                  <a:gd name="T2" fmla="*/ 31 w 31"/>
                  <a:gd name="T3" fmla="*/ 15 h 31"/>
                  <a:gd name="T4" fmla="*/ 30 w 31"/>
                  <a:gd name="T5" fmla="*/ 10 h 31"/>
                  <a:gd name="T6" fmla="*/ 28 w 31"/>
                  <a:gd name="T7" fmla="*/ 6 h 31"/>
                  <a:gd name="T8" fmla="*/ 25 w 31"/>
                  <a:gd name="T9" fmla="*/ 3 h 31"/>
                  <a:gd name="T10" fmla="*/ 21 w 31"/>
                  <a:gd name="T11" fmla="*/ 1 h 31"/>
                  <a:gd name="T12" fmla="*/ 21 w 31"/>
                  <a:gd name="T13" fmla="*/ 1 h 31"/>
                  <a:gd name="T14" fmla="*/ 15 w 31"/>
                  <a:gd name="T15" fmla="*/ 0 h 31"/>
                  <a:gd name="T16" fmla="*/ 10 w 31"/>
                  <a:gd name="T17" fmla="*/ 1 h 31"/>
                  <a:gd name="T18" fmla="*/ 6 w 31"/>
                  <a:gd name="T19" fmla="*/ 3 h 31"/>
                  <a:gd name="T20" fmla="*/ 3 w 31"/>
                  <a:gd name="T21" fmla="*/ 6 h 31"/>
                  <a:gd name="T22" fmla="*/ 3 w 31"/>
                  <a:gd name="T23" fmla="*/ 6 h 31"/>
                  <a:gd name="T24" fmla="*/ 1 w 31"/>
                  <a:gd name="T25" fmla="*/ 10 h 31"/>
                  <a:gd name="T26" fmla="*/ 0 w 31"/>
                  <a:gd name="T27" fmla="*/ 15 h 31"/>
                  <a:gd name="T28" fmla="*/ 1 w 31"/>
                  <a:gd name="T29" fmla="*/ 21 h 31"/>
                  <a:gd name="T30" fmla="*/ 3 w 31"/>
                  <a:gd name="T31" fmla="*/ 24 h 31"/>
                  <a:gd name="T32" fmla="*/ 3 w 31"/>
                  <a:gd name="T33" fmla="*/ 24 h 31"/>
                  <a:gd name="T34" fmla="*/ 6 w 31"/>
                  <a:gd name="T35" fmla="*/ 28 h 31"/>
                  <a:gd name="T36" fmla="*/ 10 w 31"/>
                  <a:gd name="T37" fmla="*/ 30 h 31"/>
                  <a:gd name="T38" fmla="*/ 15 w 31"/>
                  <a:gd name="T39" fmla="*/ 31 h 31"/>
                  <a:gd name="T40" fmla="*/ 21 w 31"/>
                  <a:gd name="T41" fmla="*/ 30 h 31"/>
                  <a:gd name="T42" fmla="*/ 21 w 31"/>
                  <a:gd name="T43" fmla="*/ 30 h 31"/>
                  <a:gd name="T44" fmla="*/ 25 w 31"/>
                  <a:gd name="T45" fmla="*/ 28 h 31"/>
                  <a:gd name="T46" fmla="*/ 28 w 31"/>
                  <a:gd name="T47" fmla="*/ 24 h 31"/>
                  <a:gd name="T48" fmla="*/ 30 w 31"/>
                  <a:gd name="T49" fmla="*/ 21 h 31"/>
                  <a:gd name="T50" fmla="*/ 31 w 31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8"/>
                    </a:lnTo>
                    <a:lnTo>
                      <a:pt x="28" y="24"/>
                    </a:lnTo>
                    <a:lnTo>
                      <a:pt x="30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9" name="Freeform 122">
                <a:extLst>
                  <a:ext uri="{FF2B5EF4-FFF2-40B4-BE49-F238E27FC236}">
                    <a16:creationId xmlns:a16="http://schemas.microsoft.com/office/drawing/2014/main" id="{460984A9-91DF-4EAB-BB15-F366F8AB4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684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0" name="Freeform 123">
                <a:extLst>
                  <a:ext uri="{FF2B5EF4-FFF2-40B4-BE49-F238E27FC236}">
                    <a16:creationId xmlns:a16="http://schemas.microsoft.com/office/drawing/2014/main" id="{EFFCFD54-6B1B-4B0B-8445-3CE63A115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687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0 h 31"/>
                  <a:gd name="T6" fmla="*/ 27 w 30"/>
                  <a:gd name="T7" fmla="*/ 7 h 31"/>
                  <a:gd name="T8" fmla="*/ 24 w 30"/>
                  <a:gd name="T9" fmla="*/ 3 h 31"/>
                  <a:gd name="T10" fmla="*/ 20 w 30"/>
                  <a:gd name="T11" fmla="*/ 1 h 31"/>
                  <a:gd name="T12" fmla="*/ 20 w 30"/>
                  <a:gd name="T13" fmla="*/ 1 h 31"/>
                  <a:gd name="T14" fmla="*/ 15 w 30"/>
                  <a:gd name="T15" fmla="*/ 0 h 31"/>
                  <a:gd name="T16" fmla="*/ 10 w 30"/>
                  <a:gd name="T17" fmla="*/ 1 h 31"/>
                  <a:gd name="T18" fmla="*/ 6 w 30"/>
                  <a:gd name="T19" fmla="*/ 3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2 h 31"/>
                  <a:gd name="T26" fmla="*/ 0 w 30"/>
                  <a:gd name="T27" fmla="*/ 16 h 31"/>
                  <a:gd name="T28" fmla="*/ 0 w 30"/>
                  <a:gd name="T29" fmla="*/ 21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0 w 30"/>
                  <a:gd name="T37" fmla="*/ 30 h 31"/>
                  <a:gd name="T38" fmla="*/ 15 w 30"/>
                  <a:gd name="T39" fmla="*/ 31 h 31"/>
                  <a:gd name="T40" fmla="*/ 20 w 30"/>
                  <a:gd name="T41" fmla="*/ 30 h 31"/>
                  <a:gd name="T42" fmla="*/ 20 w 30"/>
                  <a:gd name="T43" fmla="*/ 30 h 31"/>
                  <a:gd name="T44" fmla="*/ 24 w 30"/>
                  <a:gd name="T45" fmla="*/ 28 h 31"/>
                  <a:gd name="T46" fmla="*/ 27 w 30"/>
                  <a:gd name="T47" fmla="*/ 25 h 31"/>
                  <a:gd name="T48" fmla="*/ 30 w 30"/>
                  <a:gd name="T49" fmla="*/ 21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1" name="Freeform 124">
                <a:extLst>
                  <a:ext uri="{FF2B5EF4-FFF2-40B4-BE49-F238E27FC236}">
                    <a16:creationId xmlns:a16="http://schemas.microsoft.com/office/drawing/2014/main" id="{3F4FBB42-74E2-47E9-9AE5-7AFE133DD6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687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0 w 31"/>
                  <a:gd name="T5" fmla="*/ 10 h 31"/>
                  <a:gd name="T6" fmla="*/ 28 w 31"/>
                  <a:gd name="T7" fmla="*/ 7 h 31"/>
                  <a:gd name="T8" fmla="*/ 25 w 31"/>
                  <a:gd name="T9" fmla="*/ 3 h 31"/>
                  <a:gd name="T10" fmla="*/ 21 w 31"/>
                  <a:gd name="T11" fmla="*/ 1 h 31"/>
                  <a:gd name="T12" fmla="*/ 21 w 31"/>
                  <a:gd name="T13" fmla="*/ 1 h 31"/>
                  <a:gd name="T14" fmla="*/ 15 w 31"/>
                  <a:gd name="T15" fmla="*/ 0 h 31"/>
                  <a:gd name="T16" fmla="*/ 10 w 31"/>
                  <a:gd name="T17" fmla="*/ 1 h 31"/>
                  <a:gd name="T18" fmla="*/ 6 w 31"/>
                  <a:gd name="T19" fmla="*/ 3 h 31"/>
                  <a:gd name="T20" fmla="*/ 3 w 31"/>
                  <a:gd name="T21" fmla="*/ 7 h 31"/>
                  <a:gd name="T22" fmla="*/ 3 w 31"/>
                  <a:gd name="T23" fmla="*/ 7 h 31"/>
                  <a:gd name="T24" fmla="*/ 1 w 31"/>
                  <a:gd name="T25" fmla="*/ 12 h 31"/>
                  <a:gd name="T26" fmla="*/ 0 w 31"/>
                  <a:gd name="T27" fmla="*/ 16 h 31"/>
                  <a:gd name="T28" fmla="*/ 1 w 31"/>
                  <a:gd name="T29" fmla="*/ 21 h 31"/>
                  <a:gd name="T30" fmla="*/ 3 w 31"/>
                  <a:gd name="T31" fmla="*/ 25 h 31"/>
                  <a:gd name="T32" fmla="*/ 3 w 31"/>
                  <a:gd name="T33" fmla="*/ 25 h 31"/>
                  <a:gd name="T34" fmla="*/ 6 w 31"/>
                  <a:gd name="T35" fmla="*/ 28 h 31"/>
                  <a:gd name="T36" fmla="*/ 10 w 31"/>
                  <a:gd name="T37" fmla="*/ 30 h 31"/>
                  <a:gd name="T38" fmla="*/ 15 w 31"/>
                  <a:gd name="T39" fmla="*/ 31 h 31"/>
                  <a:gd name="T40" fmla="*/ 21 w 31"/>
                  <a:gd name="T41" fmla="*/ 30 h 31"/>
                  <a:gd name="T42" fmla="*/ 21 w 31"/>
                  <a:gd name="T43" fmla="*/ 30 h 31"/>
                  <a:gd name="T44" fmla="*/ 25 w 31"/>
                  <a:gd name="T45" fmla="*/ 28 h 31"/>
                  <a:gd name="T46" fmla="*/ 28 w 31"/>
                  <a:gd name="T47" fmla="*/ 25 h 31"/>
                  <a:gd name="T48" fmla="*/ 30 w 31"/>
                  <a:gd name="T49" fmla="*/ 21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0" y="10"/>
                    </a:lnTo>
                    <a:lnTo>
                      <a:pt x="28" y="7"/>
                    </a:lnTo>
                    <a:lnTo>
                      <a:pt x="25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8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2" name="Freeform 125">
                <a:extLst>
                  <a:ext uri="{FF2B5EF4-FFF2-40B4-BE49-F238E27FC236}">
                    <a16:creationId xmlns:a16="http://schemas.microsoft.com/office/drawing/2014/main" id="{1CAD4BC2-190E-41FF-8530-50CC89C00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691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5 w 31"/>
                  <a:gd name="T15" fmla="*/ 0 h 30"/>
                  <a:gd name="T16" fmla="*/ 10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1 h 30"/>
                  <a:gd name="T26" fmla="*/ 0 w 31"/>
                  <a:gd name="T27" fmla="*/ 15 h 30"/>
                  <a:gd name="T28" fmla="*/ 1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9 h 30"/>
                  <a:gd name="T36" fmla="*/ 10 w 31"/>
                  <a:gd name="T37" fmla="*/ 30 h 30"/>
                  <a:gd name="T38" fmla="*/ 15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3" name="Freeform 126">
                <a:extLst>
                  <a:ext uri="{FF2B5EF4-FFF2-40B4-BE49-F238E27FC236}">
                    <a16:creationId xmlns:a16="http://schemas.microsoft.com/office/drawing/2014/main" id="{F749A3AF-06D3-46E5-BB57-4BFA3599A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696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9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1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28 h 30"/>
                  <a:gd name="T42" fmla="*/ 20 w 30"/>
                  <a:gd name="T43" fmla="*/ 28 h 30"/>
                  <a:gd name="T44" fmla="*/ 24 w 30"/>
                  <a:gd name="T45" fmla="*/ 27 h 30"/>
                  <a:gd name="T46" fmla="*/ 29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4" name="Freeform 127">
                <a:extLst>
                  <a:ext uri="{FF2B5EF4-FFF2-40B4-BE49-F238E27FC236}">
                    <a16:creationId xmlns:a16="http://schemas.microsoft.com/office/drawing/2014/main" id="{BFD079A8-3D2B-4268-ABCA-1A9571D06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703"/>
                <a:ext cx="30" cy="31"/>
              </a:xfrm>
              <a:custGeom>
                <a:avLst/>
                <a:gdLst>
                  <a:gd name="T0" fmla="*/ 30 w 30"/>
                  <a:gd name="T1" fmla="*/ 15 h 31"/>
                  <a:gd name="T2" fmla="*/ 30 w 30"/>
                  <a:gd name="T3" fmla="*/ 15 h 31"/>
                  <a:gd name="T4" fmla="*/ 30 w 30"/>
                  <a:gd name="T5" fmla="*/ 11 h 31"/>
                  <a:gd name="T6" fmla="*/ 27 w 30"/>
                  <a:gd name="T7" fmla="*/ 6 h 31"/>
                  <a:gd name="T8" fmla="*/ 24 w 30"/>
                  <a:gd name="T9" fmla="*/ 3 h 31"/>
                  <a:gd name="T10" fmla="*/ 19 w 30"/>
                  <a:gd name="T11" fmla="*/ 0 h 31"/>
                  <a:gd name="T12" fmla="*/ 19 w 30"/>
                  <a:gd name="T13" fmla="*/ 0 h 31"/>
                  <a:gd name="T14" fmla="*/ 15 w 30"/>
                  <a:gd name="T15" fmla="*/ 0 h 31"/>
                  <a:gd name="T16" fmla="*/ 10 w 30"/>
                  <a:gd name="T17" fmla="*/ 0 h 31"/>
                  <a:gd name="T18" fmla="*/ 6 w 30"/>
                  <a:gd name="T19" fmla="*/ 3 h 31"/>
                  <a:gd name="T20" fmla="*/ 3 w 30"/>
                  <a:gd name="T21" fmla="*/ 6 h 31"/>
                  <a:gd name="T22" fmla="*/ 3 w 30"/>
                  <a:gd name="T23" fmla="*/ 6 h 31"/>
                  <a:gd name="T24" fmla="*/ 0 w 30"/>
                  <a:gd name="T25" fmla="*/ 11 h 31"/>
                  <a:gd name="T26" fmla="*/ 0 w 30"/>
                  <a:gd name="T27" fmla="*/ 15 h 31"/>
                  <a:gd name="T28" fmla="*/ 0 w 30"/>
                  <a:gd name="T29" fmla="*/ 20 h 31"/>
                  <a:gd name="T30" fmla="*/ 3 w 30"/>
                  <a:gd name="T31" fmla="*/ 24 h 31"/>
                  <a:gd name="T32" fmla="*/ 3 w 30"/>
                  <a:gd name="T33" fmla="*/ 24 h 31"/>
                  <a:gd name="T34" fmla="*/ 6 w 30"/>
                  <a:gd name="T35" fmla="*/ 27 h 31"/>
                  <a:gd name="T36" fmla="*/ 10 w 30"/>
                  <a:gd name="T37" fmla="*/ 31 h 31"/>
                  <a:gd name="T38" fmla="*/ 15 w 30"/>
                  <a:gd name="T39" fmla="*/ 31 h 31"/>
                  <a:gd name="T40" fmla="*/ 19 w 30"/>
                  <a:gd name="T41" fmla="*/ 31 h 31"/>
                  <a:gd name="T42" fmla="*/ 19 w 30"/>
                  <a:gd name="T43" fmla="*/ 31 h 31"/>
                  <a:gd name="T44" fmla="*/ 24 w 30"/>
                  <a:gd name="T45" fmla="*/ 27 h 31"/>
                  <a:gd name="T46" fmla="*/ 27 w 30"/>
                  <a:gd name="T47" fmla="*/ 24 h 31"/>
                  <a:gd name="T48" fmla="*/ 30 w 30"/>
                  <a:gd name="T49" fmla="*/ 20 h 31"/>
                  <a:gd name="T50" fmla="*/ 30 w 30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5" name="Freeform 128">
                <a:extLst>
                  <a:ext uri="{FF2B5EF4-FFF2-40B4-BE49-F238E27FC236}">
                    <a16:creationId xmlns:a16="http://schemas.microsoft.com/office/drawing/2014/main" id="{D4468F96-FD70-4FAC-9DDE-5D1A85C07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711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0 h 30"/>
                  <a:gd name="T6" fmla="*/ 28 w 31"/>
                  <a:gd name="T7" fmla="*/ 6 h 30"/>
                  <a:gd name="T8" fmla="*/ 24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5 w 31"/>
                  <a:gd name="T15" fmla="*/ 0 h 30"/>
                  <a:gd name="T16" fmla="*/ 10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0 h 30"/>
                  <a:gd name="T26" fmla="*/ 0 w 31"/>
                  <a:gd name="T27" fmla="*/ 15 h 30"/>
                  <a:gd name="T28" fmla="*/ 1 w 31"/>
                  <a:gd name="T29" fmla="*/ 19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7 h 30"/>
                  <a:gd name="T36" fmla="*/ 10 w 31"/>
                  <a:gd name="T37" fmla="*/ 30 h 30"/>
                  <a:gd name="T38" fmla="*/ 15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4 w 31"/>
                  <a:gd name="T45" fmla="*/ 27 h 30"/>
                  <a:gd name="T46" fmla="*/ 28 w 31"/>
                  <a:gd name="T47" fmla="*/ 24 h 30"/>
                  <a:gd name="T48" fmla="*/ 30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8" y="24"/>
                    </a:lnTo>
                    <a:lnTo>
                      <a:pt x="30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6" name="Freeform 129">
                <a:extLst>
                  <a:ext uri="{FF2B5EF4-FFF2-40B4-BE49-F238E27FC236}">
                    <a16:creationId xmlns:a16="http://schemas.microsoft.com/office/drawing/2014/main" id="{77612DEE-6A90-4E4D-9494-0DD3EDE92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726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1 h 30"/>
                  <a:gd name="T6" fmla="*/ 29 w 32"/>
                  <a:gd name="T7" fmla="*/ 6 h 30"/>
                  <a:gd name="T8" fmla="*/ 24 w 32"/>
                  <a:gd name="T9" fmla="*/ 3 h 30"/>
                  <a:gd name="T10" fmla="*/ 19 w 32"/>
                  <a:gd name="T11" fmla="*/ 1 h 30"/>
                  <a:gd name="T12" fmla="*/ 19 w 32"/>
                  <a:gd name="T13" fmla="*/ 1 h 30"/>
                  <a:gd name="T14" fmla="*/ 15 w 32"/>
                  <a:gd name="T15" fmla="*/ 0 h 30"/>
                  <a:gd name="T16" fmla="*/ 10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1 w 32"/>
                  <a:gd name="T25" fmla="*/ 11 h 30"/>
                  <a:gd name="T26" fmla="*/ 0 w 32"/>
                  <a:gd name="T27" fmla="*/ 15 h 30"/>
                  <a:gd name="T28" fmla="*/ 1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9 h 30"/>
                  <a:gd name="T36" fmla="*/ 10 w 32"/>
                  <a:gd name="T37" fmla="*/ 30 h 30"/>
                  <a:gd name="T38" fmla="*/ 15 w 32"/>
                  <a:gd name="T39" fmla="*/ 30 h 30"/>
                  <a:gd name="T40" fmla="*/ 19 w 32"/>
                  <a:gd name="T41" fmla="*/ 30 h 30"/>
                  <a:gd name="T42" fmla="*/ 19 w 32"/>
                  <a:gd name="T43" fmla="*/ 30 h 30"/>
                  <a:gd name="T44" fmla="*/ 24 w 32"/>
                  <a:gd name="T45" fmla="*/ 29 h 30"/>
                  <a:gd name="T46" fmla="*/ 29 w 32"/>
                  <a:gd name="T47" fmla="*/ 24 h 30"/>
                  <a:gd name="T48" fmla="*/ 30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9" y="24"/>
                    </a:lnTo>
                    <a:lnTo>
                      <a:pt x="30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7" name="Freeform 130">
                <a:extLst>
                  <a:ext uri="{FF2B5EF4-FFF2-40B4-BE49-F238E27FC236}">
                    <a16:creationId xmlns:a16="http://schemas.microsoft.com/office/drawing/2014/main" id="{04451DA2-511A-4882-BE1E-CC9E7DD5B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726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1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0 w 31"/>
                  <a:gd name="T11" fmla="*/ 1 h 30"/>
                  <a:gd name="T12" fmla="*/ 20 w 31"/>
                  <a:gd name="T13" fmla="*/ 1 h 30"/>
                  <a:gd name="T14" fmla="*/ 15 w 31"/>
                  <a:gd name="T15" fmla="*/ 0 h 30"/>
                  <a:gd name="T16" fmla="*/ 11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0 w 31"/>
                  <a:gd name="T25" fmla="*/ 11 h 30"/>
                  <a:gd name="T26" fmla="*/ 0 w 31"/>
                  <a:gd name="T27" fmla="*/ 15 h 30"/>
                  <a:gd name="T28" fmla="*/ 0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9 h 30"/>
                  <a:gd name="T36" fmla="*/ 11 w 31"/>
                  <a:gd name="T37" fmla="*/ 30 h 30"/>
                  <a:gd name="T38" fmla="*/ 15 w 31"/>
                  <a:gd name="T39" fmla="*/ 30 h 30"/>
                  <a:gd name="T40" fmla="*/ 20 w 31"/>
                  <a:gd name="T41" fmla="*/ 30 h 30"/>
                  <a:gd name="T42" fmla="*/ 20 w 31"/>
                  <a:gd name="T43" fmla="*/ 30 h 30"/>
                  <a:gd name="T44" fmla="*/ 25 w 31"/>
                  <a:gd name="T45" fmla="*/ 29 h 30"/>
                  <a:gd name="T46" fmla="*/ 28 w 31"/>
                  <a:gd name="T47" fmla="*/ 24 h 30"/>
                  <a:gd name="T48" fmla="*/ 31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9"/>
                    </a:lnTo>
                    <a:lnTo>
                      <a:pt x="28" y="24"/>
                    </a:lnTo>
                    <a:lnTo>
                      <a:pt x="31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8" name="Freeform 131">
                <a:extLst>
                  <a:ext uri="{FF2B5EF4-FFF2-40B4-BE49-F238E27FC236}">
                    <a16:creationId xmlns:a16="http://schemas.microsoft.com/office/drawing/2014/main" id="{6324286F-F220-4F23-BC7B-CC035E913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726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1 h 30"/>
                  <a:gd name="T6" fmla="*/ 29 w 32"/>
                  <a:gd name="T7" fmla="*/ 6 h 30"/>
                  <a:gd name="T8" fmla="*/ 25 w 32"/>
                  <a:gd name="T9" fmla="*/ 3 h 30"/>
                  <a:gd name="T10" fmla="*/ 22 w 32"/>
                  <a:gd name="T11" fmla="*/ 1 h 30"/>
                  <a:gd name="T12" fmla="*/ 22 w 32"/>
                  <a:gd name="T13" fmla="*/ 1 h 30"/>
                  <a:gd name="T14" fmla="*/ 16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1 h 30"/>
                  <a:gd name="T26" fmla="*/ 0 w 32"/>
                  <a:gd name="T27" fmla="*/ 15 h 30"/>
                  <a:gd name="T28" fmla="*/ 2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9 h 30"/>
                  <a:gd name="T36" fmla="*/ 11 w 32"/>
                  <a:gd name="T37" fmla="*/ 30 h 30"/>
                  <a:gd name="T38" fmla="*/ 16 w 32"/>
                  <a:gd name="T39" fmla="*/ 30 h 30"/>
                  <a:gd name="T40" fmla="*/ 22 w 32"/>
                  <a:gd name="T41" fmla="*/ 30 h 30"/>
                  <a:gd name="T42" fmla="*/ 22 w 32"/>
                  <a:gd name="T43" fmla="*/ 30 h 30"/>
                  <a:gd name="T44" fmla="*/ 25 w 32"/>
                  <a:gd name="T45" fmla="*/ 29 h 30"/>
                  <a:gd name="T46" fmla="*/ 29 w 32"/>
                  <a:gd name="T47" fmla="*/ 24 h 30"/>
                  <a:gd name="T48" fmla="*/ 31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5" y="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5" y="29"/>
                    </a:lnTo>
                    <a:lnTo>
                      <a:pt x="29" y="24"/>
                    </a:lnTo>
                    <a:lnTo>
                      <a:pt x="31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9" name="Freeform 132">
                <a:extLst>
                  <a:ext uri="{FF2B5EF4-FFF2-40B4-BE49-F238E27FC236}">
                    <a16:creationId xmlns:a16="http://schemas.microsoft.com/office/drawing/2014/main" id="{15C3FD86-18E9-4881-AF3A-301C7BFEE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1730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1 h 31"/>
                  <a:gd name="T6" fmla="*/ 29 w 32"/>
                  <a:gd name="T7" fmla="*/ 7 h 31"/>
                  <a:gd name="T8" fmla="*/ 26 w 32"/>
                  <a:gd name="T9" fmla="*/ 4 h 31"/>
                  <a:gd name="T10" fmla="*/ 21 w 32"/>
                  <a:gd name="T11" fmla="*/ 0 h 31"/>
                  <a:gd name="T12" fmla="*/ 21 w 32"/>
                  <a:gd name="T13" fmla="*/ 0 h 31"/>
                  <a:gd name="T14" fmla="*/ 15 w 32"/>
                  <a:gd name="T15" fmla="*/ 0 h 31"/>
                  <a:gd name="T16" fmla="*/ 11 w 32"/>
                  <a:gd name="T17" fmla="*/ 0 h 31"/>
                  <a:gd name="T18" fmla="*/ 6 w 32"/>
                  <a:gd name="T19" fmla="*/ 2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1 h 31"/>
                  <a:gd name="T26" fmla="*/ 0 w 32"/>
                  <a:gd name="T27" fmla="*/ 16 h 31"/>
                  <a:gd name="T28" fmla="*/ 2 w 32"/>
                  <a:gd name="T29" fmla="*/ 20 h 31"/>
                  <a:gd name="T30" fmla="*/ 3 w 32"/>
                  <a:gd name="T31" fmla="*/ 25 h 31"/>
                  <a:gd name="T32" fmla="*/ 3 w 32"/>
                  <a:gd name="T33" fmla="*/ 25 h 31"/>
                  <a:gd name="T34" fmla="*/ 6 w 32"/>
                  <a:gd name="T35" fmla="*/ 28 h 31"/>
                  <a:gd name="T36" fmla="*/ 11 w 32"/>
                  <a:gd name="T37" fmla="*/ 31 h 31"/>
                  <a:gd name="T38" fmla="*/ 15 w 32"/>
                  <a:gd name="T39" fmla="*/ 31 h 31"/>
                  <a:gd name="T40" fmla="*/ 21 w 32"/>
                  <a:gd name="T41" fmla="*/ 31 h 31"/>
                  <a:gd name="T42" fmla="*/ 21 w 32"/>
                  <a:gd name="T43" fmla="*/ 31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0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1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0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0" name="Freeform 133">
                <a:extLst>
                  <a:ext uri="{FF2B5EF4-FFF2-40B4-BE49-F238E27FC236}">
                    <a16:creationId xmlns:a16="http://schemas.microsoft.com/office/drawing/2014/main" id="{848CA860-CB7A-47CB-ADC4-9C6C48897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730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1 h 31"/>
                  <a:gd name="T6" fmla="*/ 27 w 30"/>
                  <a:gd name="T7" fmla="*/ 7 h 31"/>
                  <a:gd name="T8" fmla="*/ 24 w 30"/>
                  <a:gd name="T9" fmla="*/ 4 h 31"/>
                  <a:gd name="T10" fmla="*/ 19 w 30"/>
                  <a:gd name="T11" fmla="*/ 0 h 31"/>
                  <a:gd name="T12" fmla="*/ 19 w 30"/>
                  <a:gd name="T13" fmla="*/ 0 h 31"/>
                  <a:gd name="T14" fmla="*/ 15 w 30"/>
                  <a:gd name="T15" fmla="*/ 0 h 31"/>
                  <a:gd name="T16" fmla="*/ 10 w 30"/>
                  <a:gd name="T17" fmla="*/ 0 h 31"/>
                  <a:gd name="T18" fmla="*/ 6 w 30"/>
                  <a:gd name="T19" fmla="*/ 2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1 h 31"/>
                  <a:gd name="T26" fmla="*/ 0 w 30"/>
                  <a:gd name="T27" fmla="*/ 16 h 31"/>
                  <a:gd name="T28" fmla="*/ 0 w 30"/>
                  <a:gd name="T29" fmla="*/ 20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0 w 30"/>
                  <a:gd name="T37" fmla="*/ 31 h 31"/>
                  <a:gd name="T38" fmla="*/ 15 w 30"/>
                  <a:gd name="T39" fmla="*/ 31 h 31"/>
                  <a:gd name="T40" fmla="*/ 19 w 30"/>
                  <a:gd name="T41" fmla="*/ 31 h 31"/>
                  <a:gd name="T42" fmla="*/ 19 w 30"/>
                  <a:gd name="T43" fmla="*/ 31 h 31"/>
                  <a:gd name="T44" fmla="*/ 24 w 30"/>
                  <a:gd name="T45" fmla="*/ 28 h 31"/>
                  <a:gd name="T46" fmla="*/ 27 w 30"/>
                  <a:gd name="T47" fmla="*/ 25 h 31"/>
                  <a:gd name="T48" fmla="*/ 30 w 30"/>
                  <a:gd name="T49" fmla="*/ 20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1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0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1" name="Freeform 134">
                <a:extLst>
                  <a:ext uri="{FF2B5EF4-FFF2-40B4-BE49-F238E27FC236}">
                    <a16:creationId xmlns:a16="http://schemas.microsoft.com/office/drawing/2014/main" id="{3588324F-1A18-4CA2-9648-C144C15A0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1734"/>
                <a:ext cx="32" cy="31"/>
              </a:xfrm>
              <a:custGeom>
                <a:avLst/>
                <a:gdLst>
                  <a:gd name="T0" fmla="*/ 32 w 32"/>
                  <a:gd name="T1" fmla="*/ 15 h 31"/>
                  <a:gd name="T2" fmla="*/ 32 w 32"/>
                  <a:gd name="T3" fmla="*/ 15 h 31"/>
                  <a:gd name="T4" fmla="*/ 30 w 32"/>
                  <a:gd name="T5" fmla="*/ 10 h 31"/>
                  <a:gd name="T6" fmla="*/ 29 w 32"/>
                  <a:gd name="T7" fmla="*/ 6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7 w 32"/>
                  <a:gd name="T15" fmla="*/ 0 h 31"/>
                  <a:gd name="T16" fmla="*/ 12 w 32"/>
                  <a:gd name="T17" fmla="*/ 1 h 31"/>
                  <a:gd name="T18" fmla="*/ 8 w 32"/>
                  <a:gd name="T19" fmla="*/ 3 h 31"/>
                  <a:gd name="T20" fmla="*/ 3 w 32"/>
                  <a:gd name="T21" fmla="*/ 6 h 31"/>
                  <a:gd name="T22" fmla="*/ 3 w 32"/>
                  <a:gd name="T23" fmla="*/ 6 h 31"/>
                  <a:gd name="T24" fmla="*/ 2 w 32"/>
                  <a:gd name="T25" fmla="*/ 10 h 31"/>
                  <a:gd name="T26" fmla="*/ 0 w 32"/>
                  <a:gd name="T27" fmla="*/ 15 h 31"/>
                  <a:gd name="T28" fmla="*/ 2 w 32"/>
                  <a:gd name="T29" fmla="*/ 19 h 31"/>
                  <a:gd name="T30" fmla="*/ 3 w 32"/>
                  <a:gd name="T31" fmla="*/ 24 h 31"/>
                  <a:gd name="T32" fmla="*/ 3 w 32"/>
                  <a:gd name="T33" fmla="*/ 24 h 31"/>
                  <a:gd name="T34" fmla="*/ 8 w 32"/>
                  <a:gd name="T35" fmla="*/ 28 h 31"/>
                  <a:gd name="T36" fmla="*/ 12 w 32"/>
                  <a:gd name="T37" fmla="*/ 30 h 31"/>
                  <a:gd name="T38" fmla="*/ 17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4 h 31"/>
                  <a:gd name="T48" fmla="*/ 30 w 32"/>
                  <a:gd name="T49" fmla="*/ 21 h 31"/>
                  <a:gd name="T50" fmla="*/ 32 w 32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2" name="Freeform 135">
                <a:extLst>
                  <a:ext uri="{FF2B5EF4-FFF2-40B4-BE49-F238E27FC236}">
                    <a16:creationId xmlns:a16="http://schemas.microsoft.com/office/drawing/2014/main" id="{843EF933-AC8E-474E-8E42-28CEDEDC7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738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3" name="Freeform 136">
                <a:extLst>
                  <a:ext uri="{FF2B5EF4-FFF2-40B4-BE49-F238E27FC236}">
                    <a16:creationId xmlns:a16="http://schemas.microsoft.com/office/drawing/2014/main" id="{D4F65F8A-08FD-4AB1-8847-149EEB038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741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1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7 w 32"/>
                  <a:gd name="T15" fmla="*/ 0 h 32"/>
                  <a:gd name="T16" fmla="*/ 11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1 w 32"/>
                  <a:gd name="T37" fmla="*/ 30 h 32"/>
                  <a:gd name="T38" fmla="*/ 17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6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4" name="Freeform 137">
                <a:extLst>
                  <a:ext uri="{FF2B5EF4-FFF2-40B4-BE49-F238E27FC236}">
                    <a16:creationId xmlns:a16="http://schemas.microsoft.com/office/drawing/2014/main" id="{EB6C3FF3-7319-4DCD-8416-91C7178AA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741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1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7 w 32"/>
                  <a:gd name="T15" fmla="*/ 0 h 32"/>
                  <a:gd name="T16" fmla="*/ 11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1 w 32"/>
                  <a:gd name="T37" fmla="*/ 30 h 32"/>
                  <a:gd name="T38" fmla="*/ 17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6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5" name="Freeform 138">
                <a:extLst>
                  <a:ext uri="{FF2B5EF4-FFF2-40B4-BE49-F238E27FC236}">
                    <a16:creationId xmlns:a16="http://schemas.microsoft.com/office/drawing/2014/main" id="{6CF904D5-F29A-46F3-8724-AD4F62E012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741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1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7 w 32"/>
                  <a:gd name="T15" fmla="*/ 0 h 32"/>
                  <a:gd name="T16" fmla="*/ 11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1 w 32"/>
                  <a:gd name="T37" fmla="*/ 30 h 32"/>
                  <a:gd name="T38" fmla="*/ 17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6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6" name="Freeform 139">
                <a:extLst>
                  <a:ext uri="{FF2B5EF4-FFF2-40B4-BE49-F238E27FC236}">
                    <a16:creationId xmlns:a16="http://schemas.microsoft.com/office/drawing/2014/main" id="{91DFE74E-6FF7-49ED-84E9-7939DEC02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741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2 h 32"/>
                  <a:gd name="T12" fmla="*/ 20 w 30"/>
                  <a:gd name="T13" fmla="*/ 2 h 32"/>
                  <a:gd name="T14" fmla="*/ 15 w 30"/>
                  <a:gd name="T15" fmla="*/ 0 h 32"/>
                  <a:gd name="T16" fmla="*/ 11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7" name="Freeform 140">
                <a:extLst>
                  <a:ext uri="{FF2B5EF4-FFF2-40B4-BE49-F238E27FC236}">
                    <a16:creationId xmlns:a16="http://schemas.microsoft.com/office/drawing/2014/main" id="{D3FA0627-2C25-4FBA-9930-E20F98885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1741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2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1 w 32"/>
                  <a:gd name="T11" fmla="*/ 2 h 32"/>
                  <a:gd name="T12" fmla="*/ 21 w 32"/>
                  <a:gd name="T13" fmla="*/ 2 h 32"/>
                  <a:gd name="T14" fmla="*/ 17 w 32"/>
                  <a:gd name="T15" fmla="*/ 0 h 32"/>
                  <a:gd name="T16" fmla="*/ 12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2 w 32"/>
                  <a:gd name="T37" fmla="*/ 30 h 32"/>
                  <a:gd name="T38" fmla="*/ 17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6 h 32"/>
                  <a:gd name="T48" fmla="*/ 32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2" y="30"/>
                    </a:lnTo>
                    <a:lnTo>
                      <a:pt x="17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6"/>
                    </a:lnTo>
                    <a:lnTo>
                      <a:pt x="32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8" name="Freeform 141">
                <a:extLst>
                  <a:ext uri="{FF2B5EF4-FFF2-40B4-BE49-F238E27FC236}">
                    <a16:creationId xmlns:a16="http://schemas.microsoft.com/office/drawing/2014/main" id="{B5C1E238-C7EF-4410-88BD-AFC0A2982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741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0 w 31"/>
                  <a:gd name="T5" fmla="*/ 11 h 32"/>
                  <a:gd name="T6" fmla="*/ 28 w 31"/>
                  <a:gd name="T7" fmla="*/ 6 h 32"/>
                  <a:gd name="T8" fmla="*/ 24 w 31"/>
                  <a:gd name="T9" fmla="*/ 3 h 32"/>
                  <a:gd name="T10" fmla="*/ 19 w 31"/>
                  <a:gd name="T11" fmla="*/ 2 h 32"/>
                  <a:gd name="T12" fmla="*/ 19 w 31"/>
                  <a:gd name="T13" fmla="*/ 2 h 32"/>
                  <a:gd name="T14" fmla="*/ 15 w 31"/>
                  <a:gd name="T15" fmla="*/ 0 h 32"/>
                  <a:gd name="T16" fmla="*/ 10 w 31"/>
                  <a:gd name="T17" fmla="*/ 2 h 32"/>
                  <a:gd name="T18" fmla="*/ 6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1 w 31"/>
                  <a:gd name="T25" fmla="*/ 11 h 32"/>
                  <a:gd name="T26" fmla="*/ 0 w 31"/>
                  <a:gd name="T27" fmla="*/ 15 h 32"/>
                  <a:gd name="T28" fmla="*/ 1 w 31"/>
                  <a:gd name="T29" fmla="*/ 21 h 32"/>
                  <a:gd name="T30" fmla="*/ 3 w 31"/>
                  <a:gd name="T31" fmla="*/ 24 h 32"/>
                  <a:gd name="T32" fmla="*/ 3 w 31"/>
                  <a:gd name="T33" fmla="*/ 24 h 32"/>
                  <a:gd name="T34" fmla="*/ 6 w 31"/>
                  <a:gd name="T35" fmla="*/ 29 h 32"/>
                  <a:gd name="T36" fmla="*/ 10 w 31"/>
                  <a:gd name="T37" fmla="*/ 30 h 32"/>
                  <a:gd name="T38" fmla="*/ 15 w 31"/>
                  <a:gd name="T39" fmla="*/ 32 h 32"/>
                  <a:gd name="T40" fmla="*/ 19 w 31"/>
                  <a:gd name="T41" fmla="*/ 30 h 32"/>
                  <a:gd name="T42" fmla="*/ 19 w 31"/>
                  <a:gd name="T43" fmla="*/ 30 h 32"/>
                  <a:gd name="T44" fmla="*/ 24 w 31"/>
                  <a:gd name="T45" fmla="*/ 29 h 32"/>
                  <a:gd name="T46" fmla="*/ 28 w 31"/>
                  <a:gd name="T47" fmla="*/ 26 h 32"/>
                  <a:gd name="T48" fmla="*/ 30 w 31"/>
                  <a:gd name="T49" fmla="*/ 21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8" y="26"/>
                    </a:lnTo>
                    <a:lnTo>
                      <a:pt x="30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9" name="Freeform 142">
                <a:extLst>
                  <a:ext uri="{FF2B5EF4-FFF2-40B4-BE49-F238E27FC236}">
                    <a16:creationId xmlns:a16="http://schemas.microsoft.com/office/drawing/2014/main" id="{5BB7EF19-C22B-4360-9A69-269FEBEB9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741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1 h 32"/>
                  <a:gd name="T6" fmla="*/ 29 w 32"/>
                  <a:gd name="T7" fmla="*/ 6 h 32"/>
                  <a:gd name="T8" fmla="*/ 24 w 32"/>
                  <a:gd name="T9" fmla="*/ 3 h 32"/>
                  <a:gd name="T10" fmla="*/ 21 w 32"/>
                  <a:gd name="T11" fmla="*/ 2 h 32"/>
                  <a:gd name="T12" fmla="*/ 21 w 32"/>
                  <a:gd name="T13" fmla="*/ 2 h 32"/>
                  <a:gd name="T14" fmla="*/ 15 w 32"/>
                  <a:gd name="T15" fmla="*/ 0 h 32"/>
                  <a:gd name="T16" fmla="*/ 11 w 32"/>
                  <a:gd name="T17" fmla="*/ 2 h 32"/>
                  <a:gd name="T18" fmla="*/ 6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6 w 32"/>
                  <a:gd name="T35" fmla="*/ 29 h 32"/>
                  <a:gd name="T36" fmla="*/ 11 w 32"/>
                  <a:gd name="T37" fmla="*/ 30 h 32"/>
                  <a:gd name="T38" fmla="*/ 15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4 w 32"/>
                  <a:gd name="T45" fmla="*/ 29 h 32"/>
                  <a:gd name="T46" fmla="*/ 29 w 32"/>
                  <a:gd name="T47" fmla="*/ 26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9"/>
                    </a:lnTo>
                    <a:lnTo>
                      <a:pt x="29" y="26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0" name="Freeform 143">
                <a:extLst>
                  <a:ext uri="{FF2B5EF4-FFF2-40B4-BE49-F238E27FC236}">
                    <a16:creationId xmlns:a16="http://schemas.microsoft.com/office/drawing/2014/main" id="{6B3DCDF3-60A4-478A-B912-DDDE62E69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749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0 h 31"/>
                  <a:gd name="T6" fmla="*/ 29 w 32"/>
                  <a:gd name="T7" fmla="*/ 7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7 w 32"/>
                  <a:gd name="T15" fmla="*/ 0 h 31"/>
                  <a:gd name="T16" fmla="*/ 12 w 32"/>
                  <a:gd name="T17" fmla="*/ 1 h 31"/>
                  <a:gd name="T18" fmla="*/ 8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0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8 w 32"/>
                  <a:gd name="T35" fmla="*/ 28 h 31"/>
                  <a:gd name="T36" fmla="*/ 12 w 32"/>
                  <a:gd name="T37" fmla="*/ 30 h 31"/>
                  <a:gd name="T38" fmla="*/ 17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1" name="Freeform 144">
                <a:extLst>
                  <a:ext uri="{FF2B5EF4-FFF2-40B4-BE49-F238E27FC236}">
                    <a16:creationId xmlns:a16="http://schemas.microsoft.com/office/drawing/2014/main" id="{EA456B8B-2A4E-414C-9DEC-410CB3793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749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0 h 31"/>
                  <a:gd name="T6" fmla="*/ 28 w 30"/>
                  <a:gd name="T7" fmla="*/ 7 h 31"/>
                  <a:gd name="T8" fmla="*/ 24 w 30"/>
                  <a:gd name="T9" fmla="*/ 3 h 31"/>
                  <a:gd name="T10" fmla="*/ 19 w 30"/>
                  <a:gd name="T11" fmla="*/ 1 h 31"/>
                  <a:gd name="T12" fmla="*/ 19 w 30"/>
                  <a:gd name="T13" fmla="*/ 1 h 31"/>
                  <a:gd name="T14" fmla="*/ 15 w 30"/>
                  <a:gd name="T15" fmla="*/ 0 h 31"/>
                  <a:gd name="T16" fmla="*/ 10 w 30"/>
                  <a:gd name="T17" fmla="*/ 1 h 31"/>
                  <a:gd name="T18" fmla="*/ 6 w 30"/>
                  <a:gd name="T19" fmla="*/ 3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0 h 31"/>
                  <a:gd name="T26" fmla="*/ 0 w 30"/>
                  <a:gd name="T27" fmla="*/ 16 h 31"/>
                  <a:gd name="T28" fmla="*/ 0 w 30"/>
                  <a:gd name="T29" fmla="*/ 21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0 w 30"/>
                  <a:gd name="T37" fmla="*/ 30 h 31"/>
                  <a:gd name="T38" fmla="*/ 15 w 30"/>
                  <a:gd name="T39" fmla="*/ 31 h 31"/>
                  <a:gd name="T40" fmla="*/ 19 w 30"/>
                  <a:gd name="T41" fmla="*/ 30 h 31"/>
                  <a:gd name="T42" fmla="*/ 19 w 30"/>
                  <a:gd name="T43" fmla="*/ 30 h 31"/>
                  <a:gd name="T44" fmla="*/ 24 w 30"/>
                  <a:gd name="T45" fmla="*/ 28 h 31"/>
                  <a:gd name="T46" fmla="*/ 28 w 30"/>
                  <a:gd name="T47" fmla="*/ 25 h 31"/>
                  <a:gd name="T48" fmla="*/ 30 w 30"/>
                  <a:gd name="T49" fmla="*/ 21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8" y="7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8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2" name="Freeform 145">
                <a:extLst>
                  <a:ext uri="{FF2B5EF4-FFF2-40B4-BE49-F238E27FC236}">
                    <a16:creationId xmlns:a16="http://schemas.microsoft.com/office/drawing/2014/main" id="{019B777D-641E-476B-B9FD-1AB1A4EC9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749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1 w 32"/>
                  <a:gd name="T5" fmla="*/ 10 h 31"/>
                  <a:gd name="T6" fmla="*/ 29 w 32"/>
                  <a:gd name="T7" fmla="*/ 7 h 31"/>
                  <a:gd name="T8" fmla="*/ 24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5 w 32"/>
                  <a:gd name="T15" fmla="*/ 0 h 31"/>
                  <a:gd name="T16" fmla="*/ 11 w 32"/>
                  <a:gd name="T17" fmla="*/ 1 h 31"/>
                  <a:gd name="T18" fmla="*/ 6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0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6 w 32"/>
                  <a:gd name="T35" fmla="*/ 28 h 31"/>
                  <a:gd name="T36" fmla="*/ 11 w 32"/>
                  <a:gd name="T37" fmla="*/ 30 h 31"/>
                  <a:gd name="T38" fmla="*/ 15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4 w 32"/>
                  <a:gd name="T45" fmla="*/ 28 h 31"/>
                  <a:gd name="T46" fmla="*/ 29 w 32"/>
                  <a:gd name="T47" fmla="*/ 25 h 31"/>
                  <a:gd name="T48" fmla="*/ 31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8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3" name="Freeform 146">
                <a:extLst>
                  <a:ext uri="{FF2B5EF4-FFF2-40B4-BE49-F238E27FC236}">
                    <a16:creationId xmlns:a16="http://schemas.microsoft.com/office/drawing/2014/main" id="{7D585904-B33E-4733-AE1B-517B1FFB2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753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1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7 w 32"/>
                  <a:gd name="T15" fmla="*/ 0 h 30"/>
                  <a:gd name="T16" fmla="*/ 12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1 w 32"/>
                  <a:gd name="T25" fmla="*/ 11 h 30"/>
                  <a:gd name="T26" fmla="*/ 0 w 32"/>
                  <a:gd name="T27" fmla="*/ 15 h 30"/>
                  <a:gd name="T28" fmla="*/ 1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7 h 30"/>
                  <a:gd name="T36" fmla="*/ 12 w 32"/>
                  <a:gd name="T37" fmla="*/ 30 h 30"/>
                  <a:gd name="T38" fmla="*/ 17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2" y="30"/>
                    </a:lnTo>
                    <a:lnTo>
                      <a:pt x="17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4" name="Freeform 147">
                <a:extLst>
                  <a:ext uri="{FF2B5EF4-FFF2-40B4-BE49-F238E27FC236}">
                    <a16:creationId xmlns:a16="http://schemas.microsoft.com/office/drawing/2014/main" id="{B658C8E4-F060-4F08-84AA-616E27CC1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753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1 h 30"/>
                  <a:gd name="T6" fmla="*/ 29 w 32"/>
                  <a:gd name="T7" fmla="*/ 6 h 30"/>
                  <a:gd name="T8" fmla="*/ 24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1 h 30"/>
                  <a:gd name="T26" fmla="*/ 0 w 32"/>
                  <a:gd name="T27" fmla="*/ 15 h 30"/>
                  <a:gd name="T28" fmla="*/ 2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7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4 w 32"/>
                  <a:gd name="T45" fmla="*/ 27 h 30"/>
                  <a:gd name="T46" fmla="*/ 29 w 32"/>
                  <a:gd name="T47" fmla="*/ 24 h 30"/>
                  <a:gd name="T48" fmla="*/ 30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5" name="Freeform 148">
                <a:extLst>
                  <a:ext uri="{FF2B5EF4-FFF2-40B4-BE49-F238E27FC236}">
                    <a16:creationId xmlns:a16="http://schemas.microsoft.com/office/drawing/2014/main" id="{C6D55844-05BE-4934-AE6C-86F38BF7A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753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7 w 30"/>
                  <a:gd name="T7" fmla="*/ 6 h 30"/>
                  <a:gd name="T8" fmla="*/ 24 w 30"/>
                  <a:gd name="T9" fmla="*/ 3 h 30"/>
                  <a:gd name="T10" fmla="*/ 19 w 30"/>
                  <a:gd name="T11" fmla="*/ 0 h 30"/>
                  <a:gd name="T12" fmla="*/ 19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19 w 30"/>
                  <a:gd name="T41" fmla="*/ 30 h 30"/>
                  <a:gd name="T42" fmla="*/ 19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6" name="Freeform 149">
                <a:extLst>
                  <a:ext uri="{FF2B5EF4-FFF2-40B4-BE49-F238E27FC236}">
                    <a16:creationId xmlns:a16="http://schemas.microsoft.com/office/drawing/2014/main" id="{0A8D6C18-854A-4659-9D4C-898580F0F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1753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0 w 31"/>
                  <a:gd name="T17" fmla="*/ 0 h 30"/>
                  <a:gd name="T18" fmla="*/ 7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1 h 30"/>
                  <a:gd name="T26" fmla="*/ 0 w 31"/>
                  <a:gd name="T27" fmla="*/ 15 h 30"/>
                  <a:gd name="T28" fmla="*/ 1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7 h 30"/>
                  <a:gd name="T36" fmla="*/ 10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7"/>
                    </a:lnTo>
                    <a:lnTo>
                      <a:pt x="10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7" name="Freeform 150">
                <a:extLst>
                  <a:ext uri="{FF2B5EF4-FFF2-40B4-BE49-F238E27FC236}">
                    <a16:creationId xmlns:a16="http://schemas.microsoft.com/office/drawing/2014/main" id="{0D7122F5-F1DF-443E-9FF9-666641E93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756"/>
                <a:ext cx="32" cy="32"/>
              </a:xfrm>
              <a:custGeom>
                <a:avLst/>
                <a:gdLst>
                  <a:gd name="T0" fmla="*/ 32 w 32"/>
                  <a:gd name="T1" fmla="*/ 17 h 32"/>
                  <a:gd name="T2" fmla="*/ 32 w 32"/>
                  <a:gd name="T3" fmla="*/ 17 h 32"/>
                  <a:gd name="T4" fmla="*/ 30 w 32"/>
                  <a:gd name="T5" fmla="*/ 12 h 32"/>
                  <a:gd name="T6" fmla="*/ 29 w 32"/>
                  <a:gd name="T7" fmla="*/ 8 h 32"/>
                  <a:gd name="T8" fmla="*/ 26 w 32"/>
                  <a:gd name="T9" fmla="*/ 3 h 32"/>
                  <a:gd name="T10" fmla="*/ 21 w 32"/>
                  <a:gd name="T11" fmla="*/ 2 h 32"/>
                  <a:gd name="T12" fmla="*/ 21 w 32"/>
                  <a:gd name="T13" fmla="*/ 2 h 32"/>
                  <a:gd name="T14" fmla="*/ 17 w 32"/>
                  <a:gd name="T15" fmla="*/ 0 h 32"/>
                  <a:gd name="T16" fmla="*/ 11 w 32"/>
                  <a:gd name="T17" fmla="*/ 2 h 32"/>
                  <a:gd name="T18" fmla="*/ 8 w 32"/>
                  <a:gd name="T19" fmla="*/ 3 h 32"/>
                  <a:gd name="T20" fmla="*/ 3 w 32"/>
                  <a:gd name="T21" fmla="*/ 8 h 32"/>
                  <a:gd name="T22" fmla="*/ 3 w 32"/>
                  <a:gd name="T23" fmla="*/ 8 h 32"/>
                  <a:gd name="T24" fmla="*/ 2 w 32"/>
                  <a:gd name="T25" fmla="*/ 12 h 32"/>
                  <a:gd name="T26" fmla="*/ 0 w 32"/>
                  <a:gd name="T27" fmla="*/ 17 h 32"/>
                  <a:gd name="T28" fmla="*/ 2 w 32"/>
                  <a:gd name="T29" fmla="*/ 21 h 32"/>
                  <a:gd name="T30" fmla="*/ 3 w 32"/>
                  <a:gd name="T31" fmla="*/ 26 h 32"/>
                  <a:gd name="T32" fmla="*/ 3 w 32"/>
                  <a:gd name="T33" fmla="*/ 26 h 32"/>
                  <a:gd name="T34" fmla="*/ 8 w 32"/>
                  <a:gd name="T35" fmla="*/ 29 h 32"/>
                  <a:gd name="T36" fmla="*/ 11 w 32"/>
                  <a:gd name="T37" fmla="*/ 30 h 32"/>
                  <a:gd name="T38" fmla="*/ 17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6 h 32"/>
                  <a:gd name="T48" fmla="*/ 30 w 32"/>
                  <a:gd name="T49" fmla="*/ 21 h 32"/>
                  <a:gd name="T50" fmla="*/ 32 w 32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7"/>
                    </a:moveTo>
                    <a:lnTo>
                      <a:pt x="32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6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6"/>
                    </a:lnTo>
                    <a:lnTo>
                      <a:pt x="30" y="21"/>
                    </a:lnTo>
                    <a:lnTo>
                      <a:pt x="32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8" name="Freeform 151">
                <a:extLst>
                  <a:ext uri="{FF2B5EF4-FFF2-40B4-BE49-F238E27FC236}">
                    <a16:creationId xmlns:a16="http://schemas.microsoft.com/office/drawing/2014/main" id="{2CD206DB-A1F4-42E7-8AA5-5BAE78E57A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756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2 h 32"/>
                  <a:gd name="T6" fmla="*/ 27 w 30"/>
                  <a:gd name="T7" fmla="*/ 8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8 h 32"/>
                  <a:gd name="T22" fmla="*/ 3 w 30"/>
                  <a:gd name="T23" fmla="*/ 8 h 32"/>
                  <a:gd name="T24" fmla="*/ 0 w 30"/>
                  <a:gd name="T25" fmla="*/ 12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9" name="Freeform 152">
                <a:extLst>
                  <a:ext uri="{FF2B5EF4-FFF2-40B4-BE49-F238E27FC236}">
                    <a16:creationId xmlns:a16="http://schemas.microsoft.com/office/drawing/2014/main" id="{34FF6A7F-9F57-42B3-A1D4-8CBBB566E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761"/>
                <a:ext cx="31" cy="31"/>
              </a:xfrm>
              <a:custGeom>
                <a:avLst/>
                <a:gdLst>
                  <a:gd name="T0" fmla="*/ 31 w 31"/>
                  <a:gd name="T1" fmla="*/ 15 h 31"/>
                  <a:gd name="T2" fmla="*/ 31 w 31"/>
                  <a:gd name="T3" fmla="*/ 15 h 31"/>
                  <a:gd name="T4" fmla="*/ 31 w 31"/>
                  <a:gd name="T5" fmla="*/ 10 h 31"/>
                  <a:gd name="T6" fmla="*/ 28 w 31"/>
                  <a:gd name="T7" fmla="*/ 6 h 31"/>
                  <a:gd name="T8" fmla="*/ 24 w 31"/>
                  <a:gd name="T9" fmla="*/ 3 h 31"/>
                  <a:gd name="T10" fmla="*/ 20 w 31"/>
                  <a:gd name="T11" fmla="*/ 1 h 31"/>
                  <a:gd name="T12" fmla="*/ 20 w 31"/>
                  <a:gd name="T13" fmla="*/ 1 h 31"/>
                  <a:gd name="T14" fmla="*/ 15 w 31"/>
                  <a:gd name="T15" fmla="*/ 0 h 31"/>
                  <a:gd name="T16" fmla="*/ 11 w 31"/>
                  <a:gd name="T17" fmla="*/ 1 h 31"/>
                  <a:gd name="T18" fmla="*/ 6 w 31"/>
                  <a:gd name="T19" fmla="*/ 3 h 31"/>
                  <a:gd name="T20" fmla="*/ 3 w 31"/>
                  <a:gd name="T21" fmla="*/ 6 h 31"/>
                  <a:gd name="T22" fmla="*/ 3 w 31"/>
                  <a:gd name="T23" fmla="*/ 6 h 31"/>
                  <a:gd name="T24" fmla="*/ 0 w 31"/>
                  <a:gd name="T25" fmla="*/ 10 h 31"/>
                  <a:gd name="T26" fmla="*/ 0 w 31"/>
                  <a:gd name="T27" fmla="*/ 15 h 31"/>
                  <a:gd name="T28" fmla="*/ 0 w 31"/>
                  <a:gd name="T29" fmla="*/ 19 h 31"/>
                  <a:gd name="T30" fmla="*/ 3 w 31"/>
                  <a:gd name="T31" fmla="*/ 24 h 31"/>
                  <a:gd name="T32" fmla="*/ 3 w 31"/>
                  <a:gd name="T33" fmla="*/ 24 h 31"/>
                  <a:gd name="T34" fmla="*/ 6 w 31"/>
                  <a:gd name="T35" fmla="*/ 28 h 31"/>
                  <a:gd name="T36" fmla="*/ 11 w 31"/>
                  <a:gd name="T37" fmla="*/ 30 h 31"/>
                  <a:gd name="T38" fmla="*/ 15 w 31"/>
                  <a:gd name="T39" fmla="*/ 31 h 31"/>
                  <a:gd name="T40" fmla="*/ 20 w 31"/>
                  <a:gd name="T41" fmla="*/ 30 h 31"/>
                  <a:gd name="T42" fmla="*/ 20 w 31"/>
                  <a:gd name="T43" fmla="*/ 30 h 31"/>
                  <a:gd name="T44" fmla="*/ 24 w 31"/>
                  <a:gd name="T45" fmla="*/ 28 h 31"/>
                  <a:gd name="T46" fmla="*/ 28 w 31"/>
                  <a:gd name="T47" fmla="*/ 24 h 31"/>
                  <a:gd name="T48" fmla="*/ 31 w 31"/>
                  <a:gd name="T49" fmla="*/ 21 h 31"/>
                  <a:gd name="T50" fmla="*/ 31 w 31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0"/>
                    </a:lnTo>
                    <a:lnTo>
                      <a:pt x="28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8" y="24"/>
                    </a:lnTo>
                    <a:lnTo>
                      <a:pt x="31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0" name="Freeform 153">
                <a:extLst>
                  <a:ext uri="{FF2B5EF4-FFF2-40B4-BE49-F238E27FC236}">
                    <a16:creationId xmlns:a16="http://schemas.microsoft.com/office/drawing/2014/main" id="{29A55501-18C5-44C2-815A-E87D4240E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761"/>
                <a:ext cx="32" cy="31"/>
              </a:xfrm>
              <a:custGeom>
                <a:avLst/>
                <a:gdLst>
                  <a:gd name="T0" fmla="*/ 32 w 32"/>
                  <a:gd name="T1" fmla="*/ 15 h 31"/>
                  <a:gd name="T2" fmla="*/ 32 w 32"/>
                  <a:gd name="T3" fmla="*/ 15 h 31"/>
                  <a:gd name="T4" fmla="*/ 30 w 32"/>
                  <a:gd name="T5" fmla="*/ 10 h 31"/>
                  <a:gd name="T6" fmla="*/ 29 w 32"/>
                  <a:gd name="T7" fmla="*/ 6 h 31"/>
                  <a:gd name="T8" fmla="*/ 24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5 w 32"/>
                  <a:gd name="T15" fmla="*/ 0 h 31"/>
                  <a:gd name="T16" fmla="*/ 11 w 32"/>
                  <a:gd name="T17" fmla="*/ 1 h 31"/>
                  <a:gd name="T18" fmla="*/ 6 w 32"/>
                  <a:gd name="T19" fmla="*/ 3 h 31"/>
                  <a:gd name="T20" fmla="*/ 3 w 32"/>
                  <a:gd name="T21" fmla="*/ 6 h 31"/>
                  <a:gd name="T22" fmla="*/ 3 w 32"/>
                  <a:gd name="T23" fmla="*/ 6 h 31"/>
                  <a:gd name="T24" fmla="*/ 1 w 32"/>
                  <a:gd name="T25" fmla="*/ 10 h 31"/>
                  <a:gd name="T26" fmla="*/ 0 w 32"/>
                  <a:gd name="T27" fmla="*/ 15 h 31"/>
                  <a:gd name="T28" fmla="*/ 1 w 32"/>
                  <a:gd name="T29" fmla="*/ 19 h 31"/>
                  <a:gd name="T30" fmla="*/ 3 w 32"/>
                  <a:gd name="T31" fmla="*/ 24 h 31"/>
                  <a:gd name="T32" fmla="*/ 3 w 32"/>
                  <a:gd name="T33" fmla="*/ 24 h 31"/>
                  <a:gd name="T34" fmla="*/ 6 w 32"/>
                  <a:gd name="T35" fmla="*/ 28 h 31"/>
                  <a:gd name="T36" fmla="*/ 11 w 32"/>
                  <a:gd name="T37" fmla="*/ 30 h 31"/>
                  <a:gd name="T38" fmla="*/ 15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4 w 32"/>
                  <a:gd name="T45" fmla="*/ 28 h 31"/>
                  <a:gd name="T46" fmla="*/ 29 w 32"/>
                  <a:gd name="T47" fmla="*/ 24 h 31"/>
                  <a:gd name="T48" fmla="*/ 30 w 32"/>
                  <a:gd name="T49" fmla="*/ 21 h 31"/>
                  <a:gd name="T50" fmla="*/ 32 w 32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8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1" name="Freeform 154">
                <a:extLst>
                  <a:ext uri="{FF2B5EF4-FFF2-40B4-BE49-F238E27FC236}">
                    <a16:creationId xmlns:a16="http://schemas.microsoft.com/office/drawing/2014/main" id="{03FBBA58-4D31-4572-9BD6-D0FD198E5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761"/>
                <a:ext cx="30" cy="31"/>
              </a:xfrm>
              <a:custGeom>
                <a:avLst/>
                <a:gdLst>
                  <a:gd name="T0" fmla="*/ 30 w 30"/>
                  <a:gd name="T1" fmla="*/ 15 h 31"/>
                  <a:gd name="T2" fmla="*/ 30 w 30"/>
                  <a:gd name="T3" fmla="*/ 15 h 31"/>
                  <a:gd name="T4" fmla="*/ 30 w 30"/>
                  <a:gd name="T5" fmla="*/ 10 h 31"/>
                  <a:gd name="T6" fmla="*/ 27 w 30"/>
                  <a:gd name="T7" fmla="*/ 6 h 31"/>
                  <a:gd name="T8" fmla="*/ 24 w 30"/>
                  <a:gd name="T9" fmla="*/ 3 h 31"/>
                  <a:gd name="T10" fmla="*/ 20 w 30"/>
                  <a:gd name="T11" fmla="*/ 1 h 31"/>
                  <a:gd name="T12" fmla="*/ 20 w 30"/>
                  <a:gd name="T13" fmla="*/ 1 h 31"/>
                  <a:gd name="T14" fmla="*/ 15 w 30"/>
                  <a:gd name="T15" fmla="*/ 0 h 31"/>
                  <a:gd name="T16" fmla="*/ 11 w 30"/>
                  <a:gd name="T17" fmla="*/ 1 h 31"/>
                  <a:gd name="T18" fmla="*/ 6 w 30"/>
                  <a:gd name="T19" fmla="*/ 3 h 31"/>
                  <a:gd name="T20" fmla="*/ 3 w 30"/>
                  <a:gd name="T21" fmla="*/ 6 h 31"/>
                  <a:gd name="T22" fmla="*/ 3 w 30"/>
                  <a:gd name="T23" fmla="*/ 6 h 31"/>
                  <a:gd name="T24" fmla="*/ 0 w 30"/>
                  <a:gd name="T25" fmla="*/ 10 h 31"/>
                  <a:gd name="T26" fmla="*/ 0 w 30"/>
                  <a:gd name="T27" fmla="*/ 15 h 31"/>
                  <a:gd name="T28" fmla="*/ 0 w 30"/>
                  <a:gd name="T29" fmla="*/ 19 h 31"/>
                  <a:gd name="T30" fmla="*/ 3 w 30"/>
                  <a:gd name="T31" fmla="*/ 24 h 31"/>
                  <a:gd name="T32" fmla="*/ 3 w 30"/>
                  <a:gd name="T33" fmla="*/ 24 h 31"/>
                  <a:gd name="T34" fmla="*/ 6 w 30"/>
                  <a:gd name="T35" fmla="*/ 28 h 31"/>
                  <a:gd name="T36" fmla="*/ 11 w 30"/>
                  <a:gd name="T37" fmla="*/ 30 h 31"/>
                  <a:gd name="T38" fmla="*/ 15 w 30"/>
                  <a:gd name="T39" fmla="*/ 31 h 31"/>
                  <a:gd name="T40" fmla="*/ 20 w 30"/>
                  <a:gd name="T41" fmla="*/ 30 h 31"/>
                  <a:gd name="T42" fmla="*/ 20 w 30"/>
                  <a:gd name="T43" fmla="*/ 30 h 31"/>
                  <a:gd name="T44" fmla="*/ 24 w 30"/>
                  <a:gd name="T45" fmla="*/ 28 h 31"/>
                  <a:gd name="T46" fmla="*/ 27 w 30"/>
                  <a:gd name="T47" fmla="*/ 24 h 31"/>
                  <a:gd name="T48" fmla="*/ 30 w 30"/>
                  <a:gd name="T49" fmla="*/ 21 h 31"/>
                  <a:gd name="T50" fmla="*/ 30 w 30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2" name="Freeform 155">
                <a:extLst>
                  <a:ext uri="{FF2B5EF4-FFF2-40B4-BE49-F238E27FC236}">
                    <a16:creationId xmlns:a16="http://schemas.microsoft.com/office/drawing/2014/main" id="{64D7B149-14BA-461B-96B6-8A22B7CE3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768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3" name="Freeform 156">
                <a:extLst>
                  <a:ext uri="{FF2B5EF4-FFF2-40B4-BE49-F238E27FC236}">
                    <a16:creationId xmlns:a16="http://schemas.microsoft.com/office/drawing/2014/main" id="{344C23D2-CC0A-4962-B8FC-16D1C6856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768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2 h 32"/>
                  <a:gd name="T12" fmla="*/ 20 w 30"/>
                  <a:gd name="T13" fmla="*/ 2 h 32"/>
                  <a:gd name="T14" fmla="*/ 15 w 30"/>
                  <a:gd name="T15" fmla="*/ 0 h 32"/>
                  <a:gd name="T16" fmla="*/ 11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4" name="Freeform 157">
                <a:extLst>
                  <a:ext uri="{FF2B5EF4-FFF2-40B4-BE49-F238E27FC236}">
                    <a16:creationId xmlns:a16="http://schemas.microsoft.com/office/drawing/2014/main" id="{C28EDF4B-8B18-450C-AF9B-BDB753713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773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7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7 h 30"/>
                  <a:gd name="T36" fmla="*/ 11 w 32"/>
                  <a:gd name="T37" fmla="*/ 30 h 30"/>
                  <a:gd name="T38" fmla="*/ 17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1" y="30"/>
                    </a:lnTo>
                    <a:lnTo>
                      <a:pt x="17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5" name="Freeform 158">
                <a:extLst>
                  <a:ext uri="{FF2B5EF4-FFF2-40B4-BE49-F238E27FC236}">
                    <a16:creationId xmlns:a16="http://schemas.microsoft.com/office/drawing/2014/main" id="{2A3FF232-9E2A-4187-8DE6-7AE2C8C95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773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4 w 32"/>
                  <a:gd name="T9" fmla="*/ 3 h 30"/>
                  <a:gd name="T10" fmla="*/ 20 w 32"/>
                  <a:gd name="T11" fmla="*/ 0 h 30"/>
                  <a:gd name="T12" fmla="*/ 20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7 h 30"/>
                  <a:gd name="T36" fmla="*/ 11 w 32"/>
                  <a:gd name="T37" fmla="*/ 30 h 30"/>
                  <a:gd name="T38" fmla="*/ 15 w 32"/>
                  <a:gd name="T39" fmla="*/ 30 h 30"/>
                  <a:gd name="T40" fmla="*/ 20 w 32"/>
                  <a:gd name="T41" fmla="*/ 30 h 30"/>
                  <a:gd name="T42" fmla="*/ 20 w 32"/>
                  <a:gd name="T43" fmla="*/ 30 h 30"/>
                  <a:gd name="T44" fmla="*/ 24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6" name="Freeform 159">
                <a:extLst>
                  <a:ext uri="{FF2B5EF4-FFF2-40B4-BE49-F238E27FC236}">
                    <a16:creationId xmlns:a16="http://schemas.microsoft.com/office/drawing/2014/main" id="{F1C4D80F-E3D9-46DB-B5F0-8254115DE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776"/>
                <a:ext cx="32" cy="32"/>
              </a:xfrm>
              <a:custGeom>
                <a:avLst/>
                <a:gdLst>
                  <a:gd name="T0" fmla="*/ 32 w 32"/>
                  <a:gd name="T1" fmla="*/ 16 h 32"/>
                  <a:gd name="T2" fmla="*/ 32 w 32"/>
                  <a:gd name="T3" fmla="*/ 16 h 32"/>
                  <a:gd name="T4" fmla="*/ 30 w 32"/>
                  <a:gd name="T5" fmla="*/ 10 h 32"/>
                  <a:gd name="T6" fmla="*/ 29 w 32"/>
                  <a:gd name="T7" fmla="*/ 7 h 32"/>
                  <a:gd name="T8" fmla="*/ 26 w 32"/>
                  <a:gd name="T9" fmla="*/ 3 h 32"/>
                  <a:gd name="T10" fmla="*/ 21 w 32"/>
                  <a:gd name="T11" fmla="*/ 1 h 32"/>
                  <a:gd name="T12" fmla="*/ 21 w 32"/>
                  <a:gd name="T13" fmla="*/ 1 h 32"/>
                  <a:gd name="T14" fmla="*/ 17 w 32"/>
                  <a:gd name="T15" fmla="*/ 0 h 32"/>
                  <a:gd name="T16" fmla="*/ 11 w 32"/>
                  <a:gd name="T17" fmla="*/ 1 h 32"/>
                  <a:gd name="T18" fmla="*/ 8 w 32"/>
                  <a:gd name="T19" fmla="*/ 3 h 32"/>
                  <a:gd name="T20" fmla="*/ 3 w 32"/>
                  <a:gd name="T21" fmla="*/ 7 h 32"/>
                  <a:gd name="T22" fmla="*/ 3 w 32"/>
                  <a:gd name="T23" fmla="*/ 7 h 32"/>
                  <a:gd name="T24" fmla="*/ 2 w 32"/>
                  <a:gd name="T25" fmla="*/ 10 h 32"/>
                  <a:gd name="T26" fmla="*/ 0 w 32"/>
                  <a:gd name="T27" fmla="*/ 16 h 32"/>
                  <a:gd name="T28" fmla="*/ 2 w 32"/>
                  <a:gd name="T29" fmla="*/ 21 h 32"/>
                  <a:gd name="T30" fmla="*/ 3 w 32"/>
                  <a:gd name="T31" fmla="*/ 25 h 32"/>
                  <a:gd name="T32" fmla="*/ 3 w 32"/>
                  <a:gd name="T33" fmla="*/ 25 h 32"/>
                  <a:gd name="T34" fmla="*/ 8 w 32"/>
                  <a:gd name="T35" fmla="*/ 28 h 32"/>
                  <a:gd name="T36" fmla="*/ 11 w 32"/>
                  <a:gd name="T37" fmla="*/ 30 h 32"/>
                  <a:gd name="T38" fmla="*/ 17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8 h 32"/>
                  <a:gd name="T46" fmla="*/ 29 w 32"/>
                  <a:gd name="T47" fmla="*/ 25 h 32"/>
                  <a:gd name="T48" fmla="*/ 30 w 32"/>
                  <a:gd name="T49" fmla="*/ 21 h 32"/>
                  <a:gd name="T50" fmla="*/ 32 w 32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8" y="28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7" name="Freeform 160">
                <a:extLst>
                  <a:ext uri="{FF2B5EF4-FFF2-40B4-BE49-F238E27FC236}">
                    <a16:creationId xmlns:a16="http://schemas.microsoft.com/office/drawing/2014/main" id="{9F96822F-546E-46AE-BBF2-34FE1074B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776"/>
                <a:ext cx="31" cy="32"/>
              </a:xfrm>
              <a:custGeom>
                <a:avLst/>
                <a:gdLst>
                  <a:gd name="T0" fmla="*/ 31 w 31"/>
                  <a:gd name="T1" fmla="*/ 16 h 32"/>
                  <a:gd name="T2" fmla="*/ 31 w 31"/>
                  <a:gd name="T3" fmla="*/ 16 h 32"/>
                  <a:gd name="T4" fmla="*/ 31 w 31"/>
                  <a:gd name="T5" fmla="*/ 10 h 32"/>
                  <a:gd name="T6" fmla="*/ 29 w 31"/>
                  <a:gd name="T7" fmla="*/ 7 h 32"/>
                  <a:gd name="T8" fmla="*/ 24 w 31"/>
                  <a:gd name="T9" fmla="*/ 3 h 32"/>
                  <a:gd name="T10" fmla="*/ 20 w 31"/>
                  <a:gd name="T11" fmla="*/ 1 h 32"/>
                  <a:gd name="T12" fmla="*/ 20 w 31"/>
                  <a:gd name="T13" fmla="*/ 1 h 32"/>
                  <a:gd name="T14" fmla="*/ 15 w 31"/>
                  <a:gd name="T15" fmla="*/ 0 h 32"/>
                  <a:gd name="T16" fmla="*/ 11 w 31"/>
                  <a:gd name="T17" fmla="*/ 1 h 32"/>
                  <a:gd name="T18" fmla="*/ 6 w 31"/>
                  <a:gd name="T19" fmla="*/ 3 h 32"/>
                  <a:gd name="T20" fmla="*/ 3 w 31"/>
                  <a:gd name="T21" fmla="*/ 7 h 32"/>
                  <a:gd name="T22" fmla="*/ 3 w 31"/>
                  <a:gd name="T23" fmla="*/ 7 h 32"/>
                  <a:gd name="T24" fmla="*/ 0 w 31"/>
                  <a:gd name="T25" fmla="*/ 10 h 32"/>
                  <a:gd name="T26" fmla="*/ 0 w 31"/>
                  <a:gd name="T27" fmla="*/ 16 h 32"/>
                  <a:gd name="T28" fmla="*/ 0 w 31"/>
                  <a:gd name="T29" fmla="*/ 21 h 32"/>
                  <a:gd name="T30" fmla="*/ 3 w 31"/>
                  <a:gd name="T31" fmla="*/ 25 h 32"/>
                  <a:gd name="T32" fmla="*/ 3 w 31"/>
                  <a:gd name="T33" fmla="*/ 25 h 32"/>
                  <a:gd name="T34" fmla="*/ 6 w 31"/>
                  <a:gd name="T35" fmla="*/ 28 h 32"/>
                  <a:gd name="T36" fmla="*/ 11 w 31"/>
                  <a:gd name="T37" fmla="*/ 30 h 32"/>
                  <a:gd name="T38" fmla="*/ 15 w 31"/>
                  <a:gd name="T39" fmla="*/ 32 h 32"/>
                  <a:gd name="T40" fmla="*/ 20 w 31"/>
                  <a:gd name="T41" fmla="*/ 30 h 32"/>
                  <a:gd name="T42" fmla="*/ 20 w 31"/>
                  <a:gd name="T43" fmla="*/ 30 h 32"/>
                  <a:gd name="T44" fmla="*/ 24 w 31"/>
                  <a:gd name="T45" fmla="*/ 28 h 32"/>
                  <a:gd name="T46" fmla="*/ 29 w 31"/>
                  <a:gd name="T47" fmla="*/ 25 h 32"/>
                  <a:gd name="T48" fmla="*/ 31 w 31"/>
                  <a:gd name="T49" fmla="*/ 21 h 32"/>
                  <a:gd name="T50" fmla="*/ 31 w 31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6"/>
                    </a:moveTo>
                    <a:lnTo>
                      <a:pt x="31" y="16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8" name="Freeform 161">
                <a:extLst>
                  <a:ext uri="{FF2B5EF4-FFF2-40B4-BE49-F238E27FC236}">
                    <a16:creationId xmlns:a16="http://schemas.microsoft.com/office/drawing/2014/main" id="{AEFCACB2-BEA1-43F2-BD45-4366CCB2E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776"/>
                <a:ext cx="32" cy="32"/>
              </a:xfrm>
              <a:custGeom>
                <a:avLst/>
                <a:gdLst>
                  <a:gd name="T0" fmla="*/ 32 w 32"/>
                  <a:gd name="T1" fmla="*/ 16 h 32"/>
                  <a:gd name="T2" fmla="*/ 32 w 32"/>
                  <a:gd name="T3" fmla="*/ 16 h 32"/>
                  <a:gd name="T4" fmla="*/ 30 w 32"/>
                  <a:gd name="T5" fmla="*/ 10 h 32"/>
                  <a:gd name="T6" fmla="*/ 29 w 32"/>
                  <a:gd name="T7" fmla="*/ 7 h 32"/>
                  <a:gd name="T8" fmla="*/ 24 w 32"/>
                  <a:gd name="T9" fmla="*/ 3 h 32"/>
                  <a:gd name="T10" fmla="*/ 21 w 32"/>
                  <a:gd name="T11" fmla="*/ 1 h 32"/>
                  <a:gd name="T12" fmla="*/ 21 w 32"/>
                  <a:gd name="T13" fmla="*/ 1 h 32"/>
                  <a:gd name="T14" fmla="*/ 15 w 32"/>
                  <a:gd name="T15" fmla="*/ 0 h 32"/>
                  <a:gd name="T16" fmla="*/ 10 w 32"/>
                  <a:gd name="T17" fmla="*/ 1 h 32"/>
                  <a:gd name="T18" fmla="*/ 6 w 32"/>
                  <a:gd name="T19" fmla="*/ 3 h 32"/>
                  <a:gd name="T20" fmla="*/ 3 w 32"/>
                  <a:gd name="T21" fmla="*/ 7 h 32"/>
                  <a:gd name="T22" fmla="*/ 3 w 32"/>
                  <a:gd name="T23" fmla="*/ 7 h 32"/>
                  <a:gd name="T24" fmla="*/ 1 w 32"/>
                  <a:gd name="T25" fmla="*/ 10 h 32"/>
                  <a:gd name="T26" fmla="*/ 0 w 32"/>
                  <a:gd name="T27" fmla="*/ 16 h 32"/>
                  <a:gd name="T28" fmla="*/ 1 w 32"/>
                  <a:gd name="T29" fmla="*/ 21 h 32"/>
                  <a:gd name="T30" fmla="*/ 3 w 32"/>
                  <a:gd name="T31" fmla="*/ 25 h 32"/>
                  <a:gd name="T32" fmla="*/ 3 w 32"/>
                  <a:gd name="T33" fmla="*/ 25 h 32"/>
                  <a:gd name="T34" fmla="*/ 6 w 32"/>
                  <a:gd name="T35" fmla="*/ 28 h 32"/>
                  <a:gd name="T36" fmla="*/ 10 w 32"/>
                  <a:gd name="T37" fmla="*/ 30 h 32"/>
                  <a:gd name="T38" fmla="*/ 15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4 w 32"/>
                  <a:gd name="T45" fmla="*/ 28 h 32"/>
                  <a:gd name="T46" fmla="*/ 29 w 32"/>
                  <a:gd name="T47" fmla="*/ 25 h 32"/>
                  <a:gd name="T48" fmla="*/ 30 w 32"/>
                  <a:gd name="T49" fmla="*/ 21 h 32"/>
                  <a:gd name="T50" fmla="*/ 32 w 32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9" name="Freeform 162">
                <a:extLst>
                  <a:ext uri="{FF2B5EF4-FFF2-40B4-BE49-F238E27FC236}">
                    <a16:creationId xmlns:a16="http://schemas.microsoft.com/office/drawing/2014/main" id="{376238D1-37AB-4228-8628-30EFB74A1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1776"/>
                <a:ext cx="32" cy="32"/>
              </a:xfrm>
              <a:custGeom>
                <a:avLst/>
                <a:gdLst>
                  <a:gd name="T0" fmla="*/ 32 w 32"/>
                  <a:gd name="T1" fmla="*/ 16 h 32"/>
                  <a:gd name="T2" fmla="*/ 32 w 32"/>
                  <a:gd name="T3" fmla="*/ 16 h 32"/>
                  <a:gd name="T4" fmla="*/ 31 w 32"/>
                  <a:gd name="T5" fmla="*/ 10 h 32"/>
                  <a:gd name="T6" fmla="*/ 29 w 32"/>
                  <a:gd name="T7" fmla="*/ 7 h 32"/>
                  <a:gd name="T8" fmla="*/ 26 w 32"/>
                  <a:gd name="T9" fmla="*/ 3 h 32"/>
                  <a:gd name="T10" fmla="*/ 22 w 32"/>
                  <a:gd name="T11" fmla="*/ 1 h 32"/>
                  <a:gd name="T12" fmla="*/ 22 w 32"/>
                  <a:gd name="T13" fmla="*/ 1 h 32"/>
                  <a:gd name="T14" fmla="*/ 16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7 h 32"/>
                  <a:gd name="T22" fmla="*/ 3 w 32"/>
                  <a:gd name="T23" fmla="*/ 7 h 32"/>
                  <a:gd name="T24" fmla="*/ 2 w 32"/>
                  <a:gd name="T25" fmla="*/ 10 h 32"/>
                  <a:gd name="T26" fmla="*/ 0 w 32"/>
                  <a:gd name="T27" fmla="*/ 16 h 32"/>
                  <a:gd name="T28" fmla="*/ 2 w 32"/>
                  <a:gd name="T29" fmla="*/ 21 h 32"/>
                  <a:gd name="T30" fmla="*/ 3 w 32"/>
                  <a:gd name="T31" fmla="*/ 25 h 32"/>
                  <a:gd name="T32" fmla="*/ 3 w 32"/>
                  <a:gd name="T33" fmla="*/ 25 h 32"/>
                  <a:gd name="T34" fmla="*/ 6 w 32"/>
                  <a:gd name="T35" fmla="*/ 28 h 32"/>
                  <a:gd name="T36" fmla="*/ 11 w 32"/>
                  <a:gd name="T37" fmla="*/ 30 h 32"/>
                  <a:gd name="T38" fmla="*/ 16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6 w 32"/>
                  <a:gd name="T45" fmla="*/ 28 h 32"/>
                  <a:gd name="T46" fmla="*/ 29 w 32"/>
                  <a:gd name="T47" fmla="*/ 25 h 32"/>
                  <a:gd name="T48" fmla="*/ 31 w 32"/>
                  <a:gd name="T49" fmla="*/ 21 h 32"/>
                  <a:gd name="T50" fmla="*/ 32 w 32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6"/>
                    </a:moveTo>
                    <a:lnTo>
                      <a:pt x="32" y="16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0" name="Freeform 163">
                <a:extLst>
                  <a:ext uri="{FF2B5EF4-FFF2-40B4-BE49-F238E27FC236}">
                    <a16:creationId xmlns:a16="http://schemas.microsoft.com/office/drawing/2014/main" id="{8FFB82D2-F4AB-4BEA-82F4-203483586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1776"/>
                <a:ext cx="32" cy="32"/>
              </a:xfrm>
              <a:custGeom>
                <a:avLst/>
                <a:gdLst>
                  <a:gd name="T0" fmla="*/ 32 w 32"/>
                  <a:gd name="T1" fmla="*/ 16 h 32"/>
                  <a:gd name="T2" fmla="*/ 32 w 32"/>
                  <a:gd name="T3" fmla="*/ 16 h 32"/>
                  <a:gd name="T4" fmla="*/ 31 w 32"/>
                  <a:gd name="T5" fmla="*/ 10 h 32"/>
                  <a:gd name="T6" fmla="*/ 29 w 32"/>
                  <a:gd name="T7" fmla="*/ 7 h 32"/>
                  <a:gd name="T8" fmla="*/ 26 w 32"/>
                  <a:gd name="T9" fmla="*/ 3 h 32"/>
                  <a:gd name="T10" fmla="*/ 22 w 32"/>
                  <a:gd name="T11" fmla="*/ 1 h 32"/>
                  <a:gd name="T12" fmla="*/ 22 w 32"/>
                  <a:gd name="T13" fmla="*/ 1 h 32"/>
                  <a:gd name="T14" fmla="*/ 16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7 h 32"/>
                  <a:gd name="T22" fmla="*/ 3 w 32"/>
                  <a:gd name="T23" fmla="*/ 7 h 32"/>
                  <a:gd name="T24" fmla="*/ 2 w 32"/>
                  <a:gd name="T25" fmla="*/ 10 h 32"/>
                  <a:gd name="T26" fmla="*/ 0 w 32"/>
                  <a:gd name="T27" fmla="*/ 16 h 32"/>
                  <a:gd name="T28" fmla="*/ 2 w 32"/>
                  <a:gd name="T29" fmla="*/ 21 h 32"/>
                  <a:gd name="T30" fmla="*/ 3 w 32"/>
                  <a:gd name="T31" fmla="*/ 25 h 32"/>
                  <a:gd name="T32" fmla="*/ 3 w 32"/>
                  <a:gd name="T33" fmla="*/ 25 h 32"/>
                  <a:gd name="T34" fmla="*/ 6 w 32"/>
                  <a:gd name="T35" fmla="*/ 28 h 32"/>
                  <a:gd name="T36" fmla="*/ 11 w 32"/>
                  <a:gd name="T37" fmla="*/ 30 h 32"/>
                  <a:gd name="T38" fmla="*/ 16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6 w 32"/>
                  <a:gd name="T45" fmla="*/ 28 h 32"/>
                  <a:gd name="T46" fmla="*/ 29 w 32"/>
                  <a:gd name="T47" fmla="*/ 25 h 32"/>
                  <a:gd name="T48" fmla="*/ 31 w 32"/>
                  <a:gd name="T49" fmla="*/ 21 h 32"/>
                  <a:gd name="T50" fmla="*/ 32 w 32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6"/>
                    </a:moveTo>
                    <a:lnTo>
                      <a:pt x="32" y="16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1" name="Freeform 164">
                <a:extLst>
                  <a:ext uri="{FF2B5EF4-FFF2-40B4-BE49-F238E27FC236}">
                    <a16:creationId xmlns:a16="http://schemas.microsoft.com/office/drawing/2014/main" id="{73411FB3-F4C9-48FD-9EA7-D05CE7B48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76"/>
                <a:ext cx="30" cy="32"/>
              </a:xfrm>
              <a:custGeom>
                <a:avLst/>
                <a:gdLst>
                  <a:gd name="T0" fmla="*/ 30 w 30"/>
                  <a:gd name="T1" fmla="*/ 16 h 32"/>
                  <a:gd name="T2" fmla="*/ 30 w 30"/>
                  <a:gd name="T3" fmla="*/ 16 h 32"/>
                  <a:gd name="T4" fmla="*/ 30 w 30"/>
                  <a:gd name="T5" fmla="*/ 10 h 32"/>
                  <a:gd name="T6" fmla="*/ 27 w 30"/>
                  <a:gd name="T7" fmla="*/ 7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7 h 32"/>
                  <a:gd name="T22" fmla="*/ 3 w 30"/>
                  <a:gd name="T23" fmla="*/ 7 h 32"/>
                  <a:gd name="T24" fmla="*/ 0 w 30"/>
                  <a:gd name="T25" fmla="*/ 10 h 32"/>
                  <a:gd name="T26" fmla="*/ 0 w 30"/>
                  <a:gd name="T27" fmla="*/ 16 h 32"/>
                  <a:gd name="T28" fmla="*/ 0 w 30"/>
                  <a:gd name="T29" fmla="*/ 21 h 32"/>
                  <a:gd name="T30" fmla="*/ 3 w 30"/>
                  <a:gd name="T31" fmla="*/ 25 h 32"/>
                  <a:gd name="T32" fmla="*/ 3 w 30"/>
                  <a:gd name="T33" fmla="*/ 25 h 32"/>
                  <a:gd name="T34" fmla="*/ 6 w 30"/>
                  <a:gd name="T35" fmla="*/ 28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8 h 32"/>
                  <a:gd name="T46" fmla="*/ 27 w 30"/>
                  <a:gd name="T47" fmla="*/ 25 h 32"/>
                  <a:gd name="T48" fmla="*/ 30 w 30"/>
                  <a:gd name="T49" fmla="*/ 21 h 32"/>
                  <a:gd name="T50" fmla="*/ 30 w 30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2" name="Freeform 165">
                <a:extLst>
                  <a:ext uri="{FF2B5EF4-FFF2-40B4-BE49-F238E27FC236}">
                    <a16:creationId xmlns:a16="http://schemas.microsoft.com/office/drawing/2014/main" id="{ACC3F8F9-649B-4B47-AA38-97B17BD9A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792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1 w 31"/>
                  <a:gd name="T5" fmla="*/ 11 h 31"/>
                  <a:gd name="T6" fmla="*/ 28 w 31"/>
                  <a:gd name="T7" fmla="*/ 6 h 31"/>
                  <a:gd name="T8" fmla="*/ 25 w 31"/>
                  <a:gd name="T9" fmla="*/ 3 h 31"/>
                  <a:gd name="T10" fmla="*/ 20 w 31"/>
                  <a:gd name="T11" fmla="*/ 0 h 31"/>
                  <a:gd name="T12" fmla="*/ 20 w 31"/>
                  <a:gd name="T13" fmla="*/ 0 h 31"/>
                  <a:gd name="T14" fmla="*/ 15 w 31"/>
                  <a:gd name="T15" fmla="*/ 0 h 31"/>
                  <a:gd name="T16" fmla="*/ 11 w 31"/>
                  <a:gd name="T17" fmla="*/ 0 h 31"/>
                  <a:gd name="T18" fmla="*/ 6 w 31"/>
                  <a:gd name="T19" fmla="*/ 2 h 31"/>
                  <a:gd name="T20" fmla="*/ 3 w 31"/>
                  <a:gd name="T21" fmla="*/ 6 h 31"/>
                  <a:gd name="T22" fmla="*/ 3 w 31"/>
                  <a:gd name="T23" fmla="*/ 6 h 31"/>
                  <a:gd name="T24" fmla="*/ 0 w 31"/>
                  <a:gd name="T25" fmla="*/ 11 h 31"/>
                  <a:gd name="T26" fmla="*/ 0 w 31"/>
                  <a:gd name="T27" fmla="*/ 16 h 31"/>
                  <a:gd name="T28" fmla="*/ 0 w 31"/>
                  <a:gd name="T29" fmla="*/ 20 h 31"/>
                  <a:gd name="T30" fmla="*/ 3 w 31"/>
                  <a:gd name="T31" fmla="*/ 25 h 31"/>
                  <a:gd name="T32" fmla="*/ 3 w 31"/>
                  <a:gd name="T33" fmla="*/ 25 h 31"/>
                  <a:gd name="T34" fmla="*/ 6 w 31"/>
                  <a:gd name="T35" fmla="*/ 28 h 31"/>
                  <a:gd name="T36" fmla="*/ 11 w 31"/>
                  <a:gd name="T37" fmla="*/ 31 h 31"/>
                  <a:gd name="T38" fmla="*/ 15 w 31"/>
                  <a:gd name="T39" fmla="*/ 31 h 31"/>
                  <a:gd name="T40" fmla="*/ 20 w 31"/>
                  <a:gd name="T41" fmla="*/ 31 h 31"/>
                  <a:gd name="T42" fmla="*/ 20 w 31"/>
                  <a:gd name="T43" fmla="*/ 31 h 31"/>
                  <a:gd name="T44" fmla="*/ 25 w 31"/>
                  <a:gd name="T45" fmla="*/ 28 h 31"/>
                  <a:gd name="T46" fmla="*/ 28 w 31"/>
                  <a:gd name="T47" fmla="*/ 25 h 31"/>
                  <a:gd name="T48" fmla="*/ 31 w 31"/>
                  <a:gd name="T49" fmla="*/ 20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1"/>
                    </a:lnTo>
                    <a:lnTo>
                      <a:pt x="15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5" y="28"/>
                    </a:lnTo>
                    <a:lnTo>
                      <a:pt x="28" y="25"/>
                    </a:lnTo>
                    <a:lnTo>
                      <a:pt x="31" y="20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3" name="Freeform 166">
                <a:extLst>
                  <a:ext uri="{FF2B5EF4-FFF2-40B4-BE49-F238E27FC236}">
                    <a16:creationId xmlns:a16="http://schemas.microsoft.com/office/drawing/2014/main" id="{ADD30695-4E0D-447F-9501-4D21B56B4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803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1 w 32"/>
                  <a:gd name="T11" fmla="*/ 1 h 32"/>
                  <a:gd name="T12" fmla="*/ 21 w 32"/>
                  <a:gd name="T13" fmla="*/ 1 h 32"/>
                  <a:gd name="T14" fmla="*/ 15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6 w 32"/>
                  <a:gd name="T35" fmla="*/ 29 h 32"/>
                  <a:gd name="T36" fmla="*/ 11 w 32"/>
                  <a:gd name="T37" fmla="*/ 30 h 32"/>
                  <a:gd name="T38" fmla="*/ 15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4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4" name="Freeform 167">
                <a:extLst>
                  <a:ext uri="{FF2B5EF4-FFF2-40B4-BE49-F238E27FC236}">
                    <a16:creationId xmlns:a16="http://schemas.microsoft.com/office/drawing/2014/main" id="{A886E6AE-4976-4710-B806-79FA014F9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803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1 w 32"/>
                  <a:gd name="T11" fmla="*/ 1 h 32"/>
                  <a:gd name="T12" fmla="*/ 21 w 32"/>
                  <a:gd name="T13" fmla="*/ 1 h 32"/>
                  <a:gd name="T14" fmla="*/ 15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6 w 32"/>
                  <a:gd name="T35" fmla="*/ 29 h 32"/>
                  <a:gd name="T36" fmla="*/ 11 w 32"/>
                  <a:gd name="T37" fmla="*/ 30 h 32"/>
                  <a:gd name="T38" fmla="*/ 15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4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5" name="Freeform 168">
                <a:extLst>
                  <a:ext uri="{FF2B5EF4-FFF2-40B4-BE49-F238E27FC236}">
                    <a16:creationId xmlns:a16="http://schemas.microsoft.com/office/drawing/2014/main" id="{3B98D694-0349-4E62-87DC-9FB6F98F7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1803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1 w 31"/>
                  <a:gd name="T5" fmla="*/ 11 h 32"/>
                  <a:gd name="T6" fmla="*/ 28 w 31"/>
                  <a:gd name="T7" fmla="*/ 6 h 32"/>
                  <a:gd name="T8" fmla="*/ 25 w 31"/>
                  <a:gd name="T9" fmla="*/ 3 h 32"/>
                  <a:gd name="T10" fmla="*/ 20 w 31"/>
                  <a:gd name="T11" fmla="*/ 1 h 32"/>
                  <a:gd name="T12" fmla="*/ 20 w 31"/>
                  <a:gd name="T13" fmla="*/ 1 h 32"/>
                  <a:gd name="T14" fmla="*/ 15 w 31"/>
                  <a:gd name="T15" fmla="*/ 0 h 32"/>
                  <a:gd name="T16" fmla="*/ 11 w 31"/>
                  <a:gd name="T17" fmla="*/ 1 h 32"/>
                  <a:gd name="T18" fmla="*/ 6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0 w 31"/>
                  <a:gd name="T25" fmla="*/ 11 h 32"/>
                  <a:gd name="T26" fmla="*/ 0 w 31"/>
                  <a:gd name="T27" fmla="*/ 15 h 32"/>
                  <a:gd name="T28" fmla="*/ 0 w 31"/>
                  <a:gd name="T29" fmla="*/ 21 h 32"/>
                  <a:gd name="T30" fmla="*/ 3 w 31"/>
                  <a:gd name="T31" fmla="*/ 24 h 32"/>
                  <a:gd name="T32" fmla="*/ 3 w 31"/>
                  <a:gd name="T33" fmla="*/ 24 h 32"/>
                  <a:gd name="T34" fmla="*/ 6 w 31"/>
                  <a:gd name="T35" fmla="*/ 29 h 32"/>
                  <a:gd name="T36" fmla="*/ 11 w 31"/>
                  <a:gd name="T37" fmla="*/ 30 h 32"/>
                  <a:gd name="T38" fmla="*/ 15 w 31"/>
                  <a:gd name="T39" fmla="*/ 32 h 32"/>
                  <a:gd name="T40" fmla="*/ 20 w 31"/>
                  <a:gd name="T41" fmla="*/ 30 h 32"/>
                  <a:gd name="T42" fmla="*/ 20 w 31"/>
                  <a:gd name="T43" fmla="*/ 30 h 32"/>
                  <a:gd name="T44" fmla="*/ 25 w 31"/>
                  <a:gd name="T45" fmla="*/ 29 h 32"/>
                  <a:gd name="T46" fmla="*/ 28 w 31"/>
                  <a:gd name="T47" fmla="*/ 24 h 32"/>
                  <a:gd name="T48" fmla="*/ 31 w 31"/>
                  <a:gd name="T49" fmla="*/ 21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9"/>
                    </a:lnTo>
                    <a:lnTo>
                      <a:pt x="28" y="24"/>
                    </a:lnTo>
                    <a:lnTo>
                      <a:pt x="31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6" name="Freeform 169">
                <a:extLst>
                  <a:ext uri="{FF2B5EF4-FFF2-40B4-BE49-F238E27FC236}">
                    <a16:creationId xmlns:a16="http://schemas.microsoft.com/office/drawing/2014/main" id="{B89C1DDB-9924-4D3C-8CF5-01E6847A4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1803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0 w 31"/>
                  <a:gd name="T5" fmla="*/ 11 h 32"/>
                  <a:gd name="T6" fmla="*/ 28 w 31"/>
                  <a:gd name="T7" fmla="*/ 6 h 32"/>
                  <a:gd name="T8" fmla="*/ 24 w 31"/>
                  <a:gd name="T9" fmla="*/ 3 h 32"/>
                  <a:gd name="T10" fmla="*/ 19 w 31"/>
                  <a:gd name="T11" fmla="*/ 1 h 32"/>
                  <a:gd name="T12" fmla="*/ 19 w 31"/>
                  <a:gd name="T13" fmla="*/ 1 h 32"/>
                  <a:gd name="T14" fmla="*/ 15 w 31"/>
                  <a:gd name="T15" fmla="*/ 0 h 32"/>
                  <a:gd name="T16" fmla="*/ 10 w 31"/>
                  <a:gd name="T17" fmla="*/ 1 h 32"/>
                  <a:gd name="T18" fmla="*/ 6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1 w 31"/>
                  <a:gd name="T25" fmla="*/ 11 h 32"/>
                  <a:gd name="T26" fmla="*/ 0 w 31"/>
                  <a:gd name="T27" fmla="*/ 15 h 32"/>
                  <a:gd name="T28" fmla="*/ 1 w 31"/>
                  <a:gd name="T29" fmla="*/ 21 h 32"/>
                  <a:gd name="T30" fmla="*/ 3 w 31"/>
                  <a:gd name="T31" fmla="*/ 24 h 32"/>
                  <a:gd name="T32" fmla="*/ 3 w 31"/>
                  <a:gd name="T33" fmla="*/ 24 h 32"/>
                  <a:gd name="T34" fmla="*/ 6 w 31"/>
                  <a:gd name="T35" fmla="*/ 29 h 32"/>
                  <a:gd name="T36" fmla="*/ 10 w 31"/>
                  <a:gd name="T37" fmla="*/ 30 h 32"/>
                  <a:gd name="T38" fmla="*/ 15 w 31"/>
                  <a:gd name="T39" fmla="*/ 32 h 32"/>
                  <a:gd name="T40" fmla="*/ 19 w 31"/>
                  <a:gd name="T41" fmla="*/ 30 h 32"/>
                  <a:gd name="T42" fmla="*/ 19 w 31"/>
                  <a:gd name="T43" fmla="*/ 30 h 32"/>
                  <a:gd name="T44" fmla="*/ 24 w 31"/>
                  <a:gd name="T45" fmla="*/ 29 h 32"/>
                  <a:gd name="T46" fmla="*/ 28 w 31"/>
                  <a:gd name="T47" fmla="*/ 24 h 32"/>
                  <a:gd name="T48" fmla="*/ 30 w 31"/>
                  <a:gd name="T49" fmla="*/ 21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8" y="24"/>
                    </a:lnTo>
                    <a:lnTo>
                      <a:pt x="30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7" name="Freeform 170">
                <a:extLst>
                  <a:ext uri="{FF2B5EF4-FFF2-40B4-BE49-F238E27FC236}">
                    <a16:creationId xmlns:a16="http://schemas.microsoft.com/office/drawing/2014/main" id="{A520DBE8-E740-4AD5-A68D-14BC9C0B4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811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0 h 31"/>
                  <a:gd name="T6" fmla="*/ 27 w 30"/>
                  <a:gd name="T7" fmla="*/ 7 h 31"/>
                  <a:gd name="T8" fmla="*/ 24 w 30"/>
                  <a:gd name="T9" fmla="*/ 3 h 31"/>
                  <a:gd name="T10" fmla="*/ 19 w 30"/>
                  <a:gd name="T11" fmla="*/ 1 h 31"/>
                  <a:gd name="T12" fmla="*/ 19 w 30"/>
                  <a:gd name="T13" fmla="*/ 1 h 31"/>
                  <a:gd name="T14" fmla="*/ 15 w 30"/>
                  <a:gd name="T15" fmla="*/ 0 h 31"/>
                  <a:gd name="T16" fmla="*/ 10 w 30"/>
                  <a:gd name="T17" fmla="*/ 1 h 31"/>
                  <a:gd name="T18" fmla="*/ 6 w 30"/>
                  <a:gd name="T19" fmla="*/ 3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0 h 31"/>
                  <a:gd name="T26" fmla="*/ 0 w 30"/>
                  <a:gd name="T27" fmla="*/ 16 h 31"/>
                  <a:gd name="T28" fmla="*/ 0 w 30"/>
                  <a:gd name="T29" fmla="*/ 21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0 w 30"/>
                  <a:gd name="T37" fmla="*/ 30 h 31"/>
                  <a:gd name="T38" fmla="*/ 15 w 30"/>
                  <a:gd name="T39" fmla="*/ 31 h 31"/>
                  <a:gd name="T40" fmla="*/ 19 w 30"/>
                  <a:gd name="T41" fmla="*/ 30 h 31"/>
                  <a:gd name="T42" fmla="*/ 19 w 30"/>
                  <a:gd name="T43" fmla="*/ 30 h 31"/>
                  <a:gd name="T44" fmla="*/ 24 w 30"/>
                  <a:gd name="T45" fmla="*/ 28 h 31"/>
                  <a:gd name="T46" fmla="*/ 27 w 30"/>
                  <a:gd name="T47" fmla="*/ 25 h 31"/>
                  <a:gd name="T48" fmla="*/ 30 w 30"/>
                  <a:gd name="T49" fmla="*/ 21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8" name="Freeform 171">
                <a:extLst>
                  <a:ext uri="{FF2B5EF4-FFF2-40B4-BE49-F238E27FC236}">
                    <a16:creationId xmlns:a16="http://schemas.microsoft.com/office/drawing/2014/main" id="{9072FD5A-7A1F-4FAC-8C85-F903479B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1811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1 w 31"/>
                  <a:gd name="T5" fmla="*/ 10 h 31"/>
                  <a:gd name="T6" fmla="*/ 28 w 31"/>
                  <a:gd name="T7" fmla="*/ 7 h 31"/>
                  <a:gd name="T8" fmla="*/ 25 w 31"/>
                  <a:gd name="T9" fmla="*/ 3 h 31"/>
                  <a:gd name="T10" fmla="*/ 20 w 31"/>
                  <a:gd name="T11" fmla="*/ 1 h 31"/>
                  <a:gd name="T12" fmla="*/ 20 w 31"/>
                  <a:gd name="T13" fmla="*/ 1 h 31"/>
                  <a:gd name="T14" fmla="*/ 15 w 31"/>
                  <a:gd name="T15" fmla="*/ 0 h 31"/>
                  <a:gd name="T16" fmla="*/ 11 w 31"/>
                  <a:gd name="T17" fmla="*/ 1 h 31"/>
                  <a:gd name="T18" fmla="*/ 6 w 31"/>
                  <a:gd name="T19" fmla="*/ 3 h 31"/>
                  <a:gd name="T20" fmla="*/ 3 w 31"/>
                  <a:gd name="T21" fmla="*/ 7 h 31"/>
                  <a:gd name="T22" fmla="*/ 3 w 31"/>
                  <a:gd name="T23" fmla="*/ 7 h 31"/>
                  <a:gd name="T24" fmla="*/ 0 w 31"/>
                  <a:gd name="T25" fmla="*/ 10 h 31"/>
                  <a:gd name="T26" fmla="*/ 0 w 31"/>
                  <a:gd name="T27" fmla="*/ 16 h 31"/>
                  <a:gd name="T28" fmla="*/ 0 w 31"/>
                  <a:gd name="T29" fmla="*/ 21 h 31"/>
                  <a:gd name="T30" fmla="*/ 3 w 31"/>
                  <a:gd name="T31" fmla="*/ 25 h 31"/>
                  <a:gd name="T32" fmla="*/ 3 w 31"/>
                  <a:gd name="T33" fmla="*/ 25 h 31"/>
                  <a:gd name="T34" fmla="*/ 6 w 31"/>
                  <a:gd name="T35" fmla="*/ 28 h 31"/>
                  <a:gd name="T36" fmla="*/ 11 w 31"/>
                  <a:gd name="T37" fmla="*/ 30 h 31"/>
                  <a:gd name="T38" fmla="*/ 15 w 31"/>
                  <a:gd name="T39" fmla="*/ 31 h 31"/>
                  <a:gd name="T40" fmla="*/ 20 w 31"/>
                  <a:gd name="T41" fmla="*/ 30 h 31"/>
                  <a:gd name="T42" fmla="*/ 20 w 31"/>
                  <a:gd name="T43" fmla="*/ 30 h 31"/>
                  <a:gd name="T44" fmla="*/ 25 w 31"/>
                  <a:gd name="T45" fmla="*/ 28 h 31"/>
                  <a:gd name="T46" fmla="*/ 28 w 31"/>
                  <a:gd name="T47" fmla="*/ 25 h 31"/>
                  <a:gd name="T48" fmla="*/ 31 w 31"/>
                  <a:gd name="T49" fmla="*/ 21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1" y="10"/>
                    </a:lnTo>
                    <a:lnTo>
                      <a:pt x="28" y="7"/>
                    </a:lnTo>
                    <a:lnTo>
                      <a:pt x="25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8"/>
                    </a:lnTo>
                    <a:lnTo>
                      <a:pt x="28" y="25"/>
                    </a:lnTo>
                    <a:lnTo>
                      <a:pt x="31" y="21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9" name="Freeform 172">
                <a:extLst>
                  <a:ext uri="{FF2B5EF4-FFF2-40B4-BE49-F238E27FC236}">
                    <a16:creationId xmlns:a16="http://schemas.microsoft.com/office/drawing/2014/main" id="{3189BAB1-6972-4B8C-A8B8-65585AC74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1811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0 h 31"/>
                  <a:gd name="T6" fmla="*/ 27 w 30"/>
                  <a:gd name="T7" fmla="*/ 7 h 31"/>
                  <a:gd name="T8" fmla="*/ 24 w 30"/>
                  <a:gd name="T9" fmla="*/ 3 h 31"/>
                  <a:gd name="T10" fmla="*/ 19 w 30"/>
                  <a:gd name="T11" fmla="*/ 1 h 31"/>
                  <a:gd name="T12" fmla="*/ 19 w 30"/>
                  <a:gd name="T13" fmla="*/ 1 h 31"/>
                  <a:gd name="T14" fmla="*/ 15 w 30"/>
                  <a:gd name="T15" fmla="*/ 0 h 31"/>
                  <a:gd name="T16" fmla="*/ 10 w 30"/>
                  <a:gd name="T17" fmla="*/ 1 h 31"/>
                  <a:gd name="T18" fmla="*/ 6 w 30"/>
                  <a:gd name="T19" fmla="*/ 3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0 h 31"/>
                  <a:gd name="T26" fmla="*/ 0 w 30"/>
                  <a:gd name="T27" fmla="*/ 16 h 31"/>
                  <a:gd name="T28" fmla="*/ 0 w 30"/>
                  <a:gd name="T29" fmla="*/ 21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0 w 30"/>
                  <a:gd name="T37" fmla="*/ 30 h 31"/>
                  <a:gd name="T38" fmla="*/ 15 w 30"/>
                  <a:gd name="T39" fmla="*/ 31 h 31"/>
                  <a:gd name="T40" fmla="*/ 19 w 30"/>
                  <a:gd name="T41" fmla="*/ 30 h 31"/>
                  <a:gd name="T42" fmla="*/ 19 w 30"/>
                  <a:gd name="T43" fmla="*/ 30 h 31"/>
                  <a:gd name="T44" fmla="*/ 24 w 30"/>
                  <a:gd name="T45" fmla="*/ 28 h 31"/>
                  <a:gd name="T46" fmla="*/ 27 w 30"/>
                  <a:gd name="T47" fmla="*/ 25 h 31"/>
                  <a:gd name="T48" fmla="*/ 30 w 30"/>
                  <a:gd name="T49" fmla="*/ 21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0" name="Freeform 173">
                <a:extLst>
                  <a:ext uri="{FF2B5EF4-FFF2-40B4-BE49-F238E27FC236}">
                    <a16:creationId xmlns:a16="http://schemas.microsoft.com/office/drawing/2014/main" id="{610404D9-C5C3-48A7-B4AE-689DEC90D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842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7 w 30"/>
                  <a:gd name="T7" fmla="*/ 6 h 30"/>
                  <a:gd name="T8" fmla="*/ 24 w 30"/>
                  <a:gd name="T9" fmla="*/ 3 h 30"/>
                  <a:gd name="T10" fmla="*/ 19 w 30"/>
                  <a:gd name="T11" fmla="*/ 0 h 30"/>
                  <a:gd name="T12" fmla="*/ 19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19 w 30"/>
                  <a:gd name="T41" fmla="*/ 30 h 30"/>
                  <a:gd name="T42" fmla="*/ 19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1" name="Freeform 174">
                <a:extLst>
                  <a:ext uri="{FF2B5EF4-FFF2-40B4-BE49-F238E27FC236}">
                    <a16:creationId xmlns:a16="http://schemas.microsoft.com/office/drawing/2014/main" id="{772B97AC-C322-4D4F-85B9-0F6143540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842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1 h 30"/>
                  <a:gd name="T6" fmla="*/ 29 w 32"/>
                  <a:gd name="T7" fmla="*/ 6 h 30"/>
                  <a:gd name="T8" fmla="*/ 26 w 32"/>
                  <a:gd name="T9" fmla="*/ 3 h 30"/>
                  <a:gd name="T10" fmla="*/ 22 w 32"/>
                  <a:gd name="T11" fmla="*/ 0 h 30"/>
                  <a:gd name="T12" fmla="*/ 22 w 32"/>
                  <a:gd name="T13" fmla="*/ 0 h 30"/>
                  <a:gd name="T14" fmla="*/ 16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1 h 30"/>
                  <a:gd name="T26" fmla="*/ 0 w 32"/>
                  <a:gd name="T27" fmla="*/ 15 h 30"/>
                  <a:gd name="T28" fmla="*/ 2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7 h 30"/>
                  <a:gd name="T36" fmla="*/ 11 w 32"/>
                  <a:gd name="T37" fmla="*/ 30 h 30"/>
                  <a:gd name="T38" fmla="*/ 16 w 32"/>
                  <a:gd name="T39" fmla="*/ 30 h 30"/>
                  <a:gd name="T40" fmla="*/ 22 w 32"/>
                  <a:gd name="T41" fmla="*/ 30 h 30"/>
                  <a:gd name="T42" fmla="*/ 22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1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1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2" name="Freeform 175">
                <a:extLst>
                  <a:ext uri="{FF2B5EF4-FFF2-40B4-BE49-F238E27FC236}">
                    <a16:creationId xmlns:a16="http://schemas.microsoft.com/office/drawing/2014/main" id="{439DDCBD-2AEE-40A7-9FAE-9D516C98C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842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2 w 31"/>
                  <a:gd name="T17" fmla="*/ 0 h 30"/>
                  <a:gd name="T18" fmla="*/ 7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1 h 30"/>
                  <a:gd name="T26" fmla="*/ 0 w 31"/>
                  <a:gd name="T27" fmla="*/ 15 h 30"/>
                  <a:gd name="T28" fmla="*/ 1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7 h 30"/>
                  <a:gd name="T36" fmla="*/ 12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7"/>
                    </a:lnTo>
                    <a:lnTo>
                      <a:pt x="12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3" name="Freeform 176">
                <a:extLst>
                  <a:ext uri="{FF2B5EF4-FFF2-40B4-BE49-F238E27FC236}">
                    <a16:creationId xmlns:a16="http://schemas.microsoft.com/office/drawing/2014/main" id="{A7BE1A6D-8319-4A0E-B4C6-7EB761083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842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2 w 31"/>
                  <a:gd name="T17" fmla="*/ 0 h 30"/>
                  <a:gd name="T18" fmla="*/ 7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1 h 30"/>
                  <a:gd name="T26" fmla="*/ 0 w 31"/>
                  <a:gd name="T27" fmla="*/ 15 h 30"/>
                  <a:gd name="T28" fmla="*/ 1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7 h 30"/>
                  <a:gd name="T36" fmla="*/ 12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7"/>
                    </a:lnTo>
                    <a:lnTo>
                      <a:pt x="12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4" name="Freeform 177">
                <a:extLst>
                  <a:ext uri="{FF2B5EF4-FFF2-40B4-BE49-F238E27FC236}">
                    <a16:creationId xmlns:a16="http://schemas.microsoft.com/office/drawing/2014/main" id="{48A570CA-70DF-446E-9D2C-648EE16D6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1842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1 h 30"/>
                  <a:gd name="T6" fmla="*/ 28 w 31"/>
                  <a:gd name="T7" fmla="*/ 6 h 30"/>
                  <a:gd name="T8" fmla="*/ 24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5 w 31"/>
                  <a:gd name="T15" fmla="*/ 0 h 30"/>
                  <a:gd name="T16" fmla="*/ 10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1 h 30"/>
                  <a:gd name="T26" fmla="*/ 0 w 31"/>
                  <a:gd name="T27" fmla="*/ 15 h 30"/>
                  <a:gd name="T28" fmla="*/ 1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7 h 30"/>
                  <a:gd name="T36" fmla="*/ 10 w 31"/>
                  <a:gd name="T37" fmla="*/ 30 h 30"/>
                  <a:gd name="T38" fmla="*/ 15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4 w 31"/>
                  <a:gd name="T45" fmla="*/ 27 h 30"/>
                  <a:gd name="T46" fmla="*/ 28 w 31"/>
                  <a:gd name="T47" fmla="*/ 24 h 30"/>
                  <a:gd name="T48" fmla="*/ 30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8" y="24"/>
                    </a:lnTo>
                    <a:lnTo>
                      <a:pt x="30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5" name="Freeform 178">
                <a:extLst>
                  <a:ext uri="{FF2B5EF4-FFF2-40B4-BE49-F238E27FC236}">
                    <a16:creationId xmlns:a16="http://schemas.microsoft.com/office/drawing/2014/main" id="{C01460CA-E2C3-42D4-90DA-A38FFE0A6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8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1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1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6" name="Freeform 179">
                <a:extLst>
                  <a:ext uri="{FF2B5EF4-FFF2-40B4-BE49-F238E27FC236}">
                    <a16:creationId xmlns:a16="http://schemas.microsoft.com/office/drawing/2014/main" id="{0B674C64-7D3E-4C28-BD4E-31622480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6 w 32"/>
                  <a:gd name="T15" fmla="*/ 0 h 30"/>
                  <a:gd name="T16" fmla="*/ 10 w 32"/>
                  <a:gd name="T17" fmla="*/ 0 h 30"/>
                  <a:gd name="T18" fmla="*/ 7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1 w 32"/>
                  <a:gd name="T25" fmla="*/ 10 h 30"/>
                  <a:gd name="T26" fmla="*/ 0 w 32"/>
                  <a:gd name="T27" fmla="*/ 15 h 30"/>
                  <a:gd name="T28" fmla="*/ 1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7 w 32"/>
                  <a:gd name="T35" fmla="*/ 28 h 30"/>
                  <a:gd name="T36" fmla="*/ 10 w 32"/>
                  <a:gd name="T37" fmla="*/ 30 h 30"/>
                  <a:gd name="T38" fmla="*/ 16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0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7" name="Freeform 180">
                <a:extLst>
                  <a:ext uri="{FF2B5EF4-FFF2-40B4-BE49-F238E27FC236}">
                    <a16:creationId xmlns:a16="http://schemas.microsoft.com/office/drawing/2014/main" id="{420463E8-714D-4AE3-B24D-00E35598B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2 w 32"/>
                  <a:gd name="T11" fmla="*/ 0 h 30"/>
                  <a:gd name="T12" fmla="*/ 22 w 32"/>
                  <a:gd name="T13" fmla="*/ 0 h 30"/>
                  <a:gd name="T14" fmla="*/ 17 w 32"/>
                  <a:gd name="T15" fmla="*/ 0 h 30"/>
                  <a:gd name="T16" fmla="*/ 13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8 h 30"/>
                  <a:gd name="T36" fmla="*/ 13 w 32"/>
                  <a:gd name="T37" fmla="*/ 30 h 30"/>
                  <a:gd name="T38" fmla="*/ 17 w 32"/>
                  <a:gd name="T39" fmla="*/ 30 h 30"/>
                  <a:gd name="T40" fmla="*/ 22 w 32"/>
                  <a:gd name="T41" fmla="*/ 30 h 30"/>
                  <a:gd name="T42" fmla="*/ 22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1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8"/>
                    </a:lnTo>
                    <a:lnTo>
                      <a:pt x="13" y="30"/>
                    </a:lnTo>
                    <a:lnTo>
                      <a:pt x="17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1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8" name="Freeform 181">
                <a:extLst>
                  <a:ext uri="{FF2B5EF4-FFF2-40B4-BE49-F238E27FC236}">
                    <a16:creationId xmlns:a16="http://schemas.microsoft.com/office/drawing/2014/main" id="{A9CD5AC9-2E2E-4B31-85ED-D85371DAF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1850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1 w 31"/>
                  <a:gd name="T5" fmla="*/ 10 h 30"/>
                  <a:gd name="T6" fmla="*/ 28 w 31"/>
                  <a:gd name="T7" fmla="*/ 6 h 30"/>
                  <a:gd name="T8" fmla="*/ 25 w 31"/>
                  <a:gd name="T9" fmla="*/ 3 h 30"/>
                  <a:gd name="T10" fmla="*/ 20 w 31"/>
                  <a:gd name="T11" fmla="*/ 0 h 30"/>
                  <a:gd name="T12" fmla="*/ 20 w 31"/>
                  <a:gd name="T13" fmla="*/ 0 h 30"/>
                  <a:gd name="T14" fmla="*/ 16 w 31"/>
                  <a:gd name="T15" fmla="*/ 0 h 30"/>
                  <a:gd name="T16" fmla="*/ 11 w 31"/>
                  <a:gd name="T17" fmla="*/ 0 h 30"/>
                  <a:gd name="T18" fmla="*/ 7 w 31"/>
                  <a:gd name="T19" fmla="*/ 3 h 30"/>
                  <a:gd name="T20" fmla="*/ 4 w 31"/>
                  <a:gd name="T21" fmla="*/ 6 h 30"/>
                  <a:gd name="T22" fmla="*/ 4 w 31"/>
                  <a:gd name="T23" fmla="*/ 6 h 30"/>
                  <a:gd name="T24" fmla="*/ 0 w 31"/>
                  <a:gd name="T25" fmla="*/ 10 h 30"/>
                  <a:gd name="T26" fmla="*/ 0 w 31"/>
                  <a:gd name="T27" fmla="*/ 15 h 30"/>
                  <a:gd name="T28" fmla="*/ 0 w 31"/>
                  <a:gd name="T29" fmla="*/ 19 h 30"/>
                  <a:gd name="T30" fmla="*/ 4 w 31"/>
                  <a:gd name="T31" fmla="*/ 24 h 30"/>
                  <a:gd name="T32" fmla="*/ 4 w 31"/>
                  <a:gd name="T33" fmla="*/ 24 h 30"/>
                  <a:gd name="T34" fmla="*/ 7 w 31"/>
                  <a:gd name="T35" fmla="*/ 28 h 30"/>
                  <a:gd name="T36" fmla="*/ 11 w 31"/>
                  <a:gd name="T37" fmla="*/ 30 h 30"/>
                  <a:gd name="T38" fmla="*/ 16 w 31"/>
                  <a:gd name="T39" fmla="*/ 30 h 30"/>
                  <a:gd name="T40" fmla="*/ 20 w 31"/>
                  <a:gd name="T41" fmla="*/ 30 h 30"/>
                  <a:gd name="T42" fmla="*/ 20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1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7" y="28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1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9" name="Freeform 182">
                <a:extLst>
                  <a:ext uri="{FF2B5EF4-FFF2-40B4-BE49-F238E27FC236}">
                    <a16:creationId xmlns:a16="http://schemas.microsoft.com/office/drawing/2014/main" id="{0B60ED0F-A30D-4788-AA30-5E7DD7E08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8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8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0" name="Freeform 183">
                <a:extLst>
                  <a:ext uri="{FF2B5EF4-FFF2-40B4-BE49-F238E27FC236}">
                    <a16:creationId xmlns:a16="http://schemas.microsoft.com/office/drawing/2014/main" id="{F8D299B8-8FA2-4900-8A8F-01F0CE472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8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8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1" name="Freeform 184">
                <a:extLst>
                  <a:ext uri="{FF2B5EF4-FFF2-40B4-BE49-F238E27FC236}">
                    <a16:creationId xmlns:a16="http://schemas.microsoft.com/office/drawing/2014/main" id="{04DFD49E-EE14-449A-9F93-1090E6D91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850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0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0 w 31"/>
                  <a:gd name="T17" fmla="*/ 0 h 30"/>
                  <a:gd name="T18" fmla="*/ 7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0 h 30"/>
                  <a:gd name="T26" fmla="*/ 0 w 31"/>
                  <a:gd name="T27" fmla="*/ 15 h 30"/>
                  <a:gd name="T28" fmla="*/ 1 w 31"/>
                  <a:gd name="T29" fmla="*/ 19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8 h 30"/>
                  <a:gd name="T36" fmla="*/ 10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0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2" name="Freeform 185">
                <a:extLst>
                  <a:ext uri="{FF2B5EF4-FFF2-40B4-BE49-F238E27FC236}">
                    <a16:creationId xmlns:a16="http://schemas.microsoft.com/office/drawing/2014/main" id="{4262EE7E-E4B9-44DD-A249-DD44BE92E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8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3" name="Freeform 186">
                <a:extLst>
                  <a:ext uri="{FF2B5EF4-FFF2-40B4-BE49-F238E27FC236}">
                    <a16:creationId xmlns:a16="http://schemas.microsoft.com/office/drawing/2014/main" id="{84590E70-C58E-4805-B593-7E8684CE9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4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8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4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4" name="Freeform 187">
                <a:extLst>
                  <a:ext uri="{FF2B5EF4-FFF2-40B4-BE49-F238E27FC236}">
                    <a16:creationId xmlns:a16="http://schemas.microsoft.com/office/drawing/2014/main" id="{99D8C341-1DF7-4671-A05E-08AE8C36D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86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0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0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5" name="Freeform 188">
                <a:extLst>
                  <a:ext uri="{FF2B5EF4-FFF2-40B4-BE49-F238E27FC236}">
                    <a16:creationId xmlns:a16="http://schemas.microsoft.com/office/drawing/2014/main" id="{D7D66C1F-46E5-4E56-9CC2-92BE3ADCD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865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1 w 32"/>
                  <a:gd name="T5" fmla="*/ 10 h 32"/>
                  <a:gd name="T6" fmla="*/ 29 w 32"/>
                  <a:gd name="T7" fmla="*/ 6 h 32"/>
                  <a:gd name="T8" fmla="*/ 25 w 32"/>
                  <a:gd name="T9" fmla="*/ 3 h 32"/>
                  <a:gd name="T10" fmla="*/ 20 w 32"/>
                  <a:gd name="T11" fmla="*/ 1 h 32"/>
                  <a:gd name="T12" fmla="*/ 20 w 32"/>
                  <a:gd name="T13" fmla="*/ 1 h 32"/>
                  <a:gd name="T14" fmla="*/ 15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0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6 w 32"/>
                  <a:gd name="T35" fmla="*/ 29 h 32"/>
                  <a:gd name="T36" fmla="*/ 11 w 32"/>
                  <a:gd name="T37" fmla="*/ 30 h 32"/>
                  <a:gd name="T38" fmla="*/ 15 w 32"/>
                  <a:gd name="T39" fmla="*/ 32 h 32"/>
                  <a:gd name="T40" fmla="*/ 20 w 32"/>
                  <a:gd name="T41" fmla="*/ 30 h 32"/>
                  <a:gd name="T42" fmla="*/ 20 w 32"/>
                  <a:gd name="T43" fmla="*/ 30 h 32"/>
                  <a:gd name="T44" fmla="*/ 25 w 32"/>
                  <a:gd name="T45" fmla="*/ 29 h 32"/>
                  <a:gd name="T46" fmla="*/ 29 w 32"/>
                  <a:gd name="T47" fmla="*/ 24 h 32"/>
                  <a:gd name="T48" fmla="*/ 31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5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9"/>
                    </a:lnTo>
                    <a:lnTo>
                      <a:pt x="29" y="24"/>
                    </a:lnTo>
                    <a:lnTo>
                      <a:pt x="31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6" name="Freeform 189">
                <a:extLst>
                  <a:ext uri="{FF2B5EF4-FFF2-40B4-BE49-F238E27FC236}">
                    <a16:creationId xmlns:a16="http://schemas.microsoft.com/office/drawing/2014/main" id="{BA98FD65-EEFA-4E4B-8D04-CD4E974A3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86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0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1 h 32"/>
                  <a:gd name="T12" fmla="*/ 19 w 30"/>
                  <a:gd name="T13" fmla="*/ 1 h 32"/>
                  <a:gd name="T14" fmla="*/ 15 w 30"/>
                  <a:gd name="T15" fmla="*/ 0 h 32"/>
                  <a:gd name="T16" fmla="*/ 10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0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7" name="Freeform 190">
                <a:extLst>
                  <a:ext uri="{FF2B5EF4-FFF2-40B4-BE49-F238E27FC236}">
                    <a16:creationId xmlns:a16="http://schemas.microsoft.com/office/drawing/2014/main" id="{68D9AD78-6636-4456-A1B3-2280B47D9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186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0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1 h 32"/>
                  <a:gd name="T12" fmla="*/ 19 w 30"/>
                  <a:gd name="T13" fmla="*/ 1 h 32"/>
                  <a:gd name="T14" fmla="*/ 15 w 30"/>
                  <a:gd name="T15" fmla="*/ 0 h 32"/>
                  <a:gd name="T16" fmla="*/ 10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0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8" name="Freeform 191">
                <a:extLst>
                  <a:ext uri="{FF2B5EF4-FFF2-40B4-BE49-F238E27FC236}">
                    <a16:creationId xmlns:a16="http://schemas.microsoft.com/office/drawing/2014/main" id="{39367206-C7EC-4E27-9227-78DA04287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186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0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0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9" name="Freeform 192">
                <a:extLst>
                  <a:ext uri="{FF2B5EF4-FFF2-40B4-BE49-F238E27FC236}">
                    <a16:creationId xmlns:a16="http://schemas.microsoft.com/office/drawing/2014/main" id="{11CC30CA-CD52-4BD8-913F-C24D86D81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865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0 h 32"/>
                  <a:gd name="T6" fmla="*/ 29 w 32"/>
                  <a:gd name="T7" fmla="*/ 6 h 32"/>
                  <a:gd name="T8" fmla="*/ 24 w 32"/>
                  <a:gd name="T9" fmla="*/ 3 h 32"/>
                  <a:gd name="T10" fmla="*/ 20 w 32"/>
                  <a:gd name="T11" fmla="*/ 1 h 32"/>
                  <a:gd name="T12" fmla="*/ 20 w 32"/>
                  <a:gd name="T13" fmla="*/ 1 h 32"/>
                  <a:gd name="T14" fmla="*/ 15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0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6 w 32"/>
                  <a:gd name="T35" fmla="*/ 29 h 32"/>
                  <a:gd name="T36" fmla="*/ 11 w 32"/>
                  <a:gd name="T37" fmla="*/ 30 h 32"/>
                  <a:gd name="T38" fmla="*/ 15 w 32"/>
                  <a:gd name="T39" fmla="*/ 32 h 32"/>
                  <a:gd name="T40" fmla="*/ 20 w 32"/>
                  <a:gd name="T41" fmla="*/ 30 h 32"/>
                  <a:gd name="T42" fmla="*/ 20 w 32"/>
                  <a:gd name="T43" fmla="*/ 30 h 32"/>
                  <a:gd name="T44" fmla="*/ 24 w 32"/>
                  <a:gd name="T45" fmla="*/ 29 h 32"/>
                  <a:gd name="T46" fmla="*/ 29 w 32"/>
                  <a:gd name="T47" fmla="*/ 24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0" name="Freeform 193">
                <a:extLst>
                  <a:ext uri="{FF2B5EF4-FFF2-40B4-BE49-F238E27FC236}">
                    <a16:creationId xmlns:a16="http://schemas.microsoft.com/office/drawing/2014/main" id="{A05B769A-DC40-4155-A421-65C467B5BA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892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0 w 31"/>
                  <a:gd name="T5" fmla="*/ 11 h 32"/>
                  <a:gd name="T6" fmla="*/ 28 w 31"/>
                  <a:gd name="T7" fmla="*/ 6 h 32"/>
                  <a:gd name="T8" fmla="*/ 25 w 31"/>
                  <a:gd name="T9" fmla="*/ 3 h 32"/>
                  <a:gd name="T10" fmla="*/ 21 w 31"/>
                  <a:gd name="T11" fmla="*/ 2 h 32"/>
                  <a:gd name="T12" fmla="*/ 21 w 31"/>
                  <a:gd name="T13" fmla="*/ 2 h 32"/>
                  <a:gd name="T14" fmla="*/ 16 w 31"/>
                  <a:gd name="T15" fmla="*/ 0 h 32"/>
                  <a:gd name="T16" fmla="*/ 12 w 31"/>
                  <a:gd name="T17" fmla="*/ 2 h 32"/>
                  <a:gd name="T18" fmla="*/ 7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1 w 31"/>
                  <a:gd name="T25" fmla="*/ 11 h 32"/>
                  <a:gd name="T26" fmla="*/ 0 w 31"/>
                  <a:gd name="T27" fmla="*/ 15 h 32"/>
                  <a:gd name="T28" fmla="*/ 1 w 31"/>
                  <a:gd name="T29" fmla="*/ 20 h 32"/>
                  <a:gd name="T30" fmla="*/ 3 w 31"/>
                  <a:gd name="T31" fmla="*/ 24 h 32"/>
                  <a:gd name="T32" fmla="*/ 3 w 31"/>
                  <a:gd name="T33" fmla="*/ 24 h 32"/>
                  <a:gd name="T34" fmla="*/ 7 w 31"/>
                  <a:gd name="T35" fmla="*/ 29 h 32"/>
                  <a:gd name="T36" fmla="*/ 12 w 31"/>
                  <a:gd name="T37" fmla="*/ 30 h 32"/>
                  <a:gd name="T38" fmla="*/ 16 w 31"/>
                  <a:gd name="T39" fmla="*/ 32 h 32"/>
                  <a:gd name="T40" fmla="*/ 21 w 31"/>
                  <a:gd name="T41" fmla="*/ 30 h 32"/>
                  <a:gd name="T42" fmla="*/ 21 w 31"/>
                  <a:gd name="T43" fmla="*/ 30 h 32"/>
                  <a:gd name="T44" fmla="*/ 25 w 31"/>
                  <a:gd name="T45" fmla="*/ 29 h 32"/>
                  <a:gd name="T46" fmla="*/ 28 w 31"/>
                  <a:gd name="T47" fmla="*/ 24 h 32"/>
                  <a:gd name="T48" fmla="*/ 30 w 31"/>
                  <a:gd name="T49" fmla="*/ 21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2" y="30"/>
                    </a:lnTo>
                    <a:lnTo>
                      <a:pt x="16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8" y="24"/>
                    </a:lnTo>
                    <a:lnTo>
                      <a:pt x="30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1" name="Freeform 194">
                <a:extLst>
                  <a:ext uri="{FF2B5EF4-FFF2-40B4-BE49-F238E27FC236}">
                    <a16:creationId xmlns:a16="http://schemas.microsoft.com/office/drawing/2014/main" id="{03F5C060-6406-4316-9C69-A1D502117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892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1 w 31"/>
                  <a:gd name="T5" fmla="*/ 11 h 32"/>
                  <a:gd name="T6" fmla="*/ 28 w 31"/>
                  <a:gd name="T7" fmla="*/ 6 h 32"/>
                  <a:gd name="T8" fmla="*/ 25 w 31"/>
                  <a:gd name="T9" fmla="*/ 3 h 32"/>
                  <a:gd name="T10" fmla="*/ 20 w 31"/>
                  <a:gd name="T11" fmla="*/ 2 h 32"/>
                  <a:gd name="T12" fmla="*/ 20 w 31"/>
                  <a:gd name="T13" fmla="*/ 2 h 32"/>
                  <a:gd name="T14" fmla="*/ 15 w 31"/>
                  <a:gd name="T15" fmla="*/ 0 h 32"/>
                  <a:gd name="T16" fmla="*/ 11 w 31"/>
                  <a:gd name="T17" fmla="*/ 2 h 32"/>
                  <a:gd name="T18" fmla="*/ 6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0 w 31"/>
                  <a:gd name="T25" fmla="*/ 11 h 32"/>
                  <a:gd name="T26" fmla="*/ 0 w 31"/>
                  <a:gd name="T27" fmla="*/ 15 h 32"/>
                  <a:gd name="T28" fmla="*/ 0 w 31"/>
                  <a:gd name="T29" fmla="*/ 20 h 32"/>
                  <a:gd name="T30" fmla="*/ 3 w 31"/>
                  <a:gd name="T31" fmla="*/ 24 h 32"/>
                  <a:gd name="T32" fmla="*/ 3 w 31"/>
                  <a:gd name="T33" fmla="*/ 24 h 32"/>
                  <a:gd name="T34" fmla="*/ 6 w 31"/>
                  <a:gd name="T35" fmla="*/ 29 h 32"/>
                  <a:gd name="T36" fmla="*/ 11 w 31"/>
                  <a:gd name="T37" fmla="*/ 30 h 32"/>
                  <a:gd name="T38" fmla="*/ 15 w 31"/>
                  <a:gd name="T39" fmla="*/ 32 h 32"/>
                  <a:gd name="T40" fmla="*/ 20 w 31"/>
                  <a:gd name="T41" fmla="*/ 30 h 32"/>
                  <a:gd name="T42" fmla="*/ 20 w 31"/>
                  <a:gd name="T43" fmla="*/ 30 h 32"/>
                  <a:gd name="T44" fmla="*/ 25 w 31"/>
                  <a:gd name="T45" fmla="*/ 29 h 32"/>
                  <a:gd name="T46" fmla="*/ 28 w 31"/>
                  <a:gd name="T47" fmla="*/ 24 h 32"/>
                  <a:gd name="T48" fmla="*/ 31 w 31"/>
                  <a:gd name="T49" fmla="*/ 21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9"/>
                    </a:lnTo>
                    <a:lnTo>
                      <a:pt x="28" y="24"/>
                    </a:lnTo>
                    <a:lnTo>
                      <a:pt x="31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2" name="Freeform 195">
                <a:extLst>
                  <a:ext uri="{FF2B5EF4-FFF2-40B4-BE49-F238E27FC236}">
                    <a16:creationId xmlns:a16="http://schemas.microsoft.com/office/drawing/2014/main" id="{936D6406-A3E4-467D-AA69-7CF350076A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892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0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3" name="Freeform 196">
                <a:extLst>
                  <a:ext uri="{FF2B5EF4-FFF2-40B4-BE49-F238E27FC236}">
                    <a16:creationId xmlns:a16="http://schemas.microsoft.com/office/drawing/2014/main" id="{6B41B045-C2AF-478B-9A50-69314D35A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892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0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4" name="Freeform 197">
                <a:extLst>
                  <a:ext uri="{FF2B5EF4-FFF2-40B4-BE49-F238E27FC236}">
                    <a16:creationId xmlns:a16="http://schemas.microsoft.com/office/drawing/2014/main" id="{BE1475B2-7FB6-4942-A223-AD612B48D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892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1 w 32"/>
                  <a:gd name="T11" fmla="*/ 2 h 32"/>
                  <a:gd name="T12" fmla="*/ 21 w 32"/>
                  <a:gd name="T13" fmla="*/ 2 h 32"/>
                  <a:gd name="T14" fmla="*/ 17 w 32"/>
                  <a:gd name="T15" fmla="*/ 0 h 32"/>
                  <a:gd name="T16" fmla="*/ 12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1 w 32"/>
                  <a:gd name="T25" fmla="*/ 11 h 32"/>
                  <a:gd name="T26" fmla="*/ 0 w 32"/>
                  <a:gd name="T27" fmla="*/ 15 h 32"/>
                  <a:gd name="T28" fmla="*/ 1 w 32"/>
                  <a:gd name="T29" fmla="*/ 20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2 w 32"/>
                  <a:gd name="T37" fmla="*/ 30 h 32"/>
                  <a:gd name="T38" fmla="*/ 17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4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2" y="30"/>
                    </a:lnTo>
                    <a:lnTo>
                      <a:pt x="17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5" name="Freeform 198">
                <a:extLst>
                  <a:ext uri="{FF2B5EF4-FFF2-40B4-BE49-F238E27FC236}">
                    <a16:creationId xmlns:a16="http://schemas.microsoft.com/office/drawing/2014/main" id="{046CE217-1C69-494B-ABB4-B27C63614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892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1 w 32"/>
                  <a:gd name="T11" fmla="*/ 2 h 32"/>
                  <a:gd name="T12" fmla="*/ 21 w 32"/>
                  <a:gd name="T13" fmla="*/ 2 h 32"/>
                  <a:gd name="T14" fmla="*/ 17 w 32"/>
                  <a:gd name="T15" fmla="*/ 0 h 32"/>
                  <a:gd name="T16" fmla="*/ 11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0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1 w 32"/>
                  <a:gd name="T37" fmla="*/ 30 h 32"/>
                  <a:gd name="T38" fmla="*/ 17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4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6" name="Rectangle 199">
                <a:extLst>
                  <a:ext uri="{FF2B5EF4-FFF2-40B4-BE49-F238E27FC236}">
                    <a16:creationId xmlns:a16="http://schemas.microsoft.com/office/drawing/2014/main" id="{8DFDCA69-4A2B-41C9-B9DB-23953B7FF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" y="2117"/>
                <a:ext cx="48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647" name="Line 200">
                <a:extLst>
                  <a:ext uri="{FF2B5EF4-FFF2-40B4-BE49-F238E27FC236}">
                    <a16:creationId xmlns:a16="http://schemas.microsoft.com/office/drawing/2014/main" id="{C10D6376-4358-4B6D-A924-303580C1F0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2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8" name="Rectangle 201">
                <a:extLst>
                  <a:ext uri="{FF2B5EF4-FFF2-40B4-BE49-F238E27FC236}">
                    <a16:creationId xmlns:a16="http://schemas.microsoft.com/office/drawing/2014/main" id="{1815A6EC-89A1-45B6-8C93-FAE97F4D4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" y="2117"/>
                <a:ext cx="48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649" name="Line 202">
                <a:extLst>
                  <a:ext uri="{FF2B5EF4-FFF2-40B4-BE49-F238E27FC236}">
                    <a16:creationId xmlns:a16="http://schemas.microsoft.com/office/drawing/2014/main" id="{D4A0CBEC-6D9D-4C24-B45F-0034923B9B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8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0" name="Rectangle 203">
                <a:extLst>
                  <a:ext uri="{FF2B5EF4-FFF2-40B4-BE49-F238E27FC236}">
                    <a16:creationId xmlns:a16="http://schemas.microsoft.com/office/drawing/2014/main" id="{CF2075F2-DD2B-4BDA-82CD-740A2B95D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" y="2117"/>
                <a:ext cx="48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651" name="Line 204">
                <a:extLst>
                  <a:ext uri="{FF2B5EF4-FFF2-40B4-BE49-F238E27FC236}">
                    <a16:creationId xmlns:a16="http://schemas.microsoft.com/office/drawing/2014/main" id="{81E42442-A4D6-4FC3-9AE1-211F44C53E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5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</p:grpSp>
        <p:grpSp>
          <p:nvGrpSpPr>
            <p:cNvPr id="17" name="Group 406">
              <a:extLst>
                <a:ext uri="{FF2B5EF4-FFF2-40B4-BE49-F238E27FC236}">
                  <a16:creationId xmlns:a16="http://schemas.microsoft.com/office/drawing/2014/main" id="{FBCB4619-5D20-4F55-B751-83521004C2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8" y="740"/>
              <a:ext cx="3935" cy="1487"/>
              <a:chOff x="958" y="740"/>
              <a:chExt cx="3935" cy="1487"/>
            </a:xfrm>
          </p:grpSpPr>
          <p:sp>
            <p:nvSpPr>
              <p:cNvPr id="1252" name="Rectangle 206">
                <a:extLst>
                  <a:ext uri="{FF2B5EF4-FFF2-40B4-BE49-F238E27FC236}">
                    <a16:creationId xmlns:a16="http://schemas.microsoft.com/office/drawing/2014/main" id="{AA22526B-FFA4-436C-B508-AE751139B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8" y="2117"/>
                <a:ext cx="48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53" name="Line 207">
                <a:extLst>
                  <a:ext uri="{FF2B5EF4-FFF2-40B4-BE49-F238E27FC236}">
                    <a16:creationId xmlns:a16="http://schemas.microsoft.com/office/drawing/2014/main" id="{D252BA17-C94D-4B59-A4A7-2CBBF286A8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82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4" name="Rectangle 208">
                <a:extLst>
                  <a:ext uri="{FF2B5EF4-FFF2-40B4-BE49-F238E27FC236}">
                    <a16:creationId xmlns:a16="http://schemas.microsoft.com/office/drawing/2014/main" id="{9DC2ABED-3DC1-4E44-9D0D-A41F597C7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" y="2117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55" name="Line 209">
                <a:extLst>
                  <a:ext uri="{FF2B5EF4-FFF2-40B4-BE49-F238E27FC236}">
                    <a16:creationId xmlns:a16="http://schemas.microsoft.com/office/drawing/2014/main" id="{460E83B7-2F0C-4F0C-B196-284B9F34F4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78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6" name="Rectangle 210">
                <a:extLst>
                  <a:ext uri="{FF2B5EF4-FFF2-40B4-BE49-F238E27FC236}">
                    <a16:creationId xmlns:a16="http://schemas.microsoft.com/office/drawing/2014/main" id="{1437D6BA-1918-49B6-8E19-8AF09A597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" y="2117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57" name="Line 211">
                <a:extLst>
                  <a:ext uri="{FF2B5EF4-FFF2-40B4-BE49-F238E27FC236}">
                    <a16:creationId xmlns:a16="http://schemas.microsoft.com/office/drawing/2014/main" id="{D9D3E3B0-9B1B-4B54-86E7-F66BD44D09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4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8" name="Rectangle 212">
                <a:extLst>
                  <a:ext uri="{FF2B5EF4-FFF2-40B4-BE49-F238E27FC236}">
                    <a16:creationId xmlns:a16="http://schemas.microsoft.com/office/drawing/2014/main" id="{6755019D-5609-4B2C-BAF8-FF061F614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2" y="2117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18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59" name="Line 213">
                <a:extLst>
                  <a:ext uri="{FF2B5EF4-FFF2-40B4-BE49-F238E27FC236}">
                    <a16:creationId xmlns:a16="http://schemas.microsoft.com/office/drawing/2014/main" id="{ED0ADC8D-CA4F-4534-89E7-248FCE4C5B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0" name="Rectangle 214">
                <a:extLst>
                  <a:ext uri="{FF2B5EF4-FFF2-40B4-BE49-F238E27FC236}">
                    <a16:creationId xmlns:a16="http://schemas.microsoft.com/office/drawing/2014/main" id="{60B0534A-D9DC-4C44-8452-3AB5B8851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0" y="2117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61" name="Line 215">
                <a:extLst>
                  <a:ext uri="{FF2B5EF4-FFF2-40B4-BE49-F238E27FC236}">
                    <a16:creationId xmlns:a16="http://schemas.microsoft.com/office/drawing/2014/main" id="{2553A2F7-258A-49F3-843F-3DA56E8000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8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2" name="Rectangle 216">
                <a:extLst>
                  <a:ext uri="{FF2B5EF4-FFF2-40B4-BE49-F238E27FC236}">
                    <a16:creationId xmlns:a16="http://schemas.microsoft.com/office/drawing/2014/main" id="{CF6D836D-ABE5-4883-9372-9C71243C1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6" y="2117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24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63" name="Line 217">
                <a:extLst>
                  <a:ext uri="{FF2B5EF4-FFF2-40B4-BE49-F238E27FC236}">
                    <a16:creationId xmlns:a16="http://schemas.microsoft.com/office/drawing/2014/main" id="{C9E0DBA7-774C-485E-AE2B-6F7DD18EE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4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4" name="Rectangle 218">
                <a:extLst>
                  <a:ext uri="{FF2B5EF4-FFF2-40B4-BE49-F238E27FC236}">
                    <a16:creationId xmlns:a16="http://schemas.microsoft.com/office/drawing/2014/main" id="{29DDE2CA-17A6-4C19-9B95-863ED25131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12" y="2117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27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65" name="Line 219">
                <a:extLst>
                  <a:ext uri="{FF2B5EF4-FFF2-40B4-BE49-F238E27FC236}">
                    <a16:creationId xmlns:a16="http://schemas.microsoft.com/office/drawing/2014/main" id="{BAB50344-8D9C-437B-823F-5925CD4226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6" name="Rectangle 220">
                <a:extLst>
                  <a:ext uri="{FF2B5EF4-FFF2-40B4-BE49-F238E27FC236}">
                    <a16:creationId xmlns:a16="http://schemas.microsoft.com/office/drawing/2014/main" id="{BF10866B-CE29-44D7-9F38-39FF5B4DC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8" y="2117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67" name="Line 221">
                <a:extLst>
                  <a:ext uri="{FF2B5EF4-FFF2-40B4-BE49-F238E27FC236}">
                    <a16:creationId xmlns:a16="http://schemas.microsoft.com/office/drawing/2014/main" id="{69A95920-13AC-4154-A712-B46BCFEF3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7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8" name="Rectangle 222">
                <a:extLst>
                  <a:ext uri="{FF2B5EF4-FFF2-40B4-BE49-F238E27FC236}">
                    <a16:creationId xmlns:a16="http://schemas.microsoft.com/office/drawing/2014/main" id="{5CE798C0-CEEE-4A0C-92FA-ABE02DFF6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117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69" name="Line 223">
                <a:extLst>
                  <a:ext uri="{FF2B5EF4-FFF2-40B4-BE49-F238E27FC236}">
                    <a16:creationId xmlns:a16="http://schemas.microsoft.com/office/drawing/2014/main" id="{FAEEA89C-7550-434E-8897-00ED863816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54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0" name="Rectangle 224">
                <a:extLst>
                  <a:ext uri="{FF2B5EF4-FFF2-40B4-BE49-F238E27FC236}">
                    <a16:creationId xmlns:a16="http://schemas.microsoft.com/office/drawing/2014/main" id="{7AA59FB4-62F0-445A-8980-333DCBE25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117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71" name="Line 225">
                <a:extLst>
                  <a:ext uri="{FF2B5EF4-FFF2-40B4-BE49-F238E27FC236}">
                    <a16:creationId xmlns:a16="http://schemas.microsoft.com/office/drawing/2014/main" id="{27D2D4FF-7A7F-4053-9AE6-194E19E85B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50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2" name="Rectangle 226">
                <a:extLst>
                  <a:ext uri="{FF2B5EF4-FFF2-40B4-BE49-F238E27FC236}">
                    <a16:creationId xmlns:a16="http://schemas.microsoft.com/office/drawing/2014/main" id="{CFA2E13A-8D20-429C-8DD6-0CDB85DDC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8" y="2117"/>
                <a:ext cx="95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12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73" name="Line 227">
                <a:extLst>
                  <a:ext uri="{FF2B5EF4-FFF2-40B4-BE49-F238E27FC236}">
                    <a16:creationId xmlns:a16="http://schemas.microsoft.com/office/drawing/2014/main" id="{BB91B442-C954-4454-B1FD-88D00F6F70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8" y="1814"/>
                <a:ext cx="38" cy="0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4" name="Line 228">
                <a:extLst>
                  <a:ext uri="{FF2B5EF4-FFF2-40B4-BE49-F238E27FC236}">
                    <a16:creationId xmlns:a16="http://schemas.microsoft.com/office/drawing/2014/main" id="{EF27ABC3-761A-4E99-8493-CAF7F78286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8" y="1549"/>
                <a:ext cx="38" cy="0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5" name="Line 229">
                <a:extLst>
                  <a:ext uri="{FF2B5EF4-FFF2-40B4-BE49-F238E27FC236}">
                    <a16:creationId xmlns:a16="http://schemas.microsoft.com/office/drawing/2014/main" id="{CE458A67-60EB-4DBA-A8D1-1E87ADB8BC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8" y="1285"/>
                <a:ext cx="38" cy="0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6" name="Line 230">
                <a:extLst>
                  <a:ext uri="{FF2B5EF4-FFF2-40B4-BE49-F238E27FC236}">
                    <a16:creationId xmlns:a16="http://schemas.microsoft.com/office/drawing/2014/main" id="{658D389E-010A-401E-83B3-9466C8C19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8" y="1019"/>
                <a:ext cx="38" cy="0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7" name="Line 231">
                <a:extLst>
                  <a:ext uri="{FF2B5EF4-FFF2-40B4-BE49-F238E27FC236}">
                    <a16:creationId xmlns:a16="http://schemas.microsoft.com/office/drawing/2014/main" id="{C4545648-BB7C-4A9D-A5C6-20BCC804A1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58" y="755"/>
                <a:ext cx="38" cy="0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8" name="Freeform 232">
                <a:extLst>
                  <a:ext uri="{FF2B5EF4-FFF2-40B4-BE49-F238E27FC236}">
                    <a16:creationId xmlns:a16="http://schemas.microsoft.com/office/drawing/2014/main" id="{86F0C23B-5EF7-4988-9BC9-BF3B34DDA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755"/>
                <a:ext cx="3311" cy="1154"/>
              </a:xfrm>
              <a:custGeom>
                <a:avLst/>
                <a:gdLst>
                  <a:gd name="T0" fmla="*/ 62 w 3311"/>
                  <a:gd name="T1" fmla="*/ 11 h 1154"/>
                  <a:gd name="T2" fmla="*/ 90 w 3311"/>
                  <a:gd name="T3" fmla="*/ 23 h 1154"/>
                  <a:gd name="T4" fmla="*/ 119 w 3311"/>
                  <a:gd name="T5" fmla="*/ 45 h 1154"/>
                  <a:gd name="T6" fmla="*/ 152 w 3311"/>
                  <a:gd name="T7" fmla="*/ 62 h 1154"/>
                  <a:gd name="T8" fmla="*/ 191 w 3311"/>
                  <a:gd name="T9" fmla="*/ 81 h 1154"/>
                  <a:gd name="T10" fmla="*/ 220 w 3311"/>
                  <a:gd name="T11" fmla="*/ 98 h 1154"/>
                  <a:gd name="T12" fmla="*/ 246 w 3311"/>
                  <a:gd name="T13" fmla="*/ 115 h 1154"/>
                  <a:gd name="T14" fmla="*/ 282 w 3311"/>
                  <a:gd name="T15" fmla="*/ 134 h 1154"/>
                  <a:gd name="T16" fmla="*/ 317 w 3311"/>
                  <a:gd name="T17" fmla="*/ 157 h 1154"/>
                  <a:gd name="T18" fmla="*/ 347 w 3311"/>
                  <a:gd name="T19" fmla="*/ 174 h 1154"/>
                  <a:gd name="T20" fmla="*/ 364 w 3311"/>
                  <a:gd name="T21" fmla="*/ 190 h 1154"/>
                  <a:gd name="T22" fmla="*/ 398 w 3311"/>
                  <a:gd name="T23" fmla="*/ 204 h 1154"/>
                  <a:gd name="T24" fmla="*/ 421 w 3311"/>
                  <a:gd name="T25" fmla="*/ 232 h 1154"/>
                  <a:gd name="T26" fmla="*/ 466 w 3311"/>
                  <a:gd name="T27" fmla="*/ 243 h 1154"/>
                  <a:gd name="T28" fmla="*/ 480 w 3311"/>
                  <a:gd name="T29" fmla="*/ 264 h 1154"/>
                  <a:gd name="T30" fmla="*/ 500 w 3311"/>
                  <a:gd name="T31" fmla="*/ 278 h 1154"/>
                  <a:gd name="T32" fmla="*/ 522 w 3311"/>
                  <a:gd name="T33" fmla="*/ 300 h 1154"/>
                  <a:gd name="T34" fmla="*/ 548 w 3311"/>
                  <a:gd name="T35" fmla="*/ 311 h 1154"/>
                  <a:gd name="T36" fmla="*/ 581 w 3311"/>
                  <a:gd name="T37" fmla="*/ 328 h 1154"/>
                  <a:gd name="T38" fmla="*/ 610 w 3311"/>
                  <a:gd name="T39" fmla="*/ 343 h 1154"/>
                  <a:gd name="T40" fmla="*/ 627 w 3311"/>
                  <a:gd name="T41" fmla="*/ 365 h 1154"/>
                  <a:gd name="T42" fmla="*/ 642 w 3311"/>
                  <a:gd name="T43" fmla="*/ 376 h 1154"/>
                  <a:gd name="T44" fmla="*/ 672 w 3311"/>
                  <a:gd name="T45" fmla="*/ 399 h 1154"/>
                  <a:gd name="T46" fmla="*/ 698 w 3311"/>
                  <a:gd name="T47" fmla="*/ 423 h 1154"/>
                  <a:gd name="T48" fmla="*/ 720 w 3311"/>
                  <a:gd name="T49" fmla="*/ 442 h 1154"/>
                  <a:gd name="T50" fmla="*/ 743 w 3311"/>
                  <a:gd name="T51" fmla="*/ 456 h 1154"/>
                  <a:gd name="T52" fmla="*/ 760 w 3311"/>
                  <a:gd name="T53" fmla="*/ 474 h 1154"/>
                  <a:gd name="T54" fmla="*/ 785 w 3311"/>
                  <a:gd name="T55" fmla="*/ 485 h 1154"/>
                  <a:gd name="T56" fmla="*/ 811 w 3311"/>
                  <a:gd name="T57" fmla="*/ 500 h 1154"/>
                  <a:gd name="T58" fmla="*/ 837 w 3311"/>
                  <a:gd name="T59" fmla="*/ 519 h 1154"/>
                  <a:gd name="T60" fmla="*/ 873 w 3311"/>
                  <a:gd name="T61" fmla="*/ 542 h 1154"/>
                  <a:gd name="T62" fmla="*/ 918 w 3311"/>
                  <a:gd name="T63" fmla="*/ 557 h 1154"/>
                  <a:gd name="T64" fmla="*/ 960 w 3311"/>
                  <a:gd name="T65" fmla="*/ 577 h 1154"/>
                  <a:gd name="T66" fmla="*/ 983 w 3311"/>
                  <a:gd name="T67" fmla="*/ 592 h 1154"/>
                  <a:gd name="T68" fmla="*/ 1000 w 3311"/>
                  <a:gd name="T69" fmla="*/ 612 h 1154"/>
                  <a:gd name="T70" fmla="*/ 1045 w 3311"/>
                  <a:gd name="T71" fmla="*/ 624 h 1154"/>
                  <a:gd name="T72" fmla="*/ 1065 w 3311"/>
                  <a:gd name="T73" fmla="*/ 637 h 1154"/>
                  <a:gd name="T74" fmla="*/ 1087 w 3311"/>
                  <a:gd name="T75" fmla="*/ 649 h 1154"/>
                  <a:gd name="T76" fmla="*/ 1099 w 3311"/>
                  <a:gd name="T77" fmla="*/ 667 h 1154"/>
                  <a:gd name="T78" fmla="*/ 1122 w 3311"/>
                  <a:gd name="T79" fmla="*/ 681 h 1154"/>
                  <a:gd name="T80" fmla="*/ 1175 w 3311"/>
                  <a:gd name="T81" fmla="*/ 704 h 1154"/>
                  <a:gd name="T82" fmla="*/ 1223 w 3311"/>
                  <a:gd name="T83" fmla="*/ 728 h 1154"/>
                  <a:gd name="T84" fmla="*/ 1243 w 3311"/>
                  <a:gd name="T85" fmla="*/ 747 h 1154"/>
                  <a:gd name="T86" fmla="*/ 1272 w 3311"/>
                  <a:gd name="T87" fmla="*/ 760 h 1154"/>
                  <a:gd name="T88" fmla="*/ 1291 w 3311"/>
                  <a:gd name="T89" fmla="*/ 784 h 1154"/>
                  <a:gd name="T90" fmla="*/ 1311 w 3311"/>
                  <a:gd name="T91" fmla="*/ 800 h 1154"/>
                  <a:gd name="T92" fmla="*/ 1331 w 3311"/>
                  <a:gd name="T93" fmla="*/ 821 h 1154"/>
                  <a:gd name="T94" fmla="*/ 1370 w 3311"/>
                  <a:gd name="T95" fmla="*/ 837 h 1154"/>
                  <a:gd name="T96" fmla="*/ 1393 w 3311"/>
                  <a:gd name="T97" fmla="*/ 852 h 1154"/>
                  <a:gd name="T98" fmla="*/ 1441 w 3311"/>
                  <a:gd name="T99" fmla="*/ 867 h 1154"/>
                  <a:gd name="T100" fmla="*/ 1483 w 3311"/>
                  <a:gd name="T101" fmla="*/ 883 h 1154"/>
                  <a:gd name="T102" fmla="*/ 1526 w 3311"/>
                  <a:gd name="T103" fmla="*/ 895 h 1154"/>
                  <a:gd name="T104" fmla="*/ 1554 w 3311"/>
                  <a:gd name="T105" fmla="*/ 912 h 1154"/>
                  <a:gd name="T106" fmla="*/ 1604 w 3311"/>
                  <a:gd name="T107" fmla="*/ 926 h 1154"/>
                  <a:gd name="T108" fmla="*/ 1661 w 3311"/>
                  <a:gd name="T109" fmla="*/ 950 h 1154"/>
                  <a:gd name="T110" fmla="*/ 1763 w 3311"/>
                  <a:gd name="T111" fmla="*/ 963 h 1154"/>
                  <a:gd name="T112" fmla="*/ 1794 w 3311"/>
                  <a:gd name="T113" fmla="*/ 985 h 1154"/>
                  <a:gd name="T114" fmla="*/ 1909 w 3311"/>
                  <a:gd name="T115" fmla="*/ 1000 h 1154"/>
                  <a:gd name="T116" fmla="*/ 1994 w 3311"/>
                  <a:gd name="T117" fmla="*/ 1022 h 1154"/>
                  <a:gd name="T118" fmla="*/ 2175 w 3311"/>
                  <a:gd name="T119" fmla="*/ 1045 h 1154"/>
                  <a:gd name="T120" fmla="*/ 2435 w 3311"/>
                  <a:gd name="T121" fmla="*/ 1078 h 1154"/>
                  <a:gd name="T122" fmla="*/ 2811 w 3311"/>
                  <a:gd name="T123" fmla="*/ 1110 h 1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11" h="1154">
                    <a:moveTo>
                      <a:pt x="0" y="0"/>
                    </a:moveTo>
                    <a:lnTo>
                      <a:pt x="22" y="0"/>
                    </a:lnTo>
                    <a:lnTo>
                      <a:pt x="22" y="3"/>
                    </a:lnTo>
                    <a:lnTo>
                      <a:pt x="45" y="3"/>
                    </a:lnTo>
                    <a:lnTo>
                      <a:pt x="45" y="6"/>
                    </a:lnTo>
                    <a:lnTo>
                      <a:pt x="48" y="6"/>
                    </a:lnTo>
                    <a:lnTo>
                      <a:pt x="48" y="9"/>
                    </a:lnTo>
                    <a:lnTo>
                      <a:pt x="62" y="9"/>
                    </a:lnTo>
                    <a:lnTo>
                      <a:pt x="62" y="11"/>
                    </a:lnTo>
                    <a:lnTo>
                      <a:pt x="65" y="11"/>
                    </a:lnTo>
                    <a:lnTo>
                      <a:pt x="65" y="14"/>
                    </a:lnTo>
                    <a:lnTo>
                      <a:pt x="68" y="14"/>
                    </a:lnTo>
                    <a:lnTo>
                      <a:pt x="68" y="17"/>
                    </a:lnTo>
                    <a:lnTo>
                      <a:pt x="71" y="17"/>
                    </a:lnTo>
                    <a:lnTo>
                      <a:pt x="71" y="20"/>
                    </a:lnTo>
                    <a:lnTo>
                      <a:pt x="81" y="20"/>
                    </a:lnTo>
                    <a:lnTo>
                      <a:pt x="81" y="23"/>
                    </a:lnTo>
                    <a:lnTo>
                      <a:pt x="90" y="23"/>
                    </a:lnTo>
                    <a:lnTo>
                      <a:pt x="90" y="26"/>
                    </a:lnTo>
                    <a:lnTo>
                      <a:pt x="104" y="26"/>
                    </a:lnTo>
                    <a:lnTo>
                      <a:pt x="104" y="29"/>
                    </a:lnTo>
                    <a:lnTo>
                      <a:pt x="110" y="29"/>
                    </a:lnTo>
                    <a:lnTo>
                      <a:pt x="110" y="39"/>
                    </a:lnTo>
                    <a:lnTo>
                      <a:pt x="113" y="39"/>
                    </a:lnTo>
                    <a:lnTo>
                      <a:pt x="113" y="42"/>
                    </a:lnTo>
                    <a:lnTo>
                      <a:pt x="119" y="42"/>
                    </a:lnTo>
                    <a:lnTo>
                      <a:pt x="119" y="45"/>
                    </a:lnTo>
                    <a:lnTo>
                      <a:pt x="127" y="45"/>
                    </a:lnTo>
                    <a:lnTo>
                      <a:pt x="127" y="48"/>
                    </a:lnTo>
                    <a:lnTo>
                      <a:pt x="133" y="48"/>
                    </a:lnTo>
                    <a:lnTo>
                      <a:pt x="133" y="50"/>
                    </a:lnTo>
                    <a:lnTo>
                      <a:pt x="139" y="50"/>
                    </a:lnTo>
                    <a:lnTo>
                      <a:pt x="139" y="53"/>
                    </a:lnTo>
                    <a:lnTo>
                      <a:pt x="145" y="53"/>
                    </a:lnTo>
                    <a:lnTo>
                      <a:pt x="145" y="62"/>
                    </a:lnTo>
                    <a:lnTo>
                      <a:pt x="152" y="62"/>
                    </a:lnTo>
                    <a:lnTo>
                      <a:pt x="152" y="68"/>
                    </a:lnTo>
                    <a:lnTo>
                      <a:pt x="164" y="68"/>
                    </a:lnTo>
                    <a:lnTo>
                      <a:pt x="164" y="72"/>
                    </a:lnTo>
                    <a:lnTo>
                      <a:pt x="172" y="72"/>
                    </a:lnTo>
                    <a:lnTo>
                      <a:pt x="172" y="75"/>
                    </a:lnTo>
                    <a:lnTo>
                      <a:pt x="181" y="75"/>
                    </a:lnTo>
                    <a:lnTo>
                      <a:pt x="181" y="78"/>
                    </a:lnTo>
                    <a:lnTo>
                      <a:pt x="191" y="78"/>
                    </a:lnTo>
                    <a:lnTo>
                      <a:pt x="191" y="81"/>
                    </a:lnTo>
                    <a:lnTo>
                      <a:pt x="195" y="81"/>
                    </a:lnTo>
                    <a:lnTo>
                      <a:pt x="195" y="85"/>
                    </a:lnTo>
                    <a:lnTo>
                      <a:pt x="201" y="85"/>
                    </a:lnTo>
                    <a:lnTo>
                      <a:pt x="201" y="89"/>
                    </a:lnTo>
                    <a:lnTo>
                      <a:pt x="211" y="89"/>
                    </a:lnTo>
                    <a:lnTo>
                      <a:pt x="211" y="95"/>
                    </a:lnTo>
                    <a:lnTo>
                      <a:pt x="217" y="95"/>
                    </a:lnTo>
                    <a:lnTo>
                      <a:pt x="217" y="98"/>
                    </a:lnTo>
                    <a:lnTo>
                      <a:pt x="220" y="98"/>
                    </a:lnTo>
                    <a:lnTo>
                      <a:pt x="220" y="101"/>
                    </a:lnTo>
                    <a:lnTo>
                      <a:pt x="229" y="101"/>
                    </a:lnTo>
                    <a:lnTo>
                      <a:pt x="229" y="106"/>
                    </a:lnTo>
                    <a:lnTo>
                      <a:pt x="234" y="106"/>
                    </a:lnTo>
                    <a:lnTo>
                      <a:pt x="234" y="109"/>
                    </a:lnTo>
                    <a:lnTo>
                      <a:pt x="237" y="109"/>
                    </a:lnTo>
                    <a:lnTo>
                      <a:pt x="237" y="112"/>
                    </a:lnTo>
                    <a:lnTo>
                      <a:pt x="246" y="112"/>
                    </a:lnTo>
                    <a:lnTo>
                      <a:pt x="246" y="115"/>
                    </a:lnTo>
                    <a:lnTo>
                      <a:pt x="249" y="115"/>
                    </a:lnTo>
                    <a:lnTo>
                      <a:pt x="249" y="121"/>
                    </a:lnTo>
                    <a:lnTo>
                      <a:pt x="252" y="121"/>
                    </a:lnTo>
                    <a:lnTo>
                      <a:pt x="252" y="125"/>
                    </a:lnTo>
                    <a:lnTo>
                      <a:pt x="259" y="125"/>
                    </a:lnTo>
                    <a:lnTo>
                      <a:pt x="259" y="131"/>
                    </a:lnTo>
                    <a:lnTo>
                      <a:pt x="279" y="131"/>
                    </a:lnTo>
                    <a:lnTo>
                      <a:pt x="279" y="134"/>
                    </a:lnTo>
                    <a:lnTo>
                      <a:pt x="282" y="134"/>
                    </a:lnTo>
                    <a:lnTo>
                      <a:pt x="282" y="140"/>
                    </a:lnTo>
                    <a:lnTo>
                      <a:pt x="285" y="140"/>
                    </a:lnTo>
                    <a:lnTo>
                      <a:pt x="285" y="142"/>
                    </a:lnTo>
                    <a:lnTo>
                      <a:pt x="311" y="142"/>
                    </a:lnTo>
                    <a:lnTo>
                      <a:pt x="311" y="148"/>
                    </a:lnTo>
                    <a:lnTo>
                      <a:pt x="314" y="148"/>
                    </a:lnTo>
                    <a:lnTo>
                      <a:pt x="314" y="154"/>
                    </a:lnTo>
                    <a:lnTo>
                      <a:pt x="317" y="154"/>
                    </a:lnTo>
                    <a:lnTo>
                      <a:pt x="317" y="157"/>
                    </a:lnTo>
                    <a:lnTo>
                      <a:pt x="321" y="157"/>
                    </a:lnTo>
                    <a:lnTo>
                      <a:pt x="321" y="160"/>
                    </a:lnTo>
                    <a:lnTo>
                      <a:pt x="327" y="160"/>
                    </a:lnTo>
                    <a:lnTo>
                      <a:pt x="327" y="165"/>
                    </a:lnTo>
                    <a:lnTo>
                      <a:pt x="330" y="165"/>
                    </a:lnTo>
                    <a:lnTo>
                      <a:pt x="330" y="168"/>
                    </a:lnTo>
                    <a:lnTo>
                      <a:pt x="333" y="168"/>
                    </a:lnTo>
                    <a:lnTo>
                      <a:pt x="333" y="174"/>
                    </a:lnTo>
                    <a:lnTo>
                      <a:pt x="347" y="174"/>
                    </a:lnTo>
                    <a:lnTo>
                      <a:pt x="347" y="177"/>
                    </a:lnTo>
                    <a:lnTo>
                      <a:pt x="350" y="177"/>
                    </a:lnTo>
                    <a:lnTo>
                      <a:pt x="350" y="180"/>
                    </a:lnTo>
                    <a:lnTo>
                      <a:pt x="353" y="180"/>
                    </a:lnTo>
                    <a:lnTo>
                      <a:pt x="353" y="184"/>
                    </a:lnTo>
                    <a:lnTo>
                      <a:pt x="356" y="184"/>
                    </a:lnTo>
                    <a:lnTo>
                      <a:pt x="356" y="187"/>
                    </a:lnTo>
                    <a:lnTo>
                      <a:pt x="364" y="187"/>
                    </a:lnTo>
                    <a:lnTo>
                      <a:pt x="364" y="190"/>
                    </a:lnTo>
                    <a:lnTo>
                      <a:pt x="367" y="190"/>
                    </a:lnTo>
                    <a:lnTo>
                      <a:pt x="367" y="196"/>
                    </a:lnTo>
                    <a:lnTo>
                      <a:pt x="373" y="196"/>
                    </a:lnTo>
                    <a:lnTo>
                      <a:pt x="373" y="199"/>
                    </a:lnTo>
                    <a:lnTo>
                      <a:pt x="379" y="199"/>
                    </a:lnTo>
                    <a:lnTo>
                      <a:pt x="379" y="202"/>
                    </a:lnTo>
                    <a:lnTo>
                      <a:pt x="386" y="202"/>
                    </a:lnTo>
                    <a:lnTo>
                      <a:pt x="386" y="204"/>
                    </a:lnTo>
                    <a:lnTo>
                      <a:pt x="398" y="204"/>
                    </a:lnTo>
                    <a:lnTo>
                      <a:pt x="398" y="210"/>
                    </a:lnTo>
                    <a:lnTo>
                      <a:pt x="401" y="210"/>
                    </a:lnTo>
                    <a:lnTo>
                      <a:pt x="401" y="213"/>
                    </a:lnTo>
                    <a:lnTo>
                      <a:pt x="405" y="213"/>
                    </a:lnTo>
                    <a:lnTo>
                      <a:pt x="405" y="216"/>
                    </a:lnTo>
                    <a:lnTo>
                      <a:pt x="412" y="216"/>
                    </a:lnTo>
                    <a:lnTo>
                      <a:pt x="412" y="219"/>
                    </a:lnTo>
                    <a:lnTo>
                      <a:pt x="421" y="219"/>
                    </a:lnTo>
                    <a:lnTo>
                      <a:pt x="421" y="232"/>
                    </a:lnTo>
                    <a:lnTo>
                      <a:pt x="438" y="232"/>
                    </a:lnTo>
                    <a:lnTo>
                      <a:pt x="438" y="236"/>
                    </a:lnTo>
                    <a:lnTo>
                      <a:pt x="447" y="236"/>
                    </a:lnTo>
                    <a:lnTo>
                      <a:pt x="447" y="239"/>
                    </a:lnTo>
                    <a:lnTo>
                      <a:pt x="457" y="239"/>
                    </a:lnTo>
                    <a:lnTo>
                      <a:pt x="457" y="242"/>
                    </a:lnTo>
                    <a:lnTo>
                      <a:pt x="460" y="242"/>
                    </a:lnTo>
                    <a:lnTo>
                      <a:pt x="460" y="243"/>
                    </a:lnTo>
                    <a:lnTo>
                      <a:pt x="466" y="243"/>
                    </a:lnTo>
                    <a:lnTo>
                      <a:pt x="466" y="246"/>
                    </a:lnTo>
                    <a:lnTo>
                      <a:pt x="469" y="246"/>
                    </a:lnTo>
                    <a:lnTo>
                      <a:pt x="469" y="252"/>
                    </a:lnTo>
                    <a:lnTo>
                      <a:pt x="474" y="252"/>
                    </a:lnTo>
                    <a:lnTo>
                      <a:pt x="474" y="255"/>
                    </a:lnTo>
                    <a:lnTo>
                      <a:pt x="477" y="255"/>
                    </a:lnTo>
                    <a:lnTo>
                      <a:pt x="477" y="258"/>
                    </a:lnTo>
                    <a:lnTo>
                      <a:pt x="480" y="258"/>
                    </a:lnTo>
                    <a:lnTo>
                      <a:pt x="480" y="264"/>
                    </a:lnTo>
                    <a:lnTo>
                      <a:pt x="486" y="264"/>
                    </a:lnTo>
                    <a:lnTo>
                      <a:pt x="486" y="269"/>
                    </a:lnTo>
                    <a:lnTo>
                      <a:pt x="489" y="269"/>
                    </a:lnTo>
                    <a:lnTo>
                      <a:pt x="489" y="272"/>
                    </a:lnTo>
                    <a:lnTo>
                      <a:pt x="494" y="272"/>
                    </a:lnTo>
                    <a:lnTo>
                      <a:pt x="494" y="275"/>
                    </a:lnTo>
                    <a:lnTo>
                      <a:pt x="497" y="275"/>
                    </a:lnTo>
                    <a:lnTo>
                      <a:pt x="497" y="278"/>
                    </a:lnTo>
                    <a:lnTo>
                      <a:pt x="500" y="278"/>
                    </a:lnTo>
                    <a:lnTo>
                      <a:pt x="500" y="284"/>
                    </a:lnTo>
                    <a:lnTo>
                      <a:pt x="506" y="284"/>
                    </a:lnTo>
                    <a:lnTo>
                      <a:pt x="506" y="288"/>
                    </a:lnTo>
                    <a:lnTo>
                      <a:pt x="509" y="288"/>
                    </a:lnTo>
                    <a:lnTo>
                      <a:pt x="509" y="291"/>
                    </a:lnTo>
                    <a:lnTo>
                      <a:pt x="516" y="291"/>
                    </a:lnTo>
                    <a:lnTo>
                      <a:pt x="516" y="297"/>
                    </a:lnTo>
                    <a:lnTo>
                      <a:pt x="522" y="297"/>
                    </a:lnTo>
                    <a:lnTo>
                      <a:pt x="522" y="300"/>
                    </a:lnTo>
                    <a:lnTo>
                      <a:pt x="531" y="300"/>
                    </a:lnTo>
                    <a:lnTo>
                      <a:pt x="531" y="303"/>
                    </a:lnTo>
                    <a:lnTo>
                      <a:pt x="534" y="303"/>
                    </a:lnTo>
                    <a:lnTo>
                      <a:pt x="534" y="305"/>
                    </a:lnTo>
                    <a:lnTo>
                      <a:pt x="539" y="305"/>
                    </a:lnTo>
                    <a:lnTo>
                      <a:pt x="539" y="308"/>
                    </a:lnTo>
                    <a:lnTo>
                      <a:pt x="545" y="308"/>
                    </a:lnTo>
                    <a:lnTo>
                      <a:pt x="545" y="311"/>
                    </a:lnTo>
                    <a:lnTo>
                      <a:pt x="548" y="311"/>
                    </a:lnTo>
                    <a:lnTo>
                      <a:pt x="548" y="314"/>
                    </a:lnTo>
                    <a:lnTo>
                      <a:pt x="551" y="314"/>
                    </a:lnTo>
                    <a:lnTo>
                      <a:pt x="551" y="317"/>
                    </a:lnTo>
                    <a:lnTo>
                      <a:pt x="568" y="317"/>
                    </a:lnTo>
                    <a:lnTo>
                      <a:pt x="568" y="320"/>
                    </a:lnTo>
                    <a:lnTo>
                      <a:pt x="571" y="320"/>
                    </a:lnTo>
                    <a:lnTo>
                      <a:pt x="571" y="326"/>
                    </a:lnTo>
                    <a:lnTo>
                      <a:pt x="581" y="326"/>
                    </a:lnTo>
                    <a:lnTo>
                      <a:pt x="581" y="328"/>
                    </a:lnTo>
                    <a:lnTo>
                      <a:pt x="584" y="328"/>
                    </a:lnTo>
                    <a:lnTo>
                      <a:pt x="584" y="331"/>
                    </a:lnTo>
                    <a:lnTo>
                      <a:pt x="587" y="331"/>
                    </a:lnTo>
                    <a:lnTo>
                      <a:pt x="587" y="334"/>
                    </a:lnTo>
                    <a:lnTo>
                      <a:pt x="604" y="334"/>
                    </a:lnTo>
                    <a:lnTo>
                      <a:pt x="604" y="340"/>
                    </a:lnTo>
                    <a:lnTo>
                      <a:pt x="607" y="340"/>
                    </a:lnTo>
                    <a:lnTo>
                      <a:pt x="607" y="343"/>
                    </a:lnTo>
                    <a:lnTo>
                      <a:pt x="610" y="343"/>
                    </a:lnTo>
                    <a:lnTo>
                      <a:pt x="610" y="346"/>
                    </a:lnTo>
                    <a:lnTo>
                      <a:pt x="613" y="346"/>
                    </a:lnTo>
                    <a:lnTo>
                      <a:pt x="613" y="349"/>
                    </a:lnTo>
                    <a:lnTo>
                      <a:pt x="619" y="349"/>
                    </a:lnTo>
                    <a:lnTo>
                      <a:pt x="619" y="353"/>
                    </a:lnTo>
                    <a:lnTo>
                      <a:pt x="622" y="353"/>
                    </a:lnTo>
                    <a:lnTo>
                      <a:pt x="622" y="356"/>
                    </a:lnTo>
                    <a:lnTo>
                      <a:pt x="627" y="356"/>
                    </a:lnTo>
                    <a:lnTo>
                      <a:pt x="627" y="365"/>
                    </a:lnTo>
                    <a:lnTo>
                      <a:pt x="630" y="365"/>
                    </a:lnTo>
                    <a:lnTo>
                      <a:pt x="630" y="368"/>
                    </a:lnTo>
                    <a:lnTo>
                      <a:pt x="633" y="368"/>
                    </a:lnTo>
                    <a:lnTo>
                      <a:pt x="633" y="371"/>
                    </a:lnTo>
                    <a:lnTo>
                      <a:pt x="636" y="371"/>
                    </a:lnTo>
                    <a:lnTo>
                      <a:pt x="636" y="373"/>
                    </a:lnTo>
                    <a:lnTo>
                      <a:pt x="639" y="373"/>
                    </a:lnTo>
                    <a:lnTo>
                      <a:pt x="639" y="376"/>
                    </a:lnTo>
                    <a:lnTo>
                      <a:pt x="642" y="376"/>
                    </a:lnTo>
                    <a:lnTo>
                      <a:pt x="642" y="382"/>
                    </a:lnTo>
                    <a:lnTo>
                      <a:pt x="655" y="382"/>
                    </a:lnTo>
                    <a:lnTo>
                      <a:pt x="655" y="385"/>
                    </a:lnTo>
                    <a:lnTo>
                      <a:pt x="658" y="385"/>
                    </a:lnTo>
                    <a:lnTo>
                      <a:pt x="658" y="391"/>
                    </a:lnTo>
                    <a:lnTo>
                      <a:pt x="661" y="391"/>
                    </a:lnTo>
                    <a:lnTo>
                      <a:pt x="661" y="394"/>
                    </a:lnTo>
                    <a:lnTo>
                      <a:pt x="672" y="394"/>
                    </a:lnTo>
                    <a:lnTo>
                      <a:pt x="672" y="399"/>
                    </a:lnTo>
                    <a:lnTo>
                      <a:pt x="678" y="399"/>
                    </a:lnTo>
                    <a:lnTo>
                      <a:pt x="678" y="402"/>
                    </a:lnTo>
                    <a:lnTo>
                      <a:pt x="681" y="402"/>
                    </a:lnTo>
                    <a:lnTo>
                      <a:pt x="681" y="408"/>
                    </a:lnTo>
                    <a:lnTo>
                      <a:pt x="687" y="408"/>
                    </a:lnTo>
                    <a:lnTo>
                      <a:pt x="687" y="414"/>
                    </a:lnTo>
                    <a:lnTo>
                      <a:pt x="692" y="414"/>
                    </a:lnTo>
                    <a:lnTo>
                      <a:pt x="692" y="423"/>
                    </a:lnTo>
                    <a:lnTo>
                      <a:pt x="698" y="423"/>
                    </a:lnTo>
                    <a:lnTo>
                      <a:pt x="698" y="424"/>
                    </a:lnTo>
                    <a:lnTo>
                      <a:pt x="701" y="424"/>
                    </a:lnTo>
                    <a:lnTo>
                      <a:pt x="701" y="427"/>
                    </a:lnTo>
                    <a:lnTo>
                      <a:pt x="711" y="427"/>
                    </a:lnTo>
                    <a:lnTo>
                      <a:pt x="711" y="436"/>
                    </a:lnTo>
                    <a:lnTo>
                      <a:pt x="714" y="436"/>
                    </a:lnTo>
                    <a:lnTo>
                      <a:pt x="714" y="439"/>
                    </a:lnTo>
                    <a:lnTo>
                      <a:pt x="720" y="439"/>
                    </a:lnTo>
                    <a:lnTo>
                      <a:pt x="720" y="442"/>
                    </a:lnTo>
                    <a:lnTo>
                      <a:pt x="723" y="442"/>
                    </a:lnTo>
                    <a:lnTo>
                      <a:pt x="723" y="445"/>
                    </a:lnTo>
                    <a:lnTo>
                      <a:pt x="734" y="445"/>
                    </a:lnTo>
                    <a:lnTo>
                      <a:pt x="734" y="448"/>
                    </a:lnTo>
                    <a:lnTo>
                      <a:pt x="737" y="448"/>
                    </a:lnTo>
                    <a:lnTo>
                      <a:pt x="737" y="450"/>
                    </a:lnTo>
                    <a:lnTo>
                      <a:pt x="740" y="450"/>
                    </a:lnTo>
                    <a:lnTo>
                      <a:pt x="740" y="456"/>
                    </a:lnTo>
                    <a:lnTo>
                      <a:pt x="743" y="456"/>
                    </a:lnTo>
                    <a:lnTo>
                      <a:pt x="743" y="462"/>
                    </a:lnTo>
                    <a:lnTo>
                      <a:pt x="746" y="462"/>
                    </a:lnTo>
                    <a:lnTo>
                      <a:pt x="746" y="465"/>
                    </a:lnTo>
                    <a:lnTo>
                      <a:pt x="749" y="465"/>
                    </a:lnTo>
                    <a:lnTo>
                      <a:pt x="749" y="468"/>
                    </a:lnTo>
                    <a:lnTo>
                      <a:pt x="757" y="468"/>
                    </a:lnTo>
                    <a:lnTo>
                      <a:pt x="757" y="471"/>
                    </a:lnTo>
                    <a:lnTo>
                      <a:pt x="760" y="471"/>
                    </a:lnTo>
                    <a:lnTo>
                      <a:pt x="760" y="474"/>
                    </a:lnTo>
                    <a:lnTo>
                      <a:pt x="763" y="474"/>
                    </a:lnTo>
                    <a:lnTo>
                      <a:pt x="763" y="477"/>
                    </a:lnTo>
                    <a:lnTo>
                      <a:pt x="769" y="477"/>
                    </a:lnTo>
                    <a:lnTo>
                      <a:pt x="769" y="479"/>
                    </a:lnTo>
                    <a:lnTo>
                      <a:pt x="772" y="479"/>
                    </a:lnTo>
                    <a:lnTo>
                      <a:pt x="772" y="482"/>
                    </a:lnTo>
                    <a:lnTo>
                      <a:pt x="779" y="482"/>
                    </a:lnTo>
                    <a:lnTo>
                      <a:pt x="779" y="485"/>
                    </a:lnTo>
                    <a:lnTo>
                      <a:pt x="785" y="485"/>
                    </a:lnTo>
                    <a:lnTo>
                      <a:pt x="785" y="488"/>
                    </a:lnTo>
                    <a:lnTo>
                      <a:pt x="788" y="488"/>
                    </a:lnTo>
                    <a:lnTo>
                      <a:pt x="788" y="491"/>
                    </a:lnTo>
                    <a:lnTo>
                      <a:pt x="791" y="491"/>
                    </a:lnTo>
                    <a:lnTo>
                      <a:pt x="791" y="494"/>
                    </a:lnTo>
                    <a:lnTo>
                      <a:pt x="805" y="494"/>
                    </a:lnTo>
                    <a:lnTo>
                      <a:pt x="805" y="497"/>
                    </a:lnTo>
                    <a:lnTo>
                      <a:pt x="811" y="497"/>
                    </a:lnTo>
                    <a:lnTo>
                      <a:pt x="811" y="500"/>
                    </a:lnTo>
                    <a:lnTo>
                      <a:pt x="814" y="500"/>
                    </a:lnTo>
                    <a:lnTo>
                      <a:pt x="814" y="506"/>
                    </a:lnTo>
                    <a:lnTo>
                      <a:pt x="821" y="506"/>
                    </a:lnTo>
                    <a:lnTo>
                      <a:pt x="821" y="510"/>
                    </a:lnTo>
                    <a:lnTo>
                      <a:pt x="825" y="510"/>
                    </a:lnTo>
                    <a:lnTo>
                      <a:pt x="825" y="516"/>
                    </a:lnTo>
                    <a:lnTo>
                      <a:pt x="831" y="516"/>
                    </a:lnTo>
                    <a:lnTo>
                      <a:pt x="831" y="519"/>
                    </a:lnTo>
                    <a:lnTo>
                      <a:pt x="837" y="519"/>
                    </a:lnTo>
                    <a:lnTo>
                      <a:pt x="837" y="525"/>
                    </a:lnTo>
                    <a:lnTo>
                      <a:pt x="844" y="525"/>
                    </a:lnTo>
                    <a:lnTo>
                      <a:pt x="844" y="532"/>
                    </a:lnTo>
                    <a:lnTo>
                      <a:pt x="856" y="532"/>
                    </a:lnTo>
                    <a:lnTo>
                      <a:pt x="856" y="535"/>
                    </a:lnTo>
                    <a:lnTo>
                      <a:pt x="867" y="535"/>
                    </a:lnTo>
                    <a:lnTo>
                      <a:pt x="867" y="539"/>
                    </a:lnTo>
                    <a:lnTo>
                      <a:pt x="873" y="539"/>
                    </a:lnTo>
                    <a:lnTo>
                      <a:pt x="873" y="542"/>
                    </a:lnTo>
                    <a:lnTo>
                      <a:pt x="889" y="542"/>
                    </a:lnTo>
                    <a:lnTo>
                      <a:pt x="889" y="548"/>
                    </a:lnTo>
                    <a:lnTo>
                      <a:pt x="902" y="548"/>
                    </a:lnTo>
                    <a:lnTo>
                      <a:pt x="902" y="551"/>
                    </a:lnTo>
                    <a:lnTo>
                      <a:pt x="912" y="551"/>
                    </a:lnTo>
                    <a:lnTo>
                      <a:pt x="912" y="554"/>
                    </a:lnTo>
                    <a:lnTo>
                      <a:pt x="915" y="554"/>
                    </a:lnTo>
                    <a:lnTo>
                      <a:pt x="915" y="557"/>
                    </a:lnTo>
                    <a:lnTo>
                      <a:pt x="918" y="557"/>
                    </a:lnTo>
                    <a:lnTo>
                      <a:pt x="918" y="560"/>
                    </a:lnTo>
                    <a:lnTo>
                      <a:pt x="921" y="560"/>
                    </a:lnTo>
                    <a:lnTo>
                      <a:pt x="921" y="566"/>
                    </a:lnTo>
                    <a:lnTo>
                      <a:pt x="929" y="566"/>
                    </a:lnTo>
                    <a:lnTo>
                      <a:pt x="929" y="572"/>
                    </a:lnTo>
                    <a:lnTo>
                      <a:pt x="954" y="572"/>
                    </a:lnTo>
                    <a:lnTo>
                      <a:pt x="954" y="574"/>
                    </a:lnTo>
                    <a:lnTo>
                      <a:pt x="960" y="574"/>
                    </a:lnTo>
                    <a:lnTo>
                      <a:pt x="960" y="577"/>
                    </a:lnTo>
                    <a:lnTo>
                      <a:pt x="963" y="577"/>
                    </a:lnTo>
                    <a:lnTo>
                      <a:pt x="963" y="580"/>
                    </a:lnTo>
                    <a:lnTo>
                      <a:pt x="970" y="580"/>
                    </a:lnTo>
                    <a:lnTo>
                      <a:pt x="970" y="586"/>
                    </a:lnTo>
                    <a:lnTo>
                      <a:pt x="977" y="586"/>
                    </a:lnTo>
                    <a:lnTo>
                      <a:pt x="977" y="589"/>
                    </a:lnTo>
                    <a:lnTo>
                      <a:pt x="980" y="589"/>
                    </a:lnTo>
                    <a:lnTo>
                      <a:pt x="980" y="592"/>
                    </a:lnTo>
                    <a:lnTo>
                      <a:pt x="983" y="592"/>
                    </a:lnTo>
                    <a:lnTo>
                      <a:pt x="983" y="595"/>
                    </a:lnTo>
                    <a:lnTo>
                      <a:pt x="986" y="595"/>
                    </a:lnTo>
                    <a:lnTo>
                      <a:pt x="986" y="598"/>
                    </a:lnTo>
                    <a:lnTo>
                      <a:pt x="989" y="598"/>
                    </a:lnTo>
                    <a:lnTo>
                      <a:pt x="989" y="602"/>
                    </a:lnTo>
                    <a:lnTo>
                      <a:pt x="994" y="602"/>
                    </a:lnTo>
                    <a:lnTo>
                      <a:pt x="994" y="609"/>
                    </a:lnTo>
                    <a:lnTo>
                      <a:pt x="1000" y="609"/>
                    </a:lnTo>
                    <a:lnTo>
                      <a:pt x="1000" y="612"/>
                    </a:lnTo>
                    <a:lnTo>
                      <a:pt x="1003" y="612"/>
                    </a:lnTo>
                    <a:lnTo>
                      <a:pt x="1003" y="615"/>
                    </a:lnTo>
                    <a:lnTo>
                      <a:pt x="1025" y="615"/>
                    </a:lnTo>
                    <a:lnTo>
                      <a:pt x="1025" y="618"/>
                    </a:lnTo>
                    <a:lnTo>
                      <a:pt x="1035" y="618"/>
                    </a:lnTo>
                    <a:lnTo>
                      <a:pt x="1035" y="621"/>
                    </a:lnTo>
                    <a:lnTo>
                      <a:pt x="1042" y="621"/>
                    </a:lnTo>
                    <a:lnTo>
                      <a:pt x="1042" y="624"/>
                    </a:lnTo>
                    <a:lnTo>
                      <a:pt x="1045" y="624"/>
                    </a:lnTo>
                    <a:lnTo>
                      <a:pt x="1045" y="627"/>
                    </a:lnTo>
                    <a:lnTo>
                      <a:pt x="1051" y="627"/>
                    </a:lnTo>
                    <a:lnTo>
                      <a:pt x="1051" y="630"/>
                    </a:lnTo>
                    <a:lnTo>
                      <a:pt x="1054" y="630"/>
                    </a:lnTo>
                    <a:lnTo>
                      <a:pt x="1054" y="633"/>
                    </a:lnTo>
                    <a:lnTo>
                      <a:pt x="1062" y="633"/>
                    </a:lnTo>
                    <a:lnTo>
                      <a:pt x="1062" y="634"/>
                    </a:lnTo>
                    <a:lnTo>
                      <a:pt x="1065" y="634"/>
                    </a:lnTo>
                    <a:lnTo>
                      <a:pt x="1065" y="637"/>
                    </a:lnTo>
                    <a:lnTo>
                      <a:pt x="1068" y="637"/>
                    </a:lnTo>
                    <a:lnTo>
                      <a:pt x="1068" y="640"/>
                    </a:lnTo>
                    <a:lnTo>
                      <a:pt x="1071" y="640"/>
                    </a:lnTo>
                    <a:lnTo>
                      <a:pt x="1071" y="643"/>
                    </a:lnTo>
                    <a:lnTo>
                      <a:pt x="1074" y="643"/>
                    </a:lnTo>
                    <a:lnTo>
                      <a:pt x="1074" y="646"/>
                    </a:lnTo>
                    <a:lnTo>
                      <a:pt x="1081" y="646"/>
                    </a:lnTo>
                    <a:lnTo>
                      <a:pt x="1081" y="649"/>
                    </a:lnTo>
                    <a:lnTo>
                      <a:pt x="1087" y="649"/>
                    </a:lnTo>
                    <a:lnTo>
                      <a:pt x="1087" y="652"/>
                    </a:lnTo>
                    <a:lnTo>
                      <a:pt x="1090" y="652"/>
                    </a:lnTo>
                    <a:lnTo>
                      <a:pt x="1090" y="655"/>
                    </a:lnTo>
                    <a:lnTo>
                      <a:pt x="1093" y="655"/>
                    </a:lnTo>
                    <a:lnTo>
                      <a:pt x="1093" y="658"/>
                    </a:lnTo>
                    <a:lnTo>
                      <a:pt x="1096" y="658"/>
                    </a:lnTo>
                    <a:lnTo>
                      <a:pt x="1096" y="664"/>
                    </a:lnTo>
                    <a:lnTo>
                      <a:pt x="1099" y="664"/>
                    </a:lnTo>
                    <a:lnTo>
                      <a:pt x="1099" y="667"/>
                    </a:lnTo>
                    <a:lnTo>
                      <a:pt x="1107" y="667"/>
                    </a:lnTo>
                    <a:lnTo>
                      <a:pt x="1107" y="669"/>
                    </a:lnTo>
                    <a:lnTo>
                      <a:pt x="1110" y="669"/>
                    </a:lnTo>
                    <a:lnTo>
                      <a:pt x="1110" y="675"/>
                    </a:lnTo>
                    <a:lnTo>
                      <a:pt x="1113" y="675"/>
                    </a:lnTo>
                    <a:lnTo>
                      <a:pt x="1113" y="678"/>
                    </a:lnTo>
                    <a:lnTo>
                      <a:pt x="1119" y="678"/>
                    </a:lnTo>
                    <a:lnTo>
                      <a:pt x="1119" y="681"/>
                    </a:lnTo>
                    <a:lnTo>
                      <a:pt x="1122" y="681"/>
                    </a:lnTo>
                    <a:lnTo>
                      <a:pt x="1122" y="687"/>
                    </a:lnTo>
                    <a:lnTo>
                      <a:pt x="1142" y="687"/>
                    </a:lnTo>
                    <a:lnTo>
                      <a:pt x="1142" y="693"/>
                    </a:lnTo>
                    <a:lnTo>
                      <a:pt x="1149" y="693"/>
                    </a:lnTo>
                    <a:lnTo>
                      <a:pt x="1149" y="699"/>
                    </a:lnTo>
                    <a:lnTo>
                      <a:pt x="1169" y="699"/>
                    </a:lnTo>
                    <a:lnTo>
                      <a:pt x="1169" y="702"/>
                    </a:lnTo>
                    <a:lnTo>
                      <a:pt x="1175" y="702"/>
                    </a:lnTo>
                    <a:lnTo>
                      <a:pt x="1175" y="704"/>
                    </a:lnTo>
                    <a:lnTo>
                      <a:pt x="1181" y="704"/>
                    </a:lnTo>
                    <a:lnTo>
                      <a:pt x="1181" y="710"/>
                    </a:lnTo>
                    <a:lnTo>
                      <a:pt x="1195" y="710"/>
                    </a:lnTo>
                    <a:lnTo>
                      <a:pt x="1195" y="722"/>
                    </a:lnTo>
                    <a:lnTo>
                      <a:pt x="1198" y="722"/>
                    </a:lnTo>
                    <a:lnTo>
                      <a:pt x="1198" y="725"/>
                    </a:lnTo>
                    <a:lnTo>
                      <a:pt x="1211" y="725"/>
                    </a:lnTo>
                    <a:lnTo>
                      <a:pt x="1211" y="728"/>
                    </a:lnTo>
                    <a:lnTo>
                      <a:pt x="1223" y="728"/>
                    </a:lnTo>
                    <a:lnTo>
                      <a:pt x="1223" y="731"/>
                    </a:lnTo>
                    <a:lnTo>
                      <a:pt x="1234" y="731"/>
                    </a:lnTo>
                    <a:lnTo>
                      <a:pt x="1234" y="734"/>
                    </a:lnTo>
                    <a:lnTo>
                      <a:pt x="1237" y="734"/>
                    </a:lnTo>
                    <a:lnTo>
                      <a:pt x="1237" y="740"/>
                    </a:lnTo>
                    <a:lnTo>
                      <a:pt x="1240" y="740"/>
                    </a:lnTo>
                    <a:lnTo>
                      <a:pt x="1240" y="743"/>
                    </a:lnTo>
                    <a:lnTo>
                      <a:pt x="1243" y="743"/>
                    </a:lnTo>
                    <a:lnTo>
                      <a:pt x="1243" y="747"/>
                    </a:lnTo>
                    <a:lnTo>
                      <a:pt x="1246" y="747"/>
                    </a:lnTo>
                    <a:lnTo>
                      <a:pt x="1246" y="750"/>
                    </a:lnTo>
                    <a:lnTo>
                      <a:pt x="1249" y="750"/>
                    </a:lnTo>
                    <a:lnTo>
                      <a:pt x="1249" y="754"/>
                    </a:lnTo>
                    <a:lnTo>
                      <a:pt x="1257" y="754"/>
                    </a:lnTo>
                    <a:lnTo>
                      <a:pt x="1257" y="757"/>
                    </a:lnTo>
                    <a:lnTo>
                      <a:pt x="1263" y="757"/>
                    </a:lnTo>
                    <a:lnTo>
                      <a:pt x="1263" y="760"/>
                    </a:lnTo>
                    <a:lnTo>
                      <a:pt x="1272" y="760"/>
                    </a:lnTo>
                    <a:lnTo>
                      <a:pt x="1272" y="763"/>
                    </a:lnTo>
                    <a:lnTo>
                      <a:pt x="1276" y="763"/>
                    </a:lnTo>
                    <a:lnTo>
                      <a:pt x="1276" y="769"/>
                    </a:lnTo>
                    <a:lnTo>
                      <a:pt x="1279" y="769"/>
                    </a:lnTo>
                    <a:lnTo>
                      <a:pt x="1279" y="775"/>
                    </a:lnTo>
                    <a:lnTo>
                      <a:pt x="1282" y="775"/>
                    </a:lnTo>
                    <a:lnTo>
                      <a:pt x="1282" y="778"/>
                    </a:lnTo>
                    <a:lnTo>
                      <a:pt x="1291" y="778"/>
                    </a:lnTo>
                    <a:lnTo>
                      <a:pt x="1291" y="784"/>
                    </a:lnTo>
                    <a:lnTo>
                      <a:pt x="1294" y="784"/>
                    </a:lnTo>
                    <a:lnTo>
                      <a:pt x="1294" y="787"/>
                    </a:lnTo>
                    <a:lnTo>
                      <a:pt x="1299" y="787"/>
                    </a:lnTo>
                    <a:lnTo>
                      <a:pt x="1299" y="793"/>
                    </a:lnTo>
                    <a:lnTo>
                      <a:pt x="1302" y="793"/>
                    </a:lnTo>
                    <a:lnTo>
                      <a:pt x="1302" y="797"/>
                    </a:lnTo>
                    <a:lnTo>
                      <a:pt x="1305" y="797"/>
                    </a:lnTo>
                    <a:lnTo>
                      <a:pt x="1305" y="800"/>
                    </a:lnTo>
                    <a:lnTo>
                      <a:pt x="1311" y="800"/>
                    </a:lnTo>
                    <a:lnTo>
                      <a:pt x="1311" y="806"/>
                    </a:lnTo>
                    <a:lnTo>
                      <a:pt x="1317" y="806"/>
                    </a:lnTo>
                    <a:lnTo>
                      <a:pt x="1317" y="809"/>
                    </a:lnTo>
                    <a:lnTo>
                      <a:pt x="1325" y="809"/>
                    </a:lnTo>
                    <a:lnTo>
                      <a:pt x="1325" y="815"/>
                    </a:lnTo>
                    <a:lnTo>
                      <a:pt x="1328" y="815"/>
                    </a:lnTo>
                    <a:lnTo>
                      <a:pt x="1328" y="818"/>
                    </a:lnTo>
                    <a:lnTo>
                      <a:pt x="1331" y="818"/>
                    </a:lnTo>
                    <a:lnTo>
                      <a:pt x="1331" y="821"/>
                    </a:lnTo>
                    <a:lnTo>
                      <a:pt x="1337" y="821"/>
                    </a:lnTo>
                    <a:lnTo>
                      <a:pt x="1337" y="828"/>
                    </a:lnTo>
                    <a:lnTo>
                      <a:pt x="1341" y="828"/>
                    </a:lnTo>
                    <a:lnTo>
                      <a:pt x="1341" y="831"/>
                    </a:lnTo>
                    <a:lnTo>
                      <a:pt x="1356" y="831"/>
                    </a:lnTo>
                    <a:lnTo>
                      <a:pt x="1356" y="834"/>
                    </a:lnTo>
                    <a:lnTo>
                      <a:pt x="1359" y="834"/>
                    </a:lnTo>
                    <a:lnTo>
                      <a:pt x="1359" y="837"/>
                    </a:lnTo>
                    <a:lnTo>
                      <a:pt x="1370" y="837"/>
                    </a:lnTo>
                    <a:lnTo>
                      <a:pt x="1370" y="840"/>
                    </a:lnTo>
                    <a:lnTo>
                      <a:pt x="1373" y="840"/>
                    </a:lnTo>
                    <a:lnTo>
                      <a:pt x="1373" y="843"/>
                    </a:lnTo>
                    <a:lnTo>
                      <a:pt x="1376" y="843"/>
                    </a:lnTo>
                    <a:lnTo>
                      <a:pt x="1376" y="846"/>
                    </a:lnTo>
                    <a:lnTo>
                      <a:pt x="1379" y="846"/>
                    </a:lnTo>
                    <a:lnTo>
                      <a:pt x="1379" y="849"/>
                    </a:lnTo>
                    <a:lnTo>
                      <a:pt x="1393" y="849"/>
                    </a:lnTo>
                    <a:lnTo>
                      <a:pt x="1393" y="852"/>
                    </a:lnTo>
                    <a:lnTo>
                      <a:pt x="1402" y="852"/>
                    </a:lnTo>
                    <a:lnTo>
                      <a:pt x="1402" y="855"/>
                    </a:lnTo>
                    <a:lnTo>
                      <a:pt x="1415" y="855"/>
                    </a:lnTo>
                    <a:lnTo>
                      <a:pt x="1415" y="858"/>
                    </a:lnTo>
                    <a:lnTo>
                      <a:pt x="1424" y="858"/>
                    </a:lnTo>
                    <a:lnTo>
                      <a:pt x="1424" y="864"/>
                    </a:lnTo>
                    <a:lnTo>
                      <a:pt x="1438" y="864"/>
                    </a:lnTo>
                    <a:lnTo>
                      <a:pt x="1438" y="867"/>
                    </a:lnTo>
                    <a:lnTo>
                      <a:pt x="1441" y="867"/>
                    </a:lnTo>
                    <a:lnTo>
                      <a:pt x="1441" y="870"/>
                    </a:lnTo>
                    <a:lnTo>
                      <a:pt x="1444" y="870"/>
                    </a:lnTo>
                    <a:lnTo>
                      <a:pt x="1444" y="873"/>
                    </a:lnTo>
                    <a:lnTo>
                      <a:pt x="1458" y="873"/>
                    </a:lnTo>
                    <a:lnTo>
                      <a:pt x="1458" y="876"/>
                    </a:lnTo>
                    <a:lnTo>
                      <a:pt x="1461" y="876"/>
                    </a:lnTo>
                    <a:lnTo>
                      <a:pt x="1461" y="880"/>
                    </a:lnTo>
                    <a:lnTo>
                      <a:pt x="1483" y="880"/>
                    </a:lnTo>
                    <a:lnTo>
                      <a:pt x="1483" y="883"/>
                    </a:lnTo>
                    <a:lnTo>
                      <a:pt x="1497" y="883"/>
                    </a:lnTo>
                    <a:lnTo>
                      <a:pt x="1497" y="886"/>
                    </a:lnTo>
                    <a:lnTo>
                      <a:pt x="1506" y="886"/>
                    </a:lnTo>
                    <a:lnTo>
                      <a:pt x="1506" y="889"/>
                    </a:lnTo>
                    <a:lnTo>
                      <a:pt x="1519" y="889"/>
                    </a:lnTo>
                    <a:lnTo>
                      <a:pt x="1519" y="892"/>
                    </a:lnTo>
                    <a:lnTo>
                      <a:pt x="1522" y="892"/>
                    </a:lnTo>
                    <a:lnTo>
                      <a:pt x="1522" y="895"/>
                    </a:lnTo>
                    <a:lnTo>
                      <a:pt x="1526" y="895"/>
                    </a:lnTo>
                    <a:lnTo>
                      <a:pt x="1526" y="898"/>
                    </a:lnTo>
                    <a:lnTo>
                      <a:pt x="1532" y="898"/>
                    </a:lnTo>
                    <a:lnTo>
                      <a:pt x="1532" y="903"/>
                    </a:lnTo>
                    <a:lnTo>
                      <a:pt x="1535" y="903"/>
                    </a:lnTo>
                    <a:lnTo>
                      <a:pt x="1535" y="906"/>
                    </a:lnTo>
                    <a:lnTo>
                      <a:pt x="1551" y="906"/>
                    </a:lnTo>
                    <a:lnTo>
                      <a:pt x="1551" y="909"/>
                    </a:lnTo>
                    <a:lnTo>
                      <a:pt x="1554" y="909"/>
                    </a:lnTo>
                    <a:lnTo>
                      <a:pt x="1554" y="912"/>
                    </a:lnTo>
                    <a:lnTo>
                      <a:pt x="1562" y="912"/>
                    </a:lnTo>
                    <a:lnTo>
                      <a:pt x="1562" y="915"/>
                    </a:lnTo>
                    <a:lnTo>
                      <a:pt x="1565" y="915"/>
                    </a:lnTo>
                    <a:lnTo>
                      <a:pt x="1565" y="918"/>
                    </a:lnTo>
                    <a:lnTo>
                      <a:pt x="1581" y="918"/>
                    </a:lnTo>
                    <a:lnTo>
                      <a:pt x="1581" y="923"/>
                    </a:lnTo>
                    <a:lnTo>
                      <a:pt x="1597" y="923"/>
                    </a:lnTo>
                    <a:lnTo>
                      <a:pt x="1597" y="926"/>
                    </a:lnTo>
                    <a:lnTo>
                      <a:pt x="1604" y="926"/>
                    </a:lnTo>
                    <a:lnTo>
                      <a:pt x="1604" y="932"/>
                    </a:lnTo>
                    <a:lnTo>
                      <a:pt x="1627" y="932"/>
                    </a:lnTo>
                    <a:lnTo>
                      <a:pt x="1627" y="936"/>
                    </a:lnTo>
                    <a:lnTo>
                      <a:pt x="1642" y="936"/>
                    </a:lnTo>
                    <a:lnTo>
                      <a:pt x="1642" y="939"/>
                    </a:lnTo>
                    <a:lnTo>
                      <a:pt x="1658" y="939"/>
                    </a:lnTo>
                    <a:lnTo>
                      <a:pt x="1658" y="945"/>
                    </a:lnTo>
                    <a:lnTo>
                      <a:pt x="1661" y="945"/>
                    </a:lnTo>
                    <a:lnTo>
                      <a:pt x="1661" y="950"/>
                    </a:lnTo>
                    <a:lnTo>
                      <a:pt x="1684" y="950"/>
                    </a:lnTo>
                    <a:lnTo>
                      <a:pt x="1684" y="953"/>
                    </a:lnTo>
                    <a:lnTo>
                      <a:pt x="1698" y="953"/>
                    </a:lnTo>
                    <a:lnTo>
                      <a:pt x="1698" y="956"/>
                    </a:lnTo>
                    <a:lnTo>
                      <a:pt x="1711" y="956"/>
                    </a:lnTo>
                    <a:lnTo>
                      <a:pt x="1711" y="960"/>
                    </a:lnTo>
                    <a:lnTo>
                      <a:pt x="1752" y="960"/>
                    </a:lnTo>
                    <a:lnTo>
                      <a:pt x="1752" y="963"/>
                    </a:lnTo>
                    <a:lnTo>
                      <a:pt x="1763" y="963"/>
                    </a:lnTo>
                    <a:lnTo>
                      <a:pt x="1763" y="966"/>
                    </a:lnTo>
                    <a:lnTo>
                      <a:pt x="1769" y="966"/>
                    </a:lnTo>
                    <a:lnTo>
                      <a:pt x="1769" y="971"/>
                    </a:lnTo>
                    <a:lnTo>
                      <a:pt x="1782" y="971"/>
                    </a:lnTo>
                    <a:lnTo>
                      <a:pt x="1782" y="977"/>
                    </a:lnTo>
                    <a:lnTo>
                      <a:pt x="1788" y="977"/>
                    </a:lnTo>
                    <a:lnTo>
                      <a:pt x="1788" y="982"/>
                    </a:lnTo>
                    <a:lnTo>
                      <a:pt x="1794" y="982"/>
                    </a:lnTo>
                    <a:lnTo>
                      <a:pt x="1794" y="985"/>
                    </a:lnTo>
                    <a:lnTo>
                      <a:pt x="1831" y="985"/>
                    </a:lnTo>
                    <a:lnTo>
                      <a:pt x="1831" y="989"/>
                    </a:lnTo>
                    <a:lnTo>
                      <a:pt x="1856" y="989"/>
                    </a:lnTo>
                    <a:lnTo>
                      <a:pt x="1856" y="992"/>
                    </a:lnTo>
                    <a:lnTo>
                      <a:pt x="1873" y="992"/>
                    </a:lnTo>
                    <a:lnTo>
                      <a:pt x="1873" y="997"/>
                    </a:lnTo>
                    <a:lnTo>
                      <a:pt x="1887" y="997"/>
                    </a:lnTo>
                    <a:lnTo>
                      <a:pt x="1887" y="1000"/>
                    </a:lnTo>
                    <a:lnTo>
                      <a:pt x="1909" y="1000"/>
                    </a:lnTo>
                    <a:lnTo>
                      <a:pt x="1909" y="1004"/>
                    </a:lnTo>
                    <a:lnTo>
                      <a:pt x="1918" y="1004"/>
                    </a:lnTo>
                    <a:lnTo>
                      <a:pt x="1918" y="1009"/>
                    </a:lnTo>
                    <a:lnTo>
                      <a:pt x="1935" y="1009"/>
                    </a:lnTo>
                    <a:lnTo>
                      <a:pt x="1935" y="1013"/>
                    </a:lnTo>
                    <a:lnTo>
                      <a:pt x="1977" y="1013"/>
                    </a:lnTo>
                    <a:lnTo>
                      <a:pt x="1977" y="1018"/>
                    </a:lnTo>
                    <a:lnTo>
                      <a:pt x="1994" y="1018"/>
                    </a:lnTo>
                    <a:lnTo>
                      <a:pt x="1994" y="1022"/>
                    </a:lnTo>
                    <a:lnTo>
                      <a:pt x="2045" y="1022"/>
                    </a:lnTo>
                    <a:lnTo>
                      <a:pt x="2045" y="1028"/>
                    </a:lnTo>
                    <a:lnTo>
                      <a:pt x="2081" y="1028"/>
                    </a:lnTo>
                    <a:lnTo>
                      <a:pt x="2081" y="1033"/>
                    </a:lnTo>
                    <a:lnTo>
                      <a:pt x="2124" y="1033"/>
                    </a:lnTo>
                    <a:lnTo>
                      <a:pt x="2124" y="1039"/>
                    </a:lnTo>
                    <a:lnTo>
                      <a:pt x="2165" y="1039"/>
                    </a:lnTo>
                    <a:lnTo>
                      <a:pt x="2165" y="1045"/>
                    </a:lnTo>
                    <a:lnTo>
                      <a:pt x="2175" y="1045"/>
                    </a:lnTo>
                    <a:lnTo>
                      <a:pt x="2175" y="1051"/>
                    </a:lnTo>
                    <a:lnTo>
                      <a:pt x="2237" y="1051"/>
                    </a:lnTo>
                    <a:lnTo>
                      <a:pt x="2237" y="1057"/>
                    </a:lnTo>
                    <a:lnTo>
                      <a:pt x="2249" y="1057"/>
                    </a:lnTo>
                    <a:lnTo>
                      <a:pt x="2249" y="1063"/>
                    </a:lnTo>
                    <a:lnTo>
                      <a:pt x="2341" y="1063"/>
                    </a:lnTo>
                    <a:lnTo>
                      <a:pt x="2341" y="1071"/>
                    </a:lnTo>
                    <a:lnTo>
                      <a:pt x="2435" y="1071"/>
                    </a:lnTo>
                    <a:lnTo>
                      <a:pt x="2435" y="1078"/>
                    </a:lnTo>
                    <a:lnTo>
                      <a:pt x="2447" y="1078"/>
                    </a:lnTo>
                    <a:lnTo>
                      <a:pt x="2447" y="1086"/>
                    </a:lnTo>
                    <a:lnTo>
                      <a:pt x="2452" y="1086"/>
                    </a:lnTo>
                    <a:lnTo>
                      <a:pt x="2452" y="1093"/>
                    </a:lnTo>
                    <a:lnTo>
                      <a:pt x="2458" y="1093"/>
                    </a:lnTo>
                    <a:lnTo>
                      <a:pt x="2458" y="1101"/>
                    </a:lnTo>
                    <a:lnTo>
                      <a:pt x="2582" y="1101"/>
                    </a:lnTo>
                    <a:lnTo>
                      <a:pt x="2582" y="1110"/>
                    </a:lnTo>
                    <a:lnTo>
                      <a:pt x="2811" y="1110"/>
                    </a:lnTo>
                    <a:lnTo>
                      <a:pt x="2811" y="1127"/>
                    </a:lnTo>
                    <a:lnTo>
                      <a:pt x="3000" y="1127"/>
                    </a:lnTo>
                    <a:lnTo>
                      <a:pt x="3000" y="1154"/>
                    </a:lnTo>
                    <a:lnTo>
                      <a:pt x="3311" y="1154"/>
                    </a:lnTo>
                  </a:path>
                </a:pathLst>
              </a:custGeom>
              <a:noFill/>
              <a:ln w="190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9" name="Freeform 233">
                <a:extLst>
                  <a:ext uri="{FF2B5EF4-FFF2-40B4-BE49-F238E27FC236}">
                    <a16:creationId xmlns:a16="http://schemas.microsoft.com/office/drawing/2014/main" id="{F5BFD27B-E993-4016-98EF-23EEB421F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755"/>
                <a:ext cx="3707" cy="1019"/>
              </a:xfrm>
              <a:custGeom>
                <a:avLst/>
                <a:gdLst>
                  <a:gd name="T0" fmla="*/ 81 w 3707"/>
                  <a:gd name="T1" fmla="*/ 14 h 1019"/>
                  <a:gd name="T2" fmla="*/ 116 w 3707"/>
                  <a:gd name="T3" fmla="*/ 26 h 1019"/>
                  <a:gd name="T4" fmla="*/ 169 w 3707"/>
                  <a:gd name="T5" fmla="*/ 36 h 1019"/>
                  <a:gd name="T6" fmla="*/ 198 w 3707"/>
                  <a:gd name="T7" fmla="*/ 51 h 1019"/>
                  <a:gd name="T8" fmla="*/ 223 w 3707"/>
                  <a:gd name="T9" fmla="*/ 68 h 1019"/>
                  <a:gd name="T10" fmla="*/ 279 w 3707"/>
                  <a:gd name="T11" fmla="*/ 78 h 1019"/>
                  <a:gd name="T12" fmla="*/ 311 w 3707"/>
                  <a:gd name="T13" fmla="*/ 91 h 1019"/>
                  <a:gd name="T14" fmla="*/ 367 w 3707"/>
                  <a:gd name="T15" fmla="*/ 101 h 1019"/>
                  <a:gd name="T16" fmla="*/ 392 w 3707"/>
                  <a:gd name="T17" fmla="*/ 118 h 1019"/>
                  <a:gd name="T18" fmla="*/ 405 w 3707"/>
                  <a:gd name="T19" fmla="*/ 136 h 1019"/>
                  <a:gd name="T20" fmla="*/ 429 w 3707"/>
                  <a:gd name="T21" fmla="*/ 152 h 1019"/>
                  <a:gd name="T22" fmla="*/ 451 w 3707"/>
                  <a:gd name="T23" fmla="*/ 169 h 1019"/>
                  <a:gd name="T24" fmla="*/ 466 w 3707"/>
                  <a:gd name="T25" fmla="*/ 181 h 1019"/>
                  <a:gd name="T26" fmla="*/ 486 w 3707"/>
                  <a:gd name="T27" fmla="*/ 195 h 1019"/>
                  <a:gd name="T28" fmla="*/ 516 w 3707"/>
                  <a:gd name="T29" fmla="*/ 213 h 1019"/>
                  <a:gd name="T30" fmla="*/ 545 w 3707"/>
                  <a:gd name="T31" fmla="*/ 229 h 1019"/>
                  <a:gd name="T32" fmla="*/ 584 w 3707"/>
                  <a:gd name="T33" fmla="*/ 245 h 1019"/>
                  <a:gd name="T34" fmla="*/ 619 w 3707"/>
                  <a:gd name="T35" fmla="*/ 258 h 1019"/>
                  <a:gd name="T36" fmla="*/ 642 w 3707"/>
                  <a:gd name="T37" fmla="*/ 270 h 1019"/>
                  <a:gd name="T38" fmla="*/ 661 w 3707"/>
                  <a:gd name="T39" fmla="*/ 293 h 1019"/>
                  <a:gd name="T40" fmla="*/ 684 w 3707"/>
                  <a:gd name="T41" fmla="*/ 310 h 1019"/>
                  <a:gd name="T42" fmla="*/ 720 w 3707"/>
                  <a:gd name="T43" fmla="*/ 325 h 1019"/>
                  <a:gd name="T44" fmla="*/ 737 w 3707"/>
                  <a:gd name="T45" fmla="*/ 338 h 1019"/>
                  <a:gd name="T46" fmla="*/ 752 w 3707"/>
                  <a:gd name="T47" fmla="*/ 353 h 1019"/>
                  <a:gd name="T48" fmla="*/ 779 w 3707"/>
                  <a:gd name="T49" fmla="*/ 376 h 1019"/>
                  <a:gd name="T50" fmla="*/ 825 w 3707"/>
                  <a:gd name="T51" fmla="*/ 387 h 1019"/>
                  <a:gd name="T52" fmla="*/ 847 w 3707"/>
                  <a:gd name="T53" fmla="*/ 402 h 1019"/>
                  <a:gd name="T54" fmla="*/ 886 w 3707"/>
                  <a:gd name="T55" fmla="*/ 421 h 1019"/>
                  <a:gd name="T56" fmla="*/ 918 w 3707"/>
                  <a:gd name="T57" fmla="*/ 439 h 1019"/>
                  <a:gd name="T58" fmla="*/ 957 w 3707"/>
                  <a:gd name="T59" fmla="*/ 453 h 1019"/>
                  <a:gd name="T60" fmla="*/ 977 w 3707"/>
                  <a:gd name="T61" fmla="*/ 474 h 1019"/>
                  <a:gd name="T62" fmla="*/ 1012 w 3707"/>
                  <a:gd name="T63" fmla="*/ 488 h 1019"/>
                  <a:gd name="T64" fmla="*/ 1045 w 3707"/>
                  <a:gd name="T65" fmla="*/ 500 h 1019"/>
                  <a:gd name="T66" fmla="*/ 1090 w 3707"/>
                  <a:gd name="T67" fmla="*/ 510 h 1019"/>
                  <a:gd name="T68" fmla="*/ 1130 w 3707"/>
                  <a:gd name="T69" fmla="*/ 528 h 1019"/>
                  <a:gd name="T70" fmla="*/ 1152 w 3707"/>
                  <a:gd name="T71" fmla="*/ 544 h 1019"/>
                  <a:gd name="T72" fmla="*/ 1172 w 3707"/>
                  <a:gd name="T73" fmla="*/ 560 h 1019"/>
                  <a:gd name="T74" fmla="*/ 1217 w 3707"/>
                  <a:gd name="T75" fmla="*/ 575 h 1019"/>
                  <a:gd name="T76" fmla="*/ 1279 w 3707"/>
                  <a:gd name="T77" fmla="*/ 589 h 1019"/>
                  <a:gd name="T78" fmla="*/ 1299 w 3707"/>
                  <a:gd name="T79" fmla="*/ 601 h 1019"/>
                  <a:gd name="T80" fmla="*/ 1359 w 3707"/>
                  <a:gd name="T81" fmla="*/ 619 h 1019"/>
                  <a:gd name="T82" fmla="*/ 1379 w 3707"/>
                  <a:gd name="T83" fmla="*/ 634 h 1019"/>
                  <a:gd name="T84" fmla="*/ 1409 w 3707"/>
                  <a:gd name="T85" fmla="*/ 649 h 1019"/>
                  <a:gd name="T86" fmla="*/ 1424 w 3707"/>
                  <a:gd name="T87" fmla="*/ 664 h 1019"/>
                  <a:gd name="T88" fmla="*/ 1483 w 3707"/>
                  <a:gd name="T89" fmla="*/ 681 h 1019"/>
                  <a:gd name="T90" fmla="*/ 1539 w 3707"/>
                  <a:gd name="T91" fmla="*/ 698 h 1019"/>
                  <a:gd name="T92" fmla="*/ 1590 w 3707"/>
                  <a:gd name="T93" fmla="*/ 710 h 1019"/>
                  <a:gd name="T94" fmla="*/ 1613 w 3707"/>
                  <a:gd name="T95" fmla="*/ 728 h 1019"/>
                  <a:gd name="T96" fmla="*/ 1630 w 3707"/>
                  <a:gd name="T97" fmla="*/ 740 h 1019"/>
                  <a:gd name="T98" fmla="*/ 1658 w 3707"/>
                  <a:gd name="T99" fmla="*/ 755 h 1019"/>
                  <a:gd name="T100" fmla="*/ 1734 w 3707"/>
                  <a:gd name="T101" fmla="*/ 775 h 1019"/>
                  <a:gd name="T102" fmla="*/ 1779 w 3707"/>
                  <a:gd name="T103" fmla="*/ 793 h 1019"/>
                  <a:gd name="T104" fmla="*/ 1817 w 3707"/>
                  <a:gd name="T105" fmla="*/ 814 h 1019"/>
                  <a:gd name="T106" fmla="*/ 1935 w 3707"/>
                  <a:gd name="T107" fmla="*/ 829 h 1019"/>
                  <a:gd name="T108" fmla="*/ 2026 w 3707"/>
                  <a:gd name="T109" fmla="*/ 852 h 1019"/>
                  <a:gd name="T110" fmla="*/ 2136 w 3707"/>
                  <a:gd name="T111" fmla="*/ 870 h 1019"/>
                  <a:gd name="T112" fmla="*/ 2279 w 3707"/>
                  <a:gd name="T113" fmla="*/ 891 h 1019"/>
                  <a:gd name="T114" fmla="*/ 2367 w 3707"/>
                  <a:gd name="T115" fmla="*/ 920 h 1019"/>
                  <a:gd name="T116" fmla="*/ 2535 w 3707"/>
                  <a:gd name="T117" fmla="*/ 954 h 1019"/>
                  <a:gd name="T118" fmla="*/ 2624 w 3707"/>
                  <a:gd name="T119" fmla="*/ 988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07" h="1019">
                    <a:moveTo>
                      <a:pt x="0" y="0"/>
                    </a:moveTo>
                    <a:lnTo>
                      <a:pt x="62" y="0"/>
                    </a:lnTo>
                    <a:lnTo>
                      <a:pt x="62" y="6"/>
                    </a:lnTo>
                    <a:lnTo>
                      <a:pt x="65" y="6"/>
                    </a:lnTo>
                    <a:lnTo>
                      <a:pt x="65" y="9"/>
                    </a:lnTo>
                    <a:lnTo>
                      <a:pt x="71" y="9"/>
                    </a:lnTo>
                    <a:lnTo>
                      <a:pt x="71" y="14"/>
                    </a:lnTo>
                    <a:lnTo>
                      <a:pt x="81" y="14"/>
                    </a:lnTo>
                    <a:lnTo>
                      <a:pt x="81" y="17"/>
                    </a:lnTo>
                    <a:lnTo>
                      <a:pt x="87" y="17"/>
                    </a:lnTo>
                    <a:lnTo>
                      <a:pt x="87" y="20"/>
                    </a:lnTo>
                    <a:lnTo>
                      <a:pt x="104" y="20"/>
                    </a:lnTo>
                    <a:lnTo>
                      <a:pt x="104" y="23"/>
                    </a:lnTo>
                    <a:lnTo>
                      <a:pt x="107" y="23"/>
                    </a:lnTo>
                    <a:lnTo>
                      <a:pt x="107" y="26"/>
                    </a:lnTo>
                    <a:lnTo>
                      <a:pt x="116" y="26"/>
                    </a:lnTo>
                    <a:lnTo>
                      <a:pt x="116" y="29"/>
                    </a:lnTo>
                    <a:lnTo>
                      <a:pt x="119" y="29"/>
                    </a:lnTo>
                    <a:lnTo>
                      <a:pt x="119" y="32"/>
                    </a:lnTo>
                    <a:lnTo>
                      <a:pt x="139" y="32"/>
                    </a:lnTo>
                    <a:lnTo>
                      <a:pt x="139" y="33"/>
                    </a:lnTo>
                    <a:lnTo>
                      <a:pt x="155" y="33"/>
                    </a:lnTo>
                    <a:lnTo>
                      <a:pt x="155" y="36"/>
                    </a:lnTo>
                    <a:lnTo>
                      <a:pt x="169" y="36"/>
                    </a:lnTo>
                    <a:lnTo>
                      <a:pt x="169" y="39"/>
                    </a:lnTo>
                    <a:lnTo>
                      <a:pt x="172" y="39"/>
                    </a:lnTo>
                    <a:lnTo>
                      <a:pt x="172" y="45"/>
                    </a:lnTo>
                    <a:lnTo>
                      <a:pt x="175" y="45"/>
                    </a:lnTo>
                    <a:lnTo>
                      <a:pt x="175" y="48"/>
                    </a:lnTo>
                    <a:lnTo>
                      <a:pt x="187" y="48"/>
                    </a:lnTo>
                    <a:lnTo>
                      <a:pt x="187" y="51"/>
                    </a:lnTo>
                    <a:lnTo>
                      <a:pt x="198" y="51"/>
                    </a:lnTo>
                    <a:lnTo>
                      <a:pt x="198" y="59"/>
                    </a:lnTo>
                    <a:lnTo>
                      <a:pt x="201" y="59"/>
                    </a:lnTo>
                    <a:lnTo>
                      <a:pt x="201" y="62"/>
                    </a:lnTo>
                    <a:lnTo>
                      <a:pt x="204" y="62"/>
                    </a:lnTo>
                    <a:lnTo>
                      <a:pt x="204" y="65"/>
                    </a:lnTo>
                    <a:lnTo>
                      <a:pt x="211" y="65"/>
                    </a:lnTo>
                    <a:lnTo>
                      <a:pt x="211" y="68"/>
                    </a:lnTo>
                    <a:lnTo>
                      <a:pt x="223" y="68"/>
                    </a:lnTo>
                    <a:lnTo>
                      <a:pt x="223" y="71"/>
                    </a:lnTo>
                    <a:lnTo>
                      <a:pt x="249" y="71"/>
                    </a:lnTo>
                    <a:lnTo>
                      <a:pt x="249" y="72"/>
                    </a:lnTo>
                    <a:lnTo>
                      <a:pt x="266" y="72"/>
                    </a:lnTo>
                    <a:lnTo>
                      <a:pt x="266" y="75"/>
                    </a:lnTo>
                    <a:lnTo>
                      <a:pt x="269" y="75"/>
                    </a:lnTo>
                    <a:lnTo>
                      <a:pt x="269" y="78"/>
                    </a:lnTo>
                    <a:lnTo>
                      <a:pt x="279" y="78"/>
                    </a:lnTo>
                    <a:lnTo>
                      <a:pt x="279" y="81"/>
                    </a:lnTo>
                    <a:lnTo>
                      <a:pt x="282" y="81"/>
                    </a:lnTo>
                    <a:lnTo>
                      <a:pt x="282" y="85"/>
                    </a:lnTo>
                    <a:lnTo>
                      <a:pt x="288" y="85"/>
                    </a:lnTo>
                    <a:lnTo>
                      <a:pt x="288" y="88"/>
                    </a:lnTo>
                    <a:lnTo>
                      <a:pt x="294" y="88"/>
                    </a:lnTo>
                    <a:lnTo>
                      <a:pt x="294" y="91"/>
                    </a:lnTo>
                    <a:lnTo>
                      <a:pt x="311" y="91"/>
                    </a:lnTo>
                    <a:lnTo>
                      <a:pt x="311" y="94"/>
                    </a:lnTo>
                    <a:lnTo>
                      <a:pt x="321" y="94"/>
                    </a:lnTo>
                    <a:lnTo>
                      <a:pt x="321" y="95"/>
                    </a:lnTo>
                    <a:lnTo>
                      <a:pt x="333" y="95"/>
                    </a:lnTo>
                    <a:lnTo>
                      <a:pt x="333" y="98"/>
                    </a:lnTo>
                    <a:lnTo>
                      <a:pt x="356" y="98"/>
                    </a:lnTo>
                    <a:lnTo>
                      <a:pt x="356" y="101"/>
                    </a:lnTo>
                    <a:lnTo>
                      <a:pt x="367" y="101"/>
                    </a:lnTo>
                    <a:lnTo>
                      <a:pt x="367" y="104"/>
                    </a:lnTo>
                    <a:lnTo>
                      <a:pt x="370" y="104"/>
                    </a:lnTo>
                    <a:lnTo>
                      <a:pt x="370" y="110"/>
                    </a:lnTo>
                    <a:lnTo>
                      <a:pt x="376" y="110"/>
                    </a:lnTo>
                    <a:lnTo>
                      <a:pt x="376" y="116"/>
                    </a:lnTo>
                    <a:lnTo>
                      <a:pt x="389" y="116"/>
                    </a:lnTo>
                    <a:lnTo>
                      <a:pt x="389" y="118"/>
                    </a:lnTo>
                    <a:lnTo>
                      <a:pt x="392" y="118"/>
                    </a:lnTo>
                    <a:lnTo>
                      <a:pt x="392" y="124"/>
                    </a:lnTo>
                    <a:lnTo>
                      <a:pt x="395" y="124"/>
                    </a:lnTo>
                    <a:lnTo>
                      <a:pt x="395" y="127"/>
                    </a:lnTo>
                    <a:lnTo>
                      <a:pt x="398" y="127"/>
                    </a:lnTo>
                    <a:lnTo>
                      <a:pt x="398" y="130"/>
                    </a:lnTo>
                    <a:lnTo>
                      <a:pt x="401" y="130"/>
                    </a:lnTo>
                    <a:lnTo>
                      <a:pt x="401" y="136"/>
                    </a:lnTo>
                    <a:lnTo>
                      <a:pt x="405" y="136"/>
                    </a:lnTo>
                    <a:lnTo>
                      <a:pt x="405" y="139"/>
                    </a:lnTo>
                    <a:lnTo>
                      <a:pt x="409" y="139"/>
                    </a:lnTo>
                    <a:lnTo>
                      <a:pt x="409" y="140"/>
                    </a:lnTo>
                    <a:lnTo>
                      <a:pt x="418" y="140"/>
                    </a:lnTo>
                    <a:lnTo>
                      <a:pt x="418" y="143"/>
                    </a:lnTo>
                    <a:lnTo>
                      <a:pt x="424" y="143"/>
                    </a:lnTo>
                    <a:lnTo>
                      <a:pt x="424" y="152"/>
                    </a:lnTo>
                    <a:lnTo>
                      <a:pt x="429" y="152"/>
                    </a:lnTo>
                    <a:lnTo>
                      <a:pt x="429" y="155"/>
                    </a:lnTo>
                    <a:lnTo>
                      <a:pt x="435" y="155"/>
                    </a:lnTo>
                    <a:lnTo>
                      <a:pt x="435" y="162"/>
                    </a:lnTo>
                    <a:lnTo>
                      <a:pt x="438" y="162"/>
                    </a:lnTo>
                    <a:lnTo>
                      <a:pt x="438" y="165"/>
                    </a:lnTo>
                    <a:lnTo>
                      <a:pt x="441" y="165"/>
                    </a:lnTo>
                    <a:lnTo>
                      <a:pt x="441" y="169"/>
                    </a:lnTo>
                    <a:lnTo>
                      <a:pt x="451" y="169"/>
                    </a:lnTo>
                    <a:lnTo>
                      <a:pt x="451" y="172"/>
                    </a:lnTo>
                    <a:lnTo>
                      <a:pt x="454" y="172"/>
                    </a:lnTo>
                    <a:lnTo>
                      <a:pt x="454" y="175"/>
                    </a:lnTo>
                    <a:lnTo>
                      <a:pt x="460" y="175"/>
                    </a:lnTo>
                    <a:lnTo>
                      <a:pt x="460" y="178"/>
                    </a:lnTo>
                    <a:lnTo>
                      <a:pt x="463" y="178"/>
                    </a:lnTo>
                    <a:lnTo>
                      <a:pt x="463" y="181"/>
                    </a:lnTo>
                    <a:lnTo>
                      <a:pt x="466" y="181"/>
                    </a:lnTo>
                    <a:lnTo>
                      <a:pt x="466" y="187"/>
                    </a:lnTo>
                    <a:lnTo>
                      <a:pt x="474" y="187"/>
                    </a:lnTo>
                    <a:lnTo>
                      <a:pt x="474" y="190"/>
                    </a:lnTo>
                    <a:lnTo>
                      <a:pt x="477" y="190"/>
                    </a:lnTo>
                    <a:lnTo>
                      <a:pt x="477" y="193"/>
                    </a:lnTo>
                    <a:lnTo>
                      <a:pt x="480" y="193"/>
                    </a:lnTo>
                    <a:lnTo>
                      <a:pt x="480" y="195"/>
                    </a:lnTo>
                    <a:lnTo>
                      <a:pt x="486" y="195"/>
                    </a:lnTo>
                    <a:lnTo>
                      <a:pt x="486" y="198"/>
                    </a:lnTo>
                    <a:lnTo>
                      <a:pt x="503" y="198"/>
                    </a:lnTo>
                    <a:lnTo>
                      <a:pt x="503" y="201"/>
                    </a:lnTo>
                    <a:lnTo>
                      <a:pt x="509" y="201"/>
                    </a:lnTo>
                    <a:lnTo>
                      <a:pt x="509" y="210"/>
                    </a:lnTo>
                    <a:lnTo>
                      <a:pt x="512" y="210"/>
                    </a:lnTo>
                    <a:lnTo>
                      <a:pt x="512" y="213"/>
                    </a:lnTo>
                    <a:lnTo>
                      <a:pt x="516" y="213"/>
                    </a:lnTo>
                    <a:lnTo>
                      <a:pt x="516" y="216"/>
                    </a:lnTo>
                    <a:lnTo>
                      <a:pt x="525" y="216"/>
                    </a:lnTo>
                    <a:lnTo>
                      <a:pt x="525" y="219"/>
                    </a:lnTo>
                    <a:lnTo>
                      <a:pt x="528" y="219"/>
                    </a:lnTo>
                    <a:lnTo>
                      <a:pt x="528" y="223"/>
                    </a:lnTo>
                    <a:lnTo>
                      <a:pt x="531" y="223"/>
                    </a:lnTo>
                    <a:lnTo>
                      <a:pt x="531" y="229"/>
                    </a:lnTo>
                    <a:lnTo>
                      <a:pt x="545" y="229"/>
                    </a:lnTo>
                    <a:lnTo>
                      <a:pt x="545" y="232"/>
                    </a:lnTo>
                    <a:lnTo>
                      <a:pt x="554" y="232"/>
                    </a:lnTo>
                    <a:lnTo>
                      <a:pt x="554" y="236"/>
                    </a:lnTo>
                    <a:lnTo>
                      <a:pt x="562" y="236"/>
                    </a:lnTo>
                    <a:lnTo>
                      <a:pt x="562" y="239"/>
                    </a:lnTo>
                    <a:lnTo>
                      <a:pt x="581" y="239"/>
                    </a:lnTo>
                    <a:lnTo>
                      <a:pt x="581" y="245"/>
                    </a:lnTo>
                    <a:lnTo>
                      <a:pt x="584" y="245"/>
                    </a:lnTo>
                    <a:lnTo>
                      <a:pt x="584" y="246"/>
                    </a:lnTo>
                    <a:lnTo>
                      <a:pt x="599" y="246"/>
                    </a:lnTo>
                    <a:lnTo>
                      <a:pt x="599" y="249"/>
                    </a:lnTo>
                    <a:lnTo>
                      <a:pt x="604" y="249"/>
                    </a:lnTo>
                    <a:lnTo>
                      <a:pt x="604" y="255"/>
                    </a:lnTo>
                    <a:lnTo>
                      <a:pt x="616" y="255"/>
                    </a:lnTo>
                    <a:lnTo>
                      <a:pt x="616" y="258"/>
                    </a:lnTo>
                    <a:lnTo>
                      <a:pt x="619" y="258"/>
                    </a:lnTo>
                    <a:lnTo>
                      <a:pt x="619" y="261"/>
                    </a:lnTo>
                    <a:lnTo>
                      <a:pt x="622" y="261"/>
                    </a:lnTo>
                    <a:lnTo>
                      <a:pt x="622" y="264"/>
                    </a:lnTo>
                    <a:lnTo>
                      <a:pt x="627" y="264"/>
                    </a:lnTo>
                    <a:lnTo>
                      <a:pt x="627" y="267"/>
                    </a:lnTo>
                    <a:lnTo>
                      <a:pt x="630" y="267"/>
                    </a:lnTo>
                    <a:lnTo>
                      <a:pt x="630" y="270"/>
                    </a:lnTo>
                    <a:lnTo>
                      <a:pt x="642" y="270"/>
                    </a:lnTo>
                    <a:lnTo>
                      <a:pt x="642" y="273"/>
                    </a:lnTo>
                    <a:lnTo>
                      <a:pt x="646" y="273"/>
                    </a:lnTo>
                    <a:lnTo>
                      <a:pt x="646" y="278"/>
                    </a:lnTo>
                    <a:lnTo>
                      <a:pt x="649" y="278"/>
                    </a:lnTo>
                    <a:lnTo>
                      <a:pt x="649" y="284"/>
                    </a:lnTo>
                    <a:lnTo>
                      <a:pt x="652" y="284"/>
                    </a:lnTo>
                    <a:lnTo>
                      <a:pt x="652" y="293"/>
                    </a:lnTo>
                    <a:lnTo>
                      <a:pt x="661" y="293"/>
                    </a:lnTo>
                    <a:lnTo>
                      <a:pt x="661" y="296"/>
                    </a:lnTo>
                    <a:lnTo>
                      <a:pt x="664" y="296"/>
                    </a:lnTo>
                    <a:lnTo>
                      <a:pt x="664" y="300"/>
                    </a:lnTo>
                    <a:lnTo>
                      <a:pt x="675" y="300"/>
                    </a:lnTo>
                    <a:lnTo>
                      <a:pt x="675" y="306"/>
                    </a:lnTo>
                    <a:lnTo>
                      <a:pt x="678" y="306"/>
                    </a:lnTo>
                    <a:lnTo>
                      <a:pt x="678" y="310"/>
                    </a:lnTo>
                    <a:lnTo>
                      <a:pt x="684" y="310"/>
                    </a:lnTo>
                    <a:lnTo>
                      <a:pt x="684" y="313"/>
                    </a:lnTo>
                    <a:lnTo>
                      <a:pt x="692" y="313"/>
                    </a:lnTo>
                    <a:lnTo>
                      <a:pt x="692" y="316"/>
                    </a:lnTo>
                    <a:lnTo>
                      <a:pt x="704" y="316"/>
                    </a:lnTo>
                    <a:lnTo>
                      <a:pt x="704" y="319"/>
                    </a:lnTo>
                    <a:lnTo>
                      <a:pt x="707" y="319"/>
                    </a:lnTo>
                    <a:lnTo>
                      <a:pt x="707" y="325"/>
                    </a:lnTo>
                    <a:lnTo>
                      <a:pt x="720" y="325"/>
                    </a:lnTo>
                    <a:lnTo>
                      <a:pt x="720" y="328"/>
                    </a:lnTo>
                    <a:lnTo>
                      <a:pt x="723" y="328"/>
                    </a:lnTo>
                    <a:lnTo>
                      <a:pt x="723" y="329"/>
                    </a:lnTo>
                    <a:lnTo>
                      <a:pt x="726" y="329"/>
                    </a:lnTo>
                    <a:lnTo>
                      <a:pt x="726" y="332"/>
                    </a:lnTo>
                    <a:lnTo>
                      <a:pt x="729" y="332"/>
                    </a:lnTo>
                    <a:lnTo>
                      <a:pt x="729" y="338"/>
                    </a:lnTo>
                    <a:lnTo>
                      <a:pt x="737" y="338"/>
                    </a:lnTo>
                    <a:lnTo>
                      <a:pt x="737" y="341"/>
                    </a:lnTo>
                    <a:lnTo>
                      <a:pt x="740" y="341"/>
                    </a:lnTo>
                    <a:lnTo>
                      <a:pt x="740" y="344"/>
                    </a:lnTo>
                    <a:lnTo>
                      <a:pt x="746" y="344"/>
                    </a:lnTo>
                    <a:lnTo>
                      <a:pt x="746" y="350"/>
                    </a:lnTo>
                    <a:lnTo>
                      <a:pt x="749" y="350"/>
                    </a:lnTo>
                    <a:lnTo>
                      <a:pt x="749" y="353"/>
                    </a:lnTo>
                    <a:lnTo>
                      <a:pt x="752" y="353"/>
                    </a:lnTo>
                    <a:lnTo>
                      <a:pt x="752" y="361"/>
                    </a:lnTo>
                    <a:lnTo>
                      <a:pt x="757" y="361"/>
                    </a:lnTo>
                    <a:lnTo>
                      <a:pt x="757" y="367"/>
                    </a:lnTo>
                    <a:lnTo>
                      <a:pt x="760" y="367"/>
                    </a:lnTo>
                    <a:lnTo>
                      <a:pt x="760" y="370"/>
                    </a:lnTo>
                    <a:lnTo>
                      <a:pt x="772" y="370"/>
                    </a:lnTo>
                    <a:lnTo>
                      <a:pt x="772" y="376"/>
                    </a:lnTo>
                    <a:lnTo>
                      <a:pt x="779" y="376"/>
                    </a:lnTo>
                    <a:lnTo>
                      <a:pt x="779" y="379"/>
                    </a:lnTo>
                    <a:lnTo>
                      <a:pt x="788" y="379"/>
                    </a:lnTo>
                    <a:lnTo>
                      <a:pt x="788" y="382"/>
                    </a:lnTo>
                    <a:lnTo>
                      <a:pt x="794" y="382"/>
                    </a:lnTo>
                    <a:lnTo>
                      <a:pt x="794" y="384"/>
                    </a:lnTo>
                    <a:lnTo>
                      <a:pt x="817" y="384"/>
                    </a:lnTo>
                    <a:lnTo>
                      <a:pt x="817" y="387"/>
                    </a:lnTo>
                    <a:lnTo>
                      <a:pt x="825" y="387"/>
                    </a:lnTo>
                    <a:lnTo>
                      <a:pt x="825" y="390"/>
                    </a:lnTo>
                    <a:lnTo>
                      <a:pt x="828" y="390"/>
                    </a:lnTo>
                    <a:lnTo>
                      <a:pt x="828" y="393"/>
                    </a:lnTo>
                    <a:lnTo>
                      <a:pt x="831" y="393"/>
                    </a:lnTo>
                    <a:lnTo>
                      <a:pt x="831" y="399"/>
                    </a:lnTo>
                    <a:lnTo>
                      <a:pt x="844" y="399"/>
                    </a:lnTo>
                    <a:lnTo>
                      <a:pt x="844" y="402"/>
                    </a:lnTo>
                    <a:lnTo>
                      <a:pt x="847" y="402"/>
                    </a:lnTo>
                    <a:lnTo>
                      <a:pt x="847" y="411"/>
                    </a:lnTo>
                    <a:lnTo>
                      <a:pt x="850" y="411"/>
                    </a:lnTo>
                    <a:lnTo>
                      <a:pt x="850" y="415"/>
                    </a:lnTo>
                    <a:lnTo>
                      <a:pt x="864" y="415"/>
                    </a:lnTo>
                    <a:lnTo>
                      <a:pt x="864" y="418"/>
                    </a:lnTo>
                    <a:lnTo>
                      <a:pt x="876" y="418"/>
                    </a:lnTo>
                    <a:lnTo>
                      <a:pt x="876" y="421"/>
                    </a:lnTo>
                    <a:lnTo>
                      <a:pt x="886" y="421"/>
                    </a:lnTo>
                    <a:lnTo>
                      <a:pt x="886" y="424"/>
                    </a:lnTo>
                    <a:lnTo>
                      <a:pt x="892" y="424"/>
                    </a:lnTo>
                    <a:lnTo>
                      <a:pt x="892" y="427"/>
                    </a:lnTo>
                    <a:lnTo>
                      <a:pt x="905" y="427"/>
                    </a:lnTo>
                    <a:lnTo>
                      <a:pt x="905" y="436"/>
                    </a:lnTo>
                    <a:lnTo>
                      <a:pt x="909" y="436"/>
                    </a:lnTo>
                    <a:lnTo>
                      <a:pt x="909" y="439"/>
                    </a:lnTo>
                    <a:lnTo>
                      <a:pt x="918" y="439"/>
                    </a:lnTo>
                    <a:lnTo>
                      <a:pt x="918" y="442"/>
                    </a:lnTo>
                    <a:lnTo>
                      <a:pt x="929" y="442"/>
                    </a:lnTo>
                    <a:lnTo>
                      <a:pt x="929" y="444"/>
                    </a:lnTo>
                    <a:lnTo>
                      <a:pt x="935" y="444"/>
                    </a:lnTo>
                    <a:lnTo>
                      <a:pt x="935" y="447"/>
                    </a:lnTo>
                    <a:lnTo>
                      <a:pt x="951" y="447"/>
                    </a:lnTo>
                    <a:lnTo>
                      <a:pt x="951" y="453"/>
                    </a:lnTo>
                    <a:lnTo>
                      <a:pt x="957" y="453"/>
                    </a:lnTo>
                    <a:lnTo>
                      <a:pt x="957" y="456"/>
                    </a:lnTo>
                    <a:lnTo>
                      <a:pt x="967" y="456"/>
                    </a:lnTo>
                    <a:lnTo>
                      <a:pt x="967" y="465"/>
                    </a:lnTo>
                    <a:lnTo>
                      <a:pt x="970" y="465"/>
                    </a:lnTo>
                    <a:lnTo>
                      <a:pt x="970" y="471"/>
                    </a:lnTo>
                    <a:lnTo>
                      <a:pt x="974" y="471"/>
                    </a:lnTo>
                    <a:lnTo>
                      <a:pt x="974" y="474"/>
                    </a:lnTo>
                    <a:lnTo>
                      <a:pt x="977" y="474"/>
                    </a:lnTo>
                    <a:lnTo>
                      <a:pt x="977" y="479"/>
                    </a:lnTo>
                    <a:lnTo>
                      <a:pt x="983" y="479"/>
                    </a:lnTo>
                    <a:lnTo>
                      <a:pt x="983" y="482"/>
                    </a:lnTo>
                    <a:lnTo>
                      <a:pt x="1003" y="482"/>
                    </a:lnTo>
                    <a:lnTo>
                      <a:pt x="1003" y="485"/>
                    </a:lnTo>
                    <a:lnTo>
                      <a:pt x="1006" y="485"/>
                    </a:lnTo>
                    <a:lnTo>
                      <a:pt x="1006" y="488"/>
                    </a:lnTo>
                    <a:lnTo>
                      <a:pt x="1012" y="488"/>
                    </a:lnTo>
                    <a:lnTo>
                      <a:pt x="1012" y="491"/>
                    </a:lnTo>
                    <a:lnTo>
                      <a:pt x="1019" y="491"/>
                    </a:lnTo>
                    <a:lnTo>
                      <a:pt x="1019" y="494"/>
                    </a:lnTo>
                    <a:lnTo>
                      <a:pt x="1022" y="494"/>
                    </a:lnTo>
                    <a:lnTo>
                      <a:pt x="1022" y="497"/>
                    </a:lnTo>
                    <a:lnTo>
                      <a:pt x="1042" y="497"/>
                    </a:lnTo>
                    <a:lnTo>
                      <a:pt x="1042" y="500"/>
                    </a:lnTo>
                    <a:lnTo>
                      <a:pt x="1045" y="500"/>
                    </a:lnTo>
                    <a:lnTo>
                      <a:pt x="1045" y="503"/>
                    </a:lnTo>
                    <a:lnTo>
                      <a:pt x="1054" y="503"/>
                    </a:lnTo>
                    <a:lnTo>
                      <a:pt x="1054" y="506"/>
                    </a:lnTo>
                    <a:lnTo>
                      <a:pt x="1059" y="506"/>
                    </a:lnTo>
                    <a:lnTo>
                      <a:pt x="1059" y="509"/>
                    </a:lnTo>
                    <a:lnTo>
                      <a:pt x="1074" y="509"/>
                    </a:lnTo>
                    <a:lnTo>
                      <a:pt x="1074" y="510"/>
                    </a:lnTo>
                    <a:lnTo>
                      <a:pt x="1090" y="510"/>
                    </a:lnTo>
                    <a:lnTo>
                      <a:pt x="1090" y="513"/>
                    </a:lnTo>
                    <a:lnTo>
                      <a:pt x="1099" y="513"/>
                    </a:lnTo>
                    <a:lnTo>
                      <a:pt x="1099" y="516"/>
                    </a:lnTo>
                    <a:lnTo>
                      <a:pt x="1110" y="516"/>
                    </a:lnTo>
                    <a:lnTo>
                      <a:pt x="1110" y="525"/>
                    </a:lnTo>
                    <a:lnTo>
                      <a:pt x="1122" y="525"/>
                    </a:lnTo>
                    <a:lnTo>
                      <a:pt x="1122" y="528"/>
                    </a:lnTo>
                    <a:lnTo>
                      <a:pt x="1130" y="528"/>
                    </a:lnTo>
                    <a:lnTo>
                      <a:pt x="1130" y="532"/>
                    </a:lnTo>
                    <a:lnTo>
                      <a:pt x="1139" y="532"/>
                    </a:lnTo>
                    <a:lnTo>
                      <a:pt x="1139" y="538"/>
                    </a:lnTo>
                    <a:lnTo>
                      <a:pt x="1142" y="538"/>
                    </a:lnTo>
                    <a:lnTo>
                      <a:pt x="1142" y="541"/>
                    </a:lnTo>
                    <a:lnTo>
                      <a:pt x="1149" y="541"/>
                    </a:lnTo>
                    <a:lnTo>
                      <a:pt x="1149" y="544"/>
                    </a:lnTo>
                    <a:lnTo>
                      <a:pt x="1152" y="544"/>
                    </a:lnTo>
                    <a:lnTo>
                      <a:pt x="1152" y="548"/>
                    </a:lnTo>
                    <a:lnTo>
                      <a:pt x="1158" y="548"/>
                    </a:lnTo>
                    <a:lnTo>
                      <a:pt x="1158" y="551"/>
                    </a:lnTo>
                    <a:lnTo>
                      <a:pt x="1161" y="551"/>
                    </a:lnTo>
                    <a:lnTo>
                      <a:pt x="1161" y="554"/>
                    </a:lnTo>
                    <a:lnTo>
                      <a:pt x="1164" y="554"/>
                    </a:lnTo>
                    <a:lnTo>
                      <a:pt x="1164" y="560"/>
                    </a:lnTo>
                    <a:lnTo>
                      <a:pt x="1172" y="560"/>
                    </a:lnTo>
                    <a:lnTo>
                      <a:pt x="1172" y="566"/>
                    </a:lnTo>
                    <a:lnTo>
                      <a:pt x="1192" y="566"/>
                    </a:lnTo>
                    <a:lnTo>
                      <a:pt x="1192" y="569"/>
                    </a:lnTo>
                    <a:lnTo>
                      <a:pt x="1195" y="569"/>
                    </a:lnTo>
                    <a:lnTo>
                      <a:pt x="1195" y="572"/>
                    </a:lnTo>
                    <a:lnTo>
                      <a:pt x="1204" y="572"/>
                    </a:lnTo>
                    <a:lnTo>
                      <a:pt x="1204" y="575"/>
                    </a:lnTo>
                    <a:lnTo>
                      <a:pt x="1217" y="575"/>
                    </a:lnTo>
                    <a:lnTo>
                      <a:pt x="1217" y="578"/>
                    </a:lnTo>
                    <a:lnTo>
                      <a:pt x="1223" y="578"/>
                    </a:lnTo>
                    <a:lnTo>
                      <a:pt x="1223" y="581"/>
                    </a:lnTo>
                    <a:lnTo>
                      <a:pt x="1240" y="581"/>
                    </a:lnTo>
                    <a:lnTo>
                      <a:pt x="1240" y="583"/>
                    </a:lnTo>
                    <a:lnTo>
                      <a:pt x="1246" y="583"/>
                    </a:lnTo>
                    <a:lnTo>
                      <a:pt x="1246" y="589"/>
                    </a:lnTo>
                    <a:lnTo>
                      <a:pt x="1279" y="589"/>
                    </a:lnTo>
                    <a:lnTo>
                      <a:pt x="1279" y="592"/>
                    </a:lnTo>
                    <a:lnTo>
                      <a:pt x="1288" y="592"/>
                    </a:lnTo>
                    <a:lnTo>
                      <a:pt x="1288" y="595"/>
                    </a:lnTo>
                    <a:lnTo>
                      <a:pt x="1291" y="595"/>
                    </a:lnTo>
                    <a:lnTo>
                      <a:pt x="1291" y="598"/>
                    </a:lnTo>
                    <a:lnTo>
                      <a:pt x="1294" y="598"/>
                    </a:lnTo>
                    <a:lnTo>
                      <a:pt x="1294" y="601"/>
                    </a:lnTo>
                    <a:lnTo>
                      <a:pt x="1299" y="601"/>
                    </a:lnTo>
                    <a:lnTo>
                      <a:pt x="1299" y="610"/>
                    </a:lnTo>
                    <a:lnTo>
                      <a:pt x="1337" y="610"/>
                    </a:lnTo>
                    <a:lnTo>
                      <a:pt x="1337" y="613"/>
                    </a:lnTo>
                    <a:lnTo>
                      <a:pt x="1341" y="613"/>
                    </a:lnTo>
                    <a:lnTo>
                      <a:pt x="1341" y="616"/>
                    </a:lnTo>
                    <a:lnTo>
                      <a:pt x="1356" y="616"/>
                    </a:lnTo>
                    <a:lnTo>
                      <a:pt x="1356" y="619"/>
                    </a:lnTo>
                    <a:lnTo>
                      <a:pt x="1359" y="619"/>
                    </a:lnTo>
                    <a:lnTo>
                      <a:pt x="1359" y="622"/>
                    </a:lnTo>
                    <a:lnTo>
                      <a:pt x="1364" y="622"/>
                    </a:lnTo>
                    <a:lnTo>
                      <a:pt x="1364" y="625"/>
                    </a:lnTo>
                    <a:lnTo>
                      <a:pt x="1367" y="625"/>
                    </a:lnTo>
                    <a:lnTo>
                      <a:pt x="1367" y="631"/>
                    </a:lnTo>
                    <a:lnTo>
                      <a:pt x="1376" y="631"/>
                    </a:lnTo>
                    <a:lnTo>
                      <a:pt x="1376" y="634"/>
                    </a:lnTo>
                    <a:lnTo>
                      <a:pt x="1379" y="634"/>
                    </a:lnTo>
                    <a:lnTo>
                      <a:pt x="1379" y="637"/>
                    </a:lnTo>
                    <a:lnTo>
                      <a:pt x="1382" y="637"/>
                    </a:lnTo>
                    <a:lnTo>
                      <a:pt x="1382" y="640"/>
                    </a:lnTo>
                    <a:lnTo>
                      <a:pt x="1399" y="640"/>
                    </a:lnTo>
                    <a:lnTo>
                      <a:pt x="1399" y="646"/>
                    </a:lnTo>
                    <a:lnTo>
                      <a:pt x="1402" y="646"/>
                    </a:lnTo>
                    <a:lnTo>
                      <a:pt x="1402" y="649"/>
                    </a:lnTo>
                    <a:lnTo>
                      <a:pt x="1409" y="649"/>
                    </a:lnTo>
                    <a:lnTo>
                      <a:pt x="1409" y="652"/>
                    </a:lnTo>
                    <a:lnTo>
                      <a:pt x="1412" y="652"/>
                    </a:lnTo>
                    <a:lnTo>
                      <a:pt x="1412" y="655"/>
                    </a:lnTo>
                    <a:lnTo>
                      <a:pt x="1415" y="655"/>
                    </a:lnTo>
                    <a:lnTo>
                      <a:pt x="1415" y="658"/>
                    </a:lnTo>
                    <a:lnTo>
                      <a:pt x="1421" y="658"/>
                    </a:lnTo>
                    <a:lnTo>
                      <a:pt x="1421" y="664"/>
                    </a:lnTo>
                    <a:lnTo>
                      <a:pt x="1424" y="664"/>
                    </a:lnTo>
                    <a:lnTo>
                      <a:pt x="1424" y="667"/>
                    </a:lnTo>
                    <a:lnTo>
                      <a:pt x="1429" y="667"/>
                    </a:lnTo>
                    <a:lnTo>
                      <a:pt x="1429" y="670"/>
                    </a:lnTo>
                    <a:lnTo>
                      <a:pt x="1464" y="670"/>
                    </a:lnTo>
                    <a:lnTo>
                      <a:pt x="1464" y="678"/>
                    </a:lnTo>
                    <a:lnTo>
                      <a:pt x="1480" y="678"/>
                    </a:lnTo>
                    <a:lnTo>
                      <a:pt x="1480" y="681"/>
                    </a:lnTo>
                    <a:lnTo>
                      <a:pt x="1483" y="681"/>
                    </a:lnTo>
                    <a:lnTo>
                      <a:pt x="1483" y="684"/>
                    </a:lnTo>
                    <a:lnTo>
                      <a:pt x="1494" y="684"/>
                    </a:lnTo>
                    <a:lnTo>
                      <a:pt x="1494" y="687"/>
                    </a:lnTo>
                    <a:lnTo>
                      <a:pt x="1532" y="687"/>
                    </a:lnTo>
                    <a:lnTo>
                      <a:pt x="1532" y="695"/>
                    </a:lnTo>
                    <a:lnTo>
                      <a:pt x="1535" y="695"/>
                    </a:lnTo>
                    <a:lnTo>
                      <a:pt x="1535" y="698"/>
                    </a:lnTo>
                    <a:lnTo>
                      <a:pt x="1539" y="698"/>
                    </a:lnTo>
                    <a:lnTo>
                      <a:pt x="1539" y="701"/>
                    </a:lnTo>
                    <a:lnTo>
                      <a:pt x="1545" y="701"/>
                    </a:lnTo>
                    <a:lnTo>
                      <a:pt x="1545" y="704"/>
                    </a:lnTo>
                    <a:lnTo>
                      <a:pt x="1548" y="704"/>
                    </a:lnTo>
                    <a:lnTo>
                      <a:pt x="1548" y="707"/>
                    </a:lnTo>
                    <a:lnTo>
                      <a:pt x="1577" y="707"/>
                    </a:lnTo>
                    <a:lnTo>
                      <a:pt x="1577" y="710"/>
                    </a:lnTo>
                    <a:lnTo>
                      <a:pt x="1590" y="710"/>
                    </a:lnTo>
                    <a:lnTo>
                      <a:pt x="1590" y="714"/>
                    </a:lnTo>
                    <a:lnTo>
                      <a:pt x="1593" y="714"/>
                    </a:lnTo>
                    <a:lnTo>
                      <a:pt x="1593" y="717"/>
                    </a:lnTo>
                    <a:lnTo>
                      <a:pt x="1604" y="717"/>
                    </a:lnTo>
                    <a:lnTo>
                      <a:pt x="1604" y="723"/>
                    </a:lnTo>
                    <a:lnTo>
                      <a:pt x="1610" y="723"/>
                    </a:lnTo>
                    <a:lnTo>
                      <a:pt x="1610" y="728"/>
                    </a:lnTo>
                    <a:lnTo>
                      <a:pt x="1613" y="728"/>
                    </a:lnTo>
                    <a:lnTo>
                      <a:pt x="1613" y="731"/>
                    </a:lnTo>
                    <a:lnTo>
                      <a:pt x="1619" y="731"/>
                    </a:lnTo>
                    <a:lnTo>
                      <a:pt x="1619" y="734"/>
                    </a:lnTo>
                    <a:lnTo>
                      <a:pt x="1624" y="734"/>
                    </a:lnTo>
                    <a:lnTo>
                      <a:pt x="1624" y="737"/>
                    </a:lnTo>
                    <a:lnTo>
                      <a:pt x="1627" y="737"/>
                    </a:lnTo>
                    <a:lnTo>
                      <a:pt x="1627" y="740"/>
                    </a:lnTo>
                    <a:lnTo>
                      <a:pt x="1630" y="740"/>
                    </a:lnTo>
                    <a:lnTo>
                      <a:pt x="1630" y="744"/>
                    </a:lnTo>
                    <a:lnTo>
                      <a:pt x="1639" y="744"/>
                    </a:lnTo>
                    <a:lnTo>
                      <a:pt x="1639" y="747"/>
                    </a:lnTo>
                    <a:lnTo>
                      <a:pt x="1646" y="747"/>
                    </a:lnTo>
                    <a:lnTo>
                      <a:pt x="1646" y="750"/>
                    </a:lnTo>
                    <a:lnTo>
                      <a:pt x="1652" y="750"/>
                    </a:lnTo>
                    <a:lnTo>
                      <a:pt x="1652" y="755"/>
                    </a:lnTo>
                    <a:lnTo>
                      <a:pt x="1658" y="755"/>
                    </a:lnTo>
                    <a:lnTo>
                      <a:pt x="1658" y="764"/>
                    </a:lnTo>
                    <a:lnTo>
                      <a:pt x="1665" y="764"/>
                    </a:lnTo>
                    <a:lnTo>
                      <a:pt x="1665" y="769"/>
                    </a:lnTo>
                    <a:lnTo>
                      <a:pt x="1695" y="769"/>
                    </a:lnTo>
                    <a:lnTo>
                      <a:pt x="1695" y="772"/>
                    </a:lnTo>
                    <a:lnTo>
                      <a:pt x="1698" y="772"/>
                    </a:lnTo>
                    <a:lnTo>
                      <a:pt x="1698" y="775"/>
                    </a:lnTo>
                    <a:lnTo>
                      <a:pt x="1734" y="775"/>
                    </a:lnTo>
                    <a:lnTo>
                      <a:pt x="1734" y="778"/>
                    </a:lnTo>
                    <a:lnTo>
                      <a:pt x="1743" y="778"/>
                    </a:lnTo>
                    <a:lnTo>
                      <a:pt x="1743" y="782"/>
                    </a:lnTo>
                    <a:lnTo>
                      <a:pt x="1760" y="782"/>
                    </a:lnTo>
                    <a:lnTo>
                      <a:pt x="1760" y="785"/>
                    </a:lnTo>
                    <a:lnTo>
                      <a:pt x="1763" y="785"/>
                    </a:lnTo>
                    <a:lnTo>
                      <a:pt x="1763" y="793"/>
                    </a:lnTo>
                    <a:lnTo>
                      <a:pt x="1779" y="793"/>
                    </a:lnTo>
                    <a:lnTo>
                      <a:pt x="1779" y="799"/>
                    </a:lnTo>
                    <a:lnTo>
                      <a:pt x="1788" y="799"/>
                    </a:lnTo>
                    <a:lnTo>
                      <a:pt x="1788" y="803"/>
                    </a:lnTo>
                    <a:lnTo>
                      <a:pt x="1802" y="803"/>
                    </a:lnTo>
                    <a:lnTo>
                      <a:pt x="1802" y="811"/>
                    </a:lnTo>
                    <a:lnTo>
                      <a:pt x="1808" y="811"/>
                    </a:lnTo>
                    <a:lnTo>
                      <a:pt x="1808" y="814"/>
                    </a:lnTo>
                    <a:lnTo>
                      <a:pt x="1817" y="814"/>
                    </a:lnTo>
                    <a:lnTo>
                      <a:pt x="1817" y="818"/>
                    </a:lnTo>
                    <a:lnTo>
                      <a:pt x="1859" y="818"/>
                    </a:lnTo>
                    <a:lnTo>
                      <a:pt x="1859" y="821"/>
                    </a:lnTo>
                    <a:lnTo>
                      <a:pt x="1912" y="821"/>
                    </a:lnTo>
                    <a:lnTo>
                      <a:pt x="1912" y="826"/>
                    </a:lnTo>
                    <a:lnTo>
                      <a:pt x="1929" y="826"/>
                    </a:lnTo>
                    <a:lnTo>
                      <a:pt x="1929" y="829"/>
                    </a:lnTo>
                    <a:lnTo>
                      <a:pt x="1935" y="829"/>
                    </a:lnTo>
                    <a:lnTo>
                      <a:pt x="1935" y="838"/>
                    </a:lnTo>
                    <a:lnTo>
                      <a:pt x="1961" y="838"/>
                    </a:lnTo>
                    <a:lnTo>
                      <a:pt x="1961" y="843"/>
                    </a:lnTo>
                    <a:lnTo>
                      <a:pt x="1980" y="843"/>
                    </a:lnTo>
                    <a:lnTo>
                      <a:pt x="1980" y="847"/>
                    </a:lnTo>
                    <a:lnTo>
                      <a:pt x="1994" y="847"/>
                    </a:lnTo>
                    <a:lnTo>
                      <a:pt x="1994" y="852"/>
                    </a:lnTo>
                    <a:lnTo>
                      <a:pt x="2026" y="852"/>
                    </a:lnTo>
                    <a:lnTo>
                      <a:pt x="2026" y="856"/>
                    </a:lnTo>
                    <a:lnTo>
                      <a:pt x="2054" y="856"/>
                    </a:lnTo>
                    <a:lnTo>
                      <a:pt x="2054" y="861"/>
                    </a:lnTo>
                    <a:lnTo>
                      <a:pt x="2077" y="861"/>
                    </a:lnTo>
                    <a:lnTo>
                      <a:pt x="2077" y="865"/>
                    </a:lnTo>
                    <a:lnTo>
                      <a:pt x="2084" y="865"/>
                    </a:lnTo>
                    <a:lnTo>
                      <a:pt x="2084" y="870"/>
                    </a:lnTo>
                    <a:lnTo>
                      <a:pt x="2136" y="870"/>
                    </a:lnTo>
                    <a:lnTo>
                      <a:pt x="2136" y="876"/>
                    </a:lnTo>
                    <a:lnTo>
                      <a:pt x="2142" y="876"/>
                    </a:lnTo>
                    <a:lnTo>
                      <a:pt x="2142" y="880"/>
                    </a:lnTo>
                    <a:lnTo>
                      <a:pt x="2198" y="880"/>
                    </a:lnTo>
                    <a:lnTo>
                      <a:pt x="2198" y="885"/>
                    </a:lnTo>
                    <a:lnTo>
                      <a:pt x="2252" y="885"/>
                    </a:lnTo>
                    <a:lnTo>
                      <a:pt x="2252" y="891"/>
                    </a:lnTo>
                    <a:lnTo>
                      <a:pt x="2279" y="891"/>
                    </a:lnTo>
                    <a:lnTo>
                      <a:pt x="2279" y="897"/>
                    </a:lnTo>
                    <a:lnTo>
                      <a:pt x="2311" y="897"/>
                    </a:lnTo>
                    <a:lnTo>
                      <a:pt x="2311" y="901"/>
                    </a:lnTo>
                    <a:lnTo>
                      <a:pt x="2344" y="901"/>
                    </a:lnTo>
                    <a:lnTo>
                      <a:pt x="2344" y="908"/>
                    </a:lnTo>
                    <a:lnTo>
                      <a:pt x="2364" y="908"/>
                    </a:lnTo>
                    <a:lnTo>
                      <a:pt x="2364" y="920"/>
                    </a:lnTo>
                    <a:lnTo>
                      <a:pt x="2367" y="920"/>
                    </a:lnTo>
                    <a:lnTo>
                      <a:pt x="2367" y="926"/>
                    </a:lnTo>
                    <a:lnTo>
                      <a:pt x="2393" y="926"/>
                    </a:lnTo>
                    <a:lnTo>
                      <a:pt x="2393" y="932"/>
                    </a:lnTo>
                    <a:lnTo>
                      <a:pt x="2429" y="932"/>
                    </a:lnTo>
                    <a:lnTo>
                      <a:pt x="2429" y="939"/>
                    </a:lnTo>
                    <a:lnTo>
                      <a:pt x="2517" y="939"/>
                    </a:lnTo>
                    <a:lnTo>
                      <a:pt x="2517" y="954"/>
                    </a:lnTo>
                    <a:lnTo>
                      <a:pt x="2535" y="954"/>
                    </a:lnTo>
                    <a:lnTo>
                      <a:pt x="2535" y="962"/>
                    </a:lnTo>
                    <a:lnTo>
                      <a:pt x="2568" y="962"/>
                    </a:lnTo>
                    <a:lnTo>
                      <a:pt x="2568" y="971"/>
                    </a:lnTo>
                    <a:lnTo>
                      <a:pt x="2588" y="971"/>
                    </a:lnTo>
                    <a:lnTo>
                      <a:pt x="2588" y="979"/>
                    </a:lnTo>
                    <a:lnTo>
                      <a:pt x="2616" y="979"/>
                    </a:lnTo>
                    <a:lnTo>
                      <a:pt x="2616" y="988"/>
                    </a:lnTo>
                    <a:lnTo>
                      <a:pt x="2624" y="988"/>
                    </a:lnTo>
                    <a:lnTo>
                      <a:pt x="2624" y="997"/>
                    </a:lnTo>
                    <a:lnTo>
                      <a:pt x="2681" y="997"/>
                    </a:lnTo>
                    <a:lnTo>
                      <a:pt x="2681" y="1007"/>
                    </a:lnTo>
                    <a:lnTo>
                      <a:pt x="2921" y="1007"/>
                    </a:lnTo>
                    <a:lnTo>
                      <a:pt x="2921" y="1019"/>
                    </a:lnTo>
                    <a:lnTo>
                      <a:pt x="3707" y="1019"/>
                    </a:lnTo>
                  </a:path>
                </a:pathLst>
              </a:custGeom>
              <a:noFill/>
              <a:ln w="19050">
                <a:solidFill>
                  <a:srgbClr val="009FB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0" name="Freeform 234">
                <a:extLst>
                  <a:ext uri="{FF2B5EF4-FFF2-40B4-BE49-F238E27FC236}">
                    <a16:creationId xmlns:a16="http://schemas.microsoft.com/office/drawing/2014/main" id="{122A38E8-4784-43DF-A1D1-13483E96F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740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9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1" name="Freeform 235">
                <a:extLst>
                  <a:ext uri="{FF2B5EF4-FFF2-40B4-BE49-F238E27FC236}">
                    <a16:creationId xmlns:a16="http://schemas.microsoft.com/office/drawing/2014/main" id="{39050DFD-7B2A-4ABF-9FFB-03DDD99FC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740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9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2" name="Freeform 236">
                <a:extLst>
                  <a:ext uri="{FF2B5EF4-FFF2-40B4-BE49-F238E27FC236}">
                    <a16:creationId xmlns:a16="http://schemas.microsoft.com/office/drawing/2014/main" id="{8D9C4508-A4BA-4E58-8DF7-8947E5984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5" y="740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9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3" name="Freeform 237">
                <a:extLst>
                  <a:ext uri="{FF2B5EF4-FFF2-40B4-BE49-F238E27FC236}">
                    <a16:creationId xmlns:a16="http://schemas.microsoft.com/office/drawing/2014/main" id="{BB686AE1-9C5D-4AA1-9FA6-2018446B4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" y="74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7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9 h 30"/>
                  <a:gd name="T36" fmla="*/ 11 w 32"/>
                  <a:gd name="T37" fmla="*/ 30 h 30"/>
                  <a:gd name="T38" fmla="*/ 17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4" name="Freeform 238">
                <a:extLst>
                  <a:ext uri="{FF2B5EF4-FFF2-40B4-BE49-F238E27FC236}">
                    <a16:creationId xmlns:a16="http://schemas.microsoft.com/office/drawing/2014/main" id="{4BA5647F-9E9D-4F52-BAFC-8EEF00045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3" y="740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19 w 30"/>
                  <a:gd name="T11" fmla="*/ 0 h 30"/>
                  <a:gd name="T12" fmla="*/ 19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9 h 30"/>
                  <a:gd name="T36" fmla="*/ 10 w 30"/>
                  <a:gd name="T37" fmla="*/ 30 h 30"/>
                  <a:gd name="T38" fmla="*/ 15 w 30"/>
                  <a:gd name="T39" fmla="*/ 30 h 30"/>
                  <a:gd name="T40" fmla="*/ 19 w 30"/>
                  <a:gd name="T41" fmla="*/ 30 h 30"/>
                  <a:gd name="T42" fmla="*/ 19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5" name="Freeform 239">
                <a:extLst>
                  <a:ext uri="{FF2B5EF4-FFF2-40B4-BE49-F238E27FC236}">
                    <a16:creationId xmlns:a16="http://schemas.microsoft.com/office/drawing/2014/main" id="{5FF728D2-B921-44C2-8DDA-F90A8CCE7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6" y="740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0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2 w 31"/>
                  <a:gd name="T17" fmla="*/ 0 h 30"/>
                  <a:gd name="T18" fmla="*/ 7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0 h 30"/>
                  <a:gd name="T26" fmla="*/ 0 w 31"/>
                  <a:gd name="T27" fmla="*/ 15 h 30"/>
                  <a:gd name="T28" fmla="*/ 1 w 31"/>
                  <a:gd name="T29" fmla="*/ 19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9 h 30"/>
                  <a:gd name="T36" fmla="*/ 12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2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6" name="Freeform 240">
                <a:extLst>
                  <a:ext uri="{FF2B5EF4-FFF2-40B4-BE49-F238E27FC236}">
                    <a16:creationId xmlns:a16="http://schemas.microsoft.com/office/drawing/2014/main" id="{BCAFBB0A-7C6B-4C70-86B8-3DE561EBF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75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7" name="Freeform 241">
                <a:extLst>
                  <a:ext uri="{FF2B5EF4-FFF2-40B4-BE49-F238E27FC236}">
                    <a16:creationId xmlns:a16="http://schemas.microsoft.com/office/drawing/2014/main" id="{8934D0F8-6915-442E-BE34-9F7D3E637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7" y="75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8" name="Freeform 242">
                <a:extLst>
                  <a:ext uri="{FF2B5EF4-FFF2-40B4-BE49-F238E27FC236}">
                    <a16:creationId xmlns:a16="http://schemas.microsoft.com/office/drawing/2014/main" id="{43164E63-6D84-400A-A9C8-D94D11960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4" y="836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0 w 31"/>
                  <a:gd name="T5" fmla="*/ 11 h 31"/>
                  <a:gd name="T6" fmla="*/ 28 w 31"/>
                  <a:gd name="T7" fmla="*/ 7 h 31"/>
                  <a:gd name="T8" fmla="*/ 24 w 31"/>
                  <a:gd name="T9" fmla="*/ 4 h 31"/>
                  <a:gd name="T10" fmla="*/ 19 w 31"/>
                  <a:gd name="T11" fmla="*/ 0 h 31"/>
                  <a:gd name="T12" fmla="*/ 19 w 31"/>
                  <a:gd name="T13" fmla="*/ 0 h 31"/>
                  <a:gd name="T14" fmla="*/ 15 w 31"/>
                  <a:gd name="T15" fmla="*/ 0 h 31"/>
                  <a:gd name="T16" fmla="*/ 10 w 31"/>
                  <a:gd name="T17" fmla="*/ 0 h 31"/>
                  <a:gd name="T18" fmla="*/ 6 w 31"/>
                  <a:gd name="T19" fmla="*/ 4 h 31"/>
                  <a:gd name="T20" fmla="*/ 3 w 31"/>
                  <a:gd name="T21" fmla="*/ 7 h 31"/>
                  <a:gd name="T22" fmla="*/ 3 w 31"/>
                  <a:gd name="T23" fmla="*/ 7 h 31"/>
                  <a:gd name="T24" fmla="*/ 1 w 31"/>
                  <a:gd name="T25" fmla="*/ 11 h 31"/>
                  <a:gd name="T26" fmla="*/ 0 w 31"/>
                  <a:gd name="T27" fmla="*/ 16 h 31"/>
                  <a:gd name="T28" fmla="*/ 1 w 31"/>
                  <a:gd name="T29" fmla="*/ 20 h 31"/>
                  <a:gd name="T30" fmla="*/ 3 w 31"/>
                  <a:gd name="T31" fmla="*/ 25 h 31"/>
                  <a:gd name="T32" fmla="*/ 3 w 31"/>
                  <a:gd name="T33" fmla="*/ 25 h 31"/>
                  <a:gd name="T34" fmla="*/ 6 w 31"/>
                  <a:gd name="T35" fmla="*/ 29 h 31"/>
                  <a:gd name="T36" fmla="*/ 10 w 31"/>
                  <a:gd name="T37" fmla="*/ 31 h 31"/>
                  <a:gd name="T38" fmla="*/ 15 w 31"/>
                  <a:gd name="T39" fmla="*/ 31 h 31"/>
                  <a:gd name="T40" fmla="*/ 19 w 31"/>
                  <a:gd name="T41" fmla="*/ 31 h 31"/>
                  <a:gd name="T42" fmla="*/ 19 w 31"/>
                  <a:gd name="T43" fmla="*/ 31 h 31"/>
                  <a:gd name="T44" fmla="*/ 24 w 31"/>
                  <a:gd name="T45" fmla="*/ 28 h 31"/>
                  <a:gd name="T46" fmla="*/ 28 w 31"/>
                  <a:gd name="T47" fmla="*/ 25 h 31"/>
                  <a:gd name="T48" fmla="*/ 30 w 31"/>
                  <a:gd name="T49" fmla="*/ 20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0" y="11"/>
                    </a:lnTo>
                    <a:lnTo>
                      <a:pt x="28" y="7"/>
                    </a:lnTo>
                    <a:lnTo>
                      <a:pt x="24" y="4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1"/>
                    </a:lnTo>
                    <a:lnTo>
                      <a:pt x="0" y="16"/>
                    </a:lnTo>
                    <a:lnTo>
                      <a:pt x="1" y="20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9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4" y="28"/>
                    </a:lnTo>
                    <a:lnTo>
                      <a:pt x="28" y="25"/>
                    </a:lnTo>
                    <a:lnTo>
                      <a:pt x="30" y="20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9" name="Freeform 243">
                <a:extLst>
                  <a:ext uri="{FF2B5EF4-FFF2-40B4-BE49-F238E27FC236}">
                    <a16:creationId xmlns:a16="http://schemas.microsoft.com/office/drawing/2014/main" id="{175721A7-FC64-4B18-A8A2-4D85A57EC7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871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1 w 31"/>
                  <a:gd name="T5" fmla="*/ 11 h 32"/>
                  <a:gd name="T6" fmla="*/ 28 w 31"/>
                  <a:gd name="T7" fmla="*/ 6 h 32"/>
                  <a:gd name="T8" fmla="*/ 25 w 31"/>
                  <a:gd name="T9" fmla="*/ 3 h 32"/>
                  <a:gd name="T10" fmla="*/ 20 w 31"/>
                  <a:gd name="T11" fmla="*/ 2 h 32"/>
                  <a:gd name="T12" fmla="*/ 20 w 31"/>
                  <a:gd name="T13" fmla="*/ 2 h 32"/>
                  <a:gd name="T14" fmla="*/ 15 w 31"/>
                  <a:gd name="T15" fmla="*/ 0 h 32"/>
                  <a:gd name="T16" fmla="*/ 11 w 31"/>
                  <a:gd name="T17" fmla="*/ 2 h 32"/>
                  <a:gd name="T18" fmla="*/ 6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0 w 31"/>
                  <a:gd name="T25" fmla="*/ 11 h 32"/>
                  <a:gd name="T26" fmla="*/ 0 w 31"/>
                  <a:gd name="T27" fmla="*/ 15 h 32"/>
                  <a:gd name="T28" fmla="*/ 0 w 31"/>
                  <a:gd name="T29" fmla="*/ 20 h 32"/>
                  <a:gd name="T30" fmla="*/ 3 w 31"/>
                  <a:gd name="T31" fmla="*/ 24 h 32"/>
                  <a:gd name="T32" fmla="*/ 3 w 31"/>
                  <a:gd name="T33" fmla="*/ 24 h 32"/>
                  <a:gd name="T34" fmla="*/ 6 w 31"/>
                  <a:gd name="T35" fmla="*/ 29 h 32"/>
                  <a:gd name="T36" fmla="*/ 11 w 31"/>
                  <a:gd name="T37" fmla="*/ 30 h 32"/>
                  <a:gd name="T38" fmla="*/ 15 w 31"/>
                  <a:gd name="T39" fmla="*/ 32 h 32"/>
                  <a:gd name="T40" fmla="*/ 20 w 31"/>
                  <a:gd name="T41" fmla="*/ 30 h 32"/>
                  <a:gd name="T42" fmla="*/ 20 w 31"/>
                  <a:gd name="T43" fmla="*/ 30 h 32"/>
                  <a:gd name="T44" fmla="*/ 25 w 31"/>
                  <a:gd name="T45" fmla="*/ 29 h 32"/>
                  <a:gd name="T46" fmla="*/ 28 w 31"/>
                  <a:gd name="T47" fmla="*/ 24 h 32"/>
                  <a:gd name="T48" fmla="*/ 31 w 31"/>
                  <a:gd name="T49" fmla="*/ 20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9"/>
                    </a:lnTo>
                    <a:lnTo>
                      <a:pt x="28" y="24"/>
                    </a:lnTo>
                    <a:lnTo>
                      <a:pt x="31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0" name="Freeform 244">
                <a:extLst>
                  <a:ext uri="{FF2B5EF4-FFF2-40B4-BE49-F238E27FC236}">
                    <a16:creationId xmlns:a16="http://schemas.microsoft.com/office/drawing/2014/main" id="{E98CCBB4-9101-47E9-9748-A079AD88F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938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0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2 w 31"/>
                  <a:gd name="T17" fmla="*/ 0 h 30"/>
                  <a:gd name="T18" fmla="*/ 7 w 31"/>
                  <a:gd name="T19" fmla="*/ 1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0 h 30"/>
                  <a:gd name="T26" fmla="*/ 0 w 31"/>
                  <a:gd name="T27" fmla="*/ 15 h 30"/>
                  <a:gd name="T28" fmla="*/ 1 w 31"/>
                  <a:gd name="T29" fmla="*/ 19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7 h 30"/>
                  <a:gd name="T36" fmla="*/ 12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7"/>
                    </a:lnTo>
                    <a:lnTo>
                      <a:pt x="12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1" name="Freeform 245">
                <a:extLst>
                  <a:ext uri="{FF2B5EF4-FFF2-40B4-BE49-F238E27FC236}">
                    <a16:creationId xmlns:a16="http://schemas.microsoft.com/office/drawing/2014/main" id="{42C3C5C7-ED95-4A12-BF65-55EF0ECEA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057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1 h 30"/>
                  <a:gd name="T6" fmla="*/ 29 w 32"/>
                  <a:gd name="T7" fmla="*/ 6 h 30"/>
                  <a:gd name="T8" fmla="*/ 26 w 32"/>
                  <a:gd name="T9" fmla="*/ 3 h 30"/>
                  <a:gd name="T10" fmla="*/ 22 w 32"/>
                  <a:gd name="T11" fmla="*/ 0 h 30"/>
                  <a:gd name="T12" fmla="*/ 22 w 32"/>
                  <a:gd name="T13" fmla="*/ 0 h 30"/>
                  <a:gd name="T14" fmla="*/ 17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1 h 30"/>
                  <a:gd name="T26" fmla="*/ 0 w 32"/>
                  <a:gd name="T27" fmla="*/ 15 h 30"/>
                  <a:gd name="T28" fmla="*/ 2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9 h 30"/>
                  <a:gd name="T36" fmla="*/ 11 w 32"/>
                  <a:gd name="T37" fmla="*/ 30 h 30"/>
                  <a:gd name="T38" fmla="*/ 17 w 32"/>
                  <a:gd name="T39" fmla="*/ 30 h 30"/>
                  <a:gd name="T40" fmla="*/ 22 w 32"/>
                  <a:gd name="T41" fmla="*/ 30 h 30"/>
                  <a:gd name="T42" fmla="*/ 22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1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1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2" name="Freeform 246">
                <a:extLst>
                  <a:ext uri="{FF2B5EF4-FFF2-40B4-BE49-F238E27FC236}">
                    <a16:creationId xmlns:a16="http://schemas.microsoft.com/office/drawing/2014/main" id="{5AD7DB57-C9C6-4A6F-9062-0F61C8C28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" y="1057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9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3" name="Freeform 247">
                <a:extLst>
                  <a:ext uri="{FF2B5EF4-FFF2-40B4-BE49-F238E27FC236}">
                    <a16:creationId xmlns:a16="http://schemas.microsoft.com/office/drawing/2014/main" id="{2F45DE50-044E-4BF3-8A09-4461B7AE0B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8" y="1080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0 h 31"/>
                  <a:gd name="T6" fmla="*/ 29 w 32"/>
                  <a:gd name="T7" fmla="*/ 7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5 w 32"/>
                  <a:gd name="T15" fmla="*/ 0 h 31"/>
                  <a:gd name="T16" fmla="*/ 10 w 32"/>
                  <a:gd name="T17" fmla="*/ 1 h 31"/>
                  <a:gd name="T18" fmla="*/ 7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1 w 32"/>
                  <a:gd name="T25" fmla="*/ 10 h 31"/>
                  <a:gd name="T26" fmla="*/ 0 w 32"/>
                  <a:gd name="T27" fmla="*/ 16 h 31"/>
                  <a:gd name="T28" fmla="*/ 1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7 w 32"/>
                  <a:gd name="T35" fmla="*/ 28 h 31"/>
                  <a:gd name="T36" fmla="*/ 10 w 32"/>
                  <a:gd name="T37" fmla="*/ 30 h 31"/>
                  <a:gd name="T38" fmla="*/ 15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7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4" name="Freeform 248">
                <a:extLst>
                  <a:ext uri="{FF2B5EF4-FFF2-40B4-BE49-F238E27FC236}">
                    <a16:creationId xmlns:a16="http://schemas.microsoft.com/office/drawing/2014/main" id="{356D2A0F-4806-4C8D-A07B-00AD47855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7" y="1122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2 h 32"/>
                  <a:gd name="T6" fmla="*/ 27 w 30"/>
                  <a:gd name="T7" fmla="*/ 7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7 h 32"/>
                  <a:gd name="T22" fmla="*/ 3 w 30"/>
                  <a:gd name="T23" fmla="*/ 7 h 32"/>
                  <a:gd name="T24" fmla="*/ 0 w 30"/>
                  <a:gd name="T25" fmla="*/ 12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2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5" name="Freeform 249">
                <a:extLst>
                  <a:ext uri="{FF2B5EF4-FFF2-40B4-BE49-F238E27FC236}">
                    <a16:creationId xmlns:a16="http://schemas.microsoft.com/office/drawing/2014/main" id="{CAF56DC1-DA72-4EB6-ACC7-D3109EDC7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134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1 h 32"/>
                  <a:gd name="T12" fmla="*/ 19 w 30"/>
                  <a:gd name="T13" fmla="*/ 1 h 32"/>
                  <a:gd name="T14" fmla="*/ 15 w 30"/>
                  <a:gd name="T15" fmla="*/ 0 h 32"/>
                  <a:gd name="T16" fmla="*/ 10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6" name="Freeform 250">
                <a:extLst>
                  <a:ext uri="{FF2B5EF4-FFF2-40B4-BE49-F238E27FC236}">
                    <a16:creationId xmlns:a16="http://schemas.microsoft.com/office/drawing/2014/main" id="{E320B1FC-F014-4F24-AC99-4E0172CCD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7" y="1166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4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1 w 32"/>
                  <a:gd name="T25" fmla="*/ 10 h 30"/>
                  <a:gd name="T26" fmla="*/ 0 w 32"/>
                  <a:gd name="T27" fmla="*/ 15 h 30"/>
                  <a:gd name="T28" fmla="*/ 1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7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4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7" name="Freeform 251">
                <a:extLst>
                  <a:ext uri="{FF2B5EF4-FFF2-40B4-BE49-F238E27FC236}">
                    <a16:creationId xmlns:a16="http://schemas.microsoft.com/office/drawing/2014/main" id="{709BD14B-CB94-4289-876F-E74124B2F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3" y="1216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1 w 31"/>
                  <a:gd name="T5" fmla="*/ 10 h 30"/>
                  <a:gd name="T6" fmla="*/ 28 w 31"/>
                  <a:gd name="T7" fmla="*/ 6 h 30"/>
                  <a:gd name="T8" fmla="*/ 25 w 31"/>
                  <a:gd name="T9" fmla="*/ 3 h 30"/>
                  <a:gd name="T10" fmla="*/ 20 w 31"/>
                  <a:gd name="T11" fmla="*/ 0 h 30"/>
                  <a:gd name="T12" fmla="*/ 20 w 31"/>
                  <a:gd name="T13" fmla="*/ 0 h 30"/>
                  <a:gd name="T14" fmla="*/ 16 w 31"/>
                  <a:gd name="T15" fmla="*/ 0 h 30"/>
                  <a:gd name="T16" fmla="*/ 11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0 w 31"/>
                  <a:gd name="T25" fmla="*/ 10 h 30"/>
                  <a:gd name="T26" fmla="*/ 0 w 31"/>
                  <a:gd name="T27" fmla="*/ 15 h 30"/>
                  <a:gd name="T28" fmla="*/ 0 w 31"/>
                  <a:gd name="T29" fmla="*/ 19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8 h 30"/>
                  <a:gd name="T36" fmla="*/ 11 w 31"/>
                  <a:gd name="T37" fmla="*/ 30 h 30"/>
                  <a:gd name="T38" fmla="*/ 16 w 31"/>
                  <a:gd name="T39" fmla="*/ 30 h 30"/>
                  <a:gd name="T40" fmla="*/ 20 w 31"/>
                  <a:gd name="T41" fmla="*/ 30 h 30"/>
                  <a:gd name="T42" fmla="*/ 20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1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1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8" name="Freeform 252">
                <a:extLst>
                  <a:ext uri="{FF2B5EF4-FFF2-40B4-BE49-F238E27FC236}">
                    <a16:creationId xmlns:a16="http://schemas.microsoft.com/office/drawing/2014/main" id="{FB4F1472-3FBE-4CBF-B3FE-E13E83C2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1246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1 w 31"/>
                  <a:gd name="T5" fmla="*/ 10 h 31"/>
                  <a:gd name="T6" fmla="*/ 29 w 31"/>
                  <a:gd name="T7" fmla="*/ 7 h 31"/>
                  <a:gd name="T8" fmla="*/ 24 w 31"/>
                  <a:gd name="T9" fmla="*/ 3 h 31"/>
                  <a:gd name="T10" fmla="*/ 20 w 31"/>
                  <a:gd name="T11" fmla="*/ 1 h 31"/>
                  <a:gd name="T12" fmla="*/ 20 w 31"/>
                  <a:gd name="T13" fmla="*/ 1 h 31"/>
                  <a:gd name="T14" fmla="*/ 15 w 31"/>
                  <a:gd name="T15" fmla="*/ 0 h 31"/>
                  <a:gd name="T16" fmla="*/ 11 w 31"/>
                  <a:gd name="T17" fmla="*/ 1 h 31"/>
                  <a:gd name="T18" fmla="*/ 6 w 31"/>
                  <a:gd name="T19" fmla="*/ 3 h 31"/>
                  <a:gd name="T20" fmla="*/ 3 w 31"/>
                  <a:gd name="T21" fmla="*/ 7 h 31"/>
                  <a:gd name="T22" fmla="*/ 3 w 31"/>
                  <a:gd name="T23" fmla="*/ 7 h 31"/>
                  <a:gd name="T24" fmla="*/ 0 w 31"/>
                  <a:gd name="T25" fmla="*/ 12 h 31"/>
                  <a:gd name="T26" fmla="*/ 0 w 31"/>
                  <a:gd name="T27" fmla="*/ 16 h 31"/>
                  <a:gd name="T28" fmla="*/ 0 w 31"/>
                  <a:gd name="T29" fmla="*/ 21 h 31"/>
                  <a:gd name="T30" fmla="*/ 3 w 31"/>
                  <a:gd name="T31" fmla="*/ 25 h 31"/>
                  <a:gd name="T32" fmla="*/ 3 w 31"/>
                  <a:gd name="T33" fmla="*/ 25 h 31"/>
                  <a:gd name="T34" fmla="*/ 6 w 31"/>
                  <a:gd name="T35" fmla="*/ 28 h 31"/>
                  <a:gd name="T36" fmla="*/ 11 w 31"/>
                  <a:gd name="T37" fmla="*/ 30 h 31"/>
                  <a:gd name="T38" fmla="*/ 15 w 31"/>
                  <a:gd name="T39" fmla="*/ 31 h 31"/>
                  <a:gd name="T40" fmla="*/ 20 w 31"/>
                  <a:gd name="T41" fmla="*/ 30 h 31"/>
                  <a:gd name="T42" fmla="*/ 20 w 31"/>
                  <a:gd name="T43" fmla="*/ 30 h 31"/>
                  <a:gd name="T44" fmla="*/ 24 w 31"/>
                  <a:gd name="T45" fmla="*/ 28 h 31"/>
                  <a:gd name="T46" fmla="*/ 29 w 31"/>
                  <a:gd name="T47" fmla="*/ 25 h 31"/>
                  <a:gd name="T48" fmla="*/ 31 w 31"/>
                  <a:gd name="T49" fmla="*/ 21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9" name="Freeform 253">
                <a:extLst>
                  <a:ext uri="{FF2B5EF4-FFF2-40B4-BE49-F238E27FC236}">
                    <a16:creationId xmlns:a16="http://schemas.microsoft.com/office/drawing/2014/main" id="{03E4654B-8E0D-464E-B39E-1666F2486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1" y="1389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0" name="Freeform 254">
                <a:extLst>
                  <a:ext uri="{FF2B5EF4-FFF2-40B4-BE49-F238E27FC236}">
                    <a16:creationId xmlns:a16="http://schemas.microsoft.com/office/drawing/2014/main" id="{E921201A-22D5-4A89-B9D9-075236FFC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0" y="1439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2 h 32"/>
                  <a:gd name="T6" fmla="*/ 27 w 30"/>
                  <a:gd name="T7" fmla="*/ 8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8 h 32"/>
                  <a:gd name="T22" fmla="*/ 3 w 30"/>
                  <a:gd name="T23" fmla="*/ 8 h 32"/>
                  <a:gd name="T24" fmla="*/ 0 w 30"/>
                  <a:gd name="T25" fmla="*/ 12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1" name="Freeform 255">
                <a:extLst>
                  <a:ext uri="{FF2B5EF4-FFF2-40B4-BE49-F238E27FC236}">
                    <a16:creationId xmlns:a16="http://schemas.microsoft.com/office/drawing/2014/main" id="{B971BBBB-41FB-4EB4-9F03-2FD5627F7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4" y="1493"/>
                <a:ext cx="31" cy="32"/>
              </a:xfrm>
              <a:custGeom>
                <a:avLst/>
                <a:gdLst>
                  <a:gd name="T0" fmla="*/ 31 w 31"/>
                  <a:gd name="T1" fmla="*/ 17 h 32"/>
                  <a:gd name="T2" fmla="*/ 31 w 31"/>
                  <a:gd name="T3" fmla="*/ 17 h 32"/>
                  <a:gd name="T4" fmla="*/ 31 w 31"/>
                  <a:gd name="T5" fmla="*/ 11 h 32"/>
                  <a:gd name="T6" fmla="*/ 28 w 31"/>
                  <a:gd name="T7" fmla="*/ 8 h 32"/>
                  <a:gd name="T8" fmla="*/ 25 w 31"/>
                  <a:gd name="T9" fmla="*/ 3 h 32"/>
                  <a:gd name="T10" fmla="*/ 20 w 31"/>
                  <a:gd name="T11" fmla="*/ 2 h 32"/>
                  <a:gd name="T12" fmla="*/ 20 w 31"/>
                  <a:gd name="T13" fmla="*/ 2 h 32"/>
                  <a:gd name="T14" fmla="*/ 16 w 31"/>
                  <a:gd name="T15" fmla="*/ 0 h 32"/>
                  <a:gd name="T16" fmla="*/ 11 w 31"/>
                  <a:gd name="T17" fmla="*/ 2 h 32"/>
                  <a:gd name="T18" fmla="*/ 7 w 31"/>
                  <a:gd name="T19" fmla="*/ 3 h 32"/>
                  <a:gd name="T20" fmla="*/ 3 w 31"/>
                  <a:gd name="T21" fmla="*/ 8 h 32"/>
                  <a:gd name="T22" fmla="*/ 3 w 31"/>
                  <a:gd name="T23" fmla="*/ 8 h 32"/>
                  <a:gd name="T24" fmla="*/ 0 w 31"/>
                  <a:gd name="T25" fmla="*/ 11 h 32"/>
                  <a:gd name="T26" fmla="*/ 0 w 31"/>
                  <a:gd name="T27" fmla="*/ 17 h 32"/>
                  <a:gd name="T28" fmla="*/ 0 w 31"/>
                  <a:gd name="T29" fmla="*/ 22 h 32"/>
                  <a:gd name="T30" fmla="*/ 3 w 31"/>
                  <a:gd name="T31" fmla="*/ 26 h 32"/>
                  <a:gd name="T32" fmla="*/ 3 w 31"/>
                  <a:gd name="T33" fmla="*/ 26 h 32"/>
                  <a:gd name="T34" fmla="*/ 7 w 31"/>
                  <a:gd name="T35" fmla="*/ 29 h 32"/>
                  <a:gd name="T36" fmla="*/ 11 w 31"/>
                  <a:gd name="T37" fmla="*/ 31 h 32"/>
                  <a:gd name="T38" fmla="*/ 16 w 31"/>
                  <a:gd name="T39" fmla="*/ 32 h 32"/>
                  <a:gd name="T40" fmla="*/ 20 w 31"/>
                  <a:gd name="T41" fmla="*/ 31 h 32"/>
                  <a:gd name="T42" fmla="*/ 20 w 31"/>
                  <a:gd name="T43" fmla="*/ 31 h 32"/>
                  <a:gd name="T44" fmla="*/ 25 w 31"/>
                  <a:gd name="T45" fmla="*/ 29 h 32"/>
                  <a:gd name="T46" fmla="*/ 28 w 31"/>
                  <a:gd name="T47" fmla="*/ 26 h 32"/>
                  <a:gd name="T48" fmla="*/ 31 w 31"/>
                  <a:gd name="T49" fmla="*/ 22 h 32"/>
                  <a:gd name="T50" fmla="*/ 31 w 31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7"/>
                    </a:moveTo>
                    <a:lnTo>
                      <a:pt x="31" y="17"/>
                    </a:lnTo>
                    <a:lnTo>
                      <a:pt x="31" y="11"/>
                    </a:lnTo>
                    <a:lnTo>
                      <a:pt x="28" y="8"/>
                    </a:lnTo>
                    <a:lnTo>
                      <a:pt x="25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7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2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7" y="29"/>
                    </a:lnTo>
                    <a:lnTo>
                      <a:pt x="11" y="31"/>
                    </a:lnTo>
                    <a:lnTo>
                      <a:pt x="16" y="32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5" y="29"/>
                    </a:lnTo>
                    <a:lnTo>
                      <a:pt x="28" y="26"/>
                    </a:lnTo>
                    <a:lnTo>
                      <a:pt x="31" y="22"/>
                    </a:lnTo>
                    <a:lnTo>
                      <a:pt x="31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2" name="Freeform 256">
                <a:extLst>
                  <a:ext uri="{FF2B5EF4-FFF2-40B4-BE49-F238E27FC236}">
                    <a16:creationId xmlns:a16="http://schemas.microsoft.com/office/drawing/2014/main" id="{85DDFA5C-DCC9-4AA1-A744-3840EFF36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498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1 h 30"/>
                  <a:gd name="T6" fmla="*/ 29 w 32"/>
                  <a:gd name="T7" fmla="*/ 6 h 30"/>
                  <a:gd name="T8" fmla="*/ 26 w 32"/>
                  <a:gd name="T9" fmla="*/ 3 h 30"/>
                  <a:gd name="T10" fmla="*/ 22 w 32"/>
                  <a:gd name="T11" fmla="*/ 0 h 30"/>
                  <a:gd name="T12" fmla="*/ 22 w 32"/>
                  <a:gd name="T13" fmla="*/ 0 h 30"/>
                  <a:gd name="T14" fmla="*/ 17 w 32"/>
                  <a:gd name="T15" fmla="*/ 0 h 30"/>
                  <a:gd name="T16" fmla="*/ 13 w 32"/>
                  <a:gd name="T17" fmla="*/ 0 h 30"/>
                  <a:gd name="T18" fmla="*/ 8 w 32"/>
                  <a:gd name="T19" fmla="*/ 3 h 30"/>
                  <a:gd name="T20" fmla="*/ 4 w 32"/>
                  <a:gd name="T21" fmla="*/ 6 h 30"/>
                  <a:gd name="T22" fmla="*/ 4 w 32"/>
                  <a:gd name="T23" fmla="*/ 6 h 30"/>
                  <a:gd name="T24" fmla="*/ 2 w 32"/>
                  <a:gd name="T25" fmla="*/ 11 h 30"/>
                  <a:gd name="T26" fmla="*/ 0 w 32"/>
                  <a:gd name="T27" fmla="*/ 15 h 30"/>
                  <a:gd name="T28" fmla="*/ 2 w 32"/>
                  <a:gd name="T29" fmla="*/ 20 h 30"/>
                  <a:gd name="T30" fmla="*/ 4 w 32"/>
                  <a:gd name="T31" fmla="*/ 24 h 30"/>
                  <a:gd name="T32" fmla="*/ 4 w 32"/>
                  <a:gd name="T33" fmla="*/ 24 h 30"/>
                  <a:gd name="T34" fmla="*/ 8 w 32"/>
                  <a:gd name="T35" fmla="*/ 27 h 30"/>
                  <a:gd name="T36" fmla="*/ 13 w 32"/>
                  <a:gd name="T37" fmla="*/ 30 h 30"/>
                  <a:gd name="T38" fmla="*/ 17 w 32"/>
                  <a:gd name="T39" fmla="*/ 30 h 30"/>
                  <a:gd name="T40" fmla="*/ 22 w 32"/>
                  <a:gd name="T41" fmla="*/ 30 h 30"/>
                  <a:gd name="T42" fmla="*/ 22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1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8" y="27"/>
                    </a:lnTo>
                    <a:lnTo>
                      <a:pt x="13" y="30"/>
                    </a:lnTo>
                    <a:lnTo>
                      <a:pt x="17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1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3" name="Freeform 257">
                <a:extLst>
                  <a:ext uri="{FF2B5EF4-FFF2-40B4-BE49-F238E27FC236}">
                    <a16:creationId xmlns:a16="http://schemas.microsoft.com/office/drawing/2014/main" id="{691406E9-A17E-4E84-8543-CFA33AC60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4" y="1555"/>
                <a:ext cx="32" cy="32"/>
              </a:xfrm>
              <a:custGeom>
                <a:avLst/>
                <a:gdLst>
                  <a:gd name="T0" fmla="*/ 32 w 32"/>
                  <a:gd name="T1" fmla="*/ 17 h 32"/>
                  <a:gd name="T2" fmla="*/ 32 w 32"/>
                  <a:gd name="T3" fmla="*/ 17 h 32"/>
                  <a:gd name="T4" fmla="*/ 30 w 32"/>
                  <a:gd name="T5" fmla="*/ 11 h 32"/>
                  <a:gd name="T6" fmla="*/ 29 w 32"/>
                  <a:gd name="T7" fmla="*/ 8 h 32"/>
                  <a:gd name="T8" fmla="*/ 24 w 32"/>
                  <a:gd name="T9" fmla="*/ 3 h 32"/>
                  <a:gd name="T10" fmla="*/ 20 w 32"/>
                  <a:gd name="T11" fmla="*/ 2 h 32"/>
                  <a:gd name="T12" fmla="*/ 20 w 32"/>
                  <a:gd name="T13" fmla="*/ 2 h 32"/>
                  <a:gd name="T14" fmla="*/ 15 w 32"/>
                  <a:gd name="T15" fmla="*/ 0 h 32"/>
                  <a:gd name="T16" fmla="*/ 11 w 32"/>
                  <a:gd name="T17" fmla="*/ 2 h 32"/>
                  <a:gd name="T18" fmla="*/ 6 w 32"/>
                  <a:gd name="T19" fmla="*/ 3 h 32"/>
                  <a:gd name="T20" fmla="*/ 3 w 32"/>
                  <a:gd name="T21" fmla="*/ 8 h 32"/>
                  <a:gd name="T22" fmla="*/ 3 w 32"/>
                  <a:gd name="T23" fmla="*/ 8 h 32"/>
                  <a:gd name="T24" fmla="*/ 1 w 32"/>
                  <a:gd name="T25" fmla="*/ 11 h 32"/>
                  <a:gd name="T26" fmla="*/ 0 w 32"/>
                  <a:gd name="T27" fmla="*/ 17 h 32"/>
                  <a:gd name="T28" fmla="*/ 1 w 32"/>
                  <a:gd name="T29" fmla="*/ 21 h 32"/>
                  <a:gd name="T30" fmla="*/ 3 w 32"/>
                  <a:gd name="T31" fmla="*/ 26 h 32"/>
                  <a:gd name="T32" fmla="*/ 3 w 32"/>
                  <a:gd name="T33" fmla="*/ 26 h 32"/>
                  <a:gd name="T34" fmla="*/ 6 w 32"/>
                  <a:gd name="T35" fmla="*/ 29 h 32"/>
                  <a:gd name="T36" fmla="*/ 11 w 32"/>
                  <a:gd name="T37" fmla="*/ 31 h 32"/>
                  <a:gd name="T38" fmla="*/ 15 w 32"/>
                  <a:gd name="T39" fmla="*/ 32 h 32"/>
                  <a:gd name="T40" fmla="*/ 20 w 32"/>
                  <a:gd name="T41" fmla="*/ 31 h 32"/>
                  <a:gd name="T42" fmla="*/ 20 w 32"/>
                  <a:gd name="T43" fmla="*/ 31 h 32"/>
                  <a:gd name="T44" fmla="*/ 24 w 32"/>
                  <a:gd name="T45" fmla="*/ 29 h 32"/>
                  <a:gd name="T46" fmla="*/ 29 w 32"/>
                  <a:gd name="T47" fmla="*/ 26 h 32"/>
                  <a:gd name="T48" fmla="*/ 30 w 32"/>
                  <a:gd name="T49" fmla="*/ 21 h 32"/>
                  <a:gd name="T50" fmla="*/ 32 w 32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7"/>
                    </a:moveTo>
                    <a:lnTo>
                      <a:pt x="32" y="17"/>
                    </a:lnTo>
                    <a:lnTo>
                      <a:pt x="30" y="11"/>
                    </a:lnTo>
                    <a:lnTo>
                      <a:pt x="29" y="8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1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1"/>
                    </a:lnTo>
                    <a:lnTo>
                      <a:pt x="15" y="32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4" y="29"/>
                    </a:lnTo>
                    <a:lnTo>
                      <a:pt x="29" y="26"/>
                    </a:lnTo>
                    <a:lnTo>
                      <a:pt x="30" y="21"/>
                    </a:lnTo>
                    <a:lnTo>
                      <a:pt x="32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4" name="Freeform 258">
                <a:extLst>
                  <a:ext uri="{FF2B5EF4-FFF2-40B4-BE49-F238E27FC236}">
                    <a16:creationId xmlns:a16="http://schemas.microsoft.com/office/drawing/2014/main" id="{1D138ADD-5383-4CF3-8D10-B8BC4C27BC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560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5" name="Freeform 259">
                <a:extLst>
                  <a:ext uri="{FF2B5EF4-FFF2-40B4-BE49-F238E27FC236}">
                    <a16:creationId xmlns:a16="http://schemas.microsoft.com/office/drawing/2014/main" id="{6B93020D-F4EC-4CF0-8989-627180587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31" y="1572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1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6" name="Freeform 260">
                <a:extLst>
                  <a:ext uri="{FF2B5EF4-FFF2-40B4-BE49-F238E27FC236}">
                    <a16:creationId xmlns:a16="http://schemas.microsoft.com/office/drawing/2014/main" id="{DA7EAC95-76DB-4306-A4CF-889B7669E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0" y="1587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1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0 w 31"/>
                  <a:gd name="T11" fmla="*/ 0 h 30"/>
                  <a:gd name="T12" fmla="*/ 20 w 31"/>
                  <a:gd name="T13" fmla="*/ 0 h 30"/>
                  <a:gd name="T14" fmla="*/ 16 w 31"/>
                  <a:gd name="T15" fmla="*/ 0 h 30"/>
                  <a:gd name="T16" fmla="*/ 11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0 w 31"/>
                  <a:gd name="T25" fmla="*/ 11 h 30"/>
                  <a:gd name="T26" fmla="*/ 0 w 31"/>
                  <a:gd name="T27" fmla="*/ 15 h 30"/>
                  <a:gd name="T28" fmla="*/ 0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7 h 30"/>
                  <a:gd name="T36" fmla="*/ 11 w 31"/>
                  <a:gd name="T37" fmla="*/ 30 h 30"/>
                  <a:gd name="T38" fmla="*/ 16 w 31"/>
                  <a:gd name="T39" fmla="*/ 30 h 30"/>
                  <a:gd name="T40" fmla="*/ 20 w 31"/>
                  <a:gd name="T41" fmla="*/ 30 h 30"/>
                  <a:gd name="T42" fmla="*/ 20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1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1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7" name="Freeform 261">
                <a:extLst>
                  <a:ext uri="{FF2B5EF4-FFF2-40B4-BE49-F238E27FC236}">
                    <a16:creationId xmlns:a16="http://schemas.microsoft.com/office/drawing/2014/main" id="{04CC44B4-066E-43D9-93FF-B181C1A67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590"/>
                <a:ext cx="32" cy="32"/>
              </a:xfrm>
              <a:custGeom>
                <a:avLst/>
                <a:gdLst>
                  <a:gd name="T0" fmla="*/ 32 w 32"/>
                  <a:gd name="T1" fmla="*/ 17 h 32"/>
                  <a:gd name="T2" fmla="*/ 32 w 32"/>
                  <a:gd name="T3" fmla="*/ 17 h 32"/>
                  <a:gd name="T4" fmla="*/ 31 w 32"/>
                  <a:gd name="T5" fmla="*/ 11 h 32"/>
                  <a:gd name="T6" fmla="*/ 29 w 32"/>
                  <a:gd name="T7" fmla="*/ 8 h 32"/>
                  <a:gd name="T8" fmla="*/ 25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6 w 32"/>
                  <a:gd name="T15" fmla="*/ 0 h 32"/>
                  <a:gd name="T16" fmla="*/ 11 w 32"/>
                  <a:gd name="T17" fmla="*/ 2 h 32"/>
                  <a:gd name="T18" fmla="*/ 6 w 32"/>
                  <a:gd name="T19" fmla="*/ 3 h 32"/>
                  <a:gd name="T20" fmla="*/ 3 w 32"/>
                  <a:gd name="T21" fmla="*/ 8 h 32"/>
                  <a:gd name="T22" fmla="*/ 3 w 32"/>
                  <a:gd name="T23" fmla="*/ 8 h 32"/>
                  <a:gd name="T24" fmla="*/ 2 w 32"/>
                  <a:gd name="T25" fmla="*/ 11 h 32"/>
                  <a:gd name="T26" fmla="*/ 0 w 32"/>
                  <a:gd name="T27" fmla="*/ 17 h 32"/>
                  <a:gd name="T28" fmla="*/ 2 w 32"/>
                  <a:gd name="T29" fmla="*/ 21 h 32"/>
                  <a:gd name="T30" fmla="*/ 3 w 32"/>
                  <a:gd name="T31" fmla="*/ 26 h 32"/>
                  <a:gd name="T32" fmla="*/ 3 w 32"/>
                  <a:gd name="T33" fmla="*/ 26 h 32"/>
                  <a:gd name="T34" fmla="*/ 6 w 32"/>
                  <a:gd name="T35" fmla="*/ 29 h 32"/>
                  <a:gd name="T36" fmla="*/ 11 w 32"/>
                  <a:gd name="T37" fmla="*/ 30 h 32"/>
                  <a:gd name="T38" fmla="*/ 16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5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7"/>
                    </a:moveTo>
                    <a:lnTo>
                      <a:pt x="32" y="17"/>
                    </a:lnTo>
                    <a:lnTo>
                      <a:pt x="31" y="11"/>
                    </a:lnTo>
                    <a:lnTo>
                      <a:pt x="29" y="8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5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8" name="Freeform 262">
                <a:extLst>
                  <a:ext uri="{FF2B5EF4-FFF2-40B4-BE49-F238E27FC236}">
                    <a16:creationId xmlns:a16="http://schemas.microsoft.com/office/drawing/2014/main" id="{88DBCB8B-9667-4712-B876-18BB8B2B9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590"/>
                <a:ext cx="32" cy="32"/>
              </a:xfrm>
              <a:custGeom>
                <a:avLst/>
                <a:gdLst>
                  <a:gd name="T0" fmla="*/ 32 w 32"/>
                  <a:gd name="T1" fmla="*/ 17 h 32"/>
                  <a:gd name="T2" fmla="*/ 32 w 32"/>
                  <a:gd name="T3" fmla="*/ 17 h 32"/>
                  <a:gd name="T4" fmla="*/ 31 w 32"/>
                  <a:gd name="T5" fmla="*/ 11 h 32"/>
                  <a:gd name="T6" fmla="*/ 29 w 32"/>
                  <a:gd name="T7" fmla="*/ 8 h 32"/>
                  <a:gd name="T8" fmla="*/ 25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6 w 32"/>
                  <a:gd name="T15" fmla="*/ 0 h 32"/>
                  <a:gd name="T16" fmla="*/ 11 w 32"/>
                  <a:gd name="T17" fmla="*/ 2 h 32"/>
                  <a:gd name="T18" fmla="*/ 6 w 32"/>
                  <a:gd name="T19" fmla="*/ 3 h 32"/>
                  <a:gd name="T20" fmla="*/ 3 w 32"/>
                  <a:gd name="T21" fmla="*/ 8 h 32"/>
                  <a:gd name="T22" fmla="*/ 3 w 32"/>
                  <a:gd name="T23" fmla="*/ 8 h 32"/>
                  <a:gd name="T24" fmla="*/ 2 w 32"/>
                  <a:gd name="T25" fmla="*/ 11 h 32"/>
                  <a:gd name="T26" fmla="*/ 0 w 32"/>
                  <a:gd name="T27" fmla="*/ 17 h 32"/>
                  <a:gd name="T28" fmla="*/ 2 w 32"/>
                  <a:gd name="T29" fmla="*/ 21 h 32"/>
                  <a:gd name="T30" fmla="*/ 3 w 32"/>
                  <a:gd name="T31" fmla="*/ 26 h 32"/>
                  <a:gd name="T32" fmla="*/ 3 w 32"/>
                  <a:gd name="T33" fmla="*/ 26 h 32"/>
                  <a:gd name="T34" fmla="*/ 6 w 32"/>
                  <a:gd name="T35" fmla="*/ 29 h 32"/>
                  <a:gd name="T36" fmla="*/ 11 w 32"/>
                  <a:gd name="T37" fmla="*/ 30 h 32"/>
                  <a:gd name="T38" fmla="*/ 16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5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7"/>
                    </a:moveTo>
                    <a:lnTo>
                      <a:pt x="32" y="17"/>
                    </a:lnTo>
                    <a:lnTo>
                      <a:pt x="31" y="11"/>
                    </a:lnTo>
                    <a:lnTo>
                      <a:pt x="29" y="8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5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9" name="Freeform 263">
                <a:extLst>
                  <a:ext uri="{FF2B5EF4-FFF2-40B4-BE49-F238E27FC236}">
                    <a16:creationId xmlns:a16="http://schemas.microsoft.com/office/drawing/2014/main" id="{DE837C6C-D9A4-4002-B440-42896C2EF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590"/>
                <a:ext cx="32" cy="32"/>
              </a:xfrm>
              <a:custGeom>
                <a:avLst/>
                <a:gdLst>
                  <a:gd name="T0" fmla="*/ 32 w 32"/>
                  <a:gd name="T1" fmla="*/ 17 h 32"/>
                  <a:gd name="T2" fmla="*/ 32 w 32"/>
                  <a:gd name="T3" fmla="*/ 17 h 32"/>
                  <a:gd name="T4" fmla="*/ 31 w 32"/>
                  <a:gd name="T5" fmla="*/ 11 h 32"/>
                  <a:gd name="T6" fmla="*/ 29 w 32"/>
                  <a:gd name="T7" fmla="*/ 8 h 32"/>
                  <a:gd name="T8" fmla="*/ 25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6 w 32"/>
                  <a:gd name="T15" fmla="*/ 0 h 32"/>
                  <a:gd name="T16" fmla="*/ 11 w 32"/>
                  <a:gd name="T17" fmla="*/ 2 h 32"/>
                  <a:gd name="T18" fmla="*/ 6 w 32"/>
                  <a:gd name="T19" fmla="*/ 3 h 32"/>
                  <a:gd name="T20" fmla="*/ 3 w 32"/>
                  <a:gd name="T21" fmla="*/ 8 h 32"/>
                  <a:gd name="T22" fmla="*/ 3 w 32"/>
                  <a:gd name="T23" fmla="*/ 8 h 32"/>
                  <a:gd name="T24" fmla="*/ 2 w 32"/>
                  <a:gd name="T25" fmla="*/ 11 h 32"/>
                  <a:gd name="T26" fmla="*/ 0 w 32"/>
                  <a:gd name="T27" fmla="*/ 17 h 32"/>
                  <a:gd name="T28" fmla="*/ 2 w 32"/>
                  <a:gd name="T29" fmla="*/ 21 h 32"/>
                  <a:gd name="T30" fmla="*/ 3 w 32"/>
                  <a:gd name="T31" fmla="*/ 26 h 32"/>
                  <a:gd name="T32" fmla="*/ 3 w 32"/>
                  <a:gd name="T33" fmla="*/ 26 h 32"/>
                  <a:gd name="T34" fmla="*/ 6 w 32"/>
                  <a:gd name="T35" fmla="*/ 29 h 32"/>
                  <a:gd name="T36" fmla="*/ 11 w 32"/>
                  <a:gd name="T37" fmla="*/ 30 h 32"/>
                  <a:gd name="T38" fmla="*/ 16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5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7"/>
                    </a:moveTo>
                    <a:lnTo>
                      <a:pt x="32" y="17"/>
                    </a:lnTo>
                    <a:lnTo>
                      <a:pt x="31" y="11"/>
                    </a:lnTo>
                    <a:lnTo>
                      <a:pt x="29" y="8"/>
                    </a:lnTo>
                    <a:lnTo>
                      <a:pt x="25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6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5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0" name="Freeform 264">
                <a:extLst>
                  <a:ext uri="{FF2B5EF4-FFF2-40B4-BE49-F238E27FC236}">
                    <a16:creationId xmlns:a16="http://schemas.microsoft.com/office/drawing/2014/main" id="{BE6CB0D6-120F-4250-BE7C-AEA006FA6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3" y="1595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1" name="Freeform 265">
                <a:extLst>
                  <a:ext uri="{FF2B5EF4-FFF2-40B4-BE49-F238E27FC236}">
                    <a16:creationId xmlns:a16="http://schemas.microsoft.com/office/drawing/2014/main" id="{5D1F8585-3537-4850-BF2D-5901D6649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598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2 h 31"/>
                  <a:gd name="T6" fmla="*/ 29 w 32"/>
                  <a:gd name="T7" fmla="*/ 7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7 w 32"/>
                  <a:gd name="T15" fmla="*/ 0 h 31"/>
                  <a:gd name="T16" fmla="*/ 12 w 32"/>
                  <a:gd name="T17" fmla="*/ 1 h 31"/>
                  <a:gd name="T18" fmla="*/ 8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2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8 w 32"/>
                  <a:gd name="T35" fmla="*/ 28 h 31"/>
                  <a:gd name="T36" fmla="*/ 12 w 32"/>
                  <a:gd name="T37" fmla="*/ 30 h 31"/>
                  <a:gd name="T38" fmla="*/ 17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2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2" name="Freeform 266">
                <a:extLst>
                  <a:ext uri="{FF2B5EF4-FFF2-40B4-BE49-F238E27FC236}">
                    <a16:creationId xmlns:a16="http://schemas.microsoft.com/office/drawing/2014/main" id="{12917947-A7EC-4A09-AAFB-965F41E11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598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2 h 31"/>
                  <a:gd name="T6" fmla="*/ 29 w 32"/>
                  <a:gd name="T7" fmla="*/ 7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7 w 32"/>
                  <a:gd name="T15" fmla="*/ 0 h 31"/>
                  <a:gd name="T16" fmla="*/ 12 w 32"/>
                  <a:gd name="T17" fmla="*/ 1 h 31"/>
                  <a:gd name="T18" fmla="*/ 8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2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8 w 32"/>
                  <a:gd name="T35" fmla="*/ 28 h 31"/>
                  <a:gd name="T36" fmla="*/ 12 w 32"/>
                  <a:gd name="T37" fmla="*/ 30 h 31"/>
                  <a:gd name="T38" fmla="*/ 17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2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3" name="Freeform 267">
                <a:extLst>
                  <a:ext uri="{FF2B5EF4-FFF2-40B4-BE49-F238E27FC236}">
                    <a16:creationId xmlns:a16="http://schemas.microsoft.com/office/drawing/2014/main" id="{286E4130-0F79-445C-821B-4A1AAA825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6" y="1598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2 h 31"/>
                  <a:gd name="T6" fmla="*/ 29 w 32"/>
                  <a:gd name="T7" fmla="*/ 7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7 w 32"/>
                  <a:gd name="T15" fmla="*/ 0 h 31"/>
                  <a:gd name="T16" fmla="*/ 12 w 32"/>
                  <a:gd name="T17" fmla="*/ 1 h 31"/>
                  <a:gd name="T18" fmla="*/ 8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2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8 w 32"/>
                  <a:gd name="T35" fmla="*/ 28 h 31"/>
                  <a:gd name="T36" fmla="*/ 12 w 32"/>
                  <a:gd name="T37" fmla="*/ 30 h 31"/>
                  <a:gd name="T38" fmla="*/ 17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2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4" name="Freeform 268">
                <a:extLst>
                  <a:ext uri="{FF2B5EF4-FFF2-40B4-BE49-F238E27FC236}">
                    <a16:creationId xmlns:a16="http://schemas.microsoft.com/office/drawing/2014/main" id="{614E1C6C-79CB-4E22-8819-336F75CAF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8" y="1614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9 w 30"/>
                  <a:gd name="T7" fmla="*/ 6 h 30"/>
                  <a:gd name="T8" fmla="*/ 24 w 30"/>
                  <a:gd name="T9" fmla="*/ 3 h 30"/>
                  <a:gd name="T10" fmla="*/ 19 w 30"/>
                  <a:gd name="T11" fmla="*/ 0 h 30"/>
                  <a:gd name="T12" fmla="*/ 19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19 w 30"/>
                  <a:gd name="T41" fmla="*/ 30 h 30"/>
                  <a:gd name="T42" fmla="*/ 19 w 30"/>
                  <a:gd name="T43" fmla="*/ 30 h 30"/>
                  <a:gd name="T44" fmla="*/ 24 w 30"/>
                  <a:gd name="T45" fmla="*/ 27 h 30"/>
                  <a:gd name="T46" fmla="*/ 29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5" name="Freeform 269">
                <a:extLst>
                  <a:ext uri="{FF2B5EF4-FFF2-40B4-BE49-F238E27FC236}">
                    <a16:creationId xmlns:a16="http://schemas.microsoft.com/office/drawing/2014/main" id="{93DE1C49-5F06-4B2E-98F6-EA339F516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617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1 h 32"/>
                  <a:gd name="T6" fmla="*/ 27 w 30"/>
                  <a:gd name="T7" fmla="*/ 8 h 32"/>
                  <a:gd name="T8" fmla="*/ 24 w 30"/>
                  <a:gd name="T9" fmla="*/ 3 h 32"/>
                  <a:gd name="T10" fmla="*/ 20 w 30"/>
                  <a:gd name="T11" fmla="*/ 2 h 32"/>
                  <a:gd name="T12" fmla="*/ 20 w 30"/>
                  <a:gd name="T13" fmla="*/ 2 h 32"/>
                  <a:gd name="T14" fmla="*/ 15 w 30"/>
                  <a:gd name="T15" fmla="*/ 0 h 32"/>
                  <a:gd name="T16" fmla="*/ 11 w 30"/>
                  <a:gd name="T17" fmla="*/ 2 h 32"/>
                  <a:gd name="T18" fmla="*/ 6 w 30"/>
                  <a:gd name="T19" fmla="*/ 3 h 32"/>
                  <a:gd name="T20" fmla="*/ 3 w 30"/>
                  <a:gd name="T21" fmla="*/ 8 h 32"/>
                  <a:gd name="T22" fmla="*/ 3 w 30"/>
                  <a:gd name="T23" fmla="*/ 8 h 32"/>
                  <a:gd name="T24" fmla="*/ 0 w 30"/>
                  <a:gd name="T25" fmla="*/ 11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1"/>
                    </a:lnTo>
                    <a:lnTo>
                      <a:pt x="27" y="8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6" name="Freeform 270">
                <a:extLst>
                  <a:ext uri="{FF2B5EF4-FFF2-40B4-BE49-F238E27FC236}">
                    <a16:creationId xmlns:a16="http://schemas.microsoft.com/office/drawing/2014/main" id="{439DB253-BEF0-4532-9D30-5CBDBAD81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5" y="1617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1 h 32"/>
                  <a:gd name="T6" fmla="*/ 27 w 30"/>
                  <a:gd name="T7" fmla="*/ 8 h 32"/>
                  <a:gd name="T8" fmla="*/ 24 w 30"/>
                  <a:gd name="T9" fmla="*/ 3 h 32"/>
                  <a:gd name="T10" fmla="*/ 20 w 30"/>
                  <a:gd name="T11" fmla="*/ 2 h 32"/>
                  <a:gd name="T12" fmla="*/ 20 w 30"/>
                  <a:gd name="T13" fmla="*/ 2 h 32"/>
                  <a:gd name="T14" fmla="*/ 15 w 30"/>
                  <a:gd name="T15" fmla="*/ 0 h 32"/>
                  <a:gd name="T16" fmla="*/ 11 w 30"/>
                  <a:gd name="T17" fmla="*/ 2 h 32"/>
                  <a:gd name="T18" fmla="*/ 6 w 30"/>
                  <a:gd name="T19" fmla="*/ 3 h 32"/>
                  <a:gd name="T20" fmla="*/ 3 w 30"/>
                  <a:gd name="T21" fmla="*/ 8 h 32"/>
                  <a:gd name="T22" fmla="*/ 3 w 30"/>
                  <a:gd name="T23" fmla="*/ 8 h 32"/>
                  <a:gd name="T24" fmla="*/ 0 w 30"/>
                  <a:gd name="T25" fmla="*/ 11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1"/>
                    </a:lnTo>
                    <a:lnTo>
                      <a:pt x="27" y="8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7" name="Freeform 271">
                <a:extLst>
                  <a:ext uri="{FF2B5EF4-FFF2-40B4-BE49-F238E27FC236}">
                    <a16:creationId xmlns:a16="http://schemas.microsoft.com/office/drawing/2014/main" id="{76C25E75-B52B-45E0-91A6-3E51EC492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1622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19 w 30"/>
                  <a:gd name="T11" fmla="*/ 0 h 30"/>
                  <a:gd name="T12" fmla="*/ 19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19 w 30"/>
                  <a:gd name="T41" fmla="*/ 30 h 30"/>
                  <a:gd name="T42" fmla="*/ 19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8" name="Freeform 272">
                <a:extLst>
                  <a:ext uri="{FF2B5EF4-FFF2-40B4-BE49-F238E27FC236}">
                    <a16:creationId xmlns:a16="http://schemas.microsoft.com/office/drawing/2014/main" id="{6A918096-0258-4E8D-A485-A0CA6A1C6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625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0 h 31"/>
                  <a:gd name="T6" fmla="*/ 27 w 30"/>
                  <a:gd name="T7" fmla="*/ 7 h 31"/>
                  <a:gd name="T8" fmla="*/ 24 w 30"/>
                  <a:gd name="T9" fmla="*/ 3 h 31"/>
                  <a:gd name="T10" fmla="*/ 20 w 30"/>
                  <a:gd name="T11" fmla="*/ 1 h 31"/>
                  <a:gd name="T12" fmla="*/ 20 w 30"/>
                  <a:gd name="T13" fmla="*/ 1 h 31"/>
                  <a:gd name="T14" fmla="*/ 15 w 30"/>
                  <a:gd name="T15" fmla="*/ 0 h 31"/>
                  <a:gd name="T16" fmla="*/ 11 w 30"/>
                  <a:gd name="T17" fmla="*/ 1 h 31"/>
                  <a:gd name="T18" fmla="*/ 6 w 30"/>
                  <a:gd name="T19" fmla="*/ 3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2 h 31"/>
                  <a:gd name="T26" fmla="*/ 0 w 30"/>
                  <a:gd name="T27" fmla="*/ 16 h 31"/>
                  <a:gd name="T28" fmla="*/ 0 w 30"/>
                  <a:gd name="T29" fmla="*/ 21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1 w 30"/>
                  <a:gd name="T37" fmla="*/ 30 h 31"/>
                  <a:gd name="T38" fmla="*/ 15 w 30"/>
                  <a:gd name="T39" fmla="*/ 31 h 31"/>
                  <a:gd name="T40" fmla="*/ 20 w 30"/>
                  <a:gd name="T41" fmla="*/ 30 h 31"/>
                  <a:gd name="T42" fmla="*/ 20 w 30"/>
                  <a:gd name="T43" fmla="*/ 30 h 31"/>
                  <a:gd name="T44" fmla="*/ 24 w 30"/>
                  <a:gd name="T45" fmla="*/ 28 h 31"/>
                  <a:gd name="T46" fmla="*/ 27 w 30"/>
                  <a:gd name="T47" fmla="*/ 25 h 31"/>
                  <a:gd name="T48" fmla="*/ 30 w 30"/>
                  <a:gd name="T49" fmla="*/ 21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9" name="Freeform 273">
                <a:extLst>
                  <a:ext uri="{FF2B5EF4-FFF2-40B4-BE49-F238E27FC236}">
                    <a16:creationId xmlns:a16="http://schemas.microsoft.com/office/drawing/2014/main" id="{5FE79839-A1DD-43EB-A0B2-AA9BB4C8A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7" y="1652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1 h 32"/>
                  <a:gd name="T6" fmla="*/ 27 w 30"/>
                  <a:gd name="T7" fmla="*/ 8 h 32"/>
                  <a:gd name="T8" fmla="*/ 24 w 30"/>
                  <a:gd name="T9" fmla="*/ 3 h 32"/>
                  <a:gd name="T10" fmla="*/ 19 w 30"/>
                  <a:gd name="T11" fmla="*/ 1 h 32"/>
                  <a:gd name="T12" fmla="*/ 19 w 30"/>
                  <a:gd name="T13" fmla="*/ 1 h 32"/>
                  <a:gd name="T14" fmla="*/ 15 w 30"/>
                  <a:gd name="T15" fmla="*/ 0 h 32"/>
                  <a:gd name="T16" fmla="*/ 10 w 30"/>
                  <a:gd name="T17" fmla="*/ 1 h 32"/>
                  <a:gd name="T18" fmla="*/ 6 w 30"/>
                  <a:gd name="T19" fmla="*/ 3 h 32"/>
                  <a:gd name="T20" fmla="*/ 3 w 30"/>
                  <a:gd name="T21" fmla="*/ 8 h 32"/>
                  <a:gd name="T22" fmla="*/ 3 w 30"/>
                  <a:gd name="T23" fmla="*/ 8 h 32"/>
                  <a:gd name="T24" fmla="*/ 0 w 30"/>
                  <a:gd name="T25" fmla="*/ 11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1"/>
                    </a:lnTo>
                    <a:lnTo>
                      <a:pt x="27" y="8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0" name="Freeform 274">
                <a:extLst>
                  <a:ext uri="{FF2B5EF4-FFF2-40B4-BE49-F238E27FC236}">
                    <a16:creationId xmlns:a16="http://schemas.microsoft.com/office/drawing/2014/main" id="{8DC759D7-2D36-45B2-B16D-DF60787B4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5" y="1660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0 w 31"/>
                  <a:gd name="T5" fmla="*/ 12 h 31"/>
                  <a:gd name="T6" fmla="*/ 28 w 31"/>
                  <a:gd name="T7" fmla="*/ 7 h 31"/>
                  <a:gd name="T8" fmla="*/ 25 w 31"/>
                  <a:gd name="T9" fmla="*/ 3 h 31"/>
                  <a:gd name="T10" fmla="*/ 21 w 31"/>
                  <a:gd name="T11" fmla="*/ 1 h 31"/>
                  <a:gd name="T12" fmla="*/ 21 w 31"/>
                  <a:gd name="T13" fmla="*/ 1 h 31"/>
                  <a:gd name="T14" fmla="*/ 16 w 31"/>
                  <a:gd name="T15" fmla="*/ 0 h 31"/>
                  <a:gd name="T16" fmla="*/ 12 w 31"/>
                  <a:gd name="T17" fmla="*/ 1 h 31"/>
                  <a:gd name="T18" fmla="*/ 7 w 31"/>
                  <a:gd name="T19" fmla="*/ 3 h 31"/>
                  <a:gd name="T20" fmla="*/ 3 w 31"/>
                  <a:gd name="T21" fmla="*/ 7 h 31"/>
                  <a:gd name="T22" fmla="*/ 3 w 31"/>
                  <a:gd name="T23" fmla="*/ 7 h 31"/>
                  <a:gd name="T24" fmla="*/ 1 w 31"/>
                  <a:gd name="T25" fmla="*/ 12 h 31"/>
                  <a:gd name="T26" fmla="*/ 0 w 31"/>
                  <a:gd name="T27" fmla="*/ 16 h 31"/>
                  <a:gd name="T28" fmla="*/ 1 w 31"/>
                  <a:gd name="T29" fmla="*/ 21 h 31"/>
                  <a:gd name="T30" fmla="*/ 3 w 31"/>
                  <a:gd name="T31" fmla="*/ 25 h 31"/>
                  <a:gd name="T32" fmla="*/ 3 w 31"/>
                  <a:gd name="T33" fmla="*/ 25 h 31"/>
                  <a:gd name="T34" fmla="*/ 7 w 31"/>
                  <a:gd name="T35" fmla="*/ 28 h 31"/>
                  <a:gd name="T36" fmla="*/ 12 w 31"/>
                  <a:gd name="T37" fmla="*/ 30 h 31"/>
                  <a:gd name="T38" fmla="*/ 16 w 31"/>
                  <a:gd name="T39" fmla="*/ 31 h 31"/>
                  <a:gd name="T40" fmla="*/ 21 w 31"/>
                  <a:gd name="T41" fmla="*/ 30 h 31"/>
                  <a:gd name="T42" fmla="*/ 21 w 31"/>
                  <a:gd name="T43" fmla="*/ 30 h 31"/>
                  <a:gd name="T44" fmla="*/ 25 w 31"/>
                  <a:gd name="T45" fmla="*/ 28 h 31"/>
                  <a:gd name="T46" fmla="*/ 28 w 31"/>
                  <a:gd name="T47" fmla="*/ 25 h 31"/>
                  <a:gd name="T48" fmla="*/ 30 w 31"/>
                  <a:gd name="T49" fmla="*/ 21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0" y="12"/>
                    </a:lnTo>
                    <a:lnTo>
                      <a:pt x="28" y="7"/>
                    </a:lnTo>
                    <a:lnTo>
                      <a:pt x="25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6" y="0"/>
                    </a:lnTo>
                    <a:lnTo>
                      <a:pt x="12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7" y="28"/>
                    </a:lnTo>
                    <a:lnTo>
                      <a:pt x="12" y="30"/>
                    </a:lnTo>
                    <a:lnTo>
                      <a:pt x="16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8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1" name="Freeform 275">
                <a:extLst>
                  <a:ext uri="{FF2B5EF4-FFF2-40B4-BE49-F238E27FC236}">
                    <a16:creationId xmlns:a16="http://schemas.microsoft.com/office/drawing/2014/main" id="{59F46D82-10C0-4AA7-BA7A-9502C0B23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9" y="1660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2 h 31"/>
                  <a:gd name="T6" fmla="*/ 29 w 32"/>
                  <a:gd name="T7" fmla="*/ 7 h 31"/>
                  <a:gd name="T8" fmla="*/ 24 w 32"/>
                  <a:gd name="T9" fmla="*/ 3 h 31"/>
                  <a:gd name="T10" fmla="*/ 20 w 32"/>
                  <a:gd name="T11" fmla="*/ 1 h 31"/>
                  <a:gd name="T12" fmla="*/ 20 w 32"/>
                  <a:gd name="T13" fmla="*/ 1 h 31"/>
                  <a:gd name="T14" fmla="*/ 15 w 32"/>
                  <a:gd name="T15" fmla="*/ 0 h 31"/>
                  <a:gd name="T16" fmla="*/ 11 w 32"/>
                  <a:gd name="T17" fmla="*/ 1 h 31"/>
                  <a:gd name="T18" fmla="*/ 6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2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6 w 32"/>
                  <a:gd name="T35" fmla="*/ 28 h 31"/>
                  <a:gd name="T36" fmla="*/ 11 w 32"/>
                  <a:gd name="T37" fmla="*/ 30 h 31"/>
                  <a:gd name="T38" fmla="*/ 15 w 32"/>
                  <a:gd name="T39" fmla="*/ 31 h 31"/>
                  <a:gd name="T40" fmla="*/ 20 w 32"/>
                  <a:gd name="T41" fmla="*/ 30 h 31"/>
                  <a:gd name="T42" fmla="*/ 20 w 32"/>
                  <a:gd name="T43" fmla="*/ 30 h 31"/>
                  <a:gd name="T44" fmla="*/ 24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2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2" name="Freeform 276">
                <a:extLst>
                  <a:ext uri="{FF2B5EF4-FFF2-40B4-BE49-F238E27FC236}">
                    <a16:creationId xmlns:a16="http://schemas.microsoft.com/office/drawing/2014/main" id="{465839F2-BBBC-4853-A0F1-0AF2F8EC9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2" y="1672"/>
                <a:ext cx="31" cy="31"/>
              </a:xfrm>
              <a:custGeom>
                <a:avLst/>
                <a:gdLst>
                  <a:gd name="T0" fmla="*/ 31 w 31"/>
                  <a:gd name="T1" fmla="*/ 15 h 31"/>
                  <a:gd name="T2" fmla="*/ 31 w 31"/>
                  <a:gd name="T3" fmla="*/ 15 h 31"/>
                  <a:gd name="T4" fmla="*/ 30 w 31"/>
                  <a:gd name="T5" fmla="*/ 10 h 31"/>
                  <a:gd name="T6" fmla="*/ 28 w 31"/>
                  <a:gd name="T7" fmla="*/ 6 h 31"/>
                  <a:gd name="T8" fmla="*/ 25 w 31"/>
                  <a:gd name="T9" fmla="*/ 3 h 31"/>
                  <a:gd name="T10" fmla="*/ 21 w 31"/>
                  <a:gd name="T11" fmla="*/ 1 h 31"/>
                  <a:gd name="T12" fmla="*/ 21 w 31"/>
                  <a:gd name="T13" fmla="*/ 1 h 31"/>
                  <a:gd name="T14" fmla="*/ 15 w 31"/>
                  <a:gd name="T15" fmla="*/ 0 h 31"/>
                  <a:gd name="T16" fmla="*/ 10 w 31"/>
                  <a:gd name="T17" fmla="*/ 1 h 31"/>
                  <a:gd name="T18" fmla="*/ 6 w 31"/>
                  <a:gd name="T19" fmla="*/ 3 h 31"/>
                  <a:gd name="T20" fmla="*/ 3 w 31"/>
                  <a:gd name="T21" fmla="*/ 6 h 31"/>
                  <a:gd name="T22" fmla="*/ 3 w 31"/>
                  <a:gd name="T23" fmla="*/ 6 h 31"/>
                  <a:gd name="T24" fmla="*/ 1 w 31"/>
                  <a:gd name="T25" fmla="*/ 10 h 31"/>
                  <a:gd name="T26" fmla="*/ 0 w 31"/>
                  <a:gd name="T27" fmla="*/ 15 h 31"/>
                  <a:gd name="T28" fmla="*/ 1 w 31"/>
                  <a:gd name="T29" fmla="*/ 21 h 31"/>
                  <a:gd name="T30" fmla="*/ 3 w 31"/>
                  <a:gd name="T31" fmla="*/ 24 h 31"/>
                  <a:gd name="T32" fmla="*/ 3 w 31"/>
                  <a:gd name="T33" fmla="*/ 24 h 31"/>
                  <a:gd name="T34" fmla="*/ 6 w 31"/>
                  <a:gd name="T35" fmla="*/ 28 h 31"/>
                  <a:gd name="T36" fmla="*/ 10 w 31"/>
                  <a:gd name="T37" fmla="*/ 30 h 31"/>
                  <a:gd name="T38" fmla="*/ 15 w 31"/>
                  <a:gd name="T39" fmla="*/ 31 h 31"/>
                  <a:gd name="T40" fmla="*/ 21 w 31"/>
                  <a:gd name="T41" fmla="*/ 30 h 31"/>
                  <a:gd name="T42" fmla="*/ 21 w 31"/>
                  <a:gd name="T43" fmla="*/ 30 h 31"/>
                  <a:gd name="T44" fmla="*/ 25 w 31"/>
                  <a:gd name="T45" fmla="*/ 28 h 31"/>
                  <a:gd name="T46" fmla="*/ 28 w 31"/>
                  <a:gd name="T47" fmla="*/ 24 h 31"/>
                  <a:gd name="T48" fmla="*/ 30 w 31"/>
                  <a:gd name="T49" fmla="*/ 21 h 31"/>
                  <a:gd name="T50" fmla="*/ 31 w 31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8"/>
                    </a:lnTo>
                    <a:lnTo>
                      <a:pt x="28" y="24"/>
                    </a:lnTo>
                    <a:lnTo>
                      <a:pt x="30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3" name="Freeform 277">
                <a:extLst>
                  <a:ext uri="{FF2B5EF4-FFF2-40B4-BE49-F238E27FC236}">
                    <a16:creationId xmlns:a16="http://schemas.microsoft.com/office/drawing/2014/main" id="{C3978AF0-8A55-46C1-8773-2C17912B9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684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4" name="Freeform 278">
                <a:extLst>
                  <a:ext uri="{FF2B5EF4-FFF2-40B4-BE49-F238E27FC236}">
                    <a16:creationId xmlns:a16="http://schemas.microsoft.com/office/drawing/2014/main" id="{A88C0041-8C8C-4704-BF84-3F045A522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1687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0 h 31"/>
                  <a:gd name="T6" fmla="*/ 27 w 30"/>
                  <a:gd name="T7" fmla="*/ 7 h 31"/>
                  <a:gd name="T8" fmla="*/ 24 w 30"/>
                  <a:gd name="T9" fmla="*/ 3 h 31"/>
                  <a:gd name="T10" fmla="*/ 20 w 30"/>
                  <a:gd name="T11" fmla="*/ 1 h 31"/>
                  <a:gd name="T12" fmla="*/ 20 w 30"/>
                  <a:gd name="T13" fmla="*/ 1 h 31"/>
                  <a:gd name="T14" fmla="*/ 15 w 30"/>
                  <a:gd name="T15" fmla="*/ 0 h 31"/>
                  <a:gd name="T16" fmla="*/ 10 w 30"/>
                  <a:gd name="T17" fmla="*/ 1 h 31"/>
                  <a:gd name="T18" fmla="*/ 6 w 30"/>
                  <a:gd name="T19" fmla="*/ 3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2 h 31"/>
                  <a:gd name="T26" fmla="*/ 0 w 30"/>
                  <a:gd name="T27" fmla="*/ 16 h 31"/>
                  <a:gd name="T28" fmla="*/ 0 w 30"/>
                  <a:gd name="T29" fmla="*/ 21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0 w 30"/>
                  <a:gd name="T37" fmla="*/ 30 h 31"/>
                  <a:gd name="T38" fmla="*/ 15 w 30"/>
                  <a:gd name="T39" fmla="*/ 31 h 31"/>
                  <a:gd name="T40" fmla="*/ 20 w 30"/>
                  <a:gd name="T41" fmla="*/ 30 h 31"/>
                  <a:gd name="T42" fmla="*/ 20 w 30"/>
                  <a:gd name="T43" fmla="*/ 30 h 31"/>
                  <a:gd name="T44" fmla="*/ 24 w 30"/>
                  <a:gd name="T45" fmla="*/ 28 h 31"/>
                  <a:gd name="T46" fmla="*/ 27 w 30"/>
                  <a:gd name="T47" fmla="*/ 25 h 31"/>
                  <a:gd name="T48" fmla="*/ 30 w 30"/>
                  <a:gd name="T49" fmla="*/ 21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5" name="Freeform 279">
                <a:extLst>
                  <a:ext uri="{FF2B5EF4-FFF2-40B4-BE49-F238E27FC236}">
                    <a16:creationId xmlns:a16="http://schemas.microsoft.com/office/drawing/2014/main" id="{3D888BEB-58C6-429E-B4AE-1C53A9A6E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687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0 w 31"/>
                  <a:gd name="T5" fmla="*/ 10 h 31"/>
                  <a:gd name="T6" fmla="*/ 28 w 31"/>
                  <a:gd name="T7" fmla="*/ 7 h 31"/>
                  <a:gd name="T8" fmla="*/ 25 w 31"/>
                  <a:gd name="T9" fmla="*/ 3 h 31"/>
                  <a:gd name="T10" fmla="*/ 21 w 31"/>
                  <a:gd name="T11" fmla="*/ 1 h 31"/>
                  <a:gd name="T12" fmla="*/ 21 w 31"/>
                  <a:gd name="T13" fmla="*/ 1 h 31"/>
                  <a:gd name="T14" fmla="*/ 15 w 31"/>
                  <a:gd name="T15" fmla="*/ 0 h 31"/>
                  <a:gd name="T16" fmla="*/ 10 w 31"/>
                  <a:gd name="T17" fmla="*/ 1 h 31"/>
                  <a:gd name="T18" fmla="*/ 6 w 31"/>
                  <a:gd name="T19" fmla="*/ 3 h 31"/>
                  <a:gd name="T20" fmla="*/ 3 w 31"/>
                  <a:gd name="T21" fmla="*/ 7 h 31"/>
                  <a:gd name="T22" fmla="*/ 3 w 31"/>
                  <a:gd name="T23" fmla="*/ 7 h 31"/>
                  <a:gd name="T24" fmla="*/ 1 w 31"/>
                  <a:gd name="T25" fmla="*/ 12 h 31"/>
                  <a:gd name="T26" fmla="*/ 0 w 31"/>
                  <a:gd name="T27" fmla="*/ 16 h 31"/>
                  <a:gd name="T28" fmla="*/ 1 w 31"/>
                  <a:gd name="T29" fmla="*/ 21 h 31"/>
                  <a:gd name="T30" fmla="*/ 3 w 31"/>
                  <a:gd name="T31" fmla="*/ 25 h 31"/>
                  <a:gd name="T32" fmla="*/ 3 w 31"/>
                  <a:gd name="T33" fmla="*/ 25 h 31"/>
                  <a:gd name="T34" fmla="*/ 6 w 31"/>
                  <a:gd name="T35" fmla="*/ 28 h 31"/>
                  <a:gd name="T36" fmla="*/ 10 w 31"/>
                  <a:gd name="T37" fmla="*/ 30 h 31"/>
                  <a:gd name="T38" fmla="*/ 15 w 31"/>
                  <a:gd name="T39" fmla="*/ 31 h 31"/>
                  <a:gd name="T40" fmla="*/ 21 w 31"/>
                  <a:gd name="T41" fmla="*/ 30 h 31"/>
                  <a:gd name="T42" fmla="*/ 21 w 31"/>
                  <a:gd name="T43" fmla="*/ 30 h 31"/>
                  <a:gd name="T44" fmla="*/ 25 w 31"/>
                  <a:gd name="T45" fmla="*/ 28 h 31"/>
                  <a:gd name="T46" fmla="*/ 28 w 31"/>
                  <a:gd name="T47" fmla="*/ 25 h 31"/>
                  <a:gd name="T48" fmla="*/ 30 w 31"/>
                  <a:gd name="T49" fmla="*/ 21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0" y="10"/>
                    </a:lnTo>
                    <a:lnTo>
                      <a:pt x="28" y="7"/>
                    </a:lnTo>
                    <a:lnTo>
                      <a:pt x="25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2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8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6" name="Freeform 280">
                <a:extLst>
                  <a:ext uri="{FF2B5EF4-FFF2-40B4-BE49-F238E27FC236}">
                    <a16:creationId xmlns:a16="http://schemas.microsoft.com/office/drawing/2014/main" id="{5D356599-AB37-43AD-8015-473234FB1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64" y="1691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5 w 31"/>
                  <a:gd name="T15" fmla="*/ 0 h 30"/>
                  <a:gd name="T16" fmla="*/ 10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1 h 30"/>
                  <a:gd name="T26" fmla="*/ 0 w 31"/>
                  <a:gd name="T27" fmla="*/ 15 h 30"/>
                  <a:gd name="T28" fmla="*/ 1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9 h 30"/>
                  <a:gd name="T36" fmla="*/ 10 w 31"/>
                  <a:gd name="T37" fmla="*/ 30 h 30"/>
                  <a:gd name="T38" fmla="*/ 15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7" name="Freeform 281">
                <a:extLst>
                  <a:ext uri="{FF2B5EF4-FFF2-40B4-BE49-F238E27FC236}">
                    <a16:creationId xmlns:a16="http://schemas.microsoft.com/office/drawing/2014/main" id="{3E257B2F-88B2-48DD-846F-0E34E1D86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3" y="1696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0 h 30"/>
                  <a:gd name="T6" fmla="*/ 29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1 w 30"/>
                  <a:gd name="T17" fmla="*/ 0 h 30"/>
                  <a:gd name="T18" fmla="*/ 6 w 30"/>
                  <a:gd name="T19" fmla="*/ 1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0 h 30"/>
                  <a:gd name="T26" fmla="*/ 0 w 30"/>
                  <a:gd name="T27" fmla="*/ 15 h 30"/>
                  <a:gd name="T28" fmla="*/ 0 w 30"/>
                  <a:gd name="T29" fmla="*/ 19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1 w 30"/>
                  <a:gd name="T37" fmla="*/ 30 h 30"/>
                  <a:gd name="T38" fmla="*/ 15 w 30"/>
                  <a:gd name="T39" fmla="*/ 30 h 30"/>
                  <a:gd name="T40" fmla="*/ 20 w 30"/>
                  <a:gd name="T41" fmla="*/ 28 h 30"/>
                  <a:gd name="T42" fmla="*/ 20 w 30"/>
                  <a:gd name="T43" fmla="*/ 28 h 30"/>
                  <a:gd name="T44" fmla="*/ 24 w 30"/>
                  <a:gd name="T45" fmla="*/ 27 h 30"/>
                  <a:gd name="T46" fmla="*/ 29 w 30"/>
                  <a:gd name="T47" fmla="*/ 24 h 30"/>
                  <a:gd name="T48" fmla="*/ 30 w 30"/>
                  <a:gd name="T49" fmla="*/ 19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1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28"/>
                    </a:lnTo>
                    <a:lnTo>
                      <a:pt x="20" y="28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8" name="Freeform 282">
                <a:extLst>
                  <a:ext uri="{FF2B5EF4-FFF2-40B4-BE49-F238E27FC236}">
                    <a16:creationId xmlns:a16="http://schemas.microsoft.com/office/drawing/2014/main" id="{68A05FE5-10BC-43BF-B268-7ECF645C4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8" y="1703"/>
                <a:ext cx="30" cy="31"/>
              </a:xfrm>
              <a:custGeom>
                <a:avLst/>
                <a:gdLst>
                  <a:gd name="T0" fmla="*/ 30 w 30"/>
                  <a:gd name="T1" fmla="*/ 15 h 31"/>
                  <a:gd name="T2" fmla="*/ 30 w 30"/>
                  <a:gd name="T3" fmla="*/ 15 h 31"/>
                  <a:gd name="T4" fmla="*/ 30 w 30"/>
                  <a:gd name="T5" fmla="*/ 11 h 31"/>
                  <a:gd name="T6" fmla="*/ 27 w 30"/>
                  <a:gd name="T7" fmla="*/ 6 h 31"/>
                  <a:gd name="T8" fmla="*/ 24 w 30"/>
                  <a:gd name="T9" fmla="*/ 3 h 31"/>
                  <a:gd name="T10" fmla="*/ 19 w 30"/>
                  <a:gd name="T11" fmla="*/ 0 h 31"/>
                  <a:gd name="T12" fmla="*/ 19 w 30"/>
                  <a:gd name="T13" fmla="*/ 0 h 31"/>
                  <a:gd name="T14" fmla="*/ 15 w 30"/>
                  <a:gd name="T15" fmla="*/ 0 h 31"/>
                  <a:gd name="T16" fmla="*/ 10 w 30"/>
                  <a:gd name="T17" fmla="*/ 0 h 31"/>
                  <a:gd name="T18" fmla="*/ 6 w 30"/>
                  <a:gd name="T19" fmla="*/ 3 h 31"/>
                  <a:gd name="T20" fmla="*/ 3 w 30"/>
                  <a:gd name="T21" fmla="*/ 6 h 31"/>
                  <a:gd name="T22" fmla="*/ 3 w 30"/>
                  <a:gd name="T23" fmla="*/ 6 h 31"/>
                  <a:gd name="T24" fmla="*/ 0 w 30"/>
                  <a:gd name="T25" fmla="*/ 11 h 31"/>
                  <a:gd name="T26" fmla="*/ 0 w 30"/>
                  <a:gd name="T27" fmla="*/ 15 h 31"/>
                  <a:gd name="T28" fmla="*/ 0 w 30"/>
                  <a:gd name="T29" fmla="*/ 20 h 31"/>
                  <a:gd name="T30" fmla="*/ 3 w 30"/>
                  <a:gd name="T31" fmla="*/ 24 h 31"/>
                  <a:gd name="T32" fmla="*/ 3 w 30"/>
                  <a:gd name="T33" fmla="*/ 24 h 31"/>
                  <a:gd name="T34" fmla="*/ 6 w 30"/>
                  <a:gd name="T35" fmla="*/ 27 h 31"/>
                  <a:gd name="T36" fmla="*/ 10 w 30"/>
                  <a:gd name="T37" fmla="*/ 31 h 31"/>
                  <a:gd name="T38" fmla="*/ 15 w 30"/>
                  <a:gd name="T39" fmla="*/ 31 h 31"/>
                  <a:gd name="T40" fmla="*/ 19 w 30"/>
                  <a:gd name="T41" fmla="*/ 31 h 31"/>
                  <a:gd name="T42" fmla="*/ 19 w 30"/>
                  <a:gd name="T43" fmla="*/ 31 h 31"/>
                  <a:gd name="T44" fmla="*/ 24 w 30"/>
                  <a:gd name="T45" fmla="*/ 27 h 31"/>
                  <a:gd name="T46" fmla="*/ 27 w 30"/>
                  <a:gd name="T47" fmla="*/ 24 h 31"/>
                  <a:gd name="T48" fmla="*/ 30 w 30"/>
                  <a:gd name="T49" fmla="*/ 20 h 31"/>
                  <a:gd name="T50" fmla="*/ 30 w 30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9" name="Freeform 283">
                <a:extLst>
                  <a:ext uri="{FF2B5EF4-FFF2-40B4-BE49-F238E27FC236}">
                    <a16:creationId xmlns:a16="http://schemas.microsoft.com/office/drawing/2014/main" id="{1C8EC9E6-72FB-4009-BE01-7FAE6D3CF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3" y="1711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0 h 30"/>
                  <a:gd name="T6" fmla="*/ 28 w 31"/>
                  <a:gd name="T7" fmla="*/ 6 h 30"/>
                  <a:gd name="T8" fmla="*/ 24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5 w 31"/>
                  <a:gd name="T15" fmla="*/ 0 h 30"/>
                  <a:gd name="T16" fmla="*/ 10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0 h 30"/>
                  <a:gd name="T26" fmla="*/ 0 w 31"/>
                  <a:gd name="T27" fmla="*/ 15 h 30"/>
                  <a:gd name="T28" fmla="*/ 1 w 31"/>
                  <a:gd name="T29" fmla="*/ 19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7 h 30"/>
                  <a:gd name="T36" fmla="*/ 10 w 31"/>
                  <a:gd name="T37" fmla="*/ 30 h 30"/>
                  <a:gd name="T38" fmla="*/ 15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4 w 31"/>
                  <a:gd name="T45" fmla="*/ 27 h 30"/>
                  <a:gd name="T46" fmla="*/ 28 w 31"/>
                  <a:gd name="T47" fmla="*/ 24 h 30"/>
                  <a:gd name="T48" fmla="*/ 30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8" y="24"/>
                    </a:lnTo>
                    <a:lnTo>
                      <a:pt x="30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0" name="Freeform 284">
                <a:extLst>
                  <a:ext uri="{FF2B5EF4-FFF2-40B4-BE49-F238E27FC236}">
                    <a16:creationId xmlns:a16="http://schemas.microsoft.com/office/drawing/2014/main" id="{2DE8FFBE-9A8E-4F61-871A-EB67D4338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0" y="1726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1 h 30"/>
                  <a:gd name="T6" fmla="*/ 29 w 32"/>
                  <a:gd name="T7" fmla="*/ 6 h 30"/>
                  <a:gd name="T8" fmla="*/ 24 w 32"/>
                  <a:gd name="T9" fmla="*/ 3 h 30"/>
                  <a:gd name="T10" fmla="*/ 19 w 32"/>
                  <a:gd name="T11" fmla="*/ 1 h 30"/>
                  <a:gd name="T12" fmla="*/ 19 w 32"/>
                  <a:gd name="T13" fmla="*/ 1 h 30"/>
                  <a:gd name="T14" fmla="*/ 15 w 32"/>
                  <a:gd name="T15" fmla="*/ 0 h 30"/>
                  <a:gd name="T16" fmla="*/ 10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1 w 32"/>
                  <a:gd name="T25" fmla="*/ 11 h 30"/>
                  <a:gd name="T26" fmla="*/ 0 w 32"/>
                  <a:gd name="T27" fmla="*/ 15 h 30"/>
                  <a:gd name="T28" fmla="*/ 1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9 h 30"/>
                  <a:gd name="T36" fmla="*/ 10 w 32"/>
                  <a:gd name="T37" fmla="*/ 30 h 30"/>
                  <a:gd name="T38" fmla="*/ 15 w 32"/>
                  <a:gd name="T39" fmla="*/ 30 h 30"/>
                  <a:gd name="T40" fmla="*/ 19 w 32"/>
                  <a:gd name="T41" fmla="*/ 30 h 30"/>
                  <a:gd name="T42" fmla="*/ 19 w 32"/>
                  <a:gd name="T43" fmla="*/ 30 h 30"/>
                  <a:gd name="T44" fmla="*/ 24 w 32"/>
                  <a:gd name="T45" fmla="*/ 29 h 30"/>
                  <a:gd name="T46" fmla="*/ 29 w 32"/>
                  <a:gd name="T47" fmla="*/ 24 h 30"/>
                  <a:gd name="T48" fmla="*/ 30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9" y="24"/>
                    </a:lnTo>
                    <a:lnTo>
                      <a:pt x="30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1" name="Freeform 285">
                <a:extLst>
                  <a:ext uri="{FF2B5EF4-FFF2-40B4-BE49-F238E27FC236}">
                    <a16:creationId xmlns:a16="http://schemas.microsoft.com/office/drawing/2014/main" id="{C904D530-B2D0-4CAA-8AA4-B3FDB5270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4" y="1726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1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0 w 31"/>
                  <a:gd name="T11" fmla="*/ 1 h 30"/>
                  <a:gd name="T12" fmla="*/ 20 w 31"/>
                  <a:gd name="T13" fmla="*/ 1 h 30"/>
                  <a:gd name="T14" fmla="*/ 15 w 31"/>
                  <a:gd name="T15" fmla="*/ 0 h 30"/>
                  <a:gd name="T16" fmla="*/ 11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0 w 31"/>
                  <a:gd name="T25" fmla="*/ 11 h 30"/>
                  <a:gd name="T26" fmla="*/ 0 w 31"/>
                  <a:gd name="T27" fmla="*/ 15 h 30"/>
                  <a:gd name="T28" fmla="*/ 0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9 h 30"/>
                  <a:gd name="T36" fmla="*/ 11 w 31"/>
                  <a:gd name="T37" fmla="*/ 30 h 30"/>
                  <a:gd name="T38" fmla="*/ 15 w 31"/>
                  <a:gd name="T39" fmla="*/ 30 h 30"/>
                  <a:gd name="T40" fmla="*/ 20 w 31"/>
                  <a:gd name="T41" fmla="*/ 30 h 30"/>
                  <a:gd name="T42" fmla="*/ 20 w 31"/>
                  <a:gd name="T43" fmla="*/ 30 h 30"/>
                  <a:gd name="T44" fmla="*/ 25 w 31"/>
                  <a:gd name="T45" fmla="*/ 29 h 30"/>
                  <a:gd name="T46" fmla="*/ 28 w 31"/>
                  <a:gd name="T47" fmla="*/ 24 h 30"/>
                  <a:gd name="T48" fmla="*/ 31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9"/>
                    </a:lnTo>
                    <a:lnTo>
                      <a:pt x="28" y="24"/>
                    </a:lnTo>
                    <a:lnTo>
                      <a:pt x="31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2" name="Freeform 286">
                <a:extLst>
                  <a:ext uri="{FF2B5EF4-FFF2-40B4-BE49-F238E27FC236}">
                    <a16:creationId xmlns:a16="http://schemas.microsoft.com/office/drawing/2014/main" id="{CE2FB44D-96C1-465A-B83D-3CB362CE6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7" y="1726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1 h 30"/>
                  <a:gd name="T6" fmla="*/ 29 w 32"/>
                  <a:gd name="T7" fmla="*/ 6 h 30"/>
                  <a:gd name="T8" fmla="*/ 25 w 32"/>
                  <a:gd name="T9" fmla="*/ 3 h 30"/>
                  <a:gd name="T10" fmla="*/ 22 w 32"/>
                  <a:gd name="T11" fmla="*/ 1 h 30"/>
                  <a:gd name="T12" fmla="*/ 22 w 32"/>
                  <a:gd name="T13" fmla="*/ 1 h 30"/>
                  <a:gd name="T14" fmla="*/ 16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1 h 30"/>
                  <a:gd name="T26" fmla="*/ 0 w 32"/>
                  <a:gd name="T27" fmla="*/ 15 h 30"/>
                  <a:gd name="T28" fmla="*/ 2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9 h 30"/>
                  <a:gd name="T36" fmla="*/ 11 w 32"/>
                  <a:gd name="T37" fmla="*/ 30 h 30"/>
                  <a:gd name="T38" fmla="*/ 16 w 32"/>
                  <a:gd name="T39" fmla="*/ 30 h 30"/>
                  <a:gd name="T40" fmla="*/ 22 w 32"/>
                  <a:gd name="T41" fmla="*/ 30 h 30"/>
                  <a:gd name="T42" fmla="*/ 22 w 32"/>
                  <a:gd name="T43" fmla="*/ 30 h 30"/>
                  <a:gd name="T44" fmla="*/ 25 w 32"/>
                  <a:gd name="T45" fmla="*/ 29 h 30"/>
                  <a:gd name="T46" fmla="*/ 29 w 32"/>
                  <a:gd name="T47" fmla="*/ 24 h 30"/>
                  <a:gd name="T48" fmla="*/ 31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5" y="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5" y="29"/>
                    </a:lnTo>
                    <a:lnTo>
                      <a:pt x="29" y="24"/>
                    </a:lnTo>
                    <a:lnTo>
                      <a:pt x="31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3" name="Freeform 287">
                <a:extLst>
                  <a:ext uri="{FF2B5EF4-FFF2-40B4-BE49-F238E27FC236}">
                    <a16:creationId xmlns:a16="http://schemas.microsoft.com/office/drawing/2014/main" id="{5D9FD932-B3E3-4C39-B566-9C4204ACB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2" y="1730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1 h 31"/>
                  <a:gd name="T6" fmla="*/ 29 w 32"/>
                  <a:gd name="T7" fmla="*/ 7 h 31"/>
                  <a:gd name="T8" fmla="*/ 26 w 32"/>
                  <a:gd name="T9" fmla="*/ 4 h 31"/>
                  <a:gd name="T10" fmla="*/ 21 w 32"/>
                  <a:gd name="T11" fmla="*/ 0 h 31"/>
                  <a:gd name="T12" fmla="*/ 21 w 32"/>
                  <a:gd name="T13" fmla="*/ 0 h 31"/>
                  <a:gd name="T14" fmla="*/ 15 w 32"/>
                  <a:gd name="T15" fmla="*/ 0 h 31"/>
                  <a:gd name="T16" fmla="*/ 11 w 32"/>
                  <a:gd name="T17" fmla="*/ 0 h 31"/>
                  <a:gd name="T18" fmla="*/ 6 w 32"/>
                  <a:gd name="T19" fmla="*/ 2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1 h 31"/>
                  <a:gd name="T26" fmla="*/ 0 w 32"/>
                  <a:gd name="T27" fmla="*/ 16 h 31"/>
                  <a:gd name="T28" fmla="*/ 2 w 32"/>
                  <a:gd name="T29" fmla="*/ 20 h 31"/>
                  <a:gd name="T30" fmla="*/ 3 w 32"/>
                  <a:gd name="T31" fmla="*/ 25 h 31"/>
                  <a:gd name="T32" fmla="*/ 3 w 32"/>
                  <a:gd name="T33" fmla="*/ 25 h 31"/>
                  <a:gd name="T34" fmla="*/ 6 w 32"/>
                  <a:gd name="T35" fmla="*/ 28 h 31"/>
                  <a:gd name="T36" fmla="*/ 11 w 32"/>
                  <a:gd name="T37" fmla="*/ 31 h 31"/>
                  <a:gd name="T38" fmla="*/ 15 w 32"/>
                  <a:gd name="T39" fmla="*/ 31 h 31"/>
                  <a:gd name="T40" fmla="*/ 21 w 32"/>
                  <a:gd name="T41" fmla="*/ 31 h 31"/>
                  <a:gd name="T42" fmla="*/ 21 w 32"/>
                  <a:gd name="T43" fmla="*/ 31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0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1"/>
                    </a:lnTo>
                    <a:lnTo>
                      <a:pt x="29" y="7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1"/>
                    </a:lnTo>
                    <a:lnTo>
                      <a:pt x="0" y="16"/>
                    </a:lnTo>
                    <a:lnTo>
                      <a:pt x="2" y="20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1"/>
                    </a:lnTo>
                    <a:lnTo>
                      <a:pt x="15" y="31"/>
                    </a:lnTo>
                    <a:lnTo>
                      <a:pt x="21" y="31"/>
                    </a:lnTo>
                    <a:lnTo>
                      <a:pt x="21" y="31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0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4" name="Freeform 288">
                <a:extLst>
                  <a:ext uri="{FF2B5EF4-FFF2-40B4-BE49-F238E27FC236}">
                    <a16:creationId xmlns:a16="http://schemas.microsoft.com/office/drawing/2014/main" id="{7F8C71CF-928B-4161-A040-A7F3AB88B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7" y="1730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1 h 31"/>
                  <a:gd name="T6" fmla="*/ 27 w 30"/>
                  <a:gd name="T7" fmla="*/ 7 h 31"/>
                  <a:gd name="T8" fmla="*/ 24 w 30"/>
                  <a:gd name="T9" fmla="*/ 4 h 31"/>
                  <a:gd name="T10" fmla="*/ 19 w 30"/>
                  <a:gd name="T11" fmla="*/ 0 h 31"/>
                  <a:gd name="T12" fmla="*/ 19 w 30"/>
                  <a:gd name="T13" fmla="*/ 0 h 31"/>
                  <a:gd name="T14" fmla="*/ 15 w 30"/>
                  <a:gd name="T15" fmla="*/ 0 h 31"/>
                  <a:gd name="T16" fmla="*/ 10 w 30"/>
                  <a:gd name="T17" fmla="*/ 0 h 31"/>
                  <a:gd name="T18" fmla="*/ 6 w 30"/>
                  <a:gd name="T19" fmla="*/ 2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1 h 31"/>
                  <a:gd name="T26" fmla="*/ 0 w 30"/>
                  <a:gd name="T27" fmla="*/ 16 h 31"/>
                  <a:gd name="T28" fmla="*/ 0 w 30"/>
                  <a:gd name="T29" fmla="*/ 20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0 w 30"/>
                  <a:gd name="T37" fmla="*/ 31 h 31"/>
                  <a:gd name="T38" fmla="*/ 15 w 30"/>
                  <a:gd name="T39" fmla="*/ 31 h 31"/>
                  <a:gd name="T40" fmla="*/ 19 w 30"/>
                  <a:gd name="T41" fmla="*/ 31 h 31"/>
                  <a:gd name="T42" fmla="*/ 19 w 30"/>
                  <a:gd name="T43" fmla="*/ 31 h 31"/>
                  <a:gd name="T44" fmla="*/ 24 w 30"/>
                  <a:gd name="T45" fmla="*/ 28 h 31"/>
                  <a:gd name="T46" fmla="*/ 27 w 30"/>
                  <a:gd name="T47" fmla="*/ 25 h 31"/>
                  <a:gd name="T48" fmla="*/ 30 w 30"/>
                  <a:gd name="T49" fmla="*/ 20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1"/>
                    </a:lnTo>
                    <a:lnTo>
                      <a:pt x="27" y="7"/>
                    </a:lnTo>
                    <a:lnTo>
                      <a:pt x="24" y="4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19" y="31"/>
                    </a:lnTo>
                    <a:lnTo>
                      <a:pt x="19" y="31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0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5" name="Freeform 289">
                <a:extLst>
                  <a:ext uri="{FF2B5EF4-FFF2-40B4-BE49-F238E27FC236}">
                    <a16:creationId xmlns:a16="http://schemas.microsoft.com/office/drawing/2014/main" id="{3033D2DB-538A-4E51-B0B4-80EF63B9F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7" y="1734"/>
                <a:ext cx="32" cy="31"/>
              </a:xfrm>
              <a:custGeom>
                <a:avLst/>
                <a:gdLst>
                  <a:gd name="T0" fmla="*/ 32 w 32"/>
                  <a:gd name="T1" fmla="*/ 15 h 31"/>
                  <a:gd name="T2" fmla="*/ 32 w 32"/>
                  <a:gd name="T3" fmla="*/ 15 h 31"/>
                  <a:gd name="T4" fmla="*/ 30 w 32"/>
                  <a:gd name="T5" fmla="*/ 10 h 31"/>
                  <a:gd name="T6" fmla="*/ 29 w 32"/>
                  <a:gd name="T7" fmla="*/ 6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7 w 32"/>
                  <a:gd name="T15" fmla="*/ 0 h 31"/>
                  <a:gd name="T16" fmla="*/ 12 w 32"/>
                  <a:gd name="T17" fmla="*/ 1 h 31"/>
                  <a:gd name="T18" fmla="*/ 8 w 32"/>
                  <a:gd name="T19" fmla="*/ 3 h 31"/>
                  <a:gd name="T20" fmla="*/ 3 w 32"/>
                  <a:gd name="T21" fmla="*/ 6 h 31"/>
                  <a:gd name="T22" fmla="*/ 3 w 32"/>
                  <a:gd name="T23" fmla="*/ 6 h 31"/>
                  <a:gd name="T24" fmla="*/ 2 w 32"/>
                  <a:gd name="T25" fmla="*/ 10 h 31"/>
                  <a:gd name="T26" fmla="*/ 0 w 32"/>
                  <a:gd name="T27" fmla="*/ 15 h 31"/>
                  <a:gd name="T28" fmla="*/ 2 w 32"/>
                  <a:gd name="T29" fmla="*/ 19 h 31"/>
                  <a:gd name="T30" fmla="*/ 3 w 32"/>
                  <a:gd name="T31" fmla="*/ 24 h 31"/>
                  <a:gd name="T32" fmla="*/ 3 w 32"/>
                  <a:gd name="T33" fmla="*/ 24 h 31"/>
                  <a:gd name="T34" fmla="*/ 8 w 32"/>
                  <a:gd name="T35" fmla="*/ 28 h 31"/>
                  <a:gd name="T36" fmla="*/ 12 w 32"/>
                  <a:gd name="T37" fmla="*/ 30 h 31"/>
                  <a:gd name="T38" fmla="*/ 17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4 h 31"/>
                  <a:gd name="T48" fmla="*/ 30 w 32"/>
                  <a:gd name="T49" fmla="*/ 21 h 31"/>
                  <a:gd name="T50" fmla="*/ 32 w 32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6" name="Freeform 290">
                <a:extLst>
                  <a:ext uri="{FF2B5EF4-FFF2-40B4-BE49-F238E27FC236}">
                    <a16:creationId xmlns:a16="http://schemas.microsoft.com/office/drawing/2014/main" id="{B89F600D-24C2-4755-9294-D505664A1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54" y="1738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7 w 30"/>
                  <a:gd name="T7" fmla="*/ 6 h 30"/>
                  <a:gd name="T8" fmla="*/ 24 w 30"/>
                  <a:gd name="T9" fmla="*/ 3 h 30"/>
                  <a:gd name="T10" fmla="*/ 20 w 30"/>
                  <a:gd name="T11" fmla="*/ 0 h 30"/>
                  <a:gd name="T12" fmla="*/ 20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20 w 30"/>
                  <a:gd name="T41" fmla="*/ 30 h 30"/>
                  <a:gd name="T42" fmla="*/ 20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7" name="Freeform 291">
                <a:extLst>
                  <a:ext uri="{FF2B5EF4-FFF2-40B4-BE49-F238E27FC236}">
                    <a16:creationId xmlns:a16="http://schemas.microsoft.com/office/drawing/2014/main" id="{6B42E840-2720-4502-A2C5-F5E87A256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741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1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7 w 32"/>
                  <a:gd name="T15" fmla="*/ 0 h 32"/>
                  <a:gd name="T16" fmla="*/ 11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1 w 32"/>
                  <a:gd name="T37" fmla="*/ 30 h 32"/>
                  <a:gd name="T38" fmla="*/ 17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6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8" name="Freeform 292">
                <a:extLst>
                  <a:ext uri="{FF2B5EF4-FFF2-40B4-BE49-F238E27FC236}">
                    <a16:creationId xmlns:a16="http://schemas.microsoft.com/office/drawing/2014/main" id="{A00F47B8-BA0D-455B-9D39-96CBED681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741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1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7 w 32"/>
                  <a:gd name="T15" fmla="*/ 0 h 32"/>
                  <a:gd name="T16" fmla="*/ 11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1 w 32"/>
                  <a:gd name="T37" fmla="*/ 30 h 32"/>
                  <a:gd name="T38" fmla="*/ 17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6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9" name="Freeform 293">
                <a:extLst>
                  <a:ext uri="{FF2B5EF4-FFF2-40B4-BE49-F238E27FC236}">
                    <a16:creationId xmlns:a16="http://schemas.microsoft.com/office/drawing/2014/main" id="{6BB735D6-35A5-41C7-ABFD-491F2805F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4" y="1741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1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2 w 32"/>
                  <a:gd name="T11" fmla="*/ 2 h 32"/>
                  <a:gd name="T12" fmla="*/ 22 w 32"/>
                  <a:gd name="T13" fmla="*/ 2 h 32"/>
                  <a:gd name="T14" fmla="*/ 17 w 32"/>
                  <a:gd name="T15" fmla="*/ 0 h 32"/>
                  <a:gd name="T16" fmla="*/ 11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1 w 32"/>
                  <a:gd name="T37" fmla="*/ 30 h 32"/>
                  <a:gd name="T38" fmla="*/ 17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6 w 32"/>
                  <a:gd name="T45" fmla="*/ 29 h 32"/>
                  <a:gd name="T46" fmla="*/ 29 w 32"/>
                  <a:gd name="T47" fmla="*/ 26 h 32"/>
                  <a:gd name="T48" fmla="*/ 31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2"/>
                    </a:lnTo>
                    <a:lnTo>
                      <a:pt x="22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9"/>
                    </a:lnTo>
                    <a:lnTo>
                      <a:pt x="29" y="26"/>
                    </a:lnTo>
                    <a:lnTo>
                      <a:pt x="31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0" name="Freeform 294">
                <a:extLst>
                  <a:ext uri="{FF2B5EF4-FFF2-40B4-BE49-F238E27FC236}">
                    <a16:creationId xmlns:a16="http://schemas.microsoft.com/office/drawing/2014/main" id="{26EE3BEB-95B6-4EE1-9719-4924C3E9D1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69" y="1741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2 h 32"/>
                  <a:gd name="T12" fmla="*/ 20 w 30"/>
                  <a:gd name="T13" fmla="*/ 2 h 32"/>
                  <a:gd name="T14" fmla="*/ 15 w 30"/>
                  <a:gd name="T15" fmla="*/ 0 h 32"/>
                  <a:gd name="T16" fmla="*/ 11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1" name="Freeform 295">
                <a:extLst>
                  <a:ext uri="{FF2B5EF4-FFF2-40B4-BE49-F238E27FC236}">
                    <a16:creationId xmlns:a16="http://schemas.microsoft.com/office/drawing/2014/main" id="{66A73D6E-2FAE-474C-BCE8-54E393D5B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2" y="1741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2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1 w 32"/>
                  <a:gd name="T11" fmla="*/ 2 h 32"/>
                  <a:gd name="T12" fmla="*/ 21 w 32"/>
                  <a:gd name="T13" fmla="*/ 2 h 32"/>
                  <a:gd name="T14" fmla="*/ 17 w 32"/>
                  <a:gd name="T15" fmla="*/ 0 h 32"/>
                  <a:gd name="T16" fmla="*/ 12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2 w 32"/>
                  <a:gd name="T37" fmla="*/ 30 h 32"/>
                  <a:gd name="T38" fmla="*/ 17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6 h 32"/>
                  <a:gd name="T48" fmla="*/ 32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2" y="30"/>
                    </a:lnTo>
                    <a:lnTo>
                      <a:pt x="17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6"/>
                    </a:lnTo>
                    <a:lnTo>
                      <a:pt x="32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2" name="Freeform 296">
                <a:extLst>
                  <a:ext uri="{FF2B5EF4-FFF2-40B4-BE49-F238E27FC236}">
                    <a16:creationId xmlns:a16="http://schemas.microsoft.com/office/drawing/2014/main" id="{3B2A4A85-D3E9-4C6E-BF3C-0A452C28E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7" y="1741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0 w 31"/>
                  <a:gd name="T5" fmla="*/ 11 h 32"/>
                  <a:gd name="T6" fmla="*/ 28 w 31"/>
                  <a:gd name="T7" fmla="*/ 6 h 32"/>
                  <a:gd name="T8" fmla="*/ 24 w 31"/>
                  <a:gd name="T9" fmla="*/ 3 h 32"/>
                  <a:gd name="T10" fmla="*/ 19 w 31"/>
                  <a:gd name="T11" fmla="*/ 2 h 32"/>
                  <a:gd name="T12" fmla="*/ 19 w 31"/>
                  <a:gd name="T13" fmla="*/ 2 h 32"/>
                  <a:gd name="T14" fmla="*/ 15 w 31"/>
                  <a:gd name="T15" fmla="*/ 0 h 32"/>
                  <a:gd name="T16" fmla="*/ 10 w 31"/>
                  <a:gd name="T17" fmla="*/ 2 h 32"/>
                  <a:gd name="T18" fmla="*/ 6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1 w 31"/>
                  <a:gd name="T25" fmla="*/ 11 h 32"/>
                  <a:gd name="T26" fmla="*/ 0 w 31"/>
                  <a:gd name="T27" fmla="*/ 15 h 32"/>
                  <a:gd name="T28" fmla="*/ 1 w 31"/>
                  <a:gd name="T29" fmla="*/ 21 h 32"/>
                  <a:gd name="T30" fmla="*/ 3 w 31"/>
                  <a:gd name="T31" fmla="*/ 24 h 32"/>
                  <a:gd name="T32" fmla="*/ 3 w 31"/>
                  <a:gd name="T33" fmla="*/ 24 h 32"/>
                  <a:gd name="T34" fmla="*/ 6 w 31"/>
                  <a:gd name="T35" fmla="*/ 29 h 32"/>
                  <a:gd name="T36" fmla="*/ 10 w 31"/>
                  <a:gd name="T37" fmla="*/ 30 h 32"/>
                  <a:gd name="T38" fmla="*/ 15 w 31"/>
                  <a:gd name="T39" fmla="*/ 32 h 32"/>
                  <a:gd name="T40" fmla="*/ 19 w 31"/>
                  <a:gd name="T41" fmla="*/ 30 h 32"/>
                  <a:gd name="T42" fmla="*/ 19 w 31"/>
                  <a:gd name="T43" fmla="*/ 30 h 32"/>
                  <a:gd name="T44" fmla="*/ 24 w 31"/>
                  <a:gd name="T45" fmla="*/ 29 h 32"/>
                  <a:gd name="T46" fmla="*/ 28 w 31"/>
                  <a:gd name="T47" fmla="*/ 26 h 32"/>
                  <a:gd name="T48" fmla="*/ 30 w 31"/>
                  <a:gd name="T49" fmla="*/ 21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8" y="26"/>
                    </a:lnTo>
                    <a:lnTo>
                      <a:pt x="30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3" name="Freeform 297">
                <a:extLst>
                  <a:ext uri="{FF2B5EF4-FFF2-40B4-BE49-F238E27FC236}">
                    <a16:creationId xmlns:a16="http://schemas.microsoft.com/office/drawing/2014/main" id="{2C4ED945-B629-4F07-A0AF-7FB786BEF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4" y="1741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1 h 32"/>
                  <a:gd name="T6" fmla="*/ 29 w 32"/>
                  <a:gd name="T7" fmla="*/ 6 h 32"/>
                  <a:gd name="T8" fmla="*/ 24 w 32"/>
                  <a:gd name="T9" fmla="*/ 3 h 32"/>
                  <a:gd name="T10" fmla="*/ 21 w 32"/>
                  <a:gd name="T11" fmla="*/ 2 h 32"/>
                  <a:gd name="T12" fmla="*/ 21 w 32"/>
                  <a:gd name="T13" fmla="*/ 2 h 32"/>
                  <a:gd name="T14" fmla="*/ 15 w 32"/>
                  <a:gd name="T15" fmla="*/ 0 h 32"/>
                  <a:gd name="T16" fmla="*/ 11 w 32"/>
                  <a:gd name="T17" fmla="*/ 2 h 32"/>
                  <a:gd name="T18" fmla="*/ 6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6 w 32"/>
                  <a:gd name="T35" fmla="*/ 29 h 32"/>
                  <a:gd name="T36" fmla="*/ 11 w 32"/>
                  <a:gd name="T37" fmla="*/ 30 h 32"/>
                  <a:gd name="T38" fmla="*/ 15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4 w 32"/>
                  <a:gd name="T45" fmla="*/ 29 h 32"/>
                  <a:gd name="T46" fmla="*/ 29 w 32"/>
                  <a:gd name="T47" fmla="*/ 26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9"/>
                    </a:lnTo>
                    <a:lnTo>
                      <a:pt x="29" y="26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4" name="Freeform 298">
                <a:extLst>
                  <a:ext uri="{FF2B5EF4-FFF2-40B4-BE49-F238E27FC236}">
                    <a16:creationId xmlns:a16="http://schemas.microsoft.com/office/drawing/2014/main" id="{6A14B448-0F53-43B2-82B0-9D0675D68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9" y="1749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0 w 32"/>
                  <a:gd name="T5" fmla="*/ 10 h 31"/>
                  <a:gd name="T6" fmla="*/ 29 w 32"/>
                  <a:gd name="T7" fmla="*/ 7 h 31"/>
                  <a:gd name="T8" fmla="*/ 26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7 w 32"/>
                  <a:gd name="T15" fmla="*/ 0 h 31"/>
                  <a:gd name="T16" fmla="*/ 12 w 32"/>
                  <a:gd name="T17" fmla="*/ 1 h 31"/>
                  <a:gd name="T18" fmla="*/ 8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0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8 w 32"/>
                  <a:gd name="T35" fmla="*/ 28 h 31"/>
                  <a:gd name="T36" fmla="*/ 12 w 32"/>
                  <a:gd name="T37" fmla="*/ 30 h 31"/>
                  <a:gd name="T38" fmla="*/ 17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6 w 32"/>
                  <a:gd name="T45" fmla="*/ 28 h 31"/>
                  <a:gd name="T46" fmla="*/ 29 w 32"/>
                  <a:gd name="T47" fmla="*/ 25 h 31"/>
                  <a:gd name="T48" fmla="*/ 30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2" y="1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8" y="28"/>
                    </a:lnTo>
                    <a:lnTo>
                      <a:pt x="12" y="30"/>
                    </a:lnTo>
                    <a:lnTo>
                      <a:pt x="17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5" name="Freeform 299">
                <a:extLst>
                  <a:ext uri="{FF2B5EF4-FFF2-40B4-BE49-F238E27FC236}">
                    <a16:creationId xmlns:a16="http://schemas.microsoft.com/office/drawing/2014/main" id="{82B468F4-1B53-4EDA-A83D-54D1835D5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04" y="1749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0 h 31"/>
                  <a:gd name="T6" fmla="*/ 28 w 30"/>
                  <a:gd name="T7" fmla="*/ 7 h 31"/>
                  <a:gd name="T8" fmla="*/ 24 w 30"/>
                  <a:gd name="T9" fmla="*/ 3 h 31"/>
                  <a:gd name="T10" fmla="*/ 19 w 30"/>
                  <a:gd name="T11" fmla="*/ 1 h 31"/>
                  <a:gd name="T12" fmla="*/ 19 w 30"/>
                  <a:gd name="T13" fmla="*/ 1 h 31"/>
                  <a:gd name="T14" fmla="*/ 15 w 30"/>
                  <a:gd name="T15" fmla="*/ 0 h 31"/>
                  <a:gd name="T16" fmla="*/ 10 w 30"/>
                  <a:gd name="T17" fmla="*/ 1 h 31"/>
                  <a:gd name="T18" fmla="*/ 6 w 30"/>
                  <a:gd name="T19" fmla="*/ 3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0 h 31"/>
                  <a:gd name="T26" fmla="*/ 0 w 30"/>
                  <a:gd name="T27" fmla="*/ 16 h 31"/>
                  <a:gd name="T28" fmla="*/ 0 w 30"/>
                  <a:gd name="T29" fmla="*/ 21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0 w 30"/>
                  <a:gd name="T37" fmla="*/ 30 h 31"/>
                  <a:gd name="T38" fmla="*/ 15 w 30"/>
                  <a:gd name="T39" fmla="*/ 31 h 31"/>
                  <a:gd name="T40" fmla="*/ 19 w 30"/>
                  <a:gd name="T41" fmla="*/ 30 h 31"/>
                  <a:gd name="T42" fmla="*/ 19 w 30"/>
                  <a:gd name="T43" fmla="*/ 30 h 31"/>
                  <a:gd name="T44" fmla="*/ 24 w 30"/>
                  <a:gd name="T45" fmla="*/ 28 h 31"/>
                  <a:gd name="T46" fmla="*/ 28 w 30"/>
                  <a:gd name="T47" fmla="*/ 25 h 31"/>
                  <a:gd name="T48" fmla="*/ 30 w 30"/>
                  <a:gd name="T49" fmla="*/ 21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8" y="7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8"/>
                    </a:lnTo>
                    <a:lnTo>
                      <a:pt x="28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6" name="Freeform 300">
                <a:extLst>
                  <a:ext uri="{FF2B5EF4-FFF2-40B4-BE49-F238E27FC236}">
                    <a16:creationId xmlns:a16="http://schemas.microsoft.com/office/drawing/2014/main" id="{3452541F-8DAC-4D5F-9951-F14B4425B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1" y="1749"/>
                <a:ext cx="32" cy="31"/>
              </a:xfrm>
              <a:custGeom>
                <a:avLst/>
                <a:gdLst>
                  <a:gd name="T0" fmla="*/ 32 w 32"/>
                  <a:gd name="T1" fmla="*/ 16 h 31"/>
                  <a:gd name="T2" fmla="*/ 32 w 32"/>
                  <a:gd name="T3" fmla="*/ 16 h 31"/>
                  <a:gd name="T4" fmla="*/ 31 w 32"/>
                  <a:gd name="T5" fmla="*/ 10 h 31"/>
                  <a:gd name="T6" fmla="*/ 29 w 32"/>
                  <a:gd name="T7" fmla="*/ 7 h 31"/>
                  <a:gd name="T8" fmla="*/ 24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5 w 32"/>
                  <a:gd name="T15" fmla="*/ 0 h 31"/>
                  <a:gd name="T16" fmla="*/ 11 w 32"/>
                  <a:gd name="T17" fmla="*/ 1 h 31"/>
                  <a:gd name="T18" fmla="*/ 6 w 32"/>
                  <a:gd name="T19" fmla="*/ 3 h 31"/>
                  <a:gd name="T20" fmla="*/ 3 w 32"/>
                  <a:gd name="T21" fmla="*/ 7 h 31"/>
                  <a:gd name="T22" fmla="*/ 3 w 32"/>
                  <a:gd name="T23" fmla="*/ 7 h 31"/>
                  <a:gd name="T24" fmla="*/ 2 w 32"/>
                  <a:gd name="T25" fmla="*/ 10 h 31"/>
                  <a:gd name="T26" fmla="*/ 0 w 32"/>
                  <a:gd name="T27" fmla="*/ 16 h 31"/>
                  <a:gd name="T28" fmla="*/ 2 w 32"/>
                  <a:gd name="T29" fmla="*/ 21 h 31"/>
                  <a:gd name="T30" fmla="*/ 3 w 32"/>
                  <a:gd name="T31" fmla="*/ 25 h 31"/>
                  <a:gd name="T32" fmla="*/ 3 w 32"/>
                  <a:gd name="T33" fmla="*/ 25 h 31"/>
                  <a:gd name="T34" fmla="*/ 6 w 32"/>
                  <a:gd name="T35" fmla="*/ 28 h 31"/>
                  <a:gd name="T36" fmla="*/ 11 w 32"/>
                  <a:gd name="T37" fmla="*/ 30 h 31"/>
                  <a:gd name="T38" fmla="*/ 15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4 w 32"/>
                  <a:gd name="T45" fmla="*/ 28 h 31"/>
                  <a:gd name="T46" fmla="*/ 29 w 32"/>
                  <a:gd name="T47" fmla="*/ 25 h 31"/>
                  <a:gd name="T48" fmla="*/ 31 w 32"/>
                  <a:gd name="T49" fmla="*/ 21 h 31"/>
                  <a:gd name="T50" fmla="*/ 32 w 32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6"/>
                    </a:moveTo>
                    <a:lnTo>
                      <a:pt x="32" y="16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8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7" name="Freeform 301">
                <a:extLst>
                  <a:ext uri="{FF2B5EF4-FFF2-40B4-BE49-F238E27FC236}">
                    <a16:creationId xmlns:a16="http://schemas.microsoft.com/office/drawing/2014/main" id="{81367A04-6F8E-44FE-94DA-0508807E8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4" y="1753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1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7 w 32"/>
                  <a:gd name="T15" fmla="*/ 0 h 30"/>
                  <a:gd name="T16" fmla="*/ 12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1 w 32"/>
                  <a:gd name="T25" fmla="*/ 11 h 30"/>
                  <a:gd name="T26" fmla="*/ 0 w 32"/>
                  <a:gd name="T27" fmla="*/ 15 h 30"/>
                  <a:gd name="T28" fmla="*/ 1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7 h 30"/>
                  <a:gd name="T36" fmla="*/ 12 w 32"/>
                  <a:gd name="T37" fmla="*/ 30 h 30"/>
                  <a:gd name="T38" fmla="*/ 17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2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2" y="30"/>
                    </a:lnTo>
                    <a:lnTo>
                      <a:pt x="17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8" name="Freeform 302">
                <a:extLst>
                  <a:ext uri="{FF2B5EF4-FFF2-40B4-BE49-F238E27FC236}">
                    <a16:creationId xmlns:a16="http://schemas.microsoft.com/office/drawing/2014/main" id="{7ACBB402-3DE1-49CD-AAEE-7B6A9E5A8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6" y="1753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1 h 30"/>
                  <a:gd name="T6" fmla="*/ 29 w 32"/>
                  <a:gd name="T7" fmla="*/ 6 h 30"/>
                  <a:gd name="T8" fmla="*/ 24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1 h 30"/>
                  <a:gd name="T26" fmla="*/ 0 w 32"/>
                  <a:gd name="T27" fmla="*/ 15 h 30"/>
                  <a:gd name="T28" fmla="*/ 2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7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4 w 32"/>
                  <a:gd name="T45" fmla="*/ 27 h 30"/>
                  <a:gd name="T46" fmla="*/ 29 w 32"/>
                  <a:gd name="T47" fmla="*/ 24 h 30"/>
                  <a:gd name="T48" fmla="*/ 30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9" name="Freeform 303">
                <a:extLst>
                  <a:ext uri="{FF2B5EF4-FFF2-40B4-BE49-F238E27FC236}">
                    <a16:creationId xmlns:a16="http://schemas.microsoft.com/office/drawing/2014/main" id="{30A9585B-5FAD-4AF9-8666-A99A2FE981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1" y="1753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7 w 30"/>
                  <a:gd name="T7" fmla="*/ 6 h 30"/>
                  <a:gd name="T8" fmla="*/ 24 w 30"/>
                  <a:gd name="T9" fmla="*/ 3 h 30"/>
                  <a:gd name="T10" fmla="*/ 19 w 30"/>
                  <a:gd name="T11" fmla="*/ 0 h 30"/>
                  <a:gd name="T12" fmla="*/ 19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19 w 30"/>
                  <a:gd name="T41" fmla="*/ 30 h 30"/>
                  <a:gd name="T42" fmla="*/ 19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0" name="Freeform 304">
                <a:extLst>
                  <a:ext uri="{FF2B5EF4-FFF2-40B4-BE49-F238E27FC236}">
                    <a16:creationId xmlns:a16="http://schemas.microsoft.com/office/drawing/2014/main" id="{64E517C8-998A-4EF0-8EDE-0DAB3FDAD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54" y="1753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0 w 31"/>
                  <a:gd name="T17" fmla="*/ 0 h 30"/>
                  <a:gd name="T18" fmla="*/ 7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1 h 30"/>
                  <a:gd name="T26" fmla="*/ 0 w 31"/>
                  <a:gd name="T27" fmla="*/ 15 h 30"/>
                  <a:gd name="T28" fmla="*/ 1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7 h 30"/>
                  <a:gd name="T36" fmla="*/ 10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7"/>
                    </a:lnTo>
                    <a:lnTo>
                      <a:pt x="10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1" name="Freeform 305">
                <a:extLst>
                  <a:ext uri="{FF2B5EF4-FFF2-40B4-BE49-F238E27FC236}">
                    <a16:creationId xmlns:a16="http://schemas.microsoft.com/office/drawing/2014/main" id="{CC491102-CBB7-4739-B9F5-7BB333137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1" y="1756"/>
                <a:ext cx="32" cy="32"/>
              </a:xfrm>
              <a:custGeom>
                <a:avLst/>
                <a:gdLst>
                  <a:gd name="T0" fmla="*/ 32 w 32"/>
                  <a:gd name="T1" fmla="*/ 17 h 32"/>
                  <a:gd name="T2" fmla="*/ 32 w 32"/>
                  <a:gd name="T3" fmla="*/ 17 h 32"/>
                  <a:gd name="T4" fmla="*/ 30 w 32"/>
                  <a:gd name="T5" fmla="*/ 12 h 32"/>
                  <a:gd name="T6" fmla="*/ 29 w 32"/>
                  <a:gd name="T7" fmla="*/ 8 h 32"/>
                  <a:gd name="T8" fmla="*/ 26 w 32"/>
                  <a:gd name="T9" fmla="*/ 3 h 32"/>
                  <a:gd name="T10" fmla="*/ 21 w 32"/>
                  <a:gd name="T11" fmla="*/ 2 h 32"/>
                  <a:gd name="T12" fmla="*/ 21 w 32"/>
                  <a:gd name="T13" fmla="*/ 2 h 32"/>
                  <a:gd name="T14" fmla="*/ 17 w 32"/>
                  <a:gd name="T15" fmla="*/ 0 h 32"/>
                  <a:gd name="T16" fmla="*/ 11 w 32"/>
                  <a:gd name="T17" fmla="*/ 2 h 32"/>
                  <a:gd name="T18" fmla="*/ 8 w 32"/>
                  <a:gd name="T19" fmla="*/ 3 h 32"/>
                  <a:gd name="T20" fmla="*/ 3 w 32"/>
                  <a:gd name="T21" fmla="*/ 8 h 32"/>
                  <a:gd name="T22" fmla="*/ 3 w 32"/>
                  <a:gd name="T23" fmla="*/ 8 h 32"/>
                  <a:gd name="T24" fmla="*/ 2 w 32"/>
                  <a:gd name="T25" fmla="*/ 12 h 32"/>
                  <a:gd name="T26" fmla="*/ 0 w 32"/>
                  <a:gd name="T27" fmla="*/ 17 h 32"/>
                  <a:gd name="T28" fmla="*/ 2 w 32"/>
                  <a:gd name="T29" fmla="*/ 21 h 32"/>
                  <a:gd name="T30" fmla="*/ 3 w 32"/>
                  <a:gd name="T31" fmla="*/ 26 h 32"/>
                  <a:gd name="T32" fmla="*/ 3 w 32"/>
                  <a:gd name="T33" fmla="*/ 26 h 32"/>
                  <a:gd name="T34" fmla="*/ 8 w 32"/>
                  <a:gd name="T35" fmla="*/ 29 h 32"/>
                  <a:gd name="T36" fmla="*/ 11 w 32"/>
                  <a:gd name="T37" fmla="*/ 30 h 32"/>
                  <a:gd name="T38" fmla="*/ 17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6 h 32"/>
                  <a:gd name="T48" fmla="*/ 30 w 32"/>
                  <a:gd name="T49" fmla="*/ 21 h 32"/>
                  <a:gd name="T50" fmla="*/ 32 w 32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7"/>
                    </a:moveTo>
                    <a:lnTo>
                      <a:pt x="32" y="17"/>
                    </a:lnTo>
                    <a:lnTo>
                      <a:pt x="30" y="12"/>
                    </a:lnTo>
                    <a:lnTo>
                      <a:pt x="29" y="8"/>
                    </a:lnTo>
                    <a:lnTo>
                      <a:pt x="26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2"/>
                    </a:lnTo>
                    <a:lnTo>
                      <a:pt x="0" y="17"/>
                    </a:lnTo>
                    <a:lnTo>
                      <a:pt x="2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6"/>
                    </a:lnTo>
                    <a:lnTo>
                      <a:pt x="30" y="21"/>
                    </a:lnTo>
                    <a:lnTo>
                      <a:pt x="32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2" name="Freeform 306">
                <a:extLst>
                  <a:ext uri="{FF2B5EF4-FFF2-40B4-BE49-F238E27FC236}">
                    <a16:creationId xmlns:a16="http://schemas.microsoft.com/office/drawing/2014/main" id="{C99B3DE4-4C03-4D76-957C-DD0A6A5F8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6" y="1756"/>
                <a:ext cx="30" cy="32"/>
              </a:xfrm>
              <a:custGeom>
                <a:avLst/>
                <a:gdLst>
                  <a:gd name="T0" fmla="*/ 30 w 30"/>
                  <a:gd name="T1" fmla="*/ 17 h 32"/>
                  <a:gd name="T2" fmla="*/ 30 w 30"/>
                  <a:gd name="T3" fmla="*/ 17 h 32"/>
                  <a:gd name="T4" fmla="*/ 30 w 30"/>
                  <a:gd name="T5" fmla="*/ 12 h 32"/>
                  <a:gd name="T6" fmla="*/ 27 w 30"/>
                  <a:gd name="T7" fmla="*/ 8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8 h 32"/>
                  <a:gd name="T22" fmla="*/ 3 w 30"/>
                  <a:gd name="T23" fmla="*/ 8 h 32"/>
                  <a:gd name="T24" fmla="*/ 0 w 30"/>
                  <a:gd name="T25" fmla="*/ 12 h 32"/>
                  <a:gd name="T26" fmla="*/ 0 w 30"/>
                  <a:gd name="T27" fmla="*/ 17 h 32"/>
                  <a:gd name="T28" fmla="*/ 0 w 30"/>
                  <a:gd name="T29" fmla="*/ 21 h 32"/>
                  <a:gd name="T30" fmla="*/ 3 w 30"/>
                  <a:gd name="T31" fmla="*/ 26 h 32"/>
                  <a:gd name="T32" fmla="*/ 3 w 30"/>
                  <a:gd name="T33" fmla="*/ 26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6 h 32"/>
                  <a:gd name="T48" fmla="*/ 30 w 30"/>
                  <a:gd name="T49" fmla="*/ 21 h 32"/>
                  <a:gd name="T50" fmla="*/ 30 w 30"/>
                  <a:gd name="T5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7"/>
                    </a:moveTo>
                    <a:lnTo>
                      <a:pt x="30" y="17"/>
                    </a:lnTo>
                    <a:lnTo>
                      <a:pt x="30" y="12"/>
                    </a:lnTo>
                    <a:lnTo>
                      <a:pt x="27" y="8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2"/>
                    </a:lnTo>
                    <a:lnTo>
                      <a:pt x="0" y="17"/>
                    </a:lnTo>
                    <a:lnTo>
                      <a:pt x="0" y="21"/>
                    </a:lnTo>
                    <a:lnTo>
                      <a:pt x="3" y="26"/>
                    </a:lnTo>
                    <a:lnTo>
                      <a:pt x="3" y="26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6"/>
                    </a:lnTo>
                    <a:lnTo>
                      <a:pt x="30" y="21"/>
                    </a:lnTo>
                    <a:lnTo>
                      <a:pt x="30" y="1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3" name="Freeform 307">
                <a:extLst>
                  <a:ext uri="{FF2B5EF4-FFF2-40B4-BE49-F238E27FC236}">
                    <a16:creationId xmlns:a16="http://schemas.microsoft.com/office/drawing/2014/main" id="{FC742D2C-1B35-4377-8329-375D6F816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85" y="1761"/>
                <a:ext cx="31" cy="31"/>
              </a:xfrm>
              <a:custGeom>
                <a:avLst/>
                <a:gdLst>
                  <a:gd name="T0" fmla="*/ 31 w 31"/>
                  <a:gd name="T1" fmla="*/ 15 h 31"/>
                  <a:gd name="T2" fmla="*/ 31 w 31"/>
                  <a:gd name="T3" fmla="*/ 15 h 31"/>
                  <a:gd name="T4" fmla="*/ 31 w 31"/>
                  <a:gd name="T5" fmla="*/ 10 h 31"/>
                  <a:gd name="T6" fmla="*/ 28 w 31"/>
                  <a:gd name="T7" fmla="*/ 6 h 31"/>
                  <a:gd name="T8" fmla="*/ 24 w 31"/>
                  <a:gd name="T9" fmla="*/ 3 h 31"/>
                  <a:gd name="T10" fmla="*/ 20 w 31"/>
                  <a:gd name="T11" fmla="*/ 1 h 31"/>
                  <a:gd name="T12" fmla="*/ 20 w 31"/>
                  <a:gd name="T13" fmla="*/ 1 h 31"/>
                  <a:gd name="T14" fmla="*/ 15 w 31"/>
                  <a:gd name="T15" fmla="*/ 0 h 31"/>
                  <a:gd name="T16" fmla="*/ 11 w 31"/>
                  <a:gd name="T17" fmla="*/ 1 h 31"/>
                  <a:gd name="T18" fmla="*/ 6 w 31"/>
                  <a:gd name="T19" fmla="*/ 3 h 31"/>
                  <a:gd name="T20" fmla="*/ 3 w 31"/>
                  <a:gd name="T21" fmla="*/ 6 h 31"/>
                  <a:gd name="T22" fmla="*/ 3 w 31"/>
                  <a:gd name="T23" fmla="*/ 6 h 31"/>
                  <a:gd name="T24" fmla="*/ 0 w 31"/>
                  <a:gd name="T25" fmla="*/ 10 h 31"/>
                  <a:gd name="T26" fmla="*/ 0 w 31"/>
                  <a:gd name="T27" fmla="*/ 15 h 31"/>
                  <a:gd name="T28" fmla="*/ 0 w 31"/>
                  <a:gd name="T29" fmla="*/ 19 h 31"/>
                  <a:gd name="T30" fmla="*/ 3 w 31"/>
                  <a:gd name="T31" fmla="*/ 24 h 31"/>
                  <a:gd name="T32" fmla="*/ 3 w 31"/>
                  <a:gd name="T33" fmla="*/ 24 h 31"/>
                  <a:gd name="T34" fmla="*/ 6 w 31"/>
                  <a:gd name="T35" fmla="*/ 28 h 31"/>
                  <a:gd name="T36" fmla="*/ 11 w 31"/>
                  <a:gd name="T37" fmla="*/ 30 h 31"/>
                  <a:gd name="T38" fmla="*/ 15 w 31"/>
                  <a:gd name="T39" fmla="*/ 31 h 31"/>
                  <a:gd name="T40" fmla="*/ 20 w 31"/>
                  <a:gd name="T41" fmla="*/ 30 h 31"/>
                  <a:gd name="T42" fmla="*/ 20 w 31"/>
                  <a:gd name="T43" fmla="*/ 30 h 31"/>
                  <a:gd name="T44" fmla="*/ 24 w 31"/>
                  <a:gd name="T45" fmla="*/ 28 h 31"/>
                  <a:gd name="T46" fmla="*/ 28 w 31"/>
                  <a:gd name="T47" fmla="*/ 24 h 31"/>
                  <a:gd name="T48" fmla="*/ 31 w 31"/>
                  <a:gd name="T49" fmla="*/ 21 h 31"/>
                  <a:gd name="T50" fmla="*/ 31 w 31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0"/>
                    </a:lnTo>
                    <a:lnTo>
                      <a:pt x="28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8" y="24"/>
                    </a:lnTo>
                    <a:lnTo>
                      <a:pt x="31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4" name="Freeform 308">
                <a:extLst>
                  <a:ext uri="{FF2B5EF4-FFF2-40B4-BE49-F238E27FC236}">
                    <a16:creationId xmlns:a16="http://schemas.microsoft.com/office/drawing/2014/main" id="{4B6D88DB-907E-4B40-950B-0882F1D53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8" y="1761"/>
                <a:ext cx="32" cy="31"/>
              </a:xfrm>
              <a:custGeom>
                <a:avLst/>
                <a:gdLst>
                  <a:gd name="T0" fmla="*/ 32 w 32"/>
                  <a:gd name="T1" fmla="*/ 15 h 31"/>
                  <a:gd name="T2" fmla="*/ 32 w 32"/>
                  <a:gd name="T3" fmla="*/ 15 h 31"/>
                  <a:gd name="T4" fmla="*/ 30 w 32"/>
                  <a:gd name="T5" fmla="*/ 10 h 31"/>
                  <a:gd name="T6" fmla="*/ 29 w 32"/>
                  <a:gd name="T7" fmla="*/ 6 h 31"/>
                  <a:gd name="T8" fmla="*/ 24 w 32"/>
                  <a:gd name="T9" fmla="*/ 3 h 31"/>
                  <a:gd name="T10" fmla="*/ 21 w 32"/>
                  <a:gd name="T11" fmla="*/ 1 h 31"/>
                  <a:gd name="T12" fmla="*/ 21 w 32"/>
                  <a:gd name="T13" fmla="*/ 1 h 31"/>
                  <a:gd name="T14" fmla="*/ 15 w 32"/>
                  <a:gd name="T15" fmla="*/ 0 h 31"/>
                  <a:gd name="T16" fmla="*/ 11 w 32"/>
                  <a:gd name="T17" fmla="*/ 1 h 31"/>
                  <a:gd name="T18" fmla="*/ 6 w 32"/>
                  <a:gd name="T19" fmla="*/ 3 h 31"/>
                  <a:gd name="T20" fmla="*/ 3 w 32"/>
                  <a:gd name="T21" fmla="*/ 6 h 31"/>
                  <a:gd name="T22" fmla="*/ 3 w 32"/>
                  <a:gd name="T23" fmla="*/ 6 h 31"/>
                  <a:gd name="T24" fmla="*/ 1 w 32"/>
                  <a:gd name="T25" fmla="*/ 10 h 31"/>
                  <a:gd name="T26" fmla="*/ 0 w 32"/>
                  <a:gd name="T27" fmla="*/ 15 h 31"/>
                  <a:gd name="T28" fmla="*/ 1 w 32"/>
                  <a:gd name="T29" fmla="*/ 19 h 31"/>
                  <a:gd name="T30" fmla="*/ 3 w 32"/>
                  <a:gd name="T31" fmla="*/ 24 h 31"/>
                  <a:gd name="T32" fmla="*/ 3 w 32"/>
                  <a:gd name="T33" fmla="*/ 24 h 31"/>
                  <a:gd name="T34" fmla="*/ 6 w 32"/>
                  <a:gd name="T35" fmla="*/ 28 h 31"/>
                  <a:gd name="T36" fmla="*/ 11 w 32"/>
                  <a:gd name="T37" fmla="*/ 30 h 31"/>
                  <a:gd name="T38" fmla="*/ 15 w 32"/>
                  <a:gd name="T39" fmla="*/ 31 h 31"/>
                  <a:gd name="T40" fmla="*/ 21 w 32"/>
                  <a:gd name="T41" fmla="*/ 30 h 31"/>
                  <a:gd name="T42" fmla="*/ 21 w 32"/>
                  <a:gd name="T43" fmla="*/ 30 h 31"/>
                  <a:gd name="T44" fmla="*/ 24 w 32"/>
                  <a:gd name="T45" fmla="*/ 28 h 31"/>
                  <a:gd name="T46" fmla="*/ 29 w 32"/>
                  <a:gd name="T47" fmla="*/ 24 h 31"/>
                  <a:gd name="T48" fmla="*/ 30 w 32"/>
                  <a:gd name="T49" fmla="*/ 21 h 31"/>
                  <a:gd name="T50" fmla="*/ 32 w 32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1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8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5" name="Freeform 309">
                <a:extLst>
                  <a:ext uri="{FF2B5EF4-FFF2-40B4-BE49-F238E27FC236}">
                    <a16:creationId xmlns:a16="http://schemas.microsoft.com/office/drawing/2014/main" id="{1C0EAEB5-09B7-4597-BABA-E37F7E929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0" y="1761"/>
                <a:ext cx="30" cy="31"/>
              </a:xfrm>
              <a:custGeom>
                <a:avLst/>
                <a:gdLst>
                  <a:gd name="T0" fmla="*/ 30 w 30"/>
                  <a:gd name="T1" fmla="*/ 15 h 31"/>
                  <a:gd name="T2" fmla="*/ 30 w 30"/>
                  <a:gd name="T3" fmla="*/ 15 h 31"/>
                  <a:gd name="T4" fmla="*/ 30 w 30"/>
                  <a:gd name="T5" fmla="*/ 10 h 31"/>
                  <a:gd name="T6" fmla="*/ 27 w 30"/>
                  <a:gd name="T7" fmla="*/ 6 h 31"/>
                  <a:gd name="T8" fmla="*/ 24 w 30"/>
                  <a:gd name="T9" fmla="*/ 3 h 31"/>
                  <a:gd name="T10" fmla="*/ 20 w 30"/>
                  <a:gd name="T11" fmla="*/ 1 h 31"/>
                  <a:gd name="T12" fmla="*/ 20 w 30"/>
                  <a:gd name="T13" fmla="*/ 1 h 31"/>
                  <a:gd name="T14" fmla="*/ 15 w 30"/>
                  <a:gd name="T15" fmla="*/ 0 h 31"/>
                  <a:gd name="T16" fmla="*/ 11 w 30"/>
                  <a:gd name="T17" fmla="*/ 1 h 31"/>
                  <a:gd name="T18" fmla="*/ 6 w 30"/>
                  <a:gd name="T19" fmla="*/ 3 h 31"/>
                  <a:gd name="T20" fmla="*/ 3 w 30"/>
                  <a:gd name="T21" fmla="*/ 6 h 31"/>
                  <a:gd name="T22" fmla="*/ 3 w 30"/>
                  <a:gd name="T23" fmla="*/ 6 h 31"/>
                  <a:gd name="T24" fmla="*/ 0 w 30"/>
                  <a:gd name="T25" fmla="*/ 10 h 31"/>
                  <a:gd name="T26" fmla="*/ 0 w 30"/>
                  <a:gd name="T27" fmla="*/ 15 h 31"/>
                  <a:gd name="T28" fmla="*/ 0 w 30"/>
                  <a:gd name="T29" fmla="*/ 19 h 31"/>
                  <a:gd name="T30" fmla="*/ 3 w 30"/>
                  <a:gd name="T31" fmla="*/ 24 h 31"/>
                  <a:gd name="T32" fmla="*/ 3 w 30"/>
                  <a:gd name="T33" fmla="*/ 24 h 31"/>
                  <a:gd name="T34" fmla="*/ 6 w 30"/>
                  <a:gd name="T35" fmla="*/ 28 h 31"/>
                  <a:gd name="T36" fmla="*/ 11 w 30"/>
                  <a:gd name="T37" fmla="*/ 30 h 31"/>
                  <a:gd name="T38" fmla="*/ 15 w 30"/>
                  <a:gd name="T39" fmla="*/ 31 h 31"/>
                  <a:gd name="T40" fmla="*/ 20 w 30"/>
                  <a:gd name="T41" fmla="*/ 30 h 31"/>
                  <a:gd name="T42" fmla="*/ 20 w 30"/>
                  <a:gd name="T43" fmla="*/ 30 h 31"/>
                  <a:gd name="T44" fmla="*/ 24 w 30"/>
                  <a:gd name="T45" fmla="*/ 28 h 31"/>
                  <a:gd name="T46" fmla="*/ 27 w 30"/>
                  <a:gd name="T47" fmla="*/ 24 h 31"/>
                  <a:gd name="T48" fmla="*/ 30 w 30"/>
                  <a:gd name="T49" fmla="*/ 21 h 31"/>
                  <a:gd name="T50" fmla="*/ 30 w 30"/>
                  <a:gd name="T5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6" name="Freeform 310">
                <a:extLst>
                  <a:ext uri="{FF2B5EF4-FFF2-40B4-BE49-F238E27FC236}">
                    <a16:creationId xmlns:a16="http://schemas.microsoft.com/office/drawing/2014/main" id="{2573955C-A399-4E32-B8A6-6509F7234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0" y="1768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7" name="Freeform 311">
                <a:extLst>
                  <a:ext uri="{FF2B5EF4-FFF2-40B4-BE49-F238E27FC236}">
                    <a16:creationId xmlns:a16="http://schemas.microsoft.com/office/drawing/2014/main" id="{224BB6C6-890C-467F-8B21-C6C92F6D2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47" y="1768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2 h 32"/>
                  <a:gd name="T12" fmla="*/ 20 w 30"/>
                  <a:gd name="T13" fmla="*/ 2 h 32"/>
                  <a:gd name="T14" fmla="*/ 15 w 30"/>
                  <a:gd name="T15" fmla="*/ 0 h 32"/>
                  <a:gd name="T16" fmla="*/ 11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8" name="Freeform 312">
                <a:extLst>
                  <a:ext uri="{FF2B5EF4-FFF2-40B4-BE49-F238E27FC236}">
                    <a16:creationId xmlns:a16="http://schemas.microsoft.com/office/drawing/2014/main" id="{C24FC1EB-C0D1-4BE1-B84C-13C6E8C9F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5" y="1773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7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7 h 30"/>
                  <a:gd name="T36" fmla="*/ 11 w 32"/>
                  <a:gd name="T37" fmla="*/ 30 h 30"/>
                  <a:gd name="T38" fmla="*/ 17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1" y="30"/>
                    </a:lnTo>
                    <a:lnTo>
                      <a:pt x="17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9" name="Freeform 313">
                <a:extLst>
                  <a:ext uri="{FF2B5EF4-FFF2-40B4-BE49-F238E27FC236}">
                    <a16:creationId xmlns:a16="http://schemas.microsoft.com/office/drawing/2014/main" id="{6B1E40BA-FBA5-4B6D-98AF-DAB3B7EAA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7" y="1773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4 w 32"/>
                  <a:gd name="T9" fmla="*/ 3 h 30"/>
                  <a:gd name="T10" fmla="*/ 20 w 32"/>
                  <a:gd name="T11" fmla="*/ 0 h 30"/>
                  <a:gd name="T12" fmla="*/ 20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7 h 30"/>
                  <a:gd name="T36" fmla="*/ 11 w 32"/>
                  <a:gd name="T37" fmla="*/ 30 h 30"/>
                  <a:gd name="T38" fmla="*/ 15 w 32"/>
                  <a:gd name="T39" fmla="*/ 30 h 30"/>
                  <a:gd name="T40" fmla="*/ 20 w 32"/>
                  <a:gd name="T41" fmla="*/ 30 h 30"/>
                  <a:gd name="T42" fmla="*/ 20 w 32"/>
                  <a:gd name="T43" fmla="*/ 30 h 30"/>
                  <a:gd name="T44" fmla="*/ 24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0" name="Freeform 314">
                <a:extLst>
                  <a:ext uri="{FF2B5EF4-FFF2-40B4-BE49-F238E27FC236}">
                    <a16:creationId xmlns:a16="http://schemas.microsoft.com/office/drawing/2014/main" id="{A4DC83D8-EAF3-4D95-B7AC-3730C0A81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1776"/>
                <a:ext cx="32" cy="32"/>
              </a:xfrm>
              <a:custGeom>
                <a:avLst/>
                <a:gdLst>
                  <a:gd name="T0" fmla="*/ 32 w 32"/>
                  <a:gd name="T1" fmla="*/ 16 h 32"/>
                  <a:gd name="T2" fmla="*/ 32 w 32"/>
                  <a:gd name="T3" fmla="*/ 16 h 32"/>
                  <a:gd name="T4" fmla="*/ 30 w 32"/>
                  <a:gd name="T5" fmla="*/ 10 h 32"/>
                  <a:gd name="T6" fmla="*/ 29 w 32"/>
                  <a:gd name="T7" fmla="*/ 7 h 32"/>
                  <a:gd name="T8" fmla="*/ 26 w 32"/>
                  <a:gd name="T9" fmla="*/ 3 h 32"/>
                  <a:gd name="T10" fmla="*/ 21 w 32"/>
                  <a:gd name="T11" fmla="*/ 1 h 32"/>
                  <a:gd name="T12" fmla="*/ 21 w 32"/>
                  <a:gd name="T13" fmla="*/ 1 h 32"/>
                  <a:gd name="T14" fmla="*/ 17 w 32"/>
                  <a:gd name="T15" fmla="*/ 0 h 32"/>
                  <a:gd name="T16" fmla="*/ 11 w 32"/>
                  <a:gd name="T17" fmla="*/ 1 h 32"/>
                  <a:gd name="T18" fmla="*/ 8 w 32"/>
                  <a:gd name="T19" fmla="*/ 3 h 32"/>
                  <a:gd name="T20" fmla="*/ 3 w 32"/>
                  <a:gd name="T21" fmla="*/ 7 h 32"/>
                  <a:gd name="T22" fmla="*/ 3 w 32"/>
                  <a:gd name="T23" fmla="*/ 7 h 32"/>
                  <a:gd name="T24" fmla="*/ 2 w 32"/>
                  <a:gd name="T25" fmla="*/ 10 h 32"/>
                  <a:gd name="T26" fmla="*/ 0 w 32"/>
                  <a:gd name="T27" fmla="*/ 16 h 32"/>
                  <a:gd name="T28" fmla="*/ 2 w 32"/>
                  <a:gd name="T29" fmla="*/ 21 h 32"/>
                  <a:gd name="T30" fmla="*/ 3 w 32"/>
                  <a:gd name="T31" fmla="*/ 25 h 32"/>
                  <a:gd name="T32" fmla="*/ 3 w 32"/>
                  <a:gd name="T33" fmla="*/ 25 h 32"/>
                  <a:gd name="T34" fmla="*/ 8 w 32"/>
                  <a:gd name="T35" fmla="*/ 28 h 32"/>
                  <a:gd name="T36" fmla="*/ 11 w 32"/>
                  <a:gd name="T37" fmla="*/ 30 h 32"/>
                  <a:gd name="T38" fmla="*/ 17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8 h 32"/>
                  <a:gd name="T46" fmla="*/ 29 w 32"/>
                  <a:gd name="T47" fmla="*/ 25 h 32"/>
                  <a:gd name="T48" fmla="*/ 30 w 32"/>
                  <a:gd name="T49" fmla="*/ 21 h 32"/>
                  <a:gd name="T50" fmla="*/ 32 w 32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8" y="28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1" name="Freeform 315">
                <a:extLst>
                  <a:ext uri="{FF2B5EF4-FFF2-40B4-BE49-F238E27FC236}">
                    <a16:creationId xmlns:a16="http://schemas.microsoft.com/office/drawing/2014/main" id="{FD2682CA-7A6A-45C7-B81F-AF49201CD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" y="1776"/>
                <a:ext cx="31" cy="32"/>
              </a:xfrm>
              <a:custGeom>
                <a:avLst/>
                <a:gdLst>
                  <a:gd name="T0" fmla="*/ 31 w 31"/>
                  <a:gd name="T1" fmla="*/ 16 h 32"/>
                  <a:gd name="T2" fmla="*/ 31 w 31"/>
                  <a:gd name="T3" fmla="*/ 16 h 32"/>
                  <a:gd name="T4" fmla="*/ 31 w 31"/>
                  <a:gd name="T5" fmla="*/ 10 h 32"/>
                  <a:gd name="T6" fmla="*/ 29 w 31"/>
                  <a:gd name="T7" fmla="*/ 7 h 32"/>
                  <a:gd name="T8" fmla="*/ 24 w 31"/>
                  <a:gd name="T9" fmla="*/ 3 h 32"/>
                  <a:gd name="T10" fmla="*/ 20 w 31"/>
                  <a:gd name="T11" fmla="*/ 1 h 32"/>
                  <a:gd name="T12" fmla="*/ 20 w 31"/>
                  <a:gd name="T13" fmla="*/ 1 h 32"/>
                  <a:gd name="T14" fmla="*/ 15 w 31"/>
                  <a:gd name="T15" fmla="*/ 0 h 32"/>
                  <a:gd name="T16" fmla="*/ 11 w 31"/>
                  <a:gd name="T17" fmla="*/ 1 h 32"/>
                  <a:gd name="T18" fmla="*/ 6 w 31"/>
                  <a:gd name="T19" fmla="*/ 3 h 32"/>
                  <a:gd name="T20" fmla="*/ 3 w 31"/>
                  <a:gd name="T21" fmla="*/ 7 h 32"/>
                  <a:gd name="T22" fmla="*/ 3 w 31"/>
                  <a:gd name="T23" fmla="*/ 7 h 32"/>
                  <a:gd name="T24" fmla="*/ 0 w 31"/>
                  <a:gd name="T25" fmla="*/ 10 h 32"/>
                  <a:gd name="T26" fmla="*/ 0 w 31"/>
                  <a:gd name="T27" fmla="*/ 16 h 32"/>
                  <a:gd name="T28" fmla="*/ 0 w 31"/>
                  <a:gd name="T29" fmla="*/ 21 h 32"/>
                  <a:gd name="T30" fmla="*/ 3 w 31"/>
                  <a:gd name="T31" fmla="*/ 25 h 32"/>
                  <a:gd name="T32" fmla="*/ 3 w 31"/>
                  <a:gd name="T33" fmla="*/ 25 h 32"/>
                  <a:gd name="T34" fmla="*/ 6 w 31"/>
                  <a:gd name="T35" fmla="*/ 28 h 32"/>
                  <a:gd name="T36" fmla="*/ 11 w 31"/>
                  <a:gd name="T37" fmla="*/ 30 h 32"/>
                  <a:gd name="T38" fmla="*/ 15 w 31"/>
                  <a:gd name="T39" fmla="*/ 32 h 32"/>
                  <a:gd name="T40" fmla="*/ 20 w 31"/>
                  <a:gd name="T41" fmla="*/ 30 h 32"/>
                  <a:gd name="T42" fmla="*/ 20 w 31"/>
                  <a:gd name="T43" fmla="*/ 30 h 32"/>
                  <a:gd name="T44" fmla="*/ 24 w 31"/>
                  <a:gd name="T45" fmla="*/ 28 h 32"/>
                  <a:gd name="T46" fmla="*/ 29 w 31"/>
                  <a:gd name="T47" fmla="*/ 25 h 32"/>
                  <a:gd name="T48" fmla="*/ 31 w 31"/>
                  <a:gd name="T49" fmla="*/ 21 h 32"/>
                  <a:gd name="T50" fmla="*/ 31 w 31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6"/>
                    </a:moveTo>
                    <a:lnTo>
                      <a:pt x="31" y="16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2" name="Freeform 316">
                <a:extLst>
                  <a:ext uri="{FF2B5EF4-FFF2-40B4-BE49-F238E27FC236}">
                    <a16:creationId xmlns:a16="http://schemas.microsoft.com/office/drawing/2014/main" id="{3936D7F4-0578-45AA-8E1D-F761A439F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2" y="1776"/>
                <a:ext cx="32" cy="32"/>
              </a:xfrm>
              <a:custGeom>
                <a:avLst/>
                <a:gdLst>
                  <a:gd name="T0" fmla="*/ 32 w 32"/>
                  <a:gd name="T1" fmla="*/ 16 h 32"/>
                  <a:gd name="T2" fmla="*/ 32 w 32"/>
                  <a:gd name="T3" fmla="*/ 16 h 32"/>
                  <a:gd name="T4" fmla="*/ 30 w 32"/>
                  <a:gd name="T5" fmla="*/ 10 h 32"/>
                  <a:gd name="T6" fmla="*/ 29 w 32"/>
                  <a:gd name="T7" fmla="*/ 7 h 32"/>
                  <a:gd name="T8" fmla="*/ 24 w 32"/>
                  <a:gd name="T9" fmla="*/ 3 h 32"/>
                  <a:gd name="T10" fmla="*/ 21 w 32"/>
                  <a:gd name="T11" fmla="*/ 1 h 32"/>
                  <a:gd name="T12" fmla="*/ 21 w 32"/>
                  <a:gd name="T13" fmla="*/ 1 h 32"/>
                  <a:gd name="T14" fmla="*/ 15 w 32"/>
                  <a:gd name="T15" fmla="*/ 0 h 32"/>
                  <a:gd name="T16" fmla="*/ 10 w 32"/>
                  <a:gd name="T17" fmla="*/ 1 h 32"/>
                  <a:gd name="T18" fmla="*/ 6 w 32"/>
                  <a:gd name="T19" fmla="*/ 3 h 32"/>
                  <a:gd name="T20" fmla="*/ 3 w 32"/>
                  <a:gd name="T21" fmla="*/ 7 h 32"/>
                  <a:gd name="T22" fmla="*/ 3 w 32"/>
                  <a:gd name="T23" fmla="*/ 7 h 32"/>
                  <a:gd name="T24" fmla="*/ 1 w 32"/>
                  <a:gd name="T25" fmla="*/ 10 h 32"/>
                  <a:gd name="T26" fmla="*/ 0 w 32"/>
                  <a:gd name="T27" fmla="*/ 16 h 32"/>
                  <a:gd name="T28" fmla="*/ 1 w 32"/>
                  <a:gd name="T29" fmla="*/ 21 h 32"/>
                  <a:gd name="T30" fmla="*/ 3 w 32"/>
                  <a:gd name="T31" fmla="*/ 25 h 32"/>
                  <a:gd name="T32" fmla="*/ 3 w 32"/>
                  <a:gd name="T33" fmla="*/ 25 h 32"/>
                  <a:gd name="T34" fmla="*/ 6 w 32"/>
                  <a:gd name="T35" fmla="*/ 28 h 32"/>
                  <a:gd name="T36" fmla="*/ 10 w 32"/>
                  <a:gd name="T37" fmla="*/ 30 h 32"/>
                  <a:gd name="T38" fmla="*/ 15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4 w 32"/>
                  <a:gd name="T45" fmla="*/ 28 h 32"/>
                  <a:gd name="T46" fmla="*/ 29 w 32"/>
                  <a:gd name="T47" fmla="*/ 25 h 32"/>
                  <a:gd name="T48" fmla="*/ 30 w 32"/>
                  <a:gd name="T49" fmla="*/ 21 h 32"/>
                  <a:gd name="T50" fmla="*/ 32 w 32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6"/>
                    </a:moveTo>
                    <a:lnTo>
                      <a:pt x="32" y="16"/>
                    </a:lnTo>
                    <a:lnTo>
                      <a:pt x="30" y="10"/>
                    </a:lnTo>
                    <a:lnTo>
                      <a:pt x="29" y="7"/>
                    </a:lnTo>
                    <a:lnTo>
                      <a:pt x="24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1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8"/>
                    </a:lnTo>
                    <a:lnTo>
                      <a:pt x="29" y="25"/>
                    </a:lnTo>
                    <a:lnTo>
                      <a:pt x="30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3" name="Freeform 317">
                <a:extLst>
                  <a:ext uri="{FF2B5EF4-FFF2-40B4-BE49-F238E27FC236}">
                    <a16:creationId xmlns:a16="http://schemas.microsoft.com/office/drawing/2014/main" id="{BF4C8732-DED8-4940-BD83-92D1EC538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1776"/>
                <a:ext cx="32" cy="32"/>
              </a:xfrm>
              <a:custGeom>
                <a:avLst/>
                <a:gdLst>
                  <a:gd name="T0" fmla="*/ 32 w 32"/>
                  <a:gd name="T1" fmla="*/ 16 h 32"/>
                  <a:gd name="T2" fmla="*/ 32 w 32"/>
                  <a:gd name="T3" fmla="*/ 16 h 32"/>
                  <a:gd name="T4" fmla="*/ 31 w 32"/>
                  <a:gd name="T5" fmla="*/ 10 h 32"/>
                  <a:gd name="T6" fmla="*/ 29 w 32"/>
                  <a:gd name="T7" fmla="*/ 7 h 32"/>
                  <a:gd name="T8" fmla="*/ 26 w 32"/>
                  <a:gd name="T9" fmla="*/ 3 h 32"/>
                  <a:gd name="T10" fmla="*/ 22 w 32"/>
                  <a:gd name="T11" fmla="*/ 1 h 32"/>
                  <a:gd name="T12" fmla="*/ 22 w 32"/>
                  <a:gd name="T13" fmla="*/ 1 h 32"/>
                  <a:gd name="T14" fmla="*/ 16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7 h 32"/>
                  <a:gd name="T22" fmla="*/ 3 w 32"/>
                  <a:gd name="T23" fmla="*/ 7 h 32"/>
                  <a:gd name="T24" fmla="*/ 2 w 32"/>
                  <a:gd name="T25" fmla="*/ 10 h 32"/>
                  <a:gd name="T26" fmla="*/ 0 w 32"/>
                  <a:gd name="T27" fmla="*/ 16 h 32"/>
                  <a:gd name="T28" fmla="*/ 2 w 32"/>
                  <a:gd name="T29" fmla="*/ 21 h 32"/>
                  <a:gd name="T30" fmla="*/ 3 w 32"/>
                  <a:gd name="T31" fmla="*/ 25 h 32"/>
                  <a:gd name="T32" fmla="*/ 3 w 32"/>
                  <a:gd name="T33" fmla="*/ 25 h 32"/>
                  <a:gd name="T34" fmla="*/ 6 w 32"/>
                  <a:gd name="T35" fmla="*/ 28 h 32"/>
                  <a:gd name="T36" fmla="*/ 11 w 32"/>
                  <a:gd name="T37" fmla="*/ 30 h 32"/>
                  <a:gd name="T38" fmla="*/ 16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6 w 32"/>
                  <a:gd name="T45" fmla="*/ 28 h 32"/>
                  <a:gd name="T46" fmla="*/ 29 w 32"/>
                  <a:gd name="T47" fmla="*/ 25 h 32"/>
                  <a:gd name="T48" fmla="*/ 31 w 32"/>
                  <a:gd name="T49" fmla="*/ 21 h 32"/>
                  <a:gd name="T50" fmla="*/ 32 w 32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6"/>
                    </a:moveTo>
                    <a:lnTo>
                      <a:pt x="32" y="16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4" name="Freeform 318">
                <a:extLst>
                  <a:ext uri="{FF2B5EF4-FFF2-40B4-BE49-F238E27FC236}">
                    <a16:creationId xmlns:a16="http://schemas.microsoft.com/office/drawing/2014/main" id="{17808B48-03CB-4001-91E8-A5D508CEF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39" y="1776"/>
                <a:ext cx="32" cy="32"/>
              </a:xfrm>
              <a:custGeom>
                <a:avLst/>
                <a:gdLst>
                  <a:gd name="T0" fmla="*/ 32 w 32"/>
                  <a:gd name="T1" fmla="*/ 16 h 32"/>
                  <a:gd name="T2" fmla="*/ 32 w 32"/>
                  <a:gd name="T3" fmla="*/ 16 h 32"/>
                  <a:gd name="T4" fmla="*/ 31 w 32"/>
                  <a:gd name="T5" fmla="*/ 10 h 32"/>
                  <a:gd name="T6" fmla="*/ 29 w 32"/>
                  <a:gd name="T7" fmla="*/ 7 h 32"/>
                  <a:gd name="T8" fmla="*/ 26 w 32"/>
                  <a:gd name="T9" fmla="*/ 3 h 32"/>
                  <a:gd name="T10" fmla="*/ 22 w 32"/>
                  <a:gd name="T11" fmla="*/ 1 h 32"/>
                  <a:gd name="T12" fmla="*/ 22 w 32"/>
                  <a:gd name="T13" fmla="*/ 1 h 32"/>
                  <a:gd name="T14" fmla="*/ 16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7 h 32"/>
                  <a:gd name="T22" fmla="*/ 3 w 32"/>
                  <a:gd name="T23" fmla="*/ 7 h 32"/>
                  <a:gd name="T24" fmla="*/ 2 w 32"/>
                  <a:gd name="T25" fmla="*/ 10 h 32"/>
                  <a:gd name="T26" fmla="*/ 0 w 32"/>
                  <a:gd name="T27" fmla="*/ 16 h 32"/>
                  <a:gd name="T28" fmla="*/ 2 w 32"/>
                  <a:gd name="T29" fmla="*/ 21 h 32"/>
                  <a:gd name="T30" fmla="*/ 3 w 32"/>
                  <a:gd name="T31" fmla="*/ 25 h 32"/>
                  <a:gd name="T32" fmla="*/ 3 w 32"/>
                  <a:gd name="T33" fmla="*/ 25 h 32"/>
                  <a:gd name="T34" fmla="*/ 6 w 32"/>
                  <a:gd name="T35" fmla="*/ 28 h 32"/>
                  <a:gd name="T36" fmla="*/ 11 w 32"/>
                  <a:gd name="T37" fmla="*/ 30 h 32"/>
                  <a:gd name="T38" fmla="*/ 16 w 32"/>
                  <a:gd name="T39" fmla="*/ 32 h 32"/>
                  <a:gd name="T40" fmla="*/ 22 w 32"/>
                  <a:gd name="T41" fmla="*/ 30 h 32"/>
                  <a:gd name="T42" fmla="*/ 22 w 32"/>
                  <a:gd name="T43" fmla="*/ 30 h 32"/>
                  <a:gd name="T44" fmla="*/ 26 w 32"/>
                  <a:gd name="T45" fmla="*/ 28 h 32"/>
                  <a:gd name="T46" fmla="*/ 29 w 32"/>
                  <a:gd name="T47" fmla="*/ 25 h 32"/>
                  <a:gd name="T48" fmla="*/ 31 w 32"/>
                  <a:gd name="T49" fmla="*/ 21 h 32"/>
                  <a:gd name="T50" fmla="*/ 32 w 32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6"/>
                    </a:moveTo>
                    <a:lnTo>
                      <a:pt x="32" y="16"/>
                    </a:lnTo>
                    <a:lnTo>
                      <a:pt x="31" y="10"/>
                    </a:lnTo>
                    <a:lnTo>
                      <a:pt x="29" y="7"/>
                    </a:lnTo>
                    <a:lnTo>
                      <a:pt x="26" y="3"/>
                    </a:lnTo>
                    <a:lnTo>
                      <a:pt x="22" y="1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2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6" y="32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8"/>
                    </a:lnTo>
                    <a:lnTo>
                      <a:pt x="29" y="25"/>
                    </a:lnTo>
                    <a:lnTo>
                      <a:pt x="31" y="21"/>
                    </a:lnTo>
                    <a:lnTo>
                      <a:pt x="32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5" name="Freeform 319">
                <a:extLst>
                  <a:ext uri="{FF2B5EF4-FFF2-40B4-BE49-F238E27FC236}">
                    <a16:creationId xmlns:a16="http://schemas.microsoft.com/office/drawing/2014/main" id="{178E472C-CC79-47C6-B6FF-20DAC7BE8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76"/>
                <a:ext cx="30" cy="32"/>
              </a:xfrm>
              <a:custGeom>
                <a:avLst/>
                <a:gdLst>
                  <a:gd name="T0" fmla="*/ 30 w 30"/>
                  <a:gd name="T1" fmla="*/ 16 h 32"/>
                  <a:gd name="T2" fmla="*/ 30 w 30"/>
                  <a:gd name="T3" fmla="*/ 16 h 32"/>
                  <a:gd name="T4" fmla="*/ 30 w 30"/>
                  <a:gd name="T5" fmla="*/ 10 h 32"/>
                  <a:gd name="T6" fmla="*/ 27 w 30"/>
                  <a:gd name="T7" fmla="*/ 7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7 h 32"/>
                  <a:gd name="T22" fmla="*/ 3 w 30"/>
                  <a:gd name="T23" fmla="*/ 7 h 32"/>
                  <a:gd name="T24" fmla="*/ 0 w 30"/>
                  <a:gd name="T25" fmla="*/ 10 h 32"/>
                  <a:gd name="T26" fmla="*/ 0 w 30"/>
                  <a:gd name="T27" fmla="*/ 16 h 32"/>
                  <a:gd name="T28" fmla="*/ 0 w 30"/>
                  <a:gd name="T29" fmla="*/ 21 h 32"/>
                  <a:gd name="T30" fmla="*/ 3 w 30"/>
                  <a:gd name="T31" fmla="*/ 25 h 32"/>
                  <a:gd name="T32" fmla="*/ 3 w 30"/>
                  <a:gd name="T33" fmla="*/ 25 h 32"/>
                  <a:gd name="T34" fmla="*/ 6 w 30"/>
                  <a:gd name="T35" fmla="*/ 28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8 h 32"/>
                  <a:gd name="T46" fmla="*/ 27 w 30"/>
                  <a:gd name="T47" fmla="*/ 25 h 32"/>
                  <a:gd name="T48" fmla="*/ 30 w 30"/>
                  <a:gd name="T49" fmla="*/ 21 h 32"/>
                  <a:gd name="T50" fmla="*/ 30 w 30"/>
                  <a:gd name="T51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6" name="Freeform 320">
                <a:extLst>
                  <a:ext uri="{FF2B5EF4-FFF2-40B4-BE49-F238E27FC236}">
                    <a16:creationId xmlns:a16="http://schemas.microsoft.com/office/drawing/2014/main" id="{1C0199B7-126E-49AD-9618-3C3C8C815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1792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1 w 31"/>
                  <a:gd name="T5" fmla="*/ 11 h 31"/>
                  <a:gd name="T6" fmla="*/ 28 w 31"/>
                  <a:gd name="T7" fmla="*/ 6 h 31"/>
                  <a:gd name="T8" fmla="*/ 25 w 31"/>
                  <a:gd name="T9" fmla="*/ 3 h 31"/>
                  <a:gd name="T10" fmla="*/ 20 w 31"/>
                  <a:gd name="T11" fmla="*/ 0 h 31"/>
                  <a:gd name="T12" fmla="*/ 20 w 31"/>
                  <a:gd name="T13" fmla="*/ 0 h 31"/>
                  <a:gd name="T14" fmla="*/ 15 w 31"/>
                  <a:gd name="T15" fmla="*/ 0 h 31"/>
                  <a:gd name="T16" fmla="*/ 11 w 31"/>
                  <a:gd name="T17" fmla="*/ 0 h 31"/>
                  <a:gd name="T18" fmla="*/ 6 w 31"/>
                  <a:gd name="T19" fmla="*/ 2 h 31"/>
                  <a:gd name="T20" fmla="*/ 3 w 31"/>
                  <a:gd name="T21" fmla="*/ 6 h 31"/>
                  <a:gd name="T22" fmla="*/ 3 w 31"/>
                  <a:gd name="T23" fmla="*/ 6 h 31"/>
                  <a:gd name="T24" fmla="*/ 0 w 31"/>
                  <a:gd name="T25" fmla="*/ 11 h 31"/>
                  <a:gd name="T26" fmla="*/ 0 w 31"/>
                  <a:gd name="T27" fmla="*/ 16 h 31"/>
                  <a:gd name="T28" fmla="*/ 0 w 31"/>
                  <a:gd name="T29" fmla="*/ 20 h 31"/>
                  <a:gd name="T30" fmla="*/ 3 w 31"/>
                  <a:gd name="T31" fmla="*/ 25 h 31"/>
                  <a:gd name="T32" fmla="*/ 3 w 31"/>
                  <a:gd name="T33" fmla="*/ 25 h 31"/>
                  <a:gd name="T34" fmla="*/ 6 w 31"/>
                  <a:gd name="T35" fmla="*/ 28 h 31"/>
                  <a:gd name="T36" fmla="*/ 11 w 31"/>
                  <a:gd name="T37" fmla="*/ 31 h 31"/>
                  <a:gd name="T38" fmla="*/ 15 w 31"/>
                  <a:gd name="T39" fmla="*/ 31 h 31"/>
                  <a:gd name="T40" fmla="*/ 20 w 31"/>
                  <a:gd name="T41" fmla="*/ 31 h 31"/>
                  <a:gd name="T42" fmla="*/ 20 w 31"/>
                  <a:gd name="T43" fmla="*/ 31 h 31"/>
                  <a:gd name="T44" fmla="*/ 25 w 31"/>
                  <a:gd name="T45" fmla="*/ 28 h 31"/>
                  <a:gd name="T46" fmla="*/ 28 w 31"/>
                  <a:gd name="T47" fmla="*/ 25 h 31"/>
                  <a:gd name="T48" fmla="*/ 31 w 31"/>
                  <a:gd name="T49" fmla="*/ 20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2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6"/>
                    </a:lnTo>
                    <a:lnTo>
                      <a:pt x="0" y="20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1"/>
                    </a:lnTo>
                    <a:lnTo>
                      <a:pt x="15" y="31"/>
                    </a:lnTo>
                    <a:lnTo>
                      <a:pt x="20" y="31"/>
                    </a:lnTo>
                    <a:lnTo>
                      <a:pt x="20" y="31"/>
                    </a:lnTo>
                    <a:lnTo>
                      <a:pt x="25" y="28"/>
                    </a:lnTo>
                    <a:lnTo>
                      <a:pt x="28" y="25"/>
                    </a:lnTo>
                    <a:lnTo>
                      <a:pt x="31" y="20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7" name="Freeform 321">
                <a:extLst>
                  <a:ext uri="{FF2B5EF4-FFF2-40B4-BE49-F238E27FC236}">
                    <a16:creationId xmlns:a16="http://schemas.microsoft.com/office/drawing/2014/main" id="{B855DEA3-F897-4C94-9D74-E0FF4C303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803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1 w 32"/>
                  <a:gd name="T11" fmla="*/ 1 h 32"/>
                  <a:gd name="T12" fmla="*/ 21 w 32"/>
                  <a:gd name="T13" fmla="*/ 1 h 32"/>
                  <a:gd name="T14" fmla="*/ 15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6 w 32"/>
                  <a:gd name="T35" fmla="*/ 29 h 32"/>
                  <a:gd name="T36" fmla="*/ 11 w 32"/>
                  <a:gd name="T37" fmla="*/ 30 h 32"/>
                  <a:gd name="T38" fmla="*/ 15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4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8" name="Freeform 322">
                <a:extLst>
                  <a:ext uri="{FF2B5EF4-FFF2-40B4-BE49-F238E27FC236}">
                    <a16:creationId xmlns:a16="http://schemas.microsoft.com/office/drawing/2014/main" id="{3B10F22F-56BA-44DA-A6B0-9AF5F9823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" y="1803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1 w 32"/>
                  <a:gd name="T11" fmla="*/ 1 h 32"/>
                  <a:gd name="T12" fmla="*/ 21 w 32"/>
                  <a:gd name="T13" fmla="*/ 1 h 32"/>
                  <a:gd name="T14" fmla="*/ 15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6 w 32"/>
                  <a:gd name="T35" fmla="*/ 29 h 32"/>
                  <a:gd name="T36" fmla="*/ 11 w 32"/>
                  <a:gd name="T37" fmla="*/ 30 h 32"/>
                  <a:gd name="T38" fmla="*/ 15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4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1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9" name="Freeform 323">
                <a:extLst>
                  <a:ext uri="{FF2B5EF4-FFF2-40B4-BE49-F238E27FC236}">
                    <a16:creationId xmlns:a16="http://schemas.microsoft.com/office/drawing/2014/main" id="{5AE5B8E4-B7B0-4A28-93AB-7044B09BF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1803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1 w 31"/>
                  <a:gd name="T5" fmla="*/ 11 h 32"/>
                  <a:gd name="T6" fmla="*/ 28 w 31"/>
                  <a:gd name="T7" fmla="*/ 6 h 32"/>
                  <a:gd name="T8" fmla="*/ 25 w 31"/>
                  <a:gd name="T9" fmla="*/ 3 h 32"/>
                  <a:gd name="T10" fmla="*/ 20 w 31"/>
                  <a:gd name="T11" fmla="*/ 1 h 32"/>
                  <a:gd name="T12" fmla="*/ 20 w 31"/>
                  <a:gd name="T13" fmla="*/ 1 h 32"/>
                  <a:gd name="T14" fmla="*/ 15 w 31"/>
                  <a:gd name="T15" fmla="*/ 0 h 32"/>
                  <a:gd name="T16" fmla="*/ 11 w 31"/>
                  <a:gd name="T17" fmla="*/ 1 h 32"/>
                  <a:gd name="T18" fmla="*/ 6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0 w 31"/>
                  <a:gd name="T25" fmla="*/ 11 h 32"/>
                  <a:gd name="T26" fmla="*/ 0 w 31"/>
                  <a:gd name="T27" fmla="*/ 15 h 32"/>
                  <a:gd name="T28" fmla="*/ 0 w 31"/>
                  <a:gd name="T29" fmla="*/ 21 h 32"/>
                  <a:gd name="T30" fmla="*/ 3 w 31"/>
                  <a:gd name="T31" fmla="*/ 24 h 32"/>
                  <a:gd name="T32" fmla="*/ 3 w 31"/>
                  <a:gd name="T33" fmla="*/ 24 h 32"/>
                  <a:gd name="T34" fmla="*/ 6 w 31"/>
                  <a:gd name="T35" fmla="*/ 29 h 32"/>
                  <a:gd name="T36" fmla="*/ 11 w 31"/>
                  <a:gd name="T37" fmla="*/ 30 h 32"/>
                  <a:gd name="T38" fmla="*/ 15 w 31"/>
                  <a:gd name="T39" fmla="*/ 32 h 32"/>
                  <a:gd name="T40" fmla="*/ 20 w 31"/>
                  <a:gd name="T41" fmla="*/ 30 h 32"/>
                  <a:gd name="T42" fmla="*/ 20 w 31"/>
                  <a:gd name="T43" fmla="*/ 30 h 32"/>
                  <a:gd name="T44" fmla="*/ 25 w 31"/>
                  <a:gd name="T45" fmla="*/ 29 h 32"/>
                  <a:gd name="T46" fmla="*/ 28 w 31"/>
                  <a:gd name="T47" fmla="*/ 24 h 32"/>
                  <a:gd name="T48" fmla="*/ 31 w 31"/>
                  <a:gd name="T49" fmla="*/ 21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9"/>
                    </a:lnTo>
                    <a:lnTo>
                      <a:pt x="28" y="24"/>
                    </a:lnTo>
                    <a:lnTo>
                      <a:pt x="31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0" name="Freeform 324">
                <a:extLst>
                  <a:ext uri="{FF2B5EF4-FFF2-40B4-BE49-F238E27FC236}">
                    <a16:creationId xmlns:a16="http://schemas.microsoft.com/office/drawing/2014/main" id="{9512DEBF-2335-4B8A-843D-6E9DC3BF6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1803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0 w 31"/>
                  <a:gd name="T5" fmla="*/ 11 h 32"/>
                  <a:gd name="T6" fmla="*/ 28 w 31"/>
                  <a:gd name="T7" fmla="*/ 6 h 32"/>
                  <a:gd name="T8" fmla="*/ 24 w 31"/>
                  <a:gd name="T9" fmla="*/ 3 h 32"/>
                  <a:gd name="T10" fmla="*/ 19 w 31"/>
                  <a:gd name="T11" fmla="*/ 1 h 32"/>
                  <a:gd name="T12" fmla="*/ 19 w 31"/>
                  <a:gd name="T13" fmla="*/ 1 h 32"/>
                  <a:gd name="T14" fmla="*/ 15 w 31"/>
                  <a:gd name="T15" fmla="*/ 0 h 32"/>
                  <a:gd name="T16" fmla="*/ 10 w 31"/>
                  <a:gd name="T17" fmla="*/ 1 h 32"/>
                  <a:gd name="T18" fmla="*/ 6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1 w 31"/>
                  <a:gd name="T25" fmla="*/ 11 h 32"/>
                  <a:gd name="T26" fmla="*/ 0 w 31"/>
                  <a:gd name="T27" fmla="*/ 15 h 32"/>
                  <a:gd name="T28" fmla="*/ 1 w 31"/>
                  <a:gd name="T29" fmla="*/ 21 h 32"/>
                  <a:gd name="T30" fmla="*/ 3 w 31"/>
                  <a:gd name="T31" fmla="*/ 24 h 32"/>
                  <a:gd name="T32" fmla="*/ 3 w 31"/>
                  <a:gd name="T33" fmla="*/ 24 h 32"/>
                  <a:gd name="T34" fmla="*/ 6 w 31"/>
                  <a:gd name="T35" fmla="*/ 29 h 32"/>
                  <a:gd name="T36" fmla="*/ 10 w 31"/>
                  <a:gd name="T37" fmla="*/ 30 h 32"/>
                  <a:gd name="T38" fmla="*/ 15 w 31"/>
                  <a:gd name="T39" fmla="*/ 32 h 32"/>
                  <a:gd name="T40" fmla="*/ 19 w 31"/>
                  <a:gd name="T41" fmla="*/ 30 h 32"/>
                  <a:gd name="T42" fmla="*/ 19 w 31"/>
                  <a:gd name="T43" fmla="*/ 30 h 32"/>
                  <a:gd name="T44" fmla="*/ 24 w 31"/>
                  <a:gd name="T45" fmla="*/ 29 h 32"/>
                  <a:gd name="T46" fmla="*/ 28 w 31"/>
                  <a:gd name="T47" fmla="*/ 24 h 32"/>
                  <a:gd name="T48" fmla="*/ 30 w 31"/>
                  <a:gd name="T49" fmla="*/ 21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8" y="24"/>
                    </a:lnTo>
                    <a:lnTo>
                      <a:pt x="30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1" name="Freeform 325">
                <a:extLst>
                  <a:ext uri="{FF2B5EF4-FFF2-40B4-BE49-F238E27FC236}">
                    <a16:creationId xmlns:a16="http://schemas.microsoft.com/office/drawing/2014/main" id="{FFBFB4AD-820E-4D4A-BFF6-9314FAEAA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0" y="1811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0 h 31"/>
                  <a:gd name="T6" fmla="*/ 27 w 30"/>
                  <a:gd name="T7" fmla="*/ 7 h 31"/>
                  <a:gd name="T8" fmla="*/ 24 w 30"/>
                  <a:gd name="T9" fmla="*/ 3 h 31"/>
                  <a:gd name="T10" fmla="*/ 19 w 30"/>
                  <a:gd name="T11" fmla="*/ 1 h 31"/>
                  <a:gd name="T12" fmla="*/ 19 w 30"/>
                  <a:gd name="T13" fmla="*/ 1 h 31"/>
                  <a:gd name="T14" fmla="*/ 15 w 30"/>
                  <a:gd name="T15" fmla="*/ 0 h 31"/>
                  <a:gd name="T16" fmla="*/ 10 w 30"/>
                  <a:gd name="T17" fmla="*/ 1 h 31"/>
                  <a:gd name="T18" fmla="*/ 6 w 30"/>
                  <a:gd name="T19" fmla="*/ 3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0 h 31"/>
                  <a:gd name="T26" fmla="*/ 0 w 30"/>
                  <a:gd name="T27" fmla="*/ 16 h 31"/>
                  <a:gd name="T28" fmla="*/ 0 w 30"/>
                  <a:gd name="T29" fmla="*/ 21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0 w 30"/>
                  <a:gd name="T37" fmla="*/ 30 h 31"/>
                  <a:gd name="T38" fmla="*/ 15 w 30"/>
                  <a:gd name="T39" fmla="*/ 31 h 31"/>
                  <a:gd name="T40" fmla="*/ 19 w 30"/>
                  <a:gd name="T41" fmla="*/ 30 h 31"/>
                  <a:gd name="T42" fmla="*/ 19 w 30"/>
                  <a:gd name="T43" fmla="*/ 30 h 31"/>
                  <a:gd name="T44" fmla="*/ 24 w 30"/>
                  <a:gd name="T45" fmla="*/ 28 h 31"/>
                  <a:gd name="T46" fmla="*/ 27 w 30"/>
                  <a:gd name="T47" fmla="*/ 25 h 31"/>
                  <a:gd name="T48" fmla="*/ 30 w 30"/>
                  <a:gd name="T49" fmla="*/ 21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2" name="Freeform 326">
                <a:extLst>
                  <a:ext uri="{FF2B5EF4-FFF2-40B4-BE49-F238E27FC236}">
                    <a16:creationId xmlns:a16="http://schemas.microsoft.com/office/drawing/2014/main" id="{C7D1AACF-21A8-4AF7-AAC6-AAF81A801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1811"/>
                <a:ext cx="31" cy="31"/>
              </a:xfrm>
              <a:custGeom>
                <a:avLst/>
                <a:gdLst>
                  <a:gd name="T0" fmla="*/ 31 w 31"/>
                  <a:gd name="T1" fmla="*/ 16 h 31"/>
                  <a:gd name="T2" fmla="*/ 31 w 31"/>
                  <a:gd name="T3" fmla="*/ 16 h 31"/>
                  <a:gd name="T4" fmla="*/ 31 w 31"/>
                  <a:gd name="T5" fmla="*/ 10 h 31"/>
                  <a:gd name="T6" fmla="*/ 28 w 31"/>
                  <a:gd name="T7" fmla="*/ 7 h 31"/>
                  <a:gd name="T8" fmla="*/ 25 w 31"/>
                  <a:gd name="T9" fmla="*/ 3 h 31"/>
                  <a:gd name="T10" fmla="*/ 20 w 31"/>
                  <a:gd name="T11" fmla="*/ 1 h 31"/>
                  <a:gd name="T12" fmla="*/ 20 w 31"/>
                  <a:gd name="T13" fmla="*/ 1 h 31"/>
                  <a:gd name="T14" fmla="*/ 15 w 31"/>
                  <a:gd name="T15" fmla="*/ 0 h 31"/>
                  <a:gd name="T16" fmla="*/ 11 w 31"/>
                  <a:gd name="T17" fmla="*/ 1 h 31"/>
                  <a:gd name="T18" fmla="*/ 6 w 31"/>
                  <a:gd name="T19" fmla="*/ 3 h 31"/>
                  <a:gd name="T20" fmla="*/ 3 w 31"/>
                  <a:gd name="T21" fmla="*/ 7 h 31"/>
                  <a:gd name="T22" fmla="*/ 3 w 31"/>
                  <a:gd name="T23" fmla="*/ 7 h 31"/>
                  <a:gd name="T24" fmla="*/ 0 w 31"/>
                  <a:gd name="T25" fmla="*/ 10 h 31"/>
                  <a:gd name="T26" fmla="*/ 0 w 31"/>
                  <a:gd name="T27" fmla="*/ 16 h 31"/>
                  <a:gd name="T28" fmla="*/ 0 w 31"/>
                  <a:gd name="T29" fmla="*/ 21 h 31"/>
                  <a:gd name="T30" fmla="*/ 3 w 31"/>
                  <a:gd name="T31" fmla="*/ 25 h 31"/>
                  <a:gd name="T32" fmla="*/ 3 w 31"/>
                  <a:gd name="T33" fmla="*/ 25 h 31"/>
                  <a:gd name="T34" fmla="*/ 6 w 31"/>
                  <a:gd name="T35" fmla="*/ 28 h 31"/>
                  <a:gd name="T36" fmla="*/ 11 w 31"/>
                  <a:gd name="T37" fmla="*/ 30 h 31"/>
                  <a:gd name="T38" fmla="*/ 15 w 31"/>
                  <a:gd name="T39" fmla="*/ 31 h 31"/>
                  <a:gd name="T40" fmla="*/ 20 w 31"/>
                  <a:gd name="T41" fmla="*/ 30 h 31"/>
                  <a:gd name="T42" fmla="*/ 20 w 31"/>
                  <a:gd name="T43" fmla="*/ 30 h 31"/>
                  <a:gd name="T44" fmla="*/ 25 w 31"/>
                  <a:gd name="T45" fmla="*/ 28 h 31"/>
                  <a:gd name="T46" fmla="*/ 28 w 31"/>
                  <a:gd name="T47" fmla="*/ 25 h 31"/>
                  <a:gd name="T48" fmla="*/ 31 w 31"/>
                  <a:gd name="T49" fmla="*/ 21 h 31"/>
                  <a:gd name="T50" fmla="*/ 31 w 31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1">
                    <a:moveTo>
                      <a:pt x="31" y="16"/>
                    </a:moveTo>
                    <a:lnTo>
                      <a:pt x="31" y="16"/>
                    </a:lnTo>
                    <a:lnTo>
                      <a:pt x="31" y="10"/>
                    </a:lnTo>
                    <a:lnTo>
                      <a:pt x="28" y="7"/>
                    </a:lnTo>
                    <a:lnTo>
                      <a:pt x="25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1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8"/>
                    </a:lnTo>
                    <a:lnTo>
                      <a:pt x="28" y="25"/>
                    </a:lnTo>
                    <a:lnTo>
                      <a:pt x="31" y="21"/>
                    </a:lnTo>
                    <a:lnTo>
                      <a:pt x="31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3" name="Freeform 327">
                <a:extLst>
                  <a:ext uri="{FF2B5EF4-FFF2-40B4-BE49-F238E27FC236}">
                    <a16:creationId xmlns:a16="http://schemas.microsoft.com/office/drawing/2014/main" id="{02B496E9-B9AD-40B6-9B6D-69848799F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5" y="1811"/>
                <a:ext cx="30" cy="31"/>
              </a:xfrm>
              <a:custGeom>
                <a:avLst/>
                <a:gdLst>
                  <a:gd name="T0" fmla="*/ 30 w 30"/>
                  <a:gd name="T1" fmla="*/ 16 h 31"/>
                  <a:gd name="T2" fmla="*/ 30 w 30"/>
                  <a:gd name="T3" fmla="*/ 16 h 31"/>
                  <a:gd name="T4" fmla="*/ 30 w 30"/>
                  <a:gd name="T5" fmla="*/ 10 h 31"/>
                  <a:gd name="T6" fmla="*/ 27 w 30"/>
                  <a:gd name="T7" fmla="*/ 7 h 31"/>
                  <a:gd name="T8" fmla="*/ 24 w 30"/>
                  <a:gd name="T9" fmla="*/ 3 h 31"/>
                  <a:gd name="T10" fmla="*/ 19 w 30"/>
                  <a:gd name="T11" fmla="*/ 1 h 31"/>
                  <a:gd name="T12" fmla="*/ 19 w 30"/>
                  <a:gd name="T13" fmla="*/ 1 h 31"/>
                  <a:gd name="T14" fmla="*/ 15 w 30"/>
                  <a:gd name="T15" fmla="*/ 0 h 31"/>
                  <a:gd name="T16" fmla="*/ 10 w 30"/>
                  <a:gd name="T17" fmla="*/ 1 h 31"/>
                  <a:gd name="T18" fmla="*/ 6 w 30"/>
                  <a:gd name="T19" fmla="*/ 3 h 31"/>
                  <a:gd name="T20" fmla="*/ 3 w 30"/>
                  <a:gd name="T21" fmla="*/ 7 h 31"/>
                  <a:gd name="T22" fmla="*/ 3 w 30"/>
                  <a:gd name="T23" fmla="*/ 7 h 31"/>
                  <a:gd name="T24" fmla="*/ 0 w 30"/>
                  <a:gd name="T25" fmla="*/ 10 h 31"/>
                  <a:gd name="T26" fmla="*/ 0 w 30"/>
                  <a:gd name="T27" fmla="*/ 16 h 31"/>
                  <a:gd name="T28" fmla="*/ 0 w 30"/>
                  <a:gd name="T29" fmla="*/ 21 h 31"/>
                  <a:gd name="T30" fmla="*/ 3 w 30"/>
                  <a:gd name="T31" fmla="*/ 25 h 31"/>
                  <a:gd name="T32" fmla="*/ 3 w 30"/>
                  <a:gd name="T33" fmla="*/ 25 h 31"/>
                  <a:gd name="T34" fmla="*/ 6 w 30"/>
                  <a:gd name="T35" fmla="*/ 28 h 31"/>
                  <a:gd name="T36" fmla="*/ 10 w 30"/>
                  <a:gd name="T37" fmla="*/ 30 h 31"/>
                  <a:gd name="T38" fmla="*/ 15 w 30"/>
                  <a:gd name="T39" fmla="*/ 31 h 31"/>
                  <a:gd name="T40" fmla="*/ 19 w 30"/>
                  <a:gd name="T41" fmla="*/ 30 h 31"/>
                  <a:gd name="T42" fmla="*/ 19 w 30"/>
                  <a:gd name="T43" fmla="*/ 30 h 31"/>
                  <a:gd name="T44" fmla="*/ 24 w 30"/>
                  <a:gd name="T45" fmla="*/ 28 h 31"/>
                  <a:gd name="T46" fmla="*/ 27 w 30"/>
                  <a:gd name="T47" fmla="*/ 25 h 31"/>
                  <a:gd name="T48" fmla="*/ 30 w 30"/>
                  <a:gd name="T49" fmla="*/ 21 h 31"/>
                  <a:gd name="T50" fmla="*/ 30 w 30"/>
                  <a:gd name="T5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1">
                    <a:moveTo>
                      <a:pt x="30" y="16"/>
                    </a:moveTo>
                    <a:lnTo>
                      <a:pt x="30" y="16"/>
                    </a:lnTo>
                    <a:lnTo>
                      <a:pt x="30" y="10"/>
                    </a:lnTo>
                    <a:lnTo>
                      <a:pt x="27" y="7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21"/>
                    </a:lnTo>
                    <a:lnTo>
                      <a:pt x="3" y="25"/>
                    </a:lnTo>
                    <a:lnTo>
                      <a:pt x="3" y="25"/>
                    </a:lnTo>
                    <a:lnTo>
                      <a:pt x="6" y="28"/>
                    </a:lnTo>
                    <a:lnTo>
                      <a:pt x="10" y="30"/>
                    </a:lnTo>
                    <a:lnTo>
                      <a:pt x="15" y="31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8"/>
                    </a:lnTo>
                    <a:lnTo>
                      <a:pt x="27" y="25"/>
                    </a:lnTo>
                    <a:lnTo>
                      <a:pt x="30" y="21"/>
                    </a:lnTo>
                    <a:lnTo>
                      <a:pt x="30" y="16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4" name="Freeform 328">
                <a:extLst>
                  <a:ext uri="{FF2B5EF4-FFF2-40B4-BE49-F238E27FC236}">
                    <a16:creationId xmlns:a16="http://schemas.microsoft.com/office/drawing/2014/main" id="{5BF9084C-7D3E-45B3-98C2-99DBCAFAD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842"/>
                <a:ext cx="30" cy="30"/>
              </a:xfrm>
              <a:custGeom>
                <a:avLst/>
                <a:gdLst>
                  <a:gd name="T0" fmla="*/ 30 w 30"/>
                  <a:gd name="T1" fmla="*/ 15 h 30"/>
                  <a:gd name="T2" fmla="*/ 30 w 30"/>
                  <a:gd name="T3" fmla="*/ 15 h 30"/>
                  <a:gd name="T4" fmla="*/ 30 w 30"/>
                  <a:gd name="T5" fmla="*/ 11 h 30"/>
                  <a:gd name="T6" fmla="*/ 27 w 30"/>
                  <a:gd name="T7" fmla="*/ 6 h 30"/>
                  <a:gd name="T8" fmla="*/ 24 w 30"/>
                  <a:gd name="T9" fmla="*/ 3 h 30"/>
                  <a:gd name="T10" fmla="*/ 19 w 30"/>
                  <a:gd name="T11" fmla="*/ 0 h 30"/>
                  <a:gd name="T12" fmla="*/ 19 w 30"/>
                  <a:gd name="T13" fmla="*/ 0 h 30"/>
                  <a:gd name="T14" fmla="*/ 15 w 30"/>
                  <a:gd name="T15" fmla="*/ 0 h 30"/>
                  <a:gd name="T16" fmla="*/ 10 w 30"/>
                  <a:gd name="T17" fmla="*/ 0 h 30"/>
                  <a:gd name="T18" fmla="*/ 6 w 30"/>
                  <a:gd name="T19" fmla="*/ 3 h 30"/>
                  <a:gd name="T20" fmla="*/ 3 w 30"/>
                  <a:gd name="T21" fmla="*/ 6 h 30"/>
                  <a:gd name="T22" fmla="*/ 3 w 30"/>
                  <a:gd name="T23" fmla="*/ 6 h 30"/>
                  <a:gd name="T24" fmla="*/ 0 w 30"/>
                  <a:gd name="T25" fmla="*/ 11 h 30"/>
                  <a:gd name="T26" fmla="*/ 0 w 30"/>
                  <a:gd name="T27" fmla="*/ 15 h 30"/>
                  <a:gd name="T28" fmla="*/ 0 w 30"/>
                  <a:gd name="T29" fmla="*/ 20 h 30"/>
                  <a:gd name="T30" fmla="*/ 3 w 30"/>
                  <a:gd name="T31" fmla="*/ 24 h 30"/>
                  <a:gd name="T32" fmla="*/ 3 w 30"/>
                  <a:gd name="T33" fmla="*/ 24 h 30"/>
                  <a:gd name="T34" fmla="*/ 6 w 30"/>
                  <a:gd name="T35" fmla="*/ 27 h 30"/>
                  <a:gd name="T36" fmla="*/ 10 w 30"/>
                  <a:gd name="T37" fmla="*/ 30 h 30"/>
                  <a:gd name="T38" fmla="*/ 15 w 30"/>
                  <a:gd name="T39" fmla="*/ 30 h 30"/>
                  <a:gd name="T40" fmla="*/ 19 w 30"/>
                  <a:gd name="T41" fmla="*/ 30 h 30"/>
                  <a:gd name="T42" fmla="*/ 19 w 30"/>
                  <a:gd name="T43" fmla="*/ 30 h 30"/>
                  <a:gd name="T44" fmla="*/ 24 w 30"/>
                  <a:gd name="T45" fmla="*/ 27 h 30"/>
                  <a:gd name="T46" fmla="*/ 27 w 30"/>
                  <a:gd name="T47" fmla="*/ 24 h 30"/>
                  <a:gd name="T48" fmla="*/ 30 w 30"/>
                  <a:gd name="T49" fmla="*/ 20 h 30"/>
                  <a:gd name="T50" fmla="*/ 30 w 30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0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7"/>
                    </a:lnTo>
                    <a:lnTo>
                      <a:pt x="27" y="24"/>
                    </a:lnTo>
                    <a:lnTo>
                      <a:pt x="30" y="20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5" name="Freeform 329">
                <a:extLst>
                  <a:ext uri="{FF2B5EF4-FFF2-40B4-BE49-F238E27FC236}">
                    <a16:creationId xmlns:a16="http://schemas.microsoft.com/office/drawing/2014/main" id="{11105C2A-D9C9-471D-8CFC-789505297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1842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1 h 30"/>
                  <a:gd name="T6" fmla="*/ 29 w 32"/>
                  <a:gd name="T7" fmla="*/ 6 h 30"/>
                  <a:gd name="T8" fmla="*/ 26 w 32"/>
                  <a:gd name="T9" fmla="*/ 3 h 30"/>
                  <a:gd name="T10" fmla="*/ 22 w 32"/>
                  <a:gd name="T11" fmla="*/ 0 h 30"/>
                  <a:gd name="T12" fmla="*/ 22 w 32"/>
                  <a:gd name="T13" fmla="*/ 0 h 30"/>
                  <a:gd name="T14" fmla="*/ 16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1 h 30"/>
                  <a:gd name="T26" fmla="*/ 0 w 32"/>
                  <a:gd name="T27" fmla="*/ 15 h 30"/>
                  <a:gd name="T28" fmla="*/ 2 w 32"/>
                  <a:gd name="T29" fmla="*/ 20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7 h 30"/>
                  <a:gd name="T36" fmla="*/ 11 w 32"/>
                  <a:gd name="T37" fmla="*/ 30 h 30"/>
                  <a:gd name="T38" fmla="*/ 16 w 32"/>
                  <a:gd name="T39" fmla="*/ 30 h 30"/>
                  <a:gd name="T40" fmla="*/ 22 w 32"/>
                  <a:gd name="T41" fmla="*/ 30 h 30"/>
                  <a:gd name="T42" fmla="*/ 22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1 w 32"/>
                  <a:gd name="T49" fmla="*/ 20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7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1" y="20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6" name="Freeform 330">
                <a:extLst>
                  <a:ext uri="{FF2B5EF4-FFF2-40B4-BE49-F238E27FC236}">
                    <a16:creationId xmlns:a16="http://schemas.microsoft.com/office/drawing/2014/main" id="{57340C2B-5FED-4EB0-9BCE-633896CC9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842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2 w 31"/>
                  <a:gd name="T17" fmla="*/ 0 h 30"/>
                  <a:gd name="T18" fmla="*/ 7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1 h 30"/>
                  <a:gd name="T26" fmla="*/ 0 w 31"/>
                  <a:gd name="T27" fmla="*/ 15 h 30"/>
                  <a:gd name="T28" fmla="*/ 1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7 h 30"/>
                  <a:gd name="T36" fmla="*/ 12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7"/>
                    </a:lnTo>
                    <a:lnTo>
                      <a:pt x="12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7" name="Freeform 331">
                <a:extLst>
                  <a:ext uri="{FF2B5EF4-FFF2-40B4-BE49-F238E27FC236}">
                    <a16:creationId xmlns:a16="http://schemas.microsoft.com/office/drawing/2014/main" id="{B5B2A169-2C3F-48F4-B5D5-BB10E2AFB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7" y="1842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1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2 w 31"/>
                  <a:gd name="T17" fmla="*/ 0 h 30"/>
                  <a:gd name="T18" fmla="*/ 7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1 h 30"/>
                  <a:gd name="T26" fmla="*/ 0 w 31"/>
                  <a:gd name="T27" fmla="*/ 15 h 30"/>
                  <a:gd name="T28" fmla="*/ 1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7 h 30"/>
                  <a:gd name="T36" fmla="*/ 12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2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7"/>
                    </a:lnTo>
                    <a:lnTo>
                      <a:pt x="12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8" name="Freeform 332">
                <a:extLst>
                  <a:ext uri="{FF2B5EF4-FFF2-40B4-BE49-F238E27FC236}">
                    <a16:creationId xmlns:a16="http://schemas.microsoft.com/office/drawing/2014/main" id="{A01FD6EB-33EB-4D07-8DB8-8554293E60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9" y="1842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1 h 30"/>
                  <a:gd name="T6" fmla="*/ 28 w 31"/>
                  <a:gd name="T7" fmla="*/ 6 h 30"/>
                  <a:gd name="T8" fmla="*/ 24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5 w 31"/>
                  <a:gd name="T15" fmla="*/ 0 h 30"/>
                  <a:gd name="T16" fmla="*/ 10 w 31"/>
                  <a:gd name="T17" fmla="*/ 0 h 30"/>
                  <a:gd name="T18" fmla="*/ 6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1 h 30"/>
                  <a:gd name="T26" fmla="*/ 0 w 31"/>
                  <a:gd name="T27" fmla="*/ 15 h 30"/>
                  <a:gd name="T28" fmla="*/ 1 w 31"/>
                  <a:gd name="T29" fmla="*/ 20 h 30"/>
                  <a:gd name="T30" fmla="*/ 3 w 31"/>
                  <a:gd name="T31" fmla="*/ 24 h 30"/>
                  <a:gd name="T32" fmla="*/ 3 w 31"/>
                  <a:gd name="T33" fmla="*/ 24 h 30"/>
                  <a:gd name="T34" fmla="*/ 6 w 31"/>
                  <a:gd name="T35" fmla="*/ 27 h 30"/>
                  <a:gd name="T36" fmla="*/ 10 w 31"/>
                  <a:gd name="T37" fmla="*/ 30 h 30"/>
                  <a:gd name="T38" fmla="*/ 15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4 w 31"/>
                  <a:gd name="T45" fmla="*/ 27 h 30"/>
                  <a:gd name="T46" fmla="*/ 28 w 31"/>
                  <a:gd name="T47" fmla="*/ 24 h 30"/>
                  <a:gd name="T48" fmla="*/ 30 w 31"/>
                  <a:gd name="T49" fmla="*/ 20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7"/>
                    </a:lnTo>
                    <a:lnTo>
                      <a:pt x="10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8" y="24"/>
                    </a:lnTo>
                    <a:lnTo>
                      <a:pt x="30" y="20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9" name="Freeform 333">
                <a:extLst>
                  <a:ext uri="{FF2B5EF4-FFF2-40B4-BE49-F238E27FC236}">
                    <a16:creationId xmlns:a16="http://schemas.microsoft.com/office/drawing/2014/main" id="{77279044-1FA7-4569-90BD-648BB1F24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5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8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1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1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0" name="Freeform 334">
                <a:extLst>
                  <a:ext uri="{FF2B5EF4-FFF2-40B4-BE49-F238E27FC236}">
                    <a16:creationId xmlns:a16="http://schemas.microsoft.com/office/drawing/2014/main" id="{215CBB61-410F-4DFC-B534-E1797C180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3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6 w 32"/>
                  <a:gd name="T15" fmla="*/ 0 h 30"/>
                  <a:gd name="T16" fmla="*/ 10 w 32"/>
                  <a:gd name="T17" fmla="*/ 0 h 30"/>
                  <a:gd name="T18" fmla="*/ 7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1 w 32"/>
                  <a:gd name="T25" fmla="*/ 10 h 30"/>
                  <a:gd name="T26" fmla="*/ 0 w 32"/>
                  <a:gd name="T27" fmla="*/ 15 h 30"/>
                  <a:gd name="T28" fmla="*/ 1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7 w 32"/>
                  <a:gd name="T35" fmla="*/ 28 h 30"/>
                  <a:gd name="T36" fmla="*/ 10 w 32"/>
                  <a:gd name="T37" fmla="*/ 30 h 30"/>
                  <a:gd name="T38" fmla="*/ 16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0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1" name="Freeform 335">
                <a:extLst>
                  <a:ext uri="{FF2B5EF4-FFF2-40B4-BE49-F238E27FC236}">
                    <a16:creationId xmlns:a16="http://schemas.microsoft.com/office/drawing/2014/main" id="{AC1C3195-EA18-4BDF-9AFE-B7B8080D8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0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1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2 w 32"/>
                  <a:gd name="T11" fmla="*/ 0 h 30"/>
                  <a:gd name="T12" fmla="*/ 22 w 32"/>
                  <a:gd name="T13" fmla="*/ 0 h 30"/>
                  <a:gd name="T14" fmla="*/ 17 w 32"/>
                  <a:gd name="T15" fmla="*/ 0 h 30"/>
                  <a:gd name="T16" fmla="*/ 13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8 h 30"/>
                  <a:gd name="T36" fmla="*/ 13 w 32"/>
                  <a:gd name="T37" fmla="*/ 30 h 30"/>
                  <a:gd name="T38" fmla="*/ 17 w 32"/>
                  <a:gd name="T39" fmla="*/ 30 h 30"/>
                  <a:gd name="T40" fmla="*/ 22 w 32"/>
                  <a:gd name="T41" fmla="*/ 30 h 30"/>
                  <a:gd name="T42" fmla="*/ 22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1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7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8"/>
                    </a:lnTo>
                    <a:lnTo>
                      <a:pt x="13" y="30"/>
                    </a:lnTo>
                    <a:lnTo>
                      <a:pt x="17" y="30"/>
                    </a:lnTo>
                    <a:lnTo>
                      <a:pt x="22" y="30"/>
                    </a:lnTo>
                    <a:lnTo>
                      <a:pt x="22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1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2" name="Freeform 336">
                <a:extLst>
                  <a:ext uri="{FF2B5EF4-FFF2-40B4-BE49-F238E27FC236}">
                    <a16:creationId xmlns:a16="http://schemas.microsoft.com/office/drawing/2014/main" id="{FD69BAD7-A7F1-44D2-A97D-6CCC911D9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9" y="1850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1 w 31"/>
                  <a:gd name="T5" fmla="*/ 10 h 30"/>
                  <a:gd name="T6" fmla="*/ 28 w 31"/>
                  <a:gd name="T7" fmla="*/ 6 h 30"/>
                  <a:gd name="T8" fmla="*/ 25 w 31"/>
                  <a:gd name="T9" fmla="*/ 3 h 30"/>
                  <a:gd name="T10" fmla="*/ 20 w 31"/>
                  <a:gd name="T11" fmla="*/ 0 h 30"/>
                  <a:gd name="T12" fmla="*/ 20 w 31"/>
                  <a:gd name="T13" fmla="*/ 0 h 30"/>
                  <a:gd name="T14" fmla="*/ 16 w 31"/>
                  <a:gd name="T15" fmla="*/ 0 h 30"/>
                  <a:gd name="T16" fmla="*/ 11 w 31"/>
                  <a:gd name="T17" fmla="*/ 0 h 30"/>
                  <a:gd name="T18" fmla="*/ 7 w 31"/>
                  <a:gd name="T19" fmla="*/ 3 h 30"/>
                  <a:gd name="T20" fmla="*/ 4 w 31"/>
                  <a:gd name="T21" fmla="*/ 6 h 30"/>
                  <a:gd name="T22" fmla="*/ 4 w 31"/>
                  <a:gd name="T23" fmla="*/ 6 h 30"/>
                  <a:gd name="T24" fmla="*/ 0 w 31"/>
                  <a:gd name="T25" fmla="*/ 10 h 30"/>
                  <a:gd name="T26" fmla="*/ 0 w 31"/>
                  <a:gd name="T27" fmla="*/ 15 h 30"/>
                  <a:gd name="T28" fmla="*/ 0 w 31"/>
                  <a:gd name="T29" fmla="*/ 19 h 30"/>
                  <a:gd name="T30" fmla="*/ 4 w 31"/>
                  <a:gd name="T31" fmla="*/ 24 h 30"/>
                  <a:gd name="T32" fmla="*/ 4 w 31"/>
                  <a:gd name="T33" fmla="*/ 24 h 30"/>
                  <a:gd name="T34" fmla="*/ 7 w 31"/>
                  <a:gd name="T35" fmla="*/ 28 h 30"/>
                  <a:gd name="T36" fmla="*/ 11 w 31"/>
                  <a:gd name="T37" fmla="*/ 30 h 30"/>
                  <a:gd name="T38" fmla="*/ 16 w 31"/>
                  <a:gd name="T39" fmla="*/ 30 h 30"/>
                  <a:gd name="T40" fmla="*/ 20 w 31"/>
                  <a:gd name="T41" fmla="*/ 30 h 30"/>
                  <a:gd name="T42" fmla="*/ 20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1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7" y="3"/>
                    </a:lnTo>
                    <a:lnTo>
                      <a:pt x="4" y="6"/>
                    </a:lnTo>
                    <a:lnTo>
                      <a:pt x="4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19"/>
                    </a:lnTo>
                    <a:lnTo>
                      <a:pt x="4" y="24"/>
                    </a:lnTo>
                    <a:lnTo>
                      <a:pt x="4" y="24"/>
                    </a:lnTo>
                    <a:lnTo>
                      <a:pt x="7" y="28"/>
                    </a:lnTo>
                    <a:lnTo>
                      <a:pt x="11" y="30"/>
                    </a:lnTo>
                    <a:lnTo>
                      <a:pt x="16" y="30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1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3" name="Freeform 337">
                <a:extLst>
                  <a:ext uri="{FF2B5EF4-FFF2-40B4-BE49-F238E27FC236}">
                    <a16:creationId xmlns:a16="http://schemas.microsoft.com/office/drawing/2014/main" id="{01B32185-7E5A-4306-AC79-F9D2F8ECC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8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8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4" name="Freeform 338">
                <a:extLst>
                  <a:ext uri="{FF2B5EF4-FFF2-40B4-BE49-F238E27FC236}">
                    <a16:creationId xmlns:a16="http://schemas.microsoft.com/office/drawing/2014/main" id="{7C798A70-8A85-43BD-A0FD-2EB7D9261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0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8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8 w 32"/>
                  <a:gd name="T35" fmla="*/ 28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8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5" name="Freeform 339">
                <a:extLst>
                  <a:ext uri="{FF2B5EF4-FFF2-40B4-BE49-F238E27FC236}">
                    <a16:creationId xmlns:a16="http://schemas.microsoft.com/office/drawing/2014/main" id="{33F3FDF8-52DA-4DF9-9614-CB107B844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850"/>
                <a:ext cx="31" cy="30"/>
              </a:xfrm>
              <a:custGeom>
                <a:avLst/>
                <a:gdLst>
                  <a:gd name="T0" fmla="*/ 31 w 31"/>
                  <a:gd name="T1" fmla="*/ 15 h 30"/>
                  <a:gd name="T2" fmla="*/ 31 w 31"/>
                  <a:gd name="T3" fmla="*/ 15 h 30"/>
                  <a:gd name="T4" fmla="*/ 30 w 31"/>
                  <a:gd name="T5" fmla="*/ 10 h 30"/>
                  <a:gd name="T6" fmla="*/ 28 w 31"/>
                  <a:gd name="T7" fmla="*/ 6 h 30"/>
                  <a:gd name="T8" fmla="*/ 25 w 31"/>
                  <a:gd name="T9" fmla="*/ 3 h 30"/>
                  <a:gd name="T10" fmla="*/ 21 w 31"/>
                  <a:gd name="T11" fmla="*/ 0 h 30"/>
                  <a:gd name="T12" fmla="*/ 21 w 31"/>
                  <a:gd name="T13" fmla="*/ 0 h 30"/>
                  <a:gd name="T14" fmla="*/ 16 w 31"/>
                  <a:gd name="T15" fmla="*/ 0 h 30"/>
                  <a:gd name="T16" fmla="*/ 10 w 31"/>
                  <a:gd name="T17" fmla="*/ 0 h 30"/>
                  <a:gd name="T18" fmla="*/ 7 w 31"/>
                  <a:gd name="T19" fmla="*/ 3 h 30"/>
                  <a:gd name="T20" fmla="*/ 3 w 31"/>
                  <a:gd name="T21" fmla="*/ 6 h 30"/>
                  <a:gd name="T22" fmla="*/ 3 w 31"/>
                  <a:gd name="T23" fmla="*/ 6 h 30"/>
                  <a:gd name="T24" fmla="*/ 1 w 31"/>
                  <a:gd name="T25" fmla="*/ 10 h 30"/>
                  <a:gd name="T26" fmla="*/ 0 w 31"/>
                  <a:gd name="T27" fmla="*/ 15 h 30"/>
                  <a:gd name="T28" fmla="*/ 1 w 31"/>
                  <a:gd name="T29" fmla="*/ 19 h 30"/>
                  <a:gd name="T30" fmla="*/ 3 w 31"/>
                  <a:gd name="T31" fmla="*/ 24 h 30"/>
                  <a:gd name="T32" fmla="*/ 3 w 31"/>
                  <a:gd name="T33" fmla="*/ 24 h 30"/>
                  <a:gd name="T34" fmla="*/ 7 w 31"/>
                  <a:gd name="T35" fmla="*/ 28 h 30"/>
                  <a:gd name="T36" fmla="*/ 10 w 31"/>
                  <a:gd name="T37" fmla="*/ 30 h 30"/>
                  <a:gd name="T38" fmla="*/ 16 w 31"/>
                  <a:gd name="T39" fmla="*/ 30 h 30"/>
                  <a:gd name="T40" fmla="*/ 21 w 31"/>
                  <a:gd name="T41" fmla="*/ 30 h 30"/>
                  <a:gd name="T42" fmla="*/ 21 w 31"/>
                  <a:gd name="T43" fmla="*/ 30 h 30"/>
                  <a:gd name="T44" fmla="*/ 25 w 31"/>
                  <a:gd name="T45" fmla="*/ 27 h 30"/>
                  <a:gd name="T46" fmla="*/ 28 w 31"/>
                  <a:gd name="T47" fmla="*/ 24 h 30"/>
                  <a:gd name="T48" fmla="*/ 30 w 31"/>
                  <a:gd name="T49" fmla="*/ 19 h 30"/>
                  <a:gd name="T50" fmla="*/ 31 w 31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0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0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0"/>
                    </a:lnTo>
                    <a:lnTo>
                      <a:pt x="0" y="15"/>
                    </a:lnTo>
                    <a:lnTo>
                      <a:pt x="1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0" y="30"/>
                    </a:lnTo>
                    <a:lnTo>
                      <a:pt x="16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7"/>
                    </a:lnTo>
                    <a:lnTo>
                      <a:pt x="28" y="24"/>
                    </a:lnTo>
                    <a:lnTo>
                      <a:pt x="30" y="19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6" name="Freeform 340">
                <a:extLst>
                  <a:ext uri="{FF2B5EF4-FFF2-40B4-BE49-F238E27FC236}">
                    <a16:creationId xmlns:a16="http://schemas.microsoft.com/office/drawing/2014/main" id="{ABCBEAB1-FB6D-40D8-B0F0-4C929EF5A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2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6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8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6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7" name="Freeform 341">
                <a:extLst>
                  <a:ext uri="{FF2B5EF4-FFF2-40B4-BE49-F238E27FC236}">
                    <a16:creationId xmlns:a16="http://schemas.microsoft.com/office/drawing/2014/main" id="{D78682AA-6A7C-4C0A-9552-2B2974121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850"/>
                <a:ext cx="32" cy="30"/>
              </a:xfrm>
              <a:custGeom>
                <a:avLst/>
                <a:gdLst>
                  <a:gd name="T0" fmla="*/ 32 w 32"/>
                  <a:gd name="T1" fmla="*/ 15 h 30"/>
                  <a:gd name="T2" fmla="*/ 32 w 32"/>
                  <a:gd name="T3" fmla="*/ 15 h 30"/>
                  <a:gd name="T4" fmla="*/ 30 w 32"/>
                  <a:gd name="T5" fmla="*/ 10 h 30"/>
                  <a:gd name="T6" fmla="*/ 29 w 32"/>
                  <a:gd name="T7" fmla="*/ 6 h 30"/>
                  <a:gd name="T8" fmla="*/ 24 w 32"/>
                  <a:gd name="T9" fmla="*/ 3 h 30"/>
                  <a:gd name="T10" fmla="*/ 21 w 32"/>
                  <a:gd name="T11" fmla="*/ 0 h 30"/>
                  <a:gd name="T12" fmla="*/ 21 w 32"/>
                  <a:gd name="T13" fmla="*/ 0 h 30"/>
                  <a:gd name="T14" fmla="*/ 15 w 32"/>
                  <a:gd name="T15" fmla="*/ 0 h 30"/>
                  <a:gd name="T16" fmla="*/ 11 w 32"/>
                  <a:gd name="T17" fmla="*/ 0 h 30"/>
                  <a:gd name="T18" fmla="*/ 6 w 32"/>
                  <a:gd name="T19" fmla="*/ 3 h 30"/>
                  <a:gd name="T20" fmla="*/ 3 w 32"/>
                  <a:gd name="T21" fmla="*/ 6 h 30"/>
                  <a:gd name="T22" fmla="*/ 3 w 32"/>
                  <a:gd name="T23" fmla="*/ 6 h 30"/>
                  <a:gd name="T24" fmla="*/ 2 w 32"/>
                  <a:gd name="T25" fmla="*/ 10 h 30"/>
                  <a:gd name="T26" fmla="*/ 0 w 32"/>
                  <a:gd name="T27" fmla="*/ 15 h 30"/>
                  <a:gd name="T28" fmla="*/ 2 w 32"/>
                  <a:gd name="T29" fmla="*/ 19 h 30"/>
                  <a:gd name="T30" fmla="*/ 3 w 32"/>
                  <a:gd name="T31" fmla="*/ 24 h 30"/>
                  <a:gd name="T32" fmla="*/ 3 w 32"/>
                  <a:gd name="T33" fmla="*/ 24 h 30"/>
                  <a:gd name="T34" fmla="*/ 6 w 32"/>
                  <a:gd name="T35" fmla="*/ 28 h 30"/>
                  <a:gd name="T36" fmla="*/ 11 w 32"/>
                  <a:gd name="T37" fmla="*/ 30 h 30"/>
                  <a:gd name="T38" fmla="*/ 15 w 32"/>
                  <a:gd name="T39" fmla="*/ 30 h 30"/>
                  <a:gd name="T40" fmla="*/ 21 w 32"/>
                  <a:gd name="T41" fmla="*/ 30 h 30"/>
                  <a:gd name="T42" fmla="*/ 21 w 32"/>
                  <a:gd name="T43" fmla="*/ 30 h 30"/>
                  <a:gd name="T44" fmla="*/ 24 w 32"/>
                  <a:gd name="T45" fmla="*/ 27 h 30"/>
                  <a:gd name="T46" fmla="*/ 29 w 32"/>
                  <a:gd name="T47" fmla="*/ 24 h 30"/>
                  <a:gd name="T48" fmla="*/ 30 w 32"/>
                  <a:gd name="T49" fmla="*/ 19 h 30"/>
                  <a:gd name="T50" fmla="*/ 32 w 32"/>
                  <a:gd name="T5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0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1" y="0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19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8"/>
                    </a:lnTo>
                    <a:lnTo>
                      <a:pt x="11" y="30"/>
                    </a:lnTo>
                    <a:lnTo>
                      <a:pt x="15" y="30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4" y="27"/>
                    </a:lnTo>
                    <a:lnTo>
                      <a:pt x="29" y="24"/>
                    </a:lnTo>
                    <a:lnTo>
                      <a:pt x="30" y="19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8" name="Freeform 342">
                <a:extLst>
                  <a:ext uri="{FF2B5EF4-FFF2-40B4-BE49-F238E27FC236}">
                    <a16:creationId xmlns:a16="http://schemas.microsoft.com/office/drawing/2014/main" id="{D9644C21-EBDB-4FB9-BC9A-016610104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86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0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0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9" name="Freeform 343">
                <a:extLst>
                  <a:ext uri="{FF2B5EF4-FFF2-40B4-BE49-F238E27FC236}">
                    <a16:creationId xmlns:a16="http://schemas.microsoft.com/office/drawing/2014/main" id="{1AFB45CC-B46A-481C-ABEC-3511D6D619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865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1 w 32"/>
                  <a:gd name="T5" fmla="*/ 10 h 32"/>
                  <a:gd name="T6" fmla="*/ 29 w 32"/>
                  <a:gd name="T7" fmla="*/ 6 h 32"/>
                  <a:gd name="T8" fmla="*/ 25 w 32"/>
                  <a:gd name="T9" fmla="*/ 3 h 32"/>
                  <a:gd name="T10" fmla="*/ 20 w 32"/>
                  <a:gd name="T11" fmla="*/ 1 h 32"/>
                  <a:gd name="T12" fmla="*/ 20 w 32"/>
                  <a:gd name="T13" fmla="*/ 1 h 32"/>
                  <a:gd name="T14" fmla="*/ 15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0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6 w 32"/>
                  <a:gd name="T35" fmla="*/ 29 h 32"/>
                  <a:gd name="T36" fmla="*/ 11 w 32"/>
                  <a:gd name="T37" fmla="*/ 30 h 32"/>
                  <a:gd name="T38" fmla="*/ 15 w 32"/>
                  <a:gd name="T39" fmla="*/ 32 h 32"/>
                  <a:gd name="T40" fmla="*/ 20 w 32"/>
                  <a:gd name="T41" fmla="*/ 30 h 32"/>
                  <a:gd name="T42" fmla="*/ 20 w 32"/>
                  <a:gd name="T43" fmla="*/ 30 h 32"/>
                  <a:gd name="T44" fmla="*/ 25 w 32"/>
                  <a:gd name="T45" fmla="*/ 29 h 32"/>
                  <a:gd name="T46" fmla="*/ 29 w 32"/>
                  <a:gd name="T47" fmla="*/ 24 h 32"/>
                  <a:gd name="T48" fmla="*/ 31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1" y="10"/>
                    </a:lnTo>
                    <a:lnTo>
                      <a:pt x="29" y="6"/>
                    </a:lnTo>
                    <a:lnTo>
                      <a:pt x="25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9"/>
                    </a:lnTo>
                    <a:lnTo>
                      <a:pt x="29" y="24"/>
                    </a:lnTo>
                    <a:lnTo>
                      <a:pt x="31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0" name="Freeform 344">
                <a:extLst>
                  <a:ext uri="{FF2B5EF4-FFF2-40B4-BE49-F238E27FC236}">
                    <a16:creationId xmlns:a16="http://schemas.microsoft.com/office/drawing/2014/main" id="{674AF2D3-B057-4985-8C33-FFEC2128B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186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0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1 h 32"/>
                  <a:gd name="T12" fmla="*/ 19 w 30"/>
                  <a:gd name="T13" fmla="*/ 1 h 32"/>
                  <a:gd name="T14" fmla="*/ 15 w 30"/>
                  <a:gd name="T15" fmla="*/ 0 h 32"/>
                  <a:gd name="T16" fmla="*/ 10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0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1" name="Freeform 345">
                <a:extLst>
                  <a:ext uri="{FF2B5EF4-FFF2-40B4-BE49-F238E27FC236}">
                    <a16:creationId xmlns:a16="http://schemas.microsoft.com/office/drawing/2014/main" id="{3B7CE49B-3807-4EA9-B93E-AD99679E0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" y="186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0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1 h 32"/>
                  <a:gd name="T12" fmla="*/ 19 w 30"/>
                  <a:gd name="T13" fmla="*/ 1 h 32"/>
                  <a:gd name="T14" fmla="*/ 15 w 30"/>
                  <a:gd name="T15" fmla="*/ 0 h 32"/>
                  <a:gd name="T16" fmla="*/ 10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0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1"/>
                    </a:lnTo>
                    <a:lnTo>
                      <a:pt x="19" y="1"/>
                    </a:lnTo>
                    <a:lnTo>
                      <a:pt x="15" y="0"/>
                    </a:lnTo>
                    <a:lnTo>
                      <a:pt x="10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2" name="Freeform 346">
                <a:extLst>
                  <a:ext uri="{FF2B5EF4-FFF2-40B4-BE49-F238E27FC236}">
                    <a16:creationId xmlns:a16="http://schemas.microsoft.com/office/drawing/2014/main" id="{A41D835E-05BB-4F35-8FCE-EA7CBC653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1865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0 h 32"/>
                  <a:gd name="T6" fmla="*/ 27 w 30"/>
                  <a:gd name="T7" fmla="*/ 6 h 32"/>
                  <a:gd name="T8" fmla="*/ 24 w 30"/>
                  <a:gd name="T9" fmla="*/ 3 h 32"/>
                  <a:gd name="T10" fmla="*/ 20 w 30"/>
                  <a:gd name="T11" fmla="*/ 1 h 32"/>
                  <a:gd name="T12" fmla="*/ 20 w 30"/>
                  <a:gd name="T13" fmla="*/ 1 h 32"/>
                  <a:gd name="T14" fmla="*/ 15 w 30"/>
                  <a:gd name="T15" fmla="*/ 0 h 32"/>
                  <a:gd name="T16" fmla="*/ 11 w 30"/>
                  <a:gd name="T17" fmla="*/ 1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0 h 32"/>
                  <a:gd name="T26" fmla="*/ 0 w 30"/>
                  <a:gd name="T27" fmla="*/ 15 h 32"/>
                  <a:gd name="T28" fmla="*/ 0 w 30"/>
                  <a:gd name="T29" fmla="*/ 21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1 w 30"/>
                  <a:gd name="T37" fmla="*/ 30 h 32"/>
                  <a:gd name="T38" fmla="*/ 15 w 30"/>
                  <a:gd name="T39" fmla="*/ 32 h 32"/>
                  <a:gd name="T40" fmla="*/ 20 w 30"/>
                  <a:gd name="T41" fmla="*/ 30 h 32"/>
                  <a:gd name="T42" fmla="*/ 20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0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0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3" name="Freeform 347">
                <a:extLst>
                  <a:ext uri="{FF2B5EF4-FFF2-40B4-BE49-F238E27FC236}">
                    <a16:creationId xmlns:a16="http://schemas.microsoft.com/office/drawing/2014/main" id="{10CF60B7-375B-438F-8FEE-79F28500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" y="1865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0 h 32"/>
                  <a:gd name="T6" fmla="*/ 29 w 32"/>
                  <a:gd name="T7" fmla="*/ 6 h 32"/>
                  <a:gd name="T8" fmla="*/ 24 w 32"/>
                  <a:gd name="T9" fmla="*/ 3 h 32"/>
                  <a:gd name="T10" fmla="*/ 20 w 32"/>
                  <a:gd name="T11" fmla="*/ 1 h 32"/>
                  <a:gd name="T12" fmla="*/ 20 w 32"/>
                  <a:gd name="T13" fmla="*/ 1 h 32"/>
                  <a:gd name="T14" fmla="*/ 15 w 32"/>
                  <a:gd name="T15" fmla="*/ 0 h 32"/>
                  <a:gd name="T16" fmla="*/ 11 w 32"/>
                  <a:gd name="T17" fmla="*/ 1 h 32"/>
                  <a:gd name="T18" fmla="*/ 6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0 h 32"/>
                  <a:gd name="T26" fmla="*/ 0 w 32"/>
                  <a:gd name="T27" fmla="*/ 15 h 32"/>
                  <a:gd name="T28" fmla="*/ 2 w 32"/>
                  <a:gd name="T29" fmla="*/ 21 h 32"/>
                  <a:gd name="T30" fmla="*/ 3 w 32"/>
                  <a:gd name="T31" fmla="*/ 24 h 32"/>
                  <a:gd name="T32" fmla="*/ 3 w 32"/>
                  <a:gd name="T33" fmla="*/ 24 h 32"/>
                  <a:gd name="T34" fmla="*/ 6 w 32"/>
                  <a:gd name="T35" fmla="*/ 29 h 32"/>
                  <a:gd name="T36" fmla="*/ 11 w 32"/>
                  <a:gd name="T37" fmla="*/ 30 h 32"/>
                  <a:gd name="T38" fmla="*/ 15 w 32"/>
                  <a:gd name="T39" fmla="*/ 32 h 32"/>
                  <a:gd name="T40" fmla="*/ 20 w 32"/>
                  <a:gd name="T41" fmla="*/ 30 h 32"/>
                  <a:gd name="T42" fmla="*/ 20 w 32"/>
                  <a:gd name="T43" fmla="*/ 30 h 32"/>
                  <a:gd name="T44" fmla="*/ 24 w 32"/>
                  <a:gd name="T45" fmla="*/ 29 h 32"/>
                  <a:gd name="T46" fmla="*/ 29 w 32"/>
                  <a:gd name="T47" fmla="*/ 24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0"/>
                    </a:lnTo>
                    <a:lnTo>
                      <a:pt x="29" y="6"/>
                    </a:lnTo>
                    <a:lnTo>
                      <a:pt x="24" y="3"/>
                    </a:lnTo>
                    <a:lnTo>
                      <a:pt x="20" y="1"/>
                    </a:lnTo>
                    <a:lnTo>
                      <a:pt x="20" y="1"/>
                    </a:lnTo>
                    <a:lnTo>
                      <a:pt x="15" y="0"/>
                    </a:lnTo>
                    <a:lnTo>
                      <a:pt x="11" y="1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0"/>
                    </a:lnTo>
                    <a:lnTo>
                      <a:pt x="0" y="15"/>
                    </a:lnTo>
                    <a:lnTo>
                      <a:pt x="2" y="21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4" y="29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4" name="Freeform 348">
                <a:extLst>
                  <a:ext uri="{FF2B5EF4-FFF2-40B4-BE49-F238E27FC236}">
                    <a16:creationId xmlns:a16="http://schemas.microsoft.com/office/drawing/2014/main" id="{A001A85F-4C78-4E72-BAF9-CD31D1062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0" y="1892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0 w 31"/>
                  <a:gd name="T5" fmla="*/ 11 h 32"/>
                  <a:gd name="T6" fmla="*/ 28 w 31"/>
                  <a:gd name="T7" fmla="*/ 6 h 32"/>
                  <a:gd name="T8" fmla="*/ 25 w 31"/>
                  <a:gd name="T9" fmla="*/ 3 h 32"/>
                  <a:gd name="T10" fmla="*/ 21 w 31"/>
                  <a:gd name="T11" fmla="*/ 2 h 32"/>
                  <a:gd name="T12" fmla="*/ 21 w 31"/>
                  <a:gd name="T13" fmla="*/ 2 h 32"/>
                  <a:gd name="T14" fmla="*/ 16 w 31"/>
                  <a:gd name="T15" fmla="*/ 0 h 32"/>
                  <a:gd name="T16" fmla="*/ 12 w 31"/>
                  <a:gd name="T17" fmla="*/ 2 h 32"/>
                  <a:gd name="T18" fmla="*/ 7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1 w 31"/>
                  <a:gd name="T25" fmla="*/ 11 h 32"/>
                  <a:gd name="T26" fmla="*/ 0 w 31"/>
                  <a:gd name="T27" fmla="*/ 15 h 32"/>
                  <a:gd name="T28" fmla="*/ 1 w 31"/>
                  <a:gd name="T29" fmla="*/ 20 h 32"/>
                  <a:gd name="T30" fmla="*/ 3 w 31"/>
                  <a:gd name="T31" fmla="*/ 24 h 32"/>
                  <a:gd name="T32" fmla="*/ 3 w 31"/>
                  <a:gd name="T33" fmla="*/ 24 h 32"/>
                  <a:gd name="T34" fmla="*/ 7 w 31"/>
                  <a:gd name="T35" fmla="*/ 29 h 32"/>
                  <a:gd name="T36" fmla="*/ 12 w 31"/>
                  <a:gd name="T37" fmla="*/ 30 h 32"/>
                  <a:gd name="T38" fmla="*/ 16 w 31"/>
                  <a:gd name="T39" fmla="*/ 32 h 32"/>
                  <a:gd name="T40" fmla="*/ 21 w 31"/>
                  <a:gd name="T41" fmla="*/ 30 h 32"/>
                  <a:gd name="T42" fmla="*/ 21 w 31"/>
                  <a:gd name="T43" fmla="*/ 30 h 32"/>
                  <a:gd name="T44" fmla="*/ 25 w 31"/>
                  <a:gd name="T45" fmla="*/ 29 h 32"/>
                  <a:gd name="T46" fmla="*/ 28 w 31"/>
                  <a:gd name="T47" fmla="*/ 24 h 32"/>
                  <a:gd name="T48" fmla="*/ 30 w 31"/>
                  <a:gd name="T49" fmla="*/ 21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0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6" y="0"/>
                    </a:lnTo>
                    <a:lnTo>
                      <a:pt x="12" y="2"/>
                    </a:lnTo>
                    <a:lnTo>
                      <a:pt x="7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2" y="30"/>
                    </a:lnTo>
                    <a:lnTo>
                      <a:pt x="16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5" y="29"/>
                    </a:lnTo>
                    <a:lnTo>
                      <a:pt x="28" y="24"/>
                    </a:lnTo>
                    <a:lnTo>
                      <a:pt x="30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5" name="Freeform 349">
                <a:extLst>
                  <a:ext uri="{FF2B5EF4-FFF2-40B4-BE49-F238E27FC236}">
                    <a16:creationId xmlns:a16="http://schemas.microsoft.com/office/drawing/2014/main" id="{AF53A577-F5CC-4384-81DF-A2F2D10E2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1" y="1892"/>
                <a:ext cx="31" cy="32"/>
              </a:xfrm>
              <a:custGeom>
                <a:avLst/>
                <a:gdLst>
                  <a:gd name="T0" fmla="*/ 31 w 31"/>
                  <a:gd name="T1" fmla="*/ 15 h 32"/>
                  <a:gd name="T2" fmla="*/ 31 w 31"/>
                  <a:gd name="T3" fmla="*/ 15 h 32"/>
                  <a:gd name="T4" fmla="*/ 31 w 31"/>
                  <a:gd name="T5" fmla="*/ 11 h 32"/>
                  <a:gd name="T6" fmla="*/ 28 w 31"/>
                  <a:gd name="T7" fmla="*/ 6 h 32"/>
                  <a:gd name="T8" fmla="*/ 25 w 31"/>
                  <a:gd name="T9" fmla="*/ 3 h 32"/>
                  <a:gd name="T10" fmla="*/ 20 w 31"/>
                  <a:gd name="T11" fmla="*/ 2 h 32"/>
                  <a:gd name="T12" fmla="*/ 20 w 31"/>
                  <a:gd name="T13" fmla="*/ 2 h 32"/>
                  <a:gd name="T14" fmla="*/ 15 w 31"/>
                  <a:gd name="T15" fmla="*/ 0 h 32"/>
                  <a:gd name="T16" fmla="*/ 11 w 31"/>
                  <a:gd name="T17" fmla="*/ 2 h 32"/>
                  <a:gd name="T18" fmla="*/ 6 w 31"/>
                  <a:gd name="T19" fmla="*/ 3 h 32"/>
                  <a:gd name="T20" fmla="*/ 3 w 31"/>
                  <a:gd name="T21" fmla="*/ 6 h 32"/>
                  <a:gd name="T22" fmla="*/ 3 w 31"/>
                  <a:gd name="T23" fmla="*/ 6 h 32"/>
                  <a:gd name="T24" fmla="*/ 0 w 31"/>
                  <a:gd name="T25" fmla="*/ 11 h 32"/>
                  <a:gd name="T26" fmla="*/ 0 w 31"/>
                  <a:gd name="T27" fmla="*/ 15 h 32"/>
                  <a:gd name="T28" fmla="*/ 0 w 31"/>
                  <a:gd name="T29" fmla="*/ 20 h 32"/>
                  <a:gd name="T30" fmla="*/ 3 w 31"/>
                  <a:gd name="T31" fmla="*/ 24 h 32"/>
                  <a:gd name="T32" fmla="*/ 3 w 31"/>
                  <a:gd name="T33" fmla="*/ 24 h 32"/>
                  <a:gd name="T34" fmla="*/ 6 w 31"/>
                  <a:gd name="T35" fmla="*/ 29 h 32"/>
                  <a:gd name="T36" fmla="*/ 11 w 31"/>
                  <a:gd name="T37" fmla="*/ 30 h 32"/>
                  <a:gd name="T38" fmla="*/ 15 w 31"/>
                  <a:gd name="T39" fmla="*/ 32 h 32"/>
                  <a:gd name="T40" fmla="*/ 20 w 31"/>
                  <a:gd name="T41" fmla="*/ 30 h 32"/>
                  <a:gd name="T42" fmla="*/ 20 w 31"/>
                  <a:gd name="T43" fmla="*/ 30 h 32"/>
                  <a:gd name="T44" fmla="*/ 25 w 31"/>
                  <a:gd name="T45" fmla="*/ 29 h 32"/>
                  <a:gd name="T46" fmla="*/ 28 w 31"/>
                  <a:gd name="T47" fmla="*/ 24 h 32"/>
                  <a:gd name="T48" fmla="*/ 31 w 31"/>
                  <a:gd name="T49" fmla="*/ 21 h 32"/>
                  <a:gd name="T50" fmla="*/ 31 w 31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1" y="15"/>
                    </a:moveTo>
                    <a:lnTo>
                      <a:pt x="31" y="15"/>
                    </a:lnTo>
                    <a:lnTo>
                      <a:pt x="31" y="11"/>
                    </a:lnTo>
                    <a:lnTo>
                      <a:pt x="28" y="6"/>
                    </a:lnTo>
                    <a:lnTo>
                      <a:pt x="25" y="3"/>
                    </a:lnTo>
                    <a:lnTo>
                      <a:pt x="20" y="2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11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1" y="30"/>
                    </a:lnTo>
                    <a:lnTo>
                      <a:pt x="15" y="32"/>
                    </a:lnTo>
                    <a:lnTo>
                      <a:pt x="20" y="30"/>
                    </a:lnTo>
                    <a:lnTo>
                      <a:pt x="20" y="30"/>
                    </a:lnTo>
                    <a:lnTo>
                      <a:pt x="25" y="29"/>
                    </a:lnTo>
                    <a:lnTo>
                      <a:pt x="28" y="24"/>
                    </a:lnTo>
                    <a:lnTo>
                      <a:pt x="31" y="21"/>
                    </a:lnTo>
                    <a:lnTo>
                      <a:pt x="31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6" name="Freeform 350">
                <a:extLst>
                  <a:ext uri="{FF2B5EF4-FFF2-40B4-BE49-F238E27FC236}">
                    <a16:creationId xmlns:a16="http://schemas.microsoft.com/office/drawing/2014/main" id="{A767E7DD-2132-41D2-A6CB-3C3672DD6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1892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0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7" name="Freeform 351">
                <a:extLst>
                  <a:ext uri="{FF2B5EF4-FFF2-40B4-BE49-F238E27FC236}">
                    <a16:creationId xmlns:a16="http://schemas.microsoft.com/office/drawing/2014/main" id="{7E7A8404-D9D3-43A6-932C-DC1DDEE5B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0" y="1892"/>
                <a:ext cx="30" cy="32"/>
              </a:xfrm>
              <a:custGeom>
                <a:avLst/>
                <a:gdLst>
                  <a:gd name="T0" fmla="*/ 30 w 30"/>
                  <a:gd name="T1" fmla="*/ 15 h 32"/>
                  <a:gd name="T2" fmla="*/ 30 w 30"/>
                  <a:gd name="T3" fmla="*/ 15 h 32"/>
                  <a:gd name="T4" fmla="*/ 30 w 30"/>
                  <a:gd name="T5" fmla="*/ 11 h 32"/>
                  <a:gd name="T6" fmla="*/ 27 w 30"/>
                  <a:gd name="T7" fmla="*/ 6 h 32"/>
                  <a:gd name="T8" fmla="*/ 24 w 30"/>
                  <a:gd name="T9" fmla="*/ 3 h 32"/>
                  <a:gd name="T10" fmla="*/ 19 w 30"/>
                  <a:gd name="T11" fmla="*/ 2 h 32"/>
                  <a:gd name="T12" fmla="*/ 19 w 30"/>
                  <a:gd name="T13" fmla="*/ 2 h 32"/>
                  <a:gd name="T14" fmla="*/ 15 w 30"/>
                  <a:gd name="T15" fmla="*/ 0 h 32"/>
                  <a:gd name="T16" fmla="*/ 10 w 30"/>
                  <a:gd name="T17" fmla="*/ 2 h 32"/>
                  <a:gd name="T18" fmla="*/ 6 w 30"/>
                  <a:gd name="T19" fmla="*/ 3 h 32"/>
                  <a:gd name="T20" fmla="*/ 3 w 30"/>
                  <a:gd name="T21" fmla="*/ 6 h 32"/>
                  <a:gd name="T22" fmla="*/ 3 w 30"/>
                  <a:gd name="T23" fmla="*/ 6 h 32"/>
                  <a:gd name="T24" fmla="*/ 0 w 30"/>
                  <a:gd name="T25" fmla="*/ 11 h 32"/>
                  <a:gd name="T26" fmla="*/ 0 w 30"/>
                  <a:gd name="T27" fmla="*/ 15 h 32"/>
                  <a:gd name="T28" fmla="*/ 0 w 30"/>
                  <a:gd name="T29" fmla="*/ 20 h 32"/>
                  <a:gd name="T30" fmla="*/ 3 w 30"/>
                  <a:gd name="T31" fmla="*/ 24 h 32"/>
                  <a:gd name="T32" fmla="*/ 3 w 30"/>
                  <a:gd name="T33" fmla="*/ 24 h 32"/>
                  <a:gd name="T34" fmla="*/ 6 w 30"/>
                  <a:gd name="T35" fmla="*/ 29 h 32"/>
                  <a:gd name="T36" fmla="*/ 10 w 30"/>
                  <a:gd name="T37" fmla="*/ 30 h 32"/>
                  <a:gd name="T38" fmla="*/ 15 w 30"/>
                  <a:gd name="T39" fmla="*/ 32 h 32"/>
                  <a:gd name="T40" fmla="*/ 19 w 30"/>
                  <a:gd name="T41" fmla="*/ 30 h 32"/>
                  <a:gd name="T42" fmla="*/ 19 w 30"/>
                  <a:gd name="T43" fmla="*/ 30 h 32"/>
                  <a:gd name="T44" fmla="*/ 24 w 30"/>
                  <a:gd name="T45" fmla="*/ 29 h 32"/>
                  <a:gd name="T46" fmla="*/ 27 w 30"/>
                  <a:gd name="T47" fmla="*/ 24 h 32"/>
                  <a:gd name="T48" fmla="*/ 30 w 30"/>
                  <a:gd name="T49" fmla="*/ 21 h 32"/>
                  <a:gd name="T50" fmla="*/ 30 w 30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32">
                    <a:moveTo>
                      <a:pt x="30" y="15"/>
                    </a:moveTo>
                    <a:lnTo>
                      <a:pt x="30" y="15"/>
                    </a:lnTo>
                    <a:lnTo>
                      <a:pt x="30" y="11"/>
                    </a:lnTo>
                    <a:lnTo>
                      <a:pt x="27" y="6"/>
                    </a:lnTo>
                    <a:lnTo>
                      <a:pt x="24" y="3"/>
                    </a:lnTo>
                    <a:lnTo>
                      <a:pt x="19" y="2"/>
                    </a:lnTo>
                    <a:lnTo>
                      <a:pt x="19" y="2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6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6" y="29"/>
                    </a:lnTo>
                    <a:lnTo>
                      <a:pt x="10" y="30"/>
                    </a:lnTo>
                    <a:lnTo>
                      <a:pt x="15" y="32"/>
                    </a:lnTo>
                    <a:lnTo>
                      <a:pt x="19" y="30"/>
                    </a:lnTo>
                    <a:lnTo>
                      <a:pt x="19" y="30"/>
                    </a:lnTo>
                    <a:lnTo>
                      <a:pt x="24" y="29"/>
                    </a:lnTo>
                    <a:lnTo>
                      <a:pt x="27" y="24"/>
                    </a:lnTo>
                    <a:lnTo>
                      <a:pt x="30" y="21"/>
                    </a:lnTo>
                    <a:lnTo>
                      <a:pt x="30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8" name="Freeform 352">
                <a:extLst>
                  <a:ext uri="{FF2B5EF4-FFF2-40B4-BE49-F238E27FC236}">
                    <a16:creationId xmlns:a16="http://schemas.microsoft.com/office/drawing/2014/main" id="{8CC17E7D-F122-4129-8093-CEAEE3D06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1892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1 w 32"/>
                  <a:gd name="T11" fmla="*/ 2 h 32"/>
                  <a:gd name="T12" fmla="*/ 21 w 32"/>
                  <a:gd name="T13" fmla="*/ 2 h 32"/>
                  <a:gd name="T14" fmla="*/ 17 w 32"/>
                  <a:gd name="T15" fmla="*/ 0 h 32"/>
                  <a:gd name="T16" fmla="*/ 12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1 w 32"/>
                  <a:gd name="T25" fmla="*/ 11 h 32"/>
                  <a:gd name="T26" fmla="*/ 0 w 32"/>
                  <a:gd name="T27" fmla="*/ 15 h 32"/>
                  <a:gd name="T28" fmla="*/ 1 w 32"/>
                  <a:gd name="T29" fmla="*/ 20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2 w 32"/>
                  <a:gd name="T37" fmla="*/ 30 h 32"/>
                  <a:gd name="T38" fmla="*/ 17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4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1" y="11"/>
                    </a:lnTo>
                    <a:lnTo>
                      <a:pt x="0" y="15"/>
                    </a:lnTo>
                    <a:lnTo>
                      <a:pt x="1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2" y="30"/>
                    </a:lnTo>
                    <a:lnTo>
                      <a:pt x="17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9" name="Freeform 353">
                <a:extLst>
                  <a:ext uri="{FF2B5EF4-FFF2-40B4-BE49-F238E27FC236}">
                    <a16:creationId xmlns:a16="http://schemas.microsoft.com/office/drawing/2014/main" id="{9D289B98-40BE-4F22-B7BA-90A545156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1892"/>
                <a:ext cx="32" cy="32"/>
              </a:xfrm>
              <a:custGeom>
                <a:avLst/>
                <a:gdLst>
                  <a:gd name="T0" fmla="*/ 32 w 32"/>
                  <a:gd name="T1" fmla="*/ 15 h 32"/>
                  <a:gd name="T2" fmla="*/ 32 w 32"/>
                  <a:gd name="T3" fmla="*/ 15 h 32"/>
                  <a:gd name="T4" fmla="*/ 30 w 32"/>
                  <a:gd name="T5" fmla="*/ 11 h 32"/>
                  <a:gd name="T6" fmla="*/ 29 w 32"/>
                  <a:gd name="T7" fmla="*/ 6 h 32"/>
                  <a:gd name="T8" fmla="*/ 26 w 32"/>
                  <a:gd name="T9" fmla="*/ 3 h 32"/>
                  <a:gd name="T10" fmla="*/ 21 w 32"/>
                  <a:gd name="T11" fmla="*/ 2 h 32"/>
                  <a:gd name="T12" fmla="*/ 21 w 32"/>
                  <a:gd name="T13" fmla="*/ 2 h 32"/>
                  <a:gd name="T14" fmla="*/ 17 w 32"/>
                  <a:gd name="T15" fmla="*/ 0 h 32"/>
                  <a:gd name="T16" fmla="*/ 11 w 32"/>
                  <a:gd name="T17" fmla="*/ 2 h 32"/>
                  <a:gd name="T18" fmla="*/ 8 w 32"/>
                  <a:gd name="T19" fmla="*/ 3 h 32"/>
                  <a:gd name="T20" fmla="*/ 3 w 32"/>
                  <a:gd name="T21" fmla="*/ 6 h 32"/>
                  <a:gd name="T22" fmla="*/ 3 w 32"/>
                  <a:gd name="T23" fmla="*/ 6 h 32"/>
                  <a:gd name="T24" fmla="*/ 2 w 32"/>
                  <a:gd name="T25" fmla="*/ 11 h 32"/>
                  <a:gd name="T26" fmla="*/ 0 w 32"/>
                  <a:gd name="T27" fmla="*/ 15 h 32"/>
                  <a:gd name="T28" fmla="*/ 2 w 32"/>
                  <a:gd name="T29" fmla="*/ 20 h 32"/>
                  <a:gd name="T30" fmla="*/ 3 w 32"/>
                  <a:gd name="T31" fmla="*/ 24 h 32"/>
                  <a:gd name="T32" fmla="*/ 3 w 32"/>
                  <a:gd name="T33" fmla="*/ 24 h 32"/>
                  <a:gd name="T34" fmla="*/ 8 w 32"/>
                  <a:gd name="T35" fmla="*/ 29 h 32"/>
                  <a:gd name="T36" fmla="*/ 11 w 32"/>
                  <a:gd name="T37" fmla="*/ 30 h 32"/>
                  <a:gd name="T38" fmla="*/ 17 w 32"/>
                  <a:gd name="T39" fmla="*/ 32 h 32"/>
                  <a:gd name="T40" fmla="*/ 21 w 32"/>
                  <a:gd name="T41" fmla="*/ 30 h 32"/>
                  <a:gd name="T42" fmla="*/ 21 w 32"/>
                  <a:gd name="T43" fmla="*/ 30 h 32"/>
                  <a:gd name="T44" fmla="*/ 26 w 32"/>
                  <a:gd name="T45" fmla="*/ 29 h 32"/>
                  <a:gd name="T46" fmla="*/ 29 w 32"/>
                  <a:gd name="T47" fmla="*/ 24 h 32"/>
                  <a:gd name="T48" fmla="*/ 30 w 32"/>
                  <a:gd name="T49" fmla="*/ 21 h 32"/>
                  <a:gd name="T50" fmla="*/ 32 w 32"/>
                  <a:gd name="T5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32">
                    <a:moveTo>
                      <a:pt x="32" y="15"/>
                    </a:moveTo>
                    <a:lnTo>
                      <a:pt x="32" y="15"/>
                    </a:lnTo>
                    <a:lnTo>
                      <a:pt x="30" y="11"/>
                    </a:lnTo>
                    <a:lnTo>
                      <a:pt x="29" y="6"/>
                    </a:lnTo>
                    <a:lnTo>
                      <a:pt x="26" y="3"/>
                    </a:lnTo>
                    <a:lnTo>
                      <a:pt x="21" y="2"/>
                    </a:lnTo>
                    <a:lnTo>
                      <a:pt x="21" y="2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8" y="3"/>
                    </a:lnTo>
                    <a:lnTo>
                      <a:pt x="3" y="6"/>
                    </a:lnTo>
                    <a:lnTo>
                      <a:pt x="3" y="6"/>
                    </a:lnTo>
                    <a:lnTo>
                      <a:pt x="2" y="11"/>
                    </a:lnTo>
                    <a:lnTo>
                      <a:pt x="0" y="15"/>
                    </a:lnTo>
                    <a:lnTo>
                      <a:pt x="2" y="20"/>
                    </a:lnTo>
                    <a:lnTo>
                      <a:pt x="3" y="24"/>
                    </a:lnTo>
                    <a:lnTo>
                      <a:pt x="3" y="24"/>
                    </a:lnTo>
                    <a:lnTo>
                      <a:pt x="8" y="29"/>
                    </a:lnTo>
                    <a:lnTo>
                      <a:pt x="11" y="30"/>
                    </a:lnTo>
                    <a:lnTo>
                      <a:pt x="17" y="32"/>
                    </a:lnTo>
                    <a:lnTo>
                      <a:pt x="21" y="30"/>
                    </a:lnTo>
                    <a:lnTo>
                      <a:pt x="21" y="30"/>
                    </a:lnTo>
                    <a:lnTo>
                      <a:pt x="26" y="29"/>
                    </a:lnTo>
                    <a:lnTo>
                      <a:pt x="29" y="24"/>
                    </a:lnTo>
                    <a:lnTo>
                      <a:pt x="30" y="21"/>
                    </a:lnTo>
                    <a:lnTo>
                      <a:pt x="32" y="1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0" name="Line 354">
                <a:extLst>
                  <a:ext uri="{FF2B5EF4-FFF2-40B4-BE49-F238E27FC236}">
                    <a16:creationId xmlns:a16="http://schemas.microsoft.com/office/drawing/2014/main" id="{0631B549-D0E8-4208-B46D-67314B397A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58" y="2079"/>
                <a:ext cx="3895" cy="0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1" name="Line 355">
                <a:extLst>
                  <a:ext uri="{FF2B5EF4-FFF2-40B4-BE49-F238E27FC236}">
                    <a16:creationId xmlns:a16="http://schemas.microsoft.com/office/drawing/2014/main" id="{4F271E23-8DED-4F26-BBDF-43781F2734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92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2" name="Line 356">
                <a:extLst>
                  <a:ext uri="{FF2B5EF4-FFF2-40B4-BE49-F238E27FC236}">
                    <a16:creationId xmlns:a16="http://schemas.microsoft.com/office/drawing/2014/main" id="{E2EFD6BE-58C2-4E37-A2A4-52C059BF1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88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3" name="Line 357">
                <a:extLst>
                  <a:ext uri="{FF2B5EF4-FFF2-40B4-BE49-F238E27FC236}">
                    <a16:creationId xmlns:a16="http://schemas.microsoft.com/office/drawing/2014/main" id="{C0ACF6BC-35AE-401C-82AE-EFFEB9374F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5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4" name="Line 358">
                <a:extLst>
                  <a:ext uri="{FF2B5EF4-FFF2-40B4-BE49-F238E27FC236}">
                    <a16:creationId xmlns:a16="http://schemas.microsoft.com/office/drawing/2014/main" id="{CFEEFD29-5459-4026-9BD8-2AC4E6B729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182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5" name="Line 359">
                <a:extLst>
                  <a:ext uri="{FF2B5EF4-FFF2-40B4-BE49-F238E27FC236}">
                    <a16:creationId xmlns:a16="http://schemas.microsoft.com/office/drawing/2014/main" id="{18736345-69D4-48B8-902E-D24CE8E67F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78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6" name="Line 360">
                <a:extLst>
                  <a:ext uri="{FF2B5EF4-FFF2-40B4-BE49-F238E27FC236}">
                    <a16:creationId xmlns:a16="http://schemas.microsoft.com/office/drawing/2014/main" id="{1241DDEA-2587-4D4C-8A2C-168299850B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4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7" name="Line 361">
                <a:extLst>
                  <a:ext uri="{FF2B5EF4-FFF2-40B4-BE49-F238E27FC236}">
                    <a16:creationId xmlns:a16="http://schemas.microsoft.com/office/drawing/2014/main" id="{887B8247-1385-49A3-B7DF-BABC2021F6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1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8" name="Line 362">
                <a:extLst>
                  <a:ext uri="{FF2B5EF4-FFF2-40B4-BE49-F238E27FC236}">
                    <a16:creationId xmlns:a16="http://schemas.microsoft.com/office/drawing/2014/main" id="{C86DF701-7343-403D-93A9-7DDA83251E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68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9" name="Line 363">
                <a:extLst>
                  <a:ext uri="{FF2B5EF4-FFF2-40B4-BE49-F238E27FC236}">
                    <a16:creationId xmlns:a16="http://schemas.microsoft.com/office/drawing/2014/main" id="{57CC5908-C803-4F92-9666-6C00695293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4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0" name="Line 364">
                <a:extLst>
                  <a:ext uri="{FF2B5EF4-FFF2-40B4-BE49-F238E27FC236}">
                    <a16:creationId xmlns:a16="http://schemas.microsoft.com/office/drawing/2014/main" id="{6D11AD03-1810-4482-A23E-B94FAC15CD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1" name="Line 365">
                <a:extLst>
                  <a:ext uri="{FF2B5EF4-FFF2-40B4-BE49-F238E27FC236}">
                    <a16:creationId xmlns:a16="http://schemas.microsoft.com/office/drawing/2014/main" id="{36215374-0905-4A5F-9854-3B3D42C44F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7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2" name="Line 366">
                <a:extLst>
                  <a:ext uri="{FF2B5EF4-FFF2-40B4-BE49-F238E27FC236}">
                    <a16:creationId xmlns:a16="http://schemas.microsoft.com/office/drawing/2014/main" id="{B8EA329D-A30B-48B0-BC19-7C55222A37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54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3" name="Line 367">
                <a:extLst>
                  <a:ext uri="{FF2B5EF4-FFF2-40B4-BE49-F238E27FC236}">
                    <a16:creationId xmlns:a16="http://schemas.microsoft.com/office/drawing/2014/main" id="{484E9FE4-8A07-4F10-9C31-AD3828BB4A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50" y="2079"/>
                <a:ext cx="0" cy="37"/>
              </a:xfrm>
              <a:prstGeom prst="line">
                <a:avLst/>
              </a:prstGeom>
              <a:noFill/>
              <a:ln w="9525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4" name="Freeform 368">
                <a:extLst>
                  <a:ext uri="{FF2B5EF4-FFF2-40B4-BE49-F238E27FC236}">
                    <a16:creationId xmlns:a16="http://schemas.microsoft.com/office/drawing/2014/main" id="{33C0A91A-9EDF-46DB-B1AD-C7E6A8512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755"/>
                <a:ext cx="34" cy="35"/>
              </a:xfrm>
              <a:custGeom>
                <a:avLst/>
                <a:gdLst>
                  <a:gd name="T0" fmla="*/ 0 w 34"/>
                  <a:gd name="T1" fmla="*/ 18 h 35"/>
                  <a:gd name="T2" fmla="*/ 0 w 34"/>
                  <a:gd name="T3" fmla="*/ 18 h 35"/>
                  <a:gd name="T4" fmla="*/ 1 w 34"/>
                  <a:gd name="T5" fmla="*/ 24 h 35"/>
                  <a:gd name="T6" fmla="*/ 4 w 34"/>
                  <a:gd name="T7" fmla="*/ 30 h 35"/>
                  <a:gd name="T8" fmla="*/ 10 w 34"/>
                  <a:gd name="T9" fmla="*/ 33 h 35"/>
                  <a:gd name="T10" fmla="*/ 16 w 34"/>
                  <a:gd name="T11" fmla="*/ 35 h 35"/>
                  <a:gd name="T12" fmla="*/ 16 w 34"/>
                  <a:gd name="T13" fmla="*/ 35 h 35"/>
                  <a:gd name="T14" fmla="*/ 24 w 34"/>
                  <a:gd name="T15" fmla="*/ 33 h 35"/>
                  <a:gd name="T16" fmla="*/ 28 w 34"/>
                  <a:gd name="T17" fmla="*/ 30 h 35"/>
                  <a:gd name="T18" fmla="*/ 33 w 34"/>
                  <a:gd name="T19" fmla="*/ 24 h 35"/>
                  <a:gd name="T20" fmla="*/ 34 w 34"/>
                  <a:gd name="T21" fmla="*/ 18 h 35"/>
                  <a:gd name="T22" fmla="*/ 34 w 34"/>
                  <a:gd name="T23" fmla="*/ 18 h 35"/>
                  <a:gd name="T24" fmla="*/ 33 w 34"/>
                  <a:gd name="T25" fmla="*/ 11 h 35"/>
                  <a:gd name="T26" fmla="*/ 28 w 34"/>
                  <a:gd name="T27" fmla="*/ 6 h 35"/>
                  <a:gd name="T28" fmla="*/ 24 w 34"/>
                  <a:gd name="T29" fmla="*/ 1 h 35"/>
                  <a:gd name="T30" fmla="*/ 16 w 34"/>
                  <a:gd name="T31" fmla="*/ 0 h 35"/>
                  <a:gd name="T32" fmla="*/ 16 w 34"/>
                  <a:gd name="T33" fmla="*/ 0 h 35"/>
                  <a:gd name="T34" fmla="*/ 10 w 34"/>
                  <a:gd name="T35" fmla="*/ 1 h 35"/>
                  <a:gd name="T36" fmla="*/ 4 w 34"/>
                  <a:gd name="T37" fmla="*/ 6 h 35"/>
                  <a:gd name="T38" fmla="*/ 1 w 34"/>
                  <a:gd name="T39" fmla="*/ 11 h 35"/>
                  <a:gd name="T40" fmla="*/ 0 w 34"/>
                  <a:gd name="T41" fmla="*/ 18 h 35"/>
                  <a:gd name="T42" fmla="*/ 0 w 34"/>
                  <a:gd name="T4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5">
                    <a:moveTo>
                      <a:pt x="0" y="18"/>
                    </a:moveTo>
                    <a:lnTo>
                      <a:pt x="0" y="18"/>
                    </a:lnTo>
                    <a:lnTo>
                      <a:pt x="1" y="24"/>
                    </a:lnTo>
                    <a:lnTo>
                      <a:pt x="4" y="30"/>
                    </a:lnTo>
                    <a:lnTo>
                      <a:pt x="10" y="33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24" y="33"/>
                    </a:lnTo>
                    <a:lnTo>
                      <a:pt x="28" y="30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8" y="6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5" name="Freeform 369">
                <a:extLst>
                  <a:ext uri="{FF2B5EF4-FFF2-40B4-BE49-F238E27FC236}">
                    <a16:creationId xmlns:a16="http://schemas.microsoft.com/office/drawing/2014/main" id="{E132BFF3-D1BB-4B73-8D27-F4BA5B838E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89" y="762"/>
                <a:ext cx="34" cy="35"/>
              </a:xfrm>
              <a:custGeom>
                <a:avLst/>
                <a:gdLst>
                  <a:gd name="T0" fmla="*/ 0 w 34"/>
                  <a:gd name="T1" fmla="*/ 19 h 35"/>
                  <a:gd name="T2" fmla="*/ 0 w 34"/>
                  <a:gd name="T3" fmla="*/ 19 h 35"/>
                  <a:gd name="T4" fmla="*/ 0 w 34"/>
                  <a:gd name="T5" fmla="*/ 25 h 35"/>
                  <a:gd name="T6" fmla="*/ 5 w 34"/>
                  <a:gd name="T7" fmla="*/ 31 h 35"/>
                  <a:gd name="T8" fmla="*/ 9 w 34"/>
                  <a:gd name="T9" fmla="*/ 34 h 35"/>
                  <a:gd name="T10" fmla="*/ 17 w 34"/>
                  <a:gd name="T11" fmla="*/ 35 h 35"/>
                  <a:gd name="T12" fmla="*/ 17 w 34"/>
                  <a:gd name="T13" fmla="*/ 35 h 35"/>
                  <a:gd name="T14" fmla="*/ 23 w 34"/>
                  <a:gd name="T15" fmla="*/ 34 h 35"/>
                  <a:gd name="T16" fmla="*/ 29 w 34"/>
                  <a:gd name="T17" fmla="*/ 31 h 35"/>
                  <a:gd name="T18" fmla="*/ 32 w 34"/>
                  <a:gd name="T19" fmla="*/ 25 h 35"/>
                  <a:gd name="T20" fmla="*/ 34 w 34"/>
                  <a:gd name="T21" fmla="*/ 19 h 35"/>
                  <a:gd name="T22" fmla="*/ 34 w 34"/>
                  <a:gd name="T23" fmla="*/ 19 h 35"/>
                  <a:gd name="T24" fmla="*/ 32 w 34"/>
                  <a:gd name="T25" fmla="*/ 11 h 35"/>
                  <a:gd name="T26" fmla="*/ 29 w 34"/>
                  <a:gd name="T27" fmla="*/ 7 h 35"/>
                  <a:gd name="T28" fmla="*/ 23 w 34"/>
                  <a:gd name="T29" fmla="*/ 2 h 35"/>
                  <a:gd name="T30" fmla="*/ 17 w 34"/>
                  <a:gd name="T31" fmla="*/ 0 h 35"/>
                  <a:gd name="T32" fmla="*/ 17 w 34"/>
                  <a:gd name="T33" fmla="*/ 0 h 35"/>
                  <a:gd name="T34" fmla="*/ 9 w 34"/>
                  <a:gd name="T35" fmla="*/ 2 h 35"/>
                  <a:gd name="T36" fmla="*/ 5 w 34"/>
                  <a:gd name="T37" fmla="*/ 7 h 35"/>
                  <a:gd name="T38" fmla="*/ 0 w 34"/>
                  <a:gd name="T39" fmla="*/ 11 h 35"/>
                  <a:gd name="T40" fmla="*/ 0 w 34"/>
                  <a:gd name="T41" fmla="*/ 19 h 35"/>
                  <a:gd name="T42" fmla="*/ 0 w 34"/>
                  <a:gd name="T43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5">
                    <a:moveTo>
                      <a:pt x="0" y="19"/>
                    </a:moveTo>
                    <a:lnTo>
                      <a:pt x="0" y="19"/>
                    </a:lnTo>
                    <a:lnTo>
                      <a:pt x="0" y="25"/>
                    </a:lnTo>
                    <a:lnTo>
                      <a:pt x="5" y="31"/>
                    </a:lnTo>
                    <a:lnTo>
                      <a:pt x="9" y="34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3" y="34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2" y="11"/>
                    </a:lnTo>
                    <a:lnTo>
                      <a:pt x="29" y="7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9" y="2"/>
                    </a:lnTo>
                    <a:lnTo>
                      <a:pt x="5" y="7"/>
                    </a:lnTo>
                    <a:lnTo>
                      <a:pt x="0" y="11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6" name="Freeform 370">
                <a:extLst>
                  <a:ext uri="{FF2B5EF4-FFF2-40B4-BE49-F238E27FC236}">
                    <a16:creationId xmlns:a16="http://schemas.microsoft.com/office/drawing/2014/main" id="{D0D72F9A-A00B-43B6-8F24-9919AB346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811"/>
                <a:ext cx="35" cy="35"/>
              </a:xfrm>
              <a:custGeom>
                <a:avLst/>
                <a:gdLst>
                  <a:gd name="T0" fmla="*/ 0 w 35"/>
                  <a:gd name="T1" fmla="*/ 16 h 35"/>
                  <a:gd name="T2" fmla="*/ 0 w 35"/>
                  <a:gd name="T3" fmla="*/ 16 h 35"/>
                  <a:gd name="T4" fmla="*/ 2 w 35"/>
                  <a:gd name="T5" fmla="*/ 24 h 35"/>
                  <a:gd name="T6" fmla="*/ 6 w 35"/>
                  <a:gd name="T7" fmla="*/ 29 h 35"/>
                  <a:gd name="T8" fmla="*/ 11 w 35"/>
                  <a:gd name="T9" fmla="*/ 33 h 35"/>
                  <a:gd name="T10" fmla="*/ 18 w 35"/>
                  <a:gd name="T11" fmla="*/ 35 h 35"/>
                  <a:gd name="T12" fmla="*/ 18 w 35"/>
                  <a:gd name="T13" fmla="*/ 35 h 35"/>
                  <a:gd name="T14" fmla="*/ 25 w 35"/>
                  <a:gd name="T15" fmla="*/ 33 h 35"/>
                  <a:gd name="T16" fmla="*/ 31 w 35"/>
                  <a:gd name="T17" fmla="*/ 29 h 35"/>
                  <a:gd name="T18" fmla="*/ 34 w 35"/>
                  <a:gd name="T19" fmla="*/ 24 h 35"/>
                  <a:gd name="T20" fmla="*/ 35 w 35"/>
                  <a:gd name="T21" fmla="*/ 16 h 35"/>
                  <a:gd name="T22" fmla="*/ 35 w 35"/>
                  <a:gd name="T23" fmla="*/ 16 h 35"/>
                  <a:gd name="T24" fmla="*/ 34 w 35"/>
                  <a:gd name="T25" fmla="*/ 10 h 35"/>
                  <a:gd name="T26" fmla="*/ 31 w 35"/>
                  <a:gd name="T27" fmla="*/ 4 h 35"/>
                  <a:gd name="T28" fmla="*/ 25 w 35"/>
                  <a:gd name="T29" fmla="*/ 1 h 35"/>
                  <a:gd name="T30" fmla="*/ 18 w 35"/>
                  <a:gd name="T31" fmla="*/ 0 h 35"/>
                  <a:gd name="T32" fmla="*/ 18 w 35"/>
                  <a:gd name="T33" fmla="*/ 0 h 35"/>
                  <a:gd name="T34" fmla="*/ 11 w 35"/>
                  <a:gd name="T35" fmla="*/ 1 h 35"/>
                  <a:gd name="T36" fmla="*/ 6 w 35"/>
                  <a:gd name="T37" fmla="*/ 4 h 35"/>
                  <a:gd name="T38" fmla="*/ 2 w 35"/>
                  <a:gd name="T39" fmla="*/ 10 h 35"/>
                  <a:gd name="T40" fmla="*/ 0 w 35"/>
                  <a:gd name="T41" fmla="*/ 16 h 35"/>
                  <a:gd name="T42" fmla="*/ 0 w 35"/>
                  <a:gd name="T43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6"/>
                    </a:moveTo>
                    <a:lnTo>
                      <a:pt x="0" y="16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1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25" y="33"/>
                    </a:lnTo>
                    <a:lnTo>
                      <a:pt x="31" y="29"/>
                    </a:lnTo>
                    <a:lnTo>
                      <a:pt x="34" y="24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4" y="10"/>
                    </a:lnTo>
                    <a:lnTo>
                      <a:pt x="31" y="4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7" name="Freeform 371">
                <a:extLst>
                  <a:ext uri="{FF2B5EF4-FFF2-40B4-BE49-F238E27FC236}">
                    <a16:creationId xmlns:a16="http://schemas.microsoft.com/office/drawing/2014/main" id="{0D9C30F2-0D48-4E3F-B26D-305943421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0" y="827"/>
                <a:ext cx="34" cy="35"/>
              </a:xfrm>
              <a:custGeom>
                <a:avLst/>
                <a:gdLst>
                  <a:gd name="T0" fmla="*/ 0 w 34"/>
                  <a:gd name="T1" fmla="*/ 19 h 35"/>
                  <a:gd name="T2" fmla="*/ 0 w 34"/>
                  <a:gd name="T3" fmla="*/ 19 h 35"/>
                  <a:gd name="T4" fmla="*/ 1 w 34"/>
                  <a:gd name="T5" fmla="*/ 25 h 35"/>
                  <a:gd name="T6" fmla="*/ 6 w 34"/>
                  <a:gd name="T7" fmla="*/ 31 h 35"/>
                  <a:gd name="T8" fmla="*/ 10 w 34"/>
                  <a:gd name="T9" fmla="*/ 34 h 35"/>
                  <a:gd name="T10" fmla="*/ 18 w 34"/>
                  <a:gd name="T11" fmla="*/ 35 h 35"/>
                  <a:gd name="T12" fmla="*/ 18 w 34"/>
                  <a:gd name="T13" fmla="*/ 35 h 35"/>
                  <a:gd name="T14" fmla="*/ 24 w 34"/>
                  <a:gd name="T15" fmla="*/ 34 h 35"/>
                  <a:gd name="T16" fmla="*/ 30 w 34"/>
                  <a:gd name="T17" fmla="*/ 31 h 35"/>
                  <a:gd name="T18" fmla="*/ 33 w 34"/>
                  <a:gd name="T19" fmla="*/ 25 h 35"/>
                  <a:gd name="T20" fmla="*/ 34 w 34"/>
                  <a:gd name="T21" fmla="*/ 19 h 35"/>
                  <a:gd name="T22" fmla="*/ 34 w 34"/>
                  <a:gd name="T23" fmla="*/ 19 h 35"/>
                  <a:gd name="T24" fmla="*/ 33 w 34"/>
                  <a:gd name="T25" fmla="*/ 11 h 35"/>
                  <a:gd name="T26" fmla="*/ 30 w 34"/>
                  <a:gd name="T27" fmla="*/ 6 h 35"/>
                  <a:gd name="T28" fmla="*/ 24 w 34"/>
                  <a:gd name="T29" fmla="*/ 2 h 35"/>
                  <a:gd name="T30" fmla="*/ 18 w 34"/>
                  <a:gd name="T31" fmla="*/ 0 h 35"/>
                  <a:gd name="T32" fmla="*/ 18 w 34"/>
                  <a:gd name="T33" fmla="*/ 0 h 35"/>
                  <a:gd name="T34" fmla="*/ 10 w 34"/>
                  <a:gd name="T35" fmla="*/ 2 h 35"/>
                  <a:gd name="T36" fmla="*/ 6 w 34"/>
                  <a:gd name="T37" fmla="*/ 6 h 35"/>
                  <a:gd name="T38" fmla="*/ 1 w 34"/>
                  <a:gd name="T39" fmla="*/ 11 h 35"/>
                  <a:gd name="T40" fmla="*/ 0 w 34"/>
                  <a:gd name="T41" fmla="*/ 19 h 35"/>
                  <a:gd name="T42" fmla="*/ 0 w 34"/>
                  <a:gd name="T43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5">
                    <a:moveTo>
                      <a:pt x="0" y="19"/>
                    </a:moveTo>
                    <a:lnTo>
                      <a:pt x="0" y="19"/>
                    </a:lnTo>
                    <a:lnTo>
                      <a:pt x="1" y="25"/>
                    </a:lnTo>
                    <a:lnTo>
                      <a:pt x="6" y="31"/>
                    </a:lnTo>
                    <a:lnTo>
                      <a:pt x="10" y="34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0" y="31"/>
                    </a:lnTo>
                    <a:lnTo>
                      <a:pt x="33" y="25"/>
                    </a:lnTo>
                    <a:lnTo>
                      <a:pt x="34" y="19"/>
                    </a:lnTo>
                    <a:lnTo>
                      <a:pt x="34" y="19"/>
                    </a:lnTo>
                    <a:lnTo>
                      <a:pt x="33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1" y="11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8" name="Freeform 372">
                <a:extLst>
                  <a:ext uri="{FF2B5EF4-FFF2-40B4-BE49-F238E27FC236}">
                    <a16:creationId xmlns:a16="http://schemas.microsoft.com/office/drawing/2014/main" id="{8571A398-3F75-4313-8E56-791EED5AF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7" y="827"/>
                <a:ext cx="33" cy="35"/>
              </a:xfrm>
              <a:custGeom>
                <a:avLst/>
                <a:gdLst>
                  <a:gd name="T0" fmla="*/ 0 w 33"/>
                  <a:gd name="T1" fmla="*/ 19 h 35"/>
                  <a:gd name="T2" fmla="*/ 0 w 33"/>
                  <a:gd name="T3" fmla="*/ 19 h 35"/>
                  <a:gd name="T4" fmla="*/ 2 w 33"/>
                  <a:gd name="T5" fmla="*/ 25 h 35"/>
                  <a:gd name="T6" fmla="*/ 5 w 33"/>
                  <a:gd name="T7" fmla="*/ 31 h 35"/>
                  <a:gd name="T8" fmla="*/ 11 w 33"/>
                  <a:gd name="T9" fmla="*/ 34 h 35"/>
                  <a:gd name="T10" fmla="*/ 17 w 33"/>
                  <a:gd name="T11" fmla="*/ 35 h 35"/>
                  <a:gd name="T12" fmla="*/ 17 w 33"/>
                  <a:gd name="T13" fmla="*/ 35 h 35"/>
                  <a:gd name="T14" fmla="*/ 23 w 33"/>
                  <a:gd name="T15" fmla="*/ 34 h 35"/>
                  <a:gd name="T16" fmla="*/ 29 w 33"/>
                  <a:gd name="T17" fmla="*/ 31 h 35"/>
                  <a:gd name="T18" fmla="*/ 32 w 33"/>
                  <a:gd name="T19" fmla="*/ 25 h 35"/>
                  <a:gd name="T20" fmla="*/ 33 w 33"/>
                  <a:gd name="T21" fmla="*/ 19 h 35"/>
                  <a:gd name="T22" fmla="*/ 33 w 33"/>
                  <a:gd name="T23" fmla="*/ 19 h 35"/>
                  <a:gd name="T24" fmla="*/ 32 w 33"/>
                  <a:gd name="T25" fmla="*/ 11 h 35"/>
                  <a:gd name="T26" fmla="*/ 29 w 33"/>
                  <a:gd name="T27" fmla="*/ 6 h 35"/>
                  <a:gd name="T28" fmla="*/ 23 w 33"/>
                  <a:gd name="T29" fmla="*/ 2 h 35"/>
                  <a:gd name="T30" fmla="*/ 17 w 33"/>
                  <a:gd name="T31" fmla="*/ 0 h 35"/>
                  <a:gd name="T32" fmla="*/ 17 w 33"/>
                  <a:gd name="T33" fmla="*/ 0 h 35"/>
                  <a:gd name="T34" fmla="*/ 11 w 33"/>
                  <a:gd name="T35" fmla="*/ 2 h 35"/>
                  <a:gd name="T36" fmla="*/ 5 w 33"/>
                  <a:gd name="T37" fmla="*/ 6 h 35"/>
                  <a:gd name="T38" fmla="*/ 2 w 33"/>
                  <a:gd name="T39" fmla="*/ 11 h 35"/>
                  <a:gd name="T40" fmla="*/ 0 w 33"/>
                  <a:gd name="T41" fmla="*/ 19 h 35"/>
                  <a:gd name="T42" fmla="*/ 0 w 33"/>
                  <a:gd name="T43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35">
                    <a:moveTo>
                      <a:pt x="0" y="19"/>
                    </a:moveTo>
                    <a:lnTo>
                      <a:pt x="0" y="19"/>
                    </a:lnTo>
                    <a:lnTo>
                      <a:pt x="2" y="25"/>
                    </a:lnTo>
                    <a:lnTo>
                      <a:pt x="5" y="31"/>
                    </a:lnTo>
                    <a:lnTo>
                      <a:pt x="11" y="34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3" y="34"/>
                    </a:lnTo>
                    <a:lnTo>
                      <a:pt x="29" y="31"/>
                    </a:lnTo>
                    <a:lnTo>
                      <a:pt x="32" y="25"/>
                    </a:lnTo>
                    <a:lnTo>
                      <a:pt x="33" y="19"/>
                    </a:lnTo>
                    <a:lnTo>
                      <a:pt x="33" y="19"/>
                    </a:lnTo>
                    <a:lnTo>
                      <a:pt x="32" y="11"/>
                    </a:lnTo>
                    <a:lnTo>
                      <a:pt x="29" y="6"/>
                    </a:lnTo>
                    <a:lnTo>
                      <a:pt x="23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9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9" name="Freeform 373">
                <a:extLst>
                  <a:ext uri="{FF2B5EF4-FFF2-40B4-BE49-F238E27FC236}">
                    <a16:creationId xmlns:a16="http://schemas.microsoft.com/office/drawing/2014/main" id="{F50BCDE7-A89C-480B-A256-CFB7CACAC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847"/>
                <a:ext cx="34" cy="33"/>
              </a:xfrm>
              <a:custGeom>
                <a:avLst/>
                <a:gdLst>
                  <a:gd name="T0" fmla="*/ 0 w 34"/>
                  <a:gd name="T1" fmla="*/ 17 h 33"/>
                  <a:gd name="T2" fmla="*/ 0 w 34"/>
                  <a:gd name="T3" fmla="*/ 17 h 33"/>
                  <a:gd name="T4" fmla="*/ 1 w 34"/>
                  <a:gd name="T5" fmla="*/ 23 h 33"/>
                  <a:gd name="T6" fmla="*/ 6 w 34"/>
                  <a:gd name="T7" fmla="*/ 29 h 33"/>
                  <a:gd name="T8" fmla="*/ 10 w 34"/>
                  <a:gd name="T9" fmla="*/ 32 h 33"/>
                  <a:gd name="T10" fmla="*/ 18 w 34"/>
                  <a:gd name="T11" fmla="*/ 33 h 33"/>
                  <a:gd name="T12" fmla="*/ 18 w 34"/>
                  <a:gd name="T13" fmla="*/ 33 h 33"/>
                  <a:gd name="T14" fmla="*/ 24 w 34"/>
                  <a:gd name="T15" fmla="*/ 32 h 33"/>
                  <a:gd name="T16" fmla="*/ 30 w 34"/>
                  <a:gd name="T17" fmla="*/ 29 h 33"/>
                  <a:gd name="T18" fmla="*/ 33 w 34"/>
                  <a:gd name="T19" fmla="*/ 23 h 33"/>
                  <a:gd name="T20" fmla="*/ 34 w 34"/>
                  <a:gd name="T21" fmla="*/ 17 h 33"/>
                  <a:gd name="T22" fmla="*/ 34 w 34"/>
                  <a:gd name="T23" fmla="*/ 17 h 33"/>
                  <a:gd name="T24" fmla="*/ 33 w 34"/>
                  <a:gd name="T25" fmla="*/ 9 h 33"/>
                  <a:gd name="T26" fmla="*/ 30 w 34"/>
                  <a:gd name="T27" fmla="*/ 5 h 33"/>
                  <a:gd name="T28" fmla="*/ 24 w 34"/>
                  <a:gd name="T29" fmla="*/ 0 h 33"/>
                  <a:gd name="T30" fmla="*/ 18 w 34"/>
                  <a:gd name="T31" fmla="*/ 0 h 33"/>
                  <a:gd name="T32" fmla="*/ 18 w 34"/>
                  <a:gd name="T33" fmla="*/ 0 h 33"/>
                  <a:gd name="T34" fmla="*/ 10 w 34"/>
                  <a:gd name="T35" fmla="*/ 0 h 33"/>
                  <a:gd name="T36" fmla="*/ 6 w 34"/>
                  <a:gd name="T37" fmla="*/ 5 h 33"/>
                  <a:gd name="T38" fmla="*/ 1 w 34"/>
                  <a:gd name="T39" fmla="*/ 9 h 33"/>
                  <a:gd name="T40" fmla="*/ 0 w 34"/>
                  <a:gd name="T41" fmla="*/ 17 h 33"/>
                  <a:gd name="T42" fmla="*/ 0 w 34"/>
                  <a:gd name="T43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3">
                    <a:moveTo>
                      <a:pt x="0" y="17"/>
                    </a:moveTo>
                    <a:lnTo>
                      <a:pt x="0" y="17"/>
                    </a:lnTo>
                    <a:lnTo>
                      <a:pt x="1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30" y="29"/>
                    </a:lnTo>
                    <a:lnTo>
                      <a:pt x="33" y="23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3" y="9"/>
                    </a:lnTo>
                    <a:lnTo>
                      <a:pt x="30" y="5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6" y="5"/>
                    </a:lnTo>
                    <a:lnTo>
                      <a:pt x="1" y="9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0" name="Freeform 374">
                <a:extLst>
                  <a:ext uri="{FF2B5EF4-FFF2-40B4-BE49-F238E27FC236}">
                    <a16:creationId xmlns:a16="http://schemas.microsoft.com/office/drawing/2014/main" id="{1F48DCE8-618C-416E-AD59-2E9431B87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" y="873"/>
                <a:ext cx="35" cy="34"/>
              </a:xfrm>
              <a:custGeom>
                <a:avLst/>
                <a:gdLst>
                  <a:gd name="T0" fmla="*/ 0 w 35"/>
                  <a:gd name="T1" fmla="*/ 18 h 34"/>
                  <a:gd name="T2" fmla="*/ 0 w 35"/>
                  <a:gd name="T3" fmla="*/ 18 h 34"/>
                  <a:gd name="T4" fmla="*/ 1 w 35"/>
                  <a:gd name="T5" fmla="*/ 24 h 34"/>
                  <a:gd name="T6" fmla="*/ 4 w 35"/>
                  <a:gd name="T7" fmla="*/ 30 h 34"/>
                  <a:gd name="T8" fmla="*/ 10 w 35"/>
                  <a:gd name="T9" fmla="*/ 33 h 34"/>
                  <a:gd name="T10" fmla="*/ 16 w 35"/>
                  <a:gd name="T11" fmla="*/ 34 h 34"/>
                  <a:gd name="T12" fmla="*/ 16 w 35"/>
                  <a:gd name="T13" fmla="*/ 34 h 34"/>
                  <a:gd name="T14" fmla="*/ 24 w 35"/>
                  <a:gd name="T15" fmla="*/ 33 h 34"/>
                  <a:gd name="T16" fmla="*/ 29 w 35"/>
                  <a:gd name="T17" fmla="*/ 30 h 34"/>
                  <a:gd name="T18" fmla="*/ 33 w 35"/>
                  <a:gd name="T19" fmla="*/ 24 h 34"/>
                  <a:gd name="T20" fmla="*/ 35 w 35"/>
                  <a:gd name="T21" fmla="*/ 18 h 34"/>
                  <a:gd name="T22" fmla="*/ 35 w 35"/>
                  <a:gd name="T23" fmla="*/ 18 h 34"/>
                  <a:gd name="T24" fmla="*/ 33 w 35"/>
                  <a:gd name="T25" fmla="*/ 10 h 34"/>
                  <a:gd name="T26" fmla="*/ 29 w 35"/>
                  <a:gd name="T27" fmla="*/ 6 h 34"/>
                  <a:gd name="T28" fmla="*/ 24 w 35"/>
                  <a:gd name="T29" fmla="*/ 1 h 34"/>
                  <a:gd name="T30" fmla="*/ 16 w 35"/>
                  <a:gd name="T31" fmla="*/ 0 h 34"/>
                  <a:gd name="T32" fmla="*/ 16 w 35"/>
                  <a:gd name="T33" fmla="*/ 0 h 34"/>
                  <a:gd name="T34" fmla="*/ 10 w 35"/>
                  <a:gd name="T35" fmla="*/ 1 h 34"/>
                  <a:gd name="T36" fmla="*/ 4 w 35"/>
                  <a:gd name="T37" fmla="*/ 6 h 34"/>
                  <a:gd name="T38" fmla="*/ 1 w 35"/>
                  <a:gd name="T39" fmla="*/ 10 h 34"/>
                  <a:gd name="T40" fmla="*/ 0 w 35"/>
                  <a:gd name="T41" fmla="*/ 18 h 34"/>
                  <a:gd name="T42" fmla="*/ 0 w 35"/>
                  <a:gd name="T4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4">
                    <a:moveTo>
                      <a:pt x="0" y="18"/>
                    </a:moveTo>
                    <a:lnTo>
                      <a:pt x="0" y="18"/>
                    </a:lnTo>
                    <a:lnTo>
                      <a:pt x="1" y="24"/>
                    </a:lnTo>
                    <a:lnTo>
                      <a:pt x="4" y="30"/>
                    </a:lnTo>
                    <a:lnTo>
                      <a:pt x="10" y="33"/>
                    </a:lnTo>
                    <a:lnTo>
                      <a:pt x="16" y="34"/>
                    </a:lnTo>
                    <a:lnTo>
                      <a:pt x="16" y="34"/>
                    </a:lnTo>
                    <a:lnTo>
                      <a:pt x="24" y="33"/>
                    </a:lnTo>
                    <a:lnTo>
                      <a:pt x="29" y="30"/>
                    </a:lnTo>
                    <a:lnTo>
                      <a:pt x="33" y="24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3" y="10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4" y="6"/>
                    </a:lnTo>
                    <a:lnTo>
                      <a:pt x="1" y="10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1" name="Freeform 375">
                <a:extLst>
                  <a:ext uri="{FF2B5EF4-FFF2-40B4-BE49-F238E27FC236}">
                    <a16:creationId xmlns:a16="http://schemas.microsoft.com/office/drawing/2014/main" id="{B2394577-7403-405B-8083-C8A176BCD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879"/>
                <a:ext cx="35" cy="35"/>
              </a:xfrm>
              <a:custGeom>
                <a:avLst/>
                <a:gdLst>
                  <a:gd name="T0" fmla="*/ 0 w 35"/>
                  <a:gd name="T1" fmla="*/ 16 h 35"/>
                  <a:gd name="T2" fmla="*/ 0 w 35"/>
                  <a:gd name="T3" fmla="*/ 16 h 35"/>
                  <a:gd name="T4" fmla="*/ 1 w 35"/>
                  <a:gd name="T5" fmla="*/ 24 h 35"/>
                  <a:gd name="T6" fmla="*/ 6 w 35"/>
                  <a:gd name="T7" fmla="*/ 30 h 35"/>
                  <a:gd name="T8" fmla="*/ 11 w 35"/>
                  <a:gd name="T9" fmla="*/ 33 h 35"/>
                  <a:gd name="T10" fmla="*/ 18 w 35"/>
                  <a:gd name="T11" fmla="*/ 35 h 35"/>
                  <a:gd name="T12" fmla="*/ 18 w 35"/>
                  <a:gd name="T13" fmla="*/ 35 h 35"/>
                  <a:gd name="T14" fmla="*/ 24 w 35"/>
                  <a:gd name="T15" fmla="*/ 33 h 35"/>
                  <a:gd name="T16" fmla="*/ 30 w 35"/>
                  <a:gd name="T17" fmla="*/ 30 h 35"/>
                  <a:gd name="T18" fmla="*/ 33 w 35"/>
                  <a:gd name="T19" fmla="*/ 24 h 35"/>
                  <a:gd name="T20" fmla="*/ 35 w 35"/>
                  <a:gd name="T21" fmla="*/ 16 h 35"/>
                  <a:gd name="T22" fmla="*/ 35 w 35"/>
                  <a:gd name="T23" fmla="*/ 16 h 35"/>
                  <a:gd name="T24" fmla="*/ 33 w 35"/>
                  <a:gd name="T25" fmla="*/ 10 h 35"/>
                  <a:gd name="T26" fmla="*/ 30 w 35"/>
                  <a:gd name="T27" fmla="*/ 4 h 35"/>
                  <a:gd name="T28" fmla="*/ 24 w 35"/>
                  <a:gd name="T29" fmla="*/ 1 h 35"/>
                  <a:gd name="T30" fmla="*/ 18 w 35"/>
                  <a:gd name="T31" fmla="*/ 0 h 35"/>
                  <a:gd name="T32" fmla="*/ 18 w 35"/>
                  <a:gd name="T33" fmla="*/ 0 h 35"/>
                  <a:gd name="T34" fmla="*/ 11 w 35"/>
                  <a:gd name="T35" fmla="*/ 1 h 35"/>
                  <a:gd name="T36" fmla="*/ 6 w 35"/>
                  <a:gd name="T37" fmla="*/ 4 h 35"/>
                  <a:gd name="T38" fmla="*/ 1 w 35"/>
                  <a:gd name="T39" fmla="*/ 10 h 35"/>
                  <a:gd name="T40" fmla="*/ 0 w 35"/>
                  <a:gd name="T41" fmla="*/ 16 h 35"/>
                  <a:gd name="T42" fmla="*/ 0 w 35"/>
                  <a:gd name="T43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6"/>
                    </a:moveTo>
                    <a:lnTo>
                      <a:pt x="0" y="16"/>
                    </a:lnTo>
                    <a:lnTo>
                      <a:pt x="1" y="24"/>
                    </a:lnTo>
                    <a:lnTo>
                      <a:pt x="6" y="30"/>
                    </a:lnTo>
                    <a:lnTo>
                      <a:pt x="11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24" y="33"/>
                    </a:lnTo>
                    <a:lnTo>
                      <a:pt x="30" y="30"/>
                    </a:lnTo>
                    <a:lnTo>
                      <a:pt x="33" y="24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3" y="10"/>
                    </a:lnTo>
                    <a:lnTo>
                      <a:pt x="30" y="4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2" name="Freeform 376">
                <a:extLst>
                  <a:ext uri="{FF2B5EF4-FFF2-40B4-BE49-F238E27FC236}">
                    <a16:creationId xmlns:a16="http://schemas.microsoft.com/office/drawing/2014/main" id="{C615F3BB-A909-4D50-A44D-D6E2646FE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4" y="1039"/>
                <a:ext cx="34" cy="35"/>
              </a:xfrm>
              <a:custGeom>
                <a:avLst/>
                <a:gdLst>
                  <a:gd name="T0" fmla="*/ 0 w 34"/>
                  <a:gd name="T1" fmla="*/ 16 h 35"/>
                  <a:gd name="T2" fmla="*/ 0 w 34"/>
                  <a:gd name="T3" fmla="*/ 16 h 35"/>
                  <a:gd name="T4" fmla="*/ 1 w 34"/>
                  <a:gd name="T5" fmla="*/ 24 h 35"/>
                  <a:gd name="T6" fmla="*/ 4 w 34"/>
                  <a:gd name="T7" fmla="*/ 29 h 35"/>
                  <a:gd name="T8" fmla="*/ 10 w 34"/>
                  <a:gd name="T9" fmla="*/ 33 h 35"/>
                  <a:gd name="T10" fmla="*/ 16 w 34"/>
                  <a:gd name="T11" fmla="*/ 35 h 35"/>
                  <a:gd name="T12" fmla="*/ 16 w 34"/>
                  <a:gd name="T13" fmla="*/ 35 h 35"/>
                  <a:gd name="T14" fmla="*/ 24 w 34"/>
                  <a:gd name="T15" fmla="*/ 33 h 35"/>
                  <a:gd name="T16" fmla="*/ 28 w 34"/>
                  <a:gd name="T17" fmla="*/ 29 h 35"/>
                  <a:gd name="T18" fmla="*/ 33 w 34"/>
                  <a:gd name="T19" fmla="*/ 24 h 35"/>
                  <a:gd name="T20" fmla="*/ 34 w 34"/>
                  <a:gd name="T21" fmla="*/ 16 h 35"/>
                  <a:gd name="T22" fmla="*/ 34 w 34"/>
                  <a:gd name="T23" fmla="*/ 16 h 35"/>
                  <a:gd name="T24" fmla="*/ 33 w 34"/>
                  <a:gd name="T25" fmla="*/ 10 h 35"/>
                  <a:gd name="T26" fmla="*/ 28 w 34"/>
                  <a:gd name="T27" fmla="*/ 4 h 35"/>
                  <a:gd name="T28" fmla="*/ 24 w 34"/>
                  <a:gd name="T29" fmla="*/ 1 h 35"/>
                  <a:gd name="T30" fmla="*/ 16 w 34"/>
                  <a:gd name="T31" fmla="*/ 0 h 35"/>
                  <a:gd name="T32" fmla="*/ 16 w 34"/>
                  <a:gd name="T33" fmla="*/ 0 h 35"/>
                  <a:gd name="T34" fmla="*/ 10 w 34"/>
                  <a:gd name="T35" fmla="*/ 1 h 35"/>
                  <a:gd name="T36" fmla="*/ 4 w 34"/>
                  <a:gd name="T37" fmla="*/ 4 h 35"/>
                  <a:gd name="T38" fmla="*/ 1 w 34"/>
                  <a:gd name="T39" fmla="*/ 10 h 35"/>
                  <a:gd name="T40" fmla="*/ 0 w 34"/>
                  <a:gd name="T41" fmla="*/ 16 h 35"/>
                  <a:gd name="T42" fmla="*/ 0 w 34"/>
                  <a:gd name="T43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5">
                    <a:moveTo>
                      <a:pt x="0" y="16"/>
                    </a:moveTo>
                    <a:lnTo>
                      <a:pt x="0" y="16"/>
                    </a:lnTo>
                    <a:lnTo>
                      <a:pt x="1" y="24"/>
                    </a:lnTo>
                    <a:lnTo>
                      <a:pt x="4" y="29"/>
                    </a:lnTo>
                    <a:lnTo>
                      <a:pt x="10" y="33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24" y="33"/>
                    </a:lnTo>
                    <a:lnTo>
                      <a:pt x="28" y="29"/>
                    </a:lnTo>
                    <a:lnTo>
                      <a:pt x="33" y="2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3" y="10"/>
                    </a:lnTo>
                    <a:lnTo>
                      <a:pt x="28" y="4"/>
                    </a:lnTo>
                    <a:lnTo>
                      <a:pt x="24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3" name="Freeform 377">
                <a:extLst>
                  <a:ext uri="{FF2B5EF4-FFF2-40B4-BE49-F238E27FC236}">
                    <a16:creationId xmlns:a16="http://schemas.microsoft.com/office/drawing/2014/main" id="{8AE4614B-F6EC-4D41-8DCB-F480797A3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1122"/>
                <a:ext cx="35" cy="35"/>
              </a:xfrm>
              <a:custGeom>
                <a:avLst/>
                <a:gdLst>
                  <a:gd name="T0" fmla="*/ 0 w 35"/>
                  <a:gd name="T1" fmla="*/ 17 h 35"/>
                  <a:gd name="T2" fmla="*/ 0 w 35"/>
                  <a:gd name="T3" fmla="*/ 17 h 35"/>
                  <a:gd name="T4" fmla="*/ 2 w 35"/>
                  <a:gd name="T5" fmla="*/ 24 h 35"/>
                  <a:gd name="T6" fmla="*/ 5 w 35"/>
                  <a:gd name="T7" fmla="*/ 29 h 35"/>
                  <a:gd name="T8" fmla="*/ 11 w 35"/>
                  <a:gd name="T9" fmla="*/ 33 h 35"/>
                  <a:gd name="T10" fmla="*/ 17 w 35"/>
                  <a:gd name="T11" fmla="*/ 35 h 35"/>
                  <a:gd name="T12" fmla="*/ 17 w 35"/>
                  <a:gd name="T13" fmla="*/ 35 h 35"/>
                  <a:gd name="T14" fmla="*/ 24 w 35"/>
                  <a:gd name="T15" fmla="*/ 33 h 35"/>
                  <a:gd name="T16" fmla="*/ 29 w 35"/>
                  <a:gd name="T17" fmla="*/ 29 h 35"/>
                  <a:gd name="T18" fmla="*/ 34 w 35"/>
                  <a:gd name="T19" fmla="*/ 24 h 35"/>
                  <a:gd name="T20" fmla="*/ 35 w 35"/>
                  <a:gd name="T21" fmla="*/ 17 h 35"/>
                  <a:gd name="T22" fmla="*/ 35 w 35"/>
                  <a:gd name="T23" fmla="*/ 17 h 35"/>
                  <a:gd name="T24" fmla="*/ 34 w 35"/>
                  <a:gd name="T25" fmla="*/ 10 h 35"/>
                  <a:gd name="T26" fmla="*/ 29 w 35"/>
                  <a:gd name="T27" fmla="*/ 4 h 35"/>
                  <a:gd name="T28" fmla="*/ 24 w 35"/>
                  <a:gd name="T29" fmla="*/ 1 h 35"/>
                  <a:gd name="T30" fmla="*/ 17 w 35"/>
                  <a:gd name="T31" fmla="*/ 0 h 35"/>
                  <a:gd name="T32" fmla="*/ 17 w 35"/>
                  <a:gd name="T33" fmla="*/ 0 h 35"/>
                  <a:gd name="T34" fmla="*/ 11 w 35"/>
                  <a:gd name="T35" fmla="*/ 1 h 35"/>
                  <a:gd name="T36" fmla="*/ 5 w 35"/>
                  <a:gd name="T37" fmla="*/ 4 h 35"/>
                  <a:gd name="T38" fmla="*/ 2 w 35"/>
                  <a:gd name="T39" fmla="*/ 10 h 35"/>
                  <a:gd name="T40" fmla="*/ 0 w 35"/>
                  <a:gd name="T41" fmla="*/ 17 h 35"/>
                  <a:gd name="T42" fmla="*/ 0 w 35"/>
                  <a:gd name="T43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lnTo>
                      <a:pt x="0" y="17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1" y="33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4" y="33"/>
                    </a:lnTo>
                    <a:lnTo>
                      <a:pt x="29" y="29"/>
                    </a:lnTo>
                    <a:lnTo>
                      <a:pt x="34" y="24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4" y="10"/>
                    </a:lnTo>
                    <a:lnTo>
                      <a:pt x="29" y="4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2" y="10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4" name="Freeform 378">
                <a:extLst>
                  <a:ext uri="{FF2B5EF4-FFF2-40B4-BE49-F238E27FC236}">
                    <a16:creationId xmlns:a16="http://schemas.microsoft.com/office/drawing/2014/main" id="{77D0C961-A657-4BE9-B67F-3CC11299A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8" y="1179"/>
                <a:ext cx="34" cy="35"/>
              </a:xfrm>
              <a:custGeom>
                <a:avLst/>
                <a:gdLst>
                  <a:gd name="T0" fmla="*/ 0 w 34"/>
                  <a:gd name="T1" fmla="*/ 18 h 35"/>
                  <a:gd name="T2" fmla="*/ 0 w 34"/>
                  <a:gd name="T3" fmla="*/ 18 h 35"/>
                  <a:gd name="T4" fmla="*/ 1 w 34"/>
                  <a:gd name="T5" fmla="*/ 24 h 35"/>
                  <a:gd name="T6" fmla="*/ 4 w 34"/>
                  <a:gd name="T7" fmla="*/ 30 h 35"/>
                  <a:gd name="T8" fmla="*/ 10 w 34"/>
                  <a:gd name="T9" fmla="*/ 34 h 35"/>
                  <a:gd name="T10" fmla="*/ 16 w 34"/>
                  <a:gd name="T11" fmla="*/ 35 h 35"/>
                  <a:gd name="T12" fmla="*/ 16 w 34"/>
                  <a:gd name="T13" fmla="*/ 35 h 35"/>
                  <a:gd name="T14" fmla="*/ 24 w 34"/>
                  <a:gd name="T15" fmla="*/ 34 h 35"/>
                  <a:gd name="T16" fmla="*/ 28 w 34"/>
                  <a:gd name="T17" fmla="*/ 30 h 35"/>
                  <a:gd name="T18" fmla="*/ 33 w 34"/>
                  <a:gd name="T19" fmla="*/ 24 h 35"/>
                  <a:gd name="T20" fmla="*/ 34 w 34"/>
                  <a:gd name="T21" fmla="*/ 18 h 35"/>
                  <a:gd name="T22" fmla="*/ 34 w 34"/>
                  <a:gd name="T23" fmla="*/ 18 h 35"/>
                  <a:gd name="T24" fmla="*/ 33 w 34"/>
                  <a:gd name="T25" fmla="*/ 11 h 35"/>
                  <a:gd name="T26" fmla="*/ 28 w 34"/>
                  <a:gd name="T27" fmla="*/ 6 h 35"/>
                  <a:gd name="T28" fmla="*/ 24 w 34"/>
                  <a:gd name="T29" fmla="*/ 2 h 35"/>
                  <a:gd name="T30" fmla="*/ 16 w 34"/>
                  <a:gd name="T31" fmla="*/ 0 h 35"/>
                  <a:gd name="T32" fmla="*/ 16 w 34"/>
                  <a:gd name="T33" fmla="*/ 0 h 35"/>
                  <a:gd name="T34" fmla="*/ 10 w 34"/>
                  <a:gd name="T35" fmla="*/ 2 h 35"/>
                  <a:gd name="T36" fmla="*/ 4 w 34"/>
                  <a:gd name="T37" fmla="*/ 6 h 35"/>
                  <a:gd name="T38" fmla="*/ 1 w 34"/>
                  <a:gd name="T39" fmla="*/ 11 h 35"/>
                  <a:gd name="T40" fmla="*/ 0 w 34"/>
                  <a:gd name="T41" fmla="*/ 18 h 35"/>
                  <a:gd name="T42" fmla="*/ 0 w 34"/>
                  <a:gd name="T4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5">
                    <a:moveTo>
                      <a:pt x="0" y="18"/>
                    </a:moveTo>
                    <a:lnTo>
                      <a:pt x="0" y="18"/>
                    </a:lnTo>
                    <a:lnTo>
                      <a:pt x="1" y="24"/>
                    </a:lnTo>
                    <a:lnTo>
                      <a:pt x="4" y="30"/>
                    </a:lnTo>
                    <a:lnTo>
                      <a:pt x="10" y="34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24" y="34"/>
                    </a:lnTo>
                    <a:lnTo>
                      <a:pt x="28" y="30"/>
                    </a:lnTo>
                    <a:lnTo>
                      <a:pt x="33" y="24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3" y="11"/>
                    </a:lnTo>
                    <a:lnTo>
                      <a:pt x="28" y="6"/>
                    </a:lnTo>
                    <a:lnTo>
                      <a:pt x="24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2"/>
                    </a:lnTo>
                    <a:lnTo>
                      <a:pt x="4" y="6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5" name="Freeform 379">
                <a:extLst>
                  <a:ext uri="{FF2B5EF4-FFF2-40B4-BE49-F238E27FC236}">
                    <a16:creationId xmlns:a16="http://schemas.microsoft.com/office/drawing/2014/main" id="{6CA2AEF5-1DE6-41D6-A126-00F1D8DB5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2" y="1220"/>
                <a:ext cx="34" cy="35"/>
              </a:xfrm>
              <a:custGeom>
                <a:avLst/>
                <a:gdLst>
                  <a:gd name="T0" fmla="*/ 0 w 34"/>
                  <a:gd name="T1" fmla="*/ 17 h 35"/>
                  <a:gd name="T2" fmla="*/ 0 w 34"/>
                  <a:gd name="T3" fmla="*/ 17 h 35"/>
                  <a:gd name="T4" fmla="*/ 1 w 34"/>
                  <a:gd name="T5" fmla="*/ 24 h 35"/>
                  <a:gd name="T6" fmla="*/ 4 w 34"/>
                  <a:gd name="T7" fmla="*/ 29 h 35"/>
                  <a:gd name="T8" fmla="*/ 10 w 34"/>
                  <a:gd name="T9" fmla="*/ 33 h 35"/>
                  <a:gd name="T10" fmla="*/ 18 w 34"/>
                  <a:gd name="T11" fmla="*/ 35 h 35"/>
                  <a:gd name="T12" fmla="*/ 18 w 34"/>
                  <a:gd name="T13" fmla="*/ 35 h 35"/>
                  <a:gd name="T14" fmla="*/ 24 w 34"/>
                  <a:gd name="T15" fmla="*/ 33 h 35"/>
                  <a:gd name="T16" fmla="*/ 30 w 34"/>
                  <a:gd name="T17" fmla="*/ 29 h 35"/>
                  <a:gd name="T18" fmla="*/ 33 w 34"/>
                  <a:gd name="T19" fmla="*/ 24 h 35"/>
                  <a:gd name="T20" fmla="*/ 34 w 34"/>
                  <a:gd name="T21" fmla="*/ 17 h 35"/>
                  <a:gd name="T22" fmla="*/ 34 w 34"/>
                  <a:gd name="T23" fmla="*/ 17 h 35"/>
                  <a:gd name="T24" fmla="*/ 33 w 34"/>
                  <a:gd name="T25" fmla="*/ 11 h 35"/>
                  <a:gd name="T26" fmla="*/ 30 w 34"/>
                  <a:gd name="T27" fmla="*/ 5 h 35"/>
                  <a:gd name="T28" fmla="*/ 24 w 34"/>
                  <a:gd name="T29" fmla="*/ 2 h 35"/>
                  <a:gd name="T30" fmla="*/ 18 w 34"/>
                  <a:gd name="T31" fmla="*/ 0 h 35"/>
                  <a:gd name="T32" fmla="*/ 18 w 34"/>
                  <a:gd name="T33" fmla="*/ 0 h 35"/>
                  <a:gd name="T34" fmla="*/ 10 w 34"/>
                  <a:gd name="T35" fmla="*/ 2 h 35"/>
                  <a:gd name="T36" fmla="*/ 4 w 34"/>
                  <a:gd name="T37" fmla="*/ 5 h 35"/>
                  <a:gd name="T38" fmla="*/ 1 w 34"/>
                  <a:gd name="T39" fmla="*/ 11 h 35"/>
                  <a:gd name="T40" fmla="*/ 0 w 34"/>
                  <a:gd name="T41" fmla="*/ 17 h 35"/>
                  <a:gd name="T42" fmla="*/ 0 w 34"/>
                  <a:gd name="T43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5">
                    <a:moveTo>
                      <a:pt x="0" y="17"/>
                    </a:moveTo>
                    <a:lnTo>
                      <a:pt x="0" y="17"/>
                    </a:lnTo>
                    <a:lnTo>
                      <a:pt x="1" y="24"/>
                    </a:lnTo>
                    <a:lnTo>
                      <a:pt x="4" y="29"/>
                    </a:lnTo>
                    <a:lnTo>
                      <a:pt x="10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24" y="33"/>
                    </a:lnTo>
                    <a:lnTo>
                      <a:pt x="30" y="29"/>
                    </a:lnTo>
                    <a:lnTo>
                      <a:pt x="33" y="24"/>
                    </a:lnTo>
                    <a:lnTo>
                      <a:pt x="34" y="17"/>
                    </a:lnTo>
                    <a:lnTo>
                      <a:pt x="34" y="17"/>
                    </a:lnTo>
                    <a:lnTo>
                      <a:pt x="33" y="11"/>
                    </a:lnTo>
                    <a:lnTo>
                      <a:pt x="30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6" name="Freeform 380">
                <a:extLst>
                  <a:ext uri="{FF2B5EF4-FFF2-40B4-BE49-F238E27FC236}">
                    <a16:creationId xmlns:a16="http://schemas.microsoft.com/office/drawing/2014/main" id="{FA1CEEBA-E5E1-4AB6-A4F6-4B19E3338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4" y="1276"/>
                <a:ext cx="35" cy="35"/>
              </a:xfrm>
              <a:custGeom>
                <a:avLst/>
                <a:gdLst>
                  <a:gd name="T0" fmla="*/ 0 w 35"/>
                  <a:gd name="T1" fmla="*/ 17 h 35"/>
                  <a:gd name="T2" fmla="*/ 0 w 35"/>
                  <a:gd name="T3" fmla="*/ 17 h 35"/>
                  <a:gd name="T4" fmla="*/ 2 w 35"/>
                  <a:gd name="T5" fmla="*/ 24 h 35"/>
                  <a:gd name="T6" fmla="*/ 5 w 35"/>
                  <a:gd name="T7" fmla="*/ 30 h 35"/>
                  <a:gd name="T8" fmla="*/ 11 w 35"/>
                  <a:gd name="T9" fmla="*/ 33 h 35"/>
                  <a:gd name="T10" fmla="*/ 18 w 35"/>
                  <a:gd name="T11" fmla="*/ 35 h 35"/>
                  <a:gd name="T12" fmla="*/ 18 w 35"/>
                  <a:gd name="T13" fmla="*/ 35 h 35"/>
                  <a:gd name="T14" fmla="*/ 24 w 35"/>
                  <a:gd name="T15" fmla="*/ 33 h 35"/>
                  <a:gd name="T16" fmla="*/ 30 w 35"/>
                  <a:gd name="T17" fmla="*/ 30 h 35"/>
                  <a:gd name="T18" fmla="*/ 33 w 35"/>
                  <a:gd name="T19" fmla="*/ 24 h 35"/>
                  <a:gd name="T20" fmla="*/ 35 w 35"/>
                  <a:gd name="T21" fmla="*/ 17 h 35"/>
                  <a:gd name="T22" fmla="*/ 35 w 35"/>
                  <a:gd name="T23" fmla="*/ 17 h 35"/>
                  <a:gd name="T24" fmla="*/ 33 w 35"/>
                  <a:gd name="T25" fmla="*/ 11 h 35"/>
                  <a:gd name="T26" fmla="*/ 30 w 35"/>
                  <a:gd name="T27" fmla="*/ 4 h 35"/>
                  <a:gd name="T28" fmla="*/ 24 w 35"/>
                  <a:gd name="T29" fmla="*/ 1 h 35"/>
                  <a:gd name="T30" fmla="*/ 18 w 35"/>
                  <a:gd name="T31" fmla="*/ 0 h 35"/>
                  <a:gd name="T32" fmla="*/ 18 w 35"/>
                  <a:gd name="T33" fmla="*/ 0 h 35"/>
                  <a:gd name="T34" fmla="*/ 11 w 35"/>
                  <a:gd name="T35" fmla="*/ 1 h 35"/>
                  <a:gd name="T36" fmla="*/ 5 w 35"/>
                  <a:gd name="T37" fmla="*/ 4 h 35"/>
                  <a:gd name="T38" fmla="*/ 2 w 35"/>
                  <a:gd name="T39" fmla="*/ 11 h 35"/>
                  <a:gd name="T40" fmla="*/ 0 w 35"/>
                  <a:gd name="T41" fmla="*/ 17 h 35"/>
                  <a:gd name="T42" fmla="*/ 0 w 35"/>
                  <a:gd name="T43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lnTo>
                      <a:pt x="0" y="17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24" y="33"/>
                    </a:lnTo>
                    <a:lnTo>
                      <a:pt x="30" y="30"/>
                    </a:lnTo>
                    <a:lnTo>
                      <a:pt x="33" y="24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3" y="11"/>
                    </a:lnTo>
                    <a:lnTo>
                      <a:pt x="30" y="4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7" name="Freeform 381">
                <a:extLst>
                  <a:ext uri="{FF2B5EF4-FFF2-40B4-BE49-F238E27FC236}">
                    <a16:creationId xmlns:a16="http://schemas.microsoft.com/office/drawing/2014/main" id="{F60A0CE3-A4B6-4960-9495-A4B6E77F8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9" y="1312"/>
                <a:ext cx="35" cy="35"/>
              </a:xfrm>
              <a:custGeom>
                <a:avLst/>
                <a:gdLst>
                  <a:gd name="T0" fmla="*/ 0 w 35"/>
                  <a:gd name="T1" fmla="*/ 18 h 35"/>
                  <a:gd name="T2" fmla="*/ 0 w 35"/>
                  <a:gd name="T3" fmla="*/ 18 h 35"/>
                  <a:gd name="T4" fmla="*/ 2 w 35"/>
                  <a:gd name="T5" fmla="*/ 24 h 35"/>
                  <a:gd name="T6" fmla="*/ 5 w 35"/>
                  <a:gd name="T7" fmla="*/ 30 h 35"/>
                  <a:gd name="T8" fmla="*/ 11 w 35"/>
                  <a:gd name="T9" fmla="*/ 33 h 35"/>
                  <a:gd name="T10" fmla="*/ 18 w 35"/>
                  <a:gd name="T11" fmla="*/ 35 h 35"/>
                  <a:gd name="T12" fmla="*/ 18 w 35"/>
                  <a:gd name="T13" fmla="*/ 35 h 35"/>
                  <a:gd name="T14" fmla="*/ 24 w 35"/>
                  <a:gd name="T15" fmla="*/ 33 h 35"/>
                  <a:gd name="T16" fmla="*/ 30 w 35"/>
                  <a:gd name="T17" fmla="*/ 30 h 35"/>
                  <a:gd name="T18" fmla="*/ 33 w 35"/>
                  <a:gd name="T19" fmla="*/ 24 h 35"/>
                  <a:gd name="T20" fmla="*/ 35 w 35"/>
                  <a:gd name="T21" fmla="*/ 18 h 35"/>
                  <a:gd name="T22" fmla="*/ 35 w 35"/>
                  <a:gd name="T23" fmla="*/ 18 h 35"/>
                  <a:gd name="T24" fmla="*/ 33 w 35"/>
                  <a:gd name="T25" fmla="*/ 11 h 35"/>
                  <a:gd name="T26" fmla="*/ 30 w 35"/>
                  <a:gd name="T27" fmla="*/ 6 h 35"/>
                  <a:gd name="T28" fmla="*/ 24 w 35"/>
                  <a:gd name="T29" fmla="*/ 2 h 35"/>
                  <a:gd name="T30" fmla="*/ 18 w 35"/>
                  <a:gd name="T31" fmla="*/ 0 h 35"/>
                  <a:gd name="T32" fmla="*/ 18 w 35"/>
                  <a:gd name="T33" fmla="*/ 0 h 35"/>
                  <a:gd name="T34" fmla="*/ 11 w 35"/>
                  <a:gd name="T35" fmla="*/ 2 h 35"/>
                  <a:gd name="T36" fmla="*/ 5 w 35"/>
                  <a:gd name="T37" fmla="*/ 6 h 35"/>
                  <a:gd name="T38" fmla="*/ 2 w 35"/>
                  <a:gd name="T39" fmla="*/ 11 h 35"/>
                  <a:gd name="T40" fmla="*/ 0 w 35"/>
                  <a:gd name="T41" fmla="*/ 18 h 35"/>
                  <a:gd name="T42" fmla="*/ 0 w 35"/>
                  <a:gd name="T4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lnTo>
                      <a:pt x="0" y="18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24" y="33"/>
                    </a:lnTo>
                    <a:lnTo>
                      <a:pt x="30" y="30"/>
                    </a:lnTo>
                    <a:lnTo>
                      <a:pt x="33" y="24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3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8" name="Freeform 382">
                <a:extLst>
                  <a:ext uri="{FF2B5EF4-FFF2-40B4-BE49-F238E27FC236}">
                    <a16:creationId xmlns:a16="http://schemas.microsoft.com/office/drawing/2014/main" id="{CC2F6DAD-B9F7-4B90-BDF3-9A1F659FB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4" y="1338"/>
                <a:ext cx="34" cy="33"/>
              </a:xfrm>
              <a:custGeom>
                <a:avLst/>
                <a:gdLst>
                  <a:gd name="T0" fmla="*/ 0 w 34"/>
                  <a:gd name="T1" fmla="*/ 16 h 33"/>
                  <a:gd name="T2" fmla="*/ 0 w 34"/>
                  <a:gd name="T3" fmla="*/ 16 h 33"/>
                  <a:gd name="T4" fmla="*/ 1 w 34"/>
                  <a:gd name="T5" fmla="*/ 23 h 33"/>
                  <a:gd name="T6" fmla="*/ 4 w 34"/>
                  <a:gd name="T7" fmla="*/ 29 h 33"/>
                  <a:gd name="T8" fmla="*/ 10 w 34"/>
                  <a:gd name="T9" fmla="*/ 32 h 33"/>
                  <a:gd name="T10" fmla="*/ 16 w 34"/>
                  <a:gd name="T11" fmla="*/ 33 h 33"/>
                  <a:gd name="T12" fmla="*/ 16 w 34"/>
                  <a:gd name="T13" fmla="*/ 33 h 33"/>
                  <a:gd name="T14" fmla="*/ 24 w 34"/>
                  <a:gd name="T15" fmla="*/ 32 h 33"/>
                  <a:gd name="T16" fmla="*/ 28 w 34"/>
                  <a:gd name="T17" fmla="*/ 29 h 33"/>
                  <a:gd name="T18" fmla="*/ 33 w 34"/>
                  <a:gd name="T19" fmla="*/ 23 h 33"/>
                  <a:gd name="T20" fmla="*/ 34 w 34"/>
                  <a:gd name="T21" fmla="*/ 16 h 33"/>
                  <a:gd name="T22" fmla="*/ 34 w 34"/>
                  <a:gd name="T23" fmla="*/ 16 h 33"/>
                  <a:gd name="T24" fmla="*/ 33 w 34"/>
                  <a:gd name="T25" fmla="*/ 10 h 33"/>
                  <a:gd name="T26" fmla="*/ 28 w 34"/>
                  <a:gd name="T27" fmla="*/ 4 h 33"/>
                  <a:gd name="T28" fmla="*/ 24 w 34"/>
                  <a:gd name="T29" fmla="*/ 0 h 33"/>
                  <a:gd name="T30" fmla="*/ 16 w 34"/>
                  <a:gd name="T31" fmla="*/ 0 h 33"/>
                  <a:gd name="T32" fmla="*/ 16 w 34"/>
                  <a:gd name="T33" fmla="*/ 0 h 33"/>
                  <a:gd name="T34" fmla="*/ 10 w 34"/>
                  <a:gd name="T35" fmla="*/ 0 h 33"/>
                  <a:gd name="T36" fmla="*/ 4 w 34"/>
                  <a:gd name="T37" fmla="*/ 4 h 33"/>
                  <a:gd name="T38" fmla="*/ 1 w 34"/>
                  <a:gd name="T39" fmla="*/ 10 h 33"/>
                  <a:gd name="T40" fmla="*/ 0 w 34"/>
                  <a:gd name="T41" fmla="*/ 16 h 33"/>
                  <a:gd name="T42" fmla="*/ 0 w 34"/>
                  <a:gd name="T4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3">
                    <a:moveTo>
                      <a:pt x="0" y="16"/>
                    </a:moveTo>
                    <a:lnTo>
                      <a:pt x="0" y="16"/>
                    </a:lnTo>
                    <a:lnTo>
                      <a:pt x="1" y="23"/>
                    </a:lnTo>
                    <a:lnTo>
                      <a:pt x="4" y="29"/>
                    </a:lnTo>
                    <a:lnTo>
                      <a:pt x="10" y="32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24" y="32"/>
                    </a:lnTo>
                    <a:lnTo>
                      <a:pt x="28" y="29"/>
                    </a:lnTo>
                    <a:lnTo>
                      <a:pt x="33" y="23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3" y="10"/>
                    </a:lnTo>
                    <a:lnTo>
                      <a:pt x="28" y="4"/>
                    </a:lnTo>
                    <a:lnTo>
                      <a:pt x="24" y="0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0"/>
                    </a:lnTo>
                    <a:lnTo>
                      <a:pt x="4" y="4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9" name="Freeform 383">
                <a:extLst>
                  <a:ext uri="{FF2B5EF4-FFF2-40B4-BE49-F238E27FC236}">
                    <a16:creationId xmlns:a16="http://schemas.microsoft.com/office/drawing/2014/main" id="{0191EBB5-CBAA-4206-9E25-1F23433F6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" y="1348"/>
                <a:ext cx="35" cy="34"/>
              </a:xfrm>
              <a:custGeom>
                <a:avLst/>
                <a:gdLst>
                  <a:gd name="T0" fmla="*/ 0 w 35"/>
                  <a:gd name="T1" fmla="*/ 17 h 34"/>
                  <a:gd name="T2" fmla="*/ 0 w 35"/>
                  <a:gd name="T3" fmla="*/ 17 h 34"/>
                  <a:gd name="T4" fmla="*/ 1 w 35"/>
                  <a:gd name="T5" fmla="*/ 23 h 34"/>
                  <a:gd name="T6" fmla="*/ 6 w 35"/>
                  <a:gd name="T7" fmla="*/ 29 h 34"/>
                  <a:gd name="T8" fmla="*/ 10 w 35"/>
                  <a:gd name="T9" fmla="*/ 32 h 34"/>
                  <a:gd name="T10" fmla="*/ 18 w 35"/>
                  <a:gd name="T11" fmla="*/ 34 h 34"/>
                  <a:gd name="T12" fmla="*/ 18 w 35"/>
                  <a:gd name="T13" fmla="*/ 34 h 34"/>
                  <a:gd name="T14" fmla="*/ 24 w 35"/>
                  <a:gd name="T15" fmla="*/ 32 h 34"/>
                  <a:gd name="T16" fmla="*/ 30 w 35"/>
                  <a:gd name="T17" fmla="*/ 29 h 34"/>
                  <a:gd name="T18" fmla="*/ 33 w 35"/>
                  <a:gd name="T19" fmla="*/ 23 h 34"/>
                  <a:gd name="T20" fmla="*/ 35 w 35"/>
                  <a:gd name="T21" fmla="*/ 17 h 34"/>
                  <a:gd name="T22" fmla="*/ 35 w 35"/>
                  <a:gd name="T23" fmla="*/ 17 h 34"/>
                  <a:gd name="T24" fmla="*/ 33 w 35"/>
                  <a:gd name="T25" fmla="*/ 9 h 34"/>
                  <a:gd name="T26" fmla="*/ 30 w 35"/>
                  <a:gd name="T27" fmla="*/ 5 h 34"/>
                  <a:gd name="T28" fmla="*/ 24 w 35"/>
                  <a:gd name="T29" fmla="*/ 0 h 34"/>
                  <a:gd name="T30" fmla="*/ 18 w 35"/>
                  <a:gd name="T31" fmla="*/ 0 h 34"/>
                  <a:gd name="T32" fmla="*/ 18 w 35"/>
                  <a:gd name="T33" fmla="*/ 0 h 34"/>
                  <a:gd name="T34" fmla="*/ 10 w 35"/>
                  <a:gd name="T35" fmla="*/ 0 h 34"/>
                  <a:gd name="T36" fmla="*/ 6 w 35"/>
                  <a:gd name="T37" fmla="*/ 5 h 34"/>
                  <a:gd name="T38" fmla="*/ 1 w 35"/>
                  <a:gd name="T39" fmla="*/ 9 h 34"/>
                  <a:gd name="T40" fmla="*/ 0 w 35"/>
                  <a:gd name="T41" fmla="*/ 17 h 34"/>
                  <a:gd name="T42" fmla="*/ 0 w 35"/>
                  <a:gd name="T43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4">
                    <a:moveTo>
                      <a:pt x="0" y="17"/>
                    </a:moveTo>
                    <a:lnTo>
                      <a:pt x="0" y="17"/>
                    </a:lnTo>
                    <a:lnTo>
                      <a:pt x="1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4" y="32"/>
                    </a:lnTo>
                    <a:lnTo>
                      <a:pt x="30" y="29"/>
                    </a:lnTo>
                    <a:lnTo>
                      <a:pt x="33" y="23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3" y="9"/>
                    </a:lnTo>
                    <a:lnTo>
                      <a:pt x="30" y="5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6" y="5"/>
                    </a:lnTo>
                    <a:lnTo>
                      <a:pt x="1" y="9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0" name="Freeform 384">
                <a:extLst>
                  <a:ext uri="{FF2B5EF4-FFF2-40B4-BE49-F238E27FC236}">
                    <a16:creationId xmlns:a16="http://schemas.microsoft.com/office/drawing/2014/main" id="{0A2D93CB-2E74-4CF8-ADB1-43181AE4B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3" y="1348"/>
                <a:ext cx="35" cy="34"/>
              </a:xfrm>
              <a:custGeom>
                <a:avLst/>
                <a:gdLst>
                  <a:gd name="T0" fmla="*/ 0 w 35"/>
                  <a:gd name="T1" fmla="*/ 17 h 34"/>
                  <a:gd name="T2" fmla="*/ 0 w 35"/>
                  <a:gd name="T3" fmla="*/ 17 h 34"/>
                  <a:gd name="T4" fmla="*/ 1 w 35"/>
                  <a:gd name="T5" fmla="*/ 23 h 34"/>
                  <a:gd name="T6" fmla="*/ 6 w 35"/>
                  <a:gd name="T7" fmla="*/ 29 h 34"/>
                  <a:gd name="T8" fmla="*/ 10 w 35"/>
                  <a:gd name="T9" fmla="*/ 32 h 34"/>
                  <a:gd name="T10" fmla="*/ 18 w 35"/>
                  <a:gd name="T11" fmla="*/ 34 h 34"/>
                  <a:gd name="T12" fmla="*/ 18 w 35"/>
                  <a:gd name="T13" fmla="*/ 34 h 34"/>
                  <a:gd name="T14" fmla="*/ 24 w 35"/>
                  <a:gd name="T15" fmla="*/ 32 h 34"/>
                  <a:gd name="T16" fmla="*/ 30 w 35"/>
                  <a:gd name="T17" fmla="*/ 29 h 34"/>
                  <a:gd name="T18" fmla="*/ 33 w 35"/>
                  <a:gd name="T19" fmla="*/ 23 h 34"/>
                  <a:gd name="T20" fmla="*/ 35 w 35"/>
                  <a:gd name="T21" fmla="*/ 17 h 34"/>
                  <a:gd name="T22" fmla="*/ 35 w 35"/>
                  <a:gd name="T23" fmla="*/ 17 h 34"/>
                  <a:gd name="T24" fmla="*/ 33 w 35"/>
                  <a:gd name="T25" fmla="*/ 9 h 34"/>
                  <a:gd name="T26" fmla="*/ 30 w 35"/>
                  <a:gd name="T27" fmla="*/ 5 h 34"/>
                  <a:gd name="T28" fmla="*/ 24 w 35"/>
                  <a:gd name="T29" fmla="*/ 0 h 34"/>
                  <a:gd name="T30" fmla="*/ 18 w 35"/>
                  <a:gd name="T31" fmla="*/ 0 h 34"/>
                  <a:gd name="T32" fmla="*/ 18 w 35"/>
                  <a:gd name="T33" fmla="*/ 0 h 34"/>
                  <a:gd name="T34" fmla="*/ 10 w 35"/>
                  <a:gd name="T35" fmla="*/ 0 h 34"/>
                  <a:gd name="T36" fmla="*/ 6 w 35"/>
                  <a:gd name="T37" fmla="*/ 5 h 34"/>
                  <a:gd name="T38" fmla="*/ 1 w 35"/>
                  <a:gd name="T39" fmla="*/ 9 h 34"/>
                  <a:gd name="T40" fmla="*/ 0 w 35"/>
                  <a:gd name="T41" fmla="*/ 17 h 34"/>
                  <a:gd name="T42" fmla="*/ 0 w 35"/>
                  <a:gd name="T43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4">
                    <a:moveTo>
                      <a:pt x="0" y="17"/>
                    </a:moveTo>
                    <a:lnTo>
                      <a:pt x="0" y="17"/>
                    </a:lnTo>
                    <a:lnTo>
                      <a:pt x="1" y="23"/>
                    </a:lnTo>
                    <a:lnTo>
                      <a:pt x="6" y="29"/>
                    </a:lnTo>
                    <a:lnTo>
                      <a:pt x="10" y="32"/>
                    </a:lnTo>
                    <a:lnTo>
                      <a:pt x="18" y="34"/>
                    </a:lnTo>
                    <a:lnTo>
                      <a:pt x="18" y="34"/>
                    </a:lnTo>
                    <a:lnTo>
                      <a:pt x="24" y="32"/>
                    </a:lnTo>
                    <a:lnTo>
                      <a:pt x="30" y="29"/>
                    </a:lnTo>
                    <a:lnTo>
                      <a:pt x="33" y="23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3" y="9"/>
                    </a:lnTo>
                    <a:lnTo>
                      <a:pt x="30" y="5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0" y="0"/>
                    </a:lnTo>
                    <a:lnTo>
                      <a:pt x="6" y="5"/>
                    </a:lnTo>
                    <a:lnTo>
                      <a:pt x="1" y="9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1" name="Freeform 385">
                <a:extLst>
                  <a:ext uri="{FF2B5EF4-FFF2-40B4-BE49-F238E27FC236}">
                    <a16:creationId xmlns:a16="http://schemas.microsoft.com/office/drawing/2014/main" id="{24477A83-5589-4304-A03B-9BCB3A5D7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7" y="1348"/>
                <a:ext cx="33" cy="34"/>
              </a:xfrm>
              <a:custGeom>
                <a:avLst/>
                <a:gdLst>
                  <a:gd name="T0" fmla="*/ 0 w 33"/>
                  <a:gd name="T1" fmla="*/ 17 h 34"/>
                  <a:gd name="T2" fmla="*/ 0 w 33"/>
                  <a:gd name="T3" fmla="*/ 17 h 34"/>
                  <a:gd name="T4" fmla="*/ 0 w 33"/>
                  <a:gd name="T5" fmla="*/ 23 h 34"/>
                  <a:gd name="T6" fmla="*/ 5 w 33"/>
                  <a:gd name="T7" fmla="*/ 29 h 34"/>
                  <a:gd name="T8" fmla="*/ 9 w 33"/>
                  <a:gd name="T9" fmla="*/ 32 h 34"/>
                  <a:gd name="T10" fmla="*/ 17 w 33"/>
                  <a:gd name="T11" fmla="*/ 34 h 34"/>
                  <a:gd name="T12" fmla="*/ 17 w 33"/>
                  <a:gd name="T13" fmla="*/ 34 h 34"/>
                  <a:gd name="T14" fmla="*/ 23 w 33"/>
                  <a:gd name="T15" fmla="*/ 32 h 34"/>
                  <a:gd name="T16" fmla="*/ 29 w 33"/>
                  <a:gd name="T17" fmla="*/ 29 h 34"/>
                  <a:gd name="T18" fmla="*/ 32 w 33"/>
                  <a:gd name="T19" fmla="*/ 23 h 34"/>
                  <a:gd name="T20" fmla="*/ 33 w 33"/>
                  <a:gd name="T21" fmla="*/ 17 h 34"/>
                  <a:gd name="T22" fmla="*/ 33 w 33"/>
                  <a:gd name="T23" fmla="*/ 17 h 34"/>
                  <a:gd name="T24" fmla="*/ 32 w 33"/>
                  <a:gd name="T25" fmla="*/ 9 h 34"/>
                  <a:gd name="T26" fmla="*/ 29 w 33"/>
                  <a:gd name="T27" fmla="*/ 5 h 34"/>
                  <a:gd name="T28" fmla="*/ 23 w 33"/>
                  <a:gd name="T29" fmla="*/ 0 h 34"/>
                  <a:gd name="T30" fmla="*/ 17 w 33"/>
                  <a:gd name="T31" fmla="*/ 0 h 34"/>
                  <a:gd name="T32" fmla="*/ 17 w 33"/>
                  <a:gd name="T33" fmla="*/ 0 h 34"/>
                  <a:gd name="T34" fmla="*/ 9 w 33"/>
                  <a:gd name="T35" fmla="*/ 0 h 34"/>
                  <a:gd name="T36" fmla="*/ 5 w 33"/>
                  <a:gd name="T37" fmla="*/ 5 h 34"/>
                  <a:gd name="T38" fmla="*/ 0 w 33"/>
                  <a:gd name="T39" fmla="*/ 9 h 34"/>
                  <a:gd name="T40" fmla="*/ 0 w 33"/>
                  <a:gd name="T41" fmla="*/ 17 h 34"/>
                  <a:gd name="T42" fmla="*/ 0 w 33"/>
                  <a:gd name="T43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34">
                    <a:moveTo>
                      <a:pt x="0" y="17"/>
                    </a:moveTo>
                    <a:lnTo>
                      <a:pt x="0" y="17"/>
                    </a:lnTo>
                    <a:lnTo>
                      <a:pt x="0" y="23"/>
                    </a:lnTo>
                    <a:lnTo>
                      <a:pt x="5" y="29"/>
                    </a:lnTo>
                    <a:lnTo>
                      <a:pt x="9" y="32"/>
                    </a:lnTo>
                    <a:lnTo>
                      <a:pt x="17" y="34"/>
                    </a:lnTo>
                    <a:lnTo>
                      <a:pt x="17" y="34"/>
                    </a:lnTo>
                    <a:lnTo>
                      <a:pt x="23" y="32"/>
                    </a:lnTo>
                    <a:lnTo>
                      <a:pt x="29" y="29"/>
                    </a:lnTo>
                    <a:lnTo>
                      <a:pt x="32" y="23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2" y="9"/>
                    </a:lnTo>
                    <a:lnTo>
                      <a:pt x="29" y="5"/>
                    </a:lnTo>
                    <a:lnTo>
                      <a:pt x="23" y="0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9" y="0"/>
                    </a:lnTo>
                    <a:lnTo>
                      <a:pt x="5" y="5"/>
                    </a:lnTo>
                    <a:lnTo>
                      <a:pt x="0" y="9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2" name="Freeform 386">
                <a:extLst>
                  <a:ext uri="{FF2B5EF4-FFF2-40B4-BE49-F238E27FC236}">
                    <a16:creationId xmlns:a16="http://schemas.microsoft.com/office/drawing/2014/main" id="{965C00E8-24B5-4898-8DF0-4F4C991B3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350"/>
                <a:ext cx="35" cy="35"/>
              </a:xfrm>
              <a:custGeom>
                <a:avLst/>
                <a:gdLst>
                  <a:gd name="T0" fmla="*/ 0 w 35"/>
                  <a:gd name="T1" fmla="*/ 18 h 35"/>
                  <a:gd name="T2" fmla="*/ 0 w 35"/>
                  <a:gd name="T3" fmla="*/ 18 h 35"/>
                  <a:gd name="T4" fmla="*/ 2 w 35"/>
                  <a:gd name="T5" fmla="*/ 24 h 35"/>
                  <a:gd name="T6" fmla="*/ 5 w 35"/>
                  <a:gd name="T7" fmla="*/ 30 h 35"/>
                  <a:gd name="T8" fmla="*/ 11 w 35"/>
                  <a:gd name="T9" fmla="*/ 33 h 35"/>
                  <a:gd name="T10" fmla="*/ 17 w 35"/>
                  <a:gd name="T11" fmla="*/ 35 h 35"/>
                  <a:gd name="T12" fmla="*/ 17 w 35"/>
                  <a:gd name="T13" fmla="*/ 35 h 35"/>
                  <a:gd name="T14" fmla="*/ 24 w 35"/>
                  <a:gd name="T15" fmla="*/ 33 h 35"/>
                  <a:gd name="T16" fmla="*/ 29 w 35"/>
                  <a:gd name="T17" fmla="*/ 30 h 35"/>
                  <a:gd name="T18" fmla="*/ 33 w 35"/>
                  <a:gd name="T19" fmla="*/ 24 h 35"/>
                  <a:gd name="T20" fmla="*/ 35 w 35"/>
                  <a:gd name="T21" fmla="*/ 18 h 35"/>
                  <a:gd name="T22" fmla="*/ 35 w 35"/>
                  <a:gd name="T23" fmla="*/ 18 h 35"/>
                  <a:gd name="T24" fmla="*/ 33 w 35"/>
                  <a:gd name="T25" fmla="*/ 11 h 35"/>
                  <a:gd name="T26" fmla="*/ 29 w 35"/>
                  <a:gd name="T27" fmla="*/ 6 h 35"/>
                  <a:gd name="T28" fmla="*/ 24 w 35"/>
                  <a:gd name="T29" fmla="*/ 1 h 35"/>
                  <a:gd name="T30" fmla="*/ 17 w 35"/>
                  <a:gd name="T31" fmla="*/ 0 h 35"/>
                  <a:gd name="T32" fmla="*/ 17 w 35"/>
                  <a:gd name="T33" fmla="*/ 0 h 35"/>
                  <a:gd name="T34" fmla="*/ 11 w 35"/>
                  <a:gd name="T35" fmla="*/ 1 h 35"/>
                  <a:gd name="T36" fmla="*/ 5 w 35"/>
                  <a:gd name="T37" fmla="*/ 6 h 35"/>
                  <a:gd name="T38" fmla="*/ 2 w 35"/>
                  <a:gd name="T39" fmla="*/ 11 h 35"/>
                  <a:gd name="T40" fmla="*/ 0 w 35"/>
                  <a:gd name="T41" fmla="*/ 18 h 35"/>
                  <a:gd name="T42" fmla="*/ 0 w 35"/>
                  <a:gd name="T4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lnTo>
                      <a:pt x="0" y="18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3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4" y="33"/>
                    </a:lnTo>
                    <a:lnTo>
                      <a:pt x="29" y="30"/>
                    </a:lnTo>
                    <a:lnTo>
                      <a:pt x="33" y="24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3" name="Freeform 387">
                <a:extLst>
                  <a:ext uri="{FF2B5EF4-FFF2-40B4-BE49-F238E27FC236}">
                    <a16:creationId xmlns:a16="http://schemas.microsoft.com/office/drawing/2014/main" id="{FB3384F1-B0FC-4327-85FC-F8E2AEDE1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6" y="1353"/>
                <a:ext cx="35" cy="35"/>
              </a:xfrm>
              <a:custGeom>
                <a:avLst/>
                <a:gdLst>
                  <a:gd name="T0" fmla="*/ 0 w 35"/>
                  <a:gd name="T1" fmla="*/ 18 h 35"/>
                  <a:gd name="T2" fmla="*/ 0 w 35"/>
                  <a:gd name="T3" fmla="*/ 18 h 35"/>
                  <a:gd name="T4" fmla="*/ 2 w 35"/>
                  <a:gd name="T5" fmla="*/ 24 h 35"/>
                  <a:gd name="T6" fmla="*/ 5 w 35"/>
                  <a:gd name="T7" fmla="*/ 30 h 35"/>
                  <a:gd name="T8" fmla="*/ 11 w 35"/>
                  <a:gd name="T9" fmla="*/ 33 h 35"/>
                  <a:gd name="T10" fmla="*/ 17 w 35"/>
                  <a:gd name="T11" fmla="*/ 35 h 35"/>
                  <a:gd name="T12" fmla="*/ 17 w 35"/>
                  <a:gd name="T13" fmla="*/ 35 h 35"/>
                  <a:gd name="T14" fmla="*/ 24 w 35"/>
                  <a:gd name="T15" fmla="*/ 33 h 35"/>
                  <a:gd name="T16" fmla="*/ 29 w 35"/>
                  <a:gd name="T17" fmla="*/ 30 h 35"/>
                  <a:gd name="T18" fmla="*/ 33 w 35"/>
                  <a:gd name="T19" fmla="*/ 24 h 35"/>
                  <a:gd name="T20" fmla="*/ 35 w 35"/>
                  <a:gd name="T21" fmla="*/ 18 h 35"/>
                  <a:gd name="T22" fmla="*/ 35 w 35"/>
                  <a:gd name="T23" fmla="*/ 18 h 35"/>
                  <a:gd name="T24" fmla="*/ 33 w 35"/>
                  <a:gd name="T25" fmla="*/ 11 h 35"/>
                  <a:gd name="T26" fmla="*/ 29 w 35"/>
                  <a:gd name="T27" fmla="*/ 6 h 35"/>
                  <a:gd name="T28" fmla="*/ 24 w 35"/>
                  <a:gd name="T29" fmla="*/ 1 h 35"/>
                  <a:gd name="T30" fmla="*/ 17 w 35"/>
                  <a:gd name="T31" fmla="*/ 0 h 35"/>
                  <a:gd name="T32" fmla="*/ 17 w 35"/>
                  <a:gd name="T33" fmla="*/ 0 h 35"/>
                  <a:gd name="T34" fmla="*/ 11 w 35"/>
                  <a:gd name="T35" fmla="*/ 1 h 35"/>
                  <a:gd name="T36" fmla="*/ 5 w 35"/>
                  <a:gd name="T37" fmla="*/ 6 h 35"/>
                  <a:gd name="T38" fmla="*/ 2 w 35"/>
                  <a:gd name="T39" fmla="*/ 11 h 35"/>
                  <a:gd name="T40" fmla="*/ 0 w 35"/>
                  <a:gd name="T41" fmla="*/ 18 h 35"/>
                  <a:gd name="T42" fmla="*/ 0 w 35"/>
                  <a:gd name="T4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lnTo>
                      <a:pt x="0" y="18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3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4" y="33"/>
                    </a:lnTo>
                    <a:lnTo>
                      <a:pt x="29" y="30"/>
                    </a:lnTo>
                    <a:lnTo>
                      <a:pt x="33" y="24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3" y="11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4" name="Freeform 388">
                <a:extLst>
                  <a:ext uri="{FF2B5EF4-FFF2-40B4-BE49-F238E27FC236}">
                    <a16:creationId xmlns:a16="http://schemas.microsoft.com/office/drawing/2014/main" id="{4926F2BF-CAE3-44C3-BF77-B0DEB0DC5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353"/>
                <a:ext cx="35" cy="35"/>
              </a:xfrm>
              <a:custGeom>
                <a:avLst/>
                <a:gdLst>
                  <a:gd name="T0" fmla="*/ 0 w 35"/>
                  <a:gd name="T1" fmla="*/ 18 h 35"/>
                  <a:gd name="T2" fmla="*/ 0 w 35"/>
                  <a:gd name="T3" fmla="*/ 18 h 35"/>
                  <a:gd name="T4" fmla="*/ 2 w 35"/>
                  <a:gd name="T5" fmla="*/ 24 h 35"/>
                  <a:gd name="T6" fmla="*/ 6 w 35"/>
                  <a:gd name="T7" fmla="*/ 30 h 35"/>
                  <a:gd name="T8" fmla="*/ 11 w 35"/>
                  <a:gd name="T9" fmla="*/ 33 h 35"/>
                  <a:gd name="T10" fmla="*/ 18 w 35"/>
                  <a:gd name="T11" fmla="*/ 35 h 35"/>
                  <a:gd name="T12" fmla="*/ 18 w 35"/>
                  <a:gd name="T13" fmla="*/ 35 h 35"/>
                  <a:gd name="T14" fmla="*/ 24 w 35"/>
                  <a:gd name="T15" fmla="*/ 33 h 35"/>
                  <a:gd name="T16" fmla="*/ 30 w 35"/>
                  <a:gd name="T17" fmla="*/ 30 h 35"/>
                  <a:gd name="T18" fmla="*/ 33 w 35"/>
                  <a:gd name="T19" fmla="*/ 24 h 35"/>
                  <a:gd name="T20" fmla="*/ 35 w 35"/>
                  <a:gd name="T21" fmla="*/ 18 h 35"/>
                  <a:gd name="T22" fmla="*/ 35 w 35"/>
                  <a:gd name="T23" fmla="*/ 18 h 35"/>
                  <a:gd name="T24" fmla="*/ 33 w 35"/>
                  <a:gd name="T25" fmla="*/ 11 h 35"/>
                  <a:gd name="T26" fmla="*/ 30 w 35"/>
                  <a:gd name="T27" fmla="*/ 6 h 35"/>
                  <a:gd name="T28" fmla="*/ 24 w 35"/>
                  <a:gd name="T29" fmla="*/ 1 h 35"/>
                  <a:gd name="T30" fmla="*/ 18 w 35"/>
                  <a:gd name="T31" fmla="*/ 0 h 35"/>
                  <a:gd name="T32" fmla="*/ 18 w 35"/>
                  <a:gd name="T33" fmla="*/ 0 h 35"/>
                  <a:gd name="T34" fmla="*/ 11 w 35"/>
                  <a:gd name="T35" fmla="*/ 1 h 35"/>
                  <a:gd name="T36" fmla="*/ 6 w 35"/>
                  <a:gd name="T37" fmla="*/ 6 h 35"/>
                  <a:gd name="T38" fmla="*/ 2 w 35"/>
                  <a:gd name="T39" fmla="*/ 11 h 35"/>
                  <a:gd name="T40" fmla="*/ 0 w 35"/>
                  <a:gd name="T41" fmla="*/ 18 h 35"/>
                  <a:gd name="T42" fmla="*/ 0 w 35"/>
                  <a:gd name="T4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1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24" y="33"/>
                    </a:lnTo>
                    <a:lnTo>
                      <a:pt x="30" y="30"/>
                    </a:lnTo>
                    <a:lnTo>
                      <a:pt x="33" y="24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3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5" name="Freeform 389">
                <a:extLst>
                  <a:ext uri="{FF2B5EF4-FFF2-40B4-BE49-F238E27FC236}">
                    <a16:creationId xmlns:a16="http://schemas.microsoft.com/office/drawing/2014/main" id="{4C075D04-0DB6-45CD-A8E1-2CECECAFD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" y="1353"/>
                <a:ext cx="35" cy="35"/>
              </a:xfrm>
              <a:custGeom>
                <a:avLst/>
                <a:gdLst>
                  <a:gd name="T0" fmla="*/ 0 w 35"/>
                  <a:gd name="T1" fmla="*/ 18 h 35"/>
                  <a:gd name="T2" fmla="*/ 0 w 35"/>
                  <a:gd name="T3" fmla="*/ 18 h 35"/>
                  <a:gd name="T4" fmla="*/ 2 w 35"/>
                  <a:gd name="T5" fmla="*/ 24 h 35"/>
                  <a:gd name="T6" fmla="*/ 6 w 35"/>
                  <a:gd name="T7" fmla="*/ 30 h 35"/>
                  <a:gd name="T8" fmla="*/ 11 w 35"/>
                  <a:gd name="T9" fmla="*/ 33 h 35"/>
                  <a:gd name="T10" fmla="*/ 18 w 35"/>
                  <a:gd name="T11" fmla="*/ 35 h 35"/>
                  <a:gd name="T12" fmla="*/ 18 w 35"/>
                  <a:gd name="T13" fmla="*/ 35 h 35"/>
                  <a:gd name="T14" fmla="*/ 24 w 35"/>
                  <a:gd name="T15" fmla="*/ 33 h 35"/>
                  <a:gd name="T16" fmla="*/ 30 w 35"/>
                  <a:gd name="T17" fmla="*/ 30 h 35"/>
                  <a:gd name="T18" fmla="*/ 33 w 35"/>
                  <a:gd name="T19" fmla="*/ 24 h 35"/>
                  <a:gd name="T20" fmla="*/ 35 w 35"/>
                  <a:gd name="T21" fmla="*/ 18 h 35"/>
                  <a:gd name="T22" fmla="*/ 35 w 35"/>
                  <a:gd name="T23" fmla="*/ 18 h 35"/>
                  <a:gd name="T24" fmla="*/ 33 w 35"/>
                  <a:gd name="T25" fmla="*/ 11 h 35"/>
                  <a:gd name="T26" fmla="*/ 30 w 35"/>
                  <a:gd name="T27" fmla="*/ 6 h 35"/>
                  <a:gd name="T28" fmla="*/ 24 w 35"/>
                  <a:gd name="T29" fmla="*/ 1 h 35"/>
                  <a:gd name="T30" fmla="*/ 18 w 35"/>
                  <a:gd name="T31" fmla="*/ 0 h 35"/>
                  <a:gd name="T32" fmla="*/ 18 w 35"/>
                  <a:gd name="T33" fmla="*/ 0 h 35"/>
                  <a:gd name="T34" fmla="*/ 11 w 35"/>
                  <a:gd name="T35" fmla="*/ 1 h 35"/>
                  <a:gd name="T36" fmla="*/ 6 w 35"/>
                  <a:gd name="T37" fmla="*/ 6 h 35"/>
                  <a:gd name="T38" fmla="*/ 2 w 35"/>
                  <a:gd name="T39" fmla="*/ 11 h 35"/>
                  <a:gd name="T40" fmla="*/ 0 w 35"/>
                  <a:gd name="T41" fmla="*/ 18 h 35"/>
                  <a:gd name="T42" fmla="*/ 0 w 35"/>
                  <a:gd name="T4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1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24" y="33"/>
                    </a:lnTo>
                    <a:lnTo>
                      <a:pt x="30" y="30"/>
                    </a:lnTo>
                    <a:lnTo>
                      <a:pt x="33" y="24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3" y="11"/>
                    </a:lnTo>
                    <a:lnTo>
                      <a:pt x="30" y="6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6" name="Freeform 390">
                <a:extLst>
                  <a:ext uri="{FF2B5EF4-FFF2-40B4-BE49-F238E27FC236}">
                    <a16:creationId xmlns:a16="http://schemas.microsoft.com/office/drawing/2014/main" id="{028763CF-3A65-43A6-B005-DF1E0EEF5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48" y="1368"/>
                <a:ext cx="35" cy="35"/>
              </a:xfrm>
              <a:custGeom>
                <a:avLst/>
                <a:gdLst>
                  <a:gd name="T0" fmla="*/ 0 w 35"/>
                  <a:gd name="T1" fmla="*/ 18 h 35"/>
                  <a:gd name="T2" fmla="*/ 0 w 35"/>
                  <a:gd name="T3" fmla="*/ 18 h 35"/>
                  <a:gd name="T4" fmla="*/ 1 w 35"/>
                  <a:gd name="T5" fmla="*/ 24 h 35"/>
                  <a:gd name="T6" fmla="*/ 6 w 35"/>
                  <a:gd name="T7" fmla="*/ 30 h 35"/>
                  <a:gd name="T8" fmla="*/ 10 w 35"/>
                  <a:gd name="T9" fmla="*/ 33 h 35"/>
                  <a:gd name="T10" fmla="*/ 18 w 35"/>
                  <a:gd name="T11" fmla="*/ 35 h 35"/>
                  <a:gd name="T12" fmla="*/ 18 w 35"/>
                  <a:gd name="T13" fmla="*/ 35 h 35"/>
                  <a:gd name="T14" fmla="*/ 24 w 35"/>
                  <a:gd name="T15" fmla="*/ 33 h 35"/>
                  <a:gd name="T16" fmla="*/ 30 w 35"/>
                  <a:gd name="T17" fmla="*/ 30 h 35"/>
                  <a:gd name="T18" fmla="*/ 33 w 35"/>
                  <a:gd name="T19" fmla="*/ 24 h 35"/>
                  <a:gd name="T20" fmla="*/ 35 w 35"/>
                  <a:gd name="T21" fmla="*/ 18 h 35"/>
                  <a:gd name="T22" fmla="*/ 35 w 35"/>
                  <a:gd name="T23" fmla="*/ 18 h 35"/>
                  <a:gd name="T24" fmla="*/ 33 w 35"/>
                  <a:gd name="T25" fmla="*/ 11 h 35"/>
                  <a:gd name="T26" fmla="*/ 30 w 35"/>
                  <a:gd name="T27" fmla="*/ 6 h 35"/>
                  <a:gd name="T28" fmla="*/ 24 w 35"/>
                  <a:gd name="T29" fmla="*/ 2 h 35"/>
                  <a:gd name="T30" fmla="*/ 18 w 35"/>
                  <a:gd name="T31" fmla="*/ 0 h 35"/>
                  <a:gd name="T32" fmla="*/ 18 w 35"/>
                  <a:gd name="T33" fmla="*/ 0 h 35"/>
                  <a:gd name="T34" fmla="*/ 10 w 35"/>
                  <a:gd name="T35" fmla="*/ 2 h 35"/>
                  <a:gd name="T36" fmla="*/ 6 w 35"/>
                  <a:gd name="T37" fmla="*/ 6 h 35"/>
                  <a:gd name="T38" fmla="*/ 1 w 35"/>
                  <a:gd name="T39" fmla="*/ 11 h 35"/>
                  <a:gd name="T40" fmla="*/ 0 w 35"/>
                  <a:gd name="T41" fmla="*/ 18 h 35"/>
                  <a:gd name="T42" fmla="*/ 0 w 35"/>
                  <a:gd name="T4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lnTo>
                      <a:pt x="0" y="18"/>
                    </a:lnTo>
                    <a:lnTo>
                      <a:pt x="1" y="24"/>
                    </a:lnTo>
                    <a:lnTo>
                      <a:pt x="6" y="30"/>
                    </a:lnTo>
                    <a:lnTo>
                      <a:pt x="10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24" y="33"/>
                    </a:lnTo>
                    <a:lnTo>
                      <a:pt x="30" y="30"/>
                    </a:lnTo>
                    <a:lnTo>
                      <a:pt x="33" y="24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3" y="11"/>
                    </a:lnTo>
                    <a:lnTo>
                      <a:pt x="30" y="6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0" y="2"/>
                    </a:lnTo>
                    <a:lnTo>
                      <a:pt x="6" y="6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7" name="Freeform 391">
                <a:extLst>
                  <a:ext uri="{FF2B5EF4-FFF2-40B4-BE49-F238E27FC236}">
                    <a16:creationId xmlns:a16="http://schemas.microsoft.com/office/drawing/2014/main" id="{E4815358-F9A1-4286-B26E-2136AD35D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5" y="1371"/>
                <a:ext cx="34" cy="35"/>
              </a:xfrm>
              <a:custGeom>
                <a:avLst/>
                <a:gdLst>
                  <a:gd name="T0" fmla="*/ 0 w 34"/>
                  <a:gd name="T1" fmla="*/ 18 h 35"/>
                  <a:gd name="T2" fmla="*/ 0 w 34"/>
                  <a:gd name="T3" fmla="*/ 18 h 35"/>
                  <a:gd name="T4" fmla="*/ 2 w 34"/>
                  <a:gd name="T5" fmla="*/ 24 h 35"/>
                  <a:gd name="T6" fmla="*/ 5 w 34"/>
                  <a:gd name="T7" fmla="*/ 30 h 35"/>
                  <a:gd name="T8" fmla="*/ 11 w 34"/>
                  <a:gd name="T9" fmla="*/ 33 h 35"/>
                  <a:gd name="T10" fmla="*/ 17 w 34"/>
                  <a:gd name="T11" fmla="*/ 35 h 35"/>
                  <a:gd name="T12" fmla="*/ 17 w 34"/>
                  <a:gd name="T13" fmla="*/ 35 h 35"/>
                  <a:gd name="T14" fmla="*/ 24 w 34"/>
                  <a:gd name="T15" fmla="*/ 33 h 35"/>
                  <a:gd name="T16" fmla="*/ 29 w 34"/>
                  <a:gd name="T17" fmla="*/ 30 h 35"/>
                  <a:gd name="T18" fmla="*/ 34 w 34"/>
                  <a:gd name="T19" fmla="*/ 24 h 35"/>
                  <a:gd name="T20" fmla="*/ 34 w 34"/>
                  <a:gd name="T21" fmla="*/ 18 h 35"/>
                  <a:gd name="T22" fmla="*/ 34 w 34"/>
                  <a:gd name="T23" fmla="*/ 18 h 35"/>
                  <a:gd name="T24" fmla="*/ 34 w 34"/>
                  <a:gd name="T25" fmla="*/ 11 h 35"/>
                  <a:gd name="T26" fmla="*/ 29 w 34"/>
                  <a:gd name="T27" fmla="*/ 6 h 35"/>
                  <a:gd name="T28" fmla="*/ 24 w 34"/>
                  <a:gd name="T29" fmla="*/ 2 h 35"/>
                  <a:gd name="T30" fmla="*/ 17 w 34"/>
                  <a:gd name="T31" fmla="*/ 0 h 35"/>
                  <a:gd name="T32" fmla="*/ 17 w 34"/>
                  <a:gd name="T33" fmla="*/ 0 h 35"/>
                  <a:gd name="T34" fmla="*/ 11 w 34"/>
                  <a:gd name="T35" fmla="*/ 2 h 35"/>
                  <a:gd name="T36" fmla="*/ 5 w 34"/>
                  <a:gd name="T37" fmla="*/ 6 h 35"/>
                  <a:gd name="T38" fmla="*/ 2 w 34"/>
                  <a:gd name="T39" fmla="*/ 11 h 35"/>
                  <a:gd name="T40" fmla="*/ 0 w 34"/>
                  <a:gd name="T41" fmla="*/ 18 h 35"/>
                  <a:gd name="T42" fmla="*/ 0 w 34"/>
                  <a:gd name="T4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5">
                    <a:moveTo>
                      <a:pt x="0" y="18"/>
                    </a:moveTo>
                    <a:lnTo>
                      <a:pt x="0" y="18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3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4" y="33"/>
                    </a:lnTo>
                    <a:lnTo>
                      <a:pt x="29" y="30"/>
                    </a:lnTo>
                    <a:lnTo>
                      <a:pt x="34" y="24"/>
                    </a:lnTo>
                    <a:lnTo>
                      <a:pt x="34" y="18"/>
                    </a:lnTo>
                    <a:lnTo>
                      <a:pt x="34" y="18"/>
                    </a:lnTo>
                    <a:lnTo>
                      <a:pt x="34" y="11"/>
                    </a:lnTo>
                    <a:lnTo>
                      <a:pt x="29" y="6"/>
                    </a:lnTo>
                    <a:lnTo>
                      <a:pt x="24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8" name="Freeform 392">
                <a:extLst>
                  <a:ext uri="{FF2B5EF4-FFF2-40B4-BE49-F238E27FC236}">
                    <a16:creationId xmlns:a16="http://schemas.microsoft.com/office/drawing/2014/main" id="{C3B5EC28-D1FD-461E-96EE-381A870C6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58" y="1374"/>
                <a:ext cx="35" cy="35"/>
              </a:xfrm>
              <a:custGeom>
                <a:avLst/>
                <a:gdLst>
                  <a:gd name="T0" fmla="*/ 0 w 35"/>
                  <a:gd name="T1" fmla="*/ 18 h 35"/>
                  <a:gd name="T2" fmla="*/ 0 w 35"/>
                  <a:gd name="T3" fmla="*/ 18 h 35"/>
                  <a:gd name="T4" fmla="*/ 2 w 35"/>
                  <a:gd name="T5" fmla="*/ 24 h 35"/>
                  <a:gd name="T6" fmla="*/ 5 w 35"/>
                  <a:gd name="T7" fmla="*/ 30 h 35"/>
                  <a:gd name="T8" fmla="*/ 11 w 35"/>
                  <a:gd name="T9" fmla="*/ 33 h 35"/>
                  <a:gd name="T10" fmla="*/ 17 w 35"/>
                  <a:gd name="T11" fmla="*/ 35 h 35"/>
                  <a:gd name="T12" fmla="*/ 17 w 35"/>
                  <a:gd name="T13" fmla="*/ 35 h 35"/>
                  <a:gd name="T14" fmla="*/ 25 w 35"/>
                  <a:gd name="T15" fmla="*/ 33 h 35"/>
                  <a:gd name="T16" fmla="*/ 29 w 35"/>
                  <a:gd name="T17" fmla="*/ 30 h 35"/>
                  <a:gd name="T18" fmla="*/ 34 w 35"/>
                  <a:gd name="T19" fmla="*/ 24 h 35"/>
                  <a:gd name="T20" fmla="*/ 35 w 35"/>
                  <a:gd name="T21" fmla="*/ 18 h 35"/>
                  <a:gd name="T22" fmla="*/ 35 w 35"/>
                  <a:gd name="T23" fmla="*/ 18 h 35"/>
                  <a:gd name="T24" fmla="*/ 34 w 35"/>
                  <a:gd name="T25" fmla="*/ 11 h 35"/>
                  <a:gd name="T26" fmla="*/ 29 w 35"/>
                  <a:gd name="T27" fmla="*/ 6 h 35"/>
                  <a:gd name="T28" fmla="*/ 25 w 35"/>
                  <a:gd name="T29" fmla="*/ 2 h 35"/>
                  <a:gd name="T30" fmla="*/ 17 w 35"/>
                  <a:gd name="T31" fmla="*/ 0 h 35"/>
                  <a:gd name="T32" fmla="*/ 17 w 35"/>
                  <a:gd name="T33" fmla="*/ 0 h 35"/>
                  <a:gd name="T34" fmla="*/ 11 w 35"/>
                  <a:gd name="T35" fmla="*/ 2 h 35"/>
                  <a:gd name="T36" fmla="*/ 5 w 35"/>
                  <a:gd name="T37" fmla="*/ 6 h 35"/>
                  <a:gd name="T38" fmla="*/ 2 w 35"/>
                  <a:gd name="T39" fmla="*/ 11 h 35"/>
                  <a:gd name="T40" fmla="*/ 0 w 35"/>
                  <a:gd name="T41" fmla="*/ 18 h 35"/>
                  <a:gd name="T42" fmla="*/ 0 w 35"/>
                  <a:gd name="T4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lnTo>
                      <a:pt x="0" y="18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3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5" y="33"/>
                    </a:lnTo>
                    <a:lnTo>
                      <a:pt x="29" y="30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4" y="11"/>
                    </a:lnTo>
                    <a:lnTo>
                      <a:pt x="29" y="6"/>
                    </a:lnTo>
                    <a:lnTo>
                      <a:pt x="25" y="2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9" name="Freeform 393">
                <a:extLst>
                  <a:ext uri="{FF2B5EF4-FFF2-40B4-BE49-F238E27FC236}">
                    <a16:creationId xmlns:a16="http://schemas.microsoft.com/office/drawing/2014/main" id="{69275B1F-092E-490B-AE8E-C49AC3505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4" y="1379"/>
                <a:ext cx="35" cy="33"/>
              </a:xfrm>
              <a:custGeom>
                <a:avLst/>
                <a:gdLst>
                  <a:gd name="T0" fmla="*/ 0 w 35"/>
                  <a:gd name="T1" fmla="*/ 16 h 33"/>
                  <a:gd name="T2" fmla="*/ 0 w 35"/>
                  <a:gd name="T3" fmla="*/ 16 h 33"/>
                  <a:gd name="T4" fmla="*/ 2 w 35"/>
                  <a:gd name="T5" fmla="*/ 22 h 33"/>
                  <a:gd name="T6" fmla="*/ 6 w 35"/>
                  <a:gd name="T7" fmla="*/ 28 h 33"/>
                  <a:gd name="T8" fmla="*/ 11 w 35"/>
                  <a:gd name="T9" fmla="*/ 31 h 33"/>
                  <a:gd name="T10" fmla="*/ 19 w 35"/>
                  <a:gd name="T11" fmla="*/ 33 h 33"/>
                  <a:gd name="T12" fmla="*/ 19 w 35"/>
                  <a:gd name="T13" fmla="*/ 33 h 33"/>
                  <a:gd name="T14" fmla="*/ 25 w 35"/>
                  <a:gd name="T15" fmla="*/ 31 h 33"/>
                  <a:gd name="T16" fmla="*/ 31 w 35"/>
                  <a:gd name="T17" fmla="*/ 28 h 33"/>
                  <a:gd name="T18" fmla="*/ 34 w 35"/>
                  <a:gd name="T19" fmla="*/ 22 h 33"/>
                  <a:gd name="T20" fmla="*/ 35 w 35"/>
                  <a:gd name="T21" fmla="*/ 16 h 33"/>
                  <a:gd name="T22" fmla="*/ 35 w 35"/>
                  <a:gd name="T23" fmla="*/ 16 h 33"/>
                  <a:gd name="T24" fmla="*/ 34 w 35"/>
                  <a:gd name="T25" fmla="*/ 10 h 33"/>
                  <a:gd name="T26" fmla="*/ 31 w 35"/>
                  <a:gd name="T27" fmla="*/ 4 h 33"/>
                  <a:gd name="T28" fmla="*/ 25 w 35"/>
                  <a:gd name="T29" fmla="*/ 1 h 33"/>
                  <a:gd name="T30" fmla="*/ 19 w 35"/>
                  <a:gd name="T31" fmla="*/ 0 h 33"/>
                  <a:gd name="T32" fmla="*/ 19 w 35"/>
                  <a:gd name="T33" fmla="*/ 0 h 33"/>
                  <a:gd name="T34" fmla="*/ 11 w 35"/>
                  <a:gd name="T35" fmla="*/ 1 h 33"/>
                  <a:gd name="T36" fmla="*/ 6 w 35"/>
                  <a:gd name="T37" fmla="*/ 4 h 33"/>
                  <a:gd name="T38" fmla="*/ 2 w 35"/>
                  <a:gd name="T39" fmla="*/ 10 h 33"/>
                  <a:gd name="T40" fmla="*/ 0 w 35"/>
                  <a:gd name="T41" fmla="*/ 16 h 33"/>
                  <a:gd name="T42" fmla="*/ 0 w 35"/>
                  <a:gd name="T4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3">
                    <a:moveTo>
                      <a:pt x="0" y="16"/>
                    </a:moveTo>
                    <a:lnTo>
                      <a:pt x="0" y="16"/>
                    </a:lnTo>
                    <a:lnTo>
                      <a:pt x="2" y="22"/>
                    </a:lnTo>
                    <a:lnTo>
                      <a:pt x="6" y="28"/>
                    </a:lnTo>
                    <a:lnTo>
                      <a:pt x="11" y="31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31" y="28"/>
                    </a:lnTo>
                    <a:lnTo>
                      <a:pt x="34" y="22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4" y="10"/>
                    </a:lnTo>
                    <a:lnTo>
                      <a:pt x="31" y="4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0" name="Freeform 394">
                <a:extLst>
                  <a:ext uri="{FF2B5EF4-FFF2-40B4-BE49-F238E27FC236}">
                    <a16:creationId xmlns:a16="http://schemas.microsoft.com/office/drawing/2014/main" id="{1166C6EF-8A81-4EDF-BBC4-8BA5D6D33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67" y="1379"/>
                <a:ext cx="35" cy="33"/>
              </a:xfrm>
              <a:custGeom>
                <a:avLst/>
                <a:gdLst>
                  <a:gd name="T0" fmla="*/ 0 w 35"/>
                  <a:gd name="T1" fmla="*/ 16 h 33"/>
                  <a:gd name="T2" fmla="*/ 0 w 35"/>
                  <a:gd name="T3" fmla="*/ 16 h 33"/>
                  <a:gd name="T4" fmla="*/ 2 w 35"/>
                  <a:gd name="T5" fmla="*/ 22 h 33"/>
                  <a:gd name="T6" fmla="*/ 6 w 35"/>
                  <a:gd name="T7" fmla="*/ 28 h 33"/>
                  <a:gd name="T8" fmla="*/ 11 w 35"/>
                  <a:gd name="T9" fmla="*/ 31 h 33"/>
                  <a:gd name="T10" fmla="*/ 19 w 35"/>
                  <a:gd name="T11" fmla="*/ 33 h 33"/>
                  <a:gd name="T12" fmla="*/ 19 w 35"/>
                  <a:gd name="T13" fmla="*/ 33 h 33"/>
                  <a:gd name="T14" fmla="*/ 25 w 35"/>
                  <a:gd name="T15" fmla="*/ 31 h 33"/>
                  <a:gd name="T16" fmla="*/ 31 w 35"/>
                  <a:gd name="T17" fmla="*/ 28 h 33"/>
                  <a:gd name="T18" fmla="*/ 34 w 35"/>
                  <a:gd name="T19" fmla="*/ 22 h 33"/>
                  <a:gd name="T20" fmla="*/ 35 w 35"/>
                  <a:gd name="T21" fmla="*/ 16 h 33"/>
                  <a:gd name="T22" fmla="*/ 35 w 35"/>
                  <a:gd name="T23" fmla="*/ 16 h 33"/>
                  <a:gd name="T24" fmla="*/ 34 w 35"/>
                  <a:gd name="T25" fmla="*/ 10 h 33"/>
                  <a:gd name="T26" fmla="*/ 31 w 35"/>
                  <a:gd name="T27" fmla="*/ 4 h 33"/>
                  <a:gd name="T28" fmla="*/ 25 w 35"/>
                  <a:gd name="T29" fmla="*/ 1 h 33"/>
                  <a:gd name="T30" fmla="*/ 19 w 35"/>
                  <a:gd name="T31" fmla="*/ 0 h 33"/>
                  <a:gd name="T32" fmla="*/ 19 w 35"/>
                  <a:gd name="T33" fmla="*/ 0 h 33"/>
                  <a:gd name="T34" fmla="*/ 11 w 35"/>
                  <a:gd name="T35" fmla="*/ 1 h 33"/>
                  <a:gd name="T36" fmla="*/ 6 w 35"/>
                  <a:gd name="T37" fmla="*/ 4 h 33"/>
                  <a:gd name="T38" fmla="*/ 2 w 35"/>
                  <a:gd name="T39" fmla="*/ 10 h 33"/>
                  <a:gd name="T40" fmla="*/ 0 w 35"/>
                  <a:gd name="T41" fmla="*/ 16 h 33"/>
                  <a:gd name="T42" fmla="*/ 0 w 35"/>
                  <a:gd name="T4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3">
                    <a:moveTo>
                      <a:pt x="0" y="16"/>
                    </a:moveTo>
                    <a:lnTo>
                      <a:pt x="0" y="16"/>
                    </a:lnTo>
                    <a:lnTo>
                      <a:pt x="2" y="22"/>
                    </a:lnTo>
                    <a:lnTo>
                      <a:pt x="6" y="28"/>
                    </a:lnTo>
                    <a:lnTo>
                      <a:pt x="11" y="31"/>
                    </a:lnTo>
                    <a:lnTo>
                      <a:pt x="19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31" y="28"/>
                    </a:lnTo>
                    <a:lnTo>
                      <a:pt x="34" y="22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4" y="10"/>
                    </a:lnTo>
                    <a:lnTo>
                      <a:pt x="31" y="4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1" name="Freeform 395">
                <a:extLst>
                  <a:ext uri="{FF2B5EF4-FFF2-40B4-BE49-F238E27FC236}">
                    <a16:creationId xmlns:a16="http://schemas.microsoft.com/office/drawing/2014/main" id="{5B18A677-FF97-44F3-B93D-2BDD16CFB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7" y="1391"/>
                <a:ext cx="35" cy="33"/>
              </a:xfrm>
              <a:custGeom>
                <a:avLst/>
                <a:gdLst>
                  <a:gd name="T0" fmla="*/ 0 w 35"/>
                  <a:gd name="T1" fmla="*/ 16 h 33"/>
                  <a:gd name="T2" fmla="*/ 0 w 35"/>
                  <a:gd name="T3" fmla="*/ 16 h 33"/>
                  <a:gd name="T4" fmla="*/ 2 w 35"/>
                  <a:gd name="T5" fmla="*/ 22 h 33"/>
                  <a:gd name="T6" fmla="*/ 6 w 35"/>
                  <a:gd name="T7" fmla="*/ 28 h 33"/>
                  <a:gd name="T8" fmla="*/ 11 w 35"/>
                  <a:gd name="T9" fmla="*/ 31 h 33"/>
                  <a:gd name="T10" fmla="*/ 18 w 35"/>
                  <a:gd name="T11" fmla="*/ 33 h 33"/>
                  <a:gd name="T12" fmla="*/ 18 w 35"/>
                  <a:gd name="T13" fmla="*/ 33 h 33"/>
                  <a:gd name="T14" fmla="*/ 24 w 35"/>
                  <a:gd name="T15" fmla="*/ 31 h 33"/>
                  <a:gd name="T16" fmla="*/ 30 w 35"/>
                  <a:gd name="T17" fmla="*/ 28 h 33"/>
                  <a:gd name="T18" fmla="*/ 33 w 35"/>
                  <a:gd name="T19" fmla="*/ 22 h 33"/>
                  <a:gd name="T20" fmla="*/ 35 w 35"/>
                  <a:gd name="T21" fmla="*/ 16 h 33"/>
                  <a:gd name="T22" fmla="*/ 35 w 35"/>
                  <a:gd name="T23" fmla="*/ 16 h 33"/>
                  <a:gd name="T24" fmla="*/ 33 w 35"/>
                  <a:gd name="T25" fmla="*/ 10 h 33"/>
                  <a:gd name="T26" fmla="*/ 30 w 35"/>
                  <a:gd name="T27" fmla="*/ 4 h 33"/>
                  <a:gd name="T28" fmla="*/ 24 w 35"/>
                  <a:gd name="T29" fmla="*/ 1 h 33"/>
                  <a:gd name="T30" fmla="*/ 18 w 35"/>
                  <a:gd name="T31" fmla="*/ 0 h 33"/>
                  <a:gd name="T32" fmla="*/ 18 w 35"/>
                  <a:gd name="T33" fmla="*/ 0 h 33"/>
                  <a:gd name="T34" fmla="*/ 11 w 35"/>
                  <a:gd name="T35" fmla="*/ 1 h 33"/>
                  <a:gd name="T36" fmla="*/ 6 w 35"/>
                  <a:gd name="T37" fmla="*/ 4 h 33"/>
                  <a:gd name="T38" fmla="*/ 2 w 35"/>
                  <a:gd name="T39" fmla="*/ 10 h 33"/>
                  <a:gd name="T40" fmla="*/ 0 w 35"/>
                  <a:gd name="T41" fmla="*/ 16 h 33"/>
                  <a:gd name="T42" fmla="*/ 0 w 35"/>
                  <a:gd name="T4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3">
                    <a:moveTo>
                      <a:pt x="0" y="16"/>
                    </a:moveTo>
                    <a:lnTo>
                      <a:pt x="0" y="16"/>
                    </a:lnTo>
                    <a:lnTo>
                      <a:pt x="2" y="22"/>
                    </a:lnTo>
                    <a:lnTo>
                      <a:pt x="6" y="28"/>
                    </a:lnTo>
                    <a:lnTo>
                      <a:pt x="11" y="31"/>
                    </a:lnTo>
                    <a:lnTo>
                      <a:pt x="18" y="33"/>
                    </a:lnTo>
                    <a:lnTo>
                      <a:pt x="18" y="33"/>
                    </a:lnTo>
                    <a:lnTo>
                      <a:pt x="24" y="31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3" y="10"/>
                    </a:lnTo>
                    <a:lnTo>
                      <a:pt x="30" y="4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2" name="Freeform 396">
                <a:extLst>
                  <a:ext uri="{FF2B5EF4-FFF2-40B4-BE49-F238E27FC236}">
                    <a16:creationId xmlns:a16="http://schemas.microsoft.com/office/drawing/2014/main" id="{406FC42F-F8A2-42BF-9E6F-E7DC6EF45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5" y="1397"/>
                <a:ext cx="33" cy="33"/>
              </a:xfrm>
              <a:custGeom>
                <a:avLst/>
                <a:gdLst>
                  <a:gd name="T0" fmla="*/ 0 w 33"/>
                  <a:gd name="T1" fmla="*/ 16 h 33"/>
                  <a:gd name="T2" fmla="*/ 0 w 33"/>
                  <a:gd name="T3" fmla="*/ 16 h 33"/>
                  <a:gd name="T4" fmla="*/ 0 w 33"/>
                  <a:gd name="T5" fmla="*/ 24 h 33"/>
                  <a:gd name="T6" fmla="*/ 4 w 33"/>
                  <a:gd name="T7" fmla="*/ 28 h 33"/>
                  <a:gd name="T8" fmla="*/ 10 w 33"/>
                  <a:gd name="T9" fmla="*/ 33 h 33"/>
                  <a:gd name="T10" fmla="*/ 16 w 33"/>
                  <a:gd name="T11" fmla="*/ 33 h 33"/>
                  <a:gd name="T12" fmla="*/ 16 w 33"/>
                  <a:gd name="T13" fmla="*/ 33 h 33"/>
                  <a:gd name="T14" fmla="*/ 22 w 33"/>
                  <a:gd name="T15" fmla="*/ 33 h 33"/>
                  <a:gd name="T16" fmla="*/ 28 w 33"/>
                  <a:gd name="T17" fmla="*/ 28 h 33"/>
                  <a:gd name="T18" fmla="*/ 31 w 33"/>
                  <a:gd name="T19" fmla="*/ 24 h 33"/>
                  <a:gd name="T20" fmla="*/ 33 w 33"/>
                  <a:gd name="T21" fmla="*/ 16 h 33"/>
                  <a:gd name="T22" fmla="*/ 33 w 33"/>
                  <a:gd name="T23" fmla="*/ 16 h 33"/>
                  <a:gd name="T24" fmla="*/ 31 w 33"/>
                  <a:gd name="T25" fmla="*/ 10 h 33"/>
                  <a:gd name="T26" fmla="*/ 28 w 33"/>
                  <a:gd name="T27" fmla="*/ 4 h 33"/>
                  <a:gd name="T28" fmla="*/ 22 w 33"/>
                  <a:gd name="T29" fmla="*/ 1 h 33"/>
                  <a:gd name="T30" fmla="*/ 16 w 33"/>
                  <a:gd name="T31" fmla="*/ 0 h 33"/>
                  <a:gd name="T32" fmla="*/ 16 w 33"/>
                  <a:gd name="T33" fmla="*/ 0 h 33"/>
                  <a:gd name="T34" fmla="*/ 10 w 33"/>
                  <a:gd name="T35" fmla="*/ 1 h 33"/>
                  <a:gd name="T36" fmla="*/ 4 w 33"/>
                  <a:gd name="T37" fmla="*/ 4 h 33"/>
                  <a:gd name="T38" fmla="*/ 0 w 33"/>
                  <a:gd name="T39" fmla="*/ 10 h 33"/>
                  <a:gd name="T40" fmla="*/ 0 w 33"/>
                  <a:gd name="T41" fmla="*/ 16 h 33"/>
                  <a:gd name="T42" fmla="*/ 0 w 33"/>
                  <a:gd name="T4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33">
                    <a:moveTo>
                      <a:pt x="0" y="16"/>
                    </a:moveTo>
                    <a:lnTo>
                      <a:pt x="0" y="16"/>
                    </a:lnTo>
                    <a:lnTo>
                      <a:pt x="0" y="24"/>
                    </a:lnTo>
                    <a:lnTo>
                      <a:pt x="4" y="28"/>
                    </a:lnTo>
                    <a:lnTo>
                      <a:pt x="10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22" y="33"/>
                    </a:lnTo>
                    <a:lnTo>
                      <a:pt x="28" y="28"/>
                    </a:lnTo>
                    <a:lnTo>
                      <a:pt x="31" y="24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1" y="10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3" name="Freeform 397">
                <a:extLst>
                  <a:ext uri="{FF2B5EF4-FFF2-40B4-BE49-F238E27FC236}">
                    <a16:creationId xmlns:a16="http://schemas.microsoft.com/office/drawing/2014/main" id="{9FEA93D0-C1B0-49A7-BA74-5F2855558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8" y="1397"/>
                <a:ext cx="33" cy="33"/>
              </a:xfrm>
              <a:custGeom>
                <a:avLst/>
                <a:gdLst>
                  <a:gd name="T0" fmla="*/ 0 w 33"/>
                  <a:gd name="T1" fmla="*/ 16 h 33"/>
                  <a:gd name="T2" fmla="*/ 0 w 33"/>
                  <a:gd name="T3" fmla="*/ 16 h 33"/>
                  <a:gd name="T4" fmla="*/ 1 w 33"/>
                  <a:gd name="T5" fmla="*/ 24 h 33"/>
                  <a:gd name="T6" fmla="*/ 4 w 33"/>
                  <a:gd name="T7" fmla="*/ 28 h 33"/>
                  <a:gd name="T8" fmla="*/ 10 w 33"/>
                  <a:gd name="T9" fmla="*/ 33 h 33"/>
                  <a:gd name="T10" fmla="*/ 16 w 33"/>
                  <a:gd name="T11" fmla="*/ 33 h 33"/>
                  <a:gd name="T12" fmla="*/ 16 w 33"/>
                  <a:gd name="T13" fmla="*/ 33 h 33"/>
                  <a:gd name="T14" fmla="*/ 22 w 33"/>
                  <a:gd name="T15" fmla="*/ 33 h 33"/>
                  <a:gd name="T16" fmla="*/ 28 w 33"/>
                  <a:gd name="T17" fmla="*/ 28 h 33"/>
                  <a:gd name="T18" fmla="*/ 33 w 33"/>
                  <a:gd name="T19" fmla="*/ 24 h 33"/>
                  <a:gd name="T20" fmla="*/ 33 w 33"/>
                  <a:gd name="T21" fmla="*/ 16 h 33"/>
                  <a:gd name="T22" fmla="*/ 33 w 33"/>
                  <a:gd name="T23" fmla="*/ 16 h 33"/>
                  <a:gd name="T24" fmla="*/ 33 w 33"/>
                  <a:gd name="T25" fmla="*/ 10 h 33"/>
                  <a:gd name="T26" fmla="*/ 28 w 33"/>
                  <a:gd name="T27" fmla="*/ 4 h 33"/>
                  <a:gd name="T28" fmla="*/ 22 w 33"/>
                  <a:gd name="T29" fmla="*/ 1 h 33"/>
                  <a:gd name="T30" fmla="*/ 16 w 33"/>
                  <a:gd name="T31" fmla="*/ 0 h 33"/>
                  <a:gd name="T32" fmla="*/ 16 w 33"/>
                  <a:gd name="T33" fmla="*/ 0 h 33"/>
                  <a:gd name="T34" fmla="*/ 10 w 33"/>
                  <a:gd name="T35" fmla="*/ 1 h 33"/>
                  <a:gd name="T36" fmla="*/ 4 w 33"/>
                  <a:gd name="T37" fmla="*/ 4 h 33"/>
                  <a:gd name="T38" fmla="*/ 1 w 33"/>
                  <a:gd name="T39" fmla="*/ 10 h 33"/>
                  <a:gd name="T40" fmla="*/ 0 w 33"/>
                  <a:gd name="T41" fmla="*/ 16 h 33"/>
                  <a:gd name="T42" fmla="*/ 0 w 33"/>
                  <a:gd name="T43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33">
                    <a:moveTo>
                      <a:pt x="0" y="16"/>
                    </a:moveTo>
                    <a:lnTo>
                      <a:pt x="0" y="16"/>
                    </a:lnTo>
                    <a:lnTo>
                      <a:pt x="1" y="24"/>
                    </a:lnTo>
                    <a:lnTo>
                      <a:pt x="4" y="28"/>
                    </a:lnTo>
                    <a:lnTo>
                      <a:pt x="10" y="33"/>
                    </a:lnTo>
                    <a:lnTo>
                      <a:pt x="16" y="33"/>
                    </a:lnTo>
                    <a:lnTo>
                      <a:pt x="16" y="33"/>
                    </a:lnTo>
                    <a:lnTo>
                      <a:pt x="22" y="33"/>
                    </a:lnTo>
                    <a:lnTo>
                      <a:pt x="28" y="28"/>
                    </a:lnTo>
                    <a:lnTo>
                      <a:pt x="33" y="24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3" y="10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4" name="Freeform 398">
                <a:extLst>
                  <a:ext uri="{FF2B5EF4-FFF2-40B4-BE49-F238E27FC236}">
                    <a16:creationId xmlns:a16="http://schemas.microsoft.com/office/drawing/2014/main" id="{B8E5FC53-E74B-4BA3-9F9B-8DE823AF0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0" y="1409"/>
                <a:ext cx="34" cy="35"/>
              </a:xfrm>
              <a:custGeom>
                <a:avLst/>
                <a:gdLst>
                  <a:gd name="T0" fmla="*/ 0 w 34"/>
                  <a:gd name="T1" fmla="*/ 16 h 35"/>
                  <a:gd name="T2" fmla="*/ 0 w 34"/>
                  <a:gd name="T3" fmla="*/ 16 h 35"/>
                  <a:gd name="T4" fmla="*/ 1 w 34"/>
                  <a:gd name="T5" fmla="*/ 24 h 35"/>
                  <a:gd name="T6" fmla="*/ 6 w 34"/>
                  <a:gd name="T7" fmla="*/ 29 h 35"/>
                  <a:gd name="T8" fmla="*/ 10 w 34"/>
                  <a:gd name="T9" fmla="*/ 33 h 35"/>
                  <a:gd name="T10" fmla="*/ 18 w 34"/>
                  <a:gd name="T11" fmla="*/ 35 h 35"/>
                  <a:gd name="T12" fmla="*/ 18 w 34"/>
                  <a:gd name="T13" fmla="*/ 35 h 35"/>
                  <a:gd name="T14" fmla="*/ 24 w 34"/>
                  <a:gd name="T15" fmla="*/ 33 h 35"/>
                  <a:gd name="T16" fmla="*/ 30 w 34"/>
                  <a:gd name="T17" fmla="*/ 29 h 35"/>
                  <a:gd name="T18" fmla="*/ 33 w 34"/>
                  <a:gd name="T19" fmla="*/ 24 h 35"/>
                  <a:gd name="T20" fmla="*/ 34 w 34"/>
                  <a:gd name="T21" fmla="*/ 16 h 35"/>
                  <a:gd name="T22" fmla="*/ 34 w 34"/>
                  <a:gd name="T23" fmla="*/ 16 h 35"/>
                  <a:gd name="T24" fmla="*/ 33 w 34"/>
                  <a:gd name="T25" fmla="*/ 10 h 35"/>
                  <a:gd name="T26" fmla="*/ 30 w 34"/>
                  <a:gd name="T27" fmla="*/ 4 h 35"/>
                  <a:gd name="T28" fmla="*/ 24 w 34"/>
                  <a:gd name="T29" fmla="*/ 1 h 35"/>
                  <a:gd name="T30" fmla="*/ 18 w 34"/>
                  <a:gd name="T31" fmla="*/ 0 h 35"/>
                  <a:gd name="T32" fmla="*/ 18 w 34"/>
                  <a:gd name="T33" fmla="*/ 0 h 35"/>
                  <a:gd name="T34" fmla="*/ 10 w 34"/>
                  <a:gd name="T35" fmla="*/ 1 h 35"/>
                  <a:gd name="T36" fmla="*/ 6 w 34"/>
                  <a:gd name="T37" fmla="*/ 4 h 35"/>
                  <a:gd name="T38" fmla="*/ 1 w 34"/>
                  <a:gd name="T39" fmla="*/ 10 h 35"/>
                  <a:gd name="T40" fmla="*/ 0 w 34"/>
                  <a:gd name="T41" fmla="*/ 16 h 35"/>
                  <a:gd name="T42" fmla="*/ 0 w 34"/>
                  <a:gd name="T43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5">
                    <a:moveTo>
                      <a:pt x="0" y="16"/>
                    </a:moveTo>
                    <a:lnTo>
                      <a:pt x="0" y="16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0" y="33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24" y="33"/>
                    </a:lnTo>
                    <a:lnTo>
                      <a:pt x="30" y="29"/>
                    </a:lnTo>
                    <a:lnTo>
                      <a:pt x="33" y="24"/>
                    </a:lnTo>
                    <a:lnTo>
                      <a:pt x="34" y="16"/>
                    </a:lnTo>
                    <a:lnTo>
                      <a:pt x="34" y="16"/>
                    </a:lnTo>
                    <a:lnTo>
                      <a:pt x="33" y="10"/>
                    </a:lnTo>
                    <a:lnTo>
                      <a:pt x="30" y="4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0" y="1"/>
                    </a:lnTo>
                    <a:lnTo>
                      <a:pt x="6" y="4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5" name="Freeform 399">
                <a:extLst>
                  <a:ext uri="{FF2B5EF4-FFF2-40B4-BE49-F238E27FC236}">
                    <a16:creationId xmlns:a16="http://schemas.microsoft.com/office/drawing/2014/main" id="{46D81A34-785E-45D2-8EF7-4E3FC39F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4" y="1409"/>
                <a:ext cx="33" cy="35"/>
              </a:xfrm>
              <a:custGeom>
                <a:avLst/>
                <a:gdLst>
                  <a:gd name="T0" fmla="*/ 0 w 33"/>
                  <a:gd name="T1" fmla="*/ 16 h 35"/>
                  <a:gd name="T2" fmla="*/ 0 w 33"/>
                  <a:gd name="T3" fmla="*/ 16 h 35"/>
                  <a:gd name="T4" fmla="*/ 0 w 33"/>
                  <a:gd name="T5" fmla="*/ 24 h 35"/>
                  <a:gd name="T6" fmla="*/ 5 w 33"/>
                  <a:gd name="T7" fmla="*/ 29 h 35"/>
                  <a:gd name="T8" fmla="*/ 9 w 33"/>
                  <a:gd name="T9" fmla="*/ 33 h 35"/>
                  <a:gd name="T10" fmla="*/ 17 w 33"/>
                  <a:gd name="T11" fmla="*/ 35 h 35"/>
                  <a:gd name="T12" fmla="*/ 17 w 33"/>
                  <a:gd name="T13" fmla="*/ 35 h 35"/>
                  <a:gd name="T14" fmla="*/ 23 w 33"/>
                  <a:gd name="T15" fmla="*/ 33 h 35"/>
                  <a:gd name="T16" fmla="*/ 29 w 33"/>
                  <a:gd name="T17" fmla="*/ 29 h 35"/>
                  <a:gd name="T18" fmla="*/ 32 w 33"/>
                  <a:gd name="T19" fmla="*/ 24 h 35"/>
                  <a:gd name="T20" fmla="*/ 33 w 33"/>
                  <a:gd name="T21" fmla="*/ 16 h 35"/>
                  <a:gd name="T22" fmla="*/ 33 w 33"/>
                  <a:gd name="T23" fmla="*/ 16 h 35"/>
                  <a:gd name="T24" fmla="*/ 32 w 33"/>
                  <a:gd name="T25" fmla="*/ 10 h 35"/>
                  <a:gd name="T26" fmla="*/ 29 w 33"/>
                  <a:gd name="T27" fmla="*/ 4 h 35"/>
                  <a:gd name="T28" fmla="*/ 23 w 33"/>
                  <a:gd name="T29" fmla="*/ 1 h 35"/>
                  <a:gd name="T30" fmla="*/ 17 w 33"/>
                  <a:gd name="T31" fmla="*/ 0 h 35"/>
                  <a:gd name="T32" fmla="*/ 17 w 33"/>
                  <a:gd name="T33" fmla="*/ 0 h 35"/>
                  <a:gd name="T34" fmla="*/ 9 w 33"/>
                  <a:gd name="T35" fmla="*/ 1 h 35"/>
                  <a:gd name="T36" fmla="*/ 5 w 33"/>
                  <a:gd name="T37" fmla="*/ 4 h 35"/>
                  <a:gd name="T38" fmla="*/ 0 w 33"/>
                  <a:gd name="T39" fmla="*/ 10 h 35"/>
                  <a:gd name="T40" fmla="*/ 0 w 33"/>
                  <a:gd name="T41" fmla="*/ 16 h 35"/>
                  <a:gd name="T42" fmla="*/ 0 w 33"/>
                  <a:gd name="T43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35">
                    <a:moveTo>
                      <a:pt x="0" y="16"/>
                    </a:moveTo>
                    <a:lnTo>
                      <a:pt x="0" y="16"/>
                    </a:lnTo>
                    <a:lnTo>
                      <a:pt x="0" y="24"/>
                    </a:lnTo>
                    <a:lnTo>
                      <a:pt x="5" y="29"/>
                    </a:lnTo>
                    <a:lnTo>
                      <a:pt x="9" y="33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2" y="10"/>
                    </a:lnTo>
                    <a:lnTo>
                      <a:pt x="29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9" y="1"/>
                    </a:lnTo>
                    <a:lnTo>
                      <a:pt x="5" y="4"/>
                    </a:lnTo>
                    <a:lnTo>
                      <a:pt x="0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6" name="Freeform 400">
                <a:extLst>
                  <a:ext uri="{FF2B5EF4-FFF2-40B4-BE49-F238E27FC236}">
                    <a16:creationId xmlns:a16="http://schemas.microsoft.com/office/drawing/2014/main" id="{C57DA0F8-D7D1-4E2E-8402-9DA0394E9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0" y="1409"/>
                <a:ext cx="35" cy="35"/>
              </a:xfrm>
              <a:custGeom>
                <a:avLst/>
                <a:gdLst>
                  <a:gd name="T0" fmla="*/ 0 w 35"/>
                  <a:gd name="T1" fmla="*/ 18 h 35"/>
                  <a:gd name="T2" fmla="*/ 0 w 35"/>
                  <a:gd name="T3" fmla="*/ 18 h 35"/>
                  <a:gd name="T4" fmla="*/ 2 w 35"/>
                  <a:gd name="T5" fmla="*/ 24 h 35"/>
                  <a:gd name="T6" fmla="*/ 5 w 35"/>
                  <a:gd name="T7" fmla="*/ 30 h 35"/>
                  <a:gd name="T8" fmla="*/ 11 w 35"/>
                  <a:gd name="T9" fmla="*/ 33 h 35"/>
                  <a:gd name="T10" fmla="*/ 17 w 35"/>
                  <a:gd name="T11" fmla="*/ 35 h 35"/>
                  <a:gd name="T12" fmla="*/ 17 w 35"/>
                  <a:gd name="T13" fmla="*/ 35 h 35"/>
                  <a:gd name="T14" fmla="*/ 24 w 35"/>
                  <a:gd name="T15" fmla="*/ 33 h 35"/>
                  <a:gd name="T16" fmla="*/ 29 w 35"/>
                  <a:gd name="T17" fmla="*/ 30 h 35"/>
                  <a:gd name="T18" fmla="*/ 34 w 35"/>
                  <a:gd name="T19" fmla="*/ 24 h 35"/>
                  <a:gd name="T20" fmla="*/ 35 w 35"/>
                  <a:gd name="T21" fmla="*/ 18 h 35"/>
                  <a:gd name="T22" fmla="*/ 35 w 35"/>
                  <a:gd name="T23" fmla="*/ 18 h 35"/>
                  <a:gd name="T24" fmla="*/ 34 w 35"/>
                  <a:gd name="T25" fmla="*/ 10 h 35"/>
                  <a:gd name="T26" fmla="*/ 29 w 35"/>
                  <a:gd name="T27" fmla="*/ 6 h 35"/>
                  <a:gd name="T28" fmla="*/ 24 w 35"/>
                  <a:gd name="T29" fmla="*/ 1 h 35"/>
                  <a:gd name="T30" fmla="*/ 17 w 35"/>
                  <a:gd name="T31" fmla="*/ 0 h 35"/>
                  <a:gd name="T32" fmla="*/ 17 w 35"/>
                  <a:gd name="T33" fmla="*/ 0 h 35"/>
                  <a:gd name="T34" fmla="*/ 11 w 35"/>
                  <a:gd name="T35" fmla="*/ 1 h 35"/>
                  <a:gd name="T36" fmla="*/ 5 w 35"/>
                  <a:gd name="T37" fmla="*/ 6 h 35"/>
                  <a:gd name="T38" fmla="*/ 2 w 35"/>
                  <a:gd name="T39" fmla="*/ 10 h 35"/>
                  <a:gd name="T40" fmla="*/ 0 w 35"/>
                  <a:gd name="T41" fmla="*/ 18 h 35"/>
                  <a:gd name="T42" fmla="*/ 0 w 35"/>
                  <a:gd name="T43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8"/>
                    </a:moveTo>
                    <a:lnTo>
                      <a:pt x="0" y="18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3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4" y="33"/>
                    </a:lnTo>
                    <a:lnTo>
                      <a:pt x="29" y="30"/>
                    </a:lnTo>
                    <a:lnTo>
                      <a:pt x="34" y="24"/>
                    </a:lnTo>
                    <a:lnTo>
                      <a:pt x="35" y="18"/>
                    </a:lnTo>
                    <a:lnTo>
                      <a:pt x="35" y="18"/>
                    </a:lnTo>
                    <a:lnTo>
                      <a:pt x="34" y="10"/>
                    </a:lnTo>
                    <a:lnTo>
                      <a:pt x="29" y="6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6"/>
                    </a:lnTo>
                    <a:lnTo>
                      <a:pt x="2" y="10"/>
                    </a:lnTo>
                    <a:lnTo>
                      <a:pt x="0" y="18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7" name="Freeform 401">
                <a:extLst>
                  <a:ext uri="{FF2B5EF4-FFF2-40B4-BE49-F238E27FC236}">
                    <a16:creationId xmlns:a16="http://schemas.microsoft.com/office/drawing/2014/main" id="{313B5C72-3502-46EB-BEC0-97CD78060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23" y="1409"/>
                <a:ext cx="35" cy="35"/>
              </a:xfrm>
              <a:custGeom>
                <a:avLst/>
                <a:gdLst>
                  <a:gd name="T0" fmla="*/ 0 w 35"/>
                  <a:gd name="T1" fmla="*/ 16 h 35"/>
                  <a:gd name="T2" fmla="*/ 0 w 35"/>
                  <a:gd name="T3" fmla="*/ 16 h 35"/>
                  <a:gd name="T4" fmla="*/ 2 w 35"/>
                  <a:gd name="T5" fmla="*/ 24 h 35"/>
                  <a:gd name="T6" fmla="*/ 5 w 35"/>
                  <a:gd name="T7" fmla="*/ 29 h 35"/>
                  <a:gd name="T8" fmla="*/ 11 w 35"/>
                  <a:gd name="T9" fmla="*/ 33 h 35"/>
                  <a:gd name="T10" fmla="*/ 17 w 35"/>
                  <a:gd name="T11" fmla="*/ 35 h 35"/>
                  <a:gd name="T12" fmla="*/ 17 w 35"/>
                  <a:gd name="T13" fmla="*/ 35 h 35"/>
                  <a:gd name="T14" fmla="*/ 24 w 35"/>
                  <a:gd name="T15" fmla="*/ 33 h 35"/>
                  <a:gd name="T16" fmla="*/ 29 w 35"/>
                  <a:gd name="T17" fmla="*/ 29 h 35"/>
                  <a:gd name="T18" fmla="*/ 34 w 35"/>
                  <a:gd name="T19" fmla="*/ 24 h 35"/>
                  <a:gd name="T20" fmla="*/ 35 w 35"/>
                  <a:gd name="T21" fmla="*/ 16 h 35"/>
                  <a:gd name="T22" fmla="*/ 35 w 35"/>
                  <a:gd name="T23" fmla="*/ 16 h 35"/>
                  <a:gd name="T24" fmla="*/ 34 w 35"/>
                  <a:gd name="T25" fmla="*/ 10 h 35"/>
                  <a:gd name="T26" fmla="*/ 29 w 35"/>
                  <a:gd name="T27" fmla="*/ 4 h 35"/>
                  <a:gd name="T28" fmla="*/ 24 w 35"/>
                  <a:gd name="T29" fmla="*/ 1 h 35"/>
                  <a:gd name="T30" fmla="*/ 17 w 35"/>
                  <a:gd name="T31" fmla="*/ 0 h 35"/>
                  <a:gd name="T32" fmla="*/ 17 w 35"/>
                  <a:gd name="T33" fmla="*/ 0 h 35"/>
                  <a:gd name="T34" fmla="*/ 11 w 35"/>
                  <a:gd name="T35" fmla="*/ 1 h 35"/>
                  <a:gd name="T36" fmla="*/ 5 w 35"/>
                  <a:gd name="T37" fmla="*/ 4 h 35"/>
                  <a:gd name="T38" fmla="*/ 2 w 35"/>
                  <a:gd name="T39" fmla="*/ 10 h 35"/>
                  <a:gd name="T40" fmla="*/ 0 w 35"/>
                  <a:gd name="T41" fmla="*/ 16 h 35"/>
                  <a:gd name="T42" fmla="*/ 0 w 35"/>
                  <a:gd name="T43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6"/>
                    </a:moveTo>
                    <a:lnTo>
                      <a:pt x="0" y="16"/>
                    </a:lnTo>
                    <a:lnTo>
                      <a:pt x="2" y="24"/>
                    </a:lnTo>
                    <a:lnTo>
                      <a:pt x="5" y="29"/>
                    </a:lnTo>
                    <a:lnTo>
                      <a:pt x="11" y="33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4" y="33"/>
                    </a:lnTo>
                    <a:lnTo>
                      <a:pt x="29" y="29"/>
                    </a:lnTo>
                    <a:lnTo>
                      <a:pt x="34" y="24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4" y="10"/>
                    </a:lnTo>
                    <a:lnTo>
                      <a:pt x="29" y="4"/>
                    </a:lnTo>
                    <a:lnTo>
                      <a:pt x="24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5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8" name="Freeform 402">
                <a:extLst>
                  <a:ext uri="{FF2B5EF4-FFF2-40B4-BE49-F238E27FC236}">
                    <a16:creationId xmlns:a16="http://schemas.microsoft.com/office/drawing/2014/main" id="{5A8D047E-5DE1-4979-B6B7-FB583C84A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2" y="1409"/>
                <a:ext cx="35" cy="35"/>
              </a:xfrm>
              <a:custGeom>
                <a:avLst/>
                <a:gdLst>
                  <a:gd name="T0" fmla="*/ 0 w 35"/>
                  <a:gd name="T1" fmla="*/ 16 h 35"/>
                  <a:gd name="T2" fmla="*/ 0 w 35"/>
                  <a:gd name="T3" fmla="*/ 16 h 35"/>
                  <a:gd name="T4" fmla="*/ 2 w 35"/>
                  <a:gd name="T5" fmla="*/ 24 h 35"/>
                  <a:gd name="T6" fmla="*/ 6 w 35"/>
                  <a:gd name="T7" fmla="*/ 29 h 35"/>
                  <a:gd name="T8" fmla="*/ 11 w 35"/>
                  <a:gd name="T9" fmla="*/ 33 h 35"/>
                  <a:gd name="T10" fmla="*/ 19 w 35"/>
                  <a:gd name="T11" fmla="*/ 35 h 35"/>
                  <a:gd name="T12" fmla="*/ 19 w 35"/>
                  <a:gd name="T13" fmla="*/ 35 h 35"/>
                  <a:gd name="T14" fmla="*/ 25 w 35"/>
                  <a:gd name="T15" fmla="*/ 33 h 35"/>
                  <a:gd name="T16" fmla="*/ 31 w 35"/>
                  <a:gd name="T17" fmla="*/ 29 h 35"/>
                  <a:gd name="T18" fmla="*/ 34 w 35"/>
                  <a:gd name="T19" fmla="*/ 24 h 35"/>
                  <a:gd name="T20" fmla="*/ 35 w 35"/>
                  <a:gd name="T21" fmla="*/ 16 h 35"/>
                  <a:gd name="T22" fmla="*/ 35 w 35"/>
                  <a:gd name="T23" fmla="*/ 16 h 35"/>
                  <a:gd name="T24" fmla="*/ 34 w 35"/>
                  <a:gd name="T25" fmla="*/ 10 h 35"/>
                  <a:gd name="T26" fmla="*/ 31 w 35"/>
                  <a:gd name="T27" fmla="*/ 4 h 35"/>
                  <a:gd name="T28" fmla="*/ 25 w 35"/>
                  <a:gd name="T29" fmla="*/ 1 h 35"/>
                  <a:gd name="T30" fmla="*/ 19 w 35"/>
                  <a:gd name="T31" fmla="*/ 0 h 35"/>
                  <a:gd name="T32" fmla="*/ 19 w 35"/>
                  <a:gd name="T33" fmla="*/ 0 h 35"/>
                  <a:gd name="T34" fmla="*/ 11 w 35"/>
                  <a:gd name="T35" fmla="*/ 1 h 35"/>
                  <a:gd name="T36" fmla="*/ 6 w 35"/>
                  <a:gd name="T37" fmla="*/ 4 h 35"/>
                  <a:gd name="T38" fmla="*/ 2 w 35"/>
                  <a:gd name="T39" fmla="*/ 10 h 35"/>
                  <a:gd name="T40" fmla="*/ 0 w 35"/>
                  <a:gd name="T41" fmla="*/ 16 h 35"/>
                  <a:gd name="T42" fmla="*/ 0 w 35"/>
                  <a:gd name="T43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6"/>
                    </a:moveTo>
                    <a:lnTo>
                      <a:pt x="0" y="16"/>
                    </a:lnTo>
                    <a:lnTo>
                      <a:pt x="2" y="24"/>
                    </a:lnTo>
                    <a:lnTo>
                      <a:pt x="6" y="29"/>
                    </a:lnTo>
                    <a:lnTo>
                      <a:pt x="11" y="33"/>
                    </a:lnTo>
                    <a:lnTo>
                      <a:pt x="19" y="35"/>
                    </a:lnTo>
                    <a:lnTo>
                      <a:pt x="19" y="35"/>
                    </a:lnTo>
                    <a:lnTo>
                      <a:pt x="25" y="33"/>
                    </a:lnTo>
                    <a:lnTo>
                      <a:pt x="31" y="29"/>
                    </a:lnTo>
                    <a:lnTo>
                      <a:pt x="34" y="24"/>
                    </a:lnTo>
                    <a:lnTo>
                      <a:pt x="35" y="16"/>
                    </a:lnTo>
                    <a:lnTo>
                      <a:pt x="35" y="16"/>
                    </a:lnTo>
                    <a:lnTo>
                      <a:pt x="34" y="10"/>
                    </a:lnTo>
                    <a:lnTo>
                      <a:pt x="31" y="4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9" y="0"/>
                    </a:lnTo>
                    <a:lnTo>
                      <a:pt x="11" y="1"/>
                    </a:lnTo>
                    <a:lnTo>
                      <a:pt x="6" y="4"/>
                    </a:lnTo>
                    <a:lnTo>
                      <a:pt x="2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9" name="Freeform 403">
                <a:extLst>
                  <a:ext uri="{FF2B5EF4-FFF2-40B4-BE49-F238E27FC236}">
                    <a16:creationId xmlns:a16="http://schemas.microsoft.com/office/drawing/2014/main" id="{BBC157D0-8619-4FB4-BDBD-D1A488130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40" y="1409"/>
                <a:ext cx="33" cy="35"/>
              </a:xfrm>
              <a:custGeom>
                <a:avLst/>
                <a:gdLst>
                  <a:gd name="T0" fmla="*/ 0 w 33"/>
                  <a:gd name="T1" fmla="*/ 16 h 35"/>
                  <a:gd name="T2" fmla="*/ 0 w 33"/>
                  <a:gd name="T3" fmla="*/ 16 h 35"/>
                  <a:gd name="T4" fmla="*/ 1 w 33"/>
                  <a:gd name="T5" fmla="*/ 24 h 35"/>
                  <a:gd name="T6" fmla="*/ 4 w 33"/>
                  <a:gd name="T7" fmla="*/ 29 h 35"/>
                  <a:gd name="T8" fmla="*/ 11 w 33"/>
                  <a:gd name="T9" fmla="*/ 33 h 35"/>
                  <a:gd name="T10" fmla="*/ 17 w 33"/>
                  <a:gd name="T11" fmla="*/ 35 h 35"/>
                  <a:gd name="T12" fmla="*/ 17 w 33"/>
                  <a:gd name="T13" fmla="*/ 35 h 35"/>
                  <a:gd name="T14" fmla="*/ 23 w 33"/>
                  <a:gd name="T15" fmla="*/ 33 h 35"/>
                  <a:gd name="T16" fmla="*/ 29 w 33"/>
                  <a:gd name="T17" fmla="*/ 29 h 35"/>
                  <a:gd name="T18" fmla="*/ 32 w 33"/>
                  <a:gd name="T19" fmla="*/ 24 h 35"/>
                  <a:gd name="T20" fmla="*/ 33 w 33"/>
                  <a:gd name="T21" fmla="*/ 16 h 35"/>
                  <a:gd name="T22" fmla="*/ 33 w 33"/>
                  <a:gd name="T23" fmla="*/ 16 h 35"/>
                  <a:gd name="T24" fmla="*/ 32 w 33"/>
                  <a:gd name="T25" fmla="*/ 10 h 35"/>
                  <a:gd name="T26" fmla="*/ 29 w 33"/>
                  <a:gd name="T27" fmla="*/ 4 h 35"/>
                  <a:gd name="T28" fmla="*/ 23 w 33"/>
                  <a:gd name="T29" fmla="*/ 1 h 35"/>
                  <a:gd name="T30" fmla="*/ 17 w 33"/>
                  <a:gd name="T31" fmla="*/ 0 h 35"/>
                  <a:gd name="T32" fmla="*/ 17 w 33"/>
                  <a:gd name="T33" fmla="*/ 0 h 35"/>
                  <a:gd name="T34" fmla="*/ 11 w 33"/>
                  <a:gd name="T35" fmla="*/ 1 h 35"/>
                  <a:gd name="T36" fmla="*/ 4 w 33"/>
                  <a:gd name="T37" fmla="*/ 4 h 35"/>
                  <a:gd name="T38" fmla="*/ 1 w 33"/>
                  <a:gd name="T39" fmla="*/ 10 h 35"/>
                  <a:gd name="T40" fmla="*/ 0 w 33"/>
                  <a:gd name="T41" fmla="*/ 16 h 35"/>
                  <a:gd name="T42" fmla="*/ 0 w 33"/>
                  <a:gd name="T43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35">
                    <a:moveTo>
                      <a:pt x="0" y="16"/>
                    </a:moveTo>
                    <a:lnTo>
                      <a:pt x="0" y="16"/>
                    </a:lnTo>
                    <a:lnTo>
                      <a:pt x="1" y="24"/>
                    </a:lnTo>
                    <a:lnTo>
                      <a:pt x="4" y="29"/>
                    </a:lnTo>
                    <a:lnTo>
                      <a:pt x="11" y="33"/>
                    </a:lnTo>
                    <a:lnTo>
                      <a:pt x="17" y="35"/>
                    </a:lnTo>
                    <a:lnTo>
                      <a:pt x="17" y="35"/>
                    </a:lnTo>
                    <a:lnTo>
                      <a:pt x="23" y="33"/>
                    </a:lnTo>
                    <a:lnTo>
                      <a:pt x="29" y="29"/>
                    </a:lnTo>
                    <a:lnTo>
                      <a:pt x="32" y="24"/>
                    </a:lnTo>
                    <a:lnTo>
                      <a:pt x="33" y="16"/>
                    </a:lnTo>
                    <a:lnTo>
                      <a:pt x="33" y="16"/>
                    </a:lnTo>
                    <a:lnTo>
                      <a:pt x="32" y="10"/>
                    </a:lnTo>
                    <a:lnTo>
                      <a:pt x="29" y="4"/>
                    </a:lnTo>
                    <a:lnTo>
                      <a:pt x="23" y="1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1" y="1"/>
                    </a:lnTo>
                    <a:lnTo>
                      <a:pt x="4" y="4"/>
                    </a:lnTo>
                    <a:lnTo>
                      <a:pt x="1" y="10"/>
                    </a:lnTo>
                    <a:lnTo>
                      <a:pt x="0" y="16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0" name="Freeform 404">
                <a:extLst>
                  <a:ext uri="{FF2B5EF4-FFF2-40B4-BE49-F238E27FC236}">
                    <a16:creationId xmlns:a16="http://schemas.microsoft.com/office/drawing/2014/main" id="{C636B9EE-B1A7-475B-91E1-7B637518E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4" y="1425"/>
                <a:ext cx="35" cy="35"/>
              </a:xfrm>
              <a:custGeom>
                <a:avLst/>
                <a:gdLst>
                  <a:gd name="T0" fmla="*/ 0 w 35"/>
                  <a:gd name="T1" fmla="*/ 17 h 35"/>
                  <a:gd name="T2" fmla="*/ 0 w 35"/>
                  <a:gd name="T3" fmla="*/ 17 h 35"/>
                  <a:gd name="T4" fmla="*/ 2 w 35"/>
                  <a:gd name="T5" fmla="*/ 25 h 35"/>
                  <a:gd name="T6" fmla="*/ 6 w 35"/>
                  <a:gd name="T7" fmla="*/ 29 h 35"/>
                  <a:gd name="T8" fmla="*/ 11 w 35"/>
                  <a:gd name="T9" fmla="*/ 34 h 35"/>
                  <a:gd name="T10" fmla="*/ 18 w 35"/>
                  <a:gd name="T11" fmla="*/ 35 h 35"/>
                  <a:gd name="T12" fmla="*/ 18 w 35"/>
                  <a:gd name="T13" fmla="*/ 35 h 35"/>
                  <a:gd name="T14" fmla="*/ 24 w 35"/>
                  <a:gd name="T15" fmla="*/ 34 h 35"/>
                  <a:gd name="T16" fmla="*/ 31 w 35"/>
                  <a:gd name="T17" fmla="*/ 29 h 35"/>
                  <a:gd name="T18" fmla="*/ 34 w 35"/>
                  <a:gd name="T19" fmla="*/ 25 h 35"/>
                  <a:gd name="T20" fmla="*/ 35 w 35"/>
                  <a:gd name="T21" fmla="*/ 17 h 35"/>
                  <a:gd name="T22" fmla="*/ 35 w 35"/>
                  <a:gd name="T23" fmla="*/ 17 h 35"/>
                  <a:gd name="T24" fmla="*/ 34 w 35"/>
                  <a:gd name="T25" fmla="*/ 11 h 35"/>
                  <a:gd name="T26" fmla="*/ 31 w 35"/>
                  <a:gd name="T27" fmla="*/ 5 h 35"/>
                  <a:gd name="T28" fmla="*/ 24 w 35"/>
                  <a:gd name="T29" fmla="*/ 2 h 35"/>
                  <a:gd name="T30" fmla="*/ 18 w 35"/>
                  <a:gd name="T31" fmla="*/ 0 h 35"/>
                  <a:gd name="T32" fmla="*/ 18 w 35"/>
                  <a:gd name="T33" fmla="*/ 0 h 35"/>
                  <a:gd name="T34" fmla="*/ 11 w 35"/>
                  <a:gd name="T35" fmla="*/ 2 h 35"/>
                  <a:gd name="T36" fmla="*/ 6 w 35"/>
                  <a:gd name="T37" fmla="*/ 5 h 35"/>
                  <a:gd name="T38" fmla="*/ 2 w 35"/>
                  <a:gd name="T39" fmla="*/ 11 h 35"/>
                  <a:gd name="T40" fmla="*/ 0 w 35"/>
                  <a:gd name="T41" fmla="*/ 17 h 35"/>
                  <a:gd name="T42" fmla="*/ 0 w 35"/>
                  <a:gd name="T43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5">
                    <a:moveTo>
                      <a:pt x="0" y="17"/>
                    </a:moveTo>
                    <a:lnTo>
                      <a:pt x="0" y="17"/>
                    </a:lnTo>
                    <a:lnTo>
                      <a:pt x="2" y="25"/>
                    </a:lnTo>
                    <a:lnTo>
                      <a:pt x="6" y="29"/>
                    </a:lnTo>
                    <a:lnTo>
                      <a:pt x="11" y="34"/>
                    </a:lnTo>
                    <a:lnTo>
                      <a:pt x="18" y="35"/>
                    </a:lnTo>
                    <a:lnTo>
                      <a:pt x="18" y="35"/>
                    </a:lnTo>
                    <a:lnTo>
                      <a:pt x="24" y="34"/>
                    </a:lnTo>
                    <a:lnTo>
                      <a:pt x="31" y="29"/>
                    </a:lnTo>
                    <a:lnTo>
                      <a:pt x="34" y="25"/>
                    </a:lnTo>
                    <a:lnTo>
                      <a:pt x="35" y="17"/>
                    </a:lnTo>
                    <a:lnTo>
                      <a:pt x="35" y="17"/>
                    </a:lnTo>
                    <a:lnTo>
                      <a:pt x="34" y="11"/>
                    </a:lnTo>
                    <a:lnTo>
                      <a:pt x="31" y="5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8" y="0"/>
                    </a:lnTo>
                    <a:lnTo>
                      <a:pt x="11" y="2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1" name="Freeform 405">
                <a:extLst>
                  <a:ext uri="{FF2B5EF4-FFF2-40B4-BE49-F238E27FC236}">
                    <a16:creationId xmlns:a16="http://schemas.microsoft.com/office/drawing/2014/main" id="{AAADF147-C2E3-48B5-AC3A-382EB3D81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02" y="1425"/>
                <a:ext cx="33" cy="35"/>
              </a:xfrm>
              <a:custGeom>
                <a:avLst/>
                <a:gdLst>
                  <a:gd name="T0" fmla="*/ 0 w 33"/>
                  <a:gd name="T1" fmla="*/ 17 h 35"/>
                  <a:gd name="T2" fmla="*/ 0 w 33"/>
                  <a:gd name="T3" fmla="*/ 17 h 35"/>
                  <a:gd name="T4" fmla="*/ 0 w 33"/>
                  <a:gd name="T5" fmla="*/ 25 h 35"/>
                  <a:gd name="T6" fmla="*/ 4 w 33"/>
                  <a:gd name="T7" fmla="*/ 29 h 35"/>
                  <a:gd name="T8" fmla="*/ 9 w 33"/>
                  <a:gd name="T9" fmla="*/ 34 h 35"/>
                  <a:gd name="T10" fmla="*/ 16 w 33"/>
                  <a:gd name="T11" fmla="*/ 35 h 35"/>
                  <a:gd name="T12" fmla="*/ 16 w 33"/>
                  <a:gd name="T13" fmla="*/ 35 h 35"/>
                  <a:gd name="T14" fmla="*/ 23 w 33"/>
                  <a:gd name="T15" fmla="*/ 34 h 35"/>
                  <a:gd name="T16" fmla="*/ 29 w 33"/>
                  <a:gd name="T17" fmla="*/ 29 h 35"/>
                  <a:gd name="T18" fmla="*/ 32 w 33"/>
                  <a:gd name="T19" fmla="*/ 25 h 35"/>
                  <a:gd name="T20" fmla="*/ 33 w 33"/>
                  <a:gd name="T21" fmla="*/ 17 h 35"/>
                  <a:gd name="T22" fmla="*/ 33 w 33"/>
                  <a:gd name="T23" fmla="*/ 17 h 35"/>
                  <a:gd name="T24" fmla="*/ 32 w 33"/>
                  <a:gd name="T25" fmla="*/ 11 h 35"/>
                  <a:gd name="T26" fmla="*/ 29 w 33"/>
                  <a:gd name="T27" fmla="*/ 5 h 35"/>
                  <a:gd name="T28" fmla="*/ 23 w 33"/>
                  <a:gd name="T29" fmla="*/ 2 h 35"/>
                  <a:gd name="T30" fmla="*/ 16 w 33"/>
                  <a:gd name="T31" fmla="*/ 0 h 35"/>
                  <a:gd name="T32" fmla="*/ 16 w 33"/>
                  <a:gd name="T33" fmla="*/ 0 h 35"/>
                  <a:gd name="T34" fmla="*/ 9 w 33"/>
                  <a:gd name="T35" fmla="*/ 2 h 35"/>
                  <a:gd name="T36" fmla="*/ 4 w 33"/>
                  <a:gd name="T37" fmla="*/ 5 h 35"/>
                  <a:gd name="T38" fmla="*/ 0 w 33"/>
                  <a:gd name="T39" fmla="*/ 11 h 35"/>
                  <a:gd name="T40" fmla="*/ 0 w 33"/>
                  <a:gd name="T41" fmla="*/ 17 h 35"/>
                  <a:gd name="T42" fmla="*/ 0 w 33"/>
                  <a:gd name="T43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35">
                    <a:moveTo>
                      <a:pt x="0" y="17"/>
                    </a:moveTo>
                    <a:lnTo>
                      <a:pt x="0" y="17"/>
                    </a:lnTo>
                    <a:lnTo>
                      <a:pt x="0" y="25"/>
                    </a:lnTo>
                    <a:lnTo>
                      <a:pt x="4" y="29"/>
                    </a:lnTo>
                    <a:lnTo>
                      <a:pt x="9" y="34"/>
                    </a:lnTo>
                    <a:lnTo>
                      <a:pt x="16" y="35"/>
                    </a:lnTo>
                    <a:lnTo>
                      <a:pt x="16" y="35"/>
                    </a:lnTo>
                    <a:lnTo>
                      <a:pt x="23" y="34"/>
                    </a:lnTo>
                    <a:lnTo>
                      <a:pt x="29" y="29"/>
                    </a:lnTo>
                    <a:lnTo>
                      <a:pt x="32" y="25"/>
                    </a:lnTo>
                    <a:lnTo>
                      <a:pt x="33" y="17"/>
                    </a:lnTo>
                    <a:lnTo>
                      <a:pt x="33" y="17"/>
                    </a:lnTo>
                    <a:lnTo>
                      <a:pt x="32" y="11"/>
                    </a:lnTo>
                    <a:lnTo>
                      <a:pt x="29" y="5"/>
                    </a:lnTo>
                    <a:lnTo>
                      <a:pt x="23" y="2"/>
                    </a:lnTo>
                    <a:lnTo>
                      <a:pt x="16" y="0"/>
                    </a:lnTo>
                    <a:lnTo>
                      <a:pt x="16" y="0"/>
                    </a:lnTo>
                    <a:lnTo>
                      <a:pt x="9" y="2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</p:grpSp>
        <p:sp>
          <p:nvSpPr>
            <p:cNvPr id="18" name="Freeform 407">
              <a:extLst>
                <a:ext uri="{FF2B5EF4-FFF2-40B4-BE49-F238E27FC236}">
                  <a16:creationId xmlns:a16="http://schemas.microsoft.com/office/drawing/2014/main" id="{0FD0537C-61BB-4075-BA42-48E403433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8" y="1445"/>
              <a:ext cx="33" cy="35"/>
            </a:xfrm>
            <a:custGeom>
              <a:avLst/>
              <a:gdLst>
                <a:gd name="T0" fmla="*/ 0 w 33"/>
                <a:gd name="T1" fmla="*/ 17 h 35"/>
                <a:gd name="T2" fmla="*/ 0 w 33"/>
                <a:gd name="T3" fmla="*/ 17 h 35"/>
                <a:gd name="T4" fmla="*/ 1 w 33"/>
                <a:gd name="T5" fmla="*/ 24 h 35"/>
                <a:gd name="T6" fmla="*/ 4 w 33"/>
                <a:gd name="T7" fmla="*/ 29 h 35"/>
                <a:gd name="T8" fmla="*/ 10 w 33"/>
                <a:gd name="T9" fmla="*/ 33 h 35"/>
                <a:gd name="T10" fmla="*/ 16 w 33"/>
                <a:gd name="T11" fmla="*/ 35 h 35"/>
                <a:gd name="T12" fmla="*/ 16 w 33"/>
                <a:gd name="T13" fmla="*/ 35 h 35"/>
                <a:gd name="T14" fmla="*/ 22 w 33"/>
                <a:gd name="T15" fmla="*/ 33 h 35"/>
                <a:gd name="T16" fmla="*/ 28 w 33"/>
                <a:gd name="T17" fmla="*/ 29 h 35"/>
                <a:gd name="T18" fmla="*/ 33 w 33"/>
                <a:gd name="T19" fmla="*/ 24 h 35"/>
                <a:gd name="T20" fmla="*/ 33 w 33"/>
                <a:gd name="T21" fmla="*/ 17 h 35"/>
                <a:gd name="T22" fmla="*/ 33 w 33"/>
                <a:gd name="T23" fmla="*/ 17 h 35"/>
                <a:gd name="T24" fmla="*/ 33 w 33"/>
                <a:gd name="T25" fmla="*/ 11 h 35"/>
                <a:gd name="T26" fmla="*/ 28 w 33"/>
                <a:gd name="T27" fmla="*/ 5 h 35"/>
                <a:gd name="T28" fmla="*/ 22 w 33"/>
                <a:gd name="T29" fmla="*/ 2 h 35"/>
                <a:gd name="T30" fmla="*/ 16 w 33"/>
                <a:gd name="T31" fmla="*/ 0 h 35"/>
                <a:gd name="T32" fmla="*/ 16 w 33"/>
                <a:gd name="T33" fmla="*/ 0 h 35"/>
                <a:gd name="T34" fmla="*/ 10 w 33"/>
                <a:gd name="T35" fmla="*/ 2 h 35"/>
                <a:gd name="T36" fmla="*/ 4 w 33"/>
                <a:gd name="T37" fmla="*/ 5 h 35"/>
                <a:gd name="T38" fmla="*/ 1 w 33"/>
                <a:gd name="T39" fmla="*/ 11 h 35"/>
                <a:gd name="T40" fmla="*/ 0 w 33"/>
                <a:gd name="T41" fmla="*/ 17 h 35"/>
                <a:gd name="T42" fmla="*/ 0 w 33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7"/>
                  </a:move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10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2" y="33"/>
                  </a:lnTo>
                  <a:lnTo>
                    <a:pt x="28" y="29"/>
                  </a:lnTo>
                  <a:lnTo>
                    <a:pt x="33" y="2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1"/>
                  </a:lnTo>
                  <a:lnTo>
                    <a:pt x="28" y="5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9" name="Freeform 408">
              <a:extLst>
                <a:ext uri="{FF2B5EF4-FFF2-40B4-BE49-F238E27FC236}">
                  <a16:creationId xmlns:a16="http://schemas.microsoft.com/office/drawing/2014/main" id="{5EC1B8A1-274D-46AC-8708-84AD963CD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0" y="1448"/>
              <a:ext cx="33" cy="35"/>
            </a:xfrm>
            <a:custGeom>
              <a:avLst/>
              <a:gdLst>
                <a:gd name="T0" fmla="*/ 0 w 33"/>
                <a:gd name="T1" fmla="*/ 17 h 35"/>
                <a:gd name="T2" fmla="*/ 0 w 33"/>
                <a:gd name="T3" fmla="*/ 17 h 35"/>
                <a:gd name="T4" fmla="*/ 2 w 33"/>
                <a:gd name="T5" fmla="*/ 24 h 35"/>
                <a:gd name="T6" fmla="*/ 5 w 33"/>
                <a:gd name="T7" fmla="*/ 29 h 35"/>
                <a:gd name="T8" fmla="*/ 11 w 33"/>
                <a:gd name="T9" fmla="*/ 33 h 35"/>
                <a:gd name="T10" fmla="*/ 17 w 33"/>
                <a:gd name="T11" fmla="*/ 35 h 35"/>
                <a:gd name="T12" fmla="*/ 17 w 33"/>
                <a:gd name="T13" fmla="*/ 35 h 35"/>
                <a:gd name="T14" fmla="*/ 24 w 33"/>
                <a:gd name="T15" fmla="*/ 33 h 35"/>
                <a:gd name="T16" fmla="*/ 29 w 33"/>
                <a:gd name="T17" fmla="*/ 29 h 35"/>
                <a:gd name="T18" fmla="*/ 33 w 33"/>
                <a:gd name="T19" fmla="*/ 24 h 35"/>
                <a:gd name="T20" fmla="*/ 33 w 33"/>
                <a:gd name="T21" fmla="*/ 17 h 35"/>
                <a:gd name="T22" fmla="*/ 33 w 33"/>
                <a:gd name="T23" fmla="*/ 17 h 35"/>
                <a:gd name="T24" fmla="*/ 33 w 33"/>
                <a:gd name="T25" fmla="*/ 11 h 35"/>
                <a:gd name="T26" fmla="*/ 29 w 33"/>
                <a:gd name="T27" fmla="*/ 5 h 35"/>
                <a:gd name="T28" fmla="*/ 24 w 33"/>
                <a:gd name="T29" fmla="*/ 2 h 35"/>
                <a:gd name="T30" fmla="*/ 17 w 33"/>
                <a:gd name="T31" fmla="*/ 0 h 35"/>
                <a:gd name="T32" fmla="*/ 17 w 33"/>
                <a:gd name="T33" fmla="*/ 0 h 35"/>
                <a:gd name="T34" fmla="*/ 11 w 33"/>
                <a:gd name="T35" fmla="*/ 2 h 35"/>
                <a:gd name="T36" fmla="*/ 5 w 33"/>
                <a:gd name="T37" fmla="*/ 5 h 35"/>
                <a:gd name="T38" fmla="*/ 2 w 33"/>
                <a:gd name="T39" fmla="*/ 11 h 35"/>
                <a:gd name="T40" fmla="*/ 0 w 33"/>
                <a:gd name="T41" fmla="*/ 17 h 35"/>
                <a:gd name="T42" fmla="*/ 0 w 33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7"/>
                  </a:moveTo>
                  <a:lnTo>
                    <a:pt x="0" y="17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11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4" y="33"/>
                  </a:lnTo>
                  <a:lnTo>
                    <a:pt x="29" y="29"/>
                  </a:lnTo>
                  <a:lnTo>
                    <a:pt x="33" y="2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0" name="Freeform 409">
              <a:extLst>
                <a:ext uri="{FF2B5EF4-FFF2-40B4-BE49-F238E27FC236}">
                  <a16:creationId xmlns:a16="http://schemas.microsoft.com/office/drawing/2014/main" id="{1ADD4FB1-76CB-4F9C-9BA8-9B48DDDE9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6" y="1448"/>
              <a:ext cx="35" cy="35"/>
            </a:xfrm>
            <a:custGeom>
              <a:avLst/>
              <a:gdLst>
                <a:gd name="T0" fmla="*/ 0 w 35"/>
                <a:gd name="T1" fmla="*/ 17 h 35"/>
                <a:gd name="T2" fmla="*/ 0 w 35"/>
                <a:gd name="T3" fmla="*/ 17 h 35"/>
                <a:gd name="T4" fmla="*/ 2 w 35"/>
                <a:gd name="T5" fmla="*/ 24 h 35"/>
                <a:gd name="T6" fmla="*/ 5 w 35"/>
                <a:gd name="T7" fmla="*/ 29 h 35"/>
                <a:gd name="T8" fmla="*/ 11 w 35"/>
                <a:gd name="T9" fmla="*/ 33 h 35"/>
                <a:gd name="T10" fmla="*/ 17 w 35"/>
                <a:gd name="T11" fmla="*/ 35 h 35"/>
                <a:gd name="T12" fmla="*/ 17 w 35"/>
                <a:gd name="T13" fmla="*/ 35 h 35"/>
                <a:gd name="T14" fmla="*/ 24 w 35"/>
                <a:gd name="T15" fmla="*/ 33 h 35"/>
                <a:gd name="T16" fmla="*/ 29 w 35"/>
                <a:gd name="T17" fmla="*/ 29 h 35"/>
                <a:gd name="T18" fmla="*/ 33 w 35"/>
                <a:gd name="T19" fmla="*/ 24 h 35"/>
                <a:gd name="T20" fmla="*/ 35 w 35"/>
                <a:gd name="T21" fmla="*/ 17 h 35"/>
                <a:gd name="T22" fmla="*/ 35 w 35"/>
                <a:gd name="T23" fmla="*/ 17 h 35"/>
                <a:gd name="T24" fmla="*/ 33 w 35"/>
                <a:gd name="T25" fmla="*/ 11 h 35"/>
                <a:gd name="T26" fmla="*/ 29 w 35"/>
                <a:gd name="T27" fmla="*/ 5 h 35"/>
                <a:gd name="T28" fmla="*/ 24 w 35"/>
                <a:gd name="T29" fmla="*/ 2 h 35"/>
                <a:gd name="T30" fmla="*/ 17 w 35"/>
                <a:gd name="T31" fmla="*/ 0 h 35"/>
                <a:gd name="T32" fmla="*/ 17 w 35"/>
                <a:gd name="T33" fmla="*/ 0 h 35"/>
                <a:gd name="T34" fmla="*/ 11 w 35"/>
                <a:gd name="T35" fmla="*/ 2 h 35"/>
                <a:gd name="T36" fmla="*/ 5 w 35"/>
                <a:gd name="T37" fmla="*/ 5 h 35"/>
                <a:gd name="T38" fmla="*/ 2 w 35"/>
                <a:gd name="T39" fmla="*/ 11 h 35"/>
                <a:gd name="T40" fmla="*/ 0 w 35"/>
                <a:gd name="T41" fmla="*/ 17 h 35"/>
                <a:gd name="T42" fmla="*/ 0 w 35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lnTo>
                    <a:pt x="0" y="17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11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4" y="33"/>
                  </a:lnTo>
                  <a:lnTo>
                    <a:pt x="29" y="29"/>
                  </a:lnTo>
                  <a:lnTo>
                    <a:pt x="33" y="24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3" name="Freeform 410">
              <a:extLst>
                <a:ext uri="{FF2B5EF4-FFF2-40B4-BE49-F238E27FC236}">
                  <a16:creationId xmlns:a16="http://schemas.microsoft.com/office/drawing/2014/main" id="{E8FB03AA-839E-4B88-8FC9-C561CF0A1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456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1 w 35"/>
                <a:gd name="T5" fmla="*/ 24 h 34"/>
                <a:gd name="T6" fmla="*/ 4 w 35"/>
                <a:gd name="T7" fmla="*/ 28 h 34"/>
                <a:gd name="T8" fmla="*/ 10 w 35"/>
                <a:gd name="T9" fmla="*/ 33 h 34"/>
                <a:gd name="T10" fmla="*/ 18 w 35"/>
                <a:gd name="T11" fmla="*/ 34 h 34"/>
                <a:gd name="T12" fmla="*/ 18 w 35"/>
                <a:gd name="T13" fmla="*/ 34 h 34"/>
                <a:gd name="T14" fmla="*/ 24 w 35"/>
                <a:gd name="T15" fmla="*/ 33 h 34"/>
                <a:gd name="T16" fmla="*/ 30 w 35"/>
                <a:gd name="T17" fmla="*/ 28 h 34"/>
                <a:gd name="T18" fmla="*/ 33 w 35"/>
                <a:gd name="T19" fmla="*/ 24 h 34"/>
                <a:gd name="T20" fmla="*/ 35 w 35"/>
                <a:gd name="T21" fmla="*/ 16 h 34"/>
                <a:gd name="T22" fmla="*/ 35 w 35"/>
                <a:gd name="T23" fmla="*/ 16 h 34"/>
                <a:gd name="T24" fmla="*/ 33 w 35"/>
                <a:gd name="T25" fmla="*/ 10 h 34"/>
                <a:gd name="T26" fmla="*/ 30 w 35"/>
                <a:gd name="T27" fmla="*/ 4 h 34"/>
                <a:gd name="T28" fmla="*/ 24 w 35"/>
                <a:gd name="T29" fmla="*/ 1 h 34"/>
                <a:gd name="T30" fmla="*/ 18 w 35"/>
                <a:gd name="T31" fmla="*/ 0 h 34"/>
                <a:gd name="T32" fmla="*/ 18 w 35"/>
                <a:gd name="T33" fmla="*/ 0 h 34"/>
                <a:gd name="T34" fmla="*/ 10 w 35"/>
                <a:gd name="T35" fmla="*/ 1 h 34"/>
                <a:gd name="T36" fmla="*/ 4 w 35"/>
                <a:gd name="T37" fmla="*/ 4 h 34"/>
                <a:gd name="T38" fmla="*/ 1 w 35"/>
                <a:gd name="T39" fmla="*/ 10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1" y="24"/>
                  </a:lnTo>
                  <a:lnTo>
                    <a:pt x="4" y="28"/>
                  </a:lnTo>
                  <a:lnTo>
                    <a:pt x="10" y="33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3"/>
                  </a:lnTo>
                  <a:lnTo>
                    <a:pt x="30" y="28"/>
                  </a:lnTo>
                  <a:lnTo>
                    <a:pt x="33" y="24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3" y="10"/>
                  </a:lnTo>
                  <a:lnTo>
                    <a:pt x="30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4" y="4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4" name="Freeform 411">
              <a:extLst>
                <a:ext uri="{FF2B5EF4-FFF2-40B4-BE49-F238E27FC236}">
                  <a16:creationId xmlns:a16="http://schemas.microsoft.com/office/drawing/2014/main" id="{3F26A594-C557-4D88-8A85-84F997575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" y="1462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1 w 35"/>
                <a:gd name="T5" fmla="*/ 24 h 34"/>
                <a:gd name="T6" fmla="*/ 6 w 35"/>
                <a:gd name="T7" fmla="*/ 28 h 34"/>
                <a:gd name="T8" fmla="*/ 11 w 35"/>
                <a:gd name="T9" fmla="*/ 33 h 34"/>
                <a:gd name="T10" fmla="*/ 18 w 35"/>
                <a:gd name="T11" fmla="*/ 34 h 34"/>
                <a:gd name="T12" fmla="*/ 18 w 35"/>
                <a:gd name="T13" fmla="*/ 34 h 34"/>
                <a:gd name="T14" fmla="*/ 24 w 35"/>
                <a:gd name="T15" fmla="*/ 33 h 34"/>
                <a:gd name="T16" fmla="*/ 30 w 35"/>
                <a:gd name="T17" fmla="*/ 28 h 34"/>
                <a:gd name="T18" fmla="*/ 33 w 35"/>
                <a:gd name="T19" fmla="*/ 24 h 34"/>
                <a:gd name="T20" fmla="*/ 35 w 35"/>
                <a:gd name="T21" fmla="*/ 16 h 34"/>
                <a:gd name="T22" fmla="*/ 35 w 35"/>
                <a:gd name="T23" fmla="*/ 16 h 34"/>
                <a:gd name="T24" fmla="*/ 33 w 35"/>
                <a:gd name="T25" fmla="*/ 10 h 34"/>
                <a:gd name="T26" fmla="*/ 30 w 35"/>
                <a:gd name="T27" fmla="*/ 4 h 34"/>
                <a:gd name="T28" fmla="*/ 24 w 35"/>
                <a:gd name="T29" fmla="*/ 1 h 34"/>
                <a:gd name="T30" fmla="*/ 18 w 35"/>
                <a:gd name="T31" fmla="*/ 0 h 34"/>
                <a:gd name="T32" fmla="*/ 18 w 35"/>
                <a:gd name="T33" fmla="*/ 0 h 34"/>
                <a:gd name="T34" fmla="*/ 11 w 35"/>
                <a:gd name="T35" fmla="*/ 1 h 34"/>
                <a:gd name="T36" fmla="*/ 6 w 35"/>
                <a:gd name="T37" fmla="*/ 4 h 34"/>
                <a:gd name="T38" fmla="*/ 1 w 35"/>
                <a:gd name="T39" fmla="*/ 10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1" y="24"/>
                  </a:lnTo>
                  <a:lnTo>
                    <a:pt x="6" y="28"/>
                  </a:lnTo>
                  <a:lnTo>
                    <a:pt x="11" y="33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3"/>
                  </a:lnTo>
                  <a:lnTo>
                    <a:pt x="30" y="28"/>
                  </a:lnTo>
                  <a:lnTo>
                    <a:pt x="33" y="24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3" y="10"/>
                  </a:lnTo>
                  <a:lnTo>
                    <a:pt x="30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4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5" name="Freeform 412">
              <a:extLst>
                <a:ext uri="{FF2B5EF4-FFF2-40B4-BE49-F238E27FC236}">
                  <a16:creationId xmlns:a16="http://schemas.microsoft.com/office/drawing/2014/main" id="{48EFC753-F3AC-4037-B2CD-82B501C91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9" y="1472"/>
              <a:ext cx="34" cy="33"/>
            </a:xfrm>
            <a:custGeom>
              <a:avLst/>
              <a:gdLst>
                <a:gd name="T0" fmla="*/ 0 w 34"/>
                <a:gd name="T1" fmla="*/ 17 h 33"/>
                <a:gd name="T2" fmla="*/ 0 w 34"/>
                <a:gd name="T3" fmla="*/ 17 h 33"/>
                <a:gd name="T4" fmla="*/ 1 w 34"/>
                <a:gd name="T5" fmla="*/ 23 h 33"/>
                <a:gd name="T6" fmla="*/ 4 w 34"/>
                <a:gd name="T7" fmla="*/ 29 h 33"/>
                <a:gd name="T8" fmla="*/ 10 w 34"/>
                <a:gd name="T9" fmla="*/ 32 h 33"/>
                <a:gd name="T10" fmla="*/ 16 w 34"/>
                <a:gd name="T11" fmla="*/ 33 h 33"/>
                <a:gd name="T12" fmla="*/ 16 w 34"/>
                <a:gd name="T13" fmla="*/ 33 h 33"/>
                <a:gd name="T14" fmla="*/ 24 w 34"/>
                <a:gd name="T15" fmla="*/ 32 h 33"/>
                <a:gd name="T16" fmla="*/ 28 w 34"/>
                <a:gd name="T17" fmla="*/ 29 h 33"/>
                <a:gd name="T18" fmla="*/ 33 w 34"/>
                <a:gd name="T19" fmla="*/ 23 h 33"/>
                <a:gd name="T20" fmla="*/ 34 w 34"/>
                <a:gd name="T21" fmla="*/ 17 h 33"/>
                <a:gd name="T22" fmla="*/ 34 w 34"/>
                <a:gd name="T23" fmla="*/ 17 h 33"/>
                <a:gd name="T24" fmla="*/ 33 w 34"/>
                <a:gd name="T25" fmla="*/ 11 h 33"/>
                <a:gd name="T26" fmla="*/ 28 w 34"/>
                <a:gd name="T27" fmla="*/ 5 h 33"/>
                <a:gd name="T28" fmla="*/ 24 w 34"/>
                <a:gd name="T29" fmla="*/ 2 h 33"/>
                <a:gd name="T30" fmla="*/ 16 w 34"/>
                <a:gd name="T31" fmla="*/ 0 h 33"/>
                <a:gd name="T32" fmla="*/ 16 w 34"/>
                <a:gd name="T33" fmla="*/ 0 h 33"/>
                <a:gd name="T34" fmla="*/ 10 w 34"/>
                <a:gd name="T35" fmla="*/ 2 h 33"/>
                <a:gd name="T36" fmla="*/ 4 w 34"/>
                <a:gd name="T37" fmla="*/ 5 h 33"/>
                <a:gd name="T38" fmla="*/ 1 w 34"/>
                <a:gd name="T39" fmla="*/ 11 h 33"/>
                <a:gd name="T40" fmla="*/ 0 w 34"/>
                <a:gd name="T41" fmla="*/ 17 h 33"/>
                <a:gd name="T42" fmla="*/ 0 w 34"/>
                <a:gd name="T4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3">
                  <a:moveTo>
                    <a:pt x="0" y="17"/>
                  </a:move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10" y="32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24" y="32"/>
                  </a:lnTo>
                  <a:lnTo>
                    <a:pt x="28" y="29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3" y="11"/>
                  </a:lnTo>
                  <a:lnTo>
                    <a:pt x="28" y="5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6" name="Freeform 413">
              <a:extLst>
                <a:ext uri="{FF2B5EF4-FFF2-40B4-BE49-F238E27FC236}">
                  <a16:creationId xmlns:a16="http://schemas.microsoft.com/office/drawing/2014/main" id="{F478CD95-9FF3-452F-8CC2-6FA205481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1" y="1486"/>
              <a:ext cx="35" cy="33"/>
            </a:xfrm>
            <a:custGeom>
              <a:avLst/>
              <a:gdLst>
                <a:gd name="T0" fmla="*/ 0 w 35"/>
                <a:gd name="T1" fmla="*/ 16 h 33"/>
                <a:gd name="T2" fmla="*/ 0 w 35"/>
                <a:gd name="T3" fmla="*/ 16 h 33"/>
                <a:gd name="T4" fmla="*/ 2 w 35"/>
                <a:gd name="T5" fmla="*/ 23 h 33"/>
                <a:gd name="T6" fmla="*/ 5 w 35"/>
                <a:gd name="T7" fmla="*/ 29 h 33"/>
                <a:gd name="T8" fmla="*/ 11 w 35"/>
                <a:gd name="T9" fmla="*/ 32 h 33"/>
                <a:gd name="T10" fmla="*/ 17 w 35"/>
                <a:gd name="T11" fmla="*/ 33 h 33"/>
                <a:gd name="T12" fmla="*/ 17 w 35"/>
                <a:gd name="T13" fmla="*/ 33 h 33"/>
                <a:gd name="T14" fmla="*/ 24 w 35"/>
                <a:gd name="T15" fmla="*/ 32 h 33"/>
                <a:gd name="T16" fmla="*/ 29 w 35"/>
                <a:gd name="T17" fmla="*/ 29 h 33"/>
                <a:gd name="T18" fmla="*/ 33 w 35"/>
                <a:gd name="T19" fmla="*/ 23 h 33"/>
                <a:gd name="T20" fmla="*/ 35 w 35"/>
                <a:gd name="T21" fmla="*/ 16 h 33"/>
                <a:gd name="T22" fmla="*/ 35 w 35"/>
                <a:gd name="T23" fmla="*/ 16 h 33"/>
                <a:gd name="T24" fmla="*/ 33 w 35"/>
                <a:gd name="T25" fmla="*/ 9 h 33"/>
                <a:gd name="T26" fmla="*/ 29 w 35"/>
                <a:gd name="T27" fmla="*/ 4 h 33"/>
                <a:gd name="T28" fmla="*/ 24 w 35"/>
                <a:gd name="T29" fmla="*/ 0 h 33"/>
                <a:gd name="T30" fmla="*/ 17 w 35"/>
                <a:gd name="T31" fmla="*/ 0 h 33"/>
                <a:gd name="T32" fmla="*/ 17 w 35"/>
                <a:gd name="T33" fmla="*/ 0 h 33"/>
                <a:gd name="T34" fmla="*/ 11 w 35"/>
                <a:gd name="T35" fmla="*/ 0 h 33"/>
                <a:gd name="T36" fmla="*/ 5 w 35"/>
                <a:gd name="T37" fmla="*/ 4 h 33"/>
                <a:gd name="T38" fmla="*/ 2 w 35"/>
                <a:gd name="T39" fmla="*/ 9 h 33"/>
                <a:gd name="T40" fmla="*/ 0 w 35"/>
                <a:gd name="T41" fmla="*/ 16 h 33"/>
                <a:gd name="T42" fmla="*/ 0 w 35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6"/>
                  </a:moveTo>
                  <a:lnTo>
                    <a:pt x="0" y="16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11" y="32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4" y="32"/>
                  </a:lnTo>
                  <a:lnTo>
                    <a:pt x="29" y="29"/>
                  </a:lnTo>
                  <a:lnTo>
                    <a:pt x="33" y="23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3" y="9"/>
                  </a:lnTo>
                  <a:lnTo>
                    <a:pt x="29" y="4"/>
                  </a:lnTo>
                  <a:lnTo>
                    <a:pt x="24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7" name="Freeform 414">
              <a:extLst>
                <a:ext uri="{FF2B5EF4-FFF2-40B4-BE49-F238E27FC236}">
                  <a16:creationId xmlns:a16="http://schemas.microsoft.com/office/drawing/2014/main" id="{217F78FB-614D-45DF-B241-76963365A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0" y="1505"/>
              <a:ext cx="35" cy="35"/>
            </a:xfrm>
            <a:custGeom>
              <a:avLst/>
              <a:gdLst>
                <a:gd name="T0" fmla="*/ 0 w 35"/>
                <a:gd name="T1" fmla="*/ 19 h 35"/>
                <a:gd name="T2" fmla="*/ 0 w 35"/>
                <a:gd name="T3" fmla="*/ 19 h 35"/>
                <a:gd name="T4" fmla="*/ 1 w 35"/>
                <a:gd name="T5" fmla="*/ 25 h 35"/>
                <a:gd name="T6" fmla="*/ 6 w 35"/>
                <a:gd name="T7" fmla="*/ 31 h 35"/>
                <a:gd name="T8" fmla="*/ 11 w 35"/>
                <a:gd name="T9" fmla="*/ 34 h 35"/>
                <a:gd name="T10" fmla="*/ 18 w 35"/>
                <a:gd name="T11" fmla="*/ 35 h 35"/>
                <a:gd name="T12" fmla="*/ 18 w 35"/>
                <a:gd name="T13" fmla="*/ 35 h 35"/>
                <a:gd name="T14" fmla="*/ 24 w 35"/>
                <a:gd name="T15" fmla="*/ 34 h 35"/>
                <a:gd name="T16" fmla="*/ 30 w 35"/>
                <a:gd name="T17" fmla="*/ 31 h 35"/>
                <a:gd name="T18" fmla="*/ 33 w 35"/>
                <a:gd name="T19" fmla="*/ 25 h 35"/>
                <a:gd name="T20" fmla="*/ 35 w 35"/>
                <a:gd name="T21" fmla="*/ 19 h 35"/>
                <a:gd name="T22" fmla="*/ 35 w 35"/>
                <a:gd name="T23" fmla="*/ 19 h 35"/>
                <a:gd name="T24" fmla="*/ 33 w 35"/>
                <a:gd name="T25" fmla="*/ 11 h 35"/>
                <a:gd name="T26" fmla="*/ 30 w 35"/>
                <a:gd name="T27" fmla="*/ 7 h 35"/>
                <a:gd name="T28" fmla="*/ 24 w 35"/>
                <a:gd name="T29" fmla="*/ 2 h 35"/>
                <a:gd name="T30" fmla="*/ 18 w 35"/>
                <a:gd name="T31" fmla="*/ 0 h 35"/>
                <a:gd name="T32" fmla="*/ 18 w 35"/>
                <a:gd name="T33" fmla="*/ 0 h 35"/>
                <a:gd name="T34" fmla="*/ 11 w 35"/>
                <a:gd name="T35" fmla="*/ 2 h 35"/>
                <a:gd name="T36" fmla="*/ 6 w 35"/>
                <a:gd name="T37" fmla="*/ 7 h 35"/>
                <a:gd name="T38" fmla="*/ 1 w 35"/>
                <a:gd name="T39" fmla="*/ 11 h 35"/>
                <a:gd name="T40" fmla="*/ 0 w 35"/>
                <a:gd name="T41" fmla="*/ 19 h 35"/>
                <a:gd name="T42" fmla="*/ 0 w 35"/>
                <a:gd name="T4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9"/>
                  </a:moveTo>
                  <a:lnTo>
                    <a:pt x="0" y="19"/>
                  </a:lnTo>
                  <a:lnTo>
                    <a:pt x="1" y="25"/>
                  </a:lnTo>
                  <a:lnTo>
                    <a:pt x="6" y="31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1"/>
                  </a:lnTo>
                  <a:lnTo>
                    <a:pt x="33" y="25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11"/>
                  </a:lnTo>
                  <a:lnTo>
                    <a:pt x="30" y="7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7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8" name="Freeform 415">
              <a:extLst>
                <a:ext uri="{FF2B5EF4-FFF2-40B4-BE49-F238E27FC236}">
                  <a16:creationId xmlns:a16="http://schemas.microsoft.com/office/drawing/2014/main" id="{7EA1959E-4C7A-485B-99C4-65A97507C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3" y="1509"/>
              <a:ext cx="34" cy="34"/>
            </a:xfrm>
            <a:custGeom>
              <a:avLst/>
              <a:gdLst>
                <a:gd name="T0" fmla="*/ 0 w 34"/>
                <a:gd name="T1" fmla="*/ 18 h 34"/>
                <a:gd name="T2" fmla="*/ 0 w 34"/>
                <a:gd name="T3" fmla="*/ 18 h 34"/>
                <a:gd name="T4" fmla="*/ 1 w 34"/>
                <a:gd name="T5" fmla="*/ 24 h 34"/>
                <a:gd name="T6" fmla="*/ 6 w 34"/>
                <a:gd name="T7" fmla="*/ 30 h 34"/>
                <a:gd name="T8" fmla="*/ 10 w 34"/>
                <a:gd name="T9" fmla="*/ 33 h 34"/>
                <a:gd name="T10" fmla="*/ 18 w 34"/>
                <a:gd name="T11" fmla="*/ 34 h 34"/>
                <a:gd name="T12" fmla="*/ 18 w 34"/>
                <a:gd name="T13" fmla="*/ 34 h 34"/>
                <a:gd name="T14" fmla="*/ 24 w 34"/>
                <a:gd name="T15" fmla="*/ 33 h 34"/>
                <a:gd name="T16" fmla="*/ 30 w 34"/>
                <a:gd name="T17" fmla="*/ 30 h 34"/>
                <a:gd name="T18" fmla="*/ 33 w 34"/>
                <a:gd name="T19" fmla="*/ 24 h 34"/>
                <a:gd name="T20" fmla="*/ 34 w 34"/>
                <a:gd name="T21" fmla="*/ 18 h 34"/>
                <a:gd name="T22" fmla="*/ 34 w 34"/>
                <a:gd name="T23" fmla="*/ 18 h 34"/>
                <a:gd name="T24" fmla="*/ 33 w 34"/>
                <a:gd name="T25" fmla="*/ 10 h 34"/>
                <a:gd name="T26" fmla="*/ 30 w 34"/>
                <a:gd name="T27" fmla="*/ 6 h 34"/>
                <a:gd name="T28" fmla="*/ 24 w 34"/>
                <a:gd name="T29" fmla="*/ 1 h 34"/>
                <a:gd name="T30" fmla="*/ 18 w 34"/>
                <a:gd name="T31" fmla="*/ 0 h 34"/>
                <a:gd name="T32" fmla="*/ 18 w 34"/>
                <a:gd name="T33" fmla="*/ 0 h 34"/>
                <a:gd name="T34" fmla="*/ 10 w 34"/>
                <a:gd name="T35" fmla="*/ 1 h 34"/>
                <a:gd name="T36" fmla="*/ 6 w 34"/>
                <a:gd name="T37" fmla="*/ 6 h 34"/>
                <a:gd name="T38" fmla="*/ 1 w 34"/>
                <a:gd name="T39" fmla="*/ 10 h 34"/>
                <a:gd name="T40" fmla="*/ 0 w 34"/>
                <a:gd name="T41" fmla="*/ 18 h 34"/>
                <a:gd name="T42" fmla="*/ 0 w 34"/>
                <a:gd name="T4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4">
                  <a:moveTo>
                    <a:pt x="0" y="18"/>
                  </a:moveTo>
                  <a:lnTo>
                    <a:pt x="0" y="18"/>
                  </a:lnTo>
                  <a:lnTo>
                    <a:pt x="1" y="24"/>
                  </a:lnTo>
                  <a:lnTo>
                    <a:pt x="6" y="30"/>
                  </a:lnTo>
                  <a:lnTo>
                    <a:pt x="10" y="33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3" y="10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6" y="6"/>
                  </a:lnTo>
                  <a:lnTo>
                    <a:pt x="1" y="1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" name="Freeform 416">
              <a:extLst>
                <a:ext uri="{FF2B5EF4-FFF2-40B4-BE49-F238E27FC236}">
                  <a16:creationId xmlns:a16="http://schemas.microsoft.com/office/drawing/2014/main" id="{FCF4DE91-448B-42AD-AFD7-C0B687A19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513"/>
              <a:ext cx="33" cy="33"/>
            </a:xfrm>
            <a:custGeom>
              <a:avLst/>
              <a:gdLst>
                <a:gd name="T0" fmla="*/ 0 w 33"/>
                <a:gd name="T1" fmla="*/ 17 h 33"/>
                <a:gd name="T2" fmla="*/ 0 w 33"/>
                <a:gd name="T3" fmla="*/ 17 h 33"/>
                <a:gd name="T4" fmla="*/ 0 w 33"/>
                <a:gd name="T5" fmla="*/ 24 h 33"/>
                <a:gd name="T6" fmla="*/ 4 w 33"/>
                <a:gd name="T7" fmla="*/ 29 h 33"/>
                <a:gd name="T8" fmla="*/ 9 w 33"/>
                <a:gd name="T9" fmla="*/ 33 h 33"/>
                <a:gd name="T10" fmla="*/ 16 w 33"/>
                <a:gd name="T11" fmla="*/ 33 h 33"/>
                <a:gd name="T12" fmla="*/ 16 w 33"/>
                <a:gd name="T13" fmla="*/ 33 h 33"/>
                <a:gd name="T14" fmla="*/ 22 w 33"/>
                <a:gd name="T15" fmla="*/ 33 h 33"/>
                <a:gd name="T16" fmla="*/ 28 w 33"/>
                <a:gd name="T17" fmla="*/ 29 h 33"/>
                <a:gd name="T18" fmla="*/ 31 w 33"/>
                <a:gd name="T19" fmla="*/ 24 h 33"/>
                <a:gd name="T20" fmla="*/ 33 w 33"/>
                <a:gd name="T21" fmla="*/ 17 h 33"/>
                <a:gd name="T22" fmla="*/ 33 w 33"/>
                <a:gd name="T23" fmla="*/ 17 h 33"/>
                <a:gd name="T24" fmla="*/ 31 w 33"/>
                <a:gd name="T25" fmla="*/ 11 h 33"/>
                <a:gd name="T26" fmla="*/ 28 w 33"/>
                <a:gd name="T27" fmla="*/ 5 h 33"/>
                <a:gd name="T28" fmla="*/ 22 w 33"/>
                <a:gd name="T29" fmla="*/ 2 h 33"/>
                <a:gd name="T30" fmla="*/ 16 w 33"/>
                <a:gd name="T31" fmla="*/ 0 h 33"/>
                <a:gd name="T32" fmla="*/ 16 w 33"/>
                <a:gd name="T33" fmla="*/ 0 h 33"/>
                <a:gd name="T34" fmla="*/ 9 w 33"/>
                <a:gd name="T35" fmla="*/ 2 h 33"/>
                <a:gd name="T36" fmla="*/ 4 w 33"/>
                <a:gd name="T37" fmla="*/ 5 h 33"/>
                <a:gd name="T38" fmla="*/ 0 w 33"/>
                <a:gd name="T39" fmla="*/ 11 h 33"/>
                <a:gd name="T40" fmla="*/ 0 w 33"/>
                <a:gd name="T41" fmla="*/ 17 h 33"/>
                <a:gd name="T42" fmla="*/ 0 w 33"/>
                <a:gd name="T4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3">
                  <a:moveTo>
                    <a:pt x="0" y="17"/>
                  </a:moveTo>
                  <a:lnTo>
                    <a:pt x="0" y="17"/>
                  </a:lnTo>
                  <a:lnTo>
                    <a:pt x="0" y="24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22" y="33"/>
                  </a:lnTo>
                  <a:lnTo>
                    <a:pt x="28" y="29"/>
                  </a:lnTo>
                  <a:lnTo>
                    <a:pt x="31" y="2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1" y="11"/>
                  </a:lnTo>
                  <a:lnTo>
                    <a:pt x="28" y="5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9" y="2"/>
                  </a:lnTo>
                  <a:lnTo>
                    <a:pt x="4" y="5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" name="Freeform 417">
              <a:extLst>
                <a:ext uri="{FF2B5EF4-FFF2-40B4-BE49-F238E27FC236}">
                  <a16:creationId xmlns:a16="http://schemas.microsoft.com/office/drawing/2014/main" id="{8FCFA28B-EF8F-4B89-884C-03A944966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9" y="1513"/>
              <a:ext cx="35" cy="33"/>
            </a:xfrm>
            <a:custGeom>
              <a:avLst/>
              <a:gdLst>
                <a:gd name="T0" fmla="*/ 0 w 35"/>
                <a:gd name="T1" fmla="*/ 17 h 33"/>
                <a:gd name="T2" fmla="*/ 0 w 35"/>
                <a:gd name="T3" fmla="*/ 17 h 33"/>
                <a:gd name="T4" fmla="*/ 1 w 35"/>
                <a:gd name="T5" fmla="*/ 24 h 33"/>
                <a:gd name="T6" fmla="*/ 4 w 35"/>
                <a:gd name="T7" fmla="*/ 29 h 33"/>
                <a:gd name="T8" fmla="*/ 10 w 35"/>
                <a:gd name="T9" fmla="*/ 33 h 33"/>
                <a:gd name="T10" fmla="*/ 16 w 35"/>
                <a:gd name="T11" fmla="*/ 33 h 33"/>
                <a:gd name="T12" fmla="*/ 16 w 35"/>
                <a:gd name="T13" fmla="*/ 33 h 33"/>
                <a:gd name="T14" fmla="*/ 24 w 35"/>
                <a:gd name="T15" fmla="*/ 33 h 33"/>
                <a:gd name="T16" fmla="*/ 29 w 35"/>
                <a:gd name="T17" fmla="*/ 29 h 33"/>
                <a:gd name="T18" fmla="*/ 33 w 35"/>
                <a:gd name="T19" fmla="*/ 24 h 33"/>
                <a:gd name="T20" fmla="*/ 35 w 35"/>
                <a:gd name="T21" fmla="*/ 17 h 33"/>
                <a:gd name="T22" fmla="*/ 35 w 35"/>
                <a:gd name="T23" fmla="*/ 17 h 33"/>
                <a:gd name="T24" fmla="*/ 33 w 35"/>
                <a:gd name="T25" fmla="*/ 11 h 33"/>
                <a:gd name="T26" fmla="*/ 29 w 35"/>
                <a:gd name="T27" fmla="*/ 5 h 33"/>
                <a:gd name="T28" fmla="*/ 24 w 35"/>
                <a:gd name="T29" fmla="*/ 2 h 33"/>
                <a:gd name="T30" fmla="*/ 16 w 35"/>
                <a:gd name="T31" fmla="*/ 0 h 33"/>
                <a:gd name="T32" fmla="*/ 16 w 35"/>
                <a:gd name="T33" fmla="*/ 0 h 33"/>
                <a:gd name="T34" fmla="*/ 10 w 35"/>
                <a:gd name="T35" fmla="*/ 2 h 33"/>
                <a:gd name="T36" fmla="*/ 4 w 35"/>
                <a:gd name="T37" fmla="*/ 5 h 33"/>
                <a:gd name="T38" fmla="*/ 1 w 35"/>
                <a:gd name="T39" fmla="*/ 11 h 33"/>
                <a:gd name="T40" fmla="*/ 0 w 35"/>
                <a:gd name="T41" fmla="*/ 17 h 33"/>
                <a:gd name="T42" fmla="*/ 0 w 35"/>
                <a:gd name="T4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7"/>
                  </a:move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10" y="33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24" y="33"/>
                  </a:lnTo>
                  <a:lnTo>
                    <a:pt x="29" y="29"/>
                  </a:lnTo>
                  <a:lnTo>
                    <a:pt x="33" y="24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" name="Freeform 418">
              <a:extLst>
                <a:ext uri="{FF2B5EF4-FFF2-40B4-BE49-F238E27FC236}">
                  <a16:creationId xmlns:a16="http://schemas.microsoft.com/office/drawing/2014/main" id="{B3F569C4-E652-4E49-9BB0-149DE1AF6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2" y="1519"/>
              <a:ext cx="34" cy="35"/>
            </a:xfrm>
            <a:custGeom>
              <a:avLst/>
              <a:gdLst>
                <a:gd name="T0" fmla="*/ 0 w 34"/>
                <a:gd name="T1" fmla="*/ 18 h 35"/>
                <a:gd name="T2" fmla="*/ 0 w 34"/>
                <a:gd name="T3" fmla="*/ 18 h 35"/>
                <a:gd name="T4" fmla="*/ 1 w 34"/>
                <a:gd name="T5" fmla="*/ 24 h 35"/>
                <a:gd name="T6" fmla="*/ 4 w 34"/>
                <a:gd name="T7" fmla="*/ 30 h 35"/>
                <a:gd name="T8" fmla="*/ 10 w 34"/>
                <a:gd name="T9" fmla="*/ 33 h 35"/>
                <a:gd name="T10" fmla="*/ 16 w 34"/>
                <a:gd name="T11" fmla="*/ 35 h 35"/>
                <a:gd name="T12" fmla="*/ 16 w 34"/>
                <a:gd name="T13" fmla="*/ 35 h 35"/>
                <a:gd name="T14" fmla="*/ 24 w 34"/>
                <a:gd name="T15" fmla="*/ 33 h 35"/>
                <a:gd name="T16" fmla="*/ 28 w 34"/>
                <a:gd name="T17" fmla="*/ 30 h 35"/>
                <a:gd name="T18" fmla="*/ 33 w 34"/>
                <a:gd name="T19" fmla="*/ 24 h 35"/>
                <a:gd name="T20" fmla="*/ 34 w 34"/>
                <a:gd name="T21" fmla="*/ 18 h 35"/>
                <a:gd name="T22" fmla="*/ 34 w 34"/>
                <a:gd name="T23" fmla="*/ 18 h 35"/>
                <a:gd name="T24" fmla="*/ 33 w 34"/>
                <a:gd name="T25" fmla="*/ 11 h 35"/>
                <a:gd name="T26" fmla="*/ 28 w 34"/>
                <a:gd name="T27" fmla="*/ 6 h 35"/>
                <a:gd name="T28" fmla="*/ 24 w 34"/>
                <a:gd name="T29" fmla="*/ 2 h 35"/>
                <a:gd name="T30" fmla="*/ 16 w 34"/>
                <a:gd name="T31" fmla="*/ 0 h 35"/>
                <a:gd name="T32" fmla="*/ 16 w 34"/>
                <a:gd name="T33" fmla="*/ 0 h 35"/>
                <a:gd name="T34" fmla="*/ 10 w 34"/>
                <a:gd name="T35" fmla="*/ 2 h 35"/>
                <a:gd name="T36" fmla="*/ 4 w 34"/>
                <a:gd name="T37" fmla="*/ 6 h 35"/>
                <a:gd name="T38" fmla="*/ 1 w 34"/>
                <a:gd name="T39" fmla="*/ 11 h 35"/>
                <a:gd name="T40" fmla="*/ 0 w 34"/>
                <a:gd name="T41" fmla="*/ 18 h 35"/>
                <a:gd name="T42" fmla="*/ 0 w 34"/>
                <a:gd name="T4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0" y="18"/>
                  </a:moveTo>
                  <a:lnTo>
                    <a:pt x="0" y="18"/>
                  </a:lnTo>
                  <a:lnTo>
                    <a:pt x="1" y="24"/>
                  </a:lnTo>
                  <a:lnTo>
                    <a:pt x="4" y="30"/>
                  </a:lnTo>
                  <a:lnTo>
                    <a:pt x="10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4" y="33"/>
                  </a:lnTo>
                  <a:lnTo>
                    <a:pt x="28" y="30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4" name="Freeform 419">
              <a:extLst>
                <a:ext uri="{FF2B5EF4-FFF2-40B4-BE49-F238E27FC236}">
                  <a16:creationId xmlns:a16="http://schemas.microsoft.com/office/drawing/2014/main" id="{E4AEBDBF-827C-41DD-8546-50D004111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" y="1519"/>
              <a:ext cx="34" cy="35"/>
            </a:xfrm>
            <a:custGeom>
              <a:avLst/>
              <a:gdLst>
                <a:gd name="T0" fmla="*/ 0 w 34"/>
                <a:gd name="T1" fmla="*/ 18 h 35"/>
                <a:gd name="T2" fmla="*/ 0 w 34"/>
                <a:gd name="T3" fmla="*/ 18 h 35"/>
                <a:gd name="T4" fmla="*/ 1 w 34"/>
                <a:gd name="T5" fmla="*/ 24 h 35"/>
                <a:gd name="T6" fmla="*/ 6 w 34"/>
                <a:gd name="T7" fmla="*/ 30 h 35"/>
                <a:gd name="T8" fmla="*/ 10 w 34"/>
                <a:gd name="T9" fmla="*/ 33 h 35"/>
                <a:gd name="T10" fmla="*/ 18 w 34"/>
                <a:gd name="T11" fmla="*/ 35 h 35"/>
                <a:gd name="T12" fmla="*/ 18 w 34"/>
                <a:gd name="T13" fmla="*/ 35 h 35"/>
                <a:gd name="T14" fmla="*/ 24 w 34"/>
                <a:gd name="T15" fmla="*/ 33 h 35"/>
                <a:gd name="T16" fmla="*/ 30 w 34"/>
                <a:gd name="T17" fmla="*/ 30 h 35"/>
                <a:gd name="T18" fmla="*/ 33 w 34"/>
                <a:gd name="T19" fmla="*/ 24 h 35"/>
                <a:gd name="T20" fmla="*/ 34 w 34"/>
                <a:gd name="T21" fmla="*/ 18 h 35"/>
                <a:gd name="T22" fmla="*/ 34 w 34"/>
                <a:gd name="T23" fmla="*/ 18 h 35"/>
                <a:gd name="T24" fmla="*/ 33 w 34"/>
                <a:gd name="T25" fmla="*/ 11 h 35"/>
                <a:gd name="T26" fmla="*/ 30 w 34"/>
                <a:gd name="T27" fmla="*/ 6 h 35"/>
                <a:gd name="T28" fmla="*/ 24 w 34"/>
                <a:gd name="T29" fmla="*/ 2 h 35"/>
                <a:gd name="T30" fmla="*/ 18 w 34"/>
                <a:gd name="T31" fmla="*/ 0 h 35"/>
                <a:gd name="T32" fmla="*/ 18 w 34"/>
                <a:gd name="T33" fmla="*/ 0 h 35"/>
                <a:gd name="T34" fmla="*/ 10 w 34"/>
                <a:gd name="T35" fmla="*/ 2 h 35"/>
                <a:gd name="T36" fmla="*/ 6 w 34"/>
                <a:gd name="T37" fmla="*/ 6 h 35"/>
                <a:gd name="T38" fmla="*/ 1 w 34"/>
                <a:gd name="T39" fmla="*/ 11 h 35"/>
                <a:gd name="T40" fmla="*/ 0 w 34"/>
                <a:gd name="T41" fmla="*/ 18 h 35"/>
                <a:gd name="T42" fmla="*/ 0 w 34"/>
                <a:gd name="T4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0" y="18"/>
                  </a:moveTo>
                  <a:lnTo>
                    <a:pt x="0" y="18"/>
                  </a:lnTo>
                  <a:lnTo>
                    <a:pt x="1" y="24"/>
                  </a:lnTo>
                  <a:lnTo>
                    <a:pt x="6" y="30"/>
                  </a:lnTo>
                  <a:lnTo>
                    <a:pt x="10" y="33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6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5" name="Freeform 420">
              <a:extLst>
                <a:ext uri="{FF2B5EF4-FFF2-40B4-BE49-F238E27FC236}">
                  <a16:creationId xmlns:a16="http://schemas.microsoft.com/office/drawing/2014/main" id="{7F46F5AB-41EB-4C35-B867-16F89E148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4" y="1530"/>
              <a:ext cx="35" cy="34"/>
            </a:xfrm>
            <a:custGeom>
              <a:avLst/>
              <a:gdLst>
                <a:gd name="T0" fmla="*/ 0 w 35"/>
                <a:gd name="T1" fmla="*/ 18 h 34"/>
                <a:gd name="T2" fmla="*/ 0 w 35"/>
                <a:gd name="T3" fmla="*/ 18 h 34"/>
                <a:gd name="T4" fmla="*/ 2 w 35"/>
                <a:gd name="T5" fmla="*/ 24 h 34"/>
                <a:gd name="T6" fmla="*/ 6 w 35"/>
                <a:gd name="T7" fmla="*/ 30 h 34"/>
                <a:gd name="T8" fmla="*/ 11 w 35"/>
                <a:gd name="T9" fmla="*/ 33 h 34"/>
                <a:gd name="T10" fmla="*/ 18 w 35"/>
                <a:gd name="T11" fmla="*/ 34 h 34"/>
                <a:gd name="T12" fmla="*/ 18 w 35"/>
                <a:gd name="T13" fmla="*/ 34 h 34"/>
                <a:gd name="T14" fmla="*/ 24 w 35"/>
                <a:gd name="T15" fmla="*/ 33 h 34"/>
                <a:gd name="T16" fmla="*/ 30 w 35"/>
                <a:gd name="T17" fmla="*/ 30 h 34"/>
                <a:gd name="T18" fmla="*/ 33 w 35"/>
                <a:gd name="T19" fmla="*/ 24 h 34"/>
                <a:gd name="T20" fmla="*/ 35 w 35"/>
                <a:gd name="T21" fmla="*/ 18 h 34"/>
                <a:gd name="T22" fmla="*/ 35 w 35"/>
                <a:gd name="T23" fmla="*/ 18 h 34"/>
                <a:gd name="T24" fmla="*/ 33 w 35"/>
                <a:gd name="T25" fmla="*/ 10 h 34"/>
                <a:gd name="T26" fmla="*/ 30 w 35"/>
                <a:gd name="T27" fmla="*/ 6 h 34"/>
                <a:gd name="T28" fmla="*/ 24 w 35"/>
                <a:gd name="T29" fmla="*/ 1 h 34"/>
                <a:gd name="T30" fmla="*/ 18 w 35"/>
                <a:gd name="T31" fmla="*/ 0 h 34"/>
                <a:gd name="T32" fmla="*/ 18 w 35"/>
                <a:gd name="T33" fmla="*/ 0 h 34"/>
                <a:gd name="T34" fmla="*/ 11 w 35"/>
                <a:gd name="T35" fmla="*/ 1 h 34"/>
                <a:gd name="T36" fmla="*/ 6 w 35"/>
                <a:gd name="T37" fmla="*/ 6 h 34"/>
                <a:gd name="T38" fmla="*/ 2 w 35"/>
                <a:gd name="T39" fmla="*/ 10 h 34"/>
                <a:gd name="T40" fmla="*/ 0 w 35"/>
                <a:gd name="T41" fmla="*/ 18 h 34"/>
                <a:gd name="T42" fmla="*/ 0 w 35"/>
                <a:gd name="T4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8"/>
                  </a:move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1" y="33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3"/>
                  </a:lnTo>
                  <a:lnTo>
                    <a:pt x="30" y="30"/>
                  </a:lnTo>
                  <a:lnTo>
                    <a:pt x="33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0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6" name="Freeform 421">
              <a:extLst>
                <a:ext uri="{FF2B5EF4-FFF2-40B4-BE49-F238E27FC236}">
                  <a16:creationId xmlns:a16="http://schemas.microsoft.com/office/drawing/2014/main" id="{DD392776-68D7-4C0C-92DE-BA7564B0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" y="1542"/>
              <a:ext cx="33" cy="33"/>
            </a:xfrm>
            <a:custGeom>
              <a:avLst/>
              <a:gdLst>
                <a:gd name="T0" fmla="*/ 0 w 33"/>
                <a:gd name="T1" fmla="*/ 16 h 33"/>
                <a:gd name="T2" fmla="*/ 0 w 33"/>
                <a:gd name="T3" fmla="*/ 16 h 33"/>
                <a:gd name="T4" fmla="*/ 1 w 33"/>
                <a:gd name="T5" fmla="*/ 22 h 33"/>
                <a:gd name="T6" fmla="*/ 4 w 33"/>
                <a:gd name="T7" fmla="*/ 28 h 33"/>
                <a:gd name="T8" fmla="*/ 10 w 33"/>
                <a:gd name="T9" fmla="*/ 31 h 33"/>
                <a:gd name="T10" fmla="*/ 16 w 33"/>
                <a:gd name="T11" fmla="*/ 33 h 33"/>
                <a:gd name="T12" fmla="*/ 16 w 33"/>
                <a:gd name="T13" fmla="*/ 33 h 33"/>
                <a:gd name="T14" fmla="*/ 24 w 33"/>
                <a:gd name="T15" fmla="*/ 31 h 33"/>
                <a:gd name="T16" fmla="*/ 28 w 33"/>
                <a:gd name="T17" fmla="*/ 28 h 33"/>
                <a:gd name="T18" fmla="*/ 33 w 33"/>
                <a:gd name="T19" fmla="*/ 22 h 33"/>
                <a:gd name="T20" fmla="*/ 33 w 33"/>
                <a:gd name="T21" fmla="*/ 16 h 33"/>
                <a:gd name="T22" fmla="*/ 33 w 33"/>
                <a:gd name="T23" fmla="*/ 16 h 33"/>
                <a:gd name="T24" fmla="*/ 33 w 33"/>
                <a:gd name="T25" fmla="*/ 9 h 33"/>
                <a:gd name="T26" fmla="*/ 28 w 33"/>
                <a:gd name="T27" fmla="*/ 4 h 33"/>
                <a:gd name="T28" fmla="*/ 24 w 33"/>
                <a:gd name="T29" fmla="*/ 0 h 33"/>
                <a:gd name="T30" fmla="*/ 16 w 33"/>
                <a:gd name="T31" fmla="*/ 0 h 33"/>
                <a:gd name="T32" fmla="*/ 16 w 33"/>
                <a:gd name="T33" fmla="*/ 0 h 33"/>
                <a:gd name="T34" fmla="*/ 10 w 33"/>
                <a:gd name="T35" fmla="*/ 0 h 33"/>
                <a:gd name="T36" fmla="*/ 4 w 33"/>
                <a:gd name="T37" fmla="*/ 4 h 33"/>
                <a:gd name="T38" fmla="*/ 1 w 33"/>
                <a:gd name="T39" fmla="*/ 9 h 33"/>
                <a:gd name="T40" fmla="*/ 0 w 33"/>
                <a:gd name="T41" fmla="*/ 16 h 33"/>
                <a:gd name="T42" fmla="*/ 0 w 33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3">
                  <a:moveTo>
                    <a:pt x="0" y="16"/>
                  </a:moveTo>
                  <a:lnTo>
                    <a:pt x="0" y="16"/>
                  </a:lnTo>
                  <a:lnTo>
                    <a:pt x="1" y="22"/>
                  </a:lnTo>
                  <a:lnTo>
                    <a:pt x="4" y="28"/>
                  </a:lnTo>
                  <a:lnTo>
                    <a:pt x="10" y="31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24" y="31"/>
                  </a:lnTo>
                  <a:lnTo>
                    <a:pt x="28" y="28"/>
                  </a:lnTo>
                  <a:lnTo>
                    <a:pt x="33" y="22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9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7" name="Freeform 422">
              <a:extLst>
                <a:ext uri="{FF2B5EF4-FFF2-40B4-BE49-F238E27FC236}">
                  <a16:creationId xmlns:a16="http://schemas.microsoft.com/office/drawing/2014/main" id="{CC25ADD2-0529-43AE-834C-8EFB79184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7" y="1542"/>
              <a:ext cx="35" cy="33"/>
            </a:xfrm>
            <a:custGeom>
              <a:avLst/>
              <a:gdLst>
                <a:gd name="T0" fmla="*/ 0 w 35"/>
                <a:gd name="T1" fmla="*/ 16 h 33"/>
                <a:gd name="T2" fmla="*/ 0 w 35"/>
                <a:gd name="T3" fmla="*/ 16 h 33"/>
                <a:gd name="T4" fmla="*/ 1 w 35"/>
                <a:gd name="T5" fmla="*/ 22 h 33"/>
                <a:gd name="T6" fmla="*/ 6 w 35"/>
                <a:gd name="T7" fmla="*/ 28 h 33"/>
                <a:gd name="T8" fmla="*/ 10 w 35"/>
                <a:gd name="T9" fmla="*/ 31 h 33"/>
                <a:gd name="T10" fmla="*/ 18 w 35"/>
                <a:gd name="T11" fmla="*/ 33 h 33"/>
                <a:gd name="T12" fmla="*/ 18 w 35"/>
                <a:gd name="T13" fmla="*/ 33 h 33"/>
                <a:gd name="T14" fmla="*/ 24 w 35"/>
                <a:gd name="T15" fmla="*/ 31 h 33"/>
                <a:gd name="T16" fmla="*/ 30 w 35"/>
                <a:gd name="T17" fmla="*/ 28 h 33"/>
                <a:gd name="T18" fmla="*/ 33 w 35"/>
                <a:gd name="T19" fmla="*/ 22 h 33"/>
                <a:gd name="T20" fmla="*/ 35 w 35"/>
                <a:gd name="T21" fmla="*/ 16 h 33"/>
                <a:gd name="T22" fmla="*/ 35 w 35"/>
                <a:gd name="T23" fmla="*/ 16 h 33"/>
                <a:gd name="T24" fmla="*/ 33 w 35"/>
                <a:gd name="T25" fmla="*/ 9 h 33"/>
                <a:gd name="T26" fmla="*/ 30 w 35"/>
                <a:gd name="T27" fmla="*/ 4 h 33"/>
                <a:gd name="T28" fmla="*/ 24 w 35"/>
                <a:gd name="T29" fmla="*/ 0 h 33"/>
                <a:gd name="T30" fmla="*/ 18 w 35"/>
                <a:gd name="T31" fmla="*/ 0 h 33"/>
                <a:gd name="T32" fmla="*/ 18 w 35"/>
                <a:gd name="T33" fmla="*/ 0 h 33"/>
                <a:gd name="T34" fmla="*/ 10 w 35"/>
                <a:gd name="T35" fmla="*/ 0 h 33"/>
                <a:gd name="T36" fmla="*/ 6 w 35"/>
                <a:gd name="T37" fmla="*/ 4 h 33"/>
                <a:gd name="T38" fmla="*/ 1 w 35"/>
                <a:gd name="T39" fmla="*/ 9 h 33"/>
                <a:gd name="T40" fmla="*/ 0 w 35"/>
                <a:gd name="T41" fmla="*/ 16 h 33"/>
                <a:gd name="T42" fmla="*/ 0 w 35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6"/>
                  </a:moveTo>
                  <a:lnTo>
                    <a:pt x="0" y="16"/>
                  </a:lnTo>
                  <a:lnTo>
                    <a:pt x="1" y="22"/>
                  </a:lnTo>
                  <a:lnTo>
                    <a:pt x="6" y="28"/>
                  </a:lnTo>
                  <a:lnTo>
                    <a:pt x="10" y="31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4" y="31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3" y="9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6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8" name="Freeform 423">
              <a:extLst>
                <a:ext uri="{FF2B5EF4-FFF2-40B4-BE49-F238E27FC236}">
                  <a16:creationId xmlns:a16="http://schemas.microsoft.com/office/drawing/2014/main" id="{EEB6E104-2B89-4581-A592-18D76441D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780" y="1548"/>
              <a:ext cx="35" cy="35"/>
            </a:xfrm>
            <a:custGeom>
              <a:avLst/>
              <a:gdLst>
                <a:gd name="T0" fmla="*/ 0 w 35"/>
                <a:gd name="T1" fmla="*/ 16 h 35"/>
                <a:gd name="T2" fmla="*/ 0 w 35"/>
                <a:gd name="T3" fmla="*/ 16 h 35"/>
                <a:gd name="T4" fmla="*/ 1 w 35"/>
                <a:gd name="T5" fmla="*/ 24 h 35"/>
                <a:gd name="T6" fmla="*/ 6 w 35"/>
                <a:gd name="T7" fmla="*/ 28 h 35"/>
                <a:gd name="T8" fmla="*/ 10 w 35"/>
                <a:gd name="T9" fmla="*/ 33 h 35"/>
                <a:gd name="T10" fmla="*/ 18 w 35"/>
                <a:gd name="T11" fmla="*/ 35 h 35"/>
                <a:gd name="T12" fmla="*/ 18 w 35"/>
                <a:gd name="T13" fmla="*/ 35 h 35"/>
                <a:gd name="T14" fmla="*/ 24 w 35"/>
                <a:gd name="T15" fmla="*/ 33 h 35"/>
                <a:gd name="T16" fmla="*/ 30 w 35"/>
                <a:gd name="T17" fmla="*/ 28 h 35"/>
                <a:gd name="T18" fmla="*/ 33 w 35"/>
                <a:gd name="T19" fmla="*/ 24 h 35"/>
                <a:gd name="T20" fmla="*/ 35 w 35"/>
                <a:gd name="T21" fmla="*/ 16 h 35"/>
                <a:gd name="T22" fmla="*/ 35 w 35"/>
                <a:gd name="T23" fmla="*/ 16 h 35"/>
                <a:gd name="T24" fmla="*/ 33 w 35"/>
                <a:gd name="T25" fmla="*/ 10 h 35"/>
                <a:gd name="T26" fmla="*/ 30 w 35"/>
                <a:gd name="T27" fmla="*/ 4 h 35"/>
                <a:gd name="T28" fmla="*/ 24 w 35"/>
                <a:gd name="T29" fmla="*/ 1 h 35"/>
                <a:gd name="T30" fmla="*/ 18 w 35"/>
                <a:gd name="T31" fmla="*/ 0 h 35"/>
                <a:gd name="T32" fmla="*/ 18 w 35"/>
                <a:gd name="T33" fmla="*/ 0 h 35"/>
                <a:gd name="T34" fmla="*/ 10 w 35"/>
                <a:gd name="T35" fmla="*/ 1 h 35"/>
                <a:gd name="T36" fmla="*/ 6 w 35"/>
                <a:gd name="T37" fmla="*/ 4 h 35"/>
                <a:gd name="T38" fmla="*/ 1 w 35"/>
                <a:gd name="T39" fmla="*/ 10 h 35"/>
                <a:gd name="T40" fmla="*/ 0 w 35"/>
                <a:gd name="T41" fmla="*/ 16 h 35"/>
                <a:gd name="T42" fmla="*/ 0 w 35"/>
                <a:gd name="T4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6"/>
                  </a:moveTo>
                  <a:lnTo>
                    <a:pt x="0" y="16"/>
                  </a:lnTo>
                  <a:lnTo>
                    <a:pt x="1" y="24"/>
                  </a:lnTo>
                  <a:lnTo>
                    <a:pt x="6" y="28"/>
                  </a:lnTo>
                  <a:lnTo>
                    <a:pt x="10" y="33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4" y="33"/>
                  </a:lnTo>
                  <a:lnTo>
                    <a:pt x="30" y="28"/>
                  </a:lnTo>
                  <a:lnTo>
                    <a:pt x="33" y="24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3" y="10"/>
                  </a:lnTo>
                  <a:lnTo>
                    <a:pt x="30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6" y="4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9" name="Freeform 424">
              <a:extLst>
                <a:ext uri="{FF2B5EF4-FFF2-40B4-BE49-F238E27FC236}">
                  <a16:creationId xmlns:a16="http://schemas.microsoft.com/office/drawing/2014/main" id="{B0ACF604-A562-418E-9BC7-1E4D4D340E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0" y="1552"/>
              <a:ext cx="34" cy="35"/>
            </a:xfrm>
            <a:custGeom>
              <a:avLst/>
              <a:gdLst>
                <a:gd name="T0" fmla="*/ 0 w 34"/>
                <a:gd name="T1" fmla="*/ 17 h 35"/>
                <a:gd name="T2" fmla="*/ 0 w 34"/>
                <a:gd name="T3" fmla="*/ 17 h 35"/>
                <a:gd name="T4" fmla="*/ 2 w 34"/>
                <a:gd name="T5" fmla="*/ 24 h 35"/>
                <a:gd name="T6" fmla="*/ 5 w 34"/>
                <a:gd name="T7" fmla="*/ 29 h 35"/>
                <a:gd name="T8" fmla="*/ 11 w 34"/>
                <a:gd name="T9" fmla="*/ 34 h 35"/>
                <a:gd name="T10" fmla="*/ 17 w 34"/>
                <a:gd name="T11" fmla="*/ 35 h 35"/>
                <a:gd name="T12" fmla="*/ 17 w 34"/>
                <a:gd name="T13" fmla="*/ 35 h 35"/>
                <a:gd name="T14" fmla="*/ 25 w 34"/>
                <a:gd name="T15" fmla="*/ 34 h 35"/>
                <a:gd name="T16" fmla="*/ 29 w 34"/>
                <a:gd name="T17" fmla="*/ 29 h 35"/>
                <a:gd name="T18" fmla="*/ 34 w 34"/>
                <a:gd name="T19" fmla="*/ 24 h 35"/>
                <a:gd name="T20" fmla="*/ 34 w 34"/>
                <a:gd name="T21" fmla="*/ 17 h 35"/>
                <a:gd name="T22" fmla="*/ 34 w 34"/>
                <a:gd name="T23" fmla="*/ 17 h 35"/>
                <a:gd name="T24" fmla="*/ 34 w 34"/>
                <a:gd name="T25" fmla="*/ 11 h 35"/>
                <a:gd name="T26" fmla="*/ 29 w 34"/>
                <a:gd name="T27" fmla="*/ 5 h 35"/>
                <a:gd name="T28" fmla="*/ 25 w 34"/>
                <a:gd name="T29" fmla="*/ 2 h 35"/>
                <a:gd name="T30" fmla="*/ 17 w 34"/>
                <a:gd name="T31" fmla="*/ 0 h 35"/>
                <a:gd name="T32" fmla="*/ 17 w 34"/>
                <a:gd name="T33" fmla="*/ 0 h 35"/>
                <a:gd name="T34" fmla="*/ 11 w 34"/>
                <a:gd name="T35" fmla="*/ 2 h 35"/>
                <a:gd name="T36" fmla="*/ 5 w 34"/>
                <a:gd name="T37" fmla="*/ 5 h 35"/>
                <a:gd name="T38" fmla="*/ 2 w 34"/>
                <a:gd name="T39" fmla="*/ 11 h 35"/>
                <a:gd name="T40" fmla="*/ 0 w 34"/>
                <a:gd name="T41" fmla="*/ 17 h 35"/>
                <a:gd name="T42" fmla="*/ 0 w 34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0" y="17"/>
                  </a:moveTo>
                  <a:lnTo>
                    <a:pt x="0" y="17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11" y="34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5" y="34"/>
                  </a:lnTo>
                  <a:lnTo>
                    <a:pt x="29" y="29"/>
                  </a:lnTo>
                  <a:lnTo>
                    <a:pt x="34" y="24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4" y="11"/>
                  </a:lnTo>
                  <a:lnTo>
                    <a:pt x="29" y="5"/>
                  </a:lnTo>
                  <a:lnTo>
                    <a:pt x="25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0" name="Freeform 425">
              <a:extLst>
                <a:ext uri="{FF2B5EF4-FFF2-40B4-BE49-F238E27FC236}">
                  <a16:creationId xmlns:a16="http://schemas.microsoft.com/office/drawing/2014/main" id="{62A8A6B0-2083-45C4-8017-61CDE0328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6" y="1555"/>
              <a:ext cx="35" cy="35"/>
            </a:xfrm>
            <a:custGeom>
              <a:avLst/>
              <a:gdLst>
                <a:gd name="T0" fmla="*/ 0 w 35"/>
                <a:gd name="T1" fmla="*/ 18 h 35"/>
                <a:gd name="T2" fmla="*/ 0 w 35"/>
                <a:gd name="T3" fmla="*/ 18 h 35"/>
                <a:gd name="T4" fmla="*/ 2 w 35"/>
                <a:gd name="T5" fmla="*/ 24 h 35"/>
                <a:gd name="T6" fmla="*/ 5 w 35"/>
                <a:gd name="T7" fmla="*/ 31 h 35"/>
                <a:gd name="T8" fmla="*/ 11 w 35"/>
                <a:gd name="T9" fmla="*/ 34 h 35"/>
                <a:gd name="T10" fmla="*/ 17 w 35"/>
                <a:gd name="T11" fmla="*/ 35 h 35"/>
                <a:gd name="T12" fmla="*/ 17 w 35"/>
                <a:gd name="T13" fmla="*/ 35 h 35"/>
                <a:gd name="T14" fmla="*/ 25 w 35"/>
                <a:gd name="T15" fmla="*/ 34 h 35"/>
                <a:gd name="T16" fmla="*/ 31 w 35"/>
                <a:gd name="T17" fmla="*/ 31 h 35"/>
                <a:gd name="T18" fmla="*/ 34 w 35"/>
                <a:gd name="T19" fmla="*/ 24 h 35"/>
                <a:gd name="T20" fmla="*/ 35 w 35"/>
                <a:gd name="T21" fmla="*/ 18 h 35"/>
                <a:gd name="T22" fmla="*/ 35 w 35"/>
                <a:gd name="T23" fmla="*/ 18 h 35"/>
                <a:gd name="T24" fmla="*/ 34 w 35"/>
                <a:gd name="T25" fmla="*/ 11 h 35"/>
                <a:gd name="T26" fmla="*/ 31 w 35"/>
                <a:gd name="T27" fmla="*/ 6 h 35"/>
                <a:gd name="T28" fmla="*/ 25 w 35"/>
                <a:gd name="T29" fmla="*/ 2 h 35"/>
                <a:gd name="T30" fmla="*/ 17 w 35"/>
                <a:gd name="T31" fmla="*/ 0 h 35"/>
                <a:gd name="T32" fmla="*/ 17 w 35"/>
                <a:gd name="T33" fmla="*/ 0 h 35"/>
                <a:gd name="T34" fmla="*/ 11 w 35"/>
                <a:gd name="T35" fmla="*/ 2 h 35"/>
                <a:gd name="T36" fmla="*/ 5 w 35"/>
                <a:gd name="T37" fmla="*/ 6 h 35"/>
                <a:gd name="T38" fmla="*/ 2 w 35"/>
                <a:gd name="T39" fmla="*/ 11 h 35"/>
                <a:gd name="T40" fmla="*/ 0 w 35"/>
                <a:gd name="T41" fmla="*/ 18 h 35"/>
                <a:gd name="T42" fmla="*/ 0 w 35"/>
                <a:gd name="T4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8"/>
                  </a:move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1" y="34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5" y="34"/>
                  </a:lnTo>
                  <a:lnTo>
                    <a:pt x="31" y="31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1" y="6"/>
                  </a:lnTo>
                  <a:lnTo>
                    <a:pt x="25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2" name="Freeform 426">
              <a:extLst>
                <a:ext uri="{FF2B5EF4-FFF2-40B4-BE49-F238E27FC236}">
                  <a16:creationId xmlns:a16="http://schemas.microsoft.com/office/drawing/2014/main" id="{EA6B42AA-9F8F-4016-AD21-680C91399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" y="1555"/>
              <a:ext cx="35" cy="35"/>
            </a:xfrm>
            <a:custGeom>
              <a:avLst/>
              <a:gdLst>
                <a:gd name="T0" fmla="*/ 0 w 35"/>
                <a:gd name="T1" fmla="*/ 18 h 35"/>
                <a:gd name="T2" fmla="*/ 0 w 35"/>
                <a:gd name="T3" fmla="*/ 18 h 35"/>
                <a:gd name="T4" fmla="*/ 2 w 35"/>
                <a:gd name="T5" fmla="*/ 24 h 35"/>
                <a:gd name="T6" fmla="*/ 5 w 35"/>
                <a:gd name="T7" fmla="*/ 31 h 35"/>
                <a:gd name="T8" fmla="*/ 11 w 35"/>
                <a:gd name="T9" fmla="*/ 34 h 35"/>
                <a:gd name="T10" fmla="*/ 17 w 35"/>
                <a:gd name="T11" fmla="*/ 35 h 35"/>
                <a:gd name="T12" fmla="*/ 17 w 35"/>
                <a:gd name="T13" fmla="*/ 35 h 35"/>
                <a:gd name="T14" fmla="*/ 24 w 35"/>
                <a:gd name="T15" fmla="*/ 34 h 35"/>
                <a:gd name="T16" fmla="*/ 29 w 35"/>
                <a:gd name="T17" fmla="*/ 31 h 35"/>
                <a:gd name="T18" fmla="*/ 33 w 35"/>
                <a:gd name="T19" fmla="*/ 24 h 35"/>
                <a:gd name="T20" fmla="*/ 35 w 35"/>
                <a:gd name="T21" fmla="*/ 18 h 35"/>
                <a:gd name="T22" fmla="*/ 35 w 35"/>
                <a:gd name="T23" fmla="*/ 18 h 35"/>
                <a:gd name="T24" fmla="*/ 33 w 35"/>
                <a:gd name="T25" fmla="*/ 11 h 35"/>
                <a:gd name="T26" fmla="*/ 29 w 35"/>
                <a:gd name="T27" fmla="*/ 6 h 35"/>
                <a:gd name="T28" fmla="*/ 24 w 35"/>
                <a:gd name="T29" fmla="*/ 2 h 35"/>
                <a:gd name="T30" fmla="*/ 17 w 35"/>
                <a:gd name="T31" fmla="*/ 0 h 35"/>
                <a:gd name="T32" fmla="*/ 17 w 35"/>
                <a:gd name="T33" fmla="*/ 0 h 35"/>
                <a:gd name="T34" fmla="*/ 11 w 35"/>
                <a:gd name="T35" fmla="*/ 2 h 35"/>
                <a:gd name="T36" fmla="*/ 5 w 35"/>
                <a:gd name="T37" fmla="*/ 6 h 35"/>
                <a:gd name="T38" fmla="*/ 2 w 35"/>
                <a:gd name="T39" fmla="*/ 11 h 35"/>
                <a:gd name="T40" fmla="*/ 0 w 35"/>
                <a:gd name="T41" fmla="*/ 18 h 35"/>
                <a:gd name="T42" fmla="*/ 0 w 35"/>
                <a:gd name="T4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8"/>
                  </a:moveTo>
                  <a:lnTo>
                    <a:pt x="0" y="18"/>
                  </a:lnTo>
                  <a:lnTo>
                    <a:pt x="2" y="24"/>
                  </a:lnTo>
                  <a:lnTo>
                    <a:pt x="5" y="31"/>
                  </a:lnTo>
                  <a:lnTo>
                    <a:pt x="11" y="34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4" y="34"/>
                  </a:lnTo>
                  <a:lnTo>
                    <a:pt x="29" y="31"/>
                  </a:lnTo>
                  <a:lnTo>
                    <a:pt x="33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1"/>
                  </a:lnTo>
                  <a:lnTo>
                    <a:pt x="29" y="6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3" name="Freeform 427">
              <a:extLst>
                <a:ext uri="{FF2B5EF4-FFF2-40B4-BE49-F238E27FC236}">
                  <a16:creationId xmlns:a16="http://schemas.microsoft.com/office/drawing/2014/main" id="{AFA3F6B7-BDDA-4E2B-B4AD-00EB929F2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555"/>
              <a:ext cx="35" cy="35"/>
            </a:xfrm>
            <a:custGeom>
              <a:avLst/>
              <a:gdLst>
                <a:gd name="T0" fmla="*/ 0 w 35"/>
                <a:gd name="T1" fmla="*/ 18 h 35"/>
                <a:gd name="T2" fmla="*/ 0 w 35"/>
                <a:gd name="T3" fmla="*/ 18 h 35"/>
                <a:gd name="T4" fmla="*/ 2 w 35"/>
                <a:gd name="T5" fmla="*/ 24 h 35"/>
                <a:gd name="T6" fmla="*/ 6 w 35"/>
                <a:gd name="T7" fmla="*/ 31 h 35"/>
                <a:gd name="T8" fmla="*/ 11 w 35"/>
                <a:gd name="T9" fmla="*/ 34 h 35"/>
                <a:gd name="T10" fmla="*/ 18 w 35"/>
                <a:gd name="T11" fmla="*/ 35 h 35"/>
                <a:gd name="T12" fmla="*/ 18 w 35"/>
                <a:gd name="T13" fmla="*/ 35 h 35"/>
                <a:gd name="T14" fmla="*/ 24 w 35"/>
                <a:gd name="T15" fmla="*/ 34 h 35"/>
                <a:gd name="T16" fmla="*/ 30 w 35"/>
                <a:gd name="T17" fmla="*/ 31 h 35"/>
                <a:gd name="T18" fmla="*/ 33 w 35"/>
                <a:gd name="T19" fmla="*/ 24 h 35"/>
                <a:gd name="T20" fmla="*/ 35 w 35"/>
                <a:gd name="T21" fmla="*/ 18 h 35"/>
                <a:gd name="T22" fmla="*/ 35 w 35"/>
                <a:gd name="T23" fmla="*/ 18 h 35"/>
                <a:gd name="T24" fmla="*/ 33 w 35"/>
                <a:gd name="T25" fmla="*/ 11 h 35"/>
                <a:gd name="T26" fmla="*/ 30 w 35"/>
                <a:gd name="T27" fmla="*/ 6 h 35"/>
                <a:gd name="T28" fmla="*/ 24 w 35"/>
                <a:gd name="T29" fmla="*/ 2 h 35"/>
                <a:gd name="T30" fmla="*/ 18 w 35"/>
                <a:gd name="T31" fmla="*/ 0 h 35"/>
                <a:gd name="T32" fmla="*/ 18 w 35"/>
                <a:gd name="T33" fmla="*/ 0 h 35"/>
                <a:gd name="T34" fmla="*/ 11 w 35"/>
                <a:gd name="T35" fmla="*/ 2 h 35"/>
                <a:gd name="T36" fmla="*/ 6 w 35"/>
                <a:gd name="T37" fmla="*/ 6 h 35"/>
                <a:gd name="T38" fmla="*/ 2 w 35"/>
                <a:gd name="T39" fmla="*/ 11 h 35"/>
                <a:gd name="T40" fmla="*/ 0 w 35"/>
                <a:gd name="T41" fmla="*/ 18 h 35"/>
                <a:gd name="T42" fmla="*/ 0 w 35"/>
                <a:gd name="T4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8"/>
                  </a:moveTo>
                  <a:lnTo>
                    <a:pt x="0" y="18"/>
                  </a:lnTo>
                  <a:lnTo>
                    <a:pt x="2" y="24"/>
                  </a:lnTo>
                  <a:lnTo>
                    <a:pt x="6" y="31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1"/>
                  </a:lnTo>
                  <a:lnTo>
                    <a:pt x="33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1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6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4" name="Freeform 428">
              <a:extLst>
                <a:ext uri="{FF2B5EF4-FFF2-40B4-BE49-F238E27FC236}">
                  <a16:creationId xmlns:a16="http://schemas.microsoft.com/office/drawing/2014/main" id="{F70740C2-D988-4826-A9DC-2176390E9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0" y="1555"/>
              <a:ext cx="33" cy="35"/>
            </a:xfrm>
            <a:custGeom>
              <a:avLst/>
              <a:gdLst>
                <a:gd name="T0" fmla="*/ 0 w 33"/>
                <a:gd name="T1" fmla="*/ 18 h 35"/>
                <a:gd name="T2" fmla="*/ 0 w 33"/>
                <a:gd name="T3" fmla="*/ 18 h 35"/>
                <a:gd name="T4" fmla="*/ 1 w 33"/>
                <a:gd name="T5" fmla="*/ 24 h 35"/>
                <a:gd name="T6" fmla="*/ 4 w 33"/>
                <a:gd name="T7" fmla="*/ 31 h 35"/>
                <a:gd name="T8" fmla="*/ 10 w 33"/>
                <a:gd name="T9" fmla="*/ 34 h 35"/>
                <a:gd name="T10" fmla="*/ 16 w 33"/>
                <a:gd name="T11" fmla="*/ 35 h 35"/>
                <a:gd name="T12" fmla="*/ 16 w 33"/>
                <a:gd name="T13" fmla="*/ 35 h 35"/>
                <a:gd name="T14" fmla="*/ 22 w 33"/>
                <a:gd name="T15" fmla="*/ 34 h 35"/>
                <a:gd name="T16" fmla="*/ 28 w 33"/>
                <a:gd name="T17" fmla="*/ 31 h 35"/>
                <a:gd name="T18" fmla="*/ 31 w 33"/>
                <a:gd name="T19" fmla="*/ 24 h 35"/>
                <a:gd name="T20" fmla="*/ 33 w 33"/>
                <a:gd name="T21" fmla="*/ 18 h 35"/>
                <a:gd name="T22" fmla="*/ 33 w 33"/>
                <a:gd name="T23" fmla="*/ 18 h 35"/>
                <a:gd name="T24" fmla="*/ 31 w 33"/>
                <a:gd name="T25" fmla="*/ 11 h 35"/>
                <a:gd name="T26" fmla="*/ 28 w 33"/>
                <a:gd name="T27" fmla="*/ 6 h 35"/>
                <a:gd name="T28" fmla="*/ 22 w 33"/>
                <a:gd name="T29" fmla="*/ 2 h 35"/>
                <a:gd name="T30" fmla="*/ 16 w 33"/>
                <a:gd name="T31" fmla="*/ 0 h 35"/>
                <a:gd name="T32" fmla="*/ 16 w 33"/>
                <a:gd name="T33" fmla="*/ 0 h 35"/>
                <a:gd name="T34" fmla="*/ 10 w 33"/>
                <a:gd name="T35" fmla="*/ 2 h 35"/>
                <a:gd name="T36" fmla="*/ 4 w 33"/>
                <a:gd name="T37" fmla="*/ 6 h 35"/>
                <a:gd name="T38" fmla="*/ 1 w 33"/>
                <a:gd name="T39" fmla="*/ 11 h 35"/>
                <a:gd name="T40" fmla="*/ 0 w 33"/>
                <a:gd name="T41" fmla="*/ 18 h 35"/>
                <a:gd name="T42" fmla="*/ 0 w 33"/>
                <a:gd name="T4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8"/>
                  </a:moveTo>
                  <a:lnTo>
                    <a:pt x="0" y="18"/>
                  </a:lnTo>
                  <a:lnTo>
                    <a:pt x="1" y="24"/>
                  </a:lnTo>
                  <a:lnTo>
                    <a:pt x="4" y="31"/>
                  </a:lnTo>
                  <a:lnTo>
                    <a:pt x="10" y="3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2" y="34"/>
                  </a:lnTo>
                  <a:lnTo>
                    <a:pt x="28" y="31"/>
                  </a:lnTo>
                  <a:lnTo>
                    <a:pt x="31" y="24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1" y="11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5" name="Freeform 429">
              <a:extLst>
                <a:ext uri="{FF2B5EF4-FFF2-40B4-BE49-F238E27FC236}">
                  <a16:creationId xmlns:a16="http://schemas.microsoft.com/office/drawing/2014/main" id="{D90895D1-3FA1-4B40-A007-40FBEC66C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3" y="1555"/>
              <a:ext cx="33" cy="35"/>
            </a:xfrm>
            <a:custGeom>
              <a:avLst/>
              <a:gdLst>
                <a:gd name="T0" fmla="*/ 0 w 33"/>
                <a:gd name="T1" fmla="*/ 18 h 35"/>
                <a:gd name="T2" fmla="*/ 0 w 33"/>
                <a:gd name="T3" fmla="*/ 18 h 35"/>
                <a:gd name="T4" fmla="*/ 1 w 33"/>
                <a:gd name="T5" fmla="*/ 24 h 35"/>
                <a:gd name="T6" fmla="*/ 4 w 33"/>
                <a:gd name="T7" fmla="*/ 31 h 35"/>
                <a:gd name="T8" fmla="*/ 10 w 33"/>
                <a:gd name="T9" fmla="*/ 34 h 35"/>
                <a:gd name="T10" fmla="*/ 16 w 33"/>
                <a:gd name="T11" fmla="*/ 35 h 35"/>
                <a:gd name="T12" fmla="*/ 16 w 33"/>
                <a:gd name="T13" fmla="*/ 35 h 35"/>
                <a:gd name="T14" fmla="*/ 24 w 33"/>
                <a:gd name="T15" fmla="*/ 34 h 35"/>
                <a:gd name="T16" fmla="*/ 28 w 33"/>
                <a:gd name="T17" fmla="*/ 31 h 35"/>
                <a:gd name="T18" fmla="*/ 33 w 33"/>
                <a:gd name="T19" fmla="*/ 24 h 35"/>
                <a:gd name="T20" fmla="*/ 33 w 33"/>
                <a:gd name="T21" fmla="*/ 18 h 35"/>
                <a:gd name="T22" fmla="*/ 33 w 33"/>
                <a:gd name="T23" fmla="*/ 18 h 35"/>
                <a:gd name="T24" fmla="*/ 33 w 33"/>
                <a:gd name="T25" fmla="*/ 11 h 35"/>
                <a:gd name="T26" fmla="*/ 28 w 33"/>
                <a:gd name="T27" fmla="*/ 6 h 35"/>
                <a:gd name="T28" fmla="*/ 24 w 33"/>
                <a:gd name="T29" fmla="*/ 2 h 35"/>
                <a:gd name="T30" fmla="*/ 16 w 33"/>
                <a:gd name="T31" fmla="*/ 0 h 35"/>
                <a:gd name="T32" fmla="*/ 16 w 33"/>
                <a:gd name="T33" fmla="*/ 0 h 35"/>
                <a:gd name="T34" fmla="*/ 10 w 33"/>
                <a:gd name="T35" fmla="*/ 2 h 35"/>
                <a:gd name="T36" fmla="*/ 4 w 33"/>
                <a:gd name="T37" fmla="*/ 6 h 35"/>
                <a:gd name="T38" fmla="*/ 1 w 33"/>
                <a:gd name="T39" fmla="*/ 11 h 35"/>
                <a:gd name="T40" fmla="*/ 0 w 33"/>
                <a:gd name="T41" fmla="*/ 18 h 35"/>
                <a:gd name="T42" fmla="*/ 0 w 33"/>
                <a:gd name="T4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8"/>
                  </a:moveTo>
                  <a:lnTo>
                    <a:pt x="0" y="18"/>
                  </a:lnTo>
                  <a:lnTo>
                    <a:pt x="1" y="24"/>
                  </a:lnTo>
                  <a:lnTo>
                    <a:pt x="4" y="31"/>
                  </a:lnTo>
                  <a:lnTo>
                    <a:pt x="10" y="3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4" y="34"/>
                  </a:lnTo>
                  <a:lnTo>
                    <a:pt x="28" y="31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1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6" name="Freeform 430">
              <a:extLst>
                <a:ext uri="{FF2B5EF4-FFF2-40B4-BE49-F238E27FC236}">
                  <a16:creationId xmlns:a16="http://schemas.microsoft.com/office/drawing/2014/main" id="{7244922F-333F-4360-B089-C18501A25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6" y="1555"/>
              <a:ext cx="34" cy="35"/>
            </a:xfrm>
            <a:custGeom>
              <a:avLst/>
              <a:gdLst>
                <a:gd name="T0" fmla="*/ 0 w 34"/>
                <a:gd name="T1" fmla="*/ 18 h 35"/>
                <a:gd name="T2" fmla="*/ 0 w 34"/>
                <a:gd name="T3" fmla="*/ 18 h 35"/>
                <a:gd name="T4" fmla="*/ 1 w 34"/>
                <a:gd name="T5" fmla="*/ 24 h 35"/>
                <a:gd name="T6" fmla="*/ 4 w 34"/>
                <a:gd name="T7" fmla="*/ 31 h 35"/>
                <a:gd name="T8" fmla="*/ 10 w 34"/>
                <a:gd name="T9" fmla="*/ 34 h 35"/>
                <a:gd name="T10" fmla="*/ 16 w 34"/>
                <a:gd name="T11" fmla="*/ 35 h 35"/>
                <a:gd name="T12" fmla="*/ 16 w 34"/>
                <a:gd name="T13" fmla="*/ 35 h 35"/>
                <a:gd name="T14" fmla="*/ 24 w 34"/>
                <a:gd name="T15" fmla="*/ 34 h 35"/>
                <a:gd name="T16" fmla="*/ 28 w 34"/>
                <a:gd name="T17" fmla="*/ 31 h 35"/>
                <a:gd name="T18" fmla="*/ 33 w 34"/>
                <a:gd name="T19" fmla="*/ 24 h 35"/>
                <a:gd name="T20" fmla="*/ 34 w 34"/>
                <a:gd name="T21" fmla="*/ 18 h 35"/>
                <a:gd name="T22" fmla="*/ 34 w 34"/>
                <a:gd name="T23" fmla="*/ 18 h 35"/>
                <a:gd name="T24" fmla="*/ 33 w 34"/>
                <a:gd name="T25" fmla="*/ 11 h 35"/>
                <a:gd name="T26" fmla="*/ 28 w 34"/>
                <a:gd name="T27" fmla="*/ 6 h 35"/>
                <a:gd name="T28" fmla="*/ 24 w 34"/>
                <a:gd name="T29" fmla="*/ 2 h 35"/>
                <a:gd name="T30" fmla="*/ 16 w 34"/>
                <a:gd name="T31" fmla="*/ 0 h 35"/>
                <a:gd name="T32" fmla="*/ 16 w 34"/>
                <a:gd name="T33" fmla="*/ 0 h 35"/>
                <a:gd name="T34" fmla="*/ 10 w 34"/>
                <a:gd name="T35" fmla="*/ 2 h 35"/>
                <a:gd name="T36" fmla="*/ 4 w 34"/>
                <a:gd name="T37" fmla="*/ 6 h 35"/>
                <a:gd name="T38" fmla="*/ 1 w 34"/>
                <a:gd name="T39" fmla="*/ 11 h 35"/>
                <a:gd name="T40" fmla="*/ 0 w 34"/>
                <a:gd name="T41" fmla="*/ 18 h 35"/>
                <a:gd name="T42" fmla="*/ 0 w 34"/>
                <a:gd name="T4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0" y="18"/>
                  </a:moveTo>
                  <a:lnTo>
                    <a:pt x="0" y="18"/>
                  </a:lnTo>
                  <a:lnTo>
                    <a:pt x="1" y="24"/>
                  </a:lnTo>
                  <a:lnTo>
                    <a:pt x="4" y="31"/>
                  </a:lnTo>
                  <a:lnTo>
                    <a:pt x="10" y="34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4" y="34"/>
                  </a:lnTo>
                  <a:lnTo>
                    <a:pt x="28" y="31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3" y="11"/>
                  </a:lnTo>
                  <a:lnTo>
                    <a:pt x="28" y="6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7" name="Freeform 431">
              <a:extLst>
                <a:ext uri="{FF2B5EF4-FFF2-40B4-BE49-F238E27FC236}">
                  <a16:creationId xmlns:a16="http://schemas.microsoft.com/office/drawing/2014/main" id="{ED5DFD2B-6928-403C-8A49-D24DC44A2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2" y="1560"/>
              <a:ext cx="34" cy="33"/>
            </a:xfrm>
            <a:custGeom>
              <a:avLst/>
              <a:gdLst>
                <a:gd name="T0" fmla="*/ 0 w 34"/>
                <a:gd name="T1" fmla="*/ 16 h 33"/>
                <a:gd name="T2" fmla="*/ 0 w 34"/>
                <a:gd name="T3" fmla="*/ 16 h 33"/>
                <a:gd name="T4" fmla="*/ 2 w 34"/>
                <a:gd name="T5" fmla="*/ 24 h 33"/>
                <a:gd name="T6" fmla="*/ 5 w 34"/>
                <a:gd name="T7" fmla="*/ 29 h 33"/>
                <a:gd name="T8" fmla="*/ 11 w 34"/>
                <a:gd name="T9" fmla="*/ 33 h 33"/>
                <a:gd name="T10" fmla="*/ 17 w 34"/>
                <a:gd name="T11" fmla="*/ 33 h 33"/>
                <a:gd name="T12" fmla="*/ 17 w 34"/>
                <a:gd name="T13" fmla="*/ 33 h 33"/>
                <a:gd name="T14" fmla="*/ 23 w 34"/>
                <a:gd name="T15" fmla="*/ 33 h 33"/>
                <a:gd name="T16" fmla="*/ 29 w 34"/>
                <a:gd name="T17" fmla="*/ 29 h 33"/>
                <a:gd name="T18" fmla="*/ 32 w 34"/>
                <a:gd name="T19" fmla="*/ 24 h 33"/>
                <a:gd name="T20" fmla="*/ 34 w 34"/>
                <a:gd name="T21" fmla="*/ 16 h 33"/>
                <a:gd name="T22" fmla="*/ 34 w 34"/>
                <a:gd name="T23" fmla="*/ 16 h 33"/>
                <a:gd name="T24" fmla="*/ 32 w 34"/>
                <a:gd name="T25" fmla="*/ 10 h 33"/>
                <a:gd name="T26" fmla="*/ 29 w 34"/>
                <a:gd name="T27" fmla="*/ 4 h 33"/>
                <a:gd name="T28" fmla="*/ 23 w 34"/>
                <a:gd name="T29" fmla="*/ 1 h 33"/>
                <a:gd name="T30" fmla="*/ 17 w 34"/>
                <a:gd name="T31" fmla="*/ 0 h 33"/>
                <a:gd name="T32" fmla="*/ 17 w 34"/>
                <a:gd name="T33" fmla="*/ 0 h 33"/>
                <a:gd name="T34" fmla="*/ 11 w 34"/>
                <a:gd name="T35" fmla="*/ 1 h 33"/>
                <a:gd name="T36" fmla="*/ 5 w 34"/>
                <a:gd name="T37" fmla="*/ 4 h 33"/>
                <a:gd name="T38" fmla="*/ 2 w 34"/>
                <a:gd name="T39" fmla="*/ 10 h 33"/>
                <a:gd name="T40" fmla="*/ 0 w 34"/>
                <a:gd name="T41" fmla="*/ 16 h 33"/>
                <a:gd name="T42" fmla="*/ 0 w 34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3">
                  <a:moveTo>
                    <a:pt x="0" y="16"/>
                  </a:moveTo>
                  <a:lnTo>
                    <a:pt x="0" y="16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11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3" y="33"/>
                  </a:lnTo>
                  <a:lnTo>
                    <a:pt x="29" y="29"/>
                  </a:lnTo>
                  <a:lnTo>
                    <a:pt x="32" y="2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0"/>
                  </a:lnTo>
                  <a:lnTo>
                    <a:pt x="29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8" name="Freeform 432">
              <a:extLst>
                <a:ext uri="{FF2B5EF4-FFF2-40B4-BE49-F238E27FC236}">
                  <a16:creationId xmlns:a16="http://schemas.microsoft.com/office/drawing/2014/main" id="{0C305FE0-F3B8-4606-AEC8-EC4ED70E20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560"/>
              <a:ext cx="35" cy="33"/>
            </a:xfrm>
            <a:custGeom>
              <a:avLst/>
              <a:gdLst>
                <a:gd name="T0" fmla="*/ 0 w 35"/>
                <a:gd name="T1" fmla="*/ 16 h 33"/>
                <a:gd name="T2" fmla="*/ 0 w 35"/>
                <a:gd name="T3" fmla="*/ 16 h 33"/>
                <a:gd name="T4" fmla="*/ 2 w 35"/>
                <a:gd name="T5" fmla="*/ 24 h 33"/>
                <a:gd name="T6" fmla="*/ 7 w 35"/>
                <a:gd name="T7" fmla="*/ 29 h 33"/>
                <a:gd name="T8" fmla="*/ 11 w 35"/>
                <a:gd name="T9" fmla="*/ 33 h 33"/>
                <a:gd name="T10" fmla="*/ 19 w 35"/>
                <a:gd name="T11" fmla="*/ 33 h 33"/>
                <a:gd name="T12" fmla="*/ 19 w 35"/>
                <a:gd name="T13" fmla="*/ 33 h 33"/>
                <a:gd name="T14" fmla="*/ 25 w 35"/>
                <a:gd name="T15" fmla="*/ 33 h 33"/>
                <a:gd name="T16" fmla="*/ 31 w 35"/>
                <a:gd name="T17" fmla="*/ 29 h 33"/>
                <a:gd name="T18" fmla="*/ 34 w 35"/>
                <a:gd name="T19" fmla="*/ 24 h 33"/>
                <a:gd name="T20" fmla="*/ 35 w 35"/>
                <a:gd name="T21" fmla="*/ 16 h 33"/>
                <a:gd name="T22" fmla="*/ 35 w 35"/>
                <a:gd name="T23" fmla="*/ 16 h 33"/>
                <a:gd name="T24" fmla="*/ 34 w 35"/>
                <a:gd name="T25" fmla="*/ 10 h 33"/>
                <a:gd name="T26" fmla="*/ 31 w 35"/>
                <a:gd name="T27" fmla="*/ 4 h 33"/>
                <a:gd name="T28" fmla="*/ 25 w 35"/>
                <a:gd name="T29" fmla="*/ 1 h 33"/>
                <a:gd name="T30" fmla="*/ 19 w 35"/>
                <a:gd name="T31" fmla="*/ 0 h 33"/>
                <a:gd name="T32" fmla="*/ 19 w 35"/>
                <a:gd name="T33" fmla="*/ 0 h 33"/>
                <a:gd name="T34" fmla="*/ 11 w 35"/>
                <a:gd name="T35" fmla="*/ 1 h 33"/>
                <a:gd name="T36" fmla="*/ 7 w 35"/>
                <a:gd name="T37" fmla="*/ 4 h 33"/>
                <a:gd name="T38" fmla="*/ 2 w 35"/>
                <a:gd name="T39" fmla="*/ 10 h 33"/>
                <a:gd name="T40" fmla="*/ 0 w 35"/>
                <a:gd name="T41" fmla="*/ 16 h 33"/>
                <a:gd name="T42" fmla="*/ 0 w 35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6"/>
                  </a:moveTo>
                  <a:lnTo>
                    <a:pt x="0" y="16"/>
                  </a:lnTo>
                  <a:lnTo>
                    <a:pt x="2" y="24"/>
                  </a:lnTo>
                  <a:lnTo>
                    <a:pt x="7" y="29"/>
                  </a:lnTo>
                  <a:lnTo>
                    <a:pt x="11" y="33"/>
                  </a:lnTo>
                  <a:lnTo>
                    <a:pt x="19" y="33"/>
                  </a:lnTo>
                  <a:lnTo>
                    <a:pt x="19" y="33"/>
                  </a:lnTo>
                  <a:lnTo>
                    <a:pt x="25" y="33"/>
                  </a:lnTo>
                  <a:lnTo>
                    <a:pt x="31" y="29"/>
                  </a:lnTo>
                  <a:lnTo>
                    <a:pt x="34" y="24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4" y="10"/>
                  </a:lnTo>
                  <a:lnTo>
                    <a:pt x="31" y="4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9" name="Freeform 433">
              <a:extLst>
                <a:ext uri="{FF2B5EF4-FFF2-40B4-BE49-F238E27FC236}">
                  <a16:creationId xmlns:a16="http://schemas.microsoft.com/office/drawing/2014/main" id="{D2D559DD-2F60-42E0-A923-93FEEF544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2" y="1560"/>
              <a:ext cx="33" cy="33"/>
            </a:xfrm>
            <a:custGeom>
              <a:avLst/>
              <a:gdLst>
                <a:gd name="T0" fmla="*/ 0 w 33"/>
                <a:gd name="T1" fmla="*/ 16 h 33"/>
                <a:gd name="T2" fmla="*/ 0 w 33"/>
                <a:gd name="T3" fmla="*/ 16 h 33"/>
                <a:gd name="T4" fmla="*/ 0 w 33"/>
                <a:gd name="T5" fmla="*/ 24 h 33"/>
                <a:gd name="T6" fmla="*/ 5 w 33"/>
                <a:gd name="T7" fmla="*/ 29 h 33"/>
                <a:gd name="T8" fmla="*/ 9 w 33"/>
                <a:gd name="T9" fmla="*/ 33 h 33"/>
                <a:gd name="T10" fmla="*/ 17 w 33"/>
                <a:gd name="T11" fmla="*/ 33 h 33"/>
                <a:gd name="T12" fmla="*/ 17 w 33"/>
                <a:gd name="T13" fmla="*/ 33 h 33"/>
                <a:gd name="T14" fmla="*/ 23 w 33"/>
                <a:gd name="T15" fmla="*/ 33 h 33"/>
                <a:gd name="T16" fmla="*/ 29 w 33"/>
                <a:gd name="T17" fmla="*/ 29 h 33"/>
                <a:gd name="T18" fmla="*/ 32 w 33"/>
                <a:gd name="T19" fmla="*/ 24 h 33"/>
                <a:gd name="T20" fmla="*/ 33 w 33"/>
                <a:gd name="T21" fmla="*/ 16 h 33"/>
                <a:gd name="T22" fmla="*/ 33 w 33"/>
                <a:gd name="T23" fmla="*/ 16 h 33"/>
                <a:gd name="T24" fmla="*/ 32 w 33"/>
                <a:gd name="T25" fmla="*/ 10 h 33"/>
                <a:gd name="T26" fmla="*/ 29 w 33"/>
                <a:gd name="T27" fmla="*/ 4 h 33"/>
                <a:gd name="T28" fmla="*/ 23 w 33"/>
                <a:gd name="T29" fmla="*/ 1 h 33"/>
                <a:gd name="T30" fmla="*/ 17 w 33"/>
                <a:gd name="T31" fmla="*/ 0 h 33"/>
                <a:gd name="T32" fmla="*/ 17 w 33"/>
                <a:gd name="T33" fmla="*/ 0 h 33"/>
                <a:gd name="T34" fmla="*/ 9 w 33"/>
                <a:gd name="T35" fmla="*/ 1 h 33"/>
                <a:gd name="T36" fmla="*/ 5 w 33"/>
                <a:gd name="T37" fmla="*/ 4 h 33"/>
                <a:gd name="T38" fmla="*/ 0 w 33"/>
                <a:gd name="T39" fmla="*/ 10 h 33"/>
                <a:gd name="T40" fmla="*/ 0 w 33"/>
                <a:gd name="T41" fmla="*/ 16 h 33"/>
                <a:gd name="T42" fmla="*/ 0 w 33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3">
                  <a:moveTo>
                    <a:pt x="0" y="16"/>
                  </a:moveTo>
                  <a:lnTo>
                    <a:pt x="0" y="16"/>
                  </a:lnTo>
                  <a:lnTo>
                    <a:pt x="0" y="24"/>
                  </a:lnTo>
                  <a:lnTo>
                    <a:pt x="5" y="29"/>
                  </a:lnTo>
                  <a:lnTo>
                    <a:pt x="9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3" y="33"/>
                  </a:lnTo>
                  <a:lnTo>
                    <a:pt x="29" y="29"/>
                  </a:lnTo>
                  <a:lnTo>
                    <a:pt x="32" y="2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2" y="10"/>
                  </a:lnTo>
                  <a:lnTo>
                    <a:pt x="29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9" y="1"/>
                  </a:lnTo>
                  <a:lnTo>
                    <a:pt x="5" y="4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0" name="Freeform 434">
              <a:extLst>
                <a:ext uri="{FF2B5EF4-FFF2-40B4-BE49-F238E27FC236}">
                  <a16:creationId xmlns:a16="http://schemas.microsoft.com/office/drawing/2014/main" id="{15586761-9AD1-4776-9F33-AD77932B6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5" y="1560"/>
              <a:ext cx="33" cy="33"/>
            </a:xfrm>
            <a:custGeom>
              <a:avLst/>
              <a:gdLst>
                <a:gd name="T0" fmla="*/ 0 w 33"/>
                <a:gd name="T1" fmla="*/ 16 h 33"/>
                <a:gd name="T2" fmla="*/ 0 w 33"/>
                <a:gd name="T3" fmla="*/ 16 h 33"/>
                <a:gd name="T4" fmla="*/ 2 w 33"/>
                <a:gd name="T5" fmla="*/ 24 h 33"/>
                <a:gd name="T6" fmla="*/ 5 w 33"/>
                <a:gd name="T7" fmla="*/ 29 h 33"/>
                <a:gd name="T8" fmla="*/ 11 w 33"/>
                <a:gd name="T9" fmla="*/ 33 h 33"/>
                <a:gd name="T10" fmla="*/ 17 w 33"/>
                <a:gd name="T11" fmla="*/ 33 h 33"/>
                <a:gd name="T12" fmla="*/ 17 w 33"/>
                <a:gd name="T13" fmla="*/ 33 h 33"/>
                <a:gd name="T14" fmla="*/ 23 w 33"/>
                <a:gd name="T15" fmla="*/ 33 h 33"/>
                <a:gd name="T16" fmla="*/ 29 w 33"/>
                <a:gd name="T17" fmla="*/ 29 h 33"/>
                <a:gd name="T18" fmla="*/ 33 w 33"/>
                <a:gd name="T19" fmla="*/ 24 h 33"/>
                <a:gd name="T20" fmla="*/ 33 w 33"/>
                <a:gd name="T21" fmla="*/ 16 h 33"/>
                <a:gd name="T22" fmla="*/ 33 w 33"/>
                <a:gd name="T23" fmla="*/ 16 h 33"/>
                <a:gd name="T24" fmla="*/ 33 w 33"/>
                <a:gd name="T25" fmla="*/ 10 h 33"/>
                <a:gd name="T26" fmla="*/ 29 w 33"/>
                <a:gd name="T27" fmla="*/ 4 h 33"/>
                <a:gd name="T28" fmla="*/ 23 w 33"/>
                <a:gd name="T29" fmla="*/ 1 h 33"/>
                <a:gd name="T30" fmla="*/ 17 w 33"/>
                <a:gd name="T31" fmla="*/ 0 h 33"/>
                <a:gd name="T32" fmla="*/ 17 w 33"/>
                <a:gd name="T33" fmla="*/ 0 h 33"/>
                <a:gd name="T34" fmla="*/ 11 w 33"/>
                <a:gd name="T35" fmla="*/ 1 h 33"/>
                <a:gd name="T36" fmla="*/ 5 w 33"/>
                <a:gd name="T37" fmla="*/ 4 h 33"/>
                <a:gd name="T38" fmla="*/ 2 w 33"/>
                <a:gd name="T39" fmla="*/ 10 h 33"/>
                <a:gd name="T40" fmla="*/ 0 w 33"/>
                <a:gd name="T41" fmla="*/ 16 h 33"/>
                <a:gd name="T42" fmla="*/ 0 w 33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3">
                  <a:moveTo>
                    <a:pt x="0" y="16"/>
                  </a:moveTo>
                  <a:lnTo>
                    <a:pt x="0" y="16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11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3" y="33"/>
                  </a:lnTo>
                  <a:lnTo>
                    <a:pt x="29" y="29"/>
                  </a:lnTo>
                  <a:lnTo>
                    <a:pt x="33" y="24"/>
                  </a:lnTo>
                  <a:lnTo>
                    <a:pt x="33" y="16"/>
                  </a:lnTo>
                  <a:lnTo>
                    <a:pt x="33" y="16"/>
                  </a:lnTo>
                  <a:lnTo>
                    <a:pt x="33" y="10"/>
                  </a:lnTo>
                  <a:lnTo>
                    <a:pt x="29" y="4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1" name="Freeform 435">
              <a:extLst>
                <a:ext uri="{FF2B5EF4-FFF2-40B4-BE49-F238E27FC236}">
                  <a16:creationId xmlns:a16="http://schemas.microsoft.com/office/drawing/2014/main" id="{B8D29134-3858-4FBA-806B-C991C23D3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1" y="1560"/>
              <a:ext cx="35" cy="33"/>
            </a:xfrm>
            <a:custGeom>
              <a:avLst/>
              <a:gdLst>
                <a:gd name="T0" fmla="*/ 0 w 35"/>
                <a:gd name="T1" fmla="*/ 16 h 33"/>
                <a:gd name="T2" fmla="*/ 0 w 35"/>
                <a:gd name="T3" fmla="*/ 16 h 33"/>
                <a:gd name="T4" fmla="*/ 2 w 35"/>
                <a:gd name="T5" fmla="*/ 24 h 33"/>
                <a:gd name="T6" fmla="*/ 5 w 35"/>
                <a:gd name="T7" fmla="*/ 29 h 33"/>
                <a:gd name="T8" fmla="*/ 11 w 35"/>
                <a:gd name="T9" fmla="*/ 33 h 33"/>
                <a:gd name="T10" fmla="*/ 17 w 35"/>
                <a:gd name="T11" fmla="*/ 33 h 33"/>
                <a:gd name="T12" fmla="*/ 17 w 35"/>
                <a:gd name="T13" fmla="*/ 33 h 33"/>
                <a:gd name="T14" fmla="*/ 24 w 35"/>
                <a:gd name="T15" fmla="*/ 33 h 33"/>
                <a:gd name="T16" fmla="*/ 29 w 35"/>
                <a:gd name="T17" fmla="*/ 29 h 33"/>
                <a:gd name="T18" fmla="*/ 33 w 35"/>
                <a:gd name="T19" fmla="*/ 24 h 33"/>
                <a:gd name="T20" fmla="*/ 35 w 35"/>
                <a:gd name="T21" fmla="*/ 16 h 33"/>
                <a:gd name="T22" fmla="*/ 35 w 35"/>
                <a:gd name="T23" fmla="*/ 16 h 33"/>
                <a:gd name="T24" fmla="*/ 33 w 35"/>
                <a:gd name="T25" fmla="*/ 10 h 33"/>
                <a:gd name="T26" fmla="*/ 29 w 35"/>
                <a:gd name="T27" fmla="*/ 4 h 33"/>
                <a:gd name="T28" fmla="*/ 24 w 35"/>
                <a:gd name="T29" fmla="*/ 1 h 33"/>
                <a:gd name="T30" fmla="*/ 17 w 35"/>
                <a:gd name="T31" fmla="*/ 0 h 33"/>
                <a:gd name="T32" fmla="*/ 17 w 35"/>
                <a:gd name="T33" fmla="*/ 0 h 33"/>
                <a:gd name="T34" fmla="*/ 11 w 35"/>
                <a:gd name="T35" fmla="*/ 1 h 33"/>
                <a:gd name="T36" fmla="*/ 5 w 35"/>
                <a:gd name="T37" fmla="*/ 4 h 33"/>
                <a:gd name="T38" fmla="*/ 2 w 35"/>
                <a:gd name="T39" fmla="*/ 10 h 33"/>
                <a:gd name="T40" fmla="*/ 0 w 35"/>
                <a:gd name="T41" fmla="*/ 16 h 33"/>
                <a:gd name="T42" fmla="*/ 0 w 35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6"/>
                  </a:moveTo>
                  <a:lnTo>
                    <a:pt x="0" y="16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11" y="33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4" y="33"/>
                  </a:lnTo>
                  <a:lnTo>
                    <a:pt x="29" y="29"/>
                  </a:lnTo>
                  <a:lnTo>
                    <a:pt x="33" y="24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3" y="10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2" name="Freeform 436">
              <a:extLst>
                <a:ext uri="{FF2B5EF4-FFF2-40B4-BE49-F238E27FC236}">
                  <a16:creationId xmlns:a16="http://schemas.microsoft.com/office/drawing/2014/main" id="{DDABD96D-7986-4569-816D-417DE46DFB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0" y="1564"/>
              <a:ext cx="35" cy="34"/>
            </a:xfrm>
            <a:custGeom>
              <a:avLst/>
              <a:gdLst>
                <a:gd name="T0" fmla="*/ 0 w 35"/>
                <a:gd name="T1" fmla="*/ 17 h 34"/>
                <a:gd name="T2" fmla="*/ 0 w 35"/>
                <a:gd name="T3" fmla="*/ 17 h 34"/>
                <a:gd name="T4" fmla="*/ 2 w 35"/>
                <a:gd name="T5" fmla="*/ 23 h 34"/>
                <a:gd name="T6" fmla="*/ 6 w 35"/>
                <a:gd name="T7" fmla="*/ 29 h 34"/>
                <a:gd name="T8" fmla="*/ 11 w 35"/>
                <a:gd name="T9" fmla="*/ 32 h 34"/>
                <a:gd name="T10" fmla="*/ 18 w 35"/>
                <a:gd name="T11" fmla="*/ 34 h 34"/>
                <a:gd name="T12" fmla="*/ 18 w 35"/>
                <a:gd name="T13" fmla="*/ 34 h 34"/>
                <a:gd name="T14" fmla="*/ 24 w 35"/>
                <a:gd name="T15" fmla="*/ 32 h 34"/>
                <a:gd name="T16" fmla="*/ 30 w 35"/>
                <a:gd name="T17" fmla="*/ 29 h 34"/>
                <a:gd name="T18" fmla="*/ 33 w 35"/>
                <a:gd name="T19" fmla="*/ 23 h 34"/>
                <a:gd name="T20" fmla="*/ 35 w 35"/>
                <a:gd name="T21" fmla="*/ 17 h 34"/>
                <a:gd name="T22" fmla="*/ 35 w 35"/>
                <a:gd name="T23" fmla="*/ 17 h 34"/>
                <a:gd name="T24" fmla="*/ 33 w 35"/>
                <a:gd name="T25" fmla="*/ 11 h 34"/>
                <a:gd name="T26" fmla="*/ 30 w 35"/>
                <a:gd name="T27" fmla="*/ 5 h 34"/>
                <a:gd name="T28" fmla="*/ 24 w 35"/>
                <a:gd name="T29" fmla="*/ 2 h 34"/>
                <a:gd name="T30" fmla="*/ 18 w 35"/>
                <a:gd name="T31" fmla="*/ 0 h 34"/>
                <a:gd name="T32" fmla="*/ 18 w 35"/>
                <a:gd name="T33" fmla="*/ 0 h 34"/>
                <a:gd name="T34" fmla="*/ 11 w 35"/>
                <a:gd name="T35" fmla="*/ 2 h 34"/>
                <a:gd name="T36" fmla="*/ 6 w 35"/>
                <a:gd name="T37" fmla="*/ 5 h 34"/>
                <a:gd name="T38" fmla="*/ 2 w 35"/>
                <a:gd name="T39" fmla="*/ 11 h 34"/>
                <a:gd name="T40" fmla="*/ 0 w 35"/>
                <a:gd name="T41" fmla="*/ 17 h 34"/>
                <a:gd name="T42" fmla="*/ 0 w 35"/>
                <a:gd name="T4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7"/>
                  </a:moveTo>
                  <a:lnTo>
                    <a:pt x="0" y="17"/>
                  </a:lnTo>
                  <a:lnTo>
                    <a:pt x="2" y="23"/>
                  </a:lnTo>
                  <a:lnTo>
                    <a:pt x="6" y="29"/>
                  </a:lnTo>
                  <a:lnTo>
                    <a:pt x="11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24" y="32"/>
                  </a:lnTo>
                  <a:lnTo>
                    <a:pt x="30" y="29"/>
                  </a:lnTo>
                  <a:lnTo>
                    <a:pt x="33" y="2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3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3" name="Freeform 437">
              <a:extLst>
                <a:ext uri="{FF2B5EF4-FFF2-40B4-BE49-F238E27FC236}">
                  <a16:creationId xmlns:a16="http://schemas.microsoft.com/office/drawing/2014/main" id="{5A07AC98-17DD-4F62-B380-2EE59A04E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564"/>
              <a:ext cx="34" cy="34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7 h 34"/>
                <a:gd name="T4" fmla="*/ 1 w 34"/>
                <a:gd name="T5" fmla="*/ 23 h 34"/>
                <a:gd name="T6" fmla="*/ 4 w 34"/>
                <a:gd name="T7" fmla="*/ 29 h 34"/>
                <a:gd name="T8" fmla="*/ 10 w 34"/>
                <a:gd name="T9" fmla="*/ 32 h 34"/>
                <a:gd name="T10" fmla="*/ 16 w 34"/>
                <a:gd name="T11" fmla="*/ 34 h 34"/>
                <a:gd name="T12" fmla="*/ 16 w 34"/>
                <a:gd name="T13" fmla="*/ 34 h 34"/>
                <a:gd name="T14" fmla="*/ 24 w 34"/>
                <a:gd name="T15" fmla="*/ 32 h 34"/>
                <a:gd name="T16" fmla="*/ 28 w 34"/>
                <a:gd name="T17" fmla="*/ 29 h 34"/>
                <a:gd name="T18" fmla="*/ 33 w 34"/>
                <a:gd name="T19" fmla="*/ 23 h 34"/>
                <a:gd name="T20" fmla="*/ 34 w 34"/>
                <a:gd name="T21" fmla="*/ 17 h 34"/>
                <a:gd name="T22" fmla="*/ 34 w 34"/>
                <a:gd name="T23" fmla="*/ 17 h 34"/>
                <a:gd name="T24" fmla="*/ 33 w 34"/>
                <a:gd name="T25" fmla="*/ 11 h 34"/>
                <a:gd name="T26" fmla="*/ 28 w 34"/>
                <a:gd name="T27" fmla="*/ 5 h 34"/>
                <a:gd name="T28" fmla="*/ 24 w 34"/>
                <a:gd name="T29" fmla="*/ 2 h 34"/>
                <a:gd name="T30" fmla="*/ 16 w 34"/>
                <a:gd name="T31" fmla="*/ 0 h 34"/>
                <a:gd name="T32" fmla="*/ 16 w 34"/>
                <a:gd name="T33" fmla="*/ 0 h 34"/>
                <a:gd name="T34" fmla="*/ 10 w 34"/>
                <a:gd name="T35" fmla="*/ 2 h 34"/>
                <a:gd name="T36" fmla="*/ 4 w 34"/>
                <a:gd name="T37" fmla="*/ 5 h 34"/>
                <a:gd name="T38" fmla="*/ 1 w 34"/>
                <a:gd name="T39" fmla="*/ 11 h 34"/>
                <a:gd name="T40" fmla="*/ 0 w 34"/>
                <a:gd name="T41" fmla="*/ 17 h 34"/>
                <a:gd name="T42" fmla="*/ 0 w 34"/>
                <a:gd name="T4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4">
                  <a:moveTo>
                    <a:pt x="0" y="17"/>
                  </a:move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10" y="32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4" y="32"/>
                  </a:lnTo>
                  <a:lnTo>
                    <a:pt x="28" y="29"/>
                  </a:lnTo>
                  <a:lnTo>
                    <a:pt x="33" y="23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3" y="11"/>
                  </a:lnTo>
                  <a:lnTo>
                    <a:pt x="28" y="5"/>
                  </a:lnTo>
                  <a:lnTo>
                    <a:pt x="24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4" name="Freeform 438">
              <a:extLst>
                <a:ext uri="{FF2B5EF4-FFF2-40B4-BE49-F238E27FC236}">
                  <a16:creationId xmlns:a16="http://schemas.microsoft.com/office/drawing/2014/main" id="{92626E19-74EE-4B8D-B777-EF9A335F0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4" y="1576"/>
              <a:ext cx="34" cy="34"/>
            </a:xfrm>
            <a:custGeom>
              <a:avLst/>
              <a:gdLst>
                <a:gd name="T0" fmla="*/ 0 w 34"/>
                <a:gd name="T1" fmla="*/ 17 h 34"/>
                <a:gd name="T2" fmla="*/ 0 w 34"/>
                <a:gd name="T3" fmla="*/ 17 h 34"/>
                <a:gd name="T4" fmla="*/ 0 w 34"/>
                <a:gd name="T5" fmla="*/ 23 h 34"/>
                <a:gd name="T6" fmla="*/ 5 w 34"/>
                <a:gd name="T7" fmla="*/ 29 h 34"/>
                <a:gd name="T8" fmla="*/ 9 w 34"/>
                <a:gd name="T9" fmla="*/ 32 h 34"/>
                <a:gd name="T10" fmla="*/ 17 w 34"/>
                <a:gd name="T11" fmla="*/ 34 h 34"/>
                <a:gd name="T12" fmla="*/ 17 w 34"/>
                <a:gd name="T13" fmla="*/ 34 h 34"/>
                <a:gd name="T14" fmla="*/ 23 w 34"/>
                <a:gd name="T15" fmla="*/ 32 h 34"/>
                <a:gd name="T16" fmla="*/ 29 w 34"/>
                <a:gd name="T17" fmla="*/ 29 h 34"/>
                <a:gd name="T18" fmla="*/ 32 w 34"/>
                <a:gd name="T19" fmla="*/ 23 h 34"/>
                <a:gd name="T20" fmla="*/ 34 w 34"/>
                <a:gd name="T21" fmla="*/ 17 h 34"/>
                <a:gd name="T22" fmla="*/ 34 w 34"/>
                <a:gd name="T23" fmla="*/ 17 h 34"/>
                <a:gd name="T24" fmla="*/ 32 w 34"/>
                <a:gd name="T25" fmla="*/ 11 h 34"/>
                <a:gd name="T26" fmla="*/ 29 w 34"/>
                <a:gd name="T27" fmla="*/ 5 h 34"/>
                <a:gd name="T28" fmla="*/ 23 w 34"/>
                <a:gd name="T29" fmla="*/ 0 h 34"/>
                <a:gd name="T30" fmla="*/ 17 w 34"/>
                <a:gd name="T31" fmla="*/ 0 h 34"/>
                <a:gd name="T32" fmla="*/ 17 w 34"/>
                <a:gd name="T33" fmla="*/ 0 h 34"/>
                <a:gd name="T34" fmla="*/ 9 w 34"/>
                <a:gd name="T35" fmla="*/ 0 h 34"/>
                <a:gd name="T36" fmla="*/ 5 w 34"/>
                <a:gd name="T37" fmla="*/ 5 h 34"/>
                <a:gd name="T38" fmla="*/ 0 w 34"/>
                <a:gd name="T39" fmla="*/ 11 h 34"/>
                <a:gd name="T40" fmla="*/ 0 w 34"/>
                <a:gd name="T41" fmla="*/ 17 h 34"/>
                <a:gd name="T42" fmla="*/ 0 w 34"/>
                <a:gd name="T4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4">
                  <a:moveTo>
                    <a:pt x="0" y="17"/>
                  </a:moveTo>
                  <a:lnTo>
                    <a:pt x="0" y="17"/>
                  </a:lnTo>
                  <a:lnTo>
                    <a:pt x="0" y="23"/>
                  </a:lnTo>
                  <a:lnTo>
                    <a:pt x="5" y="29"/>
                  </a:lnTo>
                  <a:lnTo>
                    <a:pt x="9" y="3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3" y="32"/>
                  </a:lnTo>
                  <a:lnTo>
                    <a:pt x="29" y="29"/>
                  </a:lnTo>
                  <a:lnTo>
                    <a:pt x="32" y="23"/>
                  </a:lnTo>
                  <a:lnTo>
                    <a:pt x="34" y="17"/>
                  </a:lnTo>
                  <a:lnTo>
                    <a:pt x="34" y="17"/>
                  </a:lnTo>
                  <a:lnTo>
                    <a:pt x="32" y="11"/>
                  </a:lnTo>
                  <a:lnTo>
                    <a:pt x="29" y="5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9" y="0"/>
                  </a:lnTo>
                  <a:lnTo>
                    <a:pt x="5" y="5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5" name="Freeform 439">
              <a:extLst>
                <a:ext uri="{FF2B5EF4-FFF2-40B4-BE49-F238E27FC236}">
                  <a16:creationId xmlns:a16="http://schemas.microsoft.com/office/drawing/2014/main" id="{E64DB44D-F7D0-46F3-82EA-EF00A51F9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0" y="1576"/>
              <a:ext cx="35" cy="34"/>
            </a:xfrm>
            <a:custGeom>
              <a:avLst/>
              <a:gdLst>
                <a:gd name="T0" fmla="*/ 0 w 35"/>
                <a:gd name="T1" fmla="*/ 17 h 34"/>
                <a:gd name="T2" fmla="*/ 0 w 35"/>
                <a:gd name="T3" fmla="*/ 17 h 34"/>
                <a:gd name="T4" fmla="*/ 2 w 35"/>
                <a:gd name="T5" fmla="*/ 23 h 34"/>
                <a:gd name="T6" fmla="*/ 5 w 35"/>
                <a:gd name="T7" fmla="*/ 29 h 34"/>
                <a:gd name="T8" fmla="*/ 11 w 35"/>
                <a:gd name="T9" fmla="*/ 32 h 34"/>
                <a:gd name="T10" fmla="*/ 17 w 35"/>
                <a:gd name="T11" fmla="*/ 34 h 34"/>
                <a:gd name="T12" fmla="*/ 17 w 35"/>
                <a:gd name="T13" fmla="*/ 34 h 34"/>
                <a:gd name="T14" fmla="*/ 25 w 35"/>
                <a:gd name="T15" fmla="*/ 32 h 34"/>
                <a:gd name="T16" fmla="*/ 29 w 35"/>
                <a:gd name="T17" fmla="*/ 29 h 34"/>
                <a:gd name="T18" fmla="*/ 34 w 35"/>
                <a:gd name="T19" fmla="*/ 23 h 34"/>
                <a:gd name="T20" fmla="*/ 35 w 35"/>
                <a:gd name="T21" fmla="*/ 17 h 34"/>
                <a:gd name="T22" fmla="*/ 35 w 35"/>
                <a:gd name="T23" fmla="*/ 17 h 34"/>
                <a:gd name="T24" fmla="*/ 34 w 35"/>
                <a:gd name="T25" fmla="*/ 11 h 34"/>
                <a:gd name="T26" fmla="*/ 29 w 35"/>
                <a:gd name="T27" fmla="*/ 5 h 34"/>
                <a:gd name="T28" fmla="*/ 25 w 35"/>
                <a:gd name="T29" fmla="*/ 0 h 34"/>
                <a:gd name="T30" fmla="*/ 17 w 35"/>
                <a:gd name="T31" fmla="*/ 0 h 34"/>
                <a:gd name="T32" fmla="*/ 17 w 35"/>
                <a:gd name="T33" fmla="*/ 0 h 34"/>
                <a:gd name="T34" fmla="*/ 11 w 35"/>
                <a:gd name="T35" fmla="*/ 0 h 34"/>
                <a:gd name="T36" fmla="*/ 5 w 35"/>
                <a:gd name="T37" fmla="*/ 5 h 34"/>
                <a:gd name="T38" fmla="*/ 2 w 35"/>
                <a:gd name="T39" fmla="*/ 11 h 34"/>
                <a:gd name="T40" fmla="*/ 0 w 35"/>
                <a:gd name="T41" fmla="*/ 17 h 34"/>
                <a:gd name="T42" fmla="*/ 0 w 35"/>
                <a:gd name="T43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7"/>
                  </a:moveTo>
                  <a:lnTo>
                    <a:pt x="0" y="17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11" y="3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5" y="32"/>
                  </a:lnTo>
                  <a:lnTo>
                    <a:pt x="29" y="29"/>
                  </a:lnTo>
                  <a:lnTo>
                    <a:pt x="34" y="23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29" y="5"/>
                  </a:lnTo>
                  <a:lnTo>
                    <a:pt x="25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6" name="Freeform 440">
              <a:extLst>
                <a:ext uri="{FF2B5EF4-FFF2-40B4-BE49-F238E27FC236}">
                  <a16:creationId xmlns:a16="http://schemas.microsoft.com/office/drawing/2014/main" id="{E47736AE-A67E-4583-8455-38B4A8C9D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7" y="1579"/>
              <a:ext cx="33" cy="35"/>
            </a:xfrm>
            <a:custGeom>
              <a:avLst/>
              <a:gdLst>
                <a:gd name="T0" fmla="*/ 0 w 33"/>
                <a:gd name="T1" fmla="*/ 19 h 35"/>
                <a:gd name="T2" fmla="*/ 0 w 33"/>
                <a:gd name="T3" fmla="*/ 19 h 35"/>
                <a:gd name="T4" fmla="*/ 1 w 33"/>
                <a:gd name="T5" fmla="*/ 25 h 35"/>
                <a:gd name="T6" fmla="*/ 5 w 33"/>
                <a:gd name="T7" fmla="*/ 31 h 35"/>
                <a:gd name="T8" fmla="*/ 11 w 33"/>
                <a:gd name="T9" fmla="*/ 34 h 35"/>
                <a:gd name="T10" fmla="*/ 17 w 33"/>
                <a:gd name="T11" fmla="*/ 35 h 35"/>
                <a:gd name="T12" fmla="*/ 17 w 33"/>
                <a:gd name="T13" fmla="*/ 35 h 35"/>
                <a:gd name="T14" fmla="*/ 23 w 33"/>
                <a:gd name="T15" fmla="*/ 34 h 35"/>
                <a:gd name="T16" fmla="*/ 29 w 33"/>
                <a:gd name="T17" fmla="*/ 31 h 35"/>
                <a:gd name="T18" fmla="*/ 32 w 33"/>
                <a:gd name="T19" fmla="*/ 25 h 35"/>
                <a:gd name="T20" fmla="*/ 33 w 33"/>
                <a:gd name="T21" fmla="*/ 19 h 35"/>
                <a:gd name="T22" fmla="*/ 33 w 33"/>
                <a:gd name="T23" fmla="*/ 19 h 35"/>
                <a:gd name="T24" fmla="*/ 32 w 33"/>
                <a:gd name="T25" fmla="*/ 11 h 35"/>
                <a:gd name="T26" fmla="*/ 29 w 33"/>
                <a:gd name="T27" fmla="*/ 7 h 35"/>
                <a:gd name="T28" fmla="*/ 23 w 33"/>
                <a:gd name="T29" fmla="*/ 2 h 35"/>
                <a:gd name="T30" fmla="*/ 17 w 33"/>
                <a:gd name="T31" fmla="*/ 0 h 35"/>
                <a:gd name="T32" fmla="*/ 17 w 33"/>
                <a:gd name="T33" fmla="*/ 0 h 35"/>
                <a:gd name="T34" fmla="*/ 11 w 33"/>
                <a:gd name="T35" fmla="*/ 2 h 35"/>
                <a:gd name="T36" fmla="*/ 5 w 33"/>
                <a:gd name="T37" fmla="*/ 7 h 35"/>
                <a:gd name="T38" fmla="*/ 1 w 33"/>
                <a:gd name="T39" fmla="*/ 11 h 35"/>
                <a:gd name="T40" fmla="*/ 0 w 33"/>
                <a:gd name="T41" fmla="*/ 19 h 35"/>
                <a:gd name="T42" fmla="*/ 0 w 33"/>
                <a:gd name="T4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9"/>
                  </a:moveTo>
                  <a:lnTo>
                    <a:pt x="0" y="19"/>
                  </a:lnTo>
                  <a:lnTo>
                    <a:pt x="1" y="25"/>
                  </a:lnTo>
                  <a:lnTo>
                    <a:pt x="5" y="31"/>
                  </a:lnTo>
                  <a:lnTo>
                    <a:pt x="11" y="34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3" y="34"/>
                  </a:lnTo>
                  <a:lnTo>
                    <a:pt x="29" y="31"/>
                  </a:lnTo>
                  <a:lnTo>
                    <a:pt x="32" y="25"/>
                  </a:lnTo>
                  <a:lnTo>
                    <a:pt x="33" y="19"/>
                  </a:lnTo>
                  <a:lnTo>
                    <a:pt x="33" y="19"/>
                  </a:lnTo>
                  <a:lnTo>
                    <a:pt x="32" y="11"/>
                  </a:lnTo>
                  <a:lnTo>
                    <a:pt x="29" y="7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7"/>
                  </a:lnTo>
                  <a:lnTo>
                    <a:pt x="1" y="11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7" name="Freeform 441">
              <a:extLst>
                <a:ext uri="{FF2B5EF4-FFF2-40B4-BE49-F238E27FC236}">
                  <a16:creationId xmlns:a16="http://schemas.microsoft.com/office/drawing/2014/main" id="{4353E8E8-D637-45A5-BD14-F6D554037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0" y="1581"/>
              <a:ext cx="33" cy="33"/>
            </a:xfrm>
            <a:custGeom>
              <a:avLst/>
              <a:gdLst>
                <a:gd name="T0" fmla="*/ 0 w 33"/>
                <a:gd name="T1" fmla="*/ 17 h 33"/>
                <a:gd name="T2" fmla="*/ 0 w 33"/>
                <a:gd name="T3" fmla="*/ 17 h 33"/>
                <a:gd name="T4" fmla="*/ 2 w 33"/>
                <a:gd name="T5" fmla="*/ 23 h 33"/>
                <a:gd name="T6" fmla="*/ 5 w 33"/>
                <a:gd name="T7" fmla="*/ 29 h 33"/>
                <a:gd name="T8" fmla="*/ 11 w 33"/>
                <a:gd name="T9" fmla="*/ 32 h 33"/>
                <a:gd name="T10" fmla="*/ 17 w 33"/>
                <a:gd name="T11" fmla="*/ 33 h 33"/>
                <a:gd name="T12" fmla="*/ 17 w 33"/>
                <a:gd name="T13" fmla="*/ 33 h 33"/>
                <a:gd name="T14" fmla="*/ 23 w 33"/>
                <a:gd name="T15" fmla="*/ 32 h 33"/>
                <a:gd name="T16" fmla="*/ 29 w 33"/>
                <a:gd name="T17" fmla="*/ 29 h 33"/>
                <a:gd name="T18" fmla="*/ 32 w 33"/>
                <a:gd name="T19" fmla="*/ 23 h 33"/>
                <a:gd name="T20" fmla="*/ 33 w 33"/>
                <a:gd name="T21" fmla="*/ 17 h 33"/>
                <a:gd name="T22" fmla="*/ 33 w 33"/>
                <a:gd name="T23" fmla="*/ 17 h 33"/>
                <a:gd name="T24" fmla="*/ 32 w 33"/>
                <a:gd name="T25" fmla="*/ 11 h 33"/>
                <a:gd name="T26" fmla="*/ 29 w 33"/>
                <a:gd name="T27" fmla="*/ 5 h 33"/>
                <a:gd name="T28" fmla="*/ 23 w 33"/>
                <a:gd name="T29" fmla="*/ 0 h 33"/>
                <a:gd name="T30" fmla="*/ 17 w 33"/>
                <a:gd name="T31" fmla="*/ 0 h 33"/>
                <a:gd name="T32" fmla="*/ 17 w 33"/>
                <a:gd name="T33" fmla="*/ 0 h 33"/>
                <a:gd name="T34" fmla="*/ 11 w 33"/>
                <a:gd name="T35" fmla="*/ 0 h 33"/>
                <a:gd name="T36" fmla="*/ 5 w 33"/>
                <a:gd name="T37" fmla="*/ 5 h 33"/>
                <a:gd name="T38" fmla="*/ 2 w 33"/>
                <a:gd name="T39" fmla="*/ 11 h 33"/>
                <a:gd name="T40" fmla="*/ 0 w 33"/>
                <a:gd name="T41" fmla="*/ 17 h 33"/>
                <a:gd name="T42" fmla="*/ 0 w 33"/>
                <a:gd name="T43" fmla="*/ 1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3">
                  <a:moveTo>
                    <a:pt x="0" y="17"/>
                  </a:moveTo>
                  <a:lnTo>
                    <a:pt x="0" y="17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11" y="32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3" y="32"/>
                  </a:lnTo>
                  <a:lnTo>
                    <a:pt x="29" y="29"/>
                  </a:lnTo>
                  <a:lnTo>
                    <a:pt x="32" y="23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2" y="11"/>
                  </a:lnTo>
                  <a:lnTo>
                    <a:pt x="29" y="5"/>
                  </a:lnTo>
                  <a:lnTo>
                    <a:pt x="23" y="0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8" name="Freeform 442">
              <a:extLst>
                <a:ext uri="{FF2B5EF4-FFF2-40B4-BE49-F238E27FC236}">
                  <a16:creationId xmlns:a16="http://schemas.microsoft.com/office/drawing/2014/main" id="{4BB49AF6-DCDA-4859-A6DB-5FC09D1D6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579"/>
              <a:ext cx="35" cy="35"/>
            </a:xfrm>
            <a:custGeom>
              <a:avLst/>
              <a:gdLst>
                <a:gd name="T0" fmla="*/ 0 w 35"/>
                <a:gd name="T1" fmla="*/ 19 h 35"/>
                <a:gd name="T2" fmla="*/ 0 w 35"/>
                <a:gd name="T3" fmla="*/ 19 h 35"/>
                <a:gd name="T4" fmla="*/ 2 w 35"/>
                <a:gd name="T5" fmla="*/ 25 h 35"/>
                <a:gd name="T6" fmla="*/ 5 w 35"/>
                <a:gd name="T7" fmla="*/ 31 h 35"/>
                <a:gd name="T8" fmla="*/ 11 w 35"/>
                <a:gd name="T9" fmla="*/ 34 h 35"/>
                <a:gd name="T10" fmla="*/ 17 w 35"/>
                <a:gd name="T11" fmla="*/ 35 h 35"/>
                <a:gd name="T12" fmla="*/ 17 w 35"/>
                <a:gd name="T13" fmla="*/ 35 h 35"/>
                <a:gd name="T14" fmla="*/ 24 w 35"/>
                <a:gd name="T15" fmla="*/ 34 h 35"/>
                <a:gd name="T16" fmla="*/ 29 w 35"/>
                <a:gd name="T17" fmla="*/ 31 h 35"/>
                <a:gd name="T18" fmla="*/ 33 w 35"/>
                <a:gd name="T19" fmla="*/ 25 h 35"/>
                <a:gd name="T20" fmla="*/ 35 w 35"/>
                <a:gd name="T21" fmla="*/ 19 h 35"/>
                <a:gd name="T22" fmla="*/ 35 w 35"/>
                <a:gd name="T23" fmla="*/ 19 h 35"/>
                <a:gd name="T24" fmla="*/ 33 w 35"/>
                <a:gd name="T25" fmla="*/ 11 h 35"/>
                <a:gd name="T26" fmla="*/ 29 w 35"/>
                <a:gd name="T27" fmla="*/ 7 h 35"/>
                <a:gd name="T28" fmla="*/ 24 w 35"/>
                <a:gd name="T29" fmla="*/ 2 h 35"/>
                <a:gd name="T30" fmla="*/ 17 w 35"/>
                <a:gd name="T31" fmla="*/ 0 h 35"/>
                <a:gd name="T32" fmla="*/ 17 w 35"/>
                <a:gd name="T33" fmla="*/ 0 h 35"/>
                <a:gd name="T34" fmla="*/ 11 w 35"/>
                <a:gd name="T35" fmla="*/ 2 h 35"/>
                <a:gd name="T36" fmla="*/ 5 w 35"/>
                <a:gd name="T37" fmla="*/ 7 h 35"/>
                <a:gd name="T38" fmla="*/ 2 w 35"/>
                <a:gd name="T39" fmla="*/ 11 h 35"/>
                <a:gd name="T40" fmla="*/ 0 w 35"/>
                <a:gd name="T41" fmla="*/ 19 h 35"/>
                <a:gd name="T42" fmla="*/ 0 w 35"/>
                <a:gd name="T4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9"/>
                  </a:moveTo>
                  <a:lnTo>
                    <a:pt x="0" y="19"/>
                  </a:lnTo>
                  <a:lnTo>
                    <a:pt x="2" y="25"/>
                  </a:lnTo>
                  <a:lnTo>
                    <a:pt x="5" y="31"/>
                  </a:lnTo>
                  <a:lnTo>
                    <a:pt x="11" y="34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4" y="34"/>
                  </a:lnTo>
                  <a:lnTo>
                    <a:pt x="29" y="31"/>
                  </a:lnTo>
                  <a:lnTo>
                    <a:pt x="33" y="25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11"/>
                  </a:lnTo>
                  <a:lnTo>
                    <a:pt x="29" y="7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7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9" name="Freeform 443">
              <a:extLst>
                <a:ext uri="{FF2B5EF4-FFF2-40B4-BE49-F238E27FC236}">
                  <a16:creationId xmlns:a16="http://schemas.microsoft.com/office/drawing/2014/main" id="{4A236612-4268-474B-9726-747E3A14D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6" y="1579"/>
              <a:ext cx="35" cy="35"/>
            </a:xfrm>
            <a:custGeom>
              <a:avLst/>
              <a:gdLst>
                <a:gd name="T0" fmla="*/ 0 w 35"/>
                <a:gd name="T1" fmla="*/ 19 h 35"/>
                <a:gd name="T2" fmla="*/ 0 w 35"/>
                <a:gd name="T3" fmla="*/ 19 h 35"/>
                <a:gd name="T4" fmla="*/ 2 w 35"/>
                <a:gd name="T5" fmla="*/ 25 h 35"/>
                <a:gd name="T6" fmla="*/ 5 w 35"/>
                <a:gd name="T7" fmla="*/ 31 h 35"/>
                <a:gd name="T8" fmla="*/ 11 w 35"/>
                <a:gd name="T9" fmla="*/ 34 h 35"/>
                <a:gd name="T10" fmla="*/ 17 w 35"/>
                <a:gd name="T11" fmla="*/ 35 h 35"/>
                <a:gd name="T12" fmla="*/ 17 w 35"/>
                <a:gd name="T13" fmla="*/ 35 h 35"/>
                <a:gd name="T14" fmla="*/ 24 w 35"/>
                <a:gd name="T15" fmla="*/ 34 h 35"/>
                <a:gd name="T16" fmla="*/ 29 w 35"/>
                <a:gd name="T17" fmla="*/ 31 h 35"/>
                <a:gd name="T18" fmla="*/ 33 w 35"/>
                <a:gd name="T19" fmla="*/ 25 h 35"/>
                <a:gd name="T20" fmla="*/ 35 w 35"/>
                <a:gd name="T21" fmla="*/ 19 h 35"/>
                <a:gd name="T22" fmla="*/ 35 w 35"/>
                <a:gd name="T23" fmla="*/ 19 h 35"/>
                <a:gd name="T24" fmla="*/ 33 w 35"/>
                <a:gd name="T25" fmla="*/ 11 h 35"/>
                <a:gd name="T26" fmla="*/ 29 w 35"/>
                <a:gd name="T27" fmla="*/ 7 h 35"/>
                <a:gd name="T28" fmla="*/ 24 w 35"/>
                <a:gd name="T29" fmla="*/ 2 h 35"/>
                <a:gd name="T30" fmla="*/ 17 w 35"/>
                <a:gd name="T31" fmla="*/ 0 h 35"/>
                <a:gd name="T32" fmla="*/ 17 w 35"/>
                <a:gd name="T33" fmla="*/ 0 h 35"/>
                <a:gd name="T34" fmla="*/ 11 w 35"/>
                <a:gd name="T35" fmla="*/ 2 h 35"/>
                <a:gd name="T36" fmla="*/ 5 w 35"/>
                <a:gd name="T37" fmla="*/ 7 h 35"/>
                <a:gd name="T38" fmla="*/ 2 w 35"/>
                <a:gd name="T39" fmla="*/ 11 h 35"/>
                <a:gd name="T40" fmla="*/ 0 w 35"/>
                <a:gd name="T41" fmla="*/ 19 h 35"/>
                <a:gd name="T42" fmla="*/ 0 w 35"/>
                <a:gd name="T4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9"/>
                  </a:moveTo>
                  <a:lnTo>
                    <a:pt x="0" y="19"/>
                  </a:lnTo>
                  <a:lnTo>
                    <a:pt x="2" y="25"/>
                  </a:lnTo>
                  <a:lnTo>
                    <a:pt x="5" y="31"/>
                  </a:lnTo>
                  <a:lnTo>
                    <a:pt x="11" y="34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4" y="34"/>
                  </a:lnTo>
                  <a:lnTo>
                    <a:pt x="29" y="31"/>
                  </a:lnTo>
                  <a:lnTo>
                    <a:pt x="33" y="25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11"/>
                  </a:lnTo>
                  <a:lnTo>
                    <a:pt x="29" y="7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7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0" name="Freeform 444">
              <a:extLst>
                <a:ext uri="{FF2B5EF4-FFF2-40B4-BE49-F238E27FC236}">
                  <a16:creationId xmlns:a16="http://schemas.microsoft.com/office/drawing/2014/main" id="{E7E3B4E6-F616-47A7-8752-3675FEDD2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5" y="1579"/>
              <a:ext cx="35" cy="35"/>
            </a:xfrm>
            <a:custGeom>
              <a:avLst/>
              <a:gdLst>
                <a:gd name="T0" fmla="*/ 0 w 35"/>
                <a:gd name="T1" fmla="*/ 19 h 35"/>
                <a:gd name="T2" fmla="*/ 0 w 35"/>
                <a:gd name="T3" fmla="*/ 19 h 35"/>
                <a:gd name="T4" fmla="*/ 2 w 35"/>
                <a:gd name="T5" fmla="*/ 25 h 35"/>
                <a:gd name="T6" fmla="*/ 6 w 35"/>
                <a:gd name="T7" fmla="*/ 31 h 35"/>
                <a:gd name="T8" fmla="*/ 11 w 35"/>
                <a:gd name="T9" fmla="*/ 34 h 35"/>
                <a:gd name="T10" fmla="*/ 18 w 35"/>
                <a:gd name="T11" fmla="*/ 35 h 35"/>
                <a:gd name="T12" fmla="*/ 18 w 35"/>
                <a:gd name="T13" fmla="*/ 35 h 35"/>
                <a:gd name="T14" fmla="*/ 24 w 35"/>
                <a:gd name="T15" fmla="*/ 34 h 35"/>
                <a:gd name="T16" fmla="*/ 30 w 35"/>
                <a:gd name="T17" fmla="*/ 31 h 35"/>
                <a:gd name="T18" fmla="*/ 33 w 35"/>
                <a:gd name="T19" fmla="*/ 25 h 35"/>
                <a:gd name="T20" fmla="*/ 35 w 35"/>
                <a:gd name="T21" fmla="*/ 19 h 35"/>
                <a:gd name="T22" fmla="*/ 35 w 35"/>
                <a:gd name="T23" fmla="*/ 19 h 35"/>
                <a:gd name="T24" fmla="*/ 33 w 35"/>
                <a:gd name="T25" fmla="*/ 11 h 35"/>
                <a:gd name="T26" fmla="*/ 30 w 35"/>
                <a:gd name="T27" fmla="*/ 7 h 35"/>
                <a:gd name="T28" fmla="*/ 24 w 35"/>
                <a:gd name="T29" fmla="*/ 2 h 35"/>
                <a:gd name="T30" fmla="*/ 18 w 35"/>
                <a:gd name="T31" fmla="*/ 0 h 35"/>
                <a:gd name="T32" fmla="*/ 18 w 35"/>
                <a:gd name="T33" fmla="*/ 0 h 35"/>
                <a:gd name="T34" fmla="*/ 11 w 35"/>
                <a:gd name="T35" fmla="*/ 2 h 35"/>
                <a:gd name="T36" fmla="*/ 6 w 35"/>
                <a:gd name="T37" fmla="*/ 7 h 35"/>
                <a:gd name="T38" fmla="*/ 2 w 35"/>
                <a:gd name="T39" fmla="*/ 11 h 35"/>
                <a:gd name="T40" fmla="*/ 0 w 35"/>
                <a:gd name="T41" fmla="*/ 19 h 35"/>
                <a:gd name="T42" fmla="*/ 0 w 35"/>
                <a:gd name="T43" fmla="*/ 1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9"/>
                  </a:moveTo>
                  <a:lnTo>
                    <a:pt x="0" y="19"/>
                  </a:lnTo>
                  <a:lnTo>
                    <a:pt x="2" y="25"/>
                  </a:lnTo>
                  <a:lnTo>
                    <a:pt x="6" y="31"/>
                  </a:lnTo>
                  <a:lnTo>
                    <a:pt x="11" y="34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4" y="34"/>
                  </a:lnTo>
                  <a:lnTo>
                    <a:pt x="30" y="31"/>
                  </a:lnTo>
                  <a:lnTo>
                    <a:pt x="33" y="25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11"/>
                  </a:lnTo>
                  <a:lnTo>
                    <a:pt x="30" y="7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7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1" name="Freeform 445">
              <a:extLst>
                <a:ext uri="{FF2B5EF4-FFF2-40B4-BE49-F238E27FC236}">
                  <a16:creationId xmlns:a16="http://schemas.microsoft.com/office/drawing/2014/main" id="{20CA43ED-79F2-46FE-B0C8-004462C8C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3" y="1584"/>
              <a:ext cx="33" cy="35"/>
            </a:xfrm>
            <a:custGeom>
              <a:avLst/>
              <a:gdLst>
                <a:gd name="T0" fmla="*/ 0 w 33"/>
                <a:gd name="T1" fmla="*/ 18 h 35"/>
                <a:gd name="T2" fmla="*/ 0 w 33"/>
                <a:gd name="T3" fmla="*/ 18 h 35"/>
                <a:gd name="T4" fmla="*/ 1 w 33"/>
                <a:gd name="T5" fmla="*/ 24 h 35"/>
                <a:gd name="T6" fmla="*/ 4 w 33"/>
                <a:gd name="T7" fmla="*/ 30 h 35"/>
                <a:gd name="T8" fmla="*/ 10 w 33"/>
                <a:gd name="T9" fmla="*/ 33 h 35"/>
                <a:gd name="T10" fmla="*/ 16 w 33"/>
                <a:gd name="T11" fmla="*/ 35 h 35"/>
                <a:gd name="T12" fmla="*/ 16 w 33"/>
                <a:gd name="T13" fmla="*/ 35 h 35"/>
                <a:gd name="T14" fmla="*/ 22 w 33"/>
                <a:gd name="T15" fmla="*/ 33 h 35"/>
                <a:gd name="T16" fmla="*/ 28 w 33"/>
                <a:gd name="T17" fmla="*/ 30 h 35"/>
                <a:gd name="T18" fmla="*/ 33 w 33"/>
                <a:gd name="T19" fmla="*/ 24 h 35"/>
                <a:gd name="T20" fmla="*/ 33 w 33"/>
                <a:gd name="T21" fmla="*/ 18 h 35"/>
                <a:gd name="T22" fmla="*/ 33 w 33"/>
                <a:gd name="T23" fmla="*/ 18 h 35"/>
                <a:gd name="T24" fmla="*/ 33 w 33"/>
                <a:gd name="T25" fmla="*/ 11 h 35"/>
                <a:gd name="T26" fmla="*/ 28 w 33"/>
                <a:gd name="T27" fmla="*/ 6 h 35"/>
                <a:gd name="T28" fmla="*/ 22 w 33"/>
                <a:gd name="T29" fmla="*/ 2 h 35"/>
                <a:gd name="T30" fmla="*/ 16 w 33"/>
                <a:gd name="T31" fmla="*/ 0 h 35"/>
                <a:gd name="T32" fmla="*/ 16 w 33"/>
                <a:gd name="T33" fmla="*/ 0 h 35"/>
                <a:gd name="T34" fmla="*/ 10 w 33"/>
                <a:gd name="T35" fmla="*/ 2 h 35"/>
                <a:gd name="T36" fmla="*/ 4 w 33"/>
                <a:gd name="T37" fmla="*/ 6 h 35"/>
                <a:gd name="T38" fmla="*/ 1 w 33"/>
                <a:gd name="T39" fmla="*/ 11 h 35"/>
                <a:gd name="T40" fmla="*/ 0 w 33"/>
                <a:gd name="T41" fmla="*/ 18 h 35"/>
                <a:gd name="T42" fmla="*/ 0 w 33"/>
                <a:gd name="T43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8"/>
                  </a:moveTo>
                  <a:lnTo>
                    <a:pt x="0" y="18"/>
                  </a:lnTo>
                  <a:lnTo>
                    <a:pt x="1" y="24"/>
                  </a:lnTo>
                  <a:lnTo>
                    <a:pt x="4" y="30"/>
                  </a:lnTo>
                  <a:lnTo>
                    <a:pt x="10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3" y="24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1"/>
                  </a:lnTo>
                  <a:lnTo>
                    <a:pt x="28" y="6"/>
                  </a:lnTo>
                  <a:lnTo>
                    <a:pt x="22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6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2" name="Freeform 446">
              <a:extLst>
                <a:ext uri="{FF2B5EF4-FFF2-40B4-BE49-F238E27FC236}">
                  <a16:creationId xmlns:a16="http://schemas.microsoft.com/office/drawing/2014/main" id="{01A209C4-7FBB-4BCF-9380-CE4FF8C7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79" y="1589"/>
              <a:ext cx="34" cy="34"/>
            </a:xfrm>
            <a:custGeom>
              <a:avLst/>
              <a:gdLst>
                <a:gd name="T0" fmla="*/ 0 w 34"/>
                <a:gd name="T1" fmla="*/ 18 h 34"/>
                <a:gd name="T2" fmla="*/ 0 w 34"/>
                <a:gd name="T3" fmla="*/ 18 h 34"/>
                <a:gd name="T4" fmla="*/ 0 w 34"/>
                <a:gd name="T5" fmla="*/ 24 h 34"/>
                <a:gd name="T6" fmla="*/ 5 w 34"/>
                <a:gd name="T7" fmla="*/ 30 h 34"/>
                <a:gd name="T8" fmla="*/ 9 w 34"/>
                <a:gd name="T9" fmla="*/ 33 h 34"/>
                <a:gd name="T10" fmla="*/ 17 w 34"/>
                <a:gd name="T11" fmla="*/ 34 h 34"/>
                <a:gd name="T12" fmla="*/ 17 w 34"/>
                <a:gd name="T13" fmla="*/ 34 h 34"/>
                <a:gd name="T14" fmla="*/ 23 w 34"/>
                <a:gd name="T15" fmla="*/ 33 h 34"/>
                <a:gd name="T16" fmla="*/ 29 w 34"/>
                <a:gd name="T17" fmla="*/ 30 h 34"/>
                <a:gd name="T18" fmla="*/ 32 w 34"/>
                <a:gd name="T19" fmla="*/ 24 h 34"/>
                <a:gd name="T20" fmla="*/ 34 w 34"/>
                <a:gd name="T21" fmla="*/ 18 h 34"/>
                <a:gd name="T22" fmla="*/ 34 w 34"/>
                <a:gd name="T23" fmla="*/ 18 h 34"/>
                <a:gd name="T24" fmla="*/ 32 w 34"/>
                <a:gd name="T25" fmla="*/ 10 h 34"/>
                <a:gd name="T26" fmla="*/ 29 w 34"/>
                <a:gd name="T27" fmla="*/ 6 h 34"/>
                <a:gd name="T28" fmla="*/ 23 w 34"/>
                <a:gd name="T29" fmla="*/ 1 h 34"/>
                <a:gd name="T30" fmla="*/ 17 w 34"/>
                <a:gd name="T31" fmla="*/ 0 h 34"/>
                <a:gd name="T32" fmla="*/ 17 w 34"/>
                <a:gd name="T33" fmla="*/ 0 h 34"/>
                <a:gd name="T34" fmla="*/ 9 w 34"/>
                <a:gd name="T35" fmla="*/ 1 h 34"/>
                <a:gd name="T36" fmla="*/ 5 w 34"/>
                <a:gd name="T37" fmla="*/ 6 h 34"/>
                <a:gd name="T38" fmla="*/ 0 w 34"/>
                <a:gd name="T39" fmla="*/ 10 h 34"/>
                <a:gd name="T40" fmla="*/ 0 w 34"/>
                <a:gd name="T41" fmla="*/ 18 h 34"/>
                <a:gd name="T42" fmla="*/ 0 w 34"/>
                <a:gd name="T4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4">
                  <a:moveTo>
                    <a:pt x="0" y="18"/>
                  </a:moveTo>
                  <a:lnTo>
                    <a:pt x="0" y="18"/>
                  </a:lnTo>
                  <a:lnTo>
                    <a:pt x="0" y="24"/>
                  </a:lnTo>
                  <a:lnTo>
                    <a:pt x="5" y="30"/>
                  </a:lnTo>
                  <a:lnTo>
                    <a:pt x="9" y="33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9" y="6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9" y="1"/>
                  </a:lnTo>
                  <a:lnTo>
                    <a:pt x="5" y="6"/>
                  </a:lnTo>
                  <a:lnTo>
                    <a:pt x="0" y="1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3" name="Freeform 447">
              <a:extLst>
                <a:ext uri="{FF2B5EF4-FFF2-40B4-BE49-F238E27FC236}">
                  <a16:creationId xmlns:a16="http://schemas.microsoft.com/office/drawing/2014/main" id="{25CF65AB-200D-43A5-BB5C-87EFDD233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" y="1589"/>
              <a:ext cx="34" cy="34"/>
            </a:xfrm>
            <a:custGeom>
              <a:avLst/>
              <a:gdLst>
                <a:gd name="T0" fmla="*/ 0 w 34"/>
                <a:gd name="T1" fmla="*/ 18 h 34"/>
                <a:gd name="T2" fmla="*/ 0 w 34"/>
                <a:gd name="T3" fmla="*/ 18 h 34"/>
                <a:gd name="T4" fmla="*/ 2 w 34"/>
                <a:gd name="T5" fmla="*/ 24 h 34"/>
                <a:gd name="T6" fmla="*/ 5 w 34"/>
                <a:gd name="T7" fmla="*/ 30 h 34"/>
                <a:gd name="T8" fmla="*/ 11 w 34"/>
                <a:gd name="T9" fmla="*/ 33 h 34"/>
                <a:gd name="T10" fmla="*/ 17 w 34"/>
                <a:gd name="T11" fmla="*/ 34 h 34"/>
                <a:gd name="T12" fmla="*/ 17 w 34"/>
                <a:gd name="T13" fmla="*/ 34 h 34"/>
                <a:gd name="T14" fmla="*/ 23 w 34"/>
                <a:gd name="T15" fmla="*/ 33 h 34"/>
                <a:gd name="T16" fmla="*/ 29 w 34"/>
                <a:gd name="T17" fmla="*/ 30 h 34"/>
                <a:gd name="T18" fmla="*/ 32 w 34"/>
                <a:gd name="T19" fmla="*/ 24 h 34"/>
                <a:gd name="T20" fmla="*/ 34 w 34"/>
                <a:gd name="T21" fmla="*/ 18 h 34"/>
                <a:gd name="T22" fmla="*/ 34 w 34"/>
                <a:gd name="T23" fmla="*/ 18 h 34"/>
                <a:gd name="T24" fmla="*/ 32 w 34"/>
                <a:gd name="T25" fmla="*/ 10 h 34"/>
                <a:gd name="T26" fmla="*/ 29 w 34"/>
                <a:gd name="T27" fmla="*/ 6 h 34"/>
                <a:gd name="T28" fmla="*/ 23 w 34"/>
                <a:gd name="T29" fmla="*/ 1 h 34"/>
                <a:gd name="T30" fmla="*/ 17 w 34"/>
                <a:gd name="T31" fmla="*/ 0 h 34"/>
                <a:gd name="T32" fmla="*/ 17 w 34"/>
                <a:gd name="T33" fmla="*/ 0 h 34"/>
                <a:gd name="T34" fmla="*/ 11 w 34"/>
                <a:gd name="T35" fmla="*/ 1 h 34"/>
                <a:gd name="T36" fmla="*/ 5 w 34"/>
                <a:gd name="T37" fmla="*/ 6 h 34"/>
                <a:gd name="T38" fmla="*/ 2 w 34"/>
                <a:gd name="T39" fmla="*/ 10 h 34"/>
                <a:gd name="T40" fmla="*/ 0 w 34"/>
                <a:gd name="T41" fmla="*/ 18 h 34"/>
                <a:gd name="T42" fmla="*/ 0 w 34"/>
                <a:gd name="T4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4">
                  <a:moveTo>
                    <a:pt x="0" y="18"/>
                  </a:moveTo>
                  <a:lnTo>
                    <a:pt x="0" y="18"/>
                  </a:lnTo>
                  <a:lnTo>
                    <a:pt x="2" y="24"/>
                  </a:lnTo>
                  <a:lnTo>
                    <a:pt x="5" y="30"/>
                  </a:lnTo>
                  <a:lnTo>
                    <a:pt x="11" y="33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2" y="10"/>
                  </a:lnTo>
                  <a:lnTo>
                    <a:pt x="29" y="6"/>
                  </a:lnTo>
                  <a:lnTo>
                    <a:pt x="23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4" name="Freeform 448">
              <a:extLst>
                <a:ext uri="{FF2B5EF4-FFF2-40B4-BE49-F238E27FC236}">
                  <a16:creationId xmlns:a16="http://schemas.microsoft.com/office/drawing/2014/main" id="{088871D2-52F5-4414-9E95-4E4322668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1" y="1589"/>
              <a:ext cx="35" cy="34"/>
            </a:xfrm>
            <a:custGeom>
              <a:avLst/>
              <a:gdLst>
                <a:gd name="T0" fmla="*/ 0 w 35"/>
                <a:gd name="T1" fmla="*/ 18 h 34"/>
                <a:gd name="T2" fmla="*/ 0 w 35"/>
                <a:gd name="T3" fmla="*/ 18 h 34"/>
                <a:gd name="T4" fmla="*/ 2 w 35"/>
                <a:gd name="T5" fmla="*/ 24 h 34"/>
                <a:gd name="T6" fmla="*/ 5 w 35"/>
                <a:gd name="T7" fmla="*/ 30 h 34"/>
                <a:gd name="T8" fmla="*/ 11 w 35"/>
                <a:gd name="T9" fmla="*/ 33 h 34"/>
                <a:gd name="T10" fmla="*/ 17 w 35"/>
                <a:gd name="T11" fmla="*/ 34 h 34"/>
                <a:gd name="T12" fmla="*/ 17 w 35"/>
                <a:gd name="T13" fmla="*/ 34 h 34"/>
                <a:gd name="T14" fmla="*/ 25 w 35"/>
                <a:gd name="T15" fmla="*/ 33 h 34"/>
                <a:gd name="T16" fmla="*/ 29 w 35"/>
                <a:gd name="T17" fmla="*/ 30 h 34"/>
                <a:gd name="T18" fmla="*/ 34 w 35"/>
                <a:gd name="T19" fmla="*/ 24 h 34"/>
                <a:gd name="T20" fmla="*/ 35 w 35"/>
                <a:gd name="T21" fmla="*/ 18 h 34"/>
                <a:gd name="T22" fmla="*/ 35 w 35"/>
                <a:gd name="T23" fmla="*/ 18 h 34"/>
                <a:gd name="T24" fmla="*/ 34 w 35"/>
                <a:gd name="T25" fmla="*/ 10 h 34"/>
                <a:gd name="T26" fmla="*/ 29 w 35"/>
                <a:gd name="T27" fmla="*/ 6 h 34"/>
                <a:gd name="T28" fmla="*/ 25 w 35"/>
                <a:gd name="T29" fmla="*/ 1 h 34"/>
                <a:gd name="T30" fmla="*/ 17 w 35"/>
                <a:gd name="T31" fmla="*/ 0 h 34"/>
                <a:gd name="T32" fmla="*/ 17 w 35"/>
                <a:gd name="T33" fmla="*/ 0 h 34"/>
                <a:gd name="T34" fmla="*/ 11 w 35"/>
                <a:gd name="T35" fmla="*/ 1 h 34"/>
                <a:gd name="T36" fmla="*/ 5 w 35"/>
                <a:gd name="T37" fmla="*/ 6 h 34"/>
                <a:gd name="T38" fmla="*/ 2 w 35"/>
                <a:gd name="T39" fmla="*/ 10 h 34"/>
                <a:gd name="T40" fmla="*/ 0 w 35"/>
                <a:gd name="T41" fmla="*/ 18 h 34"/>
                <a:gd name="T42" fmla="*/ 0 w 35"/>
                <a:gd name="T4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8"/>
                  </a:moveTo>
                  <a:lnTo>
                    <a:pt x="0" y="18"/>
                  </a:lnTo>
                  <a:lnTo>
                    <a:pt x="2" y="24"/>
                  </a:lnTo>
                  <a:lnTo>
                    <a:pt x="5" y="30"/>
                  </a:lnTo>
                  <a:lnTo>
                    <a:pt x="11" y="33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5" y="33"/>
                  </a:lnTo>
                  <a:lnTo>
                    <a:pt x="29" y="30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29" y="6"/>
                  </a:lnTo>
                  <a:lnTo>
                    <a:pt x="25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5" name="Freeform 449">
              <a:extLst>
                <a:ext uri="{FF2B5EF4-FFF2-40B4-BE49-F238E27FC236}">
                  <a16:creationId xmlns:a16="http://schemas.microsoft.com/office/drawing/2014/main" id="{DE290323-47C6-4AB1-AEF7-3953E558C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4" y="1589"/>
              <a:ext cx="35" cy="34"/>
            </a:xfrm>
            <a:custGeom>
              <a:avLst/>
              <a:gdLst>
                <a:gd name="T0" fmla="*/ 0 w 35"/>
                <a:gd name="T1" fmla="*/ 18 h 34"/>
                <a:gd name="T2" fmla="*/ 0 w 35"/>
                <a:gd name="T3" fmla="*/ 18 h 34"/>
                <a:gd name="T4" fmla="*/ 2 w 35"/>
                <a:gd name="T5" fmla="*/ 24 h 34"/>
                <a:gd name="T6" fmla="*/ 6 w 35"/>
                <a:gd name="T7" fmla="*/ 30 h 34"/>
                <a:gd name="T8" fmla="*/ 11 w 35"/>
                <a:gd name="T9" fmla="*/ 33 h 34"/>
                <a:gd name="T10" fmla="*/ 19 w 35"/>
                <a:gd name="T11" fmla="*/ 34 h 34"/>
                <a:gd name="T12" fmla="*/ 19 w 35"/>
                <a:gd name="T13" fmla="*/ 34 h 34"/>
                <a:gd name="T14" fmla="*/ 25 w 35"/>
                <a:gd name="T15" fmla="*/ 33 h 34"/>
                <a:gd name="T16" fmla="*/ 31 w 35"/>
                <a:gd name="T17" fmla="*/ 30 h 34"/>
                <a:gd name="T18" fmla="*/ 34 w 35"/>
                <a:gd name="T19" fmla="*/ 24 h 34"/>
                <a:gd name="T20" fmla="*/ 35 w 35"/>
                <a:gd name="T21" fmla="*/ 18 h 34"/>
                <a:gd name="T22" fmla="*/ 35 w 35"/>
                <a:gd name="T23" fmla="*/ 18 h 34"/>
                <a:gd name="T24" fmla="*/ 34 w 35"/>
                <a:gd name="T25" fmla="*/ 10 h 34"/>
                <a:gd name="T26" fmla="*/ 31 w 35"/>
                <a:gd name="T27" fmla="*/ 6 h 34"/>
                <a:gd name="T28" fmla="*/ 25 w 35"/>
                <a:gd name="T29" fmla="*/ 1 h 34"/>
                <a:gd name="T30" fmla="*/ 19 w 35"/>
                <a:gd name="T31" fmla="*/ 0 h 34"/>
                <a:gd name="T32" fmla="*/ 19 w 35"/>
                <a:gd name="T33" fmla="*/ 0 h 34"/>
                <a:gd name="T34" fmla="*/ 11 w 35"/>
                <a:gd name="T35" fmla="*/ 1 h 34"/>
                <a:gd name="T36" fmla="*/ 6 w 35"/>
                <a:gd name="T37" fmla="*/ 6 h 34"/>
                <a:gd name="T38" fmla="*/ 2 w 35"/>
                <a:gd name="T39" fmla="*/ 10 h 34"/>
                <a:gd name="T40" fmla="*/ 0 w 35"/>
                <a:gd name="T41" fmla="*/ 18 h 34"/>
                <a:gd name="T42" fmla="*/ 0 w 35"/>
                <a:gd name="T4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8"/>
                  </a:moveTo>
                  <a:lnTo>
                    <a:pt x="0" y="18"/>
                  </a:lnTo>
                  <a:lnTo>
                    <a:pt x="2" y="24"/>
                  </a:lnTo>
                  <a:lnTo>
                    <a:pt x="6" y="30"/>
                  </a:lnTo>
                  <a:lnTo>
                    <a:pt x="11" y="33"/>
                  </a:lnTo>
                  <a:lnTo>
                    <a:pt x="19" y="34"/>
                  </a:lnTo>
                  <a:lnTo>
                    <a:pt x="19" y="34"/>
                  </a:lnTo>
                  <a:lnTo>
                    <a:pt x="25" y="33"/>
                  </a:lnTo>
                  <a:lnTo>
                    <a:pt x="31" y="30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31" y="6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6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88" name="Freeform 450">
              <a:extLst>
                <a:ext uri="{FF2B5EF4-FFF2-40B4-BE49-F238E27FC236}">
                  <a16:creationId xmlns:a16="http://schemas.microsoft.com/office/drawing/2014/main" id="{68AD7B5C-43AA-4EC0-8C91-D8637C98F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" y="1595"/>
              <a:ext cx="35" cy="33"/>
            </a:xfrm>
            <a:custGeom>
              <a:avLst/>
              <a:gdLst>
                <a:gd name="T0" fmla="*/ 0 w 35"/>
                <a:gd name="T1" fmla="*/ 16 h 33"/>
                <a:gd name="T2" fmla="*/ 0 w 35"/>
                <a:gd name="T3" fmla="*/ 16 h 33"/>
                <a:gd name="T4" fmla="*/ 2 w 35"/>
                <a:gd name="T5" fmla="*/ 22 h 33"/>
                <a:gd name="T6" fmla="*/ 6 w 35"/>
                <a:gd name="T7" fmla="*/ 28 h 33"/>
                <a:gd name="T8" fmla="*/ 11 w 35"/>
                <a:gd name="T9" fmla="*/ 31 h 33"/>
                <a:gd name="T10" fmla="*/ 18 w 35"/>
                <a:gd name="T11" fmla="*/ 33 h 33"/>
                <a:gd name="T12" fmla="*/ 18 w 35"/>
                <a:gd name="T13" fmla="*/ 33 h 33"/>
                <a:gd name="T14" fmla="*/ 24 w 35"/>
                <a:gd name="T15" fmla="*/ 31 h 33"/>
                <a:gd name="T16" fmla="*/ 30 w 35"/>
                <a:gd name="T17" fmla="*/ 28 h 33"/>
                <a:gd name="T18" fmla="*/ 33 w 35"/>
                <a:gd name="T19" fmla="*/ 22 h 33"/>
                <a:gd name="T20" fmla="*/ 35 w 35"/>
                <a:gd name="T21" fmla="*/ 16 h 33"/>
                <a:gd name="T22" fmla="*/ 35 w 35"/>
                <a:gd name="T23" fmla="*/ 16 h 33"/>
                <a:gd name="T24" fmla="*/ 33 w 35"/>
                <a:gd name="T25" fmla="*/ 9 h 33"/>
                <a:gd name="T26" fmla="*/ 30 w 35"/>
                <a:gd name="T27" fmla="*/ 4 h 33"/>
                <a:gd name="T28" fmla="*/ 24 w 35"/>
                <a:gd name="T29" fmla="*/ 0 h 33"/>
                <a:gd name="T30" fmla="*/ 18 w 35"/>
                <a:gd name="T31" fmla="*/ 0 h 33"/>
                <a:gd name="T32" fmla="*/ 18 w 35"/>
                <a:gd name="T33" fmla="*/ 0 h 33"/>
                <a:gd name="T34" fmla="*/ 11 w 35"/>
                <a:gd name="T35" fmla="*/ 0 h 33"/>
                <a:gd name="T36" fmla="*/ 6 w 35"/>
                <a:gd name="T37" fmla="*/ 4 h 33"/>
                <a:gd name="T38" fmla="*/ 2 w 35"/>
                <a:gd name="T39" fmla="*/ 9 h 33"/>
                <a:gd name="T40" fmla="*/ 0 w 35"/>
                <a:gd name="T41" fmla="*/ 16 h 33"/>
                <a:gd name="T42" fmla="*/ 0 w 35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6"/>
                  </a:moveTo>
                  <a:lnTo>
                    <a:pt x="0" y="16"/>
                  </a:lnTo>
                  <a:lnTo>
                    <a:pt x="2" y="22"/>
                  </a:lnTo>
                  <a:lnTo>
                    <a:pt x="6" y="28"/>
                  </a:lnTo>
                  <a:lnTo>
                    <a:pt x="11" y="31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4" y="31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3" y="9"/>
                  </a:lnTo>
                  <a:lnTo>
                    <a:pt x="30" y="4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89" name="Freeform 451">
              <a:extLst>
                <a:ext uri="{FF2B5EF4-FFF2-40B4-BE49-F238E27FC236}">
                  <a16:creationId xmlns:a16="http://schemas.microsoft.com/office/drawing/2014/main" id="{ACDB4424-C8FA-4C66-9689-B0A10041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1" y="1595"/>
              <a:ext cx="34" cy="33"/>
            </a:xfrm>
            <a:custGeom>
              <a:avLst/>
              <a:gdLst>
                <a:gd name="T0" fmla="*/ 0 w 34"/>
                <a:gd name="T1" fmla="*/ 16 h 33"/>
                <a:gd name="T2" fmla="*/ 0 w 34"/>
                <a:gd name="T3" fmla="*/ 16 h 33"/>
                <a:gd name="T4" fmla="*/ 1 w 34"/>
                <a:gd name="T5" fmla="*/ 22 h 33"/>
                <a:gd name="T6" fmla="*/ 4 w 34"/>
                <a:gd name="T7" fmla="*/ 28 h 33"/>
                <a:gd name="T8" fmla="*/ 10 w 34"/>
                <a:gd name="T9" fmla="*/ 31 h 33"/>
                <a:gd name="T10" fmla="*/ 16 w 34"/>
                <a:gd name="T11" fmla="*/ 33 h 33"/>
                <a:gd name="T12" fmla="*/ 16 w 34"/>
                <a:gd name="T13" fmla="*/ 33 h 33"/>
                <a:gd name="T14" fmla="*/ 24 w 34"/>
                <a:gd name="T15" fmla="*/ 31 h 33"/>
                <a:gd name="T16" fmla="*/ 28 w 34"/>
                <a:gd name="T17" fmla="*/ 28 h 33"/>
                <a:gd name="T18" fmla="*/ 33 w 34"/>
                <a:gd name="T19" fmla="*/ 22 h 33"/>
                <a:gd name="T20" fmla="*/ 34 w 34"/>
                <a:gd name="T21" fmla="*/ 16 h 33"/>
                <a:gd name="T22" fmla="*/ 34 w 34"/>
                <a:gd name="T23" fmla="*/ 16 h 33"/>
                <a:gd name="T24" fmla="*/ 33 w 34"/>
                <a:gd name="T25" fmla="*/ 9 h 33"/>
                <a:gd name="T26" fmla="*/ 28 w 34"/>
                <a:gd name="T27" fmla="*/ 4 h 33"/>
                <a:gd name="T28" fmla="*/ 24 w 34"/>
                <a:gd name="T29" fmla="*/ 0 h 33"/>
                <a:gd name="T30" fmla="*/ 16 w 34"/>
                <a:gd name="T31" fmla="*/ 0 h 33"/>
                <a:gd name="T32" fmla="*/ 16 w 34"/>
                <a:gd name="T33" fmla="*/ 0 h 33"/>
                <a:gd name="T34" fmla="*/ 10 w 34"/>
                <a:gd name="T35" fmla="*/ 0 h 33"/>
                <a:gd name="T36" fmla="*/ 4 w 34"/>
                <a:gd name="T37" fmla="*/ 4 h 33"/>
                <a:gd name="T38" fmla="*/ 1 w 34"/>
                <a:gd name="T39" fmla="*/ 9 h 33"/>
                <a:gd name="T40" fmla="*/ 0 w 34"/>
                <a:gd name="T41" fmla="*/ 16 h 33"/>
                <a:gd name="T42" fmla="*/ 0 w 34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3">
                  <a:moveTo>
                    <a:pt x="0" y="16"/>
                  </a:moveTo>
                  <a:lnTo>
                    <a:pt x="0" y="16"/>
                  </a:lnTo>
                  <a:lnTo>
                    <a:pt x="1" y="22"/>
                  </a:lnTo>
                  <a:lnTo>
                    <a:pt x="4" y="28"/>
                  </a:lnTo>
                  <a:lnTo>
                    <a:pt x="10" y="31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24" y="31"/>
                  </a:lnTo>
                  <a:lnTo>
                    <a:pt x="28" y="28"/>
                  </a:lnTo>
                  <a:lnTo>
                    <a:pt x="33" y="22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3" y="9"/>
                  </a:lnTo>
                  <a:lnTo>
                    <a:pt x="28" y="4"/>
                  </a:lnTo>
                  <a:lnTo>
                    <a:pt x="24" y="0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0" name="Freeform 452">
              <a:extLst>
                <a:ext uri="{FF2B5EF4-FFF2-40B4-BE49-F238E27FC236}">
                  <a16:creationId xmlns:a16="http://schemas.microsoft.com/office/drawing/2014/main" id="{4A4B7D47-D3F9-4D2D-B333-1C8A81439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1608"/>
              <a:ext cx="33" cy="35"/>
            </a:xfrm>
            <a:custGeom>
              <a:avLst/>
              <a:gdLst>
                <a:gd name="T0" fmla="*/ 0 w 33"/>
                <a:gd name="T1" fmla="*/ 17 h 35"/>
                <a:gd name="T2" fmla="*/ 0 w 33"/>
                <a:gd name="T3" fmla="*/ 17 h 35"/>
                <a:gd name="T4" fmla="*/ 0 w 33"/>
                <a:gd name="T5" fmla="*/ 24 h 35"/>
                <a:gd name="T6" fmla="*/ 5 w 33"/>
                <a:gd name="T7" fmla="*/ 30 h 35"/>
                <a:gd name="T8" fmla="*/ 11 w 33"/>
                <a:gd name="T9" fmla="*/ 33 h 35"/>
                <a:gd name="T10" fmla="*/ 17 w 33"/>
                <a:gd name="T11" fmla="*/ 35 h 35"/>
                <a:gd name="T12" fmla="*/ 17 w 33"/>
                <a:gd name="T13" fmla="*/ 35 h 35"/>
                <a:gd name="T14" fmla="*/ 23 w 33"/>
                <a:gd name="T15" fmla="*/ 33 h 35"/>
                <a:gd name="T16" fmla="*/ 29 w 33"/>
                <a:gd name="T17" fmla="*/ 30 h 35"/>
                <a:gd name="T18" fmla="*/ 32 w 33"/>
                <a:gd name="T19" fmla="*/ 24 h 35"/>
                <a:gd name="T20" fmla="*/ 33 w 33"/>
                <a:gd name="T21" fmla="*/ 17 h 35"/>
                <a:gd name="T22" fmla="*/ 33 w 33"/>
                <a:gd name="T23" fmla="*/ 17 h 35"/>
                <a:gd name="T24" fmla="*/ 32 w 33"/>
                <a:gd name="T25" fmla="*/ 11 h 35"/>
                <a:gd name="T26" fmla="*/ 29 w 33"/>
                <a:gd name="T27" fmla="*/ 5 h 35"/>
                <a:gd name="T28" fmla="*/ 23 w 33"/>
                <a:gd name="T29" fmla="*/ 2 h 35"/>
                <a:gd name="T30" fmla="*/ 17 w 33"/>
                <a:gd name="T31" fmla="*/ 0 h 35"/>
                <a:gd name="T32" fmla="*/ 17 w 33"/>
                <a:gd name="T33" fmla="*/ 0 h 35"/>
                <a:gd name="T34" fmla="*/ 11 w 33"/>
                <a:gd name="T35" fmla="*/ 2 h 35"/>
                <a:gd name="T36" fmla="*/ 5 w 33"/>
                <a:gd name="T37" fmla="*/ 5 h 35"/>
                <a:gd name="T38" fmla="*/ 0 w 33"/>
                <a:gd name="T39" fmla="*/ 11 h 35"/>
                <a:gd name="T40" fmla="*/ 0 w 33"/>
                <a:gd name="T41" fmla="*/ 17 h 35"/>
                <a:gd name="T42" fmla="*/ 0 w 33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7"/>
                  </a:moveTo>
                  <a:lnTo>
                    <a:pt x="0" y="17"/>
                  </a:lnTo>
                  <a:lnTo>
                    <a:pt x="0" y="24"/>
                  </a:lnTo>
                  <a:lnTo>
                    <a:pt x="5" y="30"/>
                  </a:lnTo>
                  <a:lnTo>
                    <a:pt x="11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2" y="11"/>
                  </a:lnTo>
                  <a:lnTo>
                    <a:pt x="29" y="5"/>
                  </a:lnTo>
                  <a:lnTo>
                    <a:pt x="23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0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1" name="Freeform 453">
              <a:extLst>
                <a:ext uri="{FF2B5EF4-FFF2-40B4-BE49-F238E27FC236}">
                  <a16:creationId xmlns:a16="http://schemas.microsoft.com/office/drawing/2014/main" id="{F9063155-A321-47AE-A0FB-530048592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8" y="1613"/>
              <a:ext cx="35" cy="34"/>
            </a:xfrm>
            <a:custGeom>
              <a:avLst/>
              <a:gdLst>
                <a:gd name="T0" fmla="*/ 0 w 35"/>
                <a:gd name="T1" fmla="*/ 18 h 34"/>
                <a:gd name="T2" fmla="*/ 0 w 35"/>
                <a:gd name="T3" fmla="*/ 18 h 34"/>
                <a:gd name="T4" fmla="*/ 2 w 35"/>
                <a:gd name="T5" fmla="*/ 24 h 34"/>
                <a:gd name="T6" fmla="*/ 5 w 35"/>
                <a:gd name="T7" fmla="*/ 30 h 34"/>
                <a:gd name="T8" fmla="*/ 11 w 35"/>
                <a:gd name="T9" fmla="*/ 33 h 34"/>
                <a:gd name="T10" fmla="*/ 17 w 35"/>
                <a:gd name="T11" fmla="*/ 34 h 34"/>
                <a:gd name="T12" fmla="*/ 17 w 35"/>
                <a:gd name="T13" fmla="*/ 34 h 34"/>
                <a:gd name="T14" fmla="*/ 24 w 35"/>
                <a:gd name="T15" fmla="*/ 33 h 34"/>
                <a:gd name="T16" fmla="*/ 29 w 35"/>
                <a:gd name="T17" fmla="*/ 30 h 34"/>
                <a:gd name="T18" fmla="*/ 34 w 35"/>
                <a:gd name="T19" fmla="*/ 24 h 34"/>
                <a:gd name="T20" fmla="*/ 35 w 35"/>
                <a:gd name="T21" fmla="*/ 18 h 34"/>
                <a:gd name="T22" fmla="*/ 35 w 35"/>
                <a:gd name="T23" fmla="*/ 18 h 34"/>
                <a:gd name="T24" fmla="*/ 34 w 35"/>
                <a:gd name="T25" fmla="*/ 10 h 34"/>
                <a:gd name="T26" fmla="*/ 29 w 35"/>
                <a:gd name="T27" fmla="*/ 6 h 34"/>
                <a:gd name="T28" fmla="*/ 24 w 35"/>
                <a:gd name="T29" fmla="*/ 1 h 34"/>
                <a:gd name="T30" fmla="*/ 17 w 35"/>
                <a:gd name="T31" fmla="*/ 0 h 34"/>
                <a:gd name="T32" fmla="*/ 17 w 35"/>
                <a:gd name="T33" fmla="*/ 0 h 34"/>
                <a:gd name="T34" fmla="*/ 11 w 35"/>
                <a:gd name="T35" fmla="*/ 1 h 34"/>
                <a:gd name="T36" fmla="*/ 5 w 35"/>
                <a:gd name="T37" fmla="*/ 6 h 34"/>
                <a:gd name="T38" fmla="*/ 2 w 35"/>
                <a:gd name="T39" fmla="*/ 10 h 34"/>
                <a:gd name="T40" fmla="*/ 0 w 35"/>
                <a:gd name="T41" fmla="*/ 18 h 34"/>
                <a:gd name="T42" fmla="*/ 0 w 35"/>
                <a:gd name="T43" fmla="*/ 18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8"/>
                  </a:moveTo>
                  <a:lnTo>
                    <a:pt x="0" y="18"/>
                  </a:lnTo>
                  <a:lnTo>
                    <a:pt x="2" y="24"/>
                  </a:lnTo>
                  <a:lnTo>
                    <a:pt x="5" y="30"/>
                  </a:lnTo>
                  <a:lnTo>
                    <a:pt x="11" y="33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4" y="33"/>
                  </a:lnTo>
                  <a:lnTo>
                    <a:pt x="29" y="30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0"/>
                  </a:lnTo>
                  <a:lnTo>
                    <a:pt x="29" y="6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6"/>
                  </a:lnTo>
                  <a:lnTo>
                    <a:pt x="2" y="10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2" name="Freeform 454">
              <a:extLst>
                <a:ext uri="{FF2B5EF4-FFF2-40B4-BE49-F238E27FC236}">
                  <a16:creationId xmlns:a16="http://schemas.microsoft.com/office/drawing/2014/main" id="{3BE46276-E808-4382-AEBB-A8E3F439BC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" y="1619"/>
              <a:ext cx="35" cy="33"/>
            </a:xfrm>
            <a:custGeom>
              <a:avLst/>
              <a:gdLst>
                <a:gd name="T0" fmla="*/ 0 w 35"/>
                <a:gd name="T1" fmla="*/ 16 h 33"/>
                <a:gd name="T2" fmla="*/ 0 w 35"/>
                <a:gd name="T3" fmla="*/ 16 h 33"/>
                <a:gd name="T4" fmla="*/ 2 w 35"/>
                <a:gd name="T5" fmla="*/ 22 h 33"/>
                <a:gd name="T6" fmla="*/ 5 w 35"/>
                <a:gd name="T7" fmla="*/ 28 h 33"/>
                <a:gd name="T8" fmla="*/ 11 w 35"/>
                <a:gd name="T9" fmla="*/ 31 h 33"/>
                <a:gd name="T10" fmla="*/ 17 w 35"/>
                <a:gd name="T11" fmla="*/ 33 h 33"/>
                <a:gd name="T12" fmla="*/ 17 w 35"/>
                <a:gd name="T13" fmla="*/ 33 h 33"/>
                <a:gd name="T14" fmla="*/ 24 w 35"/>
                <a:gd name="T15" fmla="*/ 31 h 33"/>
                <a:gd name="T16" fmla="*/ 29 w 35"/>
                <a:gd name="T17" fmla="*/ 28 h 33"/>
                <a:gd name="T18" fmla="*/ 34 w 35"/>
                <a:gd name="T19" fmla="*/ 22 h 33"/>
                <a:gd name="T20" fmla="*/ 35 w 35"/>
                <a:gd name="T21" fmla="*/ 16 h 33"/>
                <a:gd name="T22" fmla="*/ 35 w 35"/>
                <a:gd name="T23" fmla="*/ 16 h 33"/>
                <a:gd name="T24" fmla="*/ 34 w 35"/>
                <a:gd name="T25" fmla="*/ 10 h 33"/>
                <a:gd name="T26" fmla="*/ 29 w 35"/>
                <a:gd name="T27" fmla="*/ 4 h 33"/>
                <a:gd name="T28" fmla="*/ 24 w 35"/>
                <a:gd name="T29" fmla="*/ 1 h 33"/>
                <a:gd name="T30" fmla="*/ 17 w 35"/>
                <a:gd name="T31" fmla="*/ 0 h 33"/>
                <a:gd name="T32" fmla="*/ 17 w 35"/>
                <a:gd name="T33" fmla="*/ 0 h 33"/>
                <a:gd name="T34" fmla="*/ 11 w 35"/>
                <a:gd name="T35" fmla="*/ 1 h 33"/>
                <a:gd name="T36" fmla="*/ 5 w 35"/>
                <a:gd name="T37" fmla="*/ 4 h 33"/>
                <a:gd name="T38" fmla="*/ 2 w 35"/>
                <a:gd name="T39" fmla="*/ 10 h 33"/>
                <a:gd name="T40" fmla="*/ 0 w 35"/>
                <a:gd name="T41" fmla="*/ 16 h 33"/>
                <a:gd name="T42" fmla="*/ 0 w 35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6"/>
                  </a:moveTo>
                  <a:lnTo>
                    <a:pt x="0" y="16"/>
                  </a:lnTo>
                  <a:lnTo>
                    <a:pt x="2" y="22"/>
                  </a:lnTo>
                  <a:lnTo>
                    <a:pt x="5" y="28"/>
                  </a:lnTo>
                  <a:lnTo>
                    <a:pt x="11" y="31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4" y="31"/>
                  </a:lnTo>
                  <a:lnTo>
                    <a:pt x="29" y="28"/>
                  </a:lnTo>
                  <a:lnTo>
                    <a:pt x="34" y="2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4" y="10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2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3" name="Freeform 455">
              <a:extLst>
                <a:ext uri="{FF2B5EF4-FFF2-40B4-BE49-F238E27FC236}">
                  <a16:creationId xmlns:a16="http://schemas.microsoft.com/office/drawing/2014/main" id="{40477952-957D-4E05-AE48-5CC23E2D5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1" y="1619"/>
              <a:ext cx="35" cy="33"/>
            </a:xfrm>
            <a:custGeom>
              <a:avLst/>
              <a:gdLst>
                <a:gd name="T0" fmla="*/ 0 w 35"/>
                <a:gd name="T1" fmla="*/ 16 h 33"/>
                <a:gd name="T2" fmla="*/ 0 w 35"/>
                <a:gd name="T3" fmla="*/ 16 h 33"/>
                <a:gd name="T4" fmla="*/ 1 w 35"/>
                <a:gd name="T5" fmla="*/ 22 h 33"/>
                <a:gd name="T6" fmla="*/ 4 w 35"/>
                <a:gd name="T7" fmla="*/ 28 h 33"/>
                <a:gd name="T8" fmla="*/ 11 w 35"/>
                <a:gd name="T9" fmla="*/ 31 h 33"/>
                <a:gd name="T10" fmla="*/ 17 w 35"/>
                <a:gd name="T11" fmla="*/ 33 h 33"/>
                <a:gd name="T12" fmla="*/ 17 w 35"/>
                <a:gd name="T13" fmla="*/ 33 h 33"/>
                <a:gd name="T14" fmla="*/ 24 w 35"/>
                <a:gd name="T15" fmla="*/ 31 h 33"/>
                <a:gd name="T16" fmla="*/ 29 w 35"/>
                <a:gd name="T17" fmla="*/ 28 h 33"/>
                <a:gd name="T18" fmla="*/ 33 w 35"/>
                <a:gd name="T19" fmla="*/ 22 h 33"/>
                <a:gd name="T20" fmla="*/ 35 w 35"/>
                <a:gd name="T21" fmla="*/ 16 h 33"/>
                <a:gd name="T22" fmla="*/ 35 w 35"/>
                <a:gd name="T23" fmla="*/ 16 h 33"/>
                <a:gd name="T24" fmla="*/ 33 w 35"/>
                <a:gd name="T25" fmla="*/ 10 h 33"/>
                <a:gd name="T26" fmla="*/ 29 w 35"/>
                <a:gd name="T27" fmla="*/ 4 h 33"/>
                <a:gd name="T28" fmla="*/ 24 w 35"/>
                <a:gd name="T29" fmla="*/ 1 h 33"/>
                <a:gd name="T30" fmla="*/ 17 w 35"/>
                <a:gd name="T31" fmla="*/ 0 h 33"/>
                <a:gd name="T32" fmla="*/ 17 w 35"/>
                <a:gd name="T33" fmla="*/ 0 h 33"/>
                <a:gd name="T34" fmla="*/ 11 w 35"/>
                <a:gd name="T35" fmla="*/ 1 h 33"/>
                <a:gd name="T36" fmla="*/ 4 w 35"/>
                <a:gd name="T37" fmla="*/ 4 h 33"/>
                <a:gd name="T38" fmla="*/ 1 w 35"/>
                <a:gd name="T39" fmla="*/ 10 h 33"/>
                <a:gd name="T40" fmla="*/ 0 w 35"/>
                <a:gd name="T41" fmla="*/ 16 h 33"/>
                <a:gd name="T42" fmla="*/ 0 w 35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6"/>
                  </a:moveTo>
                  <a:lnTo>
                    <a:pt x="0" y="16"/>
                  </a:lnTo>
                  <a:lnTo>
                    <a:pt x="1" y="22"/>
                  </a:lnTo>
                  <a:lnTo>
                    <a:pt x="4" y="28"/>
                  </a:lnTo>
                  <a:lnTo>
                    <a:pt x="11" y="31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4" y="31"/>
                  </a:lnTo>
                  <a:lnTo>
                    <a:pt x="29" y="28"/>
                  </a:lnTo>
                  <a:lnTo>
                    <a:pt x="33" y="2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3" y="10"/>
                  </a:lnTo>
                  <a:lnTo>
                    <a:pt x="29" y="4"/>
                  </a:lnTo>
                  <a:lnTo>
                    <a:pt x="24" y="1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1"/>
                  </a:lnTo>
                  <a:lnTo>
                    <a:pt x="4" y="4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4" name="Freeform 456">
              <a:extLst>
                <a:ext uri="{FF2B5EF4-FFF2-40B4-BE49-F238E27FC236}">
                  <a16:creationId xmlns:a16="http://schemas.microsoft.com/office/drawing/2014/main" id="{CDE24B61-86BF-4266-A409-32AC7BC70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7" y="1619"/>
              <a:ext cx="35" cy="33"/>
            </a:xfrm>
            <a:custGeom>
              <a:avLst/>
              <a:gdLst>
                <a:gd name="T0" fmla="*/ 0 w 35"/>
                <a:gd name="T1" fmla="*/ 16 h 33"/>
                <a:gd name="T2" fmla="*/ 0 w 35"/>
                <a:gd name="T3" fmla="*/ 16 h 33"/>
                <a:gd name="T4" fmla="*/ 1 w 35"/>
                <a:gd name="T5" fmla="*/ 22 h 33"/>
                <a:gd name="T6" fmla="*/ 6 w 35"/>
                <a:gd name="T7" fmla="*/ 28 h 33"/>
                <a:gd name="T8" fmla="*/ 11 w 35"/>
                <a:gd name="T9" fmla="*/ 31 h 33"/>
                <a:gd name="T10" fmla="*/ 18 w 35"/>
                <a:gd name="T11" fmla="*/ 33 h 33"/>
                <a:gd name="T12" fmla="*/ 18 w 35"/>
                <a:gd name="T13" fmla="*/ 33 h 33"/>
                <a:gd name="T14" fmla="*/ 24 w 35"/>
                <a:gd name="T15" fmla="*/ 31 h 33"/>
                <a:gd name="T16" fmla="*/ 30 w 35"/>
                <a:gd name="T17" fmla="*/ 28 h 33"/>
                <a:gd name="T18" fmla="*/ 33 w 35"/>
                <a:gd name="T19" fmla="*/ 22 h 33"/>
                <a:gd name="T20" fmla="*/ 35 w 35"/>
                <a:gd name="T21" fmla="*/ 16 h 33"/>
                <a:gd name="T22" fmla="*/ 35 w 35"/>
                <a:gd name="T23" fmla="*/ 16 h 33"/>
                <a:gd name="T24" fmla="*/ 33 w 35"/>
                <a:gd name="T25" fmla="*/ 10 h 33"/>
                <a:gd name="T26" fmla="*/ 30 w 35"/>
                <a:gd name="T27" fmla="*/ 4 h 33"/>
                <a:gd name="T28" fmla="*/ 24 w 35"/>
                <a:gd name="T29" fmla="*/ 1 h 33"/>
                <a:gd name="T30" fmla="*/ 18 w 35"/>
                <a:gd name="T31" fmla="*/ 0 h 33"/>
                <a:gd name="T32" fmla="*/ 18 w 35"/>
                <a:gd name="T33" fmla="*/ 0 h 33"/>
                <a:gd name="T34" fmla="*/ 11 w 35"/>
                <a:gd name="T35" fmla="*/ 1 h 33"/>
                <a:gd name="T36" fmla="*/ 6 w 35"/>
                <a:gd name="T37" fmla="*/ 4 h 33"/>
                <a:gd name="T38" fmla="*/ 1 w 35"/>
                <a:gd name="T39" fmla="*/ 10 h 33"/>
                <a:gd name="T40" fmla="*/ 0 w 35"/>
                <a:gd name="T41" fmla="*/ 16 h 33"/>
                <a:gd name="T42" fmla="*/ 0 w 35"/>
                <a:gd name="T43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6"/>
                  </a:moveTo>
                  <a:lnTo>
                    <a:pt x="0" y="16"/>
                  </a:lnTo>
                  <a:lnTo>
                    <a:pt x="1" y="22"/>
                  </a:lnTo>
                  <a:lnTo>
                    <a:pt x="6" y="28"/>
                  </a:lnTo>
                  <a:lnTo>
                    <a:pt x="11" y="31"/>
                  </a:lnTo>
                  <a:lnTo>
                    <a:pt x="18" y="33"/>
                  </a:lnTo>
                  <a:lnTo>
                    <a:pt x="18" y="33"/>
                  </a:lnTo>
                  <a:lnTo>
                    <a:pt x="24" y="31"/>
                  </a:lnTo>
                  <a:lnTo>
                    <a:pt x="30" y="28"/>
                  </a:lnTo>
                  <a:lnTo>
                    <a:pt x="33" y="22"/>
                  </a:lnTo>
                  <a:lnTo>
                    <a:pt x="35" y="16"/>
                  </a:lnTo>
                  <a:lnTo>
                    <a:pt x="35" y="16"/>
                  </a:lnTo>
                  <a:lnTo>
                    <a:pt x="33" y="10"/>
                  </a:lnTo>
                  <a:lnTo>
                    <a:pt x="30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4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5" name="Freeform 457">
              <a:extLst>
                <a:ext uri="{FF2B5EF4-FFF2-40B4-BE49-F238E27FC236}">
                  <a16:creationId xmlns:a16="http://schemas.microsoft.com/office/drawing/2014/main" id="{C4882CD5-17A9-49D0-85E2-DFAD69597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1623"/>
              <a:ext cx="35" cy="35"/>
            </a:xfrm>
            <a:custGeom>
              <a:avLst/>
              <a:gdLst>
                <a:gd name="T0" fmla="*/ 0 w 35"/>
                <a:gd name="T1" fmla="*/ 17 h 35"/>
                <a:gd name="T2" fmla="*/ 0 w 35"/>
                <a:gd name="T3" fmla="*/ 17 h 35"/>
                <a:gd name="T4" fmla="*/ 2 w 35"/>
                <a:gd name="T5" fmla="*/ 24 h 35"/>
                <a:gd name="T6" fmla="*/ 5 w 35"/>
                <a:gd name="T7" fmla="*/ 29 h 35"/>
                <a:gd name="T8" fmla="*/ 11 w 35"/>
                <a:gd name="T9" fmla="*/ 33 h 35"/>
                <a:gd name="T10" fmla="*/ 17 w 35"/>
                <a:gd name="T11" fmla="*/ 35 h 35"/>
                <a:gd name="T12" fmla="*/ 17 w 35"/>
                <a:gd name="T13" fmla="*/ 35 h 35"/>
                <a:gd name="T14" fmla="*/ 24 w 35"/>
                <a:gd name="T15" fmla="*/ 33 h 35"/>
                <a:gd name="T16" fmla="*/ 29 w 35"/>
                <a:gd name="T17" fmla="*/ 29 h 35"/>
                <a:gd name="T18" fmla="*/ 33 w 35"/>
                <a:gd name="T19" fmla="*/ 24 h 35"/>
                <a:gd name="T20" fmla="*/ 35 w 35"/>
                <a:gd name="T21" fmla="*/ 17 h 35"/>
                <a:gd name="T22" fmla="*/ 35 w 35"/>
                <a:gd name="T23" fmla="*/ 17 h 35"/>
                <a:gd name="T24" fmla="*/ 33 w 35"/>
                <a:gd name="T25" fmla="*/ 11 h 35"/>
                <a:gd name="T26" fmla="*/ 29 w 35"/>
                <a:gd name="T27" fmla="*/ 5 h 35"/>
                <a:gd name="T28" fmla="*/ 24 w 35"/>
                <a:gd name="T29" fmla="*/ 2 h 35"/>
                <a:gd name="T30" fmla="*/ 17 w 35"/>
                <a:gd name="T31" fmla="*/ 0 h 35"/>
                <a:gd name="T32" fmla="*/ 17 w 35"/>
                <a:gd name="T33" fmla="*/ 0 h 35"/>
                <a:gd name="T34" fmla="*/ 11 w 35"/>
                <a:gd name="T35" fmla="*/ 2 h 35"/>
                <a:gd name="T36" fmla="*/ 5 w 35"/>
                <a:gd name="T37" fmla="*/ 5 h 35"/>
                <a:gd name="T38" fmla="*/ 2 w 35"/>
                <a:gd name="T39" fmla="*/ 11 h 35"/>
                <a:gd name="T40" fmla="*/ 0 w 35"/>
                <a:gd name="T41" fmla="*/ 17 h 35"/>
                <a:gd name="T42" fmla="*/ 0 w 35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lnTo>
                    <a:pt x="0" y="17"/>
                  </a:lnTo>
                  <a:lnTo>
                    <a:pt x="2" y="24"/>
                  </a:lnTo>
                  <a:lnTo>
                    <a:pt x="5" y="29"/>
                  </a:lnTo>
                  <a:lnTo>
                    <a:pt x="11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4" y="33"/>
                  </a:lnTo>
                  <a:lnTo>
                    <a:pt x="29" y="29"/>
                  </a:lnTo>
                  <a:lnTo>
                    <a:pt x="33" y="24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3" y="11"/>
                  </a:lnTo>
                  <a:lnTo>
                    <a:pt x="29" y="5"/>
                  </a:lnTo>
                  <a:lnTo>
                    <a:pt x="24" y="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6" name="Freeform 458">
              <a:extLst>
                <a:ext uri="{FF2B5EF4-FFF2-40B4-BE49-F238E27FC236}">
                  <a16:creationId xmlns:a16="http://schemas.microsoft.com/office/drawing/2014/main" id="{F492412F-275E-4663-ACDD-F7504768A3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9" y="1623"/>
              <a:ext cx="35" cy="35"/>
            </a:xfrm>
            <a:custGeom>
              <a:avLst/>
              <a:gdLst>
                <a:gd name="T0" fmla="*/ 0 w 35"/>
                <a:gd name="T1" fmla="*/ 17 h 35"/>
                <a:gd name="T2" fmla="*/ 0 w 35"/>
                <a:gd name="T3" fmla="*/ 17 h 35"/>
                <a:gd name="T4" fmla="*/ 2 w 35"/>
                <a:gd name="T5" fmla="*/ 24 h 35"/>
                <a:gd name="T6" fmla="*/ 6 w 35"/>
                <a:gd name="T7" fmla="*/ 29 h 35"/>
                <a:gd name="T8" fmla="*/ 11 w 35"/>
                <a:gd name="T9" fmla="*/ 33 h 35"/>
                <a:gd name="T10" fmla="*/ 18 w 35"/>
                <a:gd name="T11" fmla="*/ 35 h 35"/>
                <a:gd name="T12" fmla="*/ 18 w 35"/>
                <a:gd name="T13" fmla="*/ 35 h 35"/>
                <a:gd name="T14" fmla="*/ 24 w 35"/>
                <a:gd name="T15" fmla="*/ 33 h 35"/>
                <a:gd name="T16" fmla="*/ 30 w 35"/>
                <a:gd name="T17" fmla="*/ 29 h 35"/>
                <a:gd name="T18" fmla="*/ 34 w 35"/>
                <a:gd name="T19" fmla="*/ 24 h 35"/>
                <a:gd name="T20" fmla="*/ 35 w 35"/>
                <a:gd name="T21" fmla="*/ 17 h 35"/>
                <a:gd name="T22" fmla="*/ 35 w 35"/>
                <a:gd name="T23" fmla="*/ 17 h 35"/>
                <a:gd name="T24" fmla="*/ 34 w 35"/>
                <a:gd name="T25" fmla="*/ 11 h 35"/>
                <a:gd name="T26" fmla="*/ 30 w 35"/>
                <a:gd name="T27" fmla="*/ 5 h 35"/>
                <a:gd name="T28" fmla="*/ 24 w 35"/>
                <a:gd name="T29" fmla="*/ 2 h 35"/>
                <a:gd name="T30" fmla="*/ 18 w 35"/>
                <a:gd name="T31" fmla="*/ 0 h 35"/>
                <a:gd name="T32" fmla="*/ 18 w 35"/>
                <a:gd name="T33" fmla="*/ 0 h 35"/>
                <a:gd name="T34" fmla="*/ 11 w 35"/>
                <a:gd name="T35" fmla="*/ 2 h 35"/>
                <a:gd name="T36" fmla="*/ 6 w 35"/>
                <a:gd name="T37" fmla="*/ 5 h 35"/>
                <a:gd name="T38" fmla="*/ 2 w 35"/>
                <a:gd name="T39" fmla="*/ 11 h 35"/>
                <a:gd name="T40" fmla="*/ 0 w 35"/>
                <a:gd name="T41" fmla="*/ 17 h 35"/>
                <a:gd name="T42" fmla="*/ 0 w 35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lnTo>
                    <a:pt x="0" y="17"/>
                  </a:lnTo>
                  <a:lnTo>
                    <a:pt x="2" y="24"/>
                  </a:lnTo>
                  <a:lnTo>
                    <a:pt x="6" y="29"/>
                  </a:lnTo>
                  <a:lnTo>
                    <a:pt x="11" y="33"/>
                  </a:lnTo>
                  <a:lnTo>
                    <a:pt x="18" y="35"/>
                  </a:lnTo>
                  <a:lnTo>
                    <a:pt x="18" y="35"/>
                  </a:lnTo>
                  <a:lnTo>
                    <a:pt x="24" y="33"/>
                  </a:lnTo>
                  <a:lnTo>
                    <a:pt x="30" y="29"/>
                  </a:lnTo>
                  <a:lnTo>
                    <a:pt x="34" y="24"/>
                  </a:lnTo>
                  <a:lnTo>
                    <a:pt x="35" y="17"/>
                  </a:lnTo>
                  <a:lnTo>
                    <a:pt x="35" y="17"/>
                  </a:lnTo>
                  <a:lnTo>
                    <a:pt x="34" y="11"/>
                  </a:lnTo>
                  <a:lnTo>
                    <a:pt x="30" y="5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7" name="Freeform 459">
              <a:extLst>
                <a:ext uri="{FF2B5EF4-FFF2-40B4-BE49-F238E27FC236}">
                  <a16:creationId xmlns:a16="http://schemas.microsoft.com/office/drawing/2014/main" id="{BC135E4B-57BA-456E-A937-8BD9FF6FC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0" y="1623"/>
              <a:ext cx="33" cy="35"/>
            </a:xfrm>
            <a:custGeom>
              <a:avLst/>
              <a:gdLst>
                <a:gd name="T0" fmla="*/ 0 w 33"/>
                <a:gd name="T1" fmla="*/ 17 h 35"/>
                <a:gd name="T2" fmla="*/ 0 w 33"/>
                <a:gd name="T3" fmla="*/ 17 h 35"/>
                <a:gd name="T4" fmla="*/ 1 w 33"/>
                <a:gd name="T5" fmla="*/ 24 h 35"/>
                <a:gd name="T6" fmla="*/ 4 w 33"/>
                <a:gd name="T7" fmla="*/ 29 h 35"/>
                <a:gd name="T8" fmla="*/ 10 w 33"/>
                <a:gd name="T9" fmla="*/ 33 h 35"/>
                <a:gd name="T10" fmla="*/ 16 w 33"/>
                <a:gd name="T11" fmla="*/ 35 h 35"/>
                <a:gd name="T12" fmla="*/ 16 w 33"/>
                <a:gd name="T13" fmla="*/ 35 h 35"/>
                <a:gd name="T14" fmla="*/ 23 w 33"/>
                <a:gd name="T15" fmla="*/ 33 h 35"/>
                <a:gd name="T16" fmla="*/ 29 w 33"/>
                <a:gd name="T17" fmla="*/ 29 h 35"/>
                <a:gd name="T18" fmla="*/ 32 w 33"/>
                <a:gd name="T19" fmla="*/ 24 h 35"/>
                <a:gd name="T20" fmla="*/ 33 w 33"/>
                <a:gd name="T21" fmla="*/ 17 h 35"/>
                <a:gd name="T22" fmla="*/ 33 w 33"/>
                <a:gd name="T23" fmla="*/ 17 h 35"/>
                <a:gd name="T24" fmla="*/ 32 w 33"/>
                <a:gd name="T25" fmla="*/ 11 h 35"/>
                <a:gd name="T26" fmla="*/ 29 w 33"/>
                <a:gd name="T27" fmla="*/ 5 h 35"/>
                <a:gd name="T28" fmla="*/ 23 w 33"/>
                <a:gd name="T29" fmla="*/ 2 h 35"/>
                <a:gd name="T30" fmla="*/ 16 w 33"/>
                <a:gd name="T31" fmla="*/ 0 h 35"/>
                <a:gd name="T32" fmla="*/ 16 w 33"/>
                <a:gd name="T33" fmla="*/ 0 h 35"/>
                <a:gd name="T34" fmla="*/ 10 w 33"/>
                <a:gd name="T35" fmla="*/ 2 h 35"/>
                <a:gd name="T36" fmla="*/ 4 w 33"/>
                <a:gd name="T37" fmla="*/ 5 h 35"/>
                <a:gd name="T38" fmla="*/ 1 w 33"/>
                <a:gd name="T39" fmla="*/ 11 h 35"/>
                <a:gd name="T40" fmla="*/ 0 w 33"/>
                <a:gd name="T41" fmla="*/ 17 h 35"/>
                <a:gd name="T42" fmla="*/ 0 w 33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7"/>
                  </a:moveTo>
                  <a:lnTo>
                    <a:pt x="0" y="17"/>
                  </a:lnTo>
                  <a:lnTo>
                    <a:pt x="1" y="24"/>
                  </a:lnTo>
                  <a:lnTo>
                    <a:pt x="4" y="29"/>
                  </a:lnTo>
                  <a:lnTo>
                    <a:pt x="10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3" y="33"/>
                  </a:lnTo>
                  <a:lnTo>
                    <a:pt x="29" y="29"/>
                  </a:lnTo>
                  <a:lnTo>
                    <a:pt x="32" y="24"/>
                  </a:lnTo>
                  <a:lnTo>
                    <a:pt x="33" y="17"/>
                  </a:lnTo>
                  <a:lnTo>
                    <a:pt x="33" y="17"/>
                  </a:lnTo>
                  <a:lnTo>
                    <a:pt x="32" y="11"/>
                  </a:lnTo>
                  <a:lnTo>
                    <a:pt x="29" y="5"/>
                  </a:lnTo>
                  <a:lnTo>
                    <a:pt x="23" y="2"/>
                  </a:lnTo>
                  <a:lnTo>
                    <a:pt x="16" y="0"/>
                  </a:lnTo>
                  <a:lnTo>
                    <a:pt x="16" y="0"/>
                  </a:lnTo>
                  <a:lnTo>
                    <a:pt x="10" y="2"/>
                  </a:lnTo>
                  <a:lnTo>
                    <a:pt x="4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8" name="Freeform 460">
              <a:extLst>
                <a:ext uri="{FF2B5EF4-FFF2-40B4-BE49-F238E27FC236}">
                  <a16:creationId xmlns:a16="http://schemas.microsoft.com/office/drawing/2014/main" id="{BB23592A-0C67-48C8-A4A1-CB93EB7C9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1634"/>
              <a:ext cx="34" cy="35"/>
            </a:xfrm>
            <a:custGeom>
              <a:avLst/>
              <a:gdLst>
                <a:gd name="T0" fmla="*/ 0 w 34"/>
                <a:gd name="T1" fmla="*/ 16 h 35"/>
                <a:gd name="T2" fmla="*/ 0 w 34"/>
                <a:gd name="T3" fmla="*/ 16 h 35"/>
                <a:gd name="T4" fmla="*/ 0 w 34"/>
                <a:gd name="T5" fmla="*/ 22 h 35"/>
                <a:gd name="T6" fmla="*/ 3 w 34"/>
                <a:gd name="T7" fmla="*/ 29 h 35"/>
                <a:gd name="T8" fmla="*/ 10 w 34"/>
                <a:gd name="T9" fmla="*/ 33 h 35"/>
                <a:gd name="T10" fmla="*/ 16 w 34"/>
                <a:gd name="T11" fmla="*/ 35 h 35"/>
                <a:gd name="T12" fmla="*/ 16 w 34"/>
                <a:gd name="T13" fmla="*/ 35 h 35"/>
                <a:gd name="T14" fmla="*/ 23 w 34"/>
                <a:gd name="T15" fmla="*/ 33 h 35"/>
                <a:gd name="T16" fmla="*/ 28 w 34"/>
                <a:gd name="T17" fmla="*/ 30 h 35"/>
                <a:gd name="T18" fmla="*/ 32 w 34"/>
                <a:gd name="T19" fmla="*/ 26 h 35"/>
                <a:gd name="T20" fmla="*/ 34 w 34"/>
                <a:gd name="T21" fmla="*/ 18 h 35"/>
                <a:gd name="T22" fmla="*/ 34 w 34"/>
                <a:gd name="T23" fmla="*/ 18 h 35"/>
                <a:gd name="T24" fmla="*/ 34 w 34"/>
                <a:gd name="T25" fmla="*/ 12 h 35"/>
                <a:gd name="T26" fmla="*/ 31 w 34"/>
                <a:gd name="T27" fmla="*/ 6 h 35"/>
                <a:gd name="T28" fmla="*/ 25 w 34"/>
                <a:gd name="T29" fmla="*/ 1 h 35"/>
                <a:gd name="T30" fmla="*/ 19 w 34"/>
                <a:gd name="T31" fmla="*/ 0 h 35"/>
                <a:gd name="T32" fmla="*/ 19 w 34"/>
                <a:gd name="T33" fmla="*/ 0 h 35"/>
                <a:gd name="T34" fmla="*/ 11 w 34"/>
                <a:gd name="T35" fmla="*/ 1 h 35"/>
                <a:gd name="T36" fmla="*/ 7 w 34"/>
                <a:gd name="T37" fmla="*/ 4 h 35"/>
                <a:gd name="T38" fmla="*/ 2 w 34"/>
                <a:gd name="T39" fmla="*/ 9 h 35"/>
                <a:gd name="T40" fmla="*/ 0 w 34"/>
                <a:gd name="T41" fmla="*/ 16 h 35"/>
                <a:gd name="T42" fmla="*/ 0 w 34"/>
                <a:gd name="T4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0" y="16"/>
                  </a:moveTo>
                  <a:lnTo>
                    <a:pt x="0" y="16"/>
                  </a:lnTo>
                  <a:lnTo>
                    <a:pt x="0" y="22"/>
                  </a:lnTo>
                  <a:lnTo>
                    <a:pt x="3" y="29"/>
                  </a:lnTo>
                  <a:lnTo>
                    <a:pt x="10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3" y="33"/>
                  </a:lnTo>
                  <a:lnTo>
                    <a:pt x="28" y="30"/>
                  </a:lnTo>
                  <a:lnTo>
                    <a:pt x="32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1" y="6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7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9" name="Freeform 461">
              <a:extLst>
                <a:ext uri="{FF2B5EF4-FFF2-40B4-BE49-F238E27FC236}">
                  <a16:creationId xmlns:a16="http://schemas.microsoft.com/office/drawing/2014/main" id="{8F98E021-6C0A-4DCA-BBAE-552F02FA7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0" y="1640"/>
              <a:ext cx="34" cy="35"/>
            </a:xfrm>
            <a:custGeom>
              <a:avLst/>
              <a:gdLst>
                <a:gd name="T0" fmla="*/ 0 w 34"/>
                <a:gd name="T1" fmla="*/ 16 h 35"/>
                <a:gd name="T2" fmla="*/ 0 w 34"/>
                <a:gd name="T3" fmla="*/ 16 h 35"/>
                <a:gd name="T4" fmla="*/ 1 w 34"/>
                <a:gd name="T5" fmla="*/ 23 h 35"/>
                <a:gd name="T6" fmla="*/ 4 w 34"/>
                <a:gd name="T7" fmla="*/ 29 h 35"/>
                <a:gd name="T8" fmla="*/ 9 w 34"/>
                <a:gd name="T9" fmla="*/ 32 h 35"/>
                <a:gd name="T10" fmla="*/ 16 w 34"/>
                <a:gd name="T11" fmla="*/ 35 h 35"/>
                <a:gd name="T12" fmla="*/ 16 w 34"/>
                <a:gd name="T13" fmla="*/ 35 h 35"/>
                <a:gd name="T14" fmla="*/ 22 w 34"/>
                <a:gd name="T15" fmla="*/ 33 h 35"/>
                <a:gd name="T16" fmla="*/ 28 w 34"/>
                <a:gd name="T17" fmla="*/ 30 h 35"/>
                <a:gd name="T18" fmla="*/ 33 w 34"/>
                <a:gd name="T19" fmla="*/ 24 h 35"/>
                <a:gd name="T20" fmla="*/ 34 w 34"/>
                <a:gd name="T21" fmla="*/ 18 h 35"/>
                <a:gd name="T22" fmla="*/ 34 w 34"/>
                <a:gd name="T23" fmla="*/ 18 h 35"/>
                <a:gd name="T24" fmla="*/ 33 w 34"/>
                <a:gd name="T25" fmla="*/ 12 h 35"/>
                <a:gd name="T26" fmla="*/ 30 w 34"/>
                <a:gd name="T27" fmla="*/ 6 h 35"/>
                <a:gd name="T28" fmla="*/ 25 w 34"/>
                <a:gd name="T29" fmla="*/ 1 h 35"/>
                <a:gd name="T30" fmla="*/ 18 w 34"/>
                <a:gd name="T31" fmla="*/ 0 h 35"/>
                <a:gd name="T32" fmla="*/ 18 w 34"/>
                <a:gd name="T33" fmla="*/ 0 h 35"/>
                <a:gd name="T34" fmla="*/ 12 w 34"/>
                <a:gd name="T35" fmla="*/ 1 h 35"/>
                <a:gd name="T36" fmla="*/ 6 w 34"/>
                <a:gd name="T37" fmla="*/ 4 h 35"/>
                <a:gd name="T38" fmla="*/ 3 w 34"/>
                <a:gd name="T39" fmla="*/ 9 h 35"/>
                <a:gd name="T40" fmla="*/ 0 w 34"/>
                <a:gd name="T41" fmla="*/ 16 h 35"/>
                <a:gd name="T42" fmla="*/ 0 w 34"/>
                <a:gd name="T4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0" y="16"/>
                  </a:moveTo>
                  <a:lnTo>
                    <a:pt x="0" y="16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2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3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0" name="Freeform 462">
              <a:extLst>
                <a:ext uri="{FF2B5EF4-FFF2-40B4-BE49-F238E27FC236}">
                  <a16:creationId xmlns:a16="http://schemas.microsoft.com/office/drawing/2014/main" id="{0D6C60A6-2B0A-4970-9731-6F9298BE1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3" y="1640"/>
              <a:ext cx="34" cy="35"/>
            </a:xfrm>
            <a:custGeom>
              <a:avLst/>
              <a:gdLst>
                <a:gd name="T0" fmla="*/ 0 w 34"/>
                <a:gd name="T1" fmla="*/ 16 h 35"/>
                <a:gd name="T2" fmla="*/ 0 w 34"/>
                <a:gd name="T3" fmla="*/ 16 h 35"/>
                <a:gd name="T4" fmla="*/ 1 w 34"/>
                <a:gd name="T5" fmla="*/ 23 h 35"/>
                <a:gd name="T6" fmla="*/ 4 w 34"/>
                <a:gd name="T7" fmla="*/ 29 h 35"/>
                <a:gd name="T8" fmla="*/ 10 w 34"/>
                <a:gd name="T9" fmla="*/ 32 h 35"/>
                <a:gd name="T10" fmla="*/ 16 w 34"/>
                <a:gd name="T11" fmla="*/ 35 h 35"/>
                <a:gd name="T12" fmla="*/ 16 w 34"/>
                <a:gd name="T13" fmla="*/ 35 h 35"/>
                <a:gd name="T14" fmla="*/ 22 w 34"/>
                <a:gd name="T15" fmla="*/ 33 h 35"/>
                <a:gd name="T16" fmla="*/ 28 w 34"/>
                <a:gd name="T17" fmla="*/ 30 h 35"/>
                <a:gd name="T18" fmla="*/ 33 w 34"/>
                <a:gd name="T19" fmla="*/ 24 h 35"/>
                <a:gd name="T20" fmla="*/ 34 w 34"/>
                <a:gd name="T21" fmla="*/ 18 h 35"/>
                <a:gd name="T22" fmla="*/ 34 w 34"/>
                <a:gd name="T23" fmla="*/ 18 h 35"/>
                <a:gd name="T24" fmla="*/ 33 w 34"/>
                <a:gd name="T25" fmla="*/ 12 h 35"/>
                <a:gd name="T26" fmla="*/ 30 w 34"/>
                <a:gd name="T27" fmla="*/ 6 h 35"/>
                <a:gd name="T28" fmla="*/ 25 w 34"/>
                <a:gd name="T29" fmla="*/ 1 h 35"/>
                <a:gd name="T30" fmla="*/ 18 w 34"/>
                <a:gd name="T31" fmla="*/ 0 h 35"/>
                <a:gd name="T32" fmla="*/ 18 w 34"/>
                <a:gd name="T33" fmla="*/ 0 h 35"/>
                <a:gd name="T34" fmla="*/ 12 w 34"/>
                <a:gd name="T35" fmla="*/ 1 h 35"/>
                <a:gd name="T36" fmla="*/ 6 w 34"/>
                <a:gd name="T37" fmla="*/ 4 h 35"/>
                <a:gd name="T38" fmla="*/ 3 w 34"/>
                <a:gd name="T39" fmla="*/ 9 h 35"/>
                <a:gd name="T40" fmla="*/ 0 w 34"/>
                <a:gd name="T41" fmla="*/ 16 h 35"/>
                <a:gd name="T42" fmla="*/ 0 w 34"/>
                <a:gd name="T4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0" y="16"/>
                  </a:moveTo>
                  <a:lnTo>
                    <a:pt x="0" y="16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10" y="32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3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3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1" name="Freeform 463">
              <a:extLst>
                <a:ext uri="{FF2B5EF4-FFF2-40B4-BE49-F238E27FC236}">
                  <a16:creationId xmlns:a16="http://schemas.microsoft.com/office/drawing/2014/main" id="{C731925A-ADE4-4363-9BB1-CCE17F3A5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0" y="1640"/>
              <a:ext cx="33" cy="33"/>
            </a:xfrm>
            <a:custGeom>
              <a:avLst/>
              <a:gdLst>
                <a:gd name="T0" fmla="*/ 0 w 33"/>
                <a:gd name="T1" fmla="*/ 15 h 33"/>
                <a:gd name="T2" fmla="*/ 0 w 33"/>
                <a:gd name="T3" fmla="*/ 15 h 33"/>
                <a:gd name="T4" fmla="*/ 0 w 33"/>
                <a:gd name="T5" fmla="*/ 23 h 33"/>
                <a:gd name="T6" fmla="*/ 5 w 33"/>
                <a:gd name="T7" fmla="*/ 29 h 33"/>
                <a:gd name="T8" fmla="*/ 9 w 33"/>
                <a:gd name="T9" fmla="*/ 32 h 33"/>
                <a:gd name="T10" fmla="*/ 15 w 33"/>
                <a:gd name="T11" fmla="*/ 33 h 33"/>
                <a:gd name="T12" fmla="*/ 15 w 33"/>
                <a:gd name="T13" fmla="*/ 33 h 33"/>
                <a:gd name="T14" fmla="*/ 23 w 33"/>
                <a:gd name="T15" fmla="*/ 33 h 33"/>
                <a:gd name="T16" fmla="*/ 29 w 33"/>
                <a:gd name="T17" fmla="*/ 30 h 33"/>
                <a:gd name="T18" fmla="*/ 32 w 33"/>
                <a:gd name="T19" fmla="*/ 24 h 33"/>
                <a:gd name="T20" fmla="*/ 33 w 33"/>
                <a:gd name="T21" fmla="*/ 18 h 33"/>
                <a:gd name="T22" fmla="*/ 33 w 33"/>
                <a:gd name="T23" fmla="*/ 18 h 33"/>
                <a:gd name="T24" fmla="*/ 33 w 33"/>
                <a:gd name="T25" fmla="*/ 10 h 33"/>
                <a:gd name="T26" fmla="*/ 30 w 33"/>
                <a:gd name="T27" fmla="*/ 6 h 33"/>
                <a:gd name="T28" fmla="*/ 24 w 33"/>
                <a:gd name="T29" fmla="*/ 1 h 33"/>
                <a:gd name="T30" fmla="*/ 18 w 33"/>
                <a:gd name="T31" fmla="*/ 0 h 33"/>
                <a:gd name="T32" fmla="*/ 18 w 33"/>
                <a:gd name="T33" fmla="*/ 0 h 33"/>
                <a:gd name="T34" fmla="*/ 11 w 33"/>
                <a:gd name="T35" fmla="*/ 0 h 33"/>
                <a:gd name="T36" fmla="*/ 6 w 33"/>
                <a:gd name="T37" fmla="*/ 4 h 33"/>
                <a:gd name="T38" fmla="*/ 2 w 33"/>
                <a:gd name="T39" fmla="*/ 9 h 33"/>
                <a:gd name="T40" fmla="*/ 0 w 33"/>
                <a:gd name="T41" fmla="*/ 15 h 33"/>
                <a:gd name="T42" fmla="*/ 0 w 33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3">
                  <a:moveTo>
                    <a:pt x="0" y="15"/>
                  </a:moveTo>
                  <a:lnTo>
                    <a:pt x="0" y="15"/>
                  </a:lnTo>
                  <a:lnTo>
                    <a:pt x="0" y="23"/>
                  </a:lnTo>
                  <a:lnTo>
                    <a:pt x="5" y="29"/>
                  </a:lnTo>
                  <a:lnTo>
                    <a:pt x="9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4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0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2" name="Freeform 464">
              <a:extLst>
                <a:ext uri="{FF2B5EF4-FFF2-40B4-BE49-F238E27FC236}">
                  <a16:creationId xmlns:a16="http://schemas.microsoft.com/office/drawing/2014/main" id="{5F1799F5-7B7B-4A12-AECB-C19576E59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3" y="1646"/>
              <a:ext cx="35" cy="33"/>
            </a:xfrm>
            <a:custGeom>
              <a:avLst/>
              <a:gdLst>
                <a:gd name="T0" fmla="*/ 0 w 35"/>
                <a:gd name="T1" fmla="*/ 15 h 33"/>
                <a:gd name="T2" fmla="*/ 0 w 35"/>
                <a:gd name="T3" fmla="*/ 15 h 33"/>
                <a:gd name="T4" fmla="*/ 0 w 35"/>
                <a:gd name="T5" fmla="*/ 23 h 33"/>
                <a:gd name="T6" fmla="*/ 4 w 35"/>
                <a:gd name="T7" fmla="*/ 29 h 33"/>
                <a:gd name="T8" fmla="*/ 9 w 35"/>
                <a:gd name="T9" fmla="*/ 32 h 33"/>
                <a:gd name="T10" fmla="*/ 15 w 35"/>
                <a:gd name="T11" fmla="*/ 33 h 33"/>
                <a:gd name="T12" fmla="*/ 15 w 35"/>
                <a:gd name="T13" fmla="*/ 33 h 33"/>
                <a:gd name="T14" fmla="*/ 22 w 35"/>
                <a:gd name="T15" fmla="*/ 33 h 33"/>
                <a:gd name="T16" fmla="*/ 29 w 35"/>
                <a:gd name="T17" fmla="*/ 30 h 33"/>
                <a:gd name="T18" fmla="*/ 32 w 35"/>
                <a:gd name="T19" fmla="*/ 24 h 33"/>
                <a:gd name="T20" fmla="*/ 35 w 35"/>
                <a:gd name="T21" fmla="*/ 18 h 33"/>
                <a:gd name="T22" fmla="*/ 35 w 35"/>
                <a:gd name="T23" fmla="*/ 18 h 33"/>
                <a:gd name="T24" fmla="*/ 33 w 35"/>
                <a:gd name="T25" fmla="*/ 10 h 33"/>
                <a:gd name="T26" fmla="*/ 30 w 35"/>
                <a:gd name="T27" fmla="*/ 6 h 33"/>
                <a:gd name="T28" fmla="*/ 24 w 35"/>
                <a:gd name="T29" fmla="*/ 1 h 33"/>
                <a:gd name="T30" fmla="*/ 18 w 35"/>
                <a:gd name="T31" fmla="*/ 0 h 33"/>
                <a:gd name="T32" fmla="*/ 18 w 35"/>
                <a:gd name="T33" fmla="*/ 0 h 33"/>
                <a:gd name="T34" fmla="*/ 12 w 35"/>
                <a:gd name="T35" fmla="*/ 0 h 33"/>
                <a:gd name="T36" fmla="*/ 6 w 35"/>
                <a:gd name="T37" fmla="*/ 4 h 33"/>
                <a:gd name="T38" fmla="*/ 1 w 35"/>
                <a:gd name="T39" fmla="*/ 9 h 33"/>
                <a:gd name="T40" fmla="*/ 0 w 35"/>
                <a:gd name="T41" fmla="*/ 15 h 33"/>
                <a:gd name="T42" fmla="*/ 0 w 35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5"/>
                  </a:moveTo>
                  <a:lnTo>
                    <a:pt x="0" y="15"/>
                  </a:lnTo>
                  <a:lnTo>
                    <a:pt x="0" y="23"/>
                  </a:lnTo>
                  <a:lnTo>
                    <a:pt x="4" y="29"/>
                  </a:lnTo>
                  <a:lnTo>
                    <a:pt x="9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22" y="33"/>
                  </a:lnTo>
                  <a:lnTo>
                    <a:pt x="29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0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3" name="Freeform 465">
              <a:extLst>
                <a:ext uri="{FF2B5EF4-FFF2-40B4-BE49-F238E27FC236}">
                  <a16:creationId xmlns:a16="http://schemas.microsoft.com/office/drawing/2014/main" id="{2B42E0BE-3C51-4F00-8770-69C3508F2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6" y="1646"/>
              <a:ext cx="35" cy="33"/>
            </a:xfrm>
            <a:custGeom>
              <a:avLst/>
              <a:gdLst>
                <a:gd name="T0" fmla="*/ 0 w 35"/>
                <a:gd name="T1" fmla="*/ 15 h 33"/>
                <a:gd name="T2" fmla="*/ 0 w 35"/>
                <a:gd name="T3" fmla="*/ 15 h 33"/>
                <a:gd name="T4" fmla="*/ 1 w 35"/>
                <a:gd name="T5" fmla="*/ 23 h 33"/>
                <a:gd name="T6" fmla="*/ 4 w 35"/>
                <a:gd name="T7" fmla="*/ 29 h 33"/>
                <a:gd name="T8" fmla="*/ 9 w 35"/>
                <a:gd name="T9" fmla="*/ 32 h 33"/>
                <a:gd name="T10" fmla="*/ 15 w 35"/>
                <a:gd name="T11" fmla="*/ 33 h 33"/>
                <a:gd name="T12" fmla="*/ 15 w 35"/>
                <a:gd name="T13" fmla="*/ 33 h 33"/>
                <a:gd name="T14" fmla="*/ 22 w 35"/>
                <a:gd name="T15" fmla="*/ 33 h 33"/>
                <a:gd name="T16" fmla="*/ 29 w 35"/>
                <a:gd name="T17" fmla="*/ 30 h 33"/>
                <a:gd name="T18" fmla="*/ 32 w 35"/>
                <a:gd name="T19" fmla="*/ 24 h 33"/>
                <a:gd name="T20" fmla="*/ 35 w 35"/>
                <a:gd name="T21" fmla="*/ 18 h 33"/>
                <a:gd name="T22" fmla="*/ 35 w 35"/>
                <a:gd name="T23" fmla="*/ 18 h 33"/>
                <a:gd name="T24" fmla="*/ 33 w 35"/>
                <a:gd name="T25" fmla="*/ 10 h 33"/>
                <a:gd name="T26" fmla="*/ 30 w 35"/>
                <a:gd name="T27" fmla="*/ 6 h 33"/>
                <a:gd name="T28" fmla="*/ 24 w 35"/>
                <a:gd name="T29" fmla="*/ 1 h 33"/>
                <a:gd name="T30" fmla="*/ 18 w 35"/>
                <a:gd name="T31" fmla="*/ 0 h 33"/>
                <a:gd name="T32" fmla="*/ 18 w 35"/>
                <a:gd name="T33" fmla="*/ 0 h 33"/>
                <a:gd name="T34" fmla="*/ 12 w 35"/>
                <a:gd name="T35" fmla="*/ 0 h 33"/>
                <a:gd name="T36" fmla="*/ 6 w 35"/>
                <a:gd name="T37" fmla="*/ 4 h 33"/>
                <a:gd name="T38" fmla="*/ 1 w 35"/>
                <a:gd name="T39" fmla="*/ 9 h 33"/>
                <a:gd name="T40" fmla="*/ 0 w 35"/>
                <a:gd name="T41" fmla="*/ 15 h 33"/>
                <a:gd name="T42" fmla="*/ 0 w 35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5"/>
                  </a:moveTo>
                  <a:lnTo>
                    <a:pt x="0" y="15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22" y="33"/>
                  </a:lnTo>
                  <a:lnTo>
                    <a:pt x="29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0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4" name="Freeform 466">
              <a:extLst>
                <a:ext uri="{FF2B5EF4-FFF2-40B4-BE49-F238E27FC236}">
                  <a16:creationId xmlns:a16="http://schemas.microsoft.com/office/drawing/2014/main" id="{F0E3B65B-49DF-44BD-85A9-9B6154574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2" y="1658"/>
              <a:ext cx="35" cy="33"/>
            </a:xfrm>
            <a:custGeom>
              <a:avLst/>
              <a:gdLst>
                <a:gd name="T0" fmla="*/ 0 w 35"/>
                <a:gd name="T1" fmla="*/ 15 h 33"/>
                <a:gd name="T2" fmla="*/ 0 w 35"/>
                <a:gd name="T3" fmla="*/ 15 h 33"/>
                <a:gd name="T4" fmla="*/ 1 w 35"/>
                <a:gd name="T5" fmla="*/ 23 h 33"/>
                <a:gd name="T6" fmla="*/ 4 w 35"/>
                <a:gd name="T7" fmla="*/ 27 h 33"/>
                <a:gd name="T8" fmla="*/ 9 w 35"/>
                <a:gd name="T9" fmla="*/ 32 h 33"/>
                <a:gd name="T10" fmla="*/ 16 w 35"/>
                <a:gd name="T11" fmla="*/ 33 h 33"/>
                <a:gd name="T12" fmla="*/ 16 w 35"/>
                <a:gd name="T13" fmla="*/ 33 h 33"/>
                <a:gd name="T14" fmla="*/ 23 w 35"/>
                <a:gd name="T15" fmla="*/ 33 h 33"/>
                <a:gd name="T16" fmla="*/ 29 w 35"/>
                <a:gd name="T17" fmla="*/ 30 h 33"/>
                <a:gd name="T18" fmla="*/ 33 w 35"/>
                <a:gd name="T19" fmla="*/ 24 h 33"/>
                <a:gd name="T20" fmla="*/ 35 w 35"/>
                <a:gd name="T21" fmla="*/ 18 h 33"/>
                <a:gd name="T22" fmla="*/ 35 w 35"/>
                <a:gd name="T23" fmla="*/ 18 h 33"/>
                <a:gd name="T24" fmla="*/ 33 w 35"/>
                <a:gd name="T25" fmla="*/ 11 h 33"/>
                <a:gd name="T26" fmla="*/ 30 w 35"/>
                <a:gd name="T27" fmla="*/ 6 h 33"/>
                <a:gd name="T28" fmla="*/ 26 w 35"/>
                <a:gd name="T29" fmla="*/ 2 h 33"/>
                <a:gd name="T30" fmla="*/ 18 w 35"/>
                <a:gd name="T31" fmla="*/ 0 h 33"/>
                <a:gd name="T32" fmla="*/ 18 w 35"/>
                <a:gd name="T33" fmla="*/ 0 h 33"/>
                <a:gd name="T34" fmla="*/ 12 w 35"/>
                <a:gd name="T35" fmla="*/ 0 h 33"/>
                <a:gd name="T36" fmla="*/ 6 w 35"/>
                <a:gd name="T37" fmla="*/ 3 h 33"/>
                <a:gd name="T38" fmla="*/ 1 w 35"/>
                <a:gd name="T39" fmla="*/ 9 h 33"/>
                <a:gd name="T40" fmla="*/ 0 w 35"/>
                <a:gd name="T41" fmla="*/ 15 h 33"/>
                <a:gd name="T42" fmla="*/ 0 w 35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5"/>
                  </a:moveTo>
                  <a:lnTo>
                    <a:pt x="0" y="15"/>
                  </a:lnTo>
                  <a:lnTo>
                    <a:pt x="1" y="23"/>
                  </a:lnTo>
                  <a:lnTo>
                    <a:pt x="4" y="27"/>
                  </a:lnTo>
                  <a:lnTo>
                    <a:pt x="9" y="32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3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1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3"/>
                  </a:lnTo>
                  <a:lnTo>
                    <a:pt x="1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5" name="Freeform 467">
              <a:extLst>
                <a:ext uri="{FF2B5EF4-FFF2-40B4-BE49-F238E27FC236}">
                  <a16:creationId xmlns:a16="http://schemas.microsoft.com/office/drawing/2014/main" id="{7D85F9DA-91A3-4A7E-B248-0048B0661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658"/>
              <a:ext cx="35" cy="33"/>
            </a:xfrm>
            <a:custGeom>
              <a:avLst/>
              <a:gdLst>
                <a:gd name="T0" fmla="*/ 0 w 35"/>
                <a:gd name="T1" fmla="*/ 15 h 33"/>
                <a:gd name="T2" fmla="*/ 0 w 35"/>
                <a:gd name="T3" fmla="*/ 15 h 33"/>
                <a:gd name="T4" fmla="*/ 1 w 35"/>
                <a:gd name="T5" fmla="*/ 23 h 33"/>
                <a:gd name="T6" fmla="*/ 4 w 35"/>
                <a:gd name="T7" fmla="*/ 27 h 33"/>
                <a:gd name="T8" fmla="*/ 10 w 35"/>
                <a:gd name="T9" fmla="*/ 32 h 33"/>
                <a:gd name="T10" fmla="*/ 17 w 35"/>
                <a:gd name="T11" fmla="*/ 33 h 33"/>
                <a:gd name="T12" fmla="*/ 17 w 35"/>
                <a:gd name="T13" fmla="*/ 33 h 33"/>
                <a:gd name="T14" fmla="*/ 23 w 35"/>
                <a:gd name="T15" fmla="*/ 33 h 33"/>
                <a:gd name="T16" fmla="*/ 29 w 35"/>
                <a:gd name="T17" fmla="*/ 30 h 33"/>
                <a:gd name="T18" fmla="*/ 33 w 35"/>
                <a:gd name="T19" fmla="*/ 24 h 33"/>
                <a:gd name="T20" fmla="*/ 35 w 35"/>
                <a:gd name="T21" fmla="*/ 18 h 33"/>
                <a:gd name="T22" fmla="*/ 35 w 35"/>
                <a:gd name="T23" fmla="*/ 18 h 33"/>
                <a:gd name="T24" fmla="*/ 33 w 35"/>
                <a:gd name="T25" fmla="*/ 11 h 33"/>
                <a:gd name="T26" fmla="*/ 30 w 35"/>
                <a:gd name="T27" fmla="*/ 6 h 33"/>
                <a:gd name="T28" fmla="*/ 26 w 35"/>
                <a:gd name="T29" fmla="*/ 2 h 33"/>
                <a:gd name="T30" fmla="*/ 20 w 35"/>
                <a:gd name="T31" fmla="*/ 0 h 33"/>
                <a:gd name="T32" fmla="*/ 20 w 35"/>
                <a:gd name="T33" fmla="*/ 0 h 33"/>
                <a:gd name="T34" fmla="*/ 12 w 35"/>
                <a:gd name="T35" fmla="*/ 0 h 33"/>
                <a:gd name="T36" fmla="*/ 6 w 35"/>
                <a:gd name="T37" fmla="*/ 3 h 33"/>
                <a:gd name="T38" fmla="*/ 3 w 35"/>
                <a:gd name="T39" fmla="*/ 9 h 33"/>
                <a:gd name="T40" fmla="*/ 0 w 35"/>
                <a:gd name="T41" fmla="*/ 15 h 33"/>
                <a:gd name="T42" fmla="*/ 0 w 35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5"/>
                  </a:moveTo>
                  <a:lnTo>
                    <a:pt x="0" y="15"/>
                  </a:lnTo>
                  <a:lnTo>
                    <a:pt x="1" y="23"/>
                  </a:lnTo>
                  <a:lnTo>
                    <a:pt x="4" y="27"/>
                  </a:lnTo>
                  <a:lnTo>
                    <a:pt x="10" y="32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3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1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2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6" name="Freeform 468">
              <a:extLst>
                <a:ext uri="{FF2B5EF4-FFF2-40B4-BE49-F238E27FC236}">
                  <a16:creationId xmlns:a16="http://schemas.microsoft.com/office/drawing/2014/main" id="{A96BC648-394C-4030-96A2-768321141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1664"/>
              <a:ext cx="35" cy="33"/>
            </a:xfrm>
            <a:custGeom>
              <a:avLst/>
              <a:gdLst>
                <a:gd name="T0" fmla="*/ 0 w 35"/>
                <a:gd name="T1" fmla="*/ 15 h 33"/>
                <a:gd name="T2" fmla="*/ 0 w 35"/>
                <a:gd name="T3" fmla="*/ 15 h 33"/>
                <a:gd name="T4" fmla="*/ 1 w 35"/>
                <a:gd name="T5" fmla="*/ 23 h 33"/>
                <a:gd name="T6" fmla="*/ 4 w 35"/>
                <a:gd name="T7" fmla="*/ 27 h 33"/>
                <a:gd name="T8" fmla="*/ 10 w 35"/>
                <a:gd name="T9" fmla="*/ 32 h 33"/>
                <a:gd name="T10" fmla="*/ 17 w 35"/>
                <a:gd name="T11" fmla="*/ 33 h 33"/>
                <a:gd name="T12" fmla="*/ 17 w 35"/>
                <a:gd name="T13" fmla="*/ 33 h 33"/>
                <a:gd name="T14" fmla="*/ 23 w 35"/>
                <a:gd name="T15" fmla="*/ 33 h 33"/>
                <a:gd name="T16" fmla="*/ 29 w 35"/>
                <a:gd name="T17" fmla="*/ 30 h 33"/>
                <a:gd name="T18" fmla="*/ 33 w 35"/>
                <a:gd name="T19" fmla="*/ 24 h 33"/>
                <a:gd name="T20" fmla="*/ 35 w 35"/>
                <a:gd name="T21" fmla="*/ 18 h 33"/>
                <a:gd name="T22" fmla="*/ 35 w 35"/>
                <a:gd name="T23" fmla="*/ 18 h 33"/>
                <a:gd name="T24" fmla="*/ 33 w 35"/>
                <a:gd name="T25" fmla="*/ 11 h 33"/>
                <a:gd name="T26" fmla="*/ 30 w 35"/>
                <a:gd name="T27" fmla="*/ 6 h 33"/>
                <a:gd name="T28" fmla="*/ 26 w 35"/>
                <a:gd name="T29" fmla="*/ 2 h 33"/>
                <a:gd name="T30" fmla="*/ 20 w 35"/>
                <a:gd name="T31" fmla="*/ 0 h 33"/>
                <a:gd name="T32" fmla="*/ 20 w 35"/>
                <a:gd name="T33" fmla="*/ 0 h 33"/>
                <a:gd name="T34" fmla="*/ 12 w 35"/>
                <a:gd name="T35" fmla="*/ 0 h 33"/>
                <a:gd name="T36" fmla="*/ 6 w 35"/>
                <a:gd name="T37" fmla="*/ 3 h 33"/>
                <a:gd name="T38" fmla="*/ 3 w 35"/>
                <a:gd name="T39" fmla="*/ 9 h 33"/>
                <a:gd name="T40" fmla="*/ 0 w 35"/>
                <a:gd name="T41" fmla="*/ 15 h 33"/>
                <a:gd name="T42" fmla="*/ 0 w 35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5"/>
                  </a:moveTo>
                  <a:lnTo>
                    <a:pt x="0" y="15"/>
                  </a:lnTo>
                  <a:lnTo>
                    <a:pt x="1" y="23"/>
                  </a:lnTo>
                  <a:lnTo>
                    <a:pt x="4" y="27"/>
                  </a:lnTo>
                  <a:lnTo>
                    <a:pt x="10" y="32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3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1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2" y="0"/>
                  </a:lnTo>
                  <a:lnTo>
                    <a:pt x="6" y="3"/>
                  </a:lnTo>
                  <a:lnTo>
                    <a:pt x="3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8" name="Freeform 469">
              <a:extLst>
                <a:ext uri="{FF2B5EF4-FFF2-40B4-BE49-F238E27FC236}">
                  <a16:creationId xmlns:a16="http://schemas.microsoft.com/office/drawing/2014/main" id="{B2B962B0-6330-406A-861A-DF4A88C17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5" y="1664"/>
              <a:ext cx="34" cy="33"/>
            </a:xfrm>
            <a:custGeom>
              <a:avLst/>
              <a:gdLst>
                <a:gd name="T0" fmla="*/ 0 w 34"/>
                <a:gd name="T1" fmla="*/ 15 h 33"/>
                <a:gd name="T2" fmla="*/ 0 w 34"/>
                <a:gd name="T3" fmla="*/ 15 h 33"/>
                <a:gd name="T4" fmla="*/ 0 w 34"/>
                <a:gd name="T5" fmla="*/ 23 h 33"/>
                <a:gd name="T6" fmla="*/ 5 w 34"/>
                <a:gd name="T7" fmla="*/ 27 h 33"/>
                <a:gd name="T8" fmla="*/ 10 w 34"/>
                <a:gd name="T9" fmla="*/ 32 h 33"/>
                <a:gd name="T10" fmla="*/ 16 w 34"/>
                <a:gd name="T11" fmla="*/ 33 h 33"/>
                <a:gd name="T12" fmla="*/ 16 w 34"/>
                <a:gd name="T13" fmla="*/ 33 h 33"/>
                <a:gd name="T14" fmla="*/ 23 w 34"/>
                <a:gd name="T15" fmla="*/ 33 h 33"/>
                <a:gd name="T16" fmla="*/ 29 w 34"/>
                <a:gd name="T17" fmla="*/ 30 h 33"/>
                <a:gd name="T18" fmla="*/ 32 w 34"/>
                <a:gd name="T19" fmla="*/ 24 h 33"/>
                <a:gd name="T20" fmla="*/ 34 w 34"/>
                <a:gd name="T21" fmla="*/ 18 h 33"/>
                <a:gd name="T22" fmla="*/ 34 w 34"/>
                <a:gd name="T23" fmla="*/ 18 h 33"/>
                <a:gd name="T24" fmla="*/ 34 w 34"/>
                <a:gd name="T25" fmla="*/ 11 h 33"/>
                <a:gd name="T26" fmla="*/ 31 w 34"/>
                <a:gd name="T27" fmla="*/ 6 h 33"/>
                <a:gd name="T28" fmla="*/ 25 w 34"/>
                <a:gd name="T29" fmla="*/ 2 h 33"/>
                <a:gd name="T30" fmla="*/ 19 w 34"/>
                <a:gd name="T31" fmla="*/ 0 h 33"/>
                <a:gd name="T32" fmla="*/ 19 w 34"/>
                <a:gd name="T33" fmla="*/ 0 h 33"/>
                <a:gd name="T34" fmla="*/ 11 w 34"/>
                <a:gd name="T35" fmla="*/ 0 h 33"/>
                <a:gd name="T36" fmla="*/ 7 w 34"/>
                <a:gd name="T37" fmla="*/ 3 h 33"/>
                <a:gd name="T38" fmla="*/ 2 w 34"/>
                <a:gd name="T39" fmla="*/ 9 h 33"/>
                <a:gd name="T40" fmla="*/ 0 w 34"/>
                <a:gd name="T41" fmla="*/ 15 h 33"/>
                <a:gd name="T42" fmla="*/ 0 w 34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3">
                  <a:moveTo>
                    <a:pt x="0" y="15"/>
                  </a:moveTo>
                  <a:lnTo>
                    <a:pt x="0" y="15"/>
                  </a:lnTo>
                  <a:lnTo>
                    <a:pt x="0" y="23"/>
                  </a:lnTo>
                  <a:lnTo>
                    <a:pt x="5" y="27"/>
                  </a:lnTo>
                  <a:lnTo>
                    <a:pt x="10" y="32"/>
                  </a:lnTo>
                  <a:lnTo>
                    <a:pt x="16" y="33"/>
                  </a:lnTo>
                  <a:lnTo>
                    <a:pt x="16" y="33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4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1"/>
                  </a:lnTo>
                  <a:lnTo>
                    <a:pt x="31" y="6"/>
                  </a:lnTo>
                  <a:lnTo>
                    <a:pt x="25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7" y="3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9" name="Freeform 470">
              <a:extLst>
                <a:ext uri="{FF2B5EF4-FFF2-40B4-BE49-F238E27FC236}">
                  <a16:creationId xmlns:a16="http://schemas.microsoft.com/office/drawing/2014/main" id="{738DA570-763F-46C5-9F02-D9D391D8D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4" y="1670"/>
              <a:ext cx="35" cy="35"/>
            </a:xfrm>
            <a:custGeom>
              <a:avLst/>
              <a:gdLst>
                <a:gd name="T0" fmla="*/ 0 w 35"/>
                <a:gd name="T1" fmla="*/ 15 h 35"/>
                <a:gd name="T2" fmla="*/ 0 w 35"/>
                <a:gd name="T3" fmla="*/ 15 h 35"/>
                <a:gd name="T4" fmla="*/ 2 w 35"/>
                <a:gd name="T5" fmla="*/ 23 h 35"/>
                <a:gd name="T6" fmla="*/ 5 w 35"/>
                <a:gd name="T7" fmla="*/ 29 h 35"/>
                <a:gd name="T8" fmla="*/ 9 w 35"/>
                <a:gd name="T9" fmla="*/ 32 h 35"/>
                <a:gd name="T10" fmla="*/ 17 w 35"/>
                <a:gd name="T11" fmla="*/ 35 h 35"/>
                <a:gd name="T12" fmla="*/ 17 w 35"/>
                <a:gd name="T13" fmla="*/ 35 h 35"/>
                <a:gd name="T14" fmla="*/ 23 w 35"/>
                <a:gd name="T15" fmla="*/ 33 h 35"/>
                <a:gd name="T16" fmla="*/ 29 w 35"/>
                <a:gd name="T17" fmla="*/ 30 h 35"/>
                <a:gd name="T18" fmla="*/ 33 w 35"/>
                <a:gd name="T19" fmla="*/ 24 h 35"/>
                <a:gd name="T20" fmla="*/ 35 w 35"/>
                <a:gd name="T21" fmla="*/ 18 h 35"/>
                <a:gd name="T22" fmla="*/ 35 w 35"/>
                <a:gd name="T23" fmla="*/ 18 h 35"/>
                <a:gd name="T24" fmla="*/ 33 w 35"/>
                <a:gd name="T25" fmla="*/ 12 h 35"/>
                <a:gd name="T26" fmla="*/ 30 w 35"/>
                <a:gd name="T27" fmla="*/ 6 h 35"/>
                <a:gd name="T28" fmla="*/ 26 w 35"/>
                <a:gd name="T29" fmla="*/ 2 h 35"/>
                <a:gd name="T30" fmla="*/ 18 w 35"/>
                <a:gd name="T31" fmla="*/ 0 h 35"/>
                <a:gd name="T32" fmla="*/ 18 w 35"/>
                <a:gd name="T33" fmla="*/ 0 h 35"/>
                <a:gd name="T34" fmla="*/ 12 w 35"/>
                <a:gd name="T35" fmla="*/ 0 h 35"/>
                <a:gd name="T36" fmla="*/ 6 w 35"/>
                <a:gd name="T37" fmla="*/ 5 h 35"/>
                <a:gd name="T38" fmla="*/ 2 w 35"/>
                <a:gd name="T39" fmla="*/ 9 h 35"/>
                <a:gd name="T40" fmla="*/ 0 w 35"/>
                <a:gd name="T41" fmla="*/ 15 h 35"/>
                <a:gd name="T42" fmla="*/ 0 w 35"/>
                <a:gd name="T43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5"/>
                  </a:moveTo>
                  <a:lnTo>
                    <a:pt x="0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9" y="32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3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0" name="Freeform 471">
              <a:extLst>
                <a:ext uri="{FF2B5EF4-FFF2-40B4-BE49-F238E27FC236}">
                  <a16:creationId xmlns:a16="http://schemas.microsoft.com/office/drawing/2014/main" id="{1920D28E-AC25-4BE5-A7DA-A50A36046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8" y="1670"/>
              <a:ext cx="33" cy="35"/>
            </a:xfrm>
            <a:custGeom>
              <a:avLst/>
              <a:gdLst>
                <a:gd name="T0" fmla="*/ 0 w 33"/>
                <a:gd name="T1" fmla="*/ 15 h 35"/>
                <a:gd name="T2" fmla="*/ 0 w 33"/>
                <a:gd name="T3" fmla="*/ 15 h 35"/>
                <a:gd name="T4" fmla="*/ 0 w 33"/>
                <a:gd name="T5" fmla="*/ 23 h 35"/>
                <a:gd name="T6" fmla="*/ 4 w 33"/>
                <a:gd name="T7" fmla="*/ 29 h 35"/>
                <a:gd name="T8" fmla="*/ 9 w 33"/>
                <a:gd name="T9" fmla="*/ 32 h 35"/>
                <a:gd name="T10" fmla="*/ 15 w 33"/>
                <a:gd name="T11" fmla="*/ 35 h 35"/>
                <a:gd name="T12" fmla="*/ 15 w 33"/>
                <a:gd name="T13" fmla="*/ 35 h 35"/>
                <a:gd name="T14" fmla="*/ 22 w 33"/>
                <a:gd name="T15" fmla="*/ 33 h 35"/>
                <a:gd name="T16" fmla="*/ 28 w 33"/>
                <a:gd name="T17" fmla="*/ 30 h 35"/>
                <a:gd name="T18" fmla="*/ 31 w 33"/>
                <a:gd name="T19" fmla="*/ 24 h 35"/>
                <a:gd name="T20" fmla="*/ 33 w 33"/>
                <a:gd name="T21" fmla="*/ 18 h 35"/>
                <a:gd name="T22" fmla="*/ 33 w 33"/>
                <a:gd name="T23" fmla="*/ 18 h 35"/>
                <a:gd name="T24" fmla="*/ 33 w 33"/>
                <a:gd name="T25" fmla="*/ 12 h 35"/>
                <a:gd name="T26" fmla="*/ 30 w 33"/>
                <a:gd name="T27" fmla="*/ 6 h 35"/>
                <a:gd name="T28" fmla="*/ 24 w 33"/>
                <a:gd name="T29" fmla="*/ 2 h 35"/>
                <a:gd name="T30" fmla="*/ 18 w 33"/>
                <a:gd name="T31" fmla="*/ 0 h 35"/>
                <a:gd name="T32" fmla="*/ 18 w 33"/>
                <a:gd name="T33" fmla="*/ 0 h 35"/>
                <a:gd name="T34" fmla="*/ 10 w 33"/>
                <a:gd name="T35" fmla="*/ 0 h 35"/>
                <a:gd name="T36" fmla="*/ 6 w 33"/>
                <a:gd name="T37" fmla="*/ 5 h 35"/>
                <a:gd name="T38" fmla="*/ 1 w 33"/>
                <a:gd name="T39" fmla="*/ 9 h 35"/>
                <a:gd name="T40" fmla="*/ 0 w 33"/>
                <a:gd name="T41" fmla="*/ 15 h 35"/>
                <a:gd name="T42" fmla="*/ 0 w 33"/>
                <a:gd name="T43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5"/>
                  </a:moveTo>
                  <a:lnTo>
                    <a:pt x="0" y="15"/>
                  </a:lnTo>
                  <a:lnTo>
                    <a:pt x="0" y="23"/>
                  </a:lnTo>
                  <a:lnTo>
                    <a:pt x="4" y="29"/>
                  </a:lnTo>
                  <a:lnTo>
                    <a:pt x="9" y="32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1" y="24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0"/>
                  </a:lnTo>
                  <a:lnTo>
                    <a:pt x="6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1" name="Freeform 472">
              <a:extLst>
                <a:ext uri="{FF2B5EF4-FFF2-40B4-BE49-F238E27FC236}">
                  <a16:creationId xmlns:a16="http://schemas.microsoft.com/office/drawing/2014/main" id="{98C2D063-848B-40D9-887B-FF91F148E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1" y="1670"/>
              <a:ext cx="35" cy="35"/>
            </a:xfrm>
            <a:custGeom>
              <a:avLst/>
              <a:gdLst>
                <a:gd name="T0" fmla="*/ 0 w 35"/>
                <a:gd name="T1" fmla="*/ 15 h 35"/>
                <a:gd name="T2" fmla="*/ 0 w 35"/>
                <a:gd name="T3" fmla="*/ 15 h 35"/>
                <a:gd name="T4" fmla="*/ 1 w 35"/>
                <a:gd name="T5" fmla="*/ 23 h 35"/>
                <a:gd name="T6" fmla="*/ 4 w 35"/>
                <a:gd name="T7" fmla="*/ 29 h 35"/>
                <a:gd name="T8" fmla="*/ 9 w 35"/>
                <a:gd name="T9" fmla="*/ 32 h 35"/>
                <a:gd name="T10" fmla="*/ 15 w 35"/>
                <a:gd name="T11" fmla="*/ 35 h 35"/>
                <a:gd name="T12" fmla="*/ 15 w 35"/>
                <a:gd name="T13" fmla="*/ 35 h 35"/>
                <a:gd name="T14" fmla="*/ 22 w 35"/>
                <a:gd name="T15" fmla="*/ 33 h 35"/>
                <a:gd name="T16" fmla="*/ 28 w 35"/>
                <a:gd name="T17" fmla="*/ 30 h 35"/>
                <a:gd name="T18" fmla="*/ 32 w 35"/>
                <a:gd name="T19" fmla="*/ 24 h 35"/>
                <a:gd name="T20" fmla="*/ 35 w 35"/>
                <a:gd name="T21" fmla="*/ 18 h 35"/>
                <a:gd name="T22" fmla="*/ 35 w 35"/>
                <a:gd name="T23" fmla="*/ 18 h 35"/>
                <a:gd name="T24" fmla="*/ 33 w 35"/>
                <a:gd name="T25" fmla="*/ 12 h 35"/>
                <a:gd name="T26" fmla="*/ 30 w 35"/>
                <a:gd name="T27" fmla="*/ 6 h 35"/>
                <a:gd name="T28" fmla="*/ 24 w 35"/>
                <a:gd name="T29" fmla="*/ 2 h 35"/>
                <a:gd name="T30" fmla="*/ 18 w 35"/>
                <a:gd name="T31" fmla="*/ 0 h 35"/>
                <a:gd name="T32" fmla="*/ 18 w 35"/>
                <a:gd name="T33" fmla="*/ 0 h 35"/>
                <a:gd name="T34" fmla="*/ 12 w 35"/>
                <a:gd name="T35" fmla="*/ 0 h 35"/>
                <a:gd name="T36" fmla="*/ 6 w 35"/>
                <a:gd name="T37" fmla="*/ 5 h 35"/>
                <a:gd name="T38" fmla="*/ 1 w 35"/>
                <a:gd name="T39" fmla="*/ 9 h 35"/>
                <a:gd name="T40" fmla="*/ 0 w 35"/>
                <a:gd name="T41" fmla="*/ 15 h 35"/>
                <a:gd name="T42" fmla="*/ 0 w 35"/>
                <a:gd name="T43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5"/>
                  </a:moveTo>
                  <a:lnTo>
                    <a:pt x="0" y="15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2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2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2" name="Freeform 473">
              <a:extLst>
                <a:ext uri="{FF2B5EF4-FFF2-40B4-BE49-F238E27FC236}">
                  <a16:creationId xmlns:a16="http://schemas.microsoft.com/office/drawing/2014/main" id="{23335E7A-E310-4C70-AFF7-420AE79FC6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9" y="1676"/>
              <a:ext cx="35" cy="35"/>
            </a:xfrm>
            <a:custGeom>
              <a:avLst/>
              <a:gdLst>
                <a:gd name="T0" fmla="*/ 0 w 35"/>
                <a:gd name="T1" fmla="*/ 17 h 35"/>
                <a:gd name="T2" fmla="*/ 0 w 35"/>
                <a:gd name="T3" fmla="*/ 17 h 35"/>
                <a:gd name="T4" fmla="*/ 2 w 35"/>
                <a:gd name="T5" fmla="*/ 23 h 35"/>
                <a:gd name="T6" fmla="*/ 5 w 35"/>
                <a:gd name="T7" fmla="*/ 29 h 35"/>
                <a:gd name="T8" fmla="*/ 10 w 35"/>
                <a:gd name="T9" fmla="*/ 33 h 35"/>
                <a:gd name="T10" fmla="*/ 17 w 35"/>
                <a:gd name="T11" fmla="*/ 35 h 35"/>
                <a:gd name="T12" fmla="*/ 17 w 35"/>
                <a:gd name="T13" fmla="*/ 35 h 35"/>
                <a:gd name="T14" fmla="*/ 23 w 35"/>
                <a:gd name="T15" fmla="*/ 33 h 35"/>
                <a:gd name="T16" fmla="*/ 29 w 35"/>
                <a:gd name="T17" fmla="*/ 30 h 35"/>
                <a:gd name="T18" fmla="*/ 34 w 35"/>
                <a:gd name="T19" fmla="*/ 26 h 35"/>
                <a:gd name="T20" fmla="*/ 35 w 35"/>
                <a:gd name="T21" fmla="*/ 18 h 35"/>
                <a:gd name="T22" fmla="*/ 35 w 35"/>
                <a:gd name="T23" fmla="*/ 18 h 35"/>
                <a:gd name="T24" fmla="*/ 34 w 35"/>
                <a:gd name="T25" fmla="*/ 12 h 35"/>
                <a:gd name="T26" fmla="*/ 31 w 35"/>
                <a:gd name="T27" fmla="*/ 6 h 35"/>
                <a:gd name="T28" fmla="*/ 26 w 35"/>
                <a:gd name="T29" fmla="*/ 3 h 35"/>
                <a:gd name="T30" fmla="*/ 19 w 35"/>
                <a:gd name="T31" fmla="*/ 0 h 35"/>
                <a:gd name="T32" fmla="*/ 19 w 35"/>
                <a:gd name="T33" fmla="*/ 0 h 35"/>
                <a:gd name="T34" fmla="*/ 13 w 35"/>
                <a:gd name="T35" fmla="*/ 2 h 35"/>
                <a:gd name="T36" fmla="*/ 7 w 35"/>
                <a:gd name="T37" fmla="*/ 5 h 35"/>
                <a:gd name="T38" fmla="*/ 2 w 35"/>
                <a:gd name="T39" fmla="*/ 11 h 35"/>
                <a:gd name="T40" fmla="*/ 0 w 35"/>
                <a:gd name="T41" fmla="*/ 17 h 35"/>
                <a:gd name="T42" fmla="*/ 0 w 35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lnTo>
                    <a:pt x="0" y="17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10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4" y="26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2"/>
                  </a:lnTo>
                  <a:lnTo>
                    <a:pt x="31" y="6"/>
                  </a:lnTo>
                  <a:lnTo>
                    <a:pt x="26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7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3" name="Freeform 474">
              <a:extLst>
                <a:ext uri="{FF2B5EF4-FFF2-40B4-BE49-F238E27FC236}">
                  <a16:creationId xmlns:a16="http://schemas.microsoft.com/office/drawing/2014/main" id="{3158C49B-5630-4493-BEE9-F7D0BC473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7" y="1676"/>
              <a:ext cx="33" cy="35"/>
            </a:xfrm>
            <a:custGeom>
              <a:avLst/>
              <a:gdLst>
                <a:gd name="T0" fmla="*/ 0 w 33"/>
                <a:gd name="T1" fmla="*/ 17 h 35"/>
                <a:gd name="T2" fmla="*/ 0 w 33"/>
                <a:gd name="T3" fmla="*/ 17 h 35"/>
                <a:gd name="T4" fmla="*/ 0 w 33"/>
                <a:gd name="T5" fmla="*/ 23 h 35"/>
                <a:gd name="T6" fmla="*/ 3 w 33"/>
                <a:gd name="T7" fmla="*/ 29 h 35"/>
                <a:gd name="T8" fmla="*/ 9 w 33"/>
                <a:gd name="T9" fmla="*/ 33 h 35"/>
                <a:gd name="T10" fmla="*/ 15 w 33"/>
                <a:gd name="T11" fmla="*/ 35 h 35"/>
                <a:gd name="T12" fmla="*/ 15 w 33"/>
                <a:gd name="T13" fmla="*/ 35 h 35"/>
                <a:gd name="T14" fmla="*/ 23 w 33"/>
                <a:gd name="T15" fmla="*/ 33 h 35"/>
                <a:gd name="T16" fmla="*/ 27 w 33"/>
                <a:gd name="T17" fmla="*/ 30 h 35"/>
                <a:gd name="T18" fmla="*/ 32 w 33"/>
                <a:gd name="T19" fmla="*/ 26 h 35"/>
                <a:gd name="T20" fmla="*/ 33 w 33"/>
                <a:gd name="T21" fmla="*/ 18 h 35"/>
                <a:gd name="T22" fmla="*/ 33 w 33"/>
                <a:gd name="T23" fmla="*/ 18 h 35"/>
                <a:gd name="T24" fmla="*/ 33 w 33"/>
                <a:gd name="T25" fmla="*/ 12 h 35"/>
                <a:gd name="T26" fmla="*/ 29 w 33"/>
                <a:gd name="T27" fmla="*/ 6 h 35"/>
                <a:gd name="T28" fmla="*/ 24 w 33"/>
                <a:gd name="T29" fmla="*/ 3 h 35"/>
                <a:gd name="T30" fmla="*/ 18 w 33"/>
                <a:gd name="T31" fmla="*/ 0 h 35"/>
                <a:gd name="T32" fmla="*/ 18 w 33"/>
                <a:gd name="T33" fmla="*/ 0 h 35"/>
                <a:gd name="T34" fmla="*/ 11 w 33"/>
                <a:gd name="T35" fmla="*/ 2 h 35"/>
                <a:gd name="T36" fmla="*/ 5 w 33"/>
                <a:gd name="T37" fmla="*/ 5 h 35"/>
                <a:gd name="T38" fmla="*/ 2 w 33"/>
                <a:gd name="T39" fmla="*/ 11 h 35"/>
                <a:gd name="T40" fmla="*/ 0 w 33"/>
                <a:gd name="T41" fmla="*/ 17 h 35"/>
                <a:gd name="T42" fmla="*/ 0 w 33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7"/>
                  </a:moveTo>
                  <a:lnTo>
                    <a:pt x="0" y="17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9" y="33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23" y="33"/>
                  </a:lnTo>
                  <a:lnTo>
                    <a:pt x="27" y="30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29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5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4" name="Freeform 475">
              <a:extLst>
                <a:ext uri="{FF2B5EF4-FFF2-40B4-BE49-F238E27FC236}">
                  <a16:creationId xmlns:a16="http://schemas.microsoft.com/office/drawing/2014/main" id="{FD284667-D05F-4D32-B056-1BF25B9BC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5" y="1676"/>
              <a:ext cx="35" cy="35"/>
            </a:xfrm>
            <a:custGeom>
              <a:avLst/>
              <a:gdLst>
                <a:gd name="T0" fmla="*/ 0 w 35"/>
                <a:gd name="T1" fmla="*/ 17 h 35"/>
                <a:gd name="T2" fmla="*/ 0 w 35"/>
                <a:gd name="T3" fmla="*/ 17 h 35"/>
                <a:gd name="T4" fmla="*/ 2 w 35"/>
                <a:gd name="T5" fmla="*/ 23 h 35"/>
                <a:gd name="T6" fmla="*/ 5 w 35"/>
                <a:gd name="T7" fmla="*/ 29 h 35"/>
                <a:gd name="T8" fmla="*/ 11 w 35"/>
                <a:gd name="T9" fmla="*/ 33 h 35"/>
                <a:gd name="T10" fmla="*/ 17 w 35"/>
                <a:gd name="T11" fmla="*/ 35 h 35"/>
                <a:gd name="T12" fmla="*/ 17 w 35"/>
                <a:gd name="T13" fmla="*/ 35 h 35"/>
                <a:gd name="T14" fmla="*/ 23 w 35"/>
                <a:gd name="T15" fmla="*/ 33 h 35"/>
                <a:gd name="T16" fmla="*/ 29 w 35"/>
                <a:gd name="T17" fmla="*/ 30 h 35"/>
                <a:gd name="T18" fmla="*/ 33 w 35"/>
                <a:gd name="T19" fmla="*/ 26 h 35"/>
                <a:gd name="T20" fmla="*/ 35 w 35"/>
                <a:gd name="T21" fmla="*/ 18 h 35"/>
                <a:gd name="T22" fmla="*/ 35 w 35"/>
                <a:gd name="T23" fmla="*/ 18 h 35"/>
                <a:gd name="T24" fmla="*/ 35 w 35"/>
                <a:gd name="T25" fmla="*/ 12 h 35"/>
                <a:gd name="T26" fmla="*/ 30 w 35"/>
                <a:gd name="T27" fmla="*/ 6 h 35"/>
                <a:gd name="T28" fmla="*/ 26 w 35"/>
                <a:gd name="T29" fmla="*/ 3 h 35"/>
                <a:gd name="T30" fmla="*/ 20 w 35"/>
                <a:gd name="T31" fmla="*/ 0 h 35"/>
                <a:gd name="T32" fmla="*/ 20 w 35"/>
                <a:gd name="T33" fmla="*/ 0 h 35"/>
                <a:gd name="T34" fmla="*/ 12 w 35"/>
                <a:gd name="T35" fmla="*/ 2 h 35"/>
                <a:gd name="T36" fmla="*/ 6 w 35"/>
                <a:gd name="T37" fmla="*/ 5 h 35"/>
                <a:gd name="T38" fmla="*/ 3 w 35"/>
                <a:gd name="T39" fmla="*/ 11 h 35"/>
                <a:gd name="T40" fmla="*/ 0 w 35"/>
                <a:gd name="T41" fmla="*/ 17 h 35"/>
                <a:gd name="T42" fmla="*/ 0 w 35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lnTo>
                    <a:pt x="0" y="17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11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5" y="12"/>
                  </a:lnTo>
                  <a:lnTo>
                    <a:pt x="30" y="6"/>
                  </a:lnTo>
                  <a:lnTo>
                    <a:pt x="26" y="3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6" y="5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5" name="Freeform 476">
              <a:extLst>
                <a:ext uri="{FF2B5EF4-FFF2-40B4-BE49-F238E27FC236}">
                  <a16:creationId xmlns:a16="http://schemas.microsoft.com/office/drawing/2014/main" id="{86CA63C4-8424-46A6-9244-B1A0A3F004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5" y="1676"/>
              <a:ext cx="35" cy="35"/>
            </a:xfrm>
            <a:custGeom>
              <a:avLst/>
              <a:gdLst>
                <a:gd name="T0" fmla="*/ 0 w 35"/>
                <a:gd name="T1" fmla="*/ 17 h 35"/>
                <a:gd name="T2" fmla="*/ 0 w 35"/>
                <a:gd name="T3" fmla="*/ 17 h 35"/>
                <a:gd name="T4" fmla="*/ 1 w 35"/>
                <a:gd name="T5" fmla="*/ 23 h 35"/>
                <a:gd name="T6" fmla="*/ 4 w 35"/>
                <a:gd name="T7" fmla="*/ 29 h 35"/>
                <a:gd name="T8" fmla="*/ 10 w 35"/>
                <a:gd name="T9" fmla="*/ 33 h 35"/>
                <a:gd name="T10" fmla="*/ 16 w 35"/>
                <a:gd name="T11" fmla="*/ 35 h 35"/>
                <a:gd name="T12" fmla="*/ 16 w 35"/>
                <a:gd name="T13" fmla="*/ 35 h 35"/>
                <a:gd name="T14" fmla="*/ 22 w 35"/>
                <a:gd name="T15" fmla="*/ 33 h 35"/>
                <a:gd name="T16" fmla="*/ 29 w 35"/>
                <a:gd name="T17" fmla="*/ 30 h 35"/>
                <a:gd name="T18" fmla="*/ 33 w 35"/>
                <a:gd name="T19" fmla="*/ 26 h 35"/>
                <a:gd name="T20" fmla="*/ 35 w 35"/>
                <a:gd name="T21" fmla="*/ 18 h 35"/>
                <a:gd name="T22" fmla="*/ 35 w 35"/>
                <a:gd name="T23" fmla="*/ 18 h 35"/>
                <a:gd name="T24" fmla="*/ 33 w 35"/>
                <a:gd name="T25" fmla="*/ 12 h 35"/>
                <a:gd name="T26" fmla="*/ 30 w 35"/>
                <a:gd name="T27" fmla="*/ 6 h 35"/>
                <a:gd name="T28" fmla="*/ 25 w 35"/>
                <a:gd name="T29" fmla="*/ 3 h 35"/>
                <a:gd name="T30" fmla="*/ 18 w 35"/>
                <a:gd name="T31" fmla="*/ 0 h 35"/>
                <a:gd name="T32" fmla="*/ 18 w 35"/>
                <a:gd name="T33" fmla="*/ 0 h 35"/>
                <a:gd name="T34" fmla="*/ 12 w 35"/>
                <a:gd name="T35" fmla="*/ 2 h 35"/>
                <a:gd name="T36" fmla="*/ 6 w 35"/>
                <a:gd name="T37" fmla="*/ 5 h 35"/>
                <a:gd name="T38" fmla="*/ 3 w 35"/>
                <a:gd name="T39" fmla="*/ 11 h 35"/>
                <a:gd name="T40" fmla="*/ 0 w 35"/>
                <a:gd name="T41" fmla="*/ 17 h 35"/>
                <a:gd name="T42" fmla="*/ 0 w 35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10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2" y="33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6" y="5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6" name="Freeform 477">
              <a:extLst>
                <a:ext uri="{FF2B5EF4-FFF2-40B4-BE49-F238E27FC236}">
                  <a16:creationId xmlns:a16="http://schemas.microsoft.com/office/drawing/2014/main" id="{29B211B9-8091-4534-A899-7A0CC01DF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2" y="1676"/>
              <a:ext cx="34" cy="35"/>
            </a:xfrm>
            <a:custGeom>
              <a:avLst/>
              <a:gdLst>
                <a:gd name="T0" fmla="*/ 0 w 34"/>
                <a:gd name="T1" fmla="*/ 17 h 35"/>
                <a:gd name="T2" fmla="*/ 0 w 34"/>
                <a:gd name="T3" fmla="*/ 17 h 35"/>
                <a:gd name="T4" fmla="*/ 0 w 34"/>
                <a:gd name="T5" fmla="*/ 23 h 35"/>
                <a:gd name="T6" fmla="*/ 3 w 34"/>
                <a:gd name="T7" fmla="*/ 29 h 35"/>
                <a:gd name="T8" fmla="*/ 9 w 34"/>
                <a:gd name="T9" fmla="*/ 33 h 35"/>
                <a:gd name="T10" fmla="*/ 15 w 34"/>
                <a:gd name="T11" fmla="*/ 35 h 35"/>
                <a:gd name="T12" fmla="*/ 15 w 34"/>
                <a:gd name="T13" fmla="*/ 35 h 35"/>
                <a:gd name="T14" fmla="*/ 23 w 34"/>
                <a:gd name="T15" fmla="*/ 33 h 35"/>
                <a:gd name="T16" fmla="*/ 28 w 34"/>
                <a:gd name="T17" fmla="*/ 30 h 35"/>
                <a:gd name="T18" fmla="*/ 32 w 34"/>
                <a:gd name="T19" fmla="*/ 26 h 35"/>
                <a:gd name="T20" fmla="*/ 34 w 34"/>
                <a:gd name="T21" fmla="*/ 18 h 35"/>
                <a:gd name="T22" fmla="*/ 34 w 34"/>
                <a:gd name="T23" fmla="*/ 18 h 35"/>
                <a:gd name="T24" fmla="*/ 34 w 34"/>
                <a:gd name="T25" fmla="*/ 12 h 35"/>
                <a:gd name="T26" fmla="*/ 31 w 34"/>
                <a:gd name="T27" fmla="*/ 6 h 35"/>
                <a:gd name="T28" fmla="*/ 25 w 34"/>
                <a:gd name="T29" fmla="*/ 3 h 35"/>
                <a:gd name="T30" fmla="*/ 18 w 34"/>
                <a:gd name="T31" fmla="*/ 0 h 35"/>
                <a:gd name="T32" fmla="*/ 18 w 34"/>
                <a:gd name="T33" fmla="*/ 0 h 35"/>
                <a:gd name="T34" fmla="*/ 11 w 34"/>
                <a:gd name="T35" fmla="*/ 2 h 35"/>
                <a:gd name="T36" fmla="*/ 6 w 34"/>
                <a:gd name="T37" fmla="*/ 5 h 35"/>
                <a:gd name="T38" fmla="*/ 2 w 34"/>
                <a:gd name="T39" fmla="*/ 11 h 35"/>
                <a:gd name="T40" fmla="*/ 0 w 34"/>
                <a:gd name="T41" fmla="*/ 17 h 35"/>
                <a:gd name="T42" fmla="*/ 0 w 34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0" y="17"/>
                  </a:moveTo>
                  <a:lnTo>
                    <a:pt x="0" y="17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9" y="33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23" y="33"/>
                  </a:lnTo>
                  <a:lnTo>
                    <a:pt x="28" y="30"/>
                  </a:lnTo>
                  <a:lnTo>
                    <a:pt x="32" y="26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1" y="6"/>
                  </a:lnTo>
                  <a:lnTo>
                    <a:pt x="25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7" name="Freeform 478">
              <a:extLst>
                <a:ext uri="{FF2B5EF4-FFF2-40B4-BE49-F238E27FC236}">
                  <a16:creationId xmlns:a16="http://schemas.microsoft.com/office/drawing/2014/main" id="{0E9CF266-3B22-4742-AF2D-06619D4D8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1" y="1676"/>
              <a:ext cx="35" cy="35"/>
            </a:xfrm>
            <a:custGeom>
              <a:avLst/>
              <a:gdLst>
                <a:gd name="T0" fmla="*/ 0 w 35"/>
                <a:gd name="T1" fmla="*/ 17 h 35"/>
                <a:gd name="T2" fmla="*/ 0 w 35"/>
                <a:gd name="T3" fmla="*/ 17 h 35"/>
                <a:gd name="T4" fmla="*/ 2 w 35"/>
                <a:gd name="T5" fmla="*/ 23 h 35"/>
                <a:gd name="T6" fmla="*/ 5 w 35"/>
                <a:gd name="T7" fmla="*/ 29 h 35"/>
                <a:gd name="T8" fmla="*/ 9 w 35"/>
                <a:gd name="T9" fmla="*/ 33 h 35"/>
                <a:gd name="T10" fmla="*/ 17 w 35"/>
                <a:gd name="T11" fmla="*/ 35 h 35"/>
                <a:gd name="T12" fmla="*/ 17 w 35"/>
                <a:gd name="T13" fmla="*/ 35 h 35"/>
                <a:gd name="T14" fmla="*/ 23 w 35"/>
                <a:gd name="T15" fmla="*/ 33 h 35"/>
                <a:gd name="T16" fmla="*/ 29 w 35"/>
                <a:gd name="T17" fmla="*/ 30 h 35"/>
                <a:gd name="T18" fmla="*/ 34 w 35"/>
                <a:gd name="T19" fmla="*/ 26 h 35"/>
                <a:gd name="T20" fmla="*/ 35 w 35"/>
                <a:gd name="T21" fmla="*/ 18 h 35"/>
                <a:gd name="T22" fmla="*/ 35 w 35"/>
                <a:gd name="T23" fmla="*/ 18 h 35"/>
                <a:gd name="T24" fmla="*/ 34 w 35"/>
                <a:gd name="T25" fmla="*/ 12 h 35"/>
                <a:gd name="T26" fmla="*/ 31 w 35"/>
                <a:gd name="T27" fmla="*/ 6 h 35"/>
                <a:gd name="T28" fmla="*/ 26 w 35"/>
                <a:gd name="T29" fmla="*/ 3 h 35"/>
                <a:gd name="T30" fmla="*/ 19 w 35"/>
                <a:gd name="T31" fmla="*/ 0 h 35"/>
                <a:gd name="T32" fmla="*/ 19 w 35"/>
                <a:gd name="T33" fmla="*/ 0 h 35"/>
                <a:gd name="T34" fmla="*/ 13 w 35"/>
                <a:gd name="T35" fmla="*/ 2 h 35"/>
                <a:gd name="T36" fmla="*/ 6 w 35"/>
                <a:gd name="T37" fmla="*/ 5 h 35"/>
                <a:gd name="T38" fmla="*/ 2 w 35"/>
                <a:gd name="T39" fmla="*/ 11 h 35"/>
                <a:gd name="T40" fmla="*/ 0 w 35"/>
                <a:gd name="T41" fmla="*/ 17 h 35"/>
                <a:gd name="T42" fmla="*/ 0 w 35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lnTo>
                    <a:pt x="0" y="17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9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4" y="26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2"/>
                  </a:lnTo>
                  <a:lnTo>
                    <a:pt x="31" y="6"/>
                  </a:lnTo>
                  <a:lnTo>
                    <a:pt x="26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3" y="2"/>
                  </a:lnTo>
                  <a:lnTo>
                    <a:pt x="6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8" name="Freeform 479">
              <a:extLst>
                <a:ext uri="{FF2B5EF4-FFF2-40B4-BE49-F238E27FC236}">
                  <a16:creationId xmlns:a16="http://schemas.microsoft.com/office/drawing/2014/main" id="{AC13388D-1A66-45B5-9F86-41AFB708D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693"/>
              <a:ext cx="33" cy="33"/>
            </a:xfrm>
            <a:custGeom>
              <a:avLst/>
              <a:gdLst>
                <a:gd name="T0" fmla="*/ 0 w 33"/>
                <a:gd name="T1" fmla="*/ 15 h 33"/>
                <a:gd name="T2" fmla="*/ 0 w 33"/>
                <a:gd name="T3" fmla="*/ 15 h 33"/>
                <a:gd name="T4" fmla="*/ 0 w 33"/>
                <a:gd name="T5" fmla="*/ 22 h 33"/>
                <a:gd name="T6" fmla="*/ 5 w 33"/>
                <a:gd name="T7" fmla="*/ 27 h 33"/>
                <a:gd name="T8" fmla="*/ 9 w 33"/>
                <a:gd name="T9" fmla="*/ 31 h 33"/>
                <a:gd name="T10" fmla="*/ 15 w 33"/>
                <a:gd name="T11" fmla="*/ 33 h 33"/>
                <a:gd name="T12" fmla="*/ 15 w 33"/>
                <a:gd name="T13" fmla="*/ 33 h 33"/>
                <a:gd name="T14" fmla="*/ 23 w 33"/>
                <a:gd name="T15" fmla="*/ 33 h 33"/>
                <a:gd name="T16" fmla="*/ 29 w 33"/>
                <a:gd name="T17" fmla="*/ 28 h 33"/>
                <a:gd name="T18" fmla="*/ 32 w 33"/>
                <a:gd name="T19" fmla="*/ 24 h 33"/>
                <a:gd name="T20" fmla="*/ 33 w 33"/>
                <a:gd name="T21" fmla="*/ 18 h 33"/>
                <a:gd name="T22" fmla="*/ 33 w 33"/>
                <a:gd name="T23" fmla="*/ 18 h 33"/>
                <a:gd name="T24" fmla="*/ 33 w 33"/>
                <a:gd name="T25" fmla="*/ 10 h 33"/>
                <a:gd name="T26" fmla="*/ 30 w 33"/>
                <a:gd name="T27" fmla="*/ 4 h 33"/>
                <a:gd name="T28" fmla="*/ 24 w 33"/>
                <a:gd name="T29" fmla="*/ 1 h 33"/>
                <a:gd name="T30" fmla="*/ 18 w 33"/>
                <a:gd name="T31" fmla="*/ 0 h 33"/>
                <a:gd name="T32" fmla="*/ 18 w 33"/>
                <a:gd name="T33" fmla="*/ 0 h 33"/>
                <a:gd name="T34" fmla="*/ 11 w 33"/>
                <a:gd name="T35" fmla="*/ 0 h 33"/>
                <a:gd name="T36" fmla="*/ 6 w 33"/>
                <a:gd name="T37" fmla="*/ 3 h 33"/>
                <a:gd name="T38" fmla="*/ 2 w 33"/>
                <a:gd name="T39" fmla="*/ 9 h 33"/>
                <a:gd name="T40" fmla="*/ 0 w 33"/>
                <a:gd name="T41" fmla="*/ 15 h 33"/>
                <a:gd name="T42" fmla="*/ 0 w 33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3">
                  <a:moveTo>
                    <a:pt x="0" y="15"/>
                  </a:moveTo>
                  <a:lnTo>
                    <a:pt x="0" y="15"/>
                  </a:lnTo>
                  <a:lnTo>
                    <a:pt x="0" y="22"/>
                  </a:lnTo>
                  <a:lnTo>
                    <a:pt x="5" y="27"/>
                  </a:lnTo>
                  <a:lnTo>
                    <a:pt x="9" y="31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23" y="33"/>
                  </a:lnTo>
                  <a:lnTo>
                    <a:pt x="29" y="28"/>
                  </a:lnTo>
                  <a:lnTo>
                    <a:pt x="32" y="24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0"/>
                  </a:lnTo>
                  <a:lnTo>
                    <a:pt x="30" y="4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3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9" name="Freeform 480">
              <a:extLst>
                <a:ext uri="{FF2B5EF4-FFF2-40B4-BE49-F238E27FC236}">
                  <a16:creationId xmlns:a16="http://schemas.microsoft.com/office/drawing/2014/main" id="{223595C7-E7AA-416D-A22A-A4FC0EA64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7" y="1700"/>
              <a:ext cx="35" cy="34"/>
            </a:xfrm>
            <a:custGeom>
              <a:avLst/>
              <a:gdLst>
                <a:gd name="T0" fmla="*/ 0 w 35"/>
                <a:gd name="T1" fmla="*/ 15 h 34"/>
                <a:gd name="T2" fmla="*/ 0 w 35"/>
                <a:gd name="T3" fmla="*/ 15 h 34"/>
                <a:gd name="T4" fmla="*/ 2 w 35"/>
                <a:gd name="T5" fmla="*/ 23 h 34"/>
                <a:gd name="T6" fmla="*/ 5 w 35"/>
                <a:gd name="T7" fmla="*/ 29 h 34"/>
                <a:gd name="T8" fmla="*/ 9 w 35"/>
                <a:gd name="T9" fmla="*/ 32 h 34"/>
                <a:gd name="T10" fmla="*/ 17 w 35"/>
                <a:gd name="T11" fmla="*/ 34 h 34"/>
                <a:gd name="T12" fmla="*/ 17 w 35"/>
                <a:gd name="T13" fmla="*/ 34 h 34"/>
                <a:gd name="T14" fmla="*/ 23 w 35"/>
                <a:gd name="T15" fmla="*/ 34 h 34"/>
                <a:gd name="T16" fmla="*/ 29 w 35"/>
                <a:gd name="T17" fmla="*/ 30 h 34"/>
                <a:gd name="T18" fmla="*/ 33 w 35"/>
                <a:gd name="T19" fmla="*/ 24 h 34"/>
                <a:gd name="T20" fmla="*/ 35 w 35"/>
                <a:gd name="T21" fmla="*/ 18 h 34"/>
                <a:gd name="T22" fmla="*/ 35 w 35"/>
                <a:gd name="T23" fmla="*/ 18 h 34"/>
                <a:gd name="T24" fmla="*/ 33 w 35"/>
                <a:gd name="T25" fmla="*/ 11 h 34"/>
                <a:gd name="T26" fmla="*/ 30 w 35"/>
                <a:gd name="T27" fmla="*/ 6 h 34"/>
                <a:gd name="T28" fmla="*/ 26 w 35"/>
                <a:gd name="T29" fmla="*/ 2 h 34"/>
                <a:gd name="T30" fmla="*/ 18 w 35"/>
                <a:gd name="T31" fmla="*/ 0 h 34"/>
                <a:gd name="T32" fmla="*/ 18 w 35"/>
                <a:gd name="T33" fmla="*/ 0 h 34"/>
                <a:gd name="T34" fmla="*/ 12 w 35"/>
                <a:gd name="T35" fmla="*/ 0 h 34"/>
                <a:gd name="T36" fmla="*/ 6 w 35"/>
                <a:gd name="T37" fmla="*/ 5 h 34"/>
                <a:gd name="T38" fmla="*/ 3 w 35"/>
                <a:gd name="T39" fmla="*/ 9 h 34"/>
                <a:gd name="T40" fmla="*/ 0 w 35"/>
                <a:gd name="T41" fmla="*/ 15 h 34"/>
                <a:gd name="T42" fmla="*/ 0 w 35"/>
                <a:gd name="T4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5"/>
                  </a:moveTo>
                  <a:lnTo>
                    <a:pt x="0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9" y="3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3" y="34"/>
                  </a:lnTo>
                  <a:lnTo>
                    <a:pt x="29" y="30"/>
                  </a:lnTo>
                  <a:lnTo>
                    <a:pt x="33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1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5"/>
                  </a:lnTo>
                  <a:lnTo>
                    <a:pt x="3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6" name="Freeform 481">
              <a:extLst>
                <a:ext uri="{FF2B5EF4-FFF2-40B4-BE49-F238E27FC236}">
                  <a16:creationId xmlns:a16="http://schemas.microsoft.com/office/drawing/2014/main" id="{F3044F60-4160-4CE4-976C-5C02C46D8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700"/>
              <a:ext cx="35" cy="34"/>
            </a:xfrm>
            <a:custGeom>
              <a:avLst/>
              <a:gdLst>
                <a:gd name="T0" fmla="*/ 0 w 35"/>
                <a:gd name="T1" fmla="*/ 15 h 34"/>
                <a:gd name="T2" fmla="*/ 0 w 35"/>
                <a:gd name="T3" fmla="*/ 15 h 34"/>
                <a:gd name="T4" fmla="*/ 2 w 35"/>
                <a:gd name="T5" fmla="*/ 23 h 34"/>
                <a:gd name="T6" fmla="*/ 5 w 35"/>
                <a:gd name="T7" fmla="*/ 29 h 34"/>
                <a:gd name="T8" fmla="*/ 11 w 35"/>
                <a:gd name="T9" fmla="*/ 32 h 34"/>
                <a:gd name="T10" fmla="*/ 17 w 35"/>
                <a:gd name="T11" fmla="*/ 34 h 34"/>
                <a:gd name="T12" fmla="*/ 17 w 35"/>
                <a:gd name="T13" fmla="*/ 34 h 34"/>
                <a:gd name="T14" fmla="*/ 23 w 35"/>
                <a:gd name="T15" fmla="*/ 34 h 34"/>
                <a:gd name="T16" fmla="*/ 29 w 35"/>
                <a:gd name="T17" fmla="*/ 30 h 34"/>
                <a:gd name="T18" fmla="*/ 33 w 35"/>
                <a:gd name="T19" fmla="*/ 24 h 34"/>
                <a:gd name="T20" fmla="*/ 35 w 35"/>
                <a:gd name="T21" fmla="*/ 18 h 34"/>
                <a:gd name="T22" fmla="*/ 35 w 35"/>
                <a:gd name="T23" fmla="*/ 18 h 34"/>
                <a:gd name="T24" fmla="*/ 33 w 35"/>
                <a:gd name="T25" fmla="*/ 11 h 34"/>
                <a:gd name="T26" fmla="*/ 30 w 35"/>
                <a:gd name="T27" fmla="*/ 6 h 34"/>
                <a:gd name="T28" fmla="*/ 26 w 35"/>
                <a:gd name="T29" fmla="*/ 2 h 34"/>
                <a:gd name="T30" fmla="*/ 20 w 35"/>
                <a:gd name="T31" fmla="*/ 0 h 34"/>
                <a:gd name="T32" fmla="*/ 20 w 35"/>
                <a:gd name="T33" fmla="*/ 0 h 34"/>
                <a:gd name="T34" fmla="*/ 12 w 35"/>
                <a:gd name="T35" fmla="*/ 0 h 34"/>
                <a:gd name="T36" fmla="*/ 6 w 35"/>
                <a:gd name="T37" fmla="*/ 5 h 34"/>
                <a:gd name="T38" fmla="*/ 3 w 35"/>
                <a:gd name="T39" fmla="*/ 9 h 34"/>
                <a:gd name="T40" fmla="*/ 0 w 35"/>
                <a:gd name="T41" fmla="*/ 15 h 34"/>
                <a:gd name="T42" fmla="*/ 0 w 35"/>
                <a:gd name="T4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5"/>
                  </a:moveTo>
                  <a:lnTo>
                    <a:pt x="0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11" y="32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3" y="34"/>
                  </a:lnTo>
                  <a:lnTo>
                    <a:pt x="29" y="30"/>
                  </a:lnTo>
                  <a:lnTo>
                    <a:pt x="33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1"/>
                  </a:lnTo>
                  <a:lnTo>
                    <a:pt x="30" y="6"/>
                  </a:lnTo>
                  <a:lnTo>
                    <a:pt x="26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2" y="0"/>
                  </a:lnTo>
                  <a:lnTo>
                    <a:pt x="6" y="5"/>
                  </a:lnTo>
                  <a:lnTo>
                    <a:pt x="3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7" name="Freeform 482">
              <a:extLst>
                <a:ext uri="{FF2B5EF4-FFF2-40B4-BE49-F238E27FC236}">
                  <a16:creationId xmlns:a16="http://schemas.microsoft.com/office/drawing/2014/main" id="{E57F439C-5643-4D2A-98C2-ED1A8F42A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1708"/>
              <a:ext cx="35" cy="35"/>
            </a:xfrm>
            <a:custGeom>
              <a:avLst/>
              <a:gdLst>
                <a:gd name="T0" fmla="*/ 0 w 35"/>
                <a:gd name="T1" fmla="*/ 16 h 35"/>
                <a:gd name="T2" fmla="*/ 0 w 35"/>
                <a:gd name="T3" fmla="*/ 16 h 35"/>
                <a:gd name="T4" fmla="*/ 2 w 35"/>
                <a:gd name="T5" fmla="*/ 22 h 35"/>
                <a:gd name="T6" fmla="*/ 5 w 35"/>
                <a:gd name="T7" fmla="*/ 29 h 35"/>
                <a:gd name="T8" fmla="*/ 9 w 35"/>
                <a:gd name="T9" fmla="*/ 33 h 35"/>
                <a:gd name="T10" fmla="*/ 15 w 35"/>
                <a:gd name="T11" fmla="*/ 35 h 35"/>
                <a:gd name="T12" fmla="*/ 15 w 35"/>
                <a:gd name="T13" fmla="*/ 35 h 35"/>
                <a:gd name="T14" fmla="*/ 23 w 35"/>
                <a:gd name="T15" fmla="*/ 33 h 35"/>
                <a:gd name="T16" fmla="*/ 29 w 35"/>
                <a:gd name="T17" fmla="*/ 30 h 35"/>
                <a:gd name="T18" fmla="*/ 32 w 35"/>
                <a:gd name="T19" fmla="*/ 26 h 35"/>
                <a:gd name="T20" fmla="*/ 35 w 35"/>
                <a:gd name="T21" fmla="*/ 18 h 35"/>
                <a:gd name="T22" fmla="*/ 35 w 35"/>
                <a:gd name="T23" fmla="*/ 18 h 35"/>
                <a:gd name="T24" fmla="*/ 34 w 35"/>
                <a:gd name="T25" fmla="*/ 12 h 35"/>
                <a:gd name="T26" fmla="*/ 31 w 35"/>
                <a:gd name="T27" fmla="*/ 6 h 35"/>
                <a:gd name="T28" fmla="*/ 25 w 35"/>
                <a:gd name="T29" fmla="*/ 1 h 35"/>
                <a:gd name="T30" fmla="*/ 19 w 35"/>
                <a:gd name="T31" fmla="*/ 0 h 35"/>
                <a:gd name="T32" fmla="*/ 19 w 35"/>
                <a:gd name="T33" fmla="*/ 0 h 35"/>
                <a:gd name="T34" fmla="*/ 12 w 35"/>
                <a:gd name="T35" fmla="*/ 1 h 35"/>
                <a:gd name="T36" fmla="*/ 6 w 35"/>
                <a:gd name="T37" fmla="*/ 4 h 35"/>
                <a:gd name="T38" fmla="*/ 2 w 35"/>
                <a:gd name="T39" fmla="*/ 9 h 35"/>
                <a:gd name="T40" fmla="*/ 0 w 35"/>
                <a:gd name="T41" fmla="*/ 16 h 35"/>
                <a:gd name="T42" fmla="*/ 0 w 35"/>
                <a:gd name="T43" fmla="*/ 1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6"/>
                  </a:moveTo>
                  <a:lnTo>
                    <a:pt x="0" y="16"/>
                  </a:lnTo>
                  <a:lnTo>
                    <a:pt x="2" y="22"/>
                  </a:lnTo>
                  <a:lnTo>
                    <a:pt x="5" y="29"/>
                  </a:lnTo>
                  <a:lnTo>
                    <a:pt x="9" y="33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6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2"/>
                  </a:lnTo>
                  <a:lnTo>
                    <a:pt x="31" y="6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8" name="Freeform 483">
              <a:extLst>
                <a:ext uri="{FF2B5EF4-FFF2-40B4-BE49-F238E27FC236}">
                  <a16:creationId xmlns:a16="http://schemas.microsoft.com/office/drawing/2014/main" id="{D892B5A6-6410-430D-BFC2-C2EF3B02C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7" y="1717"/>
              <a:ext cx="33" cy="33"/>
            </a:xfrm>
            <a:custGeom>
              <a:avLst/>
              <a:gdLst>
                <a:gd name="T0" fmla="*/ 0 w 33"/>
                <a:gd name="T1" fmla="*/ 15 h 33"/>
                <a:gd name="T2" fmla="*/ 0 w 33"/>
                <a:gd name="T3" fmla="*/ 15 h 33"/>
                <a:gd name="T4" fmla="*/ 0 w 33"/>
                <a:gd name="T5" fmla="*/ 23 h 33"/>
                <a:gd name="T6" fmla="*/ 3 w 33"/>
                <a:gd name="T7" fmla="*/ 29 h 33"/>
                <a:gd name="T8" fmla="*/ 9 w 33"/>
                <a:gd name="T9" fmla="*/ 32 h 33"/>
                <a:gd name="T10" fmla="*/ 15 w 33"/>
                <a:gd name="T11" fmla="*/ 33 h 33"/>
                <a:gd name="T12" fmla="*/ 15 w 33"/>
                <a:gd name="T13" fmla="*/ 33 h 33"/>
                <a:gd name="T14" fmla="*/ 23 w 33"/>
                <a:gd name="T15" fmla="*/ 33 h 33"/>
                <a:gd name="T16" fmla="*/ 27 w 33"/>
                <a:gd name="T17" fmla="*/ 30 h 33"/>
                <a:gd name="T18" fmla="*/ 32 w 33"/>
                <a:gd name="T19" fmla="*/ 24 h 33"/>
                <a:gd name="T20" fmla="*/ 33 w 33"/>
                <a:gd name="T21" fmla="*/ 18 h 33"/>
                <a:gd name="T22" fmla="*/ 33 w 33"/>
                <a:gd name="T23" fmla="*/ 18 h 33"/>
                <a:gd name="T24" fmla="*/ 33 w 33"/>
                <a:gd name="T25" fmla="*/ 10 h 33"/>
                <a:gd name="T26" fmla="*/ 29 w 33"/>
                <a:gd name="T27" fmla="*/ 6 h 33"/>
                <a:gd name="T28" fmla="*/ 24 w 33"/>
                <a:gd name="T29" fmla="*/ 1 h 33"/>
                <a:gd name="T30" fmla="*/ 18 w 33"/>
                <a:gd name="T31" fmla="*/ 0 h 33"/>
                <a:gd name="T32" fmla="*/ 18 w 33"/>
                <a:gd name="T33" fmla="*/ 0 h 33"/>
                <a:gd name="T34" fmla="*/ 11 w 33"/>
                <a:gd name="T35" fmla="*/ 0 h 33"/>
                <a:gd name="T36" fmla="*/ 5 w 33"/>
                <a:gd name="T37" fmla="*/ 4 h 33"/>
                <a:gd name="T38" fmla="*/ 1 w 33"/>
                <a:gd name="T39" fmla="*/ 9 h 33"/>
                <a:gd name="T40" fmla="*/ 0 w 33"/>
                <a:gd name="T41" fmla="*/ 15 h 33"/>
                <a:gd name="T42" fmla="*/ 0 w 33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3">
                  <a:moveTo>
                    <a:pt x="0" y="15"/>
                  </a:moveTo>
                  <a:lnTo>
                    <a:pt x="0" y="15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9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23" y="33"/>
                  </a:lnTo>
                  <a:lnTo>
                    <a:pt x="27" y="30"/>
                  </a:lnTo>
                  <a:lnTo>
                    <a:pt x="32" y="24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0"/>
                  </a:lnTo>
                  <a:lnTo>
                    <a:pt x="29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5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9" name="Freeform 484">
              <a:extLst>
                <a:ext uri="{FF2B5EF4-FFF2-40B4-BE49-F238E27FC236}">
                  <a16:creationId xmlns:a16="http://schemas.microsoft.com/office/drawing/2014/main" id="{40D66A82-7201-47E1-9411-BB121CF4D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3" y="1717"/>
              <a:ext cx="33" cy="33"/>
            </a:xfrm>
            <a:custGeom>
              <a:avLst/>
              <a:gdLst>
                <a:gd name="T0" fmla="*/ 0 w 33"/>
                <a:gd name="T1" fmla="*/ 15 h 33"/>
                <a:gd name="T2" fmla="*/ 0 w 33"/>
                <a:gd name="T3" fmla="*/ 15 h 33"/>
                <a:gd name="T4" fmla="*/ 0 w 33"/>
                <a:gd name="T5" fmla="*/ 23 h 33"/>
                <a:gd name="T6" fmla="*/ 5 w 33"/>
                <a:gd name="T7" fmla="*/ 29 h 33"/>
                <a:gd name="T8" fmla="*/ 9 w 33"/>
                <a:gd name="T9" fmla="*/ 32 h 33"/>
                <a:gd name="T10" fmla="*/ 15 w 33"/>
                <a:gd name="T11" fmla="*/ 33 h 33"/>
                <a:gd name="T12" fmla="*/ 15 w 33"/>
                <a:gd name="T13" fmla="*/ 33 h 33"/>
                <a:gd name="T14" fmla="*/ 23 w 33"/>
                <a:gd name="T15" fmla="*/ 33 h 33"/>
                <a:gd name="T16" fmla="*/ 29 w 33"/>
                <a:gd name="T17" fmla="*/ 30 h 33"/>
                <a:gd name="T18" fmla="*/ 32 w 33"/>
                <a:gd name="T19" fmla="*/ 24 h 33"/>
                <a:gd name="T20" fmla="*/ 33 w 33"/>
                <a:gd name="T21" fmla="*/ 18 h 33"/>
                <a:gd name="T22" fmla="*/ 33 w 33"/>
                <a:gd name="T23" fmla="*/ 18 h 33"/>
                <a:gd name="T24" fmla="*/ 33 w 33"/>
                <a:gd name="T25" fmla="*/ 10 h 33"/>
                <a:gd name="T26" fmla="*/ 30 w 33"/>
                <a:gd name="T27" fmla="*/ 6 h 33"/>
                <a:gd name="T28" fmla="*/ 24 w 33"/>
                <a:gd name="T29" fmla="*/ 1 h 33"/>
                <a:gd name="T30" fmla="*/ 18 w 33"/>
                <a:gd name="T31" fmla="*/ 0 h 33"/>
                <a:gd name="T32" fmla="*/ 18 w 33"/>
                <a:gd name="T33" fmla="*/ 0 h 33"/>
                <a:gd name="T34" fmla="*/ 11 w 33"/>
                <a:gd name="T35" fmla="*/ 0 h 33"/>
                <a:gd name="T36" fmla="*/ 6 w 33"/>
                <a:gd name="T37" fmla="*/ 4 h 33"/>
                <a:gd name="T38" fmla="*/ 2 w 33"/>
                <a:gd name="T39" fmla="*/ 9 h 33"/>
                <a:gd name="T40" fmla="*/ 0 w 33"/>
                <a:gd name="T41" fmla="*/ 15 h 33"/>
                <a:gd name="T42" fmla="*/ 0 w 33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3">
                  <a:moveTo>
                    <a:pt x="0" y="15"/>
                  </a:moveTo>
                  <a:lnTo>
                    <a:pt x="0" y="15"/>
                  </a:lnTo>
                  <a:lnTo>
                    <a:pt x="0" y="23"/>
                  </a:lnTo>
                  <a:lnTo>
                    <a:pt x="5" y="29"/>
                  </a:lnTo>
                  <a:lnTo>
                    <a:pt x="9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4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0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6" y="4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0" name="Freeform 485">
              <a:extLst>
                <a:ext uri="{FF2B5EF4-FFF2-40B4-BE49-F238E27FC236}">
                  <a16:creationId xmlns:a16="http://schemas.microsoft.com/office/drawing/2014/main" id="{75EC8A67-9AC9-4F19-A78C-1E04776FC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" y="1735"/>
              <a:ext cx="35" cy="33"/>
            </a:xfrm>
            <a:custGeom>
              <a:avLst/>
              <a:gdLst>
                <a:gd name="T0" fmla="*/ 0 w 35"/>
                <a:gd name="T1" fmla="*/ 15 h 33"/>
                <a:gd name="T2" fmla="*/ 0 w 35"/>
                <a:gd name="T3" fmla="*/ 15 h 33"/>
                <a:gd name="T4" fmla="*/ 2 w 35"/>
                <a:gd name="T5" fmla="*/ 23 h 33"/>
                <a:gd name="T6" fmla="*/ 5 w 35"/>
                <a:gd name="T7" fmla="*/ 29 h 33"/>
                <a:gd name="T8" fmla="*/ 9 w 35"/>
                <a:gd name="T9" fmla="*/ 32 h 33"/>
                <a:gd name="T10" fmla="*/ 17 w 35"/>
                <a:gd name="T11" fmla="*/ 33 h 33"/>
                <a:gd name="T12" fmla="*/ 17 w 35"/>
                <a:gd name="T13" fmla="*/ 33 h 33"/>
                <a:gd name="T14" fmla="*/ 23 w 35"/>
                <a:gd name="T15" fmla="*/ 33 h 33"/>
                <a:gd name="T16" fmla="*/ 29 w 35"/>
                <a:gd name="T17" fmla="*/ 30 h 33"/>
                <a:gd name="T18" fmla="*/ 34 w 35"/>
                <a:gd name="T19" fmla="*/ 24 h 33"/>
                <a:gd name="T20" fmla="*/ 35 w 35"/>
                <a:gd name="T21" fmla="*/ 18 h 33"/>
                <a:gd name="T22" fmla="*/ 35 w 35"/>
                <a:gd name="T23" fmla="*/ 18 h 33"/>
                <a:gd name="T24" fmla="*/ 34 w 35"/>
                <a:gd name="T25" fmla="*/ 11 h 33"/>
                <a:gd name="T26" fmla="*/ 31 w 35"/>
                <a:gd name="T27" fmla="*/ 6 h 33"/>
                <a:gd name="T28" fmla="*/ 26 w 35"/>
                <a:gd name="T29" fmla="*/ 2 h 33"/>
                <a:gd name="T30" fmla="*/ 18 w 35"/>
                <a:gd name="T31" fmla="*/ 0 h 33"/>
                <a:gd name="T32" fmla="*/ 18 w 35"/>
                <a:gd name="T33" fmla="*/ 0 h 33"/>
                <a:gd name="T34" fmla="*/ 12 w 35"/>
                <a:gd name="T35" fmla="*/ 0 h 33"/>
                <a:gd name="T36" fmla="*/ 6 w 35"/>
                <a:gd name="T37" fmla="*/ 5 h 33"/>
                <a:gd name="T38" fmla="*/ 2 w 35"/>
                <a:gd name="T39" fmla="*/ 9 h 33"/>
                <a:gd name="T40" fmla="*/ 0 w 35"/>
                <a:gd name="T41" fmla="*/ 15 h 33"/>
                <a:gd name="T42" fmla="*/ 0 w 35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5"/>
                  </a:moveTo>
                  <a:lnTo>
                    <a:pt x="0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9" y="32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1" y="6"/>
                  </a:lnTo>
                  <a:lnTo>
                    <a:pt x="26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1" name="Freeform 486">
              <a:extLst>
                <a:ext uri="{FF2B5EF4-FFF2-40B4-BE49-F238E27FC236}">
                  <a16:creationId xmlns:a16="http://schemas.microsoft.com/office/drawing/2014/main" id="{ECD50441-55DE-416C-8F24-7C9A58817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735"/>
              <a:ext cx="35" cy="33"/>
            </a:xfrm>
            <a:custGeom>
              <a:avLst/>
              <a:gdLst>
                <a:gd name="T0" fmla="*/ 0 w 35"/>
                <a:gd name="T1" fmla="*/ 15 h 33"/>
                <a:gd name="T2" fmla="*/ 0 w 35"/>
                <a:gd name="T3" fmla="*/ 15 h 33"/>
                <a:gd name="T4" fmla="*/ 2 w 35"/>
                <a:gd name="T5" fmla="*/ 23 h 33"/>
                <a:gd name="T6" fmla="*/ 5 w 35"/>
                <a:gd name="T7" fmla="*/ 29 h 33"/>
                <a:gd name="T8" fmla="*/ 9 w 35"/>
                <a:gd name="T9" fmla="*/ 32 h 33"/>
                <a:gd name="T10" fmla="*/ 17 w 35"/>
                <a:gd name="T11" fmla="*/ 33 h 33"/>
                <a:gd name="T12" fmla="*/ 17 w 35"/>
                <a:gd name="T13" fmla="*/ 33 h 33"/>
                <a:gd name="T14" fmla="*/ 23 w 35"/>
                <a:gd name="T15" fmla="*/ 33 h 33"/>
                <a:gd name="T16" fmla="*/ 29 w 35"/>
                <a:gd name="T17" fmla="*/ 30 h 33"/>
                <a:gd name="T18" fmla="*/ 34 w 35"/>
                <a:gd name="T19" fmla="*/ 24 h 33"/>
                <a:gd name="T20" fmla="*/ 35 w 35"/>
                <a:gd name="T21" fmla="*/ 18 h 33"/>
                <a:gd name="T22" fmla="*/ 35 w 35"/>
                <a:gd name="T23" fmla="*/ 18 h 33"/>
                <a:gd name="T24" fmla="*/ 34 w 35"/>
                <a:gd name="T25" fmla="*/ 11 h 33"/>
                <a:gd name="T26" fmla="*/ 31 w 35"/>
                <a:gd name="T27" fmla="*/ 6 h 33"/>
                <a:gd name="T28" fmla="*/ 26 w 35"/>
                <a:gd name="T29" fmla="*/ 2 h 33"/>
                <a:gd name="T30" fmla="*/ 19 w 35"/>
                <a:gd name="T31" fmla="*/ 0 h 33"/>
                <a:gd name="T32" fmla="*/ 19 w 35"/>
                <a:gd name="T33" fmla="*/ 0 h 33"/>
                <a:gd name="T34" fmla="*/ 12 w 35"/>
                <a:gd name="T35" fmla="*/ 0 h 33"/>
                <a:gd name="T36" fmla="*/ 6 w 35"/>
                <a:gd name="T37" fmla="*/ 5 h 33"/>
                <a:gd name="T38" fmla="*/ 2 w 35"/>
                <a:gd name="T39" fmla="*/ 9 h 33"/>
                <a:gd name="T40" fmla="*/ 0 w 35"/>
                <a:gd name="T41" fmla="*/ 15 h 33"/>
                <a:gd name="T42" fmla="*/ 0 w 35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3">
                  <a:moveTo>
                    <a:pt x="0" y="15"/>
                  </a:moveTo>
                  <a:lnTo>
                    <a:pt x="0" y="15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9" y="32"/>
                  </a:lnTo>
                  <a:lnTo>
                    <a:pt x="17" y="33"/>
                  </a:lnTo>
                  <a:lnTo>
                    <a:pt x="17" y="33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4" y="24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1"/>
                  </a:lnTo>
                  <a:lnTo>
                    <a:pt x="31" y="6"/>
                  </a:lnTo>
                  <a:lnTo>
                    <a:pt x="26" y="2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2" y="0"/>
                  </a:lnTo>
                  <a:lnTo>
                    <a:pt x="6" y="5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2" name="Freeform 487">
              <a:extLst>
                <a:ext uri="{FF2B5EF4-FFF2-40B4-BE49-F238E27FC236}">
                  <a16:creationId xmlns:a16="http://schemas.microsoft.com/office/drawing/2014/main" id="{64998099-1260-4947-9494-9BB240D4C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735"/>
              <a:ext cx="33" cy="33"/>
            </a:xfrm>
            <a:custGeom>
              <a:avLst/>
              <a:gdLst>
                <a:gd name="T0" fmla="*/ 0 w 33"/>
                <a:gd name="T1" fmla="*/ 15 h 33"/>
                <a:gd name="T2" fmla="*/ 0 w 33"/>
                <a:gd name="T3" fmla="*/ 15 h 33"/>
                <a:gd name="T4" fmla="*/ 0 w 33"/>
                <a:gd name="T5" fmla="*/ 23 h 33"/>
                <a:gd name="T6" fmla="*/ 3 w 33"/>
                <a:gd name="T7" fmla="*/ 29 h 33"/>
                <a:gd name="T8" fmla="*/ 9 w 33"/>
                <a:gd name="T9" fmla="*/ 32 h 33"/>
                <a:gd name="T10" fmla="*/ 15 w 33"/>
                <a:gd name="T11" fmla="*/ 33 h 33"/>
                <a:gd name="T12" fmla="*/ 15 w 33"/>
                <a:gd name="T13" fmla="*/ 33 h 33"/>
                <a:gd name="T14" fmla="*/ 23 w 33"/>
                <a:gd name="T15" fmla="*/ 33 h 33"/>
                <a:gd name="T16" fmla="*/ 27 w 33"/>
                <a:gd name="T17" fmla="*/ 30 h 33"/>
                <a:gd name="T18" fmla="*/ 32 w 33"/>
                <a:gd name="T19" fmla="*/ 24 h 33"/>
                <a:gd name="T20" fmla="*/ 33 w 33"/>
                <a:gd name="T21" fmla="*/ 18 h 33"/>
                <a:gd name="T22" fmla="*/ 33 w 33"/>
                <a:gd name="T23" fmla="*/ 18 h 33"/>
                <a:gd name="T24" fmla="*/ 33 w 33"/>
                <a:gd name="T25" fmla="*/ 11 h 33"/>
                <a:gd name="T26" fmla="*/ 29 w 33"/>
                <a:gd name="T27" fmla="*/ 6 h 33"/>
                <a:gd name="T28" fmla="*/ 24 w 33"/>
                <a:gd name="T29" fmla="*/ 2 h 33"/>
                <a:gd name="T30" fmla="*/ 18 w 33"/>
                <a:gd name="T31" fmla="*/ 0 h 33"/>
                <a:gd name="T32" fmla="*/ 18 w 33"/>
                <a:gd name="T33" fmla="*/ 0 h 33"/>
                <a:gd name="T34" fmla="*/ 11 w 33"/>
                <a:gd name="T35" fmla="*/ 0 h 33"/>
                <a:gd name="T36" fmla="*/ 4 w 33"/>
                <a:gd name="T37" fmla="*/ 5 h 33"/>
                <a:gd name="T38" fmla="*/ 1 w 33"/>
                <a:gd name="T39" fmla="*/ 9 h 33"/>
                <a:gd name="T40" fmla="*/ 0 w 33"/>
                <a:gd name="T41" fmla="*/ 15 h 33"/>
                <a:gd name="T42" fmla="*/ 0 w 33"/>
                <a:gd name="T43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3">
                  <a:moveTo>
                    <a:pt x="0" y="15"/>
                  </a:moveTo>
                  <a:lnTo>
                    <a:pt x="0" y="15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9" y="32"/>
                  </a:lnTo>
                  <a:lnTo>
                    <a:pt x="15" y="33"/>
                  </a:lnTo>
                  <a:lnTo>
                    <a:pt x="15" y="33"/>
                  </a:lnTo>
                  <a:lnTo>
                    <a:pt x="23" y="33"/>
                  </a:lnTo>
                  <a:lnTo>
                    <a:pt x="27" y="30"/>
                  </a:lnTo>
                  <a:lnTo>
                    <a:pt x="32" y="24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1"/>
                  </a:lnTo>
                  <a:lnTo>
                    <a:pt x="29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0"/>
                  </a:lnTo>
                  <a:lnTo>
                    <a:pt x="4" y="5"/>
                  </a:lnTo>
                  <a:lnTo>
                    <a:pt x="1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3" name="Freeform 488">
              <a:extLst>
                <a:ext uri="{FF2B5EF4-FFF2-40B4-BE49-F238E27FC236}">
                  <a16:creationId xmlns:a16="http://schemas.microsoft.com/office/drawing/2014/main" id="{6EABE7C3-23E0-43C8-9B86-46520681BE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" y="1744"/>
              <a:ext cx="34" cy="35"/>
            </a:xfrm>
            <a:custGeom>
              <a:avLst/>
              <a:gdLst>
                <a:gd name="T0" fmla="*/ 0 w 34"/>
                <a:gd name="T1" fmla="*/ 17 h 35"/>
                <a:gd name="T2" fmla="*/ 0 w 34"/>
                <a:gd name="T3" fmla="*/ 17 h 35"/>
                <a:gd name="T4" fmla="*/ 1 w 34"/>
                <a:gd name="T5" fmla="*/ 23 h 35"/>
                <a:gd name="T6" fmla="*/ 4 w 34"/>
                <a:gd name="T7" fmla="*/ 29 h 35"/>
                <a:gd name="T8" fmla="*/ 9 w 34"/>
                <a:gd name="T9" fmla="*/ 33 h 35"/>
                <a:gd name="T10" fmla="*/ 16 w 34"/>
                <a:gd name="T11" fmla="*/ 35 h 35"/>
                <a:gd name="T12" fmla="*/ 16 w 34"/>
                <a:gd name="T13" fmla="*/ 35 h 35"/>
                <a:gd name="T14" fmla="*/ 22 w 34"/>
                <a:gd name="T15" fmla="*/ 33 h 35"/>
                <a:gd name="T16" fmla="*/ 28 w 34"/>
                <a:gd name="T17" fmla="*/ 30 h 35"/>
                <a:gd name="T18" fmla="*/ 31 w 34"/>
                <a:gd name="T19" fmla="*/ 26 h 35"/>
                <a:gd name="T20" fmla="*/ 34 w 34"/>
                <a:gd name="T21" fmla="*/ 20 h 35"/>
                <a:gd name="T22" fmla="*/ 34 w 34"/>
                <a:gd name="T23" fmla="*/ 20 h 35"/>
                <a:gd name="T24" fmla="*/ 33 w 34"/>
                <a:gd name="T25" fmla="*/ 12 h 35"/>
                <a:gd name="T26" fmla="*/ 30 w 34"/>
                <a:gd name="T27" fmla="*/ 6 h 35"/>
                <a:gd name="T28" fmla="*/ 24 w 34"/>
                <a:gd name="T29" fmla="*/ 3 h 35"/>
                <a:gd name="T30" fmla="*/ 18 w 34"/>
                <a:gd name="T31" fmla="*/ 0 h 35"/>
                <a:gd name="T32" fmla="*/ 18 w 34"/>
                <a:gd name="T33" fmla="*/ 0 h 35"/>
                <a:gd name="T34" fmla="*/ 12 w 34"/>
                <a:gd name="T35" fmla="*/ 2 h 35"/>
                <a:gd name="T36" fmla="*/ 6 w 34"/>
                <a:gd name="T37" fmla="*/ 5 h 35"/>
                <a:gd name="T38" fmla="*/ 1 w 34"/>
                <a:gd name="T39" fmla="*/ 11 h 35"/>
                <a:gd name="T40" fmla="*/ 0 w 34"/>
                <a:gd name="T41" fmla="*/ 17 h 35"/>
                <a:gd name="T42" fmla="*/ 0 w 34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0" y="17"/>
                  </a:move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1" y="26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6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4" name="Freeform 489">
              <a:extLst>
                <a:ext uri="{FF2B5EF4-FFF2-40B4-BE49-F238E27FC236}">
                  <a16:creationId xmlns:a16="http://schemas.microsoft.com/office/drawing/2014/main" id="{60977249-E563-451C-A37E-022C4E0F0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9" y="1744"/>
              <a:ext cx="33" cy="35"/>
            </a:xfrm>
            <a:custGeom>
              <a:avLst/>
              <a:gdLst>
                <a:gd name="T0" fmla="*/ 0 w 33"/>
                <a:gd name="T1" fmla="*/ 17 h 35"/>
                <a:gd name="T2" fmla="*/ 0 w 33"/>
                <a:gd name="T3" fmla="*/ 17 h 35"/>
                <a:gd name="T4" fmla="*/ 0 w 33"/>
                <a:gd name="T5" fmla="*/ 23 h 35"/>
                <a:gd name="T6" fmla="*/ 5 w 33"/>
                <a:gd name="T7" fmla="*/ 29 h 35"/>
                <a:gd name="T8" fmla="*/ 9 w 33"/>
                <a:gd name="T9" fmla="*/ 33 h 35"/>
                <a:gd name="T10" fmla="*/ 15 w 33"/>
                <a:gd name="T11" fmla="*/ 35 h 35"/>
                <a:gd name="T12" fmla="*/ 15 w 33"/>
                <a:gd name="T13" fmla="*/ 35 h 35"/>
                <a:gd name="T14" fmla="*/ 23 w 33"/>
                <a:gd name="T15" fmla="*/ 33 h 35"/>
                <a:gd name="T16" fmla="*/ 29 w 33"/>
                <a:gd name="T17" fmla="*/ 30 h 35"/>
                <a:gd name="T18" fmla="*/ 32 w 33"/>
                <a:gd name="T19" fmla="*/ 26 h 35"/>
                <a:gd name="T20" fmla="*/ 33 w 33"/>
                <a:gd name="T21" fmla="*/ 18 h 35"/>
                <a:gd name="T22" fmla="*/ 33 w 33"/>
                <a:gd name="T23" fmla="*/ 18 h 35"/>
                <a:gd name="T24" fmla="*/ 33 w 33"/>
                <a:gd name="T25" fmla="*/ 12 h 35"/>
                <a:gd name="T26" fmla="*/ 30 w 33"/>
                <a:gd name="T27" fmla="*/ 6 h 35"/>
                <a:gd name="T28" fmla="*/ 24 w 33"/>
                <a:gd name="T29" fmla="*/ 2 h 35"/>
                <a:gd name="T30" fmla="*/ 18 w 33"/>
                <a:gd name="T31" fmla="*/ 0 h 35"/>
                <a:gd name="T32" fmla="*/ 18 w 33"/>
                <a:gd name="T33" fmla="*/ 0 h 35"/>
                <a:gd name="T34" fmla="*/ 11 w 33"/>
                <a:gd name="T35" fmla="*/ 2 h 35"/>
                <a:gd name="T36" fmla="*/ 6 w 33"/>
                <a:gd name="T37" fmla="*/ 5 h 35"/>
                <a:gd name="T38" fmla="*/ 1 w 33"/>
                <a:gd name="T39" fmla="*/ 9 h 35"/>
                <a:gd name="T40" fmla="*/ 0 w 33"/>
                <a:gd name="T41" fmla="*/ 17 h 35"/>
                <a:gd name="T42" fmla="*/ 0 w 33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7"/>
                  </a:moveTo>
                  <a:lnTo>
                    <a:pt x="0" y="17"/>
                  </a:lnTo>
                  <a:lnTo>
                    <a:pt x="0" y="23"/>
                  </a:lnTo>
                  <a:lnTo>
                    <a:pt x="5" y="29"/>
                  </a:lnTo>
                  <a:lnTo>
                    <a:pt x="9" y="33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2"/>
                  </a:lnTo>
                  <a:lnTo>
                    <a:pt x="6" y="5"/>
                  </a:lnTo>
                  <a:lnTo>
                    <a:pt x="1" y="9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5" name="Freeform 490">
              <a:extLst>
                <a:ext uri="{FF2B5EF4-FFF2-40B4-BE49-F238E27FC236}">
                  <a16:creationId xmlns:a16="http://schemas.microsoft.com/office/drawing/2014/main" id="{DAE011A2-685E-4DAA-8E05-F6B1AB21A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6" y="1744"/>
              <a:ext cx="33" cy="35"/>
            </a:xfrm>
            <a:custGeom>
              <a:avLst/>
              <a:gdLst>
                <a:gd name="T0" fmla="*/ 0 w 33"/>
                <a:gd name="T1" fmla="*/ 17 h 35"/>
                <a:gd name="T2" fmla="*/ 0 w 33"/>
                <a:gd name="T3" fmla="*/ 17 h 35"/>
                <a:gd name="T4" fmla="*/ 0 w 33"/>
                <a:gd name="T5" fmla="*/ 23 h 35"/>
                <a:gd name="T6" fmla="*/ 4 w 33"/>
                <a:gd name="T7" fmla="*/ 29 h 35"/>
                <a:gd name="T8" fmla="*/ 9 w 33"/>
                <a:gd name="T9" fmla="*/ 33 h 35"/>
                <a:gd name="T10" fmla="*/ 15 w 33"/>
                <a:gd name="T11" fmla="*/ 35 h 35"/>
                <a:gd name="T12" fmla="*/ 15 w 33"/>
                <a:gd name="T13" fmla="*/ 35 h 35"/>
                <a:gd name="T14" fmla="*/ 22 w 33"/>
                <a:gd name="T15" fmla="*/ 33 h 35"/>
                <a:gd name="T16" fmla="*/ 28 w 33"/>
                <a:gd name="T17" fmla="*/ 30 h 35"/>
                <a:gd name="T18" fmla="*/ 31 w 33"/>
                <a:gd name="T19" fmla="*/ 26 h 35"/>
                <a:gd name="T20" fmla="*/ 33 w 33"/>
                <a:gd name="T21" fmla="*/ 20 h 35"/>
                <a:gd name="T22" fmla="*/ 33 w 33"/>
                <a:gd name="T23" fmla="*/ 20 h 35"/>
                <a:gd name="T24" fmla="*/ 33 w 33"/>
                <a:gd name="T25" fmla="*/ 12 h 35"/>
                <a:gd name="T26" fmla="*/ 30 w 33"/>
                <a:gd name="T27" fmla="*/ 6 h 35"/>
                <a:gd name="T28" fmla="*/ 24 w 33"/>
                <a:gd name="T29" fmla="*/ 3 h 35"/>
                <a:gd name="T30" fmla="*/ 18 w 33"/>
                <a:gd name="T31" fmla="*/ 0 h 35"/>
                <a:gd name="T32" fmla="*/ 18 w 33"/>
                <a:gd name="T33" fmla="*/ 0 h 35"/>
                <a:gd name="T34" fmla="*/ 10 w 33"/>
                <a:gd name="T35" fmla="*/ 2 h 35"/>
                <a:gd name="T36" fmla="*/ 6 w 33"/>
                <a:gd name="T37" fmla="*/ 5 h 35"/>
                <a:gd name="T38" fmla="*/ 1 w 33"/>
                <a:gd name="T39" fmla="*/ 11 h 35"/>
                <a:gd name="T40" fmla="*/ 0 w 33"/>
                <a:gd name="T41" fmla="*/ 17 h 35"/>
                <a:gd name="T42" fmla="*/ 0 w 33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7"/>
                  </a:moveTo>
                  <a:lnTo>
                    <a:pt x="0" y="17"/>
                  </a:lnTo>
                  <a:lnTo>
                    <a:pt x="0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1" y="26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6" name="Freeform 491">
              <a:extLst>
                <a:ext uri="{FF2B5EF4-FFF2-40B4-BE49-F238E27FC236}">
                  <a16:creationId xmlns:a16="http://schemas.microsoft.com/office/drawing/2014/main" id="{1CBB31FC-3171-4EAD-A3B9-2B8C52CAD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5" y="1744"/>
              <a:ext cx="34" cy="35"/>
            </a:xfrm>
            <a:custGeom>
              <a:avLst/>
              <a:gdLst>
                <a:gd name="T0" fmla="*/ 0 w 34"/>
                <a:gd name="T1" fmla="*/ 17 h 35"/>
                <a:gd name="T2" fmla="*/ 0 w 34"/>
                <a:gd name="T3" fmla="*/ 17 h 35"/>
                <a:gd name="T4" fmla="*/ 1 w 34"/>
                <a:gd name="T5" fmla="*/ 23 h 35"/>
                <a:gd name="T6" fmla="*/ 4 w 34"/>
                <a:gd name="T7" fmla="*/ 29 h 35"/>
                <a:gd name="T8" fmla="*/ 10 w 34"/>
                <a:gd name="T9" fmla="*/ 33 h 35"/>
                <a:gd name="T10" fmla="*/ 16 w 34"/>
                <a:gd name="T11" fmla="*/ 35 h 35"/>
                <a:gd name="T12" fmla="*/ 16 w 34"/>
                <a:gd name="T13" fmla="*/ 35 h 35"/>
                <a:gd name="T14" fmla="*/ 22 w 34"/>
                <a:gd name="T15" fmla="*/ 33 h 35"/>
                <a:gd name="T16" fmla="*/ 28 w 34"/>
                <a:gd name="T17" fmla="*/ 30 h 35"/>
                <a:gd name="T18" fmla="*/ 33 w 34"/>
                <a:gd name="T19" fmla="*/ 26 h 35"/>
                <a:gd name="T20" fmla="*/ 34 w 34"/>
                <a:gd name="T21" fmla="*/ 20 h 35"/>
                <a:gd name="T22" fmla="*/ 34 w 34"/>
                <a:gd name="T23" fmla="*/ 20 h 35"/>
                <a:gd name="T24" fmla="*/ 33 w 34"/>
                <a:gd name="T25" fmla="*/ 12 h 35"/>
                <a:gd name="T26" fmla="*/ 30 w 34"/>
                <a:gd name="T27" fmla="*/ 6 h 35"/>
                <a:gd name="T28" fmla="*/ 25 w 34"/>
                <a:gd name="T29" fmla="*/ 3 h 35"/>
                <a:gd name="T30" fmla="*/ 18 w 34"/>
                <a:gd name="T31" fmla="*/ 0 h 35"/>
                <a:gd name="T32" fmla="*/ 18 w 34"/>
                <a:gd name="T33" fmla="*/ 0 h 35"/>
                <a:gd name="T34" fmla="*/ 12 w 34"/>
                <a:gd name="T35" fmla="*/ 2 h 35"/>
                <a:gd name="T36" fmla="*/ 6 w 34"/>
                <a:gd name="T37" fmla="*/ 5 h 35"/>
                <a:gd name="T38" fmla="*/ 3 w 34"/>
                <a:gd name="T39" fmla="*/ 11 h 35"/>
                <a:gd name="T40" fmla="*/ 0 w 34"/>
                <a:gd name="T41" fmla="*/ 17 h 35"/>
                <a:gd name="T42" fmla="*/ 0 w 34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0" y="17"/>
                  </a:move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10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3" y="26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6" y="5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7" name="Freeform 492">
              <a:extLst>
                <a:ext uri="{FF2B5EF4-FFF2-40B4-BE49-F238E27FC236}">
                  <a16:creationId xmlns:a16="http://schemas.microsoft.com/office/drawing/2014/main" id="{BF873040-5BD8-4361-B4F6-5FD265378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4" y="1744"/>
              <a:ext cx="35" cy="35"/>
            </a:xfrm>
            <a:custGeom>
              <a:avLst/>
              <a:gdLst>
                <a:gd name="T0" fmla="*/ 0 w 35"/>
                <a:gd name="T1" fmla="*/ 17 h 35"/>
                <a:gd name="T2" fmla="*/ 0 w 35"/>
                <a:gd name="T3" fmla="*/ 17 h 35"/>
                <a:gd name="T4" fmla="*/ 1 w 35"/>
                <a:gd name="T5" fmla="*/ 23 h 35"/>
                <a:gd name="T6" fmla="*/ 4 w 35"/>
                <a:gd name="T7" fmla="*/ 29 h 35"/>
                <a:gd name="T8" fmla="*/ 9 w 35"/>
                <a:gd name="T9" fmla="*/ 33 h 35"/>
                <a:gd name="T10" fmla="*/ 17 w 35"/>
                <a:gd name="T11" fmla="*/ 35 h 35"/>
                <a:gd name="T12" fmla="*/ 17 w 35"/>
                <a:gd name="T13" fmla="*/ 35 h 35"/>
                <a:gd name="T14" fmla="*/ 23 w 35"/>
                <a:gd name="T15" fmla="*/ 33 h 35"/>
                <a:gd name="T16" fmla="*/ 29 w 35"/>
                <a:gd name="T17" fmla="*/ 30 h 35"/>
                <a:gd name="T18" fmla="*/ 33 w 35"/>
                <a:gd name="T19" fmla="*/ 26 h 35"/>
                <a:gd name="T20" fmla="*/ 35 w 35"/>
                <a:gd name="T21" fmla="*/ 20 h 35"/>
                <a:gd name="T22" fmla="*/ 35 w 35"/>
                <a:gd name="T23" fmla="*/ 20 h 35"/>
                <a:gd name="T24" fmla="*/ 33 w 35"/>
                <a:gd name="T25" fmla="*/ 12 h 35"/>
                <a:gd name="T26" fmla="*/ 30 w 35"/>
                <a:gd name="T27" fmla="*/ 6 h 35"/>
                <a:gd name="T28" fmla="*/ 26 w 35"/>
                <a:gd name="T29" fmla="*/ 3 h 35"/>
                <a:gd name="T30" fmla="*/ 18 w 35"/>
                <a:gd name="T31" fmla="*/ 0 h 35"/>
                <a:gd name="T32" fmla="*/ 18 w 35"/>
                <a:gd name="T33" fmla="*/ 0 h 35"/>
                <a:gd name="T34" fmla="*/ 12 w 35"/>
                <a:gd name="T35" fmla="*/ 2 h 35"/>
                <a:gd name="T36" fmla="*/ 6 w 35"/>
                <a:gd name="T37" fmla="*/ 5 h 35"/>
                <a:gd name="T38" fmla="*/ 1 w 35"/>
                <a:gd name="T39" fmla="*/ 11 h 35"/>
                <a:gd name="T40" fmla="*/ 0 w 35"/>
                <a:gd name="T41" fmla="*/ 17 h 35"/>
                <a:gd name="T42" fmla="*/ 0 w 35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3" y="2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6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6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8" name="Freeform 493">
              <a:extLst>
                <a:ext uri="{FF2B5EF4-FFF2-40B4-BE49-F238E27FC236}">
                  <a16:creationId xmlns:a16="http://schemas.microsoft.com/office/drawing/2014/main" id="{44AD47AB-2166-4B76-B541-19655065D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" y="1744"/>
              <a:ext cx="34" cy="35"/>
            </a:xfrm>
            <a:custGeom>
              <a:avLst/>
              <a:gdLst>
                <a:gd name="T0" fmla="*/ 0 w 34"/>
                <a:gd name="T1" fmla="*/ 17 h 35"/>
                <a:gd name="T2" fmla="*/ 0 w 34"/>
                <a:gd name="T3" fmla="*/ 17 h 35"/>
                <a:gd name="T4" fmla="*/ 1 w 34"/>
                <a:gd name="T5" fmla="*/ 23 h 35"/>
                <a:gd name="T6" fmla="*/ 4 w 34"/>
                <a:gd name="T7" fmla="*/ 29 h 35"/>
                <a:gd name="T8" fmla="*/ 10 w 34"/>
                <a:gd name="T9" fmla="*/ 33 h 35"/>
                <a:gd name="T10" fmla="*/ 16 w 34"/>
                <a:gd name="T11" fmla="*/ 35 h 35"/>
                <a:gd name="T12" fmla="*/ 16 w 34"/>
                <a:gd name="T13" fmla="*/ 35 h 35"/>
                <a:gd name="T14" fmla="*/ 22 w 34"/>
                <a:gd name="T15" fmla="*/ 33 h 35"/>
                <a:gd name="T16" fmla="*/ 28 w 34"/>
                <a:gd name="T17" fmla="*/ 30 h 35"/>
                <a:gd name="T18" fmla="*/ 33 w 34"/>
                <a:gd name="T19" fmla="*/ 26 h 35"/>
                <a:gd name="T20" fmla="*/ 34 w 34"/>
                <a:gd name="T21" fmla="*/ 20 h 35"/>
                <a:gd name="T22" fmla="*/ 34 w 34"/>
                <a:gd name="T23" fmla="*/ 20 h 35"/>
                <a:gd name="T24" fmla="*/ 34 w 34"/>
                <a:gd name="T25" fmla="*/ 12 h 35"/>
                <a:gd name="T26" fmla="*/ 30 w 34"/>
                <a:gd name="T27" fmla="*/ 6 h 35"/>
                <a:gd name="T28" fmla="*/ 25 w 34"/>
                <a:gd name="T29" fmla="*/ 3 h 35"/>
                <a:gd name="T30" fmla="*/ 19 w 34"/>
                <a:gd name="T31" fmla="*/ 0 h 35"/>
                <a:gd name="T32" fmla="*/ 19 w 34"/>
                <a:gd name="T33" fmla="*/ 0 h 35"/>
                <a:gd name="T34" fmla="*/ 12 w 34"/>
                <a:gd name="T35" fmla="*/ 2 h 35"/>
                <a:gd name="T36" fmla="*/ 6 w 34"/>
                <a:gd name="T37" fmla="*/ 5 h 35"/>
                <a:gd name="T38" fmla="*/ 3 w 34"/>
                <a:gd name="T39" fmla="*/ 11 h 35"/>
                <a:gd name="T40" fmla="*/ 0 w 34"/>
                <a:gd name="T41" fmla="*/ 17 h 35"/>
                <a:gd name="T42" fmla="*/ 0 w 34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5">
                  <a:moveTo>
                    <a:pt x="0" y="17"/>
                  </a:moveTo>
                  <a:lnTo>
                    <a:pt x="0" y="17"/>
                  </a:lnTo>
                  <a:lnTo>
                    <a:pt x="1" y="23"/>
                  </a:lnTo>
                  <a:lnTo>
                    <a:pt x="4" y="29"/>
                  </a:lnTo>
                  <a:lnTo>
                    <a:pt x="10" y="33"/>
                  </a:lnTo>
                  <a:lnTo>
                    <a:pt x="16" y="35"/>
                  </a:lnTo>
                  <a:lnTo>
                    <a:pt x="16" y="35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3" y="26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5" y="3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2" y="2"/>
                  </a:lnTo>
                  <a:lnTo>
                    <a:pt x="6" y="5"/>
                  </a:lnTo>
                  <a:lnTo>
                    <a:pt x="3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9" name="Freeform 494">
              <a:extLst>
                <a:ext uri="{FF2B5EF4-FFF2-40B4-BE49-F238E27FC236}">
                  <a16:creationId xmlns:a16="http://schemas.microsoft.com/office/drawing/2014/main" id="{23E40084-E529-404A-845A-831FA38E0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9" y="1744"/>
              <a:ext cx="35" cy="35"/>
            </a:xfrm>
            <a:custGeom>
              <a:avLst/>
              <a:gdLst>
                <a:gd name="T0" fmla="*/ 0 w 35"/>
                <a:gd name="T1" fmla="*/ 17 h 35"/>
                <a:gd name="T2" fmla="*/ 0 w 35"/>
                <a:gd name="T3" fmla="*/ 17 h 35"/>
                <a:gd name="T4" fmla="*/ 2 w 35"/>
                <a:gd name="T5" fmla="*/ 23 h 35"/>
                <a:gd name="T6" fmla="*/ 5 w 35"/>
                <a:gd name="T7" fmla="*/ 29 h 35"/>
                <a:gd name="T8" fmla="*/ 9 w 35"/>
                <a:gd name="T9" fmla="*/ 33 h 35"/>
                <a:gd name="T10" fmla="*/ 17 w 35"/>
                <a:gd name="T11" fmla="*/ 35 h 35"/>
                <a:gd name="T12" fmla="*/ 17 w 35"/>
                <a:gd name="T13" fmla="*/ 35 h 35"/>
                <a:gd name="T14" fmla="*/ 23 w 35"/>
                <a:gd name="T15" fmla="*/ 33 h 35"/>
                <a:gd name="T16" fmla="*/ 29 w 35"/>
                <a:gd name="T17" fmla="*/ 30 h 35"/>
                <a:gd name="T18" fmla="*/ 34 w 35"/>
                <a:gd name="T19" fmla="*/ 26 h 35"/>
                <a:gd name="T20" fmla="*/ 35 w 35"/>
                <a:gd name="T21" fmla="*/ 20 h 35"/>
                <a:gd name="T22" fmla="*/ 35 w 35"/>
                <a:gd name="T23" fmla="*/ 20 h 35"/>
                <a:gd name="T24" fmla="*/ 34 w 35"/>
                <a:gd name="T25" fmla="*/ 12 h 35"/>
                <a:gd name="T26" fmla="*/ 30 w 35"/>
                <a:gd name="T27" fmla="*/ 6 h 35"/>
                <a:gd name="T28" fmla="*/ 26 w 35"/>
                <a:gd name="T29" fmla="*/ 3 h 35"/>
                <a:gd name="T30" fmla="*/ 18 w 35"/>
                <a:gd name="T31" fmla="*/ 0 h 35"/>
                <a:gd name="T32" fmla="*/ 18 w 35"/>
                <a:gd name="T33" fmla="*/ 0 h 35"/>
                <a:gd name="T34" fmla="*/ 12 w 35"/>
                <a:gd name="T35" fmla="*/ 2 h 35"/>
                <a:gd name="T36" fmla="*/ 6 w 35"/>
                <a:gd name="T37" fmla="*/ 5 h 35"/>
                <a:gd name="T38" fmla="*/ 2 w 35"/>
                <a:gd name="T39" fmla="*/ 11 h 35"/>
                <a:gd name="T40" fmla="*/ 0 w 35"/>
                <a:gd name="T41" fmla="*/ 17 h 35"/>
                <a:gd name="T42" fmla="*/ 0 w 35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lnTo>
                    <a:pt x="0" y="17"/>
                  </a:lnTo>
                  <a:lnTo>
                    <a:pt x="2" y="23"/>
                  </a:lnTo>
                  <a:lnTo>
                    <a:pt x="5" y="29"/>
                  </a:lnTo>
                  <a:lnTo>
                    <a:pt x="9" y="33"/>
                  </a:lnTo>
                  <a:lnTo>
                    <a:pt x="17" y="35"/>
                  </a:lnTo>
                  <a:lnTo>
                    <a:pt x="17" y="35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4" y="26"/>
                  </a:lnTo>
                  <a:lnTo>
                    <a:pt x="35" y="20"/>
                  </a:lnTo>
                  <a:lnTo>
                    <a:pt x="35" y="20"/>
                  </a:lnTo>
                  <a:lnTo>
                    <a:pt x="34" y="12"/>
                  </a:lnTo>
                  <a:lnTo>
                    <a:pt x="30" y="6"/>
                  </a:lnTo>
                  <a:lnTo>
                    <a:pt x="26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6" y="5"/>
                  </a:lnTo>
                  <a:lnTo>
                    <a:pt x="2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0" name="Freeform 495">
              <a:extLst>
                <a:ext uri="{FF2B5EF4-FFF2-40B4-BE49-F238E27FC236}">
                  <a16:creationId xmlns:a16="http://schemas.microsoft.com/office/drawing/2014/main" id="{23D4A304-D128-4630-8C01-29C0F235B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3" y="1744"/>
              <a:ext cx="33" cy="35"/>
            </a:xfrm>
            <a:custGeom>
              <a:avLst/>
              <a:gdLst>
                <a:gd name="T0" fmla="*/ 0 w 33"/>
                <a:gd name="T1" fmla="*/ 17 h 35"/>
                <a:gd name="T2" fmla="*/ 0 w 33"/>
                <a:gd name="T3" fmla="*/ 17 h 35"/>
                <a:gd name="T4" fmla="*/ 0 w 33"/>
                <a:gd name="T5" fmla="*/ 23 h 35"/>
                <a:gd name="T6" fmla="*/ 4 w 33"/>
                <a:gd name="T7" fmla="*/ 29 h 35"/>
                <a:gd name="T8" fmla="*/ 9 w 33"/>
                <a:gd name="T9" fmla="*/ 33 h 35"/>
                <a:gd name="T10" fmla="*/ 15 w 33"/>
                <a:gd name="T11" fmla="*/ 35 h 35"/>
                <a:gd name="T12" fmla="*/ 15 w 33"/>
                <a:gd name="T13" fmla="*/ 35 h 35"/>
                <a:gd name="T14" fmla="*/ 23 w 33"/>
                <a:gd name="T15" fmla="*/ 33 h 35"/>
                <a:gd name="T16" fmla="*/ 29 w 33"/>
                <a:gd name="T17" fmla="*/ 30 h 35"/>
                <a:gd name="T18" fmla="*/ 32 w 33"/>
                <a:gd name="T19" fmla="*/ 26 h 35"/>
                <a:gd name="T20" fmla="*/ 33 w 33"/>
                <a:gd name="T21" fmla="*/ 20 h 35"/>
                <a:gd name="T22" fmla="*/ 33 w 33"/>
                <a:gd name="T23" fmla="*/ 20 h 35"/>
                <a:gd name="T24" fmla="*/ 33 w 33"/>
                <a:gd name="T25" fmla="*/ 12 h 35"/>
                <a:gd name="T26" fmla="*/ 30 w 33"/>
                <a:gd name="T27" fmla="*/ 6 h 35"/>
                <a:gd name="T28" fmla="*/ 24 w 33"/>
                <a:gd name="T29" fmla="*/ 3 h 35"/>
                <a:gd name="T30" fmla="*/ 18 w 33"/>
                <a:gd name="T31" fmla="*/ 0 h 35"/>
                <a:gd name="T32" fmla="*/ 18 w 33"/>
                <a:gd name="T33" fmla="*/ 0 h 35"/>
                <a:gd name="T34" fmla="*/ 10 w 33"/>
                <a:gd name="T35" fmla="*/ 2 h 35"/>
                <a:gd name="T36" fmla="*/ 6 w 33"/>
                <a:gd name="T37" fmla="*/ 5 h 35"/>
                <a:gd name="T38" fmla="*/ 1 w 33"/>
                <a:gd name="T39" fmla="*/ 11 h 35"/>
                <a:gd name="T40" fmla="*/ 0 w 33"/>
                <a:gd name="T41" fmla="*/ 17 h 35"/>
                <a:gd name="T42" fmla="*/ 0 w 33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7"/>
                  </a:moveTo>
                  <a:lnTo>
                    <a:pt x="0" y="17"/>
                  </a:lnTo>
                  <a:lnTo>
                    <a:pt x="0" y="23"/>
                  </a:lnTo>
                  <a:lnTo>
                    <a:pt x="4" y="29"/>
                  </a:lnTo>
                  <a:lnTo>
                    <a:pt x="9" y="33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6"/>
                  </a:lnTo>
                  <a:lnTo>
                    <a:pt x="33" y="20"/>
                  </a:lnTo>
                  <a:lnTo>
                    <a:pt x="33" y="20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5"/>
                  </a:lnTo>
                  <a:lnTo>
                    <a:pt x="1" y="11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1" name="Freeform 496">
              <a:extLst>
                <a:ext uri="{FF2B5EF4-FFF2-40B4-BE49-F238E27FC236}">
                  <a16:creationId xmlns:a16="http://schemas.microsoft.com/office/drawing/2014/main" id="{CC73E927-3869-4C2E-966F-C2AE13EB62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0" y="1758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2 w 35"/>
                <a:gd name="T5" fmla="*/ 22 h 34"/>
                <a:gd name="T6" fmla="*/ 5 w 35"/>
                <a:gd name="T7" fmla="*/ 28 h 34"/>
                <a:gd name="T8" fmla="*/ 10 w 35"/>
                <a:gd name="T9" fmla="*/ 33 h 34"/>
                <a:gd name="T10" fmla="*/ 17 w 35"/>
                <a:gd name="T11" fmla="*/ 34 h 34"/>
                <a:gd name="T12" fmla="*/ 17 w 35"/>
                <a:gd name="T13" fmla="*/ 34 h 34"/>
                <a:gd name="T14" fmla="*/ 23 w 35"/>
                <a:gd name="T15" fmla="*/ 33 h 34"/>
                <a:gd name="T16" fmla="*/ 29 w 35"/>
                <a:gd name="T17" fmla="*/ 30 h 34"/>
                <a:gd name="T18" fmla="*/ 32 w 35"/>
                <a:gd name="T19" fmla="*/ 25 h 34"/>
                <a:gd name="T20" fmla="*/ 35 w 35"/>
                <a:gd name="T21" fmla="*/ 18 h 34"/>
                <a:gd name="T22" fmla="*/ 35 w 35"/>
                <a:gd name="T23" fmla="*/ 18 h 34"/>
                <a:gd name="T24" fmla="*/ 34 w 35"/>
                <a:gd name="T25" fmla="*/ 12 h 34"/>
                <a:gd name="T26" fmla="*/ 31 w 35"/>
                <a:gd name="T27" fmla="*/ 6 h 34"/>
                <a:gd name="T28" fmla="*/ 25 w 35"/>
                <a:gd name="T29" fmla="*/ 1 h 34"/>
                <a:gd name="T30" fmla="*/ 19 w 35"/>
                <a:gd name="T31" fmla="*/ 0 h 34"/>
                <a:gd name="T32" fmla="*/ 19 w 35"/>
                <a:gd name="T33" fmla="*/ 0 h 34"/>
                <a:gd name="T34" fmla="*/ 13 w 35"/>
                <a:gd name="T35" fmla="*/ 1 h 34"/>
                <a:gd name="T36" fmla="*/ 7 w 35"/>
                <a:gd name="T37" fmla="*/ 4 h 34"/>
                <a:gd name="T38" fmla="*/ 2 w 35"/>
                <a:gd name="T39" fmla="*/ 9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2" y="22"/>
                  </a:lnTo>
                  <a:lnTo>
                    <a:pt x="5" y="28"/>
                  </a:lnTo>
                  <a:lnTo>
                    <a:pt x="10" y="33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5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2"/>
                  </a:lnTo>
                  <a:lnTo>
                    <a:pt x="31" y="6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7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2" name="Freeform 497">
              <a:extLst>
                <a:ext uri="{FF2B5EF4-FFF2-40B4-BE49-F238E27FC236}">
                  <a16:creationId xmlns:a16="http://schemas.microsoft.com/office/drawing/2014/main" id="{AA33E3F8-3DBF-410B-B2AF-44D341C6E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6" y="1758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2 w 35"/>
                <a:gd name="T5" fmla="*/ 22 h 34"/>
                <a:gd name="T6" fmla="*/ 5 w 35"/>
                <a:gd name="T7" fmla="*/ 28 h 34"/>
                <a:gd name="T8" fmla="*/ 9 w 35"/>
                <a:gd name="T9" fmla="*/ 33 h 34"/>
                <a:gd name="T10" fmla="*/ 17 w 35"/>
                <a:gd name="T11" fmla="*/ 34 h 34"/>
                <a:gd name="T12" fmla="*/ 17 w 35"/>
                <a:gd name="T13" fmla="*/ 34 h 34"/>
                <a:gd name="T14" fmla="*/ 23 w 35"/>
                <a:gd name="T15" fmla="*/ 33 h 34"/>
                <a:gd name="T16" fmla="*/ 29 w 35"/>
                <a:gd name="T17" fmla="*/ 30 h 34"/>
                <a:gd name="T18" fmla="*/ 32 w 35"/>
                <a:gd name="T19" fmla="*/ 25 h 34"/>
                <a:gd name="T20" fmla="*/ 35 w 35"/>
                <a:gd name="T21" fmla="*/ 18 h 34"/>
                <a:gd name="T22" fmla="*/ 35 w 35"/>
                <a:gd name="T23" fmla="*/ 18 h 34"/>
                <a:gd name="T24" fmla="*/ 33 w 35"/>
                <a:gd name="T25" fmla="*/ 12 h 34"/>
                <a:gd name="T26" fmla="*/ 30 w 35"/>
                <a:gd name="T27" fmla="*/ 6 h 34"/>
                <a:gd name="T28" fmla="*/ 24 w 35"/>
                <a:gd name="T29" fmla="*/ 1 h 34"/>
                <a:gd name="T30" fmla="*/ 18 w 35"/>
                <a:gd name="T31" fmla="*/ 0 h 34"/>
                <a:gd name="T32" fmla="*/ 18 w 35"/>
                <a:gd name="T33" fmla="*/ 0 h 34"/>
                <a:gd name="T34" fmla="*/ 12 w 35"/>
                <a:gd name="T35" fmla="*/ 1 h 34"/>
                <a:gd name="T36" fmla="*/ 6 w 35"/>
                <a:gd name="T37" fmla="*/ 4 h 34"/>
                <a:gd name="T38" fmla="*/ 2 w 35"/>
                <a:gd name="T39" fmla="*/ 9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2" y="22"/>
                  </a:lnTo>
                  <a:lnTo>
                    <a:pt x="5" y="28"/>
                  </a:lnTo>
                  <a:lnTo>
                    <a:pt x="9" y="33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5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3" name="Freeform 498">
              <a:extLst>
                <a:ext uri="{FF2B5EF4-FFF2-40B4-BE49-F238E27FC236}">
                  <a16:creationId xmlns:a16="http://schemas.microsoft.com/office/drawing/2014/main" id="{26E9B5BF-DC11-4A49-AAF6-B4F22DEE3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6" y="1758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1 w 35"/>
                <a:gd name="T5" fmla="*/ 22 h 34"/>
                <a:gd name="T6" fmla="*/ 4 w 35"/>
                <a:gd name="T7" fmla="*/ 28 h 34"/>
                <a:gd name="T8" fmla="*/ 9 w 35"/>
                <a:gd name="T9" fmla="*/ 33 h 34"/>
                <a:gd name="T10" fmla="*/ 16 w 35"/>
                <a:gd name="T11" fmla="*/ 34 h 34"/>
                <a:gd name="T12" fmla="*/ 16 w 35"/>
                <a:gd name="T13" fmla="*/ 34 h 34"/>
                <a:gd name="T14" fmla="*/ 22 w 35"/>
                <a:gd name="T15" fmla="*/ 33 h 34"/>
                <a:gd name="T16" fmla="*/ 29 w 35"/>
                <a:gd name="T17" fmla="*/ 30 h 34"/>
                <a:gd name="T18" fmla="*/ 33 w 35"/>
                <a:gd name="T19" fmla="*/ 25 h 34"/>
                <a:gd name="T20" fmla="*/ 35 w 35"/>
                <a:gd name="T21" fmla="*/ 19 h 34"/>
                <a:gd name="T22" fmla="*/ 35 w 35"/>
                <a:gd name="T23" fmla="*/ 19 h 34"/>
                <a:gd name="T24" fmla="*/ 33 w 35"/>
                <a:gd name="T25" fmla="*/ 12 h 34"/>
                <a:gd name="T26" fmla="*/ 30 w 35"/>
                <a:gd name="T27" fmla="*/ 6 h 34"/>
                <a:gd name="T28" fmla="*/ 26 w 35"/>
                <a:gd name="T29" fmla="*/ 3 h 34"/>
                <a:gd name="T30" fmla="*/ 18 w 35"/>
                <a:gd name="T31" fmla="*/ 0 h 34"/>
                <a:gd name="T32" fmla="*/ 18 w 35"/>
                <a:gd name="T33" fmla="*/ 0 h 34"/>
                <a:gd name="T34" fmla="*/ 12 w 35"/>
                <a:gd name="T35" fmla="*/ 1 h 34"/>
                <a:gd name="T36" fmla="*/ 6 w 35"/>
                <a:gd name="T37" fmla="*/ 4 h 34"/>
                <a:gd name="T38" fmla="*/ 1 w 35"/>
                <a:gd name="T39" fmla="*/ 10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1" y="22"/>
                  </a:lnTo>
                  <a:lnTo>
                    <a:pt x="4" y="28"/>
                  </a:lnTo>
                  <a:lnTo>
                    <a:pt x="9" y="33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3"/>
                  </a:lnTo>
                  <a:lnTo>
                    <a:pt x="29" y="30"/>
                  </a:lnTo>
                  <a:lnTo>
                    <a:pt x="33" y="25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6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4" name="Freeform 499">
              <a:extLst>
                <a:ext uri="{FF2B5EF4-FFF2-40B4-BE49-F238E27FC236}">
                  <a16:creationId xmlns:a16="http://schemas.microsoft.com/office/drawing/2014/main" id="{634621EC-A0E8-4BDC-81B9-69F1F054C7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9" y="1758"/>
              <a:ext cx="34" cy="34"/>
            </a:xfrm>
            <a:custGeom>
              <a:avLst/>
              <a:gdLst>
                <a:gd name="T0" fmla="*/ 0 w 34"/>
                <a:gd name="T1" fmla="*/ 16 h 34"/>
                <a:gd name="T2" fmla="*/ 0 w 34"/>
                <a:gd name="T3" fmla="*/ 16 h 34"/>
                <a:gd name="T4" fmla="*/ 0 w 34"/>
                <a:gd name="T5" fmla="*/ 22 h 34"/>
                <a:gd name="T6" fmla="*/ 3 w 34"/>
                <a:gd name="T7" fmla="*/ 28 h 34"/>
                <a:gd name="T8" fmla="*/ 9 w 34"/>
                <a:gd name="T9" fmla="*/ 33 h 34"/>
                <a:gd name="T10" fmla="*/ 16 w 34"/>
                <a:gd name="T11" fmla="*/ 34 h 34"/>
                <a:gd name="T12" fmla="*/ 16 w 34"/>
                <a:gd name="T13" fmla="*/ 34 h 34"/>
                <a:gd name="T14" fmla="*/ 23 w 34"/>
                <a:gd name="T15" fmla="*/ 33 h 34"/>
                <a:gd name="T16" fmla="*/ 28 w 34"/>
                <a:gd name="T17" fmla="*/ 30 h 34"/>
                <a:gd name="T18" fmla="*/ 32 w 34"/>
                <a:gd name="T19" fmla="*/ 25 h 34"/>
                <a:gd name="T20" fmla="*/ 34 w 34"/>
                <a:gd name="T21" fmla="*/ 18 h 34"/>
                <a:gd name="T22" fmla="*/ 34 w 34"/>
                <a:gd name="T23" fmla="*/ 18 h 34"/>
                <a:gd name="T24" fmla="*/ 34 w 34"/>
                <a:gd name="T25" fmla="*/ 12 h 34"/>
                <a:gd name="T26" fmla="*/ 29 w 34"/>
                <a:gd name="T27" fmla="*/ 6 h 34"/>
                <a:gd name="T28" fmla="*/ 25 w 34"/>
                <a:gd name="T29" fmla="*/ 1 h 34"/>
                <a:gd name="T30" fmla="*/ 19 w 34"/>
                <a:gd name="T31" fmla="*/ 0 h 34"/>
                <a:gd name="T32" fmla="*/ 19 w 34"/>
                <a:gd name="T33" fmla="*/ 0 h 34"/>
                <a:gd name="T34" fmla="*/ 11 w 34"/>
                <a:gd name="T35" fmla="*/ 1 h 34"/>
                <a:gd name="T36" fmla="*/ 5 w 34"/>
                <a:gd name="T37" fmla="*/ 4 h 34"/>
                <a:gd name="T38" fmla="*/ 2 w 34"/>
                <a:gd name="T39" fmla="*/ 9 h 34"/>
                <a:gd name="T40" fmla="*/ 0 w 34"/>
                <a:gd name="T41" fmla="*/ 16 h 34"/>
                <a:gd name="T42" fmla="*/ 0 w 34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4">
                  <a:moveTo>
                    <a:pt x="0" y="16"/>
                  </a:moveTo>
                  <a:lnTo>
                    <a:pt x="0" y="16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9" y="33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3" y="33"/>
                  </a:lnTo>
                  <a:lnTo>
                    <a:pt x="28" y="30"/>
                  </a:lnTo>
                  <a:lnTo>
                    <a:pt x="32" y="25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29" y="6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5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5" name="Freeform 500">
              <a:extLst>
                <a:ext uri="{FF2B5EF4-FFF2-40B4-BE49-F238E27FC236}">
                  <a16:creationId xmlns:a16="http://schemas.microsoft.com/office/drawing/2014/main" id="{6F25AC56-0A59-4AA1-B890-E0688DF4F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7" y="1758"/>
              <a:ext cx="34" cy="34"/>
            </a:xfrm>
            <a:custGeom>
              <a:avLst/>
              <a:gdLst>
                <a:gd name="T0" fmla="*/ 0 w 34"/>
                <a:gd name="T1" fmla="*/ 16 h 34"/>
                <a:gd name="T2" fmla="*/ 0 w 34"/>
                <a:gd name="T3" fmla="*/ 16 h 34"/>
                <a:gd name="T4" fmla="*/ 0 w 34"/>
                <a:gd name="T5" fmla="*/ 22 h 34"/>
                <a:gd name="T6" fmla="*/ 3 w 34"/>
                <a:gd name="T7" fmla="*/ 28 h 34"/>
                <a:gd name="T8" fmla="*/ 9 w 34"/>
                <a:gd name="T9" fmla="*/ 33 h 34"/>
                <a:gd name="T10" fmla="*/ 16 w 34"/>
                <a:gd name="T11" fmla="*/ 34 h 34"/>
                <a:gd name="T12" fmla="*/ 16 w 34"/>
                <a:gd name="T13" fmla="*/ 34 h 34"/>
                <a:gd name="T14" fmla="*/ 23 w 34"/>
                <a:gd name="T15" fmla="*/ 33 h 34"/>
                <a:gd name="T16" fmla="*/ 28 w 34"/>
                <a:gd name="T17" fmla="*/ 30 h 34"/>
                <a:gd name="T18" fmla="*/ 32 w 34"/>
                <a:gd name="T19" fmla="*/ 25 h 34"/>
                <a:gd name="T20" fmla="*/ 34 w 34"/>
                <a:gd name="T21" fmla="*/ 18 h 34"/>
                <a:gd name="T22" fmla="*/ 34 w 34"/>
                <a:gd name="T23" fmla="*/ 18 h 34"/>
                <a:gd name="T24" fmla="*/ 34 w 34"/>
                <a:gd name="T25" fmla="*/ 12 h 34"/>
                <a:gd name="T26" fmla="*/ 31 w 34"/>
                <a:gd name="T27" fmla="*/ 6 h 34"/>
                <a:gd name="T28" fmla="*/ 25 w 34"/>
                <a:gd name="T29" fmla="*/ 1 h 34"/>
                <a:gd name="T30" fmla="*/ 19 w 34"/>
                <a:gd name="T31" fmla="*/ 0 h 34"/>
                <a:gd name="T32" fmla="*/ 19 w 34"/>
                <a:gd name="T33" fmla="*/ 0 h 34"/>
                <a:gd name="T34" fmla="*/ 11 w 34"/>
                <a:gd name="T35" fmla="*/ 1 h 34"/>
                <a:gd name="T36" fmla="*/ 6 w 34"/>
                <a:gd name="T37" fmla="*/ 4 h 34"/>
                <a:gd name="T38" fmla="*/ 2 w 34"/>
                <a:gd name="T39" fmla="*/ 9 h 34"/>
                <a:gd name="T40" fmla="*/ 0 w 34"/>
                <a:gd name="T41" fmla="*/ 16 h 34"/>
                <a:gd name="T42" fmla="*/ 0 w 34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4">
                  <a:moveTo>
                    <a:pt x="0" y="16"/>
                  </a:moveTo>
                  <a:lnTo>
                    <a:pt x="0" y="16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9" y="33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3" y="33"/>
                  </a:lnTo>
                  <a:lnTo>
                    <a:pt x="28" y="30"/>
                  </a:lnTo>
                  <a:lnTo>
                    <a:pt x="32" y="25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2"/>
                  </a:lnTo>
                  <a:lnTo>
                    <a:pt x="31" y="6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1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6" name="Freeform 501">
              <a:extLst>
                <a:ext uri="{FF2B5EF4-FFF2-40B4-BE49-F238E27FC236}">
                  <a16:creationId xmlns:a16="http://schemas.microsoft.com/office/drawing/2014/main" id="{F772EC0A-4772-4CE0-A780-9F956AECF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0" y="1758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2 w 35"/>
                <a:gd name="T5" fmla="*/ 22 h 34"/>
                <a:gd name="T6" fmla="*/ 5 w 35"/>
                <a:gd name="T7" fmla="*/ 28 h 34"/>
                <a:gd name="T8" fmla="*/ 9 w 35"/>
                <a:gd name="T9" fmla="*/ 33 h 34"/>
                <a:gd name="T10" fmla="*/ 17 w 35"/>
                <a:gd name="T11" fmla="*/ 34 h 34"/>
                <a:gd name="T12" fmla="*/ 17 w 35"/>
                <a:gd name="T13" fmla="*/ 34 h 34"/>
                <a:gd name="T14" fmla="*/ 23 w 35"/>
                <a:gd name="T15" fmla="*/ 33 h 34"/>
                <a:gd name="T16" fmla="*/ 29 w 35"/>
                <a:gd name="T17" fmla="*/ 30 h 34"/>
                <a:gd name="T18" fmla="*/ 32 w 35"/>
                <a:gd name="T19" fmla="*/ 25 h 34"/>
                <a:gd name="T20" fmla="*/ 35 w 35"/>
                <a:gd name="T21" fmla="*/ 18 h 34"/>
                <a:gd name="T22" fmla="*/ 35 w 35"/>
                <a:gd name="T23" fmla="*/ 18 h 34"/>
                <a:gd name="T24" fmla="*/ 34 w 35"/>
                <a:gd name="T25" fmla="*/ 12 h 34"/>
                <a:gd name="T26" fmla="*/ 31 w 35"/>
                <a:gd name="T27" fmla="*/ 6 h 34"/>
                <a:gd name="T28" fmla="*/ 25 w 35"/>
                <a:gd name="T29" fmla="*/ 1 h 34"/>
                <a:gd name="T30" fmla="*/ 19 w 35"/>
                <a:gd name="T31" fmla="*/ 0 h 34"/>
                <a:gd name="T32" fmla="*/ 19 w 35"/>
                <a:gd name="T33" fmla="*/ 0 h 34"/>
                <a:gd name="T34" fmla="*/ 13 w 35"/>
                <a:gd name="T35" fmla="*/ 1 h 34"/>
                <a:gd name="T36" fmla="*/ 6 w 35"/>
                <a:gd name="T37" fmla="*/ 4 h 34"/>
                <a:gd name="T38" fmla="*/ 2 w 35"/>
                <a:gd name="T39" fmla="*/ 9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2" y="22"/>
                  </a:lnTo>
                  <a:lnTo>
                    <a:pt x="5" y="28"/>
                  </a:lnTo>
                  <a:lnTo>
                    <a:pt x="9" y="33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5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2"/>
                  </a:lnTo>
                  <a:lnTo>
                    <a:pt x="31" y="6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7" name="Freeform 502">
              <a:extLst>
                <a:ext uri="{FF2B5EF4-FFF2-40B4-BE49-F238E27FC236}">
                  <a16:creationId xmlns:a16="http://schemas.microsoft.com/office/drawing/2014/main" id="{C5072BC0-F31C-4AC7-BE42-1D42A7E96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2" y="1758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1 w 35"/>
                <a:gd name="T5" fmla="*/ 22 h 34"/>
                <a:gd name="T6" fmla="*/ 4 w 35"/>
                <a:gd name="T7" fmla="*/ 28 h 34"/>
                <a:gd name="T8" fmla="*/ 9 w 35"/>
                <a:gd name="T9" fmla="*/ 33 h 34"/>
                <a:gd name="T10" fmla="*/ 16 w 35"/>
                <a:gd name="T11" fmla="*/ 34 h 34"/>
                <a:gd name="T12" fmla="*/ 16 w 35"/>
                <a:gd name="T13" fmla="*/ 34 h 34"/>
                <a:gd name="T14" fmla="*/ 22 w 35"/>
                <a:gd name="T15" fmla="*/ 33 h 34"/>
                <a:gd name="T16" fmla="*/ 28 w 35"/>
                <a:gd name="T17" fmla="*/ 30 h 34"/>
                <a:gd name="T18" fmla="*/ 33 w 35"/>
                <a:gd name="T19" fmla="*/ 25 h 34"/>
                <a:gd name="T20" fmla="*/ 35 w 35"/>
                <a:gd name="T21" fmla="*/ 18 h 34"/>
                <a:gd name="T22" fmla="*/ 35 w 35"/>
                <a:gd name="T23" fmla="*/ 18 h 34"/>
                <a:gd name="T24" fmla="*/ 33 w 35"/>
                <a:gd name="T25" fmla="*/ 12 h 34"/>
                <a:gd name="T26" fmla="*/ 30 w 35"/>
                <a:gd name="T27" fmla="*/ 6 h 34"/>
                <a:gd name="T28" fmla="*/ 25 w 35"/>
                <a:gd name="T29" fmla="*/ 3 h 34"/>
                <a:gd name="T30" fmla="*/ 18 w 35"/>
                <a:gd name="T31" fmla="*/ 0 h 34"/>
                <a:gd name="T32" fmla="*/ 18 w 35"/>
                <a:gd name="T33" fmla="*/ 0 h 34"/>
                <a:gd name="T34" fmla="*/ 12 w 35"/>
                <a:gd name="T35" fmla="*/ 1 h 34"/>
                <a:gd name="T36" fmla="*/ 6 w 35"/>
                <a:gd name="T37" fmla="*/ 4 h 34"/>
                <a:gd name="T38" fmla="*/ 1 w 35"/>
                <a:gd name="T39" fmla="*/ 10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1" y="22"/>
                  </a:lnTo>
                  <a:lnTo>
                    <a:pt x="4" y="28"/>
                  </a:lnTo>
                  <a:lnTo>
                    <a:pt x="9" y="33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3" y="25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3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1" y="10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8" name="Freeform 503">
              <a:extLst>
                <a:ext uri="{FF2B5EF4-FFF2-40B4-BE49-F238E27FC236}">
                  <a16:creationId xmlns:a16="http://schemas.microsoft.com/office/drawing/2014/main" id="{1F6D2211-7AD8-4EEF-9150-4D8E4D037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5" y="1758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1 w 35"/>
                <a:gd name="T5" fmla="*/ 22 h 34"/>
                <a:gd name="T6" fmla="*/ 4 w 35"/>
                <a:gd name="T7" fmla="*/ 28 h 34"/>
                <a:gd name="T8" fmla="*/ 10 w 35"/>
                <a:gd name="T9" fmla="*/ 33 h 34"/>
                <a:gd name="T10" fmla="*/ 16 w 35"/>
                <a:gd name="T11" fmla="*/ 34 h 34"/>
                <a:gd name="T12" fmla="*/ 16 w 35"/>
                <a:gd name="T13" fmla="*/ 34 h 34"/>
                <a:gd name="T14" fmla="*/ 22 w 35"/>
                <a:gd name="T15" fmla="*/ 33 h 34"/>
                <a:gd name="T16" fmla="*/ 29 w 35"/>
                <a:gd name="T17" fmla="*/ 30 h 34"/>
                <a:gd name="T18" fmla="*/ 33 w 35"/>
                <a:gd name="T19" fmla="*/ 25 h 34"/>
                <a:gd name="T20" fmla="*/ 35 w 35"/>
                <a:gd name="T21" fmla="*/ 18 h 34"/>
                <a:gd name="T22" fmla="*/ 35 w 35"/>
                <a:gd name="T23" fmla="*/ 18 h 34"/>
                <a:gd name="T24" fmla="*/ 33 w 35"/>
                <a:gd name="T25" fmla="*/ 12 h 34"/>
                <a:gd name="T26" fmla="*/ 30 w 35"/>
                <a:gd name="T27" fmla="*/ 6 h 34"/>
                <a:gd name="T28" fmla="*/ 25 w 35"/>
                <a:gd name="T29" fmla="*/ 1 h 34"/>
                <a:gd name="T30" fmla="*/ 18 w 35"/>
                <a:gd name="T31" fmla="*/ 0 h 34"/>
                <a:gd name="T32" fmla="*/ 18 w 35"/>
                <a:gd name="T33" fmla="*/ 0 h 34"/>
                <a:gd name="T34" fmla="*/ 12 w 35"/>
                <a:gd name="T35" fmla="*/ 1 h 34"/>
                <a:gd name="T36" fmla="*/ 6 w 35"/>
                <a:gd name="T37" fmla="*/ 4 h 34"/>
                <a:gd name="T38" fmla="*/ 3 w 35"/>
                <a:gd name="T39" fmla="*/ 9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1" y="22"/>
                  </a:lnTo>
                  <a:lnTo>
                    <a:pt x="4" y="28"/>
                  </a:lnTo>
                  <a:lnTo>
                    <a:pt x="10" y="33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3"/>
                  </a:lnTo>
                  <a:lnTo>
                    <a:pt x="29" y="30"/>
                  </a:lnTo>
                  <a:lnTo>
                    <a:pt x="33" y="25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3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9" name="Freeform 504">
              <a:extLst>
                <a:ext uri="{FF2B5EF4-FFF2-40B4-BE49-F238E27FC236}">
                  <a16:creationId xmlns:a16="http://schemas.microsoft.com/office/drawing/2014/main" id="{8FB85093-ACA6-4F6E-9494-DC9B89A88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7" y="1758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2 w 35"/>
                <a:gd name="T5" fmla="*/ 22 h 34"/>
                <a:gd name="T6" fmla="*/ 5 w 35"/>
                <a:gd name="T7" fmla="*/ 28 h 34"/>
                <a:gd name="T8" fmla="*/ 11 w 35"/>
                <a:gd name="T9" fmla="*/ 33 h 34"/>
                <a:gd name="T10" fmla="*/ 17 w 35"/>
                <a:gd name="T11" fmla="*/ 34 h 34"/>
                <a:gd name="T12" fmla="*/ 17 w 35"/>
                <a:gd name="T13" fmla="*/ 34 h 34"/>
                <a:gd name="T14" fmla="*/ 23 w 35"/>
                <a:gd name="T15" fmla="*/ 33 h 34"/>
                <a:gd name="T16" fmla="*/ 29 w 35"/>
                <a:gd name="T17" fmla="*/ 30 h 34"/>
                <a:gd name="T18" fmla="*/ 34 w 35"/>
                <a:gd name="T19" fmla="*/ 25 h 34"/>
                <a:gd name="T20" fmla="*/ 35 w 35"/>
                <a:gd name="T21" fmla="*/ 18 h 34"/>
                <a:gd name="T22" fmla="*/ 35 w 35"/>
                <a:gd name="T23" fmla="*/ 18 h 34"/>
                <a:gd name="T24" fmla="*/ 34 w 35"/>
                <a:gd name="T25" fmla="*/ 12 h 34"/>
                <a:gd name="T26" fmla="*/ 31 w 35"/>
                <a:gd name="T27" fmla="*/ 6 h 34"/>
                <a:gd name="T28" fmla="*/ 26 w 35"/>
                <a:gd name="T29" fmla="*/ 1 h 34"/>
                <a:gd name="T30" fmla="*/ 20 w 35"/>
                <a:gd name="T31" fmla="*/ 0 h 34"/>
                <a:gd name="T32" fmla="*/ 20 w 35"/>
                <a:gd name="T33" fmla="*/ 0 h 34"/>
                <a:gd name="T34" fmla="*/ 13 w 35"/>
                <a:gd name="T35" fmla="*/ 1 h 34"/>
                <a:gd name="T36" fmla="*/ 7 w 35"/>
                <a:gd name="T37" fmla="*/ 4 h 34"/>
                <a:gd name="T38" fmla="*/ 3 w 35"/>
                <a:gd name="T39" fmla="*/ 9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2" y="22"/>
                  </a:lnTo>
                  <a:lnTo>
                    <a:pt x="5" y="28"/>
                  </a:lnTo>
                  <a:lnTo>
                    <a:pt x="11" y="33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4" y="25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4" y="12"/>
                  </a:lnTo>
                  <a:lnTo>
                    <a:pt x="31" y="6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7" y="4"/>
                  </a:lnTo>
                  <a:lnTo>
                    <a:pt x="3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0" name="Freeform 505">
              <a:extLst>
                <a:ext uri="{FF2B5EF4-FFF2-40B4-BE49-F238E27FC236}">
                  <a16:creationId xmlns:a16="http://schemas.microsoft.com/office/drawing/2014/main" id="{A0E14AB0-F712-4B9D-88F0-1BF93C4F0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756"/>
              <a:ext cx="33" cy="35"/>
            </a:xfrm>
            <a:custGeom>
              <a:avLst/>
              <a:gdLst>
                <a:gd name="T0" fmla="*/ 0 w 33"/>
                <a:gd name="T1" fmla="*/ 17 h 35"/>
                <a:gd name="T2" fmla="*/ 0 w 33"/>
                <a:gd name="T3" fmla="*/ 17 h 35"/>
                <a:gd name="T4" fmla="*/ 0 w 33"/>
                <a:gd name="T5" fmla="*/ 23 h 35"/>
                <a:gd name="T6" fmla="*/ 3 w 33"/>
                <a:gd name="T7" fmla="*/ 29 h 35"/>
                <a:gd name="T8" fmla="*/ 9 w 33"/>
                <a:gd name="T9" fmla="*/ 32 h 35"/>
                <a:gd name="T10" fmla="*/ 15 w 33"/>
                <a:gd name="T11" fmla="*/ 35 h 35"/>
                <a:gd name="T12" fmla="*/ 15 w 33"/>
                <a:gd name="T13" fmla="*/ 35 h 35"/>
                <a:gd name="T14" fmla="*/ 22 w 33"/>
                <a:gd name="T15" fmla="*/ 33 h 35"/>
                <a:gd name="T16" fmla="*/ 27 w 33"/>
                <a:gd name="T17" fmla="*/ 30 h 35"/>
                <a:gd name="T18" fmla="*/ 31 w 33"/>
                <a:gd name="T19" fmla="*/ 26 h 35"/>
                <a:gd name="T20" fmla="*/ 33 w 33"/>
                <a:gd name="T21" fmla="*/ 18 h 35"/>
                <a:gd name="T22" fmla="*/ 33 w 33"/>
                <a:gd name="T23" fmla="*/ 18 h 35"/>
                <a:gd name="T24" fmla="*/ 33 w 33"/>
                <a:gd name="T25" fmla="*/ 12 h 35"/>
                <a:gd name="T26" fmla="*/ 30 w 33"/>
                <a:gd name="T27" fmla="*/ 6 h 35"/>
                <a:gd name="T28" fmla="*/ 24 w 33"/>
                <a:gd name="T29" fmla="*/ 2 h 35"/>
                <a:gd name="T30" fmla="*/ 18 w 33"/>
                <a:gd name="T31" fmla="*/ 0 h 35"/>
                <a:gd name="T32" fmla="*/ 18 w 33"/>
                <a:gd name="T33" fmla="*/ 0 h 35"/>
                <a:gd name="T34" fmla="*/ 10 w 33"/>
                <a:gd name="T35" fmla="*/ 2 h 35"/>
                <a:gd name="T36" fmla="*/ 6 w 33"/>
                <a:gd name="T37" fmla="*/ 5 h 35"/>
                <a:gd name="T38" fmla="*/ 1 w 33"/>
                <a:gd name="T39" fmla="*/ 9 h 35"/>
                <a:gd name="T40" fmla="*/ 0 w 33"/>
                <a:gd name="T41" fmla="*/ 17 h 35"/>
                <a:gd name="T42" fmla="*/ 0 w 33"/>
                <a:gd name="T43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5">
                  <a:moveTo>
                    <a:pt x="0" y="17"/>
                  </a:moveTo>
                  <a:lnTo>
                    <a:pt x="0" y="17"/>
                  </a:lnTo>
                  <a:lnTo>
                    <a:pt x="0" y="23"/>
                  </a:lnTo>
                  <a:lnTo>
                    <a:pt x="3" y="29"/>
                  </a:lnTo>
                  <a:lnTo>
                    <a:pt x="9" y="32"/>
                  </a:lnTo>
                  <a:lnTo>
                    <a:pt x="15" y="35"/>
                  </a:lnTo>
                  <a:lnTo>
                    <a:pt x="15" y="35"/>
                  </a:lnTo>
                  <a:lnTo>
                    <a:pt x="22" y="33"/>
                  </a:lnTo>
                  <a:lnTo>
                    <a:pt x="27" y="30"/>
                  </a:lnTo>
                  <a:lnTo>
                    <a:pt x="31" y="26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2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6" y="5"/>
                  </a:lnTo>
                  <a:lnTo>
                    <a:pt x="1" y="9"/>
                  </a:lnTo>
                  <a:lnTo>
                    <a:pt x="0" y="17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1" name="Freeform 506">
              <a:extLst>
                <a:ext uri="{FF2B5EF4-FFF2-40B4-BE49-F238E27FC236}">
                  <a16:creationId xmlns:a16="http://schemas.microsoft.com/office/drawing/2014/main" id="{E8F9B0A6-3C7D-4B5E-9E1B-BC3F31C01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0" y="1758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1 w 35"/>
                <a:gd name="T5" fmla="*/ 22 h 34"/>
                <a:gd name="T6" fmla="*/ 4 w 35"/>
                <a:gd name="T7" fmla="*/ 28 h 34"/>
                <a:gd name="T8" fmla="*/ 10 w 35"/>
                <a:gd name="T9" fmla="*/ 33 h 34"/>
                <a:gd name="T10" fmla="*/ 16 w 35"/>
                <a:gd name="T11" fmla="*/ 34 h 34"/>
                <a:gd name="T12" fmla="*/ 16 w 35"/>
                <a:gd name="T13" fmla="*/ 34 h 34"/>
                <a:gd name="T14" fmla="*/ 22 w 35"/>
                <a:gd name="T15" fmla="*/ 33 h 34"/>
                <a:gd name="T16" fmla="*/ 28 w 35"/>
                <a:gd name="T17" fmla="*/ 30 h 34"/>
                <a:gd name="T18" fmla="*/ 33 w 35"/>
                <a:gd name="T19" fmla="*/ 25 h 34"/>
                <a:gd name="T20" fmla="*/ 35 w 35"/>
                <a:gd name="T21" fmla="*/ 18 h 34"/>
                <a:gd name="T22" fmla="*/ 35 w 35"/>
                <a:gd name="T23" fmla="*/ 18 h 34"/>
                <a:gd name="T24" fmla="*/ 33 w 35"/>
                <a:gd name="T25" fmla="*/ 12 h 34"/>
                <a:gd name="T26" fmla="*/ 30 w 35"/>
                <a:gd name="T27" fmla="*/ 6 h 34"/>
                <a:gd name="T28" fmla="*/ 25 w 35"/>
                <a:gd name="T29" fmla="*/ 1 h 34"/>
                <a:gd name="T30" fmla="*/ 18 w 35"/>
                <a:gd name="T31" fmla="*/ 0 h 34"/>
                <a:gd name="T32" fmla="*/ 18 w 35"/>
                <a:gd name="T33" fmla="*/ 0 h 34"/>
                <a:gd name="T34" fmla="*/ 12 w 35"/>
                <a:gd name="T35" fmla="*/ 1 h 34"/>
                <a:gd name="T36" fmla="*/ 6 w 35"/>
                <a:gd name="T37" fmla="*/ 4 h 34"/>
                <a:gd name="T38" fmla="*/ 3 w 35"/>
                <a:gd name="T39" fmla="*/ 9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1" y="22"/>
                  </a:lnTo>
                  <a:lnTo>
                    <a:pt x="4" y="28"/>
                  </a:lnTo>
                  <a:lnTo>
                    <a:pt x="10" y="33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3" y="25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3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2" name="Freeform 507">
              <a:extLst>
                <a:ext uri="{FF2B5EF4-FFF2-40B4-BE49-F238E27FC236}">
                  <a16:creationId xmlns:a16="http://schemas.microsoft.com/office/drawing/2014/main" id="{9D8DA08D-BB91-47EC-A064-4BD32B33EF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758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2 w 35"/>
                <a:gd name="T5" fmla="*/ 22 h 34"/>
                <a:gd name="T6" fmla="*/ 5 w 35"/>
                <a:gd name="T7" fmla="*/ 28 h 34"/>
                <a:gd name="T8" fmla="*/ 9 w 35"/>
                <a:gd name="T9" fmla="*/ 33 h 34"/>
                <a:gd name="T10" fmla="*/ 17 w 35"/>
                <a:gd name="T11" fmla="*/ 34 h 34"/>
                <a:gd name="T12" fmla="*/ 17 w 35"/>
                <a:gd name="T13" fmla="*/ 34 h 34"/>
                <a:gd name="T14" fmla="*/ 23 w 35"/>
                <a:gd name="T15" fmla="*/ 33 h 34"/>
                <a:gd name="T16" fmla="*/ 29 w 35"/>
                <a:gd name="T17" fmla="*/ 30 h 34"/>
                <a:gd name="T18" fmla="*/ 32 w 35"/>
                <a:gd name="T19" fmla="*/ 25 h 34"/>
                <a:gd name="T20" fmla="*/ 35 w 35"/>
                <a:gd name="T21" fmla="*/ 18 h 34"/>
                <a:gd name="T22" fmla="*/ 35 w 35"/>
                <a:gd name="T23" fmla="*/ 18 h 34"/>
                <a:gd name="T24" fmla="*/ 33 w 35"/>
                <a:gd name="T25" fmla="*/ 12 h 34"/>
                <a:gd name="T26" fmla="*/ 30 w 35"/>
                <a:gd name="T27" fmla="*/ 6 h 34"/>
                <a:gd name="T28" fmla="*/ 24 w 35"/>
                <a:gd name="T29" fmla="*/ 1 h 34"/>
                <a:gd name="T30" fmla="*/ 18 w 35"/>
                <a:gd name="T31" fmla="*/ 0 h 34"/>
                <a:gd name="T32" fmla="*/ 18 w 35"/>
                <a:gd name="T33" fmla="*/ 0 h 34"/>
                <a:gd name="T34" fmla="*/ 12 w 35"/>
                <a:gd name="T35" fmla="*/ 1 h 34"/>
                <a:gd name="T36" fmla="*/ 6 w 35"/>
                <a:gd name="T37" fmla="*/ 4 h 34"/>
                <a:gd name="T38" fmla="*/ 2 w 35"/>
                <a:gd name="T39" fmla="*/ 9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2" y="22"/>
                  </a:lnTo>
                  <a:lnTo>
                    <a:pt x="5" y="28"/>
                  </a:lnTo>
                  <a:lnTo>
                    <a:pt x="9" y="33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5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3" name="Freeform 508">
              <a:extLst>
                <a:ext uri="{FF2B5EF4-FFF2-40B4-BE49-F238E27FC236}">
                  <a16:creationId xmlns:a16="http://schemas.microsoft.com/office/drawing/2014/main" id="{ECE9F293-D00A-41FA-A517-BEC9EC3B9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8" y="1758"/>
              <a:ext cx="33" cy="34"/>
            </a:xfrm>
            <a:custGeom>
              <a:avLst/>
              <a:gdLst>
                <a:gd name="T0" fmla="*/ 0 w 33"/>
                <a:gd name="T1" fmla="*/ 16 h 34"/>
                <a:gd name="T2" fmla="*/ 0 w 33"/>
                <a:gd name="T3" fmla="*/ 16 h 34"/>
                <a:gd name="T4" fmla="*/ 0 w 33"/>
                <a:gd name="T5" fmla="*/ 22 h 34"/>
                <a:gd name="T6" fmla="*/ 3 w 33"/>
                <a:gd name="T7" fmla="*/ 28 h 34"/>
                <a:gd name="T8" fmla="*/ 9 w 33"/>
                <a:gd name="T9" fmla="*/ 33 h 34"/>
                <a:gd name="T10" fmla="*/ 15 w 33"/>
                <a:gd name="T11" fmla="*/ 34 h 34"/>
                <a:gd name="T12" fmla="*/ 15 w 33"/>
                <a:gd name="T13" fmla="*/ 34 h 34"/>
                <a:gd name="T14" fmla="*/ 22 w 33"/>
                <a:gd name="T15" fmla="*/ 33 h 34"/>
                <a:gd name="T16" fmla="*/ 27 w 33"/>
                <a:gd name="T17" fmla="*/ 30 h 34"/>
                <a:gd name="T18" fmla="*/ 31 w 33"/>
                <a:gd name="T19" fmla="*/ 25 h 34"/>
                <a:gd name="T20" fmla="*/ 33 w 33"/>
                <a:gd name="T21" fmla="*/ 18 h 34"/>
                <a:gd name="T22" fmla="*/ 33 w 33"/>
                <a:gd name="T23" fmla="*/ 18 h 34"/>
                <a:gd name="T24" fmla="*/ 33 w 33"/>
                <a:gd name="T25" fmla="*/ 12 h 34"/>
                <a:gd name="T26" fmla="*/ 30 w 33"/>
                <a:gd name="T27" fmla="*/ 6 h 34"/>
                <a:gd name="T28" fmla="*/ 24 w 33"/>
                <a:gd name="T29" fmla="*/ 1 h 34"/>
                <a:gd name="T30" fmla="*/ 18 w 33"/>
                <a:gd name="T31" fmla="*/ 0 h 34"/>
                <a:gd name="T32" fmla="*/ 18 w 33"/>
                <a:gd name="T33" fmla="*/ 0 h 34"/>
                <a:gd name="T34" fmla="*/ 10 w 33"/>
                <a:gd name="T35" fmla="*/ 1 h 34"/>
                <a:gd name="T36" fmla="*/ 6 w 33"/>
                <a:gd name="T37" fmla="*/ 4 h 34"/>
                <a:gd name="T38" fmla="*/ 1 w 33"/>
                <a:gd name="T39" fmla="*/ 9 h 34"/>
                <a:gd name="T40" fmla="*/ 0 w 33"/>
                <a:gd name="T41" fmla="*/ 16 h 34"/>
                <a:gd name="T42" fmla="*/ 0 w 33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4">
                  <a:moveTo>
                    <a:pt x="0" y="16"/>
                  </a:moveTo>
                  <a:lnTo>
                    <a:pt x="0" y="16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9" y="33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22" y="33"/>
                  </a:lnTo>
                  <a:lnTo>
                    <a:pt x="27" y="30"/>
                  </a:lnTo>
                  <a:lnTo>
                    <a:pt x="31" y="25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6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4" name="Freeform 509">
              <a:extLst>
                <a:ext uri="{FF2B5EF4-FFF2-40B4-BE49-F238E27FC236}">
                  <a16:creationId xmlns:a16="http://schemas.microsoft.com/office/drawing/2014/main" id="{E8876D37-6C5C-4770-9D99-7B1E905E9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0" y="1758"/>
              <a:ext cx="34" cy="34"/>
            </a:xfrm>
            <a:custGeom>
              <a:avLst/>
              <a:gdLst>
                <a:gd name="T0" fmla="*/ 0 w 34"/>
                <a:gd name="T1" fmla="*/ 16 h 34"/>
                <a:gd name="T2" fmla="*/ 0 w 34"/>
                <a:gd name="T3" fmla="*/ 16 h 34"/>
                <a:gd name="T4" fmla="*/ 1 w 34"/>
                <a:gd name="T5" fmla="*/ 22 h 34"/>
                <a:gd name="T6" fmla="*/ 4 w 34"/>
                <a:gd name="T7" fmla="*/ 28 h 34"/>
                <a:gd name="T8" fmla="*/ 9 w 34"/>
                <a:gd name="T9" fmla="*/ 33 h 34"/>
                <a:gd name="T10" fmla="*/ 16 w 34"/>
                <a:gd name="T11" fmla="*/ 34 h 34"/>
                <a:gd name="T12" fmla="*/ 16 w 34"/>
                <a:gd name="T13" fmla="*/ 34 h 34"/>
                <a:gd name="T14" fmla="*/ 22 w 34"/>
                <a:gd name="T15" fmla="*/ 33 h 34"/>
                <a:gd name="T16" fmla="*/ 28 w 34"/>
                <a:gd name="T17" fmla="*/ 30 h 34"/>
                <a:gd name="T18" fmla="*/ 33 w 34"/>
                <a:gd name="T19" fmla="*/ 25 h 34"/>
                <a:gd name="T20" fmla="*/ 34 w 34"/>
                <a:gd name="T21" fmla="*/ 18 h 34"/>
                <a:gd name="T22" fmla="*/ 34 w 34"/>
                <a:gd name="T23" fmla="*/ 18 h 34"/>
                <a:gd name="T24" fmla="*/ 33 w 34"/>
                <a:gd name="T25" fmla="*/ 12 h 34"/>
                <a:gd name="T26" fmla="*/ 30 w 34"/>
                <a:gd name="T27" fmla="*/ 6 h 34"/>
                <a:gd name="T28" fmla="*/ 25 w 34"/>
                <a:gd name="T29" fmla="*/ 1 h 34"/>
                <a:gd name="T30" fmla="*/ 18 w 34"/>
                <a:gd name="T31" fmla="*/ 0 h 34"/>
                <a:gd name="T32" fmla="*/ 18 w 34"/>
                <a:gd name="T33" fmla="*/ 0 h 34"/>
                <a:gd name="T34" fmla="*/ 12 w 34"/>
                <a:gd name="T35" fmla="*/ 1 h 34"/>
                <a:gd name="T36" fmla="*/ 6 w 34"/>
                <a:gd name="T37" fmla="*/ 4 h 34"/>
                <a:gd name="T38" fmla="*/ 1 w 34"/>
                <a:gd name="T39" fmla="*/ 9 h 34"/>
                <a:gd name="T40" fmla="*/ 0 w 34"/>
                <a:gd name="T41" fmla="*/ 16 h 34"/>
                <a:gd name="T42" fmla="*/ 0 w 34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4">
                  <a:moveTo>
                    <a:pt x="0" y="16"/>
                  </a:moveTo>
                  <a:lnTo>
                    <a:pt x="0" y="16"/>
                  </a:lnTo>
                  <a:lnTo>
                    <a:pt x="1" y="22"/>
                  </a:lnTo>
                  <a:lnTo>
                    <a:pt x="4" y="28"/>
                  </a:lnTo>
                  <a:lnTo>
                    <a:pt x="9" y="33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3" y="25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5" name="Freeform 510">
              <a:extLst>
                <a:ext uri="{FF2B5EF4-FFF2-40B4-BE49-F238E27FC236}">
                  <a16:creationId xmlns:a16="http://schemas.microsoft.com/office/drawing/2014/main" id="{F817E4C4-7CB5-41F1-8252-B9D38BCDD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1758"/>
              <a:ext cx="33" cy="34"/>
            </a:xfrm>
            <a:custGeom>
              <a:avLst/>
              <a:gdLst>
                <a:gd name="T0" fmla="*/ 0 w 33"/>
                <a:gd name="T1" fmla="*/ 16 h 34"/>
                <a:gd name="T2" fmla="*/ 0 w 33"/>
                <a:gd name="T3" fmla="*/ 16 h 34"/>
                <a:gd name="T4" fmla="*/ 0 w 33"/>
                <a:gd name="T5" fmla="*/ 22 h 34"/>
                <a:gd name="T6" fmla="*/ 3 w 33"/>
                <a:gd name="T7" fmla="*/ 28 h 34"/>
                <a:gd name="T8" fmla="*/ 9 w 33"/>
                <a:gd name="T9" fmla="*/ 33 h 34"/>
                <a:gd name="T10" fmla="*/ 15 w 33"/>
                <a:gd name="T11" fmla="*/ 34 h 34"/>
                <a:gd name="T12" fmla="*/ 15 w 33"/>
                <a:gd name="T13" fmla="*/ 34 h 34"/>
                <a:gd name="T14" fmla="*/ 23 w 33"/>
                <a:gd name="T15" fmla="*/ 33 h 34"/>
                <a:gd name="T16" fmla="*/ 27 w 33"/>
                <a:gd name="T17" fmla="*/ 30 h 34"/>
                <a:gd name="T18" fmla="*/ 32 w 33"/>
                <a:gd name="T19" fmla="*/ 25 h 34"/>
                <a:gd name="T20" fmla="*/ 33 w 33"/>
                <a:gd name="T21" fmla="*/ 18 h 34"/>
                <a:gd name="T22" fmla="*/ 33 w 33"/>
                <a:gd name="T23" fmla="*/ 18 h 34"/>
                <a:gd name="T24" fmla="*/ 33 w 33"/>
                <a:gd name="T25" fmla="*/ 12 h 34"/>
                <a:gd name="T26" fmla="*/ 30 w 33"/>
                <a:gd name="T27" fmla="*/ 6 h 34"/>
                <a:gd name="T28" fmla="*/ 24 w 33"/>
                <a:gd name="T29" fmla="*/ 1 h 34"/>
                <a:gd name="T30" fmla="*/ 18 w 33"/>
                <a:gd name="T31" fmla="*/ 0 h 34"/>
                <a:gd name="T32" fmla="*/ 18 w 33"/>
                <a:gd name="T33" fmla="*/ 0 h 34"/>
                <a:gd name="T34" fmla="*/ 11 w 33"/>
                <a:gd name="T35" fmla="*/ 1 h 34"/>
                <a:gd name="T36" fmla="*/ 6 w 33"/>
                <a:gd name="T37" fmla="*/ 4 h 34"/>
                <a:gd name="T38" fmla="*/ 2 w 33"/>
                <a:gd name="T39" fmla="*/ 9 h 34"/>
                <a:gd name="T40" fmla="*/ 0 w 33"/>
                <a:gd name="T41" fmla="*/ 16 h 34"/>
                <a:gd name="T42" fmla="*/ 0 w 33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4">
                  <a:moveTo>
                    <a:pt x="0" y="16"/>
                  </a:moveTo>
                  <a:lnTo>
                    <a:pt x="0" y="16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9" y="33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23" y="33"/>
                  </a:lnTo>
                  <a:lnTo>
                    <a:pt x="27" y="30"/>
                  </a:lnTo>
                  <a:lnTo>
                    <a:pt x="32" y="25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6" name="Freeform 511">
              <a:extLst>
                <a:ext uri="{FF2B5EF4-FFF2-40B4-BE49-F238E27FC236}">
                  <a16:creationId xmlns:a16="http://schemas.microsoft.com/office/drawing/2014/main" id="{C77C489A-DD20-4B2B-A0BE-AAD9C1F4C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" y="1758"/>
              <a:ext cx="35" cy="34"/>
            </a:xfrm>
            <a:custGeom>
              <a:avLst/>
              <a:gdLst>
                <a:gd name="T0" fmla="*/ 0 w 35"/>
                <a:gd name="T1" fmla="*/ 16 h 34"/>
                <a:gd name="T2" fmla="*/ 0 w 35"/>
                <a:gd name="T3" fmla="*/ 16 h 34"/>
                <a:gd name="T4" fmla="*/ 2 w 35"/>
                <a:gd name="T5" fmla="*/ 22 h 34"/>
                <a:gd name="T6" fmla="*/ 5 w 35"/>
                <a:gd name="T7" fmla="*/ 28 h 34"/>
                <a:gd name="T8" fmla="*/ 11 w 35"/>
                <a:gd name="T9" fmla="*/ 33 h 34"/>
                <a:gd name="T10" fmla="*/ 17 w 35"/>
                <a:gd name="T11" fmla="*/ 34 h 34"/>
                <a:gd name="T12" fmla="*/ 17 w 35"/>
                <a:gd name="T13" fmla="*/ 34 h 34"/>
                <a:gd name="T14" fmla="*/ 23 w 35"/>
                <a:gd name="T15" fmla="*/ 33 h 34"/>
                <a:gd name="T16" fmla="*/ 29 w 35"/>
                <a:gd name="T17" fmla="*/ 30 h 34"/>
                <a:gd name="T18" fmla="*/ 33 w 35"/>
                <a:gd name="T19" fmla="*/ 25 h 34"/>
                <a:gd name="T20" fmla="*/ 35 w 35"/>
                <a:gd name="T21" fmla="*/ 18 h 34"/>
                <a:gd name="T22" fmla="*/ 35 w 35"/>
                <a:gd name="T23" fmla="*/ 18 h 34"/>
                <a:gd name="T24" fmla="*/ 33 w 35"/>
                <a:gd name="T25" fmla="*/ 12 h 34"/>
                <a:gd name="T26" fmla="*/ 30 w 35"/>
                <a:gd name="T27" fmla="*/ 6 h 34"/>
                <a:gd name="T28" fmla="*/ 26 w 35"/>
                <a:gd name="T29" fmla="*/ 1 h 34"/>
                <a:gd name="T30" fmla="*/ 20 w 35"/>
                <a:gd name="T31" fmla="*/ 0 h 34"/>
                <a:gd name="T32" fmla="*/ 20 w 35"/>
                <a:gd name="T33" fmla="*/ 0 h 34"/>
                <a:gd name="T34" fmla="*/ 12 w 35"/>
                <a:gd name="T35" fmla="*/ 1 h 34"/>
                <a:gd name="T36" fmla="*/ 6 w 35"/>
                <a:gd name="T37" fmla="*/ 4 h 34"/>
                <a:gd name="T38" fmla="*/ 3 w 35"/>
                <a:gd name="T39" fmla="*/ 9 h 34"/>
                <a:gd name="T40" fmla="*/ 0 w 35"/>
                <a:gd name="T41" fmla="*/ 16 h 34"/>
                <a:gd name="T42" fmla="*/ 0 w 35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6"/>
                  </a:moveTo>
                  <a:lnTo>
                    <a:pt x="0" y="16"/>
                  </a:lnTo>
                  <a:lnTo>
                    <a:pt x="2" y="22"/>
                  </a:lnTo>
                  <a:lnTo>
                    <a:pt x="5" y="28"/>
                  </a:lnTo>
                  <a:lnTo>
                    <a:pt x="11" y="33"/>
                  </a:lnTo>
                  <a:lnTo>
                    <a:pt x="17" y="34"/>
                  </a:lnTo>
                  <a:lnTo>
                    <a:pt x="17" y="34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3" y="25"/>
                  </a:lnTo>
                  <a:lnTo>
                    <a:pt x="35" y="18"/>
                  </a:lnTo>
                  <a:lnTo>
                    <a:pt x="35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6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3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7" name="Freeform 512">
              <a:extLst>
                <a:ext uri="{FF2B5EF4-FFF2-40B4-BE49-F238E27FC236}">
                  <a16:creationId xmlns:a16="http://schemas.microsoft.com/office/drawing/2014/main" id="{658DADD0-9E66-40D8-8C6D-EC5A5DBB0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0" y="1758"/>
              <a:ext cx="33" cy="34"/>
            </a:xfrm>
            <a:custGeom>
              <a:avLst/>
              <a:gdLst>
                <a:gd name="T0" fmla="*/ 0 w 33"/>
                <a:gd name="T1" fmla="*/ 16 h 34"/>
                <a:gd name="T2" fmla="*/ 0 w 33"/>
                <a:gd name="T3" fmla="*/ 16 h 34"/>
                <a:gd name="T4" fmla="*/ 0 w 33"/>
                <a:gd name="T5" fmla="*/ 22 h 34"/>
                <a:gd name="T6" fmla="*/ 3 w 33"/>
                <a:gd name="T7" fmla="*/ 28 h 34"/>
                <a:gd name="T8" fmla="*/ 9 w 33"/>
                <a:gd name="T9" fmla="*/ 33 h 34"/>
                <a:gd name="T10" fmla="*/ 15 w 33"/>
                <a:gd name="T11" fmla="*/ 34 h 34"/>
                <a:gd name="T12" fmla="*/ 15 w 33"/>
                <a:gd name="T13" fmla="*/ 34 h 34"/>
                <a:gd name="T14" fmla="*/ 23 w 33"/>
                <a:gd name="T15" fmla="*/ 33 h 34"/>
                <a:gd name="T16" fmla="*/ 27 w 33"/>
                <a:gd name="T17" fmla="*/ 30 h 34"/>
                <a:gd name="T18" fmla="*/ 32 w 33"/>
                <a:gd name="T19" fmla="*/ 25 h 34"/>
                <a:gd name="T20" fmla="*/ 33 w 33"/>
                <a:gd name="T21" fmla="*/ 18 h 34"/>
                <a:gd name="T22" fmla="*/ 33 w 33"/>
                <a:gd name="T23" fmla="*/ 18 h 34"/>
                <a:gd name="T24" fmla="*/ 33 w 33"/>
                <a:gd name="T25" fmla="*/ 12 h 34"/>
                <a:gd name="T26" fmla="*/ 30 w 33"/>
                <a:gd name="T27" fmla="*/ 6 h 34"/>
                <a:gd name="T28" fmla="*/ 24 w 33"/>
                <a:gd name="T29" fmla="*/ 1 h 34"/>
                <a:gd name="T30" fmla="*/ 18 w 33"/>
                <a:gd name="T31" fmla="*/ 0 h 34"/>
                <a:gd name="T32" fmla="*/ 18 w 33"/>
                <a:gd name="T33" fmla="*/ 0 h 34"/>
                <a:gd name="T34" fmla="*/ 11 w 33"/>
                <a:gd name="T35" fmla="*/ 1 h 34"/>
                <a:gd name="T36" fmla="*/ 6 w 33"/>
                <a:gd name="T37" fmla="*/ 4 h 34"/>
                <a:gd name="T38" fmla="*/ 2 w 33"/>
                <a:gd name="T39" fmla="*/ 9 h 34"/>
                <a:gd name="T40" fmla="*/ 0 w 33"/>
                <a:gd name="T41" fmla="*/ 16 h 34"/>
                <a:gd name="T42" fmla="*/ 0 w 33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4">
                  <a:moveTo>
                    <a:pt x="0" y="16"/>
                  </a:moveTo>
                  <a:lnTo>
                    <a:pt x="0" y="16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9" y="33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23" y="33"/>
                  </a:lnTo>
                  <a:lnTo>
                    <a:pt x="27" y="30"/>
                  </a:lnTo>
                  <a:lnTo>
                    <a:pt x="32" y="25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1" y="1"/>
                  </a:lnTo>
                  <a:lnTo>
                    <a:pt x="6" y="4"/>
                  </a:lnTo>
                  <a:lnTo>
                    <a:pt x="2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8" name="Freeform 513">
              <a:extLst>
                <a:ext uri="{FF2B5EF4-FFF2-40B4-BE49-F238E27FC236}">
                  <a16:creationId xmlns:a16="http://schemas.microsoft.com/office/drawing/2014/main" id="{77DC092D-92A9-4B37-88D3-0459C0933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758"/>
              <a:ext cx="33" cy="34"/>
            </a:xfrm>
            <a:custGeom>
              <a:avLst/>
              <a:gdLst>
                <a:gd name="T0" fmla="*/ 0 w 33"/>
                <a:gd name="T1" fmla="*/ 16 h 34"/>
                <a:gd name="T2" fmla="*/ 0 w 33"/>
                <a:gd name="T3" fmla="*/ 16 h 34"/>
                <a:gd name="T4" fmla="*/ 0 w 33"/>
                <a:gd name="T5" fmla="*/ 22 h 34"/>
                <a:gd name="T6" fmla="*/ 3 w 33"/>
                <a:gd name="T7" fmla="*/ 28 h 34"/>
                <a:gd name="T8" fmla="*/ 9 w 33"/>
                <a:gd name="T9" fmla="*/ 31 h 34"/>
                <a:gd name="T10" fmla="*/ 15 w 33"/>
                <a:gd name="T11" fmla="*/ 34 h 34"/>
                <a:gd name="T12" fmla="*/ 15 w 33"/>
                <a:gd name="T13" fmla="*/ 34 h 34"/>
                <a:gd name="T14" fmla="*/ 22 w 33"/>
                <a:gd name="T15" fmla="*/ 33 h 34"/>
                <a:gd name="T16" fmla="*/ 27 w 33"/>
                <a:gd name="T17" fmla="*/ 30 h 34"/>
                <a:gd name="T18" fmla="*/ 32 w 33"/>
                <a:gd name="T19" fmla="*/ 24 h 34"/>
                <a:gd name="T20" fmla="*/ 33 w 33"/>
                <a:gd name="T21" fmla="*/ 18 h 34"/>
                <a:gd name="T22" fmla="*/ 33 w 33"/>
                <a:gd name="T23" fmla="*/ 18 h 34"/>
                <a:gd name="T24" fmla="*/ 33 w 33"/>
                <a:gd name="T25" fmla="*/ 12 h 34"/>
                <a:gd name="T26" fmla="*/ 29 w 33"/>
                <a:gd name="T27" fmla="*/ 6 h 34"/>
                <a:gd name="T28" fmla="*/ 24 w 33"/>
                <a:gd name="T29" fmla="*/ 1 h 34"/>
                <a:gd name="T30" fmla="*/ 18 w 33"/>
                <a:gd name="T31" fmla="*/ 0 h 34"/>
                <a:gd name="T32" fmla="*/ 18 w 33"/>
                <a:gd name="T33" fmla="*/ 0 h 34"/>
                <a:gd name="T34" fmla="*/ 10 w 33"/>
                <a:gd name="T35" fmla="*/ 1 h 34"/>
                <a:gd name="T36" fmla="*/ 4 w 33"/>
                <a:gd name="T37" fmla="*/ 4 h 34"/>
                <a:gd name="T38" fmla="*/ 1 w 33"/>
                <a:gd name="T39" fmla="*/ 9 h 34"/>
                <a:gd name="T40" fmla="*/ 0 w 33"/>
                <a:gd name="T41" fmla="*/ 16 h 34"/>
                <a:gd name="T42" fmla="*/ 0 w 33"/>
                <a:gd name="T43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4">
                  <a:moveTo>
                    <a:pt x="0" y="16"/>
                  </a:moveTo>
                  <a:lnTo>
                    <a:pt x="0" y="16"/>
                  </a:lnTo>
                  <a:lnTo>
                    <a:pt x="0" y="22"/>
                  </a:lnTo>
                  <a:lnTo>
                    <a:pt x="3" y="28"/>
                  </a:lnTo>
                  <a:lnTo>
                    <a:pt x="9" y="31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22" y="33"/>
                  </a:lnTo>
                  <a:lnTo>
                    <a:pt x="27" y="30"/>
                  </a:lnTo>
                  <a:lnTo>
                    <a:pt x="32" y="24"/>
                  </a:lnTo>
                  <a:lnTo>
                    <a:pt x="33" y="18"/>
                  </a:lnTo>
                  <a:lnTo>
                    <a:pt x="33" y="18"/>
                  </a:lnTo>
                  <a:lnTo>
                    <a:pt x="33" y="12"/>
                  </a:lnTo>
                  <a:lnTo>
                    <a:pt x="29" y="6"/>
                  </a:lnTo>
                  <a:lnTo>
                    <a:pt x="24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0" y="1"/>
                  </a:lnTo>
                  <a:lnTo>
                    <a:pt x="4" y="4"/>
                  </a:lnTo>
                  <a:lnTo>
                    <a:pt x="1" y="9"/>
                  </a:lnTo>
                  <a:lnTo>
                    <a:pt x="0" y="16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9" name="Freeform 514">
              <a:extLst>
                <a:ext uri="{FF2B5EF4-FFF2-40B4-BE49-F238E27FC236}">
                  <a16:creationId xmlns:a16="http://schemas.microsoft.com/office/drawing/2014/main" id="{692C5656-B0DB-41C5-ABAC-8F3E124F1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" y="1758"/>
              <a:ext cx="34" cy="34"/>
            </a:xfrm>
            <a:custGeom>
              <a:avLst/>
              <a:gdLst>
                <a:gd name="T0" fmla="*/ 0 w 34"/>
                <a:gd name="T1" fmla="*/ 15 h 34"/>
                <a:gd name="T2" fmla="*/ 0 w 34"/>
                <a:gd name="T3" fmla="*/ 15 h 34"/>
                <a:gd name="T4" fmla="*/ 1 w 34"/>
                <a:gd name="T5" fmla="*/ 22 h 34"/>
                <a:gd name="T6" fmla="*/ 4 w 34"/>
                <a:gd name="T7" fmla="*/ 28 h 34"/>
                <a:gd name="T8" fmla="*/ 9 w 34"/>
                <a:gd name="T9" fmla="*/ 31 h 34"/>
                <a:gd name="T10" fmla="*/ 16 w 34"/>
                <a:gd name="T11" fmla="*/ 34 h 34"/>
                <a:gd name="T12" fmla="*/ 16 w 34"/>
                <a:gd name="T13" fmla="*/ 34 h 34"/>
                <a:gd name="T14" fmla="*/ 22 w 34"/>
                <a:gd name="T15" fmla="*/ 33 h 34"/>
                <a:gd name="T16" fmla="*/ 28 w 34"/>
                <a:gd name="T17" fmla="*/ 30 h 34"/>
                <a:gd name="T18" fmla="*/ 33 w 34"/>
                <a:gd name="T19" fmla="*/ 25 h 34"/>
                <a:gd name="T20" fmla="*/ 34 w 34"/>
                <a:gd name="T21" fmla="*/ 19 h 34"/>
                <a:gd name="T22" fmla="*/ 34 w 34"/>
                <a:gd name="T23" fmla="*/ 19 h 34"/>
                <a:gd name="T24" fmla="*/ 33 w 34"/>
                <a:gd name="T25" fmla="*/ 12 h 34"/>
                <a:gd name="T26" fmla="*/ 30 w 34"/>
                <a:gd name="T27" fmla="*/ 6 h 34"/>
                <a:gd name="T28" fmla="*/ 25 w 34"/>
                <a:gd name="T29" fmla="*/ 1 h 34"/>
                <a:gd name="T30" fmla="*/ 19 w 34"/>
                <a:gd name="T31" fmla="*/ 0 h 34"/>
                <a:gd name="T32" fmla="*/ 19 w 34"/>
                <a:gd name="T33" fmla="*/ 0 h 34"/>
                <a:gd name="T34" fmla="*/ 12 w 34"/>
                <a:gd name="T35" fmla="*/ 1 h 34"/>
                <a:gd name="T36" fmla="*/ 6 w 34"/>
                <a:gd name="T37" fmla="*/ 4 h 34"/>
                <a:gd name="T38" fmla="*/ 3 w 34"/>
                <a:gd name="T39" fmla="*/ 9 h 34"/>
                <a:gd name="T40" fmla="*/ 0 w 34"/>
                <a:gd name="T41" fmla="*/ 15 h 34"/>
                <a:gd name="T42" fmla="*/ 0 w 34"/>
                <a:gd name="T4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4" h="34">
                  <a:moveTo>
                    <a:pt x="0" y="15"/>
                  </a:moveTo>
                  <a:lnTo>
                    <a:pt x="0" y="15"/>
                  </a:lnTo>
                  <a:lnTo>
                    <a:pt x="1" y="22"/>
                  </a:lnTo>
                  <a:lnTo>
                    <a:pt x="4" y="28"/>
                  </a:lnTo>
                  <a:lnTo>
                    <a:pt x="9" y="31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2" y="33"/>
                  </a:lnTo>
                  <a:lnTo>
                    <a:pt x="28" y="30"/>
                  </a:lnTo>
                  <a:lnTo>
                    <a:pt x="33" y="25"/>
                  </a:lnTo>
                  <a:lnTo>
                    <a:pt x="34" y="19"/>
                  </a:lnTo>
                  <a:lnTo>
                    <a:pt x="34" y="19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5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3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0" name="Freeform 515">
              <a:extLst>
                <a:ext uri="{FF2B5EF4-FFF2-40B4-BE49-F238E27FC236}">
                  <a16:creationId xmlns:a16="http://schemas.microsoft.com/office/drawing/2014/main" id="{D05650F9-08EA-43E3-AF83-EBD0EF8DB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758"/>
              <a:ext cx="35" cy="34"/>
            </a:xfrm>
            <a:custGeom>
              <a:avLst/>
              <a:gdLst>
                <a:gd name="T0" fmla="*/ 0 w 35"/>
                <a:gd name="T1" fmla="*/ 15 h 34"/>
                <a:gd name="T2" fmla="*/ 0 w 35"/>
                <a:gd name="T3" fmla="*/ 15 h 34"/>
                <a:gd name="T4" fmla="*/ 1 w 35"/>
                <a:gd name="T5" fmla="*/ 22 h 34"/>
                <a:gd name="T6" fmla="*/ 4 w 35"/>
                <a:gd name="T7" fmla="*/ 28 h 34"/>
                <a:gd name="T8" fmla="*/ 9 w 35"/>
                <a:gd name="T9" fmla="*/ 31 h 34"/>
                <a:gd name="T10" fmla="*/ 15 w 35"/>
                <a:gd name="T11" fmla="*/ 34 h 34"/>
                <a:gd name="T12" fmla="*/ 15 w 35"/>
                <a:gd name="T13" fmla="*/ 34 h 34"/>
                <a:gd name="T14" fmla="*/ 23 w 35"/>
                <a:gd name="T15" fmla="*/ 33 h 34"/>
                <a:gd name="T16" fmla="*/ 29 w 35"/>
                <a:gd name="T17" fmla="*/ 30 h 34"/>
                <a:gd name="T18" fmla="*/ 32 w 35"/>
                <a:gd name="T19" fmla="*/ 25 h 34"/>
                <a:gd name="T20" fmla="*/ 35 w 35"/>
                <a:gd name="T21" fmla="*/ 19 h 34"/>
                <a:gd name="T22" fmla="*/ 35 w 35"/>
                <a:gd name="T23" fmla="*/ 19 h 34"/>
                <a:gd name="T24" fmla="*/ 33 w 35"/>
                <a:gd name="T25" fmla="*/ 12 h 34"/>
                <a:gd name="T26" fmla="*/ 30 w 35"/>
                <a:gd name="T27" fmla="*/ 6 h 34"/>
                <a:gd name="T28" fmla="*/ 26 w 35"/>
                <a:gd name="T29" fmla="*/ 1 h 34"/>
                <a:gd name="T30" fmla="*/ 18 w 35"/>
                <a:gd name="T31" fmla="*/ 0 h 34"/>
                <a:gd name="T32" fmla="*/ 18 w 35"/>
                <a:gd name="T33" fmla="*/ 0 h 34"/>
                <a:gd name="T34" fmla="*/ 12 w 35"/>
                <a:gd name="T35" fmla="*/ 1 h 34"/>
                <a:gd name="T36" fmla="*/ 6 w 35"/>
                <a:gd name="T37" fmla="*/ 4 h 34"/>
                <a:gd name="T38" fmla="*/ 1 w 35"/>
                <a:gd name="T39" fmla="*/ 9 h 34"/>
                <a:gd name="T40" fmla="*/ 0 w 35"/>
                <a:gd name="T41" fmla="*/ 15 h 34"/>
                <a:gd name="T42" fmla="*/ 0 w 35"/>
                <a:gd name="T4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5"/>
                  </a:moveTo>
                  <a:lnTo>
                    <a:pt x="0" y="15"/>
                  </a:lnTo>
                  <a:lnTo>
                    <a:pt x="1" y="22"/>
                  </a:lnTo>
                  <a:lnTo>
                    <a:pt x="4" y="28"/>
                  </a:lnTo>
                  <a:lnTo>
                    <a:pt x="9" y="31"/>
                  </a:lnTo>
                  <a:lnTo>
                    <a:pt x="15" y="34"/>
                  </a:lnTo>
                  <a:lnTo>
                    <a:pt x="15" y="34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5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3" y="12"/>
                  </a:lnTo>
                  <a:lnTo>
                    <a:pt x="30" y="6"/>
                  </a:lnTo>
                  <a:lnTo>
                    <a:pt x="26" y="1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12" y="1"/>
                  </a:lnTo>
                  <a:lnTo>
                    <a:pt x="6" y="4"/>
                  </a:lnTo>
                  <a:lnTo>
                    <a:pt x="1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1" name="Freeform 516">
              <a:extLst>
                <a:ext uri="{FF2B5EF4-FFF2-40B4-BE49-F238E27FC236}">
                  <a16:creationId xmlns:a16="http://schemas.microsoft.com/office/drawing/2014/main" id="{0068C3D2-C562-4232-87E6-72F17A192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6" y="1758"/>
              <a:ext cx="35" cy="34"/>
            </a:xfrm>
            <a:custGeom>
              <a:avLst/>
              <a:gdLst>
                <a:gd name="T0" fmla="*/ 0 w 35"/>
                <a:gd name="T1" fmla="*/ 15 h 34"/>
                <a:gd name="T2" fmla="*/ 0 w 35"/>
                <a:gd name="T3" fmla="*/ 15 h 34"/>
                <a:gd name="T4" fmla="*/ 2 w 35"/>
                <a:gd name="T5" fmla="*/ 22 h 34"/>
                <a:gd name="T6" fmla="*/ 5 w 35"/>
                <a:gd name="T7" fmla="*/ 28 h 34"/>
                <a:gd name="T8" fmla="*/ 10 w 35"/>
                <a:gd name="T9" fmla="*/ 31 h 34"/>
                <a:gd name="T10" fmla="*/ 16 w 35"/>
                <a:gd name="T11" fmla="*/ 34 h 34"/>
                <a:gd name="T12" fmla="*/ 16 w 35"/>
                <a:gd name="T13" fmla="*/ 34 h 34"/>
                <a:gd name="T14" fmla="*/ 23 w 35"/>
                <a:gd name="T15" fmla="*/ 33 h 34"/>
                <a:gd name="T16" fmla="*/ 29 w 35"/>
                <a:gd name="T17" fmla="*/ 30 h 34"/>
                <a:gd name="T18" fmla="*/ 32 w 35"/>
                <a:gd name="T19" fmla="*/ 25 h 34"/>
                <a:gd name="T20" fmla="*/ 35 w 35"/>
                <a:gd name="T21" fmla="*/ 19 h 34"/>
                <a:gd name="T22" fmla="*/ 35 w 35"/>
                <a:gd name="T23" fmla="*/ 19 h 34"/>
                <a:gd name="T24" fmla="*/ 34 w 35"/>
                <a:gd name="T25" fmla="*/ 12 h 34"/>
                <a:gd name="T26" fmla="*/ 31 w 35"/>
                <a:gd name="T27" fmla="*/ 6 h 34"/>
                <a:gd name="T28" fmla="*/ 26 w 35"/>
                <a:gd name="T29" fmla="*/ 1 h 34"/>
                <a:gd name="T30" fmla="*/ 19 w 35"/>
                <a:gd name="T31" fmla="*/ 0 h 34"/>
                <a:gd name="T32" fmla="*/ 19 w 35"/>
                <a:gd name="T33" fmla="*/ 0 h 34"/>
                <a:gd name="T34" fmla="*/ 13 w 35"/>
                <a:gd name="T35" fmla="*/ 1 h 34"/>
                <a:gd name="T36" fmla="*/ 7 w 35"/>
                <a:gd name="T37" fmla="*/ 4 h 34"/>
                <a:gd name="T38" fmla="*/ 2 w 35"/>
                <a:gd name="T39" fmla="*/ 9 h 34"/>
                <a:gd name="T40" fmla="*/ 0 w 35"/>
                <a:gd name="T41" fmla="*/ 15 h 34"/>
                <a:gd name="T42" fmla="*/ 0 w 35"/>
                <a:gd name="T43" fmla="*/ 1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4">
                  <a:moveTo>
                    <a:pt x="0" y="15"/>
                  </a:moveTo>
                  <a:lnTo>
                    <a:pt x="0" y="15"/>
                  </a:lnTo>
                  <a:lnTo>
                    <a:pt x="2" y="22"/>
                  </a:lnTo>
                  <a:lnTo>
                    <a:pt x="5" y="28"/>
                  </a:lnTo>
                  <a:lnTo>
                    <a:pt x="10" y="31"/>
                  </a:lnTo>
                  <a:lnTo>
                    <a:pt x="16" y="34"/>
                  </a:lnTo>
                  <a:lnTo>
                    <a:pt x="16" y="34"/>
                  </a:lnTo>
                  <a:lnTo>
                    <a:pt x="23" y="33"/>
                  </a:lnTo>
                  <a:lnTo>
                    <a:pt x="29" y="30"/>
                  </a:lnTo>
                  <a:lnTo>
                    <a:pt x="32" y="25"/>
                  </a:lnTo>
                  <a:lnTo>
                    <a:pt x="35" y="19"/>
                  </a:lnTo>
                  <a:lnTo>
                    <a:pt x="35" y="19"/>
                  </a:lnTo>
                  <a:lnTo>
                    <a:pt x="34" y="12"/>
                  </a:lnTo>
                  <a:lnTo>
                    <a:pt x="31" y="6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9" y="0"/>
                  </a:lnTo>
                  <a:lnTo>
                    <a:pt x="13" y="1"/>
                  </a:lnTo>
                  <a:lnTo>
                    <a:pt x="7" y="4"/>
                  </a:lnTo>
                  <a:lnTo>
                    <a:pt x="2" y="9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678581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4">
            <a:extLst>
              <a:ext uri="{FF2B5EF4-FFF2-40B4-BE49-F238E27FC236}">
                <a16:creationId xmlns:a16="http://schemas.microsoft.com/office/drawing/2014/main" id="{AA7D5777-8DC3-4259-A2F8-6920C88E665D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86263" y="2308227"/>
            <a:ext cx="4405312" cy="1935163"/>
            <a:chOff x="2763" y="914"/>
            <a:chExt cx="2775" cy="1219"/>
          </a:xfrm>
        </p:grpSpPr>
        <p:sp>
          <p:nvSpPr>
            <p:cNvPr id="14" name="AutoShape 3">
              <a:extLst>
                <a:ext uri="{FF2B5EF4-FFF2-40B4-BE49-F238E27FC236}">
                  <a16:creationId xmlns:a16="http://schemas.microsoft.com/office/drawing/2014/main" id="{FFA3B18B-ED67-4D27-9FC9-B5EE8685E22F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763" y="923"/>
              <a:ext cx="2769" cy="1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grpSp>
          <p:nvGrpSpPr>
            <p:cNvPr id="15" name="Group 205">
              <a:extLst>
                <a:ext uri="{FF2B5EF4-FFF2-40B4-BE49-F238E27FC236}">
                  <a16:creationId xmlns:a16="http://schemas.microsoft.com/office/drawing/2014/main" id="{D9874086-348D-49F3-9193-7BA03F8609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84" y="914"/>
              <a:ext cx="2654" cy="1215"/>
              <a:chOff x="2884" y="914"/>
              <a:chExt cx="2654" cy="1215"/>
            </a:xfrm>
          </p:grpSpPr>
          <p:sp>
            <p:nvSpPr>
              <p:cNvPr id="1272" name="Freeform 5">
                <a:extLst>
                  <a:ext uri="{FF2B5EF4-FFF2-40B4-BE49-F238E27FC236}">
                    <a16:creationId xmlns:a16="http://schemas.microsoft.com/office/drawing/2014/main" id="{F4CF327C-1273-4895-BC70-8F6A91EC5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4" y="1670"/>
                <a:ext cx="20" cy="19"/>
              </a:xfrm>
              <a:custGeom>
                <a:avLst/>
                <a:gdLst>
                  <a:gd name="T0" fmla="*/ 39 w 39"/>
                  <a:gd name="T1" fmla="*/ 19 h 37"/>
                  <a:gd name="T2" fmla="*/ 39 w 39"/>
                  <a:gd name="T3" fmla="*/ 19 h 37"/>
                  <a:gd name="T4" fmla="*/ 37 w 39"/>
                  <a:gd name="T5" fmla="*/ 13 h 37"/>
                  <a:gd name="T6" fmla="*/ 35 w 39"/>
                  <a:gd name="T7" fmla="*/ 7 h 37"/>
                  <a:gd name="T8" fmla="*/ 31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20 w 39"/>
                  <a:gd name="T15" fmla="*/ 0 h 37"/>
                  <a:gd name="T16" fmla="*/ 13 w 39"/>
                  <a:gd name="T17" fmla="*/ 0 h 37"/>
                  <a:gd name="T18" fmla="*/ 9 w 39"/>
                  <a:gd name="T19" fmla="*/ 4 h 37"/>
                  <a:gd name="T20" fmla="*/ 3 w 39"/>
                  <a:gd name="T21" fmla="*/ 7 h 37"/>
                  <a:gd name="T22" fmla="*/ 3 w 39"/>
                  <a:gd name="T23" fmla="*/ 7 h 37"/>
                  <a:gd name="T24" fmla="*/ 2 w 39"/>
                  <a:gd name="T25" fmla="*/ 13 h 37"/>
                  <a:gd name="T26" fmla="*/ 0 w 39"/>
                  <a:gd name="T27" fmla="*/ 19 h 37"/>
                  <a:gd name="T28" fmla="*/ 2 w 39"/>
                  <a:gd name="T29" fmla="*/ 24 h 37"/>
                  <a:gd name="T30" fmla="*/ 3 w 39"/>
                  <a:gd name="T31" fmla="*/ 30 h 37"/>
                  <a:gd name="T32" fmla="*/ 3 w 39"/>
                  <a:gd name="T33" fmla="*/ 30 h 37"/>
                  <a:gd name="T34" fmla="*/ 9 w 39"/>
                  <a:gd name="T35" fmla="*/ 33 h 37"/>
                  <a:gd name="T36" fmla="*/ 13 w 39"/>
                  <a:gd name="T37" fmla="*/ 37 h 37"/>
                  <a:gd name="T38" fmla="*/ 20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1 w 39"/>
                  <a:gd name="T45" fmla="*/ 33 h 37"/>
                  <a:gd name="T46" fmla="*/ 35 w 39"/>
                  <a:gd name="T47" fmla="*/ 30 h 37"/>
                  <a:gd name="T48" fmla="*/ 37 w 39"/>
                  <a:gd name="T49" fmla="*/ 24 h 37"/>
                  <a:gd name="T50" fmla="*/ 39 w 39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3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3" name="Freeform 6">
                <a:extLst>
                  <a:ext uri="{FF2B5EF4-FFF2-40B4-BE49-F238E27FC236}">
                    <a16:creationId xmlns:a16="http://schemas.microsoft.com/office/drawing/2014/main" id="{1F9D006E-F737-428D-8D98-809B97C3F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4" y="1670"/>
                <a:ext cx="19" cy="20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3 h 39"/>
                  <a:gd name="T6" fmla="*/ 34 w 37"/>
                  <a:gd name="T7" fmla="*/ 9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9 w 37"/>
                  <a:gd name="T15" fmla="*/ 0 h 39"/>
                  <a:gd name="T16" fmla="*/ 13 w 37"/>
                  <a:gd name="T17" fmla="*/ 2 h 39"/>
                  <a:gd name="T18" fmla="*/ 7 w 37"/>
                  <a:gd name="T19" fmla="*/ 4 h 39"/>
                  <a:gd name="T20" fmla="*/ 4 w 37"/>
                  <a:gd name="T21" fmla="*/ 9 h 39"/>
                  <a:gd name="T22" fmla="*/ 4 w 37"/>
                  <a:gd name="T23" fmla="*/ 9 h 39"/>
                  <a:gd name="T24" fmla="*/ 0 w 37"/>
                  <a:gd name="T25" fmla="*/ 13 h 39"/>
                  <a:gd name="T26" fmla="*/ 0 w 37"/>
                  <a:gd name="T27" fmla="*/ 20 h 39"/>
                  <a:gd name="T28" fmla="*/ 0 w 37"/>
                  <a:gd name="T29" fmla="*/ 26 h 39"/>
                  <a:gd name="T30" fmla="*/ 4 w 37"/>
                  <a:gd name="T31" fmla="*/ 32 h 39"/>
                  <a:gd name="T32" fmla="*/ 4 w 37"/>
                  <a:gd name="T33" fmla="*/ 32 h 39"/>
                  <a:gd name="T34" fmla="*/ 7 w 37"/>
                  <a:gd name="T35" fmla="*/ 35 h 39"/>
                  <a:gd name="T36" fmla="*/ 13 w 37"/>
                  <a:gd name="T37" fmla="*/ 37 h 39"/>
                  <a:gd name="T38" fmla="*/ 19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4 w 37"/>
                  <a:gd name="T47" fmla="*/ 32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4" y="32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4" name="Freeform 7">
                <a:extLst>
                  <a:ext uri="{FF2B5EF4-FFF2-40B4-BE49-F238E27FC236}">
                    <a16:creationId xmlns:a16="http://schemas.microsoft.com/office/drawing/2014/main" id="{CCDAF493-A873-4264-B4F3-E061AD58F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9" y="1670"/>
                <a:ext cx="20" cy="19"/>
              </a:xfrm>
              <a:custGeom>
                <a:avLst/>
                <a:gdLst>
                  <a:gd name="T0" fmla="*/ 39 w 39"/>
                  <a:gd name="T1" fmla="*/ 19 h 37"/>
                  <a:gd name="T2" fmla="*/ 39 w 39"/>
                  <a:gd name="T3" fmla="*/ 19 h 37"/>
                  <a:gd name="T4" fmla="*/ 37 w 39"/>
                  <a:gd name="T5" fmla="*/ 13 h 37"/>
                  <a:gd name="T6" fmla="*/ 35 w 39"/>
                  <a:gd name="T7" fmla="*/ 7 h 37"/>
                  <a:gd name="T8" fmla="*/ 32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20 w 39"/>
                  <a:gd name="T15" fmla="*/ 0 h 37"/>
                  <a:gd name="T16" fmla="*/ 13 w 39"/>
                  <a:gd name="T17" fmla="*/ 0 h 37"/>
                  <a:gd name="T18" fmla="*/ 9 w 39"/>
                  <a:gd name="T19" fmla="*/ 4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9 h 37"/>
                  <a:gd name="T28" fmla="*/ 2 w 39"/>
                  <a:gd name="T29" fmla="*/ 24 h 37"/>
                  <a:gd name="T30" fmla="*/ 4 w 39"/>
                  <a:gd name="T31" fmla="*/ 30 h 37"/>
                  <a:gd name="T32" fmla="*/ 4 w 39"/>
                  <a:gd name="T33" fmla="*/ 30 h 37"/>
                  <a:gd name="T34" fmla="*/ 9 w 39"/>
                  <a:gd name="T35" fmla="*/ 33 h 37"/>
                  <a:gd name="T36" fmla="*/ 13 w 39"/>
                  <a:gd name="T37" fmla="*/ 37 h 37"/>
                  <a:gd name="T38" fmla="*/ 20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2 w 39"/>
                  <a:gd name="T45" fmla="*/ 33 h 37"/>
                  <a:gd name="T46" fmla="*/ 35 w 39"/>
                  <a:gd name="T47" fmla="*/ 30 h 37"/>
                  <a:gd name="T48" fmla="*/ 37 w 39"/>
                  <a:gd name="T49" fmla="*/ 24 h 37"/>
                  <a:gd name="T50" fmla="*/ 39 w 39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3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5" name="Freeform 8">
                <a:extLst>
                  <a:ext uri="{FF2B5EF4-FFF2-40B4-BE49-F238E27FC236}">
                    <a16:creationId xmlns:a16="http://schemas.microsoft.com/office/drawing/2014/main" id="{6E38C6C6-B937-4793-A68B-209659F03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8" y="1670"/>
                <a:ext cx="19" cy="20"/>
              </a:xfrm>
              <a:custGeom>
                <a:avLst/>
                <a:gdLst>
                  <a:gd name="T0" fmla="*/ 39 w 39"/>
                  <a:gd name="T1" fmla="*/ 20 h 39"/>
                  <a:gd name="T2" fmla="*/ 39 w 39"/>
                  <a:gd name="T3" fmla="*/ 20 h 39"/>
                  <a:gd name="T4" fmla="*/ 37 w 39"/>
                  <a:gd name="T5" fmla="*/ 13 h 39"/>
                  <a:gd name="T6" fmla="*/ 35 w 39"/>
                  <a:gd name="T7" fmla="*/ 9 h 39"/>
                  <a:gd name="T8" fmla="*/ 32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21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4 w 39"/>
                  <a:gd name="T21" fmla="*/ 9 h 39"/>
                  <a:gd name="T22" fmla="*/ 4 w 39"/>
                  <a:gd name="T23" fmla="*/ 9 h 39"/>
                  <a:gd name="T24" fmla="*/ 2 w 39"/>
                  <a:gd name="T25" fmla="*/ 13 h 39"/>
                  <a:gd name="T26" fmla="*/ 0 w 39"/>
                  <a:gd name="T27" fmla="*/ 20 h 39"/>
                  <a:gd name="T28" fmla="*/ 2 w 39"/>
                  <a:gd name="T29" fmla="*/ 26 h 39"/>
                  <a:gd name="T30" fmla="*/ 4 w 39"/>
                  <a:gd name="T31" fmla="*/ 32 h 39"/>
                  <a:gd name="T32" fmla="*/ 4 w 39"/>
                  <a:gd name="T33" fmla="*/ 32 h 39"/>
                  <a:gd name="T34" fmla="*/ 9 w 39"/>
                  <a:gd name="T35" fmla="*/ 35 h 39"/>
                  <a:gd name="T36" fmla="*/ 13 w 39"/>
                  <a:gd name="T37" fmla="*/ 37 h 39"/>
                  <a:gd name="T38" fmla="*/ 21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2 w 39"/>
                  <a:gd name="T45" fmla="*/ 35 h 39"/>
                  <a:gd name="T46" fmla="*/ 35 w 39"/>
                  <a:gd name="T47" fmla="*/ 32 h 39"/>
                  <a:gd name="T48" fmla="*/ 37 w 39"/>
                  <a:gd name="T49" fmla="*/ 26 h 39"/>
                  <a:gd name="T50" fmla="*/ 39 w 39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9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1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6" name="Freeform 9">
                <a:extLst>
                  <a:ext uri="{FF2B5EF4-FFF2-40B4-BE49-F238E27FC236}">
                    <a16:creationId xmlns:a16="http://schemas.microsoft.com/office/drawing/2014/main" id="{6E5812BC-2846-4002-94D6-1B39250D5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6" y="1670"/>
                <a:ext cx="19" cy="20"/>
              </a:xfrm>
              <a:custGeom>
                <a:avLst/>
                <a:gdLst>
                  <a:gd name="T0" fmla="*/ 39 w 39"/>
                  <a:gd name="T1" fmla="*/ 20 h 39"/>
                  <a:gd name="T2" fmla="*/ 39 w 39"/>
                  <a:gd name="T3" fmla="*/ 20 h 39"/>
                  <a:gd name="T4" fmla="*/ 37 w 39"/>
                  <a:gd name="T5" fmla="*/ 13 h 39"/>
                  <a:gd name="T6" fmla="*/ 35 w 39"/>
                  <a:gd name="T7" fmla="*/ 9 h 39"/>
                  <a:gd name="T8" fmla="*/ 31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18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3 w 39"/>
                  <a:gd name="T21" fmla="*/ 9 h 39"/>
                  <a:gd name="T22" fmla="*/ 3 w 39"/>
                  <a:gd name="T23" fmla="*/ 9 h 39"/>
                  <a:gd name="T24" fmla="*/ 1 w 39"/>
                  <a:gd name="T25" fmla="*/ 13 h 39"/>
                  <a:gd name="T26" fmla="*/ 0 w 39"/>
                  <a:gd name="T27" fmla="*/ 20 h 39"/>
                  <a:gd name="T28" fmla="*/ 1 w 39"/>
                  <a:gd name="T29" fmla="*/ 26 h 39"/>
                  <a:gd name="T30" fmla="*/ 3 w 39"/>
                  <a:gd name="T31" fmla="*/ 32 h 39"/>
                  <a:gd name="T32" fmla="*/ 3 w 39"/>
                  <a:gd name="T33" fmla="*/ 32 h 39"/>
                  <a:gd name="T34" fmla="*/ 9 w 39"/>
                  <a:gd name="T35" fmla="*/ 35 h 39"/>
                  <a:gd name="T36" fmla="*/ 13 w 39"/>
                  <a:gd name="T37" fmla="*/ 37 h 39"/>
                  <a:gd name="T38" fmla="*/ 18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1 w 39"/>
                  <a:gd name="T45" fmla="*/ 35 h 39"/>
                  <a:gd name="T46" fmla="*/ 35 w 39"/>
                  <a:gd name="T47" fmla="*/ 32 h 39"/>
                  <a:gd name="T48" fmla="*/ 37 w 39"/>
                  <a:gd name="T49" fmla="*/ 26 h 39"/>
                  <a:gd name="T50" fmla="*/ 39 w 39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9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7" name="Freeform 10">
                <a:extLst>
                  <a:ext uri="{FF2B5EF4-FFF2-40B4-BE49-F238E27FC236}">
                    <a16:creationId xmlns:a16="http://schemas.microsoft.com/office/drawing/2014/main" id="{69952A11-9837-4F17-833E-44B029F18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670"/>
                <a:ext cx="19" cy="20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3 h 39"/>
                  <a:gd name="T6" fmla="*/ 33 w 37"/>
                  <a:gd name="T7" fmla="*/ 9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8 w 37"/>
                  <a:gd name="T15" fmla="*/ 0 h 39"/>
                  <a:gd name="T16" fmla="*/ 13 w 37"/>
                  <a:gd name="T17" fmla="*/ 2 h 39"/>
                  <a:gd name="T18" fmla="*/ 7 w 37"/>
                  <a:gd name="T19" fmla="*/ 4 h 39"/>
                  <a:gd name="T20" fmla="*/ 4 w 37"/>
                  <a:gd name="T21" fmla="*/ 9 h 39"/>
                  <a:gd name="T22" fmla="*/ 4 w 37"/>
                  <a:gd name="T23" fmla="*/ 9 h 39"/>
                  <a:gd name="T24" fmla="*/ 0 w 37"/>
                  <a:gd name="T25" fmla="*/ 13 h 39"/>
                  <a:gd name="T26" fmla="*/ 0 w 37"/>
                  <a:gd name="T27" fmla="*/ 20 h 39"/>
                  <a:gd name="T28" fmla="*/ 0 w 37"/>
                  <a:gd name="T29" fmla="*/ 26 h 39"/>
                  <a:gd name="T30" fmla="*/ 4 w 37"/>
                  <a:gd name="T31" fmla="*/ 32 h 39"/>
                  <a:gd name="T32" fmla="*/ 4 w 37"/>
                  <a:gd name="T33" fmla="*/ 32 h 39"/>
                  <a:gd name="T34" fmla="*/ 7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3 w 37"/>
                  <a:gd name="T47" fmla="*/ 32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3" y="32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8" name="Freeform 11">
                <a:extLst>
                  <a:ext uri="{FF2B5EF4-FFF2-40B4-BE49-F238E27FC236}">
                    <a16:creationId xmlns:a16="http://schemas.microsoft.com/office/drawing/2014/main" id="{EAE2A78B-1D22-489E-80D0-21320908B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1670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9 w 39"/>
                  <a:gd name="T3" fmla="*/ 20 h 39"/>
                  <a:gd name="T4" fmla="*/ 37 w 39"/>
                  <a:gd name="T5" fmla="*/ 13 h 39"/>
                  <a:gd name="T6" fmla="*/ 36 w 39"/>
                  <a:gd name="T7" fmla="*/ 9 h 39"/>
                  <a:gd name="T8" fmla="*/ 32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21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4 w 39"/>
                  <a:gd name="T21" fmla="*/ 9 h 39"/>
                  <a:gd name="T22" fmla="*/ 4 w 39"/>
                  <a:gd name="T23" fmla="*/ 9 h 39"/>
                  <a:gd name="T24" fmla="*/ 2 w 39"/>
                  <a:gd name="T25" fmla="*/ 13 h 39"/>
                  <a:gd name="T26" fmla="*/ 0 w 39"/>
                  <a:gd name="T27" fmla="*/ 20 h 39"/>
                  <a:gd name="T28" fmla="*/ 2 w 39"/>
                  <a:gd name="T29" fmla="*/ 26 h 39"/>
                  <a:gd name="T30" fmla="*/ 4 w 39"/>
                  <a:gd name="T31" fmla="*/ 32 h 39"/>
                  <a:gd name="T32" fmla="*/ 4 w 39"/>
                  <a:gd name="T33" fmla="*/ 32 h 39"/>
                  <a:gd name="T34" fmla="*/ 9 w 39"/>
                  <a:gd name="T35" fmla="*/ 35 h 39"/>
                  <a:gd name="T36" fmla="*/ 13 w 39"/>
                  <a:gd name="T37" fmla="*/ 37 h 39"/>
                  <a:gd name="T38" fmla="*/ 21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2 w 39"/>
                  <a:gd name="T45" fmla="*/ 35 h 39"/>
                  <a:gd name="T46" fmla="*/ 36 w 39"/>
                  <a:gd name="T47" fmla="*/ 32 h 39"/>
                  <a:gd name="T48" fmla="*/ 37 w 39"/>
                  <a:gd name="T49" fmla="*/ 26 h 39"/>
                  <a:gd name="T50" fmla="*/ 39 w 39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9" y="20"/>
                    </a:lnTo>
                    <a:lnTo>
                      <a:pt x="37" y="13"/>
                    </a:lnTo>
                    <a:lnTo>
                      <a:pt x="36" y="9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1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2"/>
                    </a:lnTo>
                    <a:lnTo>
                      <a:pt x="37" y="26"/>
                    </a:lnTo>
                    <a:lnTo>
                      <a:pt x="39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9" name="Freeform 12">
                <a:extLst>
                  <a:ext uri="{FF2B5EF4-FFF2-40B4-BE49-F238E27FC236}">
                    <a16:creationId xmlns:a16="http://schemas.microsoft.com/office/drawing/2014/main" id="{54CB1145-C333-4A4D-8E5B-571BD9225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4" y="1670"/>
                <a:ext cx="19" cy="20"/>
              </a:xfrm>
              <a:custGeom>
                <a:avLst/>
                <a:gdLst>
                  <a:gd name="T0" fmla="*/ 38 w 38"/>
                  <a:gd name="T1" fmla="*/ 20 h 39"/>
                  <a:gd name="T2" fmla="*/ 38 w 38"/>
                  <a:gd name="T3" fmla="*/ 20 h 39"/>
                  <a:gd name="T4" fmla="*/ 38 w 38"/>
                  <a:gd name="T5" fmla="*/ 13 h 39"/>
                  <a:gd name="T6" fmla="*/ 34 w 38"/>
                  <a:gd name="T7" fmla="*/ 9 h 39"/>
                  <a:gd name="T8" fmla="*/ 30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19 w 38"/>
                  <a:gd name="T15" fmla="*/ 0 h 39"/>
                  <a:gd name="T16" fmla="*/ 13 w 38"/>
                  <a:gd name="T17" fmla="*/ 2 h 39"/>
                  <a:gd name="T18" fmla="*/ 8 w 38"/>
                  <a:gd name="T19" fmla="*/ 4 h 39"/>
                  <a:gd name="T20" fmla="*/ 4 w 38"/>
                  <a:gd name="T21" fmla="*/ 9 h 39"/>
                  <a:gd name="T22" fmla="*/ 4 w 38"/>
                  <a:gd name="T23" fmla="*/ 9 h 39"/>
                  <a:gd name="T24" fmla="*/ 0 w 38"/>
                  <a:gd name="T25" fmla="*/ 13 h 39"/>
                  <a:gd name="T26" fmla="*/ 0 w 38"/>
                  <a:gd name="T27" fmla="*/ 20 h 39"/>
                  <a:gd name="T28" fmla="*/ 0 w 38"/>
                  <a:gd name="T29" fmla="*/ 26 h 39"/>
                  <a:gd name="T30" fmla="*/ 4 w 38"/>
                  <a:gd name="T31" fmla="*/ 32 h 39"/>
                  <a:gd name="T32" fmla="*/ 4 w 38"/>
                  <a:gd name="T33" fmla="*/ 32 h 39"/>
                  <a:gd name="T34" fmla="*/ 8 w 38"/>
                  <a:gd name="T35" fmla="*/ 35 h 39"/>
                  <a:gd name="T36" fmla="*/ 13 w 38"/>
                  <a:gd name="T37" fmla="*/ 37 h 39"/>
                  <a:gd name="T38" fmla="*/ 19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30 w 38"/>
                  <a:gd name="T45" fmla="*/ 35 h 39"/>
                  <a:gd name="T46" fmla="*/ 34 w 38"/>
                  <a:gd name="T47" fmla="*/ 32 h 39"/>
                  <a:gd name="T48" fmla="*/ 38 w 38"/>
                  <a:gd name="T49" fmla="*/ 26 h 39"/>
                  <a:gd name="T50" fmla="*/ 38 w 38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20"/>
                    </a:lnTo>
                    <a:lnTo>
                      <a:pt x="38" y="13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5"/>
                    </a:lnTo>
                    <a:lnTo>
                      <a:pt x="34" y="32"/>
                    </a:lnTo>
                    <a:lnTo>
                      <a:pt x="38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0" name="Freeform 13">
                <a:extLst>
                  <a:ext uri="{FF2B5EF4-FFF2-40B4-BE49-F238E27FC236}">
                    <a16:creationId xmlns:a16="http://schemas.microsoft.com/office/drawing/2014/main" id="{E1239D38-0892-46B8-8EF3-7E9D2F258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670"/>
                <a:ext cx="19" cy="20"/>
              </a:xfrm>
              <a:custGeom>
                <a:avLst/>
                <a:gdLst>
                  <a:gd name="T0" fmla="*/ 39 w 39"/>
                  <a:gd name="T1" fmla="*/ 20 h 39"/>
                  <a:gd name="T2" fmla="*/ 39 w 39"/>
                  <a:gd name="T3" fmla="*/ 20 h 39"/>
                  <a:gd name="T4" fmla="*/ 37 w 39"/>
                  <a:gd name="T5" fmla="*/ 13 h 39"/>
                  <a:gd name="T6" fmla="*/ 36 w 39"/>
                  <a:gd name="T7" fmla="*/ 9 h 39"/>
                  <a:gd name="T8" fmla="*/ 32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21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4 w 39"/>
                  <a:gd name="T21" fmla="*/ 9 h 39"/>
                  <a:gd name="T22" fmla="*/ 4 w 39"/>
                  <a:gd name="T23" fmla="*/ 9 h 39"/>
                  <a:gd name="T24" fmla="*/ 2 w 39"/>
                  <a:gd name="T25" fmla="*/ 13 h 39"/>
                  <a:gd name="T26" fmla="*/ 0 w 39"/>
                  <a:gd name="T27" fmla="*/ 20 h 39"/>
                  <a:gd name="T28" fmla="*/ 2 w 39"/>
                  <a:gd name="T29" fmla="*/ 26 h 39"/>
                  <a:gd name="T30" fmla="*/ 4 w 39"/>
                  <a:gd name="T31" fmla="*/ 32 h 39"/>
                  <a:gd name="T32" fmla="*/ 4 w 39"/>
                  <a:gd name="T33" fmla="*/ 32 h 39"/>
                  <a:gd name="T34" fmla="*/ 9 w 39"/>
                  <a:gd name="T35" fmla="*/ 35 h 39"/>
                  <a:gd name="T36" fmla="*/ 13 w 39"/>
                  <a:gd name="T37" fmla="*/ 37 h 39"/>
                  <a:gd name="T38" fmla="*/ 21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2 w 39"/>
                  <a:gd name="T45" fmla="*/ 35 h 39"/>
                  <a:gd name="T46" fmla="*/ 36 w 39"/>
                  <a:gd name="T47" fmla="*/ 32 h 39"/>
                  <a:gd name="T48" fmla="*/ 37 w 39"/>
                  <a:gd name="T49" fmla="*/ 26 h 39"/>
                  <a:gd name="T50" fmla="*/ 39 w 39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9" y="20"/>
                    </a:lnTo>
                    <a:lnTo>
                      <a:pt x="37" y="13"/>
                    </a:lnTo>
                    <a:lnTo>
                      <a:pt x="36" y="9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1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2"/>
                    </a:lnTo>
                    <a:lnTo>
                      <a:pt x="37" y="26"/>
                    </a:lnTo>
                    <a:lnTo>
                      <a:pt x="39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1" name="Freeform 14">
                <a:extLst>
                  <a:ext uri="{FF2B5EF4-FFF2-40B4-BE49-F238E27FC236}">
                    <a16:creationId xmlns:a16="http://schemas.microsoft.com/office/drawing/2014/main" id="{8E853E70-5BD2-47D8-9E5C-977F6755D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3" y="1670"/>
                <a:ext cx="20" cy="20"/>
              </a:xfrm>
              <a:custGeom>
                <a:avLst/>
                <a:gdLst>
                  <a:gd name="T0" fmla="*/ 39 w 39"/>
                  <a:gd name="T1" fmla="*/ 20 h 39"/>
                  <a:gd name="T2" fmla="*/ 39 w 39"/>
                  <a:gd name="T3" fmla="*/ 20 h 39"/>
                  <a:gd name="T4" fmla="*/ 37 w 39"/>
                  <a:gd name="T5" fmla="*/ 13 h 39"/>
                  <a:gd name="T6" fmla="*/ 35 w 39"/>
                  <a:gd name="T7" fmla="*/ 9 h 39"/>
                  <a:gd name="T8" fmla="*/ 32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19 w 39"/>
                  <a:gd name="T15" fmla="*/ 0 h 39"/>
                  <a:gd name="T16" fmla="*/ 13 w 39"/>
                  <a:gd name="T17" fmla="*/ 2 h 39"/>
                  <a:gd name="T18" fmla="*/ 7 w 39"/>
                  <a:gd name="T19" fmla="*/ 4 h 39"/>
                  <a:gd name="T20" fmla="*/ 4 w 39"/>
                  <a:gd name="T21" fmla="*/ 9 h 39"/>
                  <a:gd name="T22" fmla="*/ 4 w 39"/>
                  <a:gd name="T23" fmla="*/ 9 h 39"/>
                  <a:gd name="T24" fmla="*/ 2 w 39"/>
                  <a:gd name="T25" fmla="*/ 13 h 39"/>
                  <a:gd name="T26" fmla="*/ 0 w 39"/>
                  <a:gd name="T27" fmla="*/ 20 h 39"/>
                  <a:gd name="T28" fmla="*/ 2 w 39"/>
                  <a:gd name="T29" fmla="*/ 26 h 39"/>
                  <a:gd name="T30" fmla="*/ 4 w 39"/>
                  <a:gd name="T31" fmla="*/ 32 h 39"/>
                  <a:gd name="T32" fmla="*/ 4 w 39"/>
                  <a:gd name="T33" fmla="*/ 32 h 39"/>
                  <a:gd name="T34" fmla="*/ 7 w 39"/>
                  <a:gd name="T35" fmla="*/ 35 h 39"/>
                  <a:gd name="T36" fmla="*/ 13 w 39"/>
                  <a:gd name="T37" fmla="*/ 37 h 39"/>
                  <a:gd name="T38" fmla="*/ 19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2 w 39"/>
                  <a:gd name="T45" fmla="*/ 35 h 39"/>
                  <a:gd name="T46" fmla="*/ 35 w 39"/>
                  <a:gd name="T47" fmla="*/ 32 h 39"/>
                  <a:gd name="T48" fmla="*/ 37 w 39"/>
                  <a:gd name="T49" fmla="*/ 26 h 39"/>
                  <a:gd name="T50" fmla="*/ 39 w 39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9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2" name="Freeform 15">
                <a:extLst>
                  <a:ext uri="{FF2B5EF4-FFF2-40B4-BE49-F238E27FC236}">
                    <a16:creationId xmlns:a16="http://schemas.microsoft.com/office/drawing/2014/main" id="{9ECBA483-384C-426B-ABBD-5A3DBA0630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670"/>
                <a:ext cx="18" cy="20"/>
              </a:xfrm>
              <a:custGeom>
                <a:avLst/>
                <a:gdLst>
                  <a:gd name="T0" fmla="*/ 38 w 38"/>
                  <a:gd name="T1" fmla="*/ 20 h 39"/>
                  <a:gd name="T2" fmla="*/ 38 w 38"/>
                  <a:gd name="T3" fmla="*/ 20 h 39"/>
                  <a:gd name="T4" fmla="*/ 38 w 38"/>
                  <a:gd name="T5" fmla="*/ 13 h 39"/>
                  <a:gd name="T6" fmla="*/ 34 w 38"/>
                  <a:gd name="T7" fmla="*/ 9 h 39"/>
                  <a:gd name="T8" fmla="*/ 30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19 w 38"/>
                  <a:gd name="T15" fmla="*/ 0 h 39"/>
                  <a:gd name="T16" fmla="*/ 14 w 38"/>
                  <a:gd name="T17" fmla="*/ 2 h 39"/>
                  <a:gd name="T18" fmla="*/ 8 w 38"/>
                  <a:gd name="T19" fmla="*/ 4 h 39"/>
                  <a:gd name="T20" fmla="*/ 4 w 38"/>
                  <a:gd name="T21" fmla="*/ 9 h 39"/>
                  <a:gd name="T22" fmla="*/ 4 w 38"/>
                  <a:gd name="T23" fmla="*/ 9 h 39"/>
                  <a:gd name="T24" fmla="*/ 0 w 38"/>
                  <a:gd name="T25" fmla="*/ 13 h 39"/>
                  <a:gd name="T26" fmla="*/ 0 w 38"/>
                  <a:gd name="T27" fmla="*/ 20 h 39"/>
                  <a:gd name="T28" fmla="*/ 0 w 38"/>
                  <a:gd name="T29" fmla="*/ 26 h 39"/>
                  <a:gd name="T30" fmla="*/ 4 w 38"/>
                  <a:gd name="T31" fmla="*/ 32 h 39"/>
                  <a:gd name="T32" fmla="*/ 4 w 38"/>
                  <a:gd name="T33" fmla="*/ 32 h 39"/>
                  <a:gd name="T34" fmla="*/ 8 w 38"/>
                  <a:gd name="T35" fmla="*/ 35 h 39"/>
                  <a:gd name="T36" fmla="*/ 14 w 38"/>
                  <a:gd name="T37" fmla="*/ 37 h 39"/>
                  <a:gd name="T38" fmla="*/ 19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30 w 38"/>
                  <a:gd name="T45" fmla="*/ 35 h 39"/>
                  <a:gd name="T46" fmla="*/ 34 w 38"/>
                  <a:gd name="T47" fmla="*/ 32 h 39"/>
                  <a:gd name="T48" fmla="*/ 38 w 38"/>
                  <a:gd name="T49" fmla="*/ 26 h 39"/>
                  <a:gd name="T50" fmla="*/ 38 w 38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20"/>
                    </a:lnTo>
                    <a:lnTo>
                      <a:pt x="38" y="13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5"/>
                    </a:lnTo>
                    <a:lnTo>
                      <a:pt x="34" y="32"/>
                    </a:lnTo>
                    <a:lnTo>
                      <a:pt x="38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3" name="Freeform 16">
                <a:extLst>
                  <a:ext uri="{FF2B5EF4-FFF2-40B4-BE49-F238E27FC236}">
                    <a16:creationId xmlns:a16="http://schemas.microsoft.com/office/drawing/2014/main" id="{EEE097F1-68DC-495F-9FC5-49C9CB757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1670"/>
                <a:ext cx="20" cy="20"/>
              </a:xfrm>
              <a:custGeom>
                <a:avLst/>
                <a:gdLst>
                  <a:gd name="T0" fmla="*/ 40 w 40"/>
                  <a:gd name="T1" fmla="*/ 20 h 39"/>
                  <a:gd name="T2" fmla="*/ 40 w 40"/>
                  <a:gd name="T3" fmla="*/ 20 h 39"/>
                  <a:gd name="T4" fmla="*/ 38 w 40"/>
                  <a:gd name="T5" fmla="*/ 13 h 39"/>
                  <a:gd name="T6" fmla="*/ 36 w 40"/>
                  <a:gd name="T7" fmla="*/ 9 h 39"/>
                  <a:gd name="T8" fmla="*/ 32 w 40"/>
                  <a:gd name="T9" fmla="*/ 4 h 39"/>
                  <a:gd name="T10" fmla="*/ 27 w 40"/>
                  <a:gd name="T11" fmla="*/ 2 h 39"/>
                  <a:gd name="T12" fmla="*/ 27 w 40"/>
                  <a:gd name="T13" fmla="*/ 2 h 39"/>
                  <a:gd name="T14" fmla="*/ 21 w 40"/>
                  <a:gd name="T15" fmla="*/ 0 h 39"/>
                  <a:gd name="T16" fmla="*/ 15 w 40"/>
                  <a:gd name="T17" fmla="*/ 2 h 39"/>
                  <a:gd name="T18" fmla="*/ 10 w 40"/>
                  <a:gd name="T19" fmla="*/ 4 h 39"/>
                  <a:gd name="T20" fmla="*/ 4 w 40"/>
                  <a:gd name="T21" fmla="*/ 9 h 39"/>
                  <a:gd name="T22" fmla="*/ 4 w 40"/>
                  <a:gd name="T23" fmla="*/ 9 h 39"/>
                  <a:gd name="T24" fmla="*/ 2 w 40"/>
                  <a:gd name="T25" fmla="*/ 13 h 39"/>
                  <a:gd name="T26" fmla="*/ 0 w 40"/>
                  <a:gd name="T27" fmla="*/ 20 h 39"/>
                  <a:gd name="T28" fmla="*/ 2 w 40"/>
                  <a:gd name="T29" fmla="*/ 26 h 39"/>
                  <a:gd name="T30" fmla="*/ 4 w 40"/>
                  <a:gd name="T31" fmla="*/ 32 h 39"/>
                  <a:gd name="T32" fmla="*/ 4 w 40"/>
                  <a:gd name="T33" fmla="*/ 32 h 39"/>
                  <a:gd name="T34" fmla="*/ 10 w 40"/>
                  <a:gd name="T35" fmla="*/ 35 h 39"/>
                  <a:gd name="T36" fmla="*/ 15 w 40"/>
                  <a:gd name="T37" fmla="*/ 37 h 39"/>
                  <a:gd name="T38" fmla="*/ 21 w 40"/>
                  <a:gd name="T39" fmla="*/ 39 h 39"/>
                  <a:gd name="T40" fmla="*/ 27 w 40"/>
                  <a:gd name="T41" fmla="*/ 37 h 39"/>
                  <a:gd name="T42" fmla="*/ 27 w 40"/>
                  <a:gd name="T43" fmla="*/ 37 h 39"/>
                  <a:gd name="T44" fmla="*/ 32 w 40"/>
                  <a:gd name="T45" fmla="*/ 35 h 39"/>
                  <a:gd name="T46" fmla="*/ 36 w 40"/>
                  <a:gd name="T47" fmla="*/ 32 h 39"/>
                  <a:gd name="T48" fmla="*/ 38 w 40"/>
                  <a:gd name="T49" fmla="*/ 26 h 39"/>
                  <a:gd name="T50" fmla="*/ 40 w 40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" h="39">
                    <a:moveTo>
                      <a:pt x="40" y="20"/>
                    </a:moveTo>
                    <a:lnTo>
                      <a:pt x="40" y="20"/>
                    </a:lnTo>
                    <a:lnTo>
                      <a:pt x="38" y="13"/>
                    </a:lnTo>
                    <a:lnTo>
                      <a:pt x="36" y="9"/>
                    </a:lnTo>
                    <a:lnTo>
                      <a:pt x="32" y="4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10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10" y="35"/>
                    </a:lnTo>
                    <a:lnTo>
                      <a:pt x="15" y="37"/>
                    </a:lnTo>
                    <a:lnTo>
                      <a:pt x="21" y="39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32" y="35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4" name="Freeform 17">
                <a:extLst>
                  <a:ext uri="{FF2B5EF4-FFF2-40B4-BE49-F238E27FC236}">
                    <a16:creationId xmlns:a16="http://schemas.microsoft.com/office/drawing/2014/main" id="{2DD49DD5-8E32-49BD-B71E-CEFD69527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1663"/>
                <a:ext cx="19" cy="20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3 h 39"/>
                  <a:gd name="T6" fmla="*/ 34 w 37"/>
                  <a:gd name="T7" fmla="*/ 9 h 39"/>
                  <a:gd name="T8" fmla="*/ 30 w 37"/>
                  <a:gd name="T9" fmla="*/ 3 h 39"/>
                  <a:gd name="T10" fmla="*/ 24 w 37"/>
                  <a:gd name="T11" fmla="*/ 2 h 39"/>
                  <a:gd name="T12" fmla="*/ 24 w 37"/>
                  <a:gd name="T13" fmla="*/ 2 h 39"/>
                  <a:gd name="T14" fmla="*/ 19 w 37"/>
                  <a:gd name="T15" fmla="*/ 0 h 39"/>
                  <a:gd name="T16" fmla="*/ 13 w 37"/>
                  <a:gd name="T17" fmla="*/ 2 h 39"/>
                  <a:gd name="T18" fmla="*/ 7 w 37"/>
                  <a:gd name="T19" fmla="*/ 3 h 39"/>
                  <a:gd name="T20" fmla="*/ 4 w 37"/>
                  <a:gd name="T21" fmla="*/ 9 h 39"/>
                  <a:gd name="T22" fmla="*/ 4 w 37"/>
                  <a:gd name="T23" fmla="*/ 9 h 39"/>
                  <a:gd name="T24" fmla="*/ 0 w 37"/>
                  <a:gd name="T25" fmla="*/ 15 h 39"/>
                  <a:gd name="T26" fmla="*/ 0 w 37"/>
                  <a:gd name="T27" fmla="*/ 20 h 39"/>
                  <a:gd name="T28" fmla="*/ 0 w 37"/>
                  <a:gd name="T29" fmla="*/ 26 h 39"/>
                  <a:gd name="T30" fmla="*/ 4 w 37"/>
                  <a:gd name="T31" fmla="*/ 32 h 39"/>
                  <a:gd name="T32" fmla="*/ 4 w 37"/>
                  <a:gd name="T33" fmla="*/ 32 h 39"/>
                  <a:gd name="T34" fmla="*/ 7 w 37"/>
                  <a:gd name="T35" fmla="*/ 35 h 39"/>
                  <a:gd name="T36" fmla="*/ 13 w 37"/>
                  <a:gd name="T37" fmla="*/ 37 h 39"/>
                  <a:gd name="T38" fmla="*/ 19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4 w 37"/>
                  <a:gd name="T47" fmla="*/ 32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4" y="9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4" y="32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5" name="Freeform 18">
                <a:extLst>
                  <a:ext uri="{FF2B5EF4-FFF2-40B4-BE49-F238E27FC236}">
                    <a16:creationId xmlns:a16="http://schemas.microsoft.com/office/drawing/2014/main" id="{F9B7EC75-BCAB-46FD-9EEC-4136B50670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5" y="1663"/>
                <a:ext cx="19" cy="20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3 h 39"/>
                  <a:gd name="T6" fmla="*/ 33 w 37"/>
                  <a:gd name="T7" fmla="*/ 9 h 39"/>
                  <a:gd name="T8" fmla="*/ 30 w 37"/>
                  <a:gd name="T9" fmla="*/ 3 h 39"/>
                  <a:gd name="T10" fmla="*/ 24 w 37"/>
                  <a:gd name="T11" fmla="*/ 2 h 39"/>
                  <a:gd name="T12" fmla="*/ 24 w 37"/>
                  <a:gd name="T13" fmla="*/ 2 h 39"/>
                  <a:gd name="T14" fmla="*/ 19 w 37"/>
                  <a:gd name="T15" fmla="*/ 0 h 39"/>
                  <a:gd name="T16" fmla="*/ 13 w 37"/>
                  <a:gd name="T17" fmla="*/ 2 h 39"/>
                  <a:gd name="T18" fmla="*/ 7 w 37"/>
                  <a:gd name="T19" fmla="*/ 3 h 39"/>
                  <a:gd name="T20" fmla="*/ 4 w 37"/>
                  <a:gd name="T21" fmla="*/ 9 h 39"/>
                  <a:gd name="T22" fmla="*/ 4 w 37"/>
                  <a:gd name="T23" fmla="*/ 9 h 39"/>
                  <a:gd name="T24" fmla="*/ 0 w 37"/>
                  <a:gd name="T25" fmla="*/ 15 h 39"/>
                  <a:gd name="T26" fmla="*/ 0 w 37"/>
                  <a:gd name="T27" fmla="*/ 20 h 39"/>
                  <a:gd name="T28" fmla="*/ 0 w 37"/>
                  <a:gd name="T29" fmla="*/ 26 h 39"/>
                  <a:gd name="T30" fmla="*/ 4 w 37"/>
                  <a:gd name="T31" fmla="*/ 32 h 39"/>
                  <a:gd name="T32" fmla="*/ 4 w 37"/>
                  <a:gd name="T33" fmla="*/ 32 h 39"/>
                  <a:gd name="T34" fmla="*/ 7 w 37"/>
                  <a:gd name="T35" fmla="*/ 35 h 39"/>
                  <a:gd name="T36" fmla="*/ 13 w 37"/>
                  <a:gd name="T37" fmla="*/ 37 h 39"/>
                  <a:gd name="T38" fmla="*/ 19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3 w 37"/>
                  <a:gd name="T47" fmla="*/ 32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3" y="32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6" name="Freeform 19">
                <a:extLst>
                  <a:ext uri="{FF2B5EF4-FFF2-40B4-BE49-F238E27FC236}">
                    <a16:creationId xmlns:a16="http://schemas.microsoft.com/office/drawing/2014/main" id="{395C1C4F-B5AC-4B02-8802-F795F030C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663"/>
                <a:ext cx="19" cy="20"/>
              </a:xfrm>
              <a:custGeom>
                <a:avLst/>
                <a:gdLst>
                  <a:gd name="T0" fmla="*/ 38 w 38"/>
                  <a:gd name="T1" fmla="*/ 20 h 39"/>
                  <a:gd name="T2" fmla="*/ 38 w 38"/>
                  <a:gd name="T3" fmla="*/ 20 h 39"/>
                  <a:gd name="T4" fmla="*/ 38 w 38"/>
                  <a:gd name="T5" fmla="*/ 13 h 39"/>
                  <a:gd name="T6" fmla="*/ 34 w 38"/>
                  <a:gd name="T7" fmla="*/ 9 h 39"/>
                  <a:gd name="T8" fmla="*/ 30 w 38"/>
                  <a:gd name="T9" fmla="*/ 3 h 39"/>
                  <a:gd name="T10" fmla="*/ 24 w 38"/>
                  <a:gd name="T11" fmla="*/ 2 h 39"/>
                  <a:gd name="T12" fmla="*/ 24 w 38"/>
                  <a:gd name="T13" fmla="*/ 2 h 39"/>
                  <a:gd name="T14" fmla="*/ 19 w 38"/>
                  <a:gd name="T15" fmla="*/ 0 h 39"/>
                  <a:gd name="T16" fmla="*/ 13 w 38"/>
                  <a:gd name="T17" fmla="*/ 2 h 39"/>
                  <a:gd name="T18" fmla="*/ 8 w 38"/>
                  <a:gd name="T19" fmla="*/ 3 h 39"/>
                  <a:gd name="T20" fmla="*/ 4 w 38"/>
                  <a:gd name="T21" fmla="*/ 9 h 39"/>
                  <a:gd name="T22" fmla="*/ 4 w 38"/>
                  <a:gd name="T23" fmla="*/ 9 h 39"/>
                  <a:gd name="T24" fmla="*/ 0 w 38"/>
                  <a:gd name="T25" fmla="*/ 15 h 39"/>
                  <a:gd name="T26" fmla="*/ 0 w 38"/>
                  <a:gd name="T27" fmla="*/ 20 h 39"/>
                  <a:gd name="T28" fmla="*/ 0 w 38"/>
                  <a:gd name="T29" fmla="*/ 26 h 39"/>
                  <a:gd name="T30" fmla="*/ 4 w 38"/>
                  <a:gd name="T31" fmla="*/ 32 h 39"/>
                  <a:gd name="T32" fmla="*/ 4 w 38"/>
                  <a:gd name="T33" fmla="*/ 32 h 39"/>
                  <a:gd name="T34" fmla="*/ 8 w 38"/>
                  <a:gd name="T35" fmla="*/ 35 h 39"/>
                  <a:gd name="T36" fmla="*/ 13 w 38"/>
                  <a:gd name="T37" fmla="*/ 37 h 39"/>
                  <a:gd name="T38" fmla="*/ 19 w 38"/>
                  <a:gd name="T39" fmla="*/ 39 h 39"/>
                  <a:gd name="T40" fmla="*/ 24 w 38"/>
                  <a:gd name="T41" fmla="*/ 37 h 39"/>
                  <a:gd name="T42" fmla="*/ 24 w 38"/>
                  <a:gd name="T43" fmla="*/ 37 h 39"/>
                  <a:gd name="T44" fmla="*/ 30 w 38"/>
                  <a:gd name="T45" fmla="*/ 35 h 39"/>
                  <a:gd name="T46" fmla="*/ 34 w 38"/>
                  <a:gd name="T47" fmla="*/ 32 h 39"/>
                  <a:gd name="T48" fmla="*/ 38 w 38"/>
                  <a:gd name="T49" fmla="*/ 26 h 39"/>
                  <a:gd name="T50" fmla="*/ 38 w 38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20"/>
                    </a:lnTo>
                    <a:lnTo>
                      <a:pt x="38" y="13"/>
                    </a:lnTo>
                    <a:lnTo>
                      <a:pt x="34" y="9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4" y="32"/>
                    </a:lnTo>
                    <a:lnTo>
                      <a:pt x="38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7" name="Freeform 20">
                <a:extLst>
                  <a:ext uri="{FF2B5EF4-FFF2-40B4-BE49-F238E27FC236}">
                    <a16:creationId xmlns:a16="http://schemas.microsoft.com/office/drawing/2014/main" id="{2C62F110-CA25-4BEE-933F-BB76767CB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1648"/>
                <a:ext cx="20" cy="18"/>
              </a:xfrm>
              <a:custGeom>
                <a:avLst/>
                <a:gdLst>
                  <a:gd name="T0" fmla="*/ 39 w 39"/>
                  <a:gd name="T1" fmla="*/ 19 h 37"/>
                  <a:gd name="T2" fmla="*/ 39 w 39"/>
                  <a:gd name="T3" fmla="*/ 19 h 37"/>
                  <a:gd name="T4" fmla="*/ 37 w 39"/>
                  <a:gd name="T5" fmla="*/ 13 h 37"/>
                  <a:gd name="T6" fmla="*/ 35 w 39"/>
                  <a:gd name="T7" fmla="*/ 7 h 37"/>
                  <a:gd name="T8" fmla="*/ 32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19 w 39"/>
                  <a:gd name="T15" fmla="*/ 0 h 37"/>
                  <a:gd name="T16" fmla="*/ 13 w 39"/>
                  <a:gd name="T17" fmla="*/ 0 h 37"/>
                  <a:gd name="T18" fmla="*/ 9 w 39"/>
                  <a:gd name="T19" fmla="*/ 4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9 h 37"/>
                  <a:gd name="T28" fmla="*/ 2 w 39"/>
                  <a:gd name="T29" fmla="*/ 24 h 37"/>
                  <a:gd name="T30" fmla="*/ 4 w 39"/>
                  <a:gd name="T31" fmla="*/ 30 h 37"/>
                  <a:gd name="T32" fmla="*/ 4 w 39"/>
                  <a:gd name="T33" fmla="*/ 30 h 37"/>
                  <a:gd name="T34" fmla="*/ 9 w 39"/>
                  <a:gd name="T35" fmla="*/ 34 h 37"/>
                  <a:gd name="T36" fmla="*/ 13 w 39"/>
                  <a:gd name="T37" fmla="*/ 37 h 37"/>
                  <a:gd name="T38" fmla="*/ 19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2 w 39"/>
                  <a:gd name="T45" fmla="*/ 34 h 37"/>
                  <a:gd name="T46" fmla="*/ 35 w 39"/>
                  <a:gd name="T47" fmla="*/ 30 h 37"/>
                  <a:gd name="T48" fmla="*/ 37 w 39"/>
                  <a:gd name="T49" fmla="*/ 24 h 37"/>
                  <a:gd name="T50" fmla="*/ 39 w 39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9" y="34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4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8" name="Freeform 21">
                <a:extLst>
                  <a:ext uri="{FF2B5EF4-FFF2-40B4-BE49-F238E27FC236}">
                    <a16:creationId xmlns:a16="http://schemas.microsoft.com/office/drawing/2014/main" id="{4CFB2412-8F8C-43C5-839B-CEC46E2FD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1636"/>
                <a:ext cx="19" cy="19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5 w 39"/>
                  <a:gd name="T7" fmla="*/ 7 h 37"/>
                  <a:gd name="T8" fmla="*/ 31 w 39"/>
                  <a:gd name="T9" fmla="*/ 3 h 37"/>
                  <a:gd name="T10" fmla="*/ 26 w 39"/>
                  <a:gd name="T11" fmla="*/ 0 h 37"/>
                  <a:gd name="T12" fmla="*/ 26 w 39"/>
                  <a:gd name="T13" fmla="*/ 0 h 37"/>
                  <a:gd name="T14" fmla="*/ 18 w 39"/>
                  <a:gd name="T15" fmla="*/ 0 h 37"/>
                  <a:gd name="T16" fmla="*/ 13 w 39"/>
                  <a:gd name="T17" fmla="*/ 0 h 37"/>
                  <a:gd name="T18" fmla="*/ 9 w 39"/>
                  <a:gd name="T19" fmla="*/ 3 h 37"/>
                  <a:gd name="T20" fmla="*/ 3 w 39"/>
                  <a:gd name="T21" fmla="*/ 7 h 37"/>
                  <a:gd name="T22" fmla="*/ 3 w 39"/>
                  <a:gd name="T23" fmla="*/ 7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3 w 39"/>
                  <a:gd name="T31" fmla="*/ 29 h 37"/>
                  <a:gd name="T32" fmla="*/ 3 w 39"/>
                  <a:gd name="T33" fmla="*/ 29 h 37"/>
                  <a:gd name="T34" fmla="*/ 9 w 39"/>
                  <a:gd name="T35" fmla="*/ 33 h 37"/>
                  <a:gd name="T36" fmla="*/ 13 w 39"/>
                  <a:gd name="T37" fmla="*/ 37 h 37"/>
                  <a:gd name="T38" fmla="*/ 18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1 w 39"/>
                  <a:gd name="T45" fmla="*/ 33 h 37"/>
                  <a:gd name="T46" fmla="*/ 35 w 39"/>
                  <a:gd name="T47" fmla="*/ 29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9" name="Freeform 22">
                <a:extLst>
                  <a:ext uri="{FF2B5EF4-FFF2-40B4-BE49-F238E27FC236}">
                    <a16:creationId xmlns:a16="http://schemas.microsoft.com/office/drawing/2014/main" id="{E19E2A55-0B84-461F-9CEF-09A73B287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1636"/>
                <a:ext cx="19" cy="19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4 w 37"/>
                  <a:gd name="T7" fmla="*/ 7 h 37"/>
                  <a:gd name="T8" fmla="*/ 30 w 37"/>
                  <a:gd name="T9" fmla="*/ 3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7 w 37"/>
                  <a:gd name="T19" fmla="*/ 3 h 37"/>
                  <a:gd name="T20" fmla="*/ 4 w 37"/>
                  <a:gd name="T21" fmla="*/ 7 h 37"/>
                  <a:gd name="T22" fmla="*/ 4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29 h 37"/>
                  <a:gd name="T32" fmla="*/ 4 w 37"/>
                  <a:gd name="T33" fmla="*/ 29 h 37"/>
                  <a:gd name="T34" fmla="*/ 7 w 37"/>
                  <a:gd name="T35" fmla="*/ 33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4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0" name="Freeform 23">
                <a:extLst>
                  <a:ext uri="{FF2B5EF4-FFF2-40B4-BE49-F238E27FC236}">
                    <a16:creationId xmlns:a16="http://schemas.microsoft.com/office/drawing/2014/main" id="{CB2F9779-93B6-4DD7-BA23-7858EA8E1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1636"/>
                <a:ext cx="20" cy="19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5 w 39"/>
                  <a:gd name="T7" fmla="*/ 7 h 37"/>
                  <a:gd name="T8" fmla="*/ 32 w 39"/>
                  <a:gd name="T9" fmla="*/ 3 h 37"/>
                  <a:gd name="T10" fmla="*/ 26 w 39"/>
                  <a:gd name="T11" fmla="*/ 0 h 37"/>
                  <a:gd name="T12" fmla="*/ 26 w 39"/>
                  <a:gd name="T13" fmla="*/ 0 h 37"/>
                  <a:gd name="T14" fmla="*/ 21 w 39"/>
                  <a:gd name="T15" fmla="*/ 0 h 37"/>
                  <a:gd name="T16" fmla="*/ 15 w 39"/>
                  <a:gd name="T17" fmla="*/ 0 h 37"/>
                  <a:gd name="T18" fmla="*/ 9 w 39"/>
                  <a:gd name="T19" fmla="*/ 3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4 w 39"/>
                  <a:gd name="T31" fmla="*/ 29 h 37"/>
                  <a:gd name="T32" fmla="*/ 4 w 39"/>
                  <a:gd name="T33" fmla="*/ 29 h 37"/>
                  <a:gd name="T34" fmla="*/ 9 w 39"/>
                  <a:gd name="T35" fmla="*/ 33 h 37"/>
                  <a:gd name="T36" fmla="*/ 15 w 39"/>
                  <a:gd name="T37" fmla="*/ 37 h 37"/>
                  <a:gd name="T38" fmla="*/ 21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2 w 39"/>
                  <a:gd name="T45" fmla="*/ 33 h 37"/>
                  <a:gd name="T46" fmla="*/ 35 w 39"/>
                  <a:gd name="T47" fmla="*/ 29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2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7"/>
                    </a:lnTo>
                    <a:lnTo>
                      <a:pt x="21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1" name="Freeform 24">
                <a:extLst>
                  <a:ext uri="{FF2B5EF4-FFF2-40B4-BE49-F238E27FC236}">
                    <a16:creationId xmlns:a16="http://schemas.microsoft.com/office/drawing/2014/main" id="{8E28E025-5C92-4DB3-BFC1-7E57AC285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1636"/>
                <a:ext cx="20" cy="19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5 w 39"/>
                  <a:gd name="T7" fmla="*/ 7 h 37"/>
                  <a:gd name="T8" fmla="*/ 31 w 39"/>
                  <a:gd name="T9" fmla="*/ 3 h 37"/>
                  <a:gd name="T10" fmla="*/ 26 w 39"/>
                  <a:gd name="T11" fmla="*/ 0 h 37"/>
                  <a:gd name="T12" fmla="*/ 26 w 39"/>
                  <a:gd name="T13" fmla="*/ 0 h 37"/>
                  <a:gd name="T14" fmla="*/ 18 w 39"/>
                  <a:gd name="T15" fmla="*/ 0 h 37"/>
                  <a:gd name="T16" fmla="*/ 13 w 39"/>
                  <a:gd name="T17" fmla="*/ 0 h 37"/>
                  <a:gd name="T18" fmla="*/ 9 w 39"/>
                  <a:gd name="T19" fmla="*/ 3 h 37"/>
                  <a:gd name="T20" fmla="*/ 3 w 39"/>
                  <a:gd name="T21" fmla="*/ 7 h 37"/>
                  <a:gd name="T22" fmla="*/ 3 w 39"/>
                  <a:gd name="T23" fmla="*/ 7 h 37"/>
                  <a:gd name="T24" fmla="*/ 1 w 39"/>
                  <a:gd name="T25" fmla="*/ 13 h 37"/>
                  <a:gd name="T26" fmla="*/ 0 w 39"/>
                  <a:gd name="T27" fmla="*/ 18 h 37"/>
                  <a:gd name="T28" fmla="*/ 1 w 39"/>
                  <a:gd name="T29" fmla="*/ 24 h 37"/>
                  <a:gd name="T30" fmla="*/ 3 w 39"/>
                  <a:gd name="T31" fmla="*/ 29 h 37"/>
                  <a:gd name="T32" fmla="*/ 3 w 39"/>
                  <a:gd name="T33" fmla="*/ 29 h 37"/>
                  <a:gd name="T34" fmla="*/ 9 w 39"/>
                  <a:gd name="T35" fmla="*/ 33 h 37"/>
                  <a:gd name="T36" fmla="*/ 13 w 39"/>
                  <a:gd name="T37" fmla="*/ 37 h 37"/>
                  <a:gd name="T38" fmla="*/ 18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1 w 39"/>
                  <a:gd name="T45" fmla="*/ 33 h 37"/>
                  <a:gd name="T46" fmla="*/ 35 w 39"/>
                  <a:gd name="T47" fmla="*/ 29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2" name="Freeform 25">
                <a:extLst>
                  <a:ext uri="{FF2B5EF4-FFF2-40B4-BE49-F238E27FC236}">
                    <a16:creationId xmlns:a16="http://schemas.microsoft.com/office/drawing/2014/main" id="{F02F25B6-8C1D-4DDC-84AB-8AC1B4643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8" y="1636"/>
                <a:ext cx="19" cy="19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5 w 37"/>
                  <a:gd name="T7" fmla="*/ 7 h 37"/>
                  <a:gd name="T8" fmla="*/ 30 w 37"/>
                  <a:gd name="T9" fmla="*/ 3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7 w 37"/>
                  <a:gd name="T19" fmla="*/ 3 h 37"/>
                  <a:gd name="T20" fmla="*/ 4 w 37"/>
                  <a:gd name="T21" fmla="*/ 7 h 37"/>
                  <a:gd name="T22" fmla="*/ 4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29 h 37"/>
                  <a:gd name="T32" fmla="*/ 4 w 37"/>
                  <a:gd name="T33" fmla="*/ 29 h 37"/>
                  <a:gd name="T34" fmla="*/ 7 w 37"/>
                  <a:gd name="T35" fmla="*/ 33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5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3" name="Freeform 26">
                <a:extLst>
                  <a:ext uri="{FF2B5EF4-FFF2-40B4-BE49-F238E27FC236}">
                    <a16:creationId xmlns:a16="http://schemas.microsoft.com/office/drawing/2014/main" id="{6A76383D-EFD0-4859-9759-E9BF7913E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6" y="1636"/>
                <a:ext cx="18" cy="19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4 w 37"/>
                  <a:gd name="T7" fmla="*/ 7 h 37"/>
                  <a:gd name="T8" fmla="*/ 30 w 37"/>
                  <a:gd name="T9" fmla="*/ 3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8 w 37"/>
                  <a:gd name="T19" fmla="*/ 3 h 37"/>
                  <a:gd name="T20" fmla="*/ 4 w 37"/>
                  <a:gd name="T21" fmla="*/ 7 h 37"/>
                  <a:gd name="T22" fmla="*/ 4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29 h 37"/>
                  <a:gd name="T32" fmla="*/ 4 w 37"/>
                  <a:gd name="T33" fmla="*/ 29 h 37"/>
                  <a:gd name="T34" fmla="*/ 8 w 37"/>
                  <a:gd name="T35" fmla="*/ 33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4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4" name="Freeform 27">
                <a:extLst>
                  <a:ext uri="{FF2B5EF4-FFF2-40B4-BE49-F238E27FC236}">
                    <a16:creationId xmlns:a16="http://schemas.microsoft.com/office/drawing/2014/main" id="{2B828D5A-AB53-49E5-BE7A-BB8783F13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" y="1636"/>
                <a:ext cx="19" cy="19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7 h 37"/>
                  <a:gd name="T8" fmla="*/ 30 w 38"/>
                  <a:gd name="T9" fmla="*/ 3 h 37"/>
                  <a:gd name="T10" fmla="*/ 25 w 38"/>
                  <a:gd name="T11" fmla="*/ 0 h 37"/>
                  <a:gd name="T12" fmla="*/ 25 w 38"/>
                  <a:gd name="T13" fmla="*/ 0 h 37"/>
                  <a:gd name="T14" fmla="*/ 19 w 38"/>
                  <a:gd name="T15" fmla="*/ 0 h 37"/>
                  <a:gd name="T16" fmla="*/ 13 w 38"/>
                  <a:gd name="T17" fmla="*/ 0 h 37"/>
                  <a:gd name="T18" fmla="*/ 8 w 38"/>
                  <a:gd name="T19" fmla="*/ 3 h 37"/>
                  <a:gd name="T20" fmla="*/ 2 w 38"/>
                  <a:gd name="T21" fmla="*/ 7 h 37"/>
                  <a:gd name="T22" fmla="*/ 2 w 38"/>
                  <a:gd name="T23" fmla="*/ 7 h 37"/>
                  <a:gd name="T24" fmla="*/ 0 w 38"/>
                  <a:gd name="T25" fmla="*/ 13 h 37"/>
                  <a:gd name="T26" fmla="*/ 0 w 38"/>
                  <a:gd name="T27" fmla="*/ 18 h 37"/>
                  <a:gd name="T28" fmla="*/ 0 w 38"/>
                  <a:gd name="T29" fmla="*/ 24 h 37"/>
                  <a:gd name="T30" fmla="*/ 2 w 38"/>
                  <a:gd name="T31" fmla="*/ 29 h 37"/>
                  <a:gd name="T32" fmla="*/ 2 w 38"/>
                  <a:gd name="T33" fmla="*/ 29 h 37"/>
                  <a:gd name="T34" fmla="*/ 8 w 38"/>
                  <a:gd name="T35" fmla="*/ 33 h 37"/>
                  <a:gd name="T36" fmla="*/ 13 w 38"/>
                  <a:gd name="T37" fmla="*/ 37 h 37"/>
                  <a:gd name="T38" fmla="*/ 19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0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5" name="Freeform 28">
                <a:extLst>
                  <a:ext uri="{FF2B5EF4-FFF2-40B4-BE49-F238E27FC236}">
                    <a16:creationId xmlns:a16="http://schemas.microsoft.com/office/drawing/2014/main" id="{ED1797FC-C6D5-4CBD-A95A-A610090A6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9" y="1636"/>
                <a:ext cx="18" cy="19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8 w 38"/>
                  <a:gd name="T5" fmla="*/ 13 h 37"/>
                  <a:gd name="T6" fmla="*/ 34 w 38"/>
                  <a:gd name="T7" fmla="*/ 7 h 37"/>
                  <a:gd name="T8" fmla="*/ 30 w 38"/>
                  <a:gd name="T9" fmla="*/ 3 h 37"/>
                  <a:gd name="T10" fmla="*/ 25 w 38"/>
                  <a:gd name="T11" fmla="*/ 0 h 37"/>
                  <a:gd name="T12" fmla="*/ 25 w 38"/>
                  <a:gd name="T13" fmla="*/ 0 h 37"/>
                  <a:gd name="T14" fmla="*/ 19 w 38"/>
                  <a:gd name="T15" fmla="*/ 0 h 37"/>
                  <a:gd name="T16" fmla="*/ 14 w 38"/>
                  <a:gd name="T17" fmla="*/ 0 h 37"/>
                  <a:gd name="T18" fmla="*/ 8 w 38"/>
                  <a:gd name="T19" fmla="*/ 3 h 37"/>
                  <a:gd name="T20" fmla="*/ 4 w 38"/>
                  <a:gd name="T21" fmla="*/ 7 h 37"/>
                  <a:gd name="T22" fmla="*/ 4 w 38"/>
                  <a:gd name="T23" fmla="*/ 7 h 37"/>
                  <a:gd name="T24" fmla="*/ 0 w 38"/>
                  <a:gd name="T25" fmla="*/ 13 h 37"/>
                  <a:gd name="T26" fmla="*/ 0 w 38"/>
                  <a:gd name="T27" fmla="*/ 18 h 37"/>
                  <a:gd name="T28" fmla="*/ 0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8 w 38"/>
                  <a:gd name="T35" fmla="*/ 33 h 37"/>
                  <a:gd name="T36" fmla="*/ 14 w 38"/>
                  <a:gd name="T37" fmla="*/ 37 h 37"/>
                  <a:gd name="T38" fmla="*/ 19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0 w 38"/>
                  <a:gd name="T45" fmla="*/ 33 h 37"/>
                  <a:gd name="T46" fmla="*/ 34 w 38"/>
                  <a:gd name="T47" fmla="*/ 29 h 37"/>
                  <a:gd name="T48" fmla="*/ 38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8" y="13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4" y="37"/>
                    </a:lnTo>
                    <a:lnTo>
                      <a:pt x="19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38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6" name="Freeform 29">
                <a:extLst>
                  <a:ext uri="{FF2B5EF4-FFF2-40B4-BE49-F238E27FC236}">
                    <a16:creationId xmlns:a16="http://schemas.microsoft.com/office/drawing/2014/main" id="{FCF90928-A4EC-4809-AB1D-3046C4569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8" y="1636"/>
                <a:ext cx="20" cy="19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5 w 39"/>
                  <a:gd name="T7" fmla="*/ 7 h 37"/>
                  <a:gd name="T8" fmla="*/ 32 w 39"/>
                  <a:gd name="T9" fmla="*/ 3 h 37"/>
                  <a:gd name="T10" fmla="*/ 26 w 39"/>
                  <a:gd name="T11" fmla="*/ 0 h 37"/>
                  <a:gd name="T12" fmla="*/ 26 w 39"/>
                  <a:gd name="T13" fmla="*/ 0 h 37"/>
                  <a:gd name="T14" fmla="*/ 20 w 39"/>
                  <a:gd name="T15" fmla="*/ 0 h 37"/>
                  <a:gd name="T16" fmla="*/ 15 w 39"/>
                  <a:gd name="T17" fmla="*/ 0 h 37"/>
                  <a:gd name="T18" fmla="*/ 9 w 39"/>
                  <a:gd name="T19" fmla="*/ 3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4 w 39"/>
                  <a:gd name="T31" fmla="*/ 29 h 37"/>
                  <a:gd name="T32" fmla="*/ 4 w 39"/>
                  <a:gd name="T33" fmla="*/ 29 h 37"/>
                  <a:gd name="T34" fmla="*/ 9 w 39"/>
                  <a:gd name="T35" fmla="*/ 33 h 37"/>
                  <a:gd name="T36" fmla="*/ 15 w 39"/>
                  <a:gd name="T37" fmla="*/ 37 h 37"/>
                  <a:gd name="T38" fmla="*/ 20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2 w 39"/>
                  <a:gd name="T45" fmla="*/ 33 h 37"/>
                  <a:gd name="T46" fmla="*/ 35 w 39"/>
                  <a:gd name="T47" fmla="*/ 29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2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7"/>
                    </a:lnTo>
                    <a:lnTo>
                      <a:pt x="20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7" name="Freeform 30">
                <a:extLst>
                  <a:ext uri="{FF2B5EF4-FFF2-40B4-BE49-F238E27FC236}">
                    <a16:creationId xmlns:a16="http://schemas.microsoft.com/office/drawing/2014/main" id="{87250AA2-E395-4F6A-92B0-57334A465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1636"/>
                <a:ext cx="20" cy="19"/>
              </a:xfrm>
              <a:custGeom>
                <a:avLst/>
                <a:gdLst>
                  <a:gd name="T0" fmla="*/ 40 w 40"/>
                  <a:gd name="T1" fmla="*/ 18 h 37"/>
                  <a:gd name="T2" fmla="*/ 40 w 40"/>
                  <a:gd name="T3" fmla="*/ 18 h 37"/>
                  <a:gd name="T4" fmla="*/ 38 w 40"/>
                  <a:gd name="T5" fmla="*/ 13 h 37"/>
                  <a:gd name="T6" fmla="*/ 36 w 40"/>
                  <a:gd name="T7" fmla="*/ 7 h 37"/>
                  <a:gd name="T8" fmla="*/ 32 w 40"/>
                  <a:gd name="T9" fmla="*/ 3 h 37"/>
                  <a:gd name="T10" fmla="*/ 27 w 40"/>
                  <a:gd name="T11" fmla="*/ 0 h 37"/>
                  <a:gd name="T12" fmla="*/ 27 w 40"/>
                  <a:gd name="T13" fmla="*/ 0 h 37"/>
                  <a:gd name="T14" fmla="*/ 21 w 40"/>
                  <a:gd name="T15" fmla="*/ 0 h 37"/>
                  <a:gd name="T16" fmla="*/ 15 w 40"/>
                  <a:gd name="T17" fmla="*/ 0 h 37"/>
                  <a:gd name="T18" fmla="*/ 10 w 40"/>
                  <a:gd name="T19" fmla="*/ 3 h 37"/>
                  <a:gd name="T20" fmla="*/ 4 w 40"/>
                  <a:gd name="T21" fmla="*/ 7 h 37"/>
                  <a:gd name="T22" fmla="*/ 4 w 40"/>
                  <a:gd name="T23" fmla="*/ 7 h 37"/>
                  <a:gd name="T24" fmla="*/ 2 w 40"/>
                  <a:gd name="T25" fmla="*/ 13 h 37"/>
                  <a:gd name="T26" fmla="*/ 0 w 40"/>
                  <a:gd name="T27" fmla="*/ 18 h 37"/>
                  <a:gd name="T28" fmla="*/ 2 w 40"/>
                  <a:gd name="T29" fmla="*/ 24 h 37"/>
                  <a:gd name="T30" fmla="*/ 4 w 40"/>
                  <a:gd name="T31" fmla="*/ 29 h 37"/>
                  <a:gd name="T32" fmla="*/ 4 w 40"/>
                  <a:gd name="T33" fmla="*/ 29 h 37"/>
                  <a:gd name="T34" fmla="*/ 10 w 40"/>
                  <a:gd name="T35" fmla="*/ 33 h 37"/>
                  <a:gd name="T36" fmla="*/ 15 w 40"/>
                  <a:gd name="T37" fmla="*/ 37 h 37"/>
                  <a:gd name="T38" fmla="*/ 21 w 40"/>
                  <a:gd name="T39" fmla="*/ 37 h 37"/>
                  <a:gd name="T40" fmla="*/ 27 w 40"/>
                  <a:gd name="T41" fmla="*/ 37 h 37"/>
                  <a:gd name="T42" fmla="*/ 27 w 40"/>
                  <a:gd name="T43" fmla="*/ 37 h 37"/>
                  <a:gd name="T44" fmla="*/ 32 w 40"/>
                  <a:gd name="T45" fmla="*/ 33 h 37"/>
                  <a:gd name="T46" fmla="*/ 36 w 40"/>
                  <a:gd name="T47" fmla="*/ 29 h 37"/>
                  <a:gd name="T48" fmla="*/ 38 w 40"/>
                  <a:gd name="T49" fmla="*/ 24 h 37"/>
                  <a:gd name="T50" fmla="*/ 40 w 40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" h="37">
                    <a:moveTo>
                      <a:pt x="40" y="18"/>
                    </a:moveTo>
                    <a:lnTo>
                      <a:pt x="40" y="18"/>
                    </a:lnTo>
                    <a:lnTo>
                      <a:pt x="38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33"/>
                    </a:lnTo>
                    <a:lnTo>
                      <a:pt x="15" y="37"/>
                    </a:lnTo>
                    <a:lnTo>
                      <a:pt x="21" y="37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32" y="33"/>
                    </a:lnTo>
                    <a:lnTo>
                      <a:pt x="36" y="29"/>
                    </a:lnTo>
                    <a:lnTo>
                      <a:pt x="38" y="24"/>
                    </a:lnTo>
                    <a:lnTo>
                      <a:pt x="40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8" name="Freeform 31">
                <a:extLst>
                  <a:ext uri="{FF2B5EF4-FFF2-40B4-BE49-F238E27FC236}">
                    <a16:creationId xmlns:a16="http://schemas.microsoft.com/office/drawing/2014/main" id="{755D2DE9-1AF9-4A80-A5AC-92779BB79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1634"/>
                <a:ext cx="19" cy="20"/>
              </a:xfrm>
              <a:custGeom>
                <a:avLst/>
                <a:gdLst>
                  <a:gd name="T0" fmla="*/ 37 w 37"/>
                  <a:gd name="T1" fmla="*/ 19 h 39"/>
                  <a:gd name="T2" fmla="*/ 37 w 37"/>
                  <a:gd name="T3" fmla="*/ 19 h 39"/>
                  <a:gd name="T4" fmla="*/ 37 w 37"/>
                  <a:gd name="T5" fmla="*/ 13 h 39"/>
                  <a:gd name="T6" fmla="*/ 33 w 37"/>
                  <a:gd name="T7" fmla="*/ 7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8 w 37"/>
                  <a:gd name="T15" fmla="*/ 0 h 39"/>
                  <a:gd name="T16" fmla="*/ 13 w 37"/>
                  <a:gd name="T17" fmla="*/ 2 h 39"/>
                  <a:gd name="T18" fmla="*/ 7 w 37"/>
                  <a:gd name="T19" fmla="*/ 4 h 39"/>
                  <a:gd name="T20" fmla="*/ 3 w 37"/>
                  <a:gd name="T21" fmla="*/ 7 h 39"/>
                  <a:gd name="T22" fmla="*/ 3 w 37"/>
                  <a:gd name="T23" fmla="*/ 7 h 39"/>
                  <a:gd name="T24" fmla="*/ 0 w 37"/>
                  <a:gd name="T25" fmla="*/ 13 h 39"/>
                  <a:gd name="T26" fmla="*/ 0 w 37"/>
                  <a:gd name="T27" fmla="*/ 19 h 39"/>
                  <a:gd name="T28" fmla="*/ 0 w 37"/>
                  <a:gd name="T29" fmla="*/ 24 h 39"/>
                  <a:gd name="T30" fmla="*/ 3 w 37"/>
                  <a:gd name="T31" fmla="*/ 30 h 39"/>
                  <a:gd name="T32" fmla="*/ 3 w 37"/>
                  <a:gd name="T33" fmla="*/ 30 h 39"/>
                  <a:gd name="T34" fmla="*/ 7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3 w 37"/>
                  <a:gd name="T47" fmla="*/ 30 h 39"/>
                  <a:gd name="T48" fmla="*/ 37 w 37"/>
                  <a:gd name="T49" fmla="*/ 24 h 39"/>
                  <a:gd name="T50" fmla="*/ 37 w 37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3" y="30"/>
                    </a:lnTo>
                    <a:lnTo>
                      <a:pt x="37" y="24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9" name="Freeform 32">
                <a:extLst>
                  <a:ext uri="{FF2B5EF4-FFF2-40B4-BE49-F238E27FC236}">
                    <a16:creationId xmlns:a16="http://schemas.microsoft.com/office/drawing/2014/main" id="{F0400EF9-811D-4B46-9E5E-10D4D53FC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" y="1625"/>
                <a:ext cx="18" cy="19"/>
              </a:xfrm>
              <a:custGeom>
                <a:avLst/>
                <a:gdLst>
                  <a:gd name="T0" fmla="*/ 37 w 37"/>
                  <a:gd name="T1" fmla="*/ 19 h 38"/>
                  <a:gd name="T2" fmla="*/ 37 w 37"/>
                  <a:gd name="T3" fmla="*/ 19 h 38"/>
                  <a:gd name="T4" fmla="*/ 37 w 37"/>
                  <a:gd name="T5" fmla="*/ 13 h 38"/>
                  <a:gd name="T6" fmla="*/ 34 w 37"/>
                  <a:gd name="T7" fmla="*/ 8 h 38"/>
                  <a:gd name="T8" fmla="*/ 30 w 37"/>
                  <a:gd name="T9" fmla="*/ 4 h 38"/>
                  <a:gd name="T10" fmla="*/ 24 w 37"/>
                  <a:gd name="T11" fmla="*/ 0 h 38"/>
                  <a:gd name="T12" fmla="*/ 24 w 37"/>
                  <a:gd name="T13" fmla="*/ 0 h 38"/>
                  <a:gd name="T14" fmla="*/ 19 w 37"/>
                  <a:gd name="T15" fmla="*/ 0 h 38"/>
                  <a:gd name="T16" fmla="*/ 13 w 37"/>
                  <a:gd name="T17" fmla="*/ 0 h 38"/>
                  <a:gd name="T18" fmla="*/ 8 w 37"/>
                  <a:gd name="T19" fmla="*/ 4 h 38"/>
                  <a:gd name="T20" fmla="*/ 4 w 37"/>
                  <a:gd name="T21" fmla="*/ 8 h 38"/>
                  <a:gd name="T22" fmla="*/ 4 w 37"/>
                  <a:gd name="T23" fmla="*/ 8 h 38"/>
                  <a:gd name="T24" fmla="*/ 0 w 37"/>
                  <a:gd name="T25" fmla="*/ 13 h 38"/>
                  <a:gd name="T26" fmla="*/ 0 w 37"/>
                  <a:gd name="T27" fmla="*/ 19 h 38"/>
                  <a:gd name="T28" fmla="*/ 0 w 37"/>
                  <a:gd name="T29" fmla="*/ 24 h 38"/>
                  <a:gd name="T30" fmla="*/ 4 w 37"/>
                  <a:gd name="T31" fmla="*/ 30 h 38"/>
                  <a:gd name="T32" fmla="*/ 4 w 37"/>
                  <a:gd name="T33" fmla="*/ 30 h 38"/>
                  <a:gd name="T34" fmla="*/ 8 w 37"/>
                  <a:gd name="T35" fmla="*/ 34 h 38"/>
                  <a:gd name="T36" fmla="*/ 13 w 37"/>
                  <a:gd name="T37" fmla="*/ 38 h 38"/>
                  <a:gd name="T38" fmla="*/ 19 w 37"/>
                  <a:gd name="T39" fmla="*/ 38 h 38"/>
                  <a:gd name="T40" fmla="*/ 24 w 37"/>
                  <a:gd name="T41" fmla="*/ 38 h 38"/>
                  <a:gd name="T42" fmla="*/ 24 w 37"/>
                  <a:gd name="T43" fmla="*/ 38 h 38"/>
                  <a:gd name="T44" fmla="*/ 30 w 37"/>
                  <a:gd name="T45" fmla="*/ 34 h 38"/>
                  <a:gd name="T46" fmla="*/ 34 w 37"/>
                  <a:gd name="T47" fmla="*/ 30 h 38"/>
                  <a:gd name="T48" fmla="*/ 37 w 37"/>
                  <a:gd name="T49" fmla="*/ 24 h 38"/>
                  <a:gd name="T50" fmla="*/ 37 w 37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4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4"/>
                    </a:lnTo>
                    <a:lnTo>
                      <a:pt x="34" y="30"/>
                    </a:lnTo>
                    <a:lnTo>
                      <a:pt x="37" y="24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0" name="Freeform 33">
                <a:extLst>
                  <a:ext uri="{FF2B5EF4-FFF2-40B4-BE49-F238E27FC236}">
                    <a16:creationId xmlns:a16="http://schemas.microsoft.com/office/drawing/2014/main" id="{FA83CDEE-7CDC-4340-BE14-BEC709FF4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" y="1625"/>
                <a:ext cx="19" cy="19"/>
              </a:xfrm>
              <a:custGeom>
                <a:avLst/>
                <a:gdLst>
                  <a:gd name="T0" fmla="*/ 37 w 37"/>
                  <a:gd name="T1" fmla="*/ 19 h 38"/>
                  <a:gd name="T2" fmla="*/ 37 w 37"/>
                  <a:gd name="T3" fmla="*/ 19 h 38"/>
                  <a:gd name="T4" fmla="*/ 37 w 37"/>
                  <a:gd name="T5" fmla="*/ 13 h 38"/>
                  <a:gd name="T6" fmla="*/ 33 w 37"/>
                  <a:gd name="T7" fmla="*/ 8 h 38"/>
                  <a:gd name="T8" fmla="*/ 29 w 37"/>
                  <a:gd name="T9" fmla="*/ 4 h 38"/>
                  <a:gd name="T10" fmla="*/ 24 w 37"/>
                  <a:gd name="T11" fmla="*/ 0 h 38"/>
                  <a:gd name="T12" fmla="*/ 24 w 37"/>
                  <a:gd name="T13" fmla="*/ 0 h 38"/>
                  <a:gd name="T14" fmla="*/ 18 w 37"/>
                  <a:gd name="T15" fmla="*/ 0 h 38"/>
                  <a:gd name="T16" fmla="*/ 13 w 37"/>
                  <a:gd name="T17" fmla="*/ 0 h 38"/>
                  <a:gd name="T18" fmla="*/ 7 w 37"/>
                  <a:gd name="T19" fmla="*/ 4 h 38"/>
                  <a:gd name="T20" fmla="*/ 3 w 37"/>
                  <a:gd name="T21" fmla="*/ 8 h 38"/>
                  <a:gd name="T22" fmla="*/ 3 w 37"/>
                  <a:gd name="T23" fmla="*/ 8 h 38"/>
                  <a:gd name="T24" fmla="*/ 0 w 37"/>
                  <a:gd name="T25" fmla="*/ 13 h 38"/>
                  <a:gd name="T26" fmla="*/ 0 w 37"/>
                  <a:gd name="T27" fmla="*/ 19 h 38"/>
                  <a:gd name="T28" fmla="*/ 0 w 37"/>
                  <a:gd name="T29" fmla="*/ 24 h 38"/>
                  <a:gd name="T30" fmla="*/ 3 w 37"/>
                  <a:gd name="T31" fmla="*/ 30 h 38"/>
                  <a:gd name="T32" fmla="*/ 3 w 37"/>
                  <a:gd name="T33" fmla="*/ 30 h 38"/>
                  <a:gd name="T34" fmla="*/ 7 w 37"/>
                  <a:gd name="T35" fmla="*/ 34 h 38"/>
                  <a:gd name="T36" fmla="*/ 13 w 37"/>
                  <a:gd name="T37" fmla="*/ 38 h 38"/>
                  <a:gd name="T38" fmla="*/ 18 w 37"/>
                  <a:gd name="T39" fmla="*/ 38 h 38"/>
                  <a:gd name="T40" fmla="*/ 24 w 37"/>
                  <a:gd name="T41" fmla="*/ 38 h 38"/>
                  <a:gd name="T42" fmla="*/ 24 w 37"/>
                  <a:gd name="T43" fmla="*/ 38 h 38"/>
                  <a:gd name="T44" fmla="*/ 29 w 37"/>
                  <a:gd name="T45" fmla="*/ 34 h 38"/>
                  <a:gd name="T46" fmla="*/ 33 w 37"/>
                  <a:gd name="T47" fmla="*/ 30 h 38"/>
                  <a:gd name="T48" fmla="*/ 37 w 37"/>
                  <a:gd name="T49" fmla="*/ 24 h 38"/>
                  <a:gd name="T50" fmla="*/ 37 w 37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4"/>
                    </a:lnTo>
                    <a:lnTo>
                      <a:pt x="13" y="38"/>
                    </a:lnTo>
                    <a:lnTo>
                      <a:pt x="18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9" y="34"/>
                    </a:lnTo>
                    <a:lnTo>
                      <a:pt x="33" y="30"/>
                    </a:lnTo>
                    <a:lnTo>
                      <a:pt x="37" y="24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1" name="Freeform 34">
                <a:extLst>
                  <a:ext uri="{FF2B5EF4-FFF2-40B4-BE49-F238E27FC236}">
                    <a16:creationId xmlns:a16="http://schemas.microsoft.com/office/drawing/2014/main" id="{64BFFCD6-56A9-473D-9753-7595B9C6C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1625"/>
                <a:ext cx="20" cy="19"/>
              </a:xfrm>
              <a:custGeom>
                <a:avLst/>
                <a:gdLst>
                  <a:gd name="T0" fmla="*/ 39 w 39"/>
                  <a:gd name="T1" fmla="*/ 19 h 38"/>
                  <a:gd name="T2" fmla="*/ 39 w 39"/>
                  <a:gd name="T3" fmla="*/ 19 h 38"/>
                  <a:gd name="T4" fmla="*/ 37 w 39"/>
                  <a:gd name="T5" fmla="*/ 13 h 38"/>
                  <a:gd name="T6" fmla="*/ 35 w 39"/>
                  <a:gd name="T7" fmla="*/ 8 h 38"/>
                  <a:gd name="T8" fmla="*/ 32 w 39"/>
                  <a:gd name="T9" fmla="*/ 4 h 38"/>
                  <a:gd name="T10" fmla="*/ 26 w 39"/>
                  <a:gd name="T11" fmla="*/ 0 h 38"/>
                  <a:gd name="T12" fmla="*/ 26 w 39"/>
                  <a:gd name="T13" fmla="*/ 0 h 38"/>
                  <a:gd name="T14" fmla="*/ 20 w 39"/>
                  <a:gd name="T15" fmla="*/ 0 h 38"/>
                  <a:gd name="T16" fmla="*/ 13 w 39"/>
                  <a:gd name="T17" fmla="*/ 0 h 38"/>
                  <a:gd name="T18" fmla="*/ 9 w 39"/>
                  <a:gd name="T19" fmla="*/ 4 h 38"/>
                  <a:gd name="T20" fmla="*/ 4 w 39"/>
                  <a:gd name="T21" fmla="*/ 8 h 38"/>
                  <a:gd name="T22" fmla="*/ 4 w 39"/>
                  <a:gd name="T23" fmla="*/ 8 h 38"/>
                  <a:gd name="T24" fmla="*/ 2 w 39"/>
                  <a:gd name="T25" fmla="*/ 13 h 38"/>
                  <a:gd name="T26" fmla="*/ 0 w 39"/>
                  <a:gd name="T27" fmla="*/ 19 h 38"/>
                  <a:gd name="T28" fmla="*/ 2 w 39"/>
                  <a:gd name="T29" fmla="*/ 24 h 38"/>
                  <a:gd name="T30" fmla="*/ 4 w 39"/>
                  <a:gd name="T31" fmla="*/ 30 h 38"/>
                  <a:gd name="T32" fmla="*/ 4 w 39"/>
                  <a:gd name="T33" fmla="*/ 30 h 38"/>
                  <a:gd name="T34" fmla="*/ 9 w 39"/>
                  <a:gd name="T35" fmla="*/ 34 h 38"/>
                  <a:gd name="T36" fmla="*/ 13 w 39"/>
                  <a:gd name="T37" fmla="*/ 38 h 38"/>
                  <a:gd name="T38" fmla="*/ 20 w 39"/>
                  <a:gd name="T39" fmla="*/ 38 h 38"/>
                  <a:gd name="T40" fmla="*/ 26 w 39"/>
                  <a:gd name="T41" fmla="*/ 38 h 38"/>
                  <a:gd name="T42" fmla="*/ 26 w 39"/>
                  <a:gd name="T43" fmla="*/ 38 h 38"/>
                  <a:gd name="T44" fmla="*/ 32 w 39"/>
                  <a:gd name="T45" fmla="*/ 34 h 38"/>
                  <a:gd name="T46" fmla="*/ 35 w 39"/>
                  <a:gd name="T47" fmla="*/ 30 h 38"/>
                  <a:gd name="T48" fmla="*/ 37 w 39"/>
                  <a:gd name="T49" fmla="*/ 24 h 38"/>
                  <a:gd name="T50" fmla="*/ 39 w 39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8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9" y="34"/>
                    </a:lnTo>
                    <a:lnTo>
                      <a:pt x="13" y="38"/>
                    </a:lnTo>
                    <a:lnTo>
                      <a:pt x="20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2" y="34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2" name="Freeform 35">
                <a:extLst>
                  <a:ext uri="{FF2B5EF4-FFF2-40B4-BE49-F238E27FC236}">
                    <a16:creationId xmlns:a16="http://schemas.microsoft.com/office/drawing/2014/main" id="{B2811F35-7097-4E17-9163-222B96FA6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1619"/>
                <a:ext cx="19" cy="19"/>
              </a:xfrm>
              <a:custGeom>
                <a:avLst/>
                <a:gdLst>
                  <a:gd name="T0" fmla="*/ 38 w 38"/>
                  <a:gd name="T1" fmla="*/ 21 h 39"/>
                  <a:gd name="T2" fmla="*/ 38 w 38"/>
                  <a:gd name="T3" fmla="*/ 21 h 39"/>
                  <a:gd name="T4" fmla="*/ 38 w 38"/>
                  <a:gd name="T5" fmla="*/ 13 h 39"/>
                  <a:gd name="T6" fmla="*/ 34 w 38"/>
                  <a:gd name="T7" fmla="*/ 9 h 39"/>
                  <a:gd name="T8" fmla="*/ 30 w 38"/>
                  <a:gd name="T9" fmla="*/ 4 h 39"/>
                  <a:gd name="T10" fmla="*/ 24 w 38"/>
                  <a:gd name="T11" fmla="*/ 2 h 39"/>
                  <a:gd name="T12" fmla="*/ 24 w 38"/>
                  <a:gd name="T13" fmla="*/ 2 h 39"/>
                  <a:gd name="T14" fmla="*/ 19 w 38"/>
                  <a:gd name="T15" fmla="*/ 0 h 39"/>
                  <a:gd name="T16" fmla="*/ 13 w 38"/>
                  <a:gd name="T17" fmla="*/ 2 h 39"/>
                  <a:gd name="T18" fmla="*/ 8 w 38"/>
                  <a:gd name="T19" fmla="*/ 4 h 39"/>
                  <a:gd name="T20" fmla="*/ 4 w 38"/>
                  <a:gd name="T21" fmla="*/ 9 h 39"/>
                  <a:gd name="T22" fmla="*/ 4 w 38"/>
                  <a:gd name="T23" fmla="*/ 9 h 39"/>
                  <a:gd name="T24" fmla="*/ 0 w 38"/>
                  <a:gd name="T25" fmla="*/ 15 h 39"/>
                  <a:gd name="T26" fmla="*/ 0 w 38"/>
                  <a:gd name="T27" fmla="*/ 21 h 39"/>
                  <a:gd name="T28" fmla="*/ 0 w 38"/>
                  <a:gd name="T29" fmla="*/ 26 h 39"/>
                  <a:gd name="T30" fmla="*/ 4 w 38"/>
                  <a:gd name="T31" fmla="*/ 32 h 39"/>
                  <a:gd name="T32" fmla="*/ 4 w 38"/>
                  <a:gd name="T33" fmla="*/ 32 h 39"/>
                  <a:gd name="T34" fmla="*/ 8 w 38"/>
                  <a:gd name="T35" fmla="*/ 36 h 39"/>
                  <a:gd name="T36" fmla="*/ 13 w 38"/>
                  <a:gd name="T37" fmla="*/ 37 h 39"/>
                  <a:gd name="T38" fmla="*/ 19 w 38"/>
                  <a:gd name="T39" fmla="*/ 39 h 39"/>
                  <a:gd name="T40" fmla="*/ 24 w 38"/>
                  <a:gd name="T41" fmla="*/ 37 h 39"/>
                  <a:gd name="T42" fmla="*/ 24 w 38"/>
                  <a:gd name="T43" fmla="*/ 37 h 39"/>
                  <a:gd name="T44" fmla="*/ 30 w 38"/>
                  <a:gd name="T45" fmla="*/ 36 h 39"/>
                  <a:gd name="T46" fmla="*/ 34 w 38"/>
                  <a:gd name="T47" fmla="*/ 32 h 39"/>
                  <a:gd name="T48" fmla="*/ 38 w 38"/>
                  <a:gd name="T49" fmla="*/ 26 h 39"/>
                  <a:gd name="T50" fmla="*/ 38 w 38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1"/>
                    </a:moveTo>
                    <a:lnTo>
                      <a:pt x="38" y="21"/>
                    </a:lnTo>
                    <a:lnTo>
                      <a:pt x="38" y="13"/>
                    </a:lnTo>
                    <a:lnTo>
                      <a:pt x="34" y="9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6"/>
                    </a:lnTo>
                    <a:lnTo>
                      <a:pt x="34" y="32"/>
                    </a:lnTo>
                    <a:lnTo>
                      <a:pt x="38" y="26"/>
                    </a:lnTo>
                    <a:lnTo>
                      <a:pt x="38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3" name="Freeform 36">
                <a:extLst>
                  <a:ext uri="{FF2B5EF4-FFF2-40B4-BE49-F238E27FC236}">
                    <a16:creationId xmlns:a16="http://schemas.microsoft.com/office/drawing/2014/main" id="{DFF21793-C255-47A5-A030-3718D629B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0" y="1609"/>
                <a:ext cx="19" cy="20"/>
              </a:xfrm>
              <a:custGeom>
                <a:avLst/>
                <a:gdLst>
                  <a:gd name="T0" fmla="*/ 37 w 37"/>
                  <a:gd name="T1" fmla="*/ 19 h 40"/>
                  <a:gd name="T2" fmla="*/ 37 w 37"/>
                  <a:gd name="T3" fmla="*/ 19 h 40"/>
                  <a:gd name="T4" fmla="*/ 37 w 37"/>
                  <a:gd name="T5" fmla="*/ 14 h 40"/>
                  <a:gd name="T6" fmla="*/ 33 w 37"/>
                  <a:gd name="T7" fmla="*/ 8 h 40"/>
                  <a:gd name="T8" fmla="*/ 29 w 37"/>
                  <a:gd name="T9" fmla="*/ 4 h 40"/>
                  <a:gd name="T10" fmla="*/ 24 w 37"/>
                  <a:gd name="T11" fmla="*/ 2 h 40"/>
                  <a:gd name="T12" fmla="*/ 24 w 37"/>
                  <a:gd name="T13" fmla="*/ 2 h 40"/>
                  <a:gd name="T14" fmla="*/ 18 w 37"/>
                  <a:gd name="T15" fmla="*/ 0 h 40"/>
                  <a:gd name="T16" fmla="*/ 13 w 37"/>
                  <a:gd name="T17" fmla="*/ 2 h 40"/>
                  <a:gd name="T18" fmla="*/ 7 w 37"/>
                  <a:gd name="T19" fmla="*/ 4 h 40"/>
                  <a:gd name="T20" fmla="*/ 3 w 37"/>
                  <a:gd name="T21" fmla="*/ 8 h 40"/>
                  <a:gd name="T22" fmla="*/ 3 w 37"/>
                  <a:gd name="T23" fmla="*/ 8 h 40"/>
                  <a:gd name="T24" fmla="*/ 0 w 37"/>
                  <a:gd name="T25" fmla="*/ 14 h 40"/>
                  <a:gd name="T26" fmla="*/ 0 w 37"/>
                  <a:gd name="T27" fmla="*/ 19 h 40"/>
                  <a:gd name="T28" fmla="*/ 0 w 37"/>
                  <a:gd name="T29" fmla="*/ 27 h 40"/>
                  <a:gd name="T30" fmla="*/ 3 w 37"/>
                  <a:gd name="T31" fmla="*/ 30 h 40"/>
                  <a:gd name="T32" fmla="*/ 3 w 37"/>
                  <a:gd name="T33" fmla="*/ 30 h 40"/>
                  <a:gd name="T34" fmla="*/ 7 w 37"/>
                  <a:gd name="T35" fmla="*/ 36 h 40"/>
                  <a:gd name="T36" fmla="*/ 13 w 37"/>
                  <a:gd name="T37" fmla="*/ 38 h 40"/>
                  <a:gd name="T38" fmla="*/ 18 w 37"/>
                  <a:gd name="T39" fmla="*/ 40 h 40"/>
                  <a:gd name="T40" fmla="*/ 24 w 37"/>
                  <a:gd name="T41" fmla="*/ 38 h 40"/>
                  <a:gd name="T42" fmla="*/ 24 w 37"/>
                  <a:gd name="T43" fmla="*/ 38 h 40"/>
                  <a:gd name="T44" fmla="*/ 29 w 37"/>
                  <a:gd name="T45" fmla="*/ 36 h 40"/>
                  <a:gd name="T46" fmla="*/ 33 w 37"/>
                  <a:gd name="T47" fmla="*/ 30 h 40"/>
                  <a:gd name="T48" fmla="*/ 37 w 37"/>
                  <a:gd name="T49" fmla="*/ 27 h 40"/>
                  <a:gd name="T50" fmla="*/ 37 w 37"/>
                  <a:gd name="T51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40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4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8" y="40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9" y="36"/>
                    </a:lnTo>
                    <a:lnTo>
                      <a:pt x="33" y="30"/>
                    </a:lnTo>
                    <a:lnTo>
                      <a:pt x="37" y="27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4" name="Freeform 37">
                <a:extLst>
                  <a:ext uri="{FF2B5EF4-FFF2-40B4-BE49-F238E27FC236}">
                    <a16:creationId xmlns:a16="http://schemas.microsoft.com/office/drawing/2014/main" id="{A5938F99-CFE4-49C9-BF7F-611D2CB04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0" y="1609"/>
                <a:ext cx="20" cy="20"/>
              </a:xfrm>
              <a:custGeom>
                <a:avLst/>
                <a:gdLst>
                  <a:gd name="T0" fmla="*/ 39 w 39"/>
                  <a:gd name="T1" fmla="*/ 19 h 40"/>
                  <a:gd name="T2" fmla="*/ 39 w 39"/>
                  <a:gd name="T3" fmla="*/ 19 h 40"/>
                  <a:gd name="T4" fmla="*/ 37 w 39"/>
                  <a:gd name="T5" fmla="*/ 14 h 40"/>
                  <a:gd name="T6" fmla="*/ 36 w 39"/>
                  <a:gd name="T7" fmla="*/ 8 h 40"/>
                  <a:gd name="T8" fmla="*/ 32 w 39"/>
                  <a:gd name="T9" fmla="*/ 4 h 40"/>
                  <a:gd name="T10" fmla="*/ 26 w 39"/>
                  <a:gd name="T11" fmla="*/ 2 h 40"/>
                  <a:gd name="T12" fmla="*/ 26 w 39"/>
                  <a:gd name="T13" fmla="*/ 2 h 40"/>
                  <a:gd name="T14" fmla="*/ 21 w 39"/>
                  <a:gd name="T15" fmla="*/ 0 h 40"/>
                  <a:gd name="T16" fmla="*/ 15 w 39"/>
                  <a:gd name="T17" fmla="*/ 2 h 40"/>
                  <a:gd name="T18" fmla="*/ 9 w 39"/>
                  <a:gd name="T19" fmla="*/ 4 h 40"/>
                  <a:gd name="T20" fmla="*/ 4 w 39"/>
                  <a:gd name="T21" fmla="*/ 8 h 40"/>
                  <a:gd name="T22" fmla="*/ 4 w 39"/>
                  <a:gd name="T23" fmla="*/ 8 h 40"/>
                  <a:gd name="T24" fmla="*/ 2 w 39"/>
                  <a:gd name="T25" fmla="*/ 14 h 40"/>
                  <a:gd name="T26" fmla="*/ 0 w 39"/>
                  <a:gd name="T27" fmla="*/ 19 h 40"/>
                  <a:gd name="T28" fmla="*/ 2 w 39"/>
                  <a:gd name="T29" fmla="*/ 27 h 40"/>
                  <a:gd name="T30" fmla="*/ 4 w 39"/>
                  <a:gd name="T31" fmla="*/ 30 h 40"/>
                  <a:gd name="T32" fmla="*/ 4 w 39"/>
                  <a:gd name="T33" fmla="*/ 30 h 40"/>
                  <a:gd name="T34" fmla="*/ 9 w 39"/>
                  <a:gd name="T35" fmla="*/ 36 h 40"/>
                  <a:gd name="T36" fmla="*/ 15 w 39"/>
                  <a:gd name="T37" fmla="*/ 38 h 40"/>
                  <a:gd name="T38" fmla="*/ 21 w 39"/>
                  <a:gd name="T39" fmla="*/ 40 h 40"/>
                  <a:gd name="T40" fmla="*/ 26 w 39"/>
                  <a:gd name="T41" fmla="*/ 38 h 40"/>
                  <a:gd name="T42" fmla="*/ 26 w 39"/>
                  <a:gd name="T43" fmla="*/ 38 h 40"/>
                  <a:gd name="T44" fmla="*/ 32 w 39"/>
                  <a:gd name="T45" fmla="*/ 36 h 40"/>
                  <a:gd name="T46" fmla="*/ 36 w 39"/>
                  <a:gd name="T47" fmla="*/ 30 h 40"/>
                  <a:gd name="T48" fmla="*/ 37 w 39"/>
                  <a:gd name="T49" fmla="*/ 27 h 40"/>
                  <a:gd name="T50" fmla="*/ 39 w 39"/>
                  <a:gd name="T51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40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9" y="36"/>
                    </a:lnTo>
                    <a:lnTo>
                      <a:pt x="15" y="38"/>
                    </a:lnTo>
                    <a:lnTo>
                      <a:pt x="21" y="40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6" y="30"/>
                    </a:lnTo>
                    <a:lnTo>
                      <a:pt x="37" y="27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5" name="Freeform 38">
                <a:extLst>
                  <a:ext uri="{FF2B5EF4-FFF2-40B4-BE49-F238E27FC236}">
                    <a16:creationId xmlns:a16="http://schemas.microsoft.com/office/drawing/2014/main" id="{28A934A2-60FB-424F-BC0A-69928FB0B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1609"/>
                <a:ext cx="19" cy="20"/>
              </a:xfrm>
              <a:custGeom>
                <a:avLst/>
                <a:gdLst>
                  <a:gd name="T0" fmla="*/ 37 w 37"/>
                  <a:gd name="T1" fmla="*/ 19 h 40"/>
                  <a:gd name="T2" fmla="*/ 37 w 37"/>
                  <a:gd name="T3" fmla="*/ 19 h 40"/>
                  <a:gd name="T4" fmla="*/ 37 w 37"/>
                  <a:gd name="T5" fmla="*/ 14 h 40"/>
                  <a:gd name="T6" fmla="*/ 35 w 37"/>
                  <a:gd name="T7" fmla="*/ 8 h 40"/>
                  <a:gd name="T8" fmla="*/ 30 w 37"/>
                  <a:gd name="T9" fmla="*/ 4 h 40"/>
                  <a:gd name="T10" fmla="*/ 24 w 37"/>
                  <a:gd name="T11" fmla="*/ 2 h 40"/>
                  <a:gd name="T12" fmla="*/ 24 w 37"/>
                  <a:gd name="T13" fmla="*/ 2 h 40"/>
                  <a:gd name="T14" fmla="*/ 19 w 37"/>
                  <a:gd name="T15" fmla="*/ 0 h 40"/>
                  <a:gd name="T16" fmla="*/ 13 w 37"/>
                  <a:gd name="T17" fmla="*/ 2 h 40"/>
                  <a:gd name="T18" fmla="*/ 7 w 37"/>
                  <a:gd name="T19" fmla="*/ 4 h 40"/>
                  <a:gd name="T20" fmla="*/ 4 w 37"/>
                  <a:gd name="T21" fmla="*/ 8 h 40"/>
                  <a:gd name="T22" fmla="*/ 4 w 37"/>
                  <a:gd name="T23" fmla="*/ 8 h 40"/>
                  <a:gd name="T24" fmla="*/ 0 w 37"/>
                  <a:gd name="T25" fmla="*/ 14 h 40"/>
                  <a:gd name="T26" fmla="*/ 0 w 37"/>
                  <a:gd name="T27" fmla="*/ 19 h 40"/>
                  <a:gd name="T28" fmla="*/ 0 w 37"/>
                  <a:gd name="T29" fmla="*/ 27 h 40"/>
                  <a:gd name="T30" fmla="*/ 4 w 37"/>
                  <a:gd name="T31" fmla="*/ 30 h 40"/>
                  <a:gd name="T32" fmla="*/ 4 w 37"/>
                  <a:gd name="T33" fmla="*/ 30 h 40"/>
                  <a:gd name="T34" fmla="*/ 7 w 37"/>
                  <a:gd name="T35" fmla="*/ 36 h 40"/>
                  <a:gd name="T36" fmla="*/ 13 w 37"/>
                  <a:gd name="T37" fmla="*/ 38 h 40"/>
                  <a:gd name="T38" fmla="*/ 19 w 37"/>
                  <a:gd name="T39" fmla="*/ 40 h 40"/>
                  <a:gd name="T40" fmla="*/ 24 w 37"/>
                  <a:gd name="T41" fmla="*/ 38 h 40"/>
                  <a:gd name="T42" fmla="*/ 24 w 37"/>
                  <a:gd name="T43" fmla="*/ 38 h 40"/>
                  <a:gd name="T44" fmla="*/ 30 w 37"/>
                  <a:gd name="T45" fmla="*/ 36 h 40"/>
                  <a:gd name="T46" fmla="*/ 35 w 37"/>
                  <a:gd name="T47" fmla="*/ 30 h 40"/>
                  <a:gd name="T48" fmla="*/ 37 w 37"/>
                  <a:gd name="T49" fmla="*/ 27 h 40"/>
                  <a:gd name="T50" fmla="*/ 37 w 37"/>
                  <a:gd name="T51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40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4"/>
                    </a:lnTo>
                    <a:lnTo>
                      <a:pt x="35" y="8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6"/>
                    </a:lnTo>
                    <a:lnTo>
                      <a:pt x="35" y="30"/>
                    </a:lnTo>
                    <a:lnTo>
                      <a:pt x="37" y="27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6" name="Freeform 39">
                <a:extLst>
                  <a:ext uri="{FF2B5EF4-FFF2-40B4-BE49-F238E27FC236}">
                    <a16:creationId xmlns:a16="http://schemas.microsoft.com/office/drawing/2014/main" id="{2642D0CA-3116-435D-858F-ADB097DA1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7" y="1609"/>
                <a:ext cx="19" cy="20"/>
              </a:xfrm>
              <a:custGeom>
                <a:avLst/>
                <a:gdLst>
                  <a:gd name="T0" fmla="*/ 40 w 40"/>
                  <a:gd name="T1" fmla="*/ 19 h 40"/>
                  <a:gd name="T2" fmla="*/ 40 w 40"/>
                  <a:gd name="T3" fmla="*/ 19 h 40"/>
                  <a:gd name="T4" fmla="*/ 38 w 40"/>
                  <a:gd name="T5" fmla="*/ 14 h 40"/>
                  <a:gd name="T6" fmla="*/ 36 w 40"/>
                  <a:gd name="T7" fmla="*/ 8 h 40"/>
                  <a:gd name="T8" fmla="*/ 30 w 40"/>
                  <a:gd name="T9" fmla="*/ 4 h 40"/>
                  <a:gd name="T10" fmla="*/ 26 w 40"/>
                  <a:gd name="T11" fmla="*/ 2 h 40"/>
                  <a:gd name="T12" fmla="*/ 26 w 40"/>
                  <a:gd name="T13" fmla="*/ 2 h 40"/>
                  <a:gd name="T14" fmla="*/ 19 w 40"/>
                  <a:gd name="T15" fmla="*/ 0 h 40"/>
                  <a:gd name="T16" fmla="*/ 13 w 40"/>
                  <a:gd name="T17" fmla="*/ 2 h 40"/>
                  <a:gd name="T18" fmla="*/ 8 w 40"/>
                  <a:gd name="T19" fmla="*/ 4 h 40"/>
                  <a:gd name="T20" fmla="*/ 4 w 40"/>
                  <a:gd name="T21" fmla="*/ 8 h 40"/>
                  <a:gd name="T22" fmla="*/ 4 w 40"/>
                  <a:gd name="T23" fmla="*/ 8 h 40"/>
                  <a:gd name="T24" fmla="*/ 2 w 40"/>
                  <a:gd name="T25" fmla="*/ 14 h 40"/>
                  <a:gd name="T26" fmla="*/ 0 w 40"/>
                  <a:gd name="T27" fmla="*/ 19 h 40"/>
                  <a:gd name="T28" fmla="*/ 2 w 40"/>
                  <a:gd name="T29" fmla="*/ 27 h 40"/>
                  <a:gd name="T30" fmla="*/ 4 w 40"/>
                  <a:gd name="T31" fmla="*/ 30 h 40"/>
                  <a:gd name="T32" fmla="*/ 4 w 40"/>
                  <a:gd name="T33" fmla="*/ 30 h 40"/>
                  <a:gd name="T34" fmla="*/ 8 w 40"/>
                  <a:gd name="T35" fmla="*/ 36 h 40"/>
                  <a:gd name="T36" fmla="*/ 13 w 40"/>
                  <a:gd name="T37" fmla="*/ 38 h 40"/>
                  <a:gd name="T38" fmla="*/ 19 w 40"/>
                  <a:gd name="T39" fmla="*/ 40 h 40"/>
                  <a:gd name="T40" fmla="*/ 26 w 40"/>
                  <a:gd name="T41" fmla="*/ 38 h 40"/>
                  <a:gd name="T42" fmla="*/ 26 w 40"/>
                  <a:gd name="T43" fmla="*/ 38 h 40"/>
                  <a:gd name="T44" fmla="*/ 30 w 40"/>
                  <a:gd name="T45" fmla="*/ 36 h 40"/>
                  <a:gd name="T46" fmla="*/ 36 w 40"/>
                  <a:gd name="T47" fmla="*/ 30 h 40"/>
                  <a:gd name="T48" fmla="*/ 38 w 40"/>
                  <a:gd name="T49" fmla="*/ 27 h 40"/>
                  <a:gd name="T50" fmla="*/ 40 w 40"/>
                  <a:gd name="T51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" h="40">
                    <a:moveTo>
                      <a:pt x="40" y="19"/>
                    </a:moveTo>
                    <a:lnTo>
                      <a:pt x="40" y="19"/>
                    </a:lnTo>
                    <a:lnTo>
                      <a:pt x="38" y="14"/>
                    </a:lnTo>
                    <a:lnTo>
                      <a:pt x="36" y="8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7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0" y="36"/>
                    </a:lnTo>
                    <a:lnTo>
                      <a:pt x="36" y="30"/>
                    </a:lnTo>
                    <a:lnTo>
                      <a:pt x="38" y="27"/>
                    </a:lnTo>
                    <a:lnTo>
                      <a:pt x="40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7" name="Freeform 40">
                <a:extLst>
                  <a:ext uri="{FF2B5EF4-FFF2-40B4-BE49-F238E27FC236}">
                    <a16:creationId xmlns:a16="http://schemas.microsoft.com/office/drawing/2014/main" id="{FBF472AE-AA85-4E39-A652-40867FBEA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1" y="1609"/>
                <a:ext cx="19" cy="20"/>
              </a:xfrm>
              <a:custGeom>
                <a:avLst/>
                <a:gdLst>
                  <a:gd name="T0" fmla="*/ 37 w 37"/>
                  <a:gd name="T1" fmla="*/ 19 h 40"/>
                  <a:gd name="T2" fmla="*/ 37 w 37"/>
                  <a:gd name="T3" fmla="*/ 19 h 40"/>
                  <a:gd name="T4" fmla="*/ 37 w 37"/>
                  <a:gd name="T5" fmla="*/ 14 h 40"/>
                  <a:gd name="T6" fmla="*/ 34 w 37"/>
                  <a:gd name="T7" fmla="*/ 8 h 40"/>
                  <a:gd name="T8" fmla="*/ 30 w 37"/>
                  <a:gd name="T9" fmla="*/ 4 h 40"/>
                  <a:gd name="T10" fmla="*/ 24 w 37"/>
                  <a:gd name="T11" fmla="*/ 2 h 40"/>
                  <a:gd name="T12" fmla="*/ 24 w 37"/>
                  <a:gd name="T13" fmla="*/ 2 h 40"/>
                  <a:gd name="T14" fmla="*/ 19 w 37"/>
                  <a:gd name="T15" fmla="*/ 0 h 40"/>
                  <a:gd name="T16" fmla="*/ 13 w 37"/>
                  <a:gd name="T17" fmla="*/ 2 h 40"/>
                  <a:gd name="T18" fmla="*/ 8 w 37"/>
                  <a:gd name="T19" fmla="*/ 4 h 40"/>
                  <a:gd name="T20" fmla="*/ 4 w 37"/>
                  <a:gd name="T21" fmla="*/ 8 h 40"/>
                  <a:gd name="T22" fmla="*/ 4 w 37"/>
                  <a:gd name="T23" fmla="*/ 8 h 40"/>
                  <a:gd name="T24" fmla="*/ 0 w 37"/>
                  <a:gd name="T25" fmla="*/ 14 h 40"/>
                  <a:gd name="T26" fmla="*/ 0 w 37"/>
                  <a:gd name="T27" fmla="*/ 19 h 40"/>
                  <a:gd name="T28" fmla="*/ 0 w 37"/>
                  <a:gd name="T29" fmla="*/ 27 h 40"/>
                  <a:gd name="T30" fmla="*/ 4 w 37"/>
                  <a:gd name="T31" fmla="*/ 30 h 40"/>
                  <a:gd name="T32" fmla="*/ 4 w 37"/>
                  <a:gd name="T33" fmla="*/ 30 h 40"/>
                  <a:gd name="T34" fmla="*/ 8 w 37"/>
                  <a:gd name="T35" fmla="*/ 36 h 40"/>
                  <a:gd name="T36" fmla="*/ 13 w 37"/>
                  <a:gd name="T37" fmla="*/ 38 h 40"/>
                  <a:gd name="T38" fmla="*/ 19 w 37"/>
                  <a:gd name="T39" fmla="*/ 40 h 40"/>
                  <a:gd name="T40" fmla="*/ 24 w 37"/>
                  <a:gd name="T41" fmla="*/ 38 h 40"/>
                  <a:gd name="T42" fmla="*/ 24 w 37"/>
                  <a:gd name="T43" fmla="*/ 38 h 40"/>
                  <a:gd name="T44" fmla="*/ 30 w 37"/>
                  <a:gd name="T45" fmla="*/ 36 h 40"/>
                  <a:gd name="T46" fmla="*/ 34 w 37"/>
                  <a:gd name="T47" fmla="*/ 30 h 40"/>
                  <a:gd name="T48" fmla="*/ 37 w 37"/>
                  <a:gd name="T49" fmla="*/ 27 h 40"/>
                  <a:gd name="T50" fmla="*/ 37 w 37"/>
                  <a:gd name="T51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40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4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6"/>
                    </a:lnTo>
                    <a:lnTo>
                      <a:pt x="34" y="30"/>
                    </a:lnTo>
                    <a:lnTo>
                      <a:pt x="37" y="27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8" name="Freeform 41">
                <a:extLst>
                  <a:ext uri="{FF2B5EF4-FFF2-40B4-BE49-F238E27FC236}">
                    <a16:creationId xmlns:a16="http://schemas.microsoft.com/office/drawing/2014/main" id="{C3AE0C8F-EDA2-47A8-A1E0-8B50C0C9D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8" y="1607"/>
                <a:ext cx="18" cy="20"/>
              </a:xfrm>
              <a:custGeom>
                <a:avLst/>
                <a:gdLst>
                  <a:gd name="T0" fmla="*/ 38 w 38"/>
                  <a:gd name="T1" fmla="*/ 18 h 39"/>
                  <a:gd name="T2" fmla="*/ 38 w 38"/>
                  <a:gd name="T3" fmla="*/ 18 h 39"/>
                  <a:gd name="T4" fmla="*/ 38 w 38"/>
                  <a:gd name="T5" fmla="*/ 13 h 39"/>
                  <a:gd name="T6" fmla="*/ 34 w 38"/>
                  <a:gd name="T7" fmla="*/ 7 h 39"/>
                  <a:gd name="T8" fmla="*/ 30 w 38"/>
                  <a:gd name="T9" fmla="*/ 3 h 39"/>
                  <a:gd name="T10" fmla="*/ 25 w 38"/>
                  <a:gd name="T11" fmla="*/ 2 h 39"/>
                  <a:gd name="T12" fmla="*/ 25 w 38"/>
                  <a:gd name="T13" fmla="*/ 2 h 39"/>
                  <a:gd name="T14" fmla="*/ 19 w 38"/>
                  <a:gd name="T15" fmla="*/ 0 h 39"/>
                  <a:gd name="T16" fmla="*/ 14 w 38"/>
                  <a:gd name="T17" fmla="*/ 2 h 39"/>
                  <a:gd name="T18" fmla="*/ 8 w 38"/>
                  <a:gd name="T19" fmla="*/ 3 h 39"/>
                  <a:gd name="T20" fmla="*/ 4 w 38"/>
                  <a:gd name="T21" fmla="*/ 7 h 39"/>
                  <a:gd name="T22" fmla="*/ 4 w 38"/>
                  <a:gd name="T23" fmla="*/ 7 h 39"/>
                  <a:gd name="T24" fmla="*/ 0 w 38"/>
                  <a:gd name="T25" fmla="*/ 13 h 39"/>
                  <a:gd name="T26" fmla="*/ 0 w 38"/>
                  <a:gd name="T27" fmla="*/ 18 h 39"/>
                  <a:gd name="T28" fmla="*/ 0 w 38"/>
                  <a:gd name="T29" fmla="*/ 24 h 39"/>
                  <a:gd name="T30" fmla="*/ 4 w 38"/>
                  <a:gd name="T31" fmla="*/ 30 h 39"/>
                  <a:gd name="T32" fmla="*/ 4 w 38"/>
                  <a:gd name="T33" fmla="*/ 30 h 39"/>
                  <a:gd name="T34" fmla="*/ 8 w 38"/>
                  <a:gd name="T35" fmla="*/ 35 h 39"/>
                  <a:gd name="T36" fmla="*/ 14 w 38"/>
                  <a:gd name="T37" fmla="*/ 37 h 39"/>
                  <a:gd name="T38" fmla="*/ 19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30 w 38"/>
                  <a:gd name="T45" fmla="*/ 35 h 39"/>
                  <a:gd name="T46" fmla="*/ 34 w 38"/>
                  <a:gd name="T47" fmla="*/ 30 h 39"/>
                  <a:gd name="T48" fmla="*/ 38 w 38"/>
                  <a:gd name="T49" fmla="*/ 26 h 39"/>
                  <a:gd name="T50" fmla="*/ 38 w 38"/>
                  <a:gd name="T51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18"/>
                    </a:moveTo>
                    <a:lnTo>
                      <a:pt x="38" y="18"/>
                    </a:lnTo>
                    <a:lnTo>
                      <a:pt x="38" y="13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5"/>
                    </a:lnTo>
                    <a:lnTo>
                      <a:pt x="34" y="30"/>
                    </a:lnTo>
                    <a:lnTo>
                      <a:pt x="38" y="26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9" name="Freeform 42">
                <a:extLst>
                  <a:ext uri="{FF2B5EF4-FFF2-40B4-BE49-F238E27FC236}">
                    <a16:creationId xmlns:a16="http://schemas.microsoft.com/office/drawing/2014/main" id="{A1883675-E0B7-46C7-A25F-352D0FD9D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605"/>
                <a:ext cx="19" cy="19"/>
              </a:xfrm>
              <a:custGeom>
                <a:avLst/>
                <a:gdLst>
                  <a:gd name="T0" fmla="*/ 37 w 37"/>
                  <a:gd name="T1" fmla="*/ 19 h 39"/>
                  <a:gd name="T2" fmla="*/ 37 w 37"/>
                  <a:gd name="T3" fmla="*/ 19 h 39"/>
                  <a:gd name="T4" fmla="*/ 37 w 37"/>
                  <a:gd name="T5" fmla="*/ 13 h 39"/>
                  <a:gd name="T6" fmla="*/ 34 w 37"/>
                  <a:gd name="T7" fmla="*/ 8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9 w 37"/>
                  <a:gd name="T15" fmla="*/ 0 h 39"/>
                  <a:gd name="T16" fmla="*/ 13 w 37"/>
                  <a:gd name="T17" fmla="*/ 2 h 39"/>
                  <a:gd name="T18" fmla="*/ 7 w 37"/>
                  <a:gd name="T19" fmla="*/ 4 h 39"/>
                  <a:gd name="T20" fmla="*/ 4 w 37"/>
                  <a:gd name="T21" fmla="*/ 8 h 39"/>
                  <a:gd name="T22" fmla="*/ 4 w 37"/>
                  <a:gd name="T23" fmla="*/ 8 h 39"/>
                  <a:gd name="T24" fmla="*/ 0 w 37"/>
                  <a:gd name="T25" fmla="*/ 13 h 39"/>
                  <a:gd name="T26" fmla="*/ 0 w 37"/>
                  <a:gd name="T27" fmla="*/ 19 h 39"/>
                  <a:gd name="T28" fmla="*/ 0 w 37"/>
                  <a:gd name="T29" fmla="*/ 24 h 39"/>
                  <a:gd name="T30" fmla="*/ 4 w 37"/>
                  <a:gd name="T31" fmla="*/ 30 h 39"/>
                  <a:gd name="T32" fmla="*/ 4 w 37"/>
                  <a:gd name="T33" fmla="*/ 30 h 39"/>
                  <a:gd name="T34" fmla="*/ 7 w 37"/>
                  <a:gd name="T35" fmla="*/ 36 h 39"/>
                  <a:gd name="T36" fmla="*/ 13 w 37"/>
                  <a:gd name="T37" fmla="*/ 37 h 39"/>
                  <a:gd name="T38" fmla="*/ 19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6 h 39"/>
                  <a:gd name="T46" fmla="*/ 34 w 37"/>
                  <a:gd name="T47" fmla="*/ 30 h 39"/>
                  <a:gd name="T48" fmla="*/ 37 w 37"/>
                  <a:gd name="T49" fmla="*/ 24 h 39"/>
                  <a:gd name="T50" fmla="*/ 37 w 37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6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6"/>
                    </a:lnTo>
                    <a:lnTo>
                      <a:pt x="34" y="30"/>
                    </a:lnTo>
                    <a:lnTo>
                      <a:pt x="37" y="24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0" name="Freeform 43">
                <a:extLst>
                  <a:ext uri="{FF2B5EF4-FFF2-40B4-BE49-F238E27FC236}">
                    <a16:creationId xmlns:a16="http://schemas.microsoft.com/office/drawing/2014/main" id="{C3617A88-271E-40C0-8AAF-7070DB7EC3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8" y="1605"/>
                <a:ext cx="19" cy="19"/>
              </a:xfrm>
              <a:custGeom>
                <a:avLst/>
                <a:gdLst>
                  <a:gd name="T0" fmla="*/ 39 w 39"/>
                  <a:gd name="T1" fmla="*/ 19 h 39"/>
                  <a:gd name="T2" fmla="*/ 39 w 39"/>
                  <a:gd name="T3" fmla="*/ 19 h 39"/>
                  <a:gd name="T4" fmla="*/ 37 w 39"/>
                  <a:gd name="T5" fmla="*/ 13 h 39"/>
                  <a:gd name="T6" fmla="*/ 35 w 39"/>
                  <a:gd name="T7" fmla="*/ 8 h 39"/>
                  <a:gd name="T8" fmla="*/ 30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18 w 39"/>
                  <a:gd name="T15" fmla="*/ 0 h 39"/>
                  <a:gd name="T16" fmla="*/ 13 w 39"/>
                  <a:gd name="T17" fmla="*/ 2 h 39"/>
                  <a:gd name="T18" fmla="*/ 7 w 39"/>
                  <a:gd name="T19" fmla="*/ 4 h 39"/>
                  <a:gd name="T20" fmla="*/ 3 w 39"/>
                  <a:gd name="T21" fmla="*/ 8 h 39"/>
                  <a:gd name="T22" fmla="*/ 3 w 39"/>
                  <a:gd name="T23" fmla="*/ 8 h 39"/>
                  <a:gd name="T24" fmla="*/ 2 w 39"/>
                  <a:gd name="T25" fmla="*/ 13 h 39"/>
                  <a:gd name="T26" fmla="*/ 0 w 39"/>
                  <a:gd name="T27" fmla="*/ 19 h 39"/>
                  <a:gd name="T28" fmla="*/ 2 w 39"/>
                  <a:gd name="T29" fmla="*/ 24 h 39"/>
                  <a:gd name="T30" fmla="*/ 3 w 39"/>
                  <a:gd name="T31" fmla="*/ 30 h 39"/>
                  <a:gd name="T32" fmla="*/ 3 w 39"/>
                  <a:gd name="T33" fmla="*/ 30 h 39"/>
                  <a:gd name="T34" fmla="*/ 7 w 39"/>
                  <a:gd name="T35" fmla="*/ 36 h 39"/>
                  <a:gd name="T36" fmla="*/ 13 w 39"/>
                  <a:gd name="T37" fmla="*/ 37 h 39"/>
                  <a:gd name="T38" fmla="*/ 18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0 w 39"/>
                  <a:gd name="T45" fmla="*/ 36 h 39"/>
                  <a:gd name="T46" fmla="*/ 35 w 39"/>
                  <a:gd name="T47" fmla="*/ 30 h 39"/>
                  <a:gd name="T48" fmla="*/ 37 w 39"/>
                  <a:gd name="T49" fmla="*/ 24 h 39"/>
                  <a:gd name="T50" fmla="*/ 39 w 39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0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6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0" y="36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1" name="Freeform 44">
                <a:extLst>
                  <a:ext uri="{FF2B5EF4-FFF2-40B4-BE49-F238E27FC236}">
                    <a16:creationId xmlns:a16="http://schemas.microsoft.com/office/drawing/2014/main" id="{E461565A-5B27-4610-86B0-38198D5E8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2" y="1599"/>
                <a:ext cx="18" cy="20"/>
              </a:xfrm>
              <a:custGeom>
                <a:avLst/>
                <a:gdLst>
                  <a:gd name="T0" fmla="*/ 38 w 38"/>
                  <a:gd name="T1" fmla="*/ 19 h 39"/>
                  <a:gd name="T2" fmla="*/ 38 w 38"/>
                  <a:gd name="T3" fmla="*/ 19 h 39"/>
                  <a:gd name="T4" fmla="*/ 36 w 38"/>
                  <a:gd name="T5" fmla="*/ 13 h 39"/>
                  <a:gd name="T6" fmla="*/ 34 w 38"/>
                  <a:gd name="T7" fmla="*/ 7 h 39"/>
                  <a:gd name="T8" fmla="*/ 30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19 w 38"/>
                  <a:gd name="T15" fmla="*/ 0 h 39"/>
                  <a:gd name="T16" fmla="*/ 14 w 38"/>
                  <a:gd name="T17" fmla="*/ 2 h 39"/>
                  <a:gd name="T18" fmla="*/ 8 w 38"/>
                  <a:gd name="T19" fmla="*/ 4 h 39"/>
                  <a:gd name="T20" fmla="*/ 2 w 38"/>
                  <a:gd name="T21" fmla="*/ 7 h 39"/>
                  <a:gd name="T22" fmla="*/ 2 w 38"/>
                  <a:gd name="T23" fmla="*/ 7 h 39"/>
                  <a:gd name="T24" fmla="*/ 0 w 38"/>
                  <a:gd name="T25" fmla="*/ 13 h 39"/>
                  <a:gd name="T26" fmla="*/ 0 w 38"/>
                  <a:gd name="T27" fmla="*/ 19 h 39"/>
                  <a:gd name="T28" fmla="*/ 0 w 38"/>
                  <a:gd name="T29" fmla="*/ 24 h 39"/>
                  <a:gd name="T30" fmla="*/ 2 w 38"/>
                  <a:gd name="T31" fmla="*/ 30 h 39"/>
                  <a:gd name="T32" fmla="*/ 2 w 38"/>
                  <a:gd name="T33" fmla="*/ 30 h 39"/>
                  <a:gd name="T34" fmla="*/ 8 w 38"/>
                  <a:gd name="T35" fmla="*/ 35 h 39"/>
                  <a:gd name="T36" fmla="*/ 14 w 38"/>
                  <a:gd name="T37" fmla="*/ 37 h 39"/>
                  <a:gd name="T38" fmla="*/ 19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30 w 38"/>
                  <a:gd name="T45" fmla="*/ 35 h 39"/>
                  <a:gd name="T46" fmla="*/ 34 w 38"/>
                  <a:gd name="T47" fmla="*/ 30 h 39"/>
                  <a:gd name="T48" fmla="*/ 36 w 38"/>
                  <a:gd name="T49" fmla="*/ 26 h 39"/>
                  <a:gd name="T50" fmla="*/ 38 w 38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9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5"/>
                    </a:lnTo>
                    <a:lnTo>
                      <a:pt x="34" y="30"/>
                    </a:lnTo>
                    <a:lnTo>
                      <a:pt x="36" y="26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2" name="Freeform 45">
                <a:extLst>
                  <a:ext uri="{FF2B5EF4-FFF2-40B4-BE49-F238E27FC236}">
                    <a16:creationId xmlns:a16="http://schemas.microsoft.com/office/drawing/2014/main" id="{14AFBD31-5594-4897-A996-BF2AEB02A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1595"/>
                <a:ext cx="20" cy="19"/>
              </a:xfrm>
              <a:custGeom>
                <a:avLst/>
                <a:gdLst>
                  <a:gd name="T0" fmla="*/ 39 w 39"/>
                  <a:gd name="T1" fmla="*/ 19 h 38"/>
                  <a:gd name="T2" fmla="*/ 39 w 39"/>
                  <a:gd name="T3" fmla="*/ 19 h 38"/>
                  <a:gd name="T4" fmla="*/ 37 w 39"/>
                  <a:gd name="T5" fmla="*/ 14 h 38"/>
                  <a:gd name="T6" fmla="*/ 36 w 39"/>
                  <a:gd name="T7" fmla="*/ 8 h 38"/>
                  <a:gd name="T8" fmla="*/ 32 w 39"/>
                  <a:gd name="T9" fmla="*/ 4 h 38"/>
                  <a:gd name="T10" fmla="*/ 26 w 39"/>
                  <a:gd name="T11" fmla="*/ 0 h 38"/>
                  <a:gd name="T12" fmla="*/ 26 w 39"/>
                  <a:gd name="T13" fmla="*/ 0 h 38"/>
                  <a:gd name="T14" fmla="*/ 21 w 39"/>
                  <a:gd name="T15" fmla="*/ 0 h 38"/>
                  <a:gd name="T16" fmla="*/ 13 w 39"/>
                  <a:gd name="T17" fmla="*/ 0 h 38"/>
                  <a:gd name="T18" fmla="*/ 9 w 39"/>
                  <a:gd name="T19" fmla="*/ 4 h 38"/>
                  <a:gd name="T20" fmla="*/ 4 w 39"/>
                  <a:gd name="T21" fmla="*/ 8 h 38"/>
                  <a:gd name="T22" fmla="*/ 4 w 39"/>
                  <a:gd name="T23" fmla="*/ 8 h 38"/>
                  <a:gd name="T24" fmla="*/ 2 w 39"/>
                  <a:gd name="T25" fmla="*/ 14 h 38"/>
                  <a:gd name="T26" fmla="*/ 0 w 39"/>
                  <a:gd name="T27" fmla="*/ 19 h 38"/>
                  <a:gd name="T28" fmla="*/ 2 w 39"/>
                  <a:gd name="T29" fmla="*/ 25 h 38"/>
                  <a:gd name="T30" fmla="*/ 4 w 39"/>
                  <a:gd name="T31" fmla="*/ 30 h 38"/>
                  <a:gd name="T32" fmla="*/ 4 w 39"/>
                  <a:gd name="T33" fmla="*/ 30 h 38"/>
                  <a:gd name="T34" fmla="*/ 9 w 39"/>
                  <a:gd name="T35" fmla="*/ 34 h 38"/>
                  <a:gd name="T36" fmla="*/ 13 w 39"/>
                  <a:gd name="T37" fmla="*/ 38 h 38"/>
                  <a:gd name="T38" fmla="*/ 21 w 39"/>
                  <a:gd name="T39" fmla="*/ 38 h 38"/>
                  <a:gd name="T40" fmla="*/ 26 w 39"/>
                  <a:gd name="T41" fmla="*/ 38 h 38"/>
                  <a:gd name="T42" fmla="*/ 26 w 39"/>
                  <a:gd name="T43" fmla="*/ 38 h 38"/>
                  <a:gd name="T44" fmla="*/ 32 w 39"/>
                  <a:gd name="T45" fmla="*/ 34 h 38"/>
                  <a:gd name="T46" fmla="*/ 36 w 39"/>
                  <a:gd name="T47" fmla="*/ 30 h 38"/>
                  <a:gd name="T48" fmla="*/ 37 w 39"/>
                  <a:gd name="T49" fmla="*/ 25 h 38"/>
                  <a:gd name="T50" fmla="*/ 39 w 39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8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4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4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9" y="34"/>
                    </a:lnTo>
                    <a:lnTo>
                      <a:pt x="13" y="38"/>
                    </a:lnTo>
                    <a:lnTo>
                      <a:pt x="21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2" y="34"/>
                    </a:lnTo>
                    <a:lnTo>
                      <a:pt x="36" y="30"/>
                    </a:lnTo>
                    <a:lnTo>
                      <a:pt x="37" y="25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3" name="Freeform 46">
                <a:extLst>
                  <a:ext uri="{FF2B5EF4-FFF2-40B4-BE49-F238E27FC236}">
                    <a16:creationId xmlns:a16="http://schemas.microsoft.com/office/drawing/2014/main" id="{AE80613D-D59A-45C9-9A11-EF9D12284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1590"/>
                <a:ext cx="20" cy="18"/>
              </a:xfrm>
              <a:custGeom>
                <a:avLst/>
                <a:gdLst>
                  <a:gd name="T0" fmla="*/ 40 w 40"/>
                  <a:gd name="T1" fmla="*/ 19 h 38"/>
                  <a:gd name="T2" fmla="*/ 40 w 40"/>
                  <a:gd name="T3" fmla="*/ 19 h 38"/>
                  <a:gd name="T4" fmla="*/ 38 w 40"/>
                  <a:gd name="T5" fmla="*/ 13 h 38"/>
                  <a:gd name="T6" fmla="*/ 36 w 40"/>
                  <a:gd name="T7" fmla="*/ 8 h 38"/>
                  <a:gd name="T8" fmla="*/ 32 w 40"/>
                  <a:gd name="T9" fmla="*/ 4 h 38"/>
                  <a:gd name="T10" fmla="*/ 26 w 40"/>
                  <a:gd name="T11" fmla="*/ 0 h 38"/>
                  <a:gd name="T12" fmla="*/ 26 w 40"/>
                  <a:gd name="T13" fmla="*/ 0 h 38"/>
                  <a:gd name="T14" fmla="*/ 19 w 40"/>
                  <a:gd name="T15" fmla="*/ 0 h 38"/>
                  <a:gd name="T16" fmla="*/ 13 w 40"/>
                  <a:gd name="T17" fmla="*/ 0 h 38"/>
                  <a:gd name="T18" fmla="*/ 8 w 40"/>
                  <a:gd name="T19" fmla="*/ 4 h 38"/>
                  <a:gd name="T20" fmla="*/ 4 w 40"/>
                  <a:gd name="T21" fmla="*/ 8 h 38"/>
                  <a:gd name="T22" fmla="*/ 4 w 40"/>
                  <a:gd name="T23" fmla="*/ 8 h 38"/>
                  <a:gd name="T24" fmla="*/ 2 w 40"/>
                  <a:gd name="T25" fmla="*/ 13 h 38"/>
                  <a:gd name="T26" fmla="*/ 0 w 40"/>
                  <a:gd name="T27" fmla="*/ 19 h 38"/>
                  <a:gd name="T28" fmla="*/ 2 w 40"/>
                  <a:gd name="T29" fmla="*/ 25 h 38"/>
                  <a:gd name="T30" fmla="*/ 4 w 40"/>
                  <a:gd name="T31" fmla="*/ 30 h 38"/>
                  <a:gd name="T32" fmla="*/ 4 w 40"/>
                  <a:gd name="T33" fmla="*/ 30 h 38"/>
                  <a:gd name="T34" fmla="*/ 8 w 40"/>
                  <a:gd name="T35" fmla="*/ 34 h 38"/>
                  <a:gd name="T36" fmla="*/ 13 w 40"/>
                  <a:gd name="T37" fmla="*/ 38 h 38"/>
                  <a:gd name="T38" fmla="*/ 19 w 40"/>
                  <a:gd name="T39" fmla="*/ 38 h 38"/>
                  <a:gd name="T40" fmla="*/ 26 w 40"/>
                  <a:gd name="T41" fmla="*/ 38 h 38"/>
                  <a:gd name="T42" fmla="*/ 26 w 40"/>
                  <a:gd name="T43" fmla="*/ 38 h 38"/>
                  <a:gd name="T44" fmla="*/ 32 w 40"/>
                  <a:gd name="T45" fmla="*/ 34 h 38"/>
                  <a:gd name="T46" fmla="*/ 36 w 40"/>
                  <a:gd name="T47" fmla="*/ 30 h 38"/>
                  <a:gd name="T48" fmla="*/ 38 w 40"/>
                  <a:gd name="T49" fmla="*/ 25 h 38"/>
                  <a:gd name="T50" fmla="*/ 40 w 40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" h="38">
                    <a:moveTo>
                      <a:pt x="40" y="19"/>
                    </a:moveTo>
                    <a:lnTo>
                      <a:pt x="40" y="19"/>
                    </a:lnTo>
                    <a:lnTo>
                      <a:pt x="38" y="13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4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2" y="34"/>
                    </a:lnTo>
                    <a:lnTo>
                      <a:pt x="36" y="30"/>
                    </a:lnTo>
                    <a:lnTo>
                      <a:pt x="38" y="25"/>
                    </a:lnTo>
                    <a:lnTo>
                      <a:pt x="40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4" name="Freeform 47">
                <a:extLst>
                  <a:ext uri="{FF2B5EF4-FFF2-40B4-BE49-F238E27FC236}">
                    <a16:creationId xmlns:a16="http://schemas.microsoft.com/office/drawing/2014/main" id="{A73A6E7B-847A-448E-A06F-EC9C6C360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1590"/>
                <a:ext cx="19" cy="18"/>
              </a:xfrm>
              <a:custGeom>
                <a:avLst/>
                <a:gdLst>
                  <a:gd name="T0" fmla="*/ 37 w 37"/>
                  <a:gd name="T1" fmla="*/ 19 h 38"/>
                  <a:gd name="T2" fmla="*/ 37 w 37"/>
                  <a:gd name="T3" fmla="*/ 19 h 38"/>
                  <a:gd name="T4" fmla="*/ 37 w 37"/>
                  <a:gd name="T5" fmla="*/ 13 h 38"/>
                  <a:gd name="T6" fmla="*/ 33 w 37"/>
                  <a:gd name="T7" fmla="*/ 8 h 38"/>
                  <a:gd name="T8" fmla="*/ 30 w 37"/>
                  <a:gd name="T9" fmla="*/ 4 h 38"/>
                  <a:gd name="T10" fmla="*/ 24 w 37"/>
                  <a:gd name="T11" fmla="*/ 0 h 38"/>
                  <a:gd name="T12" fmla="*/ 24 w 37"/>
                  <a:gd name="T13" fmla="*/ 0 h 38"/>
                  <a:gd name="T14" fmla="*/ 18 w 37"/>
                  <a:gd name="T15" fmla="*/ 0 h 38"/>
                  <a:gd name="T16" fmla="*/ 13 w 37"/>
                  <a:gd name="T17" fmla="*/ 0 h 38"/>
                  <a:gd name="T18" fmla="*/ 7 w 37"/>
                  <a:gd name="T19" fmla="*/ 4 h 38"/>
                  <a:gd name="T20" fmla="*/ 3 w 37"/>
                  <a:gd name="T21" fmla="*/ 8 h 38"/>
                  <a:gd name="T22" fmla="*/ 3 w 37"/>
                  <a:gd name="T23" fmla="*/ 8 h 38"/>
                  <a:gd name="T24" fmla="*/ 0 w 37"/>
                  <a:gd name="T25" fmla="*/ 13 h 38"/>
                  <a:gd name="T26" fmla="*/ 0 w 37"/>
                  <a:gd name="T27" fmla="*/ 19 h 38"/>
                  <a:gd name="T28" fmla="*/ 0 w 37"/>
                  <a:gd name="T29" fmla="*/ 25 h 38"/>
                  <a:gd name="T30" fmla="*/ 3 w 37"/>
                  <a:gd name="T31" fmla="*/ 30 h 38"/>
                  <a:gd name="T32" fmla="*/ 3 w 37"/>
                  <a:gd name="T33" fmla="*/ 30 h 38"/>
                  <a:gd name="T34" fmla="*/ 7 w 37"/>
                  <a:gd name="T35" fmla="*/ 34 h 38"/>
                  <a:gd name="T36" fmla="*/ 13 w 37"/>
                  <a:gd name="T37" fmla="*/ 38 h 38"/>
                  <a:gd name="T38" fmla="*/ 18 w 37"/>
                  <a:gd name="T39" fmla="*/ 38 h 38"/>
                  <a:gd name="T40" fmla="*/ 24 w 37"/>
                  <a:gd name="T41" fmla="*/ 38 h 38"/>
                  <a:gd name="T42" fmla="*/ 24 w 37"/>
                  <a:gd name="T43" fmla="*/ 38 h 38"/>
                  <a:gd name="T44" fmla="*/ 30 w 37"/>
                  <a:gd name="T45" fmla="*/ 34 h 38"/>
                  <a:gd name="T46" fmla="*/ 33 w 37"/>
                  <a:gd name="T47" fmla="*/ 30 h 38"/>
                  <a:gd name="T48" fmla="*/ 37 w 37"/>
                  <a:gd name="T49" fmla="*/ 25 h 38"/>
                  <a:gd name="T50" fmla="*/ 37 w 37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4"/>
                    </a:lnTo>
                    <a:lnTo>
                      <a:pt x="13" y="38"/>
                    </a:lnTo>
                    <a:lnTo>
                      <a:pt x="18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4"/>
                    </a:lnTo>
                    <a:lnTo>
                      <a:pt x="33" y="30"/>
                    </a:lnTo>
                    <a:lnTo>
                      <a:pt x="37" y="25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5" name="Freeform 48">
                <a:extLst>
                  <a:ext uri="{FF2B5EF4-FFF2-40B4-BE49-F238E27FC236}">
                    <a16:creationId xmlns:a16="http://schemas.microsoft.com/office/drawing/2014/main" id="{D09F6752-626E-40A0-BF9C-DBD5BBF65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0" y="1590"/>
                <a:ext cx="19" cy="18"/>
              </a:xfrm>
              <a:custGeom>
                <a:avLst/>
                <a:gdLst>
                  <a:gd name="T0" fmla="*/ 37 w 37"/>
                  <a:gd name="T1" fmla="*/ 19 h 38"/>
                  <a:gd name="T2" fmla="*/ 37 w 37"/>
                  <a:gd name="T3" fmla="*/ 19 h 38"/>
                  <a:gd name="T4" fmla="*/ 37 w 37"/>
                  <a:gd name="T5" fmla="*/ 13 h 38"/>
                  <a:gd name="T6" fmla="*/ 33 w 37"/>
                  <a:gd name="T7" fmla="*/ 8 h 38"/>
                  <a:gd name="T8" fmla="*/ 30 w 37"/>
                  <a:gd name="T9" fmla="*/ 4 h 38"/>
                  <a:gd name="T10" fmla="*/ 24 w 37"/>
                  <a:gd name="T11" fmla="*/ 0 h 38"/>
                  <a:gd name="T12" fmla="*/ 24 w 37"/>
                  <a:gd name="T13" fmla="*/ 0 h 38"/>
                  <a:gd name="T14" fmla="*/ 18 w 37"/>
                  <a:gd name="T15" fmla="*/ 0 h 38"/>
                  <a:gd name="T16" fmla="*/ 13 w 37"/>
                  <a:gd name="T17" fmla="*/ 0 h 38"/>
                  <a:gd name="T18" fmla="*/ 7 w 37"/>
                  <a:gd name="T19" fmla="*/ 4 h 38"/>
                  <a:gd name="T20" fmla="*/ 3 w 37"/>
                  <a:gd name="T21" fmla="*/ 8 h 38"/>
                  <a:gd name="T22" fmla="*/ 3 w 37"/>
                  <a:gd name="T23" fmla="*/ 8 h 38"/>
                  <a:gd name="T24" fmla="*/ 0 w 37"/>
                  <a:gd name="T25" fmla="*/ 13 h 38"/>
                  <a:gd name="T26" fmla="*/ 0 w 37"/>
                  <a:gd name="T27" fmla="*/ 19 h 38"/>
                  <a:gd name="T28" fmla="*/ 0 w 37"/>
                  <a:gd name="T29" fmla="*/ 25 h 38"/>
                  <a:gd name="T30" fmla="*/ 3 w 37"/>
                  <a:gd name="T31" fmla="*/ 30 h 38"/>
                  <a:gd name="T32" fmla="*/ 3 w 37"/>
                  <a:gd name="T33" fmla="*/ 30 h 38"/>
                  <a:gd name="T34" fmla="*/ 7 w 37"/>
                  <a:gd name="T35" fmla="*/ 34 h 38"/>
                  <a:gd name="T36" fmla="*/ 13 w 37"/>
                  <a:gd name="T37" fmla="*/ 38 h 38"/>
                  <a:gd name="T38" fmla="*/ 18 w 37"/>
                  <a:gd name="T39" fmla="*/ 38 h 38"/>
                  <a:gd name="T40" fmla="*/ 24 w 37"/>
                  <a:gd name="T41" fmla="*/ 38 h 38"/>
                  <a:gd name="T42" fmla="*/ 24 w 37"/>
                  <a:gd name="T43" fmla="*/ 38 h 38"/>
                  <a:gd name="T44" fmla="*/ 30 w 37"/>
                  <a:gd name="T45" fmla="*/ 34 h 38"/>
                  <a:gd name="T46" fmla="*/ 33 w 37"/>
                  <a:gd name="T47" fmla="*/ 30 h 38"/>
                  <a:gd name="T48" fmla="*/ 37 w 37"/>
                  <a:gd name="T49" fmla="*/ 25 h 38"/>
                  <a:gd name="T50" fmla="*/ 37 w 37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4"/>
                    </a:lnTo>
                    <a:lnTo>
                      <a:pt x="13" y="38"/>
                    </a:lnTo>
                    <a:lnTo>
                      <a:pt x="18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4"/>
                    </a:lnTo>
                    <a:lnTo>
                      <a:pt x="33" y="30"/>
                    </a:lnTo>
                    <a:lnTo>
                      <a:pt x="37" y="25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6" name="Freeform 49">
                <a:extLst>
                  <a:ext uri="{FF2B5EF4-FFF2-40B4-BE49-F238E27FC236}">
                    <a16:creationId xmlns:a16="http://schemas.microsoft.com/office/drawing/2014/main" id="{A2ED716C-F48E-4217-B50A-4BDBC5DD9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1583"/>
                <a:ext cx="19" cy="19"/>
              </a:xfrm>
              <a:custGeom>
                <a:avLst/>
                <a:gdLst>
                  <a:gd name="T0" fmla="*/ 37 w 37"/>
                  <a:gd name="T1" fmla="*/ 19 h 38"/>
                  <a:gd name="T2" fmla="*/ 37 w 37"/>
                  <a:gd name="T3" fmla="*/ 19 h 38"/>
                  <a:gd name="T4" fmla="*/ 37 w 37"/>
                  <a:gd name="T5" fmla="*/ 13 h 38"/>
                  <a:gd name="T6" fmla="*/ 33 w 37"/>
                  <a:gd name="T7" fmla="*/ 8 h 38"/>
                  <a:gd name="T8" fmla="*/ 29 w 37"/>
                  <a:gd name="T9" fmla="*/ 4 h 38"/>
                  <a:gd name="T10" fmla="*/ 24 w 37"/>
                  <a:gd name="T11" fmla="*/ 0 h 38"/>
                  <a:gd name="T12" fmla="*/ 24 w 37"/>
                  <a:gd name="T13" fmla="*/ 0 h 38"/>
                  <a:gd name="T14" fmla="*/ 18 w 37"/>
                  <a:gd name="T15" fmla="*/ 0 h 38"/>
                  <a:gd name="T16" fmla="*/ 13 w 37"/>
                  <a:gd name="T17" fmla="*/ 0 h 38"/>
                  <a:gd name="T18" fmla="*/ 7 w 37"/>
                  <a:gd name="T19" fmla="*/ 4 h 38"/>
                  <a:gd name="T20" fmla="*/ 3 w 37"/>
                  <a:gd name="T21" fmla="*/ 8 h 38"/>
                  <a:gd name="T22" fmla="*/ 3 w 37"/>
                  <a:gd name="T23" fmla="*/ 8 h 38"/>
                  <a:gd name="T24" fmla="*/ 0 w 37"/>
                  <a:gd name="T25" fmla="*/ 13 h 38"/>
                  <a:gd name="T26" fmla="*/ 0 w 37"/>
                  <a:gd name="T27" fmla="*/ 19 h 38"/>
                  <a:gd name="T28" fmla="*/ 0 w 37"/>
                  <a:gd name="T29" fmla="*/ 24 h 38"/>
                  <a:gd name="T30" fmla="*/ 3 w 37"/>
                  <a:gd name="T31" fmla="*/ 30 h 38"/>
                  <a:gd name="T32" fmla="*/ 3 w 37"/>
                  <a:gd name="T33" fmla="*/ 30 h 38"/>
                  <a:gd name="T34" fmla="*/ 7 w 37"/>
                  <a:gd name="T35" fmla="*/ 34 h 38"/>
                  <a:gd name="T36" fmla="*/ 13 w 37"/>
                  <a:gd name="T37" fmla="*/ 38 h 38"/>
                  <a:gd name="T38" fmla="*/ 18 w 37"/>
                  <a:gd name="T39" fmla="*/ 38 h 38"/>
                  <a:gd name="T40" fmla="*/ 24 w 37"/>
                  <a:gd name="T41" fmla="*/ 38 h 38"/>
                  <a:gd name="T42" fmla="*/ 24 w 37"/>
                  <a:gd name="T43" fmla="*/ 38 h 38"/>
                  <a:gd name="T44" fmla="*/ 29 w 37"/>
                  <a:gd name="T45" fmla="*/ 34 h 38"/>
                  <a:gd name="T46" fmla="*/ 33 w 37"/>
                  <a:gd name="T47" fmla="*/ 30 h 38"/>
                  <a:gd name="T48" fmla="*/ 37 w 37"/>
                  <a:gd name="T49" fmla="*/ 24 h 38"/>
                  <a:gd name="T50" fmla="*/ 37 w 37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4"/>
                    </a:lnTo>
                    <a:lnTo>
                      <a:pt x="13" y="38"/>
                    </a:lnTo>
                    <a:lnTo>
                      <a:pt x="18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9" y="34"/>
                    </a:lnTo>
                    <a:lnTo>
                      <a:pt x="33" y="30"/>
                    </a:lnTo>
                    <a:lnTo>
                      <a:pt x="37" y="24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7" name="Freeform 50">
                <a:extLst>
                  <a:ext uri="{FF2B5EF4-FFF2-40B4-BE49-F238E27FC236}">
                    <a16:creationId xmlns:a16="http://schemas.microsoft.com/office/drawing/2014/main" id="{C487AE73-2BDF-4E6B-8811-BF26C27A1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580"/>
                <a:ext cx="19" cy="19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8 w 38"/>
                  <a:gd name="T5" fmla="*/ 13 h 37"/>
                  <a:gd name="T6" fmla="*/ 34 w 38"/>
                  <a:gd name="T7" fmla="*/ 7 h 37"/>
                  <a:gd name="T8" fmla="*/ 30 w 38"/>
                  <a:gd name="T9" fmla="*/ 3 h 37"/>
                  <a:gd name="T10" fmla="*/ 25 w 38"/>
                  <a:gd name="T11" fmla="*/ 0 h 37"/>
                  <a:gd name="T12" fmla="*/ 25 w 38"/>
                  <a:gd name="T13" fmla="*/ 0 h 37"/>
                  <a:gd name="T14" fmla="*/ 19 w 38"/>
                  <a:gd name="T15" fmla="*/ 0 h 37"/>
                  <a:gd name="T16" fmla="*/ 13 w 38"/>
                  <a:gd name="T17" fmla="*/ 0 h 37"/>
                  <a:gd name="T18" fmla="*/ 8 w 38"/>
                  <a:gd name="T19" fmla="*/ 3 h 37"/>
                  <a:gd name="T20" fmla="*/ 4 w 38"/>
                  <a:gd name="T21" fmla="*/ 7 h 37"/>
                  <a:gd name="T22" fmla="*/ 4 w 38"/>
                  <a:gd name="T23" fmla="*/ 7 h 37"/>
                  <a:gd name="T24" fmla="*/ 0 w 38"/>
                  <a:gd name="T25" fmla="*/ 13 h 37"/>
                  <a:gd name="T26" fmla="*/ 0 w 38"/>
                  <a:gd name="T27" fmla="*/ 18 h 37"/>
                  <a:gd name="T28" fmla="*/ 0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8 w 38"/>
                  <a:gd name="T35" fmla="*/ 33 h 37"/>
                  <a:gd name="T36" fmla="*/ 13 w 38"/>
                  <a:gd name="T37" fmla="*/ 37 h 37"/>
                  <a:gd name="T38" fmla="*/ 19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0 w 38"/>
                  <a:gd name="T45" fmla="*/ 33 h 37"/>
                  <a:gd name="T46" fmla="*/ 34 w 38"/>
                  <a:gd name="T47" fmla="*/ 29 h 37"/>
                  <a:gd name="T48" fmla="*/ 38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8" y="13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38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8" name="Freeform 51">
                <a:extLst>
                  <a:ext uri="{FF2B5EF4-FFF2-40B4-BE49-F238E27FC236}">
                    <a16:creationId xmlns:a16="http://schemas.microsoft.com/office/drawing/2014/main" id="{F99CBEE8-C13B-411C-8E41-3D6AA710E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1580"/>
                <a:ext cx="19" cy="19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3 w 37"/>
                  <a:gd name="T7" fmla="*/ 7 h 37"/>
                  <a:gd name="T8" fmla="*/ 30 w 37"/>
                  <a:gd name="T9" fmla="*/ 3 h 37"/>
                  <a:gd name="T10" fmla="*/ 24 w 37"/>
                  <a:gd name="T11" fmla="*/ 0 h 37"/>
                  <a:gd name="T12" fmla="*/ 24 w 37"/>
                  <a:gd name="T13" fmla="*/ 0 h 37"/>
                  <a:gd name="T14" fmla="*/ 18 w 37"/>
                  <a:gd name="T15" fmla="*/ 0 h 37"/>
                  <a:gd name="T16" fmla="*/ 13 w 37"/>
                  <a:gd name="T17" fmla="*/ 0 h 37"/>
                  <a:gd name="T18" fmla="*/ 7 w 37"/>
                  <a:gd name="T19" fmla="*/ 3 h 37"/>
                  <a:gd name="T20" fmla="*/ 3 w 37"/>
                  <a:gd name="T21" fmla="*/ 7 h 37"/>
                  <a:gd name="T22" fmla="*/ 3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3 w 37"/>
                  <a:gd name="T31" fmla="*/ 29 h 37"/>
                  <a:gd name="T32" fmla="*/ 3 w 37"/>
                  <a:gd name="T33" fmla="*/ 29 h 37"/>
                  <a:gd name="T34" fmla="*/ 7 w 37"/>
                  <a:gd name="T35" fmla="*/ 33 h 37"/>
                  <a:gd name="T36" fmla="*/ 13 w 37"/>
                  <a:gd name="T37" fmla="*/ 37 h 37"/>
                  <a:gd name="T38" fmla="*/ 18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3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9" name="Freeform 52">
                <a:extLst>
                  <a:ext uri="{FF2B5EF4-FFF2-40B4-BE49-F238E27FC236}">
                    <a16:creationId xmlns:a16="http://schemas.microsoft.com/office/drawing/2014/main" id="{F33F361F-DA6E-4B10-B9C0-66BACC9A1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580"/>
                <a:ext cx="19" cy="19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6 w 39"/>
                  <a:gd name="T7" fmla="*/ 7 h 37"/>
                  <a:gd name="T8" fmla="*/ 32 w 39"/>
                  <a:gd name="T9" fmla="*/ 3 h 37"/>
                  <a:gd name="T10" fmla="*/ 26 w 39"/>
                  <a:gd name="T11" fmla="*/ 0 h 37"/>
                  <a:gd name="T12" fmla="*/ 26 w 39"/>
                  <a:gd name="T13" fmla="*/ 0 h 37"/>
                  <a:gd name="T14" fmla="*/ 21 w 39"/>
                  <a:gd name="T15" fmla="*/ 0 h 37"/>
                  <a:gd name="T16" fmla="*/ 13 w 39"/>
                  <a:gd name="T17" fmla="*/ 0 h 37"/>
                  <a:gd name="T18" fmla="*/ 9 w 39"/>
                  <a:gd name="T19" fmla="*/ 3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4 w 39"/>
                  <a:gd name="T31" fmla="*/ 29 h 37"/>
                  <a:gd name="T32" fmla="*/ 4 w 39"/>
                  <a:gd name="T33" fmla="*/ 29 h 37"/>
                  <a:gd name="T34" fmla="*/ 9 w 39"/>
                  <a:gd name="T35" fmla="*/ 33 h 37"/>
                  <a:gd name="T36" fmla="*/ 13 w 39"/>
                  <a:gd name="T37" fmla="*/ 37 h 37"/>
                  <a:gd name="T38" fmla="*/ 21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2 w 39"/>
                  <a:gd name="T45" fmla="*/ 33 h 37"/>
                  <a:gd name="T46" fmla="*/ 36 w 39"/>
                  <a:gd name="T47" fmla="*/ 29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21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3"/>
                    </a:lnTo>
                    <a:lnTo>
                      <a:pt x="36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0" name="Freeform 53">
                <a:extLst>
                  <a:ext uri="{FF2B5EF4-FFF2-40B4-BE49-F238E27FC236}">
                    <a16:creationId xmlns:a16="http://schemas.microsoft.com/office/drawing/2014/main" id="{44D4F085-07D1-46FA-B696-DD22BCED2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4" y="1578"/>
                <a:ext cx="20" cy="19"/>
              </a:xfrm>
              <a:custGeom>
                <a:avLst/>
                <a:gdLst>
                  <a:gd name="T0" fmla="*/ 39 w 39"/>
                  <a:gd name="T1" fmla="*/ 19 h 37"/>
                  <a:gd name="T2" fmla="*/ 39 w 39"/>
                  <a:gd name="T3" fmla="*/ 19 h 37"/>
                  <a:gd name="T4" fmla="*/ 37 w 39"/>
                  <a:gd name="T5" fmla="*/ 13 h 37"/>
                  <a:gd name="T6" fmla="*/ 35 w 39"/>
                  <a:gd name="T7" fmla="*/ 7 h 37"/>
                  <a:gd name="T8" fmla="*/ 31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20 w 39"/>
                  <a:gd name="T15" fmla="*/ 0 h 37"/>
                  <a:gd name="T16" fmla="*/ 15 w 39"/>
                  <a:gd name="T17" fmla="*/ 0 h 37"/>
                  <a:gd name="T18" fmla="*/ 9 w 39"/>
                  <a:gd name="T19" fmla="*/ 4 h 37"/>
                  <a:gd name="T20" fmla="*/ 3 w 39"/>
                  <a:gd name="T21" fmla="*/ 7 h 37"/>
                  <a:gd name="T22" fmla="*/ 3 w 39"/>
                  <a:gd name="T23" fmla="*/ 7 h 37"/>
                  <a:gd name="T24" fmla="*/ 2 w 39"/>
                  <a:gd name="T25" fmla="*/ 13 h 37"/>
                  <a:gd name="T26" fmla="*/ 0 w 39"/>
                  <a:gd name="T27" fmla="*/ 19 h 37"/>
                  <a:gd name="T28" fmla="*/ 2 w 39"/>
                  <a:gd name="T29" fmla="*/ 24 h 37"/>
                  <a:gd name="T30" fmla="*/ 3 w 39"/>
                  <a:gd name="T31" fmla="*/ 30 h 37"/>
                  <a:gd name="T32" fmla="*/ 3 w 39"/>
                  <a:gd name="T33" fmla="*/ 30 h 37"/>
                  <a:gd name="T34" fmla="*/ 9 w 39"/>
                  <a:gd name="T35" fmla="*/ 33 h 37"/>
                  <a:gd name="T36" fmla="*/ 15 w 39"/>
                  <a:gd name="T37" fmla="*/ 37 h 37"/>
                  <a:gd name="T38" fmla="*/ 20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1 w 39"/>
                  <a:gd name="T45" fmla="*/ 33 h 37"/>
                  <a:gd name="T46" fmla="*/ 35 w 39"/>
                  <a:gd name="T47" fmla="*/ 30 h 37"/>
                  <a:gd name="T48" fmla="*/ 37 w 39"/>
                  <a:gd name="T49" fmla="*/ 24 h 37"/>
                  <a:gd name="T50" fmla="*/ 39 w 39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9" y="33"/>
                    </a:lnTo>
                    <a:lnTo>
                      <a:pt x="15" y="37"/>
                    </a:lnTo>
                    <a:lnTo>
                      <a:pt x="20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3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1" name="Freeform 54">
                <a:extLst>
                  <a:ext uri="{FF2B5EF4-FFF2-40B4-BE49-F238E27FC236}">
                    <a16:creationId xmlns:a16="http://schemas.microsoft.com/office/drawing/2014/main" id="{DBAB8D1B-CCF8-4085-A57E-5ABBC2D70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5" y="1577"/>
                <a:ext cx="20" cy="19"/>
              </a:xfrm>
              <a:custGeom>
                <a:avLst/>
                <a:gdLst>
                  <a:gd name="T0" fmla="*/ 39 w 39"/>
                  <a:gd name="T1" fmla="*/ 19 h 37"/>
                  <a:gd name="T2" fmla="*/ 39 w 39"/>
                  <a:gd name="T3" fmla="*/ 19 h 37"/>
                  <a:gd name="T4" fmla="*/ 37 w 39"/>
                  <a:gd name="T5" fmla="*/ 13 h 37"/>
                  <a:gd name="T6" fmla="*/ 36 w 39"/>
                  <a:gd name="T7" fmla="*/ 7 h 37"/>
                  <a:gd name="T8" fmla="*/ 32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19 w 39"/>
                  <a:gd name="T15" fmla="*/ 0 h 37"/>
                  <a:gd name="T16" fmla="*/ 13 w 39"/>
                  <a:gd name="T17" fmla="*/ 0 h 37"/>
                  <a:gd name="T18" fmla="*/ 8 w 39"/>
                  <a:gd name="T19" fmla="*/ 4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9 h 37"/>
                  <a:gd name="T28" fmla="*/ 2 w 39"/>
                  <a:gd name="T29" fmla="*/ 24 h 37"/>
                  <a:gd name="T30" fmla="*/ 4 w 39"/>
                  <a:gd name="T31" fmla="*/ 30 h 37"/>
                  <a:gd name="T32" fmla="*/ 4 w 39"/>
                  <a:gd name="T33" fmla="*/ 30 h 37"/>
                  <a:gd name="T34" fmla="*/ 8 w 39"/>
                  <a:gd name="T35" fmla="*/ 34 h 37"/>
                  <a:gd name="T36" fmla="*/ 13 w 39"/>
                  <a:gd name="T37" fmla="*/ 37 h 37"/>
                  <a:gd name="T38" fmla="*/ 19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2 w 39"/>
                  <a:gd name="T45" fmla="*/ 34 h 37"/>
                  <a:gd name="T46" fmla="*/ 36 w 39"/>
                  <a:gd name="T47" fmla="*/ 30 h 37"/>
                  <a:gd name="T48" fmla="*/ 37 w 39"/>
                  <a:gd name="T49" fmla="*/ 24 h 37"/>
                  <a:gd name="T50" fmla="*/ 39 w 39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6" y="7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4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4"/>
                    </a:lnTo>
                    <a:lnTo>
                      <a:pt x="36" y="30"/>
                    </a:lnTo>
                    <a:lnTo>
                      <a:pt x="37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2" name="Freeform 55">
                <a:extLst>
                  <a:ext uri="{FF2B5EF4-FFF2-40B4-BE49-F238E27FC236}">
                    <a16:creationId xmlns:a16="http://schemas.microsoft.com/office/drawing/2014/main" id="{7ACEDE96-F10E-4265-A561-859BAC00D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574"/>
                <a:ext cx="19" cy="19"/>
              </a:xfrm>
              <a:custGeom>
                <a:avLst/>
                <a:gdLst>
                  <a:gd name="T0" fmla="*/ 37 w 37"/>
                  <a:gd name="T1" fmla="*/ 21 h 40"/>
                  <a:gd name="T2" fmla="*/ 37 w 37"/>
                  <a:gd name="T3" fmla="*/ 21 h 40"/>
                  <a:gd name="T4" fmla="*/ 37 w 37"/>
                  <a:gd name="T5" fmla="*/ 14 h 40"/>
                  <a:gd name="T6" fmla="*/ 33 w 37"/>
                  <a:gd name="T7" fmla="*/ 10 h 40"/>
                  <a:gd name="T8" fmla="*/ 30 w 37"/>
                  <a:gd name="T9" fmla="*/ 4 h 40"/>
                  <a:gd name="T10" fmla="*/ 24 w 37"/>
                  <a:gd name="T11" fmla="*/ 2 h 40"/>
                  <a:gd name="T12" fmla="*/ 24 w 37"/>
                  <a:gd name="T13" fmla="*/ 2 h 40"/>
                  <a:gd name="T14" fmla="*/ 18 w 37"/>
                  <a:gd name="T15" fmla="*/ 0 h 40"/>
                  <a:gd name="T16" fmla="*/ 13 w 37"/>
                  <a:gd name="T17" fmla="*/ 2 h 40"/>
                  <a:gd name="T18" fmla="*/ 7 w 37"/>
                  <a:gd name="T19" fmla="*/ 4 h 40"/>
                  <a:gd name="T20" fmla="*/ 4 w 37"/>
                  <a:gd name="T21" fmla="*/ 10 h 40"/>
                  <a:gd name="T22" fmla="*/ 4 w 37"/>
                  <a:gd name="T23" fmla="*/ 10 h 40"/>
                  <a:gd name="T24" fmla="*/ 0 w 37"/>
                  <a:gd name="T25" fmla="*/ 14 h 40"/>
                  <a:gd name="T26" fmla="*/ 0 w 37"/>
                  <a:gd name="T27" fmla="*/ 21 h 40"/>
                  <a:gd name="T28" fmla="*/ 0 w 37"/>
                  <a:gd name="T29" fmla="*/ 27 h 40"/>
                  <a:gd name="T30" fmla="*/ 4 w 37"/>
                  <a:gd name="T31" fmla="*/ 32 h 40"/>
                  <a:gd name="T32" fmla="*/ 4 w 37"/>
                  <a:gd name="T33" fmla="*/ 32 h 40"/>
                  <a:gd name="T34" fmla="*/ 7 w 37"/>
                  <a:gd name="T35" fmla="*/ 36 h 40"/>
                  <a:gd name="T36" fmla="*/ 13 w 37"/>
                  <a:gd name="T37" fmla="*/ 38 h 40"/>
                  <a:gd name="T38" fmla="*/ 18 w 37"/>
                  <a:gd name="T39" fmla="*/ 40 h 40"/>
                  <a:gd name="T40" fmla="*/ 24 w 37"/>
                  <a:gd name="T41" fmla="*/ 38 h 40"/>
                  <a:gd name="T42" fmla="*/ 24 w 37"/>
                  <a:gd name="T43" fmla="*/ 38 h 40"/>
                  <a:gd name="T44" fmla="*/ 30 w 37"/>
                  <a:gd name="T45" fmla="*/ 36 h 40"/>
                  <a:gd name="T46" fmla="*/ 33 w 37"/>
                  <a:gd name="T47" fmla="*/ 32 h 40"/>
                  <a:gd name="T48" fmla="*/ 37 w 37"/>
                  <a:gd name="T49" fmla="*/ 27 h 40"/>
                  <a:gd name="T50" fmla="*/ 37 w 37"/>
                  <a:gd name="T51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40">
                    <a:moveTo>
                      <a:pt x="37" y="21"/>
                    </a:moveTo>
                    <a:lnTo>
                      <a:pt x="37" y="21"/>
                    </a:lnTo>
                    <a:lnTo>
                      <a:pt x="37" y="14"/>
                    </a:lnTo>
                    <a:lnTo>
                      <a:pt x="33" y="10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4"/>
                    </a:lnTo>
                    <a:lnTo>
                      <a:pt x="0" y="21"/>
                    </a:lnTo>
                    <a:lnTo>
                      <a:pt x="0" y="27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8" y="40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6"/>
                    </a:lnTo>
                    <a:lnTo>
                      <a:pt x="33" y="32"/>
                    </a:lnTo>
                    <a:lnTo>
                      <a:pt x="37" y="27"/>
                    </a:lnTo>
                    <a:lnTo>
                      <a:pt x="37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3" name="Freeform 56">
                <a:extLst>
                  <a:ext uri="{FF2B5EF4-FFF2-40B4-BE49-F238E27FC236}">
                    <a16:creationId xmlns:a16="http://schemas.microsoft.com/office/drawing/2014/main" id="{6A37C107-7DFC-4BAA-94A0-F00699756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573"/>
                <a:ext cx="18" cy="19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3 h 39"/>
                  <a:gd name="T6" fmla="*/ 33 w 37"/>
                  <a:gd name="T7" fmla="*/ 9 h 39"/>
                  <a:gd name="T8" fmla="*/ 30 w 37"/>
                  <a:gd name="T9" fmla="*/ 3 h 39"/>
                  <a:gd name="T10" fmla="*/ 24 w 37"/>
                  <a:gd name="T11" fmla="*/ 1 h 39"/>
                  <a:gd name="T12" fmla="*/ 24 w 37"/>
                  <a:gd name="T13" fmla="*/ 1 h 39"/>
                  <a:gd name="T14" fmla="*/ 18 w 37"/>
                  <a:gd name="T15" fmla="*/ 0 h 39"/>
                  <a:gd name="T16" fmla="*/ 13 w 37"/>
                  <a:gd name="T17" fmla="*/ 1 h 39"/>
                  <a:gd name="T18" fmla="*/ 7 w 37"/>
                  <a:gd name="T19" fmla="*/ 3 h 39"/>
                  <a:gd name="T20" fmla="*/ 3 w 37"/>
                  <a:gd name="T21" fmla="*/ 9 h 39"/>
                  <a:gd name="T22" fmla="*/ 3 w 37"/>
                  <a:gd name="T23" fmla="*/ 9 h 39"/>
                  <a:gd name="T24" fmla="*/ 0 w 37"/>
                  <a:gd name="T25" fmla="*/ 13 h 39"/>
                  <a:gd name="T26" fmla="*/ 0 w 37"/>
                  <a:gd name="T27" fmla="*/ 20 h 39"/>
                  <a:gd name="T28" fmla="*/ 0 w 37"/>
                  <a:gd name="T29" fmla="*/ 26 h 39"/>
                  <a:gd name="T30" fmla="*/ 3 w 37"/>
                  <a:gd name="T31" fmla="*/ 31 h 39"/>
                  <a:gd name="T32" fmla="*/ 3 w 37"/>
                  <a:gd name="T33" fmla="*/ 31 h 39"/>
                  <a:gd name="T34" fmla="*/ 7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3 w 37"/>
                  <a:gd name="T47" fmla="*/ 31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3" y="31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4" name="Freeform 57">
                <a:extLst>
                  <a:ext uri="{FF2B5EF4-FFF2-40B4-BE49-F238E27FC236}">
                    <a16:creationId xmlns:a16="http://schemas.microsoft.com/office/drawing/2014/main" id="{CD1B6BD2-2179-4389-B0D0-034B6CEFE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1570"/>
                <a:ext cx="19" cy="20"/>
              </a:xfrm>
              <a:custGeom>
                <a:avLst/>
                <a:gdLst>
                  <a:gd name="T0" fmla="*/ 39 w 39"/>
                  <a:gd name="T1" fmla="*/ 21 h 39"/>
                  <a:gd name="T2" fmla="*/ 39 w 39"/>
                  <a:gd name="T3" fmla="*/ 21 h 39"/>
                  <a:gd name="T4" fmla="*/ 37 w 39"/>
                  <a:gd name="T5" fmla="*/ 13 h 39"/>
                  <a:gd name="T6" fmla="*/ 36 w 39"/>
                  <a:gd name="T7" fmla="*/ 9 h 39"/>
                  <a:gd name="T8" fmla="*/ 32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21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4 w 39"/>
                  <a:gd name="T21" fmla="*/ 9 h 39"/>
                  <a:gd name="T22" fmla="*/ 4 w 39"/>
                  <a:gd name="T23" fmla="*/ 9 h 39"/>
                  <a:gd name="T24" fmla="*/ 2 w 39"/>
                  <a:gd name="T25" fmla="*/ 13 h 39"/>
                  <a:gd name="T26" fmla="*/ 0 w 39"/>
                  <a:gd name="T27" fmla="*/ 21 h 39"/>
                  <a:gd name="T28" fmla="*/ 2 w 39"/>
                  <a:gd name="T29" fmla="*/ 26 h 39"/>
                  <a:gd name="T30" fmla="*/ 4 w 39"/>
                  <a:gd name="T31" fmla="*/ 32 h 39"/>
                  <a:gd name="T32" fmla="*/ 4 w 39"/>
                  <a:gd name="T33" fmla="*/ 32 h 39"/>
                  <a:gd name="T34" fmla="*/ 9 w 39"/>
                  <a:gd name="T35" fmla="*/ 36 h 39"/>
                  <a:gd name="T36" fmla="*/ 13 w 39"/>
                  <a:gd name="T37" fmla="*/ 37 h 39"/>
                  <a:gd name="T38" fmla="*/ 21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2 w 39"/>
                  <a:gd name="T45" fmla="*/ 36 h 39"/>
                  <a:gd name="T46" fmla="*/ 36 w 39"/>
                  <a:gd name="T47" fmla="*/ 32 h 39"/>
                  <a:gd name="T48" fmla="*/ 37 w 39"/>
                  <a:gd name="T49" fmla="*/ 26 h 39"/>
                  <a:gd name="T50" fmla="*/ 39 w 39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1"/>
                    </a:moveTo>
                    <a:lnTo>
                      <a:pt x="39" y="21"/>
                    </a:lnTo>
                    <a:lnTo>
                      <a:pt x="37" y="13"/>
                    </a:lnTo>
                    <a:lnTo>
                      <a:pt x="36" y="9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9" y="36"/>
                    </a:lnTo>
                    <a:lnTo>
                      <a:pt x="13" y="37"/>
                    </a:lnTo>
                    <a:lnTo>
                      <a:pt x="21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6"/>
                    </a:lnTo>
                    <a:lnTo>
                      <a:pt x="36" y="32"/>
                    </a:lnTo>
                    <a:lnTo>
                      <a:pt x="37" y="26"/>
                    </a:lnTo>
                    <a:lnTo>
                      <a:pt x="39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5" name="Freeform 58">
                <a:extLst>
                  <a:ext uri="{FF2B5EF4-FFF2-40B4-BE49-F238E27FC236}">
                    <a16:creationId xmlns:a16="http://schemas.microsoft.com/office/drawing/2014/main" id="{187485B3-21C6-4B61-AB2F-BB2221ADA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1570"/>
                <a:ext cx="20" cy="20"/>
              </a:xfrm>
              <a:custGeom>
                <a:avLst/>
                <a:gdLst>
                  <a:gd name="T0" fmla="*/ 40 w 40"/>
                  <a:gd name="T1" fmla="*/ 21 h 39"/>
                  <a:gd name="T2" fmla="*/ 40 w 40"/>
                  <a:gd name="T3" fmla="*/ 21 h 39"/>
                  <a:gd name="T4" fmla="*/ 38 w 40"/>
                  <a:gd name="T5" fmla="*/ 13 h 39"/>
                  <a:gd name="T6" fmla="*/ 36 w 40"/>
                  <a:gd name="T7" fmla="*/ 9 h 39"/>
                  <a:gd name="T8" fmla="*/ 30 w 40"/>
                  <a:gd name="T9" fmla="*/ 4 h 39"/>
                  <a:gd name="T10" fmla="*/ 27 w 40"/>
                  <a:gd name="T11" fmla="*/ 2 h 39"/>
                  <a:gd name="T12" fmla="*/ 27 w 40"/>
                  <a:gd name="T13" fmla="*/ 2 h 39"/>
                  <a:gd name="T14" fmla="*/ 19 w 40"/>
                  <a:gd name="T15" fmla="*/ 0 h 39"/>
                  <a:gd name="T16" fmla="*/ 13 w 40"/>
                  <a:gd name="T17" fmla="*/ 2 h 39"/>
                  <a:gd name="T18" fmla="*/ 8 w 40"/>
                  <a:gd name="T19" fmla="*/ 4 h 39"/>
                  <a:gd name="T20" fmla="*/ 4 w 40"/>
                  <a:gd name="T21" fmla="*/ 9 h 39"/>
                  <a:gd name="T22" fmla="*/ 4 w 40"/>
                  <a:gd name="T23" fmla="*/ 9 h 39"/>
                  <a:gd name="T24" fmla="*/ 2 w 40"/>
                  <a:gd name="T25" fmla="*/ 13 h 39"/>
                  <a:gd name="T26" fmla="*/ 0 w 40"/>
                  <a:gd name="T27" fmla="*/ 21 h 39"/>
                  <a:gd name="T28" fmla="*/ 2 w 40"/>
                  <a:gd name="T29" fmla="*/ 26 h 39"/>
                  <a:gd name="T30" fmla="*/ 4 w 40"/>
                  <a:gd name="T31" fmla="*/ 32 h 39"/>
                  <a:gd name="T32" fmla="*/ 4 w 40"/>
                  <a:gd name="T33" fmla="*/ 32 h 39"/>
                  <a:gd name="T34" fmla="*/ 8 w 40"/>
                  <a:gd name="T35" fmla="*/ 36 h 39"/>
                  <a:gd name="T36" fmla="*/ 13 w 40"/>
                  <a:gd name="T37" fmla="*/ 37 h 39"/>
                  <a:gd name="T38" fmla="*/ 19 w 40"/>
                  <a:gd name="T39" fmla="*/ 39 h 39"/>
                  <a:gd name="T40" fmla="*/ 27 w 40"/>
                  <a:gd name="T41" fmla="*/ 37 h 39"/>
                  <a:gd name="T42" fmla="*/ 27 w 40"/>
                  <a:gd name="T43" fmla="*/ 37 h 39"/>
                  <a:gd name="T44" fmla="*/ 30 w 40"/>
                  <a:gd name="T45" fmla="*/ 36 h 39"/>
                  <a:gd name="T46" fmla="*/ 36 w 40"/>
                  <a:gd name="T47" fmla="*/ 32 h 39"/>
                  <a:gd name="T48" fmla="*/ 38 w 40"/>
                  <a:gd name="T49" fmla="*/ 26 h 39"/>
                  <a:gd name="T50" fmla="*/ 40 w 40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" h="39">
                    <a:moveTo>
                      <a:pt x="40" y="21"/>
                    </a:moveTo>
                    <a:lnTo>
                      <a:pt x="40" y="21"/>
                    </a:lnTo>
                    <a:lnTo>
                      <a:pt x="38" y="13"/>
                    </a:lnTo>
                    <a:lnTo>
                      <a:pt x="36" y="9"/>
                    </a:lnTo>
                    <a:lnTo>
                      <a:pt x="30" y="4"/>
                    </a:lnTo>
                    <a:lnTo>
                      <a:pt x="27" y="2"/>
                    </a:lnTo>
                    <a:lnTo>
                      <a:pt x="27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30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40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6" name="Freeform 59">
                <a:extLst>
                  <a:ext uri="{FF2B5EF4-FFF2-40B4-BE49-F238E27FC236}">
                    <a16:creationId xmlns:a16="http://schemas.microsoft.com/office/drawing/2014/main" id="{39A39994-AF4C-40E0-89B3-7C42AF240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69"/>
                <a:ext cx="19" cy="20"/>
              </a:xfrm>
              <a:custGeom>
                <a:avLst/>
                <a:gdLst>
                  <a:gd name="T0" fmla="*/ 37 w 37"/>
                  <a:gd name="T1" fmla="*/ 21 h 39"/>
                  <a:gd name="T2" fmla="*/ 37 w 37"/>
                  <a:gd name="T3" fmla="*/ 21 h 39"/>
                  <a:gd name="T4" fmla="*/ 37 w 37"/>
                  <a:gd name="T5" fmla="*/ 13 h 39"/>
                  <a:gd name="T6" fmla="*/ 33 w 37"/>
                  <a:gd name="T7" fmla="*/ 9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8 w 37"/>
                  <a:gd name="T15" fmla="*/ 0 h 39"/>
                  <a:gd name="T16" fmla="*/ 13 w 37"/>
                  <a:gd name="T17" fmla="*/ 2 h 39"/>
                  <a:gd name="T18" fmla="*/ 7 w 37"/>
                  <a:gd name="T19" fmla="*/ 4 h 39"/>
                  <a:gd name="T20" fmla="*/ 3 w 37"/>
                  <a:gd name="T21" fmla="*/ 9 h 39"/>
                  <a:gd name="T22" fmla="*/ 3 w 37"/>
                  <a:gd name="T23" fmla="*/ 9 h 39"/>
                  <a:gd name="T24" fmla="*/ 0 w 37"/>
                  <a:gd name="T25" fmla="*/ 15 h 39"/>
                  <a:gd name="T26" fmla="*/ 0 w 37"/>
                  <a:gd name="T27" fmla="*/ 21 h 39"/>
                  <a:gd name="T28" fmla="*/ 0 w 37"/>
                  <a:gd name="T29" fmla="*/ 26 h 39"/>
                  <a:gd name="T30" fmla="*/ 3 w 37"/>
                  <a:gd name="T31" fmla="*/ 32 h 39"/>
                  <a:gd name="T32" fmla="*/ 3 w 37"/>
                  <a:gd name="T33" fmla="*/ 32 h 39"/>
                  <a:gd name="T34" fmla="*/ 7 w 37"/>
                  <a:gd name="T35" fmla="*/ 36 h 39"/>
                  <a:gd name="T36" fmla="*/ 13 w 37"/>
                  <a:gd name="T37" fmla="*/ 38 h 39"/>
                  <a:gd name="T38" fmla="*/ 18 w 37"/>
                  <a:gd name="T39" fmla="*/ 39 h 39"/>
                  <a:gd name="T40" fmla="*/ 24 w 37"/>
                  <a:gd name="T41" fmla="*/ 38 h 39"/>
                  <a:gd name="T42" fmla="*/ 24 w 37"/>
                  <a:gd name="T43" fmla="*/ 38 h 39"/>
                  <a:gd name="T44" fmla="*/ 30 w 37"/>
                  <a:gd name="T45" fmla="*/ 36 h 39"/>
                  <a:gd name="T46" fmla="*/ 33 w 37"/>
                  <a:gd name="T47" fmla="*/ 32 h 39"/>
                  <a:gd name="T48" fmla="*/ 37 w 37"/>
                  <a:gd name="T49" fmla="*/ 26 h 39"/>
                  <a:gd name="T50" fmla="*/ 37 w 37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1"/>
                    </a:moveTo>
                    <a:lnTo>
                      <a:pt x="37" y="21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5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8" y="39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6"/>
                    </a:lnTo>
                    <a:lnTo>
                      <a:pt x="33" y="32"/>
                    </a:lnTo>
                    <a:lnTo>
                      <a:pt x="37" y="26"/>
                    </a:lnTo>
                    <a:lnTo>
                      <a:pt x="37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7" name="Freeform 60">
                <a:extLst>
                  <a:ext uri="{FF2B5EF4-FFF2-40B4-BE49-F238E27FC236}">
                    <a16:creationId xmlns:a16="http://schemas.microsoft.com/office/drawing/2014/main" id="{CF02B5BB-ACDA-4CC4-907E-0C21A582F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569"/>
                <a:ext cx="19" cy="19"/>
              </a:xfrm>
              <a:custGeom>
                <a:avLst/>
                <a:gdLst>
                  <a:gd name="T0" fmla="*/ 40 w 40"/>
                  <a:gd name="T1" fmla="*/ 19 h 38"/>
                  <a:gd name="T2" fmla="*/ 40 w 40"/>
                  <a:gd name="T3" fmla="*/ 19 h 38"/>
                  <a:gd name="T4" fmla="*/ 38 w 40"/>
                  <a:gd name="T5" fmla="*/ 13 h 38"/>
                  <a:gd name="T6" fmla="*/ 36 w 40"/>
                  <a:gd name="T7" fmla="*/ 8 h 38"/>
                  <a:gd name="T8" fmla="*/ 30 w 40"/>
                  <a:gd name="T9" fmla="*/ 4 h 38"/>
                  <a:gd name="T10" fmla="*/ 26 w 40"/>
                  <a:gd name="T11" fmla="*/ 0 h 38"/>
                  <a:gd name="T12" fmla="*/ 26 w 40"/>
                  <a:gd name="T13" fmla="*/ 0 h 38"/>
                  <a:gd name="T14" fmla="*/ 19 w 40"/>
                  <a:gd name="T15" fmla="*/ 0 h 38"/>
                  <a:gd name="T16" fmla="*/ 13 w 40"/>
                  <a:gd name="T17" fmla="*/ 0 h 38"/>
                  <a:gd name="T18" fmla="*/ 8 w 40"/>
                  <a:gd name="T19" fmla="*/ 4 h 38"/>
                  <a:gd name="T20" fmla="*/ 4 w 40"/>
                  <a:gd name="T21" fmla="*/ 8 h 38"/>
                  <a:gd name="T22" fmla="*/ 4 w 40"/>
                  <a:gd name="T23" fmla="*/ 8 h 38"/>
                  <a:gd name="T24" fmla="*/ 2 w 40"/>
                  <a:gd name="T25" fmla="*/ 13 h 38"/>
                  <a:gd name="T26" fmla="*/ 0 w 40"/>
                  <a:gd name="T27" fmla="*/ 19 h 38"/>
                  <a:gd name="T28" fmla="*/ 2 w 40"/>
                  <a:gd name="T29" fmla="*/ 24 h 38"/>
                  <a:gd name="T30" fmla="*/ 4 w 40"/>
                  <a:gd name="T31" fmla="*/ 30 h 38"/>
                  <a:gd name="T32" fmla="*/ 4 w 40"/>
                  <a:gd name="T33" fmla="*/ 30 h 38"/>
                  <a:gd name="T34" fmla="*/ 8 w 40"/>
                  <a:gd name="T35" fmla="*/ 34 h 38"/>
                  <a:gd name="T36" fmla="*/ 13 w 40"/>
                  <a:gd name="T37" fmla="*/ 38 h 38"/>
                  <a:gd name="T38" fmla="*/ 19 w 40"/>
                  <a:gd name="T39" fmla="*/ 38 h 38"/>
                  <a:gd name="T40" fmla="*/ 26 w 40"/>
                  <a:gd name="T41" fmla="*/ 38 h 38"/>
                  <a:gd name="T42" fmla="*/ 26 w 40"/>
                  <a:gd name="T43" fmla="*/ 38 h 38"/>
                  <a:gd name="T44" fmla="*/ 30 w 40"/>
                  <a:gd name="T45" fmla="*/ 34 h 38"/>
                  <a:gd name="T46" fmla="*/ 36 w 40"/>
                  <a:gd name="T47" fmla="*/ 30 h 38"/>
                  <a:gd name="T48" fmla="*/ 38 w 40"/>
                  <a:gd name="T49" fmla="*/ 24 h 38"/>
                  <a:gd name="T50" fmla="*/ 40 w 40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" h="38">
                    <a:moveTo>
                      <a:pt x="40" y="19"/>
                    </a:moveTo>
                    <a:lnTo>
                      <a:pt x="40" y="19"/>
                    </a:lnTo>
                    <a:lnTo>
                      <a:pt x="38" y="13"/>
                    </a:lnTo>
                    <a:lnTo>
                      <a:pt x="36" y="8"/>
                    </a:lnTo>
                    <a:lnTo>
                      <a:pt x="30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4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0" y="34"/>
                    </a:lnTo>
                    <a:lnTo>
                      <a:pt x="36" y="30"/>
                    </a:lnTo>
                    <a:lnTo>
                      <a:pt x="38" y="24"/>
                    </a:lnTo>
                    <a:lnTo>
                      <a:pt x="40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8" name="Freeform 61">
                <a:extLst>
                  <a:ext uri="{FF2B5EF4-FFF2-40B4-BE49-F238E27FC236}">
                    <a16:creationId xmlns:a16="http://schemas.microsoft.com/office/drawing/2014/main" id="{17722971-AB08-419E-9F00-5A96B1777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563"/>
                <a:ext cx="19" cy="20"/>
              </a:xfrm>
              <a:custGeom>
                <a:avLst/>
                <a:gdLst>
                  <a:gd name="T0" fmla="*/ 38 w 38"/>
                  <a:gd name="T1" fmla="*/ 19 h 39"/>
                  <a:gd name="T2" fmla="*/ 38 w 38"/>
                  <a:gd name="T3" fmla="*/ 19 h 39"/>
                  <a:gd name="T4" fmla="*/ 38 w 38"/>
                  <a:gd name="T5" fmla="*/ 13 h 39"/>
                  <a:gd name="T6" fmla="*/ 34 w 38"/>
                  <a:gd name="T7" fmla="*/ 7 h 39"/>
                  <a:gd name="T8" fmla="*/ 30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19 w 38"/>
                  <a:gd name="T15" fmla="*/ 0 h 39"/>
                  <a:gd name="T16" fmla="*/ 13 w 38"/>
                  <a:gd name="T17" fmla="*/ 2 h 39"/>
                  <a:gd name="T18" fmla="*/ 8 w 38"/>
                  <a:gd name="T19" fmla="*/ 4 h 39"/>
                  <a:gd name="T20" fmla="*/ 4 w 38"/>
                  <a:gd name="T21" fmla="*/ 7 h 39"/>
                  <a:gd name="T22" fmla="*/ 4 w 38"/>
                  <a:gd name="T23" fmla="*/ 7 h 39"/>
                  <a:gd name="T24" fmla="*/ 0 w 38"/>
                  <a:gd name="T25" fmla="*/ 13 h 39"/>
                  <a:gd name="T26" fmla="*/ 0 w 38"/>
                  <a:gd name="T27" fmla="*/ 19 h 39"/>
                  <a:gd name="T28" fmla="*/ 0 w 38"/>
                  <a:gd name="T29" fmla="*/ 24 h 39"/>
                  <a:gd name="T30" fmla="*/ 4 w 38"/>
                  <a:gd name="T31" fmla="*/ 30 h 39"/>
                  <a:gd name="T32" fmla="*/ 4 w 38"/>
                  <a:gd name="T33" fmla="*/ 30 h 39"/>
                  <a:gd name="T34" fmla="*/ 8 w 38"/>
                  <a:gd name="T35" fmla="*/ 35 h 39"/>
                  <a:gd name="T36" fmla="*/ 13 w 38"/>
                  <a:gd name="T37" fmla="*/ 37 h 39"/>
                  <a:gd name="T38" fmla="*/ 19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30 w 38"/>
                  <a:gd name="T45" fmla="*/ 35 h 39"/>
                  <a:gd name="T46" fmla="*/ 34 w 38"/>
                  <a:gd name="T47" fmla="*/ 30 h 39"/>
                  <a:gd name="T48" fmla="*/ 38 w 38"/>
                  <a:gd name="T49" fmla="*/ 26 h 39"/>
                  <a:gd name="T50" fmla="*/ 38 w 38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9"/>
                    </a:lnTo>
                    <a:lnTo>
                      <a:pt x="38" y="13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5"/>
                    </a:lnTo>
                    <a:lnTo>
                      <a:pt x="34" y="30"/>
                    </a:lnTo>
                    <a:lnTo>
                      <a:pt x="38" y="26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9" name="Freeform 62">
                <a:extLst>
                  <a:ext uri="{FF2B5EF4-FFF2-40B4-BE49-F238E27FC236}">
                    <a16:creationId xmlns:a16="http://schemas.microsoft.com/office/drawing/2014/main" id="{12AF864D-B6B3-4B2D-8C23-66C77774B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1558"/>
                <a:ext cx="18" cy="19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8 w 38"/>
                  <a:gd name="T5" fmla="*/ 13 h 37"/>
                  <a:gd name="T6" fmla="*/ 34 w 38"/>
                  <a:gd name="T7" fmla="*/ 7 h 37"/>
                  <a:gd name="T8" fmla="*/ 30 w 38"/>
                  <a:gd name="T9" fmla="*/ 3 h 37"/>
                  <a:gd name="T10" fmla="*/ 25 w 38"/>
                  <a:gd name="T11" fmla="*/ 2 h 37"/>
                  <a:gd name="T12" fmla="*/ 25 w 38"/>
                  <a:gd name="T13" fmla="*/ 2 h 37"/>
                  <a:gd name="T14" fmla="*/ 19 w 38"/>
                  <a:gd name="T15" fmla="*/ 0 h 37"/>
                  <a:gd name="T16" fmla="*/ 13 w 38"/>
                  <a:gd name="T17" fmla="*/ 0 h 37"/>
                  <a:gd name="T18" fmla="*/ 8 w 38"/>
                  <a:gd name="T19" fmla="*/ 3 h 37"/>
                  <a:gd name="T20" fmla="*/ 4 w 38"/>
                  <a:gd name="T21" fmla="*/ 7 h 37"/>
                  <a:gd name="T22" fmla="*/ 4 w 38"/>
                  <a:gd name="T23" fmla="*/ 7 h 37"/>
                  <a:gd name="T24" fmla="*/ 0 w 38"/>
                  <a:gd name="T25" fmla="*/ 13 h 37"/>
                  <a:gd name="T26" fmla="*/ 0 w 38"/>
                  <a:gd name="T27" fmla="*/ 18 h 37"/>
                  <a:gd name="T28" fmla="*/ 0 w 38"/>
                  <a:gd name="T29" fmla="*/ 24 h 37"/>
                  <a:gd name="T30" fmla="*/ 4 w 38"/>
                  <a:gd name="T31" fmla="*/ 30 h 37"/>
                  <a:gd name="T32" fmla="*/ 4 w 38"/>
                  <a:gd name="T33" fmla="*/ 30 h 37"/>
                  <a:gd name="T34" fmla="*/ 8 w 38"/>
                  <a:gd name="T35" fmla="*/ 35 h 37"/>
                  <a:gd name="T36" fmla="*/ 13 w 38"/>
                  <a:gd name="T37" fmla="*/ 37 h 37"/>
                  <a:gd name="T38" fmla="*/ 19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0 w 38"/>
                  <a:gd name="T45" fmla="*/ 35 h 37"/>
                  <a:gd name="T46" fmla="*/ 34 w 38"/>
                  <a:gd name="T47" fmla="*/ 30 h 37"/>
                  <a:gd name="T48" fmla="*/ 38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8" y="13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5"/>
                    </a:lnTo>
                    <a:lnTo>
                      <a:pt x="34" y="30"/>
                    </a:lnTo>
                    <a:lnTo>
                      <a:pt x="38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0" name="Freeform 63">
                <a:extLst>
                  <a:ext uri="{FF2B5EF4-FFF2-40B4-BE49-F238E27FC236}">
                    <a16:creationId xmlns:a16="http://schemas.microsoft.com/office/drawing/2014/main" id="{710A042E-B5A3-46D6-9E7F-56E295F4C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3" y="1554"/>
                <a:ext cx="19" cy="19"/>
              </a:xfrm>
              <a:custGeom>
                <a:avLst/>
                <a:gdLst>
                  <a:gd name="T0" fmla="*/ 37 w 37"/>
                  <a:gd name="T1" fmla="*/ 19 h 38"/>
                  <a:gd name="T2" fmla="*/ 37 w 37"/>
                  <a:gd name="T3" fmla="*/ 19 h 38"/>
                  <a:gd name="T4" fmla="*/ 37 w 37"/>
                  <a:gd name="T5" fmla="*/ 13 h 38"/>
                  <a:gd name="T6" fmla="*/ 33 w 37"/>
                  <a:gd name="T7" fmla="*/ 8 h 38"/>
                  <a:gd name="T8" fmla="*/ 29 w 37"/>
                  <a:gd name="T9" fmla="*/ 4 h 38"/>
                  <a:gd name="T10" fmla="*/ 24 w 37"/>
                  <a:gd name="T11" fmla="*/ 0 h 38"/>
                  <a:gd name="T12" fmla="*/ 24 w 37"/>
                  <a:gd name="T13" fmla="*/ 0 h 38"/>
                  <a:gd name="T14" fmla="*/ 18 w 37"/>
                  <a:gd name="T15" fmla="*/ 0 h 38"/>
                  <a:gd name="T16" fmla="*/ 13 w 37"/>
                  <a:gd name="T17" fmla="*/ 0 h 38"/>
                  <a:gd name="T18" fmla="*/ 7 w 37"/>
                  <a:gd name="T19" fmla="*/ 4 h 38"/>
                  <a:gd name="T20" fmla="*/ 3 w 37"/>
                  <a:gd name="T21" fmla="*/ 8 h 38"/>
                  <a:gd name="T22" fmla="*/ 3 w 37"/>
                  <a:gd name="T23" fmla="*/ 8 h 38"/>
                  <a:gd name="T24" fmla="*/ 0 w 37"/>
                  <a:gd name="T25" fmla="*/ 13 h 38"/>
                  <a:gd name="T26" fmla="*/ 0 w 37"/>
                  <a:gd name="T27" fmla="*/ 19 h 38"/>
                  <a:gd name="T28" fmla="*/ 0 w 37"/>
                  <a:gd name="T29" fmla="*/ 25 h 38"/>
                  <a:gd name="T30" fmla="*/ 3 w 37"/>
                  <a:gd name="T31" fmla="*/ 30 h 38"/>
                  <a:gd name="T32" fmla="*/ 3 w 37"/>
                  <a:gd name="T33" fmla="*/ 30 h 38"/>
                  <a:gd name="T34" fmla="*/ 7 w 37"/>
                  <a:gd name="T35" fmla="*/ 34 h 38"/>
                  <a:gd name="T36" fmla="*/ 13 w 37"/>
                  <a:gd name="T37" fmla="*/ 38 h 38"/>
                  <a:gd name="T38" fmla="*/ 18 w 37"/>
                  <a:gd name="T39" fmla="*/ 38 h 38"/>
                  <a:gd name="T40" fmla="*/ 24 w 37"/>
                  <a:gd name="T41" fmla="*/ 38 h 38"/>
                  <a:gd name="T42" fmla="*/ 24 w 37"/>
                  <a:gd name="T43" fmla="*/ 38 h 38"/>
                  <a:gd name="T44" fmla="*/ 29 w 37"/>
                  <a:gd name="T45" fmla="*/ 34 h 38"/>
                  <a:gd name="T46" fmla="*/ 33 w 37"/>
                  <a:gd name="T47" fmla="*/ 30 h 38"/>
                  <a:gd name="T48" fmla="*/ 37 w 37"/>
                  <a:gd name="T49" fmla="*/ 25 h 38"/>
                  <a:gd name="T50" fmla="*/ 37 w 37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4"/>
                    </a:lnTo>
                    <a:lnTo>
                      <a:pt x="13" y="38"/>
                    </a:lnTo>
                    <a:lnTo>
                      <a:pt x="18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9" y="34"/>
                    </a:lnTo>
                    <a:lnTo>
                      <a:pt x="33" y="30"/>
                    </a:lnTo>
                    <a:lnTo>
                      <a:pt x="37" y="25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1" name="Freeform 64">
                <a:extLst>
                  <a:ext uri="{FF2B5EF4-FFF2-40B4-BE49-F238E27FC236}">
                    <a16:creationId xmlns:a16="http://schemas.microsoft.com/office/drawing/2014/main" id="{E17F0FD6-386F-4079-9919-626CF021D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8" y="1550"/>
                <a:ext cx="20" cy="20"/>
              </a:xfrm>
              <a:custGeom>
                <a:avLst/>
                <a:gdLst>
                  <a:gd name="T0" fmla="*/ 39 w 39"/>
                  <a:gd name="T1" fmla="*/ 18 h 39"/>
                  <a:gd name="T2" fmla="*/ 39 w 39"/>
                  <a:gd name="T3" fmla="*/ 18 h 39"/>
                  <a:gd name="T4" fmla="*/ 37 w 39"/>
                  <a:gd name="T5" fmla="*/ 13 h 39"/>
                  <a:gd name="T6" fmla="*/ 35 w 39"/>
                  <a:gd name="T7" fmla="*/ 7 h 39"/>
                  <a:gd name="T8" fmla="*/ 31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20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3 w 39"/>
                  <a:gd name="T21" fmla="*/ 7 h 39"/>
                  <a:gd name="T22" fmla="*/ 3 w 39"/>
                  <a:gd name="T23" fmla="*/ 7 h 39"/>
                  <a:gd name="T24" fmla="*/ 2 w 39"/>
                  <a:gd name="T25" fmla="*/ 13 h 39"/>
                  <a:gd name="T26" fmla="*/ 0 w 39"/>
                  <a:gd name="T27" fmla="*/ 18 h 39"/>
                  <a:gd name="T28" fmla="*/ 2 w 39"/>
                  <a:gd name="T29" fmla="*/ 24 h 39"/>
                  <a:gd name="T30" fmla="*/ 3 w 39"/>
                  <a:gd name="T31" fmla="*/ 30 h 39"/>
                  <a:gd name="T32" fmla="*/ 3 w 39"/>
                  <a:gd name="T33" fmla="*/ 30 h 39"/>
                  <a:gd name="T34" fmla="*/ 9 w 39"/>
                  <a:gd name="T35" fmla="*/ 35 h 39"/>
                  <a:gd name="T36" fmla="*/ 13 w 39"/>
                  <a:gd name="T37" fmla="*/ 37 h 39"/>
                  <a:gd name="T38" fmla="*/ 20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1 w 39"/>
                  <a:gd name="T45" fmla="*/ 35 h 39"/>
                  <a:gd name="T46" fmla="*/ 35 w 39"/>
                  <a:gd name="T47" fmla="*/ 30 h 39"/>
                  <a:gd name="T48" fmla="*/ 37 w 39"/>
                  <a:gd name="T49" fmla="*/ 26 h 39"/>
                  <a:gd name="T50" fmla="*/ 39 w 39"/>
                  <a:gd name="T51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0"/>
                    </a:lnTo>
                    <a:lnTo>
                      <a:pt x="37" y="26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2" name="Freeform 65">
                <a:extLst>
                  <a:ext uri="{FF2B5EF4-FFF2-40B4-BE49-F238E27FC236}">
                    <a16:creationId xmlns:a16="http://schemas.microsoft.com/office/drawing/2014/main" id="{E428D159-5C2A-47C4-B5F6-EB2E1667E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1549"/>
                <a:ext cx="20" cy="18"/>
              </a:xfrm>
              <a:custGeom>
                <a:avLst/>
                <a:gdLst>
                  <a:gd name="T0" fmla="*/ 39 w 39"/>
                  <a:gd name="T1" fmla="*/ 19 h 37"/>
                  <a:gd name="T2" fmla="*/ 39 w 39"/>
                  <a:gd name="T3" fmla="*/ 19 h 37"/>
                  <a:gd name="T4" fmla="*/ 38 w 39"/>
                  <a:gd name="T5" fmla="*/ 13 h 37"/>
                  <a:gd name="T6" fmla="*/ 36 w 39"/>
                  <a:gd name="T7" fmla="*/ 8 h 37"/>
                  <a:gd name="T8" fmla="*/ 30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19 w 39"/>
                  <a:gd name="T15" fmla="*/ 0 h 37"/>
                  <a:gd name="T16" fmla="*/ 13 w 39"/>
                  <a:gd name="T17" fmla="*/ 0 h 37"/>
                  <a:gd name="T18" fmla="*/ 8 w 39"/>
                  <a:gd name="T19" fmla="*/ 4 h 37"/>
                  <a:gd name="T20" fmla="*/ 4 w 39"/>
                  <a:gd name="T21" fmla="*/ 8 h 37"/>
                  <a:gd name="T22" fmla="*/ 4 w 39"/>
                  <a:gd name="T23" fmla="*/ 8 h 37"/>
                  <a:gd name="T24" fmla="*/ 2 w 39"/>
                  <a:gd name="T25" fmla="*/ 13 h 37"/>
                  <a:gd name="T26" fmla="*/ 0 w 39"/>
                  <a:gd name="T27" fmla="*/ 19 h 37"/>
                  <a:gd name="T28" fmla="*/ 2 w 39"/>
                  <a:gd name="T29" fmla="*/ 24 h 37"/>
                  <a:gd name="T30" fmla="*/ 4 w 39"/>
                  <a:gd name="T31" fmla="*/ 30 h 37"/>
                  <a:gd name="T32" fmla="*/ 4 w 39"/>
                  <a:gd name="T33" fmla="*/ 30 h 37"/>
                  <a:gd name="T34" fmla="*/ 8 w 39"/>
                  <a:gd name="T35" fmla="*/ 34 h 37"/>
                  <a:gd name="T36" fmla="*/ 13 w 39"/>
                  <a:gd name="T37" fmla="*/ 37 h 37"/>
                  <a:gd name="T38" fmla="*/ 19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0 w 39"/>
                  <a:gd name="T45" fmla="*/ 34 h 37"/>
                  <a:gd name="T46" fmla="*/ 36 w 39"/>
                  <a:gd name="T47" fmla="*/ 30 h 37"/>
                  <a:gd name="T48" fmla="*/ 38 w 39"/>
                  <a:gd name="T49" fmla="*/ 24 h 37"/>
                  <a:gd name="T50" fmla="*/ 39 w 39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9"/>
                    </a:moveTo>
                    <a:lnTo>
                      <a:pt x="39" y="19"/>
                    </a:lnTo>
                    <a:lnTo>
                      <a:pt x="38" y="13"/>
                    </a:lnTo>
                    <a:lnTo>
                      <a:pt x="36" y="8"/>
                    </a:lnTo>
                    <a:lnTo>
                      <a:pt x="30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4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0" y="34"/>
                    </a:lnTo>
                    <a:lnTo>
                      <a:pt x="36" y="30"/>
                    </a:lnTo>
                    <a:lnTo>
                      <a:pt x="38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3" name="Freeform 66">
                <a:extLst>
                  <a:ext uri="{FF2B5EF4-FFF2-40B4-BE49-F238E27FC236}">
                    <a16:creationId xmlns:a16="http://schemas.microsoft.com/office/drawing/2014/main" id="{141E7447-9FF1-463A-9D42-E23099A7F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546"/>
                <a:ext cx="19" cy="18"/>
              </a:xfrm>
              <a:custGeom>
                <a:avLst/>
                <a:gdLst>
                  <a:gd name="T0" fmla="*/ 37 w 37"/>
                  <a:gd name="T1" fmla="*/ 19 h 38"/>
                  <a:gd name="T2" fmla="*/ 37 w 37"/>
                  <a:gd name="T3" fmla="*/ 19 h 38"/>
                  <a:gd name="T4" fmla="*/ 37 w 37"/>
                  <a:gd name="T5" fmla="*/ 14 h 38"/>
                  <a:gd name="T6" fmla="*/ 35 w 37"/>
                  <a:gd name="T7" fmla="*/ 8 h 38"/>
                  <a:gd name="T8" fmla="*/ 30 w 37"/>
                  <a:gd name="T9" fmla="*/ 4 h 38"/>
                  <a:gd name="T10" fmla="*/ 24 w 37"/>
                  <a:gd name="T11" fmla="*/ 0 h 38"/>
                  <a:gd name="T12" fmla="*/ 24 w 37"/>
                  <a:gd name="T13" fmla="*/ 0 h 38"/>
                  <a:gd name="T14" fmla="*/ 18 w 37"/>
                  <a:gd name="T15" fmla="*/ 0 h 38"/>
                  <a:gd name="T16" fmla="*/ 13 w 37"/>
                  <a:gd name="T17" fmla="*/ 0 h 38"/>
                  <a:gd name="T18" fmla="*/ 7 w 37"/>
                  <a:gd name="T19" fmla="*/ 4 h 38"/>
                  <a:gd name="T20" fmla="*/ 3 w 37"/>
                  <a:gd name="T21" fmla="*/ 8 h 38"/>
                  <a:gd name="T22" fmla="*/ 3 w 37"/>
                  <a:gd name="T23" fmla="*/ 8 h 38"/>
                  <a:gd name="T24" fmla="*/ 0 w 37"/>
                  <a:gd name="T25" fmla="*/ 14 h 38"/>
                  <a:gd name="T26" fmla="*/ 0 w 37"/>
                  <a:gd name="T27" fmla="*/ 19 h 38"/>
                  <a:gd name="T28" fmla="*/ 0 w 37"/>
                  <a:gd name="T29" fmla="*/ 25 h 38"/>
                  <a:gd name="T30" fmla="*/ 3 w 37"/>
                  <a:gd name="T31" fmla="*/ 30 h 38"/>
                  <a:gd name="T32" fmla="*/ 3 w 37"/>
                  <a:gd name="T33" fmla="*/ 30 h 38"/>
                  <a:gd name="T34" fmla="*/ 7 w 37"/>
                  <a:gd name="T35" fmla="*/ 34 h 38"/>
                  <a:gd name="T36" fmla="*/ 13 w 37"/>
                  <a:gd name="T37" fmla="*/ 38 h 38"/>
                  <a:gd name="T38" fmla="*/ 18 w 37"/>
                  <a:gd name="T39" fmla="*/ 38 h 38"/>
                  <a:gd name="T40" fmla="*/ 24 w 37"/>
                  <a:gd name="T41" fmla="*/ 38 h 38"/>
                  <a:gd name="T42" fmla="*/ 24 w 37"/>
                  <a:gd name="T43" fmla="*/ 38 h 38"/>
                  <a:gd name="T44" fmla="*/ 30 w 37"/>
                  <a:gd name="T45" fmla="*/ 34 h 38"/>
                  <a:gd name="T46" fmla="*/ 35 w 37"/>
                  <a:gd name="T47" fmla="*/ 30 h 38"/>
                  <a:gd name="T48" fmla="*/ 37 w 37"/>
                  <a:gd name="T49" fmla="*/ 25 h 38"/>
                  <a:gd name="T50" fmla="*/ 37 w 37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4"/>
                    </a:lnTo>
                    <a:lnTo>
                      <a:pt x="35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4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4"/>
                    </a:lnTo>
                    <a:lnTo>
                      <a:pt x="13" y="38"/>
                    </a:lnTo>
                    <a:lnTo>
                      <a:pt x="18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4"/>
                    </a:lnTo>
                    <a:lnTo>
                      <a:pt x="35" y="30"/>
                    </a:lnTo>
                    <a:lnTo>
                      <a:pt x="37" y="25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4" name="Freeform 67">
                <a:extLst>
                  <a:ext uri="{FF2B5EF4-FFF2-40B4-BE49-F238E27FC236}">
                    <a16:creationId xmlns:a16="http://schemas.microsoft.com/office/drawing/2014/main" id="{4358EC5E-D180-46EB-A0B9-19CE51B5F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1541"/>
                <a:ext cx="19" cy="19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9 h 37"/>
                  <a:gd name="T4" fmla="*/ 38 w 38"/>
                  <a:gd name="T5" fmla="*/ 13 h 37"/>
                  <a:gd name="T6" fmla="*/ 34 w 38"/>
                  <a:gd name="T7" fmla="*/ 8 h 37"/>
                  <a:gd name="T8" fmla="*/ 30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19 w 38"/>
                  <a:gd name="T15" fmla="*/ 0 h 37"/>
                  <a:gd name="T16" fmla="*/ 14 w 38"/>
                  <a:gd name="T17" fmla="*/ 0 h 37"/>
                  <a:gd name="T18" fmla="*/ 8 w 38"/>
                  <a:gd name="T19" fmla="*/ 4 h 37"/>
                  <a:gd name="T20" fmla="*/ 4 w 38"/>
                  <a:gd name="T21" fmla="*/ 8 h 37"/>
                  <a:gd name="T22" fmla="*/ 4 w 38"/>
                  <a:gd name="T23" fmla="*/ 8 h 37"/>
                  <a:gd name="T24" fmla="*/ 0 w 38"/>
                  <a:gd name="T25" fmla="*/ 13 h 37"/>
                  <a:gd name="T26" fmla="*/ 0 w 38"/>
                  <a:gd name="T27" fmla="*/ 19 h 37"/>
                  <a:gd name="T28" fmla="*/ 0 w 38"/>
                  <a:gd name="T29" fmla="*/ 24 h 37"/>
                  <a:gd name="T30" fmla="*/ 4 w 38"/>
                  <a:gd name="T31" fmla="*/ 30 h 37"/>
                  <a:gd name="T32" fmla="*/ 4 w 38"/>
                  <a:gd name="T33" fmla="*/ 30 h 37"/>
                  <a:gd name="T34" fmla="*/ 8 w 38"/>
                  <a:gd name="T35" fmla="*/ 34 h 37"/>
                  <a:gd name="T36" fmla="*/ 14 w 38"/>
                  <a:gd name="T37" fmla="*/ 37 h 37"/>
                  <a:gd name="T38" fmla="*/ 19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0 w 38"/>
                  <a:gd name="T45" fmla="*/ 34 h 37"/>
                  <a:gd name="T46" fmla="*/ 34 w 38"/>
                  <a:gd name="T47" fmla="*/ 30 h 37"/>
                  <a:gd name="T48" fmla="*/ 38 w 38"/>
                  <a:gd name="T49" fmla="*/ 24 h 37"/>
                  <a:gd name="T50" fmla="*/ 38 w 38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9"/>
                    </a:lnTo>
                    <a:lnTo>
                      <a:pt x="38" y="13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4"/>
                    </a:lnTo>
                    <a:lnTo>
                      <a:pt x="14" y="37"/>
                    </a:lnTo>
                    <a:lnTo>
                      <a:pt x="19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4"/>
                    </a:lnTo>
                    <a:lnTo>
                      <a:pt x="34" y="30"/>
                    </a:lnTo>
                    <a:lnTo>
                      <a:pt x="38" y="24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5" name="Freeform 68">
                <a:extLst>
                  <a:ext uri="{FF2B5EF4-FFF2-40B4-BE49-F238E27FC236}">
                    <a16:creationId xmlns:a16="http://schemas.microsoft.com/office/drawing/2014/main" id="{1B44277A-A81A-4F78-A1E8-18275AD12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533"/>
                <a:ext cx="19" cy="18"/>
              </a:xfrm>
              <a:custGeom>
                <a:avLst/>
                <a:gdLst>
                  <a:gd name="T0" fmla="*/ 37 w 37"/>
                  <a:gd name="T1" fmla="*/ 19 h 38"/>
                  <a:gd name="T2" fmla="*/ 37 w 37"/>
                  <a:gd name="T3" fmla="*/ 19 h 38"/>
                  <a:gd name="T4" fmla="*/ 37 w 37"/>
                  <a:gd name="T5" fmla="*/ 13 h 38"/>
                  <a:gd name="T6" fmla="*/ 33 w 37"/>
                  <a:gd name="T7" fmla="*/ 8 h 38"/>
                  <a:gd name="T8" fmla="*/ 30 w 37"/>
                  <a:gd name="T9" fmla="*/ 2 h 38"/>
                  <a:gd name="T10" fmla="*/ 24 w 37"/>
                  <a:gd name="T11" fmla="*/ 0 h 38"/>
                  <a:gd name="T12" fmla="*/ 24 w 37"/>
                  <a:gd name="T13" fmla="*/ 0 h 38"/>
                  <a:gd name="T14" fmla="*/ 18 w 37"/>
                  <a:gd name="T15" fmla="*/ 0 h 38"/>
                  <a:gd name="T16" fmla="*/ 13 w 37"/>
                  <a:gd name="T17" fmla="*/ 0 h 38"/>
                  <a:gd name="T18" fmla="*/ 7 w 37"/>
                  <a:gd name="T19" fmla="*/ 2 h 38"/>
                  <a:gd name="T20" fmla="*/ 3 w 37"/>
                  <a:gd name="T21" fmla="*/ 8 h 38"/>
                  <a:gd name="T22" fmla="*/ 3 w 37"/>
                  <a:gd name="T23" fmla="*/ 8 h 38"/>
                  <a:gd name="T24" fmla="*/ 0 w 37"/>
                  <a:gd name="T25" fmla="*/ 13 h 38"/>
                  <a:gd name="T26" fmla="*/ 0 w 37"/>
                  <a:gd name="T27" fmla="*/ 19 h 38"/>
                  <a:gd name="T28" fmla="*/ 0 w 37"/>
                  <a:gd name="T29" fmla="*/ 25 h 38"/>
                  <a:gd name="T30" fmla="*/ 3 w 37"/>
                  <a:gd name="T31" fmla="*/ 30 h 38"/>
                  <a:gd name="T32" fmla="*/ 3 w 37"/>
                  <a:gd name="T33" fmla="*/ 30 h 38"/>
                  <a:gd name="T34" fmla="*/ 7 w 37"/>
                  <a:gd name="T35" fmla="*/ 34 h 38"/>
                  <a:gd name="T36" fmla="*/ 13 w 37"/>
                  <a:gd name="T37" fmla="*/ 38 h 38"/>
                  <a:gd name="T38" fmla="*/ 18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4 h 38"/>
                  <a:gd name="T46" fmla="*/ 33 w 37"/>
                  <a:gd name="T47" fmla="*/ 30 h 38"/>
                  <a:gd name="T48" fmla="*/ 37 w 37"/>
                  <a:gd name="T49" fmla="*/ 25 h 38"/>
                  <a:gd name="T50" fmla="*/ 37 w 37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4"/>
                    </a:lnTo>
                    <a:lnTo>
                      <a:pt x="13" y="38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4"/>
                    </a:lnTo>
                    <a:lnTo>
                      <a:pt x="33" y="30"/>
                    </a:lnTo>
                    <a:lnTo>
                      <a:pt x="37" y="25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6" name="Freeform 69">
                <a:extLst>
                  <a:ext uri="{FF2B5EF4-FFF2-40B4-BE49-F238E27FC236}">
                    <a16:creationId xmlns:a16="http://schemas.microsoft.com/office/drawing/2014/main" id="{59E43D19-0F2C-47CC-B94B-D48462D2A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522"/>
                <a:ext cx="19" cy="20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3 h 39"/>
                  <a:gd name="T6" fmla="*/ 34 w 37"/>
                  <a:gd name="T7" fmla="*/ 7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9 w 37"/>
                  <a:gd name="T15" fmla="*/ 0 h 39"/>
                  <a:gd name="T16" fmla="*/ 13 w 37"/>
                  <a:gd name="T17" fmla="*/ 2 h 39"/>
                  <a:gd name="T18" fmla="*/ 8 w 37"/>
                  <a:gd name="T19" fmla="*/ 4 h 39"/>
                  <a:gd name="T20" fmla="*/ 4 w 37"/>
                  <a:gd name="T21" fmla="*/ 9 h 39"/>
                  <a:gd name="T22" fmla="*/ 4 w 37"/>
                  <a:gd name="T23" fmla="*/ 9 h 39"/>
                  <a:gd name="T24" fmla="*/ 0 w 37"/>
                  <a:gd name="T25" fmla="*/ 13 h 39"/>
                  <a:gd name="T26" fmla="*/ 0 w 37"/>
                  <a:gd name="T27" fmla="*/ 20 h 39"/>
                  <a:gd name="T28" fmla="*/ 0 w 37"/>
                  <a:gd name="T29" fmla="*/ 26 h 39"/>
                  <a:gd name="T30" fmla="*/ 4 w 37"/>
                  <a:gd name="T31" fmla="*/ 32 h 39"/>
                  <a:gd name="T32" fmla="*/ 4 w 37"/>
                  <a:gd name="T33" fmla="*/ 32 h 39"/>
                  <a:gd name="T34" fmla="*/ 8 w 37"/>
                  <a:gd name="T35" fmla="*/ 35 h 39"/>
                  <a:gd name="T36" fmla="*/ 13 w 37"/>
                  <a:gd name="T37" fmla="*/ 37 h 39"/>
                  <a:gd name="T38" fmla="*/ 19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4 w 37"/>
                  <a:gd name="T47" fmla="*/ 32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4" y="32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7" name="Freeform 70">
                <a:extLst>
                  <a:ext uri="{FF2B5EF4-FFF2-40B4-BE49-F238E27FC236}">
                    <a16:creationId xmlns:a16="http://schemas.microsoft.com/office/drawing/2014/main" id="{1644A98C-2893-4F94-A7B7-830B51FFB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1517"/>
                <a:ext cx="19" cy="19"/>
              </a:xfrm>
              <a:custGeom>
                <a:avLst/>
                <a:gdLst>
                  <a:gd name="T0" fmla="*/ 37 w 37"/>
                  <a:gd name="T1" fmla="*/ 18 h 39"/>
                  <a:gd name="T2" fmla="*/ 37 w 37"/>
                  <a:gd name="T3" fmla="*/ 18 h 39"/>
                  <a:gd name="T4" fmla="*/ 35 w 37"/>
                  <a:gd name="T5" fmla="*/ 13 h 39"/>
                  <a:gd name="T6" fmla="*/ 34 w 37"/>
                  <a:gd name="T7" fmla="*/ 7 h 39"/>
                  <a:gd name="T8" fmla="*/ 30 w 37"/>
                  <a:gd name="T9" fmla="*/ 3 h 39"/>
                  <a:gd name="T10" fmla="*/ 24 w 37"/>
                  <a:gd name="T11" fmla="*/ 1 h 39"/>
                  <a:gd name="T12" fmla="*/ 24 w 37"/>
                  <a:gd name="T13" fmla="*/ 1 h 39"/>
                  <a:gd name="T14" fmla="*/ 19 w 37"/>
                  <a:gd name="T15" fmla="*/ 0 h 39"/>
                  <a:gd name="T16" fmla="*/ 13 w 37"/>
                  <a:gd name="T17" fmla="*/ 1 h 39"/>
                  <a:gd name="T18" fmla="*/ 7 w 37"/>
                  <a:gd name="T19" fmla="*/ 3 h 39"/>
                  <a:gd name="T20" fmla="*/ 2 w 37"/>
                  <a:gd name="T21" fmla="*/ 7 h 39"/>
                  <a:gd name="T22" fmla="*/ 2 w 37"/>
                  <a:gd name="T23" fmla="*/ 7 h 39"/>
                  <a:gd name="T24" fmla="*/ 0 w 37"/>
                  <a:gd name="T25" fmla="*/ 13 h 39"/>
                  <a:gd name="T26" fmla="*/ 0 w 37"/>
                  <a:gd name="T27" fmla="*/ 18 h 39"/>
                  <a:gd name="T28" fmla="*/ 0 w 37"/>
                  <a:gd name="T29" fmla="*/ 24 h 39"/>
                  <a:gd name="T30" fmla="*/ 2 w 37"/>
                  <a:gd name="T31" fmla="*/ 29 h 39"/>
                  <a:gd name="T32" fmla="*/ 2 w 37"/>
                  <a:gd name="T33" fmla="*/ 29 h 39"/>
                  <a:gd name="T34" fmla="*/ 7 w 37"/>
                  <a:gd name="T35" fmla="*/ 35 h 39"/>
                  <a:gd name="T36" fmla="*/ 13 w 37"/>
                  <a:gd name="T37" fmla="*/ 37 h 39"/>
                  <a:gd name="T38" fmla="*/ 19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4 w 37"/>
                  <a:gd name="T47" fmla="*/ 29 h 39"/>
                  <a:gd name="T48" fmla="*/ 35 w 37"/>
                  <a:gd name="T49" fmla="*/ 26 h 39"/>
                  <a:gd name="T50" fmla="*/ 37 w 37"/>
                  <a:gd name="T51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18"/>
                    </a:moveTo>
                    <a:lnTo>
                      <a:pt x="37" y="18"/>
                    </a:lnTo>
                    <a:lnTo>
                      <a:pt x="35" y="13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4" y="29"/>
                    </a:lnTo>
                    <a:lnTo>
                      <a:pt x="35" y="26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8" name="Freeform 71">
                <a:extLst>
                  <a:ext uri="{FF2B5EF4-FFF2-40B4-BE49-F238E27FC236}">
                    <a16:creationId xmlns:a16="http://schemas.microsoft.com/office/drawing/2014/main" id="{4D0A0FF3-D9D4-41C5-B17C-8269301E1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1514"/>
                <a:ext cx="20" cy="20"/>
              </a:xfrm>
              <a:custGeom>
                <a:avLst/>
                <a:gdLst>
                  <a:gd name="T0" fmla="*/ 39 w 39"/>
                  <a:gd name="T1" fmla="*/ 21 h 39"/>
                  <a:gd name="T2" fmla="*/ 39 w 39"/>
                  <a:gd name="T3" fmla="*/ 21 h 39"/>
                  <a:gd name="T4" fmla="*/ 37 w 39"/>
                  <a:gd name="T5" fmla="*/ 13 h 39"/>
                  <a:gd name="T6" fmla="*/ 36 w 39"/>
                  <a:gd name="T7" fmla="*/ 7 h 39"/>
                  <a:gd name="T8" fmla="*/ 32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19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4 w 39"/>
                  <a:gd name="T21" fmla="*/ 7 h 39"/>
                  <a:gd name="T22" fmla="*/ 4 w 39"/>
                  <a:gd name="T23" fmla="*/ 7 h 39"/>
                  <a:gd name="T24" fmla="*/ 2 w 39"/>
                  <a:gd name="T25" fmla="*/ 13 h 39"/>
                  <a:gd name="T26" fmla="*/ 0 w 39"/>
                  <a:gd name="T27" fmla="*/ 19 h 39"/>
                  <a:gd name="T28" fmla="*/ 2 w 39"/>
                  <a:gd name="T29" fmla="*/ 26 h 39"/>
                  <a:gd name="T30" fmla="*/ 4 w 39"/>
                  <a:gd name="T31" fmla="*/ 30 h 39"/>
                  <a:gd name="T32" fmla="*/ 4 w 39"/>
                  <a:gd name="T33" fmla="*/ 30 h 39"/>
                  <a:gd name="T34" fmla="*/ 9 w 39"/>
                  <a:gd name="T35" fmla="*/ 35 h 39"/>
                  <a:gd name="T36" fmla="*/ 13 w 39"/>
                  <a:gd name="T37" fmla="*/ 37 h 39"/>
                  <a:gd name="T38" fmla="*/ 19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2 w 39"/>
                  <a:gd name="T45" fmla="*/ 35 h 39"/>
                  <a:gd name="T46" fmla="*/ 36 w 39"/>
                  <a:gd name="T47" fmla="*/ 32 h 39"/>
                  <a:gd name="T48" fmla="*/ 37 w 39"/>
                  <a:gd name="T49" fmla="*/ 26 h 39"/>
                  <a:gd name="T50" fmla="*/ 39 w 39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1"/>
                    </a:moveTo>
                    <a:lnTo>
                      <a:pt x="39" y="21"/>
                    </a:lnTo>
                    <a:lnTo>
                      <a:pt x="37" y="13"/>
                    </a:lnTo>
                    <a:lnTo>
                      <a:pt x="36" y="7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5"/>
                    </a:lnTo>
                    <a:lnTo>
                      <a:pt x="36" y="32"/>
                    </a:lnTo>
                    <a:lnTo>
                      <a:pt x="37" y="26"/>
                    </a:lnTo>
                    <a:lnTo>
                      <a:pt x="39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9" name="Freeform 72">
                <a:extLst>
                  <a:ext uri="{FF2B5EF4-FFF2-40B4-BE49-F238E27FC236}">
                    <a16:creationId xmlns:a16="http://schemas.microsoft.com/office/drawing/2014/main" id="{30BA7741-944E-437F-9A79-97147AEBA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9" y="1510"/>
                <a:ext cx="20" cy="19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5 w 39"/>
                  <a:gd name="T7" fmla="*/ 7 h 37"/>
                  <a:gd name="T8" fmla="*/ 30 w 39"/>
                  <a:gd name="T9" fmla="*/ 3 h 37"/>
                  <a:gd name="T10" fmla="*/ 26 w 39"/>
                  <a:gd name="T11" fmla="*/ 0 h 37"/>
                  <a:gd name="T12" fmla="*/ 26 w 39"/>
                  <a:gd name="T13" fmla="*/ 0 h 37"/>
                  <a:gd name="T14" fmla="*/ 19 w 39"/>
                  <a:gd name="T15" fmla="*/ 0 h 37"/>
                  <a:gd name="T16" fmla="*/ 13 w 39"/>
                  <a:gd name="T17" fmla="*/ 0 h 37"/>
                  <a:gd name="T18" fmla="*/ 7 w 39"/>
                  <a:gd name="T19" fmla="*/ 3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4 w 39"/>
                  <a:gd name="T31" fmla="*/ 29 h 37"/>
                  <a:gd name="T32" fmla="*/ 4 w 39"/>
                  <a:gd name="T33" fmla="*/ 29 h 37"/>
                  <a:gd name="T34" fmla="*/ 7 w 39"/>
                  <a:gd name="T35" fmla="*/ 33 h 37"/>
                  <a:gd name="T36" fmla="*/ 13 w 39"/>
                  <a:gd name="T37" fmla="*/ 37 h 37"/>
                  <a:gd name="T38" fmla="*/ 19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0 w 39"/>
                  <a:gd name="T45" fmla="*/ 33 h 37"/>
                  <a:gd name="T46" fmla="*/ 35 w 39"/>
                  <a:gd name="T47" fmla="*/ 29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0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0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0" name="Freeform 73">
                <a:extLst>
                  <a:ext uri="{FF2B5EF4-FFF2-40B4-BE49-F238E27FC236}">
                    <a16:creationId xmlns:a16="http://schemas.microsoft.com/office/drawing/2014/main" id="{0F799370-931C-4586-8065-D34CE0364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505"/>
                <a:ext cx="19" cy="18"/>
              </a:xfrm>
              <a:custGeom>
                <a:avLst/>
                <a:gdLst>
                  <a:gd name="T0" fmla="*/ 39 w 39"/>
                  <a:gd name="T1" fmla="*/ 19 h 38"/>
                  <a:gd name="T2" fmla="*/ 39 w 39"/>
                  <a:gd name="T3" fmla="*/ 19 h 38"/>
                  <a:gd name="T4" fmla="*/ 37 w 39"/>
                  <a:gd name="T5" fmla="*/ 13 h 38"/>
                  <a:gd name="T6" fmla="*/ 35 w 39"/>
                  <a:gd name="T7" fmla="*/ 8 h 38"/>
                  <a:gd name="T8" fmla="*/ 29 w 39"/>
                  <a:gd name="T9" fmla="*/ 4 h 38"/>
                  <a:gd name="T10" fmla="*/ 24 w 39"/>
                  <a:gd name="T11" fmla="*/ 0 h 38"/>
                  <a:gd name="T12" fmla="*/ 24 w 39"/>
                  <a:gd name="T13" fmla="*/ 0 h 38"/>
                  <a:gd name="T14" fmla="*/ 18 w 39"/>
                  <a:gd name="T15" fmla="*/ 0 h 38"/>
                  <a:gd name="T16" fmla="*/ 13 w 39"/>
                  <a:gd name="T17" fmla="*/ 0 h 38"/>
                  <a:gd name="T18" fmla="*/ 7 w 39"/>
                  <a:gd name="T19" fmla="*/ 4 h 38"/>
                  <a:gd name="T20" fmla="*/ 3 w 39"/>
                  <a:gd name="T21" fmla="*/ 8 h 38"/>
                  <a:gd name="T22" fmla="*/ 3 w 39"/>
                  <a:gd name="T23" fmla="*/ 8 h 38"/>
                  <a:gd name="T24" fmla="*/ 1 w 39"/>
                  <a:gd name="T25" fmla="*/ 13 h 38"/>
                  <a:gd name="T26" fmla="*/ 0 w 39"/>
                  <a:gd name="T27" fmla="*/ 19 h 38"/>
                  <a:gd name="T28" fmla="*/ 1 w 39"/>
                  <a:gd name="T29" fmla="*/ 25 h 38"/>
                  <a:gd name="T30" fmla="*/ 3 w 39"/>
                  <a:gd name="T31" fmla="*/ 30 h 38"/>
                  <a:gd name="T32" fmla="*/ 3 w 39"/>
                  <a:gd name="T33" fmla="*/ 30 h 38"/>
                  <a:gd name="T34" fmla="*/ 7 w 39"/>
                  <a:gd name="T35" fmla="*/ 36 h 38"/>
                  <a:gd name="T36" fmla="*/ 13 w 39"/>
                  <a:gd name="T37" fmla="*/ 38 h 38"/>
                  <a:gd name="T38" fmla="*/ 18 w 39"/>
                  <a:gd name="T39" fmla="*/ 38 h 38"/>
                  <a:gd name="T40" fmla="*/ 24 w 39"/>
                  <a:gd name="T41" fmla="*/ 38 h 38"/>
                  <a:gd name="T42" fmla="*/ 24 w 39"/>
                  <a:gd name="T43" fmla="*/ 38 h 38"/>
                  <a:gd name="T44" fmla="*/ 29 w 39"/>
                  <a:gd name="T45" fmla="*/ 34 h 38"/>
                  <a:gd name="T46" fmla="*/ 35 w 39"/>
                  <a:gd name="T47" fmla="*/ 30 h 38"/>
                  <a:gd name="T48" fmla="*/ 37 w 39"/>
                  <a:gd name="T49" fmla="*/ 25 h 38"/>
                  <a:gd name="T50" fmla="*/ 39 w 39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8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8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29" y="34"/>
                    </a:lnTo>
                    <a:lnTo>
                      <a:pt x="35" y="30"/>
                    </a:lnTo>
                    <a:lnTo>
                      <a:pt x="37" y="25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1" name="Freeform 74">
                <a:extLst>
                  <a:ext uri="{FF2B5EF4-FFF2-40B4-BE49-F238E27FC236}">
                    <a16:creationId xmlns:a16="http://schemas.microsoft.com/office/drawing/2014/main" id="{9F55B52A-BE75-449F-B4B3-127481271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1498"/>
                <a:ext cx="18" cy="20"/>
              </a:xfrm>
              <a:custGeom>
                <a:avLst/>
                <a:gdLst>
                  <a:gd name="T0" fmla="*/ 38 w 38"/>
                  <a:gd name="T1" fmla="*/ 21 h 39"/>
                  <a:gd name="T2" fmla="*/ 38 w 38"/>
                  <a:gd name="T3" fmla="*/ 21 h 39"/>
                  <a:gd name="T4" fmla="*/ 38 w 38"/>
                  <a:gd name="T5" fmla="*/ 13 h 39"/>
                  <a:gd name="T6" fmla="*/ 36 w 38"/>
                  <a:gd name="T7" fmla="*/ 10 h 39"/>
                  <a:gd name="T8" fmla="*/ 30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19 w 38"/>
                  <a:gd name="T15" fmla="*/ 0 h 39"/>
                  <a:gd name="T16" fmla="*/ 14 w 38"/>
                  <a:gd name="T17" fmla="*/ 2 h 39"/>
                  <a:gd name="T18" fmla="*/ 8 w 38"/>
                  <a:gd name="T19" fmla="*/ 4 h 39"/>
                  <a:gd name="T20" fmla="*/ 4 w 38"/>
                  <a:gd name="T21" fmla="*/ 10 h 39"/>
                  <a:gd name="T22" fmla="*/ 4 w 38"/>
                  <a:gd name="T23" fmla="*/ 10 h 39"/>
                  <a:gd name="T24" fmla="*/ 0 w 38"/>
                  <a:gd name="T25" fmla="*/ 13 h 39"/>
                  <a:gd name="T26" fmla="*/ 0 w 38"/>
                  <a:gd name="T27" fmla="*/ 21 h 39"/>
                  <a:gd name="T28" fmla="*/ 0 w 38"/>
                  <a:gd name="T29" fmla="*/ 26 h 39"/>
                  <a:gd name="T30" fmla="*/ 4 w 38"/>
                  <a:gd name="T31" fmla="*/ 32 h 39"/>
                  <a:gd name="T32" fmla="*/ 4 w 38"/>
                  <a:gd name="T33" fmla="*/ 32 h 39"/>
                  <a:gd name="T34" fmla="*/ 8 w 38"/>
                  <a:gd name="T35" fmla="*/ 36 h 39"/>
                  <a:gd name="T36" fmla="*/ 14 w 38"/>
                  <a:gd name="T37" fmla="*/ 38 h 39"/>
                  <a:gd name="T38" fmla="*/ 19 w 38"/>
                  <a:gd name="T39" fmla="*/ 39 h 39"/>
                  <a:gd name="T40" fmla="*/ 25 w 38"/>
                  <a:gd name="T41" fmla="*/ 38 h 39"/>
                  <a:gd name="T42" fmla="*/ 25 w 38"/>
                  <a:gd name="T43" fmla="*/ 38 h 39"/>
                  <a:gd name="T44" fmla="*/ 30 w 38"/>
                  <a:gd name="T45" fmla="*/ 36 h 39"/>
                  <a:gd name="T46" fmla="*/ 36 w 38"/>
                  <a:gd name="T47" fmla="*/ 32 h 39"/>
                  <a:gd name="T48" fmla="*/ 38 w 38"/>
                  <a:gd name="T49" fmla="*/ 26 h 39"/>
                  <a:gd name="T50" fmla="*/ 38 w 38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1"/>
                    </a:moveTo>
                    <a:lnTo>
                      <a:pt x="38" y="21"/>
                    </a:lnTo>
                    <a:lnTo>
                      <a:pt x="38" y="13"/>
                    </a:lnTo>
                    <a:lnTo>
                      <a:pt x="36" y="10"/>
                    </a:lnTo>
                    <a:lnTo>
                      <a:pt x="30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19" y="39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30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38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2" name="Freeform 75">
                <a:extLst>
                  <a:ext uri="{FF2B5EF4-FFF2-40B4-BE49-F238E27FC236}">
                    <a16:creationId xmlns:a16="http://schemas.microsoft.com/office/drawing/2014/main" id="{70D699C4-FA98-44E1-B6F3-E9DE8C42A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" y="1487"/>
                <a:ext cx="20" cy="19"/>
              </a:xfrm>
              <a:custGeom>
                <a:avLst/>
                <a:gdLst>
                  <a:gd name="T0" fmla="*/ 39 w 39"/>
                  <a:gd name="T1" fmla="*/ 19 h 37"/>
                  <a:gd name="T2" fmla="*/ 39 w 39"/>
                  <a:gd name="T3" fmla="*/ 19 h 37"/>
                  <a:gd name="T4" fmla="*/ 37 w 39"/>
                  <a:gd name="T5" fmla="*/ 13 h 37"/>
                  <a:gd name="T6" fmla="*/ 35 w 39"/>
                  <a:gd name="T7" fmla="*/ 7 h 37"/>
                  <a:gd name="T8" fmla="*/ 32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21 w 39"/>
                  <a:gd name="T15" fmla="*/ 0 h 37"/>
                  <a:gd name="T16" fmla="*/ 15 w 39"/>
                  <a:gd name="T17" fmla="*/ 0 h 37"/>
                  <a:gd name="T18" fmla="*/ 9 w 39"/>
                  <a:gd name="T19" fmla="*/ 4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9 h 37"/>
                  <a:gd name="T28" fmla="*/ 2 w 39"/>
                  <a:gd name="T29" fmla="*/ 24 h 37"/>
                  <a:gd name="T30" fmla="*/ 4 w 39"/>
                  <a:gd name="T31" fmla="*/ 30 h 37"/>
                  <a:gd name="T32" fmla="*/ 4 w 39"/>
                  <a:gd name="T33" fmla="*/ 30 h 37"/>
                  <a:gd name="T34" fmla="*/ 9 w 39"/>
                  <a:gd name="T35" fmla="*/ 33 h 37"/>
                  <a:gd name="T36" fmla="*/ 15 w 39"/>
                  <a:gd name="T37" fmla="*/ 37 h 37"/>
                  <a:gd name="T38" fmla="*/ 21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2 w 39"/>
                  <a:gd name="T45" fmla="*/ 33 h 37"/>
                  <a:gd name="T46" fmla="*/ 35 w 39"/>
                  <a:gd name="T47" fmla="*/ 30 h 37"/>
                  <a:gd name="T48" fmla="*/ 37 w 39"/>
                  <a:gd name="T49" fmla="*/ 24 h 37"/>
                  <a:gd name="T50" fmla="*/ 39 w 39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9" y="33"/>
                    </a:lnTo>
                    <a:lnTo>
                      <a:pt x="15" y="37"/>
                    </a:lnTo>
                    <a:lnTo>
                      <a:pt x="21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3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3" name="Freeform 76">
                <a:extLst>
                  <a:ext uri="{FF2B5EF4-FFF2-40B4-BE49-F238E27FC236}">
                    <a16:creationId xmlns:a16="http://schemas.microsoft.com/office/drawing/2014/main" id="{FA63BFB3-B71D-4399-8DED-D544375C2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481"/>
                <a:ext cx="20" cy="19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5 w 39"/>
                  <a:gd name="T7" fmla="*/ 7 h 37"/>
                  <a:gd name="T8" fmla="*/ 32 w 39"/>
                  <a:gd name="T9" fmla="*/ 3 h 37"/>
                  <a:gd name="T10" fmla="*/ 26 w 39"/>
                  <a:gd name="T11" fmla="*/ 0 h 37"/>
                  <a:gd name="T12" fmla="*/ 26 w 39"/>
                  <a:gd name="T13" fmla="*/ 0 h 37"/>
                  <a:gd name="T14" fmla="*/ 19 w 39"/>
                  <a:gd name="T15" fmla="*/ 0 h 37"/>
                  <a:gd name="T16" fmla="*/ 13 w 39"/>
                  <a:gd name="T17" fmla="*/ 0 h 37"/>
                  <a:gd name="T18" fmla="*/ 9 w 39"/>
                  <a:gd name="T19" fmla="*/ 3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4 w 39"/>
                  <a:gd name="T31" fmla="*/ 30 h 37"/>
                  <a:gd name="T32" fmla="*/ 4 w 39"/>
                  <a:gd name="T33" fmla="*/ 30 h 37"/>
                  <a:gd name="T34" fmla="*/ 9 w 39"/>
                  <a:gd name="T35" fmla="*/ 33 h 37"/>
                  <a:gd name="T36" fmla="*/ 13 w 39"/>
                  <a:gd name="T37" fmla="*/ 37 h 37"/>
                  <a:gd name="T38" fmla="*/ 19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2 w 39"/>
                  <a:gd name="T45" fmla="*/ 33 h 37"/>
                  <a:gd name="T46" fmla="*/ 35 w 39"/>
                  <a:gd name="T47" fmla="*/ 30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2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3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4" name="Freeform 77">
                <a:extLst>
                  <a:ext uri="{FF2B5EF4-FFF2-40B4-BE49-F238E27FC236}">
                    <a16:creationId xmlns:a16="http://schemas.microsoft.com/office/drawing/2014/main" id="{AD95FD2C-DDDA-47C5-A403-9EA140D590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474"/>
                <a:ext cx="19" cy="19"/>
              </a:xfrm>
              <a:custGeom>
                <a:avLst/>
                <a:gdLst>
                  <a:gd name="T0" fmla="*/ 40 w 40"/>
                  <a:gd name="T1" fmla="*/ 18 h 37"/>
                  <a:gd name="T2" fmla="*/ 40 w 40"/>
                  <a:gd name="T3" fmla="*/ 18 h 37"/>
                  <a:gd name="T4" fmla="*/ 38 w 40"/>
                  <a:gd name="T5" fmla="*/ 13 h 37"/>
                  <a:gd name="T6" fmla="*/ 36 w 40"/>
                  <a:gd name="T7" fmla="*/ 7 h 37"/>
                  <a:gd name="T8" fmla="*/ 32 w 40"/>
                  <a:gd name="T9" fmla="*/ 3 h 37"/>
                  <a:gd name="T10" fmla="*/ 27 w 40"/>
                  <a:gd name="T11" fmla="*/ 0 h 37"/>
                  <a:gd name="T12" fmla="*/ 27 w 40"/>
                  <a:gd name="T13" fmla="*/ 0 h 37"/>
                  <a:gd name="T14" fmla="*/ 19 w 40"/>
                  <a:gd name="T15" fmla="*/ 0 h 37"/>
                  <a:gd name="T16" fmla="*/ 14 w 40"/>
                  <a:gd name="T17" fmla="*/ 0 h 37"/>
                  <a:gd name="T18" fmla="*/ 8 w 40"/>
                  <a:gd name="T19" fmla="*/ 2 h 37"/>
                  <a:gd name="T20" fmla="*/ 4 w 40"/>
                  <a:gd name="T21" fmla="*/ 7 h 37"/>
                  <a:gd name="T22" fmla="*/ 4 w 40"/>
                  <a:gd name="T23" fmla="*/ 7 h 37"/>
                  <a:gd name="T24" fmla="*/ 2 w 40"/>
                  <a:gd name="T25" fmla="*/ 13 h 37"/>
                  <a:gd name="T26" fmla="*/ 0 w 40"/>
                  <a:gd name="T27" fmla="*/ 18 h 37"/>
                  <a:gd name="T28" fmla="*/ 2 w 40"/>
                  <a:gd name="T29" fmla="*/ 24 h 37"/>
                  <a:gd name="T30" fmla="*/ 4 w 40"/>
                  <a:gd name="T31" fmla="*/ 30 h 37"/>
                  <a:gd name="T32" fmla="*/ 4 w 40"/>
                  <a:gd name="T33" fmla="*/ 30 h 37"/>
                  <a:gd name="T34" fmla="*/ 8 w 40"/>
                  <a:gd name="T35" fmla="*/ 33 h 37"/>
                  <a:gd name="T36" fmla="*/ 14 w 40"/>
                  <a:gd name="T37" fmla="*/ 37 h 37"/>
                  <a:gd name="T38" fmla="*/ 19 w 40"/>
                  <a:gd name="T39" fmla="*/ 37 h 37"/>
                  <a:gd name="T40" fmla="*/ 27 w 40"/>
                  <a:gd name="T41" fmla="*/ 37 h 37"/>
                  <a:gd name="T42" fmla="*/ 27 w 40"/>
                  <a:gd name="T43" fmla="*/ 37 h 37"/>
                  <a:gd name="T44" fmla="*/ 32 w 40"/>
                  <a:gd name="T45" fmla="*/ 33 h 37"/>
                  <a:gd name="T46" fmla="*/ 36 w 40"/>
                  <a:gd name="T47" fmla="*/ 30 h 37"/>
                  <a:gd name="T48" fmla="*/ 38 w 40"/>
                  <a:gd name="T49" fmla="*/ 24 h 37"/>
                  <a:gd name="T50" fmla="*/ 40 w 40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" h="37">
                    <a:moveTo>
                      <a:pt x="40" y="18"/>
                    </a:moveTo>
                    <a:lnTo>
                      <a:pt x="40" y="18"/>
                    </a:lnTo>
                    <a:lnTo>
                      <a:pt x="38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9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3"/>
                    </a:lnTo>
                    <a:lnTo>
                      <a:pt x="14" y="37"/>
                    </a:lnTo>
                    <a:lnTo>
                      <a:pt x="19" y="37"/>
                    </a:lnTo>
                    <a:lnTo>
                      <a:pt x="27" y="37"/>
                    </a:lnTo>
                    <a:lnTo>
                      <a:pt x="27" y="37"/>
                    </a:lnTo>
                    <a:lnTo>
                      <a:pt x="32" y="33"/>
                    </a:lnTo>
                    <a:lnTo>
                      <a:pt x="36" y="30"/>
                    </a:lnTo>
                    <a:lnTo>
                      <a:pt x="38" y="24"/>
                    </a:lnTo>
                    <a:lnTo>
                      <a:pt x="40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5" name="Freeform 78">
                <a:extLst>
                  <a:ext uri="{FF2B5EF4-FFF2-40B4-BE49-F238E27FC236}">
                    <a16:creationId xmlns:a16="http://schemas.microsoft.com/office/drawing/2014/main" id="{389A7B5B-45C8-4F84-B2C8-D1F6A33CA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467"/>
                <a:ext cx="19" cy="20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3 h 39"/>
                  <a:gd name="T6" fmla="*/ 33 w 37"/>
                  <a:gd name="T7" fmla="*/ 9 h 39"/>
                  <a:gd name="T8" fmla="*/ 30 w 37"/>
                  <a:gd name="T9" fmla="*/ 3 h 39"/>
                  <a:gd name="T10" fmla="*/ 24 w 37"/>
                  <a:gd name="T11" fmla="*/ 1 h 39"/>
                  <a:gd name="T12" fmla="*/ 24 w 37"/>
                  <a:gd name="T13" fmla="*/ 1 h 39"/>
                  <a:gd name="T14" fmla="*/ 18 w 37"/>
                  <a:gd name="T15" fmla="*/ 0 h 39"/>
                  <a:gd name="T16" fmla="*/ 13 w 37"/>
                  <a:gd name="T17" fmla="*/ 1 h 39"/>
                  <a:gd name="T18" fmla="*/ 7 w 37"/>
                  <a:gd name="T19" fmla="*/ 3 h 39"/>
                  <a:gd name="T20" fmla="*/ 3 w 37"/>
                  <a:gd name="T21" fmla="*/ 9 h 39"/>
                  <a:gd name="T22" fmla="*/ 3 w 37"/>
                  <a:gd name="T23" fmla="*/ 9 h 39"/>
                  <a:gd name="T24" fmla="*/ 0 w 37"/>
                  <a:gd name="T25" fmla="*/ 15 h 39"/>
                  <a:gd name="T26" fmla="*/ 0 w 37"/>
                  <a:gd name="T27" fmla="*/ 20 h 39"/>
                  <a:gd name="T28" fmla="*/ 0 w 37"/>
                  <a:gd name="T29" fmla="*/ 26 h 39"/>
                  <a:gd name="T30" fmla="*/ 3 w 37"/>
                  <a:gd name="T31" fmla="*/ 31 h 39"/>
                  <a:gd name="T32" fmla="*/ 3 w 37"/>
                  <a:gd name="T33" fmla="*/ 31 h 39"/>
                  <a:gd name="T34" fmla="*/ 7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3 w 37"/>
                  <a:gd name="T47" fmla="*/ 31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3" y="31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6" name="Freeform 79">
                <a:extLst>
                  <a:ext uri="{FF2B5EF4-FFF2-40B4-BE49-F238E27FC236}">
                    <a16:creationId xmlns:a16="http://schemas.microsoft.com/office/drawing/2014/main" id="{1B2A6024-F2DC-4DDA-8136-92E8A7004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1464"/>
                <a:ext cx="18" cy="19"/>
              </a:xfrm>
              <a:custGeom>
                <a:avLst/>
                <a:gdLst>
                  <a:gd name="T0" fmla="*/ 38 w 38"/>
                  <a:gd name="T1" fmla="*/ 21 h 39"/>
                  <a:gd name="T2" fmla="*/ 38 w 38"/>
                  <a:gd name="T3" fmla="*/ 21 h 39"/>
                  <a:gd name="T4" fmla="*/ 38 w 38"/>
                  <a:gd name="T5" fmla="*/ 13 h 39"/>
                  <a:gd name="T6" fmla="*/ 36 w 38"/>
                  <a:gd name="T7" fmla="*/ 9 h 39"/>
                  <a:gd name="T8" fmla="*/ 30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19 w 38"/>
                  <a:gd name="T15" fmla="*/ 0 h 39"/>
                  <a:gd name="T16" fmla="*/ 14 w 38"/>
                  <a:gd name="T17" fmla="*/ 2 h 39"/>
                  <a:gd name="T18" fmla="*/ 8 w 38"/>
                  <a:gd name="T19" fmla="*/ 4 h 39"/>
                  <a:gd name="T20" fmla="*/ 4 w 38"/>
                  <a:gd name="T21" fmla="*/ 9 h 39"/>
                  <a:gd name="T22" fmla="*/ 4 w 38"/>
                  <a:gd name="T23" fmla="*/ 9 h 39"/>
                  <a:gd name="T24" fmla="*/ 0 w 38"/>
                  <a:gd name="T25" fmla="*/ 13 h 39"/>
                  <a:gd name="T26" fmla="*/ 0 w 38"/>
                  <a:gd name="T27" fmla="*/ 21 h 39"/>
                  <a:gd name="T28" fmla="*/ 0 w 38"/>
                  <a:gd name="T29" fmla="*/ 26 h 39"/>
                  <a:gd name="T30" fmla="*/ 4 w 38"/>
                  <a:gd name="T31" fmla="*/ 32 h 39"/>
                  <a:gd name="T32" fmla="*/ 4 w 38"/>
                  <a:gd name="T33" fmla="*/ 32 h 39"/>
                  <a:gd name="T34" fmla="*/ 8 w 38"/>
                  <a:gd name="T35" fmla="*/ 36 h 39"/>
                  <a:gd name="T36" fmla="*/ 14 w 38"/>
                  <a:gd name="T37" fmla="*/ 38 h 39"/>
                  <a:gd name="T38" fmla="*/ 19 w 38"/>
                  <a:gd name="T39" fmla="*/ 39 h 39"/>
                  <a:gd name="T40" fmla="*/ 25 w 38"/>
                  <a:gd name="T41" fmla="*/ 38 h 39"/>
                  <a:gd name="T42" fmla="*/ 25 w 38"/>
                  <a:gd name="T43" fmla="*/ 38 h 39"/>
                  <a:gd name="T44" fmla="*/ 30 w 38"/>
                  <a:gd name="T45" fmla="*/ 36 h 39"/>
                  <a:gd name="T46" fmla="*/ 36 w 38"/>
                  <a:gd name="T47" fmla="*/ 32 h 39"/>
                  <a:gd name="T48" fmla="*/ 38 w 38"/>
                  <a:gd name="T49" fmla="*/ 26 h 39"/>
                  <a:gd name="T50" fmla="*/ 38 w 38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1"/>
                    </a:moveTo>
                    <a:lnTo>
                      <a:pt x="38" y="21"/>
                    </a:lnTo>
                    <a:lnTo>
                      <a:pt x="38" y="13"/>
                    </a:lnTo>
                    <a:lnTo>
                      <a:pt x="36" y="9"/>
                    </a:lnTo>
                    <a:lnTo>
                      <a:pt x="30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4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4" y="38"/>
                    </a:lnTo>
                    <a:lnTo>
                      <a:pt x="19" y="39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30" y="36"/>
                    </a:lnTo>
                    <a:lnTo>
                      <a:pt x="36" y="32"/>
                    </a:lnTo>
                    <a:lnTo>
                      <a:pt x="38" y="26"/>
                    </a:lnTo>
                    <a:lnTo>
                      <a:pt x="38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7" name="Freeform 80">
                <a:extLst>
                  <a:ext uri="{FF2B5EF4-FFF2-40B4-BE49-F238E27FC236}">
                    <a16:creationId xmlns:a16="http://schemas.microsoft.com/office/drawing/2014/main" id="{1773E8EC-9B44-4F29-AE97-759BDBD51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8" y="1458"/>
                <a:ext cx="19" cy="20"/>
              </a:xfrm>
              <a:custGeom>
                <a:avLst/>
                <a:gdLst>
                  <a:gd name="T0" fmla="*/ 37 w 37"/>
                  <a:gd name="T1" fmla="*/ 19 h 39"/>
                  <a:gd name="T2" fmla="*/ 37 w 37"/>
                  <a:gd name="T3" fmla="*/ 19 h 39"/>
                  <a:gd name="T4" fmla="*/ 37 w 37"/>
                  <a:gd name="T5" fmla="*/ 13 h 39"/>
                  <a:gd name="T6" fmla="*/ 33 w 37"/>
                  <a:gd name="T7" fmla="*/ 7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8 w 37"/>
                  <a:gd name="T15" fmla="*/ 0 h 39"/>
                  <a:gd name="T16" fmla="*/ 13 w 37"/>
                  <a:gd name="T17" fmla="*/ 2 h 39"/>
                  <a:gd name="T18" fmla="*/ 7 w 37"/>
                  <a:gd name="T19" fmla="*/ 4 h 39"/>
                  <a:gd name="T20" fmla="*/ 3 w 37"/>
                  <a:gd name="T21" fmla="*/ 7 h 39"/>
                  <a:gd name="T22" fmla="*/ 3 w 37"/>
                  <a:gd name="T23" fmla="*/ 7 h 39"/>
                  <a:gd name="T24" fmla="*/ 0 w 37"/>
                  <a:gd name="T25" fmla="*/ 13 h 39"/>
                  <a:gd name="T26" fmla="*/ 0 w 37"/>
                  <a:gd name="T27" fmla="*/ 19 h 39"/>
                  <a:gd name="T28" fmla="*/ 0 w 37"/>
                  <a:gd name="T29" fmla="*/ 26 h 39"/>
                  <a:gd name="T30" fmla="*/ 3 w 37"/>
                  <a:gd name="T31" fmla="*/ 30 h 39"/>
                  <a:gd name="T32" fmla="*/ 3 w 37"/>
                  <a:gd name="T33" fmla="*/ 30 h 39"/>
                  <a:gd name="T34" fmla="*/ 7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3 w 37"/>
                  <a:gd name="T47" fmla="*/ 30 h 39"/>
                  <a:gd name="T48" fmla="*/ 37 w 37"/>
                  <a:gd name="T49" fmla="*/ 26 h 39"/>
                  <a:gd name="T50" fmla="*/ 37 w 37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3" y="30"/>
                    </a:lnTo>
                    <a:lnTo>
                      <a:pt x="37" y="26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8" name="Freeform 81">
                <a:extLst>
                  <a:ext uri="{FF2B5EF4-FFF2-40B4-BE49-F238E27FC236}">
                    <a16:creationId xmlns:a16="http://schemas.microsoft.com/office/drawing/2014/main" id="{614F0BA8-B58E-47FB-BAF9-9CDD91932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1455"/>
                <a:ext cx="19" cy="20"/>
              </a:xfrm>
              <a:custGeom>
                <a:avLst/>
                <a:gdLst>
                  <a:gd name="T0" fmla="*/ 37 w 37"/>
                  <a:gd name="T1" fmla="*/ 19 h 40"/>
                  <a:gd name="T2" fmla="*/ 37 w 37"/>
                  <a:gd name="T3" fmla="*/ 19 h 40"/>
                  <a:gd name="T4" fmla="*/ 37 w 37"/>
                  <a:gd name="T5" fmla="*/ 13 h 40"/>
                  <a:gd name="T6" fmla="*/ 34 w 37"/>
                  <a:gd name="T7" fmla="*/ 8 h 40"/>
                  <a:gd name="T8" fmla="*/ 30 w 37"/>
                  <a:gd name="T9" fmla="*/ 4 h 40"/>
                  <a:gd name="T10" fmla="*/ 24 w 37"/>
                  <a:gd name="T11" fmla="*/ 2 h 40"/>
                  <a:gd name="T12" fmla="*/ 24 w 37"/>
                  <a:gd name="T13" fmla="*/ 2 h 40"/>
                  <a:gd name="T14" fmla="*/ 19 w 37"/>
                  <a:gd name="T15" fmla="*/ 0 h 40"/>
                  <a:gd name="T16" fmla="*/ 13 w 37"/>
                  <a:gd name="T17" fmla="*/ 2 h 40"/>
                  <a:gd name="T18" fmla="*/ 7 w 37"/>
                  <a:gd name="T19" fmla="*/ 4 h 40"/>
                  <a:gd name="T20" fmla="*/ 4 w 37"/>
                  <a:gd name="T21" fmla="*/ 8 h 40"/>
                  <a:gd name="T22" fmla="*/ 4 w 37"/>
                  <a:gd name="T23" fmla="*/ 8 h 40"/>
                  <a:gd name="T24" fmla="*/ 0 w 37"/>
                  <a:gd name="T25" fmla="*/ 13 h 40"/>
                  <a:gd name="T26" fmla="*/ 0 w 37"/>
                  <a:gd name="T27" fmla="*/ 19 h 40"/>
                  <a:gd name="T28" fmla="*/ 0 w 37"/>
                  <a:gd name="T29" fmla="*/ 26 h 40"/>
                  <a:gd name="T30" fmla="*/ 4 w 37"/>
                  <a:gd name="T31" fmla="*/ 30 h 40"/>
                  <a:gd name="T32" fmla="*/ 4 w 37"/>
                  <a:gd name="T33" fmla="*/ 30 h 40"/>
                  <a:gd name="T34" fmla="*/ 7 w 37"/>
                  <a:gd name="T35" fmla="*/ 36 h 40"/>
                  <a:gd name="T36" fmla="*/ 13 w 37"/>
                  <a:gd name="T37" fmla="*/ 38 h 40"/>
                  <a:gd name="T38" fmla="*/ 19 w 37"/>
                  <a:gd name="T39" fmla="*/ 40 h 40"/>
                  <a:gd name="T40" fmla="*/ 24 w 37"/>
                  <a:gd name="T41" fmla="*/ 38 h 40"/>
                  <a:gd name="T42" fmla="*/ 24 w 37"/>
                  <a:gd name="T43" fmla="*/ 38 h 40"/>
                  <a:gd name="T44" fmla="*/ 30 w 37"/>
                  <a:gd name="T45" fmla="*/ 36 h 40"/>
                  <a:gd name="T46" fmla="*/ 34 w 37"/>
                  <a:gd name="T47" fmla="*/ 30 h 40"/>
                  <a:gd name="T48" fmla="*/ 37 w 37"/>
                  <a:gd name="T49" fmla="*/ 26 h 40"/>
                  <a:gd name="T50" fmla="*/ 37 w 37"/>
                  <a:gd name="T51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40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6"/>
                    </a:lnTo>
                    <a:lnTo>
                      <a:pt x="34" y="30"/>
                    </a:lnTo>
                    <a:lnTo>
                      <a:pt x="37" y="26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9" name="Freeform 82">
                <a:extLst>
                  <a:ext uri="{FF2B5EF4-FFF2-40B4-BE49-F238E27FC236}">
                    <a16:creationId xmlns:a16="http://schemas.microsoft.com/office/drawing/2014/main" id="{79A29D23-E842-414E-8162-5A5637CF9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1451"/>
                <a:ext cx="18" cy="19"/>
              </a:xfrm>
              <a:custGeom>
                <a:avLst/>
                <a:gdLst>
                  <a:gd name="T0" fmla="*/ 37 w 37"/>
                  <a:gd name="T1" fmla="*/ 19 h 37"/>
                  <a:gd name="T2" fmla="*/ 37 w 37"/>
                  <a:gd name="T3" fmla="*/ 19 h 37"/>
                  <a:gd name="T4" fmla="*/ 37 w 37"/>
                  <a:gd name="T5" fmla="*/ 13 h 37"/>
                  <a:gd name="T6" fmla="*/ 33 w 37"/>
                  <a:gd name="T7" fmla="*/ 7 h 37"/>
                  <a:gd name="T8" fmla="*/ 29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8 w 37"/>
                  <a:gd name="T15" fmla="*/ 0 h 37"/>
                  <a:gd name="T16" fmla="*/ 13 w 37"/>
                  <a:gd name="T17" fmla="*/ 0 h 37"/>
                  <a:gd name="T18" fmla="*/ 7 w 37"/>
                  <a:gd name="T19" fmla="*/ 4 h 37"/>
                  <a:gd name="T20" fmla="*/ 3 w 37"/>
                  <a:gd name="T21" fmla="*/ 7 h 37"/>
                  <a:gd name="T22" fmla="*/ 3 w 37"/>
                  <a:gd name="T23" fmla="*/ 7 h 37"/>
                  <a:gd name="T24" fmla="*/ 0 w 37"/>
                  <a:gd name="T25" fmla="*/ 13 h 37"/>
                  <a:gd name="T26" fmla="*/ 0 w 37"/>
                  <a:gd name="T27" fmla="*/ 19 h 37"/>
                  <a:gd name="T28" fmla="*/ 0 w 37"/>
                  <a:gd name="T29" fmla="*/ 24 h 37"/>
                  <a:gd name="T30" fmla="*/ 3 w 37"/>
                  <a:gd name="T31" fmla="*/ 30 h 37"/>
                  <a:gd name="T32" fmla="*/ 3 w 37"/>
                  <a:gd name="T33" fmla="*/ 30 h 37"/>
                  <a:gd name="T34" fmla="*/ 7 w 37"/>
                  <a:gd name="T35" fmla="*/ 33 h 37"/>
                  <a:gd name="T36" fmla="*/ 13 w 37"/>
                  <a:gd name="T37" fmla="*/ 37 h 37"/>
                  <a:gd name="T38" fmla="*/ 18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29 w 37"/>
                  <a:gd name="T45" fmla="*/ 33 h 37"/>
                  <a:gd name="T46" fmla="*/ 33 w 37"/>
                  <a:gd name="T47" fmla="*/ 30 h 37"/>
                  <a:gd name="T48" fmla="*/ 37 w 37"/>
                  <a:gd name="T49" fmla="*/ 24 h 37"/>
                  <a:gd name="T50" fmla="*/ 37 w 37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3"/>
                    </a:lnTo>
                    <a:lnTo>
                      <a:pt x="33" y="30"/>
                    </a:lnTo>
                    <a:lnTo>
                      <a:pt x="37" y="24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0" name="Freeform 83">
                <a:extLst>
                  <a:ext uri="{FF2B5EF4-FFF2-40B4-BE49-F238E27FC236}">
                    <a16:creationId xmlns:a16="http://schemas.microsoft.com/office/drawing/2014/main" id="{AAEBF04C-A5E0-48D7-A9D4-38EA943F4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6" y="1441"/>
                <a:ext cx="19" cy="20"/>
              </a:xfrm>
              <a:custGeom>
                <a:avLst/>
                <a:gdLst>
                  <a:gd name="T0" fmla="*/ 39 w 39"/>
                  <a:gd name="T1" fmla="*/ 21 h 40"/>
                  <a:gd name="T2" fmla="*/ 39 w 39"/>
                  <a:gd name="T3" fmla="*/ 21 h 40"/>
                  <a:gd name="T4" fmla="*/ 37 w 39"/>
                  <a:gd name="T5" fmla="*/ 13 h 40"/>
                  <a:gd name="T6" fmla="*/ 35 w 39"/>
                  <a:gd name="T7" fmla="*/ 10 h 40"/>
                  <a:gd name="T8" fmla="*/ 31 w 39"/>
                  <a:gd name="T9" fmla="*/ 4 h 40"/>
                  <a:gd name="T10" fmla="*/ 26 w 39"/>
                  <a:gd name="T11" fmla="*/ 2 h 40"/>
                  <a:gd name="T12" fmla="*/ 26 w 39"/>
                  <a:gd name="T13" fmla="*/ 2 h 40"/>
                  <a:gd name="T14" fmla="*/ 20 w 39"/>
                  <a:gd name="T15" fmla="*/ 0 h 40"/>
                  <a:gd name="T16" fmla="*/ 15 w 39"/>
                  <a:gd name="T17" fmla="*/ 2 h 40"/>
                  <a:gd name="T18" fmla="*/ 9 w 39"/>
                  <a:gd name="T19" fmla="*/ 4 h 40"/>
                  <a:gd name="T20" fmla="*/ 3 w 39"/>
                  <a:gd name="T21" fmla="*/ 10 h 40"/>
                  <a:gd name="T22" fmla="*/ 3 w 39"/>
                  <a:gd name="T23" fmla="*/ 10 h 40"/>
                  <a:gd name="T24" fmla="*/ 2 w 39"/>
                  <a:gd name="T25" fmla="*/ 13 h 40"/>
                  <a:gd name="T26" fmla="*/ 0 w 39"/>
                  <a:gd name="T27" fmla="*/ 21 h 40"/>
                  <a:gd name="T28" fmla="*/ 2 w 39"/>
                  <a:gd name="T29" fmla="*/ 26 h 40"/>
                  <a:gd name="T30" fmla="*/ 3 w 39"/>
                  <a:gd name="T31" fmla="*/ 32 h 40"/>
                  <a:gd name="T32" fmla="*/ 3 w 39"/>
                  <a:gd name="T33" fmla="*/ 32 h 40"/>
                  <a:gd name="T34" fmla="*/ 9 w 39"/>
                  <a:gd name="T35" fmla="*/ 36 h 40"/>
                  <a:gd name="T36" fmla="*/ 15 w 39"/>
                  <a:gd name="T37" fmla="*/ 38 h 40"/>
                  <a:gd name="T38" fmla="*/ 20 w 39"/>
                  <a:gd name="T39" fmla="*/ 40 h 40"/>
                  <a:gd name="T40" fmla="*/ 26 w 39"/>
                  <a:gd name="T41" fmla="*/ 38 h 40"/>
                  <a:gd name="T42" fmla="*/ 26 w 39"/>
                  <a:gd name="T43" fmla="*/ 38 h 40"/>
                  <a:gd name="T44" fmla="*/ 31 w 39"/>
                  <a:gd name="T45" fmla="*/ 36 h 40"/>
                  <a:gd name="T46" fmla="*/ 35 w 39"/>
                  <a:gd name="T47" fmla="*/ 32 h 40"/>
                  <a:gd name="T48" fmla="*/ 37 w 39"/>
                  <a:gd name="T49" fmla="*/ 26 h 40"/>
                  <a:gd name="T50" fmla="*/ 39 w 39"/>
                  <a:gd name="T51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40">
                    <a:moveTo>
                      <a:pt x="39" y="21"/>
                    </a:moveTo>
                    <a:lnTo>
                      <a:pt x="39" y="21"/>
                    </a:lnTo>
                    <a:lnTo>
                      <a:pt x="37" y="13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6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9" y="36"/>
                    </a:lnTo>
                    <a:lnTo>
                      <a:pt x="15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1" name="Freeform 84">
                <a:extLst>
                  <a:ext uri="{FF2B5EF4-FFF2-40B4-BE49-F238E27FC236}">
                    <a16:creationId xmlns:a16="http://schemas.microsoft.com/office/drawing/2014/main" id="{C4AAE4ED-1AA9-4415-8EE7-684AA71A2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1421"/>
                <a:ext cx="20" cy="19"/>
              </a:xfrm>
              <a:custGeom>
                <a:avLst/>
                <a:gdLst>
                  <a:gd name="T0" fmla="*/ 39 w 39"/>
                  <a:gd name="T1" fmla="*/ 21 h 39"/>
                  <a:gd name="T2" fmla="*/ 39 w 39"/>
                  <a:gd name="T3" fmla="*/ 21 h 39"/>
                  <a:gd name="T4" fmla="*/ 37 w 39"/>
                  <a:gd name="T5" fmla="*/ 13 h 39"/>
                  <a:gd name="T6" fmla="*/ 35 w 39"/>
                  <a:gd name="T7" fmla="*/ 10 h 39"/>
                  <a:gd name="T8" fmla="*/ 31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20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3 w 39"/>
                  <a:gd name="T21" fmla="*/ 10 h 39"/>
                  <a:gd name="T22" fmla="*/ 3 w 39"/>
                  <a:gd name="T23" fmla="*/ 10 h 39"/>
                  <a:gd name="T24" fmla="*/ 1 w 39"/>
                  <a:gd name="T25" fmla="*/ 15 h 39"/>
                  <a:gd name="T26" fmla="*/ 0 w 39"/>
                  <a:gd name="T27" fmla="*/ 21 h 39"/>
                  <a:gd name="T28" fmla="*/ 1 w 39"/>
                  <a:gd name="T29" fmla="*/ 26 h 39"/>
                  <a:gd name="T30" fmla="*/ 3 w 39"/>
                  <a:gd name="T31" fmla="*/ 32 h 39"/>
                  <a:gd name="T32" fmla="*/ 3 w 39"/>
                  <a:gd name="T33" fmla="*/ 32 h 39"/>
                  <a:gd name="T34" fmla="*/ 9 w 39"/>
                  <a:gd name="T35" fmla="*/ 36 h 39"/>
                  <a:gd name="T36" fmla="*/ 13 w 39"/>
                  <a:gd name="T37" fmla="*/ 38 h 39"/>
                  <a:gd name="T38" fmla="*/ 20 w 39"/>
                  <a:gd name="T39" fmla="*/ 39 h 39"/>
                  <a:gd name="T40" fmla="*/ 26 w 39"/>
                  <a:gd name="T41" fmla="*/ 38 h 39"/>
                  <a:gd name="T42" fmla="*/ 26 w 39"/>
                  <a:gd name="T43" fmla="*/ 38 h 39"/>
                  <a:gd name="T44" fmla="*/ 31 w 39"/>
                  <a:gd name="T45" fmla="*/ 36 h 39"/>
                  <a:gd name="T46" fmla="*/ 35 w 39"/>
                  <a:gd name="T47" fmla="*/ 32 h 39"/>
                  <a:gd name="T48" fmla="*/ 37 w 39"/>
                  <a:gd name="T49" fmla="*/ 26 h 39"/>
                  <a:gd name="T50" fmla="*/ 39 w 39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1"/>
                    </a:moveTo>
                    <a:lnTo>
                      <a:pt x="39" y="21"/>
                    </a:lnTo>
                    <a:lnTo>
                      <a:pt x="37" y="13"/>
                    </a:lnTo>
                    <a:lnTo>
                      <a:pt x="35" y="10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3" y="10"/>
                    </a:lnTo>
                    <a:lnTo>
                      <a:pt x="3" y="10"/>
                    </a:lnTo>
                    <a:lnTo>
                      <a:pt x="1" y="15"/>
                    </a:lnTo>
                    <a:lnTo>
                      <a:pt x="0" y="21"/>
                    </a:lnTo>
                    <a:lnTo>
                      <a:pt x="1" y="26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9" y="36"/>
                    </a:lnTo>
                    <a:lnTo>
                      <a:pt x="13" y="38"/>
                    </a:lnTo>
                    <a:lnTo>
                      <a:pt x="20" y="39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1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2" name="Freeform 85">
                <a:extLst>
                  <a:ext uri="{FF2B5EF4-FFF2-40B4-BE49-F238E27FC236}">
                    <a16:creationId xmlns:a16="http://schemas.microsoft.com/office/drawing/2014/main" id="{32ABF5D0-B50A-4A7E-87AA-29708E489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1406"/>
                <a:ext cx="19" cy="19"/>
              </a:xfrm>
              <a:custGeom>
                <a:avLst/>
                <a:gdLst>
                  <a:gd name="T0" fmla="*/ 37 w 37"/>
                  <a:gd name="T1" fmla="*/ 19 h 40"/>
                  <a:gd name="T2" fmla="*/ 37 w 37"/>
                  <a:gd name="T3" fmla="*/ 19 h 40"/>
                  <a:gd name="T4" fmla="*/ 37 w 37"/>
                  <a:gd name="T5" fmla="*/ 13 h 40"/>
                  <a:gd name="T6" fmla="*/ 33 w 37"/>
                  <a:gd name="T7" fmla="*/ 8 h 40"/>
                  <a:gd name="T8" fmla="*/ 30 w 37"/>
                  <a:gd name="T9" fmla="*/ 4 h 40"/>
                  <a:gd name="T10" fmla="*/ 24 w 37"/>
                  <a:gd name="T11" fmla="*/ 2 h 40"/>
                  <a:gd name="T12" fmla="*/ 24 w 37"/>
                  <a:gd name="T13" fmla="*/ 2 h 40"/>
                  <a:gd name="T14" fmla="*/ 18 w 37"/>
                  <a:gd name="T15" fmla="*/ 0 h 40"/>
                  <a:gd name="T16" fmla="*/ 13 w 37"/>
                  <a:gd name="T17" fmla="*/ 2 h 40"/>
                  <a:gd name="T18" fmla="*/ 7 w 37"/>
                  <a:gd name="T19" fmla="*/ 4 h 40"/>
                  <a:gd name="T20" fmla="*/ 3 w 37"/>
                  <a:gd name="T21" fmla="*/ 8 h 40"/>
                  <a:gd name="T22" fmla="*/ 3 w 37"/>
                  <a:gd name="T23" fmla="*/ 8 h 40"/>
                  <a:gd name="T24" fmla="*/ 0 w 37"/>
                  <a:gd name="T25" fmla="*/ 13 h 40"/>
                  <a:gd name="T26" fmla="*/ 0 w 37"/>
                  <a:gd name="T27" fmla="*/ 19 h 40"/>
                  <a:gd name="T28" fmla="*/ 0 w 37"/>
                  <a:gd name="T29" fmla="*/ 27 h 40"/>
                  <a:gd name="T30" fmla="*/ 3 w 37"/>
                  <a:gd name="T31" fmla="*/ 30 h 40"/>
                  <a:gd name="T32" fmla="*/ 3 w 37"/>
                  <a:gd name="T33" fmla="*/ 30 h 40"/>
                  <a:gd name="T34" fmla="*/ 7 w 37"/>
                  <a:gd name="T35" fmla="*/ 36 h 40"/>
                  <a:gd name="T36" fmla="*/ 13 w 37"/>
                  <a:gd name="T37" fmla="*/ 38 h 40"/>
                  <a:gd name="T38" fmla="*/ 18 w 37"/>
                  <a:gd name="T39" fmla="*/ 40 h 40"/>
                  <a:gd name="T40" fmla="*/ 24 w 37"/>
                  <a:gd name="T41" fmla="*/ 38 h 40"/>
                  <a:gd name="T42" fmla="*/ 24 w 37"/>
                  <a:gd name="T43" fmla="*/ 38 h 40"/>
                  <a:gd name="T44" fmla="*/ 30 w 37"/>
                  <a:gd name="T45" fmla="*/ 36 h 40"/>
                  <a:gd name="T46" fmla="*/ 33 w 37"/>
                  <a:gd name="T47" fmla="*/ 30 h 40"/>
                  <a:gd name="T48" fmla="*/ 37 w 37"/>
                  <a:gd name="T49" fmla="*/ 27 h 40"/>
                  <a:gd name="T50" fmla="*/ 37 w 37"/>
                  <a:gd name="T51" fmla="*/ 1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40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7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8" y="40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6"/>
                    </a:lnTo>
                    <a:lnTo>
                      <a:pt x="33" y="30"/>
                    </a:lnTo>
                    <a:lnTo>
                      <a:pt x="37" y="27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3" name="Freeform 86">
                <a:extLst>
                  <a:ext uri="{FF2B5EF4-FFF2-40B4-BE49-F238E27FC236}">
                    <a16:creationId xmlns:a16="http://schemas.microsoft.com/office/drawing/2014/main" id="{846EA684-A20B-4DDF-9364-73465D390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" y="1366"/>
                <a:ext cx="19" cy="19"/>
              </a:xfrm>
              <a:custGeom>
                <a:avLst/>
                <a:gdLst>
                  <a:gd name="T0" fmla="*/ 39 w 39"/>
                  <a:gd name="T1" fmla="*/ 21 h 39"/>
                  <a:gd name="T2" fmla="*/ 39 w 39"/>
                  <a:gd name="T3" fmla="*/ 21 h 39"/>
                  <a:gd name="T4" fmla="*/ 37 w 39"/>
                  <a:gd name="T5" fmla="*/ 13 h 39"/>
                  <a:gd name="T6" fmla="*/ 35 w 39"/>
                  <a:gd name="T7" fmla="*/ 9 h 39"/>
                  <a:gd name="T8" fmla="*/ 32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20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4 w 39"/>
                  <a:gd name="T21" fmla="*/ 9 h 39"/>
                  <a:gd name="T22" fmla="*/ 4 w 39"/>
                  <a:gd name="T23" fmla="*/ 9 h 39"/>
                  <a:gd name="T24" fmla="*/ 2 w 39"/>
                  <a:gd name="T25" fmla="*/ 13 h 39"/>
                  <a:gd name="T26" fmla="*/ 0 w 39"/>
                  <a:gd name="T27" fmla="*/ 21 h 39"/>
                  <a:gd name="T28" fmla="*/ 2 w 39"/>
                  <a:gd name="T29" fmla="*/ 26 h 39"/>
                  <a:gd name="T30" fmla="*/ 4 w 39"/>
                  <a:gd name="T31" fmla="*/ 32 h 39"/>
                  <a:gd name="T32" fmla="*/ 4 w 39"/>
                  <a:gd name="T33" fmla="*/ 32 h 39"/>
                  <a:gd name="T34" fmla="*/ 9 w 39"/>
                  <a:gd name="T35" fmla="*/ 36 h 39"/>
                  <a:gd name="T36" fmla="*/ 13 w 39"/>
                  <a:gd name="T37" fmla="*/ 37 h 39"/>
                  <a:gd name="T38" fmla="*/ 20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2 w 39"/>
                  <a:gd name="T45" fmla="*/ 36 h 39"/>
                  <a:gd name="T46" fmla="*/ 35 w 39"/>
                  <a:gd name="T47" fmla="*/ 32 h 39"/>
                  <a:gd name="T48" fmla="*/ 37 w 39"/>
                  <a:gd name="T49" fmla="*/ 26 h 39"/>
                  <a:gd name="T50" fmla="*/ 39 w 39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1"/>
                    </a:moveTo>
                    <a:lnTo>
                      <a:pt x="39" y="21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9" y="36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4" name="Freeform 87">
                <a:extLst>
                  <a:ext uri="{FF2B5EF4-FFF2-40B4-BE49-F238E27FC236}">
                    <a16:creationId xmlns:a16="http://schemas.microsoft.com/office/drawing/2014/main" id="{36D6467A-9BD6-4349-961B-9F2F42EA8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352"/>
                <a:ext cx="19" cy="20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5 h 39"/>
                  <a:gd name="T6" fmla="*/ 33 w 37"/>
                  <a:gd name="T7" fmla="*/ 9 h 39"/>
                  <a:gd name="T8" fmla="*/ 29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8 w 37"/>
                  <a:gd name="T15" fmla="*/ 0 h 39"/>
                  <a:gd name="T16" fmla="*/ 13 w 37"/>
                  <a:gd name="T17" fmla="*/ 2 h 39"/>
                  <a:gd name="T18" fmla="*/ 7 w 37"/>
                  <a:gd name="T19" fmla="*/ 4 h 39"/>
                  <a:gd name="T20" fmla="*/ 3 w 37"/>
                  <a:gd name="T21" fmla="*/ 9 h 39"/>
                  <a:gd name="T22" fmla="*/ 3 w 37"/>
                  <a:gd name="T23" fmla="*/ 9 h 39"/>
                  <a:gd name="T24" fmla="*/ 0 w 37"/>
                  <a:gd name="T25" fmla="*/ 15 h 39"/>
                  <a:gd name="T26" fmla="*/ 0 w 37"/>
                  <a:gd name="T27" fmla="*/ 20 h 39"/>
                  <a:gd name="T28" fmla="*/ 0 w 37"/>
                  <a:gd name="T29" fmla="*/ 26 h 39"/>
                  <a:gd name="T30" fmla="*/ 3 w 37"/>
                  <a:gd name="T31" fmla="*/ 32 h 39"/>
                  <a:gd name="T32" fmla="*/ 3 w 37"/>
                  <a:gd name="T33" fmla="*/ 32 h 39"/>
                  <a:gd name="T34" fmla="*/ 7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29 w 37"/>
                  <a:gd name="T45" fmla="*/ 35 h 39"/>
                  <a:gd name="T46" fmla="*/ 33 w 37"/>
                  <a:gd name="T47" fmla="*/ 32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5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2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5" name="Freeform 88">
                <a:extLst>
                  <a:ext uri="{FF2B5EF4-FFF2-40B4-BE49-F238E27FC236}">
                    <a16:creationId xmlns:a16="http://schemas.microsoft.com/office/drawing/2014/main" id="{02C300DC-5C60-4A24-97D9-0D5186C0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8" y="1330"/>
                <a:ext cx="19" cy="20"/>
              </a:xfrm>
              <a:custGeom>
                <a:avLst/>
                <a:gdLst>
                  <a:gd name="T0" fmla="*/ 39 w 39"/>
                  <a:gd name="T1" fmla="*/ 19 h 39"/>
                  <a:gd name="T2" fmla="*/ 39 w 39"/>
                  <a:gd name="T3" fmla="*/ 19 h 39"/>
                  <a:gd name="T4" fmla="*/ 37 w 39"/>
                  <a:gd name="T5" fmla="*/ 13 h 39"/>
                  <a:gd name="T6" fmla="*/ 35 w 39"/>
                  <a:gd name="T7" fmla="*/ 8 h 39"/>
                  <a:gd name="T8" fmla="*/ 29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18 w 39"/>
                  <a:gd name="T15" fmla="*/ 0 h 39"/>
                  <a:gd name="T16" fmla="*/ 13 w 39"/>
                  <a:gd name="T17" fmla="*/ 2 h 39"/>
                  <a:gd name="T18" fmla="*/ 7 w 39"/>
                  <a:gd name="T19" fmla="*/ 4 h 39"/>
                  <a:gd name="T20" fmla="*/ 3 w 39"/>
                  <a:gd name="T21" fmla="*/ 8 h 39"/>
                  <a:gd name="T22" fmla="*/ 3 w 39"/>
                  <a:gd name="T23" fmla="*/ 8 h 39"/>
                  <a:gd name="T24" fmla="*/ 1 w 39"/>
                  <a:gd name="T25" fmla="*/ 13 h 39"/>
                  <a:gd name="T26" fmla="*/ 0 w 39"/>
                  <a:gd name="T27" fmla="*/ 19 h 39"/>
                  <a:gd name="T28" fmla="*/ 1 w 39"/>
                  <a:gd name="T29" fmla="*/ 24 h 39"/>
                  <a:gd name="T30" fmla="*/ 3 w 39"/>
                  <a:gd name="T31" fmla="*/ 30 h 39"/>
                  <a:gd name="T32" fmla="*/ 3 w 39"/>
                  <a:gd name="T33" fmla="*/ 30 h 39"/>
                  <a:gd name="T34" fmla="*/ 7 w 39"/>
                  <a:gd name="T35" fmla="*/ 36 h 39"/>
                  <a:gd name="T36" fmla="*/ 13 w 39"/>
                  <a:gd name="T37" fmla="*/ 37 h 39"/>
                  <a:gd name="T38" fmla="*/ 18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29 w 39"/>
                  <a:gd name="T45" fmla="*/ 36 h 39"/>
                  <a:gd name="T46" fmla="*/ 35 w 39"/>
                  <a:gd name="T47" fmla="*/ 30 h 39"/>
                  <a:gd name="T48" fmla="*/ 37 w 39"/>
                  <a:gd name="T49" fmla="*/ 24 h 39"/>
                  <a:gd name="T50" fmla="*/ 39 w 39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1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6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9" y="36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6" name="Freeform 89">
                <a:extLst>
                  <a:ext uri="{FF2B5EF4-FFF2-40B4-BE49-F238E27FC236}">
                    <a16:creationId xmlns:a16="http://schemas.microsoft.com/office/drawing/2014/main" id="{4D167A58-F0FE-451A-B4B4-7FE78E05D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1294"/>
                <a:ext cx="20" cy="19"/>
              </a:xfrm>
              <a:custGeom>
                <a:avLst/>
                <a:gdLst>
                  <a:gd name="T0" fmla="*/ 39 w 39"/>
                  <a:gd name="T1" fmla="*/ 21 h 40"/>
                  <a:gd name="T2" fmla="*/ 39 w 39"/>
                  <a:gd name="T3" fmla="*/ 21 h 40"/>
                  <a:gd name="T4" fmla="*/ 37 w 39"/>
                  <a:gd name="T5" fmla="*/ 13 h 40"/>
                  <a:gd name="T6" fmla="*/ 35 w 39"/>
                  <a:gd name="T7" fmla="*/ 10 h 40"/>
                  <a:gd name="T8" fmla="*/ 32 w 39"/>
                  <a:gd name="T9" fmla="*/ 4 h 40"/>
                  <a:gd name="T10" fmla="*/ 26 w 39"/>
                  <a:gd name="T11" fmla="*/ 2 h 40"/>
                  <a:gd name="T12" fmla="*/ 26 w 39"/>
                  <a:gd name="T13" fmla="*/ 2 h 40"/>
                  <a:gd name="T14" fmla="*/ 20 w 39"/>
                  <a:gd name="T15" fmla="*/ 0 h 40"/>
                  <a:gd name="T16" fmla="*/ 13 w 39"/>
                  <a:gd name="T17" fmla="*/ 2 h 40"/>
                  <a:gd name="T18" fmla="*/ 9 w 39"/>
                  <a:gd name="T19" fmla="*/ 4 h 40"/>
                  <a:gd name="T20" fmla="*/ 4 w 39"/>
                  <a:gd name="T21" fmla="*/ 10 h 40"/>
                  <a:gd name="T22" fmla="*/ 4 w 39"/>
                  <a:gd name="T23" fmla="*/ 10 h 40"/>
                  <a:gd name="T24" fmla="*/ 2 w 39"/>
                  <a:gd name="T25" fmla="*/ 15 h 40"/>
                  <a:gd name="T26" fmla="*/ 0 w 39"/>
                  <a:gd name="T27" fmla="*/ 21 h 40"/>
                  <a:gd name="T28" fmla="*/ 2 w 39"/>
                  <a:gd name="T29" fmla="*/ 26 h 40"/>
                  <a:gd name="T30" fmla="*/ 4 w 39"/>
                  <a:gd name="T31" fmla="*/ 32 h 40"/>
                  <a:gd name="T32" fmla="*/ 4 w 39"/>
                  <a:gd name="T33" fmla="*/ 32 h 40"/>
                  <a:gd name="T34" fmla="*/ 9 w 39"/>
                  <a:gd name="T35" fmla="*/ 36 h 40"/>
                  <a:gd name="T36" fmla="*/ 13 w 39"/>
                  <a:gd name="T37" fmla="*/ 38 h 40"/>
                  <a:gd name="T38" fmla="*/ 20 w 39"/>
                  <a:gd name="T39" fmla="*/ 40 h 40"/>
                  <a:gd name="T40" fmla="*/ 26 w 39"/>
                  <a:gd name="T41" fmla="*/ 38 h 40"/>
                  <a:gd name="T42" fmla="*/ 26 w 39"/>
                  <a:gd name="T43" fmla="*/ 38 h 40"/>
                  <a:gd name="T44" fmla="*/ 32 w 39"/>
                  <a:gd name="T45" fmla="*/ 36 h 40"/>
                  <a:gd name="T46" fmla="*/ 35 w 39"/>
                  <a:gd name="T47" fmla="*/ 32 h 40"/>
                  <a:gd name="T48" fmla="*/ 37 w 39"/>
                  <a:gd name="T49" fmla="*/ 26 h 40"/>
                  <a:gd name="T50" fmla="*/ 39 w 39"/>
                  <a:gd name="T51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40">
                    <a:moveTo>
                      <a:pt x="39" y="21"/>
                    </a:moveTo>
                    <a:lnTo>
                      <a:pt x="39" y="21"/>
                    </a:lnTo>
                    <a:lnTo>
                      <a:pt x="37" y="13"/>
                    </a:lnTo>
                    <a:lnTo>
                      <a:pt x="35" y="10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9" y="36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7" name="Freeform 90">
                <a:extLst>
                  <a:ext uri="{FF2B5EF4-FFF2-40B4-BE49-F238E27FC236}">
                    <a16:creationId xmlns:a16="http://schemas.microsoft.com/office/drawing/2014/main" id="{371F637E-4F98-4864-BB6F-CA4BE0623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1251"/>
                <a:ext cx="19" cy="18"/>
              </a:xfrm>
              <a:custGeom>
                <a:avLst/>
                <a:gdLst>
                  <a:gd name="T0" fmla="*/ 37 w 37"/>
                  <a:gd name="T1" fmla="*/ 19 h 38"/>
                  <a:gd name="T2" fmla="*/ 37 w 37"/>
                  <a:gd name="T3" fmla="*/ 19 h 38"/>
                  <a:gd name="T4" fmla="*/ 37 w 37"/>
                  <a:gd name="T5" fmla="*/ 13 h 38"/>
                  <a:gd name="T6" fmla="*/ 34 w 37"/>
                  <a:gd name="T7" fmla="*/ 8 h 38"/>
                  <a:gd name="T8" fmla="*/ 30 w 37"/>
                  <a:gd name="T9" fmla="*/ 4 h 38"/>
                  <a:gd name="T10" fmla="*/ 24 w 37"/>
                  <a:gd name="T11" fmla="*/ 0 h 38"/>
                  <a:gd name="T12" fmla="*/ 24 w 37"/>
                  <a:gd name="T13" fmla="*/ 0 h 38"/>
                  <a:gd name="T14" fmla="*/ 19 w 37"/>
                  <a:gd name="T15" fmla="*/ 0 h 38"/>
                  <a:gd name="T16" fmla="*/ 13 w 37"/>
                  <a:gd name="T17" fmla="*/ 0 h 38"/>
                  <a:gd name="T18" fmla="*/ 8 w 37"/>
                  <a:gd name="T19" fmla="*/ 4 h 38"/>
                  <a:gd name="T20" fmla="*/ 4 w 37"/>
                  <a:gd name="T21" fmla="*/ 8 h 38"/>
                  <a:gd name="T22" fmla="*/ 4 w 37"/>
                  <a:gd name="T23" fmla="*/ 8 h 38"/>
                  <a:gd name="T24" fmla="*/ 0 w 37"/>
                  <a:gd name="T25" fmla="*/ 13 h 38"/>
                  <a:gd name="T26" fmla="*/ 0 w 37"/>
                  <a:gd name="T27" fmla="*/ 19 h 38"/>
                  <a:gd name="T28" fmla="*/ 0 w 37"/>
                  <a:gd name="T29" fmla="*/ 25 h 38"/>
                  <a:gd name="T30" fmla="*/ 4 w 37"/>
                  <a:gd name="T31" fmla="*/ 30 h 38"/>
                  <a:gd name="T32" fmla="*/ 4 w 37"/>
                  <a:gd name="T33" fmla="*/ 30 h 38"/>
                  <a:gd name="T34" fmla="*/ 8 w 37"/>
                  <a:gd name="T35" fmla="*/ 34 h 38"/>
                  <a:gd name="T36" fmla="*/ 13 w 37"/>
                  <a:gd name="T37" fmla="*/ 38 h 38"/>
                  <a:gd name="T38" fmla="*/ 19 w 37"/>
                  <a:gd name="T39" fmla="*/ 38 h 38"/>
                  <a:gd name="T40" fmla="*/ 24 w 37"/>
                  <a:gd name="T41" fmla="*/ 38 h 38"/>
                  <a:gd name="T42" fmla="*/ 24 w 37"/>
                  <a:gd name="T43" fmla="*/ 38 h 38"/>
                  <a:gd name="T44" fmla="*/ 30 w 37"/>
                  <a:gd name="T45" fmla="*/ 34 h 38"/>
                  <a:gd name="T46" fmla="*/ 34 w 37"/>
                  <a:gd name="T47" fmla="*/ 30 h 38"/>
                  <a:gd name="T48" fmla="*/ 37 w 37"/>
                  <a:gd name="T49" fmla="*/ 25 h 38"/>
                  <a:gd name="T50" fmla="*/ 37 w 37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4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4"/>
                    </a:lnTo>
                    <a:lnTo>
                      <a:pt x="34" y="30"/>
                    </a:lnTo>
                    <a:lnTo>
                      <a:pt x="37" y="25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8" name="Freeform 91">
                <a:extLst>
                  <a:ext uri="{FF2B5EF4-FFF2-40B4-BE49-F238E27FC236}">
                    <a16:creationId xmlns:a16="http://schemas.microsoft.com/office/drawing/2014/main" id="{EDDB38DA-837F-415D-92E3-FA068655B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3" y="1230"/>
                <a:ext cx="19" cy="19"/>
              </a:xfrm>
              <a:custGeom>
                <a:avLst/>
                <a:gdLst>
                  <a:gd name="T0" fmla="*/ 39 w 39"/>
                  <a:gd name="T1" fmla="*/ 19 h 38"/>
                  <a:gd name="T2" fmla="*/ 39 w 39"/>
                  <a:gd name="T3" fmla="*/ 19 h 38"/>
                  <a:gd name="T4" fmla="*/ 37 w 39"/>
                  <a:gd name="T5" fmla="*/ 13 h 38"/>
                  <a:gd name="T6" fmla="*/ 36 w 39"/>
                  <a:gd name="T7" fmla="*/ 8 h 38"/>
                  <a:gd name="T8" fmla="*/ 32 w 39"/>
                  <a:gd name="T9" fmla="*/ 4 h 38"/>
                  <a:gd name="T10" fmla="*/ 26 w 39"/>
                  <a:gd name="T11" fmla="*/ 0 h 38"/>
                  <a:gd name="T12" fmla="*/ 26 w 39"/>
                  <a:gd name="T13" fmla="*/ 0 h 38"/>
                  <a:gd name="T14" fmla="*/ 19 w 39"/>
                  <a:gd name="T15" fmla="*/ 0 h 38"/>
                  <a:gd name="T16" fmla="*/ 13 w 39"/>
                  <a:gd name="T17" fmla="*/ 0 h 38"/>
                  <a:gd name="T18" fmla="*/ 9 w 39"/>
                  <a:gd name="T19" fmla="*/ 4 h 38"/>
                  <a:gd name="T20" fmla="*/ 4 w 39"/>
                  <a:gd name="T21" fmla="*/ 8 h 38"/>
                  <a:gd name="T22" fmla="*/ 4 w 39"/>
                  <a:gd name="T23" fmla="*/ 8 h 38"/>
                  <a:gd name="T24" fmla="*/ 2 w 39"/>
                  <a:gd name="T25" fmla="*/ 13 h 38"/>
                  <a:gd name="T26" fmla="*/ 0 w 39"/>
                  <a:gd name="T27" fmla="*/ 19 h 38"/>
                  <a:gd name="T28" fmla="*/ 2 w 39"/>
                  <a:gd name="T29" fmla="*/ 25 h 38"/>
                  <a:gd name="T30" fmla="*/ 4 w 39"/>
                  <a:gd name="T31" fmla="*/ 30 h 38"/>
                  <a:gd name="T32" fmla="*/ 4 w 39"/>
                  <a:gd name="T33" fmla="*/ 30 h 38"/>
                  <a:gd name="T34" fmla="*/ 9 w 39"/>
                  <a:gd name="T35" fmla="*/ 34 h 38"/>
                  <a:gd name="T36" fmla="*/ 13 w 39"/>
                  <a:gd name="T37" fmla="*/ 38 h 38"/>
                  <a:gd name="T38" fmla="*/ 19 w 39"/>
                  <a:gd name="T39" fmla="*/ 38 h 38"/>
                  <a:gd name="T40" fmla="*/ 26 w 39"/>
                  <a:gd name="T41" fmla="*/ 38 h 38"/>
                  <a:gd name="T42" fmla="*/ 26 w 39"/>
                  <a:gd name="T43" fmla="*/ 38 h 38"/>
                  <a:gd name="T44" fmla="*/ 32 w 39"/>
                  <a:gd name="T45" fmla="*/ 34 h 38"/>
                  <a:gd name="T46" fmla="*/ 36 w 39"/>
                  <a:gd name="T47" fmla="*/ 30 h 38"/>
                  <a:gd name="T48" fmla="*/ 37 w 39"/>
                  <a:gd name="T49" fmla="*/ 25 h 38"/>
                  <a:gd name="T50" fmla="*/ 39 w 39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8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9" y="34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2" y="34"/>
                    </a:lnTo>
                    <a:lnTo>
                      <a:pt x="36" y="30"/>
                    </a:lnTo>
                    <a:lnTo>
                      <a:pt x="37" y="25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9" name="Freeform 92">
                <a:extLst>
                  <a:ext uri="{FF2B5EF4-FFF2-40B4-BE49-F238E27FC236}">
                    <a16:creationId xmlns:a16="http://schemas.microsoft.com/office/drawing/2014/main" id="{81347A75-D493-4BB7-BABD-198817BD7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1208"/>
                <a:ext cx="19" cy="19"/>
              </a:xfrm>
              <a:custGeom>
                <a:avLst/>
                <a:gdLst>
                  <a:gd name="T0" fmla="*/ 39 w 39"/>
                  <a:gd name="T1" fmla="*/ 18 h 39"/>
                  <a:gd name="T2" fmla="*/ 39 w 39"/>
                  <a:gd name="T3" fmla="*/ 18 h 39"/>
                  <a:gd name="T4" fmla="*/ 37 w 39"/>
                  <a:gd name="T5" fmla="*/ 13 h 39"/>
                  <a:gd name="T6" fmla="*/ 35 w 39"/>
                  <a:gd name="T7" fmla="*/ 7 h 39"/>
                  <a:gd name="T8" fmla="*/ 31 w 39"/>
                  <a:gd name="T9" fmla="*/ 3 h 39"/>
                  <a:gd name="T10" fmla="*/ 26 w 39"/>
                  <a:gd name="T11" fmla="*/ 1 h 39"/>
                  <a:gd name="T12" fmla="*/ 26 w 39"/>
                  <a:gd name="T13" fmla="*/ 1 h 39"/>
                  <a:gd name="T14" fmla="*/ 20 w 39"/>
                  <a:gd name="T15" fmla="*/ 0 h 39"/>
                  <a:gd name="T16" fmla="*/ 13 w 39"/>
                  <a:gd name="T17" fmla="*/ 1 h 39"/>
                  <a:gd name="T18" fmla="*/ 9 w 39"/>
                  <a:gd name="T19" fmla="*/ 3 h 39"/>
                  <a:gd name="T20" fmla="*/ 3 w 39"/>
                  <a:gd name="T21" fmla="*/ 7 h 39"/>
                  <a:gd name="T22" fmla="*/ 3 w 39"/>
                  <a:gd name="T23" fmla="*/ 7 h 39"/>
                  <a:gd name="T24" fmla="*/ 1 w 39"/>
                  <a:gd name="T25" fmla="*/ 13 h 39"/>
                  <a:gd name="T26" fmla="*/ 0 w 39"/>
                  <a:gd name="T27" fmla="*/ 18 h 39"/>
                  <a:gd name="T28" fmla="*/ 1 w 39"/>
                  <a:gd name="T29" fmla="*/ 26 h 39"/>
                  <a:gd name="T30" fmla="*/ 3 w 39"/>
                  <a:gd name="T31" fmla="*/ 29 h 39"/>
                  <a:gd name="T32" fmla="*/ 3 w 39"/>
                  <a:gd name="T33" fmla="*/ 29 h 39"/>
                  <a:gd name="T34" fmla="*/ 9 w 39"/>
                  <a:gd name="T35" fmla="*/ 35 h 39"/>
                  <a:gd name="T36" fmla="*/ 13 w 39"/>
                  <a:gd name="T37" fmla="*/ 37 h 39"/>
                  <a:gd name="T38" fmla="*/ 20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1 w 39"/>
                  <a:gd name="T45" fmla="*/ 35 h 39"/>
                  <a:gd name="T46" fmla="*/ 35 w 39"/>
                  <a:gd name="T47" fmla="*/ 29 h 39"/>
                  <a:gd name="T48" fmla="*/ 37 w 39"/>
                  <a:gd name="T49" fmla="*/ 26 h 39"/>
                  <a:gd name="T50" fmla="*/ 39 w 39"/>
                  <a:gd name="T51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29"/>
                    </a:lnTo>
                    <a:lnTo>
                      <a:pt x="37" y="26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0" name="Freeform 93">
                <a:extLst>
                  <a:ext uri="{FF2B5EF4-FFF2-40B4-BE49-F238E27FC236}">
                    <a16:creationId xmlns:a16="http://schemas.microsoft.com/office/drawing/2014/main" id="{0AF88949-8198-4AF6-8359-55F75762F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2" y="1184"/>
                <a:ext cx="18" cy="20"/>
              </a:xfrm>
              <a:custGeom>
                <a:avLst/>
                <a:gdLst>
                  <a:gd name="T0" fmla="*/ 38 w 38"/>
                  <a:gd name="T1" fmla="*/ 19 h 39"/>
                  <a:gd name="T2" fmla="*/ 38 w 38"/>
                  <a:gd name="T3" fmla="*/ 19 h 39"/>
                  <a:gd name="T4" fmla="*/ 38 w 38"/>
                  <a:gd name="T5" fmla="*/ 13 h 39"/>
                  <a:gd name="T6" fmla="*/ 34 w 38"/>
                  <a:gd name="T7" fmla="*/ 7 h 39"/>
                  <a:gd name="T8" fmla="*/ 30 w 38"/>
                  <a:gd name="T9" fmla="*/ 4 h 39"/>
                  <a:gd name="T10" fmla="*/ 24 w 38"/>
                  <a:gd name="T11" fmla="*/ 2 h 39"/>
                  <a:gd name="T12" fmla="*/ 24 w 38"/>
                  <a:gd name="T13" fmla="*/ 2 h 39"/>
                  <a:gd name="T14" fmla="*/ 19 w 38"/>
                  <a:gd name="T15" fmla="*/ 0 h 39"/>
                  <a:gd name="T16" fmla="*/ 13 w 38"/>
                  <a:gd name="T17" fmla="*/ 2 h 39"/>
                  <a:gd name="T18" fmla="*/ 8 w 38"/>
                  <a:gd name="T19" fmla="*/ 4 h 39"/>
                  <a:gd name="T20" fmla="*/ 4 w 38"/>
                  <a:gd name="T21" fmla="*/ 7 h 39"/>
                  <a:gd name="T22" fmla="*/ 4 w 38"/>
                  <a:gd name="T23" fmla="*/ 7 h 39"/>
                  <a:gd name="T24" fmla="*/ 0 w 38"/>
                  <a:gd name="T25" fmla="*/ 13 h 39"/>
                  <a:gd name="T26" fmla="*/ 0 w 38"/>
                  <a:gd name="T27" fmla="*/ 19 h 39"/>
                  <a:gd name="T28" fmla="*/ 0 w 38"/>
                  <a:gd name="T29" fmla="*/ 26 h 39"/>
                  <a:gd name="T30" fmla="*/ 4 w 38"/>
                  <a:gd name="T31" fmla="*/ 30 h 39"/>
                  <a:gd name="T32" fmla="*/ 4 w 38"/>
                  <a:gd name="T33" fmla="*/ 30 h 39"/>
                  <a:gd name="T34" fmla="*/ 8 w 38"/>
                  <a:gd name="T35" fmla="*/ 35 h 39"/>
                  <a:gd name="T36" fmla="*/ 13 w 38"/>
                  <a:gd name="T37" fmla="*/ 37 h 39"/>
                  <a:gd name="T38" fmla="*/ 19 w 38"/>
                  <a:gd name="T39" fmla="*/ 39 h 39"/>
                  <a:gd name="T40" fmla="*/ 24 w 38"/>
                  <a:gd name="T41" fmla="*/ 37 h 39"/>
                  <a:gd name="T42" fmla="*/ 24 w 38"/>
                  <a:gd name="T43" fmla="*/ 37 h 39"/>
                  <a:gd name="T44" fmla="*/ 30 w 38"/>
                  <a:gd name="T45" fmla="*/ 35 h 39"/>
                  <a:gd name="T46" fmla="*/ 34 w 38"/>
                  <a:gd name="T47" fmla="*/ 30 h 39"/>
                  <a:gd name="T48" fmla="*/ 38 w 38"/>
                  <a:gd name="T49" fmla="*/ 26 h 39"/>
                  <a:gd name="T50" fmla="*/ 38 w 38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9"/>
                    </a:lnTo>
                    <a:lnTo>
                      <a:pt x="38" y="13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4" y="30"/>
                    </a:lnTo>
                    <a:lnTo>
                      <a:pt x="38" y="26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1" name="Freeform 94">
                <a:extLst>
                  <a:ext uri="{FF2B5EF4-FFF2-40B4-BE49-F238E27FC236}">
                    <a16:creationId xmlns:a16="http://schemas.microsoft.com/office/drawing/2014/main" id="{1524A09C-98CE-4810-9392-49F71AA40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1162"/>
                <a:ext cx="19" cy="20"/>
              </a:xfrm>
              <a:custGeom>
                <a:avLst/>
                <a:gdLst>
                  <a:gd name="T0" fmla="*/ 37 w 37"/>
                  <a:gd name="T1" fmla="*/ 21 h 39"/>
                  <a:gd name="T2" fmla="*/ 37 w 37"/>
                  <a:gd name="T3" fmla="*/ 21 h 39"/>
                  <a:gd name="T4" fmla="*/ 37 w 37"/>
                  <a:gd name="T5" fmla="*/ 13 h 39"/>
                  <a:gd name="T6" fmla="*/ 33 w 37"/>
                  <a:gd name="T7" fmla="*/ 9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9 w 37"/>
                  <a:gd name="T15" fmla="*/ 0 h 39"/>
                  <a:gd name="T16" fmla="*/ 13 w 37"/>
                  <a:gd name="T17" fmla="*/ 2 h 39"/>
                  <a:gd name="T18" fmla="*/ 7 w 37"/>
                  <a:gd name="T19" fmla="*/ 4 h 39"/>
                  <a:gd name="T20" fmla="*/ 2 w 37"/>
                  <a:gd name="T21" fmla="*/ 9 h 39"/>
                  <a:gd name="T22" fmla="*/ 2 w 37"/>
                  <a:gd name="T23" fmla="*/ 9 h 39"/>
                  <a:gd name="T24" fmla="*/ 0 w 37"/>
                  <a:gd name="T25" fmla="*/ 13 h 39"/>
                  <a:gd name="T26" fmla="*/ 0 w 37"/>
                  <a:gd name="T27" fmla="*/ 21 h 39"/>
                  <a:gd name="T28" fmla="*/ 0 w 37"/>
                  <a:gd name="T29" fmla="*/ 26 h 39"/>
                  <a:gd name="T30" fmla="*/ 2 w 37"/>
                  <a:gd name="T31" fmla="*/ 32 h 39"/>
                  <a:gd name="T32" fmla="*/ 2 w 37"/>
                  <a:gd name="T33" fmla="*/ 32 h 39"/>
                  <a:gd name="T34" fmla="*/ 7 w 37"/>
                  <a:gd name="T35" fmla="*/ 36 h 39"/>
                  <a:gd name="T36" fmla="*/ 13 w 37"/>
                  <a:gd name="T37" fmla="*/ 37 h 39"/>
                  <a:gd name="T38" fmla="*/ 19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6 h 39"/>
                  <a:gd name="T46" fmla="*/ 33 w 37"/>
                  <a:gd name="T47" fmla="*/ 32 h 39"/>
                  <a:gd name="T48" fmla="*/ 37 w 37"/>
                  <a:gd name="T49" fmla="*/ 26 h 39"/>
                  <a:gd name="T50" fmla="*/ 37 w 37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1"/>
                    </a:moveTo>
                    <a:lnTo>
                      <a:pt x="37" y="21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7" y="36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6"/>
                    </a:lnTo>
                    <a:lnTo>
                      <a:pt x="33" y="32"/>
                    </a:lnTo>
                    <a:lnTo>
                      <a:pt x="37" y="26"/>
                    </a:lnTo>
                    <a:lnTo>
                      <a:pt x="37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2" name="Freeform 95">
                <a:extLst>
                  <a:ext uri="{FF2B5EF4-FFF2-40B4-BE49-F238E27FC236}">
                    <a16:creationId xmlns:a16="http://schemas.microsoft.com/office/drawing/2014/main" id="{CAC366C4-0590-444B-88F5-1F0FCDEBF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4" y="1170"/>
                <a:ext cx="19" cy="20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5 h 39"/>
                  <a:gd name="T6" fmla="*/ 33 w 37"/>
                  <a:gd name="T7" fmla="*/ 9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8 w 37"/>
                  <a:gd name="T15" fmla="*/ 0 h 39"/>
                  <a:gd name="T16" fmla="*/ 13 w 37"/>
                  <a:gd name="T17" fmla="*/ 2 h 39"/>
                  <a:gd name="T18" fmla="*/ 7 w 37"/>
                  <a:gd name="T19" fmla="*/ 4 h 39"/>
                  <a:gd name="T20" fmla="*/ 3 w 37"/>
                  <a:gd name="T21" fmla="*/ 9 h 39"/>
                  <a:gd name="T22" fmla="*/ 3 w 37"/>
                  <a:gd name="T23" fmla="*/ 9 h 39"/>
                  <a:gd name="T24" fmla="*/ 0 w 37"/>
                  <a:gd name="T25" fmla="*/ 15 h 39"/>
                  <a:gd name="T26" fmla="*/ 0 w 37"/>
                  <a:gd name="T27" fmla="*/ 20 h 39"/>
                  <a:gd name="T28" fmla="*/ 0 w 37"/>
                  <a:gd name="T29" fmla="*/ 26 h 39"/>
                  <a:gd name="T30" fmla="*/ 3 w 37"/>
                  <a:gd name="T31" fmla="*/ 32 h 39"/>
                  <a:gd name="T32" fmla="*/ 3 w 37"/>
                  <a:gd name="T33" fmla="*/ 32 h 39"/>
                  <a:gd name="T34" fmla="*/ 7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3 w 37"/>
                  <a:gd name="T47" fmla="*/ 32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5"/>
                    </a:lnTo>
                    <a:lnTo>
                      <a:pt x="33" y="9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2"/>
                    </a:lnTo>
                    <a:lnTo>
                      <a:pt x="3" y="32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3" y="32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3" name="Freeform 96">
                <a:extLst>
                  <a:ext uri="{FF2B5EF4-FFF2-40B4-BE49-F238E27FC236}">
                    <a16:creationId xmlns:a16="http://schemas.microsoft.com/office/drawing/2014/main" id="{CA42DDD6-4D7F-400C-BECF-5C6C40B54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6" y="1146"/>
                <a:ext cx="19" cy="20"/>
              </a:xfrm>
              <a:custGeom>
                <a:avLst/>
                <a:gdLst>
                  <a:gd name="T0" fmla="*/ 39 w 39"/>
                  <a:gd name="T1" fmla="*/ 19 h 39"/>
                  <a:gd name="T2" fmla="*/ 39 w 39"/>
                  <a:gd name="T3" fmla="*/ 19 h 39"/>
                  <a:gd name="T4" fmla="*/ 38 w 39"/>
                  <a:gd name="T5" fmla="*/ 13 h 39"/>
                  <a:gd name="T6" fmla="*/ 36 w 39"/>
                  <a:gd name="T7" fmla="*/ 8 h 39"/>
                  <a:gd name="T8" fmla="*/ 30 w 39"/>
                  <a:gd name="T9" fmla="*/ 4 h 39"/>
                  <a:gd name="T10" fmla="*/ 24 w 39"/>
                  <a:gd name="T11" fmla="*/ 2 h 39"/>
                  <a:gd name="T12" fmla="*/ 24 w 39"/>
                  <a:gd name="T13" fmla="*/ 2 h 39"/>
                  <a:gd name="T14" fmla="*/ 19 w 39"/>
                  <a:gd name="T15" fmla="*/ 0 h 39"/>
                  <a:gd name="T16" fmla="*/ 13 w 39"/>
                  <a:gd name="T17" fmla="*/ 2 h 39"/>
                  <a:gd name="T18" fmla="*/ 8 w 39"/>
                  <a:gd name="T19" fmla="*/ 4 h 39"/>
                  <a:gd name="T20" fmla="*/ 4 w 39"/>
                  <a:gd name="T21" fmla="*/ 8 h 39"/>
                  <a:gd name="T22" fmla="*/ 4 w 39"/>
                  <a:gd name="T23" fmla="*/ 8 h 39"/>
                  <a:gd name="T24" fmla="*/ 2 w 39"/>
                  <a:gd name="T25" fmla="*/ 13 h 39"/>
                  <a:gd name="T26" fmla="*/ 0 w 39"/>
                  <a:gd name="T27" fmla="*/ 19 h 39"/>
                  <a:gd name="T28" fmla="*/ 2 w 39"/>
                  <a:gd name="T29" fmla="*/ 25 h 39"/>
                  <a:gd name="T30" fmla="*/ 4 w 39"/>
                  <a:gd name="T31" fmla="*/ 30 h 39"/>
                  <a:gd name="T32" fmla="*/ 4 w 39"/>
                  <a:gd name="T33" fmla="*/ 30 h 39"/>
                  <a:gd name="T34" fmla="*/ 8 w 39"/>
                  <a:gd name="T35" fmla="*/ 36 h 39"/>
                  <a:gd name="T36" fmla="*/ 13 w 39"/>
                  <a:gd name="T37" fmla="*/ 38 h 39"/>
                  <a:gd name="T38" fmla="*/ 19 w 39"/>
                  <a:gd name="T39" fmla="*/ 39 h 39"/>
                  <a:gd name="T40" fmla="*/ 24 w 39"/>
                  <a:gd name="T41" fmla="*/ 38 h 39"/>
                  <a:gd name="T42" fmla="*/ 24 w 39"/>
                  <a:gd name="T43" fmla="*/ 38 h 39"/>
                  <a:gd name="T44" fmla="*/ 30 w 39"/>
                  <a:gd name="T45" fmla="*/ 36 h 39"/>
                  <a:gd name="T46" fmla="*/ 36 w 39"/>
                  <a:gd name="T47" fmla="*/ 30 h 39"/>
                  <a:gd name="T48" fmla="*/ 38 w 39"/>
                  <a:gd name="T49" fmla="*/ 26 h 39"/>
                  <a:gd name="T50" fmla="*/ 39 w 39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9" y="19"/>
                    </a:lnTo>
                    <a:lnTo>
                      <a:pt x="38" y="13"/>
                    </a:lnTo>
                    <a:lnTo>
                      <a:pt x="36" y="8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39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6"/>
                    </a:lnTo>
                    <a:lnTo>
                      <a:pt x="36" y="30"/>
                    </a:lnTo>
                    <a:lnTo>
                      <a:pt x="38" y="26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4" name="Freeform 97">
                <a:extLst>
                  <a:ext uri="{FF2B5EF4-FFF2-40B4-BE49-F238E27FC236}">
                    <a16:creationId xmlns:a16="http://schemas.microsoft.com/office/drawing/2014/main" id="{1DFB316A-3111-41FC-88DB-CA25CA7B0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127"/>
                <a:ext cx="19" cy="19"/>
              </a:xfrm>
              <a:custGeom>
                <a:avLst/>
                <a:gdLst>
                  <a:gd name="T0" fmla="*/ 39 w 39"/>
                  <a:gd name="T1" fmla="*/ 19 h 37"/>
                  <a:gd name="T2" fmla="*/ 39 w 39"/>
                  <a:gd name="T3" fmla="*/ 19 h 37"/>
                  <a:gd name="T4" fmla="*/ 37 w 39"/>
                  <a:gd name="T5" fmla="*/ 13 h 37"/>
                  <a:gd name="T6" fmla="*/ 35 w 39"/>
                  <a:gd name="T7" fmla="*/ 7 h 37"/>
                  <a:gd name="T8" fmla="*/ 31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20 w 39"/>
                  <a:gd name="T15" fmla="*/ 0 h 37"/>
                  <a:gd name="T16" fmla="*/ 13 w 39"/>
                  <a:gd name="T17" fmla="*/ 0 h 37"/>
                  <a:gd name="T18" fmla="*/ 9 w 39"/>
                  <a:gd name="T19" fmla="*/ 2 h 37"/>
                  <a:gd name="T20" fmla="*/ 3 w 39"/>
                  <a:gd name="T21" fmla="*/ 7 h 37"/>
                  <a:gd name="T22" fmla="*/ 3 w 39"/>
                  <a:gd name="T23" fmla="*/ 7 h 37"/>
                  <a:gd name="T24" fmla="*/ 2 w 39"/>
                  <a:gd name="T25" fmla="*/ 13 h 37"/>
                  <a:gd name="T26" fmla="*/ 0 w 39"/>
                  <a:gd name="T27" fmla="*/ 19 h 37"/>
                  <a:gd name="T28" fmla="*/ 2 w 39"/>
                  <a:gd name="T29" fmla="*/ 24 h 37"/>
                  <a:gd name="T30" fmla="*/ 3 w 39"/>
                  <a:gd name="T31" fmla="*/ 30 h 37"/>
                  <a:gd name="T32" fmla="*/ 3 w 39"/>
                  <a:gd name="T33" fmla="*/ 30 h 37"/>
                  <a:gd name="T34" fmla="*/ 9 w 39"/>
                  <a:gd name="T35" fmla="*/ 34 h 37"/>
                  <a:gd name="T36" fmla="*/ 13 w 39"/>
                  <a:gd name="T37" fmla="*/ 37 h 37"/>
                  <a:gd name="T38" fmla="*/ 20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1 w 39"/>
                  <a:gd name="T45" fmla="*/ 34 h 37"/>
                  <a:gd name="T46" fmla="*/ 35 w 39"/>
                  <a:gd name="T47" fmla="*/ 30 h 37"/>
                  <a:gd name="T48" fmla="*/ 37 w 39"/>
                  <a:gd name="T49" fmla="*/ 24 h 37"/>
                  <a:gd name="T50" fmla="*/ 39 w 39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9" y="34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4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5" name="Freeform 98">
                <a:extLst>
                  <a:ext uri="{FF2B5EF4-FFF2-40B4-BE49-F238E27FC236}">
                    <a16:creationId xmlns:a16="http://schemas.microsoft.com/office/drawing/2014/main" id="{6462B991-0323-4FE7-92BD-B2720B601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1079"/>
                <a:ext cx="19" cy="20"/>
              </a:xfrm>
              <a:custGeom>
                <a:avLst/>
                <a:gdLst>
                  <a:gd name="T0" fmla="*/ 37 w 37"/>
                  <a:gd name="T1" fmla="*/ 19 h 39"/>
                  <a:gd name="T2" fmla="*/ 37 w 37"/>
                  <a:gd name="T3" fmla="*/ 19 h 39"/>
                  <a:gd name="T4" fmla="*/ 37 w 37"/>
                  <a:gd name="T5" fmla="*/ 13 h 39"/>
                  <a:gd name="T6" fmla="*/ 33 w 37"/>
                  <a:gd name="T7" fmla="*/ 7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8 w 37"/>
                  <a:gd name="T15" fmla="*/ 0 h 39"/>
                  <a:gd name="T16" fmla="*/ 13 w 37"/>
                  <a:gd name="T17" fmla="*/ 2 h 39"/>
                  <a:gd name="T18" fmla="*/ 7 w 37"/>
                  <a:gd name="T19" fmla="*/ 4 h 39"/>
                  <a:gd name="T20" fmla="*/ 4 w 37"/>
                  <a:gd name="T21" fmla="*/ 7 h 39"/>
                  <a:gd name="T22" fmla="*/ 4 w 37"/>
                  <a:gd name="T23" fmla="*/ 7 h 39"/>
                  <a:gd name="T24" fmla="*/ 0 w 37"/>
                  <a:gd name="T25" fmla="*/ 13 h 39"/>
                  <a:gd name="T26" fmla="*/ 0 w 37"/>
                  <a:gd name="T27" fmla="*/ 19 h 39"/>
                  <a:gd name="T28" fmla="*/ 0 w 37"/>
                  <a:gd name="T29" fmla="*/ 24 h 39"/>
                  <a:gd name="T30" fmla="*/ 4 w 37"/>
                  <a:gd name="T31" fmla="*/ 30 h 39"/>
                  <a:gd name="T32" fmla="*/ 4 w 37"/>
                  <a:gd name="T33" fmla="*/ 30 h 39"/>
                  <a:gd name="T34" fmla="*/ 7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3 w 37"/>
                  <a:gd name="T47" fmla="*/ 30 h 39"/>
                  <a:gd name="T48" fmla="*/ 37 w 37"/>
                  <a:gd name="T49" fmla="*/ 26 h 39"/>
                  <a:gd name="T50" fmla="*/ 37 w 37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3" y="30"/>
                    </a:lnTo>
                    <a:lnTo>
                      <a:pt x="37" y="26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6" name="Freeform 99">
                <a:extLst>
                  <a:ext uri="{FF2B5EF4-FFF2-40B4-BE49-F238E27FC236}">
                    <a16:creationId xmlns:a16="http://schemas.microsoft.com/office/drawing/2014/main" id="{8E94D82A-5DAB-41E4-A1EE-020D1E9A4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8" y="1055"/>
                <a:ext cx="19" cy="18"/>
              </a:xfrm>
              <a:custGeom>
                <a:avLst/>
                <a:gdLst>
                  <a:gd name="T0" fmla="*/ 38 w 38"/>
                  <a:gd name="T1" fmla="*/ 19 h 38"/>
                  <a:gd name="T2" fmla="*/ 38 w 38"/>
                  <a:gd name="T3" fmla="*/ 19 h 38"/>
                  <a:gd name="T4" fmla="*/ 38 w 38"/>
                  <a:gd name="T5" fmla="*/ 13 h 38"/>
                  <a:gd name="T6" fmla="*/ 34 w 38"/>
                  <a:gd name="T7" fmla="*/ 8 h 38"/>
                  <a:gd name="T8" fmla="*/ 30 w 38"/>
                  <a:gd name="T9" fmla="*/ 4 h 38"/>
                  <a:gd name="T10" fmla="*/ 24 w 38"/>
                  <a:gd name="T11" fmla="*/ 0 h 38"/>
                  <a:gd name="T12" fmla="*/ 24 w 38"/>
                  <a:gd name="T13" fmla="*/ 0 h 38"/>
                  <a:gd name="T14" fmla="*/ 19 w 38"/>
                  <a:gd name="T15" fmla="*/ 0 h 38"/>
                  <a:gd name="T16" fmla="*/ 13 w 38"/>
                  <a:gd name="T17" fmla="*/ 0 h 38"/>
                  <a:gd name="T18" fmla="*/ 8 w 38"/>
                  <a:gd name="T19" fmla="*/ 4 h 38"/>
                  <a:gd name="T20" fmla="*/ 4 w 38"/>
                  <a:gd name="T21" fmla="*/ 8 h 38"/>
                  <a:gd name="T22" fmla="*/ 4 w 38"/>
                  <a:gd name="T23" fmla="*/ 8 h 38"/>
                  <a:gd name="T24" fmla="*/ 0 w 38"/>
                  <a:gd name="T25" fmla="*/ 13 h 38"/>
                  <a:gd name="T26" fmla="*/ 0 w 38"/>
                  <a:gd name="T27" fmla="*/ 19 h 38"/>
                  <a:gd name="T28" fmla="*/ 0 w 38"/>
                  <a:gd name="T29" fmla="*/ 25 h 38"/>
                  <a:gd name="T30" fmla="*/ 4 w 38"/>
                  <a:gd name="T31" fmla="*/ 30 h 38"/>
                  <a:gd name="T32" fmla="*/ 4 w 38"/>
                  <a:gd name="T33" fmla="*/ 30 h 38"/>
                  <a:gd name="T34" fmla="*/ 8 w 38"/>
                  <a:gd name="T35" fmla="*/ 34 h 38"/>
                  <a:gd name="T36" fmla="*/ 13 w 38"/>
                  <a:gd name="T37" fmla="*/ 38 h 38"/>
                  <a:gd name="T38" fmla="*/ 19 w 38"/>
                  <a:gd name="T39" fmla="*/ 38 h 38"/>
                  <a:gd name="T40" fmla="*/ 24 w 38"/>
                  <a:gd name="T41" fmla="*/ 38 h 38"/>
                  <a:gd name="T42" fmla="*/ 24 w 38"/>
                  <a:gd name="T43" fmla="*/ 38 h 38"/>
                  <a:gd name="T44" fmla="*/ 30 w 38"/>
                  <a:gd name="T45" fmla="*/ 34 h 38"/>
                  <a:gd name="T46" fmla="*/ 34 w 38"/>
                  <a:gd name="T47" fmla="*/ 30 h 38"/>
                  <a:gd name="T48" fmla="*/ 38 w 38"/>
                  <a:gd name="T49" fmla="*/ 25 h 38"/>
                  <a:gd name="T50" fmla="*/ 38 w 38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9"/>
                    </a:moveTo>
                    <a:lnTo>
                      <a:pt x="38" y="19"/>
                    </a:lnTo>
                    <a:lnTo>
                      <a:pt x="38" y="13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4"/>
                    </a:lnTo>
                    <a:lnTo>
                      <a:pt x="13" y="38"/>
                    </a:lnTo>
                    <a:lnTo>
                      <a:pt x="19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4"/>
                    </a:lnTo>
                    <a:lnTo>
                      <a:pt x="34" y="30"/>
                    </a:lnTo>
                    <a:lnTo>
                      <a:pt x="38" y="25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7" name="Freeform 100">
                <a:extLst>
                  <a:ext uri="{FF2B5EF4-FFF2-40B4-BE49-F238E27FC236}">
                    <a16:creationId xmlns:a16="http://schemas.microsoft.com/office/drawing/2014/main" id="{EE1A06F7-7F89-4FB3-A129-BEEBF42BF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1" y="1038"/>
                <a:ext cx="19" cy="19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4 w 37"/>
                  <a:gd name="T7" fmla="*/ 7 h 37"/>
                  <a:gd name="T8" fmla="*/ 30 w 37"/>
                  <a:gd name="T9" fmla="*/ 3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7 w 37"/>
                  <a:gd name="T19" fmla="*/ 3 h 37"/>
                  <a:gd name="T20" fmla="*/ 4 w 37"/>
                  <a:gd name="T21" fmla="*/ 7 h 37"/>
                  <a:gd name="T22" fmla="*/ 4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30 h 37"/>
                  <a:gd name="T32" fmla="*/ 4 w 37"/>
                  <a:gd name="T33" fmla="*/ 30 h 37"/>
                  <a:gd name="T34" fmla="*/ 7 w 37"/>
                  <a:gd name="T35" fmla="*/ 33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4 w 37"/>
                  <a:gd name="T47" fmla="*/ 30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4" y="7"/>
                    </a:lnTo>
                    <a:lnTo>
                      <a:pt x="30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4" y="30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8" name="Freeform 101">
                <a:extLst>
                  <a:ext uri="{FF2B5EF4-FFF2-40B4-BE49-F238E27FC236}">
                    <a16:creationId xmlns:a16="http://schemas.microsoft.com/office/drawing/2014/main" id="{D252E580-EA68-403C-861F-81081FBB3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1021"/>
                <a:ext cx="19" cy="19"/>
              </a:xfrm>
              <a:custGeom>
                <a:avLst/>
                <a:gdLst>
                  <a:gd name="T0" fmla="*/ 39 w 39"/>
                  <a:gd name="T1" fmla="*/ 19 h 37"/>
                  <a:gd name="T2" fmla="*/ 39 w 39"/>
                  <a:gd name="T3" fmla="*/ 19 h 37"/>
                  <a:gd name="T4" fmla="*/ 37 w 39"/>
                  <a:gd name="T5" fmla="*/ 13 h 37"/>
                  <a:gd name="T6" fmla="*/ 35 w 39"/>
                  <a:gd name="T7" fmla="*/ 8 h 37"/>
                  <a:gd name="T8" fmla="*/ 31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18 w 39"/>
                  <a:gd name="T15" fmla="*/ 0 h 37"/>
                  <a:gd name="T16" fmla="*/ 13 w 39"/>
                  <a:gd name="T17" fmla="*/ 0 h 37"/>
                  <a:gd name="T18" fmla="*/ 9 w 39"/>
                  <a:gd name="T19" fmla="*/ 4 h 37"/>
                  <a:gd name="T20" fmla="*/ 3 w 39"/>
                  <a:gd name="T21" fmla="*/ 8 h 37"/>
                  <a:gd name="T22" fmla="*/ 3 w 39"/>
                  <a:gd name="T23" fmla="*/ 8 h 37"/>
                  <a:gd name="T24" fmla="*/ 2 w 39"/>
                  <a:gd name="T25" fmla="*/ 13 h 37"/>
                  <a:gd name="T26" fmla="*/ 0 w 39"/>
                  <a:gd name="T27" fmla="*/ 19 h 37"/>
                  <a:gd name="T28" fmla="*/ 2 w 39"/>
                  <a:gd name="T29" fmla="*/ 24 h 37"/>
                  <a:gd name="T30" fmla="*/ 3 w 39"/>
                  <a:gd name="T31" fmla="*/ 30 h 37"/>
                  <a:gd name="T32" fmla="*/ 3 w 39"/>
                  <a:gd name="T33" fmla="*/ 30 h 37"/>
                  <a:gd name="T34" fmla="*/ 9 w 39"/>
                  <a:gd name="T35" fmla="*/ 34 h 37"/>
                  <a:gd name="T36" fmla="*/ 13 w 39"/>
                  <a:gd name="T37" fmla="*/ 37 h 37"/>
                  <a:gd name="T38" fmla="*/ 18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1 w 39"/>
                  <a:gd name="T45" fmla="*/ 34 h 37"/>
                  <a:gd name="T46" fmla="*/ 35 w 39"/>
                  <a:gd name="T47" fmla="*/ 30 h 37"/>
                  <a:gd name="T48" fmla="*/ 37 w 39"/>
                  <a:gd name="T49" fmla="*/ 24 h 37"/>
                  <a:gd name="T50" fmla="*/ 39 w 39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9" y="34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4"/>
                    </a:lnTo>
                    <a:lnTo>
                      <a:pt x="35" y="30"/>
                    </a:lnTo>
                    <a:lnTo>
                      <a:pt x="37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9" name="Freeform 102">
                <a:extLst>
                  <a:ext uri="{FF2B5EF4-FFF2-40B4-BE49-F238E27FC236}">
                    <a16:creationId xmlns:a16="http://schemas.microsoft.com/office/drawing/2014/main" id="{3E3E2D8A-9EA7-4009-B13C-91FD9DBD5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3" y="1002"/>
                <a:ext cx="19" cy="20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3 h 39"/>
                  <a:gd name="T6" fmla="*/ 33 w 37"/>
                  <a:gd name="T7" fmla="*/ 9 h 39"/>
                  <a:gd name="T8" fmla="*/ 30 w 37"/>
                  <a:gd name="T9" fmla="*/ 3 h 39"/>
                  <a:gd name="T10" fmla="*/ 24 w 37"/>
                  <a:gd name="T11" fmla="*/ 2 h 39"/>
                  <a:gd name="T12" fmla="*/ 24 w 37"/>
                  <a:gd name="T13" fmla="*/ 2 h 39"/>
                  <a:gd name="T14" fmla="*/ 18 w 37"/>
                  <a:gd name="T15" fmla="*/ 0 h 39"/>
                  <a:gd name="T16" fmla="*/ 13 w 37"/>
                  <a:gd name="T17" fmla="*/ 2 h 39"/>
                  <a:gd name="T18" fmla="*/ 7 w 37"/>
                  <a:gd name="T19" fmla="*/ 3 h 39"/>
                  <a:gd name="T20" fmla="*/ 3 w 37"/>
                  <a:gd name="T21" fmla="*/ 9 h 39"/>
                  <a:gd name="T22" fmla="*/ 3 w 37"/>
                  <a:gd name="T23" fmla="*/ 9 h 39"/>
                  <a:gd name="T24" fmla="*/ 0 w 37"/>
                  <a:gd name="T25" fmla="*/ 13 h 39"/>
                  <a:gd name="T26" fmla="*/ 0 w 37"/>
                  <a:gd name="T27" fmla="*/ 20 h 39"/>
                  <a:gd name="T28" fmla="*/ 0 w 37"/>
                  <a:gd name="T29" fmla="*/ 26 h 39"/>
                  <a:gd name="T30" fmla="*/ 3 w 37"/>
                  <a:gd name="T31" fmla="*/ 31 h 39"/>
                  <a:gd name="T32" fmla="*/ 3 w 37"/>
                  <a:gd name="T33" fmla="*/ 31 h 39"/>
                  <a:gd name="T34" fmla="*/ 7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3 w 37"/>
                  <a:gd name="T47" fmla="*/ 31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3" y="31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0" name="Freeform 103">
                <a:extLst>
                  <a:ext uri="{FF2B5EF4-FFF2-40B4-BE49-F238E27FC236}">
                    <a16:creationId xmlns:a16="http://schemas.microsoft.com/office/drawing/2014/main" id="{A2E7EA7C-5555-4D92-B57E-0705FE6A4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9" y="987"/>
                <a:ext cx="19" cy="19"/>
              </a:xfrm>
              <a:custGeom>
                <a:avLst/>
                <a:gdLst>
                  <a:gd name="T0" fmla="*/ 39 w 39"/>
                  <a:gd name="T1" fmla="*/ 19 h 37"/>
                  <a:gd name="T2" fmla="*/ 39 w 39"/>
                  <a:gd name="T3" fmla="*/ 19 h 37"/>
                  <a:gd name="T4" fmla="*/ 38 w 39"/>
                  <a:gd name="T5" fmla="*/ 13 h 37"/>
                  <a:gd name="T6" fmla="*/ 36 w 39"/>
                  <a:gd name="T7" fmla="*/ 7 h 37"/>
                  <a:gd name="T8" fmla="*/ 32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21 w 39"/>
                  <a:gd name="T15" fmla="*/ 0 h 37"/>
                  <a:gd name="T16" fmla="*/ 15 w 39"/>
                  <a:gd name="T17" fmla="*/ 0 h 37"/>
                  <a:gd name="T18" fmla="*/ 10 w 39"/>
                  <a:gd name="T19" fmla="*/ 4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9 h 37"/>
                  <a:gd name="T28" fmla="*/ 2 w 39"/>
                  <a:gd name="T29" fmla="*/ 24 h 37"/>
                  <a:gd name="T30" fmla="*/ 4 w 39"/>
                  <a:gd name="T31" fmla="*/ 30 h 37"/>
                  <a:gd name="T32" fmla="*/ 4 w 39"/>
                  <a:gd name="T33" fmla="*/ 30 h 37"/>
                  <a:gd name="T34" fmla="*/ 10 w 39"/>
                  <a:gd name="T35" fmla="*/ 33 h 37"/>
                  <a:gd name="T36" fmla="*/ 15 w 39"/>
                  <a:gd name="T37" fmla="*/ 37 h 37"/>
                  <a:gd name="T38" fmla="*/ 21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2 w 39"/>
                  <a:gd name="T45" fmla="*/ 33 h 37"/>
                  <a:gd name="T46" fmla="*/ 36 w 39"/>
                  <a:gd name="T47" fmla="*/ 30 h 37"/>
                  <a:gd name="T48" fmla="*/ 38 w 39"/>
                  <a:gd name="T49" fmla="*/ 24 h 37"/>
                  <a:gd name="T50" fmla="*/ 39 w 39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9"/>
                    </a:moveTo>
                    <a:lnTo>
                      <a:pt x="39" y="19"/>
                    </a:lnTo>
                    <a:lnTo>
                      <a:pt x="38" y="13"/>
                    </a:lnTo>
                    <a:lnTo>
                      <a:pt x="36" y="7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10" y="33"/>
                    </a:lnTo>
                    <a:lnTo>
                      <a:pt x="15" y="37"/>
                    </a:lnTo>
                    <a:lnTo>
                      <a:pt x="21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3"/>
                    </a:lnTo>
                    <a:lnTo>
                      <a:pt x="36" y="30"/>
                    </a:lnTo>
                    <a:lnTo>
                      <a:pt x="38" y="24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1" name="Freeform 104">
                <a:extLst>
                  <a:ext uri="{FF2B5EF4-FFF2-40B4-BE49-F238E27FC236}">
                    <a16:creationId xmlns:a16="http://schemas.microsoft.com/office/drawing/2014/main" id="{802282C7-006C-4082-8188-F302BE4C7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8" y="974"/>
                <a:ext cx="20" cy="19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6 w 39"/>
                  <a:gd name="T7" fmla="*/ 7 h 37"/>
                  <a:gd name="T8" fmla="*/ 32 w 39"/>
                  <a:gd name="T9" fmla="*/ 3 h 37"/>
                  <a:gd name="T10" fmla="*/ 26 w 39"/>
                  <a:gd name="T11" fmla="*/ 0 h 37"/>
                  <a:gd name="T12" fmla="*/ 26 w 39"/>
                  <a:gd name="T13" fmla="*/ 0 h 37"/>
                  <a:gd name="T14" fmla="*/ 21 w 39"/>
                  <a:gd name="T15" fmla="*/ 0 h 37"/>
                  <a:gd name="T16" fmla="*/ 15 w 39"/>
                  <a:gd name="T17" fmla="*/ 0 h 37"/>
                  <a:gd name="T18" fmla="*/ 9 w 39"/>
                  <a:gd name="T19" fmla="*/ 3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4 w 39"/>
                  <a:gd name="T31" fmla="*/ 30 h 37"/>
                  <a:gd name="T32" fmla="*/ 4 w 39"/>
                  <a:gd name="T33" fmla="*/ 30 h 37"/>
                  <a:gd name="T34" fmla="*/ 9 w 39"/>
                  <a:gd name="T35" fmla="*/ 33 h 37"/>
                  <a:gd name="T36" fmla="*/ 15 w 39"/>
                  <a:gd name="T37" fmla="*/ 37 h 37"/>
                  <a:gd name="T38" fmla="*/ 21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2 w 39"/>
                  <a:gd name="T45" fmla="*/ 33 h 37"/>
                  <a:gd name="T46" fmla="*/ 36 w 39"/>
                  <a:gd name="T47" fmla="*/ 30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9" y="33"/>
                    </a:lnTo>
                    <a:lnTo>
                      <a:pt x="15" y="37"/>
                    </a:lnTo>
                    <a:lnTo>
                      <a:pt x="21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3"/>
                    </a:lnTo>
                    <a:lnTo>
                      <a:pt x="36" y="30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2" name="Freeform 105">
                <a:extLst>
                  <a:ext uri="{FF2B5EF4-FFF2-40B4-BE49-F238E27FC236}">
                    <a16:creationId xmlns:a16="http://schemas.microsoft.com/office/drawing/2014/main" id="{B9121406-48C0-467F-A922-CE872205D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50" y="956"/>
                <a:ext cx="20" cy="19"/>
              </a:xfrm>
              <a:custGeom>
                <a:avLst/>
                <a:gdLst>
                  <a:gd name="T0" fmla="*/ 39 w 39"/>
                  <a:gd name="T1" fmla="*/ 21 h 40"/>
                  <a:gd name="T2" fmla="*/ 39 w 39"/>
                  <a:gd name="T3" fmla="*/ 21 h 40"/>
                  <a:gd name="T4" fmla="*/ 37 w 39"/>
                  <a:gd name="T5" fmla="*/ 15 h 40"/>
                  <a:gd name="T6" fmla="*/ 35 w 39"/>
                  <a:gd name="T7" fmla="*/ 10 h 40"/>
                  <a:gd name="T8" fmla="*/ 32 w 39"/>
                  <a:gd name="T9" fmla="*/ 4 h 40"/>
                  <a:gd name="T10" fmla="*/ 26 w 39"/>
                  <a:gd name="T11" fmla="*/ 2 h 40"/>
                  <a:gd name="T12" fmla="*/ 26 w 39"/>
                  <a:gd name="T13" fmla="*/ 2 h 40"/>
                  <a:gd name="T14" fmla="*/ 20 w 39"/>
                  <a:gd name="T15" fmla="*/ 0 h 40"/>
                  <a:gd name="T16" fmla="*/ 13 w 39"/>
                  <a:gd name="T17" fmla="*/ 2 h 40"/>
                  <a:gd name="T18" fmla="*/ 9 w 39"/>
                  <a:gd name="T19" fmla="*/ 4 h 40"/>
                  <a:gd name="T20" fmla="*/ 4 w 39"/>
                  <a:gd name="T21" fmla="*/ 10 h 40"/>
                  <a:gd name="T22" fmla="*/ 4 w 39"/>
                  <a:gd name="T23" fmla="*/ 10 h 40"/>
                  <a:gd name="T24" fmla="*/ 2 w 39"/>
                  <a:gd name="T25" fmla="*/ 15 h 40"/>
                  <a:gd name="T26" fmla="*/ 0 w 39"/>
                  <a:gd name="T27" fmla="*/ 21 h 40"/>
                  <a:gd name="T28" fmla="*/ 2 w 39"/>
                  <a:gd name="T29" fmla="*/ 26 h 40"/>
                  <a:gd name="T30" fmla="*/ 4 w 39"/>
                  <a:gd name="T31" fmla="*/ 32 h 40"/>
                  <a:gd name="T32" fmla="*/ 4 w 39"/>
                  <a:gd name="T33" fmla="*/ 32 h 40"/>
                  <a:gd name="T34" fmla="*/ 9 w 39"/>
                  <a:gd name="T35" fmla="*/ 36 h 40"/>
                  <a:gd name="T36" fmla="*/ 13 w 39"/>
                  <a:gd name="T37" fmla="*/ 38 h 40"/>
                  <a:gd name="T38" fmla="*/ 20 w 39"/>
                  <a:gd name="T39" fmla="*/ 40 h 40"/>
                  <a:gd name="T40" fmla="*/ 26 w 39"/>
                  <a:gd name="T41" fmla="*/ 38 h 40"/>
                  <a:gd name="T42" fmla="*/ 26 w 39"/>
                  <a:gd name="T43" fmla="*/ 38 h 40"/>
                  <a:gd name="T44" fmla="*/ 32 w 39"/>
                  <a:gd name="T45" fmla="*/ 36 h 40"/>
                  <a:gd name="T46" fmla="*/ 35 w 39"/>
                  <a:gd name="T47" fmla="*/ 32 h 40"/>
                  <a:gd name="T48" fmla="*/ 37 w 39"/>
                  <a:gd name="T49" fmla="*/ 26 h 40"/>
                  <a:gd name="T50" fmla="*/ 39 w 39"/>
                  <a:gd name="T51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40">
                    <a:moveTo>
                      <a:pt x="39" y="21"/>
                    </a:moveTo>
                    <a:lnTo>
                      <a:pt x="39" y="21"/>
                    </a:lnTo>
                    <a:lnTo>
                      <a:pt x="37" y="15"/>
                    </a:lnTo>
                    <a:lnTo>
                      <a:pt x="35" y="10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9" y="36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3" name="Freeform 106">
                <a:extLst>
                  <a:ext uri="{FF2B5EF4-FFF2-40B4-BE49-F238E27FC236}">
                    <a16:creationId xmlns:a16="http://schemas.microsoft.com/office/drawing/2014/main" id="{5003D9FA-22AC-4FF9-83F4-EDC939C50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6" y="947"/>
                <a:ext cx="19" cy="19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5 w 37"/>
                  <a:gd name="T5" fmla="*/ 13 h 37"/>
                  <a:gd name="T6" fmla="*/ 33 w 37"/>
                  <a:gd name="T7" fmla="*/ 7 h 37"/>
                  <a:gd name="T8" fmla="*/ 30 w 37"/>
                  <a:gd name="T9" fmla="*/ 3 h 37"/>
                  <a:gd name="T10" fmla="*/ 24 w 37"/>
                  <a:gd name="T11" fmla="*/ 0 h 37"/>
                  <a:gd name="T12" fmla="*/ 24 w 37"/>
                  <a:gd name="T13" fmla="*/ 0 h 37"/>
                  <a:gd name="T14" fmla="*/ 18 w 37"/>
                  <a:gd name="T15" fmla="*/ 0 h 37"/>
                  <a:gd name="T16" fmla="*/ 13 w 37"/>
                  <a:gd name="T17" fmla="*/ 0 h 37"/>
                  <a:gd name="T18" fmla="*/ 7 w 37"/>
                  <a:gd name="T19" fmla="*/ 3 h 37"/>
                  <a:gd name="T20" fmla="*/ 2 w 37"/>
                  <a:gd name="T21" fmla="*/ 7 h 37"/>
                  <a:gd name="T22" fmla="*/ 2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2 w 37"/>
                  <a:gd name="T31" fmla="*/ 29 h 37"/>
                  <a:gd name="T32" fmla="*/ 2 w 37"/>
                  <a:gd name="T33" fmla="*/ 29 h 37"/>
                  <a:gd name="T34" fmla="*/ 7 w 37"/>
                  <a:gd name="T35" fmla="*/ 33 h 37"/>
                  <a:gd name="T36" fmla="*/ 13 w 37"/>
                  <a:gd name="T37" fmla="*/ 37 h 37"/>
                  <a:gd name="T38" fmla="*/ 18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3 w 37"/>
                  <a:gd name="T47" fmla="*/ 29 h 37"/>
                  <a:gd name="T48" fmla="*/ 35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5" y="13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3" y="29"/>
                    </a:lnTo>
                    <a:lnTo>
                      <a:pt x="35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4" name="Freeform 107">
                <a:extLst>
                  <a:ext uri="{FF2B5EF4-FFF2-40B4-BE49-F238E27FC236}">
                    <a16:creationId xmlns:a16="http://schemas.microsoft.com/office/drawing/2014/main" id="{A2D1384D-23A6-4637-8852-6D88FB97F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2" y="972"/>
                <a:ext cx="20" cy="19"/>
              </a:xfrm>
              <a:custGeom>
                <a:avLst/>
                <a:gdLst>
                  <a:gd name="T0" fmla="*/ 39 w 39"/>
                  <a:gd name="T1" fmla="*/ 21 h 39"/>
                  <a:gd name="T2" fmla="*/ 39 w 39"/>
                  <a:gd name="T3" fmla="*/ 21 h 39"/>
                  <a:gd name="T4" fmla="*/ 37 w 39"/>
                  <a:gd name="T5" fmla="*/ 13 h 39"/>
                  <a:gd name="T6" fmla="*/ 35 w 39"/>
                  <a:gd name="T7" fmla="*/ 9 h 39"/>
                  <a:gd name="T8" fmla="*/ 32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20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4 w 39"/>
                  <a:gd name="T21" fmla="*/ 9 h 39"/>
                  <a:gd name="T22" fmla="*/ 4 w 39"/>
                  <a:gd name="T23" fmla="*/ 9 h 39"/>
                  <a:gd name="T24" fmla="*/ 2 w 39"/>
                  <a:gd name="T25" fmla="*/ 15 h 39"/>
                  <a:gd name="T26" fmla="*/ 0 w 39"/>
                  <a:gd name="T27" fmla="*/ 21 h 39"/>
                  <a:gd name="T28" fmla="*/ 2 w 39"/>
                  <a:gd name="T29" fmla="*/ 26 h 39"/>
                  <a:gd name="T30" fmla="*/ 4 w 39"/>
                  <a:gd name="T31" fmla="*/ 32 h 39"/>
                  <a:gd name="T32" fmla="*/ 4 w 39"/>
                  <a:gd name="T33" fmla="*/ 32 h 39"/>
                  <a:gd name="T34" fmla="*/ 9 w 39"/>
                  <a:gd name="T35" fmla="*/ 36 h 39"/>
                  <a:gd name="T36" fmla="*/ 13 w 39"/>
                  <a:gd name="T37" fmla="*/ 37 h 39"/>
                  <a:gd name="T38" fmla="*/ 20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2 w 39"/>
                  <a:gd name="T45" fmla="*/ 36 h 39"/>
                  <a:gd name="T46" fmla="*/ 35 w 39"/>
                  <a:gd name="T47" fmla="*/ 32 h 39"/>
                  <a:gd name="T48" fmla="*/ 37 w 39"/>
                  <a:gd name="T49" fmla="*/ 26 h 39"/>
                  <a:gd name="T50" fmla="*/ 39 w 39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1"/>
                    </a:moveTo>
                    <a:lnTo>
                      <a:pt x="39" y="21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1"/>
                    </a:lnTo>
                    <a:lnTo>
                      <a:pt x="2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9" y="36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6"/>
                    </a:lnTo>
                    <a:lnTo>
                      <a:pt x="35" y="32"/>
                    </a:lnTo>
                    <a:lnTo>
                      <a:pt x="37" y="26"/>
                    </a:lnTo>
                    <a:lnTo>
                      <a:pt x="39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5" name="Freeform 108">
                <a:extLst>
                  <a:ext uri="{FF2B5EF4-FFF2-40B4-BE49-F238E27FC236}">
                    <a16:creationId xmlns:a16="http://schemas.microsoft.com/office/drawing/2014/main" id="{3CCE9C66-F01D-4772-AF88-1092B7F83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" y="1013"/>
                <a:ext cx="19" cy="18"/>
              </a:xfrm>
              <a:custGeom>
                <a:avLst/>
                <a:gdLst>
                  <a:gd name="T0" fmla="*/ 39 w 39"/>
                  <a:gd name="T1" fmla="*/ 19 h 38"/>
                  <a:gd name="T2" fmla="*/ 39 w 39"/>
                  <a:gd name="T3" fmla="*/ 19 h 38"/>
                  <a:gd name="T4" fmla="*/ 38 w 39"/>
                  <a:gd name="T5" fmla="*/ 13 h 38"/>
                  <a:gd name="T6" fmla="*/ 36 w 39"/>
                  <a:gd name="T7" fmla="*/ 8 h 38"/>
                  <a:gd name="T8" fmla="*/ 32 w 39"/>
                  <a:gd name="T9" fmla="*/ 4 h 38"/>
                  <a:gd name="T10" fmla="*/ 26 w 39"/>
                  <a:gd name="T11" fmla="*/ 0 h 38"/>
                  <a:gd name="T12" fmla="*/ 26 w 39"/>
                  <a:gd name="T13" fmla="*/ 0 h 38"/>
                  <a:gd name="T14" fmla="*/ 21 w 39"/>
                  <a:gd name="T15" fmla="*/ 0 h 38"/>
                  <a:gd name="T16" fmla="*/ 13 w 39"/>
                  <a:gd name="T17" fmla="*/ 0 h 38"/>
                  <a:gd name="T18" fmla="*/ 10 w 39"/>
                  <a:gd name="T19" fmla="*/ 4 h 38"/>
                  <a:gd name="T20" fmla="*/ 4 w 39"/>
                  <a:gd name="T21" fmla="*/ 8 h 38"/>
                  <a:gd name="T22" fmla="*/ 4 w 39"/>
                  <a:gd name="T23" fmla="*/ 8 h 38"/>
                  <a:gd name="T24" fmla="*/ 2 w 39"/>
                  <a:gd name="T25" fmla="*/ 13 h 38"/>
                  <a:gd name="T26" fmla="*/ 0 w 39"/>
                  <a:gd name="T27" fmla="*/ 19 h 38"/>
                  <a:gd name="T28" fmla="*/ 2 w 39"/>
                  <a:gd name="T29" fmla="*/ 25 h 38"/>
                  <a:gd name="T30" fmla="*/ 4 w 39"/>
                  <a:gd name="T31" fmla="*/ 30 h 38"/>
                  <a:gd name="T32" fmla="*/ 4 w 39"/>
                  <a:gd name="T33" fmla="*/ 30 h 38"/>
                  <a:gd name="T34" fmla="*/ 10 w 39"/>
                  <a:gd name="T35" fmla="*/ 34 h 38"/>
                  <a:gd name="T36" fmla="*/ 13 w 39"/>
                  <a:gd name="T37" fmla="*/ 38 h 38"/>
                  <a:gd name="T38" fmla="*/ 21 w 39"/>
                  <a:gd name="T39" fmla="*/ 38 h 38"/>
                  <a:gd name="T40" fmla="*/ 26 w 39"/>
                  <a:gd name="T41" fmla="*/ 38 h 38"/>
                  <a:gd name="T42" fmla="*/ 26 w 39"/>
                  <a:gd name="T43" fmla="*/ 38 h 38"/>
                  <a:gd name="T44" fmla="*/ 32 w 39"/>
                  <a:gd name="T45" fmla="*/ 34 h 38"/>
                  <a:gd name="T46" fmla="*/ 36 w 39"/>
                  <a:gd name="T47" fmla="*/ 30 h 38"/>
                  <a:gd name="T48" fmla="*/ 38 w 39"/>
                  <a:gd name="T49" fmla="*/ 25 h 38"/>
                  <a:gd name="T50" fmla="*/ 39 w 39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8">
                    <a:moveTo>
                      <a:pt x="39" y="19"/>
                    </a:moveTo>
                    <a:lnTo>
                      <a:pt x="39" y="19"/>
                    </a:lnTo>
                    <a:lnTo>
                      <a:pt x="38" y="13"/>
                    </a:lnTo>
                    <a:lnTo>
                      <a:pt x="36" y="8"/>
                    </a:lnTo>
                    <a:lnTo>
                      <a:pt x="32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10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10" y="34"/>
                    </a:lnTo>
                    <a:lnTo>
                      <a:pt x="13" y="38"/>
                    </a:lnTo>
                    <a:lnTo>
                      <a:pt x="21" y="38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2" y="34"/>
                    </a:lnTo>
                    <a:lnTo>
                      <a:pt x="36" y="30"/>
                    </a:lnTo>
                    <a:lnTo>
                      <a:pt x="38" y="25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6" name="Freeform 109">
                <a:extLst>
                  <a:ext uri="{FF2B5EF4-FFF2-40B4-BE49-F238E27FC236}">
                    <a16:creationId xmlns:a16="http://schemas.microsoft.com/office/drawing/2014/main" id="{843C912C-2B1C-44F6-898D-E64C13F48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" y="1397"/>
                <a:ext cx="20" cy="19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8 w 39"/>
                  <a:gd name="T5" fmla="*/ 13 h 37"/>
                  <a:gd name="T6" fmla="*/ 36 w 39"/>
                  <a:gd name="T7" fmla="*/ 7 h 37"/>
                  <a:gd name="T8" fmla="*/ 32 w 39"/>
                  <a:gd name="T9" fmla="*/ 3 h 37"/>
                  <a:gd name="T10" fmla="*/ 26 w 39"/>
                  <a:gd name="T11" fmla="*/ 0 h 37"/>
                  <a:gd name="T12" fmla="*/ 26 w 39"/>
                  <a:gd name="T13" fmla="*/ 0 h 37"/>
                  <a:gd name="T14" fmla="*/ 21 w 39"/>
                  <a:gd name="T15" fmla="*/ 0 h 37"/>
                  <a:gd name="T16" fmla="*/ 15 w 39"/>
                  <a:gd name="T17" fmla="*/ 0 h 37"/>
                  <a:gd name="T18" fmla="*/ 10 w 39"/>
                  <a:gd name="T19" fmla="*/ 3 h 37"/>
                  <a:gd name="T20" fmla="*/ 4 w 39"/>
                  <a:gd name="T21" fmla="*/ 7 h 37"/>
                  <a:gd name="T22" fmla="*/ 4 w 39"/>
                  <a:gd name="T23" fmla="*/ 7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4 w 39"/>
                  <a:gd name="T31" fmla="*/ 29 h 37"/>
                  <a:gd name="T32" fmla="*/ 4 w 39"/>
                  <a:gd name="T33" fmla="*/ 29 h 37"/>
                  <a:gd name="T34" fmla="*/ 10 w 39"/>
                  <a:gd name="T35" fmla="*/ 33 h 37"/>
                  <a:gd name="T36" fmla="*/ 15 w 39"/>
                  <a:gd name="T37" fmla="*/ 37 h 37"/>
                  <a:gd name="T38" fmla="*/ 21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2 w 39"/>
                  <a:gd name="T45" fmla="*/ 33 h 37"/>
                  <a:gd name="T46" fmla="*/ 36 w 39"/>
                  <a:gd name="T47" fmla="*/ 29 h 37"/>
                  <a:gd name="T48" fmla="*/ 38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8" y="13"/>
                    </a:lnTo>
                    <a:lnTo>
                      <a:pt x="36" y="7"/>
                    </a:lnTo>
                    <a:lnTo>
                      <a:pt x="32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1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33"/>
                    </a:lnTo>
                    <a:lnTo>
                      <a:pt x="15" y="37"/>
                    </a:lnTo>
                    <a:lnTo>
                      <a:pt x="21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2" y="33"/>
                    </a:lnTo>
                    <a:lnTo>
                      <a:pt x="36" y="29"/>
                    </a:lnTo>
                    <a:lnTo>
                      <a:pt x="38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7" name="Freeform 110">
                <a:extLst>
                  <a:ext uri="{FF2B5EF4-FFF2-40B4-BE49-F238E27FC236}">
                    <a16:creationId xmlns:a16="http://schemas.microsoft.com/office/drawing/2014/main" id="{61FE700B-DF3F-4C1A-8AB0-632E67408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1435"/>
                <a:ext cx="19" cy="19"/>
              </a:xfrm>
              <a:custGeom>
                <a:avLst/>
                <a:gdLst>
                  <a:gd name="T0" fmla="*/ 40 w 40"/>
                  <a:gd name="T1" fmla="*/ 19 h 39"/>
                  <a:gd name="T2" fmla="*/ 40 w 40"/>
                  <a:gd name="T3" fmla="*/ 19 h 39"/>
                  <a:gd name="T4" fmla="*/ 38 w 40"/>
                  <a:gd name="T5" fmla="*/ 13 h 39"/>
                  <a:gd name="T6" fmla="*/ 36 w 40"/>
                  <a:gd name="T7" fmla="*/ 8 h 39"/>
                  <a:gd name="T8" fmla="*/ 30 w 40"/>
                  <a:gd name="T9" fmla="*/ 4 h 39"/>
                  <a:gd name="T10" fmla="*/ 25 w 40"/>
                  <a:gd name="T11" fmla="*/ 2 h 39"/>
                  <a:gd name="T12" fmla="*/ 25 w 40"/>
                  <a:gd name="T13" fmla="*/ 2 h 39"/>
                  <a:gd name="T14" fmla="*/ 19 w 40"/>
                  <a:gd name="T15" fmla="*/ 0 h 39"/>
                  <a:gd name="T16" fmla="*/ 13 w 40"/>
                  <a:gd name="T17" fmla="*/ 2 h 39"/>
                  <a:gd name="T18" fmla="*/ 8 w 40"/>
                  <a:gd name="T19" fmla="*/ 4 h 39"/>
                  <a:gd name="T20" fmla="*/ 4 w 40"/>
                  <a:gd name="T21" fmla="*/ 8 h 39"/>
                  <a:gd name="T22" fmla="*/ 4 w 40"/>
                  <a:gd name="T23" fmla="*/ 8 h 39"/>
                  <a:gd name="T24" fmla="*/ 2 w 40"/>
                  <a:gd name="T25" fmla="*/ 13 h 39"/>
                  <a:gd name="T26" fmla="*/ 0 w 40"/>
                  <a:gd name="T27" fmla="*/ 19 h 39"/>
                  <a:gd name="T28" fmla="*/ 2 w 40"/>
                  <a:gd name="T29" fmla="*/ 26 h 39"/>
                  <a:gd name="T30" fmla="*/ 4 w 40"/>
                  <a:gd name="T31" fmla="*/ 30 h 39"/>
                  <a:gd name="T32" fmla="*/ 4 w 40"/>
                  <a:gd name="T33" fmla="*/ 30 h 39"/>
                  <a:gd name="T34" fmla="*/ 8 w 40"/>
                  <a:gd name="T35" fmla="*/ 36 h 39"/>
                  <a:gd name="T36" fmla="*/ 13 w 40"/>
                  <a:gd name="T37" fmla="*/ 38 h 39"/>
                  <a:gd name="T38" fmla="*/ 19 w 40"/>
                  <a:gd name="T39" fmla="*/ 39 h 39"/>
                  <a:gd name="T40" fmla="*/ 25 w 40"/>
                  <a:gd name="T41" fmla="*/ 38 h 39"/>
                  <a:gd name="T42" fmla="*/ 25 w 40"/>
                  <a:gd name="T43" fmla="*/ 38 h 39"/>
                  <a:gd name="T44" fmla="*/ 30 w 40"/>
                  <a:gd name="T45" fmla="*/ 36 h 39"/>
                  <a:gd name="T46" fmla="*/ 36 w 40"/>
                  <a:gd name="T47" fmla="*/ 30 h 39"/>
                  <a:gd name="T48" fmla="*/ 38 w 40"/>
                  <a:gd name="T49" fmla="*/ 26 h 39"/>
                  <a:gd name="T50" fmla="*/ 40 w 40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" h="39">
                    <a:moveTo>
                      <a:pt x="40" y="19"/>
                    </a:moveTo>
                    <a:lnTo>
                      <a:pt x="40" y="19"/>
                    </a:lnTo>
                    <a:lnTo>
                      <a:pt x="38" y="13"/>
                    </a:lnTo>
                    <a:lnTo>
                      <a:pt x="36" y="8"/>
                    </a:lnTo>
                    <a:lnTo>
                      <a:pt x="30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39"/>
                    </a:lnTo>
                    <a:lnTo>
                      <a:pt x="25" y="38"/>
                    </a:lnTo>
                    <a:lnTo>
                      <a:pt x="25" y="38"/>
                    </a:lnTo>
                    <a:lnTo>
                      <a:pt x="30" y="36"/>
                    </a:lnTo>
                    <a:lnTo>
                      <a:pt x="36" y="30"/>
                    </a:lnTo>
                    <a:lnTo>
                      <a:pt x="38" y="26"/>
                    </a:lnTo>
                    <a:lnTo>
                      <a:pt x="40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8" name="Freeform 111">
                <a:extLst>
                  <a:ext uri="{FF2B5EF4-FFF2-40B4-BE49-F238E27FC236}">
                    <a16:creationId xmlns:a16="http://schemas.microsoft.com/office/drawing/2014/main" id="{001A6FCF-0A90-4201-9E76-B5E6D1700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5" y="1429"/>
                <a:ext cx="19" cy="19"/>
              </a:xfrm>
              <a:custGeom>
                <a:avLst/>
                <a:gdLst>
                  <a:gd name="T0" fmla="*/ 37 w 37"/>
                  <a:gd name="T1" fmla="*/ 19 h 37"/>
                  <a:gd name="T2" fmla="*/ 37 w 37"/>
                  <a:gd name="T3" fmla="*/ 19 h 37"/>
                  <a:gd name="T4" fmla="*/ 35 w 37"/>
                  <a:gd name="T5" fmla="*/ 13 h 37"/>
                  <a:gd name="T6" fmla="*/ 33 w 37"/>
                  <a:gd name="T7" fmla="*/ 8 h 37"/>
                  <a:gd name="T8" fmla="*/ 29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8 w 37"/>
                  <a:gd name="T15" fmla="*/ 0 h 37"/>
                  <a:gd name="T16" fmla="*/ 13 w 37"/>
                  <a:gd name="T17" fmla="*/ 0 h 37"/>
                  <a:gd name="T18" fmla="*/ 7 w 37"/>
                  <a:gd name="T19" fmla="*/ 4 h 37"/>
                  <a:gd name="T20" fmla="*/ 1 w 37"/>
                  <a:gd name="T21" fmla="*/ 8 h 37"/>
                  <a:gd name="T22" fmla="*/ 1 w 37"/>
                  <a:gd name="T23" fmla="*/ 8 h 37"/>
                  <a:gd name="T24" fmla="*/ 0 w 37"/>
                  <a:gd name="T25" fmla="*/ 13 h 37"/>
                  <a:gd name="T26" fmla="*/ 0 w 37"/>
                  <a:gd name="T27" fmla="*/ 19 h 37"/>
                  <a:gd name="T28" fmla="*/ 0 w 37"/>
                  <a:gd name="T29" fmla="*/ 24 h 37"/>
                  <a:gd name="T30" fmla="*/ 1 w 37"/>
                  <a:gd name="T31" fmla="*/ 30 h 37"/>
                  <a:gd name="T32" fmla="*/ 1 w 37"/>
                  <a:gd name="T33" fmla="*/ 30 h 37"/>
                  <a:gd name="T34" fmla="*/ 7 w 37"/>
                  <a:gd name="T35" fmla="*/ 36 h 37"/>
                  <a:gd name="T36" fmla="*/ 13 w 37"/>
                  <a:gd name="T37" fmla="*/ 37 h 37"/>
                  <a:gd name="T38" fmla="*/ 18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29 w 37"/>
                  <a:gd name="T45" fmla="*/ 34 h 37"/>
                  <a:gd name="T46" fmla="*/ 33 w 37"/>
                  <a:gd name="T47" fmla="*/ 30 h 37"/>
                  <a:gd name="T48" fmla="*/ 35 w 37"/>
                  <a:gd name="T49" fmla="*/ 24 h 37"/>
                  <a:gd name="T50" fmla="*/ 37 w 37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9"/>
                    </a:moveTo>
                    <a:lnTo>
                      <a:pt x="37" y="19"/>
                    </a:lnTo>
                    <a:lnTo>
                      <a:pt x="35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1" y="8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7" y="36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4"/>
                    </a:lnTo>
                    <a:lnTo>
                      <a:pt x="33" y="30"/>
                    </a:lnTo>
                    <a:lnTo>
                      <a:pt x="35" y="24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9" name="Freeform 112">
                <a:extLst>
                  <a:ext uri="{FF2B5EF4-FFF2-40B4-BE49-F238E27FC236}">
                    <a16:creationId xmlns:a16="http://schemas.microsoft.com/office/drawing/2014/main" id="{1A3D736B-56EC-4190-B441-D6D58B907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3" y="1526"/>
                <a:ext cx="19" cy="20"/>
              </a:xfrm>
              <a:custGeom>
                <a:avLst/>
                <a:gdLst>
                  <a:gd name="T0" fmla="*/ 38 w 38"/>
                  <a:gd name="T1" fmla="*/ 21 h 39"/>
                  <a:gd name="T2" fmla="*/ 38 w 38"/>
                  <a:gd name="T3" fmla="*/ 21 h 39"/>
                  <a:gd name="T4" fmla="*/ 38 w 38"/>
                  <a:gd name="T5" fmla="*/ 13 h 39"/>
                  <a:gd name="T6" fmla="*/ 34 w 38"/>
                  <a:gd name="T7" fmla="*/ 10 h 39"/>
                  <a:gd name="T8" fmla="*/ 30 w 38"/>
                  <a:gd name="T9" fmla="*/ 4 h 39"/>
                  <a:gd name="T10" fmla="*/ 24 w 38"/>
                  <a:gd name="T11" fmla="*/ 2 h 39"/>
                  <a:gd name="T12" fmla="*/ 24 w 38"/>
                  <a:gd name="T13" fmla="*/ 2 h 39"/>
                  <a:gd name="T14" fmla="*/ 19 w 38"/>
                  <a:gd name="T15" fmla="*/ 0 h 39"/>
                  <a:gd name="T16" fmla="*/ 13 w 38"/>
                  <a:gd name="T17" fmla="*/ 2 h 39"/>
                  <a:gd name="T18" fmla="*/ 8 w 38"/>
                  <a:gd name="T19" fmla="*/ 4 h 39"/>
                  <a:gd name="T20" fmla="*/ 4 w 38"/>
                  <a:gd name="T21" fmla="*/ 10 h 39"/>
                  <a:gd name="T22" fmla="*/ 4 w 38"/>
                  <a:gd name="T23" fmla="*/ 10 h 39"/>
                  <a:gd name="T24" fmla="*/ 0 w 38"/>
                  <a:gd name="T25" fmla="*/ 13 h 39"/>
                  <a:gd name="T26" fmla="*/ 0 w 38"/>
                  <a:gd name="T27" fmla="*/ 21 h 39"/>
                  <a:gd name="T28" fmla="*/ 0 w 38"/>
                  <a:gd name="T29" fmla="*/ 26 h 39"/>
                  <a:gd name="T30" fmla="*/ 4 w 38"/>
                  <a:gd name="T31" fmla="*/ 32 h 39"/>
                  <a:gd name="T32" fmla="*/ 4 w 38"/>
                  <a:gd name="T33" fmla="*/ 32 h 39"/>
                  <a:gd name="T34" fmla="*/ 8 w 38"/>
                  <a:gd name="T35" fmla="*/ 36 h 39"/>
                  <a:gd name="T36" fmla="*/ 13 w 38"/>
                  <a:gd name="T37" fmla="*/ 38 h 39"/>
                  <a:gd name="T38" fmla="*/ 19 w 38"/>
                  <a:gd name="T39" fmla="*/ 39 h 39"/>
                  <a:gd name="T40" fmla="*/ 24 w 38"/>
                  <a:gd name="T41" fmla="*/ 38 h 39"/>
                  <a:gd name="T42" fmla="*/ 24 w 38"/>
                  <a:gd name="T43" fmla="*/ 38 h 39"/>
                  <a:gd name="T44" fmla="*/ 30 w 38"/>
                  <a:gd name="T45" fmla="*/ 36 h 39"/>
                  <a:gd name="T46" fmla="*/ 34 w 38"/>
                  <a:gd name="T47" fmla="*/ 32 h 39"/>
                  <a:gd name="T48" fmla="*/ 38 w 38"/>
                  <a:gd name="T49" fmla="*/ 26 h 39"/>
                  <a:gd name="T50" fmla="*/ 38 w 38"/>
                  <a:gd name="T51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1"/>
                    </a:moveTo>
                    <a:lnTo>
                      <a:pt x="38" y="21"/>
                    </a:lnTo>
                    <a:lnTo>
                      <a:pt x="38" y="13"/>
                    </a:lnTo>
                    <a:lnTo>
                      <a:pt x="34" y="10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0" y="13"/>
                    </a:lnTo>
                    <a:lnTo>
                      <a:pt x="0" y="21"/>
                    </a:lnTo>
                    <a:lnTo>
                      <a:pt x="0" y="26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8" y="36"/>
                    </a:lnTo>
                    <a:lnTo>
                      <a:pt x="13" y="38"/>
                    </a:lnTo>
                    <a:lnTo>
                      <a:pt x="19" y="39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6"/>
                    </a:lnTo>
                    <a:lnTo>
                      <a:pt x="34" y="32"/>
                    </a:lnTo>
                    <a:lnTo>
                      <a:pt x="38" y="26"/>
                    </a:lnTo>
                    <a:lnTo>
                      <a:pt x="38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0" name="Freeform 113">
                <a:extLst>
                  <a:ext uri="{FF2B5EF4-FFF2-40B4-BE49-F238E27FC236}">
                    <a16:creationId xmlns:a16="http://schemas.microsoft.com/office/drawing/2014/main" id="{A69E9047-FDB2-43D1-A33F-3E00995B62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1536"/>
                <a:ext cx="19" cy="19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8 w 38"/>
                  <a:gd name="T5" fmla="*/ 13 h 37"/>
                  <a:gd name="T6" fmla="*/ 34 w 38"/>
                  <a:gd name="T7" fmla="*/ 7 h 37"/>
                  <a:gd name="T8" fmla="*/ 30 w 38"/>
                  <a:gd name="T9" fmla="*/ 4 h 37"/>
                  <a:gd name="T10" fmla="*/ 24 w 38"/>
                  <a:gd name="T11" fmla="*/ 0 h 37"/>
                  <a:gd name="T12" fmla="*/ 24 w 38"/>
                  <a:gd name="T13" fmla="*/ 0 h 37"/>
                  <a:gd name="T14" fmla="*/ 19 w 38"/>
                  <a:gd name="T15" fmla="*/ 0 h 37"/>
                  <a:gd name="T16" fmla="*/ 13 w 38"/>
                  <a:gd name="T17" fmla="*/ 0 h 37"/>
                  <a:gd name="T18" fmla="*/ 8 w 38"/>
                  <a:gd name="T19" fmla="*/ 4 h 37"/>
                  <a:gd name="T20" fmla="*/ 4 w 38"/>
                  <a:gd name="T21" fmla="*/ 7 h 37"/>
                  <a:gd name="T22" fmla="*/ 4 w 38"/>
                  <a:gd name="T23" fmla="*/ 7 h 37"/>
                  <a:gd name="T24" fmla="*/ 0 w 38"/>
                  <a:gd name="T25" fmla="*/ 13 h 37"/>
                  <a:gd name="T26" fmla="*/ 0 w 38"/>
                  <a:gd name="T27" fmla="*/ 18 h 37"/>
                  <a:gd name="T28" fmla="*/ 0 w 38"/>
                  <a:gd name="T29" fmla="*/ 24 h 37"/>
                  <a:gd name="T30" fmla="*/ 4 w 38"/>
                  <a:gd name="T31" fmla="*/ 30 h 37"/>
                  <a:gd name="T32" fmla="*/ 4 w 38"/>
                  <a:gd name="T33" fmla="*/ 30 h 37"/>
                  <a:gd name="T34" fmla="*/ 8 w 38"/>
                  <a:gd name="T35" fmla="*/ 33 h 37"/>
                  <a:gd name="T36" fmla="*/ 13 w 38"/>
                  <a:gd name="T37" fmla="*/ 37 h 37"/>
                  <a:gd name="T38" fmla="*/ 19 w 38"/>
                  <a:gd name="T39" fmla="*/ 37 h 37"/>
                  <a:gd name="T40" fmla="*/ 24 w 38"/>
                  <a:gd name="T41" fmla="*/ 37 h 37"/>
                  <a:gd name="T42" fmla="*/ 24 w 38"/>
                  <a:gd name="T43" fmla="*/ 37 h 37"/>
                  <a:gd name="T44" fmla="*/ 30 w 38"/>
                  <a:gd name="T45" fmla="*/ 33 h 37"/>
                  <a:gd name="T46" fmla="*/ 34 w 38"/>
                  <a:gd name="T47" fmla="*/ 30 h 37"/>
                  <a:gd name="T48" fmla="*/ 38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8" y="13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4" y="30"/>
                    </a:lnTo>
                    <a:lnTo>
                      <a:pt x="38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1" name="Freeform 114">
                <a:extLst>
                  <a:ext uri="{FF2B5EF4-FFF2-40B4-BE49-F238E27FC236}">
                    <a16:creationId xmlns:a16="http://schemas.microsoft.com/office/drawing/2014/main" id="{C228BCFC-50BE-414E-AAB5-460BB60F0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1560"/>
                <a:ext cx="20" cy="19"/>
              </a:xfrm>
              <a:custGeom>
                <a:avLst/>
                <a:gdLst>
                  <a:gd name="T0" fmla="*/ 39 w 39"/>
                  <a:gd name="T1" fmla="*/ 21 h 40"/>
                  <a:gd name="T2" fmla="*/ 39 w 39"/>
                  <a:gd name="T3" fmla="*/ 21 h 40"/>
                  <a:gd name="T4" fmla="*/ 37 w 39"/>
                  <a:gd name="T5" fmla="*/ 14 h 40"/>
                  <a:gd name="T6" fmla="*/ 35 w 39"/>
                  <a:gd name="T7" fmla="*/ 10 h 40"/>
                  <a:gd name="T8" fmla="*/ 32 w 39"/>
                  <a:gd name="T9" fmla="*/ 4 h 40"/>
                  <a:gd name="T10" fmla="*/ 26 w 39"/>
                  <a:gd name="T11" fmla="*/ 2 h 40"/>
                  <a:gd name="T12" fmla="*/ 26 w 39"/>
                  <a:gd name="T13" fmla="*/ 2 h 40"/>
                  <a:gd name="T14" fmla="*/ 19 w 39"/>
                  <a:gd name="T15" fmla="*/ 0 h 40"/>
                  <a:gd name="T16" fmla="*/ 13 w 39"/>
                  <a:gd name="T17" fmla="*/ 2 h 40"/>
                  <a:gd name="T18" fmla="*/ 7 w 39"/>
                  <a:gd name="T19" fmla="*/ 4 h 40"/>
                  <a:gd name="T20" fmla="*/ 4 w 39"/>
                  <a:gd name="T21" fmla="*/ 10 h 40"/>
                  <a:gd name="T22" fmla="*/ 4 w 39"/>
                  <a:gd name="T23" fmla="*/ 10 h 40"/>
                  <a:gd name="T24" fmla="*/ 2 w 39"/>
                  <a:gd name="T25" fmla="*/ 14 h 40"/>
                  <a:gd name="T26" fmla="*/ 0 w 39"/>
                  <a:gd name="T27" fmla="*/ 21 h 40"/>
                  <a:gd name="T28" fmla="*/ 2 w 39"/>
                  <a:gd name="T29" fmla="*/ 27 h 40"/>
                  <a:gd name="T30" fmla="*/ 4 w 39"/>
                  <a:gd name="T31" fmla="*/ 32 h 40"/>
                  <a:gd name="T32" fmla="*/ 4 w 39"/>
                  <a:gd name="T33" fmla="*/ 32 h 40"/>
                  <a:gd name="T34" fmla="*/ 7 w 39"/>
                  <a:gd name="T35" fmla="*/ 36 h 40"/>
                  <a:gd name="T36" fmla="*/ 13 w 39"/>
                  <a:gd name="T37" fmla="*/ 38 h 40"/>
                  <a:gd name="T38" fmla="*/ 19 w 39"/>
                  <a:gd name="T39" fmla="*/ 40 h 40"/>
                  <a:gd name="T40" fmla="*/ 26 w 39"/>
                  <a:gd name="T41" fmla="*/ 38 h 40"/>
                  <a:gd name="T42" fmla="*/ 26 w 39"/>
                  <a:gd name="T43" fmla="*/ 38 h 40"/>
                  <a:gd name="T44" fmla="*/ 32 w 39"/>
                  <a:gd name="T45" fmla="*/ 36 h 40"/>
                  <a:gd name="T46" fmla="*/ 35 w 39"/>
                  <a:gd name="T47" fmla="*/ 32 h 40"/>
                  <a:gd name="T48" fmla="*/ 37 w 39"/>
                  <a:gd name="T49" fmla="*/ 27 h 40"/>
                  <a:gd name="T50" fmla="*/ 39 w 39"/>
                  <a:gd name="T51" fmla="*/ 2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40">
                    <a:moveTo>
                      <a:pt x="39" y="21"/>
                    </a:moveTo>
                    <a:lnTo>
                      <a:pt x="39" y="21"/>
                    </a:lnTo>
                    <a:lnTo>
                      <a:pt x="37" y="14"/>
                    </a:lnTo>
                    <a:lnTo>
                      <a:pt x="35" y="10"/>
                    </a:lnTo>
                    <a:lnTo>
                      <a:pt x="32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10"/>
                    </a:lnTo>
                    <a:lnTo>
                      <a:pt x="4" y="10"/>
                    </a:lnTo>
                    <a:lnTo>
                      <a:pt x="2" y="14"/>
                    </a:lnTo>
                    <a:lnTo>
                      <a:pt x="0" y="21"/>
                    </a:lnTo>
                    <a:lnTo>
                      <a:pt x="2" y="27"/>
                    </a:lnTo>
                    <a:lnTo>
                      <a:pt x="4" y="32"/>
                    </a:lnTo>
                    <a:lnTo>
                      <a:pt x="4" y="32"/>
                    </a:lnTo>
                    <a:lnTo>
                      <a:pt x="7" y="36"/>
                    </a:lnTo>
                    <a:lnTo>
                      <a:pt x="13" y="38"/>
                    </a:lnTo>
                    <a:lnTo>
                      <a:pt x="19" y="40"/>
                    </a:lnTo>
                    <a:lnTo>
                      <a:pt x="26" y="38"/>
                    </a:lnTo>
                    <a:lnTo>
                      <a:pt x="26" y="38"/>
                    </a:lnTo>
                    <a:lnTo>
                      <a:pt x="32" y="36"/>
                    </a:lnTo>
                    <a:lnTo>
                      <a:pt x="35" y="32"/>
                    </a:lnTo>
                    <a:lnTo>
                      <a:pt x="37" y="27"/>
                    </a:lnTo>
                    <a:lnTo>
                      <a:pt x="39" y="21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2" name="Freeform 115">
                <a:extLst>
                  <a:ext uri="{FF2B5EF4-FFF2-40B4-BE49-F238E27FC236}">
                    <a16:creationId xmlns:a16="http://schemas.microsoft.com/office/drawing/2014/main" id="{37E9FE2B-C506-4C7B-BBF8-D039C7644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604"/>
                <a:ext cx="19" cy="18"/>
              </a:xfrm>
              <a:custGeom>
                <a:avLst/>
                <a:gdLst>
                  <a:gd name="T0" fmla="*/ 37 w 37"/>
                  <a:gd name="T1" fmla="*/ 19 h 38"/>
                  <a:gd name="T2" fmla="*/ 37 w 37"/>
                  <a:gd name="T3" fmla="*/ 19 h 38"/>
                  <a:gd name="T4" fmla="*/ 37 w 37"/>
                  <a:gd name="T5" fmla="*/ 13 h 38"/>
                  <a:gd name="T6" fmla="*/ 35 w 37"/>
                  <a:gd name="T7" fmla="*/ 8 h 38"/>
                  <a:gd name="T8" fmla="*/ 30 w 37"/>
                  <a:gd name="T9" fmla="*/ 4 h 38"/>
                  <a:gd name="T10" fmla="*/ 24 w 37"/>
                  <a:gd name="T11" fmla="*/ 0 h 38"/>
                  <a:gd name="T12" fmla="*/ 24 w 37"/>
                  <a:gd name="T13" fmla="*/ 0 h 38"/>
                  <a:gd name="T14" fmla="*/ 18 w 37"/>
                  <a:gd name="T15" fmla="*/ 0 h 38"/>
                  <a:gd name="T16" fmla="*/ 13 w 37"/>
                  <a:gd name="T17" fmla="*/ 0 h 38"/>
                  <a:gd name="T18" fmla="*/ 7 w 37"/>
                  <a:gd name="T19" fmla="*/ 4 h 38"/>
                  <a:gd name="T20" fmla="*/ 4 w 37"/>
                  <a:gd name="T21" fmla="*/ 8 h 38"/>
                  <a:gd name="T22" fmla="*/ 4 w 37"/>
                  <a:gd name="T23" fmla="*/ 8 h 38"/>
                  <a:gd name="T24" fmla="*/ 0 w 37"/>
                  <a:gd name="T25" fmla="*/ 13 h 38"/>
                  <a:gd name="T26" fmla="*/ 0 w 37"/>
                  <a:gd name="T27" fmla="*/ 19 h 38"/>
                  <a:gd name="T28" fmla="*/ 0 w 37"/>
                  <a:gd name="T29" fmla="*/ 25 h 38"/>
                  <a:gd name="T30" fmla="*/ 4 w 37"/>
                  <a:gd name="T31" fmla="*/ 30 h 38"/>
                  <a:gd name="T32" fmla="*/ 4 w 37"/>
                  <a:gd name="T33" fmla="*/ 30 h 38"/>
                  <a:gd name="T34" fmla="*/ 7 w 37"/>
                  <a:gd name="T35" fmla="*/ 34 h 38"/>
                  <a:gd name="T36" fmla="*/ 13 w 37"/>
                  <a:gd name="T37" fmla="*/ 38 h 38"/>
                  <a:gd name="T38" fmla="*/ 18 w 37"/>
                  <a:gd name="T39" fmla="*/ 38 h 38"/>
                  <a:gd name="T40" fmla="*/ 24 w 37"/>
                  <a:gd name="T41" fmla="*/ 38 h 38"/>
                  <a:gd name="T42" fmla="*/ 24 w 37"/>
                  <a:gd name="T43" fmla="*/ 38 h 38"/>
                  <a:gd name="T44" fmla="*/ 30 w 37"/>
                  <a:gd name="T45" fmla="*/ 34 h 38"/>
                  <a:gd name="T46" fmla="*/ 35 w 37"/>
                  <a:gd name="T47" fmla="*/ 30 h 38"/>
                  <a:gd name="T48" fmla="*/ 37 w 37"/>
                  <a:gd name="T49" fmla="*/ 25 h 38"/>
                  <a:gd name="T50" fmla="*/ 37 w 37"/>
                  <a:gd name="T51" fmla="*/ 1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5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4"/>
                    </a:lnTo>
                    <a:lnTo>
                      <a:pt x="13" y="38"/>
                    </a:lnTo>
                    <a:lnTo>
                      <a:pt x="18" y="38"/>
                    </a:lnTo>
                    <a:lnTo>
                      <a:pt x="24" y="38"/>
                    </a:lnTo>
                    <a:lnTo>
                      <a:pt x="24" y="38"/>
                    </a:lnTo>
                    <a:lnTo>
                      <a:pt x="30" y="34"/>
                    </a:lnTo>
                    <a:lnTo>
                      <a:pt x="35" y="30"/>
                    </a:lnTo>
                    <a:lnTo>
                      <a:pt x="37" y="25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3" name="Freeform 116">
                <a:extLst>
                  <a:ext uri="{FF2B5EF4-FFF2-40B4-BE49-F238E27FC236}">
                    <a16:creationId xmlns:a16="http://schemas.microsoft.com/office/drawing/2014/main" id="{34ACFED3-1978-40FB-B5CD-802CFAF96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1" y="1607"/>
                <a:ext cx="18" cy="20"/>
              </a:xfrm>
              <a:custGeom>
                <a:avLst/>
                <a:gdLst>
                  <a:gd name="T0" fmla="*/ 37 w 37"/>
                  <a:gd name="T1" fmla="*/ 18 h 39"/>
                  <a:gd name="T2" fmla="*/ 37 w 37"/>
                  <a:gd name="T3" fmla="*/ 18 h 39"/>
                  <a:gd name="T4" fmla="*/ 37 w 37"/>
                  <a:gd name="T5" fmla="*/ 13 h 39"/>
                  <a:gd name="T6" fmla="*/ 33 w 37"/>
                  <a:gd name="T7" fmla="*/ 7 h 39"/>
                  <a:gd name="T8" fmla="*/ 29 w 37"/>
                  <a:gd name="T9" fmla="*/ 3 h 39"/>
                  <a:gd name="T10" fmla="*/ 24 w 37"/>
                  <a:gd name="T11" fmla="*/ 2 h 39"/>
                  <a:gd name="T12" fmla="*/ 24 w 37"/>
                  <a:gd name="T13" fmla="*/ 2 h 39"/>
                  <a:gd name="T14" fmla="*/ 18 w 37"/>
                  <a:gd name="T15" fmla="*/ 0 h 39"/>
                  <a:gd name="T16" fmla="*/ 13 w 37"/>
                  <a:gd name="T17" fmla="*/ 2 h 39"/>
                  <a:gd name="T18" fmla="*/ 7 w 37"/>
                  <a:gd name="T19" fmla="*/ 3 h 39"/>
                  <a:gd name="T20" fmla="*/ 1 w 37"/>
                  <a:gd name="T21" fmla="*/ 7 h 39"/>
                  <a:gd name="T22" fmla="*/ 1 w 37"/>
                  <a:gd name="T23" fmla="*/ 7 h 39"/>
                  <a:gd name="T24" fmla="*/ 0 w 37"/>
                  <a:gd name="T25" fmla="*/ 13 h 39"/>
                  <a:gd name="T26" fmla="*/ 0 w 37"/>
                  <a:gd name="T27" fmla="*/ 18 h 39"/>
                  <a:gd name="T28" fmla="*/ 0 w 37"/>
                  <a:gd name="T29" fmla="*/ 24 h 39"/>
                  <a:gd name="T30" fmla="*/ 1 w 37"/>
                  <a:gd name="T31" fmla="*/ 30 h 39"/>
                  <a:gd name="T32" fmla="*/ 1 w 37"/>
                  <a:gd name="T33" fmla="*/ 30 h 39"/>
                  <a:gd name="T34" fmla="*/ 7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29 w 37"/>
                  <a:gd name="T45" fmla="*/ 35 h 39"/>
                  <a:gd name="T46" fmla="*/ 33 w 37"/>
                  <a:gd name="T47" fmla="*/ 30 h 39"/>
                  <a:gd name="T48" fmla="*/ 37 w 37"/>
                  <a:gd name="T49" fmla="*/ 26 h 39"/>
                  <a:gd name="T50" fmla="*/ 37 w 37"/>
                  <a:gd name="T51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1" y="7"/>
                    </a:lnTo>
                    <a:lnTo>
                      <a:pt x="1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1" y="30"/>
                    </a:lnTo>
                    <a:lnTo>
                      <a:pt x="1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0"/>
                    </a:lnTo>
                    <a:lnTo>
                      <a:pt x="37" y="26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4" name="Freeform 117">
                <a:extLst>
                  <a:ext uri="{FF2B5EF4-FFF2-40B4-BE49-F238E27FC236}">
                    <a16:creationId xmlns:a16="http://schemas.microsoft.com/office/drawing/2014/main" id="{76D8B356-496F-4532-978D-E2B7EE620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" y="1647"/>
                <a:ext cx="18" cy="18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9 h 37"/>
                  <a:gd name="T4" fmla="*/ 38 w 38"/>
                  <a:gd name="T5" fmla="*/ 13 h 37"/>
                  <a:gd name="T6" fmla="*/ 34 w 38"/>
                  <a:gd name="T7" fmla="*/ 8 h 37"/>
                  <a:gd name="T8" fmla="*/ 30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19 w 38"/>
                  <a:gd name="T15" fmla="*/ 0 h 37"/>
                  <a:gd name="T16" fmla="*/ 13 w 38"/>
                  <a:gd name="T17" fmla="*/ 0 h 37"/>
                  <a:gd name="T18" fmla="*/ 8 w 38"/>
                  <a:gd name="T19" fmla="*/ 4 h 37"/>
                  <a:gd name="T20" fmla="*/ 4 w 38"/>
                  <a:gd name="T21" fmla="*/ 8 h 37"/>
                  <a:gd name="T22" fmla="*/ 4 w 38"/>
                  <a:gd name="T23" fmla="*/ 8 h 37"/>
                  <a:gd name="T24" fmla="*/ 0 w 38"/>
                  <a:gd name="T25" fmla="*/ 13 h 37"/>
                  <a:gd name="T26" fmla="*/ 0 w 38"/>
                  <a:gd name="T27" fmla="*/ 19 h 37"/>
                  <a:gd name="T28" fmla="*/ 0 w 38"/>
                  <a:gd name="T29" fmla="*/ 24 h 37"/>
                  <a:gd name="T30" fmla="*/ 4 w 38"/>
                  <a:gd name="T31" fmla="*/ 30 h 37"/>
                  <a:gd name="T32" fmla="*/ 4 w 38"/>
                  <a:gd name="T33" fmla="*/ 30 h 37"/>
                  <a:gd name="T34" fmla="*/ 8 w 38"/>
                  <a:gd name="T35" fmla="*/ 34 h 37"/>
                  <a:gd name="T36" fmla="*/ 13 w 38"/>
                  <a:gd name="T37" fmla="*/ 37 h 37"/>
                  <a:gd name="T38" fmla="*/ 19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0 w 38"/>
                  <a:gd name="T45" fmla="*/ 34 h 37"/>
                  <a:gd name="T46" fmla="*/ 34 w 38"/>
                  <a:gd name="T47" fmla="*/ 30 h 37"/>
                  <a:gd name="T48" fmla="*/ 38 w 38"/>
                  <a:gd name="T49" fmla="*/ 24 h 37"/>
                  <a:gd name="T50" fmla="*/ 38 w 38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9"/>
                    </a:lnTo>
                    <a:lnTo>
                      <a:pt x="38" y="13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4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4"/>
                    </a:lnTo>
                    <a:lnTo>
                      <a:pt x="34" y="30"/>
                    </a:lnTo>
                    <a:lnTo>
                      <a:pt x="38" y="24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5" name="Freeform 118">
                <a:extLst>
                  <a:ext uri="{FF2B5EF4-FFF2-40B4-BE49-F238E27FC236}">
                    <a16:creationId xmlns:a16="http://schemas.microsoft.com/office/drawing/2014/main" id="{B0CF07BE-3DE9-4F35-BAF2-FFE850F05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658"/>
                <a:ext cx="19" cy="19"/>
              </a:xfrm>
              <a:custGeom>
                <a:avLst/>
                <a:gdLst>
                  <a:gd name="T0" fmla="*/ 38 w 38"/>
                  <a:gd name="T1" fmla="*/ 20 h 39"/>
                  <a:gd name="T2" fmla="*/ 38 w 38"/>
                  <a:gd name="T3" fmla="*/ 20 h 39"/>
                  <a:gd name="T4" fmla="*/ 38 w 38"/>
                  <a:gd name="T5" fmla="*/ 13 h 39"/>
                  <a:gd name="T6" fmla="*/ 36 w 38"/>
                  <a:gd name="T7" fmla="*/ 9 h 39"/>
                  <a:gd name="T8" fmla="*/ 30 w 38"/>
                  <a:gd name="T9" fmla="*/ 3 h 39"/>
                  <a:gd name="T10" fmla="*/ 25 w 38"/>
                  <a:gd name="T11" fmla="*/ 1 h 39"/>
                  <a:gd name="T12" fmla="*/ 25 w 38"/>
                  <a:gd name="T13" fmla="*/ 1 h 39"/>
                  <a:gd name="T14" fmla="*/ 19 w 38"/>
                  <a:gd name="T15" fmla="*/ 0 h 39"/>
                  <a:gd name="T16" fmla="*/ 14 w 38"/>
                  <a:gd name="T17" fmla="*/ 1 h 39"/>
                  <a:gd name="T18" fmla="*/ 8 w 38"/>
                  <a:gd name="T19" fmla="*/ 3 h 39"/>
                  <a:gd name="T20" fmla="*/ 4 w 38"/>
                  <a:gd name="T21" fmla="*/ 9 h 39"/>
                  <a:gd name="T22" fmla="*/ 4 w 38"/>
                  <a:gd name="T23" fmla="*/ 9 h 39"/>
                  <a:gd name="T24" fmla="*/ 0 w 38"/>
                  <a:gd name="T25" fmla="*/ 13 h 39"/>
                  <a:gd name="T26" fmla="*/ 0 w 38"/>
                  <a:gd name="T27" fmla="*/ 20 h 39"/>
                  <a:gd name="T28" fmla="*/ 0 w 38"/>
                  <a:gd name="T29" fmla="*/ 26 h 39"/>
                  <a:gd name="T30" fmla="*/ 4 w 38"/>
                  <a:gd name="T31" fmla="*/ 31 h 39"/>
                  <a:gd name="T32" fmla="*/ 4 w 38"/>
                  <a:gd name="T33" fmla="*/ 31 h 39"/>
                  <a:gd name="T34" fmla="*/ 8 w 38"/>
                  <a:gd name="T35" fmla="*/ 35 h 39"/>
                  <a:gd name="T36" fmla="*/ 14 w 38"/>
                  <a:gd name="T37" fmla="*/ 37 h 39"/>
                  <a:gd name="T38" fmla="*/ 19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30 w 38"/>
                  <a:gd name="T45" fmla="*/ 35 h 39"/>
                  <a:gd name="T46" fmla="*/ 36 w 38"/>
                  <a:gd name="T47" fmla="*/ 31 h 39"/>
                  <a:gd name="T48" fmla="*/ 38 w 38"/>
                  <a:gd name="T49" fmla="*/ 26 h 39"/>
                  <a:gd name="T50" fmla="*/ 38 w 38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20"/>
                    </a:lnTo>
                    <a:lnTo>
                      <a:pt x="38" y="13"/>
                    </a:lnTo>
                    <a:lnTo>
                      <a:pt x="36" y="9"/>
                    </a:lnTo>
                    <a:lnTo>
                      <a:pt x="30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19" y="0"/>
                    </a:lnTo>
                    <a:lnTo>
                      <a:pt x="14" y="1"/>
                    </a:lnTo>
                    <a:lnTo>
                      <a:pt x="8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4" y="37"/>
                    </a:lnTo>
                    <a:lnTo>
                      <a:pt x="19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5"/>
                    </a:lnTo>
                    <a:lnTo>
                      <a:pt x="36" y="31"/>
                    </a:lnTo>
                    <a:lnTo>
                      <a:pt x="38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6" name="Freeform 119">
                <a:extLst>
                  <a:ext uri="{FF2B5EF4-FFF2-40B4-BE49-F238E27FC236}">
                    <a16:creationId xmlns:a16="http://schemas.microsoft.com/office/drawing/2014/main" id="{45457F85-3DF0-4F57-9EBA-0080266E5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9" y="956"/>
                <a:ext cx="2236" cy="725"/>
              </a:xfrm>
              <a:custGeom>
                <a:avLst/>
                <a:gdLst>
                  <a:gd name="T0" fmla="*/ 3569 w 4472"/>
                  <a:gd name="T1" fmla="*/ 1421 h 1451"/>
                  <a:gd name="T2" fmla="*/ 3477 w 4472"/>
                  <a:gd name="T3" fmla="*/ 1393 h 1451"/>
                  <a:gd name="T4" fmla="*/ 3083 w 4472"/>
                  <a:gd name="T5" fmla="*/ 1354 h 1451"/>
                  <a:gd name="T6" fmla="*/ 3016 w 4472"/>
                  <a:gd name="T7" fmla="*/ 1337 h 1451"/>
                  <a:gd name="T8" fmla="*/ 2781 w 4472"/>
                  <a:gd name="T9" fmla="*/ 1315 h 1451"/>
                  <a:gd name="T10" fmla="*/ 2678 w 4472"/>
                  <a:gd name="T11" fmla="*/ 1296 h 1451"/>
                  <a:gd name="T12" fmla="*/ 2605 w 4472"/>
                  <a:gd name="T13" fmla="*/ 1276 h 1451"/>
                  <a:gd name="T14" fmla="*/ 2465 w 4472"/>
                  <a:gd name="T15" fmla="*/ 1257 h 1451"/>
                  <a:gd name="T16" fmla="*/ 2334 w 4472"/>
                  <a:gd name="T17" fmla="*/ 1231 h 1451"/>
                  <a:gd name="T18" fmla="*/ 2263 w 4472"/>
                  <a:gd name="T19" fmla="*/ 1207 h 1451"/>
                  <a:gd name="T20" fmla="*/ 2172 w 4472"/>
                  <a:gd name="T21" fmla="*/ 1179 h 1451"/>
                  <a:gd name="T22" fmla="*/ 2097 w 4472"/>
                  <a:gd name="T23" fmla="*/ 1162 h 1451"/>
                  <a:gd name="T24" fmla="*/ 2013 w 4472"/>
                  <a:gd name="T25" fmla="*/ 1138 h 1451"/>
                  <a:gd name="T26" fmla="*/ 1972 w 4472"/>
                  <a:gd name="T27" fmla="*/ 1117 h 1451"/>
                  <a:gd name="T28" fmla="*/ 1924 w 4472"/>
                  <a:gd name="T29" fmla="*/ 1093 h 1451"/>
                  <a:gd name="T30" fmla="*/ 1886 w 4472"/>
                  <a:gd name="T31" fmla="*/ 1072 h 1451"/>
                  <a:gd name="T32" fmla="*/ 1838 w 4472"/>
                  <a:gd name="T33" fmla="*/ 1048 h 1451"/>
                  <a:gd name="T34" fmla="*/ 1765 w 4472"/>
                  <a:gd name="T35" fmla="*/ 1022 h 1451"/>
                  <a:gd name="T36" fmla="*/ 1658 w 4472"/>
                  <a:gd name="T37" fmla="*/ 994 h 1451"/>
                  <a:gd name="T38" fmla="*/ 1614 w 4472"/>
                  <a:gd name="T39" fmla="*/ 964 h 1451"/>
                  <a:gd name="T40" fmla="*/ 1591 w 4472"/>
                  <a:gd name="T41" fmla="*/ 934 h 1451"/>
                  <a:gd name="T42" fmla="*/ 1556 w 4472"/>
                  <a:gd name="T43" fmla="*/ 908 h 1451"/>
                  <a:gd name="T44" fmla="*/ 1494 w 4472"/>
                  <a:gd name="T45" fmla="*/ 874 h 1451"/>
                  <a:gd name="T46" fmla="*/ 1446 w 4472"/>
                  <a:gd name="T47" fmla="*/ 841 h 1451"/>
                  <a:gd name="T48" fmla="*/ 1418 w 4472"/>
                  <a:gd name="T49" fmla="*/ 824 h 1451"/>
                  <a:gd name="T50" fmla="*/ 1376 w 4472"/>
                  <a:gd name="T51" fmla="*/ 801 h 1451"/>
                  <a:gd name="T52" fmla="*/ 1343 w 4472"/>
                  <a:gd name="T53" fmla="*/ 779 h 1451"/>
                  <a:gd name="T54" fmla="*/ 1320 w 4472"/>
                  <a:gd name="T55" fmla="*/ 755 h 1451"/>
                  <a:gd name="T56" fmla="*/ 1281 w 4472"/>
                  <a:gd name="T57" fmla="*/ 738 h 1451"/>
                  <a:gd name="T58" fmla="*/ 1225 w 4472"/>
                  <a:gd name="T59" fmla="*/ 716 h 1451"/>
                  <a:gd name="T60" fmla="*/ 1180 w 4472"/>
                  <a:gd name="T61" fmla="*/ 676 h 1451"/>
                  <a:gd name="T62" fmla="*/ 1137 w 4472"/>
                  <a:gd name="T63" fmla="*/ 648 h 1451"/>
                  <a:gd name="T64" fmla="*/ 1080 w 4472"/>
                  <a:gd name="T65" fmla="*/ 626 h 1451"/>
                  <a:gd name="T66" fmla="*/ 1040 w 4472"/>
                  <a:gd name="T67" fmla="*/ 603 h 1451"/>
                  <a:gd name="T68" fmla="*/ 1016 w 4472"/>
                  <a:gd name="T69" fmla="*/ 574 h 1451"/>
                  <a:gd name="T70" fmla="*/ 994 w 4472"/>
                  <a:gd name="T71" fmla="*/ 559 h 1451"/>
                  <a:gd name="T72" fmla="*/ 960 w 4472"/>
                  <a:gd name="T73" fmla="*/ 540 h 1451"/>
                  <a:gd name="T74" fmla="*/ 936 w 4472"/>
                  <a:gd name="T75" fmla="*/ 523 h 1451"/>
                  <a:gd name="T76" fmla="*/ 915 w 4472"/>
                  <a:gd name="T77" fmla="*/ 508 h 1451"/>
                  <a:gd name="T78" fmla="*/ 882 w 4472"/>
                  <a:gd name="T79" fmla="*/ 490 h 1451"/>
                  <a:gd name="T80" fmla="*/ 854 w 4472"/>
                  <a:gd name="T81" fmla="*/ 467 h 1451"/>
                  <a:gd name="T82" fmla="*/ 818 w 4472"/>
                  <a:gd name="T83" fmla="*/ 445 h 1451"/>
                  <a:gd name="T84" fmla="*/ 781 w 4472"/>
                  <a:gd name="T85" fmla="*/ 420 h 1451"/>
                  <a:gd name="T86" fmla="*/ 729 w 4472"/>
                  <a:gd name="T87" fmla="*/ 394 h 1451"/>
                  <a:gd name="T88" fmla="*/ 661 w 4472"/>
                  <a:gd name="T89" fmla="*/ 350 h 1451"/>
                  <a:gd name="T90" fmla="*/ 633 w 4472"/>
                  <a:gd name="T91" fmla="*/ 331 h 1451"/>
                  <a:gd name="T92" fmla="*/ 605 w 4472"/>
                  <a:gd name="T93" fmla="*/ 305 h 1451"/>
                  <a:gd name="T94" fmla="*/ 575 w 4472"/>
                  <a:gd name="T95" fmla="*/ 279 h 1451"/>
                  <a:gd name="T96" fmla="*/ 501 w 4472"/>
                  <a:gd name="T97" fmla="*/ 247 h 1451"/>
                  <a:gd name="T98" fmla="*/ 437 w 4472"/>
                  <a:gd name="T99" fmla="*/ 209 h 1451"/>
                  <a:gd name="T100" fmla="*/ 396 w 4472"/>
                  <a:gd name="T101" fmla="*/ 185 h 1451"/>
                  <a:gd name="T102" fmla="*/ 348 w 4472"/>
                  <a:gd name="T103" fmla="*/ 157 h 1451"/>
                  <a:gd name="T104" fmla="*/ 290 w 4472"/>
                  <a:gd name="T105" fmla="*/ 133 h 1451"/>
                  <a:gd name="T106" fmla="*/ 251 w 4472"/>
                  <a:gd name="T107" fmla="*/ 105 h 1451"/>
                  <a:gd name="T108" fmla="*/ 206 w 4472"/>
                  <a:gd name="T109" fmla="*/ 79 h 1451"/>
                  <a:gd name="T110" fmla="*/ 129 w 4472"/>
                  <a:gd name="T111" fmla="*/ 38 h 1451"/>
                  <a:gd name="T112" fmla="*/ 0 w 4472"/>
                  <a:gd name="T113" fmla="*/ 0 h 1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472" h="1451">
                    <a:moveTo>
                      <a:pt x="4472" y="1451"/>
                    </a:moveTo>
                    <a:lnTo>
                      <a:pt x="3707" y="1451"/>
                    </a:lnTo>
                    <a:lnTo>
                      <a:pt x="3707" y="1434"/>
                    </a:lnTo>
                    <a:lnTo>
                      <a:pt x="3583" y="1434"/>
                    </a:lnTo>
                    <a:lnTo>
                      <a:pt x="3583" y="1421"/>
                    </a:lnTo>
                    <a:lnTo>
                      <a:pt x="3569" y="1421"/>
                    </a:lnTo>
                    <a:lnTo>
                      <a:pt x="3569" y="1410"/>
                    </a:lnTo>
                    <a:lnTo>
                      <a:pt x="3526" y="1410"/>
                    </a:lnTo>
                    <a:lnTo>
                      <a:pt x="3526" y="1399"/>
                    </a:lnTo>
                    <a:lnTo>
                      <a:pt x="3488" y="1399"/>
                    </a:lnTo>
                    <a:lnTo>
                      <a:pt x="3488" y="1393"/>
                    </a:lnTo>
                    <a:lnTo>
                      <a:pt x="3477" y="1393"/>
                    </a:lnTo>
                    <a:lnTo>
                      <a:pt x="3477" y="1377"/>
                    </a:lnTo>
                    <a:lnTo>
                      <a:pt x="3191" y="1377"/>
                    </a:lnTo>
                    <a:lnTo>
                      <a:pt x="3191" y="1369"/>
                    </a:lnTo>
                    <a:lnTo>
                      <a:pt x="3156" y="1369"/>
                    </a:lnTo>
                    <a:lnTo>
                      <a:pt x="3156" y="1354"/>
                    </a:lnTo>
                    <a:lnTo>
                      <a:pt x="3083" y="1354"/>
                    </a:lnTo>
                    <a:lnTo>
                      <a:pt x="3083" y="1347"/>
                    </a:lnTo>
                    <a:lnTo>
                      <a:pt x="3038" y="1347"/>
                    </a:lnTo>
                    <a:lnTo>
                      <a:pt x="3038" y="1343"/>
                    </a:lnTo>
                    <a:lnTo>
                      <a:pt x="3027" y="1343"/>
                    </a:lnTo>
                    <a:lnTo>
                      <a:pt x="3027" y="1337"/>
                    </a:lnTo>
                    <a:lnTo>
                      <a:pt x="3016" y="1337"/>
                    </a:lnTo>
                    <a:lnTo>
                      <a:pt x="3016" y="1326"/>
                    </a:lnTo>
                    <a:lnTo>
                      <a:pt x="2893" y="1326"/>
                    </a:lnTo>
                    <a:lnTo>
                      <a:pt x="2893" y="1319"/>
                    </a:lnTo>
                    <a:lnTo>
                      <a:pt x="2840" y="1319"/>
                    </a:lnTo>
                    <a:lnTo>
                      <a:pt x="2840" y="1315"/>
                    </a:lnTo>
                    <a:lnTo>
                      <a:pt x="2781" y="1315"/>
                    </a:lnTo>
                    <a:lnTo>
                      <a:pt x="2781" y="1309"/>
                    </a:lnTo>
                    <a:lnTo>
                      <a:pt x="2766" y="1309"/>
                    </a:lnTo>
                    <a:lnTo>
                      <a:pt x="2766" y="1304"/>
                    </a:lnTo>
                    <a:lnTo>
                      <a:pt x="2734" y="1304"/>
                    </a:lnTo>
                    <a:lnTo>
                      <a:pt x="2734" y="1296"/>
                    </a:lnTo>
                    <a:lnTo>
                      <a:pt x="2678" y="1296"/>
                    </a:lnTo>
                    <a:lnTo>
                      <a:pt x="2678" y="1287"/>
                    </a:lnTo>
                    <a:lnTo>
                      <a:pt x="2637" y="1287"/>
                    </a:lnTo>
                    <a:lnTo>
                      <a:pt x="2637" y="1281"/>
                    </a:lnTo>
                    <a:lnTo>
                      <a:pt x="2624" y="1281"/>
                    </a:lnTo>
                    <a:lnTo>
                      <a:pt x="2624" y="1276"/>
                    </a:lnTo>
                    <a:lnTo>
                      <a:pt x="2605" y="1276"/>
                    </a:lnTo>
                    <a:lnTo>
                      <a:pt x="2605" y="1266"/>
                    </a:lnTo>
                    <a:lnTo>
                      <a:pt x="2575" y="1266"/>
                    </a:lnTo>
                    <a:lnTo>
                      <a:pt x="2575" y="1263"/>
                    </a:lnTo>
                    <a:lnTo>
                      <a:pt x="2497" y="1263"/>
                    </a:lnTo>
                    <a:lnTo>
                      <a:pt x="2497" y="1257"/>
                    </a:lnTo>
                    <a:lnTo>
                      <a:pt x="2465" y="1257"/>
                    </a:lnTo>
                    <a:lnTo>
                      <a:pt x="2465" y="1253"/>
                    </a:lnTo>
                    <a:lnTo>
                      <a:pt x="2458" y="1253"/>
                    </a:lnTo>
                    <a:lnTo>
                      <a:pt x="2458" y="1246"/>
                    </a:lnTo>
                    <a:lnTo>
                      <a:pt x="2374" y="1246"/>
                    </a:lnTo>
                    <a:lnTo>
                      <a:pt x="2374" y="1231"/>
                    </a:lnTo>
                    <a:lnTo>
                      <a:pt x="2334" y="1231"/>
                    </a:lnTo>
                    <a:lnTo>
                      <a:pt x="2334" y="1223"/>
                    </a:lnTo>
                    <a:lnTo>
                      <a:pt x="2318" y="1223"/>
                    </a:lnTo>
                    <a:lnTo>
                      <a:pt x="2318" y="1212"/>
                    </a:lnTo>
                    <a:lnTo>
                      <a:pt x="2299" y="1212"/>
                    </a:lnTo>
                    <a:lnTo>
                      <a:pt x="2263" y="1212"/>
                    </a:lnTo>
                    <a:lnTo>
                      <a:pt x="2263" y="1207"/>
                    </a:lnTo>
                    <a:lnTo>
                      <a:pt x="2254" y="1207"/>
                    </a:lnTo>
                    <a:lnTo>
                      <a:pt x="2254" y="1201"/>
                    </a:lnTo>
                    <a:lnTo>
                      <a:pt x="2220" y="1201"/>
                    </a:lnTo>
                    <a:lnTo>
                      <a:pt x="2220" y="1186"/>
                    </a:lnTo>
                    <a:lnTo>
                      <a:pt x="2172" y="1186"/>
                    </a:lnTo>
                    <a:lnTo>
                      <a:pt x="2172" y="1179"/>
                    </a:lnTo>
                    <a:lnTo>
                      <a:pt x="2125" y="1179"/>
                    </a:lnTo>
                    <a:lnTo>
                      <a:pt x="2125" y="1173"/>
                    </a:lnTo>
                    <a:lnTo>
                      <a:pt x="2114" y="1173"/>
                    </a:lnTo>
                    <a:lnTo>
                      <a:pt x="2114" y="1167"/>
                    </a:lnTo>
                    <a:lnTo>
                      <a:pt x="2097" y="1167"/>
                    </a:lnTo>
                    <a:lnTo>
                      <a:pt x="2097" y="1162"/>
                    </a:lnTo>
                    <a:lnTo>
                      <a:pt x="2071" y="1162"/>
                    </a:lnTo>
                    <a:lnTo>
                      <a:pt x="2071" y="1151"/>
                    </a:lnTo>
                    <a:lnTo>
                      <a:pt x="2052" y="1151"/>
                    </a:lnTo>
                    <a:lnTo>
                      <a:pt x="2052" y="1143"/>
                    </a:lnTo>
                    <a:lnTo>
                      <a:pt x="2013" y="1143"/>
                    </a:lnTo>
                    <a:lnTo>
                      <a:pt x="2013" y="1138"/>
                    </a:lnTo>
                    <a:lnTo>
                      <a:pt x="1996" y="1138"/>
                    </a:lnTo>
                    <a:lnTo>
                      <a:pt x="1996" y="1134"/>
                    </a:lnTo>
                    <a:lnTo>
                      <a:pt x="1987" y="1134"/>
                    </a:lnTo>
                    <a:lnTo>
                      <a:pt x="1987" y="1128"/>
                    </a:lnTo>
                    <a:lnTo>
                      <a:pt x="1972" y="1128"/>
                    </a:lnTo>
                    <a:lnTo>
                      <a:pt x="1972" y="1117"/>
                    </a:lnTo>
                    <a:lnTo>
                      <a:pt x="1942" y="1117"/>
                    </a:lnTo>
                    <a:lnTo>
                      <a:pt x="1942" y="1106"/>
                    </a:lnTo>
                    <a:lnTo>
                      <a:pt x="1929" y="1106"/>
                    </a:lnTo>
                    <a:lnTo>
                      <a:pt x="1929" y="1100"/>
                    </a:lnTo>
                    <a:lnTo>
                      <a:pt x="1924" y="1100"/>
                    </a:lnTo>
                    <a:lnTo>
                      <a:pt x="1924" y="1093"/>
                    </a:lnTo>
                    <a:lnTo>
                      <a:pt x="1910" y="1093"/>
                    </a:lnTo>
                    <a:lnTo>
                      <a:pt x="1910" y="1089"/>
                    </a:lnTo>
                    <a:lnTo>
                      <a:pt x="1897" y="1089"/>
                    </a:lnTo>
                    <a:lnTo>
                      <a:pt x="1897" y="1083"/>
                    </a:lnTo>
                    <a:lnTo>
                      <a:pt x="1886" y="1083"/>
                    </a:lnTo>
                    <a:lnTo>
                      <a:pt x="1886" y="1072"/>
                    </a:lnTo>
                    <a:lnTo>
                      <a:pt x="1862" y="1072"/>
                    </a:lnTo>
                    <a:lnTo>
                      <a:pt x="1862" y="1061"/>
                    </a:lnTo>
                    <a:lnTo>
                      <a:pt x="1851" y="1061"/>
                    </a:lnTo>
                    <a:lnTo>
                      <a:pt x="1851" y="1054"/>
                    </a:lnTo>
                    <a:lnTo>
                      <a:pt x="1838" y="1054"/>
                    </a:lnTo>
                    <a:lnTo>
                      <a:pt x="1838" y="1048"/>
                    </a:lnTo>
                    <a:lnTo>
                      <a:pt x="1812" y="1048"/>
                    </a:lnTo>
                    <a:lnTo>
                      <a:pt x="1812" y="1039"/>
                    </a:lnTo>
                    <a:lnTo>
                      <a:pt x="1784" y="1039"/>
                    </a:lnTo>
                    <a:lnTo>
                      <a:pt x="1784" y="1027"/>
                    </a:lnTo>
                    <a:lnTo>
                      <a:pt x="1765" y="1027"/>
                    </a:lnTo>
                    <a:lnTo>
                      <a:pt x="1765" y="1022"/>
                    </a:lnTo>
                    <a:lnTo>
                      <a:pt x="1741" y="1022"/>
                    </a:lnTo>
                    <a:lnTo>
                      <a:pt x="1716" y="1022"/>
                    </a:lnTo>
                    <a:lnTo>
                      <a:pt x="1716" y="1003"/>
                    </a:lnTo>
                    <a:lnTo>
                      <a:pt x="1692" y="1003"/>
                    </a:lnTo>
                    <a:lnTo>
                      <a:pt x="1692" y="994"/>
                    </a:lnTo>
                    <a:lnTo>
                      <a:pt x="1658" y="994"/>
                    </a:lnTo>
                    <a:lnTo>
                      <a:pt x="1658" y="983"/>
                    </a:lnTo>
                    <a:lnTo>
                      <a:pt x="1647" y="983"/>
                    </a:lnTo>
                    <a:lnTo>
                      <a:pt x="1647" y="975"/>
                    </a:lnTo>
                    <a:lnTo>
                      <a:pt x="1636" y="975"/>
                    </a:lnTo>
                    <a:lnTo>
                      <a:pt x="1636" y="964"/>
                    </a:lnTo>
                    <a:lnTo>
                      <a:pt x="1614" y="964"/>
                    </a:lnTo>
                    <a:lnTo>
                      <a:pt x="1614" y="953"/>
                    </a:lnTo>
                    <a:lnTo>
                      <a:pt x="1608" y="953"/>
                    </a:lnTo>
                    <a:lnTo>
                      <a:pt x="1608" y="941"/>
                    </a:lnTo>
                    <a:lnTo>
                      <a:pt x="1597" y="941"/>
                    </a:lnTo>
                    <a:lnTo>
                      <a:pt x="1597" y="934"/>
                    </a:lnTo>
                    <a:lnTo>
                      <a:pt x="1591" y="934"/>
                    </a:lnTo>
                    <a:lnTo>
                      <a:pt x="1591" y="925"/>
                    </a:lnTo>
                    <a:lnTo>
                      <a:pt x="1580" y="925"/>
                    </a:lnTo>
                    <a:lnTo>
                      <a:pt x="1580" y="919"/>
                    </a:lnTo>
                    <a:lnTo>
                      <a:pt x="1571" y="919"/>
                    </a:lnTo>
                    <a:lnTo>
                      <a:pt x="1571" y="908"/>
                    </a:lnTo>
                    <a:lnTo>
                      <a:pt x="1556" y="908"/>
                    </a:lnTo>
                    <a:lnTo>
                      <a:pt x="1556" y="900"/>
                    </a:lnTo>
                    <a:lnTo>
                      <a:pt x="1541" y="900"/>
                    </a:lnTo>
                    <a:lnTo>
                      <a:pt x="1541" y="891"/>
                    </a:lnTo>
                    <a:lnTo>
                      <a:pt x="1530" y="891"/>
                    </a:lnTo>
                    <a:lnTo>
                      <a:pt x="1530" y="874"/>
                    </a:lnTo>
                    <a:lnTo>
                      <a:pt x="1494" y="874"/>
                    </a:lnTo>
                    <a:lnTo>
                      <a:pt x="1494" y="867"/>
                    </a:lnTo>
                    <a:lnTo>
                      <a:pt x="1481" y="867"/>
                    </a:lnTo>
                    <a:lnTo>
                      <a:pt x="1481" y="856"/>
                    </a:lnTo>
                    <a:lnTo>
                      <a:pt x="1466" y="856"/>
                    </a:lnTo>
                    <a:lnTo>
                      <a:pt x="1466" y="841"/>
                    </a:lnTo>
                    <a:lnTo>
                      <a:pt x="1446" y="841"/>
                    </a:lnTo>
                    <a:lnTo>
                      <a:pt x="1446" y="835"/>
                    </a:lnTo>
                    <a:lnTo>
                      <a:pt x="1438" y="835"/>
                    </a:lnTo>
                    <a:lnTo>
                      <a:pt x="1438" y="828"/>
                    </a:lnTo>
                    <a:lnTo>
                      <a:pt x="1423" y="828"/>
                    </a:lnTo>
                    <a:lnTo>
                      <a:pt x="1423" y="824"/>
                    </a:lnTo>
                    <a:lnTo>
                      <a:pt x="1418" y="824"/>
                    </a:lnTo>
                    <a:lnTo>
                      <a:pt x="1418" y="818"/>
                    </a:lnTo>
                    <a:lnTo>
                      <a:pt x="1399" y="818"/>
                    </a:lnTo>
                    <a:lnTo>
                      <a:pt x="1399" y="811"/>
                    </a:lnTo>
                    <a:lnTo>
                      <a:pt x="1393" y="811"/>
                    </a:lnTo>
                    <a:lnTo>
                      <a:pt x="1393" y="801"/>
                    </a:lnTo>
                    <a:lnTo>
                      <a:pt x="1376" y="801"/>
                    </a:lnTo>
                    <a:lnTo>
                      <a:pt x="1376" y="796"/>
                    </a:lnTo>
                    <a:lnTo>
                      <a:pt x="1369" y="796"/>
                    </a:lnTo>
                    <a:lnTo>
                      <a:pt x="1369" y="783"/>
                    </a:lnTo>
                    <a:lnTo>
                      <a:pt x="1362" y="783"/>
                    </a:lnTo>
                    <a:lnTo>
                      <a:pt x="1362" y="779"/>
                    </a:lnTo>
                    <a:lnTo>
                      <a:pt x="1343" y="779"/>
                    </a:lnTo>
                    <a:lnTo>
                      <a:pt x="1343" y="768"/>
                    </a:lnTo>
                    <a:lnTo>
                      <a:pt x="1332" y="768"/>
                    </a:lnTo>
                    <a:lnTo>
                      <a:pt x="1332" y="760"/>
                    </a:lnTo>
                    <a:lnTo>
                      <a:pt x="1322" y="760"/>
                    </a:lnTo>
                    <a:lnTo>
                      <a:pt x="1322" y="755"/>
                    </a:lnTo>
                    <a:lnTo>
                      <a:pt x="1320" y="755"/>
                    </a:lnTo>
                    <a:lnTo>
                      <a:pt x="1320" y="749"/>
                    </a:lnTo>
                    <a:lnTo>
                      <a:pt x="1304" y="749"/>
                    </a:lnTo>
                    <a:lnTo>
                      <a:pt x="1304" y="744"/>
                    </a:lnTo>
                    <a:lnTo>
                      <a:pt x="1292" y="744"/>
                    </a:lnTo>
                    <a:lnTo>
                      <a:pt x="1292" y="738"/>
                    </a:lnTo>
                    <a:lnTo>
                      <a:pt x="1281" y="738"/>
                    </a:lnTo>
                    <a:lnTo>
                      <a:pt x="1281" y="732"/>
                    </a:lnTo>
                    <a:lnTo>
                      <a:pt x="1242" y="732"/>
                    </a:lnTo>
                    <a:lnTo>
                      <a:pt x="1242" y="721"/>
                    </a:lnTo>
                    <a:lnTo>
                      <a:pt x="1231" y="721"/>
                    </a:lnTo>
                    <a:lnTo>
                      <a:pt x="1231" y="716"/>
                    </a:lnTo>
                    <a:lnTo>
                      <a:pt x="1225" y="716"/>
                    </a:lnTo>
                    <a:lnTo>
                      <a:pt x="1225" y="699"/>
                    </a:lnTo>
                    <a:lnTo>
                      <a:pt x="1210" y="699"/>
                    </a:lnTo>
                    <a:lnTo>
                      <a:pt x="1210" y="688"/>
                    </a:lnTo>
                    <a:lnTo>
                      <a:pt x="1199" y="688"/>
                    </a:lnTo>
                    <a:lnTo>
                      <a:pt x="1199" y="676"/>
                    </a:lnTo>
                    <a:lnTo>
                      <a:pt x="1180" y="676"/>
                    </a:lnTo>
                    <a:lnTo>
                      <a:pt x="1180" y="665"/>
                    </a:lnTo>
                    <a:lnTo>
                      <a:pt x="1167" y="665"/>
                    </a:lnTo>
                    <a:lnTo>
                      <a:pt x="1167" y="660"/>
                    </a:lnTo>
                    <a:lnTo>
                      <a:pt x="1147" y="660"/>
                    </a:lnTo>
                    <a:lnTo>
                      <a:pt x="1147" y="648"/>
                    </a:lnTo>
                    <a:lnTo>
                      <a:pt x="1137" y="648"/>
                    </a:lnTo>
                    <a:lnTo>
                      <a:pt x="1137" y="643"/>
                    </a:lnTo>
                    <a:lnTo>
                      <a:pt x="1117" y="643"/>
                    </a:lnTo>
                    <a:lnTo>
                      <a:pt x="1117" y="631"/>
                    </a:lnTo>
                    <a:lnTo>
                      <a:pt x="1102" y="631"/>
                    </a:lnTo>
                    <a:lnTo>
                      <a:pt x="1102" y="626"/>
                    </a:lnTo>
                    <a:lnTo>
                      <a:pt x="1080" y="626"/>
                    </a:lnTo>
                    <a:lnTo>
                      <a:pt x="1080" y="620"/>
                    </a:lnTo>
                    <a:lnTo>
                      <a:pt x="1068" y="620"/>
                    </a:lnTo>
                    <a:lnTo>
                      <a:pt x="1068" y="607"/>
                    </a:lnTo>
                    <a:lnTo>
                      <a:pt x="1050" y="607"/>
                    </a:lnTo>
                    <a:lnTo>
                      <a:pt x="1050" y="603"/>
                    </a:lnTo>
                    <a:lnTo>
                      <a:pt x="1040" y="603"/>
                    </a:lnTo>
                    <a:lnTo>
                      <a:pt x="1040" y="596"/>
                    </a:lnTo>
                    <a:lnTo>
                      <a:pt x="1033" y="596"/>
                    </a:lnTo>
                    <a:lnTo>
                      <a:pt x="1033" y="590"/>
                    </a:lnTo>
                    <a:lnTo>
                      <a:pt x="1022" y="590"/>
                    </a:lnTo>
                    <a:lnTo>
                      <a:pt x="1022" y="574"/>
                    </a:lnTo>
                    <a:lnTo>
                      <a:pt x="1016" y="574"/>
                    </a:lnTo>
                    <a:lnTo>
                      <a:pt x="1016" y="570"/>
                    </a:lnTo>
                    <a:lnTo>
                      <a:pt x="1011" y="570"/>
                    </a:lnTo>
                    <a:lnTo>
                      <a:pt x="1011" y="564"/>
                    </a:lnTo>
                    <a:lnTo>
                      <a:pt x="1005" y="564"/>
                    </a:lnTo>
                    <a:lnTo>
                      <a:pt x="1005" y="559"/>
                    </a:lnTo>
                    <a:lnTo>
                      <a:pt x="994" y="559"/>
                    </a:lnTo>
                    <a:lnTo>
                      <a:pt x="994" y="553"/>
                    </a:lnTo>
                    <a:lnTo>
                      <a:pt x="973" y="553"/>
                    </a:lnTo>
                    <a:lnTo>
                      <a:pt x="973" y="546"/>
                    </a:lnTo>
                    <a:lnTo>
                      <a:pt x="966" y="546"/>
                    </a:lnTo>
                    <a:lnTo>
                      <a:pt x="966" y="540"/>
                    </a:lnTo>
                    <a:lnTo>
                      <a:pt x="960" y="540"/>
                    </a:lnTo>
                    <a:lnTo>
                      <a:pt x="960" y="534"/>
                    </a:lnTo>
                    <a:lnTo>
                      <a:pt x="955" y="534"/>
                    </a:lnTo>
                    <a:lnTo>
                      <a:pt x="955" y="529"/>
                    </a:lnTo>
                    <a:lnTo>
                      <a:pt x="947" y="529"/>
                    </a:lnTo>
                    <a:lnTo>
                      <a:pt x="947" y="523"/>
                    </a:lnTo>
                    <a:lnTo>
                      <a:pt x="936" y="523"/>
                    </a:lnTo>
                    <a:lnTo>
                      <a:pt x="936" y="518"/>
                    </a:lnTo>
                    <a:lnTo>
                      <a:pt x="927" y="518"/>
                    </a:lnTo>
                    <a:lnTo>
                      <a:pt x="927" y="514"/>
                    </a:lnTo>
                    <a:lnTo>
                      <a:pt x="921" y="514"/>
                    </a:lnTo>
                    <a:lnTo>
                      <a:pt x="921" y="508"/>
                    </a:lnTo>
                    <a:lnTo>
                      <a:pt x="915" y="508"/>
                    </a:lnTo>
                    <a:lnTo>
                      <a:pt x="915" y="501"/>
                    </a:lnTo>
                    <a:lnTo>
                      <a:pt x="910" y="501"/>
                    </a:lnTo>
                    <a:lnTo>
                      <a:pt x="910" y="495"/>
                    </a:lnTo>
                    <a:lnTo>
                      <a:pt x="893" y="495"/>
                    </a:lnTo>
                    <a:lnTo>
                      <a:pt x="893" y="490"/>
                    </a:lnTo>
                    <a:lnTo>
                      <a:pt x="882" y="490"/>
                    </a:lnTo>
                    <a:lnTo>
                      <a:pt x="882" y="482"/>
                    </a:lnTo>
                    <a:lnTo>
                      <a:pt x="870" y="482"/>
                    </a:lnTo>
                    <a:lnTo>
                      <a:pt x="870" y="473"/>
                    </a:lnTo>
                    <a:lnTo>
                      <a:pt x="859" y="473"/>
                    </a:lnTo>
                    <a:lnTo>
                      <a:pt x="859" y="467"/>
                    </a:lnTo>
                    <a:lnTo>
                      <a:pt x="854" y="467"/>
                    </a:lnTo>
                    <a:lnTo>
                      <a:pt x="854" y="462"/>
                    </a:lnTo>
                    <a:lnTo>
                      <a:pt x="844" y="462"/>
                    </a:lnTo>
                    <a:lnTo>
                      <a:pt x="844" y="452"/>
                    </a:lnTo>
                    <a:lnTo>
                      <a:pt x="824" y="452"/>
                    </a:lnTo>
                    <a:lnTo>
                      <a:pt x="824" y="445"/>
                    </a:lnTo>
                    <a:lnTo>
                      <a:pt x="818" y="445"/>
                    </a:lnTo>
                    <a:lnTo>
                      <a:pt x="818" y="434"/>
                    </a:lnTo>
                    <a:lnTo>
                      <a:pt x="807" y="434"/>
                    </a:lnTo>
                    <a:lnTo>
                      <a:pt x="807" y="428"/>
                    </a:lnTo>
                    <a:lnTo>
                      <a:pt x="792" y="428"/>
                    </a:lnTo>
                    <a:lnTo>
                      <a:pt x="792" y="420"/>
                    </a:lnTo>
                    <a:lnTo>
                      <a:pt x="781" y="420"/>
                    </a:lnTo>
                    <a:lnTo>
                      <a:pt x="781" y="411"/>
                    </a:lnTo>
                    <a:lnTo>
                      <a:pt x="768" y="411"/>
                    </a:lnTo>
                    <a:lnTo>
                      <a:pt x="768" y="406"/>
                    </a:lnTo>
                    <a:lnTo>
                      <a:pt x="760" y="406"/>
                    </a:lnTo>
                    <a:lnTo>
                      <a:pt x="760" y="394"/>
                    </a:lnTo>
                    <a:lnTo>
                      <a:pt x="729" y="394"/>
                    </a:lnTo>
                    <a:lnTo>
                      <a:pt x="729" y="376"/>
                    </a:lnTo>
                    <a:lnTo>
                      <a:pt x="706" y="376"/>
                    </a:lnTo>
                    <a:lnTo>
                      <a:pt x="706" y="361"/>
                    </a:lnTo>
                    <a:lnTo>
                      <a:pt x="674" y="361"/>
                    </a:lnTo>
                    <a:lnTo>
                      <a:pt x="674" y="350"/>
                    </a:lnTo>
                    <a:lnTo>
                      <a:pt x="661" y="350"/>
                    </a:lnTo>
                    <a:lnTo>
                      <a:pt x="661" y="342"/>
                    </a:lnTo>
                    <a:lnTo>
                      <a:pt x="650" y="342"/>
                    </a:lnTo>
                    <a:lnTo>
                      <a:pt x="650" y="336"/>
                    </a:lnTo>
                    <a:lnTo>
                      <a:pt x="639" y="336"/>
                    </a:lnTo>
                    <a:lnTo>
                      <a:pt x="639" y="331"/>
                    </a:lnTo>
                    <a:lnTo>
                      <a:pt x="633" y="331"/>
                    </a:lnTo>
                    <a:lnTo>
                      <a:pt x="633" y="322"/>
                    </a:lnTo>
                    <a:lnTo>
                      <a:pt x="622" y="322"/>
                    </a:lnTo>
                    <a:lnTo>
                      <a:pt x="622" y="316"/>
                    </a:lnTo>
                    <a:lnTo>
                      <a:pt x="617" y="316"/>
                    </a:lnTo>
                    <a:lnTo>
                      <a:pt x="617" y="305"/>
                    </a:lnTo>
                    <a:lnTo>
                      <a:pt x="605" y="305"/>
                    </a:lnTo>
                    <a:lnTo>
                      <a:pt x="605" y="294"/>
                    </a:lnTo>
                    <a:lnTo>
                      <a:pt x="594" y="294"/>
                    </a:lnTo>
                    <a:lnTo>
                      <a:pt x="594" y="286"/>
                    </a:lnTo>
                    <a:lnTo>
                      <a:pt x="583" y="286"/>
                    </a:lnTo>
                    <a:lnTo>
                      <a:pt x="583" y="279"/>
                    </a:lnTo>
                    <a:lnTo>
                      <a:pt x="575" y="279"/>
                    </a:lnTo>
                    <a:lnTo>
                      <a:pt x="575" y="269"/>
                    </a:lnTo>
                    <a:lnTo>
                      <a:pt x="555" y="269"/>
                    </a:lnTo>
                    <a:lnTo>
                      <a:pt x="555" y="264"/>
                    </a:lnTo>
                    <a:lnTo>
                      <a:pt x="521" y="264"/>
                    </a:lnTo>
                    <a:lnTo>
                      <a:pt x="521" y="247"/>
                    </a:lnTo>
                    <a:lnTo>
                      <a:pt x="501" y="247"/>
                    </a:lnTo>
                    <a:lnTo>
                      <a:pt x="501" y="230"/>
                    </a:lnTo>
                    <a:lnTo>
                      <a:pt x="475" y="230"/>
                    </a:lnTo>
                    <a:lnTo>
                      <a:pt x="475" y="219"/>
                    </a:lnTo>
                    <a:lnTo>
                      <a:pt x="452" y="219"/>
                    </a:lnTo>
                    <a:lnTo>
                      <a:pt x="452" y="209"/>
                    </a:lnTo>
                    <a:lnTo>
                      <a:pt x="437" y="209"/>
                    </a:lnTo>
                    <a:lnTo>
                      <a:pt x="437" y="200"/>
                    </a:lnTo>
                    <a:lnTo>
                      <a:pt x="430" y="200"/>
                    </a:lnTo>
                    <a:lnTo>
                      <a:pt x="430" y="193"/>
                    </a:lnTo>
                    <a:lnTo>
                      <a:pt x="413" y="193"/>
                    </a:lnTo>
                    <a:lnTo>
                      <a:pt x="413" y="185"/>
                    </a:lnTo>
                    <a:lnTo>
                      <a:pt x="396" y="185"/>
                    </a:lnTo>
                    <a:lnTo>
                      <a:pt x="396" y="174"/>
                    </a:lnTo>
                    <a:lnTo>
                      <a:pt x="378" y="174"/>
                    </a:lnTo>
                    <a:lnTo>
                      <a:pt x="378" y="167"/>
                    </a:lnTo>
                    <a:lnTo>
                      <a:pt x="357" y="167"/>
                    </a:lnTo>
                    <a:lnTo>
                      <a:pt x="357" y="157"/>
                    </a:lnTo>
                    <a:lnTo>
                      <a:pt x="348" y="157"/>
                    </a:lnTo>
                    <a:lnTo>
                      <a:pt x="348" y="152"/>
                    </a:lnTo>
                    <a:lnTo>
                      <a:pt x="329" y="152"/>
                    </a:lnTo>
                    <a:lnTo>
                      <a:pt x="329" y="142"/>
                    </a:lnTo>
                    <a:lnTo>
                      <a:pt x="314" y="142"/>
                    </a:lnTo>
                    <a:lnTo>
                      <a:pt x="314" y="133"/>
                    </a:lnTo>
                    <a:lnTo>
                      <a:pt x="290" y="133"/>
                    </a:lnTo>
                    <a:lnTo>
                      <a:pt x="290" y="116"/>
                    </a:lnTo>
                    <a:lnTo>
                      <a:pt x="279" y="116"/>
                    </a:lnTo>
                    <a:lnTo>
                      <a:pt x="279" y="112"/>
                    </a:lnTo>
                    <a:lnTo>
                      <a:pt x="266" y="112"/>
                    </a:lnTo>
                    <a:lnTo>
                      <a:pt x="266" y="105"/>
                    </a:lnTo>
                    <a:lnTo>
                      <a:pt x="251" y="105"/>
                    </a:lnTo>
                    <a:lnTo>
                      <a:pt x="251" y="96"/>
                    </a:lnTo>
                    <a:lnTo>
                      <a:pt x="226" y="96"/>
                    </a:lnTo>
                    <a:lnTo>
                      <a:pt x="226" y="83"/>
                    </a:lnTo>
                    <a:lnTo>
                      <a:pt x="215" y="83"/>
                    </a:lnTo>
                    <a:lnTo>
                      <a:pt x="215" y="79"/>
                    </a:lnTo>
                    <a:lnTo>
                      <a:pt x="206" y="79"/>
                    </a:lnTo>
                    <a:lnTo>
                      <a:pt x="206" y="73"/>
                    </a:lnTo>
                    <a:lnTo>
                      <a:pt x="189" y="73"/>
                    </a:lnTo>
                    <a:lnTo>
                      <a:pt x="189" y="49"/>
                    </a:lnTo>
                    <a:lnTo>
                      <a:pt x="157" y="49"/>
                    </a:lnTo>
                    <a:lnTo>
                      <a:pt x="157" y="38"/>
                    </a:lnTo>
                    <a:lnTo>
                      <a:pt x="129" y="38"/>
                    </a:lnTo>
                    <a:lnTo>
                      <a:pt x="129" y="28"/>
                    </a:lnTo>
                    <a:lnTo>
                      <a:pt x="105" y="28"/>
                    </a:lnTo>
                    <a:lnTo>
                      <a:pt x="105" y="12"/>
                    </a:lnTo>
                    <a:lnTo>
                      <a:pt x="36" y="12"/>
                    </a:lnTo>
                    <a:lnTo>
                      <a:pt x="36" y="0"/>
                    </a:lnTo>
                    <a:lnTo>
                      <a:pt x="0" y="0"/>
                    </a:lnTo>
                  </a:path>
                </a:pathLst>
              </a:custGeom>
              <a:noFill/>
              <a:ln w="1111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7" name="Rectangle 120">
                <a:extLst>
                  <a:ext uri="{FF2B5EF4-FFF2-40B4-BE49-F238E27FC236}">
                    <a16:creationId xmlns:a16="http://schemas.microsoft.com/office/drawing/2014/main" id="{7F6CA85A-AAA8-46C5-9379-2DF68C03C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1532"/>
                <a:ext cx="372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b="1" dirty="0">
                    <a:solidFill>
                      <a:srgbClr val="009FBA"/>
                    </a:solidFill>
                    <a:latin typeface="Trebuchet MS Bold" panose="020B0703020202020204" pitchFamily="34" charset="0"/>
                  </a:rPr>
                  <a:t>NIVO + 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388" name="Rectangle 121">
                <a:extLst>
                  <a:ext uri="{FF2B5EF4-FFF2-40B4-BE49-F238E27FC236}">
                    <a16:creationId xmlns:a16="http://schemas.microsoft.com/office/drawing/2014/main" id="{6EDFC465-1BA7-4A03-923C-6A0257776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5" y="1697"/>
                <a:ext cx="181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b="1" dirty="0">
                    <a:solidFill>
                      <a:srgbClr val="A69F9F"/>
                    </a:solidFill>
                    <a:latin typeface="Trebuchet MS Bold" panose="020B0703020202020204" pitchFamily="34" charset="0"/>
                  </a:rPr>
                  <a:t>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389" name="Rectangle 122">
                <a:extLst>
                  <a:ext uri="{FF2B5EF4-FFF2-40B4-BE49-F238E27FC236}">
                    <a16:creationId xmlns:a16="http://schemas.microsoft.com/office/drawing/2014/main" id="{61D11631-6BF4-4483-80B5-0D8BF1FC5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2808" y="1318"/>
                <a:ext cx="239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b="1" dirty="0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OS (%)</a:t>
                </a:r>
                <a:r>
                  <a:rPr lang="en-US" altLang="en-US" sz="900" b="1" baseline="30000" dirty="0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a</a:t>
                </a:r>
                <a:endParaRPr lang="en-US" altLang="en-US" baseline="30000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391" name="Rectangle 124">
                <a:extLst>
                  <a:ext uri="{FF2B5EF4-FFF2-40B4-BE49-F238E27FC236}">
                    <a16:creationId xmlns:a16="http://schemas.microsoft.com/office/drawing/2014/main" id="{7FE214ED-3511-4515-8914-517997B12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8" y="1733"/>
                <a:ext cx="34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392" name="Rectangle 125">
                <a:extLst>
                  <a:ext uri="{FF2B5EF4-FFF2-40B4-BE49-F238E27FC236}">
                    <a16:creationId xmlns:a16="http://schemas.microsoft.com/office/drawing/2014/main" id="{F393E58A-B269-49A5-91E3-6CB9179CB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6" y="1571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393" name="Rectangle 126">
                <a:extLst>
                  <a:ext uri="{FF2B5EF4-FFF2-40B4-BE49-F238E27FC236}">
                    <a16:creationId xmlns:a16="http://schemas.microsoft.com/office/drawing/2014/main" id="{23D43D6D-3CBC-4449-B8D2-F0106A35E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6" y="1405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40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394" name="Rectangle 127">
                <a:extLst>
                  <a:ext uri="{FF2B5EF4-FFF2-40B4-BE49-F238E27FC236}">
                    <a16:creationId xmlns:a16="http://schemas.microsoft.com/office/drawing/2014/main" id="{D75ED075-8FA9-46A8-ADC6-857466B0D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6" y="1242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395" name="Rectangle 128">
                <a:extLst>
                  <a:ext uri="{FF2B5EF4-FFF2-40B4-BE49-F238E27FC236}">
                    <a16:creationId xmlns:a16="http://schemas.microsoft.com/office/drawing/2014/main" id="{971CE0E4-F411-4739-83D6-08549E617E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6" y="1077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80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396" name="Rectangle 129">
                <a:extLst>
                  <a:ext uri="{FF2B5EF4-FFF2-40B4-BE49-F238E27FC236}">
                    <a16:creationId xmlns:a16="http://schemas.microsoft.com/office/drawing/2014/main" id="{AFCABF05-7E48-4641-A846-24D87410A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5" y="914"/>
                <a:ext cx="103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100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397" name="Line 130">
                <a:extLst>
                  <a:ext uri="{FF2B5EF4-FFF2-40B4-BE49-F238E27FC236}">
                    <a16:creationId xmlns:a16="http://schemas.microsoft.com/office/drawing/2014/main" id="{AD29ACB4-36CD-4063-A3A0-F3A45DD0E8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764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8" name="Line 131">
                <a:extLst>
                  <a:ext uri="{FF2B5EF4-FFF2-40B4-BE49-F238E27FC236}">
                    <a16:creationId xmlns:a16="http://schemas.microsoft.com/office/drawing/2014/main" id="{0D15880D-B2CD-4625-97DB-5DCD84602B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734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9" name="Line 132">
                <a:extLst>
                  <a:ext uri="{FF2B5EF4-FFF2-40B4-BE49-F238E27FC236}">
                    <a16:creationId xmlns:a16="http://schemas.microsoft.com/office/drawing/2014/main" id="{23D4BC34-53C3-48EA-A7C8-A91130FBB9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704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0" name="Line 133">
                <a:extLst>
                  <a:ext uri="{FF2B5EF4-FFF2-40B4-BE49-F238E27FC236}">
                    <a16:creationId xmlns:a16="http://schemas.microsoft.com/office/drawing/2014/main" id="{A1CF8CE4-AE4B-4AC1-9B55-61D5E1A960D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675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1" name="Line 134">
                <a:extLst>
                  <a:ext uri="{FF2B5EF4-FFF2-40B4-BE49-F238E27FC236}">
                    <a16:creationId xmlns:a16="http://schemas.microsoft.com/office/drawing/2014/main" id="{3DF77909-5AA3-47BA-938B-8BA5D0ADA1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645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2" name="Line 135">
                <a:extLst>
                  <a:ext uri="{FF2B5EF4-FFF2-40B4-BE49-F238E27FC236}">
                    <a16:creationId xmlns:a16="http://schemas.microsoft.com/office/drawing/2014/main" id="{16E16154-51D9-4DC5-A4D9-A1869FBE2E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615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3" name="Line 136">
                <a:extLst>
                  <a:ext uri="{FF2B5EF4-FFF2-40B4-BE49-F238E27FC236}">
                    <a16:creationId xmlns:a16="http://schemas.microsoft.com/office/drawing/2014/main" id="{7A5FDBBC-14F5-4694-9400-DF10F42A3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585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4" name="Line 137">
                <a:extLst>
                  <a:ext uri="{FF2B5EF4-FFF2-40B4-BE49-F238E27FC236}">
                    <a16:creationId xmlns:a16="http://schemas.microsoft.com/office/drawing/2014/main" id="{7CEE0280-4586-435E-926E-2A819B600D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555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5" name="Line 138">
                <a:extLst>
                  <a:ext uri="{FF2B5EF4-FFF2-40B4-BE49-F238E27FC236}">
                    <a16:creationId xmlns:a16="http://schemas.microsoft.com/office/drawing/2014/main" id="{9FAB28BB-9B94-48D9-8850-9FF27E9470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525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6" name="Line 139">
                <a:extLst>
                  <a:ext uri="{FF2B5EF4-FFF2-40B4-BE49-F238E27FC236}">
                    <a16:creationId xmlns:a16="http://schemas.microsoft.com/office/drawing/2014/main" id="{09DB578B-FA4F-46C1-A79C-DB097E83C8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495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7" name="Line 140">
                <a:extLst>
                  <a:ext uri="{FF2B5EF4-FFF2-40B4-BE49-F238E27FC236}">
                    <a16:creationId xmlns:a16="http://schemas.microsoft.com/office/drawing/2014/main" id="{B9A60094-0C67-4833-821D-C560C0EA78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465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8" name="Line 141">
                <a:extLst>
                  <a:ext uri="{FF2B5EF4-FFF2-40B4-BE49-F238E27FC236}">
                    <a16:creationId xmlns:a16="http://schemas.microsoft.com/office/drawing/2014/main" id="{68EECAE8-1206-4637-AEFA-12BC279045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436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9" name="Line 142">
                <a:extLst>
                  <a:ext uri="{FF2B5EF4-FFF2-40B4-BE49-F238E27FC236}">
                    <a16:creationId xmlns:a16="http://schemas.microsoft.com/office/drawing/2014/main" id="{8B128351-6F5D-4265-AE62-44B9D2F92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406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0" name="Line 143">
                <a:extLst>
                  <a:ext uri="{FF2B5EF4-FFF2-40B4-BE49-F238E27FC236}">
                    <a16:creationId xmlns:a16="http://schemas.microsoft.com/office/drawing/2014/main" id="{4431B1B2-E75B-4D94-8A1B-2EE9AE8996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376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1" name="Line 144">
                <a:extLst>
                  <a:ext uri="{FF2B5EF4-FFF2-40B4-BE49-F238E27FC236}">
                    <a16:creationId xmlns:a16="http://schemas.microsoft.com/office/drawing/2014/main" id="{D5BFD5E5-7E7A-4861-99AB-C7648598C0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346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2" name="Line 145">
                <a:extLst>
                  <a:ext uri="{FF2B5EF4-FFF2-40B4-BE49-F238E27FC236}">
                    <a16:creationId xmlns:a16="http://schemas.microsoft.com/office/drawing/2014/main" id="{5F12694C-17EA-4826-8315-4CBBF1210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316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3" name="Line 146">
                <a:extLst>
                  <a:ext uri="{FF2B5EF4-FFF2-40B4-BE49-F238E27FC236}">
                    <a16:creationId xmlns:a16="http://schemas.microsoft.com/office/drawing/2014/main" id="{DE4E4D71-ECF3-465B-8C1F-D084399973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286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4" name="Line 147">
                <a:extLst>
                  <a:ext uri="{FF2B5EF4-FFF2-40B4-BE49-F238E27FC236}">
                    <a16:creationId xmlns:a16="http://schemas.microsoft.com/office/drawing/2014/main" id="{B9B72226-1A8C-42CE-AEEF-619E290BB6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256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5" name="Line 148">
                <a:extLst>
                  <a:ext uri="{FF2B5EF4-FFF2-40B4-BE49-F238E27FC236}">
                    <a16:creationId xmlns:a16="http://schemas.microsoft.com/office/drawing/2014/main" id="{7EC0ABF6-3C68-4027-B216-89D8B79473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226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6" name="Line 149">
                <a:extLst>
                  <a:ext uri="{FF2B5EF4-FFF2-40B4-BE49-F238E27FC236}">
                    <a16:creationId xmlns:a16="http://schemas.microsoft.com/office/drawing/2014/main" id="{14C2E960-9EB4-4D03-9048-2476EE1E6B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197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7" name="Line 150">
                <a:extLst>
                  <a:ext uri="{FF2B5EF4-FFF2-40B4-BE49-F238E27FC236}">
                    <a16:creationId xmlns:a16="http://schemas.microsoft.com/office/drawing/2014/main" id="{8FDBAC2A-B8D4-41B1-B71C-8F79FB63AE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167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8" name="Line 151">
                <a:extLst>
                  <a:ext uri="{FF2B5EF4-FFF2-40B4-BE49-F238E27FC236}">
                    <a16:creationId xmlns:a16="http://schemas.microsoft.com/office/drawing/2014/main" id="{D8C99915-5788-4FA0-8E03-F136DB942D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137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9" name="Line 152">
                <a:extLst>
                  <a:ext uri="{FF2B5EF4-FFF2-40B4-BE49-F238E27FC236}">
                    <a16:creationId xmlns:a16="http://schemas.microsoft.com/office/drawing/2014/main" id="{91E75358-49DD-4ED1-9BCF-0A5305C36A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107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0" name="Line 153">
                <a:extLst>
                  <a:ext uri="{FF2B5EF4-FFF2-40B4-BE49-F238E27FC236}">
                    <a16:creationId xmlns:a16="http://schemas.microsoft.com/office/drawing/2014/main" id="{2EAA82F9-7165-48AE-8596-12BFD80BE7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077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1" name="Line 154">
                <a:extLst>
                  <a:ext uri="{FF2B5EF4-FFF2-40B4-BE49-F238E27FC236}">
                    <a16:creationId xmlns:a16="http://schemas.microsoft.com/office/drawing/2014/main" id="{99C76476-CDAD-4700-9056-52474023D1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52" y="1047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2" name="Rectangle 155">
                <a:extLst>
                  <a:ext uri="{FF2B5EF4-FFF2-40B4-BE49-F238E27FC236}">
                    <a16:creationId xmlns:a16="http://schemas.microsoft.com/office/drawing/2014/main" id="{9663D54D-DA75-4C92-8E9F-5CF78F639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8" y="918"/>
                <a:ext cx="157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12-mo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23" name="Rectangle 156">
                <a:extLst>
                  <a:ext uri="{FF2B5EF4-FFF2-40B4-BE49-F238E27FC236}">
                    <a16:creationId xmlns:a16="http://schemas.microsoft.com/office/drawing/2014/main" id="{CFE9F880-D8C6-4B89-AD5F-6273E96C4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2" y="978"/>
                <a:ext cx="105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rate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24" name="Rectangle 157">
                <a:extLst>
                  <a:ext uri="{FF2B5EF4-FFF2-40B4-BE49-F238E27FC236}">
                    <a16:creationId xmlns:a16="http://schemas.microsoft.com/office/drawing/2014/main" id="{BA2C49C9-5E84-4DB4-A419-C6CE89785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8" y="1257"/>
                <a:ext cx="80" cy="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6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55%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25" name="Rectangle 158">
                <a:extLst>
                  <a:ext uri="{FF2B5EF4-FFF2-40B4-BE49-F238E27FC236}">
                    <a16:creationId xmlns:a16="http://schemas.microsoft.com/office/drawing/2014/main" id="{7C31FCA2-F176-49A3-8F92-270B7A3DA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8" y="1456"/>
                <a:ext cx="80" cy="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600" dirty="0">
                    <a:solidFill>
                      <a:srgbClr val="A69F9F"/>
                    </a:solidFill>
                    <a:latin typeface="Trebuchet MS" panose="020B0603020202020204" pitchFamily="34" charset="0"/>
                  </a:rPr>
                  <a:t>48%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26" name="Rectangle 159">
                <a:extLst>
                  <a:ext uri="{FF2B5EF4-FFF2-40B4-BE49-F238E27FC236}">
                    <a16:creationId xmlns:a16="http://schemas.microsoft.com/office/drawing/2014/main" id="{540F075F-1CE2-486B-8E10-24FBC3D7B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7" y="1888"/>
                <a:ext cx="2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b="1" dirty="0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Months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27" name="Rectangle 160">
                <a:extLst>
                  <a:ext uri="{FF2B5EF4-FFF2-40B4-BE49-F238E27FC236}">
                    <a16:creationId xmlns:a16="http://schemas.microsoft.com/office/drawing/2014/main" id="{30BF58BB-033F-49E9-A1A1-5527063DD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025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789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28" name="Rectangle 161">
                <a:extLst>
                  <a:ext uri="{FF2B5EF4-FFF2-40B4-BE49-F238E27FC236}">
                    <a16:creationId xmlns:a16="http://schemas.microsoft.com/office/drawing/2014/main" id="{A2A8B87A-9CB1-46A7-BF15-AC89B7958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2025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731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29" name="Rectangle 162">
                <a:extLst>
                  <a:ext uri="{FF2B5EF4-FFF2-40B4-BE49-F238E27FC236}">
                    <a16:creationId xmlns:a16="http://schemas.microsoft.com/office/drawing/2014/main" id="{C794A2A1-EBAD-48FE-B205-144EFD62F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" y="2025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621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30" name="Rectangle 163">
                <a:extLst>
                  <a:ext uri="{FF2B5EF4-FFF2-40B4-BE49-F238E27FC236}">
                    <a16:creationId xmlns:a16="http://schemas.microsoft.com/office/drawing/2014/main" id="{E32F061A-9DA8-4B19-B55E-31B413345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4" y="2025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506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31" name="Rectangle 164">
                <a:extLst>
                  <a:ext uri="{FF2B5EF4-FFF2-40B4-BE49-F238E27FC236}">
                    <a16:creationId xmlns:a16="http://schemas.microsoft.com/office/drawing/2014/main" id="{2BBF1B56-668D-4E94-BAE5-3C11DAD08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025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420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32" name="Rectangle 165">
                <a:extLst>
                  <a:ext uri="{FF2B5EF4-FFF2-40B4-BE49-F238E27FC236}">
                    <a16:creationId xmlns:a16="http://schemas.microsoft.com/office/drawing/2014/main" id="{F6421711-9FA3-4422-A43D-F9F3AADEE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7" y="2025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308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33" name="Rectangle 166">
                <a:extLst>
                  <a:ext uri="{FF2B5EF4-FFF2-40B4-BE49-F238E27FC236}">
                    <a16:creationId xmlns:a16="http://schemas.microsoft.com/office/drawing/2014/main" id="{498AAE7A-46ED-470D-B352-97000581F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3" y="2025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226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34" name="Rectangle 167">
                <a:extLst>
                  <a:ext uri="{FF2B5EF4-FFF2-40B4-BE49-F238E27FC236}">
                    <a16:creationId xmlns:a16="http://schemas.microsoft.com/office/drawing/2014/main" id="{E24B4DBE-7E4E-425C-A8D3-43A2D4B375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7" y="2025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147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35" name="Rectangle 168">
                <a:extLst>
                  <a:ext uri="{FF2B5EF4-FFF2-40B4-BE49-F238E27FC236}">
                    <a16:creationId xmlns:a16="http://schemas.microsoft.com/office/drawing/2014/main" id="{B8FE824B-4330-4B10-A7D4-75A860C47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0" y="2025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100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36" name="Rectangle 169">
                <a:extLst>
                  <a:ext uri="{FF2B5EF4-FFF2-40B4-BE49-F238E27FC236}">
                    <a16:creationId xmlns:a16="http://schemas.microsoft.com/office/drawing/2014/main" id="{1D9116D1-0279-47D4-BD40-F36B0503C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3" y="2025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49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37" name="Rectangle 170">
                <a:extLst>
                  <a:ext uri="{FF2B5EF4-FFF2-40B4-BE49-F238E27FC236}">
                    <a16:creationId xmlns:a16="http://schemas.microsoft.com/office/drawing/2014/main" id="{1EAB9C45-D2DE-4E88-BCF6-E65D6878B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7" y="2025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34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38" name="Rectangle 171">
                <a:extLst>
                  <a:ext uri="{FF2B5EF4-FFF2-40B4-BE49-F238E27FC236}">
                    <a16:creationId xmlns:a16="http://schemas.microsoft.com/office/drawing/2014/main" id="{DA49F8F2-AB15-48BC-96F3-7555AE9EC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" y="2025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14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39" name="Rectangle 172">
                <a:extLst>
                  <a:ext uri="{FF2B5EF4-FFF2-40B4-BE49-F238E27FC236}">
                    <a16:creationId xmlns:a16="http://schemas.microsoft.com/office/drawing/2014/main" id="{C88738A3-FF82-4635-9F09-06D50482E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4" y="2025"/>
                <a:ext cx="21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40" name="Rectangle 173">
                <a:extLst>
                  <a:ext uri="{FF2B5EF4-FFF2-40B4-BE49-F238E27FC236}">
                    <a16:creationId xmlns:a16="http://schemas.microsoft.com/office/drawing/2014/main" id="{0AECB732-3D08-4777-A967-AC8A0E99C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2" y="2025"/>
                <a:ext cx="21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41" name="Rectangle 174">
                <a:extLst>
                  <a:ext uri="{FF2B5EF4-FFF2-40B4-BE49-F238E27FC236}">
                    <a16:creationId xmlns:a16="http://schemas.microsoft.com/office/drawing/2014/main" id="{7621F592-5B74-497D-B775-AEAF60F90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4" y="2081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792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42" name="Rectangle 175">
                <a:extLst>
                  <a:ext uri="{FF2B5EF4-FFF2-40B4-BE49-F238E27FC236}">
                    <a16:creationId xmlns:a16="http://schemas.microsoft.com/office/drawing/2014/main" id="{1DC1E930-6153-4F4D-9F89-EC36BEE46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4" y="2081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697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43" name="Rectangle 176">
                <a:extLst>
                  <a:ext uri="{FF2B5EF4-FFF2-40B4-BE49-F238E27FC236}">
                    <a16:creationId xmlns:a16="http://schemas.microsoft.com/office/drawing/2014/main" id="{FA4AF2D1-4A3F-4E5D-A0BE-5D34E1281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1" y="2081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586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44" name="Rectangle 177">
                <a:extLst>
                  <a:ext uri="{FF2B5EF4-FFF2-40B4-BE49-F238E27FC236}">
                    <a16:creationId xmlns:a16="http://schemas.microsoft.com/office/drawing/2014/main" id="{FF8755F5-14B4-4F9C-9FBF-59CF6F44A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4" y="2081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469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45" name="Rectangle 178">
                <a:extLst>
                  <a:ext uri="{FF2B5EF4-FFF2-40B4-BE49-F238E27FC236}">
                    <a16:creationId xmlns:a16="http://schemas.microsoft.com/office/drawing/2014/main" id="{FD8B7D45-FED2-41BA-864D-010515DD7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16" y="2081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359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46" name="Rectangle 179">
                <a:extLst>
                  <a:ext uri="{FF2B5EF4-FFF2-40B4-BE49-F238E27FC236}">
                    <a16:creationId xmlns:a16="http://schemas.microsoft.com/office/drawing/2014/main" id="{C2508EC2-6273-41F3-876D-5BF97AE82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7" y="2081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239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47" name="Rectangle 180">
                <a:extLst>
                  <a:ext uri="{FF2B5EF4-FFF2-40B4-BE49-F238E27FC236}">
                    <a16:creationId xmlns:a16="http://schemas.microsoft.com/office/drawing/2014/main" id="{A3D2A252-4307-4998-9068-7C62270A8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3" y="2081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160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48" name="Rectangle 181">
                <a:extLst>
                  <a:ext uri="{FF2B5EF4-FFF2-40B4-BE49-F238E27FC236}">
                    <a16:creationId xmlns:a16="http://schemas.microsoft.com/office/drawing/2014/main" id="{7F9B8C03-F3A4-4114-8D71-AD567219B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7" y="2081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94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49" name="Rectangle 182">
                <a:extLst>
                  <a:ext uri="{FF2B5EF4-FFF2-40B4-BE49-F238E27FC236}">
                    <a16:creationId xmlns:a16="http://schemas.microsoft.com/office/drawing/2014/main" id="{716E83FE-036A-4CBC-AC79-F6E10D962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" y="2081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59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0" name="Rectangle 183">
                <a:extLst>
                  <a:ext uri="{FF2B5EF4-FFF2-40B4-BE49-F238E27FC236}">
                    <a16:creationId xmlns:a16="http://schemas.microsoft.com/office/drawing/2014/main" id="{F496CA42-D7C2-42CF-B6BF-86BFD78C6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3" y="2081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35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1" name="Rectangle 184">
                <a:extLst>
                  <a:ext uri="{FF2B5EF4-FFF2-40B4-BE49-F238E27FC236}">
                    <a16:creationId xmlns:a16="http://schemas.microsoft.com/office/drawing/2014/main" id="{9A7C2617-A8B2-4268-AC2B-A5AFC9668C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7" y="2081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2" name="Rectangle 185">
                <a:extLst>
                  <a:ext uri="{FF2B5EF4-FFF2-40B4-BE49-F238E27FC236}">
                    <a16:creationId xmlns:a16="http://schemas.microsoft.com/office/drawing/2014/main" id="{65306A41-7364-4CE9-B4E2-C0780A6FE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" y="2081"/>
                <a:ext cx="21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7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3" name="Rectangle 186">
                <a:extLst>
                  <a:ext uri="{FF2B5EF4-FFF2-40B4-BE49-F238E27FC236}">
                    <a16:creationId xmlns:a16="http://schemas.microsoft.com/office/drawing/2014/main" id="{235E4E12-898B-4EBB-8911-FC234F7F4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4" y="2081"/>
                <a:ext cx="21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4" name="Rectangle 187">
                <a:extLst>
                  <a:ext uri="{FF2B5EF4-FFF2-40B4-BE49-F238E27FC236}">
                    <a16:creationId xmlns:a16="http://schemas.microsoft.com/office/drawing/2014/main" id="{59EAD5D9-E47D-4B3E-BFCC-7998C3A73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2" y="2081"/>
                <a:ext cx="21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5" name="Rectangle 188">
                <a:extLst>
                  <a:ext uri="{FF2B5EF4-FFF2-40B4-BE49-F238E27FC236}">
                    <a16:creationId xmlns:a16="http://schemas.microsoft.com/office/drawing/2014/main" id="{F7612135-698A-4B8B-9910-16A183AFD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3" y="1808"/>
                <a:ext cx="34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6" name="Rectangle 189">
                <a:extLst>
                  <a:ext uri="{FF2B5EF4-FFF2-40B4-BE49-F238E27FC236}">
                    <a16:creationId xmlns:a16="http://schemas.microsoft.com/office/drawing/2014/main" id="{974C9C40-3D7B-460D-9524-0039A6EEB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6" y="1808"/>
                <a:ext cx="34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7" name="Rectangle 190">
                <a:extLst>
                  <a:ext uri="{FF2B5EF4-FFF2-40B4-BE49-F238E27FC236}">
                    <a16:creationId xmlns:a16="http://schemas.microsoft.com/office/drawing/2014/main" id="{5B8C5D9A-0751-4EFD-8127-AD823F16B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9" y="1808"/>
                <a:ext cx="34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8" name="Rectangle 191">
                <a:extLst>
                  <a:ext uri="{FF2B5EF4-FFF2-40B4-BE49-F238E27FC236}">
                    <a16:creationId xmlns:a16="http://schemas.microsoft.com/office/drawing/2014/main" id="{C4C791E5-869B-4A3C-9FE2-FB1AA86C3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52" y="1808"/>
                <a:ext cx="34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59" name="Rectangle 192">
                <a:extLst>
                  <a:ext uri="{FF2B5EF4-FFF2-40B4-BE49-F238E27FC236}">
                    <a16:creationId xmlns:a16="http://schemas.microsoft.com/office/drawing/2014/main" id="{7FCB3CA8-76A7-4498-9F10-E2F06C6F4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0" y="1808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0" name="Rectangle 193">
                <a:extLst>
                  <a:ext uri="{FF2B5EF4-FFF2-40B4-BE49-F238E27FC236}">
                    <a16:creationId xmlns:a16="http://schemas.microsoft.com/office/drawing/2014/main" id="{F1EC8EFC-122A-4814-8931-8998AAABB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3" y="1808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1" name="Rectangle 194">
                <a:extLst>
                  <a:ext uri="{FF2B5EF4-FFF2-40B4-BE49-F238E27FC236}">
                    <a16:creationId xmlns:a16="http://schemas.microsoft.com/office/drawing/2014/main" id="{020B039E-4E1F-4E6E-ABBC-6C8D65904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86" y="1808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18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2" name="Rectangle 195">
                <a:extLst>
                  <a:ext uri="{FF2B5EF4-FFF2-40B4-BE49-F238E27FC236}">
                    <a16:creationId xmlns:a16="http://schemas.microsoft.com/office/drawing/2014/main" id="{4E976B73-4965-4CAE-A1CA-DD7900D4B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0" y="1808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3" name="Rectangle 196">
                <a:extLst>
                  <a:ext uri="{FF2B5EF4-FFF2-40B4-BE49-F238E27FC236}">
                    <a16:creationId xmlns:a16="http://schemas.microsoft.com/office/drawing/2014/main" id="{A8AF0455-595A-44D5-964F-912D50B33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3" y="1808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24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4" name="Rectangle 197">
                <a:extLst>
                  <a:ext uri="{FF2B5EF4-FFF2-40B4-BE49-F238E27FC236}">
                    <a16:creationId xmlns:a16="http://schemas.microsoft.com/office/drawing/2014/main" id="{AA0D89CE-1E42-4EE9-AAA5-C671397CC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6" y="1808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27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5" name="Rectangle 198">
                <a:extLst>
                  <a:ext uri="{FF2B5EF4-FFF2-40B4-BE49-F238E27FC236}">
                    <a16:creationId xmlns:a16="http://schemas.microsoft.com/office/drawing/2014/main" id="{566DDEF7-B5AC-407A-B77B-C9A5156C5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9" y="1808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6" name="Rectangle 199">
                <a:extLst>
                  <a:ext uri="{FF2B5EF4-FFF2-40B4-BE49-F238E27FC236}">
                    <a16:creationId xmlns:a16="http://schemas.microsoft.com/office/drawing/2014/main" id="{CD5EB7A0-03F8-47C0-8B0A-02C54BE34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3" y="1808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7" name="Rectangle 200">
                <a:extLst>
                  <a:ext uri="{FF2B5EF4-FFF2-40B4-BE49-F238E27FC236}">
                    <a16:creationId xmlns:a16="http://schemas.microsoft.com/office/drawing/2014/main" id="{FB249904-CDCB-4A83-A44F-43E10AB59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6" y="1808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8" name="Rectangle 201">
                <a:extLst>
                  <a:ext uri="{FF2B5EF4-FFF2-40B4-BE49-F238E27FC236}">
                    <a16:creationId xmlns:a16="http://schemas.microsoft.com/office/drawing/2014/main" id="{58E7B11C-11DC-4433-8B53-7BCB68D1F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9" y="1808"/>
                <a:ext cx="69" cy="7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469" name="Line 202">
                <a:extLst>
                  <a:ext uri="{FF2B5EF4-FFF2-40B4-BE49-F238E27FC236}">
                    <a16:creationId xmlns:a16="http://schemas.microsoft.com/office/drawing/2014/main" id="{5A7A64E1-7025-4BCA-B746-5808BD60A8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5" y="1777"/>
                <a:ext cx="2407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0" name="Line 203">
                <a:extLst>
                  <a:ext uri="{FF2B5EF4-FFF2-40B4-BE49-F238E27FC236}">
                    <a16:creationId xmlns:a16="http://schemas.microsoft.com/office/drawing/2014/main" id="{987BEA7E-7849-40E7-AC5C-41CC20F8AA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19" y="958"/>
                <a:ext cx="0" cy="84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1" name="Line 204">
                <a:extLst>
                  <a:ext uri="{FF2B5EF4-FFF2-40B4-BE49-F238E27FC236}">
                    <a16:creationId xmlns:a16="http://schemas.microsoft.com/office/drawing/2014/main" id="{A5D6B46F-D234-484E-B6DA-1E96FBCD6F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02" y="1777"/>
                <a:ext cx="0" cy="23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</p:grpSp>
        <p:sp>
          <p:nvSpPr>
            <p:cNvPr id="16" name="Line 206">
              <a:extLst>
                <a:ext uri="{FF2B5EF4-FFF2-40B4-BE49-F238E27FC236}">
                  <a16:creationId xmlns:a16="http://schemas.microsoft.com/office/drawing/2014/main" id="{66C02BE3-F675-482D-A6FF-A252FB1061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5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7" name="Line 207">
              <a:extLst>
                <a:ext uri="{FF2B5EF4-FFF2-40B4-BE49-F238E27FC236}">
                  <a16:creationId xmlns:a16="http://schemas.microsoft.com/office/drawing/2014/main" id="{30FD9EC5-5DEF-42CD-912E-0775D69125A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9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8" name="Line 208">
              <a:extLst>
                <a:ext uri="{FF2B5EF4-FFF2-40B4-BE49-F238E27FC236}">
                  <a16:creationId xmlns:a16="http://schemas.microsoft.com/office/drawing/2014/main" id="{EB3BA699-C9C1-473E-94D5-842A0403BA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2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9" name="Line 209">
              <a:extLst>
                <a:ext uri="{FF2B5EF4-FFF2-40B4-BE49-F238E27FC236}">
                  <a16:creationId xmlns:a16="http://schemas.microsoft.com/office/drawing/2014/main" id="{1E3E2FB4-334B-4EB5-90F6-1BEDEF3FE6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5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0" name="Line 210">
              <a:extLst>
                <a:ext uri="{FF2B5EF4-FFF2-40B4-BE49-F238E27FC236}">
                  <a16:creationId xmlns:a16="http://schemas.microsoft.com/office/drawing/2014/main" id="{98169333-2155-49CD-BDDD-69201B07882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2" name="Line 211">
              <a:extLst>
                <a:ext uri="{FF2B5EF4-FFF2-40B4-BE49-F238E27FC236}">
                  <a16:creationId xmlns:a16="http://schemas.microsoft.com/office/drawing/2014/main" id="{5469AA11-F5F3-45DB-B1C5-59ECADDE01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3" name="Line 212">
              <a:extLst>
                <a:ext uri="{FF2B5EF4-FFF2-40B4-BE49-F238E27FC236}">
                  <a16:creationId xmlns:a16="http://schemas.microsoft.com/office/drawing/2014/main" id="{0A05E982-63E6-4658-A14B-5AA892111D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4" name="Line 213">
              <a:extLst>
                <a:ext uri="{FF2B5EF4-FFF2-40B4-BE49-F238E27FC236}">
                  <a16:creationId xmlns:a16="http://schemas.microsoft.com/office/drawing/2014/main" id="{23058223-299D-49BE-85E6-D57159912B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7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5" name="Line 214">
              <a:extLst>
                <a:ext uri="{FF2B5EF4-FFF2-40B4-BE49-F238E27FC236}">
                  <a16:creationId xmlns:a16="http://schemas.microsoft.com/office/drawing/2014/main" id="{87EA411E-6F8A-41D1-8277-9038042812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0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6" name="Line 215">
              <a:extLst>
                <a:ext uri="{FF2B5EF4-FFF2-40B4-BE49-F238E27FC236}">
                  <a16:creationId xmlns:a16="http://schemas.microsoft.com/office/drawing/2014/main" id="{CD03FAE3-5493-4F1A-A89F-C1EBCEB7DF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" name="Line 216">
              <a:extLst>
                <a:ext uri="{FF2B5EF4-FFF2-40B4-BE49-F238E27FC236}">
                  <a16:creationId xmlns:a16="http://schemas.microsoft.com/office/drawing/2014/main" id="{DC955695-0A66-4F10-B1DD-336100D019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7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" name="Line 217">
              <a:extLst>
                <a:ext uri="{FF2B5EF4-FFF2-40B4-BE49-F238E27FC236}">
                  <a16:creationId xmlns:a16="http://schemas.microsoft.com/office/drawing/2014/main" id="{CD80B023-5ECE-47B3-AB1B-0F0A6CAF0D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0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" name="Line 218">
              <a:extLst>
                <a:ext uri="{FF2B5EF4-FFF2-40B4-BE49-F238E27FC236}">
                  <a16:creationId xmlns:a16="http://schemas.microsoft.com/office/drawing/2014/main" id="{4A8EE7CA-14E6-4429-A4C6-BA8A8F3AB3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95" y="1613"/>
              <a:ext cx="24" cy="0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3" name="Line 219">
              <a:extLst>
                <a:ext uri="{FF2B5EF4-FFF2-40B4-BE49-F238E27FC236}">
                  <a16:creationId xmlns:a16="http://schemas.microsoft.com/office/drawing/2014/main" id="{66E72C84-C34E-485C-9A23-318646C5337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95" y="1450"/>
              <a:ext cx="24" cy="0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7" name="Line 220">
              <a:extLst>
                <a:ext uri="{FF2B5EF4-FFF2-40B4-BE49-F238E27FC236}">
                  <a16:creationId xmlns:a16="http://schemas.microsoft.com/office/drawing/2014/main" id="{F3EB87B1-7C5D-4B66-87A2-331C93440F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95" y="1286"/>
              <a:ext cx="24" cy="0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8" name="Line 221">
              <a:extLst>
                <a:ext uri="{FF2B5EF4-FFF2-40B4-BE49-F238E27FC236}">
                  <a16:creationId xmlns:a16="http://schemas.microsoft.com/office/drawing/2014/main" id="{ECB32B19-B836-40F1-90CB-0A3C7219A0D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95" y="1122"/>
              <a:ext cx="24" cy="0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9" name="Line 222">
              <a:extLst>
                <a:ext uri="{FF2B5EF4-FFF2-40B4-BE49-F238E27FC236}">
                  <a16:creationId xmlns:a16="http://schemas.microsoft.com/office/drawing/2014/main" id="{197B472F-6A42-4026-AED9-2542BD22B4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95" y="958"/>
              <a:ext cx="24" cy="0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40" name="Line 223">
              <a:extLst>
                <a:ext uri="{FF2B5EF4-FFF2-40B4-BE49-F238E27FC236}">
                  <a16:creationId xmlns:a16="http://schemas.microsoft.com/office/drawing/2014/main" id="{A2E73E52-ECC7-4D28-A98D-3BC0F318EE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02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41" name="Line 224">
              <a:extLst>
                <a:ext uri="{FF2B5EF4-FFF2-40B4-BE49-F238E27FC236}">
                  <a16:creationId xmlns:a16="http://schemas.microsoft.com/office/drawing/2014/main" id="{A427FC63-4B27-4E4E-BDEE-F6F3C3C041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85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42" name="Line 225">
              <a:extLst>
                <a:ext uri="{FF2B5EF4-FFF2-40B4-BE49-F238E27FC236}">
                  <a16:creationId xmlns:a16="http://schemas.microsoft.com/office/drawing/2014/main" id="{04DB61DB-87B0-4BCA-9ED1-7120FD005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9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43" name="Line 226">
              <a:extLst>
                <a:ext uri="{FF2B5EF4-FFF2-40B4-BE49-F238E27FC236}">
                  <a16:creationId xmlns:a16="http://schemas.microsoft.com/office/drawing/2014/main" id="{4D8C1360-D57B-42A4-A252-DB978C19FD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52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44" name="Line 227">
              <a:extLst>
                <a:ext uri="{FF2B5EF4-FFF2-40B4-BE49-F238E27FC236}">
                  <a16:creationId xmlns:a16="http://schemas.microsoft.com/office/drawing/2014/main" id="{5F85078F-E68C-422A-B1E6-C07E6A138A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35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45" name="Line 228">
              <a:extLst>
                <a:ext uri="{FF2B5EF4-FFF2-40B4-BE49-F238E27FC236}">
                  <a16:creationId xmlns:a16="http://schemas.microsoft.com/office/drawing/2014/main" id="{70A502F7-C85E-469C-9733-0D36A15888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46" name="Line 229">
              <a:extLst>
                <a:ext uri="{FF2B5EF4-FFF2-40B4-BE49-F238E27FC236}">
                  <a16:creationId xmlns:a16="http://schemas.microsoft.com/office/drawing/2014/main" id="{BDC80944-115E-44B7-A521-5550C2E9DE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01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47" name="Line 230">
              <a:extLst>
                <a:ext uri="{FF2B5EF4-FFF2-40B4-BE49-F238E27FC236}">
                  <a16:creationId xmlns:a16="http://schemas.microsoft.com/office/drawing/2014/main" id="{3CF030EC-D103-4EE1-9498-1A79B32859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48" name="Line 231">
              <a:extLst>
                <a:ext uri="{FF2B5EF4-FFF2-40B4-BE49-F238E27FC236}">
                  <a16:creationId xmlns:a16="http://schemas.microsoft.com/office/drawing/2014/main" id="{F5A3B3B4-A960-4EC2-81EB-B8038D6563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67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49" name="Line 232">
              <a:extLst>
                <a:ext uri="{FF2B5EF4-FFF2-40B4-BE49-F238E27FC236}">
                  <a16:creationId xmlns:a16="http://schemas.microsoft.com/office/drawing/2014/main" id="{139991D1-C45C-45ED-A9B0-367E44AD49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50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50" name="Line 233">
              <a:extLst>
                <a:ext uri="{FF2B5EF4-FFF2-40B4-BE49-F238E27FC236}">
                  <a16:creationId xmlns:a16="http://schemas.microsoft.com/office/drawing/2014/main" id="{ABAA1DD9-15B5-48BC-8F27-17EB970FA2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34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51" name="Line 234">
              <a:extLst>
                <a:ext uri="{FF2B5EF4-FFF2-40B4-BE49-F238E27FC236}">
                  <a16:creationId xmlns:a16="http://schemas.microsoft.com/office/drawing/2014/main" id="{33D22441-E170-47AD-A4FA-F5BB69ACB5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17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52" name="Line 235">
              <a:extLst>
                <a:ext uri="{FF2B5EF4-FFF2-40B4-BE49-F238E27FC236}">
                  <a16:creationId xmlns:a16="http://schemas.microsoft.com/office/drawing/2014/main" id="{CB29B74C-6074-454F-95EE-F3E3C3E44F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00" y="1777"/>
              <a:ext cx="0" cy="23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53" name="Freeform 236">
              <a:extLst>
                <a:ext uri="{FF2B5EF4-FFF2-40B4-BE49-F238E27FC236}">
                  <a16:creationId xmlns:a16="http://schemas.microsoft.com/office/drawing/2014/main" id="{6ACCE985-3E5C-4186-BB20-C14F829A8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0" y="1615"/>
              <a:ext cx="21" cy="20"/>
            </a:xfrm>
            <a:custGeom>
              <a:avLst/>
              <a:gdLst>
                <a:gd name="T0" fmla="*/ 0 w 41"/>
                <a:gd name="T1" fmla="*/ 18 h 41"/>
                <a:gd name="T2" fmla="*/ 0 w 41"/>
                <a:gd name="T3" fmla="*/ 18 h 41"/>
                <a:gd name="T4" fmla="*/ 0 w 41"/>
                <a:gd name="T5" fmla="*/ 28 h 41"/>
                <a:gd name="T6" fmla="*/ 3 w 41"/>
                <a:gd name="T7" fmla="*/ 33 h 41"/>
                <a:gd name="T8" fmla="*/ 11 w 41"/>
                <a:gd name="T9" fmla="*/ 39 h 41"/>
                <a:gd name="T10" fmla="*/ 18 w 41"/>
                <a:gd name="T11" fmla="*/ 41 h 41"/>
                <a:gd name="T12" fmla="*/ 18 w 41"/>
                <a:gd name="T13" fmla="*/ 41 h 41"/>
                <a:gd name="T14" fmla="*/ 28 w 41"/>
                <a:gd name="T15" fmla="*/ 41 h 41"/>
                <a:gd name="T16" fmla="*/ 33 w 41"/>
                <a:gd name="T17" fmla="*/ 37 h 41"/>
                <a:gd name="T18" fmla="*/ 39 w 41"/>
                <a:gd name="T19" fmla="*/ 30 h 41"/>
                <a:gd name="T20" fmla="*/ 41 w 41"/>
                <a:gd name="T21" fmla="*/ 22 h 41"/>
                <a:gd name="T22" fmla="*/ 41 w 41"/>
                <a:gd name="T23" fmla="*/ 22 h 41"/>
                <a:gd name="T24" fmla="*/ 41 w 41"/>
                <a:gd name="T25" fmla="*/ 15 h 41"/>
                <a:gd name="T26" fmla="*/ 37 w 41"/>
                <a:gd name="T27" fmla="*/ 7 h 41"/>
                <a:gd name="T28" fmla="*/ 30 w 41"/>
                <a:gd name="T29" fmla="*/ 2 h 41"/>
                <a:gd name="T30" fmla="*/ 22 w 41"/>
                <a:gd name="T31" fmla="*/ 0 h 41"/>
                <a:gd name="T32" fmla="*/ 22 w 41"/>
                <a:gd name="T33" fmla="*/ 0 h 41"/>
                <a:gd name="T34" fmla="*/ 15 w 41"/>
                <a:gd name="T35" fmla="*/ 0 h 41"/>
                <a:gd name="T36" fmla="*/ 7 w 41"/>
                <a:gd name="T37" fmla="*/ 3 h 41"/>
                <a:gd name="T38" fmla="*/ 2 w 41"/>
                <a:gd name="T39" fmla="*/ 11 h 41"/>
                <a:gd name="T40" fmla="*/ 0 w 41"/>
                <a:gd name="T41" fmla="*/ 18 h 41"/>
                <a:gd name="T42" fmla="*/ 0 w 41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1">
                  <a:moveTo>
                    <a:pt x="0" y="18"/>
                  </a:moveTo>
                  <a:lnTo>
                    <a:pt x="0" y="18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11" y="39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28" y="41"/>
                  </a:lnTo>
                  <a:lnTo>
                    <a:pt x="33" y="37"/>
                  </a:lnTo>
                  <a:lnTo>
                    <a:pt x="39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54" name="Freeform 237">
              <a:extLst>
                <a:ext uri="{FF2B5EF4-FFF2-40B4-BE49-F238E27FC236}">
                  <a16:creationId xmlns:a16="http://schemas.microsoft.com/office/drawing/2014/main" id="{E347ED9D-B734-4D22-B88C-9B9BF3993D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4" y="1615"/>
              <a:ext cx="21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2 w 43"/>
                <a:gd name="T5" fmla="*/ 28 h 41"/>
                <a:gd name="T6" fmla="*/ 6 w 43"/>
                <a:gd name="T7" fmla="*/ 33 h 41"/>
                <a:gd name="T8" fmla="*/ 11 w 43"/>
                <a:gd name="T9" fmla="*/ 39 h 41"/>
                <a:gd name="T10" fmla="*/ 19 w 43"/>
                <a:gd name="T11" fmla="*/ 41 h 41"/>
                <a:gd name="T12" fmla="*/ 19 w 43"/>
                <a:gd name="T13" fmla="*/ 41 h 41"/>
                <a:gd name="T14" fmla="*/ 28 w 43"/>
                <a:gd name="T15" fmla="*/ 41 h 41"/>
                <a:gd name="T16" fmla="*/ 36 w 43"/>
                <a:gd name="T17" fmla="*/ 37 h 41"/>
                <a:gd name="T18" fmla="*/ 39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1 w 43"/>
                <a:gd name="T25" fmla="*/ 15 h 41"/>
                <a:gd name="T26" fmla="*/ 37 w 43"/>
                <a:gd name="T27" fmla="*/ 7 h 41"/>
                <a:gd name="T28" fmla="*/ 32 w 43"/>
                <a:gd name="T29" fmla="*/ 2 h 41"/>
                <a:gd name="T30" fmla="*/ 24 w 43"/>
                <a:gd name="T31" fmla="*/ 0 h 41"/>
                <a:gd name="T32" fmla="*/ 24 w 43"/>
                <a:gd name="T33" fmla="*/ 0 h 41"/>
                <a:gd name="T34" fmla="*/ 15 w 43"/>
                <a:gd name="T35" fmla="*/ 0 h 41"/>
                <a:gd name="T36" fmla="*/ 8 w 43"/>
                <a:gd name="T37" fmla="*/ 3 h 41"/>
                <a:gd name="T38" fmla="*/ 2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6" y="33"/>
                  </a:lnTo>
                  <a:lnTo>
                    <a:pt x="11" y="39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39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3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55" name="Freeform 238">
              <a:extLst>
                <a:ext uri="{FF2B5EF4-FFF2-40B4-BE49-F238E27FC236}">
                  <a16:creationId xmlns:a16="http://schemas.microsoft.com/office/drawing/2014/main" id="{F36CC8A9-E871-4CC4-9EF2-3C72FEAD0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1615"/>
              <a:ext cx="22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2 w 43"/>
                <a:gd name="T5" fmla="*/ 28 h 41"/>
                <a:gd name="T6" fmla="*/ 6 w 43"/>
                <a:gd name="T7" fmla="*/ 33 h 41"/>
                <a:gd name="T8" fmla="*/ 11 w 43"/>
                <a:gd name="T9" fmla="*/ 39 h 41"/>
                <a:gd name="T10" fmla="*/ 21 w 43"/>
                <a:gd name="T11" fmla="*/ 41 h 41"/>
                <a:gd name="T12" fmla="*/ 21 w 43"/>
                <a:gd name="T13" fmla="*/ 41 h 41"/>
                <a:gd name="T14" fmla="*/ 28 w 43"/>
                <a:gd name="T15" fmla="*/ 41 h 41"/>
                <a:gd name="T16" fmla="*/ 36 w 43"/>
                <a:gd name="T17" fmla="*/ 37 h 41"/>
                <a:gd name="T18" fmla="*/ 41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3 w 43"/>
                <a:gd name="T25" fmla="*/ 15 h 41"/>
                <a:gd name="T26" fmla="*/ 38 w 43"/>
                <a:gd name="T27" fmla="*/ 7 h 41"/>
                <a:gd name="T28" fmla="*/ 32 w 43"/>
                <a:gd name="T29" fmla="*/ 2 h 41"/>
                <a:gd name="T30" fmla="*/ 25 w 43"/>
                <a:gd name="T31" fmla="*/ 0 h 41"/>
                <a:gd name="T32" fmla="*/ 25 w 43"/>
                <a:gd name="T33" fmla="*/ 0 h 41"/>
                <a:gd name="T34" fmla="*/ 15 w 43"/>
                <a:gd name="T35" fmla="*/ 0 h 41"/>
                <a:gd name="T36" fmla="*/ 10 w 43"/>
                <a:gd name="T37" fmla="*/ 3 h 41"/>
                <a:gd name="T38" fmla="*/ 4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6" y="33"/>
                  </a:lnTo>
                  <a:lnTo>
                    <a:pt x="11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15"/>
                  </a:lnTo>
                  <a:lnTo>
                    <a:pt x="38" y="7"/>
                  </a:lnTo>
                  <a:lnTo>
                    <a:pt x="32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10" y="3"/>
                  </a:lnTo>
                  <a:lnTo>
                    <a:pt x="4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56" name="Freeform 239">
              <a:extLst>
                <a:ext uri="{FF2B5EF4-FFF2-40B4-BE49-F238E27FC236}">
                  <a16:creationId xmlns:a16="http://schemas.microsoft.com/office/drawing/2014/main" id="{BE652540-76CA-4A24-9D43-879846FE7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" y="1615"/>
              <a:ext cx="20" cy="20"/>
            </a:xfrm>
            <a:custGeom>
              <a:avLst/>
              <a:gdLst>
                <a:gd name="T0" fmla="*/ 0 w 41"/>
                <a:gd name="T1" fmla="*/ 18 h 41"/>
                <a:gd name="T2" fmla="*/ 0 w 41"/>
                <a:gd name="T3" fmla="*/ 18 h 41"/>
                <a:gd name="T4" fmla="*/ 0 w 41"/>
                <a:gd name="T5" fmla="*/ 28 h 41"/>
                <a:gd name="T6" fmla="*/ 3 w 41"/>
                <a:gd name="T7" fmla="*/ 33 h 41"/>
                <a:gd name="T8" fmla="*/ 9 w 41"/>
                <a:gd name="T9" fmla="*/ 39 h 41"/>
                <a:gd name="T10" fmla="*/ 18 w 41"/>
                <a:gd name="T11" fmla="*/ 41 h 41"/>
                <a:gd name="T12" fmla="*/ 18 w 41"/>
                <a:gd name="T13" fmla="*/ 41 h 41"/>
                <a:gd name="T14" fmla="*/ 26 w 41"/>
                <a:gd name="T15" fmla="*/ 41 h 41"/>
                <a:gd name="T16" fmla="*/ 33 w 41"/>
                <a:gd name="T17" fmla="*/ 37 h 41"/>
                <a:gd name="T18" fmla="*/ 39 w 41"/>
                <a:gd name="T19" fmla="*/ 30 h 41"/>
                <a:gd name="T20" fmla="*/ 41 w 41"/>
                <a:gd name="T21" fmla="*/ 22 h 41"/>
                <a:gd name="T22" fmla="*/ 41 w 41"/>
                <a:gd name="T23" fmla="*/ 22 h 41"/>
                <a:gd name="T24" fmla="*/ 41 w 41"/>
                <a:gd name="T25" fmla="*/ 15 h 41"/>
                <a:gd name="T26" fmla="*/ 37 w 41"/>
                <a:gd name="T27" fmla="*/ 7 h 41"/>
                <a:gd name="T28" fmla="*/ 30 w 41"/>
                <a:gd name="T29" fmla="*/ 2 h 41"/>
                <a:gd name="T30" fmla="*/ 22 w 41"/>
                <a:gd name="T31" fmla="*/ 0 h 41"/>
                <a:gd name="T32" fmla="*/ 22 w 41"/>
                <a:gd name="T33" fmla="*/ 0 h 41"/>
                <a:gd name="T34" fmla="*/ 13 w 41"/>
                <a:gd name="T35" fmla="*/ 0 h 41"/>
                <a:gd name="T36" fmla="*/ 7 w 41"/>
                <a:gd name="T37" fmla="*/ 3 h 41"/>
                <a:gd name="T38" fmla="*/ 2 w 41"/>
                <a:gd name="T39" fmla="*/ 11 h 41"/>
                <a:gd name="T40" fmla="*/ 0 w 41"/>
                <a:gd name="T41" fmla="*/ 18 h 41"/>
                <a:gd name="T42" fmla="*/ 0 w 41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1">
                  <a:moveTo>
                    <a:pt x="0" y="18"/>
                  </a:moveTo>
                  <a:lnTo>
                    <a:pt x="0" y="18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9" y="39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26" y="41"/>
                  </a:lnTo>
                  <a:lnTo>
                    <a:pt x="33" y="37"/>
                  </a:lnTo>
                  <a:lnTo>
                    <a:pt x="39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7" y="3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57" name="Freeform 240">
              <a:extLst>
                <a:ext uri="{FF2B5EF4-FFF2-40B4-BE49-F238E27FC236}">
                  <a16:creationId xmlns:a16="http://schemas.microsoft.com/office/drawing/2014/main" id="{B6C5CFCF-EAA9-452E-B26A-5E0706CE2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8" y="1615"/>
              <a:ext cx="22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2 w 43"/>
                <a:gd name="T5" fmla="*/ 28 h 41"/>
                <a:gd name="T6" fmla="*/ 6 w 43"/>
                <a:gd name="T7" fmla="*/ 33 h 41"/>
                <a:gd name="T8" fmla="*/ 11 w 43"/>
                <a:gd name="T9" fmla="*/ 39 h 41"/>
                <a:gd name="T10" fmla="*/ 19 w 43"/>
                <a:gd name="T11" fmla="*/ 41 h 41"/>
                <a:gd name="T12" fmla="*/ 19 w 43"/>
                <a:gd name="T13" fmla="*/ 41 h 41"/>
                <a:gd name="T14" fmla="*/ 28 w 43"/>
                <a:gd name="T15" fmla="*/ 41 h 41"/>
                <a:gd name="T16" fmla="*/ 35 w 43"/>
                <a:gd name="T17" fmla="*/ 37 h 41"/>
                <a:gd name="T18" fmla="*/ 39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1 w 43"/>
                <a:gd name="T25" fmla="*/ 15 h 41"/>
                <a:gd name="T26" fmla="*/ 37 w 43"/>
                <a:gd name="T27" fmla="*/ 7 h 41"/>
                <a:gd name="T28" fmla="*/ 32 w 43"/>
                <a:gd name="T29" fmla="*/ 2 h 41"/>
                <a:gd name="T30" fmla="*/ 22 w 43"/>
                <a:gd name="T31" fmla="*/ 0 h 41"/>
                <a:gd name="T32" fmla="*/ 22 w 43"/>
                <a:gd name="T33" fmla="*/ 0 h 41"/>
                <a:gd name="T34" fmla="*/ 15 w 43"/>
                <a:gd name="T35" fmla="*/ 0 h 41"/>
                <a:gd name="T36" fmla="*/ 7 w 43"/>
                <a:gd name="T37" fmla="*/ 3 h 41"/>
                <a:gd name="T38" fmla="*/ 2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6" y="33"/>
                  </a:lnTo>
                  <a:lnTo>
                    <a:pt x="11" y="39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39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58" name="Freeform 241">
              <a:extLst>
                <a:ext uri="{FF2B5EF4-FFF2-40B4-BE49-F238E27FC236}">
                  <a16:creationId xmlns:a16="http://schemas.microsoft.com/office/drawing/2014/main" id="{74E89C6F-F049-4EAB-854F-5999D0A91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6" y="1615"/>
              <a:ext cx="22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2 w 43"/>
                <a:gd name="T5" fmla="*/ 28 h 41"/>
                <a:gd name="T6" fmla="*/ 5 w 43"/>
                <a:gd name="T7" fmla="*/ 33 h 41"/>
                <a:gd name="T8" fmla="*/ 11 w 43"/>
                <a:gd name="T9" fmla="*/ 39 h 41"/>
                <a:gd name="T10" fmla="*/ 20 w 43"/>
                <a:gd name="T11" fmla="*/ 41 h 41"/>
                <a:gd name="T12" fmla="*/ 20 w 43"/>
                <a:gd name="T13" fmla="*/ 41 h 41"/>
                <a:gd name="T14" fmla="*/ 28 w 43"/>
                <a:gd name="T15" fmla="*/ 41 h 41"/>
                <a:gd name="T16" fmla="*/ 35 w 43"/>
                <a:gd name="T17" fmla="*/ 37 h 41"/>
                <a:gd name="T18" fmla="*/ 41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1 w 43"/>
                <a:gd name="T25" fmla="*/ 15 h 41"/>
                <a:gd name="T26" fmla="*/ 37 w 43"/>
                <a:gd name="T27" fmla="*/ 7 h 41"/>
                <a:gd name="T28" fmla="*/ 31 w 43"/>
                <a:gd name="T29" fmla="*/ 2 h 41"/>
                <a:gd name="T30" fmla="*/ 24 w 43"/>
                <a:gd name="T31" fmla="*/ 0 h 41"/>
                <a:gd name="T32" fmla="*/ 24 w 43"/>
                <a:gd name="T33" fmla="*/ 0 h 41"/>
                <a:gd name="T34" fmla="*/ 15 w 43"/>
                <a:gd name="T35" fmla="*/ 0 h 41"/>
                <a:gd name="T36" fmla="*/ 7 w 43"/>
                <a:gd name="T37" fmla="*/ 3 h 41"/>
                <a:gd name="T38" fmla="*/ 3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5" y="33"/>
                  </a:lnTo>
                  <a:lnTo>
                    <a:pt x="11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1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59" name="Freeform 242">
              <a:extLst>
                <a:ext uri="{FF2B5EF4-FFF2-40B4-BE49-F238E27FC236}">
                  <a16:creationId xmlns:a16="http://schemas.microsoft.com/office/drawing/2014/main" id="{B0D5B094-208A-4B28-BD35-1557A4E45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1615"/>
              <a:ext cx="22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0 w 43"/>
                <a:gd name="T5" fmla="*/ 28 h 41"/>
                <a:gd name="T6" fmla="*/ 5 w 43"/>
                <a:gd name="T7" fmla="*/ 33 h 41"/>
                <a:gd name="T8" fmla="*/ 11 w 43"/>
                <a:gd name="T9" fmla="*/ 39 h 41"/>
                <a:gd name="T10" fmla="*/ 18 w 43"/>
                <a:gd name="T11" fmla="*/ 41 h 41"/>
                <a:gd name="T12" fmla="*/ 18 w 43"/>
                <a:gd name="T13" fmla="*/ 41 h 41"/>
                <a:gd name="T14" fmla="*/ 28 w 43"/>
                <a:gd name="T15" fmla="*/ 41 h 41"/>
                <a:gd name="T16" fmla="*/ 33 w 43"/>
                <a:gd name="T17" fmla="*/ 37 h 41"/>
                <a:gd name="T18" fmla="*/ 39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1 w 43"/>
                <a:gd name="T25" fmla="*/ 15 h 41"/>
                <a:gd name="T26" fmla="*/ 37 w 43"/>
                <a:gd name="T27" fmla="*/ 7 h 41"/>
                <a:gd name="T28" fmla="*/ 31 w 43"/>
                <a:gd name="T29" fmla="*/ 2 h 41"/>
                <a:gd name="T30" fmla="*/ 22 w 43"/>
                <a:gd name="T31" fmla="*/ 0 h 41"/>
                <a:gd name="T32" fmla="*/ 22 w 43"/>
                <a:gd name="T33" fmla="*/ 0 h 41"/>
                <a:gd name="T34" fmla="*/ 15 w 43"/>
                <a:gd name="T35" fmla="*/ 0 h 41"/>
                <a:gd name="T36" fmla="*/ 7 w 43"/>
                <a:gd name="T37" fmla="*/ 3 h 41"/>
                <a:gd name="T38" fmla="*/ 1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0" y="28"/>
                  </a:lnTo>
                  <a:lnTo>
                    <a:pt x="5" y="33"/>
                  </a:lnTo>
                  <a:lnTo>
                    <a:pt x="11" y="39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28" y="41"/>
                  </a:lnTo>
                  <a:lnTo>
                    <a:pt x="33" y="37"/>
                  </a:lnTo>
                  <a:lnTo>
                    <a:pt x="39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60" name="Freeform 243">
              <a:extLst>
                <a:ext uri="{FF2B5EF4-FFF2-40B4-BE49-F238E27FC236}">
                  <a16:creationId xmlns:a16="http://schemas.microsoft.com/office/drawing/2014/main" id="{01FED0F8-57F0-42E8-BAB8-6D0F96829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" y="1615"/>
              <a:ext cx="22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2 w 43"/>
                <a:gd name="T5" fmla="*/ 28 h 41"/>
                <a:gd name="T6" fmla="*/ 5 w 43"/>
                <a:gd name="T7" fmla="*/ 33 h 41"/>
                <a:gd name="T8" fmla="*/ 11 w 43"/>
                <a:gd name="T9" fmla="*/ 39 h 41"/>
                <a:gd name="T10" fmla="*/ 20 w 43"/>
                <a:gd name="T11" fmla="*/ 41 h 41"/>
                <a:gd name="T12" fmla="*/ 20 w 43"/>
                <a:gd name="T13" fmla="*/ 41 h 41"/>
                <a:gd name="T14" fmla="*/ 28 w 43"/>
                <a:gd name="T15" fmla="*/ 41 h 41"/>
                <a:gd name="T16" fmla="*/ 35 w 43"/>
                <a:gd name="T17" fmla="*/ 37 h 41"/>
                <a:gd name="T18" fmla="*/ 41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3 w 43"/>
                <a:gd name="T25" fmla="*/ 15 h 41"/>
                <a:gd name="T26" fmla="*/ 39 w 43"/>
                <a:gd name="T27" fmla="*/ 7 h 41"/>
                <a:gd name="T28" fmla="*/ 31 w 43"/>
                <a:gd name="T29" fmla="*/ 2 h 41"/>
                <a:gd name="T30" fmla="*/ 24 w 43"/>
                <a:gd name="T31" fmla="*/ 0 h 41"/>
                <a:gd name="T32" fmla="*/ 24 w 43"/>
                <a:gd name="T33" fmla="*/ 0 h 41"/>
                <a:gd name="T34" fmla="*/ 15 w 43"/>
                <a:gd name="T35" fmla="*/ 0 h 41"/>
                <a:gd name="T36" fmla="*/ 9 w 43"/>
                <a:gd name="T37" fmla="*/ 3 h 41"/>
                <a:gd name="T38" fmla="*/ 3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5" y="33"/>
                  </a:lnTo>
                  <a:lnTo>
                    <a:pt x="11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15"/>
                  </a:lnTo>
                  <a:lnTo>
                    <a:pt x="39" y="7"/>
                  </a:lnTo>
                  <a:lnTo>
                    <a:pt x="31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9" y="3"/>
                  </a:lnTo>
                  <a:lnTo>
                    <a:pt x="3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61" name="Freeform 244">
              <a:extLst>
                <a:ext uri="{FF2B5EF4-FFF2-40B4-BE49-F238E27FC236}">
                  <a16:creationId xmlns:a16="http://schemas.microsoft.com/office/drawing/2014/main" id="{548EB807-6744-4E5B-B588-F0C21930A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7" y="1615"/>
              <a:ext cx="21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2 w 43"/>
                <a:gd name="T5" fmla="*/ 28 h 41"/>
                <a:gd name="T6" fmla="*/ 6 w 43"/>
                <a:gd name="T7" fmla="*/ 33 h 41"/>
                <a:gd name="T8" fmla="*/ 11 w 43"/>
                <a:gd name="T9" fmla="*/ 39 h 41"/>
                <a:gd name="T10" fmla="*/ 20 w 43"/>
                <a:gd name="T11" fmla="*/ 41 h 41"/>
                <a:gd name="T12" fmla="*/ 20 w 43"/>
                <a:gd name="T13" fmla="*/ 41 h 41"/>
                <a:gd name="T14" fmla="*/ 28 w 43"/>
                <a:gd name="T15" fmla="*/ 41 h 41"/>
                <a:gd name="T16" fmla="*/ 35 w 43"/>
                <a:gd name="T17" fmla="*/ 37 h 41"/>
                <a:gd name="T18" fmla="*/ 41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3 w 43"/>
                <a:gd name="T25" fmla="*/ 15 h 41"/>
                <a:gd name="T26" fmla="*/ 37 w 43"/>
                <a:gd name="T27" fmla="*/ 7 h 41"/>
                <a:gd name="T28" fmla="*/ 32 w 43"/>
                <a:gd name="T29" fmla="*/ 2 h 41"/>
                <a:gd name="T30" fmla="*/ 24 w 43"/>
                <a:gd name="T31" fmla="*/ 0 h 41"/>
                <a:gd name="T32" fmla="*/ 24 w 43"/>
                <a:gd name="T33" fmla="*/ 0 h 41"/>
                <a:gd name="T34" fmla="*/ 15 w 43"/>
                <a:gd name="T35" fmla="*/ 0 h 41"/>
                <a:gd name="T36" fmla="*/ 9 w 43"/>
                <a:gd name="T37" fmla="*/ 3 h 41"/>
                <a:gd name="T38" fmla="*/ 4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6" y="33"/>
                  </a:lnTo>
                  <a:lnTo>
                    <a:pt x="11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15"/>
                  </a:lnTo>
                  <a:lnTo>
                    <a:pt x="37" y="7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9" y="3"/>
                  </a:lnTo>
                  <a:lnTo>
                    <a:pt x="4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62" name="Freeform 245">
              <a:extLst>
                <a:ext uri="{FF2B5EF4-FFF2-40B4-BE49-F238E27FC236}">
                  <a16:creationId xmlns:a16="http://schemas.microsoft.com/office/drawing/2014/main" id="{7CC18353-4C29-4DCA-9513-3880A5A8EA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2" y="1615"/>
              <a:ext cx="21" cy="20"/>
            </a:xfrm>
            <a:custGeom>
              <a:avLst/>
              <a:gdLst>
                <a:gd name="T0" fmla="*/ 0 w 41"/>
                <a:gd name="T1" fmla="*/ 18 h 41"/>
                <a:gd name="T2" fmla="*/ 0 w 41"/>
                <a:gd name="T3" fmla="*/ 18 h 41"/>
                <a:gd name="T4" fmla="*/ 0 w 41"/>
                <a:gd name="T5" fmla="*/ 28 h 41"/>
                <a:gd name="T6" fmla="*/ 3 w 41"/>
                <a:gd name="T7" fmla="*/ 33 h 41"/>
                <a:gd name="T8" fmla="*/ 11 w 41"/>
                <a:gd name="T9" fmla="*/ 39 h 41"/>
                <a:gd name="T10" fmla="*/ 18 w 41"/>
                <a:gd name="T11" fmla="*/ 41 h 41"/>
                <a:gd name="T12" fmla="*/ 18 w 41"/>
                <a:gd name="T13" fmla="*/ 41 h 41"/>
                <a:gd name="T14" fmla="*/ 26 w 41"/>
                <a:gd name="T15" fmla="*/ 41 h 41"/>
                <a:gd name="T16" fmla="*/ 33 w 41"/>
                <a:gd name="T17" fmla="*/ 37 h 41"/>
                <a:gd name="T18" fmla="*/ 39 w 41"/>
                <a:gd name="T19" fmla="*/ 30 h 41"/>
                <a:gd name="T20" fmla="*/ 41 w 41"/>
                <a:gd name="T21" fmla="*/ 22 h 41"/>
                <a:gd name="T22" fmla="*/ 41 w 41"/>
                <a:gd name="T23" fmla="*/ 22 h 41"/>
                <a:gd name="T24" fmla="*/ 41 w 41"/>
                <a:gd name="T25" fmla="*/ 15 h 41"/>
                <a:gd name="T26" fmla="*/ 37 w 41"/>
                <a:gd name="T27" fmla="*/ 7 h 41"/>
                <a:gd name="T28" fmla="*/ 29 w 41"/>
                <a:gd name="T29" fmla="*/ 2 h 41"/>
                <a:gd name="T30" fmla="*/ 22 w 41"/>
                <a:gd name="T31" fmla="*/ 0 h 41"/>
                <a:gd name="T32" fmla="*/ 22 w 41"/>
                <a:gd name="T33" fmla="*/ 0 h 41"/>
                <a:gd name="T34" fmla="*/ 15 w 41"/>
                <a:gd name="T35" fmla="*/ 0 h 41"/>
                <a:gd name="T36" fmla="*/ 7 w 41"/>
                <a:gd name="T37" fmla="*/ 3 h 41"/>
                <a:gd name="T38" fmla="*/ 1 w 41"/>
                <a:gd name="T39" fmla="*/ 11 h 41"/>
                <a:gd name="T40" fmla="*/ 0 w 41"/>
                <a:gd name="T41" fmla="*/ 18 h 41"/>
                <a:gd name="T42" fmla="*/ 0 w 41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1">
                  <a:moveTo>
                    <a:pt x="0" y="18"/>
                  </a:moveTo>
                  <a:lnTo>
                    <a:pt x="0" y="18"/>
                  </a:lnTo>
                  <a:lnTo>
                    <a:pt x="0" y="28"/>
                  </a:lnTo>
                  <a:lnTo>
                    <a:pt x="3" y="33"/>
                  </a:lnTo>
                  <a:lnTo>
                    <a:pt x="11" y="39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26" y="41"/>
                  </a:lnTo>
                  <a:lnTo>
                    <a:pt x="33" y="37"/>
                  </a:lnTo>
                  <a:lnTo>
                    <a:pt x="39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1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63" name="Freeform 246">
              <a:extLst>
                <a:ext uri="{FF2B5EF4-FFF2-40B4-BE49-F238E27FC236}">
                  <a16:creationId xmlns:a16="http://schemas.microsoft.com/office/drawing/2014/main" id="{768D4984-C829-472A-A486-3AD32A0CC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1615"/>
              <a:ext cx="20" cy="20"/>
            </a:xfrm>
            <a:custGeom>
              <a:avLst/>
              <a:gdLst>
                <a:gd name="T0" fmla="*/ 0 w 41"/>
                <a:gd name="T1" fmla="*/ 18 h 41"/>
                <a:gd name="T2" fmla="*/ 0 w 41"/>
                <a:gd name="T3" fmla="*/ 18 h 41"/>
                <a:gd name="T4" fmla="*/ 0 w 41"/>
                <a:gd name="T5" fmla="*/ 28 h 41"/>
                <a:gd name="T6" fmla="*/ 4 w 41"/>
                <a:gd name="T7" fmla="*/ 33 h 41"/>
                <a:gd name="T8" fmla="*/ 11 w 41"/>
                <a:gd name="T9" fmla="*/ 39 h 41"/>
                <a:gd name="T10" fmla="*/ 18 w 41"/>
                <a:gd name="T11" fmla="*/ 41 h 41"/>
                <a:gd name="T12" fmla="*/ 18 w 41"/>
                <a:gd name="T13" fmla="*/ 41 h 41"/>
                <a:gd name="T14" fmla="*/ 28 w 41"/>
                <a:gd name="T15" fmla="*/ 41 h 41"/>
                <a:gd name="T16" fmla="*/ 33 w 41"/>
                <a:gd name="T17" fmla="*/ 37 h 41"/>
                <a:gd name="T18" fmla="*/ 39 w 41"/>
                <a:gd name="T19" fmla="*/ 30 h 41"/>
                <a:gd name="T20" fmla="*/ 41 w 41"/>
                <a:gd name="T21" fmla="*/ 22 h 41"/>
                <a:gd name="T22" fmla="*/ 41 w 41"/>
                <a:gd name="T23" fmla="*/ 22 h 41"/>
                <a:gd name="T24" fmla="*/ 41 w 41"/>
                <a:gd name="T25" fmla="*/ 15 h 41"/>
                <a:gd name="T26" fmla="*/ 37 w 41"/>
                <a:gd name="T27" fmla="*/ 7 h 41"/>
                <a:gd name="T28" fmla="*/ 30 w 41"/>
                <a:gd name="T29" fmla="*/ 2 h 41"/>
                <a:gd name="T30" fmla="*/ 22 w 41"/>
                <a:gd name="T31" fmla="*/ 0 h 41"/>
                <a:gd name="T32" fmla="*/ 22 w 41"/>
                <a:gd name="T33" fmla="*/ 0 h 41"/>
                <a:gd name="T34" fmla="*/ 15 w 41"/>
                <a:gd name="T35" fmla="*/ 0 h 41"/>
                <a:gd name="T36" fmla="*/ 7 w 41"/>
                <a:gd name="T37" fmla="*/ 3 h 41"/>
                <a:gd name="T38" fmla="*/ 2 w 41"/>
                <a:gd name="T39" fmla="*/ 11 h 41"/>
                <a:gd name="T40" fmla="*/ 0 w 41"/>
                <a:gd name="T41" fmla="*/ 18 h 41"/>
                <a:gd name="T42" fmla="*/ 0 w 41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1">
                  <a:moveTo>
                    <a:pt x="0" y="18"/>
                  </a:moveTo>
                  <a:lnTo>
                    <a:pt x="0" y="18"/>
                  </a:lnTo>
                  <a:lnTo>
                    <a:pt x="0" y="28"/>
                  </a:lnTo>
                  <a:lnTo>
                    <a:pt x="4" y="33"/>
                  </a:lnTo>
                  <a:lnTo>
                    <a:pt x="11" y="39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28" y="41"/>
                  </a:lnTo>
                  <a:lnTo>
                    <a:pt x="33" y="37"/>
                  </a:lnTo>
                  <a:lnTo>
                    <a:pt x="39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4" name="Freeform 247">
              <a:extLst>
                <a:ext uri="{FF2B5EF4-FFF2-40B4-BE49-F238E27FC236}">
                  <a16:creationId xmlns:a16="http://schemas.microsoft.com/office/drawing/2014/main" id="{7F5DF679-D574-4419-BF10-BA6298F421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1615"/>
              <a:ext cx="21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0 w 43"/>
                <a:gd name="T5" fmla="*/ 28 h 41"/>
                <a:gd name="T6" fmla="*/ 6 w 43"/>
                <a:gd name="T7" fmla="*/ 33 h 41"/>
                <a:gd name="T8" fmla="*/ 11 w 43"/>
                <a:gd name="T9" fmla="*/ 39 h 41"/>
                <a:gd name="T10" fmla="*/ 19 w 43"/>
                <a:gd name="T11" fmla="*/ 41 h 41"/>
                <a:gd name="T12" fmla="*/ 19 w 43"/>
                <a:gd name="T13" fmla="*/ 41 h 41"/>
                <a:gd name="T14" fmla="*/ 28 w 43"/>
                <a:gd name="T15" fmla="*/ 41 h 41"/>
                <a:gd name="T16" fmla="*/ 36 w 43"/>
                <a:gd name="T17" fmla="*/ 37 h 41"/>
                <a:gd name="T18" fmla="*/ 39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1 w 43"/>
                <a:gd name="T25" fmla="*/ 15 h 41"/>
                <a:gd name="T26" fmla="*/ 37 w 43"/>
                <a:gd name="T27" fmla="*/ 7 h 41"/>
                <a:gd name="T28" fmla="*/ 32 w 43"/>
                <a:gd name="T29" fmla="*/ 2 h 41"/>
                <a:gd name="T30" fmla="*/ 23 w 43"/>
                <a:gd name="T31" fmla="*/ 0 h 41"/>
                <a:gd name="T32" fmla="*/ 23 w 43"/>
                <a:gd name="T33" fmla="*/ 0 h 41"/>
                <a:gd name="T34" fmla="*/ 15 w 43"/>
                <a:gd name="T35" fmla="*/ 0 h 41"/>
                <a:gd name="T36" fmla="*/ 8 w 43"/>
                <a:gd name="T37" fmla="*/ 3 h 41"/>
                <a:gd name="T38" fmla="*/ 2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0" y="28"/>
                  </a:lnTo>
                  <a:lnTo>
                    <a:pt x="6" y="33"/>
                  </a:lnTo>
                  <a:lnTo>
                    <a:pt x="11" y="39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39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3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5" name="Freeform 248">
              <a:extLst>
                <a:ext uri="{FF2B5EF4-FFF2-40B4-BE49-F238E27FC236}">
                  <a16:creationId xmlns:a16="http://schemas.microsoft.com/office/drawing/2014/main" id="{6F704627-ADE9-4EBC-91EA-7B767BD51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615"/>
              <a:ext cx="22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2 w 43"/>
                <a:gd name="T5" fmla="*/ 28 h 41"/>
                <a:gd name="T6" fmla="*/ 5 w 43"/>
                <a:gd name="T7" fmla="*/ 33 h 41"/>
                <a:gd name="T8" fmla="*/ 11 w 43"/>
                <a:gd name="T9" fmla="*/ 39 h 41"/>
                <a:gd name="T10" fmla="*/ 19 w 43"/>
                <a:gd name="T11" fmla="*/ 41 h 41"/>
                <a:gd name="T12" fmla="*/ 19 w 43"/>
                <a:gd name="T13" fmla="*/ 41 h 41"/>
                <a:gd name="T14" fmla="*/ 28 w 43"/>
                <a:gd name="T15" fmla="*/ 41 h 41"/>
                <a:gd name="T16" fmla="*/ 35 w 43"/>
                <a:gd name="T17" fmla="*/ 37 h 41"/>
                <a:gd name="T18" fmla="*/ 41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1 w 43"/>
                <a:gd name="T25" fmla="*/ 15 h 41"/>
                <a:gd name="T26" fmla="*/ 37 w 43"/>
                <a:gd name="T27" fmla="*/ 7 h 41"/>
                <a:gd name="T28" fmla="*/ 32 w 43"/>
                <a:gd name="T29" fmla="*/ 2 h 41"/>
                <a:gd name="T30" fmla="*/ 24 w 43"/>
                <a:gd name="T31" fmla="*/ 0 h 41"/>
                <a:gd name="T32" fmla="*/ 24 w 43"/>
                <a:gd name="T33" fmla="*/ 0 h 41"/>
                <a:gd name="T34" fmla="*/ 15 w 43"/>
                <a:gd name="T35" fmla="*/ 0 h 41"/>
                <a:gd name="T36" fmla="*/ 7 w 43"/>
                <a:gd name="T37" fmla="*/ 3 h 41"/>
                <a:gd name="T38" fmla="*/ 4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5" y="33"/>
                  </a:lnTo>
                  <a:lnTo>
                    <a:pt x="11" y="39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4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6" name="Freeform 249">
              <a:extLst>
                <a:ext uri="{FF2B5EF4-FFF2-40B4-BE49-F238E27FC236}">
                  <a16:creationId xmlns:a16="http://schemas.microsoft.com/office/drawing/2014/main" id="{1C280281-93FB-4265-8E3A-A0FC9EC69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" y="1615"/>
              <a:ext cx="22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2 w 43"/>
                <a:gd name="T5" fmla="*/ 28 h 41"/>
                <a:gd name="T6" fmla="*/ 6 w 43"/>
                <a:gd name="T7" fmla="*/ 33 h 41"/>
                <a:gd name="T8" fmla="*/ 11 w 43"/>
                <a:gd name="T9" fmla="*/ 39 h 41"/>
                <a:gd name="T10" fmla="*/ 21 w 43"/>
                <a:gd name="T11" fmla="*/ 41 h 41"/>
                <a:gd name="T12" fmla="*/ 21 w 43"/>
                <a:gd name="T13" fmla="*/ 41 h 41"/>
                <a:gd name="T14" fmla="*/ 28 w 43"/>
                <a:gd name="T15" fmla="*/ 41 h 41"/>
                <a:gd name="T16" fmla="*/ 36 w 43"/>
                <a:gd name="T17" fmla="*/ 37 h 41"/>
                <a:gd name="T18" fmla="*/ 41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1 w 43"/>
                <a:gd name="T25" fmla="*/ 15 h 41"/>
                <a:gd name="T26" fmla="*/ 38 w 43"/>
                <a:gd name="T27" fmla="*/ 7 h 41"/>
                <a:gd name="T28" fmla="*/ 32 w 43"/>
                <a:gd name="T29" fmla="*/ 2 h 41"/>
                <a:gd name="T30" fmla="*/ 25 w 43"/>
                <a:gd name="T31" fmla="*/ 0 h 41"/>
                <a:gd name="T32" fmla="*/ 25 w 43"/>
                <a:gd name="T33" fmla="*/ 0 h 41"/>
                <a:gd name="T34" fmla="*/ 15 w 43"/>
                <a:gd name="T35" fmla="*/ 0 h 41"/>
                <a:gd name="T36" fmla="*/ 8 w 43"/>
                <a:gd name="T37" fmla="*/ 3 h 41"/>
                <a:gd name="T38" fmla="*/ 4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6" y="33"/>
                  </a:lnTo>
                  <a:lnTo>
                    <a:pt x="11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8" y="7"/>
                  </a:lnTo>
                  <a:lnTo>
                    <a:pt x="32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8" y="3"/>
                  </a:lnTo>
                  <a:lnTo>
                    <a:pt x="4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7" name="Freeform 250">
              <a:extLst>
                <a:ext uri="{FF2B5EF4-FFF2-40B4-BE49-F238E27FC236}">
                  <a16:creationId xmlns:a16="http://schemas.microsoft.com/office/drawing/2014/main" id="{17D0C471-2796-4A48-8F04-78E607054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1615"/>
              <a:ext cx="20" cy="20"/>
            </a:xfrm>
            <a:custGeom>
              <a:avLst/>
              <a:gdLst>
                <a:gd name="T0" fmla="*/ 0 w 42"/>
                <a:gd name="T1" fmla="*/ 18 h 41"/>
                <a:gd name="T2" fmla="*/ 0 w 42"/>
                <a:gd name="T3" fmla="*/ 18 h 41"/>
                <a:gd name="T4" fmla="*/ 0 w 42"/>
                <a:gd name="T5" fmla="*/ 28 h 41"/>
                <a:gd name="T6" fmla="*/ 4 w 42"/>
                <a:gd name="T7" fmla="*/ 33 h 41"/>
                <a:gd name="T8" fmla="*/ 12 w 42"/>
                <a:gd name="T9" fmla="*/ 39 h 41"/>
                <a:gd name="T10" fmla="*/ 19 w 42"/>
                <a:gd name="T11" fmla="*/ 41 h 41"/>
                <a:gd name="T12" fmla="*/ 19 w 42"/>
                <a:gd name="T13" fmla="*/ 41 h 41"/>
                <a:gd name="T14" fmla="*/ 28 w 42"/>
                <a:gd name="T15" fmla="*/ 41 h 41"/>
                <a:gd name="T16" fmla="*/ 34 w 42"/>
                <a:gd name="T17" fmla="*/ 37 h 41"/>
                <a:gd name="T18" fmla="*/ 40 w 42"/>
                <a:gd name="T19" fmla="*/ 30 h 41"/>
                <a:gd name="T20" fmla="*/ 42 w 42"/>
                <a:gd name="T21" fmla="*/ 22 h 41"/>
                <a:gd name="T22" fmla="*/ 42 w 42"/>
                <a:gd name="T23" fmla="*/ 22 h 41"/>
                <a:gd name="T24" fmla="*/ 42 w 42"/>
                <a:gd name="T25" fmla="*/ 15 h 41"/>
                <a:gd name="T26" fmla="*/ 38 w 42"/>
                <a:gd name="T27" fmla="*/ 7 h 41"/>
                <a:gd name="T28" fmla="*/ 32 w 42"/>
                <a:gd name="T29" fmla="*/ 2 h 41"/>
                <a:gd name="T30" fmla="*/ 23 w 42"/>
                <a:gd name="T31" fmla="*/ 0 h 41"/>
                <a:gd name="T32" fmla="*/ 23 w 42"/>
                <a:gd name="T33" fmla="*/ 0 h 41"/>
                <a:gd name="T34" fmla="*/ 15 w 42"/>
                <a:gd name="T35" fmla="*/ 0 h 41"/>
                <a:gd name="T36" fmla="*/ 8 w 42"/>
                <a:gd name="T37" fmla="*/ 3 h 41"/>
                <a:gd name="T38" fmla="*/ 2 w 42"/>
                <a:gd name="T39" fmla="*/ 11 h 41"/>
                <a:gd name="T40" fmla="*/ 0 w 42"/>
                <a:gd name="T41" fmla="*/ 18 h 41"/>
                <a:gd name="T42" fmla="*/ 0 w 42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1">
                  <a:moveTo>
                    <a:pt x="0" y="18"/>
                  </a:moveTo>
                  <a:lnTo>
                    <a:pt x="0" y="18"/>
                  </a:lnTo>
                  <a:lnTo>
                    <a:pt x="0" y="28"/>
                  </a:lnTo>
                  <a:lnTo>
                    <a:pt x="4" y="33"/>
                  </a:lnTo>
                  <a:lnTo>
                    <a:pt x="12" y="39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8" y="41"/>
                  </a:lnTo>
                  <a:lnTo>
                    <a:pt x="34" y="37"/>
                  </a:lnTo>
                  <a:lnTo>
                    <a:pt x="40" y="30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15"/>
                  </a:lnTo>
                  <a:lnTo>
                    <a:pt x="38" y="7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3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8" name="Freeform 251">
              <a:extLst>
                <a:ext uri="{FF2B5EF4-FFF2-40B4-BE49-F238E27FC236}">
                  <a16:creationId xmlns:a16="http://schemas.microsoft.com/office/drawing/2014/main" id="{1C78421A-2812-46A5-BA39-63180AD838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1615"/>
              <a:ext cx="20" cy="20"/>
            </a:xfrm>
            <a:custGeom>
              <a:avLst/>
              <a:gdLst>
                <a:gd name="T0" fmla="*/ 0 w 41"/>
                <a:gd name="T1" fmla="*/ 18 h 41"/>
                <a:gd name="T2" fmla="*/ 0 w 41"/>
                <a:gd name="T3" fmla="*/ 18 h 41"/>
                <a:gd name="T4" fmla="*/ 0 w 41"/>
                <a:gd name="T5" fmla="*/ 28 h 41"/>
                <a:gd name="T6" fmla="*/ 4 w 41"/>
                <a:gd name="T7" fmla="*/ 33 h 41"/>
                <a:gd name="T8" fmla="*/ 11 w 41"/>
                <a:gd name="T9" fmla="*/ 39 h 41"/>
                <a:gd name="T10" fmla="*/ 19 w 41"/>
                <a:gd name="T11" fmla="*/ 41 h 41"/>
                <a:gd name="T12" fmla="*/ 19 w 41"/>
                <a:gd name="T13" fmla="*/ 41 h 41"/>
                <a:gd name="T14" fmla="*/ 26 w 41"/>
                <a:gd name="T15" fmla="*/ 41 h 41"/>
                <a:gd name="T16" fmla="*/ 33 w 41"/>
                <a:gd name="T17" fmla="*/ 37 h 41"/>
                <a:gd name="T18" fmla="*/ 39 w 41"/>
                <a:gd name="T19" fmla="*/ 30 h 41"/>
                <a:gd name="T20" fmla="*/ 41 w 41"/>
                <a:gd name="T21" fmla="*/ 22 h 41"/>
                <a:gd name="T22" fmla="*/ 41 w 41"/>
                <a:gd name="T23" fmla="*/ 22 h 41"/>
                <a:gd name="T24" fmla="*/ 41 w 41"/>
                <a:gd name="T25" fmla="*/ 15 h 41"/>
                <a:gd name="T26" fmla="*/ 37 w 41"/>
                <a:gd name="T27" fmla="*/ 7 h 41"/>
                <a:gd name="T28" fmla="*/ 30 w 41"/>
                <a:gd name="T29" fmla="*/ 2 h 41"/>
                <a:gd name="T30" fmla="*/ 22 w 41"/>
                <a:gd name="T31" fmla="*/ 0 h 41"/>
                <a:gd name="T32" fmla="*/ 22 w 41"/>
                <a:gd name="T33" fmla="*/ 0 h 41"/>
                <a:gd name="T34" fmla="*/ 15 w 41"/>
                <a:gd name="T35" fmla="*/ 0 h 41"/>
                <a:gd name="T36" fmla="*/ 7 w 41"/>
                <a:gd name="T37" fmla="*/ 3 h 41"/>
                <a:gd name="T38" fmla="*/ 2 w 41"/>
                <a:gd name="T39" fmla="*/ 11 h 41"/>
                <a:gd name="T40" fmla="*/ 0 w 41"/>
                <a:gd name="T41" fmla="*/ 18 h 41"/>
                <a:gd name="T42" fmla="*/ 0 w 41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1">
                  <a:moveTo>
                    <a:pt x="0" y="18"/>
                  </a:moveTo>
                  <a:lnTo>
                    <a:pt x="0" y="18"/>
                  </a:lnTo>
                  <a:lnTo>
                    <a:pt x="0" y="28"/>
                  </a:lnTo>
                  <a:lnTo>
                    <a:pt x="4" y="33"/>
                  </a:lnTo>
                  <a:lnTo>
                    <a:pt x="11" y="39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6" y="41"/>
                  </a:lnTo>
                  <a:lnTo>
                    <a:pt x="33" y="37"/>
                  </a:lnTo>
                  <a:lnTo>
                    <a:pt x="39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89" name="Freeform 252">
              <a:extLst>
                <a:ext uri="{FF2B5EF4-FFF2-40B4-BE49-F238E27FC236}">
                  <a16:creationId xmlns:a16="http://schemas.microsoft.com/office/drawing/2014/main" id="{56921CCF-BAB9-4067-89EF-E077610D4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7" y="1615"/>
              <a:ext cx="21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2 w 43"/>
                <a:gd name="T5" fmla="*/ 28 h 41"/>
                <a:gd name="T6" fmla="*/ 6 w 43"/>
                <a:gd name="T7" fmla="*/ 33 h 41"/>
                <a:gd name="T8" fmla="*/ 11 w 43"/>
                <a:gd name="T9" fmla="*/ 39 h 41"/>
                <a:gd name="T10" fmla="*/ 19 w 43"/>
                <a:gd name="T11" fmla="*/ 41 h 41"/>
                <a:gd name="T12" fmla="*/ 19 w 43"/>
                <a:gd name="T13" fmla="*/ 41 h 41"/>
                <a:gd name="T14" fmla="*/ 28 w 43"/>
                <a:gd name="T15" fmla="*/ 41 h 41"/>
                <a:gd name="T16" fmla="*/ 36 w 43"/>
                <a:gd name="T17" fmla="*/ 37 h 41"/>
                <a:gd name="T18" fmla="*/ 39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1 w 43"/>
                <a:gd name="T25" fmla="*/ 15 h 41"/>
                <a:gd name="T26" fmla="*/ 37 w 43"/>
                <a:gd name="T27" fmla="*/ 7 h 41"/>
                <a:gd name="T28" fmla="*/ 32 w 43"/>
                <a:gd name="T29" fmla="*/ 2 h 41"/>
                <a:gd name="T30" fmla="*/ 22 w 43"/>
                <a:gd name="T31" fmla="*/ 0 h 41"/>
                <a:gd name="T32" fmla="*/ 22 w 43"/>
                <a:gd name="T33" fmla="*/ 0 h 41"/>
                <a:gd name="T34" fmla="*/ 15 w 43"/>
                <a:gd name="T35" fmla="*/ 0 h 41"/>
                <a:gd name="T36" fmla="*/ 8 w 43"/>
                <a:gd name="T37" fmla="*/ 3 h 41"/>
                <a:gd name="T38" fmla="*/ 2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6" y="33"/>
                  </a:lnTo>
                  <a:lnTo>
                    <a:pt x="11" y="39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39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8" y="3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0" name="Freeform 253">
              <a:extLst>
                <a:ext uri="{FF2B5EF4-FFF2-40B4-BE49-F238E27FC236}">
                  <a16:creationId xmlns:a16="http://schemas.microsoft.com/office/drawing/2014/main" id="{32B7B536-F8AE-4889-81F5-D9AE08B50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1615"/>
              <a:ext cx="21" cy="20"/>
            </a:xfrm>
            <a:custGeom>
              <a:avLst/>
              <a:gdLst>
                <a:gd name="T0" fmla="*/ 0 w 41"/>
                <a:gd name="T1" fmla="*/ 18 h 41"/>
                <a:gd name="T2" fmla="*/ 0 w 41"/>
                <a:gd name="T3" fmla="*/ 18 h 41"/>
                <a:gd name="T4" fmla="*/ 0 w 41"/>
                <a:gd name="T5" fmla="*/ 28 h 41"/>
                <a:gd name="T6" fmla="*/ 4 w 41"/>
                <a:gd name="T7" fmla="*/ 33 h 41"/>
                <a:gd name="T8" fmla="*/ 11 w 41"/>
                <a:gd name="T9" fmla="*/ 39 h 41"/>
                <a:gd name="T10" fmla="*/ 19 w 41"/>
                <a:gd name="T11" fmla="*/ 41 h 41"/>
                <a:gd name="T12" fmla="*/ 19 w 41"/>
                <a:gd name="T13" fmla="*/ 41 h 41"/>
                <a:gd name="T14" fmla="*/ 26 w 41"/>
                <a:gd name="T15" fmla="*/ 41 h 41"/>
                <a:gd name="T16" fmla="*/ 34 w 41"/>
                <a:gd name="T17" fmla="*/ 37 h 41"/>
                <a:gd name="T18" fmla="*/ 39 w 41"/>
                <a:gd name="T19" fmla="*/ 30 h 41"/>
                <a:gd name="T20" fmla="*/ 41 w 41"/>
                <a:gd name="T21" fmla="*/ 22 h 41"/>
                <a:gd name="T22" fmla="*/ 41 w 41"/>
                <a:gd name="T23" fmla="*/ 22 h 41"/>
                <a:gd name="T24" fmla="*/ 41 w 41"/>
                <a:gd name="T25" fmla="*/ 15 h 41"/>
                <a:gd name="T26" fmla="*/ 37 w 41"/>
                <a:gd name="T27" fmla="*/ 7 h 41"/>
                <a:gd name="T28" fmla="*/ 30 w 41"/>
                <a:gd name="T29" fmla="*/ 2 h 41"/>
                <a:gd name="T30" fmla="*/ 22 w 41"/>
                <a:gd name="T31" fmla="*/ 0 h 41"/>
                <a:gd name="T32" fmla="*/ 22 w 41"/>
                <a:gd name="T33" fmla="*/ 0 h 41"/>
                <a:gd name="T34" fmla="*/ 15 w 41"/>
                <a:gd name="T35" fmla="*/ 0 h 41"/>
                <a:gd name="T36" fmla="*/ 7 w 41"/>
                <a:gd name="T37" fmla="*/ 3 h 41"/>
                <a:gd name="T38" fmla="*/ 2 w 41"/>
                <a:gd name="T39" fmla="*/ 11 h 41"/>
                <a:gd name="T40" fmla="*/ 0 w 41"/>
                <a:gd name="T41" fmla="*/ 18 h 41"/>
                <a:gd name="T42" fmla="*/ 0 w 41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1">
                  <a:moveTo>
                    <a:pt x="0" y="18"/>
                  </a:moveTo>
                  <a:lnTo>
                    <a:pt x="0" y="18"/>
                  </a:lnTo>
                  <a:lnTo>
                    <a:pt x="0" y="28"/>
                  </a:lnTo>
                  <a:lnTo>
                    <a:pt x="4" y="33"/>
                  </a:lnTo>
                  <a:lnTo>
                    <a:pt x="11" y="39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6" y="41"/>
                  </a:lnTo>
                  <a:lnTo>
                    <a:pt x="34" y="37"/>
                  </a:lnTo>
                  <a:lnTo>
                    <a:pt x="39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2" name="Freeform 254">
              <a:extLst>
                <a:ext uri="{FF2B5EF4-FFF2-40B4-BE49-F238E27FC236}">
                  <a16:creationId xmlns:a16="http://schemas.microsoft.com/office/drawing/2014/main" id="{C939359F-1FC4-40C2-84E6-9DD427D09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1615"/>
              <a:ext cx="22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2 w 43"/>
                <a:gd name="T5" fmla="*/ 28 h 41"/>
                <a:gd name="T6" fmla="*/ 6 w 43"/>
                <a:gd name="T7" fmla="*/ 33 h 41"/>
                <a:gd name="T8" fmla="*/ 11 w 43"/>
                <a:gd name="T9" fmla="*/ 39 h 41"/>
                <a:gd name="T10" fmla="*/ 19 w 43"/>
                <a:gd name="T11" fmla="*/ 41 h 41"/>
                <a:gd name="T12" fmla="*/ 19 w 43"/>
                <a:gd name="T13" fmla="*/ 41 h 41"/>
                <a:gd name="T14" fmla="*/ 28 w 43"/>
                <a:gd name="T15" fmla="*/ 41 h 41"/>
                <a:gd name="T16" fmla="*/ 35 w 43"/>
                <a:gd name="T17" fmla="*/ 37 h 41"/>
                <a:gd name="T18" fmla="*/ 39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1 w 43"/>
                <a:gd name="T25" fmla="*/ 15 h 41"/>
                <a:gd name="T26" fmla="*/ 37 w 43"/>
                <a:gd name="T27" fmla="*/ 7 h 41"/>
                <a:gd name="T28" fmla="*/ 32 w 43"/>
                <a:gd name="T29" fmla="*/ 2 h 41"/>
                <a:gd name="T30" fmla="*/ 22 w 43"/>
                <a:gd name="T31" fmla="*/ 0 h 41"/>
                <a:gd name="T32" fmla="*/ 22 w 43"/>
                <a:gd name="T33" fmla="*/ 0 h 41"/>
                <a:gd name="T34" fmla="*/ 15 w 43"/>
                <a:gd name="T35" fmla="*/ 0 h 41"/>
                <a:gd name="T36" fmla="*/ 7 w 43"/>
                <a:gd name="T37" fmla="*/ 3 h 41"/>
                <a:gd name="T38" fmla="*/ 2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6" y="33"/>
                  </a:lnTo>
                  <a:lnTo>
                    <a:pt x="11" y="39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39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3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3" name="Freeform 255">
              <a:extLst>
                <a:ext uri="{FF2B5EF4-FFF2-40B4-BE49-F238E27FC236}">
                  <a16:creationId xmlns:a16="http://schemas.microsoft.com/office/drawing/2014/main" id="{0103EF71-BF69-410A-8A9A-F8A201E3C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2" y="1615"/>
              <a:ext cx="21" cy="20"/>
            </a:xfrm>
            <a:custGeom>
              <a:avLst/>
              <a:gdLst>
                <a:gd name="T0" fmla="*/ 0 w 43"/>
                <a:gd name="T1" fmla="*/ 18 h 41"/>
                <a:gd name="T2" fmla="*/ 0 w 43"/>
                <a:gd name="T3" fmla="*/ 18 h 41"/>
                <a:gd name="T4" fmla="*/ 2 w 43"/>
                <a:gd name="T5" fmla="*/ 28 h 41"/>
                <a:gd name="T6" fmla="*/ 6 w 43"/>
                <a:gd name="T7" fmla="*/ 33 h 41"/>
                <a:gd name="T8" fmla="*/ 11 w 43"/>
                <a:gd name="T9" fmla="*/ 39 h 41"/>
                <a:gd name="T10" fmla="*/ 21 w 43"/>
                <a:gd name="T11" fmla="*/ 41 h 41"/>
                <a:gd name="T12" fmla="*/ 21 w 43"/>
                <a:gd name="T13" fmla="*/ 41 h 41"/>
                <a:gd name="T14" fmla="*/ 28 w 43"/>
                <a:gd name="T15" fmla="*/ 41 h 41"/>
                <a:gd name="T16" fmla="*/ 36 w 43"/>
                <a:gd name="T17" fmla="*/ 37 h 41"/>
                <a:gd name="T18" fmla="*/ 41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3 w 43"/>
                <a:gd name="T25" fmla="*/ 15 h 41"/>
                <a:gd name="T26" fmla="*/ 38 w 43"/>
                <a:gd name="T27" fmla="*/ 7 h 41"/>
                <a:gd name="T28" fmla="*/ 32 w 43"/>
                <a:gd name="T29" fmla="*/ 2 h 41"/>
                <a:gd name="T30" fmla="*/ 24 w 43"/>
                <a:gd name="T31" fmla="*/ 0 h 41"/>
                <a:gd name="T32" fmla="*/ 24 w 43"/>
                <a:gd name="T33" fmla="*/ 0 h 41"/>
                <a:gd name="T34" fmla="*/ 15 w 43"/>
                <a:gd name="T35" fmla="*/ 0 h 41"/>
                <a:gd name="T36" fmla="*/ 8 w 43"/>
                <a:gd name="T37" fmla="*/ 3 h 41"/>
                <a:gd name="T38" fmla="*/ 4 w 43"/>
                <a:gd name="T39" fmla="*/ 11 h 41"/>
                <a:gd name="T40" fmla="*/ 0 w 43"/>
                <a:gd name="T41" fmla="*/ 18 h 41"/>
                <a:gd name="T42" fmla="*/ 0 w 43"/>
                <a:gd name="T43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6" y="33"/>
                  </a:lnTo>
                  <a:lnTo>
                    <a:pt x="11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3" y="15"/>
                  </a:lnTo>
                  <a:lnTo>
                    <a:pt x="38" y="7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3"/>
                  </a:lnTo>
                  <a:lnTo>
                    <a:pt x="4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4" name="Freeform 256">
              <a:extLst>
                <a:ext uri="{FF2B5EF4-FFF2-40B4-BE49-F238E27FC236}">
                  <a16:creationId xmlns:a16="http://schemas.microsoft.com/office/drawing/2014/main" id="{212C6B87-306F-459F-B69A-9E8FB185A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8" y="1609"/>
              <a:ext cx="20" cy="21"/>
            </a:xfrm>
            <a:custGeom>
              <a:avLst/>
              <a:gdLst>
                <a:gd name="T0" fmla="*/ 0 w 41"/>
                <a:gd name="T1" fmla="*/ 19 h 42"/>
                <a:gd name="T2" fmla="*/ 0 w 41"/>
                <a:gd name="T3" fmla="*/ 19 h 42"/>
                <a:gd name="T4" fmla="*/ 0 w 41"/>
                <a:gd name="T5" fmla="*/ 28 h 42"/>
                <a:gd name="T6" fmla="*/ 3 w 41"/>
                <a:gd name="T7" fmla="*/ 34 h 42"/>
                <a:gd name="T8" fmla="*/ 9 w 41"/>
                <a:gd name="T9" fmla="*/ 40 h 42"/>
                <a:gd name="T10" fmla="*/ 18 w 41"/>
                <a:gd name="T11" fmla="*/ 42 h 42"/>
                <a:gd name="T12" fmla="*/ 18 w 41"/>
                <a:gd name="T13" fmla="*/ 42 h 42"/>
                <a:gd name="T14" fmla="*/ 26 w 41"/>
                <a:gd name="T15" fmla="*/ 42 h 42"/>
                <a:gd name="T16" fmla="*/ 33 w 41"/>
                <a:gd name="T17" fmla="*/ 38 h 42"/>
                <a:gd name="T18" fmla="*/ 39 w 41"/>
                <a:gd name="T19" fmla="*/ 32 h 42"/>
                <a:gd name="T20" fmla="*/ 41 w 41"/>
                <a:gd name="T21" fmla="*/ 23 h 42"/>
                <a:gd name="T22" fmla="*/ 41 w 41"/>
                <a:gd name="T23" fmla="*/ 23 h 42"/>
                <a:gd name="T24" fmla="*/ 41 w 41"/>
                <a:gd name="T25" fmla="*/ 15 h 42"/>
                <a:gd name="T26" fmla="*/ 37 w 41"/>
                <a:gd name="T27" fmla="*/ 8 h 42"/>
                <a:gd name="T28" fmla="*/ 30 w 41"/>
                <a:gd name="T29" fmla="*/ 2 h 42"/>
                <a:gd name="T30" fmla="*/ 22 w 41"/>
                <a:gd name="T31" fmla="*/ 0 h 42"/>
                <a:gd name="T32" fmla="*/ 22 w 41"/>
                <a:gd name="T33" fmla="*/ 0 h 42"/>
                <a:gd name="T34" fmla="*/ 13 w 41"/>
                <a:gd name="T35" fmla="*/ 0 h 42"/>
                <a:gd name="T36" fmla="*/ 7 w 41"/>
                <a:gd name="T37" fmla="*/ 4 h 42"/>
                <a:gd name="T38" fmla="*/ 2 w 41"/>
                <a:gd name="T39" fmla="*/ 12 h 42"/>
                <a:gd name="T40" fmla="*/ 0 w 41"/>
                <a:gd name="T41" fmla="*/ 19 h 42"/>
                <a:gd name="T42" fmla="*/ 0 w 41"/>
                <a:gd name="T43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2">
                  <a:moveTo>
                    <a:pt x="0" y="19"/>
                  </a:moveTo>
                  <a:lnTo>
                    <a:pt x="0" y="19"/>
                  </a:lnTo>
                  <a:lnTo>
                    <a:pt x="0" y="28"/>
                  </a:lnTo>
                  <a:lnTo>
                    <a:pt x="3" y="34"/>
                  </a:lnTo>
                  <a:lnTo>
                    <a:pt x="9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42"/>
                  </a:lnTo>
                  <a:lnTo>
                    <a:pt x="33" y="38"/>
                  </a:lnTo>
                  <a:lnTo>
                    <a:pt x="39" y="32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5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7" y="4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5" name="Freeform 257">
              <a:extLst>
                <a:ext uri="{FF2B5EF4-FFF2-40B4-BE49-F238E27FC236}">
                  <a16:creationId xmlns:a16="http://schemas.microsoft.com/office/drawing/2014/main" id="{59DBFC5F-D45D-4554-8D94-D6DCEA474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" y="1609"/>
              <a:ext cx="21" cy="21"/>
            </a:xfrm>
            <a:custGeom>
              <a:avLst/>
              <a:gdLst>
                <a:gd name="T0" fmla="*/ 0 w 41"/>
                <a:gd name="T1" fmla="*/ 19 h 42"/>
                <a:gd name="T2" fmla="*/ 0 w 41"/>
                <a:gd name="T3" fmla="*/ 19 h 42"/>
                <a:gd name="T4" fmla="*/ 0 w 41"/>
                <a:gd name="T5" fmla="*/ 28 h 42"/>
                <a:gd name="T6" fmla="*/ 3 w 41"/>
                <a:gd name="T7" fmla="*/ 34 h 42"/>
                <a:gd name="T8" fmla="*/ 11 w 41"/>
                <a:gd name="T9" fmla="*/ 40 h 42"/>
                <a:gd name="T10" fmla="*/ 18 w 41"/>
                <a:gd name="T11" fmla="*/ 42 h 42"/>
                <a:gd name="T12" fmla="*/ 18 w 41"/>
                <a:gd name="T13" fmla="*/ 42 h 42"/>
                <a:gd name="T14" fmla="*/ 26 w 41"/>
                <a:gd name="T15" fmla="*/ 42 h 42"/>
                <a:gd name="T16" fmla="*/ 33 w 41"/>
                <a:gd name="T17" fmla="*/ 38 h 42"/>
                <a:gd name="T18" fmla="*/ 39 w 41"/>
                <a:gd name="T19" fmla="*/ 32 h 42"/>
                <a:gd name="T20" fmla="*/ 41 w 41"/>
                <a:gd name="T21" fmla="*/ 23 h 42"/>
                <a:gd name="T22" fmla="*/ 41 w 41"/>
                <a:gd name="T23" fmla="*/ 23 h 42"/>
                <a:gd name="T24" fmla="*/ 41 w 41"/>
                <a:gd name="T25" fmla="*/ 15 h 42"/>
                <a:gd name="T26" fmla="*/ 37 w 41"/>
                <a:gd name="T27" fmla="*/ 8 h 42"/>
                <a:gd name="T28" fmla="*/ 30 w 41"/>
                <a:gd name="T29" fmla="*/ 2 h 42"/>
                <a:gd name="T30" fmla="*/ 22 w 41"/>
                <a:gd name="T31" fmla="*/ 0 h 42"/>
                <a:gd name="T32" fmla="*/ 22 w 41"/>
                <a:gd name="T33" fmla="*/ 0 h 42"/>
                <a:gd name="T34" fmla="*/ 15 w 41"/>
                <a:gd name="T35" fmla="*/ 0 h 42"/>
                <a:gd name="T36" fmla="*/ 7 w 41"/>
                <a:gd name="T37" fmla="*/ 4 h 42"/>
                <a:gd name="T38" fmla="*/ 2 w 41"/>
                <a:gd name="T39" fmla="*/ 12 h 42"/>
                <a:gd name="T40" fmla="*/ 0 w 41"/>
                <a:gd name="T41" fmla="*/ 19 h 42"/>
                <a:gd name="T42" fmla="*/ 0 w 41"/>
                <a:gd name="T43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2">
                  <a:moveTo>
                    <a:pt x="0" y="19"/>
                  </a:moveTo>
                  <a:lnTo>
                    <a:pt x="0" y="19"/>
                  </a:lnTo>
                  <a:lnTo>
                    <a:pt x="0" y="28"/>
                  </a:lnTo>
                  <a:lnTo>
                    <a:pt x="3" y="34"/>
                  </a:lnTo>
                  <a:lnTo>
                    <a:pt x="11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6" y="42"/>
                  </a:lnTo>
                  <a:lnTo>
                    <a:pt x="33" y="38"/>
                  </a:lnTo>
                  <a:lnTo>
                    <a:pt x="39" y="32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5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4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6" name="Freeform 258">
              <a:extLst>
                <a:ext uri="{FF2B5EF4-FFF2-40B4-BE49-F238E27FC236}">
                  <a16:creationId xmlns:a16="http://schemas.microsoft.com/office/drawing/2014/main" id="{C45DC6BD-A98A-478A-9724-675859F5A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3" y="1609"/>
              <a:ext cx="20" cy="21"/>
            </a:xfrm>
            <a:custGeom>
              <a:avLst/>
              <a:gdLst>
                <a:gd name="T0" fmla="*/ 0 w 41"/>
                <a:gd name="T1" fmla="*/ 19 h 42"/>
                <a:gd name="T2" fmla="*/ 0 w 41"/>
                <a:gd name="T3" fmla="*/ 19 h 42"/>
                <a:gd name="T4" fmla="*/ 0 w 41"/>
                <a:gd name="T5" fmla="*/ 28 h 42"/>
                <a:gd name="T6" fmla="*/ 4 w 41"/>
                <a:gd name="T7" fmla="*/ 34 h 42"/>
                <a:gd name="T8" fmla="*/ 11 w 41"/>
                <a:gd name="T9" fmla="*/ 40 h 42"/>
                <a:gd name="T10" fmla="*/ 18 w 41"/>
                <a:gd name="T11" fmla="*/ 42 h 42"/>
                <a:gd name="T12" fmla="*/ 18 w 41"/>
                <a:gd name="T13" fmla="*/ 42 h 42"/>
                <a:gd name="T14" fmla="*/ 28 w 41"/>
                <a:gd name="T15" fmla="*/ 42 h 42"/>
                <a:gd name="T16" fmla="*/ 33 w 41"/>
                <a:gd name="T17" fmla="*/ 38 h 42"/>
                <a:gd name="T18" fmla="*/ 39 w 41"/>
                <a:gd name="T19" fmla="*/ 32 h 42"/>
                <a:gd name="T20" fmla="*/ 41 w 41"/>
                <a:gd name="T21" fmla="*/ 23 h 42"/>
                <a:gd name="T22" fmla="*/ 41 w 41"/>
                <a:gd name="T23" fmla="*/ 23 h 42"/>
                <a:gd name="T24" fmla="*/ 41 w 41"/>
                <a:gd name="T25" fmla="*/ 15 h 42"/>
                <a:gd name="T26" fmla="*/ 37 w 41"/>
                <a:gd name="T27" fmla="*/ 8 h 42"/>
                <a:gd name="T28" fmla="*/ 30 w 41"/>
                <a:gd name="T29" fmla="*/ 2 h 42"/>
                <a:gd name="T30" fmla="*/ 22 w 41"/>
                <a:gd name="T31" fmla="*/ 0 h 42"/>
                <a:gd name="T32" fmla="*/ 22 w 41"/>
                <a:gd name="T33" fmla="*/ 0 h 42"/>
                <a:gd name="T34" fmla="*/ 15 w 41"/>
                <a:gd name="T35" fmla="*/ 0 h 42"/>
                <a:gd name="T36" fmla="*/ 7 w 41"/>
                <a:gd name="T37" fmla="*/ 4 h 42"/>
                <a:gd name="T38" fmla="*/ 2 w 41"/>
                <a:gd name="T39" fmla="*/ 12 h 42"/>
                <a:gd name="T40" fmla="*/ 0 w 41"/>
                <a:gd name="T41" fmla="*/ 19 h 42"/>
                <a:gd name="T42" fmla="*/ 0 w 41"/>
                <a:gd name="T43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2">
                  <a:moveTo>
                    <a:pt x="0" y="19"/>
                  </a:moveTo>
                  <a:lnTo>
                    <a:pt x="0" y="19"/>
                  </a:lnTo>
                  <a:lnTo>
                    <a:pt x="0" y="28"/>
                  </a:lnTo>
                  <a:lnTo>
                    <a:pt x="4" y="34"/>
                  </a:lnTo>
                  <a:lnTo>
                    <a:pt x="11" y="40"/>
                  </a:lnTo>
                  <a:lnTo>
                    <a:pt x="18" y="42"/>
                  </a:lnTo>
                  <a:lnTo>
                    <a:pt x="18" y="42"/>
                  </a:lnTo>
                  <a:lnTo>
                    <a:pt x="28" y="42"/>
                  </a:lnTo>
                  <a:lnTo>
                    <a:pt x="33" y="38"/>
                  </a:lnTo>
                  <a:lnTo>
                    <a:pt x="39" y="32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5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4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7" name="Freeform 259">
              <a:extLst>
                <a:ext uri="{FF2B5EF4-FFF2-40B4-BE49-F238E27FC236}">
                  <a16:creationId xmlns:a16="http://schemas.microsoft.com/office/drawing/2014/main" id="{5BFC6BDF-CF50-43CB-B581-AC0F00DFC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6" y="1609"/>
              <a:ext cx="22" cy="21"/>
            </a:xfrm>
            <a:custGeom>
              <a:avLst/>
              <a:gdLst>
                <a:gd name="T0" fmla="*/ 0 w 43"/>
                <a:gd name="T1" fmla="*/ 19 h 42"/>
                <a:gd name="T2" fmla="*/ 0 w 43"/>
                <a:gd name="T3" fmla="*/ 19 h 42"/>
                <a:gd name="T4" fmla="*/ 2 w 43"/>
                <a:gd name="T5" fmla="*/ 28 h 42"/>
                <a:gd name="T6" fmla="*/ 6 w 43"/>
                <a:gd name="T7" fmla="*/ 34 h 42"/>
                <a:gd name="T8" fmla="*/ 11 w 43"/>
                <a:gd name="T9" fmla="*/ 40 h 42"/>
                <a:gd name="T10" fmla="*/ 21 w 43"/>
                <a:gd name="T11" fmla="*/ 42 h 42"/>
                <a:gd name="T12" fmla="*/ 21 w 43"/>
                <a:gd name="T13" fmla="*/ 42 h 42"/>
                <a:gd name="T14" fmla="*/ 28 w 43"/>
                <a:gd name="T15" fmla="*/ 42 h 42"/>
                <a:gd name="T16" fmla="*/ 36 w 43"/>
                <a:gd name="T17" fmla="*/ 38 h 42"/>
                <a:gd name="T18" fmla="*/ 41 w 43"/>
                <a:gd name="T19" fmla="*/ 32 h 42"/>
                <a:gd name="T20" fmla="*/ 43 w 43"/>
                <a:gd name="T21" fmla="*/ 23 h 42"/>
                <a:gd name="T22" fmla="*/ 43 w 43"/>
                <a:gd name="T23" fmla="*/ 23 h 42"/>
                <a:gd name="T24" fmla="*/ 41 w 43"/>
                <a:gd name="T25" fmla="*/ 15 h 42"/>
                <a:gd name="T26" fmla="*/ 38 w 43"/>
                <a:gd name="T27" fmla="*/ 8 h 42"/>
                <a:gd name="T28" fmla="*/ 32 w 43"/>
                <a:gd name="T29" fmla="*/ 2 h 42"/>
                <a:gd name="T30" fmla="*/ 24 w 43"/>
                <a:gd name="T31" fmla="*/ 0 h 42"/>
                <a:gd name="T32" fmla="*/ 24 w 43"/>
                <a:gd name="T33" fmla="*/ 0 h 42"/>
                <a:gd name="T34" fmla="*/ 15 w 43"/>
                <a:gd name="T35" fmla="*/ 0 h 42"/>
                <a:gd name="T36" fmla="*/ 8 w 43"/>
                <a:gd name="T37" fmla="*/ 4 h 42"/>
                <a:gd name="T38" fmla="*/ 4 w 43"/>
                <a:gd name="T39" fmla="*/ 12 h 42"/>
                <a:gd name="T40" fmla="*/ 0 w 43"/>
                <a:gd name="T41" fmla="*/ 19 h 42"/>
                <a:gd name="T42" fmla="*/ 0 w 43"/>
                <a:gd name="T43" fmla="*/ 1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2">
                  <a:moveTo>
                    <a:pt x="0" y="19"/>
                  </a:moveTo>
                  <a:lnTo>
                    <a:pt x="0" y="19"/>
                  </a:lnTo>
                  <a:lnTo>
                    <a:pt x="2" y="28"/>
                  </a:lnTo>
                  <a:lnTo>
                    <a:pt x="6" y="34"/>
                  </a:lnTo>
                  <a:lnTo>
                    <a:pt x="11" y="40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8" y="42"/>
                  </a:lnTo>
                  <a:lnTo>
                    <a:pt x="36" y="38"/>
                  </a:lnTo>
                  <a:lnTo>
                    <a:pt x="41" y="3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5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8" y="4"/>
                  </a:lnTo>
                  <a:lnTo>
                    <a:pt x="4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8" name="Freeform 260">
              <a:extLst>
                <a:ext uri="{FF2B5EF4-FFF2-40B4-BE49-F238E27FC236}">
                  <a16:creationId xmlns:a16="http://schemas.microsoft.com/office/drawing/2014/main" id="{D4F10764-0F25-4AE3-ABCF-50039D3CE9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2" y="1605"/>
              <a:ext cx="21" cy="22"/>
            </a:xfrm>
            <a:custGeom>
              <a:avLst/>
              <a:gdLst>
                <a:gd name="T0" fmla="*/ 0 w 42"/>
                <a:gd name="T1" fmla="*/ 19 h 43"/>
                <a:gd name="T2" fmla="*/ 0 w 42"/>
                <a:gd name="T3" fmla="*/ 19 h 43"/>
                <a:gd name="T4" fmla="*/ 0 w 42"/>
                <a:gd name="T5" fmla="*/ 28 h 43"/>
                <a:gd name="T6" fmla="*/ 4 w 42"/>
                <a:gd name="T7" fmla="*/ 35 h 43"/>
                <a:gd name="T8" fmla="*/ 10 w 42"/>
                <a:gd name="T9" fmla="*/ 39 h 43"/>
                <a:gd name="T10" fmla="*/ 19 w 42"/>
                <a:gd name="T11" fmla="*/ 43 h 43"/>
                <a:gd name="T12" fmla="*/ 19 w 42"/>
                <a:gd name="T13" fmla="*/ 43 h 43"/>
                <a:gd name="T14" fmla="*/ 27 w 42"/>
                <a:gd name="T15" fmla="*/ 41 h 43"/>
                <a:gd name="T16" fmla="*/ 34 w 42"/>
                <a:gd name="T17" fmla="*/ 37 h 43"/>
                <a:gd name="T18" fmla="*/ 40 w 42"/>
                <a:gd name="T19" fmla="*/ 32 h 43"/>
                <a:gd name="T20" fmla="*/ 42 w 42"/>
                <a:gd name="T21" fmla="*/ 22 h 43"/>
                <a:gd name="T22" fmla="*/ 42 w 42"/>
                <a:gd name="T23" fmla="*/ 22 h 43"/>
                <a:gd name="T24" fmla="*/ 42 w 42"/>
                <a:gd name="T25" fmla="*/ 15 h 43"/>
                <a:gd name="T26" fmla="*/ 38 w 42"/>
                <a:gd name="T27" fmla="*/ 7 h 43"/>
                <a:gd name="T28" fmla="*/ 30 w 42"/>
                <a:gd name="T29" fmla="*/ 2 h 43"/>
                <a:gd name="T30" fmla="*/ 23 w 42"/>
                <a:gd name="T31" fmla="*/ 0 h 43"/>
                <a:gd name="T32" fmla="*/ 23 w 42"/>
                <a:gd name="T33" fmla="*/ 0 h 43"/>
                <a:gd name="T34" fmla="*/ 14 w 42"/>
                <a:gd name="T35" fmla="*/ 2 h 43"/>
                <a:gd name="T36" fmla="*/ 8 w 42"/>
                <a:gd name="T37" fmla="*/ 6 h 43"/>
                <a:gd name="T38" fmla="*/ 2 w 42"/>
                <a:gd name="T39" fmla="*/ 11 h 43"/>
                <a:gd name="T40" fmla="*/ 0 w 42"/>
                <a:gd name="T41" fmla="*/ 19 h 43"/>
                <a:gd name="T42" fmla="*/ 0 w 42"/>
                <a:gd name="T4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3">
                  <a:moveTo>
                    <a:pt x="0" y="19"/>
                  </a:moveTo>
                  <a:lnTo>
                    <a:pt x="0" y="19"/>
                  </a:lnTo>
                  <a:lnTo>
                    <a:pt x="0" y="28"/>
                  </a:lnTo>
                  <a:lnTo>
                    <a:pt x="4" y="35"/>
                  </a:lnTo>
                  <a:lnTo>
                    <a:pt x="10" y="39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7" y="41"/>
                  </a:lnTo>
                  <a:lnTo>
                    <a:pt x="34" y="37"/>
                  </a:lnTo>
                  <a:lnTo>
                    <a:pt x="40" y="3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15"/>
                  </a:lnTo>
                  <a:lnTo>
                    <a:pt x="38" y="7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199" name="Freeform 261">
              <a:extLst>
                <a:ext uri="{FF2B5EF4-FFF2-40B4-BE49-F238E27FC236}">
                  <a16:creationId xmlns:a16="http://schemas.microsoft.com/office/drawing/2014/main" id="{ACE63AAE-4FE7-4A77-8861-9992B964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1605"/>
              <a:ext cx="21" cy="22"/>
            </a:xfrm>
            <a:custGeom>
              <a:avLst/>
              <a:gdLst>
                <a:gd name="T0" fmla="*/ 0 w 43"/>
                <a:gd name="T1" fmla="*/ 19 h 43"/>
                <a:gd name="T2" fmla="*/ 0 w 43"/>
                <a:gd name="T3" fmla="*/ 19 h 43"/>
                <a:gd name="T4" fmla="*/ 2 w 43"/>
                <a:gd name="T5" fmla="*/ 28 h 43"/>
                <a:gd name="T6" fmla="*/ 6 w 43"/>
                <a:gd name="T7" fmla="*/ 35 h 43"/>
                <a:gd name="T8" fmla="*/ 11 w 43"/>
                <a:gd name="T9" fmla="*/ 39 h 43"/>
                <a:gd name="T10" fmla="*/ 19 w 43"/>
                <a:gd name="T11" fmla="*/ 43 h 43"/>
                <a:gd name="T12" fmla="*/ 19 w 43"/>
                <a:gd name="T13" fmla="*/ 43 h 43"/>
                <a:gd name="T14" fmla="*/ 28 w 43"/>
                <a:gd name="T15" fmla="*/ 41 h 43"/>
                <a:gd name="T16" fmla="*/ 35 w 43"/>
                <a:gd name="T17" fmla="*/ 37 h 43"/>
                <a:gd name="T18" fmla="*/ 39 w 43"/>
                <a:gd name="T19" fmla="*/ 32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5 h 43"/>
                <a:gd name="T26" fmla="*/ 37 w 43"/>
                <a:gd name="T27" fmla="*/ 7 h 43"/>
                <a:gd name="T28" fmla="*/ 32 w 43"/>
                <a:gd name="T29" fmla="*/ 2 h 43"/>
                <a:gd name="T30" fmla="*/ 24 w 43"/>
                <a:gd name="T31" fmla="*/ 0 h 43"/>
                <a:gd name="T32" fmla="*/ 24 w 43"/>
                <a:gd name="T33" fmla="*/ 0 h 43"/>
                <a:gd name="T34" fmla="*/ 15 w 43"/>
                <a:gd name="T35" fmla="*/ 2 h 43"/>
                <a:gd name="T36" fmla="*/ 7 w 43"/>
                <a:gd name="T37" fmla="*/ 6 h 43"/>
                <a:gd name="T38" fmla="*/ 2 w 43"/>
                <a:gd name="T39" fmla="*/ 11 h 43"/>
                <a:gd name="T40" fmla="*/ 0 w 43"/>
                <a:gd name="T41" fmla="*/ 19 h 43"/>
                <a:gd name="T42" fmla="*/ 0 w 43"/>
                <a:gd name="T4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19"/>
                  </a:moveTo>
                  <a:lnTo>
                    <a:pt x="0" y="19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11" y="39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39" y="32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2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7" y="6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0" name="Freeform 262">
              <a:extLst>
                <a:ext uri="{FF2B5EF4-FFF2-40B4-BE49-F238E27FC236}">
                  <a16:creationId xmlns:a16="http://schemas.microsoft.com/office/drawing/2014/main" id="{A25FDA7E-7377-44A6-AD8C-FE4B5BB0FA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5" y="1601"/>
              <a:ext cx="21" cy="21"/>
            </a:xfrm>
            <a:custGeom>
              <a:avLst/>
              <a:gdLst>
                <a:gd name="T0" fmla="*/ 0 w 41"/>
                <a:gd name="T1" fmla="*/ 18 h 43"/>
                <a:gd name="T2" fmla="*/ 0 w 41"/>
                <a:gd name="T3" fmla="*/ 18 h 43"/>
                <a:gd name="T4" fmla="*/ 0 w 41"/>
                <a:gd name="T5" fmla="*/ 28 h 43"/>
                <a:gd name="T6" fmla="*/ 4 w 41"/>
                <a:gd name="T7" fmla="*/ 33 h 43"/>
                <a:gd name="T8" fmla="*/ 11 w 41"/>
                <a:gd name="T9" fmla="*/ 39 h 43"/>
                <a:gd name="T10" fmla="*/ 19 w 41"/>
                <a:gd name="T11" fmla="*/ 43 h 43"/>
                <a:gd name="T12" fmla="*/ 19 w 41"/>
                <a:gd name="T13" fmla="*/ 43 h 43"/>
                <a:gd name="T14" fmla="*/ 26 w 41"/>
                <a:gd name="T15" fmla="*/ 41 h 43"/>
                <a:gd name="T16" fmla="*/ 33 w 41"/>
                <a:gd name="T17" fmla="*/ 37 h 43"/>
                <a:gd name="T18" fmla="*/ 39 w 41"/>
                <a:gd name="T19" fmla="*/ 31 h 43"/>
                <a:gd name="T20" fmla="*/ 41 w 41"/>
                <a:gd name="T21" fmla="*/ 22 h 43"/>
                <a:gd name="T22" fmla="*/ 41 w 41"/>
                <a:gd name="T23" fmla="*/ 22 h 43"/>
                <a:gd name="T24" fmla="*/ 41 w 41"/>
                <a:gd name="T25" fmla="*/ 15 h 43"/>
                <a:gd name="T26" fmla="*/ 37 w 41"/>
                <a:gd name="T27" fmla="*/ 7 h 43"/>
                <a:gd name="T28" fmla="*/ 30 w 41"/>
                <a:gd name="T29" fmla="*/ 2 h 43"/>
                <a:gd name="T30" fmla="*/ 22 w 41"/>
                <a:gd name="T31" fmla="*/ 0 h 43"/>
                <a:gd name="T32" fmla="*/ 22 w 41"/>
                <a:gd name="T33" fmla="*/ 0 h 43"/>
                <a:gd name="T34" fmla="*/ 13 w 41"/>
                <a:gd name="T35" fmla="*/ 0 h 43"/>
                <a:gd name="T36" fmla="*/ 7 w 41"/>
                <a:gd name="T37" fmla="*/ 5 h 43"/>
                <a:gd name="T38" fmla="*/ 2 w 41"/>
                <a:gd name="T39" fmla="*/ 11 h 43"/>
                <a:gd name="T40" fmla="*/ 0 w 41"/>
                <a:gd name="T41" fmla="*/ 18 h 43"/>
                <a:gd name="T42" fmla="*/ 0 w 41"/>
                <a:gd name="T43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18"/>
                  </a:moveTo>
                  <a:lnTo>
                    <a:pt x="0" y="18"/>
                  </a:lnTo>
                  <a:lnTo>
                    <a:pt x="0" y="28"/>
                  </a:lnTo>
                  <a:lnTo>
                    <a:pt x="4" y="33"/>
                  </a:lnTo>
                  <a:lnTo>
                    <a:pt x="11" y="39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6" y="41"/>
                  </a:lnTo>
                  <a:lnTo>
                    <a:pt x="33" y="37"/>
                  </a:lnTo>
                  <a:lnTo>
                    <a:pt x="39" y="31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7" y="5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1" name="Freeform 263">
              <a:extLst>
                <a:ext uri="{FF2B5EF4-FFF2-40B4-BE49-F238E27FC236}">
                  <a16:creationId xmlns:a16="http://schemas.microsoft.com/office/drawing/2014/main" id="{DD241D2F-8D33-4A5C-852E-27959809F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601"/>
              <a:ext cx="22" cy="21"/>
            </a:xfrm>
            <a:custGeom>
              <a:avLst/>
              <a:gdLst>
                <a:gd name="T0" fmla="*/ 0 w 43"/>
                <a:gd name="T1" fmla="*/ 18 h 43"/>
                <a:gd name="T2" fmla="*/ 0 w 43"/>
                <a:gd name="T3" fmla="*/ 18 h 43"/>
                <a:gd name="T4" fmla="*/ 2 w 43"/>
                <a:gd name="T5" fmla="*/ 28 h 43"/>
                <a:gd name="T6" fmla="*/ 6 w 43"/>
                <a:gd name="T7" fmla="*/ 33 h 43"/>
                <a:gd name="T8" fmla="*/ 12 w 43"/>
                <a:gd name="T9" fmla="*/ 39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1 h 43"/>
                <a:gd name="T16" fmla="*/ 36 w 43"/>
                <a:gd name="T17" fmla="*/ 37 h 43"/>
                <a:gd name="T18" fmla="*/ 42 w 43"/>
                <a:gd name="T19" fmla="*/ 31 h 43"/>
                <a:gd name="T20" fmla="*/ 43 w 43"/>
                <a:gd name="T21" fmla="*/ 22 h 43"/>
                <a:gd name="T22" fmla="*/ 43 w 43"/>
                <a:gd name="T23" fmla="*/ 22 h 43"/>
                <a:gd name="T24" fmla="*/ 42 w 43"/>
                <a:gd name="T25" fmla="*/ 15 h 43"/>
                <a:gd name="T26" fmla="*/ 38 w 43"/>
                <a:gd name="T27" fmla="*/ 7 h 43"/>
                <a:gd name="T28" fmla="*/ 32 w 43"/>
                <a:gd name="T29" fmla="*/ 2 h 43"/>
                <a:gd name="T30" fmla="*/ 25 w 43"/>
                <a:gd name="T31" fmla="*/ 0 h 43"/>
                <a:gd name="T32" fmla="*/ 25 w 43"/>
                <a:gd name="T33" fmla="*/ 0 h 43"/>
                <a:gd name="T34" fmla="*/ 15 w 43"/>
                <a:gd name="T35" fmla="*/ 0 h 43"/>
                <a:gd name="T36" fmla="*/ 8 w 43"/>
                <a:gd name="T37" fmla="*/ 5 h 43"/>
                <a:gd name="T38" fmla="*/ 4 w 43"/>
                <a:gd name="T39" fmla="*/ 11 h 43"/>
                <a:gd name="T40" fmla="*/ 0 w 43"/>
                <a:gd name="T41" fmla="*/ 18 h 43"/>
                <a:gd name="T42" fmla="*/ 0 w 43"/>
                <a:gd name="T43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6" y="33"/>
                  </a:lnTo>
                  <a:lnTo>
                    <a:pt x="12" y="39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2" y="3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2" y="15"/>
                  </a:lnTo>
                  <a:lnTo>
                    <a:pt x="38" y="7"/>
                  </a:lnTo>
                  <a:lnTo>
                    <a:pt x="32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8" y="5"/>
                  </a:lnTo>
                  <a:lnTo>
                    <a:pt x="4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2" name="Freeform 264">
              <a:extLst>
                <a:ext uri="{FF2B5EF4-FFF2-40B4-BE49-F238E27FC236}">
                  <a16:creationId xmlns:a16="http://schemas.microsoft.com/office/drawing/2014/main" id="{B2B65C53-6F23-4BA1-8020-F9EEDD61A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6" y="1601"/>
              <a:ext cx="20" cy="21"/>
            </a:xfrm>
            <a:custGeom>
              <a:avLst/>
              <a:gdLst>
                <a:gd name="T0" fmla="*/ 0 w 41"/>
                <a:gd name="T1" fmla="*/ 18 h 43"/>
                <a:gd name="T2" fmla="*/ 0 w 41"/>
                <a:gd name="T3" fmla="*/ 18 h 43"/>
                <a:gd name="T4" fmla="*/ 0 w 41"/>
                <a:gd name="T5" fmla="*/ 28 h 43"/>
                <a:gd name="T6" fmla="*/ 4 w 41"/>
                <a:gd name="T7" fmla="*/ 33 h 43"/>
                <a:gd name="T8" fmla="*/ 9 w 41"/>
                <a:gd name="T9" fmla="*/ 39 h 43"/>
                <a:gd name="T10" fmla="*/ 19 w 41"/>
                <a:gd name="T11" fmla="*/ 43 h 43"/>
                <a:gd name="T12" fmla="*/ 19 w 41"/>
                <a:gd name="T13" fmla="*/ 43 h 43"/>
                <a:gd name="T14" fmla="*/ 26 w 41"/>
                <a:gd name="T15" fmla="*/ 41 h 43"/>
                <a:gd name="T16" fmla="*/ 34 w 41"/>
                <a:gd name="T17" fmla="*/ 37 h 43"/>
                <a:gd name="T18" fmla="*/ 39 w 41"/>
                <a:gd name="T19" fmla="*/ 31 h 43"/>
                <a:gd name="T20" fmla="*/ 41 w 41"/>
                <a:gd name="T21" fmla="*/ 22 h 43"/>
                <a:gd name="T22" fmla="*/ 41 w 41"/>
                <a:gd name="T23" fmla="*/ 22 h 43"/>
                <a:gd name="T24" fmla="*/ 41 w 41"/>
                <a:gd name="T25" fmla="*/ 15 h 43"/>
                <a:gd name="T26" fmla="*/ 37 w 41"/>
                <a:gd name="T27" fmla="*/ 7 h 43"/>
                <a:gd name="T28" fmla="*/ 30 w 41"/>
                <a:gd name="T29" fmla="*/ 2 h 43"/>
                <a:gd name="T30" fmla="*/ 23 w 41"/>
                <a:gd name="T31" fmla="*/ 0 h 43"/>
                <a:gd name="T32" fmla="*/ 23 w 41"/>
                <a:gd name="T33" fmla="*/ 0 h 43"/>
                <a:gd name="T34" fmla="*/ 13 w 41"/>
                <a:gd name="T35" fmla="*/ 0 h 43"/>
                <a:gd name="T36" fmla="*/ 8 w 41"/>
                <a:gd name="T37" fmla="*/ 5 h 43"/>
                <a:gd name="T38" fmla="*/ 2 w 41"/>
                <a:gd name="T39" fmla="*/ 11 h 43"/>
                <a:gd name="T40" fmla="*/ 0 w 41"/>
                <a:gd name="T41" fmla="*/ 18 h 43"/>
                <a:gd name="T42" fmla="*/ 0 w 41"/>
                <a:gd name="T43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18"/>
                  </a:moveTo>
                  <a:lnTo>
                    <a:pt x="0" y="18"/>
                  </a:lnTo>
                  <a:lnTo>
                    <a:pt x="0" y="28"/>
                  </a:lnTo>
                  <a:lnTo>
                    <a:pt x="4" y="33"/>
                  </a:lnTo>
                  <a:lnTo>
                    <a:pt x="9" y="39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6" y="41"/>
                  </a:lnTo>
                  <a:lnTo>
                    <a:pt x="34" y="37"/>
                  </a:lnTo>
                  <a:lnTo>
                    <a:pt x="39" y="31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8" y="5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3" name="Freeform 265">
              <a:extLst>
                <a:ext uri="{FF2B5EF4-FFF2-40B4-BE49-F238E27FC236}">
                  <a16:creationId xmlns:a16="http://schemas.microsoft.com/office/drawing/2014/main" id="{227014F9-22EB-4531-9CE1-E2955D12E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1601"/>
              <a:ext cx="22" cy="21"/>
            </a:xfrm>
            <a:custGeom>
              <a:avLst/>
              <a:gdLst>
                <a:gd name="T0" fmla="*/ 0 w 43"/>
                <a:gd name="T1" fmla="*/ 18 h 43"/>
                <a:gd name="T2" fmla="*/ 0 w 43"/>
                <a:gd name="T3" fmla="*/ 18 h 43"/>
                <a:gd name="T4" fmla="*/ 2 w 43"/>
                <a:gd name="T5" fmla="*/ 28 h 43"/>
                <a:gd name="T6" fmla="*/ 6 w 43"/>
                <a:gd name="T7" fmla="*/ 33 h 43"/>
                <a:gd name="T8" fmla="*/ 12 w 43"/>
                <a:gd name="T9" fmla="*/ 39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1 h 43"/>
                <a:gd name="T16" fmla="*/ 36 w 43"/>
                <a:gd name="T17" fmla="*/ 37 h 43"/>
                <a:gd name="T18" fmla="*/ 41 w 43"/>
                <a:gd name="T19" fmla="*/ 31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5 h 43"/>
                <a:gd name="T26" fmla="*/ 38 w 43"/>
                <a:gd name="T27" fmla="*/ 7 h 43"/>
                <a:gd name="T28" fmla="*/ 32 w 43"/>
                <a:gd name="T29" fmla="*/ 2 h 43"/>
                <a:gd name="T30" fmla="*/ 25 w 43"/>
                <a:gd name="T31" fmla="*/ 0 h 43"/>
                <a:gd name="T32" fmla="*/ 25 w 43"/>
                <a:gd name="T33" fmla="*/ 0 h 43"/>
                <a:gd name="T34" fmla="*/ 15 w 43"/>
                <a:gd name="T35" fmla="*/ 0 h 43"/>
                <a:gd name="T36" fmla="*/ 8 w 43"/>
                <a:gd name="T37" fmla="*/ 5 h 43"/>
                <a:gd name="T38" fmla="*/ 4 w 43"/>
                <a:gd name="T39" fmla="*/ 11 h 43"/>
                <a:gd name="T40" fmla="*/ 0 w 43"/>
                <a:gd name="T41" fmla="*/ 18 h 43"/>
                <a:gd name="T42" fmla="*/ 0 w 43"/>
                <a:gd name="T43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6" y="33"/>
                  </a:lnTo>
                  <a:lnTo>
                    <a:pt x="12" y="39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1" y="3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8" y="7"/>
                  </a:lnTo>
                  <a:lnTo>
                    <a:pt x="32" y="2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0"/>
                  </a:lnTo>
                  <a:lnTo>
                    <a:pt x="8" y="5"/>
                  </a:lnTo>
                  <a:lnTo>
                    <a:pt x="4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4" name="Freeform 266">
              <a:extLst>
                <a:ext uri="{FF2B5EF4-FFF2-40B4-BE49-F238E27FC236}">
                  <a16:creationId xmlns:a16="http://schemas.microsoft.com/office/drawing/2014/main" id="{820146C2-6ABE-43BB-81C8-9BD87B48B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8" y="1601"/>
              <a:ext cx="21" cy="21"/>
            </a:xfrm>
            <a:custGeom>
              <a:avLst/>
              <a:gdLst>
                <a:gd name="T0" fmla="*/ 0 w 43"/>
                <a:gd name="T1" fmla="*/ 18 h 43"/>
                <a:gd name="T2" fmla="*/ 0 w 43"/>
                <a:gd name="T3" fmla="*/ 18 h 43"/>
                <a:gd name="T4" fmla="*/ 2 w 43"/>
                <a:gd name="T5" fmla="*/ 28 h 43"/>
                <a:gd name="T6" fmla="*/ 6 w 43"/>
                <a:gd name="T7" fmla="*/ 33 h 43"/>
                <a:gd name="T8" fmla="*/ 11 w 43"/>
                <a:gd name="T9" fmla="*/ 39 h 43"/>
                <a:gd name="T10" fmla="*/ 19 w 43"/>
                <a:gd name="T11" fmla="*/ 43 h 43"/>
                <a:gd name="T12" fmla="*/ 19 w 43"/>
                <a:gd name="T13" fmla="*/ 43 h 43"/>
                <a:gd name="T14" fmla="*/ 28 w 43"/>
                <a:gd name="T15" fmla="*/ 41 h 43"/>
                <a:gd name="T16" fmla="*/ 36 w 43"/>
                <a:gd name="T17" fmla="*/ 37 h 43"/>
                <a:gd name="T18" fmla="*/ 39 w 43"/>
                <a:gd name="T19" fmla="*/ 31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5 h 43"/>
                <a:gd name="T26" fmla="*/ 37 w 43"/>
                <a:gd name="T27" fmla="*/ 7 h 43"/>
                <a:gd name="T28" fmla="*/ 32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5 w 43"/>
                <a:gd name="T35" fmla="*/ 0 h 43"/>
                <a:gd name="T36" fmla="*/ 8 w 43"/>
                <a:gd name="T37" fmla="*/ 5 h 43"/>
                <a:gd name="T38" fmla="*/ 2 w 43"/>
                <a:gd name="T39" fmla="*/ 11 h 43"/>
                <a:gd name="T40" fmla="*/ 0 w 43"/>
                <a:gd name="T41" fmla="*/ 18 h 43"/>
                <a:gd name="T42" fmla="*/ 0 w 43"/>
                <a:gd name="T43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18"/>
                  </a:moveTo>
                  <a:lnTo>
                    <a:pt x="0" y="18"/>
                  </a:lnTo>
                  <a:lnTo>
                    <a:pt x="2" y="28"/>
                  </a:lnTo>
                  <a:lnTo>
                    <a:pt x="6" y="33"/>
                  </a:lnTo>
                  <a:lnTo>
                    <a:pt x="11" y="39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39" y="3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8" y="5"/>
                  </a:lnTo>
                  <a:lnTo>
                    <a:pt x="2" y="11"/>
                  </a:lnTo>
                  <a:lnTo>
                    <a:pt x="0" y="1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5" name="Freeform 267">
              <a:extLst>
                <a:ext uri="{FF2B5EF4-FFF2-40B4-BE49-F238E27FC236}">
                  <a16:creationId xmlns:a16="http://schemas.microsoft.com/office/drawing/2014/main" id="{671CF094-1879-4584-B50C-357BE9A9EF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5" y="1599"/>
              <a:ext cx="22" cy="20"/>
            </a:xfrm>
            <a:custGeom>
              <a:avLst/>
              <a:gdLst>
                <a:gd name="T0" fmla="*/ 0 w 43"/>
                <a:gd name="T1" fmla="*/ 19 h 41"/>
                <a:gd name="T2" fmla="*/ 0 w 43"/>
                <a:gd name="T3" fmla="*/ 19 h 41"/>
                <a:gd name="T4" fmla="*/ 0 w 43"/>
                <a:gd name="T5" fmla="*/ 26 h 41"/>
                <a:gd name="T6" fmla="*/ 5 w 43"/>
                <a:gd name="T7" fmla="*/ 34 h 41"/>
                <a:gd name="T8" fmla="*/ 11 w 43"/>
                <a:gd name="T9" fmla="*/ 39 h 41"/>
                <a:gd name="T10" fmla="*/ 18 w 43"/>
                <a:gd name="T11" fmla="*/ 41 h 41"/>
                <a:gd name="T12" fmla="*/ 18 w 43"/>
                <a:gd name="T13" fmla="*/ 41 h 41"/>
                <a:gd name="T14" fmla="*/ 28 w 43"/>
                <a:gd name="T15" fmla="*/ 41 h 41"/>
                <a:gd name="T16" fmla="*/ 35 w 43"/>
                <a:gd name="T17" fmla="*/ 37 h 41"/>
                <a:gd name="T18" fmla="*/ 39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1 w 43"/>
                <a:gd name="T25" fmla="*/ 13 h 41"/>
                <a:gd name="T26" fmla="*/ 37 w 43"/>
                <a:gd name="T27" fmla="*/ 7 h 41"/>
                <a:gd name="T28" fmla="*/ 32 w 43"/>
                <a:gd name="T29" fmla="*/ 2 h 41"/>
                <a:gd name="T30" fmla="*/ 22 w 43"/>
                <a:gd name="T31" fmla="*/ 0 h 41"/>
                <a:gd name="T32" fmla="*/ 22 w 43"/>
                <a:gd name="T33" fmla="*/ 0 h 41"/>
                <a:gd name="T34" fmla="*/ 15 w 43"/>
                <a:gd name="T35" fmla="*/ 0 h 41"/>
                <a:gd name="T36" fmla="*/ 7 w 43"/>
                <a:gd name="T37" fmla="*/ 4 h 41"/>
                <a:gd name="T38" fmla="*/ 2 w 43"/>
                <a:gd name="T39" fmla="*/ 9 h 41"/>
                <a:gd name="T40" fmla="*/ 0 w 43"/>
                <a:gd name="T41" fmla="*/ 19 h 41"/>
                <a:gd name="T42" fmla="*/ 0 w 43"/>
                <a:gd name="T4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9"/>
                  </a:moveTo>
                  <a:lnTo>
                    <a:pt x="0" y="19"/>
                  </a:lnTo>
                  <a:lnTo>
                    <a:pt x="0" y="26"/>
                  </a:lnTo>
                  <a:lnTo>
                    <a:pt x="5" y="34"/>
                  </a:lnTo>
                  <a:lnTo>
                    <a:pt x="11" y="39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39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7" y="7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4"/>
                  </a:lnTo>
                  <a:lnTo>
                    <a:pt x="2" y="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6" name="Freeform 268">
              <a:extLst>
                <a:ext uri="{FF2B5EF4-FFF2-40B4-BE49-F238E27FC236}">
                  <a16:creationId xmlns:a16="http://schemas.microsoft.com/office/drawing/2014/main" id="{4E449A7F-B9AA-4B01-B94E-3FBC25883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9" y="1599"/>
              <a:ext cx="22" cy="20"/>
            </a:xfrm>
            <a:custGeom>
              <a:avLst/>
              <a:gdLst>
                <a:gd name="T0" fmla="*/ 0 w 42"/>
                <a:gd name="T1" fmla="*/ 19 h 41"/>
                <a:gd name="T2" fmla="*/ 0 w 42"/>
                <a:gd name="T3" fmla="*/ 19 h 41"/>
                <a:gd name="T4" fmla="*/ 0 w 42"/>
                <a:gd name="T5" fmla="*/ 26 h 41"/>
                <a:gd name="T6" fmla="*/ 5 w 42"/>
                <a:gd name="T7" fmla="*/ 34 h 41"/>
                <a:gd name="T8" fmla="*/ 11 w 42"/>
                <a:gd name="T9" fmla="*/ 39 h 41"/>
                <a:gd name="T10" fmla="*/ 18 w 42"/>
                <a:gd name="T11" fmla="*/ 41 h 41"/>
                <a:gd name="T12" fmla="*/ 18 w 42"/>
                <a:gd name="T13" fmla="*/ 41 h 41"/>
                <a:gd name="T14" fmla="*/ 28 w 42"/>
                <a:gd name="T15" fmla="*/ 41 h 41"/>
                <a:gd name="T16" fmla="*/ 35 w 42"/>
                <a:gd name="T17" fmla="*/ 37 h 41"/>
                <a:gd name="T18" fmla="*/ 39 w 42"/>
                <a:gd name="T19" fmla="*/ 30 h 41"/>
                <a:gd name="T20" fmla="*/ 42 w 42"/>
                <a:gd name="T21" fmla="*/ 22 h 41"/>
                <a:gd name="T22" fmla="*/ 42 w 42"/>
                <a:gd name="T23" fmla="*/ 22 h 41"/>
                <a:gd name="T24" fmla="*/ 41 w 42"/>
                <a:gd name="T25" fmla="*/ 13 h 41"/>
                <a:gd name="T26" fmla="*/ 37 w 42"/>
                <a:gd name="T27" fmla="*/ 7 h 41"/>
                <a:gd name="T28" fmla="*/ 31 w 42"/>
                <a:gd name="T29" fmla="*/ 2 h 41"/>
                <a:gd name="T30" fmla="*/ 22 w 42"/>
                <a:gd name="T31" fmla="*/ 0 h 41"/>
                <a:gd name="T32" fmla="*/ 22 w 42"/>
                <a:gd name="T33" fmla="*/ 0 h 41"/>
                <a:gd name="T34" fmla="*/ 14 w 42"/>
                <a:gd name="T35" fmla="*/ 0 h 41"/>
                <a:gd name="T36" fmla="*/ 7 w 42"/>
                <a:gd name="T37" fmla="*/ 4 h 41"/>
                <a:gd name="T38" fmla="*/ 1 w 42"/>
                <a:gd name="T39" fmla="*/ 9 h 41"/>
                <a:gd name="T40" fmla="*/ 0 w 42"/>
                <a:gd name="T41" fmla="*/ 19 h 41"/>
                <a:gd name="T42" fmla="*/ 0 w 42"/>
                <a:gd name="T4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1">
                  <a:moveTo>
                    <a:pt x="0" y="19"/>
                  </a:moveTo>
                  <a:lnTo>
                    <a:pt x="0" y="19"/>
                  </a:lnTo>
                  <a:lnTo>
                    <a:pt x="0" y="26"/>
                  </a:lnTo>
                  <a:lnTo>
                    <a:pt x="5" y="34"/>
                  </a:lnTo>
                  <a:lnTo>
                    <a:pt x="11" y="39"/>
                  </a:lnTo>
                  <a:lnTo>
                    <a:pt x="18" y="41"/>
                  </a:lnTo>
                  <a:lnTo>
                    <a:pt x="18" y="41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39" y="30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1" y="13"/>
                  </a:lnTo>
                  <a:lnTo>
                    <a:pt x="37" y="7"/>
                  </a:lnTo>
                  <a:lnTo>
                    <a:pt x="31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4"/>
                  </a:lnTo>
                  <a:lnTo>
                    <a:pt x="1" y="9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7" name="Freeform 269">
              <a:extLst>
                <a:ext uri="{FF2B5EF4-FFF2-40B4-BE49-F238E27FC236}">
                  <a16:creationId xmlns:a16="http://schemas.microsoft.com/office/drawing/2014/main" id="{8B3C5836-0AC3-4F50-8842-3B4F31746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591"/>
              <a:ext cx="21" cy="20"/>
            </a:xfrm>
            <a:custGeom>
              <a:avLst/>
              <a:gdLst>
                <a:gd name="T0" fmla="*/ 0 w 43"/>
                <a:gd name="T1" fmla="*/ 19 h 41"/>
                <a:gd name="T2" fmla="*/ 0 w 43"/>
                <a:gd name="T3" fmla="*/ 19 h 41"/>
                <a:gd name="T4" fmla="*/ 2 w 43"/>
                <a:gd name="T5" fmla="*/ 26 h 41"/>
                <a:gd name="T6" fmla="*/ 5 w 43"/>
                <a:gd name="T7" fmla="*/ 34 h 41"/>
                <a:gd name="T8" fmla="*/ 11 w 43"/>
                <a:gd name="T9" fmla="*/ 39 h 41"/>
                <a:gd name="T10" fmla="*/ 20 w 43"/>
                <a:gd name="T11" fmla="*/ 41 h 41"/>
                <a:gd name="T12" fmla="*/ 20 w 43"/>
                <a:gd name="T13" fmla="*/ 41 h 41"/>
                <a:gd name="T14" fmla="*/ 28 w 43"/>
                <a:gd name="T15" fmla="*/ 41 h 41"/>
                <a:gd name="T16" fmla="*/ 35 w 43"/>
                <a:gd name="T17" fmla="*/ 37 h 41"/>
                <a:gd name="T18" fmla="*/ 41 w 43"/>
                <a:gd name="T19" fmla="*/ 30 h 41"/>
                <a:gd name="T20" fmla="*/ 43 w 43"/>
                <a:gd name="T21" fmla="*/ 23 h 41"/>
                <a:gd name="T22" fmla="*/ 43 w 43"/>
                <a:gd name="T23" fmla="*/ 23 h 41"/>
                <a:gd name="T24" fmla="*/ 41 w 43"/>
                <a:gd name="T25" fmla="*/ 13 h 41"/>
                <a:gd name="T26" fmla="*/ 37 w 43"/>
                <a:gd name="T27" fmla="*/ 8 h 41"/>
                <a:gd name="T28" fmla="*/ 31 w 43"/>
                <a:gd name="T29" fmla="*/ 2 h 41"/>
                <a:gd name="T30" fmla="*/ 24 w 43"/>
                <a:gd name="T31" fmla="*/ 0 h 41"/>
                <a:gd name="T32" fmla="*/ 24 w 43"/>
                <a:gd name="T33" fmla="*/ 0 h 41"/>
                <a:gd name="T34" fmla="*/ 15 w 43"/>
                <a:gd name="T35" fmla="*/ 0 h 41"/>
                <a:gd name="T36" fmla="*/ 7 w 43"/>
                <a:gd name="T37" fmla="*/ 4 h 41"/>
                <a:gd name="T38" fmla="*/ 3 w 43"/>
                <a:gd name="T39" fmla="*/ 11 h 41"/>
                <a:gd name="T40" fmla="*/ 0 w 43"/>
                <a:gd name="T41" fmla="*/ 19 h 41"/>
                <a:gd name="T42" fmla="*/ 0 w 43"/>
                <a:gd name="T4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19"/>
                  </a:moveTo>
                  <a:lnTo>
                    <a:pt x="0" y="19"/>
                  </a:lnTo>
                  <a:lnTo>
                    <a:pt x="2" y="26"/>
                  </a:lnTo>
                  <a:lnTo>
                    <a:pt x="5" y="34"/>
                  </a:lnTo>
                  <a:lnTo>
                    <a:pt x="11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3"/>
                  </a:lnTo>
                  <a:lnTo>
                    <a:pt x="37" y="8"/>
                  </a:lnTo>
                  <a:lnTo>
                    <a:pt x="31" y="2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5" y="0"/>
                  </a:lnTo>
                  <a:lnTo>
                    <a:pt x="7" y="4"/>
                  </a:lnTo>
                  <a:lnTo>
                    <a:pt x="3" y="11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8" name="Freeform 270">
              <a:extLst>
                <a:ext uri="{FF2B5EF4-FFF2-40B4-BE49-F238E27FC236}">
                  <a16:creationId xmlns:a16="http://schemas.microsoft.com/office/drawing/2014/main" id="{92AFF8E6-3E6A-43B9-AF30-F54E546A6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4" y="1591"/>
              <a:ext cx="21" cy="20"/>
            </a:xfrm>
            <a:custGeom>
              <a:avLst/>
              <a:gdLst>
                <a:gd name="T0" fmla="*/ 0 w 41"/>
                <a:gd name="T1" fmla="*/ 19 h 41"/>
                <a:gd name="T2" fmla="*/ 0 w 41"/>
                <a:gd name="T3" fmla="*/ 19 h 41"/>
                <a:gd name="T4" fmla="*/ 0 w 41"/>
                <a:gd name="T5" fmla="*/ 26 h 41"/>
                <a:gd name="T6" fmla="*/ 4 w 41"/>
                <a:gd name="T7" fmla="*/ 34 h 41"/>
                <a:gd name="T8" fmla="*/ 11 w 41"/>
                <a:gd name="T9" fmla="*/ 39 h 41"/>
                <a:gd name="T10" fmla="*/ 19 w 41"/>
                <a:gd name="T11" fmla="*/ 41 h 41"/>
                <a:gd name="T12" fmla="*/ 19 w 41"/>
                <a:gd name="T13" fmla="*/ 41 h 41"/>
                <a:gd name="T14" fmla="*/ 28 w 41"/>
                <a:gd name="T15" fmla="*/ 41 h 41"/>
                <a:gd name="T16" fmla="*/ 34 w 41"/>
                <a:gd name="T17" fmla="*/ 37 h 41"/>
                <a:gd name="T18" fmla="*/ 39 w 41"/>
                <a:gd name="T19" fmla="*/ 30 h 41"/>
                <a:gd name="T20" fmla="*/ 41 w 41"/>
                <a:gd name="T21" fmla="*/ 23 h 41"/>
                <a:gd name="T22" fmla="*/ 41 w 41"/>
                <a:gd name="T23" fmla="*/ 23 h 41"/>
                <a:gd name="T24" fmla="*/ 41 w 41"/>
                <a:gd name="T25" fmla="*/ 13 h 41"/>
                <a:gd name="T26" fmla="*/ 37 w 41"/>
                <a:gd name="T27" fmla="*/ 8 h 41"/>
                <a:gd name="T28" fmla="*/ 32 w 41"/>
                <a:gd name="T29" fmla="*/ 2 h 41"/>
                <a:gd name="T30" fmla="*/ 23 w 41"/>
                <a:gd name="T31" fmla="*/ 0 h 41"/>
                <a:gd name="T32" fmla="*/ 23 w 41"/>
                <a:gd name="T33" fmla="*/ 0 h 41"/>
                <a:gd name="T34" fmla="*/ 15 w 41"/>
                <a:gd name="T35" fmla="*/ 0 h 41"/>
                <a:gd name="T36" fmla="*/ 8 w 41"/>
                <a:gd name="T37" fmla="*/ 4 h 41"/>
                <a:gd name="T38" fmla="*/ 2 w 41"/>
                <a:gd name="T39" fmla="*/ 11 h 41"/>
                <a:gd name="T40" fmla="*/ 0 w 41"/>
                <a:gd name="T41" fmla="*/ 19 h 41"/>
                <a:gd name="T42" fmla="*/ 0 w 41"/>
                <a:gd name="T43" fmla="*/ 19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1">
                  <a:moveTo>
                    <a:pt x="0" y="19"/>
                  </a:moveTo>
                  <a:lnTo>
                    <a:pt x="0" y="19"/>
                  </a:lnTo>
                  <a:lnTo>
                    <a:pt x="0" y="26"/>
                  </a:lnTo>
                  <a:lnTo>
                    <a:pt x="4" y="34"/>
                  </a:lnTo>
                  <a:lnTo>
                    <a:pt x="11" y="39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8" y="41"/>
                  </a:lnTo>
                  <a:lnTo>
                    <a:pt x="34" y="37"/>
                  </a:lnTo>
                  <a:lnTo>
                    <a:pt x="39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3"/>
                  </a:lnTo>
                  <a:lnTo>
                    <a:pt x="37" y="8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4"/>
                  </a:lnTo>
                  <a:lnTo>
                    <a:pt x="2" y="11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09" name="Freeform 271">
              <a:extLst>
                <a:ext uri="{FF2B5EF4-FFF2-40B4-BE49-F238E27FC236}">
                  <a16:creationId xmlns:a16="http://schemas.microsoft.com/office/drawing/2014/main" id="{A181D454-80D9-4A67-AAB0-7BD3473C2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8" y="1583"/>
              <a:ext cx="22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0 w 43"/>
                <a:gd name="T5" fmla="*/ 28 h 43"/>
                <a:gd name="T6" fmla="*/ 6 w 43"/>
                <a:gd name="T7" fmla="*/ 36 h 43"/>
                <a:gd name="T8" fmla="*/ 12 w 43"/>
                <a:gd name="T9" fmla="*/ 41 h 43"/>
                <a:gd name="T10" fmla="*/ 19 w 43"/>
                <a:gd name="T11" fmla="*/ 43 h 43"/>
                <a:gd name="T12" fmla="*/ 19 w 43"/>
                <a:gd name="T13" fmla="*/ 43 h 43"/>
                <a:gd name="T14" fmla="*/ 28 w 43"/>
                <a:gd name="T15" fmla="*/ 41 h 43"/>
                <a:gd name="T16" fmla="*/ 34 w 43"/>
                <a:gd name="T17" fmla="*/ 38 h 43"/>
                <a:gd name="T18" fmla="*/ 40 w 43"/>
                <a:gd name="T19" fmla="*/ 32 h 43"/>
                <a:gd name="T20" fmla="*/ 43 w 43"/>
                <a:gd name="T21" fmla="*/ 24 h 43"/>
                <a:gd name="T22" fmla="*/ 43 w 43"/>
                <a:gd name="T23" fmla="*/ 24 h 43"/>
                <a:gd name="T24" fmla="*/ 41 w 43"/>
                <a:gd name="T25" fmla="*/ 15 h 43"/>
                <a:gd name="T26" fmla="*/ 38 w 43"/>
                <a:gd name="T27" fmla="*/ 8 h 43"/>
                <a:gd name="T28" fmla="*/ 32 w 43"/>
                <a:gd name="T29" fmla="*/ 4 h 43"/>
                <a:gd name="T30" fmla="*/ 23 w 43"/>
                <a:gd name="T31" fmla="*/ 0 h 43"/>
                <a:gd name="T32" fmla="*/ 23 w 43"/>
                <a:gd name="T33" fmla="*/ 0 h 43"/>
                <a:gd name="T34" fmla="*/ 15 w 43"/>
                <a:gd name="T35" fmla="*/ 2 h 43"/>
                <a:gd name="T36" fmla="*/ 8 w 43"/>
                <a:gd name="T37" fmla="*/ 6 h 43"/>
                <a:gd name="T38" fmla="*/ 2 w 43"/>
                <a:gd name="T39" fmla="*/ 11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0" y="28"/>
                  </a:lnTo>
                  <a:lnTo>
                    <a:pt x="6" y="36"/>
                  </a:lnTo>
                  <a:lnTo>
                    <a:pt x="12" y="41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8" y="41"/>
                  </a:lnTo>
                  <a:lnTo>
                    <a:pt x="34" y="38"/>
                  </a:lnTo>
                  <a:lnTo>
                    <a:pt x="40" y="32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1" y="15"/>
                  </a:lnTo>
                  <a:lnTo>
                    <a:pt x="38" y="8"/>
                  </a:lnTo>
                  <a:lnTo>
                    <a:pt x="32" y="4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0" name="Freeform 272">
              <a:extLst>
                <a:ext uri="{FF2B5EF4-FFF2-40B4-BE49-F238E27FC236}">
                  <a16:creationId xmlns:a16="http://schemas.microsoft.com/office/drawing/2014/main" id="{5D5898DD-C474-4519-ACA7-2CCC09546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1579"/>
              <a:ext cx="22" cy="22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8 h 43"/>
                <a:gd name="T6" fmla="*/ 5 w 43"/>
                <a:gd name="T7" fmla="*/ 35 h 43"/>
                <a:gd name="T8" fmla="*/ 11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28 w 43"/>
                <a:gd name="T15" fmla="*/ 41 h 43"/>
                <a:gd name="T16" fmla="*/ 35 w 43"/>
                <a:gd name="T17" fmla="*/ 37 h 43"/>
                <a:gd name="T18" fmla="*/ 41 w 43"/>
                <a:gd name="T19" fmla="*/ 31 h 43"/>
                <a:gd name="T20" fmla="*/ 43 w 43"/>
                <a:gd name="T21" fmla="*/ 24 h 43"/>
                <a:gd name="T22" fmla="*/ 43 w 43"/>
                <a:gd name="T23" fmla="*/ 24 h 43"/>
                <a:gd name="T24" fmla="*/ 41 w 43"/>
                <a:gd name="T25" fmla="*/ 15 h 43"/>
                <a:gd name="T26" fmla="*/ 37 w 43"/>
                <a:gd name="T27" fmla="*/ 7 h 43"/>
                <a:gd name="T28" fmla="*/ 32 w 43"/>
                <a:gd name="T29" fmla="*/ 3 h 43"/>
                <a:gd name="T30" fmla="*/ 24 w 43"/>
                <a:gd name="T31" fmla="*/ 0 h 43"/>
                <a:gd name="T32" fmla="*/ 24 w 43"/>
                <a:gd name="T33" fmla="*/ 0 h 43"/>
                <a:gd name="T34" fmla="*/ 15 w 43"/>
                <a:gd name="T35" fmla="*/ 2 h 43"/>
                <a:gd name="T36" fmla="*/ 7 w 43"/>
                <a:gd name="T37" fmla="*/ 5 h 43"/>
                <a:gd name="T38" fmla="*/ 3 w 43"/>
                <a:gd name="T39" fmla="*/ 11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5" y="35"/>
                  </a:lnTo>
                  <a:lnTo>
                    <a:pt x="11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41" y="31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2" y="3"/>
                  </a:lnTo>
                  <a:lnTo>
                    <a:pt x="24" y="0"/>
                  </a:lnTo>
                  <a:lnTo>
                    <a:pt x="24" y="0"/>
                  </a:lnTo>
                  <a:lnTo>
                    <a:pt x="15" y="2"/>
                  </a:lnTo>
                  <a:lnTo>
                    <a:pt x="7" y="5"/>
                  </a:lnTo>
                  <a:lnTo>
                    <a:pt x="3" y="11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1" name="Freeform 273">
              <a:extLst>
                <a:ext uri="{FF2B5EF4-FFF2-40B4-BE49-F238E27FC236}">
                  <a16:creationId xmlns:a16="http://schemas.microsoft.com/office/drawing/2014/main" id="{963CAFAE-03AC-4E09-995F-C127934E5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7" y="1579"/>
              <a:ext cx="21" cy="22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8 h 43"/>
                <a:gd name="T6" fmla="*/ 6 w 43"/>
                <a:gd name="T7" fmla="*/ 35 h 43"/>
                <a:gd name="T8" fmla="*/ 12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1 h 43"/>
                <a:gd name="T16" fmla="*/ 36 w 43"/>
                <a:gd name="T17" fmla="*/ 37 h 43"/>
                <a:gd name="T18" fmla="*/ 42 w 43"/>
                <a:gd name="T19" fmla="*/ 31 h 43"/>
                <a:gd name="T20" fmla="*/ 43 w 43"/>
                <a:gd name="T21" fmla="*/ 24 h 43"/>
                <a:gd name="T22" fmla="*/ 43 w 43"/>
                <a:gd name="T23" fmla="*/ 24 h 43"/>
                <a:gd name="T24" fmla="*/ 42 w 43"/>
                <a:gd name="T25" fmla="*/ 15 h 43"/>
                <a:gd name="T26" fmla="*/ 38 w 43"/>
                <a:gd name="T27" fmla="*/ 7 h 43"/>
                <a:gd name="T28" fmla="*/ 32 w 43"/>
                <a:gd name="T29" fmla="*/ 3 h 43"/>
                <a:gd name="T30" fmla="*/ 25 w 43"/>
                <a:gd name="T31" fmla="*/ 0 h 43"/>
                <a:gd name="T32" fmla="*/ 25 w 43"/>
                <a:gd name="T33" fmla="*/ 0 h 43"/>
                <a:gd name="T34" fmla="*/ 15 w 43"/>
                <a:gd name="T35" fmla="*/ 2 h 43"/>
                <a:gd name="T36" fmla="*/ 8 w 43"/>
                <a:gd name="T37" fmla="*/ 5 h 43"/>
                <a:gd name="T38" fmla="*/ 4 w 43"/>
                <a:gd name="T39" fmla="*/ 11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12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2" y="31"/>
                  </a:lnTo>
                  <a:lnTo>
                    <a:pt x="43" y="24"/>
                  </a:lnTo>
                  <a:lnTo>
                    <a:pt x="43" y="24"/>
                  </a:lnTo>
                  <a:lnTo>
                    <a:pt x="42" y="15"/>
                  </a:lnTo>
                  <a:lnTo>
                    <a:pt x="38" y="7"/>
                  </a:lnTo>
                  <a:lnTo>
                    <a:pt x="32" y="3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4" y="11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2" name="Freeform 274">
              <a:extLst>
                <a:ext uri="{FF2B5EF4-FFF2-40B4-BE49-F238E27FC236}">
                  <a16:creationId xmlns:a16="http://schemas.microsoft.com/office/drawing/2014/main" id="{95AA207E-C7B7-4789-834B-D9638873E1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0" y="1575"/>
              <a:ext cx="20" cy="21"/>
            </a:xfrm>
            <a:custGeom>
              <a:avLst/>
              <a:gdLst>
                <a:gd name="T0" fmla="*/ 0 w 41"/>
                <a:gd name="T1" fmla="*/ 19 h 43"/>
                <a:gd name="T2" fmla="*/ 0 w 41"/>
                <a:gd name="T3" fmla="*/ 19 h 43"/>
                <a:gd name="T4" fmla="*/ 0 w 41"/>
                <a:gd name="T5" fmla="*/ 28 h 43"/>
                <a:gd name="T6" fmla="*/ 4 w 41"/>
                <a:gd name="T7" fmla="*/ 36 h 43"/>
                <a:gd name="T8" fmla="*/ 11 w 41"/>
                <a:gd name="T9" fmla="*/ 40 h 43"/>
                <a:gd name="T10" fmla="*/ 19 w 41"/>
                <a:gd name="T11" fmla="*/ 43 h 43"/>
                <a:gd name="T12" fmla="*/ 19 w 41"/>
                <a:gd name="T13" fmla="*/ 43 h 43"/>
                <a:gd name="T14" fmla="*/ 28 w 41"/>
                <a:gd name="T15" fmla="*/ 41 h 43"/>
                <a:gd name="T16" fmla="*/ 34 w 41"/>
                <a:gd name="T17" fmla="*/ 38 h 43"/>
                <a:gd name="T18" fmla="*/ 39 w 41"/>
                <a:gd name="T19" fmla="*/ 32 h 43"/>
                <a:gd name="T20" fmla="*/ 41 w 41"/>
                <a:gd name="T21" fmla="*/ 25 h 43"/>
                <a:gd name="T22" fmla="*/ 41 w 41"/>
                <a:gd name="T23" fmla="*/ 25 h 43"/>
                <a:gd name="T24" fmla="*/ 41 w 41"/>
                <a:gd name="T25" fmla="*/ 15 h 43"/>
                <a:gd name="T26" fmla="*/ 38 w 41"/>
                <a:gd name="T27" fmla="*/ 8 h 43"/>
                <a:gd name="T28" fmla="*/ 30 w 41"/>
                <a:gd name="T29" fmla="*/ 2 h 43"/>
                <a:gd name="T30" fmla="*/ 23 w 41"/>
                <a:gd name="T31" fmla="*/ 0 h 43"/>
                <a:gd name="T32" fmla="*/ 23 w 41"/>
                <a:gd name="T33" fmla="*/ 0 h 43"/>
                <a:gd name="T34" fmla="*/ 15 w 41"/>
                <a:gd name="T35" fmla="*/ 2 h 43"/>
                <a:gd name="T36" fmla="*/ 8 w 41"/>
                <a:gd name="T37" fmla="*/ 6 h 43"/>
                <a:gd name="T38" fmla="*/ 2 w 41"/>
                <a:gd name="T39" fmla="*/ 12 h 43"/>
                <a:gd name="T40" fmla="*/ 0 w 41"/>
                <a:gd name="T41" fmla="*/ 19 h 43"/>
                <a:gd name="T42" fmla="*/ 0 w 41"/>
                <a:gd name="T4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19"/>
                  </a:moveTo>
                  <a:lnTo>
                    <a:pt x="0" y="19"/>
                  </a:lnTo>
                  <a:lnTo>
                    <a:pt x="0" y="28"/>
                  </a:lnTo>
                  <a:lnTo>
                    <a:pt x="4" y="36"/>
                  </a:lnTo>
                  <a:lnTo>
                    <a:pt x="11" y="40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8" y="41"/>
                  </a:lnTo>
                  <a:lnTo>
                    <a:pt x="34" y="38"/>
                  </a:lnTo>
                  <a:lnTo>
                    <a:pt x="39" y="32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15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3" name="Freeform 275">
              <a:extLst>
                <a:ext uri="{FF2B5EF4-FFF2-40B4-BE49-F238E27FC236}">
                  <a16:creationId xmlns:a16="http://schemas.microsoft.com/office/drawing/2014/main" id="{A1045369-4AD1-4514-855D-5E04E48A7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567"/>
              <a:ext cx="21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6 w 43"/>
                <a:gd name="T7" fmla="*/ 36 h 43"/>
                <a:gd name="T8" fmla="*/ 13 w 43"/>
                <a:gd name="T9" fmla="*/ 42 h 43"/>
                <a:gd name="T10" fmla="*/ 20 w 43"/>
                <a:gd name="T11" fmla="*/ 43 h 43"/>
                <a:gd name="T12" fmla="*/ 20 w 43"/>
                <a:gd name="T13" fmla="*/ 43 h 43"/>
                <a:gd name="T14" fmla="*/ 30 w 43"/>
                <a:gd name="T15" fmla="*/ 42 h 43"/>
                <a:gd name="T16" fmla="*/ 35 w 43"/>
                <a:gd name="T17" fmla="*/ 38 h 43"/>
                <a:gd name="T18" fmla="*/ 41 w 43"/>
                <a:gd name="T19" fmla="*/ 32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5 h 43"/>
                <a:gd name="T26" fmla="*/ 37 w 43"/>
                <a:gd name="T27" fmla="*/ 8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5 w 43"/>
                <a:gd name="T35" fmla="*/ 2 h 43"/>
                <a:gd name="T36" fmla="*/ 7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30" y="42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5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7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4" name="Freeform 276">
              <a:extLst>
                <a:ext uri="{FF2B5EF4-FFF2-40B4-BE49-F238E27FC236}">
                  <a16:creationId xmlns:a16="http://schemas.microsoft.com/office/drawing/2014/main" id="{EA9928B3-9DD0-4804-8377-741051403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8" y="1563"/>
              <a:ext cx="22" cy="20"/>
            </a:xfrm>
            <a:custGeom>
              <a:avLst/>
              <a:gdLst>
                <a:gd name="T0" fmla="*/ 0 w 43"/>
                <a:gd name="T1" fmla="*/ 21 h 41"/>
                <a:gd name="T2" fmla="*/ 0 w 43"/>
                <a:gd name="T3" fmla="*/ 21 h 41"/>
                <a:gd name="T4" fmla="*/ 2 w 43"/>
                <a:gd name="T5" fmla="*/ 28 h 41"/>
                <a:gd name="T6" fmla="*/ 5 w 43"/>
                <a:gd name="T7" fmla="*/ 36 h 41"/>
                <a:gd name="T8" fmla="*/ 13 w 43"/>
                <a:gd name="T9" fmla="*/ 39 h 41"/>
                <a:gd name="T10" fmla="*/ 20 w 43"/>
                <a:gd name="T11" fmla="*/ 41 h 41"/>
                <a:gd name="T12" fmla="*/ 20 w 43"/>
                <a:gd name="T13" fmla="*/ 41 h 41"/>
                <a:gd name="T14" fmla="*/ 30 w 43"/>
                <a:gd name="T15" fmla="*/ 41 h 41"/>
                <a:gd name="T16" fmla="*/ 37 w 43"/>
                <a:gd name="T17" fmla="*/ 36 h 41"/>
                <a:gd name="T18" fmla="*/ 41 w 43"/>
                <a:gd name="T19" fmla="*/ 30 h 41"/>
                <a:gd name="T20" fmla="*/ 43 w 43"/>
                <a:gd name="T21" fmla="*/ 21 h 41"/>
                <a:gd name="T22" fmla="*/ 43 w 43"/>
                <a:gd name="T23" fmla="*/ 21 h 41"/>
                <a:gd name="T24" fmla="*/ 41 w 43"/>
                <a:gd name="T25" fmla="*/ 13 h 41"/>
                <a:gd name="T26" fmla="*/ 37 w 43"/>
                <a:gd name="T27" fmla="*/ 6 h 41"/>
                <a:gd name="T28" fmla="*/ 32 w 43"/>
                <a:gd name="T29" fmla="*/ 2 h 41"/>
                <a:gd name="T30" fmla="*/ 22 w 43"/>
                <a:gd name="T31" fmla="*/ 0 h 41"/>
                <a:gd name="T32" fmla="*/ 22 w 43"/>
                <a:gd name="T33" fmla="*/ 0 h 41"/>
                <a:gd name="T34" fmla="*/ 15 w 43"/>
                <a:gd name="T35" fmla="*/ 0 h 41"/>
                <a:gd name="T36" fmla="*/ 7 w 43"/>
                <a:gd name="T37" fmla="*/ 6 h 41"/>
                <a:gd name="T38" fmla="*/ 2 w 43"/>
                <a:gd name="T39" fmla="*/ 11 h 41"/>
                <a:gd name="T40" fmla="*/ 0 w 43"/>
                <a:gd name="T41" fmla="*/ 21 h 41"/>
                <a:gd name="T42" fmla="*/ 0 w 43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5" y="36"/>
                  </a:lnTo>
                  <a:lnTo>
                    <a:pt x="13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30" y="41"/>
                  </a:lnTo>
                  <a:lnTo>
                    <a:pt x="37" y="36"/>
                  </a:lnTo>
                  <a:lnTo>
                    <a:pt x="41" y="30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13"/>
                  </a:lnTo>
                  <a:lnTo>
                    <a:pt x="37" y="6"/>
                  </a:lnTo>
                  <a:lnTo>
                    <a:pt x="32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7" y="6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5" name="Freeform 277">
              <a:extLst>
                <a:ext uri="{FF2B5EF4-FFF2-40B4-BE49-F238E27FC236}">
                  <a16:creationId xmlns:a16="http://schemas.microsoft.com/office/drawing/2014/main" id="{4B6708DD-B55A-464C-8173-19BD729442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0" y="1553"/>
              <a:ext cx="22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6 w 43"/>
                <a:gd name="T7" fmla="*/ 38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8 h 43"/>
                <a:gd name="T18" fmla="*/ 41 w 43"/>
                <a:gd name="T19" fmla="*/ 32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5 h 43"/>
                <a:gd name="T26" fmla="*/ 37 w 43"/>
                <a:gd name="T27" fmla="*/ 8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5 w 43"/>
                <a:gd name="T35" fmla="*/ 2 h 43"/>
                <a:gd name="T36" fmla="*/ 8 w 43"/>
                <a:gd name="T37" fmla="*/ 8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8"/>
                  </a:lnTo>
                  <a:lnTo>
                    <a:pt x="41" y="3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5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8" y="8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88" name="Freeform 278">
              <a:extLst>
                <a:ext uri="{FF2B5EF4-FFF2-40B4-BE49-F238E27FC236}">
                  <a16:creationId xmlns:a16="http://schemas.microsoft.com/office/drawing/2014/main" id="{24C4D5B6-2BE9-4930-9D8A-2FC72FE83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553"/>
              <a:ext cx="21" cy="22"/>
            </a:xfrm>
            <a:custGeom>
              <a:avLst/>
              <a:gdLst>
                <a:gd name="T0" fmla="*/ 0 w 41"/>
                <a:gd name="T1" fmla="*/ 21 h 43"/>
                <a:gd name="T2" fmla="*/ 0 w 41"/>
                <a:gd name="T3" fmla="*/ 21 h 43"/>
                <a:gd name="T4" fmla="*/ 0 w 41"/>
                <a:gd name="T5" fmla="*/ 30 h 43"/>
                <a:gd name="T6" fmla="*/ 5 w 41"/>
                <a:gd name="T7" fmla="*/ 38 h 43"/>
                <a:gd name="T8" fmla="*/ 11 w 41"/>
                <a:gd name="T9" fmla="*/ 41 h 43"/>
                <a:gd name="T10" fmla="*/ 20 w 41"/>
                <a:gd name="T11" fmla="*/ 43 h 43"/>
                <a:gd name="T12" fmla="*/ 20 w 41"/>
                <a:gd name="T13" fmla="*/ 43 h 43"/>
                <a:gd name="T14" fmla="*/ 28 w 41"/>
                <a:gd name="T15" fmla="*/ 41 h 43"/>
                <a:gd name="T16" fmla="*/ 35 w 41"/>
                <a:gd name="T17" fmla="*/ 38 h 43"/>
                <a:gd name="T18" fmla="*/ 39 w 41"/>
                <a:gd name="T19" fmla="*/ 32 h 43"/>
                <a:gd name="T20" fmla="*/ 41 w 41"/>
                <a:gd name="T21" fmla="*/ 23 h 43"/>
                <a:gd name="T22" fmla="*/ 41 w 41"/>
                <a:gd name="T23" fmla="*/ 23 h 43"/>
                <a:gd name="T24" fmla="*/ 41 w 41"/>
                <a:gd name="T25" fmla="*/ 15 h 43"/>
                <a:gd name="T26" fmla="*/ 35 w 41"/>
                <a:gd name="T27" fmla="*/ 8 h 43"/>
                <a:gd name="T28" fmla="*/ 30 w 41"/>
                <a:gd name="T29" fmla="*/ 2 h 43"/>
                <a:gd name="T30" fmla="*/ 20 w 41"/>
                <a:gd name="T31" fmla="*/ 0 h 43"/>
                <a:gd name="T32" fmla="*/ 20 w 41"/>
                <a:gd name="T33" fmla="*/ 0 h 43"/>
                <a:gd name="T34" fmla="*/ 13 w 41"/>
                <a:gd name="T35" fmla="*/ 2 h 43"/>
                <a:gd name="T36" fmla="*/ 5 w 41"/>
                <a:gd name="T37" fmla="*/ 8 h 43"/>
                <a:gd name="T38" fmla="*/ 2 w 41"/>
                <a:gd name="T39" fmla="*/ 13 h 43"/>
                <a:gd name="T40" fmla="*/ 0 w 41"/>
                <a:gd name="T41" fmla="*/ 21 h 43"/>
                <a:gd name="T42" fmla="*/ 0 w 41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1"/>
                  </a:moveTo>
                  <a:lnTo>
                    <a:pt x="0" y="21"/>
                  </a:lnTo>
                  <a:lnTo>
                    <a:pt x="0" y="30"/>
                  </a:lnTo>
                  <a:lnTo>
                    <a:pt x="5" y="38"/>
                  </a:lnTo>
                  <a:lnTo>
                    <a:pt x="11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1"/>
                  </a:lnTo>
                  <a:lnTo>
                    <a:pt x="35" y="38"/>
                  </a:lnTo>
                  <a:lnTo>
                    <a:pt x="39" y="32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5"/>
                  </a:lnTo>
                  <a:lnTo>
                    <a:pt x="35" y="8"/>
                  </a:lnTo>
                  <a:lnTo>
                    <a:pt x="30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89" name="Freeform 279">
              <a:extLst>
                <a:ext uri="{FF2B5EF4-FFF2-40B4-BE49-F238E27FC236}">
                  <a16:creationId xmlns:a16="http://schemas.microsoft.com/office/drawing/2014/main" id="{47135E89-A831-428E-86E1-A57F52182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553"/>
              <a:ext cx="22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5 w 43"/>
                <a:gd name="T7" fmla="*/ 38 h 43"/>
                <a:gd name="T8" fmla="*/ 11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28 w 43"/>
                <a:gd name="T15" fmla="*/ 41 h 43"/>
                <a:gd name="T16" fmla="*/ 35 w 43"/>
                <a:gd name="T17" fmla="*/ 38 h 43"/>
                <a:gd name="T18" fmla="*/ 39 w 43"/>
                <a:gd name="T19" fmla="*/ 32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5 h 43"/>
                <a:gd name="T26" fmla="*/ 35 w 43"/>
                <a:gd name="T27" fmla="*/ 8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5 w 43"/>
                <a:gd name="T37" fmla="*/ 8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5" y="38"/>
                  </a:lnTo>
                  <a:lnTo>
                    <a:pt x="11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1"/>
                  </a:lnTo>
                  <a:lnTo>
                    <a:pt x="35" y="38"/>
                  </a:lnTo>
                  <a:lnTo>
                    <a:pt x="39" y="3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5"/>
                  </a:lnTo>
                  <a:lnTo>
                    <a:pt x="35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0" name="Freeform 280">
              <a:extLst>
                <a:ext uri="{FF2B5EF4-FFF2-40B4-BE49-F238E27FC236}">
                  <a16:creationId xmlns:a16="http://schemas.microsoft.com/office/drawing/2014/main" id="{81A09501-F8BB-4F12-92F1-B1CA1778E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" y="1553"/>
              <a:ext cx="22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6 w 43"/>
                <a:gd name="T7" fmla="*/ 38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8 h 43"/>
                <a:gd name="T18" fmla="*/ 41 w 43"/>
                <a:gd name="T19" fmla="*/ 32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5 h 43"/>
                <a:gd name="T26" fmla="*/ 38 w 43"/>
                <a:gd name="T27" fmla="*/ 8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5 w 43"/>
                <a:gd name="T35" fmla="*/ 2 h 43"/>
                <a:gd name="T36" fmla="*/ 8 w 43"/>
                <a:gd name="T37" fmla="*/ 8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8"/>
                  </a:lnTo>
                  <a:lnTo>
                    <a:pt x="41" y="3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5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8" y="8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1" name="Freeform 281">
              <a:extLst>
                <a:ext uri="{FF2B5EF4-FFF2-40B4-BE49-F238E27FC236}">
                  <a16:creationId xmlns:a16="http://schemas.microsoft.com/office/drawing/2014/main" id="{E065185F-82C2-475E-95B5-767E41B6D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553"/>
              <a:ext cx="21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5 w 43"/>
                <a:gd name="T7" fmla="*/ 38 h 43"/>
                <a:gd name="T8" fmla="*/ 13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28 w 43"/>
                <a:gd name="T15" fmla="*/ 41 h 43"/>
                <a:gd name="T16" fmla="*/ 35 w 43"/>
                <a:gd name="T17" fmla="*/ 38 h 43"/>
                <a:gd name="T18" fmla="*/ 41 w 43"/>
                <a:gd name="T19" fmla="*/ 32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5 h 43"/>
                <a:gd name="T26" fmla="*/ 37 w 43"/>
                <a:gd name="T27" fmla="*/ 8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7 w 43"/>
                <a:gd name="T37" fmla="*/ 8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5" y="38"/>
                  </a:lnTo>
                  <a:lnTo>
                    <a:pt x="13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1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5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7" y="8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2" name="Freeform 282">
              <a:extLst>
                <a:ext uri="{FF2B5EF4-FFF2-40B4-BE49-F238E27FC236}">
                  <a16:creationId xmlns:a16="http://schemas.microsoft.com/office/drawing/2014/main" id="{68E56A0D-1156-4FA4-B370-F4ED1805B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5" y="1553"/>
              <a:ext cx="22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6 w 43"/>
                <a:gd name="T7" fmla="*/ 38 h 43"/>
                <a:gd name="T8" fmla="*/ 12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1 h 43"/>
                <a:gd name="T16" fmla="*/ 36 w 43"/>
                <a:gd name="T17" fmla="*/ 38 h 43"/>
                <a:gd name="T18" fmla="*/ 42 w 43"/>
                <a:gd name="T19" fmla="*/ 32 h 43"/>
                <a:gd name="T20" fmla="*/ 43 w 43"/>
                <a:gd name="T21" fmla="*/ 23 h 43"/>
                <a:gd name="T22" fmla="*/ 43 w 43"/>
                <a:gd name="T23" fmla="*/ 23 h 43"/>
                <a:gd name="T24" fmla="*/ 42 w 43"/>
                <a:gd name="T25" fmla="*/ 15 h 43"/>
                <a:gd name="T26" fmla="*/ 38 w 43"/>
                <a:gd name="T27" fmla="*/ 8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4 w 43"/>
                <a:gd name="T35" fmla="*/ 2 h 43"/>
                <a:gd name="T36" fmla="*/ 6 w 43"/>
                <a:gd name="T37" fmla="*/ 8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8"/>
                  </a:lnTo>
                  <a:lnTo>
                    <a:pt x="12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8"/>
                  </a:lnTo>
                  <a:lnTo>
                    <a:pt x="42" y="3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2" y="15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6" y="8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3" name="Freeform 283">
              <a:extLst>
                <a:ext uri="{FF2B5EF4-FFF2-40B4-BE49-F238E27FC236}">
                  <a16:creationId xmlns:a16="http://schemas.microsoft.com/office/drawing/2014/main" id="{69897E6A-4477-4CC7-B987-BDB28D16D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6" y="1550"/>
              <a:ext cx="21" cy="22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8 h 43"/>
                <a:gd name="T6" fmla="*/ 5 w 43"/>
                <a:gd name="T7" fmla="*/ 35 h 43"/>
                <a:gd name="T8" fmla="*/ 13 w 43"/>
                <a:gd name="T9" fmla="*/ 39 h 43"/>
                <a:gd name="T10" fmla="*/ 20 w 43"/>
                <a:gd name="T11" fmla="*/ 43 h 43"/>
                <a:gd name="T12" fmla="*/ 20 w 43"/>
                <a:gd name="T13" fmla="*/ 43 h 43"/>
                <a:gd name="T14" fmla="*/ 30 w 43"/>
                <a:gd name="T15" fmla="*/ 41 h 43"/>
                <a:gd name="T16" fmla="*/ 35 w 43"/>
                <a:gd name="T17" fmla="*/ 35 h 43"/>
                <a:gd name="T18" fmla="*/ 41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3 h 43"/>
                <a:gd name="T26" fmla="*/ 37 w 43"/>
                <a:gd name="T27" fmla="*/ 5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7 w 43"/>
                <a:gd name="T37" fmla="*/ 5 h 43"/>
                <a:gd name="T38" fmla="*/ 2 w 43"/>
                <a:gd name="T39" fmla="*/ 11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5" y="35"/>
                  </a:lnTo>
                  <a:lnTo>
                    <a:pt x="13" y="39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30" y="41"/>
                  </a:lnTo>
                  <a:lnTo>
                    <a:pt x="35" y="35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7" y="5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7" y="5"/>
                  </a:lnTo>
                  <a:lnTo>
                    <a:pt x="2" y="11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4" name="Freeform 284">
              <a:extLst>
                <a:ext uri="{FF2B5EF4-FFF2-40B4-BE49-F238E27FC236}">
                  <a16:creationId xmlns:a16="http://schemas.microsoft.com/office/drawing/2014/main" id="{E1E95F38-6AEC-4E81-9E0C-D7AC73B60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6" y="1549"/>
              <a:ext cx="21" cy="22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8 h 43"/>
                <a:gd name="T6" fmla="*/ 6 w 43"/>
                <a:gd name="T7" fmla="*/ 35 h 43"/>
                <a:gd name="T8" fmla="*/ 11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1 h 43"/>
                <a:gd name="T16" fmla="*/ 36 w 43"/>
                <a:gd name="T17" fmla="*/ 37 h 43"/>
                <a:gd name="T18" fmla="*/ 39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3 h 43"/>
                <a:gd name="T26" fmla="*/ 36 w 43"/>
                <a:gd name="T27" fmla="*/ 7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3 w 43"/>
                <a:gd name="T35" fmla="*/ 2 h 43"/>
                <a:gd name="T36" fmla="*/ 6 w 43"/>
                <a:gd name="T37" fmla="*/ 6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1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39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6" y="7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5" name="Freeform 285">
              <a:extLst>
                <a:ext uri="{FF2B5EF4-FFF2-40B4-BE49-F238E27FC236}">
                  <a16:creationId xmlns:a16="http://schemas.microsoft.com/office/drawing/2014/main" id="{31143C0B-9030-4153-8E4A-B0B4D8FF3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1545"/>
              <a:ext cx="21" cy="21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9 h 43"/>
                <a:gd name="T6" fmla="*/ 6 w 43"/>
                <a:gd name="T7" fmla="*/ 35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7 h 43"/>
                <a:gd name="T18" fmla="*/ 41 w 43"/>
                <a:gd name="T19" fmla="*/ 31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5 h 43"/>
                <a:gd name="T26" fmla="*/ 38 w 43"/>
                <a:gd name="T27" fmla="*/ 7 h 43"/>
                <a:gd name="T28" fmla="*/ 32 w 43"/>
                <a:gd name="T29" fmla="*/ 1 h 43"/>
                <a:gd name="T30" fmla="*/ 23 w 43"/>
                <a:gd name="T31" fmla="*/ 0 h 43"/>
                <a:gd name="T32" fmla="*/ 23 w 43"/>
                <a:gd name="T33" fmla="*/ 0 h 43"/>
                <a:gd name="T34" fmla="*/ 15 w 43"/>
                <a:gd name="T35" fmla="*/ 1 h 43"/>
                <a:gd name="T36" fmla="*/ 8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9"/>
                  </a:lnTo>
                  <a:lnTo>
                    <a:pt x="6" y="35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7"/>
                  </a:lnTo>
                  <a:lnTo>
                    <a:pt x="41" y="3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8" y="7"/>
                  </a:lnTo>
                  <a:lnTo>
                    <a:pt x="32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8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6" name="Freeform 286">
              <a:extLst>
                <a:ext uri="{FF2B5EF4-FFF2-40B4-BE49-F238E27FC236}">
                  <a16:creationId xmlns:a16="http://schemas.microsoft.com/office/drawing/2014/main" id="{7B45F54A-ADCF-462F-8AE9-D944C4A9D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1545"/>
              <a:ext cx="21" cy="21"/>
            </a:xfrm>
            <a:custGeom>
              <a:avLst/>
              <a:gdLst>
                <a:gd name="T0" fmla="*/ 0 w 41"/>
                <a:gd name="T1" fmla="*/ 20 h 43"/>
                <a:gd name="T2" fmla="*/ 0 w 41"/>
                <a:gd name="T3" fmla="*/ 20 h 43"/>
                <a:gd name="T4" fmla="*/ 0 w 41"/>
                <a:gd name="T5" fmla="*/ 29 h 43"/>
                <a:gd name="T6" fmla="*/ 6 w 41"/>
                <a:gd name="T7" fmla="*/ 35 h 43"/>
                <a:gd name="T8" fmla="*/ 11 w 41"/>
                <a:gd name="T9" fmla="*/ 41 h 43"/>
                <a:gd name="T10" fmla="*/ 21 w 41"/>
                <a:gd name="T11" fmla="*/ 43 h 43"/>
                <a:gd name="T12" fmla="*/ 21 w 41"/>
                <a:gd name="T13" fmla="*/ 43 h 43"/>
                <a:gd name="T14" fmla="*/ 28 w 41"/>
                <a:gd name="T15" fmla="*/ 41 h 43"/>
                <a:gd name="T16" fmla="*/ 36 w 41"/>
                <a:gd name="T17" fmla="*/ 37 h 43"/>
                <a:gd name="T18" fmla="*/ 39 w 41"/>
                <a:gd name="T19" fmla="*/ 31 h 43"/>
                <a:gd name="T20" fmla="*/ 41 w 41"/>
                <a:gd name="T21" fmla="*/ 22 h 43"/>
                <a:gd name="T22" fmla="*/ 41 w 41"/>
                <a:gd name="T23" fmla="*/ 22 h 43"/>
                <a:gd name="T24" fmla="*/ 41 w 41"/>
                <a:gd name="T25" fmla="*/ 15 h 43"/>
                <a:gd name="T26" fmla="*/ 36 w 41"/>
                <a:gd name="T27" fmla="*/ 7 h 43"/>
                <a:gd name="T28" fmla="*/ 30 w 41"/>
                <a:gd name="T29" fmla="*/ 1 h 43"/>
                <a:gd name="T30" fmla="*/ 21 w 41"/>
                <a:gd name="T31" fmla="*/ 0 h 43"/>
                <a:gd name="T32" fmla="*/ 21 w 41"/>
                <a:gd name="T33" fmla="*/ 0 h 43"/>
                <a:gd name="T34" fmla="*/ 13 w 41"/>
                <a:gd name="T35" fmla="*/ 1 h 43"/>
                <a:gd name="T36" fmla="*/ 6 w 41"/>
                <a:gd name="T37" fmla="*/ 5 h 43"/>
                <a:gd name="T38" fmla="*/ 2 w 41"/>
                <a:gd name="T39" fmla="*/ 13 h 43"/>
                <a:gd name="T40" fmla="*/ 0 w 41"/>
                <a:gd name="T41" fmla="*/ 20 h 43"/>
                <a:gd name="T42" fmla="*/ 0 w 41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0"/>
                  </a:moveTo>
                  <a:lnTo>
                    <a:pt x="0" y="20"/>
                  </a:lnTo>
                  <a:lnTo>
                    <a:pt x="0" y="29"/>
                  </a:lnTo>
                  <a:lnTo>
                    <a:pt x="6" y="35"/>
                  </a:lnTo>
                  <a:lnTo>
                    <a:pt x="1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39" y="31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6" y="7"/>
                  </a:lnTo>
                  <a:lnTo>
                    <a:pt x="3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7" name="Freeform 287">
              <a:extLst>
                <a:ext uri="{FF2B5EF4-FFF2-40B4-BE49-F238E27FC236}">
                  <a16:creationId xmlns:a16="http://schemas.microsoft.com/office/drawing/2014/main" id="{EB73ABBE-DB03-4934-A9AE-FEBD2E5BA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8" y="1543"/>
              <a:ext cx="21" cy="21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30 h 43"/>
                <a:gd name="T6" fmla="*/ 6 w 43"/>
                <a:gd name="T7" fmla="*/ 35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1 h 43"/>
                <a:gd name="T16" fmla="*/ 36 w 43"/>
                <a:gd name="T17" fmla="*/ 37 h 43"/>
                <a:gd name="T18" fmla="*/ 41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3 h 43"/>
                <a:gd name="T26" fmla="*/ 38 w 43"/>
                <a:gd name="T27" fmla="*/ 7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3 w 43"/>
                <a:gd name="T35" fmla="*/ 2 h 43"/>
                <a:gd name="T36" fmla="*/ 8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30"/>
                  </a:lnTo>
                  <a:lnTo>
                    <a:pt x="6" y="35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8" y="7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8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8" name="Freeform 288">
              <a:extLst>
                <a:ext uri="{FF2B5EF4-FFF2-40B4-BE49-F238E27FC236}">
                  <a16:creationId xmlns:a16="http://schemas.microsoft.com/office/drawing/2014/main" id="{14D6FA9B-2D43-44E6-9AA5-2CC896CF5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536"/>
              <a:ext cx="21" cy="22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30 h 43"/>
                <a:gd name="T6" fmla="*/ 5 w 43"/>
                <a:gd name="T7" fmla="*/ 35 h 43"/>
                <a:gd name="T8" fmla="*/ 13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30 w 43"/>
                <a:gd name="T15" fmla="*/ 41 h 43"/>
                <a:gd name="T16" fmla="*/ 35 w 43"/>
                <a:gd name="T17" fmla="*/ 37 h 43"/>
                <a:gd name="T18" fmla="*/ 41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5 h 43"/>
                <a:gd name="T26" fmla="*/ 37 w 43"/>
                <a:gd name="T27" fmla="*/ 7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5 w 43"/>
                <a:gd name="T35" fmla="*/ 2 h 43"/>
                <a:gd name="T36" fmla="*/ 7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30"/>
                  </a:lnTo>
                  <a:lnTo>
                    <a:pt x="5" y="35"/>
                  </a:lnTo>
                  <a:lnTo>
                    <a:pt x="13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30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7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9" name="Freeform 289">
              <a:extLst>
                <a:ext uri="{FF2B5EF4-FFF2-40B4-BE49-F238E27FC236}">
                  <a16:creationId xmlns:a16="http://schemas.microsoft.com/office/drawing/2014/main" id="{5BBAD40B-FCCE-42F4-B4EB-117D2BC4F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6" y="1534"/>
              <a:ext cx="22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28 h 43"/>
                <a:gd name="T6" fmla="*/ 6 w 43"/>
                <a:gd name="T7" fmla="*/ 36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8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3 h 43"/>
                <a:gd name="T26" fmla="*/ 38 w 43"/>
                <a:gd name="T27" fmla="*/ 8 h 43"/>
                <a:gd name="T28" fmla="*/ 32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5 w 43"/>
                <a:gd name="T35" fmla="*/ 2 h 43"/>
                <a:gd name="T36" fmla="*/ 8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8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3"/>
                  </a:lnTo>
                  <a:lnTo>
                    <a:pt x="38" y="8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0" name="Freeform 290">
              <a:extLst>
                <a:ext uri="{FF2B5EF4-FFF2-40B4-BE49-F238E27FC236}">
                  <a16:creationId xmlns:a16="http://schemas.microsoft.com/office/drawing/2014/main" id="{6269AE72-5BD7-4111-8F16-430931391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527"/>
              <a:ext cx="21" cy="21"/>
            </a:xfrm>
            <a:custGeom>
              <a:avLst/>
              <a:gdLst>
                <a:gd name="T0" fmla="*/ 0 w 43"/>
                <a:gd name="T1" fmla="*/ 21 h 41"/>
                <a:gd name="T2" fmla="*/ 0 w 43"/>
                <a:gd name="T3" fmla="*/ 21 h 41"/>
                <a:gd name="T4" fmla="*/ 2 w 43"/>
                <a:gd name="T5" fmla="*/ 28 h 41"/>
                <a:gd name="T6" fmla="*/ 6 w 43"/>
                <a:gd name="T7" fmla="*/ 36 h 41"/>
                <a:gd name="T8" fmla="*/ 13 w 43"/>
                <a:gd name="T9" fmla="*/ 39 h 41"/>
                <a:gd name="T10" fmla="*/ 21 w 43"/>
                <a:gd name="T11" fmla="*/ 41 h 41"/>
                <a:gd name="T12" fmla="*/ 21 w 43"/>
                <a:gd name="T13" fmla="*/ 41 h 41"/>
                <a:gd name="T14" fmla="*/ 30 w 43"/>
                <a:gd name="T15" fmla="*/ 41 h 41"/>
                <a:gd name="T16" fmla="*/ 35 w 43"/>
                <a:gd name="T17" fmla="*/ 36 h 41"/>
                <a:gd name="T18" fmla="*/ 41 w 43"/>
                <a:gd name="T19" fmla="*/ 30 h 41"/>
                <a:gd name="T20" fmla="*/ 43 w 43"/>
                <a:gd name="T21" fmla="*/ 23 h 41"/>
                <a:gd name="T22" fmla="*/ 43 w 43"/>
                <a:gd name="T23" fmla="*/ 23 h 41"/>
                <a:gd name="T24" fmla="*/ 41 w 43"/>
                <a:gd name="T25" fmla="*/ 13 h 41"/>
                <a:gd name="T26" fmla="*/ 37 w 43"/>
                <a:gd name="T27" fmla="*/ 6 h 41"/>
                <a:gd name="T28" fmla="*/ 30 w 43"/>
                <a:gd name="T29" fmla="*/ 2 h 41"/>
                <a:gd name="T30" fmla="*/ 22 w 43"/>
                <a:gd name="T31" fmla="*/ 0 h 41"/>
                <a:gd name="T32" fmla="*/ 22 w 43"/>
                <a:gd name="T33" fmla="*/ 0 h 41"/>
                <a:gd name="T34" fmla="*/ 13 w 43"/>
                <a:gd name="T35" fmla="*/ 2 h 41"/>
                <a:gd name="T36" fmla="*/ 7 w 43"/>
                <a:gd name="T37" fmla="*/ 6 h 41"/>
                <a:gd name="T38" fmla="*/ 2 w 43"/>
                <a:gd name="T39" fmla="*/ 11 h 41"/>
                <a:gd name="T40" fmla="*/ 0 w 43"/>
                <a:gd name="T41" fmla="*/ 21 h 41"/>
                <a:gd name="T42" fmla="*/ 0 w 43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3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30" y="41"/>
                  </a:lnTo>
                  <a:lnTo>
                    <a:pt x="35" y="36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3"/>
                  </a:lnTo>
                  <a:lnTo>
                    <a:pt x="37" y="6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7" y="6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1" name="Freeform 291">
              <a:extLst>
                <a:ext uri="{FF2B5EF4-FFF2-40B4-BE49-F238E27FC236}">
                  <a16:creationId xmlns:a16="http://schemas.microsoft.com/office/drawing/2014/main" id="{1AA156D3-982A-45B6-A34D-48D50EC6C0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1526"/>
              <a:ext cx="21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28 h 43"/>
                <a:gd name="T6" fmla="*/ 6 w 43"/>
                <a:gd name="T7" fmla="*/ 36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5 w 43"/>
                <a:gd name="T17" fmla="*/ 38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3 h 43"/>
                <a:gd name="T26" fmla="*/ 37 w 43"/>
                <a:gd name="T27" fmla="*/ 8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7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5" y="38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3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7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2" name="Freeform 292">
              <a:extLst>
                <a:ext uri="{FF2B5EF4-FFF2-40B4-BE49-F238E27FC236}">
                  <a16:creationId xmlns:a16="http://schemas.microsoft.com/office/drawing/2014/main" id="{109776F3-E69D-47E1-82EA-532F6DD29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520"/>
              <a:ext cx="21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28 h 43"/>
                <a:gd name="T6" fmla="*/ 5 w 43"/>
                <a:gd name="T7" fmla="*/ 36 h 43"/>
                <a:gd name="T8" fmla="*/ 13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30 w 43"/>
                <a:gd name="T15" fmla="*/ 41 h 43"/>
                <a:gd name="T16" fmla="*/ 35 w 43"/>
                <a:gd name="T17" fmla="*/ 38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3 h 43"/>
                <a:gd name="T26" fmla="*/ 37 w 43"/>
                <a:gd name="T27" fmla="*/ 8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7 w 43"/>
                <a:gd name="T37" fmla="*/ 6 h 43"/>
                <a:gd name="T38" fmla="*/ 2 w 43"/>
                <a:gd name="T39" fmla="*/ 11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5" y="36"/>
                  </a:lnTo>
                  <a:lnTo>
                    <a:pt x="13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30" y="41"/>
                  </a:lnTo>
                  <a:lnTo>
                    <a:pt x="35" y="38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3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7" y="6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3" name="Freeform 293">
              <a:extLst>
                <a:ext uri="{FF2B5EF4-FFF2-40B4-BE49-F238E27FC236}">
                  <a16:creationId xmlns:a16="http://schemas.microsoft.com/office/drawing/2014/main" id="{52B5C499-9F2C-45B3-87FE-0CB4B43DB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2" y="1520"/>
              <a:ext cx="21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28 h 43"/>
                <a:gd name="T6" fmla="*/ 6 w 43"/>
                <a:gd name="T7" fmla="*/ 36 h 43"/>
                <a:gd name="T8" fmla="*/ 14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8 h 43"/>
                <a:gd name="T18" fmla="*/ 42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2 w 43"/>
                <a:gd name="T25" fmla="*/ 13 h 43"/>
                <a:gd name="T26" fmla="*/ 38 w 43"/>
                <a:gd name="T27" fmla="*/ 8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5 w 43"/>
                <a:gd name="T35" fmla="*/ 2 h 43"/>
                <a:gd name="T36" fmla="*/ 8 w 43"/>
                <a:gd name="T37" fmla="*/ 6 h 43"/>
                <a:gd name="T38" fmla="*/ 2 w 43"/>
                <a:gd name="T39" fmla="*/ 11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4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8"/>
                  </a:lnTo>
                  <a:lnTo>
                    <a:pt x="42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2" y="13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4" name="Freeform 294">
              <a:extLst>
                <a:ext uri="{FF2B5EF4-FFF2-40B4-BE49-F238E27FC236}">
                  <a16:creationId xmlns:a16="http://schemas.microsoft.com/office/drawing/2014/main" id="{80D376FA-D4F0-41B9-8669-4E9676AFE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4" y="1518"/>
              <a:ext cx="21" cy="21"/>
            </a:xfrm>
            <a:custGeom>
              <a:avLst/>
              <a:gdLst>
                <a:gd name="T0" fmla="*/ 0 w 41"/>
                <a:gd name="T1" fmla="*/ 21 h 43"/>
                <a:gd name="T2" fmla="*/ 0 w 41"/>
                <a:gd name="T3" fmla="*/ 21 h 43"/>
                <a:gd name="T4" fmla="*/ 1 w 41"/>
                <a:gd name="T5" fmla="*/ 28 h 43"/>
                <a:gd name="T6" fmla="*/ 5 w 41"/>
                <a:gd name="T7" fmla="*/ 36 h 43"/>
                <a:gd name="T8" fmla="*/ 11 w 41"/>
                <a:gd name="T9" fmla="*/ 42 h 43"/>
                <a:gd name="T10" fmla="*/ 20 w 41"/>
                <a:gd name="T11" fmla="*/ 43 h 43"/>
                <a:gd name="T12" fmla="*/ 20 w 41"/>
                <a:gd name="T13" fmla="*/ 43 h 43"/>
                <a:gd name="T14" fmla="*/ 28 w 41"/>
                <a:gd name="T15" fmla="*/ 42 h 43"/>
                <a:gd name="T16" fmla="*/ 35 w 41"/>
                <a:gd name="T17" fmla="*/ 38 h 43"/>
                <a:gd name="T18" fmla="*/ 39 w 41"/>
                <a:gd name="T19" fmla="*/ 30 h 43"/>
                <a:gd name="T20" fmla="*/ 41 w 41"/>
                <a:gd name="T21" fmla="*/ 23 h 43"/>
                <a:gd name="T22" fmla="*/ 41 w 41"/>
                <a:gd name="T23" fmla="*/ 23 h 43"/>
                <a:gd name="T24" fmla="*/ 41 w 41"/>
                <a:gd name="T25" fmla="*/ 14 h 43"/>
                <a:gd name="T26" fmla="*/ 35 w 41"/>
                <a:gd name="T27" fmla="*/ 8 h 43"/>
                <a:gd name="T28" fmla="*/ 29 w 41"/>
                <a:gd name="T29" fmla="*/ 2 h 43"/>
                <a:gd name="T30" fmla="*/ 22 w 41"/>
                <a:gd name="T31" fmla="*/ 0 h 43"/>
                <a:gd name="T32" fmla="*/ 22 w 41"/>
                <a:gd name="T33" fmla="*/ 0 h 43"/>
                <a:gd name="T34" fmla="*/ 13 w 41"/>
                <a:gd name="T35" fmla="*/ 2 h 43"/>
                <a:gd name="T36" fmla="*/ 5 w 41"/>
                <a:gd name="T37" fmla="*/ 6 h 43"/>
                <a:gd name="T38" fmla="*/ 1 w 41"/>
                <a:gd name="T39" fmla="*/ 14 h 43"/>
                <a:gd name="T40" fmla="*/ 0 w 41"/>
                <a:gd name="T41" fmla="*/ 21 h 43"/>
                <a:gd name="T42" fmla="*/ 0 w 41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1"/>
                  </a:moveTo>
                  <a:lnTo>
                    <a:pt x="0" y="21"/>
                  </a:lnTo>
                  <a:lnTo>
                    <a:pt x="1" y="28"/>
                  </a:lnTo>
                  <a:lnTo>
                    <a:pt x="5" y="36"/>
                  </a:lnTo>
                  <a:lnTo>
                    <a:pt x="11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2"/>
                  </a:lnTo>
                  <a:lnTo>
                    <a:pt x="35" y="38"/>
                  </a:lnTo>
                  <a:lnTo>
                    <a:pt x="39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4"/>
                  </a:lnTo>
                  <a:lnTo>
                    <a:pt x="35" y="8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5" y="6"/>
                  </a:lnTo>
                  <a:lnTo>
                    <a:pt x="1" y="14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5" name="Freeform 295">
              <a:extLst>
                <a:ext uri="{FF2B5EF4-FFF2-40B4-BE49-F238E27FC236}">
                  <a16:creationId xmlns:a16="http://schemas.microsoft.com/office/drawing/2014/main" id="{28703875-051E-401E-AD48-B490EFE2A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8" y="1518"/>
              <a:ext cx="22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28 h 43"/>
                <a:gd name="T6" fmla="*/ 5 w 43"/>
                <a:gd name="T7" fmla="*/ 36 h 43"/>
                <a:gd name="T8" fmla="*/ 13 w 43"/>
                <a:gd name="T9" fmla="*/ 42 h 43"/>
                <a:gd name="T10" fmla="*/ 20 w 43"/>
                <a:gd name="T11" fmla="*/ 43 h 43"/>
                <a:gd name="T12" fmla="*/ 20 w 43"/>
                <a:gd name="T13" fmla="*/ 43 h 43"/>
                <a:gd name="T14" fmla="*/ 28 w 43"/>
                <a:gd name="T15" fmla="*/ 42 h 43"/>
                <a:gd name="T16" fmla="*/ 35 w 43"/>
                <a:gd name="T17" fmla="*/ 38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4 h 43"/>
                <a:gd name="T26" fmla="*/ 37 w 43"/>
                <a:gd name="T27" fmla="*/ 8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7 w 43"/>
                <a:gd name="T37" fmla="*/ 6 h 43"/>
                <a:gd name="T38" fmla="*/ 2 w 43"/>
                <a:gd name="T39" fmla="*/ 14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5" y="36"/>
                  </a:lnTo>
                  <a:lnTo>
                    <a:pt x="13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2"/>
                  </a:lnTo>
                  <a:lnTo>
                    <a:pt x="35" y="38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4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7" y="6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6" name="Freeform 296">
              <a:extLst>
                <a:ext uri="{FF2B5EF4-FFF2-40B4-BE49-F238E27FC236}">
                  <a16:creationId xmlns:a16="http://schemas.microsoft.com/office/drawing/2014/main" id="{57124293-B46E-43E1-9112-C754674F84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8" y="1516"/>
              <a:ext cx="21" cy="21"/>
            </a:xfrm>
            <a:custGeom>
              <a:avLst/>
              <a:gdLst>
                <a:gd name="T0" fmla="*/ 0 w 41"/>
                <a:gd name="T1" fmla="*/ 20 h 43"/>
                <a:gd name="T2" fmla="*/ 0 w 41"/>
                <a:gd name="T3" fmla="*/ 20 h 43"/>
                <a:gd name="T4" fmla="*/ 0 w 41"/>
                <a:gd name="T5" fmla="*/ 30 h 43"/>
                <a:gd name="T6" fmla="*/ 6 w 41"/>
                <a:gd name="T7" fmla="*/ 37 h 43"/>
                <a:gd name="T8" fmla="*/ 11 w 41"/>
                <a:gd name="T9" fmla="*/ 41 h 43"/>
                <a:gd name="T10" fmla="*/ 21 w 41"/>
                <a:gd name="T11" fmla="*/ 43 h 43"/>
                <a:gd name="T12" fmla="*/ 21 w 41"/>
                <a:gd name="T13" fmla="*/ 43 h 43"/>
                <a:gd name="T14" fmla="*/ 28 w 41"/>
                <a:gd name="T15" fmla="*/ 41 h 43"/>
                <a:gd name="T16" fmla="*/ 36 w 41"/>
                <a:gd name="T17" fmla="*/ 37 h 43"/>
                <a:gd name="T18" fmla="*/ 39 w 41"/>
                <a:gd name="T19" fmla="*/ 31 h 43"/>
                <a:gd name="T20" fmla="*/ 41 w 41"/>
                <a:gd name="T21" fmla="*/ 22 h 43"/>
                <a:gd name="T22" fmla="*/ 41 w 41"/>
                <a:gd name="T23" fmla="*/ 22 h 43"/>
                <a:gd name="T24" fmla="*/ 41 w 41"/>
                <a:gd name="T25" fmla="*/ 15 h 43"/>
                <a:gd name="T26" fmla="*/ 36 w 41"/>
                <a:gd name="T27" fmla="*/ 7 h 43"/>
                <a:gd name="T28" fmla="*/ 30 w 41"/>
                <a:gd name="T29" fmla="*/ 3 h 43"/>
                <a:gd name="T30" fmla="*/ 21 w 41"/>
                <a:gd name="T31" fmla="*/ 0 h 43"/>
                <a:gd name="T32" fmla="*/ 21 w 41"/>
                <a:gd name="T33" fmla="*/ 0 h 43"/>
                <a:gd name="T34" fmla="*/ 13 w 41"/>
                <a:gd name="T35" fmla="*/ 2 h 43"/>
                <a:gd name="T36" fmla="*/ 6 w 41"/>
                <a:gd name="T37" fmla="*/ 7 h 43"/>
                <a:gd name="T38" fmla="*/ 2 w 41"/>
                <a:gd name="T39" fmla="*/ 13 h 43"/>
                <a:gd name="T40" fmla="*/ 0 w 41"/>
                <a:gd name="T41" fmla="*/ 20 h 43"/>
                <a:gd name="T42" fmla="*/ 0 w 41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0"/>
                  </a:moveTo>
                  <a:lnTo>
                    <a:pt x="0" y="20"/>
                  </a:lnTo>
                  <a:lnTo>
                    <a:pt x="0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39" y="31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6" y="7"/>
                  </a:lnTo>
                  <a:lnTo>
                    <a:pt x="30" y="3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7" name="Freeform 297">
              <a:extLst>
                <a:ext uri="{FF2B5EF4-FFF2-40B4-BE49-F238E27FC236}">
                  <a16:creationId xmlns:a16="http://schemas.microsoft.com/office/drawing/2014/main" id="{CE0717E6-D532-4A8A-A763-FDC2DC0B9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3" y="1516"/>
              <a:ext cx="22" cy="20"/>
            </a:xfrm>
            <a:custGeom>
              <a:avLst/>
              <a:gdLst>
                <a:gd name="T0" fmla="*/ 0 w 43"/>
                <a:gd name="T1" fmla="*/ 20 h 41"/>
                <a:gd name="T2" fmla="*/ 0 w 43"/>
                <a:gd name="T3" fmla="*/ 20 h 41"/>
                <a:gd name="T4" fmla="*/ 2 w 43"/>
                <a:gd name="T5" fmla="*/ 28 h 41"/>
                <a:gd name="T6" fmla="*/ 6 w 43"/>
                <a:gd name="T7" fmla="*/ 35 h 41"/>
                <a:gd name="T8" fmla="*/ 13 w 43"/>
                <a:gd name="T9" fmla="*/ 39 h 41"/>
                <a:gd name="T10" fmla="*/ 21 w 43"/>
                <a:gd name="T11" fmla="*/ 41 h 41"/>
                <a:gd name="T12" fmla="*/ 21 w 43"/>
                <a:gd name="T13" fmla="*/ 41 h 41"/>
                <a:gd name="T14" fmla="*/ 30 w 43"/>
                <a:gd name="T15" fmla="*/ 41 h 41"/>
                <a:gd name="T16" fmla="*/ 36 w 43"/>
                <a:gd name="T17" fmla="*/ 35 h 41"/>
                <a:gd name="T18" fmla="*/ 41 w 43"/>
                <a:gd name="T19" fmla="*/ 30 h 41"/>
                <a:gd name="T20" fmla="*/ 43 w 43"/>
                <a:gd name="T21" fmla="*/ 20 h 41"/>
                <a:gd name="T22" fmla="*/ 43 w 43"/>
                <a:gd name="T23" fmla="*/ 20 h 41"/>
                <a:gd name="T24" fmla="*/ 41 w 43"/>
                <a:gd name="T25" fmla="*/ 13 h 41"/>
                <a:gd name="T26" fmla="*/ 38 w 43"/>
                <a:gd name="T27" fmla="*/ 5 h 41"/>
                <a:gd name="T28" fmla="*/ 30 w 43"/>
                <a:gd name="T29" fmla="*/ 2 h 41"/>
                <a:gd name="T30" fmla="*/ 23 w 43"/>
                <a:gd name="T31" fmla="*/ 0 h 41"/>
                <a:gd name="T32" fmla="*/ 23 w 43"/>
                <a:gd name="T33" fmla="*/ 0 h 41"/>
                <a:gd name="T34" fmla="*/ 15 w 43"/>
                <a:gd name="T35" fmla="*/ 0 h 41"/>
                <a:gd name="T36" fmla="*/ 8 w 43"/>
                <a:gd name="T37" fmla="*/ 5 h 41"/>
                <a:gd name="T38" fmla="*/ 2 w 43"/>
                <a:gd name="T39" fmla="*/ 11 h 41"/>
                <a:gd name="T40" fmla="*/ 0 w 43"/>
                <a:gd name="T41" fmla="*/ 20 h 41"/>
                <a:gd name="T42" fmla="*/ 0 w 43"/>
                <a:gd name="T4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13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30" y="41"/>
                  </a:lnTo>
                  <a:lnTo>
                    <a:pt x="36" y="35"/>
                  </a:lnTo>
                  <a:lnTo>
                    <a:pt x="41" y="3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1" y="13"/>
                  </a:lnTo>
                  <a:lnTo>
                    <a:pt x="38" y="5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5"/>
                  </a:lnTo>
                  <a:lnTo>
                    <a:pt x="2" y="11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8" name="Freeform 298">
              <a:extLst>
                <a:ext uri="{FF2B5EF4-FFF2-40B4-BE49-F238E27FC236}">
                  <a16:creationId xmlns:a16="http://schemas.microsoft.com/office/drawing/2014/main" id="{ADBEC848-76B8-4E44-89A0-AF7B672DF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1513"/>
              <a:ext cx="21" cy="21"/>
            </a:xfrm>
            <a:custGeom>
              <a:avLst/>
              <a:gdLst>
                <a:gd name="T0" fmla="*/ 0 w 43"/>
                <a:gd name="T1" fmla="*/ 21 h 41"/>
                <a:gd name="T2" fmla="*/ 0 w 43"/>
                <a:gd name="T3" fmla="*/ 21 h 41"/>
                <a:gd name="T4" fmla="*/ 2 w 43"/>
                <a:gd name="T5" fmla="*/ 28 h 41"/>
                <a:gd name="T6" fmla="*/ 6 w 43"/>
                <a:gd name="T7" fmla="*/ 36 h 41"/>
                <a:gd name="T8" fmla="*/ 13 w 43"/>
                <a:gd name="T9" fmla="*/ 39 h 41"/>
                <a:gd name="T10" fmla="*/ 21 w 43"/>
                <a:gd name="T11" fmla="*/ 41 h 41"/>
                <a:gd name="T12" fmla="*/ 21 w 43"/>
                <a:gd name="T13" fmla="*/ 41 h 41"/>
                <a:gd name="T14" fmla="*/ 28 w 43"/>
                <a:gd name="T15" fmla="*/ 41 h 41"/>
                <a:gd name="T16" fmla="*/ 35 w 43"/>
                <a:gd name="T17" fmla="*/ 36 h 41"/>
                <a:gd name="T18" fmla="*/ 41 w 43"/>
                <a:gd name="T19" fmla="*/ 30 h 41"/>
                <a:gd name="T20" fmla="*/ 43 w 43"/>
                <a:gd name="T21" fmla="*/ 21 h 41"/>
                <a:gd name="T22" fmla="*/ 43 w 43"/>
                <a:gd name="T23" fmla="*/ 21 h 41"/>
                <a:gd name="T24" fmla="*/ 41 w 43"/>
                <a:gd name="T25" fmla="*/ 13 h 41"/>
                <a:gd name="T26" fmla="*/ 37 w 43"/>
                <a:gd name="T27" fmla="*/ 6 h 41"/>
                <a:gd name="T28" fmla="*/ 30 w 43"/>
                <a:gd name="T29" fmla="*/ 2 h 41"/>
                <a:gd name="T30" fmla="*/ 22 w 43"/>
                <a:gd name="T31" fmla="*/ 0 h 41"/>
                <a:gd name="T32" fmla="*/ 22 w 43"/>
                <a:gd name="T33" fmla="*/ 0 h 41"/>
                <a:gd name="T34" fmla="*/ 13 w 43"/>
                <a:gd name="T35" fmla="*/ 0 h 41"/>
                <a:gd name="T36" fmla="*/ 7 w 43"/>
                <a:gd name="T37" fmla="*/ 6 h 41"/>
                <a:gd name="T38" fmla="*/ 2 w 43"/>
                <a:gd name="T39" fmla="*/ 11 h 41"/>
                <a:gd name="T40" fmla="*/ 0 w 43"/>
                <a:gd name="T41" fmla="*/ 21 h 41"/>
                <a:gd name="T42" fmla="*/ 0 w 43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3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8" y="41"/>
                  </a:lnTo>
                  <a:lnTo>
                    <a:pt x="35" y="36"/>
                  </a:lnTo>
                  <a:lnTo>
                    <a:pt x="41" y="30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13"/>
                  </a:lnTo>
                  <a:lnTo>
                    <a:pt x="37" y="6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7" y="6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0" name="Freeform 299">
              <a:extLst>
                <a:ext uri="{FF2B5EF4-FFF2-40B4-BE49-F238E27FC236}">
                  <a16:creationId xmlns:a16="http://schemas.microsoft.com/office/drawing/2014/main" id="{FAE9C76C-0789-40AF-A850-0DA1E698D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1510"/>
              <a:ext cx="20" cy="22"/>
            </a:xfrm>
            <a:custGeom>
              <a:avLst/>
              <a:gdLst>
                <a:gd name="T0" fmla="*/ 0 w 41"/>
                <a:gd name="T1" fmla="*/ 20 h 42"/>
                <a:gd name="T2" fmla="*/ 0 w 41"/>
                <a:gd name="T3" fmla="*/ 20 h 42"/>
                <a:gd name="T4" fmla="*/ 0 w 41"/>
                <a:gd name="T5" fmla="*/ 28 h 42"/>
                <a:gd name="T6" fmla="*/ 6 w 41"/>
                <a:gd name="T7" fmla="*/ 35 h 42"/>
                <a:gd name="T8" fmla="*/ 11 w 41"/>
                <a:gd name="T9" fmla="*/ 41 h 42"/>
                <a:gd name="T10" fmla="*/ 21 w 41"/>
                <a:gd name="T11" fmla="*/ 42 h 42"/>
                <a:gd name="T12" fmla="*/ 21 w 41"/>
                <a:gd name="T13" fmla="*/ 42 h 42"/>
                <a:gd name="T14" fmla="*/ 28 w 41"/>
                <a:gd name="T15" fmla="*/ 41 h 42"/>
                <a:gd name="T16" fmla="*/ 36 w 41"/>
                <a:gd name="T17" fmla="*/ 37 h 42"/>
                <a:gd name="T18" fmla="*/ 39 w 41"/>
                <a:gd name="T19" fmla="*/ 29 h 42"/>
                <a:gd name="T20" fmla="*/ 41 w 41"/>
                <a:gd name="T21" fmla="*/ 22 h 42"/>
                <a:gd name="T22" fmla="*/ 41 w 41"/>
                <a:gd name="T23" fmla="*/ 22 h 42"/>
                <a:gd name="T24" fmla="*/ 41 w 41"/>
                <a:gd name="T25" fmla="*/ 13 h 42"/>
                <a:gd name="T26" fmla="*/ 36 w 41"/>
                <a:gd name="T27" fmla="*/ 7 h 42"/>
                <a:gd name="T28" fmla="*/ 30 w 41"/>
                <a:gd name="T29" fmla="*/ 1 h 42"/>
                <a:gd name="T30" fmla="*/ 21 w 41"/>
                <a:gd name="T31" fmla="*/ 0 h 42"/>
                <a:gd name="T32" fmla="*/ 21 w 41"/>
                <a:gd name="T33" fmla="*/ 0 h 42"/>
                <a:gd name="T34" fmla="*/ 13 w 41"/>
                <a:gd name="T35" fmla="*/ 1 h 42"/>
                <a:gd name="T36" fmla="*/ 6 w 41"/>
                <a:gd name="T37" fmla="*/ 5 h 42"/>
                <a:gd name="T38" fmla="*/ 2 w 41"/>
                <a:gd name="T39" fmla="*/ 13 h 42"/>
                <a:gd name="T40" fmla="*/ 0 w 41"/>
                <a:gd name="T41" fmla="*/ 20 h 42"/>
                <a:gd name="T42" fmla="*/ 0 w 41"/>
                <a:gd name="T4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2">
                  <a:moveTo>
                    <a:pt x="0" y="20"/>
                  </a:moveTo>
                  <a:lnTo>
                    <a:pt x="0" y="20"/>
                  </a:lnTo>
                  <a:lnTo>
                    <a:pt x="0" y="28"/>
                  </a:lnTo>
                  <a:lnTo>
                    <a:pt x="6" y="35"/>
                  </a:lnTo>
                  <a:lnTo>
                    <a:pt x="11" y="41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39" y="29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3"/>
                  </a:lnTo>
                  <a:lnTo>
                    <a:pt x="36" y="7"/>
                  </a:lnTo>
                  <a:lnTo>
                    <a:pt x="3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1" name="Freeform 300">
              <a:extLst>
                <a:ext uri="{FF2B5EF4-FFF2-40B4-BE49-F238E27FC236}">
                  <a16:creationId xmlns:a16="http://schemas.microsoft.com/office/drawing/2014/main" id="{210E3342-59AE-47ED-9A06-A65A7877B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9" y="1505"/>
              <a:ext cx="22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1 w 43"/>
                <a:gd name="T5" fmla="*/ 30 h 43"/>
                <a:gd name="T6" fmla="*/ 5 w 43"/>
                <a:gd name="T7" fmla="*/ 36 h 43"/>
                <a:gd name="T8" fmla="*/ 11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28 w 43"/>
                <a:gd name="T15" fmla="*/ 41 h 43"/>
                <a:gd name="T16" fmla="*/ 35 w 43"/>
                <a:gd name="T17" fmla="*/ 38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5 h 43"/>
                <a:gd name="T26" fmla="*/ 37 w 43"/>
                <a:gd name="T27" fmla="*/ 8 h 43"/>
                <a:gd name="T28" fmla="*/ 29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5 w 43"/>
                <a:gd name="T37" fmla="*/ 6 h 43"/>
                <a:gd name="T38" fmla="*/ 1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1" y="30"/>
                  </a:lnTo>
                  <a:lnTo>
                    <a:pt x="5" y="36"/>
                  </a:lnTo>
                  <a:lnTo>
                    <a:pt x="11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1"/>
                  </a:lnTo>
                  <a:lnTo>
                    <a:pt x="35" y="38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5"/>
                  </a:lnTo>
                  <a:lnTo>
                    <a:pt x="37" y="8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5" y="6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2" name="Freeform 301">
              <a:extLst>
                <a:ext uri="{FF2B5EF4-FFF2-40B4-BE49-F238E27FC236}">
                  <a16:creationId xmlns:a16="http://schemas.microsoft.com/office/drawing/2014/main" id="{39247517-3C02-4D7B-9DA4-F4598C14A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7" y="1502"/>
              <a:ext cx="21" cy="21"/>
            </a:xfrm>
            <a:custGeom>
              <a:avLst/>
              <a:gdLst>
                <a:gd name="T0" fmla="*/ 0 w 41"/>
                <a:gd name="T1" fmla="*/ 20 h 43"/>
                <a:gd name="T2" fmla="*/ 0 w 41"/>
                <a:gd name="T3" fmla="*/ 20 h 43"/>
                <a:gd name="T4" fmla="*/ 0 w 41"/>
                <a:gd name="T5" fmla="*/ 30 h 43"/>
                <a:gd name="T6" fmla="*/ 6 w 41"/>
                <a:gd name="T7" fmla="*/ 35 h 43"/>
                <a:gd name="T8" fmla="*/ 12 w 41"/>
                <a:gd name="T9" fmla="*/ 41 h 43"/>
                <a:gd name="T10" fmla="*/ 21 w 41"/>
                <a:gd name="T11" fmla="*/ 43 h 43"/>
                <a:gd name="T12" fmla="*/ 21 w 41"/>
                <a:gd name="T13" fmla="*/ 43 h 43"/>
                <a:gd name="T14" fmla="*/ 28 w 41"/>
                <a:gd name="T15" fmla="*/ 41 h 43"/>
                <a:gd name="T16" fmla="*/ 36 w 41"/>
                <a:gd name="T17" fmla="*/ 37 h 43"/>
                <a:gd name="T18" fmla="*/ 40 w 41"/>
                <a:gd name="T19" fmla="*/ 30 h 43"/>
                <a:gd name="T20" fmla="*/ 41 w 41"/>
                <a:gd name="T21" fmla="*/ 22 h 43"/>
                <a:gd name="T22" fmla="*/ 41 w 41"/>
                <a:gd name="T23" fmla="*/ 22 h 43"/>
                <a:gd name="T24" fmla="*/ 41 w 41"/>
                <a:gd name="T25" fmla="*/ 15 h 43"/>
                <a:gd name="T26" fmla="*/ 36 w 41"/>
                <a:gd name="T27" fmla="*/ 7 h 43"/>
                <a:gd name="T28" fmla="*/ 30 w 41"/>
                <a:gd name="T29" fmla="*/ 2 h 43"/>
                <a:gd name="T30" fmla="*/ 21 w 41"/>
                <a:gd name="T31" fmla="*/ 0 h 43"/>
                <a:gd name="T32" fmla="*/ 21 w 41"/>
                <a:gd name="T33" fmla="*/ 0 h 43"/>
                <a:gd name="T34" fmla="*/ 13 w 41"/>
                <a:gd name="T35" fmla="*/ 2 h 43"/>
                <a:gd name="T36" fmla="*/ 6 w 41"/>
                <a:gd name="T37" fmla="*/ 5 h 43"/>
                <a:gd name="T38" fmla="*/ 2 w 41"/>
                <a:gd name="T39" fmla="*/ 13 h 43"/>
                <a:gd name="T40" fmla="*/ 0 w 41"/>
                <a:gd name="T41" fmla="*/ 20 h 43"/>
                <a:gd name="T42" fmla="*/ 0 w 41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0"/>
                  </a:moveTo>
                  <a:lnTo>
                    <a:pt x="0" y="20"/>
                  </a:lnTo>
                  <a:lnTo>
                    <a:pt x="0" y="30"/>
                  </a:lnTo>
                  <a:lnTo>
                    <a:pt x="6" y="35"/>
                  </a:lnTo>
                  <a:lnTo>
                    <a:pt x="12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0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6" y="7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6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3" name="Freeform 302">
              <a:extLst>
                <a:ext uri="{FF2B5EF4-FFF2-40B4-BE49-F238E27FC236}">
                  <a16:creationId xmlns:a16="http://schemas.microsoft.com/office/drawing/2014/main" id="{A7DE2EA2-5C60-4341-BEC2-9101ECF6A4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1501"/>
              <a:ext cx="20" cy="21"/>
            </a:xfrm>
            <a:custGeom>
              <a:avLst/>
              <a:gdLst>
                <a:gd name="T0" fmla="*/ 0 w 41"/>
                <a:gd name="T1" fmla="*/ 20 h 43"/>
                <a:gd name="T2" fmla="*/ 0 w 41"/>
                <a:gd name="T3" fmla="*/ 20 h 43"/>
                <a:gd name="T4" fmla="*/ 2 w 41"/>
                <a:gd name="T5" fmla="*/ 30 h 43"/>
                <a:gd name="T6" fmla="*/ 6 w 41"/>
                <a:gd name="T7" fmla="*/ 35 h 43"/>
                <a:gd name="T8" fmla="*/ 11 w 41"/>
                <a:gd name="T9" fmla="*/ 41 h 43"/>
                <a:gd name="T10" fmla="*/ 21 w 41"/>
                <a:gd name="T11" fmla="*/ 43 h 43"/>
                <a:gd name="T12" fmla="*/ 21 w 41"/>
                <a:gd name="T13" fmla="*/ 43 h 43"/>
                <a:gd name="T14" fmla="*/ 28 w 41"/>
                <a:gd name="T15" fmla="*/ 41 h 43"/>
                <a:gd name="T16" fmla="*/ 36 w 41"/>
                <a:gd name="T17" fmla="*/ 37 h 43"/>
                <a:gd name="T18" fmla="*/ 39 w 41"/>
                <a:gd name="T19" fmla="*/ 30 h 43"/>
                <a:gd name="T20" fmla="*/ 41 w 41"/>
                <a:gd name="T21" fmla="*/ 22 h 43"/>
                <a:gd name="T22" fmla="*/ 41 w 41"/>
                <a:gd name="T23" fmla="*/ 22 h 43"/>
                <a:gd name="T24" fmla="*/ 41 w 41"/>
                <a:gd name="T25" fmla="*/ 13 h 43"/>
                <a:gd name="T26" fmla="*/ 36 w 41"/>
                <a:gd name="T27" fmla="*/ 7 h 43"/>
                <a:gd name="T28" fmla="*/ 30 w 41"/>
                <a:gd name="T29" fmla="*/ 2 h 43"/>
                <a:gd name="T30" fmla="*/ 23 w 41"/>
                <a:gd name="T31" fmla="*/ 0 h 43"/>
                <a:gd name="T32" fmla="*/ 23 w 41"/>
                <a:gd name="T33" fmla="*/ 0 h 43"/>
                <a:gd name="T34" fmla="*/ 13 w 41"/>
                <a:gd name="T35" fmla="*/ 2 h 43"/>
                <a:gd name="T36" fmla="*/ 6 w 41"/>
                <a:gd name="T37" fmla="*/ 5 h 43"/>
                <a:gd name="T38" fmla="*/ 2 w 41"/>
                <a:gd name="T39" fmla="*/ 13 h 43"/>
                <a:gd name="T40" fmla="*/ 0 w 41"/>
                <a:gd name="T41" fmla="*/ 20 h 43"/>
                <a:gd name="T42" fmla="*/ 0 w 41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0"/>
                  </a:moveTo>
                  <a:lnTo>
                    <a:pt x="0" y="20"/>
                  </a:lnTo>
                  <a:lnTo>
                    <a:pt x="2" y="30"/>
                  </a:lnTo>
                  <a:lnTo>
                    <a:pt x="6" y="35"/>
                  </a:lnTo>
                  <a:lnTo>
                    <a:pt x="1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39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3"/>
                  </a:lnTo>
                  <a:lnTo>
                    <a:pt x="36" y="7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6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4" name="Freeform 303">
              <a:extLst>
                <a:ext uri="{FF2B5EF4-FFF2-40B4-BE49-F238E27FC236}">
                  <a16:creationId xmlns:a16="http://schemas.microsoft.com/office/drawing/2014/main" id="{EF989F9F-1F4B-4834-8F18-5C342F3E96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500"/>
              <a:ext cx="21" cy="21"/>
            </a:xfrm>
            <a:custGeom>
              <a:avLst/>
              <a:gdLst>
                <a:gd name="T0" fmla="*/ 0 w 43"/>
                <a:gd name="T1" fmla="*/ 21 h 41"/>
                <a:gd name="T2" fmla="*/ 0 w 43"/>
                <a:gd name="T3" fmla="*/ 21 h 41"/>
                <a:gd name="T4" fmla="*/ 2 w 43"/>
                <a:gd name="T5" fmla="*/ 28 h 41"/>
                <a:gd name="T6" fmla="*/ 6 w 43"/>
                <a:gd name="T7" fmla="*/ 35 h 41"/>
                <a:gd name="T8" fmla="*/ 12 w 43"/>
                <a:gd name="T9" fmla="*/ 39 h 41"/>
                <a:gd name="T10" fmla="*/ 21 w 43"/>
                <a:gd name="T11" fmla="*/ 41 h 41"/>
                <a:gd name="T12" fmla="*/ 21 w 43"/>
                <a:gd name="T13" fmla="*/ 41 h 41"/>
                <a:gd name="T14" fmla="*/ 28 w 43"/>
                <a:gd name="T15" fmla="*/ 41 h 41"/>
                <a:gd name="T16" fmla="*/ 36 w 43"/>
                <a:gd name="T17" fmla="*/ 35 h 41"/>
                <a:gd name="T18" fmla="*/ 40 w 43"/>
                <a:gd name="T19" fmla="*/ 30 h 41"/>
                <a:gd name="T20" fmla="*/ 43 w 43"/>
                <a:gd name="T21" fmla="*/ 21 h 41"/>
                <a:gd name="T22" fmla="*/ 43 w 43"/>
                <a:gd name="T23" fmla="*/ 21 h 41"/>
                <a:gd name="T24" fmla="*/ 41 w 43"/>
                <a:gd name="T25" fmla="*/ 13 h 41"/>
                <a:gd name="T26" fmla="*/ 36 w 43"/>
                <a:gd name="T27" fmla="*/ 6 h 41"/>
                <a:gd name="T28" fmla="*/ 30 w 43"/>
                <a:gd name="T29" fmla="*/ 2 h 41"/>
                <a:gd name="T30" fmla="*/ 23 w 43"/>
                <a:gd name="T31" fmla="*/ 0 h 41"/>
                <a:gd name="T32" fmla="*/ 23 w 43"/>
                <a:gd name="T33" fmla="*/ 0 h 41"/>
                <a:gd name="T34" fmla="*/ 13 w 43"/>
                <a:gd name="T35" fmla="*/ 0 h 41"/>
                <a:gd name="T36" fmla="*/ 6 w 43"/>
                <a:gd name="T37" fmla="*/ 6 h 41"/>
                <a:gd name="T38" fmla="*/ 2 w 43"/>
                <a:gd name="T39" fmla="*/ 11 h 41"/>
                <a:gd name="T40" fmla="*/ 0 w 43"/>
                <a:gd name="T41" fmla="*/ 21 h 41"/>
                <a:gd name="T42" fmla="*/ 0 w 43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12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8" y="41"/>
                  </a:lnTo>
                  <a:lnTo>
                    <a:pt x="36" y="35"/>
                  </a:lnTo>
                  <a:lnTo>
                    <a:pt x="40" y="30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13"/>
                  </a:lnTo>
                  <a:lnTo>
                    <a:pt x="36" y="6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5" name="Freeform 304">
              <a:extLst>
                <a:ext uri="{FF2B5EF4-FFF2-40B4-BE49-F238E27FC236}">
                  <a16:creationId xmlns:a16="http://schemas.microsoft.com/office/drawing/2014/main" id="{CB29EDAE-9241-4DF1-8569-1DB80D8E7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1497"/>
              <a:ext cx="21" cy="22"/>
            </a:xfrm>
            <a:custGeom>
              <a:avLst/>
              <a:gdLst>
                <a:gd name="T0" fmla="*/ 0 w 41"/>
                <a:gd name="T1" fmla="*/ 21 h 43"/>
                <a:gd name="T2" fmla="*/ 0 w 41"/>
                <a:gd name="T3" fmla="*/ 21 h 43"/>
                <a:gd name="T4" fmla="*/ 2 w 41"/>
                <a:gd name="T5" fmla="*/ 28 h 43"/>
                <a:gd name="T6" fmla="*/ 6 w 41"/>
                <a:gd name="T7" fmla="*/ 36 h 43"/>
                <a:gd name="T8" fmla="*/ 12 w 41"/>
                <a:gd name="T9" fmla="*/ 41 h 43"/>
                <a:gd name="T10" fmla="*/ 21 w 41"/>
                <a:gd name="T11" fmla="*/ 43 h 43"/>
                <a:gd name="T12" fmla="*/ 21 w 41"/>
                <a:gd name="T13" fmla="*/ 43 h 43"/>
                <a:gd name="T14" fmla="*/ 28 w 41"/>
                <a:gd name="T15" fmla="*/ 41 h 43"/>
                <a:gd name="T16" fmla="*/ 36 w 41"/>
                <a:gd name="T17" fmla="*/ 38 h 43"/>
                <a:gd name="T18" fmla="*/ 40 w 41"/>
                <a:gd name="T19" fmla="*/ 30 h 43"/>
                <a:gd name="T20" fmla="*/ 41 w 41"/>
                <a:gd name="T21" fmla="*/ 23 h 43"/>
                <a:gd name="T22" fmla="*/ 41 w 41"/>
                <a:gd name="T23" fmla="*/ 23 h 43"/>
                <a:gd name="T24" fmla="*/ 41 w 41"/>
                <a:gd name="T25" fmla="*/ 13 h 43"/>
                <a:gd name="T26" fmla="*/ 36 w 41"/>
                <a:gd name="T27" fmla="*/ 8 h 43"/>
                <a:gd name="T28" fmla="*/ 30 w 41"/>
                <a:gd name="T29" fmla="*/ 2 h 43"/>
                <a:gd name="T30" fmla="*/ 23 w 41"/>
                <a:gd name="T31" fmla="*/ 0 h 43"/>
                <a:gd name="T32" fmla="*/ 23 w 41"/>
                <a:gd name="T33" fmla="*/ 0 h 43"/>
                <a:gd name="T34" fmla="*/ 13 w 41"/>
                <a:gd name="T35" fmla="*/ 2 h 43"/>
                <a:gd name="T36" fmla="*/ 6 w 41"/>
                <a:gd name="T37" fmla="*/ 6 h 43"/>
                <a:gd name="T38" fmla="*/ 2 w 41"/>
                <a:gd name="T39" fmla="*/ 12 h 43"/>
                <a:gd name="T40" fmla="*/ 0 w 41"/>
                <a:gd name="T41" fmla="*/ 21 h 43"/>
                <a:gd name="T42" fmla="*/ 0 w 41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2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8"/>
                  </a:lnTo>
                  <a:lnTo>
                    <a:pt x="40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3"/>
                  </a:lnTo>
                  <a:lnTo>
                    <a:pt x="36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6" y="6"/>
                  </a:lnTo>
                  <a:lnTo>
                    <a:pt x="2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6" name="Freeform 305">
              <a:extLst>
                <a:ext uri="{FF2B5EF4-FFF2-40B4-BE49-F238E27FC236}">
                  <a16:creationId xmlns:a16="http://schemas.microsoft.com/office/drawing/2014/main" id="{539F0DCB-06EF-4BB2-948C-9DF13EF24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2" y="1492"/>
              <a:ext cx="22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28 h 43"/>
                <a:gd name="T6" fmla="*/ 5 w 43"/>
                <a:gd name="T7" fmla="*/ 36 h 43"/>
                <a:gd name="T8" fmla="*/ 11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28 w 43"/>
                <a:gd name="T15" fmla="*/ 41 h 43"/>
                <a:gd name="T16" fmla="*/ 35 w 43"/>
                <a:gd name="T17" fmla="*/ 38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3 h 43"/>
                <a:gd name="T26" fmla="*/ 35 w 43"/>
                <a:gd name="T27" fmla="*/ 8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5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5" y="36"/>
                  </a:lnTo>
                  <a:lnTo>
                    <a:pt x="11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1"/>
                  </a:lnTo>
                  <a:lnTo>
                    <a:pt x="35" y="38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3"/>
                  </a:lnTo>
                  <a:lnTo>
                    <a:pt x="35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5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7" name="Freeform 306">
              <a:extLst>
                <a:ext uri="{FF2B5EF4-FFF2-40B4-BE49-F238E27FC236}">
                  <a16:creationId xmlns:a16="http://schemas.microsoft.com/office/drawing/2014/main" id="{1CA69268-D21D-4FED-BC2D-BBAB70284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3" y="1491"/>
              <a:ext cx="21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28 h 43"/>
                <a:gd name="T6" fmla="*/ 6 w 43"/>
                <a:gd name="T7" fmla="*/ 36 h 43"/>
                <a:gd name="T8" fmla="*/ 13 w 43"/>
                <a:gd name="T9" fmla="*/ 40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6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3 h 43"/>
                <a:gd name="T26" fmla="*/ 37 w 43"/>
                <a:gd name="T27" fmla="*/ 6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5 w 43"/>
                <a:gd name="T35" fmla="*/ 2 h 43"/>
                <a:gd name="T36" fmla="*/ 7 w 43"/>
                <a:gd name="T37" fmla="*/ 6 h 43"/>
                <a:gd name="T38" fmla="*/ 2 w 43"/>
                <a:gd name="T39" fmla="*/ 12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3" y="40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6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3"/>
                  </a:lnTo>
                  <a:lnTo>
                    <a:pt x="37" y="6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7" y="6"/>
                  </a:lnTo>
                  <a:lnTo>
                    <a:pt x="2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8" name="Freeform 307">
              <a:extLst>
                <a:ext uri="{FF2B5EF4-FFF2-40B4-BE49-F238E27FC236}">
                  <a16:creationId xmlns:a16="http://schemas.microsoft.com/office/drawing/2014/main" id="{971CE256-51C3-42A1-96D4-041D249BA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1489"/>
              <a:ext cx="22" cy="21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9 h 43"/>
                <a:gd name="T6" fmla="*/ 6 w 43"/>
                <a:gd name="T7" fmla="*/ 35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7 h 43"/>
                <a:gd name="T18" fmla="*/ 41 w 43"/>
                <a:gd name="T19" fmla="*/ 29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5 h 43"/>
                <a:gd name="T26" fmla="*/ 38 w 43"/>
                <a:gd name="T27" fmla="*/ 7 h 43"/>
                <a:gd name="T28" fmla="*/ 30 w 43"/>
                <a:gd name="T29" fmla="*/ 1 h 43"/>
                <a:gd name="T30" fmla="*/ 23 w 43"/>
                <a:gd name="T31" fmla="*/ 0 h 43"/>
                <a:gd name="T32" fmla="*/ 23 w 43"/>
                <a:gd name="T33" fmla="*/ 0 h 43"/>
                <a:gd name="T34" fmla="*/ 15 w 43"/>
                <a:gd name="T35" fmla="*/ 1 h 43"/>
                <a:gd name="T36" fmla="*/ 8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9"/>
                  </a:lnTo>
                  <a:lnTo>
                    <a:pt x="6" y="35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7"/>
                  </a:lnTo>
                  <a:lnTo>
                    <a:pt x="41" y="2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8" y="7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1"/>
                  </a:lnTo>
                  <a:lnTo>
                    <a:pt x="8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9" name="Freeform 308">
              <a:extLst>
                <a:ext uri="{FF2B5EF4-FFF2-40B4-BE49-F238E27FC236}">
                  <a16:creationId xmlns:a16="http://schemas.microsoft.com/office/drawing/2014/main" id="{13F0E871-BCD6-478F-8A8B-5A23C3924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487"/>
              <a:ext cx="21" cy="20"/>
            </a:xfrm>
            <a:custGeom>
              <a:avLst/>
              <a:gdLst>
                <a:gd name="T0" fmla="*/ 0 w 43"/>
                <a:gd name="T1" fmla="*/ 20 h 41"/>
                <a:gd name="T2" fmla="*/ 0 w 43"/>
                <a:gd name="T3" fmla="*/ 20 h 41"/>
                <a:gd name="T4" fmla="*/ 1 w 43"/>
                <a:gd name="T5" fmla="*/ 28 h 41"/>
                <a:gd name="T6" fmla="*/ 5 w 43"/>
                <a:gd name="T7" fmla="*/ 35 h 41"/>
                <a:gd name="T8" fmla="*/ 13 w 43"/>
                <a:gd name="T9" fmla="*/ 39 h 41"/>
                <a:gd name="T10" fmla="*/ 20 w 43"/>
                <a:gd name="T11" fmla="*/ 41 h 41"/>
                <a:gd name="T12" fmla="*/ 20 w 43"/>
                <a:gd name="T13" fmla="*/ 41 h 41"/>
                <a:gd name="T14" fmla="*/ 29 w 43"/>
                <a:gd name="T15" fmla="*/ 41 h 41"/>
                <a:gd name="T16" fmla="*/ 35 w 43"/>
                <a:gd name="T17" fmla="*/ 35 h 41"/>
                <a:gd name="T18" fmla="*/ 41 w 43"/>
                <a:gd name="T19" fmla="*/ 30 h 41"/>
                <a:gd name="T20" fmla="*/ 43 w 43"/>
                <a:gd name="T21" fmla="*/ 20 h 41"/>
                <a:gd name="T22" fmla="*/ 43 w 43"/>
                <a:gd name="T23" fmla="*/ 20 h 41"/>
                <a:gd name="T24" fmla="*/ 41 w 43"/>
                <a:gd name="T25" fmla="*/ 13 h 41"/>
                <a:gd name="T26" fmla="*/ 37 w 43"/>
                <a:gd name="T27" fmla="*/ 5 h 41"/>
                <a:gd name="T28" fmla="*/ 29 w 43"/>
                <a:gd name="T29" fmla="*/ 2 h 41"/>
                <a:gd name="T30" fmla="*/ 22 w 43"/>
                <a:gd name="T31" fmla="*/ 0 h 41"/>
                <a:gd name="T32" fmla="*/ 22 w 43"/>
                <a:gd name="T33" fmla="*/ 0 h 41"/>
                <a:gd name="T34" fmla="*/ 13 w 43"/>
                <a:gd name="T35" fmla="*/ 0 h 41"/>
                <a:gd name="T36" fmla="*/ 7 w 43"/>
                <a:gd name="T37" fmla="*/ 5 h 41"/>
                <a:gd name="T38" fmla="*/ 1 w 43"/>
                <a:gd name="T39" fmla="*/ 11 h 41"/>
                <a:gd name="T40" fmla="*/ 0 w 43"/>
                <a:gd name="T41" fmla="*/ 20 h 41"/>
                <a:gd name="T42" fmla="*/ 0 w 43"/>
                <a:gd name="T4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0"/>
                  </a:moveTo>
                  <a:lnTo>
                    <a:pt x="0" y="20"/>
                  </a:lnTo>
                  <a:lnTo>
                    <a:pt x="1" y="28"/>
                  </a:lnTo>
                  <a:lnTo>
                    <a:pt x="5" y="35"/>
                  </a:lnTo>
                  <a:lnTo>
                    <a:pt x="13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9" y="41"/>
                  </a:lnTo>
                  <a:lnTo>
                    <a:pt x="35" y="35"/>
                  </a:lnTo>
                  <a:lnTo>
                    <a:pt x="41" y="3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1" y="13"/>
                  </a:lnTo>
                  <a:lnTo>
                    <a:pt x="37" y="5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7" y="5"/>
                  </a:lnTo>
                  <a:lnTo>
                    <a:pt x="1" y="11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6" name="Freeform 309">
              <a:extLst>
                <a:ext uri="{FF2B5EF4-FFF2-40B4-BE49-F238E27FC236}">
                  <a16:creationId xmlns:a16="http://schemas.microsoft.com/office/drawing/2014/main" id="{A796EACA-FE91-4704-8765-69D6D4DB1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1483"/>
              <a:ext cx="21" cy="21"/>
            </a:xfrm>
            <a:custGeom>
              <a:avLst/>
              <a:gdLst>
                <a:gd name="T0" fmla="*/ 0 w 41"/>
                <a:gd name="T1" fmla="*/ 21 h 41"/>
                <a:gd name="T2" fmla="*/ 0 w 41"/>
                <a:gd name="T3" fmla="*/ 21 h 41"/>
                <a:gd name="T4" fmla="*/ 2 w 41"/>
                <a:gd name="T5" fmla="*/ 28 h 41"/>
                <a:gd name="T6" fmla="*/ 5 w 41"/>
                <a:gd name="T7" fmla="*/ 36 h 41"/>
                <a:gd name="T8" fmla="*/ 11 w 41"/>
                <a:gd name="T9" fmla="*/ 40 h 41"/>
                <a:gd name="T10" fmla="*/ 20 w 41"/>
                <a:gd name="T11" fmla="*/ 41 h 41"/>
                <a:gd name="T12" fmla="*/ 20 w 41"/>
                <a:gd name="T13" fmla="*/ 41 h 41"/>
                <a:gd name="T14" fmla="*/ 28 w 41"/>
                <a:gd name="T15" fmla="*/ 41 h 41"/>
                <a:gd name="T16" fmla="*/ 35 w 41"/>
                <a:gd name="T17" fmla="*/ 36 h 41"/>
                <a:gd name="T18" fmla="*/ 39 w 41"/>
                <a:gd name="T19" fmla="*/ 30 h 41"/>
                <a:gd name="T20" fmla="*/ 41 w 41"/>
                <a:gd name="T21" fmla="*/ 23 h 41"/>
                <a:gd name="T22" fmla="*/ 41 w 41"/>
                <a:gd name="T23" fmla="*/ 23 h 41"/>
                <a:gd name="T24" fmla="*/ 41 w 41"/>
                <a:gd name="T25" fmla="*/ 13 h 41"/>
                <a:gd name="T26" fmla="*/ 35 w 41"/>
                <a:gd name="T27" fmla="*/ 6 h 41"/>
                <a:gd name="T28" fmla="*/ 30 w 41"/>
                <a:gd name="T29" fmla="*/ 2 h 41"/>
                <a:gd name="T30" fmla="*/ 22 w 41"/>
                <a:gd name="T31" fmla="*/ 0 h 41"/>
                <a:gd name="T32" fmla="*/ 22 w 41"/>
                <a:gd name="T33" fmla="*/ 0 h 41"/>
                <a:gd name="T34" fmla="*/ 13 w 41"/>
                <a:gd name="T35" fmla="*/ 2 h 41"/>
                <a:gd name="T36" fmla="*/ 5 w 41"/>
                <a:gd name="T37" fmla="*/ 6 h 41"/>
                <a:gd name="T38" fmla="*/ 2 w 41"/>
                <a:gd name="T39" fmla="*/ 12 h 41"/>
                <a:gd name="T40" fmla="*/ 0 w 41"/>
                <a:gd name="T41" fmla="*/ 21 h 41"/>
                <a:gd name="T42" fmla="*/ 0 w 41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1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5" y="36"/>
                  </a:lnTo>
                  <a:lnTo>
                    <a:pt x="11" y="40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8" y="41"/>
                  </a:lnTo>
                  <a:lnTo>
                    <a:pt x="35" y="36"/>
                  </a:lnTo>
                  <a:lnTo>
                    <a:pt x="39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3"/>
                  </a:lnTo>
                  <a:lnTo>
                    <a:pt x="35" y="6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5" y="6"/>
                  </a:lnTo>
                  <a:lnTo>
                    <a:pt x="2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7" name="Freeform 310">
              <a:extLst>
                <a:ext uri="{FF2B5EF4-FFF2-40B4-BE49-F238E27FC236}">
                  <a16:creationId xmlns:a16="http://schemas.microsoft.com/office/drawing/2014/main" id="{65D00CE0-0E15-4089-826B-4965396B6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9" y="1477"/>
              <a:ext cx="21" cy="21"/>
            </a:xfrm>
            <a:custGeom>
              <a:avLst/>
              <a:gdLst>
                <a:gd name="T0" fmla="*/ 0 w 41"/>
                <a:gd name="T1" fmla="*/ 21 h 43"/>
                <a:gd name="T2" fmla="*/ 0 w 41"/>
                <a:gd name="T3" fmla="*/ 21 h 43"/>
                <a:gd name="T4" fmla="*/ 0 w 41"/>
                <a:gd name="T5" fmla="*/ 30 h 43"/>
                <a:gd name="T6" fmla="*/ 6 w 41"/>
                <a:gd name="T7" fmla="*/ 36 h 43"/>
                <a:gd name="T8" fmla="*/ 11 w 41"/>
                <a:gd name="T9" fmla="*/ 41 h 43"/>
                <a:gd name="T10" fmla="*/ 21 w 41"/>
                <a:gd name="T11" fmla="*/ 43 h 43"/>
                <a:gd name="T12" fmla="*/ 21 w 41"/>
                <a:gd name="T13" fmla="*/ 43 h 43"/>
                <a:gd name="T14" fmla="*/ 28 w 41"/>
                <a:gd name="T15" fmla="*/ 41 h 43"/>
                <a:gd name="T16" fmla="*/ 36 w 41"/>
                <a:gd name="T17" fmla="*/ 38 h 43"/>
                <a:gd name="T18" fmla="*/ 39 w 41"/>
                <a:gd name="T19" fmla="*/ 30 h 43"/>
                <a:gd name="T20" fmla="*/ 41 w 41"/>
                <a:gd name="T21" fmla="*/ 23 h 43"/>
                <a:gd name="T22" fmla="*/ 41 w 41"/>
                <a:gd name="T23" fmla="*/ 23 h 43"/>
                <a:gd name="T24" fmla="*/ 41 w 41"/>
                <a:gd name="T25" fmla="*/ 15 h 43"/>
                <a:gd name="T26" fmla="*/ 36 w 41"/>
                <a:gd name="T27" fmla="*/ 8 h 43"/>
                <a:gd name="T28" fmla="*/ 30 w 41"/>
                <a:gd name="T29" fmla="*/ 2 h 43"/>
                <a:gd name="T30" fmla="*/ 21 w 41"/>
                <a:gd name="T31" fmla="*/ 0 h 43"/>
                <a:gd name="T32" fmla="*/ 21 w 41"/>
                <a:gd name="T33" fmla="*/ 0 h 43"/>
                <a:gd name="T34" fmla="*/ 13 w 41"/>
                <a:gd name="T35" fmla="*/ 2 h 43"/>
                <a:gd name="T36" fmla="*/ 6 w 41"/>
                <a:gd name="T37" fmla="*/ 6 h 43"/>
                <a:gd name="T38" fmla="*/ 2 w 41"/>
                <a:gd name="T39" fmla="*/ 13 h 43"/>
                <a:gd name="T40" fmla="*/ 0 w 41"/>
                <a:gd name="T41" fmla="*/ 21 h 43"/>
                <a:gd name="T42" fmla="*/ 0 w 41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1"/>
                  </a:moveTo>
                  <a:lnTo>
                    <a:pt x="0" y="21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8"/>
                  </a:lnTo>
                  <a:lnTo>
                    <a:pt x="39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5"/>
                  </a:lnTo>
                  <a:lnTo>
                    <a:pt x="36" y="8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8" name="Freeform 311">
              <a:extLst>
                <a:ext uri="{FF2B5EF4-FFF2-40B4-BE49-F238E27FC236}">
                  <a16:creationId xmlns:a16="http://schemas.microsoft.com/office/drawing/2014/main" id="{69127189-C3AE-4E0B-AD18-A34728DCA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476"/>
              <a:ext cx="22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6 w 43"/>
                <a:gd name="T7" fmla="*/ 36 h 43"/>
                <a:gd name="T8" fmla="*/ 13 w 43"/>
                <a:gd name="T9" fmla="*/ 42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2 h 43"/>
                <a:gd name="T16" fmla="*/ 36 w 43"/>
                <a:gd name="T17" fmla="*/ 38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5 h 43"/>
                <a:gd name="T26" fmla="*/ 37 w 43"/>
                <a:gd name="T27" fmla="*/ 8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5 w 43"/>
                <a:gd name="T35" fmla="*/ 2 h 43"/>
                <a:gd name="T36" fmla="*/ 8 w 43"/>
                <a:gd name="T37" fmla="*/ 6 h 43"/>
                <a:gd name="T38" fmla="*/ 2 w 43"/>
                <a:gd name="T39" fmla="*/ 14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2"/>
                  </a:lnTo>
                  <a:lnTo>
                    <a:pt x="36" y="38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5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2" y="14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9" name="Freeform 312">
              <a:extLst>
                <a:ext uri="{FF2B5EF4-FFF2-40B4-BE49-F238E27FC236}">
                  <a16:creationId xmlns:a16="http://schemas.microsoft.com/office/drawing/2014/main" id="{060384E2-1778-4531-A5F0-045E32EBD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1475"/>
              <a:ext cx="21" cy="21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8 h 43"/>
                <a:gd name="T6" fmla="*/ 5 w 43"/>
                <a:gd name="T7" fmla="*/ 35 h 43"/>
                <a:gd name="T8" fmla="*/ 13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30 w 43"/>
                <a:gd name="T15" fmla="*/ 41 h 43"/>
                <a:gd name="T16" fmla="*/ 35 w 43"/>
                <a:gd name="T17" fmla="*/ 37 h 43"/>
                <a:gd name="T18" fmla="*/ 41 w 43"/>
                <a:gd name="T19" fmla="*/ 29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3 h 43"/>
                <a:gd name="T26" fmla="*/ 37 w 43"/>
                <a:gd name="T27" fmla="*/ 7 h 43"/>
                <a:gd name="T28" fmla="*/ 30 w 43"/>
                <a:gd name="T29" fmla="*/ 1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1 h 43"/>
                <a:gd name="T36" fmla="*/ 7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5" y="35"/>
                  </a:lnTo>
                  <a:lnTo>
                    <a:pt x="13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30" y="41"/>
                  </a:lnTo>
                  <a:lnTo>
                    <a:pt x="35" y="37"/>
                  </a:lnTo>
                  <a:lnTo>
                    <a:pt x="41" y="2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7" y="7"/>
                  </a:lnTo>
                  <a:lnTo>
                    <a:pt x="3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1"/>
                  </a:lnTo>
                  <a:lnTo>
                    <a:pt x="7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0" name="Freeform 313">
              <a:extLst>
                <a:ext uri="{FF2B5EF4-FFF2-40B4-BE49-F238E27FC236}">
                  <a16:creationId xmlns:a16="http://schemas.microsoft.com/office/drawing/2014/main" id="{2DD75D90-5B14-44D8-89BB-347FD8E40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1475"/>
              <a:ext cx="21" cy="21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8 h 43"/>
                <a:gd name="T6" fmla="*/ 6 w 43"/>
                <a:gd name="T7" fmla="*/ 35 h 43"/>
                <a:gd name="T8" fmla="*/ 14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1 h 43"/>
                <a:gd name="T16" fmla="*/ 36 w 43"/>
                <a:gd name="T17" fmla="*/ 37 h 43"/>
                <a:gd name="T18" fmla="*/ 42 w 43"/>
                <a:gd name="T19" fmla="*/ 29 h 43"/>
                <a:gd name="T20" fmla="*/ 43 w 43"/>
                <a:gd name="T21" fmla="*/ 22 h 43"/>
                <a:gd name="T22" fmla="*/ 43 w 43"/>
                <a:gd name="T23" fmla="*/ 22 h 43"/>
                <a:gd name="T24" fmla="*/ 42 w 43"/>
                <a:gd name="T25" fmla="*/ 13 h 43"/>
                <a:gd name="T26" fmla="*/ 38 w 43"/>
                <a:gd name="T27" fmla="*/ 7 h 43"/>
                <a:gd name="T28" fmla="*/ 30 w 43"/>
                <a:gd name="T29" fmla="*/ 1 h 43"/>
                <a:gd name="T30" fmla="*/ 23 w 43"/>
                <a:gd name="T31" fmla="*/ 0 h 43"/>
                <a:gd name="T32" fmla="*/ 23 w 43"/>
                <a:gd name="T33" fmla="*/ 0 h 43"/>
                <a:gd name="T34" fmla="*/ 14 w 43"/>
                <a:gd name="T35" fmla="*/ 1 h 43"/>
                <a:gd name="T36" fmla="*/ 8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14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2" y="2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2" y="13"/>
                  </a:lnTo>
                  <a:lnTo>
                    <a:pt x="38" y="7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8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1" name="Freeform 314">
              <a:extLst>
                <a:ext uri="{FF2B5EF4-FFF2-40B4-BE49-F238E27FC236}">
                  <a16:creationId xmlns:a16="http://schemas.microsoft.com/office/drawing/2014/main" id="{C5BB9011-A299-412E-B8AB-018C2182D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1472"/>
              <a:ext cx="21" cy="21"/>
            </a:xfrm>
            <a:custGeom>
              <a:avLst/>
              <a:gdLst>
                <a:gd name="T0" fmla="*/ 0 w 43"/>
                <a:gd name="T1" fmla="*/ 21 h 41"/>
                <a:gd name="T2" fmla="*/ 0 w 43"/>
                <a:gd name="T3" fmla="*/ 21 h 41"/>
                <a:gd name="T4" fmla="*/ 2 w 43"/>
                <a:gd name="T5" fmla="*/ 28 h 41"/>
                <a:gd name="T6" fmla="*/ 8 w 43"/>
                <a:gd name="T7" fmla="*/ 35 h 41"/>
                <a:gd name="T8" fmla="*/ 14 w 43"/>
                <a:gd name="T9" fmla="*/ 39 h 41"/>
                <a:gd name="T10" fmla="*/ 21 w 43"/>
                <a:gd name="T11" fmla="*/ 41 h 41"/>
                <a:gd name="T12" fmla="*/ 21 w 43"/>
                <a:gd name="T13" fmla="*/ 41 h 41"/>
                <a:gd name="T14" fmla="*/ 30 w 43"/>
                <a:gd name="T15" fmla="*/ 41 h 41"/>
                <a:gd name="T16" fmla="*/ 38 w 43"/>
                <a:gd name="T17" fmla="*/ 35 h 41"/>
                <a:gd name="T18" fmla="*/ 42 w 43"/>
                <a:gd name="T19" fmla="*/ 30 h 41"/>
                <a:gd name="T20" fmla="*/ 43 w 43"/>
                <a:gd name="T21" fmla="*/ 22 h 41"/>
                <a:gd name="T22" fmla="*/ 43 w 43"/>
                <a:gd name="T23" fmla="*/ 22 h 41"/>
                <a:gd name="T24" fmla="*/ 42 w 43"/>
                <a:gd name="T25" fmla="*/ 13 h 41"/>
                <a:gd name="T26" fmla="*/ 38 w 43"/>
                <a:gd name="T27" fmla="*/ 6 h 41"/>
                <a:gd name="T28" fmla="*/ 32 w 43"/>
                <a:gd name="T29" fmla="*/ 2 h 41"/>
                <a:gd name="T30" fmla="*/ 23 w 43"/>
                <a:gd name="T31" fmla="*/ 0 h 41"/>
                <a:gd name="T32" fmla="*/ 23 w 43"/>
                <a:gd name="T33" fmla="*/ 0 h 41"/>
                <a:gd name="T34" fmla="*/ 15 w 43"/>
                <a:gd name="T35" fmla="*/ 2 h 41"/>
                <a:gd name="T36" fmla="*/ 8 w 43"/>
                <a:gd name="T37" fmla="*/ 6 h 41"/>
                <a:gd name="T38" fmla="*/ 4 w 43"/>
                <a:gd name="T39" fmla="*/ 11 h 41"/>
                <a:gd name="T40" fmla="*/ 0 w 43"/>
                <a:gd name="T41" fmla="*/ 21 h 41"/>
                <a:gd name="T42" fmla="*/ 0 w 43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8" y="35"/>
                  </a:lnTo>
                  <a:lnTo>
                    <a:pt x="14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30" y="41"/>
                  </a:lnTo>
                  <a:lnTo>
                    <a:pt x="38" y="35"/>
                  </a:lnTo>
                  <a:lnTo>
                    <a:pt x="42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2" y="13"/>
                  </a:lnTo>
                  <a:lnTo>
                    <a:pt x="38" y="6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4" y="1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2" name="Freeform 315">
              <a:extLst>
                <a:ext uri="{FF2B5EF4-FFF2-40B4-BE49-F238E27FC236}">
                  <a16:creationId xmlns:a16="http://schemas.microsoft.com/office/drawing/2014/main" id="{E8F308EB-79B8-472C-81D1-2084769AE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1" y="1468"/>
              <a:ext cx="22" cy="21"/>
            </a:xfrm>
            <a:custGeom>
              <a:avLst/>
              <a:gdLst>
                <a:gd name="T0" fmla="*/ 0 w 42"/>
                <a:gd name="T1" fmla="*/ 21 h 42"/>
                <a:gd name="T2" fmla="*/ 0 w 42"/>
                <a:gd name="T3" fmla="*/ 21 h 42"/>
                <a:gd name="T4" fmla="*/ 1 w 42"/>
                <a:gd name="T5" fmla="*/ 29 h 42"/>
                <a:gd name="T6" fmla="*/ 5 w 42"/>
                <a:gd name="T7" fmla="*/ 36 h 42"/>
                <a:gd name="T8" fmla="*/ 13 w 42"/>
                <a:gd name="T9" fmla="*/ 40 h 42"/>
                <a:gd name="T10" fmla="*/ 20 w 42"/>
                <a:gd name="T11" fmla="*/ 42 h 42"/>
                <a:gd name="T12" fmla="*/ 20 w 42"/>
                <a:gd name="T13" fmla="*/ 42 h 42"/>
                <a:gd name="T14" fmla="*/ 29 w 42"/>
                <a:gd name="T15" fmla="*/ 42 h 42"/>
                <a:gd name="T16" fmla="*/ 35 w 42"/>
                <a:gd name="T17" fmla="*/ 36 h 42"/>
                <a:gd name="T18" fmla="*/ 41 w 42"/>
                <a:gd name="T19" fmla="*/ 30 h 42"/>
                <a:gd name="T20" fmla="*/ 42 w 42"/>
                <a:gd name="T21" fmla="*/ 21 h 42"/>
                <a:gd name="T22" fmla="*/ 42 w 42"/>
                <a:gd name="T23" fmla="*/ 21 h 42"/>
                <a:gd name="T24" fmla="*/ 41 w 42"/>
                <a:gd name="T25" fmla="*/ 14 h 42"/>
                <a:gd name="T26" fmla="*/ 37 w 42"/>
                <a:gd name="T27" fmla="*/ 6 h 42"/>
                <a:gd name="T28" fmla="*/ 29 w 42"/>
                <a:gd name="T29" fmla="*/ 2 h 42"/>
                <a:gd name="T30" fmla="*/ 22 w 42"/>
                <a:gd name="T31" fmla="*/ 0 h 42"/>
                <a:gd name="T32" fmla="*/ 22 w 42"/>
                <a:gd name="T33" fmla="*/ 0 h 42"/>
                <a:gd name="T34" fmla="*/ 14 w 42"/>
                <a:gd name="T35" fmla="*/ 0 h 42"/>
                <a:gd name="T36" fmla="*/ 7 w 42"/>
                <a:gd name="T37" fmla="*/ 6 h 42"/>
                <a:gd name="T38" fmla="*/ 1 w 42"/>
                <a:gd name="T39" fmla="*/ 12 h 42"/>
                <a:gd name="T40" fmla="*/ 0 w 42"/>
                <a:gd name="T41" fmla="*/ 21 h 42"/>
                <a:gd name="T42" fmla="*/ 0 w 42"/>
                <a:gd name="T43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2">
                  <a:moveTo>
                    <a:pt x="0" y="21"/>
                  </a:moveTo>
                  <a:lnTo>
                    <a:pt x="0" y="21"/>
                  </a:lnTo>
                  <a:lnTo>
                    <a:pt x="1" y="29"/>
                  </a:lnTo>
                  <a:lnTo>
                    <a:pt x="5" y="36"/>
                  </a:lnTo>
                  <a:lnTo>
                    <a:pt x="13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9" y="42"/>
                  </a:lnTo>
                  <a:lnTo>
                    <a:pt x="35" y="36"/>
                  </a:lnTo>
                  <a:lnTo>
                    <a:pt x="41" y="30"/>
                  </a:lnTo>
                  <a:lnTo>
                    <a:pt x="42" y="21"/>
                  </a:lnTo>
                  <a:lnTo>
                    <a:pt x="42" y="21"/>
                  </a:lnTo>
                  <a:lnTo>
                    <a:pt x="41" y="14"/>
                  </a:lnTo>
                  <a:lnTo>
                    <a:pt x="37" y="6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4" y="0"/>
                  </a:lnTo>
                  <a:lnTo>
                    <a:pt x="7" y="6"/>
                  </a:lnTo>
                  <a:lnTo>
                    <a:pt x="1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3" name="Freeform 316">
              <a:extLst>
                <a:ext uri="{FF2B5EF4-FFF2-40B4-BE49-F238E27FC236}">
                  <a16:creationId xmlns:a16="http://schemas.microsoft.com/office/drawing/2014/main" id="{D524A7F0-A4D0-4222-81FA-B8ED0DFD4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5" y="1465"/>
              <a:ext cx="20" cy="21"/>
            </a:xfrm>
            <a:custGeom>
              <a:avLst/>
              <a:gdLst>
                <a:gd name="T0" fmla="*/ 0 w 42"/>
                <a:gd name="T1" fmla="*/ 21 h 43"/>
                <a:gd name="T2" fmla="*/ 0 w 42"/>
                <a:gd name="T3" fmla="*/ 21 h 43"/>
                <a:gd name="T4" fmla="*/ 0 w 42"/>
                <a:gd name="T5" fmla="*/ 30 h 43"/>
                <a:gd name="T6" fmla="*/ 6 w 42"/>
                <a:gd name="T7" fmla="*/ 37 h 43"/>
                <a:gd name="T8" fmla="*/ 12 w 42"/>
                <a:gd name="T9" fmla="*/ 41 h 43"/>
                <a:gd name="T10" fmla="*/ 21 w 42"/>
                <a:gd name="T11" fmla="*/ 43 h 43"/>
                <a:gd name="T12" fmla="*/ 21 w 42"/>
                <a:gd name="T13" fmla="*/ 43 h 43"/>
                <a:gd name="T14" fmla="*/ 28 w 42"/>
                <a:gd name="T15" fmla="*/ 41 h 43"/>
                <a:gd name="T16" fmla="*/ 36 w 42"/>
                <a:gd name="T17" fmla="*/ 37 h 43"/>
                <a:gd name="T18" fmla="*/ 40 w 42"/>
                <a:gd name="T19" fmla="*/ 32 h 43"/>
                <a:gd name="T20" fmla="*/ 42 w 42"/>
                <a:gd name="T21" fmla="*/ 22 h 43"/>
                <a:gd name="T22" fmla="*/ 42 w 42"/>
                <a:gd name="T23" fmla="*/ 22 h 43"/>
                <a:gd name="T24" fmla="*/ 42 w 42"/>
                <a:gd name="T25" fmla="*/ 15 h 43"/>
                <a:gd name="T26" fmla="*/ 36 w 42"/>
                <a:gd name="T27" fmla="*/ 7 h 43"/>
                <a:gd name="T28" fmla="*/ 30 w 42"/>
                <a:gd name="T29" fmla="*/ 4 h 43"/>
                <a:gd name="T30" fmla="*/ 21 w 42"/>
                <a:gd name="T31" fmla="*/ 0 h 43"/>
                <a:gd name="T32" fmla="*/ 21 w 42"/>
                <a:gd name="T33" fmla="*/ 0 h 43"/>
                <a:gd name="T34" fmla="*/ 14 w 42"/>
                <a:gd name="T35" fmla="*/ 2 h 43"/>
                <a:gd name="T36" fmla="*/ 6 w 42"/>
                <a:gd name="T37" fmla="*/ 7 h 43"/>
                <a:gd name="T38" fmla="*/ 2 w 42"/>
                <a:gd name="T39" fmla="*/ 13 h 43"/>
                <a:gd name="T40" fmla="*/ 0 w 42"/>
                <a:gd name="T41" fmla="*/ 21 h 43"/>
                <a:gd name="T42" fmla="*/ 0 w 42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3">
                  <a:moveTo>
                    <a:pt x="0" y="21"/>
                  </a:moveTo>
                  <a:lnTo>
                    <a:pt x="0" y="21"/>
                  </a:lnTo>
                  <a:lnTo>
                    <a:pt x="0" y="30"/>
                  </a:lnTo>
                  <a:lnTo>
                    <a:pt x="6" y="37"/>
                  </a:lnTo>
                  <a:lnTo>
                    <a:pt x="12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0" y="32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15"/>
                  </a:lnTo>
                  <a:lnTo>
                    <a:pt x="36" y="7"/>
                  </a:lnTo>
                  <a:lnTo>
                    <a:pt x="30" y="4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4" y="2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4" name="Freeform 317">
              <a:extLst>
                <a:ext uri="{FF2B5EF4-FFF2-40B4-BE49-F238E27FC236}">
                  <a16:creationId xmlns:a16="http://schemas.microsoft.com/office/drawing/2014/main" id="{E171030B-2C81-454A-9F28-C3C65B34E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3" y="1457"/>
              <a:ext cx="22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6 w 43"/>
                <a:gd name="T7" fmla="*/ 36 h 43"/>
                <a:gd name="T8" fmla="*/ 14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1 h 43"/>
                <a:gd name="T16" fmla="*/ 36 w 43"/>
                <a:gd name="T17" fmla="*/ 37 h 43"/>
                <a:gd name="T18" fmla="*/ 42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2 w 43"/>
                <a:gd name="T25" fmla="*/ 15 h 43"/>
                <a:gd name="T26" fmla="*/ 38 w 43"/>
                <a:gd name="T27" fmla="*/ 8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4 w 43"/>
                <a:gd name="T35" fmla="*/ 2 h 43"/>
                <a:gd name="T36" fmla="*/ 8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6"/>
                  </a:lnTo>
                  <a:lnTo>
                    <a:pt x="14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2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2" y="15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5" name="Freeform 318">
              <a:extLst>
                <a:ext uri="{FF2B5EF4-FFF2-40B4-BE49-F238E27FC236}">
                  <a16:creationId xmlns:a16="http://schemas.microsoft.com/office/drawing/2014/main" id="{DB77BB15-8BE4-444D-8042-82B1C70EA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454"/>
              <a:ext cx="20" cy="22"/>
            </a:xfrm>
            <a:custGeom>
              <a:avLst/>
              <a:gdLst>
                <a:gd name="T0" fmla="*/ 0 w 41"/>
                <a:gd name="T1" fmla="*/ 21 h 43"/>
                <a:gd name="T2" fmla="*/ 0 w 41"/>
                <a:gd name="T3" fmla="*/ 21 h 43"/>
                <a:gd name="T4" fmla="*/ 0 w 41"/>
                <a:gd name="T5" fmla="*/ 30 h 43"/>
                <a:gd name="T6" fmla="*/ 5 w 41"/>
                <a:gd name="T7" fmla="*/ 36 h 43"/>
                <a:gd name="T8" fmla="*/ 11 w 41"/>
                <a:gd name="T9" fmla="*/ 42 h 43"/>
                <a:gd name="T10" fmla="*/ 20 w 41"/>
                <a:gd name="T11" fmla="*/ 43 h 43"/>
                <a:gd name="T12" fmla="*/ 20 w 41"/>
                <a:gd name="T13" fmla="*/ 43 h 43"/>
                <a:gd name="T14" fmla="*/ 28 w 41"/>
                <a:gd name="T15" fmla="*/ 42 h 43"/>
                <a:gd name="T16" fmla="*/ 35 w 41"/>
                <a:gd name="T17" fmla="*/ 38 h 43"/>
                <a:gd name="T18" fmla="*/ 39 w 41"/>
                <a:gd name="T19" fmla="*/ 30 h 43"/>
                <a:gd name="T20" fmla="*/ 41 w 41"/>
                <a:gd name="T21" fmla="*/ 23 h 43"/>
                <a:gd name="T22" fmla="*/ 41 w 41"/>
                <a:gd name="T23" fmla="*/ 23 h 43"/>
                <a:gd name="T24" fmla="*/ 41 w 41"/>
                <a:gd name="T25" fmla="*/ 14 h 43"/>
                <a:gd name="T26" fmla="*/ 35 w 41"/>
                <a:gd name="T27" fmla="*/ 8 h 43"/>
                <a:gd name="T28" fmla="*/ 29 w 41"/>
                <a:gd name="T29" fmla="*/ 2 h 43"/>
                <a:gd name="T30" fmla="*/ 20 w 41"/>
                <a:gd name="T31" fmla="*/ 0 h 43"/>
                <a:gd name="T32" fmla="*/ 20 w 41"/>
                <a:gd name="T33" fmla="*/ 0 h 43"/>
                <a:gd name="T34" fmla="*/ 13 w 41"/>
                <a:gd name="T35" fmla="*/ 2 h 43"/>
                <a:gd name="T36" fmla="*/ 5 w 41"/>
                <a:gd name="T37" fmla="*/ 6 h 43"/>
                <a:gd name="T38" fmla="*/ 1 w 41"/>
                <a:gd name="T39" fmla="*/ 14 h 43"/>
                <a:gd name="T40" fmla="*/ 0 w 41"/>
                <a:gd name="T41" fmla="*/ 21 h 43"/>
                <a:gd name="T42" fmla="*/ 0 w 41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1"/>
                  </a:moveTo>
                  <a:lnTo>
                    <a:pt x="0" y="21"/>
                  </a:lnTo>
                  <a:lnTo>
                    <a:pt x="0" y="30"/>
                  </a:lnTo>
                  <a:lnTo>
                    <a:pt x="5" y="36"/>
                  </a:lnTo>
                  <a:lnTo>
                    <a:pt x="11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2"/>
                  </a:lnTo>
                  <a:lnTo>
                    <a:pt x="35" y="38"/>
                  </a:lnTo>
                  <a:lnTo>
                    <a:pt x="39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4"/>
                  </a:lnTo>
                  <a:lnTo>
                    <a:pt x="35" y="8"/>
                  </a:lnTo>
                  <a:lnTo>
                    <a:pt x="2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5" y="6"/>
                  </a:lnTo>
                  <a:lnTo>
                    <a:pt x="1" y="14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6" name="Freeform 319">
              <a:extLst>
                <a:ext uri="{FF2B5EF4-FFF2-40B4-BE49-F238E27FC236}">
                  <a16:creationId xmlns:a16="http://schemas.microsoft.com/office/drawing/2014/main" id="{E573A4EE-4EC9-428D-BAAB-C7B2FA69C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1451"/>
              <a:ext cx="22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1 w 43"/>
                <a:gd name="T5" fmla="*/ 30 h 43"/>
                <a:gd name="T6" fmla="*/ 5 w 43"/>
                <a:gd name="T7" fmla="*/ 35 h 43"/>
                <a:gd name="T8" fmla="*/ 13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28 w 43"/>
                <a:gd name="T15" fmla="*/ 41 h 43"/>
                <a:gd name="T16" fmla="*/ 35 w 43"/>
                <a:gd name="T17" fmla="*/ 37 h 43"/>
                <a:gd name="T18" fmla="*/ 41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3 h 43"/>
                <a:gd name="T26" fmla="*/ 37 w 43"/>
                <a:gd name="T27" fmla="*/ 7 h 43"/>
                <a:gd name="T28" fmla="*/ 29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7 w 43"/>
                <a:gd name="T37" fmla="*/ 6 h 43"/>
                <a:gd name="T38" fmla="*/ 1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1" y="30"/>
                  </a:lnTo>
                  <a:lnTo>
                    <a:pt x="5" y="35"/>
                  </a:lnTo>
                  <a:lnTo>
                    <a:pt x="13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7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7" y="6"/>
                  </a:lnTo>
                  <a:lnTo>
                    <a:pt x="1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7" name="Freeform 320">
              <a:extLst>
                <a:ext uri="{FF2B5EF4-FFF2-40B4-BE49-F238E27FC236}">
                  <a16:creationId xmlns:a16="http://schemas.microsoft.com/office/drawing/2014/main" id="{ED1683ED-F13D-4943-A5D7-14BEE4D6B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4" y="1449"/>
              <a:ext cx="21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6 w 43"/>
                <a:gd name="T7" fmla="*/ 36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8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5 h 43"/>
                <a:gd name="T26" fmla="*/ 38 w 43"/>
                <a:gd name="T27" fmla="*/ 8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5 w 43"/>
                <a:gd name="T35" fmla="*/ 2 h 43"/>
                <a:gd name="T36" fmla="*/ 8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6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8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5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8" name="Freeform 321">
              <a:extLst>
                <a:ext uri="{FF2B5EF4-FFF2-40B4-BE49-F238E27FC236}">
                  <a16:creationId xmlns:a16="http://schemas.microsoft.com/office/drawing/2014/main" id="{E8EDFD84-6516-42A9-8B2C-DF61329BF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2" y="1447"/>
              <a:ext cx="21" cy="21"/>
            </a:xfrm>
            <a:custGeom>
              <a:avLst/>
              <a:gdLst>
                <a:gd name="T0" fmla="*/ 0 w 43"/>
                <a:gd name="T1" fmla="*/ 20 h 42"/>
                <a:gd name="T2" fmla="*/ 0 w 43"/>
                <a:gd name="T3" fmla="*/ 20 h 42"/>
                <a:gd name="T4" fmla="*/ 2 w 43"/>
                <a:gd name="T5" fmla="*/ 28 h 42"/>
                <a:gd name="T6" fmla="*/ 6 w 43"/>
                <a:gd name="T7" fmla="*/ 35 h 42"/>
                <a:gd name="T8" fmla="*/ 13 w 43"/>
                <a:gd name="T9" fmla="*/ 41 h 42"/>
                <a:gd name="T10" fmla="*/ 21 w 43"/>
                <a:gd name="T11" fmla="*/ 42 h 42"/>
                <a:gd name="T12" fmla="*/ 21 w 43"/>
                <a:gd name="T13" fmla="*/ 42 h 42"/>
                <a:gd name="T14" fmla="*/ 28 w 43"/>
                <a:gd name="T15" fmla="*/ 41 h 42"/>
                <a:gd name="T16" fmla="*/ 35 w 43"/>
                <a:gd name="T17" fmla="*/ 37 h 42"/>
                <a:gd name="T18" fmla="*/ 41 w 43"/>
                <a:gd name="T19" fmla="*/ 29 h 42"/>
                <a:gd name="T20" fmla="*/ 43 w 43"/>
                <a:gd name="T21" fmla="*/ 22 h 42"/>
                <a:gd name="T22" fmla="*/ 43 w 43"/>
                <a:gd name="T23" fmla="*/ 22 h 42"/>
                <a:gd name="T24" fmla="*/ 41 w 43"/>
                <a:gd name="T25" fmla="*/ 13 h 42"/>
                <a:gd name="T26" fmla="*/ 37 w 43"/>
                <a:gd name="T27" fmla="*/ 7 h 42"/>
                <a:gd name="T28" fmla="*/ 30 w 43"/>
                <a:gd name="T29" fmla="*/ 1 h 42"/>
                <a:gd name="T30" fmla="*/ 22 w 43"/>
                <a:gd name="T31" fmla="*/ 0 h 42"/>
                <a:gd name="T32" fmla="*/ 22 w 43"/>
                <a:gd name="T33" fmla="*/ 0 h 42"/>
                <a:gd name="T34" fmla="*/ 13 w 43"/>
                <a:gd name="T35" fmla="*/ 1 h 42"/>
                <a:gd name="T36" fmla="*/ 7 w 43"/>
                <a:gd name="T37" fmla="*/ 5 h 42"/>
                <a:gd name="T38" fmla="*/ 2 w 43"/>
                <a:gd name="T39" fmla="*/ 13 h 42"/>
                <a:gd name="T40" fmla="*/ 0 w 43"/>
                <a:gd name="T41" fmla="*/ 20 h 42"/>
                <a:gd name="T42" fmla="*/ 0 w 43"/>
                <a:gd name="T4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2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13" y="41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41" y="2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7" y="7"/>
                  </a:lnTo>
                  <a:lnTo>
                    <a:pt x="3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1"/>
                  </a:lnTo>
                  <a:lnTo>
                    <a:pt x="7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9" name="Freeform 322">
              <a:extLst>
                <a:ext uri="{FF2B5EF4-FFF2-40B4-BE49-F238E27FC236}">
                  <a16:creationId xmlns:a16="http://schemas.microsoft.com/office/drawing/2014/main" id="{ED9CDE25-9F1F-4CC8-9A5C-286C0A819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8" y="1445"/>
              <a:ext cx="21" cy="21"/>
            </a:xfrm>
            <a:custGeom>
              <a:avLst/>
              <a:gdLst>
                <a:gd name="T0" fmla="*/ 0 w 42"/>
                <a:gd name="T1" fmla="*/ 20 h 43"/>
                <a:gd name="T2" fmla="*/ 0 w 42"/>
                <a:gd name="T3" fmla="*/ 20 h 43"/>
                <a:gd name="T4" fmla="*/ 1 w 42"/>
                <a:gd name="T5" fmla="*/ 30 h 43"/>
                <a:gd name="T6" fmla="*/ 5 w 42"/>
                <a:gd name="T7" fmla="*/ 35 h 43"/>
                <a:gd name="T8" fmla="*/ 13 w 42"/>
                <a:gd name="T9" fmla="*/ 41 h 43"/>
                <a:gd name="T10" fmla="*/ 20 w 42"/>
                <a:gd name="T11" fmla="*/ 43 h 43"/>
                <a:gd name="T12" fmla="*/ 20 w 42"/>
                <a:gd name="T13" fmla="*/ 43 h 43"/>
                <a:gd name="T14" fmla="*/ 29 w 42"/>
                <a:gd name="T15" fmla="*/ 41 h 43"/>
                <a:gd name="T16" fmla="*/ 35 w 42"/>
                <a:gd name="T17" fmla="*/ 37 h 43"/>
                <a:gd name="T18" fmla="*/ 41 w 42"/>
                <a:gd name="T19" fmla="*/ 30 h 43"/>
                <a:gd name="T20" fmla="*/ 42 w 42"/>
                <a:gd name="T21" fmla="*/ 22 h 43"/>
                <a:gd name="T22" fmla="*/ 42 w 42"/>
                <a:gd name="T23" fmla="*/ 22 h 43"/>
                <a:gd name="T24" fmla="*/ 41 w 42"/>
                <a:gd name="T25" fmla="*/ 15 h 43"/>
                <a:gd name="T26" fmla="*/ 37 w 42"/>
                <a:gd name="T27" fmla="*/ 7 h 43"/>
                <a:gd name="T28" fmla="*/ 29 w 42"/>
                <a:gd name="T29" fmla="*/ 2 h 43"/>
                <a:gd name="T30" fmla="*/ 22 w 42"/>
                <a:gd name="T31" fmla="*/ 0 h 43"/>
                <a:gd name="T32" fmla="*/ 22 w 42"/>
                <a:gd name="T33" fmla="*/ 0 h 43"/>
                <a:gd name="T34" fmla="*/ 14 w 42"/>
                <a:gd name="T35" fmla="*/ 2 h 43"/>
                <a:gd name="T36" fmla="*/ 7 w 42"/>
                <a:gd name="T37" fmla="*/ 5 h 43"/>
                <a:gd name="T38" fmla="*/ 1 w 42"/>
                <a:gd name="T39" fmla="*/ 13 h 43"/>
                <a:gd name="T40" fmla="*/ 0 w 42"/>
                <a:gd name="T41" fmla="*/ 20 h 43"/>
                <a:gd name="T42" fmla="*/ 0 w 42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3">
                  <a:moveTo>
                    <a:pt x="0" y="20"/>
                  </a:moveTo>
                  <a:lnTo>
                    <a:pt x="0" y="20"/>
                  </a:lnTo>
                  <a:lnTo>
                    <a:pt x="1" y="30"/>
                  </a:lnTo>
                  <a:lnTo>
                    <a:pt x="5" y="35"/>
                  </a:lnTo>
                  <a:lnTo>
                    <a:pt x="13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9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7" y="5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0" name="Freeform 323">
              <a:extLst>
                <a:ext uri="{FF2B5EF4-FFF2-40B4-BE49-F238E27FC236}">
                  <a16:creationId xmlns:a16="http://schemas.microsoft.com/office/drawing/2014/main" id="{3AC486E2-FFE4-4859-AF11-FD2E2CC01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1" y="1441"/>
              <a:ext cx="21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28 h 43"/>
                <a:gd name="T6" fmla="*/ 6 w 43"/>
                <a:gd name="T7" fmla="*/ 36 h 43"/>
                <a:gd name="T8" fmla="*/ 13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30 w 43"/>
                <a:gd name="T15" fmla="*/ 41 h 43"/>
                <a:gd name="T16" fmla="*/ 35 w 43"/>
                <a:gd name="T17" fmla="*/ 38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3 h 43"/>
                <a:gd name="T26" fmla="*/ 37 w 43"/>
                <a:gd name="T27" fmla="*/ 8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5 w 43"/>
                <a:gd name="T35" fmla="*/ 2 h 43"/>
                <a:gd name="T36" fmla="*/ 7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3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30" y="41"/>
                  </a:lnTo>
                  <a:lnTo>
                    <a:pt x="35" y="38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3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7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1" name="Freeform 324">
              <a:extLst>
                <a:ext uri="{FF2B5EF4-FFF2-40B4-BE49-F238E27FC236}">
                  <a16:creationId xmlns:a16="http://schemas.microsoft.com/office/drawing/2014/main" id="{7CA9985B-7F4E-4FA2-97EA-88935233D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4" y="1428"/>
              <a:ext cx="22" cy="21"/>
            </a:xfrm>
            <a:custGeom>
              <a:avLst/>
              <a:gdLst>
                <a:gd name="T0" fmla="*/ 0 w 43"/>
                <a:gd name="T1" fmla="*/ 21 h 41"/>
                <a:gd name="T2" fmla="*/ 0 w 43"/>
                <a:gd name="T3" fmla="*/ 21 h 41"/>
                <a:gd name="T4" fmla="*/ 2 w 43"/>
                <a:gd name="T5" fmla="*/ 28 h 41"/>
                <a:gd name="T6" fmla="*/ 6 w 43"/>
                <a:gd name="T7" fmla="*/ 36 h 41"/>
                <a:gd name="T8" fmla="*/ 12 w 43"/>
                <a:gd name="T9" fmla="*/ 39 h 41"/>
                <a:gd name="T10" fmla="*/ 21 w 43"/>
                <a:gd name="T11" fmla="*/ 41 h 41"/>
                <a:gd name="T12" fmla="*/ 21 w 43"/>
                <a:gd name="T13" fmla="*/ 41 h 41"/>
                <a:gd name="T14" fmla="*/ 28 w 43"/>
                <a:gd name="T15" fmla="*/ 41 h 41"/>
                <a:gd name="T16" fmla="*/ 36 w 43"/>
                <a:gd name="T17" fmla="*/ 36 h 41"/>
                <a:gd name="T18" fmla="*/ 41 w 43"/>
                <a:gd name="T19" fmla="*/ 30 h 41"/>
                <a:gd name="T20" fmla="*/ 43 w 43"/>
                <a:gd name="T21" fmla="*/ 21 h 41"/>
                <a:gd name="T22" fmla="*/ 43 w 43"/>
                <a:gd name="T23" fmla="*/ 21 h 41"/>
                <a:gd name="T24" fmla="*/ 41 w 43"/>
                <a:gd name="T25" fmla="*/ 13 h 41"/>
                <a:gd name="T26" fmla="*/ 38 w 43"/>
                <a:gd name="T27" fmla="*/ 6 h 41"/>
                <a:gd name="T28" fmla="*/ 30 w 43"/>
                <a:gd name="T29" fmla="*/ 2 h 41"/>
                <a:gd name="T30" fmla="*/ 23 w 43"/>
                <a:gd name="T31" fmla="*/ 0 h 41"/>
                <a:gd name="T32" fmla="*/ 23 w 43"/>
                <a:gd name="T33" fmla="*/ 0 h 41"/>
                <a:gd name="T34" fmla="*/ 13 w 43"/>
                <a:gd name="T35" fmla="*/ 0 h 41"/>
                <a:gd name="T36" fmla="*/ 6 w 43"/>
                <a:gd name="T37" fmla="*/ 6 h 41"/>
                <a:gd name="T38" fmla="*/ 2 w 43"/>
                <a:gd name="T39" fmla="*/ 11 h 41"/>
                <a:gd name="T40" fmla="*/ 0 w 43"/>
                <a:gd name="T41" fmla="*/ 21 h 41"/>
                <a:gd name="T42" fmla="*/ 0 w 43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2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8" y="41"/>
                  </a:lnTo>
                  <a:lnTo>
                    <a:pt x="36" y="36"/>
                  </a:lnTo>
                  <a:lnTo>
                    <a:pt x="41" y="30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13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2" name="Freeform 325">
              <a:extLst>
                <a:ext uri="{FF2B5EF4-FFF2-40B4-BE49-F238E27FC236}">
                  <a16:creationId xmlns:a16="http://schemas.microsoft.com/office/drawing/2014/main" id="{0A2CC8C0-5DDC-49AF-B3F1-A11964880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422"/>
              <a:ext cx="21" cy="21"/>
            </a:xfrm>
            <a:custGeom>
              <a:avLst/>
              <a:gdLst>
                <a:gd name="T0" fmla="*/ 0 w 41"/>
                <a:gd name="T1" fmla="*/ 21 h 43"/>
                <a:gd name="T2" fmla="*/ 0 w 41"/>
                <a:gd name="T3" fmla="*/ 21 h 43"/>
                <a:gd name="T4" fmla="*/ 0 w 41"/>
                <a:gd name="T5" fmla="*/ 30 h 43"/>
                <a:gd name="T6" fmla="*/ 6 w 41"/>
                <a:gd name="T7" fmla="*/ 36 h 43"/>
                <a:gd name="T8" fmla="*/ 12 w 41"/>
                <a:gd name="T9" fmla="*/ 41 h 43"/>
                <a:gd name="T10" fmla="*/ 21 w 41"/>
                <a:gd name="T11" fmla="*/ 43 h 43"/>
                <a:gd name="T12" fmla="*/ 21 w 41"/>
                <a:gd name="T13" fmla="*/ 43 h 43"/>
                <a:gd name="T14" fmla="*/ 28 w 41"/>
                <a:gd name="T15" fmla="*/ 41 h 43"/>
                <a:gd name="T16" fmla="*/ 36 w 41"/>
                <a:gd name="T17" fmla="*/ 37 h 43"/>
                <a:gd name="T18" fmla="*/ 40 w 41"/>
                <a:gd name="T19" fmla="*/ 30 h 43"/>
                <a:gd name="T20" fmla="*/ 41 w 41"/>
                <a:gd name="T21" fmla="*/ 23 h 43"/>
                <a:gd name="T22" fmla="*/ 41 w 41"/>
                <a:gd name="T23" fmla="*/ 23 h 43"/>
                <a:gd name="T24" fmla="*/ 41 w 41"/>
                <a:gd name="T25" fmla="*/ 15 h 43"/>
                <a:gd name="T26" fmla="*/ 36 w 41"/>
                <a:gd name="T27" fmla="*/ 8 h 43"/>
                <a:gd name="T28" fmla="*/ 30 w 41"/>
                <a:gd name="T29" fmla="*/ 2 h 43"/>
                <a:gd name="T30" fmla="*/ 21 w 41"/>
                <a:gd name="T31" fmla="*/ 0 h 43"/>
                <a:gd name="T32" fmla="*/ 21 w 41"/>
                <a:gd name="T33" fmla="*/ 0 h 43"/>
                <a:gd name="T34" fmla="*/ 13 w 41"/>
                <a:gd name="T35" fmla="*/ 2 h 43"/>
                <a:gd name="T36" fmla="*/ 6 w 41"/>
                <a:gd name="T37" fmla="*/ 6 h 43"/>
                <a:gd name="T38" fmla="*/ 2 w 41"/>
                <a:gd name="T39" fmla="*/ 13 h 43"/>
                <a:gd name="T40" fmla="*/ 0 w 41"/>
                <a:gd name="T41" fmla="*/ 21 h 43"/>
                <a:gd name="T42" fmla="*/ 0 w 41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1"/>
                  </a:moveTo>
                  <a:lnTo>
                    <a:pt x="0" y="21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0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5"/>
                  </a:lnTo>
                  <a:lnTo>
                    <a:pt x="36" y="8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3" name="Freeform 326">
              <a:extLst>
                <a:ext uri="{FF2B5EF4-FFF2-40B4-BE49-F238E27FC236}">
                  <a16:creationId xmlns:a16="http://schemas.microsoft.com/office/drawing/2014/main" id="{C687D7F4-A026-4DEC-9332-1857B88B0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416"/>
              <a:ext cx="21" cy="21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8 h 43"/>
                <a:gd name="T6" fmla="*/ 6 w 43"/>
                <a:gd name="T7" fmla="*/ 35 h 43"/>
                <a:gd name="T8" fmla="*/ 13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30 w 43"/>
                <a:gd name="T15" fmla="*/ 41 h 43"/>
                <a:gd name="T16" fmla="*/ 35 w 43"/>
                <a:gd name="T17" fmla="*/ 37 h 43"/>
                <a:gd name="T18" fmla="*/ 41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3 h 43"/>
                <a:gd name="T26" fmla="*/ 37 w 43"/>
                <a:gd name="T27" fmla="*/ 7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5 w 43"/>
                <a:gd name="T35" fmla="*/ 2 h 43"/>
                <a:gd name="T36" fmla="*/ 7 w 43"/>
                <a:gd name="T37" fmla="*/ 6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13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30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7" y="6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4" name="Freeform 327">
              <a:extLst>
                <a:ext uri="{FF2B5EF4-FFF2-40B4-BE49-F238E27FC236}">
                  <a16:creationId xmlns:a16="http://schemas.microsoft.com/office/drawing/2014/main" id="{00F53219-A0C8-4961-8C71-61BDA8B52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5" y="1413"/>
              <a:ext cx="21" cy="21"/>
            </a:xfrm>
            <a:custGeom>
              <a:avLst/>
              <a:gdLst>
                <a:gd name="T0" fmla="*/ 0 w 43"/>
                <a:gd name="T1" fmla="*/ 21 h 41"/>
                <a:gd name="T2" fmla="*/ 0 w 43"/>
                <a:gd name="T3" fmla="*/ 21 h 41"/>
                <a:gd name="T4" fmla="*/ 2 w 43"/>
                <a:gd name="T5" fmla="*/ 28 h 41"/>
                <a:gd name="T6" fmla="*/ 6 w 43"/>
                <a:gd name="T7" fmla="*/ 36 h 41"/>
                <a:gd name="T8" fmla="*/ 13 w 43"/>
                <a:gd name="T9" fmla="*/ 40 h 41"/>
                <a:gd name="T10" fmla="*/ 20 w 43"/>
                <a:gd name="T11" fmla="*/ 41 h 41"/>
                <a:gd name="T12" fmla="*/ 20 w 43"/>
                <a:gd name="T13" fmla="*/ 41 h 41"/>
                <a:gd name="T14" fmla="*/ 28 w 43"/>
                <a:gd name="T15" fmla="*/ 41 h 41"/>
                <a:gd name="T16" fmla="*/ 35 w 43"/>
                <a:gd name="T17" fmla="*/ 36 h 41"/>
                <a:gd name="T18" fmla="*/ 41 w 43"/>
                <a:gd name="T19" fmla="*/ 30 h 41"/>
                <a:gd name="T20" fmla="*/ 43 w 43"/>
                <a:gd name="T21" fmla="*/ 21 h 41"/>
                <a:gd name="T22" fmla="*/ 43 w 43"/>
                <a:gd name="T23" fmla="*/ 21 h 41"/>
                <a:gd name="T24" fmla="*/ 41 w 43"/>
                <a:gd name="T25" fmla="*/ 13 h 41"/>
                <a:gd name="T26" fmla="*/ 37 w 43"/>
                <a:gd name="T27" fmla="*/ 6 h 41"/>
                <a:gd name="T28" fmla="*/ 30 w 43"/>
                <a:gd name="T29" fmla="*/ 2 h 41"/>
                <a:gd name="T30" fmla="*/ 22 w 43"/>
                <a:gd name="T31" fmla="*/ 0 h 41"/>
                <a:gd name="T32" fmla="*/ 22 w 43"/>
                <a:gd name="T33" fmla="*/ 0 h 41"/>
                <a:gd name="T34" fmla="*/ 13 w 43"/>
                <a:gd name="T35" fmla="*/ 0 h 41"/>
                <a:gd name="T36" fmla="*/ 7 w 43"/>
                <a:gd name="T37" fmla="*/ 6 h 41"/>
                <a:gd name="T38" fmla="*/ 2 w 43"/>
                <a:gd name="T39" fmla="*/ 12 h 41"/>
                <a:gd name="T40" fmla="*/ 0 w 43"/>
                <a:gd name="T41" fmla="*/ 21 h 41"/>
                <a:gd name="T42" fmla="*/ 0 w 43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3" y="40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8" y="41"/>
                  </a:lnTo>
                  <a:lnTo>
                    <a:pt x="35" y="36"/>
                  </a:lnTo>
                  <a:lnTo>
                    <a:pt x="41" y="30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13"/>
                  </a:lnTo>
                  <a:lnTo>
                    <a:pt x="37" y="6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7" y="6"/>
                  </a:lnTo>
                  <a:lnTo>
                    <a:pt x="2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5" name="Freeform 328">
              <a:extLst>
                <a:ext uri="{FF2B5EF4-FFF2-40B4-BE49-F238E27FC236}">
                  <a16:creationId xmlns:a16="http://schemas.microsoft.com/office/drawing/2014/main" id="{CB3AA63B-0BF5-4074-89FB-E30E9B78A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7" y="1411"/>
              <a:ext cx="22" cy="22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8 h 43"/>
                <a:gd name="T6" fmla="*/ 6 w 43"/>
                <a:gd name="T7" fmla="*/ 35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7 h 43"/>
                <a:gd name="T18" fmla="*/ 42 w 43"/>
                <a:gd name="T19" fmla="*/ 29 h 43"/>
                <a:gd name="T20" fmla="*/ 43 w 43"/>
                <a:gd name="T21" fmla="*/ 22 h 43"/>
                <a:gd name="T22" fmla="*/ 43 w 43"/>
                <a:gd name="T23" fmla="*/ 22 h 43"/>
                <a:gd name="T24" fmla="*/ 42 w 43"/>
                <a:gd name="T25" fmla="*/ 13 h 43"/>
                <a:gd name="T26" fmla="*/ 38 w 43"/>
                <a:gd name="T27" fmla="*/ 7 h 43"/>
                <a:gd name="T28" fmla="*/ 30 w 43"/>
                <a:gd name="T29" fmla="*/ 1 h 43"/>
                <a:gd name="T30" fmla="*/ 23 w 43"/>
                <a:gd name="T31" fmla="*/ 0 h 43"/>
                <a:gd name="T32" fmla="*/ 23 w 43"/>
                <a:gd name="T33" fmla="*/ 0 h 43"/>
                <a:gd name="T34" fmla="*/ 13 w 43"/>
                <a:gd name="T35" fmla="*/ 1 h 43"/>
                <a:gd name="T36" fmla="*/ 8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7"/>
                  </a:lnTo>
                  <a:lnTo>
                    <a:pt x="42" y="29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2" y="13"/>
                  </a:lnTo>
                  <a:lnTo>
                    <a:pt x="38" y="7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1"/>
                  </a:lnTo>
                  <a:lnTo>
                    <a:pt x="8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6" name="Freeform 329">
              <a:extLst>
                <a:ext uri="{FF2B5EF4-FFF2-40B4-BE49-F238E27FC236}">
                  <a16:creationId xmlns:a16="http://schemas.microsoft.com/office/drawing/2014/main" id="{FD85417F-6790-475D-9032-56D3A29E8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8" y="1394"/>
              <a:ext cx="21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6 w 43"/>
                <a:gd name="T7" fmla="*/ 35 h 43"/>
                <a:gd name="T8" fmla="*/ 11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1 h 43"/>
                <a:gd name="T16" fmla="*/ 35 w 43"/>
                <a:gd name="T17" fmla="*/ 37 h 43"/>
                <a:gd name="T18" fmla="*/ 41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5 h 43"/>
                <a:gd name="T26" fmla="*/ 37 w 43"/>
                <a:gd name="T27" fmla="*/ 7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6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5"/>
                  </a:lnTo>
                  <a:lnTo>
                    <a:pt x="1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7" name="Freeform 330">
              <a:extLst>
                <a:ext uri="{FF2B5EF4-FFF2-40B4-BE49-F238E27FC236}">
                  <a16:creationId xmlns:a16="http://schemas.microsoft.com/office/drawing/2014/main" id="{4A0D7159-155C-4FD1-A71F-6D816A3A2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0" y="1390"/>
              <a:ext cx="21" cy="21"/>
            </a:xfrm>
            <a:custGeom>
              <a:avLst/>
              <a:gdLst>
                <a:gd name="T0" fmla="*/ 0 w 41"/>
                <a:gd name="T1" fmla="*/ 20 h 43"/>
                <a:gd name="T2" fmla="*/ 0 w 41"/>
                <a:gd name="T3" fmla="*/ 20 h 43"/>
                <a:gd name="T4" fmla="*/ 1 w 41"/>
                <a:gd name="T5" fmla="*/ 30 h 43"/>
                <a:gd name="T6" fmla="*/ 5 w 41"/>
                <a:gd name="T7" fmla="*/ 35 h 43"/>
                <a:gd name="T8" fmla="*/ 11 w 41"/>
                <a:gd name="T9" fmla="*/ 41 h 43"/>
                <a:gd name="T10" fmla="*/ 20 w 41"/>
                <a:gd name="T11" fmla="*/ 43 h 43"/>
                <a:gd name="T12" fmla="*/ 20 w 41"/>
                <a:gd name="T13" fmla="*/ 43 h 43"/>
                <a:gd name="T14" fmla="*/ 28 w 41"/>
                <a:gd name="T15" fmla="*/ 41 h 43"/>
                <a:gd name="T16" fmla="*/ 35 w 41"/>
                <a:gd name="T17" fmla="*/ 37 h 43"/>
                <a:gd name="T18" fmla="*/ 39 w 41"/>
                <a:gd name="T19" fmla="*/ 30 h 43"/>
                <a:gd name="T20" fmla="*/ 41 w 41"/>
                <a:gd name="T21" fmla="*/ 22 h 43"/>
                <a:gd name="T22" fmla="*/ 41 w 41"/>
                <a:gd name="T23" fmla="*/ 22 h 43"/>
                <a:gd name="T24" fmla="*/ 41 w 41"/>
                <a:gd name="T25" fmla="*/ 15 h 43"/>
                <a:gd name="T26" fmla="*/ 35 w 41"/>
                <a:gd name="T27" fmla="*/ 7 h 43"/>
                <a:gd name="T28" fmla="*/ 29 w 41"/>
                <a:gd name="T29" fmla="*/ 2 h 43"/>
                <a:gd name="T30" fmla="*/ 22 w 41"/>
                <a:gd name="T31" fmla="*/ 0 h 43"/>
                <a:gd name="T32" fmla="*/ 22 w 41"/>
                <a:gd name="T33" fmla="*/ 0 h 43"/>
                <a:gd name="T34" fmla="*/ 13 w 41"/>
                <a:gd name="T35" fmla="*/ 2 h 43"/>
                <a:gd name="T36" fmla="*/ 5 w 41"/>
                <a:gd name="T37" fmla="*/ 5 h 43"/>
                <a:gd name="T38" fmla="*/ 1 w 41"/>
                <a:gd name="T39" fmla="*/ 13 h 43"/>
                <a:gd name="T40" fmla="*/ 0 w 41"/>
                <a:gd name="T41" fmla="*/ 20 h 43"/>
                <a:gd name="T42" fmla="*/ 0 w 41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0"/>
                  </a:moveTo>
                  <a:lnTo>
                    <a:pt x="0" y="20"/>
                  </a:lnTo>
                  <a:lnTo>
                    <a:pt x="1" y="30"/>
                  </a:lnTo>
                  <a:lnTo>
                    <a:pt x="5" y="35"/>
                  </a:lnTo>
                  <a:lnTo>
                    <a:pt x="11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39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5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5" y="5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8" name="Freeform 331">
              <a:extLst>
                <a:ext uri="{FF2B5EF4-FFF2-40B4-BE49-F238E27FC236}">
                  <a16:creationId xmlns:a16="http://schemas.microsoft.com/office/drawing/2014/main" id="{A9727A38-0B12-4CCB-92E2-981193F08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7" y="1387"/>
              <a:ext cx="21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6 w 43"/>
                <a:gd name="T7" fmla="*/ 36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7 h 43"/>
                <a:gd name="T18" fmla="*/ 41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5 h 43"/>
                <a:gd name="T26" fmla="*/ 37 w 43"/>
                <a:gd name="T27" fmla="*/ 8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8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6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8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8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9" name="Freeform 332">
              <a:extLst>
                <a:ext uri="{FF2B5EF4-FFF2-40B4-BE49-F238E27FC236}">
                  <a16:creationId xmlns:a16="http://schemas.microsoft.com/office/drawing/2014/main" id="{5CA63BF5-899C-40DA-B098-3CEAEC9DE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" y="1382"/>
              <a:ext cx="22" cy="22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8 h 43"/>
                <a:gd name="T6" fmla="*/ 5 w 43"/>
                <a:gd name="T7" fmla="*/ 35 h 43"/>
                <a:gd name="T8" fmla="*/ 13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30 w 43"/>
                <a:gd name="T15" fmla="*/ 41 h 43"/>
                <a:gd name="T16" fmla="*/ 35 w 43"/>
                <a:gd name="T17" fmla="*/ 37 h 43"/>
                <a:gd name="T18" fmla="*/ 41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3 h 43"/>
                <a:gd name="T26" fmla="*/ 37 w 43"/>
                <a:gd name="T27" fmla="*/ 7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5 w 43"/>
                <a:gd name="T35" fmla="*/ 2 h 43"/>
                <a:gd name="T36" fmla="*/ 7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5" y="35"/>
                  </a:lnTo>
                  <a:lnTo>
                    <a:pt x="13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30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5" y="2"/>
                  </a:lnTo>
                  <a:lnTo>
                    <a:pt x="7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0" name="Freeform 333">
              <a:extLst>
                <a:ext uri="{FF2B5EF4-FFF2-40B4-BE49-F238E27FC236}">
                  <a16:creationId xmlns:a16="http://schemas.microsoft.com/office/drawing/2014/main" id="{ACBA59A2-D075-46F1-8F1F-759D3A038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" y="1374"/>
              <a:ext cx="21" cy="20"/>
            </a:xfrm>
            <a:custGeom>
              <a:avLst/>
              <a:gdLst>
                <a:gd name="T0" fmla="*/ 0 w 41"/>
                <a:gd name="T1" fmla="*/ 20 h 41"/>
                <a:gd name="T2" fmla="*/ 0 w 41"/>
                <a:gd name="T3" fmla="*/ 20 h 41"/>
                <a:gd name="T4" fmla="*/ 0 w 41"/>
                <a:gd name="T5" fmla="*/ 28 h 41"/>
                <a:gd name="T6" fmla="*/ 6 w 41"/>
                <a:gd name="T7" fmla="*/ 35 h 41"/>
                <a:gd name="T8" fmla="*/ 11 w 41"/>
                <a:gd name="T9" fmla="*/ 39 h 41"/>
                <a:gd name="T10" fmla="*/ 19 w 41"/>
                <a:gd name="T11" fmla="*/ 41 h 41"/>
                <a:gd name="T12" fmla="*/ 19 w 41"/>
                <a:gd name="T13" fmla="*/ 41 h 41"/>
                <a:gd name="T14" fmla="*/ 28 w 41"/>
                <a:gd name="T15" fmla="*/ 41 h 41"/>
                <a:gd name="T16" fmla="*/ 35 w 41"/>
                <a:gd name="T17" fmla="*/ 35 h 41"/>
                <a:gd name="T18" fmla="*/ 39 w 41"/>
                <a:gd name="T19" fmla="*/ 30 h 41"/>
                <a:gd name="T20" fmla="*/ 41 w 41"/>
                <a:gd name="T21" fmla="*/ 20 h 41"/>
                <a:gd name="T22" fmla="*/ 41 w 41"/>
                <a:gd name="T23" fmla="*/ 20 h 41"/>
                <a:gd name="T24" fmla="*/ 39 w 41"/>
                <a:gd name="T25" fmla="*/ 13 h 41"/>
                <a:gd name="T26" fmla="*/ 35 w 41"/>
                <a:gd name="T27" fmla="*/ 6 h 41"/>
                <a:gd name="T28" fmla="*/ 30 w 41"/>
                <a:gd name="T29" fmla="*/ 2 h 41"/>
                <a:gd name="T30" fmla="*/ 21 w 41"/>
                <a:gd name="T31" fmla="*/ 0 h 41"/>
                <a:gd name="T32" fmla="*/ 21 w 41"/>
                <a:gd name="T33" fmla="*/ 0 h 41"/>
                <a:gd name="T34" fmla="*/ 13 w 41"/>
                <a:gd name="T35" fmla="*/ 0 h 41"/>
                <a:gd name="T36" fmla="*/ 6 w 41"/>
                <a:gd name="T37" fmla="*/ 6 h 41"/>
                <a:gd name="T38" fmla="*/ 2 w 41"/>
                <a:gd name="T39" fmla="*/ 11 h 41"/>
                <a:gd name="T40" fmla="*/ 0 w 41"/>
                <a:gd name="T41" fmla="*/ 20 h 41"/>
                <a:gd name="T42" fmla="*/ 0 w 41"/>
                <a:gd name="T4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1">
                  <a:moveTo>
                    <a:pt x="0" y="20"/>
                  </a:moveTo>
                  <a:lnTo>
                    <a:pt x="0" y="20"/>
                  </a:lnTo>
                  <a:lnTo>
                    <a:pt x="0" y="28"/>
                  </a:lnTo>
                  <a:lnTo>
                    <a:pt x="6" y="35"/>
                  </a:lnTo>
                  <a:lnTo>
                    <a:pt x="11" y="39"/>
                  </a:lnTo>
                  <a:lnTo>
                    <a:pt x="19" y="41"/>
                  </a:lnTo>
                  <a:lnTo>
                    <a:pt x="19" y="41"/>
                  </a:lnTo>
                  <a:lnTo>
                    <a:pt x="28" y="41"/>
                  </a:lnTo>
                  <a:lnTo>
                    <a:pt x="35" y="35"/>
                  </a:lnTo>
                  <a:lnTo>
                    <a:pt x="39" y="30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39" y="13"/>
                  </a:lnTo>
                  <a:lnTo>
                    <a:pt x="35" y="6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2" y="11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1" name="Freeform 334">
              <a:extLst>
                <a:ext uri="{FF2B5EF4-FFF2-40B4-BE49-F238E27FC236}">
                  <a16:creationId xmlns:a16="http://schemas.microsoft.com/office/drawing/2014/main" id="{60792273-7024-4432-A44C-E428F5DDC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1366"/>
              <a:ext cx="20" cy="21"/>
            </a:xfrm>
            <a:custGeom>
              <a:avLst/>
              <a:gdLst>
                <a:gd name="T0" fmla="*/ 0 w 41"/>
                <a:gd name="T1" fmla="*/ 21 h 41"/>
                <a:gd name="T2" fmla="*/ 0 w 41"/>
                <a:gd name="T3" fmla="*/ 21 h 41"/>
                <a:gd name="T4" fmla="*/ 2 w 41"/>
                <a:gd name="T5" fmla="*/ 28 h 41"/>
                <a:gd name="T6" fmla="*/ 6 w 41"/>
                <a:gd name="T7" fmla="*/ 35 h 41"/>
                <a:gd name="T8" fmla="*/ 12 w 41"/>
                <a:gd name="T9" fmla="*/ 39 h 41"/>
                <a:gd name="T10" fmla="*/ 21 w 41"/>
                <a:gd name="T11" fmla="*/ 41 h 41"/>
                <a:gd name="T12" fmla="*/ 21 w 41"/>
                <a:gd name="T13" fmla="*/ 41 h 41"/>
                <a:gd name="T14" fmla="*/ 28 w 41"/>
                <a:gd name="T15" fmla="*/ 41 h 41"/>
                <a:gd name="T16" fmla="*/ 36 w 41"/>
                <a:gd name="T17" fmla="*/ 35 h 41"/>
                <a:gd name="T18" fmla="*/ 40 w 41"/>
                <a:gd name="T19" fmla="*/ 30 h 41"/>
                <a:gd name="T20" fmla="*/ 41 w 41"/>
                <a:gd name="T21" fmla="*/ 21 h 41"/>
                <a:gd name="T22" fmla="*/ 41 w 41"/>
                <a:gd name="T23" fmla="*/ 21 h 41"/>
                <a:gd name="T24" fmla="*/ 41 w 41"/>
                <a:gd name="T25" fmla="*/ 13 h 41"/>
                <a:gd name="T26" fmla="*/ 36 w 41"/>
                <a:gd name="T27" fmla="*/ 6 h 41"/>
                <a:gd name="T28" fmla="*/ 30 w 41"/>
                <a:gd name="T29" fmla="*/ 2 h 41"/>
                <a:gd name="T30" fmla="*/ 23 w 41"/>
                <a:gd name="T31" fmla="*/ 0 h 41"/>
                <a:gd name="T32" fmla="*/ 23 w 41"/>
                <a:gd name="T33" fmla="*/ 0 h 41"/>
                <a:gd name="T34" fmla="*/ 13 w 41"/>
                <a:gd name="T35" fmla="*/ 0 h 41"/>
                <a:gd name="T36" fmla="*/ 6 w 41"/>
                <a:gd name="T37" fmla="*/ 6 h 41"/>
                <a:gd name="T38" fmla="*/ 2 w 41"/>
                <a:gd name="T39" fmla="*/ 11 h 41"/>
                <a:gd name="T40" fmla="*/ 0 w 41"/>
                <a:gd name="T41" fmla="*/ 21 h 41"/>
                <a:gd name="T42" fmla="*/ 0 w 41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1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12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28" y="41"/>
                  </a:lnTo>
                  <a:lnTo>
                    <a:pt x="36" y="35"/>
                  </a:lnTo>
                  <a:lnTo>
                    <a:pt x="40" y="30"/>
                  </a:lnTo>
                  <a:lnTo>
                    <a:pt x="41" y="21"/>
                  </a:lnTo>
                  <a:lnTo>
                    <a:pt x="41" y="21"/>
                  </a:lnTo>
                  <a:lnTo>
                    <a:pt x="41" y="13"/>
                  </a:lnTo>
                  <a:lnTo>
                    <a:pt x="36" y="6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0"/>
                  </a:lnTo>
                  <a:lnTo>
                    <a:pt x="6" y="6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2" name="Freeform 335">
              <a:extLst>
                <a:ext uri="{FF2B5EF4-FFF2-40B4-BE49-F238E27FC236}">
                  <a16:creationId xmlns:a16="http://schemas.microsoft.com/office/drawing/2014/main" id="{F610BD54-D547-423B-AF93-7CA890BF4C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1361"/>
              <a:ext cx="22" cy="21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30 h 43"/>
                <a:gd name="T6" fmla="*/ 5 w 43"/>
                <a:gd name="T7" fmla="*/ 35 h 43"/>
                <a:gd name="T8" fmla="*/ 13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28 w 43"/>
                <a:gd name="T15" fmla="*/ 41 h 43"/>
                <a:gd name="T16" fmla="*/ 35 w 43"/>
                <a:gd name="T17" fmla="*/ 37 h 43"/>
                <a:gd name="T18" fmla="*/ 41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5 h 43"/>
                <a:gd name="T26" fmla="*/ 37 w 43"/>
                <a:gd name="T27" fmla="*/ 7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7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30"/>
                  </a:lnTo>
                  <a:lnTo>
                    <a:pt x="5" y="35"/>
                  </a:lnTo>
                  <a:lnTo>
                    <a:pt x="13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7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3" name="Freeform 336">
              <a:extLst>
                <a:ext uri="{FF2B5EF4-FFF2-40B4-BE49-F238E27FC236}">
                  <a16:creationId xmlns:a16="http://schemas.microsoft.com/office/drawing/2014/main" id="{2028C33A-9B8D-461C-BE8F-1E081CF2D4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356"/>
              <a:ext cx="22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28 h 43"/>
                <a:gd name="T6" fmla="*/ 6 w 43"/>
                <a:gd name="T7" fmla="*/ 36 h 43"/>
                <a:gd name="T8" fmla="*/ 13 w 43"/>
                <a:gd name="T9" fmla="*/ 42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2 h 43"/>
                <a:gd name="T16" fmla="*/ 36 w 43"/>
                <a:gd name="T17" fmla="*/ 38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3 h 43"/>
                <a:gd name="T26" fmla="*/ 38 w 43"/>
                <a:gd name="T27" fmla="*/ 8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3 w 43"/>
                <a:gd name="T35" fmla="*/ 2 h 43"/>
                <a:gd name="T36" fmla="*/ 8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3" y="42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2"/>
                  </a:lnTo>
                  <a:lnTo>
                    <a:pt x="36" y="38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3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8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4" name="Freeform 337">
              <a:extLst>
                <a:ext uri="{FF2B5EF4-FFF2-40B4-BE49-F238E27FC236}">
                  <a16:creationId xmlns:a16="http://schemas.microsoft.com/office/drawing/2014/main" id="{0B601743-4F66-49B8-BE8E-62DA3B25CC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1351"/>
              <a:ext cx="21" cy="21"/>
            </a:xfrm>
            <a:custGeom>
              <a:avLst/>
              <a:gdLst>
                <a:gd name="T0" fmla="*/ 0 w 41"/>
                <a:gd name="T1" fmla="*/ 21 h 43"/>
                <a:gd name="T2" fmla="*/ 0 w 41"/>
                <a:gd name="T3" fmla="*/ 21 h 43"/>
                <a:gd name="T4" fmla="*/ 0 w 41"/>
                <a:gd name="T5" fmla="*/ 28 h 43"/>
                <a:gd name="T6" fmla="*/ 6 w 41"/>
                <a:gd name="T7" fmla="*/ 36 h 43"/>
                <a:gd name="T8" fmla="*/ 11 w 41"/>
                <a:gd name="T9" fmla="*/ 41 h 43"/>
                <a:gd name="T10" fmla="*/ 19 w 41"/>
                <a:gd name="T11" fmla="*/ 43 h 43"/>
                <a:gd name="T12" fmla="*/ 19 w 41"/>
                <a:gd name="T13" fmla="*/ 43 h 43"/>
                <a:gd name="T14" fmla="*/ 28 w 41"/>
                <a:gd name="T15" fmla="*/ 41 h 43"/>
                <a:gd name="T16" fmla="*/ 36 w 41"/>
                <a:gd name="T17" fmla="*/ 38 h 43"/>
                <a:gd name="T18" fmla="*/ 39 w 41"/>
                <a:gd name="T19" fmla="*/ 30 h 43"/>
                <a:gd name="T20" fmla="*/ 41 w 41"/>
                <a:gd name="T21" fmla="*/ 23 h 43"/>
                <a:gd name="T22" fmla="*/ 41 w 41"/>
                <a:gd name="T23" fmla="*/ 23 h 43"/>
                <a:gd name="T24" fmla="*/ 39 w 41"/>
                <a:gd name="T25" fmla="*/ 13 h 43"/>
                <a:gd name="T26" fmla="*/ 36 w 41"/>
                <a:gd name="T27" fmla="*/ 8 h 43"/>
                <a:gd name="T28" fmla="*/ 30 w 41"/>
                <a:gd name="T29" fmla="*/ 2 h 43"/>
                <a:gd name="T30" fmla="*/ 21 w 41"/>
                <a:gd name="T31" fmla="*/ 0 h 43"/>
                <a:gd name="T32" fmla="*/ 21 w 41"/>
                <a:gd name="T33" fmla="*/ 0 h 43"/>
                <a:gd name="T34" fmla="*/ 13 w 41"/>
                <a:gd name="T35" fmla="*/ 2 h 43"/>
                <a:gd name="T36" fmla="*/ 6 w 41"/>
                <a:gd name="T37" fmla="*/ 6 h 43"/>
                <a:gd name="T38" fmla="*/ 2 w 41"/>
                <a:gd name="T39" fmla="*/ 13 h 43"/>
                <a:gd name="T40" fmla="*/ 0 w 41"/>
                <a:gd name="T41" fmla="*/ 21 h 43"/>
                <a:gd name="T42" fmla="*/ 0 w 41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1"/>
                  </a:moveTo>
                  <a:lnTo>
                    <a:pt x="0" y="21"/>
                  </a:lnTo>
                  <a:lnTo>
                    <a:pt x="0" y="28"/>
                  </a:lnTo>
                  <a:lnTo>
                    <a:pt x="6" y="36"/>
                  </a:lnTo>
                  <a:lnTo>
                    <a:pt x="11" y="41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8" y="41"/>
                  </a:lnTo>
                  <a:lnTo>
                    <a:pt x="36" y="38"/>
                  </a:lnTo>
                  <a:lnTo>
                    <a:pt x="39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9" y="13"/>
                  </a:lnTo>
                  <a:lnTo>
                    <a:pt x="36" y="8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5" name="Freeform 338">
              <a:extLst>
                <a:ext uri="{FF2B5EF4-FFF2-40B4-BE49-F238E27FC236}">
                  <a16:creationId xmlns:a16="http://schemas.microsoft.com/office/drawing/2014/main" id="{EB72D056-DDB2-4ED3-960E-F7C5CC16D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7" y="1346"/>
              <a:ext cx="22" cy="20"/>
            </a:xfrm>
            <a:custGeom>
              <a:avLst/>
              <a:gdLst>
                <a:gd name="T0" fmla="*/ 0 w 43"/>
                <a:gd name="T1" fmla="*/ 20 h 41"/>
                <a:gd name="T2" fmla="*/ 0 w 43"/>
                <a:gd name="T3" fmla="*/ 20 h 41"/>
                <a:gd name="T4" fmla="*/ 2 w 43"/>
                <a:gd name="T5" fmla="*/ 28 h 41"/>
                <a:gd name="T6" fmla="*/ 8 w 43"/>
                <a:gd name="T7" fmla="*/ 35 h 41"/>
                <a:gd name="T8" fmla="*/ 13 w 43"/>
                <a:gd name="T9" fmla="*/ 39 h 41"/>
                <a:gd name="T10" fmla="*/ 21 w 43"/>
                <a:gd name="T11" fmla="*/ 41 h 41"/>
                <a:gd name="T12" fmla="*/ 21 w 43"/>
                <a:gd name="T13" fmla="*/ 41 h 41"/>
                <a:gd name="T14" fmla="*/ 30 w 43"/>
                <a:gd name="T15" fmla="*/ 41 h 41"/>
                <a:gd name="T16" fmla="*/ 38 w 43"/>
                <a:gd name="T17" fmla="*/ 35 h 41"/>
                <a:gd name="T18" fmla="*/ 41 w 43"/>
                <a:gd name="T19" fmla="*/ 30 h 41"/>
                <a:gd name="T20" fmla="*/ 43 w 43"/>
                <a:gd name="T21" fmla="*/ 20 h 41"/>
                <a:gd name="T22" fmla="*/ 43 w 43"/>
                <a:gd name="T23" fmla="*/ 20 h 41"/>
                <a:gd name="T24" fmla="*/ 41 w 43"/>
                <a:gd name="T25" fmla="*/ 13 h 41"/>
                <a:gd name="T26" fmla="*/ 38 w 43"/>
                <a:gd name="T27" fmla="*/ 5 h 41"/>
                <a:gd name="T28" fmla="*/ 32 w 43"/>
                <a:gd name="T29" fmla="*/ 2 h 41"/>
                <a:gd name="T30" fmla="*/ 23 w 43"/>
                <a:gd name="T31" fmla="*/ 0 h 41"/>
                <a:gd name="T32" fmla="*/ 23 w 43"/>
                <a:gd name="T33" fmla="*/ 0 h 41"/>
                <a:gd name="T34" fmla="*/ 15 w 43"/>
                <a:gd name="T35" fmla="*/ 0 h 41"/>
                <a:gd name="T36" fmla="*/ 8 w 43"/>
                <a:gd name="T37" fmla="*/ 5 h 41"/>
                <a:gd name="T38" fmla="*/ 4 w 43"/>
                <a:gd name="T39" fmla="*/ 11 h 41"/>
                <a:gd name="T40" fmla="*/ 0 w 43"/>
                <a:gd name="T41" fmla="*/ 20 h 41"/>
                <a:gd name="T42" fmla="*/ 0 w 43"/>
                <a:gd name="T4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8" y="35"/>
                  </a:lnTo>
                  <a:lnTo>
                    <a:pt x="13" y="39"/>
                  </a:lnTo>
                  <a:lnTo>
                    <a:pt x="21" y="41"/>
                  </a:lnTo>
                  <a:lnTo>
                    <a:pt x="21" y="41"/>
                  </a:lnTo>
                  <a:lnTo>
                    <a:pt x="30" y="41"/>
                  </a:lnTo>
                  <a:lnTo>
                    <a:pt x="38" y="35"/>
                  </a:lnTo>
                  <a:lnTo>
                    <a:pt x="41" y="30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1" y="13"/>
                  </a:lnTo>
                  <a:lnTo>
                    <a:pt x="38" y="5"/>
                  </a:lnTo>
                  <a:lnTo>
                    <a:pt x="32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0"/>
                  </a:lnTo>
                  <a:lnTo>
                    <a:pt x="8" y="5"/>
                  </a:lnTo>
                  <a:lnTo>
                    <a:pt x="4" y="11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6" name="Freeform 339">
              <a:extLst>
                <a:ext uri="{FF2B5EF4-FFF2-40B4-BE49-F238E27FC236}">
                  <a16:creationId xmlns:a16="http://schemas.microsoft.com/office/drawing/2014/main" id="{A4B1FE79-2E0F-4A00-AB21-B9F733B8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4" y="1344"/>
              <a:ext cx="22" cy="22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28 h 43"/>
                <a:gd name="T6" fmla="*/ 6 w 43"/>
                <a:gd name="T7" fmla="*/ 36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7 h 43"/>
                <a:gd name="T18" fmla="*/ 41 w 43"/>
                <a:gd name="T19" fmla="*/ 30 h 43"/>
                <a:gd name="T20" fmla="*/ 43 w 43"/>
                <a:gd name="T21" fmla="*/ 23 h 43"/>
                <a:gd name="T22" fmla="*/ 43 w 43"/>
                <a:gd name="T23" fmla="*/ 23 h 43"/>
                <a:gd name="T24" fmla="*/ 41 w 43"/>
                <a:gd name="T25" fmla="*/ 13 h 43"/>
                <a:gd name="T26" fmla="*/ 38 w 43"/>
                <a:gd name="T27" fmla="*/ 6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3 w 43"/>
                <a:gd name="T35" fmla="*/ 2 h 43"/>
                <a:gd name="T36" fmla="*/ 8 w 43"/>
                <a:gd name="T37" fmla="*/ 6 h 43"/>
                <a:gd name="T38" fmla="*/ 2 w 43"/>
                <a:gd name="T39" fmla="*/ 11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7"/>
                  </a:lnTo>
                  <a:lnTo>
                    <a:pt x="41" y="30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3"/>
                  </a:lnTo>
                  <a:lnTo>
                    <a:pt x="38" y="6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8" y="6"/>
                  </a:lnTo>
                  <a:lnTo>
                    <a:pt x="2" y="11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7" name="Freeform 340">
              <a:extLst>
                <a:ext uri="{FF2B5EF4-FFF2-40B4-BE49-F238E27FC236}">
                  <a16:creationId xmlns:a16="http://schemas.microsoft.com/office/drawing/2014/main" id="{E1E1876B-97A1-435D-8CBD-9943664E75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334"/>
              <a:ext cx="21" cy="20"/>
            </a:xfrm>
            <a:custGeom>
              <a:avLst/>
              <a:gdLst>
                <a:gd name="T0" fmla="*/ 0 w 43"/>
                <a:gd name="T1" fmla="*/ 20 h 41"/>
                <a:gd name="T2" fmla="*/ 0 w 43"/>
                <a:gd name="T3" fmla="*/ 20 h 41"/>
                <a:gd name="T4" fmla="*/ 2 w 43"/>
                <a:gd name="T5" fmla="*/ 28 h 41"/>
                <a:gd name="T6" fmla="*/ 5 w 43"/>
                <a:gd name="T7" fmla="*/ 35 h 41"/>
                <a:gd name="T8" fmla="*/ 13 w 43"/>
                <a:gd name="T9" fmla="*/ 39 h 41"/>
                <a:gd name="T10" fmla="*/ 20 w 43"/>
                <a:gd name="T11" fmla="*/ 41 h 41"/>
                <a:gd name="T12" fmla="*/ 20 w 43"/>
                <a:gd name="T13" fmla="*/ 41 h 41"/>
                <a:gd name="T14" fmla="*/ 28 w 43"/>
                <a:gd name="T15" fmla="*/ 39 h 41"/>
                <a:gd name="T16" fmla="*/ 35 w 43"/>
                <a:gd name="T17" fmla="*/ 35 h 41"/>
                <a:gd name="T18" fmla="*/ 41 w 43"/>
                <a:gd name="T19" fmla="*/ 29 h 41"/>
                <a:gd name="T20" fmla="*/ 43 w 43"/>
                <a:gd name="T21" fmla="*/ 20 h 41"/>
                <a:gd name="T22" fmla="*/ 43 w 43"/>
                <a:gd name="T23" fmla="*/ 20 h 41"/>
                <a:gd name="T24" fmla="*/ 41 w 43"/>
                <a:gd name="T25" fmla="*/ 13 h 41"/>
                <a:gd name="T26" fmla="*/ 37 w 43"/>
                <a:gd name="T27" fmla="*/ 5 h 41"/>
                <a:gd name="T28" fmla="*/ 30 w 43"/>
                <a:gd name="T29" fmla="*/ 1 h 41"/>
                <a:gd name="T30" fmla="*/ 22 w 43"/>
                <a:gd name="T31" fmla="*/ 0 h 41"/>
                <a:gd name="T32" fmla="*/ 22 w 43"/>
                <a:gd name="T33" fmla="*/ 0 h 41"/>
                <a:gd name="T34" fmla="*/ 13 w 43"/>
                <a:gd name="T35" fmla="*/ 0 h 41"/>
                <a:gd name="T36" fmla="*/ 7 w 43"/>
                <a:gd name="T37" fmla="*/ 5 h 41"/>
                <a:gd name="T38" fmla="*/ 2 w 43"/>
                <a:gd name="T39" fmla="*/ 11 h 41"/>
                <a:gd name="T40" fmla="*/ 0 w 43"/>
                <a:gd name="T41" fmla="*/ 20 h 41"/>
                <a:gd name="T42" fmla="*/ 0 w 43"/>
                <a:gd name="T43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5" y="35"/>
                  </a:lnTo>
                  <a:lnTo>
                    <a:pt x="13" y="39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8" y="39"/>
                  </a:lnTo>
                  <a:lnTo>
                    <a:pt x="35" y="35"/>
                  </a:lnTo>
                  <a:lnTo>
                    <a:pt x="41" y="29"/>
                  </a:lnTo>
                  <a:lnTo>
                    <a:pt x="43" y="20"/>
                  </a:lnTo>
                  <a:lnTo>
                    <a:pt x="43" y="20"/>
                  </a:lnTo>
                  <a:lnTo>
                    <a:pt x="41" y="13"/>
                  </a:lnTo>
                  <a:lnTo>
                    <a:pt x="37" y="5"/>
                  </a:lnTo>
                  <a:lnTo>
                    <a:pt x="3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7" y="5"/>
                  </a:lnTo>
                  <a:lnTo>
                    <a:pt x="2" y="11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8" name="Freeform 341">
              <a:extLst>
                <a:ext uri="{FF2B5EF4-FFF2-40B4-BE49-F238E27FC236}">
                  <a16:creationId xmlns:a16="http://schemas.microsoft.com/office/drawing/2014/main" id="{2BF17C03-5928-46F1-B992-CD05F7709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1326"/>
              <a:ext cx="21" cy="22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30 h 43"/>
                <a:gd name="T6" fmla="*/ 5 w 43"/>
                <a:gd name="T7" fmla="*/ 35 h 43"/>
                <a:gd name="T8" fmla="*/ 11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28 w 43"/>
                <a:gd name="T15" fmla="*/ 41 h 43"/>
                <a:gd name="T16" fmla="*/ 35 w 43"/>
                <a:gd name="T17" fmla="*/ 37 h 43"/>
                <a:gd name="T18" fmla="*/ 41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3 h 43"/>
                <a:gd name="T26" fmla="*/ 35 w 43"/>
                <a:gd name="T27" fmla="*/ 7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5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30"/>
                  </a:lnTo>
                  <a:lnTo>
                    <a:pt x="5" y="35"/>
                  </a:lnTo>
                  <a:lnTo>
                    <a:pt x="11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5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5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9" name="Freeform 342">
              <a:extLst>
                <a:ext uri="{FF2B5EF4-FFF2-40B4-BE49-F238E27FC236}">
                  <a16:creationId xmlns:a16="http://schemas.microsoft.com/office/drawing/2014/main" id="{6A5BA992-EB10-4FF8-8606-3CC40C4A8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1" y="1324"/>
              <a:ext cx="22" cy="22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8 h 43"/>
                <a:gd name="T6" fmla="*/ 6 w 43"/>
                <a:gd name="T7" fmla="*/ 35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1 h 43"/>
                <a:gd name="T16" fmla="*/ 36 w 43"/>
                <a:gd name="T17" fmla="*/ 37 h 43"/>
                <a:gd name="T18" fmla="*/ 41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3 h 43"/>
                <a:gd name="T26" fmla="*/ 38 w 43"/>
                <a:gd name="T27" fmla="*/ 7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5 w 43"/>
                <a:gd name="T35" fmla="*/ 2 h 43"/>
                <a:gd name="T36" fmla="*/ 8 w 43"/>
                <a:gd name="T37" fmla="*/ 6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8"/>
                  </a:lnTo>
                  <a:lnTo>
                    <a:pt x="6" y="35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1"/>
                  </a:lnTo>
                  <a:lnTo>
                    <a:pt x="36" y="37"/>
                  </a:lnTo>
                  <a:lnTo>
                    <a:pt x="41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8" y="7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8" y="6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0" name="Freeform 343">
              <a:extLst>
                <a:ext uri="{FF2B5EF4-FFF2-40B4-BE49-F238E27FC236}">
                  <a16:creationId xmlns:a16="http://schemas.microsoft.com/office/drawing/2014/main" id="{B0B5F3BA-0A6B-4112-A83B-60712D8C8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9" y="1320"/>
              <a:ext cx="21" cy="21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29 h 43"/>
                <a:gd name="T6" fmla="*/ 6 w 43"/>
                <a:gd name="T7" fmla="*/ 37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1 h 43"/>
                <a:gd name="T16" fmla="*/ 36 w 43"/>
                <a:gd name="T17" fmla="*/ 37 h 43"/>
                <a:gd name="T18" fmla="*/ 41 w 43"/>
                <a:gd name="T19" fmla="*/ 31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5 h 43"/>
                <a:gd name="T26" fmla="*/ 37 w 43"/>
                <a:gd name="T27" fmla="*/ 7 h 43"/>
                <a:gd name="T28" fmla="*/ 30 w 43"/>
                <a:gd name="T29" fmla="*/ 1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1 h 43"/>
                <a:gd name="T36" fmla="*/ 8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29"/>
                  </a:lnTo>
                  <a:lnTo>
                    <a:pt x="6" y="37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1" y="3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5"/>
                  </a:lnTo>
                  <a:lnTo>
                    <a:pt x="37" y="7"/>
                  </a:lnTo>
                  <a:lnTo>
                    <a:pt x="30" y="1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1"/>
                  </a:lnTo>
                  <a:lnTo>
                    <a:pt x="8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1" name="Freeform 344">
              <a:extLst>
                <a:ext uri="{FF2B5EF4-FFF2-40B4-BE49-F238E27FC236}">
                  <a16:creationId xmlns:a16="http://schemas.microsoft.com/office/drawing/2014/main" id="{F3D9CAAA-5B3F-4F63-903C-04958307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7" y="1301"/>
              <a:ext cx="21" cy="22"/>
            </a:xfrm>
            <a:custGeom>
              <a:avLst/>
              <a:gdLst>
                <a:gd name="T0" fmla="*/ 0 w 41"/>
                <a:gd name="T1" fmla="*/ 21 h 43"/>
                <a:gd name="T2" fmla="*/ 0 w 41"/>
                <a:gd name="T3" fmla="*/ 21 h 43"/>
                <a:gd name="T4" fmla="*/ 0 w 41"/>
                <a:gd name="T5" fmla="*/ 30 h 43"/>
                <a:gd name="T6" fmla="*/ 6 w 41"/>
                <a:gd name="T7" fmla="*/ 36 h 43"/>
                <a:gd name="T8" fmla="*/ 11 w 41"/>
                <a:gd name="T9" fmla="*/ 41 h 43"/>
                <a:gd name="T10" fmla="*/ 21 w 41"/>
                <a:gd name="T11" fmla="*/ 43 h 43"/>
                <a:gd name="T12" fmla="*/ 21 w 41"/>
                <a:gd name="T13" fmla="*/ 43 h 43"/>
                <a:gd name="T14" fmla="*/ 28 w 41"/>
                <a:gd name="T15" fmla="*/ 41 h 43"/>
                <a:gd name="T16" fmla="*/ 36 w 41"/>
                <a:gd name="T17" fmla="*/ 38 h 43"/>
                <a:gd name="T18" fmla="*/ 39 w 41"/>
                <a:gd name="T19" fmla="*/ 30 h 43"/>
                <a:gd name="T20" fmla="*/ 41 w 41"/>
                <a:gd name="T21" fmla="*/ 23 h 43"/>
                <a:gd name="T22" fmla="*/ 41 w 41"/>
                <a:gd name="T23" fmla="*/ 23 h 43"/>
                <a:gd name="T24" fmla="*/ 41 w 41"/>
                <a:gd name="T25" fmla="*/ 15 h 43"/>
                <a:gd name="T26" fmla="*/ 36 w 41"/>
                <a:gd name="T27" fmla="*/ 8 h 43"/>
                <a:gd name="T28" fmla="*/ 30 w 41"/>
                <a:gd name="T29" fmla="*/ 2 h 43"/>
                <a:gd name="T30" fmla="*/ 21 w 41"/>
                <a:gd name="T31" fmla="*/ 0 h 43"/>
                <a:gd name="T32" fmla="*/ 21 w 41"/>
                <a:gd name="T33" fmla="*/ 0 h 43"/>
                <a:gd name="T34" fmla="*/ 13 w 41"/>
                <a:gd name="T35" fmla="*/ 2 h 43"/>
                <a:gd name="T36" fmla="*/ 6 w 41"/>
                <a:gd name="T37" fmla="*/ 6 h 43"/>
                <a:gd name="T38" fmla="*/ 2 w 41"/>
                <a:gd name="T39" fmla="*/ 13 h 43"/>
                <a:gd name="T40" fmla="*/ 0 w 41"/>
                <a:gd name="T41" fmla="*/ 21 h 43"/>
                <a:gd name="T42" fmla="*/ 0 w 41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1"/>
                  </a:moveTo>
                  <a:lnTo>
                    <a:pt x="0" y="21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8"/>
                  </a:lnTo>
                  <a:lnTo>
                    <a:pt x="39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5"/>
                  </a:lnTo>
                  <a:lnTo>
                    <a:pt x="36" y="8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2" name="Freeform 345">
              <a:extLst>
                <a:ext uri="{FF2B5EF4-FFF2-40B4-BE49-F238E27FC236}">
                  <a16:creationId xmlns:a16="http://schemas.microsoft.com/office/drawing/2014/main" id="{E6EAC748-061B-4058-A71F-8AE23290E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4" y="1278"/>
              <a:ext cx="20" cy="21"/>
            </a:xfrm>
            <a:custGeom>
              <a:avLst/>
              <a:gdLst>
                <a:gd name="T0" fmla="*/ 0 w 41"/>
                <a:gd name="T1" fmla="*/ 20 h 43"/>
                <a:gd name="T2" fmla="*/ 0 w 41"/>
                <a:gd name="T3" fmla="*/ 20 h 43"/>
                <a:gd name="T4" fmla="*/ 0 w 41"/>
                <a:gd name="T5" fmla="*/ 28 h 43"/>
                <a:gd name="T6" fmla="*/ 5 w 41"/>
                <a:gd name="T7" fmla="*/ 35 h 43"/>
                <a:gd name="T8" fmla="*/ 11 w 41"/>
                <a:gd name="T9" fmla="*/ 41 h 43"/>
                <a:gd name="T10" fmla="*/ 18 w 41"/>
                <a:gd name="T11" fmla="*/ 43 h 43"/>
                <a:gd name="T12" fmla="*/ 18 w 41"/>
                <a:gd name="T13" fmla="*/ 43 h 43"/>
                <a:gd name="T14" fmla="*/ 28 w 41"/>
                <a:gd name="T15" fmla="*/ 41 h 43"/>
                <a:gd name="T16" fmla="*/ 33 w 41"/>
                <a:gd name="T17" fmla="*/ 37 h 43"/>
                <a:gd name="T18" fmla="*/ 39 w 41"/>
                <a:gd name="T19" fmla="*/ 29 h 43"/>
                <a:gd name="T20" fmla="*/ 41 w 41"/>
                <a:gd name="T21" fmla="*/ 22 h 43"/>
                <a:gd name="T22" fmla="*/ 41 w 41"/>
                <a:gd name="T23" fmla="*/ 22 h 43"/>
                <a:gd name="T24" fmla="*/ 39 w 41"/>
                <a:gd name="T25" fmla="*/ 13 h 43"/>
                <a:gd name="T26" fmla="*/ 35 w 41"/>
                <a:gd name="T27" fmla="*/ 5 h 43"/>
                <a:gd name="T28" fmla="*/ 29 w 41"/>
                <a:gd name="T29" fmla="*/ 1 h 43"/>
                <a:gd name="T30" fmla="*/ 20 w 41"/>
                <a:gd name="T31" fmla="*/ 0 h 43"/>
                <a:gd name="T32" fmla="*/ 20 w 41"/>
                <a:gd name="T33" fmla="*/ 0 h 43"/>
                <a:gd name="T34" fmla="*/ 13 w 41"/>
                <a:gd name="T35" fmla="*/ 1 h 43"/>
                <a:gd name="T36" fmla="*/ 5 w 41"/>
                <a:gd name="T37" fmla="*/ 5 h 43"/>
                <a:gd name="T38" fmla="*/ 1 w 41"/>
                <a:gd name="T39" fmla="*/ 13 h 43"/>
                <a:gd name="T40" fmla="*/ 0 w 41"/>
                <a:gd name="T41" fmla="*/ 20 h 43"/>
                <a:gd name="T42" fmla="*/ 0 w 41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0"/>
                  </a:moveTo>
                  <a:lnTo>
                    <a:pt x="0" y="20"/>
                  </a:lnTo>
                  <a:lnTo>
                    <a:pt x="0" y="28"/>
                  </a:lnTo>
                  <a:lnTo>
                    <a:pt x="5" y="35"/>
                  </a:lnTo>
                  <a:lnTo>
                    <a:pt x="11" y="41"/>
                  </a:lnTo>
                  <a:lnTo>
                    <a:pt x="18" y="43"/>
                  </a:lnTo>
                  <a:lnTo>
                    <a:pt x="18" y="43"/>
                  </a:lnTo>
                  <a:lnTo>
                    <a:pt x="28" y="41"/>
                  </a:lnTo>
                  <a:lnTo>
                    <a:pt x="33" y="37"/>
                  </a:lnTo>
                  <a:lnTo>
                    <a:pt x="39" y="29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9" y="13"/>
                  </a:lnTo>
                  <a:lnTo>
                    <a:pt x="35" y="5"/>
                  </a:lnTo>
                  <a:lnTo>
                    <a:pt x="29" y="1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1"/>
                  </a:lnTo>
                  <a:lnTo>
                    <a:pt x="5" y="5"/>
                  </a:lnTo>
                  <a:lnTo>
                    <a:pt x="1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3" name="Freeform 346">
              <a:extLst>
                <a:ext uri="{FF2B5EF4-FFF2-40B4-BE49-F238E27FC236}">
                  <a16:creationId xmlns:a16="http://schemas.microsoft.com/office/drawing/2014/main" id="{E13B2543-46DD-4B88-A764-C610B2E2A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3" y="1263"/>
              <a:ext cx="21" cy="21"/>
            </a:xfrm>
            <a:custGeom>
              <a:avLst/>
              <a:gdLst>
                <a:gd name="T0" fmla="*/ 0 w 43"/>
                <a:gd name="T1" fmla="*/ 22 h 43"/>
                <a:gd name="T2" fmla="*/ 0 w 43"/>
                <a:gd name="T3" fmla="*/ 22 h 43"/>
                <a:gd name="T4" fmla="*/ 2 w 43"/>
                <a:gd name="T5" fmla="*/ 30 h 43"/>
                <a:gd name="T6" fmla="*/ 6 w 43"/>
                <a:gd name="T7" fmla="*/ 37 h 43"/>
                <a:gd name="T8" fmla="*/ 14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30 w 43"/>
                <a:gd name="T15" fmla="*/ 43 h 43"/>
                <a:gd name="T16" fmla="*/ 36 w 43"/>
                <a:gd name="T17" fmla="*/ 37 h 43"/>
                <a:gd name="T18" fmla="*/ 42 w 43"/>
                <a:gd name="T19" fmla="*/ 31 h 43"/>
                <a:gd name="T20" fmla="*/ 43 w 43"/>
                <a:gd name="T21" fmla="*/ 22 h 43"/>
                <a:gd name="T22" fmla="*/ 43 w 43"/>
                <a:gd name="T23" fmla="*/ 22 h 43"/>
                <a:gd name="T24" fmla="*/ 42 w 43"/>
                <a:gd name="T25" fmla="*/ 15 h 43"/>
                <a:gd name="T26" fmla="*/ 38 w 43"/>
                <a:gd name="T27" fmla="*/ 7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5 w 43"/>
                <a:gd name="T35" fmla="*/ 2 h 43"/>
                <a:gd name="T36" fmla="*/ 8 w 43"/>
                <a:gd name="T37" fmla="*/ 5 h 43"/>
                <a:gd name="T38" fmla="*/ 2 w 43"/>
                <a:gd name="T39" fmla="*/ 13 h 43"/>
                <a:gd name="T40" fmla="*/ 0 w 43"/>
                <a:gd name="T41" fmla="*/ 22 h 43"/>
                <a:gd name="T42" fmla="*/ 0 w 43"/>
                <a:gd name="T4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2"/>
                  </a:moveTo>
                  <a:lnTo>
                    <a:pt x="0" y="22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4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30" y="43"/>
                  </a:lnTo>
                  <a:lnTo>
                    <a:pt x="36" y="37"/>
                  </a:lnTo>
                  <a:lnTo>
                    <a:pt x="42" y="31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2" y="15"/>
                  </a:lnTo>
                  <a:lnTo>
                    <a:pt x="38" y="7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5" y="2"/>
                  </a:lnTo>
                  <a:lnTo>
                    <a:pt x="8" y="5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4" name="Freeform 347">
              <a:extLst>
                <a:ext uri="{FF2B5EF4-FFF2-40B4-BE49-F238E27FC236}">
                  <a16:creationId xmlns:a16="http://schemas.microsoft.com/office/drawing/2014/main" id="{7866BF2C-B506-4386-ABC0-24BEE39B2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236"/>
              <a:ext cx="21" cy="21"/>
            </a:xfrm>
            <a:custGeom>
              <a:avLst/>
              <a:gdLst>
                <a:gd name="T0" fmla="*/ 0 w 41"/>
                <a:gd name="T1" fmla="*/ 20 h 42"/>
                <a:gd name="T2" fmla="*/ 0 w 41"/>
                <a:gd name="T3" fmla="*/ 20 h 42"/>
                <a:gd name="T4" fmla="*/ 0 w 41"/>
                <a:gd name="T5" fmla="*/ 29 h 42"/>
                <a:gd name="T6" fmla="*/ 6 w 41"/>
                <a:gd name="T7" fmla="*/ 35 h 42"/>
                <a:gd name="T8" fmla="*/ 11 w 41"/>
                <a:gd name="T9" fmla="*/ 41 h 42"/>
                <a:gd name="T10" fmla="*/ 19 w 41"/>
                <a:gd name="T11" fmla="*/ 42 h 42"/>
                <a:gd name="T12" fmla="*/ 19 w 41"/>
                <a:gd name="T13" fmla="*/ 42 h 42"/>
                <a:gd name="T14" fmla="*/ 28 w 41"/>
                <a:gd name="T15" fmla="*/ 41 h 42"/>
                <a:gd name="T16" fmla="*/ 34 w 41"/>
                <a:gd name="T17" fmla="*/ 37 h 42"/>
                <a:gd name="T18" fmla="*/ 39 w 41"/>
                <a:gd name="T19" fmla="*/ 29 h 42"/>
                <a:gd name="T20" fmla="*/ 41 w 41"/>
                <a:gd name="T21" fmla="*/ 22 h 42"/>
                <a:gd name="T22" fmla="*/ 41 w 41"/>
                <a:gd name="T23" fmla="*/ 22 h 42"/>
                <a:gd name="T24" fmla="*/ 39 w 41"/>
                <a:gd name="T25" fmla="*/ 13 h 42"/>
                <a:gd name="T26" fmla="*/ 36 w 41"/>
                <a:gd name="T27" fmla="*/ 7 h 42"/>
                <a:gd name="T28" fmla="*/ 28 w 41"/>
                <a:gd name="T29" fmla="*/ 1 h 42"/>
                <a:gd name="T30" fmla="*/ 21 w 41"/>
                <a:gd name="T31" fmla="*/ 0 h 42"/>
                <a:gd name="T32" fmla="*/ 21 w 41"/>
                <a:gd name="T33" fmla="*/ 0 h 42"/>
                <a:gd name="T34" fmla="*/ 13 w 41"/>
                <a:gd name="T35" fmla="*/ 1 h 42"/>
                <a:gd name="T36" fmla="*/ 6 w 41"/>
                <a:gd name="T37" fmla="*/ 5 h 42"/>
                <a:gd name="T38" fmla="*/ 2 w 41"/>
                <a:gd name="T39" fmla="*/ 13 h 42"/>
                <a:gd name="T40" fmla="*/ 0 w 41"/>
                <a:gd name="T41" fmla="*/ 20 h 42"/>
                <a:gd name="T42" fmla="*/ 0 w 41"/>
                <a:gd name="T4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2">
                  <a:moveTo>
                    <a:pt x="0" y="20"/>
                  </a:moveTo>
                  <a:lnTo>
                    <a:pt x="0" y="20"/>
                  </a:lnTo>
                  <a:lnTo>
                    <a:pt x="0" y="29"/>
                  </a:lnTo>
                  <a:lnTo>
                    <a:pt x="6" y="35"/>
                  </a:lnTo>
                  <a:lnTo>
                    <a:pt x="11" y="41"/>
                  </a:lnTo>
                  <a:lnTo>
                    <a:pt x="19" y="42"/>
                  </a:lnTo>
                  <a:lnTo>
                    <a:pt x="19" y="42"/>
                  </a:lnTo>
                  <a:lnTo>
                    <a:pt x="28" y="41"/>
                  </a:lnTo>
                  <a:lnTo>
                    <a:pt x="34" y="37"/>
                  </a:lnTo>
                  <a:lnTo>
                    <a:pt x="39" y="29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9" y="13"/>
                  </a:lnTo>
                  <a:lnTo>
                    <a:pt x="36" y="7"/>
                  </a:lnTo>
                  <a:lnTo>
                    <a:pt x="28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5" name="Freeform 348">
              <a:extLst>
                <a:ext uri="{FF2B5EF4-FFF2-40B4-BE49-F238E27FC236}">
                  <a16:creationId xmlns:a16="http://schemas.microsoft.com/office/drawing/2014/main" id="{C02EB94A-BC01-4AAE-A5BD-2E9A02331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2" y="1197"/>
              <a:ext cx="20" cy="21"/>
            </a:xfrm>
            <a:custGeom>
              <a:avLst/>
              <a:gdLst>
                <a:gd name="T0" fmla="*/ 0 w 41"/>
                <a:gd name="T1" fmla="*/ 21 h 43"/>
                <a:gd name="T2" fmla="*/ 0 w 41"/>
                <a:gd name="T3" fmla="*/ 21 h 43"/>
                <a:gd name="T4" fmla="*/ 2 w 41"/>
                <a:gd name="T5" fmla="*/ 30 h 43"/>
                <a:gd name="T6" fmla="*/ 6 w 41"/>
                <a:gd name="T7" fmla="*/ 36 h 43"/>
                <a:gd name="T8" fmla="*/ 11 w 41"/>
                <a:gd name="T9" fmla="*/ 41 h 43"/>
                <a:gd name="T10" fmla="*/ 21 w 41"/>
                <a:gd name="T11" fmla="*/ 43 h 43"/>
                <a:gd name="T12" fmla="*/ 21 w 41"/>
                <a:gd name="T13" fmla="*/ 43 h 43"/>
                <a:gd name="T14" fmla="*/ 28 w 41"/>
                <a:gd name="T15" fmla="*/ 41 h 43"/>
                <a:gd name="T16" fmla="*/ 36 w 41"/>
                <a:gd name="T17" fmla="*/ 37 h 43"/>
                <a:gd name="T18" fmla="*/ 39 w 41"/>
                <a:gd name="T19" fmla="*/ 30 h 43"/>
                <a:gd name="T20" fmla="*/ 41 w 41"/>
                <a:gd name="T21" fmla="*/ 23 h 43"/>
                <a:gd name="T22" fmla="*/ 41 w 41"/>
                <a:gd name="T23" fmla="*/ 23 h 43"/>
                <a:gd name="T24" fmla="*/ 39 w 41"/>
                <a:gd name="T25" fmla="*/ 13 h 43"/>
                <a:gd name="T26" fmla="*/ 36 w 41"/>
                <a:gd name="T27" fmla="*/ 8 h 43"/>
                <a:gd name="T28" fmla="*/ 30 w 41"/>
                <a:gd name="T29" fmla="*/ 2 h 43"/>
                <a:gd name="T30" fmla="*/ 21 w 41"/>
                <a:gd name="T31" fmla="*/ 0 h 43"/>
                <a:gd name="T32" fmla="*/ 21 w 41"/>
                <a:gd name="T33" fmla="*/ 0 h 43"/>
                <a:gd name="T34" fmla="*/ 13 w 41"/>
                <a:gd name="T35" fmla="*/ 2 h 43"/>
                <a:gd name="T36" fmla="*/ 6 w 41"/>
                <a:gd name="T37" fmla="*/ 6 h 43"/>
                <a:gd name="T38" fmla="*/ 2 w 41"/>
                <a:gd name="T39" fmla="*/ 13 h 43"/>
                <a:gd name="T40" fmla="*/ 0 w 41"/>
                <a:gd name="T41" fmla="*/ 21 h 43"/>
                <a:gd name="T42" fmla="*/ 0 w 41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6"/>
                  </a:lnTo>
                  <a:lnTo>
                    <a:pt x="1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39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9" y="13"/>
                  </a:lnTo>
                  <a:lnTo>
                    <a:pt x="36" y="8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6" name="Freeform 349">
              <a:extLst>
                <a:ext uri="{FF2B5EF4-FFF2-40B4-BE49-F238E27FC236}">
                  <a16:creationId xmlns:a16="http://schemas.microsoft.com/office/drawing/2014/main" id="{01255662-E4B2-47AF-8E95-9D8D8F5FD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0" y="1141"/>
              <a:ext cx="21" cy="22"/>
            </a:xfrm>
            <a:custGeom>
              <a:avLst/>
              <a:gdLst>
                <a:gd name="T0" fmla="*/ 0 w 41"/>
                <a:gd name="T1" fmla="*/ 20 h 43"/>
                <a:gd name="T2" fmla="*/ 0 w 41"/>
                <a:gd name="T3" fmla="*/ 20 h 43"/>
                <a:gd name="T4" fmla="*/ 0 w 41"/>
                <a:gd name="T5" fmla="*/ 30 h 43"/>
                <a:gd name="T6" fmla="*/ 6 w 41"/>
                <a:gd name="T7" fmla="*/ 35 h 43"/>
                <a:gd name="T8" fmla="*/ 11 w 41"/>
                <a:gd name="T9" fmla="*/ 41 h 43"/>
                <a:gd name="T10" fmla="*/ 19 w 41"/>
                <a:gd name="T11" fmla="*/ 43 h 43"/>
                <a:gd name="T12" fmla="*/ 19 w 41"/>
                <a:gd name="T13" fmla="*/ 43 h 43"/>
                <a:gd name="T14" fmla="*/ 28 w 41"/>
                <a:gd name="T15" fmla="*/ 41 h 43"/>
                <a:gd name="T16" fmla="*/ 34 w 41"/>
                <a:gd name="T17" fmla="*/ 37 h 43"/>
                <a:gd name="T18" fmla="*/ 39 w 41"/>
                <a:gd name="T19" fmla="*/ 30 h 43"/>
                <a:gd name="T20" fmla="*/ 41 w 41"/>
                <a:gd name="T21" fmla="*/ 22 h 43"/>
                <a:gd name="T22" fmla="*/ 41 w 41"/>
                <a:gd name="T23" fmla="*/ 22 h 43"/>
                <a:gd name="T24" fmla="*/ 39 w 41"/>
                <a:gd name="T25" fmla="*/ 13 h 43"/>
                <a:gd name="T26" fmla="*/ 36 w 41"/>
                <a:gd name="T27" fmla="*/ 7 h 43"/>
                <a:gd name="T28" fmla="*/ 30 w 41"/>
                <a:gd name="T29" fmla="*/ 2 h 43"/>
                <a:gd name="T30" fmla="*/ 21 w 41"/>
                <a:gd name="T31" fmla="*/ 0 h 43"/>
                <a:gd name="T32" fmla="*/ 21 w 41"/>
                <a:gd name="T33" fmla="*/ 0 h 43"/>
                <a:gd name="T34" fmla="*/ 13 w 41"/>
                <a:gd name="T35" fmla="*/ 2 h 43"/>
                <a:gd name="T36" fmla="*/ 6 w 41"/>
                <a:gd name="T37" fmla="*/ 6 h 43"/>
                <a:gd name="T38" fmla="*/ 2 w 41"/>
                <a:gd name="T39" fmla="*/ 13 h 43"/>
                <a:gd name="T40" fmla="*/ 0 w 41"/>
                <a:gd name="T41" fmla="*/ 20 h 43"/>
                <a:gd name="T42" fmla="*/ 0 w 41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0"/>
                  </a:moveTo>
                  <a:lnTo>
                    <a:pt x="0" y="20"/>
                  </a:lnTo>
                  <a:lnTo>
                    <a:pt x="0" y="30"/>
                  </a:lnTo>
                  <a:lnTo>
                    <a:pt x="6" y="35"/>
                  </a:lnTo>
                  <a:lnTo>
                    <a:pt x="11" y="41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8" y="41"/>
                  </a:lnTo>
                  <a:lnTo>
                    <a:pt x="34" y="37"/>
                  </a:lnTo>
                  <a:lnTo>
                    <a:pt x="39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9" y="13"/>
                  </a:lnTo>
                  <a:lnTo>
                    <a:pt x="36" y="7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7" name="Freeform 350">
              <a:extLst>
                <a:ext uri="{FF2B5EF4-FFF2-40B4-BE49-F238E27FC236}">
                  <a16:creationId xmlns:a16="http://schemas.microsoft.com/office/drawing/2014/main" id="{7A334F2D-69A9-4694-82CA-2DF9E29AE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4" y="1103"/>
              <a:ext cx="21" cy="22"/>
            </a:xfrm>
            <a:custGeom>
              <a:avLst/>
              <a:gdLst>
                <a:gd name="T0" fmla="*/ 0 w 41"/>
                <a:gd name="T1" fmla="*/ 21 h 43"/>
                <a:gd name="T2" fmla="*/ 0 w 41"/>
                <a:gd name="T3" fmla="*/ 21 h 43"/>
                <a:gd name="T4" fmla="*/ 2 w 41"/>
                <a:gd name="T5" fmla="*/ 30 h 43"/>
                <a:gd name="T6" fmla="*/ 6 w 41"/>
                <a:gd name="T7" fmla="*/ 36 h 43"/>
                <a:gd name="T8" fmla="*/ 11 w 41"/>
                <a:gd name="T9" fmla="*/ 41 h 43"/>
                <a:gd name="T10" fmla="*/ 21 w 41"/>
                <a:gd name="T11" fmla="*/ 43 h 43"/>
                <a:gd name="T12" fmla="*/ 21 w 41"/>
                <a:gd name="T13" fmla="*/ 43 h 43"/>
                <a:gd name="T14" fmla="*/ 28 w 41"/>
                <a:gd name="T15" fmla="*/ 41 h 43"/>
                <a:gd name="T16" fmla="*/ 36 w 41"/>
                <a:gd name="T17" fmla="*/ 38 h 43"/>
                <a:gd name="T18" fmla="*/ 39 w 41"/>
                <a:gd name="T19" fmla="*/ 30 h 43"/>
                <a:gd name="T20" fmla="*/ 41 w 41"/>
                <a:gd name="T21" fmla="*/ 23 h 43"/>
                <a:gd name="T22" fmla="*/ 41 w 41"/>
                <a:gd name="T23" fmla="*/ 23 h 43"/>
                <a:gd name="T24" fmla="*/ 41 w 41"/>
                <a:gd name="T25" fmla="*/ 13 h 43"/>
                <a:gd name="T26" fmla="*/ 36 w 41"/>
                <a:gd name="T27" fmla="*/ 6 h 43"/>
                <a:gd name="T28" fmla="*/ 30 w 41"/>
                <a:gd name="T29" fmla="*/ 2 h 43"/>
                <a:gd name="T30" fmla="*/ 21 w 41"/>
                <a:gd name="T31" fmla="*/ 0 h 43"/>
                <a:gd name="T32" fmla="*/ 21 w 41"/>
                <a:gd name="T33" fmla="*/ 0 h 43"/>
                <a:gd name="T34" fmla="*/ 13 w 41"/>
                <a:gd name="T35" fmla="*/ 2 h 43"/>
                <a:gd name="T36" fmla="*/ 8 w 41"/>
                <a:gd name="T37" fmla="*/ 6 h 43"/>
                <a:gd name="T38" fmla="*/ 2 w 41"/>
                <a:gd name="T39" fmla="*/ 13 h 43"/>
                <a:gd name="T40" fmla="*/ 0 w 41"/>
                <a:gd name="T41" fmla="*/ 21 h 43"/>
                <a:gd name="T42" fmla="*/ 0 w 41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6"/>
                  </a:lnTo>
                  <a:lnTo>
                    <a:pt x="11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8"/>
                  </a:lnTo>
                  <a:lnTo>
                    <a:pt x="39" y="30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41" y="13"/>
                  </a:lnTo>
                  <a:lnTo>
                    <a:pt x="36" y="6"/>
                  </a:lnTo>
                  <a:lnTo>
                    <a:pt x="30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2"/>
                  </a:lnTo>
                  <a:lnTo>
                    <a:pt x="8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8" name="Freeform 351">
              <a:extLst>
                <a:ext uri="{FF2B5EF4-FFF2-40B4-BE49-F238E27FC236}">
                  <a16:creationId xmlns:a16="http://schemas.microsoft.com/office/drawing/2014/main" id="{137D5FDC-E507-437F-AFF1-907745772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1042"/>
              <a:ext cx="22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30 h 43"/>
                <a:gd name="T6" fmla="*/ 6 w 43"/>
                <a:gd name="T7" fmla="*/ 37 h 43"/>
                <a:gd name="T8" fmla="*/ 14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3 h 43"/>
                <a:gd name="T16" fmla="*/ 36 w 43"/>
                <a:gd name="T17" fmla="*/ 37 h 43"/>
                <a:gd name="T18" fmla="*/ 40 w 43"/>
                <a:gd name="T19" fmla="*/ 32 h 43"/>
                <a:gd name="T20" fmla="*/ 43 w 43"/>
                <a:gd name="T21" fmla="*/ 23 h 43"/>
                <a:gd name="T22" fmla="*/ 43 w 43"/>
                <a:gd name="T23" fmla="*/ 23 h 43"/>
                <a:gd name="T24" fmla="*/ 42 w 43"/>
                <a:gd name="T25" fmla="*/ 15 h 43"/>
                <a:gd name="T26" fmla="*/ 38 w 43"/>
                <a:gd name="T27" fmla="*/ 8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4 w 43"/>
                <a:gd name="T35" fmla="*/ 2 h 43"/>
                <a:gd name="T36" fmla="*/ 8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4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3"/>
                  </a:lnTo>
                  <a:lnTo>
                    <a:pt x="36" y="37"/>
                  </a:lnTo>
                  <a:lnTo>
                    <a:pt x="40" y="3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2" y="15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8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9" name="Freeform 352">
              <a:extLst>
                <a:ext uri="{FF2B5EF4-FFF2-40B4-BE49-F238E27FC236}">
                  <a16:creationId xmlns:a16="http://schemas.microsoft.com/office/drawing/2014/main" id="{79239221-A6B0-4324-B3B2-5E0C387F4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037"/>
              <a:ext cx="20" cy="21"/>
            </a:xfrm>
            <a:custGeom>
              <a:avLst/>
              <a:gdLst>
                <a:gd name="T0" fmla="*/ 0 w 41"/>
                <a:gd name="T1" fmla="*/ 20 h 43"/>
                <a:gd name="T2" fmla="*/ 0 w 41"/>
                <a:gd name="T3" fmla="*/ 20 h 43"/>
                <a:gd name="T4" fmla="*/ 2 w 41"/>
                <a:gd name="T5" fmla="*/ 30 h 43"/>
                <a:gd name="T6" fmla="*/ 6 w 41"/>
                <a:gd name="T7" fmla="*/ 35 h 43"/>
                <a:gd name="T8" fmla="*/ 13 w 41"/>
                <a:gd name="T9" fmla="*/ 41 h 43"/>
                <a:gd name="T10" fmla="*/ 21 w 41"/>
                <a:gd name="T11" fmla="*/ 43 h 43"/>
                <a:gd name="T12" fmla="*/ 21 w 41"/>
                <a:gd name="T13" fmla="*/ 43 h 43"/>
                <a:gd name="T14" fmla="*/ 28 w 41"/>
                <a:gd name="T15" fmla="*/ 41 h 43"/>
                <a:gd name="T16" fmla="*/ 36 w 41"/>
                <a:gd name="T17" fmla="*/ 37 h 43"/>
                <a:gd name="T18" fmla="*/ 39 w 41"/>
                <a:gd name="T19" fmla="*/ 30 h 43"/>
                <a:gd name="T20" fmla="*/ 41 w 41"/>
                <a:gd name="T21" fmla="*/ 22 h 43"/>
                <a:gd name="T22" fmla="*/ 41 w 41"/>
                <a:gd name="T23" fmla="*/ 22 h 43"/>
                <a:gd name="T24" fmla="*/ 41 w 41"/>
                <a:gd name="T25" fmla="*/ 13 h 43"/>
                <a:gd name="T26" fmla="*/ 36 w 41"/>
                <a:gd name="T27" fmla="*/ 7 h 43"/>
                <a:gd name="T28" fmla="*/ 30 w 41"/>
                <a:gd name="T29" fmla="*/ 2 h 43"/>
                <a:gd name="T30" fmla="*/ 23 w 41"/>
                <a:gd name="T31" fmla="*/ 0 h 43"/>
                <a:gd name="T32" fmla="*/ 23 w 41"/>
                <a:gd name="T33" fmla="*/ 0 h 43"/>
                <a:gd name="T34" fmla="*/ 13 w 41"/>
                <a:gd name="T35" fmla="*/ 2 h 43"/>
                <a:gd name="T36" fmla="*/ 8 w 41"/>
                <a:gd name="T37" fmla="*/ 5 h 43"/>
                <a:gd name="T38" fmla="*/ 2 w 41"/>
                <a:gd name="T39" fmla="*/ 13 h 43"/>
                <a:gd name="T40" fmla="*/ 0 w 41"/>
                <a:gd name="T41" fmla="*/ 20 h 43"/>
                <a:gd name="T42" fmla="*/ 0 w 41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0"/>
                  </a:moveTo>
                  <a:lnTo>
                    <a:pt x="0" y="20"/>
                  </a:lnTo>
                  <a:lnTo>
                    <a:pt x="2" y="30"/>
                  </a:lnTo>
                  <a:lnTo>
                    <a:pt x="6" y="35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39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3"/>
                  </a:lnTo>
                  <a:lnTo>
                    <a:pt x="36" y="7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8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0" name="Freeform 353">
              <a:extLst>
                <a:ext uri="{FF2B5EF4-FFF2-40B4-BE49-F238E27FC236}">
                  <a16:creationId xmlns:a16="http://schemas.microsoft.com/office/drawing/2014/main" id="{E2457CF7-B7AB-4B71-AD0E-77F73F595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1025"/>
              <a:ext cx="21" cy="21"/>
            </a:xfrm>
            <a:custGeom>
              <a:avLst/>
              <a:gdLst>
                <a:gd name="T0" fmla="*/ 0 w 41"/>
                <a:gd name="T1" fmla="*/ 20 h 42"/>
                <a:gd name="T2" fmla="*/ 0 w 41"/>
                <a:gd name="T3" fmla="*/ 20 h 42"/>
                <a:gd name="T4" fmla="*/ 2 w 41"/>
                <a:gd name="T5" fmla="*/ 29 h 42"/>
                <a:gd name="T6" fmla="*/ 6 w 41"/>
                <a:gd name="T7" fmla="*/ 37 h 42"/>
                <a:gd name="T8" fmla="*/ 11 w 41"/>
                <a:gd name="T9" fmla="*/ 41 h 42"/>
                <a:gd name="T10" fmla="*/ 21 w 41"/>
                <a:gd name="T11" fmla="*/ 42 h 42"/>
                <a:gd name="T12" fmla="*/ 21 w 41"/>
                <a:gd name="T13" fmla="*/ 42 h 42"/>
                <a:gd name="T14" fmla="*/ 28 w 41"/>
                <a:gd name="T15" fmla="*/ 42 h 42"/>
                <a:gd name="T16" fmla="*/ 36 w 41"/>
                <a:gd name="T17" fmla="*/ 37 h 42"/>
                <a:gd name="T18" fmla="*/ 39 w 41"/>
                <a:gd name="T19" fmla="*/ 31 h 42"/>
                <a:gd name="T20" fmla="*/ 41 w 41"/>
                <a:gd name="T21" fmla="*/ 22 h 42"/>
                <a:gd name="T22" fmla="*/ 41 w 41"/>
                <a:gd name="T23" fmla="*/ 22 h 42"/>
                <a:gd name="T24" fmla="*/ 39 w 41"/>
                <a:gd name="T25" fmla="*/ 14 h 42"/>
                <a:gd name="T26" fmla="*/ 36 w 41"/>
                <a:gd name="T27" fmla="*/ 7 h 42"/>
                <a:gd name="T28" fmla="*/ 30 w 41"/>
                <a:gd name="T29" fmla="*/ 1 h 42"/>
                <a:gd name="T30" fmla="*/ 21 w 41"/>
                <a:gd name="T31" fmla="*/ 0 h 42"/>
                <a:gd name="T32" fmla="*/ 21 w 41"/>
                <a:gd name="T33" fmla="*/ 0 h 42"/>
                <a:gd name="T34" fmla="*/ 13 w 41"/>
                <a:gd name="T35" fmla="*/ 1 h 42"/>
                <a:gd name="T36" fmla="*/ 6 w 41"/>
                <a:gd name="T37" fmla="*/ 5 h 42"/>
                <a:gd name="T38" fmla="*/ 2 w 41"/>
                <a:gd name="T39" fmla="*/ 13 h 42"/>
                <a:gd name="T40" fmla="*/ 0 w 41"/>
                <a:gd name="T41" fmla="*/ 20 h 42"/>
                <a:gd name="T42" fmla="*/ 0 w 41"/>
                <a:gd name="T43" fmla="*/ 2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2">
                  <a:moveTo>
                    <a:pt x="0" y="20"/>
                  </a:moveTo>
                  <a:lnTo>
                    <a:pt x="0" y="20"/>
                  </a:lnTo>
                  <a:lnTo>
                    <a:pt x="2" y="29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8" y="42"/>
                  </a:lnTo>
                  <a:lnTo>
                    <a:pt x="36" y="37"/>
                  </a:lnTo>
                  <a:lnTo>
                    <a:pt x="39" y="31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9" y="14"/>
                  </a:lnTo>
                  <a:lnTo>
                    <a:pt x="36" y="7"/>
                  </a:lnTo>
                  <a:lnTo>
                    <a:pt x="30" y="1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3" y="1"/>
                  </a:lnTo>
                  <a:lnTo>
                    <a:pt x="6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1" name="Freeform 354">
              <a:extLst>
                <a:ext uri="{FF2B5EF4-FFF2-40B4-BE49-F238E27FC236}">
                  <a16:creationId xmlns:a16="http://schemas.microsoft.com/office/drawing/2014/main" id="{5669FC5B-320D-42EA-9A66-5022FAF7D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1" y="1013"/>
              <a:ext cx="22" cy="22"/>
            </a:xfrm>
            <a:custGeom>
              <a:avLst/>
              <a:gdLst>
                <a:gd name="T0" fmla="*/ 0 w 43"/>
                <a:gd name="T1" fmla="*/ 23 h 45"/>
                <a:gd name="T2" fmla="*/ 0 w 43"/>
                <a:gd name="T3" fmla="*/ 23 h 45"/>
                <a:gd name="T4" fmla="*/ 1 w 43"/>
                <a:gd name="T5" fmla="*/ 30 h 45"/>
                <a:gd name="T6" fmla="*/ 5 w 43"/>
                <a:gd name="T7" fmla="*/ 38 h 45"/>
                <a:gd name="T8" fmla="*/ 13 w 43"/>
                <a:gd name="T9" fmla="*/ 41 h 45"/>
                <a:gd name="T10" fmla="*/ 20 w 43"/>
                <a:gd name="T11" fmla="*/ 45 h 45"/>
                <a:gd name="T12" fmla="*/ 20 w 43"/>
                <a:gd name="T13" fmla="*/ 45 h 45"/>
                <a:gd name="T14" fmla="*/ 29 w 43"/>
                <a:gd name="T15" fmla="*/ 43 h 45"/>
                <a:gd name="T16" fmla="*/ 35 w 43"/>
                <a:gd name="T17" fmla="*/ 38 h 45"/>
                <a:gd name="T18" fmla="*/ 41 w 43"/>
                <a:gd name="T19" fmla="*/ 32 h 45"/>
                <a:gd name="T20" fmla="*/ 43 w 43"/>
                <a:gd name="T21" fmla="*/ 23 h 45"/>
                <a:gd name="T22" fmla="*/ 43 w 43"/>
                <a:gd name="T23" fmla="*/ 23 h 45"/>
                <a:gd name="T24" fmla="*/ 41 w 43"/>
                <a:gd name="T25" fmla="*/ 15 h 45"/>
                <a:gd name="T26" fmla="*/ 37 w 43"/>
                <a:gd name="T27" fmla="*/ 8 h 45"/>
                <a:gd name="T28" fmla="*/ 29 w 43"/>
                <a:gd name="T29" fmla="*/ 4 h 45"/>
                <a:gd name="T30" fmla="*/ 22 w 43"/>
                <a:gd name="T31" fmla="*/ 0 h 45"/>
                <a:gd name="T32" fmla="*/ 22 w 43"/>
                <a:gd name="T33" fmla="*/ 0 h 45"/>
                <a:gd name="T34" fmla="*/ 14 w 43"/>
                <a:gd name="T35" fmla="*/ 2 h 45"/>
                <a:gd name="T36" fmla="*/ 7 w 43"/>
                <a:gd name="T37" fmla="*/ 8 h 45"/>
                <a:gd name="T38" fmla="*/ 1 w 43"/>
                <a:gd name="T39" fmla="*/ 13 h 45"/>
                <a:gd name="T40" fmla="*/ 0 w 43"/>
                <a:gd name="T41" fmla="*/ 23 h 45"/>
                <a:gd name="T42" fmla="*/ 0 w 43"/>
                <a:gd name="T43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5">
                  <a:moveTo>
                    <a:pt x="0" y="23"/>
                  </a:moveTo>
                  <a:lnTo>
                    <a:pt x="0" y="23"/>
                  </a:lnTo>
                  <a:lnTo>
                    <a:pt x="1" y="30"/>
                  </a:lnTo>
                  <a:lnTo>
                    <a:pt x="5" y="38"/>
                  </a:lnTo>
                  <a:lnTo>
                    <a:pt x="13" y="41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9" y="43"/>
                  </a:lnTo>
                  <a:lnTo>
                    <a:pt x="35" y="38"/>
                  </a:lnTo>
                  <a:lnTo>
                    <a:pt x="41" y="32"/>
                  </a:lnTo>
                  <a:lnTo>
                    <a:pt x="43" y="23"/>
                  </a:lnTo>
                  <a:lnTo>
                    <a:pt x="43" y="23"/>
                  </a:lnTo>
                  <a:lnTo>
                    <a:pt x="41" y="15"/>
                  </a:lnTo>
                  <a:lnTo>
                    <a:pt x="37" y="8"/>
                  </a:lnTo>
                  <a:lnTo>
                    <a:pt x="29" y="4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4" y="2"/>
                  </a:lnTo>
                  <a:lnTo>
                    <a:pt x="7" y="8"/>
                  </a:lnTo>
                  <a:lnTo>
                    <a:pt x="1" y="13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2" name="Freeform 355">
              <a:extLst>
                <a:ext uri="{FF2B5EF4-FFF2-40B4-BE49-F238E27FC236}">
                  <a16:creationId xmlns:a16="http://schemas.microsoft.com/office/drawing/2014/main" id="{6F9B27D3-8954-40C0-BD4E-800C761E9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1" y="1003"/>
              <a:ext cx="20" cy="22"/>
            </a:xfrm>
            <a:custGeom>
              <a:avLst/>
              <a:gdLst>
                <a:gd name="T0" fmla="*/ 0 w 42"/>
                <a:gd name="T1" fmla="*/ 20 h 43"/>
                <a:gd name="T2" fmla="*/ 0 w 42"/>
                <a:gd name="T3" fmla="*/ 20 h 43"/>
                <a:gd name="T4" fmla="*/ 2 w 42"/>
                <a:gd name="T5" fmla="*/ 29 h 43"/>
                <a:gd name="T6" fmla="*/ 6 w 42"/>
                <a:gd name="T7" fmla="*/ 37 h 43"/>
                <a:gd name="T8" fmla="*/ 14 w 42"/>
                <a:gd name="T9" fmla="*/ 41 h 43"/>
                <a:gd name="T10" fmla="*/ 21 w 42"/>
                <a:gd name="T11" fmla="*/ 43 h 43"/>
                <a:gd name="T12" fmla="*/ 21 w 42"/>
                <a:gd name="T13" fmla="*/ 43 h 43"/>
                <a:gd name="T14" fmla="*/ 28 w 42"/>
                <a:gd name="T15" fmla="*/ 43 h 43"/>
                <a:gd name="T16" fmla="*/ 36 w 42"/>
                <a:gd name="T17" fmla="*/ 37 h 43"/>
                <a:gd name="T18" fmla="*/ 40 w 42"/>
                <a:gd name="T19" fmla="*/ 31 h 43"/>
                <a:gd name="T20" fmla="*/ 42 w 42"/>
                <a:gd name="T21" fmla="*/ 22 h 43"/>
                <a:gd name="T22" fmla="*/ 42 w 42"/>
                <a:gd name="T23" fmla="*/ 22 h 43"/>
                <a:gd name="T24" fmla="*/ 42 w 42"/>
                <a:gd name="T25" fmla="*/ 15 h 43"/>
                <a:gd name="T26" fmla="*/ 36 w 42"/>
                <a:gd name="T27" fmla="*/ 7 h 43"/>
                <a:gd name="T28" fmla="*/ 30 w 42"/>
                <a:gd name="T29" fmla="*/ 1 h 43"/>
                <a:gd name="T30" fmla="*/ 23 w 42"/>
                <a:gd name="T31" fmla="*/ 0 h 43"/>
                <a:gd name="T32" fmla="*/ 23 w 42"/>
                <a:gd name="T33" fmla="*/ 0 h 43"/>
                <a:gd name="T34" fmla="*/ 14 w 42"/>
                <a:gd name="T35" fmla="*/ 1 h 43"/>
                <a:gd name="T36" fmla="*/ 8 w 42"/>
                <a:gd name="T37" fmla="*/ 5 h 43"/>
                <a:gd name="T38" fmla="*/ 2 w 42"/>
                <a:gd name="T39" fmla="*/ 13 h 43"/>
                <a:gd name="T40" fmla="*/ 0 w 42"/>
                <a:gd name="T41" fmla="*/ 20 h 43"/>
                <a:gd name="T42" fmla="*/ 0 w 42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3">
                  <a:moveTo>
                    <a:pt x="0" y="20"/>
                  </a:moveTo>
                  <a:lnTo>
                    <a:pt x="0" y="20"/>
                  </a:lnTo>
                  <a:lnTo>
                    <a:pt x="2" y="29"/>
                  </a:lnTo>
                  <a:lnTo>
                    <a:pt x="6" y="37"/>
                  </a:lnTo>
                  <a:lnTo>
                    <a:pt x="14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3"/>
                  </a:lnTo>
                  <a:lnTo>
                    <a:pt x="36" y="37"/>
                  </a:lnTo>
                  <a:lnTo>
                    <a:pt x="40" y="31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2" y="15"/>
                  </a:lnTo>
                  <a:lnTo>
                    <a:pt x="36" y="7"/>
                  </a:lnTo>
                  <a:lnTo>
                    <a:pt x="30" y="1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1"/>
                  </a:lnTo>
                  <a:lnTo>
                    <a:pt x="8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3" name="Freeform 356">
              <a:extLst>
                <a:ext uri="{FF2B5EF4-FFF2-40B4-BE49-F238E27FC236}">
                  <a16:creationId xmlns:a16="http://schemas.microsoft.com/office/drawing/2014/main" id="{2DAC8A2A-ACC9-42C9-865E-F222CAD0F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4" y="1002"/>
              <a:ext cx="22" cy="22"/>
            </a:xfrm>
            <a:custGeom>
              <a:avLst/>
              <a:gdLst>
                <a:gd name="T0" fmla="*/ 0 w 43"/>
                <a:gd name="T1" fmla="*/ 20 h 43"/>
                <a:gd name="T2" fmla="*/ 0 w 43"/>
                <a:gd name="T3" fmla="*/ 20 h 43"/>
                <a:gd name="T4" fmla="*/ 2 w 43"/>
                <a:gd name="T5" fmla="*/ 30 h 43"/>
                <a:gd name="T6" fmla="*/ 6 w 43"/>
                <a:gd name="T7" fmla="*/ 35 h 43"/>
                <a:gd name="T8" fmla="*/ 13 w 43"/>
                <a:gd name="T9" fmla="*/ 41 h 43"/>
                <a:gd name="T10" fmla="*/ 21 w 43"/>
                <a:gd name="T11" fmla="*/ 43 h 43"/>
                <a:gd name="T12" fmla="*/ 21 w 43"/>
                <a:gd name="T13" fmla="*/ 43 h 43"/>
                <a:gd name="T14" fmla="*/ 28 w 43"/>
                <a:gd name="T15" fmla="*/ 41 h 43"/>
                <a:gd name="T16" fmla="*/ 36 w 43"/>
                <a:gd name="T17" fmla="*/ 37 h 43"/>
                <a:gd name="T18" fmla="*/ 40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3 h 43"/>
                <a:gd name="T26" fmla="*/ 38 w 43"/>
                <a:gd name="T27" fmla="*/ 7 h 43"/>
                <a:gd name="T28" fmla="*/ 30 w 43"/>
                <a:gd name="T29" fmla="*/ 2 h 43"/>
                <a:gd name="T30" fmla="*/ 23 w 43"/>
                <a:gd name="T31" fmla="*/ 0 h 43"/>
                <a:gd name="T32" fmla="*/ 23 w 43"/>
                <a:gd name="T33" fmla="*/ 0 h 43"/>
                <a:gd name="T34" fmla="*/ 13 w 43"/>
                <a:gd name="T35" fmla="*/ 2 h 43"/>
                <a:gd name="T36" fmla="*/ 8 w 43"/>
                <a:gd name="T37" fmla="*/ 5 h 43"/>
                <a:gd name="T38" fmla="*/ 2 w 43"/>
                <a:gd name="T39" fmla="*/ 13 h 43"/>
                <a:gd name="T40" fmla="*/ 0 w 43"/>
                <a:gd name="T41" fmla="*/ 20 h 43"/>
                <a:gd name="T42" fmla="*/ 0 w 43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0"/>
                  </a:moveTo>
                  <a:lnTo>
                    <a:pt x="0" y="20"/>
                  </a:lnTo>
                  <a:lnTo>
                    <a:pt x="2" y="30"/>
                  </a:lnTo>
                  <a:lnTo>
                    <a:pt x="6" y="35"/>
                  </a:lnTo>
                  <a:lnTo>
                    <a:pt x="13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7"/>
                  </a:lnTo>
                  <a:lnTo>
                    <a:pt x="40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8" y="7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8" y="5"/>
                  </a:lnTo>
                  <a:lnTo>
                    <a:pt x="2" y="13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4" name="Freeform 357">
              <a:extLst>
                <a:ext uri="{FF2B5EF4-FFF2-40B4-BE49-F238E27FC236}">
                  <a16:creationId xmlns:a16="http://schemas.microsoft.com/office/drawing/2014/main" id="{69926FBD-3586-4B45-8D45-2D1794E10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0" y="990"/>
              <a:ext cx="20" cy="22"/>
            </a:xfrm>
            <a:custGeom>
              <a:avLst/>
              <a:gdLst>
                <a:gd name="T0" fmla="*/ 0 w 41"/>
                <a:gd name="T1" fmla="*/ 23 h 43"/>
                <a:gd name="T2" fmla="*/ 0 w 41"/>
                <a:gd name="T3" fmla="*/ 23 h 43"/>
                <a:gd name="T4" fmla="*/ 2 w 41"/>
                <a:gd name="T5" fmla="*/ 30 h 43"/>
                <a:gd name="T6" fmla="*/ 5 w 41"/>
                <a:gd name="T7" fmla="*/ 38 h 43"/>
                <a:gd name="T8" fmla="*/ 11 w 41"/>
                <a:gd name="T9" fmla="*/ 42 h 43"/>
                <a:gd name="T10" fmla="*/ 20 w 41"/>
                <a:gd name="T11" fmla="*/ 43 h 43"/>
                <a:gd name="T12" fmla="*/ 20 w 41"/>
                <a:gd name="T13" fmla="*/ 43 h 43"/>
                <a:gd name="T14" fmla="*/ 28 w 41"/>
                <a:gd name="T15" fmla="*/ 43 h 43"/>
                <a:gd name="T16" fmla="*/ 35 w 41"/>
                <a:gd name="T17" fmla="*/ 38 h 43"/>
                <a:gd name="T18" fmla="*/ 39 w 41"/>
                <a:gd name="T19" fmla="*/ 32 h 43"/>
                <a:gd name="T20" fmla="*/ 41 w 41"/>
                <a:gd name="T21" fmla="*/ 23 h 43"/>
                <a:gd name="T22" fmla="*/ 41 w 41"/>
                <a:gd name="T23" fmla="*/ 23 h 43"/>
                <a:gd name="T24" fmla="*/ 39 w 41"/>
                <a:gd name="T25" fmla="*/ 15 h 43"/>
                <a:gd name="T26" fmla="*/ 35 w 41"/>
                <a:gd name="T27" fmla="*/ 8 h 43"/>
                <a:gd name="T28" fmla="*/ 30 w 41"/>
                <a:gd name="T29" fmla="*/ 4 h 43"/>
                <a:gd name="T30" fmla="*/ 20 w 41"/>
                <a:gd name="T31" fmla="*/ 0 h 43"/>
                <a:gd name="T32" fmla="*/ 20 w 41"/>
                <a:gd name="T33" fmla="*/ 0 h 43"/>
                <a:gd name="T34" fmla="*/ 13 w 41"/>
                <a:gd name="T35" fmla="*/ 2 h 43"/>
                <a:gd name="T36" fmla="*/ 5 w 41"/>
                <a:gd name="T37" fmla="*/ 8 h 43"/>
                <a:gd name="T38" fmla="*/ 2 w 41"/>
                <a:gd name="T39" fmla="*/ 14 h 43"/>
                <a:gd name="T40" fmla="*/ 0 w 41"/>
                <a:gd name="T41" fmla="*/ 23 h 43"/>
                <a:gd name="T42" fmla="*/ 0 w 41"/>
                <a:gd name="T4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3"/>
                  </a:moveTo>
                  <a:lnTo>
                    <a:pt x="0" y="23"/>
                  </a:lnTo>
                  <a:lnTo>
                    <a:pt x="2" y="30"/>
                  </a:lnTo>
                  <a:lnTo>
                    <a:pt x="5" y="38"/>
                  </a:lnTo>
                  <a:lnTo>
                    <a:pt x="11" y="42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3"/>
                  </a:lnTo>
                  <a:lnTo>
                    <a:pt x="35" y="38"/>
                  </a:lnTo>
                  <a:lnTo>
                    <a:pt x="39" y="32"/>
                  </a:lnTo>
                  <a:lnTo>
                    <a:pt x="41" y="23"/>
                  </a:lnTo>
                  <a:lnTo>
                    <a:pt x="41" y="23"/>
                  </a:lnTo>
                  <a:lnTo>
                    <a:pt x="39" y="15"/>
                  </a:lnTo>
                  <a:lnTo>
                    <a:pt x="35" y="8"/>
                  </a:lnTo>
                  <a:lnTo>
                    <a:pt x="30" y="4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5" y="8"/>
                  </a:lnTo>
                  <a:lnTo>
                    <a:pt x="2" y="14"/>
                  </a:lnTo>
                  <a:lnTo>
                    <a:pt x="0" y="2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5" name="Freeform 358">
              <a:extLst>
                <a:ext uri="{FF2B5EF4-FFF2-40B4-BE49-F238E27FC236}">
                  <a16:creationId xmlns:a16="http://schemas.microsoft.com/office/drawing/2014/main" id="{104DCE68-B537-4CBC-89EC-65932E278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8" y="965"/>
              <a:ext cx="22" cy="21"/>
            </a:xfrm>
            <a:custGeom>
              <a:avLst/>
              <a:gdLst>
                <a:gd name="T0" fmla="*/ 0 w 43"/>
                <a:gd name="T1" fmla="*/ 21 h 43"/>
                <a:gd name="T2" fmla="*/ 0 w 43"/>
                <a:gd name="T3" fmla="*/ 21 h 43"/>
                <a:gd name="T4" fmla="*/ 2 w 43"/>
                <a:gd name="T5" fmla="*/ 28 h 43"/>
                <a:gd name="T6" fmla="*/ 5 w 43"/>
                <a:gd name="T7" fmla="*/ 36 h 43"/>
                <a:gd name="T8" fmla="*/ 13 w 43"/>
                <a:gd name="T9" fmla="*/ 41 h 43"/>
                <a:gd name="T10" fmla="*/ 20 w 43"/>
                <a:gd name="T11" fmla="*/ 43 h 43"/>
                <a:gd name="T12" fmla="*/ 20 w 43"/>
                <a:gd name="T13" fmla="*/ 43 h 43"/>
                <a:gd name="T14" fmla="*/ 28 w 43"/>
                <a:gd name="T15" fmla="*/ 41 h 43"/>
                <a:gd name="T16" fmla="*/ 35 w 43"/>
                <a:gd name="T17" fmla="*/ 37 h 43"/>
                <a:gd name="T18" fmla="*/ 39 w 43"/>
                <a:gd name="T19" fmla="*/ 30 h 43"/>
                <a:gd name="T20" fmla="*/ 43 w 43"/>
                <a:gd name="T21" fmla="*/ 22 h 43"/>
                <a:gd name="T22" fmla="*/ 43 w 43"/>
                <a:gd name="T23" fmla="*/ 22 h 43"/>
                <a:gd name="T24" fmla="*/ 41 w 43"/>
                <a:gd name="T25" fmla="*/ 13 h 43"/>
                <a:gd name="T26" fmla="*/ 37 w 43"/>
                <a:gd name="T27" fmla="*/ 6 h 43"/>
                <a:gd name="T28" fmla="*/ 30 w 43"/>
                <a:gd name="T29" fmla="*/ 2 h 43"/>
                <a:gd name="T30" fmla="*/ 22 w 43"/>
                <a:gd name="T31" fmla="*/ 0 h 43"/>
                <a:gd name="T32" fmla="*/ 22 w 43"/>
                <a:gd name="T33" fmla="*/ 0 h 43"/>
                <a:gd name="T34" fmla="*/ 13 w 43"/>
                <a:gd name="T35" fmla="*/ 2 h 43"/>
                <a:gd name="T36" fmla="*/ 7 w 43"/>
                <a:gd name="T37" fmla="*/ 6 h 43"/>
                <a:gd name="T38" fmla="*/ 2 w 43"/>
                <a:gd name="T39" fmla="*/ 13 h 43"/>
                <a:gd name="T40" fmla="*/ 0 w 43"/>
                <a:gd name="T41" fmla="*/ 21 h 43"/>
                <a:gd name="T42" fmla="*/ 0 w 43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5" y="36"/>
                  </a:lnTo>
                  <a:lnTo>
                    <a:pt x="13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1"/>
                  </a:lnTo>
                  <a:lnTo>
                    <a:pt x="35" y="37"/>
                  </a:lnTo>
                  <a:lnTo>
                    <a:pt x="39" y="30"/>
                  </a:lnTo>
                  <a:lnTo>
                    <a:pt x="43" y="22"/>
                  </a:lnTo>
                  <a:lnTo>
                    <a:pt x="43" y="22"/>
                  </a:lnTo>
                  <a:lnTo>
                    <a:pt x="41" y="13"/>
                  </a:lnTo>
                  <a:lnTo>
                    <a:pt x="37" y="6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7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6" name="Freeform 359">
              <a:extLst>
                <a:ext uri="{FF2B5EF4-FFF2-40B4-BE49-F238E27FC236}">
                  <a16:creationId xmlns:a16="http://schemas.microsoft.com/office/drawing/2014/main" id="{BE5EBFA0-08A4-4510-94A8-0AEB5965E9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71" y="959"/>
              <a:ext cx="21" cy="22"/>
            </a:xfrm>
            <a:custGeom>
              <a:avLst/>
              <a:gdLst>
                <a:gd name="T0" fmla="*/ 0 w 41"/>
                <a:gd name="T1" fmla="*/ 22 h 43"/>
                <a:gd name="T2" fmla="*/ 0 w 41"/>
                <a:gd name="T3" fmla="*/ 22 h 43"/>
                <a:gd name="T4" fmla="*/ 2 w 41"/>
                <a:gd name="T5" fmla="*/ 30 h 43"/>
                <a:gd name="T6" fmla="*/ 6 w 41"/>
                <a:gd name="T7" fmla="*/ 37 h 43"/>
                <a:gd name="T8" fmla="*/ 11 w 41"/>
                <a:gd name="T9" fmla="*/ 41 h 43"/>
                <a:gd name="T10" fmla="*/ 20 w 41"/>
                <a:gd name="T11" fmla="*/ 43 h 43"/>
                <a:gd name="T12" fmla="*/ 20 w 41"/>
                <a:gd name="T13" fmla="*/ 43 h 43"/>
                <a:gd name="T14" fmla="*/ 28 w 41"/>
                <a:gd name="T15" fmla="*/ 43 h 43"/>
                <a:gd name="T16" fmla="*/ 35 w 41"/>
                <a:gd name="T17" fmla="*/ 37 h 43"/>
                <a:gd name="T18" fmla="*/ 39 w 41"/>
                <a:gd name="T19" fmla="*/ 32 h 43"/>
                <a:gd name="T20" fmla="*/ 41 w 41"/>
                <a:gd name="T21" fmla="*/ 22 h 43"/>
                <a:gd name="T22" fmla="*/ 41 w 41"/>
                <a:gd name="T23" fmla="*/ 22 h 43"/>
                <a:gd name="T24" fmla="*/ 41 w 41"/>
                <a:gd name="T25" fmla="*/ 15 h 43"/>
                <a:gd name="T26" fmla="*/ 35 w 41"/>
                <a:gd name="T27" fmla="*/ 7 h 43"/>
                <a:gd name="T28" fmla="*/ 30 w 41"/>
                <a:gd name="T29" fmla="*/ 2 h 43"/>
                <a:gd name="T30" fmla="*/ 22 w 41"/>
                <a:gd name="T31" fmla="*/ 0 h 43"/>
                <a:gd name="T32" fmla="*/ 22 w 41"/>
                <a:gd name="T33" fmla="*/ 0 h 43"/>
                <a:gd name="T34" fmla="*/ 13 w 41"/>
                <a:gd name="T35" fmla="*/ 2 h 43"/>
                <a:gd name="T36" fmla="*/ 7 w 41"/>
                <a:gd name="T37" fmla="*/ 7 h 43"/>
                <a:gd name="T38" fmla="*/ 2 w 41"/>
                <a:gd name="T39" fmla="*/ 13 h 43"/>
                <a:gd name="T40" fmla="*/ 0 w 41"/>
                <a:gd name="T41" fmla="*/ 22 h 43"/>
                <a:gd name="T42" fmla="*/ 0 w 41"/>
                <a:gd name="T43" fmla="*/ 22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2"/>
                  </a:moveTo>
                  <a:lnTo>
                    <a:pt x="0" y="22"/>
                  </a:lnTo>
                  <a:lnTo>
                    <a:pt x="2" y="30"/>
                  </a:lnTo>
                  <a:lnTo>
                    <a:pt x="6" y="37"/>
                  </a:lnTo>
                  <a:lnTo>
                    <a:pt x="11" y="41"/>
                  </a:lnTo>
                  <a:lnTo>
                    <a:pt x="20" y="43"/>
                  </a:lnTo>
                  <a:lnTo>
                    <a:pt x="20" y="43"/>
                  </a:lnTo>
                  <a:lnTo>
                    <a:pt x="28" y="43"/>
                  </a:lnTo>
                  <a:lnTo>
                    <a:pt x="35" y="37"/>
                  </a:lnTo>
                  <a:lnTo>
                    <a:pt x="39" y="32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1" y="15"/>
                  </a:lnTo>
                  <a:lnTo>
                    <a:pt x="35" y="7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7" y="7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7" name="Freeform 360">
              <a:extLst>
                <a:ext uri="{FF2B5EF4-FFF2-40B4-BE49-F238E27FC236}">
                  <a16:creationId xmlns:a16="http://schemas.microsoft.com/office/drawing/2014/main" id="{23E0ACB6-52E9-4BC2-99AE-D5B19BE7DD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5" y="946"/>
              <a:ext cx="20" cy="22"/>
            </a:xfrm>
            <a:custGeom>
              <a:avLst/>
              <a:gdLst>
                <a:gd name="T0" fmla="*/ 0 w 41"/>
                <a:gd name="T1" fmla="*/ 20 h 43"/>
                <a:gd name="T2" fmla="*/ 0 w 41"/>
                <a:gd name="T3" fmla="*/ 20 h 43"/>
                <a:gd name="T4" fmla="*/ 0 w 41"/>
                <a:gd name="T5" fmla="*/ 28 h 43"/>
                <a:gd name="T6" fmla="*/ 6 w 41"/>
                <a:gd name="T7" fmla="*/ 35 h 43"/>
                <a:gd name="T8" fmla="*/ 11 w 41"/>
                <a:gd name="T9" fmla="*/ 41 h 43"/>
                <a:gd name="T10" fmla="*/ 19 w 41"/>
                <a:gd name="T11" fmla="*/ 43 h 43"/>
                <a:gd name="T12" fmla="*/ 19 w 41"/>
                <a:gd name="T13" fmla="*/ 43 h 43"/>
                <a:gd name="T14" fmla="*/ 28 w 41"/>
                <a:gd name="T15" fmla="*/ 41 h 43"/>
                <a:gd name="T16" fmla="*/ 34 w 41"/>
                <a:gd name="T17" fmla="*/ 37 h 43"/>
                <a:gd name="T18" fmla="*/ 39 w 41"/>
                <a:gd name="T19" fmla="*/ 30 h 43"/>
                <a:gd name="T20" fmla="*/ 41 w 41"/>
                <a:gd name="T21" fmla="*/ 22 h 43"/>
                <a:gd name="T22" fmla="*/ 41 w 41"/>
                <a:gd name="T23" fmla="*/ 22 h 43"/>
                <a:gd name="T24" fmla="*/ 39 w 41"/>
                <a:gd name="T25" fmla="*/ 13 h 43"/>
                <a:gd name="T26" fmla="*/ 35 w 41"/>
                <a:gd name="T27" fmla="*/ 5 h 43"/>
                <a:gd name="T28" fmla="*/ 28 w 41"/>
                <a:gd name="T29" fmla="*/ 2 h 43"/>
                <a:gd name="T30" fmla="*/ 20 w 41"/>
                <a:gd name="T31" fmla="*/ 0 h 43"/>
                <a:gd name="T32" fmla="*/ 20 w 41"/>
                <a:gd name="T33" fmla="*/ 0 h 43"/>
                <a:gd name="T34" fmla="*/ 13 w 41"/>
                <a:gd name="T35" fmla="*/ 0 h 43"/>
                <a:gd name="T36" fmla="*/ 6 w 41"/>
                <a:gd name="T37" fmla="*/ 5 h 43"/>
                <a:gd name="T38" fmla="*/ 2 w 41"/>
                <a:gd name="T39" fmla="*/ 11 h 43"/>
                <a:gd name="T40" fmla="*/ 0 w 41"/>
                <a:gd name="T41" fmla="*/ 20 h 43"/>
                <a:gd name="T42" fmla="*/ 0 w 41"/>
                <a:gd name="T43" fmla="*/ 2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20"/>
                  </a:moveTo>
                  <a:lnTo>
                    <a:pt x="0" y="20"/>
                  </a:lnTo>
                  <a:lnTo>
                    <a:pt x="0" y="28"/>
                  </a:lnTo>
                  <a:lnTo>
                    <a:pt x="6" y="35"/>
                  </a:lnTo>
                  <a:lnTo>
                    <a:pt x="11" y="41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8" y="41"/>
                  </a:lnTo>
                  <a:lnTo>
                    <a:pt x="34" y="37"/>
                  </a:lnTo>
                  <a:lnTo>
                    <a:pt x="39" y="30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39" y="13"/>
                  </a:lnTo>
                  <a:lnTo>
                    <a:pt x="35" y="5"/>
                  </a:lnTo>
                  <a:lnTo>
                    <a:pt x="28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1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8" name="Freeform 361">
              <a:extLst>
                <a:ext uri="{FF2B5EF4-FFF2-40B4-BE49-F238E27FC236}">
                  <a16:creationId xmlns:a16="http://schemas.microsoft.com/office/drawing/2014/main" id="{E0BB5AB1-7424-42E3-ACFA-B3FEBEE16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1" y="1406"/>
              <a:ext cx="22" cy="20"/>
            </a:xfrm>
            <a:custGeom>
              <a:avLst/>
              <a:gdLst>
                <a:gd name="T0" fmla="*/ 0 w 43"/>
                <a:gd name="T1" fmla="*/ 21 h 41"/>
                <a:gd name="T2" fmla="*/ 0 w 43"/>
                <a:gd name="T3" fmla="*/ 21 h 41"/>
                <a:gd name="T4" fmla="*/ 2 w 43"/>
                <a:gd name="T5" fmla="*/ 28 h 41"/>
                <a:gd name="T6" fmla="*/ 5 w 43"/>
                <a:gd name="T7" fmla="*/ 36 h 41"/>
                <a:gd name="T8" fmla="*/ 13 w 43"/>
                <a:gd name="T9" fmla="*/ 40 h 41"/>
                <a:gd name="T10" fmla="*/ 20 w 43"/>
                <a:gd name="T11" fmla="*/ 41 h 41"/>
                <a:gd name="T12" fmla="*/ 20 w 43"/>
                <a:gd name="T13" fmla="*/ 41 h 41"/>
                <a:gd name="T14" fmla="*/ 28 w 43"/>
                <a:gd name="T15" fmla="*/ 41 h 41"/>
                <a:gd name="T16" fmla="*/ 35 w 43"/>
                <a:gd name="T17" fmla="*/ 36 h 41"/>
                <a:gd name="T18" fmla="*/ 41 w 43"/>
                <a:gd name="T19" fmla="*/ 30 h 41"/>
                <a:gd name="T20" fmla="*/ 43 w 43"/>
                <a:gd name="T21" fmla="*/ 21 h 41"/>
                <a:gd name="T22" fmla="*/ 43 w 43"/>
                <a:gd name="T23" fmla="*/ 21 h 41"/>
                <a:gd name="T24" fmla="*/ 41 w 43"/>
                <a:gd name="T25" fmla="*/ 13 h 41"/>
                <a:gd name="T26" fmla="*/ 37 w 43"/>
                <a:gd name="T27" fmla="*/ 6 h 41"/>
                <a:gd name="T28" fmla="*/ 30 w 43"/>
                <a:gd name="T29" fmla="*/ 2 h 41"/>
                <a:gd name="T30" fmla="*/ 22 w 43"/>
                <a:gd name="T31" fmla="*/ 0 h 41"/>
                <a:gd name="T32" fmla="*/ 22 w 43"/>
                <a:gd name="T33" fmla="*/ 0 h 41"/>
                <a:gd name="T34" fmla="*/ 13 w 43"/>
                <a:gd name="T35" fmla="*/ 0 h 41"/>
                <a:gd name="T36" fmla="*/ 7 w 43"/>
                <a:gd name="T37" fmla="*/ 6 h 41"/>
                <a:gd name="T38" fmla="*/ 2 w 43"/>
                <a:gd name="T39" fmla="*/ 12 h 41"/>
                <a:gd name="T40" fmla="*/ 0 w 43"/>
                <a:gd name="T41" fmla="*/ 21 h 41"/>
                <a:gd name="T42" fmla="*/ 0 w 43"/>
                <a:gd name="T43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41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5" y="36"/>
                  </a:lnTo>
                  <a:lnTo>
                    <a:pt x="13" y="40"/>
                  </a:lnTo>
                  <a:lnTo>
                    <a:pt x="20" y="41"/>
                  </a:lnTo>
                  <a:lnTo>
                    <a:pt x="20" y="41"/>
                  </a:lnTo>
                  <a:lnTo>
                    <a:pt x="28" y="41"/>
                  </a:lnTo>
                  <a:lnTo>
                    <a:pt x="35" y="36"/>
                  </a:lnTo>
                  <a:lnTo>
                    <a:pt x="41" y="30"/>
                  </a:lnTo>
                  <a:lnTo>
                    <a:pt x="43" y="21"/>
                  </a:lnTo>
                  <a:lnTo>
                    <a:pt x="43" y="21"/>
                  </a:lnTo>
                  <a:lnTo>
                    <a:pt x="41" y="13"/>
                  </a:lnTo>
                  <a:lnTo>
                    <a:pt x="37" y="6"/>
                  </a:lnTo>
                  <a:lnTo>
                    <a:pt x="30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7" y="6"/>
                  </a:lnTo>
                  <a:lnTo>
                    <a:pt x="2" y="12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9" name="Freeform 362">
              <a:extLst>
                <a:ext uri="{FF2B5EF4-FFF2-40B4-BE49-F238E27FC236}">
                  <a16:creationId xmlns:a16="http://schemas.microsoft.com/office/drawing/2014/main" id="{04E07B5D-4735-45E7-B8D7-57C49AFDC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6" y="1399"/>
              <a:ext cx="20" cy="22"/>
            </a:xfrm>
            <a:custGeom>
              <a:avLst/>
              <a:gdLst>
                <a:gd name="T0" fmla="*/ 0 w 42"/>
                <a:gd name="T1" fmla="*/ 21 h 43"/>
                <a:gd name="T2" fmla="*/ 0 w 42"/>
                <a:gd name="T3" fmla="*/ 21 h 43"/>
                <a:gd name="T4" fmla="*/ 2 w 42"/>
                <a:gd name="T5" fmla="*/ 28 h 43"/>
                <a:gd name="T6" fmla="*/ 6 w 42"/>
                <a:gd name="T7" fmla="*/ 36 h 43"/>
                <a:gd name="T8" fmla="*/ 12 w 42"/>
                <a:gd name="T9" fmla="*/ 41 h 43"/>
                <a:gd name="T10" fmla="*/ 21 w 42"/>
                <a:gd name="T11" fmla="*/ 43 h 43"/>
                <a:gd name="T12" fmla="*/ 21 w 42"/>
                <a:gd name="T13" fmla="*/ 43 h 43"/>
                <a:gd name="T14" fmla="*/ 28 w 42"/>
                <a:gd name="T15" fmla="*/ 41 h 43"/>
                <a:gd name="T16" fmla="*/ 36 w 42"/>
                <a:gd name="T17" fmla="*/ 38 h 43"/>
                <a:gd name="T18" fmla="*/ 40 w 42"/>
                <a:gd name="T19" fmla="*/ 30 h 43"/>
                <a:gd name="T20" fmla="*/ 42 w 42"/>
                <a:gd name="T21" fmla="*/ 23 h 43"/>
                <a:gd name="T22" fmla="*/ 42 w 42"/>
                <a:gd name="T23" fmla="*/ 23 h 43"/>
                <a:gd name="T24" fmla="*/ 42 w 42"/>
                <a:gd name="T25" fmla="*/ 13 h 43"/>
                <a:gd name="T26" fmla="*/ 36 w 42"/>
                <a:gd name="T27" fmla="*/ 8 h 43"/>
                <a:gd name="T28" fmla="*/ 30 w 42"/>
                <a:gd name="T29" fmla="*/ 2 h 43"/>
                <a:gd name="T30" fmla="*/ 23 w 42"/>
                <a:gd name="T31" fmla="*/ 0 h 43"/>
                <a:gd name="T32" fmla="*/ 23 w 42"/>
                <a:gd name="T33" fmla="*/ 0 h 43"/>
                <a:gd name="T34" fmla="*/ 14 w 42"/>
                <a:gd name="T35" fmla="*/ 2 h 43"/>
                <a:gd name="T36" fmla="*/ 6 w 42"/>
                <a:gd name="T37" fmla="*/ 6 h 43"/>
                <a:gd name="T38" fmla="*/ 2 w 42"/>
                <a:gd name="T39" fmla="*/ 13 h 43"/>
                <a:gd name="T40" fmla="*/ 0 w 42"/>
                <a:gd name="T41" fmla="*/ 21 h 43"/>
                <a:gd name="T42" fmla="*/ 0 w 42"/>
                <a:gd name="T43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3">
                  <a:moveTo>
                    <a:pt x="0" y="21"/>
                  </a:moveTo>
                  <a:lnTo>
                    <a:pt x="0" y="21"/>
                  </a:lnTo>
                  <a:lnTo>
                    <a:pt x="2" y="28"/>
                  </a:lnTo>
                  <a:lnTo>
                    <a:pt x="6" y="36"/>
                  </a:lnTo>
                  <a:lnTo>
                    <a:pt x="12" y="41"/>
                  </a:lnTo>
                  <a:lnTo>
                    <a:pt x="21" y="43"/>
                  </a:lnTo>
                  <a:lnTo>
                    <a:pt x="21" y="43"/>
                  </a:lnTo>
                  <a:lnTo>
                    <a:pt x="28" y="41"/>
                  </a:lnTo>
                  <a:lnTo>
                    <a:pt x="36" y="38"/>
                  </a:lnTo>
                  <a:lnTo>
                    <a:pt x="40" y="30"/>
                  </a:lnTo>
                  <a:lnTo>
                    <a:pt x="42" y="23"/>
                  </a:lnTo>
                  <a:lnTo>
                    <a:pt x="42" y="23"/>
                  </a:lnTo>
                  <a:lnTo>
                    <a:pt x="42" y="13"/>
                  </a:lnTo>
                  <a:lnTo>
                    <a:pt x="36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4" y="2"/>
                  </a:lnTo>
                  <a:lnTo>
                    <a:pt x="6" y="6"/>
                  </a:lnTo>
                  <a:lnTo>
                    <a:pt x="2" y="13"/>
                  </a:ln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0" name="Freeform 363">
              <a:extLst>
                <a:ext uri="{FF2B5EF4-FFF2-40B4-BE49-F238E27FC236}">
                  <a16:creationId xmlns:a16="http://schemas.microsoft.com/office/drawing/2014/main" id="{2ABC2923-17F2-4BC5-84D3-CCC2561BB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0" y="1575"/>
              <a:ext cx="21" cy="21"/>
            </a:xfrm>
            <a:custGeom>
              <a:avLst/>
              <a:gdLst>
                <a:gd name="T0" fmla="*/ 0 w 41"/>
                <a:gd name="T1" fmla="*/ 19 h 43"/>
                <a:gd name="T2" fmla="*/ 0 w 41"/>
                <a:gd name="T3" fmla="*/ 19 h 43"/>
                <a:gd name="T4" fmla="*/ 0 w 41"/>
                <a:gd name="T5" fmla="*/ 28 h 43"/>
                <a:gd name="T6" fmla="*/ 4 w 41"/>
                <a:gd name="T7" fmla="*/ 36 h 43"/>
                <a:gd name="T8" fmla="*/ 10 w 41"/>
                <a:gd name="T9" fmla="*/ 40 h 43"/>
                <a:gd name="T10" fmla="*/ 19 w 41"/>
                <a:gd name="T11" fmla="*/ 43 h 43"/>
                <a:gd name="T12" fmla="*/ 19 w 41"/>
                <a:gd name="T13" fmla="*/ 43 h 43"/>
                <a:gd name="T14" fmla="*/ 26 w 41"/>
                <a:gd name="T15" fmla="*/ 41 h 43"/>
                <a:gd name="T16" fmla="*/ 34 w 41"/>
                <a:gd name="T17" fmla="*/ 38 h 43"/>
                <a:gd name="T18" fmla="*/ 40 w 41"/>
                <a:gd name="T19" fmla="*/ 32 h 43"/>
                <a:gd name="T20" fmla="*/ 41 w 41"/>
                <a:gd name="T21" fmla="*/ 25 h 43"/>
                <a:gd name="T22" fmla="*/ 41 w 41"/>
                <a:gd name="T23" fmla="*/ 25 h 43"/>
                <a:gd name="T24" fmla="*/ 41 w 41"/>
                <a:gd name="T25" fmla="*/ 15 h 43"/>
                <a:gd name="T26" fmla="*/ 38 w 41"/>
                <a:gd name="T27" fmla="*/ 8 h 43"/>
                <a:gd name="T28" fmla="*/ 30 w 41"/>
                <a:gd name="T29" fmla="*/ 2 h 43"/>
                <a:gd name="T30" fmla="*/ 23 w 41"/>
                <a:gd name="T31" fmla="*/ 0 h 43"/>
                <a:gd name="T32" fmla="*/ 23 w 41"/>
                <a:gd name="T33" fmla="*/ 0 h 43"/>
                <a:gd name="T34" fmla="*/ 13 w 41"/>
                <a:gd name="T35" fmla="*/ 2 h 43"/>
                <a:gd name="T36" fmla="*/ 8 w 41"/>
                <a:gd name="T37" fmla="*/ 6 h 43"/>
                <a:gd name="T38" fmla="*/ 2 w 41"/>
                <a:gd name="T39" fmla="*/ 12 h 43"/>
                <a:gd name="T40" fmla="*/ 0 w 41"/>
                <a:gd name="T41" fmla="*/ 19 h 43"/>
                <a:gd name="T42" fmla="*/ 0 w 41"/>
                <a:gd name="T43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3">
                  <a:moveTo>
                    <a:pt x="0" y="19"/>
                  </a:moveTo>
                  <a:lnTo>
                    <a:pt x="0" y="19"/>
                  </a:lnTo>
                  <a:lnTo>
                    <a:pt x="0" y="28"/>
                  </a:lnTo>
                  <a:lnTo>
                    <a:pt x="4" y="36"/>
                  </a:lnTo>
                  <a:lnTo>
                    <a:pt x="10" y="40"/>
                  </a:lnTo>
                  <a:lnTo>
                    <a:pt x="19" y="43"/>
                  </a:lnTo>
                  <a:lnTo>
                    <a:pt x="19" y="43"/>
                  </a:lnTo>
                  <a:lnTo>
                    <a:pt x="26" y="41"/>
                  </a:lnTo>
                  <a:lnTo>
                    <a:pt x="34" y="38"/>
                  </a:lnTo>
                  <a:lnTo>
                    <a:pt x="40" y="32"/>
                  </a:lnTo>
                  <a:lnTo>
                    <a:pt x="41" y="25"/>
                  </a:lnTo>
                  <a:lnTo>
                    <a:pt x="41" y="25"/>
                  </a:lnTo>
                  <a:lnTo>
                    <a:pt x="41" y="15"/>
                  </a:lnTo>
                  <a:lnTo>
                    <a:pt x="38" y="8"/>
                  </a:lnTo>
                  <a:lnTo>
                    <a:pt x="30" y="2"/>
                  </a:lnTo>
                  <a:lnTo>
                    <a:pt x="23" y="0"/>
                  </a:lnTo>
                  <a:lnTo>
                    <a:pt x="23" y="0"/>
                  </a:lnTo>
                  <a:lnTo>
                    <a:pt x="13" y="2"/>
                  </a:lnTo>
                  <a:lnTo>
                    <a:pt x="8" y="6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1" name="Freeform 364">
              <a:extLst>
                <a:ext uri="{FF2B5EF4-FFF2-40B4-BE49-F238E27FC236}">
                  <a16:creationId xmlns:a16="http://schemas.microsoft.com/office/drawing/2014/main" id="{63413D96-B366-4EA7-BD20-FFD0C2A3D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9" y="958"/>
              <a:ext cx="2292" cy="669"/>
            </a:xfrm>
            <a:custGeom>
              <a:avLst/>
              <a:gdLst>
                <a:gd name="T0" fmla="*/ 96 w 4584"/>
                <a:gd name="T1" fmla="*/ 9 h 1337"/>
                <a:gd name="T2" fmla="*/ 142 w 4584"/>
                <a:gd name="T3" fmla="*/ 37 h 1337"/>
                <a:gd name="T4" fmla="*/ 247 w 4584"/>
                <a:gd name="T5" fmla="*/ 67 h 1337"/>
                <a:gd name="T6" fmla="*/ 323 w 4584"/>
                <a:gd name="T7" fmla="*/ 86 h 1337"/>
                <a:gd name="T8" fmla="*/ 353 w 4584"/>
                <a:gd name="T9" fmla="*/ 101 h 1337"/>
                <a:gd name="T10" fmla="*/ 396 w 4584"/>
                <a:gd name="T11" fmla="*/ 121 h 1337"/>
                <a:gd name="T12" fmla="*/ 460 w 4584"/>
                <a:gd name="T13" fmla="*/ 134 h 1337"/>
                <a:gd name="T14" fmla="*/ 495 w 4584"/>
                <a:gd name="T15" fmla="*/ 174 h 1337"/>
                <a:gd name="T16" fmla="*/ 527 w 4584"/>
                <a:gd name="T17" fmla="*/ 192 h 1337"/>
                <a:gd name="T18" fmla="*/ 549 w 4584"/>
                <a:gd name="T19" fmla="*/ 224 h 1337"/>
                <a:gd name="T20" fmla="*/ 577 w 4584"/>
                <a:gd name="T21" fmla="*/ 241 h 1337"/>
                <a:gd name="T22" fmla="*/ 594 w 4584"/>
                <a:gd name="T23" fmla="*/ 261 h 1337"/>
                <a:gd name="T24" fmla="*/ 689 w 4584"/>
                <a:gd name="T25" fmla="*/ 297 h 1337"/>
                <a:gd name="T26" fmla="*/ 723 w 4584"/>
                <a:gd name="T27" fmla="*/ 321 h 1337"/>
                <a:gd name="T28" fmla="*/ 773 w 4584"/>
                <a:gd name="T29" fmla="*/ 344 h 1337"/>
                <a:gd name="T30" fmla="*/ 800 w 4584"/>
                <a:gd name="T31" fmla="*/ 366 h 1337"/>
                <a:gd name="T32" fmla="*/ 814 w 4584"/>
                <a:gd name="T33" fmla="*/ 377 h 1337"/>
                <a:gd name="T34" fmla="*/ 869 w 4584"/>
                <a:gd name="T35" fmla="*/ 416 h 1337"/>
                <a:gd name="T36" fmla="*/ 904 w 4584"/>
                <a:gd name="T37" fmla="*/ 428 h 1337"/>
                <a:gd name="T38" fmla="*/ 927 w 4584"/>
                <a:gd name="T39" fmla="*/ 450 h 1337"/>
                <a:gd name="T40" fmla="*/ 949 w 4584"/>
                <a:gd name="T41" fmla="*/ 467 h 1337"/>
                <a:gd name="T42" fmla="*/ 966 w 4584"/>
                <a:gd name="T43" fmla="*/ 484 h 1337"/>
                <a:gd name="T44" fmla="*/ 1027 w 4584"/>
                <a:gd name="T45" fmla="*/ 497 h 1337"/>
                <a:gd name="T46" fmla="*/ 1068 w 4584"/>
                <a:gd name="T47" fmla="*/ 547 h 1337"/>
                <a:gd name="T48" fmla="*/ 1106 w 4584"/>
                <a:gd name="T49" fmla="*/ 558 h 1337"/>
                <a:gd name="T50" fmla="*/ 1139 w 4584"/>
                <a:gd name="T51" fmla="*/ 584 h 1337"/>
                <a:gd name="T52" fmla="*/ 1179 w 4584"/>
                <a:gd name="T53" fmla="*/ 597 h 1337"/>
                <a:gd name="T54" fmla="*/ 1203 w 4584"/>
                <a:gd name="T55" fmla="*/ 625 h 1337"/>
                <a:gd name="T56" fmla="*/ 1307 w 4584"/>
                <a:gd name="T57" fmla="*/ 659 h 1337"/>
                <a:gd name="T58" fmla="*/ 1354 w 4584"/>
                <a:gd name="T59" fmla="*/ 683 h 1337"/>
                <a:gd name="T60" fmla="*/ 1395 w 4584"/>
                <a:gd name="T61" fmla="*/ 698 h 1337"/>
                <a:gd name="T62" fmla="*/ 1431 w 4584"/>
                <a:gd name="T63" fmla="*/ 743 h 1337"/>
                <a:gd name="T64" fmla="*/ 1535 w 4584"/>
                <a:gd name="T65" fmla="*/ 756 h 1337"/>
                <a:gd name="T66" fmla="*/ 1561 w 4584"/>
                <a:gd name="T67" fmla="*/ 773 h 1337"/>
                <a:gd name="T68" fmla="*/ 1640 w 4584"/>
                <a:gd name="T69" fmla="*/ 794 h 1337"/>
                <a:gd name="T70" fmla="*/ 1692 w 4584"/>
                <a:gd name="T71" fmla="*/ 825 h 1337"/>
                <a:gd name="T72" fmla="*/ 1757 w 4584"/>
                <a:gd name="T73" fmla="*/ 848 h 1337"/>
                <a:gd name="T74" fmla="*/ 1808 w 4584"/>
                <a:gd name="T75" fmla="*/ 889 h 1337"/>
                <a:gd name="T76" fmla="*/ 1888 w 4584"/>
                <a:gd name="T77" fmla="*/ 907 h 1337"/>
                <a:gd name="T78" fmla="*/ 1976 w 4584"/>
                <a:gd name="T79" fmla="*/ 930 h 1337"/>
                <a:gd name="T80" fmla="*/ 2002 w 4584"/>
                <a:gd name="T81" fmla="*/ 949 h 1337"/>
                <a:gd name="T82" fmla="*/ 2036 w 4584"/>
                <a:gd name="T83" fmla="*/ 958 h 1337"/>
                <a:gd name="T84" fmla="*/ 2052 w 4584"/>
                <a:gd name="T85" fmla="*/ 988 h 1337"/>
                <a:gd name="T86" fmla="*/ 2125 w 4584"/>
                <a:gd name="T87" fmla="*/ 997 h 1337"/>
                <a:gd name="T88" fmla="*/ 2155 w 4584"/>
                <a:gd name="T89" fmla="*/ 1014 h 1337"/>
                <a:gd name="T90" fmla="*/ 2220 w 4584"/>
                <a:gd name="T91" fmla="*/ 1031 h 1337"/>
                <a:gd name="T92" fmla="*/ 2248 w 4584"/>
                <a:gd name="T93" fmla="*/ 1053 h 1337"/>
                <a:gd name="T94" fmla="*/ 2368 w 4584"/>
                <a:gd name="T95" fmla="*/ 1070 h 1337"/>
                <a:gd name="T96" fmla="*/ 2463 w 4584"/>
                <a:gd name="T97" fmla="*/ 1100 h 1337"/>
                <a:gd name="T98" fmla="*/ 2542 w 4584"/>
                <a:gd name="T99" fmla="*/ 1109 h 1337"/>
                <a:gd name="T100" fmla="*/ 2609 w 4584"/>
                <a:gd name="T101" fmla="*/ 1128 h 1337"/>
                <a:gd name="T102" fmla="*/ 2734 w 4584"/>
                <a:gd name="T103" fmla="*/ 1139 h 1337"/>
                <a:gd name="T104" fmla="*/ 2812 w 4584"/>
                <a:gd name="T105" fmla="*/ 1156 h 1337"/>
                <a:gd name="T106" fmla="*/ 2878 w 4584"/>
                <a:gd name="T107" fmla="*/ 1171 h 1337"/>
                <a:gd name="T108" fmla="*/ 2954 w 4584"/>
                <a:gd name="T109" fmla="*/ 1202 h 1337"/>
                <a:gd name="T110" fmla="*/ 3115 w 4584"/>
                <a:gd name="T111" fmla="*/ 1212 h 1337"/>
                <a:gd name="T112" fmla="*/ 3141 w 4584"/>
                <a:gd name="T113" fmla="*/ 1251 h 1337"/>
                <a:gd name="T114" fmla="*/ 3251 w 4584"/>
                <a:gd name="T115" fmla="*/ 1273 h 1337"/>
                <a:gd name="T116" fmla="*/ 3374 w 4584"/>
                <a:gd name="T117" fmla="*/ 1303 h 1337"/>
                <a:gd name="T118" fmla="*/ 3613 w 4584"/>
                <a:gd name="T119" fmla="*/ 1315 h 1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84" h="1337">
                  <a:moveTo>
                    <a:pt x="0" y="0"/>
                  </a:moveTo>
                  <a:lnTo>
                    <a:pt x="38" y="0"/>
                  </a:lnTo>
                  <a:lnTo>
                    <a:pt x="38" y="9"/>
                  </a:lnTo>
                  <a:lnTo>
                    <a:pt x="79" y="9"/>
                  </a:lnTo>
                  <a:lnTo>
                    <a:pt x="96" y="9"/>
                  </a:lnTo>
                  <a:lnTo>
                    <a:pt x="96" y="20"/>
                  </a:lnTo>
                  <a:lnTo>
                    <a:pt x="125" y="20"/>
                  </a:lnTo>
                  <a:lnTo>
                    <a:pt x="125" y="30"/>
                  </a:lnTo>
                  <a:lnTo>
                    <a:pt x="142" y="30"/>
                  </a:lnTo>
                  <a:lnTo>
                    <a:pt x="142" y="37"/>
                  </a:lnTo>
                  <a:lnTo>
                    <a:pt x="178" y="37"/>
                  </a:lnTo>
                  <a:lnTo>
                    <a:pt x="178" y="49"/>
                  </a:lnTo>
                  <a:lnTo>
                    <a:pt x="191" y="49"/>
                  </a:lnTo>
                  <a:lnTo>
                    <a:pt x="191" y="67"/>
                  </a:lnTo>
                  <a:lnTo>
                    <a:pt x="247" y="67"/>
                  </a:lnTo>
                  <a:lnTo>
                    <a:pt x="247" y="77"/>
                  </a:lnTo>
                  <a:lnTo>
                    <a:pt x="254" y="77"/>
                  </a:lnTo>
                  <a:lnTo>
                    <a:pt x="277" y="77"/>
                  </a:lnTo>
                  <a:lnTo>
                    <a:pt x="277" y="86"/>
                  </a:lnTo>
                  <a:lnTo>
                    <a:pt x="323" y="86"/>
                  </a:lnTo>
                  <a:lnTo>
                    <a:pt x="323" y="90"/>
                  </a:lnTo>
                  <a:lnTo>
                    <a:pt x="342" y="90"/>
                  </a:lnTo>
                  <a:lnTo>
                    <a:pt x="342" y="95"/>
                  </a:lnTo>
                  <a:lnTo>
                    <a:pt x="342" y="101"/>
                  </a:lnTo>
                  <a:lnTo>
                    <a:pt x="353" y="101"/>
                  </a:lnTo>
                  <a:lnTo>
                    <a:pt x="353" y="106"/>
                  </a:lnTo>
                  <a:lnTo>
                    <a:pt x="374" y="106"/>
                  </a:lnTo>
                  <a:lnTo>
                    <a:pt x="374" y="112"/>
                  </a:lnTo>
                  <a:lnTo>
                    <a:pt x="396" y="112"/>
                  </a:lnTo>
                  <a:lnTo>
                    <a:pt x="396" y="121"/>
                  </a:lnTo>
                  <a:lnTo>
                    <a:pt x="404" y="121"/>
                  </a:lnTo>
                  <a:lnTo>
                    <a:pt x="404" y="129"/>
                  </a:lnTo>
                  <a:lnTo>
                    <a:pt x="419" y="129"/>
                  </a:lnTo>
                  <a:lnTo>
                    <a:pt x="419" y="134"/>
                  </a:lnTo>
                  <a:lnTo>
                    <a:pt x="460" y="134"/>
                  </a:lnTo>
                  <a:lnTo>
                    <a:pt x="460" y="157"/>
                  </a:lnTo>
                  <a:lnTo>
                    <a:pt x="482" y="157"/>
                  </a:lnTo>
                  <a:lnTo>
                    <a:pt x="482" y="162"/>
                  </a:lnTo>
                  <a:lnTo>
                    <a:pt x="495" y="162"/>
                  </a:lnTo>
                  <a:lnTo>
                    <a:pt x="495" y="174"/>
                  </a:lnTo>
                  <a:lnTo>
                    <a:pt x="508" y="174"/>
                  </a:lnTo>
                  <a:lnTo>
                    <a:pt x="508" y="183"/>
                  </a:lnTo>
                  <a:lnTo>
                    <a:pt x="521" y="183"/>
                  </a:lnTo>
                  <a:lnTo>
                    <a:pt x="521" y="192"/>
                  </a:lnTo>
                  <a:lnTo>
                    <a:pt x="527" y="192"/>
                  </a:lnTo>
                  <a:lnTo>
                    <a:pt x="527" y="202"/>
                  </a:lnTo>
                  <a:lnTo>
                    <a:pt x="542" y="202"/>
                  </a:lnTo>
                  <a:lnTo>
                    <a:pt x="542" y="220"/>
                  </a:lnTo>
                  <a:lnTo>
                    <a:pt x="549" y="220"/>
                  </a:lnTo>
                  <a:lnTo>
                    <a:pt x="549" y="224"/>
                  </a:lnTo>
                  <a:lnTo>
                    <a:pt x="555" y="224"/>
                  </a:lnTo>
                  <a:lnTo>
                    <a:pt x="555" y="230"/>
                  </a:lnTo>
                  <a:lnTo>
                    <a:pt x="572" y="230"/>
                  </a:lnTo>
                  <a:lnTo>
                    <a:pt x="572" y="241"/>
                  </a:lnTo>
                  <a:lnTo>
                    <a:pt x="577" y="241"/>
                  </a:lnTo>
                  <a:lnTo>
                    <a:pt x="577" y="248"/>
                  </a:lnTo>
                  <a:lnTo>
                    <a:pt x="590" y="248"/>
                  </a:lnTo>
                  <a:lnTo>
                    <a:pt x="590" y="252"/>
                  </a:lnTo>
                  <a:lnTo>
                    <a:pt x="594" y="252"/>
                  </a:lnTo>
                  <a:lnTo>
                    <a:pt x="594" y="261"/>
                  </a:lnTo>
                  <a:lnTo>
                    <a:pt x="620" y="261"/>
                  </a:lnTo>
                  <a:lnTo>
                    <a:pt x="620" y="280"/>
                  </a:lnTo>
                  <a:lnTo>
                    <a:pt x="659" y="280"/>
                  </a:lnTo>
                  <a:lnTo>
                    <a:pt x="659" y="297"/>
                  </a:lnTo>
                  <a:lnTo>
                    <a:pt x="689" y="297"/>
                  </a:lnTo>
                  <a:lnTo>
                    <a:pt x="689" y="304"/>
                  </a:lnTo>
                  <a:lnTo>
                    <a:pt x="702" y="304"/>
                  </a:lnTo>
                  <a:lnTo>
                    <a:pt x="702" y="310"/>
                  </a:lnTo>
                  <a:lnTo>
                    <a:pt x="723" y="310"/>
                  </a:lnTo>
                  <a:lnTo>
                    <a:pt x="723" y="321"/>
                  </a:lnTo>
                  <a:lnTo>
                    <a:pt x="745" y="321"/>
                  </a:lnTo>
                  <a:lnTo>
                    <a:pt x="745" y="338"/>
                  </a:lnTo>
                  <a:lnTo>
                    <a:pt x="766" y="338"/>
                  </a:lnTo>
                  <a:lnTo>
                    <a:pt x="766" y="344"/>
                  </a:lnTo>
                  <a:lnTo>
                    <a:pt x="773" y="344"/>
                  </a:lnTo>
                  <a:lnTo>
                    <a:pt x="773" y="351"/>
                  </a:lnTo>
                  <a:lnTo>
                    <a:pt x="779" y="351"/>
                  </a:lnTo>
                  <a:lnTo>
                    <a:pt x="779" y="355"/>
                  </a:lnTo>
                  <a:lnTo>
                    <a:pt x="800" y="355"/>
                  </a:lnTo>
                  <a:lnTo>
                    <a:pt x="800" y="366"/>
                  </a:lnTo>
                  <a:lnTo>
                    <a:pt x="803" y="366"/>
                  </a:lnTo>
                  <a:lnTo>
                    <a:pt x="803" y="372"/>
                  </a:lnTo>
                  <a:lnTo>
                    <a:pt x="809" y="372"/>
                  </a:lnTo>
                  <a:lnTo>
                    <a:pt x="809" y="377"/>
                  </a:lnTo>
                  <a:lnTo>
                    <a:pt x="814" y="377"/>
                  </a:lnTo>
                  <a:lnTo>
                    <a:pt x="814" y="388"/>
                  </a:lnTo>
                  <a:lnTo>
                    <a:pt x="826" y="388"/>
                  </a:lnTo>
                  <a:lnTo>
                    <a:pt x="826" y="403"/>
                  </a:lnTo>
                  <a:lnTo>
                    <a:pt x="869" y="403"/>
                  </a:lnTo>
                  <a:lnTo>
                    <a:pt x="869" y="416"/>
                  </a:lnTo>
                  <a:lnTo>
                    <a:pt x="880" y="416"/>
                  </a:lnTo>
                  <a:lnTo>
                    <a:pt x="880" y="422"/>
                  </a:lnTo>
                  <a:lnTo>
                    <a:pt x="893" y="422"/>
                  </a:lnTo>
                  <a:lnTo>
                    <a:pt x="893" y="428"/>
                  </a:lnTo>
                  <a:lnTo>
                    <a:pt x="904" y="428"/>
                  </a:lnTo>
                  <a:lnTo>
                    <a:pt x="904" y="439"/>
                  </a:lnTo>
                  <a:lnTo>
                    <a:pt x="921" y="439"/>
                  </a:lnTo>
                  <a:lnTo>
                    <a:pt x="921" y="444"/>
                  </a:lnTo>
                  <a:lnTo>
                    <a:pt x="927" y="444"/>
                  </a:lnTo>
                  <a:lnTo>
                    <a:pt x="927" y="450"/>
                  </a:lnTo>
                  <a:lnTo>
                    <a:pt x="932" y="450"/>
                  </a:lnTo>
                  <a:lnTo>
                    <a:pt x="932" y="456"/>
                  </a:lnTo>
                  <a:lnTo>
                    <a:pt x="936" y="456"/>
                  </a:lnTo>
                  <a:lnTo>
                    <a:pt x="936" y="467"/>
                  </a:lnTo>
                  <a:lnTo>
                    <a:pt x="949" y="467"/>
                  </a:lnTo>
                  <a:lnTo>
                    <a:pt x="949" y="474"/>
                  </a:lnTo>
                  <a:lnTo>
                    <a:pt x="955" y="474"/>
                  </a:lnTo>
                  <a:lnTo>
                    <a:pt x="955" y="480"/>
                  </a:lnTo>
                  <a:lnTo>
                    <a:pt x="966" y="480"/>
                  </a:lnTo>
                  <a:lnTo>
                    <a:pt x="966" y="484"/>
                  </a:lnTo>
                  <a:lnTo>
                    <a:pt x="971" y="484"/>
                  </a:lnTo>
                  <a:lnTo>
                    <a:pt x="971" y="489"/>
                  </a:lnTo>
                  <a:lnTo>
                    <a:pt x="986" y="489"/>
                  </a:lnTo>
                  <a:lnTo>
                    <a:pt x="986" y="497"/>
                  </a:lnTo>
                  <a:lnTo>
                    <a:pt x="1027" y="497"/>
                  </a:lnTo>
                  <a:lnTo>
                    <a:pt x="1027" y="536"/>
                  </a:lnTo>
                  <a:lnTo>
                    <a:pt x="1061" y="536"/>
                  </a:lnTo>
                  <a:lnTo>
                    <a:pt x="1061" y="541"/>
                  </a:lnTo>
                  <a:lnTo>
                    <a:pt x="1068" y="541"/>
                  </a:lnTo>
                  <a:lnTo>
                    <a:pt x="1068" y="547"/>
                  </a:lnTo>
                  <a:lnTo>
                    <a:pt x="1078" y="547"/>
                  </a:lnTo>
                  <a:lnTo>
                    <a:pt x="1078" y="553"/>
                  </a:lnTo>
                  <a:lnTo>
                    <a:pt x="1089" y="553"/>
                  </a:lnTo>
                  <a:lnTo>
                    <a:pt x="1089" y="558"/>
                  </a:lnTo>
                  <a:lnTo>
                    <a:pt x="1106" y="558"/>
                  </a:lnTo>
                  <a:lnTo>
                    <a:pt x="1106" y="564"/>
                  </a:lnTo>
                  <a:lnTo>
                    <a:pt x="1119" y="564"/>
                  </a:lnTo>
                  <a:lnTo>
                    <a:pt x="1119" y="575"/>
                  </a:lnTo>
                  <a:lnTo>
                    <a:pt x="1139" y="575"/>
                  </a:lnTo>
                  <a:lnTo>
                    <a:pt x="1139" y="584"/>
                  </a:lnTo>
                  <a:lnTo>
                    <a:pt x="1158" y="584"/>
                  </a:lnTo>
                  <a:lnTo>
                    <a:pt x="1158" y="592"/>
                  </a:lnTo>
                  <a:lnTo>
                    <a:pt x="1167" y="592"/>
                  </a:lnTo>
                  <a:lnTo>
                    <a:pt x="1167" y="597"/>
                  </a:lnTo>
                  <a:lnTo>
                    <a:pt x="1179" y="597"/>
                  </a:lnTo>
                  <a:lnTo>
                    <a:pt x="1179" y="609"/>
                  </a:lnTo>
                  <a:lnTo>
                    <a:pt x="1194" y="609"/>
                  </a:lnTo>
                  <a:lnTo>
                    <a:pt x="1194" y="614"/>
                  </a:lnTo>
                  <a:lnTo>
                    <a:pt x="1203" y="614"/>
                  </a:lnTo>
                  <a:lnTo>
                    <a:pt x="1203" y="625"/>
                  </a:lnTo>
                  <a:lnTo>
                    <a:pt x="1231" y="625"/>
                  </a:lnTo>
                  <a:lnTo>
                    <a:pt x="1231" y="650"/>
                  </a:lnTo>
                  <a:lnTo>
                    <a:pt x="1292" y="650"/>
                  </a:lnTo>
                  <a:lnTo>
                    <a:pt x="1292" y="659"/>
                  </a:lnTo>
                  <a:lnTo>
                    <a:pt x="1307" y="659"/>
                  </a:lnTo>
                  <a:lnTo>
                    <a:pt x="1307" y="667"/>
                  </a:lnTo>
                  <a:lnTo>
                    <a:pt x="1326" y="667"/>
                  </a:lnTo>
                  <a:lnTo>
                    <a:pt x="1326" y="676"/>
                  </a:lnTo>
                  <a:lnTo>
                    <a:pt x="1354" y="676"/>
                  </a:lnTo>
                  <a:lnTo>
                    <a:pt x="1354" y="683"/>
                  </a:lnTo>
                  <a:lnTo>
                    <a:pt x="1371" y="683"/>
                  </a:lnTo>
                  <a:lnTo>
                    <a:pt x="1371" y="693"/>
                  </a:lnTo>
                  <a:lnTo>
                    <a:pt x="1382" y="693"/>
                  </a:lnTo>
                  <a:lnTo>
                    <a:pt x="1382" y="698"/>
                  </a:lnTo>
                  <a:lnTo>
                    <a:pt x="1395" y="698"/>
                  </a:lnTo>
                  <a:lnTo>
                    <a:pt x="1395" y="704"/>
                  </a:lnTo>
                  <a:lnTo>
                    <a:pt x="1416" y="704"/>
                  </a:lnTo>
                  <a:lnTo>
                    <a:pt x="1416" y="711"/>
                  </a:lnTo>
                  <a:lnTo>
                    <a:pt x="1431" y="711"/>
                  </a:lnTo>
                  <a:lnTo>
                    <a:pt x="1431" y="743"/>
                  </a:lnTo>
                  <a:lnTo>
                    <a:pt x="1502" y="743"/>
                  </a:lnTo>
                  <a:lnTo>
                    <a:pt x="1502" y="751"/>
                  </a:lnTo>
                  <a:lnTo>
                    <a:pt x="1522" y="751"/>
                  </a:lnTo>
                  <a:lnTo>
                    <a:pt x="1522" y="756"/>
                  </a:lnTo>
                  <a:lnTo>
                    <a:pt x="1535" y="756"/>
                  </a:lnTo>
                  <a:lnTo>
                    <a:pt x="1535" y="762"/>
                  </a:lnTo>
                  <a:lnTo>
                    <a:pt x="1546" y="762"/>
                  </a:lnTo>
                  <a:lnTo>
                    <a:pt x="1546" y="767"/>
                  </a:lnTo>
                  <a:lnTo>
                    <a:pt x="1561" y="767"/>
                  </a:lnTo>
                  <a:lnTo>
                    <a:pt x="1561" y="773"/>
                  </a:lnTo>
                  <a:lnTo>
                    <a:pt x="1591" y="773"/>
                  </a:lnTo>
                  <a:lnTo>
                    <a:pt x="1591" y="784"/>
                  </a:lnTo>
                  <a:lnTo>
                    <a:pt x="1602" y="784"/>
                  </a:lnTo>
                  <a:lnTo>
                    <a:pt x="1602" y="794"/>
                  </a:lnTo>
                  <a:lnTo>
                    <a:pt x="1640" y="794"/>
                  </a:lnTo>
                  <a:lnTo>
                    <a:pt x="1640" y="799"/>
                  </a:lnTo>
                  <a:lnTo>
                    <a:pt x="1670" y="799"/>
                  </a:lnTo>
                  <a:lnTo>
                    <a:pt x="1670" y="816"/>
                  </a:lnTo>
                  <a:lnTo>
                    <a:pt x="1692" y="816"/>
                  </a:lnTo>
                  <a:lnTo>
                    <a:pt x="1692" y="825"/>
                  </a:lnTo>
                  <a:lnTo>
                    <a:pt x="1718" y="825"/>
                  </a:lnTo>
                  <a:lnTo>
                    <a:pt x="1718" y="831"/>
                  </a:lnTo>
                  <a:lnTo>
                    <a:pt x="1737" y="831"/>
                  </a:lnTo>
                  <a:lnTo>
                    <a:pt x="1737" y="848"/>
                  </a:lnTo>
                  <a:lnTo>
                    <a:pt x="1757" y="848"/>
                  </a:lnTo>
                  <a:lnTo>
                    <a:pt x="1757" y="861"/>
                  </a:lnTo>
                  <a:lnTo>
                    <a:pt x="1780" y="861"/>
                  </a:lnTo>
                  <a:lnTo>
                    <a:pt x="1780" y="879"/>
                  </a:lnTo>
                  <a:lnTo>
                    <a:pt x="1808" y="879"/>
                  </a:lnTo>
                  <a:lnTo>
                    <a:pt x="1808" y="889"/>
                  </a:lnTo>
                  <a:lnTo>
                    <a:pt x="1840" y="889"/>
                  </a:lnTo>
                  <a:lnTo>
                    <a:pt x="1840" y="896"/>
                  </a:lnTo>
                  <a:lnTo>
                    <a:pt x="1881" y="896"/>
                  </a:lnTo>
                  <a:lnTo>
                    <a:pt x="1881" y="907"/>
                  </a:lnTo>
                  <a:lnTo>
                    <a:pt x="1888" y="907"/>
                  </a:lnTo>
                  <a:lnTo>
                    <a:pt x="1888" y="924"/>
                  </a:lnTo>
                  <a:lnTo>
                    <a:pt x="1920" y="924"/>
                  </a:lnTo>
                  <a:lnTo>
                    <a:pt x="1920" y="930"/>
                  </a:lnTo>
                  <a:lnTo>
                    <a:pt x="1948" y="930"/>
                  </a:lnTo>
                  <a:lnTo>
                    <a:pt x="1976" y="930"/>
                  </a:lnTo>
                  <a:lnTo>
                    <a:pt x="1976" y="939"/>
                  </a:lnTo>
                  <a:lnTo>
                    <a:pt x="1983" y="939"/>
                  </a:lnTo>
                  <a:lnTo>
                    <a:pt x="1983" y="945"/>
                  </a:lnTo>
                  <a:lnTo>
                    <a:pt x="2002" y="945"/>
                  </a:lnTo>
                  <a:lnTo>
                    <a:pt x="2002" y="949"/>
                  </a:lnTo>
                  <a:lnTo>
                    <a:pt x="2009" y="949"/>
                  </a:lnTo>
                  <a:lnTo>
                    <a:pt x="2009" y="952"/>
                  </a:lnTo>
                  <a:lnTo>
                    <a:pt x="2017" y="952"/>
                  </a:lnTo>
                  <a:lnTo>
                    <a:pt x="2017" y="958"/>
                  </a:lnTo>
                  <a:lnTo>
                    <a:pt x="2036" y="958"/>
                  </a:lnTo>
                  <a:lnTo>
                    <a:pt x="2036" y="963"/>
                  </a:lnTo>
                  <a:lnTo>
                    <a:pt x="2047" y="963"/>
                  </a:lnTo>
                  <a:lnTo>
                    <a:pt x="2047" y="969"/>
                  </a:lnTo>
                  <a:lnTo>
                    <a:pt x="2052" y="969"/>
                  </a:lnTo>
                  <a:lnTo>
                    <a:pt x="2052" y="988"/>
                  </a:lnTo>
                  <a:lnTo>
                    <a:pt x="2080" y="988"/>
                  </a:lnTo>
                  <a:lnTo>
                    <a:pt x="2080" y="991"/>
                  </a:lnTo>
                  <a:lnTo>
                    <a:pt x="2103" y="991"/>
                  </a:lnTo>
                  <a:lnTo>
                    <a:pt x="2103" y="997"/>
                  </a:lnTo>
                  <a:lnTo>
                    <a:pt x="2125" y="997"/>
                  </a:lnTo>
                  <a:lnTo>
                    <a:pt x="2125" y="1003"/>
                  </a:lnTo>
                  <a:lnTo>
                    <a:pt x="2138" y="1003"/>
                  </a:lnTo>
                  <a:lnTo>
                    <a:pt x="2138" y="1010"/>
                  </a:lnTo>
                  <a:lnTo>
                    <a:pt x="2155" y="1010"/>
                  </a:lnTo>
                  <a:lnTo>
                    <a:pt x="2155" y="1014"/>
                  </a:lnTo>
                  <a:lnTo>
                    <a:pt x="2170" y="1014"/>
                  </a:lnTo>
                  <a:lnTo>
                    <a:pt x="2170" y="1023"/>
                  </a:lnTo>
                  <a:lnTo>
                    <a:pt x="2194" y="1023"/>
                  </a:lnTo>
                  <a:lnTo>
                    <a:pt x="2194" y="1031"/>
                  </a:lnTo>
                  <a:lnTo>
                    <a:pt x="2220" y="1031"/>
                  </a:lnTo>
                  <a:lnTo>
                    <a:pt x="2220" y="1042"/>
                  </a:lnTo>
                  <a:lnTo>
                    <a:pt x="2237" y="1042"/>
                  </a:lnTo>
                  <a:lnTo>
                    <a:pt x="2237" y="1049"/>
                  </a:lnTo>
                  <a:lnTo>
                    <a:pt x="2248" y="1049"/>
                  </a:lnTo>
                  <a:lnTo>
                    <a:pt x="2248" y="1053"/>
                  </a:lnTo>
                  <a:lnTo>
                    <a:pt x="2290" y="1053"/>
                  </a:lnTo>
                  <a:lnTo>
                    <a:pt x="2290" y="1057"/>
                  </a:lnTo>
                  <a:lnTo>
                    <a:pt x="2340" y="1057"/>
                  </a:lnTo>
                  <a:lnTo>
                    <a:pt x="2340" y="1070"/>
                  </a:lnTo>
                  <a:lnTo>
                    <a:pt x="2368" y="1070"/>
                  </a:lnTo>
                  <a:lnTo>
                    <a:pt x="2368" y="1083"/>
                  </a:lnTo>
                  <a:lnTo>
                    <a:pt x="2430" y="1083"/>
                  </a:lnTo>
                  <a:lnTo>
                    <a:pt x="2430" y="1089"/>
                  </a:lnTo>
                  <a:lnTo>
                    <a:pt x="2463" y="1089"/>
                  </a:lnTo>
                  <a:lnTo>
                    <a:pt x="2463" y="1100"/>
                  </a:lnTo>
                  <a:lnTo>
                    <a:pt x="2480" y="1100"/>
                  </a:lnTo>
                  <a:lnTo>
                    <a:pt x="2480" y="1105"/>
                  </a:lnTo>
                  <a:lnTo>
                    <a:pt x="2510" y="1105"/>
                  </a:lnTo>
                  <a:lnTo>
                    <a:pt x="2510" y="1109"/>
                  </a:lnTo>
                  <a:lnTo>
                    <a:pt x="2542" y="1109"/>
                  </a:lnTo>
                  <a:lnTo>
                    <a:pt x="2542" y="1117"/>
                  </a:lnTo>
                  <a:lnTo>
                    <a:pt x="2577" y="1117"/>
                  </a:lnTo>
                  <a:lnTo>
                    <a:pt x="2577" y="1122"/>
                  </a:lnTo>
                  <a:lnTo>
                    <a:pt x="2609" y="1122"/>
                  </a:lnTo>
                  <a:lnTo>
                    <a:pt x="2609" y="1128"/>
                  </a:lnTo>
                  <a:lnTo>
                    <a:pt x="2639" y="1128"/>
                  </a:lnTo>
                  <a:lnTo>
                    <a:pt x="2639" y="1133"/>
                  </a:lnTo>
                  <a:lnTo>
                    <a:pt x="2654" y="1133"/>
                  </a:lnTo>
                  <a:lnTo>
                    <a:pt x="2654" y="1139"/>
                  </a:lnTo>
                  <a:lnTo>
                    <a:pt x="2734" y="1139"/>
                  </a:lnTo>
                  <a:lnTo>
                    <a:pt x="2734" y="1145"/>
                  </a:lnTo>
                  <a:lnTo>
                    <a:pt x="2790" y="1145"/>
                  </a:lnTo>
                  <a:lnTo>
                    <a:pt x="2790" y="1150"/>
                  </a:lnTo>
                  <a:lnTo>
                    <a:pt x="2812" y="1150"/>
                  </a:lnTo>
                  <a:lnTo>
                    <a:pt x="2812" y="1156"/>
                  </a:lnTo>
                  <a:lnTo>
                    <a:pt x="2850" y="1156"/>
                  </a:lnTo>
                  <a:lnTo>
                    <a:pt x="2850" y="1161"/>
                  </a:lnTo>
                  <a:lnTo>
                    <a:pt x="2863" y="1161"/>
                  </a:lnTo>
                  <a:lnTo>
                    <a:pt x="2863" y="1171"/>
                  </a:lnTo>
                  <a:lnTo>
                    <a:pt x="2878" y="1171"/>
                  </a:lnTo>
                  <a:lnTo>
                    <a:pt x="2878" y="1178"/>
                  </a:lnTo>
                  <a:lnTo>
                    <a:pt x="2911" y="1178"/>
                  </a:lnTo>
                  <a:lnTo>
                    <a:pt x="2911" y="1195"/>
                  </a:lnTo>
                  <a:lnTo>
                    <a:pt x="2954" y="1195"/>
                  </a:lnTo>
                  <a:lnTo>
                    <a:pt x="2954" y="1202"/>
                  </a:lnTo>
                  <a:lnTo>
                    <a:pt x="2995" y="1202"/>
                  </a:lnTo>
                  <a:lnTo>
                    <a:pt x="2995" y="1208"/>
                  </a:lnTo>
                  <a:lnTo>
                    <a:pt x="3027" y="1208"/>
                  </a:lnTo>
                  <a:lnTo>
                    <a:pt x="3027" y="1212"/>
                  </a:lnTo>
                  <a:lnTo>
                    <a:pt x="3115" y="1212"/>
                  </a:lnTo>
                  <a:lnTo>
                    <a:pt x="3115" y="1229"/>
                  </a:lnTo>
                  <a:lnTo>
                    <a:pt x="3122" y="1229"/>
                  </a:lnTo>
                  <a:lnTo>
                    <a:pt x="3122" y="1236"/>
                  </a:lnTo>
                  <a:lnTo>
                    <a:pt x="3141" y="1236"/>
                  </a:lnTo>
                  <a:lnTo>
                    <a:pt x="3141" y="1251"/>
                  </a:lnTo>
                  <a:lnTo>
                    <a:pt x="3184" y="1251"/>
                  </a:lnTo>
                  <a:lnTo>
                    <a:pt x="3184" y="1262"/>
                  </a:lnTo>
                  <a:lnTo>
                    <a:pt x="3240" y="1262"/>
                  </a:lnTo>
                  <a:lnTo>
                    <a:pt x="3240" y="1273"/>
                  </a:lnTo>
                  <a:lnTo>
                    <a:pt x="3251" y="1273"/>
                  </a:lnTo>
                  <a:lnTo>
                    <a:pt x="3251" y="1285"/>
                  </a:lnTo>
                  <a:lnTo>
                    <a:pt x="3296" y="1285"/>
                  </a:lnTo>
                  <a:lnTo>
                    <a:pt x="3296" y="1298"/>
                  </a:lnTo>
                  <a:lnTo>
                    <a:pt x="3374" y="1298"/>
                  </a:lnTo>
                  <a:lnTo>
                    <a:pt x="3374" y="1303"/>
                  </a:lnTo>
                  <a:lnTo>
                    <a:pt x="3399" y="1303"/>
                  </a:lnTo>
                  <a:lnTo>
                    <a:pt x="3399" y="1309"/>
                  </a:lnTo>
                  <a:lnTo>
                    <a:pt x="3529" y="1309"/>
                  </a:lnTo>
                  <a:lnTo>
                    <a:pt x="3529" y="1315"/>
                  </a:lnTo>
                  <a:lnTo>
                    <a:pt x="3613" y="1315"/>
                  </a:lnTo>
                  <a:lnTo>
                    <a:pt x="3613" y="1326"/>
                  </a:lnTo>
                  <a:lnTo>
                    <a:pt x="3696" y="1326"/>
                  </a:lnTo>
                  <a:lnTo>
                    <a:pt x="3696" y="1337"/>
                  </a:lnTo>
                  <a:lnTo>
                    <a:pt x="4584" y="1337"/>
                  </a:lnTo>
                </a:path>
              </a:pathLst>
            </a:custGeom>
            <a:noFill/>
            <a:ln w="11113">
              <a:solidFill>
                <a:srgbClr val="009FB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</p:grpSp>
      <p:grpSp>
        <p:nvGrpSpPr>
          <p:cNvPr id="1472" name="Group 367">
            <a:extLst>
              <a:ext uri="{FF2B5EF4-FFF2-40B4-BE49-F238E27FC236}">
                <a16:creationId xmlns:a16="http://schemas.microsoft.com/office/drawing/2014/main" id="{FD523D1E-2F3C-43A1-A37E-230CE3E87CD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61925" y="2306638"/>
            <a:ext cx="4283074" cy="1930400"/>
            <a:chOff x="102" y="913"/>
            <a:chExt cx="2698" cy="1216"/>
          </a:xfrm>
        </p:grpSpPr>
        <p:sp>
          <p:nvSpPr>
            <p:cNvPr id="1473" name="AutoShape 366">
              <a:extLst>
                <a:ext uri="{FF2B5EF4-FFF2-40B4-BE49-F238E27FC236}">
                  <a16:creationId xmlns:a16="http://schemas.microsoft.com/office/drawing/2014/main" id="{4C21AF02-0A0B-4BB3-8676-1AED6300B9F6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103" y="919"/>
              <a:ext cx="2697" cy="1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grpSp>
          <p:nvGrpSpPr>
            <p:cNvPr id="1474" name="Group 568">
              <a:extLst>
                <a:ext uri="{FF2B5EF4-FFF2-40B4-BE49-F238E27FC236}">
                  <a16:creationId xmlns:a16="http://schemas.microsoft.com/office/drawing/2014/main" id="{958A0773-0B57-43E0-8E3D-EFC3534F16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" y="913"/>
              <a:ext cx="2695" cy="1213"/>
              <a:chOff x="102" y="913"/>
              <a:chExt cx="2695" cy="1213"/>
            </a:xfrm>
          </p:grpSpPr>
          <p:sp>
            <p:nvSpPr>
              <p:cNvPr id="1895" name="Rectangle 368">
                <a:extLst>
                  <a:ext uri="{FF2B5EF4-FFF2-40B4-BE49-F238E27FC236}">
                    <a16:creationId xmlns:a16="http://schemas.microsoft.com/office/drawing/2014/main" id="{6F3495BC-8D88-4E66-977A-2FACA2564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4" y="1534"/>
                <a:ext cx="372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b="1" dirty="0">
                    <a:solidFill>
                      <a:srgbClr val="009FBA"/>
                    </a:solidFill>
                    <a:latin typeface="Trebuchet MS Bold" panose="020B0703020202020204" pitchFamily="34" charset="0"/>
                  </a:rPr>
                  <a:t>NIVO + chemo</a:t>
                </a:r>
                <a:endParaRPr lang="en-US" altLang="en-US" sz="2000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896" name="Rectangle 369">
                <a:extLst>
                  <a:ext uri="{FF2B5EF4-FFF2-40B4-BE49-F238E27FC236}">
                    <a16:creationId xmlns:a16="http://schemas.microsoft.com/office/drawing/2014/main" id="{9B21706C-DD3C-487A-9595-6DFA40A4C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" y="1727"/>
                <a:ext cx="181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b="1" dirty="0">
                    <a:solidFill>
                      <a:srgbClr val="A69F9F"/>
                    </a:solidFill>
                    <a:latin typeface="Trebuchet MS Bold" panose="020B0703020202020204" pitchFamily="34" charset="0"/>
                  </a:rPr>
                  <a:t>Chemo</a:t>
                </a:r>
                <a:endParaRPr lang="en-US" altLang="en-US" sz="2000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897" name="Rectangle 370">
                <a:extLst>
                  <a:ext uri="{FF2B5EF4-FFF2-40B4-BE49-F238E27FC236}">
                    <a16:creationId xmlns:a16="http://schemas.microsoft.com/office/drawing/2014/main" id="{F9D0340D-CB7E-46D3-B736-67B7A5AFA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145" y="1361"/>
                <a:ext cx="239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b="1" dirty="0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OS (%)</a:t>
                </a:r>
                <a:r>
                  <a:rPr lang="en-US" altLang="en-US" sz="900" b="1" baseline="30000" dirty="0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a</a:t>
                </a:r>
                <a:endParaRPr lang="en-US" altLang="en-US" baseline="30000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899" name="Rectangle 372">
                <a:extLst>
                  <a:ext uri="{FF2B5EF4-FFF2-40B4-BE49-F238E27FC236}">
                    <a16:creationId xmlns:a16="http://schemas.microsoft.com/office/drawing/2014/main" id="{97813E90-DD58-474A-B082-AD5D562254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1902"/>
                <a:ext cx="243" cy="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b="1" dirty="0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Months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00" name="Rectangle 373">
                <a:extLst>
                  <a:ext uri="{FF2B5EF4-FFF2-40B4-BE49-F238E27FC236}">
                    <a16:creationId xmlns:a16="http://schemas.microsoft.com/office/drawing/2014/main" id="{B3340888-C392-47C1-8456-EDBF4D855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" y="1969"/>
                <a:ext cx="196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b="1" dirty="0">
                    <a:solidFill>
                      <a:srgbClr val="544E4E"/>
                    </a:solidFill>
                    <a:latin typeface="Trebuchet MS Bold" panose="020B0703020202020204" pitchFamily="34" charset="0"/>
                  </a:rPr>
                  <a:t>No. at risk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01" name="Rectangle 374">
                <a:extLst>
                  <a:ext uri="{FF2B5EF4-FFF2-40B4-BE49-F238E27FC236}">
                    <a16:creationId xmlns:a16="http://schemas.microsoft.com/office/drawing/2014/main" id="{6459CE19-905D-4CB1-91FD-59F5C5BF9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" y="2024"/>
                <a:ext cx="265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b="1" dirty="0">
                    <a:solidFill>
                      <a:srgbClr val="009FBA"/>
                    </a:solidFill>
                    <a:latin typeface="Trebuchet MS Bold" panose="020B0703020202020204" pitchFamily="34" charset="0"/>
                  </a:rPr>
                  <a:t>NIVO + 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02" name="Rectangle 375">
                <a:extLst>
                  <a:ext uri="{FF2B5EF4-FFF2-40B4-BE49-F238E27FC236}">
                    <a16:creationId xmlns:a16="http://schemas.microsoft.com/office/drawing/2014/main" id="{72A49BBB-6D61-4F34-A605-D445A4B5D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" y="2024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641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03" name="Rectangle 376">
                <a:extLst>
                  <a:ext uri="{FF2B5EF4-FFF2-40B4-BE49-F238E27FC236}">
                    <a16:creationId xmlns:a16="http://schemas.microsoft.com/office/drawing/2014/main" id="{65AA635B-A1B9-46C4-8233-7A3B941F5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2024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595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04" name="Rectangle 377">
                <a:extLst>
                  <a:ext uri="{FF2B5EF4-FFF2-40B4-BE49-F238E27FC236}">
                    <a16:creationId xmlns:a16="http://schemas.microsoft.com/office/drawing/2014/main" id="{FDADDA7B-EFB0-46D5-A977-071E352CE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" y="2024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502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05" name="Rectangle 378">
                <a:extLst>
                  <a:ext uri="{FF2B5EF4-FFF2-40B4-BE49-F238E27FC236}">
                    <a16:creationId xmlns:a16="http://schemas.microsoft.com/office/drawing/2014/main" id="{546A4AA6-EAEA-434D-B0B4-70EA7E480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2024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412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06" name="Rectangle 379">
                <a:extLst>
                  <a:ext uri="{FF2B5EF4-FFF2-40B4-BE49-F238E27FC236}">
                    <a16:creationId xmlns:a16="http://schemas.microsoft.com/office/drawing/2014/main" id="{C52812A3-D0AD-46A0-ABBC-D19201A587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2024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344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07" name="Rectangle 380">
                <a:extLst>
                  <a:ext uri="{FF2B5EF4-FFF2-40B4-BE49-F238E27FC236}">
                    <a16:creationId xmlns:a16="http://schemas.microsoft.com/office/drawing/2014/main" id="{9C431D0A-10EA-484C-B2CF-FD564716C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2024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254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08" name="Rectangle 381">
                <a:extLst>
                  <a:ext uri="{FF2B5EF4-FFF2-40B4-BE49-F238E27FC236}">
                    <a16:creationId xmlns:a16="http://schemas.microsoft.com/office/drawing/2014/main" id="{D0101877-809A-46EA-82D9-6BB1E2AAF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024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183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09" name="Rectangle 382">
                <a:extLst>
                  <a:ext uri="{FF2B5EF4-FFF2-40B4-BE49-F238E27FC236}">
                    <a16:creationId xmlns:a16="http://schemas.microsoft.com/office/drawing/2014/main" id="{C492DDA6-FFA4-4A22-9716-A353F32FD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" y="2024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118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10" name="Rectangle 383">
                <a:extLst>
                  <a:ext uri="{FF2B5EF4-FFF2-40B4-BE49-F238E27FC236}">
                    <a16:creationId xmlns:a16="http://schemas.microsoft.com/office/drawing/2014/main" id="{03B26E7B-E0B7-40BA-A94C-4A8DC6719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4" y="2024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80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11" name="Rectangle 384">
                <a:extLst>
                  <a:ext uri="{FF2B5EF4-FFF2-40B4-BE49-F238E27FC236}">
                    <a16:creationId xmlns:a16="http://schemas.microsoft.com/office/drawing/2014/main" id="{4A09691C-19D7-4441-B6FE-96CB89234F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2024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40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12" name="Rectangle 385">
                <a:extLst>
                  <a:ext uri="{FF2B5EF4-FFF2-40B4-BE49-F238E27FC236}">
                    <a16:creationId xmlns:a16="http://schemas.microsoft.com/office/drawing/2014/main" id="{1C8B02B8-3481-429A-98DA-4CD0313D9F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" y="2024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28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13" name="Rectangle 386">
                <a:extLst>
                  <a:ext uri="{FF2B5EF4-FFF2-40B4-BE49-F238E27FC236}">
                    <a16:creationId xmlns:a16="http://schemas.microsoft.com/office/drawing/2014/main" id="{DB03FC2C-5E05-4C86-99E0-F02887962B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" y="2024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14" name="Rectangle 387">
                <a:extLst>
                  <a:ext uri="{FF2B5EF4-FFF2-40B4-BE49-F238E27FC236}">
                    <a16:creationId xmlns:a16="http://schemas.microsoft.com/office/drawing/2014/main" id="{C411583E-A756-4967-810F-205F2DCC9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024"/>
                <a:ext cx="21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15" name="Rectangle 388">
                <a:extLst>
                  <a:ext uri="{FF2B5EF4-FFF2-40B4-BE49-F238E27FC236}">
                    <a16:creationId xmlns:a16="http://schemas.microsoft.com/office/drawing/2014/main" id="{60294BFC-9F94-44BD-9C00-A498159DE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" y="2024"/>
                <a:ext cx="21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16" name="Rectangle 389">
                <a:extLst>
                  <a:ext uri="{FF2B5EF4-FFF2-40B4-BE49-F238E27FC236}">
                    <a16:creationId xmlns:a16="http://schemas.microsoft.com/office/drawing/2014/main" id="{CBF3C8BC-FEF6-4F16-9021-C34E3015E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" y="2078"/>
                <a:ext cx="129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b="1" dirty="0">
                    <a:solidFill>
                      <a:srgbClr val="7F7F7F"/>
                    </a:solidFill>
                    <a:latin typeface="Trebuchet MS Bold" panose="020B0703020202020204" pitchFamily="34" charset="0"/>
                  </a:rPr>
                  <a:t>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17" name="Rectangle 390">
                <a:extLst>
                  <a:ext uri="{FF2B5EF4-FFF2-40B4-BE49-F238E27FC236}">
                    <a16:creationId xmlns:a16="http://schemas.microsoft.com/office/drawing/2014/main" id="{BDCE4977-4532-46E1-BE70-B38D0F3C7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" y="2078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655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18" name="Rectangle 391">
                <a:extLst>
                  <a:ext uri="{FF2B5EF4-FFF2-40B4-BE49-F238E27FC236}">
                    <a16:creationId xmlns:a16="http://schemas.microsoft.com/office/drawing/2014/main" id="{EAAD59F5-DA10-4F1A-8173-09C0C3802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2078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575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19" name="Rectangle 392">
                <a:extLst>
                  <a:ext uri="{FF2B5EF4-FFF2-40B4-BE49-F238E27FC236}">
                    <a16:creationId xmlns:a16="http://schemas.microsoft.com/office/drawing/2014/main" id="{2BE7259A-D548-4428-9FFB-6E4A01C98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" y="2078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483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20" name="Rectangle 393">
                <a:extLst>
                  <a:ext uri="{FF2B5EF4-FFF2-40B4-BE49-F238E27FC236}">
                    <a16:creationId xmlns:a16="http://schemas.microsoft.com/office/drawing/2014/main" id="{6EED4419-0B45-4E2D-8F00-17D437120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" y="2078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383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21" name="Rectangle 394">
                <a:extLst>
                  <a:ext uri="{FF2B5EF4-FFF2-40B4-BE49-F238E27FC236}">
                    <a16:creationId xmlns:a16="http://schemas.microsoft.com/office/drawing/2014/main" id="{D7ED150D-ABE0-49DD-AAF2-A8B047311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2078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292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22" name="Rectangle 395">
                <a:extLst>
                  <a:ext uri="{FF2B5EF4-FFF2-40B4-BE49-F238E27FC236}">
                    <a16:creationId xmlns:a16="http://schemas.microsoft.com/office/drawing/2014/main" id="{F327D21C-4163-4BFA-9F52-44D6F9576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" y="2078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194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23" name="Rectangle 396">
                <a:extLst>
                  <a:ext uri="{FF2B5EF4-FFF2-40B4-BE49-F238E27FC236}">
                    <a16:creationId xmlns:a16="http://schemas.microsoft.com/office/drawing/2014/main" id="{CDBDDF9F-54D7-4EFF-A281-F40C72AB1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" y="2078"/>
                <a:ext cx="64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131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24" name="Rectangle 397">
                <a:extLst>
                  <a:ext uri="{FF2B5EF4-FFF2-40B4-BE49-F238E27FC236}">
                    <a16:creationId xmlns:a16="http://schemas.microsoft.com/office/drawing/2014/main" id="{BD51D1C4-697E-426E-A782-FADD4A238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" y="2078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77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25" name="Rectangle 398">
                <a:extLst>
                  <a:ext uri="{FF2B5EF4-FFF2-40B4-BE49-F238E27FC236}">
                    <a16:creationId xmlns:a16="http://schemas.microsoft.com/office/drawing/2014/main" id="{95FE0B8E-5A1C-46FF-B503-0ACE10BAF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4" y="2078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45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26" name="Rectangle 399">
                <a:extLst>
                  <a:ext uri="{FF2B5EF4-FFF2-40B4-BE49-F238E27FC236}">
                    <a16:creationId xmlns:a16="http://schemas.microsoft.com/office/drawing/2014/main" id="{8B061639-DD02-4859-8B26-446DAC600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" y="2078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27" name="Rectangle 400">
                <a:extLst>
                  <a:ext uri="{FF2B5EF4-FFF2-40B4-BE49-F238E27FC236}">
                    <a16:creationId xmlns:a16="http://schemas.microsoft.com/office/drawing/2014/main" id="{3F5E309A-167E-4F2E-BCBF-135E00C23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" y="2078"/>
                <a:ext cx="42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28" name="Rectangle 401">
                <a:extLst>
                  <a:ext uri="{FF2B5EF4-FFF2-40B4-BE49-F238E27FC236}">
                    <a16:creationId xmlns:a16="http://schemas.microsoft.com/office/drawing/2014/main" id="{0FDE107B-19BC-49E0-B183-01199AEF4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2" y="2078"/>
                <a:ext cx="21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29" name="Rectangle 402">
                <a:extLst>
                  <a:ext uri="{FF2B5EF4-FFF2-40B4-BE49-F238E27FC236}">
                    <a16:creationId xmlns:a16="http://schemas.microsoft.com/office/drawing/2014/main" id="{4A236F65-C9FD-4144-B05B-3CF9F6193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" y="2078"/>
                <a:ext cx="21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30" name="Rectangle 403">
                <a:extLst>
                  <a:ext uri="{FF2B5EF4-FFF2-40B4-BE49-F238E27FC236}">
                    <a16:creationId xmlns:a16="http://schemas.microsoft.com/office/drawing/2014/main" id="{0473233F-2E2D-4004-A03E-5C0A4D343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62" y="2078"/>
                <a:ext cx="21" cy="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31" name="Line 404">
                <a:extLst>
                  <a:ext uri="{FF2B5EF4-FFF2-40B4-BE49-F238E27FC236}">
                    <a16:creationId xmlns:a16="http://schemas.microsoft.com/office/drawing/2014/main" id="{7D92C3DC-C54B-4389-B158-159F6BCD84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786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32" name="Line 405">
                <a:extLst>
                  <a:ext uri="{FF2B5EF4-FFF2-40B4-BE49-F238E27FC236}">
                    <a16:creationId xmlns:a16="http://schemas.microsoft.com/office/drawing/2014/main" id="{AD930F12-C056-459A-ACE9-29A41E4342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757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33" name="Line 406">
                <a:extLst>
                  <a:ext uri="{FF2B5EF4-FFF2-40B4-BE49-F238E27FC236}">
                    <a16:creationId xmlns:a16="http://schemas.microsoft.com/office/drawing/2014/main" id="{AB942E88-2077-4612-B86B-D31EA31B2D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728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34" name="Line 407">
                <a:extLst>
                  <a:ext uri="{FF2B5EF4-FFF2-40B4-BE49-F238E27FC236}">
                    <a16:creationId xmlns:a16="http://schemas.microsoft.com/office/drawing/2014/main" id="{3C7C1E4B-F60B-4B4C-A05F-FE5877077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699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35" name="Line 408">
                <a:extLst>
                  <a:ext uri="{FF2B5EF4-FFF2-40B4-BE49-F238E27FC236}">
                    <a16:creationId xmlns:a16="http://schemas.microsoft.com/office/drawing/2014/main" id="{443F13FD-D125-46A4-8BD6-FB84B637E0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670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36" name="Line 409">
                <a:extLst>
                  <a:ext uri="{FF2B5EF4-FFF2-40B4-BE49-F238E27FC236}">
                    <a16:creationId xmlns:a16="http://schemas.microsoft.com/office/drawing/2014/main" id="{E35E72CA-A6E5-491C-8E19-DB832ACD13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640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37" name="Line 410">
                <a:extLst>
                  <a:ext uri="{FF2B5EF4-FFF2-40B4-BE49-F238E27FC236}">
                    <a16:creationId xmlns:a16="http://schemas.microsoft.com/office/drawing/2014/main" id="{D1DCA9FA-F5A6-4681-BDCE-1F94F0CC9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611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38" name="Line 411">
                <a:extLst>
                  <a:ext uri="{FF2B5EF4-FFF2-40B4-BE49-F238E27FC236}">
                    <a16:creationId xmlns:a16="http://schemas.microsoft.com/office/drawing/2014/main" id="{AE38587E-ABF7-4AA9-83F6-482686E17F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582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39" name="Line 412">
                <a:extLst>
                  <a:ext uri="{FF2B5EF4-FFF2-40B4-BE49-F238E27FC236}">
                    <a16:creationId xmlns:a16="http://schemas.microsoft.com/office/drawing/2014/main" id="{13972EA8-9F73-439E-91BF-D65943FEB2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553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40" name="Line 413">
                <a:extLst>
                  <a:ext uri="{FF2B5EF4-FFF2-40B4-BE49-F238E27FC236}">
                    <a16:creationId xmlns:a16="http://schemas.microsoft.com/office/drawing/2014/main" id="{480D414D-A764-4939-9C30-511C159A7F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524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41" name="Line 414">
                <a:extLst>
                  <a:ext uri="{FF2B5EF4-FFF2-40B4-BE49-F238E27FC236}">
                    <a16:creationId xmlns:a16="http://schemas.microsoft.com/office/drawing/2014/main" id="{E2902ECA-2263-4EAD-A095-8F97A5D2E1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495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42" name="Line 415">
                <a:extLst>
                  <a:ext uri="{FF2B5EF4-FFF2-40B4-BE49-F238E27FC236}">
                    <a16:creationId xmlns:a16="http://schemas.microsoft.com/office/drawing/2014/main" id="{17A3FA86-DE9B-4206-92ED-8A420770FA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466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43" name="Line 416">
                <a:extLst>
                  <a:ext uri="{FF2B5EF4-FFF2-40B4-BE49-F238E27FC236}">
                    <a16:creationId xmlns:a16="http://schemas.microsoft.com/office/drawing/2014/main" id="{1B707B1B-8FAD-4141-BA86-294D8B85CA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437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44" name="Line 417">
                <a:extLst>
                  <a:ext uri="{FF2B5EF4-FFF2-40B4-BE49-F238E27FC236}">
                    <a16:creationId xmlns:a16="http://schemas.microsoft.com/office/drawing/2014/main" id="{C8B4B385-BF04-42AC-9B73-C75B7B6EB7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408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45" name="Line 418">
                <a:extLst>
                  <a:ext uri="{FF2B5EF4-FFF2-40B4-BE49-F238E27FC236}">
                    <a16:creationId xmlns:a16="http://schemas.microsoft.com/office/drawing/2014/main" id="{8AFB29B0-2DBA-4083-B4ED-CE2E529620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378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46" name="Line 419">
                <a:extLst>
                  <a:ext uri="{FF2B5EF4-FFF2-40B4-BE49-F238E27FC236}">
                    <a16:creationId xmlns:a16="http://schemas.microsoft.com/office/drawing/2014/main" id="{A6D8D0E8-C3CC-427A-BCB4-DBC2941B0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349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47" name="Line 420">
                <a:extLst>
                  <a:ext uri="{FF2B5EF4-FFF2-40B4-BE49-F238E27FC236}">
                    <a16:creationId xmlns:a16="http://schemas.microsoft.com/office/drawing/2014/main" id="{FE0E2D37-C5FF-4351-82E9-AE73235020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320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48" name="Line 421">
                <a:extLst>
                  <a:ext uri="{FF2B5EF4-FFF2-40B4-BE49-F238E27FC236}">
                    <a16:creationId xmlns:a16="http://schemas.microsoft.com/office/drawing/2014/main" id="{9238D3E8-9427-4F20-B291-7D42B854C1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291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49" name="Line 422">
                <a:extLst>
                  <a:ext uri="{FF2B5EF4-FFF2-40B4-BE49-F238E27FC236}">
                    <a16:creationId xmlns:a16="http://schemas.microsoft.com/office/drawing/2014/main" id="{CFBC8418-57F9-4201-A6AC-D2FEC58CB7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262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50" name="Line 423">
                <a:extLst>
                  <a:ext uri="{FF2B5EF4-FFF2-40B4-BE49-F238E27FC236}">
                    <a16:creationId xmlns:a16="http://schemas.microsoft.com/office/drawing/2014/main" id="{6AC36D55-0D87-4307-A81E-B59F6AD33B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233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51" name="Line 424">
                <a:extLst>
                  <a:ext uri="{FF2B5EF4-FFF2-40B4-BE49-F238E27FC236}">
                    <a16:creationId xmlns:a16="http://schemas.microsoft.com/office/drawing/2014/main" id="{0DAD7719-7092-4629-919E-1D06D229C7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204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52" name="Line 425">
                <a:extLst>
                  <a:ext uri="{FF2B5EF4-FFF2-40B4-BE49-F238E27FC236}">
                    <a16:creationId xmlns:a16="http://schemas.microsoft.com/office/drawing/2014/main" id="{496DE9B7-7FDD-4BBF-A26A-918D9C234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175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53" name="Line 426">
                <a:extLst>
                  <a:ext uri="{FF2B5EF4-FFF2-40B4-BE49-F238E27FC236}">
                    <a16:creationId xmlns:a16="http://schemas.microsoft.com/office/drawing/2014/main" id="{DC613E5A-17D2-4934-9F93-C2FB2481BF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146"/>
                <a:ext cx="0" cy="14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54" name="Line 427">
                <a:extLst>
                  <a:ext uri="{FF2B5EF4-FFF2-40B4-BE49-F238E27FC236}">
                    <a16:creationId xmlns:a16="http://schemas.microsoft.com/office/drawing/2014/main" id="{BF142033-E385-4943-B18F-80906D6B92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116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55" name="Line 428">
                <a:extLst>
                  <a:ext uri="{FF2B5EF4-FFF2-40B4-BE49-F238E27FC236}">
                    <a16:creationId xmlns:a16="http://schemas.microsoft.com/office/drawing/2014/main" id="{9FF7009D-9FC5-4410-B8D6-25ACCC647A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087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56" name="Line 429">
                <a:extLst>
                  <a:ext uri="{FF2B5EF4-FFF2-40B4-BE49-F238E27FC236}">
                    <a16:creationId xmlns:a16="http://schemas.microsoft.com/office/drawing/2014/main" id="{65A352AC-7C15-4421-AFC3-71082DF74A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058"/>
                <a:ext cx="0" cy="1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57" name="Line 430">
                <a:extLst>
                  <a:ext uri="{FF2B5EF4-FFF2-40B4-BE49-F238E27FC236}">
                    <a16:creationId xmlns:a16="http://schemas.microsoft.com/office/drawing/2014/main" id="{5026D8B7-F28E-4D9B-A6AD-B9B361C620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163" y="1037"/>
                <a:ext cx="0" cy="7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58" name="Rectangle 431">
                <a:extLst>
                  <a:ext uri="{FF2B5EF4-FFF2-40B4-BE49-F238E27FC236}">
                    <a16:creationId xmlns:a16="http://schemas.microsoft.com/office/drawing/2014/main" id="{D237C833-440F-40A7-AE3B-4A0AC60D1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" y="913"/>
                <a:ext cx="157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12-mo</a:t>
                </a:r>
                <a:endParaRPr lang="en-US" altLang="en-US" sz="2000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59" name="Rectangle 432">
                <a:extLst>
                  <a:ext uri="{FF2B5EF4-FFF2-40B4-BE49-F238E27FC236}">
                    <a16:creationId xmlns:a16="http://schemas.microsoft.com/office/drawing/2014/main" id="{EA52881D-D1A4-4026-94EB-6BEF9F5A74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" y="971"/>
                <a:ext cx="105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rate</a:t>
                </a:r>
                <a:endParaRPr lang="en-US" altLang="en-US" sz="2000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60" name="Rectangle 433">
                <a:extLst>
                  <a:ext uri="{FF2B5EF4-FFF2-40B4-BE49-F238E27FC236}">
                    <a16:creationId xmlns:a16="http://schemas.microsoft.com/office/drawing/2014/main" id="{6A4DC8A1-0F5C-4B27-8247-512FAACFF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293"/>
                <a:ext cx="80" cy="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6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56%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61" name="Rectangle 434">
                <a:extLst>
                  <a:ext uri="{FF2B5EF4-FFF2-40B4-BE49-F238E27FC236}">
                    <a16:creationId xmlns:a16="http://schemas.microsoft.com/office/drawing/2014/main" id="{820CA002-B928-4527-834A-FA3D43193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" y="1497"/>
                <a:ext cx="80" cy="5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600" dirty="0">
                    <a:solidFill>
                      <a:srgbClr val="A69F9F"/>
                    </a:solidFill>
                    <a:latin typeface="Trebuchet MS" panose="020B0603020202020204" pitchFamily="34" charset="0"/>
                  </a:rPr>
                  <a:t>47%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62" name="Rectangle 435">
                <a:extLst>
                  <a:ext uri="{FF2B5EF4-FFF2-40B4-BE49-F238E27FC236}">
                    <a16:creationId xmlns:a16="http://schemas.microsoft.com/office/drawing/2014/main" id="{CC5B0C9D-4762-409D-A0B6-47C00526D5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" y="1763"/>
                <a:ext cx="2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63" name="Rectangle 436">
                <a:extLst>
                  <a:ext uri="{FF2B5EF4-FFF2-40B4-BE49-F238E27FC236}">
                    <a16:creationId xmlns:a16="http://schemas.microsoft.com/office/drawing/2014/main" id="{FE61BC42-71CD-4AF2-8498-BA20B8CBB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" y="160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64" name="Rectangle 437">
                <a:extLst>
                  <a:ext uri="{FF2B5EF4-FFF2-40B4-BE49-F238E27FC236}">
                    <a16:creationId xmlns:a16="http://schemas.microsoft.com/office/drawing/2014/main" id="{3E5906E0-4A77-4DF6-8460-C6093AE3B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" y="1443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40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65" name="Rectangle 438">
                <a:extLst>
                  <a:ext uri="{FF2B5EF4-FFF2-40B4-BE49-F238E27FC236}">
                    <a16:creationId xmlns:a16="http://schemas.microsoft.com/office/drawing/2014/main" id="{213E8CBF-A54C-4A2C-AEE7-DCFC4FAE2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" y="128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66" name="Rectangle 439">
                <a:extLst>
                  <a:ext uri="{FF2B5EF4-FFF2-40B4-BE49-F238E27FC236}">
                    <a16:creationId xmlns:a16="http://schemas.microsoft.com/office/drawing/2014/main" id="{D0D44DED-0715-4FED-B438-A40AF51BD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" y="1123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80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67" name="Rectangle 440">
                <a:extLst>
                  <a:ext uri="{FF2B5EF4-FFF2-40B4-BE49-F238E27FC236}">
                    <a16:creationId xmlns:a16="http://schemas.microsoft.com/office/drawing/2014/main" id="{1102783B-08EA-44CE-B589-56C74FD20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" y="965"/>
                <a:ext cx="88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100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68" name="Rectangle 441">
                <a:extLst>
                  <a:ext uri="{FF2B5EF4-FFF2-40B4-BE49-F238E27FC236}">
                    <a16:creationId xmlns:a16="http://schemas.microsoft.com/office/drawing/2014/main" id="{600C5370-5159-4D27-B0C4-D7B1406E2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" y="1824"/>
                <a:ext cx="2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69" name="Rectangle 442">
                <a:extLst>
                  <a:ext uri="{FF2B5EF4-FFF2-40B4-BE49-F238E27FC236}">
                    <a16:creationId xmlns:a16="http://schemas.microsoft.com/office/drawing/2014/main" id="{DE6A0353-7F93-45F1-A1EE-8354DB74B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1824"/>
                <a:ext cx="2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70" name="Rectangle 443">
                <a:extLst>
                  <a:ext uri="{FF2B5EF4-FFF2-40B4-BE49-F238E27FC236}">
                    <a16:creationId xmlns:a16="http://schemas.microsoft.com/office/drawing/2014/main" id="{32E4E6A6-7768-4073-8D1A-212DF34E7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" y="1824"/>
                <a:ext cx="2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71" name="Rectangle 444">
                <a:extLst>
                  <a:ext uri="{FF2B5EF4-FFF2-40B4-BE49-F238E27FC236}">
                    <a16:creationId xmlns:a16="http://schemas.microsoft.com/office/drawing/2014/main" id="{9A1A2267-C172-43EC-B5E7-58764AC5C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" y="1824"/>
                <a:ext cx="2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72" name="Rectangle 445">
                <a:extLst>
                  <a:ext uri="{FF2B5EF4-FFF2-40B4-BE49-F238E27FC236}">
                    <a16:creationId xmlns:a16="http://schemas.microsoft.com/office/drawing/2014/main" id="{0C9656BB-CD38-4F9D-A855-0CB4A3FAF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" y="182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73" name="Rectangle 446">
                <a:extLst>
                  <a:ext uri="{FF2B5EF4-FFF2-40B4-BE49-F238E27FC236}">
                    <a16:creationId xmlns:a16="http://schemas.microsoft.com/office/drawing/2014/main" id="{D3CD25ED-88C9-47F7-B652-8B676ED31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" y="182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74" name="Rectangle 447">
                <a:extLst>
                  <a:ext uri="{FF2B5EF4-FFF2-40B4-BE49-F238E27FC236}">
                    <a16:creationId xmlns:a16="http://schemas.microsoft.com/office/drawing/2014/main" id="{8D71DC83-0280-4BDA-8009-710427716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" y="182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18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75" name="Rectangle 448">
                <a:extLst>
                  <a:ext uri="{FF2B5EF4-FFF2-40B4-BE49-F238E27FC236}">
                    <a16:creationId xmlns:a16="http://schemas.microsoft.com/office/drawing/2014/main" id="{A87734B0-B7F9-40DD-ACE5-22A6EB0F2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" y="182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21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76" name="Rectangle 449">
                <a:extLst>
                  <a:ext uri="{FF2B5EF4-FFF2-40B4-BE49-F238E27FC236}">
                    <a16:creationId xmlns:a16="http://schemas.microsoft.com/office/drawing/2014/main" id="{1E716BA0-6CB6-4270-8289-03D4B45120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" y="182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24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77" name="Rectangle 450">
                <a:extLst>
                  <a:ext uri="{FF2B5EF4-FFF2-40B4-BE49-F238E27FC236}">
                    <a16:creationId xmlns:a16="http://schemas.microsoft.com/office/drawing/2014/main" id="{6D6B09CA-C8F6-4A86-9DAA-F6FDDD61CD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4" y="182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27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78" name="Rectangle 451">
                <a:extLst>
                  <a:ext uri="{FF2B5EF4-FFF2-40B4-BE49-F238E27FC236}">
                    <a16:creationId xmlns:a16="http://schemas.microsoft.com/office/drawing/2014/main" id="{41F04A2D-437D-4722-B97B-DA4C90F1E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3" y="182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30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79" name="Rectangle 452">
                <a:extLst>
                  <a:ext uri="{FF2B5EF4-FFF2-40B4-BE49-F238E27FC236}">
                    <a16:creationId xmlns:a16="http://schemas.microsoft.com/office/drawing/2014/main" id="{77EEEDB4-4E86-4300-9D48-CE06C4F36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" y="182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33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80" name="Rectangle 453">
                <a:extLst>
                  <a:ext uri="{FF2B5EF4-FFF2-40B4-BE49-F238E27FC236}">
                    <a16:creationId xmlns:a16="http://schemas.microsoft.com/office/drawing/2014/main" id="{8F070DD4-86F0-4359-A8EC-57759DDDB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0" y="182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81" name="Rectangle 454">
                <a:extLst>
                  <a:ext uri="{FF2B5EF4-FFF2-40B4-BE49-F238E27FC236}">
                    <a16:creationId xmlns:a16="http://schemas.microsoft.com/office/drawing/2014/main" id="{E371EBCF-AFAB-4734-A2A4-98A2149D4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8" y="1824"/>
                <a:ext cx="59" cy="6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7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82" name="Line 455">
                <a:extLst>
                  <a:ext uri="{FF2B5EF4-FFF2-40B4-BE49-F238E27FC236}">
                    <a16:creationId xmlns:a16="http://schemas.microsoft.com/office/drawing/2014/main" id="{12162E15-8D44-4C8F-94DD-A734FFC765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0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83" name="Line 456">
                <a:extLst>
                  <a:ext uri="{FF2B5EF4-FFF2-40B4-BE49-F238E27FC236}">
                    <a16:creationId xmlns:a16="http://schemas.microsoft.com/office/drawing/2014/main" id="{0D77E343-B664-4021-9363-7D8F98EADA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49" y="1004"/>
                <a:ext cx="0" cy="819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84" name="Line 457">
                <a:extLst>
                  <a:ext uri="{FF2B5EF4-FFF2-40B4-BE49-F238E27FC236}">
                    <a16:creationId xmlns:a16="http://schemas.microsoft.com/office/drawing/2014/main" id="{580452FC-4BB9-4618-A4CA-4039D9D65A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7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85" name="Line 458">
                <a:extLst>
                  <a:ext uri="{FF2B5EF4-FFF2-40B4-BE49-F238E27FC236}">
                    <a16:creationId xmlns:a16="http://schemas.microsoft.com/office/drawing/2014/main" id="{7C12D877-3115-4231-969E-D30C943753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6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86" name="Line 459">
                <a:extLst>
                  <a:ext uri="{FF2B5EF4-FFF2-40B4-BE49-F238E27FC236}">
                    <a16:creationId xmlns:a16="http://schemas.microsoft.com/office/drawing/2014/main" id="{77007D9F-7133-4678-B06F-20837C9A95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4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87" name="Line 460">
                <a:extLst>
                  <a:ext uri="{FF2B5EF4-FFF2-40B4-BE49-F238E27FC236}">
                    <a16:creationId xmlns:a16="http://schemas.microsoft.com/office/drawing/2014/main" id="{77512AE3-5BDD-45F8-A6DD-F818A8B279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3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88" name="Line 461">
                <a:extLst>
                  <a:ext uri="{FF2B5EF4-FFF2-40B4-BE49-F238E27FC236}">
                    <a16:creationId xmlns:a16="http://schemas.microsoft.com/office/drawing/2014/main" id="{570C3F3B-87C8-4C02-894F-0F4F7EBFA2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1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89" name="Line 462">
                <a:extLst>
                  <a:ext uri="{FF2B5EF4-FFF2-40B4-BE49-F238E27FC236}">
                    <a16:creationId xmlns:a16="http://schemas.microsoft.com/office/drawing/2014/main" id="{CE12F401-92EF-4FE1-A709-B29661F8CB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0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90" name="Line 463">
                <a:extLst>
                  <a:ext uri="{FF2B5EF4-FFF2-40B4-BE49-F238E27FC236}">
                    <a16:creationId xmlns:a16="http://schemas.microsoft.com/office/drawing/2014/main" id="{02358859-E3F5-4ADD-8D3F-8364CC1AF5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91" name="Line 464">
                <a:extLst>
                  <a:ext uri="{FF2B5EF4-FFF2-40B4-BE49-F238E27FC236}">
                    <a16:creationId xmlns:a16="http://schemas.microsoft.com/office/drawing/2014/main" id="{7C1B4F29-804E-44B8-B7C7-CD4FB57813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7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92" name="Line 465">
                <a:extLst>
                  <a:ext uri="{FF2B5EF4-FFF2-40B4-BE49-F238E27FC236}">
                    <a16:creationId xmlns:a16="http://schemas.microsoft.com/office/drawing/2014/main" id="{22C196A5-E34B-4BCB-A14D-6249236131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5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93" name="Line 466">
                <a:extLst>
                  <a:ext uri="{FF2B5EF4-FFF2-40B4-BE49-F238E27FC236}">
                    <a16:creationId xmlns:a16="http://schemas.microsoft.com/office/drawing/2014/main" id="{A7435719-685A-4BCA-856B-3FE30D4F8D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4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94" name="Line 467">
                <a:extLst>
                  <a:ext uri="{FF2B5EF4-FFF2-40B4-BE49-F238E27FC236}">
                    <a16:creationId xmlns:a16="http://schemas.microsoft.com/office/drawing/2014/main" id="{E79398E5-7972-45A4-ADB0-A6EF2BDB38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3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95" name="Line 468">
                <a:extLst>
                  <a:ext uri="{FF2B5EF4-FFF2-40B4-BE49-F238E27FC236}">
                    <a16:creationId xmlns:a16="http://schemas.microsoft.com/office/drawing/2014/main" id="{AF43CCD7-26CD-446C-BB7F-8CB1DC1BA5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1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96" name="Line 469">
                <a:extLst>
                  <a:ext uri="{FF2B5EF4-FFF2-40B4-BE49-F238E27FC236}">
                    <a16:creationId xmlns:a16="http://schemas.microsoft.com/office/drawing/2014/main" id="{25BB670A-1D57-4338-BA23-BCE2597836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7" y="1641"/>
                <a:ext cx="22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97" name="Line 470">
                <a:extLst>
                  <a:ext uri="{FF2B5EF4-FFF2-40B4-BE49-F238E27FC236}">
                    <a16:creationId xmlns:a16="http://schemas.microsoft.com/office/drawing/2014/main" id="{5223EE06-6888-44A1-B187-B7BD9E13E1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7" y="1482"/>
                <a:ext cx="22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98" name="Line 471">
                <a:extLst>
                  <a:ext uri="{FF2B5EF4-FFF2-40B4-BE49-F238E27FC236}">
                    <a16:creationId xmlns:a16="http://schemas.microsoft.com/office/drawing/2014/main" id="{24CCB99D-03BA-4371-8118-BD2D128BA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7" y="1323"/>
                <a:ext cx="22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99" name="Line 472">
                <a:extLst>
                  <a:ext uri="{FF2B5EF4-FFF2-40B4-BE49-F238E27FC236}">
                    <a16:creationId xmlns:a16="http://schemas.microsoft.com/office/drawing/2014/main" id="{609392D0-8B3A-4D25-8D22-33FF1F9D52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7" y="1163"/>
                <a:ext cx="22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00" name="Line 473">
                <a:extLst>
                  <a:ext uri="{FF2B5EF4-FFF2-40B4-BE49-F238E27FC236}">
                    <a16:creationId xmlns:a16="http://schemas.microsoft.com/office/drawing/2014/main" id="{A93A535F-AA5F-4626-854E-699BF4A09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27" y="1004"/>
                <a:ext cx="22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01" name="Line 474">
                <a:extLst>
                  <a:ext uri="{FF2B5EF4-FFF2-40B4-BE49-F238E27FC236}">
                    <a16:creationId xmlns:a16="http://schemas.microsoft.com/office/drawing/2014/main" id="{9D0664D3-9BEF-48BA-825D-74D198385C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7" y="1801"/>
                <a:ext cx="2344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02" name="Line 475">
                <a:extLst>
                  <a:ext uri="{FF2B5EF4-FFF2-40B4-BE49-F238E27FC236}">
                    <a16:creationId xmlns:a16="http://schemas.microsoft.com/office/drawing/2014/main" id="{0B71A722-FE23-4671-BF6A-B6E075D1D6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7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03" name="Line 476">
                <a:extLst>
                  <a:ext uri="{FF2B5EF4-FFF2-40B4-BE49-F238E27FC236}">
                    <a16:creationId xmlns:a16="http://schemas.microsoft.com/office/drawing/2014/main" id="{C2BCA469-EA7A-47E0-BC59-35CBDE3B11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06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04" name="Line 477">
                <a:extLst>
                  <a:ext uri="{FF2B5EF4-FFF2-40B4-BE49-F238E27FC236}">
                    <a16:creationId xmlns:a16="http://schemas.microsoft.com/office/drawing/2014/main" id="{3B2EA955-4B74-496E-B3F3-2828665F25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84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05" name="Line 478">
                <a:extLst>
                  <a:ext uri="{FF2B5EF4-FFF2-40B4-BE49-F238E27FC236}">
                    <a16:creationId xmlns:a16="http://schemas.microsoft.com/office/drawing/2014/main" id="{08532A62-BDE0-400E-9D25-EDC8C2D6C0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63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06" name="Line 479">
                <a:extLst>
                  <a:ext uri="{FF2B5EF4-FFF2-40B4-BE49-F238E27FC236}">
                    <a16:creationId xmlns:a16="http://schemas.microsoft.com/office/drawing/2014/main" id="{5C28ABE2-A921-4F90-885F-6A5F6DB329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341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07" name="Line 480">
                <a:extLst>
                  <a:ext uri="{FF2B5EF4-FFF2-40B4-BE49-F238E27FC236}">
                    <a16:creationId xmlns:a16="http://schemas.microsoft.com/office/drawing/2014/main" id="{7E338B02-0DBF-4554-B34D-C01758B94D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520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08" name="Line 481">
                <a:extLst>
                  <a:ext uri="{FF2B5EF4-FFF2-40B4-BE49-F238E27FC236}">
                    <a16:creationId xmlns:a16="http://schemas.microsoft.com/office/drawing/2014/main" id="{51F9D285-18DB-4F3B-9584-3BEA5C5B86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98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09" name="Line 482">
                <a:extLst>
                  <a:ext uri="{FF2B5EF4-FFF2-40B4-BE49-F238E27FC236}">
                    <a16:creationId xmlns:a16="http://schemas.microsoft.com/office/drawing/2014/main" id="{AA19C08E-BEB1-4FC0-B91D-7A7CB60B39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7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10" name="Line 483">
                <a:extLst>
                  <a:ext uri="{FF2B5EF4-FFF2-40B4-BE49-F238E27FC236}">
                    <a16:creationId xmlns:a16="http://schemas.microsoft.com/office/drawing/2014/main" id="{1612EA6A-F7E3-438A-B944-1EC2E72DAC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55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11" name="Line 484">
                <a:extLst>
                  <a:ext uri="{FF2B5EF4-FFF2-40B4-BE49-F238E27FC236}">
                    <a16:creationId xmlns:a16="http://schemas.microsoft.com/office/drawing/2014/main" id="{79AD3A27-8E5A-4D7C-BC8A-056FB95086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34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12" name="Line 485">
                <a:extLst>
                  <a:ext uri="{FF2B5EF4-FFF2-40B4-BE49-F238E27FC236}">
                    <a16:creationId xmlns:a16="http://schemas.microsoft.com/office/drawing/2014/main" id="{6D7D5553-89B5-4D48-B957-CB1E9DBAC0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13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13" name="Line 486">
                <a:extLst>
                  <a:ext uri="{FF2B5EF4-FFF2-40B4-BE49-F238E27FC236}">
                    <a16:creationId xmlns:a16="http://schemas.microsoft.com/office/drawing/2014/main" id="{DF45D2A1-53B7-4FD6-9A1E-3F487D2F76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1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14" name="Line 487">
                <a:extLst>
                  <a:ext uri="{FF2B5EF4-FFF2-40B4-BE49-F238E27FC236}">
                    <a16:creationId xmlns:a16="http://schemas.microsoft.com/office/drawing/2014/main" id="{FF3612A9-ED25-41D3-88B3-50D591EFC6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0" y="1801"/>
                <a:ext cx="0" cy="22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15" name="Freeform 488">
                <a:extLst>
                  <a:ext uri="{FF2B5EF4-FFF2-40B4-BE49-F238E27FC236}">
                    <a16:creationId xmlns:a16="http://schemas.microsoft.com/office/drawing/2014/main" id="{0E93E20C-6FCB-416F-BD1D-21A4DF1B4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995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16" name="Freeform 489">
                <a:extLst>
                  <a:ext uri="{FF2B5EF4-FFF2-40B4-BE49-F238E27FC236}">
                    <a16:creationId xmlns:a16="http://schemas.microsoft.com/office/drawing/2014/main" id="{8AFD89B4-2C2B-4D45-BB2D-F016C3EB8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995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17" name="Freeform 490">
                <a:extLst>
                  <a:ext uri="{FF2B5EF4-FFF2-40B4-BE49-F238E27FC236}">
                    <a16:creationId xmlns:a16="http://schemas.microsoft.com/office/drawing/2014/main" id="{8D3F6031-BBF4-4BA6-A717-E7C57535D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995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18" name="Freeform 491">
                <a:extLst>
                  <a:ext uri="{FF2B5EF4-FFF2-40B4-BE49-F238E27FC236}">
                    <a16:creationId xmlns:a16="http://schemas.microsoft.com/office/drawing/2014/main" id="{55E64AF2-D990-4790-9637-3A8071130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995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7 w 38"/>
                  <a:gd name="T5" fmla="*/ 13 h 36"/>
                  <a:gd name="T6" fmla="*/ 35 w 38"/>
                  <a:gd name="T7" fmla="*/ 7 h 36"/>
                  <a:gd name="T8" fmla="*/ 29 w 38"/>
                  <a:gd name="T9" fmla="*/ 4 h 36"/>
                  <a:gd name="T10" fmla="*/ 26 w 38"/>
                  <a:gd name="T11" fmla="*/ 0 h 36"/>
                  <a:gd name="T12" fmla="*/ 26 w 38"/>
                  <a:gd name="T13" fmla="*/ 0 h 36"/>
                  <a:gd name="T14" fmla="*/ 18 w 38"/>
                  <a:gd name="T15" fmla="*/ 0 h 36"/>
                  <a:gd name="T16" fmla="*/ 13 w 38"/>
                  <a:gd name="T17" fmla="*/ 0 h 36"/>
                  <a:gd name="T18" fmla="*/ 7 w 38"/>
                  <a:gd name="T19" fmla="*/ 4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3 h 36"/>
                  <a:gd name="T26" fmla="*/ 0 w 38"/>
                  <a:gd name="T27" fmla="*/ 18 h 36"/>
                  <a:gd name="T28" fmla="*/ 2 w 38"/>
                  <a:gd name="T29" fmla="*/ 24 h 36"/>
                  <a:gd name="T30" fmla="*/ 4 w 38"/>
                  <a:gd name="T31" fmla="*/ 29 h 36"/>
                  <a:gd name="T32" fmla="*/ 4 w 38"/>
                  <a:gd name="T33" fmla="*/ 29 h 36"/>
                  <a:gd name="T34" fmla="*/ 7 w 38"/>
                  <a:gd name="T35" fmla="*/ 33 h 36"/>
                  <a:gd name="T36" fmla="*/ 13 w 38"/>
                  <a:gd name="T37" fmla="*/ 36 h 36"/>
                  <a:gd name="T38" fmla="*/ 18 w 38"/>
                  <a:gd name="T39" fmla="*/ 36 h 36"/>
                  <a:gd name="T40" fmla="*/ 26 w 38"/>
                  <a:gd name="T41" fmla="*/ 36 h 36"/>
                  <a:gd name="T42" fmla="*/ 26 w 38"/>
                  <a:gd name="T43" fmla="*/ 36 h 36"/>
                  <a:gd name="T44" fmla="*/ 29 w 38"/>
                  <a:gd name="T45" fmla="*/ 33 h 36"/>
                  <a:gd name="T46" fmla="*/ 35 w 38"/>
                  <a:gd name="T47" fmla="*/ 29 h 36"/>
                  <a:gd name="T48" fmla="*/ 37 w 38"/>
                  <a:gd name="T49" fmla="*/ 24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9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19" name="Freeform 492">
                <a:extLst>
                  <a:ext uri="{FF2B5EF4-FFF2-40B4-BE49-F238E27FC236}">
                    <a16:creationId xmlns:a16="http://schemas.microsoft.com/office/drawing/2014/main" id="{E9620998-D63A-4B26-801C-20955EA64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" y="995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0" name="Freeform 493">
                <a:extLst>
                  <a:ext uri="{FF2B5EF4-FFF2-40B4-BE49-F238E27FC236}">
                    <a16:creationId xmlns:a16="http://schemas.microsoft.com/office/drawing/2014/main" id="{2B69941C-002C-4ADC-A437-4AEC225A5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995"/>
                <a:ext cx="19" cy="18"/>
              </a:xfrm>
              <a:custGeom>
                <a:avLst/>
                <a:gdLst>
                  <a:gd name="T0" fmla="*/ 39 w 39"/>
                  <a:gd name="T1" fmla="*/ 18 h 36"/>
                  <a:gd name="T2" fmla="*/ 39 w 39"/>
                  <a:gd name="T3" fmla="*/ 18 h 36"/>
                  <a:gd name="T4" fmla="*/ 37 w 39"/>
                  <a:gd name="T5" fmla="*/ 13 h 36"/>
                  <a:gd name="T6" fmla="*/ 35 w 39"/>
                  <a:gd name="T7" fmla="*/ 7 h 36"/>
                  <a:gd name="T8" fmla="*/ 31 w 39"/>
                  <a:gd name="T9" fmla="*/ 4 h 36"/>
                  <a:gd name="T10" fmla="*/ 26 w 39"/>
                  <a:gd name="T11" fmla="*/ 0 h 36"/>
                  <a:gd name="T12" fmla="*/ 26 w 39"/>
                  <a:gd name="T13" fmla="*/ 0 h 36"/>
                  <a:gd name="T14" fmla="*/ 18 w 39"/>
                  <a:gd name="T15" fmla="*/ 0 h 36"/>
                  <a:gd name="T16" fmla="*/ 13 w 39"/>
                  <a:gd name="T17" fmla="*/ 0 h 36"/>
                  <a:gd name="T18" fmla="*/ 9 w 39"/>
                  <a:gd name="T19" fmla="*/ 4 h 36"/>
                  <a:gd name="T20" fmla="*/ 4 w 39"/>
                  <a:gd name="T21" fmla="*/ 7 h 36"/>
                  <a:gd name="T22" fmla="*/ 4 w 39"/>
                  <a:gd name="T23" fmla="*/ 7 h 36"/>
                  <a:gd name="T24" fmla="*/ 2 w 39"/>
                  <a:gd name="T25" fmla="*/ 13 h 36"/>
                  <a:gd name="T26" fmla="*/ 0 w 39"/>
                  <a:gd name="T27" fmla="*/ 18 h 36"/>
                  <a:gd name="T28" fmla="*/ 2 w 39"/>
                  <a:gd name="T29" fmla="*/ 24 h 36"/>
                  <a:gd name="T30" fmla="*/ 4 w 39"/>
                  <a:gd name="T31" fmla="*/ 29 h 36"/>
                  <a:gd name="T32" fmla="*/ 4 w 39"/>
                  <a:gd name="T33" fmla="*/ 29 h 36"/>
                  <a:gd name="T34" fmla="*/ 9 w 39"/>
                  <a:gd name="T35" fmla="*/ 33 h 36"/>
                  <a:gd name="T36" fmla="*/ 13 w 39"/>
                  <a:gd name="T37" fmla="*/ 36 h 36"/>
                  <a:gd name="T38" fmla="*/ 18 w 39"/>
                  <a:gd name="T39" fmla="*/ 36 h 36"/>
                  <a:gd name="T40" fmla="*/ 26 w 39"/>
                  <a:gd name="T41" fmla="*/ 36 h 36"/>
                  <a:gd name="T42" fmla="*/ 26 w 39"/>
                  <a:gd name="T43" fmla="*/ 36 h 36"/>
                  <a:gd name="T44" fmla="*/ 31 w 39"/>
                  <a:gd name="T45" fmla="*/ 33 h 36"/>
                  <a:gd name="T46" fmla="*/ 35 w 39"/>
                  <a:gd name="T47" fmla="*/ 29 h 36"/>
                  <a:gd name="T48" fmla="*/ 37 w 39"/>
                  <a:gd name="T49" fmla="*/ 24 h 36"/>
                  <a:gd name="T50" fmla="*/ 39 w 39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6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1" name="Freeform 494">
                <a:extLst>
                  <a:ext uri="{FF2B5EF4-FFF2-40B4-BE49-F238E27FC236}">
                    <a16:creationId xmlns:a16="http://schemas.microsoft.com/office/drawing/2014/main" id="{06E08489-6802-4468-901F-B5FAC68C1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1004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3 w 37"/>
                  <a:gd name="T7" fmla="*/ 7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4 h 38"/>
                  <a:gd name="T20" fmla="*/ 2 w 37"/>
                  <a:gd name="T21" fmla="*/ 7 h 38"/>
                  <a:gd name="T22" fmla="*/ 2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4 h 38"/>
                  <a:gd name="T30" fmla="*/ 2 w 37"/>
                  <a:gd name="T31" fmla="*/ 29 h 38"/>
                  <a:gd name="T32" fmla="*/ 2 w 37"/>
                  <a:gd name="T33" fmla="*/ 29 h 38"/>
                  <a:gd name="T34" fmla="*/ 7 w 37"/>
                  <a:gd name="T35" fmla="*/ 35 h 38"/>
                  <a:gd name="T36" fmla="*/ 13 w 37"/>
                  <a:gd name="T37" fmla="*/ 37 h 38"/>
                  <a:gd name="T38" fmla="*/ 18 w 37"/>
                  <a:gd name="T39" fmla="*/ 38 h 38"/>
                  <a:gd name="T40" fmla="*/ 24 w 37"/>
                  <a:gd name="T41" fmla="*/ 37 h 38"/>
                  <a:gd name="T42" fmla="*/ 24 w 37"/>
                  <a:gd name="T43" fmla="*/ 37 h 38"/>
                  <a:gd name="T44" fmla="*/ 29 w 37"/>
                  <a:gd name="T45" fmla="*/ 35 h 38"/>
                  <a:gd name="T46" fmla="*/ 33 w 37"/>
                  <a:gd name="T47" fmla="*/ 29 h 38"/>
                  <a:gd name="T48" fmla="*/ 37 w 37"/>
                  <a:gd name="T49" fmla="*/ 24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2" name="Freeform 495">
                <a:extLst>
                  <a:ext uri="{FF2B5EF4-FFF2-40B4-BE49-F238E27FC236}">
                    <a16:creationId xmlns:a16="http://schemas.microsoft.com/office/drawing/2014/main" id="{ABAD6935-B135-4924-A362-CDE024ACC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1004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3 w 37"/>
                  <a:gd name="T7" fmla="*/ 7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4 h 38"/>
                  <a:gd name="T20" fmla="*/ 2 w 37"/>
                  <a:gd name="T21" fmla="*/ 7 h 38"/>
                  <a:gd name="T22" fmla="*/ 2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4 h 38"/>
                  <a:gd name="T30" fmla="*/ 2 w 37"/>
                  <a:gd name="T31" fmla="*/ 29 h 38"/>
                  <a:gd name="T32" fmla="*/ 2 w 37"/>
                  <a:gd name="T33" fmla="*/ 29 h 38"/>
                  <a:gd name="T34" fmla="*/ 7 w 37"/>
                  <a:gd name="T35" fmla="*/ 35 h 38"/>
                  <a:gd name="T36" fmla="*/ 13 w 37"/>
                  <a:gd name="T37" fmla="*/ 37 h 38"/>
                  <a:gd name="T38" fmla="*/ 18 w 37"/>
                  <a:gd name="T39" fmla="*/ 38 h 38"/>
                  <a:gd name="T40" fmla="*/ 24 w 37"/>
                  <a:gd name="T41" fmla="*/ 37 h 38"/>
                  <a:gd name="T42" fmla="*/ 24 w 37"/>
                  <a:gd name="T43" fmla="*/ 37 h 38"/>
                  <a:gd name="T44" fmla="*/ 29 w 37"/>
                  <a:gd name="T45" fmla="*/ 35 h 38"/>
                  <a:gd name="T46" fmla="*/ 33 w 37"/>
                  <a:gd name="T47" fmla="*/ 29 h 38"/>
                  <a:gd name="T48" fmla="*/ 37 w 37"/>
                  <a:gd name="T49" fmla="*/ 24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3" name="Freeform 496">
                <a:extLst>
                  <a:ext uri="{FF2B5EF4-FFF2-40B4-BE49-F238E27FC236}">
                    <a16:creationId xmlns:a16="http://schemas.microsoft.com/office/drawing/2014/main" id="{5747C843-2BDB-41CE-A689-0EFF4F9E1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1022"/>
                <a:ext cx="19" cy="19"/>
              </a:xfrm>
              <a:custGeom>
                <a:avLst/>
                <a:gdLst>
                  <a:gd name="T0" fmla="*/ 39 w 39"/>
                  <a:gd name="T1" fmla="*/ 20 h 38"/>
                  <a:gd name="T2" fmla="*/ 39 w 39"/>
                  <a:gd name="T3" fmla="*/ 20 h 38"/>
                  <a:gd name="T4" fmla="*/ 37 w 39"/>
                  <a:gd name="T5" fmla="*/ 14 h 38"/>
                  <a:gd name="T6" fmla="*/ 35 w 39"/>
                  <a:gd name="T7" fmla="*/ 9 h 38"/>
                  <a:gd name="T8" fmla="*/ 31 w 39"/>
                  <a:gd name="T9" fmla="*/ 3 h 38"/>
                  <a:gd name="T10" fmla="*/ 26 w 39"/>
                  <a:gd name="T11" fmla="*/ 1 h 38"/>
                  <a:gd name="T12" fmla="*/ 26 w 39"/>
                  <a:gd name="T13" fmla="*/ 1 h 38"/>
                  <a:gd name="T14" fmla="*/ 19 w 39"/>
                  <a:gd name="T15" fmla="*/ 0 h 38"/>
                  <a:gd name="T16" fmla="*/ 13 w 39"/>
                  <a:gd name="T17" fmla="*/ 1 h 38"/>
                  <a:gd name="T18" fmla="*/ 8 w 39"/>
                  <a:gd name="T19" fmla="*/ 3 h 38"/>
                  <a:gd name="T20" fmla="*/ 4 w 39"/>
                  <a:gd name="T21" fmla="*/ 9 h 38"/>
                  <a:gd name="T22" fmla="*/ 4 w 39"/>
                  <a:gd name="T23" fmla="*/ 9 h 38"/>
                  <a:gd name="T24" fmla="*/ 2 w 39"/>
                  <a:gd name="T25" fmla="*/ 14 h 38"/>
                  <a:gd name="T26" fmla="*/ 0 w 39"/>
                  <a:gd name="T27" fmla="*/ 20 h 38"/>
                  <a:gd name="T28" fmla="*/ 2 w 39"/>
                  <a:gd name="T29" fmla="*/ 25 h 38"/>
                  <a:gd name="T30" fmla="*/ 4 w 39"/>
                  <a:gd name="T31" fmla="*/ 31 h 38"/>
                  <a:gd name="T32" fmla="*/ 4 w 39"/>
                  <a:gd name="T33" fmla="*/ 31 h 38"/>
                  <a:gd name="T34" fmla="*/ 8 w 39"/>
                  <a:gd name="T35" fmla="*/ 34 h 38"/>
                  <a:gd name="T36" fmla="*/ 13 w 39"/>
                  <a:gd name="T37" fmla="*/ 36 h 38"/>
                  <a:gd name="T38" fmla="*/ 19 w 39"/>
                  <a:gd name="T39" fmla="*/ 38 h 38"/>
                  <a:gd name="T40" fmla="*/ 26 w 39"/>
                  <a:gd name="T41" fmla="*/ 36 h 38"/>
                  <a:gd name="T42" fmla="*/ 26 w 39"/>
                  <a:gd name="T43" fmla="*/ 36 h 38"/>
                  <a:gd name="T44" fmla="*/ 31 w 39"/>
                  <a:gd name="T45" fmla="*/ 34 h 38"/>
                  <a:gd name="T46" fmla="*/ 35 w 39"/>
                  <a:gd name="T47" fmla="*/ 31 h 38"/>
                  <a:gd name="T48" fmla="*/ 37 w 39"/>
                  <a:gd name="T49" fmla="*/ 25 h 38"/>
                  <a:gd name="T50" fmla="*/ 39 w 39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8">
                    <a:moveTo>
                      <a:pt x="39" y="20"/>
                    </a:moveTo>
                    <a:lnTo>
                      <a:pt x="39" y="20"/>
                    </a:lnTo>
                    <a:lnTo>
                      <a:pt x="37" y="14"/>
                    </a:lnTo>
                    <a:lnTo>
                      <a:pt x="35" y="9"/>
                    </a:lnTo>
                    <a:lnTo>
                      <a:pt x="31" y="3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4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4" name="Freeform 497">
                <a:extLst>
                  <a:ext uri="{FF2B5EF4-FFF2-40B4-BE49-F238E27FC236}">
                    <a16:creationId xmlns:a16="http://schemas.microsoft.com/office/drawing/2014/main" id="{ED7CC4CF-96AF-40F6-A0AC-E4BD3E7D7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1022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4 h 38"/>
                  <a:gd name="T6" fmla="*/ 33 w 36"/>
                  <a:gd name="T7" fmla="*/ 9 h 38"/>
                  <a:gd name="T8" fmla="*/ 29 w 36"/>
                  <a:gd name="T9" fmla="*/ 3 h 38"/>
                  <a:gd name="T10" fmla="*/ 24 w 36"/>
                  <a:gd name="T11" fmla="*/ 1 h 38"/>
                  <a:gd name="T12" fmla="*/ 24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4"/>
                    </a:lnTo>
                    <a:lnTo>
                      <a:pt x="33" y="9"/>
                    </a:lnTo>
                    <a:lnTo>
                      <a:pt x="29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5" name="Freeform 498">
                <a:extLst>
                  <a:ext uri="{FF2B5EF4-FFF2-40B4-BE49-F238E27FC236}">
                    <a16:creationId xmlns:a16="http://schemas.microsoft.com/office/drawing/2014/main" id="{4DB58A51-4714-4312-8FB4-BAB45FBDB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1038"/>
                <a:ext cx="19" cy="19"/>
              </a:xfrm>
              <a:custGeom>
                <a:avLst/>
                <a:gdLst>
                  <a:gd name="T0" fmla="*/ 39 w 39"/>
                  <a:gd name="T1" fmla="*/ 20 h 39"/>
                  <a:gd name="T2" fmla="*/ 39 w 39"/>
                  <a:gd name="T3" fmla="*/ 20 h 39"/>
                  <a:gd name="T4" fmla="*/ 37 w 39"/>
                  <a:gd name="T5" fmla="*/ 13 h 39"/>
                  <a:gd name="T6" fmla="*/ 35 w 39"/>
                  <a:gd name="T7" fmla="*/ 9 h 39"/>
                  <a:gd name="T8" fmla="*/ 31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19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4 w 39"/>
                  <a:gd name="T21" fmla="*/ 9 h 39"/>
                  <a:gd name="T22" fmla="*/ 4 w 39"/>
                  <a:gd name="T23" fmla="*/ 9 h 39"/>
                  <a:gd name="T24" fmla="*/ 2 w 39"/>
                  <a:gd name="T25" fmla="*/ 15 h 39"/>
                  <a:gd name="T26" fmla="*/ 0 w 39"/>
                  <a:gd name="T27" fmla="*/ 20 h 39"/>
                  <a:gd name="T28" fmla="*/ 2 w 39"/>
                  <a:gd name="T29" fmla="*/ 26 h 39"/>
                  <a:gd name="T30" fmla="*/ 4 w 39"/>
                  <a:gd name="T31" fmla="*/ 31 h 39"/>
                  <a:gd name="T32" fmla="*/ 4 w 39"/>
                  <a:gd name="T33" fmla="*/ 31 h 39"/>
                  <a:gd name="T34" fmla="*/ 9 w 39"/>
                  <a:gd name="T35" fmla="*/ 35 h 39"/>
                  <a:gd name="T36" fmla="*/ 13 w 39"/>
                  <a:gd name="T37" fmla="*/ 37 h 39"/>
                  <a:gd name="T38" fmla="*/ 19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1 w 39"/>
                  <a:gd name="T45" fmla="*/ 35 h 39"/>
                  <a:gd name="T46" fmla="*/ 35 w 39"/>
                  <a:gd name="T47" fmla="*/ 31 h 39"/>
                  <a:gd name="T48" fmla="*/ 37 w 39"/>
                  <a:gd name="T49" fmla="*/ 26 h 39"/>
                  <a:gd name="T50" fmla="*/ 39 w 39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9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9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6" name="Freeform 499">
                <a:extLst>
                  <a:ext uri="{FF2B5EF4-FFF2-40B4-BE49-F238E27FC236}">
                    <a16:creationId xmlns:a16="http://schemas.microsoft.com/office/drawing/2014/main" id="{67469FBD-24A0-49F3-A6AB-8CF57FAE0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" y="1048"/>
                <a:ext cx="18" cy="18"/>
              </a:xfrm>
              <a:custGeom>
                <a:avLst/>
                <a:gdLst>
                  <a:gd name="T0" fmla="*/ 36 w 36"/>
                  <a:gd name="T1" fmla="*/ 19 h 37"/>
                  <a:gd name="T2" fmla="*/ 36 w 36"/>
                  <a:gd name="T3" fmla="*/ 19 h 37"/>
                  <a:gd name="T4" fmla="*/ 36 w 36"/>
                  <a:gd name="T5" fmla="*/ 13 h 37"/>
                  <a:gd name="T6" fmla="*/ 32 w 36"/>
                  <a:gd name="T7" fmla="*/ 8 h 37"/>
                  <a:gd name="T8" fmla="*/ 29 w 36"/>
                  <a:gd name="T9" fmla="*/ 4 h 37"/>
                  <a:gd name="T10" fmla="*/ 23 w 36"/>
                  <a:gd name="T11" fmla="*/ 0 h 37"/>
                  <a:gd name="T12" fmla="*/ 23 w 36"/>
                  <a:gd name="T13" fmla="*/ 0 h 37"/>
                  <a:gd name="T14" fmla="*/ 18 w 36"/>
                  <a:gd name="T15" fmla="*/ 0 h 37"/>
                  <a:gd name="T16" fmla="*/ 12 w 36"/>
                  <a:gd name="T17" fmla="*/ 0 h 37"/>
                  <a:gd name="T18" fmla="*/ 7 w 36"/>
                  <a:gd name="T19" fmla="*/ 4 h 37"/>
                  <a:gd name="T20" fmla="*/ 3 w 36"/>
                  <a:gd name="T21" fmla="*/ 8 h 37"/>
                  <a:gd name="T22" fmla="*/ 3 w 36"/>
                  <a:gd name="T23" fmla="*/ 8 h 37"/>
                  <a:gd name="T24" fmla="*/ 0 w 36"/>
                  <a:gd name="T25" fmla="*/ 13 h 37"/>
                  <a:gd name="T26" fmla="*/ 0 w 36"/>
                  <a:gd name="T27" fmla="*/ 19 h 37"/>
                  <a:gd name="T28" fmla="*/ 0 w 36"/>
                  <a:gd name="T29" fmla="*/ 24 h 37"/>
                  <a:gd name="T30" fmla="*/ 3 w 36"/>
                  <a:gd name="T31" fmla="*/ 29 h 37"/>
                  <a:gd name="T32" fmla="*/ 3 w 36"/>
                  <a:gd name="T33" fmla="*/ 29 h 37"/>
                  <a:gd name="T34" fmla="*/ 7 w 36"/>
                  <a:gd name="T35" fmla="*/ 33 h 37"/>
                  <a:gd name="T36" fmla="*/ 12 w 36"/>
                  <a:gd name="T37" fmla="*/ 37 h 37"/>
                  <a:gd name="T38" fmla="*/ 18 w 36"/>
                  <a:gd name="T39" fmla="*/ 37 h 37"/>
                  <a:gd name="T40" fmla="*/ 23 w 36"/>
                  <a:gd name="T41" fmla="*/ 37 h 37"/>
                  <a:gd name="T42" fmla="*/ 23 w 36"/>
                  <a:gd name="T43" fmla="*/ 37 h 37"/>
                  <a:gd name="T44" fmla="*/ 29 w 36"/>
                  <a:gd name="T45" fmla="*/ 33 h 37"/>
                  <a:gd name="T46" fmla="*/ 32 w 36"/>
                  <a:gd name="T47" fmla="*/ 29 h 37"/>
                  <a:gd name="T48" fmla="*/ 36 w 36"/>
                  <a:gd name="T49" fmla="*/ 24 h 37"/>
                  <a:gd name="T50" fmla="*/ 36 w 36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7" name="Freeform 500">
                <a:extLst>
                  <a:ext uri="{FF2B5EF4-FFF2-40B4-BE49-F238E27FC236}">
                    <a16:creationId xmlns:a16="http://schemas.microsoft.com/office/drawing/2014/main" id="{EE956B54-BC46-402D-8B03-5B20CEC0B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1065"/>
                <a:ext cx="18" cy="18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3 w 37"/>
                  <a:gd name="T7" fmla="*/ 7 h 37"/>
                  <a:gd name="T8" fmla="*/ 30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8 w 37"/>
                  <a:gd name="T19" fmla="*/ 4 h 37"/>
                  <a:gd name="T20" fmla="*/ 4 w 37"/>
                  <a:gd name="T21" fmla="*/ 7 h 37"/>
                  <a:gd name="T22" fmla="*/ 4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29 h 37"/>
                  <a:gd name="T32" fmla="*/ 4 w 37"/>
                  <a:gd name="T33" fmla="*/ 29 h 37"/>
                  <a:gd name="T34" fmla="*/ 8 w 37"/>
                  <a:gd name="T35" fmla="*/ 33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3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8" name="Freeform 501">
                <a:extLst>
                  <a:ext uri="{FF2B5EF4-FFF2-40B4-BE49-F238E27FC236}">
                    <a16:creationId xmlns:a16="http://schemas.microsoft.com/office/drawing/2014/main" id="{55359909-858D-47B2-BB1D-95724580D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1069"/>
                <a:ext cx="18" cy="18"/>
              </a:xfrm>
              <a:custGeom>
                <a:avLst/>
                <a:gdLst>
                  <a:gd name="T0" fmla="*/ 36 w 36"/>
                  <a:gd name="T1" fmla="*/ 18 h 37"/>
                  <a:gd name="T2" fmla="*/ 36 w 36"/>
                  <a:gd name="T3" fmla="*/ 18 h 37"/>
                  <a:gd name="T4" fmla="*/ 36 w 36"/>
                  <a:gd name="T5" fmla="*/ 13 h 37"/>
                  <a:gd name="T6" fmla="*/ 33 w 36"/>
                  <a:gd name="T7" fmla="*/ 8 h 37"/>
                  <a:gd name="T8" fmla="*/ 29 w 36"/>
                  <a:gd name="T9" fmla="*/ 4 h 37"/>
                  <a:gd name="T10" fmla="*/ 24 w 36"/>
                  <a:gd name="T11" fmla="*/ 0 h 37"/>
                  <a:gd name="T12" fmla="*/ 24 w 36"/>
                  <a:gd name="T13" fmla="*/ 0 h 37"/>
                  <a:gd name="T14" fmla="*/ 18 w 36"/>
                  <a:gd name="T15" fmla="*/ 0 h 37"/>
                  <a:gd name="T16" fmla="*/ 13 w 36"/>
                  <a:gd name="T17" fmla="*/ 0 h 37"/>
                  <a:gd name="T18" fmla="*/ 7 w 36"/>
                  <a:gd name="T19" fmla="*/ 4 h 37"/>
                  <a:gd name="T20" fmla="*/ 4 w 36"/>
                  <a:gd name="T21" fmla="*/ 8 h 37"/>
                  <a:gd name="T22" fmla="*/ 4 w 36"/>
                  <a:gd name="T23" fmla="*/ 8 h 37"/>
                  <a:gd name="T24" fmla="*/ 0 w 36"/>
                  <a:gd name="T25" fmla="*/ 13 h 37"/>
                  <a:gd name="T26" fmla="*/ 0 w 36"/>
                  <a:gd name="T27" fmla="*/ 18 h 37"/>
                  <a:gd name="T28" fmla="*/ 0 w 36"/>
                  <a:gd name="T29" fmla="*/ 24 h 37"/>
                  <a:gd name="T30" fmla="*/ 4 w 36"/>
                  <a:gd name="T31" fmla="*/ 29 h 37"/>
                  <a:gd name="T32" fmla="*/ 4 w 36"/>
                  <a:gd name="T33" fmla="*/ 29 h 37"/>
                  <a:gd name="T34" fmla="*/ 7 w 36"/>
                  <a:gd name="T35" fmla="*/ 33 h 37"/>
                  <a:gd name="T36" fmla="*/ 13 w 36"/>
                  <a:gd name="T37" fmla="*/ 37 h 37"/>
                  <a:gd name="T38" fmla="*/ 18 w 36"/>
                  <a:gd name="T39" fmla="*/ 37 h 37"/>
                  <a:gd name="T40" fmla="*/ 24 w 36"/>
                  <a:gd name="T41" fmla="*/ 37 h 37"/>
                  <a:gd name="T42" fmla="*/ 24 w 36"/>
                  <a:gd name="T43" fmla="*/ 37 h 37"/>
                  <a:gd name="T44" fmla="*/ 29 w 36"/>
                  <a:gd name="T45" fmla="*/ 33 h 37"/>
                  <a:gd name="T46" fmla="*/ 33 w 36"/>
                  <a:gd name="T47" fmla="*/ 29 h 37"/>
                  <a:gd name="T48" fmla="*/ 36 w 36"/>
                  <a:gd name="T49" fmla="*/ 24 h 37"/>
                  <a:gd name="T50" fmla="*/ 36 w 36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9" name="Freeform 502">
                <a:extLst>
                  <a:ext uri="{FF2B5EF4-FFF2-40B4-BE49-F238E27FC236}">
                    <a16:creationId xmlns:a16="http://schemas.microsoft.com/office/drawing/2014/main" id="{45E8F6A0-A905-4029-BDE3-D302D800E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1104"/>
                <a:ext cx="19" cy="19"/>
              </a:xfrm>
              <a:custGeom>
                <a:avLst/>
                <a:gdLst>
                  <a:gd name="T0" fmla="*/ 38 w 38"/>
                  <a:gd name="T1" fmla="*/ 19 h 39"/>
                  <a:gd name="T2" fmla="*/ 38 w 38"/>
                  <a:gd name="T3" fmla="*/ 19 h 39"/>
                  <a:gd name="T4" fmla="*/ 37 w 38"/>
                  <a:gd name="T5" fmla="*/ 13 h 39"/>
                  <a:gd name="T6" fmla="*/ 35 w 38"/>
                  <a:gd name="T7" fmla="*/ 8 h 39"/>
                  <a:gd name="T8" fmla="*/ 31 w 38"/>
                  <a:gd name="T9" fmla="*/ 4 h 39"/>
                  <a:gd name="T10" fmla="*/ 26 w 38"/>
                  <a:gd name="T11" fmla="*/ 2 h 39"/>
                  <a:gd name="T12" fmla="*/ 26 w 38"/>
                  <a:gd name="T13" fmla="*/ 2 h 39"/>
                  <a:gd name="T14" fmla="*/ 20 w 38"/>
                  <a:gd name="T15" fmla="*/ 0 h 39"/>
                  <a:gd name="T16" fmla="*/ 13 w 38"/>
                  <a:gd name="T17" fmla="*/ 2 h 39"/>
                  <a:gd name="T18" fmla="*/ 9 w 38"/>
                  <a:gd name="T19" fmla="*/ 4 h 39"/>
                  <a:gd name="T20" fmla="*/ 4 w 38"/>
                  <a:gd name="T21" fmla="*/ 8 h 39"/>
                  <a:gd name="T22" fmla="*/ 4 w 38"/>
                  <a:gd name="T23" fmla="*/ 8 h 39"/>
                  <a:gd name="T24" fmla="*/ 2 w 38"/>
                  <a:gd name="T25" fmla="*/ 13 h 39"/>
                  <a:gd name="T26" fmla="*/ 0 w 38"/>
                  <a:gd name="T27" fmla="*/ 19 h 39"/>
                  <a:gd name="T28" fmla="*/ 2 w 38"/>
                  <a:gd name="T29" fmla="*/ 26 h 39"/>
                  <a:gd name="T30" fmla="*/ 4 w 38"/>
                  <a:gd name="T31" fmla="*/ 29 h 39"/>
                  <a:gd name="T32" fmla="*/ 4 w 38"/>
                  <a:gd name="T33" fmla="*/ 29 h 39"/>
                  <a:gd name="T34" fmla="*/ 9 w 38"/>
                  <a:gd name="T35" fmla="*/ 35 h 39"/>
                  <a:gd name="T36" fmla="*/ 13 w 38"/>
                  <a:gd name="T37" fmla="*/ 37 h 39"/>
                  <a:gd name="T38" fmla="*/ 20 w 38"/>
                  <a:gd name="T39" fmla="*/ 39 h 39"/>
                  <a:gd name="T40" fmla="*/ 26 w 38"/>
                  <a:gd name="T41" fmla="*/ 37 h 39"/>
                  <a:gd name="T42" fmla="*/ 26 w 38"/>
                  <a:gd name="T43" fmla="*/ 37 h 39"/>
                  <a:gd name="T44" fmla="*/ 31 w 38"/>
                  <a:gd name="T45" fmla="*/ 35 h 39"/>
                  <a:gd name="T46" fmla="*/ 35 w 38"/>
                  <a:gd name="T47" fmla="*/ 29 h 39"/>
                  <a:gd name="T48" fmla="*/ 37 w 38"/>
                  <a:gd name="T49" fmla="*/ 26 h 39"/>
                  <a:gd name="T50" fmla="*/ 38 w 38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9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29"/>
                    </a:lnTo>
                    <a:lnTo>
                      <a:pt x="37" y="26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0" name="Freeform 503">
                <a:extLst>
                  <a:ext uri="{FF2B5EF4-FFF2-40B4-BE49-F238E27FC236}">
                    <a16:creationId xmlns:a16="http://schemas.microsoft.com/office/drawing/2014/main" id="{ACE073D6-99D1-494D-8366-5B666C153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174"/>
                <a:ext cx="20" cy="18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9 h 37"/>
                  <a:gd name="T4" fmla="*/ 36 w 38"/>
                  <a:gd name="T5" fmla="*/ 13 h 37"/>
                  <a:gd name="T6" fmla="*/ 35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18 w 38"/>
                  <a:gd name="T15" fmla="*/ 0 h 37"/>
                  <a:gd name="T16" fmla="*/ 13 w 38"/>
                  <a:gd name="T17" fmla="*/ 0 h 37"/>
                  <a:gd name="T18" fmla="*/ 7 w 38"/>
                  <a:gd name="T19" fmla="*/ 4 h 37"/>
                  <a:gd name="T20" fmla="*/ 4 w 38"/>
                  <a:gd name="T21" fmla="*/ 8 h 37"/>
                  <a:gd name="T22" fmla="*/ 4 w 38"/>
                  <a:gd name="T23" fmla="*/ 8 h 37"/>
                  <a:gd name="T24" fmla="*/ 2 w 38"/>
                  <a:gd name="T25" fmla="*/ 13 h 37"/>
                  <a:gd name="T26" fmla="*/ 0 w 38"/>
                  <a:gd name="T27" fmla="*/ 19 h 37"/>
                  <a:gd name="T28" fmla="*/ 2 w 38"/>
                  <a:gd name="T29" fmla="*/ 24 h 37"/>
                  <a:gd name="T30" fmla="*/ 4 w 38"/>
                  <a:gd name="T31" fmla="*/ 30 h 37"/>
                  <a:gd name="T32" fmla="*/ 4 w 38"/>
                  <a:gd name="T33" fmla="*/ 30 h 37"/>
                  <a:gd name="T34" fmla="*/ 7 w 38"/>
                  <a:gd name="T35" fmla="*/ 35 h 37"/>
                  <a:gd name="T36" fmla="*/ 13 w 38"/>
                  <a:gd name="T37" fmla="*/ 37 h 37"/>
                  <a:gd name="T38" fmla="*/ 18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5 w 38"/>
                  <a:gd name="T47" fmla="*/ 30 h 37"/>
                  <a:gd name="T48" fmla="*/ 36 w 38"/>
                  <a:gd name="T49" fmla="*/ 24 h 37"/>
                  <a:gd name="T50" fmla="*/ 38 w 38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9"/>
                    </a:lnTo>
                    <a:lnTo>
                      <a:pt x="36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5" y="30"/>
                    </a:lnTo>
                    <a:lnTo>
                      <a:pt x="36" y="24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1" name="Freeform 504">
                <a:extLst>
                  <a:ext uri="{FF2B5EF4-FFF2-40B4-BE49-F238E27FC236}">
                    <a16:creationId xmlns:a16="http://schemas.microsoft.com/office/drawing/2014/main" id="{3D277459-11C3-4159-84D2-BA8EAB505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174"/>
                <a:ext cx="18" cy="18"/>
              </a:xfrm>
              <a:custGeom>
                <a:avLst/>
                <a:gdLst>
                  <a:gd name="T0" fmla="*/ 37 w 37"/>
                  <a:gd name="T1" fmla="*/ 19 h 37"/>
                  <a:gd name="T2" fmla="*/ 37 w 37"/>
                  <a:gd name="T3" fmla="*/ 19 h 37"/>
                  <a:gd name="T4" fmla="*/ 37 w 37"/>
                  <a:gd name="T5" fmla="*/ 13 h 37"/>
                  <a:gd name="T6" fmla="*/ 33 w 37"/>
                  <a:gd name="T7" fmla="*/ 8 h 37"/>
                  <a:gd name="T8" fmla="*/ 30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8 w 37"/>
                  <a:gd name="T19" fmla="*/ 4 h 37"/>
                  <a:gd name="T20" fmla="*/ 4 w 37"/>
                  <a:gd name="T21" fmla="*/ 8 h 37"/>
                  <a:gd name="T22" fmla="*/ 4 w 37"/>
                  <a:gd name="T23" fmla="*/ 8 h 37"/>
                  <a:gd name="T24" fmla="*/ 0 w 37"/>
                  <a:gd name="T25" fmla="*/ 13 h 37"/>
                  <a:gd name="T26" fmla="*/ 0 w 37"/>
                  <a:gd name="T27" fmla="*/ 19 h 37"/>
                  <a:gd name="T28" fmla="*/ 0 w 37"/>
                  <a:gd name="T29" fmla="*/ 24 h 37"/>
                  <a:gd name="T30" fmla="*/ 4 w 37"/>
                  <a:gd name="T31" fmla="*/ 30 h 37"/>
                  <a:gd name="T32" fmla="*/ 4 w 37"/>
                  <a:gd name="T33" fmla="*/ 30 h 37"/>
                  <a:gd name="T34" fmla="*/ 8 w 37"/>
                  <a:gd name="T35" fmla="*/ 35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3 w 37"/>
                  <a:gd name="T47" fmla="*/ 30 h 37"/>
                  <a:gd name="T48" fmla="*/ 37 w 37"/>
                  <a:gd name="T49" fmla="*/ 24 h 37"/>
                  <a:gd name="T50" fmla="*/ 37 w 37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3" y="30"/>
                    </a:lnTo>
                    <a:lnTo>
                      <a:pt x="37" y="24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2" name="Freeform 505">
                <a:extLst>
                  <a:ext uri="{FF2B5EF4-FFF2-40B4-BE49-F238E27FC236}">
                    <a16:creationId xmlns:a16="http://schemas.microsoft.com/office/drawing/2014/main" id="{45EDC0C9-E30D-4115-8920-AC0128F61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190"/>
                <a:ext cx="19" cy="18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5 w 39"/>
                  <a:gd name="T7" fmla="*/ 8 h 37"/>
                  <a:gd name="T8" fmla="*/ 30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19 w 39"/>
                  <a:gd name="T15" fmla="*/ 0 h 37"/>
                  <a:gd name="T16" fmla="*/ 13 w 39"/>
                  <a:gd name="T17" fmla="*/ 0 h 37"/>
                  <a:gd name="T18" fmla="*/ 8 w 39"/>
                  <a:gd name="T19" fmla="*/ 4 h 37"/>
                  <a:gd name="T20" fmla="*/ 4 w 39"/>
                  <a:gd name="T21" fmla="*/ 8 h 37"/>
                  <a:gd name="T22" fmla="*/ 4 w 39"/>
                  <a:gd name="T23" fmla="*/ 8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4 w 39"/>
                  <a:gd name="T31" fmla="*/ 29 h 37"/>
                  <a:gd name="T32" fmla="*/ 4 w 39"/>
                  <a:gd name="T33" fmla="*/ 29 h 37"/>
                  <a:gd name="T34" fmla="*/ 8 w 39"/>
                  <a:gd name="T35" fmla="*/ 33 h 37"/>
                  <a:gd name="T36" fmla="*/ 13 w 39"/>
                  <a:gd name="T37" fmla="*/ 37 h 37"/>
                  <a:gd name="T38" fmla="*/ 19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0 w 39"/>
                  <a:gd name="T45" fmla="*/ 33 h 37"/>
                  <a:gd name="T46" fmla="*/ 35 w 39"/>
                  <a:gd name="T47" fmla="*/ 29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0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0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3" name="Freeform 506">
                <a:extLst>
                  <a:ext uri="{FF2B5EF4-FFF2-40B4-BE49-F238E27FC236}">
                    <a16:creationId xmlns:a16="http://schemas.microsoft.com/office/drawing/2014/main" id="{3182EA81-B531-44B7-9698-F339AF5FC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1208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2 h 38"/>
                  <a:gd name="T6" fmla="*/ 32 w 36"/>
                  <a:gd name="T7" fmla="*/ 9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2 w 36"/>
                  <a:gd name="T17" fmla="*/ 1 h 38"/>
                  <a:gd name="T18" fmla="*/ 7 w 36"/>
                  <a:gd name="T19" fmla="*/ 3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4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2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2"/>
                    </a:lnTo>
                    <a:lnTo>
                      <a:pt x="32" y="9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7" y="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2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4" name="Freeform 507">
                <a:extLst>
                  <a:ext uri="{FF2B5EF4-FFF2-40B4-BE49-F238E27FC236}">
                    <a16:creationId xmlns:a16="http://schemas.microsoft.com/office/drawing/2014/main" id="{D687255D-56FA-4515-A5F5-B0E120C9D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1218"/>
                <a:ext cx="18" cy="19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5 w 37"/>
                  <a:gd name="T5" fmla="*/ 12 h 36"/>
                  <a:gd name="T6" fmla="*/ 33 w 37"/>
                  <a:gd name="T7" fmla="*/ 7 h 36"/>
                  <a:gd name="T8" fmla="*/ 29 w 37"/>
                  <a:gd name="T9" fmla="*/ 3 h 36"/>
                  <a:gd name="T10" fmla="*/ 24 w 37"/>
                  <a:gd name="T11" fmla="*/ 0 h 36"/>
                  <a:gd name="T12" fmla="*/ 24 w 37"/>
                  <a:gd name="T13" fmla="*/ 0 h 36"/>
                  <a:gd name="T14" fmla="*/ 19 w 37"/>
                  <a:gd name="T15" fmla="*/ 0 h 36"/>
                  <a:gd name="T16" fmla="*/ 13 w 37"/>
                  <a:gd name="T17" fmla="*/ 0 h 36"/>
                  <a:gd name="T18" fmla="*/ 8 w 37"/>
                  <a:gd name="T19" fmla="*/ 3 h 36"/>
                  <a:gd name="T20" fmla="*/ 2 w 37"/>
                  <a:gd name="T21" fmla="*/ 7 h 36"/>
                  <a:gd name="T22" fmla="*/ 2 w 37"/>
                  <a:gd name="T23" fmla="*/ 7 h 36"/>
                  <a:gd name="T24" fmla="*/ 0 w 37"/>
                  <a:gd name="T25" fmla="*/ 12 h 36"/>
                  <a:gd name="T26" fmla="*/ 0 w 37"/>
                  <a:gd name="T27" fmla="*/ 18 h 36"/>
                  <a:gd name="T28" fmla="*/ 0 w 37"/>
                  <a:gd name="T29" fmla="*/ 23 h 36"/>
                  <a:gd name="T30" fmla="*/ 2 w 37"/>
                  <a:gd name="T31" fmla="*/ 29 h 36"/>
                  <a:gd name="T32" fmla="*/ 2 w 37"/>
                  <a:gd name="T33" fmla="*/ 29 h 36"/>
                  <a:gd name="T34" fmla="*/ 8 w 37"/>
                  <a:gd name="T35" fmla="*/ 32 h 36"/>
                  <a:gd name="T36" fmla="*/ 13 w 37"/>
                  <a:gd name="T37" fmla="*/ 36 h 36"/>
                  <a:gd name="T38" fmla="*/ 19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2 h 36"/>
                  <a:gd name="T46" fmla="*/ 33 w 37"/>
                  <a:gd name="T47" fmla="*/ 29 h 36"/>
                  <a:gd name="T48" fmla="*/ 35 w 37"/>
                  <a:gd name="T49" fmla="*/ 23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5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8" y="32"/>
                    </a:lnTo>
                    <a:lnTo>
                      <a:pt x="13" y="36"/>
                    </a:lnTo>
                    <a:lnTo>
                      <a:pt x="19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2"/>
                    </a:lnTo>
                    <a:lnTo>
                      <a:pt x="33" y="29"/>
                    </a:lnTo>
                    <a:lnTo>
                      <a:pt x="35" y="23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5" name="Freeform 508">
                <a:extLst>
                  <a:ext uri="{FF2B5EF4-FFF2-40B4-BE49-F238E27FC236}">
                    <a16:creationId xmlns:a16="http://schemas.microsoft.com/office/drawing/2014/main" id="{69B109EC-D0DD-4F62-958F-BE96DD55E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232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3 h 36"/>
                  <a:gd name="T6" fmla="*/ 34 w 38"/>
                  <a:gd name="T7" fmla="*/ 7 h 36"/>
                  <a:gd name="T8" fmla="*/ 29 w 38"/>
                  <a:gd name="T9" fmla="*/ 4 h 36"/>
                  <a:gd name="T10" fmla="*/ 23 w 38"/>
                  <a:gd name="T11" fmla="*/ 2 h 36"/>
                  <a:gd name="T12" fmla="*/ 23 w 38"/>
                  <a:gd name="T13" fmla="*/ 2 h 36"/>
                  <a:gd name="T14" fmla="*/ 18 w 38"/>
                  <a:gd name="T15" fmla="*/ 0 h 36"/>
                  <a:gd name="T16" fmla="*/ 13 w 38"/>
                  <a:gd name="T17" fmla="*/ 0 h 36"/>
                  <a:gd name="T18" fmla="*/ 7 w 38"/>
                  <a:gd name="T19" fmla="*/ 4 h 36"/>
                  <a:gd name="T20" fmla="*/ 3 w 38"/>
                  <a:gd name="T21" fmla="*/ 7 h 36"/>
                  <a:gd name="T22" fmla="*/ 3 w 38"/>
                  <a:gd name="T23" fmla="*/ 7 h 36"/>
                  <a:gd name="T24" fmla="*/ 0 w 38"/>
                  <a:gd name="T25" fmla="*/ 13 h 36"/>
                  <a:gd name="T26" fmla="*/ 0 w 38"/>
                  <a:gd name="T27" fmla="*/ 18 h 36"/>
                  <a:gd name="T28" fmla="*/ 0 w 38"/>
                  <a:gd name="T29" fmla="*/ 24 h 36"/>
                  <a:gd name="T30" fmla="*/ 3 w 38"/>
                  <a:gd name="T31" fmla="*/ 29 h 36"/>
                  <a:gd name="T32" fmla="*/ 3 w 38"/>
                  <a:gd name="T33" fmla="*/ 29 h 36"/>
                  <a:gd name="T34" fmla="*/ 7 w 38"/>
                  <a:gd name="T35" fmla="*/ 34 h 36"/>
                  <a:gd name="T36" fmla="*/ 13 w 38"/>
                  <a:gd name="T37" fmla="*/ 36 h 36"/>
                  <a:gd name="T38" fmla="*/ 18 w 38"/>
                  <a:gd name="T39" fmla="*/ 36 h 36"/>
                  <a:gd name="T40" fmla="*/ 23 w 38"/>
                  <a:gd name="T41" fmla="*/ 36 h 36"/>
                  <a:gd name="T42" fmla="*/ 23 w 38"/>
                  <a:gd name="T43" fmla="*/ 36 h 36"/>
                  <a:gd name="T44" fmla="*/ 29 w 38"/>
                  <a:gd name="T45" fmla="*/ 34 h 36"/>
                  <a:gd name="T46" fmla="*/ 34 w 38"/>
                  <a:gd name="T47" fmla="*/ 29 h 36"/>
                  <a:gd name="T48" fmla="*/ 36 w 38"/>
                  <a:gd name="T49" fmla="*/ 24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6" name="Freeform 509">
                <a:extLst>
                  <a:ext uri="{FF2B5EF4-FFF2-40B4-BE49-F238E27FC236}">
                    <a16:creationId xmlns:a16="http://schemas.microsoft.com/office/drawing/2014/main" id="{726B7330-8414-411C-88B9-978D07042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260"/>
                <a:ext cx="18" cy="18"/>
              </a:xfrm>
              <a:custGeom>
                <a:avLst/>
                <a:gdLst>
                  <a:gd name="T0" fmla="*/ 36 w 36"/>
                  <a:gd name="T1" fmla="*/ 19 h 37"/>
                  <a:gd name="T2" fmla="*/ 36 w 36"/>
                  <a:gd name="T3" fmla="*/ 19 h 37"/>
                  <a:gd name="T4" fmla="*/ 34 w 36"/>
                  <a:gd name="T5" fmla="*/ 13 h 37"/>
                  <a:gd name="T6" fmla="*/ 33 w 36"/>
                  <a:gd name="T7" fmla="*/ 8 h 37"/>
                  <a:gd name="T8" fmla="*/ 29 w 36"/>
                  <a:gd name="T9" fmla="*/ 4 h 37"/>
                  <a:gd name="T10" fmla="*/ 23 w 36"/>
                  <a:gd name="T11" fmla="*/ 0 h 37"/>
                  <a:gd name="T12" fmla="*/ 23 w 36"/>
                  <a:gd name="T13" fmla="*/ 0 h 37"/>
                  <a:gd name="T14" fmla="*/ 18 w 36"/>
                  <a:gd name="T15" fmla="*/ 0 h 37"/>
                  <a:gd name="T16" fmla="*/ 13 w 36"/>
                  <a:gd name="T17" fmla="*/ 0 h 37"/>
                  <a:gd name="T18" fmla="*/ 7 w 36"/>
                  <a:gd name="T19" fmla="*/ 4 h 37"/>
                  <a:gd name="T20" fmla="*/ 2 w 36"/>
                  <a:gd name="T21" fmla="*/ 8 h 37"/>
                  <a:gd name="T22" fmla="*/ 2 w 36"/>
                  <a:gd name="T23" fmla="*/ 8 h 37"/>
                  <a:gd name="T24" fmla="*/ 0 w 36"/>
                  <a:gd name="T25" fmla="*/ 13 h 37"/>
                  <a:gd name="T26" fmla="*/ 0 w 36"/>
                  <a:gd name="T27" fmla="*/ 19 h 37"/>
                  <a:gd name="T28" fmla="*/ 0 w 36"/>
                  <a:gd name="T29" fmla="*/ 24 h 37"/>
                  <a:gd name="T30" fmla="*/ 2 w 36"/>
                  <a:gd name="T31" fmla="*/ 29 h 37"/>
                  <a:gd name="T32" fmla="*/ 2 w 36"/>
                  <a:gd name="T33" fmla="*/ 29 h 37"/>
                  <a:gd name="T34" fmla="*/ 7 w 36"/>
                  <a:gd name="T35" fmla="*/ 33 h 37"/>
                  <a:gd name="T36" fmla="*/ 13 w 36"/>
                  <a:gd name="T37" fmla="*/ 37 h 37"/>
                  <a:gd name="T38" fmla="*/ 18 w 36"/>
                  <a:gd name="T39" fmla="*/ 37 h 37"/>
                  <a:gd name="T40" fmla="*/ 23 w 36"/>
                  <a:gd name="T41" fmla="*/ 37 h 37"/>
                  <a:gd name="T42" fmla="*/ 23 w 36"/>
                  <a:gd name="T43" fmla="*/ 37 h 37"/>
                  <a:gd name="T44" fmla="*/ 29 w 36"/>
                  <a:gd name="T45" fmla="*/ 33 h 37"/>
                  <a:gd name="T46" fmla="*/ 33 w 36"/>
                  <a:gd name="T47" fmla="*/ 29 h 37"/>
                  <a:gd name="T48" fmla="*/ 34 w 36"/>
                  <a:gd name="T49" fmla="*/ 24 h 37"/>
                  <a:gd name="T50" fmla="*/ 36 w 36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9"/>
                    </a:moveTo>
                    <a:lnTo>
                      <a:pt x="36" y="19"/>
                    </a:lnTo>
                    <a:lnTo>
                      <a:pt x="34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4" y="24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7" name="Freeform 510">
                <a:extLst>
                  <a:ext uri="{FF2B5EF4-FFF2-40B4-BE49-F238E27FC236}">
                    <a16:creationId xmlns:a16="http://schemas.microsoft.com/office/drawing/2014/main" id="{3AC066C0-B70B-436E-A949-B4042A3A1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278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3 w 36"/>
                  <a:gd name="T7" fmla="*/ 7 h 38"/>
                  <a:gd name="T8" fmla="*/ 29 w 36"/>
                  <a:gd name="T9" fmla="*/ 3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3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5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8" name="Freeform 511">
                <a:extLst>
                  <a:ext uri="{FF2B5EF4-FFF2-40B4-BE49-F238E27FC236}">
                    <a16:creationId xmlns:a16="http://schemas.microsoft.com/office/drawing/2014/main" id="{817885E1-278D-42B5-B7FA-8953D8DC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297"/>
                <a:ext cx="18" cy="19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9" name="Freeform 512">
                <a:extLst>
                  <a:ext uri="{FF2B5EF4-FFF2-40B4-BE49-F238E27FC236}">
                    <a16:creationId xmlns:a16="http://schemas.microsoft.com/office/drawing/2014/main" id="{39A63653-D32F-40EE-9AB0-128082C13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37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3 h 38"/>
                  <a:gd name="T6" fmla="*/ 34 w 38"/>
                  <a:gd name="T7" fmla="*/ 7 h 38"/>
                  <a:gd name="T8" fmla="*/ 30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20 w 38"/>
                  <a:gd name="T15" fmla="*/ 0 h 38"/>
                  <a:gd name="T16" fmla="*/ 12 w 38"/>
                  <a:gd name="T17" fmla="*/ 2 h 38"/>
                  <a:gd name="T18" fmla="*/ 9 w 38"/>
                  <a:gd name="T19" fmla="*/ 4 h 38"/>
                  <a:gd name="T20" fmla="*/ 3 w 38"/>
                  <a:gd name="T21" fmla="*/ 7 h 38"/>
                  <a:gd name="T22" fmla="*/ 3 w 38"/>
                  <a:gd name="T23" fmla="*/ 7 h 38"/>
                  <a:gd name="T24" fmla="*/ 1 w 38"/>
                  <a:gd name="T25" fmla="*/ 13 h 38"/>
                  <a:gd name="T26" fmla="*/ 0 w 38"/>
                  <a:gd name="T27" fmla="*/ 18 h 38"/>
                  <a:gd name="T28" fmla="*/ 1 w 38"/>
                  <a:gd name="T29" fmla="*/ 26 h 38"/>
                  <a:gd name="T30" fmla="*/ 3 w 38"/>
                  <a:gd name="T31" fmla="*/ 29 h 38"/>
                  <a:gd name="T32" fmla="*/ 3 w 38"/>
                  <a:gd name="T33" fmla="*/ 29 h 38"/>
                  <a:gd name="T34" fmla="*/ 9 w 38"/>
                  <a:gd name="T35" fmla="*/ 35 h 38"/>
                  <a:gd name="T36" fmla="*/ 12 w 38"/>
                  <a:gd name="T37" fmla="*/ 37 h 38"/>
                  <a:gd name="T38" fmla="*/ 20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30 w 38"/>
                  <a:gd name="T45" fmla="*/ 35 h 38"/>
                  <a:gd name="T46" fmla="*/ 34 w 38"/>
                  <a:gd name="T47" fmla="*/ 31 h 38"/>
                  <a:gd name="T48" fmla="*/ 36 w 38"/>
                  <a:gd name="T49" fmla="*/ 26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40" name="Freeform 513">
                <a:extLst>
                  <a:ext uri="{FF2B5EF4-FFF2-40B4-BE49-F238E27FC236}">
                    <a16:creationId xmlns:a16="http://schemas.microsoft.com/office/drawing/2014/main" id="{BC722A55-E3AB-4EFF-AC73-0081C7FC5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374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3 h 38"/>
                  <a:gd name="T6" fmla="*/ 33 w 36"/>
                  <a:gd name="T7" fmla="*/ 7 h 38"/>
                  <a:gd name="T8" fmla="*/ 29 w 36"/>
                  <a:gd name="T9" fmla="*/ 3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3 h 38"/>
                  <a:gd name="T20" fmla="*/ 2 w 36"/>
                  <a:gd name="T21" fmla="*/ 7 h 38"/>
                  <a:gd name="T22" fmla="*/ 2 w 36"/>
                  <a:gd name="T23" fmla="*/ 7 h 38"/>
                  <a:gd name="T24" fmla="*/ 0 w 36"/>
                  <a:gd name="T25" fmla="*/ 13 h 38"/>
                  <a:gd name="T26" fmla="*/ 0 w 36"/>
                  <a:gd name="T27" fmla="*/ 18 h 38"/>
                  <a:gd name="T28" fmla="*/ 0 w 36"/>
                  <a:gd name="T29" fmla="*/ 25 h 38"/>
                  <a:gd name="T30" fmla="*/ 2 w 36"/>
                  <a:gd name="T31" fmla="*/ 29 h 38"/>
                  <a:gd name="T32" fmla="*/ 2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41" name="Freeform 514">
                <a:extLst>
                  <a:ext uri="{FF2B5EF4-FFF2-40B4-BE49-F238E27FC236}">
                    <a16:creationId xmlns:a16="http://schemas.microsoft.com/office/drawing/2014/main" id="{75133D26-10D0-4508-9ED5-FE849735A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411"/>
                <a:ext cx="19" cy="19"/>
              </a:xfrm>
              <a:custGeom>
                <a:avLst/>
                <a:gdLst>
                  <a:gd name="T0" fmla="*/ 39 w 39"/>
                  <a:gd name="T1" fmla="*/ 19 h 39"/>
                  <a:gd name="T2" fmla="*/ 39 w 39"/>
                  <a:gd name="T3" fmla="*/ 19 h 39"/>
                  <a:gd name="T4" fmla="*/ 37 w 39"/>
                  <a:gd name="T5" fmla="*/ 13 h 39"/>
                  <a:gd name="T6" fmla="*/ 35 w 39"/>
                  <a:gd name="T7" fmla="*/ 8 h 39"/>
                  <a:gd name="T8" fmla="*/ 31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20 w 39"/>
                  <a:gd name="T15" fmla="*/ 0 h 39"/>
                  <a:gd name="T16" fmla="*/ 15 w 39"/>
                  <a:gd name="T17" fmla="*/ 2 h 39"/>
                  <a:gd name="T18" fmla="*/ 9 w 39"/>
                  <a:gd name="T19" fmla="*/ 4 h 39"/>
                  <a:gd name="T20" fmla="*/ 4 w 39"/>
                  <a:gd name="T21" fmla="*/ 8 h 39"/>
                  <a:gd name="T22" fmla="*/ 4 w 39"/>
                  <a:gd name="T23" fmla="*/ 8 h 39"/>
                  <a:gd name="T24" fmla="*/ 2 w 39"/>
                  <a:gd name="T25" fmla="*/ 13 h 39"/>
                  <a:gd name="T26" fmla="*/ 0 w 39"/>
                  <a:gd name="T27" fmla="*/ 19 h 39"/>
                  <a:gd name="T28" fmla="*/ 2 w 39"/>
                  <a:gd name="T29" fmla="*/ 26 h 39"/>
                  <a:gd name="T30" fmla="*/ 4 w 39"/>
                  <a:gd name="T31" fmla="*/ 29 h 39"/>
                  <a:gd name="T32" fmla="*/ 4 w 39"/>
                  <a:gd name="T33" fmla="*/ 29 h 39"/>
                  <a:gd name="T34" fmla="*/ 9 w 39"/>
                  <a:gd name="T35" fmla="*/ 35 h 39"/>
                  <a:gd name="T36" fmla="*/ 15 w 39"/>
                  <a:gd name="T37" fmla="*/ 37 h 39"/>
                  <a:gd name="T38" fmla="*/ 20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1 w 39"/>
                  <a:gd name="T45" fmla="*/ 35 h 39"/>
                  <a:gd name="T46" fmla="*/ 35 w 39"/>
                  <a:gd name="T47" fmla="*/ 29 h 39"/>
                  <a:gd name="T48" fmla="*/ 37 w 39"/>
                  <a:gd name="T49" fmla="*/ 26 h 39"/>
                  <a:gd name="T50" fmla="*/ 39 w 39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5"/>
                    </a:lnTo>
                    <a:lnTo>
                      <a:pt x="15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29"/>
                    </a:lnTo>
                    <a:lnTo>
                      <a:pt x="37" y="26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42" name="Freeform 515">
                <a:extLst>
                  <a:ext uri="{FF2B5EF4-FFF2-40B4-BE49-F238E27FC236}">
                    <a16:creationId xmlns:a16="http://schemas.microsoft.com/office/drawing/2014/main" id="{AFB6117F-BD16-46DE-AA4D-BFAD8BE47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1439"/>
                <a:ext cx="18" cy="19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3 w 36"/>
                  <a:gd name="T7" fmla="*/ 7 h 36"/>
                  <a:gd name="T8" fmla="*/ 29 w 36"/>
                  <a:gd name="T9" fmla="*/ 3 h 36"/>
                  <a:gd name="T10" fmla="*/ 24 w 36"/>
                  <a:gd name="T11" fmla="*/ 0 h 36"/>
                  <a:gd name="T12" fmla="*/ 24 w 36"/>
                  <a:gd name="T13" fmla="*/ 0 h 36"/>
                  <a:gd name="T14" fmla="*/ 18 w 36"/>
                  <a:gd name="T15" fmla="*/ 0 h 36"/>
                  <a:gd name="T16" fmla="*/ 13 w 36"/>
                  <a:gd name="T17" fmla="*/ 0 h 36"/>
                  <a:gd name="T18" fmla="*/ 7 w 36"/>
                  <a:gd name="T19" fmla="*/ 3 h 36"/>
                  <a:gd name="T20" fmla="*/ 4 w 36"/>
                  <a:gd name="T21" fmla="*/ 7 h 36"/>
                  <a:gd name="T22" fmla="*/ 4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3 h 36"/>
                  <a:gd name="T30" fmla="*/ 4 w 36"/>
                  <a:gd name="T31" fmla="*/ 29 h 36"/>
                  <a:gd name="T32" fmla="*/ 4 w 36"/>
                  <a:gd name="T33" fmla="*/ 29 h 36"/>
                  <a:gd name="T34" fmla="*/ 7 w 36"/>
                  <a:gd name="T35" fmla="*/ 33 h 36"/>
                  <a:gd name="T36" fmla="*/ 13 w 36"/>
                  <a:gd name="T37" fmla="*/ 36 h 36"/>
                  <a:gd name="T38" fmla="*/ 18 w 36"/>
                  <a:gd name="T39" fmla="*/ 36 h 36"/>
                  <a:gd name="T40" fmla="*/ 24 w 36"/>
                  <a:gd name="T41" fmla="*/ 36 h 36"/>
                  <a:gd name="T42" fmla="*/ 24 w 36"/>
                  <a:gd name="T43" fmla="*/ 36 h 36"/>
                  <a:gd name="T44" fmla="*/ 29 w 36"/>
                  <a:gd name="T45" fmla="*/ 33 h 36"/>
                  <a:gd name="T46" fmla="*/ 33 w 36"/>
                  <a:gd name="T47" fmla="*/ 29 h 36"/>
                  <a:gd name="T48" fmla="*/ 36 w 36"/>
                  <a:gd name="T49" fmla="*/ 23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3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43" name="Freeform 516">
                <a:extLst>
                  <a:ext uri="{FF2B5EF4-FFF2-40B4-BE49-F238E27FC236}">
                    <a16:creationId xmlns:a16="http://schemas.microsoft.com/office/drawing/2014/main" id="{607794FE-421E-4806-9789-0729B78D0D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1439"/>
                <a:ext cx="19" cy="19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3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20 w 38"/>
                  <a:gd name="T15" fmla="*/ 0 h 36"/>
                  <a:gd name="T16" fmla="*/ 12 w 38"/>
                  <a:gd name="T17" fmla="*/ 0 h 36"/>
                  <a:gd name="T18" fmla="*/ 9 w 38"/>
                  <a:gd name="T19" fmla="*/ 3 h 36"/>
                  <a:gd name="T20" fmla="*/ 3 w 38"/>
                  <a:gd name="T21" fmla="*/ 7 h 36"/>
                  <a:gd name="T22" fmla="*/ 3 w 38"/>
                  <a:gd name="T23" fmla="*/ 7 h 36"/>
                  <a:gd name="T24" fmla="*/ 2 w 38"/>
                  <a:gd name="T25" fmla="*/ 13 h 36"/>
                  <a:gd name="T26" fmla="*/ 0 w 38"/>
                  <a:gd name="T27" fmla="*/ 18 h 36"/>
                  <a:gd name="T28" fmla="*/ 2 w 38"/>
                  <a:gd name="T29" fmla="*/ 23 h 36"/>
                  <a:gd name="T30" fmla="*/ 3 w 38"/>
                  <a:gd name="T31" fmla="*/ 29 h 36"/>
                  <a:gd name="T32" fmla="*/ 3 w 38"/>
                  <a:gd name="T33" fmla="*/ 29 h 36"/>
                  <a:gd name="T34" fmla="*/ 9 w 38"/>
                  <a:gd name="T35" fmla="*/ 33 h 36"/>
                  <a:gd name="T36" fmla="*/ 12 w 38"/>
                  <a:gd name="T37" fmla="*/ 36 h 36"/>
                  <a:gd name="T38" fmla="*/ 20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3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3"/>
                    </a:lnTo>
                    <a:lnTo>
                      <a:pt x="12" y="36"/>
                    </a:lnTo>
                    <a:lnTo>
                      <a:pt x="20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44" name="Freeform 517">
                <a:extLst>
                  <a:ext uri="{FF2B5EF4-FFF2-40B4-BE49-F238E27FC236}">
                    <a16:creationId xmlns:a16="http://schemas.microsoft.com/office/drawing/2014/main" id="{DCC2148C-07FB-45F0-98A7-A7E300305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1444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7 w 38"/>
                  <a:gd name="T5" fmla="*/ 13 h 38"/>
                  <a:gd name="T6" fmla="*/ 35 w 38"/>
                  <a:gd name="T7" fmla="*/ 7 h 38"/>
                  <a:gd name="T8" fmla="*/ 29 w 38"/>
                  <a:gd name="T9" fmla="*/ 4 h 38"/>
                  <a:gd name="T10" fmla="*/ 24 w 38"/>
                  <a:gd name="T11" fmla="*/ 2 h 38"/>
                  <a:gd name="T12" fmla="*/ 24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8 w 38"/>
                  <a:gd name="T19" fmla="*/ 4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4 h 38"/>
                  <a:gd name="T30" fmla="*/ 4 w 38"/>
                  <a:gd name="T31" fmla="*/ 29 h 38"/>
                  <a:gd name="T32" fmla="*/ 4 w 38"/>
                  <a:gd name="T33" fmla="*/ 29 h 38"/>
                  <a:gd name="T34" fmla="*/ 8 w 38"/>
                  <a:gd name="T35" fmla="*/ 34 h 38"/>
                  <a:gd name="T36" fmla="*/ 13 w 38"/>
                  <a:gd name="T37" fmla="*/ 36 h 38"/>
                  <a:gd name="T38" fmla="*/ 18 w 38"/>
                  <a:gd name="T39" fmla="*/ 38 h 38"/>
                  <a:gd name="T40" fmla="*/ 24 w 38"/>
                  <a:gd name="T41" fmla="*/ 36 h 38"/>
                  <a:gd name="T42" fmla="*/ 24 w 38"/>
                  <a:gd name="T43" fmla="*/ 36 h 38"/>
                  <a:gd name="T44" fmla="*/ 29 w 38"/>
                  <a:gd name="T45" fmla="*/ 34 h 38"/>
                  <a:gd name="T46" fmla="*/ 35 w 38"/>
                  <a:gd name="T47" fmla="*/ 29 h 38"/>
                  <a:gd name="T48" fmla="*/ 37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45" name="Freeform 518">
                <a:extLst>
                  <a:ext uri="{FF2B5EF4-FFF2-40B4-BE49-F238E27FC236}">
                    <a16:creationId xmlns:a16="http://schemas.microsoft.com/office/drawing/2014/main" id="{DE90AA8E-37D6-4E7D-B7D0-AB9BDA672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468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7 w 38"/>
                  <a:gd name="T5" fmla="*/ 13 h 37"/>
                  <a:gd name="T6" fmla="*/ 35 w 38"/>
                  <a:gd name="T7" fmla="*/ 7 h 37"/>
                  <a:gd name="T8" fmla="*/ 31 w 38"/>
                  <a:gd name="T9" fmla="*/ 4 h 37"/>
                  <a:gd name="T10" fmla="*/ 26 w 38"/>
                  <a:gd name="T11" fmla="*/ 0 h 37"/>
                  <a:gd name="T12" fmla="*/ 26 w 38"/>
                  <a:gd name="T13" fmla="*/ 0 h 37"/>
                  <a:gd name="T14" fmla="*/ 20 w 38"/>
                  <a:gd name="T15" fmla="*/ 0 h 37"/>
                  <a:gd name="T16" fmla="*/ 13 w 38"/>
                  <a:gd name="T17" fmla="*/ 0 h 37"/>
                  <a:gd name="T18" fmla="*/ 9 w 38"/>
                  <a:gd name="T19" fmla="*/ 4 h 37"/>
                  <a:gd name="T20" fmla="*/ 4 w 38"/>
                  <a:gd name="T21" fmla="*/ 7 h 37"/>
                  <a:gd name="T22" fmla="*/ 4 w 38"/>
                  <a:gd name="T23" fmla="*/ 7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9 w 38"/>
                  <a:gd name="T35" fmla="*/ 33 h 37"/>
                  <a:gd name="T36" fmla="*/ 13 w 38"/>
                  <a:gd name="T37" fmla="*/ 37 h 37"/>
                  <a:gd name="T38" fmla="*/ 20 w 38"/>
                  <a:gd name="T39" fmla="*/ 37 h 37"/>
                  <a:gd name="T40" fmla="*/ 26 w 38"/>
                  <a:gd name="T41" fmla="*/ 37 h 37"/>
                  <a:gd name="T42" fmla="*/ 26 w 38"/>
                  <a:gd name="T43" fmla="*/ 37 h 37"/>
                  <a:gd name="T44" fmla="*/ 31 w 38"/>
                  <a:gd name="T45" fmla="*/ 33 h 37"/>
                  <a:gd name="T46" fmla="*/ 35 w 38"/>
                  <a:gd name="T47" fmla="*/ 29 h 37"/>
                  <a:gd name="T48" fmla="*/ 37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46" name="Freeform 519">
                <a:extLst>
                  <a:ext uri="{FF2B5EF4-FFF2-40B4-BE49-F238E27FC236}">
                    <a16:creationId xmlns:a16="http://schemas.microsoft.com/office/drawing/2014/main" id="{142F8783-DBC3-4BBE-B98C-5EDAF623D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1472"/>
                <a:ext cx="19" cy="18"/>
              </a:xfrm>
              <a:custGeom>
                <a:avLst/>
                <a:gdLst>
                  <a:gd name="T0" fmla="*/ 36 w 36"/>
                  <a:gd name="T1" fmla="*/ 18 h 37"/>
                  <a:gd name="T2" fmla="*/ 36 w 36"/>
                  <a:gd name="T3" fmla="*/ 18 h 37"/>
                  <a:gd name="T4" fmla="*/ 36 w 36"/>
                  <a:gd name="T5" fmla="*/ 13 h 37"/>
                  <a:gd name="T6" fmla="*/ 32 w 36"/>
                  <a:gd name="T7" fmla="*/ 8 h 37"/>
                  <a:gd name="T8" fmla="*/ 29 w 36"/>
                  <a:gd name="T9" fmla="*/ 4 h 37"/>
                  <a:gd name="T10" fmla="*/ 23 w 36"/>
                  <a:gd name="T11" fmla="*/ 0 h 37"/>
                  <a:gd name="T12" fmla="*/ 23 w 36"/>
                  <a:gd name="T13" fmla="*/ 0 h 37"/>
                  <a:gd name="T14" fmla="*/ 18 w 36"/>
                  <a:gd name="T15" fmla="*/ 0 h 37"/>
                  <a:gd name="T16" fmla="*/ 12 w 36"/>
                  <a:gd name="T17" fmla="*/ 0 h 37"/>
                  <a:gd name="T18" fmla="*/ 7 w 36"/>
                  <a:gd name="T19" fmla="*/ 4 h 37"/>
                  <a:gd name="T20" fmla="*/ 3 w 36"/>
                  <a:gd name="T21" fmla="*/ 8 h 37"/>
                  <a:gd name="T22" fmla="*/ 3 w 36"/>
                  <a:gd name="T23" fmla="*/ 8 h 37"/>
                  <a:gd name="T24" fmla="*/ 0 w 36"/>
                  <a:gd name="T25" fmla="*/ 13 h 37"/>
                  <a:gd name="T26" fmla="*/ 0 w 36"/>
                  <a:gd name="T27" fmla="*/ 18 h 37"/>
                  <a:gd name="T28" fmla="*/ 0 w 36"/>
                  <a:gd name="T29" fmla="*/ 24 h 37"/>
                  <a:gd name="T30" fmla="*/ 3 w 36"/>
                  <a:gd name="T31" fmla="*/ 29 h 37"/>
                  <a:gd name="T32" fmla="*/ 3 w 36"/>
                  <a:gd name="T33" fmla="*/ 29 h 37"/>
                  <a:gd name="T34" fmla="*/ 7 w 36"/>
                  <a:gd name="T35" fmla="*/ 33 h 37"/>
                  <a:gd name="T36" fmla="*/ 12 w 36"/>
                  <a:gd name="T37" fmla="*/ 37 h 37"/>
                  <a:gd name="T38" fmla="*/ 18 w 36"/>
                  <a:gd name="T39" fmla="*/ 37 h 37"/>
                  <a:gd name="T40" fmla="*/ 23 w 36"/>
                  <a:gd name="T41" fmla="*/ 37 h 37"/>
                  <a:gd name="T42" fmla="*/ 23 w 36"/>
                  <a:gd name="T43" fmla="*/ 37 h 37"/>
                  <a:gd name="T44" fmla="*/ 29 w 36"/>
                  <a:gd name="T45" fmla="*/ 33 h 37"/>
                  <a:gd name="T46" fmla="*/ 32 w 36"/>
                  <a:gd name="T47" fmla="*/ 29 h 37"/>
                  <a:gd name="T48" fmla="*/ 36 w 36"/>
                  <a:gd name="T49" fmla="*/ 24 h 37"/>
                  <a:gd name="T50" fmla="*/ 36 w 36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47" name="Freeform 520">
                <a:extLst>
                  <a:ext uri="{FF2B5EF4-FFF2-40B4-BE49-F238E27FC236}">
                    <a16:creationId xmlns:a16="http://schemas.microsoft.com/office/drawing/2014/main" id="{A1E3B2B2-3269-4EC6-B084-7FA55E05F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474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3 w 37"/>
                  <a:gd name="T7" fmla="*/ 9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8 w 37"/>
                  <a:gd name="T19" fmla="*/ 4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3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4 h 38"/>
                  <a:gd name="T36" fmla="*/ 13 w 37"/>
                  <a:gd name="T37" fmla="*/ 36 h 38"/>
                  <a:gd name="T38" fmla="*/ 18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4 h 38"/>
                  <a:gd name="T46" fmla="*/ 33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48" name="Freeform 521">
                <a:extLst>
                  <a:ext uri="{FF2B5EF4-FFF2-40B4-BE49-F238E27FC236}">
                    <a16:creationId xmlns:a16="http://schemas.microsoft.com/office/drawing/2014/main" id="{239CD178-086F-4200-9227-66225FCF6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1479"/>
                <a:ext cx="20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29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5 h 38"/>
                  <a:gd name="T30" fmla="*/ 4 w 38"/>
                  <a:gd name="T31" fmla="*/ 31 h 38"/>
                  <a:gd name="T32" fmla="*/ 4 w 38"/>
                  <a:gd name="T33" fmla="*/ 31 h 38"/>
                  <a:gd name="T34" fmla="*/ 7 w 38"/>
                  <a:gd name="T35" fmla="*/ 35 h 38"/>
                  <a:gd name="T36" fmla="*/ 13 w 38"/>
                  <a:gd name="T37" fmla="*/ 36 h 38"/>
                  <a:gd name="T38" fmla="*/ 18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29 w 38"/>
                  <a:gd name="T45" fmla="*/ 35 h 38"/>
                  <a:gd name="T46" fmla="*/ 35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9" y="35"/>
                    </a:lnTo>
                    <a:lnTo>
                      <a:pt x="35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49" name="Freeform 522">
                <a:extLst>
                  <a:ext uri="{FF2B5EF4-FFF2-40B4-BE49-F238E27FC236}">
                    <a16:creationId xmlns:a16="http://schemas.microsoft.com/office/drawing/2014/main" id="{5778E3CD-E803-4A3D-A46D-4D0370B5D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1481"/>
                <a:ext cx="18" cy="19"/>
              </a:xfrm>
              <a:custGeom>
                <a:avLst/>
                <a:gdLst>
                  <a:gd name="T0" fmla="*/ 37 w 37"/>
                  <a:gd name="T1" fmla="*/ 19 h 39"/>
                  <a:gd name="T2" fmla="*/ 37 w 37"/>
                  <a:gd name="T3" fmla="*/ 19 h 39"/>
                  <a:gd name="T4" fmla="*/ 37 w 37"/>
                  <a:gd name="T5" fmla="*/ 13 h 39"/>
                  <a:gd name="T6" fmla="*/ 33 w 37"/>
                  <a:gd name="T7" fmla="*/ 8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9 w 37"/>
                  <a:gd name="T15" fmla="*/ 0 h 39"/>
                  <a:gd name="T16" fmla="*/ 13 w 37"/>
                  <a:gd name="T17" fmla="*/ 2 h 39"/>
                  <a:gd name="T18" fmla="*/ 8 w 37"/>
                  <a:gd name="T19" fmla="*/ 4 h 39"/>
                  <a:gd name="T20" fmla="*/ 4 w 37"/>
                  <a:gd name="T21" fmla="*/ 8 h 39"/>
                  <a:gd name="T22" fmla="*/ 4 w 37"/>
                  <a:gd name="T23" fmla="*/ 8 h 39"/>
                  <a:gd name="T24" fmla="*/ 0 w 37"/>
                  <a:gd name="T25" fmla="*/ 13 h 39"/>
                  <a:gd name="T26" fmla="*/ 0 w 37"/>
                  <a:gd name="T27" fmla="*/ 19 h 39"/>
                  <a:gd name="T28" fmla="*/ 0 w 37"/>
                  <a:gd name="T29" fmla="*/ 24 h 39"/>
                  <a:gd name="T30" fmla="*/ 4 w 37"/>
                  <a:gd name="T31" fmla="*/ 30 h 39"/>
                  <a:gd name="T32" fmla="*/ 4 w 37"/>
                  <a:gd name="T33" fmla="*/ 30 h 39"/>
                  <a:gd name="T34" fmla="*/ 8 w 37"/>
                  <a:gd name="T35" fmla="*/ 35 h 39"/>
                  <a:gd name="T36" fmla="*/ 13 w 37"/>
                  <a:gd name="T37" fmla="*/ 37 h 39"/>
                  <a:gd name="T38" fmla="*/ 19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3 w 37"/>
                  <a:gd name="T47" fmla="*/ 30 h 39"/>
                  <a:gd name="T48" fmla="*/ 37 w 37"/>
                  <a:gd name="T49" fmla="*/ 24 h 39"/>
                  <a:gd name="T50" fmla="*/ 37 w 37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3" y="30"/>
                    </a:lnTo>
                    <a:lnTo>
                      <a:pt x="37" y="24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50" name="Freeform 523">
                <a:extLst>
                  <a:ext uri="{FF2B5EF4-FFF2-40B4-BE49-F238E27FC236}">
                    <a16:creationId xmlns:a16="http://schemas.microsoft.com/office/drawing/2014/main" id="{292B2816-07F6-48AB-9BC1-CA9AA798A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49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2 h 38"/>
                  <a:gd name="T6" fmla="*/ 34 w 38"/>
                  <a:gd name="T7" fmla="*/ 9 h 38"/>
                  <a:gd name="T8" fmla="*/ 29 w 38"/>
                  <a:gd name="T9" fmla="*/ 3 h 38"/>
                  <a:gd name="T10" fmla="*/ 25 w 38"/>
                  <a:gd name="T11" fmla="*/ 1 h 38"/>
                  <a:gd name="T12" fmla="*/ 25 w 38"/>
                  <a:gd name="T13" fmla="*/ 1 h 38"/>
                  <a:gd name="T14" fmla="*/ 18 w 38"/>
                  <a:gd name="T15" fmla="*/ 0 h 38"/>
                  <a:gd name="T16" fmla="*/ 13 w 38"/>
                  <a:gd name="T17" fmla="*/ 1 h 38"/>
                  <a:gd name="T18" fmla="*/ 7 w 38"/>
                  <a:gd name="T19" fmla="*/ 3 h 38"/>
                  <a:gd name="T20" fmla="*/ 3 w 38"/>
                  <a:gd name="T21" fmla="*/ 9 h 38"/>
                  <a:gd name="T22" fmla="*/ 3 w 38"/>
                  <a:gd name="T23" fmla="*/ 9 h 38"/>
                  <a:gd name="T24" fmla="*/ 2 w 38"/>
                  <a:gd name="T25" fmla="*/ 12 h 38"/>
                  <a:gd name="T26" fmla="*/ 0 w 38"/>
                  <a:gd name="T27" fmla="*/ 20 h 38"/>
                  <a:gd name="T28" fmla="*/ 2 w 38"/>
                  <a:gd name="T29" fmla="*/ 25 h 38"/>
                  <a:gd name="T30" fmla="*/ 3 w 38"/>
                  <a:gd name="T31" fmla="*/ 31 h 38"/>
                  <a:gd name="T32" fmla="*/ 3 w 38"/>
                  <a:gd name="T33" fmla="*/ 31 h 38"/>
                  <a:gd name="T34" fmla="*/ 7 w 38"/>
                  <a:gd name="T35" fmla="*/ 34 h 38"/>
                  <a:gd name="T36" fmla="*/ 13 w 38"/>
                  <a:gd name="T37" fmla="*/ 36 h 38"/>
                  <a:gd name="T38" fmla="*/ 18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29 w 38"/>
                  <a:gd name="T45" fmla="*/ 34 h 38"/>
                  <a:gd name="T46" fmla="*/ 34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9" y="34"/>
                    </a:lnTo>
                    <a:lnTo>
                      <a:pt x="34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51" name="Freeform 524">
                <a:extLst>
                  <a:ext uri="{FF2B5EF4-FFF2-40B4-BE49-F238E27FC236}">
                    <a16:creationId xmlns:a16="http://schemas.microsoft.com/office/drawing/2014/main" id="{48CCC6D2-51B7-4763-A125-0A5B3190A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1493"/>
                <a:ext cx="18" cy="18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3 w 37"/>
                  <a:gd name="T7" fmla="*/ 7 h 37"/>
                  <a:gd name="T8" fmla="*/ 29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8 w 37"/>
                  <a:gd name="T19" fmla="*/ 4 h 37"/>
                  <a:gd name="T20" fmla="*/ 4 w 37"/>
                  <a:gd name="T21" fmla="*/ 7 h 37"/>
                  <a:gd name="T22" fmla="*/ 4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29 h 37"/>
                  <a:gd name="T32" fmla="*/ 4 w 37"/>
                  <a:gd name="T33" fmla="*/ 29 h 37"/>
                  <a:gd name="T34" fmla="*/ 8 w 37"/>
                  <a:gd name="T35" fmla="*/ 33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29 w 37"/>
                  <a:gd name="T45" fmla="*/ 33 h 37"/>
                  <a:gd name="T46" fmla="*/ 33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52" name="Freeform 525">
                <a:extLst>
                  <a:ext uri="{FF2B5EF4-FFF2-40B4-BE49-F238E27FC236}">
                    <a16:creationId xmlns:a16="http://schemas.microsoft.com/office/drawing/2014/main" id="{8E5AFF35-C3F2-4A89-A145-5B07658A8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493"/>
                <a:ext cx="20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5 w 38"/>
                  <a:gd name="T7" fmla="*/ 7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5 w 38"/>
                  <a:gd name="T17" fmla="*/ 0 h 37"/>
                  <a:gd name="T18" fmla="*/ 9 w 38"/>
                  <a:gd name="T19" fmla="*/ 4 h 37"/>
                  <a:gd name="T20" fmla="*/ 4 w 38"/>
                  <a:gd name="T21" fmla="*/ 7 h 37"/>
                  <a:gd name="T22" fmla="*/ 4 w 38"/>
                  <a:gd name="T23" fmla="*/ 7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9 w 38"/>
                  <a:gd name="T35" fmla="*/ 33 h 37"/>
                  <a:gd name="T36" fmla="*/ 15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5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53" name="Freeform 526">
                <a:extLst>
                  <a:ext uri="{FF2B5EF4-FFF2-40B4-BE49-F238E27FC236}">
                    <a16:creationId xmlns:a16="http://schemas.microsoft.com/office/drawing/2014/main" id="{D9E9725D-C919-4CF3-AC39-1B2392F18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493"/>
                <a:ext cx="20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5 w 38"/>
                  <a:gd name="T7" fmla="*/ 7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5 w 38"/>
                  <a:gd name="T17" fmla="*/ 0 h 37"/>
                  <a:gd name="T18" fmla="*/ 9 w 38"/>
                  <a:gd name="T19" fmla="*/ 4 h 37"/>
                  <a:gd name="T20" fmla="*/ 4 w 38"/>
                  <a:gd name="T21" fmla="*/ 7 h 37"/>
                  <a:gd name="T22" fmla="*/ 4 w 38"/>
                  <a:gd name="T23" fmla="*/ 7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9 w 38"/>
                  <a:gd name="T35" fmla="*/ 33 h 37"/>
                  <a:gd name="T36" fmla="*/ 15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5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54" name="Freeform 527">
                <a:extLst>
                  <a:ext uri="{FF2B5EF4-FFF2-40B4-BE49-F238E27FC236}">
                    <a16:creationId xmlns:a16="http://schemas.microsoft.com/office/drawing/2014/main" id="{ED849D10-45F8-4BE3-8CFF-B86D4C7B0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495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5 w 37"/>
                  <a:gd name="T7" fmla="*/ 9 h 38"/>
                  <a:gd name="T8" fmla="*/ 30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3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4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4 h 38"/>
                  <a:gd name="T46" fmla="*/ 35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4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55" name="Freeform 528">
                <a:extLst>
                  <a:ext uri="{FF2B5EF4-FFF2-40B4-BE49-F238E27FC236}">
                    <a16:creationId xmlns:a16="http://schemas.microsoft.com/office/drawing/2014/main" id="{3D379952-CDF4-4C38-AABD-B9BFBE56D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495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5 w 37"/>
                  <a:gd name="T7" fmla="*/ 9 h 38"/>
                  <a:gd name="T8" fmla="*/ 30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3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4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4 h 38"/>
                  <a:gd name="T46" fmla="*/ 35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4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56" name="Freeform 529">
                <a:extLst>
                  <a:ext uri="{FF2B5EF4-FFF2-40B4-BE49-F238E27FC236}">
                    <a16:creationId xmlns:a16="http://schemas.microsoft.com/office/drawing/2014/main" id="{E350263D-34D2-4D5F-8118-C31CF76B4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495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5 w 37"/>
                  <a:gd name="T7" fmla="*/ 9 h 38"/>
                  <a:gd name="T8" fmla="*/ 30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3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4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4 h 38"/>
                  <a:gd name="T46" fmla="*/ 35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4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57" name="Freeform 530">
                <a:extLst>
                  <a:ext uri="{FF2B5EF4-FFF2-40B4-BE49-F238E27FC236}">
                    <a16:creationId xmlns:a16="http://schemas.microsoft.com/office/drawing/2014/main" id="{3F678349-C3FB-4F01-955E-23D9201F3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495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3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3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58" name="Freeform 531">
                <a:extLst>
                  <a:ext uri="{FF2B5EF4-FFF2-40B4-BE49-F238E27FC236}">
                    <a16:creationId xmlns:a16="http://schemas.microsoft.com/office/drawing/2014/main" id="{0E38B1CD-4AC4-4727-9AD3-2106E2801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495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3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3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59" name="Freeform 532">
                <a:extLst>
                  <a:ext uri="{FF2B5EF4-FFF2-40B4-BE49-F238E27FC236}">
                    <a16:creationId xmlns:a16="http://schemas.microsoft.com/office/drawing/2014/main" id="{3AF3E861-1C4E-45EE-89FB-E06FC66FF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1495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3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3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0" name="Freeform 533">
                <a:extLst>
                  <a:ext uri="{FF2B5EF4-FFF2-40B4-BE49-F238E27FC236}">
                    <a16:creationId xmlns:a16="http://schemas.microsoft.com/office/drawing/2014/main" id="{1BEA7FCA-7880-40AD-8113-14773E421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498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2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5 h 37"/>
                  <a:gd name="T36" fmla="*/ 12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1" name="Freeform 534">
                <a:extLst>
                  <a:ext uri="{FF2B5EF4-FFF2-40B4-BE49-F238E27FC236}">
                    <a16:creationId xmlns:a16="http://schemas.microsoft.com/office/drawing/2014/main" id="{88303B67-82BF-4E9F-9E82-9EAB1A498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498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2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5 h 37"/>
                  <a:gd name="T36" fmla="*/ 12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2" name="Freeform 535">
                <a:extLst>
                  <a:ext uri="{FF2B5EF4-FFF2-40B4-BE49-F238E27FC236}">
                    <a16:creationId xmlns:a16="http://schemas.microsoft.com/office/drawing/2014/main" id="{00280C2E-3805-4CBE-80B8-F70C13433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498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2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5 h 37"/>
                  <a:gd name="T36" fmla="*/ 12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3" name="Freeform 536">
                <a:extLst>
                  <a:ext uri="{FF2B5EF4-FFF2-40B4-BE49-F238E27FC236}">
                    <a16:creationId xmlns:a16="http://schemas.microsoft.com/office/drawing/2014/main" id="{FBD1B5B1-80DD-4585-A08A-D2D8A228C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498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2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5 h 37"/>
                  <a:gd name="T36" fmla="*/ 12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4" name="Freeform 537">
                <a:extLst>
                  <a:ext uri="{FF2B5EF4-FFF2-40B4-BE49-F238E27FC236}">
                    <a16:creationId xmlns:a16="http://schemas.microsoft.com/office/drawing/2014/main" id="{D6C3B361-99D8-4055-AF5B-E81EFDCE6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507"/>
                <a:ext cx="18" cy="19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19 h 39"/>
                  <a:gd name="T4" fmla="*/ 36 w 36"/>
                  <a:gd name="T5" fmla="*/ 13 h 39"/>
                  <a:gd name="T6" fmla="*/ 33 w 36"/>
                  <a:gd name="T7" fmla="*/ 8 h 39"/>
                  <a:gd name="T8" fmla="*/ 29 w 36"/>
                  <a:gd name="T9" fmla="*/ 4 h 39"/>
                  <a:gd name="T10" fmla="*/ 24 w 36"/>
                  <a:gd name="T11" fmla="*/ 2 h 39"/>
                  <a:gd name="T12" fmla="*/ 24 w 36"/>
                  <a:gd name="T13" fmla="*/ 2 h 39"/>
                  <a:gd name="T14" fmla="*/ 18 w 36"/>
                  <a:gd name="T15" fmla="*/ 0 h 39"/>
                  <a:gd name="T16" fmla="*/ 13 w 36"/>
                  <a:gd name="T17" fmla="*/ 2 h 39"/>
                  <a:gd name="T18" fmla="*/ 7 w 36"/>
                  <a:gd name="T19" fmla="*/ 4 h 39"/>
                  <a:gd name="T20" fmla="*/ 4 w 36"/>
                  <a:gd name="T21" fmla="*/ 8 h 39"/>
                  <a:gd name="T22" fmla="*/ 4 w 36"/>
                  <a:gd name="T23" fmla="*/ 8 h 39"/>
                  <a:gd name="T24" fmla="*/ 0 w 36"/>
                  <a:gd name="T25" fmla="*/ 13 h 39"/>
                  <a:gd name="T26" fmla="*/ 0 w 36"/>
                  <a:gd name="T27" fmla="*/ 19 h 39"/>
                  <a:gd name="T28" fmla="*/ 0 w 36"/>
                  <a:gd name="T29" fmla="*/ 26 h 39"/>
                  <a:gd name="T30" fmla="*/ 4 w 36"/>
                  <a:gd name="T31" fmla="*/ 30 h 39"/>
                  <a:gd name="T32" fmla="*/ 4 w 36"/>
                  <a:gd name="T33" fmla="*/ 30 h 39"/>
                  <a:gd name="T34" fmla="*/ 7 w 36"/>
                  <a:gd name="T35" fmla="*/ 35 h 39"/>
                  <a:gd name="T36" fmla="*/ 13 w 36"/>
                  <a:gd name="T37" fmla="*/ 37 h 39"/>
                  <a:gd name="T38" fmla="*/ 18 w 36"/>
                  <a:gd name="T39" fmla="*/ 39 h 39"/>
                  <a:gd name="T40" fmla="*/ 24 w 36"/>
                  <a:gd name="T41" fmla="*/ 37 h 39"/>
                  <a:gd name="T42" fmla="*/ 24 w 36"/>
                  <a:gd name="T43" fmla="*/ 37 h 39"/>
                  <a:gd name="T44" fmla="*/ 29 w 36"/>
                  <a:gd name="T45" fmla="*/ 35 h 39"/>
                  <a:gd name="T46" fmla="*/ 33 w 36"/>
                  <a:gd name="T47" fmla="*/ 30 h 39"/>
                  <a:gd name="T48" fmla="*/ 36 w 36"/>
                  <a:gd name="T49" fmla="*/ 26 h 39"/>
                  <a:gd name="T50" fmla="*/ 36 w 36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0"/>
                    </a:lnTo>
                    <a:lnTo>
                      <a:pt x="36" y="26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5" name="Freeform 538">
                <a:extLst>
                  <a:ext uri="{FF2B5EF4-FFF2-40B4-BE49-F238E27FC236}">
                    <a16:creationId xmlns:a16="http://schemas.microsoft.com/office/drawing/2014/main" id="{53B45780-9A53-432B-948A-6EBE637FEA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507"/>
                <a:ext cx="18" cy="19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19 h 39"/>
                  <a:gd name="T4" fmla="*/ 36 w 36"/>
                  <a:gd name="T5" fmla="*/ 13 h 39"/>
                  <a:gd name="T6" fmla="*/ 33 w 36"/>
                  <a:gd name="T7" fmla="*/ 8 h 39"/>
                  <a:gd name="T8" fmla="*/ 29 w 36"/>
                  <a:gd name="T9" fmla="*/ 4 h 39"/>
                  <a:gd name="T10" fmla="*/ 24 w 36"/>
                  <a:gd name="T11" fmla="*/ 2 h 39"/>
                  <a:gd name="T12" fmla="*/ 24 w 36"/>
                  <a:gd name="T13" fmla="*/ 2 h 39"/>
                  <a:gd name="T14" fmla="*/ 18 w 36"/>
                  <a:gd name="T15" fmla="*/ 0 h 39"/>
                  <a:gd name="T16" fmla="*/ 13 w 36"/>
                  <a:gd name="T17" fmla="*/ 2 h 39"/>
                  <a:gd name="T18" fmla="*/ 7 w 36"/>
                  <a:gd name="T19" fmla="*/ 4 h 39"/>
                  <a:gd name="T20" fmla="*/ 4 w 36"/>
                  <a:gd name="T21" fmla="*/ 8 h 39"/>
                  <a:gd name="T22" fmla="*/ 4 w 36"/>
                  <a:gd name="T23" fmla="*/ 8 h 39"/>
                  <a:gd name="T24" fmla="*/ 0 w 36"/>
                  <a:gd name="T25" fmla="*/ 13 h 39"/>
                  <a:gd name="T26" fmla="*/ 0 w 36"/>
                  <a:gd name="T27" fmla="*/ 19 h 39"/>
                  <a:gd name="T28" fmla="*/ 0 w 36"/>
                  <a:gd name="T29" fmla="*/ 26 h 39"/>
                  <a:gd name="T30" fmla="*/ 4 w 36"/>
                  <a:gd name="T31" fmla="*/ 30 h 39"/>
                  <a:gd name="T32" fmla="*/ 4 w 36"/>
                  <a:gd name="T33" fmla="*/ 30 h 39"/>
                  <a:gd name="T34" fmla="*/ 7 w 36"/>
                  <a:gd name="T35" fmla="*/ 35 h 39"/>
                  <a:gd name="T36" fmla="*/ 13 w 36"/>
                  <a:gd name="T37" fmla="*/ 37 h 39"/>
                  <a:gd name="T38" fmla="*/ 18 w 36"/>
                  <a:gd name="T39" fmla="*/ 39 h 39"/>
                  <a:gd name="T40" fmla="*/ 24 w 36"/>
                  <a:gd name="T41" fmla="*/ 37 h 39"/>
                  <a:gd name="T42" fmla="*/ 24 w 36"/>
                  <a:gd name="T43" fmla="*/ 37 h 39"/>
                  <a:gd name="T44" fmla="*/ 29 w 36"/>
                  <a:gd name="T45" fmla="*/ 35 h 39"/>
                  <a:gd name="T46" fmla="*/ 33 w 36"/>
                  <a:gd name="T47" fmla="*/ 30 h 39"/>
                  <a:gd name="T48" fmla="*/ 36 w 36"/>
                  <a:gd name="T49" fmla="*/ 26 h 39"/>
                  <a:gd name="T50" fmla="*/ 36 w 36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0"/>
                    </a:lnTo>
                    <a:lnTo>
                      <a:pt x="36" y="26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6" name="Freeform 539">
                <a:extLst>
                  <a:ext uri="{FF2B5EF4-FFF2-40B4-BE49-F238E27FC236}">
                    <a16:creationId xmlns:a16="http://schemas.microsoft.com/office/drawing/2014/main" id="{846D7C9F-0823-4BB5-AA30-2CB03DE3E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507"/>
                <a:ext cx="18" cy="19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19 h 39"/>
                  <a:gd name="T4" fmla="*/ 36 w 36"/>
                  <a:gd name="T5" fmla="*/ 13 h 39"/>
                  <a:gd name="T6" fmla="*/ 35 w 36"/>
                  <a:gd name="T7" fmla="*/ 8 h 39"/>
                  <a:gd name="T8" fmla="*/ 29 w 36"/>
                  <a:gd name="T9" fmla="*/ 4 h 39"/>
                  <a:gd name="T10" fmla="*/ 24 w 36"/>
                  <a:gd name="T11" fmla="*/ 2 h 39"/>
                  <a:gd name="T12" fmla="*/ 24 w 36"/>
                  <a:gd name="T13" fmla="*/ 2 h 39"/>
                  <a:gd name="T14" fmla="*/ 18 w 36"/>
                  <a:gd name="T15" fmla="*/ 0 h 39"/>
                  <a:gd name="T16" fmla="*/ 13 w 36"/>
                  <a:gd name="T17" fmla="*/ 2 h 39"/>
                  <a:gd name="T18" fmla="*/ 7 w 36"/>
                  <a:gd name="T19" fmla="*/ 4 h 39"/>
                  <a:gd name="T20" fmla="*/ 4 w 36"/>
                  <a:gd name="T21" fmla="*/ 8 h 39"/>
                  <a:gd name="T22" fmla="*/ 4 w 36"/>
                  <a:gd name="T23" fmla="*/ 8 h 39"/>
                  <a:gd name="T24" fmla="*/ 0 w 36"/>
                  <a:gd name="T25" fmla="*/ 13 h 39"/>
                  <a:gd name="T26" fmla="*/ 0 w 36"/>
                  <a:gd name="T27" fmla="*/ 19 h 39"/>
                  <a:gd name="T28" fmla="*/ 0 w 36"/>
                  <a:gd name="T29" fmla="*/ 26 h 39"/>
                  <a:gd name="T30" fmla="*/ 4 w 36"/>
                  <a:gd name="T31" fmla="*/ 30 h 39"/>
                  <a:gd name="T32" fmla="*/ 4 w 36"/>
                  <a:gd name="T33" fmla="*/ 30 h 39"/>
                  <a:gd name="T34" fmla="*/ 7 w 36"/>
                  <a:gd name="T35" fmla="*/ 35 h 39"/>
                  <a:gd name="T36" fmla="*/ 13 w 36"/>
                  <a:gd name="T37" fmla="*/ 37 h 39"/>
                  <a:gd name="T38" fmla="*/ 18 w 36"/>
                  <a:gd name="T39" fmla="*/ 39 h 39"/>
                  <a:gd name="T40" fmla="*/ 24 w 36"/>
                  <a:gd name="T41" fmla="*/ 37 h 39"/>
                  <a:gd name="T42" fmla="*/ 24 w 36"/>
                  <a:gd name="T43" fmla="*/ 37 h 39"/>
                  <a:gd name="T44" fmla="*/ 29 w 36"/>
                  <a:gd name="T45" fmla="*/ 35 h 39"/>
                  <a:gd name="T46" fmla="*/ 35 w 36"/>
                  <a:gd name="T47" fmla="*/ 30 h 39"/>
                  <a:gd name="T48" fmla="*/ 36 w 36"/>
                  <a:gd name="T49" fmla="*/ 26 h 39"/>
                  <a:gd name="T50" fmla="*/ 36 w 36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5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5" y="30"/>
                    </a:lnTo>
                    <a:lnTo>
                      <a:pt x="36" y="26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7" name="Freeform 540">
                <a:extLst>
                  <a:ext uri="{FF2B5EF4-FFF2-40B4-BE49-F238E27FC236}">
                    <a16:creationId xmlns:a16="http://schemas.microsoft.com/office/drawing/2014/main" id="{198897F8-5E49-4223-A636-FFF392E4D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511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5 w 37"/>
                  <a:gd name="T5" fmla="*/ 12 h 38"/>
                  <a:gd name="T6" fmla="*/ 33 w 37"/>
                  <a:gd name="T7" fmla="*/ 9 h 38"/>
                  <a:gd name="T8" fmla="*/ 30 w 37"/>
                  <a:gd name="T9" fmla="*/ 3 h 38"/>
                  <a:gd name="T10" fmla="*/ 24 w 37"/>
                  <a:gd name="T11" fmla="*/ 1 h 38"/>
                  <a:gd name="T12" fmla="*/ 24 w 37"/>
                  <a:gd name="T13" fmla="*/ 1 h 38"/>
                  <a:gd name="T14" fmla="*/ 19 w 37"/>
                  <a:gd name="T15" fmla="*/ 0 h 38"/>
                  <a:gd name="T16" fmla="*/ 13 w 37"/>
                  <a:gd name="T17" fmla="*/ 1 h 38"/>
                  <a:gd name="T18" fmla="*/ 8 w 37"/>
                  <a:gd name="T19" fmla="*/ 3 h 38"/>
                  <a:gd name="T20" fmla="*/ 2 w 37"/>
                  <a:gd name="T21" fmla="*/ 9 h 38"/>
                  <a:gd name="T22" fmla="*/ 2 w 37"/>
                  <a:gd name="T23" fmla="*/ 9 h 38"/>
                  <a:gd name="T24" fmla="*/ 0 w 37"/>
                  <a:gd name="T25" fmla="*/ 12 h 38"/>
                  <a:gd name="T26" fmla="*/ 0 w 37"/>
                  <a:gd name="T27" fmla="*/ 20 h 38"/>
                  <a:gd name="T28" fmla="*/ 0 w 37"/>
                  <a:gd name="T29" fmla="*/ 25 h 38"/>
                  <a:gd name="T30" fmla="*/ 2 w 37"/>
                  <a:gd name="T31" fmla="*/ 30 h 38"/>
                  <a:gd name="T32" fmla="*/ 2 w 37"/>
                  <a:gd name="T33" fmla="*/ 30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4 h 38"/>
                  <a:gd name="T46" fmla="*/ 33 w 37"/>
                  <a:gd name="T47" fmla="*/ 30 h 38"/>
                  <a:gd name="T48" fmla="*/ 35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5" y="12"/>
                    </a:lnTo>
                    <a:lnTo>
                      <a:pt x="33" y="9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4"/>
                    </a:lnTo>
                    <a:lnTo>
                      <a:pt x="33" y="30"/>
                    </a:lnTo>
                    <a:lnTo>
                      <a:pt x="35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8" name="Freeform 541">
                <a:extLst>
                  <a:ext uri="{FF2B5EF4-FFF2-40B4-BE49-F238E27FC236}">
                    <a16:creationId xmlns:a16="http://schemas.microsoft.com/office/drawing/2014/main" id="{D1A58667-6C08-40D0-A03F-956F8F965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511"/>
                <a:ext cx="19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2 h 38"/>
                  <a:gd name="T6" fmla="*/ 32 w 36"/>
                  <a:gd name="T7" fmla="*/ 9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2 w 36"/>
                  <a:gd name="T17" fmla="*/ 1 h 38"/>
                  <a:gd name="T18" fmla="*/ 7 w 36"/>
                  <a:gd name="T19" fmla="*/ 3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2 h 38"/>
                  <a:gd name="T26" fmla="*/ 0 w 36"/>
                  <a:gd name="T27" fmla="*/ 20 h 38"/>
                  <a:gd name="T28" fmla="*/ 0 w 36"/>
                  <a:gd name="T29" fmla="*/ 25 h 38"/>
                  <a:gd name="T30" fmla="*/ 3 w 36"/>
                  <a:gd name="T31" fmla="*/ 30 h 38"/>
                  <a:gd name="T32" fmla="*/ 3 w 36"/>
                  <a:gd name="T33" fmla="*/ 30 h 38"/>
                  <a:gd name="T34" fmla="*/ 7 w 36"/>
                  <a:gd name="T35" fmla="*/ 34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2 w 36"/>
                  <a:gd name="T47" fmla="*/ 30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2"/>
                    </a:lnTo>
                    <a:lnTo>
                      <a:pt x="32" y="9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7" y="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2" y="30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9" name="Freeform 542">
                <a:extLst>
                  <a:ext uri="{FF2B5EF4-FFF2-40B4-BE49-F238E27FC236}">
                    <a16:creationId xmlns:a16="http://schemas.microsoft.com/office/drawing/2014/main" id="{7EFDC4EA-3A1D-4B5F-B3CC-7585D4AFA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514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3 h 36"/>
                  <a:gd name="T6" fmla="*/ 33 w 37"/>
                  <a:gd name="T7" fmla="*/ 7 h 36"/>
                  <a:gd name="T8" fmla="*/ 29 w 37"/>
                  <a:gd name="T9" fmla="*/ 4 h 36"/>
                  <a:gd name="T10" fmla="*/ 24 w 37"/>
                  <a:gd name="T11" fmla="*/ 0 h 36"/>
                  <a:gd name="T12" fmla="*/ 24 w 37"/>
                  <a:gd name="T13" fmla="*/ 0 h 36"/>
                  <a:gd name="T14" fmla="*/ 19 w 37"/>
                  <a:gd name="T15" fmla="*/ 0 h 36"/>
                  <a:gd name="T16" fmla="*/ 13 w 37"/>
                  <a:gd name="T17" fmla="*/ 0 h 36"/>
                  <a:gd name="T18" fmla="*/ 8 w 37"/>
                  <a:gd name="T19" fmla="*/ 4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3 h 36"/>
                  <a:gd name="T26" fmla="*/ 0 w 37"/>
                  <a:gd name="T27" fmla="*/ 18 h 36"/>
                  <a:gd name="T28" fmla="*/ 0 w 37"/>
                  <a:gd name="T29" fmla="*/ 24 h 36"/>
                  <a:gd name="T30" fmla="*/ 4 w 37"/>
                  <a:gd name="T31" fmla="*/ 29 h 36"/>
                  <a:gd name="T32" fmla="*/ 4 w 37"/>
                  <a:gd name="T33" fmla="*/ 29 h 36"/>
                  <a:gd name="T34" fmla="*/ 8 w 37"/>
                  <a:gd name="T35" fmla="*/ 33 h 36"/>
                  <a:gd name="T36" fmla="*/ 13 w 37"/>
                  <a:gd name="T37" fmla="*/ 36 h 36"/>
                  <a:gd name="T38" fmla="*/ 19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3 h 36"/>
                  <a:gd name="T46" fmla="*/ 33 w 37"/>
                  <a:gd name="T47" fmla="*/ 29 h 36"/>
                  <a:gd name="T48" fmla="*/ 37 w 37"/>
                  <a:gd name="T49" fmla="*/ 24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19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0" name="Freeform 543">
                <a:extLst>
                  <a:ext uri="{FF2B5EF4-FFF2-40B4-BE49-F238E27FC236}">
                    <a16:creationId xmlns:a16="http://schemas.microsoft.com/office/drawing/2014/main" id="{9E61320A-F7E6-4119-95CE-CE813A420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1519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3 w 37"/>
                  <a:gd name="T7" fmla="*/ 7 h 38"/>
                  <a:gd name="T8" fmla="*/ 30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4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4 h 38"/>
                  <a:gd name="T30" fmla="*/ 4 w 37"/>
                  <a:gd name="T31" fmla="*/ 29 h 38"/>
                  <a:gd name="T32" fmla="*/ 4 w 37"/>
                  <a:gd name="T33" fmla="*/ 29 h 38"/>
                  <a:gd name="T34" fmla="*/ 8 w 37"/>
                  <a:gd name="T35" fmla="*/ 35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5 h 38"/>
                  <a:gd name="T46" fmla="*/ 33 w 37"/>
                  <a:gd name="T47" fmla="*/ 29 h 38"/>
                  <a:gd name="T48" fmla="*/ 37 w 37"/>
                  <a:gd name="T49" fmla="*/ 24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5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1" name="Freeform 544">
                <a:extLst>
                  <a:ext uri="{FF2B5EF4-FFF2-40B4-BE49-F238E27FC236}">
                    <a16:creationId xmlns:a16="http://schemas.microsoft.com/office/drawing/2014/main" id="{9D65936C-9B9D-4FEB-9081-1DCF6F2C0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1521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5 w 38"/>
                  <a:gd name="T7" fmla="*/ 7 h 36"/>
                  <a:gd name="T8" fmla="*/ 31 w 38"/>
                  <a:gd name="T9" fmla="*/ 3 h 36"/>
                  <a:gd name="T10" fmla="*/ 26 w 38"/>
                  <a:gd name="T11" fmla="*/ 0 h 36"/>
                  <a:gd name="T12" fmla="*/ 26 w 38"/>
                  <a:gd name="T13" fmla="*/ 0 h 36"/>
                  <a:gd name="T14" fmla="*/ 18 w 38"/>
                  <a:gd name="T15" fmla="*/ 0 h 36"/>
                  <a:gd name="T16" fmla="*/ 13 w 38"/>
                  <a:gd name="T17" fmla="*/ 0 h 36"/>
                  <a:gd name="T18" fmla="*/ 9 w 38"/>
                  <a:gd name="T19" fmla="*/ 3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4 w 38"/>
                  <a:gd name="T31" fmla="*/ 29 h 36"/>
                  <a:gd name="T32" fmla="*/ 4 w 38"/>
                  <a:gd name="T33" fmla="*/ 29 h 36"/>
                  <a:gd name="T34" fmla="*/ 9 w 38"/>
                  <a:gd name="T35" fmla="*/ 32 h 36"/>
                  <a:gd name="T36" fmla="*/ 13 w 38"/>
                  <a:gd name="T37" fmla="*/ 36 h 36"/>
                  <a:gd name="T38" fmla="*/ 18 w 38"/>
                  <a:gd name="T39" fmla="*/ 36 h 36"/>
                  <a:gd name="T40" fmla="*/ 26 w 38"/>
                  <a:gd name="T41" fmla="*/ 36 h 36"/>
                  <a:gd name="T42" fmla="*/ 26 w 38"/>
                  <a:gd name="T43" fmla="*/ 36 h 36"/>
                  <a:gd name="T44" fmla="*/ 31 w 38"/>
                  <a:gd name="T45" fmla="*/ 32 h 36"/>
                  <a:gd name="T46" fmla="*/ 35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2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2"/>
                    </a:lnTo>
                    <a:lnTo>
                      <a:pt x="35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2" name="Freeform 545">
                <a:extLst>
                  <a:ext uri="{FF2B5EF4-FFF2-40B4-BE49-F238E27FC236}">
                    <a16:creationId xmlns:a16="http://schemas.microsoft.com/office/drawing/2014/main" id="{B12D4147-0F3B-45FC-98C1-8510F4382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523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7 w 38"/>
                  <a:gd name="T5" fmla="*/ 13 h 38"/>
                  <a:gd name="T6" fmla="*/ 35 w 38"/>
                  <a:gd name="T7" fmla="*/ 7 h 38"/>
                  <a:gd name="T8" fmla="*/ 31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20 w 38"/>
                  <a:gd name="T15" fmla="*/ 0 h 38"/>
                  <a:gd name="T16" fmla="*/ 13 w 38"/>
                  <a:gd name="T17" fmla="*/ 2 h 38"/>
                  <a:gd name="T18" fmla="*/ 9 w 38"/>
                  <a:gd name="T19" fmla="*/ 4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6 h 38"/>
                  <a:gd name="T30" fmla="*/ 4 w 38"/>
                  <a:gd name="T31" fmla="*/ 29 h 38"/>
                  <a:gd name="T32" fmla="*/ 4 w 38"/>
                  <a:gd name="T33" fmla="*/ 29 h 38"/>
                  <a:gd name="T34" fmla="*/ 9 w 38"/>
                  <a:gd name="T35" fmla="*/ 35 h 38"/>
                  <a:gd name="T36" fmla="*/ 13 w 38"/>
                  <a:gd name="T37" fmla="*/ 37 h 38"/>
                  <a:gd name="T38" fmla="*/ 20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31 w 38"/>
                  <a:gd name="T45" fmla="*/ 35 h 38"/>
                  <a:gd name="T46" fmla="*/ 35 w 38"/>
                  <a:gd name="T47" fmla="*/ 29 h 38"/>
                  <a:gd name="T48" fmla="*/ 37 w 38"/>
                  <a:gd name="T49" fmla="*/ 26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29"/>
                    </a:lnTo>
                    <a:lnTo>
                      <a:pt x="37" y="26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3" name="Freeform 546">
                <a:extLst>
                  <a:ext uri="{FF2B5EF4-FFF2-40B4-BE49-F238E27FC236}">
                    <a16:creationId xmlns:a16="http://schemas.microsoft.com/office/drawing/2014/main" id="{8753FA90-DAEB-4099-9880-141DB93C2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528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3 w 37"/>
                  <a:gd name="T7" fmla="*/ 8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4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3 h 38"/>
                  <a:gd name="T26" fmla="*/ 0 w 37"/>
                  <a:gd name="T27" fmla="*/ 20 h 38"/>
                  <a:gd name="T28" fmla="*/ 0 w 37"/>
                  <a:gd name="T29" fmla="*/ 26 h 38"/>
                  <a:gd name="T30" fmla="*/ 4 w 37"/>
                  <a:gd name="T31" fmla="*/ 31 h 38"/>
                  <a:gd name="T32" fmla="*/ 4 w 37"/>
                  <a:gd name="T33" fmla="*/ 31 h 38"/>
                  <a:gd name="T34" fmla="*/ 7 w 37"/>
                  <a:gd name="T35" fmla="*/ 35 h 38"/>
                  <a:gd name="T36" fmla="*/ 13 w 37"/>
                  <a:gd name="T37" fmla="*/ 37 h 38"/>
                  <a:gd name="T38" fmla="*/ 18 w 37"/>
                  <a:gd name="T39" fmla="*/ 38 h 38"/>
                  <a:gd name="T40" fmla="*/ 24 w 37"/>
                  <a:gd name="T41" fmla="*/ 37 h 38"/>
                  <a:gd name="T42" fmla="*/ 24 w 37"/>
                  <a:gd name="T43" fmla="*/ 37 h 38"/>
                  <a:gd name="T44" fmla="*/ 29 w 37"/>
                  <a:gd name="T45" fmla="*/ 35 h 38"/>
                  <a:gd name="T46" fmla="*/ 33 w 37"/>
                  <a:gd name="T47" fmla="*/ 31 h 38"/>
                  <a:gd name="T48" fmla="*/ 37 w 37"/>
                  <a:gd name="T49" fmla="*/ 26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4" name="Freeform 547">
                <a:extLst>
                  <a:ext uri="{FF2B5EF4-FFF2-40B4-BE49-F238E27FC236}">
                    <a16:creationId xmlns:a16="http://schemas.microsoft.com/office/drawing/2014/main" id="{33477076-ACE8-4BB2-A043-2BEB455C6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535"/>
                <a:ext cx="19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3 w 36"/>
                  <a:gd name="T7" fmla="*/ 7 h 36"/>
                  <a:gd name="T8" fmla="*/ 29 w 36"/>
                  <a:gd name="T9" fmla="*/ 3 h 36"/>
                  <a:gd name="T10" fmla="*/ 24 w 36"/>
                  <a:gd name="T11" fmla="*/ 0 h 36"/>
                  <a:gd name="T12" fmla="*/ 24 w 36"/>
                  <a:gd name="T13" fmla="*/ 0 h 36"/>
                  <a:gd name="T14" fmla="*/ 18 w 36"/>
                  <a:gd name="T15" fmla="*/ 0 h 36"/>
                  <a:gd name="T16" fmla="*/ 13 w 36"/>
                  <a:gd name="T17" fmla="*/ 0 h 36"/>
                  <a:gd name="T18" fmla="*/ 7 w 36"/>
                  <a:gd name="T19" fmla="*/ 3 h 36"/>
                  <a:gd name="T20" fmla="*/ 4 w 36"/>
                  <a:gd name="T21" fmla="*/ 7 h 36"/>
                  <a:gd name="T22" fmla="*/ 4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3 h 36"/>
                  <a:gd name="T30" fmla="*/ 4 w 36"/>
                  <a:gd name="T31" fmla="*/ 29 h 36"/>
                  <a:gd name="T32" fmla="*/ 4 w 36"/>
                  <a:gd name="T33" fmla="*/ 29 h 36"/>
                  <a:gd name="T34" fmla="*/ 7 w 36"/>
                  <a:gd name="T35" fmla="*/ 33 h 36"/>
                  <a:gd name="T36" fmla="*/ 13 w 36"/>
                  <a:gd name="T37" fmla="*/ 36 h 36"/>
                  <a:gd name="T38" fmla="*/ 18 w 36"/>
                  <a:gd name="T39" fmla="*/ 36 h 36"/>
                  <a:gd name="T40" fmla="*/ 24 w 36"/>
                  <a:gd name="T41" fmla="*/ 36 h 36"/>
                  <a:gd name="T42" fmla="*/ 24 w 36"/>
                  <a:gd name="T43" fmla="*/ 36 h 36"/>
                  <a:gd name="T44" fmla="*/ 29 w 36"/>
                  <a:gd name="T45" fmla="*/ 33 h 36"/>
                  <a:gd name="T46" fmla="*/ 33 w 36"/>
                  <a:gd name="T47" fmla="*/ 29 h 36"/>
                  <a:gd name="T48" fmla="*/ 36 w 36"/>
                  <a:gd name="T49" fmla="*/ 23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3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5" name="Freeform 548">
                <a:extLst>
                  <a:ext uri="{FF2B5EF4-FFF2-40B4-BE49-F238E27FC236}">
                    <a16:creationId xmlns:a16="http://schemas.microsoft.com/office/drawing/2014/main" id="{EFA35DB7-168D-47DB-A7A1-64B582508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542"/>
                <a:ext cx="19" cy="18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9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2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9 h 37"/>
                  <a:gd name="T28" fmla="*/ 2 w 38"/>
                  <a:gd name="T29" fmla="*/ 24 h 37"/>
                  <a:gd name="T30" fmla="*/ 3 w 38"/>
                  <a:gd name="T31" fmla="*/ 30 h 37"/>
                  <a:gd name="T32" fmla="*/ 3 w 38"/>
                  <a:gd name="T33" fmla="*/ 30 h 37"/>
                  <a:gd name="T34" fmla="*/ 9 w 38"/>
                  <a:gd name="T35" fmla="*/ 33 h 37"/>
                  <a:gd name="T36" fmla="*/ 12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30 h 37"/>
                  <a:gd name="T48" fmla="*/ 36 w 38"/>
                  <a:gd name="T49" fmla="*/ 24 h 37"/>
                  <a:gd name="T50" fmla="*/ 38 w 38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9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9" y="33"/>
                    </a:lnTo>
                    <a:lnTo>
                      <a:pt x="12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30"/>
                    </a:lnTo>
                    <a:lnTo>
                      <a:pt x="36" y="24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6" name="Freeform 549">
                <a:extLst>
                  <a:ext uri="{FF2B5EF4-FFF2-40B4-BE49-F238E27FC236}">
                    <a16:creationId xmlns:a16="http://schemas.microsoft.com/office/drawing/2014/main" id="{7632F797-8572-40AC-94CC-D8E80E5ED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544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3 w 37"/>
                  <a:gd name="T7" fmla="*/ 7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4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6 h 38"/>
                  <a:gd name="T30" fmla="*/ 4 w 37"/>
                  <a:gd name="T31" fmla="*/ 29 h 38"/>
                  <a:gd name="T32" fmla="*/ 4 w 37"/>
                  <a:gd name="T33" fmla="*/ 29 h 38"/>
                  <a:gd name="T34" fmla="*/ 7 w 37"/>
                  <a:gd name="T35" fmla="*/ 35 h 38"/>
                  <a:gd name="T36" fmla="*/ 13 w 37"/>
                  <a:gd name="T37" fmla="*/ 36 h 38"/>
                  <a:gd name="T38" fmla="*/ 18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5 h 38"/>
                  <a:gd name="T46" fmla="*/ 33 w 37"/>
                  <a:gd name="T47" fmla="*/ 29 h 38"/>
                  <a:gd name="T48" fmla="*/ 37 w 37"/>
                  <a:gd name="T49" fmla="*/ 26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5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5"/>
                    </a:lnTo>
                    <a:lnTo>
                      <a:pt x="33" y="29"/>
                    </a:lnTo>
                    <a:lnTo>
                      <a:pt x="37" y="26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7" name="Freeform 550">
                <a:extLst>
                  <a:ext uri="{FF2B5EF4-FFF2-40B4-BE49-F238E27FC236}">
                    <a16:creationId xmlns:a16="http://schemas.microsoft.com/office/drawing/2014/main" id="{9518071A-597C-430D-8491-F31482FFD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544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3 h 38"/>
                  <a:gd name="T6" fmla="*/ 34 w 38"/>
                  <a:gd name="T7" fmla="*/ 7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20 w 38"/>
                  <a:gd name="T15" fmla="*/ 0 h 38"/>
                  <a:gd name="T16" fmla="*/ 14 w 38"/>
                  <a:gd name="T17" fmla="*/ 2 h 38"/>
                  <a:gd name="T18" fmla="*/ 9 w 38"/>
                  <a:gd name="T19" fmla="*/ 4 h 38"/>
                  <a:gd name="T20" fmla="*/ 3 w 38"/>
                  <a:gd name="T21" fmla="*/ 7 h 38"/>
                  <a:gd name="T22" fmla="*/ 3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6 h 38"/>
                  <a:gd name="T30" fmla="*/ 3 w 38"/>
                  <a:gd name="T31" fmla="*/ 29 h 38"/>
                  <a:gd name="T32" fmla="*/ 3 w 38"/>
                  <a:gd name="T33" fmla="*/ 29 h 38"/>
                  <a:gd name="T34" fmla="*/ 9 w 38"/>
                  <a:gd name="T35" fmla="*/ 35 h 38"/>
                  <a:gd name="T36" fmla="*/ 14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5 h 38"/>
                  <a:gd name="T46" fmla="*/ 34 w 38"/>
                  <a:gd name="T47" fmla="*/ 29 h 38"/>
                  <a:gd name="T48" fmla="*/ 36 w 38"/>
                  <a:gd name="T49" fmla="*/ 26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9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5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8" name="Freeform 551">
                <a:extLst>
                  <a:ext uri="{FF2B5EF4-FFF2-40B4-BE49-F238E27FC236}">
                    <a16:creationId xmlns:a16="http://schemas.microsoft.com/office/drawing/2014/main" id="{431FBD18-DF49-4C26-A662-B423C5FB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1549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4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3 h 38"/>
                  <a:gd name="T26" fmla="*/ 0 w 36"/>
                  <a:gd name="T27" fmla="*/ 20 h 38"/>
                  <a:gd name="T28" fmla="*/ 0 w 36"/>
                  <a:gd name="T29" fmla="*/ 26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4 w 36"/>
                  <a:gd name="T41" fmla="*/ 37 h 38"/>
                  <a:gd name="T42" fmla="*/ 24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9" name="Freeform 552">
                <a:extLst>
                  <a:ext uri="{FF2B5EF4-FFF2-40B4-BE49-F238E27FC236}">
                    <a16:creationId xmlns:a16="http://schemas.microsoft.com/office/drawing/2014/main" id="{366E26C7-E72A-45BD-9127-EEF08CDE2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1553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7 w 38"/>
                  <a:gd name="T5" fmla="*/ 13 h 38"/>
                  <a:gd name="T6" fmla="*/ 35 w 38"/>
                  <a:gd name="T7" fmla="*/ 9 h 38"/>
                  <a:gd name="T8" fmla="*/ 29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7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29 w 38"/>
                  <a:gd name="T45" fmla="*/ 35 h 38"/>
                  <a:gd name="T46" fmla="*/ 35 w 38"/>
                  <a:gd name="T47" fmla="*/ 31 h 38"/>
                  <a:gd name="T48" fmla="*/ 37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9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0" name="Freeform 553">
                <a:extLst>
                  <a:ext uri="{FF2B5EF4-FFF2-40B4-BE49-F238E27FC236}">
                    <a16:creationId xmlns:a16="http://schemas.microsoft.com/office/drawing/2014/main" id="{E08E3422-2152-4D23-9D0E-635497F71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1556"/>
                <a:ext cx="19" cy="18"/>
              </a:xfrm>
              <a:custGeom>
                <a:avLst/>
                <a:gdLst>
                  <a:gd name="T0" fmla="*/ 39 w 39"/>
                  <a:gd name="T1" fmla="*/ 18 h 36"/>
                  <a:gd name="T2" fmla="*/ 39 w 39"/>
                  <a:gd name="T3" fmla="*/ 18 h 36"/>
                  <a:gd name="T4" fmla="*/ 37 w 39"/>
                  <a:gd name="T5" fmla="*/ 12 h 36"/>
                  <a:gd name="T6" fmla="*/ 35 w 39"/>
                  <a:gd name="T7" fmla="*/ 7 h 36"/>
                  <a:gd name="T8" fmla="*/ 31 w 39"/>
                  <a:gd name="T9" fmla="*/ 3 h 36"/>
                  <a:gd name="T10" fmla="*/ 26 w 39"/>
                  <a:gd name="T11" fmla="*/ 0 h 36"/>
                  <a:gd name="T12" fmla="*/ 26 w 39"/>
                  <a:gd name="T13" fmla="*/ 0 h 36"/>
                  <a:gd name="T14" fmla="*/ 20 w 39"/>
                  <a:gd name="T15" fmla="*/ 0 h 36"/>
                  <a:gd name="T16" fmla="*/ 15 w 39"/>
                  <a:gd name="T17" fmla="*/ 0 h 36"/>
                  <a:gd name="T18" fmla="*/ 10 w 39"/>
                  <a:gd name="T19" fmla="*/ 3 h 36"/>
                  <a:gd name="T20" fmla="*/ 4 w 39"/>
                  <a:gd name="T21" fmla="*/ 7 h 36"/>
                  <a:gd name="T22" fmla="*/ 4 w 39"/>
                  <a:gd name="T23" fmla="*/ 7 h 36"/>
                  <a:gd name="T24" fmla="*/ 2 w 39"/>
                  <a:gd name="T25" fmla="*/ 12 h 36"/>
                  <a:gd name="T26" fmla="*/ 0 w 39"/>
                  <a:gd name="T27" fmla="*/ 18 h 36"/>
                  <a:gd name="T28" fmla="*/ 2 w 39"/>
                  <a:gd name="T29" fmla="*/ 23 h 36"/>
                  <a:gd name="T30" fmla="*/ 4 w 39"/>
                  <a:gd name="T31" fmla="*/ 29 h 36"/>
                  <a:gd name="T32" fmla="*/ 4 w 39"/>
                  <a:gd name="T33" fmla="*/ 29 h 36"/>
                  <a:gd name="T34" fmla="*/ 10 w 39"/>
                  <a:gd name="T35" fmla="*/ 34 h 36"/>
                  <a:gd name="T36" fmla="*/ 15 w 39"/>
                  <a:gd name="T37" fmla="*/ 36 h 36"/>
                  <a:gd name="T38" fmla="*/ 20 w 39"/>
                  <a:gd name="T39" fmla="*/ 36 h 36"/>
                  <a:gd name="T40" fmla="*/ 26 w 39"/>
                  <a:gd name="T41" fmla="*/ 36 h 36"/>
                  <a:gd name="T42" fmla="*/ 26 w 39"/>
                  <a:gd name="T43" fmla="*/ 36 h 36"/>
                  <a:gd name="T44" fmla="*/ 31 w 39"/>
                  <a:gd name="T45" fmla="*/ 32 h 36"/>
                  <a:gd name="T46" fmla="*/ 35 w 39"/>
                  <a:gd name="T47" fmla="*/ 29 h 36"/>
                  <a:gd name="T48" fmla="*/ 37 w 39"/>
                  <a:gd name="T49" fmla="*/ 23 h 36"/>
                  <a:gd name="T50" fmla="*/ 39 w 39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6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34"/>
                    </a:lnTo>
                    <a:lnTo>
                      <a:pt x="15" y="36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2"/>
                    </a:lnTo>
                    <a:lnTo>
                      <a:pt x="35" y="29"/>
                    </a:lnTo>
                    <a:lnTo>
                      <a:pt x="37" y="23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1" name="Freeform 554">
                <a:extLst>
                  <a:ext uri="{FF2B5EF4-FFF2-40B4-BE49-F238E27FC236}">
                    <a16:creationId xmlns:a16="http://schemas.microsoft.com/office/drawing/2014/main" id="{648DB1A4-5D7F-4DD2-836A-A5FD5A35A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1560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3 w 37"/>
                  <a:gd name="T7" fmla="*/ 7 h 38"/>
                  <a:gd name="T8" fmla="*/ 30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3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3 h 38"/>
                  <a:gd name="T30" fmla="*/ 4 w 37"/>
                  <a:gd name="T31" fmla="*/ 29 h 38"/>
                  <a:gd name="T32" fmla="*/ 4 w 37"/>
                  <a:gd name="T33" fmla="*/ 29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4 h 38"/>
                  <a:gd name="T46" fmla="*/ 33 w 37"/>
                  <a:gd name="T47" fmla="*/ 29 h 38"/>
                  <a:gd name="T48" fmla="*/ 37 w 37"/>
                  <a:gd name="T49" fmla="*/ 25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4"/>
                    </a:lnTo>
                    <a:lnTo>
                      <a:pt x="33" y="29"/>
                    </a:lnTo>
                    <a:lnTo>
                      <a:pt x="37" y="25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2" name="Freeform 555">
                <a:extLst>
                  <a:ext uri="{FF2B5EF4-FFF2-40B4-BE49-F238E27FC236}">
                    <a16:creationId xmlns:a16="http://schemas.microsoft.com/office/drawing/2014/main" id="{EB5194E2-3838-4984-ABAB-5E6FB0277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1563"/>
                <a:ext cx="18" cy="18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3 w 37"/>
                  <a:gd name="T7" fmla="*/ 8 h 37"/>
                  <a:gd name="T8" fmla="*/ 30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8 w 37"/>
                  <a:gd name="T19" fmla="*/ 4 h 37"/>
                  <a:gd name="T20" fmla="*/ 4 w 37"/>
                  <a:gd name="T21" fmla="*/ 8 h 37"/>
                  <a:gd name="T22" fmla="*/ 4 w 37"/>
                  <a:gd name="T23" fmla="*/ 8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29 h 37"/>
                  <a:gd name="T32" fmla="*/ 4 w 37"/>
                  <a:gd name="T33" fmla="*/ 29 h 37"/>
                  <a:gd name="T34" fmla="*/ 8 w 37"/>
                  <a:gd name="T35" fmla="*/ 33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3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3" name="Freeform 556">
                <a:extLst>
                  <a:ext uri="{FF2B5EF4-FFF2-40B4-BE49-F238E27FC236}">
                    <a16:creationId xmlns:a16="http://schemas.microsoft.com/office/drawing/2014/main" id="{58D6E99F-2A77-44D3-8380-ECFD42958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1563"/>
                <a:ext cx="18" cy="18"/>
              </a:xfrm>
              <a:custGeom>
                <a:avLst/>
                <a:gdLst>
                  <a:gd name="T0" fmla="*/ 36 w 36"/>
                  <a:gd name="T1" fmla="*/ 18 h 37"/>
                  <a:gd name="T2" fmla="*/ 36 w 36"/>
                  <a:gd name="T3" fmla="*/ 18 h 37"/>
                  <a:gd name="T4" fmla="*/ 36 w 36"/>
                  <a:gd name="T5" fmla="*/ 13 h 37"/>
                  <a:gd name="T6" fmla="*/ 32 w 36"/>
                  <a:gd name="T7" fmla="*/ 8 h 37"/>
                  <a:gd name="T8" fmla="*/ 29 w 36"/>
                  <a:gd name="T9" fmla="*/ 4 h 37"/>
                  <a:gd name="T10" fmla="*/ 23 w 36"/>
                  <a:gd name="T11" fmla="*/ 0 h 37"/>
                  <a:gd name="T12" fmla="*/ 23 w 36"/>
                  <a:gd name="T13" fmla="*/ 0 h 37"/>
                  <a:gd name="T14" fmla="*/ 18 w 36"/>
                  <a:gd name="T15" fmla="*/ 0 h 37"/>
                  <a:gd name="T16" fmla="*/ 12 w 36"/>
                  <a:gd name="T17" fmla="*/ 0 h 37"/>
                  <a:gd name="T18" fmla="*/ 7 w 36"/>
                  <a:gd name="T19" fmla="*/ 4 h 37"/>
                  <a:gd name="T20" fmla="*/ 3 w 36"/>
                  <a:gd name="T21" fmla="*/ 8 h 37"/>
                  <a:gd name="T22" fmla="*/ 3 w 36"/>
                  <a:gd name="T23" fmla="*/ 8 h 37"/>
                  <a:gd name="T24" fmla="*/ 0 w 36"/>
                  <a:gd name="T25" fmla="*/ 13 h 37"/>
                  <a:gd name="T26" fmla="*/ 0 w 36"/>
                  <a:gd name="T27" fmla="*/ 18 h 37"/>
                  <a:gd name="T28" fmla="*/ 0 w 36"/>
                  <a:gd name="T29" fmla="*/ 24 h 37"/>
                  <a:gd name="T30" fmla="*/ 3 w 36"/>
                  <a:gd name="T31" fmla="*/ 29 h 37"/>
                  <a:gd name="T32" fmla="*/ 3 w 36"/>
                  <a:gd name="T33" fmla="*/ 29 h 37"/>
                  <a:gd name="T34" fmla="*/ 7 w 36"/>
                  <a:gd name="T35" fmla="*/ 33 h 37"/>
                  <a:gd name="T36" fmla="*/ 12 w 36"/>
                  <a:gd name="T37" fmla="*/ 37 h 37"/>
                  <a:gd name="T38" fmla="*/ 18 w 36"/>
                  <a:gd name="T39" fmla="*/ 37 h 37"/>
                  <a:gd name="T40" fmla="*/ 23 w 36"/>
                  <a:gd name="T41" fmla="*/ 37 h 37"/>
                  <a:gd name="T42" fmla="*/ 23 w 36"/>
                  <a:gd name="T43" fmla="*/ 37 h 37"/>
                  <a:gd name="T44" fmla="*/ 29 w 36"/>
                  <a:gd name="T45" fmla="*/ 33 h 37"/>
                  <a:gd name="T46" fmla="*/ 32 w 36"/>
                  <a:gd name="T47" fmla="*/ 29 h 37"/>
                  <a:gd name="T48" fmla="*/ 36 w 36"/>
                  <a:gd name="T49" fmla="*/ 24 h 37"/>
                  <a:gd name="T50" fmla="*/ 36 w 36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4" name="Freeform 557">
                <a:extLst>
                  <a:ext uri="{FF2B5EF4-FFF2-40B4-BE49-F238E27FC236}">
                    <a16:creationId xmlns:a16="http://schemas.microsoft.com/office/drawing/2014/main" id="{D9C36B0C-B5BD-47B3-9339-31F04BD02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565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3 h 38"/>
                  <a:gd name="T6" fmla="*/ 34 w 38"/>
                  <a:gd name="T7" fmla="*/ 7 h 38"/>
                  <a:gd name="T8" fmla="*/ 29 w 38"/>
                  <a:gd name="T9" fmla="*/ 4 h 38"/>
                  <a:gd name="T10" fmla="*/ 23 w 38"/>
                  <a:gd name="T11" fmla="*/ 2 h 38"/>
                  <a:gd name="T12" fmla="*/ 23 w 38"/>
                  <a:gd name="T13" fmla="*/ 2 h 38"/>
                  <a:gd name="T14" fmla="*/ 18 w 38"/>
                  <a:gd name="T15" fmla="*/ 0 h 38"/>
                  <a:gd name="T16" fmla="*/ 12 w 38"/>
                  <a:gd name="T17" fmla="*/ 2 h 38"/>
                  <a:gd name="T18" fmla="*/ 7 w 38"/>
                  <a:gd name="T19" fmla="*/ 4 h 38"/>
                  <a:gd name="T20" fmla="*/ 3 w 38"/>
                  <a:gd name="T21" fmla="*/ 7 h 38"/>
                  <a:gd name="T22" fmla="*/ 3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5 h 38"/>
                  <a:gd name="T30" fmla="*/ 3 w 38"/>
                  <a:gd name="T31" fmla="*/ 29 h 38"/>
                  <a:gd name="T32" fmla="*/ 3 w 38"/>
                  <a:gd name="T33" fmla="*/ 29 h 38"/>
                  <a:gd name="T34" fmla="*/ 7 w 38"/>
                  <a:gd name="T35" fmla="*/ 34 h 38"/>
                  <a:gd name="T36" fmla="*/ 12 w 38"/>
                  <a:gd name="T37" fmla="*/ 36 h 38"/>
                  <a:gd name="T38" fmla="*/ 18 w 38"/>
                  <a:gd name="T39" fmla="*/ 38 h 38"/>
                  <a:gd name="T40" fmla="*/ 23 w 38"/>
                  <a:gd name="T41" fmla="*/ 36 h 38"/>
                  <a:gd name="T42" fmla="*/ 23 w 38"/>
                  <a:gd name="T43" fmla="*/ 36 h 38"/>
                  <a:gd name="T44" fmla="*/ 29 w 38"/>
                  <a:gd name="T45" fmla="*/ 34 h 38"/>
                  <a:gd name="T46" fmla="*/ 34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4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5" name="Freeform 558">
                <a:extLst>
                  <a:ext uri="{FF2B5EF4-FFF2-40B4-BE49-F238E27FC236}">
                    <a16:creationId xmlns:a16="http://schemas.microsoft.com/office/drawing/2014/main" id="{9A6F8BAC-94D0-46BF-81C6-6F6209D73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568"/>
                <a:ext cx="19" cy="18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9 h 37"/>
                  <a:gd name="T4" fmla="*/ 36 w 38"/>
                  <a:gd name="T5" fmla="*/ 13 h 37"/>
                  <a:gd name="T6" fmla="*/ 34 w 38"/>
                  <a:gd name="T7" fmla="*/ 8 h 37"/>
                  <a:gd name="T8" fmla="*/ 29 w 38"/>
                  <a:gd name="T9" fmla="*/ 4 h 37"/>
                  <a:gd name="T10" fmla="*/ 23 w 38"/>
                  <a:gd name="T11" fmla="*/ 0 h 37"/>
                  <a:gd name="T12" fmla="*/ 23 w 38"/>
                  <a:gd name="T13" fmla="*/ 0 h 37"/>
                  <a:gd name="T14" fmla="*/ 18 w 38"/>
                  <a:gd name="T15" fmla="*/ 0 h 37"/>
                  <a:gd name="T16" fmla="*/ 12 w 38"/>
                  <a:gd name="T17" fmla="*/ 0 h 37"/>
                  <a:gd name="T18" fmla="*/ 7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9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7 w 38"/>
                  <a:gd name="T35" fmla="*/ 33 h 37"/>
                  <a:gd name="T36" fmla="*/ 12 w 38"/>
                  <a:gd name="T37" fmla="*/ 37 h 37"/>
                  <a:gd name="T38" fmla="*/ 18 w 38"/>
                  <a:gd name="T39" fmla="*/ 37 h 37"/>
                  <a:gd name="T40" fmla="*/ 23 w 38"/>
                  <a:gd name="T41" fmla="*/ 37 h 37"/>
                  <a:gd name="T42" fmla="*/ 23 w 38"/>
                  <a:gd name="T43" fmla="*/ 37 h 37"/>
                  <a:gd name="T44" fmla="*/ 29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9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6" name="Freeform 559">
                <a:extLst>
                  <a:ext uri="{FF2B5EF4-FFF2-40B4-BE49-F238E27FC236}">
                    <a16:creationId xmlns:a16="http://schemas.microsoft.com/office/drawing/2014/main" id="{559B41AB-E4A7-46DD-BB99-F583875FB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569"/>
                <a:ext cx="18" cy="20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3 w 37"/>
                  <a:gd name="T7" fmla="*/ 9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4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3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5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5 h 38"/>
                  <a:gd name="T46" fmla="*/ 33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7" name="Freeform 560">
                <a:extLst>
                  <a:ext uri="{FF2B5EF4-FFF2-40B4-BE49-F238E27FC236}">
                    <a16:creationId xmlns:a16="http://schemas.microsoft.com/office/drawing/2014/main" id="{63A5775B-E9F0-4CC3-8B8B-ACED04E07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572"/>
                <a:ext cx="19" cy="18"/>
              </a:xfrm>
              <a:custGeom>
                <a:avLst/>
                <a:gdLst>
                  <a:gd name="T0" fmla="*/ 36 w 36"/>
                  <a:gd name="T1" fmla="*/ 19 h 37"/>
                  <a:gd name="T2" fmla="*/ 36 w 36"/>
                  <a:gd name="T3" fmla="*/ 19 h 37"/>
                  <a:gd name="T4" fmla="*/ 36 w 36"/>
                  <a:gd name="T5" fmla="*/ 13 h 37"/>
                  <a:gd name="T6" fmla="*/ 33 w 36"/>
                  <a:gd name="T7" fmla="*/ 8 h 37"/>
                  <a:gd name="T8" fmla="*/ 29 w 36"/>
                  <a:gd name="T9" fmla="*/ 4 h 37"/>
                  <a:gd name="T10" fmla="*/ 24 w 36"/>
                  <a:gd name="T11" fmla="*/ 0 h 37"/>
                  <a:gd name="T12" fmla="*/ 24 w 36"/>
                  <a:gd name="T13" fmla="*/ 0 h 37"/>
                  <a:gd name="T14" fmla="*/ 18 w 36"/>
                  <a:gd name="T15" fmla="*/ 0 h 37"/>
                  <a:gd name="T16" fmla="*/ 13 w 36"/>
                  <a:gd name="T17" fmla="*/ 0 h 37"/>
                  <a:gd name="T18" fmla="*/ 7 w 36"/>
                  <a:gd name="T19" fmla="*/ 4 h 37"/>
                  <a:gd name="T20" fmla="*/ 4 w 36"/>
                  <a:gd name="T21" fmla="*/ 8 h 37"/>
                  <a:gd name="T22" fmla="*/ 4 w 36"/>
                  <a:gd name="T23" fmla="*/ 8 h 37"/>
                  <a:gd name="T24" fmla="*/ 0 w 36"/>
                  <a:gd name="T25" fmla="*/ 13 h 37"/>
                  <a:gd name="T26" fmla="*/ 0 w 36"/>
                  <a:gd name="T27" fmla="*/ 19 h 37"/>
                  <a:gd name="T28" fmla="*/ 0 w 36"/>
                  <a:gd name="T29" fmla="*/ 24 h 37"/>
                  <a:gd name="T30" fmla="*/ 4 w 36"/>
                  <a:gd name="T31" fmla="*/ 30 h 37"/>
                  <a:gd name="T32" fmla="*/ 4 w 36"/>
                  <a:gd name="T33" fmla="*/ 30 h 37"/>
                  <a:gd name="T34" fmla="*/ 7 w 36"/>
                  <a:gd name="T35" fmla="*/ 33 h 37"/>
                  <a:gd name="T36" fmla="*/ 13 w 36"/>
                  <a:gd name="T37" fmla="*/ 37 h 37"/>
                  <a:gd name="T38" fmla="*/ 18 w 36"/>
                  <a:gd name="T39" fmla="*/ 37 h 37"/>
                  <a:gd name="T40" fmla="*/ 24 w 36"/>
                  <a:gd name="T41" fmla="*/ 37 h 37"/>
                  <a:gd name="T42" fmla="*/ 24 w 36"/>
                  <a:gd name="T43" fmla="*/ 37 h 37"/>
                  <a:gd name="T44" fmla="*/ 29 w 36"/>
                  <a:gd name="T45" fmla="*/ 33 h 37"/>
                  <a:gd name="T46" fmla="*/ 33 w 36"/>
                  <a:gd name="T47" fmla="*/ 30 h 37"/>
                  <a:gd name="T48" fmla="*/ 36 w 36"/>
                  <a:gd name="T49" fmla="*/ 24 h 37"/>
                  <a:gd name="T50" fmla="*/ 36 w 36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3"/>
                    </a:lnTo>
                    <a:lnTo>
                      <a:pt x="33" y="30"/>
                    </a:lnTo>
                    <a:lnTo>
                      <a:pt x="36" y="24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8" name="Freeform 561">
                <a:extLst>
                  <a:ext uri="{FF2B5EF4-FFF2-40B4-BE49-F238E27FC236}">
                    <a16:creationId xmlns:a16="http://schemas.microsoft.com/office/drawing/2014/main" id="{04B24A31-4064-4DA8-BB71-3A4C8C33D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577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5 w 36"/>
                  <a:gd name="T7" fmla="*/ 7 h 38"/>
                  <a:gd name="T8" fmla="*/ 29 w 36"/>
                  <a:gd name="T9" fmla="*/ 3 h 38"/>
                  <a:gd name="T10" fmla="*/ 24 w 36"/>
                  <a:gd name="T11" fmla="*/ 1 h 38"/>
                  <a:gd name="T12" fmla="*/ 24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4 w 36"/>
                  <a:gd name="T21" fmla="*/ 7 h 38"/>
                  <a:gd name="T22" fmla="*/ 4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3 h 38"/>
                  <a:gd name="T30" fmla="*/ 4 w 36"/>
                  <a:gd name="T31" fmla="*/ 29 h 38"/>
                  <a:gd name="T32" fmla="*/ 4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5 w 36"/>
                  <a:gd name="T47" fmla="*/ 29 h 38"/>
                  <a:gd name="T48" fmla="*/ 36 w 36"/>
                  <a:gd name="T49" fmla="*/ 23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5" y="7"/>
                    </a:lnTo>
                    <a:lnTo>
                      <a:pt x="29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5" y="29"/>
                    </a:lnTo>
                    <a:lnTo>
                      <a:pt x="36" y="23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9" name="Freeform 562">
                <a:extLst>
                  <a:ext uri="{FF2B5EF4-FFF2-40B4-BE49-F238E27FC236}">
                    <a16:creationId xmlns:a16="http://schemas.microsoft.com/office/drawing/2014/main" id="{16540FE3-99F9-49BC-BE40-A0AD885C8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579"/>
                <a:ext cx="18" cy="19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0" name="Freeform 563">
                <a:extLst>
                  <a:ext uri="{FF2B5EF4-FFF2-40B4-BE49-F238E27FC236}">
                    <a16:creationId xmlns:a16="http://schemas.microsoft.com/office/drawing/2014/main" id="{B82EEC32-3B68-4F50-B2F9-F623D0CF8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581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3 w 36"/>
                  <a:gd name="T7" fmla="*/ 7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5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3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1" name="Freeform 564">
                <a:extLst>
                  <a:ext uri="{FF2B5EF4-FFF2-40B4-BE49-F238E27FC236}">
                    <a16:creationId xmlns:a16="http://schemas.microsoft.com/office/drawing/2014/main" id="{BAAB4B71-7182-4704-B14F-8D5036B4A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581"/>
                <a:ext cx="19" cy="19"/>
              </a:xfrm>
              <a:custGeom>
                <a:avLst/>
                <a:gdLst>
                  <a:gd name="T0" fmla="*/ 39 w 39"/>
                  <a:gd name="T1" fmla="*/ 18 h 38"/>
                  <a:gd name="T2" fmla="*/ 39 w 39"/>
                  <a:gd name="T3" fmla="*/ 18 h 38"/>
                  <a:gd name="T4" fmla="*/ 37 w 39"/>
                  <a:gd name="T5" fmla="*/ 12 h 38"/>
                  <a:gd name="T6" fmla="*/ 35 w 39"/>
                  <a:gd name="T7" fmla="*/ 7 h 38"/>
                  <a:gd name="T8" fmla="*/ 31 w 39"/>
                  <a:gd name="T9" fmla="*/ 3 h 38"/>
                  <a:gd name="T10" fmla="*/ 26 w 39"/>
                  <a:gd name="T11" fmla="*/ 1 h 38"/>
                  <a:gd name="T12" fmla="*/ 26 w 39"/>
                  <a:gd name="T13" fmla="*/ 1 h 38"/>
                  <a:gd name="T14" fmla="*/ 20 w 39"/>
                  <a:gd name="T15" fmla="*/ 0 h 38"/>
                  <a:gd name="T16" fmla="*/ 15 w 39"/>
                  <a:gd name="T17" fmla="*/ 1 h 38"/>
                  <a:gd name="T18" fmla="*/ 10 w 39"/>
                  <a:gd name="T19" fmla="*/ 3 h 38"/>
                  <a:gd name="T20" fmla="*/ 4 w 39"/>
                  <a:gd name="T21" fmla="*/ 7 h 38"/>
                  <a:gd name="T22" fmla="*/ 4 w 39"/>
                  <a:gd name="T23" fmla="*/ 7 h 38"/>
                  <a:gd name="T24" fmla="*/ 2 w 39"/>
                  <a:gd name="T25" fmla="*/ 12 h 38"/>
                  <a:gd name="T26" fmla="*/ 0 w 39"/>
                  <a:gd name="T27" fmla="*/ 18 h 38"/>
                  <a:gd name="T28" fmla="*/ 2 w 39"/>
                  <a:gd name="T29" fmla="*/ 25 h 38"/>
                  <a:gd name="T30" fmla="*/ 4 w 39"/>
                  <a:gd name="T31" fmla="*/ 29 h 38"/>
                  <a:gd name="T32" fmla="*/ 4 w 39"/>
                  <a:gd name="T33" fmla="*/ 29 h 38"/>
                  <a:gd name="T34" fmla="*/ 10 w 39"/>
                  <a:gd name="T35" fmla="*/ 34 h 38"/>
                  <a:gd name="T36" fmla="*/ 15 w 39"/>
                  <a:gd name="T37" fmla="*/ 36 h 38"/>
                  <a:gd name="T38" fmla="*/ 20 w 39"/>
                  <a:gd name="T39" fmla="*/ 38 h 38"/>
                  <a:gd name="T40" fmla="*/ 26 w 39"/>
                  <a:gd name="T41" fmla="*/ 36 h 38"/>
                  <a:gd name="T42" fmla="*/ 26 w 39"/>
                  <a:gd name="T43" fmla="*/ 36 h 38"/>
                  <a:gd name="T44" fmla="*/ 31 w 39"/>
                  <a:gd name="T45" fmla="*/ 34 h 38"/>
                  <a:gd name="T46" fmla="*/ 35 w 39"/>
                  <a:gd name="T47" fmla="*/ 29 h 38"/>
                  <a:gd name="T48" fmla="*/ 37 w 39"/>
                  <a:gd name="T49" fmla="*/ 25 h 38"/>
                  <a:gd name="T50" fmla="*/ 39 w 39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8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0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34"/>
                    </a:lnTo>
                    <a:lnTo>
                      <a:pt x="15" y="36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4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2" name="Freeform 565">
                <a:extLst>
                  <a:ext uri="{FF2B5EF4-FFF2-40B4-BE49-F238E27FC236}">
                    <a16:creationId xmlns:a16="http://schemas.microsoft.com/office/drawing/2014/main" id="{92D060EE-FDCF-43CC-989E-0002F7AE6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1581"/>
                <a:ext cx="20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2 h 38"/>
                  <a:gd name="T6" fmla="*/ 34 w 38"/>
                  <a:gd name="T7" fmla="*/ 7 h 38"/>
                  <a:gd name="T8" fmla="*/ 29 w 38"/>
                  <a:gd name="T9" fmla="*/ 3 h 38"/>
                  <a:gd name="T10" fmla="*/ 24 w 38"/>
                  <a:gd name="T11" fmla="*/ 1 h 38"/>
                  <a:gd name="T12" fmla="*/ 24 w 38"/>
                  <a:gd name="T13" fmla="*/ 1 h 38"/>
                  <a:gd name="T14" fmla="*/ 18 w 38"/>
                  <a:gd name="T15" fmla="*/ 0 h 38"/>
                  <a:gd name="T16" fmla="*/ 13 w 38"/>
                  <a:gd name="T17" fmla="*/ 1 h 38"/>
                  <a:gd name="T18" fmla="*/ 7 w 38"/>
                  <a:gd name="T19" fmla="*/ 3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2 h 38"/>
                  <a:gd name="T26" fmla="*/ 0 w 38"/>
                  <a:gd name="T27" fmla="*/ 18 h 38"/>
                  <a:gd name="T28" fmla="*/ 2 w 38"/>
                  <a:gd name="T29" fmla="*/ 25 h 38"/>
                  <a:gd name="T30" fmla="*/ 4 w 38"/>
                  <a:gd name="T31" fmla="*/ 29 h 38"/>
                  <a:gd name="T32" fmla="*/ 4 w 38"/>
                  <a:gd name="T33" fmla="*/ 29 h 38"/>
                  <a:gd name="T34" fmla="*/ 7 w 38"/>
                  <a:gd name="T35" fmla="*/ 34 h 38"/>
                  <a:gd name="T36" fmla="*/ 13 w 38"/>
                  <a:gd name="T37" fmla="*/ 36 h 38"/>
                  <a:gd name="T38" fmla="*/ 18 w 38"/>
                  <a:gd name="T39" fmla="*/ 38 h 38"/>
                  <a:gd name="T40" fmla="*/ 24 w 38"/>
                  <a:gd name="T41" fmla="*/ 36 h 38"/>
                  <a:gd name="T42" fmla="*/ 24 w 38"/>
                  <a:gd name="T43" fmla="*/ 36 h 38"/>
                  <a:gd name="T44" fmla="*/ 29 w 38"/>
                  <a:gd name="T45" fmla="*/ 34 h 38"/>
                  <a:gd name="T46" fmla="*/ 34 w 38"/>
                  <a:gd name="T47" fmla="*/ 29 h 38"/>
                  <a:gd name="T48" fmla="*/ 36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29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3" name="Freeform 566">
                <a:extLst>
                  <a:ext uri="{FF2B5EF4-FFF2-40B4-BE49-F238E27FC236}">
                    <a16:creationId xmlns:a16="http://schemas.microsoft.com/office/drawing/2014/main" id="{F7BBA21E-7DC3-471D-9FAA-E0B0DEDBD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1586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2 h 38"/>
                  <a:gd name="T6" fmla="*/ 35 w 38"/>
                  <a:gd name="T7" fmla="*/ 9 h 38"/>
                  <a:gd name="T8" fmla="*/ 31 w 38"/>
                  <a:gd name="T9" fmla="*/ 3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9 w 38"/>
                  <a:gd name="T19" fmla="*/ 3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2 h 38"/>
                  <a:gd name="T26" fmla="*/ 0 w 38"/>
                  <a:gd name="T27" fmla="*/ 20 h 38"/>
                  <a:gd name="T28" fmla="*/ 2 w 38"/>
                  <a:gd name="T29" fmla="*/ 25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4 h 38"/>
                  <a:gd name="T36" fmla="*/ 13 w 38"/>
                  <a:gd name="T37" fmla="*/ 36 h 38"/>
                  <a:gd name="T38" fmla="*/ 18 w 38"/>
                  <a:gd name="T39" fmla="*/ 38 h 38"/>
                  <a:gd name="T40" fmla="*/ 26 w 38"/>
                  <a:gd name="T41" fmla="*/ 36 h 38"/>
                  <a:gd name="T42" fmla="*/ 26 w 38"/>
                  <a:gd name="T43" fmla="*/ 36 h 38"/>
                  <a:gd name="T44" fmla="*/ 31 w 38"/>
                  <a:gd name="T45" fmla="*/ 34 h 38"/>
                  <a:gd name="T46" fmla="*/ 35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1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4"/>
                    </a:lnTo>
                    <a:lnTo>
                      <a:pt x="35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4" name="Freeform 567">
                <a:extLst>
                  <a:ext uri="{FF2B5EF4-FFF2-40B4-BE49-F238E27FC236}">
                    <a16:creationId xmlns:a16="http://schemas.microsoft.com/office/drawing/2014/main" id="{F9F9EA3E-9AC6-4BC2-8631-2AB74D428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589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7 h 37"/>
                  <a:gd name="T8" fmla="*/ 29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18 w 38"/>
                  <a:gd name="T15" fmla="*/ 0 h 37"/>
                  <a:gd name="T16" fmla="*/ 12 w 38"/>
                  <a:gd name="T17" fmla="*/ 0 h 37"/>
                  <a:gd name="T18" fmla="*/ 7 w 38"/>
                  <a:gd name="T19" fmla="*/ 4 h 37"/>
                  <a:gd name="T20" fmla="*/ 3 w 38"/>
                  <a:gd name="T21" fmla="*/ 7 h 37"/>
                  <a:gd name="T22" fmla="*/ 3 w 38"/>
                  <a:gd name="T23" fmla="*/ 7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7 w 38"/>
                  <a:gd name="T35" fmla="*/ 33 h 37"/>
                  <a:gd name="T36" fmla="*/ 12 w 38"/>
                  <a:gd name="T37" fmla="*/ 37 h 37"/>
                  <a:gd name="T38" fmla="*/ 18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29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</p:grpSp>
        <p:grpSp>
          <p:nvGrpSpPr>
            <p:cNvPr id="1475" name="Group 769">
              <a:extLst>
                <a:ext uri="{FF2B5EF4-FFF2-40B4-BE49-F238E27FC236}">
                  <a16:creationId xmlns:a16="http://schemas.microsoft.com/office/drawing/2014/main" id="{796A9F74-8318-4D7F-A22C-8933A8E52B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2" y="995"/>
              <a:ext cx="2239" cy="722"/>
              <a:chOff x="442" y="995"/>
              <a:chExt cx="2239" cy="722"/>
            </a:xfrm>
          </p:grpSpPr>
          <p:sp>
            <p:nvSpPr>
              <p:cNvPr id="1695" name="Freeform 569">
                <a:extLst>
                  <a:ext uri="{FF2B5EF4-FFF2-40B4-BE49-F238E27FC236}">
                    <a16:creationId xmlns:a16="http://schemas.microsoft.com/office/drawing/2014/main" id="{49F4AEEC-AD70-4135-BB02-CAF288A35C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589"/>
                <a:ext cx="18" cy="18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3 w 37"/>
                  <a:gd name="T7" fmla="*/ 7 h 37"/>
                  <a:gd name="T8" fmla="*/ 29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8 w 37"/>
                  <a:gd name="T15" fmla="*/ 0 h 37"/>
                  <a:gd name="T16" fmla="*/ 13 w 37"/>
                  <a:gd name="T17" fmla="*/ 0 h 37"/>
                  <a:gd name="T18" fmla="*/ 7 w 37"/>
                  <a:gd name="T19" fmla="*/ 4 h 37"/>
                  <a:gd name="T20" fmla="*/ 4 w 37"/>
                  <a:gd name="T21" fmla="*/ 7 h 37"/>
                  <a:gd name="T22" fmla="*/ 4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29 h 37"/>
                  <a:gd name="T32" fmla="*/ 4 w 37"/>
                  <a:gd name="T33" fmla="*/ 29 h 37"/>
                  <a:gd name="T34" fmla="*/ 7 w 37"/>
                  <a:gd name="T35" fmla="*/ 33 h 37"/>
                  <a:gd name="T36" fmla="*/ 13 w 37"/>
                  <a:gd name="T37" fmla="*/ 37 h 37"/>
                  <a:gd name="T38" fmla="*/ 18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29 w 37"/>
                  <a:gd name="T45" fmla="*/ 33 h 37"/>
                  <a:gd name="T46" fmla="*/ 33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6" name="Freeform 570">
                <a:extLst>
                  <a:ext uri="{FF2B5EF4-FFF2-40B4-BE49-F238E27FC236}">
                    <a16:creationId xmlns:a16="http://schemas.microsoft.com/office/drawing/2014/main" id="{E778056C-36B4-47C8-885D-9008A614F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1589"/>
                <a:ext cx="20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5 w 38"/>
                  <a:gd name="T7" fmla="*/ 7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3 w 38"/>
                  <a:gd name="T17" fmla="*/ 0 h 37"/>
                  <a:gd name="T18" fmla="*/ 9 w 38"/>
                  <a:gd name="T19" fmla="*/ 4 h 37"/>
                  <a:gd name="T20" fmla="*/ 4 w 38"/>
                  <a:gd name="T21" fmla="*/ 7 h 37"/>
                  <a:gd name="T22" fmla="*/ 4 w 38"/>
                  <a:gd name="T23" fmla="*/ 7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9 w 38"/>
                  <a:gd name="T35" fmla="*/ 33 h 37"/>
                  <a:gd name="T36" fmla="*/ 13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5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7" name="Freeform 571">
                <a:extLst>
                  <a:ext uri="{FF2B5EF4-FFF2-40B4-BE49-F238E27FC236}">
                    <a16:creationId xmlns:a16="http://schemas.microsoft.com/office/drawing/2014/main" id="{E37649FB-7C07-416F-A937-5A652DD01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1593"/>
                <a:ext cx="19" cy="18"/>
              </a:xfrm>
              <a:custGeom>
                <a:avLst/>
                <a:gdLst>
                  <a:gd name="T0" fmla="*/ 36 w 36"/>
                  <a:gd name="T1" fmla="*/ 18 h 37"/>
                  <a:gd name="T2" fmla="*/ 36 w 36"/>
                  <a:gd name="T3" fmla="*/ 18 h 37"/>
                  <a:gd name="T4" fmla="*/ 36 w 36"/>
                  <a:gd name="T5" fmla="*/ 13 h 37"/>
                  <a:gd name="T6" fmla="*/ 33 w 36"/>
                  <a:gd name="T7" fmla="*/ 8 h 37"/>
                  <a:gd name="T8" fmla="*/ 29 w 36"/>
                  <a:gd name="T9" fmla="*/ 4 h 37"/>
                  <a:gd name="T10" fmla="*/ 24 w 36"/>
                  <a:gd name="T11" fmla="*/ 0 h 37"/>
                  <a:gd name="T12" fmla="*/ 24 w 36"/>
                  <a:gd name="T13" fmla="*/ 0 h 37"/>
                  <a:gd name="T14" fmla="*/ 18 w 36"/>
                  <a:gd name="T15" fmla="*/ 0 h 37"/>
                  <a:gd name="T16" fmla="*/ 13 w 36"/>
                  <a:gd name="T17" fmla="*/ 0 h 37"/>
                  <a:gd name="T18" fmla="*/ 7 w 36"/>
                  <a:gd name="T19" fmla="*/ 4 h 37"/>
                  <a:gd name="T20" fmla="*/ 4 w 36"/>
                  <a:gd name="T21" fmla="*/ 8 h 37"/>
                  <a:gd name="T22" fmla="*/ 4 w 36"/>
                  <a:gd name="T23" fmla="*/ 8 h 37"/>
                  <a:gd name="T24" fmla="*/ 0 w 36"/>
                  <a:gd name="T25" fmla="*/ 13 h 37"/>
                  <a:gd name="T26" fmla="*/ 0 w 36"/>
                  <a:gd name="T27" fmla="*/ 18 h 37"/>
                  <a:gd name="T28" fmla="*/ 0 w 36"/>
                  <a:gd name="T29" fmla="*/ 24 h 37"/>
                  <a:gd name="T30" fmla="*/ 4 w 36"/>
                  <a:gd name="T31" fmla="*/ 29 h 37"/>
                  <a:gd name="T32" fmla="*/ 4 w 36"/>
                  <a:gd name="T33" fmla="*/ 29 h 37"/>
                  <a:gd name="T34" fmla="*/ 7 w 36"/>
                  <a:gd name="T35" fmla="*/ 35 h 37"/>
                  <a:gd name="T36" fmla="*/ 13 w 36"/>
                  <a:gd name="T37" fmla="*/ 37 h 37"/>
                  <a:gd name="T38" fmla="*/ 18 w 36"/>
                  <a:gd name="T39" fmla="*/ 37 h 37"/>
                  <a:gd name="T40" fmla="*/ 24 w 36"/>
                  <a:gd name="T41" fmla="*/ 37 h 37"/>
                  <a:gd name="T42" fmla="*/ 24 w 36"/>
                  <a:gd name="T43" fmla="*/ 37 h 37"/>
                  <a:gd name="T44" fmla="*/ 29 w 36"/>
                  <a:gd name="T45" fmla="*/ 33 h 37"/>
                  <a:gd name="T46" fmla="*/ 33 w 36"/>
                  <a:gd name="T47" fmla="*/ 29 h 37"/>
                  <a:gd name="T48" fmla="*/ 36 w 36"/>
                  <a:gd name="T49" fmla="*/ 24 h 37"/>
                  <a:gd name="T50" fmla="*/ 36 w 36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8" name="Freeform 572">
                <a:extLst>
                  <a:ext uri="{FF2B5EF4-FFF2-40B4-BE49-F238E27FC236}">
                    <a16:creationId xmlns:a16="http://schemas.microsoft.com/office/drawing/2014/main" id="{5E21DA71-27EE-4F05-B206-34CE73EE4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596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18 w 38"/>
                  <a:gd name="T15" fmla="*/ 0 h 36"/>
                  <a:gd name="T16" fmla="*/ 12 w 38"/>
                  <a:gd name="T17" fmla="*/ 0 h 36"/>
                  <a:gd name="T18" fmla="*/ 9 w 38"/>
                  <a:gd name="T19" fmla="*/ 2 h 36"/>
                  <a:gd name="T20" fmla="*/ 3 w 38"/>
                  <a:gd name="T21" fmla="*/ 7 h 36"/>
                  <a:gd name="T22" fmla="*/ 3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3 w 38"/>
                  <a:gd name="T31" fmla="*/ 29 h 36"/>
                  <a:gd name="T32" fmla="*/ 3 w 38"/>
                  <a:gd name="T33" fmla="*/ 29 h 36"/>
                  <a:gd name="T34" fmla="*/ 9 w 38"/>
                  <a:gd name="T35" fmla="*/ 32 h 36"/>
                  <a:gd name="T36" fmla="*/ 12 w 38"/>
                  <a:gd name="T37" fmla="*/ 36 h 36"/>
                  <a:gd name="T38" fmla="*/ 18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2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9" name="Freeform 573">
                <a:extLst>
                  <a:ext uri="{FF2B5EF4-FFF2-40B4-BE49-F238E27FC236}">
                    <a16:creationId xmlns:a16="http://schemas.microsoft.com/office/drawing/2014/main" id="{19302649-6C47-4CBB-A715-79F0F60FB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596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18 w 38"/>
                  <a:gd name="T15" fmla="*/ 0 h 36"/>
                  <a:gd name="T16" fmla="*/ 12 w 38"/>
                  <a:gd name="T17" fmla="*/ 0 h 36"/>
                  <a:gd name="T18" fmla="*/ 9 w 38"/>
                  <a:gd name="T19" fmla="*/ 2 h 36"/>
                  <a:gd name="T20" fmla="*/ 3 w 38"/>
                  <a:gd name="T21" fmla="*/ 7 h 36"/>
                  <a:gd name="T22" fmla="*/ 3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3 w 38"/>
                  <a:gd name="T31" fmla="*/ 29 h 36"/>
                  <a:gd name="T32" fmla="*/ 3 w 38"/>
                  <a:gd name="T33" fmla="*/ 29 h 36"/>
                  <a:gd name="T34" fmla="*/ 9 w 38"/>
                  <a:gd name="T35" fmla="*/ 32 h 36"/>
                  <a:gd name="T36" fmla="*/ 12 w 38"/>
                  <a:gd name="T37" fmla="*/ 36 h 36"/>
                  <a:gd name="T38" fmla="*/ 18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2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0" name="Freeform 574">
                <a:extLst>
                  <a:ext uri="{FF2B5EF4-FFF2-40B4-BE49-F238E27FC236}">
                    <a16:creationId xmlns:a16="http://schemas.microsoft.com/office/drawing/2014/main" id="{8FB07461-48AB-4516-AA92-0634F4057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596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18 w 38"/>
                  <a:gd name="T15" fmla="*/ 0 h 36"/>
                  <a:gd name="T16" fmla="*/ 12 w 38"/>
                  <a:gd name="T17" fmla="*/ 0 h 36"/>
                  <a:gd name="T18" fmla="*/ 9 w 38"/>
                  <a:gd name="T19" fmla="*/ 2 h 36"/>
                  <a:gd name="T20" fmla="*/ 3 w 38"/>
                  <a:gd name="T21" fmla="*/ 7 h 36"/>
                  <a:gd name="T22" fmla="*/ 3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3 w 38"/>
                  <a:gd name="T31" fmla="*/ 29 h 36"/>
                  <a:gd name="T32" fmla="*/ 3 w 38"/>
                  <a:gd name="T33" fmla="*/ 29 h 36"/>
                  <a:gd name="T34" fmla="*/ 9 w 38"/>
                  <a:gd name="T35" fmla="*/ 32 h 36"/>
                  <a:gd name="T36" fmla="*/ 12 w 38"/>
                  <a:gd name="T37" fmla="*/ 36 h 36"/>
                  <a:gd name="T38" fmla="*/ 18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2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1" name="Freeform 575">
                <a:extLst>
                  <a:ext uri="{FF2B5EF4-FFF2-40B4-BE49-F238E27FC236}">
                    <a16:creationId xmlns:a16="http://schemas.microsoft.com/office/drawing/2014/main" id="{2F810113-39AE-4CC0-8B5A-F2ED3365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1596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2 h 36"/>
                  <a:gd name="T6" fmla="*/ 33 w 37"/>
                  <a:gd name="T7" fmla="*/ 7 h 36"/>
                  <a:gd name="T8" fmla="*/ 29 w 37"/>
                  <a:gd name="T9" fmla="*/ 3 h 36"/>
                  <a:gd name="T10" fmla="*/ 24 w 37"/>
                  <a:gd name="T11" fmla="*/ 0 h 36"/>
                  <a:gd name="T12" fmla="*/ 24 w 37"/>
                  <a:gd name="T13" fmla="*/ 0 h 36"/>
                  <a:gd name="T14" fmla="*/ 18 w 37"/>
                  <a:gd name="T15" fmla="*/ 0 h 36"/>
                  <a:gd name="T16" fmla="*/ 13 w 37"/>
                  <a:gd name="T17" fmla="*/ 0 h 36"/>
                  <a:gd name="T18" fmla="*/ 7 w 37"/>
                  <a:gd name="T19" fmla="*/ 2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2 h 36"/>
                  <a:gd name="T26" fmla="*/ 0 w 37"/>
                  <a:gd name="T27" fmla="*/ 18 h 36"/>
                  <a:gd name="T28" fmla="*/ 0 w 37"/>
                  <a:gd name="T29" fmla="*/ 23 h 36"/>
                  <a:gd name="T30" fmla="*/ 4 w 37"/>
                  <a:gd name="T31" fmla="*/ 29 h 36"/>
                  <a:gd name="T32" fmla="*/ 4 w 37"/>
                  <a:gd name="T33" fmla="*/ 29 h 36"/>
                  <a:gd name="T34" fmla="*/ 7 w 37"/>
                  <a:gd name="T35" fmla="*/ 32 h 36"/>
                  <a:gd name="T36" fmla="*/ 13 w 37"/>
                  <a:gd name="T37" fmla="*/ 36 h 36"/>
                  <a:gd name="T38" fmla="*/ 18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2 h 36"/>
                  <a:gd name="T46" fmla="*/ 33 w 37"/>
                  <a:gd name="T47" fmla="*/ 29 h 36"/>
                  <a:gd name="T48" fmla="*/ 37 w 37"/>
                  <a:gd name="T49" fmla="*/ 23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2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2"/>
                    </a:lnTo>
                    <a:lnTo>
                      <a:pt x="33" y="29"/>
                    </a:lnTo>
                    <a:lnTo>
                      <a:pt x="37" y="23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2" name="Freeform 576">
                <a:extLst>
                  <a:ext uri="{FF2B5EF4-FFF2-40B4-BE49-F238E27FC236}">
                    <a16:creationId xmlns:a16="http://schemas.microsoft.com/office/drawing/2014/main" id="{5F19163D-D3A7-414F-9E4B-60F182A40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596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20 w 38"/>
                  <a:gd name="T15" fmla="*/ 0 h 36"/>
                  <a:gd name="T16" fmla="*/ 13 w 38"/>
                  <a:gd name="T17" fmla="*/ 0 h 36"/>
                  <a:gd name="T18" fmla="*/ 9 w 38"/>
                  <a:gd name="T19" fmla="*/ 2 h 36"/>
                  <a:gd name="T20" fmla="*/ 3 w 38"/>
                  <a:gd name="T21" fmla="*/ 7 h 36"/>
                  <a:gd name="T22" fmla="*/ 3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3 w 38"/>
                  <a:gd name="T31" fmla="*/ 29 h 36"/>
                  <a:gd name="T32" fmla="*/ 3 w 38"/>
                  <a:gd name="T33" fmla="*/ 29 h 36"/>
                  <a:gd name="T34" fmla="*/ 9 w 38"/>
                  <a:gd name="T35" fmla="*/ 32 h 36"/>
                  <a:gd name="T36" fmla="*/ 13 w 38"/>
                  <a:gd name="T37" fmla="*/ 36 h 36"/>
                  <a:gd name="T38" fmla="*/ 20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2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2"/>
                    </a:lnTo>
                    <a:lnTo>
                      <a:pt x="13" y="36"/>
                    </a:lnTo>
                    <a:lnTo>
                      <a:pt x="20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3" name="Freeform 577">
                <a:extLst>
                  <a:ext uri="{FF2B5EF4-FFF2-40B4-BE49-F238E27FC236}">
                    <a16:creationId xmlns:a16="http://schemas.microsoft.com/office/drawing/2014/main" id="{9608DB49-8F81-4037-A120-502149AF0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1596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2 h 36"/>
                  <a:gd name="T6" fmla="*/ 33 w 37"/>
                  <a:gd name="T7" fmla="*/ 7 h 36"/>
                  <a:gd name="T8" fmla="*/ 29 w 37"/>
                  <a:gd name="T9" fmla="*/ 3 h 36"/>
                  <a:gd name="T10" fmla="*/ 24 w 37"/>
                  <a:gd name="T11" fmla="*/ 0 h 36"/>
                  <a:gd name="T12" fmla="*/ 24 w 37"/>
                  <a:gd name="T13" fmla="*/ 0 h 36"/>
                  <a:gd name="T14" fmla="*/ 18 w 37"/>
                  <a:gd name="T15" fmla="*/ 0 h 36"/>
                  <a:gd name="T16" fmla="*/ 13 w 37"/>
                  <a:gd name="T17" fmla="*/ 0 h 36"/>
                  <a:gd name="T18" fmla="*/ 8 w 37"/>
                  <a:gd name="T19" fmla="*/ 2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2 h 36"/>
                  <a:gd name="T26" fmla="*/ 0 w 37"/>
                  <a:gd name="T27" fmla="*/ 18 h 36"/>
                  <a:gd name="T28" fmla="*/ 0 w 37"/>
                  <a:gd name="T29" fmla="*/ 23 h 36"/>
                  <a:gd name="T30" fmla="*/ 4 w 37"/>
                  <a:gd name="T31" fmla="*/ 29 h 36"/>
                  <a:gd name="T32" fmla="*/ 4 w 37"/>
                  <a:gd name="T33" fmla="*/ 29 h 36"/>
                  <a:gd name="T34" fmla="*/ 8 w 37"/>
                  <a:gd name="T35" fmla="*/ 32 h 36"/>
                  <a:gd name="T36" fmla="*/ 13 w 37"/>
                  <a:gd name="T37" fmla="*/ 36 h 36"/>
                  <a:gd name="T38" fmla="*/ 18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2 h 36"/>
                  <a:gd name="T46" fmla="*/ 33 w 37"/>
                  <a:gd name="T47" fmla="*/ 29 h 36"/>
                  <a:gd name="T48" fmla="*/ 37 w 37"/>
                  <a:gd name="T49" fmla="*/ 23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2"/>
                    </a:lnTo>
                    <a:lnTo>
                      <a:pt x="33" y="29"/>
                    </a:lnTo>
                    <a:lnTo>
                      <a:pt x="37" y="23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4" name="Freeform 578">
                <a:extLst>
                  <a:ext uri="{FF2B5EF4-FFF2-40B4-BE49-F238E27FC236}">
                    <a16:creationId xmlns:a16="http://schemas.microsoft.com/office/drawing/2014/main" id="{121A99AC-16A1-42B3-892A-EED6EF7A6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1596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20 w 38"/>
                  <a:gd name="T15" fmla="*/ 0 h 36"/>
                  <a:gd name="T16" fmla="*/ 14 w 38"/>
                  <a:gd name="T17" fmla="*/ 0 h 36"/>
                  <a:gd name="T18" fmla="*/ 9 w 38"/>
                  <a:gd name="T19" fmla="*/ 2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4 w 38"/>
                  <a:gd name="T31" fmla="*/ 29 h 36"/>
                  <a:gd name="T32" fmla="*/ 4 w 38"/>
                  <a:gd name="T33" fmla="*/ 29 h 36"/>
                  <a:gd name="T34" fmla="*/ 9 w 38"/>
                  <a:gd name="T35" fmla="*/ 32 h 36"/>
                  <a:gd name="T36" fmla="*/ 14 w 38"/>
                  <a:gd name="T37" fmla="*/ 36 h 36"/>
                  <a:gd name="T38" fmla="*/ 20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2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2"/>
                    </a:lnTo>
                    <a:lnTo>
                      <a:pt x="14" y="36"/>
                    </a:lnTo>
                    <a:lnTo>
                      <a:pt x="20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5" name="Freeform 579">
                <a:extLst>
                  <a:ext uri="{FF2B5EF4-FFF2-40B4-BE49-F238E27FC236}">
                    <a16:creationId xmlns:a16="http://schemas.microsoft.com/office/drawing/2014/main" id="{ED3EBEEB-F703-41FE-A206-21A857688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596"/>
                <a:ext cx="19" cy="18"/>
              </a:xfrm>
              <a:custGeom>
                <a:avLst/>
                <a:gdLst>
                  <a:gd name="T0" fmla="*/ 39 w 39"/>
                  <a:gd name="T1" fmla="*/ 18 h 36"/>
                  <a:gd name="T2" fmla="*/ 39 w 39"/>
                  <a:gd name="T3" fmla="*/ 18 h 36"/>
                  <a:gd name="T4" fmla="*/ 37 w 39"/>
                  <a:gd name="T5" fmla="*/ 12 h 36"/>
                  <a:gd name="T6" fmla="*/ 35 w 39"/>
                  <a:gd name="T7" fmla="*/ 7 h 36"/>
                  <a:gd name="T8" fmla="*/ 29 w 39"/>
                  <a:gd name="T9" fmla="*/ 3 h 36"/>
                  <a:gd name="T10" fmla="*/ 24 w 39"/>
                  <a:gd name="T11" fmla="*/ 0 h 36"/>
                  <a:gd name="T12" fmla="*/ 24 w 39"/>
                  <a:gd name="T13" fmla="*/ 0 h 36"/>
                  <a:gd name="T14" fmla="*/ 19 w 39"/>
                  <a:gd name="T15" fmla="*/ 0 h 36"/>
                  <a:gd name="T16" fmla="*/ 13 w 39"/>
                  <a:gd name="T17" fmla="*/ 0 h 36"/>
                  <a:gd name="T18" fmla="*/ 8 w 39"/>
                  <a:gd name="T19" fmla="*/ 2 h 36"/>
                  <a:gd name="T20" fmla="*/ 4 w 39"/>
                  <a:gd name="T21" fmla="*/ 7 h 36"/>
                  <a:gd name="T22" fmla="*/ 4 w 39"/>
                  <a:gd name="T23" fmla="*/ 7 h 36"/>
                  <a:gd name="T24" fmla="*/ 2 w 39"/>
                  <a:gd name="T25" fmla="*/ 12 h 36"/>
                  <a:gd name="T26" fmla="*/ 0 w 39"/>
                  <a:gd name="T27" fmla="*/ 18 h 36"/>
                  <a:gd name="T28" fmla="*/ 2 w 39"/>
                  <a:gd name="T29" fmla="*/ 23 h 36"/>
                  <a:gd name="T30" fmla="*/ 4 w 39"/>
                  <a:gd name="T31" fmla="*/ 29 h 36"/>
                  <a:gd name="T32" fmla="*/ 4 w 39"/>
                  <a:gd name="T33" fmla="*/ 29 h 36"/>
                  <a:gd name="T34" fmla="*/ 8 w 39"/>
                  <a:gd name="T35" fmla="*/ 32 h 36"/>
                  <a:gd name="T36" fmla="*/ 13 w 39"/>
                  <a:gd name="T37" fmla="*/ 36 h 36"/>
                  <a:gd name="T38" fmla="*/ 19 w 39"/>
                  <a:gd name="T39" fmla="*/ 36 h 36"/>
                  <a:gd name="T40" fmla="*/ 24 w 39"/>
                  <a:gd name="T41" fmla="*/ 36 h 36"/>
                  <a:gd name="T42" fmla="*/ 24 w 39"/>
                  <a:gd name="T43" fmla="*/ 36 h 36"/>
                  <a:gd name="T44" fmla="*/ 29 w 39"/>
                  <a:gd name="T45" fmla="*/ 32 h 36"/>
                  <a:gd name="T46" fmla="*/ 35 w 39"/>
                  <a:gd name="T47" fmla="*/ 29 h 36"/>
                  <a:gd name="T48" fmla="*/ 37 w 39"/>
                  <a:gd name="T49" fmla="*/ 23 h 36"/>
                  <a:gd name="T50" fmla="*/ 39 w 39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6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2"/>
                    </a:lnTo>
                    <a:lnTo>
                      <a:pt x="35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6"/>
                    </a:lnTo>
                    <a:lnTo>
                      <a:pt x="19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2"/>
                    </a:lnTo>
                    <a:lnTo>
                      <a:pt x="35" y="29"/>
                    </a:lnTo>
                    <a:lnTo>
                      <a:pt x="37" y="23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6" name="Freeform 580">
                <a:extLst>
                  <a:ext uri="{FF2B5EF4-FFF2-40B4-BE49-F238E27FC236}">
                    <a16:creationId xmlns:a16="http://schemas.microsoft.com/office/drawing/2014/main" id="{A6F19B37-E811-4682-B00E-5324C3AF7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1602"/>
                <a:ext cx="19" cy="19"/>
              </a:xfrm>
              <a:custGeom>
                <a:avLst/>
                <a:gdLst>
                  <a:gd name="T0" fmla="*/ 38 w 38"/>
                  <a:gd name="T1" fmla="*/ 19 h 39"/>
                  <a:gd name="T2" fmla="*/ 38 w 38"/>
                  <a:gd name="T3" fmla="*/ 19 h 39"/>
                  <a:gd name="T4" fmla="*/ 36 w 38"/>
                  <a:gd name="T5" fmla="*/ 13 h 39"/>
                  <a:gd name="T6" fmla="*/ 34 w 38"/>
                  <a:gd name="T7" fmla="*/ 8 h 39"/>
                  <a:gd name="T8" fmla="*/ 30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20 w 38"/>
                  <a:gd name="T15" fmla="*/ 0 h 39"/>
                  <a:gd name="T16" fmla="*/ 12 w 38"/>
                  <a:gd name="T17" fmla="*/ 2 h 39"/>
                  <a:gd name="T18" fmla="*/ 9 w 38"/>
                  <a:gd name="T19" fmla="*/ 4 h 39"/>
                  <a:gd name="T20" fmla="*/ 3 w 38"/>
                  <a:gd name="T21" fmla="*/ 8 h 39"/>
                  <a:gd name="T22" fmla="*/ 3 w 38"/>
                  <a:gd name="T23" fmla="*/ 8 h 39"/>
                  <a:gd name="T24" fmla="*/ 1 w 38"/>
                  <a:gd name="T25" fmla="*/ 13 h 39"/>
                  <a:gd name="T26" fmla="*/ 0 w 38"/>
                  <a:gd name="T27" fmla="*/ 19 h 39"/>
                  <a:gd name="T28" fmla="*/ 1 w 38"/>
                  <a:gd name="T29" fmla="*/ 26 h 39"/>
                  <a:gd name="T30" fmla="*/ 3 w 38"/>
                  <a:gd name="T31" fmla="*/ 30 h 39"/>
                  <a:gd name="T32" fmla="*/ 3 w 38"/>
                  <a:gd name="T33" fmla="*/ 30 h 39"/>
                  <a:gd name="T34" fmla="*/ 9 w 38"/>
                  <a:gd name="T35" fmla="*/ 35 h 39"/>
                  <a:gd name="T36" fmla="*/ 12 w 38"/>
                  <a:gd name="T37" fmla="*/ 37 h 39"/>
                  <a:gd name="T38" fmla="*/ 20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30 w 38"/>
                  <a:gd name="T45" fmla="*/ 35 h 39"/>
                  <a:gd name="T46" fmla="*/ 34 w 38"/>
                  <a:gd name="T47" fmla="*/ 30 h 39"/>
                  <a:gd name="T48" fmla="*/ 36 w 38"/>
                  <a:gd name="T49" fmla="*/ 26 h 39"/>
                  <a:gd name="T50" fmla="*/ 38 w 38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9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5"/>
                    </a:lnTo>
                    <a:lnTo>
                      <a:pt x="34" y="30"/>
                    </a:lnTo>
                    <a:lnTo>
                      <a:pt x="36" y="26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7" name="Freeform 581">
                <a:extLst>
                  <a:ext uri="{FF2B5EF4-FFF2-40B4-BE49-F238E27FC236}">
                    <a16:creationId xmlns:a16="http://schemas.microsoft.com/office/drawing/2014/main" id="{25133F6C-6ED0-4C0C-9844-028A692EF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1602"/>
                <a:ext cx="19" cy="19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19 h 39"/>
                  <a:gd name="T4" fmla="*/ 36 w 36"/>
                  <a:gd name="T5" fmla="*/ 13 h 39"/>
                  <a:gd name="T6" fmla="*/ 33 w 36"/>
                  <a:gd name="T7" fmla="*/ 8 h 39"/>
                  <a:gd name="T8" fmla="*/ 29 w 36"/>
                  <a:gd name="T9" fmla="*/ 4 h 39"/>
                  <a:gd name="T10" fmla="*/ 24 w 36"/>
                  <a:gd name="T11" fmla="*/ 2 h 39"/>
                  <a:gd name="T12" fmla="*/ 24 w 36"/>
                  <a:gd name="T13" fmla="*/ 2 h 39"/>
                  <a:gd name="T14" fmla="*/ 18 w 36"/>
                  <a:gd name="T15" fmla="*/ 0 h 39"/>
                  <a:gd name="T16" fmla="*/ 13 w 36"/>
                  <a:gd name="T17" fmla="*/ 2 h 39"/>
                  <a:gd name="T18" fmla="*/ 7 w 36"/>
                  <a:gd name="T19" fmla="*/ 4 h 39"/>
                  <a:gd name="T20" fmla="*/ 4 w 36"/>
                  <a:gd name="T21" fmla="*/ 8 h 39"/>
                  <a:gd name="T22" fmla="*/ 4 w 36"/>
                  <a:gd name="T23" fmla="*/ 8 h 39"/>
                  <a:gd name="T24" fmla="*/ 0 w 36"/>
                  <a:gd name="T25" fmla="*/ 13 h 39"/>
                  <a:gd name="T26" fmla="*/ 0 w 36"/>
                  <a:gd name="T27" fmla="*/ 19 h 39"/>
                  <a:gd name="T28" fmla="*/ 0 w 36"/>
                  <a:gd name="T29" fmla="*/ 26 h 39"/>
                  <a:gd name="T30" fmla="*/ 4 w 36"/>
                  <a:gd name="T31" fmla="*/ 30 h 39"/>
                  <a:gd name="T32" fmla="*/ 4 w 36"/>
                  <a:gd name="T33" fmla="*/ 30 h 39"/>
                  <a:gd name="T34" fmla="*/ 7 w 36"/>
                  <a:gd name="T35" fmla="*/ 35 h 39"/>
                  <a:gd name="T36" fmla="*/ 13 w 36"/>
                  <a:gd name="T37" fmla="*/ 37 h 39"/>
                  <a:gd name="T38" fmla="*/ 18 w 36"/>
                  <a:gd name="T39" fmla="*/ 39 h 39"/>
                  <a:gd name="T40" fmla="*/ 24 w 36"/>
                  <a:gd name="T41" fmla="*/ 37 h 39"/>
                  <a:gd name="T42" fmla="*/ 24 w 36"/>
                  <a:gd name="T43" fmla="*/ 37 h 39"/>
                  <a:gd name="T44" fmla="*/ 29 w 36"/>
                  <a:gd name="T45" fmla="*/ 35 h 39"/>
                  <a:gd name="T46" fmla="*/ 33 w 36"/>
                  <a:gd name="T47" fmla="*/ 30 h 39"/>
                  <a:gd name="T48" fmla="*/ 36 w 36"/>
                  <a:gd name="T49" fmla="*/ 26 h 39"/>
                  <a:gd name="T50" fmla="*/ 36 w 36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0"/>
                    </a:lnTo>
                    <a:lnTo>
                      <a:pt x="36" y="26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8" name="Freeform 582">
                <a:extLst>
                  <a:ext uri="{FF2B5EF4-FFF2-40B4-BE49-F238E27FC236}">
                    <a16:creationId xmlns:a16="http://schemas.microsoft.com/office/drawing/2014/main" id="{904D22DA-FE6B-4F18-8E91-0A0A0B56D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1602"/>
                <a:ext cx="18" cy="19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19 h 39"/>
                  <a:gd name="T4" fmla="*/ 36 w 36"/>
                  <a:gd name="T5" fmla="*/ 13 h 39"/>
                  <a:gd name="T6" fmla="*/ 35 w 36"/>
                  <a:gd name="T7" fmla="*/ 8 h 39"/>
                  <a:gd name="T8" fmla="*/ 29 w 36"/>
                  <a:gd name="T9" fmla="*/ 4 h 39"/>
                  <a:gd name="T10" fmla="*/ 24 w 36"/>
                  <a:gd name="T11" fmla="*/ 2 h 39"/>
                  <a:gd name="T12" fmla="*/ 24 w 36"/>
                  <a:gd name="T13" fmla="*/ 2 h 39"/>
                  <a:gd name="T14" fmla="*/ 18 w 36"/>
                  <a:gd name="T15" fmla="*/ 0 h 39"/>
                  <a:gd name="T16" fmla="*/ 13 w 36"/>
                  <a:gd name="T17" fmla="*/ 2 h 39"/>
                  <a:gd name="T18" fmla="*/ 7 w 36"/>
                  <a:gd name="T19" fmla="*/ 4 h 39"/>
                  <a:gd name="T20" fmla="*/ 4 w 36"/>
                  <a:gd name="T21" fmla="*/ 8 h 39"/>
                  <a:gd name="T22" fmla="*/ 4 w 36"/>
                  <a:gd name="T23" fmla="*/ 8 h 39"/>
                  <a:gd name="T24" fmla="*/ 0 w 36"/>
                  <a:gd name="T25" fmla="*/ 13 h 39"/>
                  <a:gd name="T26" fmla="*/ 0 w 36"/>
                  <a:gd name="T27" fmla="*/ 19 h 39"/>
                  <a:gd name="T28" fmla="*/ 0 w 36"/>
                  <a:gd name="T29" fmla="*/ 26 h 39"/>
                  <a:gd name="T30" fmla="*/ 4 w 36"/>
                  <a:gd name="T31" fmla="*/ 30 h 39"/>
                  <a:gd name="T32" fmla="*/ 4 w 36"/>
                  <a:gd name="T33" fmla="*/ 30 h 39"/>
                  <a:gd name="T34" fmla="*/ 7 w 36"/>
                  <a:gd name="T35" fmla="*/ 35 h 39"/>
                  <a:gd name="T36" fmla="*/ 13 w 36"/>
                  <a:gd name="T37" fmla="*/ 37 h 39"/>
                  <a:gd name="T38" fmla="*/ 18 w 36"/>
                  <a:gd name="T39" fmla="*/ 39 h 39"/>
                  <a:gd name="T40" fmla="*/ 24 w 36"/>
                  <a:gd name="T41" fmla="*/ 37 h 39"/>
                  <a:gd name="T42" fmla="*/ 24 w 36"/>
                  <a:gd name="T43" fmla="*/ 37 h 39"/>
                  <a:gd name="T44" fmla="*/ 29 w 36"/>
                  <a:gd name="T45" fmla="*/ 35 h 39"/>
                  <a:gd name="T46" fmla="*/ 35 w 36"/>
                  <a:gd name="T47" fmla="*/ 30 h 39"/>
                  <a:gd name="T48" fmla="*/ 36 w 36"/>
                  <a:gd name="T49" fmla="*/ 26 h 39"/>
                  <a:gd name="T50" fmla="*/ 36 w 36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5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5" y="30"/>
                    </a:lnTo>
                    <a:lnTo>
                      <a:pt x="36" y="26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9" name="Freeform 583">
                <a:extLst>
                  <a:ext uri="{FF2B5EF4-FFF2-40B4-BE49-F238E27FC236}">
                    <a16:creationId xmlns:a16="http://schemas.microsoft.com/office/drawing/2014/main" id="{76992A96-0B87-4911-ABAF-C9779C2FD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1605"/>
                <a:ext cx="19" cy="18"/>
              </a:xfrm>
              <a:custGeom>
                <a:avLst/>
                <a:gdLst>
                  <a:gd name="T0" fmla="*/ 39 w 39"/>
                  <a:gd name="T1" fmla="*/ 18 h 36"/>
                  <a:gd name="T2" fmla="*/ 39 w 39"/>
                  <a:gd name="T3" fmla="*/ 18 h 36"/>
                  <a:gd name="T4" fmla="*/ 37 w 39"/>
                  <a:gd name="T5" fmla="*/ 13 h 36"/>
                  <a:gd name="T6" fmla="*/ 35 w 39"/>
                  <a:gd name="T7" fmla="*/ 7 h 36"/>
                  <a:gd name="T8" fmla="*/ 31 w 39"/>
                  <a:gd name="T9" fmla="*/ 4 h 36"/>
                  <a:gd name="T10" fmla="*/ 26 w 39"/>
                  <a:gd name="T11" fmla="*/ 0 h 36"/>
                  <a:gd name="T12" fmla="*/ 26 w 39"/>
                  <a:gd name="T13" fmla="*/ 0 h 36"/>
                  <a:gd name="T14" fmla="*/ 20 w 39"/>
                  <a:gd name="T15" fmla="*/ 0 h 36"/>
                  <a:gd name="T16" fmla="*/ 13 w 39"/>
                  <a:gd name="T17" fmla="*/ 0 h 36"/>
                  <a:gd name="T18" fmla="*/ 9 w 39"/>
                  <a:gd name="T19" fmla="*/ 4 h 36"/>
                  <a:gd name="T20" fmla="*/ 4 w 39"/>
                  <a:gd name="T21" fmla="*/ 7 h 36"/>
                  <a:gd name="T22" fmla="*/ 4 w 39"/>
                  <a:gd name="T23" fmla="*/ 7 h 36"/>
                  <a:gd name="T24" fmla="*/ 2 w 39"/>
                  <a:gd name="T25" fmla="*/ 13 h 36"/>
                  <a:gd name="T26" fmla="*/ 0 w 39"/>
                  <a:gd name="T27" fmla="*/ 18 h 36"/>
                  <a:gd name="T28" fmla="*/ 2 w 39"/>
                  <a:gd name="T29" fmla="*/ 24 h 36"/>
                  <a:gd name="T30" fmla="*/ 4 w 39"/>
                  <a:gd name="T31" fmla="*/ 29 h 36"/>
                  <a:gd name="T32" fmla="*/ 4 w 39"/>
                  <a:gd name="T33" fmla="*/ 29 h 36"/>
                  <a:gd name="T34" fmla="*/ 9 w 39"/>
                  <a:gd name="T35" fmla="*/ 33 h 36"/>
                  <a:gd name="T36" fmla="*/ 13 w 39"/>
                  <a:gd name="T37" fmla="*/ 36 h 36"/>
                  <a:gd name="T38" fmla="*/ 20 w 39"/>
                  <a:gd name="T39" fmla="*/ 36 h 36"/>
                  <a:gd name="T40" fmla="*/ 26 w 39"/>
                  <a:gd name="T41" fmla="*/ 36 h 36"/>
                  <a:gd name="T42" fmla="*/ 26 w 39"/>
                  <a:gd name="T43" fmla="*/ 36 h 36"/>
                  <a:gd name="T44" fmla="*/ 31 w 39"/>
                  <a:gd name="T45" fmla="*/ 33 h 36"/>
                  <a:gd name="T46" fmla="*/ 35 w 39"/>
                  <a:gd name="T47" fmla="*/ 29 h 36"/>
                  <a:gd name="T48" fmla="*/ 37 w 39"/>
                  <a:gd name="T49" fmla="*/ 24 h 36"/>
                  <a:gd name="T50" fmla="*/ 39 w 39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6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6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0" name="Freeform 584">
                <a:extLst>
                  <a:ext uri="{FF2B5EF4-FFF2-40B4-BE49-F238E27FC236}">
                    <a16:creationId xmlns:a16="http://schemas.microsoft.com/office/drawing/2014/main" id="{C809915C-F297-4661-8805-94BFCB8C6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1605"/>
                <a:ext cx="19" cy="18"/>
              </a:xfrm>
              <a:custGeom>
                <a:avLst/>
                <a:gdLst>
                  <a:gd name="T0" fmla="*/ 39 w 39"/>
                  <a:gd name="T1" fmla="*/ 18 h 36"/>
                  <a:gd name="T2" fmla="*/ 39 w 39"/>
                  <a:gd name="T3" fmla="*/ 18 h 36"/>
                  <a:gd name="T4" fmla="*/ 37 w 39"/>
                  <a:gd name="T5" fmla="*/ 13 h 36"/>
                  <a:gd name="T6" fmla="*/ 35 w 39"/>
                  <a:gd name="T7" fmla="*/ 7 h 36"/>
                  <a:gd name="T8" fmla="*/ 31 w 39"/>
                  <a:gd name="T9" fmla="*/ 4 h 36"/>
                  <a:gd name="T10" fmla="*/ 26 w 39"/>
                  <a:gd name="T11" fmla="*/ 0 h 36"/>
                  <a:gd name="T12" fmla="*/ 26 w 39"/>
                  <a:gd name="T13" fmla="*/ 0 h 36"/>
                  <a:gd name="T14" fmla="*/ 20 w 39"/>
                  <a:gd name="T15" fmla="*/ 0 h 36"/>
                  <a:gd name="T16" fmla="*/ 15 w 39"/>
                  <a:gd name="T17" fmla="*/ 0 h 36"/>
                  <a:gd name="T18" fmla="*/ 10 w 39"/>
                  <a:gd name="T19" fmla="*/ 4 h 36"/>
                  <a:gd name="T20" fmla="*/ 4 w 39"/>
                  <a:gd name="T21" fmla="*/ 7 h 36"/>
                  <a:gd name="T22" fmla="*/ 4 w 39"/>
                  <a:gd name="T23" fmla="*/ 7 h 36"/>
                  <a:gd name="T24" fmla="*/ 2 w 39"/>
                  <a:gd name="T25" fmla="*/ 13 h 36"/>
                  <a:gd name="T26" fmla="*/ 0 w 39"/>
                  <a:gd name="T27" fmla="*/ 18 h 36"/>
                  <a:gd name="T28" fmla="*/ 2 w 39"/>
                  <a:gd name="T29" fmla="*/ 24 h 36"/>
                  <a:gd name="T30" fmla="*/ 4 w 39"/>
                  <a:gd name="T31" fmla="*/ 29 h 36"/>
                  <a:gd name="T32" fmla="*/ 4 w 39"/>
                  <a:gd name="T33" fmla="*/ 29 h 36"/>
                  <a:gd name="T34" fmla="*/ 10 w 39"/>
                  <a:gd name="T35" fmla="*/ 33 h 36"/>
                  <a:gd name="T36" fmla="*/ 15 w 39"/>
                  <a:gd name="T37" fmla="*/ 36 h 36"/>
                  <a:gd name="T38" fmla="*/ 20 w 39"/>
                  <a:gd name="T39" fmla="*/ 36 h 36"/>
                  <a:gd name="T40" fmla="*/ 26 w 39"/>
                  <a:gd name="T41" fmla="*/ 36 h 36"/>
                  <a:gd name="T42" fmla="*/ 26 w 39"/>
                  <a:gd name="T43" fmla="*/ 36 h 36"/>
                  <a:gd name="T44" fmla="*/ 31 w 39"/>
                  <a:gd name="T45" fmla="*/ 33 h 36"/>
                  <a:gd name="T46" fmla="*/ 35 w 39"/>
                  <a:gd name="T47" fmla="*/ 29 h 36"/>
                  <a:gd name="T48" fmla="*/ 37 w 39"/>
                  <a:gd name="T49" fmla="*/ 24 h 36"/>
                  <a:gd name="T50" fmla="*/ 39 w 39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6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33"/>
                    </a:lnTo>
                    <a:lnTo>
                      <a:pt x="15" y="36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1" name="Freeform 585">
                <a:extLst>
                  <a:ext uri="{FF2B5EF4-FFF2-40B4-BE49-F238E27FC236}">
                    <a16:creationId xmlns:a16="http://schemas.microsoft.com/office/drawing/2014/main" id="{9A920E0A-C499-4F27-AEA8-98EE91A01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05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3 h 36"/>
                  <a:gd name="T6" fmla="*/ 34 w 38"/>
                  <a:gd name="T7" fmla="*/ 7 h 36"/>
                  <a:gd name="T8" fmla="*/ 29 w 38"/>
                  <a:gd name="T9" fmla="*/ 4 h 36"/>
                  <a:gd name="T10" fmla="*/ 24 w 38"/>
                  <a:gd name="T11" fmla="*/ 0 h 36"/>
                  <a:gd name="T12" fmla="*/ 24 w 38"/>
                  <a:gd name="T13" fmla="*/ 0 h 36"/>
                  <a:gd name="T14" fmla="*/ 18 w 38"/>
                  <a:gd name="T15" fmla="*/ 0 h 36"/>
                  <a:gd name="T16" fmla="*/ 13 w 38"/>
                  <a:gd name="T17" fmla="*/ 0 h 36"/>
                  <a:gd name="T18" fmla="*/ 7 w 38"/>
                  <a:gd name="T19" fmla="*/ 4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3 h 36"/>
                  <a:gd name="T26" fmla="*/ 0 w 38"/>
                  <a:gd name="T27" fmla="*/ 18 h 36"/>
                  <a:gd name="T28" fmla="*/ 2 w 38"/>
                  <a:gd name="T29" fmla="*/ 24 h 36"/>
                  <a:gd name="T30" fmla="*/ 4 w 38"/>
                  <a:gd name="T31" fmla="*/ 29 h 36"/>
                  <a:gd name="T32" fmla="*/ 4 w 38"/>
                  <a:gd name="T33" fmla="*/ 29 h 36"/>
                  <a:gd name="T34" fmla="*/ 7 w 38"/>
                  <a:gd name="T35" fmla="*/ 33 h 36"/>
                  <a:gd name="T36" fmla="*/ 13 w 38"/>
                  <a:gd name="T37" fmla="*/ 36 h 36"/>
                  <a:gd name="T38" fmla="*/ 18 w 38"/>
                  <a:gd name="T39" fmla="*/ 36 h 36"/>
                  <a:gd name="T40" fmla="*/ 24 w 38"/>
                  <a:gd name="T41" fmla="*/ 36 h 36"/>
                  <a:gd name="T42" fmla="*/ 24 w 38"/>
                  <a:gd name="T43" fmla="*/ 36 h 36"/>
                  <a:gd name="T44" fmla="*/ 29 w 38"/>
                  <a:gd name="T45" fmla="*/ 33 h 36"/>
                  <a:gd name="T46" fmla="*/ 34 w 38"/>
                  <a:gd name="T47" fmla="*/ 29 h 36"/>
                  <a:gd name="T48" fmla="*/ 36 w 38"/>
                  <a:gd name="T49" fmla="*/ 24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2" name="Freeform 586">
                <a:extLst>
                  <a:ext uri="{FF2B5EF4-FFF2-40B4-BE49-F238E27FC236}">
                    <a16:creationId xmlns:a16="http://schemas.microsoft.com/office/drawing/2014/main" id="{68ED99A8-113B-4BA8-896B-F905A2016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1605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3 h 36"/>
                  <a:gd name="T6" fmla="*/ 33 w 37"/>
                  <a:gd name="T7" fmla="*/ 7 h 36"/>
                  <a:gd name="T8" fmla="*/ 29 w 37"/>
                  <a:gd name="T9" fmla="*/ 4 h 36"/>
                  <a:gd name="T10" fmla="*/ 24 w 37"/>
                  <a:gd name="T11" fmla="*/ 0 h 36"/>
                  <a:gd name="T12" fmla="*/ 24 w 37"/>
                  <a:gd name="T13" fmla="*/ 0 h 36"/>
                  <a:gd name="T14" fmla="*/ 19 w 37"/>
                  <a:gd name="T15" fmla="*/ 0 h 36"/>
                  <a:gd name="T16" fmla="*/ 13 w 37"/>
                  <a:gd name="T17" fmla="*/ 0 h 36"/>
                  <a:gd name="T18" fmla="*/ 8 w 37"/>
                  <a:gd name="T19" fmla="*/ 4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3 h 36"/>
                  <a:gd name="T26" fmla="*/ 0 w 37"/>
                  <a:gd name="T27" fmla="*/ 18 h 36"/>
                  <a:gd name="T28" fmla="*/ 0 w 37"/>
                  <a:gd name="T29" fmla="*/ 24 h 36"/>
                  <a:gd name="T30" fmla="*/ 4 w 37"/>
                  <a:gd name="T31" fmla="*/ 29 h 36"/>
                  <a:gd name="T32" fmla="*/ 4 w 37"/>
                  <a:gd name="T33" fmla="*/ 29 h 36"/>
                  <a:gd name="T34" fmla="*/ 8 w 37"/>
                  <a:gd name="T35" fmla="*/ 33 h 36"/>
                  <a:gd name="T36" fmla="*/ 13 w 37"/>
                  <a:gd name="T37" fmla="*/ 36 h 36"/>
                  <a:gd name="T38" fmla="*/ 19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3 h 36"/>
                  <a:gd name="T46" fmla="*/ 33 w 37"/>
                  <a:gd name="T47" fmla="*/ 29 h 36"/>
                  <a:gd name="T48" fmla="*/ 37 w 37"/>
                  <a:gd name="T49" fmla="*/ 24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19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3" name="Freeform 587">
                <a:extLst>
                  <a:ext uri="{FF2B5EF4-FFF2-40B4-BE49-F238E27FC236}">
                    <a16:creationId xmlns:a16="http://schemas.microsoft.com/office/drawing/2014/main" id="{87C0F9A6-5F4D-4255-AE77-6E13F9AC5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605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3 h 36"/>
                  <a:gd name="T6" fmla="*/ 35 w 38"/>
                  <a:gd name="T7" fmla="*/ 7 h 36"/>
                  <a:gd name="T8" fmla="*/ 29 w 38"/>
                  <a:gd name="T9" fmla="*/ 4 h 36"/>
                  <a:gd name="T10" fmla="*/ 25 w 38"/>
                  <a:gd name="T11" fmla="*/ 0 h 36"/>
                  <a:gd name="T12" fmla="*/ 25 w 38"/>
                  <a:gd name="T13" fmla="*/ 0 h 36"/>
                  <a:gd name="T14" fmla="*/ 18 w 38"/>
                  <a:gd name="T15" fmla="*/ 0 h 36"/>
                  <a:gd name="T16" fmla="*/ 13 w 38"/>
                  <a:gd name="T17" fmla="*/ 0 h 36"/>
                  <a:gd name="T18" fmla="*/ 7 w 38"/>
                  <a:gd name="T19" fmla="*/ 4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3 h 36"/>
                  <a:gd name="T26" fmla="*/ 0 w 38"/>
                  <a:gd name="T27" fmla="*/ 18 h 36"/>
                  <a:gd name="T28" fmla="*/ 2 w 38"/>
                  <a:gd name="T29" fmla="*/ 24 h 36"/>
                  <a:gd name="T30" fmla="*/ 4 w 38"/>
                  <a:gd name="T31" fmla="*/ 29 h 36"/>
                  <a:gd name="T32" fmla="*/ 4 w 38"/>
                  <a:gd name="T33" fmla="*/ 29 h 36"/>
                  <a:gd name="T34" fmla="*/ 7 w 38"/>
                  <a:gd name="T35" fmla="*/ 33 h 36"/>
                  <a:gd name="T36" fmla="*/ 13 w 38"/>
                  <a:gd name="T37" fmla="*/ 36 h 36"/>
                  <a:gd name="T38" fmla="*/ 18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29 w 38"/>
                  <a:gd name="T45" fmla="*/ 33 h 36"/>
                  <a:gd name="T46" fmla="*/ 35 w 38"/>
                  <a:gd name="T47" fmla="*/ 29 h 36"/>
                  <a:gd name="T48" fmla="*/ 36 w 38"/>
                  <a:gd name="T49" fmla="*/ 24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9" y="33"/>
                    </a:lnTo>
                    <a:lnTo>
                      <a:pt x="35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4" name="Freeform 588">
                <a:extLst>
                  <a:ext uri="{FF2B5EF4-FFF2-40B4-BE49-F238E27FC236}">
                    <a16:creationId xmlns:a16="http://schemas.microsoft.com/office/drawing/2014/main" id="{297CF7D7-EC07-47E7-AD45-1BF7F9B92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607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7 w 38"/>
                  <a:gd name="T5" fmla="*/ 12 h 38"/>
                  <a:gd name="T6" fmla="*/ 35 w 38"/>
                  <a:gd name="T7" fmla="*/ 9 h 38"/>
                  <a:gd name="T8" fmla="*/ 31 w 38"/>
                  <a:gd name="T9" fmla="*/ 3 h 38"/>
                  <a:gd name="T10" fmla="*/ 26 w 38"/>
                  <a:gd name="T11" fmla="*/ 1 h 38"/>
                  <a:gd name="T12" fmla="*/ 26 w 38"/>
                  <a:gd name="T13" fmla="*/ 1 h 38"/>
                  <a:gd name="T14" fmla="*/ 18 w 38"/>
                  <a:gd name="T15" fmla="*/ 0 h 38"/>
                  <a:gd name="T16" fmla="*/ 13 w 38"/>
                  <a:gd name="T17" fmla="*/ 1 h 38"/>
                  <a:gd name="T18" fmla="*/ 9 w 38"/>
                  <a:gd name="T19" fmla="*/ 3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2 h 38"/>
                  <a:gd name="T26" fmla="*/ 0 w 38"/>
                  <a:gd name="T27" fmla="*/ 20 h 38"/>
                  <a:gd name="T28" fmla="*/ 2 w 38"/>
                  <a:gd name="T29" fmla="*/ 25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4 h 38"/>
                  <a:gd name="T36" fmla="*/ 13 w 38"/>
                  <a:gd name="T37" fmla="*/ 36 h 38"/>
                  <a:gd name="T38" fmla="*/ 18 w 38"/>
                  <a:gd name="T39" fmla="*/ 38 h 38"/>
                  <a:gd name="T40" fmla="*/ 26 w 38"/>
                  <a:gd name="T41" fmla="*/ 36 h 38"/>
                  <a:gd name="T42" fmla="*/ 26 w 38"/>
                  <a:gd name="T43" fmla="*/ 36 h 38"/>
                  <a:gd name="T44" fmla="*/ 31 w 38"/>
                  <a:gd name="T45" fmla="*/ 34 h 38"/>
                  <a:gd name="T46" fmla="*/ 35 w 38"/>
                  <a:gd name="T47" fmla="*/ 31 h 38"/>
                  <a:gd name="T48" fmla="*/ 37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1" y="3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4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5" name="Freeform 589">
                <a:extLst>
                  <a:ext uri="{FF2B5EF4-FFF2-40B4-BE49-F238E27FC236}">
                    <a16:creationId xmlns:a16="http://schemas.microsoft.com/office/drawing/2014/main" id="{BE2331CE-22B0-4E87-AB57-DC10900AB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610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6" name="Freeform 590">
                <a:extLst>
                  <a:ext uri="{FF2B5EF4-FFF2-40B4-BE49-F238E27FC236}">
                    <a16:creationId xmlns:a16="http://schemas.microsoft.com/office/drawing/2014/main" id="{74A873B6-7EBD-42FE-92A4-D75D348A2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610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3 h 36"/>
                  <a:gd name="T6" fmla="*/ 33 w 37"/>
                  <a:gd name="T7" fmla="*/ 7 h 36"/>
                  <a:gd name="T8" fmla="*/ 29 w 37"/>
                  <a:gd name="T9" fmla="*/ 4 h 36"/>
                  <a:gd name="T10" fmla="*/ 24 w 37"/>
                  <a:gd name="T11" fmla="*/ 0 h 36"/>
                  <a:gd name="T12" fmla="*/ 24 w 37"/>
                  <a:gd name="T13" fmla="*/ 0 h 36"/>
                  <a:gd name="T14" fmla="*/ 18 w 37"/>
                  <a:gd name="T15" fmla="*/ 0 h 36"/>
                  <a:gd name="T16" fmla="*/ 13 w 37"/>
                  <a:gd name="T17" fmla="*/ 0 h 36"/>
                  <a:gd name="T18" fmla="*/ 8 w 37"/>
                  <a:gd name="T19" fmla="*/ 4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3 h 36"/>
                  <a:gd name="T26" fmla="*/ 0 w 37"/>
                  <a:gd name="T27" fmla="*/ 18 h 36"/>
                  <a:gd name="T28" fmla="*/ 0 w 37"/>
                  <a:gd name="T29" fmla="*/ 24 h 36"/>
                  <a:gd name="T30" fmla="*/ 4 w 37"/>
                  <a:gd name="T31" fmla="*/ 29 h 36"/>
                  <a:gd name="T32" fmla="*/ 4 w 37"/>
                  <a:gd name="T33" fmla="*/ 29 h 36"/>
                  <a:gd name="T34" fmla="*/ 8 w 37"/>
                  <a:gd name="T35" fmla="*/ 33 h 36"/>
                  <a:gd name="T36" fmla="*/ 13 w 37"/>
                  <a:gd name="T37" fmla="*/ 36 h 36"/>
                  <a:gd name="T38" fmla="*/ 18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3 h 36"/>
                  <a:gd name="T46" fmla="*/ 33 w 37"/>
                  <a:gd name="T47" fmla="*/ 29 h 36"/>
                  <a:gd name="T48" fmla="*/ 37 w 37"/>
                  <a:gd name="T49" fmla="*/ 24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7" name="Freeform 591">
                <a:extLst>
                  <a:ext uri="{FF2B5EF4-FFF2-40B4-BE49-F238E27FC236}">
                    <a16:creationId xmlns:a16="http://schemas.microsoft.com/office/drawing/2014/main" id="{B0059A5D-F53F-4201-9BE5-53B11E43B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1610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3 h 36"/>
                  <a:gd name="T6" fmla="*/ 35 w 38"/>
                  <a:gd name="T7" fmla="*/ 7 h 36"/>
                  <a:gd name="T8" fmla="*/ 31 w 38"/>
                  <a:gd name="T9" fmla="*/ 4 h 36"/>
                  <a:gd name="T10" fmla="*/ 25 w 38"/>
                  <a:gd name="T11" fmla="*/ 0 h 36"/>
                  <a:gd name="T12" fmla="*/ 25 w 38"/>
                  <a:gd name="T13" fmla="*/ 0 h 36"/>
                  <a:gd name="T14" fmla="*/ 20 w 38"/>
                  <a:gd name="T15" fmla="*/ 0 h 36"/>
                  <a:gd name="T16" fmla="*/ 13 w 38"/>
                  <a:gd name="T17" fmla="*/ 0 h 36"/>
                  <a:gd name="T18" fmla="*/ 9 w 38"/>
                  <a:gd name="T19" fmla="*/ 4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3 h 36"/>
                  <a:gd name="T26" fmla="*/ 0 w 38"/>
                  <a:gd name="T27" fmla="*/ 18 h 36"/>
                  <a:gd name="T28" fmla="*/ 2 w 38"/>
                  <a:gd name="T29" fmla="*/ 24 h 36"/>
                  <a:gd name="T30" fmla="*/ 4 w 38"/>
                  <a:gd name="T31" fmla="*/ 29 h 36"/>
                  <a:gd name="T32" fmla="*/ 4 w 38"/>
                  <a:gd name="T33" fmla="*/ 29 h 36"/>
                  <a:gd name="T34" fmla="*/ 9 w 38"/>
                  <a:gd name="T35" fmla="*/ 33 h 36"/>
                  <a:gd name="T36" fmla="*/ 13 w 38"/>
                  <a:gd name="T37" fmla="*/ 36 h 36"/>
                  <a:gd name="T38" fmla="*/ 20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3 h 36"/>
                  <a:gd name="T46" fmla="*/ 35 w 38"/>
                  <a:gd name="T47" fmla="*/ 29 h 36"/>
                  <a:gd name="T48" fmla="*/ 36 w 38"/>
                  <a:gd name="T49" fmla="*/ 24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6"/>
                    </a:lnTo>
                    <a:lnTo>
                      <a:pt x="20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8" name="Freeform 592">
                <a:extLst>
                  <a:ext uri="{FF2B5EF4-FFF2-40B4-BE49-F238E27FC236}">
                    <a16:creationId xmlns:a16="http://schemas.microsoft.com/office/drawing/2014/main" id="{B4A14822-2957-4327-A685-D89E2F2B9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610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4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4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9" name="Freeform 593">
                <a:extLst>
                  <a:ext uri="{FF2B5EF4-FFF2-40B4-BE49-F238E27FC236}">
                    <a16:creationId xmlns:a16="http://schemas.microsoft.com/office/drawing/2014/main" id="{7644E35E-F000-4975-A10B-35E405B5F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610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4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4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0" name="Freeform 594">
                <a:extLst>
                  <a:ext uri="{FF2B5EF4-FFF2-40B4-BE49-F238E27FC236}">
                    <a16:creationId xmlns:a16="http://schemas.microsoft.com/office/drawing/2014/main" id="{591BD27C-C591-41F9-B6EC-136DD9380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610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3 w 36"/>
                  <a:gd name="T7" fmla="*/ 7 h 36"/>
                  <a:gd name="T8" fmla="*/ 29 w 36"/>
                  <a:gd name="T9" fmla="*/ 4 h 36"/>
                  <a:gd name="T10" fmla="*/ 24 w 36"/>
                  <a:gd name="T11" fmla="*/ 0 h 36"/>
                  <a:gd name="T12" fmla="*/ 24 w 36"/>
                  <a:gd name="T13" fmla="*/ 0 h 36"/>
                  <a:gd name="T14" fmla="*/ 18 w 36"/>
                  <a:gd name="T15" fmla="*/ 0 h 36"/>
                  <a:gd name="T16" fmla="*/ 13 w 36"/>
                  <a:gd name="T17" fmla="*/ 0 h 36"/>
                  <a:gd name="T18" fmla="*/ 7 w 36"/>
                  <a:gd name="T19" fmla="*/ 4 h 36"/>
                  <a:gd name="T20" fmla="*/ 4 w 36"/>
                  <a:gd name="T21" fmla="*/ 7 h 36"/>
                  <a:gd name="T22" fmla="*/ 4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4 w 36"/>
                  <a:gd name="T31" fmla="*/ 29 h 36"/>
                  <a:gd name="T32" fmla="*/ 4 w 36"/>
                  <a:gd name="T33" fmla="*/ 29 h 36"/>
                  <a:gd name="T34" fmla="*/ 7 w 36"/>
                  <a:gd name="T35" fmla="*/ 33 h 36"/>
                  <a:gd name="T36" fmla="*/ 13 w 36"/>
                  <a:gd name="T37" fmla="*/ 36 h 36"/>
                  <a:gd name="T38" fmla="*/ 18 w 36"/>
                  <a:gd name="T39" fmla="*/ 36 h 36"/>
                  <a:gd name="T40" fmla="*/ 24 w 36"/>
                  <a:gd name="T41" fmla="*/ 36 h 36"/>
                  <a:gd name="T42" fmla="*/ 24 w 36"/>
                  <a:gd name="T43" fmla="*/ 36 h 36"/>
                  <a:gd name="T44" fmla="*/ 29 w 36"/>
                  <a:gd name="T45" fmla="*/ 33 h 36"/>
                  <a:gd name="T46" fmla="*/ 33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1" name="Freeform 595">
                <a:extLst>
                  <a:ext uri="{FF2B5EF4-FFF2-40B4-BE49-F238E27FC236}">
                    <a16:creationId xmlns:a16="http://schemas.microsoft.com/office/drawing/2014/main" id="{22013B8F-A8B1-433D-861E-293BA9798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611"/>
                <a:ext cx="20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4 h 38"/>
                  <a:gd name="T6" fmla="*/ 34 w 38"/>
                  <a:gd name="T7" fmla="*/ 9 h 38"/>
                  <a:gd name="T8" fmla="*/ 31 w 38"/>
                  <a:gd name="T9" fmla="*/ 3 h 38"/>
                  <a:gd name="T10" fmla="*/ 25 w 38"/>
                  <a:gd name="T11" fmla="*/ 1 h 38"/>
                  <a:gd name="T12" fmla="*/ 25 w 38"/>
                  <a:gd name="T13" fmla="*/ 1 h 38"/>
                  <a:gd name="T14" fmla="*/ 20 w 38"/>
                  <a:gd name="T15" fmla="*/ 0 h 38"/>
                  <a:gd name="T16" fmla="*/ 14 w 38"/>
                  <a:gd name="T17" fmla="*/ 1 h 38"/>
                  <a:gd name="T18" fmla="*/ 9 w 38"/>
                  <a:gd name="T19" fmla="*/ 3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4 h 38"/>
                  <a:gd name="T26" fmla="*/ 0 w 38"/>
                  <a:gd name="T27" fmla="*/ 20 h 38"/>
                  <a:gd name="T28" fmla="*/ 2 w 38"/>
                  <a:gd name="T29" fmla="*/ 25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4 h 38"/>
                  <a:gd name="T36" fmla="*/ 14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4 h 38"/>
                  <a:gd name="T46" fmla="*/ 34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4"/>
                    </a:lnTo>
                    <a:lnTo>
                      <a:pt x="34" y="9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9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4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4"/>
                    </a:lnTo>
                    <a:lnTo>
                      <a:pt x="34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2" name="Freeform 596">
                <a:extLst>
                  <a:ext uri="{FF2B5EF4-FFF2-40B4-BE49-F238E27FC236}">
                    <a16:creationId xmlns:a16="http://schemas.microsoft.com/office/drawing/2014/main" id="{70B4CE42-E17F-4319-BDD4-9D8068F33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1611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4 h 38"/>
                  <a:gd name="T6" fmla="*/ 33 w 36"/>
                  <a:gd name="T7" fmla="*/ 9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3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4"/>
                    </a:lnTo>
                    <a:lnTo>
                      <a:pt x="33" y="9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3" name="Freeform 597">
                <a:extLst>
                  <a:ext uri="{FF2B5EF4-FFF2-40B4-BE49-F238E27FC236}">
                    <a16:creationId xmlns:a16="http://schemas.microsoft.com/office/drawing/2014/main" id="{8A395A12-CBD0-4291-BAFE-E0A3E8E31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614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3 h 38"/>
                  <a:gd name="T6" fmla="*/ 34 w 38"/>
                  <a:gd name="T7" fmla="*/ 7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20 w 38"/>
                  <a:gd name="T15" fmla="*/ 0 h 38"/>
                  <a:gd name="T16" fmla="*/ 14 w 38"/>
                  <a:gd name="T17" fmla="*/ 2 h 38"/>
                  <a:gd name="T18" fmla="*/ 9 w 38"/>
                  <a:gd name="T19" fmla="*/ 4 h 38"/>
                  <a:gd name="T20" fmla="*/ 3 w 38"/>
                  <a:gd name="T21" fmla="*/ 7 h 38"/>
                  <a:gd name="T22" fmla="*/ 3 w 38"/>
                  <a:gd name="T23" fmla="*/ 7 h 38"/>
                  <a:gd name="T24" fmla="*/ 1 w 38"/>
                  <a:gd name="T25" fmla="*/ 13 h 38"/>
                  <a:gd name="T26" fmla="*/ 0 w 38"/>
                  <a:gd name="T27" fmla="*/ 18 h 38"/>
                  <a:gd name="T28" fmla="*/ 1 w 38"/>
                  <a:gd name="T29" fmla="*/ 24 h 38"/>
                  <a:gd name="T30" fmla="*/ 3 w 38"/>
                  <a:gd name="T31" fmla="*/ 29 h 38"/>
                  <a:gd name="T32" fmla="*/ 3 w 38"/>
                  <a:gd name="T33" fmla="*/ 29 h 38"/>
                  <a:gd name="T34" fmla="*/ 9 w 38"/>
                  <a:gd name="T35" fmla="*/ 35 h 38"/>
                  <a:gd name="T36" fmla="*/ 14 w 38"/>
                  <a:gd name="T37" fmla="*/ 37 h 38"/>
                  <a:gd name="T38" fmla="*/ 20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31 w 38"/>
                  <a:gd name="T45" fmla="*/ 35 h 38"/>
                  <a:gd name="T46" fmla="*/ 34 w 38"/>
                  <a:gd name="T47" fmla="*/ 29 h 38"/>
                  <a:gd name="T48" fmla="*/ 36 w 38"/>
                  <a:gd name="T49" fmla="*/ 24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9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4" y="37"/>
                    </a:lnTo>
                    <a:lnTo>
                      <a:pt x="20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4" name="Freeform 598">
                <a:extLst>
                  <a:ext uri="{FF2B5EF4-FFF2-40B4-BE49-F238E27FC236}">
                    <a16:creationId xmlns:a16="http://schemas.microsoft.com/office/drawing/2014/main" id="{D90BE763-3D0B-4F6B-86D6-F521C8CBD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614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7 w 38"/>
                  <a:gd name="T5" fmla="*/ 13 h 38"/>
                  <a:gd name="T6" fmla="*/ 35 w 38"/>
                  <a:gd name="T7" fmla="*/ 7 h 38"/>
                  <a:gd name="T8" fmla="*/ 31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8 w 38"/>
                  <a:gd name="T19" fmla="*/ 4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4 h 38"/>
                  <a:gd name="T30" fmla="*/ 4 w 38"/>
                  <a:gd name="T31" fmla="*/ 29 h 38"/>
                  <a:gd name="T32" fmla="*/ 4 w 38"/>
                  <a:gd name="T33" fmla="*/ 29 h 38"/>
                  <a:gd name="T34" fmla="*/ 8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31 w 38"/>
                  <a:gd name="T45" fmla="*/ 35 h 38"/>
                  <a:gd name="T46" fmla="*/ 35 w 38"/>
                  <a:gd name="T47" fmla="*/ 29 h 38"/>
                  <a:gd name="T48" fmla="*/ 37 w 38"/>
                  <a:gd name="T49" fmla="*/ 24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5" name="Freeform 599">
                <a:extLst>
                  <a:ext uri="{FF2B5EF4-FFF2-40B4-BE49-F238E27FC236}">
                    <a16:creationId xmlns:a16="http://schemas.microsoft.com/office/drawing/2014/main" id="{7E2B252C-47BC-4D48-87A4-6766F4AB8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617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7 w 38"/>
                  <a:gd name="T5" fmla="*/ 12 h 36"/>
                  <a:gd name="T6" fmla="*/ 35 w 38"/>
                  <a:gd name="T7" fmla="*/ 7 h 36"/>
                  <a:gd name="T8" fmla="*/ 31 w 38"/>
                  <a:gd name="T9" fmla="*/ 3 h 36"/>
                  <a:gd name="T10" fmla="*/ 26 w 38"/>
                  <a:gd name="T11" fmla="*/ 0 h 36"/>
                  <a:gd name="T12" fmla="*/ 26 w 38"/>
                  <a:gd name="T13" fmla="*/ 0 h 36"/>
                  <a:gd name="T14" fmla="*/ 18 w 38"/>
                  <a:gd name="T15" fmla="*/ 0 h 36"/>
                  <a:gd name="T16" fmla="*/ 13 w 38"/>
                  <a:gd name="T17" fmla="*/ 0 h 36"/>
                  <a:gd name="T18" fmla="*/ 8 w 38"/>
                  <a:gd name="T19" fmla="*/ 3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4 w 38"/>
                  <a:gd name="T31" fmla="*/ 29 h 36"/>
                  <a:gd name="T32" fmla="*/ 4 w 38"/>
                  <a:gd name="T33" fmla="*/ 29 h 36"/>
                  <a:gd name="T34" fmla="*/ 8 w 38"/>
                  <a:gd name="T35" fmla="*/ 32 h 36"/>
                  <a:gd name="T36" fmla="*/ 13 w 38"/>
                  <a:gd name="T37" fmla="*/ 36 h 36"/>
                  <a:gd name="T38" fmla="*/ 18 w 38"/>
                  <a:gd name="T39" fmla="*/ 36 h 36"/>
                  <a:gd name="T40" fmla="*/ 26 w 38"/>
                  <a:gd name="T41" fmla="*/ 36 h 36"/>
                  <a:gd name="T42" fmla="*/ 26 w 38"/>
                  <a:gd name="T43" fmla="*/ 36 h 36"/>
                  <a:gd name="T44" fmla="*/ 31 w 38"/>
                  <a:gd name="T45" fmla="*/ 32 h 36"/>
                  <a:gd name="T46" fmla="*/ 35 w 38"/>
                  <a:gd name="T47" fmla="*/ 29 h 36"/>
                  <a:gd name="T48" fmla="*/ 37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2"/>
                    </a:lnTo>
                    <a:lnTo>
                      <a:pt x="35" y="29"/>
                    </a:lnTo>
                    <a:lnTo>
                      <a:pt x="37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6" name="Freeform 600">
                <a:extLst>
                  <a:ext uri="{FF2B5EF4-FFF2-40B4-BE49-F238E27FC236}">
                    <a16:creationId xmlns:a16="http://schemas.microsoft.com/office/drawing/2014/main" id="{803FE598-FBDC-4555-BAF5-3B634109C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617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2 h 36"/>
                  <a:gd name="T6" fmla="*/ 33 w 36"/>
                  <a:gd name="T7" fmla="*/ 7 h 36"/>
                  <a:gd name="T8" fmla="*/ 29 w 36"/>
                  <a:gd name="T9" fmla="*/ 3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3 w 36"/>
                  <a:gd name="T17" fmla="*/ 0 h 36"/>
                  <a:gd name="T18" fmla="*/ 7 w 36"/>
                  <a:gd name="T19" fmla="*/ 3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2 h 36"/>
                  <a:gd name="T26" fmla="*/ 0 w 36"/>
                  <a:gd name="T27" fmla="*/ 18 h 36"/>
                  <a:gd name="T28" fmla="*/ 0 w 36"/>
                  <a:gd name="T29" fmla="*/ 23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2 h 36"/>
                  <a:gd name="T36" fmla="*/ 13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2 h 36"/>
                  <a:gd name="T46" fmla="*/ 33 w 36"/>
                  <a:gd name="T47" fmla="*/ 29 h 36"/>
                  <a:gd name="T48" fmla="*/ 36 w 36"/>
                  <a:gd name="T49" fmla="*/ 23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2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2"/>
                    </a:lnTo>
                    <a:lnTo>
                      <a:pt x="33" y="29"/>
                    </a:lnTo>
                    <a:lnTo>
                      <a:pt x="36" y="23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7" name="Freeform 601">
                <a:extLst>
                  <a:ext uri="{FF2B5EF4-FFF2-40B4-BE49-F238E27FC236}">
                    <a16:creationId xmlns:a16="http://schemas.microsoft.com/office/drawing/2014/main" id="{80EA85DE-FCCF-4C54-8001-C731C3F9D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1623"/>
                <a:ext cx="19" cy="19"/>
              </a:xfrm>
              <a:custGeom>
                <a:avLst/>
                <a:gdLst>
                  <a:gd name="T0" fmla="*/ 38 w 38"/>
                  <a:gd name="T1" fmla="*/ 20 h 39"/>
                  <a:gd name="T2" fmla="*/ 38 w 38"/>
                  <a:gd name="T3" fmla="*/ 20 h 39"/>
                  <a:gd name="T4" fmla="*/ 36 w 38"/>
                  <a:gd name="T5" fmla="*/ 13 h 39"/>
                  <a:gd name="T6" fmla="*/ 35 w 38"/>
                  <a:gd name="T7" fmla="*/ 8 h 39"/>
                  <a:gd name="T8" fmla="*/ 29 w 38"/>
                  <a:gd name="T9" fmla="*/ 4 h 39"/>
                  <a:gd name="T10" fmla="*/ 26 w 38"/>
                  <a:gd name="T11" fmla="*/ 2 h 39"/>
                  <a:gd name="T12" fmla="*/ 26 w 38"/>
                  <a:gd name="T13" fmla="*/ 2 h 39"/>
                  <a:gd name="T14" fmla="*/ 18 w 38"/>
                  <a:gd name="T15" fmla="*/ 0 h 39"/>
                  <a:gd name="T16" fmla="*/ 13 w 38"/>
                  <a:gd name="T17" fmla="*/ 2 h 39"/>
                  <a:gd name="T18" fmla="*/ 7 w 38"/>
                  <a:gd name="T19" fmla="*/ 4 h 39"/>
                  <a:gd name="T20" fmla="*/ 4 w 38"/>
                  <a:gd name="T21" fmla="*/ 9 h 39"/>
                  <a:gd name="T22" fmla="*/ 4 w 38"/>
                  <a:gd name="T23" fmla="*/ 9 h 39"/>
                  <a:gd name="T24" fmla="*/ 2 w 38"/>
                  <a:gd name="T25" fmla="*/ 13 h 39"/>
                  <a:gd name="T26" fmla="*/ 0 w 38"/>
                  <a:gd name="T27" fmla="*/ 20 h 39"/>
                  <a:gd name="T28" fmla="*/ 2 w 38"/>
                  <a:gd name="T29" fmla="*/ 26 h 39"/>
                  <a:gd name="T30" fmla="*/ 4 w 38"/>
                  <a:gd name="T31" fmla="*/ 31 h 39"/>
                  <a:gd name="T32" fmla="*/ 4 w 38"/>
                  <a:gd name="T33" fmla="*/ 31 h 39"/>
                  <a:gd name="T34" fmla="*/ 7 w 38"/>
                  <a:gd name="T35" fmla="*/ 35 h 39"/>
                  <a:gd name="T36" fmla="*/ 13 w 38"/>
                  <a:gd name="T37" fmla="*/ 37 h 39"/>
                  <a:gd name="T38" fmla="*/ 18 w 38"/>
                  <a:gd name="T39" fmla="*/ 39 h 39"/>
                  <a:gd name="T40" fmla="*/ 26 w 38"/>
                  <a:gd name="T41" fmla="*/ 37 h 39"/>
                  <a:gd name="T42" fmla="*/ 26 w 38"/>
                  <a:gd name="T43" fmla="*/ 37 h 39"/>
                  <a:gd name="T44" fmla="*/ 29 w 38"/>
                  <a:gd name="T45" fmla="*/ 35 h 39"/>
                  <a:gd name="T46" fmla="*/ 35 w 38"/>
                  <a:gd name="T47" fmla="*/ 31 h 39"/>
                  <a:gd name="T48" fmla="*/ 36 w 38"/>
                  <a:gd name="T49" fmla="*/ 26 h 39"/>
                  <a:gd name="T50" fmla="*/ 38 w 38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3"/>
                    </a:lnTo>
                    <a:lnTo>
                      <a:pt x="35" y="8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9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8" name="Freeform 602">
                <a:extLst>
                  <a:ext uri="{FF2B5EF4-FFF2-40B4-BE49-F238E27FC236}">
                    <a16:creationId xmlns:a16="http://schemas.microsoft.com/office/drawing/2014/main" id="{169CFCC4-FAA7-4104-B3F5-477A880E6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623"/>
                <a:ext cx="18" cy="19"/>
              </a:xfrm>
              <a:custGeom>
                <a:avLst/>
                <a:gdLst>
                  <a:gd name="T0" fmla="*/ 36 w 36"/>
                  <a:gd name="T1" fmla="*/ 20 h 39"/>
                  <a:gd name="T2" fmla="*/ 36 w 36"/>
                  <a:gd name="T3" fmla="*/ 20 h 39"/>
                  <a:gd name="T4" fmla="*/ 36 w 36"/>
                  <a:gd name="T5" fmla="*/ 13 h 39"/>
                  <a:gd name="T6" fmla="*/ 32 w 36"/>
                  <a:gd name="T7" fmla="*/ 8 h 39"/>
                  <a:gd name="T8" fmla="*/ 29 w 36"/>
                  <a:gd name="T9" fmla="*/ 4 h 39"/>
                  <a:gd name="T10" fmla="*/ 23 w 36"/>
                  <a:gd name="T11" fmla="*/ 2 h 39"/>
                  <a:gd name="T12" fmla="*/ 23 w 36"/>
                  <a:gd name="T13" fmla="*/ 2 h 39"/>
                  <a:gd name="T14" fmla="*/ 18 w 36"/>
                  <a:gd name="T15" fmla="*/ 0 h 39"/>
                  <a:gd name="T16" fmla="*/ 12 w 36"/>
                  <a:gd name="T17" fmla="*/ 2 h 39"/>
                  <a:gd name="T18" fmla="*/ 7 w 36"/>
                  <a:gd name="T19" fmla="*/ 4 h 39"/>
                  <a:gd name="T20" fmla="*/ 3 w 36"/>
                  <a:gd name="T21" fmla="*/ 9 h 39"/>
                  <a:gd name="T22" fmla="*/ 3 w 36"/>
                  <a:gd name="T23" fmla="*/ 9 h 39"/>
                  <a:gd name="T24" fmla="*/ 0 w 36"/>
                  <a:gd name="T25" fmla="*/ 13 h 39"/>
                  <a:gd name="T26" fmla="*/ 0 w 36"/>
                  <a:gd name="T27" fmla="*/ 20 h 39"/>
                  <a:gd name="T28" fmla="*/ 0 w 36"/>
                  <a:gd name="T29" fmla="*/ 26 h 39"/>
                  <a:gd name="T30" fmla="*/ 3 w 36"/>
                  <a:gd name="T31" fmla="*/ 31 h 39"/>
                  <a:gd name="T32" fmla="*/ 3 w 36"/>
                  <a:gd name="T33" fmla="*/ 31 h 39"/>
                  <a:gd name="T34" fmla="*/ 7 w 36"/>
                  <a:gd name="T35" fmla="*/ 35 h 39"/>
                  <a:gd name="T36" fmla="*/ 12 w 36"/>
                  <a:gd name="T37" fmla="*/ 37 h 39"/>
                  <a:gd name="T38" fmla="*/ 18 w 36"/>
                  <a:gd name="T39" fmla="*/ 39 h 39"/>
                  <a:gd name="T40" fmla="*/ 23 w 36"/>
                  <a:gd name="T41" fmla="*/ 37 h 39"/>
                  <a:gd name="T42" fmla="*/ 23 w 36"/>
                  <a:gd name="T43" fmla="*/ 37 h 39"/>
                  <a:gd name="T44" fmla="*/ 29 w 36"/>
                  <a:gd name="T45" fmla="*/ 35 h 39"/>
                  <a:gd name="T46" fmla="*/ 32 w 36"/>
                  <a:gd name="T47" fmla="*/ 31 h 39"/>
                  <a:gd name="T48" fmla="*/ 36 w 36"/>
                  <a:gd name="T49" fmla="*/ 26 h 39"/>
                  <a:gd name="T50" fmla="*/ 36 w 36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7"/>
                    </a:lnTo>
                    <a:lnTo>
                      <a:pt x="18" y="39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5"/>
                    </a:lnTo>
                    <a:lnTo>
                      <a:pt x="32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9" name="Freeform 603">
                <a:extLst>
                  <a:ext uri="{FF2B5EF4-FFF2-40B4-BE49-F238E27FC236}">
                    <a16:creationId xmlns:a16="http://schemas.microsoft.com/office/drawing/2014/main" id="{5279DE63-F349-46C4-ACF5-0BF65392B8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1623"/>
                <a:ext cx="18" cy="19"/>
              </a:xfrm>
              <a:custGeom>
                <a:avLst/>
                <a:gdLst>
                  <a:gd name="T0" fmla="*/ 36 w 36"/>
                  <a:gd name="T1" fmla="*/ 20 h 39"/>
                  <a:gd name="T2" fmla="*/ 36 w 36"/>
                  <a:gd name="T3" fmla="*/ 20 h 39"/>
                  <a:gd name="T4" fmla="*/ 36 w 36"/>
                  <a:gd name="T5" fmla="*/ 13 h 39"/>
                  <a:gd name="T6" fmla="*/ 32 w 36"/>
                  <a:gd name="T7" fmla="*/ 8 h 39"/>
                  <a:gd name="T8" fmla="*/ 29 w 36"/>
                  <a:gd name="T9" fmla="*/ 4 h 39"/>
                  <a:gd name="T10" fmla="*/ 23 w 36"/>
                  <a:gd name="T11" fmla="*/ 2 h 39"/>
                  <a:gd name="T12" fmla="*/ 23 w 36"/>
                  <a:gd name="T13" fmla="*/ 2 h 39"/>
                  <a:gd name="T14" fmla="*/ 18 w 36"/>
                  <a:gd name="T15" fmla="*/ 0 h 39"/>
                  <a:gd name="T16" fmla="*/ 12 w 36"/>
                  <a:gd name="T17" fmla="*/ 2 h 39"/>
                  <a:gd name="T18" fmla="*/ 7 w 36"/>
                  <a:gd name="T19" fmla="*/ 4 h 39"/>
                  <a:gd name="T20" fmla="*/ 3 w 36"/>
                  <a:gd name="T21" fmla="*/ 9 h 39"/>
                  <a:gd name="T22" fmla="*/ 3 w 36"/>
                  <a:gd name="T23" fmla="*/ 9 h 39"/>
                  <a:gd name="T24" fmla="*/ 0 w 36"/>
                  <a:gd name="T25" fmla="*/ 13 h 39"/>
                  <a:gd name="T26" fmla="*/ 0 w 36"/>
                  <a:gd name="T27" fmla="*/ 20 h 39"/>
                  <a:gd name="T28" fmla="*/ 0 w 36"/>
                  <a:gd name="T29" fmla="*/ 26 h 39"/>
                  <a:gd name="T30" fmla="*/ 3 w 36"/>
                  <a:gd name="T31" fmla="*/ 31 h 39"/>
                  <a:gd name="T32" fmla="*/ 3 w 36"/>
                  <a:gd name="T33" fmla="*/ 31 h 39"/>
                  <a:gd name="T34" fmla="*/ 7 w 36"/>
                  <a:gd name="T35" fmla="*/ 35 h 39"/>
                  <a:gd name="T36" fmla="*/ 12 w 36"/>
                  <a:gd name="T37" fmla="*/ 37 h 39"/>
                  <a:gd name="T38" fmla="*/ 18 w 36"/>
                  <a:gd name="T39" fmla="*/ 39 h 39"/>
                  <a:gd name="T40" fmla="*/ 23 w 36"/>
                  <a:gd name="T41" fmla="*/ 37 h 39"/>
                  <a:gd name="T42" fmla="*/ 23 w 36"/>
                  <a:gd name="T43" fmla="*/ 37 h 39"/>
                  <a:gd name="T44" fmla="*/ 29 w 36"/>
                  <a:gd name="T45" fmla="*/ 35 h 39"/>
                  <a:gd name="T46" fmla="*/ 32 w 36"/>
                  <a:gd name="T47" fmla="*/ 31 h 39"/>
                  <a:gd name="T48" fmla="*/ 36 w 36"/>
                  <a:gd name="T49" fmla="*/ 26 h 39"/>
                  <a:gd name="T50" fmla="*/ 36 w 36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7"/>
                    </a:lnTo>
                    <a:lnTo>
                      <a:pt x="18" y="39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5"/>
                    </a:lnTo>
                    <a:lnTo>
                      <a:pt x="32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0" name="Freeform 604">
                <a:extLst>
                  <a:ext uri="{FF2B5EF4-FFF2-40B4-BE49-F238E27FC236}">
                    <a16:creationId xmlns:a16="http://schemas.microsoft.com/office/drawing/2014/main" id="{FDDD6B90-7659-4F16-917D-42D980E32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1623"/>
                <a:ext cx="19" cy="19"/>
              </a:xfrm>
              <a:custGeom>
                <a:avLst/>
                <a:gdLst>
                  <a:gd name="T0" fmla="*/ 38 w 38"/>
                  <a:gd name="T1" fmla="*/ 20 h 39"/>
                  <a:gd name="T2" fmla="*/ 38 w 38"/>
                  <a:gd name="T3" fmla="*/ 20 h 39"/>
                  <a:gd name="T4" fmla="*/ 36 w 38"/>
                  <a:gd name="T5" fmla="*/ 13 h 39"/>
                  <a:gd name="T6" fmla="*/ 34 w 38"/>
                  <a:gd name="T7" fmla="*/ 8 h 39"/>
                  <a:gd name="T8" fmla="*/ 29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18 w 38"/>
                  <a:gd name="T15" fmla="*/ 0 h 39"/>
                  <a:gd name="T16" fmla="*/ 13 w 38"/>
                  <a:gd name="T17" fmla="*/ 2 h 39"/>
                  <a:gd name="T18" fmla="*/ 7 w 38"/>
                  <a:gd name="T19" fmla="*/ 4 h 39"/>
                  <a:gd name="T20" fmla="*/ 3 w 38"/>
                  <a:gd name="T21" fmla="*/ 9 h 39"/>
                  <a:gd name="T22" fmla="*/ 3 w 38"/>
                  <a:gd name="T23" fmla="*/ 9 h 39"/>
                  <a:gd name="T24" fmla="*/ 2 w 38"/>
                  <a:gd name="T25" fmla="*/ 13 h 39"/>
                  <a:gd name="T26" fmla="*/ 0 w 38"/>
                  <a:gd name="T27" fmla="*/ 20 h 39"/>
                  <a:gd name="T28" fmla="*/ 2 w 38"/>
                  <a:gd name="T29" fmla="*/ 26 h 39"/>
                  <a:gd name="T30" fmla="*/ 3 w 38"/>
                  <a:gd name="T31" fmla="*/ 31 h 39"/>
                  <a:gd name="T32" fmla="*/ 3 w 38"/>
                  <a:gd name="T33" fmla="*/ 31 h 39"/>
                  <a:gd name="T34" fmla="*/ 7 w 38"/>
                  <a:gd name="T35" fmla="*/ 35 h 39"/>
                  <a:gd name="T36" fmla="*/ 13 w 38"/>
                  <a:gd name="T37" fmla="*/ 37 h 39"/>
                  <a:gd name="T38" fmla="*/ 18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29 w 38"/>
                  <a:gd name="T45" fmla="*/ 35 h 39"/>
                  <a:gd name="T46" fmla="*/ 34 w 38"/>
                  <a:gd name="T47" fmla="*/ 31 h 39"/>
                  <a:gd name="T48" fmla="*/ 36 w 38"/>
                  <a:gd name="T49" fmla="*/ 26 h 39"/>
                  <a:gd name="T50" fmla="*/ 38 w 38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1" name="Freeform 605">
                <a:extLst>
                  <a:ext uri="{FF2B5EF4-FFF2-40B4-BE49-F238E27FC236}">
                    <a16:creationId xmlns:a16="http://schemas.microsoft.com/office/drawing/2014/main" id="{C9EB2939-21C3-4A28-A13D-478CA5BB1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1623"/>
                <a:ext cx="19" cy="19"/>
              </a:xfrm>
              <a:custGeom>
                <a:avLst/>
                <a:gdLst>
                  <a:gd name="T0" fmla="*/ 38 w 38"/>
                  <a:gd name="T1" fmla="*/ 20 h 39"/>
                  <a:gd name="T2" fmla="*/ 38 w 38"/>
                  <a:gd name="T3" fmla="*/ 20 h 39"/>
                  <a:gd name="T4" fmla="*/ 36 w 38"/>
                  <a:gd name="T5" fmla="*/ 13 h 39"/>
                  <a:gd name="T6" fmla="*/ 34 w 38"/>
                  <a:gd name="T7" fmla="*/ 8 h 39"/>
                  <a:gd name="T8" fmla="*/ 29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18 w 38"/>
                  <a:gd name="T15" fmla="*/ 0 h 39"/>
                  <a:gd name="T16" fmla="*/ 13 w 38"/>
                  <a:gd name="T17" fmla="*/ 2 h 39"/>
                  <a:gd name="T18" fmla="*/ 7 w 38"/>
                  <a:gd name="T19" fmla="*/ 4 h 39"/>
                  <a:gd name="T20" fmla="*/ 3 w 38"/>
                  <a:gd name="T21" fmla="*/ 9 h 39"/>
                  <a:gd name="T22" fmla="*/ 3 w 38"/>
                  <a:gd name="T23" fmla="*/ 9 h 39"/>
                  <a:gd name="T24" fmla="*/ 2 w 38"/>
                  <a:gd name="T25" fmla="*/ 13 h 39"/>
                  <a:gd name="T26" fmla="*/ 0 w 38"/>
                  <a:gd name="T27" fmla="*/ 20 h 39"/>
                  <a:gd name="T28" fmla="*/ 2 w 38"/>
                  <a:gd name="T29" fmla="*/ 26 h 39"/>
                  <a:gd name="T30" fmla="*/ 3 w 38"/>
                  <a:gd name="T31" fmla="*/ 31 h 39"/>
                  <a:gd name="T32" fmla="*/ 3 w 38"/>
                  <a:gd name="T33" fmla="*/ 31 h 39"/>
                  <a:gd name="T34" fmla="*/ 7 w 38"/>
                  <a:gd name="T35" fmla="*/ 35 h 39"/>
                  <a:gd name="T36" fmla="*/ 13 w 38"/>
                  <a:gd name="T37" fmla="*/ 37 h 39"/>
                  <a:gd name="T38" fmla="*/ 18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29 w 38"/>
                  <a:gd name="T45" fmla="*/ 35 h 39"/>
                  <a:gd name="T46" fmla="*/ 34 w 38"/>
                  <a:gd name="T47" fmla="*/ 31 h 39"/>
                  <a:gd name="T48" fmla="*/ 36 w 38"/>
                  <a:gd name="T49" fmla="*/ 26 h 39"/>
                  <a:gd name="T50" fmla="*/ 38 w 38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2" name="Freeform 606">
                <a:extLst>
                  <a:ext uri="{FF2B5EF4-FFF2-40B4-BE49-F238E27FC236}">
                    <a16:creationId xmlns:a16="http://schemas.microsoft.com/office/drawing/2014/main" id="{3AD6BAF8-4BA4-4253-956A-A5BDE5246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1623"/>
                <a:ext cx="18" cy="19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3 h 39"/>
                  <a:gd name="T6" fmla="*/ 33 w 37"/>
                  <a:gd name="T7" fmla="*/ 8 h 39"/>
                  <a:gd name="T8" fmla="*/ 29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8 w 37"/>
                  <a:gd name="T15" fmla="*/ 0 h 39"/>
                  <a:gd name="T16" fmla="*/ 13 w 37"/>
                  <a:gd name="T17" fmla="*/ 2 h 39"/>
                  <a:gd name="T18" fmla="*/ 8 w 37"/>
                  <a:gd name="T19" fmla="*/ 4 h 39"/>
                  <a:gd name="T20" fmla="*/ 4 w 37"/>
                  <a:gd name="T21" fmla="*/ 9 h 39"/>
                  <a:gd name="T22" fmla="*/ 4 w 37"/>
                  <a:gd name="T23" fmla="*/ 9 h 39"/>
                  <a:gd name="T24" fmla="*/ 0 w 37"/>
                  <a:gd name="T25" fmla="*/ 13 h 39"/>
                  <a:gd name="T26" fmla="*/ 0 w 37"/>
                  <a:gd name="T27" fmla="*/ 20 h 39"/>
                  <a:gd name="T28" fmla="*/ 0 w 37"/>
                  <a:gd name="T29" fmla="*/ 26 h 39"/>
                  <a:gd name="T30" fmla="*/ 4 w 37"/>
                  <a:gd name="T31" fmla="*/ 31 h 39"/>
                  <a:gd name="T32" fmla="*/ 4 w 37"/>
                  <a:gd name="T33" fmla="*/ 31 h 39"/>
                  <a:gd name="T34" fmla="*/ 8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29 w 37"/>
                  <a:gd name="T45" fmla="*/ 35 h 39"/>
                  <a:gd name="T46" fmla="*/ 33 w 37"/>
                  <a:gd name="T47" fmla="*/ 31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3" name="Freeform 607">
                <a:extLst>
                  <a:ext uri="{FF2B5EF4-FFF2-40B4-BE49-F238E27FC236}">
                    <a16:creationId xmlns:a16="http://schemas.microsoft.com/office/drawing/2014/main" id="{C42BE06C-5F96-4DC7-BA69-E4784CD9D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1630"/>
                <a:ext cx="19" cy="19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3 w 36"/>
                  <a:gd name="T7" fmla="*/ 7 h 36"/>
                  <a:gd name="T8" fmla="*/ 29 w 36"/>
                  <a:gd name="T9" fmla="*/ 4 h 36"/>
                  <a:gd name="T10" fmla="*/ 24 w 36"/>
                  <a:gd name="T11" fmla="*/ 0 h 36"/>
                  <a:gd name="T12" fmla="*/ 24 w 36"/>
                  <a:gd name="T13" fmla="*/ 0 h 36"/>
                  <a:gd name="T14" fmla="*/ 18 w 36"/>
                  <a:gd name="T15" fmla="*/ 0 h 36"/>
                  <a:gd name="T16" fmla="*/ 13 w 36"/>
                  <a:gd name="T17" fmla="*/ 0 h 36"/>
                  <a:gd name="T18" fmla="*/ 7 w 36"/>
                  <a:gd name="T19" fmla="*/ 4 h 36"/>
                  <a:gd name="T20" fmla="*/ 4 w 36"/>
                  <a:gd name="T21" fmla="*/ 7 h 36"/>
                  <a:gd name="T22" fmla="*/ 4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4 w 36"/>
                  <a:gd name="T31" fmla="*/ 29 h 36"/>
                  <a:gd name="T32" fmla="*/ 4 w 36"/>
                  <a:gd name="T33" fmla="*/ 29 h 36"/>
                  <a:gd name="T34" fmla="*/ 7 w 36"/>
                  <a:gd name="T35" fmla="*/ 34 h 36"/>
                  <a:gd name="T36" fmla="*/ 13 w 36"/>
                  <a:gd name="T37" fmla="*/ 36 h 36"/>
                  <a:gd name="T38" fmla="*/ 18 w 36"/>
                  <a:gd name="T39" fmla="*/ 36 h 36"/>
                  <a:gd name="T40" fmla="*/ 24 w 36"/>
                  <a:gd name="T41" fmla="*/ 36 h 36"/>
                  <a:gd name="T42" fmla="*/ 24 w 36"/>
                  <a:gd name="T43" fmla="*/ 36 h 36"/>
                  <a:gd name="T44" fmla="*/ 29 w 36"/>
                  <a:gd name="T45" fmla="*/ 33 h 36"/>
                  <a:gd name="T46" fmla="*/ 33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4" name="Freeform 608">
                <a:extLst>
                  <a:ext uri="{FF2B5EF4-FFF2-40B4-BE49-F238E27FC236}">
                    <a16:creationId xmlns:a16="http://schemas.microsoft.com/office/drawing/2014/main" id="{7AE352EC-9B9C-4042-ADE9-73A6B1917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633"/>
                <a:ext cx="19" cy="18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9 h 37"/>
                  <a:gd name="T4" fmla="*/ 38 w 38"/>
                  <a:gd name="T5" fmla="*/ 13 h 37"/>
                  <a:gd name="T6" fmla="*/ 34 w 38"/>
                  <a:gd name="T7" fmla="*/ 8 h 37"/>
                  <a:gd name="T8" fmla="*/ 31 w 38"/>
                  <a:gd name="T9" fmla="*/ 2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4 w 38"/>
                  <a:gd name="T17" fmla="*/ 0 h 37"/>
                  <a:gd name="T18" fmla="*/ 9 w 38"/>
                  <a:gd name="T19" fmla="*/ 2 h 37"/>
                  <a:gd name="T20" fmla="*/ 4 w 38"/>
                  <a:gd name="T21" fmla="*/ 8 h 37"/>
                  <a:gd name="T22" fmla="*/ 4 w 38"/>
                  <a:gd name="T23" fmla="*/ 8 h 37"/>
                  <a:gd name="T24" fmla="*/ 2 w 38"/>
                  <a:gd name="T25" fmla="*/ 13 h 37"/>
                  <a:gd name="T26" fmla="*/ 0 w 38"/>
                  <a:gd name="T27" fmla="*/ 19 h 37"/>
                  <a:gd name="T28" fmla="*/ 2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9 w 38"/>
                  <a:gd name="T35" fmla="*/ 33 h 37"/>
                  <a:gd name="T36" fmla="*/ 14 w 38"/>
                  <a:gd name="T37" fmla="*/ 37 h 37"/>
                  <a:gd name="T38" fmla="*/ 20 w 38"/>
                  <a:gd name="T39" fmla="*/ 37 h 37"/>
                  <a:gd name="T40" fmla="*/ 25 w 38"/>
                  <a:gd name="T41" fmla="*/ 35 h 37"/>
                  <a:gd name="T42" fmla="*/ 25 w 38"/>
                  <a:gd name="T43" fmla="*/ 35 h 37"/>
                  <a:gd name="T44" fmla="*/ 31 w 38"/>
                  <a:gd name="T45" fmla="*/ 33 h 37"/>
                  <a:gd name="T46" fmla="*/ 34 w 38"/>
                  <a:gd name="T47" fmla="*/ 29 h 37"/>
                  <a:gd name="T48" fmla="*/ 38 w 38"/>
                  <a:gd name="T49" fmla="*/ 24 h 37"/>
                  <a:gd name="T50" fmla="*/ 38 w 38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9"/>
                    </a:lnTo>
                    <a:lnTo>
                      <a:pt x="38" y="13"/>
                    </a:lnTo>
                    <a:lnTo>
                      <a:pt x="34" y="8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4" y="37"/>
                    </a:lnTo>
                    <a:lnTo>
                      <a:pt x="20" y="37"/>
                    </a:lnTo>
                    <a:lnTo>
                      <a:pt x="25" y="35"/>
                    </a:lnTo>
                    <a:lnTo>
                      <a:pt x="25" y="35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8" y="24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5" name="Freeform 609">
                <a:extLst>
                  <a:ext uri="{FF2B5EF4-FFF2-40B4-BE49-F238E27FC236}">
                    <a16:creationId xmlns:a16="http://schemas.microsoft.com/office/drawing/2014/main" id="{AF7148EA-BB38-44FB-981F-C78FAABF3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1635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5 w 37"/>
                  <a:gd name="T7" fmla="*/ 7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4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4 h 38"/>
                  <a:gd name="T30" fmla="*/ 4 w 37"/>
                  <a:gd name="T31" fmla="*/ 29 h 38"/>
                  <a:gd name="T32" fmla="*/ 4 w 37"/>
                  <a:gd name="T33" fmla="*/ 29 h 38"/>
                  <a:gd name="T34" fmla="*/ 7 w 37"/>
                  <a:gd name="T35" fmla="*/ 35 h 38"/>
                  <a:gd name="T36" fmla="*/ 13 w 37"/>
                  <a:gd name="T37" fmla="*/ 36 h 38"/>
                  <a:gd name="T38" fmla="*/ 18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5 h 38"/>
                  <a:gd name="T46" fmla="*/ 35 w 37"/>
                  <a:gd name="T47" fmla="*/ 29 h 38"/>
                  <a:gd name="T48" fmla="*/ 37 w 37"/>
                  <a:gd name="T49" fmla="*/ 25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5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5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6" name="Freeform 610">
                <a:extLst>
                  <a:ext uri="{FF2B5EF4-FFF2-40B4-BE49-F238E27FC236}">
                    <a16:creationId xmlns:a16="http://schemas.microsoft.com/office/drawing/2014/main" id="{E306AEBE-C324-41E5-8D4F-974C1E30F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640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7 w 38"/>
                  <a:gd name="T5" fmla="*/ 13 h 38"/>
                  <a:gd name="T6" fmla="*/ 35 w 38"/>
                  <a:gd name="T7" fmla="*/ 7 h 38"/>
                  <a:gd name="T8" fmla="*/ 29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6 h 38"/>
                  <a:gd name="T30" fmla="*/ 4 w 38"/>
                  <a:gd name="T31" fmla="*/ 29 h 38"/>
                  <a:gd name="T32" fmla="*/ 4 w 38"/>
                  <a:gd name="T33" fmla="*/ 29 h 38"/>
                  <a:gd name="T34" fmla="*/ 7 w 38"/>
                  <a:gd name="T35" fmla="*/ 35 h 38"/>
                  <a:gd name="T36" fmla="*/ 13 w 38"/>
                  <a:gd name="T37" fmla="*/ 36 h 38"/>
                  <a:gd name="T38" fmla="*/ 18 w 38"/>
                  <a:gd name="T39" fmla="*/ 38 h 38"/>
                  <a:gd name="T40" fmla="*/ 26 w 38"/>
                  <a:gd name="T41" fmla="*/ 36 h 38"/>
                  <a:gd name="T42" fmla="*/ 26 w 38"/>
                  <a:gd name="T43" fmla="*/ 36 h 38"/>
                  <a:gd name="T44" fmla="*/ 29 w 38"/>
                  <a:gd name="T45" fmla="*/ 35 h 38"/>
                  <a:gd name="T46" fmla="*/ 35 w 38"/>
                  <a:gd name="T47" fmla="*/ 29 h 38"/>
                  <a:gd name="T48" fmla="*/ 37 w 38"/>
                  <a:gd name="T49" fmla="*/ 26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5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9" y="35"/>
                    </a:lnTo>
                    <a:lnTo>
                      <a:pt x="35" y="29"/>
                    </a:lnTo>
                    <a:lnTo>
                      <a:pt x="37" y="26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7" name="Freeform 611">
                <a:extLst>
                  <a:ext uri="{FF2B5EF4-FFF2-40B4-BE49-F238E27FC236}">
                    <a16:creationId xmlns:a16="http://schemas.microsoft.com/office/drawing/2014/main" id="{D65026EC-904C-4DAF-BA70-964955819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640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7 w 38"/>
                  <a:gd name="T5" fmla="*/ 13 h 38"/>
                  <a:gd name="T6" fmla="*/ 35 w 38"/>
                  <a:gd name="T7" fmla="*/ 7 h 38"/>
                  <a:gd name="T8" fmla="*/ 29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6 h 38"/>
                  <a:gd name="T30" fmla="*/ 4 w 38"/>
                  <a:gd name="T31" fmla="*/ 29 h 38"/>
                  <a:gd name="T32" fmla="*/ 4 w 38"/>
                  <a:gd name="T33" fmla="*/ 29 h 38"/>
                  <a:gd name="T34" fmla="*/ 7 w 38"/>
                  <a:gd name="T35" fmla="*/ 35 h 38"/>
                  <a:gd name="T36" fmla="*/ 13 w 38"/>
                  <a:gd name="T37" fmla="*/ 36 h 38"/>
                  <a:gd name="T38" fmla="*/ 18 w 38"/>
                  <a:gd name="T39" fmla="*/ 38 h 38"/>
                  <a:gd name="T40" fmla="*/ 26 w 38"/>
                  <a:gd name="T41" fmla="*/ 36 h 38"/>
                  <a:gd name="T42" fmla="*/ 26 w 38"/>
                  <a:gd name="T43" fmla="*/ 36 h 38"/>
                  <a:gd name="T44" fmla="*/ 29 w 38"/>
                  <a:gd name="T45" fmla="*/ 35 h 38"/>
                  <a:gd name="T46" fmla="*/ 35 w 38"/>
                  <a:gd name="T47" fmla="*/ 29 h 38"/>
                  <a:gd name="T48" fmla="*/ 37 w 38"/>
                  <a:gd name="T49" fmla="*/ 26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5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9" y="35"/>
                    </a:lnTo>
                    <a:lnTo>
                      <a:pt x="35" y="29"/>
                    </a:lnTo>
                    <a:lnTo>
                      <a:pt x="37" y="26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8" name="Freeform 612">
                <a:extLst>
                  <a:ext uri="{FF2B5EF4-FFF2-40B4-BE49-F238E27FC236}">
                    <a16:creationId xmlns:a16="http://schemas.microsoft.com/office/drawing/2014/main" id="{55AF93DB-74A7-4589-80DF-332334EDC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640"/>
                <a:ext cx="19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3 h 38"/>
                  <a:gd name="T6" fmla="*/ 32 w 36"/>
                  <a:gd name="T7" fmla="*/ 7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2 w 36"/>
                  <a:gd name="T17" fmla="*/ 2 h 38"/>
                  <a:gd name="T18" fmla="*/ 7 w 36"/>
                  <a:gd name="T19" fmla="*/ 4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3 h 38"/>
                  <a:gd name="T26" fmla="*/ 0 w 36"/>
                  <a:gd name="T27" fmla="*/ 18 h 38"/>
                  <a:gd name="T28" fmla="*/ 0 w 36"/>
                  <a:gd name="T29" fmla="*/ 26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5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5 h 38"/>
                  <a:gd name="T46" fmla="*/ 32 w 36"/>
                  <a:gd name="T47" fmla="*/ 29 h 38"/>
                  <a:gd name="T48" fmla="*/ 36 w 36"/>
                  <a:gd name="T49" fmla="*/ 26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5"/>
                    </a:lnTo>
                    <a:lnTo>
                      <a:pt x="32" y="29"/>
                    </a:lnTo>
                    <a:lnTo>
                      <a:pt x="36" y="26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9" name="Freeform 613">
                <a:extLst>
                  <a:ext uri="{FF2B5EF4-FFF2-40B4-BE49-F238E27FC236}">
                    <a16:creationId xmlns:a16="http://schemas.microsoft.com/office/drawing/2014/main" id="{23FE9294-19F4-41BE-9D51-A0B1E1897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1640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3 h 38"/>
                  <a:gd name="T6" fmla="*/ 32 w 36"/>
                  <a:gd name="T7" fmla="*/ 7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2 w 36"/>
                  <a:gd name="T17" fmla="*/ 2 h 38"/>
                  <a:gd name="T18" fmla="*/ 7 w 36"/>
                  <a:gd name="T19" fmla="*/ 4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3 h 38"/>
                  <a:gd name="T26" fmla="*/ 0 w 36"/>
                  <a:gd name="T27" fmla="*/ 18 h 38"/>
                  <a:gd name="T28" fmla="*/ 0 w 36"/>
                  <a:gd name="T29" fmla="*/ 26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5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5 h 38"/>
                  <a:gd name="T46" fmla="*/ 32 w 36"/>
                  <a:gd name="T47" fmla="*/ 29 h 38"/>
                  <a:gd name="T48" fmla="*/ 36 w 36"/>
                  <a:gd name="T49" fmla="*/ 26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5"/>
                    </a:lnTo>
                    <a:lnTo>
                      <a:pt x="32" y="29"/>
                    </a:lnTo>
                    <a:lnTo>
                      <a:pt x="36" y="26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40" name="Freeform 614">
                <a:extLst>
                  <a:ext uri="{FF2B5EF4-FFF2-40B4-BE49-F238E27FC236}">
                    <a16:creationId xmlns:a16="http://schemas.microsoft.com/office/drawing/2014/main" id="{648FF455-D4F0-4396-AD42-D418B7526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642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2 h 36"/>
                  <a:gd name="T6" fmla="*/ 33 w 37"/>
                  <a:gd name="T7" fmla="*/ 7 h 36"/>
                  <a:gd name="T8" fmla="*/ 30 w 37"/>
                  <a:gd name="T9" fmla="*/ 3 h 36"/>
                  <a:gd name="T10" fmla="*/ 24 w 37"/>
                  <a:gd name="T11" fmla="*/ 0 h 36"/>
                  <a:gd name="T12" fmla="*/ 24 w 37"/>
                  <a:gd name="T13" fmla="*/ 0 h 36"/>
                  <a:gd name="T14" fmla="*/ 19 w 37"/>
                  <a:gd name="T15" fmla="*/ 0 h 36"/>
                  <a:gd name="T16" fmla="*/ 13 w 37"/>
                  <a:gd name="T17" fmla="*/ 0 h 36"/>
                  <a:gd name="T18" fmla="*/ 8 w 37"/>
                  <a:gd name="T19" fmla="*/ 3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2 h 36"/>
                  <a:gd name="T26" fmla="*/ 0 w 37"/>
                  <a:gd name="T27" fmla="*/ 18 h 36"/>
                  <a:gd name="T28" fmla="*/ 0 w 37"/>
                  <a:gd name="T29" fmla="*/ 23 h 36"/>
                  <a:gd name="T30" fmla="*/ 4 w 37"/>
                  <a:gd name="T31" fmla="*/ 29 h 36"/>
                  <a:gd name="T32" fmla="*/ 4 w 37"/>
                  <a:gd name="T33" fmla="*/ 29 h 36"/>
                  <a:gd name="T34" fmla="*/ 8 w 37"/>
                  <a:gd name="T35" fmla="*/ 32 h 36"/>
                  <a:gd name="T36" fmla="*/ 13 w 37"/>
                  <a:gd name="T37" fmla="*/ 36 h 36"/>
                  <a:gd name="T38" fmla="*/ 19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30 w 37"/>
                  <a:gd name="T45" fmla="*/ 32 h 36"/>
                  <a:gd name="T46" fmla="*/ 33 w 37"/>
                  <a:gd name="T47" fmla="*/ 29 h 36"/>
                  <a:gd name="T48" fmla="*/ 37 w 37"/>
                  <a:gd name="T49" fmla="*/ 23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6"/>
                    </a:lnTo>
                    <a:lnTo>
                      <a:pt x="19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2"/>
                    </a:lnTo>
                    <a:lnTo>
                      <a:pt x="33" y="29"/>
                    </a:lnTo>
                    <a:lnTo>
                      <a:pt x="37" y="23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41" name="Freeform 615">
                <a:extLst>
                  <a:ext uri="{FF2B5EF4-FFF2-40B4-BE49-F238E27FC236}">
                    <a16:creationId xmlns:a16="http://schemas.microsoft.com/office/drawing/2014/main" id="{E6C39B1C-246B-4EE9-B56E-250AEE091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644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4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3 h 38"/>
                  <a:gd name="T26" fmla="*/ 0 w 36"/>
                  <a:gd name="T27" fmla="*/ 20 h 38"/>
                  <a:gd name="T28" fmla="*/ 0 w 36"/>
                  <a:gd name="T29" fmla="*/ 26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4 w 36"/>
                  <a:gd name="T41" fmla="*/ 37 h 38"/>
                  <a:gd name="T42" fmla="*/ 24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42" name="Freeform 616">
                <a:extLst>
                  <a:ext uri="{FF2B5EF4-FFF2-40B4-BE49-F238E27FC236}">
                    <a16:creationId xmlns:a16="http://schemas.microsoft.com/office/drawing/2014/main" id="{B81F38F9-0931-4E80-A691-F3D159CE3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1644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4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3 h 38"/>
                  <a:gd name="T26" fmla="*/ 0 w 36"/>
                  <a:gd name="T27" fmla="*/ 20 h 38"/>
                  <a:gd name="T28" fmla="*/ 0 w 36"/>
                  <a:gd name="T29" fmla="*/ 26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4 w 36"/>
                  <a:gd name="T41" fmla="*/ 37 h 38"/>
                  <a:gd name="T42" fmla="*/ 24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43" name="Freeform 617">
                <a:extLst>
                  <a:ext uri="{FF2B5EF4-FFF2-40B4-BE49-F238E27FC236}">
                    <a16:creationId xmlns:a16="http://schemas.microsoft.com/office/drawing/2014/main" id="{0746ED1D-B44B-4501-9E97-A06E75E9B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644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3 h 38"/>
                  <a:gd name="T26" fmla="*/ 0 w 36"/>
                  <a:gd name="T27" fmla="*/ 20 h 38"/>
                  <a:gd name="T28" fmla="*/ 0 w 36"/>
                  <a:gd name="T29" fmla="*/ 26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3 w 36"/>
                  <a:gd name="T41" fmla="*/ 37 h 38"/>
                  <a:gd name="T42" fmla="*/ 23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44" name="Freeform 618">
                <a:extLst>
                  <a:ext uri="{FF2B5EF4-FFF2-40B4-BE49-F238E27FC236}">
                    <a16:creationId xmlns:a16="http://schemas.microsoft.com/office/drawing/2014/main" id="{48FCFF44-E6F5-478E-A878-1EE719F60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1659"/>
                <a:ext cx="19" cy="18"/>
              </a:xfrm>
              <a:custGeom>
                <a:avLst/>
                <a:gdLst>
                  <a:gd name="T0" fmla="*/ 36 w 36"/>
                  <a:gd name="T1" fmla="*/ 18 h 37"/>
                  <a:gd name="T2" fmla="*/ 36 w 36"/>
                  <a:gd name="T3" fmla="*/ 18 h 37"/>
                  <a:gd name="T4" fmla="*/ 36 w 36"/>
                  <a:gd name="T5" fmla="*/ 13 h 37"/>
                  <a:gd name="T6" fmla="*/ 32 w 36"/>
                  <a:gd name="T7" fmla="*/ 8 h 37"/>
                  <a:gd name="T8" fmla="*/ 29 w 36"/>
                  <a:gd name="T9" fmla="*/ 4 h 37"/>
                  <a:gd name="T10" fmla="*/ 23 w 36"/>
                  <a:gd name="T11" fmla="*/ 0 h 37"/>
                  <a:gd name="T12" fmla="*/ 23 w 36"/>
                  <a:gd name="T13" fmla="*/ 0 h 37"/>
                  <a:gd name="T14" fmla="*/ 18 w 36"/>
                  <a:gd name="T15" fmla="*/ 0 h 37"/>
                  <a:gd name="T16" fmla="*/ 12 w 36"/>
                  <a:gd name="T17" fmla="*/ 0 h 37"/>
                  <a:gd name="T18" fmla="*/ 7 w 36"/>
                  <a:gd name="T19" fmla="*/ 4 h 37"/>
                  <a:gd name="T20" fmla="*/ 3 w 36"/>
                  <a:gd name="T21" fmla="*/ 8 h 37"/>
                  <a:gd name="T22" fmla="*/ 3 w 36"/>
                  <a:gd name="T23" fmla="*/ 8 h 37"/>
                  <a:gd name="T24" fmla="*/ 0 w 36"/>
                  <a:gd name="T25" fmla="*/ 13 h 37"/>
                  <a:gd name="T26" fmla="*/ 0 w 36"/>
                  <a:gd name="T27" fmla="*/ 18 h 37"/>
                  <a:gd name="T28" fmla="*/ 0 w 36"/>
                  <a:gd name="T29" fmla="*/ 24 h 37"/>
                  <a:gd name="T30" fmla="*/ 3 w 36"/>
                  <a:gd name="T31" fmla="*/ 29 h 37"/>
                  <a:gd name="T32" fmla="*/ 3 w 36"/>
                  <a:gd name="T33" fmla="*/ 29 h 37"/>
                  <a:gd name="T34" fmla="*/ 7 w 36"/>
                  <a:gd name="T35" fmla="*/ 33 h 37"/>
                  <a:gd name="T36" fmla="*/ 12 w 36"/>
                  <a:gd name="T37" fmla="*/ 37 h 37"/>
                  <a:gd name="T38" fmla="*/ 18 w 36"/>
                  <a:gd name="T39" fmla="*/ 37 h 37"/>
                  <a:gd name="T40" fmla="*/ 23 w 36"/>
                  <a:gd name="T41" fmla="*/ 37 h 37"/>
                  <a:gd name="T42" fmla="*/ 23 w 36"/>
                  <a:gd name="T43" fmla="*/ 37 h 37"/>
                  <a:gd name="T44" fmla="*/ 29 w 36"/>
                  <a:gd name="T45" fmla="*/ 33 h 37"/>
                  <a:gd name="T46" fmla="*/ 32 w 36"/>
                  <a:gd name="T47" fmla="*/ 29 h 37"/>
                  <a:gd name="T48" fmla="*/ 36 w 36"/>
                  <a:gd name="T49" fmla="*/ 24 h 37"/>
                  <a:gd name="T50" fmla="*/ 36 w 36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45" name="Freeform 619">
                <a:extLst>
                  <a:ext uri="{FF2B5EF4-FFF2-40B4-BE49-F238E27FC236}">
                    <a16:creationId xmlns:a16="http://schemas.microsoft.com/office/drawing/2014/main" id="{8AA1DE1D-154D-4F5D-8A76-55A901DA8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59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29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18 w 38"/>
                  <a:gd name="T15" fmla="*/ 0 h 37"/>
                  <a:gd name="T16" fmla="*/ 12 w 38"/>
                  <a:gd name="T17" fmla="*/ 0 h 37"/>
                  <a:gd name="T18" fmla="*/ 7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1 w 38"/>
                  <a:gd name="T25" fmla="*/ 13 h 37"/>
                  <a:gd name="T26" fmla="*/ 0 w 38"/>
                  <a:gd name="T27" fmla="*/ 18 h 37"/>
                  <a:gd name="T28" fmla="*/ 1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7 w 38"/>
                  <a:gd name="T35" fmla="*/ 33 h 37"/>
                  <a:gd name="T36" fmla="*/ 12 w 38"/>
                  <a:gd name="T37" fmla="*/ 37 h 37"/>
                  <a:gd name="T38" fmla="*/ 18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29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29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46" name="Freeform 620">
                <a:extLst>
                  <a:ext uri="{FF2B5EF4-FFF2-40B4-BE49-F238E27FC236}">
                    <a16:creationId xmlns:a16="http://schemas.microsoft.com/office/drawing/2014/main" id="{48CFF53F-434A-41F9-8BCA-6028E73F6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659"/>
                <a:ext cx="20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3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3 h 37"/>
                  <a:gd name="T36" fmla="*/ 13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47" name="Freeform 621">
                <a:extLst>
                  <a:ext uri="{FF2B5EF4-FFF2-40B4-BE49-F238E27FC236}">
                    <a16:creationId xmlns:a16="http://schemas.microsoft.com/office/drawing/2014/main" id="{F5E79D66-1162-476C-9C35-E2E3B32B6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659"/>
                <a:ext cx="20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3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3 h 37"/>
                  <a:gd name="T36" fmla="*/ 13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48" name="Freeform 622">
                <a:extLst>
                  <a:ext uri="{FF2B5EF4-FFF2-40B4-BE49-F238E27FC236}">
                    <a16:creationId xmlns:a16="http://schemas.microsoft.com/office/drawing/2014/main" id="{04504DD0-D798-43DC-ABB8-2534F515C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659"/>
                <a:ext cx="19" cy="18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5 w 39"/>
                  <a:gd name="T7" fmla="*/ 8 h 37"/>
                  <a:gd name="T8" fmla="*/ 30 w 39"/>
                  <a:gd name="T9" fmla="*/ 4 h 37"/>
                  <a:gd name="T10" fmla="*/ 24 w 39"/>
                  <a:gd name="T11" fmla="*/ 0 h 37"/>
                  <a:gd name="T12" fmla="*/ 24 w 39"/>
                  <a:gd name="T13" fmla="*/ 0 h 37"/>
                  <a:gd name="T14" fmla="*/ 19 w 39"/>
                  <a:gd name="T15" fmla="*/ 0 h 37"/>
                  <a:gd name="T16" fmla="*/ 13 w 39"/>
                  <a:gd name="T17" fmla="*/ 0 h 37"/>
                  <a:gd name="T18" fmla="*/ 8 w 39"/>
                  <a:gd name="T19" fmla="*/ 4 h 37"/>
                  <a:gd name="T20" fmla="*/ 4 w 39"/>
                  <a:gd name="T21" fmla="*/ 8 h 37"/>
                  <a:gd name="T22" fmla="*/ 4 w 39"/>
                  <a:gd name="T23" fmla="*/ 8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4 w 39"/>
                  <a:gd name="T31" fmla="*/ 29 h 37"/>
                  <a:gd name="T32" fmla="*/ 4 w 39"/>
                  <a:gd name="T33" fmla="*/ 29 h 37"/>
                  <a:gd name="T34" fmla="*/ 8 w 39"/>
                  <a:gd name="T35" fmla="*/ 33 h 37"/>
                  <a:gd name="T36" fmla="*/ 13 w 39"/>
                  <a:gd name="T37" fmla="*/ 37 h 37"/>
                  <a:gd name="T38" fmla="*/ 19 w 39"/>
                  <a:gd name="T39" fmla="*/ 37 h 37"/>
                  <a:gd name="T40" fmla="*/ 24 w 39"/>
                  <a:gd name="T41" fmla="*/ 37 h 37"/>
                  <a:gd name="T42" fmla="*/ 24 w 39"/>
                  <a:gd name="T43" fmla="*/ 37 h 37"/>
                  <a:gd name="T44" fmla="*/ 30 w 39"/>
                  <a:gd name="T45" fmla="*/ 33 h 37"/>
                  <a:gd name="T46" fmla="*/ 35 w 39"/>
                  <a:gd name="T47" fmla="*/ 29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49" name="Freeform 623">
                <a:extLst>
                  <a:ext uri="{FF2B5EF4-FFF2-40B4-BE49-F238E27FC236}">
                    <a16:creationId xmlns:a16="http://schemas.microsoft.com/office/drawing/2014/main" id="{52A6A671-FDCB-4B3C-A419-DF116B80B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665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2 w 36"/>
                  <a:gd name="T7" fmla="*/ 9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2 w 36"/>
                  <a:gd name="T17" fmla="*/ 2 h 38"/>
                  <a:gd name="T18" fmla="*/ 7 w 36"/>
                  <a:gd name="T19" fmla="*/ 4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3 h 38"/>
                  <a:gd name="T26" fmla="*/ 0 w 36"/>
                  <a:gd name="T27" fmla="*/ 20 h 38"/>
                  <a:gd name="T28" fmla="*/ 0 w 36"/>
                  <a:gd name="T29" fmla="*/ 26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5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5 h 38"/>
                  <a:gd name="T46" fmla="*/ 32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2" y="9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5"/>
                    </a:lnTo>
                    <a:lnTo>
                      <a:pt x="32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0" name="Freeform 624">
                <a:extLst>
                  <a:ext uri="{FF2B5EF4-FFF2-40B4-BE49-F238E27FC236}">
                    <a16:creationId xmlns:a16="http://schemas.microsoft.com/office/drawing/2014/main" id="{188DEBCB-D956-4543-906F-25A07C6FE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1670"/>
                <a:ext cx="19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5 h 38"/>
                  <a:gd name="T6" fmla="*/ 33 w 36"/>
                  <a:gd name="T7" fmla="*/ 9 h 38"/>
                  <a:gd name="T8" fmla="*/ 29 w 36"/>
                  <a:gd name="T9" fmla="*/ 4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5 h 38"/>
                  <a:gd name="T26" fmla="*/ 0 w 36"/>
                  <a:gd name="T27" fmla="*/ 20 h 38"/>
                  <a:gd name="T28" fmla="*/ 0 w 36"/>
                  <a:gd name="T29" fmla="*/ 26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4 w 36"/>
                  <a:gd name="T41" fmla="*/ 37 h 38"/>
                  <a:gd name="T42" fmla="*/ 24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5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1" name="Freeform 625">
                <a:extLst>
                  <a:ext uri="{FF2B5EF4-FFF2-40B4-BE49-F238E27FC236}">
                    <a16:creationId xmlns:a16="http://schemas.microsoft.com/office/drawing/2014/main" id="{36DD778F-ADC2-44A3-8479-2731B87AD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4 w 38"/>
                  <a:gd name="T7" fmla="*/ 9 h 38"/>
                  <a:gd name="T8" fmla="*/ 29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3 w 38"/>
                  <a:gd name="T21" fmla="*/ 9 h 38"/>
                  <a:gd name="T22" fmla="*/ 3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3 w 38"/>
                  <a:gd name="T31" fmla="*/ 31 h 38"/>
                  <a:gd name="T32" fmla="*/ 3 w 38"/>
                  <a:gd name="T33" fmla="*/ 31 h 38"/>
                  <a:gd name="T34" fmla="*/ 7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29 w 38"/>
                  <a:gd name="T45" fmla="*/ 35 h 38"/>
                  <a:gd name="T46" fmla="*/ 34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4" y="9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2" name="Freeform 626">
                <a:extLst>
                  <a:ext uri="{FF2B5EF4-FFF2-40B4-BE49-F238E27FC236}">
                    <a16:creationId xmlns:a16="http://schemas.microsoft.com/office/drawing/2014/main" id="{74BB53DD-02E9-424E-A45A-077033E54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670"/>
                <a:ext cx="20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7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31 w 38"/>
                  <a:gd name="T45" fmla="*/ 35 h 38"/>
                  <a:gd name="T46" fmla="*/ 35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3" name="Freeform 627">
                <a:extLst>
                  <a:ext uri="{FF2B5EF4-FFF2-40B4-BE49-F238E27FC236}">
                    <a16:creationId xmlns:a16="http://schemas.microsoft.com/office/drawing/2014/main" id="{DB7F7764-C74F-495B-819B-04A39026D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670"/>
                <a:ext cx="20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7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31 w 38"/>
                  <a:gd name="T45" fmla="*/ 35 h 38"/>
                  <a:gd name="T46" fmla="*/ 35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4" name="Freeform 628">
                <a:extLst>
                  <a:ext uri="{FF2B5EF4-FFF2-40B4-BE49-F238E27FC236}">
                    <a16:creationId xmlns:a16="http://schemas.microsoft.com/office/drawing/2014/main" id="{0F6DF8B7-53E1-4BC6-8D78-0F8DCB91D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31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20 w 38"/>
                  <a:gd name="T15" fmla="*/ 0 h 38"/>
                  <a:gd name="T16" fmla="*/ 13 w 38"/>
                  <a:gd name="T17" fmla="*/ 2 h 38"/>
                  <a:gd name="T18" fmla="*/ 9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5 h 38"/>
                  <a:gd name="T36" fmla="*/ 13 w 38"/>
                  <a:gd name="T37" fmla="*/ 37 h 38"/>
                  <a:gd name="T38" fmla="*/ 20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31 w 38"/>
                  <a:gd name="T45" fmla="*/ 35 h 38"/>
                  <a:gd name="T46" fmla="*/ 35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5" name="Freeform 629">
                <a:extLst>
                  <a:ext uri="{FF2B5EF4-FFF2-40B4-BE49-F238E27FC236}">
                    <a16:creationId xmlns:a16="http://schemas.microsoft.com/office/drawing/2014/main" id="{09BFC18A-F0CB-4188-81AC-503172E7E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7 w 38"/>
                  <a:gd name="T5" fmla="*/ 15 h 38"/>
                  <a:gd name="T6" fmla="*/ 35 w 38"/>
                  <a:gd name="T7" fmla="*/ 9 h 38"/>
                  <a:gd name="T8" fmla="*/ 31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20 w 38"/>
                  <a:gd name="T15" fmla="*/ 0 h 38"/>
                  <a:gd name="T16" fmla="*/ 15 w 38"/>
                  <a:gd name="T17" fmla="*/ 2 h 38"/>
                  <a:gd name="T18" fmla="*/ 9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5 h 38"/>
                  <a:gd name="T36" fmla="*/ 15 w 38"/>
                  <a:gd name="T37" fmla="*/ 37 h 38"/>
                  <a:gd name="T38" fmla="*/ 20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31 w 38"/>
                  <a:gd name="T45" fmla="*/ 35 h 38"/>
                  <a:gd name="T46" fmla="*/ 35 w 38"/>
                  <a:gd name="T47" fmla="*/ 31 h 38"/>
                  <a:gd name="T48" fmla="*/ 37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7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5" y="37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6" name="Freeform 630">
                <a:extLst>
                  <a:ext uri="{FF2B5EF4-FFF2-40B4-BE49-F238E27FC236}">
                    <a16:creationId xmlns:a16="http://schemas.microsoft.com/office/drawing/2014/main" id="{57FC8879-A5B9-4853-B2F2-AF86151F7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4 w 38"/>
                  <a:gd name="T7" fmla="*/ 9 h 38"/>
                  <a:gd name="T8" fmla="*/ 29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2 w 38"/>
                  <a:gd name="T17" fmla="*/ 2 h 38"/>
                  <a:gd name="T18" fmla="*/ 7 w 38"/>
                  <a:gd name="T19" fmla="*/ 4 h 38"/>
                  <a:gd name="T20" fmla="*/ 3 w 38"/>
                  <a:gd name="T21" fmla="*/ 9 h 38"/>
                  <a:gd name="T22" fmla="*/ 3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3 w 38"/>
                  <a:gd name="T31" fmla="*/ 31 h 38"/>
                  <a:gd name="T32" fmla="*/ 3 w 38"/>
                  <a:gd name="T33" fmla="*/ 31 h 38"/>
                  <a:gd name="T34" fmla="*/ 7 w 38"/>
                  <a:gd name="T35" fmla="*/ 35 h 38"/>
                  <a:gd name="T36" fmla="*/ 12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29 w 38"/>
                  <a:gd name="T45" fmla="*/ 35 h 38"/>
                  <a:gd name="T46" fmla="*/ 34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4" y="9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7" name="Freeform 631">
                <a:extLst>
                  <a:ext uri="{FF2B5EF4-FFF2-40B4-BE49-F238E27FC236}">
                    <a16:creationId xmlns:a16="http://schemas.microsoft.com/office/drawing/2014/main" id="{B06E49CA-526B-4514-9866-9AB878E6B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4 w 38"/>
                  <a:gd name="T7" fmla="*/ 9 h 38"/>
                  <a:gd name="T8" fmla="*/ 29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2 w 38"/>
                  <a:gd name="T17" fmla="*/ 2 h 38"/>
                  <a:gd name="T18" fmla="*/ 7 w 38"/>
                  <a:gd name="T19" fmla="*/ 4 h 38"/>
                  <a:gd name="T20" fmla="*/ 3 w 38"/>
                  <a:gd name="T21" fmla="*/ 9 h 38"/>
                  <a:gd name="T22" fmla="*/ 3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3 w 38"/>
                  <a:gd name="T31" fmla="*/ 31 h 38"/>
                  <a:gd name="T32" fmla="*/ 3 w 38"/>
                  <a:gd name="T33" fmla="*/ 31 h 38"/>
                  <a:gd name="T34" fmla="*/ 7 w 38"/>
                  <a:gd name="T35" fmla="*/ 35 h 38"/>
                  <a:gd name="T36" fmla="*/ 12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29 w 38"/>
                  <a:gd name="T45" fmla="*/ 35 h 38"/>
                  <a:gd name="T46" fmla="*/ 34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4" y="9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8" name="Freeform 632">
                <a:extLst>
                  <a:ext uri="{FF2B5EF4-FFF2-40B4-BE49-F238E27FC236}">
                    <a16:creationId xmlns:a16="http://schemas.microsoft.com/office/drawing/2014/main" id="{773AA3D3-8EED-48CB-8A60-B5A66D3F1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4 w 38"/>
                  <a:gd name="T7" fmla="*/ 9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9 w 38"/>
                  <a:gd name="T19" fmla="*/ 4 h 38"/>
                  <a:gd name="T20" fmla="*/ 3 w 38"/>
                  <a:gd name="T21" fmla="*/ 9 h 38"/>
                  <a:gd name="T22" fmla="*/ 3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3 w 38"/>
                  <a:gd name="T31" fmla="*/ 31 h 38"/>
                  <a:gd name="T32" fmla="*/ 3 w 38"/>
                  <a:gd name="T33" fmla="*/ 31 h 38"/>
                  <a:gd name="T34" fmla="*/ 9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31 w 38"/>
                  <a:gd name="T45" fmla="*/ 35 h 38"/>
                  <a:gd name="T46" fmla="*/ 34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4" y="9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9" name="Freeform 633">
                <a:extLst>
                  <a:ext uri="{FF2B5EF4-FFF2-40B4-BE49-F238E27FC236}">
                    <a16:creationId xmlns:a16="http://schemas.microsoft.com/office/drawing/2014/main" id="{7FB2DC24-388C-4E7E-9096-857E79AF9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1670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5 h 38"/>
                  <a:gd name="T6" fmla="*/ 33 w 36"/>
                  <a:gd name="T7" fmla="*/ 9 h 38"/>
                  <a:gd name="T8" fmla="*/ 29 w 36"/>
                  <a:gd name="T9" fmla="*/ 4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5 h 38"/>
                  <a:gd name="T26" fmla="*/ 0 w 36"/>
                  <a:gd name="T27" fmla="*/ 20 h 38"/>
                  <a:gd name="T28" fmla="*/ 0 w 36"/>
                  <a:gd name="T29" fmla="*/ 26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4 w 36"/>
                  <a:gd name="T41" fmla="*/ 37 h 38"/>
                  <a:gd name="T42" fmla="*/ 24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5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0" name="Freeform 634">
                <a:extLst>
                  <a:ext uri="{FF2B5EF4-FFF2-40B4-BE49-F238E27FC236}">
                    <a16:creationId xmlns:a16="http://schemas.microsoft.com/office/drawing/2014/main" id="{4C8C6488-4EE6-4D85-B57B-EB77BC141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7 w 38"/>
                  <a:gd name="T5" fmla="*/ 15 h 38"/>
                  <a:gd name="T6" fmla="*/ 35 w 38"/>
                  <a:gd name="T7" fmla="*/ 9 h 38"/>
                  <a:gd name="T8" fmla="*/ 29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8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8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29 w 38"/>
                  <a:gd name="T45" fmla="*/ 35 h 38"/>
                  <a:gd name="T46" fmla="*/ 35 w 38"/>
                  <a:gd name="T47" fmla="*/ 31 h 38"/>
                  <a:gd name="T48" fmla="*/ 37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7" y="15"/>
                    </a:lnTo>
                    <a:lnTo>
                      <a:pt x="35" y="9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9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1" name="Freeform 635">
                <a:extLst>
                  <a:ext uri="{FF2B5EF4-FFF2-40B4-BE49-F238E27FC236}">
                    <a16:creationId xmlns:a16="http://schemas.microsoft.com/office/drawing/2014/main" id="{31C69E0A-862F-4567-86BF-A159E2F46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29 w 38"/>
                  <a:gd name="T9" fmla="*/ 4 h 38"/>
                  <a:gd name="T10" fmla="*/ 24 w 38"/>
                  <a:gd name="T11" fmla="*/ 2 h 38"/>
                  <a:gd name="T12" fmla="*/ 24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7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4 w 38"/>
                  <a:gd name="T41" fmla="*/ 37 h 38"/>
                  <a:gd name="T42" fmla="*/ 24 w 38"/>
                  <a:gd name="T43" fmla="*/ 37 h 38"/>
                  <a:gd name="T44" fmla="*/ 29 w 38"/>
                  <a:gd name="T45" fmla="*/ 35 h 38"/>
                  <a:gd name="T46" fmla="*/ 35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2" name="Freeform 636">
                <a:extLst>
                  <a:ext uri="{FF2B5EF4-FFF2-40B4-BE49-F238E27FC236}">
                    <a16:creationId xmlns:a16="http://schemas.microsoft.com/office/drawing/2014/main" id="{276D717E-A6E4-449A-84DC-5A242EE9C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1670"/>
                <a:ext cx="19" cy="19"/>
              </a:xfrm>
              <a:custGeom>
                <a:avLst/>
                <a:gdLst>
                  <a:gd name="T0" fmla="*/ 39 w 39"/>
                  <a:gd name="T1" fmla="*/ 20 h 38"/>
                  <a:gd name="T2" fmla="*/ 39 w 39"/>
                  <a:gd name="T3" fmla="*/ 20 h 38"/>
                  <a:gd name="T4" fmla="*/ 37 w 39"/>
                  <a:gd name="T5" fmla="*/ 15 h 38"/>
                  <a:gd name="T6" fmla="*/ 35 w 39"/>
                  <a:gd name="T7" fmla="*/ 9 h 38"/>
                  <a:gd name="T8" fmla="*/ 31 w 39"/>
                  <a:gd name="T9" fmla="*/ 4 h 38"/>
                  <a:gd name="T10" fmla="*/ 26 w 39"/>
                  <a:gd name="T11" fmla="*/ 2 h 38"/>
                  <a:gd name="T12" fmla="*/ 26 w 39"/>
                  <a:gd name="T13" fmla="*/ 2 h 38"/>
                  <a:gd name="T14" fmla="*/ 20 w 39"/>
                  <a:gd name="T15" fmla="*/ 0 h 38"/>
                  <a:gd name="T16" fmla="*/ 15 w 39"/>
                  <a:gd name="T17" fmla="*/ 2 h 38"/>
                  <a:gd name="T18" fmla="*/ 9 w 39"/>
                  <a:gd name="T19" fmla="*/ 4 h 38"/>
                  <a:gd name="T20" fmla="*/ 4 w 39"/>
                  <a:gd name="T21" fmla="*/ 9 h 38"/>
                  <a:gd name="T22" fmla="*/ 4 w 39"/>
                  <a:gd name="T23" fmla="*/ 9 h 38"/>
                  <a:gd name="T24" fmla="*/ 2 w 39"/>
                  <a:gd name="T25" fmla="*/ 15 h 38"/>
                  <a:gd name="T26" fmla="*/ 0 w 39"/>
                  <a:gd name="T27" fmla="*/ 20 h 38"/>
                  <a:gd name="T28" fmla="*/ 2 w 39"/>
                  <a:gd name="T29" fmla="*/ 26 h 38"/>
                  <a:gd name="T30" fmla="*/ 4 w 39"/>
                  <a:gd name="T31" fmla="*/ 31 h 38"/>
                  <a:gd name="T32" fmla="*/ 4 w 39"/>
                  <a:gd name="T33" fmla="*/ 31 h 38"/>
                  <a:gd name="T34" fmla="*/ 9 w 39"/>
                  <a:gd name="T35" fmla="*/ 35 h 38"/>
                  <a:gd name="T36" fmla="*/ 15 w 39"/>
                  <a:gd name="T37" fmla="*/ 37 h 38"/>
                  <a:gd name="T38" fmla="*/ 20 w 39"/>
                  <a:gd name="T39" fmla="*/ 38 h 38"/>
                  <a:gd name="T40" fmla="*/ 26 w 39"/>
                  <a:gd name="T41" fmla="*/ 37 h 38"/>
                  <a:gd name="T42" fmla="*/ 26 w 39"/>
                  <a:gd name="T43" fmla="*/ 37 h 38"/>
                  <a:gd name="T44" fmla="*/ 31 w 39"/>
                  <a:gd name="T45" fmla="*/ 35 h 38"/>
                  <a:gd name="T46" fmla="*/ 35 w 39"/>
                  <a:gd name="T47" fmla="*/ 31 h 38"/>
                  <a:gd name="T48" fmla="*/ 37 w 39"/>
                  <a:gd name="T49" fmla="*/ 26 h 38"/>
                  <a:gd name="T50" fmla="*/ 39 w 39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8">
                    <a:moveTo>
                      <a:pt x="39" y="20"/>
                    </a:moveTo>
                    <a:lnTo>
                      <a:pt x="39" y="20"/>
                    </a:lnTo>
                    <a:lnTo>
                      <a:pt x="37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5" y="37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9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3" name="Freeform 637">
                <a:extLst>
                  <a:ext uri="{FF2B5EF4-FFF2-40B4-BE49-F238E27FC236}">
                    <a16:creationId xmlns:a16="http://schemas.microsoft.com/office/drawing/2014/main" id="{003090AE-2D5A-4B78-B086-83CDF9192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31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20 w 38"/>
                  <a:gd name="T15" fmla="*/ 0 h 38"/>
                  <a:gd name="T16" fmla="*/ 13 w 38"/>
                  <a:gd name="T17" fmla="*/ 2 h 38"/>
                  <a:gd name="T18" fmla="*/ 9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5 h 38"/>
                  <a:gd name="T36" fmla="*/ 13 w 38"/>
                  <a:gd name="T37" fmla="*/ 37 h 38"/>
                  <a:gd name="T38" fmla="*/ 20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31 w 38"/>
                  <a:gd name="T45" fmla="*/ 35 h 38"/>
                  <a:gd name="T46" fmla="*/ 35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4" name="Freeform 638">
                <a:extLst>
                  <a:ext uri="{FF2B5EF4-FFF2-40B4-BE49-F238E27FC236}">
                    <a16:creationId xmlns:a16="http://schemas.microsoft.com/office/drawing/2014/main" id="{AB10153B-9FEE-4839-858F-781B2B2DD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677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2 h 38"/>
                  <a:gd name="T6" fmla="*/ 33 w 37"/>
                  <a:gd name="T7" fmla="*/ 7 h 38"/>
                  <a:gd name="T8" fmla="*/ 29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3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2 h 38"/>
                  <a:gd name="T26" fmla="*/ 0 w 37"/>
                  <a:gd name="T27" fmla="*/ 18 h 38"/>
                  <a:gd name="T28" fmla="*/ 0 w 37"/>
                  <a:gd name="T29" fmla="*/ 25 h 38"/>
                  <a:gd name="T30" fmla="*/ 4 w 37"/>
                  <a:gd name="T31" fmla="*/ 29 h 38"/>
                  <a:gd name="T32" fmla="*/ 4 w 37"/>
                  <a:gd name="T33" fmla="*/ 29 h 38"/>
                  <a:gd name="T34" fmla="*/ 7 w 37"/>
                  <a:gd name="T35" fmla="*/ 34 h 38"/>
                  <a:gd name="T36" fmla="*/ 13 w 37"/>
                  <a:gd name="T37" fmla="*/ 36 h 38"/>
                  <a:gd name="T38" fmla="*/ 18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4 h 38"/>
                  <a:gd name="T46" fmla="*/ 33 w 37"/>
                  <a:gd name="T47" fmla="*/ 29 h 38"/>
                  <a:gd name="T48" fmla="*/ 37 w 37"/>
                  <a:gd name="T49" fmla="*/ 25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7" y="25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5" name="Freeform 639">
                <a:extLst>
                  <a:ext uri="{FF2B5EF4-FFF2-40B4-BE49-F238E27FC236}">
                    <a16:creationId xmlns:a16="http://schemas.microsoft.com/office/drawing/2014/main" id="{B45BDE66-00A8-4AFB-9764-7D05A4D7B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677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2 h 38"/>
                  <a:gd name="T6" fmla="*/ 35 w 37"/>
                  <a:gd name="T7" fmla="*/ 7 h 38"/>
                  <a:gd name="T8" fmla="*/ 29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3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2 h 38"/>
                  <a:gd name="T26" fmla="*/ 0 w 37"/>
                  <a:gd name="T27" fmla="*/ 18 h 38"/>
                  <a:gd name="T28" fmla="*/ 0 w 37"/>
                  <a:gd name="T29" fmla="*/ 25 h 38"/>
                  <a:gd name="T30" fmla="*/ 4 w 37"/>
                  <a:gd name="T31" fmla="*/ 29 h 38"/>
                  <a:gd name="T32" fmla="*/ 4 w 37"/>
                  <a:gd name="T33" fmla="*/ 29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4 h 38"/>
                  <a:gd name="T46" fmla="*/ 35 w 37"/>
                  <a:gd name="T47" fmla="*/ 29 h 38"/>
                  <a:gd name="T48" fmla="*/ 37 w 37"/>
                  <a:gd name="T49" fmla="*/ 25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5" y="7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6" name="Freeform 640">
                <a:extLst>
                  <a:ext uri="{FF2B5EF4-FFF2-40B4-BE49-F238E27FC236}">
                    <a16:creationId xmlns:a16="http://schemas.microsoft.com/office/drawing/2014/main" id="{8D8849B1-B2FA-49CB-A118-39FB26A83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686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2 w 36"/>
                  <a:gd name="T7" fmla="*/ 9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2 w 36"/>
                  <a:gd name="T17" fmla="*/ 2 h 38"/>
                  <a:gd name="T18" fmla="*/ 7 w 36"/>
                  <a:gd name="T19" fmla="*/ 4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4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2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2" y="9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2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7" name="Freeform 641">
                <a:extLst>
                  <a:ext uri="{FF2B5EF4-FFF2-40B4-BE49-F238E27FC236}">
                    <a16:creationId xmlns:a16="http://schemas.microsoft.com/office/drawing/2014/main" id="{308F33A7-40F7-4435-909A-638284AD0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686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3 h 38"/>
                  <a:gd name="T6" fmla="*/ 34 w 38"/>
                  <a:gd name="T7" fmla="*/ 9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20 w 38"/>
                  <a:gd name="T15" fmla="*/ 0 h 38"/>
                  <a:gd name="T16" fmla="*/ 14 w 38"/>
                  <a:gd name="T17" fmla="*/ 2 h 38"/>
                  <a:gd name="T18" fmla="*/ 9 w 38"/>
                  <a:gd name="T19" fmla="*/ 4 h 38"/>
                  <a:gd name="T20" fmla="*/ 3 w 38"/>
                  <a:gd name="T21" fmla="*/ 9 h 38"/>
                  <a:gd name="T22" fmla="*/ 3 w 38"/>
                  <a:gd name="T23" fmla="*/ 9 h 38"/>
                  <a:gd name="T24" fmla="*/ 1 w 38"/>
                  <a:gd name="T25" fmla="*/ 14 h 38"/>
                  <a:gd name="T26" fmla="*/ 0 w 38"/>
                  <a:gd name="T27" fmla="*/ 20 h 38"/>
                  <a:gd name="T28" fmla="*/ 1 w 38"/>
                  <a:gd name="T29" fmla="*/ 25 h 38"/>
                  <a:gd name="T30" fmla="*/ 3 w 38"/>
                  <a:gd name="T31" fmla="*/ 31 h 38"/>
                  <a:gd name="T32" fmla="*/ 3 w 38"/>
                  <a:gd name="T33" fmla="*/ 31 h 38"/>
                  <a:gd name="T34" fmla="*/ 9 w 38"/>
                  <a:gd name="T35" fmla="*/ 34 h 38"/>
                  <a:gd name="T36" fmla="*/ 14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4 h 38"/>
                  <a:gd name="T46" fmla="*/ 34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9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1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9" y="34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4"/>
                    </a:lnTo>
                    <a:lnTo>
                      <a:pt x="34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8" name="Freeform 642">
                <a:extLst>
                  <a:ext uri="{FF2B5EF4-FFF2-40B4-BE49-F238E27FC236}">
                    <a16:creationId xmlns:a16="http://schemas.microsoft.com/office/drawing/2014/main" id="{C5163669-3FC2-43A1-9821-8A2454331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686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3 w 37"/>
                  <a:gd name="T7" fmla="*/ 9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4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4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4 h 38"/>
                  <a:gd name="T46" fmla="*/ 33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9" name="Freeform 643">
                <a:extLst>
                  <a:ext uri="{FF2B5EF4-FFF2-40B4-BE49-F238E27FC236}">
                    <a16:creationId xmlns:a16="http://schemas.microsoft.com/office/drawing/2014/main" id="{91809651-7EEB-42D1-957D-EB5EB10E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686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2 w 36"/>
                  <a:gd name="T7" fmla="*/ 9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2 w 36"/>
                  <a:gd name="T17" fmla="*/ 2 h 38"/>
                  <a:gd name="T18" fmla="*/ 7 w 36"/>
                  <a:gd name="T19" fmla="*/ 4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4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2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2" y="9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2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0" name="Freeform 644">
                <a:extLst>
                  <a:ext uri="{FF2B5EF4-FFF2-40B4-BE49-F238E27FC236}">
                    <a16:creationId xmlns:a16="http://schemas.microsoft.com/office/drawing/2014/main" id="{034FE629-CBDF-4298-932D-B0D061FD8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1698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2 h 38"/>
                  <a:gd name="T6" fmla="*/ 34 w 38"/>
                  <a:gd name="T7" fmla="*/ 7 h 38"/>
                  <a:gd name="T8" fmla="*/ 31 w 38"/>
                  <a:gd name="T9" fmla="*/ 3 h 38"/>
                  <a:gd name="T10" fmla="*/ 25 w 38"/>
                  <a:gd name="T11" fmla="*/ 1 h 38"/>
                  <a:gd name="T12" fmla="*/ 25 w 38"/>
                  <a:gd name="T13" fmla="*/ 1 h 38"/>
                  <a:gd name="T14" fmla="*/ 20 w 38"/>
                  <a:gd name="T15" fmla="*/ 0 h 38"/>
                  <a:gd name="T16" fmla="*/ 12 w 38"/>
                  <a:gd name="T17" fmla="*/ 1 h 38"/>
                  <a:gd name="T18" fmla="*/ 9 w 38"/>
                  <a:gd name="T19" fmla="*/ 3 h 38"/>
                  <a:gd name="T20" fmla="*/ 3 w 38"/>
                  <a:gd name="T21" fmla="*/ 7 h 38"/>
                  <a:gd name="T22" fmla="*/ 3 w 38"/>
                  <a:gd name="T23" fmla="*/ 7 h 38"/>
                  <a:gd name="T24" fmla="*/ 1 w 38"/>
                  <a:gd name="T25" fmla="*/ 12 h 38"/>
                  <a:gd name="T26" fmla="*/ 0 w 38"/>
                  <a:gd name="T27" fmla="*/ 18 h 38"/>
                  <a:gd name="T28" fmla="*/ 1 w 38"/>
                  <a:gd name="T29" fmla="*/ 25 h 38"/>
                  <a:gd name="T30" fmla="*/ 3 w 38"/>
                  <a:gd name="T31" fmla="*/ 29 h 38"/>
                  <a:gd name="T32" fmla="*/ 3 w 38"/>
                  <a:gd name="T33" fmla="*/ 29 h 38"/>
                  <a:gd name="T34" fmla="*/ 9 w 38"/>
                  <a:gd name="T35" fmla="*/ 34 h 38"/>
                  <a:gd name="T36" fmla="*/ 12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4 h 38"/>
                  <a:gd name="T46" fmla="*/ 34 w 38"/>
                  <a:gd name="T47" fmla="*/ 29 h 38"/>
                  <a:gd name="T48" fmla="*/ 36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4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1" name="Freeform 645">
                <a:extLst>
                  <a:ext uri="{FF2B5EF4-FFF2-40B4-BE49-F238E27FC236}">
                    <a16:creationId xmlns:a16="http://schemas.microsoft.com/office/drawing/2014/main" id="{5028E516-D32F-4E8D-95D1-901C99598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698"/>
                <a:ext cx="19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3 w 36"/>
                  <a:gd name="T7" fmla="*/ 7 h 38"/>
                  <a:gd name="T8" fmla="*/ 29 w 36"/>
                  <a:gd name="T9" fmla="*/ 3 h 38"/>
                  <a:gd name="T10" fmla="*/ 24 w 36"/>
                  <a:gd name="T11" fmla="*/ 1 h 38"/>
                  <a:gd name="T12" fmla="*/ 24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5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2" name="Freeform 646">
                <a:extLst>
                  <a:ext uri="{FF2B5EF4-FFF2-40B4-BE49-F238E27FC236}">
                    <a16:creationId xmlns:a16="http://schemas.microsoft.com/office/drawing/2014/main" id="{C1C8694D-0FDC-4548-951C-0128B9702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698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2 h 38"/>
                  <a:gd name="T6" fmla="*/ 33 w 37"/>
                  <a:gd name="T7" fmla="*/ 7 h 38"/>
                  <a:gd name="T8" fmla="*/ 29 w 37"/>
                  <a:gd name="T9" fmla="*/ 3 h 38"/>
                  <a:gd name="T10" fmla="*/ 24 w 37"/>
                  <a:gd name="T11" fmla="*/ 1 h 38"/>
                  <a:gd name="T12" fmla="*/ 24 w 37"/>
                  <a:gd name="T13" fmla="*/ 1 h 38"/>
                  <a:gd name="T14" fmla="*/ 19 w 37"/>
                  <a:gd name="T15" fmla="*/ 0 h 38"/>
                  <a:gd name="T16" fmla="*/ 13 w 37"/>
                  <a:gd name="T17" fmla="*/ 1 h 38"/>
                  <a:gd name="T18" fmla="*/ 8 w 37"/>
                  <a:gd name="T19" fmla="*/ 3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2 h 38"/>
                  <a:gd name="T26" fmla="*/ 0 w 37"/>
                  <a:gd name="T27" fmla="*/ 18 h 38"/>
                  <a:gd name="T28" fmla="*/ 0 w 37"/>
                  <a:gd name="T29" fmla="*/ 25 h 38"/>
                  <a:gd name="T30" fmla="*/ 4 w 37"/>
                  <a:gd name="T31" fmla="*/ 29 h 38"/>
                  <a:gd name="T32" fmla="*/ 4 w 37"/>
                  <a:gd name="T33" fmla="*/ 29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4 h 38"/>
                  <a:gd name="T46" fmla="*/ 33 w 37"/>
                  <a:gd name="T47" fmla="*/ 29 h 38"/>
                  <a:gd name="T48" fmla="*/ 37 w 37"/>
                  <a:gd name="T49" fmla="*/ 25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7" y="25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3" name="Freeform 647">
                <a:extLst>
                  <a:ext uri="{FF2B5EF4-FFF2-40B4-BE49-F238E27FC236}">
                    <a16:creationId xmlns:a16="http://schemas.microsoft.com/office/drawing/2014/main" id="{9028D8E2-2749-44A3-B4CA-9B3961DE8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698"/>
                <a:ext cx="19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3 w 36"/>
                  <a:gd name="T7" fmla="*/ 7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5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3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4" name="Freeform 648">
                <a:extLst>
                  <a:ext uri="{FF2B5EF4-FFF2-40B4-BE49-F238E27FC236}">
                    <a16:creationId xmlns:a16="http://schemas.microsoft.com/office/drawing/2014/main" id="{971962A3-3F5D-4BEA-931E-C60AB0FC8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698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2 w 36"/>
                  <a:gd name="T7" fmla="*/ 7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2 w 36"/>
                  <a:gd name="T17" fmla="*/ 1 h 38"/>
                  <a:gd name="T18" fmla="*/ 7 w 36"/>
                  <a:gd name="T19" fmla="*/ 3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5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4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2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2" y="7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2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5" name="Freeform 649">
                <a:extLst>
                  <a:ext uri="{FF2B5EF4-FFF2-40B4-BE49-F238E27FC236}">
                    <a16:creationId xmlns:a16="http://schemas.microsoft.com/office/drawing/2014/main" id="{C24B7726-BD91-44B5-BEED-504248169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698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2 h 38"/>
                  <a:gd name="T6" fmla="*/ 35 w 38"/>
                  <a:gd name="T7" fmla="*/ 7 h 38"/>
                  <a:gd name="T8" fmla="*/ 31 w 38"/>
                  <a:gd name="T9" fmla="*/ 3 h 38"/>
                  <a:gd name="T10" fmla="*/ 26 w 38"/>
                  <a:gd name="T11" fmla="*/ 1 h 38"/>
                  <a:gd name="T12" fmla="*/ 26 w 38"/>
                  <a:gd name="T13" fmla="*/ 1 h 38"/>
                  <a:gd name="T14" fmla="*/ 20 w 38"/>
                  <a:gd name="T15" fmla="*/ 0 h 38"/>
                  <a:gd name="T16" fmla="*/ 13 w 38"/>
                  <a:gd name="T17" fmla="*/ 1 h 38"/>
                  <a:gd name="T18" fmla="*/ 9 w 38"/>
                  <a:gd name="T19" fmla="*/ 3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2 h 38"/>
                  <a:gd name="T26" fmla="*/ 0 w 38"/>
                  <a:gd name="T27" fmla="*/ 18 h 38"/>
                  <a:gd name="T28" fmla="*/ 2 w 38"/>
                  <a:gd name="T29" fmla="*/ 25 h 38"/>
                  <a:gd name="T30" fmla="*/ 4 w 38"/>
                  <a:gd name="T31" fmla="*/ 29 h 38"/>
                  <a:gd name="T32" fmla="*/ 4 w 38"/>
                  <a:gd name="T33" fmla="*/ 29 h 38"/>
                  <a:gd name="T34" fmla="*/ 9 w 38"/>
                  <a:gd name="T35" fmla="*/ 34 h 38"/>
                  <a:gd name="T36" fmla="*/ 13 w 38"/>
                  <a:gd name="T37" fmla="*/ 36 h 38"/>
                  <a:gd name="T38" fmla="*/ 20 w 38"/>
                  <a:gd name="T39" fmla="*/ 38 h 38"/>
                  <a:gd name="T40" fmla="*/ 26 w 38"/>
                  <a:gd name="T41" fmla="*/ 36 h 38"/>
                  <a:gd name="T42" fmla="*/ 26 w 38"/>
                  <a:gd name="T43" fmla="*/ 36 h 38"/>
                  <a:gd name="T44" fmla="*/ 31 w 38"/>
                  <a:gd name="T45" fmla="*/ 34 h 38"/>
                  <a:gd name="T46" fmla="*/ 35 w 38"/>
                  <a:gd name="T47" fmla="*/ 29 h 38"/>
                  <a:gd name="T48" fmla="*/ 36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4"/>
                    </a:lnTo>
                    <a:lnTo>
                      <a:pt x="13" y="36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4"/>
                    </a:lnTo>
                    <a:lnTo>
                      <a:pt x="35" y="29"/>
                    </a:lnTo>
                    <a:lnTo>
                      <a:pt x="36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6" name="Freeform 650">
                <a:extLst>
                  <a:ext uri="{FF2B5EF4-FFF2-40B4-BE49-F238E27FC236}">
                    <a16:creationId xmlns:a16="http://schemas.microsoft.com/office/drawing/2014/main" id="{8F539648-8ECA-444B-80EB-0EDB77A83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698"/>
                <a:ext cx="20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2 h 38"/>
                  <a:gd name="T6" fmla="*/ 34 w 38"/>
                  <a:gd name="T7" fmla="*/ 7 h 38"/>
                  <a:gd name="T8" fmla="*/ 31 w 38"/>
                  <a:gd name="T9" fmla="*/ 3 h 38"/>
                  <a:gd name="T10" fmla="*/ 25 w 38"/>
                  <a:gd name="T11" fmla="*/ 1 h 38"/>
                  <a:gd name="T12" fmla="*/ 25 w 38"/>
                  <a:gd name="T13" fmla="*/ 1 h 38"/>
                  <a:gd name="T14" fmla="*/ 20 w 38"/>
                  <a:gd name="T15" fmla="*/ 0 h 38"/>
                  <a:gd name="T16" fmla="*/ 13 w 38"/>
                  <a:gd name="T17" fmla="*/ 1 h 38"/>
                  <a:gd name="T18" fmla="*/ 9 w 38"/>
                  <a:gd name="T19" fmla="*/ 3 h 38"/>
                  <a:gd name="T20" fmla="*/ 3 w 38"/>
                  <a:gd name="T21" fmla="*/ 7 h 38"/>
                  <a:gd name="T22" fmla="*/ 3 w 38"/>
                  <a:gd name="T23" fmla="*/ 7 h 38"/>
                  <a:gd name="T24" fmla="*/ 2 w 38"/>
                  <a:gd name="T25" fmla="*/ 12 h 38"/>
                  <a:gd name="T26" fmla="*/ 0 w 38"/>
                  <a:gd name="T27" fmla="*/ 18 h 38"/>
                  <a:gd name="T28" fmla="*/ 2 w 38"/>
                  <a:gd name="T29" fmla="*/ 25 h 38"/>
                  <a:gd name="T30" fmla="*/ 3 w 38"/>
                  <a:gd name="T31" fmla="*/ 29 h 38"/>
                  <a:gd name="T32" fmla="*/ 3 w 38"/>
                  <a:gd name="T33" fmla="*/ 29 h 38"/>
                  <a:gd name="T34" fmla="*/ 9 w 38"/>
                  <a:gd name="T35" fmla="*/ 34 h 38"/>
                  <a:gd name="T36" fmla="*/ 13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4 h 38"/>
                  <a:gd name="T46" fmla="*/ 34 w 38"/>
                  <a:gd name="T47" fmla="*/ 29 h 38"/>
                  <a:gd name="T48" fmla="*/ 36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4"/>
                    </a:lnTo>
                    <a:lnTo>
                      <a:pt x="13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4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7" name="Freeform 651">
                <a:extLst>
                  <a:ext uri="{FF2B5EF4-FFF2-40B4-BE49-F238E27FC236}">
                    <a16:creationId xmlns:a16="http://schemas.microsoft.com/office/drawing/2014/main" id="{629A8C53-B82D-45D7-A089-60B483C0F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698"/>
                <a:ext cx="20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2 h 38"/>
                  <a:gd name="T6" fmla="*/ 35 w 38"/>
                  <a:gd name="T7" fmla="*/ 7 h 38"/>
                  <a:gd name="T8" fmla="*/ 31 w 38"/>
                  <a:gd name="T9" fmla="*/ 3 h 38"/>
                  <a:gd name="T10" fmla="*/ 25 w 38"/>
                  <a:gd name="T11" fmla="*/ 1 h 38"/>
                  <a:gd name="T12" fmla="*/ 25 w 38"/>
                  <a:gd name="T13" fmla="*/ 1 h 38"/>
                  <a:gd name="T14" fmla="*/ 20 w 38"/>
                  <a:gd name="T15" fmla="*/ 0 h 38"/>
                  <a:gd name="T16" fmla="*/ 15 w 38"/>
                  <a:gd name="T17" fmla="*/ 1 h 38"/>
                  <a:gd name="T18" fmla="*/ 9 w 38"/>
                  <a:gd name="T19" fmla="*/ 3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2 h 38"/>
                  <a:gd name="T26" fmla="*/ 0 w 38"/>
                  <a:gd name="T27" fmla="*/ 18 h 38"/>
                  <a:gd name="T28" fmla="*/ 2 w 38"/>
                  <a:gd name="T29" fmla="*/ 25 h 38"/>
                  <a:gd name="T30" fmla="*/ 4 w 38"/>
                  <a:gd name="T31" fmla="*/ 29 h 38"/>
                  <a:gd name="T32" fmla="*/ 4 w 38"/>
                  <a:gd name="T33" fmla="*/ 29 h 38"/>
                  <a:gd name="T34" fmla="*/ 9 w 38"/>
                  <a:gd name="T35" fmla="*/ 34 h 38"/>
                  <a:gd name="T36" fmla="*/ 15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4 h 38"/>
                  <a:gd name="T46" fmla="*/ 35 w 38"/>
                  <a:gd name="T47" fmla="*/ 29 h 38"/>
                  <a:gd name="T48" fmla="*/ 36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4"/>
                    </a:lnTo>
                    <a:lnTo>
                      <a:pt x="15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4"/>
                    </a:lnTo>
                    <a:lnTo>
                      <a:pt x="35" y="29"/>
                    </a:lnTo>
                    <a:lnTo>
                      <a:pt x="36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8" name="Freeform 652">
                <a:extLst>
                  <a:ext uri="{FF2B5EF4-FFF2-40B4-BE49-F238E27FC236}">
                    <a16:creationId xmlns:a16="http://schemas.microsoft.com/office/drawing/2014/main" id="{25D0E2B9-FC7F-46E7-8B4C-B569A2AE6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1004"/>
                <a:ext cx="2095" cy="703"/>
              </a:xfrm>
              <a:custGeom>
                <a:avLst/>
                <a:gdLst>
                  <a:gd name="T0" fmla="*/ 62 w 4192"/>
                  <a:gd name="T1" fmla="*/ 13 h 1407"/>
                  <a:gd name="T2" fmla="*/ 106 w 4192"/>
                  <a:gd name="T3" fmla="*/ 24 h 1407"/>
                  <a:gd name="T4" fmla="*/ 144 w 4192"/>
                  <a:gd name="T5" fmla="*/ 49 h 1407"/>
                  <a:gd name="T6" fmla="*/ 199 w 4192"/>
                  <a:gd name="T7" fmla="*/ 75 h 1407"/>
                  <a:gd name="T8" fmla="*/ 242 w 4192"/>
                  <a:gd name="T9" fmla="*/ 102 h 1407"/>
                  <a:gd name="T10" fmla="*/ 280 w 4192"/>
                  <a:gd name="T11" fmla="*/ 120 h 1407"/>
                  <a:gd name="T12" fmla="*/ 313 w 4192"/>
                  <a:gd name="T13" fmla="*/ 149 h 1407"/>
                  <a:gd name="T14" fmla="*/ 359 w 4192"/>
                  <a:gd name="T15" fmla="*/ 164 h 1407"/>
                  <a:gd name="T16" fmla="*/ 395 w 4192"/>
                  <a:gd name="T17" fmla="*/ 186 h 1407"/>
                  <a:gd name="T18" fmla="*/ 426 w 4192"/>
                  <a:gd name="T19" fmla="*/ 204 h 1407"/>
                  <a:gd name="T20" fmla="*/ 453 w 4192"/>
                  <a:gd name="T21" fmla="*/ 224 h 1407"/>
                  <a:gd name="T22" fmla="*/ 488 w 4192"/>
                  <a:gd name="T23" fmla="*/ 244 h 1407"/>
                  <a:gd name="T24" fmla="*/ 552 w 4192"/>
                  <a:gd name="T25" fmla="*/ 268 h 1407"/>
                  <a:gd name="T26" fmla="*/ 575 w 4192"/>
                  <a:gd name="T27" fmla="*/ 286 h 1407"/>
                  <a:gd name="T28" fmla="*/ 597 w 4192"/>
                  <a:gd name="T29" fmla="*/ 313 h 1407"/>
                  <a:gd name="T30" fmla="*/ 630 w 4192"/>
                  <a:gd name="T31" fmla="*/ 340 h 1407"/>
                  <a:gd name="T32" fmla="*/ 661 w 4192"/>
                  <a:gd name="T33" fmla="*/ 359 h 1407"/>
                  <a:gd name="T34" fmla="*/ 699 w 4192"/>
                  <a:gd name="T35" fmla="*/ 375 h 1407"/>
                  <a:gd name="T36" fmla="*/ 732 w 4192"/>
                  <a:gd name="T37" fmla="*/ 393 h 1407"/>
                  <a:gd name="T38" fmla="*/ 759 w 4192"/>
                  <a:gd name="T39" fmla="*/ 415 h 1407"/>
                  <a:gd name="T40" fmla="*/ 786 w 4192"/>
                  <a:gd name="T41" fmla="*/ 433 h 1407"/>
                  <a:gd name="T42" fmla="*/ 821 w 4192"/>
                  <a:gd name="T43" fmla="*/ 453 h 1407"/>
                  <a:gd name="T44" fmla="*/ 855 w 4192"/>
                  <a:gd name="T45" fmla="*/ 488 h 1407"/>
                  <a:gd name="T46" fmla="*/ 892 w 4192"/>
                  <a:gd name="T47" fmla="*/ 506 h 1407"/>
                  <a:gd name="T48" fmla="*/ 910 w 4192"/>
                  <a:gd name="T49" fmla="*/ 526 h 1407"/>
                  <a:gd name="T50" fmla="*/ 937 w 4192"/>
                  <a:gd name="T51" fmla="*/ 539 h 1407"/>
                  <a:gd name="T52" fmla="*/ 970 w 4192"/>
                  <a:gd name="T53" fmla="*/ 559 h 1407"/>
                  <a:gd name="T54" fmla="*/ 997 w 4192"/>
                  <a:gd name="T55" fmla="*/ 584 h 1407"/>
                  <a:gd name="T56" fmla="*/ 1032 w 4192"/>
                  <a:gd name="T57" fmla="*/ 613 h 1407"/>
                  <a:gd name="T58" fmla="*/ 1099 w 4192"/>
                  <a:gd name="T59" fmla="*/ 633 h 1407"/>
                  <a:gd name="T60" fmla="*/ 1123 w 4192"/>
                  <a:gd name="T61" fmla="*/ 655 h 1407"/>
                  <a:gd name="T62" fmla="*/ 1161 w 4192"/>
                  <a:gd name="T63" fmla="*/ 673 h 1407"/>
                  <a:gd name="T64" fmla="*/ 1188 w 4192"/>
                  <a:gd name="T65" fmla="*/ 699 h 1407"/>
                  <a:gd name="T66" fmla="*/ 1236 w 4192"/>
                  <a:gd name="T67" fmla="*/ 719 h 1407"/>
                  <a:gd name="T68" fmla="*/ 1270 w 4192"/>
                  <a:gd name="T69" fmla="*/ 737 h 1407"/>
                  <a:gd name="T70" fmla="*/ 1301 w 4192"/>
                  <a:gd name="T71" fmla="*/ 754 h 1407"/>
                  <a:gd name="T72" fmla="*/ 1321 w 4192"/>
                  <a:gd name="T73" fmla="*/ 775 h 1407"/>
                  <a:gd name="T74" fmla="*/ 1352 w 4192"/>
                  <a:gd name="T75" fmla="*/ 799 h 1407"/>
                  <a:gd name="T76" fmla="*/ 1399 w 4192"/>
                  <a:gd name="T77" fmla="*/ 826 h 1407"/>
                  <a:gd name="T78" fmla="*/ 1439 w 4192"/>
                  <a:gd name="T79" fmla="*/ 844 h 1407"/>
                  <a:gd name="T80" fmla="*/ 1490 w 4192"/>
                  <a:gd name="T81" fmla="*/ 875 h 1407"/>
                  <a:gd name="T82" fmla="*/ 1521 w 4192"/>
                  <a:gd name="T83" fmla="*/ 892 h 1407"/>
                  <a:gd name="T84" fmla="*/ 1541 w 4192"/>
                  <a:gd name="T85" fmla="*/ 912 h 1407"/>
                  <a:gd name="T86" fmla="*/ 1572 w 4192"/>
                  <a:gd name="T87" fmla="*/ 935 h 1407"/>
                  <a:gd name="T88" fmla="*/ 1599 w 4192"/>
                  <a:gd name="T89" fmla="*/ 955 h 1407"/>
                  <a:gd name="T90" fmla="*/ 1634 w 4192"/>
                  <a:gd name="T91" fmla="*/ 975 h 1407"/>
                  <a:gd name="T92" fmla="*/ 1658 w 4192"/>
                  <a:gd name="T93" fmla="*/ 996 h 1407"/>
                  <a:gd name="T94" fmla="*/ 1729 w 4192"/>
                  <a:gd name="T95" fmla="*/ 1012 h 1407"/>
                  <a:gd name="T96" fmla="*/ 1756 w 4192"/>
                  <a:gd name="T97" fmla="*/ 1030 h 1407"/>
                  <a:gd name="T98" fmla="*/ 1810 w 4192"/>
                  <a:gd name="T99" fmla="*/ 1046 h 1407"/>
                  <a:gd name="T100" fmla="*/ 1838 w 4192"/>
                  <a:gd name="T101" fmla="*/ 1068 h 1407"/>
                  <a:gd name="T102" fmla="*/ 1885 w 4192"/>
                  <a:gd name="T103" fmla="*/ 1086 h 1407"/>
                  <a:gd name="T104" fmla="*/ 1912 w 4192"/>
                  <a:gd name="T105" fmla="*/ 1107 h 1407"/>
                  <a:gd name="T106" fmla="*/ 1998 w 4192"/>
                  <a:gd name="T107" fmla="*/ 1125 h 1407"/>
                  <a:gd name="T108" fmla="*/ 2060 w 4192"/>
                  <a:gd name="T109" fmla="*/ 1154 h 1407"/>
                  <a:gd name="T110" fmla="*/ 2162 w 4192"/>
                  <a:gd name="T111" fmla="*/ 1174 h 1407"/>
                  <a:gd name="T112" fmla="*/ 2256 w 4192"/>
                  <a:gd name="T113" fmla="*/ 1197 h 1407"/>
                  <a:gd name="T114" fmla="*/ 2382 w 4192"/>
                  <a:gd name="T115" fmla="*/ 1219 h 1407"/>
                  <a:gd name="T116" fmla="*/ 2538 w 4192"/>
                  <a:gd name="T117" fmla="*/ 1247 h 1407"/>
                  <a:gd name="T118" fmla="*/ 2695 w 4192"/>
                  <a:gd name="T119" fmla="*/ 1278 h 1407"/>
                  <a:gd name="T120" fmla="*/ 2947 w 4192"/>
                  <a:gd name="T121" fmla="*/ 1316 h 1407"/>
                  <a:gd name="T122" fmla="*/ 3386 w 4192"/>
                  <a:gd name="T123" fmla="*/ 1352 h 1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192" h="1407">
                    <a:moveTo>
                      <a:pt x="0" y="0"/>
                    </a:moveTo>
                    <a:lnTo>
                      <a:pt x="28" y="0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1" y="6"/>
                    </a:lnTo>
                    <a:lnTo>
                      <a:pt x="55" y="6"/>
                    </a:lnTo>
                    <a:lnTo>
                      <a:pt x="55" y="7"/>
                    </a:lnTo>
                    <a:lnTo>
                      <a:pt x="59" y="7"/>
                    </a:lnTo>
                    <a:lnTo>
                      <a:pt x="59" y="9"/>
                    </a:lnTo>
                    <a:lnTo>
                      <a:pt x="62" y="9"/>
                    </a:lnTo>
                    <a:lnTo>
                      <a:pt x="62" y="13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9" y="15"/>
                    </a:lnTo>
                    <a:lnTo>
                      <a:pt x="79" y="17"/>
                    </a:lnTo>
                    <a:lnTo>
                      <a:pt x="82" y="17"/>
                    </a:lnTo>
                    <a:lnTo>
                      <a:pt x="82" y="20"/>
                    </a:lnTo>
                    <a:lnTo>
                      <a:pt x="86" y="20"/>
                    </a:lnTo>
                    <a:lnTo>
                      <a:pt x="86" y="22"/>
                    </a:lnTo>
                    <a:lnTo>
                      <a:pt x="97" y="22"/>
                    </a:lnTo>
                    <a:lnTo>
                      <a:pt x="97" y="24"/>
                    </a:lnTo>
                    <a:lnTo>
                      <a:pt x="106" y="24"/>
                    </a:lnTo>
                    <a:lnTo>
                      <a:pt x="106" y="28"/>
                    </a:lnTo>
                    <a:lnTo>
                      <a:pt x="109" y="28"/>
                    </a:lnTo>
                    <a:lnTo>
                      <a:pt x="109" y="29"/>
                    </a:lnTo>
                    <a:lnTo>
                      <a:pt x="124" y="29"/>
                    </a:lnTo>
                    <a:lnTo>
                      <a:pt x="124" y="33"/>
                    </a:lnTo>
                    <a:lnTo>
                      <a:pt x="133" y="33"/>
                    </a:lnTo>
                    <a:lnTo>
                      <a:pt x="133" y="42"/>
                    </a:lnTo>
                    <a:lnTo>
                      <a:pt x="137" y="42"/>
                    </a:lnTo>
                    <a:lnTo>
                      <a:pt x="137" y="48"/>
                    </a:lnTo>
                    <a:lnTo>
                      <a:pt x="144" y="48"/>
                    </a:lnTo>
                    <a:lnTo>
                      <a:pt x="144" y="49"/>
                    </a:lnTo>
                    <a:lnTo>
                      <a:pt x="151" y="49"/>
                    </a:lnTo>
                    <a:lnTo>
                      <a:pt x="151" y="51"/>
                    </a:lnTo>
                    <a:lnTo>
                      <a:pt x="160" y="51"/>
                    </a:lnTo>
                    <a:lnTo>
                      <a:pt x="160" y="55"/>
                    </a:lnTo>
                    <a:lnTo>
                      <a:pt x="168" y="55"/>
                    </a:lnTo>
                    <a:lnTo>
                      <a:pt x="168" y="57"/>
                    </a:lnTo>
                    <a:lnTo>
                      <a:pt x="175" y="57"/>
                    </a:lnTo>
                    <a:lnTo>
                      <a:pt x="175" y="69"/>
                    </a:lnTo>
                    <a:lnTo>
                      <a:pt x="184" y="69"/>
                    </a:lnTo>
                    <a:lnTo>
                      <a:pt x="184" y="75"/>
                    </a:lnTo>
                    <a:lnTo>
                      <a:pt x="199" y="75"/>
                    </a:lnTo>
                    <a:lnTo>
                      <a:pt x="199" y="84"/>
                    </a:lnTo>
                    <a:lnTo>
                      <a:pt x="208" y="84"/>
                    </a:lnTo>
                    <a:lnTo>
                      <a:pt x="208" y="86"/>
                    </a:lnTo>
                    <a:lnTo>
                      <a:pt x="219" y="86"/>
                    </a:lnTo>
                    <a:lnTo>
                      <a:pt x="219" y="89"/>
                    </a:lnTo>
                    <a:lnTo>
                      <a:pt x="230" y="89"/>
                    </a:lnTo>
                    <a:lnTo>
                      <a:pt x="230" y="91"/>
                    </a:lnTo>
                    <a:lnTo>
                      <a:pt x="235" y="91"/>
                    </a:lnTo>
                    <a:lnTo>
                      <a:pt x="235" y="93"/>
                    </a:lnTo>
                    <a:lnTo>
                      <a:pt x="242" y="93"/>
                    </a:lnTo>
                    <a:lnTo>
                      <a:pt x="242" y="102"/>
                    </a:lnTo>
                    <a:lnTo>
                      <a:pt x="253" y="102"/>
                    </a:lnTo>
                    <a:lnTo>
                      <a:pt x="253" y="106"/>
                    </a:lnTo>
                    <a:lnTo>
                      <a:pt x="262" y="106"/>
                    </a:lnTo>
                    <a:lnTo>
                      <a:pt x="262" y="109"/>
                    </a:lnTo>
                    <a:lnTo>
                      <a:pt x="266" y="109"/>
                    </a:lnTo>
                    <a:lnTo>
                      <a:pt x="266" y="111"/>
                    </a:lnTo>
                    <a:lnTo>
                      <a:pt x="270" y="111"/>
                    </a:lnTo>
                    <a:lnTo>
                      <a:pt x="270" y="113"/>
                    </a:lnTo>
                    <a:lnTo>
                      <a:pt x="277" y="113"/>
                    </a:lnTo>
                    <a:lnTo>
                      <a:pt x="277" y="120"/>
                    </a:lnTo>
                    <a:lnTo>
                      <a:pt x="280" y="120"/>
                    </a:lnTo>
                    <a:lnTo>
                      <a:pt x="280" y="129"/>
                    </a:lnTo>
                    <a:lnTo>
                      <a:pt x="286" y="129"/>
                    </a:lnTo>
                    <a:lnTo>
                      <a:pt x="286" y="131"/>
                    </a:lnTo>
                    <a:lnTo>
                      <a:pt x="297" y="131"/>
                    </a:lnTo>
                    <a:lnTo>
                      <a:pt x="297" y="133"/>
                    </a:lnTo>
                    <a:lnTo>
                      <a:pt x="300" y="133"/>
                    </a:lnTo>
                    <a:lnTo>
                      <a:pt x="300" y="139"/>
                    </a:lnTo>
                    <a:lnTo>
                      <a:pt x="304" y="139"/>
                    </a:lnTo>
                    <a:lnTo>
                      <a:pt x="304" y="144"/>
                    </a:lnTo>
                    <a:lnTo>
                      <a:pt x="313" y="144"/>
                    </a:lnTo>
                    <a:lnTo>
                      <a:pt x="313" y="149"/>
                    </a:lnTo>
                    <a:lnTo>
                      <a:pt x="324" y="149"/>
                    </a:lnTo>
                    <a:lnTo>
                      <a:pt x="324" y="151"/>
                    </a:lnTo>
                    <a:lnTo>
                      <a:pt x="335" y="151"/>
                    </a:lnTo>
                    <a:lnTo>
                      <a:pt x="335" y="153"/>
                    </a:lnTo>
                    <a:lnTo>
                      <a:pt x="341" y="153"/>
                    </a:lnTo>
                    <a:lnTo>
                      <a:pt x="341" y="159"/>
                    </a:lnTo>
                    <a:lnTo>
                      <a:pt x="344" y="159"/>
                    </a:lnTo>
                    <a:lnTo>
                      <a:pt x="344" y="160"/>
                    </a:lnTo>
                    <a:lnTo>
                      <a:pt x="355" y="160"/>
                    </a:lnTo>
                    <a:lnTo>
                      <a:pt x="355" y="164"/>
                    </a:lnTo>
                    <a:lnTo>
                      <a:pt x="359" y="164"/>
                    </a:lnTo>
                    <a:lnTo>
                      <a:pt x="359" y="166"/>
                    </a:lnTo>
                    <a:lnTo>
                      <a:pt x="375" y="166"/>
                    </a:lnTo>
                    <a:lnTo>
                      <a:pt x="375" y="171"/>
                    </a:lnTo>
                    <a:lnTo>
                      <a:pt x="379" y="171"/>
                    </a:lnTo>
                    <a:lnTo>
                      <a:pt x="379" y="177"/>
                    </a:lnTo>
                    <a:lnTo>
                      <a:pt x="382" y="177"/>
                    </a:lnTo>
                    <a:lnTo>
                      <a:pt x="382" y="179"/>
                    </a:lnTo>
                    <a:lnTo>
                      <a:pt x="386" y="179"/>
                    </a:lnTo>
                    <a:lnTo>
                      <a:pt x="386" y="180"/>
                    </a:lnTo>
                    <a:lnTo>
                      <a:pt x="395" y="180"/>
                    </a:lnTo>
                    <a:lnTo>
                      <a:pt x="395" y="186"/>
                    </a:lnTo>
                    <a:lnTo>
                      <a:pt x="399" y="186"/>
                    </a:lnTo>
                    <a:lnTo>
                      <a:pt x="399" y="188"/>
                    </a:lnTo>
                    <a:lnTo>
                      <a:pt x="402" y="188"/>
                    </a:lnTo>
                    <a:lnTo>
                      <a:pt x="402" y="193"/>
                    </a:lnTo>
                    <a:lnTo>
                      <a:pt x="413" y="193"/>
                    </a:lnTo>
                    <a:lnTo>
                      <a:pt x="413" y="197"/>
                    </a:lnTo>
                    <a:lnTo>
                      <a:pt x="419" y="197"/>
                    </a:lnTo>
                    <a:lnTo>
                      <a:pt x="419" y="200"/>
                    </a:lnTo>
                    <a:lnTo>
                      <a:pt x="422" y="200"/>
                    </a:lnTo>
                    <a:lnTo>
                      <a:pt x="422" y="204"/>
                    </a:lnTo>
                    <a:lnTo>
                      <a:pt x="426" y="204"/>
                    </a:lnTo>
                    <a:lnTo>
                      <a:pt x="426" y="208"/>
                    </a:lnTo>
                    <a:lnTo>
                      <a:pt x="430" y="208"/>
                    </a:lnTo>
                    <a:lnTo>
                      <a:pt x="430" y="211"/>
                    </a:lnTo>
                    <a:lnTo>
                      <a:pt x="437" y="211"/>
                    </a:lnTo>
                    <a:lnTo>
                      <a:pt x="437" y="213"/>
                    </a:lnTo>
                    <a:lnTo>
                      <a:pt x="442" y="213"/>
                    </a:lnTo>
                    <a:lnTo>
                      <a:pt x="442" y="219"/>
                    </a:lnTo>
                    <a:lnTo>
                      <a:pt x="450" y="219"/>
                    </a:lnTo>
                    <a:lnTo>
                      <a:pt x="450" y="220"/>
                    </a:lnTo>
                    <a:lnTo>
                      <a:pt x="453" y="220"/>
                    </a:lnTo>
                    <a:lnTo>
                      <a:pt x="453" y="224"/>
                    </a:lnTo>
                    <a:lnTo>
                      <a:pt x="457" y="224"/>
                    </a:lnTo>
                    <a:lnTo>
                      <a:pt x="457" y="226"/>
                    </a:lnTo>
                    <a:lnTo>
                      <a:pt x="464" y="226"/>
                    </a:lnTo>
                    <a:lnTo>
                      <a:pt x="464" y="228"/>
                    </a:lnTo>
                    <a:lnTo>
                      <a:pt x="477" y="228"/>
                    </a:lnTo>
                    <a:lnTo>
                      <a:pt x="477" y="231"/>
                    </a:lnTo>
                    <a:lnTo>
                      <a:pt x="481" y="231"/>
                    </a:lnTo>
                    <a:lnTo>
                      <a:pt x="481" y="240"/>
                    </a:lnTo>
                    <a:lnTo>
                      <a:pt x="484" y="240"/>
                    </a:lnTo>
                    <a:lnTo>
                      <a:pt x="484" y="244"/>
                    </a:lnTo>
                    <a:lnTo>
                      <a:pt x="488" y="244"/>
                    </a:lnTo>
                    <a:lnTo>
                      <a:pt x="488" y="246"/>
                    </a:lnTo>
                    <a:lnTo>
                      <a:pt x="497" y="246"/>
                    </a:lnTo>
                    <a:lnTo>
                      <a:pt x="497" y="248"/>
                    </a:lnTo>
                    <a:lnTo>
                      <a:pt x="508" y="248"/>
                    </a:lnTo>
                    <a:lnTo>
                      <a:pt x="508" y="260"/>
                    </a:lnTo>
                    <a:lnTo>
                      <a:pt x="528" y="260"/>
                    </a:lnTo>
                    <a:lnTo>
                      <a:pt x="528" y="262"/>
                    </a:lnTo>
                    <a:lnTo>
                      <a:pt x="539" y="262"/>
                    </a:lnTo>
                    <a:lnTo>
                      <a:pt x="539" y="266"/>
                    </a:lnTo>
                    <a:lnTo>
                      <a:pt x="552" y="266"/>
                    </a:lnTo>
                    <a:lnTo>
                      <a:pt x="552" y="268"/>
                    </a:lnTo>
                    <a:lnTo>
                      <a:pt x="555" y="268"/>
                    </a:lnTo>
                    <a:lnTo>
                      <a:pt x="555" y="273"/>
                    </a:lnTo>
                    <a:lnTo>
                      <a:pt x="559" y="273"/>
                    </a:lnTo>
                    <a:lnTo>
                      <a:pt x="559" y="275"/>
                    </a:lnTo>
                    <a:lnTo>
                      <a:pt x="562" y="275"/>
                    </a:lnTo>
                    <a:lnTo>
                      <a:pt x="562" y="279"/>
                    </a:lnTo>
                    <a:lnTo>
                      <a:pt x="566" y="279"/>
                    </a:lnTo>
                    <a:lnTo>
                      <a:pt x="566" y="282"/>
                    </a:lnTo>
                    <a:lnTo>
                      <a:pt x="570" y="282"/>
                    </a:lnTo>
                    <a:lnTo>
                      <a:pt x="570" y="286"/>
                    </a:lnTo>
                    <a:lnTo>
                      <a:pt x="575" y="286"/>
                    </a:lnTo>
                    <a:lnTo>
                      <a:pt x="575" y="288"/>
                    </a:lnTo>
                    <a:lnTo>
                      <a:pt x="579" y="288"/>
                    </a:lnTo>
                    <a:lnTo>
                      <a:pt x="579" y="293"/>
                    </a:lnTo>
                    <a:lnTo>
                      <a:pt x="586" y="293"/>
                    </a:lnTo>
                    <a:lnTo>
                      <a:pt x="586" y="300"/>
                    </a:lnTo>
                    <a:lnTo>
                      <a:pt x="590" y="300"/>
                    </a:lnTo>
                    <a:lnTo>
                      <a:pt x="590" y="302"/>
                    </a:lnTo>
                    <a:lnTo>
                      <a:pt x="593" y="302"/>
                    </a:lnTo>
                    <a:lnTo>
                      <a:pt x="593" y="306"/>
                    </a:lnTo>
                    <a:lnTo>
                      <a:pt x="597" y="306"/>
                    </a:lnTo>
                    <a:lnTo>
                      <a:pt x="597" y="313"/>
                    </a:lnTo>
                    <a:lnTo>
                      <a:pt x="602" y="313"/>
                    </a:lnTo>
                    <a:lnTo>
                      <a:pt x="602" y="319"/>
                    </a:lnTo>
                    <a:lnTo>
                      <a:pt x="610" y="319"/>
                    </a:lnTo>
                    <a:lnTo>
                      <a:pt x="610" y="322"/>
                    </a:lnTo>
                    <a:lnTo>
                      <a:pt x="613" y="322"/>
                    </a:lnTo>
                    <a:lnTo>
                      <a:pt x="613" y="331"/>
                    </a:lnTo>
                    <a:lnTo>
                      <a:pt x="617" y="331"/>
                    </a:lnTo>
                    <a:lnTo>
                      <a:pt x="617" y="335"/>
                    </a:lnTo>
                    <a:lnTo>
                      <a:pt x="621" y="335"/>
                    </a:lnTo>
                    <a:lnTo>
                      <a:pt x="621" y="340"/>
                    </a:lnTo>
                    <a:lnTo>
                      <a:pt x="630" y="340"/>
                    </a:lnTo>
                    <a:lnTo>
                      <a:pt x="630" y="342"/>
                    </a:lnTo>
                    <a:lnTo>
                      <a:pt x="641" y="342"/>
                    </a:lnTo>
                    <a:lnTo>
                      <a:pt x="641" y="348"/>
                    </a:lnTo>
                    <a:lnTo>
                      <a:pt x="644" y="348"/>
                    </a:lnTo>
                    <a:lnTo>
                      <a:pt x="644" y="350"/>
                    </a:lnTo>
                    <a:lnTo>
                      <a:pt x="648" y="350"/>
                    </a:lnTo>
                    <a:lnTo>
                      <a:pt x="648" y="353"/>
                    </a:lnTo>
                    <a:lnTo>
                      <a:pt x="657" y="353"/>
                    </a:lnTo>
                    <a:lnTo>
                      <a:pt x="657" y="355"/>
                    </a:lnTo>
                    <a:lnTo>
                      <a:pt x="661" y="355"/>
                    </a:lnTo>
                    <a:lnTo>
                      <a:pt x="661" y="359"/>
                    </a:lnTo>
                    <a:lnTo>
                      <a:pt x="664" y="359"/>
                    </a:lnTo>
                    <a:lnTo>
                      <a:pt x="664" y="360"/>
                    </a:lnTo>
                    <a:lnTo>
                      <a:pt x="675" y="360"/>
                    </a:lnTo>
                    <a:lnTo>
                      <a:pt x="675" y="366"/>
                    </a:lnTo>
                    <a:lnTo>
                      <a:pt x="684" y="366"/>
                    </a:lnTo>
                    <a:lnTo>
                      <a:pt x="684" y="368"/>
                    </a:lnTo>
                    <a:lnTo>
                      <a:pt x="688" y="368"/>
                    </a:lnTo>
                    <a:lnTo>
                      <a:pt x="688" y="373"/>
                    </a:lnTo>
                    <a:lnTo>
                      <a:pt x="692" y="373"/>
                    </a:lnTo>
                    <a:lnTo>
                      <a:pt x="692" y="375"/>
                    </a:lnTo>
                    <a:lnTo>
                      <a:pt x="699" y="375"/>
                    </a:lnTo>
                    <a:lnTo>
                      <a:pt x="699" y="379"/>
                    </a:lnTo>
                    <a:lnTo>
                      <a:pt x="704" y="379"/>
                    </a:lnTo>
                    <a:lnTo>
                      <a:pt x="704" y="381"/>
                    </a:lnTo>
                    <a:lnTo>
                      <a:pt x="708" y="381"/>
                    </a:lnTo>
                    <a:lnTo>
                      <a:pt x="708" y="382"/>
                    </a:lnTo>
                    <a:lnTo>
                      <a:pt x="712" y="382"/>
                    </a:lnTo>
                    <a:lnTo>
                      <a:pt x="712" y="386"/>
                    </a:lnTo>
                    <a:lnTo>
                      <a:pt x="726" y="386"/>
                    </a:lnTo>
                    <a:lnTo>
                      <a:pt x="726" y="390"/>
                    </a:lnTo>
                    <a:lnTo>
                      <a:pt x="732" y="390"/>
                    </a:lnTo>
                    <a:lnTo>
                      <a:pt x="732" y="393"/>
                    </a:lnTo>
                    <a:lnTo>
                      <a:pt x="735" y="393"/>
                    </a:lnTo>
                    <a:lnTo>
                      <a:pt x="735" y="399"/>
                    </a:lnTo>
                    <a:lnTo>
                      <a:pt x="739" y="399"/>
                    </a:lnTo>
                    <a:lnTo>
                      <a:pt x="739" y="401"/>
                    </a:lnTo>
                    <a:lnTo>
                      <a:pt x="746" y="401"/>
                    </a:lnTo>
                    <a:lnTo>
                      <a:pt x="746" y="406"/>
                    </a:lnTo>
                    <a:lnTo>
                      <a:pt x="750" y="406"/>
                    </a:lnTo>
                    <a:lnTo>
                      <a:pt x="750" y="408"/>
                    </a:lnTo>
                    <a:lnTo>
                      <a:pt x="753" y="408"/>
                    </a:lnTo>
                    <a:lnTo>
                      <a:pt x="753" y="415"/>
                    </a:lnTo>
                    <a:lnTo>
                      <a:pt x="759" y="415"/>
                    </a:lnTo>
                    <a:lnTo>
                      <a:pt x="759" y="419"/>
                    </a:lnTo>
                    <a:lnTo>
                      <a:pt x="763" y="419"/>
                    </a:lnTo>
                    <a:lnTo>
                      <a:pt x="763" y="421"/>
                    </a:lnTo>
                    <a:lnTo>
                      <a:pt x="766" y="421"/>
                    </a:lnTo>
                    <a:lnTo>
                      <a:pt x="766" y="422"/>
                    </a:lnTo>
                    <a:lnTo>
                      <a:pt x="770" y="422"/>
                    </a:lnTo>
                    <a:lnTo>
                      <a:pt x="770" y="426"/>
                    </a:lnTo>
                    <a:lnTo>
                      <a:pt x="773" y="426"/>
                    </a:lnTo>
                    <a:lnTo>
                      <a:pt x="773" y="431"/>
                    </a:lnTo>
                    <a:lnTo>
                      <a:pt x="786" y="431"/>
                    </a:lnTo>
                    <a:lnTo>
                      <a:pt x="786" y="433"/>
                    </a:lnTo>
                    <a:lnTo>
                      <a:pt x="790" y="433"/>
                    </a:lnTo>
                    <a:lnTo>
                      <a:pt x="790" y="435"/>
                    </a:lnTo>
                    <a:lnTo>
                      <a:pt x="793" y="435"/>
                    </a:lnTo>
                    <a:lnTo>
                      <a:pt x="793" y="442"/>
                    </a:lnTo>
                    <a:lnTo>
                      <a:pt x="797" y="442"/>
                    </a:lnTo>
                    <a:lnTo>
                      <a:pt x="797" y="446"/>
                    </a:lnTo>
                    <a:lnTo>
                      <a:pt x="810" y="446"/>
                    </a:lnTo>
                    <a:lnTo>
                      <a:pt x="810" y="451"/>
                    </a:lnTo>
                    <a:lnTo>
                      <a:pt x="817" y="451"/>
                    </a:lnTo>
                    <a:lnTo>
                      <a:pt x="817" y="453"/>
                    </a:lnTo>
                    <a:lnTo>
                      <a:pt x="821" y="453"/>
                    </a:lnTo>
                    <a:lnTo>
                      <a:pt x="821" y="461"/>
                    </a:lnTo>
                    <a:lnTo>
                      <a:pt x="828" y="461"/>
                    </a:lnTo>
                    <a:lnTo>
                      <a:pt x="828" y="466"/>
                    </a:lnTo>
                    <a:lnTo>
                      <a:pt x="832" y="466"/>
                    </a:lnTo>
                    <a:lnTo>
                      <a:pt x="832" y="473"/>
                    </a:lnTo>
                    <a:lnTo>
                      <a:pt x="841" y="473"/>
                    </a:lnTo>
                    <a:lnTo>
                      <a:pt x="841" y="475"/>
                    </a:lnTo>
                    <a:lnTo>
                      <a:pt x="844" y="475"/>
                    </a:lnTo>
                    <a:lnTo>
                      <a:pt x="844" y="479"/>
                    </a:lnTo>
                    <a:lnTo>
                      <a:pt x="855" y="479"/>
                    </a:lnTo>
                    <a:lnTo>
                      <a:pt x="855" y="488"/>
                    </a:lnTo>
                    <a:lnTo>
                      <a:pt x="859" y="488"/>
                    </a:lnTo>
                    <a:lnTo>
                      <a:pt x="859" y="491"/>
                    </a:lnTo>
                    <a:lnTo>
                      <a:pt x="868" y="491"/>
                    </a:lnTo>
                    <a:lnTo>
                      <a:pt x="868" y="497"/>
                    </a:lnTo>
                    <a:lnTo>
                      <a:pt x="872" y="497"/>
                    </a:lnTo>
                    <a:lnTo>
                      <a:pt x="872" y="499"/>
                    </a:lnTo>
                    <a:lnTo>
                      <a:pt x="883" y="499"/>
                    </a:lnTo>
                    <a:lnTo>
                      <a:pt x="883" y="504"/>
                    </a:lnTo>
                    <a:lnTo>
                      <a:pt x="888" y="504"/>
                    </a:lnTo>
                    <a:lnTo>
                      <a:pt x="888" y="506"/>
                    </a:lnTo>
                    <a:lnTo>
                      <a:pt x="892" y="506"/>
                    </a:lnTo>
                    <a:lnTo>
                      <a:pt x="892" y="512"/>
                    </a:lnTo>
                    <a:lnTo>
                      <a:pt x="895" y="512"/>
                    </a:lnTo>
                    <a:lnTo>
                      <a:pt x="895" y="517"/>
                    </a:lnTo>
                    <a:lnTo>
                      <a:pt x="899" y="517"/>
                    </a:lnTo>
                    <a:lnTo>
                      <a:pt x="899" y="519"/>
                    </a:lnTo>
                    <a:lnTo>
                      <a:pt x="903" y="519"/>
                    </a:lnTo>
                    <a:lnTo>
                      <a:pt x="903" y="521"/>
                    </a:lnTo>
                    <a:lnTo>
                      <a:pt x="906" y="521"/>
                    </a:lnTo>
                    <a:lnTo>
                      <a:pt x="906" y="524"/>
                    </a:lnTo>
                    <a:lnTo>
                      <a:pt x="910" y="524"/>
                    </a:lnTo>
                    <a:lnTo>
                      <a:pt x="910" y="526"/>
                    </a:lnTo>
                    <a:lnTo>
                      <a:pt x="915" y="526"/>
                    </a:lnTo>
                    <a:lnTo>
                      <a:pt x="915" y="530"/>
                    </a:lnTo>
                    <a:lnTo>
                      <a:pt x="919" y="530"/>
                    </a:lnTo>
                    <a:lnTo>
                      <a:pt x="919" y="532"/>
                    </a:lnTo>
                    <a:lnTo>
                      <a:pt x="923" y="532"/>
                    </a:lnTo>
                    <a:lnTo>
                      <a:pt x="923" y="533"/>
                    </a:lnTo>
                    <a:lnTo>
                      <a:pt x="926" y="533"/>
                    </a:lnTo>
                    <a:lnTo>
                      <a:pt x="926" y="537"/>
                    </a:lnTo>
                    <a:lnTo>
                      <a:pt x="930" y="537"/>
                    </a:lnTo>
                    <a:lnTo>
                      <a:pt x="930" y="539"/>
                    </a:lnTo>
                    <a:lnTo>
                      <a:pt x="937" y="539"/>
                    </a:lnTo>
                    <a:lnTo>
                      <a:pt x="937" y="544"/>
                    </a:lnTo>
                    <a:lnTo>
                      <a:pt x="946" y="544"/>
                    </a:lnTo>
                    <a:lnTo>
                      <a:pt x="946" y="550"/>
                    </a:lnTo>
                    <a:lnTo>
                      <a:pt x="950" y="550"/>
                    </a:lnTo>
                    <a:lnTo>
                      <a:pt x="950" y="552"/>
                    </a:lnTo>
                    <a:lnTo>
                      <a:pt x="954" y="552"/>
                    </a:lnTo>
                    <a:lnTo>
                      <a:pt x="954" y="555"/>
                    </a:lnTo>
                    <a:lnTo>
                      <a:pt x="961" y="555"/>
                    </a:lnTo>
                    <a:lnTo>
                      <a:pt x="961" y="557"/>
                    </a:lnTo>
                    <a:lnTo>
                      <a:pt x="970" y="557"/>
                    </a:lnTo>
                    <a:lnTo>
                      <a:pt x="970" y="559"/>
                    </a:lnTo>
                    <a:lnTo>
                      <a:pt x="974" y="559"/>
                    </a:lnTo>
                    <a:lnTo>
                      <a:pt x="974" y="562"/>
                    </a:lnTo>
                    <a:lnTo>
                      <a:pt x="977" y="562"/>
                    </a:lnTo>
                    <a:lnTo>
                      <a:pt x="977" y="564"/>
                    </a:lnTo>
                    <a:lnTo>
                      <a:pt x="981" y="564"/>
                    </a:lnTo>
                    <a:lnTo>
                      <a:pt x="981" y="570"/>
                    </a:lnTo>
                    <a:lnTo>
                      <a:pt x="988" y="570"/>
                    </a:lnTo>
                    <a:lnTo>
                      <a:pt x="988" y="577"/>
                    </a:lnTo>
                    <a:lnTo>
                      <a:pt x="994" y="577"/>
                    </a:lnTo>
                    <a:lnTo>
                      <a:pt x="994" y="584"/>
                    </a:lnTo>
                    <a:lnTo>
                      <a:pt x="997" y="584"/>
                    </a:lnTo>
                    <a:lnTo>
                      <a:pt x="997" y="590"/>
                    </a:lnTo>
                    <a:lnTo>
                      <a:pt x="1001" y="590"/>
                    </a:lnTo>
                    <a:lnTo>
                      <a:pt x="1001" y="592"/>
                    </a:lnTo>
                    <a:lnTo>
                      <a:pt x="1005" y="592"/>
                    </a:lnTo>
                    <a:lnTo>
                      <a:pt x="1005" y="595"/>
                    </a:lnTo>
                    <a:lnTo>
                      <a:pt x="1008" y="595"/>
                    </a:lnTo>
                    <a:lnTo>
                      <a:pt x="1008" y="602"/>
                    </a:lnTo>
                    <a:lnTo>
                      <a:pt x="1015" y="602"/>
                    </a:lnTo>
                    <a:lnTo>
                      <a:pt x="1015" y="608"/>
                    </a:lnTo>
                    <a:lnTo>
                      <a:pt x="1032" y="608"/>
                    </a:lnTo>
                    <a:lnTo>
                      <a:pt x="1032" y="613"/>
                    </a:lnTo>
                    <a:lnTo>
                      <a:pt x="1045" y="613"/>
                    </a:lnTo>
                    <a:lnTo>
                      <a:pt x="1045" y="617"/>
                    </a:lnTo>
                    <a:lnTo>
                      <a:pt x="1052" y="617"/>
                    </a:lnTo>
                    <a:lnTo>
                      <a:pt x="1052" y="621"/>
                    </a:lnTo>
                    <a:lnTo>
                      <a:pt x="1072" y="621"/>
                    </a:lnTo>
                    <a:lnTo>
                      <a:pt x="1072" y="626"/>
                    </a:lnTo>
                    <a:lnTo>
                      <a:pt x="1086" y="626"/>
                    </a:lnTo>
                    <a:lnTo>
                      <a:pt x="1086" y="630"/>
                    </a:lnTo>
                    <a:lnTo>
                      <a:pt x="1090" y="630"/>
                    </a:lnTo>
                    <a:lnTo>
                      <a:pt x="1090" y="633"/>
                    </a:lnTo>
                    <a:lnTo>
                      <a:pt x="1099" y="633"/>
                    </a:lnTo>
                    <a:lnTo>
                      <a:pt x="1099" y="635"/>
                    </a:lnTo>
                    <a:lnTo>
                      <a:pt x="1103" y="635"/>
                    </a:lnTo>
                    <a:lnTo>
                      <a:pt x="1103" y="639"/>
                    </a:lnTo>
                    <a:lnTo>
                      <a:pt x="1106" y="639"/>
                    </a:lnTo>
                    <a:lnTo>
                      <a:pt x="1106" y="641"/>
                    </a:lnTo>
                    <a:lnTo>
                      <a:pt x="1110" y="641"/>
                    </a:lnTo>
                    <a:lnTo>
                      <a:pt x="1110" y="646"/>
                    </a:lnTo>
                    <a:lnTo>
                      <a:pt x="1117" y="646"/>
                    </a:lnTo>
                    <a:lnTo>
                      <a:pt x="1117" y="653"/>
                    </a:lnTo>
                    <a:lnTo>
                      <a:pt x="1123" y="653"/>
                    </a:lnTo>
                    <a:lnTo>
                      <a:pt x="1123" y="655"/>
                    </a:lnTo>
                    <a:lnTo>
                      <a:pt x="1134" y="655"/>
                    </a:lnTo>
                    <a:lnTo>
                      <a:pt x="1134" y="659"/>
                    </a:lnTo>
                    <a:lnTo>
                      <a:pt x="1145" y="659"/>
                    </a:lnTo>
                    <a:lnTo>
                      <a:pt x="1145" y="664"/>
                    </a:lnTo>
                    <a:lnTo>
                      <a:pt x="1150" y="664"/>
                    </a:lnTo>
                    <a:lnTo>
                      <a:pt x="1150" y="668"/>
                    </a:lnTo>
                    <a:lnTo>
                      <a:pt x="1154" y="668"/>
                    </a:lnTo>
                    <a:lnTo>
                      <a:pt x="1154" y="672"/>
                    </a:lnTo>
                    <a:lnTo>
                      <a:pt x="1157" y="672"/>
                    </a:lnTo>
                    <a:lnTo>
                      <a:pt x="1157" y="673"/>
                    </a:lnTo>
                    <a:lnTo>
                      <a:pt x="1161" y="673"/>
                    </a:lnTo>
                    <a:lnTo>
                      <a:pt x="1161" y="677"/>
                    </a:lnTo>
                    <a:lnTo>
                      <a:pt x="1168" y="677"/>
                    </a:lnTo>
                    <a:lnTo>
                      <a:pt x="1168" y="684"/>
                    </a:lnTo>
                    <a:lnTo>
                      <a:pt x="1177" y="684"/>
                    </a:lnTo>
                    <a:lnTo>
                      <a:pt x="1177" y="686"/>
                    </a:lnTo>
                    <a:lnTo>
                      <a:pt x="1181" y="686"/>
                    </a:lnTo>
                    <a:lnTo>
                      <a:pt x="1181" y="690"/>
                    </a:lnTo>
                    <a:lnTo>
                      <a:pt x="1185" y="690"/>
                    </a:lnTo>
                    <a:lnTo>
                      <a:pt x="1185" y="693"/>
                    </a:lnTo>
                    <a:lnTo>
                      <a:pt x="1188" y="693"/>
                    </a:lnTo>
                    <a:lnTo>
                      <a:pt x="1188" y="699"/>
                    </a:lnTo>
                    <a:lnTo>
                      <a:pt x="1192" y="699"/>
                    </a:lnTo>
                    <a:lnTo>
                      <a:pt x="1192" y="706"/>
                    </a:lnTo>
                    <a:lnTo>
                      <a:pt x="1196" y="706"/>
                    </a:lnTo>
                    <a:lnTo>
                      <a:pt x="1196" y="712"/>
                    </a:lnTo>
                    <a:lnTo>
                      <a:pt x="1205" y="712"/>
                    </a:lnTo>
                    <a:lnTo>
                      <a:pt x="1205" y="715"/>
                    </a:lnTo>
                    <a:lnTo>
                      <a:pt x="1208" y="715"/>
                    </a:lnTo>
                    <a:lnTo>
                      <a:pt x="1208" y="717"/>
                    </a:lnTo>
                    <a:lnTo>
                      <a:pt x="1232" y="717"/>
                    </a:lnTo>
                    <a:lnTo>
                      <a:pt x="1232" y="719"/>
                    </a:lnTo>
                    <a:lnTo>
                      <a:pt x="1236" y="719"/>
                    </a:lnTo>
                    <a:lnTo>
                      <a:pt x="1236" y="723"/>
                    </a:lnTo>
                    <a:lnTo>
                      <a:pt x="1246" y="723"/>
                    </a:lnTo>
                    <a:lnTo>
                      <a:pt x="1246" y="728"/>
                    </a:lnTo>
                    <a:lnTo>
                      <a:pt x="1256" y="728"/>
                    </a:lnTo>
                    <a:lnTo>
                      <a:pt x="1256" y="730"/>
                    </a:lnTo>
                    <a:lnTo>
                      <a:pt x="1259" y="730"/>
                    </a:lnTo>
                    <a:lnTo>
                      <a:pt x="1259" y="732"/>
                    </a:lnTo>
                    <a:lnTo>
                      <a:pt x="1266" y="732"/>
                    </a:lnTo>
                    <a:lnTo>
                      <a:pt x="1266" y="735"/>
                    </a:lnTo>
                    <a:lnTo>
                      <a:pt x="1270" y="735"/>
                    </a:lnTo>
                    <a:lnTo>
                      <a:pt x="1270" y="737"/>
                    </a:lnTo>
                    <a:lnTo>
                      <a:pt x="1277" y="737"/>
                    </a:lnTo>
                    <a:lnTo>
                      <a:pt x="1277" y="741"/>
                    </a:lnTo>
                    <a:lnTo>
                      <a:pt x="1283" y="741"/>
                    </a:lnTo>
                    <a:lnTo>
                      <a:pt x="1283" y="743"/>
                    </a:lnTo>
                    <a:lnTo>
                      <a:pt x="1286" y="743"/>
                    </a:lnTo>
                    <a:lnTo>
                      <a:pt x="1286" y="744"/>
                    </a:lnTo>
                    <a:lnTo>
                      <a:pt x="1290" y="744"/>
                    </a:lnTo>
                    <a:lnTo>
                      <a:pt x="1290" y="748"/>
                    </a:lnTo>
                    <a:lnTo>
                      <a:pt x="1294" y="748"/>
                    </a:lnTo>
                    <a:lnTo>
                      <a:pt x="1294" y="754"/>
                    </a:lnTo>
                    <a:lnTo>
                      <a:pt x="1301" y="754"/>
                    </a:lnTo>
                    <a:lnTo>
                      <a:pt x="1301" y="761"/>
                    </a:lnTo>
                    <a:lnTo>
                      <a:pt x="1307" y="761"/>
                    </a:lnTo>
                    <a:lnTo>
                      <a:pt x="1307" y="763"/>
                    </a:lnTo>
                    <a:lnTo>
                      <a:pt x="1310" y="763"/>
                    </a:lnTo>
                    <a:lnTo>
                      <a:pt x="1310" y="766"/>
                    </a:lnTo>
                    <a:lnTo>
                      <a:pt x="1314" y="766"/>
                    </a:lnTo>
                    <a:lnTo>
                      <a:pt x="1314" y="768"/>
                    </a:lnTo>
                    <a:lnTo>
                      <a:pt x="1317" y="768"/>
                    </a:lnTo>
                    <a:lnTo>
                      <a:pt x="1317" y="772"/>
                    </a:lnTo>
                    <a:lnTo>
                      <a:pt x="1321" y="772"/>
                    </a:lnTo>
                    <a:lnTo>
                      <a:pt x="1321" y="775"/>
                    </a:lnTo>
                    <a:lnTo>
                      <a:pt x="1325" y="775"/>
                    </a:lnTo>
                    <a:lnTo>
                      <a:pt x="1325" y="781"/>
                    </a:lnTo>
                    <a:lnTo>
                      <a:pt x="1334" y="781"/>
                    </a:lnTo>
                    <a:lnTo>
                      <a:pt x="1334" y="784"/>
                    </a:lnTo>
                    <a:lnTo>
                      <a:pt x="1337" y="784"/>
                    </a:lnTo>
                    <a:lnTo>
                      <a:pt x="1337" y="792"/>
                    </a:lnTo>
                    <a:lnTo>
                      <a:pt x="1341" y="792"/>
                    </a:lnTo>
                    <a:lnTo>
                      <a:pt x="1341" y="794"/>
                    </a:lnTo>
                    <a:lnTo>
                      <a:pt x="1348" y="794"/>
                    </a:lnTo>
                    <a:lnTo>
                      <a:pt x="1348" y="799"/>
                    </a:lnTo>
                    <a:lnTo>
                      <a:pt x="1352" y="799"/>
                    </a:lnTo>
                    <a:lnTo>
                      <a:pt x="1352" y="804"/>
                    </a:lnTo>
                    <a:lnTo>
                      <a:pt x="1361" y="804"/>
                    </a:lnTo>
                    <a:lnTo>
                      <a:pt x="1361" y="806"/>
                    </a:lnTo>
                    <a:lnTo>
                      <a:pt x="1365" y="806"/>
                    </a:lnTo>
                    <a:lnTo>
                      <a:pt x="1365" y="810"/>
                    </a:lnTo>
                    <a:lnTo>
                      <a:pt x="1376" y="810"/>
                    </a:lnTo>
                    <a:lnTo>
                      <a:pt x="1376" y="814"/>
                    </a:lnTo>
                    <a:lnTo>
                      <a:pt x="1385" y="814"/>
                    </a:lnTo>
                    <a:lnTo>
                      <a:pt x="1385" y="819"/>
                    </a:lnTo>
                    <a:lnTo>
                      <a:pt x="1399" y="819"/>
                    </a:lnTo>
                    <a:lnTo>
                      <a:pt x="1399" y="826"/>
                    </a:lnTo>
                    <a:lnTo>
                      <a:pt x="1403" y="826"/>
                    </a:lnTo>
                    <a:lnTo>
                      <a:pt x="1403" y="830"/>
                    </a:lnTo>
                    <a:lnTo>
                      <a:pt x="1407" y="830"/>
                    </a:lnTo>
                    <a:lnTo>
                      <a:pt x="1407" y="832"/>
                    </a:lnTo>
                    <a:lnTo>
                      <a:pt x="1416" y="832"/>
                    </a:lnTo>
                    <a:lnTo>
                      <a:pt x="1416" y="835"/>
                    </a:lnTo>
                    <a:lnTo>
                      <a:pt x="1423" y="835"/>
                    </a:lnTo>
                    <a:lnTo>
                      <a:pt x="1423" y="841"/>
                    </a:lnTo>
                    <a:lnTo>
                      <a:pt x="1427" y="841"/>
                    </a:lnTo>
                    <a:lnTo>
                      <a:pt x="1427" y="844"/>
                    </a:lnTo>
                    <a:lnTo>
                      <a:pt x="1439" y="844"/>
                    </a:lnTo>
                    <a:lnTo>
                      <a:pt x="1439" y="855"/>
                    </a:lnTo>
                    <a:lnTo>
                      <a:pt x="1443" y="855"/>
                    </a:lnTo>
                    <a:lnTo>
                      <a:pt x="1443" y="857"/>
                    </a:lnTo>
                    <a:lnTo>
                      <a:pt x="1458" y="857"/>
                    </a:lnTo>
                    <a:lnTo>
                      <a:pt x="1458" y="863"/>
                    </a:lnTo>
                    <a:lnTo>
                      <a:pt x="1474" y="863"/>
                    </a:lnTo>
                    <a:lnTo>
                      <a:pt x="1474" y="866"/>
                    </a:lnTo>
                    <a:lnTo>
                      <a:pt x="1485" y="866"/>
                    </a:lnTo>
                    <a:lnTo>
                      <a:pt x="1485" y="868"/>
                    </a:lnTo>
                    <a:lnTo>
                      <a:pt x="1490" y="868"/>
                    </a:lnTo>
                    <a:lnTo>
                      <a:pt x="1490" y="875"/>
                    </a:lnTo>
                    <a:lnTo>
                      <a:pt x="1494" y="875"/>
                    </a:lnTo>
                    <a:lnTo>
                      <a:pt x="1494" y="879"/>
                    </a:lnTo>
                    <a:lnTo>
                      <a:pt x="1498" y="879"/>
                    </a:lnTo>
                    <a:lnTo>
                      <a:pt x="1498" y="885"/>
                    </a:lnTo>
                    <a:lnTo>
                      <a:pt x="1501" y="885"/>
                    </a:lnTo>
                    <a:lnTo>
                      <a:pt x="1501" y="886"/>
                    </a:lnTo>
                    <a:lnTo>
                      <a:pt x="1505" y="886"/>
                    </a:lnTo>
                    <a:lnTo>
                      <a:pt x="1505" y="888"/>
                    </a:lnTo>
                    <a:lnTo>
                      <a:pt x="1512" y="888"/>
                    </a:lnTo>
                    <a:lnTo>
                      <a:pt x="1512" y="892"/>
                    </a:lnTo>
                    <a:lnTo>
                      <a:pt x="1521" y="892"/>
                    </a:lnTo>
                    <a:lnTo>
                      <a:pt x="1521" y="894"/>
                    </a:lnTo>
                    <a:lnTo>
                      <a:pt x="1525" y="894"/>
                    </a:lnTo>
                    <a:lnTo>
                      <a:pt x="1525" y="897"/>
                    </a:lnTo>
                    <a:lnTo>
                      <a:pt x="1528" y="897"/>
                    </a:lnTo>
                    <a:lnTo>
                      <a:pt x="1528" y="899"/>
                    </a:lnTo>
                    <a:lnTo>
                      <a:pt x="1532" y="899"/>
                    </a:lnTo>
                    <a:lnTo>
                      <a:pt x="1532" y="901"/>
                    </a:lnTo>
                    <a:lnTo>
                      <a:pt x="1536" y="901"/>
                    </a:lnTo>
                    <a:lnTo>
                      <a:pt x="1536" y="906"/>
                    </a:lnTo>
                    <a:lnTo>
                      <a:pt x="1541" y="906"/>
                    </a:lnTo>
                    <a:lnTo>
                      <a:pt x="1541" y="912"/>
                    </a:lnTo>
                    <a:lnTo>
                      <a:pt x="1545" y="912"/>
                    </a:lnTo>
                    <a:lnTo>
                      <a:pt x="1545" y="915"/>
                    </a:lnTo>
                    <a:lnTo>
                      <a:pt x="1556" y="915"/>
                    </a:lnTo>
                    <a:lnTo>
                      <a:pt x="1556" y="919"/>
                    </a:lnTo>
                    <a:lnTo>
                      <a:pt x="1559" y="919"/>
                    </a:lnTo>
                    <a:lnTo>
                      <a:pt x="1559" y="923"/>
                    </a:lnTo>
                    <a:lnTo>
                      <a:pt x="1563" y="923"/>
                    </a:lnTo>
                    <a:lnTo>
                      <a:pt x="1563" y="928"/>
                    </a:lnTo>
                    <a:lnTo>
                      <a:pt x="1568" y="928"/>
                    </a:lnTo>
                    <a:lnTo>
                      <a:pt x="1568" y="935"/>
                    </a:lnTo>
                    <a:lnTo>
                      <a:pt x="1572" y="935"/>
                    </a:lnTo>
                    <a:lnTo>
                      <a:pt x="1572" y="937"/>
                    </a:lnTo>
                    <a:lnTo>
                      <a:pt x="1576" y="937"/>
                    </a:lnTo>
                    <a:lnTo>
                      <a:pt x="1576" y="941"/>
                    </a:lnTo>
                    <a:lnTo>
                      <a:pt x="1579" y="941"/>
                    </a:lnTo>
                    <a:lnTo>
                      <a:pt x="1579" y="946"/>
                    </a:lnTo>
                    <a:lnTo>
                      <a:pt x="1587" y="946"/>
                    </a:lnTo>
                    <a:lnTo>
                      <a:pt x="1587" y="948"/>
                    </a:lnTo>
                    <a:lnTo>
                      <a:pt x="1596" y="948"/>
                    </a:lnTo>
                    <a:lnTo>
                      <a:pt x="1596" y="954"/>
                    </a:lnTo>
                    <a:lnTo>
                      <a:pt x="1599" y="954"/>
                    </a:lnTo>
                    <a:lnTo>
                      <a:pt x="1599" y="955"/>
                    </a:lnTo>
                    <a:lnTo>
                      <a:pt x="1603" y="955"/>
                    </a:lnTo>
                    <a:lnTo>
                      <a:pt x="1603" y="961"/>
                    </a:lnTo>
                    <a:lnTo>
                      <a:pt x="1610" y="961"/>
                    </a:lnTo>
                    <a:lnTo>
                      <a:pt x="1610" y="966"/>
                    </a:lnTo>
                    <a:lnTo>
                      <a:pt x="1614" y="966"/>
                    </a:lnTo>
                    <a:lnTo>
                      <a:pt x="1614" y="970"/>
                    </a:lnTo>
                    <a:lnTo>
                      <a:pt x="1623" y="970"/>
                    </a:lnTo>
                    <a:lnTo>
                      <a:pt x="1623" y="972"/>
                    </a:lnTo>
                    <a:lnTo>
                      <a:pt x="1630" y="972"/>
                    </a:lnTo>
                    <a:lnTo>
                      <a:pt x="1630" y="975"/>
                    </a:lnTo>
                    <a:lnTo>
                      <a:pt x="1634" y="975"/>
                    </a:lnTo>
                    <a:lnTo>
                      <a:pt x="1634" y="977"/>
                    </a:lnTo>
                    <a:lnTo>
                      <a:pt x="1638" y="977"/>
                    </a:lnTo>
                    <a:lnTo>
                      <a:pt x="1638" y="981"/>
                    </a:lnTo>
                    <a:lnTo>
                      <a:pt x="1647" y="981"/>
                    </a:lnTo>
                    <a:lnTo>
                      <a:pt x="1647" y="983"/>
                    </a:lnTo>
                    <a:lnTo>
                      <a:pt x="1650" y="983"/>
                    </a:lnTo>
                    <a:lnTo>
                      <a:pt x="1650" y="985"/>
                    </a:lnTo>
                    <a:lnTo>
                      <a:pt x="1654" y="985"/>
                    </a:lnTo>
                    <a:lnTo>
                      <a:pt x="1654" y="990"/>
                    </a:lnTo>
                    <a:lnTo>
                      <a:pt x="1658" y="990"/>
                    </a:lnTo>
                    <a:lnTo>
                      <a:pt x="1658" y="996"/>
                    </a:lnTo>
                    <a:lnTo>
                      <a:pt x="1661" y="996"/>
                    </a:lnTo>
                    <a:lnTo>
                      <a:pt x="1661" y="999"/>
                    </a:lnTo>
                    <a:lnTo>
                      <a:pt x="1678" y="999"/>
                    </a:lnTo>
                    <a:lnTo>
                      <a:pt x="1678" y="1001"/>
                    </a:lnTo>
                    <a:lnTo>
                      <a:pt x="1689" y="1001"/>
                    </a:lnTo>
                    <a:lnTo>
                      <a:pt x="1689" y="1005"/>
                    </a:lnTo>
                    <a:lnTo>
                      <a:pt x="1705" y="1005"/>
                    </a:lnTo>
                    <a:lnTo>
                      <a:pt x="1705" y="1006"/>
                    </a:lnTo>
                    <a:lnTo>
                      <a:pt x="1716" y="1006"/>
                    </a:lnTo>
                    <a:lnTo>
                      <a:pt x="1716" y="1012"/>
                    </a:lnTo>
                    <a:lnTo>
                      <a:pt x="1729" y="1012"/>
                    </a:lnTo>
                    <a:lnTo>
                      <a:pt x="1729" y="1016"/>
                    </a:lnTo>
                    <a:lnTo>
                      <a:pt x="1732" y="1016"/>
                    </a:lnTo>
                    <a:lnTo>
                      <a:pt x="1732" y="1017"/>
                    </a:lnTo>
                    <a:lnTo>
                      <a:pt x="1736" y="1017"/>
                    </a:lnTo>
                    <a:lnTo>
                      <a:pt x="1736" y="1021"/>
                    </a:lnTo>
                    <a:lnTo>
                      <a:pt x="1739" y="1021"/>
                    </a:lnTo>
                    <a:lnTo>
                      <a:pt x="1739" y="1025"/>
                    </a:lnTo>
                    <a:lnTo>
                      <a:pt x="1752" y="1025"/>
                    </a:lnTo>
                    <a:lnTo>
                      <a:pt x="1752" y="1026"/>
                    </a:lnTo>
                    <a:lnTo>
                      <a:pt x="1756" y="1026"/>
                    </a:lnTo>
                    <a:lnTo>
                      <a:pt x="1756" y="1030"/>
                    </a:lnTo>
                    <a:lnTo>
                      <a:pt x="1759" y="1030"/>
                    </a:lnTo>
                    <a:lnTo>
                      <a:pt x="1759" y="1032"/>
                    </a:lnTo>
                    <a:lnTo>
                      <a:pt x="1787" y="1032"/>
                    </a:lnTo>
                    <a:lnTo>
                      <a:pt x="1787" y="1036"/>
                    </a:lnTo>
                    <a:lnTo>
                      <a:pt x="1794" y="1036"/>
                    </a:lnTo>
                    <a:lnTo>
                      <a:pt x="1794" y="1039"/>
                    </a:lnTo>
                    <a:lnTo>
                      <a:pt x="1803" y="1039"/>
                    </a:lnTo>
                    <a:lnTo>
                      <a:pt x="1803" y="1045"/>
                    </a:lnTo>
                    <a:lnTo>
                      <a:pt x="1807" y="1045"/>
                    </a:lnTo>
                    <a:lnTo>
                      <a:pt x="1807" y="1046"/>
                    </a:lnTo>
                    <a:lnTo>
                      <a:pt x="1810" y="1046"/>
                    </a:lnTo>
                    <a:lnTo>
                      <a:pt x="1810" y="1050"/>
                    </a:lnTo>
                    <a:lnTo>
                      <a:pt x="1814" y="1050"/>
                    </a:lnTo>
                    <a:lnTo>
                      <a:pt x="1814" y="1054"/>
                    </a:lnTo>
                    <a:lnTo>
                      <a:pt x="1818" y="1054"/>
                    </a:lnTo>
                    <a:lnTo>
                      <a:pt x="1818" y="1056"/>
                    </a:lnTo>
                    <a:lnTo>
                      <a:pt x="1830" y="1056"/>
                    </a:lnTo>
                    <a:lnTo>
                      <a:pt x="1830" y="1059"/>
                    </a:lnTo>
                    <a:lnTo>
                      <a:pt x="1834" y="1059"/>
                    </a:lnTo>
                    <a:lnTo>
                      <a:pt x="1834" y="1065"/>
                    </a:lnTo>
                    <a:lnTo>
                      <a:pt x="1838" y="1065"/>
                    </a:lnTo>
                    <a:lnTo>
                      <a:pt x="1838" y="1068"/>
                    </a:lnTo>
                    <a:lnTo>
                      <a:pt x="1845" y="1068"/>
                    </a:lnTo>
                    <a:lnTo>
                      <a:pt x="1845" y="1070"/>
                    </a:lnTo>
                    <a:lnTo>
                      <a:pt x="1849" y="1070"/>
                    </a:lnTo>
                    <a:lnTo>
                      <a:pt x="1849" y="1074"/>
                    </a:lnTo>
                    <a:lnTo>
                      <a:pt x="1869" y="1074"/>
                    </a:lnTo>
                    <a:lnTo>
                      <a:pt x="1869" y="1077"/>
                    </a:lnTo>
                    <a:lnTo>
                      <a:pt x="1872" y="1077"/>
                    </a:lnTo>
                    <a:lnTo>
                      <a:pt x="1872" y="1083"/>
                    </a:lnTo>
                    <a:lnTo>
                      <a:pt x="1881" y="1083"/>
                    </a:lnTo>
                    <a:lnTo>
                      <a:pt x="1881" y="1086"/>
                    </a:lnTo>
                    <a:lnTo>
                      <a:pt x="1885" y="1086"/>
                    </a:lnTo>
                    <a:lnTo>
                      <a:pt x="1885" y="1088"/>
                    </a:lnTo>
                    <a:lnTo>
                      <a:pt x="1889" y="1088"/>
                    </a:lnTo>
                    <a:lnTo>
                      <a:pt x="1889" y="1092"/>
                    </a:lnTo>
                    <a:lnTo>
                      <a:pt x="1892" y="1092"/>
                    </a:lnTo>
                    <a:lnTo>
                      <a:pt x="1892" y="1094"/>
                    </a:lnTo>
                    <a:lnTo>
                      <a:pt x="1900" y="1094"/>
                    </a:lnTo>
                    <a:lnTo>
                      <a:pt x="1900" y="1097"/>
                    </a:lnTo>
                    <a:lnTo>
                      <a:pt x="1903" y="1097"/>
                    </a:lnTo>
                    <a:lnTo>
                      <a:pt x="1903" y="1101"/>
                    </a:lnTo>
                    <a:lnTo>
                      <a:pt x="1912" y="1101"/>
                    </a:lnTo>
                    <a:lnTo>
                      <a:pt x="1912" y="1107"/>
                    </a:lnTo>
                    <a:lnTo>
                      <a:pt x="1923" y="1107"/>
                    </a:lnTo>
                    <a:lnTo>
                      <a:pt x="1923" y="1110"/>
                    </a:lnTo>
                    <a:lnTo>
                      <a:pt x="1931" y="1110"/>
                    </a:lnTo>
                    <a:lnTo>
                      <a:pt x="1931" y="1116"/>
                    </a:lnTo>
                    <a:lnTo>
                      <a:pt x="1936" y="1116"/>
                    </a:lnTo>
                    <a:lnTo>
                      <a:pt x="1936" y="1119"/>
                    </a:lnTo>
                    <a:lnTo>
                      <a:pt x="1960" y="1119"/>
                    </a:lnTo>
                    <a:lnTo>
                      <a:pt x="1960" y="1123"/>
                    </a:lnTo>
                    <a:lnTo>
                      <a:pt x="1978" y="1123"/>
                    </a:lnTo>
                    <a:lnTo>
                      <a:pt x="1978" y="1125"/>
                    </a:lnTo>
                    <a:lnTo>
                      <a:pt x="1998" y="1125"/>
                    </a:lnTo>
                    <a:lnTo>
                      <a:pt x="1998" y="1134"/>
                    </a:lnTo>
                    <a:lnTo>
                      <a:pt x="2001" y="1134"/>
                    </a:lnTo>
                    <a:lnTo>
                      <a:pt x="2001" y="1137"/>
                    </a:lnTo>
                    <a:lnTo>
                      <a:pt x="2014" y="1137"/>
                    </a:lnTo>
                    <a:lnTo>
                      <a:pt x="2014" y="1145"/>
                    </a:lnTo>
                    <a:lnTo>
                      <a:pt x="2029" y="1145"/>
                    </a:lnTo>
                    <a:lnTo>
                      <a:pt x="2029" y="1147"/>
                    </a:lnTo>
                    <a:lnTo>
                      <a:pt x="2045" y="1147"/>
                    </a:lnTo>
                    <a:lnTo>
                      <a:pt x="2045" y="1150"/>
                    </a:lnTo>
                    <a:lnTo>
                      <a:pt x="2060" y="1150"/>
                    </a:lnTo>
                    <a:lnTo>
                      <a:pt x="2060" y="1154"/>
                    </a:lnTo>
                    <a:lnTo>
                      <a:pt x="2111" y="1154"/>
                    </a:lnTo>
                    <a:lnTo>
                      <a:pt x="2111" y="1157"/>
                    </a:lnTo>
                    <a:lnTo>
                      <a:pt x="2123" y="1157"/>
                    </a:lnTo>
                    <a:lnTo>
                      <a:pt x="2123" y="1161"/>
                    </a:lnTo>
                    <a:lnTo>
                      <a:pt x="2131" y="1161"/>
                    </a:lnTo>
                    <a:lnTo>
                      <a:pt x="2131" y="1163"/>
                    </a:lnTo>
                    <a:lnTo>
                      <a:pt x="2147" y="1163"/>
                    </a:lnTo>
                    <a:lnTo>
                      <a:pt x="2147" y="1170"/>
                    </a:lnTo>
                    <a:lnTo>
                      <a:pt x="2154" y="1170"/>
                    </a:lnTo>
                    <a:lnTo>
                      <a:pt x="2154" y="1174"/>
                    </a:lnTo>
                    <a:lnTo>
                      <a:pt x="2162" y="1174"/>
                    </a:lnTo>
                    <a:lnTo>
                      <a:pt x="2162" y="1177"/>
                    </a:lnTo>
                    <a:lnTo>
                      <a:pt x="2185" y="1177"/>
                    </a:lnTo>
                    <a:lnTo>
                      <a:pt x="2185" y="1179"/>
                    </a:lnTo>
                    <a:lnTo>
                      <a:pt x="2192" y="1179"/>
                    </a:lnTo>
                    <a:lnTo>
                      <a:pt x="2192" y="1183"/>
                    </a:lnTo>
                    <a:lnTo>
                      <a:pt x="2205" y="1183"/>
                    </a:lnTo>
                    <a:lnTo>
                      <a:pt x="2205" y="1187"/>
                    </a:lnTo>
                    <a:lnTo>
                      <a:pt x="2236" y="1187"/>
                    </a:lnTo>
                    <a:lnTo>
                      <a:pt x="2236" y="1190"/>
                    </a:lnTo>
                    <a:lnTo>
                      <a:pt x="2256" y="1190"/>
                    </a:lnTo>
                    <a:lnTo>
                      <a:pt x="2256" y="1197"/>
                    </a:lnTo>
                    <a:lnTo>
                      <a:pt x="2271" y="1197"/>
                    </a:lnTo>
                    <a:lnTo>
                      <a:pt x="2271" y="1205"/>
                    </a:lnTo>
                    <a:lnTo>
                      <a:pt x="2300" y="1205"/>
                    </a:lnTo>
                    <a:lnTo>
                      <a:pt x="2300" y="1208"/>
                    </a:lnTo>
                    <a:lnTo>
                      <a:pt x="2303" y="1208"/>
                    </a:lnTo>
                    <a:lnTo>
                      <a:pt x="2303" y="1212"/>
                    </a:lnTo>
                    <a:lnTo>
                      <a:pt x="2311" y="1212"/>
                    </a:lnTo>
                    <a:lnTo>
                      <a:pt x="2311" y="1216"/>
                    </a:lnTo>
                    <a:lnTo>
                      <a:pt x="2331" y="1216"/>
                    </a:lnTo>
                    <a:lnTo>
                      <a:pt x="2331" y="1219"/>
                    </a:lnTo>
                    <a:lnTo>
                      <a:pt x="2382" y="1219"/>
                    </a:lnTo>
                    <a:lnTo>
                      <a:pt x="2382" y="1225"/>
                    </a:lnTo>
                    <a:lnTo>
                      <a:pt x="2393" y="1225"/>
                    </a:lnTo>
                    <a:lnTo>
                      <a:pt x="2393" y="1228"/>
                    </a:lnTo>
                    <a:lnTo>
                      <a:pt x="2400" y="1228"/>
                    </a:lnTo>
                    <a:lnTo>
                      <a:pt x="2400" y="1232"/>
                    </a:lnTo>
                    <a:lnTo>
                      <a:pt x="2464" y="1232"/>
                    </a:lnTo>
                    <a:lnTo>
                      <a:pt x="2464" y="1238"/>
                    </a:lnTo>
                    <a:lnTo>
                      <a:pt x="2505" y="1238"/>
                    </a:lnTo>
                    <a:lnTo>
                      <a:pt x="2505" y="1241"/>
                    </a:lnTo>
                    <a:lnTo>
                      <a:pt x="2538" y="1241"/>
                    </a:lnTo>
                    <a:lnTo>
                      <a:pt x="2538" y="1247"/>
                    </a:lnTo>
                    <a:lnTo>
                      <a:pt x="2556" y="1247"/>
                    </a:lnTo>
                    <a:lnTo>
                      <a:pt x="2556" y="1252"/>
                    </a:lnTo>
                    <a:lnTo>
                      <a:pt x="2565" y="1252"/>
                    </a:lnTo>
                    <a:lnTo>
                      <a:pt x="2565" y="1256"/>
                    </a:lnTo>
                    <a:lnTo>
                      <a:pt x="2607" y="1256"/>
                    </a:lnTo>
                    <a:lnTo>
                      <a:pt x="2607" y="1267"/>
                    </a:lnTo>
                    <a:lnTo>
                      <a:pt x="2620" y="1267"/>
                    </a:lnTo>
                    <a:lnTo>
                      <a:pt x="2620" y="1272"/>
                    </a:lnTo>
                    <a:lnTo>
                      <a:pt x="2658" y="1272"/>
                    </a:lnTo>
                    <a:lnTo>
                      <a:pt x="2658" y="1278"/>
                    </a:lnTo>
                    <a:lnTo>
                      <a:pt x="2695" y="1278"/>
                    </a:lnTo>
                    <a:lnTo>
                      <a:pt x="2695" y="1283"/>
                    </a:lnTo>
                    <a:lnTo>
                      <a:pt x="2709" y="1283"/>
                    </a:lnTo>
                    <a:lnTo>
                      <a:pt x="2709" y="1288"/>
                    </a:lnTo>
                    <a:lnTo>
                      <a:pt x="2767" y="1288"/>
                    </a:lnTo>
                    <a:lnTo>
                      <a:pt x="2767" y="1296"/>
                    </a:lnTo>
                    <a:lnTo>
                      <a:pt x="2818" y="1296"/>
                    </a:lnTo>
                    <a:lnTo>
                      <a:pt x="2818" y="1301"/>
                    </a:lnTo>
                    <a:lnTo>
                      <a:pt x="2933" y="1301"/>
                    </a:lnTo>
                    <a:lnTo>
                      <a:pt x="2933" y="1308"/>
                    </a:lnTo>
                    <a:lnTo>
                      <a:pt x="2947" y="1308"/>
                    </a:lnTo>
                    <a:lnTo>
                      <a:pt x="2947" y="1316"/>
                    </a:lnTo>
                    <a:lnTo>
                      <a:pt x="2951" y="1316"/>
                    </a:lnTo>
                    <a:lnTo>
                      <a:pt x="2951" y="1321"/>
                    </a:lnTo>
                    <a:lnTo>
                      <a:pt x="2960" y="1321"/>
                    </a:lnTo>
                    <a:lnTo>
                      <a:pt x="2960" y="1328"/>
                    </a:lnTo>
                    <a:lnTo>
                      <a:pt x="3073" y="1328"/>
                    </a:lnTo>
                    <a:lnTo>
                      <a:pt x="3073" y="1336"/>
                    </a:lnTo>
                    <a:lnTo>
                      <a:pt x="3093" y="1336"/>
                    </a:lnTo>
                    <a:lnTo>
                      <a:pt x="3093" y="1343"/>
                    </a:lnTo>
                    <a:lnTo>
                      <a:pt x="3108" y="1343"/>
                    </a:lnTo>
                    <a:lnTo>
                      <a:pt x="3108" y="1352"/>
                    </a:lnTo>
                    <a:lnTo>
                      <a:pt x="3386" y="1352"/>
                    </a:lnTo>
                    <a:lnTo>
                      <a:pt x="3386" y="1367"/>
                    </a:lnTo>
                    <a:lnTo>
                      <a:pt x="3477" y="1367"/>
                    </a:lnTo>
                    <a:lnTo>
                      <a:pt x="3477" y="1383"/>
                    </a:lnTo>
                    <a:lnTo>
                      <a:pt x="3613" y="1383"/>
                    </a:lnTo>
                    <a:lnTo>
                      <a:pt x="3613" y="1407"/>
                    </a:lnTo>
                    <a:lnTo>
                      <a:pt x="4192" y="1407"/>
                    </a:lnTo>
                  </a:path>
                </a:pathLst>
              </a:custGeom>
              <a:noFill/>
              <a:ln w="1111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9" name="Freeform 653">
                <a:extLst>
                  <a:ext uri="{FF2B5EF4-FFF2-40B4-BE49-F238E27FC236}">
                    <a16:creationId xmlns:a16="http://schemas.microsoft.com/office/drawing/2014/main" id="{D6D3E4C6-539B-40B8-AD87-A4F2DE19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1004"/>
                <a:ext cx="2232" cy="633"/>
              </a:xfrm>
              <a:custGeom>
                <a:avLst/>
                <a:gdLst>
                  <a:gd name="T0" fmla="*/ 86 w 4465"/>
                  <a:gd name="T1" fmla="*/ 13 h 1267"/>
                  <a:gd name="T2" fmla="*/ 129 w 4465"/>
                  <a:gd name="T3" fmla="*/ 29 h 1267"/>
                  <a:gd name="T4" fmla="*/ 168 w 4465"/>
                  <a:gd name="T5" fmla="*/ 42 h 1267"/>
                  <a:gd name="T6" fmla="*/ 226 w 4465"/>
                  <a:gd name="T7" fmla="*/ 60 h 1267"/>
                  <a:gd name="T8" fmla="*/ 253 w 4465"/>
                  <a:gd name="T9" fmla="*/ 77 h 1267"/>
                  <a:gd name="T10" fmla="*/ 324 w 4465"/>
                  <a:gd name="T11" fmla="*/ 89 h 1267"/>
                  <a:gd name="T12" fmla="*/ 359 w 4465"/>
                  <a:gd name="T13" fmla="*/ 108 h 1267"/>
                  <a:gd name="T14" fmla="*/ 402 w 4465"/>
                  <a:gd name="T15" fmla="*/ 122 h 1267"/>
                  <a:gd name="T16" fmla="*/ 446 w 4465"/>
                  <a:gd name="T17" fmla="*/ 140 h 1267"/>
                  <a:gd name="T18" fmla="*/ 481 w 4465"/>
                  <a:gd name="T19" fmla="*/ 162 h 1267"/>
                  <a:gd name="T20" fmla="*/ 508 w 4465"/>
                  <a:gd name="T21" fmla="*/ 180 h 1267"/>
                  <a:gd name="T22" fmla="*/ 528 w 4465"/>
                  <a:gd name="T23" fmla="*/ 200 h 1267"/>
                  <a:gd name="T24" fmla="*/ 548 w 4465"/>
                  <a:gd name="T25" fmla="*/ 224 h 1267"/>
                  <a:gd name="T26" fmla="*/ 570 w 4465"/>
                  <a:gd name="T27" fmla="*/ 244 h 1267"/>
                  <a:gd name="T28" fmla="*/ 606 w 4465"/>
                  <a:gd name="T29" fmla="*/ 259 h 1267"/>
                  <a:gd name="T30" fmla="*/ 637 w 4465"/>
                  <a:gd name="T31" fmla="*/ 284 h 1267"/>
                  <a:gd name="T32" fmla="*/ 684 w 4465"/>
                  <a:gd name="T33" fmla="*/ 304 h 1267"/>
                  <a:gd name="T34" fmla="*/ 712 w 4465"/>
                  <a:gd name="T35" fmla="*/ 320 h 1267"/>
                  <a:gd name="T36" fmla="*/ 746 w 4465"/>
                  <a:gd name="T37" fmla="*/ 337 h 1267"/>
                  <a:gd name="T38" fmla="*/ 777 w 4465"/>
                  <a:gd name="T39" fmla="*/ 353 h 1267"/>
                  <a:gd name="T40" fmla="*/ 801 w 4465"/>
                  <a:gd name="T41" fmla="*/ 379 h 1267"/>
                  <a:gd name="T42" fmla="*/ 848 w 4465"/>
                  <a:gd name="T43" fmla="*/ 401 h 1267"/>
                  <a:gd name="T44" fmla="*/ 875 w 4465"/>
                  <a:gd name="T45" fmla="*/ 417 h 1267"/>
                  <a:gd name="T46" fmla="*/ 903 w 4465"/>
                  <a:gd name="T47" fmla="*/ 437 h 1267"/>
                  <a:gd name="T48" fmla="*/ 926 w 4465"/>
                  <a:gd name="T49" fmla="*/ 459 h 1267"/>
                  <a:gd name="T50" fmla="*/ 950 w 4465"/>
                  <a:gd name="T51" fmla="*/ 477 h 1267"/>
                  <a:gd name="T52" fmla="*/ 1001 w 4465"/>
                  <a:gd name="T53" fmla="*/ 493 h 1267"/>
                  <a:gd name="T54" fmla="*/ 1032 w 4465"/>
                  <a:gd name="T55" fmla="*/ 522 h 1267"/>
                  <a:gd name="T56" fmla="*/ 1059 w 4465"/>
                  <a:gd name="T57" fmla="*/ 541 h 1267"/>
                  <a:gd name="T58" fmla="*/ 1094 w 4465"/>
                  <a:gd name="T59" fmla="*/ 559 h 1267"/>
                  <a:gd name="T60" fmla="*/ 1145 w 4465"/>
                  <a:gd name="T61" fmla="*/ 573 h 1267"/>
                  <a:gd name="T62" fmla="*/ 1177 w 4465"/>
                  <a:gd name="T63" fmla="*/ 599 h 1267"/>
                  <a:gd name="T64" fmla="*/ 1219 w 4465"/>
                  <a:gd name="T65" fmla="*/ 615 h 1267"/>
                  <a:gd name="T66" fmla="*/ 1263 w 4465"/>
                  <a:gd name="T67" fmla="*/ 633 h 1267"/>
                  <a:gd name="T68" fmla="*/ 1294 w 4465"/>
                  <a:gd name="T69" fmla="*/ 648 h 1267"/>
                  <a:gd name="T70" fmla="*/ 1345 w 4465"/>
                  <a:gd name="T71" fmla="*/ 666 h 1267"/>
                  <a:gd name="T72" fmla="*/ 1376 w 4465"/>
                  <a:gd name="T73" fmla="*/ 681 h 1267"/>
                  <a:gd name="T74" fmla="*/ 1403 w 4465"/>
                  <a:gd name="T75" fmla="*/ 697 h 1267"/>
                  <a:gd name="T76" fmla="*/ 1450 w 4465"/>
                  <a:gd name="T77" fmla="*/ 717 h 1267"/>
                  <a:gd name="T78" fmla="*/ 1494 w 4465"/>
                  <a:gd name="T79" fmla="*/ 733 h 1267"/>
                  <a:gd name="T80" fmla="*/ 1552 w 4465"/>
                  <a:gd name="T81" fmla="*/ 754 h 1267"/>
                  <a:gd name="T82" fmla="*/ 1610 w 4465"/>
                  <a:gd name="T83" fmla="*/ 772 h 1267"/>
                  <a:gd name="T84" fmla="*/ 1641 w 4465"/>
                  <a:gd name="T85" fmla="*/ 784 h 1267"/>
                  <a:gd name="T86" fmla="*/ 1685 w 4465"/>
                  <a:gd name="T87" fmla="*/ 804 h 1267"/>
                  <a:gd name="T88" fmla="*/ 1712 w 4465"/>
                  <a:gd name="T89" fmla="*/ 828 h 1267"/>
                  <a:gd name="T90" fmla="*/ 1743 w 4465"/>
                  <a:gd name="T91" fmla="*/ 846 h 1267"/>
                  <a:gd name="T92" fmla="*/ 1798 w 4465"/>
                  <a:gd name="T93" fmla="*/ 866 h 1267"/>
                  <a:gd name="T94" fmla="*/ 1849 w 4465"/>
                  <a:gd name="T95" fmla="*/ 890 h 1267"/>
                  <a:gd name="T96" fmla="*/ 1900 w 4465"/>
                  <a:gd name="T97" fmla="*/ 906 h 1267"/>
                  <a:gd name="T98" fmla="*/ 1943 w 4465"/>
                  <a:gd name="T99" fmla="*/ 925 h 1267"/>
                  <a:gd name="T100" fmla="*/ 1974 w 4465"/>
                  <a:gd name="T101" fmla="*/ 939 h 1267"/>
                  <a:gd name="T102" fmla="*/ 2005 w 4465"/>
                  <a:gd name="T103" fmla="*/ 961 h 1267"/>
                  <a:gd name="T104" fmla="*/ 2083 w 4465"/>
                  <a:gd name="T105" fmla="*/ 977 h 1267"/>
                  <a:gd name="T106" fmla="*/ 2138 w 4465"/>
                  <a:gd name="T107" fmla="*/ 996 h 1267"/>
                  <a:gd name="T108" fmla="*/ 2189 w 4465"/>
                  <a:gd name="T109" fmla="*/ 1023 h 1267"/>
                  <a:gd name="T110" fmla="*/ 2331 w 4465"/>
                  <a:gd name="T111" fmla="*/ 1041 h 1267"/>
                  <a:gd name="T112" fmla="*/ 2405 w 4465"/>
                  <a:gd name="T113" fmla="*/ 1065 h 1267"/>
                  <a:gd name="T114" fmla="*/ 2502 w 4465"/>
                  <a:gd name="T115" fmla="*/ 1085 h 1267"/>
                  <a:gd name="T116" fmla="*/ 2662 w 4465"/>
                  <a:gd name="T117" fmla="*/ 1107 h 1267"/>
                  <a:gd name="T118" fmla="*/ 2824 w 4465"/>
                  <a:gd name="T119" fmla="*/ 1132 h 1267"/>
                  <a:gd name="T120" fmla="*/ 2924 w 4465"/>
                  <a:gd name="T121" fmla="*/ 1165 h 1267"/>
                  <a:gd name="T122" fmla="*/ 3113 w 4465"/>
                  <a:gd name="T123" fmla="*/ 1207 h 1267"/>
                  <a:gd name="T124" fmla="*/ 3229 w 4465"/>
                  <a:gd name="T125" fmla="*/ 1247 h 1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65" h="1267">
                    <a:moveTo>
                      <a:pt x="0" y="0"/>
                    </a:moveTo>
                    <a:lnTo>
                      <a:pt x="15" y="0"/>
                    </a:lnTo>
                    <a:lnTo>
                      <a:pt x="15" y="2"/>
                    </a:lnTo>
                    <a:lnTo>
                      <a:pt x="22" y="2"/>
                    </a:lnTo>
                    <a:lnTo>
                      <a:pt x="22" y="6"/>
                    </a:lnTo>
                    <a:lnTo>
                      <a:pt x="73" y="6"/>
                    </a:lnTo>
                    <a:lnTo>
                      <a:pt x="73" y="9"/>
                    </a:lnTo>
                    <a:lnTo>
                      <a:pt x="79" y="9"/>
                    </a:lnTo>
                    <a:lnTo>
                      <a:pt x="79" y="13"/>
                    </a:lnTo>
                    <a:lnTo>
                      <a:pt x="86" y="13"/>
                    </a:lnTo>
                    <a:lnTo>
                      <a:pt x="86" y="18"/>
                    </a:lnTo>
                    <a:lnTo>
                      <a:pt x="97" y="18"/>
                    </a:lnTo>
                    <a:lnTo>
                      <a:pt x="97" y="22"/>
                    </a:lnTo>
                    <a:lnTo>
                      <a:pt x="106" y="22"/>
                    </a:lnTo>
                    <a:lnTo>
                      <a:pt x="106" y="26"/>
                    </a:lnTo>
                    <a:lnTo>
                      <a:pt x="120" y="26"/>
                    </a:lnTo>
                    <a:lnTo>
                      <a:pt x="120" y="28"/>
                    </a:lnTo>
                    <a:lnTo>
                      <a:pt x="124" y="28"/>
                    </a:lnTo>
                    <a:lnTo>
                      <a:pt x="124" y="29"/>
                    </a:lnTo>
                    <a:lnTo>
                      <a:pt x="129" y="29"/>
                    </a:lnTo>
                    <a:lnTo>
                      <a:pt x="129" y="33"/>
                    </a:lnTo>
                    <a:lnTo>
                      <a:pt x="133" y="33"/>
                    </a:lnTo>
                    <a:lnTo>
                      <a:pt x="133" y="35"/>
                    </a:lnTo>
                    <a:lnTo>
                      <a:pt x="140" y="35"/>
                    </a:lnTo>
                    <a:lnTo>
                      <a:pt x="140" y="37"/>
                    </a:lnTo>
                    <a:lnTo>
                      <a:pt x="144" y="37"/>
                    </a:lnTo>
                    <a:lnTo>
                      <a:pt x="144" y="40"/>
                    </a:lnTo>
                    <a:lnTo>
                      <a:pt x="151" y="40"/>
                    </a:lnTo>
                    <a:lnTo>
                      <a:pt x="151" y="42"/>
                    </a:lnTo>
                    <a:lnTo>
                      <a:pt x="168" y="42"/>
                    </a:lnTo>
                    <a:lnTo>
                      <a:pt x="168" y="46"/>
                    </a:lnTo>
                    <a:lnTo>
                      <a:pt x="188" y="46"/>
                    </a:lnTo>
                    <a:lnTo>
                      <a:pt x="188" y="48"/>
                    </a:lnTo>
                    <a:lnTo>
                      <a:pt x="202" y="48"/>
                    </a:lnTo>
                    <a:lnTo>
                      <a:pt x="202" y="49"/>
                    </a:lnTo>
                    <a:lnTo>
                      <a:pt x="208" y="49"/>
                    </a:lnTo>
                    <a:lnTo>
                      <a:pt x="208" y="55"/>
                    </a:lnTo>
                    <a:lnTo>
                      <a:pt x="211" y="55"/>
                    </a:lnTo>
                    <a:lnTo>
                      <a:pt x="211" y="60"/>
                    </a:lnTo>
                    <a:lnTo>
                      <a:pt x="226" y="60"/>
                    </a:lnTo>
                    <a:lnTo>
                      <a:pt x="226" y="62"/>
                    </a:lnTo>
                    <a:lnTo>
                      <a:pt x="235" y="62"/>
                    </a:lnTo>
                    <a:lnTo>
                      <a:pt x="235" y="66"/>
                    </a:lnTo>
                    <a:lnTo>
                      <a:pt x="239" y="66"/>
                    </a:lnTo>
                    <a:lnTo>
                      <a:pt x="239" y="73"/>
                    </a:lnTo>
                    <a:lnTo>
                      <a:pt x="242" y="73"/>
                    </a:lnTo>
                    <a:lnTo>
                      <a:pt x="242" y="75"/>
                    </a:lnTo>
                    <a:lnTo>
                      <a:pt x="246" y="75"/>
                    </a:lnTo>
                    <a:lnTo>
                      <a:pt x="246" y="77"/>
                    </a:lnTo>
                    <a:lnTo>
                      <a:pt x="253" y="77"/>
                    </a:lnTo>
                    <a:lnTo>
                      <a:pt x="253" y="80"/>
                    </a:lnTo>
                    <a:lnTo>
                      <a:pt x="270" y="80"/>
                    </a:lnTo>
                    <a:lnTo>
                      <a:pt x="270" y="82"/>
                    </a:lnTo>
                    <a:lnTo>
                      <a:pt x="273" y="82"/>
                    </a:lnTo>
                    <a:lnTo>
                      <a:pt x="273" y="86"/>
                    </a:lnTo>
                    <a:lnTo>
                      <a:pt x="300" y="86"/>
                    </a:lnTo>
                    <a:lnTo>
                      <a:pt x="300" y="88"/>
                    </a:lnTo>
                    <a:lnTo>
                      <a:pt x="320" y="88"/>
                    </a:lnTo>
                    <a:lnTo>
                      <a:pt x="320" y="89"/>
                    </a:lnTo>
                    <a:lnTo>
                      <a:pt x="324" y="89"/>
                    </a:lnTo>
                    <a:lnTo>
                      <a:pt x="324" y="95"/>
                    </a:lnTo>
                    <a:lnTo>
                      <a:pt x="335" y="95"/>
                    </a:lnTo>
                    <a:lnTo>
                      <a:pt x="335" y="97"/>
                    </a:lnTo>
                    <a:lnTo>
                      <a:pt x="341" y="97"/>
                    </a:lnTo>
                    <a:lnTo>
                      <a:pt x="341" y="100"/>
                    </a:lnTo>
                    <a:lnTo>
                      <a:pt x="348" y="100"/>
                    </a:lnTo>
                    <a:lnTo>
                      <a:pt x="348" y="106"/>
                    </a:lnTo>
                    <a:lnTo>
                      <a:pt x="355" y="106"/>
                    </a:lnTo>
                    <a:lnTo>
                      <a:pt x="355" y="108"/>
                    </a:lnTo>
                    <a:lnTo>
                      <a:pt x="359" y="108"/>
                    </a:lnTo>
                    <a:lnTo>
                      <a:pt x="359" y="109"/>
                    </a:lnTo>
                    <a:lnTo>
                      <a:pt x="375" y="109"/>
                    </a:lnTo>
                    <a:lnTo>
                      <a:pt x="375" y="115"/>
                    </a:lnTo>
                    <a:lnTo>
                      <a:pt x="382" y="115"/>
                    </a:lnTo>
                    <a:lnTo>
                      <a:pt x="382" y="117"/>
                    </a:lnTo>
                    <a:lnTo>
                      <a:pt x="386" y="117"/>
                    </a:lnTo>
                    <a:lnTo>
                      <a:pt x="386" y="120"/>
                    </a:lnTo>
                    <a:lnTo>
                      <a:pt x="391" y="120"/>
                    </a:lnTo>
                    <a:lnTo>
                      <a:pt x="391" y="122"/>
                    </a:lnTo>
                    <a:lnTo>
                      <a:pt x="402" y="122"/>
                    </a:lnTo>
                    <a:lnTo>
                      <a:pt x="402" y="126"/>
                    </a:lnTo>
                    <a:lnTo>
                      <a:pt x="422" y="126"/>
                    </a:lnTo>
                    <a:lnTo>
                      <a:pt x="422" y="128"/>
                    </a:lnTo>
                    <a:lnTo>
                      <a:pt x="430" y="128"/>
                    </a:lnTo>
                    <a:lnTo>
                      <a:pt x="430" y="129"/>
                    </a:lnTo>
                    <a:lnTo>
                      <a:pt x="437" y="129"/>
                    </a:lnTo>
                    <a:lnTo>
                      <a:pt x="437" y="135"/>
                    </a:lnTo>
                    <a:lnTo>
                      <a:pt x="442" y="135"/>
                    </a:lnTo>
                    <a:lnTo>
                      <a:pt x="442" y="140"/>
                    </a:lnTo>
                    <a:lnTo>
                      <a:pt x="446" y="140"/>
                    </a:lnTo>
                    <a:lnTo>
                      <a:pt x="446" y="146"/>
                    </a:lnTo>
                    <a:lnTo>
                      <a:pt x="453" y="146"/>
                    </a:lnTo>
                    <a:lnTo>
                      <a:pt x="453" y="149"/>
                    </a:lnTo>
                    <a:lnTo>
                      <a:pt x="470" y="149"/>
                    </a:lnTo>
                    <a:lnTo>
                      <a:pt x="470" y="153"/>
                    </a:lnTo>
                    <a:lnTo>
                      <a:pt x="473" y="153"/>
                    </a:lnTo>
                    <a:lnTo>
                      <a:pt x="473" y="160"/>
                    </a:lnTo>
                    <a:lnTo>
                      <a:pt x="477" y="160"/>
                    </a:lnTo>
                    <a:lnTo>
                      <a:pt x="477" y="162"/>
                    </a:lnTo>
                    <a:lnTo>
                      <a:pt x="481" y="162"/>
                    </a:lnTo>
                    <a:lnTo>
                      <a:pt x="481" y="166"/>
                    </a:lnTo>
                    <a:lnTo>
                      <a:pt x="484" y="166"/>
                    </a:lnTo>
                    <a:lnTo>
                      <a:pt x="484" y="169"/>
                    </a:lnTo>
                    <a:lnTo>
                      <a:pt x="488" y="169"/>
                    </a:lnTo>
                    <a:lnTo>
                      <a:pt x="488" y="175"/>
                    </a:lnTo>
                    <a:lnTo>
                      <a:pt x="491" y="175"/>
                    </a:lnTo>
                    <a:lnTo>
                      <a:pt x="491" y="179"/>
                    </a:lnTo>
                    <a:lnTo>
                      <a:pt x="504" y="179"/>
                    </a:lnTo>
                    <a:lnTo>
                      <a:pt x="504" y="180"/>
                    </a:lnTo>
                    <a:lnTo>
                      <a:pt x="508" y="180"/>
                    </a:lnTo>
                    <a:lnTo>
                      <a:pt x="508" y="182"/>
                    </a:lnTo>
                    <a:lnTo>
                      <a:pt x="512" y="182"/>
                    </a:lnTo>
                    <a:lnTo>
                      <a:pt x="512" y="191"/>
                    </a:lnTo>
                    <a:lnTo>
                      <a:pt x="515" y="191"/>
                    </a:lnTo>
                    <a:lnTo>
                      <a:pt x="515" y="193"/>
                    </a:lnTo>
                    <a:lnTo>
                      <a:pt x="521" y="193"/>
                    </a:lnTo>
                    <a:lnTo>
                      <a:pt x="521" y="195"/>
                    </a:lnTo>
                    <a:lnTo>
                      <a:pt x="524" y="195"/>
                    </a:lnTo>
                    <a:lnTo>
                      <a:pt x="524" y="200"/>
                    </a:lnTo>
                    <a:lnTo>
                      <a:pt x="528" y="200"/>
                    </a:lnTo>
                    <a:lnTo>
                      <a:pt x="528" y="208"/>
                    </a:lnTo>
                    <a:lnTo>
                      <a:pt x="532" y="208"/>
                    </a:lnTo>
                    <a:lnTo>
                      <a:pt x="532" y="213"/>
                    </a:lnTo>
                    <a:lnTo>
                      <a:pt x="535" y="213"/>
                    </a:lnTo>
                    <a:lnTo>
                      <a:pt x="535" y="219"/>
                    </a:lnTo>
                    <a:lnTo>
                      <a:pt x="539" y="219"/>
                    </a:lnTo>
                    <a:lnTo>
                      <a:pt x="539" y="220"/>
                    </a:lnTo>
                    <a:lnTo>
                      <a:pt x="542" y="220"/>
                    </a:lnTo>
                    <a:lnTo>
                      <a:pt x="542" y="224"/>
                    </a:lnTo>
                    <a:lnTo>
                      <a:pt x="548" y="224"/>
                    </a:lnTo>
                    <a:lnTo>
                      <a:pt x="548" y="226"/>
                    </a:lnTo>
                    <a:lnTo>
                      <a:pt x="555" y="226"/>
                    </a:lnTo>
                    <a:lnTo>
                      <a:pt x="555" y="233"/>
                    </a:lnTo>
                    <a:lnTo>
                      <a:pt x="559" y="233"/>
                    </a:lnTo>
                    <a:lnTo>
                      <a:pt x="559" y="237"/>
                    </a:lnTo>
                    <a:lnTo>
                      <a:pt x="562" y="237"/>
                    </a:lnTo>
                    <a:lnTo>
                      <a:pt x="562" y="240"/>
                    </a:lnTo>
                    <a:lnTo>
                      <a:pt x="566" y="240"/>
                    </a:lnTo>
                    <a:lnTo>
                      <a:pt x="566" y="244"/>
                    </a:lnTo>
                    <a:lnTo>
                      <a:pt x="570" y="244"/>
                    </a:lnTo>
                    <a:lnTo>
                      <a:pt x="570" y="246"/>
                    </a:lnTo>
                    <a:lnTo>
                      <a:pt x="575" y="246"/>
                    </a:lnTo>
                    <a:lnTo>
                      <a:pt x="575" y="251"/>
                    </a:lnTo>
                    <a:lnTo>
                      <a:pt x="579" y="251"/>
                    </a:lnTo>
                    <a:lnTo>
                      <a:pt x="579" y="253"/>
                    </a:lnTo>
                    <a:lnTo>
                      <a:pt x="586" y="253"/>
                    </a:lnTo>
                    <a:lnTo>
                      <a:pt x="586" y="257"/>
                    </a:lnTo>
                    <a:lnTo>
                      <a:pt x="602" y="257"/>
                    </a:lnTo>
                    <a:lnTo>
                      <a:pt x="602" y="259"/>
                    </a:lnTo>
                    <a:lnTo>
                      <a:pt x="606" y="259"/>
                    </a:lnTo>
                    <a:lnTo>
                      <a:pt x="606" y="264"/>
                    </a:lnTo>
                    <a:lnTo>
                      <a:pt x="613" y="264"/>
                    </a:lnTo>
                    <a:lnTo>
                      <a:pt x="613" y="271"/>
                    </a:lnTo>
                    <a:lnTo>
                      <a:pt x="617" y="271"/>
                    </a:lnTo>
                    <a:lnTo>
                      <a:pt x="617" y="277"/>
                    </a:lnTo>
                    <a:lnTo>
                      <a:pt x="621" y="277"/>
                    </a:lnTo>
                    <a:lnTo>
                      <a:pt x="621" y="282"/>
                    </a:lnTo>
                    <a:lnTo>
                      <a:pt x="633" y="282"/>
                    </a:lnTo>
                    <a:lnTo>
                      <a:pt x="633" y="284"/>
                    </a:lnTo>
                    <a:lnTo>
                      <a:pt x="637" y="284"/>
                    </a:lnTo>
                    <a:lnTo>
                      <a:pt x="637" y="290"/>
                    </a:lnTo>
                    <a:lnTo>
                      <a:pt x="641" y="290"/>
                    </a:lnTo>
                    <a:lnTo>
                      <a:pt x="641" y="295"/>
                    </a:lnTo>
                    <a:lnTo>
                      <a:pt x="657" y="295"/>
                    </a:lnTo>
                    <a:lnTo>
                      <a:pt x="657" y="297"/>
                    </a:lnTo>
                    <a:lnTo>
                      <a:pt x="668" y="297"/>
                    </a:lnTo>
                    <a:lnTo>
                      <a:pt x="668" y="302"/>
                    </a:lnTo>
                    <a:lnTo>
                      <a:pt x="675" y="302"/>
                    </a:lnTo>
                    <a:lnTo>
                      <a:pt x="675" y="304"/>
                    </a:lnTo>
                    <a:lnTo>
                      <a:pt x="684" y="304"/>
                    </a:lnTo>
                    <a:lnTo>
                      <a:pt x="684" y="308"/>
                    </a:lnTo>
                    <a:lnTo>
                      <a:pt x="688" y="308"/>
                    </a:lnTo>
                    <a:lnTo>
                      <a:pt x="688" y="310"/>
                    </a:lnTo>
                    <a:lnTo>
                      <a:pt x="699" y="310"/>
                    </a:lnTo>
                    <a:lnTo>
                      <a:pt x="699" y="315"/>
                    </a:lnTo>
                    <a:lnTo>
                      <a:pt x="704" y="315"/>
                    </a:lnTo>
                    <a:lnTo>
                      <a:pt x="704" y="317"/>
                    </a:lnTo>
                    <a:lnTo>
                      <a:pt x="708" y="317"/>
                    </a:lnTo>
                    <a:lnTo>
                      <a:pt x="708" y="320"/>
                    </a:lnTo>
                    <a:lnTo>
                      <a:pt x="712" y="320"/>
                    </a:lnTo>
                    <a:lnTo>
                      <a:pt x="712" y="322"/>
                    </a:lnTo>
                    <a:lnTo>
                      <a:pt x="719" y="322"/>
                    </a:lnTo>
                    <a:lnTo>
                      <a:pt x="719" y="324"/>
                    </a:lnTo>
                    <a:lnTo>
                      <a:pt x="723" y="324"/>
                    </a:lnTo>
                    <a:lnTo>
                      <a:pt x="723" y="330"/>
                    </a:lnTo>
                    <a:lnTo>
                      <a:pt x="726" y="330"/>
                    </a:lnTo>
                    <a:lnTo>
                      <a:pt x="726" y="335"/>
                    </a:lnTo>
                    <a:lnTo>
                      <a:pt x="743" y="335"/>
                    </a:lnTo>
                    <a:lnTo>
                      <a:pt x="743" y="337"/>
                    </a:lnTo>
                    <a:lnTo>
                      <a:pt x="746" y="337"/>
                    </a:lnTo>
                    <a:lnTo>
                      <a:pt x="746" y="340"/>
                    </a:lnTo>
                    <a:lnTo>
                      <a:pt x="750" y="340"/>
                    </a:lnTo>
                    <a:lnTo>
                      <a:pt x="750" y="342"/>
                    </a:lnTo>
                    <a:lnTo>
                      <a:pt x="753" y="342"/>
                    </a:lnTo>
                    <a:lnTo>
                      <a:pt x="753" y="348"/>
                    </a:lnTo>
                    <a:lnTo>
                      <a:pt x="759" y="348"/>
                    </a:lnTo>
                    <a:lnTo>
                      <a:pt x="759" y="350"/>
                    </a:lnTo>
                    <a:lnTo>
                      <a:pt x="773" y="350"/>
                    </a:lnTo>
                    <a:lnTo>
                      <a:pt x="773" y="353"/>
                    </a:lnTo>
                    <a:lnTo>
                      <a:pt x="777" y="353"/>
                    </a:lnTo>
                    <a:lnTo>
                      <a:pt x="777" y="360"/>
                    </a:lnTo>
                    <a:lnTo>
                      <a:pt x="783" y="360"/>
                    </a:lnTo>
                    <a:lnTo>
                      <a:pt x="783" y="366"/>
                    </a:lnTo>
                    <a:lnTo>
                      <a:pt x="786" y="366"/>
                    </a:lnTo>
                    <a:lnTo>
                      <a:pt x="786" y="373"/>
                    </a:lnTo>
                    <a:lnTo>
                      <a:pt x="790" y="373"/>
                    </a:lnTo>
                    <a:lnTo>
                      <a:pt x="790" y="375"/>
                    </a:lnTo>
                    <a:lnTo>
                      <a:pt x="797" y="375"/>
                    </a:lnTo>
                    <a:lnTo>
                      <a:pt x="797" y="379"/>
                    </a:lnTo>
                    <a:lnTo>
                      <a:pt x="801" y="379"/>
                    </a:lnTo>
                    <a:lnTo>
                      <a:pt x="801" y="382"/>
                    </a:lnTo>
                    <a:lnTo>
                      <a:pt x="813" y="382"/>
                    </a:lnTo>
                    <a:lnTo>
                      <a:pt x="813" y="391"/>
                    </a:lnTo>
                    <a:lnTo>
                      <a:pt x="817" y="391"/>
                    </a:lnTo>
                    <a:lnTo>
                      <a:pt x="817" y="395"/>
                    </a:lnTo>
                    <a:lnTo>
                      <a:pt x="824" y="395"/>
                    </a:lnTo>
                    <a:lnTo>
                      <a:pt x="824" y="399"/>
                    </a:lnTo>
                    <a:lnTo>
                      <a:pt x="832" y="399"/>
                    </a:lnTo>
                    <a:lnTo>
                      <a:pt x="832" y="401"/>
                    </a:lnTo>
                    <a:lnTo>
                      <a:pt x="848" y="401"/>
                    </a:lnTo>
                    <a:lnTo>
                      <a:pt x="848" y="404"/>
                    </a:lnTo>
                    <a:lnTo>
                      <a:pt x="852" y="404"/>
                    </a:lnTo>
                    <a:lnTo>
                      <a:pt x="852" y="408"/>
                    </a:lnTo>
                    <a:lnTo>
                      <a:pt x="859" y="408"/>
                    </a:lnTo>
                    <a:lnTo>
                      <a:pt x="859" y="411"/>
                    </a:lnTo>
                    <a:lnTo>
                      <a:pt x="868" y="411"/>
                    </a:lnTo>
                    <a:lnTo>
                      <a:pt x="868" y="413"/>
                    </a:lnTo>
                    <a:lnTo>
                      <a:pt x="872" y="413"/>
                    </a:lnTo>
                    <a:lnTo>
                      <a:pt x="872" y="417"/>
                    </a:lnTo>
                    <a:lnTo>
                      <a:pt x="875" y="417"/>
                    </a:lnTo>
                    <a:lnTo>
                      <a:pt x="875" y="419"/>
                    </a:lnTo>
                    <a:lnTo>
                      <a:pt x="879" y="419"/>
                    </a:lnTo>
                    <a:lnTo>
                      <a:pt x="879" y="424"/>
                    </a:lnTo>
                    <a:lnTo>
                      <a:pt x="888" y="424"/>
                    </a:lnTo>
                    <a:lnTo>
                      <a:pt x="888" y="430"/>
                    </a:lnTo>
                    <a:lnTo>
                      <a:pt x="892" y="430"/>
                    </a:lnTo>
                    <a:lnTo>
                      <a:pt x="892" y="431"/>
                    </a:lnTo>
                    <a:lnTo>
                      <a:pt x="899" y="431"/>
                    </a:lnTo>
                    <a:lnTo>
                      <a:pt x="899" y="437"/>
                    </a:lnTo>
                    <a:lnTo>
                      <a:pt x="903" y="437"/>
                    </a:lnTo>
                    <a:lnTo>
                      <a:pt x="903" y="439"/>
                    </a:lnTo>
                    <a:lnTo>
                      <a:pt x="906" y="439"/>
                    </a:lnTo>
                    <a:lnTo>
                      <a:pt x="906" y="450"/>
                    </a:lnTo>
                    <a:lnTo>
                      <a:pt x="910" y="450"/>
                    </a:lnTo>
                    <a:lnTo>
                      <a:pt x="910" y="455"/>
                    </a:lnTo>
                    <a:lnTo>
                      <a:pt x="915" y="455"/>
                    </a:lnTo>
                    <a:lnTo>
                      <a:pt x="915" y="457"/>
                    </a:lnTo>
                    <a:lnTo>
                      <a:pt x="923" y="457"/>
                    </a:lnTo>
                    <a:lnTo>
                      <a:pt x="923" y="459"/>
                    </a:lnTo>
                    <a:lnTo>
                      <a:pt x="926" y="459"/>
                    </a:lnTo>
                    <a:lnTo>
                      <a:pt x="926" y="464"/>
                    </a:lnTo>
                    <a:lnTo>
                      <a:pt x="930" y="464"/>
                    </a:lnTo>
                    <a:lnTo>
                      <a:pt x="930" y="470"/>
                    </a:lnTo>
                    <a:lnTo>
                      <a:pt x="934" y="470"/>
                    </a:lnTo>
                    <a:lnTo>
                      <a:pt x="934" y="471"/>
                    </a:lnTo>
                    <a:lnTo>
                      <a:pt x="937" y="471"/>
                    </a:lnTo>
                    <a:lnTo>
                      <a:pt x="937" y="475"/>
                    </a:lnTo>
                    <a:lnTo>
                      <a:pt x="946" y="475"/>
                    </a:lnTo>
                    <a:lnTo>
                      <a:pt x="946" y="477"/>
                    </a:lnTo>
                    <a:lnTo>
                      <a:pt x="950" y="477"/>
                    </a:lnTo>
                    <a:lnTo>
                      <a:pt x="950" y="479"/>
                    </a:lnTo>
                    <a:lnTo>
                      <a:pt x="957" y="479"/>
                    </a:lnTo>
                    <a:lnTo>
                      <a:pt x="957" y="482"/>
                    </a:lnTo>
                    <a:lnTo>
                      <a:pt x="985" y="482"/>
                    </a:lnTo>
                    <a:lnTo>
                      <a:pt x="985" y="484"/>
                    </a:lnTo>
                    <a:lnTo>
                      <a:pt x="994" y="484"/>
                    </a:lnTo>
                    <a:lnTo>
                      <a:pt x="994" y="488"/>
                    </a:lnTo>
                    <a:lnTo>
                      <a:pt x="997" y="488"/>
                    </a:lnTo>
                    <a:lnTo>
                      <a:pt x="997" y="493"/>
                    </a:lnTo>
                    <a:lnTo>
                      <a:pt x="1001" y="493"/>
                    </a:lnTo>
                    <a:lnTo>
                      <a:pt x="1001" y="502"/>
                    </a:lnTo>
                    <a:lnTo>
                      <a:pt x="1015" y="502"/>
                    </a:lnTo>
                    <a:lnTo>
                      <a:pt x="1015" y="504"/>
                    </a:lnTo>
                    <a:lnTo>
                      <a:pt x="1021" y="504"/>
                    </a:lnTo>
                    <a:lnTo>
                      <a:pt x="1021" y="513"/>
                    </a:lnTo>
                    <a:lnTo>
                      <a:pt x="1025" y="513"/>
                    </a:lnTo>
                    <a:lnTo>
                      <a:pt x="1025" y="517"/>
                    </a:lnTo>
                    <a:lnTo>
                      <a:pt x="1028" y="517"/>
                    </a:lnTo>
                    <a:lnTo>
                      <a:pt x="1028" y="522"/>
                    </a:lnTo>
                    <a:lnTo>
                      <a:pt x="1032" y="522"/>
                    </a:lnTo>
                    <a:lnTo>
                      <a:pt x="1032" y="526"/>
                    </a:lnTo>
                    <a:lnTo>
                      <a:pt x="1035" y="526"/>
                    </a:lnTo>
                    <a:lnTo>
                      <a:pt x="1035" y="530"/>
                    </a:lnTo>
                    <a:lnTo>
                      <a:pt x="1039" y="530"/>
                    </a:lnTo>
                    <a:lnTo>
                      <a:pt x="1039" y="533"/>
                    </a:lnTo>
                    <a:lnTo>
                      <a:pt x="1048" y="533"/>
                    </a:lnTo>
                    <a:lnTo>
                      <a:pt x="1048" y="535"/>
                    </a:lnTo>
                    <a:lnTo>
                      <a:pt x="1055" y="535"/>
                    </a:lnTo>
                    <a:lnTo>
                      <a:pt x="1055" y="541"/>
                    </a:lnTo>
                    <a:lnTo>
                      <a:pt x="1059" y="541"/>
                    </a:lnTo>
                    <a:lnTo>
                      <a:pt x="1059" y="542"/>
                    </a:lnTo>
                    <a:lnTo>
                      <a:pt x="1066" y="542"/>
                    </a:lnTo>
                    <a:lnTo>
                      <a:pt x="1066" y="546"/>
                    </a:lnTo>
                    <a:lnTo>
                      <a:pt x="1075" y="546"/>
                    </a:lnTo>
                    <a:lnTo>
                      <a:pt x="1075" y="548"/>
                    </a:lnTo>
                    <a:lnTo>
                      <a:pt x="1079" y="548"/>
                    </a:lnTo>
                    <a:lnTo>
                      <a:pt x="1079" y="552"/>
                    </a:lnTo>
                    <a:lnTo>
                      <a:pt x="1090" y="552"/>
                    </a:lnTo>
                    <a:lnTo>
                      <a:pt x="1090" y="559"/>
                    </a:lnTo>
                    <a:lnTo>
                      <a:pt x="1094" y="559"/>
                    </a:lnTo>
                    <a:lnTo>
                      <a:pt x="1094" y="561"/>
                    </a:lnTo>
                    <a:lnTo>
                      <a:pt x="1106" y="561"/>
                    </a:lnTo>
                    <a:lnTo>
                      <a:pt x="1106" y="564"/>
                    </a:lnTo>
                    <a:lnTo>
                      <a:pt x="1110" y="564"/>
                    </a:lnTo>
                    <a:lnTo>
                      <a:pt x="1110" y="566"/>
                    </a:lnTo>
                    <a:lnTo>
                      <a:pt x="1117" y="566"/>
                    </a:lnTo>
                    <a:lnTo>
                      <a:pt x="1117" y="568"/>
                    </a:lnTo>
                    <a:lnTo>
                      <a:pt x="1126" y="568"/>
                    </a:lnTo>
                    <a:lnTo>
                      <a:pt x="1126" y="573"/>
                    </a:lnTo>
                    <a:lnTo>
                      <a:pt x="1145" y="573"/>
                    </a:lnTo>
                    <a:lnTo>
                      <a:pt x="1145" y="581"/>
                    </a:lnTo>
                    <a:lnTo>
                      <a:pt x="1154" y="581"/>
                    </a:lnTo>
                    <a:lnTo>
                      <a:pt x="1154" y="584"/>
                    </a:lnTo>
                    <a:lnTo>
                      <a:pt x="1165" y="584"/>
                    </a:lnTo>
                    <a:lnTo>
                      <a:pt x="1165" y="592"/>
                    </a:lnTo>
                    <a:lnTo>
                      <a:pt x="1168" y="592"/>
                    </a:lnTo>
                    <a:lnTo>
                      <a:pt x="1168" y="597"/>
                    </a:lnTo>
                    <a:lnTo>
                      <a:pt x="1172" y="597"/>
                    </a:lnTo>
                    <a:lnTo>
                      <a:pt x="1172" y="599"/>
                    </a:lnTo>
                    <a:lnTo>
                      <a:pt x="1177" y="599"/>
                    </a:lnTo>
                    <a:lnTo>
                      <a:pt x="1177" y="604"/>
                    </a:lnTo>
                    <a:lnTo>
                      <a:pt x="1185" y="604"/>
                    </a:lnTo>
                    <a:lnTo>
                      <a:pt x="1185" y="608"/>
                    </a:lnTo>
                    <a:lnTo>
                      <a:pt x="1208" y="608"/>
                    </a:lnTo>
                    <a:lnTo>
                      <a:pt x="1208" y="610"/>
                    </a:lnTo>
                    <a:lnTo>
                      <a:pt x="1212" y="610"/>
                    </a:lnTo>
                    <a:lnTo>
                      <a:pt x="1212" y="612"/>
                    </a:lnTo>
                    <a:lnTo>
                      <a:pt x="1216" y="612"/>
                    </a:lnTo>
                    <a:lnTo>
                      <a:pt x="1216" y="615"/>
                    </a:lnTo>
                    <a:lnTo>
                      <a:pt x="1219" y="615"/>
                    </a:lnTo>
                    <a:lnTo>
                      <a:pt x="1219" y="617"/>
                    </a:lnTo>
                    <a:lnTo>
                      <a:pt x="1228" y="617"/>
                    </a:lnTo>
                    <a:lnTo>
                      <a:pt x="1228" y="621"/>
                    </a:lnTo>
                    <a:lnTo>
                      <a:pt x="1232" y="621"/>
                    </a:lnTo>
                    <a:lnTo>
                      <a:pt x="1232" y="623"/>
                    </a:lnTo>
                    <a:lnTo>
                      <a:pt x="1256" y="623"/>
                    </a:lnTo>
                    <a:lnTo>
                      <a:pt x="1256" y="628"/>
                    </a:lnTo>
                    <a:lnTo>
                      <a:pt x="1259" y="628"/>
                    </a:lnTo>
                    <a:lnTo>
                      <a:pt x="1259" y="633"/>
                    </a:lnTo>
                    <a:lnTo>
                      <a:pt x="1263" y="633"/>
                    </a:lnTo>
                    <a:lnTo>
                      <a:pt x="1263" y="635"/>
                    </a:lnTo>
                    <a:lnTo>
                      <a:pt x="1270" y="635"/>
                    </a:lnTo>
                    <a:lnTo>
                      <a:pt x="1270" y="637"/>
                    </a:lnTo>
                    <a:lnTo>
                      <a:pt x="1274" y="637"/>
                    </a:lnTo>
                    <a:lnTo>
                      <a:pt x="1274" y="643"/>
                    </a:lnTo>
                    <a:lnTo>
                      <a:pt x="1286" y="643"/>
                    </a:lnTo>
                    <a:lnTo>
                      <a:pt x="1286" y="646"/>
                    </a:lnTo>
                    <a:lnTo>
                      <a:pt x="1290" y="646"/>
                    </a:lnTo>
                    <a:lnTo>
                      <a:pt x="1290" y="648"/>
                    </a:lnTo>
                    <a:lnTo>
                      <a:pt x="1294" y="648"/>
                    </a:lnTo>
                    <a:lnTo>
                      <a:pt x="1294" y="650"/>
                    </a:lnTo>
                    <a:lnTo>
                      <a:pt x="1314" y="650"/>
                    </a:lnTo>
                    <a:lnTo>
                      <a:pt x="1314" y="653"/>
                    </a:lnTo>
                    <a:lnTo>
                      <a:pt x="1325" y="653"/>
                    </a:lnTo>
                    <a:lnTo>
                      <a:pt x="1325" y="655"/>
                    </a:lnTo>
                    <a:lnTo>
                      <a:pt x="1334" y="655"/>
                    </a:lnTo>
                    <a:lnTo>
                      <a:pt x="1334" y="659"/>
                    </a:lnTo>
                    <a:lnTo>
                      <a:pt x="1337" y="659"/>
                    </a:lnTo>
                    <a:lnTo>
                      <a:pt x="1337" y="666"/>
                    </a:lnTo>
                    <a:lnTo>
                      <a:pt x="1345" y="666"/>
                    </a:lnTo>
                    <a:lnTo>
                      <a:pt x="1345" y="668"/>
                    </a:lnTo>
                    <a:lnTo>
                      <a:pt x="1348" y="668"/>
                    </a:lnTo>
                    <a:lnTo>
                      <a:pt x="1348" y="672"/>
                    </a:lnTo>
                    <a:lnTo>
                      <a:pt x="1352" y="672"/>
                    </a:lnTo>
                    <a:lnTo>
                      <a:pt x="1352" y="673"/>
                    </a:lnTo>
                    <a:lnTo>
                      <a:pt x="1361" y="673"/>
                    </a:lnTo>
                    <a:lnTo>
                      <a:pt x="1361" y="677"/>
                    </a:lnTo>
                    <a:lnTo>
                      <a:pt x="1372" y="677"/>
                    </a:lnTo>
                    <a:lnTo>
                      <a:pt x="1372" y="681"/>
                    </a:lnTo>
                    <a:lnTo>
                      <a:pt x="1376" y="681"/>
                    </a:lnTo>
                    <a:lnTo>
                      <a:pt x="1376" y="684"/>
                    </a:lnTo>
                    <a:lnTo>
                      <a:pt x="1385" y="684"/>
                    </a:lnTo>
                    <a:lnTo>
                      <a:pt x="1385" y="686"/>
                    </a:lnTo>
                    <a:lnTo>
                      <a:pt x="1388" y="686"/>
                    </a:lnTo>
                    <a:lnTo>
                      <a:pt x="1388" y="692"/>
                    </a:lnTo>
                    <a:lnTo>
                      <a:pt x="1396" y="692"/>
                    </a:lnTo>
                    <a:lnTo>
                      <a:pt x="1396" y="693"/>
                    </a:lnTo>
                    <a:lnTo>
                      <a:pt x="1399" y="693"/>
                    </a:lnTo>
                    <a:lnTo>
                      <a:pt x="1399" y="697"/>
                    </a:lnTo>
                    <a:lnTo>
                      <a:pt x="1403" y="697"/>
                    </a:lnTo>
                    <a:lnTo>
                      <a:pt x="1403" y="703"/>
                    </a:lnTo>
                    <a:lnTo>
                      <a:pt x="1412" y="703"/>
                    </a:lnTo>
                    <a:lnTo>
                      <a:pt x="1412" y="708"/>
                    </a:lnTo>
                    <a:lnTo>
                      <a:pt x="1416" y="708"/>
                    </a:lnTo>
                    <a:lnTo>
                      <a:pt x="1416" y="710"/>
                    </a:lnTo>
                    <a:lnTo>
                      <a:pt x="1434" y="710"/>
                    </a:lnTo>
                    <a:lnTo>
                      <a:pt x="1434" y="715"/>
                    </a:lnTo>
                    <a:lnTo>
                      <a:pt x="1439" y="715"/>
                    </a:lnTo>
                    <a:lnTo>
                      <a:pt x="1439" y="717"/>
                    </a:lnTo>
                    <a:lnTo>
                      <a:pt x="1450" y="717"/>
                    </a:lnTo>
                    <a:lnTo>
                      <a:pt x="1450" y="721"/>
                    </a:lnTo>
                    <a:lnTo>
                      <a:pt x="1461" y="721"/>
                    </a:lnTo>
                    <a:lnTo>
                      <a:pt x="1461" y="723"/>
                    </a:lnTo>
                    <a:lnTo>
                      <a:pt x="1467" y="723"/>
                    </a:lnTo>
                    <a:lnTo>
                      <a:pt x="1467" y="724"/>
                    </a:lnTo>
                    <a:lnTo>
                      <a:pt x="1474" y="724"/>
                    </a:lnTo>
                    <a:lnTo>
                      <a:pt x="1474" y="728"/>
                    </a:lnTo>
                    <a:lnTo>
                      <a:pt x="1478" y="728"/>
                    </a:lnTo>
                    <a:lnTo>
                      <a:pt x="1478" y="733"/>
                    </a:lnTo>
                    <a:lnTo>
                      <a:pt x="1494" y="733"/>
                    </a:lnTo>
                    <a:lnTo>
                      <a:pt x="1494" y="739"/>
                    </a:lnTo>
                    <a:lnTo>
                      <a:pt x="1501" y="739"/>
                    </a:lnTo>
                    <a:lnTo>
                      <a:pt x="1501" y="743"/>
                    </a:lnTo>
                    <a:lnTo>
                      <a:pt x="1521" y="743"/>
                    </a:lnTo>
                    <a:lnTo>
                      <a:pt x="1521" y="746"/>
                    </a:lnTo>
                    <a:lnTo>
                      <a:pt x="1541" y="746"/>
                    </a:lnTo>
                    <a:lnTo>
                      <a:pt x="1541" y="752"/>
                    </a:lnTo>
                    <a:lnTo>
                      <a:pt x="1548" y="752"/>
                    </a:lnTo>
                    <a:lnTo>
                      <a:pt x="1548" y="754"/>
                    </a:lnTo>
                    <a:lnTo>
                      <a:pt x="1552" y="754"/>
                    </a:lnTo>
                    <a:lnTo>
                      <a:pt x="1552" y="757"/>
                    </a:lnTo>
                    <a:lnTo>
                      <a:pt x="1556" y="757"/>
                    </a:lnTo>
                    <a:lnTo>
                      <a:pt x="1556" y="759"/>
                    </a:lnTo>
                    <a:lnTo>
                      <a:pt x="1559" y="759"/>
                    </a:lnTo>
                    <a:lnTo>
                      <a:pt x="1559" y="761"/>
                    </a:lnTo>
                    <a:lnTo>
                      <a:pt x="1563" y="761"/>
                    </a:lnTo>
                    <a:lnTo>
                      <a:pt x="1563" y="770"/>
                    </a:lnTo>
                    <a:lnTo>
                      <a:pt x="1599" y="770"/>
                    </a:lnTo>
                    <a:lnTo>
                      <a:pt x="1599" y="772"/>
                    </a:lnTo>
                    <a:lnTo>
                      <a:pt x="1610" y="772"/>
                    </a:lnTo>
                    <a:lnTo>
                      <a:pt x="1610" y="775"/>
                    </a:lnTo>
                    <a:lnTo>
                      <a:pt x="1614" y="775"/>
                    </a:lnTo>
                    <a:lnTo>
                      <a:pt x="1614" y="777"/>
                    </a:lnTo>
                    <a:lnTo>
                      <a:pt x="1619" y="777"/>
                    </a:lnTo>
                    <a:lnTo>
                      <a:pt x="1619" y="779"/>
                    </a:lnTo>
                    <a:lnTo>
                      <a:pt x="1634" y="779"/>
                    </a:lnTo>
                    <a:lnTo>
                      <a:pt x="1634" y="783"/>
                    </a:lnTo>
                    <a:lnTo>
                      <a:pt x="1638" y="783"/>
                    </a:lnTo>
                    <a:lnTo>
                      <a:pt x="1638" y="784"/>
                    </a:lnTo>
                    <a:lnTo>
                      <a:pt x="1641" y="784"/>
                    </a:lnTo>
                    <a:lnTo>
                      <a:pt x="1641" y="788"/>
                    </a:lnTo>
                    <a:lnTo>
                      <a:pt x="1647" y="788"/>
                    </a:lnTo>
                    <a:lnTo>
                      <a:pt x="1647" y="794"/>
                    </a:lnTo>
                    <a:lnTo>
                      <a:pt x="1658" y="794"/>
                    </a:lnTo>
                    <a:lnTo>
                      <a:pt x="1658" y="795"/>
                    </a:lnTo>
                    <a:lnTo>
                      <a:pt x="1661" y="795"/>
                    </a:lnTo>
                    <a:lnTo>
                      <a:pt x="1661" y="799"/>
                    </a:lnTo>
                    <a:lnTo>
                      <a:pt x="1665" y="799"/>
                    </a:lnTo>
                    <a:lnTo>
                      <a:pt x="1665" y="804"/>
                    </a:lnTo>
                    <a:lnTo>
                      <a:pt x="1685" y="804"/>
                    </a:lnTo>
                    <a:lnTo>
                      <a:pt x="1685" y="810"/>
                    </a:lnTo>
                    <a:lnTo>
                      <a:pt x="1689" y="810"/>
                    </a:lnTo>
                    <a:lnTo>
                      <a:pt x="1689" y="815"/>
                    </a:lnTo>
                    <a:lnTo>
                      <a:pt x="1698" y="815"/>
                    </a:lnTo>
                    <a:lnTo>
                      <a:pt x="1698" y="823"/>
                    </a:lnTo>
                    <a:lnTo>
                      <a:pt x="1701" y="823"/>
                    </a:lnTo>
                    <a:lnTo>
                      <a:pt x="1701" y="826"/>
                    </a:lnTo>
                    <a:lnTo>
                      <a:pt x="1705" y="826"/>
                    </a:lnTo>
                    <a:lnTo>
                      <a:pt x="1705" y="828"/>
                    </a:lnTo>
                    <a:lnTo>
                      <a:pt x="1712" y="828"/>
                    </a:lnTo>
                    <a:lnTo>
                      <a:pt x="1712" y="835"/>
                    </a:lnTo>
                    <a:lnTo>
                      <a:pt x="1716" y="835"/>
                    </a:lnTo>
                    <a:lnTo>
                      <a:pt x="1716" y="837"/>
                    </a:lnTo>
                    <a:lnTo>
                      <a:pt x="1719" y="837"/>
                    </a:lnTo>
                    <a:lnTo>
                      <a:pt x="1719" y="841"/>
                    </a:lnTo>
                    <a:lnTo>
                      <a:pt x="1725" y="841"/>
                    </a:lnTo>
                    <a:lnTo>
                      <a:pt x="1725" y="843"/>
                    </a:lnTo>
                    <a:lnTo>
                      <a:pt x="1739" y="843"/>
                    </a:lnTo>
                    <a:lnTo>
                      <a:pt x="1739" y="846"/>
                    </a:lnTo>
                    <a:lnTo>
                      <a:pt x="1743" y="846"/>
                    </a:lnTo>
                    <a:lnTo>
                      <a:pt x="1743" y="848"/>
                    </a:lnTo>
                    <a:lnTo>
                      <a:pt x="1752" y="848"/>
                    </a:lnTo>
                    <a:lnTo>
                      <a:pt x="1752" y="852"/>
                    </a:lnTo>
                    <a:lnTo>
                      <a:pt x="1763" y="852"/>
                    </a:lnTo>
                    <a:lnTo>
                      <a:pt x="1763" y="857"/>
                    </a:lnTo>
                    <a:lnTo>
                      <a:pt x="1783" y="857"/>
                    </a:lnTo>
                    <a:lnTo>
                      <a:pt x="1783" y="861"/>
                    </a:lnTo>
                    <a:lnTo>
                      <a:pt x="1787" y="861"/>
                    </a:lnTo>
                    <a:lnTo>
                      <a:pt x="1787" y="866"/>
                    </a:lnTo>
                    <a:lnTo>
                      <a:pt x="1798" y="866"/>
                    </a:lnTo>
                    <a:lnTo>
                      <a:pt x="1798" y="868"/>
                    </a:lnTo>
                    <a:lnTo>
                      <a:pt x="1818" y="868"/>
                    </a:lnTo>
                    <a:lnTo>
                      <a:pt x="1818" y="877"/>
                    </a:lnTo>
                    <a:lnTo>
                      <a:pt x="1821" y="877"/>
                    </a:lnTo>
                    <a:lnTo>
                      <a:pt x="1821" y="881"/>
                    </a:lnTo>
                    <a:lnTo>
                      <a:pt x="1834" y="881"/>
                    </a:lnTo>
                    <a:lnTo>
                      <a:pt x="1834" y="883"/>
                    </a:lnTo>
                    <a:lnTo>
                      <a:pt x="1845" y="883"/>
                    </a:lnTo>
                    <a:lnTo>
                      <a:pt x="1845" y="890"/>
                    </a:lnTo>
                    <a:lnTo>
                      <a:pt x="1849" y="890"/>
                    </a:lnTo>
                    <a:lnTo>
                      <a:pt x="1849" y="892"/>
                    </a:lnTo>
                    <a:lnTo>
                      <a:pt x="1852" y="892"/>
                    </a:lnTo>
                    <a:lnTo>
                      <a:pt x="1852" y="897"/>
                    </a:lnTo>
                    <a:lnTo>
                      <a:pt x="1861" y="897"/>
                    </a:lnTo>
                    <a:lnTo>
                      <a:pt x="1861" y="901"/>
                    </a:lnTo>
                    <a:lnTo>
                      <a:pt x="1865" y="901"/>
                    </a:lnTo>
                    <a:lnTo>
                      <a:pt x="1865" y="905"/>
                    </a:lnTo>
                    <a:lnTo>
                      <a:pt x="1889" y="905"/>
                    </a:lnTo>
                    <a:lnTo>
                      <a:pt x="1889" y="906"/>
                    </a:lnTo>
                    <a:lnTo>
                      <a:pt x="1900" y="906"/>
                    </a:lnTo>
                    <a:lnTo>
                      <a:pt x="1900" y="910"/>
                    </a:lnTo>
                    <a:lnTo>
                      <a:pt x="1916" y="910"/>
                    </a:lnTo>
                    <a:lnTo>
                      <a:pt x="1916" y="914"/>
                    </a:lnTo>
                    <a:lnTo>
                      <a:pt x="1920" y="914"/>
                    </a:lnTo>
                    <a:lnTo>
                      <a:pt x="1920" y="915"/>
                    </a:lnTo>
                    <a:lnTo>
                      <a:pt x="1931" y="915"/>
                    </a:lnTo>
                    <a:lnTo>
                      <a:pt x="1931" y="921"/>
                    </a:lnTo>
                    <a:lnTo>
                      <a:pt x="1940" y="921"/>
                    </a:lnTo>
                    <a:lnTo>
                      <a:pt x="1940" y="925"/>
                    </a:lnTo>
                    <a:lnTo>
                      <a:pt x="1943" y="925"/>
                    </a:lnTo>
                    <a:lnTo>
                      <a:pt x="1943" y="928"/>
                    </a:lnTo>
                    <a:lnTo>
                      <a:pt x="1951" y="928"/>
                    </a:lnTo>
                    <a:lnTo>
                      <a:pt x="1951" y="930"/>
                    </a:lnTo>
                    <a:lnTo>
                      <a:pt x="1954" y="930"/>
                    </a:lnTo>
                    <a:lnTo>
                      <a:pt x="1954" y="934"/>
                    </a:lnTo>
                    <a:lnTo>
                      <a:pt x="1960" y="934"/>
                    </a:lnTo>
                    <a:lnTo>
                      <a:pt x="1960" y="937"/>
                    </a:lnTo>
                    <a:lnTo>
                      <a:pt x="1963" y="937"/>
                    </a:lnTo>
                    <a:lnTo>
                      <a:pt x="1963" y="939"/>
                    </a:lnTo>
                    <a:lnTo>
                      <a:pt x="1974" y="939"/>
                    </a:lnTo>
                    <a:lnTo>
                      <a:pt x="1974" y="943"/>
                    </a:lnTo>
                    <a:lnTo>
                      <a:pt x="1981" y="943"/>
                    </a:lnTo>
                    <a:lnTo>
                      <a:pt x="1981" y="946"/>
                    </a:lnTo>
                    <a:lnTo>
                      <a:pt x="1991" y="946"/>
                    </a:lnTo>
                    <a:lnTo>
                      <a:pt x="1991" y="948"/>
                    </a:lnTo>
                    <a:lnTo>
                      <a:pt x="1998" y="948"/>
                    </a:lnTo>
                    <a:lnTo>
                      <a:pt x="1998" y="959"/>
                    </a:lnTo>
                    <a:lnTo>
                      <a:pt x="2001" y="959"/>
                    </a:lnTo>
                    <a:lnTo>
                      <a:pt x="2001" y="961"/>
                    </a:lnTo>
                    <a:lnTo>
                      <a:pt x="2005" y="961"/>
                    </a:lnTo>
                    <a:lnTo>
                      <a:pt x="2005" y="965"/>
                    </a:lnTo>
                    <a:lnTo>
                      <a:pt x="2025" y="965"/>
                    </a:lnTo>
                    <a:lnTo>
                      <a:pt x="2025" y="968"/>
                    </a:lnTo>
                    <a:lnTo>
                      <a:pt x="2041" y="968"/>
                    </a:lnTo>
                    <a:lnTo>
                      <a:pt x="2041" y="970"/>
                    </a:lnTo>
                    <a:lnTo>
                      <a:pt x="2045" y="970"/>
                    </a:lnTo>
                    <a:lnTo>
                      <a:pt x="2045" y="974"/>
                    </a:lnTo>
                    <a:lnTo>
                      <a:pt x="2080" y="974"/>
                    </a:lnTo>
                    <a:lnTo>
                      <a:pt x="2080" y="977"/>
                    </a:lnTo>
                    <a:lnTo>
                      <a:pt x="2083" y="977"/>
                    </a:lnTo>
                    <a:lnTo>
                      <a:pt x="2083" y="979"/>
                    </a:lnTo>
                    <a:lnTo>
                      <a:pt x="2087" y="979"/>
                    </a:lnTo>
                    <a:lnTo>
                      <a:pt x="2087" y="983"/>
                    </a:lnTo>
                    <a:lnTo>
                      <a:pt x="2100" y="983"/>
                    </a:lnTo>
                    <a:lnTo>
                      <a:pt x="2100" y="986"/>
                    </a:lnTo>
                    <a:lnTo>
                      <a:pt x="2120" y="986"/>
                    </a:lnTo>
                    <a:lnTo>
                      <a:pt x="2120" y="990"/>
                    </a:lnTo>
                    <a:lnTo>
                      <a:pt x="2123" y="990"/>
                    </a:lnTo>
                    <a:lnTo>
                      <a:pt x="2123" y="996"/>
                    </a:lnTo>
                    <a:lnTo>
                      <a:pt x="2138" y="996"/>
                    </a:lnTo>
                    <a:lnTo>
                      <a:pt x="2138" y="999"/>
                    </a:lnTo>
                    <a:lnTo>
                      <a:pt x="2143" y="999"/>
                    </a:lnTo>
                    <a:lnTo>
                      <a:pt x="2143" y="1006"/>
                    </a:lnTo>
                    <a:lnTo>
                      <a:pt x="2154" y="1006"/>
                    </a:lnTo>
                    <a:lnTo>
                      <a:pt x="2154" y="1008"/>
                    </a:lnTo>
                    <a:lnTo>
                      <a:pt x="2171" y="1008"/>
                    </a:lnTo>
                    <a:lnTo>
                      <a:pt x="2171" y="1016"/>
                    </a:lnTo>
                    <a:lnTo>
                      <a:pt x="2178" y="1016"/>
                    </a:lnTo>
                    <a:lnTo>
                      <a:pt x="2178" y="1023"/>
                    </a:lnTo>
                    <a:lnTo>
                      <a:pt x="2189" y="1023"/>
                    </a:lnTo>
                    <a:lnTo>
                      <a:pt x="2189" y="1026"/>
                    </a:lnTo>
                    <a:lnTo>
                      <a:pt x="2240" y="1026"/>
                    </a:lnTo>
                    <a:lnTo>
                      <a:pt x="2240" y="1030"/>
                    </a:lnTo>
                    <a:lnTo>
                      <a:pt x="2303" y="1030"/>
                    </a:lnTo>
                    <a:lnTo>
                      <a:pt x="2303" y="1034"/>
                    </a:lnTo>
                    <a:lnTo>
                      <a:pt x="2311" y="1034"/>
                    </a:lnTo>
                    <a:lnTo>
                      <a:pt x="2311" y="1037"/>
                    </a:lnTo>
                    <a:lnTo>
                      <a:pt x="2322" y="1037"/>
                    </a:lnTo>
                    <a:lnTo>
                      <a:pt x="2322" y="1041"/>
                    </a:lnTo>
                    <a:lnTo>
                      <a:pt x="2331" y="1041"/>
                    </a:lnTo>
                    <a:lnTo>
                      <a:pt x="2331" y="1048"/>
                    </a:lnTo>
                    <a:lnTo>
                      <a:pt x="2362" y="1048"/>
                    </a:lnTo>
                    <a:lnTo>
                      <a:pt x="2362" y="1052"/>
                    </a:lnTo>
                    <a:lnTo>
                      <a:pt x="2385" y="1052"/>
                    </a:lnTo>
                    <a:lnTo>
                      <a:pt x="2385" y="1056"/>
                    </a:lnTo>
                    <a:lnTo>
                      <a:pt x="2396" y="1056"/>
                    </a:lnTo>
                    <a:lnTo>
                      <a:pt x="2396" y="1059"/>
                    </a:lnTo>
                    <a:lnTo>
                      <a:pt x="2400" y="1059"/>
                    </a:lnTo>
                    <a:lnTo>
                      <a:pt x="2400" y="1065"/>
                    </a:lnTo>
                    <a:lnTo>
                      <a:pt x="2405" y="1065"/>
                    </a:lnTo>
                    <a:lnTo>
                      <a:pt x="2405" y="1068"/>
                    </a:lnTo>
                    <a:lnTo>
                      <a:pt x="2416" y="1068"/>
                    </a:lnTo>
                    <a:lnTo>
                      <a:pt x="2416" y="1072"/>
                    </a:lnTo>
                    <a:lnTo>
                      <a:pt x="2440" y="1072"/>
                    </a:lnTo>
                    <a:lnTo>
                      <a:pt x="2440" y="1077"/>
                    </a:lnTo>
                    <a:lnTo>
                      <a:pt x="2460" y="1077"/>
                    </a:lnTo>
                    <a:lnTo>
                      <a:pt x="2460" y="1081"/>
                    </a:lnTo>
                    <a:lnTo>
                      <a:pt x="2474" y="1081"/>
                    </a:lnTo>
                    <a:lnTo>
                      <a:pt x="2474" y="1085"/>
                    </a:lnTo>
                    <a:lnTo>
                      <a:pt x="2502" y="1085"/>
                    </a:lnTo>
                    <a:lnTo>
                      <a:pt x="2502" y="1090"/>
                    </a:lnTo>
                    <a:lnTo>
                      <a:pt x="2511" y="1090"/>
                    </a:lnTo>
                    <a:lnTo>
                      <a:pt x="2511" y="1094"/>
                    </a:lnTo>
                    <a:lnTo>
                      <a:pt x="2573" y="1094"/>
                    </a:lnTo>
                    <a:lnTo>
                      <a:pt x="2573" y="1097"/>
                    </a:lnTo>
                    <a:lnTo>
                      <a:pt x="2580" y="1097"/>
                    </a:lnTo>
                    <a:lnTo>
                      <a:pt x="2580" y="1103"/>
                    </a:lnTo>
                    <a:lnTo>
                      <a:pt x="2647" y="1103"/>
                    </a:lnTo>
                    <a:lnTo>
                      <a:pt x="2647" y="1107"/>
                    </a:lnTo>
                    <a:lnTo>
                      <a:pt x="2662" y="1107"/>
                    </a:lnTo>
                    <a:lnTo>
                      <a:pt x="2662" y="1112"/>
                    </a:lnTo>
                    <a:lnTo>
                      <a:pt x="2713" y="1112"/>
                    </a:lnTo>
                    <a:lnTo>
                      <a:pt x="2713" y="1117"/>
                    </a:lnTo>
                    <a:lnTo>
                      <a:pt x="2746" y="1117"/>
                    </a:lnTo>
                    <a:lnTo>
                      <a:pt x="2746" y="1121"/>
                    </a:lnTo>
                    <a:lnTo>
                      <a:pt x="2784" y="1121"/>
                    </a:lnTo>
                    <a:lnTo>
                      <a:pt x="2784" y="1127"/>
                    </a:lnTo>
                    <a:lnTo>
                      <a:pt x="2815" y="1127"/>
                    </a:lnTo>
                    <a:lnTo>
                      <a:pt x="2815" y="1132"/>
                    </a:lnTo>
                    <a:lnTo>
                      <a:pt x="2824" y="1132"/>
                    </a:lnTo>
                    <a:lnTo>
                      <a:pt x="2824" y="1137"/>
                    </a:lnTo>
                    <a:lnTo>
                      <a:pt x="2846" y="1137"/>
                    </a:lnTo>
                    <a:lnTo>
                      <a:pt x="2846" y="1148"/>
                    </a:lnTo>
                    <a:lnTo>
                      <a:pt x="2851" y="1148"/>
                    </a:lnTo>
                    <a:lnTo>
                      <a:pt x="2851" y="1154"/>
                    </a:lnTo>
                    <a:lnTo>
                      <a:pt x="2875" y="1154"/>
                    </a:lnTo>
                    <a:lnTo>
                      <a:pt x="2875" y="1159"/>
                    </a:lnTo>
                    <a:lnTo>
                      <a:pt x="2882" y="1159"/>
                    </a:lnTo>
                    <a:lnTo>
                      <a:pt x="2882" y="1165"/>
                    </a:lnTo>
                    <a:lnTo>
                      <a:pt x="2924" y="1165"/>
                    </a:lnTo>
                    <a:lnTo>
                      <a:pt x="2924" y="1170"/>
                    </a:lnTo>
                    <a:lnTo>
                      <a:pt x="3029" y="1170"/>
                    </a:lnTo>
                    <a:lnTo>
                      <a:pt x="3029" y="1185"/>
                    </a:lnTo>
                    <a:lnTo>
                      <a:pt x="3046" y="1185"/>
                    </a:lnTo>
                    <a:lnTo>
                      <a:pt x="3046" y="1192"/>
                    </a:lnTo>
                    <a:lnTo>
                      <a:pt x="3053" y="1192"/>
                    </a:lnTo>
                    <a:lnTo>
                      <a:pt x="3053" y="1199"/>
                    </a:lnTo>
                    <a:lnTo>
                      <a:pt x="3093" y="1199"/>
                    </a:lnTo>
                    <a:lnTo>
                      <a:pt x="3093" y="1207"/>
                    </a:lnTo>
                    <a:lnTo>
                      <a:pt x="3113" y="1207"/>
                    </a:lnTo>
                    <a:lnTo>
                      <a:pt x="3113" y="1214"/>
                    </a:lnTo>
                    <a:lnTo>
                      <a:pt x="3117" y="1214"/>
                    </a:lnTo>
                    <a:lnTo>
                      <a:pt x="3117" y="1221"/>
                    </a:lnTo>
                    <a:lnTo>
                      <a:pt x="3151" y="1221"/>
                    </a:lnTo>
                    <a:lnTo>
                      <a:pt x="3151" y="1228"/>
                    </a:lnTo>
                    <a:lnTo>
                      <a:pt x="3158" y="1228"/>
                    </a:lnTo>
                    <a:lnTo>
                      <a:pt x="3158" y="1238"/>
                    </a:lnTo>
                    <a:lnTo>
                      <a:pt x="3209" y="1238"/>
                    </a:lnTo>
                    <a:lnTo>
                      <a:pt x="3209" y="1247"/>
                    </a:lnTo>
                    <a:lnTo>
                      <a:pt x="3229" y="1247"/>
                    </a:lnTo>
                    <a:lnTo>
                      <a:pt x="3229" y="1256"/>
                    </a:lnTo>
                    <a:lnTo>
                      <a:pt x="3519" y="1256"/>
                    </a:lnTo>
                    <a:lnTo>
                      <a:pt x="3519" y="1267"/>
                    </a:lnTo>
                    <a:lnTo>
                      <a:pt x="4465" y="1267"/>
                    </a:lnTo>
                  </a:path>
                </a:pathLst>
              </a:custGeom>
              <a:noFill/>
              <a:ln w="11113">
                <a:solidFill>
                  <a:srgbClr val="009FB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0" name="Freeform 654">
                <a:extLst>
                  <a:ext uri="{FF2B5EF4-FFF2-40B4-BE49-F238E27FC236}">
                    <a16:creationId xmlns:a16="http://schemas.microsoft.com/office/drawing/2014/main" id="{E8FE222B-87D3-47F2-ACFB-F628A265D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995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1" name="Freeform 655">
                <a:extLst>
                  <a:ext uri="{FF2B5EF4-FFF2-40B4-BE49-F238E27FC236}">
                    <a16:creationId xmlns:a16="http://schemas.microsoft.com/office/drawing/2014/main" id="{96F0F9E9-E063-44F6-A2A1-C3FBB0F63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995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2" name="Freeform 656">
                <a:extLst>
                  <a:ext uri="{FF2B5EF4-FFF2-40B4-BE49-F238E27FC236}">
                    <a16:creationId xmlns:a16="http://schemas.microsoft.com/office/drawing/2014/main" id="{08F806A6-67DC-4FC2-AC78-B10CEB704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" y="995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3" name="Freeform 657">
                <a:extLst>
                  <a:ext uri="{FF2B5EF4-FFF2-40B4-BE49-F238E27FC236}">
                    <a16:creationId xmlns:a16="http://schemas.microsoft.com/office/drawing/2014/main" id="{3DD6F5EA-FF5A-45BD-A7FF-816018E7E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" y="995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7 w 38"/>
                  <a:gd name="T5" fmla="*/ 13 h 36"/>
                  <a:gd name="T6" fmla="*/ 35 w 38"/>
                  <a:gd name="T7" fmla="*/ 7 h 36"/>
                  <a:gd name="T8" fmla="*/ 29 w 38"/>
                  <a:gd name="T9" fmla="*/ 4 h 36"/>
                  <a:gd name="T10" fmla="*/ 26 w 38"/>
                  <a:gd name="T11" fmla="*/ 0 h 36"/>
                  <a:gd name="T12" fmla="*/ 26 w 38"/>
                  <a:gd name="T13" fmla="*/ 0 h 36"/>
                  <a:gd name="T14" fmla="*/ 18 w 38"/>
                  <a:gd name="T15" fmla="*/ 0 h 36"/>
                  <a:gd name="T16" fmla="*/ 13 w 38"/>
                  <a:gd name="T17" fmla="*/ 0 h 36"/>
                  <a:gd name="T18" fmla="*/ 7 w 38"/>
                  <a:gd name="T19" fmla="*/ 4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3 h 36"/>
                  <a:gd name="T26" fmla="*/ 0 w 38"/>
                  <a:gd name="T27" fmla="*/ 18 h 36"/>
                  <a:gd name="T28" fmla="*/ 2 w 38"/>
                  <a:gd name="T29" fmla="*/ 24 h 36"/>
                  <a:gd name="T30" fmla="*/ 4 w 38"/>
                  <a:gd name="T31" fmla="*/ 29 h 36"/>
                  <a:gd name="T32" fmla="*/ 4 w 38"/>
                  <a:gd name="T33" fmla="*/ 29 h 36"/>
                  <a:gd name="T34" fmla="*/ 7 w 38"/>
                  <a:gd name="T35" fmla="*/ 33 h 36"/>
                  <a:gd name="T36" fmla="*/ 13 w 38"/>
                  <a:gd name="T37" fmla="*/ 36 h 36"/>
                  <a:gd name="T38" fmla="*/ 18 w 38"/>
                  <a:gd name="T39" fmla="*/ 36 h 36"/>
                  <a:gd name="T40" fmla="*/ 26 w 38"/>
                  <a:gd name="T41" fmla="*/ 36 h 36"/>
                  <a:gd name="T42" fmla="*/ 26 w 38"/>
                  <a:gd name="T43" fmla="*/ 36 h 36"/>
                  <a:gd name="T44" fmla="*/ 29 w 38"/>
                  <a:gd name="T45" fmla="*/ 33 h 36"/>
                  <a:gd name="T46" fmla="*/ 35 w 38"/>
                  <a:gd name="T47" fmla="*/ 29 h 36"/>
                  <a:gd name="T48" fmla="*/ 37 w 38"/>
                  <a:gd name="T49" fmla="*/ 24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9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4" name="Freeform 658">
                <a:extLst>
                  <a:ext uri="{FF2B5EF4-FFF2-40B4-BE49-F238E27FC236}">
                    <a16:creationId xmlns:a16="http://schemas.microsoft.com/office/drawing/2014/main" id="{9AF152AA-0BFE-4EDC-9E80-84B8C1A069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" y="995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5" name="Freeform 659">
                <a:extLst>
                  <a:ext uri="{FF2B5EF4-FFF2-40B4-BE49-F238E27FC236}">
                    <a16:creationId xmlns:a16="http://schemas.microsoft.com/office/drawing/2014/main" id="{2906CCA3-32F3-4072-916E-6AD55D194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" y="995"/>
                <a:ext cx="19" cy="18"/>
              </a:xfrm>
              <a:custGeom>
                <a:avLst/>
                <a:gdLst>
                  <a:gd name="T0" fmla="*/ 39 w 39"/>
                  <a:gd name="T1" fmla="*/ 18 h 36"/>
                  <a:gd name="T2" fmla="*/ 39 w 39"/>
                  <a:gd name="T3" fmla="*/ 18 h 36"/>
                  <a:gd name="T4" fmla="*/ 37 w 39"/>
                  <a:gd name="T5" fmla="*/ 13 h 36"/>
                  <a:gd name="T6" fmla="*/ 35 w 39"/>
                  <a:gd name="T7" fmla="*/ 7 h 36"/>
                  <a:gd name="T8" fmla="*/ 31 w 39"/>
                  <a:gd name="T9" fmla="*/ 4 h 36"/>
                  <a:gd name="T10" fmla="*/ 26 w 39"/>
                  <a:gd name="T11" fmla="*/ 0 h 36"/>
                  <a:gd name="T12" fmla="*/ 26 w 39"/>
                  <a:gd name="T13" fmla="*/ 0 h 36"/>
                  <a:gd name="T14" fmla="*/ 18 w 39"/>
                  <a:gd name="T15" fmla="*/ 0 h 36"/>
                  <a:gd name="T16" fmla="*/ 13 w 39"/>
                  <a:gd name="T17" fmla="*/ 0 h 36"/>
                  <a:gd name="T18" fmla="*/ 9 w 39"/>
                  <a:gd name="T19" fmla="*/ 4 h 36"/>
                  <a:gd name="T20" fmla="*/ 4 w 39"/>
                  <a:gd name="T21" fmla="*/ 7 h 36"/>
                  <a:gd name="T22" fmla="*/ 4 w 39"/>
                  <a:gd name="T23" fmla="*/ 7 h 36"/>
                  <a:gd name="T24" fmla="*/ 2 w 39"/>
                  <a:gd name="T25" fmla="*/ 13 h 36"/>
                  <a:gd name="T26" fmla="*/ 0 w 39"/>
                  <a:gd name="T27" fmla="*/ 18 h 36"/>
                  <a:gd name="T28" fmla="*/ 2 w 39"/>
                  <a:gd name="T29" fmla="*/ 24 h 36"/>
                  <a:gd name="T30" fmla="*/ 4 w 39"/>
                  <a:gd name="T31" fmla="*/ 29 h 36"/>
                  <a:gd name="T32" fmla="*/ 4 w 39"/>
                  <a:gd name="T33" fmla="*/ 29 h 36"/>
                  <a:gd name="T34" fmla="*/ 9 w 39"/>
                  <a:gd name="T35" fmla="*/ 33 h 36"/>
                  <a:gd name="T36" fmla="*/ 13 w 39"/>
                  <a:gd name="T37" fmla="*/ 36 h 36"/>
                  <a:gd name="T38" fmla="*/ 18 w 39"/>
                  <a:gd name="T39" fmla="*/ 36 h 36"/>
                  <a:gd name="T40" fmla="*/ 26 w 39"/>
                  <a:gd name="T41" fmla="*/ 36 h 36"/>
                  <a:gd name="T42" fmla="*/ 26 w 39"/>
                  <a:gd name="T43" fmla="*/ 36 h 36"/>
                  <a:gd name="T44" fmla="*/ 31 w 39"/>
                  <a:gd name="T45" fmla="*/ 33 h 36"/>
                  <a:gd name="T46" fmla="*/ 35 w 39"/>
                  <a:gd name="T47" fmla="*/ 29 h 36"/>
                  <a:gd name="T48" fmla="*/ 37 w 39"/>
                  <a:gd name="T49" fmla="*/ 24 h 36"/>
                  <a:gd name="T50" fmla="*/ 39 w 39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6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6" name="Freeform 660">
                <a:extLst>
                  <a:ext uri="{FF2B5EF4-FFF2-40B4-BE49-F238E27FC236}">
                    <a16:creationId xmlns:a16="http://schemas.microsoft.com/office/drawing/2014/main" id="{805BC768-E367-4071-A809-FECDCA33E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1004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3 w 37"/>
                  <a:gd name="T7" fmla="*/ 7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4 h 38"/>
                  <a:gd name="T20" fmla="*/ 2 w 37"/>
                  <a:gd name="T21" fmla="*/ 7 h 38"/>
                  <a:gd name="T22" fmla="*/ 2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4 h 38"/>
                  <a:gd name="T30" fmla="*/ 2 w 37"/>
                  <a:gd name="T31" fmla="*/ 29 h 38"/>
                  <a:gd name="T32" fmla="*/ 2 w 37"/>
                  <a:gd name="T33" fmla="*/ 29 h 38"/>
                  <a:gd name="T34" fmla="*/ 7 w 37"/>
                  <a:gd name="T35" fmla="*/ 35 h 38"/>
                  <a:gd name="T36" fmla="*/ 13 w 37"/>
                  <a:gd name="T37" fmla="*/ 37 h 38"/>
                  <a:gd name="T38" fmla="*/ 18 w 37"/>
                  <a:gd name="T39" fmla="*/ 38 h 38"/>
                  <a:gd name="T40" fmla="*/ 24 w 37"/>
                  <a:gd name="T41" fmla="*/ 37 h 38"/>
                  <a:gd name="T42" fmla="*/ 24 w 37"/>
                  <a:gd name="T43" fmla="*/ 37 h 38"/>
                  <a:gd name="T44" fmla="*/ 29 w 37"/>
                  <a:gd name="T45" fmla="*/ 35 h 38"/>
                  <a:gd name="T46" fmla="*/ 33 w 37"/>
                  <a:gd name="T47" fmla="*/ 29 h 38"/>
                  <a:gd name="T48" fmla="*/ 37 w 37"/>
                  <a:gd name="T49" fmla="*/ 24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7" name="Freeform 661">
                <a:extLst>
                  <a:ext uri="{FF2B5EF4-FFF2-40B4-BE49-F238E27FC236}">
                    <a16:creationId xmlns:a16="http://schemas.microsoft.com/office/drawing/2014/main" id="{8AF93CD4-522D-42AC-A762-B2BF6030C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" y="1004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3 w 37"/>
                  <a:gd name="T7" fmla="*/ 7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4 h 38"/>
                  <a:gd name="T20" fmla="*/ 2 w 37"/>
                  <a:gd name="T21" fmla="*/ 7 h 38"/>
                  <a:gd name="T22" fmla="*/ 2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4 h 38"/>
                  <a:gd name="T30" fmla="*/ 2 w 37"/>
                  <a:gd name="T31" fmla="*/ 29 h 38"/>
                  <a:gd name="T32" fmla="*/ 2 w 37"/>
                  <a:gd name="T33" fmla="*/ 29 h 38"/>
                  <a:gd name="T34" fmla="*/ 7 w 37"/>
                  <a:gd name="T35" fmla="*/ 35 h 38"/>
                  <a:gd name="T36" fmla="*/ 13 w 37"/>
                  <a:gd name="T37" fmla="*/ 37 h 38"/>
                  <a:gd name="T38" fmla="*/ 18 w 37"/>
                  <a:gd name="T39" fmla="*/ 38 h 38"/>
                  <a:gd name="T40" fmla="*/ 24 w 37"/>
                  <a:gd name="T41" fmla="*/ 37 h 38"/>
                  <a:gd name="T42" fmla="*/ 24 w 37"/>
                  <a:gd name="T43" fmla="*/ 37 h 38"/>
                  <a:gd name="T44" fmla="*/ 29 w 37"/>
                  <a:gd name="T45" fmla="*/ 35 h 38"/>
                  <a:gd name="T46" fmla="*/ 33 w 37"/>
                  <a:gd name="T47" fmla="*/ 29 h 38"/>
                  <a:gd name="T48" fmla="*/ 37 w 37"/>
                  <a:gd name="T49" fmla="*/ 24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8" name="Freeform 662">
                <a:extLst>
                  <a:ext uri="{FF2B5EF4-FFF2-40B4-BE49-F238E27FC236}">
                    <a16:creationId xmlns:a16="http://schemas.microsoft.com/office/drawing/2014/main" id="{D97AE673-C08E-4B2A-BF68-E47D8652E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" y="1022"/>
                <a:ext cx="19" cy="19"/>
              </a:xfrm>
              <a:custGeom>
                <a:avLst/>
                <a:gdLst>
                  <a:gd name="T0" fmla="*/ 39 w 39"/>
                  <a:gd name="T1" fmla="*/ 20 h 38"/>
                  <a:gd name="T2" fmla="*/ 39 w 39"/>
                  <a:gd name="T3" fmla="*/ 20 h 38"/>
                  <a:gd name="T4" fmla="*/ 37 w 39"/>
                  <a:gd name="T5" fmla="*/ 14 h 38"/>
                  <a:gd name="T6" fmla="*/ 35 w 39"/>
                  <a:gd name="T7" fmla="*/ 9 h 38"/>
                  <a:gd name="T8" fmla="*/ 31 w 39"/>
                  <a:gd name="T9" fmla="*/ 3 h 38"/>
                  <a:gd name="T10" fmla="*/ 26 w 39"/>
                  <a:gd name="T11" fmla="*/ 1 h 38"/>
                  <a:gd name="T12" fmla="*/ 26 w 39"/>
                  <a:gd name="T13" fmla="*/ 1 h 38"/>
                  <a:gd name="T14" fmla="*/ 19 w 39"/>
                  <a:gd name="T15" fmla="*/ 0 h 38"/>
                  <a:gd name="T16" fmla="*/ 13 w 39"/>
                  <a:gd name="T17" fmla="*/ 1 h 38"/>
                  <a:gd name="T18" fmla="*/ 8 w 39"/>
                  <a:gd name="T19" fmla="*/ 3 h 38"/>
                  <a:gd name="T20" fmla="*/ 4 w 39"/>
                  <a:gd name="T21" fmla="*/ 9 h 38"/>
                  <a:gd name="T22" fmla="*/ 4 w 39"/>
                  <a:gd name="T23" fmla="*/ 9 h 38"/>
                  <a:gd name="T24" fmla="*/ 2 w 39"/>
                  <a:gd name="T25" fmla="*/ 14 h 38"/>
                  <a:gd name="T26" fmla="*/ 0 w 39"/>
                  <a:gd name="T27" fmla="*/ 20 h 38"/>
                  <a:gd name="T28" fmla="*/ 2 w 39"/>
                  <a:gd name="T29" fmla="*/ 25 h 38"/>
                  <a:gd name="T30" fmla="*/ 4 w 39"/>
                  <a:gd name="T31" fmla="*/ 31 h 38"/>
                  <a:gd name="T32" fmla="*/ 4 w 39"/>
                  <a:gd name="T33" fmla="*/ 31 h 38"/>
                  <a:gd name="T34" fmla="*/ 8 w 39"/>
                  <a:gd name="T35" fmla="*/ 34 h 38"/>
                  <a:gd name="T36" fmla="*/ 13 w 39"/>
                  <a:gd name="T37" fmla="*/ 36 h 38"/>
                  <a:gd name="T38" fmla="*/ 19 w 39"/>
                  <a:gd name="T39" fmla="*/ 38 h 38"/>
                  <a:gd name="T40" fmla="*/ 26 w 39"/>
                  <a:gd name="T41" fmla="*/ 36 h 38"/>
                  <a:gd name="T42" fmla="*/ 26 w 39"/>
                  <a:gd name="T43" fmla="*/ 36 h 38"/>
                  <a:gd name="T44" fmla="*/ 31 w 39"/>
                  <a:gd name="T45" fmla="*/ 34 h 38"/>
                  <a:gd name="T46" fmla="*/ 35 w 39"/>
                  <a:gd name="T47" fmla="*/ 31 h 38"/>
                  <a:gd name="T48" fmla="*/ 37 w 39"/>
                  <a:gd name="T49" fmla="*/ 25 h 38"/>
                  <a:gd name="T50" fmla="*/ 39 w 39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8">
                    <a:moveTo>
                      <a:pt x="39" y="20"/>
                    </a:moveTo>
                    <a:lnTo>
                      <a:pt x="39" y="20"/>
                    </a:lnTo>
                    <a:lnTo>
                      <a:pt x="37" y="14"/>
                    </a:lnTo>
                    <a:lnTo>
                      <a:pt x="35" y="9"/>
                    </a:lnTo>
                    <a:lnTo>
                      <a:pt x="31" y="3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4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9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9" name="Freeform 663">
                <a:extLst>
                  <a:ext uri="{FF2B5EF4-FFF2-40B4-BE49-F238E27FC236}">
                    <a16:creationId xmlns:a16="http://schemas.microsoft.com/office/drawing/2014/main" id="{A421CEAE-4688-4682-92CB-54971C50C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" y="1022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4 h 38"/>
                  <a:gd name="T6" fmla="*/ 33 w 36"/>
                  <a:gd name="T7" fmla="*/ 9 h 38"/>
                  <a:gd name="T8" fmla="*/ 29 w 36"/>
                  <a:gd name="T9" fmla="*/ 3 h 38"/>
                  <a:gd name="T10" fmla="*/ 24 w 36"/>
                  <a:gd name="T11" fmla="*/ 1 h 38"/>
                  <a:gd name="T12" fmla="*/ 24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4"/>
                    </a:lnTo>
                    <a:lnTo>
                      <a:pt x="33" y="9"/>
                    </a:lnTo>
                    <a:lnTo>
                      <a:pt x="29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0" name="Freeform 664">
                <a:extLst>
                  <a:ext uri="{FF2B5EF4-FFF2-40B4-BE49-F238E27FC236}">
                    <a16:creationId xmlns:a16="http://schemas.microsoft.com/office/drawing/2014/main" id="{5DDBC7CA-F3FB-4D2B-979C-CBC1538EA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" y="1038"/>
                <a:ext cx="19" cy="19"/>
              </a:xfrm>
              <a:custGeom>
                <a:avLst/>
                <a:gdLst>
                  <a:gd name="T0" fmla="*/ 39 w 39"/>
                  <a:gd name="T1" fmla="*/ 20 h 39"/>
                  <a:gd name="T2" fmla="*/ 39 w 39"/>
                  <a:gd name="T3" fmla="*/ 20 h 39"/>
                  <a:gd name="T4" fmla="*/ 37 w 39"/>
                  <a:gd name="T5" fmla="*/ 13 h 39"/>
                  <a:gd name="T6" fmla="*/ 35 w 39"/>
                  <a:gd name="T7" fmla="*/ 9 h 39"/>
                  <a:gd name="T8" fmla="*/ 31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19 w 39"/>
                  <a:gd name="T15" fmla="*/ 0 h 39"/>
                  <a:gd name="T16" fmla="*/ 13 w 39"/>
                  <a:gd name="T17" fmla="*/ 2 h 39"/>
                  <a:gd name="T18" fmla="*/ 9 w 39"/>
                  <a:gd name="T19" fmla="*/ 4 h 39"/>
                  <a:gd name="T20" fmla="*/ 4 w 39"/>
                  <a:gd name="T21" fmla="*/ 9 h 39"/>
                  <a:gd name="T22" fmla="*/ 4 w 39"/>
                  <a:gd name="T23" fmla="*/ 9 h 39"/>
                  <a:gd name="T24" fmla="*/ 2 w 39"/>
                  <a:gd name="T25" fmla="*/ 15 h 39"/>
                  <a:gd name="T26" fmla="*/ 0 w 39"/>
                  <a:gd name="T27" fmla="*/ 20 h 39"/>
                  <a:gd name="T28" fmla="*/ 2 w 39"/>
                  <a:gd name="T29" fmla="*/ 26 h 39"/>
                  <a:gd name="T30" fmla="*/ 4 w 39"/>
                  <a:gd name="T31" fmla="*/ 31 h 39"/>
                  <a:gd name="T32" fmla="*/ 4 w 39"/>
                  <a:gd name="T33" fmla="*/ 31 h 39"/>
                  <a:gd name="T34" fmla="*/ 9 w 39"/>
                  <a:gd name="T35" fmla="*/ 35 h 39"/>
                  <a:gd name="T36" fmla="*/ 13 w 39"/>
                  <a:gd name="T37" fmla="*/ 37 h 39"/>
                  <a:gd name="T38" fmla="*/ 19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1 w 39"/>
                  <a:gd name="T45" fmla="*/ 35 h 39"/>
                  <a:gd name="T46" fmla="*/ 35 w 39"/>
                  <a:gd name="T47" fmla="*/ 31 h 39"/>
                  <a:gd name="T48" fmla="*/ 37 w 39"/>
                  <a:gd name="T49" fmla="*/ 26 h 39"/>
                  <a:gd name="T50" fmla="*/ 39 w 39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20"/>
                    </a:moveTo>
                    <a:lnTo>
                      <a:pt x="39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9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1" name="Freeform 665">
                <a:extLst>
                  <a:ext uri="{FF2B5EF4-FFF2-40B4-BE49-F238E27FC236}">
                    <a16:creationId xmlns:a16="http://schemas.microsoft.com/office/drawing/2014/main" id="{5C0171E7-0215-47D6-96E1-461222F0D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" y="1048"/>
                <a:ext cx="18" cy="18"/>
              </a:xfrm>
              <a:custGeom>
                <a:avLst/>
                <a:gdLst>
                  <a:gd name="T0" fmla="*/ 36 w 36"/>
                  <a:gd name="T1" fmla="*/ 19 h 37"/>
                  <a:gd name="T2" fmla="*/ 36 w 36"/>
                  <a:gd name="T3" fmla="*/ 19 h 37"/>
                  <a:gd name="T4" fmla="*/ 36 w 36"/>
                  <a:gd name="T5" fmla="*/ 13 h 37"/>
                  <a:gd name="T6" fmla="*/ 32 w 36"/>
                  <a:gd name="T7" fmla="*/ 8 h 37"/>
                  <a:gd name="T8" fmla="*/ 29 w 36"/>
                  <a:gd name="T9" fmla="*/ 4 h 37"/>
                  <a:gd name="T10" fmla="*/ 23 w 36"/>
                  <a:gd name="T11" fmla="*/ 0 h 37"/>
                  <a:gd name="T12" fmla="*/ 23 w 36"/>
                  <a:gd name="T13" fmla="*/ 0 h 37"/>
                  <a:gd name="T14" fmla="*/ 18 w 36"/>
                  <a:gd name="T15" fmla="*/ 0 h 37"/>
                  <a:gd name="T16" fmla="*/ 12 w 36"/>
                  <a:gd name="T17" fmla="*/ 0 h 37"/>
                  <a:gd name="T18" fmla="*/ 7 w 36"/>
                  <a:gd name="T19" fmla="*/ 4 h 37"/>
                  <a:gd name="T20" fmla="*/ 3 w 36"/>
                  <a:gd name="T21" fmla="*/ 8 h 37"/>
                  <a:gd name="T22" fmla="*/ 3 w 36"/>
                  <a:gd name="T23" fmla="*/ 8 h 37"/>
                  <a:gd name="T24" fmla="*/ 0 w 36"/>
                  <a:gd name="T25" fmla="*/ 13 h 37"/>
                  <a:gd name="T26" fmla="*/ 0 w 36"/>
                  <a:gd name="T27" fmla="*/ 19 h 37"/>
                  <a:gd name="T28" fmla="*/ 0 w 36"/>
                  <a:gd name="T29" fmla="*/ 24 h 37"/>
                  <a:gd name="T30" fmla="*/ 3 w 36"/>
                  <a:gd name="T31" fmla="*/ 29 h 37"/>
                  <a:gd name="T32" fmla="*/ 3 w 36"/>
                  <a:gd name="T33" fmla="*/ 29 h 37"/>
                  <a:gd name="T34" fmla="*/ 7 w 36"/>
                  <a:gd name="T35" fmla="*/ 33 h 37"/>
                  <a:gd name="T36" fmla="*/ 12 w 36"/>
                  <a:gd name="T37" fmla="*/ 37 h 37"/>
                  <a:gd name="T38" fmla="*/ 18 w 36"/>
                  <a:gd name="T39" fmla="*/ 37 h 37"/>
                  <a:gd name="T40" fmla="*/ 23 w 36"/>
                  <a:gd name="T41" fmla="*/ 37 h 37"/>
                  <a:gd name="T42" fmla="*/ 23 w 36"/>
                  <a:gd name="T43" fmla="*/ 37 h 37"/>
                  <a:gd name="T44" fmla="*/ 29 w 36"/>
                  <a:gd name="T45" fmla="*/ 33 h 37"/>
                  <a:gd name="T46" fmla="*/ 32 w 36"/>
                  <a:gd name="T47" fmla="*/ 29 h 37"/>
                  <a:gd name="T48" fmla="*/ 36 w 36"/>
                  <a:gd name="T49" fmla="*/ 24 h 37"/>
                  <a:gd name="T50" fmla="*/ 36 w 36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2" name="Freeform 666">
                <a:extLst>
                  <a:ext uri="{FF2B5EF4-FFF2-40B4-BE49-F238E27FC236}">
                    <a16:creationId xmlns:a16="http://schemas.microsoft.com/office/drawing/2014/main" id="{5F0CEB57-EE4F-48B9-AE48-C5D6BF3A5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" y="1065"/>
                <a:ext cx="18" cy="18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3 w 37"/>
                  <a:gd name="T7" fmla="*/ 7 h 37"/>
                  <a:gd name="T8" fmla="*/ 30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8 w 37"/>
                  <a:gd name="T19" fmla="*/ 4 h 37"/>
                  <a:gd name="T20" fmla="*/ 4 w 37"/>
                  <a:gd name="T21" fmla="*/ 7 h 37"/>
                  <a:gd name="T22" fmla="*/ 4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29 h 37"/>
                  <a:gd name="T32" fmla="*/ 4 w 37"/>
                  <a:gd name="T33" fmla="*/ 29 h 37"/>
                  <a:gd name="T34" fmla="*/ 8 w 37"/>
                  <a:gd name="T35" fmla="*/ 33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3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3" name="Freeform 667">
                <a:extLst>
                  <a:ext uri="{FF2B5EF4-FFF2-40B4-BE49-F238E27FC236}">
                    <a16:creationId xmlns:a16="http://schemas.microsoft.com/office/drawing/2014/main" id="{D149076F-C6ED-4FE3-8F10-8760A02A6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" y="1069"/>
                <a:ext cx="18" cy="18"/>
              </a:xfrm>
              <a:custGeom>
                <a:avLst/>
                <a:gdLst>
                  <a:gd name="T0" fmla="*/ 36 w 36"/>
                  <a:gd name="T1" fmla="*/ 18 h 37"/>
                  <a:gd name="T2" fmla="*/ 36 w 36"/>
                  <a:gd name="T3" fmla="*/ 18 h 37"/>
                  <a:gd name="T4" fmla="*/ 36 w 36"/>
                  <a:gd name="T5" fmla="*/ 13 h 37"/>
                  <a:gd name="T6" fmla="*/ 33 w 36"/>
                  <a:gd name="T7" fmla="*/ 8 h 37"/>
                  <a:gd name="T8" fmla="*/ 29 w 36"/>
                  <a:gd name="T9" fmla="*/ 4 h 37"/>
                  <a:gd name="T10" fmla="*/ 24 w 36"/>
                  <a:gd name="T11" fmla="*/ 0 h 37"/>
                  <a:gd name="T12" fmla="*/ 24 w 36"/>
                  <a:gd name="T13" fmla="*/ 0 h 37"/>
                  <a:gd name="T14" fmla="*/ 18 w 36"/>
                  <a:gd name="T15" fmla="*/ 0 h 37"/>
                  <a:gd name="T16" fmla="*/ 13 w 36"/>
                  <a:gd name="T17" fmla="*/ 0 h 37"/>
                  <a:gd name="T18" fmla="*/ 7 w 36"/>
                  <a:gd name="T19" fmla="*/ 4 h 37"/>
                  <a:gd name="T20" fmla="*/ 4 w 36"/>
                  <a:gd name="T21" fmla="*/ 8 h 37"/>
                  <a:gd name="T22" fmla="*/ 4 w 36"/>
                  <a:gd name="T23" fmla="*/ 8 h 37"/>
                  <a:gd name="T24" fmla="*/ 0 w 36"/>
                  <a:gd name="T25" fmla="*/ 13 h 37"/>
                  <a:gd name="T26" fmla="*/ 0 w 36"/>
                  <a:gd name="T27" fmla="*/ 18 h 37"/>
                  <a:gd name="T28" fmla="*/ 0 w 36"/>
                  <a:gd name="T29" fmla="*/ 24 h 37"/>
                  <a:gd name="T30" fmla="*/ 4 w 36"/>
                  <a:gd name="T31" fmla="*/ 29 h 37"/>
                  <a:gd name="T32" fmla="*/ 4 w 36"/>
                  <a:gd name="T33" fmla="*/ 29 h 37"/>
                  <a:gd name="T34" fmla="*/ 7 w 36"/>
                  <a:gd name="T35" fmla="*/ 33 h 37"/>
                  <a:gd name="T36" fmla="*/ 13 w 36"/>
                  <a:gd name="T37" fmla="*/ 37 h 37"/>
                  <a:gd name="T38" fmla="*/ 18 w 36"/>
                  <a:gd name="T39" fmla="*/ 37 h 37"/>
                  <a:gd name="T40" fmla="*/ 24 w 36"/>
                  <a:gd name="T41" fmla="*/ 37 h 37"/>
                  <a:gd name="T42" fmla="*/ 24 w 36"/>
                  <a:gd name="T43" fmla="*/ 37 h 37"/>
                  <a:gd name="T44" fmla="*/ 29 w 36"/>
                  <a:gd name="T45" fmla="*/ 33 h 37"/>
                  <a:gd name="T46" fmla="*/ 33 w 36"/>
                  <a:gd name="T47" fmla="*/ 29 h 37"/>
                  <a:gd name="T48" fmla="*/ 36 w 36"/>
                  <a:gd name="T49" fmla="*/ 24 h 37"/>
                  <a:gd name="T50" fmla="*/ 36 w 36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4" name="Freeform 668">
                <a:extLst>
                  <a:ext uri="{FF2B5EF4-FFF2-40B4-BE49-F238E27FC236}">
                    <a16:creationId xmlns:a16="http://schemas.microsoft.com/office/drawing/2014/main" id="{1FF169D1-250A-488A-8FC1-6C0795F22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1104"/>
                <a:ext cx="19" cy="19"/>
              </a:xfrm>
              <a:custGeom>
                <a:avLst/>
                <a:gdLst>
                  <a:gd name="T0" fmla="*/ 38 w 38"/>
                  <a:gd name="T1" fmla="*/ 19 h 39"/>
                  <a:gd name="T2" fmla="*/ 38 w 38"/>
                  <a:gd name="T3" fmla="*/ 19 h 39"/>
                  <a:gd name="T4" fmla="*/ 37 w 38"/>
                  <a:gd name="T5" fmla="*/ 13 h 39"/>
                  <a:gd name="T6" fmla="*/ 35 w 38"/>
                  <a:gd name="T7" fmla="*/ 8 h 39"/>
                  <a:gd name="T8" fmla="*/ 31 w 38"/>
                  <a:gd name="T9" fmla="*/ 4 h 39"/>
                  <a:gd name="T10" fmla="*/ 26 w 38"/>
                  <a:gd name="T11" fmla="*/ 2 h 39"/>
                  <a:gd name="T12" fmla="*/ 26 w 38"/>
                  <a:gd name="T13" fmla="*/ 2 h 39"/>
                  <a:gd name="T14" fmla="*/ 20 w 38"/>
                  <a:gd name="T15" fmla="*/ 0 h 39"/>
                  <a:gd name="T16" fmla="*/ 13 w 38"/>
                  <a:gd name="T17" fmla="*/ 2 h 39"/>
                  <a:gd name="T18" fmla="*/ 9 w 38"/>
                  <a:gd name="T19" fmla="*/ 4 h 39"/>
                  <a:gd name="T20" fmla="*/ 4 w 38"/>
                  <a:gd name="T21" fmla="*/ 8 h 39"/>
                  <a:gd name="T22" fmla="*/ 4 w 38"/>
                  <a:gd name="T23" fmla="*/ 8 h 39"/>
                  <a:gd name="T24" fmla="*/ 2 w 38"/>
                  <a:gd name="T25" fmla="*/ 13 h 39"/>
                  <a:gd name="T26" fmla="*/ 0 w 38"/>
                  <a:gd name="T27" fmla="*/ 19 h 39"/>
                  <a:gd name="T28" fmla="*/ 2 w 38"/>
                  <a:gd name="T29" fmla="*/ 26 h 39"/>
                  <a:gd name="T30" fmla="*/ 4 w 38"/>
                  <a:gd name="T31" fmla="*/ 29 h 39"/>
                  <a:gd name="T32" fmla="*/ 4 w 38"/>
                  <a:gd name="T33" fmla="*/ 29 h 39"/>
                  <a:gd name="T34" fmla="*/ 9 w 38"/>
                  <a:gd name="T35" fmla="*/ 35 h 39"/>
                  <a:gd name="T36" fmla="*/ 13 w 38"/>
                  <a:gd name="T37" fmla="*/ 37 h 39"/>
                  <a:gd name="T38" fmla="*/ 20 w 38"/>
                  <a:gd name="T39" fmla="*/ 39 h 39"/>
                  <a:gd name="T40" fmla="*/ 26 w 38"/>
                  <a:gd name="T41" fmla="*/ 37 h 39"/>
                  <a:gd name="T42" fmla="*/ 26 w 38"/>
                  <a:gd name="T43" fmla="*/ 37 h 39"/>
                  <a:gd name="T44" fmla="*/ 31 w 38"/>
                  <a:gd name="T45" fmla="*/ 35 h 39"/>
                  <a:gd name="T46" fmla="*/ 35 w 38"/>
                  <a:gd name="T47" fmla="*/ 29 h 39"/>
                  <a:gd name="T48" fmla="*/ 37 w 38"/>
                  <a:gd name="T49" fmla="*/ 26 h 39"/>
                  <a:gd name="T50" fmla="*/ 38 w 38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9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29"/>
                    </a:lnTo>
                    <a:lnTo>
                      <a:pt x="37" y="26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5" name="Freeform 669">
                <a:extLst>
                  <a:ext uri="{FF2B5EF4-FFF2-40B4-BE49-F238E27FC236}">
                    <a16:creationId xmlns:a16="http://schemas.microsoft.com/office/drawing/2014/main" id="{205FC24D-EF52-46B7-B4EA-264C1CB21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" y="1174"/>
                <a:ext cx="20" cy="18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9 h 37"/>
                  <a:gd name="T4" fmla="*/ 36 w 38"/>
                  <a:gd name="T5" fmla="*/ 13 h 37"/>
                  <a:gd name="T6" fmla="*/ 35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18 w 38"/>
                  <a:gd name="T15" fmla="*/ 0 h 37"/>
                  <a:gd name="T16" fmla="*/ 13 w 38"/>
                  <a:gd name="T17" fmla="*/ 0 h 37"/>
                  <a:gd name="T18" fmla="*/ 7 w 38"/>
                  <a:gd name="T19" fmla="*/ 4 h 37"/>
                  <a:gd name="T20" fmla="*/ 4 w 38"/>
                  <a:gd name="T21" fmla="*/ 8 h 37"/>
                  <a:gd name="T22" fmla="*/ 4 w 38"/>
                  <a:gd name="T23" fmla="*/ 8 h 37"/>
                  <a:gd name="T24" fmla="*/ 2 w 38"/>
                  <a:gd name="T25" fmla="*/ 13 h 37"/>
                  <a:gd name="T26" fmla="*/ 0 w 38"/>
                  <a:gd name="T27" fmla="*/ 19 h 37"/>
                  <a:gd name="T28" fmla="*/ 2 w 38"/>
                  <a:gd name="T29" fmla="*/ 24 h 37"/>
                  <a:gd name="T30" fmla="*/ 4 w 38"/>
                  <a:gd name="T31" fmla="*/ 30 h 37"/>
                  <a:gd name="T32" fmla="*/ 4 w 38"/>
                  <a:gd name="T33" fmla="*/ 30 h 37"/>
                  <a:gd name="T34" fmla="*/ 7 w 38"/>
                  <a:gd name="T35" fmla="*/ 35 h 37"/>
                  <a:gd name="T36" fmla="*/ 13 w 38"/>
                  <a:gd name="T37" fmla="*/ 37 h 37"/>
                  <a:gd name="T38" fmla="*/ 18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5 w 38"/>
                  <a:gd name="T47" fmla="*/ 30 h 37"/>
                  <a:gd name="T48" fmla="*/ 36 w 38"/>
                  <a:gd name="T49" fmla="*/ 24 h 37"/>
                  <a:gd name="T50" fmla="*/ 38 w 38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9"/>
                    </a:lnTo>
                    <a:lnTo>
                      <a:pt x="36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5" y="30"/>
                    </a:lnTo>
                    <a:lnTo>
                      <a:pt x="36" y="24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6" name="Freeform 670">
                <a:extLst>
                  <a:ext uri="{FF2B5EF4-FFF2-40B4-BE49-F238E27FC236}">
                    <a16:creationId xmlns:a16="http://schemas.microsoft.com/office/drawing/2014/main" id="{FA75EF4E-E4F3-402D-BAD9-AFC779535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5" y="1174"/>
                <a:ext cx="18" cy="18"/>
              </a:xfrm>
              <a:custGeom>
                <a:avLst/>
                <a:gdLst>
                  <a:gd name="T0" fmla="*/ 37 w 37"/>
                  <a:gd name="T1" fmla="*/ 19 h 37"/>
                  <a:gd name="T2" fmla="*/ 37 w 37"/>
                  <a:gd name="T3" fmla="*/ 19 h 37"/>
                  <a:gd name="T4" fmla="*/ 37 w 37"/>
                  <a:gd name="T5" fmla="*/ 13 h 37"/>
                  <a:gd name="T6" fmla="*/ 33 w 37"/>
                  <a:gd name="T7" fmla="*/ 8 h 37"/>
                  <a:gd name="T8" fmla="*/ 30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8 w 37"/>
                  <a:gd name="T19" fmla="*/ 4 h 37"/>
                  <a:gd name="T20" fmla="*/ 4 w 37"/>
                  <a:gd name="T21" fmla="*/ 8 h 37"/>
                  <a:gd name="T22" fmla="*/ 4 w 37"/>
                  <a:gd name="T23" fmla="*/ 8 h 37"/>
                  <a:gd name="T24" fmla="*/ 0 w 37"/>
                  <a:gd name="T25" fmla="*/ 13 h 37"/>
                  <a:gd name="T26" fmla="*/ 0 w 37"/>
                  <a:gd name="T27" fmla="*/ 19 h 37"/>
                  <a:gd name="T28" fmla="*/ 0 w 37"/>
                  <a:gd name="T29" fmla="*/ 24 h 37"/>
                  <a:gd name="T30" fmla="*/ 4 w 37"/>
                  <a:gd name="T31" fmla="*/ 30 h 37"/>
                  <a:gd name="T32" fmla="*/ 4 w 37"/>
                  <a:gd name="T33" fmla="*/ 30 h 37"/>
                  <a:gd name="T34" fmla="*/ 8 w 37"/>
                  <a:gd name="T35" fmla="*/ 35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3 w 37"/>
                  <a:gd name="T47" fmla="*/ 30 h 37"/>
                  <a:gd name="T48" fmla="*/ 37 w 37"/>
                  <a:gd name="T49" fmla="*/ 24 h 37"/>
                  <a:gd name="T50" fmla="*/ 37 w 37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3" y="30"/>
                    </a:lnTo>
                    <a:lnTo>
                      <a:pt x="37" y="24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7" name="Freeform 671">
                <a:extLst>
                  <a:ext uri="{FF2B5EF4-FFF2-40B4-BE49-F238E27FC236}">
                    <a16:creationId xmlns:a16="http://schemas.microsoft.com/office/drawing/2014/main" id="{B2774B15-C579-4E51-AAAE-013BBB235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" y="1190"/>
                <a:ext cx="19" cy="18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5 w 39"/>
                  <a:gd name="T7" fmla="*/ 8 h 37"/>
                  <a:gd name="T8" fmla="*/ 30 w 39"/>
                  <a:gd name="T9" fmla="*/ 4 h 37"/>
                  <a:gd name="T10" fmla="*/ 26 w 39"/>
                  <a:gd name="T11" fmla="*/ 0 h 37"/>
                  <a:gd name="T12" fmla="*/ 26 w 39"/>
                  <a:gd name="T13" fmla="*/ 0 h 37"/>
                  <a:gd name="T14" fmla="*/ 19 w 39"/>
                  <a:gd name="T15" fmla="*/ 0 h 37"/>
                  <a:gd name="T16" fmla="*/ 13 w 39"/>
                  <a:gd name="T17" fmla="*/ 0 h 37"/>
                  <a:gd name="T18" fmla="*/ 8 w 39"/>
                  <a:gd name="T19" fmla="*/ 4 h 37"/>
                  <a:gd name="T20" fmla="*/ 4 w 39"/>
                  <a:gd name="T21" fmla="*/ 8 h 37"/>
                  <a:gd name="T22" fmla="*/ 4 w 39"/>
                  <a:gd name="T23" fmla="*/ 8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4 w 39"/>
                  <a:gd name="T31" fmla="*/ 29 h 37"/>
                  <a:gd name="T32" fmla="*/ 4 w 39"/>
                  <a:gd name="T33" fmla="*/ 29 h 37"/>
                  <a:gd name="T34" fmla="*/ 8 w 39"/>
                  <a:gd name="T35" fmla="*/ 33 h 37"/>
                  <a:gd name="T36" fmla="*/ 13 w 39"/>
                  <a:gd name="T37" fmla="*/ 37 h 37"/>
                  <a:gd name="T38" fmla="*/ 19 w 39"/>
                  <a:gd name="T39" fmla="*/ 37 h 37"/>
                  <a:gd name="T40" fmla="*/ 26 w 39"/>
                  <a:gd name="T41" fmla="*/ 37 h 37"/>
                  <a:gd name="T42" fmla="*/ 26 w 39"/>
                  <a:gd name="T43" fmla="*/ 37 h 37"/>
                  <a:gd name="T44" fmla="*/ 30 w 39"/>
                  <a:gd name="T45" fmla="*/ 33 h 37"/>
                  <a:gd name="T46" fmla="*/ 35 w 39"/>
                  <a:gd name="T47" fmla="*/ 29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0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0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8" name="Freeform 672">
                <a:extLst>
                  <a:ext uri="{FF2B5EF4-FFF2-40B4-BE49-F238E27FC236}">
                    <a16:creationId xmlns:a16="http://schemas.microsoft.com/office/drawing/2014/main" id="{DC6F9842-DF92-4413-AF89-89CEF0998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" y="1208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2 h 38"/>
                  <a:gd name="T6" fmla="*/ 32 w 36"/>
                  <a:gd name="T7" fmla="*/ 9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2 w 36"/>
                  <a:gd name="T17" fmla="*/ 1 h 38"/>
                  <a:gd name="T18" fmla="*/ 7 w 36"/>
                  <a:gd name="T19" fmla="*/ 3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4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2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2"/>
                    </a:lnTo>
                    <a:lnTo>
                      <a:pt x="32" y="9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7" y="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2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9" name="Freeform 673">
                <a:extLst>
                  <a:ext uri="{FF2B5EF4-FFF2-40B4-BE49-F238E27FC236}">
                    <a16:creationId xmlns:a16="http://schemas.microsoft.com/office/drawing/2014/main" id="{264703BF-67E7-47E8-9302-54BD83D7D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1" y="1218"/>
                <a:ext cx="18" cy="19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5 w 37"/>
                  <a:gd name="T5" fmla="*/ 12 h 36"/>
                  <a:gd name="T6" fmla="*/ 33 w 37"/>
                  <a:gd name="T7" fmla="*/ 7 h 36"/>
                  <a:gd name="T8" fmla="*/ 29 w 37"/>
                  <a:gd name="T9" fmla="*/ 3 h 36"/>
                  <a:gd name="T10" fmla="*/ 24 w 37"/>
                  <a:gd name="T11" fmla="*/ 0 h 36"/>
                  <a:gd name="T12" fmla="*/ 24 w 37"/>
                  <a:gd name="T13" fmla="*/ 0 h 36"/>
                  <a:gd name="T14" fmla="*/ 19 w 37"/>
                  <a:gd name="T15" fmla="*/ 0 h 36"/>
                  <a:gd name="T16" fmla="*/ 13 w 37"/>
                  <a:gd name="T17" fmla="*/ 0 h 36"/>
                  <a:gd name="T18" fmla="*/ 8 w 37"/>
                  <a:gd name="T19" fmla="*/ 3 h 36"/>
                  <a:gd name="T20" fmla="*/ 2 w 37"/>
                  <a:gd name="T21" fmla="*/ 7 h 36"/>
                  <a:gd name="T22" fmla="*/ 2 w 37"/>
                  <a:gd name="T23" fmla="*/ 7 h 36"/>
                  <a:gd name="T24" fmla="*/ 0 w 37"/>
                  <a:gd name="T25" fmla="*/ 12 h 36"/>
                  <a:gd name="T26" fmla="*/ 0 w 37"/>
                  <a:gd name="T27" fmla="*/ 18 h 36"/>
                  <a:gd name="T28" fmla="*/ 0 w 37"/>
                  <a:gd name="T29" fmla="*/ 23 h 36"/>
                  <a:gd name="T30" fmla="*/ 2 w 37"/>
                  <a:gd name="T31" fmla="*/ 29 h 36"/>
                  <a:gd name="T32" fmla="*/ 2 w 37"/>
                  <a:gd name="T33" fmla="*/ 29 h 36"/>
                  <a:gd name="T34" fmla="*/ 8 w 37"/>
                  <a:gd name="T35" fmla="*/ 32 h 36"/>
                  <a:gd name="T36" fmla="*/ 13 w 37"/>
                  <a:gd name="T37" fmla="*/ 36 h 36"/>
                  <a:gd name="T38" fmla="*/ 19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2 h 36"/>
                  <a:gd name="T46" fmla="*/ 33 w 37"/>
                  <a:gd name="T47" fmla="*/ 29 h 36"/>
                  <a:gd name="T48" fmla="*/ 35 w 37"/>
                  <a:gd name="T49" fmla="*/ 23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5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8" y="32"/>
                    </a:lnTo>
                    <a:lnTo>
                      <a:pt x="13" y="36"/>
                    </a:lnTo>
                    <a:lnTo>
                      <a:pt x="19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2"/>
                    </a:lnTo>
                    <a:lnTo>
                      <a:pt x="33" y="29"/>
                    </a:lnTo>
                    <a:lnTo>
                      <a:pt x="35" y="23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0" name="Freeform 674">
                <a:extLst>
                  <a:ext uri="{FF2B5EF4-FFF2-40B4-BE49-F238E27FC236}">
                    <a16:creationId xmlns:a16="http://schemas.microsoft.com/office/drawing/2014/main" id="{9EC9E4ED-452F-4697-94B5-50331B5E8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" y="1232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3 h 36"/>
                  <a:gd name="T6" fmla="*/ 34 w 38"/>
                  <a:gd name="T7" fmla="*/ 7 h 36"/>
                  <a:gd name="T8" fmla="*/ 29 w 38"/>
                  <a:gd name="T9" fmla="*/ 4 h 36"/>
                  <a:gd name="T10" fmla="*/ 23 w 38"/>
                  <a:gd name="T11" fmla="*/ 2 h 36"/>
                  <a:gd name="T12" fmla="*/ 23 w 38"/>
                  <a:gd name="T13" fmla="*/ 2 h 36"/>
                  <a:gd name="T14" fmla="*/ 18 w 38"/>
                  <a:gd name="T15" fmla="*/ 0 h 36"/>
                  <a:gd name="T16" fmla="*/ 13 w 38"/>
                  <a:gd name="T17" fmla="*/ 0 h 36"/>
                  <a:gd name="T18" fmla="*/ 7 w 38"/>
                  <a:gd name="T19" fmla="*/ 4 h 36"/>
                  <a:gd name="T20" fmla="*/ 3 w 38"/>
                  <a:gd name="T21" fmla="*/ 7 h 36"/>
                  <a:gd name="T22" fmla="*/ 3 w 38"/>
                  <a:gd name="T23" fmla="*/ 7 h 36"/>
                  <a:gd name="T24" fmla="*/ 0 w 38"/>
                  <a:gd name="T25" fmla="*/ 13 h 36"/>
                  <a:gd name="T26" fmla="*/ 0 w 38"/>
                  <a:gd name="T27" fmla="*/ 18 h 36"/>
                  <a:gd name="T28" fmla="*/ 0 w 38"/>
                  <a:gd name="T29" fmla="*/ 24 h 36"/>
                  <a:gd name="T30" fmla="*/ 3 w 38"/>
                  <a:gd name="T31" fmla="*/ 29 h 36"/>
                  <a:gd name="T32" fmla="*/ 3 w 38"/>
                  <a:gd name="T33" fmla="*/ 29 h 36"/>
                  <a:gd name="T34" fmla="*/ 7 w 38"/>
                  <a:gd name="T35" fmla="*/ 34 h 36"/>
                  <a:gd name="T36" fmla="*/ 13 w 38"/>
                  <a:gd name="T37" fmla="*/ 36 h 36"/>
                  <a:gd name="T38" fmla="*/ 18 w 38"/>
                  <a:gd name="T39" fmla="*/ 36 h 36"/>
                  <a:gd name="T40" fmla="*/ 23 w 38"/>
                  <a:gd name="T41" fmla="*/ 36 h 36"/>
                  <a:gd name="T42" fmla="*/ 23 w 38"/>
                  <a:gd name="T43" fmla="*/ 36 h 36"/>
                  <a:gd name="T44" fmla="*/ 29 w 38"/>
                  <a:gd name="T45" fmla="*/ 34 h 36"/>
                  <a:gd name="T46" fmla="*/ 34 w 38"/>
                  <a:gd name="T47" fmla="*/ 29 h 36"/>
                  <a:gd name="T48" fmla="*/ 36 w 38"/>
                  <a:gd name="T49" fmla="*/ 24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1" name="Freeform 675">
                <a:extLst>
                  <a:ext uri="{FF2B5EF4-FFF2-40B4-BE49-F238E27FC236}">
                    <a16:creationId xmlns:a16="http://schemas.microsoft.com/office/drawing/2014/main" id="{481408AA-D92B-480A-984B-87A79A266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260"/>
                <a:ext cx="18" cy="18"/>
              </a:xfrm>
              <a:custGeom>
                <a:avLst/>
                <a:gdLst>
                  <a:gd name="T0" fmla="*/ 36 w 36"/>
                  <a:gd name="T1" fmla="*/ 19 h 37"/>
                  <a:gd name="T2" fmla="*/ 36 w 36"/>
                  <a:gd name="T3" fmla="*/ 19 h 37"/>
                  <a:gd name="T4" fmla="*/ 34 w 36"/>
                  <a:gd name="T5" fmla="*/ 13 h 37"/>
                  <a:gd name="T6" fmla="*/ 33 w 36"/>
                  <a:gd name="T7" fmla="*/ 8 h 37"/>
                  <a:gd name="T8" fmla="*/ 29 w 36"/>
                  <a:gd name="T9" fmla="*/ 4 h 37"/>
                  <a:gd name="T10" fmla="*/ 23 w 36"/>
                  <a:gd name="T11" fmla="*/ 0 h 37"/>
                  <a:gd name="T12" fmla="*/ 23 w 36"/>
                  <a:gd name="T13" fmla="*/ 0 h 37"/>
                  <a:gd name="T14" fmla="*/ 18 w 36"/>
                  <a:gd name="T15" fmla="*/ 0 h 37"/>
                  <a:gd name="T16" fmla="*/ 13 w 36"/>
                  <a:gd name="T17" fmla="*/ 0 h 37"/>
                  <a:gd name="T18" fmla="*/ 7 w 36"/>
                  <a:gd name="T19" fmla="*/ 4 h 37"/>
                  <a:gd name="T20" fmla="*/ 2 w 36"/>
                  <a:gd name="T21" fmla="*/ 8 h 37"/>
                  <a:gd name="T22" fmla="*/ 2 w 36"/>
                  <a:gd name="T23" fmla="*/ 8 h 37"/>
                  <a:gd name="T24" fmla="*/ 0 w 36"/>
                  <a:gd name="T25" fmla="*/ 13 h 37"/>
                  <a:gd name="T26" fmla="*/ 0 w 36"/>
                  <a:gd name="T27" fmla="*/ 19 h 37"/>
                  <a:gd name="T28" fmla="*/ 0 w 36"/>
                  <a:gd name="T29" fmla="*/ 24 h 37"/>
                  <a:gd name="T30" fmla="*/ 2 w 36"/>
                  <a:gd name="T31" fmla="*/ 29 h 37"/>
                  <a:gd name="T32" fmla="*/ 2 w 36"/>
                  <a:gd name="T33" fmla="*/ 29 h 37"/>
                  <a:gd name="T34" fmla="*/ 7 w 36"/>
                  <a:gd name="T35" fmla="*/ 33 h 37"/>
                  <a:gd name="T36" fmla="*/ 13 w 36"/>
                  <a:gd name="T37" fmla="*/ 37 h 37"/>
                  <a:gd name="T38" fmla="*/ 18 w 36"/>
                  <a:gd name="T39" fmla="*/ 37 h 37"/>
                  <a:gd name="T40" fmla="*/ 23 w 36"/>
                  <a:gd name="T41" fmla="*/ 37 h 37"/>
                  <a:gd name="T42" fmla="*/ 23 w 36"/>
                  <a:gd name="T43" fmla="*/ 37 h 37"/>
                  <a:gd name="T44" fmla="*/ 29 w 36"/>
                  <a:gd name="T45" fmla="*/ 33 h 37"/>
                  <a:gd name="T46" fmla="*/ 33 w 36"/>
                  <a:gd name="T47" fmla="*/ 29 h 37"/>
                  <a:gd name="T48" fmla="*/ 34 w 36"/>
                  <a:gd name="T49" fmla="*/ 24 h 37"/>
                  <a:gd name="T50" fmla="*/ 36 w 36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9"/>
                    </a:moveTo>
                    <a:lnTo>
                      <a:pt x="36" y="19"/>
                    </a:lnTo>
                    <a:lnTo>
                      <a:pt x="34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2" y="8"/>
                    </a:lnTo>
                    <a:lnTo>
                      <a:pt x="2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4" y="24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2" name="Freeform 676">
                <a:extLst>
                  <a:ext uri="{FF2B5EF4-FFF2-40B4-BE49-F238E27FC236}">
                    <a16:creationId xmlns:a16="http://schemas.microsoft.com/office/drawing/2014/main" id="{307D4191-7108-4C0F-861A-EBEA288CC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278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3 w 36"/>
                  <a:gd name="T7" fmla="*/ 7 h 38"/>
                  <a:gd name="T8" fmla="*/ 29 w 36"/>
                  <a:gd name="T9" fmla="*/ 3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3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5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3" name="Freeform 677">
                <a:extLst>
                  <a:ext uri="{FF2B5EF4-FFF2-40B4-BE49-F238E27FC236}">
                    <a16:creationId xmlns:a16="http://schemas.microsoft.com/office/drawing/2014/main" id="{1528F492-E1F6-4F47-A55E-33DFD1C69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0" y="1297"/>
                <a:ext cx="18" cy="19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4" name="Freeform 678">
                <a:extLst>
                  <a:ext uri="{FF2B5EF4-FFF2-40B4-BE49-F238E27FC236}">
                    <a16:creationId xmlns:a16="http://schemas.microsoft.com/office/drawing/2014/main" id="{91ACFCE2-DD53-40A5-98B0-76B6EC7BC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6" y="1337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3 h 38"/>
                  <a:gd name="T6" fmla="*/ 34 w 38"/>
                  <a:gd name="T7" fmla="*/ 7 h 38"/>
                  <a:gd name="T8" fmla="*/ 30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20 w 38"/>
                  <a:gd name="T15" fmla="*/ 0 h 38"/>
                  <a:gd name="T16" fmla="*/ 12 w 38"/>
                  <a:gd name="T17" fmla="*/ 2 h 38"/>
                  <a:gd name="T18" fmla="*/ 9 w 38"/>
                  <a:gd name="T19" fmla="*/ 4 h 38"/>
                  <a:gd name="T20" fmla="*/ 3 w 38"/>
                  <a:gd name="T21" fmla="*/ 7 h 38"/>
                  <a:gd name="T22" fmla="*/ 3 w 38"/>
                  <a:gd name="T23" fmla="*/ 7 h 38"/>
                  <a:gd name="T24" fmla="*/ 1 w 38"/>
                  <a:gd name="T25" fmla="*/ 13 h 38"/>
                  <a:gd name="T26" fmla="*/ 0 w 38"/>
                  <a:gd name="T27" fmla="*/ 18 h 38"/>
                  <a:gd name="T28" fmla="*/ 1 w 38"/>
                  <a:gd name="T29" fmla="*/ 26 h 38"/>
                  <a:gd name="T30" fmla="*/ 3 w 38"/>
                  <a:gd name="T31" fmla="*/ 29 h 38"/>
                  <a:gd name="T32" fmla="*/ 3 w 38"/>
                  <a:gd name="T33" fmla="*/ 29 h 38"/>
                  <a:gd name="T34" fmla="*/ 9 w 38"/>
                  <a:gd name="T35" fmla="*/ 35 h 38"/>
                  <a:gd name="T36" fmla="*/ 12 w 38"/>
                  <a:gd name="T37" fmla="*/ 37 h 38"/>
                  <a:gd name="T38" fmla="*/ 20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30 w 38"/>
                  <a:gd name="T45" fmla="*/ 35 h 38"/>
                  <a:gd name="T46" fmla="*/ 34 w 38"/>
                  <a:gd name="T47" fmla="*/ 31 h 38"/>
                  <a:gd name="T48" fmla="*/ 36 w 38"/>
                  <a:gd name="T49" fmla="*/ 26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30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5" name="Freeform 679">
                <a:extLst>
                  <a:ext uri="{FF2B5EF4-FFF2-40B4-BE49-F238E27FC236}">
                    <a16:creationId xmlns:a16="http://schemas.microsoft.com/office/drawing/2014/main" id="{AF165797-6414-4263-9A1C-083B48EED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90" y="1374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3 h 38"/>
                  <a:gd name="T6" fmla="*/ 33 w 36"/>
                  <a:gd name="T7" fmla="*/ 7 h 38"/>
                  <a:gd name="T8" fmla="*/ 29 w 36"/>
                  <a:gd name="T9" fmla="*/ 3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3 h 38"/>
                  <a:gd name="T20" fmla="*/ 2 w 36"/>
                  <a:gd name="T21" fmla="*/ 7 h 38"/>
                  <a:gd name="T22" fmla="*/ 2 w 36"/>
                  <a:gd name="T23" fmla="*/ 7 h 38"/>
                  <a:gd name="T24" fmla="*/ 0 w 36"/>
                  <a:gd name="T25" fmla="*/ 13 h 38"/>
                  <a:gd name="T26" fmla="*/ 0 w 36"/>
                  <a:gd name="T27" fmla="*/ 18 h 38"/>
                  <a:gd name="T28" fmla="*/ 0 w 36"/>
                  <a:gd name="T29" fmla="*/ 25 h 38"/>
                  <a:gd name="T30" fmla="*/ 2 w 36"/>
                  <a:gd name="T31" fmla="*/ 29 h 38"/>
                  <a:gd name="T32" fmla="*/ 2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2" y="7"/>
                    </a:lnTo>
                    <a:lnTo>
                      <a:pt x="2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6" name="Freeform 680">
                <a:extLst>
                  <a:ext uri="{FF2B5EF4-FFF2-40B4-BE49-F238E27FC236}">
                    <a16:creationId xmlns:a16="http://schemas.microsoft.com/office/drawing/2014/main" id="{5B1D39EC-2C88-491C-ACF1-452BC52E5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" y="1411"/>
                <a:ext cx="19" cy="19"/>
              </a:xfrm>
              <a:custGeom>
                <a:avLst/>
                <a:gdLst>
                  <a:gd name="T0" fmla="*/ 39 w 39"/>
                  <a:gd name="T1" fmla="*/ 19 h 39"/>
                  <a:gd name="T2" fmla="*/ 39 w 39"/>
                  <a:gd name="T3" fmla="*/ 19 h 39"/>
                  <a:gd name="T4" fmla="*/ 37 w 39"/>
                  <a:gd name="T5" fmla="*/ 13 h 39"/>
                  <a:gd name="T6" fmla="*/ 35 w 39"/>
                  <a:gd name="T7" fmla="*/ 8 h 39"/>
                  <a:gd name="T8" fmla="*/ 31 w 39"/>
                  <a:gd name="T9" fmla="*/ 4 h 39"/>
                  <a:gd name="T10" fmla="*/ 26 w 39"/>
                  <a:gd name="T11" fmla="*/ 2 h 39"/>
                  <a:gd name="T12" fmla="*/ 26 w 39"/>
                  <a:gd name="T13" fmla="*/ 2 h 39"/>
                  <a:gd name="T14" fmla="*/ 20 w 39"/>
                  <a:gd name="T15" fmla="*/ 0 h 39"/>
                  <a:gd name="T16" fmla="*/ 15 w 39"/>
                  <a:gd name="T17" fmla="*/ 2 h 39"/>
                  <a:gd name="T18" fmla="*/ 9 w 39"/>
                  <a:gd name="T19" fmla="*/ 4 h 39"/>
                  <a:gd name="T20" fmla="*/ 4 w 39"/>
                  <a:gd name="T21" fmla="*/ 8 h 39"/>
                  <a:gd name="T22" fmla="*/ 4 w 39"/>
                  <a:gd name="T23" fmla="*/ 8 h 39"/>
                  <a:gd name="T24" fmla="*/ 2 w 39"/>
                  <a:gd name="T25" fmla="*/ 13 h 39"/>
                  <a:gd name="T26" fmla="*/ 0 w 39"/>
                  <a:gd name="T27" fmla="*/ 19 h 39"/>
                  <a:gd name="T28" fmla="*/ 2 w 39"/>
                  <a:gd name="T29" fmla="*/ 26 h 39"/>
                  <a:gd name="T30" fmla="*/ 4 w 39"/>
                  <a:gd name="T31" fmla="*/ 29 h 39"/>
                  <a:gd name="T32" fmla="*/ 4 w 39"/>
                  <a:gd name="T33" fmla="*/ 29 h 39"/>
                  <a:gd name="T34" fmla="*/ 9 w 39"/>
                  <a:gd name="T35" fmla="*/ 35 h 39"/>
                  <a:gd name="T36" fmla="*/ 15 w 39"/>
                  <a:gd name="T37" fmla="*/ 37 h 39"/>
                  <a:gd name="T38" fmla="*/ 20 w 39"/>
                  <a:gd name="T39" fmla="*/ 39 h 39"/>
                  <a:gd name="T40" fmla="*/ 26 w 39"/>
                  <a:gd name="T41" fmla="*/ 37 h 39"/>
                  <a:gd name="T42" fmla="*/ 26 w 39"/>
                  <a:gd name="T43" fmla="*/ 37 h 39"/>
                  <a:gd name="T44" fmla="*/ 31 w 39"/>
                  <a:gd name="T45" fmla="*/ 35 h 39"/>
                  <a:gd name="T46" fmla="*/ 35 w 39"/>
                  <a:gd name="T47" fmla="*/ 29 h 39"/>
                  <a:gd name="T48" fmla="*/ 37 w 39"/>
                  <a:gd name="T49" fmla="*/ 26 h 39"/>
                  <a:gd name="T50" fmla="*/ 39 w 39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9">
                    <a:moveTo>
                      <a:pt x="39" y="19"/>
                    </a:moveTo>
                    <a:lnTo>
                      <a:pt x="39" y="19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5"/>
                    </a:lnTo>
                    <a:lnTo>
                      <a:pt x="15" y="37"/>
                    </a:lnTo>
                    <a:lnTo>
                      <a:pt x="20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29"/>
                    </a:lnTo>
                    <a:lnTo>
                      <a:pt x="37" y="26"/>
                    </a:lnTo>
                    <a:lnTo>
                      <a:pt x="39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7" name="Freeform 681">
                <a:extLst>
                  <a:ext uri="{FF2B5EF4-FFF2-40B4-BE49-F238E27FC236}">
                    <a16:creationId xmlns:a16="http://schemas.microsoft.com/office/drawing/2014/main" id="{B1B89E53-1B6F-4350-B58C-73942C991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" y="1439"/>
                <a:ext cx="18" cy="19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3 w 36"/>
                  <a:gd name="T7" fmla="*/ 7 h 36"/>
                  <a:gd name="T8" fmla="*/ 29 w 36"/>
                  <a:gd name="T9" fmla="*/ 3 h 36"/>
                  <a:gd name="T10" fmla="*/ 24 w 36"/>
                  <a:gd name="T11" fmla="*/ 0 h 36"/>
                  <a:gd name="T12" fmla="*/ 24 w 36"/>
                  <a:gd name="T13" fmla="*/ 0 h 36"/>
                  <a:gd name="T14" fmla="*/ 18 w 36"/>
                  <a:gd name="T15" fmla="*/ 0 h 36"/>
                  <a:gd name="T16" fmla="*/ 13 w 36"/>
                  <a:gd name="T17" fmla="*/ 0 h 36"/>
                  <a:gd name="T18" fmla="*/ 7 w 36"/>
                  <a:gd name="T19" fmla="*/ 3 h 36"/>
                  <a:gd name="T20" fmla="*/ 4 w 36"/>
                  <a:gd name="T21" fmla="*/ 7 h 36"/>
                  <a:gd name="T22" fmla="*/ 4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3 h 36"/>
                  <a:gd name="T30" fmla="*/ 4 w 36"/>
                  <a:gd name="T31" fmla="*/ 29 h 36"/>
                  <a:gd name="T32" fmla="*/ 4 w 36"/>
                  <a:gd name="T33" fmla="*/ 29 h 36"/>
                  <a:gd name="T34" fmla="*/ 7 w 36"/>
                  <a:gd name="T35" fmla="*/ 33 h 36"/>
                  <a:gd name="T36" fmla="*/ 13 w 36"/>
                  <a:gd name="T37" fmla="*/ 36 h 36"/>
                  <a:gd name="T38" fmla="*/ 18 w 36"/>
                  <a:gd name="T39" fmla="*/ 36 h 36"/>
                  <a:gd name="T40" fmla="*/ 24 w 36"/>
                  <a:gd name="T41" fmla="*/ 36 h 36"/>
                  <a:gd name="T42" fmla="*/ 24 w 36"/>
                  <a:gd name="T43" fmla="*/ 36 h 36"/>
                  <a:gd name="T44" fmla="*/ 29 w 36"/>
                  <a:gd name="T45" fmla="*/ 33 h 36"/>
                  <a:gd name="T46" fmla="*/ 33 w 36"/>
                  <a:gd name="T47" fmla="*/ 29 h 36"/>
                  <a:gd name="T48" fmla="*/ 36 w 36"/>
                  <a:gd name="T49" fmla="*/ 23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3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8" name="Freeform 682">
                <a:extLst>
                  <a:ext uri="{FF2B5EF4-FFF2-40B4-BE49-F238E27FC236}">
                    <a16:creationId xmlns:a16="http://schemas.microsoft.com/office/drawing/2014/main" id="{E809CE30-C5A3-4892-B54F-1E34603FF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6" y="1439"/>
                <a:ext cx="19" cy="19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3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20 w 38"/>
                  <a:gd name="T15" fmla="*/ 0 h 36"/>
                  <a:gd name="T16" fmla="*/ 12 w 38"/>
                  <a:gd name="T17" fmla="*/ 0 h 36"/>
                  <a:gd name="T18" fmla="*/ 9 w 38"/>
                  <a:gd name="T19" fmla="*/ 3 h 36"/>
                  <a:gd name="T20" fmla="*/ 3 w 38"/>
                  <a:gd name="T21" fmla="*/ 7 h 36"/>
                  <a:gd name="T22" fmla="*/ 3 w 38"/>
                  <a:gd name="T23" fmla="*/ 7 h 36"/>
                  <a:gd name="T24" fmla="*/ 2 w 38"/>
                  <a:gd name="T25" fmla="*/ 13 h 36"/>
                  <a:gd name="T26" fmla="*/ 0 w 38"/>
                  <a:gd name="T27" fmla="*/ 18 h 36"/>
                  <a:gd name="T28" fmla="*/ 2 w 38"/>
                  <a:gd name="T29" fmla="*/ 23 h 36"/>
                  <a:gd name="T30" fmla="*/ 3 w 38"/>
                  <a:gd name="T31" fmla="*/ 29 h 36"/>
                  <a:gd name="T32" fmla="*/ 3 w 38"/>
                  <a:gd name="T33" fmla="*/ 29 h 36"/>
                  <a:gd name="T34" fmla="*/ 9 w 38"/>
                  <a:gd name="T35" fmla="*/ 33 h 36"/>
                  <a:gd name="T36" fmla="*/ 12 w 38"/>
                  <a:gd name="T37" fmla="*/ 36 h 36"/>
                  <a:gd name="T38" fmla="*/ 20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3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3"/>
                    </a:lnTo>
                    <a:lnTo>
                      <a:pt x="12" y="36"/>
                    </a:lnTo>
                    <a:lnTo>
                      <a:pt x="20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9" name="Freeform 683">
                <a:extLst>
                  <a:ext uri="{FF2B5EF4-FFF2-40B4-BE49-F238E27FC236}">
                    <a16:creationId xmlns:a16="http://schemas.microsoft.com/office/drawing/2014/main" id="{186FEC2A-6789-4C26-BF10-EBA0D71B8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1444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7 w 38"/>
                  <a:gd name="T5" fmla="*/ 13 h 38"/>
                  <a:gd name="T6" fmla="*/ 35 w 38"/>
                  <a:gd name="T7" fmla="*/ 7 h 38"/>
                  <a:gd name="T8" fmla="*/ 29 w 38"/>
                  <a:gd name="T9" fmla="*/ 4 h 38"/>
                  <a:gd name="T10" fmla="*/ 24 w 38"/>
                  <a:gd name="T11" fmla="*/ 2 h 38"/>
                  <a:gd name="T12" fmla="*/ 24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8 w 38"/>
                  <a:gd name="T19" fmla="*/ 4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4 h 38"/>
                  <a:gd name="T30" fmla="*/ 4 w 38"/>
                  <a:gd name="T31" fmla="*/ 29 h 38"/>
                  <a:gd name="T32" fmla="*/ 4 w 38"/>
                  <a:gd name="T33" fmla="*/ 29 h 38"/>
                  <a:gd name="T34" fmla="*/ 8 w 38"/>
                  <a:gd name="T35" fmla="*/ 34 h 38"/>
                  <a:gd name="T36" fmla="*/ 13 w 38"/>
                  <a:gd name="T37" fmla="*/ 36 h 38"/>
                  <a:gd name="T38" fmla="*/ 18 w 38"/>
                  <a:gd name="T39" fmla="*/ 38 h 38"/>
                  <a:gd name="T40" fmla="*/ 24 w 38"/>
                  <a:gd name="T41" fmla="*/ 36 h 38"/>
                  <a:gd name="T42" fmla="*/ 24 w 38"/>
                  <a:gd name="T43" fmla="*/ 36 h 38"/>
                  <a:gd name="T44" fmla="*/ 29 w 38"/>
                  <a:gd name="T45" fmla="*/ 34 h 38"/>
                  <a:gd name="T46" fmla="*/ 35 w 38"/>
                  <a:gd name="T47" fmla="*/ 29 h 38"/>
                  <a:gd name="T48" fmla="*/ 37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0" name="Freeform 684">
                <a:extLst>
                  <a:ext uri="{FF2B5EF4-FFF2-40B4-BE49-F238E27FC236}">
                    <a16:creationId xmlns:a16="http://schemas.microsoft.com/office/drawing/2014/main" id="{F3E1DE97-24FF-4E92-B949-4BD691840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4" y="1468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7 w 38"/>
                  <a:gd name="T5" fmla="*/ 13 h 37"/>
                  <a:gd name="T6" fmla="*/ 35 w 38"/>
                  <a:gd name="T7" fmla="*/ 7 h 37"/>
                  <a:gd name="T8" fmla="*/ 31 w 38"/>
                  <a:gd name="T9" fmla="*/ 4 h 37"/>
                  <a:gd name="T10" fmla="*/ 26 w 38"/>
                  <a:gd name="T11" fmla="*/ 0 h 37"/>
                  <a:gd name="T12" fmla="*/ 26 w 38"/>
                  <a:gd name="T13" fmla="*/ 0 h 37"/>
                  <a:gd name="T14" fmla="*/ 20 w 38"/>
                  <a:gd name="T15" fmla="*/ 0 h 37"/>
                  <a:gd name="T16" fmla="*/ 13 w 38"/>
                  <a:gd name="T17" fmla="*/ 0 h 37"/>
                  <a:gd name="T18" fmla="*/ 9 w 38"/>
                  <a:gd name="T19" fmla="*/ 4 h 37"/>
                  <a:gd name="T20" fmla="*/ 4 w 38"/>
                  <a:gd name="T21" fmla="*/ 7 h 37"/>
                  <a:gd name="T22" fmla="*/ 4 w 38"/>
                  <a:gd name="T23" fmla="*/ 7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9 w 38"/>
                  <a:gd name="T35" fmla="*/ 33 h 37"/>
                  <a:gd name="T36" fmla="*/ 13 w 38"/>
                  <a:gd name="T37" fmla="*/ 37 h 37"/>
                  <a:gd name="T38" fmla="*/ 20 w 38"/>
                  <a:gd name="T39" fmla="*/ 37 h 37"/>
                  <a:gd name="T40" fmla="*/ 26 w 38"/>
                  <a:gd name="T41" fmla="*/ 37 h 37"/>
                  <a:gd name="T42" fmla="*/ 26 w 38"/>
                  <a:gd name="T43" fmla="*/ 37 h 37"/>
                  <a:gd name="T44" fmla="*/ 31 w 38"/>
                  <a:gd name="T45" fmla="*/ 33 h 37"/>
                  <a:gd name="T46" fmla="*/ 35 w 38"/>
                  <a:gd name="T47" fmla="*/ 29 h 37"/>
                  <a:gd name="T48" fmla="*/ 37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1" name="Freeform 685">
                <a:extLst>
                  <a:ext uri="{FF2B5EF4-FFF2-40B4-BE49-F238E27FC236}">
                    <a16:creationId xmlns:a16="http://schemas.microsoft.com/office/drawing/2014/main" id="{F4052761-164F-4D15-B932-3E77F73FA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6" y="1472"/>
                <a:ext cx="19" cy="18"/>
              </a:xfrm>
              <a:custGeom>
                <a:avLst/>
                <a:gdLst>
                  <a:gd name="T0" fmla="*/ 36 w 36"/>
                  <a:gd name="T1" fmla="*/ 18 h 37"/>
                  <a:gd name="T2" fmla="*/ 36 w 36"/>
                  <a:gd name="T3" fmla="*/ 18 h 37"/>
                  <a:gd name="T4" fmla="*/ 36 w 36"/>
                  <a:gd name="T5" fmla="*/ 13 h 37"/>
                  <a:gd name="T6" fmla="*/ 32 w 36"/>
                  <a:gd name="T7" fmla="*/ 8 h 37"/>
                  <a:gd name="T8" fmla="*/ 29 w 36"/>
                  <a:gd name="T9" fmla="*/ 4 h 37"/>
                  <a:gd name="T10" fmla="*/ 23 w 36"/>
                  <a:gd name="T11" fmla="*/ 0 h 37"/>
                  <a:gd name="T12" fmla="*/ 23 w 36"/>
                  <a:gd name="T13" fmla="*/ 0 h 37"/>
                  <a:gd name="T14" fmla="*/ 18 w 36"/>
                  <a:gd name="T15" fmla="*/ 0 h 37"/>
                  <a:gd name="T16" fmla="*/ 12 w 36"/>
                  <a:gd name="T17" fmla="*/ 0 h 37"/>
                  <a:gd name="T18" fmla="*/ 7 w 36"/>
                  <a:gd name="T19" fmla="*/ 4 h 37"/>
                  <a:gd name="T20" fmla="*/ 3 w 36"/>
                  <a:gd name="T21" fmla="*/ 8 h 37"/>
                  <a:gd name="T22" fmla="*/ 3 w 36"/>
                  <a:gd name="T23" fmla="*/ 8 h 37"/>
                  <a:gd name="T24" fmla="*/ 0 w 36"/>
                  <a:gd name="T25" fmla="*/ 13 h 37"/>
                  <a:gd name="T26" fmla="*/ 0 w 36"/>
                  <a:gd name="T27" fmla="*/ 18 h 37"/>
                  <a:gd name="T28" fmla="*/ 0 w 36"/>
                  <a:gd name="T29" fmla="*/ 24 h 37"/>
                  <a:gd name="T30" fmla="*/ 3 w 36"/>
                  <a:gd name="T31" fmla="*/ 29 h 37"/>
                  <a:gd name="T32" fmla="*/ 3 w 36"/>
                  <a:gd name="T33" fmla="*/ 29 h 37"/>
                  <a:gd name="T34" fmla="*/ 7 w 36"/>
                  <a:gd name="T35" fmla="*/ 33 h 37"/>
                  <a:gd name="T36" fmla="*/ 12 w 36"/>
                  <a:gd name="T37" fmla="*/ 37 h 37"/>
                  <a:gd name="T38" fmla="*/ 18 w 36"/>
                  <a:gd name="T39" fmla="*/ 37 h 37"/>
                  <a:gd name="T40" fmla="*/ 23 w 36"/>
                  <a:gd name="T41" fmla="*/ 37 h 37"/>
                  <a:gd name="T42" fmla="*/ 23 w 36"/>
                  <a:gd name="T43" fmla="*/ 37 h 37"/>
                  <a:gd name="T44" fmla="*/ 29 w 36"/>
                  <a:gd name="T45" fmla="*/ 33 h 37"/>
                  <a:gd name="T46" fmla="*/ 32 w 36"/>
                  <a:gd name="T47" fmla="*/ 29 h 37"/>
                  <a:gd name="T48" fmla="*/ 36 w 36"/>
                  <a:gd name="T49" fmla="*/ 24 h 37"/>
                  <a:gd name="T50" fmla="*/ 36 w 36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2" name="Freeform 686">
                <a:extLst>
                  <a:ext uri="{FF2B5EF4-FFF2-40B4-BE49-F238E27FC236}">
                    <a16:creationId xmlns:a16="http://schemas.microsoft.com/office/drawing/2014/main" id="{30407944-5A7E-4BE1-B7B3-A7B7C86A2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474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3 w 37"/>
                  <a:gd name="T7" fmla="*/ 9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8 w 37"/>
                  <a:gd name="T19" fmla="*/ 4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3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4 h 38"/>
                  <a:gd name="T36" fmla="*/ 13 w 37"/>
                  <a:gd name="T37" fmla="*/ 36 h 38"/>
                  <a:gd name="T38" fmla="*/ 18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4 h 38"/>
                  <a:gd name="T46" fmla="*/ 33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3" name="Freeform 687">
                <a:extLst>
                  <a:ext uri="{FF2B5EF4-FFF2-40B4-BE49-F238E27FC236}">
                    <a16:creationId xmlns:a16="http://schemas.microsoft.com/office/drawing/2014/main" id="{1AF9AC05-BFBE-4B26-8FE9-075A009F7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1479"/>
                <a:ext cx="20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29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5 h 38"/>
                  <a:gd name="T30" fmla="*/ 4 w 38"/>
                  <a:gd name="T31" fmla="*/ 31 h 38"/>
                  <a:gd name="T32" fmla="*/ 4 w 38"/>
                  <a:gd name="T33" fmla="*/ 31 h 38"/>
                  <a:gd name="T34" fmla="*/ 7 w 38"/>
                  <a:gd name="T35" fmla="*/ 35 h 38"/>
                  <a:gd name="T36" fmla="*/ 13 w 38"/>
                  <a:gd name="T37" fmla="*/ 36 h 38"/>
                  <a:gd name="T38" fmla="*/ 18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29 w 38"/>
                  <a:gd name="T45" fmla="*/ 35 h 38"/>
                  <a:gd name="T46" fmla="*/ 35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9" y="35"/>
                    </a:lnTo>
                    <a:lnTo>
                      <a:pt x="35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4" name="Freeform 688">
                <a:extLst>
                  <a:ext uri="{FF2B5EF4-FFF2-40B4-BE49-F238E27FC236}">
                    <a16:creationId xmlns:a16="http://schemas.microsoft.com/office/drawing/2014/main" id="{362B5FD0-079E-48B7-BF40-5878E11EC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3" y="1481"/>
                <a:ext cx="18" cy="19"/>
              </a:xfrm>
              <a:custGeom>
                <a:avLst/>
                <a:gdLst>
                  <a:gd name="T0" fmla="*/ 37 w 37"/>
                  <a:gd name="T1" fmla="*/ 19 h 39"/>
                  <a:gd name="T2" fmla="*/ 37 w 37"/>
                  <a:gd name="T3" fmla="*/ 19 h 39"/>
                  <a:gd name="T4" fmla="*/ 37 w 37"/>
                  <a:gd name="T5" fmla="*/ 13 h 39"/>
                  <a:gd name="T6" fmla="*/ 33 w 37"/>
                  <a:gd name="T7" fmla="*/ 8 h 39"/>
                  <a:gd name="T8" fmla="*/ 30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9 w 37"/>
                  <a:gd name="T15" fmla="*/ 0 h 39"/>
                  <a:gd name="T16" fmla="*/ 13 w 37"/>
                  <a:gd name="T17" fmla="*/ 2 h 39"/>
                  <a:gd name="T18" fmla="*/ 8 w 37"/>
                  <a:gd name="T19" fmla="*/ 4 h 39"/>
                  <a:gd name="T20" fmla="*/ 4 w 37"/>
                  <a:gd name="T21" fmla="*/ 8 h 39"/>
                  <a:gd name="T22" fmla="*/ 4 w 37"/>
                  <a:gd name="T23" fmla="*/ 8 h 39"/>
                  <a:gd name="T24" fmla="*/ 0 w 37"/>
                  <a:gd name="T25" fmla="*/ 13 h 39"/>
                  <a:gd name="T26" fmla="*/ 0 w 37"/>
                  <a:gd name="T27" fmla="*/ 19 h 39"/>
                  <a:gd name="T28" fmla="*/ 0 w 37"/>
                  <a:gd name="T29" fmla="*/ 24 h 39"/>
                  <a:gd name="T30" fmla="*/ 4 w 37"/>
                  <a:gd name="T31" fmla="*/ 30 h 39"/>
                  <a:gd name="T32" fmla="*/ 4 w 37"/>
                  <a:gd name="T33" fmla="*/ 30 h 39"/>
                  <a:gd name="T34" fmla="*/ 8 w 37"/>
                  <a:gd name="T35" fmla="*/ 35 h 39"/>
                  <a:gd name="T36" fmla="*/ 13 w 37"/>
                  <a:gd name="T37" fmla="*/ 37 h 39"/>
                  <a:gd name="T38" fmla="*/ 19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30 w 37"/>
                  <a:gd name="T45" fmla="*/ 35 h 39"/>
                  <a:gd name="T46" fmla="*/ 33 w 37"/>
                  <a:gd name="T47" fmla="*/ 30 h 39"/>
                  <a:gd name="T48" fmla="*/ 37 w 37"/>
                  <a:gd name="T49" fmla="*/ 24 h 39"/>
                  <a:gd name="T50" fmla="*/ 37 w 37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19"/>
                    </a:moveTo>
                    <a:lnTo>
                      <a:pt x="37" y="19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9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5"/>
                    </a:lnTo>
                    <a:lnTo>
                      <a:pt x="33" y="30"/>
                    </a:lnTo>
                    <a:lnTo>
                      <a:pt x="37" y="24"/>
                    </a:lnTo>
                    <a:lnTo>
                      <a:pt x="37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5" name="Freeform 689">
                <a:extLst>
                  <a:ext uri="{FF2B5EF4-FFF2-40B4-BE49-F238E27FC236}">
                    <a16:creationId xmlns:a16="http://schemas.microsoft.com/office/drawing/2014/main" id="{06CC9DEB-66CB-4F81-85C9-40D9B508A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6" y="149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2 h 38"/>
                  <a:gd name="T6" fmla="*/ 34 w 38"/>
                  <a:gd name="T7" fmla="*/ 9 h 38"/>
                  <a:gd name="T8" fmla="*/ 29 w 38"/>
                  <a:gd name="T9" fmla="*/ 3 h 38"/>
                  <a:gd name="T10" fmla="*/ 25 w 38"/>
                  <a:gd name="T11" fmla="*/ 1 h 38"/>
                  <a:gd name="T12" fmla="*/ 25 w 38"/>
                  <a:gd name="T13" fmla="*/ 1 h 38"/>
                  <a:gd name="T14" fmla="*/ 18 w 38"/>
                  <a:gd name="T15" fmla="*/ 0 h 38"/>
                  <a:gd name="T16" fmla="*/ 13 w 38"/>
                  <a:gd name="T17" fmla="*/ 1 h 38"/>
                  <a:gd name="T18" fmla="*/ 7 w 38"/>
                  <a:gd name="T19" fmla="*/ 3 h 38"/>
                  <a:gd name="T20" fmla="*/ 3 w 38"/>
                  <a:gd name="T21" fmla="*/ 9 h 38"/>
                  <a:gd name="T22" fmla="*/ 3 w 38"/>
                  <a:gd name="T23" fmla="*/ 9 h 38"/>
                  <a:gd name="T24" fmla="*/ 2 w 38"/>
                  <a:gd name="T25" fmla="*/ 12 h 38"/>
                  <a:gd name="T26" fmla="*/ 0 w 38"/>
                  <a:gd name="T27" fmla="*/ 20 h 38"/>
                  <a:gd name="T28" fmla="*/ 2 w 38"/>
                  <a:gd name="T29" fmla="*/ 25 h 38"/>
                  <a:gd name="T30" fmla="*/ 3 w 38"/>
                  <a:gd name="T31" fmla="*/ 31 h 38"/>
                  <a:gd name="T32" fmla="*/ 3 w 38"/>
                  <a:gd name="T33" fmla="*/ 31 h 38"/>
                  <a:gd name="T34" fmla="*/ 7 w 38"/>
                  <a:gd name="T35" fmla="*/ 34 h 38"/>
                  <a:gd name="T36" fmla="*/ 13 w 38"/>
                  <a:gd name="T37" fmla="*/ 36 h 38"/>
                  <a:gd name="T38" fmla="*/ 18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29 w 38"/>
                  <a:gd name="T45" fmla="*/ 34 h 38"/>
                  <a:gd name="T46" fmla="*/ 34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2"/>
                    </a:lnTo>
                    <a:lnTo>
                      <a:pt x="34" y="9"/>
                    </a:lnTo>
                    <a:lnTo>
                      <a:pt x="29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9" y="34"/>
                    </a:lnTo>
                    <a:lnTo>
                      <a:pt x="34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6" name="Freeform 690">
                <a:extLst>
                  <a:ext uri="{FF2B5EF4-FFF2-40B4-BE49-F238E27FC236}">
                    <a16:creationId xmlns:a16="http://schemas.microsoft.com/office/drawing/2014/main" id="{C7A05134-6AEB-4B2B-B453-CCCAF5880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1493"/>
                <a:ext cx="18" cy="18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3 w 37"/>
                  <a:gd name="T7" fmla="*/ 7 h 37"/>
                  <a:gd name="T8" fmla="*/ 29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8 w 37"/>
                  <a:gd name="T19" fmla="*/ 4 h 37"/>
                  <a:gd name="T20" fmla="*/ 4 w 37"/>
                  <a:gd name="T21" fmla="*/ 7 h 37"/>
                  <a:gd name="T22" fmla="*/ 4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29 h 37"/>
                  <a:gd name="T32" fmla="*/ 4 w 37"/>
                  <a:gd name="T33" fmla="*/ 29 h 37"/>
                  <a:gd name="T34" fmla="*/ 8 w 37"/>
                  <a:gd name="T35" fmla="*/ 33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29 w 37"/>
                  <a:gd name="T45" fmla="*/ 33 h 37"/>
                  <a:gd name="T46" fmla="*/ 33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7" name="Freeform 691">
                <a:extLst>
                  <a:ext uri="{FF2B5EF4-FFF2-40B4-BE49-F238E27FC236}">
                    <a16:creationId xmlns:a16="http://schemas.microsoft.com/office/drawing/2014/main" id="{3EC0CD80-6732-4B1B-B513-A1F895E8B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493"/>
                <a:ext cx="20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5 w 38"/>
                  <a:gd name="T7" fmla="*/ 7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5 w 38"/>
                  <a:gd name="T17" fmla="*/ 0 h 37"/>
                  <a:gd name="T18" fmla="*/ 9 w 38"/>
                  <a:gd name="T19" fmla="*/ 4 h 37"/>
                  <a:gd name="T20" fmla="*/ 4 w 38"/>
                  <a:gd name="T21" fmla="*/ 7 h 37"/>
                  <a:gd name="T22" fmla="*/ 4 w 38"/>
                  <a:gd name="T23" fmla="*/ 7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9 w 38"/>
                  <a:gd name="T35" fmla="*/ 33 h 37"/>
                  <a:gd name="T36" fmla="*/ 15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5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8" name="Freeform 692">
                <a:extLst>
                  <a:ext uri="{FF2B5EF4-FFF2-40B4-BE49-F238E27FC236}">
                    <a16:creationId xmlns:a16="http://schemas.microsoft.com/office/drawing/2014/main" id="{3B334CDA-5357-42CB-9E31-C8EE6D94C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493"/>
                <a:ext cx="20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5 w 38"/>
                  <a:gd name="T7" fmla="*/ 7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5 w 38"/>
                  <a:gd name="T17" fmla="*/ 0 h 37"/>
                  <a:gd name="T18" fmla="*/ 9 w 38"/>
                  <a:gd name="T19" fmla="*/ 4 h 37"/>
                  <a:gd name="T20" fmla="*/ 4 w 38"/>
                  <a:gd name="T21" fmla="*/ 7 h 37"/>
                  <a:gd name="T22" fmla="*/ 4 w 38"/>
                  <a:gd name="T23" fmla="*/ 7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9 w 38"/>
                  <a:gd name="T35" fmla="*/ 33 h 37"/>
                  <a:gd name="T36" fmla="*/ 15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5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5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9" name="Freeform 693">
                <a:extLst>
                  <a:ext uri="{FF2B5EF4-FFF2-40B4-BE49-F238E27FC236}">
                    <a16:creationId xmlns:a16="http://schemas.microsoft.com/office/drawing/2014/main" id="{CF317D84-7271-4F85-846E-E98FE3074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495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5 w 37"/>
                  <a:gd name="T7" fmla="*/ 9 h 38"/>
                  <a:gd name="T8" fmla="*/ 30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3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4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4 h 38"/>
                  <a:gd name="T46" fmla="*/ 35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4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0" name="Freeform 694">
                <a:extLst>
                  <a:ext uri="{FF2B5EF4-FFF2-40B4-BE49-F238E27FC236}">
                    <a16:creationId xmlns:a16="http://schemas.microsoft.com/office/drawing/2014/main" id="{06ADFEC6-141D-4503-9BC4-8D060E31D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495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5 w 37"/>
                  <a:gd name="T7" fmla="*/ 9 h 38"/>
                  <a:gd name="T8" fmla="*/ 30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3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4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4 h 38"/>
                  <a:gd name="T46" fmla="*/ 35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4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1" name="Freeform 695">
                <a:extLst>
                  <a:ext uri="{FF2B5EF4-FFF2-40B4-BE49-F238E27FC236}">
                    <a16:creationId xmlns:a16="http://schemas.microsoft.com/office/drawing/2014/main" id="{67FA2A1C-C145-46F6-972F-A5841EBC1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8" y="1495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5 w 37"/>
                  <a:gd name="T7" fmla="*/ 9 h 38"/>
                  <a:gd name="T8" fmla="*/ 30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3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4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4 h 38"/>
                  <a:gd name="T46" fmla="*/ 35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4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2" name="Freeform 696">
                <a:extLst>
                  <a:ext uri="{FF2B5EF4-FFF2-40B4-BE49-F238E27FC236}">
                    <a16:creationId xmlns:a16="http://schemas.microsoft.com/office/drawing/2014/main" id="{AFD7B2AF-C047-43E1-A469-225E3F525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495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3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3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3" name="Freeform 697">
                <a:extLst>
                  <a:ext uri="{FF2B5EF4-FFF2-40B4-BE49-F238E27FC236}">
                    <a16:creationId xmlns:a16="http://schemas.microsoft.com/office/drawing/2014/main" id="{7EDDBB3C-2C90-415C-88C6-47779413F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" y="1495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3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3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4" name="Freeform 698">
                <a:extLst>
                  <a:ext uri="{FF2B5EF4-FFF2-40B4-BE49-F238E27FC236}">
                    <a16:creationId xmlns:a16="http://schemas.microsoft.com/office/drawing/2014/main" id="{7E0FAF7D-376A-4CAC-9877-4E79F33A4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1495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3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3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5" name="Freeform 699">
                <a:extLst>
                  <a:ext uri="{FF2B5EF4-FFF2-40B4-BE49-F238E27FC236}">
                    <a16:creationId xmlns:a16="http://schemas.microsoft.com/office/drawing/2014/main" id="{FCE0468A-CF3C-47B1-B31B-4F0153613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498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2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5 h 37"/>
                  <a:gd name="T36" fmla="*/ 12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6" name="Freeform 700">
                <a:extLst>
                  <a:ext uri="{FF2B5EF4-FFF2-40B4-BE49-F238E27FC236}">
                    <a16:creationId xmlns:a16="http://schemas.microsoft.com/office/drawing/2014/main" id="{5F581560-06B3-4A91-BE44-FBD532BEDB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498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2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5 h 37"/>
                  <a:gd name="T36" fmla="*/ 12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7" name="Freeform 701">
                <a:extLst>
                  <a:ext uri="{FF2B5EF4-FFF2-40B4-BE49-F238E27FC236}">
                    <a16:creationId xmlns:a16="http://schemas.microsoft.com/office/drawing/2014/main" id="{DD69924B-CD08-40ED-B028-C1108FA64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498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2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5 h 37"/>
                  <a:gd name="T36" fmla="*/ 12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8" name="Freeform 702">
                <a:extLst>
                  <a:ext uri="{FF2B5EF4-FFF2-40B4-BE49-F238E27FC236}">
                    <a16:creationId xmlns:a16="http://schemas.microsoft.com/office/drawing/2014/main" id="{7A52A231-AD32-4787-B68F-A132A25E1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2" y="1498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2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5 h 37"/>
                  <a:gd name="T36" fmla="*/ 12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9" name="Freeform 703">
                <a:extLst>
                  <a:ext uri="{FF2B5EF4-FFF2-40B4-BE49-F238E27FC236}">
                    <a16:creationId xmlns:a16="http://schemas.microsoft.com/office/drawing/2014/main" id="{D79E9911-C10F-4073-A026-894A7261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507"/>
                <a:ext cx="18" cy="19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19 h 39"/>
                  <a:gd name="T4" fmla="*/ 36 w 36"/>
                  <a:gd name="T5" fmla="*/ 13 h 39"/>
                  <a:gd name="T6" fmla="*/ 33 w 36"/>
                  <a:gd name="T7" fmla="*/ 8 h 39"/>
                  <a:gd name="T8" fmla="*/ 29 w 36"/>
                  <a:gd name="T9" fmla="*/ 4 h 39"/>
                  <a:gd name="T10" fmla="*/ 24 w 36"/>
                  <a:gd name="T11" fmla="*/ 2 h 39"/>
                  <a:gd name="T12" fmla="*/ 24 w 36"/>
                  <a:gd name="T13" fmla="*/ 2 h 39"/>
                  <a:gd name="T14" fmla="*/ 18 w 36"/>
                  <a:gd name="T15" fmla="*/ 0 h 39"/>
                  <a:gd name="T16" fmla="*/ 13 w 36"/>
                  <a:gd name="T17" fmla="*/ 2 h 39"/>
                  <a:gd name="T18" fmla="*/ 7 w 36"/>
                  <a:gd name="T19" fmla="*/ 4 h 39"/>
                  <a:gd name="T20" fmla="*/ 4 w 36"/>
                  <a:gd name="T21" fmla="*/ 8 h 39"/>
                  <a:gd name="T22" fmla="*/ 4 w 36"/>
                  <a:gd name="T23" fmla="*/ 8 h 39"/>
                  <a:gd name="T24" fmla="*/ 0 w 36"/>
                  <a:gd name="T25" fmla="*/ 13 h 39"/>
                  <a:gd name="T26" fmla="*/ 0 w 36"/>
                  <a:gd name="T27" fmla="*/ 19 h 39"/>
                  <a:gd name="T28" fmla="*/ 0 w 36"/>
                  <a:gd name="T29" fmla="*/ 26 h 39"/>
                  <a:gd name="T30" fmla="*/ 4 w 36"/>
                  <a:gd name="T31" fmla="*/ 30 h 39"/>
                  <a:gd name="T32" fmla="*/ 4 w 36"/>
                  <a:gd name="T33" fmla="*/ 30 h 39"/>
                  <a:gd name="T34" fmla="*/ 7 w 36"/>
                  <a:gd name="T35" fmla="*/ 35 h 39"/>
                  <a:gd name="T36" fmla="*/ 13 w 36"/>
                  <a:gd name="T37" fmla="*/ 37 h 39"/>
                  <a:gd name="T38" fmla="*/ 18 w 36"/>
                  <a:gd name="T39" fmla="*/ 39 h 39"/>
                  <a:gd name="T40" fmla="*/ 24 w 36"/>
                  <a:gd name="T41" fmla="*/ 37 h 39"/>
                  <a:gd name="T42" fmla="*/ 24 w 36"/>
                  <a:gd name="T43" fmla="*/ 37 h 39"/>
                  <a:gd name="T44" fmla="*/ 29 w 36"/>
                  <a:gd name="T45" fmla="*/ 35 h 39"/>
                  <a:gd name="T46" fmla="*/ 33 w 36"/>
                  <a:gd name="T47" fmla="*/ 30 h 39"/>
                  <a:gd name="T48" fmla="*/ 36 w 36"/>
                  <a:gd name="T49" fmla="*/ 26 h 39"/>
                  <a:gd name="T50" fmla="*/ 36 w 36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0"/>
                    </a:lnTo>
                    <a:lnTo>
                      <a:pt x="36" y="26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0" name="Freeform 704">
                <a:extLst>
                  <a:ext uri="{FF2B5EF4-FFF2-40B4-BE49-F238E27FC236}">
                    <a16:creationId xmlns:a16="http://schemas.microsoft.com/office/drawing/2014/main" id="{B1E28970-6628-4078-A565-EA33771CB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1" y="1507"/>
                <a:ext cx="18" cy="19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19 h 39"/>
                  <a:gd name="T4" fmla="*/ 36 w 36"/>
                  <a:gd name="T5" fmla="*/ 13 h 39"/>
                  <a:gd name="T6" fmla="*/ 33 w 36"/>
                  <a:gd name="T7" fmla="*/ 8 h 39"/>
                  <a:gd name="T8" fmla="*/ 29 w 36"/>
                  <a:gd name="T9" fmla="*/ 4 h 39"/>
                  <a:gd name="T10" fmla="*/ 24 w 36"/>
                  <a:gd name="T11" fmla="*/ 2 h 39"/>
                  <a:gd name="T12" fmla="*/ 24 w 36"/>
                  <a:gd name="T13" fmla="*/ 2 h 39"/>
                  <a:gd name="T14" fmla="*/ 18 w 36"/>
                  <a:gd name="T15" fmla="*/ 0 h 39"/>
                  <a:gd name="T16" fmla="*/ 13 w 36"/>
                  <a:gd name="T17" fmla="*/ 2 h 39"/>
                  <a:gd name="T18" fmla="*/ 7 w 36"/>
                  <a:gd name="T19" fmla="*/ 4 h 39"/>
                  <a:gd name="T20" fmla="*/ 4 w 36"/>
                  <a:gd name="T21" fmla="*/ 8 h 39"/>
                  <a:gd name="T22" fmla="*/ 4 w 36"/>
                  <a:gd name="T23" fmla="*/ 8 h 39"/>
                  <a:gd name="T24" fmla="*/ 0 w 36"/>
                  <a:gd name="T25" fmla="*/ 13 h 39"/>
                  <a:gd name="T26" fmla="*/ 0 w 36"/>
                  <a:gd name="T27" fmla="*/ 19 h 39"/>
                  <a:gd name="T28" fmla="*/ 0 w 36"/>
                  <a:gd name="T29" fmla="*/ 26 h 39"/>
                  <a:gd name="T30" fmla="*/ 4 w 36"/>
                  <a:gd name="T31" fmla="*/ 30 h 39"/>
                  <a:gd name="T32" fmla="*/ 4 w 36"/>
                  <a:gd name="T33" fmla="*/ 30 h 39"/>
                  <a:gd name="T34" fmla="*/ 7 w 36"/>
                  <a:gd name="T35" fmla="*/ 35 h 39"/>
                  <a:gd name="T36" fmla="*/ 13 w 36"/>
                  <a:gd name="T37" fmla="*/ 37 h 39"/>
                  <a:gd name="T38" fmla="*/ 18 w 36"/>
                  <a:gd name="T39" fmla="*/ 39 h 39"/>
                  <a:gd name="T40" fmla="*/ 24 w 36"/>
                  <a:gd name="T41" fmla="*/ 37 h 39"/>
                  <a:gd name="T42" fmla="*/ 24 w 36"/>
                  <a:gd name="T43" fmla="*/ 37 h 39"/>
                  <a:gd name="T44" fmla="*/ 29 w 36"/>
                  <a:gd name="T45" fmla="*/ 35 h 39"/>
                  <a:gd name="T46" fmla="*/ 33 w 36"/>
                  <a:gd name="T47" fmla="*/ 30 h 39"/>
                  <a:gd name="T48" fmla="*/ 36 w 36"/>
                  <a:gd name="T49" fmla="*/ 26 h 39"/>
                  <a:gd name="T50" fmla="*/ 36 w 36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0"/>
                    </a:lnTo>
                    <a:lnTo>
                      <a:pt x="36" y="26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1" name="Freeform 705">
                <a:extLst>
                  <a:ext uri="{FF2B5EF4-FFF2-40B4-BE49-F238E27FC236}">
                    <a16:creationId xmlns:a16="http://schemas.microsoft.com/office/drawing/2014/main" id="{CFC5336A-9DCB-4DE6-ABA5-B47B0FD64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6" y="1507"/>
                <a:ext cx="18" cy="19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19 h 39"/>
                  <a:gd name="T4" fmla="*/ 36 w 36"/>
                  <a:gd name="T5" fmla="*/ 13 h 39"/>
                  <a:gd name="T6" fmla="*/ 35 w 36"/>
                  <a:gd name="T7" fmla="*/ 8 h 39"/>
                  <a:gd name="T8" fmla="*/ 29 w 36"/>
                  <a:gd name="T9" fmla="*/ 4 h 39"/>
                  <a:gd name="T10" fmla="*/ 24 w 36"/>
                  <a:gd name="T11" fmla="*/ 2 h 39"/>
                  <a:gd name="T12" fmla="*/ 24 w 36"/>
                  <a:gd name="T13" fmla="*/ 2 h 39"/>
                  <a:gd name="T14" fmla="*/ 18 w 36"/>
                  <a:gd name="T15" fmla="*/ 0 h 39"/>
                  <a:gd name="T16" fmla="*/ 13 w 36"/>
                  <a:gd name="T17" fmla="*/ 2 h 39"/>
                  <a:gd name="T18" fmla="*/ 7 w 36"/>
                  <a:gd name="T19" fmla="*/ 4 h 39"/>
                  <a:gd name="T20" fmla="*/ 4 w 36"/>
                  <a:gd name="T21" fmla="*/ 8 h 39"/>
                  <a:gd name="T22" fmla="*/ 4 w 36"/>
                  <a:gd name="T23" fmla="*/ 8 h 39"/>
                  <a:gd name="T24" fmla="*/ 0 w 36"/>
                  <a:gd name="T25" fmla="*/ 13 h 39"/>
                  <a:gd name="T26" fmla="*/ 0 w 36"/>
                  <a:gd name="T27" fmla="*/ 19 h 39"/>
                  <a:gd name="T28" fmla="*/ 0 w 36"/>
                  <a:gd name="T29" fmla="*/ 26 h 39"/>
                  <a:gd name="T30" fmla="*/ 4 w 36"/>
                  <a:gd name="T31" fmla="*/ 30 h 39"/>
                  <a:gd name="T32" fmla="*/ 4 w 36"/>
                  <a:gd name="T33" fmla="*/ 30 h 39"/>
                  <a:gd name="T34" fmla="*/ 7 w 36"/>
                  <a:gd name="T35" fmla="*/ 35 h 39"/>
                  <a:gd name="T36" fmla="*/ 13 w 36"/>
                  <a:gd name="T37" fmla="*/ 37 h 39"/>
                  <a:gd name="T38" fmla="*/ 18 w 36"/>
                  <a:gd name="T39" fmla="*/ 39 h 39"/>
                  <a:gd name="T40" fmla="*/ 24 w 36"/>
                  <a:gd name="T41" fmla="*/ 37 h 39"/>
                  <a:gd name="T42" fmla="*/ 24 w 36"/>
                  <a:gd name="T43" fmla="*/ 37 h 39"/>
                  <a:gd name="T44" fmla="*/ 29 w 36"/>
                  <a:gd name="T45" fmla="*/ 35 h 39"/>
                  <a:gd name="T46" fmla="*/ 35 w 36"/>
                  <a:gd name="T47" fmla="*/ 30 h 39"/>
                  <a:gd name="T48" fmla="*/ 36 w 36"/>
                  <a:gd name="T49" fmla="*/ 26 h 39"/>
                  <a:gd name="T50" fmla="*/ 36 w 36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5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5" y="30"/>
                    </a:lnTo>
                    <a:lnTo>
                      <a:pt x="36" y="26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2" name="Freeform 706">
                <a:extLst>
                  <a:ext uri="{FF2B5EF4-FFF2-40B4-BE49-F238E27FC236}">
                    <a16:creationId xmlns:a16="http://schemas.microsoft.com/office/drawing/2014/main" id="{2A124AF4-CB08-443A-BBED-2601F508E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511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5 w 37"/>
                  <a:gd name="T5" fmla="*/ 12 h 38"/>
                  <a:gd name="T6" fmla="*/ 33 w 37"/>
                  <a:gd name="T7" fmla="*/ 9 h 38"/>
                  <a:gd name="T8" fmla="*/ 30 w 37"/>
                  <a:gd name="T9" fmla="*/ 3 h 38"/>
                  <a:gd name="T10" fmla="*/ 24 w 37"/>
                  <a:gd name="T11" fmla="*/ 1 h 38"/>
                  <a:gd name="T12" fmla="*/ 24 w 37"/>
                  <a:gd name="T13" fmla="*/ 1 h 38"/>
                  <a:gd name="T14" fmla="*/ 19 w 37"/>
                  <a:gd name="T15" fmla="*/ 0 h 38"/>
                  <a:gd name="T16" fmla="*/ 13 w 37"/>
                  <a:gd name="T17" fmla="*/ 1 h 38"/>
                  <a:gd name="T18" fmla="*/ 8 w 37"/>
                  <a:gd name="T19" fmla="*/ 3 h 38"/>
                  <a:gd name="T20" fmla="*/ 2 w 37"/>
                  <a:gd name="T21" fmla="*/ 9 h 38"/>
                  <a:gd name="T22" fmla="*/ 2 w 37"/>
                  <a:gd name="T23" fmla="*/ 9 h 38"/>
                  <a:gd name="T24" fmla="*/ 0 w 37"/>
                  <a:gd name="T25" fmla="*/ 12 h 38"/>
                  <a:gd name="T26" fmla="*/ 0 w 37"/>
                  <a:gd name="T27" fmla="*/ 20 h 38"/>
                  <a:gd name="T28" fmla="*/ 0 w 37"/>
                  <a:gd name="T29" fmla="*/ 25 h 38"/>
                  <a:gd name="T30" fmla="*/ 2 w 37"/>
                  <a:gd name="T31" fmla="*/ 30 h 38"/>
                  <a:gd name="T32" fmla="*/ 2 w 37"/>
                  <a:gd name="T33" fmla="*/ 30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4 h 38"/>
                  <a:gd name="T46" fmla="*/ 33 w 37"/>
                  <a:gd name="T47" fmla="*/ 30 h 38"/>
                  <a:gd name="T48" fmla="*/ 35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5" y="12"/>
                    </a:lnTo>
                    <a:lnTo>
                      <a:pt x="33" y="9"/>
                    </a:lnTo>
                    <a:lnTo>
                      <a:pt x="30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2" y="9"/>
                    </a:lnTo>
                    <a:lnTo>
                      <a:pt x="2" y="9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2" y="30"/>
                    </a:lnTo>
                    <a:lnTo>
                      <a:pt x="2" y="30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4"/>
                    </a:lnTo>
                    <a:lnTo>
                      <a:pt x="33" y="30"/>
                    </a:lnTo>
                    <a:lnTo>
                      <a:pt x="35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3" name="Freeform 707">
                <a:extLst>
                  <a:ext uri="{FF2B5EF4-FFF2-40B4-BE49-F238E27FC236}">
                    <a16:creationId xmlns:a16="http://schemas.microsoft.com/office/drawing/2014/main" id="{D9D62046-23DE-4CDE-B23D-6FF7B1399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511"/>
                <a:ext cx="19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2 h 38"/>
                  <a:gd name="T6" fmla="*/ 32 w 36"/>
                  <a:gd name="T7" fmla="*/ 9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2 w 36"/>
                  <a:gd name="T17" fmla="*/ 1 h 38"/>
                  <a:gd name="T18" fmla="*/ 7 w 36"/>
                  <a:gd name="T19" fmla="*/ 3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2 h 38"/>
                  <a:gd name="T26" fmla="*/ 0 w 36"/>
                  <a:gd name="T27" fmla="*/ 20 h 38"/>
                  <a:gd name="T28" fmla="*/ 0 w 36"/>
                  <a:gd name="T29" fmla="*/ 25 h 38"/>
                  <a:gd name="T30" fmla="*/ 3 w 36"/>
                  <a:gd name="T31" fmla="*/ 30 h 38"/>
                  <a:gd name="T32" fmla="*/ 3 w 36"/>
                  <a:gd name="T33" fmla="*/ 30 h 38"/>
                  <a:gd name="T34" fmla="*/ 7 w 36"/>
                  <a:gd name="T35" fmla="*/ 34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2 w 36"/>
                  <a:gd name="T47" fmla="*/ 30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2"/>
                    </a:lnTo>
                    <a:lnTo>
                      <a:pt x="32" y="9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7" y="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2" y="30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4" name="Freeform 708">
                <a:extLst>
                  <a:ext uri="{FF2B5EF4-FFF2-40B4-BE49-F238E27FC236}">
                    <a16:creationId xmlns:a16="http://schemas.microsoft.com/office/drawing/2014/main" id="{13B14D73-4911-4B5B-B178-1BD292B5F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9" y="1514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3 h 36"/>
                  <a:gd name="T6" fmla="*/ 33 w 37"/>
                  <a:gd name="T7" fmla="*/ 7 h 36"/>
                  <a:gd name="T8" fmla="*/ 29 w 37"/>
                  <a:gd name="T9" fmla="*/ 4 h 36"/>
                  <a:gd name="T10" fmla="*/ 24 w 37"/>
                  <a:gd name="T11" fmla="*/ 0 h 36"/>
                  <a:gd name="T12" fmla="*/ 24 w 37"/>
                  <a:gd name="T13" fmla="*/ 0 h 36"/>
                  <a:gd name="T14" fmla="*/ 19 w 37"/>
                  <a:gd name="T15" fmla="*/ 0 h 36"/>
                  <a:gd name="T16" fmla="*/ 13 w 37"/>
                  <a:gd name="T17" fmla="*/ 0 h 36"/>
                  <a:gd name="T18" fmla="*/ 8 w 37"/>
                  <a:gd name="T19" fmla="*/ 4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3 h 36"/>
                  <a:gd name="T26" fmla="*/ 0 w 37"/>
                  <a:gd name="T27" fmla="*/ 18 h 36"/>
                  <a:gd name="T28" fmla="*/ 0 w 37"/>
                  <a:gd name="T29" fmla="*/ 24 h 36"/>
                  <a:gd name="T30" fmla="*/ 4 w 37"/>
                  <a:gd name="T31" fmla="*/ 29 h 36"/>
                  <a:gd name="T32" fmla="*/ 4 w 37"/>
                  <a:gd name="T33" fmla="*/ 29 h 36"/>
                  <a:gd name="T34" fmla="*/ 8 w 37"/>
                  <a:gd name="T35" fmla="*/ 33 h 36"/>
                  <a:gd name="T36" fmla="*/ 13 w 37"/>
                  <a:gd name="T37" fmla="*/ 36 h 36"/>
                  <a:gd name="T38" fmla="*/ 19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3 h 36"/>
                  <a:gd name="T46" fmla="*/ 33 w 37"/>
                  <a:gd name="T47" fmla="*/ 29 h 36"/>
                  <a:gd name="T48" fmla="*/ 37 w 37"/>
                  <a:gd name="T49" fmla="*/ 24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19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5" name="Freeform 709">
                <a:extLst>
                  <a:ext uri="{FF2B5EF4-FFF2-40B4-BE49-F238E27FC236}">
                    <a16:creationId xmlns:a16="http://schemas.microsoft.com/office/drawing/2014/main" id="{9784389C-6E31-406F-8E74-1D137C228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4" y="1519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3 w 37"/>
                  <a:gd name="T7" fmla="*/ 7 h 38"/>
                  <a:gd name="T8" fmla="*/ 30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4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4 h 38"/>
                  <a:gd name="T30" fmla="*/ 4 w 37"/>
                  <a:gd name="T31" fmla="*/ 29 h 38"/>
                  <a:gd name="T32" fmla="*/ 4 w 37"/>
                  <a:gd name="T33" fmla="*/ 29 h 38"/>
                  <a:gd name="T34" fmla="*/ 8 w 37"/>
                  <a:gd name="T35" fmla="*/ 35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5 h 38"/>
                  <a:gd name="T46" fmla="*/ 33 w 37"/>
                  <a:gd name="T47" fmla="*/ 29 h 38"/>
                  <a:gd name="T48" fmla="*/ 37 w 37"/>
                  <a:gd name="T49" fmla="*/ 24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30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5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5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6" name="Freeform 710">
                <a:extLst>
                  <a:ext uri="{FF2B5EF4-FFF2-40B4-BE49-F238E27FC236}">
                    <a16:creationId xmlns:a16="http://schemas.microsoft.com/office/drawing/2014/main" id="{D59BF542-D22C-435D-8748-BF64E175D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6" y="1521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5 w 38"/>
                  <a:gd name="T7" fmla="*/ 7 h 36"/>
                  <a:gd name="T8" fmla="*/ 31 w 38"/>
                  <a:gd name="T9" fmla="*/ 3 h 36"/>
                  <a:gd name="T10" fmla="*/ 26 w 38"/>
                  <a:gd name="T11" fmla="*/ 0 h 36"/>
                  <a:gd name="T12" fmla="*/ 26 w 38"/>
                  <a:gd name="T13" fmla="*/ 0 h 36"/>
                  <a:gd name="T14" fmla="*/ 18 w 38"/>
                  <a:gd name="T15" fmla="*/ 0 h 36"/>
                  <a:gd name="T16" fmla="*/ 13 w 38"/>
                  <a:gd name="T17" fmla="*/ 0 h 36"/>
                  <a:gd name="T18" fmla="*/ 9 w 38"/>
                  <a:gd name="T19" fmla="*/ 3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4 w 38"/>
                  <a:gd name="T31" fmla="*/ 29 h 36"/>
                  <a:gd name="T32" fmla="*/ 4 w 38"/>
                  <a:gd name="T33" fmla="*/ 29 h 36"/>
                  <a:gd name="T34" fmla="*/ 9 w 38"/>
                  <a:gd name="T35" fmla="*/ 32 h 36"/>
                  <a:gd name="T36" fmla="*/ 13 w 38"/>
                  <a:gd name="T37" fmla="*/ 36 h 36"/>
                  <a:gd name="T38" fmla="*/ 18 w 38"/>
                  <a:gd name="T39" fmla="*/ 36 h 36"/>
                  <a:gd name="T40" fmla="*/ 26 w 38"/>
                  <a:gd name="T41" fmla="*/ 36 h 36"/>
                  <a:gd name="T42" fmla="*/ 26 w 38"/>
                  <a:gd name="T43" fmla="*/ 36 h 36"/>
                  <a:gd name="T44" fmla="*/ 31 w 38"/>
                  <a:gd name="T45" fmla="*/ 32 h 36"/>
                  <a:gd name="T46" fmla="*/ 35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2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2"/>
                    </a:lnTo>
                    <a:lnTo>
                      <a:pt x="35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7" name="Freeform 711">
                <a:extLst>
                  <a:ext uri="{FF2B5EF4-FFF2-40B4-BE49-F238E27FC236}">
                    <a16:creationId xmlns:a16="http://schemas.microsoft.com/office/drawing/2014/main" id="{623316C8-1316-4125-B8D8-A348CA31C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0" y="1523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7 w 38"/>
                  <a:gd name="T5" fmla="*/ 13 h 38"/>
                  <a:gd name="T6" fmla="*/ 35 w 38"/>
                  <a:gd name="T7" fmla="*/ 7 h 38"/>
                  <a:gd name="T8" fmla="*/ 31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20 w 38"/>
                  <a:gd name="T15" fmla="*/ 0 h 38"/>
                  <a:gd name="T16" fmla="*/ 13 w 38"/>
                  <a:gd name="T17" fmla="*/ 2 h 38"/>
                  <a:gd name="T18" fmla="*/ 9 w 38"/>
                  <a:gd name="T19" fmla="*/ 4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6 h 38"/>
                  <a:gd name="T30" fmla="*/ 4 w 38"/>
                  <a:gd name="T31" fmla="*/ 29 h 38"/>
                  <a:gd name="T32" fmla="*/ 4 w 38"/>
                  <a:gd name="T33" fmla="*/ 29 h 38"/>
                  <a:gd name="T34" fmla="*/ 9 w 38"/>
                  <a:gd name="T35" fmla="*/ 35 h 38"/>
                  <a:gd name="T36" fmla="*/ 13 w 38"/>
                  <a:gd name="T37" fmla="*/ 37 h 38"/>
                  <a:gd name="T38" fmla="*/ 20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31 w 38"/>
                  <a:gd name="T45" fmla="*/ 35 h 38"/>
                  <a:gd name="T46" fmla="*/ 35 w 38"/>
                  <a:gd name="T47" fmla="*/ 29 h 38"/>
                  <a:gd name="T48" fmla="*/ 37 w 38"/>
                  <a:gd name="T49" fmla="*/ 26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29"/>
                    </a:lnTo>
                    <a:lnTo>
                      <a:pt x="37" y="26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8" name="Freeform 712">
                <a:extLst>
                  <a:ext uri="{FF2B5EF4-FFF2-40B4-BE49-F238E27FC236}">
                    <a16:creationId xmlns:a16="http://schemas.microsoft.com/office/drawing/2014/main" id="{0F0CD980-28C0-4927-8E77-BB84A6F37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0" y="1528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3 w 37"/>
                  <a:gd name="T7" fmla="*/ 8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4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3 h 38"/>
                  <a:gd name="T26" fmla="*/ 0 w 37"/>
                  <a:gd name="T27" fmla="*/ 20 h 38"/>
                  <a:gd name="T28" fmla="*/ 0 w 37"/>
                  <a:gd name="T29" fmla="*/ 26 h 38"/>
                  <a:gd name="T30" fmla="*/ 4 w 37"/>
                  <a:gd name="T31" fmla="*/ 31 h 38"/>
                  <a:gd name="T32" fmla="*/ 4 w 37"/>
                  <a:gd name="T33" fmla="*/ 31 h 38"/>
                  <a:gd name="T34" fmla="*/ 7 w 37"/>
                  <a:gd name="T35" fmla="*/ 35 h 38"/>
                  <a:gd name="T36" fmla="*/ 13 w 37"/>
                  <a:gd name="T37" fmla="*/ 37 h 38"/>
                  <a:gd name="T38" fmla="*/ 18 w 37"/>
                  <a:gd name="T39" fmla="*/ 38 h 38"/>
                  <a:gd name="T40" fmla="*/ 24 w 37"/>
                  <a:gd name="T41" fmla="*/ 37 h 38"/>
                  <a:gd name="T42" fmla="*/ 24 w 37"/>
                  <a:gd name="T43" fmla="*/ 37 h 38"/>
                  <a:gd name="T44" fmla="*/ 29 w 37"/>
                  <a:gd name="T45" fmla="*/ 35 h 38"/>
                  <a:gd name="T46" fmla="*/ 33 w 37"/>
                  <a:gd name="T47" fmla="*/ 31 h 38"/>
                  <a:gd name="T48" fmla="*/ 37 w 37"/>
                  <a:gd name="T49" fmla="*/ 26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9" name="Freeform 713">
                <a:extLst>
                  <a:ext uri="{FF2B5EF4-FFF2-40B4-BE49-F238E27FC236}">
                    <a16:creationId xmlns:a16="http://schemas.microsoft.com/office/drawing/2014/main" id="{C9809EBB-7C42-455F-BE64-F555DF066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6" y="1535"/>
                <a:ext cx="19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3 w 36"/>
                  <a:gd name="T7" fmla="*/ 7 h 36"/>
                  <a:gd name="T8" fmla="*/ 29 w 36"/>
                  <a:gd name="T9" fmla="*/ 3 h 36"/>
                  <a:gd name="T10" fmla="*/ 24 w 36"/>
                  <a:gd name="T11" fmla="*/ 0 h 36"/>
                  <a:gd name="T12" fmla="*/ 24 w 36"/>
                  <a:gd name="T13" fmla="*/ 0 h 36"/>
                  <a:gd name="T14" fmla="*/ 18 w 36"/>
                  <a:gd name="T15" fmla="*/ 0 h 36"/>
                  <a:gd name="T16" fmla="*/ 13 w 36"/>
                  <a:gd name="T17" fmla="*/ 0 h 36"/>
                  <a:gd name="T18" fmla="*/ 7 w 36"/>
                  <a:gd name="T19" fmla="*/ 3 h 36"/>
                  <a:gd name="T20" fmla="*/ 4 w 36"/>
                  <a:gd name="T21" fmla="*/ 7 h 36"/>
                  <a:gd name="T22" fmla="*/ 4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3 h 36"/>
                  <a:gd name="T30" fmla="*/ 4 w 36"/>
                  <a:gd name="T31" fmla="*/ 29 h 36"/>
                  <a:gd name="T32" fmla="*/ 4 w 36"/>
                  <a:gd name="T33" fmla="*/ 29 h 36"/>
                  <a:gd name="T34" fmla="*/ 7 w 36"/>
                  <a:gd name="T35" fmla="*/ 33 h 36"/>
                  <a:gd name="T36" fmla="*/ 13 w 36"/>
                  <a:gd name="T37" fmla="*/ 36 h 36"/>
                  <a:gd name="T38" fmla="*/ 18 w 36"/>
                  <a:gd name="T39" fmla="*/ 36 h 36"/>
                  <a:gd name="T40" fmla="*/ 24 w 36"/>
                  <a:gd name="T41" fmla="*/ 36 h 36"/>
                  <a:gd name="T42" fmla="*/ 24 w 36"/>
                  <a:gd name="T43" fmla="*/ 36 h 36"/>
                  <a:gd name="T44" fmla="*/ 29 w 36"/>
                  <a:gd name="T45" fmla="*/ 33 h 36"/>
                  <a:gd name="T46" fmla="*/ 33 w 36"/>
                  <a:gd name="T47" fmla="*/ 29 h 36"/>
                  <a:gd name="T48" fmla="*/ 36 w 36"/>
                  <a:gd name="T49" fmla="*/ 23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3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40" name="Freeform 714">
                <a:extLst>
                  <a:ext uri="{FF2B5EF4-FFF2-40B4-BE49-F238E27FC236}">
                    <a16:creationId xmlns:a16="http://schemas.microsoft.com/office/drawing/2014/main" id="{3FF9ECCB-5385-4BE8-AE78-01670CF7C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7" y="1542"/>
                <a:ext cx="19" cy="18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9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2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9 h 37"/>
                  <a:gd name="T28" fmla="*/ 2 w 38"/>
                  <a:gd name="T29" fmla="*/ 24 h 37"/>
                  <a:gd name="T30" fmla="*/ 3 w 38"/>
                  <a:gd name="T31" fmla="*/ 30 h 37"/>
                  <a:gd name="T32" fmla="*/ 3 w 38"/>
                  <a:gd name="T33" fmla="*/ 30 h 37"/>
                  <a:gd name="T34" fmla="*/ 9 w 38"/>
                  <a:gd name="T35" fmla="*/ 33 h 37"/>
                  <a:gd name="T36" fmla="*/ 12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30 h 37"/>
                  <a:gd name="T48" fmla="*/ 36 w 38"/>
                  <a:gd name="T49" fmla="*/ 24 h 37"/>
                  <a:gd name="T50" fmla="*/ 38 w 38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9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9" y="33"/>
                    </a:lnTo>
                    <a:lnTo>
                      <a:pt x="12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30"/>
                    </a:lnTo>
                    <a:lnTo>
                      <a:pt x="36" y="24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41" name="Freeform 715">
                <a:extLst>
                  <a:ext uri="{FF2B5EF4-FFF2-40B4-BE49-F238E27FC236}">
                    <a16:creationId xmlns:a16="http://schemas.microsoft.com/office/drawing/2014/main" id="{A401DC96-8180-4DE4-8D5D-D698AEE385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0" y="1544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3 w 37"/>
                  <a:gd name="T7" fmla="*/ 7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4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6 h 38"/>
                  <a:gd name="T30" fmla="*/ 4 w 37"/>
                  <a:gd name="T31" fmla="*/ 29 h 38"/>
                  <a:gd name="T32" fmla="*/ 4 w 37"/>
                  <a:gd name="T33" fmla="*/ 29 h 38"/>
                  <a:gd name="T34" fmla="*/ 7 w 37"/>
                  <a:gd name="T35" fmla="*/ 35 h 38"/>
                  <a:gd name="T36" fmla="*/ 13 w 37"/>
                  <a:gd name="T37" fmla="*/ 36 h 38"/>
                  <a:gd name="T38" fmla="*/ 18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5 h 38"/>
                  <a:gd name="T46" fmla="*/ 33 w 37"/>
                  <a:gd name="T47" fmla="*/ 29 h 38"/>
                  <a:gd name="T48" fmla="*/ 37 w 37"/>
                  <a:gd name="T49" fmla="*/ 26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5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5"/>
                    </a:lnTo>
                    <a:lnTo>
                      <a:pt x="33" y="29"/>
                    </a:lnTo>
                    <a:lnTo>
                      <a:pt x="37" y="26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42" name="Freeform 716">
                <a:extLst>
                  <a:ext uri="{FF2B5EF4-FFF2-40B4-BE49-F238E27FC236}">
                    <a16:creationId xmlns:a16="http://schemas.microsoft.com/office/drawing/2014/main" id="{AAAA23DD-B336-454F-B217-80FDF7C17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2" y="1544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3 h 38"/>
                  <a:gd name="T6" fmla="*/ 34 w 38"/>
                  <a:gd name="T7" fmla="*/ 7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20 w 38"/>
                  <a:gd name="T15" fmla="*/ 0 h 38"/>
                  <a:gd name="T16" fmla="*/ 14 w 38"/>
                  <a:gd name="T17" fmla="*/ 2 h 38"/>
                  <a:gd name="T18" fmla="*/ 9 w 38"/>
                  <a:gd name="T19" fmla="*/ 4 h 38"/>
                  <a:gd name="T20" fmla="*/ 3 w 38"/>
                  <a:gd name="T21" fmla="*/ 7 h 38"/>
                  <a:gd name="T22" fmla="*/ 3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6 h 38"/>
                  <a:gd name="T30" fmla="*/ 3 w 38"/>
                  <a:gd name="T31" fmla="*/ 29 h 38"/>
                  <a:gd name="T32" fmla="*/ 3 w 38"/>
                  <a:gd name="T33" fmla="*/ 29 h 38"/>
                  <a:gd name="T34" fmla="*/ 9 w 38"/>
                  <a:gd name="T35" fmla="*/ 35 h 38"/>
                  <a:gd name="T36" fmla="*/ 14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5 h 38"/>
                  <a:gd name="T46" fmla="*/ 34 w 38"/>
                  <a:gd name="T47" fmla="*/ 29 h 38"/>
                  <a:gd name="T48" fmla="*/ 36 w 38"/>
                  <a:gd name="T49" fmla="*/ 26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9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5"/>
                    </a:lnTo>
                    <a:lnTo>
                      <a:pt x="34" y="29"/>
                    </a:lnTo>
                    <a:lnTo>
                      <a:pt x="36" y="26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43" name="Freeform 717">
                <a:extLst>
                  <a:ext uri="{FF2B5EF4-FFF2-40B4-BE49-F238E27FC236}">
                    <a16:creationId xmlns:a16="http://schemas.microsoft.com/office/drawing/2014/main" id="{CE6938D4-6341-4044-B94A-FE57C6D5A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1549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4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3 h 38"/>
                  <a:gd name="T26" fmla="*/ 0 w 36"/>
                  <a:gd name="T27" fmla="*/ 20 h 38"/>
                  <a:gd name="T28" fmla="*/ 0 w 36"/>
                  <a:gd name="T29" fmla="*/ 26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4 w 36"/>
                  <a:gd name="T41" fmla="*/ 37 h 38"/>
                  <a:gd name="T42" fmla="*/ 24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44" name="Freeform 718">
                <a:extLst>
                  <a:ext uri="{FF2B5EF4-FFF2-40B4-BE49-F238E27FC236}">
                    <a16:creationId xmlns:a16="http://schemas.microsoft.com/office/drawing/2014/main" id="{14FD3B20-A787-4167-878B-1B7D1A4E7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6" y="1553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7 w 38"/>
                  <a:gd name="T5" fmla="*/ 13 h 38"/>
                  <a:gd name="T6" fmla="*/ 35 w 38"/>
                  <a:gd name="T7" fmla="*/ 9 h 38"/>
                  <a:gd name="T8" fmla="*/ 29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7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29 w 38"/>
                  <a:gd name="T45" fmla="*/ 35 h 38"/>
                  <a:gd name="T46" fmla="*/ 35 w 38"/>
                  <a:gd name="T47" fmla="*/ 31 h 38"/>
                  <a:gd name="T48" fmla="*/ 37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7" y="13"/>
                    </a:lnTo>
                    <a:lnTo>
                      <a:pt x="35" y="9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9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45" name="Freeform 719">
                <a:extLst>
                  <a:ext uri="{FF2B5EF4-FFF2-40B4-BE49-F238E27FC236}">
                    <a16:creationId xmlns:a16="http://schemas.microsoft.com/office/drawing/2014/main" id="{0946487A-A18C-4E71-85FA-D7354DD26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9" y="1556"/>
                <a:ext cx="19" cy="18"/>
              </a:xfrm>
              <a:custGeom>
                <a:avLst/>
                <a:gdLst>
                  <a:gd name="T0" fmla="*/ 39 w 39"/>
                  <a:gd name="T1" fmla="*/ 18 h 36"/>
                  <a:gd name="T2" fmla="*/ 39 w 39"/>
                  <a:gd name="T3" fmla="*/ 18 h 36"/>
                  <a:gd name="T4" fmla="*/ 37 w 39"/>
                  <a:gd name="T5" fmla="*/ 12 h 36"/>
                  <a:gd name="T6" fmla="*/ 35 w 39"/>
                  <a:gd name="T7" fmla="*/ 7 h 36"/>
                  <a:gd name="T8" fmla="*/ 31 w 39"/>
                  <a:gd name="T9" fmla="*/ 3 h 36"/>
                  <a:gd name="T10" fmla="*/ 26 w 39"/>
                  <a:gd name="T11" fmla="*/ 0 h 36"/>
                  <a:gd name="T12" fmla="*/ 26 w 39"/>
                  <a:gd name="T13" fmla="*/ 0 h 36"/>
                  <a:gd name="T14" fmla="*/ 20 w 39"/>
                  <a:gd name="T15" fmla="*/ 0 h 36"/>
                  <a:gd name="T16" fmla="*/ 15 w 39"/>
                  <a:gd name="T17" fmla="*/ 0 h 36"/>
                  <a:gd name="T18" fmla="*/ 10 w 39"/>
                  <a:gd name="T19" fmla="*/ 3 h 36"/>
                  <a:gd name="T20" fmla="*/ 4 w 39"/>
                  <a:gd name="T21" fmla="*/ 7 h 36"/>
                  <a:gd name="T22" fmla="*/ 4 w 39"/>
                  <a:gd name="T23" fmla="*/ 7 h 36"/>
                  <a:gd name="T24" fmla="*/ 2 w 39"/>
                  <a:gd name="T25" fmla="*/ 12 h 36"/>
                  <a:gd name="T26" fmla="*/ 0 w 39"/>
                  <a:gd name="T27" fmla="*/ 18 h 36"/>
                  <a:gd name="T28" fmla="*/ 2 w 39"/>
                  <a:gd name="T29" fmla="*/ 23 h 36"/>
                  <a:gd name="T30" fmla="*/ 4 w 39"/>
                  <a:gd name="T31" fmla="*/ 29 h 36"/>
                  <a:gd name="T32" fmla="*/ 4 w 39"/>
                  <a:gd name="T33" fmla="*/ 29 h 36"/>
                  <a:gd name="T34" fmla="*/ 10 w 39"/>
                  <a:gd name="T35" fmla="*/ 34 h 36"/>
                  <a:gd name="T36" fmla="*/ 15 w 39"/>
                  <a:gd name="T37" fmla="*/ 36 h 36"/>
                  <a:gd name="T38" fmla="*/ 20 w 39"/>
                  <a:gd name="T39" fmla="*/ 36 h 36"/>
                  <a:gd name="T40" fmla="*/ 26 w 39"/>
                  <a:gd name="T41" fmla="*/ 36 h 36"/>
                  <a:gd name="T42" fmla="*/ 26 w 39"/>
                  <a:gd name="T43" fmla="*/ 36 h 36"/>
                  <a:gd name="T44" fmla="*/ 31 w 39"/>
                  <a:gd name="T45" fmla="*/ 32 h 36"/>
                  <a:gd name="T46" fmla="*/ 35 w 39"/>
                  <a:gd name="T47" fmla="*/ 29 h 36"/>
                  <a:gd name="T48" fmla="*/ 37 w 39"/>
                  <a:gd name="T49" fmla="*/ 23 h 36"/>
                  <a:gd name="T50" fmla="*/ 39 w 39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6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34"/>
                    </a:lnTo>
                    <a:lnTo>
                      <a:pt x="15" y="36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2"/>
                    </a:lnTo>
                    <a:lnTo>
                      <a:pt x="35" y="29"/>
                    </a:lnTo>
                    <a:lnTo>
                      <a:pt x="37" y="23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46" name="Freeform 720">
                <a:extLst>
                  <a:ext uri="{FF2B5EF4-FFF2-40B4-BE49-F238E27FC236}">
                    <a16:creationId xmlns:a16="http://schemas.microsoft.com/office/drawing/2014/main" id="{D32EC05F-0743-4DF5-95FD-D3876C95B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1560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3 w 37"/>
                  <a:gd name="T7" fmla="*/ 7 h 38"/>
                  <a:gd name="T8" fmla="*/ 30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3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3 h 38"/>
                  <a:gd name="T30" fmla="*/ 4 w 37"/>
                  <a:gd name="T31" fmla="*/ 29 h 38"/>
                  <a:gd name="T32" fmla="*/ 4 w 37"/>
                  <a:gd name="T33" fmla="*/ 29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30 w 37"/>
                  <a:gd name="T45" fmla="*/ 34 h 38"/>
                  <a:gd name="T46" fmla="*/ 33 w 37"/>
                  <a:gd name="T47" fmla="*/ 29 h 38"/>
                  <a:gd name="T48" fmla="*/ 37 w 37"/>
                  <a:gd name="T49" fmla="*/ 25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4"/>
                    </a:lnTo>
                    <a:lnTo>
                      <a:pt x="33" y="29"/>
                    </a:lnTo>
                    <a:lnTo>
                      <a:pt x="37" y="25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47" name="Freeform 721">
                <a:extLst>
                  <a:ext uri="{FF2B5EF4-FFF2-40B4-BE49-F238E27FC236}">
                    <a16:creationId xmlns:a16="http://schemas.microsoft.com/office/drawing/2014/main" id="{B20C8FB8-E6BD-41DB-93D5-7BB8D311E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9" y="1563"/>
                <a:ext cx="18" cy="18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3 w 37"/>
                  <a:gd name="T7" fmla="*/ 8 h 37"/>
                  <a:gd name="T8" fmla="*/ 30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9 w 37"/>
                  <a:gd name="T15" fmla="*/ 0 h 37"/>
                  <a:gd name="T16" fmla="*/ 13 w 37"/>
                  <a:gd name="T17" fmla="*/ 0 h 37"/>
                  <a:gd name="T18" fmla="*/ 8 w 37"/>
                  <a:gd name="T19" fmla="*/ 4 h 37"/>
                  <a:gd name="T20" fmla="*/ 4 w 37"/>
                  <a:gd name="T21" fmla="*/ 8 h 37"/>
                  <a:gd name="T22" fmla="*/ 4 w 37"/>
                  <a:gd name="T23" fmla="*/ 8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29 h 37"/>
                  <a:gd name="T32" fmla="*/ 4 w 37"/>
                  <a:gd name="T33" fmla="*/ 29 h 37"/>
                  <a:gd name="T34" fmla="*/ 8 w 37"/>
                  <a:gd name="T35" fmla="*/ 33 h 37"/>
                  <a:gd name="T36" fmla="*/ 13 w 37"/>
                  <a:gd name="T37" fmla="*/ 37 h 37"/>
                  <a:gd name="T38" fmla="*/ 19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30 w 37"/>
                  <a:gd name="T45" fmla="*/ 33 h 37"/>
                  <a:gd name="T46" fmla="*/ 33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48" name="Freeform 722">
                <a:extLst>
                  <a:ext uri="{FF2B5EF4-FFF2-40B4-BE49-F238E27FC236}">
                    <a16:creationId xmlns:a16="http://schemas.microsoft.com/office/drawing/2014/main" id="{D6D09E90-C269-4F81-80FF-AF8ADE469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1563"/>
                <a:ext cx="18" cy="18"/>
              </a:xfrm>
              <a:custGeom>
                <a:avLst/>
                <a:gdLst>
                  <a:gd name="T0" fmla="*/ 36 w 36"/>
                  <a:gd name="T1" fmla="*/ 18 h 37"/>
                  <a:gd name="T2" fmla="*/ 36 w 36"/>
                  <a:gd name="T3" fmla="*/ 18 h 37"/>
                  <a:gd name="T4" fmla="*/ 36 w 36"/>
                  <a:gd name="T5" fmla="*/ 13 h 37"/>
                  <a:gd name="T6" fmla="*/ 32 w 36"/>
                  <a:gd name="T7" fmla="*/ 8 h 37"/>
                  <a:gd name="T8" fmla="*/ 29 w 36"/>
                  <a:gd name="T9" fmla="*/ 4 h 37"/>
                  <a:gd name="T10" fmla="*/ 23 w 36"/>
                  <a:gd name="T11" fmla="*/ 0 h 37"/>
                  <a:gd name="T12" fmla="*/ 23 w 36"/>
                  <a:gd name="T13" fmla="*/ 0 h 37"/>
                  <a:gd name="T14" fmla="*/ 18 w 36"/>
                  <a:gd name="T15" fmla="*/ 0 h 37"/>
                  <a:gd name="T16" fmla="*/ 12 w 36"/>
                  <a:gd name="T17" fmla="*/ 0 h 37"/>
                  <a:gd name="T18" fmla="*/ 7 w 36"/>
                  <a:gd name="T19" fmla="*/ 4 h 37"/>
                  <a:gd name="T20" fmla="*/ 3 w 36"/>
                  <a:gd name="T21" fmla="*/ 8 h 37"/>
                  <a:gd name="T22" fmla="*/ 3 w 36"/>
                  <a:gd name="T23" fmla="*/ 8 h 37"/>
                  <a:gd name="T24" fmla="*/ 0 w 36"/>
                  <a:gd name="T25" fmla="*/ 13 h 37"/>
                  <a:gd name="T26" fmla="*/ 0 w 36"/>
                  <a:gd name="T27" fmla="*/ 18 h 37"/>
                  <a:gd name="T28" fmla="*/ 0 w 36"/>
                  <a:gd name="T29" fmla="*/ 24 h 37"/>
                  <a:gd name="T30" fmla="*/ 3 w 36"/>
                  <a:gd name="T31" fmla="*/ 29 h 37"/>
                  <a:gd name="T32" fmla="*/ 3 w 36"/>
                  <a:gd name="T33" fmla="*/ 29 h 37"/>
                  <a:gd name="T34" fmla="*/ 7 w 36"/>
                  <a:gd name="T35" fmla="*/ 33 h 37"/>
                  <a:gd name="T36" fmla="*/ 12 w 36"/>
                  <a:gd name="T37" fmla="*/ 37 h 37"/>
                  <a:gd name="T38" fmla="*/ 18 w 36"/>
                  <a:gd name="T39" fmla="*/ 37 h 37"/>
                  <a:gd name="T40" fmla="*/ 23 w 36"/>
                  <a:gd name="T41" fmla="*/ 37 h 37"/>
                  <a:gd name="T42" fmla="*/ 23 w 36"/>
                  <a:gd name="T43" fmla="*/ 37 h 37"/>
                  <a:gd name="T44" fmla="*/ 29 w 36"/>
                  <a:gd name="T45" fmla="*/ 33 h 37"/>
                  <a:gd name="T46" fmla="*/ 32 w 36"/>
                  <a:gd name="T47" fmla="*/ 29 h 37"/>
                  <a:gd name="T48" fmla="*/ 36 w 36"/>
                  <a:gd name="T49" fmla="*/ 24 h 37"/>
                  <a:gd name="T50" fmla="*/ 36 w 36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49" name="Freeform 723">
                <a:extLst>
                  <a:ext uri="{FF2B5EF4-FFF2-40B4-BE49-F238E27FC236}">
                    <a16:creationId xmlns:a16="http://schemas.microsoft.com/office/drawing/2014/main" id="{B9FA7641-C700-49B8-8D7F-5E9CE6B0B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565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3 h 38"/>
                  <a:gd name="T6" fmla="*/ 34 w 38"/>
                  <a:gd name="T7" fmla="*/ 7 h 38"/>
                  <a:gd name="T8" fmla="*/ 29 w 38"/>
                  <a:gd name="T9" fmla="*/ 4 h 38"/>
                  <a:gd name="T10" fmla="*/ 23 w 38"/>
                  <a:gd name="T11" fmla="*/ 2 h 38"/>
                  <a:gd name="T12" fmla="*/ 23 w 38"/>
                  <a:gd name="T13" fmla="*/ 2 h 38"/>
                  <a:gd name="T14" fmla="*/ 18 w 38"/>
                  <a:gd name="T15" fmla="*/ 0 h 38"/>
                  <a:gd name="T16" fmla="*/ 12 w 38"/>
                  <a:gd name="T17" fmla="*/ 2 h 38"/>
                  <a:gd name="T18" fmla="*/ 7 w 38"/>
                  <a:gd name="T19" fmla="*/ 4 h 38"/>
                  <a:gd name="T20" fmla="*/ 3 w 38"/>
                  <a:gd name="T21" fmla="*/ 7 h 38"/>
                  <a:gd name="T22" fmla="*/ 3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5 h 38"/>
                  <a:gd name="T30" fmla="*/ 3 w 38"/>
                  <a:gd name="T31" fmla="*/ 29 h 38"/>
                  <a:gd name="T32" fmla="*/ 3 w 38"/>
                  <a:gd name="T33" fmla="*/ 29 h 38"/>
                  <a:gd name="T34" fmla="*/ 7 w 38"/>
                  <a:gd name="T35" fmla="*/ 34 h 38"/>
                  <a:gd name="T36" fmla="*/ 12 w 38"/>
                  <a:gd name="T37" fmla="*/ 36 h 38"/>
                  <a:gd name="T38" fmla="*/ 18 w 38"/>
                  <a:gd name="T39" fmla="*/ 38 h 38"/>
                  <a:gd name="T40" fmla="*/ 23 w 38"/>
                  <a:gd name="T41" fmla="*/ 36 h 38"/>
                  <a:gd name="T42" fmla="*/ 23 w 38"/>
                  <a:gd name="T43" fmla="*/ 36 h 38"/>
                  <a:gd name="T44" fmla="*/ 29 w 38"/>
                  <a:gd name="T45" fmla="*/ 34 h 38"/>
                  <a:gd name="T46" fmla="*/ 34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4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0" name="Freeform 724">
                <a:extLst>
                  <a:ext uri="{FF2B5EF4-FFF2-40B4-BE49-F238E27FC236}">
                    <a16:creationId xmlns:a16="http://schemas.microsoft.com/office/drawing/2014/main" id="{7D7E5764-892E-406C-A733-724BB2B5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3" y="1568"/>
                <a:ext cx="19" cy="18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9 h 37"/>
                  <a:gd name="T4" fmla="*/ 36 w 38"/>
                  <a:gd name="T5" fmla="*/ 13 h 37"/>
                  <a:gd name="T6" fmla="*/ 34 w 38"/>
                  <a:gd name="T7" fmla="*/ 8 h 37"/>
                  <a:gd name="T8" fmla="*/ 29 w 38"/>
                  <a:gd name="T9" fmla="*/ 4 h 37"/>
                  <a:gd name="T10" fmla="*/ 23 w 38"/>
                  <a:gd name="T11" fmla="*/ 0 h 37"/>
                  <a:gd name="T12" fmla="*/ 23 w 38"/>
                  <a:gd name="T13" fmla="*/ 0 h 37"/>
                  <a:gd name="T14" fmla="*/ 18 w 38"/>
                  <a:gd name="T15" fmla="*/ 0 h 37"/>
                  <a:gd name="T16" fmla="*/ 12 w 38"/>
                  <a:gd name="T17" fmla="*/ 0 h 37"/>
                  <a:gd name="T18" fmla="*/ 7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9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7 w 38"/>
                  <a:gd name="T35" fmla="*/ 33 h 37"/>
                  <a:gd name="T36" fmla="*/ 12 w 38"/>
                  <a:gd name="T37" fmla="*/ 37 h 37"/>
                  <a:gd name="T38" fmla="*/ 18 w 38"/>
                  <a:gd name="T39" fmla="*/ 37 h 37"/>
                  <a:gd name="T40" fmla="*/ 23 w 38"/>
                  <a:gd name="T41" fmla="*/ 37 h 37"/>
                  <a:gd name="T42" fmla="*/ 23 w 38"/>
                  <a:gd name="T43" fmla="*/ 37 h 37"/>
                  <a:gd name="T44" fmla="*/ 29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9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1" name="Freeform 725">
                <a:extLst>
                  <a:ext uri="{FF2B5EF4-FFF2-40B4-BE49-F238E27FC236}">
                    <a16:creationId xmlns:a16="http://schemas.microsoft.com/office/drawing/2014/main" id="{CFF66AA0-E38C-4B5D-A9AA-CEBF7961B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569"/>
                <a:ext cx="18" cy="20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3 w 37"/>
                  <a:gd name="T7" fmla="*/ 9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4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3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5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5 h 38"/>
                  <a:gd name="T46" fmla="*/ 33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2" name="Freeform 726">
                <a:extLst>
                  <a:ext uri="{FF2B5EF4-FFF2-40B4-BE49-F238E27FC236}">
                    <a16:creationId xmlns:a16="http://schemas.microsoft.com/office/drawing/2014/main" id="{609D45DD-139D-42D4-A687-56E9C7525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7" y="1572"/>
                <a:ext cx="19" cy="18"/>
              </a:xfrm>
              <a:custGeom>
                <a:avLst/>
                <a:gdLst>
                  <a:gd name="T0" fmla="*/ 36 w 36"/>
                  <a:gd name="T1" fmla="*/ 19 h 37"/>
                  <a:gd name="T2" fmla="*/ 36 w 36"/>
                  <a:gd name="T3" fmla="*/ 19 h 37"/>
                  <a:gd name="T4" fmla="*/ 36 w 36"/>
                  <a:gd name="T5" fmla="*/ 13 h 37"/>
                  <a:gd name="T6" fmla="*/ 33 w 36"/>
                  <a:gd name="T7" fmla="*/ 8 h 37"/>
                  <a:gd name="T8" fmla="*/ 29 w 36"/>
                  <a:gd name="T9" fmla="*/ 4 h 37"/>
                  <a:gd name="T10" fmla="*/ 24 w 36"/>
                  <a:gd name="T11" fmla="*/ 0 h 37"/>
                  <a:gd name="T12" fmla="*/ 24 w 36"/>
                  <a:gd name="T13" fmla="*/ 0 h 37"/>
                  <a:gd name="T14" fmla="*/ 18 w 36"/>
                  <a:gd name="T15" fmla="*/ 0 h 37"/>
                  <a:gd name="T16" fmla="*/ 13 w 36"/>
                  <a:gd name="T17" fmla="*/ 0 h 37"/>
                  <a:gd name="T18" fmla="*/ 7 w 36"/>
                  <a:gd name="T19" fmla="*/ 4 h 37"/>
                  <a:gd name="T20" fmla="*/ 4 w 36"/>
                  <a:gd name="T21" fmla="*/ 8 h 37"/>
                  <a:gd name="T22" fmla="*/ 4 w 36"/>
                  <a:gd name="T23" fmla="*/ 8 h 37"/>
                  <a:gd name="T24" fmla="*/ 0 w 36"/>
                  <a:gd name="T25" fmla="*/ 13 h 37"/>
                  <a:gd name="T26" fmla="*/ 0 w 36"/>
                  <a:gd name="T27" fmla="*/ 19 h 37"/>
                  <a:gd name="T28" fmla="*/ 0 w 36"/>
                  <a:gd name="T29" fmla="*/ 24 h 37"/>
                  <a:gd name="T30" fmla="*/ 4 w 36"/>
                  <a:gd name="T31" fmla="*/ 30 h 37"/>
                  <a:gd name="T32" fmla="*/ 4 w 36"/>
                  <a:gd name="T33" fmla="*/ 30 h 37"/>
                  <a:gd name="T34" fmla="*/ 7 w 36"/>
                  <a:gd name="T35" fmla="*/ 33 h 37"/>
                  <a:gd name="T36" fmla="*/ 13 w 36"/>
                  <a:gd name="T37" fmla="*/ 37 h 37"/>
                  <a:gd name="T38" fmla="*/ 18 w 36"/>
                  <a:gd name="T39" fmla="*/ 37 h 37"/>
                  <a:gd name="T40" fmla="*/ 24 w 36"/>
                  <a:gd name="T41" fmla="*/ 37 h 37"/>
                  <a:gd name="T42" fmla="*/ 24 w 36"/>
                  <a:gd name="T43" fmla="*/ 37 h 37"/>
                  <a:gd name="T44" fmla="*/ 29 w 36"/>
                  <a:gd name="T45" fmla="*/ 33 h 37"/>
                  <a:gd name="T46" fmla="*/ 33 w 36"/>
                  <a:gd name="T47" fmla="*/ 30 h 37"/>
                  <a:gd name="T48" fmla="*/ 36 w 36"/>
                  <a:gd name="T49" fmla="*/ 24 h 37"/>
                  <a:gd name="T50" fmla="*/ 36 w 36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4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3"/>
                    </a:lnTo>
                    <a:lnTo>
                      <a:pt x="33" y="30"/>
                    </a:lnTo>
                    <a:lnTo>
                      <a:pt x="36" y="24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3" name="Freeform 727">
                <a:extLst>
                  <a:ext uri="{FF2B5EF4-FFF2-40B4-BE49-F238E27FC236}">
                    <a16:creationId xmlns:a16="http://schemas.microsoft.com/office/drawing/2014/main" id="{20ACE418-58DB-43B2-A82F-C98F0D8465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577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5 w 36"/>
                  <a:gd name="T7" fmla="*/ 7 h 38"/>
                  <a:gd name="T8" fmla="*/ 29 w 36"/>
                  <a:gd name="T9" fmla="*/ 3 h 38"/>
                  <a:gd name="T10" fmla="*/ 24 w 36"/>
                  <a:gd name="T11" fmla="*/ 1 h 38"/>
                  <a:gd name="T12" fmla="*/ 24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4 w 36"/>
                  <a:gd name="T21" fmla="*/ 7 h 38"/>
                  <a:gd name="T22" fmla="*/ 4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3 h 38"/>
                  <a:gd name="T30" fmla="*/ 4 w 36"/>
                  <a:gd name="T31" fmla="*/ 29 h 38"/>
                  <a:gd name="T32" fmla="*/ 4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5 w 36"/>
                  <a:gd name="T47" fmla="*/ 29 h 38"/>
                  <a:gd name="T48" fmla="*/ 36 w 36"/>
                  <a:gd name="T49" fmla="*/ 23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5" y="7"/>
                    </a:lnTo>
                    <a:lnTo>
                      <a:pt x="29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5" y="29"/>
                    </a:lnTo>
                    <a:lnTo>
                      <a:pt x="36" y="23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4" name="Freeform 728">
                <a:extLst>
                  <a:ext uri="{FF2B5EF4-FFF2-40B4-BE49-F238E27FC236}">
                    <a16:creationId xmlns:a16="http://schemas.microsoft.com/office/drawing/2014/main" id="{A1BCED61-3559-4D04-B5B8-2CA85C43B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579"/>
                <a:ext cx="18" cy="19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5" name="Freeform 729">
                <a:extLst>
                  <a:ext uri="{FF2B5EF4-FFF2-40B4-BE49-F238E27FC236}">
                    <a16:creationId xmlns:a16="http://schemas.microsoft.com/office/drawing/2014/main" id="{34B701DB-DAC8-4E71-9AE5-92639AE1E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581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3 w 36"/>
                  <a:gd name="T7" fmla="*/ 7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5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3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6" name="Freeform 730">
                <a:extLst>
                  <a:ext uri="{FF2B5EF4-FFF2-40B4-BE49-F238E27FC236}">
                    <a16:creationId xmlns:a16="http://schemas.microsoft.com/office/drawing/2014/main" id="{333E57A7-123D-4237-A979-C1EF61E11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5" y="1581"/>
                <a:ext cx="19" cy="19"/>
              </a:xfrm>
              <a:custGeom>
                <a:avLst/>
                <a:gdLst>
                  <a:gd name="T0" fmla="*/ 39 w 39"/>
                  <a:gd name="T1" fmla="*/ 18 h 38"/>
                  <a:gd name="T2" fmla="*/ 39 w 39"/>
                  <a:gd name="T3" fmla="*/ 18 h 38"/>
                  <a:gd name="T4" fmla="*/ 37 w 39"/>
                  <a:gd name="T5" fmla="*/ 12 h 38"/>
                  <a:gd name="T6" fmla="*/ 35 w 39"/>
                  <a:gd name="T7" fmla="*/ 7 h 38"/>
                  <a:gd name="T8" fmla="*/ 31 w 39"/>
                  <a:gd name="T9" fmla="*/ 3 h 38"/>
                  <a:gd name="T10" fmla="*/ 26 w 39"/>
                  <a:gd name="T11" fmla="*/ 1 h 38"/>
                  <a:gd name="T12" fmla="*/ 26 w 39"/>
                  <a:gd name="T13" fmla="*/ 1 h 38"/>
                  <a:gd name="T14" fmla="*/ 20 w 39"/>
                  <a:gd name="T15" fmla="*/ 0 h 38"/>
                  <a:gd name="T16" fmla="*/ 15 w 39"/>
                  <a:gd name="T17" fmla="*/ 1 h 38"/>
                  <a:gd name="T18" fmla="*/ 10 w 39"/>
                  <a:gd name="T19" fmla="*/ 3 h 38"/>
                  <a:gd name="T20" fmla="*/ 4 w 39"/>
                  <a:gd name="T21" fmla="*/ 7 h 38"/>
                  <a:gd name="T22" fmla="*/ 4 w 39"/>
                  <a:gd name="T23" fmla="*/ 7 h 38"/>
                  <a:gd name="T24" fmla="*/ 2 w 39"/>
                  <a:gd name="T25" fmla="*/ 12 h 38"/>
                  <a:gd name="T26" fmla="*/ 0 w 39"/>
                  <a:gd name="T27" fmla="*/ 18 h 38"/>
                  <a:gd name="T28" fmla="*/ 2 w 39"/>
                  <a:gd name="T29" fmla="*/ 25 h 38"/>
                  <a:gd name="T30" fmla="*/ 4 w 39"/>
                  <a:gd name="T31" fmla="*/ 29 h 38"/>
                  <a:gd name="T32" fmla="*/ 4 w 39"/>
                  <a:gd name="T33" fmla="*/ 29 h 38"/>
                  <a:gd name="T34" fmla="*/ 10 w 39"/>
                  <a:gd name="T35" fmla="*/ 34 h 38"/>
                  <a:gd name="T36" fmla="*/ 15 w 39"/>
                  <a:gd name="T37" fmla="*/ 36 h 38"/>
                  <a:gd name="T38" fmla="*/ 20 w 39"/>
                  <a:gd name="T39" fmla="*/ 38 h 38"/>
                  <a:gd name="T40" fmla="*/ 26 w 39"/>
                  <a:gd name="T41" fmla="*/ 36 h 38"/>
                  <a:gd name="T42" fmla="*/ 26 w 39"/>
                  <a:gd name="T43" fmla="*/ 36 h 38"/>
                  <a:gd name="T44" fmla="*/ 31 w 39"/>
                  <a:gd name="T45" fmla="*/ 34 h 38"/>
                  <a:gd name="T46" fmla="*/ 35 w 39"/>
                  <a:gd name="T47" fmla="*/ 29 h 38"/>
                  <a:gd name="T48" fmla="*/ 37 w 39"/>
                  <a:gd name="T49" fmla="*/ 25 h 38"/>
                  <a:gd name="T50" fmla="*/ 39 w 39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8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10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34"/>
                    </a:lnTo>
                    <a:lnTo>
                      <a:pt x="15" y="36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4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7" name="Freeform 731">
                <a:extLst>
                  <a:ext uri="{FF2B5EF4-FFF2-40B4-BE49-F238E27FC236}">
                    <a16:creationId xmlns:a16="http://schemas.microsoft.com/office/drawing/2014/main" id="{A46926D4-9DC2-45CA-BFAF-8A11B2F320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7" y="1581"/>
                <a:ext cx="20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2 h 38"/>
                  <a:gd name="T6" fmla="*/ 34 w 38"/>
                  <a:gd name="T7" fmla="*/ 7 h 38"/>
                  <a:gd name="T8" fmla="*/ 29 w 38"/>
                  <a:gd name="T9" fmla="*/ 3 h 38"/>
                  <a:gd name="T10" fmla="*/ 24 w 38"/>
                  <a:gd name="T11" fmla="*/ 1 h 38"/>
                  <a:gd name="T12" fmla="*/ 24 w 38"/>
                  <a:gd name="T13" fmla="*/ 1 h 38"/>
                  <a:gd name="T14" fmla="*/ 18 w 38"/>
                  <a:gd name="T15" fmla="*/ 0 h 38"/>
                  <a:gd name="T16" fmla="*/ 13 w 38"/>
                  <a:gd name="T17" fmla="*/ 1 h 38"/>
                  <a:gd name="T18" fmla="*/ 7 w 38"/>
                  <a:gd name="T19" fmla="*/ 3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2 h 38"/>
                  <a:gd name="T26" fmla="*/ 0 w 38"/>
                  <a:gd name="T27" fmla="*/ 18 h 38"/>
                  <a:gd name="T28" fmla="*/ 2 w 38"/>
                  <a:gd name="T29" fmla="*/ 25 h 38"/>
                  <a:gd name="T30" fmla="*/ 4 w 38"/>
                  <a:gd name="T31" fmla="*/ 29 h 38"/>
                  <a:gd name="T32" fmla="*/ 4 w 38"/>
                  <a:gd name="T33" fmla="*/ 29 h 38"/>
                  <a:gd name="T34" fmla="*/ 7 w 38"/>
                  <a:gd name="T35" fmla="*/ 34 h 38"/>
                  <a:gd name="T36" fmla="*/ 13 w 38"/>
                  <a:gd name="T37" fmla="*/ 36 h 38"/>
                  <a:gd name="T38" fmla="*/ 18 w 38"/>
                  <a:gd name="T39" fmla="*/ 38 h 38"/>
                  <a:gd name="T40" fmla="*/ 24 w 38"/>
                  <a:gd name="T41" fmla="*/ 36 h 38"/>
                  <a:gd name="T42" fmla="*/ 24 w 38"/>
                  <a:gd name="T43" fmla="*/ 36 h 38"/>
                  <a:gd name="T44" fmla="*/ 29 w 38"/>
                  <a:gd name="T45" fmla="*/ 34 h 38"/>
                  <a:gd name="T46" fmla="*/ 34 w 38"/>
                  <a:gd name="T47" fmla="*/ 29 h 38"/>
                  <a:gd name="T48" fmla="*/ 36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29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8" name="Freeform 732">
                <a:extLst>
                  <a:ext uri="{FF2B5EF4-FFF2-40B4-BE49-F238E27FC236}">
                    <a16:creationId xmlns:a16="http://schemas.microsoft.com/office/drawing/2014/main" id="{3D6FA620-B585-41D9-BC33-7E910BA5E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7" y="1586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2 h 38"/>
                  <a:gd name="T6" fmla="*/ 35 w 38"/>
                  <a:gd name="T7" fmla="*/ 9 h 38"/>
                  <a:gd name="T8" fmla="*/ 31 w 38"/>
                  <a:gd name="T9" fmla="*/ 3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9 w 38"/>
                  <a:gd name="T19" fmla="*/ 3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2 h 38"/>
                  <a:gd name="T26" fmla="*/ 0 w 38"/>
                  <a:gd name="T27" fmla="*/ 20 h 38"/>
                  <a:gd name="T28" fmla="*/ 2 w 38"/>
                  <a:gd name="T29" fmla="*/ 25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4 h 38"/>
                  <a:gd name="T36" fmla="*/ 13 w 38"/>
                  <a:gd name="T37" fmla="*/ 36 h 38"/>
                  <a:gd name="T38" fmla="*/ 18 w 38"/>
                  <a:gd name="T39" fmla="*/ 38 h 38"/>
                  <a:gd name="T40" fmla="*/ 26 w 38"/>
                  <a:gd name="T41" fmla="*/ 36 h 38"/>
                  <a:gd name="T42" fmla="*/ 26 w 38"/>
                  <a:gd name="T43" fmla="*/ 36 h 38"/>
                  <a:gd name="T44" fmla="*/ 31 w 38"/>
                  <a:gd name="T45" fmla="*/ 34 h 38"/>
                  <a:gd name="T46" fmla="*/ 35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2"/>
                    </a:lnTo>
                    <a:lnTo>
                      <a:pt x="35" y="9"/>
                    </a:lnTo>
                    <a:lnTo>
                      <a:pt x="31" y="3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9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4"/>
                    </a:lnTo>
                    <a:lnTo>
                      <a:pt x="35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9" name="Freeform 733">
                <a:extLst>
                  <a:ext uri="{FF2B5EF4-FFF2-40B4-BE49-F238E27FC236}">
                    <a16:creationId xmlns:a16="http://schemas.microsoft.com/office/drawing/2014/main" id="{96681C4C-4FF9-46F6-83BF-06739A825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8" y="1589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7 h 37"/>
                  <a:gd name="T8" fmla="*/ 29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18 w 38"/>
                  <a:gd name="T15" fmla="*/ 0 h 37"/>
                  <a:gd name="T16" fmla="*/ 12 w 38"/>
                  <a:gd name="T17" fmla="*/ 0 h 37"/>
                  <a:gd name="T18" fmla="*/ 7 w 38"/>
                  <a:gd name="T19" fmla="*/ 4 h 37"/>
                  <a:gd name="T20" fmla="*/ 3 w 38"/>
                  <a:gd name="T21" fmla="*/ 7 h 37"/>
                  <a:gd name="T22" fmla="*/ 3 w 38"/>
                  <a:gd name="T23" fmla="*/ 7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7 w 38"/>
                  <a:gd name="T35" fmla="*/ 33 h 37"/>
                  <a:gd name="T36" fmla="*/ 12 w 38"/>
                  <a:gd name="T37" fmla="*/ 37 h 37"/>
                  <a:gd name="T38" fmla="*/ 18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29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0" name="Freeform 734">
                <a:extLst>
                  <a:ext uri="{FF2B5EF4-FFF2-40B4-BE49-F238E27FC236}">
                    <a16:creationId xmlns:a16="http://schemas.microsoft.com/office/drawing/2014/main" id="{7397B6F8-B67A-4F12-B957-39DECD961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1" y="1589"/>
                <a:ext cx="18" cy="18"/>
              </a:xfrm>
              <a:custGeom>
                <a:avLst/>
                <a:gdLst>
                  <a:gd name="T0" fmla="*/ 37 w 37"/>
                  <a:gd name="T1" fmla="*/ 18 h 37"/>
                  <a:gd name="T2" fmla="*/ 37 w 37"/>
                  <a:gd name="T3" fmla="*/ 18 h 37"/>
                  <a:gd name="T4" fmla="*/ 37 w 37"/>
                  <a:gd name="T5" fmla="*/ 13 h 37"/>
                  <a:gd name="T6" fmla="*/ 33 w 37"/>
                  <a:gd name="T7" fmla="*/ 7 h 37"/>
                  <a:gd name="T8" fmla="*/ 29 w 37"/>
                  <a:gd name="T9" fmla="*/ 4 h 37"/>
                  <a:gd name="T10" fmla="*/ 24 w 37"/>
                  <a:gd name="T11" fmla="*/ 0 h 37"/>
                  <a:gd name="T12" fmla="*/ 24 w 37"/>
                  <a:gd name="T13" fmla="*/ 0 h 37"/>
                  <a:gd name="T14" fmla="*/ 18 w 37"/>
                  <a:gd name="T15" fmla="*/ 0 h 37"/>
                  <a:gd name="T16" fmla="*/ 13 w 37"/>
                  <a:gd name="T17" fmla="*/ 0 h 37"/>
                  <a:gd name="T18" fmla="*/ 7 w 37"/>
                  <a:gd name="T19" fmla="*/ 4 h 37"/>
                  <a:gd name="T20" fmla="*/ 4 w 37"/>
                  <a:gd name="T21" fmla="*/ 7 h 37"/>
                  <a:gd name="T22" fmla="*/ 4 w 37"/>
                  <a:gd name="T23" fmla="*/ 7 h 37"/>
                  <a:gd name="T24" fmla="*/ 0 w 37"/>
                  <a:gd name="T25" fmla="*/ 13 h 37"/>
                  <a:gd name="T26" fmla="*/ 0 w 37"/>
                  <a:gd name="T27" fmla="*/ 18 h 37"/>
                  <a:gd name="T28" fmla="*/ 0 w 37"/>
                  <a:gd name="T29" fmla="*/ 24 h 37"/>
                  <a:gd name="T30" fmla="*/ 4 w 37"/>
                  <a:gd name="T31" fmla="*/ 29 h 37"/>
                  <a:gd name="T32" fmla="*/ 4 w 37"/>
                  <a:gd name="T33" fmla="*/ 29 h 37"/>
                  <a:gd name="T34" fmla="*/ 7 w 37"/>
                  <a:gd name="T35" fmla="*/ 33 h 37"/>
                  <a:gd name="T36" fmla="*/ 13 w 37"/>
                  <a:gd name="T37" fmla="*/ 37 h 37"/>
                  <a:gd name="T38" fmla="*/ 18 w 37"/>
                  <a:gd name="T39" fmla="*/ 37 h 37"/>
                  <a:gd name="T40" fmla="*/ 24 w 37"/>
                  <a:gd name="T41" fmla="*/ 37 h 37"/>
                  <a:gd name="T42" fmla="*/ 24 w 37"/>
                  <a:gd name="T43" fmla="*/ 37 h 37"/>
                  <a:gd name="T44" fmla="*/ 29 w 37"/>
                  <a:gd name="T45" fmla="*/ 33 h 37"/>
                  <a:gd name="T46" fmla="*/ 33 w 37"/>
                  <a:gd name="T47" fmla="*/ 29 h 37"/>
                  <a:gd name="T48" fmla="*/ 37 w 37"/>
                  <a:gd name="T49" fmla="*/ 24 h 37"/>
                  <a:gd name="T50" fmla="*/ 37 w 37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7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1" name="Freeform 735">
                <a:extLst>
                  <a:ext uri="{FF2B5EF4-FFF2-40B4-BE49-F238E27FC236}">
                    <a16:creationId xmlns:a16="http://schemas.microsoft.com/office/drawing/2014/main" id="{73B1BD91-23EF-4388-AE98-7354C3EB2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1589"/>
                <a:ext cx="20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5 w 38"/>
                  <a:gd name="T7" fmla="*/ 7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3 w 38"/>
                  <a:gd name="T17" fmla="*/ 0 h 37"/>
                  <a:gd name="T18" fmla="*/ 9 w 38"/>
                  <a:gd name="T19" fmla="*/ 4 h 37"/>
                  <a:gd name="T20" fmla="*/ 4 w 38"/>
                  <a:gd name="T21" fmla="*/ 7 h 37"/>
                  <a:gd name="T22" fmla="*/ 4 w 38"/>
                  <a:gd name="T23" fmla="*/ 7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9 w 38"/>
                  <a:gd name="T35" fmla="*/ 33 h 37"/>
                  <a:gd name="T36" fmla="*/ 13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5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2" name="Freeform 736">
                <a:extLst>
                  <a:ext uri="{FF2B5EF4-FFF2-40B4-BE49-F238E27FC236}">
                    <a16:creationId xmlns:a16="http://schemas.microsoft.com/office/drawing/2014/main" id="{CEE8837B-5AA7-4BD6-89F5-7633BD18E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1593"/>
                <a:ext cx="19" cy="18"/>
              </a:xfrm>
              <a:custGeom>
                <a:avLst/>
                <a:gdLst>
                  <a:gd name="T0" fmla="*/ 36 w 36"/>
                  <a:gd name="T1" fmla="*/ 18 h 37"/>
                  <a:gd name="T2" fmla="*/ 36 w 36"/>
                  <a:gd name="T3" fmla="*/ 18 h 37"/>
                  <a:gd name="T4" fmla="*/ 36 w 36"/>
                  <a:gd name="T5" fmla="*/ 13 h 37"/>
                  <a:gd name="T6" fmla="*/ 33 w 36"/>
                  <a:gd name="T7" fmla="*/ 8 h 37"/>
                  <a:gd name="T8" fmla="*/ 29 w 36"/>
                  <a:gd name="T9" fmla="*/ 4 h 37"/>
                  <a:gd name="T10" fmla="*/ 24 w 36"/>
                  <a:gd name="T11" fmla="*/ 0 h 37"/>
                  <a:gd name="T12" fmla="*/ 24 w 36"/>
                  <a:gd name="T13" fmla="*/ 0 h 37"/>
                  <a:gd name="T14" fmla="*/ 18 w 36"/>
                  <a:gd name="T15" fmla="*/ 0 h 37"/>
                  <a:gd name="T16" fmla="*/ 13 w 36"/>
                  <a:gd name="T17" fmla="*/ 0 h 37"/>
                  <a:gd name="T18" fmla="*/ 7 w 36"/>
                  <a:gd name="T19" fmla="*/ 4 h 37"/>
                  <a:gd name="T20" fmla="*/ 4 w 36"/>
                  <a:gd name="T21" fmla="*/ 8 h 37"/>
                  <a:gd name="T22" fmla="*/ 4 w 36"/>
                  <a:gd name="T23" fmla="*/ 8 h 37"/>
                  <a:gd name="T24" fmla="*/ 0 w 36"/>
                  <a:gd name="T25" fmla="*/ 13 h 37"/>
                  <a:gd name="T26" fmla="*/ 0 w 36"/>
                  <a:gd name="T27" fmla="*/ 18 h 37"/>
                  <a:gd name="T28" fmla="*/ 0 w 36"/>
                  <a:gd name="T29" fmla="*/ 24 h 37"/>
                  <a:gd name="T30" fmla="*/ 4 w 36"/>
                  <a:gd name="T31" fmla="*/ 29 h 37"/>
                  <a:gd name="T32" fmla="*/ 4 w 36"/>
                  <a:gd name="T33" fmla="*/ 29 h 37"/>
                  <a:gd name="T34" fmla="*/ 7 w 36"/>
                  <a:gd name="T35" fmla="*/ 35 h 37"/>
                  <a:gd name="T36" fmla="*/ 13 w 36"/>
                  <a:gd name="T37" fmla="*/ 37 h 37"/>
                  <a:gd name="T38" fmla="*/ 18 w 36"/>
                  <a:gd name="T39" fmla="*/ 37 h 37"/>
                  <a:gd name="T40" fmla="*/ 24 w 36"/>
                  <a:gd name="T41" fmla="*/ 37 h 37"/>
                  <a:gd name="T42" fmla="*/ 24 w 36"/>
                  <a:gd name="T43" fmla="*/ 37 h 37"/>
                  <a:gd name="T44" fmla="*/ 29 w 36"/>
                  <a:gd name="T45" fmla="*/ 33 h 37"/>
                  <a:gd name="T46" fmla="*/ 33 w 36"/>
                  <a:gd name="T47" fmla="*/ 29 h 37"/>
                  <a:gd name="T48" fmla="*/ 36 w 36"/>
                  <a:gd name="T49" fmla="*/ 24 h 37"/>
                  <a:gd name="T50" fmla="*/ 36 w 36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3" name="Freeform 737">
                <a:extLst>
                  <a:ext uri="{FF2B5EF4-FFF2-40B4-BE49-F238E27FC236}">
                    <a16:creationId xmlns:a16="http://schemas.microsoft.com/office/drawing/2014/main" id="{A766D389-5A68-441D-B128-83663FAE5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596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18 w 38"/>
                  <a:gd name="T15" fmla="*/ 0 h 36"/>
                  <a:gd name="T16" fmla="*/ 12 w 38"/>
                  <a:gd name="T17" fmla="*/ 0 h 36"/>
                  <a:gd name="T18" fmla="*/ 9 w 38"/>
                  <a:gd name="T19" fmla="*/ 2 h 36"/>
                  <a:gd name="T20" fmla="*/ 3 w 38"/>
                  <a:gd name="T21" fmla="*/ 7 h 36"/>
                  <a:gd name="T22" fmla="*/ 3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3 w 38"/>
                  <a:gd name="T31" fmla="*/ 29 h 36"/>
                  <a:gd name="T32" fmla="*/ 3 w 38"/>
                  <a:gd name="T33" fmla="*/ 29 h 36"/>
                  <a:gd name="T34" fmla="*/ 9 w 38"/>
                  <a:gd name="T35" fmla="*/ 32 h 36"/>
                  <a:gd name="T36" fmla="*/ 12 w 38"/>
                  <a:gd name="T37" fmla="*/ 36 h 36"/>
                  <a:gd name="T38" fmla="*/ 18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2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4" name="Freeform 738">
                <a:extLst>
                  <a:ext uri="{FF2B5EF4-FFF2-40B4-BE49-F238E27FC236}">
                    <a16:creationId xmlns:a16="http://schemas.microsoft.com/office/drawing/2014/main" id="{E9CF78C1-388B-4CC2-B52F-5DD66A6CB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596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18 w 38"/>
                  <a:gd name="T15" fmla="*/ 0 h 36"/>
                  <a:gd name="T16" fmla="*/ 12 w 38"/>
                  <a:gd name="T17" fmla="*/ 0 h 36"/>
                  <a:gd name="T18" fmla="*/ 9 w 38"/>
                  <a:gd name="T19" fmla="*/ 2 h 36"/>
                  <a:gd name="T20" fmla="*/ 3 w 38"/>
                  <a:gd name="T21" fmla="*/ 7 h 36"/>
                  <a:gd name="T22" fmla="*/ 3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3 w 38"/>
                  <a:gd name="T31" fmla="*/ 29 h 36"/>
                  <a:gd name="T32" fmla="*/ 3 w 38"/>
                  <a:gd name="T33" fmla="*/ 29 h 36"/>
                  <a:gd name="T34" fmla="*/ 9 w 38"/>
                  <a:gd name="T35" fmla="*/ 32 h 36"/>
                  <a:gd name="T36" fmla="*/ 12 w 38"/>
                  <a:gd name="T37" fmla="*/ 36 h 36"/>
                  <a:gd name="T38" fmla="*/ 18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2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5" name="Freeform 739">
                <a:extLst>
                  <a:ext uri="{FF2B5EF4-FFF2-40B4-BE49-F238E27FC236}">
                    <a16:creationId xmlns:a16="http://schemas.microsoft.com/office/drawing/2014/main" id="{8B1FAEFB-41C0-4FA5-BA82-271ED7CBF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596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18 w 38"/>
                  <a:gd name="T15" fmla="*/ 0 h 36"/>
                  <a:gd name="T16" fmla="*/ 12 w 38"/>
                  <a:gd name="T17" fmla="*/ 0 h 36"/>
                  <a:gd name="T18" fmla="*/ 9 w 38"/>
                  <a:gd name="T19" fmla="*/ 2 h 36"/>
                  <a:gd name="T20" fmla="*/ 3 w 38"/>
                  <a:gd name="T21" fmla="*/ 7 h 36"/>
                  <a:gd name="T22" fmla="*/ 3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3 w 38"/>
                  <a:gd name="T31" fmla="*/ 29 h 36"/>
                  <a:gd name="T32" fmla="*/ 3 w 38"/>
                  <a:gd name="T33" fmla="*/ 29 h 36"/>
                  <a:gd name="T34" fmla="*/ 9 w 38"/>
                  <a:gd name="T35" fmla="*/ 32 h 36"/>
                  <a:gd name="T36" fmla="*/ 12 w 38"/>
                  <a:gd name="T37" fmla="*/ 36 h 36"/>
                  <a:gd name="T38" fmla="*/ 18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2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9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2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6" name="Freeform 740">
                <a:extLst>
                  <a:ext uri="{FF2B5EF4-FFF2-40B4-BE49-F238E27FC236}">
                    <a16:creationId xmlns:a16="http://schemas.microsoft.com/office/drawing/2014/main" id="{F7092387-6DB8-4987-B6F9-1A9388F61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1596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2 h 36"/>
                  <a:gd name="T6" fmla="*/ 33 w 37"/>
                  <a:gd name="T7" fmla="*/ 7 h 36"/>
                  <a:gd name="T8" fmla="*/ 29 w 37"/>
                  <a:gd name="T9" fmla="*/ 3 h 36"/>
                  <a:gd name="T10" fmla="*/ 24 w 37"/>
                  <a:gd name="T11" fmla="*/ 0 h 36"/>
                  <a:gd name="T12" fmla="*/ 24 w 37"/>
                  <a:gd name="T13" fmla="*/ 0 h 36"/>
                  <a:gd name="T14" fmla="*/ 18 w 37"/>
                  <a:gd name="T15" fmla="*/ 0 h 36"/>
                  <a:gd name="T16" fmla="*/ 13 w 37"/>
                  <a:gd name="T17" fmla="*/ 0 h 36"/>
                  <a:gd name="T18" fmla="*/ 7 w 37"/>
                  <a:gd name="T19" fmla="*/ 2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2 h 36"/>
                  <a:gd name="T26" fmla="*/ 0 w 37"/>
                  <a:gd name="T27" fmla="*/ 18 h 36"/>
                  <a:gd name="T28" fmla="*/ 0 w 37"/>
                  <a:gd name="T29" fmla="*/ 23 h 36"/>
                  <a:gd name="T30" fmla="*/ 4 w 37"/>
                  <a:gd name="T31" fmla="*/ 29 h 36"/>
                  <a:gd name="T32" fmla="*/ 4 w 37"/>
                  <a:gd name="T33" fmla="*/ 29 h 36"/>
                  <a:gd name="T34" fmla="*/ 7 w 37"/>
                  <a:gd name="T35" fmla="*/ 32 h 36"/>
                  <a:gd name="T36" fmla="*/ 13 w 37"/>
                  <a:gd name="T37" fmla="*/ 36 h 36"/>
                  <a:gd name="T38" fmla="*/ 18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2 h 36"/>
                  <a:gd name="T46" fmla="*/ 33 w 37"/>
                  <a:gd name="T47" fmla="*/ 29 h 36"/>
                  <a:gd name="T48" fmla="*/ 37 w 37"/>
                  <a:gd name="T49" fmla="*/ 23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2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2"/>
                    </a:lnTo>
                    <a:lnTo>
                      <a:pt x="33" y="29"/>
                    </a:lnTo>
                    <a:lnTo>
                      <a:pt x="37" y="23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7" name="Freeform 741">
                <a:extLst>
                  <a:ext uri="{FF2B5EF4-FFF2-40B4-BE49-F238E27FC236}">
                    <a16:creationId xmlns:a16="http://schemas.microsoft.com/office/drawing/2014/main" id="{B3765C56-B00F-4EDF-80D0-BA3261FFD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8" y="1596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20 w 38"/>
                  <a:gd name="T15" fmla="*/ 0 h 36"/>
                  <a:gd name="T16" fmla="*/ 13 w 38"/>
                  <a:gd name="T17" fmla="*/ 0 h 36"/>
                  <a:gd name="T18" fmla="*/ 9 w 38"/>
                  <a:gd name="T19" fmla="*/ 2 h 36"/>
                  <a:gd name="T20" fmla="*/ 3 w 38"/>
                  <a:gd name="T21" fmla="*/ 7 h 36"/>
                  <a:gd name="T22" fmla="*/ 3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3 w 38"/>
                  <a:gd name="T31" fmla="*/ 29 h 36"/>
                  <a:gd name="T32" fmla="*/ 3 w 38"/>
                  <a:gd name="T33" fmla="*/ 29 h 36"/>
                  <a:gd name="T34" fmla="*/ 9 w 38"/>
                  <a:gd name="T35" fmla="*/ 32 h 36"/>
                  <a:gd name="T36" fmla="*/ 13 w 38"/>
                  <a:gd name="T37" fmla="*/ 36 h 36"/>
                  <a:gd name="T38" fmla="*/ 20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2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2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2"/>
                    </a:lnTo>
                    <a:lnTo>
                      <a:pt x="13" y="36"/>
                    </a:lnTo>
                    <a:lnTo>
                      <a:pt x="20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8" name="Freeform 742">
                <a:extLst>
                  <a:ext uri="{FF2B5EF4-FFF2-40B4-BE49-F238E27FC236}">
                    <a16:creationId xmlns:a16="http://schemas.microsoft.com/office/drawing/2014/main" id="{EB57EBCF-2CC8-492D-BB66-E9054AFBF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" y="1596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2 h 36"/>
                  <a:gd name="T6" fmla="*/ 33 w 37"/>
                  <a:gd name="T7" fmla="*/ 7 h 36"/>
                  <a:gd name="T8" fmla="*/ 29 w 37"/>
                  <a:gd name="T9" fmla="*/ 3 h 36"/>
                  <a:gd name="T10" fmla="*/ 24 w 37"/>
                  <a:gd name="T11" fmla="*/ 0 h 36"/>
                  <a:gd name="T12" fmla="*/ 24 w 37"/>
                  <a:gd name="T13" fmla="*/ 0 h 36"/>
                  <a:gd name="T14" fmla="*/ 18 w 37"/>
                  <a:gd name="T15" fmla="*/ 0 h 36"/>
                  <a:gd name="T16" fmla="*/ 13 w 37"/>
                  <a:gd name="T17" fmla="*/ 0 h 36"/>
                  <a:gd name="T18" fmla="*/ 8 w 37"/>
                  <a:gd name="T19" fmla="*/ 2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2 h 36"/>
                  <a:gd name="T26" fmla="*/ 0 w 37"/>
                  <a:gd name="T27" fmla="*/ 18 h 36"/>
                  <a:gd name="T28" fmla="*/ 0 w 37"/>
                  <a:gd name="T29" fmla="*/ 23 h 36"/>
                  <a:gd name="T30" fmla="*/ 4 w 37"/>
                  <a:gd name="T31" fmla="*/ 29 h 36"/>
                  <a:gd name="T32" fmla="*/ 4 w 37"/>
                  <a:gd name="T33" fmla="*/ 29 h 36"/>
                  <a:gd name="T34" fmla="*/ 8 w 37"/>
                  <a:gd name="T35" fmla="*/ 32 h 36"/>
                  <a:gd name="T36" fmla="*/ 13 w 37"/>
                  <a:gd name="T37" fmla="*/ 36 h 36"/>
                  <a:gd name="T38" fmla="*/ 18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2 h 36"/>
                  <a:gd name="T46" fmla="*/ 33 w 37"/>
                  <a:gd name="T47" fmla="*/ 29 h 36"/>
                  <a:gd name="T48" fmla="*/ 37 w 37"/>
                  <a:gd name="T49" fmla="*/ 23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2"/>
                    </a:lnTo>
                    <a:lnTo>
                      <a:pt x="33" y="29"/>
                    </a:lnTo>
                    <a:lnTo>
                      <a:pt x="37" y="23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9" name="Freeform 743">
                <a:extLst>
                  <a:ext uri="{FF2B5EF4-FFF2-40B4-BE49-F238E27FC236}">
                    <a16:creationId xmlns:a16="http://schemas.microsoft.com/office/drawing/2014/main" id="{A5C6DDB6-2B84-4520-A15B-C89B02F86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3" y="1596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2 h 36"/>
                  <a:gd name="T6" fmla="*/ 34 w 38"/>
                  <a:gd name="T7" fmla="*/ 7 h 36"/>
                  <a:gd name="T8" fmla="*/ 31 w 38"/>
                  <a:gd name="T9" fmla="*/ 3 h 36"/>
                  <a:gd name="T10" fmla="*/ 25 w 38"/>
                  <a:gd name="T11" fmla="*/ 0 h 36"/>
                  <a:gd name="T12" fmla="*/ 25 w 38"/>
                  <a:gd name="T13" fmla="*/ 0 h 36"/>
                  <a:gd name="T14" fmla="*/ 20 w 38"/>
                  <a:gd name="T15" fmla="*/ 0 h 36"/>
                  <a:gd name="T16" fmla="*/ 14 w 38"/>
                  <a:gd name="T17" fmla="*/ 0 h 36"/>
                  <a:gd name="T18" fmla="*/ 9 w 38"/>
                  <a:gd name="T19" fmla="*/ 2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4 w 38"/>
                  <a:gd name="T31" fmla="*/ 29 h 36"/>
                  <a:gd name="T32" fmla="*/ 4 w 38"/>
                  <a:gd name="T33" fmla="*/ 29 h 36"/>
                  <a:gd name="T34" fmla="*/ 9 w 38"/>
                  <a:gd name="T35" fmla="*/ 32 h 36"/>
                  <a:gd name="T36" fmla="*/ 14 w 38"/>
                  <a:gd name="T37" fmla="*/ 36 h 36"/>
                  <a:gd name="T38" fmla="*/ 20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2 h 36"/>
                  <a:gd name="T46" fmla="*/ 34 w 38"/>
                  <a:gd name="T47" fmla="*/ 29 h 36"/>
                  <a:gd name="T48" fmla="*/ 36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2"/>
                    </a:lnTo>
                    <a:lnTo>
                      <a:pt x="14" y="36"/>
                    </a:lnTo>
                    <a:lnTo>
                      <a:pt x="20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36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0" name="Freeform 744">
                <a:extLst>
                  <a:ext uri="{FF2B5EF4-FFF2-40B4-BE49-F238E27FC236}">
                    <a16:creationId xmlns:a16="http://schemas.microsoft.com/office/drawing/2014/main" id="{5FBE7CA9-FB28-4887-BF8F-B9F0D8EBD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" y="1596"/>
                <a:ext cx="19" cy="18"/>
              </a:xfrm>
              <a:custGeom>
                <a:avLst/>
                <a:gdLst>
                  <a:gd name="T0" fmla="*/ 39 w 39"/>
                  <a:gd name="T1" fmla="*/ 18 h 36"/>
                  <a:gd name="T2" fmla="*/ 39 w 39"/>
                  <a:gd name="T3" fmla="*/ 18 h 36"/>
                  <a:gd name="T4" fmla="*/ 37 w 39"/>
                  <a:gd name="T5" fmla="*/ 12 h 36"/>
                  <a:gd name="T6" fmla="*/ 35 w 39"/>
                  <a:gd name="T7" fmla="*/ 7 h 36"/>
                  <a:gd name="T8" fmla="*/ 29 w 39"/>
                  <a:gd name="T9" fmla="*/ 3 h 36"/>
                  <a:gd name="T10" fmla="*/ 24 w 39"/>
                  <a:gd name="T11" fmla="*/ 0 h 36"/>
                  <a:gd name="T12" fmla="*/ 24 w 39"/>
                  <a:gd name="T13" fmla="*/ 0 h 36"/>
                  <a:gd name="T14" fmla="*/ 19 w 39"/>
                  <a:gd name="T15" fmla="*/ 0 h 36"/>
                  <a:gd name="T16" fmla="*/ 13 w 39"/>
                  <a:gd name="T17" fmla="*/ 0 h 36"/>
                  <a:gd name="T18" fmla="*/ 8 w 39"/>
                  <a:gd name="T19" fmla="*/ 2 h 36"/>
                  <a:gd name="T20" fmla="*/ 4 w 39"/>
                  <a:gd name="T21" fmla="*/ 7 h 36"/>
                  <a:gd name="T22" fmla="*/ 4 w 39"/>
                  <a:gd name="T23" fmla="*/ 7 h 36"/>
                  <a:gd name="T24" fmla="*/ 2 w 39"/>
                  <a:gd name="T25" fmla="*/ 12 h 36"/>
                  <a:gd name="T26" fmla="*/ 0 w 39"/>
                  <a:gd name="T27" fmla="*/ 18 h 36"/>
                  <a:gd name="T28" fmla="*/ 2 w 39"/>
                  <a:gd name="T29" fmla="*/ 23 h 36"/>
                  <a:gd name="T30" fmla="*/ 4 w 39"/>
                  <a:gd name="T31" fmla="*/ 29 h 36"/>
                  <a:gd name="T32" fmla="*/ 4 w 39"/>
                  <a:gd name="T33" fmla="*/ 29 h 36"/>
                  <a:gd name="T34" fmla="*/ 8 w 39"/>
                  <a:gd name="T35" fmla="*/ 32 h 36"/>
                  <a:gd name="T36" fmla="*/ 13 w 39"/>
                  <a:gd name="T37" fmla="*/ 36 h 36"/>
                  <a:gd name="T38" fmla="*/ 19 w 39"/>
                  <a:gd name="T39" fmla="*/ 36 h 36"/>
                  <a:gd name="T40" fmla="*/ 24 w 39"/>
                  <a:gd name="T41" fmla="*/ 36 h 36"/>
                  <a:gd name="T42" fmla="*/ 24 w 39"/>
                  <a:gd name="T43" fmla="*/ 36 h 36"/>
                  <a:gd name="T44" fmla="*/ 29 w 39"/>
                  <a:gd name="T45" fmla="*/ 32 h 36"/>
                  <a:gd name="T46" fmla="*/ 35 w 39"/>
                  <a:gd name="T47" fmla="*/ 29 h 36"/>
                  <a:gd name="T48" fmla="*/ 37 w 39"/>
                  <a:gd name="T49" fmla="*/ 23 h 36"/>
                  <a:gd name="T50" fmla="*/ 39 w 39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6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2"/>
                    </a:lnTo>
                    <a:lnTo>
                      <a:pt x="35" y="7"/>
                    </a:lnTo>
                    <a:lnTo>
                      <a:pt x="29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6"/>
                    </a:lnTo>
                    <a:lnTo>
                      <a:pt x="19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2"/>
                    </a:lnTo>
                    <a:lnTo>
                      <a:pt x="35" y="29"/>
                    </a:lnTo>
                    <a:lnTo>
                      <a:pt x="37" y="23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1" name="Freeform 745">
                <a:extLst>
                  <a:ext uri="{FF2B5EF4-FFF2-40B4-BE49-F238E27FC236}">
                    <a16:creationId xmlns:a16="http://schemas.microsoft.com/office/drawing/2014/main" id="{617A1A85-7414-495D-9D00-D9D6AC396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" y="1602"/>
                <a:ext cx="19" cy="19"/>
              </a:xfrm>
              <a:custGeom>
                <a:avLst/>
                <a:gdLst>
                  <a:gd name="T0" fmla="*/ 38 w 38"/>
                  <a:gd name="T1" fmla="*/ 19 h 39"/>
                  <a:gd name="T2" fmla="*/ 38 w 38"/>
                  <a:gd name="T3" fmla="*/ 19 h 39"/>
                  <a:gd name="T4" fmla="*/ 36 w 38"/>
                  <a:gd name="T5" fmla="*/ 13 h 39"/>
                  <a:gd name="T6" fmla="*/ 34 w 38"/>
                  <a:gd name="T7" fmla="*/ 8 h 39"/>
                  <a:gd name="T8" fmla="*/ 30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20 w 38"/>
                  <a:gd name="T15" fmla="*/ 0 h 39"/>
                  <a:gd name="T16" fmla="*/ 12 w 38"/>
                  <a:gd name="T17" fmla="*/ 2 h 39"/>
                  <a:gd name="T18" fmla="*/ 9 w 38"/>
                  <a:gd name="T19" fmla="*/ 4 h 39"/>
                  <a:gd name="T20" fmla="*/ 3 w 38"/>
                  <a:gd name="T21" fmla="*/ 8 h 39"/>
                  <a:gd name="T22" fmla="*/ 3 w 38"/>
                  <a:gd name="T23" fmla="*/ 8 h 39"/>
                  <a:gd name="T24" fmla="*/ 1 w 38"/>
                  <a:gd name="T25" fmla="*/ 13 h 39"/>
                  <a:gd name="T26" fmla="*/ 0 w 38"/>
                  <a:gd name="T27" fmla="*/ 19 h 39"/>
                  <a:gd name="T28" fmla="*/ 1 w 38"/>
                  <a:gd name="T29" fmla="*/ 26 h 39"/>
                  <a:gd name="T30" fmla="*/ 3 w 38"/>
                  <a:gd name="T31" fmla="*/ 30 h 39"/>
                  <a:gd name="T32" fmla="*/ 3 w 38"/>
                  <a:gd name="T33" fmla="*/ 30 h 39"/>
                  <a:gd name="T34" fmla="*/ 9 w 38"/>
                  <a:gd name="T35" fmla="*/ 35 h 39"/>
                  <a:gd name="T36" fmla="*/ 12 w 38"/>
                  <a:gd name="T37" fmla="*/ 37 h 39"/>
                  <a:gd name="T38" fmla="*/ 20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30 w 38"/>
                  <a:gd name="T45" fmla="*/ 35 h 39"/>
                  <a:gd name="T46" fmla="*/ 34 w 38"/>
                  <a:gd name="T47" fmla="*/ 30 h 39"/>
                  <a:gd name="T48" fmla="*/ 36 w 38"/>
                  <a:gd name="T49" fmla="*/ 26 h 39"/>
                  <a:gd name="T50" fmla="*/ 38 w 38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19"/>
                    </a:moveTo>
                    <a:lnTo>
                      <a:pt x="38" y="19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0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9"/>
                    </a:lnTo>
                    <a:lnTo>
                      <a:pt x="1" y="26"/>
                    </a:lnTo>
                    <a:lnTo>
                      <a:pt x="3" y="30"/>
                    </a:lnTo>
                    <a:lnTo>
                      <a:pt x="3" y="30"/>
                    </a:lnTo>
                    <a:lnTo>
                      <a:pt x="9" y="35"/>
                    </a:lnTo>
                    <a:lnTo>
                      <a:pt x="12" y="37"/>
                    </a:lnTo>
                    <a:lnTo>
                      <a:pt x="20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0" y="35"/>
                    </a:lnTo>
                    <a:lnTo>
                      <a:pt x="34" y="30"/>
                    </a:lnTo>
                    <a:lnTo>
                      <a:pt x="36" y="26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2" name="Freeform 746">
                <a:extLst>
                  <a:ext uri="{FF2B5EF4-FFF2-40B4-BE49-F238E27FC236}">
                    <a16:creationId xmlns:a16="http://schemas.microsoft.com/office/drawing/2014/main" id="{328FEDCC-2960-45D0-AA88-8E8D73CBA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1602"/>
                <a:ext cx="19" cy="19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19 h 39"/>
                  <a:gd name="T4" fmla="*/ 36 w 36"/>
                  <a:gd name="T5" fmla="*/ 13 h 39"/>
                  <a:gd name="T6" fmla="*/ 33 w 36"/>
                  <a:gd name="T7" fmla="*/ 8 h 39"/>
                  <a:gd name="T8" fmla="*/ 29 w 36"/>
                  <a:gd name="T9" fmla="*/ 4 h 39"/>
                  <a:gd name="T10" fmla="*/ 24 w 36"/>
                  <a:gd name="T11" fmla="*/ 2 h 39"/>
                  <a:gd name="T12" fmla="*/ 24 w 36"/>
                  <a:gd name="T13" fmla="*/ 2 h 39"/>
                  <a:gd name="T14" fmla="*/ 18 w 36"/>
                  <a:gd name="T15" fmla="*/ 0 h 39"/>
                  <a:gd name="T16" fmla="*/ 13 w 36"/>
                  <a:gd name="T17" fmla="*/ 2 h 39"/>
                  <a:gd name="T18" fmla="*/ 7 w 36"/>
                  <a:gd name="T19" fmla="*/ 4 h 39"/>
                  <a:gd name="T20" fmla="*/ 4 w 36"/>
                  <a:gd name="T21" fmla="*/ 8 h 39"/>
                  <a:gd name="T22" fmla="*/ 4 w 36"/>
                  <a:gd name="T23" fmla="*/ 8 h 39"/>
                  <a:gd name="T24" fmla="*/ 0 w 36"/>
                  <a:gd name="T25" fmla="*/ 13 h 39"/>
                  <a:gd name="T26" fmla="*/ 0 w 36"/>
                  <a:gd name="T27" fmla="*/ 19 h 39"/>
                  <a:gd name="T28" fmla="*/ 0 w 36"/>
                  <a:gd name="T29" fmla="*/ 26 h 39"/>
                  <a:gd name="T30" fmla="*/ 4 w 36"/>
                  <a:gd name="T31" fmla="*/ 30 h 39"/>
                  <a:gd name="T32" fmla="*/ 4 w 36"/>
                  <a:gd name="T33" fmla="*/ 30 h 39"/>
                  <a:gd name="T34" fmla="*/ 7 w 36"/>
                  <a:gd name="T35" fmla="*/ 35 h 39"/>
                  <a:gd name="T36" fmla="*/ 13 w 36"/>
                  <a:gd name="T37" fmla="*/ 37 h 39"/>
                  <a:gd name="T38" fmla="*/ 18 w 36"/>
                  <a:gd name="T39" fmla="*/ 39 h 39"/>
                  <a:gd name="T40" fmla="*/ 24 w 36"/>
                  <a:gd name="T41" fmla="*/ 37 h 39"/>
                  <a:gd name="T42" fmla="*/ 24 w 36"/>
                  <a:gd name="T43" fmla="*/ 37 h 39"/>
                  <a:gd name="T44" fmla="*/ 29 w 36"/>
                  <a:gd name="T45" fmla="*/ 35 h 39"/>
                  <a:gd name="T46" fmla="*/ 33 w 36"/>
                  <a:gd name="T47" fmla="*/ 30 h 39"/>
                  <a:gd name="T48" fmla="*/ 36 w 36"/>
                  <a:gd name="T49" fmla="*/ 26 h 39"/>
                  <a:gd name="T50" fmla="*/ 36 w 36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0"/>
                    </a:lnTo>
                    <a:lnTo>
                      <a:pt x="36" y="26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3" name="Freeform 747">
                <a:extLst>
                  <a:ext uri="{FF2B5EF4-FFF2-40B4-BE49-F238E27FC236}">
                    <a16:creationId xmlns:a16="http://schemas.microsoft.com/office/drawing/2014/main" id="{C3158116-B799-4FA3-ABA6-566C6E40E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2" y="1602"/>
                <a:ext cx="18" cy="19"/>
              </a:xfrm>
              <a:custGeom>
                <a:avLst/>
                <a:gdLst>
                  <a:gd name="T0" fmla="*/ 36 w 36"/>
                  <a:gd name="T1" fmla="*/ 19 h 39"/>
                  <a:gd name="T2" fmla="*/ 36 w 36"/>
                  <a:gd name="T3" fmla="*/ 19 h 39"/>
                  <a:gd name="T4" fmla="*/ 36 w 36"/>
                  <a:gd name="T5" fmla="*/ 13 h 39"/>
                  <a:gd name="T6" fmla="*/ 35 w 36"/>
                  <a:gd name="T7" fmla="*/ 8 h 39"/>
                  <a:gd name="T8" fmla="*/ 29 w 36"/>
                  <a:gd name="T9" fmla="*/ 4 h 39"/>
                  <a:gd name="T10" fmla="*/ 24 w 36"/>
                  <a:gd name="T11" fmla="*/ 2 h 39"/>
                  <a:gd name="T12" fmla="*/ 24 w 36"/>
                  <a:gd name="T13" fmla="*/ 2 h 39"/>
                  <a:gd name="T14" fmla="*/ 18 w 36"/>
                  <a:gd name="T15" fmla="*/ 0 h 39"/>
                  <a:gd name="T16" fmla="*/ 13 w 36"/>
                  <a:gd name="T17" fmla="*/ 2 h 39"/>
                  <a:gd name="T18" fmla="*/ 7 w 36"/>
                  <a:gd name="T19" fmla="*/ 4 h 39"/>
                  <a:gd name="T20" fmla="*/ 4 w 36"/>
                  <a:gd name="T21" fmla="*/ 8 h 39"/>
                  <a:gd name="T22" fmla="*/ 4 w 36"/>
                  <a:gd name="T23" fmla="*/ 8 h 39"/>
                  <a:gd name="T24" fmla="*/ 0 w 36"/>
                  <a:gd name="T25" fmla="*/ 13 h 39"/>
                  <a:gd name="T26" fmla="*/ 0 w 36"/>
                  <a:gd name="T27" fmla="*/ 19 h 39"/>
                  <a:gd name="T28" fmla="*/ 0 w 36"/>
                  <a:gd name="T29" fmla="*/ 26 h 39"/>
                  <a:gd name="T30" fmla="*/ 4 w 36"/>
                  <a:gd name="T31" fmla="*/ 30 h 39"/>
                  <a:gd name="T32" fmla="*/ 4 w 36"/>
                  <a:gd name="T33" fmla="*/ 30 h 39"/>
                  <a:gd name="T34" fmla="*/ 7 w 36"/>
                  <a:gd name="T35" fmla="*/ 35 h 39"/>
                  <a:gd name="T36" fmla="*/ 13 w 36"/>
                  <a:gd name="T37" fmla="*/ 37 h 39"/>
                  <a:gd name="T38" fmla="*/ 18 w 36"/>
                  <a:gd name="T39" fmla="*/ 39 h 39"/>
                  <a:gd name="T40" fmla="*/ 24 w 36"/>
                  <a:gd name="T41" fmla="*/ 37 h 39"/>
                  <a:gd name="T42" fmla="*/ 24 w 36"/>
                  <a:gd name="T43" fmla="*/ 37 h 39"/>
                  <a:gd name="T44" fmla="*/ 29 w 36"/>
                  <a:gd name="T45" fmla="*/ 35 h 39"/>
                  <a:gd name="T46" fmla="*/ 35 w 36"/>
                  <a:gd name="T47" fmla="*/ 30 h 39"/>
                  <a:gd name="T48" fmla="*/ 36 w 36"/>
                  <a:gd name="T49" fmla="*/ 26 h 39"/>
                  <a:gd name="T50" fmla="*/ 36 w 36"/>
                  <a:gd name="T51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19"/>
                    </a:moveTo>
                    <a:lnTo>
                      <a:pt x="36" y="19"/>
                    </a:lnTo>
                    <a:lnTo>
                      <a:pt x="36" y="13"/>
                    </a:lnTo>
                    <a:lnTo>
                      <a:pt x="35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0" y="26"/>
                    </a:lnTo>
                    <a:lnTo>
                      <a:pt x="4" y="30"/>
                    </a:lnTo>
                    <a:lnTo>
                      <a:pt x="4" y="30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5" y="30"/>
                    </a:lnTo>
                    <a:lnTo>
                      <a:pt x="36" y="26"/>
                    </a:lnTo>
                    <a:lnTo>
                      <a:pt x="36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4" name="Freeform 748">
                <a:extLst>
                  <a:ext uri="{FF2B5EF4-FFF2-40B4-BE49-F238E27FC236}">
                    <a16:creationId xmlns:a16="http://schemas.microsoft.com/office/drawing/2014/main" id="{9B302B95-6571-485F-BAFE-4341D94EA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6" y="1605"/>
                <a:ext cx="19" cy="18"/>
              </a:xfrm>
              <a:custGeom>
                <a:avLst/>
                <a:gdLst>
                  <a:gd name="T0" fmla="*/ 39 w 39"/>
                  <a:gd name="T1" fmla="*/ 18 h 36"/>
                  <a:gd name="T2" fmla="*/ 39 w 39"/>
                  <a:gd name="T3" fmla="*/ 18 h 36"/>
                  <a:gd name="T4" fmla="*/ 37 w 39"/>
                  <a:gd name="T5" fmla="*/ 13 h 36"/>
                  <a:gd name="T6" fmla="*/ 35 w 39"/>
                  <a:gd name="T7" fmla="*/ 7 h 36"/>
                  <a:gd name="T8" fmla="*/ 31 w 39"/>
                  <a:gd name="T9" fmla="*/ 4 h 36"/>
                  <a:gd name="T10" fmla="*/ 26 w 39"/>
                  <a:gd name="T11" fmla="*/ 0 h 36"/>
                  <a:gd name="T12" fmla="*/ 26 w 39"/>
                  <a:gd name="T13" fmla="*/ 0 h 36"/>
                  <a:gd name="T14" fmla="*/ 20 w 39"/>
                  <a:gd name="T15" fmla="*/ 0 h 36"/>
                  <a:gd name="T16" fmla="*/ 13 w 39"/>
                  <a:gd name="T17" fmla="*/ 0 h 36"/>
                  <a:gd name="T18" fmla="*/ 9 w 39"/>
                  <a:gd name="T19" fmla="*/ 4 h 36"/>
                  <a:gd name="T20" fmla="*/ 4 w 39"/>
                  <a:gd name="T21" fmla="*/ 7 h 36"/>
                  <a:gd name="T22" fmla="*/ 4 w 39"/>
                  <a:gd name="T23" fmla="*/ 7 h 36"/>
                  <a:gd name="T24" fmla="*/ 2 w 39"/>
                  <a:gd name="T25" fmla="*/ 13 h 36"/>
                  <a:gd name="T26" fmla="*/ 0 w 39"/>
                  <a:gd name="T27" fmla="*/ 18 h 36"/>
                  <a:gd name="T28" fmla="*/ 2 w 39"/>
                  <a:gd name="T29" fmla="*/ 24 h 36"/>
                  <a:gd name="T30" fmla="*/ 4 w 39"/>
                  <a:gd name="T31" fmla="*/ 29 h 36"/>
                  <a:gd name="T32" fmla="*/ 4 w 39"/>
                  <a:gd name="T33" fmla="*/ 29 h 36"/>
                  <a:gd name="T34" fmla="*/ 9 w 39"/>
                  <a:gd name="T35" fmla="*/ 33 h 36"/>
                  <a:gd name="T36" fmla="*/ 13 w 39"/>
                  <a:gd name="T37" fmla="*/ 36 h 36"/>
                  <a:gd name="T38" fmla="*/ 20 w 39"/>
                  <a:gd name="T39" fmla="*/ 36 h 36"/>
                  <a:gd name="T40" fmla="*/ 26 w 39"/>
                  <a:gd name="T41" fmla="*/ 36 h 36"/>
                  <a:gd name="T42" fmla="*/ 26 w 39"/>
                  <a:gd name="T43" fmla="*/ 36 h 36"/>
                  <a:gd name="T44" fmla="*/ 31 w 39"/>
                  <a:gd name="T45" fmla="*/ 33 h 36"/>
                  <a:gd name="T46" fmla="*/ 35 w 39"/>
                  <a:gd name="T47" fmla="*/ 29 h 36"/>
                  <a:gd name="T48" fmla="*/ 37 w 39"/>
                  <a:gd name="T49" fmla="*/ 24 h 36"/>
                  <a:gd name="T50" fmla="*/ 39 w 39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6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6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5" name="Freeform 749">
                <a:extLst>
                  <a:ext uri="{FF2B5EF4-FFF2-40B4-BE49-F238E27FC236}">
                    <a16:creationId xmlns:a16="http://schemas.microsoft.com/office/drawing/2014/main" id="{4D059DE9-4577-4B28-AA55-A3FFFEF4E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0" y="1605"/>
                <a:ext cx="19" cy="18"/>
              </a:xfrm>
              <a:custGeom>
                <a:avLst/>
                <a:gdLst>
                  <a:gd name="T0" fmla="*/ 39 w 39"/>
                  <a:gd name="T1" fmla="*/ 18 h 36"/>
                  <a:gd name="T2" fmla="*/ 39 w 39"/>
                  <a:gd name="T3" fmla="*/ 18 h 36"/>
                  <a:gd name="T4" fmla="*/ 37 w 39"/>
                  <a:gd name="T5" fmla="*/ 13 h 36"/>
                  <a:gd name="T6" fmla="*/ 35 w 39"/>
                  <a:gd name="T7" fmla="*/ 7 h 36"/>
                  <a:gd name="T8" fmla="*/ 31 w 39"/>
                  <a:gd name="T9" fmla="*/ 4 h 36"/>
                  <a:gd name="T10" fmla="*/ 26 w 39"/>
                  <a:gd name="T11" fmla="*/ 0 h 36"/>
                  <a:gd name="T12" fmla="*/ 26 w 39"/>
                  <a:gd name="T13" fmla="*/ 0 h 36"/>
                  <a:gd name="T14" fmla="*/ 20 w 39"/>
                  <a:gd name="T15" fmla="*/ 0 h 36"/>
                  <a:gd name="T16" fmla="*/ 15 w 39"/>
                  <a:gd name="T17" fmla="*/ 0 h 36"/>
                  <a:gd name="T18" fmla="*/ 10 w 39"/>
                  <a:gd name="T19" fmla="*/ 4 h 36"/>
                  <a:gd name="T20" fmla="*/ 4 w 39"/>
                  <a:gd name="T21" fmla="*/ 7 h 36"/>
                  <a:gd name="T22" fmla="*/ 4 w 39"/>
                  <a:gd name="T23" fmla="*/ 7 h 36"/>
                  <a:gd name="T24" fmla="*/ 2 w 39"/>
                  <a:gd name="T25" fmla="*/ 13 h 36"/>
                  <a:gd name="T26" fmla="*/ 0 w 39"/>
                  <a:gd name="T27" fmla="*/ 18 h 36"/>
                  <a:gd name="T28" fmla="*/ 2 w 39"/>
                  <a:gd name="T29" fmla="*/ 24 h 36"/>
                  <a:gd name="T30" fmla="*/ 4 w 39"/>
                  <a:gd name="T31" fmla="*/ 29 h 36"/>
                  <a:gd name="T32" fmla="*/ 4 w 39"/>
                  <a:gd name="T33" fmla="*/ 29 h 36"/>
                  <a:gd name="T34" fmla="*/ 10 w 39"/>
                  <a:gd name="T35" fmla="*/ 33 h 36"/>
                  <a:gd name="T36" fmla="*/ 15 w 39"/>
                  <a:gd name="T37" fmla="*/ 36 h 36"/>
                  <a:gd name="T38" fmla="*/ 20 w 39"/>
                  <a:gd name="T39" fmla="*/ 36 h 36"/>
                  <a:gd name="T40" fmla="*/ 26 w 39"/>
                  <a:gd name="T41" fmla="*/ 36 h 36"/>
                  <a:gd name="T42" fmla="*/ 26 w 39"/>
                  <a:gd name="T43" fmla="*/ 36 h 36"/>
                  <a:gd name="T44" fmla="*/ 31 w 39"/>
                  <a:gd name="T45" fmla="*/ 33 h 36"/>
                  <a:gd name="T46" fmla="*/ 35 w 39"/>
                  <a:gd name="T47" fmla="*/ 29 h 36"/>
                  <a:gd name="T48" fmla="*/ 37 w 39"/>
                  <a:gd name="T49" fmla="*/ 24 h 36"/>
                  <a:gd name="T50" fmla="*/ 39 w 39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6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20" y="0"/>
                    </a:lnTo>
                    <a:lnTo>
                      <a:pt x="15" y="0"/>
                    </a:lnTo>
                    <a:lnTo>
                      <a:pt x="10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10" y="33"/>
                    </a:lnTo>
                    <a:lnTo>
                      <a:pt x="15" y="36"/>
                    </a:lnTo>
                    <a:lnTo>
                      <a:pt x="20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6" name="Freeform 750">
                <a:extLst>
                  <a:ext uri="{FF2B5EF4-FFF2-40B4-BE49-F238E27FC236}">
                    <a16:creationId xmlns:a16="http://schemas.microsoft.com/office/drawing/2014/main" id="{6CF82F3B-AFD1-4DF8-BADE-0295AED59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3" y="1605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3 h 36"/>
                  <a:gd name="T6" fmla="*/ 34 w 38"/>
                  <a:gd name="T7" fmla="*/ 7 h 36"/>
                  <a:gd name="T8" fmla="*/ 29 w 38"/>
                  <a:gd name="T9" fmla="*/ 4 h 36"/>
                  <a:gd name="T10" fmla="*/ 24 w 38"/>
                  <a:gd name="T11" fmla="*/ 0 h 36"/>
                  <a:gd name="T12" fmla="*/ 24 w 38"/>
                  <a:gd name="T13" fmla="*/ 0 h 36"/>
                  <a:gd name="T14" fmla="*/ 18 w 38"/>
                  <a:gd name="T15" fmla="*/ 0 h 36"/>
                  <a:gd name="T16" fmla="*/ 13 w 38"/>
                  <a:gd name="T17" fmla="*/ 0 h 36"/>
                  <a:gd name="T18" fmla="*/ 7 w 38"/>
                  <a:gd name="T19" fmla="*/ 4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3 h 36"/>
                  <a:gd name="T26" fmla="*/ 0 w 38"/>
                  <a:gd name="T27" fmla="*/ 18 h 36"/>
                  <a:gd name="T28" fmla="*/ 2 w 38"/>
                  <a:gd name="T29" fmla="*/ 24 h 36"/>
                  <a:gd name="T30" fmla="*/ 4 w 38"/>
                  <a:gd name="T31" fmla="*/ 29 h 36"/>
                  <a:gd name="T32" fmla="*/ 4 w 38"/>
                  <a:gd name="T33" fmla="*/ 29 h 36"/>
                  <a:gd name="T34" fmla="*/ 7 w 38"/>
                  <a:gd name="T35" fmla="*/ 33 h 36"/>
                  <a:gd name="T36" fmla="*/ 13 w 38"/>
                  <a:gd name="T37" fmla="*/ 36 h 36"/>
                  <a:gd name="T38" fmla="*/ 18 w 38"/>
                  <a:gd name="T39" fmla="*/ 36 h 36"/>
                  <a:gd name="T40" fmla="*/ 24 w 38"/>
                  <a:gd name="T41" fmla="*/ 36 h 36"/>
                  <a:gd name="T42" fmla="*/ 24 w 38"/>
                  <a:gd name="T43" fmla="*/ 36 h 36"/>
                  <a:gd name="T44" fmla="*/ 29 w 38"/>
                  <a:gd name="T45" fmla="*/ 33 h 36"/>
                  <a:gd name="T46" fmla="*/ 34 w 38"/>
                  <a:gd name="T47" fmla="*/ 29 h 36"/>
                  <a:gd name="T48" fmla="*/ 36 w 38"/>
                  <a:gd name="T49" fmla="*/ 24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7" name="Freeform 751">
                <a:extLst>
                  <a:ext uri="{FF2B5EF4-FFF2-40B4-BE49-F238E27FC236}">
                    <a16:creationId xmlns:a16="http://schemas.microsoft.com/office/drawing/2014/main" id="{52D2221E-8E33-41FA-BC6F-5888966C75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6" y="1605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3 h 36"/>
                  <a:gd name="T6" fmla="*/ 33 w 37"/>
                  <a:gd name="T7" fmla="*/ 7 h 36"/>
                  <a:gd name="T8" fmla="*/ 29 w 37"/>
                  <a:gd name="T9" fmla="*/ 4 h 36"/>
                  <a:gd name="T10" fmla="*/ 24 w 37"/>
                  <a:gd name="T11" fmla="*/ 0 h 36"/>
                  <a:gd name="T12" fmla="*/ 24 w 37"/>
                  <a:gd name="T13" fmla="*/ 0 h 36"/>
                  <a:gd name="T14" fmla="*/ 19 w 37"/>
                  <a:gd name="T15" fmla="*/ 0 h 36"/>
                  <a:gd name="T16" fmla="*/ 13 w 37"/>
                  <a:gd name="T17" fmla="*/ 0 h 36"/>
                  <a:gd name="T18" fmla="*/ 8 w 37"/>
                  <a:gd name="T19" fmla="*/ 4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3 h 36"/>
                  <a:gd name="T26" fmla="*/ 0 w 37"/>
                  <a:gd name="T27" fmla="*/ 18 h 36"/>
                  <a:gd name="T28" fmla="*/ 0 w 37"/>
                  <a:gd name="T29" fmla="*/ 24 h 36"/>
                  <a:gd name="T30" fmla="*/ 4 w 37"/>
                  <a:gd name="T31" fmla="*/ 29 h 36"/>
                  <a:gd name="T32" fmla="*/ 4 w 37"/>
                  <a:gd name="T33" fmla="*/ 29 h 36"/>
                  <a:gd name="T34" fmla="*/ 8 w 37"/>
                  <a:gd name="T35" fmla="*/ 33 h 36"/>
                  <a:gd name="T36" fmla="*/ 13 w 37"/>
                  <a:gd name="T37" fmla="*/ 36 h 36"/>
                  <a:gd name="T38" fmla="*/ 19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3 h 36"/>
                  <a:gd name="T46" fmla="*/ 33 w 37"/>
                  <a:gd name="T47" fmla="*/ 29 h 36"/>
                  <a:gd name="T48" fmla="*/ 37 w 37"/>
                  <a:gd name="T49" fmla="*/ 24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19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8" name="Freeform 752">
                <a:extLst>
                  <a:ext uri="{FF2B5EF4-FFF2-40B4-BE49-F238E27FC236}">
                    <a16:creationId xmlns:a16="http://schemas.microsoft.com/office/drawing/2014/main" id="{7934677E-BBFA-4FE3-A053-9AC49071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8" y="1605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3 h 36"/>
                  <a:gd name="T6" fmla="*/ 35 w 38"/>
                  <a:gd name="T7" fmla="*/ 7 h 36"/>
                  <a:gd name="T8" fmla="*/ 29 w 38"/>
                  <a:gd name="T9" fmla="*/ 4 h 36"/>
                  <a:gd name="T10" fmla="*/ 25 w 38"/>
                  <a:gd name="T11" fmla="*/ 0 h 36"/>
                  <a:gd name="T12" fmla="*/ 25 w 38"/>
                  <a:gd name="T13" fmla="*/ 0 h 36"/>
                  <a:gd name="T14" fmla="*/ 18 w 38"/>
                  <a:gd name="T15" fmla="*/ 0 h 36"/>
                  <a:gd name="T16" fmla="*/ 13 w 38"/>
                  <a:gd name="T17" fmla="*/ 0 h 36"/>
                  <a:gd name="T18" fmla="*/ 7 w 38"/>
                  <a:gd name="T19" fmla="*/ 4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3 h 36"/>
                  <a:gd name="T26" fmla="*/ 0 w 38"/>
                  <a:gd name="T27" fmla="*/ 18 h 36"/>
                  <a:gd name="T28" fmla="*/ 2 w 38"/>
                  <a:gd name="T29" fmla="*/ 24 h 36"/>
                  <a:gd name="T30" fmla="*/ 4 w 38"/>
                  <a:gd name="T31" fmla="*/ 29 h 36"/>
                  <a:gd name="T32" fmla="*/ 4 w 38"/>
                  <a:gd name="T33" fmla="*/ 29 h 36"/>
                  <a:gd name="T34" fmla="*/ 7 w 38"/>
                  <a:gd name="T35" fmla="*/ 33 h 36"/>
                  <a:gd name="T36" fmla="*/ 13 w 38"/>
                  <a:gd name="T37" fmla="*/ 36 h 36"/>
                  <a:gd name="T38" fmla="*/ 18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29 w 38"/>
                  <a:gd name="T45" fmla="*/ 33 h 36"/>
                  <a:gd name="T46" fmla="*/ 35 w 38"/>
                  <a:gd name="T47" fmla="*/ 29 h 36"/>
                  <a:gd name="T48" fmla="*/ 36 w 38"/>
                  <a:gd name="T49" fmla="*/ 24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29" y="33"/>
                    </a:lnTo>
                    <a:lnTo>
                      <a:pt x="35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9" name="Freeform 753">
                <a:extLst>
                  <a:ext uri="{FF2B5EF4-FFF2-40B4-BE49-F238E27FC236}">
                    <a16:creationId xmlns:a16="http://schemas.microsoft.com/office/drawing/2014/main" id="{E7C53B68-24BD-4C34-81BD-F7738024B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607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7 w 38"/>
                  <a:gd name="T5" fmla="*/ 12 h 38"/>
                  <a:gd name="T6" fmla="*/ 35 w 38"/>
                  <a:gd name="T7" fmla="*/ 9 h 38"/>
                  <a:gd name="T8" fmla="*/ 31 w 38"/>
                  <a:gd name="T9" fmla="*/ 3 h 38"/>
                  <a:gd name="T10" fmla="*/ 26 w 38"/>
                  <a:gd name="T11" fmla="*/ 1 h 38"/>
                  <a:gd name="T12" fmla="*/ 26 w 38"/>
                  <a:gd name="T13" fmla="*/ 1 h 38"/>
                  <a:gd name="T14" fmla="*/ 18 w 38"/>
                  <a:gd name="T15" fmla="*/ 0 h 38"/>
                  <a:gd name="T16" fmla="*/ 13 w 38"/>
                  <a:gd name="T17" fmla="*/ 1 h 38"/>
                  <a:gd name="T18" fmla="*/ 9 w 38"/>
                  <a:gd name="T19" fmla="*/ 3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2 h 38"/>
                  <a:gd name="T26" fmla="*/ 0 w 38"/>
                  <a:gd name="T27" fmla="*/ 20 h 38"/>
                  <a:gd name="T28" fmla="*/ 2 w 38"/>
                  <a:gd name="T29" fmla="*/ 25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4 h 38"/>
                  <a:gd name="T36" fmla="*/ 13 w 38"/>
                  <a:gd name="T37" fmla="*/ 36 h 38"/>
                  <a:gd name="T38" fmla="*/ 18 w 38"/>
                  <a:gd name="T39" fmla="*/ 38 h 38"/>
                  <a:gd name="T40" fmla="*/ 26 w 38"/>
                  <a:gd name="T41" fmla="*/ 36 h 38"/>
                  <a:gd name="T42" fmla="*/ 26 w 38"/>
                  <a:gd name="T43" fmla="*/ 36 h 38"/>
                  <a:gd name="T44" fmla="*/ 31 w 38"/>
                  <a:gd name="T45" fmla="*/ 34 h 38"/>
                  <a:gd name="T46" fmla="*/ 35 w 38"/>
                  <a:gd name="T47" fmla="*/ 31 h 38"/>
                  <a:gd name="T48" fmla="*/ 37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7" y="12"/>
                    </a:lnTo>
                    <a:lnTo>
                      <a:pt x="35" y="9"/>
                    </a:lnTo>
                    <a:lnTo>
                      <a:pt x="31" y="3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4"/>
                    </a:lnTo>
                    <a:lnTo>
                      <a:pt x="35" y="31"/>
                    </a:lnTo>
                    <a:lnTo>
                      <a:pt x="37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0" name="Freeform 754">
                <a:extLst>
                  <a:ext uri="{FF2B5EF4-FFF2-40B4-BE49-F238E27FC236}">
                    <a16:creationId xmlns:a16="http://schemas.microsoft.com/office/drawing/2014/main" id="{981791E5-F375-4980-B40C-07859F158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5" y="1610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2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2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1" name="Freeform 755">
                <a:extLst>
                  <a:ext uri="{FF2B5EF4-FFF2-40B4-BE49-F238E27FC236}">
                    <a16:creationId xmlns:a16="http://schemas.microsoft.com/office/drawing/2014/main" id="{5BE47E8F-4F96-42BF-8FE7-8F4917119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610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3 h 36"/>
                  <a:gd name="T6" fmla="*/ 33 w 37"/>
                  <a:gd name="T7" fmla="*/ 7 h 36"/>
                  <a:gd name="T8" fmla="*/ 29 w 37"/>
                  <a:gd name="T9" fmla="*/ 4 h 36"/>
                  <a:gd name="T10" fmla="*/ 24 w 37"/>
                  <a:gd name="T11" fmla="*/ 0 h 36"/>
                  <a:gd name="T12" fmla="*/ 24 w 37"/>
                  <a:gd name="T13" fmla="*/ 0 h 36"/>
                  <a:gd name="T14" fmla="*/ 18 w 37"/>
                  <a:gd name="T15" fmla="*/ 0 h 36"/>
                  <a:gd name="T16" fmla="*/ 13 w 37"/>
                  <a:gd name="T17" fmla="*/ 0 h 36"/>
                  <a:gd name="T18" fmla="*/ 8 w 37"/>
                  <a:gd name="T19" fmla="*/ 4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3 h 36"/>
                  <a:gd name="T26" fmla="*/ 0 w 37"/>
                  <a:gd name="T27" fmla="*/ 18 h 36"/>
                  <a:gd name="T28" fmla="*/ 0 w 37"/>
                  <a:gd name="T29" fmla="*/ 24 h 36"/>
                  <a:gd name="T30" fmla="*/ 4 w 37"/>
                  <a:gd name="T31" fmla="*/ 29 h 36"/>
                  <a:gd name="T32" fmla="*/ 4 w 37"/>
                  <a:gd name="T33" fmla="*/ 29 h 36"/>
                  <a:gd name="T34" fmla="*/ 8 w 37"/>
                  <a:gd name="T35" fmla="*/ 33 h 36"/>
                  <a:gd name="T36" fmla="*/ 13 w 37"/>
                  <a:gd name="T37" fmla="*/ 36 h 36"/>
                  <a:gd name="T38" fmla="*/ 18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29 w 37"/>
                  <a:gd name="T45" fmla="*/ 33 h 36"/>
                  <a:gd name="T46" fmla="*/ 33 w 37"/>
                  <a:gd name="T47" fmla="*/ 29 h 36"/>
                  <a:gd name="T48" fmla="*/ 37 w 37"/>
                  <a:gd name="T49" fmla="*/ 24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7" y="24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2" name="Freeform 756">
                <a:extLst>
                  <a:ext uri="{FF2B5EF4-FFF2-40B4-BE49-F238E27FC236}">
                    <a16:creationId xmlns:a16="http://schemas.microsoft.com/office/drawing/2014/main" id="{89C814D4-380B-461A-BAF9-706134302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3" y="1610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6 w 38"/>
                  <a:gd name="T5" fmla="*/ 13 h 36"/>
                  <a:gd name="T6" fmla="*/ 35 w 38"/>
                  <a:gd name="T7" fmla="*/ 7 h 36"/>
                  <a:gd name="T8" fmla="*/ 31 w 38"/>
                  <a:gd name="T9" fmla="*/ 4 h 36"/>
                  <a:gd name="T10" fmla="*/ 25 w 38"/>
                  <a:gd name="T11" fmla="*/ 0 h 36"/>
                  <a:gd name="T12" fmla="*/ 25 w 38"/>
                  <a:gd name="T13" fmla="*/ 0 h 36"/>
                  <a:gd name="T14" fmla="*/ 20 w 38"/>
                  <a:gd name="T15" fmla="*/ 0 h 36"/>
                  <a:gd name="T16" fmla="*/ 13 w 38"/>
                  <a:gd name="T17" fmla="*/ 0 h 36"/>
                  <a:gd name="T18" fmla="*/ 9 w 38"/>
                  <a:gd name="T19" fmla="*/ 4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3 h 36"/>
                  <a:gd name="T26" fmla="*/ 0 w 38"/>
                  <a:gd name="T27" fmla="*/ 18 h 36"/>
                  <a:gd name="T28" fmla="*/ 2 w 38"/>
                  <a:gd name="T29" fmla="*/ 24 h 36"/>
                  <a:gd name="T30" fmla="*/ 4 w 38"/>
                  <a:gd name="T31" fmla="*/ 29 h 36"/>
                  <a:gd name="T32" fmla="*/ 4 w 38"/>
                  <a:gd name="T33" fmla="*/ 29 h 36"/>
                  <a:gd name="T34" fmla="*/ 9 w 38"/>
                  <a:gd name="T35" fmla="*/ 33 h 36"/>
                  <a:gd name="T36" fmla="*/ 13 w 38"/>
                  <a:gd name="T37" fmla="*/ 36 h 36"/>
                  <a:gd name="T38" fmla="*/ 20 w 38"/>
                  <a:gd name="T39" fmla="*/ 36 h 36"/>
                  <a:gd name="T40" fmla="*/ 25 w 38"/>
                  <a:gd name="T41" fmla="*/ 36 h 36"/>
                  <a:gd name="T42" fmla="*/ 25 w 38"/>
                  <a:gd name="T43" fmla="*/ 36 h 36"/>
                  <a:gd name="T44" fmla="*/ 31 w 38"/>
                  <a:gd name="T45" fmla="*/ 33 h 36"/>
                  <a:gd name="T46" fmla="*/ 35 w 38"/>
                  <a:gd name="T47" fmla="*/ 29 h 36"/>
                  <a:gd name="T48" fmla="*/ 36 w 38"/>
                  <a:gd name="T49" fmla="*/ 24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3" y="36"/>
                    </a:lnTo>
                    <a:lnTo>
                      <a:pt x="20" y="36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3"/>
                    </a:lnTo>
                    <a:lnTo>
                      <a:pt x="35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3" name="Freeform 757">
                <a:extLst>
                  <a:ext uri="{FF2B5EF4-FFF2-40B4-BE49-F238E27FC236}">
                    <a16:creationId xmlns:a16="http://schemas.microsoft.com/office/drawing/2014/main" id="{32DA42C9-1BDB-4090-B17B-CBD2FEF7F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610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4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4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4" name="Freeform 758">
                <a:extLst>
                  <a:ext uri="{FF2B5EF4-FFF2-40B4-BE49-F238E27FC236}">
                    <a16:creationId xmlns:a16="http://schemas.microsoft.com/office/drawing/2014/main" id="{7BE895D7-4F21-423C-805B-4CEF4411A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0" y="1610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4 w 36"/>
                  <a:gd name="T7" fmla="*/ 7 h 36"/>
                  <a:gd name="T8" fmla="*/ 29 w 36"/>
                  <a:gd name="T9" fmla="*/ 4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2 w 36"/>
                  <a:gd name="T17" fmla="*/ 0 h 36"/>
                  <a:gd name="T18" fmla="*/ 7 w 36"/>
                  <a:gd name="T19" fmla="*/ 4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3 h 36"/>
                  <a:gd name="T36" fmla="*/ 12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3 h 36"/>
                  <a:gd name="T46" fmla="*/ 34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5" name="Freeform 759">
                <a:extLst>
                  <a:ext uri="{FF2B5EF4-FFF2-40B4-BE49-F238E27FC236}">
                    <a16:creationId xmlns:a16="http://schemas.microsoft.com/office/drawing/2014/main" id="{14D9E62F-D5AE-4688-8979-F5F982B570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8" y="1610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3 w 36"/>
                  <a:gd name="T7" fmla="*/ 7 h 36"/>
                  <a:gd name="T8" fmla="*/ 29 w 36"/>
                  <a:gd name="T9" fmla="*/ 4 h 36"/>
                  <a:gd name="T10" fmla="*/ 24 w 36"/>
                  <a:gd name="T11" fmla="*/ 0 h 36"/>
                  <a:gd name="T12" fmla="*/ 24 w 36"/>
                  <a:gd name="T13" fmla="*/ 0 h 36"/>
                  <a:gd name="T14" fmla="*/ 18 w 36"/>
                  <a:gd name="T15" fmla="*/ 0 h 36"/>
                  <a:gd name="T16" fmla="*/ 13 w 36"/>
                  <a:gd name="T17" fmla="*/ 0 h 36"/>
                  <a:gd name="T18" fmla="*/ 7 w 36"/>
                  <a:gd name="T19" fmla="*/ 4 h 36"/>
                  <a:gd name="T20" fmla="*/ 4 w 36"/>
                  <a:gd name="T21" fmla="*/ 7 h 36"/>
                  <a:gd name="T22" fmla="*/ 4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4 w 36"/>
                  <a:gd name="T31" fmla="*/ 29 h 36"/>
                  <a:gd name="T32" fmla="*/ 4 w 36"/>
                  <a:gd name="T33" fmla="*/ 29 h 36"/>
                  <a:gd name="T34" fmla="*/ 7 w 36"/>
                  <a:gd name="T35" fmla="*/ 33 h 36"/>
                  <a:gd name="T36" fmla="*/ 13 w 36"/>
                  <a:gd name="T37" fmla="*/ 36 h 36"/>
                  <a:gd name="T38" fmla="*/ 18 w 36"/>
                  <a:gd name="T39" fmla="*/ 36 h 36"/>
                  <a:gd name="T40" fmla="*/ 24 w 36"/>
                  <a:gd name="T41" fmla="*/ 36 h 36"/>
                  <a:gd name="T42" fmla="*/ 24 w 36"/>
                  <a:gd name="T43" fmla="*/ 36 h 36"/>
                  <a:gd name="T44" fmla="*/ 29 w 36"/>
                  <a:gd name="T45" fmla="*/ 33 h 36"/>
                  <a:gd name="T46" fmla="*/ 33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3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6" name="Freeform 760">
                <a:extLst>
                  <a:ext uri="{FF2B5EF4-FFF2-40B4-BE49-F238E27FC236}">
                    <a16:creationId xmlns:a16="http://schemas.microsoft.com/office/drawing/2014/main" id="{81CF104F-7A2A-4FC0-B0D4-D71F64EAE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8" y="1611"/>
                <a:ext cx="20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4 h 38"/>
                  <a:gd name="T6" fmla="*/ 34 w 38"/>
                  <a:gd name="T7" fmla="*/ 9 h 38"/>
                  <a:gd name="T8" fmla="*/ 31 w 38"/>
                  <a:gd name="T9" fmla="*/ 3 h 38"/>
                  <a:gd name="T10" fmla="*/ 25 w 38"/>
                  <a:gd name="T11" fmla="*/ 1 h 38"/>
                  <a:gd name="T12" fmla="*/ 25 w 38"/>
                  <a:gd name="T13" fmla="*/ 1 h 38"/>
                  <a:gd name="T14" fmla="*/ 20 w 38"/>
                  <a:gd name="T15" fmla="*/ 0 h 38"/>
                  <a:gd name="T16" fmla="*/ 14 w 38"/>
                  <a:gd name="T17" fmla="*/ 1 h 38"/>
                  <a:gd name="T18" fmla="*/ 9 w 38"/>
                  <a:gd name="T19" fmla="*/ 3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4 h 38"/>
                  <a:gd name="T26" fmla="*/ 0 w 38"/>
                  <a:gd name="T27" fmla="*/ 20 h 38"/>
                  <a:gd name="T28" fmla="*/ 2 w 38"/>
                  <a:gd name="T29" fmla="*/ 25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4 h 38"/>
                  <a:gd name="T36" fmla="*/ 14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4 h 38"/>
                  <a:gd name="T46" fmla="*/ 34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4"/>
                    </a:lnTo>
                    <a:lnTo>
                      <a:pt x="34" y="9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4" y="1"/>
                    </a:lnTo>
                    <a:lnTo>
                      <a:pt x="9" y="3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4"/>
                    </a:lnTo>
                    <a:lnTo>
                      <a:pt x="0" y="20"/>
                    </a:lnTo>
                    <a:lnTo>
                      <a:pt x="2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4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4"/>
                    </a:lnTo>
                    <a:lnTo>
                      <a:pt x="34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7" name="Freeform 761">
                <a:extLst>
                  <a:ext uri="{FF2B5EF4-FFF2-40B4-BE49-F238E27FC236}">
                    <a16:creationId xmlns:a16="http://schemas.microsoft.com/office/drawing/2014/main" id="{CDD0E67E-6FAB-4EE4-98EA-B8258EF65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4" y="1611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4 h 38"/>
                  <a:gd name="T6" fmla="*/ 33 w 36"/>
                  <a:gd name="T7" fmla="*/ 9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3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4"/>
                    </a:lnTo>
                    <a:lnTo>
                      <a:pt x="33" y="9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8" name="Freeform 762">
                <a:extLst>
                  <a:ext uri="{FF2B5EF4-FFF2-40B4-BE49-F238E27FC236}">
                    <a16:creationId xmlns:a16="http://schemas.microsoft.com/office/drawing/2014/main" id="{CD0A18AA-D165-4DA7-B6D8-CB026270D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5" y="1614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3 h 38"/>
                  <a:gd name="T6" fmla="*/ 34 w 38"/>
                  <a:gd name="T7" fmla="*/ 7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20 w 38"/>
                  <a:gd name="T15" fmla="*/ 0 h 38"/>
                  <a:gd name="T16" fmla="*/ 14 w 38"/>
                  <a:gd name="T17" fmla="*/ 2 h 38"/>
                  <a:gd name="T18" fmla="*/ 9 w 38"/>
                  <a:gd name="T19" fmla="*/ 4 h 38"/>
                  <a:gd name="T20" fmla="*/ 3 w 38"/>
                  <a:gd name="T21" fmla="*/ 7 h 38"/>
                  <a:gd name="T22" fmla="*/ 3 w 38"/>
                  <a:gd name="T23" fmla="*/ 7 h 38"/>
                  <a:gd name="T24" fmla="*/ 1 w 38"/>
                  <a:gd name="T25" fmla="*/ 13 h 38"/>
                  <a:gd name="T26" fmla="*/ 0 w 38"/>
                  <a:gd name="T27" fmla="*/ 18 h 38"/>
                  <a:gd name="T28" fmla="*/ 1 w 38"/>
                  <a:gd name="T29" fmla="*/ 24 h 38"/>
                  <a:gd name="T30" fmla="*/ 3 w 38"/>
                  <a:gd name="T31" fmla="*/ 29 h 38"/>
                  <a:gd name="T32" fmla="*/ 3 w 38"/>
                  <a:gd name="T33" fmla="*/ 29 h 38"/>
                  <a:gd name="T34" fmla="*/ 9 w 38"/>
                  <a:gd name="T35" fmla="*/ 35 h 38"/>
                  <a:gd name="T36" fmla="*/ 14 w 38"/>
                  <a:gd name="T37" fmla="*/ 37 h 38"/>
                  <a:gd name="T38" fmla="*/ 20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31 w 38"/>
                  <a:gd name="T45" fmla="*/ 35 h 38"/>
                  <a:gd name="T46" fmla="*/ 34 w 38"/>
                  <a:gd name="T47" fmla="*/ 29 h 38"/>
                  <a:gd name="T48" fmla="*/ 36 w 38"/>
                  <a:gd name="T49" fmla="*/ 24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7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9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5"/>
                    </a:lnTo>
                    <a:lnTo>
                      <a:pt x="14" y="37"/>
                    </a:lnTo>
                    <a:lnTo>
                      <a:pt x="20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9" name="Freeform 763">
                <a:extLst>
                  <a:ext uri="{FF2B5EF4-FFF2-40B4-BE49-F238E27FC236}">
                    <a16:creationId xmlns:a16="http://schemas.microsoft.com/office/drawing/2014/main" id="{6EEB96B4-24BB-4DFE-9F55-D90208EA6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614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7 w 38"/>
                  <a:gd name="T5" fmla="*/ 13 h 38"/>
                  <a:gd name="T6" fmla="*/ 35 w 38"/>
                  <a:gd name="T7" fmla="*/ 7 h 38"/>
                  <a:gd name="T8" fmla="*/ 31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8 w 38"/>
                  <a:gd name="T19" fmla="*/ 4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4 h 38"/>
                  <a:gd name="T30" fmla="*/ 4 w 38"/>
                  <a:gd name="T31" fmla="*/ 29 h 38"/>
                  <a:gd name="T32" fmla="*/ 4 w 38"/>
                  <a:gd name="T33" fmla="*/ 29 h 38"/>
                  <a:gd name="T34" fmla="*/ 8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31 w 38"/>
                  <a:gd name="T45" fmla="*/ 35 h 38"/>
                  <a:gd name="T46" fmla="*/ 35 w 38"/>
                  <a:gd name="T47" fmla="*/ 29 h 38"/>
                  <a:gd name="T48" fmla="*/ 37 w 38"/>
                  <a:gd name="T49" fmla="*/ 24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0" name="Freeform 764">
                <a:extLst>
                  <a:ext uri="{FF2B5EF4-FFF2-40B4-BE49-F238E27FC236}">
                    <a16:creationId xmlns:a16="http://schemas.microsoft.com/office/drawing/2014/main" id="{267A63AB-4ACB-4E43-A558-5F8127BD0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7" y="1617"/>
                <a:ext cx="19" cy="18"/>
              </a:xfrm>
              <a:custGeom>
                <a:avLst/>
                <a:gdLst>
                  <a:gd name="T0" fmla="*/ 38 w 38"/>
                  <a:gd name="T1" fmla="*/ 18 h 36"/>
                  <a:gd name="T2" fmla="*/ 38 w 38"/>
                  <a:gd name="T3" fmla="*/ 18 h 36"/>
                  <a:gd name="T4" fmla="*/ 37 w 38"/>
                  <a:gd name="T5" fmla="*/ 12 h 36"/>
                  <a:gd name="T6" fmla="*/ 35 w 38"/>
                  <a:gd name="T7" fmla="*/ 7 h 36"/>
                  <a:gd name="T8" fmla="*/ 31 w 38"/>
                  <a:gd name="T9" fmla="*/ 3 h 36"/>
                  <a:gd name="T10" fmla="*/ 26 w 38"/>
                  <a:gd name="T11" fmla="*/ 0 h 36"/>
                  <a:gd name="T12" fmla="*/ 26 w 38"/>
                  <a:gd name="T13" fmla="*/ 0 h 36"/>
                  <a:gd name="T14" fmla="*/ 18 w 38"/>
                  <a:gd name="T15" fmla="*/ 0 h 36"/>
                  <a:gd name="T16" fmla="*/ 13 w 38"/>
                  <a:gd name="T17" fmla="*/ 0 h 36"/>
                  <a:gd name="T18" fmla="*/ 8 w 38"/>
                  <a:gd name="T19" fmla="*/ 3 h 36"/>
                  <a:gd name="T20" fmla="*/ 4 w 38"/>
                  <a:gd name="T21" fmla="*/ 7 h 36"/>
                  <a:gd name="T22" fmla="*/ 4 w 38"/>
                  <a:gd name="T23" fmla="*/ 7 h 36"/>
                  <a:gd name="T24" fmla="*/ 2 w 38"/>
                  <a:gd name="T25" fmla="*/ 12 h 36"/>
                  <a:gd name="T26" fmla="*/ 0 w 38"/>
                  <a:gd name="T27" fmla="*/ 18 h 36"/>
                  <a:gd name="T28" fmla="*/ 2 w 38"/>
                  <a:gd name="T29" fmla="*/ 23 h 36"/>
                  <a:gd name="T30" fmla="*/ 4 w 38"/>
                  <a:gd name="T31" fmla="*/ 29 h 36"/>
                  <a:gd name="T32" fmla="*/ 4 w 38"/>
                  <a:gd name="T33" fmla="*/ 29 h 36"/>
                  <a:gd name="T34" fmla="*/ 8 w 38"/>
                  <a:gd name="T35" fmla="*/ 32 h 36"/>
                  <a:gd name="T36" fmla="*/ 13 w 38"/>
                  <a:gd name="T37" fmla="*/ 36 h 36"/>
                  <a:gd name="T38" fmla="*/ 18 w 38"/>
                  <a:gd name="T39" fmla="*/ 36 h 36"/>
                  <a:gd name="T40" fmla="*/ 26 w 38"/>
                  <a:gd name="T41" fmla="*/ 36 h 36"/>
                  <a:gd name="T42" fmla="*/ 26 w 38"/>
                  <a:gd name="T43" fmla="*/ 36 h 36"/>
                  <a:gd name="T44" fmla="*/ 31 w 38"/>
                  <a:gd name="T45" fmla="*/ 32 h 36"/>
                  <a:gd name="T46" fmla="*/ 35 w 38"/>
                  <a:gd name="T47" fmla="*/ 29 h 36"/>
                  <a:gd name="T48" fmla="*/ 37 w 38"/>
                  <a:gd name="T49" fmla="*/ 23 h 36"/>
                  <a:gd name="T50" fmla="*/ 38 w 38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6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0"/>
                    </a:lnTo>
                    <a:lnTo>
                      <a:pt x="26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2"/>
                    </a:lnTo>
                    <a:lnTo>
                      <a:pt x="35" y="29"/>
                    </a:lnTo>
                    <a:lnTo>
                      <a:pt x="37" y="23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1" name="Freeform 765">
                <a:extLst>
                  <a:ext uri="{FF2B5EF4-FFF2-40B4-BE49-F238E27FC236}">
                    <a16:creationId xmlns:a16="http://schemas.microsoft.com/office/drawing/2014/main" id="{73F5E7A0-04CF-427B-95D9-3EA8F78FB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1617"/>
                <a:ext cx="18" cy="18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2 h 36"/>
                  <a:gd name="T6" fmla="*/ 33 w 36"/>
                  <a:gd name="T7" fmla="*/ 7 h 36"/>
                  <a:gd name="T8" fmla="*/ 29 w 36"/>
                  <a:gd name="T9" fmla="*/ 3 h 36"/>
                  <a:gd name="T10" fmla="*/ 23 w 36"/>
                  <a:gd name="T11" fmla="*/ 0 h 36"/>
                  <a:gd name="T12" fmla="*/ 23 w 36"/>
                  <a:gd name="T13" fmla="*/ 0 h 36"/>
                  <a:gd name="T14" fmla="*/ 18 w 36"/>
                  <a:gd name="T15" fmla="*/ 0 h 36"/>
                  <a:gd name="T16" fmla="*/ 13 w 36"/>
                  <a:gd name="T17" fmla="*/ 0 h 36"/>
                  <a:gd name="T18" fmla="*/ 7 w 36"/>
                  <a:gd name="T19" fmla="*/ 3 h 36"/>
                  <a:gd name="T20" fmla="*/ 3 w 36"/>
                  <a:gd name="T21" fmla="*/ 7 h 36"/>
                  <a:gd name="T22" fmla="*/ 3 w 36"/>
                  <a:gd name="T23" fmla="*/ 7 h 36"/>
                  <a:gd name="T24" fmla="*/ 0 w 36"/>
                  <a:gd name="T25" fmla="*/ 12 h 36"/>
                  <a:gd name="T26" fmla="*/ 0 w 36"/>
                  <a:gd name="T27" fmla="*/ 18 h 36"/>
                  <a:gd name="T28" fmla="*/ 0 w 36"/>
                  <a:gd name="T29" fmla="*/ 23 h 36"/>
                  <a:gd name="T30" fmla="*/ 3 w 36"/>
                  <a:gd name="T31" fmla="*/ 29 h 36"/>
                  <a:gd name="T32" fmla="*/ 3 w 36"/>
                  <a:gd name="T33" fmla="*/ 29 h 36"/>
                  <a:gd name="T34" fmla="*/ 7 w 36"/>
                  <a:gd name="T35" fmla="*/ 32 h 36"/>
                  <a:gd name="T36" fmla="*/ 13 w 36"/>
                  <a:gd name="T37" fmla="*/ 36 h 36"/>
                  <a:gd name="T38" fmla="*/ 18 w 36"/>
                  <a:gd name="T39" fmla="*/ 36 h 36"/>
                  <a:gd name="T40" fmla="*/ 23 w 36"/>
                  <a:gd name="T41" fmla="*/ 36 h 36"/>
                  <a:gd name="T42" fmla="*/ 23 w 36"/>
                  <a:gd name="T43" fmla="*/ 36 h 36"/>
                  <a:gd name="T44" fmla="*/ 29 w 36"/>
                  <a:gd name="T45" fmla="*/ 32 h 36"/>
                  <a:gd name="T46" fmla="*/ 33 w 36"/>
                  <a:gd name="T47" fmla="*/ 29 h 36"/>
                  <a:gd name="T48" fmla="*/ 36 w 36"/>
                  <a:gd name="T49" fmla="*/ 23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2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2"/>
                    </a:lnTo>
                    <a:lnTo>
                      <a:pt x="33" y="29"/>
                    </a:lnTo>
                    <a:lnTo>
                      <a:pt x="36" y="23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2" name="Freeform 766">
                <a:extLst>
                  <a:ext uri="{FF2B5EF4-FFF2-40B4-BE49-F238E27FC236}">
                    <a16:creationId xmlns:a16="http://schemas.microsoft.com/office/drawing/2014/main" id="{3805B0B1-3CEA-45C7-B5C7-1537CD1E6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3" y="1623"/>
                <a:ext cx="19" cy="19"/>
              </a:xfrm>
              <a:custGeom>
                <a:avLst/>
                <a:gdLst>
                  <a:gd name="T0" fmla="*/ 38 w 38"/>
                  <a:gd name="T1" fmla="*/ 20 h 39"/>
                  <a:gd name="T2" fmla="*/ 38 w 38"/>
                  <a:gd name="T3" fmla="*/ 20 h 39"/>
                  <a:gd name="T4" fmla="*/ 36 w 38"/>
                  <a:gd name="T5" fmla="*/ 13 h 39"/>
                  <a:gd name="T6" fmla="*/ 35 w 38"/>
                  <a:gd name="T7" fmla="*/ 8 h 39"/>
                  <a:gd name="T8" fmla="*/ 29 w 38"/>
                  <a:gd name="T9" fmla="*/ 4 h 39"/>
                  <a:gd name="T10" fmla="*/ 26 w 38"/>
                  <a:gd name="T11" fmla="*/ 2 h 39"/>
                  <a:gd name="T12" fmla="*/ 26 w 38"/>
                  <a:gd name="T13" fmla="*/ 2 h 39"/>
                  <a:gd name="T14" fmla="*/ 18 w 38"/>
                  <a:gd name="T15" fmla="*/ 0 h 39"/>
                  <a:gd name="T16" fmla="*/ 13 w 38"/>
                  <a:gd name="T17" fmla="*/ 2 h 39"/>
                  <a:gd name="T18" fmla="*/ 7 w 38"/>
                  <a:gd name="T19" fmla="*/ 4 h 39"/>
                  <a:gd name="T20" fmla="*/ 4 w 38"/>
                  <a:gd name="T21" fmla="*/ 9 h 39"/>
                  <a:gd name="T22" fmla="*/ 4 w 38"/>
                  <a:gd name="T23" fmla="*/ 9 h 39"/>
                  <a:gd name="T24" fmla="*/ 2 w 38"/>
                  <a:gd name="T25" fmla="*/ 13 h 39"/>
                  <a:gd name="T26" fmla="*/ 0 w 38"/>
                  <a:gd name="T27" fmla="*/ 20 h 39"/>
                  <a:gd name="T28" fmla="*/ 2 w 38"/>
                  <a:gd name="T29" fmla="*/ 26 h 39"/>
                  <a:gd name="T30" fmla="*/ 4 w 38"/>
                  <a:gd name="T31" fmla="*/ 31 h 39"/>
                  <a:gd name="T32" fmla="*/ 4 w 38"/>
                  <a:gd name="T33" fmla="*/ 31 h 39"/>
                  <a:gd name="T34" fmla="*/ 7 w 38"/>
                  <a:gd name="T35" fmla="*/ 35 h 39"/>
                  <a:gd name="T36" fmla="*/ 13 w 38"/>
                  <a:gd name="T37" fmla="*/ 37 h 39"/>
                  <a:gd name="T38" fmla="*/ 18 w 38"/>
                  <a:gd name="T39" fmla="*/ 39 h 39"/>
                  <a:gd name="T40" fmla="*/ 26 w 38"/>
                  <a:gd name="T41" fmla="*/ 37 h 39"/>
                  <a:gd name="T42" fmla="*/ 26 w 38"/>
                  <a:gd name="T43" fmla="*/ 37 h 39"/>
                  <a:gd name="T44" fmla="*/ 29 w 38"/>
                  <a:gd name="T45" fmla="*/ 35 h 39"/>
                  <a:gd name="T46" fmla="*/ 35 w 38"/>
                  <a:gd name="T47" fmla="*/ 31 h 39"/>
                  <a:gd name="T48" fmla="*/ 36 w 38"/>
                  <a:gd name="T49" fmla="*/ 26 h 39"/>
                  <a:gd name="T50" fmla="*/ 38 w 38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3"/>
                    </a:lnTo>
                    <a:lnTo>
                      <a:pt x="35" y="8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9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3" name="Freeform 767">
                <a:extLst>
                  <a:ext uri="{FF2B5EF4-FFF2-40B4-BE49-F238E27FC236}">
                    <a16:creationId xmlns:a16="http://schemas.microsoft.com/office/drawing/2014/main" id="{1B3434AB-E23C-4B15-89F0-2E2A32005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" y="1623"/>
                <a:ext cx="18" cy="19"/>
              </a:xfrm>
              <a:custGeom>
                <a:avLst/>
                <a:gdLst>
                  <a:gd name="T0" fmla="*/ 36 w 36"/>
                  <a:gd name="T1" fmla="*/ 20 h 39"/>
                  <a:gd name="T2" fmla="*/ 36 w 36"/>
                  <a:gd name="T3" fmla="*/ 20 h 39"/>
                  <a:gd name="T4" fmla="*/ 36 w 36"/>
                  <a:gd name="T5" fmla="*/ 13 h 39"/>
                  <a:gd name="T6" fmla="*/ 32 w 36"/>
                  <a:gd name="T7" fmla="*/ 8 h 39"/>
                  <a:gd name="T8" fmla="*/ 29 w 36"/>
                  <a:gd name="T9" fmla="*/ 4 h 39"/>
                  <a:gd name="T10" fmla="*/ 23 w 36"/>
                  <a:gd name="T11" fmla="*/ 2 h 39"/>
                  <a:gd name="T12" fmla="*/ 23 w 36"/>
                  <a:gd name="T13" fmla="*/ 2 h 39"/>
                  <a:gd name="T14" fmla="*/ 18 w 36"/>
                  <a:gd name="T15" fmla="*/ 0 h 39"/>
                  <a:gd name="T16" fmla="*/ 12 w 36"/>
                  <a:gd name="T17" fmla="*/ 2 h 39"/>
                  <a:gd name="T18" fmla="*/ 7 w 36"/>
                  <a:gd name="T19" fmla="*/ 4 h 39"/>
                  <a:gd name="T20" fmla="*/ 3 w 36"/>
                  <a:gd name="T21" fmla="*/ 9 h 39"/>
                  <a:gd name="T22" fmla="*/ 3 w 36"/>
                  <a:gd name="T23" fmla="*/ 9 h 39"/>
                  <a:gd name="T24" fmla="*/ 0 w 36"/>
                  <a:gd name="T25" fmla="*/ 13 h 39"/>
                  <a:gd name="T26" fmla="*/ 0 w 36"/>
                  <a:gd name="T27" fmla="*/ 20 h 39"/>
                  <a:gd name="T28" fmla="*/ 0 w 36"/>
                  <a:gd name="T29" fmla="*/ 26 h 39"/>
                  <a:gd name="T30" fmla="*/ 3 w 36"/>
                  <a:gd name="T31" fmla="*/ 31 h 39"/>
                  <a:gd name="T32" fmla="*/ 3 w 36"/>
                  <a:gd name="T33" fmla="*/ 31 h 39"/>
                  <a:gd name="T34" fmla="*/ 7 w 36"/>
                  <a:gd name="T35" fmla="*/ 35 h 39"/>
                  <a:gd name="T36" fmla="*/ 12 w 36"/>
                  <a:gd name="T37" fmla="*/ 37 h 39"/>
                  <a:gd name="T38" fmla="*/ 18 w 36"/>
                  <a:gd name="T39" fmla="*/ 39 h 39"/>
                  <a:gd name="T40" fmla="*/ 23 w 36"/>
                  <a:gd name="T41" fmla="*/ 37 h 39"/>
                  <a:gd name="T42" fmla="*/ 23 w 36"/>
                  <a:gd name="T43" fmla="*/ 37 h 39"/>
                  <a:gd name="T44" fmla="*/ 29 w 36"/>
                  <a:gd name="T45" fmla="*/ 35 h 39"/>
                  <a:gd name="T46" fmla="*/ 32 w 36"/>
                  <a:gd name="T47" fmla="*/ 31 h 39"/>
                  <a:gd name="T48" fmla="*/ 36 w 36"/>
                  <a:gd name="T49" fmla="*/ 26 h 39"/>
                  <a:gd name="T50" fmla="*/ 36 w 36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7"/>
                    </a:lnTo>
                    <a:lnTo>
                      <a:pt x="18" y="39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5"/>
                    </a:lnTo>
                    <a:lnTo>
                      <a:pt x="32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4" name="Freeform 768">
                <a:extLst>
                  <a:ext uri="{FF2B5EF4-FFF2-40B4-BE49-F238E27FC236}">
                    <a16:creationId xmlns:a16="http://schemas.microsoft.com/office/drawing/2014/main" id="{7ADF446D-E0E5-4DE1-B329-3054393FBE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5" y="1623"/>
                <a:ext cx="18" cy="19"/>
              </a:xfrm>
              <a:custGeom>
                <a:avLst/>
                <a:gdLst>
                  <a:gd name="T0" fmla="*/ 36 w 36"/>
                  <a:gd name="T1" fmla="*/ 20 h 39"/>
                  <a:gd name="T2" fmla="*/ 36 w 36"/>
                  <a:gd name="T3" fmla="*/ 20 h 39"/>
                  <a:gd name="T4" fmla="*/ 36 w 36"/>
                  <a:gd name="T5" fmla="*/ 13 h 39"/>
                  <a:gd name="T6" fmla="*/ 32 w 36"/>
                  <a:gd name="T7" fmla="*/ 8 h 39"/>
                  <a:gd name="T8" fmla="*/ 29 w 36"/>
                  <a:gd name="T9" fmla="*/ 4 h 39"/>
                  <a:gd name="T10" fmla="*/ 23 w 36"/>
                  <a:gd name="T11" fmla="*/ 2 h 39"/>
                  <a:gd name="T12" fmla="*/ 23 w 36"/>
                  <a:gd name="T13" fmla="*/ 2 h 39"/>
                  <a:gd name="T14" fmla="*/ 18 w 36"/>
                  <a:gd name="T15" fmla="*/ 0 h 39"/>
                  <a:gd name="T16" fmla="*/ 12 w 36"/>
                  <a:gd name="T17" fmla="*/ 2 h 39"/>
                  <a:gd name="T18" fmla="*/ 7 w 36"/>
                  <a:gd name="T19" fmla="*/ 4 h 39"/>
                  <a:gd name="T20" fmla="*/ 3 w 36"/>
                  <a:gd name="T21" fmla="*/ 9 h 39"/>
                  <a:gd name="T22" fmla="*/ 3 w 36"/>
                  <a:gd name="T23" fmla="*/ 9 h 39"/>
                  <a:gd name="T24" fmla="*/ 0 w 36"/>
                  <a:gd name="T25" fmla="*/ 13 h 39"/>
                  <a:gd name="T26" fmla="*/ 0 w 36"/>
                  <a:gd name="T27" fmla="*/ 20 h 39"/>
                  <a:gd name="T28" fmla="*/ 0 w 36"/>
                  <a:gd name="T29" fmla="*/ 26 h 39"/>
                  <a:gd name="T30" fmla="*/ 3 w 36"/>
                  <a:gd name="T31" fmla="*/ 31 h 39"/>
                  <a:gd name="T32" fmla="*/ 3 w 36"/>
                  <a:gd name="T33" fmla="*/ 31 h 39"/>
                  <a:gd name="T34" fmla="*/ 7 w 36"/>
                  <a:gd name="T35" fmla="*/ 35 h 39"/>
                  <a:gd name="T36" fmla="*/ 12 w 36"/>
                  <a:gd name="T37" fmla="*/ 37 h 39"/>
                  <a:gd name="T38" fmla="*/ 18 w 36"/>
                  <a:gd name="T39" fmla="*/ 39 h 39"/>
                  <a:gd name="T40" fmla="*/ 23 w 36"/>
                  <a:gd name="T41" fmla="*/ 37 h 39"/>
                  <a:gd name="T42" fmla="*/ 23 w 36"/>
                  <a:gd name="T43" fmla="*/ 37 h 39"/>
                  <a:gd name="T44" fmla="*/ 29 w 36"/>
                  <a:gd name="T45" fmla="*/ 35 h 39"/>
                  <a:gd name="T46" fmla="*/ 32 w 36"/>
                  <a:gd name="T47" fmla="*/ 31 h 39"/>
                  <a:gd name="T48" fmla="*/ 36 w 36"/>
                  <a:gd name="T49" fmla="*/ 26 h 39"/>
                  <a:gd name="T50" fmla="*/ 36 w 36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9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7"/>
                    </a:lnTo>
                    <a:lnTo>
                      <a:pt x="18" y="39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5"/>
                    </a:lnTo>
                    <a:lnTo>
                      <a:pt x="32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</p:grpSp>
        <p:grpSp>
          <p:nvGrpSpPr>
            <p:cNvPr id="1476" name="Group 970">
              <a:extLst>
                <a:ext uri="{FF2B5EF4-FFF2-40B4-BE49-F238E27FC236}">
                  <a16:creationId xmlns:a16="http://schemas.microsoft.com/office/drawing/2014/main" id="{AEADAD46-8964-4EE7-A2C6-1AEED74A48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" y="1005"/>
              <a:ext cx="2056" cy="712"/>
              <a:chOff x="497" y="1005"/>
              <a:chExt cx="2056" cy="712"/>
            </a:xfrm>
          </p:grpSpPr>
          <p:sp>
            <p:nvSpPr>
              <p:cNvPr id="1495" name="Freeform 770">
                <a:extLst>
                  <a:ext uri="{FF2B5EF4-FFF2-40B4-BE49-F238E27FC236}">
                    <a16:creationId xmlns:a16="http://schemas.microsoft.com/office/drawing/2014/main" id="{4AA404AA-5DC0-4E78-ABF2-0500DC56C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1623"/>
                <a:ext cx="19" cy="19"/>
              </a:xfrm>
              <a:custGeom>
                <a:avLst/>
                <a:gdLst>
                  <a:gd name="T0" fmla="*/ 38 w 38"/>
                  <a:gd name="T1" fmla="*/ 20 h 39"/>
                  <a:gd name="T2" fmla="*/ 38 w 38"/>
                  <a:gd name="T3" fmla="*/ 20 h 39"/>
                  <a:gd name="T4" fmla="*/ 36 w 38"/>
                  <a:gd name="T5" fmla="*/ 13 h 39"/>
                  <a:gd name="T6" fmla="*/ 34 w 38"/>
                  <a:gd name="T7" fmla="*/ 8 h 39"/>
                  <a:gd name="T8" fmla="*/ 29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18 w 38"/>
                  <a:gd name="T15" fmla="*/ 0 h 39"/>
                  <a:gd name="T16" fmla="*/ 13 w 38"/>
                  <a:gd name="T17" fmla="*/ 2 h 39"/>
                  <a:gd name="T18" fmla="*/ 7 w 38"/>
                  <a:gd name="T19" fmla="*/ 4 h 39"/>
                  <a:gd name="T20" fmla="*/ 3 w 38"/>
                  <a:gd name="T21" fmla="*/ 9 h 39"/>
                  <a:gd name="T22" fmla="*/ 3 w 38"/>
                  <a:gd name="T23" fmla="*/ 9 h 39"/>
                  <a:gd name="T24" fmla="*/ 2 w 38"/>
                  <a:gd name="T25" fmla="*/ 13 h 39"/>
                  <a:gd name="T26" fmla="*/ 0 w 38"/>
                  <a:gd name="T27" fmla="*/ 20 h 39"/>
                  <a:gd name="T28" fmla="*/ 2 w 38"/>
                  <a:gd name="T29" fmla="*/ 26 h 39"/>
                  <a:gd name="T30" fmla="*/ 3 w 38"/>
                  <a:gd name="T31" fmla="*/ 31 h 39"/>
                  <a:gd name="T32" fmla="*/ 3 w 38"/>
                  <a:gd name="T33" fmla="*/ 31 h 39"/>
                  <a:gd name="T34" fmla="*/ 7 w 38"/>
                  <a:gd name="T35" fmla="*/ 35 h 39"/>
                  <a:gd name="T36" fmla="*/ 13 w 38"/>
                  <a:gd name="T37" fmla="*/ 37 h 39"/>
                  <a:gd name="T38" fmla="*/ 18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29 w 38"/>
                  <a:gd name="T45" fmla="*/ 35 h 39"/>
                  <a:gd name="T46" fmla="*/ 34 w 38"/>
                  <a:gd name="T47" fmla="*/ 31 h 39"/>
                  <a:gd name="T48" fmla="*/ 36 w 38"/>
                  <a:gd name="T49" fmla="*/ 26 h 39"/>
                  <a:gd name="T50" fmla="*/ 38 w 38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6" name="Freeform 771">
                <a:extLst>
                  <a:ext uri="{FF2B5EF4-FFF2-40B4-BE49-F238E27FC236}">
                    <a16:creationId xmlns:a16="http://schemas.microsoft.com/office/drawing/2014/main" id="{3840DDBB-33B9-4B0B-AE42-DABA48CA0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9" y="1623"/>
                <a:ext cx="19" cy="19"/>
              </a:xfrm>
              <a:custGeom>
                <a:avLst/>
                <a:gdLst>
                  <a:gd name="T0" fmla="*/ 38 w 38"/>
                  <a:gd name="T1" fmla="*/ 20 h 39"/>
                  <a:gd name="T2" fmla="*/ 38 w 38"/>
                  <a:gd name="T3" fmla="*/ 20 h 39"/>
                  <a:gd name="T4" fmla="*/ 36 w 38"/>
                  <a:gd name="T5" fmla="*/ 13 h 39"/>
                  <a:gd name="T6" fmla="*/ 34 w 38"/>
                  <a:gd name="T7" fmla="*/ 8 h 39"/>
                  <a:gd name="T8" fmla="*/ 29 w 38"/>
                  <a:gd name="T9" fmla="*/ 4 h 39"/>
                  <a:gd name="T10" fmla="*/ 25 w 38"/>
                  <a:gd name="T11" fmla="*/ 2 h 39"/>
                  <a:gd name="T12" fmla="*/ 25 w 38"/>
                  <a:gd name="T13" fmla="*/ 2 h 39"/>
                  <a:gd name="T14" fmla="*/ 18 w 38"/>
                  <a:gd name="T15" fmla="*/ 0 h 39"/>
                  <a:gd name="T16" fmla="*/ 13 w 38"/>
                  <a:gd name="T17" fmla="*/ 2 h 39"/>
                  <a:gd name="T18" fmla="*/ 7 w 38"/>
                  <a:gd name="T19" fmla="*/ 4 h 39"/>
                  <a:gd name="T20" fmla="*/ 3 w 38"/>
                  <a:gd name="T21" fmla="*/ 9 h 39"/>
                  <a:gd name="T22" fmla="*/ 3 w 38"/>
                  <a:gd name="T23" fmla="*/ 9 h 39"/>
                  <a:gd name="T24" fmla="*/ 2 w 38"/>
                  <a:gd name="T25" fmla="*/ 13 h 39"/>
                  <a:gd name="T26" fmla="*/ 0 w 38"/>
                  <a:gd name="T27" fmla="*/ 20 h 39"/>
                  <a:gd name="T28" fmla="*/ 2 w 38"/>
                  <a:gd name="T29" fmla="*/ 26 h 39"/>
                  <a:gd name="T30" fmla="*/ 3 w 38"/>
                  <a:gd name="T31" fmla="*/ 31 h 39"/>
                  <a:gd name="T32" fmla="*/ 3 w 38"/>
                  <a:gd name="T33" fmla="*/ 31 h 39"/>
                  <a:gd name="T34" fmla="*/ 7 w 38"/>
                  <a:gd name="T35" fmla="*/ 35 h 39"/>
                  <a:gd name="T36" fmla="*/ 13 w 38"/>
                  <a:gd name="T37" fmla="*/ 37 h 39"/>
                  <a:gd name="T38" fmla="*/ 18 w 38"/>
                  <a:gd name="T39" fmla="*/ 39 h 39"/>
                  <a:gd name="T40" fmla="*/ 25 w 38"/>
                  <a:gd name="T41" fmla="*/ 37 h 39"/>
                  <a:gd name="T42" fmla="*/ 25 w 38"/>
                  <a:gd name="T43" fmla="*/ 37 h 39"/>
                  <a:gd name="T44" fmla="*/ 29 w 38"/>
                  <a:gd name="T45" fmla="*/ 35 h 39"/>
                  <a:gd name="T46" fmla="*/ 34 w 38"/>
                  <a:gd name="T47" fmla="*/ 31 h 39"/>
                  <a:gd name="T48" fmla="*/ 36 w 38"/>
                  <a:gd name="T49" fmla="*/ 26 h 39"/>
                  <a:gd name="T50" fmla="*/ 38 w 38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9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7" name="Freeform 772">
                <a:extLst>
                  <a:ext uri="{FF2B5EF4-FFF2-40B4-BE49-F238E27FC236}">
                    <a16:creationId xmlns:a16="http://schemas.microsoft.com/office/drawing/2014/main" id="{A7028F1D-06E2-43B5-8CE2-BF8A87D6E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2" y="1623"/>
                <a:ext cx="18" cy="19"/>
              </a:xfrm>
              <a:custGeom>
                <a:avLst/>
                <a:gdLst>
                  <a:gd name="T0" fmla="*/ 37 w 37"/>
                  <a:gd name="T1" fmla="*/ 20 h 39"/>
                  <a:gd name="T2" fmla="*/ 37 w 37"/>
                  <a:gd name="T3" fmla="*/ 20 h 39"/>
                  <a:gd name="T4" fmla="*/ 37 w 37"/>
                  <a:gd name="T5" fmla="*/ 13 h 39"/>
                  <a:gd name="T6" fmla="*/ 33 w 37"/>
                  <a:gd name="T7" fmla="*/ 8 h 39"/>
                  <a:gd name="T8" fmla="*/ 29 w 37"/>
                  <a:gd name="T9" fmla="*/ 4 h 39"/>
                  <a:gd name="T10" fmla="*/ 24 w 37"/>
                  <a:gd name="T11" fmla="*/ 2 h 39"/>
                  <a:gd name="T12" fmla="*/ 24 w 37"/>
                  <a:gd name="T13" fmla="*/ 2 h 39"/>
                  <a:gd name="T14" fmla="*/ 18 w 37"/>
                  <a:gd name="T15" fmla="*/ 0 h 39"/>
                  <a:gd name="T16" fmla="*/ 13 w 37"/>
                  <a:gd name="T17" fmla="*/ 2 h 39"/>
                  <a:gd name="T18" fmla="*/ 8 w 37"/>
                  <a:gd name="T19" fmla="*/ 4 h 39"/>
                  <a:gd name="T20" fmla="*/ 4 w 37"/>
                  <a:gd name="T21" fmla="*/ 9 h 39"/>
                  <a:gd name="T22" fmla="*/ 4 w 37"/>
                  <a:gd name="T23" fmla="*/ 9 h 39"/>
                  <a:gd name="T24" fmla="*/ 0 w 37"/>
                  <a:gd name="T25" fmla="*/ 13 h 39"/>
                  <a:gd name="T26" fmla="*/ 0 w 37"/>
                  <a:gd name="T27" fmla="*/ 20 h 39"/>
                  <a:gd name="T28" fmla="*/ 0 w 37"/>
                  <a:gd name="T29" fmla="*/ 26 h 39"/>
                  <a:gd name="T30" fmla="*/ 4 w 37"/>
                  <a:gd name="T31" fmla="*/ 31 h 39"/>
                  <a:gd name="T32" fmla="*/ 4 w 37"/>
                  <a:gd name="T33" fmla="*/ 31 h 39"/>
                  <a:gd name="T34" fmla="*/ 8 w 37"/>
                  <a:gd name="T35" fmla="*/ 35 h 39"/>
                  <a:gd name="T36" fmla="*/ 13 w 37"/>
                  <a:gd name="T37" fmla="*/ 37 h 39"/>
                  <a:gd name="T38" fmla="*/ 18 w 37"/>
                  <a:gd name="T39" fmla="*/ 39 h 39"/>
                  <a:gd name="T40" fmla="*/ 24 w 37"/>
                  <a:gd name="T41" fmla="*/ 37 h 39"/>
                  <a:gd name="T42" fmla="*/ 24 w 37"/>
                  <a:gd name="T43" fmla="*/ 37 h 39"/>
                  <a:gd name="T44" fmla="*/ 29 w 37"/>
                  <a:gd name="T45" fmla="*/ 35 h 39"/>
                  <a:gd name="T46" fmla="*/ 33 w 37"/>
                  <a:gd name="T47" fmla="*/ 31 h 39"/>
                  <a:gd name="T48" fmla="*/ 37 w 37"/>
                  <a:gd name="T49" fmla="*/ 26 h 39"/>
                  <a:gd name="T50" fmla="*/ 37 w 37"/>
                  <a:gd name="T51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9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8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8" y="39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7" y="26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8" name="Freeform 773">
                <a:extLst>
                  <a:ext uri="{FF2B5EF4-FFF2-40B4-BE49-F238E27FC236}">
                    <a16:creationId xmlns:a16="http://schemas.microsoft.com/office/drawing/2014/main" id="{4BC54453-763B-4C03-AA33-7CA623EF8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" y="1630"/>
                <a:ext cx="19" cy="19"/>
              </a:xfrm>
              <a:custGeom>
                <a:avLst/>
                <a:gdLst>
                  <a:gd name="T0" fmla="*/ 36 w 36"/>
                  <a:gd name="T1" fmla="*/ 18 h 36"/>
                  <a:gd name="T2" fmla="*/ 36 w 36"/>
                  <a:gd name="T3" fmla="*/ 18 h 36"/>
                  <a:gd name="T4" fmla="*/ 36 w 36"/>
                  <a:gd name="T5" fmla="*/ 13 h 36"/>
                  <a:gd name="T6" fmla="*/ 33 w 36"/>
                  <a:gd name="T7" fmla="*/ 7 h 36"/>
                  <a:gd name="T8" fmla="*/ 29 w 36"/>
                  <a:gd name="T9" fmla="*/ 4 h 36"/>
                  <a:gd name="T10" fmla="*/ 24 w 36"/>
                  <a:gd name="T11" fmla="*/ 0 h 36"/>
                  <a:gd name="T12" fmla="*/ 24 w 36"/>
                  <a:gd name="T13" fmla="*/ 0 h 36"/>
                  <a:gd name="T14" fmla="*/ 18 w 36"/>
                  <a:gd name="T15" fmla="*/ 0 h 36"/>
                  <a:gd name="T16" fmla="*/ 13 w 36"/>
                  <a:gd name="T17" fmla="*/ 0 h 36"/>
                  <a:gd name="T18" fmla="*/ 7 w 36"/>
                  <a:gd name="T19" fmla="*/ 4 h 36"/>
                  <a:gd name="T20" fmla="*/ 4 w 36"/>
                  <a:gd name="T21" fmla="*/ 7 h 36"/>
                  <a:gd name="T22" fmla="*/ 4 w 36"/>
                  <a:gd name="T23" fmla="*/ 7 h 36"/>
                  <a:gd name="T24" fmla="*/ 0 w 36"/>
                  <a:gd name="T25" fmla="*/ 13 h 36"/>
                  <a:gd name="T26" fmla="*/ 0 w 36"/>
                  <a:gd name="T27" fmla="*/ 18 h 36"/>
                  <a:gd name="T28" fmla="*/ 0 w 36"/>
                  <a:gd name="T29" fmla="*/ 24 h 36"/>
                  <a:gd name="T30" fmla="*/ 4 w 36"/>
                  <a:gd name="T31" fmla="*/ 29 h 36"/>
                  <a:gd name="T32" fmla="*/ 4 w 36"/>
                  <a:gd name="T33" fmla="*/ 29 h 36"/>
                  <a:gd name="T34" fmla="*/ 7 w 36"/>
                  <a:gd name="T35" fmla="*/ 34 h 36"/>
                  <a:gd name="T36" fmla="*/ 13 w 36"/>
                  <a:gd name="T37" fmla="*/ 36 h 36"/>
                  <a:gd name="T38" fmla="*/ 18 w 36"/>
                  <a:gd name="T39" fmla="*/ 36 h 36"/>
                  <a:gd name="T40" fmla="*/ 24 w 36"/>
                  <a:gd name="T41" fmla="*/ 36 h 36"/>
                  <a:gd name="T42" fmla="*/ 24 w 36"/>
                  <a:gd name="T43" fmla="*/ 36 h 36"/>
                  <a:gd name="T44" fmla="*/ 29 w 36"/>
                  <a:gd name="T45" fmla="*/ 33 h 36"/>
                  <a:gd name="T46" fmla="*/ 33 w 36"/>
                  <a:gd name="T47" fmla="*/ 29 h 36"/>
                  <a:gd name="T48" fmla="*/ 36 w 36"/>
                  <a:gd name="T49" fmla="*/ 24 h 36"/>
                  <a:gd name="T50" fmla="*/ 36 w 36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6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3" y="7"/>
                    </a:lnTo>
                    <a:lnTo>
                      <a:pt x="29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8" y="0"/>
                    </a:lnTo>
                    <a:lnTo>
                      <a:pt x="13" y="0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3"/>
                    </a:lnTo>
                    <a:lnTo>
                      <a:pt x="33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9" name="Freeform 774">
                <a:extLst>
                  <a:ext uri="{FF2B5EF4-FFF2-40B4-BE49-F238E27FC236}">
                    <a16:creationId xmlns:a16="http://schemas.microsoft.com/office/drawing/2014/main" id="{4298533B-E117-4B70-BD87-0564DC66B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4" y="1633"/>
                <a:ext cx="19" cy="18"/>
              </a:xfrm>
              <a:custGeom>
                <a:avLst/>
                <a:gdLst>
                  <a:gd name="T0" fmla="*/ 38 w 38"/>
                  <a:gd name="T1" fmla="*/ 19 h 37"/>
                  <a:gd name="T2" fmla="*/ 38 w 38"/>
                  <a:gd name="T3" fmla="*/ 19 h 37"/>
                  <a:gd name="T4" fmla="*/ 38 w 38"/>
                  <a:gd name="T5" fmla="*/ 13 h 37"/>
                  <a:gd name="T6" fmla="*/ 34 w 38"/>
                  <a:gd name="T7" fmla="*/ 8 h 37"/>
                  <a:gd name="T8" fmla="*/ 31 w 38"/>
                  <a:gd name="T9" fmla="*/ 2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4 w 38"/>
                  <a:gd name="T17" fmla="*/ 0 h 37"/>
                  <a:gd name="T18" fmla="*/ 9 w 38"/>
                  <a:gd name="T19" fmla="*/ 2 h 37"/>
                  <a:gd name="T20" fmla="*/ 4 w 38"/>
                  <a:gd name="T21" fmla="*/ 8 h 37"/>
                  <a:gd name="T22" fmla="*/ 4 w 38"/>
                  <a:gd name="T23" fmla="*/ 8 h 37"/>
                  <a:gd name="T24" fmla="*/ 2 w 38"/>
                  <a:gd name="T25" fmla="*/ 13 h 37"/>
                  <a:gd name="T26" fmla="*/ 0 w 38"/>
                  <a:gd name="T27" fmla="*/ 19 h 37"/>
                  <a:gd name="T28" fmla="*/ 2 w 38"/>
                  <a:gd name="T29" fmla="*/ 24 h 37"/>
                  <a:gd name="T30" fmla="*/ 4 w 38"/>
                  <a:gd name="T31" fmla="*/ 29 h 37"/>
                  <a:gd name="T32" fmla="*/ 4 w 38"/>
                  <a:gd name="T33" fmla="*/ 29 h 37"/>
                  <a:gd name="T34" fmla="*/ 9 w 38"/>
                  <a:gd name="T35" fmla="*/ 33 h 37"/>
                  <a:gd name="T36" fmla="*/ 14 w 38"/>
                  <a:gd name="T37" fmla="*/ 37 h 37"/>
                  <a:gd name="T38" fmla="*/ 20 w 38"/>
                  <a:gd name="T39" fmla="*/ 37 h 37"/>
                  <a:gd name="T40" fmla="*/ 25 w 38"/>
                  <a:gd name="T41" fmla="*/ 35 h 37"/>
                  <a:gd name="T42" fmla="*/ 25 w 38"/>
                  <a:gd name="T43" fmla="*/ 35 h 37"/>
                  <a:gd name="T44" fmla="*/ 31 w 38"/>
                  <a:gd name="T45" fmla="*/ 33 h 37"/>
                  <a:gd name="T46" fmla="*/ 34 w 38"/>
                  <a:gd name="T47" fmla="*/ 29 h 37"/>
                  <a:gd name="T48" fmla="*/ 38 w 38"/>
                  <a:gd name="T49" fmla="*/ 24 h 37"/>
                  <a:gd name="T50" fmla="*/ 38 w 38"/>
                  <a:gd name="T51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9"/>
                    </a:moveTo>
                    <a:lnTo>
                      <a:pt x="38" y="19"/>
                    </a:lnTo>
                    <a:lnTo>
                      <a:pt x="38" y="13"/>
                    </a:lnTo>
                    <a:lnTo>
                      <a:pt x="34" y="8"/>
                    </a:lnTo>
                    <a:lnTo>
                      <a:pt x="31" y="2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9" y="2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14" y="37"/>
                    </a:lnTo>
                    <a:lnTo>
                      <a:pt x="20" y="37"/>
                    </a:lnTo>
                    <a:lnTo>
                      <a:pt x="25" y="35"/>
                    </a:lnTo>
                    <a:lnTo>
                      <a:pt x="25" y="35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8" y="24"/>
                    </a:lnTo>
                    <a:lnTo>
                      <a:pt x="38" y="19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0" name="Freeform 775">
                <a:extLst>
                  <a:ext uri="{FF2B5EF4-FFF2-40B4-BE49-F238E27FC236}">
                    <a16:creationId xmlns:a16="http://schemas.microsoft.com/office/drawing/2014/main" id="{936FF7D8-4A28-4A76-9E01-DE2504A2F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3" y="1635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3 h 38"/>
                  <a:gd name="T6" fmla="*/ 35 w 37"/>
                  <a:gd name="T7" fmla="*/ 7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4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3 h 38"/>
                  <a:gd name="T26" fmla="*/ 0 w 37"/>
                  <a:gd name="T27" fmla="*/ 18 h 38"/>
                  <a:gd name="T28" fmla="*/ 0 w 37"/>
                  <a:gd name="T29" fmla="*/ 24 h 38"/>
                  <a:gd name="T30" fmla="*/ 4 w 37"/>
                  <a:gd name="T31" fmla="*/ 29 h 38"/>
                  <a:gd name="T32" fmla="*/ 4 w 37"/>
                  <a:gd name="T33" fmla="*/ 29 h 38"/>
                  <a:gd name="T34" fmla="*/ 7 w 37"/>
                  <a:gd name="T35" fmla="*/ 35 h 38"/>
                  <a:gd name="T36" fmla="*/ 13 w 37"/>
                  <a:gd name="T37" fmla="*/ 36 h 38"/>
                  <a:gd name="T38" fmla="*/ 18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5 h 38"/>
                  <a:gd name="T46" fmla="*/ 35 w 37"/>
                  <a:gd name="T47" fmla="*/ 29 h 38"/>
                  <a:gd name="T48" fmla="*/ 37 w 37"/>
                  <a:gd name="T49" fmla="*/ 25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5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5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1" name="Freeform 776">
                <a:extLst>
                  <a:ext uri="{FF2B5EF4-FFF2-40B4-BE49-F238E27FC236}">
                    <a16:creationId xmlns:a16="http://schemas.microsoft.com/office/drawing/2014/main" id="{AA2F1BA2-A6A4-415E-9633-B413DDF11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640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7 w 38"/>
                  <a:gd name="T5" fmla="*/ 13 h 38"/>
                  <a:gd name="T6" fmla="*/ 35 w 38"/>
                  <a:gd name="T7" fmla="*/ 7 h 38"/>
                  <a:gd name="T8" fmla="*/ 29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6 h 38"/>
                  <a:gd name="T30" fmla="*/ 4 w 38"/>
                  <a:gd name="T31" fmla="*/ 29 h 38"/>
                  <a:gd name="T32" fmla="*/ 4 w 38"/>
                  <a:gd name="T33" fmla="*/ 29 h 38"/>
                  <a:gd name="T34" fmla="*/ 7 w 38"/>
                  <a:gd name="T35" fmla="*/ 35 h 38"/>
                  <a:gd name="T36" fmla="*/ 13 w 38"/>
                  <a:gd name="T37" fmla="*/ 36 h 38"/>
                  <a:gd name="T38" fmla="*/ 18 w 38"/>
                  <a:gd name="T39" fmla="*/ 38 h 38"/>
                  <a:gd name="T40" fmla="*/ 26 w 38"/>
                  <a:gd name="T41" fmla="*/ 36 h 38"/>
                  <a:gd name="T42" fmla="*/ 26 w 38"/>
                  <a:gd name="T43" fmla="*/ 36 h 38"/>
                  <a:gd name="T44" fmla="*/ 29 w 38"/>
                  <a:gd name="T45" fmla="*/ 35 h 38"/>
                  <a:gd name="T46" fmla="*/ 35 w 38"/>
                  <a:gd name="T47" fmla="*/ 29 h 38"/>
                  <a:gd name="T48" fmla="*/ 37 w 38"/>
                  <a:gd name="T49" fmla="*/ 26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5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9" y="35"/>
                    </a:lnTo>
                    <a:lnTo>
                      <a:pt x="35" y="29"/>
                    </a:lnTo>
                    <a:lnTo>
                      <a:pt x="37" y="26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2" name="Freeform 777">
                <a:extLst>
                  <a:ext uri="{FF2B5EF4-FFF2-40B4-BE49-F238E27FC236}">
                    <a16:creationId xmlns:a16="http://schemas.microsoft.com/office/drawing/2014/main" id="{6C5C36DB-DA71-4463-A817-86FD11288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8" y="1640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7 w 38"/>
                  <a:gd name="T5" fmla="*/ 13 h 38"/>
                  <a:gd name="T6" fmla="*/ 35 w 38"/>
                  <a:gd name="T7" fmla="*/ 7 h 38"/>
                  <a:gd name="T8" fmla="*/ 29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3 h 38"/>
                  <a:gd name="T26" fmla="*/ 0 w 38"/>
                  <a:gd name="T27" fmla="*/ 18 h 38"/>
                  <a:gd name="T28" fmla="*/ 2 w 38"/>
                  <a:gd name="T29" fmla="*/ 26 h 38"/>
                  <a:gd name="T30" fmla="*/ 4 w 38"/>
                  <a:gd name="T31" fmla="*/ 29 h 38"/>
                  <a:gd name="T32" fmla="*/ 4 w 38"/>
                  <a:gd name="T33" fmla="*/ 29 h 38"/>
                  <a:gd name="T34" fmla="*/ 7 w 38"/>
                  <a:gd name="T35" fmla="*/ 35 h 38"/>
                  <a:gd name="T36" fmla="*/ 13 w 38"/>
                  <a:gd name="T37" fmla="*/ 36 h 38"/>
                  <a:gd name="T38" fmla="*/ 18 w 38"/>
                  <a:gd name="T39" fmla="*/ 38 h 38"/>
                  <a:gd name="T40" fmla="*/ 26 w 38"/>
                  <a:gd name="T41" fmla="*/ 36 h 38"/>
                  <a:gd name="T42" fmla="*/ 26 w 38"/>
                  <a:gd name="T43" fmla="*/ 36 h 38"/>
                  <a:gd name="T44" fmla="*/ 29 w 38"/>
                  <a:gd name="T45" fmla="*/ 35 h 38"/>
                  <a:gd name="T46" fmla="*/ 35 w 38"/>
                  <a:gd name="T47" fmla="*/ 29 h 38"/>
                  <a:gd name="T48" fmla="*/ 37 w 38"/>
                  <a:gd name="T49" fmla="*/ 26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7" y="13"/>
                    </a:lnTo>
                    <a:lnTo>
                      <a:pt x="35" y="7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6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5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29" y="35"/>
                    </a:lnTo>
                    <a:lnTo>
                      <a:pt x="35" y="29"/>
                    </a:lnTo>
                    <a:lnTo>
                      <a:pt x="37" y="26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3" name="Freeform 778">
                <a:extLst>
                  <a:ext uri="{FF2B5EF4-FFF2-40B4-BE49-F238E27FC236}">
                    <a16:creationId xmlns:a16="http://schemas.microsoft.com/office/drawing/2014/main" id="{25E937C4-E155-4A93-B12B-D0FAE3054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0" y="1640"/>
                <a:ext cx="19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3 h 38"/>
                  <a:gd name="T6" fmla="*/ 32 w 36"/>
                  <a:gd name="T7" fmla="*/ 7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2 w 36"/>
                  <a:gd name="T17" fmla="*/ 2 h 38"/>
                  <a:gd name="T18" fmla="*/ 7 w 36"/>
                  <a:gd name="T19" fmla="*/ 4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3 h 38"/>
                  <a:gd name="T26" fmla="*/ 0 w 36"/>
                  <a:gd name="T27" fmla="*/ 18 h 38"/>
                  <a:gd name="T28" fmla="*/ 0 w 36"/>
                  <a:gd name="T29" fmla="*/ 26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5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5 h 38"/>
                  <a:gd name="T46" fmla="*/ 32 w 36"/>
                  <a:gd name="T47" fmla="*/ 29 h 38"/>
                  <a:gd name="T48" fmla="*/ 36 w 36"/>
                  <a:gd name="T49" fmla="*/ 26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5"/>
                    </a:lnTo>
                    <a:lnTo>
                      <a:pt x="32" y="29"/>
                    </a:lnTo>
                    <a:lnTo>
                      <a:pt x="36" y="26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4" name="Freeform 779">
                <a:extLst>
                  <a:ext uri="{FF2B5EF4-FFF2-40B4-BE49-F238E27FC236}">
                    <a16:creationId xmlns:a16="http://schemas.microsoft.com/office/drawing/2014/main" id="{2EAC8A77-E7C3-46F7-BB45-C678C9A8B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1" y="1640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3 h 38"/>
                  <a:gd name="T6" fmla="*/ 32 w 36"/>
                  <a:gd name="T7" fmla="*/ 7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2 w 36"/>
                  <a:gd name="T17" fmla="*/ 2 h 38"/>
                  <a:gd name="T18" fmla="*/ 7 w 36"/>
                  <a:gd name="T19" fmla="*/ 4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3 h 38"/>
                  <a:gd name="T26" fmla="*/ 0 w 36"/>
                  <a:gd name="T27" fmla="*/ 18 h 38"/>
                  <a:gd name="T28" fmla="*/ 0 w 36"/>
                  <a:gd name="T29" fmla="*/ 26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5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5 h 38"/>
                  <a:gd name="T46" fmla="*/ 32 w 36"/>
                  <a:gd name="T47" fmla="*/ 29 h 38"/>
                  <a:gd name="T48" fmla="*/ 36 w 36"/>
                  <a:gd name="T49" fmla="*/ 26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7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6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5"/>
                    </a:lnTo>
                    <a:lnTo>
                      <a:pt x="32" y="29"/>
                    </a:lnTo>
                    <a:lnTo>
                      <a:pt x="36" y="26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5" name="Freeform 780">
                <a:extLst>
                  <a:ext uri="{FF2B5EF4-FFF2-40B4-BE49-F238E27FC236}">
                    <a16:creationId xmlns:a16="http://schemas.microsoft.com/office/drawing/2014/main" id="{AE43F682-AF7A-40F2-922F-E45BFD775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7" y="1642"/>
                <a:ext cx="18" cy="18"/>
              </a:xfrm>
              <a:custGeom>
                <a:avLst/>
                <a:gdLst>
                  <a:gd name="T0" fmla="*/ 37 w 37"/>
                  <a:gd name="T1" fmla="*/ 18 h 36"/>
                  <a:gd name="T2" fmla="*/ 37 w 37"/>
                  <a:gd name="T3" fmla="*/ 18 h 36"/>
                  <a:gd name="T4" fmla="*/ 37 w 37"/>
                  <a:gd name="T5" fmla="*/ 12 h 36"/>
                  <a:gd name="T6" fmla="*/ 33 w 37"/>
                  <a:gd name="T7" fmla="*/ 7 h 36"/>
                  <a:gd name="T8" fmla="*/ 30 w 37"/>
                  <a:gd name="T9" fmla="*/ 3 h 36"/>
                  <a:gd name="T10" fmla="*/ 24 w 37"/>
                  <a:gd name="T11" fmla="*/ 0 h 36"/>
                  <a:gd name="T12" fmla="*/ 24 w 37"/>
                  <a:gd name="T13" fmla="*/ 0 h 36"/>
                  <a:gd name="T14" fmla="*/ 19 w 37"/>
                  <a:gd name="T15" fmla="*/ 0 h 36"/>
                  <a:gd name="T16" fmla="*/ 13 w 37"/>
                  <a:gd name="T17" fmla="*/ 0 h 36"/>
                  <a:gd name="T18" fmla="*/ 8 w 37"/>
                  <a:gd name="T19" fmla="*/ 3 h 36"/>
                  <a:gd name="T20" fmla="*/ 4 w 37"/>
                  <a:gd name="T21" fmla="*/ 7 h 36"/>
                  <a:gd name="T22" fmla="*/ 4 w 37"/>
                  <a:gd name="T23" fmla="*/ 7 h 36"/>
                  <a:gd name="T24" fmla="*/ 0 w 37"/>
                  <a:gd name="T25" fmla="*/ 12 h 36"/>
                  <a:gd name="T26" fmla="*/ 0 w 37"/>
                  <a:gd name="T27" fmla="*/ 18 h 36"/>
                  <a:gd name="T28" fmla="*/ 0 w 37"/>
                  <a:gd name="T29" fmla="*/ 23 h 36"/>
                  <a:gd name="T30" fmla="*/ 4 w 37"/>
                  <a:gd name="T31" fmla="*/ 29 h 36"/>
                  <a:gd name="T32" fmla="*/ 4 w 37"/>
                  <a:gd name="T33" fmla="*/ 29 h 36"/>
                  <a:gd name="T34" fmla="*/ 8 w 37"/>
                  <a:gd name="T35" fmla="*/ 32 h 36"/>
                  <a:gd name="T36" fmla="*/ 13 w 37"/>
                  <a:gd name="T37" fmla="*/ 36 h 36"/>
                  <a:gd name="T38" fmla="*/ 19 w 37"/>
                  <a:gd name="T39" fmla="*/ 36 h 36"/>
                  <a:gd name="T40" fmla="*/ 24 w 37"/>
                  <a:gd name="T41" fmla="*/ 36 h 36"/>
                  <a:gd name="T42" fmla="*/ 24 w 37"/>
                  <a:gd name="T43" fmla="*/ 36 h 36"/>
                  <a:gd name="T44" fmla="*/ 30 w 37"/>
                  <a:gd name="T45" fmla="*/ 32 h 36"/>
                  <a:gd name="T46" fmla="*/ 33 w 37"/>
                  <a:gd name="T47" fmla="*/ 29 h 36"/>
                  <a:gd name="T48" fmla="*/ 37 w 37"/>
                  <a:gd name="T49" fmla="*/ 23 h 36"/>
                  <a:gd name="T50" fmla="*/ 37 w 37"/>
                  <a:gd name="T5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6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3" y="7"/>
                    </a:lnTo>
                    <a:lnTo>
                      <a:pt x="30" y="3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3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2"/>
                    </a:lnTo>
                    <a:lnTo>
                      <a:pt x="13" y="36"/>
                    </a:lnTo>
                    <a:lnTo>
                      <a:pt x="19" y="36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30" y="32"/>
                    </a:lnTo>
                    <a:lnTo>
                      <a:pt x="33" y="29"/>
                    </a:lnTo>
                    <a:lnTo>
                      <a:pt x="37" y="23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6" name="Freeform 781">
                <a:extLst>
                  <a:ext uri="{FF2B5EF4-FFF2-40B4-BE49-F238E27FC236}">
                    <a16:creationId xmlns:a16="http://schemas.microsoft.com/office/drawing/2014/main" id="{E691B030-334F-4C36-A57D-E8CBDD32D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644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4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3 h 38"/>
                  <a:gd name="T26" fmla="*/ 0 w 36"/>
                  <a:gd name="T27" fmla="*/ 20 h 38"/>
                  <a:gd name="T28" fmla="*/ 0 w 36"/>
                  <a:gd name="T29" fmla="*/ 26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4 w 36"/>
                  <a:gd name="T41" fmla="*/ 37 h 38"/>
                  <a:gd name="T42" fmla="*/ 24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7" name="Freeform 782">
                <a:extLst>
                  <a:ext uri="{FF2B5EF4-FFF2-40B4-BE49-F238E27FC236}">
                    <a16:creationId xmlns:a16="http://schemas.microsoft.com/office/drawing/2014/main" id="{1A2CB813-97A7-4D4D-A0B0-CF65C71D2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" y="1644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4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3 h 38"/>
                  <a:gd name="T26" fmla="*/ 0 w 36"/>
                  <a:gd name="T27" fmla="*/ 20 h 38"/>
                  <a:gd name="T28" fmla="*/ 0 w 36"/>
                  <a:gd name="T29" fmla="*/ 26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4 w 36"/>
                  <a:gd name="T41" fmla="*/ 37 h 38"/>
                  <a:gd name="T42" fmla="*/ 24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8" name="Freeform 783">
                <a:extLst>
                  <a:ext uri="{FF2B5EF4-FFF2-40B4-BE49-F238E27FC236}">
                    <a16:creationId xmlns:a16="http://schemas.microsoft.com/office/drawing/2014/main" id="{3850B78E-1787-492C-9EBC-B4ACA548D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5" y="1644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3 w 36"/>
                  <a:gd name="T7" fmla="*/ 9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3 h 38"/>
                  <a:gd name="T26" fmla="*/ 0 w 36"/>
                  <a:gd name="T27" fmla="*/ 20 h 38"/>
                  <a:gd name="T28" fmla="*/ 0 w 36"/>
                  <a:gd name="T29" fmla="*/ 26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3 w 36"/>
                  <a:gd name="T41" fmla="*/ 37 h 38"/>
                  <a:gd name="T42" fmla="*/ 23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9" name="Freeform 784">
                <a:extLst>
                  <a:ext uri="{FF2B5EF4-FFF2-40B4-BE49-F238E27FC236}">
                    <a16:creationId xmlns:a16="http://schemas.microsoft.com/office/drawing/2014/main" id="{4A2C5CC2-604C-4665-9AD2-7C2226368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1" y="1659"/>
                <a:ext cx="19" cy="18"/>
              </a:xfrm>
              <a:custGeom>
                <a:avLst/>
                <a:gdLst>
                  <a:gd name="T0" fmla="*/ 36 w 36"/>
                  <a:gd name="T1" fmla="*/ 18 h 37"/>
                  <a:gd name="T2" fmla="*/ 36 w 36"/>
                  <a:gd name="T3" fmla="*/ 18 h 37"/>
                  <a:gd name="T4" fmla="*/ 36 w 36"/>
                  <a:gd name="T5" fmla="*/ 13 h 37"/>
                  <a:gd name="T6" fmla="*/ 32 w 36"/>
                  <a:gd name="T7" fmla="*/ 8 h 37"/>
                  <a:gd name="T8" fmla="*/ 29 w 36"/>
                  <a:gd name="T9" fmla="*/ 4 h 37"/>
                  <a:gd name="T10" fmla="*/ 23 w 36"/>
                  <a:gd name="T11" fmla="*/ 0 h 37"/>
                  <a:gd name="T12" fmla="*/ 23 w 36"/>
                  <a:gd name="T13" fmla="*/ 0 h 37"/>
                  <a:gd name="T14" fmla="*/ 18 w 36"/>
                  <a:gd name="T15" fmla="*/ 0 h 37"/>
                  <a:gd name="T16" fmla="*/ 12 w 36"/>
                  <a:gd name="T17" fmla="*/ 0 h 37"/>
                  <a:gd name="T18" fmla="*/ 7 w 36"/>
                  <a:gd name="T19" fmla="*/ 4 h 37"/>
                  <a:gd name="T20" fmla="*/ 3 w 36"/>
                  <a:gd name="T21" fmla="*/ 8 h 37"/>
                  <a:gd name="T22" fmla="*/ 3 w 36"/>
                  <a:gd name="T23" fmla="*/ 8 h 37"/>
                  <a:gd name="T24" fmla="*/ 0 w 36"/>
                  <a:gd name="T25" fmla="*/ 13 h 37"/>
                  <a:gd name="T26" fmla="*/ 0 w 36"/>
                  <a:gd name="T27" fmla="*/ 18 h 37"/>
                  <a:gd name="T28" fmla="*/ 0 w 36"/>
                  <a:gd name="T29" fmla="*/ 24 h 37"/>
                  <a:gd name="T30" fmla="*/ 3 w 36"/>
                  <a:gd name="T31" fmla="*/ 29 h 37"/>
                  <a:gd name="T32" fmla="*/ 3 w 36"/>
                  <a:gd name="T33" fmla="*/ 29 h 37"/>
                  <a:gd name="T34" fmla="*/ 7 w 36"/>
                  <a:gd name="T35" fmla="*/ 33 h 37"/>
                  <a:gd name="T36" fmla="*/ 12 w 36"/>
                  <a:gd name="T37" fmla="*/ 37 h 37"/>
                  <a:gd name="T38" fmla="*/ 18 w 36"/>
                  <a:gd name="T39" fmla="*/ 37 h 37"/>
                  <a:gd name="T40" fmla="*/ 23 w 36"/>
                  <a:gd name="T41" fmla="*/ 37 h 37"/>
                  <a:gd name="T42" fmla="*/ 23 w 36"/>
                  <a:gd name="T43" fmla="*/ 37 h 37"/>
                  <a:gd name="T44" fmla="*/ 29 w 36"/>
                  <a:gd name="T45" fmla="*/ 33 h 37"/>
                  <a:gd name="T46" fmla="*/ 32 w 36"/>
                  <a:gd name="T47" fmla="*/ 29 h 37"/>
                  <a:gd name="T48" fmla="*/ 36 w 36"/>
                  <a:gd name="T49" fmla="*/ 24 h 37"/>
                  <a:gd name="T50" fmla="*/ 36 w 36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7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3"/>
                    </a:lnTo>
                    <a:lnTo>
                      <a:pt x="32" y="8"/>
                    </a:lnTo>
                    <a:lnTo>
                      <a:pt x="29" y="4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0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7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6" y="24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0" name="Freeform 785">
                <a:extLst>
                  <a:ext uri="{FF2B5EF4-FFF2-40B4-BE49-F238E27FC236}">
                    <a16:creationId xmlns:a16="http://schemas.microsoft.com/office/drawing/2014/main" id="{A95FE58A-02B5-4F69-97C4-1148BFD66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659"/>
                <a:ext cx="19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29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18 w 38"/>
                  <a:gd name="T15" fmla="*/ 0 h 37"/>
                  <a:gd name="T16" fmla="*/ 12 w 38"/>
                  <a:gd name="T17" fmla="*/ 0 h 37"/>
                  <a:gd name="T18" fmla="*/ 7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1 w 38"/>
                  <a:gd name="T25" fmla="*/ 13 h 37"/>
                  <a:gd name="T26" fmla="*/ 0 w 38"/>
                  <a:gd name="T27" fmla="*/ 18 h 37"/>
                  <a:gd name="T28" fmla="*/ 1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7 w 38"/>
                  <a:gd name="T35" fmla="*/ 33 h 37"/>
                  <a:gd name="T36" fmla="*/ 12 w 38"/>
                  <a:gd name="T37" fmla="*/ 37 h 37"/>
                  <a:gd name="T38" fmla="*/ 18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29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29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18" y="0"/>
                    </a:lnTo>
                    <a:lnTo>
                      <a:pt x="12" y="0"/>
                    </a:lnTo>
                    <a:lnTo>
                      <a:pt x="7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1" y="13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3"/>
                    </a:lnTo>
                    <a:lnTo>
                      <a:pt x="12" y="37"/>
                    </a:lnTo>
                    <a:lnTo>
                      <a:pt x="18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1" name="Freeform 786">
                <a:extLst>
                  <a:ext uri="{FF2B5EF4-FFF2-40B4-BE49-F238E27FC236}">
                    <a16:creationId xmlns:a16="http://schemas.microsoft.com/office/drawing/2014/main" id="{B9FFD370-7693-4FEA-808A-B1D3EB32E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659"/>
                <a:ext cx="20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3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3 h 37"/>
                  <a:gd name="T36" fmla="*/ 13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2" name="Freeform 787">
                <a:extLst>
                  <a:ext uri="{FF2B5EF4-FFF2-40B4-BE49-F238E27FC236}">
                    <a16:creationId xmlns:a16="http://schemas.microsoft.com/office/drawing/2014/main" id="{68D11F0E-A9AA-49B1-BF0F-6FC61B55E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0" y="1659"/>
                <a:ext cx="20" cy="18"/>
              </a:xfrm>
              <a:custGeom>
                <a:avLst/>
                <a:gdLst>
                  <a:gd name="T0" fmla="*/ 38 w 38"/>
                  <a:gd name="T1" fmla="*/ 18 h 37"/>
                  <a:gd name="T2" fmla="*/ 38 w 38"/>
                  <a:gd name="T3" fmla="*/ 18 h 37"/>
                  <a:gd name="T4" fmla="*/ 36 w 38"/>
                  <a:gd name="T5" fmla="*/ 13 h 37"/>
                  <a:gd name="T6" fmla="*/ 34 w 38"/>
                  <a:gd name="T7" fmla="*/ 8 h 37"/>
                  <a:gd name="T8" fmla="*/ 31 w 38"/>
                  <a:gd name="T9" fmla="*/ 4 h 37"/>
                  <a:gd name="T10" fmla="*/ 25 w 38"/>
                  <a:gd name="T11" fmla="*/ 0 h 37"/>
                  <a:gd name="T12" fmla="*/ 25 w 38"/>
                  <a:gd name="T13" fmla="*/ 0 h 37"/>
                  <a:gd name="T14" fmla="*/ 20 w 38"/>
                  <a:gd name="T15" fmla="*/ 0 h 37"/>
                  <a:gd name="T16" fmla="*/ 13 w 38"/>
                  <a:gd name="T17" fmla="*/ 0 h 37"/>
                  <a:gd name="T18" fmla="*/ 9 w 38"/>
                  <a:gd name="T19" fmla="*/ 4 h 37"/>
                  <a:gd name="T20" fmla="*/ 3 w 38"/>
                  <a:gd name="T21" fmla="*/ 8 h 37"/>
                  <a:gd name="T22" fmla="*/ 3 w 38"/>
                  <a:gd name="T23" fmla="*/ 8 h 37"/>
                  <a:gd name="T24" fmla="*/ 2 w 38"/>
                  <a:gd name="T25" fmla="*/ 13 h 37"/>
                  <a:gd name="T26" fmla="*/ 0 w 38"/>
                  <a:gd name="T27" fmla="*/ 18 h 37"/>
                  <a:gd name="T28" fmla="*/ 2 w 38"/>
                  <a:gd name="T29" fmla="*/ 24 h 37"/>
                  <a:gd name="T30" fmla="*/ 3 w 38"/>
                  <a:gd name="T31" fmla="*/ 29 h 37"/>
                  <a:gd name="T32" fmla="*/ 3 w 38"/>
                  <a:gd name="T33" fmla="*/ 29 h 37"/>
                  <a:gd name="T34" fmla="*/ 9 w 38"/>
                  <a:gd name="T35" fmla="*/ 33 h 37"/>
                  <a:gd name="T36" fmla="*/ 13 w 38"/>
                  <a:gd name="T37" fmla="*/ 37 h 37"/>
                  <a:gd name="T38" fmla="*/ 20 w 38"/>
                  <a:gd name="T39" fmla="*/ 37 h 37"/>
                  <a:gd name="T40" fmla="*/ 25 w 38"/>
                  <a:gd name="T41" fmla="*/ 37 h 37"/>
                  <a:gd name="T42" fmla="*/ 25 w 38"/>
                  <a:gd name="T43" fmla="*/ 37 h 37"/>
                  <a:gd name="T44" fmla="*/ 31 w 38"/>
                  <a:gd name="T45" fmla="*/ 33 h 37"/>
                  <a:gd name="T46" fmla="*/ 34 w 38"/>
                  <a:gd name="T47" fmla="*/ 29 h 37"/>
                  <a:gd name="T48" fmla="*/ 36 w 38"/>
                  <a:gd name="T49" fmla="*/ 24 h 37"/>
                  <a:gd name="T50" fmla="*/ 38 w 38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7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3"/>
                    </a:lnTo>
                    <a:lnTo>
                      <a:pt x="34" y="8"/>
                    </a:lnTo>
                    <a:lnTo>
                      <a:pt x="31" y="4"/>
                    </a:lnTo>
                    <a:lnTo>
                      <a:pt x="25" y="0"/>
                    </a:lnTo>
                    <a:lnTo>
                      <a:pt x="25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9" y="4"/>
                    </a:lnTo>
                    <a:lnTo>
                      <a:pt x="3" y="8"/>
                    </a:lnTo>
                    <a:lnTo>
                      <a:pt x="3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3"/>
                    </a:lnTo>
                    <a:lnTo>
                      <a:pt x="13" y="37"/>
                    </a:lnTo>
                    <a:lnTo>
                      <a:pt x="20" y="37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3"/>
                    </a:lnTo>
                    <a:lnTo>
                      <a:pt x="34" y="29"/>
                    </a:lnTo>
                    <a:lnTo>
                      <a:pt x="36" y="24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3" name="Freeform 788">
                <a:extLst>
                  <a:ext uri="{FF2B5EF4-FFF2-40B4-BE49-F238E27FC236}">
                    <a16:creationId xmlns:a16="http://schemas.microsoft.com/office/drawing/2014/main" id="{099B69A2-B2AE-4CF7-B453-3269ED013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8" y="1659"/>
                <a:ext cx="19" cy="18"/>
              </a:xfrm>
              <a:custGeom>
                <a:avLst/>
                <a:gdLst>
                  <a:gd name="T0" fmla="*/ 39 w 39"/>
                  <a:gd name="T1" fmla="*/ 18 h 37"/>
                  <a:gd name="T2" fmla="*/ 39 w 39"/>
                  <a:gd name="T3" fmla="*/ 18 h 37"/>
                  <a:gd name="T4" fmla="*/ 37 w 39"/>
                  <a:gd name="T5" fmla="*/ 13 h 37"/>
                  <a:gd name="T6" fmla="*/ 35 w 39"/>
                  <a:gd name="T7" fmla="*/ 8 h 37"/>
                  <a:gd name="T8" fmla="*/ 30 w 39"/>
                  <a:gd name="T9" fmla="*/ 4 h 37"/>
                  <a:gd name="T10" fmla="*/ 24 w 39"/>
                  <a:gd name="T11" fmla="*/ 0 h 37"/>
                  <a:gd name="T12" fmla="*/ 24 w 39"/>
                  <a:gd name="T13" fmla="*/ 0 h 37"/>
                  <a:gd name="T14" fmla="*/ 19 w 39"/>
                  <a:gd name="T15" fmla="*/ 0 h 37"/>
                  <a:gd name="T16" fmla="*/ 13 w 39"/>
                  <a:gd name="T17" fmla="*/ 0 h 37"/>
                  <a:gd name="T18" fmla="*/ 8 w 39"/>
                  <a:gd name="T19" fmla="*/ 4 h 37"/>
                  <a:gd name="T20" fmla="*/ 4 w 39"/>
                  <a:gd name="T21" fmla="*/ 8 h 37"/>
                  <a:gd name="T22" fmla="*/ 4 w 39"/>
                  <a:gd name="T23" fmla="*/ 8 h 37"/>
                  <a:gd name="T24" fmla="*/ 2 w 39"/>
                  <a:gd name="T25" fmla="*/ 13 h 37"/>
                  <a:gd name="T26" fmla="*/ 0 w 39"/>
                  <a:gd name="T27" fmla="*/ 18 h 37"/>
                  <a:gd name="T28" fmla="*/ 2 w 39"/>
                  <a:gd name="T29" fmla="*/ 24 h 37"/>
                  <a:gd name="T30" fmla="*/ 4 w 39"/>
                  <a:gd name="T31" fmla="*/ 29 h 37"/>
                  <a:gd name="T32" fmla="*/ 4 w 39"/>
                  <a:gd name="T33" fmla="*/ 29 h 37"/>
                  <a:gd name="T34" fmla="*/ 8 w 39"/>
                  <a:gd name="T35" fmla="*/ 33 h 37"/>
                  <a:gd name="T36" fmla="*/ 13 w 39"/>
                  <a:gd name="T37" fmla="*/ 37 h 37"/>
                  <a:gd name="T38" fmla="*/ 19 w 39"/>
                  <a:gd name="T39" fmla="*/ 37 h 37"/>
                  <a:gd name="T40" fmla="*/ 24 w 39"/>
                  <a:gd name="T41" fmla="*/ 37 h 37"/>
                  <a:gd name="T42" fmla="*/ 24 w 39"/>
                  <a:gd name="T43" fmla="*/ 37 h 37"/>
                  <a:gd name="T44" fmla="*/ 30 w 39"/>
                  <a:gd name="T45" fmla="*/ 33 h 37"/>
                  <a:gd name="T46" fmla="*/ 35 w 39"/>
                  <a:gd name="T47" fmla="*/ 29 h 37"/>
                  <a:gd name="T48" fmla="*/ 37 w 39"/>
                  <a:gd name="T49" fmla="*/ 24 h 37"/>
                  <a:gd name="T50" fmla="*/ 39 w 39"/>
                  <a:gd name="T5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7">
                    <a:moveTo>
                      <a:pt x="39" y="18"/>
                    </a:moveTo>
                    <a:lnTo>
                      <a:pt x="39" y="18"/>
                    </a:lnTo>
                    <a:lnTo>
                      <a:pt x="37" y="13"/>
                    </a:lnTo>
                    <a:lnTo>
                      <a:pt x="35" y="8"/>
                    </a:lnTo>
                    <a:lnTo>
                      <a:pt x="30" y="4"/>
                    </a:lnTo>
                    <a:lnTo>
                      <a:pt x="24" y="0"/>
                    </a:lnTo>
                    <a:lnTo>
                      <a:pt x="24" y="0"/>
                    </a:lnTo>
                    <a:lnTo>
                      <a:pt x="19" y="0"/>
                    </a:lnTo>
                    <a:lnTo>
                      <a:pt x="13" y="0"/>
                    </a:lnTo>
                    <a:lnTo>
                      <a:pt x="8" y="4"/>
                    </a:lnTo>
                    <a:lnTo>
                      <a:pt x="4" y="8"/>
                    </a:lnTo>
                    <a:lnTo>
                      <a:pt x="4" y="8"/>
                    </a:lnTo>
                    <a:lnTo>
                      <a:pt x="2" y="13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3"/>
                    </a:lnTo>
                    <a:lnTo>
                      <a:pt x="13" y="37"/>
                    </a:lnTo>
                    <a:lnTo>
                      <a:pt x="19" y="37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30" y="33"/>
                    </a:lnTo>
                    <a:lnTo>
                      <a:pt x="35" y="29"/>
                    </a:lnTo>
                    <a:lnTo>
                      <a:pt x="37" y="24"/>
                    </a:lnTo>
                    <a:lnTo>
                      <a:pt x="39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4" name="Freeform 789">
                <a:extLst>
                  <a:ext uri="{FF2B5EF4-FFF2-40B4-BE49-F238E27FC236}">
                    <a16:creationId xmlns:a16="http://schemas.microsoft.com/office/drawing/2014/main" id="{D10B07AE-E703-459E-8702-F2EF85313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7" y="1665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2 w 36"/>
                  <a:gd name="T7" fmla="*/ 9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2 w 36"/>
                  <a:gd name="T17" fmla="*/ 2 h 38"/>
                  <a:gd name="T18" fmla="*/ 7 w 36"/>
                  <a:gd name="T19" fmla="*/ 4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3 h 38"/>
                  <a:gd name="T26" fmla="*/ 0 w 36"/>
                  <a:gd name="T27" fmla="*/ 20 h 38"/>
                  <a:gd name="T28" fmla="*/ 0 w 36"/>
                  <a:gd name="T29" fmla="*/ 26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5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5 h 38"/>
                  <a:gd name="T46" fmla="*/ 32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2" y="9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5"/>
                    </a:lnTo>
                    <a:lnTo>
                      <a:pt x="32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5" name="Freeform 790">
                <a:extLst>
                  <a:ext uri="{FF2B5EF4-FFF2-40B4-BE49-F238E27FC236}">
                    <a16:creationId xmlns:a16="http://schemas.microsoft.com/office/drawing/2014/main" id="{E639A8E3-450A-4913-A16C-AADBEBF7B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1670"/>
                <a:ext cx="19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5 h 38"/>
                  <a:gd name="T6" fmla="*/ 33 w 36"/>
                  <a:gd name="T7" fmla="*/ 9 h 38"/>
                  <a:gd name="T8" fmla="*/ 29 w 36"/>
                  <a:gd name="T9" fmla="*/ 4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5 h 38"/>
                  <a:gd name="T26" fmla="*/ 0 w 36"/>
                  <a:gd name="T27" fmla="*/ 20 h 38"/>
                  <a:gd name="T28" fmla="*/ 0 w 36"/>
                  <a:gd name="T29" fmla="*/ 26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4 w 36"/>
                  <a:gd name="T41" fmla="*/ 37 h 38"/>
                  <a:gd name="T42" fmla="*/ 24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5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6" name="Freeform 791">
                <a:extLst>
                  <a:ext uri="{FF2B5EF4-FFF2-40B4-BE49-F238E27FC236}">
                    <a16:creationId xmlns:a16="http://schemas.microsoft.com/office/drawing/2014/main" id="{F2815BF3-1E6E-4890-8ABB-BE6D7CD15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6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4 w 38"/>
                  <a:gd name="T7" fmla="*/ 9 h 38"/>
                  <a:gd name="T8" fmla="*/ 29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3 w 38"/>
                  <a:gd name="T21" fmla="*/ 9 h 38"/>
                  <a:gd name="T22" fmla="*/ 3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3 w 38"/>
                  <a:gd name="T31" fmla="*/ 31 h 38"/>
                  <a:gd name="T32" fmla="*/ 3 w 38"/>
                  <a:gd name="T33" fmla="*/ 31 h 38"/>
                  <a:gd name="T34" fmla="*/ 7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29 w 38"/>
                  <a:gd name="T45" fmla="*/ 35 h 38"/>
                  <a:gd name="T46" fmla="*/ 34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4" y="9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7" name="Freeform 792">
                <a:extLst>
                  <a:ext uri="{FF2B5EF4-FFF2-40B4-BE49-F238E27FC236}">
                    <a16:creationId xmlns:a16="http://schemas.microsoft.com/office/drawing/2014/main" id="{910BDC70-B99C-4B61-BB44-FFF5039D8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670"/>
                <a:ext cx="20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7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31 w 38"/>
                  <a:gd name="T45" fmla="*/ 35 h 38"/>
                  <a:gd name="T46" fmla="*/ 35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8" name="Freeform 793">
                <a:extLst>
                  <a:ext uri="{FF2B5EF4-FFF2-40B4-BE49-F238E27FC236}">
                    <a16:creationId xmlns:a16="http://schemas.microsoft.com/office/drawing/2014/main" id="{794DAEED-85A4-470B-9B98-7DCBD6A42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670"/>
                <a:ext cx="20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7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31 w 38"/>
                  <a:gd name="T45" fmla="*/ 35 h 38"/>
                  <a:gd name="T46" fmla="*/ 35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9" name="Freeform 794">
                <a:extLst>
                  <a:ext uri="{FF2B5EF4-FFF2-40B4-BE49-F238E27FC236}">
                    <a16:creationId xmlns:a16="http://schemas.microsoft.com/office/drawing/2014/main" id="{3304CFBD-97E6-45D0-8EE1-B2995AEA3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31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20 w 38"/>
                  <a:gd name="T15" fmla="*/ 0 h 38"/>
                  <a:gd name="T16" fmla="*/ 13 w 38"/>
                  <a:gd name="T17" fmla="*/ 2 h 38"/>
                  <a:gd name="T18" fmla="*/ 9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5 h 38"/>
                  <a:gd name="T36" fmla="*/ 13 w 38"/>
                  <a:gd name="T37" fmla="*/ 37 h 38"/>
                  <a:gd name="T38" fmla="*/ 20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31 w 38"/>
                  <a:gd name="T45" fmla="*/ 35 h 38"/>
                  <a:gd name="T46" fmla="*/ 35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0" name="Freeform 795">
                <a:extLst>
                  <a:ext uri="{FF2B5EF4-FFF2-40B4-BE49-F238E27FC236}">
                    <a16:creationId xmlns:a16="http://schemas.microsoft.com/office/drawing/2014/main" id="{A9153A73-74DB-45BA-88A3-78BF52EF9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0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7 w 38"/>
                  <a:gd name="T5" fmla="*/ 15 h 38"/>
                  <a:gd name="T6" fmla="*/ 35 w 38"/>
                  <a:gd name="T7" fmla="*/ 9 h 38"/>
                  <a:gd name="T8" fmla="*/ 31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20 w 38"/>
                  <a:gd name="T15" fmla="*/ 0 h 38"/>
                  <a:gd name="T16" fmla="*/ 15 w 38"/>
                  <a:gd name="T17" fmla="*/ 2 h 38"/>
                  <a:gd name="T18" fmla="*/ 9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5 h 38"/>
                  <a:gd name="T36" fmla="*/ 15 w 38"/>
                  <a:gd name="T37" fmla="*/ 37 h 38"/>
                  <a:gd name="T38" fmla="*/ 20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31 w 38"/>
                  <a:gd name="T45" fmla="*/ 35 h 38"/>
                  <a:gd name="T46" fmla="*/ 35 w 38"/>
                  <a:gd name="T47" fmla="*/ 31 h 38"/>
                  <a:gd name="T48" fmla="*/ 37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7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5" y="37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1" name="Freeform 796">
                <a:extLst>
                  <a:ext uri="{FF2B5EF4-FFF2-40B4-BE49-F238E27FC236}">
                    <a16:creationId xmlns:a16="http://schemas.microsoft.com/office/drawing/2014/main" id="{FFEDFAB5-603C-47EF-9616-5A3D05850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4 w 38"/>
                  <a:gd name="T7" fmla="*/ 9 h 38"/>
                  <a:gd name="T8" fmla="*/ 29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2 w 38"/>
                  <a:gd name="T17" fmla="*/ 2 h 38"/>
                  <a:gd name="T18" fmla="*/ 7 w 38"/>
                  <a:gd name="T19" fmla="*/ 4 h 38"/>
                  <a:gd name="T20" fmla="*/ 3 w 38"/>
                  <a:gd name="T21" fmla="*/ 9 h 38"/>
                  <a:gd name="T22" fmla="*/ 3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3 w 38"/>
                  <a:gd name="T31" fmla="*/ 31 h 38"/>
                  <a:gd name="T32" fmla="*/ 3 w 38"/>
                  <a:gd name="T33" fmla="*/ 31 h 38"/>
                  <a:gd name="T34" fmla="*/ 7 w 38"/>
                  <a:gd name="T35" fmla="*/ 35 h 38"/>
                  <a:gd name="T36" fmla="*/ 12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29 w 38"/>
                  <a:gd name="T45" fmla="*/ 35 h 38"/>
                  <a:gd name="T46" fmla="*/ 34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4" y="9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2" name="Freeform 797">
                <a:extLst>
                  <a:ext uri="{FF2B5EF4-FFF2-40B4-BE49-F238E27FC236}">
                    <a16:creationId xmlns:a16="http://schemas.microsoft.com/office/drawing/2014/main" id="{E7B5C5BA-A06C-4FCF-8CFD-2778E98CF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7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4 w 38"/>
                  <a:gd name="T7" fmla="*/ 9 h 38"/>
                  <a:gd name="T8" fmla="*/ 29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2 w 38"/>
                  <a:gd name="T17" fmla="*/ 2 h 38"/>
                  <a:gd name="T18" fmla="*/ 7 w 38"/>
                  <a:gd name="T19" fmla="*/ 4 h 38"/>
                  <a:gd name="T20" fmla="*/ 3 w 38"/>
                  <a:gd name="T21" fmla="*/ 9 h 38"/>
                  <a:gd name="T22" fmla="*/ 3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3 w 38"/>
                  <a:gd name="T31" fmla="*/ 31 h 38"/>
                  <a:gd name="T32" fmla="*/ 3 w 38"/>
                  <a:gd name="T33" fmla="*/ 31 h 38"/>
                  <a:gd name="T34" fmla="*/ 7 w 38"/>
                  <a:gd name="T35" fmla="*/ 35 h 38"/>
                  <a:gd name="T36" fmla="*/ 12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29 w 38"/>
                  <a:gd name="T45" fmla="*/ 35 h 38"/>
                  <a:gd name="T46" fmla="*/ 34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4" y="9"/>
                    </a:lnTo>
                    <a:lnTo>
                      <a:pt x="29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5"/>
                    </a:lnTo>
                    <a:lnTo>
                      <a:pt x="12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29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3" name="Freeform 798">
                <a:extLst>
                  <a:ext uri="{FF2B5EF4-FFF2-40B4-BE49-F238E27FC236}">
                    <a16:creationId xmlns:a16="http://schemas.microsoft.com/office/drawing/2014/main" id="{38FDAD42-340F-4830-954E-07A537630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1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4 w 38"/>
                  <a:gd name="T7" fmla="*/ 9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9 w 38"/>
                  <a:gd name="T19" fmla="*/ 4 h 38"/>
                  <a:gd name="T20" fmla="*/ 3 w 38"/>
                  <a:gd name="T21" fmla="*/ 9 h 38"/>
                  <a:gd name="T22" fmla="*/ 3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3 w 38"/>
                  <a:gd name="T31" fmla="*/ 31 h 38"/>
                  <a:gd name="T32" fmla="*/ 3 w 38"/>
                  <a:gd name="T33" fmla="*/ 31 h 38"/>
                  <a:gd name="T34" fmla="*/ 9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5 w 38"/>
                  <a:gd name="T41" fmla="*/ 37 h 38"/>
                  <a:gd name="T42" fmla="*/ 25 w 38"/>
                  <a:gd name="T43" fmla="*/ 37 h 38"/>
                  <a:gd name="T44" fmla="*/ 31 w 38"/>
                  <a:gd name="T45" fmla="*/ 35 h 38"/>
                  <a:gd name="T46" fmla="*/ 34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4" y="9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5" y="37"/>
                    </a:lnTo>
                    <a:lnTo>
                      <a:pt x="25" y="37"/>
                    </a:lnTo>
                    <a:lnTo>
                      <a:pt x="31" y="35"/>
                    </a:lnTo>
                    <a:lnTo>
                      <a:pt x="34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4" name="Freeform 799">
                <a:extLst>
                  <a:ext uri="{FF2B5EF4-FFF2-40B4-BE49-F238E27FC236}">
                    <a16:creationId xmlns:a16="http://schemas.microsoft.com/office/drawing/2014/main" id="{4A62FE11-139B-4F3A-A777-DB23CABFC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75" y="1670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5 h 38"/>
                  <a:gd name="T6" fmla="*/ 33 w 36"/>
                  <a:gd name="T7" fmla="*/ 9 h 38"/>
                  <a:gd name="T8" fmla="*/ 29 w 36"/>
                  <a:gd name="T9" fmla="*/ 4 h 38"/>
                  <a:gd name="T10" fmla="*/ 24 w 36"/>
                  <a:gd name="T11" fmla="*/ 2 h 38"/>
                  <a:gd name="T12" fmla="*/ 24 w 36"/>
                  <a:gd name="T13" fmla="*/ 2 h 38"/>
                  <a:gd name="T14" fmla="*/ 18 w 36"/>
                  <a:gd name="T15" fmla="*/ 0 h 38"/>
                  <a:gd name="T16" fmla="*/ 13 w 36"/>
                  <a:gd name="T17" fmla="*/ 2 h 38"/>
                  <a:gd name="T18" fmla="*/ 7 w 36"/>
                  <a:gd name="T19" fmla="*/ 4 h 38"/>
                  <a:gd name="T20" fmla="*/ 4 w 36"/>
                  <a:gd name="T21" fmla="*/ 9 h 38"/>
                  <a:gd name="T22" fmla="*/ 4 w 36"/>
                  <a:gd name="T23" fmla="*/ 9 h 38"/>
                  <a:gd name="T24" fmla="*/ 0 w 36"/>
                  <a:gd name="T25" fmla="*/ 15 h 38"/>
                  <a:gd name="T26" fmla="*/ 0 w 36"/>
                  <a:gd name="T27" fmla="*/ 20 h 38"/>
                  <a:gd name="T28" fmla="*/ 0 w 36"/>
                  <a:gd name="T29" fmla="*/ 26 h 38"/>
                  <a:gd name="T30" fmla="*/ 4 w 36"/>
                  <a:gd name="T31" fmla="*/ 31 h 38"/>
                  <a:gd name="T32" fmla="*/ 4 w 36"/>
                  <a:gd name="T33" fmla="*/ 31 h 38"/>
                  <a:gd name="T34" fmla="*/ 7 w 36"/>
                  <a:gd name="T35" fmla="*/ 35 h 38"/>
                  <a:gd name="T36" fmla="*/ 13 w 36"/>
                  <a:gd name="T37" fmla="*/ 37 h 38"/>
                  <a:gd name="T38" fmla="*/ 18 w 36"/>
                  <a:gd name="T39" fmla="*/ 38 h 38"/>
                  <a:gd name="T40" fmla="*/ 24 w 36"/>
                  <a:gd name="T41" fmla="*/ 37 h 38"/>
                  <a:gd name="T42" fmla="*/ 24 w 36"/>
                  <a:gd name="T43" fmla="*/ 37 h 38"/>
                  <a:gd name="T44" fmla="*/ 29 w 36"/>
                  <a:gd name="T45" fmla="*/ 35 h 38"/>
                  <a:gd name="T46" fmla="*/ 33 w 36"/>
                  <a:gd name="T47" fmla="*/ 31 h 38"/>
                  <a:gd name="T48" fmla="*/ 36 w 36"/>
                  <a:gd name="T49" fmla="*/ 26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5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5"/>
                    </a:lnTo>
                    <a:lnTo>
                      <a:pt x="0" y="20"/>
                    </a:lnTo>
                    <a:lnTo>
                      <a:pt x="0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3" y="31"/>
                    </a:lnTo>
                    <a:lnTo>
                      <a:pt x="36" y="26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5" name="Freeform 800">
                <a:extLst>
                  <a:ext uri="{FF2B5EF4-FFF2-40B4-BE49-F238E27FC236}">
                    <a16:creationId xmlns:a16="http://schemas.microsoft.com/office/drawing/2014/main" id="{D5A3DA2F-8053-4DFD-BC7A-D10C4399B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4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7 w 38"/>
                  <a:gd name="T5" fmla="*/ 15 h 38"/>
                  <a:gd name="T6" fmla="*/ 35 w 38"/>
                  <a:gd name="T7" fmla="*/ 9 h 38"/>
                  <a:gd name="T8" fmla="*/ 29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8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8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29 w 38"/>
                  <a:gd name="T45" fmla="*/ 35 h 38"/>
                  <a:gd name="T46" fmla="*/ 35 w 38"/>
                  <a:gd name="T47" fmla="*/ 31 h 38"/>
                  <a:gd name="T48" fmla="*/ 37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7" y="15"/>
                    </a:lnTo>
                    <a:lnTo>
                      <a:pt x="35" y="9"/>
                    </a:lnTo>
                    <a:lnTo>
                      <a:pt x="29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29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6" name="Freeform 801">
                <a:extLst>
                  <a:ext uri="{FF2B5EF4-FFF2-40B4-BE49-F238E27FC236}">
                    <a16:creationId xmlns:a16="http://schemas.microsoft.com/office/drawing/2014/main" id="{74820110-39B3-41BB-B6CD-E97DF1EF0B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29 w 38"/>
                  <a:gd name="T9" fmla="*/ 4 h 38"/>
                  <a:gd name="T10" fmla="*/ 24 w 38"/>
                  <a:gd name="T11" fmla="*/ 2 h 38"/>
                  <a:gd name="T12" fmla="*/ 24 w 38"/>
                  <a:gd name="T13" fmla="*/ 2 h 38"/>
                  <a:gd name="T14" fmla="*/ 18 w 38"/>
                  <a:gd name="T15" fmla="*/ 0 h 38"/>
                  <a:gd name="T16" fmla="*/ 13 w 38"/>
                  <a:gd name="T17" fmla="*/ 2 h 38"/>
                  <a:gd name="T18" fmla="*/ 7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7 w 38"/>
                  <a:gd name="T35" fmla="*/ 35 h 38"/>
                  <a:gd name="T36" fmla="*/ 13 w 38"/>
                  <a:gd name="T37" fmla="*/ 37 h 38"/>
                  <a:gd name="T38" fmla="*/ 18 w 38"/>
                  <a:gd name="T39" fmla="*/ 38 h 38"/>
                  <a:gd name="T40" fmla="*/ 24 w 38"/>
                  <a:gd name="T41" fmla="*/ 37 h 38"/>
                  <a:gd name="T42" fmla="*/ 24 w 38"/>
                  <a:gd name="T43" fmla="*/ 37 h 38"/>
                  <a:gd name="T44" fmla="*/ 29 w 38"/>
                  <a:gd name="T45" fmla="*/ 35 h 38"/>
                  <a:gd name="T46" fmla="*/ 35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7" y="35"/>
                    </a:lnTo>
                    <a:lnTo>
                      <a:pt x="13" y="37"/>
                    </a:lnTo>
                    <a:lnTo>
                      <a:pt x="18" y="38"/>
                    </a:lnTo>
                    <a:lnTo>
                      <a:pt x="24" y="37"/>
                    </a:lnTo>
                    <a:lnTo>
                      <a:pt x="24" y="37"/>
                    </a:lnTo>
                    <a:lnTo>
                      <a:pt x="29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7" name="Freeform 802">
                <a:extLst>
                  <a:ext uri="{FF2B5EF4-FFF2-40B4-BE49-F238E27FC236}">
                    <a16:creationId xmlns:a16="http://schemas.microsoft.com/office/drawing/2014/main" id="{980C3D28-09DD-405C-9620-84475E953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14" y="1670"/>
                <a:ext cx="19" cy="19"/>
              </a:xfrm>
              <a:custGeom>
                <a:avLst/>
                <a:gdLst>
                  <a:gd name="T0" fmla="*/ 39 w 39"/>
                  <a:gd name="T1" fmla="*/ 20 h 38"/>
                  <a:gd name="T2" fmla="*/ 39 w 39"/>
                  <a:gd name="T3" fmla="*/ 20 h 38"/>
                  <a:gd name="T4" fmla="*/ 37 w 39"/>
                  <a:gd name="T5" fmla="*/ 15 h 38"/>
                  <a:gd name="T6" fmla="*/ 35 w 39"/>
                  <a:gd name="T7" fmla="*/ 9 h 38"/>
                  <a:gd name="T8" fmla="*/ 31 w 39"/>
                  <a:gd name="T9" fmla="*/ 4 h 38"/>
                  <a:gd name="T10" fmla="*/ 26 w 39"/>
                  <a:gd name="T11" fmla="*/ 2 h 38"/>
                  <a:gd name="T12" fmla="*/ 26 w 39"/>
                  <a:gd name="T13" fmla="*/ 2 h 38"/>
                  <a:gd name="T14" fmla="*/ 20 w 39"/>
                  <a:gd name="T15" fmla="*/ 0 h 38"/>
                  <a:gd name="T16" fmla="*/ 15 w 39"/>
                  <a:gd name="T17" fmla="*/ 2 h 38"/>
                  <a:gd name="T18" fmla="*/ 9 w 39"/>
                  <a:gd name="T19" fmla="*/ 4 h 38"/>
                  <a:gd name="T20" fmla="*/ 4 w 39"/>
                  <a:gd name="T21" fmla="*/ 9 h 38"/>
                  <a:gd name="T22" fmla="*/ 4 w 39"/>
                  <a:gd name="T23" fmla="*/ 9 h 38"/>
                  <a:gd name="T24" fmla="*/ 2 w 39"/>
                  <a:gd name="T25" fmla="*/ 15 h 38"/>
                  <a:gd name="T26" fmla="*/ 0 w 39"/>
                  <a:gd name="T27" fmla="*/ 20 h 38"/>
                  <a:gd name="T28" fmla="*/ 2 w 39"/>
                  <a:gd name="T29" fmla="*/ 26 h 38"/>
                  <a:gd name="T30" fmla="*/ 4 w 39"/>
                  <a:gd name="T31" fmla="*/ 31 h 38"/>
                  <a:gd name="T32" fmla="*/ 4 w 39"/>
                  <a:gd name="T33" fmla="*/ 31 h 38"/>
                  <a:gd name="T34" fmla="*/ 9 w 39"/>
                  <a:gd name="T35" fmla="*/ 35 h 38"/>
                  <a:gd name="T36" fmla="*/ 15 w 39"/>
                  <a:gd name="T37" fmla="*/ 37 h 38"/>
                  <a:gd name="T38" fmla="*/ 20 w 39"/>
                  <a:gd name="T39" fmla="*/ 38 h 38"/>
                  <a:gd name="T40" fmla="*/ 26 w 39"/>
                  <a:gd name="T41" fmla="*/ 37 h 38"/>
                  <a:gd name="T42" fmla="*/ 26 w 39"/>
                  <a:gd name="T43" fmla="*/ 37 h 38"/>
                  <a:gd name="T44" fmla="*/ 31 w 39"/>
                  <a:gd name="T45" fmla="*/ 35 h 38"/>
                  <a:gd name="T46" fmla="*/ 35 w 39"/>
                  <a:gd name="T47" fmla="*/ 31 h 38"/>
                  <a:gd name="T48" fmla="*/ 37 w 39"/>
                  <a:gd name="T49" fmla="*/ 26 h 38"/>
                  <a:gd name="T50" fmla="*/ 39 w 39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" h="38">
                    <a:moveTo>
                      <a:pt x="39" y="20"/>
                    </a:moveTo>
                    <a:lnTo>
                      <a:pt x="39" y="20"/>
                    </a:lnTo>
                    <a:lnTo>
                      <a:pt x="37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5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5" y="37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7" y="26"/>
                    </a:lnTo>
                    <a:lnTo>
                      <a:pt x="39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8" name="Freeform 803">
                <a:extLst>
                  <a:ext uri="{FF2B5EF4-FFF2-40B4-BE49-F238E27FC236}">
                    <a16:creationId xmlns:a16="http://schemas.microsoft.com/office/drawing/2014/main" id="{D7BBB239-2EEC-48D5-97A4-A149D48ED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1" y="1670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5 h 38"/>
                  <a:gd name="T6" fmla="*/ 35 w 38"/>
                  <a:gd name="T7" fmla="*/ 9 h 38"/>
                  <a:gd name="T8" fmla="*/ 31 w 38"/>
                  <a:gd name="T9" fmla="*/ 4 h 38"/>
                  <a:gd name="T10" fmla="*/ 26 w 38"/>
                  <a:gd name="T11" fmla="*/ 2 h 38"/>
                  <a:gd name="T12" fmla="*/ 26 w 38"/>
                  <a:gd name="T13" fmla="*/ 2 h 38"/>
                  <a:gd name="T14" fmla="*/ 20 w 38"/>
                  <a:gd name="T15" fmla="*/ 0 h 38"/>
                  <a:gd name="T16" fmla="*/ 13 w 38"/>
                  <a:gd name="T17" fmla="*/ 2 h 38"/>
                  <a:gd name="T18" fmla="*/ 9 w 38"/>
                  <a:gd name="T19" fmla="*/ 4 h 38"/>
                  <a:gd name="T20" fmla="*/ 4 w 38"/>
                  <a:gd name="T21" fmla="*/ 9 h 38"/>
                  <a:gd name="T22" fmla="*/ 4 w 38"/>
                  <a:gd name="T23" fmla="*/ 9 h 38"/>
                  <a:gd name="T24" fmla="*/ 2 w 38"/>
                  <a:gd name="T25" fmla="*/ 15 h 38"/>
                  <a:gd name="T26" fmla="*/ 0 w 38"/>
                  <a:gd name="T27" fmla="*/ 20 h 38"/>
                  <a:gd name="T28" fmla="*/ 2 w 38"/>
                  <a:gd name="T29" fmla="*/ 26 h 38"/>
                  <a:gd name="T30" fmla="*/ 4 w 38"/>
                  <a:gd name="T31" fmla="*/ 31 h 38"/>
                  <a:gd name="T32" fmla="*/ 4 w 38"/>
                  <a:gd name="T33" fmla="*/ 31 h 38"/>
                  <a:gd name="T34" fmla="*/ 9 w 38"/>
                  <a:gd name="T35" fmla="*/ 35 h 38"/>
                  <a:gd name="T36" fmla="*/ 13 w 38"/>
                  <a:gd name="T37" fmla="*/ 37 h 38"/>
                  <a:gd name="T38" fmla="*/ 20 w 38"/>
                  <a:gd name="T39" fmla="*/ 38 h 38"/>
                  <a:gd name="T40" fmla="*/ 26 w 38"/>
                  <a:gd name="T41" fmla="*/ 37 h 38"/>
                  <a:gd name="T42" fmla="*/ 26 w 38"/>
                  <a:gd name="T43" fmla="*/ 37 h 38"/>
                  <a:gd name="T44" fmla="*/ 31 w 38"/>
                  <a:gd name="T45" fmla="*/ 35 h 38"/>
                  <a:gd name="T46" fmla="*/ 35 w 38"/>
                  <a:gd name="T47" fmla="*/ 31 h 38"/>
                  <a:gd name="T48" fmla="*/ 36 w 38"/>
                  <a:gd name="T49" fmla="*/ 26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5"/>
                    </a:lnTo>
                    <a:lnTo>
                      <a:pt x="35" y="9"/>
                    </a:lnTo>
                    <a:lnTo>
                      <a:pt x="31" y="4"/>
                    </a:lnTo>
                    <a:lnTo>
                      <a:pt x="26" y="2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9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9" y="35"/>
                    </a:lnTo>
                    <a:lnTo>
                      <a:pt x="13" y="37"/>
                    </a:lnTo>
                    <a:lnTo>
                      <a:pt x="20" y="38"/>
                    </a:lnTo>
                    <a:lnTo>
                      <a:pt x="26" y="37"/>
                    </a:lnTo>
                    <a:lnTo>
                      <a:pt x="26" y="37"/>
                    </a:lnTo>
                    <a:lnTo>
                      <a:pt x="31" y="35"/>
                    </a:lnTo>
                    <a:lnTo>
                      <a:pt x="35" y="31"/>
                    </a:lnTo>
                    <a:lnTo>
                      <a:pt x="36" y="26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9" name="Freeform 804">
                <a:extLst>
                  <a:ext uri="{FF2B5EF4-FFF2-40B4-BE49-F238E27FC236}">
                    <a16:creationId xmlns:a16="http://schemas.microsoft.com/office/drawing/2014/main" id="{6ABCC3B1-DBA5-42D6-83FB-4B6BB4ED4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1677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2 h 38"/>
                  <a:gd name="T6" fmla="*/ 33 w 37"/>
                  <a:gd name="T7" fmla="*/ 7 h 38"/>
                  <a:gd name="T8" fmla="*/ 29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8 w 37"/>
                  <a:gd name="T15" fmla="*/ 0 h 38"/>
                  <a:gd name="T16" fmla="*/ 13 w 37"/>
                  <a:gd name="T17" fmla="*/ 2 h 38"/>
                  <a:gd name="T18" fmla="*/ 7 w 37"/>
                  <a:gd name="T19" fmla="*/ 3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2 h 38"/>
                  <a:gd name="T26" fmla="*/ 0 w 37"/>
                  <a:gd name="T27" fmla="*/ 18 h 38"/>
                  <a:gd name="T28" fmla="*/ 0 w 37"/>
                  <a:gd name="T29" fmla="*/ 25 h 38"/>
                  <a:gd name="T30" fmla="*/ 4 w 37"/>
                  <a:gd name="T31" fmla="*/ 29 h 38"/>
                  <a:gd name="T32" fmla="*/ 4 w 37"/>
                  <a:gd name="T33" fmla="*/ 29 h 38"/>
                  <a:gd name="T34" fmla="*/ 7 w 37"/>
                  <a:gd name="T35" fmla="*/ 34 h 38"/>
                  <a:gd name="T36" fmla="*/ 13 w 37"/>
                  <a:gd name="T37" fmla="*/ 36 h 38"/>
                  <a:gd name="T38" fmla="*/ 18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4 h 38"/>
                  <a:gd name="T46" fmla="*/ 33 w 37"/>
                  <a:gd name="T47" fmla="*/ 29 h 38"/>
                  <a:gd name="T48" fmla="*/ 37 w 37"/>
                  <a:gd name="T49" fmla="*/ 25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8" y="0"/>
                    </a:lnTo>
                    <a:lnTo>
                      <a:pt x="13" y="2"/>
                    </a:lnTo>
                    <a:lnTo>
                      <a:pt x="7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7" y="25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0" name="Freeform 805">
                <a:extLst>
                  <a:ext uri="{FF2B5EF4-FFF2-40B4-BE49-F238E27FC236}">
                    <a16:creationId xmlns:a16="http://schemas.microsoft.com/office/drawing/2014/main" id="{E9E6E7E2-C455-46EC-88C9-D513ACEAE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4" y="1677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2 h 38"/>
                  <a:gd name="T6" fmla="*/ 35 w 37"/>
                  <a:gd name="T7" fmla="*/ 7 h 38"/>
                  <a:gd name="T8" fmla="*/ 29 w 37"/>
                  <a:gd name="T9" fmla="*/ 3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3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2 h 38"/>
                  <a:gd name="T26" fmla="*/ 0 w 37"/>
                  <a:gd name="T27" fmla="*/ 18 h 38"/>
                  <a:gd name="T28" fmla="*/ 0 w 37"/>
                  <a:gd name="T29" fmla="*/ 25 h 38"/>
                  <a:gd name="T30" fmla="*/ 4 w 37"/>
                  <a:gd name="T31" fmla="*/ 29 h 38"/>
                  <a:gd name="T32" fmla="*/ 4 w 37"/>
                  <a:gd name="T33" fmla="*/ 29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4 h 38"/>
                  <a:gd name="T46" fmla="*/ 35 w 37"/>
                  <a:gd name="T47" fmla="*/ 29 h 38"/>
                  <a:gd name="T48" fmla="*/ 37 w 37"/>
                  <a:gd name="T49" fmla="*/ 25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5" y="7"/>
                    </a:lnTo>
                    <a:lnTo>
                      <a:pt x="29" y="3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5" y="29"/>
                    </a:lnTo>
                    <a:lnTo>
                      <a:pt x="37" y="25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1" name="Freeform 806">
                <a:extLst>
                  <a:ext uri="{FF2B5EF4-FFF2-40B4-BE49-F238E27FC236}">
                    <a16:creationId xmlns:a16="http://schemas.microsoft.com/office/drawing/2014/main" id="{9FEB7C68-A3F8-4D34-9D85-B63198B97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8" y="1686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2 w 36"/>
                  <a:gd name="T7" fmla="*/ 9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2 w 36"/>
                  <a:gd name="T17" fmla="*/ 2 h 38"/>
                  <a:gd name="T18" fmla="*/ 7 w 36"/>
                  <a:gd name="T19" fmla="*/ 4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4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2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2" y="9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2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2" name="Freeform 807">
                <a:extLst>
                  <a:ext uri="{FF2B5EF4-FFF2-40B4-BE49-F238E27FC236}">
                    <a16:creationId xmlns:a16="http://schemas.microsoft.com/office/drawing/2014/main" id="{5BF29667-BC47-46EA-973B-C7AF6621F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3" y="1686"/>
                <a:ext cx="19" cy="19"/>
              </a:xfrm>
              <a:custGeom>
                <a:avLst/>
                <a:gdLst>
                  <a:gd name="T0" fmla="*/ 38 w 38"/>
                  <a:gd name="T1" fmla="*/ 20 h 38"/>
                  <a:gd name="T2" fmla="*/ 38 w 38"/>
                  <a:gd name="T3" fmla="*/ 20 h 38"/>
                  <a:gd name="T4" fmla="*/ 36 w 38"/>
                  <a:gd name="T5" fmla="*/ 13 h 38"/>
                  <a:gd name="T6" fmla="*/ 34 w 38"/>
                  <a:gd name="T7" fmla="*/ 9 h 38"/>
                  <a:gd name="T8" fmla="*/ 31 w 38"/>
                  <a:gd name="T9" fmla="*/ 4 h 38"/>
                  <a:gd name="T10" fmla="*/ 25 w 38"/>
                  <a:gd name="T11" fmla="*/ 2 h 38"/>
                  <a:gd name="T12" fmla="*/ 25 w 38"/>
                  <a:gd name="T13" fmla="*/ 2 h 38"/>
                  <a:gd name="T14" fmla="*/ 20 w 38"/>
                  <a:gd name="T15" fmla="*/ 0 h 38"/>
                  <a:gd name="T16" fmla="*/ 14 w 38"/>
                  <a:gd name="T17" fmla="*/ 2 h 38"/>
                  <a:gd name="T18" fmla="*/ 9 w 38"/>
                  <a:gd name="T19" fmla="*/ 4 h 38"/>
                  <a:gd name="T20" fmla="*/ 3 w 38"/>
                  <a:gd name="T21" fmla="*/ 9 h 38"/>
                  <a:gd name="T22" fmla="*/ 3 w 38"/>
                  <a:gd name="T23" fmla="*/ 9 h 38"/>
                  <a:gd name="T24" fmla="*/ 1 w 38"/>
                  <a:gd name="T25" fmla="*/ 14 h 38"/>
                  <a:gd name="T26" fmla="*/ 0 w 38"/>
                  <a:gd name="T27" fmla="*/ 20 h 38"/>
                  <a:gd name="T28" fmla="*/ 1 w 38"/>
                  <a:gd name="T29" fmla="*/ 25 h 38"/>
                  <a:gd name="T30" fmla="*/ 3 w 38"/>
                  <a:gd name="T31" fmla="*/ 31 h 38"/>
                  <a:gd name="T32" fmla="*/ 3 w 38"/>
                  <a:gd name="T33" fmla="*/ 31 h 38"/>
                  <a:gd name="T34" fmla="*/ 9 w 38"/>
                  <a:gd name="T35" fmla="*/ 34 h 38"/>
                  <a:gd name="T36" fmla="*/ 14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4 h 38"/>
                  <a:gd name="T46" fmla="*/ 34 w 38"/>
                  <a:gd name="T47" fmla="*/ 31 h 38"/>
                  <a:gd name="T48" fmla="*/ 36 w 38"/>
                  <a:gd name="T49" fmla="*/ 25 h 38"/>
                  <a:gd name="T50" fmla="*/ 38 w 38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20"/>
                    </a:moveTo>
                    <a:lnTo>
                      <a:pt x="38" y="20"/>
                    </a:lnTo>
                    <a:lnTo>
                      <a:pt x="36" y="13"/>
                    </a:lnTo>
                    <a:lnTo>
                      <a:pt x="34" y="9"/>
                    </a:lnTo>
                    <a:lnTo>
                      <a:pt x="31" y="4"/>
                    </a:lnTo>
                    <a:lnTo>
                      <a:pt x="25" y="2"/>
                    </a:lnTo>
                    <a:lnTo>
                      <a:pt x="25" y="2"/>
                    </a:lnTo>
                    <a:lnTo>
                      <a:pt x="20" y="0"/>
                    </a:lnTo>
                    <a:lnTo>
                      <a:pt x="14" y="2"/>
                    </a:lnTo>
                    <a:lnTo>
                      <a:pt x="9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1" y="14"/>
                    </a:lnTo>
                    <a:lnTo>
                      <a:pt x="0" y="20"/>
                    </a:lnTo>
                    <a:lnTo>
                      <a:pt x="1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9" y="34"/>
                    </a:lnTo>
                    <a:lnTo>
                      <a:pt x="14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4"/>
                    </a:lnTo>
                    <a:lnTo>
                      <a:pt x="34" y="31"/>
                    </a:lnTo>
                    <a:lnTo>
                      <a:pt x="36" y="25"/>
                    </a:lnTo>
                    <a:lnTo>
                      <a:pt x="38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3" name="Freeform 808">
                <a:extLst>
                  <a:ext uri="{FF2B5EF4-FFF2-40B4-BE49-F238E27FC236}">
                    <a16:creationId xmlns:a16="http://schemas.microsoft.com/office/drawing/2014/main" id="{0FDBCDA1-B2FA-4077-8AB5-40B03E555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1686"/>
                <a:ext cx="18" cy="19"/>
              </a:xfrm>
              <a:custGeom>
                <a:avLst/>
                <a:gdLst>
                  <a:gd name="T0" fmla="*/ 37 w 37"/>
                  <a:gd name="T1" fmla="*/ 20 h 38"/>
                  <a:gd name="T2" fmla="*/ 37 w 37"/>
                  <a:gd name="T3" fmla="*/ 20 h 38"/>
                  <a:gd name="T4" fmla="*/ 37 w 37"/>
                  <a:gd name="T5" fmla="*/ 13 h 38"/>
                  <a:gd name="T6" fmla="*/ 33 w 37"/>
                  <a:gd name="T7" fmla="*/ 9 h 38"/>
                  <a:gd name="T8" fmla="*/ 29 w 37"/>
                  <a:gd name="T9" fmla="*/ 4 h 38"/>
                  <a:gd name="T10" fmla="*/ 24 w 37"/>
                  <a:gd name="T11" fmla="*/ 2 h 38"/>
                  <a:gd name="T12" fmla="*/ 24 w 37"/>
                  <a:gd name="T13" fmla="*/ 2 h 38"/>
                  <a:gd name="T14" fmla="*/ 19 w 37"/>
                  <a:gd name="T15" fmla="*/ 0 h 38"/>
                  <a:gd name="T16" fmla="*/ 13 w 37"/>
                  <a:gd name="T17" fmla="*/ 2 h 38"/>
                  <a:gd name="T18" fmla="*/ 8 w 37"/>
                  <a:gd name="T19" fmla="*/ 4 h 38"/>
                  <a:gd name="T20" fmla="*/ 4 w 37"/>
                  <a:gd name="T21" fmla="*/ 9 h 38"/>
                  <a:gd name="T22" fmla="*/ 4 w 37"/>
                  <a:gd name="T23" fmla="*/ 9 h 38"/>
                  <a:gd name="T24" fmla="*/ 0 w 37"/>
                  <a:gd name="T25" fmla="*/ 14 h 38"/>
                  <a:gd name="T26" fmla="*/ 0 w 37"/>
                  <a:gd name="T27" fmla="*/ 20 h 38"/>
                  <a:gd name="T28" fmla="*/ 0 w 37"/>
                  <a:gd name="T29" fmla="*/ 25 h 38"/>
                  <a:gd name="T30" fmla="*/ 4 w 37"/>
                  <a:gd name="T31" fmla="*/ 31 h 38"/>
                  <a:gd name="T32" fmla="*/ 4 w 37"/>
                  <a:gd name="T33" fmla="*/ 31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4 h 38"/>
                  <a:gd name="T46" fmla="*/ 33 w 37"/>
                  <a:gd name="T47" fmla="*/ 31 h 38"/>
                  <a:gd name="T48" fmla="*/ 37 w 37"/>
                  <a:gd name="T49" fmla="*/ 25 h 38"/>
                  <a:gd name="T50" fmla="*/ 37 w 37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37" y="20"/>
                    </a:lnTo>
                    <a:lnTo>
                      <a:pt x="37" y="13"/>
                    </a:lnTo>
                    <a:lnTo>
                      <a:pt x="33" y="9"/>
                    </a:lnTo>
                    <a:lnTo>
                      <a:pt x="29" y="4"/>
                    </a:lnTo>
                    <a:lnTo>
                      <a:pt x="24" y="2"/>
                    </a:lnTo>
                    <a:lnTo>
                      <a:pt x="24" y="2"/>
                    </a:lnTo>
                    <a:lnTo>
                      <a:pt x="19" y="0"/>
                    </a:lnTo>
                    <a:lnTo>
                      <a:pt x="13" y="2"/>
                    </a:lnTo>
                    <a:lnTo>
                      <a:pt x="8" y="4"/>
                    </a:lnTo>
                    <a:lnTo>
                      <a:pt x="4" y="9"/>
                    </a:lnTo>
                    <a:lnTo>
                      <a:pt x="4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4" y="31"/>
                    </a:lnTo>
                    <a:lnTo>
                      <a:pt x="4" y="31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31"/>
                    </a:lnTo>
                    <a:lnTo>
                      <a:pt x="37" y="25"/>
                    </a:lnTo>
                    <a:lnTo>
                      <a:pt x="37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4" name="Freeform 809">
                <a:extLst>
                  <a:ext uri="{FF2B5EF4-FFF2-40B4-BE49-F238E27FC236}">
                    <a16:creationId xmlns:a16="http://schemas.microsoft.com/office/drawing/2014/main" id="{88243D76-4ADB-4EF0-B323-7CDE50A44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9" y="1686"/>
                <a:ext cx="18" cy="19"/>
              </a:xfrm>
              <a:custGeom>
                <a:avLst/>
                <a:gdLst>
                  <a:gd name="T0" fmla="*/ 36 w 36"/>
                  <a:gd name="T1" fmla="*/ 20 h 38"/>
                  <a:gd name="T2" fmla="*/ 36 w 36"/>
                  <a:gd name="T3" fmla="*/ 20 h 38"/>
                  <a:gd name="T4" fmla="*/ 36 w 36"/>
                  <a:gd name="T5" fmla="*/ 13 h 38"/>
                  <a:gd name="T6" fmla="*/ 32 w 36"/>
                  <a:gd name="T7" fmla="*/ 9 h 38"/>
                  <a:gd name="T8" fmla="*/ 29 w 36"/>
                  <a:gd name="T9" fmla="*/ 4 h 38"/>
                  <a:gd name="T10" fmla="*/ 23 w 36"/>
                  <a:gd name="T11" fmla="*/ 2 h 38"/>
                  <a:gd name="T12" fmla="*/ 23 w 36"/>
                  <a:gd name="T13" fmla="*/ 2 h 38"/>
                  <a:gd name="T14" fmla="*/ 18 w 36"/>
                  <a:gd name="T15" fmla="*/ 0 h 38"/>
                  <a:gd name="T16" fmla="*/ 12 w 36"/>
                  <a:gd name="T17" fmla="*/ 2 h 38"/>
                  <a:gd name="T18" fmla="*/ 7 w 36"/>
                  <a:gd name="T19" fmla="*/ 4 h 38"/>
                  <a:gd name="T20" fmla="*/ 3 w 36"/>
                  <a:gd name="T21" fmla="*/ 9 h 38"/>
                  <a:gd name="T22" fmla="*/ 3 w 36"/>
                  <a:gd name="T23" fmla="*/ 9 h 38"/>
                  <a:gd name="T24" fmla="*/ 0 w 36"/>
                  <a:gd name="T25" fmla="*/ 14 h 38"/>
                  <a:gd name="T26" fmla="*/ 0 w 36"/>
                  <a:gd name="T27" fmla="*/ 20 h 38"/>
                  <a:gd name="T28" fmla="*/ 0 w 36"/>
                  <a:gd name="T29" fmla="*/ 25 h 38"/>
                  <a:gd name="T30" fmla="*/ 3 w 36"/>
                  <a:gd name="T31" fmla="*/ 31 h 38"/>
                  <a:gd name="T32" fmla="*/ 3 w 36"/>
                  <a:gd name="T33" fmla="*/ 31 h 38"/>
                  <a:gd name="T34" fmla="*/ 7 w 36"/>
                  <a:gd name="T35" fmla="*/ 34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2 w 36"/>
                  <a:gd name="T47" fmla="*/ 31 h 38"/>
                  <a:gd name="T48" fmla="*/ 36 w 36"/>
                  <a:gd name="T49" fmla="*/ 25 h 38"/>
                  <a:gd name="T50" fmla="*/ 36 w 36"/>
                  <a:gd name="T51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20"/>
                    </a:moveTo>
                    <a:lnTo>
                      <a:pt x="36" y="20"/>
                    </a:lnTo>
                    <a:lnTo>
                      <a:pt x="36" y="13"/>
                    </a:lnTo>
                    <a:lnTo>
                      <a:pt x="32" y="9"/>
                    </a:lnTo>
                    <a:lnTo>
                      <a:pt x="29" y="4"/>
                    </a:lnTo>
                    <a:lnTo>
                      <a:pt x="23" y="2"/>
                    </a:lnTo>
                    <a:lnTo>
                      <a:pt x="23" y="2"/>
                    </a:lnTo>
                    <a:lnTo>
                      <a:pt x="18" y="0"/>
                    </a:lnTo>
                    <a:lnTo>
                      <a:pt x="12" y="2"/>
                    </a:lnTo>
                    <a:lnTo>
                      <a:pt x="7" y="4"/>
                    </a:lnTo>
                    <a:lnTo>
                      <a:pt x="3" y="9"/>
                    </a:lnTo>
                    <a:lnTo>
                      <a:pt x="3" y="9"/>
                    </a:lnTo>
                    <a:lnTo>
                      <a:pt x="0" y="14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3" y="31"/>
                    </a:lnTo>
                    <a:lnTo>
                      <a:pt x="3" y="31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2" y="31"/>
                    </a:lnTo>
                    <a:lnTo>
                      <a:pt x="36" y="25"/>
                    </a:lnTo>
                    <a:lnTo>
                      <a:pt x="36" y="20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5" name="Freeform 810">
                <a:extLst>
                  <a:ext uri="{FF2B5EF4-FFF2-40B4-BE49-F238E27FC236}">
                    <a16:creationId xmlns:a16="http://schemas.microsoft.com/office/drawing/2014/main" id="{4697C7B5-E0C2-4D39-B9ED-97762E607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1698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2 h 38"/>
                  <a:gd name="T6" fmla="*/ 34 w 38"/>
                  <a:gd name="T7" fmla="*/ 7 h 38"/>
                  <a:gd name="T8" fmla="*/ 31 w 38"/>
                  <a:gd name="T9" fmla="*/ 3 h 38"/>
                  <a:gd name="T10" fmla="*/ 25 w 38"/>
                  <a:gd name="T11" fmla="*/ 1 h 38"/>
                  <a:gd name="T12" fmla="*/ 25 w 38"/>
                  <a:gd name="T13" fmla="*/ 1 h 38"/>
                  <a:gd name="T14" fmla="*/ 20 w 38"/>
                  <a:gd name="T15" fmla="*/ 0 h 38"/>
                  <a:gd name="T16" fmla="*/ 12 w 38"/>
                  <a:gd name="T17" fmla="*/ 1 h 38"/>
                  <a:gd name="T18" fmla="*/ 9 w 38"/>
                  <a:gd name="T19" fmla="*/ 3 h 38"/>
                  <a:gd name="T20" fmla="*/ 3 w 38"/>
                  <a:gd name="T21" fmla="*/ 7 h 38"/>
                  <a:gd name="T22" fmla="*/ 3 w 38"/>
                  <a:gd name="T23" fmla="*/ 7 h 38"/>
                  <a:gd name="T24" fmla="*/ 1 w 38"/>
                  <a:gd name="T25" fmla="*/ 12 h 38"/>
                  <a:gd name="T26" fmla="*/ 0 w 38"/>
                  <a:gd name="T27" fmla="*/ 18 h 38"/>
                  <a:gd name="T28" fmla="*/ 1 w 38"/>
                  <a:gd name="T29" fmla="*/ 25 h 38"/>
                  <a:gd name="T30" fmla="*/ 3 w 38"/>
                  <a:gd name="T31" fmla="*/ 29 h 38"/>
                  <a:gd name="T32" fmla="*/ 3 w 38"/>
                  <a:gd name="T33" fmla="*/ 29 h 38"/>
                  <a:gd name="T34" fmla="*/ 9 w 38"/>
                  <a:gd name="T35" fmla="*/ 34 h 38"/>
                  <a:gd name="T36" fmla="*/ 12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4 h 38"/>
                  <a:gd name="T46" fmla="*/ 34 w 38"/>
                  <a:gd name="T47" fmla="*/ 29 h 38"/>
                  <a:gd name="T48" fmla="*/ 36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2" y="1"/>
                    </a:lnTo>
                    <a:lnTo>
                      <a:pt x="9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1" y="12"/>
                    </a:lnTo>
                    <a:lnTo>
                      <a:pt x="0" y="18"/>
                    </a:lnTo>
                    <a:lnTo>
                      <a:pt x="1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4"/>
                    </a:lnTo>
                    <a:lnTo>
                      <a:pt x="12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4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6" name="Freeform 811">
                <a:extLst>
                  <a:ext uri="{FF2B5EF4-FFF2-40B4-BE49-F238E27FC236}">
                    <a16:creationId xmlns:a16="http://schemas.microsoft.com/office/drawing/2014/main" id="{1446228B-CE4F-4418-9B37-EE8A00BA6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2" y="1698"/>
                <a:ext cx="19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3 w 36"/>
                  <a:gd name="T7" fmla="*/ 7 h 38"/>
                  <a:gd name="T8" fmla="*/ 29 w 36"/>
                  <a:gd name="T9" fmla="*/ 3 h 38"/>
                  <a:gd name="T10" fmla="*/ 24 w 36"/>
                  <a:gd name="T11" fmla="*/ 1 h 38"/>
                  <a:gd name="T12" fmla="*/ 24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5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4 w 36"/>
                  <a:gd name="T41" fmla="*/ 36 h 38"/>
                  <a:gd name="T42" fmla="*/ 24 w 36"/>
                  <a:gd name="T43" fmla="*/ 36 h 38"/>
                  <a:gd name="T44" fmla="*/ 29 w 36"/>
                  <a:gd name="T45" fmla="*/ 34 h 38"/>
                  <a:gd name="T46" fmla="*/ 33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7" name="Freeform 812">
                <a:extLst>
                  <a:ext uri="{FF2B5EF4-FFF2-40B4-BE49-F238E27FC236}">
                    <a16:creationId xmlns:a16="http://schemas.microsoft.com/office/drawing/2014/main" id="{46D514ED-4BDF-48D5-A08D-9C9F66FBEB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5" y="1698"/>
                <a:ext cx="18" cy="19"/>
              </a:xfrm>
              <a:custGeom>
                <a:avLst/>
                <a:gdLst>
                  <a:gd name="T0" fmla="*/ 37 w 37"/>
                  <a:gd name="T1" fmla="*/ 18 h 38"/>
                  <a:gd name="T2" fmla="*/ 37 w 37"/>
                  <a:gd name="T3" fmla="*/ 18 h 38"/>
                  <a:gd name="T4" fmla="*/ 37 w 37"/>
                  <a:gd name="T5" fmla="*/ 12 h 38"/>
                  <a:gd name="T6" fmla="*/ 33 w 37"/>
                  <a:gd name="T7" fmla="*/ 7 h 38"/>
                  <a:gd name="T8" fmla="*/ 29 w 37"/>
                  <a:gd name="T9" fmla="*/ 3 h 38"/>
                  <a:gd name="T10" fmla="*/ 24 w 37"/>
                  <a:gd name="T11" fmla="*/ 1 h 38"/>
                  <a:gd name="T12" fmla="*/ 24 w 37"/>
                  <a:gd name="T13" fmla="*/ 1 h 38"/>
                  <a:gd name="T14" fmla="*/ 19 w 37"/>
                  <a:gd name="T15" fmla="*/ 0 h 38"/>
                  <a:gd name="T16" fmla="*/ 13 w 37"/>
                  <a:gd name="T17" fmla="*/ 1 h 38"/>
                  <a:gd name="T18" fmla="*/ 8 w 37"/>
                  <a:gd name="T19" fmla="*/ 3 h 38"/>
                  <a:gd name="T20" fmla="*/ 4 w 37"/>
                  <a:gd name="T21" fmla="*/ 7 h 38"/>
                  <a:gd name="T22" fmla="*/ 4 w 37"/>
                  <a:gd name="T23" fmla="*/ 7 h 38"/>
                  <a:gd name="T24" fmla="*/ 0 w 37"/>
                  <a:gd name="T25" fmla="*/ 12 h 38"/>
                  <a:gd name="T26" fmla="*/ 0 w 37"/>
                  <a:gd name="T27" fmla="*/ 18 h 38"/>
                  <a:gd name="T28" fmla="*/ 0 w 37"/>
                  <a:gd name="T29" fmla="*/ 25 h 38"/>
                  <a:gd name="T30" fmla="*/ 4 w 37"/>
                  <a:gd name="T31" fmla="*/ 29 h 38"/>
                  <a:gd name="T32" fmla="*/ 4 w 37"/>
                  <a:gd name="T33" fmla="*/ 29 h 38"/>
                  <a:gd name="T34" fmla="*/ 8 w 37"/>
                  <a:gd name="T35" fmla="*/ 34 h 38"/>
                  <a:gd name="T36" fmla="*/ 13 w 37"/>
                  <a:gd name="T37" fmla="*/ 36 h 38"/>
                  <a:gd name="T38" fmla="*/ 19 w 37"/>
                  <a:gd name="T39" fmla="*/ 38 h 38"/>
                  <a:gd name="T40" fmla="*/ 24 w 37"/>
                  <a:gd name="T41" fmla="*/ 36 h 38"/>
                  <a:gd name="T42" fmla="*/ 24 w 37"/>
                  <a:gd name="T43" fmla="*/ 36 h 38"/>
                  <a:gd name="T44" fmla="*/ 29 w 37"/>
                  <a:gd name="T45" fmla="*/ 34 h 38"/>
                  <a:gd name="T46" fmla="*/ 33 w 37"/>
                  <a:gd name="T47" fmla="*/ 29 h 38"/>
                  <a:gd name="T48" fmla="*/ 37 w 37"/>
                  <a:gd name="T49" fmla="*/ 25 h 38"/>
                  <a:gd name="T50" fmla="*/ 37 w 37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37" y="18"/>
                    </a:lnTo>
                    <a:lnTo>
                      <a:pt x="37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4" y="1"/>
                    </a:lnTo>
                    <a:lnTo>
                      <a:pt x="24" y="1"/>
                    </a:lnTo>
                    <a:lnTo>
                      <a:pt x="19" y="0"/>
                    </a:lnTo>
                    <a:lnTo>
                      <a:pt x="13" y="1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8" y="34"/>
                    </a:lnTo>
                    <a:lnTo>
                      <a:pt x="13" y="36"/>
                    </a:lnTo>
                    <a:lnTo>
                      <a:pt x="19" y="38"/>
                    </a:lnTo>
                    <a:lnTo>
                      <a:pt x="24" y="36"/>
                    </a:lnTo>
                    <a:lnTo>
                      <a:pt x="24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7" y="25"/>
                    </a:lnTo>
                    <a:lnTo>
                      <a:pt x="37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8" name="Freeform 813">
                <a:extLst>
                  <a:ext uri="{FF2B5EF4-FFF2-40B4-BE49-F238E27FC236}">
                    <a16:creationId xmlns:a16="http://schemas.microsoft.com/office/drawing/2014/main" id="{207CBD78-19A7-4133-9733-D6AC375C2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73" y="1698"/>
                <a:ext cx="19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3 w 36"/>
                  <a:gd name="T7" fmla="*/ 7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3 w 36"/>
                  <a:gd name="T17" fmla="*/ 1 h 38"/>
                  <a:gd name="T18" fmla="*/ 7 w 36"/>
                  <a:gd name="T19" fmla="*/ 3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5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4 h 38"/>
                  <a:gd name="T36" fmla="*/ 13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3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3" y="7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3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3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3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9" name="Freeform 814">
                <a:extLst>
                  <a:ext uri="{FF2B5EF4-FFF2-40B4-BE49-F238E27FC236}">
                    <a16:creationId xmlns:a16="http://schemas.microsoft.com/office/drawing/2014/main" id="{6AC77259-291C-489C-B889-4F3FB8393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90" y="1698"/>
                <a:ext cx="18" cy="19"/>
              </a:xfrm>
              <a:custGeom>
                <a:avLst/>
                <a:gdLst>
                  <a:gd name="T0" fmla="*/ 36 w 36"/>
                  <a:gd name="T1" fmla="*/ 18 h 38"/>
                  <a:gd name="T2" fmla="*/ 36 w 36"/>
                  <a:gd name="T3" fmla="*/ 18 h 38"/>
                  <a:gd name="T4" fmla="*/ 36 w 36"/>
                  <a:gd name="T5" fmla="*/ 12 h 38"/>
                  <a:gd name="T6" fmla="*/ 32 w 36"/>
                  <a:gd name="T7" fmla="*/ 7 h 38"/>
                  <a:gd name="T8" fmla="*/ 29 w 36"/>
                  <a:gd name="T9" fmla="*/ 3 h 38"/>
                  <a:gd name="T10" fmla="*/ 23 w 36"/>
                  <a:gd name="T11" fmla="*/ 1 h 38"/>
                  <a:gd name="T12" fmla="*/ 23 w 36"/>
                  <a:gd name="T13" fmla="*/ 1 h 38"/>
                  <a:gd name="T14" fmla="*/ 18 w 36"/>
                  <a:gd name="T15" fmla="*/ 0 h 38"/>
                  <a:gd name="T16" fmla="*/ 12 w 36"/>
                  <a:gd name="T17" fmla="*/ 1 h 38"/>
                  <a:gd name="T18" fmla="*/ 7 w 36"/>
                  <a:gd name="T19" fmla="*/ 3 h 38"/>
                  <a:gd name="T20" fmla="*/ 3 w 36"/>
                  <a:gd name="T21" fmla="*/ 7 h 38"/>
                  <a:gd name="T22" fmla="*/ 3 w 36"/>
                  <a:gd name="T23" fmla="*/ 7 h 38"/>
                  <a:gd name="T24" fmla="*/ 0 w 36"/>
                  <a:gd name="T25" fmla="*/ 12 h 38"/>
                  <a:gd name="T26" fmla="*/ 0 w 36"/>
                  <a:gd name="T27" fmla="*/ 18 h 38"/>
                  <a:gd name="T28" fmla="*/ 0 w 36"/>
                  <a:gd name="T29" fmla="*/ 25 h 38"/>
                  <a:gd name="T30" fmla="*/ 3 w 36"/>
                  <a:gd name="T31" fmla="*/ 29 h 38"/>
                  <a:gd name="T32" fmla="*/ 3 w 36"/>
                  <a:gd name="T33" fmla="*/ 29 h 38"/>
                  <a:gd name="T34" fmla="*/ 7 w 36"/>
                  <a:gd name="T35" fmla="*/ 34 h 38"/>
                  <a:gd name="T36" fmla="*/ 12 w 36"/>
                  <a:gd name="T37" fmla="*/ 36 h 38"/>
                  <a:gd name="T38" fmla="*/ 18 w 36"/>
                  <a:gd name="T39" fmla="*/ 38 h 38"/>
                  <a:gd name="T40" fmla="*/ 23 w 36"/>
                  <a:gd name="T41" fmla="*/ 36 h 38"/>
                  <a:gd name="T42" fmla="*/ 23 w 36"/>
                  <a:gd name="T43" fmla="*/ 36 h 38"/>
                  <a:gd name="T44" fmla="*/ 29 w 36"/>
                  <a:gd name="T45" fmla="*/ 34 h 38"/>
                  <a:gd name="T46" fmla="*/ 32 w 36"/>
                  <a:gd name="T47" fmla="*/ 29 h 38"/>
                  <a:gd name="T48" fmla="*/ 36 w 36"/>
                  <a:gd name="T49" fmla="*/ 25 h 38"/>
                  <a:gd name="T50" fmla="*/ 36 w 36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" h="38">
                    <a:moveTo>
                      <a:pt x="36" y="18"/>
                    </a:moveTo>
                    <a:lnTo>
                      <a:pt x="36" y="18"/>
                    </a:lnTo>
                    <a:lnTo>
                      <a:pt x="36" y="12"/>
                    </a:lnTo>
                    <a:lnTo>
                      <a:pt x="32" y="7"/>
                    </a:lnTo>
                    <a:lnTo>
                      <a:pt x="29" y="3"/>
                    </a:lnTo>
                    <a:lnTo>
                      <a:pt x="23" y="1"/>
                    </a:lnTo>
                    <a:lnTo>
                      <a:pt x="23" y="1"/>
                    </a:lnTo>
                    <a:lnTo>
                      <a:pt x="18" y="0"/>
                    </a:lnTo>
                    <a:lnTo>
                      <a:pt x="12" y="1"/>
                    </a:lnTo>
                    <a:lnTo>
                      <a:pt x="7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0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7" y="34"/>
                    </a:lnTo>
                    <a:lnTo>
                      <a:pt x="12" y="36"/>
                    </a:lnTo>
                    <a:lnTo>
                      <a:pt x="18" y="38"/>
                    </a:lnTo>
                    <a:lnTo>
                      <a:pt x="23" y="36"/>
                    </a:lnTo>
                    <a:lnTo>
                      <a:pt x="23" y="36"/>
                    </a:lnTo>
                    <a:lnTo>
                      <a:pt x="29" y="34"/>
                    </a:lnTo>
                    <a:lnTo>
                      <a:pt x="32" y="29"/>
                    </a:lnTo>
                    <a:lnTo>
                      <a:pt x="36" y="25"/>
                    </a:lnTo>
                    <a:lnTo>
                      <a:pt x="36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0" name="Freeform 815">
                <a:extLst>
                  <a:ext uri="{FF2B5EF4-FFF2-40B4-BE49-F238E27FC236}">
                    <a16:creationId xmlns:a16="http://schemas.microsoft.com/office/drawing/2014/main" id="{194753AB-A065-48B1-8DBC-C412AFD3D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698"/>
                <a:ext cx="19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2 h 38"/>
                  <a:gd name="T6" fmla="*/ 35 w 38"/>
                  <a:gd name="T7" fmla="*/ 7 h 38"/>
                  <a:gd name="T8" fmla="*/ 31 w 38"/>
                  <a:gd name="T9" fmla="*/ 3 h 38"/>
                  <a:gd name="T10" fmla="*/ 26 w 38"/>
                  <a:gd name="T11" fmla="*/ 1 h 38"/>
                  <a:gd name="T12" fmla="*/ 26 w 38"/>
                  <a:gd name="T13" fmla="*/ 1 h 38"/>
                  <a:gd name="T14" fmla="*/ 20 w 38"/>
                  <a:gd name="T15" fmla="*/ 0 h 38"/>
                  <a:gd name="T16" fmla="*/ 13 w 38"/>
                  <a:gd name="T17" fmla="*/ 1 h 38"/>
                  <a:gd name="T18" fmla="*/ 9 w 38"/>
                  <a:gd name="T19" fmla="*/ 3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2 h 38"/>
                  <a:gd name="T26" fmla="*/ 0 w 38"/>
                  <a:gd name="T27" fmla="*/ 18 h 38"/>
                  <a:gd name="T28" fmla="*/ 2 w 38"/>
                  <a:gd name="T29" fmla="*/ 25 h 38"/>
                  <a:gd name="T30" fmla="*/ 4 w 38"/>
                  <a:gd name="T31" fmla="*/ 29 h 38"/>
                  <a:gd name="T32" fmla="*/ 4 w 38"/>
                  <a:gd name="T33" fmla="*/ 29 h 38"/>
                  <a:gd name="T34" fmla="*/ 9 w 38"/>
                  <a:gd name="T35" fmla="*/ 34 h 38"/>
                  <a:gd name="T36" fmla="*/ 13 w 38"/>
                  <a:gd name="T37" fmla="*/ 36 h 38"/>
                  <a:gd name="T38" fmla="*/ 20 w 38"/>
                  <a:gd name="T39" fmla="*/ 38 h 38"/>
                  <a:gd name="T40" fmla="*/ 26 w 38"/>
                  <a:gd name="T41" fmla="*/ 36 h 38"/>
                  <a:gd name="T42" fmla="*/ 26 w 38"/>
                  <a:gd name="T43" fmla="*/ 36 h 38"/>
                  <a:gd name="T44" fmla="*/ 31 w 38"/>
                  <a:gd name="T45" fmla="*/ 34 h 38"/>
                  <a:gd name="T46" fmla="*/ 35 w 38"/>
                  <a:gd name="T47" fmla="*/ 29 h 38"/>
                  <a:gd name="T48" fmla="*/ 36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6" y="1"/>
                    </a:lnTo>
                    <a:lnTo>
                      <a:pt x="26" y="1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4"/>
                    </a:lnTo>
                    <a:lnTo>
                      <a:pt x="13" y="36"/>
                    </a:lnTo>
                    <a:lnTo>
                      <a:pt x="20" y="38"/>
                    </a:lnTo>
                    <a:lnTo>
                      <a:pt x="26" y="36"/>
                    </a:lnTo>
                    <a:lnTo>
                      <a:pt x="26" y="36"/>
                    </a:lnTo>
                    <a:lnTo>
                      <a:pt x="31" y="34"/>
                    </a:lnTo>
                    <a:lnTo>
                      <a:pt x="35" y="29"/>
                    </a:lnTo>
                    <a:lnTo>
                      <a:pt x="36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1" name="Freeform 816">
                <a:extLst>
                  <a:ext uri="{FF2B5EF4-FFF2-40B4-BE49-F238E27FC236}">
                    <a16:creationId xmlns:a16="http://schemas.microsoft.com/office/drawing/2014/main" id="{DB70D5FC-0546-4ED1-8F05-04C2CA4B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3" y="1698"/>
                <a:ext cx="20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2 h 38"/>
                  <a:gd name="T6" fmla="*/ 34 w 38"/>
                  <a:gd name="T7" fmla="*/ 7 h 38"/>
                  <a:gd name="T8" fmla="*/ 31 w 38"/>
                  <a:gd name="T9" fmla="*/ 3 h 38"/>
                  <a:gd name="T10" fmla="*/ 25 w 38"/>
                  <a:gd name="T11" fmla="*/ 1 h 38"/>
                  <a:gd name="T12" fmla="*/ 25 w 38"/>
                  <a:gd name="T13" fmla="*/ 1 h 38"/>
                  <a:gd name="T14" fmla="*/ 20 w 38"/>
                  <a:gd name="T15" fmla="*/ 0 h 38"/>
                  <a:gd name="T16" fmla="*/ 13 w 38"/>
                  <a:gd name="T17" fmla="*/ 1 h 38"/>
                  <a:gd name="T18" fmla="*/ 9 w 38"/>
                  <a:gd name="T19" fmla="*/ 3 h 38"/>
                  <a:gd name="T20" fmla="*/ 3 w 38"/>
                  <a:gd name="T21" fmla="*/ 7 h 38"/>
                  <a:gd name="T22" fmla="*/ 3 w 38"/>
                  <a:gd name="T23" fmla="*/ 7 h 38"/>
                  <a:gd name="T24" fmla="*/ 2 w 38"/>
                  <a:gd name="T25" fmla="*/ 12 h 38"/>
                  <a:gd name="T26" fmla="*/ 0 w 38"/>
                  <a:gd name="T27" fmla="*/ 18 h 38"/>
                  <a:gd name="T28" fmla="*/ 2 w 38"/>
                  <a:gd name="T29" fmla="*/ 25 h 38"/>
                  <a:gd name="T30" fmla="*/ 3 w 38"/>
                  <a:gd name="T31" fmla="*/ 29 h 38"/>
                  <a:gd name="T32" fmla="*/ 3 w 38"/>
                  <a:gd name="T33" fmla="*/ 29 h 38"/>
                  <a:gd name="T34" fmla="*/ 9 w 38"/>
                  <a:gd name="T35" fmla="*/ 34 h 38"/>
                  <a:gd name="T36" fmla="*/ 13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4 h 38"/>
                  <a:gd name="T46" fmla="*/ 34 w 38"/>
                  <a:gd name="T47" fmla="*/ 29 h 38"/>
                  <a:gd name="T48" fmla="*/ 36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4" y="7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9" y="3"/>
                    </a:lnTo>
                    <a:lnTo>
                      <a:pt x="3" y="7"/>
                    </a:lnTo>
                    <a:lnTo>
                      <a:pt x="3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3" y="29"/>
                    </a:lnTo>
                    <a:lnTo>
                      <a:pt x="3" y="29"/>
                    </a:lnTo>
                    <a:lnTo>
                      <a:pt x="9" y="34"/>
                    </a:lnTo>
                    <a:lnTo>
                      <a:pt x="13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4"/>
                    </a:lnTo>
                    <a:lnTo>
                      <a:pt x="34" y="29"/>
                    </a:lnTo>
                    <a:lnTo>
                      <a:pt x="36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2" name="Freeform 817">
                <a:extLst>
                  <a:ext uri="{FF2B5EF4-FFF2-40B4-BE49-F238E27FC236}">
                    <a16:creationId xmlns:a16="http://schemas.microsoft.com/office/drawing/2014/main" id="{281E6B04-91D2-43F2-9F5A-F530EB7CF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3" y="1698"/>
                <a:ext cx="20" cy="19"/>
              </a:xfrm>
              <a:custGeom>
                <a:avLst/>
                <a:gdLst>
                  <a:gd name="T0" fmla="*/ 38 w 38"/>
                  <a:gd name="T1" fmla="*/ 18 h 38"/>
                  <a:gd name="T2" fmla="*/ 38 w 38"/>
                  <a:gd name="T3" fmla="*/ 18 h 38"/>
                  <a:gd name="T4" fmla="*/ 36 w 38"/>
                  <a:gd name="T5" fmla="*/ 12 h 38"/>
                  <a:gd name="T6" fmla="*/ 35 w 38"/>
                  <a:gd name="T7" fmla="*/ 7 h 38"/>
                  <a:gd name="T8" fmla="*/ 31 w 38"/>
                  <a:gd name="T9" fmla="*/ 3 h 38"/>
                  <a:gd name="T10" fmla="*/ 25 w 38"/>
                  <a:gd name="T11" fmla="*/ 1 h 38"/>
                  <a:gd name="T12" fmla="*/ 25 w 38"/>
                  <a:gd name="T13" fmla="*/ 1 h 38"/>
                  <a:gd name="T14" fmla="*/ 20 w 38"/>
                  <a:gd name="T15" fmla="*/ 0 h 38"/>
                  <a:gd name="T16" fmla="*/ 15 w 38"/>
                  <a:gd name="T17" fmla="*/ 1 h 38"/>
                  <a:gd name="T18" fmla="*/ 9 w 38"/>
                  <a:gd name="T19" fmla="*/ 3 h 38"/>
                  <a:gd name="T20" fmla="*/ 4 w 38"/>
                  <a:gd name="T21" fmla="*/ 7 h 38"/>
                  <a:gd name="T22" fmla="*/ 4 w 38"/>
                  <a:gd name="T23" fmla="*/ 7 h 38"/>
                  <a:gd name="T24" fmla="*/ 2 w 38"/>
                  <a:gd name="T25" fmla="*/ 12 h 38"/>
                  <a:gd name="T26" fmla="*/ 0 w 38"/>
                  <a:gd name="T27" fmla="*/ 18 h 38"/>
                  <a:gd name="T28" fmla="*/ 2 w 38"/>
                  <a:gd name="T29" fmla="*/ 25 h 38"/>
                  <a:gd name="T30" fmla="*/ 4 w 38"/>
                  <a:gd name="T31" fmla="*/ 29 h 38"/>
                  <a:gd name="T32" fmla="*/ 4 w 38"/>
                  <a:gd name="T33" fmla="*/ 29 h 38"/>
                  <a:gd name="T34" fmla="*/ 9 w 38"/>
                  <a:gd name="T35" fmla="*/ 34 h 38"/>
                  <a:gd name="T36" fmla="*/ 15 w 38"/>
                  <a:gd name="T37" fmla="*/ 36 h 38"/>
                  <a:gd name="T38" fmla="*/ 20 w 38"/>
                  <a:gd name="T39" fmla="*/ 38 h 38"/>
                  <a:gd name="T40" fmla="*/ 25 w 38"/>
                  <a:gd name="T41" fmla="*/ 36 h 38"/>
                  <a:gd name="T42" fmla="*/ 25 w 38"/>
                  <a:gd name="T43" fmla="*/ 36 h 38"/>
                  <a:gd name="T44" fmla="*/ 31 w 38"/>
                  <a:gd name="T45" fmla="*/ 34 h 38"/>
                  <a:gd name="T46" fmla="*/ 35 w 38"/>
                  <a:gd name="T47" fmla="*/ 29 h 38"/>
                  <a:gd name="T48" fmla="*/ 36 w 38"/>
                  <a:gd name="T49" fmla="*/ 25 h 38"/>
                  <a:gd name="T50" fmla="*/ 38 w 38"/>
                  <a:gd name="T51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38">
                    <a:moveTo>
                      <a:pt x="38" y="18"/>
                    </a:moveTo>
                    <a:lnTo>
                      <a:pt x="38" y="18"/>
                    </a:lnTo>
                    <a:lnTo>
                      <a:pt x="36" y="12"/>
                    </a:lnTo>
                    <a:lnTo>
                      <a:pt x="35" y="7"/>
                    </a:lnTo>
                    <a:lnTo>
                      <a:pt x="31" y="3"/>
                    </a:lnTo>
                    <a:lnTo>
                      <a:pt x="25" y="1"/>
                    </a:lnTo>
                    <a:lnTo>
                      <a:pt x="25" y="1"/>
                    </a:lnTo>
                    <a:lnTo>
                      <a:pt x="20" y="0"/>
                    </a:lnTo>
                    <a:lnTo>
                      <a:pt x="15" y="1"/>
                    </a:lnTo>
                    <a:lnTo>
                      <a:pt x="9" y="3"/>
                    </a:lnTo>
                    <a:lnTo>
                      <a:pt x="4" y="7"/>
                    </a:lnTo>
                    <a:lnTo>
                      <a:pt x="4" y="7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5"/>
                    </a:lnTo>
                    <a:lnTo>
                      <a:pt x="4" y="29"/>
                    </a:lnTo>
                    <a:lnTo>
                      <a:pt x="4" y="29"/>
                    </a:lnTo>
                    <a:lnTo>
                      <a:pt x="9" y="34"/>
                    </a:lnTo>
                    <a:lnTo>
                      <a:pt x="15" y="36"/>
                    </a:lnTo>
                    <a:lnTo>
                      <a:pt x="20" y="38"/>
                    </a:lnTo>
                    <a:lnTo>
                      <a:pt x="25" y="36"/>
                    </a:lnTo>
                    <a:lnTo>
                      <a:pt x="25" y="36"/>
                    </a:lnTo>
                    <a:lnTo>
                      <a:pt x="31" y="34"/>
                    </a:lnTo>
                    <a:lnTo>
                      <a:pt x="35" y="29"/>
                    </a:lnTo>
                    <a:lnTo>
                      <a:pt x="36" y="25"/>
                    </a:lnTo>
                    <a:lnTo>
                      <a:pt x="38" y="18"/>
                    </a:lnTo>
                  </a:path>
                </a:pathLst>
              </a:custGeom>
              <a:noFill/>
              <a:ln w="6350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3" name="Freeform 818">
                <a:extLst>
                  <a:ext uri="{FF2B5EF4-FFF2-40B4-BE49-F238E27FC236}">
                    <a16:creationId xmlns:a16="http://schemas.microsoft.com/office/drawing/2014/main" id="{C0E2E1C1-A48F-400F-83F9-AD5033596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" y="1005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29 h 42"/>
                  <a:gd name="T6" fmla="*/ 5 w 40"/>
                  <a:gd name="T7" fmla="*/ 36 h 42"/>
                  <a:gd name="T8" fmla="*/ 12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9 w 40"/>
                  <a:gd name="T15" fmla="*/ 40 h 42"/>
                  <a:gd name="T16" fmla="*/ 34 w 40"/>
                  <a:gd name="T17" fmla="*/ 36 h 42"/>
                  <a:gd name="T18" fmla="*/ 40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40 w 40"/>
                  <a:gd name="T25" fmla="*/ 13 h 42"/>
                  <a:gd name="T26" fmla="*/ 34 w 40"/>
                  <a:gd name="T27" fmla="*/ 7 h 42"/>
                  <a:gd name="T28" fmla="*/ 29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2 w 40"/>
                  <a:gd name="T35" fmla="*/ 2 h 42"/>
                  <a:gd name="T36" fmla="*/ 5 w 40"/>
                  <a:gd name="T37" fmla="*/ 7 h 42"/>
                  <a:gd name="T38" fmla="*/ 2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5" y="36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6"/>
                    </a:lnTo>
                    <a:lnTo>
                      <a:pt x="40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13"/>
                    </a:lnTo>
                    <a:lnTo>
                      <a:pt x="34" y="7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4" name="Freeform 819">
                <a:extLst>
                  <a:ext uri="{FF2B5EF4-FFF2-40B4-BE49-F238E27FC236}">
                    <a16:creationId xmlns:a16="http://schemas.microsoft.com/office/drawing/2014/main" id="{C8C7EF19-CE30-47AF-B837-8B4A1484D3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" y="1011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9 h 40"/>
                  <a:gd name="T6" fmla="*/ 8 w 42"/>
                  <a:gd name="T7" fmla="*/ 34 h 40"/>
                  <a:gd name="T8" fmla="*/ 13 w 42"/>
                  <a:gd name="T9" fmla="*/ 40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40 h 40"/>
                  <a:gd name="T16" fmla="*/ 37 w 42"/>
                  <a:gd name="T17" fmla="*/ 34 h 40"/>
                  <a:gd name="T18" fmla="*/ 40 w 42"/>
                  <a:gd name="T19" fmla="*/ 29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7 w 42"/>
                  <a:gd name="T27" fmla="*/ 5 h 40"/>
                  <a:gd name="T28" fmla="*/ 29 w 42"/>
                  <a:gd name="T29" fmla="*/ 2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2 h 40"/>
                  <a:gd name="T36" fmla="*/ 8 w 42"/>
                  <a:gd name="T37" fmla="*/ 5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8" y="34"/>
                    </a:lnTo>
                    <a:lnTo>
                      <a:pt x="13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40"/>
                    </a:lnTo>
                    <a:lnTo>
                      <a:pt x="37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7" y="5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5" name="Freeform 820">
                <a:extLst>
                  <a:ext uri="{FF2B5EF4-FFF2-40B4-BE49-F238E27FC236}">
                    <a16:creationId xmlns:a16="http://schemas.microsoft.com/office/drawing/2014/main" id="{1270D60C-4226-489F-B769-1A849EC6D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" y="1037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8 w 42"/>
                  <a:gd name="T7" fmla="*/ 34 h 40"/>
                  <a:gd name="T8" fmla="*/ 13 w 42"/>
                  <a:gd name="T9" fmla="*/ 38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38 h 40"/>
                  <a:gd name="T16" fmla="*/ 37 w 42"/>
                  <a:gd name="T17" fmla="*/ 34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0 h 40"/>
                  <a:gd name="T26" fmla="*/ 37 w 42"/>
                  <a:gd name="T27" fmla="*/ 5 h 40"/>
                  <a:gd name="T28" fmla="*/ 29 w 42"/>
                  <a:gd name="T29" fmla="*/ 0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0 h 40"/>
                  <a:gd name="T36" fmla="*/ 8 w 42"/>
                  <a:gd name="T37" fmla="*/ 5 h 40"/>
                  <a:gd name="T38" fmla="*/ 2 w 42"/>
                  <a:gd name="T39" fmla="*/ 10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8" y="34"/>
                    </a:lnTo>
                    <a:lnTo>
                      <a:pt x="13" y="38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38"/>
                    </a:lnTo>
                    <a:lnTo>
                      <a:pt x="37" y="34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0"/>
                    </a:lnTo>
                    <a:lnTo>
                      <a:pt x="37" y="5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0"/>
                    </a:lnTo>
                    <a:lnTo>
                      <a:pt x="8" y="5"/>
                    </a:lnTo>
                    <a:lnTo>
                      <a:pt x="2" y="10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6" name="Freeform 821">
                <a:extLst>
                  <a:ext uri="{FF2B5EF4-FFF2-40B4-BE49-F238E27FC236}">
                    <a16:creationId xmlns:a16="http://schemas.microsoft.com/office/drawing/2014/main" id="{25ECD288-875B-418A-8665-AE12C1BF8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0" y="1048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6 w 42"/>
                  <a:gd name="T7" fmla="*/ 35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7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7 w 42"/>
                  <a:gd name="T27" fmla="*/ 6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6 w 42"/>
                  <a:gd name="T37" fmla="*/ 6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6" y="35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7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7" y="6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7" name="Freeform 822">
                <a:extLst>
                  <a:ext uri="{FF2B5EF4-FFF2-40B4-BE49-F238E27FC236}">
                    <a16:creationId xmlns:a16="http://schemas.microsoft.com/office/drawing/2014/main" id="{5FF4443C-CF53-4293-95DB-D8AAE2EA6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" y="1048"/>
                <a:ext cx="21" cy="21"/>
              </a:xfrm>
              <a:custGeom>
                <a:avLst/>
                <a:gdLst>
                  <a:gd name="T0" fmla="*/ 0 w 41"/>
                  <a:gd name="T1" fmla="*/ 20 h 42"/>
                  <a:gd name="T2" fmla="*/ 0 w 41"/>
                  <a:gd name="T3" fmla="*/ 20 h 42"/>
                  <a:gd name="T4" fmla="*/ 1 w 41"/>
                  <a:gd name="T5" fmla="*/ 29 h 42"/>
                  <a:gd name="T6" fmla="*/ 7 w 41"/>
                  <a:gd name="T7" fmla="*/ 35 h 42"/>
                  <a:gd name="T8" fmla="*/ 12 w 41"/>
                  <a:gd name="T9" fmla="*/ 40 h 42"/>
                  <a:gd name="T10" fmla="*/ 21 w 41"/>
                  <a:gd name="T11" fmla="*/ 42 h 42"/>
                  <a:gd name="T12" fmla="*/ 21 w 41"/>
                  <a:gd name="T13" fmla="*/ 42 h 42"/>
                  <a:gd name="T14" fmla="*/ 29 w 41"/>
                  <a:gd name="T15" fmla="*/ 40 h 42"/>
                  <a:gd name="T16" fmla="*/ 36 w 41"/>
                  <a:gd name="T17" fmla="*/ 35 h 42"/>
                  <a:gd name="T18" fmla="*/ 40 w 41"/>
                  <a:gd name="T19" fmla="*/ 29 h 42"/>
                  <a:gd name="T20" fmla="*/ 41 w 41"/>
                  <a:gd name="T21" fmla="*/ 20 h 42"/>
                  <a:gd name="T22" fmla="*/ 41 w 41"/>
                  <a:gd name="T23" fmla="*/ 20 h 42"/>
                  <a:gd name="T24" fmla="*/ 40 w 41"/>
                  <a:gd name="T25" fmla="*/ 13 h 42"/>
                  <a:gd name="T26" fmla="*/ 36 w 41"/>
                  <a:gd name="T27" fmla="*/ 6 h 42"/>
                  <a:gd name="T28" fmla="*/ 29 w 41"/>
                  <a:gd name="T29" fmla="*/ 2 h 42"/>
                  <a:gd name="T30" fmla="*/ 21 w 41"/>
                  <a:gd name="T31" fmla="*/ 0 h 42"/>
                  <a:gd name="T32" fmla="*/ 21 w 41"/>
                  <a:gd name="T33" fmla="*/ 0 h 42"/>
                  <a:gd name="T34" fmla="*/ 12 w 41"/>
                  <a:gd name="T35" fmla="*/ 2 h 42"/>
                  <a:gd name="T36" fmla="*/ 7 w 41"/>
                  <a:gd name="T37" fmla="*/ 6 h 42"/>
                  <a:gd name="T38" fmla="*/ 1 w 41"/>
                  <a:gd name="T39" fmla="*/ 13 h 42"/>
                  <a:gd name="T40" fmla="*/ 0 w 41"/>
                  <a:gd name="T41" fmla="*/ 20 h 42"/>
                  <a:gd name="T42" fmla="*/ 0 w 41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7" y="35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5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3"/>
                    </a:lnTo>
                    <a:lnTo>
                      <a:pt x="36" y="6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7" y="6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8" name="Freeform 823">
                <a:extLst>
                  <a:ext uri="{FF2B5EF4-FFF2-40B4-BE49-F238E27FC236}">
                    <a16:creationId xmlns:a16="http://schemas.microsoft.com/office/drawing/2014/main" id="{9392FBAE-3BD6-4AD7-AB52-53DB94DFE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1055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8 w 42"/>
                  <a:gd name="T7" fmla="*/ 35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7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7 w 42"/>
                  <a:gd name="T27" fmla="*/ 5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8 w 42"/>
                  <a:gd name="T37" fmla="*/ 5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8" y="35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7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7" y="5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9" name="Freeform 824">
                <a:extLst>
                  <a:ext uri="{FF2B5EF4-FFF2-40B4-BE49-F238E27FC236}">
                    <a16:creationId xmlns:a16="http://schemas.microsoft.com/office/drawing/2014/main" id="{BE076CFB-F3C6-469E-BFE4-E8A8A13F9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1" y="1065"/>
                <a:ext cx="21" cy="21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29 h 42"/>
                  <a:gd name="T6" fmla="*/ 7 w 42"/>
                  <a:gd name="T7" fmla="*/ 36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7 w 42"/>
                  <a:gd name="T17" fmla="*/ 36 h 42"/>
                  <a:gd name="T18" fmla="*/ 40 w 42"/>
                  <a:gd name="T19" fmla="*/ 29 h 42"/>
                  <a:gd name="T20" fmla="*/ 42 w 42"/>
                  <a:gd name="T21" fmla="*/ 22 h 42"/>
                  <a:gd name="T22" fmla="*/ 42 w 42"/>
                  <a:gd name="T23" fmla="*/ 22 h 42"/>
                  <a:gd name="T24" fmla="*/ 40 w 42"/>
                  <a:gd name="T25" fmla="*/ 13 h 42"/>
                  <a:gd name="T26" fmla="*/ 37 w 42"/>
                  <a:gd name="T27" fmla="*/ 7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7 w 42"/>
                  <a:gd name="T37" fmla="*/ 7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7" y="36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7" y="36"/>
                    </a:lnTo>
                    <a:lnTo>
                      <a:pt x="40" y="29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3"/>
                    </a:lnTo>
                    <a:lnTo>
                      <a:pt x="37" y="7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7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0" name="Freeform 825">
                <a:extLst>
                  <a:ext uri="{FF2B5EF4-FFF2-40B4-BE49-F238E27FC236}">
                    <a16:creationId xmlns:a16="http://schemas.microsoft.com/office/drawing/2014/main" id="{1D2E4D40-340F-4DBA-9019-BE6C8D76A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" y="1078"/>
                <a:ext cx="20" cy="21"/>
              </a:xfrm>
              <a:custGeom>
                <a:avLst/>
                <a:gdLst>
                  <a:gd name="T0" fmla="*/ 0 w 40"/>
                  <a:gd name="T1" fmla="*/ 20 h 42"/>
                  <a:gd name="T2" fmla="*/ 0 w 40"/>
                  <a:gd name="T3" fmla="*/ 20 h 42"/>
                  <a:gd name="T4" fmla="*/ 2 w 40"/>
                  <a:gd name="T5" fmla="*/ 30 h 42"/>
                  <a:gd name="T6" fmla="*/ 6 w 40"/>
                  <a:gd name="T7" fmla="*/ 35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9 w 40"/>
                  <a:gd name="T15" fmla="*/ 40 h 42"/>
                  <a:gd name="T16" fmla="*/ 35 w 40"/>
                  <a:gd name="T17" fmla="*/ 35 h 42"/>
                  <a:gd name="T18" fmla="*/ 40 w 40"/>
                  <a:gd name="T19" fmla="*/ 30 h 42"/>
                  <a:gd name="T20" fmla="*/ 40 w 40"/>
                  <a:gd name="T21" fmla="*/ 20 h 42"/>
                  <a:gd name="T22" fmla="*/ 40 w 40"/>
                  <a:gd name="T23" fmla="*/ 20 h 42"/>
                  <a:gd name="T24" fmla="*/ 40 w 40"/>
                  <a:gd name="T25" fmla="*/ 13 h 42"/>
                  <a:gd name="T26" fmla="*/ 35 w 40"/>
                  <a:gd name="T27" fmla="*/ 6 h 42"/>
                  <a:gd name="T28" fmla="*/ 29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6 w 40"/>
                  <a:gd name="T37" fmla="*/ 6 h 42"/>
                  <a:gd name="T38" fmla="*/ 2 w 40"/>
                  <a:gd name="T39" fmla="*/ 13 h 42"/>
                  <a:gd name="T40" fmla="*/ 0 w 40"/>
                  <a:gd name="T41" fmla="*/ 20 h 42"/>
                  <a:gd name="T42" fmla="*/ 0 w 40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30"/>
                    </a:lnTo>
                    <a:lnTo>
                      <a:pt x="6" y="35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5"/>
                    </a:lnTo>
                    <a:lnTo>
                      <a:pt x="40" y="3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13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1" name="Freeform 826">
                <a:extLst>
                  <a:ext uri="{FF2B5EF4-FFF2-40B4-BE49-F238E27FC236}">
                    <a16:creationId xmlns:a16="http://schemas.microsoft.com/office/drawing/2014/main" id="{AB38257A-7896-4254-AE19-889588D43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" y="1082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7 w 42"/>
                  <a:gd name="T7" fmla="*/ 34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7 w 42"/>
                  <a:gd name="T17" fmla="*/ 34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2 h 42"/>
                  <a:gd name="T26" fmla="*/ 37 w 42"/>
                  <a:gd name="T27" fmla="*/ 5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7 w 42"/>
                  <a:gd name="T37" fmla="*/ 5 h 42"/>
                  <a:gd name="T38" fmla="*/ 2 w 42"/>
                  <a:gd name="T39" fmla="*/ 12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7" y="34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7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7" y="5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2" name="Freeform 827">
                <a:extLst>
                  <a:ext uri="{FF2B5EF4-FFF2-40B4-BE49-F238E27FC236}">
                    <a16:creationId xmlns:a16="http://schemas.microsoft.com/office/drawing/2014/main" id="{809750C4-5A54-4868-91D2-57C55E7A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" y="1148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0 w 40"/>
                  <a:gd name="T5" fmla="*/ 27 h 40"/>
                  <a:gd name="T6" fmla="*/ 5 w 40"/>
                  <a:gd name="T7" fmla="*/ 34 h 40"/>
                  <a:gd name="T8" fmla="*/ 13 w 40"/>
                  <a:gd name="T9" fmla="*/ 38 h 40"/>
                  <a:gd name="T10" fmla="*/ 20 w 40"/>
                  <a:gd name="T11" fmla="*/ 40 h 40"/>
                  <a:gd name="T12" fmla="*/ 20 w 40"/>
                  <a:gd name="T13" fmla="*/ 40 h 40"/>
                  <a:gd name="T14" fmla="*/ 27 w 40"/>
                  <a:gd name="T15" fmla="*/ 38 h 40"/>
                  <a:gd name="T16" fmla="*/ 35 w 40"/>
                  <a:gd name="T17" fmla="*/ 34 h 40"/>
                  <a:gd name="T18" fmla="*/ 38 w 40"/>
                  <a:gd name="T19" fmla="*/ 27 h 40"/>
                  <a:gd name="T20" fmla="*/ 40 w 40"/>
                  <a:gd name="T21" fmla="*/ 20 h 40"/>
                  <a:gd name="T22" fmla="*/ 40 w 40"/>
                  <a:gd name="T23" fmla="*/ 20 h 40"/>
                  <a:gd name="T24" fmla="*/ 38 w 40"/>
                  <a:gd name="T25" fmla="*/ 12 h 40"/>
                  <a:gd name="T26" fmla="*/ 35 w 40"/>
                  <a:gd name="T27" fmla="*/ 5 h 40"/>
                  <a:gd name="T28" fmla="*/ 27 w 40"/>
                  <a:gd name="T29" fmla="*/ 1 h 40"/>
                  <a:gd name="T30" fmla="*/ 20 w 40"/>
                  <a:gd name="T31" fmla="*/ 0 h 40"/>
                  <a:gd name="T32" fmla="*/ 20 w 40"/>
                  <a:gd name="T33" fmla="*/ 0 h 40"/>
                  <a:gd name="T34" fmla="*/ 13 w 40"/>
                  <a:gd name="T35" fmla="*/ 1 h 40"/>
                  <a:gd name="T36" fmla="*/ 5 w 40"/>
                  <a:gd name="T37" fmla="*/ 5 h 40"/>
                  <a:gd name="T38" fmla="*/ 0 w 40"/>
                  <a:gd name="T39" fmla="*/ 12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5" y="34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7" y="38"/>
                    </a:lnTo>
                    <a:lnTo>
                      <a:pt x="35" y="34"/>
                    </a:lnTo>
                    <a:lnTo>
                      <a:pt x="38" y="27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2"/>
                    </a:lnTo>
                    <a:lnTo>
                      <a:pt x="35" y="5"/>
                    </a:lnTo>
                    <a:lnTo>
                      <a:pt x="27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5" y="5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3" name="Freeform 828">
                <a:extLst>
                  <a:ext uri="{FF2B5EF4-FFF2-40B4-BE49-F238E27FC236}">
                    <a16:creationId xmlns:a16="http://schemas.microsoft.com/office/drawing/2014/main" id="{C8997B71-41D7-4C36-9FD5-6470DC58F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9" y="1185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5 w 42"/>
                  <a:gd name="T7" fmla="*/ 35 h 42"/>
                  <a:gd name="T8" fmla="*/ 12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4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4 w 42"/>
                  <a:gd name="T27" fmla="*/ 6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2 w 42"/>
                  <a:gd name="T35" fmla="*/ 2 h 42"/>
                  <a:gd name="T36" fmla="*/ 5 w 42"/>
                  <a:gd name="T37" fmla="*/ 6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5" y="35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4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4" name="Freeform 829">
                <a:extLst>
                  <a:ext uri="{FF2B5EF4-FFF2-40B4-BE49-F238E27FC236}">
                    <a16:creationId xmlns:a16="http://schemas.microsoft.com/office/drawing/2014/main" id="{D1AD823F-43A8-48D9-B013-581FD8A67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" y="1235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2 w 40"/>
                  <a:gd name="T5" fmla="*/ 28 h 40"/>
                  <a:gd name="T6" fmla="*/ 5 w 40"/>
                  <a:gd name="T7" fmla="*/ 35 h 40"/>
                  <a:gd name="T8" fmla="*/ 13 w 40"/>
                  <a:gd name="T9" fmla="*/ 39 h 40"/>
                  <a:gd name="T10" fmla="*/ 20 w 40"/>
                  <a:gd name="T11" fmla="*/ 40 h 40"/>
                  <a:gd name="T12" fmla="*/ 20 w 40"/>
                  <a:gd name="T13" fmla="*/ 40 h 40"/>
                  <a:gd name="T14" fmla="*/ 29 w 40"/>
                  <a:gd name="T15" fmla="*/ 39 h 40"/>
                  <a:gd name="T16" fmla="*/ 34 w 40"/>
                  <a:gd name="T17" fmla="*/ 35 h 40"/>
                  <a:gd name="T18" fmla="*/ 40 w 40"/>
                  <a:gd name="T19" fmla="*/ 28 h 40"/>
                  <a:gd name="T20" fmla="*/ 40 w 40"/>
                  <a:gd name="T21" fmla="*/ 20 h 40"/>
                  <a:gd name="T22" fmla="*/ 40 w 40"/>
                  <a:gd name="T23" fmla="*/ 20 h 40"/>
                  <a:gd name="T24" fmla="*/ 40 w 40"/>
                  <a:gd name="T25" fmla="*/ 11 h 40"/>
                  <a:gd name="T26" fmla="*/ 34 w 40"/>
                  <a:gd name="T27" fmla="*/ 6 h 40"/>
                  <a:gd name="T28" fmla="*/ 29 w 40"/>
                  <a:gd name="T29" fmla="*/ 0 h 40"/>
                  <a:gd name="T30" fmla="*/ 20 w 40"/>
                  <a:gd name="T31" fmla="*/ 0 h 40"/>
                  <a:gd name="T32" fmla="*/ 20 w 40"/>
                  <a:gd name="T33" fmla="*/ 0 h 40"/>
                  <a:gd name="T34" fmla="*/ 13 w 40"/>
                  <a:gd name="T35" fmla="*/ 0 h 40"/>
                  <a:gd name="T36" fmla="*/ 5 w 40"/>
                  <a:gd name="T37" fmla="*/ 6 h 40"/>
                  <a:gd name="T38" fmla="*/ 2 w 40"/>
                  <a:gd name="T39" fmla="*/ 11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8"/>
                    </a:lnTo>
                    <a:lnTo>
                      <a:pt x="5" y="35"/>
                    </a:lnTo>
                    <a:lnTo>
                      <a:pt x="13" y="39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9"/>
                    </a:lnTo>
                    <a:lnTo>
                      <a:pt x="34" y="35"/>
                    </a:lnTo>
                    <a:lnTo>
                      <a:pt x="40" y="2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11"/>
                    </a:lnTo>
                    <a:lnTo>
                      <a:pt x="34" y="6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5" y="6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5" name="Freeform 830">
                <a:extLst>
                  <a:ext uri="{FF2B5EF4-FFF2-40B4-BE49-F238E27FC236}">
                    <a16:creationId xmlns:a16="http://schemas.microsoft.com/office/drawing/2014/main" id="{971DEA44-A0FA-4117-8EC2-F80A842D6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1" y="1275"/>
                <a:ext cx="21" cy="21"/>
              </a:xfrm>
              <a:custGeom>
                <a:avLst/>
                <a:gdLst>
                  <a:gd name="T0" fmla="*/ 0 w 41"/>
                  <a:gd name="T1" fmla="*/ 22 h 42"/>
                  <a:gd name="T2" fmla="*/ 0 w 41"/>
                  <a:gd name="T3" fmla="*/ 22 h 42"/>
                  <a:gd name="T4" fmla="*/ 1 w 41"/>
                  <a:gd name="T5" fmla="*/ 30 h 42"/>
                  <a:gd name="T6" fmla="*/ 7 w 41"/>
                  <a:gd name="T7" fmla="*/ 37 h 42"/>
                  <a:gd name="T8" fmla="*/ 12 w 41"/>
                  <a:gd name="T9" fmla="*/ 40 h 42"/>
                  <a:gd name="T10" fmla="*/ 21 w 41"/>
                  <a:gd name="T11" fmla="*/ 42 h 42"/>
                  <a:gd name="T12" fmla="*/ 21 w 41"/>
                  <a:gd name="T13" fmla="*/ 42 h 42"/>
                  <a:gd name="T14" fmla="*/ 29 w 41"/>
                  <a:gd name="T15" fmla="*/ 40 h 42"/>
                  <a:gd name="T16" fmla="*/ 36 w 41"/>
                  <a:gd name="T17" fmla="*/ 37 h 42"/>
                  <a:gd name="T18" fmla="*/ 40 w 41"/>
                  <a:gd name="T19" fmla="*/ 30 h 42"/>
                  <a:gd name="T20" fmla="*/ 41 w 41"/>
                  <a:gd name="T21" fmla="*/ 22 h 42"/>
                  <a:gd name="T22" fmla="*/ 41 w 41"/>
                  <a:gd name="T23" fmla="*/ 22 h 42"/>
                  <a:gd name="T24" fmla="*/ 40 w 41"/>
                  <a:gd name="T25" fmla="*/ 13 h 42"/>
                  <a:gd name="T26" fmla="*/ 36 w 41"/>
                  <a:gd name="T27" fmla="*/ 8 h 42"/>
                  <a:gd name="T28" fmla="*/ 29 w 41"/>
                  <a:gd name="T29" fmla="*/ 2 h 42"/>
                  <a:gd name="T30" fmla="*/ 21 w 41"/>
                  <a:gd name="T31" fmla="*/ 0 h 42"/>
                  <a:gd name="T32" fmla="*/ 21 w 41"/>
                  <a:gd name="T33" fmla="*/ 0 h 42"/>
                  <a:gd name="T34" fmla="*/ 12 w 41"/>
                  <a:gd name="T35" fmla="*/ 2 h 42"/>
                  <a:gd name="T36" fmla="*/ 7 w 41"/>
                  <a:gd name="T37" fmla="*/ 8 h 42"/>
                  <a:gd name="T38" fmla="*/ 1 w 41"/>
                  <a:gd name="T39" fmla="*/ 13 h 42"/>
                  <a:gd name="T40" fmla="*/ 0 w 41"/>
                  <a:gd name="T41" fmla="*/ 22 h 42"/>
                  <a:gd name="T42" fmla="*/ 0 w 41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2"/>
                    </a:moveTo>
                    <a:lnTo>
                      <a:pt x="0" y="22"/>
                    </a:lnTo>
                    <a:lnTo>
                      <a:pt x="1" y="30"/>
                    </a:lnTo>
                    <a:lnTo>
                      <a:pt x="7" y="37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7"/>
                    </a:lnTo>
                    <a:lnTo>
                      <a:pt x="40" y="30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13"/>
                    </a:lnTo>
                    <a:lnTo>
                      <a:pt x="36" y="8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7" y="8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6" name="Freeform 831">
                <a:extLst>
                  <a:ext uri="{FF2B5EF4-FFF2-40B4-BE49-F238E27FC236}">
                    <a16:creationId xmlns:a16="http://schemas.microsoft.com/office/drawing/2014/main" id="{5503C5EB-BF1F-4DB3-9A6C-88747DB41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6" y="1297"/>
                <a:ext cx="21" cy="20"/>
              </a:xfrm>
              <a:custGeom>
                <a:avLst/>
                <a:gdLst>
                  <a:gd name="T0" fmla="*/ 0 w 41"/>
                  <a:gd name="T1" fmla="*/ 22 h 42"/>
                  <a:gd name="T2" fmla="*/ 0 w 41"/>
                  <a:gd name="T3" fmla="*/ 22 h 42"/>
                  <a:gd name="T4" fmla="*/ 1 w 41"/>
                  <a:gd name="T5" fmla="*/ 29 h 42"/>
                  <a:gd name="T6" fmla="*/ 5 w 41"/>
                  <a:gd name="T7" fmla="*/ 37 h 42"/>
                  <a:gd name="T8" fmla="*/ 12 w 41"/>
                  <a:gd name="T9" fmla="*/ 40 h 42"/>
                  <a:gd name="T10" fmla="*/ 20 w 41"/>
                  <a:gd name="T11" fmla="*/ 42 h 42"/>
                  <a:gd name="T12" fmla="*/ 20 w 41"/>
                  <a:gd name="T13" fmla="*/ 42 h 42"/>
                  <a:gd name="T14" fmla="*/ 29 w 41"/>
                  <a:gd name="T15" fmla="*/ 40 h 42"/>
                  <a:gd name="T16" fmla="*/ 34 w 41"/>
                  <a:gd name="T17" fmla="*/ 37 h 42"/>
                  <a:gd name="T18" fmla="*/ 40 w 41"/>
                  <a:gd name="T19" fmla="*/ 29 h 42"/>
                  <a:gd name="T20" fmla="*/ 41 w 41"/>
                  <a:gd name="T21" fmla="*/ 22 h 42"/>
                  <a:gd name="T22" fmla="*/ 41 w 41"/>
                  <a:gd name="T23" fmla="*/ 22 h 42"/>
                  <a:gd name="T24" fmla="*/ 40 w 41"/>
                  <a:gd name="T25" fmla="*/ 13 h 42"/>
                  <a:gd name="T26" fmla="*/ 34 w 41"/>
                  <a:gd name="T27" fmla="*/ 6 h 42"/>
                  <a:gd name="T28" fmla="*/ 29 w 41"/>
                  <a:gd name="T29" fmla="*/ 2 h 42"/>
                  <a:gd name="T30" fmla="*/ 20 w 41"/>
                  <a:gd name="T31" fmla="*/ 0 h 42"/>
                  <a:gd name="T32" fmla="*/ 20 w 41"/>
                  <a:gd name="T33" fmla="*/ 0 h 42"/>
                  <a:gd name="T34" fmla="*/ 12 w 41"/>
                  <a:gd name="T35" fmla="*/ 2 h 42"/>
                  <a:gd name="T36" fmla="*/ 5 w 41"/>
                  <a:gd name="T37" fmla="*/ 6 h 42"/>
                  <a:gd name="T38" fmla="*/ 1 w 41"/>
                  <a:gd name="T39" fmla="*/ 13 h 42"/>
                  <a:gd name="T40" fmla="*/ 0 w 41"/>
                  <a:gd name="T41" fmla="*/ 22 h 42"/>
                  <a:gd name="T42" fmla="*/ 0 w 41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2"/>
                    </a:moveTo>
                    <a:lnTo>
                      <a:pt x="0" y="22"/>
                    </a:lnTo>
                    <a:lnTo>
                      <a:pt x="1" y="29"/>
                    </a:lnTo>
                    <a:lnTo>
                      <a:pt x="5" y="37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40" y="29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13"/>
                    </a:lnTo>
                    <a:lnTo>
                      <a:pt x="34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6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7" name="Freeform 832">
                <a:extLst>
                  <a:ext uri="{FF2B5EF4-FFF2-40B4-BE49-F238E27FC236}">
                    <a16:creationId xmlns:a16="http://schemas.microsoft.com/office/drawing/2014/main" id="{42E0DE7E-D838-44FF-90E6-77ECF4583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4" y="1312"/>
                <a:ext cx="20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6 w 42"/>
                  <a:gd name="T7" fmla="*/ 35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5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5 w 42"/>
                  <a:gd name="T27" fmla="*/ 6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6 w 42"/>
                  <a:gd name="T37" fmla="*/ 6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6" y="35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8" name="Freeform 833">
                <a:extLst>
                  <a:ext uri="{FF2B5EF4-FFF2-40B4-BE49-F238E27FC236}">
                    <a16:creationId xmlns:a16="http://schemas.microsoft.com/office/drawing/2014/main" id="{EF36B28C-32AE-497B-888E-D277F6706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8" y="1335"/>
                <a:ext cx="21" cy="21"/>
              </a:xfrm>
              <a:custGeom>
                <a:avLst/>
                <a:gdLst>
                  <a:gd name="T0" fmla="*/ 0 w 42"/>
                  <a:gd name="T1" fmla="*/ 21 h 41"/>
                  <a:gd name="T2" fmla="*/ 0 w 42"/>
                  <a:gd name="T3" fmla="*/ 21 h 41"/>
                  <a:gd name="T4" fmla="*/ 2 w 42"/>
                  <a:gd name="T5" fmla="*/ 29 h 41"/>
                  <a:gd name="T6" fmla="*/ 6 w 42"/>
                  <a:gd name="T7" fmla="*/ 36 h 41"/>
                  <a:gd name="T8" fmla="*/ 13 w 42"/>
                  <a:gd name="T9" fmla="*/ 40 h 41"/>
                  <a:gd name="T10" fmla="*/ 20 w 42"/>
                  <a:gd name="T11" fmla="*/ 41 h 41"/>
                  <a:gd name="T12" fmla="*/ 20 w 42"/>
                  <a:gd name="T13" fmla="*/ 41 h 41"/>
                  <a:gd name="T14" fmla="*/ 29 w 42"/>
                  <a:gd name="T15" fmla="*/ 40 h 41"/>
                  <a:gd name="T16" fmla="*/ 35 w 42"/>
                  <a:gd name="T17" fmla="*/ 36 h 41"/>
                  <a:gd name="T18" fmla="*/ 40 w 42"/>
                  <a:gd name="T19" fmla="*/ 29 h 41"/>
                  <a:gd name="T20" fmla="*/ 42 w 42"/>
                  <a:gd name="T21" fmla="*/ 21 h 41"/>
                  <a:gd name="T22" fmla="*/ 42 w 42"/>
                  <a:gd name="T23" fmla="*/ 21 h 41"/>
                  <a:gd name="T24" fmla="*/ 40 w 42"/>
                  <a:gd name="T25" fmla="*/ 12 h 41"/>
                  <a:gd name="T26" fmla="*/ 35 w 42"/>
                  <a:gd name="T27" fmla="*/ 7 h 41"/>
                  <a:gd name="T28" fmla="*/ 29 w 42"/>
                  <a:gd name="T29" fmla="*/ 1 h 41"/>
                  <a:gd name="T30" fmla="*/ 20 w 42"/>
                  <a:gd name="T31" fmla="*/ 0 h 41"/>
                  <a:gd name="T32" fmla="*/ 20 w 42"/>
                  <a:gd name="T33" fmla="*/ 0 h 41"/>
                  <a:gd name="T34" fmla="*/ 13 w 42"/>
                  <a:gd name="T35" fmla="*/ 1 h 41"/>
                  <a:gd name="T36" fmla="*/ 6 w 42"/>
                  <a:gd name="T37" fmla="*/ 7 h 41"/>
                  <a:gd name="T38" fmla="*/ 2 w 42"/>
                  <a:gd name="T39" fmla="*/ 12 h 41"/>
                  <a:gd name="T40" fmla="*/ 0 w 42"/>
                  <a:gd name="T41" fmla="*/ 21 h 41"/>
                  <a:gd name="T42" fmla="*/ 0 w 42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9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2"/>
                    </a:lnTo>
                    <a:lnTo>
                      <a:pt x="35" y="7"/>
                    </a:lnTo>
                    <a:lnTo>
                      <a:pt x="2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9" name="Freeform 834">
                <a:extLst>
                  <a:ext uri="{FF2B5EF4-FFF2-40B4-BE49-F238E27FC236}">
                    <a16:creationId xmlns:a16="http://schemas.microsoft.com/office/drawing/2014/main" id="{82DBC0A3-4E33-4B0B-B045-5EAF6673D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353"/>
                <a:ext cx="21" cy="21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29 h 42"/>
                  <a:gd name="T6" fmla="*/ 6 w 42"/>
                  <a:gd name="T7" fmla="*/ 36 h 42"/>
                  <a:gd name="T8" fmla="*/ 13 w 42"/>
                  <a:gd name="T9" fmla="*/ 40 h 42"/>
                  <a:gd name="T10" fmla="*/ 21 w 42"/>
                  <a:gd name="T11" fmla="*/ 42 h 42"/>
                  <a:gd name="T12" fmla="*/ 21 w 42"/>
                  <a:gd name="T13" fmla="*/ 42 h 42"/>
                  <a:gd name="T14" fmla="*/ 30 w 42"/>
                  <a:gd name="T15" fmla="*/ 40 h 42"/>
                  <a:gd name="T16" fmla="*/ 35 w 42"/>
                  <a:gd name="T17" fmla="*/ 36 h 42"/>
                  <a:gd name="T18" fmla="*/ 41 w 42"/>
                  <a:gd name="T19" fmla="*/ 29 h 42"/>
                  <a:gd name="T20" fmla="*/ 42 w 42"/>
                  <a:gd name="T21" fmla="*/ 22 h 42"/>
                  <a:gd name="T22" fmla="*/ 42 w 42"/>
                  <a:gd name="T23" fmla="*/ 22 h 42"/>
                  <a:gd name="T24" fmla="*/ 41 w 42"/>
                  <a:gd name="T25" fmla="*/ 13 h 42"/>
                  <a:gd name="T26" fmla="*/ 35 w 42"/>
                  <a:gd name="T27" fmla="*/ 7 h 42"/>
                  <a:gd name="T28" fmla="*/ 30 w 42"/>
                  <a:gd name="T29" fmla="*/ 2 h 42"/>
                  <a:gd name="T30" fmla="*/ 21 w 42"/>
                  <a:gd name="T31" fmla="*/ 0 h 42"/>
                  <a:gd name="T32" fmla="*/ 21 w 42"/>
                  <a:gd name="T33" fmla="*/ 0 h 42"/>
                  <a:gd name="T34" fmla="*/ 13 w 42"/>
                  <a:gd name="T35" fmla="*/ 2 h 42"/>
                  <a:gd name="T36" fmla="*/ 6 w 42"/>
                  <a:gd name="T37" fmla="*/ 7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30" y="40"/>
                    </a:lnTo>
                    <a:lnTo>
                      <a:pt x="35" y="36"/>
                    </a:lnTo>
                    <a:lnTo>
                      <a:pt x="41" y="29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1" y="13"/>
                    </a:lnTo>
                    <a:lnTo>
                      <a:pt x="35" y="7"/>
                    </a:lnTo>
                    <a:lnTo>
                      <a:pt x="30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0" name="Freeform 835">
                <a:extLst>
                  <a:ext uri="{FF2B5EF4-FFF2-40B4-BE49-F238E27FC236}">
                    <a16:creationId xmlns:a16="http://schemas.microsoft.com/office/drawing/2014/main" id="{64FC9BC6-0A2D-46F9-90FB-282FD48B8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9" y="1359"/>
                <a:ext cx="21" cy="21"/>
              </a:xfrm>
              <a:custGeom>
                <a:avLst/>
                <a:gdLst>
                  <a:gd name="T0" fmla="*/ 0 w 42"/>
                  <a:gd name="T1" fmla="*/ 21 h 42"/>
                  <a:gd name="T2" fmla="*/ 0 w 42"/>
                  <a:gd name="T3" fmla="*/ 21 h 42"/>
                  <a:gd name="T4" fmla="*/ 2 w 42"/>
                  <a:gd name="T5" fmla="*/ 29 h 42"/>
                  <a:gd name="T6" fmla="*/ 6 w 42"/>
                  <a:gd name="T7" fmla="*/ 36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5 w 42"/>
                  <a:gd name="T17" fmla="*/ 36 h 42"/>
                  <a:gd name="T18" fmla="*/ 40 w 42"/>
                  <a:gd name="T19" fmla="*/ 29 h 42"/>
                  <a:gd name="T20" fmla="*/ 42 w 42"/>
                  <a:gd name="T21" fmla="*/ 21 h 42"/>
                  <a:gd name="T22" fmla="*/ 42 w 42"/>
                  <a:gd name="T23" fmla="*/ 21 h 42"/>
                  <a:gd name="T24" fmla="*/ 40 w 42"/>
                  <a:gd name="T25" fmla="*/ 12 h 42"/>
                  <a:gd name="T26" fmla="*/ 35 w 42"/>
                  <a:gd name="T27" fmla="*/ 7 h 42"/>
                  <a:gd name="T28" fmla="*/ 29 w 42"/>
                  <a:gd name="T29" fmla="*/ 1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1 h 42"/>
                  <a:gd name="T36" fmla="*/ 6 w 42"/>
                  <a:gd name="T37" fmla="*/ 7 h 42"/>
                  <a:gd name="T38" fmla="*/ 2 w 42"/>
                  <a:gd name="T39" fmla="*/ 12 h 42"/>
                  <a:gd name="T40" fmla="*/ 0 w 42"/>
                  <a:gd name="T41" fmla="*/ 21 h 42"/>
                  <a:gd name="T42" fmla="*/ 0 w 42"/>
                  <a:gd name="T43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1"/>
                    </a:move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2"/>
                    </a:lnTo>
                    <a:lnTo>
                      <a:pt x="35" y="7"/>
                    </a:lnTo>
                    <a:lnTo>
                      <a:pt x="2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1" name="Freeform 836">
                <a:extLst>
                  <a:ext uri="{FF2B5EF4-FFF2-40B4-BE49-F238E27FC236}">
                    <a16:creationId xmlns:a16="http://schemas.microsoft.com/office/drawing/2014/main" id="{FD858231-CFA0-4657-AD9F-558AE430B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8" y="1366"/>
                <a:ext cx="21" cy="21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30 h 42"/>
                  <a:gd name="T6" fmla="*/ 8 w 42"/>
                  <a:gd name="T7" fmla="*/ 37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7 w 42"/>
                  <a:gd name="T17" fmla="*/ 37 h 42"/>
                  <a:gd name="T18" fmla="*/ 40 w 42"/>
                  <a:gd name="T19" fmla="*/ 30 h 42"/>
                  <a:gd name="T20" fmla="*/ 42 w 42"/>
                  <a:gd name="T21" fmla="*/ 22 h 42"/>
                  <a:gd name="T22" fmla="*/ 42 w 42"/>
                  <a:gd name="T23" fmla="*/ 22 h 42"/>
                  <a:gd name="T24" fmla="*/ 40 w 42"/>
                  <a:gd name="T25" fmla="*/ 13 h 42"/>
                  <a:gd name="T26" fmla="*/ 37 w 42"/>
                  <a:gd name="T27" fmla="*/ 8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8 w 42"/>
                  <a:gd name="T37" fmla="*/ 8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30"/>
                    </a:lnTo>
                    <a:lnTo>
                      <a:pt x="8" y="37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7" y="37"/>
                    </a:lnTo>
                    <a:lnTo>
                      <a:pt x="40" y="30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3"/>
                    </a:lnTo>
                    <a:lnTo>
                      <a:pt x="37" y="8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8" y="8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2" name="Freeform 837">
                <a:extLst>
                  <a:ext uri="{FF2B5EF4-FFF2-40B4-BE49-F238E27FC236}">
                    <a16:creationId xmlns:a16="http://schemas.microsoft.com/office/drawing/2014/main" id="{96946D80-F3A6-4DD8-A48C-BCD8B805D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8" y="1374"/>
                <a:ext cx="20" cy="21"/>
              </a:xfrm>
              <a:custGeom>
                <a:avLst/>
                <a:gdLst>
                  <a:gd name="T0" fmla="*/ 0 w 40"/>
                  <a:gd name="T1" fmla="*/ 20 h 42"/>
                  <a:gd name="T2" fmla="*/ 0 w 40"/>
                  <a:gd name="T3" fmla="*/ 20 h 42"/>
                  <a:gd name="T4" fmla="*/ 2 w 40"/>
                  <a:gd name="T5" fmla="*/ 29 h 42"/>
                  <a:gd name="T6" fmla="*/ 6 w 40"/>
                  <a:gd name="T7" fmla="*/ 34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9 w 40"/>
                  <a:gd name="T15" fmla="*/ 40 h 42"/>
                  <a:gd name="T16" fmla="*/ 35 w 40"/>
                  <a:gd name="T17" fmla="*/ 34 h 42"/>
                  <a:gd name="T18" fmla="*/ 40 w 40"/>
                  <a:gd name="T19" fmla="*/ 29 h 42"/>
                  <a:gd name="T20" fmla="*/ 40 w 40"/>
                  <a:gd name="T21" fmla="*/ 20 h 42"/>
                  <a:gd name="T22" fmla="*/ 40 w 40"/>
                  <a:gd name="T23" fmla="*/ 20 h 42"/>
                  <a:gd name="T24" fmla="*/ 40 w 40"/>
                  <a:gd name="T25" fmla="*/ 13 h 42"/>
                  <a:gd name="T26" fmla="*/ 35 w 40"/>
                  <a:gd name="T27" fmla="*/ 5 h 42"/>
                  <a:gd name="T28" fmla="*/ 29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6 w 40"/>
                  <a:gd name="T37" fmla="*/ 5 h 42"/>
                  <a:gd name="T38" fmla="*/ 2 w 40"/>
                  <a:gd name="T39" fmla="*/ 13 h 42"/>
                  <a:gd name="T40" fmla="*/ 0 w 40"/>
                  <a:gd name="T41" fmla="*/ 20 h 42"/>
                  <a:gd name="T42" fmla="*/ 0 w 40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4"/>
                    </a:lnTo>
                    <a:lnTo>
                      <a:pt x="40" y="29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13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3" name="Freeform 838">
                <a:extLst>
                  <a:ext uri="{FF2B5EF4-FFF2-40B4-BE49-F238E27FC236}">
                    <a16:creationId xmlns:a16="http://schemas.microsoft.com/office/drawing/2014/main" id="{EFA44960-F780-47B5-B36D-3820BF376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1" y="1378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2 w 40"/>
                  <a:gd name="T5" fmla="*/ 27 h 40"/>
                  <a:gd name="T6" fmla="*/ 5 w 40"/>
                  <a:gd name="T7" fmla="*/ 35 h 40"/>
                  <a:gd name="T8" fmla="*/ 13 w 40"/>
                  <a:gd name="T9" fmla="*/ 38 h 40"/>
                  <a:gd name="T10" fmla="*/ 20 w 40"/>
                  <a:gd name="T11" fmla="*/ 40 h 40"/>
                  <a:gd name="T12" fmla="*/ 20 w 40"/>
                  <a:gd name="T13" fmla="*/ 40 h 40"/>
                  <a:gd name="T14" fmla="*/ 27 w 40"/>
                  <a:gd name="T15" fmla="*/ 38 h 40"/>
                  <a:gd name="T16" fmla="*/ 34 w 40"/>
                  <a:gd name="T17" fmla="*/ 35 h 40"/>
                  <a:gd name="T18" fmla="*/ 38 w 40"/>
                  <a:gd name="T19" fmla="*/ 27 h 40"/>
                  <a:gd name="T20" fmla="*/ 40 w 40"/>
                  <a:gd name="T21" fmla="*/ 20 h 40"/>
                  <a:gd name="T22" fmla="*/ 40 w 40"/>
                  <a:gd name="T23" fmla="*/ 20 h 40"/>
                  <a:gd name="T24" fmla="*/ 38 w 40"/>
                  <a:gd name="T25" fmla="*/ 13 h 40"/>
                  <a:gd name="T26" fmla="*/ 34 w 40"/>
                  <a:gd name="T27" fmla="*/ 6 h 40"/>
                  <a:gd name="T28" fmla="*/ 27 w 40"/>
                  <a:gd name="T29" fmla="*/ 0 h 40"/>
                  <a:gd name="T30" fmla="*/ 20 w 40"/>
                  <a:gd name="T31" fmla="*/ 0 h 40"/>
                  <a:gd name="T32" fmla="*/ 20 w 40"/>
                  <a:gd name="T33" fmla="*/ 0 h 40"/>
                  <a:gd name="T34" fmla="*/ 13 w 40"/>
                  <a:gd name="T35" fmla="*/ 0 h 40"/>
                  <a:gd name="T36" fmla="*/ 5 w 40"/>
                  <a:gd name="T37" fmla="*/ 6 h 40"/>
                  <a:gd name="T38" fmla="*/ 2 w 40"/>
                  <a:gd name="T39" fmla="*/ 13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5" y="35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7" y="38"/>
                    </a:lnTo>
                    <a:lnTo>
                      <a:pt x="34" y="35"/>
                    </a:lnTo>
                    <a:lnTo>
                      <a:pt x="38" y="27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3"/>
                    </a:lnTo>
                    <a:lnTo>
                      <a:pt x="34" y="6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4" name="Freeform 839">
                <a:extLst>
                  <a:ext uri="{FF2B5EF4-FFF2-40B4-BE49-F238E27FC236}">
                    <a16:creationId xmlns:a16="http://schemas.microsoft.com/office/drawing/2014/main" id="{D7317FC7-37A3-44F0-A5A2-32FCDC017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1378"/>
                <a:ext cx="21" cy="20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29 h 42"/>
                  <a:gd name="T6" fmla="*/ 8 w 42"/>
                  <a:gd name="T7" fmla="*/ 36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7 w 42"/>
                  <a:gd name="T17" fmla="*/ 36 h 42"/>
                  <a:gd name="T18" fmla="*/ 40 w 42"/>
                  <a:gd name="T19" fmla="*/ 29 h 42"/>
                  <a:gd name="T20" fmla="*/ 42 w 42"/>
                  <a:gd name="T21" fmla="*/ 22 h 42"/>
                  <a:gd name="T22" fmla="*/ 42 w 42"/>
                  <a:gd name="T23" fmla="*/ 22 h 42"/>
                  <a:gd name="T24" fmla="*/ 40 w 42"/>
                  <a:gd name="T25" fmla="*/ 13 h 42"/>
                  <a:gd name="T26" fmla="*/ 37 w 42"/>
                  <a:gd name="T27" fmla="*/ 7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8 w 42"/>
                  <a:gd name="T37" fmla="*/ 7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8" y="36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7" y="36"/>
                    </a:lnTo>
                    <a:lnTo>
                      <a:pt x="40" y="29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3"/>
                    </a:lnTo>
                    <a:lnTo>
                      <a:pt x="37" y="7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8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5" name="Freeform 840">
                <a:extLst>
                  <a:ext uri="{FF2B5EF4-FFF2-40B4-BE49-F238E27FC236}">
                    <a16:creationId xmlns:a16="http://schemas.microsoft.com/office/drawing/2014/main" id="{C1FCA3E7-9C2C-4A38-87BA-811BAF41D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1379"/>
                <a:ext cx="21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9 h 40"/>
                  <a:gd name="T6" fmla="*/ 7 w 41"/>
                  <a:gd name="T7" fmla="*/ 34 h 40"/>
                  <a:gd name="T8" fmla="*/ 12 w 41"/>
                  <a:gd name="T9" fmla="*/ 40 h 40"/>
                  <a:gd name="T10" fmla="*/ 21 w 41"/>
                  <a:gd name="T11" fmla="*/ 40 h 40"/>
                  <a:gd name="T12" fmla="*/ 21 w 41"/>
                  <a:gd name="T13" fmla="*/ 40 h 40"/>
                  <a:gd name="T14" fmla="*/ 29 w 41"/>
                  <a:gd name="T15" fmla="*/ 40 h 40"/>
                  <a:gd name="T16" fmla="*/ 36 w 41"/>
                  <a:gd name="T17" fmla="*/ 34 h 40"/>
                  <a:gd name="T18" fmla="*/ 40 w 41"/>
                  <a:gd name="T19" fmla="*/ 29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2 h 40"/>
                  <a:gd name="T26" fmla="*/ 36 w 41"/>
                  <a:gd name="T27" fmla="*/ 5 h 40"/>
                  <a:gd name="T28" fmla="*/ 29 w 41"/>
                  <a:gd name="T29" fmla="*/ 2 h 40"/>
                  <a:gd name="T30" fmla="*/ 21 w 41"/>
                  <a:gd name="T31" fmla="*/ 0 h 40"/>
                  <a:gd name="T32" fmla="*/ 21 w 41"/>
                  <a:gd name="T33" fmla="*/ 0 h 40"/>
                  <a:gd name="T34" fmla="*/ 12 w 41"/>
                  <a:gd name="T35" fmla="*/ 2 h 40"/>
                  <a:gd name="T36" fmla="*/ 7 w 41"/>
                  <a:gd name="T37" fmla="*/ 5 h 40"/>
                  <a:gd name="T38" fmla="*/ 1 w 41"/>
                  <a:gd name="T39" fmla="*/ 12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7" y="34"/>
                    </a:lnTo>
                    <a:lnTo>
                      <a:pt x="12" y="40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2"/>
                    </a:lnTo>
                    <a:lnTo>
                      <a:pt x="36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6" name="Freeform 841">
                <a:extLst>
                  <a:ext uri="{FF2B5EF4-FFF2-40B4-BE49-F238E27FC236}">
                    <a16:creationId xmlns:a16="http://schemas.microsoft.com/office/drawing/2014/main" id="{ACC55369-263C-42E6-89E3-D8BC1D008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1380"/>
                <a:ext cx="21" cy="21"/>
              </a:xfrm>
              <a:custGeom>
                <a:avLst/>
                <a:gdLst>
                  <a:gd name="T0" fmla="*/ 0 w 42"/>
                  <a:gd name="T1" fmla="*/ 21 h 41"/>
                  <a:gd name="T2" fmla="*/ 0 w 42"/>
                  <a:gd name="T3" fmla="*/ 21 h 41"/>
                  <a:gd name="T4" fmla="*/ 2 w 42"/>
                  <a:gd name="T5" fmla="*/ 29 h 41"/>
                  <a:gd name="T6" fmla="*/ 6 w 42"/>
                  <a:gd name="T7" fmla="*/ 36 h 41"/>
                  <a:gd name="T8" fmla="*/ 13 w 42"/>
                  <a:gd name="T9" fmla="*/ 40 h 41"/>
                  <a:gd name="T10" fmla="*/ 20 w 42"/>
                  <a:gd name="T11" fmla="*/ 41 h 41"/>
                  <a:gd name="T12" fmla="*/ 20 w 42"/>
                  <a:gd name="T13" fmla="*/ 41 h 41"/>
                  <a:gd name="T14" fmla="*/ 29 w 42"/>
                  <a:gd name="T15" fmla="*/ 40 h 41"/>
                  <a:gd name="T16" fmla="*/ 35 w 42"/>
                  <a:gd name="T17" fmla="*/ 36 h 41"/>
                  <a:gd name="T18" fmla="*/ 40 w 42"/>
                  <a:gd name="T19" fmla="*/ 29 h 41"/>
                  <a:gd name="T20" fmla="*/ 42 w 42"/>
                  <a:gd name="T21" fmla="*/ 21 h 41"/>
                  <a:gd name="T22" fmla="*/ 42 w 42"/>
                  <a:gd name="T23" fmla="*/ 21 h 41"/>
                  <a:gd name="T24" fmla="*/ 40 w 42"/>
                  <a:gd name="T25" fmla="*/ 12 h 41"/>
                  <a:gd name="T26" fmla="*/ 35 w 42"/>
                  <a:gd name="T27" fmla="*/ 7 h 41"/>
                  <a:gd name="T28" fmla="*/ 29 w 42"/>
                  <a:gd name="T29" fmla="*/ 1 h 41"/>
                  <a:gd name="T30" fmla="*/ 20 w 42"/>
                  <a:gd name="T31" fmla="*/ 0 h 41"/>
                  <a:gd name="T32" fmla="*/ 20 w 42"/>
                  <a:gd name="T33" fmla="*/ 0 h 41"/>
                  <a:gd name="T34" fmla="*/ 13 w 42"/>
                  <a:gd name="T35" fmla="*/ 1 h 41"/>
                  <a:gd name="T36" fmla="*/ 6 w 42"/>
                  <a:gd name="T37" fmla="*/ 7 h 41"/>
                  <a:gd name="T38" fmla="*/ 2 w 42"/>
                  <a:gd name="T39" fmla="*/ 12 h 41"/>
                  <a:gd name="T40" fmla="*/ 0 w 42"/>
                  <a:gd name="T41" fmla="*/ 21 h 41"/>
                  <a:gd name="T42" fmla="*/ 0 w 42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9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2"/>
                    </a:lnTo>
                    <a:lnTo>
                      <a:pt x="35" y="7"/>
                    </a:lnTo>
                    <a:lnTo>
                      <a:pt x="2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7" name="Freeform 842">
                <a:extLst>
                  <a:ext uri="{FF2B5EF4-FFF2-40B4-BE49-F238E27FC236}">
                    <a16:creationId xmlns:a16="http://schemas.microsoft.com/office/drawing/2014/main" id="{43D764F9-0239-46C8-8055-6E76D4BCE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5" y="1382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5 w 42"/>
                  <a:gd name="T7" fmla="*/ 35 h 40"/>
                  <a:gd name="T8" fmla="*/ 13 w 42"/>
                  <a:gd name="T9" fmla="*/ 38 h 40"/>
                  <a:gd name="T10" fmla="*/ 20 w 42"/>
                  <a:gd name="T11" fmla="*/ 40 h 40"/>
                  <a:gd name="T12" fmla="*/ 20 w 42"/>
                  <a:gd name="T13" fmla="*/ 40 h 40"/>
                  <a:gd name="T14" fmla="*/ 29 w 42"/>
                  <a:gd name="T15" fmla="*/ 38 h 40"/>
                  <a:gd name="T16" fmla="*/ 35 w 42"/>
                  <a:gd name="T17" fmla="*/ 35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5 w 42"/>
                  <a:gd name="T27" fmla="*/ 6 h 40"/>
                  <a:gd name="T28" fmla="*/ 29 w 42"/>
                  <a:gd name="T29" fmla="*/ 2 h 40"/>
                  <a:gd name="T30" fmla="*/ 20 w 42"/>
                  <a:gd name="T31" fmla="*/ 0 h 40"/>
                  <a:gd name="T32" fmla="*/ 20 w 42"/>
                  <a:gd name="T33" fmla="*/ 0 h 40"/>
                  <a:gd name="T34" fmla="*/ 13 w 42"/>
                  <a:gd name="T35" fmla="*/ 2 h 40"/>
                  <a:gd name="T36" fmla="*/ 5 w 42"/>
                  <a:gd name="T37" fmla="*/ 6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5" y="35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5" y="35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8" name="Freeform 843">
                <a:extLst>
                  <a:ext uri="{FF2B5EF4-FFF2-40B4-BE49-F238E27FC236}">
                    <a16:creationId xmlns:a16="http://schemas.microsoft.com/office/drawing/2014/main" id="{AFE99A04-9C7C-45C5-A9DE-29D0166CC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9" y="1383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7 w 42"/>
                  <a:gd name="T7" fmla="*/ 36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7 w 42"/>
                  <a:gd name="T17" fmla="*/ 36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7 w 42"/>
                  <a:gd name="T27" fmla="*/ 5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7 w 42"/>
                  <a:gd name="T37" fmla="*/ 5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7" y="36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7" y="36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7" y="5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9" name="Freeform 844">
                <a:extLst>
                  <a:ext uri="{FF2B5EF4-FFF2-40B4-BE49-F238E27FC236}">
                    <a16:creationId xmlns:a16="http://schemas.microsoft.com/office/drawing/2014/main" id="{2A8E8F92-DC11-4E8E-98EE-AC33EDD29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" y="1390"/>
                <a:ext cx="21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7 h 40"/>
                  <a:gd name="T6" fmla="*/ 7 w 41"/>
                  <a:gd name="T7" fmla="*/ 34 h 40"/>
                  <a:gd name="T8" fmla="*/ 12 w 41"/>
                  <a:gd name="T9" fmla="*/ 38 h 40"/>
                  <a:gd name="T10" fmla="*/ 21 w 41"/>
                  <a:gd name="T11" fmla="*/ 40 h 40"/>
                  <a:gd name="T12" fmla="*/ 21 w 41"/>
                  <a:gd name="T13" fmla="*/ 40 h 40"/>
                  <a:gd name="T14" fmla="*/ 29 w 41"/>
                  <a:gd name="T15" fmla="*/ 38 h 40"/>
                  <a:gd name="T16" fmla="*/ 36 w 41"/>
                  <a:gd name="T17" fmla="*/ 34 h 40"/>
                  <a:gd name="T18" fmla="*/ 40 w 41"/>
                  <a:gd name="T19" fmla="*/ 27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0 h 40"/>
                  <a:gd name="T26" fmla="*/ 36 w 41"/>
                  <a:gd name="T27" fmla="*/ 5 h 40"/>
                  <a:gd name="T28" fmla="*/ 29 w 41"/>
                  <a:gd name="T29" fmla="*/ 0 h 40"/>
                  <a:gd name="T30" fmla="*/ 21 w 41"/>
                  <a:gd name="T31" fmla="*/ 0 h 40"/>
                  <a:gd name="T32" fmla="*/ 21 w 41"/>
                  <a:gd name="T33" fmla="*/ 0 h 40"/>
                  <a:gd name="T34" fmla="*/ 12 w 41"/>
                  <a:gd name="T35" fmla="*/ 0 h 40"/>
                  <a:gd name="T36" fmla="*/ 7 w 41"/>
                  <a:gd name="T37" fmla="*/ 5 h 40"/>
                  <a:gd name="T38" fmla="*/ 1 w 41"/>
                  <a:gd name="T39" fmla="*/ 10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2" y="38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9" y="38"/>
                    </a:lnTo>
                    <a:lnTo>
                      <a:pt x="36" y="34"/>
                    </a:lnTo>
                    <a:lnTo>
                      <a:pt x="40" y="27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0"/>
                    </a:lnTo>
                    <a:lnTo>
                      <a:pt x="36" y="5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7" y="5"/>
                    </a:lnTo>
                    <a:lnTo>
                      <a:pt x="1" y="10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0" name="Freeform 845">
                <a:extLst>
                  <a:ext uri="{FF2B5EF4-FFF2-40B4-BE49-F238E27FC236}">
                    <a16:creationId xmlns:a16="http://schemas.microsoft.com/office/drawing/2014/main" id="{8129CF36-D146-478C-AD60-1DBD2282B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7" y="1391"/>
                <a:ext cx="21" cy="21"/>
              </a:xfrm>
              <a:custGeom>
                <a:avLst/>
                <a:gdLst>
                  <a:gd name="T0" fmla="*/ 0 w 41"/>
                  <a:gd name="T1" fmla="*/ 20 h 42"/>
                  <a:gd name="T2" fmla="*/ 0 w 41"/>
                  <a:gd name="T3" fmla="*/ 20 h 42"/>
                  <a:gd name="T4" fmla="*/ 1 w 41"/>
                  <a:gd name="T5" fmla="*/ 29 h 42"/>
                  <a:gd name="T6" fmla="*/ 5 w 41"/>
                  <a:gd name="T7" fmla="*/ 35 h 42"/>
                  <a:gd name="T8" fmla="*/ 12 w 41"/>
                  <a:gd name="T9" fmla="*/ 40 h 42"/>
                  <a:gd name="T10" fmla="*/ 20 w 41"/>
                  <a:gd name="T11" fmla="*/ 42 h 42"/>
                  <a:gd name="T12" fmla="*/ 20 w 41"/>
                  <a:gd name="T13" fmla="*/ 42 h 42"/>
                  <a:gd name="T14" fmla="*/ 29 w 41"/>
                  <a:gd name="T15" fmla="*/ 40 h 42"/>
                  <a:gd name="T16" fmla="*/ 34 w 41"/>
                  <a:gd name="T17" fmla="*/ 35 h 42"/>
                  <a:gd name="T18" fmla="*/ 40 w 41"/>
                  <a:gd name="T19" fmla="*/ 29 h 42"/>
                  <a:gd name="T20" fmla="*/ 41 w 41"/>
                  <a:gd name="T21" fmla="*/ 20 h 42"/>
                  <a:gd name="T22" fmla="*/ 41 w 41"/>
                  <a:gd name="T23" fmla="*/ 20 h 42"/>
                  <a:gd name="T24" fmla="*/ 40 w 41"/>
                  <a:gd name="T25" fmla="*/ 13 h 42"/>
                  <a:gd name="T26" fmla="*/ 34 w 41"/>
                  <a:gd name="T27" fmla="*/ 6 h 42"/>
                  <a:gd name="T28" fmla="*/ 29 w 41"/>
                  <a:gd name="T29" fmla="*/ 2 h 42"/>
                  <a:gd name="T30" fmla="*/ 20 w 41"/>
                  <a:gd name="T31" fmla="*/ 0 h 42"/>
                  <a:gd name="T32" fmla="*/ 20 w 41"/>
                  <a:gd name="T33" fmla="*/ 0 h 42"/>
                  <a:gd name="T34" fmla="*/ 12 w 41"/>
                  <a:gd name="T35" fmla="*/ 2 h 42"/>
                  <a:gd name="T36" fmla="*/ 5 w 41"/>
                  <a:gd name="T37" fmla="*/ 6 h 42"/>
                  <a:gd name="T38" fmla="*/ 1 w 41"/>
                  <a:gd name="T39" fmla="*/ 13 h 42"/>
                  <a:gd name="T40" fmla="*/ 0 w 41"/>
                  <a:gd name="T41" fmla="*/ 20 h 42"/>
                  <a:gd name="T42" fmla="*/ 0 w 41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5" y="35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5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3"/>
                    </a:lnTo>
                    <a:lnTo>
                      <a:pt x="34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6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1" name="Freeform 846">
                <a:extLst>
                  <a:ext uri="{FF2B5EF4-FFF2-40B4-BE49-F238E27FC236}">
                    <a16:creationId xmlns:a16="http://schemas.microsoft.com/office/drawing/2014/main" id="{37C909AD-A701-46F6-A9D1-E59E1972E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9" y="1392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29 h 42"/>
                  <a:gd name="T6" fmla="*/ 6 w 40"/>
                  <a:gd name="T7" fmla="*/ 37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9 w 40"/>
                  <a:gd name="T15" fmla="*/ 40 h 42"/>
                  <a:gd name="T16" fmla="*/ 35 w 40"/>
                  <a:gd name="T17" fmla="*/ 37 h 42"/>
                  <a:gd name="T18" fmla="*/ 40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40 w 40"/>
                  <a:gd name="T25" fmla="*/ 13 h 42"/>
                  <a:gd name="T26" fmla="*/ 35 w 40"/>
                  <a:gd name="T27" fmla="*/ 7 h 42"/>
                  <a:gd name="T28" fmla="*/ 29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6 w 40"/>
                  <a:gd name="T37" fmla="*/ 7 h 42"/>
                  <a:gd name="T38" fmla="*/ 2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6" y="37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7"/>
                    </a:lnTo>
                    <a:lnTo>
                      <a:pt x="40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13"/>
                    </a:lnTo>
                    <a:lnTo>
                      <a:pt x="35" y="7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2" name="Freeform 847">
                <a:extLst>
                  <a:ext uri="{FF2B5EF4-FFF2-40B4-BE49-F238E27FC236}">
                    <a16:creationId xmlns:a16="http://schemas.microsoft.com/office/drawing/2014/main" id="{79820096-4F63-42F4-A447-5C72B2DF8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3" y="1396"/>
                <a:ext cx="21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8 h 40"/>
                  <a:gd name="T6" fmla="*/ 5 w 41"/>
                  <a:gd name="T7" fmla="*/ 35 h 40"/>
                  <a:gd name="T8" fmla="*/ 12 w 41"/>
                  <a:gd name="T9" fmla="*/ 39 h 40"/>
                  <a:gd name="T10" fmla="*/ 20 w 41"/>
                  <a:gd name="T11" fmla="*/ 40 h 40"/>
                  <a:gd name="T12" fmla="*/ 20 w 41"/>
                  <a:gd name="T13" fmla="*/ 40 h 40"/>
                  <a:gd name="T14" fmla="*/ 29 w 41"/>
                  <a:gd name="T15" fmla="*/ 39 h 40"/>
                  <a:gd name="T16" fmla="*/ 34 w 41"/>
                  <a:gd name="T17" fmla="*/ 35 h 40"/>
                  <a:gd name="T18" fmla="*/ 40 w 41"/>
                  <a:gd name="T19" fmla="*/ 28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1 h 40"/>
                  <a:gd name="T26" fmla="*/ 34 w 41"/>
                  <a:gd name="T27" fmla="*/ 6 h 40"/>
                  <a:gd name="T28" fmla="*/ 29 w 41"/>
                  <a:gd name="T29" fmla="*/ 0 h 40"/>
                  <a:gd name="T30" fmla="*/ 20 w 41"/>
                  <a:gd name="T31" fmla="*/ 0 h 40"/>
                  <a:gd name="T32" fmla="*/ 20 w 41"/>
                  <a:gd name="T33" fmla="*/ 0 h 40"/>
                  <a:gd name="T34" fmla="*/ 12 w 41"/>
                  <a:gd name="T35" fmla="*/ 0 h 40"/>
                  <a:gd name="T36" fmla="*/ 5 w 41"/>
                  <a:gd name="T37" fmla="*/ 6 h 40"/>
                  <a:gd name="T38" fmla="*/ 1 w 41"/>
                  <a:gd name="T39" fmla="*/ 11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8"/>
                    </a:lnTo>
                    <a:lnTo>
                      <a:pt x="5" y="35"/>
                    </a:lnTo>
                    <a:lnTo>
                      <a:pt x="12" y="39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9"/>
                    </a:lnTo>
                    <a:lnTo>
                      <a:pt x="34" y="35"/>
                    </a:lnTo>
                    <a:lnTo>
                      <a:pt x="40" y="28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1"/>
                    </a:lnTo>
                    <a:lnTo>
                      <a:pt x="34" y="6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6"/>
                    </a:lnTo>
                    <a:lnTo>
                      <a:pt x="1" y="11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3" name="Freeform 848">
                <a:extLst>
                  <a:ext uri="{FF2B5EF4-FFF2-40B4-BE49-F238E27FC236}">
                    <a16:creationId xmlns:a16="http://schemas.microsoft.com/office/drawing/2014/main" id="{C2595B1D-EA59-4AB9-A387-0422B442B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5" y="1396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8 h 40"/>
                  <a:gd name="T6" fmla="*/ 7 w 42"/>
                  <a:gd name="T7" fmla="*/ 35 h 40"/>
                  <a:gd name="T8" fmla="*/ 13 w 42"/>
                  <a:gd name="T9" fmla="*/ 39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39 h 40"/>
                  <a:gd name="T16" fmla="*/ 37 w 42"/>
                  <a:gd name="T17" fmla="*/ 35 h 40"/>
                  <a:gd name="T18" fmla="*/ 40 w 42"/>
                  <a:gd name="T19" fmla="*/ 28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1 h 40"/>
                  <a:gd name="T26" fmla="*/ 37 w 42"/>
                  <a:gd name="T27" fmla="*/ 6 h 40"/>
                  <a:gd name="T28" fmla="*/ 29 w 42"/>
                  <a:gd name="T29" fmla="*/ 0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0 h 40"/>
                  <a:gd name="T36" fmla="*/ 7 w 42"/>
                  <a:gd name="T37" fmla="*/ 6 h 40"/>
                  <a:gd name="T38" fmla="*/ 2 w 42"/>
                  <a:gd name="T39" fmla="*/ 11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8"/>
                    </a:lnTo>
                    <a:lnTo>
                      <a:pt x="7" y="35"/>
                    </a:lnTo>
                    <a:lnTo>
                      <a:pt x="13" y="39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39"/>
                    </a:lnTo>
                    <a:lnTo>
                      <a:pt x="37" y="35"/>
                    </a:lnTo>
                    <a:lnTo>
                      <a:pt x="40" y="28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1"/>
                    </a:lnTo>
                    <a:lnTo>
                      <a:pt x="37" y="6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0"/>
                    </a:lnTo>
                    <a:lnTo>
                      <a:pt x="7" y="6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4" name="Freeform 849">
                <a:extLst>
                  <a:ext uri="{FF2B5EF4-FFF2-40B4-BE49-F238E27FC236}">
                    <a16:creationId xmlns:a16="http://schemas.microsoft.com/office/drawing/2014/main" id="{71118028-DAD8-4858-A739-2A9C6139F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6" y="1405"/>
                <a:ext cx="21" cy="21"/>
              </a:xfrm>
              <a:custGeom>
                <a:avLst/>
                <a:gdLst>
                  <a:gd name="T0" fmla="*/ 0 w 42"/>
                  <a:gd name="T1" fmla="*/ 20 h 41"/>
                  <a:gd name="T2" fmla="*/ 0 w 42"/>
                  <a:gd name="T3" fmla="*/ 20 h 41"/>
                  <a:gd name="T4" fmla="*/ 2 w 42"/>
                  <a:gd name="T5" fmla="*/ 29 h 41"/>
                  <a:gd name="T6" fmla="*/ 7 w 42"/>
                  <a:gd name="T7" fmla="*/ 34 h 41"/>
                  <a:gd name="T8" fmla="*/ 13 w 42"/>
                  <a:gd name="T9" fmla="*/ 40 h 41"/>
                  <a:gd name="T10" fmla="*/ 22 w 42"/>
                  <a:gd name="T11" fmla="*/ 41 h 41"/>
                  <a:gd name="T12" fmla="*/ 22 w 42"/>
                  <a:gd name="T13" fmla="*/ 41 h 41"/>
                  <a:gd name="T14" fmla="*/ 29 w 42"/>
                  <a:gd name="T15" fmla="*/ 40 h 41"/>
                  <a:gd name="T16" fmla="*/ 36 w 42"/>
                  <a:gd name="T17" fmla="*/ 34 h 41"/>
                  <a:gd name="T18" fmla="*/ 40 w 42"/>
                  <a:gd name="T19" fmla="*/ 29 h 41"/>
                  <a:gd name="T20" fmla="*/ 42 w 42"/>
                  <a:gd name="T21" fmla="*/ 20 h 41"/>
                  <a:gd name="T22" fmla="*/ 42 w 42"/>
                  <a:gd name="T23" fmla="*/ 20 h 41"/>
                  <a:gd name="T24" fmla="*/ 40 w 42"/>
                  <a:gd name="T25" fmla="*/ 12 h 41"/>
                  <a:gd name="T26" fmla="*/ 36 w 42"/>
                  <a:gd name="T27" fmla="*/ 5 h 41"/>
                  <a:gd name="T28" fmla="*/ 29 w 42"/>
                  <a:gd name="T29" fmla="*/ 1 h 41"/>
                  <a:gd name="T30" fmla="*/ 22 w 42"/>
                  <a:gd name="T31" fmla="*/ 0 h 41"/>
                  <a:gd name="T32" fmla="*/ 22 w 42"/>
                  <a:gd name="T33" fmla="*/ 0 h 41"/>
                  <a:gd name="T34" fmla="*/ 13 w 42"/>
                  <a:gd name="T35" fmla="*/ 1 h 41"/>
                  <a:gd name="T36" fmla="*/ 7 w 42"/>
                  <a:gd name="T37" fmla="*/ 5 h 41"/>
                  <a:gd name="T38" fmla="*/ 2 w 42"/>
                  <a:gd name="T39" fmla="*/ 12 h 41"/>
                  <a:gd name="T40" fmla="*/ 0 w 42"/>
                  <a:gd name="T41" fmla="*/ 20 h 41"/>
                  <a:gd name="T42" fmla="*/ 0 w 42"/>
                  <a:gd name="T43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1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7" y="34"/>
                    </a:lnTo>
                    <a:lnTo>
                      <a:pt x="13" y="40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6" y="5"/>
                    </a:lnTo>
                    <a:lnTo>
                      <a:pt x="29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7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5" name="Freeform 850">
                <a:extLst>
                  <a:ext uri="{FF2B5EF4-FFF2-40B4-BE49-F238E27FC236}">
                    <a16:creationId xmlns:a16="http://schemas.microsoft.com/office/drawing/2014/main" id="{3F58E24B-7B2C-40B6-B968-136273976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1408"/>
                <a:ext cx="21" cy="20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6 w 42"/>
                  <a:gd name="T7" fmla="*/ 35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6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6 w 42"/>
                  <a:gd name="T27" fmla="*/ 6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6 w 42"/>
                  <a:gd name="T37" fmla="*/ 6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6" y="35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6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6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6" name="Freeform 851">
                <a:extLst>
                  <a:ext uri="{FF2B5EF4-FFF2-40B4-BE49-F238E27FC236}">
                    <a16:creationId xmlns:a16="http://schemas.microsoft.com/office/drawing/2014/main" id="{885A6EC4-F823-4FC6-B414-54E2E8319E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0" y="1410"/>
                <a:ext cx="21" cy="21"/>
              </a:xfrm>
              <a:custGeom>
                <a:avLst/>
                <a:gdLst>
                  <a:gd name="T0" fmla="*/ 0 w 42"/>
                  <a:gd name="T1" fmla="*/ 21 h 41"/>
                  <a:gd name="T2" fmla="*/ 0 w 42"/>
                  <a:gd name="T3" fmla="*/ 21 h 41"/>
                  <a:gd name="T4" fmla="*/ 2 w 42"/>
                  <a:gd name="T5" fmla="*/ 29 h 41"/>
                  <a:gd name="T6" fmla="*/ 7 w 42"/>
                  <a:gd name="T7" fmla="*/ 36 h 41"/>
                  <a:gd name="T8" fmla="*/ 13 w 42"/>
                  <a:gd name="T9" fmla="*/ 40 h 41"/>
                  <a:gd name="T10" fmla="*/ 22 w 42"/>
                  <a:gd name="T11" fmla="*/ 41 h 41"/>
                  <a:gd name="T12" fmla="*/ 22 w 42"/>
                  <a:gd name="T13" fmla="*/ 41 h 41"/>
                  <a:gd name="T14" fmla="*/ 29 w 42"/>
                  <a:gd name="T15" fmla="*/ 40 h 41"/>
                  <a:gd name="T16" fmla="*/ 36 w 42"/>
                  <a:gd name="T17" fmla="*/ 36 h 41"/>
                  <a:gd name="T18" fmla="*/ 40 w 42"/>
                  <a:gd name="T19" fmla="*/ 29 h 41"/>
                  <a:gd name="T20" fmla="*/ 42 w 42"/>
                  <a:gd name="T21" fmla="*/ 21 h 41"/>
                  <a:gd name="T22" fmla="*/ 42 w 42"/>
                  <a:gd name="T23" fmla="*/ 21 h 41"/>
                  <a:gd name="T24" fmla="*/ 40 w 42"/>
                  <a:gd name="T25" fmla="*/ 12 h 41"/>
                  <a:gd name="T26" fmla="*/ 36 w 42"/>
                  <a:gd name="T27" fmla="*/ 7 h 41"/>
                  <a:gd name="T28" fmla="*/ 29 w 42"/>
                  <a:gd name="T29" fmla="*/ 1 h 41"/>
                  <a:gd name="T30" fmla="*/ 22 w 42"/>
                  <a:gd name="T31" fmla="*/ 0 h 41"/>
                  <a:gd name="T32" fmla="*/ 22 w 42"/>
                  <a:gd name="T33" fmla="*/ 0 h 41"/>
                  <a:gd name="T34" fmla="*/ 13 w 42"/>
                  <a:gd name="T35" fmla="*/ 1 h 41"/>
                  <a:gd name="T36" fmla="*/ 7 w 42"/>
                  <a:gd name="T37" fmla="*/ 7 h 41"/>
                  <a:gd name="T38" fmla="*/ 2 w 42"/>
                  <a:gd name="T39" fmla="*/ 12 h 41"/>
                  <a:gd name="T40" fmla="*/ 0 w 42"/>
                  <a:gd name="T41" fmla="*/ 21 h 41"/>
                  <a:gd name="T42" fmla="*/ 0 w 42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9"/>
                    </a:lnTo>
                    <a:lnTo>
                      <a:pt x="7" y="36"/>
                    </a:lnTo>
                    <a:lnTo>
                      <a:pt x="13" y="40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9" y="40"/>
                    </a:lnTo>
                    <a:lnTo>
                      <a:pt x="36" y="36"/>
                    </a:lnTo>
                    <a:lnTo>
                      <a:pt x="40" y="29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2"/>
                    </a:lnTo>
                    <a:lnTo>
                      <a:pt x="36" y="7"/>
                    </a:lnTo>
                    <a:lnTo>
                      <a:pt x="29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7" y="7"/>
                    </a:lnTo>
                    <a:lnTo>
                      <a:pt x="2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7" name="Freeform 852">
                <a:extLst>
                  <a:ext uri="{FF2B5EF4-FFF2-40B4-BE49-F238E27FC236}">
                    <a16:creationId xmlns:a16="http://schemas.microsoft.com/office/drawing/2014/main" id="{D47B740B-82D7-4859-859C-59CAEE7ED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3" y="1410"/>
                <a:ext cx="20" cy="21"/>
              </a:xfrm>
              <a:custGeom>
                <a:avLst/>
                <a:gdLst>
                  <a:gd name="T0" fmla="*/ 0 w 40"/>
                  <a:gd name="T1" fmla="*/ 21 h 41"/>
                  <a:gd name="T2" fmla="*/ 0 w 40"/>
                  <a:gd name="T3" fmla="*/ 21 h 41"/>
                  <a:gd name="T4" fmla="*/ 0 w 40"/>
                  <a:gd name="T5" fmla="*/ 29 h 41"/>
                  <a:gd name="T6" fmla="*/ 5 w 40"/>
                  <a:gd name="T7" fmla="*/ 36 h 41"/>
                  <a:gd name="T8" fmla="*/ 12 w 40"/>
                  <a:gd name="T9" fmla="*/ 40 h 41"/>
                  <a:gd name="T10" fmla="*/ 20 w 40"/>
                  <a:gd name="T11" fmla="*/ 41 h 41"/>
                  <a:gd name="T12" fmla="*/ 20 w 40"/>
                  <a:gd name="T13" fmla="*/ 41 h 41"/>
                  <a:gd name="T14" fmla="*/ 27 w 40"/>
                  <a:gd name="T15" fmla="*/ 40 h 41"/>
                  <a:gd name="T16" fmla="*/ 34 w 40"/>
                  <a:gd name="T17" fmla="*/ 36 h 41"/>
                  <a:gd name="T18" fmla="*/ 38 w 40"/>
                  <a:gd name="T19" fmla="*/ 29 h 41"/>
                  <a:gd name="T20" fmla="*/ 40 w 40"/>
                  <a:gd name="T21" fmla="*/ 21 h 41"/>
                  <a:gd name="T22" fmla="*/ 40 w 40"/>
                  <a:gd name="T23" fmla="*/ 21 h 41"/>
                  <a:gd name="T24" fmla="*/ 38 w 40"/>
                  <a:gd name="T25" fmla="*/ 12 h 41"/>
                  <a:gd name="T26" fmla="*/ 34 w 40"/>
                  <a:gd name="T27" fmla="*/ 7 h 41"/>
                  <a:gd name="T28" fmla="*/ 27 w 40"/>
                  <a:gd name="T29" fmla="*/ 1 h 41"/>
                  <a:gd name="T30" fmla="*/ 20 w 40"/>
                  <a:gd name="T31" fmla="*/ 0 h 41"/>
                  <a:gd name="T32" fmla="*/ 20 w 40"/>
                  <a:gd name="T33" fmla="*/ 0 h 41"/>
                  <a:gd name="T34" fmla="*/ 12 w 40"/>
                  <a:gd name="T35" fmla="*/ 1 h 41"/>
                  <a:gd name="T36" fmla="*/ 5 w 40"/>
                  <a:gd name="T37" fmla="*/ 7 h 41"/>
                  <a:gd name="T38" fmla="*/ 0 w 40"/>
                  <a:gd name="T39" fmla="*/ 12 h 41"/>
                  <a:gd name="T40" fmla="*/ 0 w 40"/>
                  <a:gd name="T41" fmla="*/ 21 h 41"/>
                  <a:gd name="T42" fmla="*/ 0 w 40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1">
                    <a:moveTo>
                      <a:pt x="0" y="21"/>
                    </a:moveTo>
                    <a:lnTo>
                      <a:pt x="0" y="21"/>
                    </a:lnTo>
                    <a:lnTo>
                      <a:pt x="0" y="29"/>
                    </a:lnTo>
                    <a:lnTo>
                      <a:pt x="5" y="36"/>
                    </a:lnTo>
                    <a:lnTo>
                      <a:pt x="12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7" y="40"/>
                    </a:lnTo>
                    <a:lnTo>
                      <a:pt x="34" y="36"/>
                    </a:lnTo>
                    <a:lnTo>
                      <a:pt x="38" y="29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38" y="12"/>
                    </a:lnTo>
                    <a:lnTo>
                      <a:pt x="34" y="7"/>
                    </a:lnTo>
                    <a:lnTo>
                      <a:pt x="27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1"/>
                    </a:lnTo>
                    <a:lnTo>
                      <a:pt x="5" y="7"/>
                    </a:lnTo>
                    <a:lnTo>
                      <a:pt x="0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8" name="Freeform 853">
                <a:extLst>
                  <a:ext uri="{FF2B5EF4-FFF2-40B4-BE49-F238E27FC236}">
                    <a16:creationId xmlns:a16="http://schemas.microsoft.com/office/drawing/2014/main" id="{1005FD71-E656-4368-B442-B821930E3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" y="1410"/>
                <a:ext cx="20" cy="21"/>
              </a:xfrm>
              <a:custGeom>
                <a:avLst/>
                <a:gdLst>
                  <a:gd name="T0" fmla="*/ 0 w 40"/>
                  <a:gd name="T1" fmla="*/ 21 h 41"/>
                  <a:gd name="T2" fmla="*/ 0 w 40"/>
                  <a:gd name="T3" fmla="*/ 21 h 41"/>
                  <a:gd name="T4" fmla="*/ 2 w 40"/>
                  <a:gd name="T5" fmla="*/ 29 h 41"/>
                  <a:gd name="T6" fmla="*/ 6 w 40"/>
                  <a:gd name="T7" fmla="*/ 36 h 41"/>
                  <a:gd name="T8" fmla="*/ 13 w 40"/>
                  <a:gd name="T9" fmla="*/ 40 h 41"/>
                  <a:gd name="T10" fmla="*/ 20 w 40"/>
                  <a:gd name="T11" fmla="*/ 41 h 41"/>
                  <a:gd name="T12" fmla="*/ 20 w 40"/>
                  <a:gd name="T13" fmla="*/ 41 h 41"/>
                  <a:gd name="T14" fmla="*/ 29 w 40"/>
                  <a:gd name="T15" fmla="*/ 40 h 41"/>
                  <a:gd name="T16" fmla="*/ 35 w 40"/>
                  <a:gd name="T17" fmla="*/ 36 h 41"/>
                  <a:gd name="T18" fmla="*/ 40 w 40"/>
                  <a:gd name="T19" fmla="*/ 29 h 41"/>
                  <a:gd name="T20" fmla="*/ 40 w 40"/>
                  <a:gd name="T21" fmla="*/ 21 h 41"/>
                  <a:gd name="T22" fmla="*/ 40 w 40"/>
                  <a:gd name="T23" fmla="*/ 21 h 41"/>
                  <a:gd name="T24" fmla="*/ 40 w 40"/>
                  <a:gd name="T25" fmla="*/ 12 h 41"/>
                  <a:gd name="T26" fmla="*/ 35 w 40"/>
                  <a:gd name="T27" fmla="*/ 7 h 41"/>
                  <a:gd name="T28" fmla="*/ 29 w 40"/>
                  <a:gd name="T29" fmla="*/ 1 h 41"/>
                  <a:gd name="T30" fmla="*/ 20 w 40"/>
                  <a:gd name="T31" fmla="*/ 0 h 41"/>
                  <a:gd name="T32" fmla="*/ 20 w 40"/>
                  <a:gd name="T33" fmla="*/ 0 h 41"/>
                  <a:gd name="T34" fmla="*/ 13 w 40"/>
                  <a:gd name="T35" fmla="*/ 1 h 41"/>
                  <a:gd name="T36" fmla="*/ 6 w 40"/>
                  <a:gd name="T37" fmla="*/ 7 h 41"/>
                  <a:gd name="T38" fmla="*/ 2 w 40"/>
                  <a:gd name="T39" fmla="*/ 12 h 41"/>
                  <a:gd name="T40" fmla="*/ 0 w 40"/>
                  <a:gd name="T41" fmla="*/ 21 h 41"/>
                  <a:gd name="T42" fmla="*/ 0 w 40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9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0" y="12"/>
                    </a:lnTo>
                    <a:lnTo>
                      <a:pt x="35" y="7"/>
                    </a:lnTo>
                    <a:lnTo>
                      <a:pt x="2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9" name="Freeform 854">
                <a:extLst>
                  <a:ext uri="{FF2B5EF4-FFF2-40B4-BE49-F238E27FC236}">
                    <a16:creationId xmlns:a16="http://schemas.microsoft.com/office/drawing/2014/main" id="{5301E2CD-02A3-4DF1-BF90-6DF072FCE5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1415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9 h 40"/>
                  <a:gd name="T6" fmla="*/ 7 w 42"/>
                  <a:gd name="T7" fmla="*/ 34 h 40"/>
                  <a:gd name="T8" fmla="*/ 13 w 42"/>
                  <a:gd name="T9" fmla="*/ 40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40 h 40"/>
                  <a:gd name="T16" fmla="*/ 36 w 42"/>
                  <a:gd name="T17" fmla="*/ 34 h 40"/>
                  <a:gd name="T18" fmla="*/ 40 w 42"/>
                  <a:gd name="T19" fmla="*/ 29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2 h 40"/>
                  <a:gd name="T26" fmla="*/ 36 w 42"/>
                  <a:gd name="T27" fmla="*/ 5 h 40"/>
                  <a:gd name="T28" fmla="*/ 29 w 42"/>
                  <a:gd name="T29" fmla="*/ 1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1 h 40"/>
                  <a:gd name="T36" fmla="*/ 7 w 42"/>
                  <a:gd name="T37" fmla="*/ 5 h 40"/>
                  <a:gd name="T38" fmla="*/ 2 w 42"/>
                  <a:gd name="T39" fmla="*/ 12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7" y="34"/>
                    </a:lnTo>
                    <a:lnTo>
                      <a:pt x="13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6" y="5"/>
                    </a:lnTo>
                    <a:lnTo>
                      <a:pt x="29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7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0" name="Freeform 855">
                <a:extLst>
                  <a:ext uri="{FF2B5EF4-FFF2-40B4-BE49-F238E27FC236}">
                    <a16:creationId xmlns:a16="http://schemas.microsoft.com/office/drawing/2014/main" id="{9691B482-B311-4D65-92E7-DC381C323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2" y="1415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9 h 40"/>
                  <a:gd name="T6" fmla="*/ 7 w 42"/>
                  <a:gd name="T7" fmla="*/ 34 h 40"/>
                  <a:gd name="T8" fmla="*/ 12 w 42"/>
                  <a:gd name="T9" fmla="*/ 40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40 h 40"/>
                  <a:gd name="T16" fmla="*/ 36 w 42"/>
                  <a:gd name="T17" fmla="*/ 34 h 40"/>
                  <a:gd name="T18" fmla="*/ 40 w 42"/>
                  <a:gd name="T19" fmla="*/ 29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2 h 40"/>
                  <a:gd name="T26" fmla="*/ 36 w 42"/>
                  <a:gd name="T27" fmla="*/ 5 h 40"/>
                  <a:gd name="T28" fmla="*/ 29 w 42"/>
                  <a:gd name="T29" fmla="*/ 1 h 40"/>
                  <a:gd name="T30" fmla="*/ 22 w 42"/>
                  <a:gd name="T31" fmla="*/ 0 h 40"/>
                  <a:gd name="T32" fmla="*/ 22 w 42"/>
                  <a:gd name="T33" fmla="*/ 0 h 40"/>
                  <a:gd name="T34" fmla="*/ 12 w 42"/>
                  <a:gd name="T35" fmla="*/ 1 h 40"/>
                  <a:gd name="T36" fmla="*/ 7 w 42"/>
                  <a:gd name="T37" fmla="*/ 5 h 40"/>
                  <a:gd name="T38" fmla="*/ 2 w 42"/>
                  <a:gd name="T39" fmla="*/ 12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7" y="34"/>
                    </a:lnTo>
                    <a:lnTo>
                      <a:pt x="12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6" y="5"/>
                    </a:lnTo>
                    <a:lnTo>
                      <a:pt x="29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2" y="1"/>
                    </a:lnTo>
                    <a:lnTo>
                      <a:pt x="7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1" name="Freeform 856">
                <a:extLst>
                  <a:ext uri="{FF2B5EF4-FFF2-40B4-BE49-F238E27FC236}">
                    <a16:creationId xmlns:a16="http://schemas.microsoft.com/office/drawing/2014/main" id="{D1F1BEA9-632E-4200-BB29-68464051F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6" y="1416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30 h 42"/>
                  <a:gd name="T6" fmla="*/ 5 w 40"/>
                  <a:gd name="T7" fmla="*/ 37 h 42"/>
                  <a:gd name="T8" fmla="*/ 13 w 40"/>
                  <a:gd name="T9" fmla="*/ 41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1 h 42"/>
                  <a:gd name="T16" fmla="*/ 34 w 40"/>
                  <a:gd name="T17" fmla="*/ 37 h 42"/>
                  <a:gd name="T18" fmla="*/ 38 w 40"/>
                  <a:gd name="T19" fmla="*/ 30 h 42"/>
                  <a:gd name="T20" fmla="*/ 40 w 40"/>
                  <a:gd name="T21" fmla="*/ 22 h 42"/>
                  <a:gd name="T22" fmla="*/ 40 w 40"/>
                  <a:gd name="T23" fmla="*/ 22 h 42"/>
                  <a:gd name="T24" fmla="*/ 38 w 40"/>
                  <a:gd name="T25" fmla="*/ 13 h 42"/>
                  <a:gd name="T26" fmla="*/ 34 w 40"/>
                  <a:gd name="T27" fmla="*/ 8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5 w 40"/>
                  <a:gd name="T37" fmla="*/ 8 h 42"/>
                  <a:gd name="T38" fmla="*/ 2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30"/>
                    </a:lnTo>
                    <a:lnTo>
                      <a:pt x="5" y="37"/>
                    </a:lnTo>
                    <a:lnTo>
                      <a:pt x="13" y="41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1"/>
                    </a:lnTo>
                    <a:lnTo>
                      <a:pt x="34" y="37"/>
                    </a:lnTo>
                    <a:lnTo>
                      <a:pt x="38" y="30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8" y="13"/>
                    </a:lnTo>
                    <a:lnTo>
                      <a:pt x="34" y="8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8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2" name="Freeform 857">
                <a:extLst>
                  <a:ext uri="{FF2B5EF4-FFF2-40B4-BE49-F238E27FC236}">
                    <a16:creationId xmlns:a16="http://schemas.microsoft.com/office/drawing/2014/main" id="{7916E9A5-DD4A-476D-9EA7-09A8E6FA2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8" y="1416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30 h 42"/>
                  <a:gd name="T6" fmla="*/ 6 w 40"/>
                  <a:gd name="T7" fmla="*/ 37 h 42"/>
                  <a:gd name="T8" fmla="*/ 13 w 40"/>
                  <a:gd name="T9" fmla="*/ 41 h 42"/>
                  <a:gd name="T10" fmla="*/ 20 w 40"/>
                  <a:gd name="T11" fmla="*/ 42 h 42"/>
                  <a:gd name="T12" fmla="*/ 20 w 40"/>
                  <a:gd name="T13" fmla="*/ 42 h 42"/>
                  <a:gd name="T14" fmla="*/ 30 w 40"/>
                  <a:gd name="T15" fmla="*/ 41 h 42"/>
                  <a:gd name="T16" fmla="*/ 35 w 40"/>
                  <a:gd name="T17" fmla="*/ 37 h 42"/>
                  <a:gd name="T18" fmla="*/ 40 w 40"/>
                  <a:gd name="T19" fmla="*/ 30 h 42"/>
                  <a:gd name="T20" fmla="*/ 40 w 40"/>
                  <a:gd name="T21" fmla="*/ 22 h 42"/>
                  <a:gd name="T22" fmla="*/ 40 w 40"/>
                  <a:gd name="T23" fmla="*/ 22 h 42"/>
                  <a:gd name="T24" fmla="*/ 40 w 40"/>
                  <a:gd name="T25" fmla="*/ 13 h 42"/>
                  <a:gd name="T26" fmla="*/ 35 w 40"/>
                  <a:gd name="T27" fmla="*/ 8 h 42"/>
                  <a:gd name="T28" fmla="*/ 30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6 w 40"/>
                  <a:gd name="T37" fmla="*/ 8 h 42"/>
                  <a:gd name="T38" fmla="*/ 2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30"/>
                    </a:lnTo>
                    <a:lnTo>
                      <a:pt x="6" y="37"/>
                    </a:lnTo>
                    <a:lnTo>
                      <a:pt x="13" y="41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30" y="41"/>
                    </a:lnTo>
                    <a:lnTo>
                      <a:pt x="35" y="37"/>
                    </a:lnTo>
                    <a:lnTo>
                      <a:pt x="40" y="30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13"/>
                    </a:lnTo>
                    <a:lnTo>
                      <a:pt x="35" y="8"/>
                    </a:lnTo>
                    <a:lnTo>
                      <a:pt x="30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8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3" name="Freeform 858">
                <a:extLst>
                  <a:ext uri="{FF2B5EF4-FFF2-40B4-BE49-F238E27FC236}">
                    <a16:creationId xmlns:a16="http://schemas.microsoft.com/office/drawing/2014/main" id="{6ED4C7F3-77A7-4422-A253-C82897DD4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" y="1419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6 w 42"/>
                  <a:gd name="T7" fmla="*/ 34 h 40"/>
                  <a:gd name="T8" fmla="*/ 13 w 42"/>
                  <a:gd name="T9" fmla="*/ 38 h 40"/>
                  <a:gd name="T10" fmla="*/ 20 w 42"/>
                  <a:gd name="T11" fmla="*/ 40 h 40"/>
                  <a:gd name="T12" fmla="*/ 20 w 42"/>
                  <a:gd name="T13" fmla="*/ 40 h 40"/>
                  <a:gd name="T14" fmla="*/ 29 w 42"/>
                  <a:gd name="T15" fmla="*/ 38 h 40"/>
                  <a:gd name="T16" fmla="*/ 35 w 42"/>
                  <a:gd name="T17" fmla="*/ 34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1 h 40"/>
                  <a:gd name="T26" fmla="*/ 35 w 42"/>
                  <a:gd name="T27" fmla="*/ 5 h 40"/>
                  <a:gd name="T28" fmla="*/ 29 w 42"/>
                  <a:gd name="T29" fmla="*/ 0 h 40"/>
                  <a:gd name="T30" fmla="*/ 20 w 42"/>
                  <a:gd name="T31" fmla="*/ 0 h 40"/>
                  <a:gd name="T32" fmla="*/ 20 w 42"/>
                  <a:gd name="T33" fmla="*/ 0 h 40"/>
                  <a:gd name="T34" fmla="*/ 13 w 42"/>
                  <a:gd name="T35" fmla="*/ 0 h 40"/>
                  <a:gd name="T36" fmla="*/ 6 w 42"/>
                  <a:gd name="T37" fmla="*/ 5 h 40"/>
                  <a:gd name="T38" fmla="*/ 2 w 42"/>
                  <a:gd name="T39" fmla="*/ 11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6" y="34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5" y="34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1"/>
                    </a:lnTo>
                    <a:lnTo>
                      <a:pt x="35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4" name="Freeform 859">
                <a:extLst>
                  <a:ext uri="{FF2B5EF4-FFF2-40B4-BE49-F238E27FC236}">
                    <a16:creationId xmlns:a16="http://schemas.microsoft.com/office/drawing/2014/main" id="{12CBA49C-BAB8-4C8C-9CFB-D6BF71AD5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8" y="1419"/>
                <a:ext cx="20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0 w 41"/>
                  <a:gd name="T5" fmla="*/ 27 h 40"/>
                  <a:gd name="T6" fmla="*/ 6 w 41"/>
                  <a:gd name="T7" fmla="*/ 34 h 40"/>
                  <a:gd name="T8" fmla="*/ 11 w 41"/>
                  <a:gd name="T9" fmla="*/ 38 h 40"/>
                  <a:gd name="T10" fmla="*/ 20 w 41"/>
                  <a:gd name="T11" fmla="*/ 40 h 40"/>
                  <a:gd name="T12" fmla="*/ 20 w 41"/>
                  <a:gd name="T13" fmla="*/ 40 h 40"/>
                  <a:gd name="T14" fmla="*/ 28 w 41"/>
                  <a:gd name="T15" fmla="*/ 38 h 40"/>
                  <a:gd name="T16" fmla="*/ 35 w 41"/>
                  <a:gd name="T17" fmla="*/ 34 h 40"/>
                  <a:gd name="T18" fmla="*/ 39 w 41"/>
                  <a:gd name="T19" fmla="*/ 27 h 40"/>
                  <a:gd name="T20" fmla="*/ 41 w 41"/>
                  <a:gd name="T21" fmla="*/ 20 h 40"/>
                  <a:gd name="T22" fmla="*/ 41 w 41"/>
                  <a:gd name="T23" fmla="*/ 20 h 40"/>
                  <a:gd name="T24" fmla="*/ 39 w 41"/>
                  <a:gd name="T25" fmla="*/ 11 h 40"/>
                  <a:gd name="T26" fmla="*/ 35 w 41"/>
                  <a:gd name="T27" fmla="*/ 5 h 40"/>
                  <a:gd name="T28" fmla="*/ 28 w 41"/>
                  <a:gd name="T29" fmla="*/ 0 h 40"/>
                  <a:gd name="T30" fmla="*/ 20 w 41"/>
                  <a:gd name="T31" fmla="*/ 0 h 40"/>
                  <a:gd name="T32" fmla="*/ 20 w 41"/>
                  <a:gd name="T33" fmla="*/ 0 h 40"/>
                  <a:gd name="T34" fmla="*/ 11 w 41"/>
                  <a:gd name="T35" fmla="*/ 0 h 40"/>
                  <a:gd name="T36" fmla="*/ 6 w 41"/>
                  <a:gd name="T37" fmla="*/ 5 h 40"/>
                  <a:gd name="T38" fmla="*/ 0 w 41"/>
                  <a:gd name="T39" fmla="*/ 11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6" y="34"/>
                    </a:lnTo>
                    <a:lnTo>
                      <a:pt x="11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8" y="38"/>
                    </a:lnTo>
                    <a:lnTo>
                      <a:pt x="35" y="34"/>
                    </a:lnTo>
                    <a:lnTo>
                      <a:pt x="39" y="27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39" y="11"/>
                    </a:lnTo>
                    <a:lnTo>
                      <a:pt x="35" y="5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0"/>
                    </a:lnTo>
                    <a:lnTo>
                      <a:pt x="6" y="5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5" name="Freeform 860">
                <a:extLst>
                  <a:ext uri="{FF2B5EF4-FFF2-40B4-BE49-F238E27FC236}">
                    <a16:creationId xmlns:a16="http://schemas.microsoft.com/office/drawing/2014/main" id="{CCC2C07A-8112-4955-9E27-EB3BFC4DC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0" y="1422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2 w 40"/>
                  <a:gd name="T5" fmla="*/ 28 h 40"/>
                  <a:gd name="T6" fmla="*/ 6 w 40"/>
                  <a:gd name="T7" fmla="*/ 35 h 40"/>
                  <a:gd name="T8" fmla="*/ 13 w 40"/>
                  <a:gd name="T9" fmla="*/ 38 h 40"/>
                  <a:gd name="T10" fmla="*/ 20 w 40"/>
                  <a:gd name="T11" fmla="*/ 40 h 40"/>
                  <a:gd name="T12" fmla="*/ 20 w 40"/>
                  <a:gd name="T13" fmla="*/ 40 h 40"/>
                  <a:gd name="T14" fmla="*/ 27 w 40"/>
                  <a:gd name="T15" fmla="*/ 38 h 40"/>
                  <a:gd name="T16" fmla="*/ 35 w 40"/>
                  <a:gd name="T17" fmla="*/ 35 h 40"/>
                  <a:gd name="T18" fmla="*/ 38 w 40"/>
                  <a:gd name="T19" fmla="*/ 28 h 40"/>
                  <a:gd name="T20" fmla="*/ 40 w 40"/>
                  <a:gd name="T21" fmla="*/ 20 h 40"/>
                  <a:gd name="T22" fmla="*/ 40 w 40"/>
                  <a:gd name="T23" fmla="*/ 20 h 40"/>
                  <a:gd name="T24" fmla="*/ 38 w 40"/>
                  <a:gd name="T25" fmla="*/ 13 h 40"/>
                  <a:gd name="T26" fmla="*/ 35 w 40"/>
                  <a:gd name="T27" fmla="*/ 6 h 40"/>
                  <a:gd name="T28" fmla="*/ 27 w 40"/>
                  <a:gd name="T29" fmla="*/ 2 h 40"/>
                  <a:gd name="T30" fmla="*/ 20 w 40"/>
                  <a:gd name="T31" fmla="*/ 0 h 40"/>
                  <a:gd name="T32" fmla="*/ 20 w 40"/>
                  <a:gd name="T33" fmla="*/ 0 h 40"/>
                  <a:gd name="T34" fmla="*/ 13 w 40"/>
                  <a:gd name="T35" fmla="*/ 2 h 40"/>
                  <a:gd name="T36" fmla="*/ 6 w 40"/>
                  <a:gd name="T37" fmla="*/ 6 h 40"/>
                  <a:gd name="T38" fmla="*/ 2 w 40"/>
                  <a:gd name="T39" fmla="*/ 13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8"/>
                    </a:lnTo>
                    <a:lnTo>
                      <a:pt x="6" y="35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7" y="38"/>
                    </a:lnTo>
                    <a:lnTo>
                      <a:pt x="35" y="35"/>
                    </a:lnTo>
                    <a:lnTo>
                      <a:pt x="38" y="2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3"/>
                    </a:lnTo>
                    <a:lnTo>
                      <a:pt x="35" y="6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6" name="Freeform 861">
                <a:extLst>
                  <a:ext uri="{FF2B5EF4-FFF2-40B4-BE49-F238E27FC236}">
                    <a16:creationId xmlns:a16="http://schemas.microsoft.com/office/drawing/2014/main" id="{BEEC6F45-7CAA-459F-903E-9276A6047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48" y="1433"/>
                <a:ext cx="21" cy="21"/>
              </a:xfrm>
              <a:custGeom>
                <a:avLst/>
                <a:gdLst>
                  <a:gd name="T0" fmla="*/ 0 w 41"/>
                  <a:gd name="T1" fmla="*/ 22 h 42"/>
                  <a:gd name="T2" fmla="*/ 0 w 41"/>
                  <a:gd name="T3" fmla="*/ 22 h 42"/>
                  <a:gd name="T4" fmla="*/ 1 w 41"/>
                  <a:gd name="T5" fmla="*/ 29 h 42"/>
                  <a:gd name="T6" fmla="*/ 7 w 41"/>
                  <a:gd name="T7" fmla="*/ 36 h 42"/>
                  <a:gd name="T8" fmla="*/ 12 w 41"/>
                  <a:gd name="T9" fmla="*/ 40 h 42"/>
                  <a:gd name="T10" fmla="*/ 21 w 41"/>
                  <a:gd name="T11" fmla="*/ 42 h 42"/>
                  <a:gd name="T12" fmla="*/ 21 w 41"/>
                  <a:gd name="T13" fmla="*/ 42 h 42"/>
                  <a:gd name="T14" fmla="*/ 29 w 41"/>
                  <a:gd name="T15" fmla="*/ 40 h 42"/>
                  <a:gd name="T16" fmla="*/ 36 w 41"/>
                  <a:gd name="T17" fmla="*/ 36 h 42"/>
                  <a:gd name="T18" fmla="*/ 40 w 41"/>
                  <a:gd name="T19" fmla="*/ 29 h 42"/>
                  <a:gd name="T20" fmla="*/ 41 w 41"/>
                  <a:gd name="T21" fmla="*/ 22 h 42"/>
                  <a:gd name="T22" fmla="*/ 41 w 41"/>
                  <a:gd name="T23" fmla="*/ 22 h 42"/>
                  <a:gd name="T24" fmla="*/ 40 w 41"/>
                  <a:gd name="T25" fmla="*/ 13 h 42"/>
                  <a:gd name="T26" fmla="*/ 36 w 41"/>
                  <a:gd name="T27" fmla="*/ 7 h 42"/>
                  <a:gd name="T28" fmla="*/ 29 w 41"/>
                  <a:gd name="T29" fmla="*/ 2 h 42"/>
                  <a:gd name="T30" fmla="*/ 21 w 41"/>
                  <a:gd name="T31" fmla="*/ 0 h 42"/>
                  <a:gd name="T32" fmla="*/ 21 w 41"/>
                  <a:gd name="T33" fmla="*/ 0 h 42"/>
                  <a:gd name="T34" fmla="*/ 12 w 41"/>
                  <a:gd name="T35" fmla="*/ 2 h 42"/>
                  <a:gd name="T36" fmla="*/ 7 w 41"/>
                  <a:gd name="T37" fmla="*/ 7 h 42"/>
                  <a:gd name="T38" fmla="*/ 1 w 41"/>
                  <a:gd name="T39" fmla="*/ 13 h 42"/>
                  <a:gd name="T40" fmla="*/ 0 w 41"/>
                  <a:gd name="T41" fmla="*/ 22 h 42"/>
                  <a:gd name="T42" fmla="*/ 0 w 41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2"/>
                    </a:moveTo>
                    <a:lnTo>
                      <a:pt x="0" y="22"/>
                    </a:lnTo>
                    <a:lnTo>
                      <a:pt x="1" y="29"/>
                    </a:lnTo>
                    <a:lnTo>
                      <a:pt x="7" y="36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6"/>
                    </a:lnTo>
                    <a:lnTo>
                      <a:pt x="40" y="29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13"/>
                    </a:lnTo>
                    <a:lnTo>
                      <a:pt x="36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7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7" name="Freeform 862">
                <a:extLst>
                  <a:ext uri="{FF2B5EF4-FFF2-40B4-BE49-F238E27FC236}">
                    <a16:creationId xmlns:a16="http://schemas.microsoft.com/office/drawing/2014/main" id="{BDFF5988-8886-4B42-84EE-57C2AB558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1" y="1433"/>
                <a:ext cx="21" cy="21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29 h 42"/>
                  <a:gd name="T6" fmla="*/ 5 w 42"/>
                  <a:gd name="T7" fmla="*/ 36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5 w 42"/>
                  <a:gd name="T17" fmla="*/ 36 h 42"/>
                  <a:gd name="T18" fmla="*/ 40 w 42"/>
                  <a:gd name="T19" fmla="*/ 29 h 42"/>
                  <a:gd name="T20" fmla="*/ 42 w 42"/>
                  <a:gd name="T21" fmla="*/ 22 h 42"/>
                  <a:gd name="T22" fmla="*/ 42 w 42"/>
                  <a:gd name="T23" fmla="*/ 22 h 42"/>
                  <a:gd name="T24" fmla="*/ 40 w 42"/>
                  <a:gd name="T25" fmla="*/ 13 h 42"/>
                  <a:gd name="T26" fmla="*/ 35 w 42"/>
                  <a:gd name="T27" fmla="*/ 7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5 w 42"/>
                  <a:gd name="T37" fmla="*/ 7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5" y="36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3"/>
                    </a:lnTo>
                    <a:lnTo>
                      <a:pt x="35" y="7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8" name="Freeform 863">
                <a:extLst>
                  <a:ext uri="{FF2B5EF4-FFF2-40B4-BE49-F238E27FC236}">
                    <a16:creationId xmlns:a16="http://schemas.microsoft.com/office/drawing/2014/main" id="{B4DEEAAF-F6E0-477B-B277-D49794D4D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5" y="1435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8 w 42"/>
                  <a:gd name="T7" fmla="*/ 34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7 w 42"/>
                  <a:gd name="T17" fmla="*/ 34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2 h 42"/>
                  <a:gd name="T26" fmla="*/ 37 w 42"/>
                  <a:gd name="T27" fmla="*/ 5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8 w 42"/>
                  <a:gd name="T37" fmla="*/ 5 h 42"/>
                  <a:gd name="T38" fmla="*/ 2 w 42"/>
                  <a:gd name="T39" fmla="*/ 12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8" y="34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7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7" y="5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8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9" name="Freeform 864">
                <a:extLst>
                  <a:ext uri="{FF2B5EF4-FFF2-40B4-BE49-F238E27FC236}">
                    <a16:creationId xmlns:a16="http://schemas.microsoft.com/office/drawing/2014/main" id="{47A6FA07-2E76-4F3E-98D2-11750521B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7" y="1435"/>
                <a:ext cx="20" cy="21"/>
              </a:xfrm>
              <a:custGeom>
                <a:avLst/>
                <a:gdLst>
                  <a:gd name="T0" fmla="*/ 0 w 40"/>
                  <a:gd name="T1" fmla="*/ 20 h 42"/>
                  <a:gd name="T2" fmla="*/ 0 w 40"/>
                  <a:gd name="T3" fmla="*/ 20 h 42"/>
                  <a:gd name="T4" fmla="*/ 0 w 40"/>
                  <a:gd name="T5" fmla="*/ 29 h 42"/>
                  <a:gd name="T6" fmla="*/ 5 w 40"/>
                  <a:gd name="T7" fmla="*/ 34 h 42"/>
                  <a:gd name="T8" fmla="*/ 11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4 w 40"/>
                  <a:gd name="T17" fmla="*/ 34 h 42"/>
                  <a:gd name="T18" fmla="*/ 38 w 40"/>
                  <a:gd name="T19" fmla="*/ 29 h 42"/>
                  <a:gd name="T20" fmla="*/ 40 w 40"/>
                  <a:gd name="T21" fmla="*/ 20 h 42"/>
                  <a:gd name="T22" fmla="*/ 40 w 40"/>
                  <a:gd name="T23" fmla="*/ 20 h 42"/>
                  <a:gd name="T24" fmla="*/ 38 w 40"/>
                  <a:gd name="T25" fmla="*/ 12 h 42"/>
                  <a:gd name="T26" fmla="*/ 34 w 40"/>
                  <a:gd name="T27" fmla="*/ 5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1 w 40"/>
                  <a:gd name="T35" fmla="*/ 2 h 42"/>
                  <a:gd name="T36" fmla="*/ 5 w 40"/>
                  <a:gd name="T37" fmla="*/ 5 h 42"/>
                  <a:gd name="T38" fmla="*/ 0 w 40"/>
                  <a:gd name="T39" fmla="*/ 12 h 42"/>
                  <a:gd name="T40" fmla="*/ 0 w 40"/>
                  <a:gd name="T41" fmla="*/ 20 h 42"/>
                  <a:gd name="T42" fmla="*/ 0 w 40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0"/>
                    </a:moveTo>
                    <a:lnTo>
                      <a:pt x="0" y="20"/>
                    </a:lnTo>
                    <a:lnTo>
                      <a:pt x="0" y="29"/>
                    </a:lnTo>
                    <a:lnTo>
                      <a:pt x="5" y="34"/>
                    </a:lnTo>
                    <a:lnTo>
                      <a:pt x="11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4" y="34"/>
                    </a:lnTo>
                    <a:lnTo>
                      <a:pt x="38" y="29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2"/>
                    </a:lnTo>
                    <a:lnTo>
                      <a:pt x="34" y="5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5" y="5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0" name="Freeform 865">
                <a:extLst>
                  <a:ext uri="{FF2B5EF4-FFF2-40B4-BE49-F238E27FC236}">
                    <a16:creationId xmlns:a16="http://schemas.microsoft.com/office/drawing/2014/main" id="{7A4D2EED-6884-44A2-8EEC-95DF2F5D0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1" y="1445"/>
                <a:ext cx="20" cy="21"/>
              </a:xfrm>
              <a:custGeom>
                <a:avLst/>
                <a:gdLst>
                  <a:gd name="T0" fmla="*/ 0 w 40"/>
                  <a:gd name="T1" fmla="*/ 20 h 42"/>
                  <a:gd name="T2" fmla="*/ 0 w 40"/>
                  <a:gd name="T3" fmla="*/ 20 h 42"/>
                  <a:gd name="T4" fmla="*/ 0 w 40"/>
                  <a:gd name="T5" fmla="*/ 29 h 42"/>
                  <a:gd name="T6" fmla="*/ 5 w 40"/>
                  <a:gd name="T7" fmla="*/ 34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5 w 40"/>
                  <a:gd name="T17" fmla="*/ 34 h 42"/>
                  <a:gd name="T18" fmla="*/ 38 w 40"/>
                  <a:gd name="T19" fmla="*/ 29 h 42"/>
                  <a:gd name="T20" fmla="*/ 40 w 40"/>
                  <a:gd name="T21" fmla="*/ 20 h 42"/>
                  <a:gd name="T22" fmla="*/ 40 w 40"/>
                  <a:gd name="T23" fmla="*/ 20 h 42"/>
                  <a:gd name="T24" fmla="*/ 38 w 40"/>
                  <a:gd name="T25" fmla="*/ 12 h 42"/>
                  <a:gd name="T26" fmla="*/ 35 w 40"/>
                  <a:gd name="T27" fmla="*/ 5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5 w 40"/>
                  <a:gd name="T37" fmla="*/ 5 h 42"/>
                  <a:gd name="T38" fmla="*/ 0 w 40"/>
                  <a:gd name="T39" fmla="*/ 12 h 42"/>
                  <a:gd name="T40" fmla="*/ 0 w 40"/>
                  <a:gd name="T41" fmla="*/ 20 h 42"/>
                  <a:gd name="T42" fmla="*/ 0 w 40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0"/>
                    </a:moveTo>
                    <a:lnTo>
                      <a:pt x="0" y="20"/>
                    </a:lnTo>
                    <a:lnTo>
                      <a:pt x="0" y="29"/>
                    </a:lnTo>
                    <a:lnTo>
                      <a:pt x="5" y="34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5" y="34"/>
                    </a:lnTo>
                    <a:lnTo>
                      <a:pt x="38" y="29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2"/>
                    </a:lnTo>
                    <a:lnTo>
                      <a:pt x="35" y="5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5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1" name="Freeform 866">
                <a:extLst>
                  <a:ext uri="{FF2B5EF4-FFF2-40B4-BE49-F238E27FC236}">
                    <a16:creationId xmlns:a16="http://schemas.microsoft.com/office/drawing/2014/main" id="{2A7CD049-C9BF-4FAE-BA20-62657CB6A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5" y="1447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0 w 40"/>
                  <a:gd name="T5" fmla="*/ 28 h 40"/>
                  <a:gd name="T6" fmla="*/ 6 w 40"/>
                  <a:gd name="T7" fmla="*/ 35 h 40"/>
                  <a:gd name="T8" fmla="*/ 11 w 40"/>
                  <a:gd name="T9" fmla="*/ 40 h 40"/>
                  <a:gd name="T10" fmla="*/ 20 w 40"/>
                  <a:gd name="T11" fmla="*/ 40 h 40"/>
                  <a:gd name="T12" fmla="*/ 20 w 40"/>
                  <a:gd name="T13" fmla="*/ 40 h 40"/>
                  <a:gd name="T14" fmla="*/ 28 w 40"/>
                  <a:gd name="T15" fmla="*/ 40 h 40"/>
                  <a:gd name="T16" fmla="*/ 35 w 40"/>
                  <a:gd name="T17" fmla="*/ 35 h 40"/>
                  <a:gd name="T18" fmla="*/ 38 w 40"/>
                  <a:gd name="T19" fmla="*/ 28 h 40"/>
                  <a:gd name="T20" fmla="*/ 40 w 40"/>
                  <a:gd name="T21" fmla="*/ 20 h 40"/>
                  <a:gd name="T22" fmla="*/ 40 w 40"/>
                  <a:gd name="T23" fmla="*/ 20 h 40"/>
                  <a:gd name="T24" fmla="*/ 38 w 40"/>
                  <a:gd name="T25" fmla="*/ 13 h 40"/>
                  <a:gd name="T26" fmla="*/ 35 w 40"/>
                  <a:gd name="T27" fmla="*/ 6 h 40"/>
                  <a:gd name="T28" fmla="*/ 28 w 40"/>
                  <a:gd name="T29" fmla="*/ 2 h 40"/>
                  <a:gd name="T30" fmla="*/ 20 w 40"/>
                  <a:gd name="T31" fmla="*/ 0 h 40"/>
                  <a:gd name="T32" fmla="*/ 20 w 40"/>
                  <a:gd name="T33" fmla="*/ 0 h 40"/>
                  <a:gd name="T34" fmla="*/ 11 w 40"/>
                  <a:gd name="T35" fmla="*/ 2 h 40"/>
                  <a:gd name="T36" fmla="*/ 6 w 40"/>
                  <a:gd name="T37" fmla="*/ 6 h 40"/>
                  <a:gd name="T38" fmla="*/ 0 w 40"/>
                  <a:gd name="T39" fmla="*/ 13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0" y="28"/>
                    </a:lnTo>
                    <a:lnTo>
                      <a:pt x="6" y="35"/>
                    </a:lnTo>
                    <a:lnTo>
                      <a:pt x="11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8" y="40"/>
                    </a:lnTo>
                    <a:lnTo>
                      <a:pt x="35" y="35"/>
                    </a:lnTo>
                    <a:lnTo>
                      <a:pt x="38" y="2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3"/>
                    </a:lnTo>
                    <a:lnTo>
                      <a:pt x="35" y="6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2" name="Freeform 867">
                <a:extLst>
                  <a:ext uri="{FF2B5EF4-FFF2-40B4-BE49-F238E27FC236}">
                    <a16:creationId xmlns:a16="http://schemas.microsoft.com/office/drawing/2014/main" id="{F7E4135D-8D0D-424F-AAF7-C83BD90E65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8" y="1448"/>
                <a:ext cx="21" cy="21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7 h 40"/>
                  <a:gd name="T6" fmla="*/ 5 w 41"/>
                  <a:gd name="T7" fmla="*/ 35 h 40"/>
                  <a:gd name="T8" fmla="*/ 12 w 41"/>
                  <a:gd name="T9" fmla="*/ 38 h 40"/>
                  <a:gd name="T10" fmla="*/ 20 w 41"/>
                  <a:gd name="T11" fmla="*/ 40 h 40"/>
                  <a:gd name="T12" fmla="*/ 20 w 41"/>
                  <a:gd name="T13" fmla="*/ 40 h 40"/>
                  <a:gd name="T14" fmla="*/ 29 w 41"/>
                  <a:gd name="T15" fmla="*/ 38 h 40"/>
                  <a:gd name="T16" fmla="*/ 34 w 41"/>
                  <a:gd name="T17" fmla="*/ 35 h 40"/>
                  <a:gd name="T18" fmla="*/ 40 w 41"/>
                  <a:gd name="T19" fmla="*/ 27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3 h 40"/>
                  <a:gd name="T26" fmla="*/ 34 w 41"/>
                  <a:gd name="T27" fmla="*/ 5 h 40"/>
                  <a:gd name="T28" fmla="*/ 29 w 41"/>
                  <a:gd name="T29" fmla="*/ 0 h 40"/>
                  <a:gd name="T30" fmla="*/ 20 w 41"/>
                  <a:gd name="T31" fmla="*/ 0 h 40"/>
                  <a:gd name="T32" fmla="*/ 20 w 41"/>
                  <a:gd name="T33" fmla="*/ 0 h 40"/>
                  <a:gd name="T34" fmla="*/ 12 w 41"/>
                  <a:gd name="T35" fmla="*/ 0 h 40"/>
                  <a:gd name="T36" fmla="*/ 5 w 41"/>
                  <a:gd name="T37" fmla="*/ 5 h 40"/>
                  <a:gd name="T38" fmla="*/ 1 w 41"/>
                  <a:gd name="T39" fmla="*/ 13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7"/>
                    </a:lnTo>
                    <a:lnTo>
                      <a:pt x="5" y="35"/>
                    </a:lnTo>
                    <a:lnTo>
                      <a:pt x="12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4" y="35"/>
                    </a:lnTo>
                    <a:lnTo>
                      <a:pt x="40" y="27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3"/>
                    </a:lnTo>
                    <a:lnTo>
                      <a:pt x="34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5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3" name="Freeform 868">
                <a:extLst>
                  <a:ext uri="{FF2B5EF4-FFF2-40B4-BE49-F238E27FC236}">
                    <a16:creationId xmlns:a16="http://schemas.microsoft.com/office/drawing/2014/main" id="{0ACC0629-0829-476E-8F48-CE830D5BB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" y="1451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30 h 42"/>
                  <a:gd name="T6" fmla="*/ 5 w 42"/>
                  <a:gd name="T7" fmla="*/ 35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4 w 42"/>
                  <a:gd name="T17" fmla="*/ 35 h 42"/>
                  <a:gd name="T18" fmla="*/ 40 w 42"/>
                  <a:gd name="T19" fmla="*/ 30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4 w 42"/>
                  <a:gd name="T27" fmla="*/ 6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5 w 42"/>
                  <a:gd name="T37" fmla="*/ 6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30"/>
                    </a:lnTo>
                    <a:lnTo>
                      <a:pt x="5" y="35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5"/>
                    </a:lnTo>
                    <a:lnTo>
                      <a:pt x="40" y="3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4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4" name="Freeform 869">
                <a:extLst>
                  <a:ext uri="{FF2B5EF4-FFF2-40B4-BE49-F238E27FC236}">
                    <a16:creationId xmlns:a16="http://schemas.microsoft.com/office/drawing/2014/main" id="{00241A7A-130F-4B3F-B209-DC563F27C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4" y="1454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6 w 42"/>
                  <a:gd name="T7" fmla="*/ 36 h 42"/>
                  <a:gd name="T8" fmla="*/ 13 w 42"/>
                  <a:gd name="T9" fmla="*/ 40 h 42"/>
                  <a:gd name="T10" fmla="*/ 21 w 42"/>
                  <a:gd name="T11" fmla="*/ 42 h 42"/>
                  <a:gd name="T12" fmla="*/ 21 w 42"/>
                  <a:gd name="T13" fmla="*/ 42 h 42"/>
                  <a:gd name="T14" fmla="*/ 30 w 42"/>
                  <a:gd name="T15" fmla="*/ 40 h 42"/>
                  <a:gd name="T16" fmla="*/ 35 w 42"/>
                  <a:gd name="T17" fmla="*/ 36 h 42"/>
                  <a:gd name="T18" fmla="*/ 41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1 w 42"/>
                  <a:gd name="T25" fmla="*/ 13 h 42"/>
                  <a:gd name="T26" fmla="*/ 35 w 42"/>
                  <a:gd name="T27" fmla="*/ 5 h 42"/>
                  <a:gd name="T28" fmla="*/ 30 w 42"/>
                  <a:gd name="T29" fmla="*/ 2 h 42"/>
                  <a:gd name="T30" fmla="*/ 21 w 42"/>
                  <a:gd name="T31" fmla="*/ 0 h 42"/>
                  <a:gd name="T32" fmla="*/ 21 w 42"/>
                  <a:gd name="T33" fmla="*/ 0 h 42"/>
                  <a:gd name="T34" fmla="*/ 13 w 42"/>
                  <a:gd name="T35" fmla="*/ 2 h 42"/>
                  <a:gd name="T36" fmla="*/ 6 w 42"/>
                  <a:gd name="T37" fmla="*/ 5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30" y="40"/>
                    </a:lnTo>
                    <a:lnTo>
                      <a:pt x="35" y="36"/>
                    </a:lnTo>
                    <a:lnTo>
                      <a:pt x="41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1" y="13"/>
                    </a:lnTo>
                    <a:lnTo>
                      <a:pt x="35" y="5"/>
                    </a:lnTo>
                    <a:lnTo>
                      <a:pt x="30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3" y="2"/>
                    </a:lnTo>
                    <a:lnTo>
                      <a:pt x="6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5" name="Freeform 870">
                <a:extLst>
                  <a:ext uri="{FF2B5EF4-FFF2-40B4-BE49-F238E27FC236}">
                    <a16:creationId xmlns:a16="http://schemas.microsoft.com/office/drawing/2014/main" id="{6E5896AE-DEB7-4881-B41E-C213A325E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4" y="1458"/>
                <a:ext cx="21" cy="21"/>
              </a:xfrm>
              <a:custGeom>
                <a:avLst/>
                <a:gdLst>
                  <a:gd name="T0" fmla="*/ 0 w 41"/>
                  <a:gd name="T1" fmla="*/ 20 h 42"/>
                  <a:gd name="T2" fmla="*/ 0 w 41"/>
                  <a:gd name="T3" fmla="*/ 20 h 42"/>
                  <a:gd name="T4" fmla="*/ 1 w 41"/>
                  <a:gd name="T5" fmla="*/ 29 h 42"/>
                  <a:gd name="T6" fmla="*/ 5 w 41"/>
                  <a:gd name="T7" fmla="*/ 36 h 42"/>
                  <a:gd name="T8" fmla="*/ 12 w 41"/>
                  <a:gd name="T9" fmla="*/ 40 h 42"/>
                  <a:gd name="T10" fmla="*/ 20 w 41"/>
                  <a:gd name="T11" fmla="*/ 42 h 42"/>
                  <a:gd name="T12" fmla="*/ 20 w 41"/>
                  <a:gd name="T13" fmla="*/ 42 h 42"/>
                  <a:gd name="T14" fmla="*/ 29 w 41"/>
                  <a:gd name="T15" fmla="*/ 40 h 42"/>
                  <a:gd name="T16" fmla="*/ 34 w 41"/>
                  <a:gd name="T17" fmla="*/ 36 h 42"/>
                  <a:gd name="T18" fmla="*/ 40 w 41"/>
                  <a:gd name="T19" fmla="*/ 29 h 42"/>
                  <a:gd name="T20" fmla="*/ 41 w 41"/>
                  <a:gd name="T21" fmla="*/ 20 h 42"/>
                  <a:gd name="T22" fmla="*/ 41 w 41"/>
                  <a:gd name="T23" fmla="*/ 20 h 42"/>
                  <a:gd name="T24" fmla="*/ 40 w 41"/>
                  <a:gd name="T25" fmla="*/ 13 h 42"/>
                  <a:gd name="T26" fmla="*/ 34 w 41"/>
                  <a:gd name="T27" fmla="*/ 5 h 42"/>
                  <a:gd name="T28" fmla="*/ 29 w 41"/>
                  <a:gd name="T29" fmla="*/ 2 h 42"/>
                  <a:gd name="T30" fmla="*/ 20 w 41"/>
                  <a:gd name="T31" fmla="*/ 0 h 42"/>
                  <a:gd name="T32" fmla="*/ 20 w 41"/>
                  <a:gd name="T33" fmla="*/ 0 h 42"/>
                  <a:gd name="T34" fmla="*/ 12 w 41"/>
                  <a:gd name="T35" fmla="*/ 2 h 42"/>
                  <a:gd name="T36" fmla="*/ 5 w 41"/>
                  <a:gd name="T37" fmla="*/ 5 h 42"/>
                  <a:gd name="T38" fmla="*/ 1 w 41"/>
                  <a:gd name="T39" fmla="*/ 13 h 42"/>
                  <a:gd name="T40" fmla="*/ 0 w 41"/>
                  <a:gd name="T41" fmla="*/ 20 h 42"/>
                  <a:gd name="T42" fmla="*/ 0 w 41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5" y="36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6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3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5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6" name="Freeform 871">
                <a:extLst>
                  <a:ext uri="{FF2B5EF4-FFF2-40B4-BE49-F238E27FC236}">
                    <a16:creationId xmlns:a16="http://schemas.microsoft.com/office/drawing/2014/main" id="{D7322D0A-9A9F-4D83-B9D8-CE4CF2C73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7" y="1465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9 h 40"/>
                  <a:gd name="T6" fmla="*/ 5 w 42"/>
                  <a:gd name="T7" fmla="*/ 34 h 40"/>
                  <a:gd name="T8" fmla="*/ 13 w 42"/>
                  <a:gd name="T9" fmla="*/ 40 h 40"/>
                  <a:gd name="T10" fmla="*/ 20 w 42"/>
                  <a:gd name="T11" fmla="*/ 40 h 40"/>
                  <a:gd name="T12" fmla="*/ 20 w 42"/>
                  <a:gd name="T13" fmla="*/ 40 h 40"/>
                  <a:gd name="T14" fmla="*/ 29 w 42"/>
                  <a:gd name="T15" fmla="*/ 40 h 40"/>
                  <a:gd name="T16" fmla="*/ 34 w 42"/>
                  <a:gd name="T17" fmla="*/ 34 h 40"/>
                  <a:gd name="T18" fmla="*/ 40 w 42"/>
                  <a:gd name="T19" fmla="*/ 29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2 h 40"/>
                  <a:gd name="T26" fmla="*/ 34 w 42"/>
                  <a:gd name="T27" fmla="*/ 5 h 40"/>
                  <a:gd name="T28" fmla="*/ 29 w 42"/>
                  <a:gd name="T29" fmla="*/ 2 h 40"/>
                  <a:gd name="T30" fmla="*/ 20 w 42"/>
                  <a:gd name="T31" fmla="*/ 0 h 40"/>
                  <a:gd name="T32" fmla="*/ 20 w 42"/>
                  <a:gd name="T33" fmla="*/ 0 h 40"/>
                  <a:gd name="T34" fmla="*/ 13 w 42"/>
                  <a:gd name="T35" fmla="*/ 2 h 40"/>
                  <a:gd name="T36" fmla="*/ 5 w 42"/>
                  <a:gd name="T37" fmla="*/ 5 h 40"/>
                  <a:gd name="T38" fmla="*/ 2 w 42"/>
                  <a:gd name="T39" fmla="*/ 12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5" y="34"/>
                    </a:lnTo>
                    <a:lnTo>
                      <a:pt x="13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40"/>
                    </a:lnTo>
                    <a:lnTo>
                      <a:pt x="34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7" name="Freeform 872">
                <a:extLst>
                  <a:ext uri="{FF2B5EF4-FFF2-40B4-BE49-F238E27FC236}">
                    <a16:creationId xmlns:a16="http://schemas.microsoft.com/office/drawing/2014/main" id="{FB4D2ED9-7BAD-42A8-A804-E4AAAC8C4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" y="1476"/>
                <a:ext cx="21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7 h 40"/>
                  <a:gd name="T6" fmla="*/ 7 w 41"/>
                  <a:gd name="T7" fmla="*/ 34 h 40"/>
                  <a:gd name="T8" fmla="*/ 12 w 41"/>
                  <a:gd name="T9" fmla="*/ 38 h 40"/>
                  <a:gd name="T10" fmla="*/ 21 w 41"/>
                  <a:gd name="T11" fmla="*/ 40 h 40"/>
                  <a:gd name="T12" fmla="*/ 21 w 41"/>
                  <a:gd name="T13" fmla="*/ 40 h 40"/>
                  <a:gd name="T14" fmla="*/ 29 w 41"/>
                  <a:gd name="T15" fmla="*/ 38 h 40"/>
                  <a:gd name="T16" fmla="*/ 36 w 41"/>
                  <a:gd name="T17" fmla="*/ 34 h 40"/>
                  <a:gd name="T18" fmla="*/ 40 w 41"/>
                  <a:gd name="T19" fmla="*/ 27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0 h 40"/>
                  <a:gd name="T26" fmla="*/ 36 w 41"/>
                  <a:gd name="T27" fmla="*/ 5 h 40"/>
                  <a:gd name="T28" fmla="*/ 29 w 41"/>
                  <a:gd name="T29" fmla="*/ 0 h 40"/>
                  <a:gd name="T30" fmla="*/ 21 w 41"/>
                  <a:gd name="T31" fmla="*/ 0 h 40"/>
                  <a:gd name="T32" fmla="*/ 21 w 41"/>
                  <a:gd name="T33" fmla="*/ 0 h 40"/>
                  <a:gd name="T34" fmla="*/ 12 w 41"/>
                  <a:gd name="T35" fmla="*/ 0 h 40"/>
                  <a:gd name="T36" fmla="*/ 7 w 41"/>
                  <a:gd name="T37" fmla="*/ 5 h 40"/>
                  <a:gd name="T38" fmla="*/ 1 w 41"/>
                  <a:gd name="T39" fmla="*/ 10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2" y="38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9" y="38"/>
                    </a:lnTo>
                    <a:lnTo>
                      <a:pt x="36" y="34"/>
                    </a:lnTo>
                    <a:lnTo>
                      <a:pt x="40" y="27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0"/>
                    </a:lnTo>
                    <a:lnTo>
                      <a:pt x="36" y="5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7" y="5"/>
                    </a:lnTo>
                    <a:lnTo>
                      <a:pt x="1" y="10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8" name="Freeform 873">
                <a:extLst>
                  <a:ext uri="{FF2B5EF4-FFF2-40B4-BE49-F238E27FC236}">
                    <a16:creationId xmlns:a16="http://schemas.microsoft.com/office/drawing/2014/main" id="{A336F2CB-B9A3-411C-B9B8-3EECF7B9A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5" y="1476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8 w 42"/>
                  <a:gd name="T7" fmla="*/ 34 h 40"/>
                  <a:gd name="T8" fmla="*/ 13 w 42"/>
                  <a:gd name="T9" fmla="*/ 38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38 h 40"/>
                  <a:gd name="T16" fmla="*/ 37 w 42"/>
                  <a:gd name="T17" fmla="*/ 34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0 h 40"/>
                  <a:gd name="T26" fmla="*/ 37 w 42"/>
                  <a:gd name="T27" fmla="*/ 5 h 40"/>
                  <a:gd name="T28" fmla="*/ 29 w 42"/>
                  <a:gd name="T29" fmla="*/ 0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0 h 40"/>
                  <a:gd name="T36" fmla="*/ 8 w 42"/>
                  <a:gd name="T37" fmla="*/ 5 h 40"/>
                  <a:gd name="T38" fmla="*/ 2 w 42"/>
                  <a:gd name="T39" fmla="*/ 10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8" y="34"/>
                    </a:lnTo>
                    <a:lnTo>
                      <a:pt x="13" y="38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38"/>
                    </a:lnTo>
                    <a:lnTo>
                      <a:pt x="37" y="34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0"/>
                    </a:lnTo>
                    <a:lnTo>
                      <a:pt x="37" y="5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0"/>
                    </a:lnTo>
                    <a:lnTo>
                      <a:pt x="8" y="5"/>
                    </a:lnTo>
                    <a:lnTo>
                      <a:pt x="2" y="10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9" name="Freeform 874">
                <a:extLst>
                  <a:ext uri="{FF2B5EF4-FFF2-40B4-BE49-F238E27FC236}">
                    <a16:creationId xmlns:a16="http://schemas.microsoft.com/office/drawing/2014/main" id="{77080C22-8CD1-4388-8F5A-623FDE38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8" y="1479"/>
                <a:ext cx="21" cy="20"/>
              </a:xfrm>
              <a:custGeom>
                <a:avLst/>
                <a:gdLst>
                  <a:gd name="T0" fmla="*/ 0 w 41"/>
                  <a:gd name="T1" fmla="*/ 20 h 42"/>
                  <a:gd name="T2" fmla="*/ 0 w 41"/>
                  <a:gd name="T3" fmla="*/ 20 h 42"/>
                  <a:gd name="T4" fmla="*/ 1 w 41"/>
                  <a:gd name="T5" fmla="*/ 29 h 42"/>
                  <a:gd name="T6" fmla="*/ 7 w 41"/>
                  <a:gd name="T7" fmla="*/ 35 h 42"/>
                  <a:gd name="T8" fmla="*/ 12 w 41"/>
                  <a:gd name="T9" fmla="*/ 40 h 42"/>
                  <a:gd name="T10" fmla="*/ 21 w 41"/>
                  <a:gd name="T11" fmla="*/ 42 h 42"/>
                  <a:gd name="T12" fmla="*/ 21 w 41"/>
                  <a:gd name="T13" fmla="*/ 42 h 42"/>
                  <a:gd name="T14" fmla="*/ 29 w 41"/>
                  <a:gd name="T15" fmla="*/ 40 h 42"/>
                  <a:gd name="T16" fmla="*/ 36 w 41"/>
                  <a:gd name="T17" fmla="*/ 35 h 42"/>
                  <a:gd name="T18" fmla="*/ 40 w 41"/>
                  <a:gd name="T19" fmla="*/ 29 h 42"/>
                  <a:gd name="T20" fmla="*/ 41 w 41"/>
                  <a:gd name="T21" fmla="*/ 20 h 42"/>
                  <a:gd name="T22" fmla="*/ 41 w 41"/>
                  <a:gd name="T23" fmla="*/ 20 h 42"/>
                  <a:gd name="T24" fmla="*/ 40 w 41"/>
                  <a:gd name="T25" fmla="*/ 13 h 42"/>
                  <a:gd name="T26" fmla="*/ 36 w 41"/>
                  <a:gd name="T27" fmla="*/ 5 h 42"/>
                  <a:gd name="T28" fmla="*/ 29 w 41"/>
                  <a:gd name="T29" fmla="*/ 2 h 42"/>
                  <a:gd name="T30" fmla="*/ 21 w 41"/>
                  <a:gd name="T31" fmla="*/ 0 h 42"/>
                  <a:gd name="T32" fmla="*/ 21 w 41"/>
                  <a:gd name="T33" fmla="*/ 0 h 42"/>
                  <a:gd name="T34" fmla="*/ 12 w 41"/>
                  <a:gd name="T35" fmla="*/ 2 h 42"/>
                  <a:gd name="T36" fmla="*/ 7 w 41"/>
                  <a:gd name="T37" fmla="*/ 5 h 42"/>
                  <a:gd name="T38" fmla="*/ 1 w 41"/>
                  <a:gd name="T39" fmla="*/ 13 h 42"/>
                  <a:gd name="T40" fmla="*/ 0 w 41"/>
                  <a:gd name="T41" fmla="*/ 20 h 42"/>
                  <a:gd name="T42" fmla="*/ 0 w 41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7" y="35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5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3"/>
                    </a:lnTo>
                    <a:lnTo>
                      <a:pt x="36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7" y="5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0" name="Freeform 875">
                <a:extLst>
                  <a:ext uri="{FF2B5EF4-FFF2-40B4-BE49-F238E27FC236}">
                    <a16:creationId xmlns:a16="http://schemas.microsoft.com/office/drawing/2014/main" id="{F2BDD440-9E7A-4C02-9B64-5FA63FF8C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65" y="1479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29 h 42"/>
                  <a:gd name="T6" fmla="*/ 6 w 40"/>
                  <a:gd name="T7" fmla="*/ 36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9 w 40"/>
                  <a:gd name="T15" fmla="*/ 40 h 42"/>
                  <a:gd name="T16" fmla="*/ 35 w 40"/>
                  <a:gd name="T17" fmla="*/ 36 h 42"/>
                  <a:gd name="T18" fmla="*/ 40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40 w 40"/>
                  <a:gd name="T25" fmla="*/ 13 h 42"/>
                  <a:gd name="T26" fmla="*/ 35 w 40"/>
                  <a:gd name="T27" fmla="*/ 7 h 42"/>
                  <a:gd name="T28" fmla="*/ 29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6 w 40"/>
                  <a:gd name="T37" fmla="*/ 7 h 42"/>
                  <a:gd name="T38" fmla="*/ 2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13"/>
                    </a:lnTo>
                    <a:lnTo>
                      <a:pt x="35" y="7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1" name="Freeform 876">
                <a:extLst>
                  <a:ext uri="{FF2B5EF4-FFF2-40B4-BE49-F238E27FC236}">
                    <a16:creationId xmlns:a16="http://schemas.microsoft.com/office/drawing/2014/main" id="{A5482B5A-3A26-4A3F-8A6E-A9DF5BE62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1480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7 w 42"/>
                  <a:gd name="T7" fmla="*/ 34 h 40"/>
                  <a:gd name="T8" fmla="*/ 13 w 42"/>
                  <a:gd name="T9" fmla="*/ 38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38 h 40"/>
                  <a:gd name="T16" fmla="*/ 36 w 42"/>
                  <a:gd name="T17" fmla="*/ 34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2 h 40"/>
                  <a:gd name="T26" fmla="*/ 36 w 42"/>
                  <a:gd name="T27" fmla="*/ 5 h 40"/>
                  <a:gd name="T28" fmla="*/ 29 w 42"/>
                  <a:gd name="T29" fmla="*/ 0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0 h 40"/>
                  <a:gd name="T36" fmla="*/ 7 w 42"/>
                  <a:gd name="T37" fmla="*/ 5 h 40"/>
                  <a:gd name="T38" fmla="*/ 2 w 42"/>
                  <a:gd name="T39" fmla="*/ 12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7" y="34"/>
                    </a:lnTo>
                    <a:lnTo>
                      <a:pt x="13" y="38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38"/>
                    </a:lnTo>
                    <a:lnTo>
                      <a:pt x="36" y="34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6" y="5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0"/>
                    </a:lnTo>
                    <a:lnTo>
                      <a:pt x="7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2" name="Freeform 877">
                <a:extLst>
                  <a:ext uri="{FF2B5EF4-FFF2-40B4-BE49-F238E27FC236}">
                    <a16:creationId xmlns:a16="http://schemas.microsoft.com/office/drawing/2014/main" id="{1E52A3AD-414A-42E9-A5E8-33C22B090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4" y="1480"/>
                <a:ext cx="21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7 h 40"/>
                  <a:gd name="T6" fmla="*/ 7 w 41"/>
                  <a:gd name="T7" fmla="*/ 34 h 40"/>
                  <a:gd name="T8" fmla="*/ 12 w 41"/>
                  <a:gd name="T9" fmla="*/ 38 h 40"/>
                  <a:gd name="T10" fmla="*/ 21 w 41"/>
                  <a:gd name="T11" fmla="*/ 40 h 40"/>
                  <a:gd name="T12" fmla="*/ 21 w 41"/>
                  <a:gd name="T13" fmla="*/ 40 h 40"/>
                  <a:gd name="T14" fmla="*/ 29 w 41"/>
                  <a:gd name="T15" fmla="*/ 38 h 40"/>
                  <a:gd name="T16" fmla="*/ 36 w 41"/>
                  <a:gd name="T17" fmla="*/ 34 h 40"/>
                  <a:gd name="T18" fmla="*/ 40 w 41"/>
                  <a:gd name="T19" fmla="*/ 27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2 h 40"/>
                  <a:gd name="T26" fmla="*/ 36 w 41"/>
                  <a:gd name="T27" fmla="*/ 5 h 40"/>
                  <a:gd name="T28" fmla="*/ 29 w 41"/>
                  <a:gd name="T29" fmla="*/ 0 h 40"/>
                  <a:gd name="T30" fmla="*/ 21 w 41"/>
                  <a:gd name="T31" fmla="*/ 0 h 40"/>
                  <a:gd name="T32" fmla="*/ 21 w 41"/>
                  <a:gd name="T33" fmla="*/ 0 h 40"/>
                  <a:gd name="T34" fmla="*/ 12 w 41"/>
                  <a:gd name="T35" fmla="*/ 0 h 40"/>
                  <a:gd name="T36" fmla="*/ 7 w 41"/>
                  <a:gd name="T37" fmla="*/ 5 h 40"/>
                  <a:gd name="T38" fmla="*/ 1 w 41"/>
                  <a:gd name="T39" fmla="*/ 12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7"/>
                    </a:lnTo>
                    <a:lnTo>
                      <a:pt x="7" y="34"/>
                    </a:lnTo>
                    <a:lnTo>
                      <a:pt x="12" y="38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9" y="38"/>
                    </a:lnTo>
                    <a:lnTo>
                      <a:pt x="36" y="34"/>
                    </a:lnTo>
                    <a:lnTo>
                      <a:pt x="40" y="27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2"/>
                    </a:lnTo>
                    <a:lnTo>
                      <a:pt x="36" y="5"/>
                    </a:lnTo>
                    <a:lnTo>
                      <a:pt x="29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0"/>
                    </a:lnTo>
                    <a:lnTo>
                      <a:pt x="7" y="5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3" name="Freeform 878">
                <a:extLst>
                  <a:ext uri="{FF2B5EF4-FFF2-40B4-BE49-F238E27FC236}">
                    <a16:creationId xmlns:a16="http://schemas.microsoft.com/office/drawing/2014/main" id="{7B16E1C5-7684-4CB4-972F-9D002B549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0" y="1483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6 w 42"/>
                  <a:gd name="T7" fmla="*/ 35 h 40"/>
                  <a:gd name="T8" fmla="*/ 13 w 42"/>
                  <a:gd name="T9" fmla="*/ 38 h 40"/>
                  <a:gd name="T10" fmla="*/ 20 w 42"/>
                  <a:gd name="T11" fmla="*/ 40 h 40"/>
                  <a:gd name="T12" fmla="*/ 20 w 42"/>
                  <a:gd name="T13" fmla="*/ 40 h 40"/>
                  <a:gd name="T14" fmla="*/ 29 w 42"/>
                  <a:gd name="T15" fmla="*/ 38 h 40"/>
                  <a:gd name="T16" fmla="*/ 35 w 42"/>
                  <a:gd name="T17" fmla="*/ 35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5 w 42"/>
                  <a:gd name="T27" fmla="*/ 6 h 40"/>
                  <a:gd name="T28" fmla="*/ 29 w 42"/>
                  <a:gd name="T29" fmla="*/ 2 h 40"/>
                  <a:gd name="T30" fmla="*/ 20 w 42"/>
                  <a:gd name="T31" fmla="*/ 0 h 40"/>
                  <a:gd name="T32" fmla="*/ 20 w 42"/>
                  <a:gd name="T33" fmla="*/ 0 h 40"/>
                  <a:gd name="T34" fmla="*/ 13 w 42"/>
                  <a:gd name="T35" fmla="*/ 2 h 40"/>
                  <a:gd name="T36" fmla="*/ 6 w 42"/>
                  <a:gd name="T37" fmla="*/ 6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6" y="35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5" y="35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4" name="Freeform 879">
                <a:extLst>
                  <a:ext uri="{FF2B5EF4-FFF2-40B4-BE49-F238E27FC236}">
                    <a16:creationId xmlns:a16="http://schemas.microsoft.com/office/drawing/2014/main" id="{F4A88F56-A2EC-4E57-95F5-04C3033E1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7" y="1487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8 h 40"/>
                  <a:gd name="T6" fmla="*/ 7 w 42"/>
                  <a:gd name="T7" fmla="*/ 35 h 40"/>
                  <a:gd name="T8" fmla="*/ 13 w 42"/>
                  <a:gd name="T9" fmla="*/ 39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39 h 40"/>
                  <a:gd name="T16" fmla="*/ 36 w 42"/>
                  <a:gd name="T17" fmla="*/ 35 h 40"/>
                  <a:gd name="T18" fmla="*/ 40 w 42"/>
                  <a:gd name="T19" fmla="*/ 28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6 w 42"/>
                  <a:gd name="T27" fmla="*/ 6 h 40"/>
                  <a:gd name="T28" fmla="*/ 29 w 42"/>
                  <a:gd name="T29" fmla="*/ 0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0 h 40"/>
                  <a:gd name="T36" fmla="*/ 7 w 42"/>
                  <a:gd name="T37" fmla="*/ 6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8"/>
                    </a:lnTo>
                    <a:lnTo>
                      <a:pt x="7" y="35"/>
                    </a:lnTo>
                    <a:lnTo>
                      <a:pt x="13" y="39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39"/>
                    </a:lnTo>
                    <a:lnTo>
                      <a:pt x="36" y="35"/>
                    </a:lnTo>
                    <a:lnTo>
                      <a:pt x="40" y="28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6" y="6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0"/>
                    </a:lnTo>
                    <a:lnTo>
                      <a:pt x="7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5" name="Freeform 880">
                <a:extLst>
                  <a:ext uri="{FF2B5EF4-FFF2-40B4-BE49-F238E27FC236}">
                    <a16:creationId xmlns:a16="http://schemas.microsoft.com/office/drawing/2014/main" id="{551BA710-0AB1-4819-A83A-2629E8149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4" y="1487"/>
                <a:ext cx="21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8 h 40"/>
                  <a:gd name="T6" fmla="*/ 5 w 41"/>
                  <a:gd name="T7" fmla="*/ 35 h 40"/>
                  <a:gd name="T8" fmla="*/ 12 w 41"/>
                  <a:gd name="T9" fmla="*/ 39 h 40"/>
                  <a:gd name="T10" fmla="*/ 20 w 41"/>
                  <a:gd name="T11" fmla="*/ 40 h 40"/>
                  <a:gd name="T12" fmla="*/ 20 w 41"/>
                  <a:gd name="T13" fmla="*/ 40 h 40"/>
                  <a:gd name="T14" fmla="*/ 29 w 41"/>
                  <a:gd name="T15" fmla="*/ 39 h 40"/>
                  <a:gd name="T16" fmla="*/ 34 w 41"/>
                  <a:gd name="T17" fmla="*/ 35 h 40"/>
                  <a:gd name="T18" fmla="*/ 40 w 41"/>
                  <a:gd name="T19" fmla="*/ 28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3 h 40"/>
                  <a:gd name="T26" fmla="*/ 34 w 41"/>
                  <a:gd name="T27" fmla="*/ 6 h 40"/>
                  <a:gd name="T28" fmla="*/ 29 w 41"/>
                  <a:gd name="T29" fmla="*/ 0 h 40"/>
                  <a:gd name="T30" fmla="*/ 20 w 41"/>
                  <a:gd name="T31" fmla="*/ 0 h 40"/>
                  <a:gd name="T32" fmla="*/ 20 w 41"/>
                  <a:gd name="T33" fmla="*/ 0 h 40"/>
                  <a:gd name="T34" fmla="*/ 12 w 41"/>
                  <a:gd name="T35" fmla="*/ 0 h 40"/>
                  <a:gd name="T36" fmla="*/ 5 w 41"/>
                  <a:gd name="T37" fmla="*/ 6 h 40"/>
                  <a:gd name="T38" fmla="*/ 1 w 41"/>
                  <a:gd name="T39" fmla="*/ 13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8"/>
                    </a:lnTo>
                    <a:lnTo>
                      <a:pt x="5" y="35"/>
                    </a:lnTo>
                    <a:lnTo>
                      <a:pt x="12" y="39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9"/>
                    </a:lnTo>
                    <a:lnTo>
                      <a:pt x="34" y="35"/>
                    </a:lnTo>
                    <a:lnTo>
                      <a:pt x="40" y="28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3"/>
                    </a:lnTo>
                    <a:lnTo>
                      <a:pt x="34" y="6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6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6" name="Freeform 881">
                <a:extLst>
                  <a:ext uri="{FF2B5EF4-FFF2-40B4-BE49-F238E27FC236}">
                    <a16:creationId xmlns:a16="http://schemas.microsoft.com/office/drawing/2014/main" id="{962625C3-C798-417E-8758-CBC57DB55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96" y="1487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8 h 40"/>
                  <a:gd name="T6" fmla="*/ 6 w 42"/>
                  <a:gd name="T7" fmla="*/ 35 h 40"/>
                  <a:gd name="T8" fmla="*/ 13 w 42"/>
                  <a:gd name="T9" fmla="*/ 39 h 40"/>
                  <a:gd name="T10" fmla="*/ 20 w 42"/>
                  <a:gd name="T11" fmla="*/ 40 h 40"/>
                  <a:gd name="T12" fmla="*/ 20 w 42"/>
                  <a:gd name="T13" fmla="*/ 40 h 40"/>
                  <a:gd name="T14" fmla="*/ 29 w 42"/>
                  <a:gd name="T15" fmla="*/ 39 h 40"/>
                  <a:gd name="T16" fmla="*/ 35 w 42"/>
                  <a:gd name="T17" fmla="*/ 35 h 40"/>
                  <a:gd name="T18" fmla="*/ 40 w 42"/>
                  <a:gd name="T19" fmla="*/ 28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5 w 42"/>
                  <a:gd name="T27" fmla="*/ 6 h 40"/>
                  <a:gd name="T28" fmla="*/ 29 w 42"/>
                  <a:gd name="T29" fmla="*/ 0 h 40"/>
                  <a:gd name="T30" fmla="*/ 20 w 42"/>
                  <a:gd name="T31" fmla="*/ 0 h 40"/>
                  <a:gd name="T32" fmla="*/ 20 w 42"/>
                  <a:gd name="T33" fmla="*/ 0 h 40"/>
                  <a:gd name="T34" fmla="*/ 13 w 42"/>
                  <a:gd name="T35" fmla="*/ 0 h 40"/>
                  <a:gd name="T36" fmla="*/ 6 w 42"/>
                  <a:gd name="T37" fmla="*/ 6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8"/>
                    </a:lnTo>
                    <a:lnTo>
                      <a:pt x="6" y="35"/>
                    </a:lnTo>
                    <a:lnTo>
                      <a:pt x="13" y="39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9"/>
                    </a:lnTo>
                    <a:lnTo>
                      <a:pt x="35" y="35"/>
                    </a:lnTo>
                    <a:lnTo>
                      <a:pt x="40" y="28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5" y="6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7" name="Freeform 882">
                <a:extLst>
                  <a:ext uri="{FF2B5EF4-FFF2-40B4-BE49-F238E27FC236}">
                    <a16:creationId xmlns:a16="http://schemas.microsoft.com/office/drawing/2014/main" id="{E9E95367-B66D-4D53-AD26-995F4D5CA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7" y="1493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5 w 42"/>
                  <a:gd name="T7" fmla="*/ 35 h 40"/>
                  <a:gd name="T8" fmla="*/ 13 w 42"/>
                  <a:gd name="T9" fmla="*/ 40 h 40"/>
                  <a:gd name="T10" fmla="*/ 20 w 42"/>
                  <a:gd name="T11" fmla="*/ 40 h 40"/>
                  <a:gd name="T12" fmla="*/ 20 w 42"/>
                  <a:gd name="T13" fmla="*/ 40 h 40"/>
                  <a:gd name="T14" fmla="*/ 29 w 42"/>
                  <a:gd name="T15" fmla="*/ 40 h 40"/>
                  <a:gd name="T16" fmla="*/ 34 w 42"/>
                  <a:gd name="T17" fmla="*/ 35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4 w 42"/>
                  <a:gd name="T27" fmla="*/ 6 h 40"/>
                  <a:gd name="T28" fmla="*/ 29 w 42"/>
                  <a:gd name="T29" fmla="*/ 2 h 40"/>
                  <a:gd name="T30" fmla="*/ 20 w 42"/>
                  <a:gd name="T31" fmla="*/ 0 h 40"/>
                  <a:gd name="T32" fmla="*/ 20 w 42"/>
                  <a:gd name="T33" fmla="*/ 0 h 40"/>
                  <a:gd name="T34" fmla="*/ 13 w 42"/>
                  <a:gd name="T35" fmla="*/ 2 h 40"/>
                  <a:gd name="T36" fmla="*/ 5 w 42"/>
                  <a:gd name="T37" fmla="*/ 6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5" y="35"/>
                    </a:lnTo>
                    <a:lnTo>
                      <a:pt x="13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40"/>
                    </a:lnTo>
                    <a:lnTo>
                      <a:pt x="34" y="35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4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8" name="Freeform 883">
                <a:extLst>
                  <a:ext uri="{FF2B5EF4-FFF2-40B4-BE49-F238E27FC236}">
                    <a16:creationId xmlns:a16="http://schemas.microsoft.com/office/drawing/2014/main" id="{FA168FCD-3DC5-4E99-84E8-CEF6956BE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5" y="1498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8 w 42"/>
                  <a:gd name="T7" fmla="*/ 35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30 w 42"/>
                  <a:gd name="T15" fmla="*/ 40 h 42"/>
                  <a:gd name="T16" fmla="*/ 37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7 w 42"/>
                  <a:gd name="T27" fmla="*/ 6 h 42"/>
                  <a:gd name="T28" fmla="*/ 30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8 w 42"/>
                  <a:gd name="T37" fmla="*/ 6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8" y="35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30" y="40"/>
                    </a:lnTo>
                    <a:lnTo>
                      <a:pt x="37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7" y="6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9" name="Freeform 884">
                <a:extLst>
                  <a:ext uri="{FF2B5EF4-FFF2-40B4-BE49-F238E27FC236}">
                    <a16:creationId xmlns:a16="http://schemas.microsoft.com/office/drawing/2014/main" id="{6F25C8AB-1466-405C-A2B8-AF2A50230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9" y="1501"/>
                <a:ext cx="21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9 h 40"/>
                  <a:gd name="T6" fmla="*/ 5 w 41"/>
                  <a:gd name="T7" fmla="*/ 34 h 40"/>
                  <a:gd name="T8" fmla="*/ 12 w 41"/>
                  <a:gd name="T9" fmla="*/ 40 h 40"/>
                  <a:gd name="T10" fmla="*/ 20 w 41"/>
                  <a:gd name="T11" fmla="*/ 40 h 40"/>
                  <a:gd name="T12" fmla="*/ 20 w 41"/>
                  <a:gd name="T13" fmla="*/ 40 h 40"/>
                  <a:gd name="T14" fmla="*/ 29 w 41"/>
                  <a:gd name="T15" fmla="*/ 40 h 40"/>
                  <a:gd name="T16" fmla="*/ 34 w 41"/>
                  <a:gd name="T17" fmla="*/ 34 h 40"/>
                  <a:gd name="T18" fmla="*/ 40 w 41"/>
                  <a:gd name="T19" fmla="*/ 29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2 h 40"/>
                  <a:gd name="T26" fmla="*/ 34 w 41"/>
                  <a:gd name="T27" fmla="*/ 5 h 40"/>
                  <a:gd name="T28" fmla="*/ 29 w 41"/>
                  <a:gd name="T29" fmla="*/ 1 h 40"/>
                  <a:gd name="T30" fmla="*/ 20 w 41"/>
                  <a:gd name="T31" fmla="*/ 0 h 40"/>
                  <a:gd name="T32" fmla="*/ 20 w 41"/>
                  <a:gd name="T33" fmla="*/ 0 h 40"/>
                  <a:gd name="T34" fmla="*/ 12 w 41"/>
                  <a:gd name="T35" fmla="*/ 1 h 40"/>
                  <a:gd name="T36" fmla="*/ 5 w 41"/>
                  <a:gd name="T37" fmla="*/ 5 h 40"/>
                  <a:gd name="T38" fmla="*/ 1 w 41"/>
                  <a:gd name="T39" fmla="*/ 12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5" y="34"/>
                    </a:lnTo>
                    <a:lnTo>
                      <a:pt x="12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40"/>
                    </a:lnTo>
                    <a:lnTo>
                      <a:pt x="34" y="34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2"/>
                    </a:lnTo>
                    <a:lnTo>
                      <a:pt x="34" y="5"/>
                    </a:lnTo>
                    <a:lnTo>
                      <a:pt x="2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0" name="Freeform 885">
                <a:extLst>
                  <a:ext uri="{FF2B5EF4-FFF2-40B4-BE49-F238E27FC236}">
                    <a16:creationId xmlns:a16="http://schemas.microsoft.com/office/drawing/2014/main" id="{A069AC03-0913-427A-BDC2-8A4F2DDFC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3" y="1501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9 h 40"/>
                  <a:gd name="T6" fmla="*/ 7 w 42"/>
                  <a:gd name="T7" fmla="*/ 34 h 40"/>
                  <a:gd name="T8" fmla="*/ 13 w 42"/>
                  <a:gd name="T9" fmla="*/ 40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40 h 40"/>
                  <a:gd name="T16" fmla="*/ 36 w 42"/>
                  <a:gd name="T17" fmla="*/ 34 h 40"/>
                  <a:gd name="T18" fmla="*/ 40 w 42"/>
                  <a:gd name="T19" fmla="*/ 29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2 h 40"/>
                  <a:gd name="T26" fmla="*/ 36 w 42"/>
                  <a:gd name="T27" fmla="*/ 5 h 40"/>
                  <a:gd name="T28" fmla="*/ 29 w 42"/>
                  <a:gd name="T29" fmla="*/ 1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1 h 40"/>
                  <a:gd name="T36" fmla="*/ 7 w 42"/>
                  <a:gd name="T37" fmla="*/ 5 h 40"/>
                  <a:gd name="T38" fmla="*/ 2 w 42"/>
                  <a:gd name="T39" fmla="*/ 12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7" y="34"/>
                    </a:lnTo>
                    <a:lnTo>
                      <a:pt x="13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6" y="5"/>
                    </a:lnTo>
                    <a:lnTo>
                      <a:pt x="29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7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1" name="Freeform 886">
                <a:extLst>
                  <a:ext uri="{FF2B5EF4-FFF2-40B4-BE49-F238E27FC236}">
                    <a16:creationId xmlns:a16="http://schemas.microsoft.com/office/drawing/2014/main" id="{AC1C64B2-5E73-4EE0-B8D8-061A5EB45D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29" y="1504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1 w 40"/>
                  <a:gd name="T5" fmla="*/ 29 h 42"/>
                  <a:gd name="T6" fmla="*/ 5 w 40"/>
                  <a:gd name="T7" fmla="*/ 36 h 42"/>
                  <a:gd name="T8" fmla="*/ 12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4 w 40"/>
                  <a:gd name="T17" fmla="*/ 36 h 42"/>
                  <a:gd name="T18" fmla="*/ 38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38 w 40"/>
                  <a:gd name="T25" fmla="*/ 13 h 42"/>
                  <a:gd name="T26" fmla="*/ 34 w 40"/>
                  <a:gd name="T27" fmla="*/ 7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2 w 40"/>
                  <a:gd name="T35" fmla="*/ 2 h 42"/>
                  <a:gd name="T36" fmla="*/ 5 w 40"/>
                  <a:gd name="T37" fmla="*/ 7 h 42"/>
                  <a:gd name="T38" fmla="*/ 1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1" y="29"/>
                    </a:lnTo>
                    <a:lnTo>
                      <a:pt x="5" y="36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4" y="36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8" y="13"/>
                    </a:lnTo>
                    <a:lnTo>
                      <a:pt x="34" y="7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2" name="Freeform 887">
                <a:extLst>
                  <a:ext uri="{FF2B5EF4-FFF2-40B4-BE49-F238E27FC236}">
                    <a16:creationId xmlns:a16="http://schemas.microsoft.com/office/drawing/2014/main" id="{3EBB9333-3DEF-4753-A559-B8A9BCE51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3" y="1506"/>
                <a:ext cx="21" cy="21"/>
              </a:xfrm>
              <a:custGeom>
                <a:avLst/>
                <a:gdLst>
                  <a:gd name="T0" fmla="*/ 0 w 42"/>
                  <a:gd name="T1" fmla="*/ 21 h 41"/>
                  <a:gd name="T2" fmla="*/ 0 w 42"/>
                  <a:gd name="T3" fmla="*/ 21 h 41"/>
                  <a:gd name="T4" fmla="*/ 2 w 42"/>
                  <a:gd name="T5" fmla="*/ 29 h 41"/>
                  <a:gd name="T6" fmla="*/ 7 w 42"/>
                  <a:gd name="T7" fmla="*/ 36 h 41"/>
                  <a:gd name="T8" fmla="*/ 13 w 42"/>
                  <a:gd name="T9" fmla="*/ 40 h 41"/>
                  <a:gd name="T10" fmla="*/ 22 w 42"/>
                  <a:gd name="T11" fmla="*/ 41 h 41"/>
                  <a:gd name="T12" fmla="*/ 22 w 42"/>
                  <a:gd name="T13" fmla="*/ 41 h 41"/>
                  <a:gd name="T14" fmla="*/ 29 w 42"/>
                  <a:gd name="T15" fmla="*/ 40 h 41"/>
                  <a:gd name="T16" fmla="*/ 36 w 42"/>
                  <a:gd name="T17" fmla="*/ 36 h 41"/>
                  <a:gd name="T18" fmla="*/ 40 w 42"/>
                  <a:gd name="T19" fmla="*/ 29 h 41"/>
                  <a:gd name="T20" fmla="*/ 42 w 42"/>
                  <a:gd name="T21" fmla="*/ 21 h 41"/>
                  <a:gd name="T22" fmla="*/ 42 w 42"/>
                  <a:gd name="T23" fmla="*/ 21 h 41"/>
                  <a:gd name="T24" fmla="*/ 40 w 42"/>
                  <a:gd name="T25" fmla="*/ 12 h 41"/>
                  <a:gd name="T26" fmla="*/ 36 w 42"/>
                  <a:gd name="T27" fmla="*/ 7 h 41"/>
                  <a:gd name="T28" fmla="*/ 29 w 42"/>
                  <a:gd name="T29" fmla="*/ 1 h 41"/>
                  <a:gd name="T30" fmla="*/ 22 w 42"/>
                  <a:gd name="T31" fmla="*/ 0 h 41"/>
                  <a:gd name="T32" fmla="*/ 22 w 42"/>
                  <a:gd name="T33" fmla="*/ 0 h 41"/>
                  <a:gd name="T34" fmla="*/ 13 w 42"/>
                  <a:gd name="T35" fmla="*/ 1 h 41"/>
                  <a:gd name="T36" fmla="*/ 7 w 42"/>
                  <a:gd name="T37" fmla="*/ 7 h 41"/>
                  <a:gd name="T38" fmla="*/ 2 w 42"/>
                  <a:gd name="T39" fmla="*/ 12 h 41"/>
                  <a:gd name="T40" fmla="*/ 0 w 42"/>
                  <a:gd name="T41" fmla="*/ 21 h 41"/>
                  <a:gd name="T42" fmla="*/ 0 w 42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9"/>
                    </a:lnTo>
                    <a:lnTo>
                      <a:pt x="7" y="36"/>
                    </a:lnTo>
                    <a:lnTo>
                      <a:pt x="13" y="40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9" y="40"/>
                    </a:lnTo>
                    <a:lnTo>
                      <a:pt x="36" y="36"/>
                    </a:lnTo>
                    <a:lnTo>
                      <a:pt x="40" y="29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2"/>
                    </a:lnTo>
                    <a:lnTo>
                      <a:pt x="36" y="7"/>
                    </a:lnTo>
                    <a:lnTo>
                      <a:pt x="29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7" y="7"/>
                    </a:lnTo>
                    <a:lnTo>
                      <a:pt x="2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3" name="Freeform 888">
                <a:extLst>
                  <a:ext uri="{FF2B5EF4-FFF2-40B4-BE49-F238E27FC236}">
                    <a16:creationId xmlns:a16="http://schemas.microsoft.com/office/drawing/2014/main" id="{3EA10B29-59B0-4EC6-8B05-799A977C9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3" y="1506"/>
                <a:ext cx="20" cy="21"/>
              </a:xfrm>
              <a:custGeom>
                <a:avLst/>
                <a:gdLst>
                  <a:gd name="T0" fmla="*/ 0 w 40"/>
                  <a:gd name="T1" fmla="*/ 21 h 41"/>
                  <a:gd name="T2" fmla="*/ 0 w 40"/>
                  <a:gd name="T3" fmla="*/ 21 h 41"/>
                  <a:gd name="T4" fmla="*/ 2 w 40"/>
                  <a:gd name="T5" fmla="*/ 29 h 41"/>
                  <a:gd name="T6" fmla="*/ 5 w 40"/>
                  <a:gd name="T7" fmla="*/ 36 h 41"/>
                  <a:gd name="T8" fmla="*/ 13 w 40"/>
                  <a:gd name="T9" fmla="*/ 40 h 41"/>
                  <a:gd name="T10" fmla="*/ 20 w 40"/>
                  <a:gd name="T11" fmla="*/ 41 h 41"/>
                  <a:gd name="T12" fmla="*/ 20 w 40"/>
                  <a:gd name="T13" fmla="*/ 41 h 41"/>
                  <a:gd name="T14" fmla="*/ 27 w 40"/>
                  <a:gd name="T15" fmla="*/ 40 h 41"/>
                  <a:gd name="T16" fmla="*/ 34 w 40"/>
                  <a:gd name="T17" fmla="*/ 36 h 41"/>
                  <a:gd name="T18" fmla="*/ 40 w 40"/>
                  <a:gd name="T19" fmla="*/ 29 h 41"/>
                  <a:gd name="T20" fmla="*/ 40 w 40"/>
                  <a:gd name="T21" fmla="*/ 21 h 41"/>
                  <a:gd name="T22" fmla="*/ 40 w 40"/>
                  <a:gd name="T23" fmla="*/ 21 h 41"/>
                  <a:gd name="T24" fmla="*/ 40 w 40"/>
                  <a:gd name="T25" fmla="*/ 12 h 41"/>
                  <a:gd name="T26" fmla="*/ 34 w 40"/>
                  <a:gd name="T27" fmla="*/ 7 h 41"/>
                  <a:gd name="T28" fmla="*/ 27 w 40"/>
                  <a:gd name="T29" fmla="*/ 1 h 41"/>
                  <a:gd name="T30" fmla="*/ 20 w 40"/>
                  <a:gd name="T31" fmla="*/ 0 h 41"/>
                  <a:gd name="T32" fmla="*/ 20 w 40"/>
                  <a:gd name="T33" fmla="*/ 0 h 41"/>
                  <a:gd name="T34" fmla="*/ 13 w 40"/>
                  <a:gd name="T35" fmla="*/ 1 h 41"/>
                  <a:gd name="T36" fmla="*/ 5 w 40"/>
                  <a:gd name="T37" fmla="*/ 7 h 41"/>
                  <a:gd name="T38" fmla="*/ 2 w 40"/>
                  <a:gd name="T39" fmla="*/ 12 h 41"/>
                  <a:gd name="T40" fmla="*/ 0 w 40"/>
                  <a:gd name="T41" fmla="*/ 21 h 41"/>
                  <a:gd name="T42" fmla="*/ 0 w 40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9"/>
                    </a:lnTo>
                    <a:lnTo>
                      <a:pt x="5" y="36"/>
                    </a:lnTo>
                    <a:lnTo>
                      <a:pt x="13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7" y="40"/>
                    </a:lnTo>
                    <a:lnTo>
                      <a:pt x="34" y="36"/>
                    </a:lnTo>
                    <a:lnTo>
                      <a:pt x="40" y="29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0" y="12"/>
                    </a:lnTo>
                    <a:lnTo>
                      <a:pt x="34" y="7"/>
                    </a:lnTo>
                    <a:lnTo>
                      <a:pt x="27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5" y="7"/>
                    </a:lnTo>
                    <a:lnTo>
                      <a:pt x="2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4" name="Freeform 889">
                <a:extLst>
                  <a:ext uri="{FF2B5EF4-FFF2-40B4-BE49-F238E27FC236}">
                    <a16:creationId xmlns:a16="http://schemas.microsoft.com/office/drawing/2014/main" id="{4F47442A-C762-43B6-9B2A-02ACC400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0" y="1506"/>
                <a:ext cx="21" cy="21"/>
              </a:xfrm>
              <a:custGeom>
                <a:avLst/>
                <a:gdLst>
                  <a:gd name="T0" fmla="*/ 0 w 42"/>
                  <a:gd name="T1" fmla="*/ 21 h 41"/>
                  <a:gd name="T2" fmla="*/ 0 w 42"/>
                  <a:gd name="T3" fmla="*/ 21 h 41"/>
                  <a:gd name="T4" fmla="*/ 2 w 42"/>
                  <a:gd name="T5" fmla="*/ 29 h 41"/>
                  <a:gd name="T6" fmla="*/ 8 w 42"/>
                  <a:gd name="T7" fmla="*/ 36 h 41"/>
                  <a:gd name="T8" fmla="*/ 13 w 42"/>
                  <a:gd name="T9" fmla="*/ 40 h 41"/>
                  <a:gd name="T10" fmla="*/ 22 w 42"/>
                  <a:gd name="T11" fmla="*/ 41 h 41"/>
                  <a:gd name="T12" fmla="*/ 22 w 42"/>
                  <a:gd name="T13" fmla="*/ 41 h 41"/>
                  <a:gd name="T14" fmla="*/ 29 w 42"/>
                  <a:gd name="T15" fmla="*/ 40 h 41"/>
                  <a:gd name="T16" fmla="*/ 37 w 42"/>
                  <a:gd name="T17" fmla="*/ 36 h 41"/>
                  <a:gd name="T18" fmla="*/ 40 w 42"/>
                  <a:gd name="T19" fmla="*/ 29 h 41"/>
                  <a:gd name="T20" fmla="*/ 42 w 42"/>
                  <a:gd name="T21" fmla="*/ 21 h 41"/>
                  <a:gd name="T22" fmla="*/ 42 w 42"/>
                  <a:gd name="T23" fmla="*/ 21 h 41"/>
                  <a:gd name="T24" fmla="*/ 40 w 42"/>
                  <a:gd name="T25" fmla="*/ 12 h 41"/>
                  <a:gd name="T26" fmla="*/ 37 w 42"/>
                  <a:gd name="T27" fmla="*/ 7 h 41"/>
                  <a:gd name="T28" fmla="*/ 29 w 42"/>
                  <a:gd name="T29" fmla="*/ 1 h 41"/>
                  <a:gd name="T30" fmla="*/ 22 w 42"/>
                  <a:gd name="T31" fmla="*/ 0 h 41"/>
                  <a:gd name="T32" fmla="*/ 22 w 42"/>
                  <a:gd name="T33" fmla="*/ 0 h 41"/>
                  <a:gd name="T34" fmla="*/ 13 w 42"/>
                  <a:gd name="T35" fmla="*/ 1 h 41"/>
                  <a:gd name="T36" fmla="*/ 8 w 42"/>
                  <a:gd name="T37" fmla="*/ 7 h 41"/>
                  <a:gd name="T38" fmla="*/ 2 w 42"/>
                  <a:gd name="T39" fmla="*/ 12 h 41"/>
                  <a:gd name="T40" fmla="*/ 0 w 42"/>
                  <a:gd name="T41" fmla="*/ 21 h 41"/>
                  <a:gd name="T42" fmla="*/ 0 w 42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9"/>
                    </a:lnTo>
                    <a:lnTo>
                      <a:pt x="8" y="36"/>
                    </a:lnTo>
                    <a:lnTo>
                      <a:pt x="13" y="40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9" y="40"/>
                    </a:lnTo>
                    <a:lnTo>
                      <a:pt x="37" y="36"/>
                    </a:lnTo>
                    <a:lnTo>
                      <a:pt x="40" y="29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2"/>
                    </a:lnTo>
                    <a:lnTo>
                      <a:pt x="37" y="7"/>
                    </a:lnTo>
                    <a:lnTo>
                      <a:pt x="29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8" y="7"/>
                    </a:lnTo>
                    <a:lnTo>
                      <a:pt x="2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5" name="Freeform 890">
                <a:extLst>
                  <a:ext uri="{FF2B5EF4-FFF2-40B4-BE49-F238E27FC236}">
                    <a16:creationId xmlns:a16="http://schemas.microsoft.com/office/drawing/2014/main" id="{D0E67936-ED61-49AC-8A05-3CE9D6E70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3" y="1506"/>
                <a:ext cx="20" cy="21"/>
              </a:xfrm>
              <a:custGeom>
                <a:avLst/>
                <a:gdLst>
                  <a:gd name="T0" fmla="*/ 0 w 40"/>
                  <a:gd name="T1" fmla="*/ 21 h 41"/>
                  <a:gd name="T2" fmla="*/ 0 w 40"/>
                  <a:gd name="T3" fmla="*/ 21 h 41"/>
                  <a:gd name="T4" fmla="*/ 0 w 40"/>
                  <a:gd name="T5" fmla="*/ 29 h 41"/>
                  <a:gd name="T6" fmla="*/ 5 w 40"/>
                  <a:gd name="T7" fmla="*/ 36 h 41"/>
                  <a:gd name="T8" fmla="*/ 11 w 40"/>
                  <a:gd name="T9" fmla="*/ 40 h 41"/>
                  <a:gd name="T10" fmla="*/ 20 w 40"/>
                  <a:gd name="T11" fmla="*/ 41 h 41"/>
                  <a:gd name="T12" fmla="*/ 20 w 40"/>
                  <a:gd name="T13" fmla="*/ 41 h 41"/>
                  <a:gd name="T14" fmla="*/ 27 w 40"/>
                  <a:gd name="T15" fmla="*/ 40 h 41"/>
                  <a:gd name="T16" fmla="*/ 34 w 40"/>
                  <a:gd name="T17" fmla="*/ 36 h 41"/>
                  <a:gd name="T18" fmla="*/ 38 w 40"/>
                  <a:gd name="T19" fmla="*/ 29 h 41"/>
                  <a:gd name="T20" fmla="*/ 40 w 40"/>
                  <a:gd name="T21" fmla="*/ 21 h 41"/>
                  <a:gd name="T22" fmla="*/ 40 w 40"/>
                  <a:gd name="T23" fmla="*/ 21 h 41"/>
                  <a:gd name="T24" fmla="*/ 38 w 40"/>
                  <a:gd name="T25" fmla="*/ 12 h 41"/>
                  <a:gd name="T26" fmla="*/ 34 w 40"/>
                  <a:gd name="T27" fmla="*/ 7 h 41"/>
                  <a:gd name="T28" fmla="*/ 27 w 40"/>
                  <a:gd name="T29" fmla="*/ 1 h 41"/>
                  <a:gd name="T30" fmla="*/ 20 w 40"/>
                  <a:gd name="T31" fmla="*/ 0 h 41"/>
                  <a:gd name="T32" fmla="*/ 20 w 40"/>
                  <a:gd name="T33" fmla="*/ 0 h 41"/>
                  <a:gd name="T34" fmla="*/ 11 w 40"/>
                  <a:gd name="T35" fmla="*/ 1 h 41"/>
                  <a:gd name="T36" fmla="*/ 5 w 40"/>
                  <a:gd name="T37" fmla="*/ 7 h 41"/>
                  <a:gd name="T38" fmla="*/ 0 w 40"/>
                  <a:gd name="T39" fmla="*/ 12 h 41"/>
                  <a:gd name="T40" fmla="*/ 0 w 40"/>
                  <a:gd name="T41" fmla="*/ 21 h 41"/>
                  <a:gd name="T42" fmla="*/ 0 w 40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1">
                    <a:moveTo>
                      <a:pt x="0" y="21"/>
                    </a:moveTo>
                    <a:lnTo>
                      <a:pt x="0" y="21"/>
                    </a:lnTo>
                    <a:lnTo>
                      <a:pt x="0" y="29"/>
                    </a:lnTo>
                    <a:lnTo>
                      <a:pt x="5" y="36"/>
                    </a:lnTo>
                    <a:lnTo>
                      <a:pt x="11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7" y="40"/>
                    </a:lnTo>
                    <a:lnTo>
                      <a:pt x="34" y="36"/>
                    </a:lnTo>
                    <a:lnTo>
                      <a:pt x="38" y="29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38" y="12"/>
                    </a:lnTo>
                    <a:lnTo>
                      <a:pt x="34" y="7"/>
                    </a:lnTo>
                    <a:lnTo>
                      <a:pt x="27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1"/>
                    </a:lnTo>
                    <a:lnTo>
                      <a:pt x="5" y="7"/>
                    </a:lnTo>
                    <a:lnTo>
                      <a:pt x="0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6" name="Freeform 891">
                <a:extLst>
                  <a:ext uri="{FF2B5EF4-FFF2-40B4-BE49-F238E27FC236}">
                    <a16:creationId xmlns:a16="http://schemas.microsoft.com/office/drawing/2014/main" id="{C3CB6EF2-6A09-4A12-9822-BEBA2E7C8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5" y="1506"/>
                <a:ext cx="20" cy="21"/>
              </a:xfrm>
              <a:custGeom>
                <a:avLst/>
                <a:gdLst>
                  <a:gd name="T0" fmla="*/ 0 w 41"/>
                  <a:gd name="T1" fmla="*/ 21 h 41"/>
                  <a:gd name="T2" fmla="*/ 0 w 41"/>
                  <a:gd name="T3" fmla="*/ 21 h 41"/>
                  <a:gd name="T4" fmla="*/ 2 w 41"/>
                  <a:gd name="T5" fmla="*/ 29 h 41"/>
                  <a:gd name="T6" fmla="*/ 6 w 41"/>
                  <a:gd name="T7" fmla="*/ 36 h 41"/>
                  <a:gd name="T8" fmla="*/ 13 w 41"/>
                  <a:gd name="T9" fmla="*/ 40 h 41"/>
                  <a:gd name="T10" fmla="*/ 20 w 41"/>
                  <a:gd name="T11" fmla="*/ 41 h 41"/>
                  <a:gd name="T12" fmla="*/ 20 w 41"/>
                  <a:gd name="T13" fmla="*/ 41 h 41"/>
                  <a:gd name="T14" fmla="*/ 28 w 41"/>
                  <a:gd name="T15" fmla="*/ 40 h 41"/>
                  <a:gd name="T16" fmla="*/ 35 w 41"/>
                  <a:gd name="T17" fmla="*/ 36 h 41"/>
                  <a:gd name="T18" fmla="*/ 39 w 41"/>
                  <a:gd name="T19" fmla="*/ 29 h 41"/>
                  <a:gd name="T20" fmla="*/ 41 w 41"/>
                  <a:gd name="T21" fmla="*/ 21 h 41"/>
                  <a:gd name="T22" fmla="*/ 41 w 41"/>
                  <a:gd name="T23" fmla="*/ 21 h 41"/>
                  <a:gd name="T24" fmla="*/ 39 w 41"/>
                  <a:gd name="T25" fmla="*/ 12 h 41"/>
                  <a:gd name="T26" fmla="*/ 35 w 41"/>
                  <a:gd name="T27" fmla="*/ 7 h 41"/>
                  <a:gd name="T28" fmla="*/ 28 w 41"/>
                  <a:gd name="T29" fmla="*/ 1 h 41"/>
                  <a:gd name="T30" fmla="*/ 20 w 41"/>
                  <a:gd name="T31" fmla="*/ 0 h 41"/>
                  <a:gd name="T32" fmla="*/ 20 w 41"/>
                  <a:gd name="T33" fmla="*/ 0 h 41"/>
                  <a:gd name="T34" fmla="*/ 13 w 41"/>
                  <a:gd name="T35" fmla="*/ 1 h 41"/>
                  <a:gd name="T36" fmla="*/ 6 w 41"/>
                  <a:gd name="T37" fmla="*/ 7 h 41"/>
                  <a:gd name="T38" fmla="*/ 2 w 41"/>
                  <a:gd name="T39" fmla="*/ 12 h 41"/>
                  <a:gd name="T40" fmla="*/ 0 w 41"/>
                  <a:gd name="T41" fmla="*/ 21 h 41"/>
                  <a:gd name="T42" fmla="*/ 0 w 41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8" y="40"/>
                    </a:lnTo>
                    <a:lnTo>
                      <a:pt x="35" y="36"/>
                    </a:lnTo>
                    <a:lnTo>
                      <a:pt x="39" y="29"/>
                    </a:lnTo>
                    <a:lnTo>
                      <a:pt x="41" y="21"/>
                    </a:lnTo>
                    <a:lnTo>
                      <a:pt x="41" y="21"/>
                    </a:lnTo>
                    <a:lnTo>
                      <a:pt x="39" y="12"/>
                    </a:lnTo>
                    <a:lnTo>
                      <a:pt x="35" y="7"/>
                    </a:lnTo>
                    <a:lnTo>
                      <a:pt x="28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7" name="Freeform 892">
                <a:extLst>
                  <a:ext uri="{FF2B5EF4-FFF2-40B4-BE49-F238E27FC236}">
                    <a16:creationId xmlns:a16="http://schemas.microsoft.com/office/drawing/2014/main" id="{63EAF1D0-955C-45E9-88C7-BBDBBC72B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7" y="1506"/>
                <a:ext cx="20" cy="21"/>
              </a:xfrm>
              <a:custGeom>
                <a:avLst/>
                <a:gdLst>
                  <a:gd name="T0" fmla="*/ 0 w 40"/>
                  <a:gd name="T1" fmla="*/ 21 h 41"/>
                  <a:gd name="T2" fmla="*/ 0 w 40"/>
                  <a:gd name="T3" fmla="*/ 21 h 41"/>
                  <a:gd name="T4" fmla="*/ 2 w 40"/>
                  <a:gd name="T5" fmla="*/ 29 h 41"/>
                  <a:gd name="T6" fmla="*/ 6 w 40"/>
                  <a:gd name="T7" fmla="*/ 36 h 41"/>
                  <a:gd name="T8" fmla="*/ 13 w 40"/>
                  <a:gd name="T9" fmla="*/ 40 h 41"/>
                  <a:gd name="T10" fmla="*/ 20 w 40"/>
                  <a:gd name="T11" fmla="*/ 41 h 41"/>
                  <a:gd name="T12" fmla="*/ 20 w 40"/>
                  <a:gd name="T13" fmla="*/ 41 h 41"/>
                  <a:gd name="T14" fmla="*/ 29 w 40"/>
                  <a:gd name="T15" fmla="*/ 40 h 41"/>
                  <a:gd name="T16" fmla="*/ 35 w 40"/>
                  <a:gd name="T17" fmla="*/ 36 h 41"/>
                  <a:gd name="T18" fmla="*/ 40 w 40"/>
                  <a:gd name="T19" fmla="*/ 29 h 41"/>
                  <a:gd name="T20" fmla="*/ 40 w 40"/>
                  <a:gd name="T21" fmla="*/ 21 h 41"/>
                  <a:gd name="T22" fmla="*/ 40 w 40"/>
                  <a:gd name="T23" fmla="*/ 21 h 41"/>
                  <a:gd name="T24" fmla="*/ 40 w 40"/>
                  <a:gd name="T25" fmla="*/ 12 h 41"/>
                  <a:gd name="T26" fmla="*/ 35 w 40"/>
                  <a:gd name="T27" fmla="*/ 7 h 41"/>
                  <a:gd name="T28" fmla="*/ 29 w 40"/>
                  <a:gd name="T29" fmla="*/ 1 h 41"/>
                  <a:gd name="T30" fmla="*/ 20 w 40"/>
                  <a:gd name="T31" fmla="*/ 0 h 41"/>
                  <a:gd name="T32" fmla="*/ 20 w 40"/>
                  <a:gd name="T33" fmla="*/ 0 h 41"/>
                  <a:gd name="T34" fmla="*/ 13 w 40"/>
                  <a:gd name="T35" fmla="*/ 1 h 41"/>
                  <a:gd name="T36" fmla="*/ 6 w 40"/>
                  <a:gd name="T37" fmla="*/ 7 h 41"/>
                  <a:gd name="T38" fmla="*/ 2 w 40"/>
                  <a:gd name="T39" fmla="*/ 12 h 41"/>
                  <a:gd name="T40" fmla="*/ 0 w 40"/>
                  <a:gd name="T41" fmla="*/ 21 h 41"/>
                  <a:gd name="T42" fmla="*/ 0 w 40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9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0" y="12"/>
                    </a:lnTo>
                    <a:lnTo>
                      <a:pt x="35" y="7"/>
                    </a:lnTo>
                    <a:lnTo>
                      <a:pt x="2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8" name="Freeform 893">
                <a:extLst>
                  <a:ext uri="{FF2B5EF4-FFF2-40B4-BE49-F238E27FC236}">
                    <a16:creationId xmlns:a16="http://schemas.microsoft.com/office/drawing/2014/main" id="{829FD273-5C04-455B-A65E-03EC330AA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" y="1508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0 w 40"/>
                  <a:gd name="T5" fmla="*/ 29 h 42"/>
                  <a:gd name="T6" fmla="*/ 6 w 40"/>
                  <a:gd name="T7" fmla="*/ 37 h 42"/>
                  <a:gd name="T8" fmla="*/ 11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5 w 40"/>
                  <a:gd name="T17" fmla="*/ 37 h 42"/>
                  <a:gd name="T18" fmla="*/ 38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38 w 40"/>
                  <a:gd name="T25" fmla="*/ 13 h 42"/>
                  <a:gd name="T26" fmla="*/ 35 w 40"/>
                  <a:gd name="T27" fmla="*/ 8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1 w 40"/>
                  <a:gd name="T35" fmla="*/ 2 h 42"/>
                  <a:gd name="T36" fmla="*/ 6 w 40"/>
                  <a:gd name="T37" fmla="*/ 8 h 42"/>
                  <a:gd name="T38" fmla="*/ 0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0" y="29"/>
                    </a:lnTo>
                    <a:lnTo>
                      <a:pt x="6" y="37"/>
                    </a:lnTo>
                    <a:lnTo>
                      <a:pt x="11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5" y="37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8" y="13"/>
                    </a:lnTo>
                    <a:lnTo>
                      <a:pt x="35" y="8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6" y="8"/>
                    </a:lnTo>
                    <a:lnTo>
                      <a:pt x="0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9" name="Freeform 894">
                <a:extLst>
                  <a:ext uri="{FF2B5EF4-FFF2-40B4-BE49-F238E27FC236}">
                    <a16:creationId xmlns:a16="http://schemas.microsoft.com/office/drawing/2014/main" id="{C5D49A79-3447-4013-BB00-7F8C80869C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4" y="1508"/>
                <a:ext cx="21" cy="21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29 h 42"/>
                  <a:gd name="T6" fmla="*/ 5 w 42"/>
                  <a:gd name="T7" fmla="*/ 37 h 42"/>
                  <a:gd name="T8" fmla="*/ 12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6 w 42"/>
                  <a:gd name="T17" fmla="*/ 37 h 42"/>
                  <a:gd name="T18" fmla="*/ 40 w 42"/>
                  <a:gd name="T19" fmla="*/ 29 h 42"/>
                  <a:gd name="T20" fmla="*/ 42 w 42"/>
                  <a:gd name="T21" fmla="*/ 22 h 42"/>
                  <a:gd name="T22" fmla="*/ 42 w 42"/>
                  <a:gd name="T23" fmla="*/ 22 h 42"/>
                  <a:gd name="T24" fmla="*/ 40 w 42"/>
                  <a:gd name="T25" fmla="*/ 13 h 42"/>
                  <a:gd name="T26" fmla="*/ 36 w 42"/>
                  <a:gd name="T27" fmla="*/ 8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2 w 42"/>
                  <a:gd name="T35" fmla="*/ 2 h 42"/>
                  <a:gd name="T36" fmla="*/ 5 w 42"/>
                  <a:gd name="T37" fmla="*/ 8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5" y="37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6" y="37"/>
                    </a:lnTo>
                    <a:lnTo>
                      <a:pt x="40" y="29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3"/>
                    </a:lnTo>
                    <a:lnTo>
                      <a:pt x="36" y="8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8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0" name="Freeform 895">
                <a:extLst>
                  <a:ext uri="{FF2B5EF4-FFF2-40B4-BE49-F238E27FC236}">
                    <a16:creationId xmlns:a16="http://schemas.microsoft.com/office/drawing/2014/main" id="{C583A7BB-42A6-4118-85B6-FABEF95C5C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" y="1508"/>
                <a:ext cx="21" cy="21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29 h 42"/>
                  <a:gd name="T6" fmla="*/ 6 w 42"/>
                  <a:gd name="T7" fmla="*/ 37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5 w 42"/>
                  <a:gd name="T17" fmla="*/ 37 h 42"/>
                  <a:gd name="T18" fmla="*/ 40 w 42"/>
                  <a:gd name="T19" fmla="*/ 29 h 42"/>
                  <a:gd name="T20" fmla="*/ 42 w 42"/>
                  <a:gd name="T21" fmla="*/ 22 h 42"/>
                  <a:gd name="T22" fmla="*/ 42 w 42"/>
                  <a:gd name="T23" fmla="*/ 22 h 42"/>
                  <a:gd name="T24" fmla="*/ 40 w 42"/>
                  <a:gd name="T25" fmla="*/ 13 h 42"/>
                  <a:gd name="T26" fmla="*/ 35 w 42"/>
                  <a:gd name="T27" fmla="*/ 8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6 w 42"/>
                  <a:gd name="T37" fmla="*/ 8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6" y="37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7"/>
                    </a:lnTo>
                    <a:lnTo>
                      <a:pt x="40" y="29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3"/>
                    </a:lnTo>
                    <a:lnTo>
                      <a:pt x="35" y="8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8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1" name="Freeform 896">
                <a:extLst>
                  <a:ext uri="{FF2B5EF4-FFF2-40B4-BE49-F238E27FC236}">
                    <a16:creationId xmlns:a16="http://schemas.microsoft.com/office/drawing/2014/main" id="{A51D3680-ABC6-4F18-83D8-88AC747D9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7" y="1508"/>
                <a:ext cx="21" cy="21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29 h 42"/>
                  <a:gd name="T6" fmla="*/ 7 w 42"/>
                  <a:gd name="T7" fmla="*/ 37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6 w 42"/>
                  <a:gd name="T17" fmla="*/ 37 h 42"/>
                  <a:gd name="T18" fmla="*/ 40 w 42"/>
                  <a:gd name="T19" fmla="*/ 29 h 42"/>
                  <a:gd name="T20" fmla="*/ 42 w 42"/>
                  <a:gd name="T21" fmla="*/ 22 h 42"/>
                  <a:gd name="T22" fmla="*/ 42 w 42"/>
                  <a:gd name="T23" fmla="*/ 22 h 42"/>
                  <a:gd name="T24" fmla="*/ 40 w 42"/>
                  <a:gd name="T25" fmla="*/ 13 h 42"/>
                  <a:gd name="T26" fmla="*/ 36 w 42"/>
                  <a:gd name="T27" fmla="*/ 8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7 w 42"/>
                  <a:gd name="T37" fmla="*/ 8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7" y="37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6" y="37"/>
                    </a:lnTo>
                    <a:lnTo>
                      <a:pt x="40" y="29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3"/>
                    </a:lnTo>
                    <a:lnTo>
                      <a:pt x="36" y="8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7" y="8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2" name="Freeform 897">
                <a:extLst>
                  <a:ext uri="{FF2B5EF4-FFF2-40B4-BE49-F238E27FC236}">
                    <a16:creationId xmlns:a16="http://schemas.microsoft.com/office/drawing/2014/main" id="{80AE6AE1-21FD-4765-AAE7-33639CDE9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0" y="1508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29 h 42"/>
                  <a:gd name="T6" fmla="*/ 6 w 40"/>
                  <a:gd name="T7" fmla="*/ 37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30 w 40"/>
                  <a:gd name="T15" fmla="*/ 40 h 42"/>
                  <a:gd name="T16" fmla="*/ 35 w 40"/>
                  <a:gd name="T17" fmla="*/ 37 h 42"/>
                  <a:gd name="T18" fmla="*/ 40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40 w 40"/>
                  <a:gd name="T25" fmla="*/ 13 h 42"/>
                  <a:gd name="T26" fmla="*/ 35 w 40"/>
                  <a:gd name="T27" fmla="*/ 8 h 42"/>
                  <a:gd name="T28" fmla="*/ 30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6 w 40"/>
                  <a:gd name="T37" fmla="*/ 8 h 42"/>
                  <a:gd name="T38" fmla="*/ 2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6" y="37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30" y="40"/>
                    </a:lnTo>
                    <a:lnTo>
                      <a:pt x="35" y="37"/>
                    </a:lnTo>
                    <a:lnTo>
                      <a:pt x="40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13"/>
                    </a:lnTo>
                    <a:lnTo>
                      <a:pt x="35" y="8"/>
                    </a:lnTo>
                    <a:lnTo>
                      <a:pt x="30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8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3" name="Freeform 898">
                <a:extLst>
                  <a:ext uri="{FF2B5EF4-FFF2-40B4-BE49-F238E27FC236}">
                    <a16:creationId xmlns:a16="http://schemas.microsoft.com/office/drawing/2014/main" id="{92366B42-E2BE-48D5-A9CC-5673644D6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9" y="1509"/>
                <a:ext cx="21" cy="21"/>
              </a:xfrm>
              <a:custGeom>
                <a:avLst/>
                <a:gdLst>
                  <a:gd name="T0" fmla="*/ 0 w 41"/>
                  <a:gd name="T1" fmla="*/ 22 h 42"/>
                  <a:gd name="T2" fmla="*/ 0 w 41"/>
                  <a:gd name="T3" fmla="*/ 22 h 42"/>
                  <a:gd name="T4" fmla="*/ 1 w 41"/>
                  <a:gd name="T5" fmla="*/ 29 h 42"/>
                  <a:gd name="T6" fmla="*/ 7 w 41"/>
                  <a:gd name="T7" fmla="*/ 36 h 42"/>
                  <a:gd name="T8" fmla="*/ 12 w 41"/>
                  <a:gd name="T9" fmla="*/ 40 h 42"/>
                  <a:gd name="T10" fmla="*/ 21 w 41"/>
                  <a:gd name="T11" fmla="*/ 42 h 42"/>
                  <a:gd name="T12" fmla="*/ 21 w 41"/>
                  <a:gd name="T13" fmla="*/ 42 h 42"/>
                  <a:gd name="T14" fmla="*/ 29 w 41"/>
                  <a:gd name="T15" fmla="*/ 40 h 42"/>
                  <a:gd name="T16" fmla="*/ 36 w 41"/>
                  <a:gd name="T17" fmla="*/ 36 h 42"/>
                  <a:gd name="T18" fmla="*/ 40 w 41"/>
                  <a:gd name="T19" fmla="*/ 29 h 42"/>
                  <a:gd name="T20" fmla="*/ 41 w 41"/>
                  <a:gd name="T21" fmla="*/ 22 h 42"/>
                  <a:gd name="T22" fmla="*/ 41 w 41"/>
                  <a:gd name="T23" fmla="*/ 22 h 42"/>
                  <a:gd name="T24" fmla="*/ 40 w 41"/>
                  <a:gd name="T25" fmla="*/ 13 h 42"/>
                  <a:gd name="T26" fmla="*/ 36 w 41"/>
                  <a:gd name="T27" fmla="*/ 7 h 42"/>
                  <a:gd name="T28" fmla="*/ 29 w 41"/>
                  <a:gd name="T29" fmla="*/ 2 h 42"/>
                  <a:gd name="T30" fmla="*/ 21 w 41"/>
                  <a:gd name="T31" fmla="*/ 0 h 42"/>
                  <a:gd name="T32" fmla="*/ 21 w 41"/>
                  <a:gd name="T33" fmla="*/ 0 h 42"/>
                  <a:gd name="T34" fmla="*/ 12 w 41"/>
                  <a:gd name="T35" fmla="*/ 2 h 42"/>
                  <a:gd name="T36" fmla="*/ 7 w 41"/>
                  <a:gd name="T37" fmla="*/ 7 h 42"/>
                  <a:gd name="T38" fmla="*/ 1 w 41"/>
                  <a:gd name="T39" fmla="*/ 13 h 42"/>
                  <a:gd name="T40" fmla="*/ 0 w 41"/>
                  <a:gd name="T41" fmla="*/ 22 h 42"/>
                  <a:gd name="T42" fmla="*/ 0 w 41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2"/>
                    </a:moveTo>
                    <a:lnTo>
                      <a:pt x="0" y="22"/>
                    </a:lnTo>
                    <a:lnTo>
                      <a:pt x="1" y="29"/>
                    </a:lnTo>
                    <a:lnTo>
                      <a:pt x="7" y="36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6"/>
                    </a:lnTo>
                    <a:lnTo>
                      <a:pt x="40" y="29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13"/>
                    </a:lnTo>
                    <a:lnTo>
                      <a:pt x="36" y="7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7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4" name="Freeform 899">
                <a:extLst>
                  <a:ext uri="{FF2B5EF4-FFF2-40B4-BE49-F238E27FC236}">
                    <a16:creationId xmlns:a16="http://schemas.microsoft.com/office/drawing/2014/main" id="{34648193-EC95-4866-AB6E-81C809705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7" y="1511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2 w 40"/>
                  <a:gd name="T5" fmla="*/ 27 h 40"/>
                  <a:gd name="T6" fmla="*/ 6 w 40"/>
                  <a:gd name="T7" fmla="*/ 34 h 40"/>
                  <a:gd name="T8" fmla="*/ 13 w 40"/>
                  <a:gd name="T9" fmla="*/ 40 h 40"/>
                  <a:gd name="T10" fmla="*/ 20 w 40"/>
                  <a:gd name="T11" fmla="*/ 40 h 40"/>
                  <a:gd name="T12" fmla="*/ 20 w 40"/>
                  <a:gd name="T13" fmla="*/ 40 h 40"/>
                  <a:gd name="T14" fmla="*/ 27 w 40"/>
                  <a:gd name="T15" fmla="*/ 40 h 40"/>
                  <a:gd name="T16" fmla="*/ 35 w 40"/>
                  <a:gd name="T17" fmla="*/ 34 h 40"/>
                  <a:gd name="T18" fmla="*/ 38 w 40"/>
                  <a:gd name="T19" fmla="*/ 27 h 40"/>
                  <a:gd name="T20" fmla="*/ 40 w 40"/>
                  <a:gd name="T21" fmla="*/ 20 h 40"/>
                  <a:gd name="T22" fmla="*/ 40 w 40"/>
                  <a:gd name="T23" fmla="*/ 20 h 40"/>
                  <a:gd name="T24" fmla="*/ 38 w 40"/>
                  <a:gd name="T25" fmla="*/ 12 h 40"/>
                  <a:gd name="T26" fmla="*/ 35 w 40"/>
                  <a:gd name="T27" fmla="*/ 5 h 40"/>
                  <a:gd name="T28" fmla="*/ 27 w 40"/>
                  <a:gd name="T29" fmla="*/ 1 h 40"/>
                  <a:gd name="T30" fmla="*/ 20 w 40"/>
                  <a:gd name="T31" fmla="*/ 0 h 40"/>
                  <a:gd name="T32" fmla="*/ 20 w 40"/>
                  <a:gd name="T33" fmla="*/ 0 h 40"/>
                  <a:gd name="T34" fmla="*/ 13 w 40"/>
                  <a:gd name="T35" fmla="*/ 1 h 40"/>
                  <a:gd name="T36" fmla="*/ 6 w 40"/>
                  <a:gd name="T37" fmla="*/ 5 h 40"/>
                  <a:gd name="T38" fmla="*/ 2 w 40"/>
                  <a:gd name="T39" fmla="*/ 12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7" y="40"/>
                    </a:lnTo>
                    <a:lnTo>
                      <a:pt x="35" y="34"/>
                    </a:lnTo>
                    <a:lnTo>
                      <a:pt x="38" y="27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2"/>
                    </a:lnTo>
                    <a:lnTo>
                      <a:pt x="35" y="5"/>
                    </a:lnTo>
                    <a:lnTo>
                      <a:pt x="27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5" name="Freeform 900">
                <a:extLst>
                  <a:ext uri="{FF2B5EF4-FFF2-40B4-BE49-F238E27FC236}">
                    <a16:creationId xmlns:a16="http://schemas.microsoft.com/office/drawing/2014/main" id="{EA69835B-1375-4284-BF25-97755CB43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3" y="1517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30 h 40"/>
                  <a:gd name="T6" fmla="*/ 7 w 42"/>
                  <a:gd name="T7" fmla="*/ 35 h 40"/>
                  <a:gd name="T8" fmla="*/ 13 w 42"/>
                  <a:gd name="T9" fmla="*/ 40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40 h 40"/>
                  <a:gd name="T16" fmla="*/ 36 w 42"/>
                  <a:gd name="T17" fmla="*/ 35 h 40"/>
                  <a:gd name="T18" fmla="*/ 40 w 42"/>
                  <a:gd name="T19" fmla="*/ 30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6 w 42"/>
                  <a:gd name="T27" fmla="*/ 6 h 40"/>
                  <a:gd name="T28" fmla="*/ 29 w 42"/>
                  <a:gd name="T29" fmla="*/ 2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2 h 40"/>
                  <a:gd name="T36" fmla="*/ 7 w 42"/>
                  <a:gd name="T37" fmla="*/ 6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30"/>
                    </a:lnTo>
                    <a:lnTo>
                      <a:pt x="7" y="35"/>
                    </a:lnTo>
                    <a:lnTo>
                      <a:pt x="13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40"/>
                    </a:lnTo>
                    <a:lnTo>
                      <a:pt x="36" y="35"/>
                    </a:lnTo>
                    <a:lnTo>
                      <a:pt x="40" y="3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6" y="6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7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6" name="Freeform 901">
                <a:extLst>
                  <a:ext uri="{FF2B5EF4-FFF2-40B4-BE49-F238E27FC236}">
                    <a16:creationId xmlns:a16="http://schemas.microsoft.com/office/drawing/2014/main" id="{5CFB6BF7-F7CC-4D56-93AD-B48C841D0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7" y="1517"/>
                <a:ext cx="21" cy="21"/>
              </a:xfrm>
              <a:custGeom>
                <a:avLst/>
                <a:gdLst>
                  <a:gd name="T0" fmla="*/ 0 w 40"/>
                  <a:gd name="T1" fmla="*/ 20 h 42"/>
                  <a:gd name="T2" fmla="*/ 0 w 40"/>
                  <a:gd name="T3" fmla="*/ 20 h 42"/>
                  <a:gd name="T4" fmla="*/ 2 w 40"/>
                  <a:gd name="T5" fmla="*/ 30 h 42"/>
                  <a:gd name="T6" fmla="*/ 5 w 40"/>
                  <a:gd name="T7" fmla="*/ 35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5 w 40"/>
                  <a:gd name="T17" fmla="*/ 35 h 42"/>
                  <a:gd name="T18" fmla="*/ 38 w 40"/>
                  <a:gd name="T19" fmla="*/ 30 h 42"/>
                  <a:gd name="T20" fmla="*/ 40 w 40"/>
                  <a:gd name="T21" fmla="*/ 20 h 42"/>
                  <a:gd name="T22" fmla="*/ 40 w 40"/>
                  <a:gd name="T23" fmla="*/ 20 h 42"/>
                  <a:gd name="T24" fmla="*/ 38 w 40"/>
                  <a:gd name="T25" fmla="*/ 13 h 42"/>
                  <a:gd name="T26" fmla="*/ 35 w 40"/>
                  <a:gd name="T27" fmla="*/ 6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5 w 40"/>
                  <a:gd name="T37" fmla="*/ 6 h 42"/>
                  <a:gd name="T38" fmla="*/ 2 w 40"/>
                  <a:gd name="T39" fmla="*/ 13 h 42"/>
                  <a:gd name="T40" fmla="*/ 0 w 40"/>
                  <a:gd name="T41" fmla="*/ 20 h 42"/>
                  <a:gd name="T42" fmla="*/ 0 w 40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30"/>
                    </a:lnTo>
                    <a:lnTo>
                      <a:pt x="5" y="35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5" y="35"/>
                    </a:lnTo>
                    <a:lnTo>
                      <a:pt x="38" y="3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3"/>
                    </a:lnTo>
                    <a:lnTo>
                      <a:pt x="35" y="6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7" name="Freeform 902">
                <a:extLst>
                  <a:ext uri="{FF2B5EF4-FFF2-40B4-BE49-F238E27FC236}">
                    <a16:creationId xmlns:a16="http://schemas.microsoft.com/office/drawing/2014/main" id="{C19F6E22-3E4B-428A-A1D1-3B299B019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7" y="1519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7 w 42"/>
                  <a:gd name="T7" fmla="*/ 34 h 40"/>
                  <a:gd name="T8" fmla="*/ 13 w 42"/>
                  <a:gd name="T9" fmla="*/ 38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38 h 40"/>
                  <a:gd name="T16" fmla="*/ 37 w 42"/>
                  <a:gd name="T17" fmla="*/ 34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7 w 42"/>
                  <a:gd name="T27" fmla="*/ 5 h 40"/>
                  <a:gd name="T28" fmla="*/ 29 w 42"/>
                  <a:gd name="T29" fmla="*/ 0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0 h 40"/>
                  <a:gd name="T36" fmla="*/ 7 w 42"/>
                  <a:gd name="T37" fmla="*/ 5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7" y="34"/>
                    </a:lnTo>
                    <a:lnTo>
                      <a:pt x="13" y="38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38"/>
                    </a:lnTo>
                    <a:lnTo>
                      <a:pt x="37" y="34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7" y="5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0"/>
                    </a:lnTo>
                    <a:lnTo>
                      <a:pt x="7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8" name="Freeform 903">
                <a:extLst>
                  <a:ext uri="{FF2B5EF4-FFF2-40B4-BE49-F238E27FC236}">
                    <a16:creationId xmlns:a16="http://schemas.microsoft.com/office/drawing/2014/main" id="{4F173D2C-DEBE-4EE5-89FF-90EFB3CB8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9" y="1519"/>
                <a:ext cx="21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7 h 40"/>
                  <a:gd name="T6" fmla="*/ 5 w 41"/>
                  <a:gd name="T7" fmla="*/ 34 h 40"/>
                  <a:gd name="T8" fmla="*/ 12 w 41"/>
                  <a:gd name="T9" fmla="*/ 38 h 40"/>
                  <a:gd name="T10" fmla="*/ 20 w 41"/>
                  <a:gd name="T11" fmla="*/ 40 h 40"/>
                  <a:gd name="T12" fmla="*/ 20 w 41"/>
                  <a:gd name="T13" fmla="*/ 40 h 40"/>
                  <a:gd name="T14" fmla="*/ 29 w 41"/>
                  <a:gd name="T15" fmla="*/ 38 h 40"/>
                  <a:gd name="T16" fmla="*/ 34 w 41"/>
                  <a:gd name="T17" fmla="*/ 34 h 40"/>
                  <a:gd name="T18" fmla="*/ 40 w 41"/>
                  <a:gd name="T19" fmla="*/ 27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3 h 40"/>
                  <a:gd name="T26" fmla="*/ 34 w 41"/>
                  <a:gd name="T27" fmla="*/ 5 h 40"/>
                  <a:gd name="T28" fmla="*/ 29 w 41"/>
                  <a:gd name="T29" fmla="*/ 0 h 40"/>
                  <a:gd name="T30" fmla="*/ 20 w 41"/>
                  <a:gd name="T31" fmla="*/ 0 h 40"/>
                  <a:gd name="T32" fmla="*/ 20 w 41"/>
                  <a:gd name="T33" fmla="*/ 0 h 40"/>
                  <a:gd name="T34" fmla="*/ 12 w 41"/>
                  <a:gd name="T35" fmla="*/ 0 h 40"/>
                  <a:gd name="T36" fmla="*/ 5 w 41"/>
                  <a:gd name="T37" fmla="*/ 5 h 40"/>
                  <a:gd name="T38" fmla="*/ 1 w 41"/>
                  <a:gd name="T39" fmla="*/ 13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7"/>
                    </a:lnTo>
                    <a:lnTo>
                      <a:pt x="5" y="34"/>
                    </a:lnTo>
                    <a:lnTo>
                      <a:pt x="12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4" y="34"/>
                    </a:lnTo>
                    <a:lnTo>
                      <a:pt x="40" y="27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3"/>
                    </a:lnTo>
                    <a:lnTo>
                      <a:pt x="34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5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9" name="Freeform 904">
                <a:extLst>
                  <a:ext uri="{FF2B5EF4-FFF2-40B4-BE49-F238E27FC236}">
                    <a16:creationId xmlns:a16="http://schemas.microsoft.com/office/drawing/2014/main" id="{CE99484E-F785-4BF8-B118-97CD02C53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1519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6 w 42"/>
                  <a:gd name="T7" fmla="*/ 34 h 40"/>
                  <a:gd name="T8" fmla="*/ 13 w 42"/>
                  <a:gd name="T9" fmla="*/ 38 h 40"/>
                  <a:gd name="T10" fmla="*/ 20 w 42"/>
                  <a:gd name="T11" fmla="*/ 40 h 40"/>
                  <a:gd name="T12" fmla="*/ 20 w 42"/>
                  <a:gd name="T13" fmla="*/ 40 h 40"/>
                  <a:gd name="T14" fmla="*/ 29 w 42"/>
                  <a:gd name="T15" fmla="*/ 38 h 40"/>
                  <a:gd name="T16" fmla="*/ 35 w 42"/>
                  <a:gd name="T17" fmla="*/ 34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5 w 42"/>
                  <a:gd name="T27" fmla="*/ 5 h 40"/>
                  <a:gd name="T28" fmla="*/ 29 w 42"/>
                  <a:gd name="T29" fmla="*/ 0 h 40"/>
                  <a:gd name="T30" fmla="*/ 20 w 42"/>
                  <a:gd name="T31" fmla="*/ 0 h 40"/>
                  <a:gd name="T32" fmla="*/ 20 w 42"/>
                  <a:gd name="T33" fmla="*/ 0 h 40"/>
                  <a:gd name="T34" fmla="*/ 13 w 42"/>
                  <a:gd name="T35" fmla="*/ 0 h 40"/>
                  <a:gd name="T36" fmla="*/ 6 w 42"/>
                  <a:gd name="T37" fmla="*/ 5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6" y="34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5" y="34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5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0" name="Freeform 905">
                <a:extLst>
                  <a:ext uri="{FF2B5EF4-FFF2-40B4-BE49-F238E27FC236}">
                    <a16:creationId xmlns:a16="http://schemas.microsoft.com/office/drawing/2014/main" id="{E9E4782C-EA88-4514-B294-A2A628DB3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" y="1519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1 w 42"/>
                  <a:gd name="T5" fmla="*/ 27 h 40"/>
                  <a:gd name="T6" fmla="*/ 5 w 42"/>
                  <a:gd name="T7" fmla="*/ 34 h 40"/>
                  <a:gd name="T8" fmla="*/ 12 w 42"/>
                  <a:gd name="T9" fmla="*/ 38 h 40"/>
                  <a:gd name="T10" fmla="*/ 20 w 42"/>
                  <a:gd name="T11" fmla="*/ 40 h 40"/>
                  <a:gd name="T12" fmla="*/ 20 w 42"/>
                  <a:gd name="T13" fmla="*/ 40 h 40"/>
                  <a:gd name="T14" fmla="*/ 29 w 42"/>
                  <a:gd name="T15" fmla="*/ 38 h 40"/>
                  <a:gd name="T16" fmla="*/ 34 w 42"/>
                  <a:gd name="T17" fmla="*/ 34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4 w 42"/>
                  <a:gd name="T27" fmla="*/ 5 h 40"/>
                  <a:gd name="T28" fmla="*/ 29 w 42"/>
                  <a:gd name="T29" fmla="*/ 0 h 40"/>
                  <a:gd name="T30" fmla="*/ 20 w 42"/>
                  <a:gd name="T31" fmla="*/ 0 h 40"/>
                  <a:gd name="T32" fmla="*/ 20 w 42"/>
                  <a:gd name="T33" fmla="*/ 0 h 40"/>
                  <a:gd name="T34" fmla="*/ 12 w 42"/>
                  <a:gd name="T35" fmla="*/ 0 h 40"/>
                  <a:gd name="T36" fmla="*/ 5 w 42"/>
                  <a:gd name="T37" fmla="*/ 5 h 40"/>
                  <a:gd name="T38" fmla="*/ 1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7"/>
                    </a:lnTo>
                    <a:lnTo>
                      <a:pt x="5" y="34"/>
                    </a:lnTo>
                    <a:lnTo>
                      <a:pt x="12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4" y="34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4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5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1" name="Freeform 906">
                <a:extLst>
                  <a:ext uri="{FF2B5EF4-FFF2-40B4-BE49-F238E27FC236}">
                    <a16:creationId xmlns:a16="http://schemas.microsoft.com/office/drawing/2014/main" id="{3C4B1865-BA66-417D-9210-F7945B875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2" y="1521"/>
                <a:ext cx="21" cy="21"/>
              </a:xfrm>
              <a:custGeom>
                <a:avLst/>
                <a:gdLst>
                  <a:gd name="T0" fmla="*/ 0 w 42"/>
                  <a:gd name="T1" fmla="*/ 20 h 41"/>
                  <a:gd name="T2" fmla="*/ 0 w 42"/>
                  <a:gd name="T3" fmla="*/ 20 h 41"/>
                  <a:gd name="T4" fmla="*/ 2 w 42"/>
                  <a:gd name="T5" fmla="*/ 29 h 41"/>
                  <a:gd name="T6" fmla="*/ 7 w 42"/>
                  <a:gd name="T7" fmla="*/ 34 h 41"/>
                  <a:gd name="T8" fmla="*/ 13 w 42"/>
                  <a:gd name="T9" fmla="*/ 40 h 41"/>
                  <a:gd name="T10" fmla="*/ 22 w 42"/>
                  <a:gd name="T11" fmla="*/ 41 h 41"/>
                  <a:gd name="T12" fmla="*/ 22 w 42"/>
                  <a:gd name="T13" fmla="*/ 41 h 41"/>
                  <a:gd name="T14" fmla="*/ 29 w 42"/>
                  <a:gd name="T15" fmla="*/ 40 h 41"/>
                  <a:gd name="T16" fmla="*/ 37 w 42"/>
                  <a:gd name="T17" fmla="*/ 34 h 41"/>
                  <a:gd name="T18" fmla="*/ 40 w 42"/>
                  <a:gd name="T19" fmla="*/ 29 h 41"/>
                  <a:gd name="T20" fmla="*/ 42 w 42"/>
                  <a:gd name="T21" fmla="*/ 20 h 41"/>
                  <a:gd name="T22" fmla="*/ 42 w 42"/>
                  <a:gd name="T23" fmla="*/ 20 h 41"/>
                  <a:gd name="T24" fmla="*/ 40 w 42"/>
                  <a:gd name="T25" fmla="*/ 12 h 41"/>
                  <a:gd name="T26" fmla="*/ 37 w 42"/>
                  <a:gd name="T27" fmla="*/ 5 h 41"/>
                  <a:gd name="T28" fmla="*/ 29 w 42"/>
                  <a:gd name="T29" fmla="*/ 1 h 41"/>
                  <a:gd name="T30" fmla="*/ 22 w 42"/>
                  <a:gd name="T31" fmla="*/ 0 h 41"/>
                  <a:gd name="T32" fmla="*/ 22 w 42"/>
                  <a:gd name="T33" fmla="*/ 0 h 41"/>
                  <a:gd name="T34" fmla="*/ 13 w 42"/>
                  <a:gd name="T35" fmla="*/ 1 h 41"/>
                  <a:gd name="T36" fmla="*/ 7 w 42"/>
                  <a:gd name="T37" fmla="*/ 5 h 41"/>
                  <a:gd name="T38" fmla="*/ 2 w 42"/>
                  <a:gd name="T39" fmla="*/ 12 h 41"/>
                  <a:gd name="T40" fmla="*/ 0 w 42"/>
                  <a:gd name="T41" fmla="*/ 20 h 41"/>
                  <a:gd name="T42" fmla="*/ 0 w 42"/>
                  <a:gd name="T43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1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7" y="34"/>
                    </a:lnTo>
                    <a:lnTo>
                      <a:pt x="13" y="40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9" y="40"/>
                    </a:lnTo>
                    <a:lnTo>
                      <a:pt x="37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7" y="5"/>
                    </a:lnTo>
                    <a:lnTo>
                      <a:pt x="29" y="1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1"/>
                    </a:lnTo>
                    <a:lnTo>
                      <a:pt x="7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2" name="Freeform 907">
                <a:extLst>
                  <a:ext uri="{FF2B5EF4-FFF2-40B4-BE49-F238E27FC236}">
                    <a16:creationId xmlns:a16="http://schemas.microsoft.com/office/drawing/2014/main" id="{C436B491-610A-4934-998F-75F0D0DE6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2" y="1527"/>
                <a:ext cx="21" cy="21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30 h 42"/>
                  <a:gd name="T6" fmla="*/ 7 w 42"/>
                  <a:gd name="T7" fmla="*/ 37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7 w 42"/>
                  <a:gd name="T17" fmla="*/ 37 h 42"/>
                  <a:gd name="T18" fmla="*/ 40 w 42"/>
                  <a:gd name="T19" fmla="*/ 30 h 42"/>
                  <a:gd name="T20" fmla="*/ 42 w 42"/>
                  <a:gd name="T21" fmla="*/ 22 h 42"/>
                  <a:gd name="T22" fmla="*/ 42 w 42"/>
                  <a:gd name="T23" fmla="*/ 22 h 42"/>
                  <a:gd name="T24" fmla="*/ 40 w 42"/>
                  <a:gd name="T25" fmla="*/ 13 h 42"/>
                  <a:gd name="T26" fmla="*/ 37 w 42"/>
                  <a:gd name="T27" fmla="*/ 8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7 w 42"/>
                  <a:gd name="T37" fmla="*/ 8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30"/>
                    </a:lnTo>
                    <a:lnTo>
                      <a:pt x="7" y="37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7" y="37"/>
                    </a:lnTo>
                    <a:lnTo>
                      <a:pt x="40" y="30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3"/>
                    </a:lnTo>
                    <a:lnTo>
                      <a:pt x="37" y="8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7" y="8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3" name="Freeform 908">
                <a:extLst>
                  <a:ext uri="{FF2B5EF4-FFF2-40B4-BE49-F238E27FC236}">
                    <a16:creationId xmlns:a16="http://schemas.microsoft.com/office/drawing/2014/main" id="{A98BFBA4-78C7-41B5-AE28-F458744118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47" y="1528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2 w 40"/>
                  <a:gd name="T5" fmla="*/ 28 h 40"/>
                  <a:gd name="T6" fmla="*/ 6 w 40"/>
                  <a:gd name="T7" fmla="*/ 35 h 40"/>
                  <a:gd name="T8" fmla="*/ 13 w 40"/>
                  <a:gd name="T9" fmla="*/ 38 h 40"/>
                  <a:gd name="T10" fmla="*/ 20 w 40"/>
                  <a:gd name="T11" fmla="*/ 40 h 40"/>
                  <a:gd name="T12" fmla="*/ 20 w 40"/>
                  <a:gd name="T13" fmla="*/ 40 h 40"/>
                  <a:gd name="T14" fmla="*/ 28 w 40"/>
                  <a:gd name="T15" fmla="*/ 38 h 40"/>
                  <a:gd name="T16" fmla="*/ 35 w 40"/>
                  <a:gd name="T17" fmla="*/ 35 h 40"/>
                  <a:gd name="T18" fmla="*/ 38 w 40"/>
                  <a:gd name="T19" fmla="*/ 28 h 40"/>
                  <a:gd name="T20" fmla="*/ 40 w 40"/>
                  <a:gd name="T21" fmla="*/ 20 h 40"/>
                  <a:gd name="T22" fmla="*/ 40 w 40"/>
                  <a:gd name="T23" fmla="*/ 20 h 40"/>
                  <a:gd name="T24" fmla="*/ 38 w 40"/>
                  <a:gd name="T25" fmla="*/ 11 h 40"/>
                  <a:gd name="T26" fmla="*/ 35 w 40"/>
                  <a:gd name="T27" fmla="*/ 6 h 40"/>
                  <a:gd name="T28" fmla="*/ 28 w 40"/>
                  <a:gd name="T29" fmla="*/ 0 h 40"/>
                  <a:gd name="T30" fmla="*/ 20 w 40"/>
                  <a:gd name="T31" fmla="*/ 0 h 40"/>
                  <a:gd name="T32" fmla="*/ 20 w 40"/>
                  <a:gd name="T33" fmla="*/ 0 h 40"/>
                  <a:gd name="T34" fmla="*/ 13 w 40"/>
                  <a:gd name="T35" fmla="*/ 0 h 40"/>
                  <a:gd name="T36" fmla="*/ 6 w 40"/>
                  <a:gd name="T37" fmla="*/ 6 h 40"/>
                  <a:gd name="T38" fmla="*/ 2 w 40"/>
                  <a:gd name="T39" fmla="*/ 11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8"/>
                    </a:lnTo>
                    <a:lnTo>
                      <a:pt x="6" y="35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8" y="38"/>
                    </a:lnTo>
                    <a:lnTo>
                      <a:pt x="35" y="35"/>
                    </a:lnTo>
                    <a:lnTo>
                      <a:pt x="38" y="28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1"/>
                    </a:lnTo>
                    <a:lnTo>
                      <a:pt x="35" y="6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6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4" name="Freeform 909">
                <a:extLst>
                  <a:ext uri="{FF2B5EF4-FFF2-40B4-BE49-F238E27FC236}">
                    <a16:creationId xmlns:a16="http://schemas.microsoft.com/office/drawing/2014/main" id="{E40D7B2D-A5B0-4013-958B-1F253FAC3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0" y="1529"/>
                <a:ext cx="21" cy="21"/>
              </a:xfrm>
              <a:custGeom>
                <a:avLst/>
                <a:gdLst>
                  <a:gd name="T0" fmla="*/ 0 w 41"/>
                  <a:gd name="T1" fmla="*/ 20 h 42"/>
                  <a:gd name="T2" fmla="*/ 0 w 41"/>
                  <a:gd name="T3" fmla="*/ 20 h 42"/>
                  <a:gd name="T4" fmla="*/ 1 w 41"/>
                  <a:gd name="T5" fmla="*/ 29 h 42"/>
                  <a:gd name="T6" fmla="*/ 5 w 41"/>
                  <a:gd name="T7" fmla="*/ 34 h 42"/>
                  <a:gd name="T8" fmla="*/ 12 w 41"/>
                  <a:gd name="T9" fmla="*/ 40 h 42"/>
                  <a:gd name="T10" fmla="*/ 20 w 41"/>
                  <a:gd name="T11" fmla="*/ 42 h 42"/>
                  <a:gd name="T12" fmla="*/ 20 w 41"/>
                  <a:gd name="T13" fmla="*/ 42 h 42"/>
                  <a:gd name="T14" fmla="*/ 29 w 41"/>
                  <a:gd name="T15" fmla="*/ 40 h 42"/>
                  <a:gd name="T16" fmla="*/ 34 w 41"/>
                  <a:gd name="T17" fmla="*/ 34 h 42"/>
                  <a:gd name="T18" fmla="*/ 40 w 41"/>
                  <a:gd name="T19" fmla="*/ 29 h 42"/>
                  <a:gd name="T20" fmla="*/ 41 w 41"/>
                  <a:gd name="T21" fmla="*/ 20 h 42"/>
                  <a:gd name="T22" fmla="*/ 41 w 41"/>
                  <a:gd name="T23" fmla="*/ 20 h 42"/>
                  <a:gd name="T24" fmla="*/ 40 w 41"/>
                  <a:gd name="T25" fmla="*/ 13 h 42"/>
                  <a:gd name="T26" fmla="*/ 34 w 41"/>
                  <a:gd name="T27" fmla="*/ 5 h 42"/>
                  <a:gd name="T28" fmla="*/ 29 w 41"/>
                  <a:gd name="T29" fmla="*/ 2 h 42"/>
                  <a:gd name="T30" fmla="*/ 20 w 41"/>
                  <a:gd name="T31" fmla="*/ 0 h 42"/>
                  <a:gd name="T32" fmla="*/ 20 w 41"/>
                  <a:gd name="T33" fmla="*/ 0 h 42"/>
                  <a:gd name="T34" fmla="*/ 12 w 41"/>
                  <a:gd name="T35" fmla="*/ 2 h 42"/>
                  <a:gd name="T36" fmla="*/ 5 w 41"/>
                  <a:gd name="T37" fmla="*/ 5 h 42"/>
                  <a:gd name="T38" fmla="*/ 1 w 41"/>
                  <a:gd name="T39" fmla="*/ 13 h 42"/>
                  <a:gd name="T40" fmla="*/ 0 w 41"/>
                  <a:gd name="T41" fmla="*/ 20 h 42"/>
                  <a:gd name="T42" fmla="*/ 0 w 41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5" y="34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4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3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5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5" name="Freeform 910">
                <a:extLst>
                  <a:ext uri="{FF2B5EF4-FFF2-40B4-BE49-F238E27FC236}">
                    <a16:creationId xmlns:a16="http://schemas.microsoft.com/office/drawing/2014/main" id="{E5648D2B-C537-4237-83AF-6610E13578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66" y="1530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29 h 42"/>
                  <a:gd name="T6" fmla="*/ 6 w 40"/>
                  <a:gd name="T7" fmla="*/ 36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30 w 40"/>
                  <a:gd name="T15" fmla="*/ 40 h 42"/>
                  <a:gd name="T16" fmla="*/ 35 w 40"/>
                  <a:gd name="T17" fmla="*/ 36 h 42"/>
                  <a:gd name="T18" fmla="*/ 40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40 w 40"/>
                  <a:gd name="T25" fmla="*/ 12 h 42"/>
                  <a:gd name="T26" fmla="*/ 35 w 40"/>
                  <a:gd name="T27" fmla="*/ 7 h 42"/>
                  <a:gd name="T28" fmla="*/ 30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6 w 40"/>
                  <a:gd name="T37" fmla="*/ 7 h 42"/>
                  <a:gd name="T38" fmla="*/ 2 w 40"/>
                  <a:gd name="T39" fmla="*/ 12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30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12"/>
                    </a:lnTo>
                    <a:lnTo>
                      <a:pt x="35" y="7"/>
                    </a:lnTo>
                    <a:lnTo>
                      <a:pt x="30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6" name="Freeform 911">
                <a:extLst>
                  <a:ext uri="{FF2B5EF4-FFF2-40B4-BE49-F238E27FC236}">
                    <a16:creationId xmlns:a16="http://schemas.microsoft.com/office/drawing/2014/main" id="{ADFEFC7E-D734-4C55-95E9-6C9AAA632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73" y="1534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7 w 42"/>
                  <a:gd name="T7" fmla="*/ 35 h 40"/>
                  <a:gd name="T8" fmla="*/ 13 w 42"/>
                  <a:gd name="T9" fmla="*/ 38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38 h 40"/>
                  <a:gd name="T16" fmla="*/ 36 w 42"/>
                  <a:gd name="T17" fmla="*/ 35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1 h 40"/>
                  <a:gd name="T26" fmla="*/ 36 w 42"/>
                  <a:gd name="T27" fmla="*/ 5 h 40"/>
                  <a:gd name="T28" fmla="*/ 29 w 42"/>
                  <a:gd name="T29" fmla="*/ 0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0 h 40"/>
                  <a:gd name="T36" fmla="*/ 7 w 42"/>
                  <a:gd name="T37" fmla="*/ 5 h 40"/>
                  <a:gd name="T38" fmla="*/ 2 w 42"/>
                  <a:gd name="T39" fmla="*/ 11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7" y="35"/>
                    </a:lnTo>
                    <a:lnTo>
                      <a:pt x="13" y="38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38"/>
                    </a:lnTo>
                    <a:lnTo>
                      <a:pt x="36" y="35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1"/>
                    </a:lnTo>
                    <a:lnTo>
                      <a:pt x="36" y="5"/>
                    </a:lnTo>
                    <a:lnTo>
                      <a:pt x="29" y="0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0"/>
                    </a:lnTo>
                    <a:lnTo>
                      <a:pt x="7" y="5"/>
                    </a:lnTo>
                    <a:lnTo>
                      <a:pt x="2" y="11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7" name="Freeform 912">
                <a:extLst>
                  <a:ext uri="{FF2B5EF4-FFF2-40B4-BE49-F238E27FC236}">
                    <a16:creationId xmlns:a16="http://schemas.microsoft.com/office/drawing/2014/main" id="{466CBFE2-019C-40C4-ADDD-6B090BAE7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1" y="1540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8 w 42"/>
                  <a:gd name="T7" fmla="*/ 34 h 40"/>
                  <a:gd name="T8" fmla="*/ 13 w 42"/>
                  <a:gd name="T9" fmla="*/ 38 h 40"/>
                  <a:gd name="T10" fmla="*/ 22 w 42"/>
                  <a:gd name="T11" fmla="*/ 40 h 40"/>
                  <a:gd name="T12" fmla="*/ 22 w 42"/>
                  <a:gd name="T13" fmla="*/ 40 h 40"/>
                  <a:gd name="T14" fmla="*/ 30 w 42"/>
                  <a:gd name="T15" fmla="*/ 38 h 40"/>
                  <a:gd name="T16" fmla="*/ 37 w 42"/>
                  <a:gd name="T17" fmla="*/ 34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2 h 40"/>
                  <a:gd name="T26" fmla="*/ 37 w 42"/>
                  <a:gd name="T27" fmla="*/ 5 h 40"/>
                  <a:gd name="T28" fmla="*/ 30 w 42"/>
                  <a:gd name="T29" fmla="*/ 2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2 h 40"/>
                  <a:gd name="T36" fmla="*/ 8 w 42"/>
                  <a:gd name="T37" fmla="*/ 5 h 40"/>
                  <a:gd name="T38" fmla="*/ 2 w 42"/>
                  <a:gd name="T39" fmla="*/ 12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8" y="34"/>
                    </a:lnTo>
                    <a:lnTo>
                      <a:pt x="13" y="38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30" y="38"/>
                    </a:lnTo>
                    <a:lnTo>
                      <a:pt x="37" y="34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7" y="5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8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8" name="Freeform 913">
                <a:extLst>
                  <a:ext uri="{FF2B5EF4-FFF2-40B4-BE49-F238E27FC236}">
                    <a16:creationId xmlns:a16="http://schemas.microsoft.com/office/drawing/2014/main" id="{4C7CA664-FD17-4342-856C-F8A6ACA44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7" y="1542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2 w 40"/>
                  <a:gd name="T5" fmla="*/ 30 h 40"/>
                  <a:gd name="T6" fmla="*/ 6 w 40"/>
                  <a:gd name="T7" fmla="*/ 35 h 40"/>
                  <a:gd name="T8" fmla="*/ 13 w 40"/>
                  <a:gd name="T9" fmla="*/ 40 h 40"/>
                  <a:gd name="T10" fmla="*/ 20 w 40"/>
                  <a:gd name="T11" fmla="*/ 40 h 40"/>
                  <a:gd name="T12" fmla="*/ 20 w 40"/>
                  <a:gd name="T13" fmla="*/ 40 h 40"/>
                  <a:gd name="T14" fmla="*/ 29 w 40"/>
                  <a:gd name="T15" fmla="*/ 40 h 40"/>
                  <a:gd name="T16" fmla="*/ 35 w 40"/>
                  <a:gd name="T17" fmla="*/ 35 h 40"/>
                  <a:gd name="T18" fmla="*/ 40 w 40"/>
                  <a:gd name="T19" fmla="*/ 30 h 40"/>
                  <a:gd name="T20" fmla="*/ 40 w 40"/>
                  <a:gd name="T21" fmla="*/ 20 h 40"/>
                  <a:gd name="T22" fmla="*/ 40 w 40"/>
                  <a:gd name="T23" fmla="*/ 20 h 40"/>
                  <a:gd name="T24" fmla="*/ 40 w 40"/>
                  <a:gd name="T25" fmla="*/ 13 h 40"/>
                  <a:gd name="T26" fmla="*/ 35 w 40"/>
                  <a:gd name="T27" fmla="*/ 6 h 40"/>
                  <a:gd name="T28" fmla="*/ 29 w 40"/>
                  <a:gd name="T29" fmla="*/ 2 h 40"/>
                  <a:gd name="T30" fmla="*/ 20 w 40"/>
                  <a:gd name="T31" fmla="*/ 0 h 40"/>
                  <a:gd name="T32" fmla="*/ 20 w 40"/>
                  <a:gd name="T33" fmla="*/ 0 h 40"/>
                  <a:gd name="T34" fmla="*/ 13 w 40"/>
                  <a:gd name="T35" fmla="*/ 2 h 40"/>
                  <a:gd name="T36" fmla="*/ 6 w 40"/>
                  <a:gd name="T37" fmla="*/ 6 h 40"/>
                  <a:gd name="T38" fmla="*/ 2 w 40"/>
                  <a:gd name="T39" fmla="*/ 13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30"/>
                    </a:lnTo>
                    <a:lnTo>
                      <a:pt x="6" y="35"/>
                    </a:lnTo>
                    <a:lnTo>
                      <a:pt x="13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40"/>
                    </a:lnTo>
                    <a:lnTo>
                      <a:pt x="35" y="35"/>
                    </a:lnTo>
                    <a:lnTo>
                      <a:pt x="40" y="30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13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9" name="Freeform 914">
                <a:extLst>
                  <a:ext uri="{FF2B5EF4-FFF2-40B4-BE49-F238E27FC236}">
                    <a16:creationId xmlns:a16="http://schemas.microsoft.com/office/drawing/2014/main" id="{810B106D-5E37-46BD-BC5A-0A15A2061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28" y="1544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5 w 42"/>
                  <a:gd name="T7" fmla="*/ 35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5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5 w 42"/>
                  <a:gd name="T27" fmla="*/ 5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5 w 42"/>
                  <a:gd name="T37" fmla="*/ 5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5" y="35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0" name="Freeform 915">
                <a:extLst>
                  <a:ext uri="{FF2B5EF4-FFF2-40B4-BE49-F238E27FC236}">
                    <a16:creationId xmlns:a16="http://schemas.microsoft.com/office/drawing/2014/main" id="{79488AE8-863F-4263-A35E-9C89213C1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1545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0 w 40"/>
                  <a:gd name="T5" fmla="*/ 27 h 40"/>
                  <a:gd name="T6" fmla="*/ 5 w 40"/>
                  <a:gd name="T7" fmla="*/ 34 h 40"/>
                  <a:gd name="T8" fmla="*/ 11 w 40"/>
                  <a:gd name="T9" fmla="*/ 38 h 40"/>
                  <a:gd name="T10" fmla="*/ 20 w 40"/>
                  <a:gd name="T11" fmla="*/ 40 h 40"/>
                  <a:gd name="T12" fmla="*/ 20 w 40"/>
                  <a:gd name="T13" fmla="*/ 40 h 40"/>
                  <a:gd name="T14" fmla="*/ 27 w 40"/>
                  <a:gd name="T15" fmla="*/ 38 h 40"/>
                  <a:gd name="T16" fmla="*/ 34 w 40"/>
                  <a:gd name="T17" fmla="*/ 34 h 40"/>
                  <a:gd name="T18" fmla="*/ 38 w 40"/>
                  <a:gd name="T19" fmla="*/ 27 h 40"/>
                  <a:gd name="T20" fmla="*/ 40 w 40"/>
                  <a:gd name="T21" fmla="*/ 20 h 40"/>
                  <a:gd name="T22" fmla="*/ 40 w 40"/>
                  <a:gd name="T23" fmla="*/ 20 h 40"/>
                  <a:gd name="T24" fmla="*/ 38 w 40"/>
                  <a:gd name="T25" fmla="*/ 11 h 40"/>
                  <a:gd name="T26" fmla="*/ 34 w 40"/>
                  <a:gd name="T27" fmla="*/ 5 h 40"/>
                  <a:gd name="T28" fmla="*/ 27 w 40"/>
                  <a:gd name="T29" fmla="*/ 0 h 40"/>
                  <a:gd name="T30" fmla="*/ 20 w 40"/>
                  <a:gd name="T31" fmla="*/ 0 h 40"/>
                  <a:gd name="T32" fmla="*/ 20 w 40"/>
                  <a:gd name="T33" fmla="*/ 0 h 40"/>
                  <a:gd name="T34" fmla="*/ 11 w 40"/>
                  <a:gd name="T35" fmla="*/ 0 h 40"/>
                  <a:gd name="T36" fmla="*/ 5 w 40"/>
                  <a:gd name="T37" fmla="*/ 5 h 40"/>
                  <a:gd name="T38" fmla="*/ 0 w 40"/>
                  <a:gd name="T39" fmla="*/ 11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5" y="34"/>
                    </a:lnTo>
                    <a:lnTo>
                      <a:pt x="11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7" y="38"/>
                    </a:lnTo>
                    <a:lnTo>
                      <a:pt x="34" y="34"/>
                    </a:lnTo>
                    <a:lnTo>
                      <a:pt x="38" y="27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1"/>
                    </a:lnTo>
                    <a:lnTo>
                      <a:pt x="34" y="5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0"/>
                    </a:lnTo>
                    <a:lnTo>
                      <a:pt x="5" y="5"/>
                    </a:lnTo>
                    <a:lnTo>
                      <a:pt x="0" y="11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1" name="Freeform 916">
                <a:extLst>
                  <a:ext uri="{FF2B5EF4-FFF2-40B4-BE49-F238E27FC236}">
                    <a16:creationId xmlns:a16="http://schemas.microsoft.com/office/drawing/2014/main" id="{4E9340CC-C000-473E-8539-A1DB52B20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4" y="1544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5 w 42"/>
                  <a:gd name="T7" fmla="*/ 35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6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6 w 42"/>
                  <a:gd name="T27" fmla="*/ 5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5 w 42"/>
                  <a:gd name="T37" fmla="*/ 5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5" y="35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6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6" y="5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2" name="Freeform 917">
                <a:extLst>
                  <a:ext uri="{FF2B5EF4-FFF2-40B4-BE49-F238E27FC236}">
                    <a16:creationId xmlns:a16="http://schemas.microsoft.com/office/drawing/2014/main" id="{7B7AD754-3A8D-4369-B6D2-02484806D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8" y="1547"/>
                <a:ext cx="21" cy="21"/>
              </a:xfrm>
              <a:custGeom>
                <a:avLst/>
                <a:gdLst>
                  <a:gd name="T0" fmla="*/ 0 w 42"/>
                  <a:gd name="T1" fmla="*/ 21 h 42"/>
                  <a:gd name="T2" fmla="*/ 0 w 42"/>
                  <a:gd name="T3" fmla="*/ 21 h 42"/>
                  <a:gd name="T4" fmla="*/ 2 w 42"/>
                  <a:gd name="T5" fmla="*/ 30 h 42"/>
                  <a:gd name="T6" fmla="*/ 6 w 42"/>
                  <a:gd name="T7" fmla="*/ 35 h 42"/>
                  <a:gd name="T8" fmla="*/ 13 w 42"/>
                  <a:gd name="T9" fmla="*/ 41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1 h 42"/>
                  <a:gd name="T16" fmla="*/ 35 w 42"/>
                  <a:gd name="T17" fmla="*/ 35 h 42"/>
                  <a:gd name="T18" fmla="*/ 40 w 42"/>
                  <a:gd name="T19" fmla="*/ 30 h 42"/>
                  <a:gd name="T20" fmla="*/ 42 w 42"/>
                  <a:gd name="T21" fmla="*/ 21 h 42"/>
                  <a:gd name="T22" fmla="*/ 42 w 42"/>
                  <a:gd name="T23" fmla="*/ 21 h 42"/>
                  <a:gd name="T24" fmla="*/ 40 w 42"/>
                  <a:gd name="T25" fmla="*/ 13 h 42"/>
                  <a:gd name="T26" fmla="*/ 35 w 42"/>
                  <a:gd name="T27" fmla="*/ 6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6 w 42"/>
                  <a:gd name="T37" fmla="*/ 6 h 42"/>
                  <a:gd name="T38" fmla="*/ 2 w 42"/>
                  <a:gd name="T39" fmla="*/ 13 h 42"/>
                  <a:gd name="T40" fmla="*/ 0 w 42"/>
                  <a:gd name="T41" fmla="*/ 21 h 42"/>
                  <a:gd name="T42" fmla="*/ 0 w 42"/>
                  <a:gd name="T43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1"/>
                    </a:moveTo>
                    <a:lnTo>
                      <a:pt x="0" y="21"/>
                    </a:lnTo>
                    <a:lnTo>
                      <a:pt x="2" y="30"/>
                    </a:lnTo>
                    <a:lnTo>
                      <a:pt x="6" y="35"/>
                    </a:lnTo>
                    <a:lnTo>
                      <a:pt x="13" y="41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1"/>
                    </a:lnTo>
                    <a:lnTo>
                      <a:pt x="35" y="35"/>
                    </a:lnTo>
                    <a:lnTo>
                      <a:pt x="40" y="30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3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3" name="Freeform 918">
                <a:extLst>
                  <a:ext uri="{FF2B5EF4-FFF2-40B4-BE49-F238E27FC236}">
                    <a16:creationId xmlns:a16="http://schemas.microsoft.com/office/drawing/2014/main" id="{9E9739B9-E375-445C-AD28-50D13B0E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9" y="1549"/>
                <a:ext cx="21" cy="20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29 h 42"/>
                  <a:gd name="T6" fmla="*/ 5 w 42"/>
                  <a:gd name="T7" fmla="*/ 37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4 w 42"/>
                  <a:gd name="T17" fmla="*/ 37 h 42"/>
                  <a:gd name="T18" fmla="*/ 40 w 42"/>
                  <a:gd name="T19" fmla="*/ 29 h 42"/>
                  <a:gd name="T20" fmla="*/ 42 w 42"/>
                  <a:gd name="T21" fmla="*/ 22 h 42"/>
                  <a:gd name="T22" fmla="*/ 42 w 42"/>
                  <a:gd name="T23" fmla="*/ 22 h 42"/>
                  <a:gd name="T24" fmla="*/ 40 w 42"/>
                  <a:gd name="T25" fmla="*/ 13 h 42"/>
                  <a:gd name="T26" fmla="*/ 34 w 42"/>
                  <a:gd name="T27" fmla="*/ 7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5 w 42"/>
                  <a:gd name="T37" fmla="*/ 7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5" y="37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7"/>
                    </a:lnTo>
                    <a:lnTo>
                      <a:pt x="40" y="29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3"/>
                    </a:lnTo>
                    <a:lnTo>
                      <a:pt x="34" y="7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4" name="Freeform 919">
                <a:extLst>
                  <a:ext uri="{FF2B5EF4-FFF2-40B4-BE49-F238E27FC236}">
                    <a16:creationId xmlns:a16="http://schemas.microsoft.com/office/drawing/2014/main" id="{854554A4-AB90-4393-BFA8-922AADC66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6" y="1549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0 w 40"/>
                  <a:gd name="T5" fmla="*/ 27 h 40"/>
                  <a:gd name="T6" fmla="*/ 5 w 40"/>
                  <a:gd name="T7" fmla="*/ 35 h 40"/>
                  <a:gd name="T8" fmla="*/ 10 w 40"/>
                  <a:gd name="T9" fmla="*/ 38 h 40"/>
                  <a:gd name="T10" fmla="*/ 20 w 40"/>
                  <a:gd name="T11" fmla="*/ 40 h 40"/>
                  <a:gd name="T12" fmla="*/ 20 w 40"/>
                  <a:gd name="T13" fmla="*/ 40 h 40"/>
                  <a:gd name="T14" fmla="*/ 27 w 40"/>
                  <a:gd name="T15" fmla="*/ 38 h 40"/>
                  <a:gd name="T16" fmla="*/ 34 w 40"/>
                  <a:gd name="T17" fmla="*/ 35 h 40"/>
                  <a:gd name="T18" fmla="*/ 38 w 40"/>
                  <a:gd name="T19" fmla="*/ 27 h 40"/>
                  <a:gd name="T20" fmla="*/ 40 w 40"/>
                  <a:gd name="T21" fmla="*/ 20 h 40"/>
                  <a:gd name="T22" fmla="*/ 40 w 40"/>
                  <a:gd name="T23" fmla="*/ 20 h 40"/>
                  <a:gd name="T24" fmla="*/ 38 w 40"/>
                  <a:gd name="T25" fmla="*/ 13 h 40"/>
                  <a:gd name="T26" fmla="*/ 34 w 40"/>
                  <a:gd name="T27" fmla="*/ 5 h 40"/>
                  <a:gd name="T28" fmla="*/ 27 w 40"/>
                  <a:gd name="T29" fmla="*/ 2 h 40"/>
                  <a:gd name="T30" fmla="*/ 20 w 40"/>
                  <a:gd name="T31" fmla="*/ 0 h 40"/>
                  <a:gd name="T32" fmla="*/ 20 w 40"/>
                  <a:gd name="T33" fmla="*/ 0 h 40"/>
                  <a:gd name="T34" fmla="*/ 10 w 40"/>
                  <a:gd name="T35" fmla="*/ 2 h 40"/>
                  <a:gd name="T36" fmla="*/ 5 w 40"/>
                  <a:gd name="T37" fmla="*/ 5 h 40"/>
                  <a:gd name="T38" fmla="*/ 0 w 40"/>
                  <a:gd name="T39" fmla="*/ 13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0" y="27"/>
                    </a:lnTo>
                    <a:lnTo>
                      <a:pt x="5" y="35"/>
                    </a:lnTo>
                    <a:lnTo>
                      <a:pt x="10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7" y="38"/>
                    </a:lnTo>
                    <a:lnTo>
                      <a:pt x="34" y="35"/>
                    </a:lnTo>
                    <a:lnTo>
                      <a:pt x="38" y="27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3"/>
                    </a:lnTo>
                    <a:lnTo>
                      <a:pt x="34" y="5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5" y="5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5" name="Freeform 920">
                <a:extLst>
                  <a:ext uri="{FF2B5EF4-FFF2-40B4-BE49-F238E27FC236}">
                    <a16:creationId xmlns:a16="http://schemas.microsoft.com/office/drawing/2014/main" id="{0B9CC9B9-5994-4182-92DD-8E4B65949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7" y="1549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8 w 42"/>
                  <a:gd name="T7" fmla="*/ 35 h 40"/>
                  <a:gd name="T8" fmla="*/ 13 w 42"/>
                  <a:gd name="T9" fmla="*/ 38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38 h 40"/>
                  <a:gd name="T16" fmla="*/ 37 w 42"/>
                  <a:gd name="T17" fmla="*/ 35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7 w 42"/>
                  <a:gd name="T27" fmla="*/ 5 h 40"/>
                  <a:gd name="T28" fmla="*/ 29 w 42"/>
                  <a:gd name="T29" fmla="*/ 2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2 h 40"/>
                  <a:gd name="T36" fmla="*/ 8 w 42"/>
                  <a:gd name="T37" fmla="*/ 5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8" y="35"/>
                    </a:lnTo>
                    <a:lnTo>
                      <a:pt x="13" y="38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38"/>
                    </a:lnTo>
                    <a:lnTo>
                      <a:pt x="37" y="35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7" y="5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6" name="Freeform 921">
                <a:extLst>
                  <a:ext uri="{FF2B5EF4-FFF2-40B4-BE49-F238E27FC236}">
                    <a16:creationId xmlns:a16="http://schemas.microsoft.com/office/drawing/2014/main" id="{37326B4F-9DF1-4749-9FD6-CC9CCACCA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5" y="1554"/>
                <a:ext cx="20" cy="21"/>
              </a:xfrm>
              <a:custGeom>
                <a:avLst/>
                <a:gdLst>
                  <a:gd name="T0" fmla="*/ 0 w 40"/>
                  <a:gd name="T1" fmla="*/ 20 h 42"/>
                  <a:gd name="T2" fmla="*/ 0 w 40"/>
                  <a:gd name="T3" fmla="*/ 20 h 42"/>
                  <a:gd name="T4" fmla="*/ 0 w 40"/>
                  <a:gd name="T5" fmla="*/ 29 h 42"/>
                  <a:gd name="T6" fmla="*/ 5 w 40"/>
                  <a:gd name="T7" fmla="*/ 35 h 42"/>
                  <a:gd name="T8" fmla="*/ 11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4 w 40"/>
                  <a:gd name="T17" fmla="*/ 35 h 42"/>
                  <a:gd name="T18" fmla="*/ 38 w 40"/>
                  <a:gd name="T19" fmla="*/ 29 h 42"/>
                  <a:gd name="T20" fmla="*/ 40 w 40"/>
                  <a:gd name="T21" fmla="*/ 20 h 42"/>
                  <a:gd name="T22" fmla="*/ 40 w 40"/>
                  <a:gd name="T23" fmla="*/ 20 h 42"/>
                  <a:gd name="T24" fmla="*/ 38 w 40"/>
                  <a:gd name="T25" fmla="*/ 13 h 42"/>
                  <a:gd name="T26" fmla="*/ 34 w 40"/>
                  <a:gd name="T27" fmla="*/ 6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1 w 40"/>
                  <a:gd name="T35" fmla="*/ 2 h 42"/>
                  <a:gd name="T36" fmla="*/ 5 w 40"/>
                  <a:gd name="T37" fmla="*/ 6 h 42"/>
                  <a:gd name="T38" fmla="*/ 0 w 40"/>
                  <a:gd name="T39" fmla="*/ 13 h 42"/>
                  <a:gd name="T40" fmla="*/ 0 w 40"/>
                  <a:gd name="T41" fmla="*/ 20 h 42"/>
                  <a:gd name="T42" fmla="*/ 0 w 40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0"/>
                    </a:moveTo>
                    <a:lnTo>
                      <a:pt x="0" y="20"/>
                    </a:lnTo>
                    <a:lnTo>
                      <a:pt x="0" y="29"/>
                    </a:lnTo>
                    <a:lnTo>
                      <a:pt x="5" y="35"/>
                    </a:lnTo>
                    <a:lnTo>
                      <a:pt x="11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4" y="35"/>
                    </a:lnTo>
                    <a:lnTo>
                      <a:pt x="38" y="29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3"/>
                    </a:lnTo>
                    <a:lnTo>
                      <a:pt x="34" y="6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7" name="Freeform 922">
                <a:extLst>
                  <a:ext uri="{FF2B5EF4-FFF2-40B4-BE49-F238E27FC236}">
                    <a16:creationId xmlns:a16="http://schemas.microsoft.com/office/drawing/2014/main" id="{5AE19D2A-5FD2-407F-ADC4-EB2829F73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29" y="1554"/>
                <a:ext cx="20" cy="21"/>
              </a:xfrm>
              <a:custGeom>
                <a:avLst/>
                <a:gdLst>
                  <a:gd name="T0" fmla="*/ 0 w 40"/>
                  <a:gd name="T1" fmla="*/ 20 h 42"/>
                  <a:gd name="T2" fmla="*/ 0 w 40"/>
                  <a:gd name="T3" fmla="*/ 20 h 42"/>
                  <a:gd name="T4" fmla="*/ 0 w 40"/>
                  <a:gd name="T5" fmla="*/ 29 h 42"/>
                  <a:gd name="T6" fmla="*/ 6 w 40"/>
                  <a:gd name="T7" fmla="*/ 35 h 42"/>
                  <a:gd name="T8" fmla="*/ 11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5 w 40"/>
                  <a:gd name="T17" fmla="*/ 35 h 42"/>
                  <a:gd name="T18" fmla="*/ 38 w 40"/>
                  <a:gd name="T19" fmla="*/ 29 h 42"/>
                  <a:gd name="T20" fmla="*/ 40 w 40"/>
                  <a:gd name="T21" fmla="*/ 20 h 42"/>
                  <a:gd name="T22" fmla="*/ 40 w 40"/>
                  <a:gd name="T23" fmla="*/ 20 h 42"/>
                  <a:gd name="T24" fmla="*/ 38 w 40"/>
                  <a:gd name="T25" fmla="*/ 13 h 42"/>
                  <a:gd name="T26" fmla="*/ 35 w 40"/>
                  <a:gd name="T27" fmla="*/ 6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1 w 40"/>
                  <a:gd name="T35" fmla="*/ 2 h 42"/>
                  <a:gd name="T36" fmla="*/ 6 w 40"/>
                  <a:gd name="T37" fmla="*/ 6 h 42"/>
                  <a:gd name="T38" fmla="*/ 0 w 40"/>
                  <a:gd name="T39" fmla="*/ 13 h 42"/>
                  <a:gd name="T40" fmla="*/ 0 w 40"/>
                  <a:gd name="T41" fmla="*/ 20 h 42"/>
                  <a:gd name="T42" fmla="*/ 0 w 40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0"/>
                    </a:moveTo>
                    <a:lnTo>
                      <a:pt x="0" y="20"/>
                    </a:lnTo>
                    <a:lnTo>
                      <a:pt x="0" y="29"/>
                    </a:lnTo>
                    <a:lnTo>
                      <a:pt x="6" y="35"/>
                    </a:lnTo>
                    <a:lnTo>
                      <a:pt x="11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5" y="35"/>
                    </a:lnTo>
                    <a:lnTo>
                      <a:pt x="38" y="29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3"/>
                    </a:lnTo>
                    <a:lnTo>
                      <a:pt x="35" y="6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6" y="6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8" name="Freeform 923">
                <a:extLst>
                  <a:ext uri="{FF2B5EF4-FFF2-40B4-BE49-F238E27FC236}">
                    <a16:creationId xmlns:a16="http://schemas.microsoft.com/office/drawing/2014/main" id="{0BC21565-AC8E-4A5B-BFCC-EA788B10D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6" y="1557"/>
                <a:ext cx="21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9 h 40"/>
                  <a:gd name="T6" fmla="*/ 5 w 41"/>
                  <a:gd name="T7" fmla="*/ 34 h 40"/>
                  <a:gd name="T8" fmla="*/ 12 w 41"/>
                  <a:gd name="T9" fmla="*/ 40 h 40"/>
                  <a:gd name="T10" fmla="*/ 21 w 41"/>
                  <a:gd name="T11" fmla="*/ 40 h 40"/>
                  <a:gd name="T12" fmla="*/ 21 w 41"/>
                  <a:gd name="T13" fmla="*/ 40 h 40"/>
                  <a:gd name="T14" fmla="*/ 29 w 41"/>
                  <a:gd name="T15" fmla="*/ 40 h 40"/>
                  <a:gd name="T16" fmla="*/ 36 w 41"/>
                  <a:gd name="T17" fmla="*/ 34 h 40"/>
                  <a:gd name="T18" fmla="*/ 40 w 41"/>
                  <a:gd name="T19" fmla="*/ 29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2 h 40"/>
                  <a:gd name="T26" fmla="*/ 36 w 41"/>
                  <a:gd name="T27" fmla="*/ 5 h 40"/>
                  <a:gd name="T28" fmla="*/ 29 w 41"/>
                  <a:gd name="T29" fmla="*/ 1 h 40"/>
                  <a:gd name="T30" fmla="*/ 21 w 41"/>
                  <a:gd name="T31" fmla="*/ 0 h 40"/>
                  <a:gd name="T32" fmla="*/ 21 w 41"/>
                  <a:gd name="T33" fmla="*/ 0 h 40"/>
                  <a:gd name="T34" fmla="*/ 12 w 41"/>
                  <a:gd name="T35" fmla="*/ 1 h 40"/>
                  <a:gd name="T36" fmla="*/ 5 w 41"/>
                  <a:gd name="T37" fmla="*/ 5 h 40"/>
                  <a:gd name="T38" fmla="*/ 1 w 41"/>
                  <a:gd name="T39" fmla="*/ 12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5" y="34"/>
                    </a:lnTo>
                    <a:lnTo>
                      <a:pt x="12" y="40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2"/>
                    </a:lnTo>
                    <a:lnTo>
                      <a:pt x="36" y="5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1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9" name="Freeform 924">
                <a:extLst>
                  <a:ext uri="{FF2B5EF4-FFF2-40B4-BE49-F238E27FC236}">
                    <a16:creationId xmlns:a16="http://schemas.microsoft.com/office/drawing/2014/main" id="{7EBA425D-8A82-4452-A53B-81B2D6F8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" y="1557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9 h 40"/>
                  <a:gd name="T6" fmla="*/ 6 w 42"/>
                  <a:gd name="T7" fmla="*/ 34 h 40"/>
                  <a:gd name="T8" fmla="*/ 13 w 42"/>
                  <a:gd name="T9" fmla="*/ 40 h 40"/>
                  <a:gd name="T10" fmla="*/ 20 w 42"/>
                  <a:gd name="T11" fmla="*/ 40 h 40"/>
                  <a:gd name="T12" fmla="*/ 20 w 42"/>
                  <a:gd name="T13" fmla="*/ 40 h 40"/>
                  <a:gd name="T14" fmla="*/ 29 w 42"/>
                  <a:gd name="T15" fmla="*/ 40 h 40"/>
                  <a:gd name="T16" fmla="*/ 35 w 42"/>
                  <a:gd name="T17" fmla="*/ 34 h 40"/>
                  <a:gd name="T18" fmla="*/ 40 w 42"/>
                  <a:gd name="T19" fmla="*/ 29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2 h 40"/>
                  <a:gd name="T26" fmla="*/ 35 w 42"/>
                  <a:gd name="T27" fmla="*/ 5 h 40"/>
                  <a:gd name="T28" fmla="*/ 29 w 42"/>
                  <a:gd name="T29" fmla="*/ 1 h 40"/>
                  <a:gd name="T30" fmla="*/ 20 w 42"/>
                  <a:gd name="T31" fmla="*/ 0 h 40"/>
                  <a:gd name="T32" fmla="*/ 20 w 42"/>
                  <a:gd name="T33" fmla="*/ 0 h 40"/>
                  <a:gd name="T34" fmla="*/ 13 w 42"/>
                  <a:gd name="T35" fmla="*/ 1 h 40"/>
                  <a:gd name="T36" fmla="*/ 6 w 42"/>
                  <a:gd name="T37" fmla="*/ 5 h 40"/>
                  <a:gd name="T38" fmla="*/ 2 w 42"/>
                  <a:gd name="T39" fmla="*/ 12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40"/>
                    </a:lnTo>
                    <a:lnTo>
                      <a:pt x="35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5" y="5"/>
                    </a:lnTo>
                    <a:lnTo>
                      <a:pt x="2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0" name="Freeform 925">
                <a:extLst>
                  <a:ext uri="{FF2B5EF4-FFF2-40B4-BE49-F238E27FC236}">
                    <a16:creationId xmlns:a16="http://schemas.microsoft.com/office/drawing/2014/main" id="{56CAB989-0743-4FBC-BE2B-03BA92DB7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41" y="1557"/>
                <a:ext cx="21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9 h 40"/>
                  <a:gd name="T6" fmla="*/ 7 w 41"/>
                  <a:gd name="T7" fmla="*/ 34 h 40"/>
                  <a:gd name="T8" fmla="*/ 12 w 41"/>
                  <a:gd name="T9" fmla="*/ 40 h 40"/>
                  <a:gd name="T10" fmla="*/ 21 w 41"/>
                  <a:gd name="T11" fmla="*/ 40 h 40"/>
                  <a:gd name="T12" fmla="*/ 21 w 41"/>
                  <a:gd name="T13" fmla="*/ 40 h 40"/>
                  <a:gd name="T14" fmla="*/ 29 w 41"/>
                  <a:gd name="T15" fmla="*/ 40 h 40"/>
                  <a:gd name="T16" fmla="*/ 36 w 41"/>
                  <a:gd name="T17" fmla="*/ 34 h 40"/>
                  <a:gd name="T18" fmla="*/ 40 w 41"/>
                  <a:gd name="T19" fmla="*/ 29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2 h 40"/>
                  <a:gd name="T26" fmla="*/ 36 w 41"/>
                  <a:gd name="T27" fmla="*/ 5 h 40"/>
                  <a:gd name="T28" fmla="*/ 29 w 41"/>
                  <a:gd name="T29" fmla="*/ 1 h 40"/>
                  <a:gd name="T30" fmla="*/ 21 w 41"/>
                  <a:gd name="T31" fmla="*/ 0 h 40"/>
                  <a:gd name="T32" fmla="*/ 21 w 41"/>
                  <a:gd name="T33" fmla="*/ 0 h 40"/>
                  <a:gd name="T34" fmla="*/ 12 w 41"/>
                  <a:gd name="T35" fmla="*/ 1 h 40"/>
                  <a:gd name="T36" fmla="*/ 7 w 41"/>
                  <a:gd name="T37" fmla="*/ 5 h 40"/>
                  <a:gd name="T38" fmla="*/ 1 w 41"/>
                  <a:gd name="T39" fmla="*/ 12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7" y="34"/>
                    </a:lnTo>
                    <a:lnTo>
                      <a:pt x="12" y="40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2"/>
                    </a:lnTo>
                    <a:lnTo>
                      <a:pt x="36" y="5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1"/>
                    </a:lnTo>
                    <a:lnTo>
                      <a:pt x="7" y="5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1" name="Freeform 926">
                <a:extLst>
                  <a:ext uri="{FF2B5EF4-FFF2-40B4-BE49-F238E27FC236}">
                    <a16:creationId xmlns:a16="http://schemas.microsoft.com/office/drawing/2014/main" id="{EF80B039-DDD0-4965-BC14-A73EC928D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4" y="1561"/>
                <a:ext cx="20" cy="21"/>
              </a:xfrm>
              <a:custGeom>
                <a:avLst/>
                <a:gdLst>
                  <a:gd name="T0" fmla="*/ 0 w 40"/>
                  <a:gd name="T1" fmla="*/ 21 h 41"/>
                  <a:gd name="T2" fmla="*/ 0 w 40"/>
                  <a:gd name="T3" fmla="*/ 21 h 41"/>
                  <a:gd name="T4" fmla="*/ 0 w 40"/>
                  <a:gd name="T5" fmla="*/ 29 h 41"/>
                  <a:gd name="T6" fmla="*/ 5 w 40"/>
                  <a:gd name="T7" fmla="*/ 36 h 41"/>
                  <a:gd name="T8" fmla="*/ 11 w 40"/>
                  <a:gd name="T9" fmla="*/ 40 h 41"/>
                  <a:gd name="T10" fmla="*/ 20 w 40"/>
                  <a:gd name="T11" fmla="*/ 41 h 41"/>
                  <a:gd name="T12" fmla="*/ 20 w 40"/>
                  <a:gd name="T13" fmla="*/ 41 h 41"/>
                  <a:gd name="T14" fmla="*/ 27 w 40"/>
                  <a:gd name="T15" fmla="*/ 40 h 41"/>
                  <a:gd name="T16" fmla="*/ 35 w 40"/>
                  <a:gd name="T17" fmla="*/ 36 h 41"/>
                  <a:gd name="T18" fmla="*/ 38 w 40"/>
                  <a:gd name="T19" fmla="*/ 29 h 41"/>
                  <a:gd name="T20" fmla="*/ 40 w 40"/>
                  <a:gd name="T21" fmla="*/ 21 h 41"/>
                  <a:gd name="T22" fmla="*/ 40 w 40"/>
                  <a:gd name="T23" fmla="*/ 21 h 41"/>
                  <a:gd name="T24" fmla="*/ 38 w 40"/>
                  <a:gd name="T25" fmla="*/ 12 h 41"/>
                  <a:gd name="T26" fmla="*/ 35 w 40"/>
                  <a:gd name="T27" fmla="*/ 7 h 41"/>
                  <a:gd name="T28" fmla="*/ 27 w 40"/>
                  <a:gd name="T29" fmla="*/ 1 h 41"/>
                  <a:gd name="T30" fmla="*/ 20 w 40"/>
                  <a:gd name="T31" fmla="*/ 0 h 41"/>
                  <a:gd name="T32" fmla="*/ 20 w 40"/>
                  <a:gd name="T33" fmla="*/ 0 h 41"/>
                  <a:gd name="T34" fmla="*/ 11 w 40"/>
                  <a:gd name="T35" fmla="*/ 1 h 41"/>
                  <a:gd name="T36" fmla="*/ 5 w 40"/>
                  <a:gd name="T37" fmla="*/ 7 h 41"/>
                  <a:gd name="T38" fmla="*/ 0 w 40"/>
                  <a:gd name="T39" fmla="*/ 12 h 41"/>
                  <a:gd name="T40" fmla="*/ 0 w 40"/>
                  <a:gd name="T41" fmla="*/ 21 h 41"/>
                  <a:gd name="T42" fmla="*/ 0 w 40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1">
                    <a:moveTo>
                      <a:pt x="0" y="21"/>
                    </a:moveTo>
                    <a:lnTo>
                      <a:pt x="0" y="21"/>
                    </a:lnTo>
                    <a:lnTo>
                      <a:pt x="0" y="29"/>
                    </a:lnTo>
                    <a:lnTo>
                      <a:pt x="5" y="36"/>
                    </a:lnTo>
                    <a:lnTo>
                      <a:pt x="11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7" y="40"/>
                    </a:lnTo>
                    <a:lnTo>
                      <a:pt x="35" y="36"/>
                    </a:lnTo>
                    <a:lnTo>
                      <a:pt x="38" y="29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38" y="12"/>
                    </a:lnTo>
                    <a:lnTo>
                      <a:pt x="35" y="7"/>
                    </a:lnTo>
                    <a:lnTo>
                      <a:pt x="27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1"/>
                    </a:lnTo>
                    <a:lnTo>
                      <a:pt x="5" y="7"/>
                    </a:lnTo>
                    <a:lnTo>
                      <a:pt x="0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2" name="Freeform 927">
                <a:extLst>
                  <a:ext uri="{FF2B5EF4-FFF2-40B4-BE49-F238E27FC236}">
                    <a16:creationId xmlns:a16="http://schemas.microsoft.com/office/drawing/2014/main" id="{CFB74D3E-08CE-493C-BFD4-CD197A29B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5" y="1562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30 h 40"/>
                  <a:gd name="T6" fmla="*/ 7 w 42"/>
                  <a:gd name="T7" fmla="*/ 35 h 40"/>
                  <a:gd name="T8" fmla="*/ 13 w 42"/>
                  <a:gd name="T9" fmla="*/ 40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40 h 40"/>
                  <a:gd name="T16" fmla="*/ 36 w 42"/>
                  <a:gd name="T17" fmla="*/ 35 h 40"/>
                  <a:gd name="T18" fmla="*/ 40 w 42"/>
                  <a:gd name="T19" fmla="*/ 30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6 w 42"/>
                  <a:gd name="T27" fmla="*/ 6 h 40"/>
                  <a:gd name="T28" fmla="*/ 29 w 42"/>
                  <a:gd name="T29" fmla="*/ 2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2 h 40"/>
                  <a:gd name="T36" fmla="*/ 7 w 42"/>
                  <a:gd name="T37" fmla="*/ 6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30"/>
                    </a:lnTo>
                    <a:lnTo>
                      <a:pt x="7" y="35"/>
                    </a:lnTo>
                    <a:lnTo>
                      <a:pt x="13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40"/>
                    </a:lnTo>
                    <a:lnTo>
                      <a:pt x="36" y="35"/>
                    </a:lnTo>
                    <a:lnTo>
                      <a:pt x="40" y="30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6" y="6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7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3" name="Freeform 928">
                <a:extLst>
                  <a:ext uri="{FF2B5EF4-FFF2-40B4-BE49-F238E27FC236}">
                    <a16:creationId xmlns:a16="http://schemas.microsoft.com/office/drawing/2014/main" id="{7CA584E3-841C-46D3-B237-CB8571872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8" y="1561"/>
                <a:ext cx="20" cy="21"/>
              </a:xfrm>
              <a:custGeom>
                <a:avLst/>
                <a:gdLst>
                  <a:gd name="T0" fmla="*/ 0 w 40"/>
                  <a:gd name="T1" fmla="*/ 21 h 41"/>
                  <a:gd name="T2" fmla="*/ 0 w 40"/>
                  <a:gd name="T3" fmla="*/ 21 h 41"/>
                  <a:gd name="T4" fmla="*/ 2 w 40"/>
                  <a:gd name="T5" fmla="*/ 29 h 41"/>
                  <a:gd name="T6" fmla="*/ 6 w 40"/>
                  <a:gd name="T7" fmla="*/ 36 h 41"/>
                  <a:gd name="T8" fmla="*/ 13 w 40"/>
                  <a:gd name="T9" fmla="*/ 40 h 41"/>
                  <a:gd name="T10" fmla="*/ 20 w 40"/>
                  <a:gd name="T11" fmla="*/ 41 h 41"/>
                  <a:gd name="T12" fmla="*/ 20 w 40"/>
                  <a:gd name="T13" fmla="*/ 41 h 41"/>
                  <a:gd name="T14" fmla="*/ 29 w 40"/>
                  <a:gd name="T15" fmla="*/ 40 h 41"/>
                  <a:gd name="T16" fmla="*/ 35 w 40"/>
                  <a:gd name="T17" fmla="*/ 36 h 41"/>
                  <a:gd name="T18" fmla="*/ 40 w 40"/>
                  <a:gd name="T19" fmla="*/ 29 h 41"/>
                  <a:gd name="T20" fmla="*/ 40 w 40"/>
                  <a:gd name="T21" fmla="*/ 21 h 41"/>
                  <a:gd name="T22" fmla="*/ 40 w 40"/>
                  <a:gd name="T23" fmla="*/ 21 h 41"/>
                  <a:gd name="T24" fmla="*/ 40 w 40"/>
                  <a:gd name="T25" fmla="*/ 12 h 41"/>
                  <a:gd name="T26" fmla="*/ 35 w 40"/>
                  <a:gd name="T27" fmla="*/ 7 h 41"/>
                  <a:gd name="T28" fmla="*/ 29 w 40"/>
                  <a:gd name="T29" fmla="*/ 1 h 41"/>
                  <a:gd name="T30" fmla="*/ 20 w 40"/>
                  <a:gd name="T31" fmla="*/ 0 h 41"/>
                  <a:gd name="T32" fmla="*/ 20 w 40"/>
                  <a:gd name="T33" fmla="*/ 0 h 41"/>
                  <a:gd name="T34" fmla="*/ 13 w 40"/>
                  <a:gd name="T35" fmla="*/ 1 h 41"/>
                  <a:gd name="T36" fmla="*/ 6 w 40"/>
                  <a:gd name="T37" fmla="*/ 7 h 41"/>
                  <a:gd name="T38" fmla="*/ 2 w 40"/>
                  <a:gd name="T39" fmla="*/ 12 h 41"/>
                  <a:gd name="T40" fmla="*/ 0 w 40"/>
                  <a:gd name="T41" fmla="*/ 21 h 41"/>
                  <a:gd name="T42" fmla="*/ 0 w 40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9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40" y="12"/>
                    </a:lnTo>
                    <a:lnTo>
                      <a:pt x="35" y="7"/>
                    </a:lnTo>
                    <a:lnTo>
                      <a:pt x="29" y="1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1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4" name="Freeform 929">
                <a:extLst>
                  <a:ext uri="{FF2B5EF4-FFF2-40B4-BE49-F238E27FC236}">
                    <a16:creationId xmlns:a16="http://schemas.microsoft.com/office/drawing/2014/main" id="{5538DF69-43BF-40F8-B9AC-D2F73F781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1" y="1566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0 w 40"/>
                  <a:gd name="T5" fmla="*/ 29 h 40"/>
                  <a:gd name="T6" fmla="*/ 5 w 40"/>
                  <a:gd name="T7" fmla="*/ 34 h 40"/>
                  <a:gd name="T8" fmla="*/ 12 w 40"/>
                  <a:gd name="T9" fmla="*/ 40 h 40"/>
                  <a:gd name="T10" fmla="*/ 20 w 40"/>
                  <a:gd name="T11" fmla="*/ 40 h 40"/>
                  <a:gd name="T12" fmla="*/ 20 w 40"/>
                  <a:gd name="T13" fmla="*/ 40 h 40"/>
                  <a:gd name="T14" fmla="*/ 27 w 40"/>
                  <a:gd name="T15" fmla="*/ 40 h 40"/>
                  <a:gd name="T16" fmla="*/ 34 w 40"/>
                  <a:gd name="T17" fmla="*/ 34 h 40"/>
                  <a:gd name="T18" fmla="*/ 38 w 40"/>
                  <a:gd name="T19" fmla="*/ 29 h 40"/>
                  <a:gd name="T20" fmla="*/ 40 w 40"/>
                  <a:gd name="T21" fmla="*/ 20 h 40"/>
                  <a:gd name="T22" fmla="*/ 40 w 40"/>
                  <a:gd name="T23" fmla="*/ 20 h 40"/>
                  <a:gd name="T24" fmla="*/ 38 w 40"/>
                  <a:gd name="T25" fmla="*/ 12 h 40"/>
                  <a:gd name="T26" fmla="*/ 34 w 40"/>
                  <a:gd name="T27" fmla="*/ 5 h 40"/>
                  <a:gd name="T28" fmla="*/ 27 w 40"/>
                  <a:gd name="T29" fmla="*/ 2 h 40"/>
                  <a:gd name="T30" fmla="*/ 20 w 40"/>
                  <a:gd name="T31" fmla="*/ 0 h 40"/>
                  <a:gd name="T32" fmla="*/ 20 w 40"/>
                  <a:gd name="T33" fmla="*/ 0 h 40"/>
                  <a:gd name="T34" fmla="*/ 12 w 40"/>
                  <a:gd name="T35" fmla="*/ 2 h 40"/>
                  <a:gd name="T36" fmla="*/ 5 w 40"/>
                  <a:gd name="T37" fmla="*/ 5 h 40"/>
                  <a:gd name="T38" fmla="*/ 0 w 40"/>
                  <a:gd name="T39" fmla="*/ 12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0" y="29"/>
                    </a:lnTo>
                    <a:lnTo>
                      <a:pt x="5" y="34"/>
                    </a:lnTo>
                    <a:lnTo>
                      <a:pt x="12" y="40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7" y="40"/>
                    </a:lnTo>
                    <a:lnTo>
                      <a:pt x="34" y="34"/>
                    </a:lnTo>
                    <a:lnTo>
                      <a:pt x="38" y="29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2"/>
                    </a:lnTo>
                    <a:lnTo>
                      <a:pt x="34" y="5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5"/>
                    </a:lnTo>
                    <a:lnTo>
                      <a:pt x="0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5" name="Freeform 930">
                <a:extLst>
                  <a:ext uri="{FF2B5EF4-FFF2-40B4-BE49-F238E27FC236}">
                    <a16:creationId xmlns:a16="http://schemas.microsoft.com/office/drawing/2014/main" id="{A1F34266-ED72-414A-B9BF-C9D0B041C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1570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2 w 40"/>
                  <a:gd name="T5" fmla="*/ 27 h 40"/>
                  <a:gd name="T6" fmla="*/ 5 w 40"/>
                  <a:gd name="T7" fmla="*/ 34 h 40"/>
                  <a:gd name="T8" fmla="*/ 13 w 40"/>
                  <a:gd name="T9" fmla="*/ 38 h 40"/>
                  <a:gd name="T10" fmla="*/ 20 w 40"/>
                  <a:gd name="T11" fmla="*/ 40 h 40"/>
                  <a:gd name="T12" fmla="*/ 20 w 40"/>
                  <a:gd name="T13" fmla="*/ 40 h 40"/>
                  <a:gd name="T14" fmla="*/ 29 w 40"/>
                  <a:gd name="T15" fmla="*/ 38 h 40"/>
                  <a:gd name="T16" fmla="*/ 35 w 40"/>
                  <a:gd name="T17" fmla="*/ 34 h 40"/>
                  <a:gd name="T18" fmla="*/ 40 w 40"/>
                  <a:gd name="T19" fmla="*/ 27 h 40"/>
                  <a:gd name="T20" fmla="*/ 40 w 40"/>
                  <a:gd name="T21" fmla="*/ 20 h 40"/>
                  <a:gd name="T22" fmla="*/ 40 w 40"/>
                  <a:gd name="T23" fmla="*/ 20 h 40"/>
                  <a:gd name="T24" fmla="*/ 40 w 40"/>
                  <a:gd name="T25" fmla="*/ 13 h 40"/>
                  <a:gd name="T26" fmla="*/ 35 w 40"/>
                  <a:gd name="T27" fmla="*/ 5 h 40"/>
                  <a:gd name="T28" fmla="*/ 29 w 40"/>
                  <a:gd name="T29" fmla="*/ 2 h 40"/>
                  <a:gd name="T30" fmla="*/ 20 w 40"/>
                  <a:gd name="T31" fmla="*/ 0 h 40"/>
                  <a:gd name="T32" fmla="*/ 20 w 40"/>
                  <a:gd name="T33" fmla="*/ 0 h 40"/>
                  <a:gd name="T34" fmla="*/ 13 w 40"/>
                  <a:gd name="T35" fmla="*/ 2 h 40"/>
                  <a:gd name="T36" fmla="*/ 5 w 40"/>
                  <a:gd name="T37" fmla="*/ 5 h 40"/>
                  <a:gd name="T38" fmla="*/ 2 w 40"/>
                  <a:gd name="T39" fmla="*/ 13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5" y="34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5" y="34"/>
                    </a:lnTo>
                    <a:lnTo>
                      <a:pt x="40" y="27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13"/>
                    </a:lnTo>
                    <a:lnTo>
                      <a:pt x="35" y="5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6" name="Freeform 931">
                <a:extLst>
                  <a:ext uri="{FF2B5EF4-FFF2-40B4-BE49-F238E27FC236}">
                    <a16:creationId xmlns:a16="http://schemas.microsoft.com/office/drawing/2014/main" id="{C6E97856-A710-4C6B-A922-D168CA3CE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9" y="1569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29 h 42"/>
                  <a:gd name="T6" fmla="*/ 5 w 40"/>
                  <a:gd name="T7" fmla="*/ 36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4 w 40"/>
                  <a:gd name="T17" fmla="*/ 36 h 42"/>
                  <a:gd name="T18" fmla="*/ 38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38 w 40"/>
                  <a:gd name="T25" fmla="*/ 13 h 42"/>
                  <a:gd name="T26" fmla="*/ 34 w 40"/>
                  <a:gd name="T27" fmla="*/ 7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5 w 40"/>
                  <a:gd name="T37" fmla="*/ 7 h 42"/>
                  <a:gd name="T38" fmla="*/ 2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5" y="36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4" y="36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8" y="13"/>
                    </a:lnTo>
                    <a:lnTo>
                      <a:pt x="34" y="7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7" name="Freeform 932">
                <a:extLst>
                  <a:ext uri="{FF2B5EF4-FFF2-40B4-BE49-F238E27FC236}">
                    <a16:creationId xmlns:a16="http://schemas.microsoft.com/office/drawing/2014/main" id="{0ABA88B3-013B-4EF8-953B-7558BB363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7" y="1576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6 w 42"/>
                  <a:gd name="T7" fmla="*/ 34 h 40"/>
                  <a:gd name="T8" fmla="*/ 13 w 42"/>
                  <a:gd name="T9" fmla="*/ 38 h 40"/>
                  <a:gd name="T10" fmla="*/ 21 w 42"/>
                  <a:gd name="T11" fmla="*/ 40 h 40"/>
                  <a:gd name="T12" fmla="*/ 21 w 42"/>
                  <a:gd name="T13" fmla="*/ 40 h 40"/>
                  <a:gd name="T14" fmla="*/ 30 w 42"/>
                  <a:gd name="T15" fmla="*/ 38 h 40"/>
                  <a:gd name="T16" fmla="*/ 35 w 42"/>
                  <a:gd name="T17" fmla="*/ 34 h 40"/>
                  <a:gd name="T18" fmla="*/ 41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1 w 42"/>
                  <a:gd name="T25" fmla="*/ 12 h 40"/>
                  <a:gd name="T26" fmla="*/ 35 w 42"/>
                  <a:gd name="T27" fmla="*/ 5 h 40"/>
                  <a:gd name="T28" fmla="*/ 30 w 42"/>
                  <a:gd name="T29" fmla="*/ 0 h 40"/>
                  <a:gd name="T30" fmla="*/ 21 w 42"/>
                  <a:gd name="T31" fmla="*/ 0 h 40"/>
                  <a:gd name="T32" fmla="*/ 21 w 42"/>
                  <a:gd name="T33" fmla="*/ 0 h 40"/>
                  <a:gd name="T34" fmla="*/ 13 w 42"/>
                  <a:gd name="T35" fmla="*/ 0 h 40"/>
                  <a:gd name="T36" fmla="*/ 6 w 42"/>
                  <a:gd name="T37" fmla="*/ 5 h 40"/>
                  <a:gd name="T38" fmla="*/ 2 w 42"/>
                  <a:gd name="T39" fmla="*/ 12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6" y="34"/>
                    </a:lnTo>
                    <a:lnTo>
                      <a:pt x="13" y="38"/>
                    </a:lnTo>
                    <a:lnTo>
                      <a:pt x="21" y="40"/>
                    </a:lnTo>
                    <a:lnTo>
                      <a:pt x="21" y="40"/>
                    </a:lnTo>
                    <a:lnTo>
                      <a:pt x="30" y="38"/>
                    </a:lnTo>
                    <a:lnTo>
                      <a:pt x="35" y="34"/>
                    </a:lnTo>
                    <a:lnTo>
                      <a:pt x="41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1" y="12"/>
                    </a:lnTo>
                    <a:lnTo>
                      <a:pt x="35" y="5"/>
                    </a:lnTo>
                    <a:lnTo>
                      <a:pt x="30" y="0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8" name="Freeform 933">
                <a:extLst>
                  <a:ext uri="{FF2B5EF4-FFF2-40B4-BE49-F238E27FC236}">
                    <a16:creationId xmlns:a16="http://schemas.microsoft.com/office/drawing/2014/main" id="{ADE639D9-38CE-4D1A-AB6D-65B0CA5F0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5" y="1576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2 w 40"/>
                  <a:gd name="T5" fmla="*/ 27 h 40"/>
                  <a:gd name="T6" fmla="*/ 5 w 40"/>
                  <a:gd name="T7" fmla="*/ 34 h 40"/>
                  <a:gd name="T8" fmla="*/ 13 w 40"/>
                  <a:gd name="T9" fmla="*/ 38 h 40"/>
                  <a:gd name="T10" fmla="*/ 20 w 40"/>
                  <a:gd name="T11" fmla="*/ 40 h 40"/>
                  <a:gd name="T12" fmla="*/ 20 w 40"/>
                  <a:gd name="T13" fmla="*/ 40 h 40"/>
                  <a:gd name="T14" fmla="*/ 27 w 40"/>
                  <a:gd name="T15" fmla="*/ 38 h 40"/>
                  <a:gd name="T16" fmla="*/ 34 w 40"/>
                  <a:gd name="T17" fmla="*/ 34 h 40"/>
                  <a:gd name="T18" fmla="*/ 38 w 40"/>
                  <a:gd name="T19" fmla="*/ 27 h 40"/>
                  <a:gd name="T20" fmla="*/ 40 w 40"/>
                  <a:gd name="T21" fmla="*/ 20 h 40"/>
                  <a:gd name="T22" fmla="*/ 40 w 40"/>
                  <a:gd name="T23" fmla="*/ 20 h 40"/>
                  <a:gd name="T24" fmla="*/ 38 w 40"/>
                  <a:gd name="T25" fmla="*/ 12 h 40"/>
                  <a:gd name="T26" fmla="*/ 34 w 40"/>
                  <a:gd name="T27" fmla="*/ 5 h 40"/>
                  <a:gd name="T28" fmla="*/ 27 w 40"/>
                  <a:gd name="T29" fmla="*/ 0 h 40"/>
                  <a:gd name="T30" fmla="*/ 20 w 40"/>
                  <a:gd name="T31" fmla="*/ 0 h 40"/>
                  <a:gd name="T32" fmla="*/ 20 w 40"/>
                  <a:gd name="T33" fmla="*/ 0 h 40"/>
                  <a:gd name="T34" fmla="*/ 13 w 40"/>
                  <a:gd name="T35" fmla="*/ 0 h 40"/>
                  <a:gd name="T36" fmla="*/ 5 w 40"/>
                  <a:gd name="T37" fmla="*/ 5 h 40"/>
                  <a:gd name="T38" fmla="*/ 2 w 40"/>
                  <a:gd name="T39" fmla="*/ 12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5" y="34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7" y="38"/>
                    </a:lnTo>
                    <a:lnTo>
                      <a:pt x="34" y="34"/>
                    </a:lnTo>
                    <a:lnTo>
                      <a:pt x="38" y="27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2"/>
                    </a:lnTo>
                    <a:lnTo>
                      <a:pt x="34" y="5"/>
                    </a:lnTo>
                    <a:lnTo>
                      <a:pt x="27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5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9" name="Freeform 934">
                <a:extLst>
                  <a:ext uri="{FF2B5EF4-FFF2-40B4-BE49-F238E27FC236}">
                    <a16:creationId xmlns:a16="http://schemas.microsoft.com/office/drawing/2014/main" id="{CBD2024D-76C3-4CDB-9A93-CFDCC3ECEC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07" y="1579"/>
                <a:ext cx="20" cy="21"/>
              </a:xfrm>
              <a:custGeom>
                <a:avLst/>
                <a:gdLst>
                  <a:gd name="T0" fmla="*/ 0 w 40"/>
                  <a:gd name="T1" fmla="*/ 20 h 42"/>
                  <a:gd name="T2" fmla="*/ 0 w 40"/>
                  <a:gd name="T3" fmla="*/ 20 h 42"/>
                  <a:gd name="T4" fmla="*/ 0 w 40"/>
                  <a:gd name="T5" fmla="*/ 29 h 42"/>
                  <a:gd name="T6" fmla="*/ 5 w 40"/>
                  <a:gd name="T7" fmla="*/ 35 h 42"/>
                  <a:gd name="T8" fmla="*/ 10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4 w 40"/>
                  <a:gd name="T17" fmla="*/ 35 h 42"/>
                  <a:gd name="T18" fmla="*/ 38 w 40"/>
                  <a:gd name="T19" fmla="*/ 29 h 42"/>
                  <a:gd name="T20" fmla="*/ 40 w 40"/>
                  <a:gd name="T21" fmla="*/ 20 h 42"/>
                  <a:gd name="T22" fmla="*/ 40 w 40"/>
                  <a:gd name="T23" fmla="*/ 20 h 42"/>
                  <a:gd name="T24" fmla="*/ 38 w 40"/>
                  <a:gd name="T25" fmla="*/ 13 h 42"/>
                  <a:gd name="T26" fmla="*/ 34 w 40"/>
                  <a:gd name="T27" fmla="*/ 6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0 w 40"/>
                  <a:gd name="T35" fmla="*/ 2 h 42"/>
                  <a:gd name="T36" fmla="*/ 5 w 40"/>
                  <a:gd name="T37" fmla="*/ 6 h 42"/>
                  <a:gd name="T38" fmla="*/ 0 w 40"/>
                  <a:gd name="T39" fmla="*/ 13 h 42"/>
                  <a:gd name="T40" fmla="*/ 0 w 40"/>
                  <a:gd name="T41" fmla="*/ 20 h 42"/>
                  <a:gd name="T42" fmla="*/ 0 w 40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0"/>
                    </a:moveTo>
                    <a:lnTo>
                      <a:pt x="0" y="20"/>
                    </a:lnTo>
                    <a:lnTo>
                      <a:pt x="0" y="29"/>
                    </a:lnTo>
                    <a:lnTo>
                      <a:pt x="5" y="35"/>
                    </a:lnTo>
                    <a:lnTo>
                      <a:pt x="10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4" y="35"/>
                    </a:lnTo>
                    <a:lnTo>
                      <a:pt x="38" y="29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3"/>
                    </a:lnTo>
                    <a:lnTo>
                      <a:pt x="34" y="6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0" name="Freeform 935">
                <a:extLst>
                  <a:ext uri="{FF2B5EF4-FFF2-40B4-BE49-F238E27FC236}">
                    <a16:creationId xmlns:a16="http://schemas.microsoft.com/office/drawing/2014/main" id="{8DE8E4DD-7565-4040-B039-49C8037BF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0" y="1579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5 w 42"/>
                  <a:gd name="T7" fmla="*/ 35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4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4 w 42"/>
                  <a:gd name="T27" fmla="*/ 6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5 w 42"/>
                  <a:gd name="T37" fmla="*/ 6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5" y="35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4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1" name="Freeform 936">
                <a:extLst>
                  <a:ext uri="{FF2B5EF4-FFF2-40B4-BE49-F238E27FC236}">
                    <a16:creationId xmlns:a16="http://schemas.microsoft.com/office/drawing/2014/main" id="{233A3C21-36FA-4C14-B05D-226405FBA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4" y="1579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6 w 42"/>
                  <a:gd name="T7" fmla="*/ 35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5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5 w 42"/>
                  <a:gd name="T27" fmla="*/ 6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6 w 42"/>
                  <a:gd name="T37" fmla="*/ 6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6" y="35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2" name="Freeform 937">
                <a:extLst>
                  <a:ext uri="{FF2B5EF4-FFF2-40B4-BE49-F238E27FC236}">
                    <a16:creationId xmlns:a16="http://schemas.microsoft.com/office/drawing/2014/main" id="{C389699B-9CE6-4B01-853C-88D7BEDB7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8" y="1579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8 w 42"/>
                  <a:gd name="T7" fmla="*/ 35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7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7 w 42"/>
                  <a:gd name="T27" fmla="*/ 6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8 w 42"/>
                  <a:gd name="T37" fmla="*/ 6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8" y="35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7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7" y="6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8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3" name="Freeform 938">
                <a:extLst>
                  <a:ext uri="{FF2B5EF4-FFF2-40B4-BE49-F238E27FC236}">
                    <a16:creationId xmlns:a16="http://schemas.microsoft.com/office/drawing/2014/main" id="{6CA93CE2-8072-4212-A85D-3F91043D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4" y="1579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6 w 42"/>
                  <a:gd name="T7" fmla="*/ 35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5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5 w 42"/>
                  <a:gd name="T27" fmla="*/ 6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6 w 42"/>
                  <a:gd name="T37" fmla="*/ 6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6" y="35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4" name="Freeform 939">
                <a:extLst>
                  <a:ext uri="{FF2B5EF4-FFF2-40B4-BE49-F238E27FC236}">
                    <a16:creationId xmlns:a16="http://schemas.microsoft.com/office/drawing/2014/main" id="{D7F6FE76-5ED6-4B33-B123-A1A42966E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" y="1579"/>
                <a:ext cx="20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7 w 42"/>
                  <a:gd name="T7" fmla="*/ 35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6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6 w 42"/>
                  <a:gd name="T27" fmla="*/ 6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7 w 42"/>
                  <a:gd name="T37" fmla="*/ 6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7" y="35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6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6" y="6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7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5" name="Freeform 940">
                <a:extLst>
                  <a:ext uri="{FF2B5EF4-FFF2-40B4-BE49-F238E27FC236}">
                    <a16:creationId xmlns:a16="http://schemas.microsoft.com/office/drawing/2014/main" id="{E78019D7-7D73-424A-A461-9A3A02200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1" y="1579"/>
                <a:ext cx="21" cy="21"/>
              </a:xfrm>
              <a:custGeom>
                <a:avLst/>
                <a:gdLst>
                  <a:gd name="T0" fmla="*/ 0 w 41"/>
                  <a:gd name="T1" fmla="*/ 20 h 42"/>
                  <a:gd name="T2" fmla="*/ 0 w 41"/>
                  <a:gd name="T3" fmla="*/ 20 h 42"/>
                  <a:gd name="T4" fmla="*/ 1 w 41"/>
                  <a:gd name="T5" fmla="*/ 29 h 42"/>
                  <a:gd name="T6" fmla="*/ 7 w 41"/>
                  <a:gd name="T7" fmla="*/ 35 h 42"/>
                  <a:gd name="T8" fmla="*/ 12 w 41"/>
                  <a:gd name="T9" fmla="*/ 40 h 42"/>
                  <a:gd name="T10" fmla="*/ 21 w 41"/>
                  <a:gd name="T11" fmla="*/ 42 h 42"/>
                  <a:gd name="T12" fmla="*/ 21 w 41"/>
                  <a:gd name="T13" fmla="*/ 42 h 42"/>
                  <a:gd name="T14" fmla="*/ 29 w 41"/>
                  <a:gd name="T15" fmla="*/ 40 h 42"/>
                  <a:gd name="T16" fmla="*/ 36 w 41"/>
                  <a:gd name="T17" fmla="*/ 35 h 42"/>
                  <a:gd name="T18" fmla="*/ 40 w 41"/>
                  <a:gd name="T19" fmla="*/ 29 h 42"/>
                  <a:gd name="T20" fmla="*/ 41 w 41"/>
                  <a:gd name="T21" fmla="*/ 20 h 42"/>
                  <a:gd name="T22" fmla="*/ 41 w 41"/>
                  <a:gd name="T23" fmla="*/ 20 h 42"/>
                  <a:gd name="T24" fmla="*/ 40 w 41"/>
                  <a:gd name="T25" fmla="*/ 13 h 42"/>
                  <a:gd name="T26" fmla="*/ 36 w 41"/>
                  <a:gd name="T27" fmla="*/ 6 h 42"/>
                  <a:gd name="T28" fmla="*/ 29 w 41"/>
                  <a:gd name="T29" fmla="*/ 2 h 42"/>
                  <a:gd name="T30" fmla="*/ 21 w 41"/>
                  <a:gd name="T31" fmla="*/ 0 h 42"/>
                  <a:gd name="T32" fmla="*/ 21 w 41"/>
                  <a:gd name="T33" fmla="*/ 0 h 42"/>
                  <a:gd name="T34" fmla="*/ 12 w 41"/>
                  <a:gd name="T35" fmla="*/ 2 h 42"/>
                  <a:gd name="T36" fmla="*/ 7 w 41"/>
                  <a:gd name="T37" fmla="*/ 6 h 42"/>
                  <a:gd name="T38" fmla="*/ 1 w 41"/>
                  <a:gd name="T39" fmla="*/ 13 h 42"/>
                  <a:gd name="T40" fmla="*/ 0 w 41"/>
                  <a:gd name="T41" fmla="*/ 20 h 42"/>
                  <a:gd name="T42" fmla="*/ 0 w 41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7" y="35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5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3"/>
                    </a:lnTo>
                    <a:lnTo>
                      <a:pt x="36" y="6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7" y="6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6" name="Freeform 941">
                <a:extLst>
                  <a:ext uri="{FF2B5EF4-FFF2-40B4-BE49-F238E27FC236}">
                    <a16:creationId xmlns:a16="http://schemas.microsoft.com/office/drawing/2014/main" id="{2506F930-EE74-445A-A322-2EFF7CE94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6" y="1579"/>
                <a:ext cx="20" cy="21"/>
              </a:xfrm>
              <a:custGeom>
                <a:avLst/>
                <a:gdLst>
                  <a:gd name="T0" fmla="*/ 0 w 40"/>
                  <a:gd name="T1" fmla="*/ 20 h 42"/>
                  <a:gd name="T2" fmla="*/ 0 w 40"/>
                  <a:gd name="T3" fmla="*/ 20 h 42"/>
                  <a:gd name="T4" fmla="*/ 0 w 40"/>
                  <a:gd name="T5" fmla="*/ 29 h 42"/>
                  <a:gd name="T6" fmla="*/ 5 w 40"/>
                  <a:gd name="T7" fmla="*/ 35 h 42"/>
                  <a:gd name="T8" fmla="*/ 11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4 w 40"/>
                  <a:gd name="T17" fmla="*/ 35 h 42"/>
                  <a:gd name="T18" fmla="*/ 38 w 40"/>
                  <a:gd name="T19" fmla="*/ 29 h 42"/>
                  <a:gd name="T20" fmla="*/ 40 w 40"/>
                  <a:gd name="T21" fmla="*/ 20 h 42"/>
                  <a:gd name="T22" fmla="*/ 40 w 40"/>
                  <a:gd name="T23" fmla="*/ 20 h 42"/>
                  <a:gd name="T24" fmla="*/ 38 w 40"/>
                  <a:gd name="T25" fmla="*/ 13 h 42"/>
                  <a:gd name="T26" fmla="*/ 34 w 40"/>
                  <a:gd name="T27" fmla="*/ 6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1 w 40"/>
                  <a:gd name="T35" fmla="*/ 2 h 42"/>
                  <a:gd name="T36" fmla="*/ 5 w 40"/>
                  <a:gd name="T37" fmla="*/ 6 h 42"/>
                  <a:gd name="T38" fmla="*/ 0 w 40"/>
                  <a:gd name="T39" fmla="*/ 13 h 42"/>
                  <a:gd name="T40" fmla="*/ 0 w 40"/>
                  <a:gd name="T41" fmla="*/ 20 h 42"/>
                  <a:gd name="T42" fmla="*/ 0 w 40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0"/>
                    </a:moveTo>
                    <a:lnTo>
                      <a:pt x="0" y="20"/>
                    </a:lnTo>
                    <a:lnTo>
                      <a:pt x="0" y="29"/>
                    </a:lnTo>
                    <a:lnTo>
                      <a:pt x="5" y="35"/>
                    </a:lnTo>
                    <a:lnTo>
                      <a:pt x="11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4" y="35"/>
                    </a:lnTo>
                    <a:lnTo>
                      <a:pt x="38" y="29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3"/>
                    </a:lnTo>
                    <a:lnTo>
                      <a:pt x="34" y="6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5" y="6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7" name="Freeform 942">
                <a:extLst>
                  <a:ext uri="{FF2B5EF4-FFF2-40B4-BE49-F238E27FC236}">
                    <a16:creationId xmlns:a16="http://schemas.microsoft.com/office/drawing/2014/main" id="{C68CC115-F804-4BE7-81A6-D5902E0D5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" y="1579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1 w 42"/>
                  <a:gd name="T5" fmla="*/ 29 h 42"/>
                  <a:gd name="T6" fmla="*/ 5 w 42"/>
                  <a:gd name="T7" fmla="*/ 35 h 42"/>
                  <a:gd name="T8" fmla="*/ 12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4 w 42"/>
                  <a:gd name="T17" fmla="*/ 35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4 w 42"/>
                  <a:gd name="T27" fmla="*/ 6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2 w 42"/>
                  <a:gd name="T35" fmla="*/ 2 h 42"/>
                  <a:gd name="T36" fmla="*/ 5 w 42"/>
                  <a:gd name="T37" fmla="*/ 6 h 42"/>
                  <a:gd name="T38" fmla="*/ 1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5" y="35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4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6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8" name="Freeform 943">
                <a:extLst>
                  <a:ext uri="{FF2B5EF4-FFF2-40B4-BE49-F238E27FC236}">
                    <a16:creationId xmlns:a16="http://schemas.microsoft.com/office/drawing/2014/main" id="{ED013677-B703-46E8-BE1F-F10F6F76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1" y="1589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1 w 40"/>
                  <a:gd name="T5" fmla="*/ 29 h 42"/>
                  <a:gd name="T6" fmla="*/ 5 w 40"/>
                  <a:gd name="T7" fmla="*/ 37 h 42"/>
                  <a:gd name="T8" fmla="*/ 12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4 w 40"/>
                  <a:gd name="T17" fmla="*/ 37 h 42"/>
                  <a:gd name="T18" fmla="*/ 40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40 w 40"/>
                  <a:gd name="T25" fmla="*/ 13 h 42"/>
                  <a:gd name="T26" fmla="*/ 34 w 40"/>
                  <a:gd name="T27" fmla="*/ 7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2 w 40"/>
                  <a:gd name="T35" fmla="*/ 2 h 42"/>
                  <a:gd name="T36" fmla="*/ 5 w 40"/>
                  <a:gd name="T37" fmla="*/ 7 h 42"/>
                  <a:gd name="T38" fmla="*/ 1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1" y="29"/>
                    </a:lnTo>
                    <a:lnTo>
                      <a:pt x="5" y="37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4" y="37"/>
                    </a:lnTo>
                    <a:lnTo>
                      <a:pt x="40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13"/>
                    </a:lnTo>
                    <a:lnTo>
                      <a:pt x="34" y="7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7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9" name="Freeform 944">
                <a:extLst>
                  <a:ext uri="{FF2B5EF4-FFF2-40B4-BE49-F238E27FC236}">
                    <a16:creationId xmlns:a16="http://schemas.microsoft.com/office/drawing/2014/main" id="{86866D03-034E-487C-8350-ACD4140F5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7" y="1592"/>
                <a:ext cx="21" cy="21"/>
              </a:xfrm>
              <a:custGeom>
                <a:avLst/>
                <a:gdLst>
                  <a:gd name="T0" fmla="*/ 0 w 41"/>
                  <a:gd name="T1" fmla="*/ 22 h 42"/>
                  <a:gd name="T2" fmla="*/ 0 w 41"/>
                  <a:gd name="T3" fmla="*/ 22 h 42"/>
                  <a:gd name="T4" fmla="*/ 1 w 41"/>
                  <a:gd name="T5" fmla="*/ 30 h 42"/>
                  <a:gd name="T6" fmla="*/ 5 w 41"/>
                  <a:gd name="T7" fmla="*/ 37 h 42"/>
                  <a:gd name="T8" fmla="*/ 12 w 41"/>
                  <a:gd name="T9" fmla="*/ 40 h 42"/>
                  <a:gd name="T10" fmla="*/ 21 w 41"/>
                  <a:gd name="T11" fmla="*/ 42 h 42"/>
                  <a:gd name="T12" fmla="*/ 21 w 41"/>
                  <a:gd name="T13" fmla="*/ 42 h 42"/>
                  <a:gd name="T14" fmla="*/ 29 w 41"/>
                  <a:gd name="T15" fmla="*/ 40 h 42"/>
                  <a:gd name="T16" fmla="*/ 36 w 41"/>
                  <a:gd name="T17" fmla="*/ 37 h 42"/>
                  <a:gd name="T18" fmla="*/ 40 w 41"/>
                  <a:gd name="T19" fmla="*/ 30 h 42"/>
                  <a:gd name="T20" fmla="*/ 41 w 41"/>
                  <a:gd name="T21" fmla="*/ 22 h 42"/>
                  <a:gd name="T22" fmla="*/ 41 w 41"/>
                  <a:gd name="T23" fmla="*/ 22 h 42"/>
                  <a:gd name="T24" fmla="*/ 40 w 41"/>
                  <a:gd name="T25" fmla="*/ 13 h 42"/>
                  <a:gd name="T26" fmla="*/ 36 w 41"/>
                  <a:gd name="T27" fmla="*/ 8 h 42"/>
                  <a:gd name="T28" fmla="*/ 29 w 41"/>
                  <a:gd name="T29" fmla="*/ 2 h 42"/>
                  <a:gd name="T30" fmla="*/ 21 w 41"/>
                  <a:gd name="T31" fmla="*/ 0 h 42"/>
                  <a:gd name="T32" fmla="*/ 21 w 41"/>
                  <a:gd name="T33" fmla="*/ 0 h 42"/>
                  <a:gd name="T34" fmla="*/ 12 w 41"/>
                  <a:gd name="T35" fmla="*/ 2 h 42"/>
                  <a:gd name="T36" fmla="*/ 5 w 41"/>
                  <a:gd name="T37" fmla="*/ 8 h 42"/>
                  <a:gd name="T38" fmla="*/ 1 w 41"/>
                  <a:gd name="T39" fmla="*/ 13 h 42"/>
                  <a:gd name="T40" fmla="*/ 0 w 41"/>
                  <a:gd name="T41" fmla="*/ 22 h 42"/>
                  <a:gd name="T42" fmla="*/ 0 w 41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2"/>
                    </a:moveTo>
                    <a:lnTo>
                      <a:pt x="0" y="22"/>
                    </a:lnTo>
                    <a:lnTo>
                      <a:pt x="1" y="30"/>
                    </a:lnTo>
                    <a:lnTo>
                      <a:pt x="5" y="37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7"/>
                    </a:lnTo>
                    <a:lnTo>
                      <a:pt x="40" y="30"/>
                    </a:lnTo>
                    <a:lnTo>
                      <a:pt x="41" y="22"/>
                    </a:lnTo>
                    <a:lnTo>
                      <a:pt x="41" y="22"/>
                    </a:lnTo>
                    <a:lnTo>
                      <a:pt x="40" y="13"/>
                    </a:lnTo>
                    <a:lnTo>
                      <a:pt x="36" y="8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5" y="8"/>
                    </a:lnTo>
                    <a:lnTo>
                      <a:pt x="1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0" name="Freeform 945">
                <a:extLst>
                  <a:ext uri="{FF2B5EF4-FFF2-40B4-BE49-F238E27FC236}">
                    <a16:creationId xmlns:a16="http://schemas.microsoft.com/office/drawing/2014/main" id="{BBC0078D-425A-4B18-AA2A-AE7D7998E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9" y="1592"/>
                <a:ext cx="21" cy="21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30 h 42"/>
                  <a:gd name="T6" fmla="*/ 8 w 42"/>
                  <a:gd name="T7" fmla="*/ 37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29 w 42"/>
                  <a:gd name="T15" fmla="*/ 40 h 42"/>
                  <a:gd name="T16" fmla="*/ 37 w 42"/>
                  <a:gd name="T17" fmla="*/ 37 h 42"/>
                  <a:gd name="T18" fmla="*/ 40 w 42"/>
                  <a:gd name="T19" fmla="*/ 30 h 42"/>
                  <a:gd name="T20" fmla="*/ 42 w 42"/>
                  <a:gd name="T21" fmla="*/ 22 h 42"/>
                  <a:gd name="T22" fmla="*/ 42 w 42"/>
                  <a:gd name="T23" fmla="*/ 22 h 42"/>
                  <a:gd name="T24" fmla="*/ 40 w 42"/>
                  <a:gd name="T25" fmla="*/ 13 h 42"/>
                  <a:gd name="T26" fmla="*/ 37 w 42"/>
                  <a:gd name="T27" fmla="*/ 8 h 42"/>
                  <a:gd name="T28" fmla="*/ 29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8 w 42"/>
                  <a:gd name="T37" fmla="*/ 8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30"/>
                    </a:lnTo>
                    <a:lnTo>
                      <a:pt x="8" y="37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29" y="40"/>
                    </a:lnTo>
                    <a:lnTo>
                      <a:pt x="37" y="37"/>
                    </a:lnTo>
                    <a:lnTo>
                      <a:pt x="40" y="30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3"/>
                    </a:lnTo>
                    <a:lnTo>
                      <a:pt x="37" y="8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8" y="8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1" name="Freeform 946">
                <a:extLst>
                  <a:ext uri="{FF2B5EF4-FFF2-40B4-BE49-F238E27FC236}">
                    <a16:creationId xmlns:a16="http://schemas.microsoft.com/office/drawing/2014/main" id="{0CC47101-4CAD-442A-B1EE-A2B33BC5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9" y="1596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29 h 42"/>
                  <a:gd name="T6" fmla="*/ 6 w 40"/>
                  <a:gd name="T7" fmla="*/ 36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9 w 40"/>
                  <a:gd name="T15" fmla="*/ 40 h 42"/>
                  <a:gd name="T16" fmla="*/ 35 w 40"/>
                  <a:gd name="T17" fmla="*/ 36 h 42"/>
                  <a:gd name="T18" fmla="*/ 40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40 w 40"/>
                  <a:gd name="T25" fmla="*/ 12 h 42"/>
                  <a:gd name="T26" fmla="*/ 35 w 40"/>
                  <a:gd name="T27" fmla="*/ 7 h 42"/>
                  <a:gd name="T28" fmla="*/ 29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6 w 40"/>
                  <a:gd name="T37" fmla="*/ 7 h 42"/>
                  <a:gd name="T38" fmla="*/ 2 w 40"/>
                  <a:gd name="T39" fmla="*/ 12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12"/>
                    </a:lnTo>
                    <a:lnTo>
                      <a:pt x="35" y="7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2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2" name="Freeform 947">
                <a:extLst>
                  <a:ext uri="{FF2B5EF4-FFF2-40B4-BE49-F238E27FC236}">
                    <a16:creationId xmlns:a16="http://schemas.microsoft.com/office/drawing/2014/main" id="{D08591DE-65BC-49FF-9677-EFE4F038E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96" y="1604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7 w 42"/>
                  <a:gd name="T7" fmla="*/ 35 h 40"/>
                  <a:gd name="T8" fmla="*/ 13 w 42"/>
                  <a:gd name="T9" fmla="*/ 38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38 h 40"/>
                  <a:gd name="T16" fmla="*/ 36 w 42"/>
                  <a:gd name="T17" fmla="*/ 35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6 w 42"/>
                  <a:gd name="T27" fmla="*/ 6 h 40"/>
                  <a:gd name="T28" fmla="*/ 29 w 42"/>
                  <a:gd name="T29" fmla="*/ 2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2 h 40"/>
                  <a:gd name="T36" fmla="*/ 7 w 42"/>
                  <a:gd name="T37" fmla="*/ 6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7" y="35"/>
                    </a:lnTo>
                    <a:lnTo>
                      <a:pt x="13" y="38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38"/>
                    </a:lnTo>
                    <a:lnTo>
                      <a:pt x="36" y="35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6" y="6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7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3" name="Freeform 948">
                <a:extLst>
                  <a:ext uri="{FF2B5EF4-FFF2-40B4-BE49-F238E27FC236}">
                    <a16:creationId xmlns:a16="http://schemas.microsoft.com/office/drawing/2014/main" id="{7CD6FE88-FAE3-4AB2-B4A8-3FF8E39CE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0" y="1603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9 h 40"/>
                  <a:gd name="T6" fmla="*/ 7 w 42"/>
                  <a:gd name="T7" fmla="*/ 35 h 40"/>
                  <a:gd name="T8" fmla="*/ 13 w 42"/>
                  <a:gd name="T9" fmla="*/ 40 h 40"/>
                  <a:gd name="T10" fmla="*/ 22 w 42"/>
                  <a:gd name="T11" fmla="*/ 40 h 40"/>
                  <a:gd name="T12" fmla="*/ 22 w 42"/>
                  <a:gd name="T13" fmla="*/ 40 h 40"/>
                  <a:gd name="T14" fmla="*/ 29 w 42"/>
                  <a:gd name="T15" fmla="*/ 40 h 40"/>
                  <a:gd name="T16" fmla="*/ 36 w 42"/>
                  <a:gd name="T17" fmla="*/ 35 h 40"/>
                  <a:gd name="T18" fmla="*/ 40 w 42"/>
                  <a:gd name="T19" fmla="*/ 29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3 h 40"/>
                  <a:gd name="T26" fmla="*/ 36 w 42"/>
                  <a:gd name="T27" fmla="*/ 6 h 40"/>
                  <a:gd name="T28" fmla="*/ 29 w 42"/>
                  <a:gd name="T29" fmla="*/ 2 h 40"/>
                  <a:gd name="T30" fmla="*/ 22 w 42"/>
                  <a:gd name="T31" fmla="*/ 0 h 40"/>
                  <a:gd name="T32" fmla="*/ 22 w 42"/>
                  <a:gd name="T33" fmla="*/ 0 h 40"/>
                  <a:gd name="T34" fmla="*/ 13 w 42"/>
                  <a:gd name="T35" fmla="*/ 2 h 40"/>
                  <a:gd name="T36" fmla="*/ 7 w 42"/>
                  <a:gd name="T37" fmla="*/ 6 h 40"/>
                  <a:gd name="T38" fmla="*/ 2 w 42"/>
                  <a:gd name="T39" fmla="*/ 13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7" y="35"/>
                    </a:lnTo>
                    <a:lnTo>
                      <a:pt x="13" y="40"/>
                    </a:lnTo>
                    <a:lnTo>
                      <a:pt x="22" y="40"/>
                    </a:lnTo>
                    <a:lnTo>
                      <a:pt x="22" y="40"/>
                    </a:lnTo>
                    <a:lnTo>
                      <a:pt x="29" y="40"/>
                    </a:lnTo>
                    <a:lnTo>
                      <a:pt x="36" y="35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6" y="6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7" y="6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4" name="Freeform 949">
                <a:extLst>
                  <a:ext uri="{FF2B5EF4-FFF2-40B4-BE49-F238E27FC236}">
                    <a16:creationId xmlns:a16="http://schemas.microsoft.com/office/drawing/2014/main" id="{74AD3CB0-C0C7-41FA-8EA6-85D57505D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612"/>
                <a:ext cx="20" cy="20"/>
              </a:xfrm>
              <a:custGeom>
                <a:avLst/>
                <a:gdLst>
                  <a:gd name="T0" fmla="*/ 0 w 42"/>
                  <a:gd name="T1" fmla="*/ 21 h 41"/>
                  <a:gd name="T2" fmla="*/ 0 w 42"/>
                  <a:gd name="T3" fmla="*/ 21 h 41"/>
                  <a:gd name="T4" fmla="*/ 2 w 42"/>
                  <a:gd name="T5" fmla="*/ 28 h 41"/>
                  <a:gd name="T6" fmla="*/ 6 w 42"/>
                  <a:gd name="T7" fmla="*/ 35 h 41"/>
                  <a:gd name="T8" fmla="*/ 13 w 42"/>
                  <a:gd name="T9" fmla="*/ 39 h 41"/>
                  <a:gd name="T10" fmla="*/ 20 w 42"/>
                  <a:gd name="T11" fmla="*/ 41 h 41"/>
                  <a:gd name="T12" fmla="*/ 20 w 42"/>
                  <a:gd name="T13" fmla="*/ 41 h 41"/>
                  <a:gd name="T14" fmla="*/ 29 w 42"/>
                  <a:gd name="T15" fmla="*/ 39 h 41"/>
                  <a:gd name="T16" fmla="*/ 35 w 42"/>
                  <a:gd name="T17" fmla="*/ 35 h 41"/>
                  <a:gd name="T18" fmla="*/ 40 w 42"/>
                  <a:gd name="T19" fmla="*/ 28 h 41"/>
                  <a:gd name="T20" fmla="*/ 42 w 42"/>
                  <a:gd name="T21" fmla="*/ 21 h 41"/>
                  <a:gd name="T22" fmla="*/ 42 w 42"/>
                  <a:gd name="T23" fmla="*/ 21 h 41"/>
                  <a:gd name="T24" fmla="*/ 40 w 42"/>
                  <a:gd name="T25" fmla="*/ 13 h 41"/>
                  <a:gd name="T26" fmla="*/ 35 w 42"/>
                  <a:gd name="T27" fmla="*/ 6 h 41"/>
                  <a:gd name="T28" fmla="*/ 29 w 42"/>
                  <a:gd name="T29" fmla="*/ 2 h 41"/>
                  <a:gd name="T30" fmla="*/ 20 w 42"/>
                  <a:gd name="T31" fmla="*/ 0 h 41"/>
                  <a:gd name="T32" fmla="*/ 20 w 42"/>
                  <a:gd name="T33" fmla="*/ 0 h 41"/>
                  <a:gd name="T34" fmla="*/ 13 w 42"/>
                  <a:gd name="T35" fmla="*/ 2 h 41"/>
                  <a:gd name="T36" fmla="*/ 6 w 42"/>
                  <a:gd name="T37" fmla="*/ 6 h 41"/>
                  <a:gd name="T38" fmla="*/ 2 w 42"/>
                  <a:gd name="T39" fmla="*/ 13 h 41"/>
                  <a:gd name="T40" fmla="*/ 0 w 42"/>
                  <a:gd name="T41" fmla="*/ 21 h 41"/>
                  <a:gd name="T42" fmla="*/ 0 w 42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8"/>
                    </a:lnTo>
                    <a:lnTo>
                      <a:pt x="6" y="35"/>
                    </a:lnTo>
                    <a:lnTo>
                      <a:pt x="13" y="39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9" y="39"/>
                    </a:lnTo>
                    <a:lnTo>
                      <a:pt x="35" y="35"/>
                    </a:lnTo>
                    <a:lnTo>
                      <a:pt x="40" y="28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3"/>
                    </a:lnTo>
                    <a:lnTo>
                      <a:pt x="35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5" name="Freeform 950">
                <a:extLst>
                  <a:ext uri="{FF2B5EF4-FFF2-40B4-BE49-F238E27FC236}">
                    <a16:creationId xmlns:a16="http://schemas.microsoft.com/office/drawing/2014/main" id="{8DC80BEB-AE32-497C-AB54-6887B870B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1" y="1612"/>
                <a:ext cx="21" cy="20"/>
              </a:xfrm>
              <a:custGeom>
                <a:avLst/>
                <a:gdLst>
                  <a:gd name="T0" fmla="*/ 0 w 42"/>
                  <a:gd name="T1" fmla="*/ 21 h 41"/>
                  <a:gd name="T2" fmla="*/ 0 w 42"/>
                  <a:gd name="T3" fmla="*/ 21 h 41"/>
                  <a:gd name="T4" fmla="*/ 2 w 42"/>
                  <a:gd name="T5" fmla="*/ 28 h 41"/>
                  <a:gd name="T6" fmla="*/ 5 w 42"/>
                  <a:gd name="T7" fmla="*/ 35 h 41"/>
                  <a:gd name="T8" fmla="*/ 12 w 42"/>
                  <a:gd name="T9" fmla="*/ 39 h 41"/>
                  <a:gd name="T10" fmla="*/ 20 w 42"/>
                  <a:gd name="T11" fmla="*/ 41 h 41"/>
                  <a:gd name="T12" fmla="*/ 20 w 42"/>
                  <a:gd name="T13" fmla="*/ 41 h 41"/>
                  <a:gd name="T14" fmla="*/ 29 w 42"/>
                  <a:gd name="T15" fmla="*/ 39 h 41"/>
                  <a:gd name="T16" fmla="*/ 34 w 42"/>
                  <a:gd name="T17" fmla="*/ 35 h 41"/>
                  <a:gd name="T18" fmla="*/ 40 w 42"/>
                  <a:gd name="T19" fmla="*/ 28 h 41"/>
                  <a:gd name="T20" fmla="*/ 42 w 42"/>
                  <a:gd name="T21" fmla="*/ 21 h 41"/>
                  <a:gd name="T22" fmla="*/ 42 w 42"/>
                  <a:gd name="T23" fmla="*/ 21 h 41"/>
                  <a:gd name="T24" fmla="*/ 40 w 42"/>
                  <a:gd name="T25" fmla="*/ 13 h 41"/>
                  <a:gd name="T26" fmla="*/ 34 w 42"/>
                  <a:gd name="T27" fmla="*/ 6 h 41"/>
                  <a:gd name="T28" fmla="*/ 29 w 42"/>
                  <a:gd name="T29" fmla="*/ 2 h 41"/>
                  <a:gd name="T30" fmla="*/ 20 w 42"/>
                  <a:gd name="T31" fmla="*/ 0 h 41"/>
                  <a:gd name="T32" fmla="*/ 20 w 42"/>
                  <a:gd name="T33" fmla="*/ 0 h 41"/>
                  <a:gd name="T34" fmla="*/ 12 w 42"/>
                  <a:gd name="T35" fmla="*/ 2 h 41"/>
                  <a:gd name="T36" fmla="*/ 5 w 42"/>
                  <a:gd name="T37" fmla="*/ 6 h 41"/>
                  <a:gd name="T38" fmla="*/ 2 w 42"/>
                  <a:gd name="T39" fmla="*/ 13 h 41"/>
                  <a:gd name="T40" fmla="*/ 0 w 42"/>
                  <a:gd name="T41" fmla="*/ 21 h 41"/>
                  <a:gd name="T42" fmla="*/ 0 w 42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8"/>
                    </a:lnTo>
                    <a:lnTo>
                      <a:pt x="5" y="35"/>
                    </a:lnTo>
                    <a:lnTo>
                      <a:pt x="12" y="39"/>
                    </a:lnTo>
                    <a:lnTo>
                      <a:pt x="20" y="41"/>
                    </a:lnTo>
                    <a:lnTo>
                      <a:pt x="20" y="41"/>
                    </a:lnTo>
                    <a:lnTo>
                      <a:pt x="29" y="39"/>
                    </a:lnTo>
                    <a:lnTo>
                      <a:pt x="34" y="35"/>
                    </a:lnTo>
                    <a:lnTo>
                      <a:pt x="40" y="28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3"/>
                    </a:lnTo>
                    <a:lnTo>
                      <a:pt x="34" y="6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6" name="Freeform 951">
                <a:extLst>
                  <a:ext uri="{FF2B5EF4-FFF2-40B4-BE49-F238E27FC236}">
                    <a16:creationId xmlns:a16="http://schemas.microsoft.com/office/drawing/2014/main" id="{5B2A6085-CF53-44B9-9715-FA69B3E6B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1612"/>
                <a:ext cx="21" cy="20"/>
              </a:xfrm>
              <a:custGeom>
                <a:avLst/>
                <a:gdLst>
                  <a:gd name="T0" fmla="*/ 0 w 42"/>
                  <a:gd name="T1" fmla="*/ 21 h 41"/>
                  <a:gd name="T2" fmla="*/ 0 w 42"/>
                  <a:gd name="T3" fmla="*/ 21 h 41"/>
                  <a:gd name="T4" fmla="*/ 2 w 42"/>
                  <a:gd name="T5" fmla="*/ 28 h 41"/>
                  <a:gd name="T6" fmla="*/ 7 w 42"/>
                  <a:gd name="T7" fmla="*/ 35 h 41"/>
                  <a:gd name="T8" fmla="*/ 13 w 42"/>
                  <a:gd name="T9" fmla="*/ 39 h 41"/>
                  <a:gd name="T10" fmla="*/ 22 w 42"/>
                  <a:gd name="T11" fmla="*/ 41 h 41"/>
                  <a:gd name="T12" fmla="*/ 22 w 42"/>
                  <a:gd name="T13" fmla="*/ 41 h 41"/>
                  <a:gd name="T14" fmla="*/ 29 w 42"/>
                  <a:gd name="T15" fmla="*/ 39 h 41"/>
                  <a:gd name="T16" fmla="*/ 36 w 42"/>
                  <a:gd name="T17" fmla="*/ 35 h 41"/>
                  <a:gd name="T18" fmla="*/ 40 w 42"/>
                  <a:gd name="T19" fmla="*/ 28 h 41"/>
                  <a:gd name="T20" fmla="*/ 42 w 42"/>
                  <a:gd name="T21" fmla="*/ 21 h 41"/>
                  <a:gd name="T22" fmla="*/ 42 w 42"/>
                  <a:gd name="T23" fmla="*/ 21 h 41"/>
                  <a:gd name="T24" fmla="*/ 40 w 42"/>
                  <a:gd name="T25" fmla="*/ 13 h 41"/>
                  <a:gd name="T26" fmla="*/ 36 w 42"/>
                  <a:gd name="T27" fmla="*/ 6 h 41"/>
                  <a:gd name="T28" fmla="*/ 29 w 42"/>
                  <a:gd name="T29" fmla="*/ 2 h 41"/>
                  <a:gd name="T30" fmla="*/ 22 w 42"/>
                  <a:gd name="T31" fmla="*/ 0 h 41"/>
                  <a:gd name="T32" fmla="*/ 22 w 42"/>
                  <a:gd name="T33" fmla="*/ 0 h 41"/>
                  <a:gd name="T34" fmla="*/ 13 w 42"/>
                  <a:gd name="T35" fmla="*/ 2 h 41"/>
                  <a:gd name="T36" fmla="*/ 7 w 42"/>
                  <a:gd name="T37" fmla="*/ 6 h 41"/>
                  <a:gd name="T38" fmla="*/ 2 w 42"/>
                  <a:gd name="T39" fmla="*/ 13 h 41"/>
                  <a:gd name="T40" fmla="*/ 0 w 42"/>
                  <a:gd name="T41" fmla="*/ 21 h 41"/>
                  <a:gd name="T42" fmla="*/ 0 w 42"/>
                  <a:gd name="T43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1">
                    <a:moveTo>
                      <a:pt x="0" y="21"/>
                    </a:moveTo>
                    <a:lnTo>
                      <a:pt x="0" y="21"/>
                    </a:lnTo>
                    <a:lnTo>
                      <a:pt x="2" y="28"/>
                    </a:lnTo>
                    <a:lnTo>
                      <a:pt x="7" y="35"/>
                    </a:lnTo>
                    <a:lnTo>
                      <a:pt x="13" y="39"/>
                    </a:lnTo>
                    <a:lnTo>
                      <a:pt x="22" y="41"/>
                    </a:lnTo>
                    <a:lnTo>
                      <a:pt x="22" y="41"/>
                    </a:lnTo>
                    <a:lnTo>
                      <a:pt x="29" y="39"/>
                    </a:lnTo>
                    <a:lnTo>
                      <a:pt x="36" y="35"/>
                    </a:lnTo>
                    <a:lnTo>
                      <a:pt x="40" y="28"/>
                    </a:lnTo>
                    <a:lnTo>
                      <a:pt x="42" y="21"/>
                    </a:lnTo>
                    <a:lnTo>
                      <a:pt x="42" y="21"/>
                    </a:lnTo>
                    <a:lnTo>
                      <a:pt x="40" y="13"/>
                    </a:lnTo>
                    <a:lnTo>
                      <a:pt x="36" y="6"/>
                    </a:lnTo>
                    <a:lnTo>
                      <a:pt x="29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7" y="6"/>
                    </a:lnTo>
                    <a:lnTo>
                      <a:pt x="2" y="13"/>
                    </a:lnTo>
                    <a:lnTo>
                      <a:pt x="0" y="21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7" name="Freeform 952">
                <a:extLst>
                  <a:ext uri="{FF2B5EF4-FFF2-40B4-BE49-F238E27FC236}">
                    <a16:creationId xmlns:a16="http://schemas.microsoft.com/office/drawing/2014/main" id="{8FDEEBE1-8720-4B45-9A35-E3E35B1B4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5" y="1620"/>
                <a:ext cx="21" cy="21"/>
              </a:xfrm>
              <a:custGeom>
                <a:avLst/>
                <a:gdLst>
                  <a:gd name="T0" fmla="*/ 0 w 42"/>
                  <a:gd name="T1" fmla="*/ 22 h 42"/>
                  <a:gd name="T2" fmla="*/ 0 w 42"/>
                  <a:gd name="T3" fmla="*/ 22 h 42"/>
                  <a:gd name="T4" fmla="*/ 2 w 42"/>
                  <a:gd name="T5" fmla="*/ 29 h 42"/>
                  <a:gd name="T6" fmla="*/ 6 w 42"/>
                  <a:gd name="T7" fmla="*/ 36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5 w 42"/>
                  <a:gd name="T17" fmla="*/ 36 h 42"/>
                  <a:gd name="T18" fmla="*/ 40 w 42"/>
                  <a:gd name="T19" fmla="*/ 29 h 42"/>
                  <a:gd name="T20" fmla="*/ 42 w 42"/>
                  <a:gd name="T21" fmla="*/ 22 h 42"/>
                  <a:gd name="T22" fmla="*/ 42 w 42"/>
                  <a:gd name="T23" fmla="*/ 22 h 42"/>
                  <a:gd name="T24" fmla="*/ 40 w 42"/>
                  <a:gd name="T25" fmla="*/ 13 h 42"/>
                  <a:gd name="T26" fmla="*/ 35 w 42"/>
                  <a:gd name="T27" fmla="*/ 7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6 w 42"/>
                  <a:gd name="T37" fmla="*/ 7 h 42"/>
                  <a:gd name="T38" fmla="*/ 2 w 42"/>
                  <a:gd name="T39" fmla="*/ 13 h 42"/>
                  <a:gd name="T40" fmla="*/ 0 w 42"/>
                  <a:gd name="T41" fmla="*/ 22 h 42"/>
                  <a:gd name="T42" fmla="*/ 0 w 42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2" y="22"/>
                    </a:lnTo>
                    <a:lnTo>
                      <a:pt x="42" y="22"/>
                    </a:lnTo>
                    <a:lnTo>
                      <a:pt x="40" y="13"/>
                    </a:lnTo>
                    <a:lnTo>
                      <a:pt x="35" y="7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8" name="Freeform 953">
                <a:extLst>
                  <a:ext uri="{FF2B5EF4-FFF2-40B4-BE49-F238E27FC236}">
                    <a16:creationId xmlns:a16="http://schemas.microsoft.com/office/drawing/2014/main" id="{F333F6BD-E50E-42BC-BB17-21C8F3433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620"/>
                <a:ext cx="21" cy="21"/>
              </a:xfrm>
              <a:custGeom>
                <a:avLst/>
                <a:gdLst>
                  <a:gd name="T0" fmla="*/ 0 w 41"/>
                  <a:gd name="T1" fmla="*/ 20 h 42"/>
                  <a:gd name="T2" fmla="*/ 0 w 41"/>
                  <a:gd name="T3" fmla="*/ 20 h 42"/>
                  <a:gd name="T4" fmla="*/ 1 w 41"/>
                  <a:gd name="T5" fmla="*/ 29 h 42"/>
                  <a:gd name="T6" fmla="*/ 5 w 41"/>
                  <a:gd name="T7" fmla="*/ 34 h 42"/>
                  <a:gd name="T8" fmla="*/ 12 w 41"/>
                  <a:gd name="T9" fmla="*/ 40 h 42"/>
                  <a:gd name="T10" fmla="*/ 20 w 41"/>
                  <a:gd name="T11" fmla="*/ 42 h 42"/>
                  <a:gd name="T12" fmla="*/ 20 w 41"/>
                  <a:gd name="T13" fmla="*/ 42 h 42"/>
                  <a:gd name="T14" fmla="*/ 29 w 41"/>
                  <a:gd name="T15" fmla="*/ 40 h 42"/>
                  <a:gd name="T16" fmla="*/ 34 w 41"/>
                  <a:gd name="T17" fmla="*/ 34 h 42"/>
                  <a:gd name="T18" fmla="*/ 40 w 41"/>
                  <a:gd name="T19" fmla="*/ 29 h 42"/>
                  <a:gd name="T20" fmla="*/ 41 w 41"/>
                  <a:gd name="T21" fmla="*/ 20 h 42"/>
                  <a:gd name="T22" fmla="*/ 41 w 41"/>
                  <a:gd name="T23" fmla="*/ 20 h 42"/>
                  <a:gd name="T24" fmla="*/ 40 w 41"/>
                  <a:gd name="T25" fmla="*/ 13 h 42"/>
                  <a:gd name="T26" fmla="*/ 34 w 41"/>
                  <a:gd name="T27" fmla="*/ 5 h 42"/>
                  <a:gd name="T28" fmla="*/ 29 w 41"/>
                  <a:gd name="T29" fmla="*/ 2 h 42"/>
                  <a:gd name="T30" fmla="*/ 20 w 41"/>
                  <a:gd name="T31" fmla="*/ 0 h 42"/>
                  <a:gd name="T32" fmla="*/ 20 w 41"/>
                  <a:gd name="T33" fmla="*/ 0 h 42"/>
                  <a:gd name="T34" fmla="*/ 12 w 41"/>
                  <a:gd name="T35" fmla="*/ 2 h 42"/>
                  <a:gd name="T36" fmla="*/ 5 w 41"/>
                  <a:gd name="T37" fmla="*/ 5 h 42"/>
                  <a:gd name="T38" fmla="*/ 1 w 41"/>
                  <a:gd name="T39" fmla="*/ 13 h 42"/>
                  <a:gd name="T40" fmla="*/ 0 w 41"/>
                  <a:gd name="T41" fmla="*/ 20 h 42"/>
                  <a:gd name="T42" fmla="*/ 0 w 41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5" y="34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4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3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5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9" name="Freeform 954">
                <a:extLst>
                  <a:ext uri="{FF2B5EF4-FFF2-40B4-BE49-F238E27FC236}">
                    <a16:creationId xmlns:a16="http://schemas.microsoft.com/office/drawing/2014/main" id="{DE5CC200-0859-418C-94A2-23E7FC108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2" y="1620"/>
                <a:ext cx="20" cy="21"/>
              </a:xfrm>
              <a:custGeom>
                <a:avLst/>
                <a:gdLst>
                  <a:gd name="T0" fmla="*/ 0 w 40"/>
                  <a:gd name="T1" fmla="*/ 20 h 42"/>
                  <a:gd name="T2" fmla="*/ 0 w 40"/>
                  <a:gd name="T3" fmla="*/ 20 h 42"/>
                  <a:gd name="T4" fmla="*/ 1 w 40"/>
                  <a:gd name="T5" fmla="*/ 29 h 42"/>
                  <a:gd name="T6" fmla="*/ 5 w 40"/>
                  <a:gd name="T7" fmla="*/ 34 h 42"/>
                  <a:gd name="T8" fmla="*/ 12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4 w 40"/>
                  <a:gd name="T17" fmla="*/ 34 h 42"/>
                  <a:gd name="T18" fmla="*/ 40 w 40"/>
                  <a:gd name="T19" fmla="*/ 29 h 42"/>
                  <a:gd name="T20" fmla="*/ 40 w 40"/>
                  <a:gd name="T21" fmla="*/ 20 h 42"/>
                  <a:gd name="T22" fmla="*/ 40 w 40"/>
                  <a:gd name="T23" fmla="*/ 20 h 42"/>
                  <a:gd name="T24" fmla="*/ 40 w 40"/>
                  <a:gd name="T25" fmla="*/ 13 h 42"/>
                  <a:gd name="T26" fmla="*/ 34 w 40"/>
                  <a:gd name="T27" fmla="*/ 5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2 w 40"/>
                  <a:gd name="T35" fmla="*/ 2 h 42"/>
                  <a:gd name="T36" fmla="*/ 5 w 40"/>
                  <a:gd name="T37" fmla="*/ 5 h 42"/>
                  <a:gd name="T38" fmla="*/ 1 w 40"/>
                  <a:gd name="T39" fmla="*/ 13 h 42"/>
                  <a:gd name="T40" fmla="*/ 0 w 40"/>
                  <a:gd name="T41" fmla="*/ 20 h 42"/>
                  <a:gd name="T42" fmla="*/ 0 w 40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5" y="34"/>
                    </a:lnTo>
                    <a:lnTo>
                      <a:pt x="12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4" y="34"/>
                    </a:lnTo>
                    <a:lnTo>
                      <a:pt x="40" y="29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13"/>
                    </a:lnTo>
                    <a:lnTo>
                      <a:pt x="34" y="5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2"/>
                    </a:lnTo>
                    <a:lnTo>
                      <a:pt x="5" y="5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0" name="Freeform 955">
                <a:extLst>
                  <a:ext uri="{FF2B5EF4-FFF2-40B4-BE49-F238E27FC236}">
                    <a16:creationId xmlns:a16="http://schemas.microsoft.com/office/drawing/2014/main" id="{0105D0DC-21FE-47E3-8ED1-1772129E3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" y="1620"/>
                <a:ext cx="21" cy="21"/>
              </a:xfrm>
              <a:custGeom>
                <a:avLst/>
                <a:gdLst>
                  <a:gd name="T0" fmla="*/ 0 w 41"/>
                  <a:gd name="T1" fmla="*/ 20 h 42"/>
                  <a:gd name="T2" fmla="*/ 0 w 41"/>
                  <a:gd name="T3" fmla="*/ 20 h 42"/>
                  <a:gd name="T4" fmla="*/ 1 w 41"/>
                  <a:gd name="T5" fmla="*/ 29 h 42"/>
                  <a:gd name="T6" fmla="*/ 5 w 41"/>
                  <a:gd name="T7" fmla="*/ 34 h 42"/>
                  <a:gd name="T8" fmla="*/ 12 w 41"/>
                  <a:gd name="T9" fmla="*/ 40 h 42"/>
                  <a:gd name="T10" fmla="*/ 21 w 41"/>
                  <a:gd name="T11" fmla="*/ 42 h 42"/>
                  <a:gd name="T12" fmla="*/ 21 w 41"/>
                  <a:gd name="T13" fmla="*/ 42 h 42"/>
                  <a:gd name="T14" fmla="*/ 29 w 41"/>
                  <a:gd name="T15" fmla="*/ 40 h 42"/>
                  <a:gd name="T16" fmla="*/ 36 w 41"/>
                  <a:gd name="T17" fmla="*/ 34 h 42"/>
                  <a:gd name="T18" fmla="*/ 40 w 41"/>
                  <a:gd name="T19" fmla="*/ 29 h 42"/>
                  <a:gd name="T20" fmla="*/ 41 w 41"/>
                  <a:gd name="T21" fmla="*/ 20 h 42"/>
                  <a:gd name="T22" fmla="*/ 41 w 41"/>
                  <a:gd name="T23" fmla="*/ 20 h 42"/>
                  <a:gd name="T24" fmla="*/ 40 w 41"/>
                  <a:gd name="T25" fmla="*/ 13 h 42"/>
                  <a:gd name="T26" fmla="*/ 36 w 41"/>
                  <a:gd name="T27" fmla="*/ 5 h 42"/>
                  <a:gd name="T28" fmla="*/ 29 w 41"/>
                  <a:gd name="T29" fmla="*/ 2 h 42"/>
                  <a:gd name="T30" fmla="*/ 21 w 41"/>
                  <a:gd name="T31" fmla="*/ 0 h 42"/>
                  <a:gd name="T32" fmla="*/ 21 w 41"/>
                  <a:gd name="T33" fmla="*/ 0 h 42"/>
                  <a:gd name="T34" fmla="*/ 12 w 41"/>
                  <a:gd name="T35" fmla="*/ 2 h 42"/>
                  <a:gd name="T36" fmla="*/ 5 w 41"/>
                  <a:gd name="T37" fmla="*/ 5 h 42"/>
                  <a:gd name="T38" fmla="*/ 1 w 41"/>
                  <a:gd name="T39" fmla="*/ 13 h 42"/>
                  <a:gd name="T40" fmla="*/ 0 w 41"/>
                  <a:gd name="T41" fmla="*/ 20 h 42"/>
                  <a:gd name="T42" fmla="*/ 0 w 41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2">
                    <a:moveTo>
                      <a:pt x="0" y="20"/>
                    </a:moveTo>
                    <a:lnTo>
                      <a:pt x="0" y="20"/>
                    </a:lnTo>
                    <a:lnTo>
                      <a:pt x="1" y="29"/>
                    </a:lnTo>
                    <a:lnTo>
                      <a:pt x="5" y="34"/>
                    </a:lnTo>
                    <a:lnTo>
                      <a:pt x="12" y="40"/>
                    </a:lnTo>
                    <a:lnTo>
                      <a:pt x="21" y="42"/>
                    </a:lnTo>
                    <a:lnTo>
                      <a:pt x="21" y="42"/>
                    </a:lnTo>
                    <a:lnTo>
                      <a:pt x="29" y="40"/>
                    </a:lnTo>
                    <a:lnTo>
                      <a:pt x="36" y="34"/>
                    </a:lnTo>
                    <a:lnTo>
                      <a:pt x="40" y="29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3"/>
                    </a:lnTo>
                    <a:lnTo>
                      <a:pt x="36" y="5"/>
                    </a:lnTo>
                    <a:lnTo>
                      <a:pt x="29" y="2"/>
                    </a:lnTo>
                    <a:lnTo>
                      <a:pt x="2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5" y="5"/>
                    </a:lnTo>
                    <a:lnTo>
                      <a:pt x="1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1" name="Freeform 956">
                <a:extLst>
                  <a:ext uri="{FF2B5EF4-FFF2-40B4-BE49-F238E27FC236}">
                    <a16:creationId xmlns:a16="http://schemas.microsoft.com/office/drawing/2014/main" id="{88CC0D45-EF80-4956-8956-9FDEF251A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1" y="1620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5 w 42"/>
                  <a:gd name="T7" fmla="*/ 34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29 w 42"/>
                  <a:gd name="T15" fmla="*/ 40 h 42"/>
                  <a:gd name="T16" fmla="*/ 34 w 42"/>
                  <a:gd name="T17" fmla="*/ 34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4 w 42"/>
                  <a:gd name="T27" fmla="*/ 5 h 42"/>
                  <a:gd name="T28" fmla="*/ 29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5 w 42"/>
                  <a:gd name="T37" fmla="*/ 5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5" y="34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9" y="40"/>
                    </a:lnTo>
                    <a:lnTo>
                      <a:pt x="34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4" y="5"/>
                    </a:lnTo>
                    <a:lnTo>
                      <a:pt x="29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2" name="Freeform 957">
                <a:extLst>
                  <a:ext uri="{FF2B5EF4-FFF2-40B4-BE49-F238E27FC236}">
                    <a16:creationId xmlns:a16="http://schemas.microsoft.com/office/drawing/2014/main" id="{C3654D95-AE65-4A78-8BA2-84726BBA4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9" y="1620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8 w 42"/>
                  <a:gd name="T7" fmla="*/ 34 h 42"/>
                  <a:gd name="T8" fmla="*/ 13 w 42"/>
                  <a:gd name="T9" fmla="*/ 40 h 42"/>
                  <a:gd name="T10" fmla="*/ 22 w 42"/>
                  <a:gd name="T11" fmla="*/ 42 h 42"/>
                  <a:gd name="T12" fmla="*/ 22 w 42"/>
                  <a:gd name="T13" fmla="*/ 42 h 42"/>
                  <a:gd name="T14" fmla="*/ 30 w 42"/>
                  <a:gd name="T15" fmla="*/ 40 h 42"/>
                  <a:gd name="T16" fmla="*/ 37 w 42"/>
                  <a:gd name="T17" fmla="*/ 34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7 w 42"/>
                  <a:gd name="T27" fmla="*/ 5 h 42"/>
                  <a:gd name="T28" fmla="*/ 30 w 42"/>
                  <a:gd name="T29" fmla="*/ 2 h 42"/>
                  <a:gd name="T30" fmla="*/ 22 w 42"/>
                  <a:gd name="T31" fmla="*/ 0 h 42"/>
                  <a:gd name="T32" fmla="*/ 22 w 42"/>
                  <a:gd name="T33" fmla="*/ 0 h 42"/>
                  <a:gd name="T34" fmla="*/ 13 w 42"/>
                  <a:gd name="T35" fmla="*/ 2 h 42"/>
                  <a:gd name="T36" fmla="*/ 8 w 42"/>
                  <a:gd name="T37" fmla="*/ 5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8" y="34"/>
                    </a:lnTo>
                    <a:lnTo>
                      <a:pt x="13" y="40"/>
                    </a:lnTo>
                    <a:lnTo>
                      <a:pt x="22" y="42"/>
                    </a:lnTo>
                    <a:lnTo>
                      <a:pt x="22" y="42"/>
                    </a:lnTo>
                    <a:lnTo>
                      <a:pt x="30" y="40"/>
                    </a:lnTo>
                    <a:lnTo>
                      <a:pt x="37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7" y="5"/>
                    </a:lnTo>
                    <a:lnTo>
                      <a:pt x="30" y="2"/>
                    </a:lnTo>
                    <a:lnTo>
                      <a:pt x="22" y="0"/>
                    </a:lnTo>
                    <a:lnTo>
                      <a:pt x="22" y="0"/>
                    </a:lnTo>
                    <a:lnTo>
                      <a:pt x="13" y="2"/>
                    </a:lnTo>
                    <a:lnTo>
                      <a:pt x="8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3" name="Freeform 958">
                <a:extLst>
                  <a:ext uri="{FF2B5EF4-FFF2-40B4-BE49-F238E27FC236}">
                    <a16:creationId xmlns:a16="http://schemas.microsoft.com/office/drawing/2014/main" id="{82B76350-2ADF-4FD1-867B-623E6B6F5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9" y="1620"/>
                <a:ext cx="21" cy="21"/>
              </a:xfrm>
              <a:custGeom>
                <a:avLst/>
                <a:gdLst>
                  <a:gd name="T0" fmla="*/ 0 w 42"/>
                  <a:gd name="T1" fmla="*/ 20 h 42"/>
                  <a:gd name="T2" fmla="*/ 0 w 42"/>
                  <a:gd name="T3" fmla="*/ 20 h 42"/>
                  <a:gd name="T4" fmla="*/ 2 w 42"/>
                  <a:gd name="T5" fmla="*/ 29 h 42"/>
                  <a:gd name="T6" fmla="*/ 6 w 42"/>
                  <a:gd name="T7" fmla="*/ 34 h 42"/>
                  <a:gd name="T8" fmla="*/ 13 w 42"/>
                  <a:gd name="T9" fmla="*/ 40 h 42"/>
                  <a:gd name="T10" fmla="*/ 20 w 42"/>
                  <a:gd name="T11" fmla="*/ 42 h 42"/>
                  <a:gd name="T12" fmla="*/ 20 w 42"/>
                  <a:gd name="T13" fmla="*/ 42 h 42"/>
                  <a:gd name="T14" fmla="*/ 30 w 42"/>
                  <a:gd name="T15" fmla="*/ 40 h 42"/>
                  <a:gd name="T16" fmla="*/ 35 w 42"/>
                  <a:gd name="T17" fmla="*/ 34 h 42"/>
                  <a:gd name="T18" fmla="*/ 40 w 42"/>
                  <a:gd name="T19" fmla="*/ 29 h 42"/>
                  <a:gd name="T20" fmla="*/ 42 w 42"/>
                  <a:gd name="T21" fmla="*/ 20 h 42"/>
                  <a:gd name="T22" fmla="*/ 42 w 42"/>
                  <a:gd name="T23" fmla="*/ 20 h 42"/>
                  <a:gd name="T24" fmla="*/ 40 w 42"/>
                  <a:gd name="T25" fmla="*/ 13 h 42"/>
                  <a:gd name="T26" fmla="*/ 35 w 42"/>
                  <a:gd name="T27" fmla="*/ 5 h 42"/>
                  <a:gd name="T28" fmla="*/ 30 w 42"/>
                  <a:gd name="T29" fmla="*/ 2 h 42"/>
                  <a:gd name="T30" fmla="*/ 20 w 42"/>
                  <a:gd name="T31" fmla="*/ 0 h 42"/>
                  <a:gd name="T32" fmla="*/ 20 w 42"/>
                  <a:gd name="T33" fmla="*/ 0 h 42"/>
                  <a:gd name="T34" fmla="*/ 13 w 42"/>
                  <a:gd name="T35" fmla="*/ 2 h 42"/>
                  <a:gd name="T36" fmla="*/ 6 w 42"/>
                  <a:gd name="T37" fmla="*/ 5 h 42"/>
                  <a:gd name="T38" fmla="*/ 2 w 42"/>
                  <a:gd name="T39" fmla="*/ 13 h 42"/>
                  <a:gd name="T40" fmla="*/ 0 w 42"/>
                  <a:gd name="T41" fmla="*/ 20 h 42"/>
                  <a:gd name="T42" fmla="*/ 0 w 42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6" y="34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30" y="40"/>
                    </a:lnTo>
                    <a:lnTo>
                      <a:pt x="35" y="34"/>
                    </a:lnTo>
                    <a:lnTo>
                      <a:pt x="40" y="29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3"/>
                    </a:lnTo>
                    <a:lnTo>
                      <a:pt x="35" y="5"/>
                    </a:lnTo>
                    <a:lnTo>
                      <a:pt x="30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4" name="Freeform 959">
                <a:extLst>
                  <a:ext uri="{FF2B5EF4-FFF2-40B4-BE49-F238E27FC236}">
                    <a16:creationId xmlns:a16="http://schemas.microsoft.com/office/drawing/2014/main" id="{AAAD497A-6FF0-4038-803E-BA6BF11B5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7" y="1620"/>
                <a:ext cx="20" cy="21"/>
              </a:xfrm>
              <a:custGeom>
                <a:avLst/>
                <a:gdLst>
                  <a:gd name="T0" fmla="*/ 0 w 40"/>
                  <a:gd name="T1" fmla="*/ 20 h 42"/>
                  <a:gd name="T2" fmla="*/ 0 w 40"/>
                  <a:gd name="T3" fmla="*/ 20 h 42"/>
                  <a:gd name="T4" fmla="*/ 2 w 40"/>
                  <a:gd name="T5" fmla="*/ 29 h 42"/>
                  <a:gd name="T6" fmla="*/ 5 w 40"/>
                  <a:gd name="T7" fmla="*/ 34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4 w 40"/>
                  <a:gd name="T17" fmla="*/ 34 h 42"/>
                  <a:gd name="T18" fmla="*/ 38 w 40"/>
                  <a:gd name="T19" fmla="*/ 29 h 42"/>
                  <a:gd name="T20" fmla="*/ 40 w 40"/>
                  <a:gd name="T21" fmla="*/ 20 h 42"/>
                  <a:gd name="T22" fmla="*/ 40 w 40"/>
                  <a:gd name="T23" fmla="*/ 20 h 42"/>
                  <a:gd name="T24" fmla="*/ 38 w 40"/>
                  <a:gd name="T25" fmla="*/ 13 h 42"/>
                  <a:gd name="T26" fmla="*/ 34 w 40"/>
                  <a:gd name="T27" fmla="*/ 5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5 w 40"/>
                  <a:gd name="T37" fmla="*/ 5 h 42"/>
                  <a:gd name="T38" fmla="*/ 2 w 40"/>
                  <a:gd name="T39" fmla="*/ 13 h 42"/>
                  <a:gd name="T40" fmla="*/ 0 w 40"/>
                  <a:gd name="T41" fmla="*/ 20 h 42"/>
                  <a:gd name="T42" fmla="*/ 0 w 40"/>
                  <a:gd name="T43" fmla="*/ 2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0"/>
                    </a:moveTo>
                    <a:lnTo>
                      <a:pt x="0" y="20"/>
                    </a:lnTo>
                    <a:lnTo>
                      <a:pt x="2" y="29"/>
                    </a:lnTo>
                    <a:lnTo>
                      <a:pt x="5" y="34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4" y="34"/>
                    </a:lnTo>
                    <a:lnTo>
                      <a:pt x="38" y="29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8" y="13"/>
                    </a:lnTo>
                    <a:lnTo>
                      <a:pt x="34" y="5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5"/>
                    </a:lnTo>
                    <a:lnTo>
                      <a:pt x="2" y="13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5" name="Freeform 960">
                <a:extLst>
                  <a:ext uri="{FF2B5EF4-FFF2-40B4-BE49-F238E27FC236}">
                    <a16:creationId xmlns:a16="http://schemas.microsoft.com/office/drawing/2014/main" id="{0C96E402-5854-4FDC-860B-2AFAA153A4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10" y="1626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29 h 42"/>
                  <a:gd name="T6" fmla="*/ 6 w 40"/>
                  <a:gd name="T7" fmla="*/ 36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8 w 40"/>
                  <a:gd name="T15" fmla="*/ 40 h 42"/>
                  <a:gd name="T16" fmla="*/ 35 w 40"/>
                  <a:gd name="T17" fmla="*/ 36 h 42"/>
                  <a:gd name="T18" fmla="*/ 40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40 w 40"/>
                  <a:gd name="T25" fmla="*/ 13 h 42"/>
                  <a:gd name="T26" fmla="*/ 35 w 40"/>
                  <a:gd name="T27" fmla="*/ 7 h 42"/>
                  <a:gd name="T28" fmla="*/ 28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6 w 40"/>
                  <a:gd name="T37" fmla="*/ 7 h 42"/>
                  <a:gd name="T38" fmla="*/ 2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8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13"/>
                    </a:lnTo>
                    <a:lnTo>
                      <a:pt x="35" y="7"/>
                    </a:lnTo>
                    <a:lnTo>
                      <a:pt x="28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6" name="Freeform 961">
                <a:extLst>
                  <a:ext uri="{FF2B5EF4-FFF2-40B4-BE49-F238E27FC236}">
                    <a16:creationId xmlns:a16="http://schemas.microsoft.com/office/drawing/2014/main" id="{53AC2F59-9C3E-4CFA-B9CD-0A254A980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3" y="1627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1 w 40"/>
                  <a:gd name="T5" fmla="*/ 27 h 40"/>
                  <a:gd name="T6" fmla="*/ 5 w 40"/>
                  <a:gd name="T7" fmla="*/ 34 h 40"/>
                  <a:gd name="T8" fmla="*/ 12 w 40"/>
                  <a:gd name="T9" fmla="*/ 38 h 40"/>
                  <a:gd name="T10" fmla="*/ 20 w 40"/>
                  <a:gd name="T11" fmla="*/ 40 h 40"/>
                  <a:gd name="T12" fmla="*/ 20 w 40"/>
                  <a:gd name="T13" fmla="*/ 40 h 40"/>
                  <a:gd name="T14" fmla="*/ 29 w 40"/>
                  <a:gd name="T15" fmla="*/ 38 h 40"/>
                  <a:gd name="T16" fmla="*/ 34 w 40"/>
                  <a:gd name="T17" fmla="*/ 34 h 40"/>
                  <a:gd name="T18" fmla="*/ 40 w 40"/>
                  <a:gd name="T19" fmla="*/ 27 h 40"/>
                  <a:gd name="T20" fmla="*/ 40 w 40"/>
                  <a:gd name="T21" fmla="*/ 20 h 40"/>
                  <a:gd name="T22" fmla="*/ 40 w 40"/>
                  <a:gd name="T23" fmla="*/ 20 h 40"/>
                  <a:gd name="T24" fmla="*/ 40 w 40"/>
                  <a:gd name="T25" fmla="*/ 12 h 40"/>
                  <a:gd name="T26" fmla="*/ 34 w 40"/>
                  <a:gd name="T27" fmla="*/ 5 h 40"/>
                  <a:gd name="T28" fmla="*/ 29 w 40"/>
                  <a:gd name="T29" fmla="*/ 0 h 40"/>
                  <a:gd name="T30" fmla="*/ 20 w 40"/>
                  <a:gd name="T31" fmla="*/ 0 h 40"/>
                  <a:gd name="T32" fmla="*/ 20 w 40"/>
                  <a:gd name="T33" fmla="*/ 0 h 40"/>
                  <a:gd name="T34" fmla="*/ 12 w 40"/>
                  <a:gd name="T35" fmla="*/ 0 h 40"/>
                  <a:gd name="T36" fmla="*/ 5 w 40"/>
                  <a:gd name="T37" fmla="*/ 5 h 40"/>
                  <a:gd name="T38" fmla="*/ 1 w 40"/>
                  <a:gd name="T39" fmla="*/ 12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7"/>
                    </a:lnTo>
                    <a:lnTo>
                      <a:pt x="5" y="34"/>
                    </a:lnTo>
                    <a:lnTo>
                      <a:pt x="12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4" y="34"/>
                    </a:lnTo>
                    <a:lnTo>
                      <a:pt x="40" y="27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40" y="12"/>
                    </a:lnTo>
                    <a:lnTo>
                      <a:pt x="34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7" name="Freeform 962">
                <a:extLst>
                  <a:ext uri="{FF2B5EF4-FFF2-40B4-BE49-F238E27FC236}">
                    <a16:creationId xmlns:a16="http://schemas.microsoft.com/office/drawing/2014/main" id="{9DF83F77-95C1-4647-9C36-EA732388B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5" y="1627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6 w 42"/>
                  <a:gd name="T7" fmla="*/ 34 h 40"/>
                  <a:gd name="T8" fmla="*/ 13 w 42"/>
                  <a:gd name="T9" fmla="*/ 38 h 40"/>
                  <a:gd name="T10" fmla="*/ 20 w 42"/>
                  <a:gd name="T11" fmla="*/ 40 h 40"/>
                  <a:gd name="T12" fmla="*/ 20 w 42"/>
                  <a:gd name="T13" fmla="*/ 40 h 40"/>
                  <a:gd name="T14" fmla="*/ 29 w 42"/>
                  <a:gd name="T15" fmla="*/ 38 h 40"/>
                  <a:gd name="T16" fmla="*/ 35 w 42"/>
                  <a:gd name="T17" fmla="*/ 34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2 h 40"/>
                  <a:gd name="T26" fmla="*/ 35 w 42"/>
                  <a:gd name="T27" fmla="*/ 5 h 40"/>
                  <a:gd name="T28" fmla="*/ 29 w 42"/>
                  <a:gd name="T29" fmla="*/ 0 h 40"/>
                  <a:gd name="T30" fmla="*/ 20 w 42"/>
                  <a:gd name="T31" fmla="*/ 0 h 40"/>
                  <a:gd name="T32" fmla="*/ 20 w 42"/>
                  <a:gd name="T33" fmla="*/ 0 h 40"/>
                  <a:gd name="T34" fmla="*/ 13 w 42"/>
                  <a:gd name="T35" fmla="*/ 0 h 40"/>
                  <a:gd name="T36" fmla="*/ 6 w 42"/>
                  <a:gd name="T37" fmla="*/ 5 h 40"/>
                  <a:gd name="T38" fmla="*/ 2 w 42"/>
                  <a:gd name="T39" fmla="*/ 12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6" y="34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5" y="34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5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8" name="Freeform 963">
                <a:extLst>
                  <a:ext uri="{FF2B5EF4-FFF2-40B4-BE49-F238E27FC236}">
                    <a16:creationId xmlns:a16="http://schemas.microsoft.com/office/drawing/2014/main" id="{0815157E-0452-4829-8999-D8EC43AF7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3" y="1626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0 w 40"/>
                  <a:gd name="T5" fmla="*/ 29 h 42"/>
                  <a:gd name="T6" fmla="*/ 5 w 40"/>
                  <a:gd name="T7" fmla="*/ 36 h 42"/>
                  <a:gd name="T8" fmla="*/ 11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4 w 40"/>
                  <a:gd name="T17" fmla="*/ 36 h 42"/>
                  <a:gd name="T18" fmla="*/ 38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38 w 40"/>
                  <a:gd name="T25" fmla="*/ 13 h 42"/>
                  <a:gd name="T26" fmla="*/ 34 w 40"/>
                  <a:gd name="T27" fmla="*/ 7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1 w 40"/>
                  <a:gd name="T35" fmla="*/ 2 h 42"/>
                  <a:gd name="T36" fmla="*/ 5 w 40"/>
                  <a:gd name="T37" fmla="*/ 7 h 42"/>
                  <a:gd name="T38" fmla="*/ 0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0" y="29"/>
                    </a:lnTo>
                    <a:lnTo>
                      <a:pt x="5" y="36"/>
                    </a:lnTo>
                    <a:lnTo>
                      <a:pt x="11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4" y="36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8" y="13"/>
                    </a:lnTo>
                    <a:lnTo>
                      <a:pt x="34" y="7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5" y="7"/>
                    </a:lnTo>
                    <a:lnTo>
                      <a:pt x="0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9" name="Freeform 964">
                <a:extLst>
                  <a:ext uri="{FF2B5EF4-FFF2-40B4-BE49-F238E27FC236}">
                    <a16:creationId xmlns:a16="http://schemas.microsoft.com/office/drawing/2014/main" id="{AF1D7CAC-0DE7-4F7B-9CFF-3BDA0F93D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37" y="1627"/>
                <a:ext cx="21" cy="20"/>
              </a:xfrm>
              <a:custGeom>
                <a:avLst/>
                <a:gdLst>
                  <a:gd name="T0" fmla="*/ 0 w 42"/>
                  <a:gd name="T1" fmla="*/ 20 h 40"/>
                  <a:gd name="T2" fmla="*/ 0 w 42"/>
                  <a:gd name="T3" fmla="*/ 20 h 40"/>
                  <a:gd name="T4" fmla="*/ 2 w 42"/>
                  <a:gd name="T5" fmla="*/ 27 h 40"/>
                  <a:gd name="T6" fmla="*/ 5 w 42"/>
                  <a:gd name="T7" fmla="*/ 34 h 40"/>
                  <a:gd name="T8" fmla="*/ 13 w 42"/>
                  <a:gd name="T9" fmla="*/ 38 h 40"/>
                  <a:gd name="T10" fmla="*/ 20 w 42"/>
                  <a:gd name="T11" fmla="*/ 40 h 40"/>
                  <a:gd name="T12" fmla="*/ 20 w 42"/>
                  <a:gd name="T13" fmla="*/ 40 h 40"/>
                  <a:gd name="T14" fmla="*/ 29 w 42"/>
                  <a:gd name="T15" fmla="*/ 38 h 40"/>
                  <a:gd name="T16" fmla="*/ 34 w 42"/>
                  <a:gd name="T17" fmla="*/ 34 h 40"/>
                  <a:gd name="T18" fmla="*/ 40 w 42"/>
                  <a:gd name="T19" fmla="*/ 27 h 40"/>
                  <a:gd name="T20" fmla="*/ 42 w 42"/>
                  <a:gd name="T21" fmla="*/ 20 h 40"/>
                  <a:gd name="T22" fmla="*/ 42 w 42"/>
                  <a:gd name="T23" fmla="*/ 20 h 40"/>
                  <a:gd name="T24" fmla="*/ 40 w 42"/>
                  <a:gd name="T25" fmla="*/ 12 h 40"/>
                  <a:gd name="T26" fmla="*/ 34 w 42"/>
                  <a:gd name="T27" fmla="*/ 5 h 40"/>
                  <a:gd name="T28" fmla="*/ 29 w 42"/>
                  <a:gd name="T29" fmla="*/ 0 h 40"/>
                  <a:gd name="T30" fmla="*/ 20 w 42"/>
                  <a:gd name="T31" fmla="*/ 0 h 40"/>
                  <a:gd name="T32" fmla="*/ 20 w 42"/>
                  <a:gd name="T33" fmla="*/ 0 h 40"/>
                  <a:gd name="T34" fmla="*/ 13 w 42"/>
                  <a:gd name="T35" fmla="*/ 0 h 40"/>
                  <a:gd name="T36" fmla="*/ 5 w 42"/>
                  <a:gd name="T37" fmla="*/ 5 h 40"/>
                  <a:gd name="T38" fmla="*/ 2 w 42"/>
                  <a:gd name="T39" fmla="*/ 12 h 40"/>
                  <a:gd name="T40" fmla="*/ 0 w 42"/>
                  <a:gd name="T41" fmla="*/ 20 h 40"/>
                  <a:gd name="T42" fmla="*/ 0 w 42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5" y="34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4" y="34"/>
                    </a:lnTo>
                    <a:lnTo>
                      <a:pt x="40" y="27"/>
                    </a:lnTo>
                    <a:lnTo>
                      <a:pt x="42" y="20"/>
                    </a:lnTo>
                    <a:lnTo>
                      <a:pt x="42" y="20"/>
                    </a:lnTo>
                    <a:lnTo>
                      <a:pt x="40" y="12"/>
                    </a:lnTo>
                    <a:lnTo>
                      <a:pt x="34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5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0" name="Freeform 965">
                <a:extLst>
                  <a:ext uri="{FF2B5EF4-FFF2-40B4-BE49-F238E27FC236}">
                    <a16:creationId xmlns:a16="http://schemas.microsoft.com/office/drawing/2014/main" id="{FCDDBE50-818B-4741-BD1B-2F236441D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1" y="1626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29 h 42"/>
                  <a:gd name="T6" fmla="*/ 6 w 40"/>
                  <a:gd name="T7" fmla="*/ 36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5 w 40"/>
                  <a:gd name="T17" fmla="*/ 36 h 42"/>
                  <a:gd name="T18" fmla="*/ 40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40 w 40"/>
                  <a:gd name="T25" fmla="*/ 13 h 42"/>
                  <a:gd name="T26" fmla="*/ 35 w 40"/>
                  <a:gd name="T27" fmla="*/ 7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6 w 40"/>
                  <a:gd name="T37" fmla="*/ 7 h 42"/>
                  <a:gd name="T38" fmla="*/ 2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6" y="36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5" y="36"/>
                    </a:lnTo>
                    <a:lnTo>
                      <a:pt x="40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40" y="13"/>
                    </a:lnTo>
                    <a:lnTo>
                      <a:pt x="35" y="7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6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1" name="Freeform 966">
                <a:extLst>
                  <a:ext uri="{FF2B5EF4-FFF2-40B4-BE49-F238E27FC236}">
                    <a16:creationId xmlns:a16="http://schemas.microsoft.com/office/drawing/2014/main" id="{A5E1E7EC-BEE4-4C0B-80B7-A8DD81969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1627"/>
                <a:ext cx="20" cy="20"/>
              </a:xfrm>
              <a:custGeom>
                <a:avLst/>
                <a:gdLst>
                  <a:gd name="T0" fmla="*/ 0 w 40"/>
                  <a:gd name="T1" fmla="*/ 20 h 40"/>
                  <a:gd name="T2" fmla="*/ 0 w 40"/>
                  <a:gd name="T3" fmla="*/ 20 h 40"/>
                  <a:gd name="T4" fmla="*/ 2 w 40"/>
                  <a:gd name="T5" fmla="*/ 27 h 40"/>
                  <a:gd name="T6" fmla="*/ 6 w 40"/>
                  <a:gd name="T7" fmla="*/ 34 h 40"/>
                  <a:gd name="T8" fmla="*/ 13 w 40"/>
                  <a:gd name="T9" fmla="*/ 38 h 40"/>
                  <a:gd name="T10" fmla="*/ 20 w 40"/>
                  <a:gd name="T11" fmla="*/ 40 h 40"/>
                  <a:gd name="T12" fmla="*/ 20 w 40"/>
                  <a:gd name="T13" fmla="*/ 40 h 40"/>
                  <a:gd name="T14" fmla="*/ 28 w 40"/>
                  <a:gd name="T15" fmla="*/ 38 h 40"/>
                  <a:gd name="T16" fmla="*/ 35 w 40"/>
                  <a:gd name="T17" fmla="*/ 34 h 40"/>
                  <a:gd name="T18" fmla="*/ 39 w 40"/>
                  <a:gd name="T19" fmla="*/ 27 h 40"/>
                  <a:gd name="T20" fmla="*/ 40 w 40"/>
                  <a:gd name="T21" fmla="*/ 20 h 40"/>
                  <a:gd name="T22" fmla="*/ 40 w 40"/>
                  <a:gd name="T23" fmla="*/ 20 h 40"/>
                  <a:gd name="T24" fmla="*/ 39 w 40"/>
                  <a:gd name="T25" fmla="*/ 12 h 40"/>
                  <a:gd name="T26" fmla="*/ 35 w 40"/>
                  <a:gd name="T27" fmla="*/ 5 h 40"/>
                  <a:gd name="T28" fmla="*/ 28 w 40"/>
                  <a:gd name="T29" fmla="*/ 0 h 40"/>
                  <a:gd name="T30" fmla="*/ 20 w 40"/>
                  <a:gd name="T31" fmla="*/ 0 h 40"/>
                  <a:gd name="T32" fmla="*/ 20 w 40"/>
                  <a:gd name="T33" fmla="*/ 0 h 40"/>
                  <a:gd name="T34" fmla="*/ 13 w 40"/>
                  <a:gd name="T35" fmla="*/ 0 h 40"/>
                  <a:gd name="T36" fmla="*/ 6 w 40"/>
                  <a:gd name="T37" fmla="*/ 5 h 40"/>
                  <a:gd name="T38" fmla="*/ 2 w 40"/>
                  <a:gd name="T39" fmla="*/ 12 h 40"/>
                  <a:gd name="T40" fmla="*/ 0 w 40"/>
                  <a:gd name="T41" fmla="*/ 20 h 40"/>
                  <a:gd name="T42" fmla="*/ 0 w 40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0">
                    <a:moveTo>
                      <a:pt x="0" y="20"/>
                    </a:moveTo>
                    <a:lnTo>
                      <a:pt x="0" y="20"/>
                    </a:lnTo>
                    <a:lnTo>
                      <a:pt x="2" y="27"/>
                    </a:lnTo>
                    <a:lnTo>
                      <a:pt x="6" y="34"/>
                    </a:lnTo>
                    <a:lnTo>
                      <a:pt x="13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8" y="38"/>
                    </a:lnTo>
                    <a:lnTo>
                      <a:pt x="35" y="34"/>
                    </a:lnTo>
                    <a:lnTo>
                      <a:pt x="39" y="27"/>
                    </a:lnTo>
                    <a:lnTo>
                      <a:pt x="40" y="20"/>
                    </a:lnTo>
                    <a:lnTo>
                      <a:pt x="40" y="20"/>
                    </a:lnTo>
                    <a:lnTo>
                      <a:pt x="39" y="12"/>
                    </a:lnTo>
                    <a:lnTo>
                      <a:pt x="35" y="5"/>
                    </a:lnTo>
                    <a:lnTo>
                      <a:pt x="28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2" name="Freeform 967">
                <a:extLst>
                  <a:ext uri="{FF2B5EF4-FFF2-40B4-BE49-F238E27FC236}">
                    <a16:creationId xmlns:a16="http://schemas.microsoft.com/office/drawing/2014/main" id="{807903CE-2C48-4563-A1D0-2045ED934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" y="1626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0 w 40"/>
                  <a:gd name="T5" fmla="*/ 29 h 42"/>
                  <a:gd name="T6" fmla="*/ 6 w 40"/>
                  <a:gd name="T7" fmla="*/ 36 h 42"/>
                  <a:gd name="T8" fmla="*/ 11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5 w 40"/>
                  <a:gd name="T17" fmla="*/ 36 h 42"/>
                  <a:gd name="T18" fmla="*/ 38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38 w 40"/>
                  <a:gd name="T25" fmla="*/ 13 h 42"/>
                  <a:gd name="T26" fmla="*/ 35 w 40"/>
                  <a:gd name="T27" fmla="*/ 7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1 w 40"/>
                  <a:gd name="T35" fmla="*/ 2 h 42"/>
                  <a:gd name="T36" fmla="*/ 6 w 40"/>
                  <a:gd name="T37" fmla="*/ 7 h 42"/>
                  <a:gd name="T38" fmla="*/ 0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0" y="29"/>
                    </a:lnTo>
                    <a:lnTo>
                      <a:pt x="6" y="36"/>
                    </a:lnTo>
                    <a:lnTo>
                      <a:pt x="11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5" y="36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8" y="13"/>
                    </a:lnTo>
                    <a:lnTo>
                      <a:pt x="35" y="7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1" y="2"/>
                    </a:lnTo>
                    <a:lnTo>
                      <a:pt x="6" y="7"/>
                    </a:lnTo>
                    <a:lnTo>
                      <a:pt x="0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3" name="Freeform 968">
                <a:extLst>
                  <a:ext uri="{FF2B5EF4-FFF2-40B4-BE49-F238E27FC236}">
                    <a16:creationId xmlns:a16="http://schemas.microsoft.com/office/drawing/2014/main" id="{70199D11-BC12-4096-AEF4-9CABB1C39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8" y="1626"/>
                <a:ext cx="20" cy="21"/>
              </a:xfrm>
              <a:custGeom>
                <a:avLst/>
                <a:gdLst>
                  <a:gd name="T0" fmla="*/ 0 w 40"/>
                  <a:gd name="T1" fmla="*/ 22 h 42"/>
                  <a:gd name="T2" fmla="*/ 0 w 40"/>
                  <a:gd name="T3" fmla="*/ 22 h 42"/>
                  <a:gd name="T4" fmla="*/ 2 w 40"/>
                  <a:gd name="T5" fmla="*/ 29 h 42"/>
                  <a:gd name="T6" fmla="*/ 5 w 40"/>
                  <a:gd name="T7" fmla="*/ 36 h 42"/>
                  <a:gd name="T8" fmla="*/ 13 w 40"/>
                  <a:gd name="T9" fmla="*/ 40 h 42"/>
                  <a:gd name="T10" fmla="*/ 20 w 40"/>
                  <a:gd name="T11" fmla="*/ 42 h 42"/>
                  <a:gd name="T12" fmla="*/ 20 w 40"/>
                  <a:gd name="T13" fmla="*/ 42 h 42"/>
                  <a:gd name="T14" fmla="*/ 27 w 40"/>
                  <a:gd name="T15" fmla="*/ 40 h 42"/>
                  <a:gd name="T16" fmla="*/ 34 w 40"/>
                  <a:gd name="T17" fmla="*/ 36 h 42"/>
                  <a:gd name="T18" fmla="*/ 38 w 40"/>
                  <a:gd name="T19" fmla="*/ 29 h 42"/>
                  <a:gd name="T20" fmla="*/ 40 w 40"/>
                  <a:gd name="T21" fmla="*/ 22 h 42"/>
                  <a:gd name="T22" fmla="*/ 40 w 40"/>
                  <a:gd name="T23" fmla="*/ 22 h 42"/>
                  <a:gd name="T24" fmla="*/ 38 w 40"/>
                  <a:gd name="T25" fmla="*/ 13 h 42"/>
                  <a:gd name="T26" fmla="*/ 34 w 40"/>
                  <a:gd name="T27" fmla="*/ 7 h 42"/>
                  <a:gd name="T28" fmla="*/ 27 w 40"/>
                  <a:gd name="T29" fmla="*/ 2 h 42"/>
                  <a:gd name="T30" fmla="*/ 20 w 40"/>
                  <a:gd name="T31" fmla="*/ 0 h 42"/>
                  <a:gd name="T32" fmla="*/ 20 w 40"/>
                  <a:gd name="T33" fmla="*/ 0 h 42"/>
                  <a:gd name="T34" fmla="*/ 13 w 40"/>
                  <a:gd name="T35" fmla="*/ 2 h 42"/>
                  <a:gd name="T36" fmla="*/ 5 w 40"/>
                  <a:gd name="T37" fmla="*/ 7 h 42"/>
                  <a:gd name="T38" fmla="*/ 2 w 40"/>
                  <a:gd name="T39" fmla="*/ 13 h 42"/>
                  <a:gd name="T40" fmla="*/ 0 w 40"/>
                  <a:gd name="T41" fmla="*/ 22 h 42"/>
                  <a:gd name="T42" fmla="*/ 0 w 40"/>
                  <a:gd name="T43" fmla="*/ 2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0" y="22"/>
                    </a:moveTo>
                    <a:lnTo>
                      <a:pt x="0" y="22"/>
                    </a:lnTo>
                    <a:lnTo>
                      <a:pt x="2" y="29"/>
                    </a:lnTo>
                    <a:lnTo>
                      <a:pt x="5" y="36"/>
                    </a:lnTo>
                    <a:lnTo>
                      <a:pt x="13" y="40"/>
                    </a:lnTo>
                    <a:lnTo>
                      <a:pt x="20" y="42"/>
                    </a:lnTo>
                    <a:lnTo>
                      <a:pt x="20" y="42"/>
                    </a:lnTo>
                    <a:lnTo>
                      <a:pt x="27" y="40"/>
                    </a:lnTo>
                    <a:lnTo>
                      <a:pt x="34" y="36"/>
                    </a:lnTo>
                    <a:lnTo>
                      <a:pt x="38" y="29"/>
                    </a:lnTo>
                    <a:lnTo>
                      <a:pt x="40" y="22"/>
                    </a:lnTo>
                    <a:lnTo>
                      <a:pt x="40" y="22"/>
                    </a:lnTo>
                    <a:lnTo>
                      <a:pt x="38" y="13"/>
                    </a:lnTo>
                    <a:lnTo>
                      <a:pt x="34" y="7"/>
                    </a:lnTo>
                    <a:lnTo>
                      <a:pt x="27" y="2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3" y="2"/>
                    </a:lnTo>
                    <a:lnTo>
                      <a:pt x="5" y="7"/>
                    </a:lnTo>
                    <a:lnTo>
                      <a:pt x="2" y="13"/>
                    </a:lnTo>
                    <a:lnTo>
                      <a:pt x="0" y="22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4" name="Freeform 969">
                <a:extLst>
                  <a:ext uri="{FF2B5EF4-FFF2-40B4-BE49-F238E27FC236}">
                    <a16:creationId xmlns:a16="http://schemas.microsoft.com/office/drawing/2014/main" id="{51021A62-C00A-4997-B778-0C8D654F6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" y="1627"/>
                <a:ext cx="21" cy="20"/>
              </a:xfrm>
              <a:custGeom>
                <a:avLst/>
                <a:gdLst>
                  <a:gd name="T0" fmla="*/ 0 w 41"/>
                  <a:gd name="T1" fmla="*/ 20 h 40"/>
                  <a:gd name="T2" fmla="*/ 0 w 41"/>
                  <a:gd name="T3" fmla="*/ 20 h 40"/>
                  <a:gd name="T4" fmla="*/ 1 w 41"/>
                  <a:gd name="T5" fmla="*/ 27 h 40"/>
                  <a:gd name="T6" fmla="*/ 5 w 41"/>
                  <a:gd name="T7" fmla="*/ 34 h 40"/>
                  <a:gd name="T8" fmla="*/ 12 w 41"/>
                  <a:gd name="T9" fmla="*/ 38 h 40"/>
                  <a:gd name="T10" fmla="*/ 20 w 41"/>
                  <a:gd name="T11" fmla="*/ 40 h 40"/>
                  <a:gd name="T12" fmla="*/ 20 w 41"/>
                  <a:gd name="T13" fmla="*/ 40 h 40"/>
                  <a:gd name="T14" fmla="*/ 29 w 41"/>
                  <a:gd name="T15" fmla="*/ 38 h 40"/>
                  <a:gd name="T16" fmla="*/ 34 w 41"/>
                  <a:gd name="T17" fmla="*/ 34 h 40"/>
                  <a:gd name="T18" fmla="*/ 40 w 41"/>
                  <a:gd name="T19" fmla="*/ 27 h 40"/>
                  <a:gd name="T20" fmla="*/ 41 w 41"/>
                  <a:gd name="T21" fmla="*/ 20 h 40"/>
                  <a:gd name="T22" fmla="*/ 41 w 41"/>
                  <a:gd name="T23" fmla="*/ 20 h 40"/>
                  <a:gd name="T24" fmla="*/ 40 w 41"/>
                  <a:gd name="T25" fmla="*/ 12 h 40"/>
                  <a:gd name="T26" fmla="*/ 34 w 41"/>
                  <a:gd name="T27" fmla="*/ 5 h 40"/>
                  <a:gd name="T28" fmla="*/ 29 w 41"/>
                  <a:gd name="T29" fmla="*/ 0 h 40"/>
                  <a:gd name="T30" fmla="*/ 20 w 41"/>
                  <a:gd name="T31" fmla="*/ 0 h 40"/>
                  <a:gd name="T32" fmla="*/ 20 w 41"/>
                  <a:gd name="T33" fmla="*/ 0 h 40"/>
                  <a:gd name="T34" fmla="*/ 12 w 41"/>
                  <a:gd name="T35" fmla="*/ 0 h 40"/>
                  <a:gd name="T36" fmla="*/ 5 w 41"/>
                  <a:gd name="T37" fmla="*/ 5 h 40"/>
                  <a:gd name="T38" fmla="*/ 1 w 41"/>
                  <a:gd name="T39" fmla="*/ 12 h 40"/>
                  <a:gd name="T40" fmla="*/ 0 w 41"/>
                  <a:gd name="T41" fmla="*/ 20 h 40"/>
                  <a:gd name="T42" fmla="*/ 0 w 41"/>
                  <a:gd name="T43" fmla="*/ 2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40">
                    <a:moveTo>
                      <a:pt x="0" y="20"/>
                    </a:moveTo>
                    <a:lnTo>
                      <a:pt x="0" y="20"/>
                    </a:lnTo>
                    <a:lnTo>
                      <a:pt x="1" y="27"/>
                    </a:lnTo>
                    <a:lnTo>
                      <a:pt x="5" y="34"/>
                    </a:lnTo>
                    <a:lnTo>
                      <a:pt x="12" y="38"/>
                    </a:lnTo>
                    <a:lnTo>
                      <a:pt x="20" y="40"/>
                    </a:lnTo>
                    <a:lnTo>
                      <a:pt x="20" y="40"/>
                    </a:lnTo>
                    <a:lnTo>
                      <a:pt x="29" y="38"/>
                    </a:lnTo>
                    <a:lnTo>
                      <a:pt x="34" y="34"/>
                    </a:lnTo>
                    <a:lnTo>
                      <a:pt x="40" y="27"/>
                    </a:lnTo>
                    <a:lnTo>
                      <a:pt x="41" y="20"/>
                    </a:lnTo>
                    <a:lnTo>
                      <a:pt x="41" y="20"/>
                    </a:lnTo>
                    <a:lnTo>
                      <a:pt x="40" y="12"/>
                    </a:lnTo>
                    <a:lnTo>
                      <a:pt x="34" y="5"/>
                    </a:lnTo>
                    <a:lnTo>
                      <a:pt x="29" y="0"/>
                    </a:lnTo>
                    <a:lnTo>
                      <a:pt x="20" y="0"/>
                    </a:lnTo>
                    <a:lnTo>
                      <a:pt x="20" y="0"/>
                    </a:lnTo>
                    <a:lnTo>
                      <a:pt x="12" y="0"/>
                    </a:lnTo>
                    <a:lnTo>
                      <a:pt x="5" y="5"/>
                    </a:lnTo>
                    <a:lnTo>
                      <a:pt x="1" y="12"/>
                    </a:lnTo>
                    <a:lnTo>
                      <a:pt x="0" y="20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 dirty="0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</p:grpSp>
        <p:sp>
          <p:nvSpPr>
            <p:cNvPr id="1477" name="Freeform 971">
              <a:extLst>
                <a:ext uri="{FF2B5EF4-FFF2-40B4-BE49-F238E27FC236}">
                  <a16:creationId xmlns:a16="http://schemas.microsoft.com/office/drawing/2014/main" id="{CAED6B28-27D3-4609-A73D-C3D5D6C46D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1" y="1627"/>
              <a:ext cx="21" cy="20"/>
            </a:xfrm>
            <a:custGeom>
              <a:avLst/>
              <a:gdLst>
                <a:gd name="T0" fmla="*/ 0 w 42"/>
                <a:gd name="T1" fmla="*/ 20 h 40"/>
                <a:gd name="T2" fmla="*/ 0 w 42"/>
                <a:gd name="T3" fmla="*/ 20 h 40"/>
                <a:gd name="T4" fmla="*/ 2 w 42"/>
                <a:gd name="T5" fmla="*/ 27 h 40"/>
                <a:gd name="T6" fmla="*/ 8 w 42"/>
                <a:gd name="T7" fmla="*/ 34 h 40"/>
                <a:gd name="T8" fmla="*/ 13 w 42"/>
                <a:gd name="T9" fmla="*/ 38 h 40"/>
                <a:gd name="T10" fmla="*/ 22 w 42"/>
                <a:gd name="T11" fmla="*/ 40 h 40"/>
                <a:gd name="T12" fmla="*/ 22 w 42"/>
                <a:gd name="T13" fmla="*/ 40 h 40"/>
                <a:gd name="T14" fmla="*/ 29 w 42"/>
                <a:gd name="T15" fmla="*/ 38 h 40"/>
                <a:gd name="T16" fmla="*/ 37 w 42"/>
                <a:gd name="T17" fmla="*/ 34 h 40"/>
                <a:gd name="T18" fmla="*/ 40 w 42"/>
                <a:gd name="T19" fmla="*/ 27 h 40"/>
                <a:gd name="T20" fmla="*/ 42 w 42"/>
                <a:gd name="T21" fmla="*/ 20 h 40"/>
                <a:gd name="T22" fmla="*/ 42 w 42"/>
                <a:gd name="T23" fmla="*/ 20 h 40"/>
                <a:gd name="T24" fmla="*/ 40 w 42"/>
                <a:gd name="T25" fmla="*/ 12 h 40"/>
                <a:gd name="T26" fmla="*/ 37 w 42"/>
                <a:gd name="T27" fmla="*/ 5 h 40"/>
                <a:gd name="T28" fmla="*/ 29 w 42"/>
                <a:gd name="T29" fmla="*/ 0 h 40"/>
                <a:gd name="T30" fmla="*/ 22 w 42"/>
                <a:gd name="T31" fmla="*/ 0 h 40"/>
                <a:gd name="T32" fmla="*/ 22 w 42"/>
                <a:gd name="T33" fmla="*/ 0 h 40"/>
                <a:gd name="T34" fmla="*/ 13 w 42"/>
                <a:gd name="T35" fmla="*/ 0 h 40"/>
                <a:gd name="T36" fmla="*/ 8 w 42"/>
                <a:gd name="T37" fmla="*/ 5 h 40"/>
                <a:gd name="T38" fmla="*/ 2 w 42"/>
                <a:gd name="T39" fmla="*/ 12 h 40"/>
                <a:gd name="T40" fmla="*/ 0 w 42"/>
                <a:gd name="T41" fmla="*/ 20 h 40"/>
                <a:gd name="T42" fmla="*/ 0 w 42"/>
                <a:gd name="T4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0">
                  <a:moveTo>
                    <a:pt x="0" y="20"/>
                  </a:moveTo>
                  <a:lnTo>
                    <a:pt x="0" y="20"/>
                  </a:lnTo>
                  <a:lnTo>
                    <a:pt x="2" y="27"/>
                  </a:lnTo>
                  <a:lnTo>
                    <a:pt x="8" y="34"/>
                  </a:lnTo>
                  <a:lnTo>
                    <a:pt x="13" y="38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9" y="38"/>
                  </a:lnTo>
                  <a:lnTo>
                    <a:pt x="37" y="34"/>
                  </a:lnTo>
                  <a:lnTo>
                    <a:pt x="40" y="27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7" y="5"/>
                  </a:lnTo>
                  <a:lnTo>
                    <a:pt x="29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8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78" name="Freeform 972">
              <a:extLst>
                <a:ext uri="{FF2B5EF4-FFF2-40B4-BE49-F238E27FC236}">
                  <a16:creationId xmlns:a16="http://schemas.microsoft.com/office/drawing/2014/main" id="{EAA49909-F64E-4AEC-8C24-67C4262AF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2" y="1627"/>
              <a:ext cx="21" cy="20"/>
            </a:xfrm>
            <a:custGeom>
              <a:avLst/>
              <a:gdLst>
                <a:gd name="T0" fmla="*/ 0 w 42"/>
                <a:gd name="T1" fmla="*/ 20 h 40"/>
                <a:gd name="T2" fmla="*/ 0 w 42"/>
                <a:gd name="T3" fmla="*/ 20 h 40"/>
                <a:gd name="T4" fmla="*/ 2 w 42"/>
                <a:gd name="T5" fmla="*/ 27 h 40"/>
                <a:gd name="T6" fmla="*/ 5 w 42"/>
                <a:gd name="T7" fmla="*/ 34 h 40"/>
                <a:gd name="T8" fmla="*/ 13 w 42"/>
                <a:gd name="T9" fmla="*/ 38 h 40"/>
                <a:gd name="T10" fmla="*/ 20 w 42"/>
                <a:gd name="T11" fmla="*/ 40 h 40"/>
                <a:gd name="T12" fmla="*/ 20 w 42"/>
                <a:gd name="T13" fmla="*/ 40 h 40"/>
                <a:gd name="T14" fmla="*/ 29 w 42"/>
                <a:gd name="T15" fmla="*/ 38 h 40"/>
                <a:gd name="T16" fmla="*/ 34 w 42"/>
                <a:gd name="T17" fmla="*/ 34 h 40"/>
                <a:gd name="T18" fmla="*/ 40 w 42"/>
                <a:gd name="T19" fmla="*/ 27 h 40"/>
                <a:gd name="T20" fmla="*/ 42 w 42"/>
                <a:gd name="T21" fmla="*/ 20 h 40"/>
                <a:gd name="T22" fmla="*/ 42 w 42"/>
                <a:gd name="T23" fmla="*/ 20 h 40"/>
                <a:gd name="T24" fmla="*/ 40 w 42"/>
                <a:gd name="T25" fmla="*/ 12 h 40"/>
                <a:gd name="T26" fmla="*/ 34 w 42"/>
                <a:gd name="T27" fmla="*/ 5 h 40"/>
                <a:gd name="T28" fmla="*/ 29 w 42"/>
                <a:gd name="T29" fmla="*/ 0 h 40"/>
                <a:gd name="T30" fmla="*/ 20 w 42"/>
                <a:gd name="T31" fmla="*/ 0 h 40"/>
                <a:gd name="T32" fmla="*/ 20 w 42"/>
                <a:gd name="T33" fmla="*/ 0 h 40"/>
                <a:gd name="T34" fmla="*/ 13 w 42"/>
                <a:gd name="T35" fmla="*/ 0 h 40"/>
                <a:gd name="T36" fmla="*/ 5 w 42"/>
                <a:gd name="T37" fmla="*/ 5 h 40"/>
                <a:gd name="T38" fmla="*/ 2 w 42"/>
                <a:gd name="T39" fmla="*/ 12 h 40"/>
                <a:gd name="T40" fmla="*/ 0 w 42"/>
                <a:gd name="T41" fmla="*/ 20 h 40"/>
                <a:gd name="T42" fmla="*/ 0 w 42"/>
                <a:gd name="T4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0">
                  <a:moveTo>
                    <a:pt x="0" y="20"/>
                  </a:moveTo>
                  <a:lnTo>
                    <a:pt x="0" y="20"/>
                  </a:lnTo>
                  <a:lnTo>
                    <a:pt x="2" y="27"/>
                  </a:lnTo>
                  <a:lnTo>
                    <a:pt x="5" y="34"/>
                  </a:lnTo>
                  <a:lnTo>
                    <a:pt x="13" y="38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9" y="38"/>
                  </a:lnTo>
                  <a:lnTo>
                    <a:pt x="34" y="34"/>
                  </a:lnTo>
                  <a:lnTo>
                    <a:pt x="40" y="27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4" y="5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5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79" name="Freeform 973">
              <a:extLst>
                <a:ext uri="{FF2B5EF4-FFF2-40B4-BE49-F238E27FC236}">
                  <a16:creationId xmlns:a16="http://schemas.microsoft.com/office/drawing/2014/main" id="{06618801-3C65-4F27-A7D2-7DC64FD157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4" y="1627"/>
              <a:ext cx="21" cy="20"/>
            </a:xfrm>
            <a:custGeom>
              <a:avLst/>
              <a:gdLst>
                <a:gd name="T0" fmla="*/ 0 w 41"/>
                <a:gd name="T1" fmla="*/ 20 h 40"/>
                <a:gd name="T2" fmla="*/ 0 w 41"/>
                <a:gd name="T3" fmla="*/ 20 h 40"/>
                <a:gd name="T4" fmla="*/ 1 w 41"/>
                <a:gd name="T5" fmla="*/ 27 h 40"/>
                <a:gd name="T6" fmla="*/ 7 w 41"/>
                <a:gd name="T7" fmla="*/ 34 h 40"/>
                <a:gd name="T8" fmla="*/ 12 w 41"/>
                <a:gd name="T9" fmla="*/ 38 h 40"/>
                <a:gd name="T10" fmla="*/ 21 w 41"/>
                <a:gd name="T11" fmla="*/ 40 h 40"/>
                <a:gd name="T12" fmla="*/ 21 w 41"/>
                <a:gd name="T13" fmla="*/ 40 h 40"/>
                <a:gd name="T14" fmla="*/ 29 w 41"/>
                <a:gd name="T15" fmla="*/ 38 h 40"/>
                <a:gd name="T16" fmla="*/ 36 w 41"/>
                <a:gd name="T17" fmla="*/ 34 h 40"/>
                <a:gd name="T18" fmla="*/ 40 w 41"/>
                <a:gd name="T19" fmla="*/ 27 h 40"/>
                <a:gd name="T20" fmla="*/ 41 w 41"/>
                <a:gd name="T21" fmla="*/ 20 h 40"/>
                <a:gd name="T22" fmla="*/ 41 w 41"/>
                <a:gd name="T23" fmla="*/ 20 h 40"/>
                <a:gd name="T24" fmla="*/ 40 w 41"/>
                <a:gd name="T25" fmla="*/ 12 h 40"/>
                <a:gd name="T26" fmla="*/ 36 w 41"/>
                <a:gd name="T27" fmla="*/ 5 h 40"/>
                <a:gd name="T28" fmla="*/ 29 w 41"/>
                <a:gd name="T29" fmla="*/ 0 h 40"/>
                <a:gd name="T30" fmla="*/ 21 w 41"/>
                <a:gd name="T31" fmla="*/ 0 h 40"/>
                <a:gd name="T32" fmla="*/ 21 w 41"/>
                <a:gd name="T33" fmla="*/ 0 h 40"/>
                <a:gd name="T34" fmla="*/ 12 w 41"/>
                <a:gd name="T35" fmla="*/ 0 h 40"/>
                <a:gd name="T36" fmla="*/ 7 w 41"/>
                <a:gd name="T37" fmla="*/ 5 h 40"/>
                <a:gd name="T38" fmla="*/ 1 w 41"/>
                <a:gd name="T39" fmla="*/ 12 h 40"/>
                <a:gd name="T40" fmla="*/ 0 w 41"/>
                <a:gd name="T41" fmla="*/ 20 h 40"/>
                <a:gd name="T42" fmla="*/ 0 w 41"/>
                <a:gd name="T4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0">
                  <a:moveTo>
                    <a:pt x="0" y="20"/>
                  </a:moveTo>
                  <a:lnTo>
                    <a:pt x="0" y="20"/>
                  </a:lnTo>
                  <a:lnTo>
                    <a:pt x="1" y="27"/>
                  </a:lnTo>
                  <a:lnTo>
                    <a:pt x="7" y="34"/>
                  </a:lnTo>
                  <a:lnTo>
                    <a:pt x="12" y="38"/>
                  </a:lnTo>
                  <a:lnTo>
                    <a:pt x="21" y="40"/>
                  </a:lnTo>
                  <a:lnTo>
                    <a:pt x="21" y="40"/>
                  </a:lnTo>
                  <a:lnTo>
                    <a:pt x="29" y="38"/>
                  </a:lnTo>
                  <a:lnTo>
                    <a:pt x="36" y="34"/>
                  </a:lnTo>
                  <a:lnTo>
                    <a:pt x="40" y="27"/>
                  </a:lnTo>
                  <a:lnTo>
                    <a:pt x="41" y="20"/>
                  </a:lnTo>
                  <a:lnTo>
                    <a:pt x="41" y="20"/>
                  </a:lnTo>
                  <a:lnTo>
                    <a:pt x="40" y="12"/>
                  </a:lnTo>
                  <a:lnTo>
                    <a:pt x="36" y="5"/>
                  </a:lnTo>
                  <a:lnTo>
                    <a:pt x="29" y="0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2" y="0"/>
                  </a:lnTo>
                  <a:lnTo>
                    <a:pt x="7" y="5"/>
                  </a:lnTo>
                  <a:lnTo>
                    <a:pt x="1" y="12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80" name="Freeform 974">
              <a:extLst>
                <a:ext uri="{FF2B5EF4-FFF2-40B4-BE49-F238E27FC236}">
                  <a16:creationId xmlns:a16="http://schemas.microsoft.com/office/drawing/2014/main" id="{8F2B11E2-45CB-4040-8B93-EA4E5B125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2" y="1627"/>
              <a:ext cx="20" cy="20"/>
            </a:xfrm>
            <a:custGeom>
              <a:avLst/>
              <a:gdLst>
                <a:gd name="T0" fmla="*/ 0 w 40"/>
                <a:gd name="T1" fmla="*/ 20 h 40"/>
                <a:gd name="T2" fmla="*/ 0 w 40"/>
                <a:gd name="T3" fmla="*/ 20 h 40"/>
                <a:gd name="T4" fmla="*/ 0 w 40"/>
                <a:gd name="T5" fmla="*/ 27 h 40"/>
                <a:gd name="T6" fmla="*/ 5 w 40"/>
                <a:gd name="T7" fmla="*/ 34 h 40"/>
                <a:gd name="T8" fmla="*/ 13 w 40"/>
                <a:gd name="T9" fmla="*/ 38 h 40"/>
                <a:gd name="T10" fmla="*/ 20 w 40"/>
                <a:gd name="T11" fmla="*/ 40 h 40"/>
                <a:gd name="T12" fmla="*/ 20 w 40"/>
                <a:gd name="T13" fmla="*/ 40 h 40"/>
                <a:gd name="T14" fmla="*/ 27 w 40"/>
                <a:gd name="T15" fmla="*/ 38 h 40"/>
                <a:gd name="T16" fmla="*/ 35 w 40"/>
                <a:gd name="T17" fmla="*/ 34 h 40"/>
                <a:gd name="T18" fmla="*/ 38 w 40"/>
                <a:gd name="T19" fmla="*/ 27 h 40"/>
                <a:gd name="T20" fmla="*/ 40 w 40"/>
                <a:gd name="T21" fmla="*/ 20 h 40"/>
                <a:gd name="T22" fmla="*/ 40 w 40"/>
                <a:gd name="T23" fmla="*/ 20 h 40"/>
                <a:gd name="T24" fmla="*/ 38 w 40"/>
                <a:gd name="T25" fmla="*/ 12 h 40"/>
                <a:gd name="T26" fmla="*/ 35 w 40"/>
                <a:gd name="T27" fmla="*/ 5 h 40"/>
                <a:gd name="T28" fmla="*/ 27 w 40"/>
                <a:gd name="T29" fmla="*/ 0 h 40"/>
                <a:gd name="T30" fmla="*/ 20 w 40"/>
                <a:gd name="T31" fmla="*/ 0 h 40"/>
                <a:gd name="T32" fmla="*/ 20 w 40"/>
                <a:gd name="T33" fmla="*/ 0 h 40"/>
                <a:gd name="T34" fmla="*/ 13 w 40"/>
                <a:gd name="T35" fmla="*/ 0 h 40"/>
                <a:gd name="T36" fmla="*/ 5 w 40"/>
                <a:gd name="T37" fmla="*/ 5 h 40"/>
                <a:gd name="T38" fmla="*/ 0 w 40"/>
                <a:gd name="T39" fmla="*/ 12 h 40"/>
                <a:gd name="T40" fmla="*/ 0 w 40"/>
                <a:gd name="T41" fmla="*/ 20 h 40"/>
                <a:gd name="T42" fmla="*/ 0 w 40"/>
                <a:gd name="T4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0" y="20"/>
                  </a:lnTo>
                  <a:lnTo>
                    <a:pt x="0" y="27"/>
                  </a:lnTo>
                  <a:lnTo>
                    <a:pt x="5" y="34"/>
                  </a:lnTo>
                  <a:lnTo>
                    <a:pt x="13" y="38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7" y="38"/>
                  </a:lnTo>
                  <a:lnTo>
                    <a:pt x="35" y="34"/>
                  </a:lnTo>
                  <a:lnTo>
                    <a:pt x="38" y="27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8" y="12"/>
                  </a:lnTo>
                  <a:lnTo>
                    <a:pt x="35" y="5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5" y="5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81" name="Freeform 975">
              <a:extLst>
                <a:ext uri="{FF2B5EF4-FFF2-40B4-BE49-F238E27FC236}">
                  <a16:creationId xmlns:a16="http://schemas.microsoft.com/office/drawing/2014/main" id="{827328A4-21C2-4926-A6CC-42F7A5AF8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627"/>
              <a:ext cx="21" cy="20"/>
            </a:xfrm>
            <a:custGeom>
              <a:avLst/>
              <a:gdLst>
                <a:gd name="T0" fmla="*/ 0 w 42"/>
                <a:gd name="T1" fmla="*/ 20 h 40"/>
                <a:gd name="T2" fmla="*/ 0 w 42"/>
                <a:gd name="T3" fmla="*/ 20 h 40"/>
                <a:gd name="T4" fmla="*/ 2 w 42"/>
                <a:gd name="T5" fmla="*/ 27 h 40"/>
                <a:gd name="T6" fmla="*/ 8 w 42"/>
                <a:gd name="T7" fmla="*/ 34 h 40"/>
                <a:gd name="T8" fmla="*/ 13 w 42"/>
                <a:gd name="T9" fmla="*/ 38 h 40"/>
                <a:gd name="T10" fmla="*/ 22 w 42"/>
                <a:gd name="T11" fmla="*/ 40 h 40"/>
                <a:gd name="T12" fmla="*/ 22 w 42"/>
                <a:gd name="T13" fmla="*/ 40 h 40"/>
                <a:gd name="T14" fmla="*/ 30 w 42"/>
                <a:gd name="T15" fmla="*/ 38 h 40"/>
                <a:gd name="T16" fmla="*/ 37 w 42"/>
                <a:gd name="T17" fmla="*/ 34 h 40"/>
                <a:gd name="T18" fmla="*/ 41 w 42"/>
                <a:gd name="T19" fmla="*/ 27 h 40"/>
                <a:gd name="T20" fmla="*/ 42 w 42"/>
                <a:gd name="T21" fmla="*/ 20 h 40"/>
                <a:gd name="T22" fmla="*/ 42 w 42"/>
                <a:gd name="T23" fmla="*/ 20 h 40"/>
                <a:gd name="T24" fmla="*/ 41 w 42"/>
                <a:gd name="T25" fmla="*/ 12 h 40"/>
                <a:gd name="T26" fmla="*/ 37 w 42"/>
                <a:gd name="T27" fmla="*/ 5 h 40"/>
                <a:gd name="T28" fmla="*/ 30 w 42"/>
                <a:gd name="T29" fmla="*/ 0 h 40"/>
                <a:gd name="T30" fmla="*/ 22 w 42"/>
                <a:gd name="T31" fmla="*/ 0 h 40"/>
                <a:gd name="T32" fmla="*/ 22 w 42"/>
                <a:gd name="T33" fmla="*/ 0 h 40"/>
                <a:gd name="T34" fmla="*/ 13 w 42"/>
                <a:gd name="T35" fmla="*/ 0 h 40"/>
                <a:gd name="T36" fmla="*/ 8 w 42"/>
                <a:gd name="T37" fmla="*/ 5 h 40"/>
                <a:gd name="T38" fmla="*/ 2 w 42"/>
                <a:gd name="T39" fmla="*/ 12 h 40"/>
                <a:gd name="T40" fmla="*/ 0 w 42"/>
                <a:gd name="T41" fmla="*/ 20 h 40"/>
                <a:gd name="T42" fmla="*/ 0 w 42"/>
                <a:gd name="T4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0">
                  <a:moveTo>
                    <a:pt x="0" y="20"/>
                  </a:moveTo>
                  <a:lnTo>
                    <a:pt x="0" y="20"/>
                  </a:lnTo>
                  <a:lnTo>
                    <a:pt x="2" y="27"/>
                  </a:lnTo>
                  <a:lnTo>
                    <a:pt x="8" y="34"/>
                  </a:lnTo>
                  <a:lnTo>
                    <a:pt x="13" y="38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30" y="38"/>
                  </a:lnTo>
                  <a:lnTo>
                    <a:pt x="37" y="34"/>
                  </a:lnTo>
                  <a:lnTo>
                    <a:pt x="41" y="27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1" y="12"/>
                  </a:lnTo>
                  <a:lnTo>
                    <a:pt x="37" y="5"/>
                  </a:lnTo>
                  <a:lnTo>
                    <a:pt x="30" y="0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0"/>
                  </a:lnTo>
                  <a:lnTo>
                    <a:pt x="8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82" name="Freeform 976">
              <a:extLst>
                <a:ext uri="{FF2B5EF4-FFF2-40B4-BE49-F238E27FC236}">
                  <a16:creationId xmlns:a16="http://schemas.microsoft.com/office/drawing/2014/main" id="{1368D6F1-E682-438E-B4F0-ADCF60634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" y="1627"/>
              <a:ext cx="20" cy="20"/>
            </a:xfrm>
            <a:custGeom>
              <a:avLst/>
              <a:gdLst>
                <a:gd name="T0" fmla="*/ 0 w 42"/>
                <a:gd name="T1" fmla="*/ 20 h 40"/>
                <a:gd name="T2" fmla="*/ 0 w 42"/>
                <a:gd name="T3" fmla="*/ 20 h 40"/>
                <a:gd name="T4" fmla="*/ 2 w 42"/>
                <a:gd name="T5" fmla="*/ 27 h 40"/>
                <a:gd name="T6" fmla="*/ 6 w 42"/>
                <a:gd name="T7" fmla="*/ 34 h 40"/>
                <a:gd name="T8" fmla="*/ 13 w 42"/>
                <a:gd name="T9" fmla="*/ 38 h 40"/>
                <a:gd name="T10" fmla="*/ 20 w 42"/>
                <a:gd name="T11" fmla="*/ 40 h 40"/>
                <a:gd name="T12" fmla="*/ 20 w 42"/>
                <a:gd name="T13" fmla="*/ 40 h 40"/>
                <a:gd name="T14" fmla="*/ 29 w 42"/>
                <a:gd name="T15" fmla="*/ 38 h 40"/>
                <a:gd name="T16" fmla="*/ 35 w 42"/>
                <a:gd name="T17" fmla="*/ 34 h 40"/>
                <a:gd name="T18" fmla="*/ 40 w 42"/>
                <a:gd name="T19" fmla="*/ 27 h 40"/>
                <a:gd name="T20" fmla="*/ 42 w 42"/>
                <a:gd name="T21" fmla="*/ 20 h 40"/>
                <a:gd name="T22" fmla="*/ 42 w 42"/>
                <a:gd name="T23" fmla="*/ 20 h 40"/>
                <a:gd name="T24" fmla="*/ 40 w 42"/>
                <a:gd name="T25" fmla="*/ 12 h 40"/>
                <a:gd name="T26" fmla="*/ 35 w 42"/>
                <a:gd name="T27" fmla="*/ 5 h 40"/>
                <a:gd name="T28" fmla="*/ 29 w 42"/>
                <a:gd name="T29" fmla="*/ 0 h 40"/>
                <a:gd name="T30" fmla="*/ 20 w 42"/>
                <a:gd name="T31" fmla="*/ 0 h 40"/>
                <a:gd name="T32" fmla="*/ 20 w 42"/>
                <a:gd name="T33" fmla="*/ 0 h 40"/>
                <a:gd name="T34" fmla="*/ 13 w 42"/>
                <a:gd name="T35" fmla="*/ 0 h 40"/>
                <a:gd name="T36" fmla="*/ 6 w 42"/>
                <a:gd name="T37" fmla="*/ 5 h 40"/>
                <a:gd name="T38" fmla="*/ 2 w 42"/>
                <a:gd name="T39" fmla="*/ 12 h 40"/>
                <a:gd name="T40" fmla="*/ 0 w 42"/>
                <a:gd name="T41" fmla="*/ 20 h 40"/>
                <a:gd name="T42" fmla="*/ 0 w 42"/>
                <a:gd name="T4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0">
                  <a:moveTo>
                    <a:pt x="0" y="20"/>
                  </a:moveTo>
                  <a:lnTo>
                    <a:pt x="0" y="20"/>
                  </a:lnTo>
                  <a:lnTo>
                    <a:pt x="2" y="27"/>
                  </a:lnTo>
                  <a:lnTo>
                    <a:pt x="6" y="34"/>
                  </a:lnTo>
                  <a:lnTo>
                    <a:pt x="13" y="38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9" y="38"/>
                  </a:lnTo>
                  <a:lnTo>
                    <a:pt x="35" y="34"/>
                  </a:lnTo>
                  <a:lnTo>
                    <a:pt x="40" y="27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5" y="5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83" name="Freeform 977">
              <a:extLst>
                <a:ext uri="{FF2B5EF4-FFF2-40B4-BE49-F238E27FC236}">
                  <a16:creationId xmlns:a16="http://schemas.microsoft.com/office/drawing/2014/main" id="{16B5A783-4463-4B1A-9227-A7C431369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5" y="1627"/>
              <a:ext cx="21" cy="20"/>
            </a:xfrm>
            <a:custGeom>
              <a:avLst/>
              <a:gdLst>
                <a:gd name="T0" fmla="*/ 0 w 42"/>
                <a:gd name="T1" fmla="*/ 20 h 40"/>
                <a:gd name="T2" fmla="*/ 0 w 42"/>
                <a:gd name="T3" fmla="*/ 20 h 40"/>
                <a:gd name="T4" fmla="*/ 2 w 42"/>
                <a:gd name="T5" fmla="*/ 27 h 40"/>
                <a:gd name="T6" fmla="*/ 6 w 42"/>
                <a:gd name="T7" fmla="*/ 34 h 40"/>
                <a:gd name="T8" fmla="*/ 13 w 42"/>
                <a:gd name="T9" fmla="*/ 38 h 40"/>
                <a:gd name="T10" fmla="*/ 20 w 42"/>
                <a:gd name="T11" fmla="*/ 40 h 40"/>
                <a:gd name="T12" fmla="*/ 20 w 42"/>
                <a:gd name="T13" fmla="*/ 40 h 40"/>
                <a:gd name="T14" fmla="*/ 30 w 42"/>
                <a:gd name="T15" fmla="*/ 38 h 40"/>
                <a:gd name="T16" fmla="*/ 35 w 42"/>
                <a:gd name="T17" fmla="*/ 34 h 40"/>
                <a:gd name="T18" fmla="*/ 40 w 42"/>
                <a:gd name="T19" fmla="*/ 27 h 40"/>
                <a:gd name="T20" fmla="*/ 42 w 42"/>
                <a:gd name="T21" fmla="*/ 20 h 40"/>
                <a:gd name="T22" fmla="*/ 42 w 42"/>
                <a:gd name="T23" fmla="*/ 20 h 40"/>
                <a:gd name="T24" fmla="*/ 40 w 42"/>
                <a:gd name="T25" fmla="*/ 12 h 40"/>
                <a:gd name="T26" fmla="*/ 35 w 42"/>
                <a:gd name="T27" fmla="*/ 5 h 40"/>
                <a:gd name="T28" fmla="*/ 30 w 42"/>
                <a:gd name="T29" fmla="*/ 0 h 40"/>
                <a:gd name="T30" fmla="*/ 20 w 42"/>
                <a:gd name="T31" fmla="*/ 0 h 40"/>
                <a:gd name="T32" fmla="*/ 20 w 42"/>
                <a:gd name="T33" fmla="*/ 0 h 40"/>
                <a:gd name="T34" fmla="*/ 13 w 42"/>
                <a:gd name="T35" fmla="*/ 0 h 40"/>
                <a:gd name="T36" fmla="*/ 6 w 42"/>
                <a:gd name="T37" fmla="*/ 5 h 40"/>
                <a:gd name="T38" fmla="*/ 2 w 42"/>
                <a:gd name="T39" fmla="*/ 12 h 40"/>
                <a:gd name="T40" fmla="*/ 0 w 42"/>
                <a:gd name="T41" fmla="*/ 20 h 40"/>
                <a:gd name="T42" fmla="*/ 0 w 42"/>
                <a:gd name="T4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0">
                  <a:moveTo>
                    <a:pt x="0" y="20"/>
                  </a:moveTo>
                  <a:lnTo>
                    <a:pt x="0" y="20"/>
                  </a:lnTo>
                  <a:lnTo>
                    <a:pt x="2" y="27"/>
                  </a:lnTo>
                  <a:lnTo>
                    <a:pt x="6" y="34"/>
                  </a:lnTo>
                  <a:lnTo>
                    <a:pt x="13" y="38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30" y="38"/>
                  </a:lnTo>
                  <a:lnTo>
                    <a:pt x="35" y="34"/>
                  </a:lnTo>
                  <a:lnTo>
                    <a:pt x="40" y="27"/>
                  </a:lnTo>
                  <a:lnTo>
                    <a:pt x="42" y="20"/>
                  </a:lnTo>
                  <a:lnTo>
                    <a:pt x="42" y="20"/>
                  </a:lnTo>
                  <a:lnTo>
                    <a:pt x="40" y="12"/>
                  </a:lnTo>
                  <a:lnTo>
                    <a:pt x="35" y="5"/>
                  </a:lnTo>
                  <a:lnTo>
                    <a:pt x="30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84" name="Freeform 978">
              <a:extLst>
                <a:ext uri="{FF2B5EF4-FFF2-40B4-BE49-F238E27FC236}">
                  <a16:creationId xmlns:a16="http://schemas.microsoft.com/office/drawing/2014/main" id="{F1C0667B-6752-4F88-9A72-542A63DD8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7" y="1627"/>
              <a:ext cx="20" cy="20"/>
            </a:xfrm>
            <a:custGeom>
              <a:avLst/>
              <a:gdLst>
                <a:gd name="T0" fmla="*/ 0 w 40"/>
                <a:gd name="T1" fmla="*/ 20 h 40"/>
                <a:gd name="T2" fmla="*/ 0 w 40"/>
                <a:gd name="T3" fmla="*/ 20 h 40"/>
                <a:gd name="T4" fmla="*/ 2 w 40"/>
                <a:gd name="T5" fmla="*/ 27 h 40"/>
                <a:gd name="T6" fmla="*/ 6 w 40"/>
                <a:gd name="T7" fmla="*/ 34 h 40"/>
                <a:gd name="T8" fmla="*/ 13 w 40"/>
                <a:gd name="T9" fmla="*/ 38 h 40"/>
                <a:gd name="T10" fmla="*/ 20 w 40"/>
                <a:gd name="T11" fmla="*/ 40 h 40"/>
                <a:gd name="T12" fmla="*/ 20 w 40"/>
                <a:gd name="T13" fmla="*/ 40 h 40"/>
                <a:gd name="T14" fmla="*/ 29 w 40"/>
                <a:gd name="T15" fmla="*/ 38 h 40"/>
                <a:gd name="T16" fmla="*/ 35 w 40"/>
                <a:gd name="T17" fmla="*/ 34 h 40"/>
                <a:gd name="T18" fmla="*/ 40 w 40"/>
                <a:gd name="T19" fmla="*/ 27 h 40"/>
                <a:gd name="T20" fmla="*/ 40 w 40"/>
                <a:gd name="T21" fmla="*/ 20 h 40"/>
                <a:gd name="T22" fmla="*/ 40 w 40"/>
                <a:gd name="T23" fmla="*/ 20 h 40"/>
                <a:gd name="T24" fmla="*/ 40 w 40"/>
                <a:gd name="T25" fmla="*/ 12 h 40"/>
                <a:gd name="T26" fmla="*/ 35 w 40"/>
                <a:gd name="T27" fmla="*/ 5 h 40"/>
                <a:gd name="T28" fmla="*/ 29 w 40"/>
                <a:gd name="T29" fmla="*/ 0 h 40"/>
                <a:gd name="T30" fmla="*/ 20 w 40"/>
                <a:gd name="T31" fmla="*/ 0 h 40"/>
                <a:gd name="T32" fmla="*/ 20 w 40"/>
                <a:gd name="T33" fmla="*/ 0 h 40"/>
                <a:gd name="T34" fmla="*/ 13 w 40"/>
                <a:gd name="T35" fmla="*/ 0 h 40"/>
                <a:gd name="T36" fmla="*/ 6 w 40"/>
                <a:gd name="T37" fmla="*/ 5 h 40"/>
                <a:gd name="T38" fmla="*/ 2 w 40"/>
                <a:gd name="T39" fmla="*/ 12 h 40"/>
                <a:gd name="T40" fmla="*/ 0 w 40"/>
                <a:gd name="T41" fmla="*/ 20 h 40"/>
                <a:gd name="T42" fmla="*/ 0 w 40"/>
                <a:gd name="T4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0" y="20"/>
                  </a:lnTo>
                  <a:lnTo>
                    <a:pt x="2" y="27"/>
                  </a:lnTo>
                  <a:lnTo>
                    <a:pt x="6" y="34"/>
                  </a:lnTo>
                  <a:lnTo>
                    <a:pt x="13" y="38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9" y="38"/>
                  </a:lnTo>
                  <a:lnTo>
                    <a:pt x="35" y="34"/>
                  </a:lnTo>
                  <a:lnTo>
                    <a:pt x="40" y="27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2"/>
                  </a:lnTo>
                  <a:lnTo>
                    <a:pt x="35" y="5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85" name="Freeform 979">
              <a:extLst>
                <a:ext uri="{FF2B5EF4-FFF2-40B4-BE49-F238E27FC236}">
                  <a16:creationId xmlns:a16="http://schemas.microsoft.com/office/drawing/2014/main" id="{9857C622-0744-4F3B-8DBE-02318DA1D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1" y="1627"/>
              <a:ext cx="20" cy="20"/>
            </a:xfrm>
            <a:custGeom>
              <a:avLst/>
              <a:gdLst>
                <a:gd name="T0" fmla="*/ 0 w 40"/>
                <a:gd name="T1" fmla="*/ 20 h 40"/>
                <a:gd name="T2" fmla="*/ 0 w 40"/>
                <a:gd name="T3" fmla="*/ 20 h 40"/>
                <a:gd name="T4" fmla="*/ 2 w 40"/>
                <a:gd name="T5" fmla="*/ 27 h 40"/>
                <a:gd name="T6" fmla="*/ 6 w 40"/>
                <a:gd name="T7" fmla="*/ 34 h 40"/>
                <a:gd name="T8" fmla="*/ 13 w 40"/>
                <a:gd name="T9" fmla="*/ 38 h 40"/>
                <a:gd name="T10" fmla="*/ 20 w 40"/>
                <a:gd name="T11" fmla="*/ 40 h 40"/>
                <a:gd name="T12" fmla="*/ 20 w 40"/>
                <a:gd name="T13" fmla="*/ 40 h 40"/>
                <a:gd name="T14" fmla="*/ 28 w 40"/>
                <a:gd name="T15" fmla="*/ 38 h 40"/>
                <a:gd name="T16" fmla="*/ 35 w 40"/>
                <a:gd name="T17" fmla="*/ 34 h 40"/>
                <a:gd name="T18" fmla="*/ 39 w 40"/>
                <a:gd name="T19" fmla="*/ 27 h 40"/>
                <a:gd name="T20" fmla="*/ 40 w 40"/>
                <a:gd name="T21" fmla="*/ 20 h 40"/>
                <a:gd name="T22" fmla="*/ 40 w 40"/>
                <a:gd name="T23" fmla="*/ 20 h 40"/>
                <a:gd name="T24" fmla="*/ 39 w 40"/>
                <a:gd name="T25" fmla="*/ 12 h 40"/>
                <a:gd name="T26" fmla="*/ 35 w 40"/>
                <a:gd name="T27" fmla="*/ 5 h 40"/>
                <a:gd name="T28" fmla="*/ 28 w 40"/>
                <a:gd name="T29" fmla="*/ 0 h 40"/>
                <a:gd name="T30" fmla="*/ 20 w 40"/>
                <a:gd name="T31" fmla="*/ 0 h 40"/>
                <a:gd name="T32" fmla="*/ 20 w 40"/>
                <a:gd name="T33" fmla="*/ 0 h 40"/>
                <a:gd name="T34" fmla="*/ 13 w 40"/>
                <a:gd name="T35" fmla="*/ 0 h 40"/>
                <a:gd name="T36" fmla="*/ 6 w 40"/>
                <a:gd name="T37" fmla="*/ 5 h 40"/>
                <a:gd name="T38" fmla="*/ 2 w 40"/>
                <a:gd name="T39" fmla="*/ 12 h 40"/>
                <a:gd name="T40" fmla="*/ 0 w 40"/>
                <a:gd name="T41" fmla="*/ 20 h 40"/>
                <a:gd name="T42" fmla="*/ 0 w 40"/>
                <a:gd name="T4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0" y="20"/>
                  </a:lnTo>
                  <a:lnTo>
                    <a:pt x="2" y="27"/>
                  </a:lnTo>
                  <a:lnTo>
                    <a:pt x="6" y="34"/>
                  </a:lnTo>
                  <a:lnTo>
                    <a:pt x="13" y="38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8" y="38"/>
                  </a:lnTo>
                  <a:lnTo>
                    <a:pt x="35" y="34"/>
                  </a:lnTo>
                  <a:lnTo>
                    <a:pt x="39" y="27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39" y="12"/>
                  </a:lnTo>
                  <a:lnTo>
                    <a:pt x="35" y="5"/>
                  </a:lnTo>
                  <a:lnTo>
                    <a:pt x="28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86" name="Freeform 980">
              <a:extLst>
                <a:ext uri="{FF2B5EF4-FFF2-40B4-BE49-F238E27FC236}">
                  <a16:creationId xmlns:a16="http://schemas.microsoft.com/office/drawing/2014/main" id="{410B29F3-92DC-4CD0-870D-EFE0CA94E7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" y="1626"/>
              <a:ext cx="21" cy="21"/>
            </a:xfrm>
            <a:custGeom>
              <a:avLst/>
              <a:gdLst>
                <a:gd name="T0" fmla="*/ 0 w 42"/>
                <a:gd name="T1" fmla="*/ 22 h 42"/>
                <a:gd name="T2" fmla="*/ 0 w 42"/>
                <a:gd name="T3" fmla="*/ 22 h 42"/>
                <a:gd name="T4" fmla="*/ 2 w 42"/>
                <a:gd name="T5" fmla="*/ 29 h 42"/>
                <a:gd name="T6" fmla="*/ 7 w 42"/>
                <a:gd name="T7" fmla="*/ 36 h 42"/>
                <a:gd name="T8" fmla="*/ 13 w 42"/>
                <a:gd name="T9" fmla="*/ 40 h 42"/>
                <a:gd name="T10" fmla="*/ 22 w 42"/>
                <a:gd name="T11" fmla="*/ 42 h 42"/>
                <a:gd name="T12" fmla="*/ 22 w 42"/>
                <a:gd name="T13" fmla="*/ 42 h 42"/>
                <a:gd name="T14" fmla="*/ 29 w 42"/>
                <a:gd name="T15" fmla="*/ 40 h 42"/>
                <a:gd name="T16" fmla="*/ 36 w 42"/>
                <a:gd name="T17" fmla="*/ 36 h 42"/>
                <a:gd name="T18" fmla="*/ 40 w 42"/>
                <a:gd name="T19" fmla="*/ 29 h 42"/>
                <a:gd name="T20" fmla="*/ 42 w 42"/>
                <a:gd name="T21" fmla="*/ 22 h 42"/>
                <a:gd name="T22" fmla="*/ 42 w 42"/>
                <a:gd name="T23" fmla="*/ 22 h 42"/>
                <a:gd name="T24" fmla="*/ 40 w 42"/>
                <a:gd name="T25" fmla="*/ 13 h 42"/>
                <a:gd name="T26" fmla="*/ 36 w 42"/>
                <a:gd name="T27" fmla="*/ 7 h 42"/>
                <a:gd name="T28" fmla="*/ 29 w 42"/>
                <a:gd name="T29" fmla="*/ 2 h 42"/>
                <a:gd name="T30" fmla="*/ 22 w 42"/>
                <a:gd name="T31" fmla="*/ 0 h 42"/>
                <a:gd name="T32" fmla="*/ 22 w 42"/>
                <a:gd name="T33" fmla="*/ 0 h 42"/>
                <a:gd name="T34" fmla="*/ 13 w 42"/>
                <a:gd name="T35" fmla="*/ 2 h 42"/>
                <a:gd name="T36" fmla="*/ 7 w 42"/>
                <a:gd name="T37" fmla="*/ 7 h 42"/>
                <a:gd name="T38" fmla="*/ 2 w 42"/>
                <a:gd name="T39" fmla="*/ 13 h 42"/>
                <a:gd name="T40" fmla="*/ 0 w 42"/>
                <a:gd name="T41" fmla="*/ 22 h 42"/>
                <a:gd name="T42" fmla="*/ 0 w 42"/>
                <a:gd name="T43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2">
                  <a:moveTo>
                    <a:pt x="0" y="22"/>
                  </a:moveTo>
                  <a:lnTo>
                    <a:pt x="0" y="22"/>
                  </a:lnTo>
                  <a:lnTo>
                    <a:pt x="2" y="29"/>
                  </a:lnTo>
                  <a:lnTo>
                    <a:pt x="7" y="36"/>
                  </a:lnTo>
                  <a:lnTo>
                    <a:pt x="13" y="40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9" y="40"/>
                  </a:lnTo>
                  <a:lnTo>
                    <a:pt x="36" y="36"/>
                  </a:lnTo>
                  <a:lnTo>
                    <a:pt x="40" y="29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0" y="13"/>
                  </a:lnTo>
                  <a:lnTo>
                    <a:pt x="36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7" y="7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87" name="Freeform 981">
              <a:extLst>
                <a:ext uri="{FF2B5EF4-FFF2-40B4-BE49-F238E27FC236}">
                  <a16:creationId xmlns:a16="http://schemas.microsoft.com/office/drawing/2014/main" id="{ADE67F6C-F76B-4B0C-8CBA-681423155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3" y="1626"/>
              <a:ext cx="20" cy="21"/>
            </a:xfrm>
            <a:custGeom>
              <a:avLst/>
              <a:gdLst>
                <a:gd name="T0" fmla="*/ 0 w 40"/>
                <a:gd name="T1" fmla="*/ 22 h 42"/>
                <a:gd name="T2" fmla="*/ 0 w 40"/>
                <a:gd name="T3" fmla="*/ 22 h 42"/>
                <a:gd name="T4" fmla="*/ 0 w 40"/>
                <a:gd name="T5" fmla="*/ 29 h 42"/>
                <a:gd name="T6" fmla="*/ 6 w 40"/>
                <a:gd name="T7" fmla="*/ 36 h 42"/>
                <a:gd name="T8" fmla="*/ 11 w 40"/>
                <a:gd name="T9" fmla="*/ 40 h 42"/>
                <a:gd name="T10" fmla="*/ 20 w 40"/>
                <a:gd name="T11" fmla="*/ 42 h 42"/>
                <a:gd name="T12" fmla="*/ 20 w 40"/>
                <a:gd name="T13" fmla="*/ 42 h 42"/>
                <a:gd name="T14" fmla="*/ 27 w 40"/>
                <a:gd name="T15" fmla="*/ 40 h 42"/>
                <a:gd name="T16" fmla="*/ 35 w 40"/>
                <a:gd name="T17" fmla="*/ 36 h 42"/>
                <a:gd name="T18" fmla="*/ 38 w 40"/>
                <a:gd name="T19" fmla="*/ 29 h 42"/>
                <a:gd name="T20" fmla="*/ 40 w 40"/>
                <a:gd name="T21" fmla="*/ 22 h 42"/>
                <a:gd name="T22" fmla="*/ 40 w 40"/>
                <a:gd name="T23" fmla="*/ 22 h 42"/>
                <a:gd name="T24" fmla="*/ 38 w 40"/>
                <a:gd name="T25" fmla="*/ 13 h 42"/>
                <a:gd name="T26" fmla="*/ 35 w 40"/>
                <a:gd name="T27" fmla="*/ 7 h 42"/>
                <a:gd name="T28" fmla="*/ 27 w 40"/>
                <a:gd name="T29" fmla="*/ 2 h 42"/>
                <a:gd name="T30" fmla="*/ 20 w 40"/>
                <a:gd name="T31" fmla="*/ 0 h 42"/>
                <a:gd name="T32" fmla="*/ 20 w 40"/>
                <a:gd name="T33" fmla="*/ 0 h 42"/>
                <a:gd name="T34" fmla="*/ 11 w 40"/>
                <a:gd name="T35" fmla="*/ 2 h 42"/>
                <a:gd name="T36" fmla="*/ 6 w 40"/>
                <a:gd name="T37" fmla="*/ 7 h 42"/>
                <a:gd name="T38" fmla="*/ 0 w 40"/>
                <a:gd name="T39" fmla="*/ 13 h 42"/>
                <a:gd name="T40" fmla="*/ 0 w 40"/>
                <a:gd name="T41" fmla="*/ 22 h 42"/>
                <a:gd name="T42" fmla="*/ 0 w 40"/>
                <a:gd name="T43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2">
                  <a:moveTo>
                    <a:pt x="0" y="22"/>
                  </a:moveTo>
                  <a:lnTo>
                    <a:pt x="0" y="22"/>
                  </a:lnTo>
                  <a:lnTo>
                    <a:pt x="0" y="29"/>
                  </a:lnTo>
                  <a:lnTo>
                    <a:pt x="6" y="36"/>
                  </a:lnTo>
                  <a:lnTo>
                    <a:pt x="11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7" y="40"/>
                  </a:lnTo>
                  <a:lnTo>
                    <a:pt x="35" y="36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38" y="13"/>
                  </a:lnTo>
                  <a:lnTo>
                    <a:pt x="35" y="7"/>
                  </a:lnTo>
                  <a:lnTo>
                    <a:pt x="27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1" y="2"/>
                  </a:lnTo>
                  <a:lnTo>
                    <a:pt x="6" y="7"/>
                  </a:lnTo>
                  <a:lnTo>
                    <a:pt x="0" y="13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88" name="Freeform 982">
              <a:extLst>
                <a:ext uri="{FF2B5EF4-FFF2-40B4-BE49-F238E27FC236}">
                  <a16:creationId xmlns:a16="http://schemas.microsoft.com/office/drawing/2014/main" id="{75B4EA5D-4625-4DB3-A8D5-597636845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6" y="1627"/>
              <a:ext cx="20" cy="20"/>
            </a:xfrm>
            <a:custGeom>
              <a:avLst/>
              <a:gdLst>
                <a:gd name="T0" fmla="*/ 0 w 40"/>
                <a:gd name="T1" fmla="*/ 20 h 40"/>
                <a:gd name="T2" fmla="*/ 0 w 40"/>
                <a:gd name="T3" fmla="*/ 20 h 40"/>
                <a:gd name="T4" fmla="*/ 2 w 40"/>
                <a:gd name="T5" fmla="*/ 27 h 40"/>
                <a:gd name="T6" fmla="*/ 6 w 40"/>
                <a:gd name="T7" fmla="*/ 34 h 40"/>
                <a:gd name="T8" fmla="*/ 13 w 40"/>
                <a:gd name="T9" fmla="*/ 38 h 40"/>
                <a:gd name="T10" fmla="*/ 20 w 40"/>
                <a:gd name="T11" fmla="*/ 40 h 40"/>
                <a:gd name="T12" fmla="*/ 20 w 40"/>
                <a:gd name="T13" fmla="*/ 40 h 40"/>
                <a:gd name="T14" fmla="*/ 29 w 40"/>
                <a:gd name="T15" fmla="*/ 38 h 40"/>
                <a:gd name="T16" fmla="*/ 35 w 40"/>
                <a:gd name="T17" fmla="*/ 34 h 40"/>
                <a:gd name="T18" fmla="*/ 40 w 40"/>
                <a:gd name="T19" fmla="*/ 27 h 40"/>
                <a:gd name="T20" fmla="*/ 40 w 40"/>
                <a:gd name="T21" fmla="*/ 20 h 40"/>
                <a:gd name="T22" fmla="*/ 40 w 40"/>
                <a:gd name="T23" fmla="*/ 20 h 40"/>
                <a:gd name="T24" fmla="*/ 40 w 40"/>
                <a:gd name="T25" fmla="*/ 12 h 40"/>
                <a:gd name="T26" fmla="*/ 35 w 40"/>
                <a:gd name="T27" fmla="*/ 5 h 40"/>
                <a:gd name="T28" fmla="*/ 29 w 40"/>
                <a:gd name="T29" fmla="*/ 0 h 40"/>
                <a:gd name="T30" fmla="*/ 20 w 40"/>
                <a:gd name="T31" fmla="*/ 0 h 40"/>
                <a:gd name="T32" fmla="*/ 20 w 40"/>
                <a:gd name="T33" fmla="*/ 0 h 40"/>
                <a:gd name="T34" fmla="*/ 13 w 40"/>
                <a:gd name="T35" fmla="*/ 0 h 40"/>
                <a:gd name="T36" fmla="*/ 6 w 40"/>
                <a:gd name="T37" fmla="*/ 5 h 40"/>
                <a:gd name="T38" fmla="*/ 2 w 40"/>
                <a:gd name="T39" fmla="*/ 12 h 40"/>
                <a:gd name="T40" fmla="*/ 0 w 40"/>
                <a:gd name="T41" fmla="*/ 20 h 40"/>
                <a:gd name="T42" fmla="*/ 0 w 40"/>
                <a:gd name="T43" fmla="*/ 2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0">
                  <a:moveTo>
                    <a:pt x="0" y="20"/>
                  </a:moveTo>
                  <a:lnTo>
                    <a:pt x="0" y="20"/>
                  </a:lnTo>
                  <a:lnTo>
                    <a:pt x="2" y="27"/>
                  </a:lnTo>
                  <a:lnTo>
                    <a:pt x="6" y="34"/>
                  </a:lnTo>
                  <a:lnTo>
                    <a:pt x="13" y="38"/>
                  </a:lnTo>
                  <a:lnTo>
                    <a:pt x="20" y="40"/>
                  </a:lnTo>
                  <a:lnTo>
                    <a:pt x="20" y="40"/>
                  </a:lnTo>
                  <a:lnTo>
                    <a:pt x="29" y="38"/>
                  </a:lnTo>
                  <a:lnTo>
                    <a:pt x="35" y="34"/>
                  </a:lnTo>
                  <a:lnTo>
                    <a:pt x="40" y="27"/>
                  </a:lnTo>
                  <a:lnTo>
                    <a:pt x="40" y="20"/>
                  </a:lnTo>
                  <a:lnTo>
                    <a:pt x="40" y="20"/>
                  </a:lnTo>
                  <a:lnTo>
                    <a:pt x="40" y="12"/>
                  </a:lnTo>
                  <a:lnTo>
                    <a:pt x="35" y="5"/>
                  </a:lnTo>
                  <a:lnTo>
                    <a:pt x="29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0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2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89" name="Freeform 983">
              <a:extLst>
                <a:ext uri="{FF2B5EF4-FFF2-40B4-BE49-F238E27FC236}">
                  <a16:creationId xmlns:a16="http://schemas.microsoft.com/office/drawing/2014/main" id="{F40593DA-918C-4050-AE32-7CDD256E4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5" y="1626"/>
              <a:ext cx="21" cy="21"/>
            </a:xfrm>
            <a:custGeom>
              <a:avLst/>
              <a:gdLst>
                <a:gd name="T0" fmla="*/ 0 w 41"/>
                <a:gd name="T1" fmla="*/ 22 h 42"/>
                <a:gd name="T2" fmla="*/ 0 w 41"/>
                <a:gd name="T3" fmla="*/ 22 h 42"/>
                <a:gd name="T4" fmla="*/ 1 w 41"/>
                <a:gd name="T5" fmla="*/ 29 h 42"/>
                <a:gd name="T6" fmla="*/ 7 w 41"/>
                <a:gd name="T7" fmla="*/ 36 h 42"/>
                <a:gd name="T8" fmla="*/ 12 w 41"/>
                <a:gd name="T9" fmla="*/ 40 h 42"/>
                <a:gd name="T10" fmla="*/ 21 w 41"/>
                <a:gd name="T11" fmla="*/ 42 h 42"/>
                <a:gd name="T12" fmla="*/ 21 w 41"/>
                <a:gd name="T13" fmla="*/ 42 h 42"/>
                <a:gd name="T14" fmla="*/ 29 w 41"/>
                <a:gd name="T15" fmla="*/ 40 h 42"/>
                <a:gd name="T16" fmla="*/ 36 w 41"/>
                <a:gd name="T17" fmla="*/ 36 h 42"/>
                <a:gd name="T18" fmla="*/ 40 w 41"/>
                <a:gd name="T19" fmla="*/ 29 h 42"/>
                <a:gd name="T20" fmla="*/ 41 w 41"/>
                <a:gd name="T21" fmla="*/ 22 h 42"/>
                <a:gd name="T22" fmla="*/ 41 w 41"/>
                <a:gd name="T23" fmla="*/ 22 h 42"/>
                <a:gd name="T24" fmla="*/ 40 w 41"/>
                <a:gd name="T25" fmla="*/ 13 h 42"/>
                <a:gd name="T26" fmla="*/ 36 w 41"/>
                <a:gd name="T27" fmla="*/ 7 h 42"/>
                <a:gd name="T28" fmla="*/ 29 w 41"/>
                <a:gd name="T29" fmla="*/ 2 h 42"/>
                <a:gd name="T30" fmla="*/ 21 w 41"/>
                <a:gd name="T31" fmla="*/ 0 h 42"/>
                <a:gd name="T32" fmla="*/ 21 w 41"/>
                <a:gd name="T33" fmla="*/ 0 h 42"/>
                <a:gd name="T34" fmla="*/ 12 w 41"/>
                <a:gd name="T35" fmla="*/ 2 h 42"/>
                <a:gd name="T36" fmla="*/ 7 w 41"/>
                <a:gd name="T37" fmla="*/ 7 h 42"/>
                <a:gd name="T38" fmla="*/ 1 w 41"/>
                <a:gd name="T39" fmla="*/ 13 h 42"/>
                <a:gd name="T40" fmla="*/ 0 w 41"/>
                <a:gd name="T41" fmla="*/ 22 h 42"/>
                <a:gd name="T42" fmla="*/ 0 w 41"/>
                <a:gd name="T43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2">
                  <a:moveTo>
                    <a:pt x="0" y="22"/>
                  </a:moveTo>
                  <a:lnTo>
                    <a:pt x="0" y="22"/>
                  </a:lnTo>
                  <a:lnTo>
                    <a:pt x="1" y="29"/>
                  </a:lnTo>
                  <a:lnTo>
                    <a:pt x="7" y="36"/>
                  </a:lnTo>
                  <a:lnTo>
                    <a:pt x="12" y="40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9" y="40"/>
                  </a:lnTo>
                  <a:lnTo>
                    <a:pt x="36" y="36"/>
                  </a:lnTo>
                  <a:lnTo>
                    <a:pt x="40" y="29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0" y="13"/>
                  </a:lnTo>
                  <a:lnTo>
                    <a:pt x="36" y="7"/>
                  </a:lnTo>
                  <a:lnTo>
                    <a:pt x="29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2" y="2"/>
                  </a:lnTo>
                  <a:lnTo>
                    <a:pt x="7" y="7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90" name="Freeform 984">
              <a:extLst>
                <a:ext uri="{FF2B5EF4-FFF2-40B4-BE49-F238E27FC236}">
                  <a16:creationId xmlns:a16="http://schemas.microsoft.com/office/drawing/2014/main" id="{6067A610-8DBF-4CAD-B653-55857F7EF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3" y="1626"/>
              <a:ext cx="20" cy="21"/>
            </a:xfrm>
            <a:custGeom>
              <a:avLst/>
              <a:gdLst>
                <a:gd name="T0" fmla="*/ 0 w 40"/>
                <a:gd name="T1" fmla="*/ 22 h 42"/>
                <a:gd name="T2" fmla="*/ 0 w 40"/>
                <a:gd name="T3" fmla="*/ 22 h 42"/>
                <a:gd name="T4" fmla="*/ 2 w 40"/>
                <a:gd name="T5" fmla="*/ 29 h 42"/>
                <a:gd name="T6" fmla="*/ 6 w 40"/>
                <a:gd name="T7" fmla="*/ 36 h 42"/>
                <a:gd name="T8" fmla="*/ 13 w 40"/>
                <a:gd name="T9" fmla="*/ 40 h 42"/>
                <a:gd name="T10" fmla="*/ 20 w 40"/>
                <a:gd name="T11" fmla="*/ 42 h 42"/>
                <a:gd name="T12" fmla="*/ 20 w 40"/>
                <a:gd name="T13" fmla="*/ 42 h 42"/>
                <a:gd name="T14" fmla="*/ 27 w 40"/>
                <a:gd name="T15" fmla="*/ 40 h 42"/>
                <a:gd name="T16" fmla="*/ 35 w 40"/>
                <a:gd name="T17" fmla="*/ 36 h 42"/>
                <a:gd name="T18" fmla="*/ 38 w 40"/>
                <a:gd name="T19" fmla="*/ 29 h 42"/>
                <a:gd name="T20" fmla="*/ 40 w 40"/>
                <a:gd name="T21" fmla="*/ 22 h 42"/>
                <a:gd name="T22" fmla="*/ 40 w 40"/>
                <a:gd name="T23" fmla="*/ 22 h 42"/>
                <a:gd name="T24" fmla="*/ 38 w 40"/>
                <a:gd name="T25" fmla="*/ 13 h 42"/>
                <a:gd name="T26" fmla="*/ 35 w 40"/>
                <a:gd name="T27" fmla="*/ 7 h 42"/>
                <a:gd name="T28" fmla="*/ 27 w 40"/>
                <a:gd name="T29" fmla="*/ 2 h 42"/>
                <a:gd name="T30" fmla="*/ 20 w 40"/>
                <a:gd name="T31" fmla="*/ 0 h 42"/>
                <a:gd name="T32" fmla="*/ 20 w 40"/>
                <a:gd name="T33" fmla="*/ 0 h 42"/>
                <a:gd name="T34" fmla="*/ 13 w 40"/>
                <a:gd name="T35" fmla="*/ 2 h 42"/>
                <a:gd name="T36" fmla="*/ 6 w 40"/>
                <a:gd name="T37" fmla="*/ 7 h 42"/>
                <a:gd name="T38" fmla="*/ 2 w 40"/>
                <a:gd name="T39" fmla="*/ 13 h 42"/>
                <a:gd name="T40" fmla="*/ 0 w 40"/>
                <a:gd name="T41" fmla="*/ 22 h 42"/>
                <a:gd name="T42" fmla="*/ 0 w 40"/>
                <a:gd name="T43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" h="42">
                  <a:moveTo>
                    <a:pt x="0" y="22"/>
                  </a:moveTo>
                  <a:lnTo>
                    <a:pt x="0" y="22"/>
                  </a:lnTo>
                  <a:lnTo>
                    <a:pt x="2" y="29"/>
                  </a:lnTo>
                  <a:lnTo>
                    <a:pt x="6" y="36"/>
                  </a:lnTo>
                  <a:lnTo>
                    <a:pt x="13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7" y="40"/>
                  </a:lnTo>
                  <a:lnTo>
                    <a:pt x="35" y="36"/>
                  </a:lnTo>
                  <a:lnTo>
                    <a:pt x="38" y="29"/>
                  </a:lnTo>
                  <a:lnTo>
                    <a:pt x="40" y="22"/>
                  </a:lnTo>
                  <a:lnTo>
                    <a:pt x="40" y="22"/>
                  </a:lnTo>
                  <a:lnTo>
                    <a:pt x="38" y="13"/>
                  </a:lnTo>
                  <a:lnTo>
                    <a:pt x="35" y="7"/>
                  </a:lnTo>
                  <a:lnTo>
                    <a:pt x="27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6" y="7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91" name="Freeform 985">
              <a:extLst>
                <a:ext uri="{FF2B5EF4-FFF2-40B4-BE49-F238E27FC236}">
                  <a16:creationId xmlns:a16="http://schemas.microsoft.com/office/drawing/2014/main" id="{6EC2AF3F-A4C3-412D-8471-FB9D51E511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2" y="1626"/>
              <a:ext cx="21" cy="21"/>
            </a:xfrm>
            <a:custGeom>
              <a:avLst/>
              <a:gdLst>
                <a:gd name="T0" fmla="*/ 0 w 42"/>
                <a:gd name="T1" fmla="*/ 22 h 42"/>
                <a:gd name="T2" fmla="*/ 0 w 42"/>
                <a:gd name="T3" fmla="*/ 22 h 42"/>
                <a:gd name="T4" fmla="*/ 2 w 42"/>
                <a:gd name="T5" fmla="*/ 29 h 42"/>
                <a:gd name="T6" fmla="*/ 8 w 42"/>
                <a:gd name="T7" fmla="*/ 36 h 42"/>
                <a:gd name="T8" fmla="*/ 13 w 42"/>
                <a:gd name="T9" fmla="*/ 40 h 42"/>
                <a:gd name="T10" fmla="*/ 22 w 42"/>
                <a:gd name="T11" fmla="*/ 42 h 42"/>
                <a:gd name="T12" fmla="*/ 22 w 42"/>
                <a:gd name="T13" fmla="*/ 42 h 42"/>
                <a:gd name="T14" fmla="*/ 29 w 42"/>
                <a:gd name="T15" fmla="*/ 40 h 42"/>
                <a:gd name="T16" fmla="*/ 37 w 42"/>
                <a:gd name="T17" fmla="*/ 36 h 42"/>
                <a:gd name="T18" fmla="*/ 40 w 42"/>
                <a:gd name="T19" fmla="*/ 29 h 42"/>
                <a:gd name="T20" fmla="*/ 42 w 42"/>
                <a:gd name="T21" fmla="*/ 22 h 42"/>
                <a:gd name="T22" fmla="*/ 42 w 42"/>
                <a:gd name="T23" fmla="*/ 22 h 42"/>
                <a:gd name="T24" fmla="*/ 40 w 42"/>
                <a:gd name="T25" fmla="*/ 13 h 42"/>
                <a:gd name="T26" fmla="*/ 37 w 42"/>
                <a:gd name="T27" fmla="*/ 7 h 42"/>
                <a:gd name="T28" fmla="*/ 29 w 42"/>
                <a:gd name="T29" fmla="*/ 2 h 42"/>
                <a:gd name="T30" fmla="*/ 22 w 42"/>
                <a:gd name="T31" fmla="*/ 0 h 42"/>
                <a:gd name="T32" fmla="*/ 22 w 42"/>
                <a:gd name="T33" fmla="*/ 0 h 42"/>
                <a:gd name="T34" fmla="*/ 13 w 42"/>
                <a:gd name="T35" fmla="*/ 2 h 42"/>
                <a:gd name="T36" fmla="*/ 8 w 42"/>
                <a:gd name="T37" fmla="*/ 7 h 42"/>
                <a:gd name="T38" fmla="*/ 2 w 42"/>
                <a:gd name="T39" fmla="*/ 13 h 42"/>
                <a:gd name="T40" fmla="*/ 0 w 42"/>
                <a:gd name="T41" fmla="*/ 22 h 42"/>
                <a:gd name="T42" fmla="*/ 0 w 42"/>
                <a:gd name="T43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2">
                  <a:moveTo>
                    <a:pt x="0" y="22"/>
                  </a:moveTo>
                  <a:lnTo>
                    <a:pt x="0" y="22"/>
                  </a:lnTo>
                  <a:lnTo>
                    <a:pt x="2" y="29"/>
                  </a:lnTo>
                  <a:lnTo>
                    <a:pt x="8" y="36"/>
                  </a:lnTo>
                  <a:lnTo>
                    <a:pt x="13" y="40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9" y="40"/>
                  </a:lnTo>
                  <a:lnTo>
                    <a:pt x="37" y="36"/>
                  </a:lnTo>
                  <a:lnTo>
                    <a:pt x="40" y="29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0" y="13"/>
                  </a:lnTo>
                  <a:lnTo>
                    <a:pt x="37" y="7"/>
                  </a:lnTo>
                  <a:lnTo>
                    <a:pt x="29" y="2"/>
                  </a:lnTo>
                  <a:lnTo>
                    <a:pt x="22" y="0"/>
                  </a:lnTo>
                  <a:lnTo>
                    <a:pt x="22" y="0"/>
                  </a:lnTo>
                  <a:lnTo>
                    <a:pt x="13" y="2"/>
                  </a:lnTo>
                  <a:lnTo>
                    <a:pt x="8" y="7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92" name="Freeform 986">
              <a:extLst>
                <a:ext uri="{FF2B5EF4-FFF2-40B4-BE49-F238E27FC236}">
                  <a16:creationId xmlns:a16="http://schemas.microsoft.com/office/drawing/2014/main" id="{92125365-FB70-4A1B-BB39-375B8422E9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5" y="1626"/>
              <a:ext cx="21" cy="21"/>
            </a:xfrm>
            <a:custGeom>
              <a:avLst/>
              <a:gdLst>
                <a:gd name="T0" fmla="*/ 0 w 41"/>
                <a:gd name="T1" fmla="*/ 22 h 42"/>
                <a:gd name="T2" fmla="*/ 0 w 41"/>
                <a:gd name="T3" fmla="*/ 22 h 42"/>
                <a:gd name="T4" fmla="*/ 1 w 41"/>
                <a:gd name="T5" fmla="*/ 29 h 42"/>
                <a:gd name="T6" fmla="*/ 5 w 41"/>
                <a:gd name="T7" fmla="*/ 36 h 42"/>
                <a:gd name="T8" fmla="*/ 12 w 41"/>
                <a:gd name="T9" fmla="*/ 40 h 42"/>
                <a:gd name="T10" fmla="*/ 21 w 41"/>
                <a:gd name="T11" fmla="*/ 42 h 42"/>
                <a:gd name="T12" fmla="*/ 21 w 41"/>
                <a:gd name="T13" fmla="*/ 42 h 42"/>
                <a:gd name="T14" fmla="*/ 29 w 41"/>
                <a:gd name="T15" fmla="*/ 40 h 42"/>
                <a:gd name="T16" fmla="*/ 36 w 41"/>
                <a:gd name="T17" fmla="*/ 36 h 42"/>
                <a:gd name="T18" fmla="*/ 40 w 41"/>
                <a:gd name="T19" fmla="*/ 29 h 42"/>
                <a:gd name="T20" fmla="*/ 41 w 41"/>
                <a:gd name="T21" fmla="*/ 22 h 42"/>
                <a:gd name="T22" fmla="*/ 41 w 41"/>
                <a:gd name="T23" fmla="*/ 22 h 42"/>
                <a:gd name="T24" fmla="*/ 40 w 41"/>
                <a:gd name="T25" fmla="*/ 13 h 42"/>
                <a:gd name="T26" fmla="*/ 36 w 41"/>
                <a:gd name="T27" fmla="*/ 7 h 42"/>
                <a:gd name="T28" fmla="*/ 29 w 41"/>
                <a:gd name="T29" fmla="*/ 2 h 42"/>
                <a:gd name="T30" fmla="*/ 21 w 41"/>
                <a:gd name="T31" fmla="*/ 0 h 42"/>
                <a:gd name="T32" fmla="*/ 21 w 41"/>
                <a:gd name="T33" fmla="*/ 0 h 42"/>
                <a:gd name="T34" fmla="*/ 12 w 41"/>
                <a:gd name="T35" fmla="*/ 2 h 42"/>
                <a:gd name="T36" fmla="*/ 5 w 41"/>
                <a:gd name="T37" fmla="*/ 7 h 42"/>
                <a:gd name="T38" fmla="*/ 1 w 41"/>
                <a:gd name="T39" fmla="*/ 13 h 42"/>
                <a:gd name="T40" fmla="*/ 0 w 41"/>
                <a:gd name="T41" fmla="*/ 22 h 42"/>
                <a:gd name="T42" fmla="*/ 0 w 41"/>
                <a:gd name="T43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" h="42">
                  <a:moveTo>
                    <a:pt x="0" y="22"/>
                  </a:moveTo>
                  <a:lnTo>
                    <a:pt x="0" y="22"/>
                  </a:lnTo>
                  <a:lnTo>
                    <a:pt x="1" y="29"/>
                  </a:lnTo>
                  <a:lnTo>
                    <a:pt x="5" y="36"/>
                  </a:lnTo>
                  <a:lnTo>
                    <a:pt x="12" y="40"/>
                  </a:lnTo>
                  <a:lnTo>
                    <a:pt x="21" y="42"/>
                  </a:lnTo>
                  <a:lnTo>
                    <a:pt x="21" y="42"/>
                  </a:lnTo>
                  <a:lnTo>
                    <a:pt x="29" y="40"/>
                  </a:lnTo>
                  <a:lnTo>
                    <a:pt x="36" y="36"/>
                  </a:lnTo>
                  <a:lnTo>
                    <a:pt x="40" y="29"/>
                  </a:lnTo>
                  <a:lnTo>
                    <a:pt x="41" y="22"/>
                  </a:lnTo>
                  <a:lnTo>
                    <a:pt x="41" y="22"/>
                  </a:lnTo>
                  <a:lnTo>
                    <a:pt x="40" y="13"/>
                  </a:lnTo>
                  <a:lnTo>
                    <a:pt x="36" y="7"/>
                  </a:lnTo>
                  <a:lnTo>
                    <a:pt x="29" y="2"/>
                  </a:lnTo>
                  <a:lnTo>
                    <a:pt x="21" y="0"/>
                  </a:lnTo>
                  <a:lnTo>
                    <a:pt x="21" y="0"/>
                  </a:lnTo>
                  <a:lnTo>
                    <a:pt x="12" y="2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93" name="Freeform 987">
              <a:extLst>
                <a:ext uri="{FF2B5EF4-FFF2-40B4-BE49-F238E27FC236}">
                  <a16:creationId xmlns:a16="http://schemas.microsoft.com/office/drawing/2014/main" id="{C3265EA2-2A17-41F5-92E0-DEF8B38D7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9" y="1626"/>
              <a:ext cx="21" cy="21"/>
            </a:xfrm>
            <a:custGeom>
              <a:avLst/>
              <a:gdLst>
                <a:gd name="T0" fmla="*/ 0 w 42"/>
                <a:gd name="T1" fmla="*/ 22 h 42"/>
                <a:gd name="T2" fmla="*/ 0 w 42"/>
                <a:gd name="T3" fmla="*/ 22 h 42"/>
                <a:gd name="T4" fmla="*/ 2 w 42"/>
                <a:gd name="T5" fmla="*/ 29 h 42"/>
                <a:gd name="T6" fmla="*/ 5 w 42"/>
                <a:gd name="T7" fmla="*/ 36 h 42"/>
                <a:gd name="T8" fmla="*/ 13 w 42"/>
                <a:gd name="T9" fmla="*/ 40 h 42"/>
                <a:gd name="T10" fmla="*/ 20 w 42"/>
                <a:gd name="T11" fmla="*/ 42 h 42"/>
                <a:gd name="T12" fmla="*/ 20 w 42"/>
                <a:gd name="T13" fmla="*/ 42 h 42"/>
                <a:gd name="T14" fmla="*/ 29 w 42"/>
                <a:gd name="T15" fmla="*/ 40 h 42"/>
                <a:gd name="T16" fmla="*/ 34 w 42"/>
                <a:gd name="T17" fmla="*/ 36 h 42"/>
                <a:gd name="T18" fmla="*/ 40 w 42"/>
                <a:gd name="T19" fmla="*/ 29 h 42"/>
                <a:gd name="T20" fmla="*/ 42 w 42"/>
                <a:gd name="T21" fmla="*/ 22 h 42"/>
                <a:gd name="T22" fmla="*/ 42 w 42"/>
                <a:gd name="T23" fmla="*/ 22 h 42"/>
                <a:gd name="T24" fmla="*/ 40 w 42"/>
                <a:gd name="T25" fmla="*/ 13 h 42"/>
                <a:gd name="T26" fmla="*/ 34 w 42"/>
                <a:gd name="T27" fmla="*/ 7 h 42"/>
                <a:gd name="T28" fmla="*/ 29 w 42"/>
                <a:gd name="T29" fmla="*/ 2 h 42"/>
                <a:gd name="T30" fmla="*/ 20 w 42"/>
                <a:gd name="T31" fmla="*/ 0 h 42"/>
                <a:gd name="T32" fmla="*/ 20 w 42"/>
                <a:gd name="T33" fmla="*/ 0 h 42"/>
                <a:gd name="T34" fmla="*/ 13 w 42"/>
                <a:gd name="T35" fmla="*/ 2 h 42"/>
                <a:gd name="T36" fmla="*/ 5 w 42"/>
                <a:gd name="T37" fmla="*/ 7 h 42"/>
                <a:gd name="T38" fmla="*/ 2 w 42"/>
                <a:gd name="T39" fmla="*/ 13 h 42"/>
                <a:gd name="T40" fmla="*/ 0 w 42"/>
                <a:gd name="T41" fmla="*/ 22 h 42"/>
                <a:gd name="T42" fmla="*/ 0 w 42"/>
                <a:gd name="T43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2">
                  <a:moveTo>
                    <a:pt x="0" y="22"/>
                  </a:moveTo>
                  <a:lnTo>
                    <a:pt x="0" y="22"/>
                  </a:lnTo>
                  <a:lnTo>
                    <a:pt x="2" y="29"/>
                  </a:lnTo>
                  <a:lnTo>
                    <a:pt x="5" y="36"/>
                  </a:lnTo>
                  <a:lnTo>
                    <a:pt x="13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9" y="40"/>
                  </a:lnTo>
                  <a:lnTo>
                    <a:pt x="34" y="36"/>
                  </a:lnTo>
                  <a:lnTo>
                    <a:pt x="40" y="29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0" y="13"/>
                  </a:lnTo>
                  <a:lnTo>
                    <a:pt x="34" y="7"/>
                  </a:lnTo>
                  <a:lnTo>
                    <a:pt x="2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3" y="2"/>
                  </a:lnTo>
                  <a:lnTo>
                    <a:pt x="5" y="7"/>
                  </a:lnTo>
                  <a:lnTo>
                    <a:pt x="2" y="13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494" name="Freeform 988">
              <a:extLst>
                <a:ext uri="{FF2B5EF4-FFF2-40B4-BE49-F238E27FC236}">
                  <a16:creationId xmlns:a16="http://schemas.microsoft.com/office/drawing/2014/main" id="{A7EF0EDD-D5FD-458D-A17A-B67BEE70A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1" y="1626"/>
              <a:ext cx="21" cy="21"/>
            </a:xfrm>
            <a:custGeom>
              <a:avLst/>
              <a:gdLst>
                <a:gd name="T0" fmla="*/ 0 w 42"/>
                <a:gd name="T1" fmla="*/ 22 h 42"/>
                <a:gd name="T2" fmla="*/ 0 w 42"/>
                <a:gd name="T3" fmla="*/ 22 h 42"/>
                <a:gd name="T4" fmla="*/ 1 w 42"/>
                <a:gd name="T5" fmla="*/ 29 h 42"/>
                <a:gd name="T6" fmla="*/ 5 w 42"/>
                <a:gd name="T7" fmla="*/ 36 h 42"/>
                <a:gd name="T8" fmla="*/ 12 w 42"/>
                <a:gd name="T9" fmla="*/ 40 h 42"/>
                <a:gd name="T10" fmla="*/ 20 w 42"/>
                <a:gd name="T11" fmla="*/ 42 h 42"/>
                <a:gd name="T12" fmla="*/ 20 w 42"/>
                <a:gd name="T13" fmla="*/ 42 h 42"/>
                <a:gd name="T14" fmla="*/ 29 w 42"/>
                <a:gd name="T15" fmla="*/ 40 h 42"/>
                <a:gd name="T16" fmla="*/ 34 w 42"/>
                <a:gd name="T17" fmla="*/ 36 h 42"/>
                <a:gd name="T18" fmla="*/ 40 w 42"/>
                <a:gd name="T19" fmla="*/ 29 h 42"/>
                <a:gd name="T20" fmla="*/ 42 w 42"/>
                <a:gd name="T21" fmla="*/ 22 h 42"/>
                <a:gd name="T22" fmla="*/ 42 w 42"/>
                <a:gd name="T23" fmla="*/ 22 h 42"/>
                <a:gd name="T24" fmla="*/ 40 w 42"/>
                <a:gd name="T25" fmla="*/ 13 h 42"/>
                <a:gd name="T26" fmla="*/ 34 w 42"/>
                <a:gd name="T27" fmla="*/ 7 h 42"/>
                <a:gd name="T28" fmla="*/ 29 w 42"/>
                <a:gd name="T29" fmla="*/ 2 h 42"/>
                <a:gd name="T30" fmla="*/ 20 w 42"/>
                <a:gd name="T31" fmla="*/ 0 h 42"/>
                <a:gd name="T32" fmla="*/ 20 w 42"/>
                <a:gd name="T33" fmla="*/ 0 h 42"/>
                <a:gd name="T34" fmla="*/ 12 w 42"/>
                <a:gd name="T35" fmla="*/ 2 h 42"/>
                <a:gd name="T36" fmla="*/ 5 w 42"/>
                <a:gd name="T37" fmla="*/ 7 h 42"/>
                <a:gd name="T38" fmla="*/ 1 w 42"/>
                <a:gd name="T39" fmla="*/ 13 h 42"/>
                <a:gd name="T40" fmla="*/ 0 w 42"/>
                <a:gd name="T41" fmla="*/ 22 h 42"/>
                <a:gd name="T42" fmla="*/ 0 w 42"/>
                <a:gd name="T43" fmla="*/ 2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" h="42">
                  <a:moveTo>
                    <a:pt x="0" y="22"/>
                  </a:moveTo>
                  <a:lnTo>
                    <a:pt x="0" y="22"/>
                  </a:lnTo>
                  <a:lnTo>
                    <a:pt x="1" y="29"/>
                  </a:lnTo>
                  <a:lnTo>
                    <a:pt x="5" y="36"/>
                  </a:lnTo>
                  <a:lnTo>
                    <a:pt x="12" y="40"/>
                  </a:lnTo>
                  <a:lnTo>
                    <a:pt x="20" y="42"/>
                  </a:lnTo>
                  <a:lnTo>
                    <a:pt x="20" y="42"/>
                  </a:lnTo>
                  <a:lnTo>
                    <a:pt x="29" y="40"/>
                  </a:lnTo>
                  <a:lnTo>
                    <a:pt x="34" y="36"/>
                  </a:lnTo>
                  <a:lnTo>
                    <a:pt x="40" y="29"/>
                  </a:lnTo>
                  <a:lnTo>
                    <a:pt x="42" y="22"/>
                  </a:lnTo>
                  <a:lnTo>
                    <a:pt x="42" y="22"/>
                  </a:lnTo>
                  <a:lnTo>
                    <a:pt x="40" y="13"/>
                  </a:lnTo>
                  <a:lnTo>
                    <a:pt x="34" y="7"/>
                  </a:lnTo>
                  <a:lnTo>
                    <a:pt x="29" y="2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2" y="2"/>
                  </a:lnTo>
                  <a:lnTo>
                    <a:pt x="5" y="7"/>
                  </a:lnTo>
                  <a:lnTo>
                    <a:pt x="1" y="13"/>
                  </a:lnTo>
                  <a:lnTo>
                    <a:pt x="0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</p:grp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86D997D-61F0-401E-9302-0C4F9758329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>
                <a:solidFill>
                  <a:schemeClr val="tx1"/>
                </a:solidFill>
              </a:rPr>
              <a:t>CheckMate 649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Overall survival</a:t>
            </a:r>
            <a:r>
              <a:rPr lang="en-US" strike="sngStrike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38FD58-30B4-4002-9074-6903C33ED8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83846" y="5000805"/>
            <a:ext cx="8576308" cy="468043"/>
          </a:xfrm>
        </p:spPr>
        <p:txBody>
          <a:bodyPr/>
          <a:lstStyle/>
          <a:p>
            <a:pPr marL="115888" indent="-115888"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chemeClr val="tx1"/>
                </a:solidFill>
              </a:rPr>
              <a:t>Superior OS benefit in PD-L1 CPS ≥ 1 and all randomized patients with NIVO + chemo versus chemo </a:t>
            </a:r>
          </a:p>
        </p:txBody>
      </p:sp>
      <p:sp>
        <p:nvSpPr>
          <p:cNvPr id="1191" name="Slide Number Placeholder 1190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914400"/>
            <a:fld id="{AF1AFCDA-ABCC-4704-AB71-48FDE4F2FA4C}" type="slidenum">
              <a:rPr lang="en-US" sz="700">
                <a:solidFill>
                  <a:srgbClr val="595454"/>
                </a:solidFill>
                <a:latin typeface="Trebuchet MS" panose="020B0603020202020204"/>
              </a:rPr>
              <a:pPr defTabSz="914400"/>
              <a:t>38</a:t>
            </a:fld>
            <a:endParaRPr lang="en-US" sz="70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6FD30A-5C31-4D99-92A9-70BE52D5EC2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3846" y="5719724"/>
            <a:ext cx="8412480" cy="215444"/>
          </a:xfrm>
          <a:prstGeom prst="rect">
            <a:avLst/>
          </a:prstGeom>
          <a:noFill/>
        </p:spPr>
        <p:txBody>
          <a:bodyPr vert="horz" wrap="square" lIns="91440" tIns="45720" rIns="91440" bIns="45720" rtlCol="0" anchor="b" anchorCtr="0">
            <a:spAutoFit/>
          </a:bodyPr>
          <a:lstStyle/>
          <a:p>
            <a:pPr defTabSz="914400">
              <a:spcBef>
                <a:spcPts val="400"/>
              </a:spcBef>
            </a:pPr>
            <a:r>
              <a:rPr lang="en-US" sz="800" baseline="30000" dirty="0">
                <a:solidFill>
                  <a:srgbClr val="595454"/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a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Minimum follow-up 12.1 months.</a:t>
            </a:r>
          </a:p>
        </p:txBody>
      </p:sp>
      <p:graphicFrame>
        <p:nvGraphicFramePr>
          <p:cNvPr id="309" name="Table 308">
            <a:extLst>
              <a:ext uri="{FF2B5EF4-FFF2-40B4-BE49-F238E27FC236}">
                <a16:creationId xmlns:a16="http://schemas.microsoft.com/office/drawing/2014/main" id="{881E2CA5-0C12-4ED6-96C6-2796FCC40825}"/>
              </a:ext>
            </a:extLst>
          </p:cNvPr>
          <p:cNvGraphicFramePr>
            <a:graphicFrameLocks noGrp="1"/>
          </p:cNvGraphicFramePr>
          <p:nvPr/>
        </p:nvGraphicFramePr>
        <p:xfrm>
          <a:off x="2431314" y="1866055"/>
          <a:ext cx="1955667" cy="987552"/>
        </p:xfrm>
        <a:graphic>
          <a:graphicData uri="http://schemas.openxmlformats.org/drawingml/2006/table">
            <a:tbl>
              <a:tblPr firstRow="1" bandRow="1"/>
              <a:tblGrid>
                <a:gridCol w="78706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03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82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690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8288" marR="18288" marT="18288" marB="1828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NIVO + chemo</a:t>
                      </a:r>
                      <a:br>
                        <a:rPr lang="en-US" sz="700" b="1" baseline="0" dirty="0">
                          <a:solidFill>
                            <a:schemeClr val="tx1"/>
                          </a:solidFill>
                          <a:latin typeface="+mn-lt"/>
                        </a:rPr>
                      </a:b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(n = 641)</a:t>
                      </a:r>
                      <a:endParaRPr lang="en-US" sz="700" b="1" baseline="30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8288" marR="18288" marT="18288" marB="18288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Chemo</a:t>
                      </a:r>
                    </a:p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(n =</a:t>
                      </a:r>
                      <a:r>
                        <a:rPr lang="en-US" sz="700" b="1" baseline="0" dirty="0">
                          <a:solidFill>
                            <a:schemeClr val="tx1"/>
                          </a:solidFill>
                          <a:latin typeface="+mn-lt"/>
                        </a:rPr>
                        <a:t> 655</a:t>
                      </a: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</a:p>
                  </a:txBody>
                  <a:tcPr marL="18288" marR="18288" marT="18288" marB="18288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849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accent1"/>
                          </a:solidFill>
                          <a:latin typeface="+mn-lt"/>
                        </a:rPr>
                        <a:t>Median OS, mo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accent1"/>
                          </a:solidFill>
                          <a:latin typeface="+mn-lt"/>
                        </a:rPr>
                        <a:t>14.0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accent1"/>
                          </a:solidFill>
                          <a:latin typeface="+mn-lt"/>
                        </a:rPr>
                        <a:t>11.3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58496">
                <a:tc>
                  <a:txBody>
                    <a:bodyPr/>
                    <a:lstStyle/>
                    <a:p>
                      <a:pPr marL="0" marR="0" lvl="0" indent="23018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baseline="0" dirty="0">
                          <a:solidFill>
                            <a:schemeClr val="tx1"/>
                          </a:solidFill>
                          <a:latin typeface="+mn-lt"/>
                        </a:rPr>
                        <a:t>(95% CI)</a:t>
                      </a:r>
                      <a:endParaRPr lang="en-US" sz="7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dirty="0">
                          <a:solidFill>
                            <a:schemeClr val="tx1"/>
                          </a:solidFill>
                          <a:latin typeface="+mn-lt"/>
                        </a:rPr>
                        <a:t>(12.6–15.0)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dirty="0">
                          <a:solidFill>
                            <a:schemeClr val="tx1"/>
                          </a:solidFill>
                          <a:latin typeface="+mn-lt"/>
                        </a:rPr>
                        <a:t>(10.6–12.3)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199278"/>
                  </a:ext>
                </a:extLst>
              </a:tr>
              <a:tr h="914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HR (99.3% CI) 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0.77 (0.64–0.92) 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100" b="0" dirty="0">
                        <a:solidFill>
                          <a:schemeClr val="tx1"/>
                        </a:solidFill>
                      </a:endParaRPr>
                    </a:p>
                  </a:txBody>
                  <a:tcPr marL="18288" marR="18288" marT="18288" marB="1828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58496">
                <a:tc>
                  <a:txBody>
                    <a:bodyPr/>
                    <a:lstStyle/>
                    <a:p>
                      <a:r>
                        <a:rPr lang="en-US" sz="700" b="1" i="1" dirty="0">
                          <a:solidFill>
                            <a:schemeClr val="tx1"/>
                          </a:solidFill>
                          <a:latin typeface="+mn-lt"/>
                        </a:rPr>
                        <a:t>P</a:t>
                      </a: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 value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0.0001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31732231"/>
                  </a:ext>
                </a:extLst>
              </a:tr>
            </a:tbl>
          </a:graphicData>
        </a:graphic>
      </p:graphicFrame>
      <p:graphicFrame>
        <p:nvGraphicFramePr>
          <p:cNvPr id="34" name="Table 33">
            <a:extLst>
              <a:ext uri="{FF2B5EF4-FFF2-40B4-BE49-F238E27FC236}">
                <a16:creationId xmlns:a16="http://schemas.microsoft.com/office/drawing/2014/main" id="{26865C6B-344E-4330-8609-6B360F59FF0B}"/>
              </a:ext>
            </a:extLst>
          </p:cNvPr>
          <p:cNvGraphicFramePr>
            <a:graphicFrameLocks noGrp="1"/>
          </p:cNvGraphicFramePr>
          <p:nvPr/>
        </p:nvGraphicFramePr>
        <p:xfrm>
          <a:off x="6868633" y="1863007"/>
          <a:ext cx="1900782" cy="990600"/>
        </p:xfrm>
        <a:graphic>
          <a:graphicData uri="http://schemas.openxmlformats.org/drawingml/2006/table">
            <a:tbl>
              <a:tblPr firstRow="1" bandRow="1"/>
              <a:tblGrid>
                <a:gridCol w="7649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3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259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3453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24384" marR="24384" marT="24384" marB="24384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NIVO + chemo</a:t>
                      </a:r>
                      <a:br>
                        <a:rPr lang="en-US" sz="700" b="1" baseline="0" dirty="0">
                          <a:solidFill>
                            <a:schemeClr val="tx1"/>
                          </a:solidFill>
                          <a:latin typeface="+mn-lt"/>
                        </a:rPr>
                      </a:b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(n = 789)</a:t>
                      </a:r>
                      <a:endParaRPr lang="en-US" sz="700" b="1" baseline="30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24384" marR="24384" marT="24384" marB="24384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Chemo</a:t>
                      </a:r>
                    </a:p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(n =</a:t>
                      </a:r>
                      <a:r>
                        <a:rPr lang="en-US" sz="700" b="1" baseline="0" dirty="0">
                          <a:solidFill>
                            <a:schemeClr val="tx1"/>
                          </a:solidFill>
                          <a:latin typeface="+mn-lt"/>
                        </a:rPr>
                        <a:t> 792</a:t>
                      </a: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</a:p>
                  </a:txBody>
                  <a:tcPr marL="24384" marR="24384" marT="24384" marB="24384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98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accent1"/>
                          </a:solidFill>
                          <a:latin typeface="+mn-lt"/>
                        </a:rPr>
                        <a:t>Median OS, mo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accent1"/>
                          </a:solidFill>
                          <a:latin typeface="+mn-lt"/>
                        </a:rPr>
                        <a:t>13.8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accent1"/>
                          </a:solidFill>
                          <a:latin typeface="+mn-lt"/>
                        </a:rPr>
                        <a:t>11.6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298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9pPr>
                    </a:lstStyle>
                    <a:p>
                      <a:pPr marL="0" marR="0" lvl="0" indent="230188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baseline="0" dirty="0">
                          <a:solidFill>
                            <a:schemeClr val="tx1"/>
                          </a:solidFill>
                          <a:latin typeface="+mn-lt"/>
                        </a:rPr>
                        <a:t>(95% CI)</a:t>
                      </a:r>
                      <a:endParaRPr lang="en-US" sz="7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9pPr>
                    </a:lstStyle>
                    <a:p>
                      <a:pPr algn="ctr"/>
                      <a:r>
                        <a:rPr lang="en-US" sz="700" b="0" dirty="0">
                          <a:solidFill>
                            <a:schemeClr val="tx1"/>
                          </a:solidFill>
                          <a:latin typeface="+mn-lt"/>
                        </a:rPr>
                        <a:t>(12.6–14.6)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9pPr>
                    </a:lstStyle>
                    <a:p>
                      <a:pPr marL="0" marR="0" lvl="0" indent="0" algn="ctr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dirty="0">
                          <a:solidFill>
                            <a:schemeClr val="tx1"/>
                          </a:solidFill>
                          <a:latin typeface="+mn-lt"/>
                        </a:rPr>
                        <a:t>(10.9–12.5)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199278"/>
                  </a:ext>
                </a:extLst>
              </a:tr>
              <a:tr h="1298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HR (99.3% CI) 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0.80 (0.68–0.94) 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100" b="0" dirty="0">
                        <a:solidFill>
                          <a:schemeClr val="tx1"/>
                        </a:solidFill>
                      </a:endParaRPr>
                    </a:p>
                  </a:txBody>
                  <a:tcPr marL="18288" marR="18288" marT="18288" marB="1828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1247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9pPr>
                    </a:lstStyle>
                    <a:p>
                      <a:r>
                        <a:rPr lang="en-US" sz="700" b="1" i="1" dirty="0">
                          <a:solidFill>
                            <a:schemeClr val="tx1"/>
                          </a:solidFill>
                          <a:latin typeface="+mn-lt"/>
                        </a:rPr>
                        <a:t>P</a:t>
                      </a: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 value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Trebuchet MS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0.0002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31732231"/>
                  </a:ext>
                </a:extLst>
              </a:tr>
            </a:tbl>
          </a:graphicData>
        </a:graphic>
      </p:graphicFrame>
      <p:sp>
        <p:nvSpPr>
          <p:cNvPr id="27" name="Rectangle 276">
            <a:extLst>
              <a:ext uri="{FF2B5EF4-FFF2-40B4-BE49-F238E27FC236}">
                <a16:creationId xmlns:a16="http://schemas.microsoft.com/office/drawing/2014/main" id="{5A2DFE76-B77D-4B63-94C3-C394586EB8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3795" y="1620574"/>
            <a:ext cx="998671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100" b="1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All randomized</a:t>
            </a:r>
            <a:endParaRPr lang="en-US" altLang="en-US" sz="1100" b="1" strike="sngStrike" dirty="0">
              <a:solidFill>
                <a:srgbClr val="595454"/>
              </a:solidFill>
              <a:latin typeface="Trebuchet MS" panose="020B0603020202020204"/>
              <a:cs typeface="Arial" panose="020B0604020202020204" pitchFamily="34" charset="0"/>
            </a:endParaRPr>
          </a:p>
        </p:txBody>
      </p:sp>
      <p:sp>
        <p:nvSpPr>
          <p:cNvPr id="28" name="Rectangle 276">
            <a:extLst>
              <a:ext uri="{FF2B5EF4-FFF2-40B4-BE49-F238E27FC236}">
                <a16:creationId xmlns:a16="http://schemas.microsoft.com/office/drawing/2014/main" id="{CAA179F6-BB6B-4FFD-A853-5DDD1FE0AC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16931" y="1620574"/>
            <a:ext cx="926536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100" b="1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PD-L1 CPS ≥ 1</a:t>
            </a:r>
            <a:endParaRPr lang="en-US" altLang="en-US" sz="1100" b="1" strike="sngStrike" dirty="0">
              <a:solidFill>
                <a:srgbClr val="FF0000"/>
              </a:solidFill>
              <a:latin typeface="Trebuchet MS" panose="020B0603020202020204"/>
              <a:cs typeface="Arial" panose="020B0604020202020204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994273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38FD58-30B4-4002-9074-6903C33ED8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1729" y="4866839"/>
            <a:ext cx="8576308" cy="629355"/>
          </a:xfrm>
        </p:spPr>
        <p:txBody>
          <a:bodyPr/>
          <a:lstStyle/>
          <a:p>
            <a:pPr marL="115888" indent="-115888"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chemeClr val="tx1"/>
                </a:solidFill>
              </a:rPr>
              <a:t>Superior PFS, 32% reduction in the risk of progression or death with NIVO + chemo versus chemo in patients whose tumors expressed PD-L1 CPS ≥ 5</a:t>
            </a:r>
          </a:p>
          <a:p>
            <a:pPr marL="115888" indent="-115888">
              <a:spcBef>
                <a:spcPts val="300"/>
              </a:spcBef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chemeClr val="tx1"/>
                </a:solidFill>
              </a:rPr>
              <a:t>PFS benefit with NIVO + chemo versus chemo in PD-L1 CPS ≥ 1 and all randomized patients</a:t>
            </a:r>
            <a:endParaRPr lang="en-US" sz="1600" dirty="0">
              <a:solidFill>
                <a:schemeClr val="tx1"/>
              </a:solidFill>
            </a:endParaRP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86D997D-61F0-401E-9302-0C4F9758329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>
                <a:solidFill>
                  <a:schemeClr val="tx1"/>
                </a:solidFill>
              </a:rPr>
              <a:t>CheckMate 649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Progression-free survival</a:t>
            </a:r>
            <a:r>
              <a:rPr lang="en-US" strike="sngStrike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191" name="Slide Number Placeholder 1190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914400"/>
            <a:fld id="{AF1AFCDA-ABCC-4704-AB71-48FDE4F2FA4C}" type="slidenum">
              <a:rPr lang="en-US" sz="700">
                <a:solidFill>
                  <a:srgbClr val="595454"/>
                </a:solidFill>
                <a:latin typeface="Trebuchet MS" panose="020B0603020202020204"/>
              </a:rPr>
              <a:pPr defTabSz="914400"/>
              <a:t>39</a:t>
            </a:fld>
            <a:endParaRPr lang="en-US" sz="70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6FD30A-5C31-4D99-92A9-70BE52D5EC2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9514" y="5727473"/>
            <a:ext cx="8531300" cy="215444"/>
          </a:xfrm>
          <a:prstGeom prst="rect">
            <a:avLst/>
          </a:prstGeom>
          <a:noFill/>
        </p:spPr>
        <p:txBody>
          <a:bodyPr vert="horz" wrap="square" lIns="91440" tIns="45720" rIns="91440" bIns="45720" rtlCol="0" anchor="b" anchorCtr="0">
            <a:spAutoFit/>
          </a:bodyPr>
          <a:lstStyle/>
          <a:p>
            <a:pPr defTabSz="914400">
              <a:spcBef>
                <a:spcPts val="400"/>
              </a:spcBef>
            </a:pPr>
            <a:r>
              <a:rPr lang="en-US" sz="800" baseline="30000" dirty="0">
                <a:solidFill>
                  <a:srgbClr val="595454"/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a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Per BICR assessment; 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b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 pitchFamily="34" charset="0"/>
                <a:cs typeface="Arial" panose="020B0604020202020204" pitchFamily="34" charset="0"/>
              </a:rPr>
              <a:t>Minimum follow-up 12.1 months.</a:t>
            </a:r>
          </a:p>
        </p:txBody>
      </p:sp>
      <p:graphicFrame>
        <p:nvGraphicFramePr>
          <p:cNvPr id="483" name="Table 482">
            <a:extLst>
              <a:ext uri="{FF2B5EF4-FFF2-40B4-BE49-F238E27FC236}">
                <a16:creationId xmlns:a16="http://schemas.microsoft.com/office/drawing/2014/main" id="{DC78518B-7434-4B20-8ECF-FE108E4DB387}"/>
              </a:ext>
            </a:extLst>
          </p:cNvPr>
          <p:cNvGraphicFramePr>
            <a:graphicFrameLocks noGrp="1"/>
          </p:cNvGraphicFramePr>
          <p:nvPr/>
        </p:nvGraphicFramePr>
        <p:xfrm>
          <a:off x="1324818" y="1864818"/>
          <a:ext cx="1844658" cy="780288"/>
        </p:xfrm>
        <a:graphic>
          <a:graphicData uri="http://schemas.openxmlformats.org/drawingml/2006/table">
            <a:tbl>
              <a:tblPr firstRow="1" bandRow="1"/>
              <a:tblGrid>
                <a:gridCol w="6244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998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801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5714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US" sz="6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8288" marR="18288" marT="18288" marB="1828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NIVO + chemo</a:t>
                      </a:r>
                      <a:br>
                        <a:rPr lang="en-US" sz="600" b="1" baseline="0" dirty="0">
                          <a:solidFill>
                            <a:schemeClr val="tx1"/>
                          </a:solidFill>
                          <a:latin typeface="+mn-lt"/>
                        </a:rPr>
                      </a:br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(n = 473)</a:t>
                      </a:r>
                      <a:endParaRPr lang="en-US" sz="600" b="1" baseline="30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8288" marR="18288" marT="18288" marB="18288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Chemo</a:t>
                      </a:r>
                    </a:p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(n =</a:t>
                      </a:r>
                      <a:r>
                        <a:rPr lang="en-US" sz="600" b="1" baseline="0" dirty="0">
                          <a:solidFill>
                            <a:schemeClr val="tx1"/>
                          </a:solidFill>
                          <a:latin typeface="+mn-lt"/>
                        </a:rPr>
                        <a:t> </a:t>
                      </a:r>
                      <a:r>
                        <a:rPr lang="en-US" sz="600" b="0" baseline="0" dirty="0">
                          <a:solidFill>
                            <a:schemeClr val="tx1"/>
                          </a:solidFill>
                          <a:latin typeface="+mn-lt"/>
                        </a:rPr>
                        <a:t>482</a:t>
                      </a:r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</a:p>
                  </a:txBody>
                  <a:tcPr marL="18288" marR="18288" marT="18288" marB="18288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2484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dirty="0">
                          <a:solidFill>
                            <a:schemeClr val="accent1"/>
                          </a:solidFill>
                          <a:latin typeface="+mn-lt"/>
                        </a:rPr>
                        <a:t>Median PFS, mo</a:t>
                      </a:r>
                    </a:p>
                  </a:txBody>
                  <a:tcPr marL="18288" marR="18288"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accent1"/>
                          </a:solidFill>
                          <a:latin typeface="+mn-lt"/>
                        </a:rPr>
                        <a:t>7.7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accent1"/>
                          </a:solidFill>
                          <a:latin typeface="+mn-lt"/>
                        </a:rPr>
                        <a:t>6.0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395">
                <a:tc>
                  <a:txBody>
                    <a:bodyPr/>
                    <a:lstStyle/>
                    <a:p>
                      <a:pPr marL="0" marR="0" lvl="0" indent="111125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baseline="0" dirty="0">
                          <a:solidFill>
                            <a:schemeClr val="tx1"/>
                          </a:solidFill>
                          <a:latin typeface="+mn-lt"/>
                        </a:rPr>
                        <a:t>(95% CI)</a:t>
                      </a:r>
                      <a:endParaRPr lang="en-US" sz="6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8288" marR="18288"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</a:rPr>
                        <a:t>(7.0–9.2)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</a:rPr>
                        <a:t>(5.6–6.9)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199278"/>
                  </a:ext>
                </a:extLst>
              </a:tr>
              <a:tr h="10039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HR (98% CI) </a:t>
                      </a:r>
                    </a:p>
                  </a:txBody>
                  <a:tcPr marL="18288" marR="18288"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0.68 (0.56–0.81) 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100" b="0" dirty="0">
                        <a:solidFill>
                          <a:schemeClr val="tx1"/>
                        </a:solidFill>
                      </a:endParaRPr>
                    </a:p>
                  </a:txBody>
                  <a:tcPr marL="18288" marR="18288" marT="18288" marB="1828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0395">
                <a:tc>
                  <a:txBody>
                    <a:bodyPr/>
                    <a:lstStyle/>
                    <a:p>
                      <a:r>
                        <a:rPr lang="en-US" sz="600" b="1" i="1" dirty="0">
                          <a:solidFill>
                            <a:schemeClr val="tx1"/>
                          </a:solidFill>
                          <a:latin typeface="+mn-lt"/>
                        </a:rPr>
                        <a:t>P</a:t>
                      </a:r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 value</a:t>
                      </a:r>
                    </a:p>
                  </a:txBody>
                  <a:tcPr marL="18288" marR="18288"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&lt; 0.0001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mpd="sng">
                      <a:noFill/>
                      <a:prstDash val="soli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3472262138"/>
                  </a:ext>
                </a:extLst>
              </a:tr>
            </a:tbl>
          </a:graphicData>
        </a:graphic>
      </p:graphicFrame>
      <p:graphicFrame>
        <p:nvGraphicFramePr>
          <p:cNvPr id="18" name="Table 17">
            <a:extLst>
              <a:ext uri="{FF2B5EF4-FFF2-40B4-BE49-F238E27FC236}">
                <a16:creationId xmlns:a16="http://schemas.microsoft.com/office/drawing/2014/main" id="{F7628871-2E85-46EB-9A52-0D6033C5F5D3}"/>
              </a:ext>
            </a:extLst>
          </p:cNvPr>
          <p:cNvGraphicFramePr>
            <a:graphicFrameLocks noGrp="1"/>
          </p:cNvGraphicFramePr>
          <p:nvPr/>
        </p:nvGraphicFramePr>
        <p:xfrm>
          <a:off x="4358644" y="1899986"/>
          <a:ext cx="1660317" cy="661994"/>
        </p:xfrm>
        <a:graphic>
          <a:graphicData uri="http://schemas.openxmlformats.org/drawingml/2006/table">
            <a:tbl>
              <a:tblPr firstRow="1" bandRow="1"/>
              <a:tblGrid>
                <a:gridCol w="66820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990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220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4137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US" sz="6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24384" marR="24384" marT="24384" marB="24384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NIVO + chemo</a:t>
                      </a:r>
                      <a:br>
                        <a:rPr lang="en-US" sz="600" b="1" baseline="0" dirty="0">
                          <a:solidFill>
                            <a:schemeClr val="tx1"/>
                          </a:solidFill>
                          <a:latin typeface="+mn-lt"/>
                        </a:rPr>
                      </a:br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(n = 641)</a:t>
                      </a:r>
                      <a:endParaRPr lang="en-US" sz="600" b="1" baseline="30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24384" marR="24384" marT="24384" marB="24384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Chemo</a:t>
                      </a:r>
                    </a:p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(n =</a:t>
                      </a:r>
                      <a:r>
                        <a:rPr lang="en-US" sz="600" b="1" baseline="0" dirty="0">
                          <a:solidFill>
                            <a:schemeClr val="tx1"/>
                          </a:solidFill>
                          <a:latin typeface="+mn-lt"/>
                        </a:rPr>
                        <a:t> 655</a:t>
                      </a:r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</a:p>
                  </a:txBody>
                  <a:tcPr marL="24384" marR="24384" marT="24384" marB="24384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361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dirty="0">
                          <a:solidFill>
                            <a:schemeClr val="accent1"/>
                          </a:solidFill>
                          <a:latin typeface="+mn-lt"/>
                        </a:rPr>
                        <a:t>Median PFS, mo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accent1"/>
                          </a:solidFill>
                          <a:latin typeface="+mn-lt"/>
                        </a:rPr>
                        <a:t>7.5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accent1"/>
                          </a:solidFill>
                          <a:latin typeface="+mn-lt"/>
                        </a:rPr>
                        <a:t>6.9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3615">
                <a:tc>
                  <a:txBody>
                    <a:bodyPr/>
                    <a:lstStyle/>
                    <a:p>
                      <a:pPr marL="0" marR="0" lvl="0" indent="111125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baseline="0" dirty="0">
                          <a:solidFill>
                            <a:schemeClr val="tx1"/>
                          </a:solidFill>
                          <a:latin typeface="+mn-lt"/>
                        </a:rPr>
                        <a:t>(95% CI)</a:t>
                      </a:r>
                      <a:endParaRPr lang="en-US" sz="6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</a:rPr>
                        <a:t>(7.0–8.4)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</a:rPr>
                        <a:t>(6.1–7.0)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199278"/>
                  </a:ext>
                </a:extLst>
              </a:tr>
              <a:tr h="13361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HR (95% CI) 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0.74 (0.65–0.85) 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100" b="0" dirty="0">
                        <a:solidFill>
                          <a:schemeClr val="tx1"/>
                        </a:solidFill>
                      </a:endParaRPr>
                    </a:p>
                  </a:txBody>
                  <a:tcPr marL="18288" marR="18288" marT="18288" marB="1828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28" name="Table 27">
            <a:extLst>
              <a:ext uri="{FF2B5EF4-FFF2-40B4-BE49-F238E27FC236}">
                <a16:creationId xmlns:a16="http://schemas.microsoft.com/office/drawing/2014/main" id="{D04AB10E-8444-4725-A0C2-C1F9CCA9EADE}"/>
              </a:ext>
            </a:extLst>
          </p:cNvPr>
          <p:cNvGraphicFramePr>
            <a:graphicFrameLocks noGrp="1"/>
          </p:cNvGraphicFramePr>
          <p:nvPr/>
        </p:nvGraphicFramePr>
        <p:xfrm>
          <a:off x="7227026" y="1899986"/>
          <a:ext cx="1719226" cy="656080"/>
        </p:xfrm>
        <a:graphic>
          <a:graphicData uri="http://schemas.openxmlformats.org/drawingml/2006/table">
            <a:tbl>
              <a:tblPr firstRow="1" bandRow="1"/>
              <a:tblGrid>
                <a:gridCol w="6919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9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54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3545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US" sz="6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24384" marR="24384" marT="24384" marB="24384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NIVO + chemo</a:t>
                      </a:r>
                      <a:br>
                        <a:rPr lang="en-US" sz="600" b="1" baseline="0" dirty="0">
                          <a:solidFill>
                            <a:schemeClr val="tx1"/>
                          </a:solidFill>
                          <a:latin typeface="+mn-lt"/>
                        </a:rPr>
                      </a:br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(n = 789)</a:t>
                      </a:r>
                      <a:endParaRPr lang="en-US" sz="600" b="1" baseline="30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24384" marR="24384" marT="24384" marB="24384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Chemo</a:t>
                      </a:r>
                    </a:p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(n =</a:t>
                      </a:r>
                      <a:r>
                        <a:rPr lang="en-US" sz="600" b="1" baseline="0" dirty="0">
                          <a:solidFill>
                            <a:schemeClr val="tx1"/>
                          </a:solidFill>
                          <a:latin typeface="+mn-lt"/>
                        </a:rPr>
                        <a:t> 792</a:t>
                      </a:r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</a:p>
                  </a:txBody>
                  <a:tcPr marL="24384" marR="24384" marT="24384" marB="24384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034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1" dirty="0">
                          <a:solidFill>
                            <a:schemeClr val="accent1"/>
                          </a:solidFill>
                          <a:latin typeface="+mn-lt"/>
                        </a:rPr>
                        <a:t>Median PFS, mo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accent1"/>
                          </a:solidFill>
                          <a:latin typeface="+mn-lt"/>
                        </a:rPr>
                        <a:t>7.7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accent1"/>
                          </a:solidFill>
                          <a:latin typeface="+mn-lt"/>
                        </a:rPr>
                        <a:t>6.9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0341">
                <a:tc>
                  <a:txBody>
                    <a:bodyPr/>
                    <a:lstStyle/>
                    <a:p>
                      <a:pPr marL="0" marR="0" lvl="0" indent="111125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baseline="0" dirty="0">
                          <a:solidFill>
                            <a:schemeClr val="tx1"/>
                          </a:solidFill>
                          <a:latin typeface="+mn-lt"/>
                        </a:rPr>
                        <a:t>(95% CI)</a:t>
                      </a:r>
                      <a:endParaRPr lang="en-US" sz="6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</a:rPr>
                        <a:t>(7.1–8.5)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600" b="0" dirty="0">
                          <a:solidFill>
                            <a:schemeClr val="tx1"/>
                          </a:solidFill>
                          <a:latin typeface="+mn-lt"/>
                        </a:rPr>
                        <a:t>(6.6–7.1)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199278"/>
                  </a:ext>
                </a:extLst>
              </a:tr>
              <a:tr h="13034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HR (95% CI) 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600" b="1" dirty="0">
                          <a:solidFill>
                            <a:schemeClr val="tx1"/>
                          </a:solidFill>
                          <a:latin typeface="+mn-lt"/>
                        </a:rPr>
                        <a:t>0.77 (0.68–0.87) </a:t>
                      </a:r>
                    </a:p>
                  </a:txBody>
                  <a:tcPr marL="24384" marR="24384" marT="24384" marB="24384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100" b="0" dirty="0">
                        <a:solidFill>
                          <a:schemeClr val="tx1"/>
                        </a:solidFill>
                      </a:endParaRPr>
                    </a:p>
                  </a:txBody>
                  <a:tcPr marL="18288" marR="18288" marT="18288" marB="1828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E9D5A3BD-98EF-4050-88FA-3B588AA4FB15}"/>
              </a:ext>
            </a:extLst>
          </p:cNvPr>
          <p:cNvGrpSpPr/>
          <p:nvPr/>
        </p:nvGrpSpPr>
        <p:grpSpPr>
          <a:xfrm>
            <a:off x="322560" y="1583062"/>
            <a:ext cx="8178272" cy="261610"/>
            <a:chOff x="322560" y="725812"/>
            <a:chExt cx="8178272" cy="26161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BBD0A9C-F8B5-4B5B-A824-8CFAD8BC0F67}"/>
                </a:ext>
              </a:extLst>
            </p:cNvPr>
            <p:cNvSpPr txBox="1"/>
            <p:nvPr/>
          </p:nvSpPr>
          <p:spPr>
            <a:xfrm>
              <a:off x="322560" y="725812"/>
              <a:ext cx="329655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914400"/>
              <a:r>
                <a:rPr lang="en-US" sz="1100" b="1" dirty="0">
                  <a:solidFill>
                    <a:srgbClr val="595454"/>
                  </a:solidFill>
                  <a:latin typeface="Trebuchet MS" panose="020B0603020202020204"/>
                </a:rPr>
                <a:t>Primary endpoint (PD-L1 CPS ≥ 5) </a:t>
              </a:r>
              <a:endParaRPr lang="en-US" sz="1100" b="1" baseline="30000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399BFC5-04F5-4FBE-9380-ACFB13D0D7F8}"/>
                </a:ext>
              </a:extLst>
            </p:cNvPr>
            <p:cNvSpPr txBox="1"/>
            <p:nvPr/>
          </p:nvSpPr>
          <p:spPr>
            <a:xfrm>
              <a:off x="4513261" y="725812"/>
              <a:ext cx="111120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400"/>
              <a:r>
                <a:rPr lang="en-US" sz="1100" b="1" dirty="0">
                  <a:solidFill>
                    <a:srgbClr val="595454"/>
                  </a:solidFill>
                  <a:latin typeface="Trebuchet MS" panose="020B0603020202020204"/>
                </a:rPr>
                <a:t>PD-L1 CPS ≥ 1</a:t>
              </a:r>
              <a:endParaRPr lang="en-US" sz="1100" b="1" dirty="0">
                <a:solidFill>
                  <a:srgbClr val="FF0000"/>
                </a:solidFill>
                <a:latin typeface="Trebuchet MS" panose="020B0603020202020204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35F907B-314F-4A3D-B6DC-512C37F26BD5}"/>
                </a:ext>
              </a:extLst>
            </p:cNvPr>
            <p:cNvSpPr txBox="1"/>
            <p:nvPr/>
          </p:nvSpPr>
          <p:spPr>
            <a:xfrm>
              <a:off x="7317495" y="725812"/>
              <a:ext cx="118333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914400"/>
              <a:r>
                <a:rPr lang="en-US" sz="1100" b="1" dirty="0">
                  <a:solidFill>
                    <a:srgbClr val="595454"/>
                  </a:solidFill>
                  <a:latin typeface="Trebuchet MS" panose="020B0603020202020204"/>
                </a:rPr>
                <a:t>All randomized</a:t>
              </a: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956F6036-C571-48AD-A7B9-9FADC6DCE5E5}"/>
              </a:ext>
            </a:extLst>
          </p:cNvPr>
          <p:cNvSpPr/>
          <p:nvPr/>
        </p:nvSpPr>
        <p:spPr>
          <a:xfrm>
            <a:off x="135652" y="1606552"/>
            <a:ext cx="3095277" cy="2560732"/>
          </a:xfrm>
          <a:prstGeom prst="rect">
            <a:avLst/>
          </a:pr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 dirty="0">
              <a:solidFill>
                <a:srgbClr val="FFFFFF"/>
              </a:solidFill>
              <a:latin typeface="Trebuchet MS" panose="020B0603020202020204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6F4E2CC-26E4-4D65-854B-F577488A9044}"/>
              </a:ext>
            </a:extLst>
          </p:cNvPr>
          <p:cNvGrpSpPr/>
          <p:nvPr/>
        </p:nvGrpSpPr>
        <p:grpSpPr>
          <a:xfrm>
            <a:off x="145963" y="4128304"/>
            <a:ext cx="8601592" cy="230832"/>
            <a:chOff x="145963" y="3271054"/>
            <a:chExt cx="8601592" cy="23083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91F47FE6-97B3-4B65-AA2A-EECCE1431058}"/>
                </a:ext>
              </a:extLst>
            </p:cNvPr>
            <p:cNvSpPr/>
            <p:nvPr/>
          </p:nvSpPr>
          <p:spPr>
            <a:xfrm>
              <a:off x="928351" y="3271054"/>
              <a:ext cx="1863011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400"/>
              <a:r>
                <a:rPr lang="it-IT" sz="900" dirty="0">
                  <a:solidFill>
                    <a:srgbClr val="595454"/>
                  </a:solidFill>
                  <a:latin typeface="Trebuchet MS" panose="020B0603020202020204"/>
                </a:rPr>
                <a:t>NIVO + chemo, 36%; chemo, 22%</a:t>
              </a: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C52286F4-D3CA-4E69-A2D8-749AA30F8881}"/>
                </a:ext>
              </a:extLst>
            </p:cNvPr>
            <p:cNvSpPr/>
            <p:nvPr/>
          </p:nvSpPr>
          <p:spPr>
            <a:xfrm>
              <a:off x="4077444" y="3271054"/>
              <a:ext cx="1863011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400"/>
              <a:r>
                <a:rPr lang="it-IT" sz="900" dirty="0">
                  <a:solidFill>
                    <a:srgbClr val="595454"/>
                  </a:solidFill>
                  <a:latin typeface="Trebuchet MS" panose="020B0603020202020204"/>
                </a:rPr>
                <a:t>NIVO + chemo, 34%; chemo, 22%</a:t>
              </a: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E4A6D2FC-B4E7-4131-9ED9-D27B2D7B7CF6}"/>
                </a:ext>
              </a:extLst>
            </p:cNvPr>
            <p:cNvSpPr/>
            <p:nvPr/>
          </p:nvSpPr>
          <p:spPr>
            <a:xfrm>
              <a:off x="6894163" y="3271054"/>
              <a:ext cx="1853392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400"/>
              <a:r>
                <a:rPr lang="it-IT" sz="900" dirty="0">
                  <a:solidFill>
                    <a:srgbClr val="595454"/>
                  </a:solidFill>
                  <a:latin typeface="Trebuchet MS" panose="020B0603020202020204"/>
                </a:rPr>
                <a:t>NIVO + chemo, 33%; chemo, 23%</a:t>
              </a: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F4D3977-E6B3-4805-8D30-F88408E6674F}"/>
                </a:ext>
              </a:extLst>
            </p:cNvPr>
            <p:cNvSpPr/>
            <p:nvPr/>
          </p:nvSpPr>
          <p:spPr>
            <a:xfrm>
              <a:off x="145963" y="3271054"/>
              <a:ext cx="825867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defTabSz="914400"/>
              <a:r>
                <a:rPr lang="it-IT" sz="900" b="1">
                  <a:solidFill>
                    <a:srgbClr val="595454"/>
                  </a:solidFill>
                  <a:latin typeface="Trebuchet MS" panose="020B0603020202020204"/>
                </a:rPr>
                <a:t>12-mo rate:</a:t>
              </a:r>
            </a:p>
          </p:txBody>
        </p:sp>
      </p:grpSp>
      <p:sp>
        <p:nvSpPr>
          <p:cNvPr id="13" name="AutoShape 3">
            <a:extLst>
              <a:ext uri="{FF2B5EF4-FFF2-40B4-BE49-F238E27FC236}">
                <a16:creationId xmlns:a16="http://schemas.microsoft.com/office/drawing/2014/main" id="{53EF1607-F436-4318-8092-438F0CEC826E}"/>
              </a:ext>
            </a:extLst>
          </p:cNvPr>
          <p:cNvSpPr>
            <a:spLocks noChangeAspect="1" noChangeArrowheads="1" noTextEdit="1"/>
          </p:cNvSpPr>
          <p:nvPr/>
        </p:nvSpPr>
        <p:spPr bwMode="auto">
          <a:xfrm>
            <a:off x="155575" y="1920871"/>
            <a:ext cx="8842376" cy="21447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400"/>
            <a:endParaRPr lang="en-US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2024" name="Rectangle 395">
            <a:extLst>
              <a:ext uri="{FF2B5EF4-FFF2-40B4-BE49-F238E27FC236}">
                <a16:creationId xmlns:a16="http://schemas.microsoft.com/office/drawing/2014/main" id="{8F909B08-2D32-4DB7-97DA-2EEDDD72A5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8364" y="3182930"/>
            <a:ext cx="503343" cy="923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600" b="1" dirty="0">
                <a:solidFill>
                  <a:srgbClr val="009FBA"/>
                </a:solidFill>
                <a:latin typeface="Trebuchet MS Bold" panose="020B0703020202020204" pitchFamily="34" charset="0"/>
              </a:rPr>
              <a:t>NIVO + chemo</a:t>
            </a:r>
            <a:endParaRPr lang="en-US" altLang="en-US" dirty="0">
              <a:solidFill>
                <a:srgbClr val="595454"/>
              </a:solidFill>
            </a:endParaRPr>
          </a:p>
        </p:txBody>
      </p:sp>
      <p:grpSp>
        <p:nvGrpSpPr>
          <p:cNvPr id="2236" name="Group 2235">
            <a:extLst>
              <a:ext uri="{FF2B5EF4-FFF2-40B4-BE49-F238E27FC236}">
                <a16:creationId xmlns:a16="http://schemas.microsoft.com/office/drawing/2014/main" id="{FFFEE2A4-ACDB-48C0-AABC-6BFEBB2A25AC}"/>
              </a:ext>
            </a:extLst>
          </p:cNvPr>
          <p:cNvGrpSpPr/>
          <p:nvPr/>
        </p:nvGrpSpPr>
        <p:grpSpPr>
          <a:xfrm>
            <a:off x="168164" y="1909759"/>
            <a:ext cx="8837191" cy="2159736"/>
            <a:chOff x="168163" y="1052509"/>
            <a:chExt cx="8837191" cy="2159736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1086E770-53F4-4492-8D89-70B566C49F0A}"/>
                </a:ext>
              </a:extLst>
            </p:cNvPr>
            <p:cNvGrpSpPr/>
            <p:nvPr/>
          </p:nvGrpSpPr>
          <p:grpSpPr>
            <a:xfrm>
              <a:off x="3272270" y="1058859"/>
              <a:ext cx="2761284" cy="2153386"/>
              <a:chOff x="3272270" y="1058859"/>
              <a:chExt cx="2761284" cy="2153386"/>
            </a:xfrm>
          </p:grpSpPr>
          <p:sp>
            <p:nvSpPr>
              <p:cNvPr id="2039" name="Rectangle 9">
                <a:extLst>
                  <a:ext uri="{FF2B5EF4-FFF2-40B4-BE49-F238E27FC236}">
                    <a16:creationId xmlns:a16="http://schemas.microsoft.com/office/drawing/2014/main" id="{BBB98D67-D43C-4FBF-976E-7D1247151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51513" y="2492366"/>
                <a:ext cx="2452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600" b="1">
                    <a:solidFill>
                      <a:srgbClr val="A69F9F"/>
                    </a:solidFill>
                    <a:latin typeface="Trebuchet MS Bold" panose="020B0703020202020204" pitchFamily="34" charset="0"/>
                  </a:rPr>
                  <a:t>Chemo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16" name="Rectangle 287">
                <a:extLst>
                  <a:ext uri="{FF2B5EF4-FFF2-40B4-BE49-F238E27FC236}">
                    <a16:creationId xmlns:a16="http://schemas.microsoft.com/office/drawing/2014/main" id="{8117B4D3-5031-4977-BD7F-2C8B1718B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9937" y="2786052"/>
                <a:ext cx="386324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b="1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Months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17" name="Rectangle 288">
                <a:extLst>
                  <a:ext uri="{FF2B5EF4-FFF2-40B4-BE49-F238E27FC236}">
                    <a16:creationId xmlns:a16="http://schemas.microsoft.com/office/drawing/2014/main" id="{94F33D04-C898-4340-BC8C-E118EB4EC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837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641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18" name="Rectangle 289">
                <a:extLst>
                  <a:ext uri="{FF2B5EF4-FFF2-40B4-BE49-F238E27FC236}">
                    <a16:creationId xmlns:a16="http://schemas.microsoft.com/office/drawing/2014/main" id="{092DD048-270A-49B0-B7C5-65042C7EF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9037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522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19" name="Rectangle 290">
                <a:extLst>
                  <a:ext uri="{FF2B5EF4-FFF2-40B4-BE49-F238E27FC236}">
                    <a16:creationId xmlns:a16="http://schemas.microsoft.com/office/drawing/2014/main" id="{1EBED1A0-0025-4756-9BC6-ED8700BAD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0650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351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20" name="Rectangle 291">
                <a:extLst>
                  <a:ext uri="{FF2B5EF4-FFF2-40B4-BE49-F238E27FC236}">
                    <a16:creationId xmlns:a16="http://schemas.microsoft.com/office/drawing/2014/main" id="{C897CA3C-235B-4874-83B6-A4D99279C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5437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234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21" name="Rectangle 292">
                <a:extLst>
                  <a:ext uri="{FF2B5EF4-FFF2-40B4-BE49-F238E27FC236}">
                    <a16:creationId xmlns:a16="http://schemas.microsoft.com/office/drawing/2014/main" id="{9666307C-2A4A-49A5-B2AE-9D14857AD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462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167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22" name="Rectangle 293">
                <a:extLst>
                  <a:ext uri="{FF2B5EF4-FFF2-40B4-BE49-F238E27FC236}">
                    <a16:creationId xmlns:a16="http://schemas.microsoft.com/office/drawing/2014/main" id="{14B15F59-D7DD-498F-BAB6-39DF5A52C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0725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113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23" name="Rectangle 294">
                <a:extLst>
                  <a:ext uri="{FF2B5EF4-FFF2-40B4-BE49-F238E27FC236}">
                    <a16:creationId xmlns:a16="http://schemas.microsoft.com/office/drawing/2014/main" id="{F4E006F9-20B3-4A4F-87E1-F0F83DF84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8212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71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24" name="Rectangle 295">
                <a:extLst>
                  <a:ext uri="{FF2B5EF4-FFF2-40B4-BE49-F238E27FC236}">
                    <a16:creationId xmlns:a16="http://schemas.microsoft.com/office/drawing/2014/main" id="{AE5DE81E-3579-4FD2-B4FA-4070A1794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3000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46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25" name="Rectangle 296">
                <a:extLst>
                  <a:ext uri="{FF2B5EF4-FFF2-40B4-BE49-F238E27FC236}">
                    <a16:creationId xmlns:a16="http://schemas.microsoft.com/office/drawing/2014/main" id="{4B93E4F6-F088-42BD-9ECA-5FB25EC06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1438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27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26" name="Rectangle 297">
                <a:extLst>
                  <a:ext uri="{FF2B5EF4-FFF2-40B4-BE49-F238E27FC236}">
                    <a16:creationId xmlns:a16="http://schemas.microsoft.com/office/drawing/2014/main" id="{698C76F1-892D-4721-8104-8D9C16682B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3050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27" name="Rectangle 298">
                <a:extLst>
                  <a:ext uri="{FF2B5EF4-FFF2-40B4-BE49-F238E27FC236}">
                    <a16:creationId xmlns:a16="http://schemas.microsoft.com/office/drawing/2014/main" id="{CC727926-5EEA-4A67-B40E-94731A57D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4663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28" name="Rectangle 299">
                <a:extLst>
                  <a:ext uri="{FF2B5EF4-FFF2-40B4-BE49-F238E27FC236}">
                    <a16:creationId xmlns:a16="http://schemas.microsoft.com/office/drawing/2014/main" id="{CBAE311F-7B23-4FFA-ABDB-E37D19DE0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0563" y="30591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29" name="Rectangle 300">
                <a:extLst>
                  <a:ext uri="{FF2B5EF4-FFF2-40B4-BE49-F238E27FC236}">
                    <a16:creationId xmlns:a16="http://schemas.microsoft.com/office/drawing/2014/main" id="{133D6602-5677-45B5-BFC0-DD6235CDC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4238" y="30591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30" name="Rectangle 301">
                <a:extLst>
                  <a:ext uri="{FF2B5EF4-FFF2-40B4-BE49-F238E27FC236}">
                    <a16:creationId xmlns:a16="http://schemas.microsoft.com/office/drawing/2014/main" id="{0782CFE0-3E70-4AE4-B670-AD1C4B53A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5837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655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31" name="Rectangle 302">
                <a:extLst>
                  <a:ext uri="{FF2B5EF4-FFF2-40B4-BE49-F238E27FC236}">
                    <a16:creationId xmlns:a16="http://schemas.microsoft.com/office/drawing/2014/main" id="{8C204D1F-E759-48E5-A651-55BB79940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9037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452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32" name="Rectangle 303">
                <a:extLst>
                  <a:ext uri="{FF2B5EF4-FFF2-40B4-BE49-F238E27FC236}">
                    <a16:creationId xmlns:a16="http://schemas.microsoft.com/office/drawing/2014/main" id="{9EB64A26-A6CC-49A1-94A7-650BF45E8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0650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291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33" name="Rectangle 304">
                <a:extLst>
                  <a:ext uri="{FF2B5EF4-FFF2-40B4-BE49-F238E27FC236}">
                    <a16:creationId xmlns:a16="http://schemas.microsoft.com/office/drawing/2014/main" id="{AAFAF9A6-BE01-4F5E-A346-5AE93BDEA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5437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167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34" name="Rectangle 305">
                <a:extLst>
                  <a:ext uri="{FF2B5EF4-FFF2-40B4-BE49-F238E27FC236}">
                    <a16:creationId xmlns:a16="http://schemas.microsoft.com/office/drawing/2014/main" id="{75565B98-BB47-4F70-8FF9-892F34EAA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52925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99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35" name="Rectangle 306">
                <a:extLst>
                  <a:ext uri="{FF2B5EF4-FFF2-40B4-BE49-F238E27FC236}">
                    <a16:creationId xmlns:a16="http://schemas.microsoft.com/office/drawing/2014/main" id="{5B20888A-B855-4222-AAF5-E1B42F848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5012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53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36" name="Rectangle 307">
                <a:extLst>
                  <a:ext uri="{FF2B5EF4-FFF2-40B4-BE49-F238E27FC236}">
                    <a16:creationId xmlns:a16="http://schemas.microsoft.com/office/drawing/2014/main" id="{C783B93B-B2AD-4ED6-B7E9-3FFE4D3EE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8212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31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37" name="Rectangle 308">
                <a:extLst>
                  <a:ext uri="{FF2B5EF4-FFF2-40B4-BE49-F238E27FC236}">
                    <a16:creationId xmlns:a16="http://schemas.microsoft.com/office/drawing/2014/main" id="{2A5259A7-4E0D-4E6C-BA64-B789124AA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3000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38" name="Rectangle 309">
                <a:extLst>
                  <a:ext uri="{FF2B5EF4-FFF2-40B4-BE49-F238E27FC236}">
                    <a16:creationId xmlns:a16="http://schemas.microsoft.com/office/drawing/2014/main" id="{614EB069-A8BF-4AAC-800B-CC57EC7CC2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1438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39" name="Rectangle 310">
                <a:extLst>
                  <a:ext uri="{FF2B5EF4-FFF2-40B4-BE49-F238E27FC236}">
                    <a16:creationId xmlns:a16="http://schemas.microsoft.com/office/drawing/2014/main" id="{5F2B499A-5158-42DE-976B-722FCC2E8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7338" y="31353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40" name="Rectangle 311">
                <a:extLst>
                  <a:ext uri="{FF2B5EF4-FFF2-40B4-BE49-F238E27FC236}">
                    <a16:creationId xmlns:a16="http://schemas.microsoft.com/office/drawing/2014/main" id="{F6487A01-060C-42F3-8B3B-AE148004A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8950" y="31353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4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41" name="Rectangle 312">
                <a:extLst>
                  <a:ext uri="{FF2B5EF4-FFF2-40B4-BE49-F238E27FC236}">
                    <a16:creationId xmlns:a16="http://schemas.microsoft.com/office/drawing/2014/main" id="{3339ABB9-0318-42A2-A4B5-BA4154081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0563" y="31353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42" name="Rectangle 313">
                <a:extLst>
                  <a:ext uri="{FF2B5EF4-FFF2-40B4-BE49-F238E27FC236}">
                    <a16:creationId xmlns:a16="http://schemas.microsoft.com/office/drawing/2014/main" id="{3811EB65-2F16-4393-AD61-26D1F9144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4238" y="31353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43" name="Rectangle 314">
                <a:extLst>
                  <a:ext uri="{FF2B5EF4-FFF2-40B4-BE49-F238E27FC236}">
                    <a16:creationId xmlns:a16="http://schemas.microsoft.com/office/drawing/2014/main" id="{EF1E092A-BC11-4BFD-82B5-DFBEB0D6C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1237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44" name="Rectangle 315">
                <a:extLst>
                  <a:ext uri="{FF2B5EF4-FFF2-40B4-BE49-F238E27FC236}">
                    <a16:creationId xmlns:a16="http://schemas.microsoft.com/office/drawing/2014/main" id="{36AF4C70-143D-4724-9372-1CBD36EE1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2850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45" name="Rectangle 316">
                <a:extLst>
                  <a:ext uri="{FF2B5EF4-FFF2-40B4-BE49-F238E27FC236}">
                    <a16:creationId xmlns:a16="http://schemas.microsoft.com/office/drawing/2014/main" id="{551FDEBB-6A70-4C57-8A07-9A1DB7BDE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2875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46" name="Rectangle 317">
                <a:extLst>
                  <a:ext uri="{FF2B5EF4-FFF2-40B4-BE49-F238E27FC236}">
                    <a16:creationId xmlns:a16="http://schemas.microsoft.com/office/drawing/2014/main" id="{8D4DE815-8779-4DBD-96FE-08ECB88FC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4487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9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47" name="Rectangle 318">
                <a:extLst>
                  <a:ext uri="{FF2B5EF4-FFF2-40B4-BE49-F238E27FC236}">
                    <a16:creationId xmlns:a16="http://schemas.microsoft.com/office/drawing/2014/main" id="{063E36F0-8E71-4A72-B826-8B8B89357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00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48" name="Rectangle 319">
                <a:extLst>
                  <a:ext uri="{FF2B5EF4-FFF2-40B4-BE49-F238E27FC236}">
                    <a16:creationId xmlns:a16="http://schemas.microsoft.com/office/drawing/2014/main" id="{0A3E3ED0-1838-4546-BC00-6A4417C4E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8025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15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49" name="Rectangle 320">
                <a:extLst>
                  <a:ext uri="{FF2B5EF4-FFF2-40B4-BE49-F238E27FC236}">
                    <a16:creationId xmlns:a16="http://schemas.microsoft.com/office/drawing/2014/main" id="{E1822D3B-6046-4421-B080-53EEE7322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637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50" name="Rectangle 321">
                <a:extLst>
                  <a:ext uri="{FF2B5EF4-FFF2-40B4-BE49-F238E27FC236}">
                    <a16:creationId xmlns:a16="http://schemas.microsoft.com/office/drawing/2014/main" id="{FCBDA423-202D-485B-AFBF-E18524A06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25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51" name="Rectangle 322">
                <a:extLst>
                  <a:ext uri="{FF2B5EF4-FFF2-40B4-BE49-F238E27FC236}">
                    <a16:creationId xmlns:a16="http://schemas.microsoft.com/office/drawing/2014/main" id="{42B3B8FC-FCF3-4583-B5B9-2EBD9178D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1275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24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52" name="Rectangle 323">
                <a:extLst>
                  <a:ext uri="{FF2B5EF4-FFF2-40B4-BE49-F238E27FC236}">
                    <a16:creationId xmlns:a16="http://schemas.microsoft.com/office/drawing/2014/main" id="{721497FD-3903-423D-8FA8-29F4F7B16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2888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53" name="Rectangle 324">
                <a:extLst>
                  <a:ext uri="{FF2B5EF4-FFF2-40B4-BE49-F238E27FC236}">
                    <a16:creationId xmlns:a16="http://schemas.microsoft.com/office/drawing/2014/main" id="{BB8AE099-92F7-4CDC-A984-AC7FA3E49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2913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54" name="Rectangle 325">
                <a:extLst>
                  <a:ext uri="{FF2B5EF4-FFF2-40B4-BE49-F238E27FC236}">
                    <a16:creationId xmlns:a16="http://schemas.microsoft.com/office/drawing/2014/main" id="{45A81752-C868-4B65-9007-32A6E5638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4525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55" name="Rectangle 326">
                <a:extLst>
                  <a:ext uri="{FF2B5EF4-FFF2-40B4-BE49-F238E27FC236}">
                    <a16:creationId xmlns:a16="http://schemas.microsoft.com/office/drawing/2014/main" id="{C06338C5-4185-4B14-B3AE-DF8567F3B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455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56" name="Rectangle 327">
                <a:extLst>
                  <a:ext uri="{FF2B5EF4-FFF2-40B4-BE49-F238E27FC236}">
                    <a16:creationId xmlns:a16="http://schemas.microsoft.com/office/drawing/2014/main" id="{EF36C699-CE38-4B52-A1EC-46E2E65B5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1237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57" name="Rectangle 328">
                <a:extLst>
                  <a:ext uri="{FF2B5EF4-FFF2-40B4-BE49-F238E27FC236}">
                    <a16:creationId xmlns:a16="http://schemas.microsoft.com/office/drawing/2014/main" id="{2F3F7E27-437E-44D1-A021-321740BB4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2850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58" name="Rectangle 329">
                <a:extLst>
                  <a:ext uri="{FF2B5EF4-FFF2-40B4-BE49-F238E27FC236}">
                    <a16:creationId xmlns:a16="http://schemas.microsoft.com/office/drawing/2014/main" id="{C14EF369-7A75-447A-A580-3F8F3DEA2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2875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59" name="Rectangle 330">
                <a:extLst>
                  <a:ext uri="{FF2B5EF4-FFF2-40B4-BE49-F238E27FC236}">
                    <a16:creationId xmlns:a16="http://schemas.microsoft.com/office/drawing/2014/main" id="{5DCB885E-7D99-4841-8DF6-FB05E1D0B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4487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9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60" name="Rectangle 331">
                <a:extLst>
                  <a:ext uri="{FF2B5EF4-FFF2-40B4-BE49-F238E27FC236}">
                    <a16:creationId xmlns:a16="http://schemas.microsoft.com/office/drawing/2014/main" id="{94635487-BCE0-4620-A264-5F18EF1DA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00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61" name="Rectangle 332">
                <a:extLst>
                  <a:ext uri="{FF2B5EF4-FFF2-40B4-BE49-F238E27FC236}">
                    <a16:creationId xmlns:a16="http://schemas.microsoft.com/office/drawing/2014/main" id="{50755486-C864-4337-AD89-0A85B0BEE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18025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15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62" name="Rectangle 333">
                <a:extLst>
                  <a:ext uri="{FF2B5EF4-FFF2-40B4-BE49-F238E27FC236}">
                    <a16:creationId xmlns:a16="http://schemas.microsoft.com/office/drawing/2014/main" id="{AF4D3382-17F6-4578-A9E3-1CCD0D0D1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9637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63" name="Rectangle 334">
                <a:extLst>
                  <a:ext uri="{FF2B5EF4-FFF2-40B4-BE49-F238E27FC236}">
                    <a16:creationId xmlns:a16="http://schemas.microsoft.com/office/drawing/2014/main" id="{E3C67B15-1949-48AA-8DCA-52EBFE3BB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25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64" name="Rectangle 335">
                <a:extLst>
                  <a:ext uri="{FF2B5EF4-FFF2-40B4-BE49-F238E27FC236}">
                    <a16:creationId xmlns:a16="http://schemas.microsoft.com/office/drawing/2014/main" id="{322F7A00-A8DB-4793-8717-542DFC7B2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1275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24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65" name="Rectangle 336">
                <a:extLst>
                  <a:ext uri="{FF2B5EF4-FFF2-40B4-BE49-F238E27FC236}">
                    <a16:creationId xmlns:a16="http://schemas.microsoft.com/office/drawing/2014/main" id="{43CD0378-CBAF-42DF-BB16-1E146F7A2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2888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66" name="Rectangle 337">
                <a:extLst>
                  <a:ext uri="{FF2B5EF4-FFF2-40B4-BE49-F238E27FC236}">
                    <a16:creationId xmlns:a16="http://schemas.microsoft.com/office/drawing/2014/main" id="{6045DA2C-7C1C-4A5E-99B0-7AE66DACC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2913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67" name="Rectangle 338">
                <a:extLst>
                  <a:ext uri="{FF2B5EF4-FFF2-40B4-BE49-F238E27FC236}">
                    <a16:creationId xmlns:a16="http://schemas.microsoft.com/office/drawing/2014/main" id="{8EA17302-C957-4C57-83CE-653C645CD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4525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68" name="Rectangle 339">
                <a:extLst>
                  <a:ext uri="{FF2B5EF4-FFF2-40B4-BE49-F238E27FC236}">
                    <a16:creationId xmlns:a16="http://schemas.microsoft.com/office/drawing/2014/main" id="{19E2A367-32C6-4765-81BF-460353CC3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455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23" name="Rectangle 394">
                <a:extLst>
                  <a:ext uri="{FF2B5EF4-FFF2-40B4-BE49-F238E27FC236}">
                    <a16:creationId xmlns:a16="http://schemas.microsoft.com/office/drawing/2014/main" id="{0C7F38DE-D54E-4047-8B41-6D0325055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99100" y="2290754"/>
                <a:ext cx="503343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600" b="1" dirty="0">
                    <a:solidFill>
                      <a:srgbClr val="009FBA"/>
                    </a:solidFill>
                    <a:latin typeface="Trebuchet MS Bold" panose="020B0703020202020204" pitchFamily="34" charset="0"/>
                  </a:rPr>
                  <a:t>NIVO + 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736" name="Rectangle 508">
                <a:extLst>
                  <a:ext uri="{FF2B5EF4-FFF2-40B4-BE49-F238E27FC236}">
                    <a16:creationId xmlns:a16="http://schemas.microsoft.com/office/drawing/2014/main" id="{11A628BD-B71F-4108-A7AF-B3D5C263A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145953" y="1832569"/>
                <a:ext cx="391133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b="1" dirty="0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PFS (%)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737" name="Rectangle 509">
                <a:extLst>
                  <a:ext uri="{FF2B5EF4-FFF2-40B4-BE49-F238E27FC236}">
                    <a16:creationId xmlns:a16="http://schemas.microsoft.com/office/drawing/2014/main" id="{9AC4903E-DCBF-417E-815E-8C8B65555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266450" y="1633954"/>
                <a:ext cx="94578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b="1" dirty="0" err="1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a,b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738" name="Rectangle 510">
                <a:extLst>
                  <a:ext uri="{FF2B5EF4-FFF2-40B4-BE49-F238E27FC236}">
                    <a16:creationId xmlns:a16="http://schemas.microsoft.com/office/drawing/2014/main" id="{CAD88C45-928D-4184-A2D5-C3AF69C2C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7575" y="2541579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39" name="Rectangle 511">
                <a:extLst>
                  <a:ext uri="{FF2B5EF4-FFF2-40B4-BE49-F238E27FC236}">
                    <a16:creationId xmlns:a16="http://schemas.microsoft.com/office/drawing/2014/main" id="{A9E56A8B-8040-4168-930D-989D25A105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6775" y="2246305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40" name="Rectangle 512">
                <a:extLst>
                  <a:ext uri="{FF2B5EF4-FFF2-40B4-BE49-F238E27FC236}">
                    <a16:creationId xmlns:a16="http://schemas.microsoft.com/office/drawing/2014/main" id="{736CE5E2-8ED1-4707-B8A4-4F86F1287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6775" y="194626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40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41" name="Rectangle 513">
                <a:extLst>
                  <a:ext uri="{FF2B5EF4-FFF2-40B4-BE49-F238E27FC236}">
                    <a16:creationId xmlns:a16="http://schemas.microsoft.com/office/drawing/2014/main" id="{A9104D2D-82FA-4793-B45F-2C0BD182A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6775" y="1652582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42" name="Rectangle 514">
                <a:extLst>
                  <a:ext uri="{FF2B5EF4-FFF2-40B4-BE49-F238E27FC236}">
                    <a16:creationId xmlns:a16="http://schemas.microsoft.com/office/drawing/2014/main" id="{E15A9D72-9D7C-46D8-882F-DC670FF25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6775" y="1354133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80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43" name="Rectangle 515">
                <a:extLst>
                  <a:ext uri="{FF2B5EF4-FFF2-40B4-BE49-F238E27FC236}">
                    <a16:creationId xmlns:a16="http://schemas.microsoft.com/office/drawing/2014/main" id="{1607D487-6AD6-4A96-9A7E-494167F06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7562" y="1058859"/>
                <a:ext cx="16350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100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52" name="Freeform 524">
                <a:extLst>
                  <a:ext uri="{FF2B5EF4-FFF2-40B4-BE49-F238E27FC236}">
                    <a16:creationId xmlns:a16="http://schemas.microsoft.com/office/drawing/2014/main" id="{79DB185F-AA40-4919-A953-BC5D7CB4C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050" y="1117596"/>
                <a:ext cx="2152650" cy="1392232"/>
              </a:xfrm>
              <a:custGeom>
                <a:avLst/>
                <a:gdLst>
                  <a:gd name="T0" fmla="*/ 21 w 1356"/>
                  <a:gd name="T1" fmla="*/ 7 h 877"/>
                  <a:gd name="T2" fmla="*/ 30 w 1356"/>
                  <a:gd name="T3" fmla="*/ 12 h 877"/>
                  <a:gd name="T4" fmla="*/ 36 w 1356"/>
                  <a:gd name="T5" fmla="*/ 21 h 877"/>
                  <a:gd name="T6" fmla="*/ 47 w 1356"/>
                  <a:gd name="T7" fmla="*/ 33 h 877"/>
                  <a:gd name="T8" fmla="*/ 53 w 1356"/>
                  <a:gd name="T9" fmla="*/ 50 h 877"/>
                  <a:gd name="T10" fmla="*/ 58 w 1356"/>
                  <a:gd name="T11" fmla="*/ 91 h 877"/>
                  <a:gd name="T12" fmla="*/ 69 w 1356"/>
                  <a:gd name="T13" fmla="*/ 111 h 877"/>
                  <a:gd name="T14" fmla="*/ 91 w 1356"/>
                  <a:gd name="T15" fmla="*/ 126 h 877"/>
                  <a:gd name="T16" fmla="*/ 108 w 1356"/>
                  <a:gd name="T17" fmla="*/ 141 h 877"/>
                  <a:gd name="T18" fmla="*/ 114 w 1356"/>
                  <a:gd name="T19" fmla="*/ 166 h 877"/>
                  <a:gd name="T20" fmla="*/ 120 w 1356"/>
                  <a:gd name="T21" fmla="*/ 187 h 877"/>
                  <a:gd name="T22" fmla="*/ 132 w 1356"/>
                  <a:gd name="T23" fmla="*/ 202 h 877"/>
                  <a:gd name="T24" fmla="*/ 142 w 1356"/>
                  <a:gd name="T25" fmla="*/ 220 h 877"/>
                  <a:gd name="T26" fmla="*/ 158 w 1356"/>
                  <a:gd name="T27" fmla="*/ 229 h 877"/>
                  <a:gd name="T28" fmla="*/ 169 w 1356"/>
                  <a:gd name="T29" fmla="*/ 254 h 877"/>
                  <a:gd name="T30" fmla="*/ 176 w 1356"/>
                  <a:gd name="T31" fmla="*/ 274 h 877"/>
                  <a:gd name="T32" fmla="*/ 182 w 1356"/>
                  <a:gd name="T33" fmla="*/ 312 h 877"/>
                  <a:gd name="T34" fmla="*/ 199 w 1356"/>
                  <a:gd name="T35" fmla="*/ 329 h 877"/>
                  <a:gd name="T36" fmla="*/ 206 w 1356"/>
                  <a:gd name="T37" fmla="*/ 339 h 877"/>
                  <a:gd name="T38" fmla="*/ 215 w 1356"/>
                  <a:gd name="T39" fmla="*/ 342 h 877"/>
                  <a:gd name="T40" fmla="*/ 226 w 1356"/>
                  <a:gd name="T41" fmla="*/ 357 h 877"/>
                  <a:gd name="T42" fmla="*/ 233 w 1356"/>
                  <a:gd name="T43" fmla="*/ 370 h 877"/>
                  <a:gd name="T44" fmla="*/ 239 w 1356"/>
                  <a:gd name="T45" fmla="*/ 406 h 877"/>
                  <a:gd name="T46" fmla="*/ 248 w 1356"/>
                  <a:gd name="T47" fmla="*/ 415 h 877"/>
                  <a:gd name="T48" fmla="*/ 262 w 1356"/>
                  <a:gd name="T49" fmla="*/ 429 h 877"/>
                  <a:gd name="T50" fmla="*/ 273 w 1356"/>
                  <a:gd name="T51" fmla="*/ 447 h 877"/>
                  <a:gd name="T52" fmla="*/ 288 w 1356"/>
                  <a:gd name="T53" fmla="*/ 464 h 877"/>
                  <a:gd name="T54" fmla="*/ 293 w 1356"/>
                  <a:gd name="T55" fmla="*/ 505 h 877"/>
                  <a:gd name="T56" fmla="*/ 302 w 1356"/>
                  <a:gd name="T57" fmla="*/ 523 h 877"/>
                  <a:gd name="T58" fmla="*/ 314 w 1356"/>
                  <a:gd name="T59" fmla="*/ 542 h 877"/>
                  <a:gd name="T60" fmla="*/ 347 w 1356"/>
                  <a:gd name="T61" fmla="*/ 552 h 877"/>
                  <a:gd name="T62" fmla="*/ 350 w 1356"/>
                  <a:gd name="T63" fmla="*/ 583 h 877"/>
                  <a:gd name="T64" fmla="*/ 362 w 1356"/>
                  <a:gd name="T65" fmla="*/ 606 h 877"/>
                  <a:gd name="T66" fmla="*/ 381 w 1356"/>
                  <a:gd name="T67" fmla="*/ 622 h 877"/>
                  <a:gd name="T68" fmla="*/ 390 w 1356"/>
                  <a:gd name="T69" fmla="*/ 632 h 877"/>
                  <a:gd name="T70" fmla="*/ 403 w 1356"/>
                  <a:gd name="T71" fmla="*/ 635 h 877"/>
                  <a:gd name="T72" fmla="*/ 411 w 1356"/>
                  <a:gd name="T73" fmla="*/ 653 h 877"/>
                  <a:gd name="T74" fmla="*/ 420 w 1356"/>
                  <a:gd name="T75" fmla="*/ 668 h 877"/>
                  <a:gd name="T76" fmla="*/ 454 w 1356"/>
                  <a:gd name="T77" fmla="*/ 683 h 877"/>
                  <a:gd name="T78" fmla="*/ 468 w 1356"/>
                  <a:gd name="T79" fmla="*/ 697 h 877"/>
                  <a:gd name="T80" fmla="*/ 471 w 1356"/>
                  <a:gd name="T81" fmla="*/ 718 h 877"/>
                  <a:gd name="T82" fmla="*/ 520 w 1356"/>
                  <a:gd name="T83" fmla="*/ 726 h 877"/>
                  <a:gd name="T84" fmla="*/ 542 w 1356"/>
                  <a:gd name="T85" fmla="*/ 741 h 877"/>
                  <a:gd name="T86" fmla="*/ 578 w 1356"/>
                  <a:gd name="T87" fmla="*/ 749 h 877"/>
                  <a:gd name="T88" fmla="*/ 611 w 1356"/>
                  <a:gd name="T89" fmla="*/ 779 h 877"/>
                  <a:gd name="T90" fmla="*/ 665 w 1356"/>
                  <a:gd name="T91" fmla="*/ 785 h 877"/>
                  <a:gd name="T92" fmla="*/ 694 w 1356"/>
                  <a:gd name="T93" fmla="*/ 802 h 877"/>
                  <a:gd name="T94" fmla="*/ 815 w 1356"/>
                  <a:gd name="T95" fmla="*/ 819 h 877"/>
                  <a:gd name="T96" fmla="*/ 848 w 1356"/>
                  <a:gd name="T97" fmla="*/ 836 h 877"/>
                  <a:gd name="T98" fmla="*/ 1050 w 1356"/>
                  <a:gd name="T99" fmla="*/ 846 h 877"/>
                  <a:gd name="T100" fmla="*/ 1232 w 1356"/>
                  <a:gd name="T101" fmla="*/ 877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56" h="877">
                    <a:moveTo>
                      <a:pt x="0" y="0"/>
                    </a:moveTo>
                    <a:lnTo>
                      <a:pt x="9" y="0"/>
                    </a:lnTo>
                    <a:lnTo>
                      <a:pt x="9" y="4"/>
                    </a:lnTo>
                    <a:lnTo>
                      <a:pt x="21" y="4"/>
                    </a:lnTo>
                    <a:lnTo>
                      <a:pt x="21" y="7"/>
                    </a:lnTo>
                    <a:lnTo>
                      <a:pt x="26" y="7"/>
                    </a:lnTo>
                    <a:lnTo>
                      <a:pt x="26" y="9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0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6" y="18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44" y="21"/>
                    </a:lnTo>
                    <a:lnTo>
                      <a:pt x="44" y="25"/>
                    </a:lnTo>
                    <a:lnTo>
                      <a:pt x="47" y="25"/>
                    </a:lnTo>
                    <a:lnTo>
                      <a:pt x="47" y="33"/>
                    </a:lnTo>
                    <a:lnTo>
                      <a:pt x="48" y="33"/>
                    </a:lnTo>
                    <a:lnTo>
                      <a:pt x="48" y="35"/>
                    </a:lnTo>
                    <a:lnTo>
                      <a:pt x="50" y="35"/>
                    </a:lnTo>
                    <a:lnTo>
                      <a:pt x="53" y="35"/>
                    </a:lnTo>
                    <a:lnTo>
                      <a:pt x="53" y="50"/>
                    </a:lnTo>
                    <a:lnTo>
                      <a:pt x="53" y="56"/>
                    </a:lnTo>
                    <a:lnTo>
                      <a:pt x="57" y="56"/>
                    </a:lnTo>
                    <a:lnTo>
                      <a:pt x="57" y="73"/>
                    </a:lnTo>
                    <a:lnTo>
                      <a:pt x="58" y="73"/>
                    </a:lnTo>
                    <a:lnTo>
                      <a:pt x="58" y="91"/>
                    </a:lnTo>
                    <a:lnTo>
                      <a:pt x="61" y="91"/>
                    </a:lnTo>
                    <a:lnTo>
                      <a:pt x="61" y="100"/>
                    </a:lnTo>
                    <a:lnTo>
                      <a:pt x="67" y="100"/>
                    </a:lnTo>
                    <a:lnTo>
                      <a:pt x="67" y="111"/>
                    </a:lnTo>
                    <a:lnTo>
                      <a:pt x="69" y="111"/>
                    </a:lnTo>
                    <a:lnTo>
                      <a:pt x="69" y="123"/>
                    </a:lnTo>
                    <a:lnTo>
                      <a:pt x="81" y="123"/>
                    </a:lnTo>
                    <a:lnTo>
                      <a:pt x="81" y="126"/>
                    </a:lnTo>
                    <a:lnTo>
                      <a:pt x="82" y="126"/>
                    </a:lnTo>
                    <a:lnTo>
                      <a:pt x="91" y="126"/>
                    </a:lnTo>
                    <a:lnTo>
                      <a:pt x="91" y="134"/>
                    </a:lnTo>
                    <a:lnTo>
                      <a:pt x="94" y="134"/>
                    </a:lnTo>
                    <a:lnTo>
                      <a:pt x="97" y="134"/>
                    </a:lnTo>
                    <a:lnTo>
                      <a:pt x="97" y="141"/>
                    </a:lnTo>
                    <a:lnTo>
                      <a:pt x="108" y="141"/>
                    </a:lnTo>
                    <a:lnTo>
                      <a:pt x="108" y="149"/>
                    </a:lnTo>
                    <a:lnTo>
                      <a:pt x="109" y="149"/>
                    </a:lnTo>
                    <a:lnTo>
                      <a:pt x="109" y="153"/>
                    </a:lnTo>
                    <a:lnTo>
                      <a:pt x="114" y="153"/>
                    </a:lnTo>
                    <a:lnTo>
                      <a:pt x="114" y="166"/>
                    </a:lnTo>
                    <a:lnTo>
                      <a:pt x="115" y="166"/>
                    </a:lnTo>
                    <a:lnTo>
                      <a:pt x="115" y="179"/>
                    </a:lnTo>
                    <a:lnTo>
                      <a:pt x="118" y="179"/>
                    </a:lnTo>
                    <a:lnTo>
                      <a:pt x="118" y="187"/>
                    </a:lnTo>
                    <a:lnTo>
                      <a:pt x="120" y="187"/>
                    </a:lnTo>
                    <a:lnTo>
                      <a:pt x="120" y="199"/>
                    </a:lnTo>
                    <a:lnTo>
                      <a:pt x="126" y="199"/>
                    </a:lnTo>
                    <a:lnTo>
                      <a:pt x="126" y="202"/>
                    </a:lnTo>
                    <a:lnTo>
                      <a:pt x="129" y="202"/>
                    </a:lnTo>
                    <a:lnTo>
                      <a:pt x="132" y="202"/>
                    </a:lnTo>
                    <a:lnTo>
                      <a:pt x="132" y="214"/>
                    </a:lnTo>
                    <a:lnTo>
                      <a:pt x="138" y="214"/>
                    </a:lnTo>
                    <a:lnTo>
                      <a:pt x="138" y="217"/>
                    </a:lnTo>
                    <a:lnTo>
                      <a:pt x="142" y="217"/>
                    </a:lnTo>
                    <a:lnTo>
                      <a:pt x="142" y="220"/>
                    </a:lnTo>
                    <a:lnTo>
                      <a:pt x="151" y="220"/>
                    </a:lnTo>
                    <a:lnTo>
                      <a:pt x="151" y="225"/>
                    </a:lnTo>
                    <a:lnTo>
                      <a:pt x="157" y="225"/>
                    </a:lnTo>
                    <a:lnTo>
                      <a:pt x="157" y="229"/>
                    </a:lnTo>
                    <a:lnTo>
                      <a:pt x="158" y="229"/>
                    </a:lnTo>
                    <a:lnTo>
                      <a:pt x="158" y="236"/>
                    </a:lnTo>
                    <a:lnTo>
                      <a:pt x="167" y="236"/>
                    </a:lnTo>
                    <a:lnTo>
                      <a:pt x="167" y="240"/>
                    </a:lnTo>
                    <a:lnTo>
                      <a:pt x="169" y="240"/>
                    </a:lnTo>
                    <a:lnTo>
                      <a:pt x="169" y="254"/>
                    </a:lnTo>
                    <a:lnTo>
                      <a:pt x="173" y="254"/>
                    </a:lnTo>
                    <a:lnTo>
                      <a:pt x="173" y="258"/>
                    </a:lnTo>
                    <a:lnTo>
                      <a:pt x="173" y="258"/>
                    </a:lnTo>
                    <a:lnTo>
                      <a:pt x="173" y="274"/>
                    </a:lnTo>
                    <a:lnTo>
                      <a:pt x="176" y="274"/>
                    </a:lnTo>
                    <a:lnTo>
                      <a:pt x="176" y="298"/>
                    </a:lnTo>
                    <a:lnTo>
                      <a:pt x="179" y="298"/>
                    </a:lnTo>
                    <a:lnTo>
                      <a:pt x="179" y="303"/>
                    </a:lnTo>
                    <a:lnTo>
                      <a:pt x="182" y="303"/>
                    </a:lnTo>
                    <a:lnTo>
                      <a:pt x="182" y="312"/>
                    </a:lnTo>
                    <a:lnTo>
                      <a:pt x="188" y="312"/>
                    </a:lnTo>
                    <a:lnTo>
                      <a:pt x="188" y="315"/>
                    </a:lnTo>
                    <a:lnTo>
                      <a:pt x="194" y="315"/>
                    </a:lnTo>
                    <a:lnTo>
                      <a:pt x="194" y="329"/>
                    </a:lnTo>
                    <a:lnTo>
                      <a:pt x="199" y="329"/>
                    </a:lnTo>
                    <a:lnTo>
                      <a:pt x="199" y="330"/>
                    </a:lnTo>
                    <a:lnTo>
                      <a:pt x="202" y="330"/>
                    </a:lnTo>
                    <a:lnTo>
                      <a:pt x="202" y="332"/>
                    </a:lnTo>
                    <a:lnTo>
                      <a:pt x="206" y="332"/>
                    </a:lnTo>
                    <a:lnTo>
                      <a:pt x="206" y="339"/>
                    </a:lnTo>
                    <a:lnTo>
                      <a:pt x="212" y="339"/>
                    </a:lnTo>
                    <a:lnTo>
                      <a:pt x="212" y="341"/>
                    </a:lnTo>
                    <a:lnTo>
                      <a:pt x="214" y="341"/>
                    </a:lnTo>
                    <a:lnTo>
                      <a:pt x="214" y="342"/>
                    </a:lnTo>
                    <a:lnTo>
                      <a:pt x="215" y="342"/>
                    </a:lnTo>
                    <a:lnTo>
                      <a:pt x="215" y="345"/>
                    </a:lnTo>
                    <a:lnTo>
                      <a:pt x="221" y="345"/>
                    </a:lnTo>
                    <a:lnTo>
                      <a:pt x="221" y="353"/>
                    </a:lnTo>
                    <a:lnTo>
                      <a:pt x="226" y="353"/>
                    </a:lnTo>
                    <a:lnTo>
                      <a:pt x="226" y="357"/>
                    </a:lnTo>
                    <a:lnTo>
                      <a:pt x="229" y="357"/>
                    </a:lnTo>
                    <a:lnTo>
                      <a:pt x="229" y="359"/>
                    </a:lnTo>
                    <a:lnTo>
                      <a:pt x="232" y="359"/>
                    </a:lnTo>
                    <a:lnTo>
                      <a:pt x="232" y="370"/>
                    </a:lnTo>
                    <a:lnTo>
                      <a:pt x="233" y="370"/>
                    </a:lnTo>
                    <a:lnTo>
                      <a:pt x="233" y="391"/>
                    </a:lnTo>
                    <a:lnTo>
                      <a:pt x="236" y="391"/>
                    </a:lnTo>
                    <a:lnTo>
                      <a:pt x="236" y="392"/>
                    </a:lnTo>
                    <a:lnTo>
                      <a:pt x="239" y="392"/>
                    </a:lnTo>
                    <a:lnTo>
                      <a:pt x="239" y="406"/>
                    </a:lnTo>
                    <a:lnTo>
                      <a:pt x="244" y="406"/>
                    </a:lnTo>
                    <a:lnTo>
                      <a:pt x="244" y="412"/>
                    </a:lnTo>
                    <a:lnTo>
                      <a:pt x="245" y="412"/>
                    </a:lnTo>
                    <a:lnTo>
                      <a:pt x="245" y="415"/>
                    </a:lnTo>
                    <a:lnTo>
                      <a:pt x="248" y="415"/>
                    </a:lnTo>
                    <a:lnTo>
                      <a:pt x="248" y="424"/>
                    </a:lnTo>
                    <a:lnTo>
                      <a:pt x="253" y="424"/>
                    </a:lnTo>
                    <a:lnTo>
                      <a:pt x="256" y="424"/>
                    </a:lnTo>
                    <a:lnTo>
                      <a:pt x="256" y="429"/>
                    </a:lnTo>
                    <a:lnTo>
                      <a:pt x="262" y="429"/>
                    </a:lnTo>
                    <a:lnTo>
                      <a:pt x="262" y="438"/>
                    </a:lnTo>
                    <a:lnTo>
                      <a:pt x="264" y="438"/>
                    </a:lnTo>
                    <a:lnTo>
                      <a:pt x="264" y="440"/>
                    </a:lnTo>
                    <a:lnTo>
                      <a:pt x="273" y="440"/>
                    </a:lnTo>
                    <a:lnTo>
                      <a:pt x="273" y="447"/>
                    </a:lnTo>
                    <a:lnTo>
                      <a:pt x="281" y="447"/>
                    </a:lnTo>
                    <a:lnTo>
                      <a:pt x="281" y="452"/>
                    </a:lnTo>
                    <a:lnTo>
                      <a:pt x="284" y="452"/>
                    </a:lnTo>
                    <a:lnTo>
                      <a:pt x="284" y="464"/>
                    </a:lnTo>
                    <a:lnTo>
                      <a:pt x="288" y="464"/>
                    </a:lnTo>
                    <a:lnTo>
                      <a:pt x="288" y="469"/>
                    </a:lnTo>
                    <a:lnTo>
                      <a:pt x="291" y="469"/>
                    </a:lnTo>
                    <a:lnTo>
                      <a:pt x="291" y="488"/>
                    </a:lnTo>
                    <a:lnTo>
                      <a:pt x="293" y="488"/>
                    </a:lnTo>
                    <a:lnTo>
                      <a:pt x="293" y="505"/>
                    </a:lnTo>
                    <a:lnTo>
                      <a:pt x="296" y="505"/>
                    </a:lnTo>
                    <a:lnTo>
                      <a:pt x="296" y="510"/>
                    </a:lnTo>
                    <a:lnTo>
                      <a:pt x="299" y="510"/>
                    </a:lnTo>
                    <a:lnTo>
                      <a:pt x="299" y="523"/>
                    </a:lnTo>
                    <a:lnTo>
                      <a:pt x="302" y="523"/>
                    </a:lnTo>
                    <a:lnTo>
                      <a:pt x="302" y="530"/>
                    </a:lnTo>
                    <a:lnTo>
                      <a:pt x="305" y="530"/>
                    </a:lnTo>
                    <a:lnTo>
                      <a:pt x="305" y="537"/>
                    </a:lnTo>
                    <a:lnTo>
                      <a:pt x="314" y="537"/>
                    </a:lnTo>
                    <a:lnTo>
                      <a:pt x="314" y="542"/>
                    </a:lnTo>
                    <a:lnTo>
                      <a:pt x="318" y="542"/>
                    </a:lnTo>
                    <a:lnTo>
                      <a:pt x="318" y="549"/>
                    </a:lnTo>
                    <a:lnTo>
                      <a:pt x="333" y="549"/>
                    </a:lnTo>
                    <a:lnTo>
                      <a:pt x="333" y="552"/>
                    </a:lnTo>
                    <a:lnTo>
                      <a:pt x="347" y="552"/>
                    </a:lnTo>
                    <a:lnTo>
                      <a:pt x="347" y="558"/>
                    </a:lnTo>
                    <a:lnTo>
                      <a:pt x="347" y="563"/>
                    </a:lnTo>
                    <a:lnTo>
                      <a:pt x="350" y="563"/>
                    </a:lnTo>
                    <a:lnTo>
                      <a:pt x="350" y="575"/>
                    </a:lnTo>
                    <a:lnTo>
                      <a:pt x="350" y="583"/>
                    </a:lnTo>
                    <a:lnTo>
                      <a:pt x="353" y="583"/>
                    </a:lnTo>
                    <a:lnTo>
                      <a:pt x="353" y="598"/>
                    </a:lnTo>
                    <a:lnTo>
                      <a:pt x="356" y="598"/>
                    </a:lnTo>
                    <a:lnTo>
                      <a:pt x="356" y="606"/>
                    </a:lnTo>
                    <a:lnTo>
                      <a:pt x="362" y="606"/>
                    </a:lnTo>
                    <a:lnTo>
                      <a:pt x="362" y="613"/>
                    </a:lnTo>
                    <a:lnTo>
                      <a:pt x="366" y="613"/>
                    </a:lnTo>
                    <a:lnTo>
                      <a:pt x="370" y="613"/>
                    </a:lnTo>
                    <a:lnTo>
                      <a:pt x="370" y="622"/>
                    </a:lnTo>
                    <a:lnTo>
                      <a:pt x="381" y="622"/>
                    </a:lnTo>
                    <a:lnTo>
                      <a:pt x="381" y="622"/>
                    </a:lnTo>
                    <a:lnTo>
                      <a:pt x="381" y="626"/>
                    </a:lnTo>
                    <a:lnTo>
                      <a:pt x="381" y="626"/>
                    </a:lnTo>
                    <a:lnTo>
                      <a:pt x="390" y="626"/>
                    </a:lnTo>
                    <a:lnTo>
                      <a:pt x="390" y="632"/>
                    </a:lnTo>
                    <a:lnTo>
                      <a:pt x="397" y="632"/>
                    </a:lnTo>
                    <a:lnTo>
                      <a:pt x="397" y="635"/>
                    </a:lnTo>
                    <a:lnTo>
                      <a:pt x="397" y="635"/>
                    </a:lnTo>
                    <a:lnTo>
                      <a:pt x="403" y="635"/>
                    </a:lnTo>
                    <a:lnTo>
                      <a:pt x="403" y="635"/>
                    </a:lnTo>
                    <a:lnTo>
                      <a:pt x="403" y="642"/>
                    </a:lnTo>
                    <a:lnTo>
                      <a:pt x="408" y="642"/>
                    </a:lnTo>
                    <a:lnTo>
                      <a:pt x="408" y="648"/>
                    </a:lnTo>
                    <a:lnTo>
                      <a:pt x="411" y="648"/>
                    </a:lnTo>
                    <a:lnTo>
                      <a:pt x="411" y="653"/>
                    </a:lnTo>
                    <a:lnTo>
                      <a:pt x="414" y="653"/>
                    </a:lnTo>
                    <a:lnTo>
                      <a:pt x="414" y="665"/>
                    </a:lnTo>
                    <a:lnTo>
                      <a:pt x="417" y="665"/>
                    </a:lnTo>
                    <a:lnTo>
                      <a:pt x="417" y="668"/>
                    </a:lnTo>
                    <a:lnTo>
                      <a:pt x="420" y="668"/>
                    </a:lnTo>
                    <a:lnTo>
                      <a:pt x="420" y="676"/>
                    </a:lnTo>
                    <a:lnTo>
                      <a:pt x="438" y="676"/>
                    </a:lnTo>
                    <a:lnTo>
                      <a:pt x="438" y="682"/>
                    </a:lnTo>
                    <a:lnTo>
                      <a:pt x="454" y="682"/>
                    </a:lnTo>
                    <a:lnTo>
                      <a:pt x="454" y="683"/>
                    </a:lnTo>
                    <a:lnTo>
                      <a:pt x="462" y="683"/>
                    </a:lnTo>
                    <a:lnTo>
                      <a:pt x="462" y="694"/>
                    </a:lnTo>
                    <a:lnTo>
                      <a:pt x="465" y="694"/>
                    </a:lnTo>
                    <a:lnTo>
                      <a:pt x="465" y="697"/>
                    </a:lnTo>
                    <a:lnTo>
                      <a:pt x="468" y="697"/>
                    </a:lnTo>
                    <a:lnTo>
                      <a:pt x="468" y="709"/>
                    </a:lnTo>
                    <a:lnTo>
                      <a:pt x="468" y="709"/>
                    </a:lnTo>
                    <a:lnTo>
                      <a:pt x="471" y="709"/>
                    </a:lnTo>
                    <a:lnTo>
                      <a:pt x="471" y="709"/>
                    </a:lnTo>
                    <a:lnTo>
                      <a:pt x="471" y="718"/>
                    </a:lnTo>
                    <a:lnTo>
                      <a:pt x="482" y="718"/>
                    </a:lnTo>
                    <a:lnTo>
                      <a:pt x="482" y="723"/>
                    </a:lnTo>
                    <a:lnTo>
                      <a:pt x="488" y="723"/>
                    </a:lnTo>
                    <a:lnTo>
                      <a:pt x="488" y="726"/>
                    </a:lnTo>
                    <a:lnTo>
                      <a:pt x="520" y="726"/>
                    </a:lnTo>
                    <a:lnTo>
                      <a:pt x="520" y="732"/>
                    </a:lnTo>
                    <a:lnTo>
                      <a:pt x="533" y="732"/>
                    </a:lnTo>
                    <a:lnTo>
                      <a:pt x="533" y="734"/>
                    </a:lnTo>
                    <a:lnTo>
                      <a:pt x="542" y="734"/>
                    </a:lnTo>
                    <a:lnTo>
                      <a:pt x="542" y="741"/>
                    </a:lnTo>
                    <a:lnTo>
                      <a:pt x="553" y="741"/>
                    </a:lnTo>
                    <a:lnTo>
                      <a:pt x="553" y="744"/>
                    </a:lnTo>
                    <a:lnTo>
                      <a:pt x="568" y="744"/>
                    </a:lnTo>
                    <a:lnTo>
                      <a:pt x="568" y="749"/>
                    </a:lnTo>
                    <a:lnTo>
                      <a:pt x="578" y="749"/>
                    </a:lnTo>
                    <a:lnTo>
                      <a:pt x="578" y="756"/>
                    </a:lnTo>
                    <a:lnTo>
                      <a:pt x="582" y="756"/>
                    </a:lnTo>
                    <a:lnTo>
                      <a:pt x="582" y="779"/>
                    </a:lnTo>
                    <a:lnTo>
                      <a:pt x="611" y="779"/>
                    </a:lnTo>
                    <a:lnTo>
                      <a:pt x="611" y="779"/>
                    </a:lnTo>
                    <a:lnTo>
                      <a:pt x="611" y="784"/>
                    </a:lnTo>
                    <a:lnTo>
                      <a:pt x="611" y="784"/>
                    </a:lnTo>
                    <a:lnTo>
                      <a:pt x="638" y="784"/>
                    </a:lnTo>
                    <a:lnTo>
                      <a:pt x="638" y="785"/>
                    </a:lnTo>
                    <a:lnTo>
                      <a:pt x="665" y="785"/>
                    </a:lnTo>
                    <a:lnTo>
                      <a:pt x="665" y="790"/>
                    </a:lnTo>
                    <a:lnTo>
                      <a:pt x="669" y="790"/>
                    </a:lnTo>
                    <a:lnTo>
                      <a:pt x="669" y="796"/>
                    </a:lnTo>
                    <a:lnTo>
                      <a:pt x="694" y="796"/>
                    </a:lnTo>
                    <a:lnTo>
                      <a:pt x="694" y="802"/>
                    </a:lnTo>
                    <a:lnTo>
                      <a:pt x="709" y="802"/>
                    </a:lnTo>
                    <a:lnTo>
                      <a:pt x="709" y="816"/>
                    </a:lnTo>
                    <a:lnTo>
                      <a:pt x="760" y="816"/>
                    </a:lnTo>
                    <a:lnTo>
                      <a:pt x="760" y="819"/>
                    </a:lnTo>
                    <a:lnTo>
                      <a:pt x="815" y="819"/>
                    </a:lnTo>
                    <a:lnTo>
                      <a:pt x="815" y="828"/>
                    </a:lnTo>
                    <a:lnTo>
                      <a:pt x="827" y="828"/>
                    </a:lnTo>
                    <a:lnTo>
                      <a:pt x="827" y="833"/>
                    </a:lnTo>
                    <a:lnTo>
                      <a:pt x="848" y="833"/>
                    </a:lnTo>
                    <a:lnTo>
                      <a:pt x="848" y="836"/>
                    </a:lnTo>
                    <a:lnTo>
                      <a:pt x="917" y="836"/>
                    </a:lnTo>
                    <a:lnTo>
                      <a:pt x="917" y="840"/>
                    </a:lnTo>
                    <a:lnTo>
                      <a:pt x="939" y="840"/>
                    </a:lnTo>
                    <a:lnTo>
                      <a:pt x="939" y="846"/>
                    </a:lnTo>
                    <a:lnTo>
                      <a:pt x="1050" y="846"/>
                    </a:lnTo>
                    <a:lnTo>
                      <a:pt x="1050" y="852"/>
                    </a:lnTo>
                    <a:lnTo>
                      <a:pt x="1102" y="852"/>
                    </a:lnTo>
                    <a:lnTo>
                      <a:pt x="1102" y="863"/>
                    </a:lnTo>
                    <a:lnTo>
                      <a:pt x="1232" y="863"/>
                    </a:lnTo>
                    <a:lnTo>
                      <a:pt x="1232" y="877"/>
                    </a:lnTo>
                    <a:lnTo>
                      <a:pt x="1356" y="877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3" name="Freeform 525">
                <a:extLst>
                  <a:ext uri="{FF2B5EF4-FFF2-40B4-BE49-F238E27FC236}">
                    <a16:creationId xmlns:a16="http://schemas.microsoft.com/office/drawing/2014/main" id="{DBD3F5DC-9C55-4030-B85B-D626F14D2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3413" y="24955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4" name="Freeform 526">
                <a:extLst>
                  <a:ext uri="{FF2B5EF4-FFF2-40B4-BE49-F238E27FC236}">
                    <a16:creationId xmlns:a16="http://schemas.microsoft.com/office/drawing/2014/main" id="{87E4A2FA-F00B-4388-B864-9EA0D12C6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5150" y="2495541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6 w 17"/>
                  <a:gd name="T9" fmla="*/ 16 h 18"/>
                  <a:gd name="T10" fmla="*/ 9 w 17"/>
                  <a:gd name="T11" fmla="*/ 18 h 18"/>
                  <a:gd name="T12" fmla="*/ 9 w 17"/>
                  <a:gd name="T13" fmla="*/ 18 h 18"/>
                  <a:gd name="T14" fmla="*/ 11 w 17"/>
                  <a:gd name="T15" fmla="*/ 16 h 18"/>
                  <a:gd name="T16" fmla="*/ 14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4 h 18"/>
                  <a:gd name="T26" fmla="*/ 14 w 17"/>
                  <a:gd name="T27" fmla="*/ 1 h 18"/>
                  <a:gd name="T28" fmla="*/ 11 w 17"/>
                  <a:gd name="T29" fmla="*/ 0 h 18"/>
                  <a:gd name="T30" fmla="*/ 9 w 17"/>
                  <a:gd name="T31" fmla="*/ 0 h 18"/>
                  <a:gd name="T32" fmla="*/ 9 w 17"/>
                  <a:gd name="T33" fmla="*/ 0 h 18"/>
                  <a:gd name="T34" fmla="*/ 6 w 17"/>
                  <a:gd name="T35" fmla="*/ 0 h 18"/>
                  <a:gd name="T36" fmla="*/ 3 w 17"/>
                  <a:gd name="T37" fmla="*/ 1 h 18"/>
                  <a:gd name="T38" fmla="*/ 1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5" name="Freeform 527">
                <a:extLst>
                  <a:ext uri="{FF2B5EF4-FFF2-40B4-BE49-F238E27FC236}">
                    <a16:creationId xmlns:a16="http://schemas.microsoft.com/office/drawing/2014/main" id="{BC23F67F-249A-4330-8D38-4E3DB89AC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3875" y="24955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6" name="Freeform 528">
                <a:extLst>
                  <a:ext uri="{FF2B5EF4-FFF2-40B4-BE49-F238E27FC236}">
                    <a16:creationId xmlns:a16="http://schemas.microsoft.com/office/drawing/2014/main" id="{8EFE26CF-396E-4549-87E3-91516D85F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8000" y="2495541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2 h 18"/>
                  <a:gd name="T6" fmla="*/ 1 w 16"/>
                  <a:gd name="T7" fmla="*/ 15 h 18"/>
                  <a:gd name="T8" fmla="*/ 4 w 16"/>
                  <a:gd name="T9" fmla="*/ 16 h 18"/>
                  <a:gd name="T10" fmla="*/ 7 w 16"/>
                  <a:gd name="T11" fmla="*/ 18 h 18"/>
                  <a:gd name="T12" fmla="*/ 7 w 16"/>
                  <a:gd name="T13" fmla="*/ 18 h 18"/>
                  <a:gd name="T14" fmla="*/ 12 w 16"/>
                  <a:gd name="T15" fmla="*/ 16 h 18"/>
                  <a:gd name="T16" fmla="*/ 15 w 16"/>
                  <a:gd name="T17" fmla="*/ 15 h 18"/>
                  <a:gd name="T18" fmla="*/ 16 w 16"/>
                  <a:gd name="T19" fmla="*/ 12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4 h 18"/>
                  <a:gd name="T26" fmla="*/ 15 w 16"/>
                  <a:gd name="T27" fmla="*/ 1 h 18"/>
                  <a:gd name="T28" fmla="*/ 12 w 16"/>
                  <a:gd name="T29" fmla="*/ 0 h 18"/>
                  <a:gd name="T30" fmla="*/ 7 w 16"/>
                  <a:gd name="T31" fmla="*/ 0 h 18"/>
                  <a:gd name="T32" fmla="*/ 7 w 16"/>
                  <a:gd name="T33" fmla="*/ 0 h 18"/>
                  <a:gd name="T34" fmla="*/ 4 w 16"/>
                  <a:gd name="T35" fmla="*/ 0 h 18"/>
                  <a:gd name="T36" fmla="*/ 1 w 16"/>
                  <a:gd name="T37" fmla="*/ 1 h 18"/>
                  <a:gd name="T38" fmla="*/ 0 w 16"/>
                  <a:gd name="T39" fmla="*/ 4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7" name="Freeform 529">
                <a:extLst>
                  <a:ext uri="{FF2B5EF4-FFF2-40B4-BE49-F238E27FC236}">
                    <a16:creationId xmlns:a16="http://schemas.microsoft.com/office/drawing/2014/main" id="{00789C83-6442-4810-A80E-C1C509978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6400" y="2473316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5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8 h 18"/>
                  <a:gd name="T16" fmla="*/ 16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6 w 17"/>
                  <a:gd name="T27" fmla="*/ 3 h 18"/>
                  <a:gd name="T28" fmla="*/ 13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0 h 18"/>
                  <a:gd name="T36" fmla="*/ 3 w 17"/>
                  <a:gd name="T37" fmla="*/ 3 h 18"/>
                  <a:gd name="T38" fmla="*/ 1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8" name="Freeform 530">
                <a:extLst>
                  <a:ext uri="{FF2B5EF4-FFF2-40B4-BE49-F238E27FC236}">
                    <a16:creationId xmlns:a16="http://schemas.microsoft.com/office/drawing/2014/main" id="{8CEBD335-0EB5-4535-8750-E967223BA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675" y="24733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59" name="Freeform 531">
                <a:extLst>
                  <a:ext uri="{FF2B5EF4-FFF2-40B4-BE49-F238E27FC236}">
                    <a16:creationId xmlns:a16="http://schemas.microsoft.com/office/drawing/2014/main" id="{77D1D739-D868-4BDC-9F82-9AB947684B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5913" y="24733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0" name="Freeform 532">
                <a:extLst>
                  <a:ext uri="{FF2B5EF4-FFF2-40B4-BE49-F238E27FC236}">
                    <a16:creationId xmlns:a16="http://schemas.microsoft.com/office/drawing/2014/main" id="{01077D5D-D99F-4962-9AD6-BD02FBFCF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3" y="24590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1" name="Freeform 533">
                <a:extLst>
                  <a:ext uri="{FF2B5EF4-FFF2-40B4-BE49-F238E27FC236}">
                    <a16:creationId xmlns:a16="http://schemas.microsoft.com/office/drawing/2014/main" id="{C58330C2-637B-4C68-8DC2-9E013C0CC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0" y="24463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2" name="Freeform 534">
                <a:extLst>
                  <a:ext uri="{FF2B5EF4-FFF2-40B4-BE49-F238E27FC236}">
                    <a16:creationId xmlns:a16="http://schemas.microsoft.com/office/drawing/2014/main" id="{975CD440-47C7-4A39-B69E-D94A07EF4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425" y="24463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3" name="Freeform 535">
                <a:extLst>
                  <a:ext uri="{FF2B5EF4-FFF2-40B4-BE49-F238E27FC236}">
                    <a16:creationId xmlns:a16="http://schemas.microsoft.com/office/drawing/2014/main" id="{9718709C-8BFD-4C1E-B2B4-C7E687E0A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788" y="2439979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3 h 18"/>
                  <a:gd name="T6" fmla="*/ 1 w 16"/>
                  <a:gd name="T7" fmla="*/ 15 h 18"/>
                  <a:gd name="T8" fmla="*/ 4 w 16"/>
                  <a:gd name="T9" fmla="*/ 18 h 18"/>
                  <a:gd name="T10" fmla="*/ 9 w 16"/>
                  <a:gd name="T11" fmla="*/ 18 h 18"/>
                  <a:gd name="T12" fmla="*/ 9 w 16"/>
                  <a:gd name="T13" fmla="*/ 18 h 18"/>
                  <a:gd name="T14" fmla="*/ 12 w 16"/>
                  <a:gd name="T15" fmla="*/ 18 h 18"/>
                  <a:gd name="T16" fmla="*/ 15 w 16"/>
                  <a:gd name="T17" fmla="*/ 15 h 18"/>
                  <a:gd name="T18" fmla="*/ 16 w 16"/>
                  <a:gd name="T19" fmla="*/ 13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1 h 18"/>
                  <a:gd name="T30" fmla="*/ 9 w 16"/>
                  <a:gd name="T31" fmla="*/ 0 h 18"/>
                  <a:gd name="T32" fmla="*/ 9 w 16"/>
                  <a:gd name="T33" fmla="*/ 0 h 18"/>
                  <a:gd name="T34" fmla="*/ 4 w 16"/>
                  <a:gd name="T35" fmla="*/ 1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4" name="Freeform 536">
                <a:extLst>
                  <a:ext uri="{FF2B5EF4-FFF2-40B4-BE49-F238E27FC236}">
                    <a16:creationId xmlns:a16="http://schemas.microsoft.com/office/drawing/2014/main" id="{24191FAF-0B14-45A2-9FC5-EBB5F538C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3800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5" name="Freeform 537">
                <a:extLst>
                  <a:ext uri="{FF2B5EF4-FFF2-40B4-BE49-F238E27FC236}">
                    <a16:creationId xmlns:a16="http://schemas.microsoft.com/office/drawing/2014/main" id="{7A070FC1-0CC8-4A17-AB2C-B3120E241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113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6" name="Freeform 538">
                <a:extLst>
                  <a:ext uri="{FF2B5EF4-FFF2-40B4-BE49-F238E27FC236}">
                    <a16:creationId xmlns:a16="http://schemas.microsoft.com/office/drawing/2014/main" id="{B0DF4955-EA82-4C8C-A34E-FA02F704E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0138" y="243045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7" name="Freeform 539">
                <a:extLst>
                  <a:ext uri="{FF2B5EF4-FFF2-40B4-BE49-F238E27FC236}">
                    <a16:creationId xmlns:a16="http://schemas.microsoft.com/office/drawing/2014/main" id="{873EA788-B5F0-4359-BB0A-E62327FDE9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625" y="2414579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7 w 18"/>
                  <a:gd name="T17" fmla="*/ 17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7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8" name="Freeform 540">
                <a:extLst>
                  <a:ext uri="{FF2B5EF4-FFF2-40B4-BE49-F238E27FC236}">
                    <a16:creationId xmlns:a16="http://schemas.microsoft.com/office/drawing/2014/main" id="{5811874B-2E67-4238-B2EF-3EA453CDF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075" y="2405054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7 w 18"/>
                  <a:gd name="T17" fmla="*/ 16 h 19"/>
                  <a:gd name="T18" fmla="*/ 18 w 18"/>
                  <a:gd name="T19" fmla="*/ 13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7 w 18"/>
                  <a:gd name="T27" fmla="*/ 3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69" name="Freeform 541">
                <a:extLst>
                  <a:ext uri="{FF2B5EF4-FFF2-40B4-BE49-F238E27FC236}">
                    <a16:creationId xmlns:a16="http://schemas.microsoft.com/office/drawing/2014/main" id="{E432E36A-9305-414D-A822-22A738B6A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6625" y="23987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0" name="Freeform 542">
                <a:extLst>
                  <a:ext uri="{FF2B5EF4-FFF2-40B4-BE49-F238E27FC236}">
                    <a16:creationId xmlns:a16="http://schemas.microsoft.com/office/drawing/2014/main" id="{26D3E538-1C5C-40C7-9473-69B406939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288" y="23987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1" name="Freeform 543">
                <a:extLst>
                  <a:ext uri="{FF2B5EF4-FFF2-40B4-BE49-F238E27FC236}">
                    <a16:creationId xmlns:a16="http://schemas.microsoft.com/office/drawing/2014/main" id="{21587951-D09A-4338-ABF9-A73FC9596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350" y="23987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2" name="Freeform 544">
                <a:extLst>
                  <a:ext uri="{FF2B5EF4-FFF2-40B4-BE49-F238E27FC236}">
                    <a16:creationId xmlns:a16="http://schemas.microsoft.com/office/drawing/2014/main" id="{B958E0EE-9F68-4827-955F-875F814D7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23987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3" name="Freeform 545">
                <a:extLst>
                  <a:ext uri="{FF2B5EF4-FFF2-40B4-BE49-F238E27FC236}">
                    <a16:creationId xmlns:a16="http://schemas.microsoft.com/office/drawing/2014/main" id="{36483A4B-289F-42C5-91CA-83A63D8D17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475" y="23987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4" name="Freeform 546">
                <a:extLst>
                  <a:ext uri="{FF2B5EF4-FFF2-40B4-BE49-F238E27FC236}">
                    <a16:creationId xmlns:a16="http://schemas.microsoft.com/office/drawing/2014/main" id="{22587292-9471-49AE-99B5-4B6417872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713" y="23812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5" name="Freeform 547">
                <a:extLst>
                  <a:ext uri="{FF2B5EF4-FFF2-40B4-BE49-F238E27FC236}">
                    <a16:creationId xmlns:a16="http://schemas.microsoft.com/office/drawing/2014/main" id="{FD513445-235D-4F5A-B5B9-9A8190BDF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9950" y="237965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6" name="Freeform 548">
                <a:extLst>
                  <a:ext uri="{FF2B5EF4-FFF2-40B4-BE49-F238E27FC236}">
                    <a16:creationId xmlns:a16="http://schemas.microsoft.com/office/drawing/2014/main" id="{0BB73EB2-4961-423D-B4C4-A5005C0F1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425" y="237965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7" name="Freeform 549">
                <a:extLst>
                  <a:ext uri="{FF2B5EF4-FFF2-40B4-BE49-F238E27FC236}">
                    <a16:creationId xmlns:a16="http://schemas.microsoft.com/office/drawing/2014/main" id="{1B8320EC-F066-4687-88C8-C9358180D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900" y="2374892"/>
                <a:ext cx="28575" cy="25400"/>
              </a:xfrm>
              <a:custGeom>
                <a:avLst/>
                <a:gdLst>
                  <a:gd name="T0" fmla="*/ 0 w 18"/>
                  <a:gd name="T1" fmla="*/ 9 h 16"/>
                  <a:gd name="T2" fmla="*/ 0 w 18"/>
                  <a:gd name="T3" fmla="*/ 9 h 16"/>
                  <a:gd name="T4" fmla="*/ 1 w 18"/>
                  <a:gd name="T5" fmla="*/ 12 h 16"/>
                  <a:gd name="T6" fmla="*/ 3 w 18"/>
                  <a:gd name="T7" fmla="*/ 15 h 16"/>
                  <a:gd name="T8" fmla="*/ 6 w 18"/>
                  <a:gd name="T9" fmla="*/ 16 h 16"/>
                  <a:gd name="T10" fmla="*/ 9 w 18"/>
                  <a:gd name="T11" fmla="*/ 16 h 16"/>
                  <a:gd name="T12" fmla="*/ 9 w 18"/>
                  <a:gd name="T13" fmla="*/ 16 h 16"/>
                  <a:gd name="T14" fmla="*/ 13 w 18"/>
                  <a:gd name="T15" fmla="*/ 16 h 16"/>
                  <a:gd name="T16" fmla="*/ 15 w 18"/>
                  <a:gd name="T17" fmla="*/ 15 h 16"/>
                  <a:gd name="T18" fmla="*/ 18 w 18"/>
                  <a:gd name="T19" fmla="*/ 12 h 16"/>
                  <a:gd name="T20" fmla="*/ 18 w 18"/>
                  <a:gd name="T21" fmla="*/ 9 h 16"/>
                  <a:gd name="T22" fmla="*/ 18 w 18"/>
                  <a:gd name="T23" fmla="*/ 9 h 16"/>
                  <a:gd name="T24" fmla="*/ 18 w 18"/>
                  <a:gd name="T25" fmla="*/ 4 h 16"/>
                  <a:gd name="T26" fmla="*/ 15 w 18"/>
                  <a:gd name="T27" fmla="*/ 1 h 16"/>
                  <a:gd name="T28" fmla="*/ 13 w 18"/>
                  <a:gd name="T29" fmla="*/ 0 h 16"/>
                  <a:gd name="T30" fmla="*/ 9 w 18"/>
                  <a:gd name="T31" fmla="*/ 0 h 16"/>
                  <a:gd name="T32" fmla="*/ 9 w 18"/>
                  <a:gd name="T33" fmla="*/ 0 h 16"/>
                  <a:gd name="T34" fmla="*/ 6 w 18"/>
                  <a:gd name="T35" fmla="*/ 0 h 16"/>
                  <a:gd name="T36" fmla="*/ 3 w 18"/>
                  <a:gd name="T37" fmla="*/ 1 h 16"/>
                  <a:gd name="T38" fmla="*/ 1 w 18"/>
                  <a:gd name="T39" fmla="*/ 4 h 16"/>
                  <a:gd name="T40" fmla="*/ 0 w 18"/>
                  <a:gd name="T41" fmla="*/ 9 h 16"/>
                  <a:gd name="T42" fmla="*/ 0 w 18"/>
                  <a:gd name="T4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6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8" name="Freeform 550">
                <a:extLst>
                  <a:ext uri="{FF2B5EF4-FFF2-40B4-BE49-F238E27FC236}">
                    <a16:creationId xmlns:a16="http://schemas.microsoft.com/office/drawing/2014/main" id="{76AC46DC-9F79-4B7F-8D7E-81F47DD12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550" y="2374892"/>
                <a:ext cx="26988" cy="25400"/>
              </a:xfrm>
              <a:custGeom>
                <a:avLst/>
                <a:gdLst>
                  <a:gd name="T0" fmla="*/ 0 w 17"/>
                  <a:gd name="T1" fmla="*/ 9 h 16"/>
                  <a:gd name="T2" fmla="*/ 0 w 17"/>
                  <a:gd name="T3" fmla="*/ 9 h 16"/>
                  <a:gd name="T4" fmla="*/ 0 w 17"/>
                  <a:gd name="T5" fmla="*/ 12 h 16"/>
                  <a:gd name="T6" fmla="*/ 3 w 17"/>
                  <a:gd name="T7" fmla="*/ 15 h 16"/>
                  <a:gd name="T8" fmla="*/ 4 w 17"/>
                  <a:gd name="T9" fmla="*/ 16 h 16"/>
                  <a:gd name="T10" fmla="*/ 8 w 17"/>
                  <a:gd name="T11" fmla="*/ 16 h 16"/>
                  <a:gd name="T12" fmla="*/ 8 w 17"/>
                  <a:gd name="T13" fmla="*/ 16 h 16"/>
                  <a:gd name="T14" fmla="*/ 11 w 17"/>
                  <a:gd name="T15" fmla="*/ 16 h 16"/>
                  <a:gd name="T16" fmla="*/ 14 w 17"/>
                  <a:gd name="T17" fmla="*/ 15 h 16"/>
                  <a:gd name="T18" fmla="*/ 16 w 17"/>
                  <a:gd name="T19" fmla="*/ 12 h 16"/>
                  <a:gd name="T20" fmla="*/ 17 w 17"/>
                  <a:gd name="T21" fmla="*/ 9 h 16"/>
                  <a:gd name="T22" fmla="*/ 17 w 17"/>
                  <a:gd name="T23" fmla="*/ 9 h 16"/>
                  <a:gd name="T24" fmla="*/ 16 w 17"/>
                  <a:gd name="T25" fmla="*/ 4 h 16"/>
                  <a:gd name="T26" fmla="*/ 14 w 17"/>
                  <a:gd name="T27" fmla="*/ 1 h 16"/>
                  <a:gd name="T28" fmla="*/ 11 w 17"/>
                  <a:gd name="T29" fmla="*/ 0 h 16"/>
                  <a:gd name="T30" fmla="*/ 8 w 17"/>
                  <a:gd name="T31" fmla="*/ 0 h 16"/>
                  <a:gd name="T32" fmla="*/ 8 w 17"/>
                  <a:gd name="T33" fmla="*/ 0 h 16"/>
                  <a:gd name="T34" fmla="*/ 4 w 17"/>
                  <a:gd name="T35" fmla="*/ 0 h 16"/>
                  <a:gd name="T36" fmla="*/ 3 w 17"/>
                  <a:gd name="T37" fmla="*/ 1 h 16"/>
                  <a:gd name="T38" fmla="*/ 0 w 17"/>
                  <a:gd name="T39" fmla="*/ 4 h 16"/>
                  <a:gd name="T40" fmla="*/ 0 w 17"/>
                  <a:gd name="T41" fmla="*/ 9 h 16"/>
                  <a:gd name="T42" fmla="*/ 0 w 17"/>
                  <a:gd name="T4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6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79" name="Freeform 551">
                <a:extLst>
                  <a:ext uri="{FF2B5EF4-FFF2-40B4-BE49-F238E27FC236}">
                    <a16:creationId xmlns:a16="http://schemas.microsoft.com/office/drawing/2014/main" id="{EBB20945-5CFF-4EC9-9698-97684C872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6600" y="234472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2 h 19"/>
                  <a:gd name="T6" fmla="*/ 3 w 18"/>
                  <a:gd name="T7" fmla="*/ 15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5 h 19"/>
                  <a:gd name="T18" fmla="*/ 18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2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0" name="Freeform 552">
                <a:extLst>
                  <a:ext uri="{FF2B5EF4-FFF2-40B4-BE49-F238E27FC236}">
                    <a16:creationId xmlns:a16="http://schemas.microsoft.com/office/drawing/2014/main" id="{7D7CCAC5-4CFE-4EC2-B026-8D2EF6591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0250" y="23479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1" name="Freeform 553">
                <a:extLst>
                  <a:ext uri="{FF2B5EF4-FFF2-40B4-BE49-F238E27FC236}">
                    <a16:creationId xmlns:a16="http://schemas.microsoft.com/office/drawing/2014/main" id="{E8C39B98-138F-4ED6-AEF8-0596DCB11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263" y="23399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2" name="Freeform 554">
                <a:extLst>
                  <a:ext uri="{FF2B5EF4-FFF2-40B4-BE49-F238E27FC236}">
                    <a16:creationId xmlns:a16="http://schemas.microsoft.com/office/drawing/2014/main" id="{CD59848C-9DCB-4897-AB9D-AC5EA2AEA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275" y="2333617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3 h 18"/>
                  <a:gd name="T6" fmla="*/ 1 w 17"/>
                  <a:gd name="T7" fmla="*/ 16 h 18"/>
                  <a:gd name="T8" fmla="*/ 4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8 h 18"/>
                  <a:gd name="T16" fmla="*/ 14 w 17"/>
                  <a:gd name="T17" fmla="*/ 16 h 18"/>
                  <a:gd name="T18" fmla="*/ 16 w 17"/>
                  <a:gd name="T19" fmla="*/ 13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6 h 18"/>
                  <a:gd name="T26" fmla="*/ 14 w 17"/>
                  <a:gd name="T27" fmla="*/ 3 h 18"/>
                  <a:gd name="T28" fmla="*/ 11 w 17"/>
                  <a:gd name="T29" fmla="*/ 1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1 h 18"/>
                  <a:gd name="T36" fmla="*/ 1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3" name="Freeform 555">
                <a:extLst>
                  <a:ext uri="{FF2B5EF4-FFF2-40B4-BE49-F238E27FC236}">
                    <a16:creationId xmlns:a16="http://schemas.microsoft.com/office/drawing/2014/main" id="{AE2EE479-6D3E-49B8-A404-0AC73EEDB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6275" y="2320917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1 w 17"/>
                  <a:gd name="T7" fmla="*/ 15 h 18"/>
                  <a:gd name="T8" fmla="*/ 4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7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5 h 18"/>
                  <a:gd name="T26" fmla="*/ 14 w 17"/>
                  <a:gd name="T27" fmla="*/ 3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0 h 18"/>
                  <a:gd name="T36" fmla="*/ 1 w 17"/>
                  <a:gd name="T37" fmla="*/ 3 h 18"/>
                  <a:gd name="T38" fmla="*/ 0 w 17"/>
                  <a:gd name="T39" fmla="*/ 5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4" name="Freeform 556">
                <a:extLst>
                  <a:ext uri="{FF2B5EF4-FFF2-40B4-BE49-F238E27FC236}">
                    <a16:creationId xmlns:a16="http://schemas.microsoft.com/office/drawing/2014/main" id="{88526D87-4C8A-42FB-98D6-A3033473E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863" y="23066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5" name="Freeform 557">
                <a:extLst>
                  <a:ext uri="{FF2B5EF4-FFF2-40B4-BE49-F238E27FC236}">
                    <a16:creationId xmlns:a16="http://schemas.microsoft.com/office/drawing/2014/main" id="{4E0436EB-3415-463C-961E-308996A92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100" y="23018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6" name="Freeform 558">
                <a:extLst>
                  <a:ext uri="{FF2B5EF4-FFF2-40B4-BE49-F238E27FC236}">
                    <a16:creationId xmlns:a16="http://schemas.microsoft.com/office/drawing/2014/main" id="{EDD4B0F7-87C9-4AF6-8CAA-691AF781A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750" y="2293929"/>
                <a:ext cx="26988" cy="30162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0 w 17"/>
                  <a:gd name="T5" fmla="*/ 12 h 19"/>
                  <a:gd name="T6" fmla="*/ 1 w 17"/>
                  <a:gd name="T7" fmla="*/ 15 h 19"/>
                  <a:gd name="T8" fmla="*/ 4 w 17"/>
                  <a:gd name="T9" fmla="*/ 17 h 19"/>
                  <a:gd name="T10" fmla="*/ 9 w 17"/>
                  <a:gd name="T11" fmla="*/ 19 h 19"/>
                  <a:gd name="T12" fmla="*/ 9 w 17"/>
                  <a:gd name="T13" fmla="*/ 19 h 19"/>
                  <a:gd name="T14" fmla="*/ 11 w 17"/>
                  <a:gd name="T15" fmla="*/ 17 h 19"/>
                  <a:gd name="T16" fmla="*/ 14 w 17"/>
                  <a:gd name="T17" fmla="*/ 15 h 19"/>
                  <a:gd name="T18" fmla="*/ 16 w 17"/>
                  <a:gd name="T19" fmla="*/ 12 h 19"/>
                  <a:gd name="T20" fmla="*/ 17 w 17"/>
                  <a:gd name="T21" fmla="*/ 9 h 19"/>
                  <a:gd name="T22" fmla="*/ 17 w 17"/>
                  <a:gd name="T23" fmla="*/ 9 h 19"/>
                  <a:gd name="T24" fmla="*/ 16 w 17"/>
                  <a:gd name="T25" fmla="*/ 5 h 19"/>
                  <a:gd name="T26" fmla="*/ 14 w 17"/>
                  <a:gd name="T27" fmla="*/ 2 h 19"/>
                  <a:gd name="T28" fmla="*/ 11 w 17"/>
                  <a:gd name="T29" fmla="*/ 0 h 19"/>
                  <a:gd name="T30" fmla="*/ 9 w 17"/>
                  <a:gd name="T31" fmla="*/ 0 h 19"/>
                  <a:gd name="T32" fmla="*/ 9 w 17"/>
                  <a:gd name="T33" fmla="*/ 0 h 19"/>
                  <a:gd name="T34" fmla="*/ 4 w 17"/>
                  <a:gd name="T35" fmla="*/ 0 h 19"/>
                  <a:gd name="T36" fmla="*/ 1 w 17"/>
                  <a:gd name="T37" fmla="*/ 2 h 19"/>
                  <a:gd name="T38" fmla="*/ 0 w 17"/>
                  <a:gd name="T39" fmla="*/ 5 h 19"/>
                  <a:gd name="T40" fmla="*/ 0 w 17"/>
                  <a:gd name="T41" fmla="*/ 9 h 19"/>
                  <a:gd name="T42" fmla="*/ 0 w 17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1" y="17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7" name="Freeform 559">
                <a:extLst>
                  <a:ext uri="{FF2B5EF4-FFF2-40B4-BE49-F238E27FC236}">
                    <a16:creationId xmlns:a16="http://schemas.microsoft.com/office/drawing/2014/main" id="{2571AB6E-F7C7-4543-8E8A-2637185B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7225" y="2293929"/>
                <a:ext cx="25400" cy="30162"/>
              </a:xfrm>
              <a:custGeom>
                <a:avLst/>
                <a:gdLst>
                  <a:gd name="T0" fmla="*/ 0 w 16"/>
                  <a:gd name="T1" fmla="*/ 9 h 19"/>
                  <a:gd name="T2" fmla="*/ 0 w 16"/>
                  <a:gd name="T3" fmla="*/ 9 h 19"/>
                  <a:gd name="T4" fmla="*/ 0 w 16"/>
                  <a:gd name="T5" fmla="*/ 12 h 19"/>
                  <a:gd name="T6" fmla="*/ 1 w 16"/>
                  <a:gd name="T7" fmla="*/ 15 h 19"/>
                  <a:gd name="T8" fmla="*/ 4 w 16"/>
                  <a:gd name="T9" fmla="*/ 17 h 19"/>
                  <a:gd name="T10" fmla="*/ 7 w 16"/>
                  <a:gd name="T11" fmla="*/ 19 h 19"/>
                  <a:gd name="T12" fmla="*/ 7 w 16"/>
                  <a:gd name="T13" fmla="*/ 19 h 19"/>
                  <a:gd name="T14" fmla="*/ 12 w 16"/>
                  <a:gd name="T15" fmla="*/ 17 h 19"/>
                  <a:gd name="T16" fmla="*/ 15 w 16"/>
                  <a:gd name="T17" fmla="*/ 15 h 19"/>
                  <a:gd name="T18" fmla="*/ 16 w 16"/>
                  <a:gd name="T19" fmla="*/ 12 h 19"/>
                  <a:gd name="T20" fmla="*/ 16 w 16"/>
                  <a:gd name="T21" fmla="*/ 9 h 19"/>
                  <a:gd name="T22" fmla="*/ 16 w 16"/>
                  <a:gd name="T23" fmla="*/ 9 h 19"/>
                  <a:gd name="T24" fmla="*/ 16 w 16"/>
                  <a:gd name="T25" fmla="*/ 5 h 19"/>
                  <a:gd name="T26" fmla="*/ 15 w 16"/>
                  <a:gd name="T27" fmla="*/ 2 h 19"/>
                  <a:gd name="T28" fmla="*/ 12 w 16"/>
                  <a:gd name="T29" fmla="*/ 0 h 19"/>
                  <a:gd name="T30" fmla="*/ 7 w 16"/>
                  <a:gd name="T31" fmla="*/ 0 h 19"/>
                  <a:gd name="T32" fmla="*/ 7 w 16"/>
                  <a:gd name="T33" fmla="*/ 0 h 19"/>
                  <a:gd name="T34" fmla="*/ 4 w 16"/>
                  <a:gd name="T35" fmla="*/ 0 h 19"/>
                  <a:gd name="T36" fmla="*/ 1 w 16"/>
                  <a:gd name="T37" fmla="*/ 2 h 19"/>
                  <a:gd name="T38" fmla="*/ 0 w 16"/>
                  <a:gd name="T39" fmla="*/ 5 h 19"/>
                  <a:gd name="T40" fmla="*/ 0 w 16"/>
                  <a:gd name="T41" fmla="*/ 9 h 19"/>
                  <a:gd name="T42" fmla="*/ 0 w 16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7" y="19"/>
                    </a:lnTo>
                    <a:lnTo>
                      <a:pt x="7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8" name="Freeform 560">
                <a:extLst>
                  <a:ext uri="{FF2B5EF4-FFF2-40B4-BE49-F238E27FC236}">
                    <a16:creationId xmlns:a16="http://schemas.microsoft.com/office/drawing/2014/main" id="{E3AF56FE-A0D9-449C-9DA1-C3846A8B4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4525" y="22875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89" name="Freeform 561">
                <a:extLst>
                  <a:ext uri="{FF2B5EF4-FFF2-40B4-BE49-F238E27FC236}">
                    <a16:creationId xmlns:a16="http://schemas.microsoft.com/office/drawing/2014/main" id="{36C55AF5-F4AB-4FC7-809E-F89801D1A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000" y="22844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0" name="Freeform 562">
                <a:extLst>
                  <a:ext uri="{FF2B5EF4-FFF2-40B4-BE49-F238E27FC236}">
                    <a16:creationId xmlns:a16="http://schemas.microsoft.com/office/drawing/2014/main" id="{FE4243F2-A801-47AC-BE58-1295CA5CB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900" y="22685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1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2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1" name="Freeform 563">
                <a:extLst>
                  <a:ext uri="{FF2B5EF4-FFF2-40B4-BE49-F238E27FC236}">
                    <a16:creationId xmlns:a16="http://schemas.microsoft.com/office/drawing/2014/main" id="{066D8EB0-F724-4E89-A999-599B499AF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375" y="226535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2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2" name="Freeform 564">
                <a:extLst>
                  <a:ext uri="{FF2B5EF4-FFF2-40B4-BE49-F238E27FC236}">
                    <a16:creationId xmlns:a16="http://schemas.microsoft.com/office/drawing/2014/main" id="{EA72EED4-6C97-425D-9D5C-1B5CA17A3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6738" y="22574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7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3 w 18"/>
                  <a:gd name="T37" fmla="*/ 3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7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3" name="Freeform 565">
                <a:extLst>
                  <a:ext uri="{FF2B5EF4-FFF2-40B4-BE49-F238E27FC236}">
                    <a16:creationId xmlns:a16="http://schemas.microsoft.com/office/drawing/2014/main" id="{D98EFEE7-6C92-4749-BF13-8146CB4C6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5463" y="22558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4" name="Freeform 566">
                <a:extLst>
                  <a:ext uri="{FF2B5EF4-FFF2-40B4-BE49-F238E27FC236}">
                    <a16:creationId xmlns:a16="http://schemas.microsoft.com/office/drawing/2014/main" id="{C3C3BE18-8EE9-46C7-B94F-C2424B827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425" y="2192330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5" name="Freeform 567">
                <a:extLst>
                  <a:ext uri="{FF2B5EF4-FFF2-40B4-BE49-F238E27FC236}">
                    <a16:creationId xmlns:a16="http://schemas.microsoft.com/office/drawing/2014/main" id="{9B2BEBD4-06AB-4701-88B0-FE40A886F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338" y="2166930"/>
                <a:ext cx="28575" cy="25400"/>
              </a:xfrm>
              <a:custGeom>
                <a:avLst/>
                <a:gdLst>
                  <a:gd name="T0" fmla="*/ 0 w 18"/>
                  <a:gd name="T1" fmla="*/ 7 h 16"/>
                  <a:gd name="T2" fmla="*/ 0 w 18"/>
                  <a:gd name="T3" fmla="*/ 7 h 16"/>
                  <a:gd name="T4" fmla="*/ 0 w 18"/>
                  <a:gd name="T5" fmla="*/ 12 h 16"/>
                  <a:gd name="T6" fmla="*/ 3 w 18"/>
                  <a:gd name="T7" fmla="*/ 15 h 16"/>
                  <a:gd name="T8" fmla="*/ 5 w 18"/>
                  <a:gd name="T9" fmla="*/ 16 h 16"/>
                  <a:gd name="T10" fmla="*/ 9 w 18"/>
                  <a:gd name="T11" fmla="*/ 16 h 16"/>
                  <a:gd name="T12" fmla="*/ 9 w 18"/>
                  <a:gd name="T13" fmla="*/ 16 h 16"/>
                  <a:gd name="T14" fmla="*/ 12 w 18"/>
                  <a:gd name="T15" fmla="*/ 16 h 16"/>
                  <a:gd name="T16" fmla="*/ 15 w 18"/>
                  <a:gd name="T17" fmla="*/ 15 h 16"/>
                  <a:gd name="T18" fmla="*/ 17 w 18"/>
                  <a:gd name="T19" fmla="*/ 12 h 16"/>
                  <a:gd name="T20" fmla="*/ 18 w 18"/>
                  <a:gd name="T21" fmla="*/ 7 h 16"/>
                  <a:gd name="T22" fmla="*/ 18 w 18"/>
                  <a:gd name="T23" fmla="*/ 7 h 16"/>
                  <a:gd name="T24" fmla="*/ 17 w 18"/>
                  <a:gd name="T25" fmla="*/ 4 h 16"/>
                  <a:gd name="T26" fmla="*/ 15 w 18"/>
                  <a:gd name="T27" fmla="*/ 1 h 16"/>
                  <a:gd name="T28" fmla="*/ 12 w 18"/>
                  <a:gd name="T29" fmla="*/ 0 h 16"/>
                  <a:gd name="T30" fmla="*/ 9 w 18"/>
                  <a:gd name="T31" fmla="*/ 0 h 16"/>
                  <a:gd name="T32" fmla="*/ 9 w 18"/>
                  <a:gd name="T33" fmla="*/ 0 h 16"/>
                  <a:gd name="T34" fmla="*/ 5 w 18"/>
                  <a:gd name="T35" fmla="*/ 0 h 16"/>
                  <a:gd name="T36" fmla="*/ 3 w 18"/>
                  <a:gd name="T37" fmla="*/ 1 h 16"/>
                  <a:gd name="T38" fmla="*/ 0 w 18"/>
                  <a:gd name="T39" fmla="*/ 4 h 16"/>
                  <a:gd name="T40" fmla="*/ 0 w 18"/>
                  <a:gd name="T41" fmla="*/ 7 h 16"/>
                  <a:gd name="T42" fmla="*/ 0 w 18"/>
                  <a:gd name="T4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6">
                    <a:moveTo>
                      <a:pt x="0" y="7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6" name="Freeform 568">
                <a:extLst>
                  <a:ext uri="{FF2B5EF4-FFF2-40B4-BE49-F238E27FC236}">
                    <a16:creationId xmlns:a16="http://schemas.microsoft.com/office/drawing/2014/main" id="{7F78F538-C7DA-4240-ADC5-0A29E8B28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7988" y="2146293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3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7" name="Freeform 569">
                <a:extLst>
                  <a:ext uri="{FF2B5EF4-FFF2-40B4-BE49-F238E27FC236}">
                    <a16:creationId xmlns:a16="http://schemas.microsoft.com/office/drawing/2014/main" id="{4985874A-9FED-47F3-AD22-3B560B7A7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3225" y="2136768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5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5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8" name="Freeform 570">
                <a:extLst>
                  <a:ext uri="{FF2B5EF4-FFF2-40B4-BE49-F238E27FC236}">
                    <a16:creationId xmlns:a16="http://schemas.microsoft.com/office/drawing/2014/main" id="{F88B9594-BA36-479A-A8DE-9767AF762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8463" y="213041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99" name="Freeform 571">
                <a:extLst>
                  <a:ext uri="{FF2B5EF4-FFF2-40B4-BE49-F238E27FC236}">
                    <a16:creationId xmlns:a16="http://schemas.microsoft.com/office/drawing/2014/main" id="{87A792F3-092B-47C7-B785-B8A42FB26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0525" y="211771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0" name="Freeform 572">
                <a:extLst>
                  <a:ext uri="{FF2B5EF4-FFF2-40B4-BE49-F238E27FC236}">
                    <a16:creationId xmlns:a16="http://schemas.microsoft.com/office/drawing/2014/main" id="{43B3FD6E-9ACB-4FDB-8204-D9C69BEC7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175" y="211136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1" name="Freeform 573">
                <a:extLst>
                  <a:ext uri="{FF2B5EF4-FFF2-40B4-BE49-F238E27FC236}">
                    <a16:creationId xmlns:a16="http://schemas.microsoft.com/office/drawing/2014/main" id="{7B70536A-C270-4A94-B10B-E4D654C47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650" y="21034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1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2" name="Freeform 574">
                <a:extLst>
                  <a:ext uri="{FF2B5EF4-FFF2-40B4-BE49-F238E27FC236}">
                    <a16:creationId xmlns:a16="http://schemas.microsoft.com/office/drawing/2014/main" id="{66DEFB7E-3F25-4819-B15A-E9B12B7DB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0" y="209866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3" name="Freeform 575">
                <a:extLst>
                  <a:ext uri="{FF2B5EF4-FFF2-40B4-BE49-F238E27FC236}">
                    <a16:creationId xmlns:a16="http://schemas.microsoft.com/office/drawing/2014/main" id="{F2FE7532-451B-49CF-B0FF-4DC11C515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838" y="209390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4" name="Freeform 576">
                <a:extLst>
                  <a:ext uri="{FF2B5EF4-FFF2-40B4-BE49-F238E27FC236}">
                    <a16:creationId xmlns:a16="http://schemas.microsoft.com/office/drawing/2014/main" id="{1F58B494-8A26-44B2-8D95-D77F6EE37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9725" y="2085968"/>
                <a:ext cx="26988" cy="30162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1 w 17"/>
                  <a:gd name="T5" fmla="*/ 12 h 19"/>
                  <a:gd name="T6" fmla="*/ 3 w 17"/>
                  <a:gd name="T7" fmla="*/ 16 h 19"/>
                  <a:gd name="T8" fmla="*/ 6 w 17"/>
                  <a:gd name="T9" fmla="*/ 17 h 19"/>
                  <a:gd name="T10" fmla="*/ 8 w 17"/>
                  <a:gd name="T11" fmla="*/ 19 h 19"/>
                  <a:gd name="T12" fmla="*/ 8 w 17"/>
                  <a:gd name="T13" fmla="*/ 19 h 19"/>
                  <a:gd name="T14" fmla="*/ 11 w 17"/>
                  <a:gd name="T15" fmla="*/ 17 h 19"/>
                  <a:gd name="T16" fmla="*/ 14 w 17"/>
                  <a:gd name="T17" fmla="*/ 16 h 19"/>
                  <a:gd name="T18" fmla="*/ 17 w 17"/>
                  <a:gd name="T19" fmla="*/ 12 h 19"/>
                  <a:gd name="T20" fmla="*/ 17 w 17"/>
                  <a:gd name="T21" fmla="*/ 9 h 19"/>
                  <a:gd name="T22" fmla="*/ 17 w 17"/>
                  <a:gd name="T23" fmla="*/ 9 h 19"/>
                  <a:gd name="T24" fmla="*/ 17 w 17"/>
                  <a:gd name="T25" fmla="*/ 5 h 19"/>
                  <a:gd name="T26" fmla="*/ 14 w 17"/>
                  <a:gd name="T27" fmla="*/ 2 h 19"/>
                  <a:gd name="T28" fmla="*/ 11 w 17"/>
                  <a:gd name="T29" fmla="*/ 0 h 19"/>
                  <a:gd name="T30" fmla="*/ 8 w 17"/>
                  <a:gd name="T31" fmla="*/ 0 h 19"/>
                  <a:gd name="T32" fmla="*/ 8 w 17"/>
                  <a:gd name="T33" fmla="*/ 0 h 19"/>
                  <a:gd name="T34" fmla="*/ 6 w 17"/>
                  <a:gd name="T35" fmla="*/ 0 h 19"/>
                  <a:gd name="T36" fmla="*/ 3 w 17"/>
                  <a:gd name="T37" fmla="*/ 2 h 19"/>
                  <a:gd name="T38" fmla="*/ 1 w 17"/>
                  <a:gd name="T39" fmla="*/ 5 h 19"/>
                  <a:gd name="T40" fmla="*/ 0 w 17"/>
                  <a:gd name="T41" fmla="*/ 9 h 19"/>
                  <a:gd name="T42" fmla="*/ 0 w 17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1" y="17"/>
                    </a:lnTo>
                    <a:lnTo>
                      <a:pt x="14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5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5" name="Freeform 577">
                <a:extLst>
                  <a:ext uri="{FF2B5EF4-FFF2-40B4-BE49-F238E27FC236}">
                    <a16:creationId xmlns:a16="http://schemas.microsoft.com/office/drawing/2014/main" id="{48B52F4B-B560-42EF-870E-4B829A5BC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788" y="2081205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5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5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6" name="Freeform 578">
                <a:extLst>
                  <a:ext uri="{FF2B5EF4-FFF2-40B4-BE49-F238E27FC236}">
                    <a16:creationId xmlns:a16="http://schemas.microsoft.com/office/drawing/2014/main" id="{23F940A1-0115-4BE4-86E7-3F804A9CD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2263" y="20716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7" name="Freeform 579">
                <a:extLst>
                  <a:ext uri="{FF2B5EF4-FFF2-40B4-BE49-F238E27FC236}">
                    <a16:creationId xmlns:a16="http://schemas.microsoft.com/office/drawing/2014/main" id="{8DBE06E7-45B5-47C4-869A-548B20D28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738" y="20653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8" name="Freeform 580">
                <a:extLst>
                  <a:ext uri="{FF2B5EF4-FFF2-40B4-BE49-F238E27FC236}">
                    <a16:creationId xmlns:a16="http://schemas.microsoft.com/office/drawing/2014/main" id="{3446FD99-82C1-48E8-BA5B-2468B97DF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150" y="204310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09" name="Freeform 581">
                <a:extLst>
                  <a:ext uri="{FF2B5EF4-FFF2-40B4-BE49-F238E27FC236}">
                    <a16:creationId xmlns:a16="http://schemas.microsoft.com/office/drawing/2014/main" id="{D1DEA15C-3299-4154-B652-7A4936BED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7975" y="202564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0" name="Freeform 582">
                <a:extLst>
                  <a:ext uri="{FF2B5EF4-FFF2-40B4-BE49-F238E27FC236}">
                    <a16:creationId xmlns:a16="http://schemas.microsoft.com/office/drawing/2014/main" id="{3476A6FE-DBC0-4B37-9EC3-4505FC2E9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925" y="1984368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2 w 18"/>
                  <a:gd name="T7" fmla="*/ 16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7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1" name="Freeform 583">
                <a:extLst>
                  <a:ext uri="{FF2B5EF4-FFF2-40B4-BE49-F238E27FC236}">
                    <a16:creationId xmlns:a16="http://schemas.microsoft.com/office/drawing/2014/main" id="{1DC4AE88-B982-4BED-9B80-80DE5E0CA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288" y="197484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1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2" name="Freeform 584">
                <a:extLst>
                  <a:ext uri="{FF2B5EF4-FFF2-40B4-BE49-F238E27FC236}">
                    <a16:creationId xmlns:a16="http://schemas.microsoft.com/office/drawing/2014/main" id="{2C0BBF36-FD82-4A1A-A3D4-27F48DCF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6063" y="195896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3" name="Freeform 585">
                <a:extLst>
                  <a:ext uri="{FF2B5EF4-FFF2-40B4-BE49-F238E27FC236}">
                    <a16:creationId xmlns:a16="http://schemas.microsoft.com/office/drawing/2014/main" id="{193CDA80-5588-4834-A681-0CBF77E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7488" y="19002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4" name="Freeform 586">
                <a:extLst>
                  <a:ext uri="{FF2B5EF4-FFF2-40B4-BE49-F238E27FC236}">
                    <a16:creationId xmlns:a16="http://schemas.microsoft.com/office/drawing/2014/main" id="{2C12E728-18AB-41E8-AE7A-A40667DB3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038" y="179704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5" name="Freeform 587">
                <a:extLst>
                  <a:ext uri="{FF2B5EF4-FFF2-40B4-BE49-F238E27FC236}">
                    <a16:creationId xmlns:a16="http://schemas.microsoft.com/office/drawing/2014/main" id="{DC3EF529-D87D-484F-849E-1CE4DAE05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113" y="175100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6" name="Freeform 588">
                <a:extLst>
                  <a:ext uri="{FF2B5EF4-FFF2-40B4-BE49-F238E27FC236}">
                    <a16:creationId xmlns:a16="http://schemas.microsoft.com/office/drawing/2014/main" id="{3D681A22-10A4-43C2-85DA-1D95EE669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413" y="172401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7" name="Freeform 589">
                <a:extLst>
                  <a:ext uri="{FF2B5EF4-FFF2-40B4-BE49-F238E27FC236}">
                    <a16:creationId xmlns:a16="http://schemas.microsoft.com/office/drawing/2014/main" id="{A4248BF0-A1AA-49CD-B2D7-E78235DF3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650" y="1682744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4 h 18"/>
                  <a:gd name="T6" fmla="*/ 2 w 17"/>
                  <a:gd name="T7" fmla="*/ 17 h 18"/>
                  <a:gd name="T8" fmla="*/ 5 w 17"/>
                  <a:gd name="T9" fmla="*/ 18 h 18"/>
                  <a:gd name="T10" fmla="*/ 9 w 17"/>
                  <a:gd name="T11" fmla="*/ 18 h 18"/>
                  <a:gd name="T12" fmla="*/ 9 w 17"/>
                  <a:gd name="T13" fmla="*/ 18 h 18"/>
                  <a:gd name="T14" fmla="*/ 12 w 17"/>
                  <a:gd name="T15" fmla="*/ 18 h 18"/>
                  <a:gd name="T16" fmla="*/ 15 w 17"/>
                  <a:gd name="T17" fmla="*/ 17 h 18"/>
                  <a:gd name="T18" fmla="*/ 17 w 17"/>
                  <a:gd name="T19" fmla="*/ 14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5 w 17"/>
                  <a:gd name="T27" fmla="*/ 3 h 18"/>
                  <a:gd name="T28" fmla="*/ 12 w 17"/>
                  <a:gd name="T29" fmla="*/ 1 h 18"/>
                  <a:gd name="T30" fmla="*/ 9 w 17"/>
                  <a:gd name="T31" fmla="*/ 0 h 18"/>
                  <a:gd name="T32" fmla="*/ 9 w 17"/>
                  <a:gd name="T33" fmla="*/ 0 h 18"/>
                  <a:gd name="T34" fmla="*/ 5 w 17"/>
                  <a:gd name="T35" fmla="*/ 1 h 18"/>
                  <a:gd name="T36" fmla="*/ 2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8" name="Freeform 590">
                <a:extLst>
                  <a:ext uri="{FF2B5EF4-FFF2-40B4-BE49-F238E27FC236}">
                    <a16:creationId xmlns:a16="http://schemas.microsoft.com/office/drawing/2014/main" id="{939889FC-B1F7-4D2D-A907-625E40F14F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075" y="164940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19" name="Freeform 591">
                <a:extLst>
                  <a:ext uri="{FF2B5EF4-FFF2-40B4-BE49-F238E27FC236}">
                    <a16:creationId xmlns:a16="http://schemas.microsoft.com/office/drawing/2014/main" id="{F4F40FBE-B0AB-400B-BCFD-BB592BFBC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438" y="163194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0" name="Freeform 592">
                <a:extLst>
                  <a:ext uri="{FF2B5EF4-FFF2-40B4-BE49-F238E27FC236}">
                    <a16:creationId xmlns:a16="http://schemas.microsoft.com/office/drawing/2014/main" id="{56FBD8C9-2069-4596-90F2-18477DB1F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7150" y="160813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1" name="Freeform 593">
                <a:extLst>
                  <a:ext uri="{FF2B5EF4-FFF2-40B4-BE49-F238E27FC236}">
                    <a16:creationId xmlns:a16="http://schemas.microsoft.com/office/drawing/2014/main" id="{8EA073B9-6973-4360-A017-90D45EA0B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163" y="156685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2" name="Freeform 594">
                <a:extLst>
                  <a:ext uri="{FF2B5EF4-FFF2-40B4-BE49-F238E27FC236}">
                    <a16:creationId xmlns:a16="http://schemas.microsoft.com/office/drawing/2014/main" id="{E6AEAE36-3503-4F5B-B930-FEDBACA22E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575" y="152240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3" name="Freeform 595">
                <a:extLst>
                  <a:ext uri="{FF2B5EF4-FFF2-40B4-BE49-F238E27FC236}">
                    <a16:creationId xmlns:a16="http://schemas.microsoft.com/office/drawing/2014/main" id="{5C4CC530-520C-4422-BAFC-E5D072079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5875" y="1487482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2 w 17"/>
                  <a:gd name="T7" fmla="*/ 15 h 18"/>
                  <a:gd name="T8" fmla="*/ 5 w 17"/>
                  <a:gd name="T9" fmla="*/ 16 h 18"/>
                  <a:gd name="T10" fmla="*/ 8 w 17"/>
                  <a:gd name="T11" fmla="*/ 18 h 18"/>
                  <a:gd name="T12" fmla="*/ 8 w 17"/>
                  <a:gd name="T13" fmla="*/ 18 h 18"/>
                  <a:gd name="T14" fmla="*/ 12 w 17"/>
                  <a:gd name="T15" fmla="*/ 16 h 18"/>
                  <a:gd name="T16" fmla="*/ 15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4 h 18"/>
                  <a:gd name="T26" fmla="*/ 15 w 17"/>
                  <a:gd name="T27" fmla="*/ 3 h 18"/>
                  <a:gd name="T28" fmla="*/ 12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0 h 18"/>
                  <a:gd name="T36" fmla="*/ 2 w 17"/>
                  <a:gd name="T37" fmla="*/ 3 h 18"/>
                  <a:gd name="T38" fmla="*/ 0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4" name="Freeform 596">
                <a:extLst>
                  <a:ext uri="{FF2B5EF4-FFF2-40B4-BE49-F238E27FC236}">
                    <a16:creationId xmlns:a16="http://schemas.microsoft.com/office/drawing/2014/main" id="{69A60D76-DF29-486B-B9B8-CEBFE4650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713" y="1457320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5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5 h 19"/>
                  <a:gd name="T18" fmla="*/ 17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5" name="Freeform 597">
                <a:extLst>
                  <a:ext uri="{FF2B5EF4-FFF2-40B4-BE49-F238E27FC236}">
                    <a16:creationId xmlns:a16="http://schemas.microsoft.com/office/drawing/2014/main" id="{A928ED8D-4C27-401A-830B-B66ACB99A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788" y="1425570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5 w 18"/>
                  <a:gd name="T17" fmla="*/ 17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5 w 18"/>
                  <a:gd name="T27" fmla="*/ 4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4 h 19"/>
                  <a:gd name="T38" fmla="*/ 1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6" name="Freeform 598">
                <a:extLst>
                  <a:ext uri="{FF2B5EF4-FFF2-40B4-BE49-F238E27FC236}">
                    <a16:creationId xmlns:a16="http://schemas.microsoft.com/office/drawing/2014/main" id="{3255B276-A01D-48B7-8AED-D40694FB2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850" y="1416045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7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7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7" name="Freeform 599">
                <a:extLst>
                  <a:ext uri="{FF2B5EF4-FFF2-40B4-BE49-F238E27FC236}">
                    <a16:creationId xmlns:a16="http://schemas.microsoft.com/office/drawing/2014/main" id="{D3790D63-6890-44A5-B681-1E75E21A9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088" y="1406520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2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7 w 18"/>
                  <a:gd name="T17" fmla="*/ 16 h 19"/>
                  <a:gd name="T18" fmla="*/ 18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5 h 19"/>
                  <a:gd name="T26" fmla="*/ 17 w 18"/>
                  <a:gd name="T27" fmla="*/ 3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2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7" y="16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8" name="Freeform 600">
                <a:extLst>
                  <a:ext uri="{FF2B5EF4-FFF2-40B4-BE49-F238E27FC236}">
                    <a16:creationId xmlns:a16="http://schemas.microsoft.com/office/drawing/2014/main" id="{8C8E6504-2139-403C-A1FA-563801068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088" y="139223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29" name="Freeform 601">
                <a:extLst>
                  <a:ext uri="{FF2B5EF4-FFF2-40B4-BE49-F238E27FC236}">
                    <a16:creationId xmlns:a16="http://schemas.microsoft.com/office/drawing/2014/main" id="{B8D3939E-3F72-4104-A97B-645435EF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0" y="13779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0" name="Freeform 602">
                <a:extLst>
                  <a:ext uri="{FF2B5EF4-FFF2-40B4-BE49-F238E27FC236}">
                    <a16:creationId xmlns:a16="http://schemas.microsoft.com/office/drawing/2014/main" id="{70B2680F-C562-49BE-87A2-FB319EB9E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325" y="136365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1" name="Freeform 603">
                <a:extLst>
                  <a:ext uri="{FF2B5EF4-FFF2-40B4-BE49-F238E27FC236}">
                    <a16:creationId xmlns:a16="http://schemas.microsoft.com/office/drawing/2014/main" id="{B1CA6852-9607-4AEF-9E3B-FE0A6E022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563" y="135413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2" name="Freeform 604">
                <a:extLst>
                  <a:ext uri="{FF2B5EF4-FFF2-40B4-BE49-F238E27FC236}">
                    <a16:creationId xmlns:a16="http://schemas.microsoft.com/office/drawing/2014/main" id="{59F78516-4D8D-48B8-953F-F878D1725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750" y="1323971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2 w 18"/>
                  <a:gd name="T5" fmla="*/ 13 h 17"/>
                  <a:gd name="T6" fmla="*/ 3 w 18"/>
                  <a:gd name="T7" fmla="*/ 16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4 w 18"/>
                  <a:gd name="T15" fmla="*/ 17 h 17"/>
                  <a:gd name="T16" fmla="*/ 17 w 18"/>
                  <a:gd name="T17" fmla="*/ 16 h 17"/>
                  <a:gd name="T18" fmla="*/ 18 w 18"/>
                  <a:gd name="T19" fmla="*/ 13 h 17"/>
                  <a:gd name="T20" fmla="*/ 18 w 18"/>
                  <a:gd name="T21" fmla="*/ 8 h 17"/>
                  <a:gd name="T22" fmla="*/ 18 w 18"/>
                  <a:gd name="T23" fmla="*/ 8 h 17"/>
                  <a:gd name="T24" fmla="*/ 18 w 18"/>
                  <a:gd name="T25" fmla="*/ 5 h 17"/>
                  <a:gd name="T26" fmla="*/ 17 w 18"/>
                  <a:gd name="T27" fmla="*/ 2 h 17"/>
                  <a:gd name="T28" fmla="*/ 14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2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4" y="17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3" name="Freeform 605">
                <a:extLst>
                  <a:ext uri="{FF2B5EF4-FFF2-40B4-BE49-F238E27FC236}">
                    <a16:creationId xmlns:a16="http://schemas.microsoft.com/office/drawing/2014/main" id="{C211CA96-9699-4D91-990A-27BCD336B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825" y="129539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1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4" name="Freeform 606">
                <a:extLst>
                  <a:ext uri="{FF2B5EF4-FFF2-40B4-BE49-F238E27FC236}">
                    <a16:creationId xmlns:a16="http://schemas.microsoft.com/office/drawing/2014/main" id="{F5DA38EC-DDA9-4DE9-B05A-EFC6D88C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013" y="123824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5" name="Freeform 608">
                <a:extLst>
                  <a:ext uri="{FF2B5EF4-FFF2-40B4-BE49-F238E27FC236}">
                    <a16:creationId xmlns:a16="http://schemas.microsoft.com/office/drawing/2014/main" id="{B90ECD3B-27BF-4249-BDB8-A4B17E01B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250" y="122078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6" name="Freeform 609">
                <a:extLst>
                  <a:ext uri="{FF2B5EF4-FFF2-40B4-BE49-F238E27FC236}">
                    <a16:creationId xmlns:a16="http://schemas.microsoft.com/office/drawing/2014/main" id="{DEE8B0A8-F1D6-42ED-BA3F-0FC486174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662" y="1203321"/>
                <a:ext cx="26988" cy="30162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0 w 17"/>
                  <a:gd name="T5" fmla="*/ 13 h 19"/>
                  <a:gd name="T6" fmla="*/ 3 w 17"/>
                  <a:gd name="T7" fmla="*/ 16 h 19"/>
                  <a:gd name="T8" fmla="*/ 6 w 17"/>
                  <a:gd name="T9" fmla="*/ 19 h 19"/>
                  <a:gd name="T10" fmla="*/ 8 w 17"/>
                  <a:gd name="T11" fmla="*/ 19 h 19"/>
                  <a:gd name="T12" fmla="*/ 8 w 17"/>
                  <a:gd name="T13" fmla="*/ 19 h 19"/>
                  <a:gd name="T14" fmla="*/ 11 w 17"/>
                  <a:gd name="T15" fmla="*/ 19 h 19"/>
                  <a:gd name="T16" fmla="*/ 14 w 17"/>
                  <a:gd name="T17" fmla="*/ 16 h 19"/>
                  <a:gd name="T18" fmla="*/ 16 w 17"/>
                  <a:gd name="T19" fmla="*/ 13 h 19"/>
                  <a:gd name="T20" fmla="*/ 17 w 17"/>
                  <a:gd name="T21" fmla="*/ 9 h 19"/>
                  <a:gd name="T22" fmla="*/ 17 w 17"/>
                  <a:gd name="T23" fmla="*/ 9 h 19"/>
                  <a:gd name="T24" fmla="*/ 16 w 17"/>
                  <a:gd name="T25" fmla="*/ 6 h 19"/>
                  <a:gd name="T26" fmla="*/ 14 w 17"/>
                  <a:gd name="T27" fmla="*/ 3 h 19"/>
                  <a:gd name="T28" fmla="*/ 11 w 17"/>
                  <a:gd name="T29" fmla="*/ 2 h 19"/>
                  <a:gd name="T30" fmla="*/ 8 w 17"/>
                  <a:gd name="T31" fmla="*/ 0 h 19"/>
                  <a:gd name="T32" fmla="*/ 8 w 17"/>
                  <a:gd name="T33" fmla="*/ 0 h 19"/>
                  <a:gd name="T34" fmla="*/ 6 w 17"/>
                  <a:gd name="T35" fmla="*/ 2 h 19"/>
                  <a:gd name="T36" fmla="*/ 3 w 17"/>
                  <a:gd name="T37" fmla="*/ 3 h 19"/>
                  <a:gd name="T38" fmla="*/ 0 w 17"/>
                  <a:gd name="T39" fmla="*/ 6 h 19"/>
                  <a:gd name="T40" fmla="*/ 0 w 17"/>
                  <a:gd name="T41" fmla="*/ 9 h 19"/>
                  <a:gd name="T42" fmla="*/ 0 w 17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7" name="Freeform 610">
                <a:extLst>
                  <a:ext uri="{FF2B5EF4-FFF2-40B4-BE49-F238E27FC236}">
                    <a16:creationId xmlns:a16="http://schemas.microsoft.com/office/drawing/2014/main" id="{8C6393F2-6F10-4845-885D-DDD096DBA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487" y="119220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8" name="Freeform 611">
                <a:extLst>
                  <a:ext uri="{FF2B5EF4-FFF2-40B4-BE49-F238E27FC236}">
                    <a16:creationId xmlns:a16="http://schemas.microsoft.com/office/drawing/2014/main" id="{C3DF8E99-0580-43E8-8FEC-0266EEE0C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487" y="117950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2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2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9" name="Freeform 612">
                <a:extLst>
                  <a:ext uri="{FF2B5EF4-FFF2-40B4-BE49-F238E27FC236}">
                    <a16:creationId xmlns:a16="http://schemas.microsoft.com/office/drawing/2014/main" id="{A4EE3CC9-9839-489E-A19F-6A453A470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725" y="1162046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2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0" name="Freeform 613">
                <a:extLst>
                  <a:ext uri="{FF2B5EF4-FFF2-40B4-BE49-F238E27FC236}">
                    <a16:creationId xmlns:a16="http://schemas.microsoft.com/office/drawing/2014/main" id="{6F3211BF-D3EE-438C-B46C-E85F5FC02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2675" y="113823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1" name="Freeform 614">
                <a:extLst>
                  <a:ext uri="{FF2B5EF4-FFF2-40B4-BE49-F238E27FC236}">
                    <a16:creationId xmlns:a16="http://schemas.microsoft.com/office/drawing/2014/main" id="{A741DBA1-E756-4BB9-A589-8E0236275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937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2" name="Freeform 615">
                <a:extLst>
                  <a:ext uri="{FF2B5EF4-FFF2-40B4-BE49-F238E27FC236}">
                    <a16:creationId xmlns:a16="http://schemas.microsoft.com/office/drawing/2014/main" id="{A4D46C6D-4BB4-4F65-8F32-3EF47E5BE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537" y="127158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3" name="Freeform 616">
                <a:extLst>
                  <a:ext uri="{FF2B5EF4-FFF2-40B4-BE49-F238E27FC236}">
                    <a16:creationId xmlns:a16="http://schemas.microsoft.com/office/drawing/2014/main" id="{3B7F04FB-8B7A-4458-84A6-F95DC7E2A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187" y="1263645"/>
                <a:ext cx="26988" cy="30162"/>
              </a:xfrm>
              <a:custGeom>
                <a:avLst/>
                <a:gdLst>
                  <a:gd name="T0" fmla="*/ 0 w 17"/>
                  <a:gd name="T1" fmla="*/ 10 h 19"/>
                  <a:gd name="T2" fmla="*/ 0 w 17"/>
                  <a:gd name="T3" fmla="*/ 10 h 19"/>
                  <a:gd name="T4" fmla="*/ 0 w 17"/>
                  <a:gd name="T5" fmla="*/ 13 h 19"/>
                  <a:gd name="T6" fmla="*/ 2 w 17"/>
                  <a:gd name="T7" fmla="*/ 16 h 19"/>
                  <a:gd name="T8" fmla="*/ 5 w 17"/>
                  <a:gd name="T9" fmla="*/ 17 h 19"/>
                  <a:gd name="T10" fmla="*/ 8 w 17"/>
                  <a:gd name="T11" fmla="*/ 19 h 19"/>
                  <a:gd name="T12" fmla="*/ 8 w 17"/>
                  <a:gd name="T13" fmla="*/ 19 h 19"/>
                  <a:gd name="T14" fmla="*/ 11 w 17"/>
                  <a:gd name="T15" fmla="*/ 17 h 19"/>
                  <a:gd name="T16" fmla="*/ 14 w 17"/>
                  <a:gd name="T17" fmla="*/ 16 h 19"/>
                  <a:gd name="T18" fmla="*/ 16 w 17"/>
                  <a:gd name="T19" fmla="*/ 13 h 19"/>
                  <a:gd name="T20" fmla="*/ 17 w 17"/>
                  <a:gd name="T21" fmla="*/ 10 h 19"/>
                  <a:gd name="T22" fmla="*/ 17 w 17"/>
                  <a:gd name="T23" fmla="*/ 10 h 19"/>
                  <a:gd name="T24" fmla="*/ 16 w 17"/>
                  <a:gd name="T25" fmla="*/ 7 h 19"/>
                  <a:gd name="T26" fmla="*/ 14 w 17"/>
                  <a:gd name="T27" fmla="*/ 3 h 19"/>
                  <a:gd name="T28" fmla="*/ 11 w 17"/>
                  <a:gd name="T29" fmla="*/ 0 h 19"/>
                  <a:gd name="T30" fmla="*/ 8 w 17"/>
                  <a:gd name="T31" fmla="*/ 0 h 19"/>
                  <a:gd name="T32" fmla="*/ 8 w 17"/>
                  <a:gd name="T33" fmla="*/ 0 h 19"/>
                  <a:gd name="T34" fmla="*/ 5 w 17"/>
                  <a:gd name="T35" fmla="*/ 0 h 19"/>
                  <a:gd name="T36" fmla="*/ 2 w 17"/>
                  <a:gd name="T37" fmla="*/ 3 h 19"/>
                  <a:gd name="T38" fmla="*/ 0 w 17"/>
                  <a:gd name="T39" fmla="*/ 7 h 19"/>
                  <a:gd name="T40" fmla="*/ 0 w 17"/>
                  <a:gd name="T41" fmla="*/ 10 h 19"/>
                  <a:gd name="T42" fmla="*/ 0 w 17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1" y="17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6" y="7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4" name="Freeform 617">
                <a:extLst>
                  <a:ext uri="{FF2B5EF4-FFF2-40B4-BE49-F238E27FC236}">
                    <a16:creationId xmlns:a16="http://schemas.microsoft.com/office/drawing/2014/main" id="{306F10BB-E16E-4472-9C5B-ECDF6727A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012" y="125729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5" name="Freeform 618">
                <a:extLst>
                  <a:ext uri="{FF2B5EF4-FFF2-40B4-BE49-F238E27FC236}">
                    <a16:creationId xmlns:a16="http://schemas.microsoft.com/office/drawing/2014/main" id="{F6D51EF0-8E18-4A86-BA9E-5D7BDACB4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887" y="128428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6" name="Freeform 619">
                <a:extLst>
                  <a:ext uri="{FF2B5EF4-FFF2-40B4-BE49-F238E27FC236}">
                    <a16:creationId xmlns:a16="http://schemas.microsoft.com/office/drawing/2014/main" id="{88BD4D89-F247-4E1C-9336-3D49DB5EF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5062" y="129063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7" name="Freeform 620">
                <a:extLst>
                  <a:ext uri="{FF2B5EF4-FFF2-40B4-BE49-F238E27FC236}">
                    <a16:creationId xmlns:a16="http://schemas.microsoft.com/office/drawing/2014/main" id="{1C9CB98A-21D7-4AB9-8DB2-F22253C2D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137" y="143192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8" name="Freeform 621">
                <a:extLst>
                  <a:ext uri="{FF2B5EF4-FFF2-40B4-BE49-F238E27FC236}">
                    <a16:creationId xmlns:a16="http://schemas.microsoft.com/office/drawing/2014/main" id="{56DB356E-110E-4127-8C99-F4E11F422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837" y="143827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49" name="Freeform 622">
                <a:extLst>
                  <a:ext uri="{FF2B5EF4-FFF2-40B4-BE49-F238E27FC236}">
                    <a16:creationId xmlns:a16="http://schemas.microsoft.com/office/drawing/2014/main" id="{6396C09B-9DAA-4394-A97F-8F0E3CC86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075" y="143350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5 w 18"/>
                  <a:gd name="T17" fmla="*/ 15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3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5" y="15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0" name="Freeform 623">
                <a:extLst>
                  <a:ext uri="{FF2B5EF4-FFF2-40B4-BE49-F238E27FC236}">
                    <a16:creationId xmlns:a16="http://schemas.microsoft.com/office/drawing/2014/main" id="{7F0440C8-FBF6-4641-9233-8FDEA20C8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400" y="151129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1" name="Freeform 624">
                <a:extLst>
                  <a:ext uri="{FF2B5EF4-FFF2-40B4-BE49-F238E27FC236}">
                    <a16:creationId xmlns:a16="http://schemas.microsoft.com/office/drawing/2014/main" id="{655D0671-3424-49E5-9E63-44EBC75289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3812" y="150335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2" name="Freeform 625">
                <a:extLst>
                  <a:ext uri="{FF2B5EF4-FFF2-40B4-BE49-F238E27FC236}">
                    <a16:creationId xmlns:a16="http://schemas.microsoft.com/office/drawing/2014/main" id="{9D99639F-C4D7-4658-AF45-64CEF3610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9212" y="160019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3" name="Freeform 626">
                <a:extLst>
                  <a:ext uri="{FF2B5EF4-FFF2-40B4-BE49-F238E27FC236}">
                    <a16:creationId xmlns:a16="http://schemas.microsoft.com/office/drawing/2014/main" id="{83664E45-8C88-4A27-9895-9E96E1863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450" y="159384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4" name="Freeform 627">
                <a:extLst>
                  <a:ext uri="{FF2B5EF4-FFF2-40B4-BE49-F238E27FC236}">
                    <a16:creationId xmlns:a16="http://schemas.microsoft.com/office/drawing/2014/main" id="{137EE609-89F6-412A-8D5F-E611508E0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8100" y="158908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5" name="Freeform 628">
                <a:extLst>
                  <a:ext uri="{FF2B5EF4-FFF2-40B4-BE49-F238E27FC236}">
                    <a16:creationId xmlns:a16="http://schemas.microsoft.com/office/drawing/2014/main" id="{5BFCC82C-9127-4C6C-9001-471651012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337" y="158114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6" name="Freeform 629">
                <a:extLst>
                  <a:ext uri="{FF2B5EF4-FFF2-40B4-BE49-F238E27FC236}">
                    <a16:creationId xmlns:a16="http://schemas.microsoft.com/office/drawing/2014/main" id="{732AF25B-6F01-42F3-8BD8-6A2755806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300" y="1670044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0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7" name="Freeform 630">
                <a:extLst>
                  <a:ext uri="{FF2B5EF4-FFF2-40B4-BE49-F238E27FC236}">
                    <a16:creationId xmlns:a16="http://schemas.microsoft.com/office/drawing/2014/main" id="{AD65C627-D53D-46A1-81E1-95406E091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4775" y="1665281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5 h 19"/>
                  <a:gd name="T8" fmla="*/ 4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5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8" name="Freeform 631">
                <a:extLst>
                  <a:ext uri="{FF2B5EF4-FFF2-40B4-BE49-F238E27FC236}">
                    <a16:creationId xmlns:a16="http://schemas.microsoft.com/office/drawing/2014/main" id="{1833B53B-E5D8-47FF-ADE9-F930846E7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1925" y="1784343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3 w 17"/>
                  <a:gd name="T7" fmla="*/ 15 h 18"/>
                  <a:gd name="T8" fmla="*/ 4 w 17"/>
                  <a:gd name="T9" fmla="*/ 18 h 18"/>
                  <a:gd name="T10" fmla="*/ 9 w 17"/>
                  <a:gd name="T11" fmla="*/ 18 h 18"/>
                  <a:gd name="T12" fmla="*/ 9 w 17"/>
                  <a:gd name="T13" fmla="*/ 18 h 18"/>
                  <a:gd name="T14" fmla="*/ 12 w 17"/>
                  <a:gd name="T15" fmla="*/ 18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6 h 18"/>
                  <a:gd name="T26" fmla="*/ 14 w 17"/>
                  <a:gd name="T27" fmla="*/ 3 h 18"/>
                  <a:gd name="T28" fmla="*/ 12 w 17"/>
                  <a:gd name="T29" fmla="*/ 1 h 18"/>
                  <a:gd name="T30" fmla="*/ 9 w 17"/>
                  <a:gd name="T31" fmla="*/ 0 h 18"/>
                  <a:gd name="T32" fmla="*/ 9 w 17"/>
                  <a:gd name="T33" fmla="*/ 0 h 18"/>
                  <a:gd name="T34" fmla="*/ 4 w 17"/>
                  <a:gd name="T35" fmla="*/ 1 h 18"/>
                  <a:gd name="T36" fmla="*/ 3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59" name="Freeform 632">
                <a:extLst>
                  <a:ext uri="{FF2B5EF4-FFF2-40B4-BE49-F238E27FC236}">
                    <a16:creationId xmlns:a16="http://schemas.microsoft.com/office/drawing/2014/main" id="{51783C68-C80A-48B9-A5DB-6EB0DE63D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225" y="177958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60" name="Freeform 633">
                <a:extLst>
                  <a:ext uri="{FF2B5EF4-FFF2-40B4-BE49-F238E27FC236}">
                    <a16:creationId xmlns:a16="http://schemas.microsoft.com/office/drawing/2014/main" id="{72C1244B-F228-435C-8686-6DB4A0C69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350" y="2247892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1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61" name="Freeform 634">
                <a:extLst>
                  <a:ext uri="{FF2B5EF4-FFF2-40B4-BE49-F238E27FC236}">
                    <a16:creationId xmlns:a16="http://schemas.microsoft.com/office/drawing/2014/main" id="{97114E87-D4B7-4508-9672-19D2AEB93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825" y="2247892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62" name="Freeform 635">
                <a:extLst>
                  <a:ext uri="{FF2B5EF4-FFF2-40B4-BE49-F238E27FC236}">
                    <a16:creationId xmlns:a16="http://schemas.microsoft.com/office/drawing/2014/main" id="{9B620769-60CD-411A-BB94-FDBAD726E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475" y="2241542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1 w 17"/>
                  <a:gd name="T7" fmla="*/ 15 h 18"/>
                  <a:gd name="T8" fmla="*/ 4 w 17"/>
                  <a:gd name="T9" fmla="*/ 18 h 18"/>
                  <a:gd name="T10" fmla="*/ 9 w 17"/>
                  <a:gd name="T11" fmla="*/ 18 h 18"/>
                  <a:gd name="T12" fmla="*/ 9 w 17"/>
                  <a:gd name="T13" fmla="*/ 18 h 18"/>
                  <a:gd name="T14" fmla="*/ 11 w 17"/>
                  <a:gd name="T15" fmla="*/ 18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6 h 18"/>
                  <a:gd name="T26" fmla="*/ 14 w 17"/>
                  <a:gd name="T27" fmla="*/ 3 h 18"/>
                  <a:gd name="T28" fmla="*/ 11 w 17"/>
                  <a:gd name="T29" fmla="*/ 1 h 18"/>
                  <a:gd name="T30" fmla="*/ 9 w 17"/>
                  <a:gd name="T31" fmla="*/ 0 h 18"/>
                  <a:gd name="T32" fmla="*/ 9 w 17"/>
                  <a:gd name="T33" fmla="*/ 0 h 18"/>
                  <a:gd name="T34" fmla="*/ 4 w 17"/>
                  <a:gd name="T35" fmla="*/ 1 h 18"/>
                  <a:gd name="T36" fmla="*/ 1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63" name="Freeform 636">
                <a:extLst>
                  <a:ext uri="{FF2B5EF4-FFF2-40B4-BE49-F238E27FC236}">
                    <a16:creationId xmlns:a16="http://schemas.microsoft.com/office/drawing/2014/main" id="{211FE078-8E54-446A-B823-E2035C74E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537" y="2238367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5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5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64" name="Freeform 637">
                <a:extLst>
                  <a:ext uri="{FF2B5EF4-FFF2-40B4-BE49-F238E27FC236}">
                    <a16:creationId xmlns:a16="http://schemas.microsoft.com/office/drawing/2014/main" id="{261858CC-BB79-41C3-98C1-AC710748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912" y="23399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65" name="Freeform 638">
                <a:extLst>
                  <a:ext uri="{FF2B5EF4-FFF2-40B4-BE49-F238E27FC236}">
                    <a16:creationId xmlns:a16="http://schemas.microsoft.com/office/drawing/2014/main" id="{80E00C17-ADAB-47AC-AFE5-20D37DB7A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975" y="23399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66" name="Freeform 639">
                <a:extLst>
                  <a:ext uri="{FF2B5EF4-FFF2-40B4-BE49-F238E27FC236}">
                    <a16:creationId xmlns:a16="http://schemas.microsoft.com/office/drawing/2014/main" id="{B8252E94-E2E1-4D59-94AA-6D6101E23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037" y="2339966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2 w 17"/>
                  <a:gd name="T7" fmla="*/ 15 h 18"/>
                  <a:gd name="T8" fmla="*/ 5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7 h 18"/>
                  <a:gd name="T16" fmla="*/ 14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4 w 17"/>
                  <a:gd name="T27" fmla="*/ 3 h 18"/>
                  <a:gd name="T28" fmla="*/ 13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0 h 18"/>
                  <a:gd name="T36" fmla="*/ 2 w 17"/>
                  <a:gd name="T37" fmla="*/ 3 h 18"/>
                  <a:gd name="T38" fmla="*/ 1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7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67" name="Freeform 640">
                <a:extLst>
                  <a:ext uri="{FF2B5EF4-FFF2-40B4-BE49-F238E27FC236}">
                    <a16:creationId xmlns:a16="http://schemas.microsoft.com/office/drawing/2014/main" id="{3A081869-FCDF-4431-912F-75281E1A9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100" y="2414578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7 w 18"/>
                  <a:gd name="T17" fmla="*/ 17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7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68" name="Freeform 641">
                <a:extLst>
                  <a:ext uri="{FF2B5EF4-FFF2-40B4-BE49-F238E27FC236}">
                    <a16:creationId xmlns:a16="http://schemas.microsoft.com/office/drawing/2014/main" id="{BAFEF3FC-5C6F-41FD-87E5-E31476ABC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4575" y="2414578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7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7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69" name="Freeform 642">
                <a:extLst>
                  <a:ext uri="{FF2B5EF4-FFF2-40B4-BE49-F238E27FC236}">
                    <a16:creationId xmlns:a16="http://schemas.microsoft.com/office/drawing/2014/main" id="{4566A03B-9A16-4B6E-9C77-60E0FB985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1900" y="243997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0" name="Freeform 643">
                <a:extLst>
                  <a:ext uri="{FF2B5EF4-FFF2-40B4-BE49-F238E27FC236}">
                    <a16:creationId xmlns:a16="http://schemas.microsoft.com/office/drawing/2014/main" id="{5BD49410-600C-433C-9534-71E8C997C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462" y="245902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1" name="Freeform 644">
                <a:extLst>
                  <a:ext uri="{FF2B5EF4-FFF2-40B4-BE49-F238E27FC236}">
                    <a16:creationId xmlns:a16="http://schemas.microsoft.com/office/drawing/2014/main" id="{0734C7C3-1DD5-4146-8079-D1E739209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0175" y="244632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2" name="Freeform 645">
                <a:extLst>
                  <a:ext uri="{FF2B5EF4-FFF2-40B4-BE49-F238E27FC236}">
                    <a16:creationId xmlns:a16="http://schemas.microsoft.com/office/drawing/2014/main" id="{A7861489-D8CC-4514-BCDB-F7B2D08332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5050" y="1114421"/>
                <a:ext cx="2403475" cy="1349370"/>
              </a:xfrm>
              <a:custGeom>
                <a:avLst/>
                <a:gdLst>
                  <a:gd name="T0" fmla="*/ 1053 w 1514"/>
                  <a:gd name="T1" fmla="*/ 804 h 850"/>
                  <a:gd name="T2" fmla="*/ 962 w 1514"/>
                  <a:gd name="T3" fmla="*/ 787 h 850"/>
                  <a:gd name="T4" fmla="*/ 930 w 1514"/>
                  <a:gd name="T5" fmla="*/ 772 h 850"/>
                  <a:gd name="T6" fmla="*/ 912 w 1514"/>
                  <a:gd name="T7" fmla="*/ 760 h 850"/>
                  <a:gd name="T8" fmla="*/ 821 w 1514"/>
                  <a:gd name="T9" fmla="*/ 751 h 850"/>
                  <a:gd name="T10" fmla="*/ 800 w 1514"/>
                  <a:gd name="T11" fmla="*/ 740 h 850"/>
                  <a:gd name="T12" fmla="*/ 759 w 1514"/>
                  <a:gd name="T13" fmla="*/ 734 h 850"/>
                  <a:gd name="T14" fmla="*/ 714 w 1514"/>
                  <a:gd name="T15" fmla="*/ 727 h 850"/>
                  <a:gd name="T16" fmla="*/ 703 w 1514"/>
                  <a:gd name="T17" fmla="*/ 713 h 850"/>
                  <a:gd name="T18" fmla="*/ 665 w 1514"/>
                  <a:gd name="T19" fmla="*/ 696 h 850"/>
                  <a:gd name="T20" fmla="*/ 636 w 1514"/>
                  <a:gd name="T21" fmla="*/ 685 h 850"/>
                  <a:gd name="T22" fmla="*/ 600 w 1514"/>
                  <a:gd name="T23" fmla="*/ 681 h 850"/>
                  <a:gd name="T24" fmla="*/ 590 w 1514"/>
                  <a:gd name="T25" fmla="*/ 663 h 850"/>
                  <a:gd name="T26" fmla="*/ 575 w 1514"/>
                  <a:gd name="T27" fmla="*/ 644 h 850"/>
                  <a:gd name="T28" fmla="*/ 530 w 1514"/>
                  <a:gd name="T29" fmla="*/ 626 h 850"/>
                  <a:gd name="T30" fmla="*/ 487 w 1514"/>
                  <a:gd name="T31" fmla="*/ 615 h 850"/>
                  <a:gd name="T32" fmla="*/ 476 w 1514"/>
                  <a:gd name="T33" fmla="*/ 602 h 850"/>
                  <a:gd name="T34" fmla="*/ 462 w 1514"/>
                  <a:gd name="T35" fmla="*/ 592 h 850"/>
                  <a:gd name="T36" fmla="*/ 436 w 1514"/>
                  <a:gd name="T37" fmla="*/ 582 h 850"/>
                  <a:gd name="T38" fmla="*/ 417 w 1514"/>
                  <a:gd name="T39" fmla="*/ 574 h 850"/>
                  <a:gd name="T40" fmla="*/ 411 w 1514"/>
                  <a:gd name="T41" fmla="*/ 557 h 850"/>
                  <a:gd name="T42" fmla="*/ 400 w 1514"/>
                  <a:gd name="T43" fmla="*/ 545 h 850"/>
                  <a:gd name="T44" fmla="*/ 390 w 1514"/>
                  <a:gd name="T45" fmla="*/ 533 h 850"/>
                  <a:gd name="T46" fmla="*/ 370 w 1514"/>
                  <a:gd name="T47" fmla="*/ 525 h 850"/>
                  <a:gd name="T48" fmla="*/ 359 w 1514"/>
                  <a:gd name="T49" fmla="*/ 509 h 850"/>
                  <a:gd name="T50" fmla="*/ 350 w 1514"/>
                  <a:gd name="T51" fmla="*/ 498 h 850"/>
                  <a:gd name="T52" fmla="*/ 335 w 1514"/>
                  <a:gd name="T53" fmla="*/ 483 h 850"/>
                  <a:gd name="T54" fmla="*/ 315 w 1514"/>
                  <a:gd name="T55" fmla="*/ 472 h 850"/>
                  <a:gd name="T56" fmla="*/ 305 w 1514"/>
                  <a:gd name="T57" fmla="*/ 452 h 850"/>
                  <a:gd name="T58" fmla="*/ 299 w 1514"/>
                  <a:gd name="T59" fmla="*/ 434 h 850"/>
                  <a:gd name="T60" fmla="*/ 291 w 1514"/>
                  <a:gd name="T61" fmla="*/ 411 h 850"/>
                  <a:gd name="T62" fmla="*/ 287 w 1514"/>
                  <a:gd name="T63" fmla="*/ 385 h 850"/>
                  <a:gd name="T64" fmla="*/ 278 w 1514"/>
                  <a:gd name="T65" fmla="*/ 378 h 850"/>
                  <a:gd name="T66" fmla="*/ 269 w 1514"/>
                  <a:gd name="T67" fmla="*/ 369 h 850"/>
                  <a:gd name="T68" fmla="*/ 254 w 1514"/>
                  <a:gd name="T69" fmla="*/ 356 h 850"/>
                  <a:gd name="T70" fmla="*/ 244 w 1514"/>
                  <a:gd name="T71" fmla="*/ 347 h 850"/>
                  <a:gd name="T72" fmla="*/ 235 w 1514"/>
                  <a:gd name="T73" fmla="*/ 323 h 850"/>
                  <a:gd name="T74" fmla="*/ 230 w 1514"/>
                  <a:gd name="T75" fmla="*/ 300 h 850"/>
                  <a:gd name="T76" fmla="*/ 220 w 1514"/>
                  <a:gd name="T77" fmla="*/ 277 h 850"/>
                  <a:gd name="T78" fmla="*/ 203 w 1514"/>
                  <a:gd name="T79" fmla="*/ 265 h 850"/>
                  <a:gd name="T80" fmla="*/ 190 w 1514"/>
                  <a:gd name="T81" fmla="*/ 253 h 850"/>
                  <a:gd name="T82" fmla="*/ 185 w 1514"/>
                  <a:gd name="T83" fmla="*/ 230 h 850"/>
                  <a:gd name="T84" fmla="*/ 176 w 1514"/>
                  <a:gd name="T85" fmla="*/ 203 h 850"/>
                  <a:gd name="T86" fmla="*/ 170 w 1514"/>
                  <a:gd name="T87" fmla="*/ 178 h 850"/>
                  <a:gd name="T88" fmla="*/ 157 w 1514"/>
                  <a:gd name="T89" fmla="*/ 166 h 850"/>
                  <a:gd name="T90" fmla="*/ 138 w 1514"/>
                  <a:gd name="T91" fmla="*/ 155 h 850"/>
                  <a:gd name="T92" fmla="*/ 127 w 1514"/>
                  <a:gd name="T93" fmla="*/ 139 h 850"/>
                  <a:gd name="T94" fmla="*/ 115 w 1514"/>
                  <a:gd name="T95" fmla="*/ 117 h 850"/>
                  <a:gd name="T96" fmla="*/ 97 w 1514"/>
                  <a:gd name="T97" fmla="*/ 97 h 850"/>
                  <a:gd name="T98" fmla="*/ 82 w 1514"/>
                  <a:gd name="T99" fmla="*/ 90 h 850"/>
                  <a:gd name="T100" fmla="*/ 72 w 1514"/>
                  <a:gd name="T101" fmla="*/ 78 h 850"/>
                  <a:gd name="T102" fmla="*/ 61 w 1514"/>
                  <a:gd name="T103" fmla="*/ 69 h 850"/>
                  <a:gd name="T104" fmla="*/ 57 w 1514"/>
                  <a:gd name="T105" fmla="*/ 47 h 850"/>
                  <a:gd name="T106" fmla="*/ 47 w 1514"/>
                  <a:gd name="T107" fmla="*/ 29 h 850"/>
                  <a:gd name="T108" fmla="*/ 35 w 1514"/>
                  <a:gd name="T109" fmla="*/ 17 h 850"/>
                  <a:gd name="T110" fmla="*/ 27 w 1514"/>
                  <a:gd name="T111" fmla="*/ 8 h 850"/>
                  <a:gd name="T112" fmla="*/ 0 w 1514"/>
                  <a:gd name="T113" fmla="*/ 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14" h="850">
                    <a:moveTo>
                      <a:pt x="1514" y="850"/>
                    </a:moveTo>
                    <a:lnTo>
                      <a:pt x="1301" y="850"/>
                    </a:lnTo>
                    <a:lnTo>
                      <a:pt x="1301" y="819"/>
                    </a:lnTo>
                    <a:lnTo>
                      <a:pt x="1081" y="819"/>
                    </a:lnTo>
                    <a:lnTo>
                      <a:pt x="1081" y="812"/>
                    </a:lnTo>
                    <a:lnTo>
                      <a:pt x="1053" y="812"/>
                    </a:lnTo>
                    <a:lnTo>
                      <a:pt x="1053" y="804"/>
                    </a:lnTo>
                    <a:lnTo>
                      <a:pt x="1047" y="804"/>
                    </a:lnTo>
                    <a:lnTo>
                      <a:pt x="1047" y="798"/>
                    </a:lnTo>
                    <a:lnTo>
                      <a:pt x="1039" y="798"/>
                    </a:lnTo>
                    <a:lnTo>
                      <a:pt x="1039" y="792"/>
                    </a:lnTo>
                    <a:lnTo>
                      <a:pt x="1030" y="792"/>
                    </a:lnTo>
                    <a:lnTo>
                      <a:pt x="1030" y="787"/>
                    </a:lnTo>
                    <a:lnTo>
                      <a:pt x="962" y="787"/>
                    </a:lnTo>
                    <a:lnTo>
                      <a:pt x="962" y="781"/>
                    </a:lnTo>
                    <a:lnTo>
                      <a:pt x="941" y="781"/>
                    </a:lnTo>
                    <a:lnTo>
                      <a:pt x="941" y="777"/>
                    </a:lnTo>
                    <a:lnTo>
                      <a:pt x="938" y="777"/>
                    </a:lnTo>
                    <a:lnTo>
                      <a:pt x="938" y="772"/>
                    </a:lnTo>
                    <a:lnTo>
                      <a:pt x="930" y="772"/>
                    </a:lnTo>
                    <a:lnTo>
                      <a:pt x="930" y="772"/>
                    </a:lnTo>
                    <a:lnTo>
                      <a:pt x="930" y="771"/>
                    </a:lnTo>
                    <a:lnTo>
                      <a:pt x="930" y="768"/>
                    </a:lnTo>
                    <a:lnTo>
                      <a:pt x="930" y="768"/>
                    </a:lnTo>
                    <a:lnTo>
                      <a:pt x="915" y="768"/>
                    </a:lnTo>
                    <a:lnTo>
                      <a:pt x="915" y="765"/>
                    </a:lnTo>
                    <a:lnTo>
                      <a:pt x="912" y="765"/>
                    </a:lnTo>
                    <a:lnTo>
                      <a:pt x="912" y="760"/>
                    </a:lnTo>
                    <a:lnTo>
                      <a:pt x="838" y="760"/>
                    </a:lnTo>
                    <a:lnTo>
                      <a:pt x="838" y="757"/>
                    </a:lnTo>
                    <a:lnTo>
                      <a:pt x="835" y="757"/>
                    </a:lnTo>
                    <a:lnTo>
                      <a:pt x="835" y="752"/>
                    </a:lnTo>
                    <a:lnTo>
                      <a:pt x="824" y="752"/>
                    </a:lnTo>
                    <a:lnTo>
                      <a:pt x="824" y="751"/>
                    </a:lnTo>
                    <a:lnTo>
                      <a:pt x="821" y="751"/>
                    </a:lnTo>
                    <a:lnTo>
                      <a:pt x="821" y="746"/>
                    </a:lnTo>
                    <a:lnTo>
                      <a:pt x="817" y="746"/>
                    </a:lnTo>
                    <a:lnTo>
                      <a:pt x="817" y="743"/>
                    </a:lnTo>
                    <a:lnTo>
                      <a:pt x="800" y="743"/>
                    </a:lnTo>
                    <a:lnTo>
                      <a:pt x="800" y="743"/>
                    </a:lnTo>
                    <a:lnTo>
                      <a:pt x="800" y="742"/>
                    </a:lnTo>
                    <a:lnTo>
                      <a:pt x="800" y="740"/>
                    </a:lnTo>
                    <a:lnTo>
                      <a:pt x="800" y="740"/>
                    </a:lnTo>
                    <a:lnTo>
                      <a:pt x="787" y="740"/>
                    </a:lnTo>
                    <a:lnTo>
                      <a:pt x="787" y="737"/>
                    </a:lnTo>
                    <a:lnTo>
                      <a:pt x="759" y="737"/>
                    </a:lnTo>
                    <a:lnTo>
                      <a:pt x="759" y="737"/>
                    </a:lnTo>
                    <a:lnTo>
                      <a:pt x="759" y="734"/>
                    </a:lnTo>
                    <a:lnTo>
                      <a:pt x="759" y="734"/>
                    </a:lnTo>
                    <a:lnTo>
                      <a:pt x="745" y="734"/>
                    </a:lnTo>
                    <a:lnTo>
                      <a:pt x="745" y="731"/>
                    </a:lnTo>
                    <a:lnTo>
                      <a:pt x="742" y="731"/>
                    </a:lnTo>
                    <a:lnTo>
                      <a:pt x="742" y="728"/>
                    </a:lnTo>
                    <a:lnTo>
                      <a:pt x="718" y="728"/>
                    </a:lnTo>
                    <a:lnTo>
                      <a:pt x="718" y="727"/>
                    </a:lnTo>
                    <a:lnTo>
                      <a:pt x="714" y="727"/>
                    </a:lnTo>
                    <a:lnTo>
                      <a:pt x="714" y="725"/>
                    </a:lnTo>
                    <a:lnTo>
                      <a:pt x="712" y="725"/>
                    </a:lnTo>
                    <a:lnTo>
                      <a:pt x="712" y="722"/>
                    </a:lnTo>
                    <a:lnTo>
                      <a:pt x="708" y="722"/>
                    </a:lnTo>
                    <a:lnTo>
                      <a:pt x="708" y="717"/>
                    </a:lnTo>
                    <a:lnTo>
                      <a:pt x="703" y="717"/>
                    </a:lnTo>
                    <a:lnTo>
                      <a:pt x="703" y="713"/>
                    </a:lnTo>
                    <a:lnTo>
                      <a:pt x="700" y="713"/>
                    </a:lnTo>
                    <a:lnTo>
                      <a:pt x="700" y="705"/>
                    </a:lnTo>
                    <a:lnTo>
                      <a:pt x="690" y="705"/>
                    </a:lnTo>
                    <a:lnTo>
                      <a:pt x="690" y="699"/>
                    </a:lnTo>
                    <a:lnTo>
                      <a:pt x="684" y="699"/>
                    </a:lnTo>
                    <a:lnTo>
                      <a:pt x="684" y="696"/>
                    </a:lnTo>
                    <a:lnTo>
                      <a:pt x="665" y="696"/>
                    </a:lnTo>
                    <a:lnTo>
                      <a:pt x="665" y="693"/>
                    </a:lnTo>
                    <a:lnTo>
                      <a:pt x="660" y="693"/>
                    </a:lnTo>
                    <a:lnTo>
                      <a:pt x="660" y="690"/>
                    </a:lnTo>
                    <a:lnTo>
                      <a:pt x="647" y="690"/>
                    </a:lnTo>
                    <a:lnTo>
                      <a:pt x="647" y="688"/>
                    </a:lnTo>
                    <a:lnTo>
                      <a:pt x="636" y="688"/>
                    </a:lnTo>
                    <a:lnTo>
                      <a:pt x="636" y="685"/>
                    </a:lnTo>
                    <a:lnTo>
                      <a:pt x="635" y="685"/>
                    </a:lnTo>
                    <a:lnTo>
                      <a:pt x="635" y="682"/>
                    </a:lnTo>
                    <a:lnTo>
                      <a:pt x="617" y="682"/>
                    </a:lnTo>
                    <a:lnTo>
                      <a:pt x="617" y="682"/>
                    </a:lnTo>
                    <a:lnTo>
                      <a:pt x="617" y="681"/>
                    </a:lnTo>
                    <a:lnTo>
                      <a:pt x="617" y="681"/>
                    </a:lnTo>
                    <a:lnTo>
                      <a:pt x="600" y="681"/>
                    </a:lnTo>
                    <a:lnTo>
                      <a:pt x="600" y="678"/>
                    </a:lnTo>
                    <a:lnTo>
                      <a:pt x="594" y="678"/>
                    </a:lnTo>
                    <a:lnTo>
                      <a:pt x="594" y="673"/>
                    </a:lnTo>
                    <a:lnTo>
                      <a:pt x="591" y="673"/>
                    </a:lnTo>
                    <a:lnTo>
                      <a:pt x="591" y="669"/>
                    </a:lnTo>
                    <a:lnTo>
                      <a:pt x="590" y="669"/>
                    </a:lnTo>
                    <a:lnTo>
                      <a:pt x="590" y="663"/>
                    </a:lnTo>
                    <a:lnTo>
                      <a:pt x="587" y="663"/>
                    </a:lnTo>
                    <a:lnTo>
                      <a:pt x="587" y="656"/>
                    </a:lnTo>
                    <a:lnTo>
                      <a:pt x="584" y="656"/>
                    </a:lnTo>
                    <a:lnTo>
                      <a:pt x="584" y="653"/>
                    </a:lnTo>
                    <a:lnTo>
                      <a:pt x="582" y="653"/>
                    </a:lnTo>
                    <a:lnTo>
                      <a:pt x="582" y="644"/>
                    </a:lnTo>
                    <a:lnTo>
                      <a:pt x="575" y="644"/>
                    </a:lnTo>
                    <a:lnTo>
                      <a:pt x="575" y="637"/>
                    </a:lnTo>
                    <a:lnTo>
                      <a:pt x="553" y="637"/>
                    </a:lnTo>
                    <a:lnTo>
                      <a:pt x="553" y="632"/>
                    </a:lnTo>
                    <a:lnTo>
                      <a:pt x="535" y="632"/>
                    </a:lnTo>
                    <a:lnTo>
                      <a:pt x="535" y="629"/>
                    </a:lnTo>
                    <a:lnTo>
                      <a:pt x="530" y="629"/>
                    </a:lnTo>
                    <a:lnTo>
                      <a:pt x="530" y="626"/>
                    </a:lnTo>
                    <a:lnTo>
                      <a:pt x="527" y="626"/>
                    </a:lnTo>
                    <a:lnTo>
                      <a:pt x="527" y="620"/>
                    </a:lnTo>
                    <a:lnTo>
                      <a:pt x="521" y="620"/>
                    </a:lnTo>
                    <a:lnTo>
                      <a:pt x="521" y="617"/>
                    </a:lnTo>
                    <a:lnTo>
                      <a:pt x="494" y="617"/>
                    </a:lnTo>
                    <a:lnTo>
                      <a:pt x="494" y="615"/>
                    </a:lnTo>
                    <a:lnTo>
                      <a:pt x="487" y="615"/>
                    </a:lnTo>
                    <a:lnTo>
                      <a:pt x="487" y="614"/>
                    </a:lnTo>
                    <a:lnTo>
                      <a:pt x="481" y="614"/>
                    </a:lnTo>
                    <a:lnTo>
                      <a:pt x="481" y="611"/>
                    </a:lnTo>
                    <a:lnTo>
                      <a:pt x="479" y="611"/>
                    </a:lnTo>
                    <a:lnTo>
                      <a:pt x="479" y="606"/>
                    </a:lnTo>
                    <a:lnTo>
                      <a:pt x="476" y="606"/>
                    </a:lnTo>
                    <a:lnTo>
                      <a:pt x="476" y="602"/>
                    </a:lnTo>
                    <a:lnTo>
                      <a:pt x="473" y="602"/>
                    </a:lnTo>
                    <a:lnTo>
                      <a:pt x="473" y="600"/>
                    </a:lnTo>
                    <a:lnTo>
                      <a:pt x="471" y="600"/>
                    </a:lnTo>
                    <a:lnTo>
                      <a:pt x="471" y="596"/>
                    </a:lnTo>
                    <a:lnTo>
                      <a:pt x="466" y="596"/>
                    </a:lnTo>
                    <a:lnTo>
                      <a:pt x="466" y="592"/>
                    </a:lnTo>
                    <a:lnTo>
                      <a:pt x="462" y="592"/>
                    </a:lnTo>
                    <a:lnTo>
                      <a:pt x="462" y="586"/>
                    </a:lnTo>
                    <a:lnTo>
                      <a:pt x="457" y="586"/>
                    </a:lnTo>
                    <a:lnTo>
                      <a:pt x="457" y="586"/>
                    </a:lnTo>
                    <a:lnTo>
                      <a:pt x="457" y="583"/>
                    </a:lnTo>
                    <a:lnTo>
                      <a:pt x="457" y="583"/>
                    </a:lnTo>
                    <a:lnTo>
                      <a:pt x="436" y="583"/>
                    </a:lnTo>
                    <a:lnTo>
                      <a:pt x="436" y="582"/>
                    </a:lnTo>
                    <a:lnTo>
                      <a:pt x="426" y="582"/>
                    </a:lnTo>
                    <a:lnTo>
                      <a:pt x="426" y="580"/>
                    </a:lnTo>
                    <a:lnTo>
                      <a:pt x="423" y="580"/>
                    </a:lnTo>
                    <a:lnTo>
                      <a:pt x="423" y="579"/>
                    </a:lnTo>
                    <a:lnTo>
                      <a:pt x="420" y="579"/>
                    </a:lnTo>
                    <a:lnTo>
                      <a:pt x="420" y="574"/>
                    </a:lnTo>
                    <a:lnTo>
                      <a:pt x="417" y="574"/>
                    </a:lnTo>
                    <a:lnTo>
                      <a:pt x="417" y="573"/>
                    </a:lnTo>
                    <a:lnTo>
                      <a:pt x="414" y="573"/>
                    </a:lnTo>
                    <a:lnTo>
                      <a:pt x="414" y="568"/>
                    </a:lnTo>
                    <a:lnTo>
                      <a:pt x="412" y="568"/>
                    </a:lnTo>
                    <a:lnTo>
                      <a:pt x="412" y="562"/>
                    </a:lnTo>
                    <a:lnTo>
                      <a:pt x="411" y="562"/>
                    </a:lnTo>
                    <a:lnTo>
                      <a:pt x="411" y="557"/>
                    </a:lnTo>
                    <a:lnTo>
                      <a:pt x="408" y="557"/>
                    </a:lnTo>
                    <a:lnTo>
                      <a:pt x="408" y="553"/>
                    </a:lnTo>
                    <a:lnTo>
                      <a:pt x="405" y="553"/>
                    </a:lnTo>
                    <a:lnTo>
                      <a:pt x="405" y="548"/>
                    </a:lnTo>
                    <a:lnTo>
                      <a:pt x="403" y="548"/>
                    </a:lnTo>
                    <a:lnTo>
                      <a:pt x="403" y="545"/>
                    </a:lnTo>
                    <a:lnTo>
                      <a:pt x="400" y="545"/>
                    </a:lnTo>
                    <a:lnTo>
                      <a:pt x="400" y="541"/>
                    </a:lnTo>
                    <a:lnTo>
                      <a:pt x="396" y="541"/>
                    </a:lnTo>
                    <a:lnTo>
                      <a:pt x="396" y="539"/>
                    </a:lnTo>
                    <a:lnTo>
                      <a:pt x="393" y="539"/>
                    </a:lnTo>
                    <a:lnTo>
                      <a:pt x="393" y="536"/>
                    </a:lnTo>
                    <a:lnTo>
                      <a:pt x="390" y="536"/>
                    </a:lnTo>
                    <a:lnTo>
                      <a:pt x="390" y="533"/>
                    </a:lnTo>
                    <a:lnTo>
                      <a:pt x="387" y="533"/>
                    </a:lnTo>
                    <a:lnTo>
                      <a:pt x="387" y="530"/>
                    </a:lnTo>
                    <a:lnTo>
                      <a:pt x="379" y="530"/>
                    </a:lnTo>
                    <a:lnTo>
                      <a:pt x="379" y="527"/>
                    </a:lnTo>
                    <a:lnTo>
                      <a:pt x="375" y="527"/>
                    </a:lnTo>
                    <a:lnTo>
                      <a:pt x="375" y="525"/>
                    </a:lnTo>
                    <a:lnTo>
                      <a:pt x="370" y="525"/>
                    </a:lnTo>
                    <a:lnTo>
                      <a:pt x="370" y="522"/>
                    </a:lnTo>
                    <a:lnTo>
                      <a:pt x="362" y="522"/>
                    </a:lnTo>
                    <a:lnTo>
                      <a:pt x="362" y="516"/>
                    </a:lnTo>
                    <a:lnTo>
                      <a:pt x="360" y="516"/>
                    </a:lnTo>
                    <a:lnTo>
                      <a:pt x="360" y="512"/>
                    </a:lnTo>
                    <a:lnTo>
                      <a:pt x="359" y="512"/>
                    </a:lnTo>
                    <a:lnTo>
                      <a:pt x="359" y="509"/>
                    </a:lnTo>
                    <a:lnTo>
                      <a:pt x="356" y="509"/>
                    </a:lnTo>
                    <a:lnTo>
                      <a:pt x="356" y="506"/>
                    </a:lnTo>
                    <a:lnTo>
                      <a:pt x="353" y="506"/>
                    </a:lnTo>
                    <a:lnTo>
                      <a:pt x="353" y="504"/>
                    </a:lnTo>
                    <a:lnTo>
                      <a:pt x="351" y="504"/>
                    </a:lnTo>
                    <a:lnTo>
                      <a:pt x="351" y="498"/>
                    </a:lnTo>
                    <a:lnTo>
                      <a:pt x="350" y="498"/>
                    </a:lnTo>
                    <a:lnTo>
                      <a:pt x="350" y="489"/>
                    </a:lnTo>
                    <a:lnTo>
                      <a:pt x="348" y="489"/>
                    </a:lnTo>
                    <a:lnTo>
                      <a:pt x="348" y="487"/>
                    </a:lnTo>
                    <a:lnTo>
                      <a:pt x="342" y="487"/>
                    </a:lnTo>
                    <a:lnTo>
                      <a:pt x="342" y="486"/>
                    </a:lnTo>
                    <a:lnTo>
                      <a:pt x="335" y="486"/>
                    </a:lnTo>
                    <a:lnTo>
                      <a:pt x="335" y="483"/>
                    </a:lnTo>
                    <a:lnTo>
                      <a:pt x="326" y="483"/>
                    </a:lnTo>
                    <a:lnTo>
                      <a:pt x="326" y="480"/>
                    </a:lnTo>
                    <a:lnTo>
                      <a:pt x="323" y="480"/>
                    </a:lnTo>
                    <a:lnTo>
                      <a:pt x="323" y="477"/>
                    </a:lnTo>
                    <a:lnTo>
                      <a:pt x="318" y="477"/>
                    </a:lnTo>
                    <a:lnTo>
                      <a:pt x="318" y="472"/>
                    </a:lnTo>
                    <a:lnTo>
                      <a:pt x="315" y="472"/>
                    </a:lnTo>
                    <a:lnTo>
                      <a:pt x="315" y="469"/>
                    </a:lnTo>
                    <a:lnTo>
                      <a:pt x="314" y="469"/>
                    </a:lnTo>
                    <a:lnTo>
                      <a:pt x="314" y="465"/>
                    </a:lnTo>
                    <a:lnTo>
                      <a:pt x="309" y="465"/>
                    </a:lnTo>
                    <a:lnTo>
                      <a:pt x="309" y="457"/>
                    </a:lnTo>
                    <a:lnTo>
                      <a:pt x="305" y="457"/>
                    </a:lnTo>
                    <a:lnTo>
                      <a:pt x="305" y="452"/>
                    </a:lnTo>
                    <a:lnTo>
                      <a:pt x="303" y="452"/>
                    </a:lnTo>
                    <a:lnTo>
                      <a:pt x="303" y="448"/>
                    </a:lnTo>
                    <a:lnTo>
                      <a:pt x="300" y="448"/>
                    </a:lnTo>
                    <a:lnTo>
                      <a:pt x="300" y="445"/>
                    </a:lnTo>
                    <a:lnTo>
                      <a:pt x="300" y="440"/>
                    </a:lnTo>
                    <a:lnTo>
                      <a:pt x="299" y="440"/>
                    </a:lnTo>
                    <a:lnTo>
                      <a:pt x="299" y="434"/>
                    </a:lnTo>
                    <a:lnTo>
                      <a:pt x="296" y="434"/>
                    </a:lnTo>
                    <a:lnTo>
                      <a:pt x="296" y="428"/>
                    </a:lnTo>
                    <a:lnTo>
                      <a:pt x="294" y="428"/>
                    </a:lnTo>
                    <a:lnTo>
                      <a:pt x="294" y="420"/>
                    </a:lnTo>
                    <a:lnTo>
                      <a:pt x="293" y="420"/>
                    </a:lnTo>
                    <a:lnTo>
                      <a:pt x="293" y="411"/>
                    </a:lnTo>
                    <a:lnTo>
                      <a:pt x="291" y="411"/>
                    </a:lnTo>
                    <a:lnTo>
                      <a:pt x="291" y="402"/>
                    </a:lnTo>
                    <a:lnTo>
                      <a:pt x="290" y="402"/>
                    </a:lnTo>
                    <a:lnTo>
                      <a:pt x="290" y="394"/>
                    </a:lnTo>
                    <a:lnTo>
                      <a:pt x="288" y="394"/>
                    </a:lnTo>
                    <a:lnTo>
                      <a:pt x="288" y="390"/>
                    </a:lnTo>
                    <a:lnTo>
                      <a:pt x="287" y="390"/>
                    </a:lnTo>
                    <a:lnTo>
                      <a:pt x="287" y="385"/>
                    </a:lnTo>
                    <a:lnTo>
                      <a:pt x="284" y="385"/>
                    </a:lnTo>
                    <a:lnTo>
                      <a:pt x="284" y="384"/>
                    </a:lnTo>
                    <a:lnTo>
                      <a:pt x="282" y="384"/>
                    </a:lnTo>
                    <a:lnTo>
                      <a:pt x="282" y="381"/>
                    </a:lnTo>
                    <a:lnTo>
                      <a:pt x="279" y="381"/>
                    </a:lnTo>
                    <a:lnTo>
                      <a:pt x="279" y="378"/>
                    </a:lnTo>
                    <a:lnTo>
                      <a:pt x="278" y="378"/>
                    </a:lnTo>
                    <a:lnTo>
                      <a:pt x="278" y="375"/>
                    </a:lnTo>
                    <a:lnTo>
                      <a:pt x="275" y="375"/>
                    </a:lnTo>
                    <a:lnTo>
                      <a:pt x="275" y="373"/>
                    </a:lnTo>
                    <a:lnTo>
                      <a:pt x="273" y="373"/>
                    </a:lnTo>
                    <a:lnTo>
                      <a:pt x="273" y="370"/>
                    </a:lnTo>
                    <a:lnTo>
                      <a:pt x="269" y="370"/>
                    </a:lnTo>
                    <a:lnTo>
                      <a:pt x="269" y="369"/>
                    </a:lnTo>
                    <a:lnTo>
                      <a:pt x="264" y="369"/>
                    </a:lnTo>
                    <a:lnTo>
                      <a:pt x="264" y="364"/>
                    </a:lnTo>
                    <a:lnTo>
                      <a:pt x="260" y="364"/>
                    </a:lnTo>
                    <a:lnTo>
                      <a:pt x="257" y="364"/>
                    </a:lnTo>
                    <a:lnTo>
                      <a:pt x="257" y="359"/>
                    </a:lnTo>
                    <a:lnTo>
                      <a:pt x="254" y="359"/>
                    </a:lnTo>
                    <a:lnTo>
                      <a:pt x="254" y="356"/>
                    </a:lnTo>
                    <a:lnTo>
                      <a:pt x="251" y="356"/>
                    </a:lnTo>
                    <a:lnTo>
                      <a:pt x="251" y="353"/>
                    </a:lnTo>
                    <a:lnTo>
                      <a:pt x="248" y="353"/>
                    </a:lnTo>
                    <a:lnTo>
                      <a:pt x="248" y="349"/>
                    </a:lnTo>
                    <a:lnTo>
                      <a:pt x="245" y="349"/>
                    </a:lnTo>
                    <a:lnTo>
                      <a:pt x="245" y="347"/>
                    </a:lnTo>
                    <a:lnTo>
                      <a:pt x="244" y="347"/>
                    </a:lnTo>
                    <a:lnTo>
                      <a:pt x="244" y="341"/>
                    </a:lnTo>
                    <a:lnTo>
                      <a:pt x="241" y="341"/>
                    </a:lnTo>
                    <a:lnTo>
                      <a:pt x="241" y="334"/>
                    </a:lnTo>
                    <a:lnTo>
                      <a:pt x="241" y="331"/>
                    </a:lnTo>
                    <a:lnTo>
                      <a:pt x="236" y="331"/>
                    </a:lnTo>
                    <a:lnTo>
                      <a:pt x="236" y="323"/>
                    </a:lnTo>
                    <a:lnTo>
                      <a:pt x="235" y="323"/>
                    </a:lnTo>
                    <a:lnTo>
                      <a:pt x="235" y="317"/>
                    </a:lnTo>
                    <a:lnTo>
                      <a:pt x="233" y="317"/>
                    </a:lnTo>
                    <a:lnTo>
                      <a:pt x="233" y="306"/>
                    </a:lnTo>
                    <a:lnTo>
                      <a:pt x="233" y="303"/>
                    </a:lnTo>
                    <a:lnTo>
                      <a:pt x="232" y="303"/>
                    </a:lnTo>
                    <a:lnTo>
                      <a:pt x="232" y="300"/>
                    </a:lnTo>
                    <a:lnTo>
                      <a:pt x="230" y="300"/>
                    </a:lnTo>
                    <a:lnTo>
                      <a:pt x="230" y="292"/>
                    </a:lnTo>
                    <a:lnTo>
                      <a:pt x="227" y="292"/>
                    </a:lnTo>
                    <a:lnTo>
                      <a:pt x="227" y="288"/>
                    </a:lnTo>
                    <a:lnTo>
                      <a:pt x="226" y="288"/>
                    </a:lnTo>
                    <a:lnTo>
                      <a:pt x="226" y="282"/>
                    </a:lnTo>
                    <a:lnTo>
                      <a:pt x="220" y="282"/>
                    </a:lnTo>
                    <a:lnTo>
                      <a:pt x="220" y="277"/>
                    </a:lnTo>
                    <a:lnTo>
                      <a:pt x="217" y="277"/>
                    </a:lnTo>
                    <a:lnTo>
                      <a:pt x="217" y="274"/>
                    </a:lnTo>
                    <a:lnTo>
                      <a:pt x="212" y="274"/>
                    </a:lnTo>
                    <a:lnTo>
                      <a:pt x="209" y="274"/>
                    </a:lnTo>
                    <a:lnTo>
                      <a:pt x="209" y="270"/>
                    </a:lnTo>
                    <a:lnTo>
                      <a:pt x="203" y="270"/>
                    </a:lnTo>
                    <a:lnTo>
                      <a:pt x="203" y="265"/>
                    </a:lnTo>
                    <a:lnTo>
                      <a:pt x="200" y="265"/>
                    </a:lnTo>
                    <a:lnTo>
                      <a:pt x="200" y="263"/>
                    </a:lnTo>
                    <a:lnTo>
                      <a:pt x="199" y="263"/>
                    </a:lnTo>
                    <a:lnTo>
                      <a:pt x="199" y="259"/>
                    </a:lnTo>
                    <a:lnTo>
                      <a:pt x="196" y="259"/>
                    </a:lnTo>
                    <a:lnTo>
                      <a:pt x="196" y="253"/>
                    </a:lnTo>
                    <a:lnTo>
                      <a:pt x="190" y="253"/>
                    </a:lnTo>
                    <a:lnTo>
                      <a:pt x="190" y="247"/>
                    </a:lnTo>
                    <a:lnTo>
                      <a:pt x="188" y="247"/>
                    </a:lnTo>
                    <a:lnTo>
                      <a:pt x="188" y="238"/>
                    </a:lnTo>
                    <a:lnTo>
                      <a:pt x="185" y="238"/>
                    </a:lnTo>
                    <a:lnTo>
                      <a:pt x="185" y="235"/>
                    </a:lnTo>
                    <a:lnTo>
                      <a:pt x="185" y="235"/>
                    </a:lnTo>
                    <a:lnTo>
                      <a:pt x="185" y="230"/>
                    </a:lnTo>
                    <a:lnTo>
                      <a:pt x="184" y="230"/>
                    </a:lnTo>
                    <a:lnTo>
                      <a:pt x="184" y="224"/>
                    </a:lnTo>
                    <a:lnTo>
                      <a:pt x="181" y="224"/>
                    </a:lnTo>
                    <a:lnTo>
                      <a:pt x="181" y="213"/>
                    </a:lnTo>
                    <a:lnTo>
                      <a:pt x="179" y="213"/>
                    </a:lnTo>
                    <a:lnTo>
                      <a:pt x="179" y="203"/>
                    </a:lnTo>
                    <a:lnTo>
                      <a:pt x="176" y="203"/>
                    </a:lnTo>
                    <a:lnTo>
                      <a:pt x="176" y="195"/>
                    </a:lnTo>
                    <a:lnTo>
                      <a:pt x="175" y="195"/>
                    </a:lnTo>
                    <a:lnTo>
                      <a:pt x="175" y="190"/>
                    </a:lnTo>
                    <a:lnTo>
                      <a:pt x="172" y="190"/>
                    </a:lnTo>
                    <a:lnTo>
                      <a:pt x="172" y="183"/>
                    </a:lnTo>
                    <a:lnTo>
                      <a:pt x="170" y="183"/>
                    </a:lnTo>
                    <a:lnTo>
                      <a:pt x="170" y="178"/>
                    </a:lnTo>
                    <a:lnTo>
                      <a:pt x="169" y="178"/>
                    </a:lnTo>
                    <a:lnTo>
                      <a:pt x="169" y="172"/>
                    </a:lnTo>
                    <a:lnTo>
                      <a:pt x="167" y="172"/>
                    </a:lnTo>
                    <a:lnTo>
                      <a:pt x="167" y="169"/>
                    </a:lnTo>
                    <a:lnTo>
                      <a:pt x="161" y="169"/>
                    </a:lnTo>
                    <a:lnTo>
                      <a:pt x="161" y="166"/>
                    </a:lnTo>
                    <a:lnTo>
                      <a:pt x="157" y="166"/>
                    </a:lnTo>
                    <a:lnTo>
                      <a:pt x="157" y="163"/>
                    </a:lnTo>
                    <a:lnTo>
                      <a:pt x="154" y="163"/>
                    </a:lnTo>
                    <a:lnTo>
                      <a:pt x="154" y="158"/>
                    </a:lnTo>
                    <a:lnTo>
                      <a:pt x="148" y="158"/>
                    </a:lnTo>
                    <a:lnTo>
                      <a:pt x="141" y="158"/>
                    </a:lnTo>
                    <a:lnTo>
                      <a:pt x="141" y="155"/>
                    </a:lnTo>
                    <a:lnTo>
                      <a:pt x="138" y="155"/>
                    </a:lnTo>
                    <a:lnTo>
                      <a:pt x="138" y="151"/>
                    </a:lnTo>
                    <a:lnTo>
                      <a:pt x="135" y="151"/>
                    </a:lnTo>
                    <a:lnTo>
                      <a:pt x="135" y="148"/>
                    </a:lnTo>
                    <a:lnTo>
                      <a:pt x="130" y="148"/>
                    </a:lnTo>
                    <a:lnTo>
                      <a:pt x="130" y="145"/>
                    </a:lnTo>
                    <a:lnTo>
                      <a:pt x="127" y="145"/>
                    </a:lnTo>
                    <a:lnTo>
                      <a:pt x="127" y="139"/>
                    </a:lnTo>
                    <a:lnTo>
                      <a:pt x="121" y="139"/>
                    </a:lnTo>
                    <a:lnTo>
                      <a:pt x="121" y="131"/>
                    </a:lnTo>
                    <a:lnTo>
                      <a:pt x="118" y="131"/>
                    </a:lnTo>
                    <a:lnTo>
                      <a:pt x="118" y="123"/>
                    </a:lnTo>
                    <a:lnTo>
                      <a:pt x="117" y="123"/>
                    </a:lnTo>
                    <a:lnTo>
                      <a:pt x="117" y="117"/>
                    </a:lnTo>
                    <a:lnTo>
                      <a:pt x="115" y="117"/>
                    </a:lnTo>
                    <a:lnTo>
                      <a:pt x="115" y="111"/>
                    </a:lnTo>
                    <a:lnTo>
                      <a:pt x="114" y="111"/>
                    </a:lnTo>
                    <a:lnTo>
                      <a:pt x="114" y="105"/>
                    </a:lnTo>
                    <a:lnTo>
                      <a:pt x="112" y="105"/>
                    </a:lnTo>
                    <a:lnTo>
                      <a:pt x="112" y="101"/>
                    </a:lnTo>
                    <a:lnTo>
                      <a:pt x="97" y="101"/>
                    </a:lnTo>
                    <a:lnTo>
                      <a:pt x="97" y="97"/>
                    </a:lnTo>
                    <a:lnTo>
                      <a:pt x="94" y="97"/>
                    </a:lnTo>
                    <a:lnTo>
                      <a:pt x="94" y="96"/>
                    </a:lnTo>
                    <a:lnTo>
                      <a:pt x="90" y="96"/>
                    </a:lnTo>
                    <a:lnTo>
                      <a:pt x="90" y="93"/>
                    </a:lnTo>
                    <a:lnTo>
                      <a:pt x="85" y="93"/>
                    </a:lnTo>
                    <a:lnTo>
                      <a:pt x="85" y="90"/>
                    </a:lnTo>
                    <a:lnTo>
                      <a:pt x="82" y="90"/>
                    </a:lnTo>
                    <a:lnTo>
                      <a:pt x="82" y="88"/>
                    </a:lnTo>
                    <a:lnTo>
                      <a:pt x="79" y="88"/>
                    </a:lnTo>
                    <a:lnTo>
                      <a:pt x="79" y="85"/>
                    </a:lnTo>
                    <a:lnTo>
                      <a:pt x="75" y="85"/>
                    </a:lnTo>
                    <a:lnTo>
                      <a:pt x="75" y="82"/>
                    </a:lnTo>
                    <a:lnTo>
                      <a:pt x="72" y="82"/>
                    </a:lnTo>
                    <a:lnTo>
                      <a:pt x="72" y="78"/>
                    </a:lnTo>
                    <a:lnTo>
                      <a:pt x="70" y="78"/>
                    </a:lnTo>
                    <a:lnTo>
                      <a:pt x="70" y="76"/>
                    </a:lnTo>
                    <a:lnTo>
                      <a:pt x="67" y="76"/>
                    </a:lnTo>
                    <a:lnTo>
                      <a:pt x="67" y="73"/>
                    </a:lnTo>
                    <a:lnTo>
                      <a:pt x="64" y="73"/>
                    </a:lnTo>
                    <a:lnTo>
                      <a:pt x="64" y="69"/>
                    </a:lnTo>
                    <a:lnTo>
                      <a:pt x="61" y="69"/>
                    </a:lnTo>
                    <a:lnTo>
                      <a:pt x="61" y="65"/>
                    </a:lnTo>
                    <a:lnTo>
                      <a:pt x="60" y="65"/>
                    </a:lnTo>
                    <a:lnTo>
                      <a:pt x="60" y="59"/>
                    </a:lnTo>
                    <a:lnTo>
                      <a:pt x="58" y="59"/>
                    </a:lnTo>
                    <a:lnTo>
                      <a:pt x="58" y="53"/>
                    </a:lnTo>
                    <a:lnTo>
                      <a:pt x="57" y="53"/>
                    </a:lnTo>
                    <a:lnTo>
                      <a:pt x="57" y="47"/>
                    </a:lnTo>
                    <a:lnTo>
                      <a:pt x="55" y="47"/>
                    </a:lnTo>
                    <a:lnTo>
                      <a:pt x="55" y="40"/>
                    </a:lnTo>
                    <a:lnTo>
                      <a:pt x="53" y="40"/>
                    </a:lnTo>
                    <a:lnTo>
                      <a:pt x="53" y="35"/>
                    </a:lnTo>
                    <a:lnTo>
                      <a:pt x="51" y="35"/>
                    </a:lnTo>
                    <a:lnTo>
                      <a:pt x="51" y="29"/>
                    </a:lnTo>
                    <a:lnTo>
                      <a:pt x="47" y="29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5" y="24"/>
                    </a:lnTo>
                    <a:lnTo>
                      <a:pt x="39" y="24"/>
                    </a:lnTo>
                    <a:lnTo>
                      <a:pt x="39" y="23"/>
                    </a:lnTo>
                    <a:lnTo>
                      <a:pt x="35" y="23"/>
                    </a:lnTo>
                    <a:lnTo>
                      <a:pt x="35" y="17"/>
                    </a:lnTo>
                    <a:lnTo>
                      <a:pt x="32" y="17"/>
                    </a:lnTo>
                    <a:lnTo>
                      <a:pt x="32" y="15"/>
                    </a:lnTo>
                    <a:lnTo>
                      <a:pt x="30" y="15"/>
                    </a:lnTo>
                    <a:lnTo>
                      <a:pt x="30" y="12"/>
                    </a:lnTo>
                    <a:lnTo>
                      <a:pt x="27" y="12"/>
                    </a:lnTo>
                    <a:lnTo>
                      <a:pt x="27" y="9"/>
                    </a:lnTo>
                    <a:lnTo>
                      <a:pt x="27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12" y="6"/>
                    </a:lnTo>
                    <a:lnTo>
                      <a:pt x="12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rgbClr val="009FB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3" name="Freeform 646">
                <a:extLst>
                  <a:ext uri="{FF2B5EF4-FFF2-40B4-BE49-F238E27FC236}">
                    <a16:creationId xmlns:a16="http://schemas.microsoft.com/office/drawing/2014/main" id="{3F3A1CBE-26A6-498B-BB06-487D58751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4237" y="244950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4" name="Freeform 647">
                <a:extLst>
                  <a:ext uri="{FF2B5EF4-FFF2-40B4-BE49-F238E27FC236}">
                    <a16:creationId xmlns:a16="http://schemas.microsoft.com/office/drawing/2014/main" id="{FFED6FA5-71D1-4DF3-8C38-357C5165A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48337" y="244950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5" name="Freeform 648">
                <a:extLst>
                  <a:ext uri="{FF2B5EF4-FFF2-40B4-BE49-F238E27FC236}">
                    <a16:creationId xmlns:a16="http://schemas.microsoft.com/office/drawing/2014/main" id="{C010A1B7-B99B-43D6-B64C-B066CD6E4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100" y="244950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6" name="Freeform 649">
                <a:extLst>
                  <a:ext uri="{FF2B5EF4-FFF2-40B4-BE49-F238E27FC236}">
                    <a16:creationId xmlns:a16="http://schemas.microsoft.com/office/drawing/2014/main" id="{AC647DA3-9B41-4137-8237-DCE5DC34E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8162" y="24034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7" name="Freeform 650">
                <a:extLst>
                  <a:ext uri="{FF2B5EF4-FFF2-40B4-BE49-F238E27FC236}">
                    <a16:creationId xmlns:a16="http://schemas.microsoft.com/office/drawing/2014/main" id="{9607543D-4EBF-45FF-B005-039FC179A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7050" y="24034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8" name="Freeform 651">
                <a:extLst>
                  <a:ext uri="{FF2B5EF4-FFF2-40B4-BE49-F238E27FC236}">
                    <a16:creationId xmlns:a16="http://schemas.microsoft.com/office/drawing/2014/main" id="{E7F8B992-0078-43D3-B219-9818EEFAF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525" y="24034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79" name="Freeform 652">
                <a:extLst>
                  <a:ext uri="{FF2B5EF4-FFF2-40B4-BE49-F238E27FC236}">
                    <a16:creationId xmlns:a16="http://schemas.microsoft.com/office/drawing/2014/main" id="{38440D76-E9A9-4390-9A33-BF308C4C4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7" y="24034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80" name="Freeform 653">
                <a:extLst>
                  <a:ext uri="{FF2B5EF4-FFF2-40B4-BE49-F238E27FC236}">
                    <a16:creationId xmlns:a16="http://schemas.microsoft.com/office/drawing/2014/main" id="{3AC6A98D-E708-449F-9022-8D598ED0A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1487" y="24034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81" name="Freeform 654">
                <a:extLst>
                  <a:ext uri="{FF2B5EF4-FFF2-40B4-BE49-F238E27FC236}">
                    <a16:creationId xmlns:a16="http://schemas.microsoft.com/office/drawing/2014/main" id="{CE97A049-094F-456E-96F2-99387145F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062" y="24034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82" name="Freeform 655">
                <a:extLst>
                  <a:ext uri="{FF2B5EF4-FFF2-40B4-BE49-F238E27FC236}">
                    <a16:creationId xmlns:a16="http://schemas.microsoft.com/office/drawing/2014/main" id="{1938BB9C-EBE3-4E42-A03D-8EE329C75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9250" y="24034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83" name="Freeform 656">
                <a:extLst>
                  <a:ext uri="{FF2B5EF4-FFF2-40B4-BE49-F238E27FC236}">
                    <a16:creationId xmlns:a16="http://schemas.microsoft.com/office/drawing/2014/main" id="{198B8217-593F-4AEA-918B-502CA6240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612" y="24034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84" name="Freeform 657">
                <a:extLst>
                  <a:ext uri="{FF2B5EF4-FFF2-40B4-BE49-F238E27FC236}">
                    <a16:creationId xmlns:a16="http://schemas.microsoft.com/office/drawing/2014/main" id="{9E44F0BE-DB19-436D-A3D5-AFDA086D2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762" y="23431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85" name="Freeform 658">
                <a:extLst>
                  <a:ext uri="{FF2B5EF4-FFF2-40B4-BE49-F238E27FC236}">
                    <a16:creationId xmlns:a16="http://schemas.microsoft.com/office/drawing/2014/main" id="{81B26D08-BF8B-407E-B9CA-AA043841C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762" y="2308216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5 w 18"/>
                  <a:gd name="T27" fmla="*/ 3 h 19"/>
                  <a:gd name="T28" fmla="*/ 13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86" name="Freeform 659">
                <a:extLst>
                  <a:ext uri="{FF2B5EF4-FFF2-40B4-BE49-F238E27FC236}">
                    <a16:creationId xmlns:a16="http://schemas.microsoft.com/office/drawing/2014/main" id="{1508C864-4AF9-4991-8BE3-036E04132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075" y="22701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87" name="Freeform 660">
                <a:extLst>
                  <a:ext uri="{FF2B5EF4-FFF2-40B4-BE49-F238E27FC236}">
                    <a16:creationId xmlns:a16="http://schemas.microsoft.com/office/drawing/2014/main" id="{89333D6C-5660-4B2F-B0BD-DE8F71810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22574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5 w 18"/>
                  <a:gd name="T27" fmla="*/ 3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1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88" name="Freeform 661">
                <a:extLst>
                  <a:ext uri="{FF2B5EF4-FFF2-40B4-BE49-F238E27FC236}">
                    <a16:creationId xmlns:a16="http://schemas.microsoft.com/office/drawing/2014/main" id="{071DC7F6-355E-4B6F-8422-CECD25270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2012" y="2238367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3 w 18"/>
                  <a:gd name="T7" fmla="*/ 15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5 h 19"/>
                  <a:gd name="T18" fmla="*/ 17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89" name="Freeform 662">
                <a:extLst>
                  <a:ext uri="{FF2B5EF4-FFF2-40B4-BE49-F238E27FC236}">
                    <a16:creationId xmlns:a16="http://schemas.microsoft.com/office/drawing/2014/main" id="{01ECEE44-F42E-4D36-9390-876D5D2BAA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5187" y="224312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1 w 18"/>
                  <a:gd name="T5" fmla="*/ 12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0" name="Freeform 663">
                <a:extLst>
                  <a:ext uri="{FF2B5EF4-FFF2-40B4-BE49-F238E27FC236}">
                    <a16:creationId xmlns:a16="http://schemas.microsoft.com/office/drawing/2014/main" id="{015D5407-596D-4567-B0DA-4C73689D7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1537" y="2247892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7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1" name="Freeform 664">
                <a:extLst>
                  <a:ext uri="{FF2B5EF4-FFF2-40B4-BE49-F238E27FC236}">
                    <a16:creationId xmlns:a16="http://schemas.microsoft.com/office/drawing/2014/main" id="{06E23FD6-2AFD-4135-8CA9-7C2CBFA88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300" y="2247892"/>
                <a:ext cx="28575" cy="26987"/>
              </a:xfrm>
              <a:custGeom>
                <a:avLst/>
                <a:gdLst>
                  <a:gd name="T0" fmla="*/ 0 w 18"/>
                  <a:gd name="T1" fmla="*/ 9 h 17"/>
                  <a:gd name="T2" fmla="*/ 0 w 18"/>
                  <a:gd name="T3" fmla="*/ 9 h 17"/>
                  <a:gd name="T4" fmla="*/ 0 w 18"/>
                  <a:gd name="T5" fmla="*/ 13 h 17"/>
                  <a:gd name="T6" fmla="*/ 2 w 18"/>
                  <a:gd name="T7" fmla="*/ 16 h 17"/>
                  <a:gd name="T8" fmla="*/ 5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6 h 17"/>
                  <a:gd name="T18" fmla="*/ 17 w 18"/>
                  <a:gd name="T19" fmla="*/ 13 h 17"/>
                  <a:gd name="T20" fmla="*/ 18 w 18"/>
                  <a:gd name="T21" fmla="*/ 9 h 17"/>
                  <a:gd name="T22" fmla="*/ 18 w 18"/>
                  <a:gd name="T23" fmla="*/ 9 h 17"/>
                  <a:gd name="T24" fmla="*/ 17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5 w 18"/>
                  <a:gd name="T35" fmla="*/ 0 h 17"/>
                  <a:gd name="T36" fmla="*/ 2 w 18"/>
                  <a:gd name="T37" fmla="*/ 2 h 17"/>
                  <a:gd name="T38" fmla="*/ 0 w 18"/>
                  <a:gd name="T39" fmla="*/ 5 h 17"/>
                  <a:gd name="T40" fmla="*/ 0 w 18"/>
                  <a:gd name="T41" fmla="*/ 9 h 17"/>
                  <a:gd name="T42" fmla="*/ 0 w 18"/>
                  <a:gd name="T4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2" name="Freeform 665">
                <a:extLst>
                  <a:ext uri="{FF2B5EF4-FFF2-40B4-BE49-F238E27FC236}">
                    <a16:creationId xmlns:a16="http://schemas.microsoft.com/office/drawing/2014/main" id="{C371782B-7FA1-4E19-97FF-40A8032C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0425" y="22336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3" name="Freeform 666">
                <a:extLst>
                  <a:ext uri="{FF2B5EF4-FFF2-40B4-BE49-F238E27FC236}">
                    <a16:creationId xmlns:a16="http://schemas.microsoft.com/office/drawing/2014/main" id="{699F869F-E010-4321-9754-D3E13894C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662" y="22240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4" name="Freeform 667">
                <a:extLst>
                  <a:ext uri="{FF2B5EF4-FFF2-40B4-BE49-F238E27FC236}">
                    <a16:creationId xmlns:a16="http://schemas.microsoft.com/office/drawing/2014/main" id="{3ECFB2FF-3D5D-4CCB-A2F4-E71CCF46F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0900" y="22224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5" name="Freeform 668">
                <a:extLst>
                  <a:ext uri="{FF2B5EF4-FFF2-40B4-BE49-F238E27FC236}">
                    <a16:creationId xmlns:a16="http://schemas.microsoft.com/office/drawing/2014/main" id="{7DD2D752-FE53-44DC-A9E2-1736DF8E3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550" y="2222492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3 w 17"/>
                  <a:gd name="T7" fmla="*/ 15 h 18"/>
                  <a:gd name="T8" fmla="*/ 4 w 17"/>
                  <a:gd name="T9" fmla="*/ 16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6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4 h 18"/>
                  <a:gd name="T26" fmla="*/ 14 w 17"/>
                  <a:gd name="T27" fmla="*/ 1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0 h 18"/>
                  <a:gd name="T36" fmla="*/ 3 w 17"/>
                  <a:gd name="T37" fmla="*/ 1 h 18"/>
                  <a:gd name="T38" fmla="*/ 0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6" name="Freeform 669">
                <a:extLst>
                  <a:ext uri="{FF2B5EF4-FFF2-40B4-BE49-F238E27FC236}">
                    <a16:creationId xmlns:a16="http://schemas.microsoft.com/office/drawing/2014/main" id="{10EAF498-B508-434E-9D77-2D3BCA16B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5025" y="2206617"/>
                <a:ext cx="26988" cy="30162"/>
              </a:xfrm>
              <a:custGeom>
                <a:avLst/>
                <a:gdLst>
                  <a:gd name="T0" fmla="*/ 0 w 17"/>
                  <a:gd name="T1" fmla="*/ 10 h 19"/>
                  <a:gd name="T2" fmla="*/ 0 w 17"/>
                  <a:gd name="T3" fmla="*/ 10 h 19"/>
                  <a:gd name="T4" fmla="*/ 0 w 17"/>
                  <a:gd name="T5" fmla="*/ 13 h 19"/>
                  <a:gd name="T6" fmla="*/ 1 w 17"/>
                  <a:gd name="T7" fmla="*/ 16 h 19"/>
                  <a:gd name="T8" fmla="*/ 4 w 17"/>
                  <a:gd name="T9" fmla="*/ 17 h 19"/>
                  <a:gd name="T10" fmla="*/ 9 w 17"/>
                  <a:gd name="T11" fmla="*/ 19 h 19"/>
                  <a:gd name="T12" fmla="*/ 9 w 17"/>
                  <a:gd name="T13" fmla="*/ 19 h 19"/>
                  <a:gd name="T14" fmla="*/ 11 w 17"/>
                  <a:gd name="T15" fmla="*/ 17 h 19"/>
                  <a:gd name="T16" fmla="*/ 14 w 17"/>
                  <a:gd name="T17" fmla="*/ 16 h 19"/>
                  <a:gd name="T18" fmla="*/ 16 w 17"/>
                  <a:gd name="T19" fmla="*/ 13 h 19"/>
                  <a:gd name="T20" fmla="*/ 17 w 17"/>
                  <a:gd name="T21" fmla="*/ 10 h 19"/>
                  <a:gd name="T22" fmla="*/ 17 w 17"/>
                  <a:gd name="T23" fmla="*/ 10 h 19"/>
                  <a:gd name="T24" fmla="*/ 16 w 17"/>
                  <a:gd name="T25" fmla="*/ 5 h 19"/>
                  <a:gd name="T26" fmla="*/ 14 w 17"/>
                  <a:gd name="T27" fmla="*/ 3 h 19"/>
                  <a:gd name="T28" fmla="*/ 11 w 17"/>
                  <a:gd name="T29" fmla="*/ 0 h 19"/>
                  <a:gd name="T30" fmla="*/ 9 w 17"/>
                  <a:gd name="T31" fmla="*/ 0 h 19"/>
                  <a:gd name="T32" fmla="*/ 9 w 17"/>
                  <a:gd name="T33" fmla="*/ 0 h 19"/>
                  <a:gd name="T34" fmla="*/ 4 w 17"/>
                  <a:gd name="T35" fmla="*/ 0 h 19"/>
                  <a:gd name="T36" fmla="*/ 1 w 17"/>
                  <a:gd name="T37" fmla="*/ 3 h 19"/>
                  <a:gd name="T38" fmla="*/ 0 w 17"/>
                  <a:gd name="T39" fmla="*/ 5 h 19"/>
                  <a:gd name="T40" fmla="*/ 0 w 17"/>
                  <a:gd name="T41" fmla="*/ 10 h 19"/>
                  <a:gd name="T42" fmla="*/ 0 w 17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1" y="17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7" name="Freeform 670">
                <a:extLst>
                  <a:ext uri="{FF2B5EF4-FFF2-40B4-BE49-F238E27FC236}">
                    <a16:creationId xmlns:a16="http://schemas.microsoft.com/office/drawing/2014/main" id="{3A30B2BE-BDEF-41B0-A198-4C25F66ED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6450" y="22066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8" name="Freeform 671">
                <a:extLst>
                  <a:ext uri="{FF2B5EF4-FFF2-40B4-BE49-F238E27FC236}">
                    <a16:creationId xmlns:a16="http://schemas.microsoft.com/office/drawing/2014/main" id="{207714B0-25BA-41CE-9B0D-A2BF6D4381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4225" y="22002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99" name="Freeform 672">
                <a:extLst>
                  <a:ext uri="{FF2B5EF4-FFF2-40B4-BE49-F238E27FC236}">
                    <a16:creationId xmlns:a16="http://schemas.microsoft.com/office/drawing/2014/main" id="{7A7BE56A-A9BB-4899-8E0A-CCC81F629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875" y="22002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0" name="Freeform 673">
                <a:extLst>
                  <a:ext uri="{FF2B5EF4-FFF2-40B4-BE49-F238E27FC236}">
                    <a16:creationId xmlns:a16="http://schemas.microsoft.com/office/drawing/2014/main" id="{8C271354-9941-4D6C-9F6D-5D535D3E7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775" y="21859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1" name="Freeform 674">
                <a:extLst>
                  <a:ext uri="{FF2B5EF4-FFF2-40B4-BE49-F238E27FC236}">
                    <a16:creationId xmlns:a16="http://schemas.microsoft.com/office/drawing/2014/main" id="{2BD5DCAA-0834-4B59-A776-B4B165038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912" y="21732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2" name="Freeform 675">
                <a:extLst>
                  <a:ext uri="{FF2B5EF4-FFF2-40B4-BE49-F238E27FC236}">
                    <a16:creationId xmlns:a16="http://schemas.microsoft.com/office/drawing/2014/main" id="{9F92479F-CFDE-42FA-8DBE-153536D77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100" y="213041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3" name="Freeform 676">
                <a:extLst>
                  <a:ext uri="{FF2B5EF4-FFF2-40B4-BE49-F238E27FC236}">
                    <a16:creationId xmlns:a16="http://schemas.microsoft.com/office/drawing/2014/main" id="{C64E1FAB-6D6A-4535-B90B-05D210A8D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150" y="21716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4" name="Freeform 677">
                <a:extLst>
                  <a:ext uri="{FF2B5EF4-FFF2-40B4-BE49-F238E27FC236}">
                    <a16:creationId xmlns:a16="http://schemas.microsoft.com/office/drawing/2014/main" id="{095D1829-1C13-48AE-84CC-8A5B293A1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4212" y="21558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2 w 18"/>
                  <a:gd name="T7" fmla="*/ 16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7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7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2 w 18"/>
                  <a:gd name="T37" fmla="*/ 3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5" name="Freeform 678">
                <a:extLst>
                  <a:ext uri="{FF2B5EF4-FFF2-40B4-BE49-F238E27FC236}">
                    <a16:creationId xmlns:a16="http://schemas.microsoft.com/office/drawing/2014/main" id="{8CF2D829-E42B-4663-93D8-3516CC2F4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2625" y="2146292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6" name="Freeform 679">
                <a:extLst>
                  <a:ext uri="{FF2B5EF4-FFF2-40B4-BE49-F238E27FC236}">
                    <a16:creationId xmlns:a16="http://schemas.microsoft.com/office/drawing/2014/main" id="{E68CDF48-7F2D-47C1-928B-E92222AA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862" y="214152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2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7" name="Freeform 680">
                <a:extLst>
                  <a:ext uri="{FF2B5EF4-FFF2-40B4-BE49-F238E27FC236}">
                    <a16:creationId xmlns:a16="http://schemas.microsoft.com/office/drawing/2014/main" id="{DFB59514-731B-4AC8-A0E5-69C8F2C64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575" y="2122480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2 h 18"/>
                  <a:gd name="T6" fmla="*/ 2 w 16"/>
                  <a:gd name="T7" fmla="*/ 15 h 18"/>
                  <a:gd name="T8" fmla="*/ 5 w 16"/>
                  <a:gd name="T9" fmla="*/ 18 h 18"/>
                  <a:gd name="T10" fmla="*/ 9 w 16"/>
                  <a:gd name="T11" fmla="*/ 18 h 18"/>
                  <a:gd name="T12" fmla="*/ 9 w 16"/>
                  <a:gd name="T13" fmla="*/ 18 h 18"/>
                  <a:gd name="T14" fmla="*/ 12 w 16"/>
                  <a:gd name="T15" fmla="*/ 18 h 18"/>
                  <a:gd name="T16" fmla="*/ 15 w 16"/>
                  <a:gd name="T17" fmla="*/ 15 h 18"/>
                  <a:gd name="T18" fmla="*/ 16 w 16"/>
                  <a:gd name="T19" fmla="*/ 12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2 h 18"/>
                  <a:gd name="T30" fmla="*/ 9 w 16"/>
                  <a:gd name="T31" fmla="*/ 0 h 18"/>
                  <a:gd name="T32" fmla="*/ 9 w 16"/>
                  <a:gd name="T33" fmla="*/ 0 h 18"/>
                  <a:gd name="T34" fmla="*/ 5 w 16"/>
                  <a:gd name="T35" fmla="*/ 2 h 18"/>
                  <a:gd name="T36" fmla="*/ 2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8" name="Freeform 681">
                <a:extLst>
                  <a:ext uri="{FF2B5EF4-FFF2-40B4-BE49-F238E27FC236}">
                    <a16:creationId xmlns:a16="http://schemas.microsoft.com/office/drawing/2014/main" id="{C1A28A8F-46B5-4F07-9495-AF74D40A1B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937" y="21113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09" name="Freeform 682">
                <a:extLst>
                  <a:ext uri="{FF2B5EF4-FFF2-40B4-BE49-F238E27FC236}">
                    <a16:creationId xmlns:a16="http://schemas.microsoft.com/office/drawing/2014/main" id="{9816A566-754F-4015-9586-6523D2DFE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5000" y="21113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0" name="Freeform 683">
                <a:extLst>
                  <a:ext uri="{FF2B5EF4-FFF2-40B4-BE49-F238E27FC236}">
                    <a16:creationId xmlns:a16="http://schemas.microsoft.com/office/drawing/2014/main" id="{B5EF6C65-0550-4BCE-88DF-A8E08FD74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662" y="2103430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4 h 18"/>
                  <a:gd name="T6" fmla="*/ 2 w 17"/>
                  <a:gd name="T7" fmla="*/ 15 h 18"/>
                  <a:gd name="T8" fmla="*/ 5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2 w 17"/>
                  <a:gd name="T15" fmla="*/ 18 h 18"/>
                  <a:gd name="T16" fmla="*/ 15 w 17"/>
                  <a:gd name="T17" fmla="*/ 15 h 18"/>
                  <a:gd name="T18" fmla="*/ 17 w 17"/>
                  <a:gd name="T19" fmla="*/ 14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5 w 17"/>
                  <a:gd name="T27" fmla="*/ 3 h 18"/>
                  <a:gd name="T28" fmla="*/ 12 w 17"/>
                  <a:gd name="T29" fmla="*/ 1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1 h 18"/>
                  <a:gd name="T36" fmla="*/ 2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1" name="Freeform 684">
                <a:extLst>
                  <a:ext uri="{FF2B5EF4-FFF2-40B4-BE49-F238E27FC236}">
                    <a16:creationId xmlns:a16="http://schemas.microsoft.com/office/drawing/2014/main" id="{81DFFF8E-F85D-4BD6-9D52-B34D43466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1025" y="2085967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6 h 19"/>
                  <a:gd name="T8" fmla="*/ 4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2" name="Freeform 685">
                <a:extLst>
                  <a:ext uri="{FF2B5EF4-FFF2-40B4-BE49-F238E27FC236}">
                    <a16:creationId xmlns:a16="http://schemas.microsoft.com/office/drawing/2014/main" id="{C5E6E08C-CFF3-45A8-9A55-19D47B836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7212" y="20764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3" name="Freeform 686">
                <a:extLst>
                  <a:ext uri="{FF2B5EF4-FFF2-40B4-BE49-F238E27FC236}">
                    <a16:creationId xmlns:a16="http://schemas.microsoft.com/office/drawing/2014/main" id="{1E529FD0-E427-4C63-BD29-6E2853E77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512" y="20764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4" name="Freeform 687">
                <a:extLst>
                  <a:ext uri="{FF2B5EF4-FFF2-40B4-BE49-F238E27FC236}">
                    <a16:creationId xmlns:a16="http://schemas.microsoft.com/office/drawing/2014/main" id="{2F2AEA44-C0D4-4B28-A7A5-797D4C1AC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9750" y="20764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2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2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5" name="Freeform 688">
                <a:extLst>
                  <a:ext uri="{FF2B5EF4-FFF2-40B4-BE49-F238E27FC236}">
                    <a16:creationId xmlns:a16="http://schemas.microsoft.com/office/drawing/2014/main" id="{29A6E39C-E34F-4FB0-A928-487DDF1EE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5937" y="207485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1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2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6" name="Freeform 689">
                <a:extLst>
                  <a:ext uri="{FF2B5EF4-FFF2-40B4-BE49-F238E27FC236}">
                    <a16:creationId xmlns:a16="http://schemas.microsoft.com/office/drawing/2014/main" id="{923CBD0C-BA5F-4849-8C0C-448C93C8D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000" y="2065330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5 w 17"/>
                  <a:gd name="T9" fmla="*/ 16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6 h 18"/>
                  <a:gd name="T16" fmla="*/ 14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4 w 17"/>
                  <a:gd name="T27" fmla="*/ 3 h 18"/>
                  <a:gd name="T28" fmla="*/ 13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0 h 18"/>
                  <a:gd name="T36" fmla="*/ 3 w 17"/>
                  <a:gd name="T37" fmla="*/ 3 h 18"/>
                  <a:gd name="T38" fmla="*/ 1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6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4" y="3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7" name="Freeform 690">
                <a:extLst>
                  <a:ext uri="{FF2B5EF4-FFF2-40B4-BE49-F238E27FC236}">
                    <a16:creationId xmlns:a16="http://schemas.microsoft.com/office/drawing/2014/main" id="{543CF39A-0F67-4BE0-B2EC-3FCE88F72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237" y="2054217"/>
                <a:ext cx="26988" cy="30162"/>
              </a:xfrm>
              <a:custGeom>
                <a:avLst/>
                <a:gdLst>
                  <a:gd name="T0" fmla="*/ 0 w 17"/>
                  <a:gd name="T1" fmla="*/ 10 h 19"/>
                  <a:gd name="T2" fmla="*/ 0 w 17"/>
                  <a:gd name="T3" fmla="*/ 10 h 19"/>
                  <a:gd name="T4" fmla="*/ 0 w 17"/>
                  <a:gd name="T5" fmla="*/ 14 h 19"/>
                  <a:gd name="T6" fmla="*/ 3 w 17"/>
                  <a:gd name="T7" fmla="*/ 17 h 19"/>
                  <a:gd name="T8" fmla="*/ 6 w 17"/>
                  <a:gd name="T9" fmla="*/ 19 h 19"/>
                  <a:gd name="T10" fmla="*/ 8 w 17"/>
                  <a:gd name="T11" fmla="*/ 19 h 19"/>
                  <a:gd name="T12" fmla="*/ 8 w 17"/>
                  <a:gd name="T13" fmla="*/ 19 h 19"/>
                  <a:gd name="T14" fmla="*/ 11 w 17"/>
                  <a:gd name="T15" fmla="*/ 19 h 19"/>
                  <a:gd name="T16" fmla="*/ 14 w 17"/>
                  <a:gd name="T17" fmla="*/ 17 h 19"/>
                  <a:gd name="T18" fmla="*/ 16 w 17"/>
                  <a:gd name="T19" fmla="*/ 14 h 19"/>
                  <a:gd name="T20" fmla="*/ 17 w 17"/>
                  <a:gd name="T21" fmla="*/ 10 h 19"/>
                  <a:gd name="T22" fmla="*/ 17 w 17"/>
                  <a:gd name="T23" fmla="*/ 10 h 19"/>
                  <a:gd name="T24" fmla="*/ 16 w 17"/>
                  <a:gd name="T25" fmla="*/ 7 h 19"/>
                  <a:gd name="T26" fmla="*/ 14 w 17"/>
                  <a:gd name="T27" fmla="*/ 4 h 19"/>
                  <a:gd name="T28" fmla="*/ 11 w 17"/>
                  <a:gd name="T29" fmla="*/ 2 h 19"/>
                  <a:gd name="T30" fmla="*/ 8 w 17"/>
                  <a:gd name="T31" fmla="*/ 0 h 19"/>
                  <a:gd name="T32" fmla="*/ 8 w 17"/>
                  <a:gd name="T33" fmla="*/ 0 h 19"/>
                  <a:gd name="T34" fmla="*/ 6 w 17"/>
                  <a:gd name="T35" fmla="*/ 2 h 19"/>
                  <a:gd name="T36" fmla="*/ 3 w 17"/>
                  <a:gd name="T37" fmla="*/ 4 h 19"/>
                  <a:gd name="T38" fmla="*/ 0 w 17"/>
                  <a:gd name="T39" fmla="*/ 7 h 19"/>
                  <a:gd name="T40" fmla="*/ 0 w 17"/>
                  <a:gd name="T41" fmla="*/ 10 h 19"/>
                  <a:gd name="T42" fmla="*/ 0 w 17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1" y="19"/>
                    </a:lnTo>
                    <a:lnTo>
                      <a:pt x="14" y="17"/>
                    </a:lnTo>
                    <a:lnTo>
                      <a:pt x="16" y="14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6" y="7"/>
                    </a:lnTo>
                    <a:lnTo>
                      <a:pt x="14" y="4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8" name="Freeform 691">
                <a:extLst>
                  <a:ext uri="{FF2B5EF4-FFF2-40B4-BE49-F238E27FC236}">
                    <a16:creationId xmlns:a16="http://schemas.microsoft.com/office/drawing/2014/main" id="{8971101C-5894-41FF-9412-6FCB30C79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0062" y="2054217"/>
                <a:ext cx="25400" cy="30162"/>
              </a:xfrm>
              <a:custGeom>
                <a:avLst/>
                <a:gdLst>
                  <a:gd name="T0" fmla="*/ 0 w 16"/>
                  <a:gd name="T1" fmla="*/ 10 h 19"/>
                  <a:gd name="T2" fmla="*/ 0 w 16"/>
                  <a:gd name="T3" fmla="*/ 10 h 19"/>
                  <a:gd name="T4" fmla="*/ 0 w 16"/>
                  <a:gd name="T5" fmla="*/ 14 h 19"/>
                  <a:gd name="T6" fmla="*/ 2 w 16"/>
                  <a:gd name="T7" fmla="*/ 17 h 19"/>
                  <a:gd name="T8" fmla="*/ 5 w 16"/>
                  <a:gd name="T9" fmla="*/ 19 h 19"/>
                  <a:gd name="T10" fmla="*/ 9 w 16"/>
                  <a:gd name="T11" fmla="*/ 19 h 19"/>
                  <a:gd name="T12" fmla="*/ 9 w 16"/>
                  <a:gd name="T13" fmla="*/ 19 h 19"/>
                  <a:gd name="T14" fmla="*/ 12 w 16"/>
                  <a:gd name="T15" fmla="*/ 19 h 19"/>
                  <a:gd name="T16" fmla="*/ 15 w 16"/>
                  <a:gd name="T17" fmla="*/ 17 h 19"/>
                  <a:gd name="T18" fmla="*/ 16 w 16"/>
                  <a:gd name="T19" fmla="*/ 14 h 19"/>
                  <a:gd name="T20" fmla="*/ 16 w 16"/>
                  <a:gd name="T21" fmla="*/ 10 h 19"/>
                  <a:gd name="T22" fmla="*/ 16 w 16"/>
                  <a:gd name="T23" fmla="*/ 10 h 19"/>
                  <a:gd name="T24" fmla="*/ 16 w 16"/>
                  <a:gd name="T25" fmla="*/ 7 h 19"/>
                  <a:gd name="T26" fmla="*/ 15 w 16"/>
                  <a:gd name="T27" fmla="*/ 4 h 19"/>
                  <a:gd name="T28" fmla="*/ 12 w 16"/>
                  <a:gd name="T29" fmla="*/ 2 h 19"/>
                  <a:gd name="T30" fmla="*/ 9 w 16"/>
                  <a:gd name="T31" fmla="*/ 0 h 19"/>
                  <a:gd name="T32" fmla="*/ 9 w 16"/>
                  <a:gd name="T33" fmla="*/ 0 h 19"/>
                  <a:gd name="T34" fmla="*/ 5 w 16"/>
                  <a:gd name="T35" fmla="*/ 2 h 19"/>
                  <a:gd name="T36" fmla="*/ 2 w 16"/>
                  <a:gd name="T37" fmla="*/ 4 h 19"/>
                  <a:gd name="T38" fmla="*/ 0 w 16"/>
                  <a:gd name="T39" fmla="*/ 7 h 19"/>
                  <a:gd name="T40" fmla="*/ 0 w 16"/>
                  <a:gd name="T41" fmla="*/ 10 h 19"/>
                  <a:gd name="T42" fmla="*/ 0 w 16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6" y="10"/>
                    </a:lnTo>
                    <a:lnTo>
                      <a:pt x="16" y="10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19" name="Freeform 692">
                <a:extLst>
                  <a:ext uri="{FF2B5EF4-FFF2-40B4-BE49-F238E27FC236}">
                    <a16:creationId xmlns:a16="http://schemas.microsoft.com/office/drawing/2014/main" id="{DD6A4874-4F99-4DA3-B0CC-55F8176DC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712" y="2049455"/>
                <a:ext cx="26988" cy="30162"/>
              </a:xfrm>
              <a:custGeom>
                <a:avLst/>
                <a:gdLst>
                  <a:gd name="T0" fmla="*/ 0 w 17"/>
                  <a:gd name="T1" fmla="*/ 10 h 19"/>
                  <a:gd name="T2" fmla="*/ 0 w 17"/>
                  <a:gd name="T3" fmla="*/ 10 h 19"/>
                  <a:gd name="T4" fmla="*/ 1 w 17"/>
                  <a:gd name="T5" fmla="*/ 13 h 19"/>
                  <a:gd name="T6" fmla="*/ 3 w 17"/>
                  <a:gd name="T7" fmla="*/ 16 h 19"/>
                  <a:gd name="T8" fmla="*/ 6 w 17"/>
                  <a:gd name="T9" fmla="*/ 17 h 19"/>
                  <a:gd name="T10" fmla="*/ 9 w 17"/>
                  <a:gd name="T11" fmla="*/ 19 h 19"/>
                  <a:gd name="T12" fmla="*/ 9 w 17"/>
                  <a:gd name="T13" fmla="*/ 19 h 19"/>
                  <a:gd name="T14" fmla="*/ 12 w 17"/>
                  <a:gd name="T15" fmla="*/ 17 h 19"/>
                  <a:gd name="T16" fmla="*/ 14 w 17"/>
                  <a:gd name="T17" fmla="*/ 16 h 19"/>
                  <a:gd name="T18" fmla="*/ 17 w 17"/>
                  <a:gd name="T19" fmla="*/ 13 h 19"/>
                  <a:gd name="T20" fmla="*/ 17 w 17"/>
                  <a:gd name="T21" fmla="*/ 10 h 19"/>
                  <a:gd name="T22" fmla="*/ 17 w 17"/>
                  <a:gd name="T23" fmla="*/ 10 h 19"/>
                  <a:gd name="T24" fmla="*/ 17 w 17"/>
                  <a:gd name="T25" fmla="*/ 5 h 19"/>
                  <a:gd name="T26" fmla="*/ 14 w 17"/>
                  <a:gd name="T27" fmla="*/ 3 h 19"/>
                  <a:gd name="T28" fmla="*/ 12 w 17"/>
                  <a:gd name="T29" fmla="*/ 0 h 19"/>
                  <a:gd name="T30" fmla="*/ 9 w 17"/>
                  <a:gd name="T31" fmla="*/ 0 h 19"/>
                  <a:gd name="T32" fmla="*/ 9 w 17"/>
                  <a:gd name="T33" fmla="*/ 0 h 19"/>
                  <a:gd name="T34" fmla="*/ 6 w 17"/>
                  <a:gd name="T35" fmla="*/ 0 h 19"/>
                  <a:gd name="T36" fmla="*/ 3 w 17"/>
                  <a:gd name="T37" fmla="*/ 3 h 19"/>
                  <a:gd name="T38" fmla="*/ 1 w 17"/>
                  <a:gd name="T39" fmla="*/ 5 h 19"/>
                  <a:gd name="T40" fmla="*/ 0 w 17"/>
                  <a:gd name="T41" fmla="*/ 10 h 19"/>
                  <a:gd name="T42" fmla="*/ 0 w 17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0" name="Freeform 693">
                <a:extLst>
                  <a:ext uri="{FF2B5EF4-FFF2-40B4-BE49-F238E27FC236}">
                    <a16:creationId xmlns:a16="http://schemas.microsoft.com/office/drawing/2014/main" id="{6CA40C0C-1495-4E62-BD19-2B806DB65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662" y="2030405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1 w 18"/>
                  <a:gd name="T5" fmla="*/ 12 h 19"/>
                  <a:gd name="T6" fmla="*/ 3 w 18"/>
                  <a:gd name="T7" fmla="*/ 15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7 h 19"/>
                  <a:gd name="T16" fmla="*/ 16 w 18"/>
                  <a:gd name="T17" fmla="*/ 15 h 19"/>
                  <a:gd name="T18" fmla="*/ 18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5 h 19"/>
                  <a:gd name="T26" fmla="*/ 16 w 18"/>
                  <a:gd name="T27" fmla="*/ 3 h 19"/>
                  <a:gd name="T28" fmla="*/ 13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1" name="Freeform 694">
                <a:extLst>
                  <a:ext uri="{FF2B5EF4-FFF2-40B4-BE49-F238E27FC236}">
                    <a16:creationId xmlns:a16="http://schemas.microsoft.com/office/drawing/2014/main" id="{21BCA45F-8A7E-4539-93FC-136F5DDDB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3387" y="202405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2" name="Freeform 695">
                <a:extLst>
                  <a:ext uri="{FF2B5EF4-FFF2-40B4-BE49-F238E27FC236}">
                    <a16:creationId xmlns:a16="http://schemas.microsoft.com/office/drawing/2014/main" id="{1D87EF5F-1BCB-40BA-B378-2B9EE085C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750" y="2014530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2 h 18"/>
                  <a:gd name="T6" fmla="*/ 1 w 16"/>
                  <a:gd name="T7" fmla="*/ 15 h 18"/>
                  <a:gd name="T8" fmla="*/ 4 w 16"/>
                  <a:gd name="T9" fmla="*/ 16 h 18"/>
                  <a:gd name="T10" fmla="*/ 7 w 16"/>
                  <a:gd name="T11" fmla="*/ 18 h 18"/>
                  <a:gd name="T12" fmla="*/ 7 w 16"/>
                  <a:gd name="T13" fmla="*/ 18 h 18"/>
                  <a:gd name="T14" fmla="*/ 12 w 16"/>
                  <a:gd name="T15" fmla="*/ 16 h 18"/>
                  <a:gd name="T16" fmla="*/ 15 w 16"/>
                  <a:gd name="T17" fmla="*/ 15 h 18"/>
                  <a:gd name="T18" fmla="*/ 16 w 16"/>
                  <a:gd name="T19" fmla="*/ 12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0 h 18"/>
                  <a:gd name="T30" fmla="*/ 7 w 16"/>
                  <a:gd name="T31" fmla="*/ 0 h 18"/>
                  <a:gd name="T32" fmla="*/ 7 w 16"/>
                  <a:gd name="T33" fmla="*/ 0 h 18"/>
                  <a:gd name="T34" fmla="*/ 4 w 16"/>
                  <a:gd name="T35" fmla="*/ 0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3" name="Freeform 696">
                <a:extLst>
                  <a:ext uri="{FF2B5EF4-FFF2-40B4-BE49-F238E27FC236}">
                    <a16:creationId xmlns:a16="http://schemas.microsoft.com/office/drawing/2014/main" id="{13C0634E-904F-4B25-80AF-F56CE455C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4175" y="196531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4" name="Freeform 697">
                <a:extLst>
                  <a:ext uri="{FF2B5EF4-FFF2-40B4-BE49-F238E27FC236}">
                    <a16:creationId xmlns:a16="http://schemas.microsoft.com/office/drawing/2014/main" id="{4B809920-8840-4E03-8F91-CBDF5470F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412" y="196055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5" name="Freeform 698">
                <a:extLst>
                  <a:ext uri="{FF2B5EF4-FFF2-40B4-BE49-F238E27FC236}">
                    <a16:creationId xmlns:a16="http://schemas.microsoft.com/office/drawing/2014/main" id="{0832BF22-6578-48AB-8BD9-BBF698FC4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950" y="194150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6" name="Freeform 699">
                <a:extLst>
                  <a:ext uri="{FF2B5EF4-FFF2-40B4-BE49-F238E27FC236}">
                    <a16:creationId xmlns:a16="http://schemas.microsoft.com/office/drawing/2014/main" id="{E4515F72-5D05-445E-A46C-0CD4DB909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1312" y="1933568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7" name="Freeform 700">
                <a:extLst>
                  <a:ext uri="{FF2B5EF4-FFF2-40B4-BE49-F238E27FC236}">
                    <a16:creationId xmlns:a16="http://schemas.microsoft.com/office/drawing/2014/main" id="{AC4FD014-B624-4973-8E59-7EDC9ADE1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0675" y="19176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8" name="Freeform 701">
                <a:extLst>
                  <a:ext uri="{FF2B5EF4-FFF2-40B4-BE49-F238E27FC236}">
                    <a16:creationId xmlns:a16="http://schemas.microsoft.com/office/drawing/2014/main" id="{E758413F-6225-4187-9239-B91262B0F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150" y="1904993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2 h 18"/>
                  <a:gd name="T6" fmla="*/ 1 w 16"/>
                  <a:gd name="T7" fmla="*/ 15 h 18"/>
                  <a:gd name="T8" fmla="*/ 4 w 16"/>
                  <a:gd name="T9" fmla="*/ 18 h 18"/>
                  <a:gd name="T10" fmla="*/ 9 w 16"/>
                  <a:gd name="T11" fmla="*/ 18 h 18"/>
                  <a:gd name="T12" fmla="*/ 9 w 16"/>
                  <a:gd name="T13" fmla="*/ 18 h 18"/>
                  <a:gd name="T14" fmla="*/ 12 w 16"/>
                  <a:gd name="T15" fmla="*/ 18 h 18"/>
                  <a:gd name="T16" fmla="*/ 15 w 16"/>
                  <a:gd name="T17" fmla="*/ 15 h 18"/>
                  <a:gd name="T18" fmla="*/ 16 w 16"/>
                  <a:gd name="T19" fmla="*/ 12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2 h 18"/>
                  <a:gd name="T30" fmla="*/ 9 w 16"/>
                  <a:gd name="T31" fmla="*/ 0 h 18"/>
                  <a:gd name="T32" fmla="*/ 9 w 16"/>
                  <a:gd name="T33" fmla="*/ 0 h 18"/>
                  <a:gd name="T34" fmla="*/ 4 w 16"/>
                  <a:gd name="T35" fmla="*/ 2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29" name="Freeform 702">
                <a:extLst>
                  <a:ext uri="{FF2B5EF4-FFF2-40B4-BE49-F238E27FC236}">
                    <a16:creationId xmlns:a16="http://schemas.microsoft.com/office/drawing/2014/main" id="{1180EB5A-DBAF-4D7D-A222-506A0C5A6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212" y="18811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7 w 18"/>
                  <a:gd name="T27" fmla="*/ 1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2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0" name="Freeform 703">
                <a:extLst>
                  <a:ext uri="{FF2B5EF4-FFF2-40B4-BE49-F238E27FC236}">
                    <a16:creationId xmlns:a16="http://schemas.microsoft.com/office/drawing/2014/main" id="{1327C16F-AB89-4DB4-8A8C-84865112A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450" y="187641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1" name="Freeform 704">
                <a:extLst>
                  <a:ext uri="{FF2B5EF4-FFF2-40B4-BE49-F238E27FC236}">
                    <a16:creationId xmlns:a16="http://schemas.microsoft.com/office/drawing/2014/main" id="{7CE12A79-3C27-4D8D-A5B9-23C7E89C9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687" y="1873243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2 w 18"/>
                  <a:gd name="T7" fmla="*/ 15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5 h 19"/>
                  <a:gd name="T18" fmla="*/ 17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2" name="Freeform 705">
                <a:extLst>
                  <a:ext uri="{FF2B5EF4-FFF2-40B4-BE49-F238E27FC236}">
                    <a16:creationId xmlns:a16="http://schemas.microsoft.com/office/drawing/2014/main" id="{F41179BF-41EA-4E17-84F7-C6304404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050" y="18668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3" name="Freeform 706">
                <a:extLst>
                  <a:ext uri="{FF2B5EF4-FFF2-40B4-BE49-F238E27FC236}">
                    <a16:creationId xmlns:a16="http://schemas.microsoft.com/office/drawing/2014/main" id="{3D746DFA-AD75-4A0A-AC39-444B1BDEE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300" y="183673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2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2 w 18"/>
                  <a:gd name="T37" fmla="*/ 2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4" name="Freeform 707">
                <a:extLst>
                  <a:ext uri="{FF2B5EF4-FFF2-40B4-BE49-F238E27FC236}">
                    <a16:creationId xmlns:a16="http://schemas.microsoft.com/office/drawing/2014/main" id="{3164AF19-5D83-438B-84AF-8692BC6D3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5425" y="180815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5" name="Freeform 708">
                <a:extLst>
                  <a:ext uri="{FF2B5EF4-FFF2-40B4-BE49-F238E27FC236}">
                    <a16:creationId xmlns:a16="http://schemas.microsoft.com/office/drawing/2014/main" id="{57372E7C-A4D1-428E-8A93-82FE2A5A6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2725" y="1739894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5 w 18"/>
                  <a:gd name="T27" fmla="*/ 4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4 h 19"/>
                  <a:gd name="T38" fmla="*/ 2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6" name="Freeform 709">
                <a:extLst>
                  <a:ext uri="{FF2B5EF4-FFF2-40B4-BE49-F238E27FC236}">
                    <a16:creationId xmlns:a16="http://schemas.microsoft.com/office/drawing/2014/main" id="{8C1D48F3-ECB2-4ABC-8D67-3D3761834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437" y="17097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7" name="Freeform 710">
                <a:extLst>
                  <a:ext uri="{FF2B5EF4-FFF2-40B4-BE49-F238E27FC236}">
                    <a16:creationId xmlns:a16="http://schemas.microsoft.com/office/drawing/2014/main" id="{68B4C161-86F5-4898-944F-7EAA6FE8A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2562" y="169544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8" name="Freeform 711">
                <a:extLst>
                  <a:ext uri="{FF2B5EF4-FFF2-40B4-BE49-F238E27FC236}">
                    <a16:creationId xmlns:a16="http://schemas.microsoft.com/office/drawing/2014/main" id="{2DA1A7D2-ADF2-4365-A545-77A43F2E7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3512" y="1679569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3 w 18"/>
                  <a:gd name="T37" fmla="*/ 2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39" name="Freeform 712">
                <a:extLst>
                  <a:ext uri="{FF2B5EF4-FFF2-40B4-BE49-F238E27FC236}">
                    <a16:creationId xmlns:a16="http://schemas.microsoft.com/office/drawing/2014/main" id="{F5FD5346-1865-4DFE-863D-CBFF82429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2875" y="165575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0" name="Freeform 713">
                <a:extLst>
                  <a:ext uri="{FF2B5EF4-FFF2-40B4-BE49-F238E27FC236}">
                    <a16:creationId xmlns:a16="http://schemas.microsoft.com/office/drawing/2014/main" id="{C975E246-96E3-4240-A59F-5D3EE0F73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700" y="165416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1" name="Freeform 714">
                <a:extLst>
                  <a:ext uri="{FF2B5EF4-FFF2-40B4-BE49-F238E27FC236}">
                    <a16:creationId xmlns:a16="http://schemas.microsoft.com/office/drawing/2014/main" id="{6561ED60-3DB1-431C-A861-E1E236EFA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3350" y="164464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2" name="Freeform 715">
                <a:extLst>
                  <a:ext uri="{FF2B5EF4-FFF2-40B4-BE49-F238E27FC236}">
                    <a16:creationId xmlns:a16="http://schemas.microsoft.com/office/drawing/2014/main" id="{42BECD13-9E29-4000-AA6F-65EDBCDC7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412" y="1628769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7 w 18"/>
                  <a:gd name="T17" fmla="*/ 16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7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7" y="16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3" name="Freeform 716">
                <a:extLst>
                  <a:ext uri="{FF2B5EF4-FFF2-40B4-BE49-F238E27FC236}">
                    <a16:creationId xmlns:a16="http://schemas.microsoft.com/office/drawing/2014/main" id="{B0F7970E-80FB-4436-89EE-D638CAC33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5412" y="162718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4" name="Freeform 717">
                <a:extLst>
                  <a:ext uri="{FF2B5EF4-FFF2-40B4-BE49-F238E27FC236}">
                    <a16:creationId xmlns:a16="http://schemas.microsoft.com/office/drawing/2014/main" id="{D680DC18-55C7-4B64-A179-0749A216E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3825" y="161765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5" name="Freeform 718">
                <a:extLst>
                  <a:ext uri="{FF2B5EF4-FFF2-40B4-BE49-F238E27FC236}">
                    <a16:creationId xmlns:a16="http://schemas.microsoft.com/office/drawing/2014/main" id="{CEFF2AB4-59C5-4B39-9841-74BD46966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9062" y="159066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6" name="Freeform 719">
                <a:extLst>
                  <a:ext uri="{FF2B5EF4-FFF2-40B4-BE49-F238E27FC236}">
                    <a16:creationId xmlns:a16="http://schemas.microsoft.com/office/drawing/2014/main" id="{7DE19046-A9F6-43E4-AD3B-EE5A947C2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300" y="1568444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7" name="Freeform 720">
                <a:extLst>
                  <a:ext uri="{FF2B5EF4-FFF2-40B4-BE49-F238E27FC236}">
                    <a16:creationId xmlns:a16="http://schemas.microsoft.com/office/drawing/2014/main" id="{0A6D7328-EDDB-453A-A8BF-1CEF16955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6362" y="155256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8" name="Freeform 721">
                <a:extLst>
                  <a:ext uri="{FF2B5EF4-FFF2-40B4-BE49-F238E27FC236}">
                    <a16:creationId xmlns:a16="http://schemas.microsoft.com/office/drawing/2014/main" id="{D493C482-F404-474C-8174-1EEE54131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5725" y="153828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49" name="Freeform 722">
                <a:extLst>
                  <a:ext uri="{FF2B5EF4-FFF2-40B4-BE49-F238E27FC236}">
                    <a16:creationId xmlns:a16="http://schemas.microsoft.com/office/drawing/2014/main" id="{1A223E7B-2A16-4FDC-B153-4F4FD7899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6200" y="1531932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5 w 18"/>
                  <a:gd name="T27" fmla="*/ 4 h 19"/>
                  <a:gd name="T28" fmla="*/ 13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4 h 19"/>
                  <a:gd name="T38" fmla="*/ 1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4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0" name="Freeform 723">
                <a:extLst>
                  <a:ext uri="{FF2B5EF4-FFF2-40B4-BE49-F238E27FC236}">
                    <a16:creationId xmlns:a16="http://schemas.microsoft.com/office/drawing/2014/main" id="{1F5E5FB9-7EF4-4904-9B33-F3898C7AD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1437" y="152558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1" name="Freeform 724">
                <a:extLst>
                  <a:ext uri="{FF2B5EF4-FFF2-40B4-BE49-F238E27FC236}">
                    <a16:creationId xmlns:a16="http://schemas.microsoft.com/office/drawing/2014/main" id="{050912A0-321A-4828-82F5-4310960DB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500" y="1517644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7 w 18"/>
                  <a:gd name="T17" fmla="*/ 17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7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2" name="Freeform 725">
                <a:extLst>
                  <a:ext uri="{FF2B5EF4-FFF2-40B4-BE49-F238E27FC236}">
                    <a16:creationId xmlns:a16="http://schemas.microsoft.com/office/drawing/2014/main" id="{463F187E-BA5B-4B70-9AD0-44217200E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4450" y="147478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3" name="Freeform 726">
                <a:extLst>
                  <a:ext uri="{FF2B5EF4-FFF2-40B4-BE49-F238E27FC236}">
                    <a16:creationId xmlns:a16="http://schemas.microsoft.com/office/drawing/2014/main" id="{707D975D-5A10-48FF-808A-FB5EC6154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337" y="143827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4" name="Freeform 727">
                <a:extLst>
                  <a:ext uri="{FF2B5EF4-FFF2-40B4-BE49-F238E27FC236}">
                    <a16:creationId xmlns:a16="http://schemas.microsoft.com/office/drawing/2014/main" id="{87705769-F408-47A5-9E04-7020A7874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0162" y="1425570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5 w 18"/>
                  <a:gd name="T27" fmla="*/ 4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4 h 19"/>
                  <a:gd name="T38" fmla="*/ 2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5" name="Freeform 728">
                <a:extLst>
                  <a:ext uri="{FF2B5EF4-FFF2-40B4-BE49-F238E27FC236}">
                    <a16:creationId xmlns:a16="http://schemas.microsoft.com/office/drawing/2014/main" id="{E347F0CA-D834-4651-AC34-0C315A404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575" y="141445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6 w 18"/>
                  <a:gd name="T27" fmla="*/ 1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6" name="Freeform 729">
                <a:extLst>
                  <a:ext uri="{FF2B5EF4-FFF2-40B4-BE49-F238E27FC236}">
                    <a16:creationId xmlns:a16="http://schemas.microsoft.com/office/drawing/2014/main" id="{75F1BFC4-A531-4600-8DD7-6F6359FF9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637" y="139540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6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6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7" name="Freeform 730">
                <a:extLst>
                  <a:ext uri="{FF2B5EF4-FFF2-40B4-BE49-F238E27FC236}">
                    <a16:creationId xmlns:a16="http://schemas.microsoft.com/office/drawing/2014/main" id="{63556E0D-B9AB-4A1C-8BCD-1E63B3D06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050" y="138112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8" name="Freeform 731">
                <a:extLst>
                  <a:ext uri="{FF2B5EF4-FFF2-40B4-BE49-F238E27FC236}">
                    <a16:creationId xmlns:a16="http://schemas.microsoft.com/office/drawing/2014/main" id="{B5761BB5-B01B-497A-AD67-EA3B169F0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4287" y="13779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59" name="Freeform 732">
                <a:extLst>
                  <a:ext uri="{FF2B5EF4-FFF2-40B4-BE49-F238E27FC236}">
                    <a16:creationId xmlns:a16="http://schemas.microsoft.com/office/drawing/2014/main" id="{3247E001-9AF7-45F5-A0EE-AAC68DF0A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662" y="134619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0" name="Freeform 733">
                <a:extLst>
                  <a:ext uri="{FF2B5EF4-FFF2-40B4-BE49-F238E27FC236}">
                    <a16:creationId xmlns:a16="http://schemas.microsoft.com/office/drawing/2014/main" id="{19E1E5D6-9A0C-42EF-91F3-7679DBEF4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550" y="133508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1" name="Freeform 734">
                <a:extLst>
                  <a:ext uri="{FF2B5EF4-FFF2-40B4-BE49-F238E27FC236}">
                    <a16:creationId xmlns:a16="http://schemas.microsoft.com/office/drawing/2014/main" id="{09B94007-C6D1-4EC9-89B6-619DD7848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2375" y="133190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7 w 18"/>
                  <a:gd name="T27" fmla="*/ 2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2" name="Freeform 735">
                <a:extLst>
                  <a:ext uri="{FF2B5EF4-FFF2-40B4-BE49-F238E27FC236}">
                    <a16:creationId xmlns:a16="http://schemas.microsoft.com/office/drawing/2014/main" id="{ABF80346-4BB8-4372-AFE7-EC9C34763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7612" y="1323970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5 w 18"/>
                  <a:gd name="T27" fmla="*/ 4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4 h 19"/>
                  <a:gd name="T38" fmla="*/ 2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3" name="Freeform 736">
                <a:extLst>
                  <a:ext uri="{FF2B5EF4-FFF2-40B4-BE49-F238E27FC236}">
                    <a16:creationId xmlns:a16="http://schemas.microsoft.com/office/drawing/2014/main" id="{A2098DDA-1C8D-4B15-9780-A8D533766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025" y="132238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4" name="Freeform 737">
                <a:extLst>
                  <a:ext uri="{FF2B5EF4-FFF2-40B4-BE49-F238E27FC236}">
                    <a16:creationId xmlns:a16="http://schemas.microsoft.com/office/drawing/2014/main" id="{45541BBA-7827-42D8-B6BA-55A3709E2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087" y="1309683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7 w 18"/>
                  <a:gd name="T17" fmla="*/ 16 h 19"/>
                  <a:gd name="T18" fmla="*/ 18 w 18"/>
                  <a:gd name="T19" fmla="*/ 13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5 h 19"/>
                  <a:gd name="T26" fmla="*/ 17 w 18"/>
                  <a:gd name="T27" fmla="*/ 3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2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5" name="Freeform 738">
                <a:extLst>
                  <a:ext uri="{FF2B5EF4-FFF2-40B4-BE49-F238E27FC236}">
                    <a16:creationId xmlns:a16="http://schemas.microsoft.com/office/drawing/2014/main" id="{83150A11-F942-43B3-9A4D-FDEF57CF6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500" y="129539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6" name="Freeform 739">
                <a:extLst>
                  <a:ext uri="{FF2B5EF4-FFF2-40B4-BE49-F238E27FC236}">
                    <a16:creationId xmlns:a16="http://schemas.microsoft.com/office/drawing/2014/main" id="{BD652E84-8C70-4D90-8FF9-F5EEF41E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325" y="12890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7" name="Freeform 740">
                <a:extLst>
                  <a:ext uri="{FF2B5EF4-FFF2-40B4-BE49-F238E27FC236}">
                    <a16:creationId xmlns:a16="http://schemas.microsoft.com/office/drawing/2014/main" id="{E711DE78-D247-4D9C-B700-E5F0880DB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6975" y="1263645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3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7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3 w 18"/>
                  <a:gd name="T37" fmla="*/ 3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7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8" name="Freeform 741">
                <a:extLst>
                  <a:ext uri="{FF2B5EF4-FFF2-40B4-BE49-F238E27FC236}">
                    <a16:creationId xmlns:a16="http://schemas.microsoft.com/office/drawing/2014/main" id="{1E771A00-D56D-4174-BD8D-6254CADD9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750" y="1258883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5 w 18"/>
                  <a:gd name="T27" fmla="*/ 2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2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69" name="Freeform 742">
                <a:extLst>
                  <a:ext uri="{FF2B5EF4-FFF2-40B4-BE49-F238E27FC236}">
                    <a16:creationId xmlns:a16="http://schemas.microsoft.com/office/drawing/2014/main" id="{BD19D1CB-FDE5-4220-8795-495B6B51D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187" y="1206496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2 w 17"/>
                  <a:gd name="T7" fmla="*/ 15 h 18"/>
                  <a:gd name="T8" fmla="*/ 5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7 h 18"/>
                  <a:gd name="T16" fmla="*/ 14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4 h 18"/>
                  <a:gd name="T26" fmla="*/ 14 w 17"/>
                  <a:gd name="T27" fmla="*/ 3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0 h 18"/>
                  <a:gd name="T36" fmla="*/ 2 w 17"/>
                  <a:gd name="T37" fmla="*/ 3 h 18"/>
                  <a:gd name="T38" fmla="*/ 1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4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0" name="Freeform 743">
                <a:extLst>
                  <a:ext uri="{FF2B5EF4-FFF2-40B4-BE49-F238E27FC236}">
                    <a16:creationId xmlns:a16="http://schemas.microsoft.com/office/drawing/2014/main" id="{F8E83048-4EA1-43A0-BE5F-FC2A1BD63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937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1" name="Freeform 744">
                <a:extLst>
                  <a:ext uri="{FF2B5EF4-FFF2-40B4-BE49-F238E27FC236}">
                    <a16:creationId xmlns:a16="http://schemas.microsoft.com/office/drawing/2014/main" id="{E12DC642-1E49-4DF4-AA5C-63F06ED3F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425" y="1196971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5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7 h 18"/>
                  <a:gd name="T16" fmla="*/ 14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4 h 18"/>
                  <a:gd name="T26" fmla="*/ 14 w 17"/>
                  <a:gd name="T27" fmla="*/ 1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0 h 18"/>
                  <a:gd name="T36" fmla="*/ 3 w 17"/>
                  <a:gd name="T37" fmla="*/ 1 h 18"/>
                  <a:gd name="T38" fmla="*/ 1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2" name="Freeform 745">
                <a:extLst>
                  <a:ext uri="{FF2B5EF4-FFF2-40B4-BE49-F238E27FC236}">
                    <a16:creationId xmlns:a16="http://schemas.microsoft.com/office/drawing/2014/main" id="{909A30E7-C61F-47DE-8DBA-EC8C35F17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1250" y="118427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3" name="Freeform 746">
                <a:extLst>
                  <a:ext uri="{FF2B5EF4-FFF2-40B4-BE49-F238E27FC236}">
                    <a16:creationId xmlns:a16="http://schemas.microsoft.com/office/drawing/2014/main" id="{596163FA-4243-408C-8804-A935D0802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075" y="218121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4" name="Freeform 747">
                <a:extLst>
                  <a:ext uri="{FF2B5EF4-FFF2-40B4-BE49-F238E27FC236}">
                    <a16:creationId xmlns:a16="http://schemas.microsoft.com/office/drawing/2014/main" id="{B7D88E94-F27D-4C94-ADBE-45AF7227B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7087" y="22066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3 w 18"/>
                  <a:gd name="T37" fmla="*/ 3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5" name="Freeform 748">
                <a:extLst>
                  <a:ext uri="{FF2B5EF4-FFF2-40B4-BE49-F238E27FC236}">
                    <a16:creationId xmlns:a16="http://schemas.microsoft.com/office/drawing/2014/main" id="{0621BD54-665A-4F4B-971C-0A831531C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262" y="22701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6" name="Freeform 749">
                <a:extLst>
                  <a:ext uri="{FF2B5EF4-FFF2-40B4-BE49-F238E27FC236}">
                    <a16:creationId xmlns:a16="http://schemas.microsoft.com/office/drawing/2014/main" id="{3161D2AC-ED70-4033-AD69-09A1A97A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7737" y="22701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7" name="Freeform 750">
                <a:extLst>
                  <a:ext uri="{FF2B5EF4-FFF2-40B4-BE49-F238E27FC236}">
                    <a16:creationId xmlns:a16="http://schemas.microsoft.com/office/drawing/2014/main" id="{358F8085-E5DF-4C6B-88C0-B13366166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762" y="22828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8" name="Freeform 751">
                <a:extLst>
                  <a:ext uri="{FF2B5EF4-FFF2-40B4-BE49-F238E27FC236}">
                    <a16:creationId xmlns:a16="http://schemas.microsoft.com/office/drawing/2014/main" id="{7F4C3CBC-2EAA-4808-BDA9-21777C941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0287" y="2282816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2 w 17"/>
                  <a:gd name="T7" fmla="*/ 15 h 18"/>
                  <a:gd name="T8" fmla="*/ 5 w 17"/>
                  <a:gd name="T9" fmla="*/ 16 h 18"/>
                  <a:gd name="T10" fmla="*/ 9 w 17"/>
                  <a:gd name="T11" fmla="*/ 18 h 18"/>
                  <a:gd name="T12" fmla="*/ 9 w 17"/>
                  <a:gd name="T13" fmla="*/ 18 h 18"/>
                  <a:gd name="T14" fmla="*/ 12 w 17"/>
                  <a:gd name="T15" fmla="*/ 16 h 18"/>
                  <a:gd name="T16" fmla="*/ 15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5 w 17"/>
                  <a:gd name="T27" fmla="*/ 3 h 18"/>
                  <a:gd name="T28" fmla="*/ 12 w 17"/>
                  <a:gd name="T29" fmla="*/ 0 h 18"/>
                  <a:gd name="T30" fmla="*/ 9 w 17"/>
                  <a:gd name="T31" fmla="*/ 0 h 18"/>
                  <a:gd name="T32" fmla="*/ 9 w 17"/>
                  <a:gd name="T33" fmla="*/ 0 h 18"/>
                  <a:gd name="T34" fmla="*/ 5 w 17"/>
                  <a:gd name="T35" fmla="*/ 0 h 18"/>
                  <a:gd name="T36" fmla="*/ 2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79" name="Freeform 752">
                <a:extLst>
                  <a:ext uri="{FF2B5EF4-FFF2-40B4-BE49-F238E27FC236}">
                    <a16:creationId xmlns:a16="http://schemas.microsoft.com/office/drawing/2014/main" id="{E6EB2F27-D1B8-4673-B77F-48E66F7D3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2987" y="2284404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4 h 18"/>
                  <a:gd name="T6" fmla="*/ 1 w 16"/>
                  <a:gd name="T7" fmla="*/ 15 h 18"/>
                  <a:gd name="T8" fmla="*/ 4 w 16"/>
                  <a:gd name="T9" fmla="*/ 18 h 18"/>
                  <a:gd name="T10" fmla="*/ 9 w 16"/>
                  <a:gd name="T11" fmla="*/ 18 h 18"/>
                  <a:gd name="T12" fmla="*/ 9 w 16"/>
                  <a:gd name="T13" fmla="*/ 18 h 18"/>
                  <a:gd name="T14" fmla="*/ 12 w 16"/>
                  <a:gd name="T15" fmla="*/ 18 h 18"/>
                  <a:gd name="T16" fmla="*/ 15 w 16"/>
                  <a:gd name="T17" fmla="*/ 15 h 18"/>
                  <a:gd name="T18" fmla="*/ 16 w 16"/>
                  <a:gd name="T19" fmla="*/ 14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2 h 18"/>
                  <a:gd name="T30" fmla="*/ 9 w 16"/>
                  <a:gd name="T31" fmla="*/ 0 h 18"/>
                  <a:gd name="T32" fmla="*/ 9 w 16"/>
                  <a:gd name="T33" fmla="*/ 0 h 18"/>
                  <a:gd name="T34" fmla="*/ 4 w 16"/>
                  <a:gd name="T35" fmla="*/ 2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0" name="Freeform 753">
                <a:extLst>
                  <a:ext uri="{FF2B5EF4-FFF2-40B4-BE49-F238E27FC236}">
                    <a16:creationId xmlns:a16="http://schemas.microsoft.com/office/drawing/2014/main" id="{8C4C814C-345F-46F5-B80B-535B74C31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2512" y="22891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1" name="Freeform 754">
                <a:extLst>
                  <a:ext uri="{FF2B5EF4-FFF2-40B4-BE49-F238E27FC236}">
                    <a16:creationId xmlns:a16="http://schemas.microsoft.com/office/drawing/2014/main" id="{13DAFB5D-0FFD-4FBD-B9A0-DF527E5F1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625" y="229392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2" name="Freeform 755">
                <a:extLst>
                  <a:ext uri="{FF2B5EF4-FFF2-40B4-BE49-F238E27FC236}">
                    <a16:creationId xmlns:a16="http://schemas.microsoft.com/office/drawing/2014/main" id="{4ED4610A-119E-4F3D-B312-B38272BAA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4900" y="2308216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3" name="Freeform 756">
                <a:extLst>
                  <a:ext uri="{FF2B5EF4-FFF2-40B4-BE49-F238E27FC236}">
                    <a16:creationId xmlns:a16="http://schemas.microsoft.com/office/drawing/2014/main" id="{536BB09E-82AC-4E0A-BAB4-1399D3AB0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087" y="2308216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4" name="Freeform 757">
                <a:extLst>
                  <a:ext uri="{FF2B5EF4-FFF2-40B4-BE49-F238E27FC236}">
                    <a16:creationId xmlns:a16="http://schemas.microsoft.com/office/drawing/2014/main" id="{AE389FD3-647C-44AF-8BDA-42FBBEC1E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1562" y="23018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5" name="Freeform 758">
                <a:extLst>
                  <a:ext uri="{FF2B5EF4-FFF2-40B4-BE49-F238E27FC236}">
                    <a16:creationId xmlns:a16="http://schemas.microsoft.com/office/drawing/2014/main" id="{5B6A8FAB-075F-4C3D-86B6-2A2C1E92C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612" y="2312979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5 w 18"/>
                  <a:gd name="T17" fmla="*/ 16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5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5" y="16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6" name="Freeform 759">
                <a:extLst>
                  <a:ext uri="{FF2B5EF4-FFF2-40B4-BE49-F238E27FC236}">
                    <a16:creationId xmlns:a16="http://schemas.microsoft.com/office/drawing/2014/main" id="{9A5BF9C3-BDAB-41F8-81B9-1BB9A879E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7137" y="232885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7" name="Freeform 760">
                <a:extLst>
                  <a:ext uri="{FF2B5EF4-FFF2-40B4-BE49-F238E27FC236}">
                    <a16:creationId xmlns:a16="http://schemas.microsoft.com/office/drawing/2014/main" id="{B4FFDD40-E28B-4A97-A82C-1EC201CAD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075" y="23304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8" name="Freeform 761">
                <a:extLst>
                  <a:ext uri="{FF2B5EF4-FFF2-40B4-BE49-F238E27FC236}">
                    <a16:creationId xmlns:a16="http://schemas.microsoft.com/office/drawing/2014/main" id="{64596B6A-78F3-4DE9-9F0C-17CB80E27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475" y="23431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89" name="Freeform 762">
                <a:extLst>
                  <a:ext uri="{FF2B5EF4-FFF2-40B4-BE49-F238E27FC236}">
                    <a16:creationId xmlns:a16="http://schemas.microsoft.com/office/drawing/2014/main" id="{B4CA7FD7-B485-4220-A11A-C71620A38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6187" y="23431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0" name="Freeform 763">
                <a:extLst>
                  <a:ext uri="{FF2B5EF4-FFF2-40B4-BE49-F238E27FC236}">
                    <a16:creationId xmlns:a16="http://schemas.microsoft.com/office/drawing/2014/main" id="{8E7F1214-E5B5-4D21-8241-14D1FB5F5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9837" y="2343141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3 h 18"/>
                  <a:gd name="T6" fmla="*/ 1 w 16"/>
                  <a:gd name="T7" fmla="*/ 15 h 18"/>
                  <a:gd name="T8" fmla="*/ 4 w 16"/>
                  <a:gd name="T9" fmla="*/ 18 h 18"/>
                  <a:gd name="T10" fmla="*/ 7 w 16"/>
                  <a:gd name="T11" fmla="*/ 18 h 18"/>
                  <a:gd name="T12" fmla="*/ 7 w 16"/>
                  <a:gd name="T13" fmla="*/ 18 h 18"/>
                  <a:gd name="T14" fmla="*/ 12 w 16"/>
                  <a:gd name="T15" fmla="*/ 18 h 18"/>
                  <a:gd name="T16" fmla="*/ 15 w 16"/>
                  <a:gd name="T17" fmla="*/ 15 h 18"/>
                  <a:gd name="T18" fmla="*/ 16 w 16"/>
                  <a:gd name="T19" fmla="*/ 13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1 h 18"/>
                  <a:gd name="T30" fmla="*/ 7 w 16"/>
                  <a:gd name="T31" fmla="*/ 0 h 18"/>
                  <a:gd name="T32" fmla="*/ 7 w 16"/>
                  <a:gd name="T33" fmla="*/ 0 h 18"/>
                  <a:gd name="T34" fmla="*/ 4 w 16"/>
                  <a:gd name="T35" fmla="*/ 1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1" name="Freeform 764">
                <a:extLst>
                  <a:ext uri="{FF2B5EF4-FFF2-40B4-BE49-F238E27FC236}">
                    <a16:creationId xmlns:a16="http://schemas.microsoft.com/office/drawing/2014/main" id="{19216644-87B2-4981-90AD-705E15917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350" y="236854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1 w 18"/>
                  <a:gd name="T7" fmla="*/ 16 h 19"/>
                  <a:gd name="T8" fmla="*/ 4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1 w 18"/>
                  <a:gd name="T37" fmla="*/ 2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2" name="Freeform 765">
                <a:extLst>
                  <a:ext uri="{FF2B5EF4-FFF2-40B4-BE49-F238E27FC236}">
                    <a16:creationId xmlns:a16="http://schemas.microsoft.com/office/drawing/2014/main" id="{14C4B8E1-CC1B-454B-9763-5D7B57277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9700" y="23764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3" name="Freeform 766">
                <a:extLst>
                  <a:ext uri="{FF2B5EF4-FFF2-40B4-BE49-F238E27FC236}">
                    <a16:creationId xmlns:a16="http://schemas.microsoft.com/office/drawing/2014/main" id="{9C9A22F2-D14B-4D5C-8AD3-B92484EDB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162" y="2390766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0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6 w 18"/>
                  <a:gd name="T19" fmla="*/ 12 h 17"/>
                  <a:gd name="T20" fmla="*/ 18 w 18"/>
                  <a:gd name="T21" fmla="*/ 8 h 17"/>
                  <a:gd name="T22" fmla="*/ 18 w 18"/>
                  <a:gd name="T23" fmla="*/ 8 h 17"/>
                  <a:gd name="T24" fmla="*/ 16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0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4" name="Freeform 767">
                <a:extLst>
                  <a:ext uri="{FF2B5EF4-FFF2-40B4-BE49-F238E27FC236}">
                    <a16:creationId xmlns:a16="http://schemas.microsoft.com/office/drawing/2014/main" id="{50E57571-FED5-43CC-9672-89395F579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7637" y="237965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5" name="Line 768">
                <a:extLst>
                  <a:ext uri="{FF2B5EF4-FFF2-40B4-BE49-F238E27FC236}">
                    <a16:creationId xmlns:a16="http://schemas.microsoft.com/office/drawing/2014/main" id="{3DB3EA23-6969-4B46-BEF0-1D7CBAE59A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5075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6" name="Line 769">
                <a:extLst>
                  <a:ext uri="{FF2B5EF4-FFF2-40B4-BE49-F238E27FC236}">
                    <a16:creationId xmlns:a16="http://schemas.microsoft.com/office/drawing/2014/main" id="{3CFDD0B3-7F80-4846-B49B-98C710DFDA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6687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7" name="Line 770">
                <a:extLst>
                  <a:ext uri="{FF2B5EF4-FFF2-40B4-BE49-F238E27FC236}">
                    <a16:creationId xmlns:a16="http://schemas.microsoft.com/office/drawing/2014/main" id="{B5A7180F-8175-4301-8210-99FDD8D4DC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671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8" name="Line 771">
                <a:extLst>
                  <a:ext uri="{FF2B5EF4-FFF2-40B4-BE49-F238E27FC236}">
                    <a16:creationId xmlns:a16="http://schemas.microsoft.com/office/drawing/2014/main" id="{E76EB145-EB89-4CFD-AB75-AA5A3188DB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8325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599" name="Line 772">
                <a:extLst>
                  <a:ext uri="{FF2B5EF4-FFF2-40B4-BE49-F238E27FC236}">
                    <a16:creationId xmlns:a16="http://schemas.microsoft.com/office/drawing/2014/main" id="{0EB8CEC3-C44D-4E14-9A9D-56C248F6E2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350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0" name="Line 773">
                <a:extLst>
                  <a:ext uri="{FF2B5EF4-FFF2-40B4-BE49-F238E27FC236}">
                    <a16:creationId xmlns:a16="http://schemas.microsoft.com/office/drawing/2014/main" id="{0A3DBD94-1FF5-463B-8E53-32FE755A1A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7996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1" name="Line 774">
                <a:extLst>
                  <a:ext uri="{FF2B5EF4-FFF2-40B4-BE49-F238E27FC236}">
                    <a16:creationId xmlns:a16="http://schemas.microsoft.com/office/drawing/2014/main" id="{08C14CCC-EE0A-41D5-859B-F3382B95D1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81575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2" name="Line 775">
                <a:extLst>
                  <a:ext uri="{FF2B5EF4-FFF2-40B4-BE49-F238E27FC236}">
                    <a16:creationId xmlns:a16="http://schemas.microsoft.com/office/drawing/2014/main" id="{72695153-8F10-4711-8CF9-999BB35637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81600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3" name="Line 776">
                <a:extLst>
                  <a:ext uri="{FF2B5EF4-FFF2-40B4-BE49-F238E27FC236}">
                    <a16:creationId xmlns:a16="http://schemas.microsoft.com/office/drawing/2014/main" id="{56EFEEBB-05A0-4B01-95C3-8C88BAA990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321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4" name="Line 777">
                <a:extLst>
                  <a:ext uri="{FF2B5EF4-FFF2-40B4-BE49-F238E27FC236}">
                    <a16:creationId xmlns:a16="http://schemas.microsoft.com/office/drawing/2014/main" id="{95A0DF91-E478-48EF-BD70-EFDE4558E6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83237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5" name="Line 778">
                <a:extLst>
                  <a:ext uri="{FF2B5EF4-FFF2-40B4-BE49-F238E27FC236}">
                    <a16:creationId xmlns:a16="http://schemas.microsoft.com/office/drawing/2014/main" id="{C9B420CF-03CD-490F-A723-7CDB5E41DF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4850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6" name="Line 779">
                <a:extLst>
                  <a:ext uri="{FF2B5EF4-FFF2-40B4-BE49-F238E27FC236}">
                    <a16:creationId xmlns:a16="http://schemas.microsoft.com/office/drawing/2014/main" id="{3603A8F3-D87E-4A06-A912-9F4B9507C4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8646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7" name="Line 780">
                <a:extLst>
                  <a:ext uri="{FF2B5EF4-FFF2-40B4-BE49-F238E27FC236}">
                    <a16:creationId xmlns:a16="http://schemas.microsoft.com/office/drawing/2014/main" id="{149F7A65-8A53-4914-9FCE-4310710400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51237" y="2603490"/>
                <a:ext cx="2381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8" name="Line 781">
                <a:extLst>
                  <a:ext uri="{FF2B5EF4-FFF2-40B4-BE49-F238E27FC236}">
                    <a16:creationId xmlns:a16="http://schemas.microsoft.com/office/drawing/2014/main" id="{CB180184-1B77-412C-A508-4355998764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5362" y="2009767"/>
                <a:ext cx="39688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09" name="Line 782">
                <a:extLst>
                  <a:ext uri="{FF2B5EF4-FFF2-40B4-BE49-F238E27FC236}">
                    <a16:creationId xmlns:a16="http://schemas.microsoft.com/office/drawing/2014/main" id="{0B5C373E-3FE2-40C9-8B91-D687A2BFA0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5362" y="1414457"/>
                <a:ext cx="39688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0" name="Line 783">
                <a:extLst>
                  <a:ext uri="{FF2B5EF4-FFF2-40B4-BE49-F238E27FC236}">
                    <a16:creationId xmlns:a16="http://schemas.microsoft.com/office/drawing/2014/main" id="{8A31F70F-53B7-47E8-B997-171F818D07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75050" y="2603490"/>
                <a:ext cx="241141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1" name="Line 784">
                <a:extLst>
                  <a:ext uri="{FF2B5EF4-FFF2-40B4-BE49-F238E27FC236}">
                    <a16:creationId xmlns:a16="http://schemas.microsoft.com/office/drawing/2014/main" id="{AF718FC5-43D1-4950-847D-4007015AFB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5075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2" name="Line 785">
                <a:extLst>
                  <a:ext uri="{FF2B5EF4-FFF2-40B4-BE49-F238E27FC236}">
                    <a16:creationId xmlns:a16="http://schemas.microsoft.com/office/drawing/2014/main" id="{CFFB5A38-A262-46F2-81D4-C841120EE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76687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3" name="Line 786">
                <a:extLst>
                  <a:ext uri="{FF2B5EF4-FFF2-40B4-BE49-F238E27FC236}">
                    <a16:creationId xmlns:a16="http://schemas.microsoft.com/office/drawing/2014/main" id="{E8FCDF62-AD55-4581-BA65-4DC3C1E837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7671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4" name="Line 787">
                <a:extLst>
                  <a:ext uri="{FF2B5EF4-FFF2-40B4-BE49-F238E27FC236}">
                    <a16:creationId xmlns:a16="http://schemas.microsoft.com/office/drawing/2014/main" id="{55673276-D413-4233-B52F-C02801ACFD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78325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5" name="Line 788">
                <a:extLst>
                  <a:ext uri="{FF2B5EF4-FFF2-40B4-BE49-F238E27FC236}">
                    <a16:creationId xmlns:a16="http://schemas.microsoft.com/office/drawing/2014/main" id="{5C2ACFA6-6781-48F3-B163-CE4FCA2358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350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6" name="Line 789">
                <a:extLst>
                  <a:ext uri="{FF2B5EF4-FFF2-40B4-BE49-F238E27FC236}">
                    <a16:creationId xmlns:a16="http://schemas.microsoft.com/office/drawing/2014/main" id="{E3CA0936-8A1D-43C0-A8C9-5A67B918BC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77996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7" name="Line 790">
                <a:extLst>
                  <a:ext uri="{FF2B5EF4-FFF2-40B4-BE49-F238E27FC236}">
                    <a16:creationId xmlns:a16="http://schemas.microsoft.com/office/drawing/2014/main" id="{F9890CCF-5607-4808-BC5F-D3CEC76E9B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981575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8" name="Line 791">
                <a:extLst>
                  <a:ext uri="{FF2B5EF4-FFF2-40B4-BE49-F238E27FC236}">
                    <a16:creationId xmlns:a16="http://schemas.microsoft.com/office/drawing/2014/main" id="{F0042DA4-61BD-4CAE-A0D8-9D40DB11F3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81600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19" name="Line 792">
                <a:extLst>
                  <a:ext uri="{FF2B5EF4-FFF2-40B4-BE49-F238E27FC236}">
                    <a16:creationId xmlns:a16="http://schemas.microsoft.com/office/drawing/2014/main" id="{D5301AEC-69D5-4F2F-8CC8-C6C3DC89DE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38321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0" name="Line 793">
                <a:extLst>
                  <a:ext uri="{FF2B5EF4-FFF2-40B4-BE49-F238E27FC236}">
                    <a16:creationId xmlns:a16="http://schemas.microsoft.com/office/drawing/2014/main" id="{FADA3C25-8987-4E0D-BAC1-5DEFA70AB7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583237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1" name="Line 794">
                <a:extLst>
                  <a:ext uri="{FF2B5EF4-FFF2-40B4-BE49-F238E27FC236}">
                    <a16:creationId xmlns:a16="http://schemas.microsoft.com/office/drawing/2014/main" id="{03329CC3-D61D-4C33-8A56-23026AE5F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784850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2" name="Line 795">
                <a:extLst>
                  <a:ext uri="{FF2B5EF4-FFF2-40B4-BE49-F238E27FC236}">
                    <a16:creationId xmlns:a16="http://schemas.microsoft.com/office/drawing/2014/main" id="{22AEB0D6-785C-4905-A959-B843A39F8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98646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3" name="Freeform 796">
                <a:extLst>
                  <a:ext uri="{FF2B5EF4-FFF2-40B4-BE49-F238E27FC236}">
                    <a16:creationId xmlns:a16="http://schemas.microsoft.com/office/drawing/2014/main" id="{EAF142CC-3907-4088-9560-F2E448A3B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362" y="1117596"/>
                <a:ext cx="39688" cy="1527169"/>
              </a:xfrm>
              <a:custGeom>
                <a:avLst/>
                <a:gdLst>
                  <a:gd name="T0" fmla="*/ 25 w 25"/>
                  <a:gd name="T1" fmla="*/ 962 h 962"/>
                  <a:gd name="T2" fmla="*/ 25 w 25"/>
                  <a:gd name="T3" fmla="*/ 0 h 962"/>
                  <a:gd name="T4" fmla="*/ 0 w 25"/>
                  <a:gd name="T5" fmla="*/ 0 h 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962">
                    <a:moveTo>
                      <a:pt x="25" y="962"/>
                    </a:moveTo>
                    <a:lnTo>
                      <a:pt x="25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4" name="Line 797">
                <a:extLst>
                  <a:ext uri="{FF2B5EF4-FFF2-40B4-BE49-F238E27FC236}">
                    <a16:creationId xmlns:a16="http://schemas.microsoft.com/office/drawing/2014/main" id="{AB7447E6-D887-4C53-A9C8-6EDFD0CC8B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5362" y="2603490"/>
                <a:ext cx="39688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5" name="Line 798">
                <a:extLst>
                  <a:ext uri="{FF2B5EF4-FFF2-40B4-BE49-F238E27FC236}">
                    <a16:creationId xmlns:a16="http://schemas.microsoft.com/office/drawing/2014/main" id="{CD840790-02AD-483A-8925-9DFE57E3C2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5362" y="2303454"/>
                <a:ext cx="39688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6" name="Line 799">
                <a:extLst>
                  <a:ext uri="{FF2B5EF4-FFF2-40B4-BE49-F238E27FC236}">
                    <a16:creationId xmlns:a16="http://schemas.microsoft.com/office/drawing/2014/main" id="{2EAEDAEE-F7A0-40DB-AA4A-E854E652BD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535362" y="1711319"/>
                <a:ext cx="39688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</p:grpSp>
        <p:grpSp>
          <p:nvGrpSpPr>
            <p:cNvPr id="2235" name="Group 2234">
              <a:extLst>
                <a:ext uri="{FF2B5EF4-FFF2-40B4-BE49-F238E27FC236}">
                  <a16:creationId xmlns:a16="http://schemas.microsoft.com/office/drawing/2014/main" id="{7F0CC5F1-E114-4C35-9389-B68ED8DB2A34}"/>
                </a:ext>
              </a:extLst>
            </p:cNvPr>
            <p:cNvGrpSpPr/>
            <p:nvPr/>
          </p:nvGrpSpPr>
          <p:grpSpPr>
            <a:xfrm>
              <a:off x="6230744" y="1052509"/>
              <a:ext cx="2774610" cy="2159736"/>
              <a:chOff x="6230744" y="1052509"/>
              <a:chExt cx="2774610" cy="2159736"/>
            </a:xfrm>
          </p:grpSpPr>
          <p:sp>
            <p:nvSpPr>
              <p:cNvPr id="2040" name="Rectangle 10">
                <a:extLst>
                  <a:ext uri="{FF2B5EF4-FFF2-40B4-BE49-F238E27FC236}">
                    <a16:creationId xmlns:a16="http://schemas.microsoft.com/office/drawing/2014/main" id="{F3544FCC-4A6A-4E46-A0D9-16AAD2951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4900" y="2505066"/>
                <a:ext cx="2452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600" b="1" dirty="0">
                    <a:solidFill>
                      <a:srgbClr val="A69F9F"/>
                    </a:solidFill>
                    <a:latin typeface="Trebuchet MS Bold" panose="020B0703020202020204" pitchFamily="34" charset="0"/>
                  </a:rPr>
                  <a:t>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69" name="Rectangle 340">
                <a:extLst>
                  <a:ext uri="{FF2B5EF4-FFF2-40B4-BE49-F238E27FC236}">
                    <a16:creationId xmlns:a16="http://schemas.microsoft.com/office/drawing/2014/main" id="{E3F2A178-5521-4F60-BDFF-551D8F956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1738" y="2786052"/>
                <a:ext cx="386324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b="1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Months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70" name="Rectangle 341">
                <a:extLst>
                  <a:ext uri="{FF2B5EF4-FFF2-40B4-BE49-F238E27FC236}">
                    <a16:creationId xmlns:a16="http://schemas.microsoft.com/office/drawing/2014/main" id="{EFABBB59-547E-41BC-A788-6E5626B50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7638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789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71" name="Rectangle 342">
                <a:extLst>
                  <a:ext uri="{FF2B5EF4-FFF2-40B4-BE49-F238E27FC236}">
                    <a16:creationId xmlns:a16="http://schemas.microsoft.com/office/drawing/2014/main" id="{FBBA1CBE-B16A-43F5-B608-CF7B27D0B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0838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639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972" name="Rectangle 343">
                <a:extLst>
                  <a:ext uri="{FF2B5EF4-FFF2-40B4-BE49-F238E27FC236}">
                    <a16:creationId xmlns:a16="http://schemas.microsoft.com/office/drawing/2014/main" id="{42AFA454-C1D1-46DD-A7FE-DB97C263E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429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73" name="Rectangle 344">
                <a:extLst>
                  <a:ext uri="{FF2B5EF4-FFF2-40B4-BE49-F238E27FC236}">
                    <a16:creationId xmlns:a16="http://schemas.microsoft.com/office/drawing/2014/main" id="{D585E652-3A70-4499-8E04-26B5F867E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7238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287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74" name="Rectangle 345">
                <a:extLst>
                  <a:ext uri="{FF2B5EF4-FFF2-40B4-BE49-F238E27FC236}">
                    <a16:creationId xmlns:a16="http://schemas.microsoft.com/office/drawing/2014/main" id="{3C7C6ED4-D048-4C07-8B1C-A130795E2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8850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197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75" name="Rectangle 346">
                <a:extLst>
                  <a:ext uri="{FF2B5EF4-FFF2-40B4-BE49-F238E27FC236}">
                    <a16:creationId xmlns:a16="http://schemas.microsoft.com/office/drawing/2014/main" id="{240EEE97-2907-49D7-8FA4-57449BC76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2525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136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76" name="Rectangle 347">
                <a:extLst>
                  <a:ext uri="{FF2B5EF4-FFF2-40B4-BE49-F238E27FC236}">
                    <a16:creationId xmlns:a16="http://schemas.microsoft.com/office/drawing/2014/main" id="{D9F2D571-F7A6-4318-9E0F-9D1B509C3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0013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83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77" name="Rectangle 348">
                <a:extLst>
                  <a:ext uri="{FF2B5EF4-FFF2-40B4-BE49-F238E27FC236}">
                    <a16:creationId xmlns:a16="http://schemas.microsoft.com/office/drawing/2014/main" id="{B9DDF419-F466-45E9-B2B9-D91C7E975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4800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51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78" name="Rectangle 349">
                <a:extLst>
                  <a:ext uri="{FF2B5EF4-FFF2-40B4-BE49-F238E27FC236}">
                    <a16:creationId xmlns:a16="http://schemas.microsoft.com/office/drawing/2014/main" id="{5EBE0749-B2C1-488D-B996-4A144B03D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3238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31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79" name="Rectangle 350">
                <a:extLst>
                  <a:ext uri="{FF2B5EF4-FFF2-40B4-BE49-F238E27FC236}">
                    <a16:creationId xmlns:a16="http://schemas.microsoft.com/office/drawing/2014/main" id="{B5D9F43A-67B5-43FC-9451-9E80C873F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3263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15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80" name="Rectangle 351">
                <a:extLst>
                  <a:ext uri="{FF2B5EF4-FFF2-40B4-BE49-F238E27FC236}">
                    <a16:creationId xmlns:a16="http://schemas.microsoft.com/office/drawing/2014/main" id="{98DC8FBC-0989-47AD-97B1-DE19D926D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6463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81" name="Rectangle 352">
                <a:extLst>
                  <a:ext uri="{FF2B5EF4-FFF2-40B4-BE49-F238E27FC236}">
                    <a16:creationId xmlns:a16="http://schemas.microsoft.com/office/drawing/2014/main" id="{93950A5F-8134-4312-B87E-D92AF74C0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2363" y="30591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82" name="Rectangle 353">
                <a:extLst>
                  <a:ext uri="{FF2B5EF4-FFF2-40B4-BE49-F238E27FC236}">
                    <a16:creationId xmlns:a16="http://schemas.microsoft.com/office/drawing/2014/main" id="{24E38D55-E4D9-4B55-B7F0-D40496A41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6038" y="30591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83" name="Rectangle 354">
                <a:extLst>
                  <a:ext uri="{FF2B5EF4-FFF2-40B4-BE49-F238E27FC236}">
                    <a16:creationId xmlns:a16="http://schemas.microsoft.com/office/drawing/2014/main" id="{C783EBC1-BC7B-43E3-B754-AC891F113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7638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792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84" name="Rectangle 355">
                <a:extLst>
                  <a:ext uri="{FF2B5EF4-FFF2-40B4-BE49-F238E27FC236}">
                    <a16:creationId xmlns:a16="http://schemas.microsoft.com/office/drawing/2014/main" id="{FE109E73-A7D8-40C5-81F1-97B8FBD91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0838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544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85" name="Rectangle 356">
                <a:extLst>
                  <a:ext uri="{FF2B5EF4-FFF2-40B4-BE49-F238E27FC236}">
                    <a16:creationId xmlns:a16="http://schemas.microsoft.com/office/drawing/2014/main" id="{52897308-A211-4735-BC95-9772C9258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2450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351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86" name="Rectangle 357">
                <a:extLst>
                  <a:ext uri="{FF2B5EF4-FFF2-40B4-BE49-F238E27FC236}">
                    <a16:creationId xmlns:a16="http://schemas.microsoft.com/office/drawing/2014/main" id="{3727FDB4-702A-43A7-AFA2-C2AE15D5D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7238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202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87" name="Rectangle 358">
                <a:extLst>
                  <a:ext uri="{FF2B5EF4-FFF2-40B4-BE49-F238E27FC236}">
                    <a16:creationId xmlns:a16="http://schemas.microsoft.com/office/drawing/2014/main" id="{8B5274D8-22E9-4976-81EF-FA605F5AC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8850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120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88" name="Rectangle 359">
                <a:extLst>
                  <a:ext uri="{FF2B5EF4-FFF2-40B4-BE49-F238E27FC236}">
                    <a16:creationId xmlns:a16="http://schemas.microsoft.com/office/drawing/2014/main" id="{C70FF396-D4BA-4323-B955-9D8FB37B2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6813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65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89" name="Rectangle 360">
                <a:extLst>
                  <a:ext uri="{FF2B5EF4-FFF2-40B4-BE49-F238E27FC236}">
                    <a16:creationId xmlns:a16="http://schemas.microsoft.com/office/drawing/2014/main" id="{07F96406-AF0F-4822-8399-E4C06C208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0013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38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90" name="Rectangle 361">
                <a:extLst>
                  <a:ext uri="{FF2B5EF4-FFF2-40B4-BE49-F238E27FC236}">
                    <a16:creationId xmlns:a16="http://schemas.microsoft.com/office/drawing/2014/main" id="{D77D7BE5-4F1B-4B4C-89B3-7DF6AADC6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4800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91" name="Rectangle 362">
                <a:extLst>
                  <a:ext uri="{FF2B5EF4-FFF2-40B4-BE49-F238E27FC236}">
                    <a16:creationId xmlns:a16="http://schemas.microsoft.com/office/drawing/2014/main" id="{94A23084-AFD0-4FAA-A866-421EDF00E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3238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92" name="Rectangle 363">
                <a:extLst>
                  <a:ext uri="{FF2B5EF4-FFF2-40B4-BE49-F238E27FC236}">
                    <a16:creationId xmlns:a16="http://schemas.microsoft.com/office/drawing/2014/main" id="{C488533A-27B7-486A-8C44-D371DF02F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3263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93" name="Rectangle 364">
                <a:extLst>
                  <a:ext uri="{FF2B5EF4-FFF2-40B4-BE49-F238E27FC236}">
                    <a16:creationId xmlns:a16="http://schemas.microsoft.com/office/drawing/2014/main" id="{5DE5CCA6-9F7A-4B15-B9F9-30F26DA54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0750" y="31353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94" name="Rectangle 365">
                <a:extLst>
                  <a:ext uri="{FF2B5EF4-FFF2-40B4-BE49-F238E27FC236}">
                    <a16:creationId xmlns:a16="http://schemas.microsoft.com/office/drawing/2014/main" id="{E56C74C0-4D55-42BC-8A09-924BABF29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2363" y="31353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95" name="Rectangle 366">
                <a:extLst>
                  <a:ext uri="{FF2B5EF4-FFF2-40B4-BE49-F238E27FC236}">
                    <a16:creationId xmlns:a16="http://schemas.microsoft.com/office/drawing/2014/main" id="{F40DEAD4-928B-4720-BF3D-937755518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6038" y="31353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96" name="Rectangle 367">
                <a:extLst>
                  <a:ext uri="{FF2B5EF4-FFF2-40B4-BE49-F238E27FC236}">
                    <a16:creationId xmlns:a16="http://schemas.microsoft.com/office/drawing/2014/main" id="{EDFDE981-C64A-4EF4-8510-DBD28874E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3038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97" name="Rectangle 368">
                <a:extLst>
                  <a:ext uri="{FF2B5EF4-FFF2-40B4-BE49-F238E27FC236}">
                    <a16:creationId xmlns:a16="http://schemas.microsoft.com/office/drawing/2014/main" id="{606AC775-51AF-40AF-91A9-2AC6E71F7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4650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98" name="Rectangle 369">
                <a:extLst>
                  <a:ext uri="{FF2B5EF4-FFF2-40B4-BE49-F238E27FC236}">
                    <a16:creationId xmlns:a16="http://schemas.microsoft.com/office/drawing/2014/main" id="{D798420F-680D-44C7-BEB1-1AC97901F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24675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99" name="Rectangle 370">
                <a:extLst>
                  <a:ext uri="{FF2B5EF4-FFF2-40B4-BE49-F238E27FC236}">
                    <a16:creationId xmlns:a16="http://schemas.microsoft.com/office/drawing/2014/main" id="{4E61AC9B-F08F-4093-BE0D-E6FBE0DA0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6288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9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00" name="Rectangle 371">
                <a:extLst>
                  <a:ext uri="{FF2B5EF4-FFF2-40B4-BE49-F238E27FC236}">
                    <a16:creationId xmlns:a16="http://schemas.microsoft.com/office/drawing/2014/main" id="{AA85F731-DBF9-4685-BBE7-90C71B877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980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01" name="Rectangle 372">
                <a:extLst>
                  <a:ext uri="{FF2B5EF4-FFF2-40B4-BE49-F238E27FC236}">
                    <a16:creationId xmlns:a16="http://schemas.microsoft.com/office/drawing/2014/main" id="{2F3D576B-D984-4916-8343-BA42D6F5D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1413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15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02" name="Rectangle 373">
                <a:extLst>
                  <a:ext uri="{FF2B5EF4-FFF2-40B4-BE49-F238E27FC236}">
                    <a16:creationId xmlns:a16="http://schemas.microsoft.com/office/drawing/2014/main" id="{9F455C2F-61E1-4B3C-B24E-12C7B3F317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1438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03" name="Rectangle 374">
                <a:extLst>
                  <a:ext uri="{FF2B5EF4-FFF2-40B4-BE49-F238E27FC236}">
                    <a16:creationId xmlns:a16="http://schemas.microsoft.com/office/drawing/2014/main" id="{E530AE3A-3E71-4E33-8B74-BC1AA3A76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305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04" name="Rectangle 375">
                <a:extLst>
                  <a:ext uri="{FF2B5EF4-FFF2-40B4-BE49-F238E27FC236}">
                    <a16:creationId xmlns:a16="http://schemas.microsoft.com/office/drawing/2014/main" id="{50472599-9F7B-4848-AF99-2A8858BA3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3075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24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05" name="Rectangle 376">
                <a:extLst>
                  <a:ext uri="{FF2B5EF4-FFF2-40B4-BE49-F238E27FC236}">
                    <a16:creationId xmlns:a16="http://schemas.microsoft.com/office/drawing/2014/main" id="{8881B292-BA28-4481-8CEE-71EDD46BC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4688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06" name="Rectangle 377">
                <a:extLst>
                  <a:ext uri="{FF2B5EF4-FFF2-40B4-BE49-F238E27FC236}">
                    <a16:creationId xmlns:a16="http://schemas.microsoft.com/office/drawing/2014/main" id="{E92C77F2-2EA0-4B84-8BE5-F3D936B2B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630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07" name="Rectangle 378">
                <a:extLst>
                  <a:ext uri="{FF2B5EF4-FFF2-40B4-BE49-F238E27FC236}">
                    <a16:creationId xmlns:a16="http://schemas.microsoft.com/office/drawing/2014/main" id="{EC23B571-8ECE-4619-BF14-8722F721B4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325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08" name="Rectangle 379">
                <a:extLst>
                  <a:ext uri="{FF2B5EF4-FFF2-40B4-BE49-F238E27FC236}">
                    <a16:creationId xmlns:a16="http://schemas.microsoft.com/office/drawing/2014/main" id="{2A7B812B-5067-449F-B52D-BC68E38C3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635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09" name="Rectangle 380">
                <a:extLst>
                  <a:ext uri="{FF2B5EF4-FFF2-40B4-BE49-F238E27FC236}">
                    <a16:creationId xmlns:a16="http://schemas.microsoft.com/office/drawing/2014/main" id="{D2F51F8C-6ACB-4C70-9EC4-D42EB6809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3038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10" name="Rectangle 381">
                <a:extLst>
                  <a:ext uri="{FF2B5EF4-FFF2-40B4-BE49-F238E27FC236}">
                    <a16:creationId xmlns:a16="http://schemas.microsoft.com/office/drawing/2014/main" id="{70616427-CC51-4770-9A7C-C7A7D7D6E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4650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11" name="Rectangle 382">
                <a:extLst>
                  <a:ext uri="{FF2B5EF4-FFF2-40B4-BE49-F238E27FC236}">
                    <a16:creationId xmlns:a16="http://schemas.microsoft.com/office/drawing/2014/main" id="{D2D7928D-8770-40A8-B00F-0ECD43F99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24675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 dirty="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2012" name="Rectangle 383">
                <a:extLst>
                  <a:ext uri="{FF2B5EF4-FFF2-40B4-BE49-F238E27FC236}">
                    <a16:creationId xmlns:a16="http://schemas.microsoft.com/office/drawing/2014/main" id="{EABF5B8B-3334-49AB-979E-A0881BBCBF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6288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9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13" name="Rectangle 384">
                <a:extLst>
                  <a:ext uri="{FF2B5EF4-FFF2-40B4-BE49-F238E27FC236}">
                    <a16:creationId xmlns:a16="http://schemas.microsoft.com/office/drawing/2014/main" id="{9DE2DFC1-BB9E-421E-A3A6-59DA00E1E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980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14" name="Rectangle 385">
                <a:extLst>
                  <a:ext uri="{FF2B5EF4-FFF2-40B4-BE49-F238E27FC236}">
                    <a16:creationId xmlns:a16="http://schemas.microsoft.com/office/drawing/2014/main" id="{8CC45BD0-9FC1-40BA-AC94-B0940349F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1413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15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15" name="Rectangle 386">
                <a:extLst>
                  <a:ext uri="{FF2B5EF4-FFF2-40B4-BE49-F238E27FC236}">
                    <a16:creationId xmlns:a16="http://schemas.microsoft.com/office/drawing/2014/main" id="{58B01B60-B68E-4D19-8AC3-9AEE0C9FF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1438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16" name="Rectangle 387">
                <a:extLst>
                  <a:ext uri="{FF2B5EF4-FFF2-40B4-BE49-F238E27FC236}">
                    <a16:creationId xmlns:a16="http://schemas.microsoft.com/office/drawing/2014/main" id="{A6866427-65BD-40DD-AABA-E51E9DBD6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305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17" name="Rectangle 388">
                <a:extLst>
                  <a:ext uri="{FF2B5EF4-FFF2-40B4-BE49-F238E27FC236}">
                    <a16:creationId xmlns:a16="http://schemas.microsoft.com/office/drawing/2014/main" id="{26EAAB70-A1AF-4959-85F9-EA05C3D36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3075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24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18" name="Rectangle 389">
                <a:extLst>
                  <a:ext uri="{FF2B5EF4-FFF2-40B4-BE49-F238E27FC236}">
                    <a16:creationId xmlns:a16="http://schemas.microsoft.com/office/drawing/2014/main" id="{C3E4650F-A956-4ECD-AA0B-A530BED85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4688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19" name="Rectangle 390">
                <a:extLst>
                  <a:ext uri="{FF2B5EF4-FFF2-40B4-BE49-F238E27FC236}">
                    <a16:creationId xmlns:a16="http://schemas.microsoft.com/office/drawing/2014/main" id="{418D34A9-304F-4329-A14D-180FFC6FF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630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20" name="Rectangle 391">
                <a:extLst>
                  <a:ext uri="{FF2B5EF4-FFF2-40B4-BE49-F238E27FC236}">
                    <a16:creationId xmlns:a16="http://schemas.microsoft.com/office/drawing/2014/main" id="{98C0960C-04E2-4763-91D9-A7D19FEA4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6325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21" name="Rectangle 392">
                <a:extLst>
                  <a:ext uri="{FF2B5EF4-FFF2-40B4-BE49-F238E27FC236}">
                    <a16:creationId xmlns:a16="http://schemas.microsoft.com/office/drawing/2014/main" id="{8D2D00D4-837C-4A7F-8E8B-CA0C8B045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6350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44" name="Rectangle 516">
                <a:extLst>
                  <a:ext uri="{FF2B5EF4-FFF2-40B4-BE49-F238E27FC236}">
                    <a16:creationId xmlns:a16="http://schemas.microsoft.com/office/drawing/2014/main" id="{B60A5A7E-DE6F-4B4B-BFCA-B58EC89D8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104427" y="1832569"/>
                <a:ext cx="391133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b="1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PFS (%)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45" name="Rectangle 517">
                <a:extLst>
                  <a:ext uri="{FF2B5EF4-FFF2-40B4-BE49-F238E27FC236}">
                    <a16:creationId xmlns:a16="http://schemas.microsoft.com/office/drawing/2014/main" id="{0E886ABE-2289-49E3-9F5A-79568D54A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6223336" y="1633954"/>
                <a:ext cx="94578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b="1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a,b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46" name="Rectangle 518">
                <a:extLst>
                  <a:ext uri="{FF2B5EF4-FFF2-40B4-BE49-F238E27FC236}">
                    <a16:creationId xmlns:a16="http://schemas.microsoft.com/office/drawing/2014/main" id="{970E556B-6C02-4816-A6D9-499AC19F3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34138" y="2533641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47" name="Rectangle 519">
                <a:extLst>
                  <a:ext uri="{FF2B5EF4-FFF2-40B4-BE49-F238E27FC236}">
                    <a16:creationId xmlns:a16="http://schemas.microsoft.com/office/drawing/2014/main" id="{4AC850FD-BF64-4207-AC9A-B7676BC9E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3338" y="2239955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48" name="Rectangle 520">
                <a:extLst>
                  <a:ext uri="{FF2B5EF4-FFF2-40B4-BE49-F238E27FC236}">
                    <a16:creationId xmlns:a16="http://schemas.microsoft.com/office/drawing/2014/main" id="{30017AD8-6F79-45E6-A0FA-3E30D4FBC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3338" y="193991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40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49" name="Rectangle 521">
                <a:extLst>
                  <a:ext uri="{FF2B5EF4-FFF2-40B4-BE49-F238E27FC236}">
                    <a16:creationId xmlns:a16="http://schemas.microsoft.com/office/drawing/2014/main" id="{D7755A9E-0429-4342-9A20-6368F72A7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3338" y="1644644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50" name="Rectangle 522">
                <a:extLst>
                  <a:ext uri="{FF2B5EF4-FFF2-40B4-BE49-F238E27FC236}">
                    <a16:creationId xmlns:a16="http://schemas.microsoft.com/office/drawing/2014/main" id="{8F47E0E7-F61D-4E09-B771-A03D525DC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3338" y="1347783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80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751" name="Rectangle 523">
                <a:extLst>
                  <a:ext uri="{FF2B5EF4-FFF2-40B4-BE49-F238E27FC236}">
                    <a16:creationId xmlns:a16="http://schemas.microsoft.com/office/drawing/2014/main" id="{EB0F8293-3DA8-46D6-8AC9-E9137CCD1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4125" y="1052509"/>
                <a:ext cx="16350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100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627" name="Freeform 800">
                <a:extLst>
                  <a:ext uri="{FF2B5EF4-FFF2-40B4-BE49-F238E27FC236}">
                    <a16:creationId xmlns:a16="http://schemas.microsoft.com/office/drawing/2014/main" id="{7BDECDC6-CD52-4344-BE48-611A13E1A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1613" y="1117596"/>
                <a:ext cx="2408238" cy="1396995"/>
              </a:xfrm>
              <a:custGeom>
                <a:avLst/>
                <a:gdLst>
                  <a:gd name="T0" fmla="*/ 17 w 1517"/>
                  <a:gd name="T1" fmla="*/ 4 h 880"/>
                  <a:gd name="T2" fmla="*/ 29 w 1517"/>
                  <a:gd name="T3" fmla="*/ 9 h 880"/>
                  <a:gd name="T4" fmla="*/ 35 w 1517"/>
                  <a:gd name="T5" fmla="*/ 15 h 880"/>
                  <a:gd name="T6" fmla="*/ 39 w 1517"/>
                  <a:gd name="T7" fmla="*/ 21 h 880"/>
                  <a:gd name="T8" fmla="*/ 53 w 1517"/>
                  <a:gd name="T9" fmla="*/ 27 h 880"/>
                  <a:gd name="T10" fmla="*/ 57 w 1517"/>
                  <a:gd name="T11" fmla="*/ 44 h 880"/>
                  <a:gd name="T12" fmla="*/ 63 w 1517"/>
                  <a:gd name="T13" fmla="*/ 88 h 880"/>
                  <a:gd name="T14" fmla="*/ 70 w 1517"/>
                  <a:gd name="T15" fmla="*/ 106 h 880"/>
                  <a:gd name="T16" fmla="*/ 81 w 1517"/>
                  <a:gd name="T17" fmla="*/ 115 h 880"/>
                  <a:gd name="T18" fmla="*/ 88 w 1517"/>
                  <a:gd name="T19" fmla="*/ 124 h 880"/>
                  <a:gd name="T20" fmla="*/ 108 w 1517"/>
                  <a:gd name="T21" fmla="*/ 138 h 880"/>
                  <a:gd name="T22" fmla="*/ 115 w 1517"/>
                  <a:gd name="T23" fmla="*/ 150 h 880"/>
                  <a:gd name="T24" fmla="*/ 121 w 1517"/>
                  <a:gd name="T25" fmla="*/ 181 h 880"/>
                  <a:gd name="T26" fmla="*/ 129 w 1517"/>
                  <a:gd name="T27" fmla="*/ 196 h 880"/>
                  <a:gd name="T28" fmla="*/ 141 w 1517"/>
                  <a:gd name="T29" fmla="*/ 204 h 880"/>
                  <a:gd name="T30" fmla="*/ 160 w 1517"/>
                  <a:gd name="T31" fmla="*/ 220 h 880"/>
                  <a:gd name="T32" fmla="*/ 171 w 1517"/>
                  <a:gd name="T33" fmla="*/ 226 h 880"/>
                  <a:gd name="T34" fmla="*/ 175 w 1517"/>
                  <a:gd name="T35" fmla="*/ 242 h 880"/>
                  <a:gd name="T36" fmla="*/ 179 w 1517"/>
                  <a:gd name="T37" fmla="*/ 280 h 880"/>
                  <a:gd name="T38" fmla="*/ 197 w 1517"/>
                  <a:gd name="T39" fmla="*/ 304 h 880"/>
                  <a:gd name="T40" fmla="*/ 209 w 1517"/>
                  <a:gd name="T41" fmla="*/ 321 h 880"/>
                  <a:gd name="T42" fmla="*/ 232 w 1517"/>
                  <a:gd name="T43" fmla="*/ 341 h 880"/>
                  <a:gd name="T44" fmla="*/ 241 w 1517"/>
                  <a:gd name="T45" fmla="*/ 377 h 880"/>
                  <a:gd name="T46" fmla="*/ 253 w 1517"/>
                  <a:gd name="T47" fmla="*/ 406 h 880"/>
                  <a:gd name="T48" fmla="*/ 268 w 1517"/>
                  <a:gd name="T49" fmla="*/ 421 h 880"/>
                  <a:gd name="T50" fmla="*/ 280 w 1517"/>
                  <a:gd name="T51" fmla="*/ 431 h 880"/>
                  <a:gd name="T52" fmla="*/ 293 w 1517"/>
                  <a:gd name="T53" fmla="*/ 449 h 880"/>
                  <a:gd name="T54" fmla="*/ 299 w 1517"/>
                  <a:gd name="T55" fmla="*/ 485 h 880"/>
                  <a:gd name="T56" fmla="*/ 309 w 1517"/>
                  <a:gd name="T57" fmla="*/ 517 h 880"/>
                  <a:gd name="T58" fmla="*/ 327 w 1517"/>
                  <a:gd name="T59" fmla="*/ 528 h 880"/>
                  <a:gd name="T60" fmla="*/ 344 w 1517"/>
                  <a:gd name="T61" fmla="*/ 540 h 880"/>
                  <a:gd name="T62" fmla="*/ 351 w 1517"/>
                  <a:gd name="T63" fmla="*/ 563 h 880"/>
                  <a:gd name="T64" fmla="*/ 362 w 1517"/>
                  <a:gd name="T65" fmla="*/ 595 h 880"/>
                  <a:gd name="T66" fmla="*/ 375 w 1517"/>
                  <a:gd name="T67" fmla="*/ 606 h 880"/>
                  <a:gd name="T68" fmla="*/ 396 w 1517"/>
                  <a:gd name="T69" fmla="*/ 615 h 880"/>
                  <a:gd name="T70" fmla="*/ 409 w 1517"/>
                  <a:gd name="T71" fmla="*/ 642 h 880"/>
                  <a:gd name="T72" fmla="*/ 424 w 1517"/>
                  <a:gd name="T73" fmla="*/ 661 h 880"/>
                  <a:gd name="T74" fmla="*/ 448 w 1517"/>
                  <a:gd name="T75" fmla="*/ 676 h 880"/>
                  <a:gd name="T76" fmla="*/ 469 w 1517"/>
                  <a:gd name="T77" fmla="*/ 697 h 880"/>
                  <a:gd name="T78" fmla="*/ 483 w 1517"/>
                  <a:gd name="T79" fmla="*/ 712 h 880"/>
                  <a:gd name="T80" fmla="*/ 523 w 1517"/>
                  <a:gd name="T81" fmla="*/ 718 h 880"/>
                  <a:gd name="T82" fmla="*/ 539 w 1517"/>
                  <a:gd name="T83" fmla="*/ 729 h 880"/>
                  <a:gd name="T84" fmla="*/ 572 w 1517"/>
                  <a:gd name="T85" fmla="*/ 740 h 880"/>
                  <a:gd name="T86" fmla="*/ 581 w 1517"/>
                  <a:gd name="T87" fmla="*/ 753 h 880"/>
                  <a:gd name="T88" fmla="*/ 596 w 1517"/>
                  <a:gd name="T89" fmla="*/ 769 h 880"/>
                  <a:gd name="T90" fmla="*/ 644 w 1517"/>
                  <a:gd name="T91" fmla="*/ 779 h 880"/>
                  <a:gd name="T92" fmla="*/ 666 w 1517"/>
                  <a:gd name="T93" fmla="*/ 787 h 880"/>
                  <a:gd name="T94" fmla="*/ 706 w 1517"/>
                  <a:gd name="T95" fmla="*/ 810 h 880"/>
                  <a:gd name="T96" fmla="*/ 763 w 1517"/>
                  <a:gd name="T97" fmla="*/ 814 h 880"/>
                  <a:gd name="T98" fmla="*/ 830 w 1517"/>
                  <a:gd name="T99" fmla="*/ 827 h 880"/>
                  <a:gd name="T100" fmla="*/ 912 w 1517"/>
                  <a:gd name="T101" fmla="*/ 834 h 880"/>
                  <a:gd name="T102" fmla="*/ 948 w 1517"/>
                  <a:gd name="T103" fmla="*/ 846 h 880"/>
                  <a:gd name="T104" fmla="*/ 1110 w 1517"/>
                  <a:gd name="T105" fmla="*/ 857 h 880"/>
                  <a:gd name="T106" fmla="*/ 1235 w 1517"/>
                  <a:gd name="T107" fmla="*/ 880 h 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17" h="880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3" y="7"/>
                    </a:lnTo>
                    <a:lnTo>
                      <a:pt x="26" y="7"/>
                    </a:lnTo>
                    <a:lnTo>
                      <a:pt x="26" y="9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33" y="13"/>
                    </a:lnTo>
                    <a:lnTo>
                      <a:pt x="33" y="15"/>
                    </a:lnTo>
                    <a:lnTo>
                      <a:pt x="35" y="15"/>
                    </a:lnTo>
                    <a:lnTo>
                      <a:pt x="35" y="16"/>
                    </a:lnTo>
                    <a:lnTo>
                      <a:pt x="36" y="16"/>
                    </a:lnTo>
                    <a:lnTo>
                      <a:pt x="36" y="19"/>
                    </a:lnTo>
                    <a:lnTo>
                      <a:pt x="38" y="19"/>
                    </a:lnTo>
                    <a:lnTo>
                      <a:pt x="38" y="21"/>
                    </a:lnTo>
                    <a:lnTo>
                      <a:pt x="39" y="21"/>
                    </a:lnTo>
                    <a:lnTo>
                      <a:pt x="39" y="24"/>
                    </a:lnTo>
                    <a:lnTo>
                      <a:pt x="47" y="24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48" y="27"/>
                    </a:lnTo>
                    <a:lnTo>
                      <a:pt x="53" y="27"/>
                    </a:lnTo>
                    <a:lnTo>
                      <a:pt x="53" y="30"/>
                    </a:lnTo>
                    <a:lnTo>
                      <a:pt x="53" y="30"/>
                    </a:lnTo>
                    <a:lnTo>
                      <a:pt x="53" y="36"/>
                    </a:lnTo>
                    <a:lnTo>
                      <a:pt x="54" y="36"/>
                    </a:lnTo>
                    <a:lnTo>
                      <a:pt x="57" y="36"/>
                    </a:lnTo>
                    <a:lnTo>
                      <a:pt x="57" y="44"/>
                    </a:lnTo>
                    <a:lnTo>
                      <a:pt x="57" y="48"/>
                    </a:lnTo>
                    <a:lnTo>
                      <a:pt x="57" y="54"/>
                    </a:lnTo>
                    <a:lnTo>
                      <a:pt x="57" y="68"/>
                    </a:lnTo>
                    <a:lnTo>
                      <a:pt x="60" y="68"/>
                    </a:lnTo>
                    <a:lnTo>
                      <a:pt x="60" y="88"/>
                    </a:lnTo>
                    <a:lnTo>
                      <a:pt x="63" y="88"/>
                    </a:lnTo>
                    <a:lnTo>
                      <a:pt x="63" y="94"/>
                    </a:lnTo>
                    <a:lnTo>
                      <a:pt x="65" y="94"/>
                    </a:lnTo>
                    <a:lnTo>
                      <a:pt x="65" y="97"/>
                    </a:lnTo>
                    <a:lnTo>
                      <a:pt x="69" y="97"/>
                    </a:lnTo>
                    <a:lnTo>
                      <a:pt x="69" y="106"/>
                    </a:lnTo>
                    <a:lnTo>
                      <a:pt x="70" y="106"/>
                    </a:lnTo>
                    <a:lnTo>
                      <a:pt x="70" y="111"/>
                    </a:lnTo>
                    <a:lnTo>
                      <a:pt x="72" y="111"/>
                    </a:lnTo>
                    <a:lnTo>
                      <a:pt x="72" y="112"/>
                    </a:lnTo>
                    <a:lnTo>
                      <a:pt x="75" y="112"/>
                    </a:lnTo>
                    <a:lnTo>
                      <a:pt x="75" y="115"/>
                    </a:lnTo>
                    <a:lnTo>
                      <a:pt x="81" y="115"/>
                    </a:lnTo>
                    <a:lnTo>
                      <a:pt x="81" y="121"/>
                    </a:lnTo>
                    <a:lnTo>
                      <a:pt x="84" y="121"/>
                    </a:lnTo>
                    <a:lnTo>
                      <a:pt x="84" y="123"/>
                    </a:lnTo>
                    <a:lnTo>
                      <a:pt x="85" y="123"/>
                    </a:lnTo>
                    <a:lnTo>
                      <a:pt x="85" y="124"/>
                    </a:lnTo>
                    <a:lnTo>
                      <a:pt x="88" y="124"/>
                    </a:lnTo>
                    <a:lnTo>
                      <a:pt x="88" y="134"/>
                    </a:lnTo>
                    <a:lnTo>
                      <a:pt x="100" y="134"/>
                    </a:lnTo>
                    <a:lnTo>
                      <a:pt x="100" y="134"/>
                    </a:lnTo>
                    <a:lnTo>
                      <a:pt x="100" y="134"/>
                    </a:lnTo>
                    <a:lnTo>
                      <a:pt x="100" y="138"/>
                    </a:lnTo>
                    <a:lnTo>
                      <a:pt x="108" y="138"/>
                    </a:lnTo>
                    <a:lnTo>
                      <a:pt x="108" y="144"/>
                    </a:lnTo>
                    <a:lnTo>
                      <a:pt x="111" y="144"/>
                    </a:lnTo>
                    <a:lnTo>
                      <a:pt x="111" y="146"/>
                    </a:lnTo>
                    <a:lnTo>
                      <a:pt x="112" y="146"/>
                    </a:lnTo>
                    <a:lnTo>
                      <a:pt x="112" y="150"/>
                    </a:lnTo>
                    <a:lnTo>
                      <a:pt x="115" y="150"/>
                    </a:lnTo>
                    <a:lnTo>
                      <a:pt x="115" y="161"/>
                    </a:lnTo>
                    <a:lnTo>
                      <a:pt x="118" y="161"/>
                    </a:lnTo>
                    <a:lnTo>
                      <a:pt x="118" y="166"/>
                    </a:lnTo>
                    <a:lnTo>
                      <a:pt x="120" y="166"/>
                    </a:lnTo>
                    <a:lnTo>
                      <a:pt x="120" y="181"/>
                    </a:lnTo>
                    <a:lnTo>
                      <a:pt x="121" y="181"/>
                    </a:lnTo>
                    <a:lnTo>
                      <a:pt x="121" y="184"/>
                    </a:lnTo>
                    <a:lnTo>
                      <a:pt x="123" y="184"/>
                    </a:lnTo>
                    <a:lnTo>
                      <a:pt x="123" y="190"/>
                    </a:lnTo>
                    <a:lnTo>
                      <a:pt x="124" y="190"/>
                    </a:lnTo>
                    <a:lnTo>
                      <a:pt x="124" y="196"/>
                    </a:lnTo>
                    <a:lnTo>
                      <a:pt x="129" y="196"/>
                    </a:lnTo>
                    <a:lnTo>
                      <a:pt x="129" y="199"/>
                    </a:lnTo>
                    <a:lnTo>
                      <a:pt x="130" y="199"/>
                    </a:lnTo>
                    <a:lnTo>
                      <a:pt x="130" y="201"/>
                    </a:lnTo>
                    <a:lnTo>
                      <a:pt x="135" y="201"/>
                    </a:lnTo>
                    <a:lnTo>
                      <a:pt x="135" y="204"/>
                    </a:lnTo>
                    <a:lnTo>
                      <a:pt x="141" y="204"/>
                    </a:lnTo>
                    <a:lnTo>
                      <a:pt x="141" y="213"/>
                    </a:lnTo>
                    <a:lnTo>
                      <a:pt x="145" y="213"/>
                    </a:lnTo>
                    <a:lnTo>
                      <a:pt x="145" y="214"/>
                    </a:lnTo>
                    <a:lnTo>
                      <a:pt x="157" y="214"/>
                    </a:lnTo>
                    <a:lnTo>
                      <a:pt x="157" y="220"/>
                    </a:lnTo>
                    <a:lnTo>
                      <a:pt x="160" y="220"/>
                    </a:lnTo>
                    <a:lnTo>
                      <a:pt x="160" y="222"/>
                    </a:lnTo>
                    <a:lnTo>
                      <a:pt x="162" y="222"/>
                    </a:lnTo>
                    <a:lnTo>
                      <a:pt x="162" y="223"/>
                    </a:lnTo>
                    <a:lnTo>
                      <a:pt x="163" y="223"/>
                    </a:lnTo>
                    <a:lnTo>
                      <a:pt x="163" y="226"/>
                    </a:lnTo>
                    <a:lnTo>
                      <a:pt x="171" y="226"/>
                    </a:lnTo>
                    <a:lnTo>
                      <a:pt x="171" y="236"/>
                    </a:lnTo>
                    <a:lnTo>
                      <a:pt x="172" y="236"/>
                    </a:lnTo>
                    <a:lnTo>
                      <a:pt x="172" y="240"/>
                    </a:lnTo>
                    <a:lnTo>
                      <a:pt x="172" y="240"/>
                    </a:lnTo>
                    <a:lnTo>
                      <a:pt x="172" y="242"/>
                    </a:lnTo>
                    <a:lnTo>
                      <a:pt x="175" y="242"/>
                    </a:lnTo>
                    <a:lnTo>
                      <a:pt x="175" y="255"/>
                    </a:lnTo>
                    <a:lnTo>
                      <a:pt x="178" y="255"/>
                    </a:lnTo>
                    <a:lnTo>
                      <a:pt x="178" y="263"/>
                    </a:lnTo>
                    <a:lnTo>
                      <a:pt x="179" y="263"/>
                    </a:lnTo>
                    <a:lnTo>
                      <a:pt x="179" y="280"/>
                    </a:lnTo>
                    <a:lnTo>
                      <a:pt x="179" y="280"/>
                    </a:lnTo>
                    <a:lnTo>
                      <a:pt x="179" y="284"/>
                    </a:lnTo>
                    <a:lnTo>
                      <a:pt x="185" y="284"/>
                    </a:lnTo>
                    <a:lnTo>
                      <a:pt x="185" y="300"/>
                    </a:lnTo>
                    <a:lnTo>
                      <a:pt x="188" y="300"/>
                    </a:lnTo>
                    <a:lnTo>
                      <a:pt x="188" y="304"/>
                    </a:lnTo>
                    <a:lnTo>
                      <a:pt x="197" y="304"/>
                    </a:lnTo>
                    <a:lnTo>
                      <a:pt x="197" y="307"/>
                    </a:lnTo>
                    <a:lnTo>
                      <a:pt x="199" y="307"/>
                    </a:lnTo>
                    <a:lnTo>
                      <a:pt x="199" y="315"/>
                    </a:lnTo>
                    <a:lnTo>
                      <a:pt x="206" y="315"/>
                    </a:lnTo>
                    <a:lnTo>
                      <a:pt x="206" y="321"/>
                    </a:lnTo>
                    <a:lnTo>
                      <a:pt x="209" y="321"/>
                    </a:lnTo>
                    <a:lnTo>
                      <a:pt x="209" y="327"/>
                    </a:lnTo>
                    <a:lnTo>
                      <a:pt x="220" y="327"/>
                    </a:lnTo>
                    <a:lnTo>
                      <a:pt x="220" y="336"/>
                    </a:lnTo>
                    <a:lnTo>
                      <a:pt x="224" y="336"/>
                    </a:lnTo>
                    <a:lnTo>
                      <a:pt x="224" y="341"/>
                    </a:lnTo>
                    <a:lnTo>
                      <a:pt x="232" y="341"/>
                    </a:lnTo>
                    <a:lnTo>
                      <a:pt x="232" y="350"/>
                    </a:lnTo>
                    <a:lnTo>
                      <a:pt x="235" y="350"/>
                    </a:lnTo>
                    <a:lnTo>
                      <a:pt x="235" y="356"/>
                    </a:lnTo>
                    <a:lnTo>
                      <a:pt x="236" y="356"/>
                    </a:lnTo>
                    <a:lnTo>
                      <a:pt x="236" y="377"/>
                    </a:lnTo>
                    <a:lnTo>
                      <a:pt x="241" y="377"/>
                    </a:lnTo>
                    <a:lnTo>
                      <a:pt x="241" y="391"/>
                    </a:lnTo>
                    <a:lnTo>
                      <a:pt x="245" y="391"/>
                    </a:lnTo>
                    <a:lnTo>
                      <a:pt x="245" y="405"/>
                    </a:lnTo>
                    <a:lnTo>
                      <a:pt x="250" y="405"/>
                    </a:lnTo>
                    <a:lnTo>
                      <a:pt x="250" y="406"/>
                    </a:lnTo>
                    <a:lnTo>
                      <a:pt x="253" y="406"/>
                    </a:lnTo>
                    <a:lnTo>
                      <a:pt x="253" y="415"/>
                    </a:lnTo>
                    <a:lnTo>
                      <a:pt x="263" y="415"/>
                    </a:lnTo>
                    <a:lnTo>
                      <a:pt x="263" y="418"/>
                    </a:lnTo>
                    <a:lnTo>
                      <a:pt x="265" y="418"/>
                    </a:lnTo>
                    <a:lnTo>
                      <a:pt x="265" y="421"/>
                    </a:lnTo>
                    <a:lnTo>
                      <a:pt x="268" y="421"/>
                    </a:lnTo>
                    <a:lnTo>
                      <a:pt x="268" y="426"/>
                    </a:lnTo>
                    <a:lnTo>
                      <a:pt x="277" y="426"/>
                    </a:lnTo>
                    <a:lnTo>
                      <a:pt x="277" y="428"/>
                    </a:lnTo>
                    <a:lnTo>
                      <a:pt x="278" y="428"/>
                    </a:lnTo>
                    <a:lnTo>
                      <a:pt x="278" y="431"/>
                    </a:lnTo>
                    <a:lnTo>
                      <a:pt x="280" y="431"/>
                    </a:lnTo>
                    <a:lnTo>
                      <a:pt x="282" y="431"/>
                    </a:lnTo>
                    <a:lnTo>
                      <a:pt x="290" y="431"/>
                    </a:lnTo>
                    <a:lnTo>
                      <a:pt x="290" y="441"/>
                    </a:lnTo>
                    <a:lnTo>
                      <a:pt x="291" y="441"/>
                    </a:lnTo>
                    <a:lnTo>
                      <a:pt x="291" y="449"/>
                    </a:lnTo>
                    <a:lnTo>
                      <a:pt x="293" y="449"/>
                    </a:lnTo>
                    <a:lnTo>
                      <a:pt x="293" y="458"/>
                    </a:lnTo>
                    <a:lnTo>
                      <a:pt x="294" y="458"/>
                    </a:lnTo>
                    <a:lnTo>
                      <a:pt x="294" y="482"/>
                    </a:lnTo>
                    <a:lnTo>
                      <a:pt x="297" y="482"/>
                    </a:lnTo>
                    <a:lnTo>
                      <a:pt x="297" y="485"/>
                    </a:lnTo>
                    <a:lnTo>
                      <a:pt x="299" y="485"/>
                    </a:lnTo>
                    <a:lnTo>
                      <a:pt x="299" y="499"/>
                    </a:lnTo>
                    <a:lnTo>
                      <a:pt x="302" y="499"/>
                    </a:lnTo>
                    <a:lnTo>
                      <a:pt x="302" y="505"/>
                    </a:lnTo>
                    <a:lnTo>
                      <a:pt x="305" y="505"/>
                    </a:lnTo>
                    <a:lnTo>
                      <a:pt x="305" y="517"/>
                    </a:lnTo>
                    <a:lnTo>
                      <a:pt x="309" y="517"/>
                    </a:lnTo>
                    <a:lnTo>
                      <a:pt x="309" y="519"/>
                    </a:lnTo>
                    <a:lnTo>
                      <a:pt x="311" y="519"/>
                    </a:lnTo>
                    <a:lnTo>
                      <a:pt x="311" y="520"/>
                    </a:lnTo>
                    <a:lnTo>
                      <a:pt x="317" y="520"/>
                    </a:lnTo>
                    <a:lnTo>
                      <a:pt x="317" y="528"/>
                    </a:lnTo>
                    <a:lnTo>
                      <a:pt x="327" y="528"/>
                    </a:lnTo>
                    <a:lnTo>
                      <a:pt x="327" y="531"/>
                    </a:lnTo>
                    <a:lnTo>
                      <a:pt x="329" y="531"/>
                    </a:lnTo>
                    <a:lnTo>
                      <a:pt x="329" y="534"/>
                    </a:lnTo>
                    <a:lnTo>
                      <a:pt x="338" y="534"/>
                    </a:lnTo>
                    <a:lnTo>
                      <a:pt x="338" y="540"/>
                    </a:lnTo>
                    <a:lnTo>
                      <a:pt x="344" y="540"/>
                    </a:lnTo>
                    <a:lnTo>
                      <a:pt x="344" y="542"/>
                    </a:lnTo>
                    <a:lnTo>
                      <a:pt x="345" y="542"/>
                    </a:lnTo>
                    <a:lnTo>
                      <a:pt x="350" y="542"/>
                    </a:lnTo>
                    <a:lnTo>
                      <a:pt x="350" y="554"/>
                    </a:lnTo>
                    <a:lnTo>
                      <a:pt x="351" y="554"/>
                    </a:lnTo>
                    <a:lnTo>
                      <a:pt x="351" y="563"/>
                    </a:lnTo>
                    <a:lnTo>
                      <a:pt x="354" y="563"/>
                    </a:lnTo>
                    <a:lnTo>
                      <a:pt x="354" y="578"/>
                    </a:lnTo>
                    <a:lnTo>
                      <a:pt x="356" y="578"/>
                    </a:lnTo>
                    <a:lnTo>
                      <a:pt x="356" y="594"/>
                    </a:lnTo>
                    <a:lnTo>
                      <a:pt x="362" y="594"/>
                    </a:lnTo>
                    <a:lnTo>
                      <a:pt x="362" y="595"/>
                    </a:lnTo>
                    <a:lnTo>
                      <a:pt x="363" y="595"/>
                    </a:lnTo>
                    <a:lnTo>
                      <a:pt x="363" y="597"/>
                    </a:lnTo>
                    <a:lnTo>
                      <a:pt x="366" y="597"/>
                    </a:lnTo>
                    <a:lnTo>
                      <a:pt x="366" y="604"/>
                    </a:lnTo>
                    <a:lnTo>
                      <a:pt x="375" y="604"/>
                    </a:lnTo>
                    <a:lnTo>
                      <a:pt x="375" y="606"/>
                    </a:lnTo>
                    <a:lnTo>
                      <a:pt x="380" y="606"/>
                    </a:lnTo>
                    <a:lnTo>
                      <a:pt x="380" y="609"/>
                    </a:lnTo>
                    <a:lnTo>
                      <a:pt x="393" y="609"/>
                    </a:lnTo>
                    <a:lnTo>
                      <a:pt x="393" y="613"/>
                    </a:lnTo>
                    <a:lnTo>
                      <a:pt x="396" y="613"/>
                    </a:lnTo>
                    <a:lnTo>
                      <a:pt x="396" y="615"/>
                    </a:lnTo>
                    <a:lnTo>
                      <a:pt x="400" y="615"/>
                    </a:lnTo>
                    <a:lnTo>
                      <a:pt x="400" y="622"/>
                    </a:lnTo>
                    <a:lnTo>
                      <a:pt x="408" y="622"/>
                    </a:lnTo>
                    <a:lnTo>
                      <a:pt x="408" y="629"/>
                    </a:lnTo>
                    <a:lnTo>
                      <a:pt x="409" y="629"/>
                    </a:lnTo>
                    <a:lnTo>
                      <a:pt x="409" y="642"/>
                    </a:lnTo>
                    <a:lnTo>
                      <a:pt x="414" y="642"/>
                    </a:lnTo>
                    <a:lnTo>
                      <a:pt x="414" y="645"/>
                    </a:lnTo>
                    <a:lnTo>
                      <a:pt x="417" y="645"/>
                    </a:lnTo>
                    <a:lnTo>
                      <a:pt x="417" y="657"/>
                    </a:lnTo>
                    <a:lnTo>
                      <a:pt x="424" y="657"/>
                    </a:lnTo>
                    <a:lnTo>
                      <a:pt x="424" y="661"/>
                    </a:lnTo>
                    <a:lnTo>
                      <a:pt x="429" y="661"/>
                    </a:lnTo>
                    <a:lnTo>
                      <a:pt x="429" y="665"/>
                    </a:lnTo>
                    <a:lnTo>
                      <a:pt x="441" y="665"/>
                    </a:lnTo>
                    <a:lnTo>
                      <a:pt x="441" y="668"/>
                    </a:lnTo>
                    <a:lnTo>
                      <a:pt x="448" y="668"/>
                    </a:lnTo>
                    <a:lnTo>
                      <a:pt x="448" y="676"/>
                    </a:lnTo>
                    <a:lnTo>
                      <a:pt x="462" y="676"/>
                    </a:lnTo>
                    <a:lnTo>
                      <a:pt x="462" y="677"/>
                    </a:lnTo>
                    <a:lnTo>
                      <a:pt x="465" y="677"/>
                    </a:lnTo>
                    <a:lnTo>
                      <a:pt x="465" y="689"/>
                    </a:lnTo>
                    <a:lnTo>
                      <a:pt x="469" y="689"/>
                    </a:lnTo>
                    <a:lnTo>
                      <a:pt x="469" y="697"/>
                    </a:lnTo>
                    <a:lnTo>
                      <a:pt x="471" y="697"/>
                    </a:lnTo>
                    <a:lnTo>
                      <a:pt x="471" y="709"/>
                    </a:lnTo>
                    <a:lnTo>
                      <a:pt x="477" y="709"/>
                    </a:lnTo>
                    <a:lnTo>
                      <a:pt x="477" y="711"/>
                    </a:lnTo>
                    <a:lnTo>
                      <a:pt x="483" y="711"/>
                    </a:lnTo>
                    <a:lnTo>
                      <a:pt x="483" y="712"/>
                    </a:lnTo>
                    <a:lnTo>
                      <a:pt x="491" y="712"/>
                    </a:lnTo>
                    <a:lnTo>
                      <a:pt x="491" y="717"/>
                    </a:lnTo>
                    <a:lnTo>
                      <a:pt x="517" y="717"/>
                    </a:lnTo>
                    <a:lnTo>
                      <a:pt x="521" y="717"/>
                    </a:lnTo>
                    <a:lnTo>
                      <a:pt x="521" y="718"/>
                    </a:lnTo>
                    <a:lnTo>
                      <a:pt x="523" y="718"/>
                    </a:lnTo>
                    <a:lnTo>
                      <a:pt x="536" y="718"/>
                    </a:lnTo>
                    <a:lnTo>
                      <a:pt x="536" y="726"/>
                    </a:lnTo>
                    <a:lnTo>
                      <a:pt x="538" y="726"/>
                    </a:lnTo>
                    <a:lnTo>
                      <a:pt x="538" y="728"/>
                    </a:lnTo>
                    <a:lnTo>
                      <a:pt x="539" y="728"/>
                    </a:lnTo>
                    <a:lnTo>
                      <a:pt x="539" y="729"/>
                    </a:lnTo>
                    <a:lnTo>
                      <a:pt x="553" y="729"/>
                    </a:lnTo>
                    <a:lnTo>
                      <a:pt x="553" y="734"/>
                    </a:lnTo>
                    <a:lnTo>
                      <a:pt x="556" y="734"/>
                    </a:lnTo>
                    <a:lnTo>
                      <a:pt x="556" y="735"/>
                    </a:lnTo>
                    <a:lnTo>
                      <a:pt x="572" y="735"/>
                    </a:lnTo>
                    <a:lnTo>
                      <a:pt x="572" y="740"/>
                    </a:lnTo>
                    <a:lnTo>
                      <a:pt x="577" y="740"/>
                    </a:lnTo>
                    <a:lnTo>
                      <a:pt x="577" y="743"/>
                    </a:lnTo>
                    <a:lnTo>
                      <a:pt x="578" y="743"/>
                    </a:lnTo>
                    <a:lnTo>
                      <a:pt x="578" y="744"/>
                    </a:lnTo>
                    <a:lnTo>
                      <a:pt x="581" y="744"/>
                    </a:lnTo>
                    <a:lnTo>
                      <a:pt x="581" y="753"/>
                    </a:lnTo>
                    <a:lnTo>
                      <a:pt x="586" y="753"/>
                    </a:lnTo>
                    <a:lnTo>
                      <a:pt x="586" y="761"/>
                    </a:lnTo>
                    <a:lnTo>
                      <a:pt x="587" y="761"/>
                    </a:lnTo>
                    <a:lnTo>
                      <a:pt x="587" y="764"/>
                    </a:lnTo>
                    <a:lnTo>
                      <a:pt x="596" y="764"/>
                    </a:lnTo>
                    <a:lnTo>
                      <a:pt x="596" y="769"/>
                    </a:lnTo>
                    <a:lnTo>
                      <a:pt x="612" y="769"/>
                    </a:lnTo>
                    <a:lnTo>
                      <a:pt x="612" y="775"/>
                    </a:lnTo>
                    <a:lnTo>
                      <a:pt x="641" y="775"/>
                    </a:lnTo>
                    <a:lnTo>
                      <a:pt x="641" y="776"/>
                    </a:lnTo>
                    <a:lnTo>
                      <a:pt x="644" y="776"/>
                    </a:lnTo>
                    <a:lnTo>
                      <a:pt x="644" y="779"/>
                    </a:lnTo>
                    <a:lnTo>
                      <a:pt x="662" y="779"/>
                    </a:lnTo>
                    <a:lnTo>
                      <a:pt x="662" y="784"/>
                    </a:lnTo>
                    <a:lnTo>
                      <a:pt x="663" y="784"/>
                    </a:lnTo>
                    <a:lnTo>
                      <a:pt x="663" y="785"/>
                    </a:lnTo>
                    <a:lnTo>
                      <a:pt x="666" y="785"/>
                    </a:lnTo>
                    <a:lnTo>
                      <a:pt x="666" y="787"/>
                    </a:lnTo>
                    <a:lnTo>
                      <a:pt x="674" y="787"/>
                    </a:lnTo>
                    <a:lnTo>
                      <a:pt x="674" y="795"/>
                    </a:lnTo>
                    <a:lnTo>
                      <a:pt x="689" y="795"/>
                    </a:lnTo>
                    <a:lnTo>
                      <a:pt x="689" y="799"/>
                    </a:lnTo>
                    <a:lnTo>
                      <a:pt x="706" y="799"/>
                    </a:lnTo>
                    <a:lnTo>
                      <a:pt x="706" y="810"/>
                    </a:lnTo>
                    <a:lnTo>
                      <a:pt x="720" y="810"/>
                    </a:lnTo>
                    <a:lnTo>
                      <a:pt x="720" y="813"/>
                    </a:lnTo>
                    <a:lnTo>
                      <a:pt x="763" y="813"/>
                    </a:lnTo>
                    <a:lnTo>
                      <a:pt x="763" y="814"/>
                    </a:lnTo>
                    <a:lnTo>
                      <a:pt x="763" y="814"/>
                    </a:lnTo>
                    <a:lnTo>
                      <a:pt x="763" y="814"/>
                    </a:lnTo>
                    <a:lnTo>
                      <a:pt x="763" y="816"/>
                    </a:lnTo>
                    <a:lnTo>
                      <a:pt x="763" y="816"/>
                    </a:lnTo>
                    <a:lnTo>
                      <a:pt x="818" y="816"/>
                    </a:lnTo>
                    <a:lnTo>
                      <a:pt x="818" y="820"/>
                    </a:lnTo>
                    <a:lnTo>
                      <a:pt x="830" y="820"/>
                    </a:lnTo>
                    <a:lnTo>
                      <a:pt x="830" y="827"/>
                    </a:lnTo>
                    <a:lnTo>
                      <a:pt x="844" y="827"/>
                    </a:lnTo>
                    <a:lnTo>
                      <a:pt x="844" y="830"/>
                    </a:lnTo>
                    <a:lnTo>
                      <a:pt x="911" y="830"/>
                    </a:lnTo>
                    <a:lnTo>
                      <a:pt x="911" y="833"/>
                    </a:lnTo>
                    <a:lnTo>
                      <a:pt x="912" y="833"/>
                    </a:lnTo>
                    <a:lnTo>
                      <a:pt x="912" y="834"/>
                    </a:lnTo>
                    <a:lnTo>
                      <a:pt x="932" y="834"/>
                    </a:lnTo>
                    <a:lnTo>
                      <a:pt x="932" y="837"/>
                    </a:lnTo>
                    <a:lnTo>
                      <a:pt x="945" y="837"/>
                    </a:lnTo>
                    <a:lnTo>
                      <a:pt x="945" y="842"/>
                    </a:lnTo>
                    <a:lnTo>
                      <a:pt x="948" y="842"/>
                    </a:lnTo>
                    <a:lnTo>
                      <a:pt x="948" y="846"/>
                    </a:lnTo>
                    <a:lnTo>
                      <a:pt x="980" y="846"/>
                    </a:lnTo>
                    <a:lnTo>
                      <a:pt x="1053" y="846"/>
                    </a:lnTo>
                    <a:lnTo>
                      <a:pt x="1053" y="852"/>
                    </a:lnTo>
                    <a:lnTo>
                      <a:pt x="1065" y="852"/>
                    </a:lnTo>
                    <a:lnTo>
                      <a:pt x="1065" y="857"/>
                    </a:lnTo>
                    <a:lnTo>
                      <a:pt x="1110" y="857"/>
                    </a:lnTo>
                    <a:lnTo>
                      <a:pt x="1110" y="863"/>
                    </a:lnTo>
                    <a:lnTo>
                      <a:pt x="1178" y="863"/>
                    </a:lnTo>
                    <a:lnTo>
                      <a:pt x="1220" y="863"/>
                    </a:lnTo>
                    <a:lnTo>
                      <a:pt x="1220" y="872"/>
                    </a:lnTo>
                    <a:lnTo>
                      <a:pt x="1235" y="872"/>
                    </a:lnTo>
                    <a:lnTo>
                      <a:pt x="1235" y="880"/>
                    </a:lnTo>
                    <a:lnTo>
                      <a:pt x="1517" y="880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8" name="Freeform 801">
                <a:extLst>
                  <a:ext uri="{FF2B5EF4-FFF2-40B4-BE49-F238E27FC236}">
                    <a16:creationId xmlns:a16="http://schemas.microsoft.com/office/drawing/2014/main" id="{5D5B0CB8-6835-4AF9-A9B7-31FDBB8E7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5563" y="2501891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0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7 w 18"/>
                  <a:gd name="T19" fmla="*/ 12 h 17"/>
                  <a:gd name="T20" fmla="*/ 18 w 18"/>
                  <a:gd name="T21" fmla="*/ 8 h 17"/>
                  <a:gd name="T22" fmla="*/ 18 w 18"/>
                  <a:gd name="T23" fmla="*/ 8 h 17"/>
                  <a:gd name="T24" fmla="*/ 17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0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29" name="Freeform 802">
                <a:extLst>
                  <a:ext uri="{FF2B5EF4-FFF2-40B4-BE49-F238E27FC236}">
                    <a16:creationId xmlns:a16="http://schemas.microsoft.com/office/drawing/2014/main" id="{8C884E27-F9F8-4205-9DBA-7516C7FA3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1563" y="2501891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2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4 w 18"/>
                  <a:gd name="T15" fmla="*/ 17 h 17"/>
                  <a:gd name="T16" fmla="*/ 15 w 18"/>
                  <a:gd name="T17" fmla="*/ 15 h 17"/>
                  <a:gd name="T18" fmla="*/ 18 w 18"/>
                  <a:gd name="T19" fmla="*/ 12 h 17"/>
                  <a:gd name="T20" fmla="*/ 18 w 18"/>
                  <a:gd name="T21" fmla="*/ 8 h 17"/>
                  <a:gd name="T22" fmla="*/ 18 w 18"/>
                  <a:gd name="T23" fmla="*/ 8 h 17"/>
                  <a:gd name="T24" fmla="*/ 18 w 18"/>
                  <a:gd name="T25" fmla="*/ 5 h 17"/>
                  <a:gd name="T26" fmla="*/ 15 w 18"/>
                  <a:gd name="T27" fmla="*/ 2 h 17"/>
                  <a:gd name="T28" fmla="*/ 14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2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4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0" name="Freeform 803">
                <a:extLst>
                  <a:ext uri="{FF2B5EF4-FFF2-40B4-BE49-F238E27FC236}">
                    <a16:creationId xmlns:a16="http://schemas.microsoft.com/office/drawing/2014/main" id="{01ACE47C-63B2-41CB-A142-45A7C0DBE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6475" y="2501891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0 w 18"/>
                  <a:gd name="T5" fmla="*/ 12 h 17"/>
                  <a:gd name="T6" fmla="*/ 1 w 18"/>
                  <a:gd name="T7" fmla="*/ 15 h 17"/>
                  <a:gd name="T8" fmla="*/ 4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6 w 18"/>
                  <a:gd name="T19" fmla="*/ 12 h 17"/>
                  <a:gd name="T20" fmla="*/ 18 w 18"/>
                  <a:gd name="T21" fmla="*/ 8 h 17"/>
                  <a:gd name="T22" fmla="*/ 18 w 18"/>
                  <a:gd name="T23" fmla="*/ 8 h 17"/>
                  <a:gd name="T24" fmla="*/ 16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4 w 18"/>
                  <a:gd name="T35" fmla="*/ 0 h 17"/>
                  <a:gd name="T36" fmla="*/ 1 w 18"/>
                  <a:gd name="T37" fmla="*/ 2 h 17"/>
                  <a:gd name="T38" fmla="*/ 0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1" name="Freeform 804">
                <a:extLst>
                  <a:ext uri="{FF2B5EF4-FFF2-40B4-BE49-F238E27FC236}">
                    <a16:creationId xmlns:a16="http://schemas.microsoft.com/office/drawing/2014/main" id="{65022C75-A032-475D-8EBD-F03DAE7A2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2501891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1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3 w 18"/>
                  <a:gd name="T15" fmla="*/ 17 h 17"/>
                  <a:gd name="T16" fmla="*/ 16 w 18"/>
                  <a:gd name="T17" fmla="*/ 15 h 17"/>
                  <a:gd name="T18" fmla="*/ 18 w 18"/>
                  <a:gd name="T19" fmla="*/ 12 h 17"/>
                  <a:gd name="T20" fmla="*/ 18 w 18"/>
                  <a:gd name="T21" fmla="*/ 8 h 17"/>
                  <a:gd name="T22" fmla="*/ 18 w 18"/>
                  <a:gd name="T23" fmla="*/ 8 h 17"/>
                  <a:gd name="T24" fmla="*/ 18 w 18"/>
                  <a:gd name="T25" fmla="*/ 5 h 17"/>
                  <a:gd name="T26" fmla="*/ 16 w 18"/>
                  <a:gd name="T27" fmla="*/ 2 h 17"/>
                  <a:gd name="T28" fmla="*/ 13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1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2" name="Freeform 805">
                <a:extLst>
                  <a:ext uri="{FF2B5EF4-FFF2-40B4-BE49-F238E27FC236}">
                    <a16:creationId xmlns:a16="http://schemas.microsoft.com/office/drawing/2014/main" id="{2428928E-3AA6-4105-916C-57912940B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9325" y="2501891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0 w 18"/>
                  <a:gd name="T5" fmla="*/ 12 h 17"/>
                  <a:gd name="T6" fmla="*/ 1 w 18"/>
                  <a:gd name="T7" fmla="*/ 15 h 17"/>
                  <a:gd name="T8" fmla="*/ 4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6 w 18"/>
                  <a:gd name="T19" fmla="*/ 12 h 17"/>
                  <a:gd name="T20" fmla="*/ 18 w 18"/>
                  <a:gd name="T21" fmla="*/ 8 h 17"/>
                  <a:gd name="T22" fmla="*/ 18 w 18"/>
                  <a:gd name="T23" fmla="*/ 8 h 17"/>
                  <a:gd name="T24" fmla="*/ 16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4 w 18"/>
                  <a:gd name="T35" fmla="*/ 0 h 17"/>
                  <a:gd name="T36" fmla="*/ 1 w 18"/>
                  <a:gd name="T37" fmla="*/ 2 h 17"/>
                  <a:gd name="T38" fmla="*/ 0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3" name="Freeform 806">
                <a:extLst>
                  <a:ext uri="{FF2B5EF4-FFF2-40B4-BE49-F238E27FC236}">
                    <a16:creationId xmlns:a16="http://schemas.microsoft.com/office/drawing/2014/main" id="{E1D968CE-EE5E-484C-98D8-F67CE5C33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7725" y="24733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1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4" name="Freeform 807">
                <a:extLst>
                  <a:ext uri="{FF2B5EF4-FFF2-40B4-BE49-F238E27FC236}">
                    <a16:creationId xmlns:a16="http://schemas.microsoft.com/office/drawing/2014/main" id="{70FFD539-3A7D-45CD-B253-11FAC3B49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5813" y="24733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35" name="Freeform 809">
                <a:extLst>
                  <a:ext uri="{FF2B5EF4-FFF2-40B4-BE49-F238E27FC236}">
                    <a16:creationId xmlns:a16="http://schemas.microsoft.com/office/drawing/2014/main" id="{075FEACE-F113-4D28-866F-FE42917F3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7238" y="24733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36" name="Freeform 810">
                <a:extLst>
                  <a:ext uri="{FF2B5EF4-FFF2-40B4-BE49-F238E27FC236}">
                    <a16:creationId xmlns:a16="http://schemas.microsoft.com/office/drawing/2014/main" id="{429AE86E-4002-4071-8A1B-1FB5453C5B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5313" y="24542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37" name="Freeform 811">
                <a:extLst>
                  <a:ext uri="{FF2B5EF4-FFF2-40B4-BE49-F238E27FC236}">
                    <a16:creationId xmlns:a16="http://schemas.microsoft.com/office/drawing/2014/main" id="{614B96A2-808E-40CD-A97E-190CFD21B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8963" y="24542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38" name="Freeform 812">
                <a:extLst>
                  <a:ext uri="{FF2B5EF4-FFF2-40B4-BE49-F238E27FC236}">
                    <a16:creationId xmlns:a16="http://schemas.microsoft.com/office/drawing/2014/main" id="{F5CCAF72-B0B5-4250-941F-FE1FDB766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1025" y="24542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39" name="Freeform 813">
                <a:extLst>
                  <a:ext uri="{FF2B5EF4-FFF2-40B4-BE49-F238E27FC236}">
                    <a16:creationId xmlns:a16="http://schemas.microsoft.com/office/drawing/2014/main" id="{901A2CE5-E78F-49F6-B521-3B177DA314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9913" y="24447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40" name="Freeform 814">
                <a:extLst>
                  <a:ext uri="{FF2B5EF4-FFF2-40B4-BE49-F238E27FC236}">
                    <a16:creationId xmlns:a16="http://schemas.microsoft.com/office/drawing/2014/main" id="{1693C9F7-20F0-41B5-94D8-601B077F1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8950" y="24463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41" name="Freeform 815">
                <a:extLst>
                  <a:ext uri="{FF2B5EF4-FFF2-40B4-BE49-F238E27FC236}">
                    <a16:creationId xmlns:a16="http://schemas.microsoft.com/office/drawing/2014/main" id="{E698E839-C55C-4E4C-BFF6-017117BBB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2750" y="24399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6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6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42" name="Freeform 816">
                <a:extLst>
                  <a:ext uri="{FF2B5EF4-FFF2-40B4-BE49-F238E27FC236}">
                    <a16:creationId xmlns:a16="http://schemas.microsoft.com/office/drawing/2014/main" id="{4FA1E078-7460-4765-BF17-8F1C2029D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6875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43" name="Freeform 817">
                <a:extLst>
                  <a:ext uri="{FF2B5EF4-FFF2-40B4-BE49-F238E27FC236}">
                    <a16:creationId xmlns:a16="http://schemas.microsoft.com/office/drawing/2014/main" id="{73254654-210E-469B-BDDC-19F36265C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6713" y="2427279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4 h 18"/>
                  <a:gd name="T6" fmla="*/ 3 w 17"/>
                  <a:gd name="T7" fmla="*/ 15 h 18"/>
                  <a:gd name="T8" fmla="*/ 4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8 h 18"/>
                  <a:gd name="T16" fmla="*/ 14 w 17"/>
                  <a:gd name="T17" fmla="*/ 15 h 18"/>
                  <a:gd name="T18" fmla="*/ 16 w 17"/>
                  <a:gd name="T19" fmla="*/ 14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6 h 18"/>
                  <a:gd name="T26" fmla="*/ 14 w 17"/>
                  <a:gd name="T27" fmla="*/ 3 h 18"/>
                  <a:gd name="T28" fmla="*/ 11 w 17"/>
                  <a:gd name="T29" fmla="*/ 2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2 h 18"/>
                  <a:gd name="T36" fmla="*/ 3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6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44" name="Freeform 818">
                <a:extLst>
                  <a:ext uri="{FF2B5EF4-FFF2-40B4-BE49-F238E27FC236}">
                    <a16:creationId xmlns:a16="http://schemas.microsoft.com/office/drawing/2014/main" id="{EC7D044D-2A7F-47E9-84B0-CD08D344A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5438" y="241934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2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7 h 19"/>
                  <a:gd name="T26" fmla="*/ 15 w 18"/>
                  <a:gd name="T27" fmla="*/ 4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2 w 18"/>
                  <a:gd name="T37" fmla="*/ 4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5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45" name="Freeform 819">
                <a:extLst>
                  <a:ext uri="{FF2B5EF4-FFF2-40B4-BE49-F238E27FC236}">
                    <a16:creationId xmlns:a16="http://schemas.microsoft.com/office/drawing/2014/main" id="{5D349B12-90F2-4C3D-BD96-B6313E38D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8288" y="241934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5 w 18"/>
                  <a:gd name="T27" fmla="*/ 4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4 h 19"/>
                  <a:gd name="T38" fmla="*/ 2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46" name="Freeform 820">
                <a:extLst>
                  <a:ext uri="{FF2B5EF4-FFF2-40B4-BE49-F238E27FC236}">
                    <a16:creationId xmlns:a16="http://schemas.microsoft.com/office/drawing/2014/main" id="{E0023C1D-9DB4-4963-889C-72D77DDDBF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0188" y="2409816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5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47" name="Freeform 821">
                <a:extLst>
                  <a:ext uri="{FF2B5EF4-FFF2-40B4-BE49-F238E27FC236}">
                    <a16:creationId xmlns:a16="http://schemas.microsoft.com/office/drawing/2014/main" id="{F3F8C1D1-2119-49C1-BEE6-A557C32CC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2400" y="23987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5 w 18"/>
                  <a:gd name="T17" fmla="*/ 17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48" name="Freeform 822">
                <a:extLst>
                  <a:ext uri="{FF2B5EF4-FFF2-40B4-BE49-F238E27FC236}">
                    <a16:creationId xmlns:a16="http://schemas.microsoft.com/office/drawing/2014/main" id="{7BCB4087-6726-4721-9CA5-AAEDB047D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24775" y="23939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49" name="Freeform 823">
                <a:extLst>
                  <a:ext uri="{FF2B5EF4-FFF2-40B4-BE49-F238E27FC236}">
                    <a16:creationId xmlns:a16="http://schemas.microsoft.com/office/drawing/2014/main" id="{9E8BC7AE-1EE4-4C47-A9E2-D0F92920B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86675" y="23939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0" name="Freeform 824">
                <a:extLst>
                  <a:ext uri="{FF2B5EF4-FFF2-40B4-BE49-F238E27FC236}">
                    <a16:creationId xmlns:a16="http://schemas.microsoft.com/office/drawing/2014/main" id="{1DBA010C-E17D-47EF-A70F-4D6137DAB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9688" y="2371716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4 h 18"/>
                  <a:gd name="T6" fmla="*/ 2 w 17"/>
                  <a:gd name="T7" fmla="*/ 17 h 18"/>
                  <a:gd name="T8" fmla="*/ 5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8 h 18"/>
                  <a:gd name="T16" fmla="*/ 16 w 17"/>
                  <a:gd name="T17" fmla="*/ 17 h 18"/>
                  <a:gd name="T18" fmla="*/ 17 w 17"/>
                  <a:gd name="T19" fmla="*/ 14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6 w 17"/>
                  <a:gd name="T27" fmla="*/ 3 h 18"/>
                  <a:gd name="T28" fmla="*/ 13 w 17"/>
                  <a:gd name="T29" fmla="*/ 2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2 h 18"/>
                  <a:gd name="T36" fmla="*/ 2 w 17"/>
                  <a:gd name="T37" fmla="*/ 3 h 18"/>
                  <a:gd name="T38" fmla="*/ 1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1" name="Freeform 825">
                <a:extLst>
                  <a:ext uri="{FF2B5EF4-FFF2-40B4-BE49-F238E27FC236}">
                    <a16:creationId xmlns:a16="http://schemas.microsoft.com/office/drawing/2014/main" id="{F99E3113-7BAD-4450-9B2F-942901C18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0163" y="2371716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4 h 18"/>
                  <a:gd name="T6" fmla="*/ 3 w 17"/>
                  <a:gd name="T7" fmla="*/ 17 h 18"/>
                  <a:gd name="T8" fmla="*/ 6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8 h 18"/>
                  <a:gd name="T16" fmla="*/ 16 w 17"/>
                  <a:gd name="T17" fmla="*/ 17 h 18"/>
                  <a:gd name="T18" fmla="*/ 17 w 17"/>
                  <a:gd name="T19" fmla="*/ 14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6 w 17"/>
                  <a:gd name="T27" fmla="*/ 3 h 18"/>
                  <a:gd name="T28" fmla="*/ 13 w 17"/>
                  <a:gd name="T29" fmla="*/ 2 h 18"/>
                  <a:gd name="T30" fmla="*/ 8 w 17"/>
                  <a:gd name="T31" fmla="*/ 0 h 18"/>
                  <a:gd name="T32" fmla="*/ 8 w 17"/>
                  <a:gd name="T33" fmla="*/ 0 h 18"/>
                  <a:gd name="T34" fmla="*/ 6 w 17"/>
                  <a:gd name="T35" fmla="*/ 2 h 18"/>
                  <a:gd name="T36" fmla="*/ 3 w 17"/>
                  <a:gd name="T37" fmla="*/ 3 h 18"/>
                  <a:gd name="T38" fmla="*/ 1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2" name="Freeform 826">
                <a:extLst>
                  <a:ext uri="{FF2B5EF4-FFF2-40B4-BE49-F238E27FC236}">
                    <a16:creationId xmlns:a16="http://schemas.microsoft.com/office/drawing/2014/main" id="{94AE76BE-A760-4134-BD18-E7E8158BF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0638" y="2368541"/>
                <a:ext cx="26988" cy="30162"/>
              </a:xfrm>
              <a:custGeom>
                <a:avLst/>
                <a:gdLst>
                  <a:gd name="T0" fmla="*/ 0 w 17"/>
                  <a:gd name="T1" fmla="*/ 10 h 19"/>
                  <a:gd name="T2" fmla="*/ 0 w 17"/>
                  <a:gd name="T3" fmla="*/ 10 h 19"/>
                  <a:gd name="T4" fmla="*/ 1 w 17"/>
                  <a:gd name="T5" fmla="*/ 14 h 19"/>
                  <a:gd name="T6" fmla="*/ 3 w 17"/>
                  <a:gd name="T7" fmla="*/ 17 h 19"/>
                  <a:gd name="T8" fmla="*/ 6 w 17"/>
                  <a:gd name="T9" fmla="*/ 19 h 19"/>
                  <a:gd name="T10" fmla="*/ 9 w 17"/>
                  <a:gd name="T11" fmla="*/ 19 h 19"/>
                  <a:gd name="T12" fmla="*/ 9 w 17"/>
                  <a:gd name="T13" fmla="*/ 19 h 19"/>
                  <a:gd name="T14" fmla="*/ 13 w 17"/>
                  <a:gd name="T15" fmla="*/ 19 h 19"/>
                  <a:gd name="T16" fmla="*/ 14 w 17"/>
                  <a:gd name="T17" fmla="*/ 17 h 19"/>
                  <a:gd name="T18" fmla="*/ 17 w 17"/>
                  <a:gd name="T19" fmla="*/ 14 h 19"/>
                  <a:gd name="T20" fmla="*/ 17 w 17"/>
                  <a:gd name="T21" fmla="*/ 10 h 19"/>
                  <a:gd name="T22" fmla="*/ 17 w 17"/>
                  <a:gd name="T23" fmla="*/ 10 h 19"/>
                  <a:gd name="T24" fmla="*/ 17 w 17"/>
                  <a:gd name="T25" fmla="*/ 7 h 19"/>
                  <a:gd name="T26" fmla="*/ 14 w 17"/>
                  <a:gd name="T27" fmla="*/ 4 h 19"/>
                  <a:gd name="T28" fmla="*/ 13 w 17"/>
                  <a:gd name="T29" fmla="*/ 2 h 19"/>
                  <a:gd name="T30" fmla="*/ 9 w 17"/>
                  <a:gd name="T31" fmla="*/ 0 h 19"/>
                  <a:gd name="T32" fmla="*/ 9 w 17"/>
                  <a:gd name="T33" fmla="*/ 0 h 19"/>
                  <a:gd name="T34" fmla="*/ 6 w 17"/>
                  <a:gd name="T35" fmla="*/ 2 h 19"/>
                  <a:gd name="T36" fmla="*/ 3 w 17"/>
                  <a:gd name="T37" fmla="*/ 4 h 19"/>
                  <a:gd name="T38" fmla="*/ 1 w 17"/>
                  <a:gd name="T39" fmla="*/ 7 h 19"/>
                  <a:gd name="T40" fmla="*/ 0 w 17"/>
                  <a:gd name="T41" fmla="*/ 10 h 19"/>
                  <a:gd name="T42" fmla="*/ 0 w 17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4" y="17"/>
                    </a:lnTo>
                    <a:lnTo>
                      <a:pt x="17" y="14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4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3" name="Freeform 827">
                <a:extLst>
                  <a:ext uri="{FF2B5EF4-FFF2-40B4-BE49-F238E27FC236}">
                    <a16:creationId xmlns:a16="http://schemas.microsoft.com/office/drawing/2014/main" id="{585EADC5-3B2F-43A6-B837-97ED45DE6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6338" y="233361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4" name="Freeform 828">
                <a:extLst>
                  <a:ext uri="{FF2B5EF4-FFF2-40B4-BE49-F238E27FC236}">
                    <a16:creationId xmlns:a16="http://schemas.microsoft.com/office/drawing/2014/main" id="{96A05926-582E-4A30-9234-8F2A9B391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13" y="23256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5" name="Freeform 829">
                <a:extLst>
                  <a:ext uri="{FF2B5EF4-FFF2-40B4-BE49-F238E27FC236}">
                    <a16:creationId xmlns:a16="http://schemas.microsoft.com/office/drawing/2014/main" id="{371282FC-E590-4D6A-9360-EC5C303F9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96175" y="2325679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4 h 18"/>
                  <a:gd name="T6" fmla="*/ 2 w 17"/>
                  <a:gd name="T7" fmla="*/ 17 h 18"/>
                  <a:gd name="T8" fmla="*/ 5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8 h 18"/>
                  <a:gd name="T16" fmla="*/ 14 w 17"/>
                  <a:gd name="T17" fmla="*/ 17 h 18"/>
                  <a:gd name="T18" fmla="*/ 17 w 17"/>
                  <a:gd name="T19" fmla="*/ 14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4 w 17"/>
                  <a:gd name="T27" fmla="*/ 3 h 18"/>
                  <a:gd name="T28" fmla="*/ 13 w 17"/>
                  <a:gd name="T29" fmla="*/ 2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2 h 18"/>
                  <a:gd name="T36" fmla="*/ 2 w 17"/>
                  <a:gd name="T37" fmla="*/ 3 h 18"/>
                  <a:gd name="T38" fmla="*/ 1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8"/>
                    </a:lnTo>
                    <a:lnTo>
                      <a:pt x="14" y="17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4" y="3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6" name="Freeform 830">
                <a:extLst>
                  <a:ext uri="{FF2B5EF4-FFF2-40B4-BE49-F238E27FC236}">
                    <a16:creationId xmlns:a16="http://schemas.microsoft.com/office/drawing/2014/main" id="{C69DEF23-EC17-4906-844A-2F199392C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6650" y="2325679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4 h 18"/>
                  <a:gd name="T6" fmla="*/ 1 w 17"/>
                  <a:gd name="T7" fmla="*/ 17 h 18"/>
                  <a:gd name="T8" fmla="*/ 4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8 h 18"/>
                  <a:gd name="T16" fmla="*/ 14 w 17"/>
                  <a:gd name="T17" fmla="*/ 17 h 18"/>
                  <a:gd name="T18" fmla="*/ 16 w 17"/>
                  <a:gd name="T19" fmla="*/ 14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6 h 18"/>
                  <a:gd name="T26" fmla="*/ 14 w 17"/>
                  <a:gd name="T27" fmla="*/ 3 h 18"/>
                  <a:gd name="T28" fmla="*/ 11 w 17"/>
                  <a:gd name="T29" fmla="*/ 2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2 h 18"/>
                  <a:gd name="T36" fmla="*/ 1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4" y="17"/>
                    </a:lnTo>
                    <a:lnTo>
                      <a:pt x="16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7" name="Freeform 831">
                <a:extLst>
                  <a:ext uri="{FF2B5EF4-FFF2-40B4-BE49-F238E27FC236}">
                    <a16:creationId xmlns:a16="http://schemas.microsoft.com/office/drawing/2014/main" id="{0E39B7F3-E8D5-4CC4-A834-C691B48F5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7125" y="2320917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1 w 17"/>
                  <a:gd name="T7" fmla="*/ 15 h 18"/>
                  <a:gd name="T8" fmla="*/ 4 w 17"/>
                  <a:gd name="T9" fmla="*/ 17 h 18"/>
                  <a:gd name="T10" fmla="*/ 9 w 17"/>
                  <a:gd name="T11" fmla="*/ 18 h 18"/>
                  <a:gd name="T12" fmla="*/ 9 w 17"/>
                  <a:gd name="T13" fmla="*/ 18 h 18"/>
                  <a:gd name="T14" fmla="*/ 12 w 17"/>
                  <a:gd name="T15" fmla="*/ 17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5 h 18"/>
                  <a:gd name="T26" fmla="*/ 14 w 17"/>
                  <a:gd name="T27" fmla="*/ 3 h 18"/>
                  <a:gd name="T28" fmla="*/ 12 w 17"/>
                  <a:gd name="T29" fmla="*/ 0 h 18"/>
                  <a:gd name="T30" fmla="*/ 9 w 17"/>
                  <a:gd name="T31" fmla="*/ 0 h 18"/>
                  <a:gd name="T32" fmla="*/ 9 w 17"/>
                  <a:gd name="T33" fmla="*/ 0 h 18"/>
                  <a:gd name="T34" fmla="*/ 4 w 17"/>
                  <a:gd name="T35" fmla="*/ 0 h 18"/>
                  <a:gd name="T36" fmla="*/ 1 w 17"/>
                  <a:gd name="T37" fmla="*/ 3 h 18"/>
                  <a:gd name="T38" fmla="*/ 0 w 17"/>
                  <a:gd name="T39" fmla="*/ 5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8" name="Freeform 832">
                <a:extLst>
                  <a:ext uri="{FF2B5EF4-FFF2-40B4-BE49-F238E27FC236}">
                    <a16:creationId xmlns:a16="http://schemas.microsoft.com/office/drawing/2014/main" id="{8076781E-BC38-46AD-A6C6-65AC1BB6C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9188" y="232091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59" name="Freeform 833">
                <a:extLst>
                  <a:ext uri="{FF2B5EF4-FFF2-40B4-BE49-F238E27FC236}">
                    <a16:creationId xmlns:a16="http://schemas.microsoft.com/office/drawing/2014/main" id="{4099ADF2-FB35-4FD3-B634-8790040A1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2838" y="23082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6 w 18"/>
                  <a:gd name="T17" fmla="*/ 17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6 w 18"/>
                  <a:gd name="T27" fmla="*/ 3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0" name="Freeform 834">
                <a:extLst>
                  <a:ext uri="{FF2B5EF4-FFF2-40B4-BE49-F238E27FC236}">
                    <a16:creationId xmlns:a16="http://schemas.microsoft.com/office/drawing/2014/main" id="{E0E4E612-78E5-4513-AA97-7EFE06D8C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600" y="229392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1 w 18"/>
                  <a:gd name="T5" fmla="*/ 14 h 19"/>
                  <a:gd name="T6" fmla="*/ 3 w 18"/>
                  <a:gd name="T7" fmla="*/ 15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5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5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1" name="Freeform 835">
                <a:extLst>
                  <a:ext uri="{FF2B5EF4-FFF2-40B4-BE49-F238E27FC236}">
                    <a16:creationId xmlns:a16="http://schemas.microsoft.com/office/drawing/2014/main" id="{F0FF5975-D8C2-4D90-A2AA-0C2F3B2CB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1400" y="22558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2" name="Freeform 836">
                <a:extLst>
                  <a:ext uri="{FF2B5EF4-FFF2-40B4-BE49-F238E27FC236}">
                    <a16:creationId xmlns:a16="http://schemas.microsoft.com/office/drawing/2014/main" id="{05E718F0-8C98-4D0E-846E-96B37DCDC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9963" y="2238367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2 w 18"/>
                  <a:gd name="T7" fmla="*/ 15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5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2 w 18"/>
                  <a:gd name="T37" fmla="*/ 2 h 19"/>
                  <a:gd name="T38" fmla="*/ 0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3" name="Freeform 837">
                <a:extLst>
                  <a:ext uri="{FF2B5EF4-FFF2-40B4-BE49-F238E27FC236}">
                    <a16:creationId xmlns:a16="http://schemas.microsoft.com/office/drawing/2014/main" id="{F0EB8318-CC4A-4E6B-A2F8-913511467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0750" y="218121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4" name="Freeform 838">
                <a:extLst>
                  <a:ext uri="{FF2B5EF4-FFF2-40B4-BE49-F238E27FC236}">
                    <a16:creationId xmlns:a16="http://schemas.microsoft.com/office/drawing/2014/main" id="{64C32507-47F3-4CA8-B7EC-9269E141B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0900" y="2141530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2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7 w 18"/>
                  <a:gd name="T17" fmla="*/ 16 h 19"/>
                  <a:gd name="T18" fmla="*/ 18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7 w 18"/>
                  <a:gd name="T27" fmla="*/ 3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7" y="16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5" name="Freeform 839">
                <a:extLst>
                  <a:ext uri="{FF2B5EF4-FFF2-40B4-BE49-F238E27FC236}">
                    <a16:creationId xmlns:a16="http://schemas.microsoft.com/office/drawing/2014/main" id="{C3EF47AF-8799-4271-85F9-853B4EA6A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46925" y="2071680"/>
                <a:ext cx="28575" cy="26987"/>
              </a:xfrm>
              <a:custGeom>
                <a:avLst/>
                <a:gdLst>
                  <a:gd name="T0" fmla="*/ 0 w 18"/>
                  <a:gd name="T1" fmla="*/ 9 h 17"/>
                  <a:gd name="T2" fmla="*/ 0 w 18"/>
                  <a:gd name="T3" fmla="*/ 9 h 17"/>
                  <a:gd name="T4" fmla="*/ 2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8 w 18"/>
                  <a:gd name="T19" fmla="*/ 12 h 17"/>
                  <a:gd name="T20" fmla="*/ 18 w 18"/>
                  <a:gd name="T21" fmla="*/ 9 h 17"/>
                  <a:gd name="T22" fmla="*/ 18 w 18"/>
                  <a:gd name="T23" fmla="*/ 9 h 17"/>
                  <a:gd name="T24" fmla="*/ 18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2 w 18"/>
                  <a:gd name="T39" fmla="*/ 5 h 17"/>
                  <a:gd name="T40" fmla="*/ 0 w 18"/>
                  <a:gd name="T41" fmla="*/ 9 h 17"/>
                  <a:gd name="T42" fmla="*/ 0 w 18"/>
                  <a:gd name="T4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6" name="Freeform 840">
                <a:extLst>
                  <a:ext uri="{FF2B5EF4-FFF2-40B4-BE49-F238E27FC236}">
                    <a16:creationId xmlns:a16="http://schemas.microsoft.com/office/drawing/2014/main" id="{D15617CB-025F-410D-B371-5BEFE62C1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1050" y="206056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7" name="Freeform 841">
                <a:extLst>
                  <a:ext uri="{FF2B5EF4-FFF2-40B4-BE49-F238E27FC236}">
                    <a16:creationId xmlns:a16="http://schemas.microsoft.com/office/drawing/2014/main" id="{10CB38A8-CBA4-4172-A44A-C51A93CAF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7713" y="200976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8" name="Freeform 842">
                <a:extLst>
                  <a:ext uri="{FF2B5EF4-FFF2-40B4-BE49-F238E27FC236}">
                    <a16:creationId xmlns:a16="http://schemas.microsoft.com/office/drawing/2014/main" id="{02074A37-C098-42E8-9386-0EE2D42D6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538" y="1984368"/>
                <a:ext cx="26988" cy="30162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0 w 17"/>
                  <a:gd name="T5" fmla="*/ 12 h 19"/>
                  <a:gd name="T6" fmla="*/ 2 w 17"/>
                  <a:gd name="T7" fmla="*/ 16 h 19"/>
                  <a:gd name="T8" fmla="*/ 5 w 17"/>
                  <a:gd name="T9" fmla="*/ 17 h 19"/>
                  <a:gd name="T10" fmla="*/ 9 w 17"/>
                  <a:gd name="T11" fmla="*/ 19 h 19"/>
                  <a:gd name="T12" fmla="*/ 9 w 17"/>
                  <a:gd name="T13" fmla="*/ 19 h 19"/>
                  <a:gd name="T14" fmla="*/ 12 w 17"/>
                  <a:gd name="T15" fmla="*/ 17 h 19"/>
                  <a:gd name="T16" fmla="*/ 15 w 17"/>
                  <a:gd name="T17" fmla="*/ 16 h 19"/>
                  <a:gd name="T18" fmla="*/ 17 w 17"/>
                  <a:gd name="T19" fmla="*/ 12 h 19"/>
                  <a:gd name="T20" fmla="*/ 17 w 17"/>
                  <a:gd name="T21" fmla="*/ 9 h 19"/>
                  <a:gd name="T22" fmla="*/ 17 w 17"/>
                  <a:gd name="T23" fmla="*/ 9 h 19"/>
                  <a:gd name="T24" fmla="*/ 17 w 17"/>
                  <a:gd name="T25" fmla="*/ 5 h 19"/>
                  <a:gd name="T26" fmla="*/ 15 w 17"/>
                  <a:gd name="T27" fmla="*/ 2 h 19"/>
                  <a:gd name="T28" fmla="*/ 12 w 17"/>
                  <a:gd name="T29" fmla="*/ 0 h 19"/>
                  <a:gd name="T30" fmla="*/ 9 w 17"/>
                  <a:gd name="T31" fmla="*/ 0 h 19"/>
                  <a:gd name="T32" fmla="*/ 9 w 17"/>
                  <a:gd name="T33" fmla="*/ 0 h 19"/>
                  <a:gd name="T34" fmla="*/ 5 w 17"/>
                  <a:gd name="T35" fmla="*/ 0 h 19"/>
                  <a:gd name="T36" fmla="*/ 2 w 17"/>
                  <a:gd name="T37" fmla="*/ 2 h 19"/>
                  <a:gd name="T38" fmla="*/ 0 w 17"/>
                  <a:gd name="T39" fmla="*/ 5 h 19"/>
                  <a:gd name="T40" fmla="*/ 0 w 17"/>
                  <a:gd name="T41" fmla="*/ 9 h 19"/>
                  <a:gd name="T42" fmla="*/ 0 w 17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69" name="Freeform 843">
                <a:extLst>
                  <a:ext uri="{FF2B5EF4-FFF2-40B4-BE49-F238E27FC236}">
                    <a16:creationId xmlns:a16="http://schemas.microsoft.com/office/drawing/2014/main" id="{C974DB5D-A1B9-4FCE-9E6A-76F84D54D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78663" y="196055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3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0" name="Freeform 844">
                <a:extLst>
                  <a:ext uri="{FF2B5EF4-FFF2-40B4-BE49-F238E27FC236}">
                    <a16:creationId xmlns:a16="http://schemas.microsoft.com/office/drawing/2014/main" id="{61ADC358-9562-4DEA-B9F5-592204254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9613" y="1946268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4 h 18"/>
                  <a:gd name="T6" fmla="*/ 1 w 16"/>
                  <a:gd name="T7" fmla="*/ 17 h 18"/>
                  <a:gd name="T8" fmla="*/ 4 w 16"/>
                  <a:gd name="T9" fmla="*/ 18 h 18"/>
                  <a:gd name="T10" fmla="*/ 7 w 16"/>
                  <a:gd name="T11" fmla="*/ 18 h 18"/>
                  <a:gd name="T12" fmla="*/ 7 w 16"/>
                  <a:gd name="T13" fmla="*/ 18 h 18"/>
                  <a:gd name="T14" fmla="*/ 12 w 16"/>
                  <a:gd name="T15" fmla="*/ 18 h 18"/>
                  <a:gd name="T16" fmla="*/ 15 w 16"/>
                  <a:gd name="T17" fmla="*/ 17 h 18"/>
                  <a:gd name="T18" fmla="*/ 16 w 16"/>
                  <a:gd name="T19" fmla="*/ 14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1 h 18"/>
                  <a:gd name="T30" fmla="*/ 7 w 16"/>
                  <a:gd name="T31" fmla="*/ 0 h 18"/>
                  <a:gd name="T32" fmla="*/ 7 w 16"/>
                  <a:gd name="T33" fmla="*/ 0 h 18"/>
                  <a:gd name="T34" fmla="*/ 4 w 16"/>
                  <a:gd name="T35" fmla="*/ 1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1" name="Freeform 845">
                <a:extLst>
                  <a:ext uri="{FF2B5EF4-FFF2-40B4-BE49-F238E27FC236}">
                    <a16:creationId xmlns:a16="http://schemas.microsoft.com/office/drawing/2014/main" id="{D52F7350-DB8D-4F68-8255-554E752D0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7225" y="187165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2" name="Freeform 846">
                <a:extLst>
                  <a:ext uri="{FF2B5EF4-FFF2-40B4-BE49-F238E27FC236}">
                    <a16:creationId xmlns:a16="http://schemas.microsoft.com/office/drawing/2014/main" id="{CB6E6D2E-4024-4EF1-A717-8D62AE6B6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2463" y="182561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3" name="Freeform 847">
                <a:extLst>
                  <a:ext uri="{FF2B5EF4-FFF2-40B4-BE49-F238E27FC236}">
                    <a16:creationId xmlns:a16="http://schemas.microsoft.com/office/drawing/2014/main" id="{A4E63574-AEC7-4A09-B8BB-4E0E6DBF9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1350" y="1797044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5 w 17"/>
                  <a:gd name="T9" fmla="*/ 16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6 h 18"/>
                  <a:gd name="T16" fmla="*/ 14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4 h 18"/>
                  <a:gd name="T26" fmla="*/ 14 w 17"/>
                  <a:gd name="T27" fmla="*/ 1 h 18"/>
                  <a:gd name="T28" fmla="*/ 13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0 h 18"/>
                  <a:gd name="T36" fmla="*/ 3 w 17"/>
                  <a:gd name="T37" fmla="*/ 1 h 18"/>
                  <a:gd name="T38" fmla="*/ 1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6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4" name="Freeform 848">
                <a:extLst>
                  <a:ext uri="{FF2B5EF4-FFF2-40B4-BE49-F238E27FC236}">
                    <a16:creationId xmlns:a16="http://schemas.microsoft.com/office/drawing/2014/main" id="{B31BD002-F6FB-4576-BBD4-77B4B74E4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9600" y="177481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7 w 18"/>
                  <a:gd name="T27" fmla="*/ 1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2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5" name="Freeform 849">
                <a:extLst>
                  <a:ext uri="{FF2B5EF4-FFF2-40B4-BE49-F238E27FC236}">
                    <a16:creationId xmlns:a16="http://schemas.microsoft.com/office/drawing/2014/main" id="{4F01F33C-5594-46A8-976D-C51210F09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263" y="1730369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2 w 18"/>
                  <a:gd name="T7" fmla="*/ 17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7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6" name="Freeform 850">
                <a:extLst>
                  <a:ext uri="{FF2B5EF4-FFF2-40B4-BE49-F238E27FC236}">
                    <a16:creationId xmlns:a16="http://schemas.microsoft.com/office/drawing/2014/main" id="{AF6F74C7-7A6C-4917-A9DC-4CD25D504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150" y="17097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7" name="Freeform 851">
                <a:extLst>
                  <a:ext uri="{FF2B5EF4-FFF2-40B4-BE49-F238E27FC236}">
                    <a16:creationId xmlns:a16="http://schemas.microsoft.com/office/drawing/2014/main" id="{3D330DBB-CB27-4328-A9AD-7B3C311FD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813" y="1628769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7 h 19"/>
                  <a:gd name="T16" fmla="*/ 16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6 w 18"/>
                  <a:gd name="T27" fmla="*/ 3 h 19"/>
                  <a:gd name="T28" fmla="*/ 13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8" name="Freeform 852">
                <a:extLst>
                  <a:ext uri="{FF2B5EF4-FFF2-40B4-BE49-F238E27FC236}">
                    <a16:creationId xmlns:a16="http://schemas.microsoft.com/office/drawing/2014/main" id="{99C7F2CA-5F06-486D-A481-80B915357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2763" y="160971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1 w 18"/>
                  <a:gd name="T5" fmla="*/ 12 h 19"/>
                  <a:gd name="T6" fmla="*/ 3 w 18"/>
                  <a:gd name="T7" fmla="*/ 15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5 h 19"/>
                  <a:gd name="T18" fmla="*/ 18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79" name="Freeform 853">
                <a:extLst>
                  <a:ext uri="{FF2B5EF4-FFF2-40B4-BE49-F238E27FC236}">
                    <a16:creationId xmlns:a16="http://schemas.microsoft.com/office/drawing/2014/main" id="{63052471-3C12-4635-8F57-0EBCD9F17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45300" y="159066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0" name="Freeform 854">
                <a:extLst>
                  <a:ext uri="{FF2B5EF4-FFF2-40B4-BE49-F238E27FC236}">
                    <a16:creationId xmlns:a16="http://schemas.microsoft.com/office/drawing/2014/main" id="{DCF0B6B4-A3FB-43A1-BD59-14EDBCFC4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950" y="158114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1" name="Freeform 855">
                <a:extLst>
                  <a:ext uri="{FF2B5EF4-FFF2-40B4-BE49-F238E27FC236}">
                    <a16:creationId xmlns:a16="http://schemas.microsoft.com/office/drawing/2014/main" id="{CA243B1D-3AB8-4226-8949-D505A2E1F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5775" y="157320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2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2 w 18"/>
                  <a:gd name="T37" fmla="*/ 3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2" name="Freeform 856">
                <a:extLst>
                  <a:ext uri="{FF2B5EF4-FFF2-40B4-BE49-F238E27FC236}">
                    <a16:creationId xmlns:a16="http://schemas.microsoft.com/office/drawing/2014/main" id="{C9BACA8D-3411-4BF3-A701-9144FEDB5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013" y="156209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3" name="Freeform 857">
                <a:extLst>
                  <a:ext uri="{FF2B5EF4-FFF2-40B4-BE49-F238E27FC236}">
                    <a16:creationId xmlns:a16="http://schemas.microsoft.com/office/drawing/2014/main" id="{4254F26C-4C13-453A-9897-F37CD2BFE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663" y="155733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6 w 18"/>
                  <a:gd name="T27" fmla="*/ 1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2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4" name="Freeform 858">
                <a:extLst>
                  <a:ext uri="{FF2B5EF4-FFF2-40B4-BE49-F238E27FC236}">
                    <a16:creationId xmlns:a16="http://schemas.microsoft.com/office/drawing/2014/main" id="{8608D72E-E8E7-4BFE-AB60-3D2463A2D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3075" y="1543044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5 w 17"/>
                  <a:gd name="T9" fmla="*/ 16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6 h 18"/>
                  <a:gd name="T16" fmla="*/ 14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4 h 18"/>
                  <a:gd name="T26" fmla="*/ 14 w 17"/>
                  <a:gd name="T27" fmla="*/ 1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0 h 18"/>
                  <a:gd name="T36" fmla="*/ 3 w 17"/>
                  <a:gd name="T37" fmla="*/ 1 h 18"/>
                  <a:gd name="T38" fmla="*/ 1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5" name="Freeform 859">
                <a:extLst>
                  <a:ext uri="{FF2B5EF4-FFF2-40B4-BE49-F238E27FC236}">
                    <a16:creationId xmlns:a16="http://schemas.microsoft.com/office/drawing/2014/main" id="{3FD219B3-642F-4250-A41A-2F841C850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1525582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6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7 h 18"/>
                  <a:gd name="T16" fmla="*/ 16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4 h 18"/>
                  <a:gd name="T26" fmla="*/ 16 w 17"/>
                  <a:gd name="T27" fmla="*/ 1 h 18"/>
                  <a:gd name="T28" fmla="*/ 13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6 w 17"/>
                  <a:gd name="T35" fmla="*/ 0 h 18"/>
                  <a:gd name="T36" fmla="*/ 3 w 17"/>
                  <a:gd name="T37" fmla="*/ 1 h 18"/>
                  <a:gd name="T38" fmla="*/ 1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6" name="Freeform 860">
                <a:extLst>
                  <a:ext uri="{FF2B5EF4-FFF2-40B4-BE49-F238E27FC236}">
                    <a16:creationId xmlns:a16="http://schemas.microsoft.com/office/drawing/2014/main" id="{41DBA81C-1398-4B35-A3CA-EB2DD651A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1511295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3 h 18"/>
                  <a:gd name="T6" fmla="*/ 3 w 17"/>
                  <a:gd name="T7" fmla="*/ 15 h 18"/>
                  <a:gd name="T8" fmla="*/ 4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8 h 18"/>
                  <a:gd name="T16" fmla="*/ 14 w 17"/>
                  <a:gd name="T17" fmla="*/ 15 h 18"/>
                  <a:gd name="T18" fmla="*/ 16 w 17"/>
                  <a:gd name="T19" fmla="*/ 13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6 h 18"/>
                  <a:gd name="T26" fmla="*/ 14 w 17"/>
                  <a:gd name="T27" fmla="*/ 3 h 18"/>
                  <a:gd name="T28" fmla="*/ 11 w 17"/>
                  <a:gd name="T29" fmla="*/ 1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1 h 18"/>
                  <a:gd name="T36" fmla="*/ 3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7" name="Freeform 861">
                <a:extLst>
                  <a:ext uri="{FF2B5EF4-FFF2-40B4-BE49-F238E27FC236}">
                    <a16:creationId xmlns:a16="http://schemas.microsoft.com/office/drawing/2014/main" id="{FD49BF8A-AF21-4B06-9B7C-08EFEF985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5138" y="150177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2 w 18"/>
                  <a:gd name="T7" fmla="*/ 16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8" name="Freeform 862">
                <a:extLst>
                  <a:ext uri="{FF2B5EF4-FFF2-40B4-BE49-F238E27FC236}">
                    <a16:creationId xmlns:a16="http://schemas.microsoft.com/office/drawing/2014/main" id="{452E9100-73E8-484F-9A87-FAA2688EE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788" y="1479545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1 w 17"/>
                  <a:gd name="T7" fmla="*/ 15 h 18"/>
                  <a:gd name="T8" fmla="*/ 4 w 17"/>
                  <a:gd name="T9" fmla="*/ 17 h 18"/>
                  <a:gd name="T10" fmla="*/ 9 w 17"/>
                  <a:gd name="T11" fmla="*/ 18 h 18"/>
                  <a:gd name="T12" fmla="*/ 9 w 17"/>
                  <a:gd name="T13" fmla="*/ 18 h 18"/>
                  <a:gd name="T14" fmla="*/ 12 w 17"/>
                  <a:gd name="T15" fmla="*/ 17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5 h 18"/>
                  <a:gd name="T26" fmla="*/ 14 w 17"/>
                  <a:gd name="T27" fmla="*/ 3 h 18"/>
                  <a:gd name="T28" fmla="*/ 12 w 17"/>
                  <a:gd name="T29" fmla="*/ 0 h 18"/>
                  <a:gd name="T30" fmla="*/ 9 w 17"/>
                  <a:gd name="T31" fmla="*/ 0 h 18"/>
                  <a:gd name="T32" fmla="*/ 9 w 17"/>
                  <a:gd name="T33" fmla="*/ 0 h 18"/>
                  <a:gd name="T34" fmla="*/ 4 w 17"/>
                  <a:gd name="T35" fmla="*/ 0 h 18"/>
                  <a:gd name="T36" fmla="*/ 1 w 17"/>
                  <a:gd name="T37" fmla="*/ 3 h 18"/>
                  <a:gd name="T38" fmla="*/ 0 w 17"/>
                  <a:gd name="T39" fmla="*/ 5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89" name="Freeform 863">
                <a:extLst>
                  <a:ext uri="{FF2B5EF4-FFF2-40B4-BE49-F238E27FC236}">
                    <a16:creationId xmlns:a16="http://schemas.microsoft.com/office/drawing/2014/main" id="{380EAB8C-357C-41D9-B21B-7E95E1047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0213" y="144620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0" name="Freeform 864">
                <a:extLst>
                  <a:ext uri="{FF2B5EF4-FFF2-40B4-BE49-F238E27FC236}">
                    <a16:creationId xmlns:a16="http://schemas.microsoft.com/office/drawing/2014/main" id="{6EDBF97B-AB27-41EC-A90B-73E54475D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72275" y="144303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1" name="Freeform 865">
                <a:extLst>
                  <a:ext uri="{FF2B5EF4-FFF2-40B4-BE49-F238E27FC236}">
                    <a16:creationId xmlns:a16="http://schemas.microsoft.com/office/drawing/2014/main" id="{9D8D43E9-C0DF-4398-915D-3AB60C1D5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2750" y="143827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2" name="Freeform 866">
                <a:extLst>
                  <a:ext uri="{FF2B5EF4-FFF2-40B4-BE49-F238E27FC236}">
                    <a16:creationId xmlns:a16="http://schemas.microsoft.com/office/drawing/2014/main" id="{90C58A17-905A-4827-9BDC-04E79523B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7988" y="143350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3" name="Freeform 867">
                <a:extLst>
                  <a:ext uri="{FF2B5EF4-FFF2-40B4-BE49-F238E27FC236}">
                    <a16:creationId xmlns:a16="http://schemas.microsoft.com/office/drawing/2014/main" id="{CE49ED90-5894-49BA-BEE5-0F6157EF7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3225" y="14287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4" name="Freeform 868">
                <a:extLst>
                  <a:ext uri="{FF2B5EF4-FFF2-40B4-BE49-F238E27FC236}">
                    <a16:creationId xmlns:a16="http://schemas.microsoft.com/office/drawing/2014/main" id="{091A5F19-E890-438D-B946-BE4A4BF6A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8463" y="142398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1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5" name="Freeform 869">
                <a:extLst>
                  <a:ext uri="{FF2B5EF4-FFF2-40B4-BE49-F238E27FC236}">
                    <a16:creationId xmlns:a16="http://schemas.microsoft.com/office/drawing/2014/main" id="{B341494E-E35D-4B42-872B-9EFBAC83B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3700" y="142080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2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6" name="Freeform 870">
                <a:extLst>
                  <a:ext uri="{FF2B5EF4-FFF2-40B4-BE49-F238E27FC236}">
                    <a16:creationId xmlns:a16="http://schemas.microsoft.com/office/drawing/2014/main" id="{75931283-A297-4DDB-A029-87AA0C61C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8938" y="141445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2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7" name="Freeform 871">
                <a:extLst>
                  <a:ext uri="{FF2B5EF4-FFF2-40B4-BE49-F238E27FC236}">
                    <a16:creationId xmlns:a16="http://schemas.microsoft.com/office/drawing/2014/main" id="{A271956C-8E28-415E-A732-260120DE5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588" y="140493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8" name="Freeform 872">
                <a:extLst>
                  <a:ext uri="{FF2B5EF4-FFF2-40B4-BE49-F238E27FC236}">
                    <a16:creationId xmlns:a16="http://schemas.microsoft.com/office/drawing/2014/main" id="{03D9234E-7ACA-49E4-AA0E-83612DE12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9413" y="139540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6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7 w 18"/>
                  <a:gd name="T27" fmla="*/ 1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2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6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99" name="Freeform 873">
                <a:extLst>
                  <a:ext uri="{FF2B5EF4-FFF2-40B4-BE49-F238E27FC236}">
                    <a16:creationId xmlns:a16="http://schemas.microsoft.com/office/drawing/2014/main" id="{4E0EF970-E0CA-44EB-B0E6-5C9918FA2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825" y="138588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0" name="Freeform 874">
                <a:extLst>
                  <a:ext uri="{FF2B5EF4-FFF2-40B4-BE49-F238E27FC236}">
                    <a16:creationId xmlns:a16="http://schemas.microsoft.com/office/drawing/2014/main" id="{8366BB13-1CEE-4436-BFC4-BED199B40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4650" y="1370008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2 w 18"/>
                  <a:gd name="T7" fmla="*/ 16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7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2 w 18"/>
                  <a:gd name="T37" fmla="*/ 3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1" name="Freeform 875">
                <a:extLst>
                  <a:ext uri="{FF2B5EF4-FFF2-40B4-BE49-F238E27FC236}">
                    <a16:creationId xmlns:a16="http://schemas.microsoft.com/office/drawing/2014/main" id="{B68F4595-8C18-4E52-ADE8-1D3496E32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888" y="135889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2" name="Freeform 876">
                <a:extLst>
                  <a:ext uri="{FF2B5EF4-FFF2-40B4-BE49-F238E27FC236}">
                    <a16:creationId xmlns:a16="http://schemas.microsoft.com/office/drawing/2014/main" id="{7D29C7B0-CA0F-432B-BEBC-31AFF4157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9888" y="1349370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3 h 18"/>
                  <a:gd name="T6" fmla="*/ 2 w 17"/>
                  <a:gd name="T7" fmla="*/ 15 h 18"/>
                  <a:gd name="T8" fmla="*/ 5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2 w 17"/>
                  <a:gd name="T15" fmla="*/ 18 h 18"/>
                  <a:gd name="T16" fmla="*/ 15 w 17"/>
                  <a:gd name="T17" fmla="*/ 15 h 18"/>
                  <a:gd name="T18" fmla="*/ 17 w 17"/>
                  <a:gd name="T19" fmla="*/ 13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5 w 17"/>
                  <a:gd name="T27" fmla="*/ 3 h 18"/>
                  <a:gd name="T28" fmla="*/ 12 w 17"/>
                  <a:gd name="T29" fmla="*/ 1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1 h 18"/>
                  <a:gd name="T36" fmla="*/ 2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3" name="Freeform 877">
                <a:extLst>
                  <a:ext uri="{FF2B5EF4-FFF2-40B4-BE49-F238E27FC236}">
                    <a16:creationId xmlns:a16="http://schemas.microsoft.com/office/drawing/2014/main" id="{3014B64B-BF23-4849-A9C2-61D905B2F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075" y="131762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4" name="Freeform 878">
                <a:extLst>
                  <a:ext uri="{FF2B5EF4-FFF2-40B4-BE49-F238E27FC236}">
                    <a16:creationId xmlns:a16="http://schemas.microsoft.com/office/drawing/2014/main" id="{D27767C8-5243-4C78-80C3-99A44C33D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6225" y="117792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5" name="Freeform 879">
                <a:extLst>
                  <a:ext uri="{FF2B5EF4-FFF2-40B4-BE49-F238E27FC236}">
                    <a16:creationId xmlns:a16="http://schemas.microsoft.com/office/drawing/2014/main" id="{8320A68F-2628-4ACA-A0CD-803C2D909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1463" y="1157283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6 w 18"/>
                  <a:gd name="T17" fmla="*/ 16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6 w 18"/>
                  <a:gd name="T27" fmla="*/ 3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6" name="Freeform 880">
                <a:extLst>
                  <a:ext uri="{FF2B5EF4-FFF2-40B4-BE49-F238E27FC236}">
                    <a16:creationId xmlns:a16="http://schemas.microsoft.com/office/drawing/2014/main" id="{2AFB7EE4-4202-419D-BF03-CE2B05CE1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04000" y="114140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7" name="Freeform 881">
                <a:extLst>
                  <a:ext uri="{FF2B5EF4-FFF2-40B4-BE49-F238E27FC236}">
                    <a16:creationId xmlns:a16="http://schemas.microsoft.com/office/drawing/2014/main" id="{E99AB5A3-EB75-4B34-9D4D-1FF006040C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950" y="112394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8" name="Freeform 882">
                <a:extLst>
                  <a:ext uri="{FF2B5EF4-FFF2-40B4-BE49-F238E27FC236}">
                    <a16:creationId xmlns:a16="http://schemas.microsoft.com/office/drawing/2014/main" id="{C2E7E90A-78C3-4D41-82CF-5F1D630A75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1613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2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09" name="Freeform 883">
                <a:extLst>
                  <a:ext uri="{FF2B5EF4-FFF2-40B4-BE49-F238E27FC236}">
                    <a16:creationId xmlns:a16="http://schemas.microsoft.com/office/drawing/2014/main" id="{DC916E2C-8338-4C58-B0E8-A42B724AC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0500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0" name="Freeform 884">
                <a:extLst>
                  <a:ext uri="{FF2B5EF4-FFF2-40B4-BE49-F238E27FC236}">
                    <a16:creationId xmlns:a16="http://schemas.microsoft.com/office/drawing/2014/main" id="{E6DC9AB5-EECD-4F81-B814-D5A1BC88A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1150" y="1289045"/>
                <a:ext cx="28575" cy="25400"/>
              </a:xfrm>
              <a:custGeom>
                <a:avLst/>
                <a:gdLst>
                  <a:gd name="T0" fmla="*/ 0 w 18"/>
                  <a:gd name="T1" fmla="*/ 9 h 16"/>
                  <a:gd name="T2" fmla="*/ 0 w 18"/>
                  <a:gd name="T3" fmla="*/ 9 h 16"/>
                  <a:gd name="T4" fmla="*/ 0 w 18"/>
                  <a:gd name="T5" fmla="*/ 12 h 16"/>
                  <a:gd name="T6" fmla="*/ 1 w 18"/>
                  <a:gd name="T7" fmla="*/ 15 h 16"/>
                  <a:gd name="T8" fmla="*/ 4 w 18"/>
                  <a:gd name="T9" fmla="*/ 16 h 16"/>
                  <a:gd name="T10" fmla="*/ 9 w 18"/>
                  <a:gd name="T11" fmla="*/ 16 h 16"/>
                  <a:gd name="T12" fmla="*/ 9 w 18"/>
                  <a:gd name="T13" fmla="*/ 16 h 16"/>
                  <a:gd name="T14" fmla="*/ 12 w 18"/>
                  <a:gd name="T15" fmla="*/ 16 h 16"/>
                  <a:gd name="T16" fmla="*/ 15 w 18"/>
                  <a:gd name="T17" fmla="*/ 15 h 16"/>
                  <a:gd name="T18" fmla="*/ 16 w 18"/>
                  <a:gd name="T19" fmla="*/ 12 h 16"/>
                  <a:gd name="T20" fmla="*/ 18 w 18"/>
                  <a:gd name="T21" fmla="*/ 9 h 16"/>
                  <a:gd name="T22" fmla="*/ 18 w 18"/>
                  <a:gd name="T23" fmla="*/ 9 h 16"/>
                  <a:gd name="T24" fmla="*/ 16 w 18"/>
                  <a:gd name="T25" fmla="*/ 4 h 16"/>
                  <a:gd name="T26" fmla="*/ 15 w 18"/>
                  <a:gd name="T27" fmla="*/ 1 h 16"/>
                  <a:gd name="T28" fmla="*/ 12 w 18"/>
                  <a:gd name="T29" fmla="*/ 0 h 16"/>
                  <a:gd name="T30" fmla="*/ 9 w 18"/>
                  <a:gd name="T31" fmla="*/ 0 h 16"/>
                  <a:gd name="T32" fmla="*/ 9 w 18"/>
                  <a:gd name="T33" fmla="*/ 0 h 16"/>
                  <a:gd name="T34" fmla="*/ 4 w 18"/>
                  <a:gd name="T35" fmla="*/ 0 h 16"/>
                  <a:gd name="T36" fmla="*/ 1 w 18"/>
                  <a:gd name="T37" fmla="*/ 1 h 16"/>
                  <a:gd name="T38" fmla="*/ 0 w 18"/>
                  <a:gd name="T39" fmla="*/ 4 h 16"/>
                  <a:gd name="T40" fmla="*/ 0 w 18"/>
                  <a:gd name="T41" fmla="*/ 9 h 16"/>
                  <a:gd name="T42" fmla="*/ 0 w 18"/>
                  <a:gd name="T4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6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1" name="Freeform 885">
                <a:extLst>
                  <a:ext uri="{FF2B5EF4-FFF2-40B4-BE49-F238E27FC236}">
                    <a16:creationId xmlns:a16="http://schemas.microsoft.com/office/drawing/2014/main" id="{584F5F49-78C9-4F82-8523-ED03C19AB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2575" y="123030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2" name="Freeform 886">
                <a:extLst>
                  <a:ext uri="{FF2B5EF4-FFF2-40B4-BE49-F238E27FC236}">
                    <a16:creationId xmlns:a16="http://schemas.microsoft.com/office/drawing/2014/main" id="{45EFF5C6-7C3A-4C78-B54A-A3C1CAB23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0988" y="121125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3" name="Freeform 887">
                <a:extLst>
                  <a:ext uri="{FF2B5EF4-FFF2-40B4-BE49-F238E27FC236}">
                    <a16:creationId xmlns:a16="http://schemas.microsoft.com/office/drawing/2014/main" id="{CB6F30CB-C6F0-425E-8C69-99928D7A4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7813" y="120173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4" name="Freeform 888">
                <a:extLst>
                  <a:ext uri="{FF2B5EF4-FFF2-40B4-BE49-F238E27FC236}">
                    <a16:creationId xmlns:a16="http://schemas.microsoft.com/office/drawing/2014/main" id="{5C7C0E0A-B9F7-4D70-8BDB-D2A2EAAB4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338" y="1254120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5" name="Freeform 889">
                <a:extLst>
                  <a:ext uri="{FF2B5EF4-FFF2-40B4-BE49-F238E27FC236}">
                    <a16:creationId xmlns:a16="http://schemas.microsoft.com/office/drawing/2014/main" id="{47CFA528-BE64-41C5-927D-2CABBABA7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5275" y="1263645"/>
                <a:ext cx="26988" cy="30162"/>
              </a:xfrm>
              <a:custGeom>
                <a:avLst/>
                <a:gdLst>
                  <a:gd name="T0" fmla="*/ 0 w 17"/>
                  <a:gd name="T1" fmla="*/ 10 h 19"/>
                  <a:gd name="T2" fmla="*/ 0 w 17"/>
                  <a:gd name="T3" fmla="*/ 10 h 19"/>
                  <a:gd name="T4" fmla="*/ 0 w 17"/>
                  <a:gd name="T5" fmla="*/ 13 h 19"/>
                  <a:gd name="T6" fmla="*/ 3 w 17"/>
                  <a:gd name="T7" fmla="*/ 16 h 19"/>
                  <a:gd name="T8" fmla="*/ 6 w 17"/>
                  <a:gd name="T9" fmla="*/ 17 h 19"/>
                  <a:gd name="T10" fmla="*/ 9 w 17"/>
                  <a:gd name="T11" fmla="*/ 19 h 19"/>
                  <a:gd name="T12" fmla="*/ 9 w 17"/>
                  <a:gd name="T13" fmla="*/ 19 h 19"/>
                  <a:gd name="T14" fmla="*/ 11 w 17"/>
                  <a:gd name="T15" fmla="*/ 17 h 19"/>
                  <a:gd name="T16" fmla="*/ 14 w 17"/>
                  <a:gd name="T17" fmla="*/ 16 h 19"/>
                  <a:gd name="T18" fmla="*/ 16 w 17"/>
                  <a:gd name="T19" fmla="*/ 13 h 19"/>
                  <a:gd name="T20" fmla="*/ 17 w 17"/>
                  <a:gd name="T21" fmla="*/ 10 h 19"/>
                  <a:gd name="T22" fmla="*/ 17 w 17"/>
                  <a:gd name="T23" fmla="*/ 10 h 19"/>
                  <a:gd name="T24" fmla="*/ 16 w 17"/>
                  <a:gd name="T25" fmla="*/ 5 h 19"/>
                  <a:gd name="T26" fmla="*/ 14 w 17"/>
                  <a:gd name="T27" fmla="*/ 2 h 19"/>
                  <a:gd name="T28" fmla="*/ 11 w 17"/>
                  <a:gd name="T29" fmla="*/ 0 h 19"/>
                  <a:gd name="T30" fmla="*/ 9 w 17"/>
                  <a:gd name="T31" fmla="*/ 0 h 19"/>
                  <a:gd name="T32" fmla="*/ 9 w 17"/>
                  <a:gd name="T33" fmla="*/ 0 h 19"/>
                  <a:gd name="T34" fmla="*/ 6 w 17"/>
                  <a:gd name="T35" fmla="*/ 0 h 19"/>
                  <a:gd name="T36" fmla="*/ 3 w 17"/>
                  <a:gd name="T37" fmla="*/ 2 h 19"/>
                  <a:gd name="T38" fmla="*/ 0 w 17"/>
                  <a:gd name="T39" fmla="*/ 5 h 19"/>
                  <a:gd name="T40" fmla="*/ 0 w 17"/>
                  <a:gd name="T41" fmla="*/ 10 h 19"/>
                  <a:gd name="T42" fmla="*/ 0 w 17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1" y="17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6" name="Freeform 890">
                <a:extLst>
                  <a:ext uri="{FF2B5EF4-FFF2-40B4-BE49-F238E27FC236}">
                    <a16:creationId xmlns:a16="http://schemas.microsoft.com/office/drawing/2014/main" id="{7D576CFB-949D-41BD-9084-E9CEE1909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800" y="1284283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5 w 17"/>
                  <a:gd name="T9" fmla="*/ 16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6 h 18"/>
                  <a:gd name="T16" fmla="*/ 14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4 h 18"/>
                  <a:gd name="T26" fmla="*/ 14 w 17"/>
                  <a:gd name="T27" fmla="*/ 1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0 h 18"/>
                  <a:gd name="T36" fmla="*/ 3 w 17"/>
                  <a:gd name="T37" fmla="*/ 1 h 18"/>
                  <a:gd name="T38" fmla="*/ 1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7" name="Freeform 891">
                <a:extLst>
                  <a:ext uri="{FF2B5EF4-FFF2-40B4-BE49-F238E27FC236}">
                    <a16:creationId xmlns:a16="http://schemas.microsoft.com/office/drawing/2014/main" id="{1C9E8203-F37A-4157-BAAB-7C4D8C20B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0038" y="1274758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6 w 17"/>
                  <a:gd name="T9" fmla="*/ 16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6 h 18"/>
                  <a:gd name="T16" fmla="*/ 16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4 h 18"/>
                  <a:gd name="T26" fmla="*/ 16 w 17"/>
                  <a:gd name="T27" fmla="*/ 1 h 18"/>
                  <a:gd name="T28" fmla="*/ 13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6 w 17"/>
                  <a:gd name="T35" fmla="*/ 0 h 18"/>
                  <a:gd name="T36" fmla="*/ 3 w 17"/>
                  <a:gd name="T37" fmla="*/ 1 h 18"/>
                  <a:gd name="T38" fmla="*/ 1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8" name="Freeform 892">
                <a:extLst>
                  <a:ext uri="{FF2B5EF4-FFF2-40B4-BE49-F238E27FC236}">
                    <a16:creationId xmlns:a16="http://schemas.microsoft.com/office/drawing/2014/main" id="{801AAA78-F44A-4FE6-A5EE-402B616FC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1975" y="167321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19" name="Freeform 893">
                <a:extLst>
                  <a:ext uri="{FF2B5EF4-FFF2-40B4-BE49-F238E27FC236}">
                    <a16:creationId xmlns:a16="http://schemas.microsoft.com/office/drawing/2014/main" id="{B89F6B22-74F9-4E9B-A365-69CB3AA4F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2925" y="165099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0" name="Freeform 894">
                <a:extLst>
                  <a:ext uri="{FF2B5EF4-FFF2-40B4-BE49-F238E27FC236}">
                    <a16:creationId xmlns:a16="http://schemas.microsoft.com/office/drawing/2014/main" id="{2A05ADE8-C2F1-4127-A1C6-AFBD9B415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2450" y="165099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1" name="Freeform 895">
                <a:extLst>
                  <a:ext uri="{FF2B5EF4-FFF2-40B4-BE49-F238E27FC236}">
                    <a16:creationId xmlns:a16="http://schemas.microsoft.com/office/drawing/2014/main" id="{B09F2CCC-880A-4AA8-83E3-DDEDD050D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625" y="166369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2" name="Freeform 896">
                <a:extLst>
                  <a:ext uri="{FF2B5EF4-FFF2-40B4-BE49-F238E27FC236}">
                    <a16:creationId xmlns:a16="http://schemas.microsoft.com/office/drawing/2014/main" id="{3808F932-9B12-4B6D-8439-410AE6B78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5313" y="176529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3" name="Freeform 897">
                <a:extLst>
                  <a:ext uri="{FF2B5EF4-FFF2-40B4-BE49-F238E27FC236}">
                    <a16:creationId xmlns:a16="http://schemas.microsoft.com/office/drawing/2014/main" id="{15D2EFC3-236B-480E-8F85-2A295EDE0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5788" y="175576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2 w 18"/>
                  <a:gd name="T7" fmla="*/ 16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4" name="Freeform 898">
                <a:extLst>
                  <a:ext uri="{FF2B5EF4-FFF2-40B4-BE49-F238E27FC236}">
                    <a16:creationId xmlns:a16="http://schemas.microsoft.com/office/drawing/2014/main" id="{6878ED85-20C3-4C90-AA69-9CF8CDCF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4050" y="18541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5" name="Freeform 899">
                <a:extLst>
                  <a:ext uri="{FF2B5EF4-FFF2-40B4-BE49-F238E27FC236}">
                    <a16:creationId xmlns:a16="http://schemas.microsoft.com/office/drawing/2014/main" id="{2744F726-20AD-4363-9266-9C4D8C509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42150" y="1933568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2 w 18"/>
                  <a:gd name="T7" fmla="*/ 16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7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6" name="Freeform 900">
                <a:extLst>
                  <a:ext uri="{FF2B5EF4-FFF2-40B4-BE49-F238E27FC236}">
                    <a16:creationId xmlns:a16="http://schemas.microsoft.com/office/drawing/2014/main" id="{EBB664AC-B6B7-45DD-9C23-DF5FDB1940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2625" y="192880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2 w 18"/>
                  <a:gd name="T7" fmla="*/ 16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7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7" name="Freeform 901">
                <a:extLst>
                  <a:ext uri="{FF2B5EF4-FFF2-40B4-BE49-F238E27FC236}">
                    <a16:creationId xmlns:a16="http://schemas.microsoft.com/office/drawing/2014/main" id="{3CC19838-9BF2-4CB3-A8A9-D6A451EFE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8350" y="20573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8" name="Freeform 902">
                <a:extLst>
                  <a:ext uri="{FF2B5EF4-FFF2-40B4-BE49-F238E27FC236}">
                    <a16:creationId xmlns:a16="http://schemas.microsoft.com/office/drawing/2014/main" id="{7E6A7DE3-DC9B-47EC-BB66-168093AC7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4063" y="2039930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3 h 19"/>
                  <a:gd name="T6" fmla="*/ 2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2 w 18"/>
                  <a:gd name="T37" fmla="*/ 2 h 19"/>
                  <a:gd name="T38" fmla="*/ 0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29" name="Freeform 903">
                <a:extLst>
                  <a:ext uri="{FF2B5EF4-FFF2-40B4-BE49-F238E27FC236}">
                    <a16:creationId xmlns:a16="http://schemas.microsoft.com/office/drawing/2014/main" id="{1BE5FD77-02ED-4FC0-AF3C-41E6AB4DE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13588" y="2049455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2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2 w 18"/>
                  <a:gd name="T37" fmla="*/ 3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0" name="Freeform 904">
                <a:extLst>
                  <a:ext uri="{FF2B5EF4-FFF2-40B4-BE49-F238E27FC236}">
                    <a16:creationId xmlns:a16="http://schemas.microsoft.com/office/drawing/2014/main" id="{3D91FC91-F167-42ED-A678-BABD535C4C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300" y="202881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1" name="Freeform 905">
                <a:extLst>
                  <a:ext uri="{FF2B5EF4-FFF2-40B4-BE49-F238E27FC236}">
                    <a16:creationId xmlns:a16="http://schemas.microsoft.com/office/drawing/2014/main" id="{98C917EC-BF3D-4191-9A53-569F1632E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9625" y="2076443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1 w 17"/>
                  <a:gd name="T7" fmla="*/ 15 h 18"/>
                  <a:gd name="T8" fmla="*/ 4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8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6 h 18"/>
                  <a:gd name="T26" fmla="*/ 14 w 17"/>
                  <a:gd name="T27" fmla="*/ 3 h 18"/>
                  <a:gd name="T28" fmla="*/ 11 w 17"/>
                  <a:gd name="T29" fmla="*/ 2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2 h 18"/>
                  <a:gd name="T36" fmla="*/ 1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1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2" name="Freeform 906">
                <a:extLst>
                  <a:ext uri="{FF2B5EF4-FFF2-40B4-BE49-F238E27FC236}">
                    <a16:creationId xmlns:a16="http://schemas.microsoft.com/office/drawing/2014/main" id="{1CC141DA-B351-46EC-BD2F-4E3CC453F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1850" y="20986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3" name="Freeform 907">
                <a:extLst>
                  <a:ext uri="{FF2B5EF4-FFF2-40B4-BE49-F238E27FC236}">
                    <a16:creationId xmlns:a16="http://schemas.microsoft.com/office/drawing/2014/main" id="{A8E0E55C-318F-4C56-A16D-61A811B29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7088" y="20891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4" name="Freeform 908">
                <a:extLst>
                  <a:ext uri="{FF2B5EF4-FFF2-40B4-BE49-F238E27FC236}">
                    <a16:creationId xmlns:a16="http://schemas.microsoft.com/office/drawing/2014/main" id="{48F6D747-3B94-44C6-A826-1B91675D8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7563" y="20843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5" name="Freeform 909">
                <a:extLst>
                  <a:ext uri="{FF2B5EF4-FFF2-40B4-BE49-F238E27FC236}">
                    <a16:creationId xmlns:a16="http://schemas.microsoft.com/office/drawing/2014/main" id="{84094795-59EC-4A3F-9945-F3E1BBFE5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6138" y="213200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6" name="Freeform 910">
                <a:extLst>
                  <a:ext uri="{FF2B5EF4-FFF2-40B4-BE49-F238E27FC236}">
                    <a16:creationId xmlns:a16="http://schemas.microsoft.com/office/drawing/2014/main" id="{C50CA67C-B208-40B9-9529-B935E7A75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91375" y="211771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7" name="Freeform 911">
                <a:extLst>
                  <a:ext uri="{FF2B5EF4-FFF2-40B4-BE49-F238E27FC236}">
                    <a16:creationId xmlns:a16="http://schemas.microsoft.com/office/drawing/2014/main" id="{C26A2FFA-29F3-4AD8-8176-A25CB8D70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86613" y="2111367"/>
                <a:ext cx="28575" cy="25400"/>
              </a:xfrm>
              <a:custGeom>
                <a:avLst/>
                <a:gdLst>
                  <a:gd name="T0" fmla="*/ 0 w 18"/>
                  <a:gd name="T1" fmla="*/ 7 h 16"/>
                  <a:gd name="T2" fmla="*/ 0 w 18"/>
                  <a:gd name="T3" fmla="*/ 7 h 16"/>
                  <a:gd name="T4" fmla="*/ 0 w 18"/>
                  <a:gd name="T5" fmla="*/ 12 h 16"/>
                  <a:gd name="T6" fmla="*/ 3 w 18"/>
                  <a:gd name="T7" fmla="*/ 15 h 16"/>
                  <a:gd name="T8" fmla="*/ 6 w 18"/>
                  <a:gd name="T9" fmla="*/ 16 h 16"/>
                  <a:gd name="T10" fmla="*/ 9 w 18"/>
                  <a:gd name="T11" fmla="*/ 16 h 16"/>
                  <a:gd name="T12" fmla="*/ 9 w 18"/>
                  <a:gd name="T13" fmla="*/ 16 h 16"/>
                  <a:gd name="T14" fmla="*/ 12 w 18"/>
                  <a:gd name="T15" fmla="*/ 16 h 16"/>
                  <a:gd name="T16" fmla="*/ 15 w 18"/>
                  <a:gd name="T17" fmla="*/ 15 h 16"/>
                  <a:gd name="T18" fmla="*/ 17 w 18"/>
                  <a:gd name="T19" fmla="*/ 12 h 16"/>
                  <a:gd name="T20" fmla="*/ 18 w 18"/>
                  <a:gd name="T21" fmla="*/ 7 h 16"/>
                  <a:gd name="T22" fmla="*/ 18 w 18"/>
                  <a:gd name="T23" fmla="*/ 7 h 16"/>
                  <a:gd name="T24" fmla="*/ 17 w 18"/>
                  <a:gd name="T25" fmla="*/ 4 h 16"/>
                  <a:gd name="T26" fmla="*/ 15 w 18"/>
                  <a:gd name="T27" fmla="*/ 1 h 16"/>
                  <a:gd name="T28" fmla="*/ 12 w 18"/>
                  <a:gd name="T29" fmla="*/ 0 h 16"/>
                  <a:gd name="T30" fmla="*/ 9 w 18"/>
                  <a:gd name="T31" fmla="*/ 0 h 16"/>
                  <a:gd name="T32" fmla="*/ 9 w 18"/>
                  <a:gd name="T33" fmla="*/ 0 h 16"/>
                  <a:gd name="T34" fmla="*/ 6 w 18"/>
                  <a:gd name="T35" fmla="*/ 0 h 16"/>
                  <a:gd name="T36" fmla="*/ 3 w 18"/>
                  <a:gd name="T37" fmla="*/ 1 h 16"/>
                  <a:gd name="T38" fmla="*/ 0 w 18"/>
                  <a:gd name="T39" fmla="*/ 4 h 16"/>
                  <a:gd name="T40" fmla="*/ 0 w 18"/>
                  <a:gd name="T41" fmla="*/ 7 h 16"/>
                  <a:gd name="T42" fmla="*/ 0 w 18"/>
                  <a:gd name="T4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6">
                    <a:moveTo>
                      <a:pt x="0" y="7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8" name="Freeform 912">
                <a:extLst>
                  <a:ext uri="{FF2B5EF4-FFF2-40B4-BE49-F238E27FC236}">
                    <a16:creationId xmlns:a16="http://schemas.microsoft.com/office/drawing/2014/main" id="{CB3DDFF3-988F-4175-9B66-F7F23F20A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5675" y="223201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39" name="Freeform 913">
                <a:extLst>
                  <a:ext uri="{FF2B5EF4-FFF2-40B4-BE49-F238E27FC236}">
                    <a16:creationId xmlns:a16="http://schemas.microsoft.com/office/drawing/2014/main" id="{22AFAAC0-33D6-4DC4-894C-D69ED6446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6150" y="223201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0" name="Freeform 914">
                <a:extLst>
                  <a:ext uri="{FF2B5EF4-FFF2-40B4-BE49-F238E27FC236}">
                    <a16:creationId xmlns:a16="http://schemas.microsoft.com/office/drawing/2014/main" id="{A892341E-3055-4593-BFD9-48171DF52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625" y="222725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1" name="Freeform 915">
                <a:extLst>
                  <a:ext uri="{FF2B5EF4-FFF2-40B4-BE49-F238E27FC236}">
                    <a16:creationId xmlns:a16="http://schemas.microsoft.com/office/drawing/2014/main" id="{D166B3FE-6271-4583-89EC-2D42764A6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0275" y="22240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2" name="Freeform 916">
                <a:extLst>
                  <a:ext uri="{FF2B5EF4-FFF2-40B4-BE49-F238E27FC236}">
                    <a16:creationId xmlns:a16="http://schemas.microsoft.com/office/drawing/2014/main" id="{684D1B17-C16B-4286-ACC6-29132E548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1875" y="22510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3" name="Freeform 917">
                <a:extLst>
                  <a:ext uri="{FF2B5EF4-FFF2-40B4-BE49-F238E27FC236}">
                    <a16:creationId xmlns:a16="http://schemas.microsoft.com/office/drawing/2014/main" id="{36DE9606-AC11-4D3E-9C45-8E5E06FCE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2825" y="224312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0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4" name="Freeform 918">
                <a:extLst>
                  <a:ext uri="{FF2B5EF4-FFF2-40B4-BE49-F238E27FC236}">
                    <a16:creationId xmlns:a16="http://schemas.microsoft.com/office/drawing/2014/main" id="{B432AC66-BDF1-41DE-B32B-2841BE046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300" y="224312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0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5" name="Freeform 919">
                <a:extLst>
                  <a:ext uri="{FF2B5EF4-FFF2-40B4-BE49-F238E27FC236}">
                    <a16:creationId xmlns:a16="http://schemas.microsoft.com/office/drawing/2014/main" id="{04C76BB8-6BED-42F7-BB1A-1EB12ECD3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3775" y="22415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6" name="Freeform 920">
                <a:extLst>
                  <a:ext uri="{FF2B5EF4-FFF2-40B4-BE49-F238E27FC236}">
                    <a16:creationId xmlns:a16="http://schemas.microsoft.com/office/drawing/2014/main" id="{3088888F-C4EE-4552-A0E5-2E5E7493E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075" y="22875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7" name="Freeform 921">
                <a:extLst>
                  <a:ext uri="{FF2B5EF4-FFF2-40B4-BE49-F238E27FC236}">
                    <a16:creationId xmlns:a16="http://schemas.microsoft.com/office/drawing/2014/main" id="{59972694-F0C2-4248-9DC5-6DE3CCC6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3313" y="228281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8" name="Freeform 922">
                <a:extLst>
                  <a:ext uri="{FF2B5EF4-FFF2-40B4-BE49-F238E27FC236}">
                    <a16:creationId xmlns:a16="http://schemas.microsoft.com/office/drawing/2014/main" id="{C39A880A-61B0-4286-9B84-3757BEE2A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5375" y="227805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49" name="Freeform 923">
                <a:extLst>
                  <a:ext uri="{FF2B5EF4-FFF2-40B4-BE49-F238E27FC236}">
                    <a16:creationId xmlns:a16="http://schemas.microsoft.com/office/drawing/2014/main" id="{66B2923E-0B9C-49CE-B2A5-23383095E4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9025" y="22732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0" name="Freeform 924">
                <a:extLst>
                  <a:ext uri="{FF2B5EF4-FFF2-40B4-BE49-F238E27FC236}">
                    <a16:creationId xmlns:a16="http://schemas.microsoft.com/office/drawing/2014/main" id="{669D7518-7730-430B-BAFD-309D07912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29500" y="22732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1" name="Freeform 925">
                <a:extLst>
                  <a:ext uri="{FF2B5EF4-FFF2-40B4-BE49-F238E27FC236}">
                    <a16:creationId xmlns:a16="http://schemas.microsoft.com/office/drawing/2014/main" id="{DE622245-C2D6-4867-986A-3242C615F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7150" y="23907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2" name="Freeform 926">
                <a:extLst>
                  <a:ext uri="{FF2B5EF4-FFF2-40B4-BE49-F238E27FC236}">
                    <a16:creationId xmlns:a16="http://schemas.microsoft.com/office/drawing/2014/main" id="{02B23230-282D-4E7D-9306-DDA5DE1CC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625" y="23860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2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2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3" name="Freeform 927">
                <a:extLst>
                  <a:ext uri="{FF2B5EF4-FFF2-40B4-BE49-F238E27FC236}">
                    <a16:creationId xmlns:a16="http://schemas.microsoft.com/office/drawing/2014/main" id="{714B1B8C-63CB-44DA-9E4A-36A517CD0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9075" y="2405054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1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4" name="Freeform 928">
                <a:extLst>
                  <a:ext uri="{FF2B5EF4-FFF2-40B4-BE49-F238E27FC236}">
                    <a16:creationId xmlns:a16="http://schemas.microsoft.com/office/drawing/2014/main" id="{098E0F63-E1F6-4315-B767-B3F2B7A28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1613" y="1117596"/>
                <a:ext cx="173038" cy="149224"/>
              </a:xfrm>
              <a:custGeom>
                <a:avLst/>
                <a:gdLst>
                  <a:gd name="T0" fmla="*/ 0 w 109"/>
                  <a:gd name="T1" fmla="*/ 0 h 94"/>
                  <a:gd name="T2" fmla="*/ 8 w 109"/>
                  <a:gd name="T3" fmla="*/ 0 h 94"/>
                  <a:gd name="T4" fmla="*/ 8 w 109"/>
                  <a:gd name="T5" fmla="*/ 1 h 94"/>
                  <a:gd name="T6" fmla="*/ 11 w 109"/>
                  <a:gd name="T7" fmla="*/ 1 h 94"/>
                  <a:gd name="T8" fmla="*/ 11 w 109"/>
                  <a:gd name="T9" fmla="*/ 4 h 94"/>
                  <a:gd name="T10" fmla="*/ 17 w 109"/>
                  <a:gd name="T11" fmla="*/ 4 h 94"/>
                  <a:gd name="T12" fmla="*/ 17 w 109"/>
                  <a:gd name="T13" fmla="*/ 6 h 94"/>
                  <a:gd name="T14" fmla="*/ 23 w 109"/>
                  <a:gd name="T15" fmla="*/ 6 h 94"/>
                  <a:gd name="T16" fmla="*/ 26 w 109"/>
                  <a:gd name="T17" fmla="*/ 6 h 94"/>
                  <a:gd name="T18" fmla="*/ 26 w 109"/>
                  <a:gd name="T19" fmla="*/ 9 h 94"/>
                  <a:gd name="T20" fmla="*/ 29 w 109"/>
                  <a:gd name="T21" fmla="*/ 9 h 94"/>
                  <a:gd name="T22" fmla="*/ 29 w 109"/>
                  <a:gd name="T23" fmla="*/ 12 h 94"/>
                  <a:gd name="T24" fmla="*/ 30 w 109"/>
                  <a:gd name="T25" fmla="*/ 12 h 94"/>
                  <a:gd name="T26" fmla="*/ 30 w 109"/>
                  <a:gd name="T27" fmla="*/ 13 h 94"/>
                  <a:gd name="T28" fmla="*/ 32 w 109"/>
                  <a:gd name="T29" fmla="*/ 13 h 94"/>
                  <a:gd name="T30" fmla="*/ 32 w 109"/>
                  <a:gd name="T31" fmla="*/ 16 h 94"/>
                  <a:gd name="T32" fmla="*/ 35 w 109"/>
                  <a:gd name="T33" fmla="*/ 16 h 94"/>
                  <a:gd name="T34" fmla="*/ 35 w 109"/>
                  <a:gd name="T35" fmla="*/ 18 h 94"/>
                  <a:gd name="T36" fmla="*/ 36 w 109"/>
                  <a:gd name="T37" fmla="*/ 18 h 94"/>
                  <a:gd name="T38" fmla="*/ 36 w 109"/>
                  <a:gd name="T39" fmla="*/ 21 h 94"/>
                  <a:gd name="T40" fmla="*/ 38 w 109"/>
                  <a:gd name="T41" fmla="*/ 21 h 94"/>
                  <a:gd name="T42" fmla="*/ 38 w 109"/>
                  <a:gd name="T43" fmla="*/ 24 h 94"/>
                  <a:gd name="T44" fmla="*/ 47 w 109"/>
                  <a:gd name="T45" fmla="*/ 24 h 94"/>
                  <a:gd name="T46" fmla="*/ 47 w 109"/>
                  <a:gd name="T47" fmla="*/ 25 h 94"/>
                  <a:gd name="T48" fmla="*/ 48 w 109"/>
                  <a:gd name="T49" fmla="*/ 25 h 94"/>
                  <a:gd name="T50" fmla="*/ 51 w 109"/>
                  <a:gd name="T51" fmla="*/ 25 h 94"/>
                  <a:gd name="T52" fmla="*/ 51 w 109"/>
                  <a:gd name="T53" fmla="*/ 31 h 94"/>
                  <a:gd name="T54" fmla="*/ 54 w 109"/>
                  <a:gd name="T55" fmla="*/ 31 h 94"/>
                  <a:gd name="T56" fmla="*/ 54 w 109"/>
                  <a:gd name="T57" fmla="*/ 38 h 94"/>
                  <a:gd name="T58" fmla="*/ 57 w 109"/>
                  <a:gd name="T59" fmla="*/ 38 h 94"/>
                  <a:gd name="T60" fmla="*/ 57 w 109"/>
                  <a:gd name="T61" fmla="*/ 39 h 94"/>
                  <a:gd name="T62" fmla="*/ 57 w 109"/>
                  <a:gd name="T63" fmla="*/ 45 h 94"/>
                  <a:gd name="T64" fmla="*/ 59 w 109"/>
                  <a:gd name="T65" fmla="*/ 45 h 94"/>
                  <a:gd name="T66" fmla="*/ 59 w 109"/>
                  <a:gd name="T67" fmla="*/ 50 h 94"/>
                  <a:gd name="T68" fmla="*/ 62 w 109"/>
                  <a:gd name="T69" fmla="*/ 50 h 94"/>
                  <a:gd name="T70" fmla="*/ 62 w 109"/>
                  <a:gd name="T71" fmla="*/ 54 h 94"/>
                  <a:gd name="T72" fmla="*/ 63 w 109"/>
                  <a:gd name="T73" fmla="*/ 54 h 94"/>
                  <a:gd name="T74" fmla="*/ 63 w 109"/>
                  <a:gd name="T75" fmla="*/ 62 h 94"/>
                  <a:gd name="T76" fmla="*/ 66 w 109"/>
                  <a:gd name="T77" fmla="*/ 62 h 94"/>
                  <a:gd name="T78" fmla="*/ 66 w 109"/>
                  <a:gd name="T79" fmla="*/ 65 h 94"/>
                  <a:gd name="T80" fmla="*/ 69 w 109"/>
                  <a:gd name="T81" fmla="*/ 65 h 94"/>
                  <a:gd name="T82" fmla="*/ 69 w 109"/>
                  <a:gd name="T83" fmla="*/ 71 h 94"/>
                  <a:gd name="T84" fmla="*/ 70 w 109"/>
                  <a:gd name="T85" fmla="*/ 71 h 94"/>
                  <a:gd name="T86" fmla="*/ 70 w 109"/>
                  <a:gd name="T87" fmla="*/ 74 h 94"/>
                  <a:gd name="T88" fmla="*/ 72 w 109"/>
                  <a:gd name="T89" fmla="*/ 74 h 94"/>
                  <a:gd name="T90" fmla="*/ 75 w 109"/>
                  <a:gd name="T91" fmla="*/ 74 h 94"/>
                  <a:gd name="T92" fmla="*/ 75 w 109"/>
                  <a:gd name="T93" fmla="*/ 80 h 94"/>
                  <a:gd name="T94" fmla="*/ 78 w 109"/>
                  <a:gd name="T95" fmla="*/ 80 h 94"/>
                  <a:gd name="T96" fmla="*/ 78 w 109"/>
                  <a:gd name="T97" fmla="*/ 82 h 94"/>
                  <a:gd name="T98" fmla="*/ 79 w 109"/>
                  <a:gd name="T99" fmla="*/ 82 h 94"/>
                  <a:gd name="T100" fmla="*/ 81 w 109"/>
                  <a:gd name="T101" fmla="*/ 82 h 94"/>
                  <a:gd name="T102" fmla="*/ 81 w 109"/>
                  <a:gd name="T103" fmla="*/ 85 h 94"/>
                  <a:gd name="T104" fmla="*/ 84 w 109"/>
                  <a:gd name="T105" fmla="*/ 85 h 94"/>
                  <a:gd name="T106" fmla="*/ 84 w 109"/>
                  <a:gd name="T107" fmla="*/ 88 h 94"/>
                  <a:gd name="T108" fmla="*/ 87 w 109"/>
                  <a:gd name="T109" fmla="*/ 88 h 94"/>
                  <a:gd name="T110" fmla="*/ 90 w 109"/>
                  <a:gd name="T111" fmla="*/ 88 h 94"/>
                  <a:gd name="T112" fmla="*/ 90 w 109"/>
                  <a:gd name="T113" fmla="*/ 92 h 94"/>
                  <a:gd name="T114" fmla="*/ 96 w 109"/>
                  <a:gd name="T115" fmla="*/ 92 h 94"/>
                  <a:gd name="T116" fmla="*/ 96 w 109"/>
                  <a:gd name="T117" fmla="*/ 94 h 94"/>
                  <a:gd name="T118" fmla="*/ 100 w 109"/>
                  <a:gd name="T119" fmla="*/ 94 h 94"/>
                  <a:gd name="T120" fmla="*/ 109 w 109"/>
                  <a:gd name="T121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09" h="94">
                    <a:moveTo>
                      <a:pt x="0" y="0"/>
                    </a:moveTo>
                    <a:lnTo>
                      <a:pt x="8" y="0"/>
                    </a:lnTo>
                    <a:lnTo>
                      <a:pt x="8" y="1"/>
                    </a:lnTo>
                    <a:lnTo>
                      <a:pt x="11" y="1"/>
                    </a:lnTo>
                    <a:lnTo>
                      <a:pt x="11" y="4"/>
                    </a:lnTo>
                    <a:lnTo>
                      <a:pt x="17" y="4"/>
                    </a:lnTo>
                    <a:lnTo>
                      <a:pt x="17" y="6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26" y="9"/>
                    </a:lnTo>
                    <a:lnTo>
                      <a:pt x="29" y="9"/>
                    </a:lnTo>
                    <a:lnTo>
                      <a:pt x="29" y="12"/>
                    </a:lnTo>
                    <a:lnTo>
                      <a:pt x="30" y="12"/>
                    </a:lnTo>
                    <a:lnTo>
                      <a:pt x="30" y="13"/>
                    </a:lnTo>
                    <a:lnTo>
                      <a:pt x="32" y="13"/>
                    </a:lnTo>
                    <a:lnTo>
                      <a:pt x="32" y="16"/>
                    </a:lnTo>
                    <a:lnTo>
                      <a:pt x="35" y="16"/>
                    </a:lnTo>
                    <a:lnTo>
                      <a:pt x="35" y="18"/>
                    </a:lnTo>
                    <a:lnTo>
                      <a:pt x="36" y="18"/>
                    </a:lnTo>
                    <a:lnTo>
                      <a:pt x="36" y="21"/>
                    </a:lnTo>
                    <a:lnTo>
                      <a:pt x="38" y="21"/>
                    </a:lnTo>
                    <a:lnTo>
                      <a:pt x="38" y="24"/>
                    </a:lnTo>
                    <a:lnTo>
                      <a:pt x="47" y="24"/>
                    </a:lnTo>
                    <a:lnTo>
                      <a:pt x="47" y="25"/>
                    </a:lnTo>
                    <a:lnTo>
                      <a:pt x="48" y="25"/>
                    </a:lnTo>
                    <a:lnTo>
                      <a:pt x="51" y="25"/>
                    </a:lnTo>
                    <a:lnTo>
                      <a:pt x="51" y="31"/>
                    </a:lnTo>
                    <a:lnTo>
                      <a:pt x="54" y="31"/>
                    </a:lnTo>
                    <a:lnTo>
                      <a:pt x="54" y="38"/>
                    </a:lnTo>
                    <a:lnTo>
                      <a:pt x="57" y="38"/>
                    </a:lnTo>
                    <a:lnTo>
                      <a:pt x="57" y="39"/>
                    </a:lnTo>
                    <a:lnTo>
                      <a:pt x="57" y="45"/>
                    </a:lnTo>
                    <a:lnTo>
                      <a:pt x="59" y="45"/>
                    </a:lnTo>
                    <a:lnTo>
                      <a:pt x="59" y="50"/>
                    </a:lnTo>
                    <a:lnTo>
                      <a:pt x="62" y="50"/>
                    </a:lnTo>
                    <a:lnTo>
                      <a:pt x="62" y="54"/>
                    </a:lnTo>
                    <a:lnTo>
                      <a:pt x="63" y="54"/>
                    </a:lnTo>
                    <a:lnTo>
                      <a:pt x="63" y="62"/>
                    </a:lnTo>
                    <a:lnTo>
                      <a:pt x="66" y="62"/>
                    </a:lnTo>
                    <a:lnTo>
                      <a:pt x="66" y="65"/>
                    </a:lnTo>
                    <a:lnTo>
                      <a:pt x="69" y="65"/>
                    </a:lnTo>
                    <a:lnTo>
                      <a:pt x="69" y="71"/>
                    </a:lnTo>
                    <a:lnTo>
                      <a:pt x="70" y="71"/>
                    </a:lnTo>
                    <a:lnTo>
                      <a:pt x="70" y="74"/>
                    </a:lnTo>
                    <a:lnTo>
                      <a:pt x="72" y="74"/>
                    </a:lnTo>
                    <a:lnTo>
                      <a:pt x="75" y="74"/>
                    </a:lnTo>
                    <a:lnTo>
                      <a:pt x="75" y="80"/>
                    </a:lnTo>
                    <a:lnTo>
                      <a:pt x="78" y="80"/>
                    </a:lnTo>
                    <a:lnTo>
                      <a:pt x="78" y="82"/>
                    </a:lnTo>
                    <a:lnTo>
                      <a:pt x="79" y="82"/>
                    </a:lnTo>
                    <a:lnTo>
                      <a:pt x="81" y="82"/>
                    </a:lnTo>
                    <a:lnTo>
                      <a:pt x="81" y="85"/>
                    </a:lnTo>
                    <a:lnTo>
                      <a:pt x="84" y="85"/>
                    </a:lnTo>
                    <a:lnTo>
                      <a:pt x="84" y="88"/>
                    </a:lnTo>
                    <a:lnTo>
                      <a:pt x="87" y="88"/>
                    </a:lnTo>
                    <a:lnTo>
                      <a:pt x="90" y="88"/>
                    </a:lnTo>
                    <a:lnTo>
                      <a:pt x="90" y="92"/>
                    </a:lnTo>
                    <a:lnTo>
                      <a:pt x="96" y="92"/>
                    </a:lnTo>
                    <a:lnTo>
                      <a:pt x="96" y="94"/>
                    </a:lnTo>
                    <a:lnTo>
                      <a:pt x="100" y="94"/>
                    </a:lnTo>
                    <a:lnTo>
                      <a:pt x="109" y="94"/>
                    </a:lnTo>
                  </a:path>
                </a:pathLst>
              </a:custGeom>
              <a:noFill/>
              <a:ln w="9525">
                <a:solidFill>
                  <a:srgbClr val="009FB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5" name="Freeform 929">
                <a:extLst>
                  <a:ext uri="{FF2B5EF4-FFF2-40B4-BE49-F238E27FC236}">
                    <a16:creationId xmlns:a16="http://schemas.microsoft.com/office/drawing/2014/main" id="{E3F69287-E5E3-4477-87F0-BEE2EAC82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4650" y="1271583"/>
                <a:ext cx="2233613" cy="1214433"/>
              </a:xfrm>
              <a:custGeom>
                <a:avLst/>
                <a:gdLst>
                  <a:gd name="T0" fmla="*/ 8 w 1407"/>
                  <a:gd name="T1" fmla="*/ 6 h 765"/>
                  <a:gd name="T2" fmla="*/ 14 w 1407"/>
                  <a:gd name="T3" fmla="*/ 30 h 765"/>
                  <a:gd name="T4" fmla="*/ 29 w 1407"/>
                  <a:gd name="T5" fmla="*/ 49 h 765"/>
                  <a:gd name="T6" fmla="*/ 41 w 1407"/>
                  <a:gd name="T7" fmla="*/ 59 h 765"/>
                  <a:gd name="T8" fmla="*/ 53 w 1407"/>
                  <a:gd name="T9" fmla="*/ 70 h 765"/>
                  <a:gd name="T10" fmla="*/ 65 w 1407"/>
                  <a:gd name="T11" fmla="*/ 78 h 765"/>
                  <a:gd name="T12" fmla="*/ 70 w 1407"/>
                  <a:gd name="T13" fmla="*/ 94 h 765"/>
                  <a:gd name="T14" fmla="*/ 76 w 1407"/>
                  <a:gd name="T15" fmla="*/ 125 h 765"/>
                  <a:gd name="T16" fmla="*/ 81 w 1407"/>
                  <a:gd name="T17" fmla="*/ 139 h 765"/>
                  <a:gd name="T18" fmla="*/ 91 w 1407"/>
                  <a:gd name="T19" fmla="*/ 154 h 765"/>
                  <a:gd name="T20" fmla="*/ 94 w 1407"/>
                  <a:gd name="T21" fmla="*/ 160 h 765"/>
                  <a:gd name="T22" fmla="*/ 106 w 1407"/>
                  <a:gd name="T23" fmla="*/ 168 h 765"/>
                  <a:gd name="T24" fmla="*/ 121 w 1407"/>
                  <a:gd name="T25" fmla="*/ 180 h 765"/>
                  <a:gd name="T26" fmla="*/ 126 w 1407"/>
                  <a:gd name="T27" fmla="*/ 196 h 765"/>
                  <a:gd name="T28" fmla="*/ 132 w 1407"/>
                  <a:gd name="T29" fmla="*/ 224 h 765"/>
                  <a:gd name="T30" fmla="*/ 138 w 1407"/>
                  <a:gd name="T31" fmla="*/ 239 h 765"/>
                  <a:gd name="T32" fmla="*/ 148 w 1407"/>
                  <a:gd name="T33" fmla="*/ 251 h 765"/>
                  <a:gd name="T34" fmla="*/ 157 w 1407"/>
                  <a:gd name="T35" fmla="*/ 260 h 765"/>
                  <a:gd name="T36" fmla="*/ 169 w 1407"/>
                  <a:gd name="T37" fmla="*/ 270 h 765"/>
                  <a:gd name="T38" fmla="*/ 176 w 1407"/>
                  <a:gd name="T39" fmla="*/ 277 h 765"/>
                  <a:gd name="T40" fmla="*/ 182 w 1407"/>
                  <a:gd name="T41" fmla="*/ 291 h 765"/>
                  <a:gd name="T42" fmla="*/ 188 w 1407"/>
                  <a:gd name="T43" fmla="*/ 315 h 765"/>
                  <a:gd name="T44" fmla="*/ 193 w 1407"/>
                  <a:gd name="T45" fmla="*/ 337 h 765"/>
                  <a:gd name="T46" fmla="*/ 199 w 1407"/>
                  <a:gd name="T47" fmla="*/ 346 h 765"/>
                  <a:gd name="T48" fmla="*/ 206 w 1407"/>
                  <a:gd name="T49" fmla="*/ 356 h 765"/>
                  <a:gd name="T50" fmla="*/ 212 w 1407"/>
                  <a:gd name="T51" fmla="*/ 366 h 765"/>
                  <a:gd name="T52" fmla="*/ 229 w 1407"/>
                  <a:gd name="T53" fmla="*/ 373 h 765"/>
                  <a:gd name="T54" fmla="*/ 244 w 1407"/>
                  <a:gd name="T55" fmla="*/ 381 h 765"/>
                  <a:gd name="T56" fmla="*/ 251 w 1407"/>
                  <a:gd name="T57" fmla="*/ 399 h 765"/>
                  <a:gd name="T58" fmla="*/ 259 w 1407"/>
                  <a:gd name="T59" fmla="*/ 413 h 765"/>
                  <a:gd name="T60" fmla="*/ 269 w 1407"/>
                  <a:gd name="T61" fmla="*/ 420 h 765"/>
                  <a:gd name="T62" fmla="*/ 279 w 1407"/>
                  <a:gd name="T63" fmla="*/ 428 h 765"/>
                  <a:gd name="T64" fmla="*/ 287 w 1407"/>
                  <a:gd name="T65" fmla="*/ 436 h 765"/>
                  <a:gd name="T66" fmla="*/ 296 w 1407"/>
                  <a:gd name="T67" fmla="*/ 445 h 765"/>
                  <a:gd name="T68" fmla="*/ 302 w 1407"/>
                  <a:gd name="T69" fmla="*/ 455 h 765"/>
                  <a:gd name="T70" fmla="*/ 306 w 1407"/>
                  <a:gd name="T71" fmla="*/ 469 h 765"/>
                  <a:gd name="T72" fmla="*/ 315 w 1407"/>
                  <a:gd name="T73" fmla="*/ 477 h 765"/>
                  <a:gd name="T74" fmla="*/ 351 w 1407"/>
                  <a:gd name="T75" fmla="*/ 483 h 765"/>
                  <a:gd name="T76" fmla="*/ 357 w 1407"/>
                  <a:gd name="T77" fmla="*/ 493 h 765"/>
                  <a:gd name="T78" fmla="*/ 366 w 1407"/>
                  <a:gd name="T79" fmla="*/ 504 h 765"/>
                  <a:gd name="T80" fmla="*/ 375 w 1407"/>
                  <a:gd name="T81" fmla="*/ 516 h 765"/>
                  <a:gd name="T82" fmla="*/ 385 w 1407"/>
                  <a:gd name="T83" fmla="*/ 524 h 765"/>
                  <a:gd name="T84" fmla="*/ 420 w 1407"/>
                  <a:gd name="T85" fmla="*/ 532 h 765"/>
                  <a:gd name="T86" fmla="*/ 427 w 1407"/>
                  <a:gd name="T87" fmla="*/ 539 h 765"/>
                  <a:gd name="T88" fmla="*/ 465 w 1407"/>
                  <a:gd name="T89" fmla="*/ 545 h 765"/>
                  <a:gd name="T90" fmla="*/ 477 w 1407"/>
                  <a:gd name="T91" fmla="*/ 559 h 765"/>
                  <a:gd name="T92" fmla="*/ 484 w 1407"/>
                  <a:gd name="T93" fmla="*/ 573 h 765"/>
                  <a:gd name="T94" fmla="*/ 493 w 1407"/>
                  <a:gd name="T95" fmla="*/ 585 h 765"/>
                  <a:gd name="T96" fmla="*/ 533 w 1407"/>
                  <a:gd name="T97" fmla="*/ 594 h 765"/>
                  <a:gd name="T98" fmla="*/ 554 w 1407"/>
                  <a:gd name="T99" fmla="*/ 599 h 765"/>
                  <a:gd name="T100" fmla="*/ 583 w 1407"/>
                  <a:gd name="T101" fmla="*/ 608 h 765"/>
                  <a:gd name="T102" fmla="*/ 605 w 1407"/>
                  <a:gd name="T103" fmla="*/ 624 h 765"/>
                  <a:gd name="T104" fmla="*/ 624 w 1407"/>
                  <a:gd name="T105" fmla="*/ 635 h 765"/>
                  <a:gd name="T106" fmla="*/ 651 w 1407"/>
                  <a:gd name="T107" fmla="*/ 643 h 765"/>
                  <a:gd name="T108" fmla="*/ 695 w 1407"/>
                  <a:gd name="T109" fmla="*/ 653 h 765"/>
                  <a:gd name="T110" fmla="*/ 718 w 1407"/>
                  <a:gd name="T111" fmla="*/ 667 h 765"/>
                  <a:gd name="T112" fmla="*/ 778 w 1407"/>
                  <a:gd name="T113" fmla="*/ 675 h 765"/>
                  <a:gd name="T114" fmla="*/ 824 w 1407"/>
                  <a:gd name="T115" fmla="*/ 685 h 765"/>
                  <a:gd name="T116" fmla="*/ 856 w 1407"/>
                  <a:gd name="T117" fmla="*/ 695 h 765"/>
                  <a:gd name="T118" fmla="*/ 945 w 1407"/>
                  <a:gd name="T119" fmla="*/ 713 h 765"/>
                  <a:gd name="T120" fmla="*/ 1193 w 1407"/>
                  <a:gd name="T121" fmla="*/ 74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07" h="765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8" y="6"/>
                    </a:lnTo>
                    <a:lnTo>
                      <a:pt x="8" y="11"/>
                    </a:lnTo>
                    <a:lnTo>
                      <a:pt x="9" y="11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1" y="23"/>
                    </a:lnTo>
                    <a:lnTo>
                      <a:pt x="12" y="23"/>
                    </a:lnTo>
                    <a:lnTo>
                      <a:pt x="12" y="30"/>
                    </a:lnTo>
                    <a:lnTo>
                      <a:pt x="14" y="30"/>
                    </a:lnTo>
                    <a:lnTo>
                      <a:pt x="14" y="38"/>
                    </a:lnTo>
                    <a:lnTo>
                      <a:pt x="20" y="38"/>
                    </a:lnTo>
                    <a:lnTo>
                      <a:pt x="20" y="44"/>
                    </a:lnTo>
                    <a:lnTo>
                      <a:pt x="23" y="44"/>
                    </a:lnTo>
                    <a:lnTo>
                      <a:pt x="23" y="46"/>
                    </a:lnTo>
                    <a:lnTo>
                      <a:pt x="26" y="46"/>
                    </a:lnTo>
                    <a:lnTo>
                      <a:pt x="26" y="49"/>
                    </a:lnTo>
                    <a:lnTo>
                      <a:pt x="29" y="49"/>
                    </a:lnTo>
                    <a:lnTo>
                      <a:pt x="29" y="52"/>
                    </a:lnTo>
                    <a:lnTo>
                      <a:pt x="30" y="52"/>
                    </a:lnTo>
                    <a:lnTo>
                      <a:pt x="30" y="58"/>
                    </a:lnTo>
                    <a:lnTo>
                      <a:pt x="35" y="58"/>
                    </a:lnTo>
                    <a:lnTo>
                      <a:pt x="35" y="59"/>
                    </a:lnTo>
                    <a:lnTo>
                      <a:pt x="38" y="59"/>
                    </a:lnTo>
                    <a:lnTo>
                      <a:pt x="38" y="59"/>
                    </a:lnTo>
                    <a:lnTo>
                      <a:pt x="41" y="59"/>
                    </a:lnTo>
                    <a:lnTo>
                      <a:pt x="41" y="62"/>
                    </a:lnTo>
                    <a:lnTo>
                      <a:pt x="47" y="62"/>
                    </a:lnTo>
                    <a:lnTo>
                      <a:pt x="47" y="64"/>
                    </a:lnTo>
                    <a:lnTo>
                      <a:pt x="48" y="64"/>
                    </a:lnTo>
                    <a:lnTo>
                      <a:pt x="48" y="67"/>
                    </a:lnTo>
                    <a:lnTo>
                      <a:pt x="50" y="67"/>
                    </a:lnTo>
                    <a:lnTo>
                      <a:pt x="50" y="70"/>
                    </a:lnTo>
                    <a:lnTo>
                      <a:pt x="53" y="70"/>
                    </a:lnTo>
                    <a:lnTo>
                      <a:pt x="53" y="72"/>
                    </a:lnTo>
                    <a:lnTo>
                      <a:pt x="57" y="72"/>
                    </a:lnTo>
                    <a:lnTo>
                      <a:pt x="57" y="75"/>
                    </a:lnTo>
                    <a:lnTo>
                      <a:pt x="62" y="75"/>
                    </a:lnTo>
                    <a:lnTo>
                      <a:pt x="62" y="76"/>
                    </a:lnTo>
                    <a:lnTo>
                      <a:pt x="63" y="76"/>
                    </a:lnTo>
                    <a:lnTo>
                      <a:pt x="63" y="78"/>
                    </a:lnTo>
                    <a:lnTo>
                      <a:pt x="65" y="78"/>
                    </a:lnTo>
                    <a:lnTo>
                      <a:pt x="65" y="82"/>
                    </a:lnTo>
                    <a:lnTo>
                      <a:pt x="66" y="82"/>
                    </a:lnTo>
                    <a:lnTo>
                      <a:pt x="66" y="90"/>
                    </a:lnTo>
                    <a:lnTo>
                      <a:pt x="67" y="90"/>
                    </a:lnTo>
                    <a:lnTo>
                      <a:pt x="67" y="93"/>
                    </a:lnTo>
                    <a:lnTo>
                      <a:pt x="69" y="93"/>
                    </a:lnTo>
                    <a:lnTo>
                      <a:pt x="69" y="94"/>
                    </a:lnTo>
                    <a:lnTo>
                      <a:pt x="70" y="94"/>
                    </a:lnTo>
                    <a:lnTo>
                      <a:pt x="70" y="107"/>
                    </a:lnTo>
                    <a:lnTo>
                      <a:pt x="72" y="107"/>
                    </a:lnTo>
                    <a:lnTo>
                      <a:pt x="72" y="113"/>
                    </a:lnTo>
                    <a:lnTo>
                      <a:pt x="73" y="113"/>
                    </a:lnTo>
                    <a:lnTo>
                      <a:pt x="73" y="116"/>
                    </a:lnTo>
                    <a:lnTo>
                      <a:pt x="75" y="116"/>
                    </a:lnTo>
                    <a:lnTo>
                      <a:pt x="75" y="125"/>
                    </a:lnTo>
                    <a:lnTo>
                      <a:pt x="76" y="125"/>
                    </a:lnTo>
                    <a:lnTo>
                      <a:pt x="76" y="126"/>
                    </a:lnTo>
                    <a:lnTo>
                      <a:pt x="78" y="126"/>
                    </a:lnTo>
                    <a:lnTo>
                      <a:pt x="78" y="132"/>
                    </a:lnTo>
                    <a:lnTo>
                      <a:pt x="78" y="132"/>
                    </a:lnTo>
                    <a:lnTo>
                      <a:pt x="78" y="136"/>
                    </a:lnTo>
                    <a:lnTo>
                      <a:pt x="79" y="136"/>
                    </a:lnTo>
                    <a:lnTo>
                      <a:pt x="79" y="139"/>
                    </a:lnTo>
                    <a:lnTo>
                      <a:pt x="81" y="139"/>
                    </a:lnTo>
                    <a:lnTo>
                      <a:pt x="81" y="146"/>
                    </a:lnTo>
                    <a:lnTo>
                      <a:pt x="82" y="146"/>
                    </a:lnTo>
                    <a:lnTo>
                      <a:pt x="82" y="149"/>
                    </a:lnTo>
                    <a:lnTo>
                      <a:pt x="88" y="149"/>
                    </a:lnTo>
                    <a:lnTo>
                      <a:pt x="88" y="151"/>
                    </a:lnTo>
                    <a:lnTo>
                      <a:pt x="90" y="151"/>
                    </a:lnTo>
                    <a:lnTo>
                      <a:pt x="90" y="154"/>
                    </a:lnTo>
                    <a:lnTo>
                      <a:pt x="91" y="154"/>
                    </a:lnTo>
                    <a:lnTo>
                      <a:pt x="91" y="155"/>
                    </a:lnTo>
                    <a:lnTo>
                      <a:pt x="91" y="155"/>
                    </a:lnTo>
                    <a:lnTo>
                      <a:pt x="91" y="158"/>
                    </a:lnTo>
                    <a:lnTo>
                      <a:pt x="93" y="158"/>
                    </a:lnTo>
                    <a:lnTo>
                      <a:pt x="93" y="158"/>
                    </a:lnTo>
                    <a:lnTo>
                      <a:pt x="94" y="158"/>
                    </a:lnTo>
                    <a:lnTo>
                      <a:pt x="94" y="160"/>
                    </a:lnTo>
                    <a:lnTo>
                      <a:pt x="94" y="160"/>
                    </a:lnTo>
                    <a:lnTo>
                      <a:pt x="94" y="161"/>
                    </a:lnTo>
                    <a:lnTo>
                      <a:pt x="96" y="161"/>
                    </a:lnTo>
                    <a:lnTo>
                      <a:pt x="96" y="164"/>
                    </a:lnTo>
                    <a:lnTo>
                      <a:pt x="100" y="164"/>
                    </a:lnTo>
                    <a:lnTo>
                      <a:pt x="100" y="166"/>
                    </a:lnTo>
                    <a:lnTo>
                      <a:pt x="102" y="166"/>
                    </a:lnTo>
                    <a:lnTo>
                      <a:pt x="102" y="168"/>
                    </a:lnTo>
                    <a:lnTo>
                      <a:pt x="106" y="168"/>
                    </a:lnTo>
                    <a:lnTo>
                      <a:pt x="106" y="169"/>
                    </a:lnTo>
                    <a:lnTo>
                      <a:pt x="109" y="169"/>
                    </a:lnTo>
                    <a:lnTo>
                      <a:pt x="109" y="171"/>
                    </a:lnTo>
                    <a:lnTo>
                      <a:pt x="112" y="171"/>
                    </a:lnTo>
                    <a:lnTo>
                      <a:pt x="112" y="175"/>
                    </a:lnTo>
                    <a:lnTo>
                      <a:pt x="118" y="175"/>
                    </a:lnTo>
                    <a:lnTo>
                      <a:pt x="118" y="180"/>
                    </a:lnTo>
                    <a:lnTo>
                      <a:pt x="121" y="180"/>
                    </a:lnTo>
                    <a:lnTo>
                      <a:pt x="121" y="184"/>
                    </a:lnTo>
                    <a:lnTo>
                      <a:pt x="123" y="184"/>
                    </a:lnTo>
                    <a:lnTo>
                      <a:pt x="123" y="187"/>
                    </a:lnTo>
                    <a:lnTo>
                      <a:pt x="123" y="187"/>
                    </a:lnTo>
                    <a:lnTo>
                      <a:pt x="123" y="193"/>
                    </a:lnTo>
                    <a:lnTo>
                      <a:pt x="124" y="193"/>
                    </a:lnTo>
                    <a:lnTo>
                      <a:pt x="124" y="196"/>
                    </a:lnTo>
                    <a:lnTo>
                      <a:pt x="126" y="196"/>
                    </a:lnTo>
                    <a:lnTo>
                      <a:pt x="126" y="200"/>
                    </a:lnTo>
                    <a:lnTo>
                      <a:pt x="127" y="200"/>
                    </a:lnTo>
                    <a:lnTo>
                      <a:pt x="127" y="209"/>
                    </a:lnTo>
                    <a:lnTo>
                      <a:pt x="129" y="209"/>
                    </a:lnTo>
                    <a:lnTo>
                      <a:pt x="129" y="215"/>
                    </a:lnTo>
                    <a:lnTo>
                      <a:pt x="130" y="215"/>
                    </a:lnTo>
                    <a:lnTo>
                      <a:pt x="130" y="224"/>
                    </a:lnTo>
                    <a:lnTo>
                      <a:pt x="132" y="224"/>
                    </a:lnTo>
                    <a:lnTo>
                      <a:pt x="132" y="227"/>
                    </a:lnTo>
                    <a:lnTo>
                      <a:pt x="133" y="227"/>
                    </a:lnTo>
                    <a:lnTo>
                      <a:pt x="133" y="232"/>
                    </a:lnTo>
                    <a:lnTo>
                      <a:pt x="135" y="232"/>
                    </a:lnTo>
                    <a:lnTo>
                      <a:pt x="135" y="236"/>
                    </a:lnTo>
                    <a:lnTo>
                      <a:pt x="136" y="236"/>
                    </a:lnTo>
                    <a:lnTo>
                      <a:pt x="136" y="239"/>
                    </a:lnTo>
                    <a:lnTo>
                      <a:pt x="138" y="239"/>
                    </a:lnTo>
                    <a:lnTo>
                      <a:pt x="138" y="242"/>
                    </a:lnTo>
                    <a:lnTo>
                      <a:pt x="138" y="242"/>
                    </a:lnTo>
                    <a:lnTo>
                      <a:pt x="138" y="244"/>
                    </a:lnTo>
                    <a:lnTo>
                      <a:pt x="141" y="244"/>
                    </a:lnTo>
                    <a:lnTo>
                      <a:pt x="141" y="248"/>
                    </a:lnTo>
                    <a:lnTo>
                      <a:pt x="145" y="248"/>
                    </a:lnTo>
                    <a:lnTo>
                      <a:pt x="145" y="251"/>
                    </a:lnTo>
                    <a:lnTo>
                      <a:pt x="148" y="251"/>
                    </a:lnTo>
                    <a:lnTo>
                      <a:pt x="148" y="253"/>
                    </a:lnTo>
                    <a:lnTo>
                      <a:pt x="150" y="253"/>
                    </a:lnTo>
                    <a:lnTo>
                      <a:pt x="150" y="253"/>
                    </a:lnTo>
                    <a:lnTo>
                      <a:pt x="150" y="257"/>
                    </a:lnTo>
                    <a:lnTo>
                      <a:pt x="150" y="257"/>
                    </a:lnTo>
                    <a:lnTo>
                      <a:pt x="154" y="257"/>
                    </a:lnTo>
                    <a:lnTo>
                      <a:pt x="154" y="260"/>
                    </a:lnTo>
                    <a:lnTo>
                      <a:pt x="157" y="260"/>
                    </a:lnTo>
                    <a:lnTo>
                      <a:pt x="157" y="263"/>
                    </a:lnTo>
                    <a:lnTo>
                      <a:pt x="162" y="263"/>
                    </a:lnTo>
                    <a:lnTo>
                      <a:pt x="162" y="265"/>
                    </a:lnTo>
                    <a:lnTo>
                      <a:pt x="163" y="265"/>
                    </a:lnTo>
                    <a:lnTo>
                      <a:pt x="163" y="267"/>
                    </a:lnTo>
                    <a:lnTo>
                      <a:pt x="168" y="267"/>
                    </a:lnTo>
                    <a:lnTo>
                      <a:pt x="168" y="270"/>
                    </a:lnTo>
                    <a:lnTo>
                      <a:pt x="169" y="270"/>
                    </a:lnTo>
                    <a:lnTo>
                      <a:pt x="169" y="271"/>
                    </a:lnTo>
                    <a:lnTo>
                      <a:pt x="171" y="271"/>
                    </a:lnTo>
                    <a:lnTo>
                      <a:pt x="171" y="273"/>
                    </a:lnTo>
                    <a:lnTo>
                      <a:pt x="172" y="273"/>
                    </a:lnTo>
                    <a:lnTo>
                      <a:pt x="172" y="276"/>
                    </a:lnTo>
                    <a:lnTo>
                      <a:pt x="175" y="276"/>
                    </a:lnTo>
                    <a:lnTo>
                      <a:pt x="175" y="277"/>
                    </a:lnTo>
                    <a:lnTo>
                      <a:pt x="176" y="277"/>
                    </a:lnTo>
                    <a:lnTo>
                      <a:pt x="176" y="280"/>
                    </a:lnTo>
                    <a:lnTo>
                      <a:pt x="176" y="280"/>
                    </a:lnTo>
                    <a:lnTo>
                      <a:pt x="176" y="283"/>
                    </a:lnTo>
                    <a:lnTo>
                      <a:pt x="181" y="283"/>
                    </a:lnTo>
                    <a:lnTo>
                      <a:pt x="181" y="285"/>
                    </a:lnTo>
                    <a:lnTo>
                      <a:pt x="181" y="285"/>
                    </a:lnTo>
                    <a:lnTo>
                      <a:pt x="181" y="291"/>
                    </a:lnTo>
                    <a:lnTo>
                      <a:pt x="182" y="291"/>
                    </a:lnTo>
                    <a:lnTo>
                      <a:pt x="182" y="299"/>
                    </a:lnTo>
                    <a:lnTo>
                      <a:pt x="185" y="299"/>
                    </a:lnTo>
                    <a:lnTo>
                      <a:pt x="185" y="306"/>
                    </a:lnTo>
                    <a:lnTo>
                      <a:pt x="185" y="306"/>
                    </a:lnTo>
                    <a:lnTo>
                      <a:pt x="187" y="306"/>
                    </a:lnTo>
                    <a:lnTo>
                      <a:pt x="187" y="306"/>
                    </a:lnTo>
                    <a:lnTo>
                      <a:pt x="187" y="315"/>
                    </a:lnTo>
                    <a:lnTo>
                      <a:pt x="188" y="315"/>
                    </a:lnTo>
                    <a:lnTo>
                      <a:pt x="188" y="321"/>
                    </a:lnTo>
                    <a:lnTo>
                      <a:pt x="190" y="321"/>
                    </a:lnTo>
                    <a:lnTo>
                      <a:pt x="190" y="329"/>
                    </a:lnTo>
                    <a:lnTo>
                      <a:pt x="191" y="329"/>
                    </a:lnTo>
                    <a:lnTo>
                      <a:pt x="191" y="332"/>
                    </a:lnTo>
                    <a:lnTo>
                      <a:pt x="191" y="332"/>
                    </a:lnTo>
                    <a:lnTo>
                      <a:pt x="191" y="337"/>
                    </a:lnTo>
                    <a:lnTo>
                      <a:pt x="193" y="337"/>
                    </a:lnTo>
                    <a:lnTo>
                      <a:pt x="193" y="338"/>
                    </a:lnTo>
                    <a:lnTo>
                      <a:pt x="196" y="338"/>
                    </a:lnTo>
                    <a:lnTo>
                      <a:pt x="196" y="341"/>
                    </a:lnTo>
                    <a:lnTo>
                      <a:pt x="196" y="341"/>
                    </a:lnTo>
                    <a:lnTo>
                      <a:pt x="196" y="343"/>
                    </a:lnTo>
                    <a:lnTo>
                      <a:pt x="197" y="343"/>
                    </a:lnTo>
                    <a:lnTo>
                      <a:pt x="197" y="346"/>
                    </a:lnTo>
                    <a:lnTo>
                      <a:pt x="199" y="346"/>
                    </a:lnTo>
                    <a:lnTo>
                      <a:pt x="199" y="347"/>
                    </a:lnTo>
                    <a:lnTo>
                      <a:pt x="202" y="347"/>
                    </a:lnTo>
                    <a:lnTo>
                      <a:pt x="202" y="353"/>
                    </a:lnTo>
                    <a:lnTo>
                      <a:pt x="203" y="353"/>
                    </a:lnTo>
                    <a:lnTo>
                      <a:pt x="203" y="355"/>
                    </a:lnTo>
                    <a:lnTo>
                      <a:pt x="205" y="355"/>
                    </a:lnTo>
                    <a:lnTo>
                      <a:pt x="205" y="356"/>
                    </a:lnTo>
                    <a:lnTo>
                      <a:pt x="206" y="356"/>
                    </a:lnTo>
                    <a:lnTo>
                      <a:pt x="206" y="359"/>
                    </a:lnTo>
                    <a:lnTo>
                      <a:pt x="208" y="359"/>
                    </a:lnTo>
                    <a:lnTo>
                      <a:pt x="208" y="361"/>
                    </a:lnTo>
                    <a:lnTo>
                      <a:pt x="209" y="361"/>
                    </a:lnTo>
                    <a:lnTo>
                      <a:pt x="209" y="362"/>
                    </a:lnTo>
                    <a:lnTo>
                      <a:pt x="211" y="362"/>
                    </a:lnTo>
                    <a:lnTo>
                      <a:pt x="211" y="366"/>
                    </a:lnTo>
                    <a:lnTo>
                      <a:pt x="212" y="366"/>
                    </a:lnTo>
                    <a:lnTo>
                      <a:pt x="212" y="367"/>
                    </a:lnTo>
                    <a:lnTo>
                      <a:pt x="214" y="367"/>
                    </a:lnTo>
                    <a:lnTo>
                      <a:pt x="214" y="369"/>
                    </a:lnTo>
                    <a:lnTo>
                      <a:pt x="215" y="369"/>
                    </a:lnTo>
                    <a:lnTo>
                      <a:pt x="215" y="372"/>
                    </a:lnTo>
                    <a:lnTo>
                      <a:pt x="217" y="372"/>
                    </a:lnTo>
                    <a:lnTo>
                      <a:pt x="217" y="373"/>
                    </a:lnTo>
                    <a:lnTo>
                      <a:pt x="229" y="373"/>
                    </a:lnTo>
                    <a:lnTo>
                      <a:pt x="229" y="375"/>
                    </a:lnTo>
                    <a:lnTo>
                      <a:pt x="235" y="375"/>
                    </a:lnTo>
                    <a:lnTo>
                      <a:pt x="235" y="376"/>
                    </a:lnTo>
                    <a:lnTo>
                      <a:pt x="238" y="376"/>
                    </a:lnTo>
                    <a:lnTo>
                      <a:pt x="238" y="378"/>
                    </a:lnTo>
                    <a:lnTo>
                      <a:pt x="242" y="378"/>
                    </a:lnTo>
                    <a:lnTo>
                      <a:pt x="242" y="381"/>
                    </a:lnTo>
                    <a:lnTo>
                      <a:pt x="244" y="381"/>
                    </a:lnTo>
                    <a:lnTo>
                      <a:pt x="244" y="388"/>
                    </a:lnTo>
                    <a:lnTo>
                      <a:pt x="245" y="388"/>
                    </a:lnTo>
                    <a:lnTo>
                      <a:pt x="245" y="393"/>
                    </a:lnTo>
                    <a:lnTo>
                      <a:pt x="247" y="393"/>
                    </a:lnTo>
                    <a:lnTo>
                      <a:pt x="247" y="396"/>
                    </a:lnTo>
                    <a:lnTo>
                      <a:pt x="248" y="396"/>
                    </a:lnTo>
                    <a:lnTo>
                      <a:pt x="248" y="399"/>
                    </a:lnTo>
                    <a:lnTo>
                      <a:pt x="251" y="399"/>
                    </a:lnTo>
                    <a:lnTo>
                      <a:pt x="251" y="402"/>
                    </a:lnTo>
                    <a:lnTo>
                      <a:pt x="254" y="402"/>
                    </a:lnTo>
                    <a:lnTo>
                      <a:pt x="254" y="405"/>
                    </a:lnTo>
                    <a:lnTo>
                      <a:pt x="254" y="405"/>
                    </a:lnTo>
                    <a:lnTo>
                      <a:pt x="254" y="410"/>
                    </a:lnTo>
                    <a:lnTo>
                      <a:pt x="257" y="410"/>
                    </a:lnTo>
                    <a:lnTo>
                      <a:pt x="257" y="413"/>
                    </a:lnTo>
                    <a:lnTo>
                      <a:pt x="259" y="413"/>
                    </a:lnTo>
                    <a:lnTo>
                      <a:pt x="259" y="416"/>
                    </a:lnTo>
                    <a:lnTo>
                      <a:pt x="263" y="416"/>
                    </a:lnTo>
                    <a:lnTo>
                      <a:pt x="263" y="417"/>
                    </a:lnTo>
                    <a:lnTo>
                      <a:pt x="265" y="417"/>
                    </a:lnTo>
                    <a:lnTo>
                      <a:pt x="265" y="419"/>
                    </a:lnTo>
                    <a:lnTo>
                      <a:pt x="266" y="419"/>
                    </a:lnTo>
                    <a:lnTo>
                      <a:pt x="266" y="420"/>
                    </a:lnTo>
                    <a:lnTo>
                      <a:pt x="269" y="420"/>
                    </a:lnTo>
                    <a:lnTo>
                      <a:pt x="272" y="420"/>
                    </a:lnTo>
                    <a:lnTo>
                      <a:pt x="272" y="423"/>
                    </a:lnTo>
                    <a:lnTo>
                      <a:pt x="275" y="423"/>
                    </a:lnTo>
                    <a:lnTo>
                      <a:pt x="275" y="425"/>
                    </a:lnTo>
                    <a:lnTo>
                      <a:pt x="278" y="425"/>
                    </a:lnTo>
                    <a:lnTo>
                      <a:pt x="278" y="426"/>
                    </a:lnTo>
                    <a:lnTo>
                      <a:pt x="279" y="426"/>
                    </a:lnTo>
                    <a:lnTo>
                      <a:pt x="279" y="428"/>
                    </a:lnTo>
                    <a:lnTo>
                      <a:pt x="281" y="428"/>
                    </a:lnTo>
                    <a:lnTo>
                      <a:pt x="281" y="430"/>
                    </a:lnTo>
                    <a:lnTo>
                      <a:pt x="284" y="430"/>
                    </a:lnTo>
                    <a:lnTo>
                      <a:pt x="284" y="431"/>
                    </a:lnTo>
                    <a:lnTo>
                      <a:pt x="285" y="431"/>
                    </a:lnTo>
                    <a:lnTo>
                      <a:pt x="285" y="433"/>
                    </a:lnTo>
                    <a:lnTo>
                      <a:pt x="287" y="433"/>
                    </a:lnTo>
                    <a:lnTo>
                      <a:pt x="287" y="436"/>
                    </a:lnTo>
                    <a:lnTo>
                      <a:pt x="290" y="436"/>
                    </a:lnTo>
                    <a:lnTo>
                      <a:pt x="290" y="437"/>
                    </a:lnTo>
                    <a:lnTo>
                      <a:pt x="291" y="437"/>
                    </a:lnTo>
                    <a:lnTo>
                      <a:pt x="291" y="440"/>
                    </a:lnTo>
                    <a:lnTo>
                      <a:pt x="293" y="440"/>
                    </a:lnTo>
                    <a:lnTo>
                      <a:pt x="293" y="443"/>
                    </a:lnTo>
                    <a:lnTo>
                      <a:pt x="296" y="443"/>
                    </a:lnTo>
                    <a:lnTo>
                      <a:pt x="296" y="445"/>
                    </a:lnTo>
                    <a:lnTo>
                      <a:pt x="297" y="445"/>
                    </a:lnTo>
                    <a:lnTo>
                      <a:pt x="297" y="446"/>
                    </a:lnTo>
                    <a:lnTo>
                      <a:pt x="299" y="446"/>
                    </a:lnTo>
                    <a:lnTo>
                      <a:pt x="299" y="448"/>
                    </a:lnTo>
                    <a:lnTo>
                      <a:pt x="300" y="448"/>
                    </a:lnTo>
                    <a:lnTo>
                      <a:pt x="300" y="451"/>
                    </a:lnTo>
                    <a:lnTo>
                      <a:pt x="302" y="451"/>
                    </a:lnTo>
                    <a:lnTo>
                      <a:pt x="302" y="455"/>
                    </a:lnTo>
                    <a:lnTo>
                      <a:pt x="303" y="455"/>
                    </a:lnTo>
                    <a:lnTo>
                      <a:pt x="303" y="457"/>
                    </a:lnTo>
                    <a:lnTo>
                      <a:pt x="305" y="457"/>
                    </a:lnTo>
                    <a:lnTo>
                      <a:pt x="305" y="458"/>
                    </a:lnTo>
                    <a:lnTo>
                      <a:pt x="306" y="458"/>
                    </a:lnTo>
                    <a:lnTo>
                      <a:pt x="306" y="465"/>
                    </a:lnTo>
                    <a:lnTo>
                      <a:pt x="306" y="465"/>
                    </a:lnTo>
                    <a:lnTo>
                      <a:pt x="306" y="469"/>
                    </a:lnTo>
                    <a:lnTo>
                      <a:pt x="309" y="469"/>
                    </a:lnTo>
                    <a:lnTo>
                      <a:pt x="309" y="471"/>
                    </a:lnTo>
                    <a:lnTo>
                      <a:pt x="312" y="471"/>
                    </a:lnTo>
                    <a:lnTo>
                      <a:pt x="312" y="472"/>
                    </a:lnTo>
                    <a:lnTo>
                      <a:pt x="314" y="472"/>
                    </a:lnTo>
                    <a:lnTo>
                      <a:pt x="314" y="474"/>
                    </a:lnTo>
                    <a:lnTo>
                      <a:pt x="315" y="474"/>
                    </a:lnTo>
                    <a:lnTo>
                      <a:pt x="315" y="477"/>
                    </a:lnTo>
                    <a:lnTo>
                      <a:pt x="318" y="477"/>
                    </a:lnTo>
                    <a:lnTo>
                      <a:pt x="318" y="480"/>
                    </a:lnTo>
                    <a:lnTo>
                      <a:pt x="330" y="480"/>
                    </a:lnTo>
                    <a:lnTo>
                      <a:pt x="330" y="481"/>
                    </a:lnTo>
                    <a:lnTo>
                      <a:pt x="350" y="481"/>
                    </a:lnTo>
                    <a:lnTo>
                      <a:pt x="350" y="483"/>
                    </a:lnTo>
                    <a:lnTo>
                      <a:pt x="351" y="483"/>
                    </a:lnTo>
                    <a:lnTo>
                      <a:pt x="351" y="483"/>
                    </a:lnTo>
                    <a:lnTo>
                      <a:pt x="353" y="483"/>
                    </a:lnTo>
                    <a:lnTo>
                      <a:pt x="353" y="486"/>
                    </a:lnTo>
                    <a:lnTo>
                      <a:pt x="356" y="486"/>
                    </a:lnTo>
                    <a:lnTo>
                      <a:pt x="356" y="490"/>
                    </a:lnTo>
                    <a:lnTo>
                      <a:pt x="357" y="490"/>
                    </a:lnTo>
                    <a:lnTo>
                      <a:pt x="357" y="492"/>
                    </a:lnTo>
                    <a:lnTo>
                      <a:pt x="357" y="492"/>
                    </a:lnTo>
                    <a:lnTo>
                      <a:pt x="357" y="493"/>
                    </a:lnTo>
                    <a:lnTo>
                      <a:pt x="360" y="493"/>
                    </a:lnTo>
                    <a:lnTo>
                      <a:pt x="360" y="500"/>
                    </a:lnTo>
                    <a:lnTo>
                      <a:pt x="362" y="500"/>
                    </a:lnTo>
                    <a:lnTo>
                      <a:pt x="362" y="501"/>
                    </a:lnTo>
                    <a:lnTo>
                      <a:pt x="363" y="501"/>
                    </a:lnTo>
                    <a:lnTo>
                      <a:pt x="363" y="503"/>
                    </a:lnTo>
                    <a:lnTo>
                      <a:pt x="366" y="503"/>
                    </a:lnTo>
                    <a:lnTo>
                      <a:pt x="366" y="504"/>
                    </a:lnTo>
                    <a:lnTo>
                      <a:pt x="368" y="504"/>
                    </a:lnTo>
                    <a:lnTo>
                      <a:pt x="368" y="506"/>
                    </a:lnTo>
                    <a:lnTo>
                      <a:pt x="371" y="506"/>
                    </a:lnTo>
                    <a:lnTo>
                      <a:pt x="371" y="509"/>
                    </a:lnTo>
                    <a:lnTo>
                      <a:pt x="372" y="509"/>
                    </a:lnTo>
                    <a:lnTo>
                      <a:pt x="372" y="512"/>
                    </a:lnTo>
                    <a:lnTo>
                      <a:pt x="375" y="512"/>
                    </a:lnTo>
                    <a:lnTo>
                      <a:pt x="375" y="516"/>
                    </a:lnTo>
                    <a:lnTo>
                      <a:pt x="378" y="516"/>
                    </a:lnTo>
                    <a:lnTo>
                      <a:pt x="378" y="519"/>
                    </a:lnTo>
                    <a:lnTo>
                      <a:pt x="381" y="519"/>
                    </a:lnTo>
                    <a:lnTo>
                      <a:pt x="381" y="519"/>
                    </a:lnTo>
                    <a:lnTo>
                      <a:pt x="382" y="519"/>
                    </a:lnTo>
                    <a:lnTo>
                      <a:pt x="382" y="522"/>
                    </a:lnTo>
                    <a:lnTo>
                      <a:pt x="385" y="522"/>
                    </a:lnTo>
                    <a:lnTo>
                      <a:pt x="385" y="524"/>
                    </a:lnTo>
                    <a:lnTo>
                      <a:pt x="387" y="524"/>
                    </a:lnTo>
                    <a:lnTo>
                      <a:pt x="387" y="525"/>
                    </a:lnTo>
                    <a:lnTo>
                      <a:pt x="412" y="525"/>
                    </a:lnTo>
                    <a:lnTo>
                      <a:pt x="412" y="527"/>
                    </a:lnTo>
                    <a:lnTo>
                      <a:pt x="414" y="527"/>
                    </a:lnTo>
                    <a:lnTo>
                      <a:pt x="414" y="529"/>
                    </a:lnTo>
                    <a:lnTo>
                      <a:pt x="420" y="529"/>
                    </a:lnTo>
                    <a:lnTo>
                      <a:pt x="420" y="532"/>
                    </a:lnTo>
                    <a:lnTo>
                      <a:pt x="421" y="532"/>
                    </a:lnTo>
                    <a:lnTo>
                      <a:pt x="421" y="533"/>
                    </a:lnTo>
                    <a:lnTo>
                      <a:pt x="423" y="533"/>
                    </a:lnTo>
                    <a:lnTo>
                      <a:pt x="423" y="536"/>
                    </a:lnTo>
                    <a:lnTo>
                      <a:pt x="426" y="536"/>
                    </a:lnTo>
                    <a:lnTo>
                      <a:pt x="426" y="538"/>
                    </a:lnTo>
                    <a:lnTo>
                      <a:pt x="427" y="538"/>
                    </a:lnTo>
                    <a:lnTo>
                      <a:pt x="427" y="539"/>
                    </a:lnTo>
                    <a:lnTo>
                      <a:pt x="438" y="539"/>
                    </a:lnTo>
                    <a:lnTo>
                      <a:pt x="438" y="541"/>
                    </a:lnTo>
                    <a:lnTo>
                      <a:pt x="444" y="541"/>
                    </a:lnTo>
                    <a:lnTo>
                      <a:pt x="444" y="542"/>
                    </a:lnTo>
                    <a:lnTo>
                      <a:pt x="445" y="542"/>
                    </a:lnTo>
                    <a:lnTo>
                      <a:pt x="445" y="544"/>
                    </a:lnTo>
                    <a:lnTo>
                      <a:pt x="465" y="544"/>
                    </a:lnTo>
                    <a:lnTo>
                      <a:pt x="465" y="545"/>
                    </a:lnTo>
                    <a:lnTo>
                      <a:pt x="466" y="545"/>
                    </a:lnTo>
                    <a:lnTo>
                      <a:pt x="466" y="547"/>
                    </a:lnTo>
                    <a:lnTo>
                      <a:pt x="468" y="547"/>
                    </a:lnTo>
                    <a:lnTo>
                      <a:pt x="468" y="553"/>
                    </a:lnTo>
                    <a:lnTo>
                      <a:pt x="474" y="553"/>
                    </a:lnTo>
                    <a:lnTo>
                      <a:pt x="474" y="554"/>
                    </a:lnTo>
                    <a:lnTo>
                      <a:pt x="477" y="554"/>
                    </a:lnTo>
                    <a:lnTo>
                      <a:pt x="477" y="559"/>
                    </a:lnTo>
                    <a:lnTo>
                      <a:pt x="478" y="559"/>
                    </a:lnTo>
                    <a:lnTo>
                      <a:pt x="478" y="562"/>
                    </a:lnTo>
                    <a:lnTo>
                      <a:pt x="481" y="562"/>
                    </a:lnTo>
                    <a:lnTo>
                      <a:pt x="481" y="568"/>
                    </a:lnTo>
                    <a:lnTo>
                      <a:pt x="483" y="568"/>
                    </a:lnTo>
                    <a:lnTo>
                      <a:pt x="483" y="570"/>
                    </a:lnTo>
                    <a:lnTo>
                      <a:pt x="484" y="570"/>
                    </a:lnTo>
                    <a:lnTo>
                      <a:pt x="484" y="573"/>
                    </a:lnTo>
                    <a:lnTo>
                      <a:pt x="486" y="573"/>
                    </a:lnTo>
                    <a:lnTo>
                      <a:pt x="486" y="576"/>
                    </a:lnTo>
                    <a:lnTo>
                      <a:pt x="486" y="576"/>
                    </a:lnTo>
                    <a:lnTo>
                      <a:pt x="486" y="579"/>
                    </a:lnTo>
                    <a:lnTo>
                      <a:pt x="490" y="579"/>
                    </a:lnTo>
                    <a:lnTo>
                      <a:pt x="490" y="582"/>
                    </a:lnTo>
                    <a:lnTo>
                      <a:pt x="493" y="582"/>
                    </a:lnTo>
                    <a:lnTo>
                      <a:pt x="493" y="585"/>
                    </a:lnTo>
                    <a:lnTo>
                      <a:pt x="509" y="585"/>
                    </a:lnTo>
                    <a:lnTo>
                      <a:pt x="509" y="586"/>
                    </a:lnTo>
                    <a:lnTo>
                      <a:pt x="529" y="586"/>
                    </a:lnTo>
                    <a:lnTo>
                      <a:pt x="529" y="589"/>
                    </a:lnTo>
                    <a:lnTo>
                      <a:pt x="529" y="589"/>
                    </a:lnTo>
                    <a:lnTo>
                      <a:pt x="529" y="592"/>
                    </a:lnTo>
                    <a:lnTo>
                      <a:pt x="533" y="592"/>
                    </a:lnTo>
                    <a:lnTo>
                      <a:pt x="533" y="594"/>
                    </a:lnTo>
                    <a:lnTo>
                      <a:pt x="539" y="594"/>
                    </a:lnTo>
                    <a:lnTo>
                      <a:pt x="539" y="597"/>
                    </a:lnTo>
                    <a:lnTo>
                      <a:pt x="553" y="597"/>
                    </a:lnTo>
                    <a:lnTo>
                      <a:pt x="553" y="597"/>
                    </a:lnTo>
                    <a:lnTo>
                      <a:pt x="554" y="597"/>
                    </a:lnTo>
                    <a:lnTo>
                      <a:pt x="554" y="597"/>
                    </a:lnTo>
                    <a:lnTo>
                      <a:pt x="554" y="599"/>
                    </a:lnTo>
                    <a:lnTo>
                      <a:pt x="554" y="599"/>
                    </a:lnTo>
                    <a:lnTo>
                      <a:pt x="559" y="599"/>
                    </a:lnTo>
                    <a:lnTo>
                      <a:pt x="559" y="600"/>
                    </a:lnTo>
                    <a:lnTo>
                      <a:pt x="580" y="600"/>
                    </a:lnTo>
                    <a:lnTo>
                      <a:pt x="580" y="602"/>
                    </a:lnTo>
                    <a:lnTo>
                      <a:pt x="583" y="602"/>
                    </a:lnTo>
                    <a:lnTo>
                      <a:pt x="583" y="605"/>
                    </a:lnTo>
                    <a:lnTo>
                      <a:pt x="583" y="605"/>
                    </a:lnTo>
                    <a:lnTo>
                      <a:pt x="583" y="608"/>
                    </a:lnTo>
                    <a:lnTo>
                      <a:pt x="593" y="608"/>
                    </a:lnTo>
                    <a:lnTo>
                      <a:pt x="593" y="615"/>
                    </a:lnTo>
                    <a:lnTo>
                      <a:pt x="596" y="615"/>
                    </a:lnTo>
                    <a:lnTo>
                      <a:pt x="596" y="620"/>
                    </a:lnTo>
                    <a:lnTo>
                      <a:pt x="602" y="620"/>
                    </a:lnTo>
                    <a:lnTo>
                      <a:pt x="602" y="624"/>
                    </a:lnTo>
                    <a:lnTo>
                      <a:pt x="605" y="624"/>
                    </a:lnTo>
                    <a:lnTo>
                      <a:pt x="605" y="624"/>
                    </a:lnTo>
                    <a:lnTo>
                      <a:pt x="605" y="626"/>
                    </a:lnTo>
                    <a:lnTo>
                      <a:pt x="605" y="626"/>
                    </a:lnTo>
                    <a:lnTo>
                      <a:pt x="606" y="626"/>
                    </a:lnTo>
                    <a:lnTo>
                      <a:pt x="606" y="631"/>
                    </a:lnTo>
                    <a:lnTo>
                      <a:pt x="614" y="631"/>
                    </a:lnTo>
                    <a:lnTo>
                      <a:pt x="614" y="634"/>
                    </a:lnTo>
                    <a:lnTo>
                      <a:pt x="624" y="634"/>
                    </a:lnTo>
                    <a:lnTo>
                      <a:pt x="624" y="635"/>
                    </a:lnTo>
                    <a:lnTo>
                      <a:pt x="635" y="635"/>
                    </a:lnTo>
                    <a:lnTo>
                      <a:pt x="635" y="637"/>
                    </a:lnTo>
                    <a:lnTo>
                      <a:pt x="635" y="637"/>
                    </a:lnTo>
                    <a:lnTo>
                      <a:pt x="638" y="637"/>
                    </a:lnTo>
                    <a:lnTo>
                      <a:pt x="638" y="640"/>
                    </a:lnTo>
                    <a:lnTo>
                      <a:pt x="641" y="640"/>
                    </a:lnTo>
                    <a:lnTo>
                      <a:pt x="641" y="643"/>
                    </a:lnTo>
                    <a:lnTo>
                      <a:pt x="651" y="643"/>
                    </a:lnTo>
                    <a:lnTo>
                      <a:pt x="651" y="646"/>
                    </a:lnTo>
                    <a:lnTo>
                      <a:pt x="660" y="646"/>
                    </a:lnTo>
                    <a:lnTo>
                      <a:pt x="660" y="649"/>
                    </a:lnTo>
                    <a:lnTo>
                      <a:pt x="680" y="649"/>
                    </a:lnTo>
                    <a:lnTo>
                      <a:pt x="680" y="650"/>
                    </a:lnTo>
                    <a:lnTo>
                      <a:pt x="680" y="650"/>
                    </a:lnTo>
                    <a:lnTo>
                      <a:pt x="680" y="653"/>
                    </a:lnTo>
                    <a:lnTo>
                      <a:pt x="695" y="653"/>
                    </a:lnTo>
                    <a:lnTo>
                      <a:pt x="695" y="656"/>
                    </a:lnTo>
                    <a:lnTo>
                      <a:pt x="705" y="656"/>
                    </a:lnTo>
                    <a:lnTo>
                      <a:pt x="705" y="659"/>
                    </a:lnTo>
                    <a:lnTo>
                      <a:pt x="709" y="659"/>
                    </a:lnTo>
                    <a:lnTo>
                      <a:pt x="709" y="664"/>
                    </a:lnTo>
                    <a:lnTo>
                      <a:pt x="715" y="664"/>
                    </a:lnTo>
                    <a:lnTo>
                      <a:pt x="715" y="667"/>
                    </a:lnTo>
                    <a:lnTo>
                      <a:pt x="718" y="667"/>
                    </a:lnTo>
                    <a:lnTo>
                      <a:pt x="718" y="669"/>
                    </a:lnTo>
                    <a:lnTo>
                      <a:pt x="727" y="669"/>
                    </a:lnTo>
                    <a:lnTo>
                      <a:pt x="727" y="672"/>
                    </a:lnTo>
                    <a:lnTo>
                      <a:pt x="729" y="672"/>
                    </a:lnTo>
                    <a:lnTo>
                      <a:pt x="729" y="673"/>
                    </a:lnTo>
                    <a:lnTo>
                      <a:pt x="730" y="673"/>
                    </a:lnTo>
                    <a:lnTo>
                      <a:pt x="730" y="675"/>
                    </a:lnTo>
                    <a:lnTo>
                      <a:pt x="778" y="675"/>
                    </a:lnTo>
                    <a:lnTo>
                      <a:pt x="778" y="678"/>
                    </a:lnTo>
                    <a:lnTo>
                      <a:pt x="805" y="678"/>
                    </a:lnTo>
                    <a:lnTo>
                      <a:pt x="805" y="681"/>
                    </a:lnTo>
                    <a:lnTo>
                      <a:pt x="808" y="681"/>
                    </a:lnTo>
                    <a:lnTo>
                      <a:pt x="808" y="684"/>
                    </a:lnTo>
                    <a:lnTo>
                      <a:pt x="823" y="684"/>
                    </a:lnTo>
                    <a:lnTo>
                      <a:pt x="823" y="685"/>
                    </a:lnTo>
                    <a:lnTo>
                      <a:pt x="824" y="685"/>
                    </a:lnTo>
                    <a:lnTo>
                      <a:pt x="824" y="687"/>
                    </a:lnTo>
                    <a:lnTo>
                      <a:pt x="830" y="687"/>
                    </a:lnTo>
                    <a:lnTo>
                      <a:pt x="830" y="691"/>
                    </a:lnTo>
                    <a:lnTo>
                      <a:pt x="832" y="691"/>
                    </a:lnTo>
                    <a:lnTo>
                      <a:pt x="832" y="693"/>
                    </a:lnTo>
                    <a:lnTo>
                      <a:pt x="836" y="693"/>
                    </a:lnTo>
                    <a:lnTo>
                      <a:pt x="836" y="695"/>
                    </a:lnTo>
                    <a:lnTo>
                      <a:pt x="856" y="695"/>
                    </a:lnTo>
                    <a:lnTo>
                      <a:pt x="856" y="699"/>
                    </a:lnTo>
                    <a:lnTo>
                      <a:pt x="923" y="699"/>
                    </a:lnTo>
                    <a:lnTo>
                      <a:pt x="923" y="704"/>
                    </a:lnTo>
                    <a:lnTo>
                      <a:pt x="933" y="704"/>
                    </a:lnTo>
                    <a:lnTo>
                      <a:pt x="933" y="708"/>
                    </a:lnTo>
                    <a:lnTo>
                      <a:pt x="939" y="708"/>
                    </a:lnTo>
                    <a:lnTo>
                      <a:pt x="939" y="713"/>
                    </a:lnTo>
                    <a:lnTo>
                      <a:pt x="945" y="713"/>
                    </a:lnTo>
                    <a:lnTo>
                      <a:pt x="945" y="719"/>
                    </a:lnTo>
                    <a:lnTo>
                      <a:pt x="975" y="719"/>
                    </a:lnTo>
                    <a:lnTo>
                      <a:pt x="975" y="725"/>
                    </a:lnTo>
                    <a:lnTo>
                      <a:pt x="1015" y="725"/>
                    </a:lnTo>
                    <a:lnTo>
                      <a:pt x="1015" y="733"/>
                    </a:lnTo>
                    <a:lnTo>
                      <a:pt x="1113" y="733"/>
                    </a:lnTo>
                    <a:lnTo>
                      <a:pt x="1113" y="740"/>
                    </a:lnTo>
                    <a:lnTo>
                      <a:pt x="1193" y="740"/>
                    </a:lnTo>
                    <a:lnTo>
                      <a:pt x="1193" y="765"/>
                    </a:lnTo>
                    <a:lnTo>
                      <a:pt x="1407" y="765"/>
                    </a:lnTo>
                  </a:path>
                </a:pathLst>
              </a:custGeom>
              <a:noFill/>
              <a:ln w="9525">
                <a:solidFill>
                  <a:srgbClr val="009FB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6" name="Freeform 930">
                <a:extLst>
                  <a:ext uri="{FF2B5EF4-FFF2-40B4-BE49-F238E27FC236}">
                    <a16:creationId xmlns:a16="http://schemas.microsoft.com/office/drawing/2014/main" id="{345F584D-D2A1-414A-8816-6EBB3F80B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43975" y="247014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5 w 18"/>
                  <a:gd name="T27" fmla="*/ 3 h 19"/>
                  <a:gd name="T28" fmla="*/ 13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7" name="Freeform 931">
                <a:extLst>
                  <a:ext uri="{FF2B5EF4-FFF2-40B4-BE49-F238E27FC236}">
                    <a16:creationId xmlns:a16="http://schemas.microsoft.com/office/drawing/2014/main" id="{3A182301-A9E3-4DE9-B3C0-EA0069D4E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8075" y="247014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6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6 w 18"/>
                  <a:gd name="T27" fmla="*/ 3 h 19"/>
                  <a:gd name="T28" fmla="*/ 13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8" name="Freeform 932">
                <a:extLst>
                  <a:ext uri="{FF2B5EF4-FFF2-40B4-BE49-F238E27FC236}">
                    <a16:creationId xmlns:a16="http://schemas.microsoft.com/office/drawing/2014/main" id="{4AE73DBE-8678-4D53-8FAE-93FCD550E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7425" y="247014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7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7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59" name="Freeform 933">
                <a:extLst>
                  <a:ext uri="{FF2B5EF4-FFF2-40B4-BE49-F238E27FC236}">
                    <a16:creationId xmlns:a16="http://schemas.microsoft.com/office/drawing/2014/main" id="{98D07799-F6E9-4702-8E30-A00E443C1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7900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0" name="Freeform 934">
                <a:extLst>
                  <a:ext uri="{FF2B5EF4-FFF2-40B4-BE49-F238E27FC236}">
                    <a16:creationId xmlns:a16="http://schemas.microsoft.com/office/drawing/2014/main" id="{FA3D4922-BD74-4E68-9BF7-A9F1040B0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3138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1" name="Freeform 935">
                <a:extLst>
                  <a:ext uri="{FF2B5EF4-FFF2-40B4-BE49-F238E27FC236}">
                    <a16:creationId xmlns:a16="http://schemas.microsoft.com/office/drawing/2014/main" id="{AB4E94A4-79B3-4578-972F-D968F35B4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2" name="Freeform 936">
                <a:extLst>
                  <a:ext uri="{FF2B5EF4-FFF2-40B4-BE49-F238E27FC236}">
                    <a16:creationId xmlns:a16="http://schemas.microsoft.com/office/drawing/2014/main" id="{48E19F4A-7FAC-4FC7-A04C-BF765DDA9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4563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3" name="Freeform 937">
                <a:extLst>
                  <a:ext uri="{FF2B5EF4-FFF2-40B4-BE49-F238E27FC236}">
                    <a16:creationId xmlns:a16="http://schemas.microsoft.com/office/drawing/2014/main" id="{FF2A3A88-5882-4B5C-89B5-75F9993DD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9800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4" name="Freeform 938">
                <a:extLst>
                  <a:ext uri="{FF2B5EF4-FFF2-40B4-BE49-F238E27FC236}">
                    <a16:creationId xmlns:a16="http://schemas.microsoft.com/office/drawing/2014/main" id="{915D2D8E-E624-472F-A544-22BD0CE6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2813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5" name="Freeform 939">
                <a:extLst>
                  <a:ext uri="{FF2B5EF4-FFF2-40B4-BE49-F238E27FC236}">
                    <a16:creationId xmlns:a16="http://schemas.microsoft.com/office/drawing/2014/main" id="{05E4702D-BF1A-438B-8ECF-A62CD8736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4388" y="24225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6" name="Freeform 940">
                <a:extLst>
                  <a:ext uri="{FF2B5EF4-FFF2-40B4-BE49-F238E27FC236}">
                    <a16:creationId xmlns:a16="http://schemas.microsoft.com/office/drawing/2014/main" id="{23BEB307-00EB-46F6-9089-7323C07CB8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7400" y="24225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7" name="Freeform 941">
                <a:extLst>
                  <a:ext uri="{FF2B5EF4-FFF2-40B4-BE49-F238E27FC236}">
                    <a16:creationId xmlns:a16="http://schemas.microsoft.com/office/drawing/2014/main" id="{B3E3BAF3-37F8-42EA-9A21-6CE2F8CF1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62938" y="24082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8" name="Freeform 942">
                <a:extLst>
                  <a:ext uri="{FF2B5EF4-FFF2-40B4-BE49-F238E27FC236}">
                    <a16:creationId xmlns:a16="http://schemas.microsoft.com/office/drawing/2014/main" id="{15A8FD8B-E208-4F4D-A2E4-D784CD781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04200" y="23891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69" name="Freeform 943">
                <a:extLst>
                  <a:ext uri="{FF2B5EF4-FFF2-40B4-BE49-F238E27FC236}">
                    <a16:creationId xmlns:a16="http://schemas.microsoft.com/office/drawing/2014/main" id="{DF5F8E51-D225-48F9-8D05-F7B1B85A5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9438" y="23891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0" name="Freeform 944">
                <a:extLst>
                  <a:ext uri="{FF2B5EF4-FFF2-40B4-BE49-F238E27FC236}">
                    <a16:creationId xmlns:a16="http://schemas.microsoft.com/office/drawing/2014/main" id="{02C8DB53-3AE2-4D38-BC52-E9345C38D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4675" y="23844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6 w 18"/>
                  <a:gd name="T27" fmla="*/ 1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1" name="Freeform 945">
                <a:extLst>
                  <a:ext uri="{FF2B5EF4-FFF2-40B4-BE49-F238E27FC236}">
                    <a16:creationId xmlns:a16="http://schemas.microsoft.com/office/drawing/2014/main" id="{56F79A86-F2DF-4D58-94F6-633094B6D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89913" y="237965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2" name="Freeform 946">
                <a:extLst>
                  <a:ext uri="{FF2B5EF4-FFF2-40B4-BE49-F238E27FC236}">
                    <a16:creationId xmlns:a16="http://schemas.microsoft.com/office/drawing/2014/main" id="{68A8BAFE-0D94-4253-9DE3-B9F0C07C7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6088" y="2363779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2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3" name="Freeform 947">
                <a:extLst>
                  <a:ext uri="{FF2B5EF4-FFF2-40B4-BE49-F238E27FC236}">
                    <a16:creationId xmlns:a16="http://schemas.microsoft.com/office/drawing/2014/main" id="{833A8E37-DCF9-4C4F-952F-21D4B5CD6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0" y="23590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7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7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4" name="Freeform 948">
                <a:extLst>
                  <a:ext uri="{FF2B5EF4-FFF2-40B4-BE49-F238E27FC236}">
                    <a16:creationId xmlns:a16="http://schemas.microsoft.com/office/drawing/2014/main" id="{7C556979-D677-4E24-98B9-C6FB7E924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275" y="23590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5" name="Freeform 949">
                <a:extLst>
                  <a:ext uri="{FF2B5EF4-FFF2-40B4-BE49-F238E27FC236}">
                    <a16:creationId xmlns:a16="http://schemas.microsoft.com/office/drawing/2014/main" id="{475E3430-2E6C-4331-8481-047B25E9B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1163" y="23590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6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6 w 18"/>
                  <a:gd name="T27" fmla="*/ 3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6" name="Freeform 950">
                <a:extLst>
                  <a:ext uri="{FF2B5EF4-FFF2-40B4-BE49-F238E27FC236}">
                    <a16:creationId xmlns:a16="http://schemas.microsoft.com/office/drawing/2014/main" id="{E4EB132C-B7EC-40BA-9076-49FDC50B7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7988" y="23590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7" name="Freeform 951">
                <a:extLst>
                  <a:ext uri="{FF2B5EF4-FFF2-40B4-BE49-F238E27FC236}">
                    <a16:creationId xmlns:a16="http://schemas.microsoft.com/office/drawing/2014/main" id="{9AB39857-6186-45E6-AFE9-B972C5348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3225" y="23526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5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8" name="Freeform 952">
                <a:extLst>
                  <a:ext uri="{FF2B5EF4-FFF2-40B4-BE49-F238E27FC236}">
                    <a16:creationId xmlns:a16="http://schemas.microsoft.com/office/drawing/2014/main" id="{4161CA07-E075-468C-AFA2-26EF11857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2349492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7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79" name="Freeform 953">
                <a:extLst>
                  <a:ext uri="{FF2B5EF4-FFF2-40B4-BE49-F238E27FC236}">
                    <a16:creationId xmlns:a16="http://schemas.microsoft.com/office/drawing/2014/main" id="{810C8C0E-26E5-4C6F-80A7-033BB2022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08938" y="234472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2 w 18"/>
                  <a:gd name="T7" fmla="*/ 17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7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0" name="Freeform 954">
                <a:extLst>
                  <a:ext uri="{FF2B5EF4-FFF2-40B4-BE49-F238E27FC236}">
                    <a16:creationId xmlns:a16="http://schemas.microsoft.com/office/drawing/2014/main" id="{DF96B171-B5F1-41F9-A1BA-9C63E9727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39088" y="23304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1" name="Freeform 955">
                <a:extLst>
                  <a:ext uri="{FF2B5EF4-FFF2-40B4-BE49-F238E27FC236}">
                    <a16:creationId xmlns:a16="http://schemas.microsoft.com/office/drawing/2014/main" id="{3CF420CA-14F6-46D5-B903-DA290D03C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1625" y="23304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2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2" name="Freeform 956">
                <a:extLst>
                  <a:ext uri="{FF2B5EF4-FFF2-40B4-BE49-F238E27FC236}">
                    <a16:creationId xmlns:a16="http://schemas.microsoft.com/office/drawing/2014/main" id="{72D34AF0-3B51-4CD7-948E-CE14AE5C9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6225" y="23304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3" name="Freeform 957">
                <a:extLst>
                  <a:ext uri="{FF2B5EF4-FFF2-40B4-BE49-F238E27FC236}">
                    <a16:creationId xmlns:a16="http://schemas.microsoft.com/office/drawing/2014/main" id="{9B8A2E76-396D-482F-B470-0AC770BD3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9238" y="23304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4" name="Freeform 958">
                <a:extLst>
                  <a:ext uri="{FF2B5EF4-FFF2-40B4-BE49-F238E27FC236}">
                    <a16:creationId xmlns:a16="http://schemas.microsoft.com/office/drawing/2014/main" id="{4F110C87-39BD-4853-B2C5-82117A6EA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4950" y="232091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2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5" name="Freeform 959">
                <a:extLst>
                  <a:ext uri="{FF2B5EF4-FFF2-40B4-BE49-F238E27FC236}">
                    <a16:creationId xmlns:a16="http://schemas.microsoft.com/office/drawing/2014/main" id="{50406EB1-1696-4BED-A304-D70AB1C73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4475" y="23256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6" name="Freeform 960">
                <a:extLst>
                  <a:ext uri="{FF2B5EF4-FFF2-40B4-BE49-F238E27FC236}">
                    <a16:creationId xmlns:a16="http://schemas.microsoft.com/office/drawing/2014/main" id="{1564AC0C-1E78-40FA-A37E-26AB40ABA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40663" y="2312979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7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7 w 18"/>
                  <a:gd name="T27" fmla="*/ 3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2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7" name="Freeform 961">
                <a:extLst>
                  <a:ext uri="{FF2B5EF4-FFF2-40B4-BE49-F238E27FC236}">
                    <a16:creationId xmlns:a16="http://schemas.microsoft.com/office/drawing/2014/main" id="{3B5C5F29-B298-4623-B4AC-D9E0E53E8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34313" y="23082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8" name="Freeform 962">
                <a:extLst>
                  <a:ext uri="{FF2B5EF4-FFF2-40B4-BE49-F238E27FC236}">
                    <a16:creationId xmlns:a16="http://schemas.microsoft.com/office/drawing/2014/main" id="{E44CB51B-C6C1-440E-A66E-B1B2C2C29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7963" y="2301867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1 w 17"/>
                  <a:gd name="T7" fmla="*/ 15 h 18"/>
                  <a:gd name="T8" fmla="*/ 4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7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4 h 18"/>
                  <a:gd name="T26" fmla="*/ 14 w 17"/>
                  <a:gd name="T27" fmla="*/ 1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0 h 18"/>
                  <a:gd name="T36" fmla="*/ 1 w 17"/>
                  <a:gd name="T37" fmla="*/ 1 h 18"/>
                  <a:gd name="T38" fmla="*/ 0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89" name="Freeform 963">
                <a:extLst>
                  <a:ext uri="{FF2B5EF4-FFF2-40B4-BE49-F238E27FC236}">
                    <a16:creationId xmlns:a16="http://schemas.microsoft.com/office/drawing/2014/main" id="{53705103-FAAE-43E9-A749-ED645D5EE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18438" y="2301867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6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7 h 18"/>
                  <a:gd name="T16" fmla="*/ 16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4 h 18"/>
                  <a:gd name="T26" fmla="*/ 16 w 17"/>
                  <a:gd name="T27" fmla="*/ 1 h 18"/>
                  <a:gd name="T28" fmla="*/ 13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6 w 17"/>
                  <a:gd name="T35" fmla="*/ 0 h 18"/>
                  <a:gd name="T36" fmla="*/ 3 w 17"/>
                  <a:gd name="T37" fmla="*/ 1 h 18"/>
                  <a:gd name="T38" fmla="*/ 1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0" name="Freeform 964">
                <a:extLst>
                  <a:ext uri="{FF2B5EF4-FFF2-40B4-BE49-F238E27FC236}">
                    <a16:creationId xmlns:a16="http://schemas.microsoft.com/office/drawing/2014/main" id="{8798FDB2-E231-4683-8B9B-8DF1CFF6A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8913" y="2301867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3 w 17"/>
                  <a:gd name="T7" fmla="*/ 15 h 18"/>
                  <a:gd name="T8" fmla="*/ 6 w 17"/>
                  <a:gd name="T9" fmla="*/ 17 h 18"/>
                  <a:gd name="T10" fmla="*/ 9 w 17"/>
                  <a:gd name="T11" fmla="*/ 18 h 18"/>
                  <a:gd name="T12" fmla="*/ 9 w 17"/>
                  <a:gd name="T13" fmla="*/ 18 h 18"/>
                  <a:gd name="T14" fmla="*/ 12 w 17"/>
                  <a:gd name="T15" fmla="*/ 17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4 h 18"/>
                  <a:gd name="T26" fmla="*/ 14 w 17"/>
                  <a:gd name="T27" fmla="*/ 1 h 18"/>
                  <a:gd name="T28" fmla="*/ 12 w 17"/>
                  <a:gd name="T29" fmla="*/ 0 h 18"/>
                  <a:gd name="T30" fmla="*/ 9 w 17"/>
                  <a:gd name="T31" fmla="*/ 0 h 18"/>
                  <a:gd name="T32" fmla="*/ 9 w 17"/>
                  <a:gd name="T33" fmla="*/ 0 h 18"/>
                  <a:gd name="T34" fmla="*/ 6 w 17"/>
                  <a:gd name="T35" fmla="*/ 0 h 18"/>
                  <a:gd name="T36" fmla="*/ 3 w 17"/>
                  <a:gd name="T37" fmla="*/ 1 h 18"/>
                  <a:gd name="T38" fmla="*/ 0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4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1" name="Freeform 965">
                <a:extLst>
                  <a:ext uri="{FF2B5EF4-FFF2-40B4-BE49-F238E27FC236}">
                    <a16:creationId xmlns:a16="http://schemas.microsoft.com/office/drawing/2014/main" id="{C2C0A0F4-2EC9-42AA-A7BF-8D48B41A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2400" y="22891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2" name="Freeform 966">
                <a:extLst>
                  <a:ext uri="{FF2B5EF4-FFF2-40B4-BE49-F238E27FC236}">
                    <a16:creationId xmlns:a16="http://schemas.microsoft.com/office/drawing/2014/main" id="{119D742F-AB1E-451B-B98F-E915C73D6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0963" y="226535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2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2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3" name="Freeform 967">
                <a:extLst>
                  <a:ext uri="{FF2B5EF4-FFF2-40B4-BE49-F238E27FC236}">
                    <a16:creationId xmlns:a16="http://schemas.microsoft.com/office/drawing/2014/main" id="{83725FA5-F0CE-4A5E-BAEE-7777EF8DB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6988" y="2236779"/>
                <a:ext cx="28575" cy="25400"/>
              </a:xfrm>
              <a:custGeom>
                <a:avLst/>
                <a:gdLst>
                  <a:gd name="T0" fmla="*/ 0 w 18"/>
                  <a:gd name="T1" fmla="*/ 9 h 16"/>
                  <a:gd name="T2" fmla="*/ 0 w 18"/>
                  <a:gd name="T3" fmla="*/ 9 h 16"/>
                  <a:gd name="T4" fmla="*/ 2 w 18"/>
                  <a:gd name="T5" fmla="*/ 12 h 16"/>
                  <a:gd name="T6" fmla="*/ 3 w 18"/>
                  <a:gd name="T7" fmla="*/ 15 h 16"/>
                  <a:gd name="T8" fmla="*/ 6 w 18"/>
                  <a:gd name="T9" fmla="*/ 16 h 16"/>
                  <a:gd name="T10" fmla="*/ 9 w 18"/>
                  <a:gd name="T11" fmla="*/ 16 h 16"/>
                  <a:gd name="T12" fmla="*/ 9 w 18"/>
                  <a:gd name="T13" fmla="*/ 16 h 16"/>
                  <a:gd name="T14" fmla="*/ 13 w 18"/>
                  <a:gd name="T15" fmla="*/ 16 h 16"/>
                  <a:gd name="T16" fmla="*/ 15 w 18"/>
                  <a:gd name="T17" fmla="*/ 15 h 16"/>
                  <a:gd name="T18" fmla="*/ 18 w 18"/>
                  <a:gd name="T19" fmla="*/ 12 h 16"/>
                  <a:gd name="T20" fmla="*/ 18 w 18"/>
                  <a:gd name="T21" fmla="*/ 9 h 16"/>
                  <a:gd name="T22" fmla="*/ 18 w 18"/>
                  <a:gd name="T23" fmla="*/ 9 h 16"/>
                  <a:gd name="T24" fmla="*/ 18 w 18"/>
                  <a:gd name="T25" fmla="*/ 4 h 16"/>
                  <a:gd name="T26" fmla="*/ 15 w 18"/>
                  <a:gd name="T27" fmla="*/ 1 h 16"/>
                  <a:gd name="T28" fmla="*/ 13 w 18"/>
                  <a:gd name="T29" fmla="*/ 0 h 16"/>
                  <a:gd name="T30" fmla="*/ 9 w 18"/>
                  <a:gd name="T31" fmla="*/ 0 h 16"/>
                  <a:gd name="T32" fmla="*/ 9 w 18"/>
                  <a:gd name="T33" fmla="*/ 0 h 16"/>
                  <a:gd name="T34" fmla="*/ 6 w 18"/>
                  <a:gd name="T35" fmla="*/ 0 h 16"/>
                  <a:gd name="T36" fmla="*/ 3 w 18"/>
                  <a:gd name="T37" fmla="*/ 1 h 16"/>
                  <a:gd name="T38" fmla="*/ 2 w 18"/>
                  <a:gd name="T39" fmla="*/ 4 h 16"/>
                  <a:gd name="T40" fmla="*/ 0 w 18"/>
                  <a:gd name="T41" fmla="*/ 9 h 16"/>
                  <a:gd name="T42" fmla="*/ 0 w 18"/>
                  <a:gd name="T4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6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4" name="Freeform 968">
                <a:extLst>
                  <a:ext uri="{FF2B5EF4-FFF2-40B4-BE49-F238E27FC236}">
                    <a16:creationId xmlns:a16="http://schemas.microsoft.com/office/drawing/2014/main" id="{73001935-D73F-42C2-8A59-BDE99D826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6513" y="22415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2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5" name="Freeform 969">
                <a:extLst>
                  <a:ext uri="{FF2B5EF4-FFF2-40B4-BE49-F238E27FC236}">
                    <a16:creationId xmlns:a16="http://schemas.microsoft.com/office/drawing/2014/main" id="{B6C65E3D-A237-4753-A1F2-B35A7351F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1750" y="22415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6" name="Freeform 970">
                <a:extLst>
                  <a:ext uri="{FF2B5EF4-FFF2-40B4-BE49-F238E27FC236}">
                    <a16:creationId xmlns:a16="http://schemas.microsoft.com/office/drawing/2014/main" id="{4A01350A-20B0-405B-970D-8709B33CB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5400" y="2224079"/>
                <a:ext cx="26988" cy="26987"/>
              </a:xfrm>
              <a:custGeom>
                <a:avLst/>
                <a:gdLst>
                  <a:gd name="T0" fmla="*/ 0 w 17"/>
                  <a:gd name="T1" fmla="*/ 8 h 17"/>
                  <a:gd name="T2" fmla="*/ 0 w 17"/>
                  <a:gd name="T3" fmla="*/ 8 h 17"/>
                  <a:gd name="T4" fmla="*/ 0 w 17"/>
                  <a:gd name="T5" fmla="*/ 12 h 17"/>
                  <a:gd name="T6" fmla="*/ 1 w 17"/>
                  <a:gd name="T7" fmla="*/ 15 h 17"/>
                  <a:gd name="T8" fmla="*/ 4 w 17"/>
                  <a:gd name="T9" fmla="*/ 17 h 17"/>
                  <a:gd name="T10" fmla="*/ 9 w 17"/>
                  <a:gd name="T11" fmla="*/ 17 h 17"/>
                  <a:gd name="T12" fmla="*/ 9 w 17"/>
                  <a:gd name="T13" fmla="*/ 17 h 17"/>
                  <a:gd name="T14" fmla="*/ 11 w 17"/>
                  <a:gd name="T15" fmla="*/ 17 h 17"/>
                  <a:gd name="T16" fmla="*/ 14 w 17"/>
                  <a:gd name="T17" fmla="*/ 15 h 17"/>
                  <a:gd name="T18" fmla="*/ 16 w 17"/>
                  <a:gd name="T19" fmla="*/ 12 h 17"/>
                  <a:gd name="T20" fmla="*/ 17 w 17"/>
                  <a:gd name="T21" fmla="*/ 8 h 17"/>
                  <a:gd name="T22" fmla="*/ 17 w 17"/>
                  <a:gd name="T23" fmla="*/ 8 h 17"/>
                  <a:gd name="T24" fmla="*/ 16 w 17"/>
                  <a:gd name="T25" fmla="*/ 5 h 17"/>
                  <a:gd name="T26" fmla="*/ 14 w 17"/>
                  <a:gd name="T27" fmla="*/ 2 h 17"/>
                  <a:gd name="T28" fmla="*/ 11 w 17"/>
                  <a:gd name="T29" fmla="*/ 0 h 17"/>
                  <a:gd name="T30" fmla="*/ 9 w 17"/>
                  <a:gd name="T31" fmla="*/ 0 h 17"/>
                  <a:gd name="T32" fmla="*/ 9 w 17"/>
                  <a:gd name="T33" fmla="*/ 0 h 17"/>
                  <a:gd name="T34" fmla="*/ 4 w 17"/>
                  <a:gd name="T35" fmla="*/ 0 h 17"/>
                  <a:gd name="T36" fmla="*/ 1 w 17"/>
                  <a:gd name="T37" fmla="*/ 2 h 17"/>
                  <a:gd name="T38" fmla="*/ 0 w 17"/>
                  <a:gd name="T39" fmla="*/ 5 h 17"/>
                  <a:gd name="T40" fmla="*/ 0 w 17"/>
                  <a:gd name="T41" fmla="*/ 8 h 17"/>
                  <a:gd name="T42" fmla="*/ 0 w 17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7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1" y="17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8"/>
                    </a:lnTo>
                    <a:lnTo>
                      <a:pt x="17" y="8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7" name="Freeform 971">
                <a:extLst>
                  <a:ext uri="{FF2B5EF4-FFF2-40B4-BE49-F238E27FC236}">
                    <a16:creationId xmlns:a16="http://schemas.microsoft.com/office/drawing/2014/main" id="{0A5E6BB4-DDEB-4D1E-A1AD-C0EC49484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7463" y="2224079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0 w 18"/>
                  <a:gd name="T5" fmla="*/ 12 h 17"/>
                  <a:gd name="T6" fmla="*/ 2 w 18"/>
                  <a:gd name="T7" fmla="*/ 15 h 17"/>
                  <a:gd name="T8" fmla="*/ 5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6 w 18"/>
                  <a:gd name="T19" fmla="*/ 12 h 17"/>
                  <a:gd name="T20" fmla="*/ 18 w 18"/>
                  <a:gd name="T21" fmla="*/ 8 h 17"/>
                  <a:gd name="T22" fmla="*/ 18 w 18"/>
                  <a:gd name="T23" fmla="*/ 8 h 17"/>
                  <a:gd name="T24" fmla="*/ 16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5 w 18"/>
                  <a:gd name="T35" fmla="*/ 0 h 17"/>
                  <a:gd name="T36" fmla="*/ 2 w 18"/>
                  <a:gd name="T37" fmla="*/ 2 h 17"/>
                  <a:gd name="T38" fmla="*/ 0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8" name="Freeform 972">
                <a:extLst>
                  <a:ext uri="{FF2B5EF4-FFF2-40B4-BE49-F238E27FC236}">
                    <a16:creationId xmlns:a16="http://schemas.microsoft.com/office/drawing/2014/main" id="{8868FDEA-C07B-43A0-AAA7-0FCE7D08B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938" y="2224079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2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4 w 18"/>
                  <a:gd name="T15" fmla="*/ 17 h 17"/>
                  <a:gd name="T16" fmla="*/ 17 w 18"/>
                  <a:gd name="T17" fmla="*/ 15 h 17"/>
                  <a:gd name="T18" fmla="*/ 18 w 18"/>
                  <a:gd name="T19" fmla="*/ 12 h 17"/>
                  <a:gd name="T20" fmla="*/ 18 w 18"/>
                  <a:gd name="T21" fmla="*/ 8 h 17"/>
                  <a:gd name="T22" fmla="*/ 18 w 18"/>
                  <a:gd name="T23" fmla="*/ 8 h 17"/>
                  <a:gd name="T24" fmla="*/ 18 w 18"/>
                  <a:gd name="T25" fmla="*/ 5 h 17"/>
                  <a:gd name="T26" fmla="*/ 17 w 18"/>
                  <a:gd name="T27" fmla="*/ 2 h 17"/>
                  <a:gd name="T28" fmla="*/ 14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2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399" name="Freeform 973">
                <a:extLst>
                  <a:ext uri="{FF2B5EF4-FFF2-40B4-BE49-F238E27FC236}">
                    <a16:creationId xmlns:a16="http://schemas.microsoft.com/office/drawing/2014/main" id="{CC423063-4652-4324-B313-1DC81EC0E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3175" y="22097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0" name="Freeform 974">
                <a:extLst>
                  <a:ext uri="{FF2B5EF4-FFF2-40B4-BE49-F238E27FC236}">
                    <a16:creationId xmlns:a16="http://schemas.microsoft.com/office/drawing/2014/main" id="{C38B9DF0-4156-43F9-8A7B-B70C8C13E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3650" y="22097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1" name="Freeform 975">
                <a:extLst>
                  <a:ext uri="{FF2B5EF4-FFF2-40B4-BE49-F238E27FC236}">
                    <a16:creationId xmlns:a16="http://schemas.microsoft.com/office/drawing/2014/main" id="{2D6DE7FC-F5DD-408D-AEA2-86ACF9328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4600" y="22097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2" name="Freeform 976">
                <a:extLst>
                  <a:ext uri="{FF2B5EF4-FFF2-40B4-BE49-F238E27FC236}">
                    <a16:creationId xmlns:a16="http://schemas.microsoft.com/office/drawing/2014/main" id="{B7DA65AF-AA25-4191-8AD5-00D63DA5C3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3963" y="22050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6 w 18"/>
                  <a:gd name="T27" fmla="*/ 1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6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3" name="Freeform 977">
                <a:extLst>
                  <a:ext uri="{FF2B5EF4-FFF2-40B4-BE49-F238E27FC236}">
                    <a16:creationId xmlns:a16="http://schemas.microsoft.com/office/drawing/2014/main" id="{0425A04F-B7F4-4219-BCA4-9C4992436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64438" y="22050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4" name="Freeform 978">
                <a:extLst>
                  <a:ext uri="{FF2B5EF4-FFF2-40B4-BE49-F238E27FC236}">
                    <a16:creationId xmlns:a16="http://schemas.microsoft.com/office/drawing/2014/main" id="{88E6B4BA-0020-4851-88D7-3DBB93CBD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7925" y="21907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5" name="Freeform 979">
                <a:extLst>
                  <a:ext uri="{FF2B5EF4-FFF2-40B4-BE49-F238E27FC236}">
                    <a16:creationId xmlns:a16="http://schemas.microsoft.com/office/drawing/2014/main" id="{4D857B96-6DF5-448E-9446-CC1C83946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9663" y="2136767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4 h 19"/>
                  <a:gd name="T6" fmla="*/ 3 w 18"/>
                  <a:gd name="T7" fmla="*/ 15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5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5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5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6" name="Freeform 980">
                <a:extLst>
                  <a:ext uri="{FF2B5EF4-FFF2-40B4-BE49-F238E27FC236}">
                    <a16:creationId xmlns:a16="http://schemas.microsoft.com/office/drawing/2014/main" id="{D05F0DE7-12C7-408F-A119-468D612B7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4900" y="21351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7" name="Freeform 981">
                <a:extLst>
                  <a:ext uri="{FF2B5EF4-FFF2-40B4-BE49-F238E27FC236}">
                    <a16:creationId xmlns:a16="http://schemas.microsoft.com/office/drawing/2014/main" id="{303A2A84-37DF-440B-9CA2-D89D37E39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8550" y="21272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8" name="Freeform 982">
                <a:extLst>
                  <a:ext uri="{FF2B5EF4-FFF2-40B4-BE49-F238E27FC236}">
                    <a16:creationId xmlns:a16="http://schemas.microsoft.com/office/drawing/2014/main" id="{83DE1891-B39C-4E87-9231-AE1AE092B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1088" y="21224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09" name="Freeform 983">
                <a:extLst>
                  <a:ext uri="{FF2B5EF4-FFF2-40B4-BE49-F238E27FC236}">
                    <a16:creationId xmlns:a16="http://schemas.microsoft.com/office/drawing/2014/main" id="{58797E37-119C-49D8-A7CB-D05C9EF24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8225" y="211295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0" name="Freeform 984">
                <a:extLst>
                  <a:ext uri="{FF2B5EF4-FFF2-40B4-BE49-F238E27FC236}">
                    <a16:creationId xmlns:a16="http://schemas.microsoft.com/office/drawing/2014/main" id="{E7C9B39C-17F4-40E3-8A73-32CCD7F34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67588" y="2095492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5 w 18"/>
                  <a:gd name="T27" fmla="*/ 3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1" name="Freeform 985">
                <a:extLst>
                  <a:ext uri="{FF2B5EF4-FFF2-40B4-BE49-F238E27FC236}">
                    <a16:creationId xmlns:a16="http://schemas.microsoft.com/office/drawing/2014/main" id="{676BE346-0B17-4074-9732-EA7E90EF2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43775" y="2090730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2" name="Freeform 986">
                <a:extLst>
                  <a:ext uri="{FF2B5EF4-FFF2-40B4-BE49-F238E27FC236}">
                    <a16:creationId xmlns:a16="http://schemas.microsoft.com/office/drawing/2014/main" id="{2324F56F-69D9-4AC9-977D-3610E997C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5838" y="2090730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2 w 18"/>
                  <a:gd name="T7" fmla="*/ 17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7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3" name="Freeform 987">
                <a:extLst>
                  <a:ext uri="{FF2B5EF4-FFF2-40B4-BE49-F238E27FC236}">
                    <a16:creationId xmlns:a16="http://schemas.microsoft.com/office/drawing/2014/main" id="{011A07C3-371B-4F0E-BFE9-86C31A947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900" y="2090730"/>
                <a:ext cx="26988" cy="30162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1 w 17"/>
                  <a:gd name="T5" fmla="*/ 14 h 19"/>
                  <a:gd name="T6" fmla="*/ 2 w 17"/>
                  <a:gd name="T7" fmla="*/ 17 h 19"/>
                  <a:gd name="T8" fmla="*/ 5 w 17"/>
                  <a:gd name="T9" fmla="*/ 19 h 19"/>
                  <a:gd name="T10" fmla="*/ 8 w 17"/>
                  <a:gd name="T11" fmla="*/ 19 h 19"/>
                  <a:gd name="T12" fmla="*/ 8 w 17"/>
                  <a:gd name="T13" fmla="*/ 19 h 19"/>
                  <a:gd name="T14" fmla="*/ 13 w 17"/>
                  <a:gd name="T15" fmla="*/ 19 h 19"/>
                  <a:gd name="T16" fmla="*/ 16 w 17"/>
                  <a:gd name="T17" fmla="*/ 17 h 19"/>
                  <a:gd name="T18" fmla="*/ 17 w 17"/>
                  <a:gd name="T19" fmla="*/ 14 h 19"/>
                  <a:gd name="T20" fmla="*/ 17 w 17"/>
                  <a:gd name="T21" fmla="*/ 9 h 19"/>
                  <a:gd name="T22" fmla="*/ 17 w 17"/>
                  <a:gd name="T23" fmla="*/ 9 h 19"/>
                  <a:gd name="T24" fmla="*/ 17 w 17"/>
                  <a:gd name="T25" fmla="*/ 6 h 19"/>
                  <a:gd name="T26" fmla="*/ 16 w 17"/>
                  <a:gd name="T27" fmla="*/ 3 h 19"/>
                  <a:gd name="T28" fmla="*/ 13 w 17"/>
                  <a:gd name="T29" fmla="*/ 2 h 19"/>
                  <a:gd name="T30" fmla="*/ 8 w 17"/>
                  <a:gd name="T31" fmla="*/ 0 h 19"/>
                  <a:gd name="T32" fmla="*/ 8 w 17"/>
                  <a:gd name="T33" fmla="*/ 0 h 19"/>
                  <a:gd name="T34" fmla="*/ 5 w 17"/>
                  <a:gd name="T35" fmla="*/ 2 h 19"/>
                  <a:gd name="T36" fmla="*/ 2 w 17"/>
                  <a:gd name="T37" fmla="*/ 3 h 19"/>
                  <a:gd name="T38" fmla="*/ 1 w 17"/>
                  <a:gd name="T39" fmla="*/ 6 h 19"/>
                  <a:gd name="T40" fmla="*/ 0 w 17"/>
                  <a:gd name="T41" fmla="*/ 9 h 19"/>
                  <a:gd name="T42" fmla="*/ 0 w 17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3" y="19"/>
                    </a:lnTo>
                    <a:lnTo>
                      <a:pt x="16" y="17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4" name="Freeform 988">
                <a:extLst>
                  <a:ext uri="{FF2B5EF4-FFF2-40B4-BE49-F238E27FC236}">
                    <a16:creationId xmlns:a16="http://schemas.microsoft.com/office/drawing/2014/main" id="{E7F4FD62-928B-408F-88FC-90519F232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5675" y="207961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5" name="Freeform 989">
                <a:extLst>
                  <a:ext uri="{FF2B5EF4-FFF2-40B4-BE49-F238E27FC236}">
                    <a16:creationId xmlns:a16="http://schemas.microsoft.com/office/drawing/2014/main" id="{382747E4-5274-4EDD-B9A0-1CC396D26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7100" y="204310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6" name="Freeform 990">
                <a:extLst>
                  <a:ext uri="{FF2B5EF4-FFF2-40B4-BE49-F238E27FC236}">
                    <a16:creationId xmlns:a16="http://schemas.microsoft.com/office/drawing/2014/main" id="{1EC9A0FC-DA07-49FC-AC81-491244A7C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2813" y="202405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5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7" name="Freeform 991">
                <a:extLst>
                  <a:ext uri="{FF2B5EF4-FFF2-40B4-BE49-F238E27FC236}">
                    <a16:creationId xmlns:a16="http://schemas.microsoft.com/office/drawing/2014/main" id="{D87799FC-098C-48ED-88F2-24C345446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34238" y="20192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8" name="Freeform 992">
                <a:extLst>
                  <a:ext uri="{FF2B5EF4-FFF2-40B4-BE49-F238E27FC236}">
                    <a16:creationId xmlns:a16="http://schemas.microsoft.com/office/drawing/2014/main" id="{5232F129-23DE-4137-A50F-8E8C6E64B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23125" y="2019293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3 h 18"/>
                  <a:gd name="T6" fmla="*/ 1 w 16"/>
                  <a:gd name="T7" fmla="*/ 16 h 18"/>
                  <a:gd name="T8" fmla="*/ 4 w 16"/>
                  <a:gd name="T9" fmla="*/ 18 h 18"/>
                  <a:gd name="T10" fmla="*/ 9 w 16"/>
                  <a:gd name="T11" fmla="*/ 18 h 18"/>
                  <a:gd name="T12" fmla="*/ 9 w 16"/>
                  <a:gd name="T13" fmla="*/ 18 h 18"/>
                  <a:gd name="T14" fmla="*/ 12 w 16"/>
                  <a:gd name="T15" fmla="*/ 18 h 18"/>
                  <a:gd name="T16" fmla="*/ 15 w 16"/>
                  <a:gd name="T17" fmla="*/ 16 h 18"/>
                  <a:gd name="T18" fmla="*/ 16 w 16"/>
                  <a:gd name="T19" fmla="*/ 13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1 h 18"/>
                  <a:gd name="T30" fmla="*/ 9 w 16"/>
                  <a:gd name="T31" fmla="*/ 0 h 18"/>
                  <a:gd name="T32" fmla="*/ 9 w 16"/>
                  <a:gd name="T33" fmla="*/ 0 h 18"/>
                  <a:gd name="T34" fmla="*/ 4 w 16"/>
                  <a:gd name="T35" fmla="*/ 1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19" name="Freeform 993">
                <a:extLst>
                  <a:ext uri="{FF2B5EF4-FFF2-40B4-BE49-F238E27FC236}">
                    <a16:creationId xmlns:a16="http://schemas.microsoft.com/office/drawing/2014/main" id="{3D8AFA6E-442E-44FB-AA88-7C51E083D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00900" y="20065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0" name="Freeform 994">
                <a:extLst>
                  <a:ext uri="{FF2B5EF4-FFF2-40B4-BE49-F238E27FC236}">
                    <a16:creationId xmlns:a16="http://schemas.microsoft.com/office/drawing/2014/main" id="{7DC76D21-8459-4DD0-AE70-7ACCB6633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2325" y="1960555"/>
                <a:ext cx="28575" cy="26987"/>
              </a:xfrm>
              <a:custGeom>
                <a:avLst/>
                <a:gdLst>
                  <a:gd name="T0" fmla="*/ 0 w 18"/>
                  <a:gd name="T1" fmla="*/ 9 h 17"/>
                  <a:gd name="T2" fmla="*/ 0 w 18"/>
                  <a:gd name="T3" fmla="*/ 9 h 17"/>
                  <a:gd name="T4" fmla="*/ 0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7 w 18"/>
                  <a:gd name="T19" fmla="*/ 12 h 17"/>
                  <a:gd name="T20" fmla="*/ 18 w 18"/>
                  <a:gd name="T21" fmla="*/ 9 h 17"/>
                  <a:gd name="T22" fmla="*/ 18 w 18"/>
                  <a:gd name="T23" fmla="*/ 9 h 17"/>
                  <a:gd name="T24" fmla="*/ 17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0 w 18"/>
                  <a:gd name="T39" fmla="*/ 5 h 17"/>
                  <a:gd name="T40" fmla="*/ 0 w 18"/>
                  <a:gd name="T41" fmla="*/ 9 h 17"/>
                  <a:gd name="T42" fmla="*/ 0 w 18"/>
                  <a:gd name="T4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1" name="Freeform 995">
                <a:extLst>
                  <a:ext uri="{FF2B5EF4-FFF2-40B4-BE49-F238E27FC236}">
                    <a16:creationId xmlns:a16="http://schemas.microsoft.com/office/drawing/2014/main" id="{9B99C1C5-5C4B-40B9-9F9E-46A74804E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51688" y="1933568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2 w 18"/>
                  <a:gd name="T7" fmla="*/ 17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2" name="Freeform 996">
                <a:extLst>
                  <a:ext uri="{FF2B5EF4-FFF2-40B4-BE49-F238E27FC236}">
                    <a16:creationId xmlns:a16="http://schemas.microsoft.com/office/drawing/2014/main" id="{A792446A-12A1-488B-A207-84D204123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32638" y="1924043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2 w 18"/>
                  <a:gd name="T7" fmla="*/ 15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5 h 19"/>
                  <a:gd name="T18" fmla="*/ 17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3" name="Freeform 997">
                <a:extLst>
                  <a:ext uri="{FF2B5EF4-FFF2-40B4-BE49-F238E27FC236}">
                    <a16:creationId xmlns:a16="http://schemas.microsoft.com/office/drawing/2014/main" id="{3264269D-91DB-4B79-B759-18DF472F4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8825" y="1900231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2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4 w 18"/>
                  <a:gd name="T15" fmla="*/ 17 h 17"/>
                  <a:gd name="T16" fmla="*/ 17 w 18"/>
                  <a:gd name="T17" fmla="*/ 15 h 17"/>
                  <a:gd name="T18" fmla="*/ 18 w 18"/>
                  <a:gd name="T19" fmla="*/ 12 h 17"/>
                  <a:gd name="T20" fmla="*/ 18 w 18"/>
                  <a:gd name="T21" fmla="*/ 8 h 17"/>
                  <a:gd name="T22" fmla="*/ 18 w 18"/>
                  <a:gd name="T23" fmla="*/ 8 h 17"/>
                  <a:gd name="T24" fmla="*/ 18 w 18"/>
                  <a:gd name="T25" fmla="*/ 5 h 17"/>
                  <a:gd name="T26" fmla="*/ 17 w 18"/>
                  <a:gd name="T27" fmla="*/ 2 h 17"/>
                  <a:gd name="T28" fmla="*/ 14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2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4" name="Freeform 998">
                <a:extLst>
                  <a:ext uri="{FF2B5EF4-FFF2-40B4-BE49-F238E27FC236}">
                    <a16:creationId xmlns:a16="http://schemas.microsoft.com/office/drawing/2014/main" id="{5B7CCFC4-809D-45F3-BE87-32399ADBB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538" y="186371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5" name="Freeform 999">
                <a:extLst>
                  <a:ext uri="{FF2B5EF4-FFF2-40B4-BE49-F238E27FC236}">
                    <a16:creationId xmlns:a16="http://schemas.microsoft.com/office/drawing/2014/main" id="{C3E63F8B-D0A0-49D2-BA94-5870FF0ED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8188" y="18621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6" name="Freeform 1000">
                <a:extLst>
                  <a:ext uri="{FF2B5EF4-FFF2-40B4-BE49-F238E27FC236}">
                    <a16:creationId xmlns:a16="http://schemas.microsoft.com/office/drawing/2014/main" id="{1DA84982-10D9-452A-BDBA-0066727B4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3425" y="185895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7" name="Freeform 1001">
                <a:extLst>
                  <a:ext uri="{FF2B5EF4-FFF2-40B4-BE49-F238E27FC236}">
                    <a16:creationId xmlns:a16="http://schemas.microsoft.com/office/drawing/2014/main" id="{A90B76C8-5D98-41BA-927A-872E71AEE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4375" y="18541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2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1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8" name="Freeform 1002">
                <a:extLst>
                  <a:ext uri="{FF2B5EF4-FFF2-40B4-BE49-F238E27FC236}">
                    <a16:creationId xmlns:a16="http://schemas.microsoft.com/office/drawing/2014/main" id="{3399FE5A-8453-4153-820A-AE0805C17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61200" y="18541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7 w 18"/>
                  <a:gd name="T27" fmla="*/ 2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29" name="Freeform 1003">
                <a:extLst>
                  <a:ext uri="{FF2B5EF4-FFF2-40B4-BE49-F238E27FC236}">
                    <a16:creationId xmlns:a16="http://schemas.microsoft.com/office/drawing/2014/main" id="{D6BC955E-27AE-43AD-8A15-53A4895319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1038" y="181768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0" name="Freeform 1004">
                <a:extLst>
                  <a:ext uri="{FF2B5EF4-FFF2-40B4-BE49-F238E27FC236}">
                    <a16:creationId xmlns:a16="http://schemas.microsoft.com/office/drawing/2014/main" id="{D40431AB-10B1-4FEE-B043-26FAA9C34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2463" y="173513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1" name="Freeform 1005">
                <a:extLst>
                  <a:ext uri="{FF2B5EF4-FFF2-40B4-BE49-F238E27FC236}">
                    <a16:creationId xmlns:a16="http://schemas.microsoft.com/office/drawing/2014/main" id="{EE0673C8-FB75-4C72-B314-A7F8A19C2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2938" y="171449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2" name="Freeform 1006">
                <a:extLst>
                  <a:ext uri="{FF2B5EF4-FFF2-40B4-BE49-F238E27FC236}">
                    <a16:creationId xmlns:a16="http://schemas.microsoft.com/office/drawing/2014/main" id="{AAB9BED2-358B-41B9-B2D7-2034DF9AF3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86588" y="1706556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6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7 h 18"/>
                  <a:gd name="T16" fmla="*/ 16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5 h 18"/>
                  <a:gd name="T26" fmla="*/ 16 w 17"/>
                  <a:gd name="T27" fmla="*/ 3 h 18"/>
                  <a:gd name="T28" fmla="*/ 13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6 w 17"/>
                  <a:gd name="T35" fmla="*/ 0 h 18"/>
                  <a:gd name="T36" fmla="*/ 3 w 17"/>
                  <a:gd name="T37" fmla="*/ 3 h 18"/>
                  <a:gd name="T38" fmla="*/ 1 w 17"/>
                  <a:gd name="T39" fmla="*/ 5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5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3" name="Freeform 1007">
                <a:extLst>
                  <a:ext uri="{FF2B5EF4-FFF2-40B4-BE49-F238E27FC236}">
                    <a16:creationId xmlns:a16="http://schemas.microsoft.com/office/drawing/2014/main" id="{D6937092-2917-4700-9428-D74E336FE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73888" y="168750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434" name="Freeform 1008">
                <a:extLst>
                  <a:ext uri="{FF2B5EF4-FFF2-40B4-BE49-F238E27FC236}">
                    <a16:creationId xmlns:a16="http://schemas.microsoft.com/office/drawing/2014/main" id="{F556EA60-0250-4983-B1FE-A5F4C7AB1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3250" y="1670044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" name="Freeform 1010">
                <a:extLst>
                  <a:ext uri="{FF2B5EF4-FFF2-40B4-BE49-F238E27FC236}">
                    <a16:creationId xmlns:a16="http://schemas.microsoft.com/office/drawing/2014/main" id="{BFE28982-2A0D-4FF9-A2F5-7AC6EB751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1025" y="164623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6" name="Freeform 1011">
                <a:extLst>
                  <a:ext uri="{FF2B5EF4-FFF2-40B4-BE49-F238E27FC236}">
                    <a16:creationId xmlns:a16="http://schemas.microsoft.com/office/drawing/2014/main" id="{18F117D3-CE0D-4A3A-8963-40562FC5C3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438" y="164146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7" name="Freeform 1012">
                <a:extLst>
                  <a:ext uri="{FF2B5EF4-FFF2-40B4-BE49-F238E27FC236}">
                    <a16:creationId xmlns:a16="http://schemas.microsoft.com/office/drawing/2014/main" id="{F72FB067-A083-4686-BEB9-8A2FAD9E1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1500" y="163670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9" name="Freeform 1013">
                <a:extLst>
                  <a:ext uri="{FF2B5EF4-FFF2-40B4-BE49-F238E27FC236}">
                    <a16:creationId xmlns:a16="http://schemas.microsoft.com/office/drawing/2014/main" id="{73D85E34-FA0C-430C-AA00-6C9A5C6DF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738" y="1624007"/>
                <a:ext cx="28575" cy="26987"/>
              </a:xfrm>
              <a:custGeom>
                <a:avLst/>
                <a:gdLst>
                  <a:gd name="T0" fmla="*/ 0 w 18"/>
                  <a:gd name="T1" fmla="*/ 10 h 17"/>
                  <a:gd name="T2" fmla="*/ 0 w 18"/>
                  <a:gd name="T3" fmla="*/ 10 h 17"/>
                  <a:gd name="T4" fmla="*/ 0 w 18"/>
                  <a:gd name="T5" fmla="*/ 13 h 17"/>
                  <a:gd name="T6" fmla="*/ 3 w 18"/>
                  <a:gd name="T7" fmla="*/ 16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6 h 17"/>
                  <a:gd name="T18" fmla="*/ 18 w 18"/>
                  <a:gd name="T19" fmla="*/ 13 h 17"/>
                  <a:gd name="T20" fmla="*/ 18 w 18"/>
                  <a:gd name="T21" fmla="*/ 10 h 17"/>
                  <a:gd name="T22" fmla="*/ 18 w 18"/>
                  <a:gd name="T23" fmla="*/ 10 h 17"/>
                  <a:gd name="T24" fmla="*/ 18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0 w 18"/>
                  <a:gd name="T39" fmla="*/ 5 h 17"/>
                  <a:gd name="T40" fmla="*/ 0 w 18"/>
                  <a:gd name="T41" fmla="*/ 10 h 17"/>
                  <a:gd name="T42" fmla="*/ 0 w 18"/>
                  <a:gd name="T4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80" name="Freeform 1014">
                <a:extLst>
                  <a:ext uri="{FF2B5EF4-FFF2-40B4-BE49-F238E27FC236}">
                    <a16:creationId xmlns:a16="http://schemas.microsoft.com/office/drawing/2014/main" id="{BF9E57FE-ECE0-4792-A796-9834B792C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6738" y="161765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81" name="Freeform 1015">
                <a:extLst>
                  <a:ext uri="{FF2B5EF4-FFF2-40B4-BE49-F238E27FC236}">
                    <a16:creationId xmlns:a16="http://schemas.microsoft.com/office/drawing/2014/main" id="{53499F87-419C-493C-8990-ADC1746D0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5150" y="160495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1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82" name="Freeform 1016">
                <a:extLst>
                  <a:ext uri="{FF2B5EF4-FFF2-40B4-BE49-F238E27FC236}">
                    <a16:creationId xmlns:a16="http://schemas.microsoft.com/office/drawing/2014/main" id="{25003986-010A-4FC3-93E1-B4FD09F43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10388" y="157638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1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84" name="Freeform 1017">
                <a:extLst>
                  <a:ext uri="{FF2B5EF4-FFF2-40B4-BE49-F238E27FC236}">
                    <a16:creationId xmlns:a16="http://schemas.microsoft.com/office/drawing/2014/main" id="{216C6C5E-DB38-4ABD-921C-276D46E8EB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05625" y="156209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85" name="Freeform 1018">
                <a:extLst>
                  <a:ext uri="{FF2B5EF4-FFF2-40B4-BE49-F238E27FC236}">
                    <a16:creationId xmlns:a16="http://schemas.microsoft.com/office/drawing/2014/main" id="{5FD927EE-9B2E-4404-9376-C833AA171B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6100" y="1539870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0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6 w 18"/>
                  <a:gd name="T19" fmla="*/ 12 h 17"/>
                  <a:gd name="T20" fmla="*/ 18 w 18"/>
                  <a:gd name="T21" fmla="*/ 8 h 17"/>
                  <a:gd name="T22" fmla="*/ 18 w 18"/>
                  <a:gd name="T23" fmla="*/ 8 h 17"/>
                  <a:gd name="T24" fmla="*/ 16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0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86" name="Freeform 1019">
                <a:extLst>
                  <a:ext uri="{FF2B5EF4-FFF2-40B4-BE49-F238E27FC236}">
                    <a16:creationId xmlns:a16="http://schemas.microsoft.com/office/drawing/2014/main" id="{8E113F29-5C66-4B7A-918C-F86B49968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1813" y="15303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87" name="Freeform 1020">
                <a:extLst>
                  <a:ext uri="{FF2B5EF4-FFF2-40B4-BE49-F238E27FC236}">
                    <a16:creationId xmlns:a16="http://schemas.microsoft.com/office/drawing/2014/main" id="{E3E60A95-3375-4884-9F74-DA767F461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72288" y="152558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88" name="Freeform 1021">
                <a:extLst>
                  <a:ext uri="{FF2B5EF4-FFF2-40B4-BE49-F238E27FC236}">
                    <a16:creationId xmlns:a16="http://schemas.microsoft.com/office/drawing/2014/main" id="{064D79BB-E742-4A30-8B65-738CFA66D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64350" y="152240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2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2 w 18"/>
                  <a:gd name="T37" fmla="*/ 3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89" name="Freeform 1022">
                <a:extLst>
                  <a:ext uri="{FF2B5EF4-FFF2-40B4-BE49-F238E27FC236}">
                    <a16:creationId xmlns:a16="http://schemas.microsoft.com/office/drawing/2014/main" id="{1A4ABE2D-7532-4D27-ABFD-38022DC64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3238" y="151129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3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90" name="Freeform 1023">
                <a:extLst>
                  <a:ext uri="{FF2B5EF4-FFF2-40B4-BE49-F238E27FC236}">
                    <a16:creationId xmlns:a16="http://schemas.microsoft.com/office/drawing/2014/main" id="{C16F42AD-0C61-4B56-8901-23F96176DB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8950" y="148907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91" name="Freeform 1024">
                <a:extLst>
                  <a:ext uri="{FF2B5EF4-FFF2-40B4-BE49-F238E27FC236}">
                    <a16:creationId xmlns:a16="http://schemas.microsoft.com/office/drawing/2014/main" id="{6D87C372-4677-4163-BCFD-7AB3401850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4188" y="147478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5 w 18"/>
                  <a:gd name="T17" fmla="*/ 15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5" y="15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92" name="Freeform 1025">
                <a:extLst>
                  <a:ext uri="{FF2B5EF4-FFF2-40B4-BE49-F238E27FC236}">
                    <a16:creationId xmlns:a16="http://schemas.microsoft.com/office/drawing/2014/main" id="{81BE5444-9761-4134-9D39-CDC55685F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31013" y="1462082"/>
                <a:ext cx="26988" cy="30162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0 w 17"/>
                  <a:gd name="T5" fmla="*/ 14 h 19"/>
                  <a:gd name="T6" fmla="*/ 2 w 17"/>
                  <a:gd name="T7" fmla="*/ 17 h 19"/>
                  <a:gd name="T8" fmla="*/ 5 w 17"/>
                  <a:gd name="T9" fmla="*/ 19 h 19"/>
                  <a:gd name="T10" fmla="*/ 8 w 17"/>
                  <a:gd name="T11" fmla="*/ 19 h 19"/>
                  <a:gd name="T12" fmla="*/ 8 w 17"/>
                  <a:gd name="T13" fmla="*/ 19 h 19"/>
                  <a:gd name="T14" fmla="*/ 12 w 17"/>
                  <a:gd name="T15" fmla="*/ 19 h 19"/>
                  <a:gd name="T16" fmla="*/ 15 w 17"/>
                  <a:gd name="T17" fmla="*/ 17 h 19"/>
                  <a:gd name="T18" fmla="*/ 17 w 17"/>
                  <a:gd name="T19" fmla="*/ 14 h 19"/>
                  <a:gd name="T20" fmla="*/ 17 w 17"/>
                  <a:gd name="T21" fmla="*/ 9 h 19"/>
                  <a:gd name="T22" fmla="*/ 17 w 17"/>
                  <a:gd name="T23" fmla="*/ 9 h 19"/>
                  <a:gd name="T24" fmla="*/ 17 w 17"/>
                  <a:gd name="T25" fmla="*/ 6 h 19"/>
                  <a:gd name="T26" fmla="*/ 15 w 17"/>
                  <a:gd name="T27" fmla="*/ 3 h 19"/>
                  <a:gd name="T28" fmla="*/ 12 w 17"/>
                  <a:gd name="T29" fmla="*/ 2 h 19"/>
                  <a:gd name="T30" fmla="*/ 8 w 17"/>
                  <a:gd name="T31" fmla="*/ 0 h 19"/>
                  <a:gd name="T32" fmla="*/ 8 w 17"/>
                  <a:gd name="T33" fmla="*/ 0 h 19"/>
                  <a:gd name="T34" fmla="*/ 5 w 17"/>
                  <a:gd name="T35" fmla="*/ 2 h 19"/>
                  <a:gd name="T36" fmla="*/ 2 w 17"/>
                  <a:gd name="T37" fmla="*/ 3 h 19"/>
                  <a:gd name="T38" fmla="*/ 0 w 17"/>
                  <a:gd name="T39" fmla="*/ 6 h 19"/>
                  <a:gd name="T40" fmla="*/ 0 w 17"/>
                  <a:gd name="T41" fmla="*/ 9 h 19"/>
                  <a:gd name="T42" fmla="*/ 0 w 17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93" name="Freeform 1026">
                <a:extLst>
                  <a:ext uri="{FF2B5EF4-FFF2-40B4-BE49-F238E27FC236}">
                    <a16:creationId xmlns:a16="http://schemas.microsoft.com/office/drawing/2014/main" id="{F0AEB0ED-EC8A-40C9-BCA4-A01C17C95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4663" y="144303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94" name="Freeform 1027">
                <a:extLst>
                  <a:ext uri="{FF2B5EF4-FFF2-40B4-BE49-F238E27FC236}">
                    <a16:creationId xmlns:a16="http://schemas.microsoft.com/office/drawing/2014/main" id="{62B87070-A697-455E-ADE7-1A745B3B7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900" y="143350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95" name="Freeform 1028">
                <a:extLst>
                  <a:ext uri="{FF2B5EF4-FFF2-40B4-BE49-F238E27FC236}">
                    <a16:creationId xmlns:a16="http://schemas.microsoft.com/office/drawing/2014/main" id="{6F10E165-D28A-457C-93B6-427347848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9900" y="141445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96" name="Freeform 1029">
                <a:extLst>
                  <a:ext uri="{FF2B5EF4-FFF2-40B4-BE49-F238E27FC236}">
                    <a16:creationId xmlns:a16="http://schemas.microsoft.com/office/drawing/2014/main" id="{5E833E57-ED2E-4A1D-8957-CA6771ECE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8313" y="1406520"/>
                <a:ext cx="26988" cy="30162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0 w 17"/>
                  <a:gd name="T5" fmla="*/ 12 h 19"/>
                  <a:gd name="T6" fmla="*/ 3 w 17"/>
                  <a:gd name="T7" fmla="*/ 16 h 19"/>
                  <a:gd name="T8" fmla="*/ 4 w 17"/>
                  <a:gd name="T9" fmla="*/ 17 h 19"/>
                  <a:gd name="T10" fmla="*/ 8 w 17"/>
                  <a:gd name="T11" fmla="*/ 19 h 19"/>
                  <a:gd name="T12" fmla="*/ 8 w 17"/>
                  <a:gd name="T13" fmla="*/ 19 h 19"/>
                  <a:gd name="T14" fmla="*/ 11 w 17"/>
                  <a:gd name="T15" fmla="*/ 17 h 19"/>
                  <a:gd name="T16" fmla="*/ 14 w 17"/>
                  <a:gd name="T17" fmla="*/ 16 h 19"/>
                  <a:gd name="T18" fmla="*/ 16 w 17"/>
                  <a:gd name="T19" fmla="*/ 12 h 19"/>
                  <a:gd name="T20" fmla="*/ 17 w 17"/>
                  <a:gd name="T21" fmla="*/ 9 h 19"/>
                  <a:gd name="T22" fmla="*/ 17 w 17"/>
                  <a:gd name="T23" fmla="*/ 9 h 19"/>
                  <a:gd name="T24" fmla="*/ 16 w 17"/>
                  <a:gd name="T25" fmla="*/ 5 h 19"/>
                  <a:gd name="T26" fmla="*/ 14 w 17"/>
                  <a:gd name="T27" fmla="*/ 2 h 19"/>
                  <a:gd name="T28" fmla="*/ 11 w 17"/>
                  <a:gd name="T29" fmla="*/ 0 h 19"/>
                  <a:gd name="T30" fmla="*/ 8 w 17"/>
                  <a:gd name="T31" fmla="*/ 0 h 19"/>
                  <a:gd name="T32" fmla="*/ 8 w 17"/>
                  <a:gd name="T33" fmla="*/ 0 h 19"/>
                  <a:gd name="T34" fmla="*/ 4 w 17"/>
                  <a:gd name="T35" fmla="*/ 0 h 19"/>
                  <a:gd name="T36" fmla="*/ 3 w 17"/>
                  <a:gd name="T37" fmla="*/ 2 h 19"/>
                  <a:gd name="T38" fmla="*/ 0 w 17"/>
                  <a:gd name="T39" fmla="*/ 5 h 19"/>
                  <a:gd name="T40" fmla="*/ 0 w 17"/>
                  <a:gd name="T41" fmla="*/ 9 h 19"/>
                  <a:gd name="T42" fmla="*/ 0 w 17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1" y="17"/>
                    </a:lnTo>
                    <a:lnTo>
                      <a:pt x="14" y="16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97" name="Freeform 1030">
                <a:extLst>
                  <a:ext uri="{FF2B5EF4-FFF2-40B4-BE49-F238E27FC236}">
                    <a16:creationId xmlns:a16="http://schemas.microsoft.com/office/drawing/2014/main" id="{C6020CC0-BAAE-4F1D-82E8-BA5FA191D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13550" y="1396995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4 h 18"/>
                  <a:gd name="T6" fmla="*/ 3 w 17"/>
                  <a:gd name="T7" fmla="*/ 15 h 18"/>
                  <a:gd name="T8" fmla="*/ 6 w 17"/>
                  <a:gd name="T9" fmla="*/ 18 h 18"/>
                  <a:gd name="T10" fmla="*/ 9 w 17"/>
                  <a:gd name="T11" fmla="*/ 18 h 18"/>
                  <a:gd name="T12" fmla="*/ 9 w 17"/>
                  <a:gd name="T13" fmla="*/ 18 h 18"/>
                  <a:gd name="T14" fmla="*/ 13 w 17"/>
                  <a:gd name="T15" fmla="*/ 18 h 18"/>
                  <a:gd name="T16" fmla="*/ 16 w 17"/>
                  <a:gd name="T17" fmla="*/ 15 h 18"/>
                  <a:gd name="T18" fmla="*/ 17 w 17"/>
                  <a:gd name="T19" fmla="*/ 14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6 w 17"/>
                  <a:gd name="T27" fmla="*/ 3 h 18"/>
                  <a:gd name="T28" fmla="*/ 13 w 17"/>
                  <a:gd name="T29" fmla="*/ 2 h 18"/>
                  <a:gd name="T30" fmla="*/ 9 w 17"/>
                  <a:gd name="T31" fmla="*/ 0 h 18"/>
                  <a:gd name="T32" fmla="*/ 9 w 17"/>
                  <a:gd name="T33" fmla="*/ 0 h 18"/>
                  <a:gd name="T34" fmla="*/ 6 w 17"/>
                  <a:gd name="T35" fmla="*/ 2 h 18"/>
                  <a:gd name="T36" fmla="*/ 3 w 17"/>
                  <a:gd name="T37" fmla="*/ 3 h 18"/>
                  <a:gd name="T38" fmla="*/ 1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98" name="Freeform 1031">
                <a:extLst>
                  <a:ext uri="{FF2B5EF4-FFF2-40B4-BE49-F238E27FC236}">
                    <a16:creationId xmlns:a16="http://schemas.microsoft.com/office/drawing/2014/main" id="{03C4B4DE-132C-4CDF-A1EC-B619E9588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8788" y="1387470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6 w 17"/>
                  <a:gd name="T9" fmla="*/ 17 h 18"/>
                  <a:gd name="T10" fmla="*/ 9 w 17"/>
                  <a:gd name="T11" fmla="*/ 18 h 18"/>
                  <a:gd name="T12" fmla="*/ 9 w 17"/>
                  <a:gd name="T13" fmla="*/ 18 h 18"/>
                  <a:gd name="T14" fmla="*/ 12 w 17"/>
                  <a:gd name="T15" fmla="*/ 17 h 18"/>
                  <a:gd name="T16" fmla="*/ 14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5 h 18"/>
                  <a:gd name="T26" fmla="*/ 14 w 17"/>
                  <a:gd name="T27" fmla="*/ 2 h 18"/>
                  <a:gd name="T28" fmla="*/ 12 w 17"/>
                  <a:gd name="T29" fmla="*/ 0 h 18"/>
                  <a:gd name="T30" fmla="*/ 9 w 17"/>
                  <a:gd name="T31" fmla="*/ 0 h 18"/>
                  <a:gd name="T32" fmla="*/ 9 w 17"/>
                  <a:gd name="T33" fmla="*/ 0 h 18"/>
                  <a:gd name="T34" fmla="*/ 6 w 17"/>
                  <a:gd name="T35" fmla="*/ 0 h 18"/>
                  <a:gd name="T36" fmla="*/ 3 w 17"/>
                  <a:gd name="T37" fmla="*/ 2 h 18"/>
                  <a:gd name="T38" fmla="*/ 1 w 17"/>
                  <a:gd name="T39" fmla="*/ 5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5"/>
                    </a:lnTo>
                    <a:lnTo>
                      <a:pt x="14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499" name="Freeform 1032">
                <a:extLst>
                  <a:ext uri="{FF2B5EF4-FFF2-40B4-BE49-F238E27FC236}">
                    <a16:creationId xmlns:a16="http://schemas.microsoft.com/office/drawing/2014/main" id="{61B086E1-D3FD-4C55-A97B-98EBE89D5C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04025" y="1381120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3 w 17"/>
                  <a:gd name="T7" fmla="*/ 15 h 18"/>
                  <a:gd name="T8" fmla="*/ 6 w 17"/>
                  <a:gd name="T9" fmla="*/ 16 h 18"/>
                  <a:gd name="T10" fmla="*/ 9 w 17"/>
                  <a:gd name="T11" fmla="*/ 18 h 18"/>
                  <a:gd name="T12" fmla="*/ 9 w 17"/>
                  <a:gd name="T13" fmla="*/ 18 h 18"/>
                  <a:gd name="T14" fmla="*/ 12 w 17"/>
                  <a:gd name="T15" fmla="*/ 16 h 18"/>
                  <a:gd name="T16" fmla="*/ 15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6 h 18"/>
                  <a:gd name="T26" fmla="*/ 15 w 17"/>
                  <a:gd name="T27" fmla="*/ 3 h 18"/>
                  <a:gd name="T28" fmla="*/ 12 w 17"/>
                  <a:gd name="T29" fmla="*/ 0 h 18"/>
                  <a:gd name="T30" fmla="*/ 9 w 17"/>
                  <a:gd name="T31" fmla="*/ 0 h 18"/>
                  <a:gd name="T32" fmla="*/ 9 w 17"/>
                  <a:gd name="T33" fmla="*/ 0 h 18"/>
                  <a:gd name="T34" fmla="*/ 6 w 17"/>
                  <a:gd name="T35" fmla="*/ 0 h 18"/>
                  <a:gd name="T36" fmla="*/ 3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00" name="Freeform 1033">
                <a:extLst>
                  <a:ext uri="{FF2B5EF4-FFF2-40B4-BE49-F238E27FC236}">
                    <a16:creationId xmlns:a16="http://schemas.microsoft.com/office/drawing/2014/main" id="{B8FD2834-8372-4ADE-A742-71B2FF575C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99263" y="1374770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6 w 18"/>
                  <a:gd name="T17" fmla="*/ 16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6 w 18"/>
                  <a:gd name="T27" fmla="*/ 4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4 h 19"/>
                  <a:gd name="T38" fmla="*/ 1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6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01" name="Freeform 1034">
                <a:extLst>
                  <a:ext uri="{FF2B5EF4-FFF2-40B4-BE49-F238E27FC236}">
                    <a16:creationId xmlns:a16="http://schemas.microsoft.com/office/drawing/2014/main" id="{10D27E4B-8CC1-4F13-BA6C-5EFFB8DC2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7988" y="1350958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2 h 19"/>
                  <a:gd name="T6" fmla="*/ 3 w 18"/>
                  <a:gd name="T7" fmla="*/ 15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7 w 18"/>
                  <a:gd name="T17" fmla="*/ 15 h 19"/>
                  <a:gd name="T18" fmla="*/ 18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5 h 19"/>
                  <a:gd name="T26" fmla="*/ 17 w 18"/>
                  <a:gd name="T27" fmla="*/ 3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2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02" name="Freeform 1035">
                <a:extLst>
                  <a:ext uri="{FF2B5EF4-FFF2-40B4-BE49-F238E27FC236}">
                    <a16:creationId xmlns:a16="http://schemas.microsoft.com/office/drawing/2014/main" id="{AD076A90-D87E-41CE-8A97-BD9BB2D92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6875" y="1327145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2 h 18"/>
                  <a:gd name="T6" fmla="*/ 1 w 16"/>
                  <a:gd name="T7" fmla="*/ 15 h 18"/>
                  <a:gd name="T8" fmla="*/ 4 w 16"/>
                  <a:gd name="T9" fmla="*/ 17 h 18"/>
                  <a:gd name="T10" fmla="*/ 9 w 16"/>
                  <a:gd name="T11" fmla="*/ 18 h 18"/>
                  <a:gd name="T12" fmla="*/ 9 w 16"/>
                  <a:gd name="T13" fmla="*/ 18 h 18"/>
                  <a:gd name="T14" fmla="*/ 12 w 16"/>
                  <a:gd name="T15" fmla="*/ 17 h 18"/>
                  <a:gd name="T16" fmla="*/ 15 w 16"/>
                  <a:gd name="T17" fmla="*/ 15 h 18"/>
                  <a:gd name="T18" fmla="*/ 16 w 16"/>
                  <a:gd name="T19" fmla="*/ 12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0 h 18"/>
                  <a:gd name="T30" fmla="*/ 9 w 16"/>
                  <a:gd name="T31" fmla="*/ 0 h 18"/>
                  <a:gd name="T32" fmla="*/ 9 w 16"/>
                  <a:gd name="T33" fmla="*/ 0 h 18"/>
                  <a:gd name="T34" fmla="*/ 4 w 16"/>
                  <a:gd name="T35" fmla="*/ 0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03" name="Freeform 1036">
                <a:extLst>
                  <a:ext uri="{FF2B5EF4-FFF2-40B4-BE49-F238E27FC236}">
                    <a16:creationId xmlns:a16="http://schemas.microsoft.com/office/drawing/2014/main" id="{3317B626-3CD3-4D42-9A30-944C20FA45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2113" y="132238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04" name="Freeform 1037">
                <a:extLst>
                  <a:ext uri="{FF2B5EF4-FFF2-40B4-BE49-F238E27FC236}">
                    <a16:creationId xmlns:a16="http://schemas.microsoft.com/office/drawing/2014/main" id="{AF2E31E6-2225-4191-992A-5FC5229A4E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4650" y="1289046"/>
                <a:ext cx="28575" cy="25400"/>
              </a:xfrm>
              <a:custGeom>
                <a:avLst/>
                <a:gdLst>
                  <a:gd name="T0" fmla="*/ 0 w 18"/>
                  <a:gd name="T1" fmla="*/ 7 h 16"/>
                  <a:gd name="T2" fmla="*/ 0 w 18"/>
                  <a:gd name="T3" fmla="*/ 7 h 16"/>
                  <a:gd name="T4" fmla="*/ 0 w 18"/>
                  <a:gd name="T5" fmla="*/ 12 h 16"/>
                  <a:gd name="T6" fmla="*/ 3 w 18"/>
                  <a:gd name="T7" fmla="*/ 15 h 16"/>
                  <a:gd name="T8" fmla="*/ 6 w 18"/>
                  <a:gd name="T9" fmla="*/ 16 h 16"/>
                  <a:gd name="T10" fmla="*/ 9 w 18"/>
                  <a:gd name="T11" fmla="*/ 16 h 16"/>
                  <a:gd name="T12" fmla="*/ 9 w 18"/>
                  <a:gd name="T13" fmla="*/ 16 h 16"/>
                  <a:gd name="T14" fmla="*/ 12 w 18"/>
                  <a:gd name="T15" fmla="*/ 16 h 16"/>
                  <a:gd name="T16" fmla="*/ 15 w 18"/>
                  <a:gd name="T17" fmla="*/ 15 h 16"/>
                  <a:gd name="T18" fmla="*/ 17 w 18"/>
                  <a:gd name="T19" fmla="*/ 12 h 16"/>
                  <a:gd name="T20" fmla="*/ 18 w 18"/>
                  <a:gd name="T21" fmla="*/ 7 h 16"/>
                  <a:gd name="T22" fmla="*/ 18 w 18"/>
                  <a:gd name="T23" fmla="*/ 7 h 16"/>
                  <a:gd name="T24" fmla="*/ 17 w 18"/>
                  <a:gd name="T25" fmla="*/ 4 h 16"/>
                  <a:gd name="T26" fmla="*/ 15 w 18"/>
                  <a:gd name="T27" fmla="*/ 1 h 16"/>
                  <a:gd name="T28" fmla="*/ 12 w 18"/>
                  <a:gd name="T29" fmla="*/ 0 h 16"/>
                  <a:gd name="T30" fmla="*/ 9 w 18"/>
                  <a:gd name="T31" fmla="*/ 0 h 16"/>
                  <a:gd name="T32" fmla="*/ 9 w 18"/>
                  <a:gd name="T33" fmla="*/ 0 h 16"/>
                  <a:gd name="T34" fmla="*/ 6 w 18"/>
                  <a:gd name="T35" fmla="*/ 0 h 16"/>
                  <a:gd name="T36" fmla="*/ 3 w 18"/>
                  <a:gd name="T37" fmla="*/ 1 h 16"/>
                  <a:gd name="T38" fmla="*/ 0 w 18"/>
                  <a:gd name="T39" fmla="*/ 4 h 16"/>
                  <a:gd name="T40" fmla="*/ 0 w 18"/>
                  <a:gd name="T41" fmla="*/ 7 h 16"/>
                  <a:gd name="T42" fmla="*/ 0 w 18"/>
                  <a:gd name="T4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6">
                    <a:moveTo>
                      <a:pt x="0" y="7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6"/>
                    </a:lnTo>
                    <a:lnTo>
                      <a:pt x="9" y="16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05" name="Freeform 1038">
                <a:extLst>
                  <a:ext uri="{FF2B5EF4-FFF2-40B4-BE49-F238E27FC236}">
                    <a16:creationId xmlns:a16="http://schemas.microsoft.com/office/drawing/2014/main" id="{EAAA1053-0627-4925-BC64-D2935ED94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4175" y="131762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06" name="Freeform 1039">
                <a:extLst>
                  <a:ext uri="{FF2B5EF4-FFF2-40B4-BE49-F238E27FC236}">
                    <a16:creationId xmlns:a16="http://schemas.microsoft.com/office/drawing/2014/main" id="{7C149680-A4B8-48C0-A249-63000BE25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32588" y="131762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07" name="Freeform 1040">
                <a:extLst>
                  <a:ext uri="{FF2B5EF4-FFF2-40B4-BE49-F238E27FC236}">
                    <a16:creationId xmlns:a16="http://schemas.microsoft.com/office/drawing/2014/main" id="{7AB6A3F0-2634-4780-8A97-0F2F28F19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9413" y="130809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08" name="Freeform 1041">
                <a:extLst>
                  <a:ext uri="{FF2B5EF4-FFF2-40B4-BE49-F238E27FC236}">
                    <a16:creationId xmlns:a16="http://schemas.microsoft.com/office/drawing/2014/main" id="{D7E4163A-2B25-45C9-A6A1-4822E0323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7825" y="1300158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1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09" name="Freeform 1042">
                <a:extLst>
                  <a:ext uri="{FF2B5EF4-FFF2-40B4-BE49-F238E27FC236}">
                    <a16:creationId xmlns:a16="http://schemas.microsoft.com/office/drawing/2014/main" id="{81B6DD9F-41DC-42DA-84A1-F91D3F51B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3063" y="128110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10" name="Freeform 1043">
                <a:extLst>
                  <a:ext uri="{FF2B5EF4-FFF2-40B4-BE49-F238E27FC236}">
                    <a16:creationId xmlns:a16="http://schemas.microsoft.com/office/drawing/2014/main" id="{6A1657D0-779F-4644-B691-7D3ACEEAB6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18300" y="126682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1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511" name="Freeform 1044">
                <a:extLst>
                  <a:ext uri="{FF2B5EF4-FFF2-40B4-BE49-F238E27FC236}">
                    <a16:creationId xmlns:a16="http://schemas.microsoft.com/office/drawing/2014/main" id="{D1E9123B-086F-45AE-85A0-170EB6948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96075" y="125729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84" name="Freeform 1045">
                <a:extLst>
                  <a:ext uri="{FF2B5EF4-FFF2-40B4-BE49-F238E27FC236}">
                    <a16:creationId xmlns:a16="http://schemas.microsoft.com/office/drawing/2014/main" id="{D6E77FF6-F8D5-4647-AB07-0DC1E1A5E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4963" y="125253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85" name="Freeform 1046">
                <a:extLst>
                  <a:ext uri="{FF2B5EF4-FFF2-40B4-BE49-F238E27FC236}">
                    <a16:creationId xmlns:a16="http://schemas.microsoft.com/office/drawing/2014/main" id="{F5E8A895-E0C0-4B00-8A22-41836C425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0038" y="1223958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3 w 17"/>
                  <a:gd name="T7" fmla="*/ 15 h 18"/>
                  <a:gd name="T8" fmla="*/ 6 w 17"/>
                  <a:gd name="T9" fmla="*/ 16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6 h 18"/>
                  <a:gd name="T16" fmla="*/ 14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4 w 17"/>
                  <a:gd name="T27" fmla="*/ 3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6 w 17"/>
                  <a:gd name="T35" fmla="*/ 0 h 18"/>
                  <a:gd name="T36" fmla="*/ 3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86" name="Freeform 1047">
                <a:extLst>
                  <a:ext uri="{FF2B5EF4-FFF2-40B4-BE49-F238E27FC236}">
                    <a16:creationId xmlns:a16="http://schemas.microsoft.com/office/drawing/2014/main" id="{24F4C5AA-6796-4E9F-A350-BBFE5BAF4D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7338" y="1203321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6 w 18"/>
                  <a:gd name="T17" fmla="*/ 16 h 19"/>
                  <a:gd name="T18" fmla="*/ 18 w 18"/>
                  <a:gd name="T19" fmla="*/ 13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6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87" name="Freeform 1048">
                <a:extLst>
                  <a:ext uri="{FF2B5EF4-FFF2-40B4-BE49-F238E27FC236}">
                    <a16:creationId xmlns:a16="http://schemas.microsoft.com/office/drawing/2014/main" id="{D2033923-953C-4B89-AA81-7AE8D9955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5263" y="1104896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0 w 18"/>
                  <a:gd name="T5" fmla="*/ 12 h 17"/>
                  <a:gd name="T6" fmla="*/ 3 w 18"/>
                  <a:gd name="T7" fmla="*/ 15 h 17"/>
                  <a:gd name="T8" fmla="*/ 4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6 w 18"/>
                  <a:gd name="T19" fmla="*/ 12 h 17"/>
                  <a:gd name="T20" fmla="*/ 18 w 18"/>
                  <a:gd name="T21" fmla="*/ 8 h 17"/>
                  <a:gd name="T22" fmla="*/ 18 w 18"/>
                  <a:gd name="T23" fmla="*/ 8 h 17"/>
                  <a:gd name="T24" fmla="*/ 16 w 18"/>
                  <a:gd name="T25" fmla="*/ 4 h 17"/>
                  <a:gd name="T26" fmla="*/ 15 w 18"/>
                  <a:gd name="T27" fmla="*/ 1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4 w 18"/>
                  <a:gd name="T35" fmla="*/ 0 h 17"/>
                  <a:gd name="T36" fmla="*/ 3 w 18"/>
                  <a:gd name="T37" fmla="*/ 1 h 17"/>
                  <a:gd name="T38" fmla="*/ 0 w 18"/>
                  <a:gd name="T39" fmla="*/ 4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88" name="Freeform 1049">
                <a:extLst>
                  <a:ext uri="{FF2B5EF4-FFF2-40B4-BE49-F238E27FC236}">
                    <a16:creationId xmlns:a16="http://schemas.microsoft.com/office/drawing/2014/main" id="{14BA4CCE-9A13-4FD9-A791-06B97A4CC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5750" y="1189033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2 h 18"/>
                  <a:gd name="T6" fmla="*/ 1 w 16"/>
                  <a:gd name="T7" fmla="*/ 15 h 18"/>
                  <a:gd name="T8" fmla="*/ 4 w 16"/>
                  <a:gd name="T9" fmla="*/ 17 h 18"/>
                  <a:gd name="T10" fmla="*/ 7 w 16"/>
                  <a:gd name="T11" fmla="*/ 18 h 18"/>
                  <a:gd name="T12" fmla="*/ 7 w 16"/>
                  <a:gd name="T13" fmla="*/ 18 h 18"/>
                  <a:gd name="T14" fmla="*/ 12 w 16"/>
                  <a:gd name="T15" fmla="*/ 17 h 18"/>
                  <a:gd name="T16" fmla="*/ 15 w 16"/>
                  <a:gd name="T17" fmla="*/ 15 h 18"/>
                  <a:gd name="T18" fmla="*/ 16 w 16"/>
                  <a:gd name="T19" fmla="*/ 12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5 h 18"/>
                  <a:gd name="T26" fmla="*/ 15 w 16"/>
                  <a:gd name="T27" fmla="*/ 2 h 18"/>
                  <a:gd name="T28" fmla="*/ 12 w 16"/>
                  <a:gd name="T29" fmla="*/ 0 h 18"/>
                  <a:gd name="T30" fmla="*/ 7 w 16"/>
                  <a:gd name="T31" fmla="*/ 0 h 18"/>
                  <a:gd name="T32" fmla="*/ 7 w 16"/>
                  <a:gd name="T33" fmla="*/ 0 h 18"/>
                  <a:gd name="T34" fmla="*/ 4 w 16"/>
                  <a:gd name="T35" fmla="*/ 0 h 18"/>
                  <a:gd name="T36" fmla="*/ 1 w 16"/>
                  <a:gd name="T37" fmla="*/ 2 h 18"/>
                  <a:gd name="T38" fmla="*/ 0 w 16"/>
                  <a:gd name="T39" fmla="*/ 5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89" name="Freeform 1050">
                <a:extLst>
                  <a:ext uri="{FF2B5EF4-FFF2-40B4-BE49-F238E27FC236}">
                    <a16:creationId xmlns:a16="http://schemas.microsoft.com/office/drawing/2014/main" id="{B0D4587A-8764-46B5-88E7-15020F3F8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0988" y="118427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90" name="Freeform 1051">
                <a:extLst>
                  <a:ext uri="{FF2B5EF4-FFF2-40B4-BE49-F238E27FC236}">
                    <a16:creationId xmlns:a16="http://schemas.microsoft.com/office/drawing/2014/main" id="{00BCAAAA-D289-4C05-B109-D6CD66F01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8338" y="180180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92" name="Freeform 1052">
                <a:extLst>
                  <a:ext uri="{FF2B5EF4-FFF2-40B4-BE49-F238E27FC236}">
                    <a16:creationId xmlns:a16="http://schemas.microsoft.com/office/drawing/2014/main" id="{2AD69501-16F8-4DFA-91C1-D79D302FC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6750" y="179704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93" name="Freeform 1053">
                <a:extLst>
                  <a:ext uri="{FF2B5EF4-FFF2-40B4-BE49-F238E27FC236}">
                    <a16:creationId xmlns:a16="http://schemas.microsoft.com/office/drawing/2014/main" id="{9B80ADD5-C43E-4824-846B-4EA654BD2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11988" y="1790694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7 h 19"/>
                  <a:gd name="T26" fmla="*/ 15 w 18"/>
                  <a:gd name="T27" fmla="*/ 4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4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94" name="Freeform 1054">
                <a:extLst>
                  <a:ext uri="{FF2B5EF4-FFF2-40B4-BE49-F238E27FC236}">
                    <a16:creationId xmlns:a16="http://schemas.microsoft.com/office/drawing/2014/main" id="{D70340C2-CA03-4829-85A6-A113B8B93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300" y="188753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3 w 18"/>
                  <a:gd name="T37" fmla="*/ 2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95" name="Freeform 1055">
                <a:extLst>
                  <a:ext uri="{FF2B5EF4-FFF2-40B4-BE49-F238E27FC236}">
                    <a16:creationId xmlns:a16="http://schemas.microsoft.com/office/drawing/2014/main" id="{1462D550-490D-44B5-B83D-C905673E8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7238" y="189546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96" name="Freeform 1056">
                <a:extLst>
                  <a:ext uri="{FF2B5EF4-FFF2-40B4-BE49-F238E27FC236}">
                    <a16:creationId xmlns:a16="http://schemas.microsoft.com/office/drawing/2014/main" id="{38AD7EBC-968D-4C39-9459-E3BB4EFC6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65975" y="195420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97" name="Freeform 1057">
                <a:extLst>
                  <a:ext uri="{FF2B5EF4-FFF2-40B4-BE49-F238E27FC236}">
                    <a16:creationId xmlns:a16="http://schemas.microsoft.com/office/drawing/2014/main" id="{F673217B-B932-46A7-9576-8AC4A3C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5038" y="20573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98" name="Freeform 1058">
                <a:extLst>
                  <a:ext uri="{FF2B5EF4-FFF2-40B4-BE49-F238E27FC236}">
                    <a16:creationId xmlns:a16="http://schemas.microsoft.com/office/drawing/2014/main" id="{D041D291-D79A-4CBF-A9FF-E9790BD3E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1388" y="206215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199" name="Freeform 1059">
                <a:extLst>
                  <a:ext uri="{FF2B5EF4-FFF2-40B4-BE49-F238E27FC236}">
                    <a16:creationId xmlns:a16="http://schemas.microsoft.com/office/drawing/2014/main" id="{FBE6B070-4D8E-490B-B4F6-232C79533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96150" y="20700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00" name="Freeform 1060">
                <a:extLst>
                  <a:ext uri="{FF2B5EF4-FFF2-40B4-BE49-F238E27FC236}">
                    <a16:creationId xmlns:a16="http://schemas.microsoft.com/office/drawing/2014/main" id="{648D37CD-075A-402D-AA90-79E0AC642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9975" y="21224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01" name="Freeform 1061">
                <a:extLst>
                  <a:ext uri="{FF2B5EF4-FFF2-40B4-BE49-F238E27FC236}">
                    <a16:creationId xmlns:a16="http://schemas.microsoft.com/office/drawing/2014/main" id="{3CD7FA4D-C672-40E4-8DCB-B65A11C47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7600" y="2151055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02" name="Freeform 1062">
                <a:extLst>
                  <a:ext uri="{FF2B5EF4-FFF2-40B4-BE49-F238E27FC236}">
                    <a16:creationId xmlns:a16="http://schemas.microsoft.com/office/drawing/2014/main" id="{F02846D1-A24B-4A19-B716-FB834619B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4425" y="2146292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3 w 18"/>
                  <a:gd name="T7" fmla="*/ 17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7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03" name="Freeform 1063">
                <a:extLst>
                  <a:ext uri="{FF2B5EF4-FFF2-40B4-BE49-F238E27FC236}">
                    <a16:creationId xmlns:a16="http://schemas.microsoft.com/office/drawing/2014/main" id="{89BD20C4-F2D0-4988-8287-211441E72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2363" y="2160580"/>
                <a:ext cx="26988" cy="30162"/>
              </a:xfrm>
              <a:custGeom>
                <a:avLst/>
                <a:gdLst>
                  <a:gd name="T0" fmla="*/ 0 w 17"/>
                  <a:gd name="T1" fmla="*/ 10 h 19"/>
                  <a:gd name="T2" fmla="*/ 0 w 17"/>
                  <a:gd name="T3" fmla="*/ 10 h 19"/>
                  <a:gd name="T4" fmla="*/ 1 w 17"/>
                  <a:gd name="T5" fmla="*/ 14 h 19"/>
                  <a:gd name="T6" fmla="*/ 3 w 17"/>
                  <a:gd name="T7" fmla="*/ 17 h 19"/>
                  <a:gd name="T8" fmla="*/ 6 w 17"/>
                  <a:gd name="T9" fmla="*/ 19 h 19"/>
                  <a:gd name="T10" fmla="*/ 9 w 17"/>
                  <a:gd name="T11" fmla="*/ 19 h 19"/>
                  <a:gd name="T12" fmla="*/ 9 w 17"/>
                  <a:gd name="T13" fmla="*/ 19 h 19"/>
                  <a:gd name="T14" fmla="*/ 13 w 17"/>
                  <a:gd name="T15" fmla="*/ 19 h 19"/>
                  <a:gd name="T16" fmla="*/ 15 w 17"/>
                  <a:gd name="T17" fmla="*/ 17 h 19"/>
                  <a:gd name="T18" fmla="*/ 17 w 17"/>
                  <a:gd name="T19" fmla="*/ 14 h 19"/>
                  <a:gd name="T20" fmla="*/ 17 w 17"/>
                  <a:gd name="T21" fmla="*/ 10 h 19"/>
                  <a:gd name="T22" fmla="*/ 17 w 17"/>
                  <a:gd name="T23" fmla="*/ 10 h 19"/>
                  <a:gd name="T24" fmla="*/ 17 w 17"/>
                  <a:gd name="T25" fmla="*/ 7 h 19"/>
                  <a:gd name="T26" fmla="*/ 15 w 17"/>
                  <a:gd name="T27" fmla="*/ 4 h 19"/>
                  <a:gd name="T28" fmla="*/ 13 w 17"/>
                  <a:gd name="T29" fmla="*/ 2 h 19"/>
                  <a:gd name="T30" fmla="*/ 9 w 17"/>
                  <a:gd name="T31" fmla="*/ 0 h 19"/>
                  <a:gd name="T32" fmla="*/ 9 w 17"/>
                  <a:gd name="T33" fmla="*/ 0 h 19"/>
                  <a:gd name="T34" fmla="*/ 6 w 17"/>
                  <a:gd name="T35" fmla="*/ 2 h 19"/>
                  <a:gd name="T36" fmla="*/ 3 w 17"/>
                  <a:gd name="T37" fmla="*/ 4 h 19"/>
                  <a:gd name="T38" fmla="*/ 1 w 17"/>
                  <a:gd name="T39" fmla="*/ 7 h 19"/>
                  <a:gd name="T40" fmla="*/ 0 w 17"/>
                  <a:gd name="T41" fmla="*/ 10 h 19"/>
                  <a:gd name="T42" fmla="*/ 0 w 17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7"/>
                    </a:lnTo>
                    <a:lnTo>
                      <a:pt x="15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04" name="Freeform 1064">
                <a:extLst>
                  <a:ext uri="{FF2B5EF4-FFF2-40B4-BE49-F238E27FC236}">
                    <a16:creationId xmlns:a16="http://schemas.microsoft.com/office/drawing/2014/main" id="{EA4C4A38-96C5-4E80-A77F-8402927E4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5" y="21780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05" name="Freeform 1065">
                <a:extLst>
                  <a:ext uri="{FF2B5EF4-FFF2-40B4-BE49-F238E27FC236}">
                    <a16:creationId xmlns:a16="http://schemas.microsoft.com/office/drawing/2014/main" id="{A85AA788-901F-41C8-AC8F-C8E182161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8713" y="21732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06" name="Freeform 1066">
                <a:extLst>
                  <a:ext uri="{FF2B5EF4-FFF2-40B4-BE49-F238E27FC236}">
                    <a16:creationId xmlns:a16="http://schemas.microsoft.com/office/drawing/2014/main" id="{82689E0F-D1D5-43FB-9BFE-4CE242F1C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6813" y="2187567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5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5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07" name="Freeform 1067">
                <a:extLst>
                  <a:ext uri="{FF2B5EF4-FFF2-40B4-BE49-F238E27FC236}">
                    <a16:creationId xmlns:a16="http://schemas.microsoft.com/office/drawing/2014/main" id="{688AD520-EA55-426E-887C-FCC8DB6BE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7150" y="22605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08" name="Freeform 1068">
                <a:extLst>
                  <a:ext uri="{FF2B5EF4-FFF2-40B4-BE49-F238E27FC236}">
                    <a16:creationId xmlns:a16="http://schemas.microsoft.com/office/drawing/2014/main" id="{53F077D8-F463-40A2-92D2-4600E2AEE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625" y="2252654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0 w 18"/>
                  <a:gd name="T5" fmla="*/ 13 h 17"/>
                  <a:gd name="T6" fmla="*/ 2 w 18"/>
                  <a:gd name="T7" fmla="*/ 16 h 17"/>
                  <a:gd name="T8" fmla="*/ 5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6 h 17"/>
                  <a:gd name="T18" fmla="*/ 17 w 18"/>
                  <a:gd name="T19" fmla="*/ 13 h 17"/>
                  <a:gd name="T20" fmla="*/ 18 w 18"/>
                  <a:gd name="T21" fmla="*/ 8 h 17"/>
                  <a:gd name="T22" fmla="*/ 18 w 18"/>
                  <a:gd name="T23" fmla="*/ 8 h 17"/>
                  <a:gd name="T24" fmla="*/ 17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5 w 18"/>
                  <a:gd name="T35" fmla="*/ 0 h 17"/>
                  <a:gd name="T36" fmla="*/ 2 w 18"/>
                  <a:gd name="T37" fmla="*/ 2 h 17"/>
                  <a:gd name="T38" fmla="*/ 0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09" name="Freeform 1069">
                <a:extLst>
                  <a:ext uri="{FF2B5EF4-FFF2-40B4-BE49-F238E27FC236}">
                    <a16:creationId xmlns:a16="http://schemas.microsoft.com/office/drawing/2014/main" id="{BFA0F9F8-5250-4E9F-A002-5C0922D9F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1275" y="2252654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1 w 18"/>
                  <a:gd name="T5" fmla="*/ 13 h 17"/>
                  <a:gd name="T6" fmla="*/ 3 w 18"/>
                  <a:gd name="T7" fmla="*/ 16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3 w 18"/>
                  <a:gd name="T15" fmla="*/ 17 h 17"/>
                  <a:gd name="T16" fmla="*/ 16 w 18"/>
                  <a:gd name="T17" fmla="*/ 16 h 17"/>
                  <a:gd name="T18" fmla="*/ 18 w 18"/>
                  <a:gd name="T19" fmla="*/ 13 h 17"/>
                  <a:gd name="T20" fmla="*/ 18 w 18"/>
                  <a:gd name="T21" fmla="*/ 8 h 17"/>
                  <a:gd name="T22" fmla="*/ 18 w 18"/>
                  <a:gd name="T23" fmla="*/ 8 h 17"/>
                  <a:gd name="T24" fmla="*/ 18 w 18"/>
                  <a:gd name="T25" fmla="*/ 5 h 17"/>
                  <a:gd name="T26" fmla="*/ 16 w 18"/>
                  <a:gd name="T27" fmla="*/ 2 h 17"/>
                  <a:gd name="T28" fmla="*/ 13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1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3" y="17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10" name="Freeform 1070">
                <a:extLst>
                  <a:ext uri="{FF2B5EF4-FFF2-40B4-BE49-F238E27FC236}">
                    <a16:creationId xmlns:a16="http://schemas.microsoft.com/office/drawing/2014/main" id="{D59DBC00-77D5-4074-A8EB-AD3DF1ABC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8588" y="22844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11" name="Freeform 1071">
                <a:extLst>
                  <a:ext uri="{FF2B5EF4-FFF2-40B4-BE49-F238E27FC236}">
                    <a16:creationId xmlns:a16="http://schemas.microsoft.com/office/drawing/2014/main" id="{7A7DBA6E-EF02-4076-90CF-59662D5D0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37475" y="22844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12" name="Freeform 1072">
                <a:extLst>
                  <a:ext uri="{FF2B5EF4-FFF2-40B4-BE49-F238E27FC236}">
                    <a16:creationId xmlns:a16="http://schemas.microsoft.com/office/drawing/2014/main" id="{58A01BF4-498F-4FFC-AB3B-8597C2B342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20075" y="23987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13" name="Freeform 1073">
                <a:extLst>
                  <a:ext uri="{FF2B5EF4-FFF2-40B4-BE49-F238E27FC236}">
                    <a16:creationId xmlns:a16="http://schemas.microsoft.com/office/drawing/2014/main" id="{23A268A8-A063-47FC-8CC7-438F96574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13725" y="23987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14" name="Line 1074">
                <a:extLst>
                  <a:ext uri="{FF2B5EF4-FFF2-40B4-BE49-F238E27FC236}">
                    <a16:creationId xmlns:a16="http://schemas.microsoft.com/office/drawing/2014/main" id="{DC932297-0C73-41FC-8175-67E6B394EC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756400" y="2601903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15" name="Line 1075">
                <a:extLst>
                  <a:ext uri="{FF2B5EF4-FFF2-40B4-BE49-F238E27FC236}">
                    <a16:creationId xmlns:a16="http://schemas.microsoft.com/office/drawing/2014/main" id="{F409B4B0-27A3-48A6-9143-F5D0EB67DF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58013" y="2601903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16" name="Line 1076">
                <a:extLst>
                  <a:ext uri="{FF2B5EF4-FFF2-40B4-BE49-F238E27FC236}">
                    <a16:creationId xmlns:a16="http://schemas.microsoft.com/office/drawing/2014/main" id="{A7E054D2-3E8F-4ED6-8843-CAAA4C0383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156450" y="2601903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17" name="Line 1077">
                <a:extLst>
                  <a:ext uri="{FF2B5EF4-FFF2-40B4-BE49-F238E27FC236}">
                    <a16:creationId xmlns:a16="http://schemas.microsoft.com/office/drawing/2014/main" id="{F442850B-9B68-40E6-8A28-FC2AAAD375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358063" y="2601903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18" name="Line 1078">
                <a:extLst>
                  <a:ext uri="{FF2B5EF4-FFF2-40B4-BE49-F238E27FC236}">
                    <a16:creationId xmlns:a16="http://schemas.microsoft.com/office/drawing/2014/main" id="{B58DEFAC-CD21-443F-885F-447B476DA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559675" y="2601903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19" name="Line 1079">
                <a:extLst>
                  <a:ext uri="{FF2B5EF4-FFF2-40B4-BE49-F238E27FC236}">
                    <a16:creationId xmlns:a16="http://schemas.microsoft.com/office/drawing/2014/main" id="{4AAADB13-CCA9-433A-92B6-69EA90F6B2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761288" y="2601903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20" name="Line 1080">
                <a:extLst>
                  <a:ext uri="{FF2B5EF4-FFF2-40B4-BE49-F238E27FC236}">
                    <a16:creationId xmlns:a16="http://schemas.microsoft.com/office/drawing/2014/main" id="{F18F4E2F-9BD5-4883-AE6A-6B19B59346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2900" y="2601903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21" name="Line 1081">
                <a:extLst>
                  <a:ext uri="{FF2B5EF4-FFF2-40B4-BE49-F238E27FC236}">
                    <a16:creationId xmlns:a16="http://schemas.microsoft.com/office/drawing/2014/main" id="{C8320766-45E7-44F5-A621-D5CEC766F0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161338" y="2601903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22" name="Line 1082">
                <a:extLst>
                  <a:ext uri="{FF2B5EF4-FFF2-40B4-BE49-F238E27FC236}">
                    <a16:creationId xmlns:a16="http://schemas.microsoft.com/office/drawing/2014/main" id="{F538E98C-F13E-4109-B647-DCD68427A7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362950" y="2601903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23" name="Line 1083">
                <a:extLst>
                  <a:ext uri="{FF2B5EF4-FFF2-40B4-BE49-F238E27FC236}">
                    <a16:creationId xmlns:a16="http://schemas.microsoft.com/office/drawing/2014/main" id="{D1D4CC20-DB27-4DC8-9BBB-FE49539BD2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64563" y="2601903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24" name="Line 1084">
                <a:extLst>
                  <a:ext uri="{FF2B5EF4-FFF2-40B4-BE49-F238E27FC236}">
                    <a16:creationId xmlns:a16="http://schemas.microsoft.com/office/drawing/2014/main" id="{4403A34B-95CA-43E1-8DCB-60FC679320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766175" y="2601903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25" name="Line 1085">
                <a:extLst>
                  <a:ext uri="{FF2B5EF4-FFF2-40B4-BE49-F238E27FC236}">
                    <a16:creationId xmlns:a16="http://schemas.microsoft.com/office/drawing/2014/main" id="{804A753E-3CC3-4CDB-9A78-475833E00B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511925" y="2601903"/>
                <a:ext cx="4286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26" name="Line 1086">
                <a:extLst>
                  <a:ext uri="{FF2B5EF4-FFF2-40B4-BE49-F238E27FC236}">
                    <a16:creationId xmlns:a16="http://schemas.microsoft.com/office/drawing/2014/main" id="{E120849D-9D84-4390-8A6A-8A179781C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511925" y="2006593"/>
                <a:ext cx="4286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27" name="Line 1087">
                <a:extLst>
                  <a:ext uri="{FF2B5EF4-FFF2-40B4-BE49-F238E27FC236}">
                    <a16:creationId xmlns:a16="http://schemas.microsoft.com/office/drawing/2014/main" id="{5549069A-2267-44D6-AE0B-CE126728E5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511925" y="1414458"/>
                <a:ext cx="4286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28" name="Freeform 1088">
                <a:extLst>
                  <a:ext uri="{FF2B5EF4-FFF2-40B4-BE49-F238E27FC236}">
                    <a16:creationId xmlns:a16="http://schemas.microsoft.com/office/drawing/2014/main" id="{2B19EAF6-9F08-4BD2-B817-E09C6F2D2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4788" y="2601903"/>
                <a:ext cx="2413000" cy="41275"/>
              </a:xfrm>
              <a:custGeom>
                <a:avLst/>
                <a:gdLst>
                  <a:gd name="T0" fmla="*/ 0 w 1520"/>
                  <a:gd name="T1" fmla="*/ 0 h 26"/>
                  <a:gd name="T2" fmla="*/ 1520 w 1520"/>
                  <a:gd name="T3" fmla="*/ 0 h 26"/>
                  <a:gd name="T4" fmla="*/ 1520 w 1520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20" h="26">
                    <a:moveTo>
                      <a:pt x="0" y="0"/>
                    </a:moveTo>
                    <a:lnTo>
                      <a:pt x="1520" y="0"/>
                    </a:lnTo>
                    <a:lnTo>
                      <a:pt x="1520" y="26"/>
                    </a:lnTo>
                  </a:path>
                </a:pathLst>
              </a:cu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29" name="Freeform 1089">
                <a:extLst>
                  <a:ext uri="{FF2B5EF4-FFF2-40B4-BE49-F238E27FC236}">
                    <a16:creationId xmlns:a16="http://schemas.microsoft.com/office/drawing/2014/main" id="{EA728660-57B9-414C-BF9A-B5875B5AD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11925" y="1117596"/>
                <a:ext cx="42863" cy="1525582"/>
              </a:xfrm>
              <a:custGeom>
                <a:avLst/>
                <a:gdLst>
                  <a:gd name="T0" fmla="*/ 27 w 27"/>
                  <a:gd name="T1" fmla="*/ 961 h 961"/>
                  <a:gd name="T2" fmla="*/ 27 w 27"/>
                  <a:gd name="T3" fmla="*/ 0 h 961"/>
                  <a:gd name="T4" fmla="*/ 0 w 27"/>
                  <a:gd name="T5" fmla="*/ 0 h 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961">
                    <a:moveTo>
                      <a:pt x="27" y="961"/>
                    </a:moveTo>
                    <a:lnTo>
                      <a:pt x="27" y="0"/>
                    </a:lnTo>
                    <a:lnTo>
                      <a:pt x="0" y="0"/>
                    </a:lnTo>
                  </a:path>
                </a:pathLst>
              </a:cu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30" name="Line 1090">
                <a:extLst>
                  <a:ext uri="{FF2B5EF4-FFF2-40B4-BE49-F238E27FC236}">
                    <a16:creationId xmlns:a16="http://schemas.microsoft.com/office/drawing/2014/main" id="{8ED75295-0914-4F4C-8F5B-25874954E9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511925" y="2303454"/>
                <a:ext cx="4286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31" name="Line 1091">
                <a:extLst>
                  <a:ext uri="{FF2B5EF4-FFF2-40B4-BE49-F238E27FC236}">
                    <a16:creationId xmlns:a16="http://schemas.microsoft.com/office/drawing/2014/main" id="{46A7896B-90AE-4221-B099-6491979995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511925" y="1711319"/>
                <a:ext cx="4286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A7E2E82-BBD2-4EC7-A3B5-A2E324181A98}"/>
                </a:ext>
              </a:extLst>
            </p:cNvPr>
            <p:cNvGrpSpPr/>
            <p:nvPr/>
          </p:nvGrpSpPr>
          <p:grpSpPr>
            <a:xfrm>
              <a:off x="168163" y="1052509"/>
              <a:ext cx="2980234" cy="2159736"/>
              <a:chOff x="146899" y="1052509"/>
              <a:chExt cx="2980234" cy="2159736"/>
            </a:xfrm>
          </p:grpSpPr>
          <p:sp>
            <p:nvSpPr>
              <p:cNvPr id="2035" name="Rectangle 5">
                <a:extLst>
                  <a:ext uri="{FF2B5EF4-FFF2-40B4-BE49-F238E27FC236}">
                    <a16:creationId xmlns:a16="http://schemas.microsoft.com/office/drawing/2014/main" id="{BF9513DA-6DBA-47B2-9F58-56FD3F6C6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929" y="2786052"/>
                <a:ext cx="386324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b="1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Months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36" name="Rectangle 6">
                <a:extLst>
                  <a:ext uri="{FF2B5EF4-FFF2-40B4-BE49-F238E27FC236}">
                    <a16:creationId xmlns:a16="http://schemas.microsoft.com/office/drawing/2014/main" id="{E148F795-7D9C-4312-A49B-EC5B96CCC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235731" y="1832568"/>
                <a:ext cx="391133" cy="1384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900" b="1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PFS (%)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37" name="Rectangle 7">
                <a:extLst>
                  <a:ext uri="{FF2B5EF4-FFF2-40B4-BE49-F238E27FC236}">
                    <a16:creationId xmlns:a16="http://schemas.microsoft.com/office/drawing/2014/main" id="{C9D0C3C8-8D17-4791-A158-79C96C778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6200000">
                <a:off x="354640" y="1633953"/>
                <a:ext cx="94578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b="1">
                    <a:solidFill>
                      <a:srgbClr val="595454"/>
                    </a:solidFill>
                    <a:latin typeface="Trebuchet MS Bold" panose="020B0703020202020204" pitchFamily="34" charset="0"/>
                  </a:rPr>
                  <a:t>a,b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38" name="Rectangle 8">
                <a:extLst>
                  <a:ext uri="{FF2B5EF4-FFF2-40B4-BE49-F238E27FC236}">
                    <a16:creationId xmlns:a16="http://schemas.microsoft.com/office/drawing/2014/main" id="{FA9D32F6-0E99-487A-9A4D-FF6E1DEFE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26042" y="2492366"/>
                <a:ext cx="245260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600" b="1" dirty="0">
                    <a:solidFill>
                      <a:srgbClr val="A69F9F"/>
                    </a:solidFill>
                    <a:latin typeface="Trebuchet MS Bold" panose="020B0703020202020204" pitchFamily="34" charset="0"/>
                  </a:rPr>
                  <a:t>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2041" name="Rectangle 11">
                <a:extLst>
                  <a:ext uri="{FF2B5EF4-FFF2-40B4-BE49-F238E27FC236}">
                    <a16:creationId xmlns:a16="http://schemas.microsoft.com/office/drawing/2014/main" id="{4607237B-7008-4D3C-8065-84B5533FC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917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473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42" name="Rectangle 12">
                <a:extLst>
                  <a:ext uri="{FF2B5EF4-FFF2-40B4-BE49-F238E27FC236}">
                    <a16:creationId xmlns:a16="http://schemas.microsoft.com/office/drawing/2014/main" id="{F8C5D572-4EE8-4BFC-AAE0-C32ED05CD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117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384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43" name="Rectangle 13">
                <a:extLst>
                  <a:ext uri="{FF2B5EF4-FFF2-40B4-BE49-F238E27FC236}">
                    <a16:creationId xmlns:a16="http://schemas.microsoft.com/office/drawing/2014/main" id="{EC6D44CE-25AD-48D0-A12A-0921E0C59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730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258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44" name="Rectangle 14">
                <a:extLst>
                  <a:ext uri="{FF2B5EF4-FFF2-40B4-BE49-F238E27FC236}">
                    <a16:creationId xmlns:a16="http://schemas.microsoft.com/office/drawing/2014/main" id="{7E29EF16-A988-4C53-94BD-05B3CA16A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930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181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45" name="Rectangle 15">
                <a:extLst>
                  <a:ext uri="{FF2B5EF4-FFF2-40B4-BE49-F238E27FC236}">
                    <a16:creationId xmlns:a16="http://schemas.microsoft.com/office/drawing/2014/main" id="{0DA12987-77C3-443A-87AB-4B38F14D6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717" y="30591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132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2046" name="Rectangle 16">
                <a:extLst>
                  <a:ext uri="{FF2B5EF4-FFF2-40B4-BE49-F238E27FC236}">
                    <a16:creationId xmlns:a16="http://schemas.microsoft.com/office/drawing/2014/main" id="{0467251B-44F1-47D3-9AE6-330374438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4092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89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47" name="Rectangle 17">
                <a:extLst>
                  <a:ext uri="{FF2B5EF4-FFF2-40B4-BE49-F238E27FC236}">
                    <a16:creationId xmlns:a16="http://schemas.microsoft.com/office/drawing/2014/main" id="{CD53A61C-1788-46B7-8B20-D48C4B4E3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292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60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48" name="Rectangle 18">
                <a:extLst>
                  <a:ext uri="{FF2B5EF4-FFF2-40B4-BE49-F238E27FC236}">
                    <a16:creationId xmlns:a16="http://schemas.microsoft.com/office/drawing/2014/main" id="{3058BEED-D1E4-45E1-8463-2C23C1585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080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39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49" name="Rectangle 19">
                <a:extLst>
                  <a:ext uri="{FF2B5EF4-FFF2-40B4-BE49-F238E27FC236}">
                    <a16:creationId xmlns:a16="http://schemas.microsoft.com/office/drawing/2014/main" id="{4AC1B834-441B-4403-9AE0-69F231B5A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517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23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50" name="Rectangle 20">
                <a:extLst>
                  <a:ext uri="{FF2B5EF4-FFF2-40B4-BE49-F238E27FC236}">
                    <a16:creationId xmlns:a16="http://schemas.microsoft.com/office/drawing/2014/main" id="{68F3ECCE-D3D9-416A-8089-265B2ABB0A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2130" y="30591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51" name="Rectangle 21">
                <a:extLst>
                  <a:ext uri="{FF2B5EF4-FFF2-40B4-BE49-F238E27FC236}">
                    <a16:creationId xmlns:a16="http://schemas.microsoft.com/office/drawing/2014/main" id="{3812A74F-0D61-47E3-B775-6D14C4DC2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030" y="30591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52" name="Rectangle 22">
                <a:extLst>
                  <a:ext uri="{FF2B5EF4-FFF2-40B4-BE49-F238E27FC236}">
                    <a16:creationId xmlns:a16="http://schemas.microsoft.com/office/drawing/2014/main" id="{C9563993-CB52-4662-AEBD-3546B5913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230" y="30591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53" name="Rectangle 23">
                <a:extLst>
                  <a:ext uri="{FF2B5EF4-FFF2-40B4-BE49-F238E27FC236}">
                    <a16:creationId xmlns:a16="http://schemas.microsoft.com/office/drawing/2014/main" id="{928B57F6-BACB-49AB-916B-5818B1D45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3317" y="30591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009FBA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54" name="Rectangle 24">
                <a:extLst>
                  <a:ext uri="{FF2B5EF4-FFF2-40B4-BE49-F238E27FC236}">
                    <a16:creationId xmlns:a16="http://schemas.microsoft.com/office/drawing/2014/main" id="{BA764324-7411-46C0-A95C-7F44AD385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917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482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2055" name="Rectangle 25">
                <a:extLst>
                  <a:ext uri="{FF2B5EF4-FFF2-40B4-BE49-F238E27FC236}">
                    <a16:creationId xmlns:a16="http://schemas.microsoft.com/office/drawing/2014/main" id="{60190ECD-21DF-408B-8675-8AA1B043A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117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325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2056" name="Rectangle 26">
                <a:extLst>
                  <a:ext uri="{FF2B5EF4-FFF2-40B4-BE49-F238E27FC236}">
                    <a16:creationId xmlns:a16="http://schemas.microsoft.com/office/drawing/2014/main" id="{9C14D2C5-56FE-4BDB-9FD8-BF34679A3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730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200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57" name="Rectangle 27">
                <a:extLst>
                  <a:ext uri="{FF2B5EF4-FFF2-40B4-BE49-F238E27FC236}">
                    <a16:creationId xmlns:a16="http://schemas.microsoft.com/office/drawing/2014/main" id="{27D59D23-B584-45B0-8CBA-F86DD9E16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930" y="3135301"/>
                <a:ext cx="100990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dirty="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109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2058" name="Rectangle 28">
                <a:extLst>
                  <a:ext uri="{FF2B5EF4-FFF2-40B4-BE49-F238E27FC236}">
                    <a16:creationId xmlns:a16="http://schemas.microsoft.com/office/drawing/2014/main" id="{A74D235E-1901-4E7E-B6B7-A96C97CE7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005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72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59" name="Rectangle 29">
                <a:extLst>
                  <a:ext uri="{FF2B5EF4-FFF2-40B4-BE49-F238E27FC236}">
                    <a16:creationId xmlns:a16="http://schemas.microsoft.com/office/drawing/2014/main" id="{B215E2A2-75EF-48B5-9BA0-45E7756A3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4092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41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60" name="Rectangle 30">
                <a:extLst>
                  <a:ext uri="{FF2B5EF4-FFF2-40B4-BE49-F238E27FC236}">
                    <a16:creationId xmlns:a16="http://schemas.microsoft.com/office/drawing/2014/main" id="{36F55E50-BAAE-4E34-BBC7-B23A7044D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292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25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61" name="Rectangle 31">
                <a:extLst>
                  <a:ext uri="{FF2B5EF4-FFF2-40B4-BE49-F238E27FC236}">
                    <a16:creationId xmlns:a16="http://schemas.microsoft.com/office/drawing/2014/main" id="{A8C5EFAC-9A01-4EB6-B63E-044F9DA02F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080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62" name="Rectangle 32">
                <a:extLst>
                  <a:ext uri="{FF2B5EF4-FFF2-40B4-BE49-F238E27FC236}">
                    <a16:creationId xmlns:a16="http://schemas.microsoft.com/office/drawing/2014/main" id="{2EDD4AF6-62C9-459E-89F7-28B669241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517" y="3135301"/>
                <a:ext cx="67326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12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63" name="Rectangle 33">
                <a:extLst>
                  <a:ext uri="{FF2B5EF4-FFF2-40B4-BE49-F238E27FC236}">
                    <a16:creationId xmlns:a16="http://schemas.microsoft.com/office/drawing/2014/main" id="{A8D65844-606A-4FE7-B0F4-6762115B8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6417" y="31353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64" name="Rectangle 34">
                <a:extLst>
                  <a:ext uri="{FF2B5EF4-FFF2-40B4-BE49-F238E27FC236}">
                    <a16:creationId xmlns:a16="http://schemas.microsoft.com/office/drawing/2014/main" id="{FA746648-03B9-41B8-8F5A-9121CD76E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030" y="31353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4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65" name="Rectangle 35">
                <a:extLst>
                  <a:ext uri="{FF2B5EF4-FFF2-40B4-BE49-F238E27FC236}">
                    <a16:creationId xmlns:a16="http://schemas.microsoft.com/office/drawing/2014/main" id="{C13FAC93-406F-42A7-ADCE-CADCDABAA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1230" y="31353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66" name="Rectangle 36">
                <a:extLst>
                  <a:ext uri="{FF2B5EF4-FFF2-40B4-BE49-F238E27FC236}">
                    <a16:creationId xmlns:a16="http://schemas.microsoft.com/office/drawing/2014/main" id="{D7F0C852-4E18-44FF-A2A0-CBE78EC9A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3317" y="3135301"/>
                <a:ext cx="3366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>
                    <a:solidFill>
                      <a:srgbClr val="7F7F7F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67" name="Line 37">
                <a:extLst>
                  <a:ext uri="{FF2B5EF4-FFF2-40B4-BE49-F238E27FC236}">
                    <a16:creationId xmlns:a16="http://schemas.microsoft.com/office/drawing/2014/main" id="{0F5C1685-2AB8-4767-A1F5-17BA973063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7067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8" name="Line 38">
                <a:extLst>
                  <a:ext uri="{FF2B5EF4-FFF2-40B4-BE49-F238E27FC236}">
                    <a16:creationId xmlns:a16="http://schemas.microsoft.com/office/drawing/2014/main" id="{C255C08A-53AB-4565-8DA1-C5F841D8A7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709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69" name="Line 39">
                <a:extLst>
                  <a:ext uri="{FF2B5EF4-FFF2-40B4-BE49-F238E27FC236}">
                    <a16:creationId xmlns:a16="http://schemas.microsoft.com/office/drawing/2014/main" id="{A1DB464F-533E-449B-BBD8-3D36B2B2AE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8704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0" name="Line 40">
                <a:extLst>
                  <a:ext uri="{FF2B5EF4-FFF2-40B4-BE49-F238E27FC236}">
                    <a16:creationId xmlns:a16="http://schemas.microsoft.com/office/drawing/2014/main" id="{08034555-875A-43CF-B159-182FFFACA3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0317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1" name="Line 41">
                <a:extLst>
                  <a:ext uri="{FF2B5EF4-FFF2-40B4-BE49-F238E27FC236}">
                    <a16:creationId xmlns:a16="http://schemas.microsoft.com/office/drawing/2014/main" id="{B4FAAE1A-75BB-482D-855B-D7051AE679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034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2" name="Line 42">
                <a:extLst>
                  <a:ext uri="{FF2B5EF4-FFF2-40B4-BE49-F238E27FC236}">
                    <a16:creationId xmlns:a16="http://schemas.microsoft.com/office/drawing/2014/main" id="{839EEA19-5BB2-4853-B3AD-D38A934A2E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1954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3" name="Line 43">
                <a:extLst>
                  <a:ext uri="{FF2B5EF4-FFF2-40B4-BE49-F238E27FC236}">
                    <a16:creationId xmlns:a16="http://schemas.microsoft.com/office/drawing/2014/main" id="{26BDF52C-EBB8-42E7-BD50-3549EB4DC4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71979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4" name="Line 44">
                <a:extLst>
                  <a:ext uri="{FF2B5EF4-FFF2-40B4-BE49-F238E27FC236}">
                    <a16:creationId xmlns:a16="http://schemas.microsoft.com/office/drawing/2014/main" id="{B747F5CA-2A77-4123-BC5E-993709F95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359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5" name="Line 45">
                <a:extLst>
                  <a:ext uri="{FF2B5EF4-FFF2-40B4-BE49-F238E27FC236}">
                    <a16:creationId xmlns:a16="http://schemas.microsoft.com/office/drawing/2014/main" id="{9E7C2D1D-79CF-4A23-BC37-111E6290CB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75204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6" name="Line 46">
                <a:extLst>
                  <a:ext uri="{FF2B5EF4-FFF2-40B4-BE49-F238E27FC236}">
                    <a16:creationId xmlns:a16="http://schemas.microsoft.com/office/drawing/2014/main" id="{F0D0038E-165C-493A-BF70-37F9E074B8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5229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7" name="Line 47">
                <a:extLst>
                  <a:ext uri="{FF2B5EF4-FFF2-40B4-BE49-F238E27FC236}">
                    <a16:creationId xmlns:a16="http://schemas.microsoft.com/office/drawing/2014/main" id="{F229AB34-8EA7-474A-A565-21BDEF714D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684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8" name="Line 48">
                <a:extLst>
                  <a:ext uri="{FF2B5EF4-FFF2-40B4-BE49-F238E27FC236}">
                    <a16:creationId xmlns:a16="http://schemas.microsoft.com/office/drawing/2014/main" id="{00D2392C-3622-4431-AB0F-D8012BFE9B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6867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79" name="Line 49">
                <a:extLst>
                  <a:ext uri="{FF2B5EF4-FFF2-40B4-BE49-F238E27FC236}">
                    <a16:creationId xmlns:a16="http://schemas.microsoft.com/office/drawing/2014/main" id="{09E9FB88-1BC4-4A2A-91F9-D5F11930F7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43229" y="2603490"/>
                <a:ext cx="22225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0" name="Line 50">
                <a:extLst>
                  <a:ext uri="{FF2B5EF4-FFF2-40B4-BE49-F238E27FC236}">
                    <a16:creationId xmlns:a16="http://schemas.microsoft.com/office/drawing/2014/main" id="{75502D5C-7912-423D-804A-3A3F98ECA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43229" y="2306629"/>
                <a:ext cx="22225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1" name="Line 51">
                <a:extLst>
                  <a:ext uri="{FF2B5EF4-FFF2-40B4-BE49-F238E27FC236}">
                    <a16:creationId xmlns:a16="http://schemas.microsoft.com/office/drawing/2014/main" id="{EBA56938-75A7-41B6-862A-947CCA2AA9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43229" y="2009768"/>
                <a:ext cx="22225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2" name="Line 52">
                <a:extLst>
                  <a:ext uri="{FF2B5EF4-FFF2-40B4-BE49-F238E27FC236}">
                    <a16:creationId xmlns:a16="http://schemas.microsoft.com/office/drawing/2014/main" id="{02FFA555-E3F3-47D8-B8DA-BD3F2A9163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43229" y="1711319"/>
                <a:ext cx="22225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3" name="Line 53">
                <a:extLst>
                  <a:ext uri="{FF2B5EF4-FFF2-40B4-BE49-F238E27FC236}">
                    <a16:creationId xmlns:a16="http://schemas.microsoft.com/office/drawing/2014/main" id="{9C06BF08-3EFC-4099-8441-5F59AC4804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43229" y="1414457"/>
                <a:ext cx="22225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4" name="Line 54">
                <a:extLst>
                  <a:ext uri="{FF2B5EF4-FFF2-40B4-BE49-F238E27FC236}">
                    <a16:creationId xmlns:a16="http://schemas.microsoft.com/office/drawing/2014/main" id="{D2ECA661-5E79-4EC3-8FE5-E9088BC1BC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43229" y="1117596"/>
                <a:ext cx="22225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5" name="Line 55">
                <a:extLst>
                  <a:ext uri="{FF2B5EF4-FFF2-40B4-BE49-F238E27FC236}">
                    <a16:creationId xmlns:a16="http://schemas.microsoft.com/office/drawing/2014/main" id="{91DD239E-87B0-4630-AF80-AA229C0A3A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65454" y="2603490"/>
                <a:ext cx="241141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6" name="Line 56">
                <a:extLst>
                  <a:ext uri="{FF2B5EF4-FFF2-40B4-BE49-F238E27FC236}">
                    <a16:creationId xmlns:a16="http://schemas.microsoft.com/office/drawing/2014/main" id="{E6356FBC-B0BD-40C9-9AE5-37644C12BA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67067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7" name="Line 57">
                <a:extLst>
                  <a:ext uri="{FF2B5EF4-FFF2-40B4-BE49-F238E27FC236}">
                    <a16:creationId xmlns:a16="http://schemas.microsoft.com/office/drawing/2014/main" id="{3DF75185-F8C1-4E93-A6EE-0408E17935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06709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8" name="Line 58">
                <a:extLst>
                  <a:ext uri="{FF2B5EF4-FFF2-40B4-BE49-F238E27FC236}">
                    <a16:creationId xmlns:a16="http://schemas.microsoft.com/office/drawing/2014/main" id="{D0D061F1-B062-4C8E-9A11-55846AB0A0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268704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89" name="Line 59">
                <a:extLst>
                  <a:ext uri="{FF2B5EF4-FFF2-40B4-BE49-F238E27FC236}">
                    <a16:creationId xmlns:a16="http://schemas.microsoft.com/office/drawing/2014/main" id="{E7A694BD-6388-41BF-8C84-7FFEEDF3E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0317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0" name="Line 60">
                <a:extLst>
                  <a:ext uri="{FF2B5EF4-FFF2-40B4-BE49-F238E27FC236}">
                    <a16:creationId xmlns:a16="http://schemas.microsoft.com/office/drawing/2014/main" id="{88B4E70E-AEAC-4798-8104-B753AF0169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67034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1" name="Line 61">
                <a:extLst>
                  <a:ext uri="{FF2B5EF4-FFF2-40B4-BE49-F238E27FC236}">
                    <a16:creationId xmlns:a16="http://schemas.microsoft.com/office/drawing/2014/main" id="{A3011C13-FAA3-45EC-AAB6-3443958A2E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71954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2" name="Line 62">
                <a:extLst>
                  <a:ext uri="{FF2B5EF4-FFF2-40B4-BE49-F238E27FC236}">
                    <a16:creationId xmlns:a16="http://schemas.microsoft.com/office/drawing/2014/main" id="{BEC7A215-A7F3-47C0-9B3B-4A3520B5B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071979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3" name="Line 63">
                <a:extLst>
                  <a:ext uri="{FF2B5EF4-FFF2-40B4-BE49-F238E27FC236}">
                    <a16:creationId xmlns:a16="http://schemas.microsoft.com/office/drawing/2014/main" id="{8ECEE43F-7C2A-4C85-8F5D-956553BCFB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27359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4" name="Line 64">
                <a:extLst>
                  <a:ext uri="{FF2B5EF4-FFF2-40B4-BE49-F238E27FC236}">
                    <a16:creationId xmlns:a16="http://schemas.microsoft.com/office/drawing/2014/main" id="{6A9C86C3-7418-4AAD-98F9-B72C0C633F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75204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5" name="Line 65">
                <a:extLst>
                  <a:ext uri="{FF2B5EF4-FFF2-40B4-BE49-F238E27FC236}">
                    <a16:creationId xmlns:a16="http://schemas.microsoft.com/office/drawing/2014/main" id="{73B66361-699C-4E8F-B02A-CF837D6815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75229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6" name="Line 66">
                <a:extLst>
                  <a:ext uri="{FF2B5EF4-FFF2-40B4-BE49-F238E27FC236}">
                    <a16:creationId xmlns:a16="http://schemas.microsoft.com/office/drawing/2014/main" id="{3438823A-6A85-4AA3-AE22-A352F88285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76842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7" name="Line 67">
                <a:extLst>
                  <a:ext uri="{FF2B5EF4-FFF2-40B4-BE49-F238E27FC236}">
                    <a16:creationId xmlns:a16="http://schemas.microsoft.com/office/drawing/2014/main" id="{12A43521-A442-4F2F-A17E-2AE31CFBEB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76867" y="2603490"/>
                <a:ext cx="0" cy="41275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8" name="Line 68">
                <a:extLst>
                  <a:ext uri="{FF2B5EF4-FFF2-40B4-BE49-F238E27FC236}">
                    <a16:creationId xmlns:a16="http://schemas.microsoft.com/office/drawing/2014/main" id="{4C8278EA-752E-42E7-958C-106D4FA668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665454" y="1117596"/>
                <a:ext cx="0" cy="1527169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99" name="Line 69">
                <a:extLst>
                  <a:ext uri="{FF2B5EF4-FFF2-40B4-BE49-F238E27FC236}">
                    <a16:creationId xmlns:a16="http://schemas.microsoft.com/office/drawing/2014/main" id="{71079894-BD25-4599-A103-C812A2040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22592" y="2603490"/>
                <a:ext cx="4286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00" name="Line 70">
                <a:extLst>
                  <a:ext uri="{FF2B5EF4-FFF2-40B4-BE49-F238E27FC236}">
                    <a16:creationId xmlns:a16="http://schemas.microsoft.com/office/drawing/2014/main" id="{2110F737-7A22-45CF-BCC0-D424983BB0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22592" y="2306629"/>
                <a:ext cx="4286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01" name="Line 71">
                <a:extLst>
                  <a:ext uri="{FF2B5EF4-FFF2-40B4-BE49-F238E27FC236}">
                    <a16:creationId xmlns:a16="http://schemas.microsoft.com/office/drawing/2014/main" id="{061B91CE-E561-4FEB-9F2F-648E166165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22592" y="2009768"/>
                <a:ext cx="4286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02" name="Line 72">
                <a:extLst>
                  <a:ext uri="{FF2B5EF4-FFF2-40B4-BE49-F238E27FC236}">
                    <a16:creationId xmlns:a16="http://schemas.microsoft.com/office/drawing/2014/main" id="{905A4E19-F1F2-4318-86BD-5D53DFD86C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22592" y="1711319"/>
                <a:ext cx="4286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03" name="Line 73">
                <a:extLst>
                  <a:ext uri="{FF2B5EF4-FFF2-40B4-BE49-F238E27FC236}">
                    <a16:creationId xmlns:a16="http://schemas.microsoft.com/office/drawing/2014/main" id="{A3CE0181-A201-4F22-8D5A-0BB4D167B6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22592" y="1414457"/>
                <a:ext cx="4286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04" name="Line 74">
                <a:extLst>
                  <a:ext uri="{FF2B5EF4-FFF2-40B4-BE49-F238E27FC236}">
                    <a16:creationId xmlns:a16="http://schemas.microsoft.com/office/drawing/2014/main" id="{C5853D5D-4271-4DCB-A7D9-011334EA38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22592" y="1117596"/>
                <a:ext cx="42863" cy="0"/>
              </a:xfrm>
              <a:prstGeom prst="line">
                <a:avLst/>
              </a:prstGeom>
              <a:noFill/>
              <a:ln w="6350">
                <a:solidFill>
                  <a:srgbClr val="595454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05" name="Freeform 75">
                <a:extLst>
                  <a:ext uri="{FF2B5EF4-FFF2-40B4-BE49-F238E27FC236}">
                    <a16:creationId xmlns:a16="http://schemas.microsoft.com/office/drawing/2014/main" id="{0AA60A0B-0EB4-4331-A2E2-62BB89888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06" name="Freeform 76">
                <a:extLst>
                  <a:ext uri="{FF2B5EF4-FFF2-40B4-BE49-F238E27FC236}">
                    <a16:creationId xmlns:a16="http://schemas.microsoft.com/office/drawing/2014/main" id="{EE048A2A-F287-46D6-B683-34B2D521F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07" name="Freeform 77">
                <a:extLst>
                  <a:ext uri="{FF2B5EF4-FFF2-40B4-BE49-F238E27FC236}">
                    <a16:creationId xmlns:a16="http://schemas.microsoft.com/office/drawing/2014/main" id="{AA5344FB-6AC9-4FA4-9D95-01225AEC6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08" name="Freeform 78">
                <a:extLst>
                  <a:ext uri="{FF2B5EF4-FFF2-40B4-BE49-F238E27FC236}">
                    <a16:creationId xmlns:a16="http://schemas.microsoft.com/office/drawing/2014/main" id="{DB4DB67E-CBF1-48F1-98F0-0176C2EA8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09" name="Freeform 79">
                <a:extLst>
                  <a:ext uri="{FF2B5EF4-FFF2-40B4-BE49-F238E27FC236}">
                    <a16:creationId xmlns:a16="http://schemas.microsoft.com/office/drawing/2014/main" id="{E7CC5135-74E8-4E3D-9CAC-6EA470058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10" name="Freeform 80">
                <a:extLst>
                  <a:ext uri="{FF2B5EF4-FFF2-40B4-BE49-F238E27FC236}">
                    <a16:creationId xmlns:a16="http://schemas.microsoft.com/office/drawing/2014/main" id="{0EDF8C9F-FC5F-4841-9587-673D5CE8E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11" name="Freeform 81">
                <a:extLst>
                  <a:ext uri="{FF2B5EF4-FFF2-40B4-BE49-F238E27FC236}">
                    <a16:creationId xmlns:a16="http://schemas.microsoft.com/office/drawing/2014/main" id="{9A5466A4-3BE2-4F15-AEBC-A850D0B70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12" name="Freeform 82">
                <a:extLst>
                  <a:ext uri="{FF2B5EF4-FFF2-40B4-BE49-F238E27FC236}">
                    <a16:creationId xmlns:a16="http://schemas.microsoft.com/office/drawing/2014/main" id="{00798CFA-3FBD-420A-8277-0CD04FD22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13" name="Freeform 83">
                <a:extLst>
                  <a:ext uri="{FF2B5EF4-FFF2-40B4-BE49-F238E27FC236}">
                    <a16:creationId xmlns:a16="http://schemas.microsoft.com/office/drawing/2014/main" id="{E36235A6-5028-4A27-AEE0-E6364AC8BE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14" name="Freeform 84">
                <a:extLst>
                  <a:ext uri="{FF2B5EF4-FFF2-40B4-BE49-F238E27FC236}">
                    <a16:creationId xmlns:a16="http://schemas.microsoft.com/office/drawing/2014/main" id="{C5994FFF-0739-4C3E-BF25-5CC25EE7C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15" name="Freeform 85">
                <a:extLst>
                  <a:ext uri="{FF2B5EF4-FFF2-40B4-BE49-F238E27FC236}">
                    <a16:creationId xmlns:a16="http://schemas.microsoft.com/office/drawing/2014/main" id="{05701AAA-D9F3-43A2-9B5F-D10630658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16" name="Freeform 86">
                <a:extLst>
                  <a:ext uri="{FF2B5EF4-FFF2-40B4-BE49-F238E27FC236}">
                    <a16:creationId xmlns:a16="http://schemas.microsoft.com/office/drawing/2014/main" id="{08119C06-31DD-4774-B9A4-ED363DFDA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17" name="Freeform 87">
                <a:extLst>
                  <a:ext uri="{FF2B5EF4-FFF2-40B4-BE49-F238E27FC236}">
                    <a16:creationId xmlns:a16="http://schemas.microsoft.com/office/drawing/2014/main" id="{931AF79A-F233-44CB-97FB-6864EE662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18" name="Freeform 88">
                <a:extLst>
                  <a:ext uri="{FF2B5EF4-FFF2-40B4-BE49-F238E27FC236}">
                    <a16:creationId xmlns:a16="http://schemas.microsoft.com/office/drawing/2014/main" id="{A5634010-3977-4679-A434-2E568B154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19" name="Freeform 89">
                <a:extLst>
                  <a:ext uri="{FF2B5EF4-FFF2-40B4-BE49-F238E27FC236}">
                    <a16:creationId xmlns:a16="http://schemas.microsoft.com/office/drawing/2014/main" id="{84E9D530-BD8D-4BC0-8C62-B8F7C5BA41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20" name="Freeform 90">
                <a:extLst>
                  <a:ext uri="{FF2B5EF4-FFF2-40B4-BE49-F238E27FC236}">
                    <a16:creationId xmlns:a16="http://schemas.microsoft.com/office/drawing/2014/main" id="{B2C4A680-0001-4BDD-8256-C71C3742A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21" name="Freeform 91">
                <a:extLst>
                  <a:ext uri="{FF2B5EF4-FFF2-40B4-BE49-F238E27FC236}">
                    <a16:creationId xmlns:a16="http://schemas.microsoft.com/office/drawing/2014/main" id="{25CA9050-6761-498B-BD4A-7D07B993C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22" name="Freeform 92">
                <a:extLst>
                  <a:ext uri="{FF2B5EF4-FFF2-40B4-BE49-F238E27FC236}">
                    <a16:creationId xmlns:a16="http://schemas.microsoft.com/office/drawing/2014/main" id="{6D9796CB-797A-425B-9DB3-A2071EA6F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23" name="Freeform 93">
                <a:extLst>
                  <a:ext uri="{FF2B5EF4-FFF2-40B4-BE49-F238E27FC236}">
                    <a16:creationId xmlns:a16="http://schemas.microsoft.com/office/drawing/2014/main" id="{8AF0B34E-EE19-465E-BD0A-007286EB8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24" name="Freeform 94">
                <a:extLst>
                  <a:ext uri="{FF2B5EF4-FFF2-40B4-BE49-F238E27FC236}">
                    <a16:creationId xmlns:a16="http://schemas.microsoft.com/office/drawing/2014/main" id="{09F7AB4C-7CFD-4FF8-A86A-ED7EF7B2F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25" name="Freeform 95">
                <a:extLst>
                  <a:ext uri="{FF2B5EF4-FFF2-40B4-BE49-F238E27FC236}">
                    <a16:creationId xmlns:a16="http://schemas.microsoft.com/office/drawing/2014/main" id="{7F39A599-0E71-4EBC-93B7-816326E7A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26" name="Freeform 96">
                <a:extLst>
                  <a:ext uri="{FF2B5EF4-FFF2-40B4-BE49-F238E27FC236}">
                    <a16:creationId xmlns:a16="http://schemas.microsoft.com/office/drawing/2014/main" id="{559E1655-FABD-4B02-874E-4E2F98252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954" y="1157283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6 w 18"/>
                  <a:gd name="T17" fmla="*/ 17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6 w 18"/>
                  <a:gd name="T27" fmla="*/ 3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27" name="Freeform 97">
                <a:extLst>
                  <a:ext uri="{FF2B5EF4-FFF2-40B4-BE49-F238E27FC236}">
                    <a16:creationId xmlns:a16="http://schemas.microsoft.com/office/drawing/2014/main" id="{B3DD2659-AF59-4A85-B877-A0132DC56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04" y="118903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28" name="Freeform 98">
                <a:extLst>
                  <a:ext uri="{FF2B5EF4-FFF2-40B4-BE49-F238E27FC236}">
                    <a16:creationId xmlns:a16="http://schemas.microsoft.com/office/drawing/2014/main" id="{8A1A0130-0B9B-4A38-8976-B15A48008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42" y="121602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1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29" name="Freeform 99">
                <a:extLst>
                  <a:ext uri="{FF2B5EF4-FFF2-40B4-BE49-F238E27FC236}">
                    <a16:creationId xmlns:a16="http://schemas.microsoft.com/office/drawing/2014/main" id="{AD17D730-BDF6-47F1-BA50-57E18298F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829" y="123348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30" name="Freeform 100">
                <a:extLst>
                  <a:ext uri="{FF2B5EF4-FFF2-40B4-BE49-F238E27FC236}">
                    <a16:creationId xmlns:a16="http://schemas.microsoft.com/office/drawing/2014/main" id="{0E290B89-C410-4AE8-B40E-864A15B8D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5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31" name="Freeform 101">
                <a:extLst>
                  <a:ext uri="{FF2B5EF4-FFF2-40B4-BE49-F238E27FC236}">
                    <a16:creationId xmlns:a16="http://schemas.microsoft.com/office/drawing/2014/main" id="{856B5150-800F-4C31-BF41-FFD2A230B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5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32" name="Freeform 102">
                <a:extLst>
                  <a:ext uri="{FF2B5EF4-FFF2-40B4-BE49-F238E27FC236}">
                    <a16:creationId xmlns:a16="http://schemas.microsoft.com/office/drawing/2014/main" id="{9E759D8D-FF7F-4C89-9ABC-CE756AA01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5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33" name="Freeform 103">
                <a:extLst>
                  <a:ext uri="{FF2B5EF4-FFF2-40B4-BE49-F238E27FC236}">
                    <a16:creationId xmlns:a16="http://schemas.microsoft.com/office/drawing/2014/main" id="{CEC5EA81-0114-4EEB-A447-B646B3CEF1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5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34" name="Freeform 104">
                <a:extLst>
                  <a:ext uri="{FF2B5EF4-FFF2-40B4-BE49-F238E27FC236}">
                    <a16:creationId xmlns:a16="http://schemas.microsoft.com/office/drawing/2014/main" id="{22C7D3F1-10CD-41F5-87E4-72653F5C4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5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35" name="Freeform 105">
                <a:extLst>
                  <a:ext uri="{FF2B5EF4-FFF2-40B4-BE49-F238E27FC236}">
                    <a16:creationId xmlns:a16="http://schemas.microsoft.com/office/drawing/2014/main" id="{C42A092E-021B-482C-8770-BC00F636D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5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36" name="Freeform 106">
                <a:extLst>
                  <a:ext uri="{FF2B5EF4-FFF2-40B4-BE49-F238E27FC236}">
                    <a16:creationId xmlns:a16="http://schemas.microsoft.com/office/drawing/2014/main" id="{992985ED-C09F-467D-8503-0D10D2570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5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37" name="Freeform 107">
                <a:extLst>
                  <a:ext uri="{FF2B5EF4-FFF2-40B4-BE49-F238E27FC236}">
                    <a16:creationId xmlns:a16="http://schemas.microsoft.com/office/drawing/2014/main" id="{66F7586B-C3E6-481E-992C-37408F6B4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767" y="12763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38" name="Freeform 108">
                <a:extLst>
                  <a:ext uri="{FF2B5EF4-FFF2-40B4-BE49-F238E27FC236}">
                    <a16:creationId xmlns:a16="http://schemas.microsoft.com/office/drawing/2014/main" id="{005E6060-F4F6-43BA-B8F6-809BCC001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767" y="12763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39" name="Freeform 109">
                <a:extLst>
                  <a:ext uri="{FF2B5EF4-FFF2-40B4-BE49-F238E27FC236}">
                    <a16:creationId xmlns:a16="http://schemas.microsoft.com/office/drawing/2014/main" id="{60F95CE5-6938-4CC8-8CC1-4DBBCEA26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54" y="12763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40" name="Freeform 110">
                <a:extLst>
                  <a:ext uri="{FF2B5EF4-FFF2-40B4-BE49-F238E27FC236}">
                    <a16:creationId xmlns:a16="http://schemas.microsoft.com/office/drawing/2014/main" id="{C6BE9F89-F497-470F-85AA-3B31F376F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54" y="12763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41" name="Freeform 111">
                <a:extLst>
                  <a:ext uri="{FF2B5EF4-FFF2-40B4-BE49-F238E27FC236}">
                    <a16:creationId xmlns:a16="http://schemas.microsoft.com/office/drawing/2014/main" id="{1CE142F9-9888-4732-8810-5664730A0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117" y="12890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42" name="Freeform 112">
                <a:extLst>
                  <a:ext uri="{FF2B5EF4-FFF2-40B4-BE49-F238E27FC236}">
                    <a16:creationId xmlns:a16="http://schemas.microsoft.com/office/drawing/2014/main" id="{9639CAB2-F000-4D19-A86D-EB7E4D2FB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117" y="12890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43" name="Freeform 113">
                <a:extLst>
                  <a:ext uri="{FF2B5EF4-FFF2-40B4-BE49-F238E27FC236}">
                    <a16:creationId xmlns:a16="http://schemas.microsoft.com/office/drawing/2014/main" id="{C92CC67D-2D02-4249-92C6-3594738D8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054" y="129857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44" name="Freeform 114">
                <a:extLst>
                  <a:ext uri="{FF2B5EF4-FFF2-40B4-BE49-F238E27FC236}">
                    <a16:creationId xmlns:a16="http://schemas.microsoft.com/office/drawing/2014/main" id="{94AD9092-77AC-4714-A74C-F0974FF11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742" y="133667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45" name="Freeform 115">
                <a:extLst>
                  <a:ext uri="{FF2B5EF4-FFF2-40B4-BE49-F238E27FC236}">
                    <a16:creationId xmlns:a16="http://schemas.microsoft.com/office/drawing/2014/main" id="{C4180858-B3B5-4D17-B541-95AA6105B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3729" y="138588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46" name="Freeform 116">
                <a:extLst>
                  <a:ext uri="{FF2B5EF4-FFF2-40B4-BE49-F238E27FC236}">
                    <a16:creationId xmlns:a16="http://schemas.microsoft.com/office/drawing/2014/main" id="{78ADED97-86FB-405F-B048-A9A544848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317" y="139699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47" name="Freeform 117">
                <a:extLst>
                  <a:ext uri="{FF2B5EF4-FFF2-40B4-BE49-F238E27FC236}">
                    <a16:creationId xmlns:a16="http://schemas.microsoft.com/office/drawing/2014/main" id="{219A2F20-DA1B-4673-9F3B-A1A99A931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492" y="141445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48" name="Freeform 118">
                <a:extLst>
                  <a:ext uri="{FF2B5EF4-FFF2-40B4-BE49-F238E27FC236}">
                    <a16:creationId xmlns:a16="http://schemas.microsoft.com/office/drawing/2014/main" id="{0032639E-5410-43A0-A322-4F7F4A787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492" y="141445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49" name="Freeform 119">
                <a:extLst>
                  <a:ext uri="{FF2B5EF4-FFF2-40B4-BE49-F238E27FC236}">
                    <a16:creationId xmlns:a16="http://schemas.microsoft.com/office/drawing/2014/main" id="{1ADE68A7-4E9A-42EC-A34E-DBE4761C1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492" y="141445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50" name="Freeform 120">
                <a:extLst>
                  <a:ext uri="{FF2B5EF4-FFF2-40B4-BE49-F238E27FC236}">
                    <a16:creationId xmlns:a16="http://schemas.microsoft.com/office/drawing/2014/main" id="{2B082900-5371-42D1-9098-F302AAEED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079" y="14287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7 w 18"/>
                  <a:gd name="T27" fmla="*/ 2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51" name="Freeform 121">
                <a:extLst>
                  <a:ext uri="{FF2B5EF4-FFF2-40B4-BE49-F238E27FC236}">
                    <a16:creationId xmlns:a16="http://schemas.microsoft.com/office/drawing/2014/main" id="{FC591BFE-9811-44B2-B02F-33176DD11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079" y="14287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7 w 18"/>
                  <a:gd name="T27" fmla="*/ 2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52" name="Freeform 122">
                <a:extLst>
                  <a:ext uri="{FF2B5EF4-FFF2-40B4-BE49-F238E27FC236}">
                    <a16:creationId xmlns:a16="http://schemas.microsoft.com/office/drawing/2014/main" id="{97B094A0-D812-400B-BEEE-F1A428B4B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254" y="14414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53" name="Freeform 123">
                <a:extLst>
                  <a:ext uri="{FF2B5EF4-FFF2-40B4-BE49-F238E27FC236}">
                    <a16:creationId xmlns:a16="http://schemas.microsoft.com/office/drawing/2014/main" id="{47F69ECF-EEB2-4356-A23C-3BF5C2A45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842" y="144620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6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6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54" name="Freeform 124">
                <a:extLst>
                  <a:ext uri="{FF2B5EF4-FFF2-40B4-BE49-F238E27FC236}">
                    <a16:creationId xmlns:a16="http://schemas.microsoft.com/office/drawing/2014/main" id="{69BBAB0B-3D57-4B93-AF05-166E53F70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779" y="1455732"/>
                <a:ext cx="25400" cy="25400"/>
              </a:xfrm>
              <a:custGeom>
                <a:avLst/>
                <a:gdLst>
                  <a:gd name="T0" fmla="*/ 0 w 16"/>
                  <a:gd name="T1" fmla="*/ 7 h 16"/>
                  <a:gd name="T2" fmla="*/ 0 w 16"/>
                  <a:gd name="T3" fmla="*/ 7 h 16"/>
                  <a:gd name="T4" fmla="*/ 0 w 16"/>
                  <a:gd name="T5" fmla="*/ 12 h 16"/>
                  <a:gd name="T6" fmla="*/ 1 w 16"/>
                  <a:gd name="T7" fmla="*/ 15 h 16"/>
                  <a:gd name="T8" fmla="*/ 4 w 16"/>
                  <a:gd name="T9" fmla="*/ 16 h 16"/>
                  <a:gd name="T10" fmla="*/ 7 w 16"/>
                  <a:gd name="T11" fmla="*/ 16 h 16"/>
                  <a:gd name="T12" fmla="*/ 7 w 16"/>
                  <a:gd name="T13" fmla="*/ 16 h 16"/>
                  <a:gd name="T14" fmla="*/ 12 w 16"/>
                  <a:gd name="T15" fmla="*/ 16 h 16"/>
                  <a:gd name="T16" fmla="*/ 15 w 16"/>
                  <a:gd name="T17" fmla="*/ 15 h 16"/>
                  <a:gd name="T18" fmla="*/ 16 w 16"/>
                  <a:gd name="T19" fmla="*/ 12 h 16"/>
                  <a:gd name="T20" fmla="*/ 16 w 16"/>
                  <a:gd name="T21" fmla="*/ 7 h 16"/>
                  <a:gd name="T22" fmla="*/ 16 w 16"/>
                  <a:gd name="T23" fmla="*/ 7 h 16"/>
                  <a:gd name="T24" fmla="*/ 16 w 16"/>
                  <a:gd name="T25" fmla="*/ 4 h 16"/>
                  <a:gd name="T26" fmla="*/ 15 w 16"/>
                  <a:gd name="T27" fmla="*/ 1 h 16"/>
                  <a:gd name="T28" fmla="*/ 12 w 16"/>
                  <a:gd name="T29" fmla="*/ 0 h 16"/>
                  <a:gd name="T30" fmla="*/ 7 w 16"/>
                  <a:gd name="T31" fmla="*/ 0 h 16"/>
                  <a:gd name="T32" fmla="*/ 7 w 16"/>
                  <a:gd name="T33" fmla="*/ 0 h 16"/>
                  <a:gd name="T34" fmla="*/ 4 w 16"/>
                  <a:gd name="T35" fmla="*/ 0 h 16"/>
                  <a:gd name="T36" fmla="*/ 1 w 16"/>
                  <a:gd name="T37" fmla="*/ 1 h 16"/>
                  <a:gd name="T38" fmla="*/ 0 w 16"/>
                  <a:gd name="T39" fmla="*/ 4 h 16"/>
                  <a:gd name="T40" fmla="*/ 0 w 16"/>
                  <a:gd name="T41" fmla="*/ 7 h 16"/>
                  <a:gd name="T42" fmla="*/ 0 w 16"/>
                  <a:gd name="T4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6">
                    <a:moveTo>
                      <a:pt x="0" y="7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55" name="Freeform 125">
                <a:extLst>
                  <a:ext uri="{FF2B5EF4-FFF2-40B4-BE49-F238E27FC236}">
                    <a16:creationId xmlns:a16="http://schemas.microsoft.com/office/drawing/2014/main" id="{740D0555-9076-4213-BE95-2F7BE4809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779" y="1455732"/>
                <a:ext cx="25400" cy="25400"/>
              </a:xfrm>
              <a:custGeom>
                <a:avLst/>
                <a:gdLst>
                  <a:gd name="T0" fmla="*/ 0 w 16"/>
                  <a:gd name="T1" fmla="*/ 7 h 16"/>
                  <a:gd name="T2" fmla="*/ 0 w 16"/>
                  <a:gd name="T3" fmla="*/ 7 h 16"/>
                  <a:gd name="T4" fmla="*/ 0 w 16"/>
                  <a:gd name="T5" fmla="*/ 12 h 16"/>
                  <a:gd name="T6" fmla="*/ 1 w 16"/>
                  <a:gd name="T7" fmla="*/ 15 h 16"/>
                  <a:gd name="T8" fmla="*/ 4 w 16"/>
                  <a:gd name="T9" fmla="*/ 16 h 16"/>
                  <a:gd name="T10" fmla="*/ 7 w 16"/>
                  <a:gd name="T11" fmla="*/ 16 h 16"/>
                  <a:gd name="T12" fmla="*/ 7 w 16"/>
                  <a:gd name="T13" fmla="*/ 16 h 16"/>
                  <a:gd name="T14" fmla="*/ 12 w 16"/>
                  <a:gd name="T15" fmla="*/ 16 h 16"/>
                  <a:gd name="T16" fmla="*/ 15 w 16"/>
                  <a:gd name="T17" fmla="*/ 15 h 16"/>
                  <a:gd name="T18" fmla="*/ 16 w 16"/>
                  <a:gd name="T19" fmla="*/ 12 h 16"/>
                  <a:gd name="T20" fmla="*/ 16 w 16"/>
                  <a:gd name="T21" fmla="*/ 7 h 16"/>
                  <a:gd name="T22" fmla="*/ 16 w 16"/>
                  <a:gd name="T23" fmla="*/ 7 h 16"/>
                  <a:gd name="T24" fmla="*/ 16 w 16"/>
                  <a:gd name="T25" fmla="*/ 4 h 16"/>
                  <a:gd name="T26" fmla="*/ 15 w 16"/>
                  <a:gd name="T27" fmla="*/ 1 h 16"/>
                  <a:gd name="T28" fmla="*/ 12 w 16"/>
                  <a:gd name="T29" fmla="*/ 0 h 16"/>
                  <a:gd name="T30" fmla="*/ 7 w 16"/>
                  <a:gd name="T31" fmla="*/ 0 h 16"/>
                  <a:gd name="T32" fmla="*/ 7 w 16"/>
                  <a:gd name="T33" fmla="*/ 0 h 16"/>
                  <a:gd name="T34" fmla="*/ 4 w 16"/>
                  <a:gd name="T35" fmla="*/ 0 h 16"/>
                  <a:gd name="T36" fmla="*/ 1 w 16"/>
                  <a:gd name="T37" fmla="*/ 1 h 16"/>
                  <a:gd name="T38" fmla="*/ 0 w 16"/>
                  <a:gd name="T39" fmla="*/ 4 h 16"/>
                  <a:gd name="T40" fmla="*/ 0 w 16"/>
                  <a:gd name="T41" fmla="*/ 7 h 16"/>
                  <a:gd name="T42" fmla="*/ 0 w 16"/>
                  <a:gd name="T4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6">
                    <a:moveTo>
                      <a:pt x="0" y="7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56" name="Freeform 126">
                <a:extLst>
                  <a:ext uri="{FF2B5EF4-FFF2-40B4-BE49-F238E27FC236}">
                    <a16:creationId xmlns:a16="http://schemas.microsoft.com/office/drawing/2014/main" id="{4BA35E00-2D1E-49C3-B42E-053CCEB79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42" y="1462082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1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57" name="Freeform 127">
                <a:extLst>
                  <a:ext uri="{FF2B5EF4-FFF2-40B4-BE49-F238E27FC236}">
                    <a16:creationId xmlns:a16="http://schemas.microsoft.com/office/drawing/2014/main" id="{8A5C563E-4C01-4714-AA51-D43E3DE68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67" y="1466845"/>
                <a:ext cx="26988" cy="30162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0 w 17"/>
                  <a:gd name="T5" fmla="*/ 13 h 19"/>
                  <a:gd name="T6" fmla="*/ 1 w 17"/>
                  <a:gd name="T7" fmla="*/ 16 h 19"/>
                  <a:gd name="T8" fmla="*/ 4 w 17"/>
                  <a:gd name="T9" fmla="*/ 17 h 19"/>
                  <a:gd name="T10" fmla="*/ 9 w 17"/>
                  <a:gd name="T11" fmla="*/ 19 h 19"/>
                  <a:gd name="T12" fmla="*/ 9 w 17"/>
                  <a:gd name="T13" fmla="*/ 19 h 19"/>
                  <a:gd name="T14" fmla="*/ 12 w 17"/>
                  <a:gd name="T15" fmla="*/ 17 h 19"/>
                  <a:gd name="T16" fmla="*/ 14 w 17"/>
                  <a:gd name="T17" fmla="*/ 16 h 19"/>
                  <a:gd name="T18" fmla="*/ 16 w 17"/>
                  <a:gd name="T19" fmla="*/ 13 h 19"/>
                  <a:gd name="T20" fmla="*/ 17 w 17"/>
                  <a:gd name="T21" fmla="*/ 9 h 19"/>
                  <a:gd name="T22" fmla="*/ 17 w 17"/>
                  <a:gd name="T23" fmla="*/ 9 h 19"/>
                  <a:gd name="T24" fmla="*/ 16 w 17"/>
                  <a:gd name="T25" fmla="*/ 6 h 19"/>
                  <a:gd name="T26" fmla="*/ 14 w 17"/>
                  <a:gd name="T27" fmla="*/ 3 h 19"/>
                  <a:gd name="T28" fmla="*/ 12 w 17"/>
                  <a:gd name="T29" fmla="*/ 0 h 19"/>
                  <a:gd name="T30" fmla="*/ 9 w 17"/>
                  <a:gd name="T31" fmla="*/ 0 h 19"/>
                  <a:gd name="T32" fmla="*/ 9 w 17"/>
                  <a:gd name="T33" fmla="*/ 0 h 19"/>
                  <a:gd name="T34" fmla="*/ 4 w 17"/>
                  <a:gd name="T35" fmla="*/ 0 h 19"/>
                  <a:gd name="T36" fmla="*/ 1 w 17"/>
                  <a:gd name="T37" fmla="*/ 3 h 19"/>
                  <a:gd name="T38" fmla="*/ 0 w 17"/>
                  <a:gd name="T39" fmla="*/ 6 h 19"/>
                  <a:gd name="T40" fmla="*/ 0 w 17"/>
                  <a:gd name="T41" fmla="*/ 9 h 19"/>
                  <a:gd name="T42" fmla="*/ 0 w 17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58" name="Freeform 128">
                <a:extLst>
                  <a:ext uri="{FF2B5EF4-FFF2-40B4-BE49-F238E27FC236}">
                    <a16:creationId xmlns:a16="http://schemas.microsoft.com/office/drawing/2014/main" id="{5AC0F644-94DC-460D-AEBA-CC722CB49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7704" y="149700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59" name="Freeform 129">
                <a:extLst>
                  <a:ext uri="{FF2B5EF4-FFF2-40B4-BE49-F238E27FC236}">
                    <a16:creationId xmlns:a16="http://schemas.microsoft.com/office/drawing/2014/main" id="{CEC6B8A6-9772-4FE6-9ACD-EC724CDCF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042" y="1531932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5 w 18"/>
                  <a:gd name="T27" fmla="*/ 4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4 h 19"/>
                  <a:gd name="T38" fmla="*/ 1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5" y="4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60" name="Freeform 130">
                <a:extLst>
                  <a:ext uri="{FF2B5EF4-FFF2-40B4-BE49-F238E27FC236}">
                    <a16:creationId xmlns:a16="http://schemas.microsoft.com/office/drawing/2014/main" id="{DA42F46F-876E-4B0D-88F5-70851F27F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629" y="154939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61" name="Freeform 131">
                <a:extLst>
                  <a:ext uri="{FF2B5EF4-FFF2-40B4-BE49-F238E27FC236}">
                    <a16:creationId xmlns:a16="http://schemas.microsoft.com/office/drawing/2014/main" id="{659073A7-F328-4AC2-BC31-7A5026ABD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629" y="154939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62" name="Freeform 132">
                <a:extLst>
                  <a:ext uri="{FF2B5EF4-FFF2-40B4-BE49-F238E27FC236}">
                    <a16:creationId xmlns:a16="http://schemas.microsoft.com/office/drawing/2014/main" id="{D511FD51-28CC-4EBB-9FD6-29B2ED4E6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804" y="155415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63" name="Freeform 133">
                <a:extLst>
                  <a:ext uri="{FF2B5EF4-FFF2-40B4-BE49-F238E27FC236}">
                    <a16:creationId xmlns:a16="http://schemas.microsoft.com/office/drawing/2014/main" id="{62D005AC-19C3-4B5D-8CDB-C477B0AA7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092" y="164146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64" name="Freeform 134">
                <a:extLst>
                  <a:ext uri="{FF2B5EF4-FFF2-40B4-BE49-F238E27FC236}">
                    <a16:creationId xmlns:a16="http://schemas.microsoft.com/office/drawing/2014/main" id="{5B443502-6A1E-4830-A5DA-995E5F5FE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679" y="16462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7 w 18"/>
                  <a:gd name="T27" fmla="*/ 2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65" name="Freeform 135">
                <a:extLst>
                  <a:ext uri="{FF2B5EF4-FFF2-40B4-BE49-F238E27FC236}">
                    <a16:creationId xmlns:a16="http://schemas.microsoft.com/office/drawing/2014/main" id="{5589E3DE-76F9-4C14-B1E1-BF1E3D471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4854" y="165416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66" name="Freeform 136">
                <a:extLst>
                  <a:ext uri="{FF2B5EF4-FFF2-40B4-BE49-F238E27FC236}">
                    <a16:creationId xmlns:a16="http://schemas.microsoft.com/office/drawing/2014/main" id="{41195FB1-71F8-4B00-A92A-F61CA095F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442" y="165416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67" name="Freeform 137">
                <a:extLst>
                  <a:ext uri="{FF2B5EF4-FFF2-40B4-BE49-F238E27FC236}">
                    <a16:creationId xmlns:a16="http://schemas.microsoft.com/office/drawing/2014/main" id="{667E2BCA-FF9E-4E6C-A6C5-DC1508050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617" y="16589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68" name="Freeform 138">
                <a:extLst>
                  <a:ext uri="{FF2B5EF4-FFF2-40B4-BE49-F238E27FC236}">
                    <a16:creationId xmlns:a16="http://schemas.microsoft.com/office/drawing/2014/main" id="{13482B68-A8B4-40A3-969D-E9DCC4E15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429" y="16970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69" name="Freeform 139">
                <a:extLst>
                  <a:ext uri="{FF2B5EF4-FFF2-40B4-BE49-F238E27FC236}">
                    <a16:creationId xmlns:a16="http://schemas.microsoft.com/office/drawing/2014/main" id="{4B19CA34-8CE5-4EE4-82D2-CBB16832D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429" y="16970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70" name="Freeform 140">
                <a:extLst>
                  <a:ext uri="{FF2B5EF4-FFF2-40B4-BE49-F238E27FC236}">
                    <a16:creationId xmlns:a16="http://schemas.microsoft.com/office/drawing/2014/main" id="{9D869710-C7C5-4853-8596-2FA126C28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529" y="173513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7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7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71" name="Freeform 141">
                <a:extLst>
                  <a:ext uri="{FF2B5EF4-FFF2-40B4-BE49-F238E27FC236}">
                    <a16:creationId xmlns:a16="http://schemas.microsoft.com/office/drawing/2014/main" id="{4819B7FC-C59F-457D-8675-EDDCD1929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1054" y="175100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72" name="Freeform 142">
                <a:extLst>
                  <a:ext uri="{FF2B5EF4-FFF2-40B4-BE49-F238E27FC236}">
                    <a16:creationId xmlns:a16="http://schemas.microsoft.com/office/drawing/2014/main" id="{FA4B1997-6A17-43DF-9875-767631E42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1217" y="184466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73" name="Freeform 143">
                <a:extLst>
                  <a:ext uri="{FF2B5EF4-FFF2-40B4-BE49-F238E27FC236}">
                    <a16:creationId xmlns:a16="http://schemas.microsoft.com/office/drawing/2014/main" id="{637C9DEE-A1E5-43BD-8224-3480DB6AD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5979" y="18494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74" name="Freeform 144">
                <a:extLst>
                  <a:ext uri="{FF2B5EF4-FFF2-40B4-BE49-F238E27FC236}">
                    <a16:creationId xmlns:a16="http://schemas.microsoft.com/office/drawing/2014/main" id="{496D0553-E8B2-4BD9-A9EB-4562AE307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0267" y="18621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75" name="Freeform 145">
                <a:extLst>
                  <a:ext uri="{FF2B5EF4-FFF2-40B4-BE49-F238E27FC236}">
                    <a16:creationId xmlns:a16="http://schemas.microsoft.com/office/drawing/2014/main" id="{8283D930-A767-49E4-88F2-ABE3F91C2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467" y="20145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76" name="Freeform 146">
                <a:extLst>
                  <a:ext uri="{FF2B5EF4-FFF2-40B4-BE49-F238E27FC236}">
                    <a16:creationId xmlns:a16="http://schemas.microsoft.com/office/drawing/2014/main" id="{501ACD7C-AC10-4EEC-8858-840C3C943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467" y="20145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77" name="Freeform 147">
                <a:extLst>
                  <a:ext uri="{FF2B5EF4-FFF2-40B4-BE49-F238E27FC236}">
                    <a16:creationId xmlns:a16="http://schemas.microsoft.com/office/drawing/2014/main" id="{23298614-F3E5-4809-9E08-90C7BCFBF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104" y="2030405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7 w 18"/>
                  <a:gd name="T17" fmla="*/ 17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7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78" name="Freeform 148">
                <a:extLst>
                  <a:ext uri="{FF2B5EF4-FFF2-40B4-BE49-F238E27FC236}">
                    <a16:creationId xmlns:a16="http://schemas.microsoft.com/office/drawing/2014/main" id="{238CC2D8-579A-49E8-B862-F9B4AE9F8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9329" y="2035167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1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6 w 18"/>
                  <a:gd name="T17" fmla="*/ 16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6 w 18"/>
                  <a:gd name="T27" fmla="*/ 3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79" name="Freeform 149">
                <a:extLst>
                  <a:ext uri="{FF2B5EF4-FFF2-40B4-BE49-F238E27FC236}">
                    <a16:creationId xmlns:a16="http://schemas.microsoft.com/office/drawing/2014/main" id="{C91B125E-8BBC-4C18-BEB9-E356F50AA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967" y="207485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2 w 18"/>
                  <a:gd name="T7" fmla="*/ 16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80" name="Freeform 150">
                <a:extLst>
                  <a:ext uri="{FF2B5EF4-FFF2-40B4-BE49-F238E27FC236}">
                    <a16:creationId xmlns:a16="http://schemas.microsoft.com/office/drawing/2014/main" id="{3FE282E8-A97A-4721-9473-40139BA34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3142" y="2093905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1 w 17"/>
                  <a:gd name="T7" fmla="*/ 15 h 18"/>
                  <a:gd name="T8" fmla="*/ 4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7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4 h 18"/>
                  <a:gd name="T26" fmla="*/ 14 w 17"/>
                  <a:gd name="T27" fmla="*/ 1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0 h 18"/>
                  <a:gd name="T36" fmla="*/ 1 w 17"/>
                  <a:gd name="T37" fmla="*/ 1 h 18"/>
                  <a:gd name="T38" fmla="*/ 0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81" name="Freeform 151">
                <a:extLst>
                  <a:ext uri="{FF2B5EF4-FFF2-40B4-BE49-F238E27FC236}">
                    <a16:creationId xmlns:a16="http://schemas.microsoft.com/office/drawing/2014/main" id="{D9BB06C1-97F0-4A6C-AB60-0E9444B9F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904" y="2111367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1 w 17"/>
                  <a:gd name="T7" fmla="*/ 15 h 18"/>
                  <a:gd name="T8" fmla="*/ 4 w 17"/>
                  <a:gd name="T9" fmla="*/ 16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6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4 h 18"/>
                  <a:gd name="T26" fmla="*/ 14 w 17"/>
                  <a:gd name="T27" fmla="*/ 3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0 h 18"/>
                  <a:gd name="T36" fmla="*/ 1 w 17"/>
                  <a:gd name="T37" fmla="*/ 3 h 18"/>
                  <a:gd name="T38" fmla="*/ 0 w 17"/>
                  <a:gd name="T39" fmla="*/ 4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4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82" name="Freeform 152">
                <a:extLst>
                  <a:ext uri="{FF2B5EF4-FFF2-40B4-BE49-F238E27FC236}">
                    <a16:creationId xmlns:a16="http://schemas.microsoft.com/office/drawing/2014/main" id="{345FCD5E-CD6C-4C71-9FFE-B3FED939A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9492" y="21161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83" name="Freeform 153">
                <a:extLst>
                  <a:ext uri="{FF2B5EF4-FFF2-40B4-BE49-F238E27FC236}">
                    <a16:creationId xmlns:a16="http://schemas.microsoft.com/office/drawing/2014/main" id="{A38ADA6A-8942-4259-96F0-4052EF3DF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9017" y="21272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84" name="Freeform 154">
                <a:extLst>
                  <a:ext uri="{FF2B5EF4-FFF2-40B4-BE49-F238E27FC236}">
                    <a16:creationId xmlns:a16="http://schemas.microsoft.com/office/drawing/2014/main" id="{6CD335C0-5476-41FD-B281-FAD0FCF082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5367" y="21272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85" name="Freeform 155">
                <a:extLst>
                  <a:ext uri="{FF2B5EF4-FFF2-40B4-BE49-F238E27FC236}">
                    <a16:creationId xmlns:a16="http://schemas.microsoft.com/office/drawing/2014/main" id="{BE2FDE8D-48C2-4B10-BB2B-D6EF29D8D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129" y="2136767"/>
                <a:ext cx="28575" cy="26987"/>
              </a:xfrm>
              <a:custGeom>
                <a:avLst/>
                <a:gdLst>
                  <a:gd name="T0" fmla="*/ 0 w 18"/>
                  <a:gd name="T1" fmla="*/ 9 h 17"/>
                  <a:gd name="T2" fmla="*/ 0 w 18"/>
                  <a:gd name="T3" fmla="*/ 9 h 17"/>
                  <a:gd name="T4" fmla="*/ 0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7 w 18"/>
                  <a:gd name="T19" fmla="*/ 12 h 17"/>
                  <a:gd name="T20" fmla="*/ 18 w 18"/>
                  <a:gd name="T21" fmla="*/ 9 h 17"/>
                  <a:gd name="T22" fmla="*/ 18 w 18"/>
                  <a:gd name="T23" fmla="*/ 9 h 17"/>
                  <a:gd name="T24" fmla="*/ 17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0 w 18"/>
                  <a:gd name="T39" fmla="*/ 5 h 17"/>
                  <a:gd name="T40" fmla="*/ 0 w 18"/>
                  <a:gd name="T41" fmla="*/ 9 h 17"/>
                  <a:gd name="T42" fmla="*/ 0 w 18"/>
                  <a:gd name="T4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86" name="Freeform 156">
                <a:extLst>
                  <a:ext uri="{FF2B5EF4-FFF2-40B4-BE49-F238E27FC236}">
                    <a16:creationId xmlns:a16="http://schemas.microsoft.com/office/drawing/2014/main" id="{F17C3B03-4AB7-400F-82DF-D8CE99A70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129" y="2136767"/>
                <a:ext cx="28575" cy="26987"/>
              </a:xfrm>
              <a:custGeom>
                <a:avLst/>
                <a:gdLst>
                  <a:gd name="T0" fmla="*/ 0 w 18"/>
                  <a:gd name="T1" fmla="*/ 9 h 17"/>
                  <a:gd name="T2" fmla="*/ 0 w 18"/>
                  <a:gd name="T3" fmla="*/ 9 h 17"/>
                  <a:gd name="T4" fmla="*/ 0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7 w 18"/>
                  <a:gd name="T19" fmla="*/ 12 h 17"/>
                  <a:gd name="T20" fmla="*/ 18 w 18"/>
                  <a:gd name="T21" fmla="*/ 9 h 17"/>
                  <a:gd name="T22" fmla="*/ 18 w 18"/>
                  <a:gd name="T23" fmla="*/ 9 h 17"/>
                  <a:gd name="T24" fmla="*/ 17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0 w 18"/>
                  <a:gd name="T39" fmla="*/ 5 h 17"/>
                  <a:gd name="T40" fmla="*/ 0 w 18"/>
                  <a:gd name="T41" fmla="*/ 9 h 17"/>
                  <a:gd name="T42" fmla="*/ 0 w 18"/>
                  <a:gd name="T4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87" name="Freeform 157">
                <a:extLst>
                  <a:ext uri="{FF2B5EF4-FFF2-40B4-BE49-F238E27FC236}">
                    <a16:creationId xmlns:a16="http://schemas.microsoft.com/office/drawing/2014/main" id="{00FB7910-64D0-4166-BF63-DF67B90E3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9179" y="21399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88" name="Freeform 158">
                <a:extLst>
                  <a:ext uri="{FF2B5EF4-FFF2-40B4-BE49-F238E27FC236}">
                    <a16:creationId xmlns:a16="http://schemas.microsoft.com/office/drawing/2014/main" id="{E6A4A8A7-E838-4C3A-BD55-EBE9D47C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2992" y="214470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89" name="Freeform 159">
                <a:extLst>
                  <a:ext uri="{FF2B5EF4-FFF2-40B4-BE49-F238E27FC236}">
                    <a16:creationId xmlns:a16="http://schemas.microsoft.com/office/drawing/2014/main" id="{9D486575-AB2E-472A-9A3E-024E160AE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5692" y="2160580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6 w 18"/>
                  <a:gd name="T17" fmla="*/ 17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6 w 18"/>
                  <a:gd name="T27" fmla="*/ 4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4 h 19"/>
                  <a:gd name="T38" fmla="*/ 1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6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90" name="Freeform 160">
                <a:extLst>
                  <a:ext uri="{FF2B5EF4-FFF2-40B4-BE49-F238E27FC236}">
                    <a16:creationId xmlns:a16="http://schemas.microsoft.com/office/drawing/2014/main" id="{D0E89D59-A8C1-4FB4-8F08-7A01F61B2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454" y="2160580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6 w 18"/>
                  <a:gd name="T17" fmla="*/ 17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6 w 18"/>
                  <a:gd name="T27" fmla="*/ 4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4 h 19"/>
                  <a:gd name="T38" fmla="*/ 1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6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91" name="Freeform 161">
                <a:extLst>
                  <a:ext uri="{FF2B5EF4-FFF2-40B4-BE49-F238E27FC236}">
                    <a16:creationId xmlns:a16="http://schemas.microsoft.com/office/drawing/2014/main" id="{18639781-C361-4511-B591-103300CCD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9979" y="21780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1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92" name="Freeform 162">
                <a:extLst>
                  <a:ext uri="{FF2B5EF4-FFF2-40B4-BE49-F238E27FC236}">
                    <a16:creationId xmlns:a16="http://schemas.microsoft.com/office/drawing/2014/main" id="{39B132E7-E85E-412C-BCBF-0DE9397BF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1417" y="2209792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5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8 h 18"/>
                  <a:gd name="T16" fmla="*/ 14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4 w 17"/>
                  <a:gd name="T27" fmla="*/ 3 h 18"/>
                  <a:gd name="T28" fmla="*/ 13 w 17"/>
                  <a:gd name="T29" fmla="*/ 1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1 h 18"/>
                  <a:gd name="T36" fmla="*/ 3 w 17"/>
                  <a:gd name="T37" fmla="*/ 3 h 18"/>
                  <a:gd name="T38" fmla="*/ 1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8"/>
                    </a:lnTo>
                    <a:lnTo>
                      <a:pt x="14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93" name="Freeform 163">
                <a:extLst>
                  <a:ext uri="{FF2B5EF4-FFF2-40B4-BE49-F238E27FC236}">
                    <a16:creationId xmlns:a16="http://schemas.microsoft.com/office/drawing/2014/main" id="{EAC7851C-CAB0-4852-B89B-0871B0918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2054" y="224312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1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6 w 18"/>
                  <a:gd name="T17" fmla="*/ 17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6 w 18"/>
                  <a:gd name="T27" fmla="*/ 3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1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94" name="Freeform 164">
                <a:extLst>
                  <a:ext uri="{FF2B5EF4-FFF2-40B4-BE49-F238E27FC236}">
                    <a16:creationId xmlns:a16="http://schemas.microsoft.com/office/drawing/2014/main" id="{B1DE7A9A-9DD4-45C7-BBB1-7354995AB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30629" y="2262179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1 w 18"/>
                  <a:gd name="T7" fmla="*/ 16 h 19"/>
                  <a:gd name="T8" fmla="*/ 4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1 w 18"/>
                  <a:gd name="T37" fmla="*/ 2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95" name="Freeform 165">
                <a:extLst>
                  <a:ext uri="{FF2B5EF4-FFF2-40B4-BE49-F238E27FC236}">
                    <a16:creationId xmlns:a16="http://schemas.microsoft.com/office/drawing/2014/main" id="{B9EBDB34-19C2-46E3-97A5-385432786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56042" y="22971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96" name="Freeform 166">
                <a:extLst>
                  <a:ext uri="{FF2B5EF4-FFF2-40B4-BE49-F238E27FC236}">
                    <a16:creationId xmlns:a16="http://schemas.microsoft.com/office/drawing/2014/main" id="{88D8B964-0190-4647-B91E-71ADA7BC1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392" y="22971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97" name="Freeform 167">
                <a:extLst>
                  <a:ext uri="{FF2B5EF4-FFF2-40B4-BE49-F238E27FC236}">
                    <a16:creationId xmlns:a16="http://schemas.microsoft.com/office/drawing/2014/main" id="{689840BD-1547-4AD1-A9D0-056D06A3E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392" y="22971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98" name="Freeform 168">
                <a:extLst>
                  <a:ext uri="{FF2B5EF4-FFF2-40B4-BE49-F238E27FC236}">
                    <a16:creationId xmlns:a16="http://schemas.microsoft.com/office/drawing/2014/main" id="{408394D4-0CA1-46F5-B3DD-3FADE825B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154" y="23066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199" name="Freeform 169">
                <a:extLst>
                  <a:ext uri="{FF2B5EF4-FFF2-40B4-BE49-F238E27FC236}">
                    <a16:creationId xmlns:a16="http://schemas.microsoft.com/office/drawing/2014/main" id="{2FDD2400-375B-4203-9DDD-9D653A9CD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154" y="23066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00" name="Freeform 170">
                <a:extLst>
                  <a:ext uri="{FF2B5EF4-FFF2-40B4-BE49-F238E27FC236}">
                    <a16:creationId xmlns:a16="http://schemas.microsoft.com/office/drawing/2014/main" id="{37D06E4C-C199-42D2-8958-6B9DDCF2A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329" y="23066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01" name="Freeform 171">
                <a:extLst>
                  <a:ext uri="{FF2B5EF4-FFF2-40B4-BE49-F238E27FC236}">
                    <a16:creationId xmlns:a16="http://schemas.microsoft.com/office/drawing/2014/main" id="{ABCAEA22-AF03-437D-B034-26C983207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854" y="23304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02" name="Freeform 172">
                <a:extLst>
                  <a:ext uri="{FF2B5EF4-FFF2-40B4-BE49-F238E27FC236}">
                    <a16:creationId xmlns:a16="http://schemas.microsoft.com/office/drawing/2014/main" id="{8BB923D4-E25A-4678-AF56-A339269CA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854" y="23304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03" name="Freeform 173">
                <a:extLst>
                  <a:ext uri="{FF2B5EF4-FFF2-40B4-BE49-F238E27FC236}">
                    <a16:creationId xmlns:a16="http://schemas.microsoft.com/office/drawing/2014/main" id="{E9CEC64F-01C1-4D84-BE43-8AA965BC42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442" y="23399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04" name="Freeform 174">
                <a:extLst>
                  <a:ext uri="{FF2B5EF4-FFF2-40B4-BE49-F238E27FC236}">
                    <a16:creationId xmlns:a16="http://schemas.microsoft.com/office/drawing/2014/main" id="{0B06CC30-53D5-4F2B-8B06-DC4DFEA6C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6204" y="23399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05" name="Freeform 175">
                <a:extLst>
                  <a:ext uri="{FF2B5EF4-FFF2-40B4-BE49-F238E27FC236}">
                    <a16:creationId xmlns:a16="http://schemas.microsoft.com/office/drawing/2014/main" id="{1A030DEC-A763-4E58-BA76-997A84E35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729" y="23399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06" name="Freeform 176">
                <a:extLst>
                  <a:ext uri="{FF2B5EF4-FFF2-40B4-BE49-F238E27FC236}">
                    <a16:creationId xmlns:a16="http://schemas.microsoft.com/office/drawing/2014/main" id="{3125E4FB-A0B6-4D5F-A10E-E7FF097D0E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00492" y="23399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07" name="Freeform 177">
                <a:extLst>
                  <a:ext uri="{FF2B5EF4-FFF2-40B4-BE49-F238E27FC236}">
                    <a16:creationId xmlns:a16="http://schemas.microsoft.com/office/drawing/2014/main" id="{42B99CC7-F285-4364-A2DB-3236C5E9E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7004" y="234472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1 w 18"/>
                  <a:gd name="T5" fmla="*/ 12 h 19"/>
                  <a:gd name="T6" fmla="*/ 3 w 18"/>
                  <a:gd name="T7" fmla="*/ 15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7 h 19"/>
                  <a:gd name="T16" fmla="*/ 16 w 18"/>
                  <a:gd name="T17" fmla="*/ 15 h 19"/>
                  <a:gd name="T18" fmla="*/ 18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5 h 19"/>
                  <a:gd name="T26" fmla="*/ 16 w 18"/>
                  <a:gd name="T27" fmla="*/ 3 h 19"/>
                  <a:gd name="T28" fmla="*/ 13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1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08" name="Freeform 178">
                <a:extLst>
                  <a:ext uri="{FF2B5EF4-FFF2-40B4-BE49-F238E27FC236}">
                    <a16:creationId xmlns:a16="http://schemas.microsoft.com/office/drawing/2014/main" id="{85BC513A-F5C0-462E-BC29-CC85371DE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592" y="2344729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2 h 19"/>
                  <a:gd name="T6" fmla="*/ 3 w 18"/>
                  <a:gd name="T7" fmla="*/ 15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7 w 18"/>
                  <a:gd name="T17" fmla="*/ 15 h 19"/>
                  <a:gd name="T18" fmla="*/ 18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5 h 19"/>
                  <a:gd name="T26" fmla="*/ 17 w 18"/>
                  <a:gd name="T27" fmla="*/ 3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2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09" name="Freeform 179">
                <a:extLst>
                  <a:ext uri="{FF2B5EF4-FFF2-40B4-BE49-F238E27FC236}">
                    <a16:creationId xmlns:a16="http://schemas.microsoft.com/office/drawing/2014/main" id="{9A94F234-39A6-441E-8FBF-6E04BD07A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9717" y="23574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10" name="Freeform 180">
                <a:extLst>
                  <a:ext uri="{FF2B5EF4-FFF2-40B4-BE49-F238E27FC236}">
                    <a16:creationId xmlns:a16="http://schemas.microsoft.com/office/drawing/2014/main" id="{BB7C899F-22BD-4CA5-9E22-DBC972BF0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892" y="23574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11" name="Freeform 181">
                <a:extLst>
                  <a:ext uri="{FF2B5EF4-FFF2-40B4-BE49-F238E27FC236}">
                    <a16:creationId xmlns:a16="http://schemas.microsoft.com/office/drawing/2014/main" id="{B627AC76-34F3-45FD-9E53-2136E85B2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242" y="2357429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2 w 17"/>
                  <a:gd name="T7" fmla="*/ 15 h 18"/>
                  <a:gd name="T8" fmla="*/ 5 w 17"/>
                  <a:gd name="T9" fmla="*/ 18 h 18"/>
                  <a:gd name="T10" fmla="*/ 9 w 17"/>
                  <a:gd name="T11" fmla="*/ 18 h 18"/>
                  <a:gd name="T12" fmla="*/ 9 w 17"/>
                  <a:gd name="T13" fmla="*/ 18 h 18"/>
                  <a:gd name="T14" fmla="*/ 12 w 17"/>
                  <a:gd name="T15" fmla="*/ 18 h 18"/>
                  <a:gd name="T16" fmla="*/ 15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5 w 17"/>
                  <a:gd name="T27" fmla="*/ 3 h 18"/>
                  <a:gd name="T28" fmla="*/ 12 w 17"/>
                  <a:gd name="T29" fmla="*/ 1 h 18"/>
                  <a:gd name="T30" fmla="*/ 9 w 17"/>
                  <a:gd name="T31" fmla="*/ 0 h 18"/>
                  <a:gd name="T32" fmla="*/ 9 w 17"/>
                  <a:gd name="T33" fmla="*/ 0 h 18"/>
                  <a:gd name="T34" fmla="*/ 5 w 17"/>
                  <a:gd name="T35" fmla="*/ 1 h 18"/>
                  <a:gd name="T36" fmla="*/ 2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12" name="Freeform 182">
                <a:extLst>
                  <a:ext uri="{FF2B5EF4-FFF2-40B4-BE49-F238E27FC236}">
                    <a16:creationId xmlns:a16="http://schemas.microsoft.com/office/drawing/2014/main" id="{FC1D62EE-D37C-40D2-A8D0-076306A681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242" y="2357429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2 w 17"/>
                  <a:gd name="T7" fmla="*/ 15 h 18"/>
                  <a:gd name="T8" fmla="*/ 5 w 17"/>
                  <a:gd name="T9" fmla="*/ 18 h 18"/>
                  <a:gd name="T10" fmla="*/ 9 w 17"/>
                  <a:gd name="T11" fmla="*/ 18 h 18"/>
                  <a:gd name="T12" fmla="*/ 9 w 17"/>
                  <a:gd name="T13" fmla="*/ 18 h 18"/>
                  <a:gd name="T14" fmla="*/ 12 w 17"/>
                  <a:gd name="T15" fmla="*/ 18 h 18"/>
                  <a:gd name="T16" fmla="*/ 15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5 w 17"/>
                  <a:gd name="T27" fmla="*/ 3 h 18"/>
                  <a:gd name="T28" fmla="*/ 12 w 17"/>
                  <a:gd name="T29" fmla="*/ 1 h 18"/>
                  <a:gd name="T30" fmla="*/ 9 w 17"/>
                  <a:gd name="T31" fmla="*/ 0 h 18"/>
                  <a:gd name="T32" fmla="*/ 9 w 17"/>
                  <a:gd name="T33" fmla="*/ 0 h 18"/>
                  <a:gd name="T34" fmla="*/ 5 w 17"/>
                  <a:gd name="T35" fmla="*/ 1 h 18"/>
                  <a:gd name="T36" fmla="*/ 2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13" name="Freeform 183">
                <a:extLst>
                  <a:ext uri="{FF2B5EF4-FFF2-40B4-BE49-F238E27FC236}">
                    <a16:creationId xmlns:a16="http://schemas.microsoft.com/office/drawing/2014/main" id="{AA38172C-36A6-4D59-8AA9-A8BB9BD74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179" y="23574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14" name="Freeform 184">
                <a:extLst>
                  <a:ext uri="{FF2B5EF4-FFF2-40B4-BE49-F238E27FC236}">
                    <a16:creationId xmlns:a16="http://schemas.microsoft.com/office/drawing/2014/main" id="{F003AC30-AAC2-4732-B575-46353DFAD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467" y="23844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15" name="Freeform 185">
                <a:extLst>
                  <a:ext uri="{FF2B5EF4-FFF2-40B4-BE49-F238E27FC236}">
                    <a16:creationId xmlns:a16="http://schemas.microsoft.com/office/drawing/2014/main" id="{EC59E199-4713-401C-9304-9CBAEA6C2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0992" y="23844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16" name="Freeform 186">
                <a:extLst>
                  <a:ext uri="{FF2B5EF4-FFF2-40B4-BE49-F238E27FC236}">
                    <a16:creationId xmlns:a16="http://schemas.microsoft.com/office/drawing/2014/main" id="{7DAA9D48-0E8D-4B59-8757-CDA0B865F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754" y="23844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17" name="Freeform 187">
                <a:extLst>
                  <a:ext uri="{FF2B5EF4-FFF2-40B4-BE49-F238E27FC236}">
                    <a16:creationId xmlns:a16="http://schemas.microsoft.com/office/drawing/2014/main" id="{A46A71D9-00EC-4A07-B732-6296BDF7E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7342" y="23844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18" name="Freeform 188">
                <a:extLst>
                  <a:ext uri="{FF2B5EF4-FFF2-40B4-BE49-F238E27FC236}">
                    <a16:creationId xmlns:a16="http://schemas.microsoft.com/office/drawing/2014/main" id="{411D835D-0CA5-4BBE-8663-94B5C97C2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38617" y="23844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19" name="Freeform 189">
                <a:extLst>
                  <a:ext uri="{FF2B5EF4-FFF2-40B4-BE49-F238E27FC236}">
                    <a16:creationId xmlns:a16="http://schemas.microsoft.com/office/drawing/2014/main" id="{BDEEDEE4-791C-4A06-8A8E-2214A3E50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242" y="2393941"/>
                <a:ext cx="26988" cy="25400"/>
              </a:xfrm>
              <a:custGeom>
                <a:avLst/>
                <a:gdLst>
                  <a:gd name="T0" fmla="*/ 0 w 17"/>
                  <a:gd name="T1" fmla="*/ 7 h 16"/>
                  <a:gd name="T2" fmla="*/ 0 w 17"/>
                  <a:gd name="T3" fmla="*/ 7 h 16"/>
                  <a:gd name="T4" fmla="*/ 0 w 17"/>
                  <a:gd name="T5" fmla="*/ 12 h 16"/>
                  <a:gd name="T6" fmla="*/ 1 w 17"/>
                  <a:gd name="T7" fmla="*/ 15 h 16"/>
                  <a:gd name="T8" fmla="*/ 4 w 17"/>
                  <a:gd name="T9" fmla="*/ 16 h 16"/>
                  <a:gd name="T10" fmla="*/ 8 w 17"/>
                  <a:gd name="T11" fmla="*/ 16 h 16"/>
                  <a:gd name="T12" fmla="*/ 8 w 17"/>
                  <a:gd name="T13" fmla="*/ 16 h 16"/>
                  <a:gd name="T14" fmla="*/ 11 w 17"/>
                  <a:gd name="T15" fmla="*/ 16 h 16"/>
                  <a:gd name="T16" fmla="*/ 14 w 17"/>
                  <a:gd name="T17" fmla="*/ 15 h 16"/>
                  <a:gd name="T18" fmla="*/ 16 w 17"/>
                  <a:gd name="T19" fmla="*/ 12 h 16"/>
                  <a:gd name="T20" fmla="*/ 17 w 17"/>
                  <a:gd name="T21" fmla="*/ 7 h 16"/>
                  <a:gd name="T22" fmla="*/ 17 w 17"/>
                  <a:gd name="T23" fmla="*/ 7 h 16"/>
                  <a:gd name="T24" fmla="*/ 16 w 17"/>
                  <a:gd name="T25" fmla="*/ 4 h 16"/>
                  <a:gd name="T26" fmla="*/ 14 w 17"/>
                  <a:gd name="T27" fmla="*/ 1 h 16"/>
                  <a:gd name="T28" fmla="*/ 11 w 17"/>
                  <a:gd name="T29" fmla="*/ 0 h 16"/>
                  <a:gd name="T30" fmla="*/ 8 w 17"/>
                  <a:gd name="T31" fmla="*/ 0 h 16"/>
                  <a:gd name="T32" fmla="*/ 8 w 17"/>
                  <a:gd name="T33" fmla="*/ 0 h 16"/>
                  <a:gd name="T34" fmla="*/ 4 w 17"/>
                  <a:gd name="T35" fmla="*/ 0 h 16"/>
                  <a:gd name="T36" fmla="*/ 1 w 17"/>
                  <a:gd name="T37" fmla="*/ 1 h 16"/>
                  <a:gd name="T38" fmla="*/ 0 w 17"/>
                  <a:gd name="T39" fmla="*/ 4 h 16"/>
                  <a:gd name="T40" fmla="*/ 0 w 17"/>
                  <a:gd name="T41" fmla="*/ 7 h 16"/>
                  <a:gd name="T42" fmla="*/ 0 w 17"/>
                  <a:gd name="T4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6">
                    <a:moveTo>
                      <a:pt x="0" y="7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8" y="16"/>
                    </a:lnTo>
                    <a:lnTo>
                      <a:pt x="8" y="16"/>
                    </a:lnTo>
                    <a:lnTo>
                      <a:pt x="11" y="16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7"/>
                    </a:lnTo>
                    <a:lnTo>
                      <a:pt x="17" y="7"/>
                    </a:lnTo>
                    <a:lnTo>
                      <a:pt x="16" y="4"/>
                    </a:lnTo>
                    <a:lnTo>
                      <a:pt x="14" y="1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20" name="Freeform 190">
                <a:extLst>
                  <a:ext uri="{FF2B5EF4-FFF2-40B4-BE49-F238E27FC236}">
                    <a16:creationId xmlns:a16="http://schemas.microsoft.com/office/drawing/2014/main" id="{6420B1B9-DE19-4A20-BA42-D65373EC8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329" y="2409816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5 w 18"/>
                  <a:gd name="T27" fmla="*/ 2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2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21" name="Freeform 191">
                <a:extLst>
                  <a:ext uri="{FF2B5EF4-FFF2-40B4-BE49-F238E27FC236}">
                    <a16:creationId xmlns:a16="http://schemas.microsoft.com/office/drawing/2014/main" id="{7442B910-ECED-43C8-9BDA-734F6B8BA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4029" y="2409816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7 h 19"/>
                  <a:gd name="T16" fmla="*/ 16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6 w 18"/>
                  <a:gd name="T27" fmla="*/ 2 h 19"/>
                  <a:gd name="T28" fmla="*/ 13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1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22" name="Freeform 192">
                <a:extLst>
                  <a:ext uri="{FF2B5EF4-FFF2-40B4-BE49-F238E27FC236}">
                    <a16:creationId xmlns:a16="http://schemas.microsoft.com/office/drawing/2014/main" id="{E8A07AAB-AA73-4537-A117-B6B652326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98967" y="2417754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4 h 18"/>
                  <a:gd name="T6" fmla="*/ 1 w 16"/>
                  <a:gd name="T7" fmla="*/ 17 h 18"/>
                  <a:gd name="T8" fmla="*/ 4 w 16"/>
                  <a:gd name="T9" fmla="*/ 18 h 18"/>
                  <a:gd name="T10" fmla="*/ 9 w 16"/>
                  <a:gd name="T11" fmla="*/ 18 h 18"/>
                  <a:gd name="T12" fmla="*/ 9 w 16"/>
                  <a:gd name="T13" fmla="*/ 18 h 18"/>
                  <a:gd name="T14" fmla="*/ 12 w 16"/>
                  <a:gd name="T15" fmla="*/ 18 h 18"/>
                  <a:gd name="T16" fmla="*/ 15 w 16"/>
                  <a:gd name="T17" fmla="*/ 17 h 18"/>
                  <a:gd name="T18" fmla="*/ 16 w 16"/>
                  <a:gd name="T19" fmla="*/ 14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1 h 18"/>
                  <a:gd name="T30" fmla="*/ 9 w 16"/>
                  <a:gd name="T31" fmla="*/ 0 h 18"/>
                  <a:gd name="T32" fmla="*/ 9 w 16"/>
                  <a:gd name="T33" fmla="*/ 0 h 18"/>
                  <a:gd name="T34" fmla="*/ 4 w 16"/>
                  <a:gd name="T35" fmla="*/ 1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23" name="Freeform 193">
                <a:extLst>
                  <a:ext uri="{FF2B5EF4-FFF2-40B4-BE49-F238E27FC236}">
                    <a16:creationId xmlns:a16="http://schemas.microsoft.com/office/drawing/2014/main" id="{A5EBF09E-4EA1-4D06-9EBA-86807078F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129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24" name="Freeform 194">
                <a:extLst>
                  <a:ext uri="{FF2B5EF4-FFF2-40B4-BE49-F238E27FC236}">
                    <a16:creationId xmlns:a16="http://schemas.microsoft.com/office/drawing/2014/main" id="{4D6928CA-A74D-4BEB-A63E-1AF479445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829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25" name="Freeform 195">
                <a:extLst>
                  <a:ext uri="{FF2B5EF4-FFF2-40B4-BE49-F238E27FC236}">
                    <a16:creationId xmlns:a16="http://schemas.microsoft.com/office/drawing/2014/main" id="{51D330FC-3CFB-4BED-A8E9-AEDAB0E36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829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26" name="Freeform 196">
                <a:extLst>
                  <a:ext uri="{FF2B5EF4-FFF2-40B4-BE49-F238E27FC236}">
                    <a16:creationId xmlns:a16="http://schemas.microsoft.com/office/drawing/2014/main" id="{B2E54234-EA5B-4CC1-8564-3B1267C7B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1204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27" name="Freeform 197">
                <a:extLst>
                  <a:ext uri="{FF2B5EF4-FFF2-40B4-BE49-F238E27FC236}">
                    <a16:creationId xmlns:a16="http://schemas.microsoft.com/office/drawing/2014/main" id="{7D4404E9-BC23-4593-BBE7-449520500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167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7 w 18"/>
                  <a:gd name="T27" fmla="*/ 2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28" name="Freeform 198">
                <a:extLst>
                  <a:ext uri="{FF2B5EF4-FFF2-40B4-BE49-F238E27FC236}">
                    <a16:creationId xmlns:a16="http://schemas.microsoft.com/office/drawing/2014/main" id="{E0AE780D-ED8C-40D4-9959-4A2CECF08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629" y="24447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29" name="Freeform 199">
                <a:extLst>
                  <a:ext uri="{FF2B5EF4-FFF2-40B4-BE49-F238E27FC236}">
                    <a16:creationId xmlns:a16="http://schemas.microsoft.com/office/drawing/2014/main" id="{686458D0-15DC-449A-BBA8-220652F70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979" y="24447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30" name="Freeform 200">
                <a:extLst>
                  <a:ext uri="{FF2B5EF4-FFF2-40B4-BE49-F238E27FC236}">
                    <a16:creationId xmlns:a16="http://schemas.microsoft.com/office/drawing/2014/main" id="{B8F8F817-561A-4F37-94A4-BA3243522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9492" y="246061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7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31" name="Freeform 201">
                <a:extLst>
                  <a:ext uri="{FF2B5EF4-FFF2-40B4-BE49-F238E27FC236}">
                    <a16:creationId xmlns:a16="http://schemas.microsoft.com/office/drawing/2014/main" id="{8C04CAF9-B2FD-42A3-82B8-69B49E038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2667" y="246061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32" name="Freeform 202">
                <a:extLst>
                  <a:ext uri="{FF2B5EF4-FFF2-40B4-BE49-F238E27FC236}">
                    <a16:creationId xmlns:a16="http://schemas.microsoft.com/office/drawing/2014/main" id="{90CF6809-A76F-4FFD-9EDA-567B477DBF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6804" y="246061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3 w 18"/>
                  <a:gd name="T7" fmla="*/ 16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7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33" name="Freeform 203">
                <a:extLst>
                  <a:ext uri="{FF2B5EF4-FFF2-40B4-BE49-F238E27FC236}">
                    <a16:creationId xmlns:a16="http://schemas.microsoft.com/office/drawing/2014/main" id="{807B5167-969F-465A-B8E6-EC38FB560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579" y="246061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2 w 18"/>
                  <a:gd name="T7" fmla="*/ 16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7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6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234" name="Freeform 204">
                <a:extLst>
                  <a:ext uri="{FF2B5EF4-FFF2-40B4-BE49-F238E27FC236}">
                    <a16:creationId xmlns:a16="http://schemas.microsoft.com/office/drawing/2014/main" id="{E7321FA2-5051-4740-A23E-F739EB405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5867" y="246061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3 w 18"/>
                  <a:gd name="T7" fmla="*/ 16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5" name="Freeform 206">
                <a:extLst>
                  <a:ext uri="{FF2B5EF4-FFF2-40B4-BE49-F238E27FC236}">
                    <a16:creationId xmlns:a16="http://schemas.microsoft.com/office/drawing/2014/main" id="{929D60E6-09D2-407F-8722-33412149B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554" y="246061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5 w 18"/>
                  <a:gd name="T17" fmla="*/ 16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5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5" y="16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6" name="Freeform 207">
                <a:extLst>
                  <a:ext uri="{FF2B5EF4-FFF2-40B4-BE49-F238E27FC236}">
                    <a16:creationId xmlns:a16="http://schemas.microsoft.com/office/drawing/2014/main" id="{C831EA58-E06A-49EC-9DBD-596343C7B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05404" y="246061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37" name="Rectangle 208">
                <a:extLst>
                  <a:ext uri="{FF2B5EF4-FFF2-40B4-BE49-F238E27FC236}">
                    <a16:creationId xmlns:a16="http://schemas.microsoft.com/office/drawing/2014/main" id="{10559607-387E-489D-8E30-B310407FC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3229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38" name="Rectangle 209">
                <a:extLst>
                  <a:ext uri="{FF2B5EF4-FFF2-40B4-BE49-F238E27FC236}">
                    <a16:creationId xmlns:a16="http://schemas.microsoft.com/office/drawing/2014/main" id="{809E2705-2646-4F77-A585-8D3B25FB2E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842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39" name="Rectangle 210">
                <a:extLst>
                  <a:ext uri="{FF2B5EF4-FFF2-40B4-BE49-F238E27FC236}">
                    <a16:creationId xmlns:a16="http://schemas.microsoft.com/office/drawing/2014/main" id="{7025A1D0-C166-4ADC-926C-2E6E8890C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454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40" name="Rectangle 211">
                <a:extLst>
                  <a:ext uri="{FF2B5EF4-FFF2-40B4-BE49-F238E27FC236}">
                    <a16:creationId xmlns:a16="http://schemas.microsoft.com/office/drawing/2014/main" id="{A77B59AB-7A83-46AE-BA58-7CBD476CE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892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9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41" name="Rectangle 212">
                <a:extLst>
                  <a:ext uri="{FF2B5EF4-FFF2-40B4-BE49-F238E27FC236}">
                    <a16:creationId xmlns:a16="http://schemas.microsoft.com/office/drawing/2014/main" id="{D5C32BEA-0670-44BF-B123-2A6656D26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1579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42" name="Rectangle 213">
                <a:extLst>
                  <a:ext uri="{FF2B5EF4-FFF2-40B4-BE49-F238E27FC236}">
                    <a16:creationId xmlns:a16="http://schemas.microsoft.com/office/drawing/2014/main" id="{0F701357-893C-48F9-8BDC-8977FB2A0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017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15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43" name="Rectangle 214">
                <a:extLst>
                  <a:ext uri="{FF2B5EF4-FFF2-40B4-BE49-F238E27FC236}">
                    <a16:creationId xmlns:a16="http://schemas.microsoft.com/office/drawing/2014/main" id="{FDE18DA0-0650-499F-A0A3-2DA883DE9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629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44" name="Rectangle 215">
                <a:extLst>
                  <a:ext uri="{FF2B5EF4-FFF2-40B4-BE49-F238E27FC236}">
                    <a16:creationId xmlns:a16="http://schemas.microsoft.com/office/drawing/2014/main" id="{8BCCFCB7-E93F-42A1-9E57-455B5D305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242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45" name="Rectangle 216">
                <a:extLst>
                  <a:ext uri="{FF2B5EF4-FFF2-40B4-BE49-F238E27FC236}">
                    <a16:creationId xmlns:a16="http://schemas.microsoft.com/office/drawing/2014/main" id="{8A515E52-D6E3-4454-B70A-E6B6611FC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854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24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46" name="Rectangle 217">
                <a:extLst>
                  <a:ext uri="{FF2B5EF4-FFF2-40B4-BE49-F238E27FC236}">
                    <a16:creationId xmlns:a16="http://schemas.microsoft.com/office/drawing/2014/main" id="{9944FEA0-811D-467A-BFF2-59E75CEC2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3292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47" name="Rectangle 218">
                <a:extLst>
                  <a:ext uri="{FF2B5EF4-FFF2-40B4-BE49-F238E27FC236}">
                    <a16:creationId xmlns:a16="http://schemas.microsoft.com/office/drawing/2014/main" id="{EBC653D2-8D36-47B1-A603-90820B9F0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4904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48" name="Rectangle 219">
                <a:extLst>
                  <a:ext uri="{FF2B5EF4-FFF2-40B4-BE49-F238E27FC236}">
                    <a16:creationId xmlns:a16="http://schemas.microsoft.com/office/drawing/2014/main" id="{0C5E3E88-4A23-4A46-A6A4-E4311CE1C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517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49" name="Rectangle 220">
                <a:extLst>
                  <a:ext uri="{FF2B5EF4-FFF2-40B4-BE49-F238E27FC236}">
                    <a16:creationId xmlns:a16="http://schemas.microsoft.com/office/drawing/2014/main" id="{971D234C-3C97-49F6-8409-8DAC5FB2E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129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50" name="Rectangle 221">
                <a:extLst>
                  <a:ext uri="{FF2B5EF4-FFF2-40B4-BE49-F238E27FC236}">
                    <a16:creationId xmlns:a16="http://schemas.microsoft.com/office/drawing/2014/main" id="{D2576273-89A4-48CA-AE42-0F4D4FAC6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504" y="2536816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51" name="Rectangle 222">
                <a:extLst>
                  <a:ext uri="{FF2B5EF4-FFF2-40B4-BE49-F238E27FC236}">
                    <a16:creationId xmlns:a16="http://schemas.microsoft.com/office/drawing/2014/main" id="{4EF56409-5DA3-4722-8E12-4898DD5AC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92" y="2241542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52" name="Rectangle 223">
                <a:extLst>
                  <a:ext uri="{FF2B5EF4-FFF2-40B4-BE49-F238E27FC236}">
                    <a16:creationId xmlns:a16="http://schemas.microsoft.com/office/drawing/2014/main" id="{FE730A5A-7036-48F9-8B0F-022D3D63A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92" y="1941506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40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53" name="Rectangle 224">
                <a:extLst>
                  <a:ext uri="{FF2B5EF4-FFF2-40B4-BE49-F238E27FC236}">
                    <a16:creationId xmlns:a16="http://schemas.microsoft.com/office/drawing/2014/main" id="{B45A8C0A-33BD-48B7-BA3A-20800C72A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92" y="1646232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54" name="Rectangle 225">
                <a:extLst>
                  <a:ext uri="{FF2B5EF4-FFF2-40B4-BE49-F238E27FC236}">
                    <a16:creationId xmlns:a16="http://schemas.microsoft.com/office/drawing/2014/main" id="{7311C70F-CE43-4E2F-A30D-EED6088EB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292" y="1347783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80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55" name="Rectangle 226">
                <a:extLst>
                  <a:ext uri="{FF2B5EF4-FFF2-40B4-BE49-F238E27FC236}">
                    <a16:creationId xmlns:a16="http://schemas.microsoft.com/office/drawing/2014/main" id="{1444C05F-A110-48A3-AA74-884E73900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9079" y="1052509"/>
                <a:ext cx="163506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100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856" name="Freeform 227">
                <a:extLst>
                  <a:ext uri="{FF2B5EF4-FFF2-40B4-BE49-F238E27FC236}">
                    <a16:creationId xmlns:a16="http://schemas.microsoft.com/office/drawing/2014/main" id="{47A57DFC-3A59-4204-BBC1-AAD354D56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54" y="1117596"/>
                <a:ext cx="2154238" cy="1357307"/>
              </a:xfrm>
              <a:custGeom>
                <a:avLst/>
                <a:gdLst>
                  <a:gd name="T0" fmla="*/ 27 w 1357"/>
                  <a:gd name="T1" fmla="*/ 7 h 855"/>
                  <a:gd name="T2" fmla="*/ 33 w 1357"/>
                  <a:gd name="T3" fmla="*/ 13 h 855"/>
                  <a:gd name="T4" fmla="*/ 41 w 1357"/>
                  <a:gd name="T5" fmla="*/ 24 h 855"/>
                  <a:gd name="T6" fmla="*/ 52 w 1357"/>
                  <a:gd name="T7" fmla="*/ 36 h 855"/>
                  <a:gd name="T8" fmla="*/ 56 w 1357"/>
                  <a:gd name="T9" fmla="*/ 62 h 855"/>
                  <a:gd name="T10" fmla="*/ 61 w 1357"/>
                  <a:gd name="T11" fmla="*/ 91 h 855"/>
                  <a:gd name="T12" fmla="*/ 65 w 1357"/>
                  <a:gd name="T13" fmla="*/ 112 h 855"/>
                  <a:gd name="T14" fmla="*/ 74 w 1357"/>
                  <a:gd name="T15" fmla="*/ 123 h 855"/>
                  <a:gd name="T16" fmla="*/ 83 w 1357"/>
                  <a:gd name="T17" fmla="*/ 135 h 855"/>
                  <a:gd name="T18" fmla="*/ 98 w 1357"/>
                  <a:gd name="T19" fmla="*/ 144 h 855"/>
                  <a:gd name="T20" fmla="*/ 110 w 1357"/>
                  <a:gd name="T21" fmla="*/ 161 h 855"/>
                  <a:gd name="T22" fmla="*/ 116 w 1357"/>
                  <a:gd name="T23" fmla="*/ 170 h 855"/>
                  <a:gd name="T24" fmla="*/ 119 w 1357"/>
                  <a:gd name="T25" fmla="*/ 205 h 855"/>
                  <a:gd name="T26" fmla="*/ 127 w 1357"/>
                  <a:gd name="T27" fmla="*/ 219 h 855"/>
                  <a:gd name="T28" fmla="*/ 133 w 1357"/>
                  <a:gd name="T29" fmla="*/ 228 h 855"/>
                  <a:gd name="T30" fmla="*/ 140 w 1357"/>
                  <a:gd name="T31" fmla="*/ 237 h 855"/>
                  <a:gd name="T32" fmla="*/ 150 w 1357"/>
                  <a:gd name="T33" fmla="*/ 249 h 855"/>
                  <a:gd name="T34" fmla="*/ 165 w 1357"/>
                  <a:gd name="T35" fmla="*/ 257 h 855"/>
                  <a:gd name="T36" fmla="*/ 170 w 1357"/>
                  <a:gd name="T37" fmla="*/ 269 h 855"/>
                  <a:gd name="T38" fmla="*/ 176 w 1357"/>
                  <a:gd name="T39" fmla="*/ 286 h 855"/>
                  <a:gd name="T40" fmla="*/ 179 w 1357"/>
                  <a:gd name="T41" fmla="*/ 335 h 855"/>
                  <a:gd name="T42" fmla="*/ 188 w 1357"/>
                  <a:gd name="T43" fmla="*/ 347 h 855"/>
                  <a:gd name="T44" fmla="*/ 195 w 1357"/>
                  <a:gd name="T45" fmla="*/ 360 h 855"/>
                  <a:gd name="T46" fmla="*/ 203 w 1357"/>
                  <a:gd name="T47" fmla="*/ 371 h 855"/>
                  <a:gd name="T48" fmla="*/ 213 w 1357"/>
                  <a:gd name="T49" fmla="*/ 383 h 855"/>
                  <a:gd name="T50" fmla="*/ 225 w 1357"/>
                  <a:gd name="T51" fmla="*/ 392 h 855"/>
                  <a:gd name="T52" fmla="*/ 233 w 1357"/>
                  <a:gd name="T53" fmla="*/ 406 h 855"/>
                  <a:gd name="T54" fmla="*/ 239 w 1357"/>
                  <a:gd name="T55" fmla="*/ 437 h 855"/>
                  <a:gd name="T56" fmla="*/ 244 w 1357"/>
                  <a:gd name="T57" fmla="*/ 455 h 855"/>
                  <a:gd name="T58" fmla="*/ 252 w 1357"/>
                  <a:gd name="T59" fmla="*/ 463 h 855"/>
                  <a:gd name="T60" fmla="*/ 256 w 1357"/>
                  <a:gd name="T61" fmla="*/ 472 h 855"/>
                  <a:gd name="T62" fmla="*/ 265 w 1357"/>
                  <a:gd name="T63" fmla="*/ 479 h 855"/>
                  <a:gd name="T64" fmla="*/ 274 w 1357"/>
                  <a:gd name="T65" fmla="*/ 490 h 855"/>
                  <a:gd name="T66" fmla="*/ 289 w 1357"/>
                  <a:gd name="T67" fmla="*/ 502 h 855"/>
                  <a:gd name="T68" fmla="*/ 292 w 1357"/>
                  <a:gd name="T69" fmla="*/ 533 h 855"/>
                  <a:gd name="T70" fmla="*/ 298 w 1357"/>
                  <a:gd name="T71" fmla="*/ 552 h 855"/>
                  <a:gd name="T72" fmla="*/ 304 w 1357"/>
                  <a:gd name="T73" fmla="*/ 565 h 855"/>
                  <a:gd name="T74" fmla="*/ 319 w 1357"/>
                  <a:gd name="T75" fmla="*/ 575 h 855"/>
                  <a:gd name="T76" fmla="*/ 337 w 1357"/>
                  <a:gd name="T77" fmla="*/ 587 h 855"/>
                  <a:gd name="T78" fmla="*/ 350 w 1357"/>
                  <a:gd name="T79" fmla="*/ 603 h 855"/>
                  <a:gd name="T80" fmla="*/ 355 w 1357"/>
                  <a:gd name="T81" fmla="*/ 635 h 855"/>
                  <a:gd name="T82" fmla="*/ 362 w 1357"/>
                  <a:gd name="T83" fmla="*/ 642 h 855"/>
                  <a:gd name="T84" fmla="*/ 389 w 1357"/>
                  <a:gd name="T85" fmla="*/ 654 h 855"/>
                  <a:gd name="T86" fmla="*/ 407 w 1357"/>
                  <a:gd name="T87" fmla="*/ 665 h 855"/>
                  <a:gd name="T88" fmla="*/ 415 w 1357"/>
                  <a:gd name="T89" fmla="*/ 682 h 855"/>
                  <a:gd name="T90" fmla="*/ 448 w 1357"/>
                  <a:gd name="T91" fmla="*/ 689 h 855"/>
                  <a:gd name="T92" fmla="*/ 462 w 1357"/>
                  <a:gd name="T93" fmla="*/ 700 h 855"/>
                  <a:gd name="T94" fmla="*/ 468 w 1357"/>
                  <a:gd name="T95" fmla="*/ 712 h 855"/>
                  <a:gd name="T96" fmla="*/ 480 w 1357"/>
                  <a:gd name="T97" fmla="*/ 726 h 855"/>
                  <a:gd name="T98" fmla="*/ 537 w 1357"/>
                  <a:gd name="T99" fmla="*/ 737 h 855"/>
                  <a:gd name="T100" fmla="*/ 554 w 1357"/>
                  <a:gd name="T101" fmla="*/ 749 h 855"/>
                  <a:gd name="T102" fmla="*/ 582 w 1357"/>
                  <a:gd name="T103" fmla="*/ 756 h 855"/>
                  <a:gd name="T104" fmla="*/ 586 w 1357"/>
                  <a:gd name="T105" fmla="*/ 779 h 855"/>
                  <a:gd name="T106" fmla="*/ 703 w 1357"/>
                  <a:gd name="T107" fmla="*/ 790 h 855"/>
                  <a:gd name="T108" fmla="*/ 710 w 1357"/>
                  <a:gd name="T109" fmla="*/ 808 h 855"/>
                  <a:gd name="T110" fmla="*/ 828 w 1357"/>
                  <a:gd name="T111" fmla="*/ 824 h 855"/>
                  <a:gd name="T112" fmla="*/ 1103 w 1357"/>
                  <a:gd name="T113" fmla="*/ 855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57" h="855">
                    <a:moveTo>
                      <a:pt x="0" y="0"/>
                    </a:moveTo>
                    <a:lnTo>
                      <a:pt x="10" y="0"/>
                    </a:lnTo>
                    <a:lnTo>
                      <a:pt x="10" y="1"/>
                    </a:lnTo>
                    <a:lnTo>
                      <a:pt x="19" y="1"/>
                    </a:lnTo>
                    <a:lnTo>
                      <a:pt x="19" y="4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8" y="10"/>
                    </a:lnTo>
                    <a:lnTo>
                      <a:pt x="30" y="10"/>
                    </a:lnTo>
                    <a:lnTo>
                      <a:pt x="30" y="12"/>
                    </a:lnTo>
                    <a:lnTo>
                      <a:pt x="31" y="12"/>
                    </a:lnTo>
                    <a:lnTo>
                      <a:pt x="31" y="13"/>
                    </a:lnTo>
                    <a:lnTo>
                      <a:pt x="33" y="13"/>
                    </a:lnTo>
                    <a:lnTo>
                      <a:pt x="33" y="18"/>
                    </a:lnTo>
                    <a:lnTo>
                      <a:pt x="35" y="18"/>
                    </a:lnTo>
                    <a:lnTo>
                      <a:pt x="35" y="19"/>
                    </a:lnTo>
                    <a:lnTo>
                      <a:pt x="38" y="19"/>
                    </a:lnTo>
                    <a:lnTo>
                      <a:pt x="38" y="22"/>
                    </a:lnTo>
                    <a:lnTo>
                      <a:pt x="41" y="22"/>
                    </a:lnTo>
                    <a:lnTo>
                      <a:pt x="41" y="24"/>
                    </a:lnTo>
                    <a:lnTo>
                      <a:pt x="44" y="24"/>
                    </a:lnTo>
                    <a:lnTo>
                      <a:pt x="44" y="28"/>
                    </a:lnTo>
                    <a:lnTo>
                      <a:pt x="47" y="28"/>
                    </a:lnTo>
                    <a:lnTo>
                      <a:pt x="47" y="35"/>
                    </a:lnTo>
                    <a:lnTo>
                      <a:pt x="49" y="35"/>
                    </a:lnTo>
                    <a:lnTo>
                      <a:pt x="49" y="36"/>
                    </a:lnTo>
                    <a:lnTo>
                      <a:pt x="52" y="36"/>
                    </a:lnTo>
                    <a:lnTo>
                      <a:pt x="52" y="42"/>
                    </a:lnTo>
                    <a:lnTo>
                      <a:pt x="53" y="42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5" y="54"/>
                    </a:lnTo>
                    <a:lnTo>
                      <a:pt x="56" y="54"/>
                    </a:lnTo>
                    <a:lnTo>
                      <a:pt x="56" y="62"/>
                    </a:lnTo>
                    <a:lnTo>
                      <a:pt x="58" y="62"/>
                    </a:lnTo>
                    <a:lnTo>
                      <a:pt x="58" y="71"/>
                    </a:lnTo>
                    <a:lnTo>
                      <a:pt x="59" y="71"/>
                    </a:lnTo>
                    <a:lnTo>
                      <a:pt x="59" y="80"/>
                    </a:lnTo>
                    <a:lnTo>
                      <a:pt x="59" y="80"/>
                    </a:lnTo>
                    <a:lnTo>
                      <a:pt x="59" y="91"/>
                    </a:lnTo>
                    <a:lnTo>
                      <a:pt x="61" y="91"/>
                    </a:lnTo>
                    <a:lnTo>
                      <a:pt x="61" y="100"/>
                    </a:lnTo>
                    <a:lnTo>
                      <a:pt x="62" y="100"/>
                    </a:lnTo>
                    <a:lnTo>
                      <a:pt x="62" y="108"/>
                    </a:lnTo>
                    <a:lnTo>
                      <a:pt x="64" y="108"/>
                    </a:lnTo>
                    <a:lnTo>
                      <a:pt x="64" y="109"/>
                    </a:lnTo>
                    <a:lnTo>
                      <a:pt x="65" y="109"/>
                    </a:lnTo>
                    <a:lnTo>
                      <a:pt x="65" y="112"/>
                    </a:lnTo>
                    <a:lnTo>
                      <a:pt x="67" y="112"/>
                    </a:lnTo>
                    <a:lnTo>
                      <a:pt x="67" y="114"/>
                    </a:lnTo>
                    <a:lnTo>
                      <a:pt x="68" y="114"/>
                    </a:lnTo>
                    <a:lnTo>
                      <a:pt x="68" y="117"/>
                    </a:lnTo>
                    <a:lnTo>
                      <a:pt x="71" y="117"/>
                    </a:lnTo>
                    <a:lnTo>
                      <a:pt x="71" y="123"/>
                    </a:lnTo>
                    <a:lnTo>
                      <a:pt x="74" y="123"/>
                    </a:lnTo>
                    <a:lnTo>
                      <a:pt x="74" y="127"/>
                    </a:lnTo>
                    <a:lnTo>
                      <a:pt x="79" y="127"/>
                    </a:lnTo>
                    <a:lnTo>
                      <a:pt x="79" y="129"/>
                    </a:lnTo>
                    <a:lnTo>
                      <a:pt x="82" y="129"/>
                    </a:lnTo>
                    <a:lnTo>
                      <a:pt x="82" y="130"/>
                    </a:lnTo>
                    <a:lnTo>
                      <a:pt x="83" y="130"/>
                    </a:lnTo>
                    <a:lnTo>
                      <a:pt x="83" y="135"/>
                    </a:lnTo>
                    <a:lnTo>
                      <a:pt x="91" y="135"/>
                    </a:lnTo>
                    <a:lnTo>
                      <a:pt x="91" y="140"/>
                    </a:lnTo>
                    <a:lnTo>
                      <a:pt x="94" y="140"/>
                    </a:lnTo>
                    <a:lnTo>
                      <a:pt x="94" y="141"/>
                    </a:lnTo>
                    <a:lnTo>
                      <a:pt x="95" y="141"/>
                    </a:lnTo>
                    <a:lnTo>
                      <a:pt x="95" y="144"/>
                    </a:lnTo>
                    <a:lnTo>
                      <a:pt x="98" y="144"/>
                    </a:lnTo>
                    <a:lnTo>
                      <a:pt x="98" y="149"/>
                    </a:lnTo>
                    <a:lnTo>
                      <a:pt x="100" y="149"/>
                    </a:lnTo>
                    <a:lnTo>
                      <a:pt x="100" y="152"/>
                    </a:lnTo>
                    <a:lnTo>
                      <a:pt x="109" y="152"/>
                    </a:lnTo>
                    <a:lnTo>
                      <a:pt x="109" y="159"/>
                    </a:lnTo>
                    <a:lnTo>
                      <a:pt x="110" y="159"/>
                    </a:lnTo>
                    <a:lnTo>
                      <a:pt x="110" y="161"/>
                    </a:lnTo>
                    <a:lnTo>
                      <a:pt x="112" y="161"/>
                    </a:lnTo>
                    <a:lnTo>
                      <a:pt x="112" y="166"/>
                    </a:lnTo>
                    <a:lnTo>
                      <a:pt x="113" y="166"/>
                    </a:lnTo>
                    <a:lnTo>
                      <a:pt x="113" y="167"/>
                    </a:lnTo>
                    <a:lnTo>
                      <a:pt x="115" y="167"/>
                    </a:lnTo>
                    <a:lnTo>
                      <a:pt x="115" y="170"/>
                    </a:lnTo>
                    <a:lnTo>
                      <a:pt x="116" y="170"/>
                    </a:lnTo>
                    <a:lnTo>
                      <a:pt x="116" y="178"/>
                    </a:lnTo>
                    <a:lnTo>
                      <a:pt x="118" y="178"/>
                    </a:lnTo>
                    <a:lnTo>
                      <a:pt x="118" y="187"/>
                    </a:lnTo>
                    <a:lnTo>
                      <a:pt x="118" y="187"/>
                    </a:lnTo>
                    <a:lnTo>
                      <a:pt x="118" y="198"/>
                    </a:lnTo>
                    <a:lnTo>
                      <a:pt x="119" y="198"/>
                    </a:lnTo>
                    <a:lnTo>
                      <a:pt x="119" y="205"/>
                    </a:lnTo>
                    <a:lnTo>
                      <a:pt x="121" y="205"/>
                    </a:lnTo>
                    <a:lnTo>
                      <a:pt x="121" y="213"/>
                    </a:lnTo>
                    <a:lnTo>
                      <a:pt x="122" y="213"/>
                    </a:lnTo>
                    <a:lnTo>
                      <a:pt x="122" y="217"/>
                    </a:lnTo>
                    <a:lnTo>
                      <a:pt x="125" y="217"/>
                    </a:lnTo>
                    <a:lnTo>
                      <a:pt x="125" y="219"/>
                    </a:lnTo>
                    <a:lnTo>
                      <a:pt x="127" y="219"/>
                    </a:lnTo>
                    <a:lnTo>
                      <a:pt x="127" y="220"/>
                    </a:lnTo>
                    <a:lnTo>
                      <a:pt x="128" y="220"/>
                    </a:lnTo>
                    <a:lnTo>
                      <a:pt x="128" y="223"/>
                    </a:lnTo>
                    <a:lnTo>
                      <a:pt x="130" y="223"/>
                    </a:lnTo>
                    <a:lnTo>
                      <a:pt x="130" y="225"/>
                    </a:lnTo>
                    <a:lnTo>
                      <a:pt x="133" y="225"/>
                    </a:lnTo>
                    <a:lnTo>
                      <a:pt x="133" y="228"/>
                    </a:lnTo>
                    <a:lnTo>
                      <a:pt x="136" y="228"/>
                    </a:lnTo>
                    <a:lnTo>
                      <a:pt x="136" y="229"/>
                    </a:lnTo>
                    <a:lnTo>
                      <a:pt x="137" y="229"/>
                    </a:lnTo>
                    <a:lnTo>
                      <a:pt x="137" y="234"/>
                    </a:lnTo>
                    <a:lnTo>
                      <a:pt x="139" y="234"/>
                    </a:lnTo>
                    <a:lnTo>
                      <a:pt x="139" y="237"/>
                    </a:lnTo>
                    <a:lnTo>
                      <a:pt x="140" y="237"/>
                    </a:lnTo>
                    <a:lnTo>
                      <a:pt x="140" y="240"/>
                    </a:lnTo>
                    <a:lnTo>
                      <a:pt x="143" y="240"/>
                    </a:lnTo>
                    <a:lnTo>
                      <a:pt x="143" y="245"/>
                    </a:lnTo>
                    <a:lnTo>
                      <a:pt x="149" y="245"/>
                    </a:lnTo>
                    <a:lnTo>
                      <a:pt x="149" y="248"/>
                    </a:lnTo>
                    <a:lnTo>
                      <a:pt x="150" y="248"/>
                    </a:lnTo>
                    <a:lnTo>
                      <a:pt x="150" y="249"/>
                    </a:lnTo>
                    <a:lnTo>
                      <a:pt x="156" y="249"/>
                    </a:lnTo>
                    <a:lnTo>
                      <a:pt x="156" y="252"/>
                    </a:lnTo>
                    <a:lnTo>
                      <a:pt x="158" y="252"/>
                    </a:lnTo>
                    <a:lnTo>
                      <a:pt x="158" y="254"/>
                    </a:lnTo>
                    <a:lnTo>
                      <a:pt x="159" y="254"/>
                    </a:lnTo>
                    <a:lnTo>
                      <a:pt x="159" y="257"/>
                    </a:lnTo>
                    <a:lnTo>
                      <a:pt x="165" y="257"/>
                    </a:lnTo>
                    <a:lnTo>
                      <a:pt x="165" y="258"/>
                    </a:lnTo>
                    <a:lnTo>
                      <a:pt x="167" y="258"/>
                    </a:lnTo>
                    <a:lnTo>
                      <a:pt x="167" y="261"/>
                    </a:lnTo>
                    <a:lnTo>
                      <a:pt x="168" y="261"/>
                    </a:lnTo>
                    <a:lnTo>
                      <a:pt x="168" y="266"/>
                    </a:lnTo>
                    <a:lnTo>
                      <a:pt x="170" y="266"/>
                    </a:lnTo>
                    <a:lnTo>
                      <a:pt x="170" y="269"/>
                    </a:lnTo>
                    <a:lnTo>
                      <a:pt x="171" y="269"/>
                    </a:lnTo>
                    <a:lnTo>
                      <a:pt x="171" y="274"/>
                    </a:lnTo>
                    <a:lnTo>
                      <a:pt x="173" y="274"/>
                    </a:lnTo>
                    <a:lnTo>
                      <a:pt x="173" y="281"/>
                    </a:lnTo>
                    <a:lnTo>
                      <a:pt x="174" y="281"/>
                    </a:lnTo>
                    <a:lnTo>
                      <a:pt x="174" y="286"/>
                    </a:lnTo>
                    <a:lnTo>
                      <a:pt x="176" y="286"/>
                    </a:lnTo>
                    <a:lnTo>
                      <a:pt x="176" y="295"/>
                    </a:lnTo>
                    <a:lnTo>
                      <a:pt x="176" y="295"/>
                    </a:lnTo>
                    <a:lnTo>
                      <a:pt x="176" y="307"/>
                    </a:lnTo>
                    <a:lnTo>
                      <a:pt x="177" y="307"/>
                    </a:lnTo>
                    <a:lnTo>
                      <a:pt x="177" y="325"/>
                    </a:lnTo>
                    <a:lnTo>
                      <a:pt x="179" y="325"/>
                    </a:lnTo>
                    <a:lnTo>
                      <a:pt x="179" y="335"/>
                    </a:lnTo>
                    <a:lnTo>
                      <a:pt x="180" y="335"/>
                    </a:lnTo>
                    <a:lnTo>
                      <a:pt x="180" y="339"/>
                    </a:lnTo>
                    <a:lnTo>
                      <a:pt x="183" y="339"/>
                    </a:lnTo>
                    <a:lnTo>
                      <a:pt x="183" y="342"/>
                    </a:lnTo>
                    <a:lnTo>
                      <a:pt x="185" y="342"/>
                    </a:lnTo>
                    <a:lnTo>
                      <a:pt x="185" y="347"/>
                    </a:lnTo>
                    <a:lnTo>
                      <a:pt x="188" y="347"/>
                    </a:lnTo>
                    <a:lnTo>
                      <a:pt x="188" y="348"/>
                    </a:lnTo>
                    <a:lnTo>
                      <a:pt x="191" y="348"/>
                    </a:lnTo>
                    <a:lnTo>
                      <a:pt x="191" y="353"/>
                    </a:lnTo>
                    <a:lnTo>
                      <a:pt x="192" y="353"/>
                    </a:lnTo>
                    <a:lnTo>
                      <a:pt x="192" y="356"/>
                    </a:lnTo>
                    <a:lnTo>
                      <a:pt x="195" y="356"/>
                    </a:lnTo>
                    <a:lnTo>
                      <a:pt x="195" y="360"/>
                    </a:lnTo>
                    <a:lnTo>
                      <a:pt x="197" y="360"/>
                    </a:lnTo>
                    <a:lnTo>
                      <a:pt x="197" y="367"/>
                    </a:lnTo>
                    <a:lnTo>
                      <a:pt x="198" y="367"/>
                    </a:lnTo>
                    <a:lnTo>
                      <a:pt x="198" y="370"/>
                    </a:lnTo>
                    <a:lnTo>
                      <a:pt x="201" y="370"/>
                    </a:lnTo>
                    <a:lnTo>
                      <a:pt x="201" y="371"/>
                    </a:lnTo>
                    <a:lnTo>
                      <a:pt x="203" y="371"/>
                    </a:lnTo>
                    <a:lnTo>
                      <a:pt x="203" y="374"/>
                    </a:lnTo>
                    <a:lnTo>
                      <a:pt x="206" y="374"/>
                    </a:lnTo>
                    <a:lnTo>
                      <a:pt x="206" y="376"/>
                    </a:lnTo>
                    <a:lnTo>
                      <a:pt x="209" y="376"/>
                    </a:lnTo>
                    <a:lnTo>
                      <a:pt x="209" y="380"/>
                    </a:lnTo>
                    <a:lnTo>
                      <a:pt x="213" y="380"/>
                    </a:lnTo>
                    <a:lnTo>
                      <a:pt x="213" y="383"/>
                    </a:lnTo>
                    <a:lnTo>
                      <a:pt x="215" y="383"/>
                    </a:lnTo>
                    <a:lnTo>
                      <a:pt x="215" y="385"/>
                    </a:lnTo>
                    <a:lnTo>
                      <a:pt x="222" y="385"/>
                    </a:lnTo>
                    <a:lnTo>
                      <a:pt x="222" y="388"/>
                    </a:lnTo>
                    <a:lnTo>
                      <a:pt x="224" y="388"/>
                    </a:lnTo>
                    <a:lnTo>
                      <a:pt x="224" y="392"/>
                    </a:lnTo>
                    <a:lnTo>
                      <a:pt x="225" y="392"/>
                    </a:lnTo>
                    <a:lnTo>
                      <a:pt x="225" y="394"/>
                    </a:lnTo>
                    <a:lnTo>
                      <a:pt x="227" y="394"/>
                    </a:lnTo>
                    <a:lnTo>
                      <a:pt x="227" y="399"/>
                    </a:lnTo>
                    <a:lnTo>
                      <a:pt x="231" y="399"/>
                    </a:lnTo>
                    <a:lnTo>
                      <a:pt x="231" y="403"/>
                    </a:lnTo>
                    <a:lnTo>
                      <a:pt x="233" y="403"/>
                    </a:lnTo>
                    <a:lnTo>
                      <a:pt x="233" y="406"/>
                    </a:lnTo>
                    <a:lnTo>
                      <a:pt x="234" y="406"/>
                    </a:lnTo>
                    <a:lnTo>
                      <a:pt x="234" y="411"/>
                    </a:lnTo>
                    <a:lnTo>
                      <a:pt x="234" y="411"/>
                    </a:lnTo>
                    <a:lnTo>
                      <a:pt x="234" y="428"/>
                    </a:lnTo>
                    <a:lnTo>
                      <a:pt x="236" y="428"/>
                    </a:lnTo>
                    <a:lnTo>
                      <a:pt x="236" y="437"/>
                    </a:lnTo>
                    <a:lnTo>
                      <a:pt x="239" y="437"/>
                    </a:lnTo>
                    <a:lnTo>
                      <a:pt x="239" y="441"/>
                    </a:lnTo>
                    <a:lnTo>
                      <a:pt x="240" y="441"/>
                    </a:lnTo>
                    <a:lnTo>
                      <a:pt x="240" y="443"/>
                    </a:lnTo>
                    <a:lnTo>
                      <a:pt x="243" y="443"/>
                    </a:lnTo>
                    <a:lnTo>
                      <a:pt x="243" y="449"/>
                    </a:lnTo>
                    <a:lnTo>
                      <a:pt x="244" y="449"/>
                    </a:lnTo>
                    <a:lnTo>
                      <a:pt x="244" y="455"/>
                    </a:lnTo>
                    <a:lnTo>
                      <a:pt x="246" y="455"/>
                    </a:lnTo>
                    <a:lnTo>
                      <a:pt x="246" y="458"/>
                    </a:lnTo>
                    <a:lnTo>
                      <a:pt x="247" y="458"/>
                    </a:lnTo>
                    <a:lnTo>
                      <a:pt x="247" y="459"/>
                    </a:lnTo>
                    <a:lnTo>
                      <a:pt x="250" y="459"/>
                    </a:lnTo>
                    <a:lnTo>
                      <a:pt x="250" y="463"/>
                    </a:lnTo>
                    <a:lnTo>
                      <a:pt x="252" y="463"/>
                    </a:lnTo>
                    <a:lnTo>
                      <a:pt x="252" y="464"/>
                    </a:lnTo>
                    <a:lnTo>
                      <a:pt x="253" y="464"/>
                    </a:lnTo>
                    <a:lnTo>
                      <a:pt x="253" y="467"/>
                    </a:lnTo>
                    <a:lnTo>
                      <a:pt x="255" y="467"/>
                    </a:lnTo>
                    <a:lnTo>
                      <a:pt x="255" y="469"/>
                    </a:lnTo>
                    <a:lnTo>
                      <a:pt x="256" y="469"/>
                    </a:lnTo>
                    <a:lnTo>
                      <a:pt x="256" y="472"/>
                    </a:lnTo>
                    <a:lnTo>
                      <a:pt x="259" y="472"/>
                    </a:lnTo>
                    <a:lnTo>
                      <a:pt x="259" y="473"/>
                    </a:lnTo>
                    <a:lnTo>
                      <a:pt x="262" y="473"/>
                    </a:lnTo>
                    <a:lnTo>
                      <a:pt x="262" y="476"/>
                    </a:lnTo>
                    <a:lnTo>
                      <a:pt x="264" y="476"/>
                    </a:lnTo>
                    <a:lnTo>
                      <a:pt x="264" y="479"/>
                    </a:lnTo>
                    <a:lnTo>
                      <a:pt x="265" y="479"/>
                    </a:lnTo>
                    <a:lnTo>
                      <a:pt x="265" y="484"/>
                    </a:lnTo>
                    <a:lnTo>
                      <a:pt x="268" y="484"/>
                    </a:lnTo>
                    <a:lnTo>
                      <a:pt x="268" y="485"/>
                    </a:lnTo>
                    <a:lnTo>
                      <a:pt x="273" y="485"/>
                    </a:lnTo>
                    <a:lnTo>
                      <a:pt x="273" y="488"/>
                    </a:lnTo>
                    <a:lnTo>
                      <a:pt x="274" y="488"/>
                    </a:lnTo>
                    <a:lnTo>
                      <a:pt x="274" y="490"/>
                    </a:lnTo>
                    <a:lnTo>
                      <a:pt x="276" y="490"/>
                    </a:lnTo>
                    <a:lnTo>
                      <a:pt x="276" y="493"/>
                    </a:lnTo>
                    <a:lnTo>
                      <a:pt x="282" y="493"/>
                    </a:lnTo>
                    <a:lnTo>
                      <a:pt x="282" y="498"/>
                    </a:lnTo>
                    <a:lnTo>
                      <a:pt x="288" y="498"/>
                    </a:lnTo>
                    <a:lnTo>
                      <a:pt x="288" y="502"/>
                    </a:lnTo>
                    <a:lnTo>
                      <a:pt x="289" y="502"/>
                    </a:lnTo>
                    <a:lnTo>
                      <a:pt x="289" y="510"/>
                    </a:lnTo>
                    <a:lnTo>
                      <a:pt x="291" y="510"/>
                    </a:lnTo>
                    <a:lnTo>
                      <a:pt x="291" y="511"/>
                    </a:lnTo>
                    <a:lnTo>
                      <a:pt x="292" y="511"/>
                    </a:lnTo>
                    <a:lnTo>
                      <a:pt x="292" y="516"/>
                    </a:lnTo>
                    <a:lnTo>
                      <a:pt x="292" y="516"/>
                    </a:lnTo>
                    <a:lnTo>
                      <a:pt x="292" y="533"/>
                    </a:lnTo>
                    <a:lnTo>
                      <a:pt x="294" y="533"/>
                    </a:lnTo>
                    <a:lnTo>
                      <a:pt x="294" y="545"/>
                    </a:lnTo>
                    <a:lnTo>
                      <a:pt x="295" y="545"/>
                    </a:lnTo>
                    <a:lnTo>
                      <a:pt x="295" y="548"/>
                    </a:lnTo>
                    <a:lnTo>
                      <a:pt x="297" y="548"/>
                    </a:lnTo>
                    <a:lnTo>
                      <a:pt x="297" y="552"/>
                    </a:lnTo>
                    <a:lnTo>
                      <a:pt x="298" y="552"/>
                    </a:lnTo>
                    <a:lnTo>
                      <a:pt x="298" y="557"/>
                    </a:lnTo>
                    <a:lnTo>
                      <a:pt x="301" y="557"/>
                    </a:lnTo>
                    <a:lnTo>
                      <a:pt x="301" y="558"/>
                    </a:lnTo>
                    <a:lnTo>
                      <a:pt x="303" y="558"/>
                    </a:lnTo>
                    <a:lnTo>
                      <a:pt x="303" y="562"/>
                    </a:lnTo>
                    <a:lnTo>
                      <a:pt x="304" y="562"/>
                    </a:lnTo>
                    <a:lnTo>
                      <a:pt x="304" y="565"/>
                    </a:lnTo>
                    <a:lnTo>
                      <a:pt x="307" y="565"/>
                    </a:lnTo>
                    <a:lnTo>
                      <a:pt x="307" y="571"/>
                    </a:lnTo>
                    <a:lnTo>
                      <a:pt x="310" y="571"/>
                    </a:lnTo>
                    <a:lnTo>
                      <a:pt x="310" y="574"/>
                    </a:lnTo>
                    <a:lnTo>
                      <a:pt x="315" y="574"/>
                    </a:lnTo>
                    <a:lnTo>
                      <a:pt x="315" y="575"/>
                    </a:lnTo>
                    <a:lnTo>
                      <a:pt x="319" y="575"/>
                    </a:lnTo>
                    <a:lnTo>
                      <a:pt x="319" y="578"/>
                    </a:lnTo>
                    <a:lnTo>
                      <a:pt x="321" y="578"/>
                    </a:lnTo>
                    <a:lnTo>
                      <a:pt x="321" y="583"/>
                    </a:lnTo>
                    <a:lnTo>
                      <a:pt x="327" y="583"/>
                    </a:lnTo>
                    <a:lnTo>
                      <a:pt x="327" y="586"/>
                    </a:lnTo>
                    <a:lnTo>
                      <a:pt x="337" y="586"/>
                    </a:lnTo>
                    <a:lnTo>
                      <a:pt x="337" y="587"/>
                    </a:lnTo>
                    <a:lnTo>
                      <a:pt x="348" y="587"/>
                    </a:lnTo>
                    <a:lnTo>
                      <a:pt x="348" y="590"/>
                    </a:lnTo>
                    <a:lnTo>
                      <a:pt x="349" y="590"/>
                    </a:lnTo>
                    <a:lnTo>
                      <a:pt x="349" y="595"/>
                    </a:lnTo>
                    <a:lnTo>
                      <a:pt x="350" y="595"/>
                    </a:lnTo>
                    <a:lnTo>
                      <a:pt x="350" y="603"/>
                    </a:lnTo>
                    <a:lnTo>
                      <a:pt x="350" y="603"/>
                    </a:lnTo>
                    <a:lnTo>
                      <a:pt x="350" y="612"/>
                    </a:lnTo>
                    <a:lnTo>
                      <a:pt x="352" y="612"/>
                    </a:lnTo>
                    <a:lnTo>
                      <a:pt x="352" y="622"/>
                    </a:lnTo>
                    <a:lnTo>
                      <a:pt x="353" y="622"/>
                    </a:lnTo>
                    <a:lnTo>
                      <a:pt x="353" y="630"/>
                    </a:lnTo>
                    <a:lnTo>
                      <a:pt x="355" y="630"/>
                    </a:lnTo>
                    <a:lnTo>
                      <a:pt x="355" y="635"/>
                    </a:lnTo>
                    <a:lnTo>
                      <a:pt x="356" y="635"/>
                    </a:lnTo>
                    <a:lnTo>
                      <a:pt x="356" y="636"/>
                    </a:lnTo>
                    <a:lnTo>
                      <a:pt x="359" y="636"/>
                    </a:lnTo>
                    <a:lnTo>
                      <a:pt x="359" y="639"/>
                    </a:lnTo>
                    <a:lnTo>
                      <a:pt x="361" y="639"/>
                    </a:lnTo>
                    <a:lnTo>
                      <a:pt x="361" y="642"/>
                    </a:lnTo>
                    <a:lnTo>
                      <a:pt x="362" y="642"/>
                    </a:lnTo>
                    <a:lnTo>
                      <a:pt x="362" y="644"/>
                    </a:lnTo>
                    <a:lnTo>
                      <a:pt x="370" y="644"/>
                    </a:lnTo>
                    <a:lnTo>
                      <a:pt x="370" y="650"/>
                    </a:lnTo>
                    <a:lnTo>
                      <a:pt x="379" y="650"/>
                    </a:lnTo>
                    <a:lnTo>
                      <a:pt x="379" y="651"/>
                    </a:lnTo>
                    <a:lnTo>
                      <a:pt x="389" y="651"/>
                    </a:lnTo>
                    <a:lnTo>
                      <a:pt x="389" y="654"/>
                    </a:lnTo>
                    <a:lnTo>
                      <a:pt x="391" y="654"/>
                    </a:lnTo>
                    <a:lnTo>
                      <a:pt x="391" y="657"/>
                    </a:lnTo>
                    <a:lnTo>
                      <a:pt x="400" y="657"/>
                    </a:lnTo>
                    <a:lnTo>
                      <a:pt x="400" y="661"/>
                    </a:lnTo>
                    <a:lnTo>
                      <a:pt x="404" y="661"/>
                    </a:lnTo>
                    <a:lnTo>
                      <a:pt x="404" y="665"/>
                    </a:lnTo>
                    <a:lnTo>
                      <a:pt x="407" y="665"/>
                    </a:lnTo>
                    <a:lnTo>
                      <a:pt x="407" y="668"/>
                    </a:lnTo>
                    <a:lnTo>
                      <a:pt x="410" y="668"/>
                    </a:lnTo>
                    <a:lnTo>
                      <a:pt x="410" y="671"/>
                    </a:lnTo>
                    <a:lnTo>
                      <a:pt x="412" y="671"/>
                    </a:lnTo>
                    <a:lnTo>
                      <a:pt x="412" y="679"/>
                    </a:lnTo>
                    <a:lnTo>
                      <a:pt x="415" y="679"/>
                    </a:lnTo>
                    <a:lnTo>
                      <a:pt x="415" y="682"/>
                    </a:lnTo>
                    <a:lnTo>
                      <a:pt x="425" y="682"/>
                    </a:lnTo>
                    <a:lnTo>
                      <a:pt x="425" y="685"/>
                    </a:lnTo>
                    <a:lnTo>
                      <a:pt x="430" y="685"/>
                    </a:lnTo>
                    <a:lnTo>
                      <a:pt x="430" y="686"/>
                    </a:lnTo>
                    <a:lnTo>
                      <a:pt x="440" y="686"/>
                    </a:lnTo>
                    <a:lnTo>
                      <a:pt x="440" y="689"/>
                    </a:lnTo>
                    <a:lnTo>
                      <a:pt x="448" y="689"/>
                    </a:lnTo>
                    <a:lnTo>
                      <a:pt x="448" y="693"/>
                    </a:lnTo>
                    <a:lnTo>
                      <a:pt x="455" y="693"/>
                    </a:lnTo>
                    <a:lnTo>
                      <a:pt x="455" y="696"/>
                    </a:lnTo>
                    <a:lnTo>
                      <a:pt x="459" y="696"/>
                    </a:lnTo>
                    <a:lnTo>
                      <a:pt x="459" y="699"/>
                    </a:lnTo>
                    <a:lnTo>
                      <a:pt x="462" y="699"/>
                    </a:lnTo>
                    <a:lnTo>
                      <a:pt x="462" y="700"/>
                    </a:lnTo>
                    <a:lnTo>
                      <a:pt x="464" y="700"/>
                    </a:lnTo>
                    <a:lnTo>
                      <a:pt x="464" y="703"/>
                    </a:lnTo>
                    <a:lnTo>
                      <a:pt x="467" y="703"/>
                    </a:lnTo>
                    <a:lnTo>
                      <a:pt x="467" y="706"/>
                    </a:lnTo>
                    <a:lnTo>
                      <a:pt x="467" y="706"/>
                    </a:lnTo>
                    <a:lnTo>
                      <a:pt x="467" y="712"/>
                    </a:lnTo>
                    <a:lnTo>
                      <a:pt x="468" y="712"/>
                    </a:lnTo>
                    <a:lnTo>
                      <a:pt x="468" y="717"/>
                    </a:lnTo>
                    <a:lnTo>
                      <a:pt x="470" y="717"/>
                    </a:lnTo>
                    <a:lnTo>
                      <a:pt x="470" y="720"/>
                    </a:lnTo>
                    <a:lnTo>
                      <a:pt x="476" y="720"/>
                    </a:lnTo>
                    <a:lnTo>
                      <a:pt x="476" y="723"/>
                    </a:lnTo>
                    <a:lnTo>
                      <a:pt x="480" y="723"/>
                    </a:lnTo>
                    <a:lnTo>
                      <a:pt x="480" y="726"/>
                    </a:lnTo>
                    <a:lnTo>
                      <a:pt x="488" y="726"/>
                    </a:lnTo>
                    <a:lnTo>
                      <a:pt x="488" y="731"/>
                    </a:lnTo>
                    <a:lnTo>
                      <a:pt x="524" y="731"/>
                    </a:lnTo>
                    <a:lnTo>
                      <a:pt x="524" y="734"/>
                    </a:lnTo>
                    <a:lnTo>
                      <a:pt x="533" y="734"/>
                    </a:lnTo>
                    <a:lnTo>
                      <a:pt x="533" y="737"/>
                    </a:lnTo>
                    <a:lnTo>
                      <a:pt x="537" y="737"/>
                    </a:lnTo>
                    <a:lnTo>
                      <a:pt x="537" y="740"/>
                    </a:lnTo>
                    <a:lnTo>
                      <a:pt x="545" y="740"/>
                    </a:lnTo>
                    <a:lnTo>
                      <a:pt x="545" y="743"/>
                    </a:lnTo>
                    <a:lnTo>
                      <a:pt x="545" y="743"/>
                    </a:lnTo>
                    <a:lnTo>
                      <a:pt x="545" y="746"/>
                    </a:lnTo>
                    <a:lnTo>
                      <a:pt x="554" y="746"/>
                    </a:lnTo>
                    <a:lnTo>
                      <a:pt x="554" y="749"/>
                    </a:lnTo>
                    <a:lnTo>
                      <a:pt x="562" y="749"/>
                    </a:lnTo>
                    <a:lnTo>
                      <a:pt x="562" y="752"/>
                    </a:lnTo>
                    <a:lnTo>
                      <a:pt x="576" y="752"/>
                    </a:lnTo>
                    <a:lnTo>
                      <a:pt x="576" y="753"/>
                    </a:lnTo>
                    <a:lnTo>
                      <a:pt x="577" y="753"/>
                    </a:lnTo>
                    <a:lnTo>
                      <a:pt x="577" y="756"/>
                    </a:lnTo>
                    <a:lnTo>
                      <a:pt x="582" y="756"/>
                    </a:lnTo>
                    <a:lnTo>
                      <a:pt x="582" y="761"/>
                    </a:lnTo>
                    <a:lnTo>
                      <a:pt x="583" y="761"/>
                    </a:lnTo>
                    <a:lnTo>
                      <a:pt x="583" y="770"/>
                    </a:lnTo>
                    <a:lnTo>
                      <a:pt x="585" y="770"/>
                    </a:lnTo>
                    <a:lnTo>
                      <a:pt x="585" y="773"/>
                    </a:lnTo>
                    <a:lnTo>
                      <a:pt x="586" y="773"/>
                    </a:lnTo>
                    <a:lnTo>
                      <a:pt x="586" y="779"/>
                    </a:lnTo>
                    <a:lnTo>
                      <a:pt x="613" y="779"/>
                    </a:lnTo>
                    <a:lnTo>
                      <a:pt x="613" y="782"/>
                    </a:lnTo>
                    <a:lnTo>
                      <a:pt x="640" y="782"/>
                    </a:lnTo>
                    <a:lnTo>
                      <a:pt x="640" y="787"/>
                    </a:lnTo>
                    <a:lnTo>
                      <a:pt x="670" y="787"/>
                    </a:lnTo>
                    <a:lnTo>
                      <a:pt x="670" y="790"/>
                    </a:lnTo>
                    <a:lnTo>
                      <a:pt x="703" y="790"/>
                    </a:lnTo>
                    <a:lnTo>
                      <a:pt x="703" y="795"/>
                    </a:lnTo>
                    <a:lnTo>
                      <a:pt x="707" y="795"/>
                    </a:lnTo>
                    <a:lnTo>
                      <a:pt x="707" y="799"/>
                    </a:lnTo>
                    <a:lnTo>
                      <a:pt x="709" y="799"/>
                    </a:lnTo>
                    <a:lnTo>
                      <a:pt x="709" y="804"/>
                    </a:lnTo>
                    <a:lnTo>
                      <a:pt x="710" y="804"/>
                    </a:lnTo>
                    <a:lnTo>
                      <a:pt x="710" y="808"/>
                    </a:lnTo>
                    <a:lnTo>
                      <a:pt x="761" y="808"/>
                    </a:lnTo>
                    <a:lnTo>
                      <a:pt x="761" y="813"/>
                    </a:lnTo>
                    <a:lnTo>
                      <a:pt x="816" y="813"/>
                    </a:lnTo>
                    <a:lnTo>
                      <a:pt x="816" y="817"/>
                    </a:lnTo>
                    <a:lnTo>
                      <a:pt x="818" y="817"/>
                    </a:lnTo>
                    <a:lnTo>
                      <a:pt x="818" y="824"/>
                    </a:lnTo>
                    <a:lnTo>
                      <a:pt x="828" y="824"/>
                    </a:lnTo>
                    <a:lnTo>
                      <a:pt x="828" y="830"/>
                    </a:lnTo>
                    <a:lnTo>
                      <a:pt x="931" y="830"/>
                    </a:lnTo>
                    <a:lnTo>
                      <a:pt x="931" y="836"/>
                    </a:lnTo>
                    <a:lnTo>
                      <a:pt x="1049" y="836"/>
                    </a:lnTo>
                    <a:lnTo>
                      <a:pt x="1049" y="845"/>
                    </a:lnTo>
                    <a:lnTo>
                      <a:pt x="1103" y="845"/>
                    </a:lnTo>
                    <a:lnTo>
                      <a:pt x="1103" y="855"/>
                    </a:lnTo>
                    <a:lnTo>
                      <a:pt x="1357" y="855"/>
                    </a:lnTo>
                  </a:path>
                </a:pathLst>
              </a:custGeom>
              <a:noFill/>
              <a:ln w="9525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7" name="Freeform 228">
                <a:extLst>
                  <a:ext uri="{FF2B5EF4-FFF2-40B4-BE49-F238E27FC236}">
                    <a16:creationId xmlns:a16="http://schemas.microsoft.com/office/drawing/2014/main" id="{B82FBAAC-5AF2-4049-B4E5-A09C74FD0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8" name="Freeform 229">
                <a:extLst>
                  <a:ext uri="{FF2B5EF4-FFF2-40B4-BE49-F238E27FC236}">
                    <a16:creationId xmlns:a16="http://schemas.microsoft.com/office/drawing/2014/main" id="{5B83E62D-053E-4707-92CD-9EE18AB8B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59" name="Freeform 230">
                <a:extLst>
                  <a:ext uri="{FF2B5EF4-FFF2-40B4-BE49-F238E27FC236}">
                    <a16:creationId xmlns:a16="http://schemas.microsoft.com/office/drawing/2014/main" id="{13AA2C29-F4CE-4EDA-B6A7-A07E8D4B8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0" name="Freeform 231">
                <a:extLst>
                  <a:ext uri="{FF2B5EF4-FFF2-40B4-BE49-F238E27FC236}">
                    <a16:creationId xmlns:a16="http://schemas.microsoft.com/office/drawing/2014/main" id="{59B6888C-4BA1-42B3-8827-47B8258B2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1" name="Freeform 232">
                <a:extLst>
                  <a:ext uri="{FF2B5EF4-FFF2-40B4-BE49-F238E27FC236}">
                    <a16:creationId xmlns:a16="http://schemas.microsoft.com/office/drawing/2014/main" id="{B9AD2C55-7B88-403A-B9DA-5BC49FFDA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2" name="Freeform 233">
                <a:extLst>
                  <a:ext uri="{FF2B5EF4-FFF2-40B4-BE49-F238E27FC236}">
                    <a16:creationId xmlns:a16="http://schemas.microsoft.com/office/drawing/2014/main" id="{01191E25-2FEC-420A-AC53-C78111418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3" name="Freeform 234">
                <a:extLst>
                  <a:ext uri="{FF2B5EF4-FFF2-40B4-BE49-F238E27FC236}">
                    <a16:creationId xmlns:a16="http://schemas.microsoft.com/office/drawing/2014/main" id="{0DEADA2D-CE2C-4DEC-A8EB-9E2C4B4DA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4" name="Freeform 235">
                <a:extLst>
                  <a:ext uri="{FF2B5EF4-FFF2-40B4-BE49-F238E27FC236}">
                    <a16:creationId xmlns:a16="http://schemas.microsoft.com/office/drawing/2014/main" id="{EF504F9D-A3BA-4E26-98D6-060814EC6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5" name="Freeform 236">
                <a:extLst>
                  <a:ext uri="{FF2B5EF4-FFF2-40B4-BE49-F238E27FC236}">
                    <a16:creationId xmlns:a16="http://schemas.microsoft.com/office/drawing/2014/main" id="{C375DC94-BF00-4C80-8DF1-1710FC81F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6" name="Freeform 237">
                <a:extLst>
                  <a:ext uri="{FF2B5EF4-FFF2-40B4-BE49-F238E27FC236}">
                    <a16:creationId xmlns:a16="http://schemas.microsoft.com/office/drawing/2014/main" id="{8467850F-C4C7-47BA-AFF2-9D241442F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7" name="Freeform 238">
                <a:extLst>
                  <a:ext uri="{FF2B5EF4-FFF2-40B4-BE49-F238E27FC236}">
                    <a16:creationId xmlns:a16="http://schemas.microsoft.com/office/drawing/2014/main" id="{AC751BDC-1666-4999-B8CC-6F3658865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8" name="Freeform 239">
                <a:extLst>
                  <a:ext uri="{FF2B5EF4-FFF2-40B4-BE49-F238E27FC236}">
                    <a16:creationId xmlns:a16="http://schemas.microsoft.com/office/drawing/2014/main" id="{AA796CD5-05CF-40E8-A64A-36D24CC1E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69" name="Freeform 240">
                <a:extLst>
                  <a:ext uri="{FF2B5EF4-FFF2-40B4-BE49-F238E27FC236}">
                    <a16:creationId xmlns:a16="http://schemas.microsoft.com/office/drawing/2014/main" id="{42CC6AB2-7FD2-4F5F-A465-91A29CF96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0" name="Freeform 241">
                <a:extLst>
                  <a:ext uri="{FF2B5EF4-FFF2-40B4-BE49-F238E27FC236}">
                    <a16:creationId xmlns:a16="http://schemas.microsoft.com/office/drawing/2014/main" id="{46E6C994-5D4D-442E-B626-5AD15DCCE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1" name="Freeform 242">
                <a:extLst>
                  <a:ext uri="{FF2B5EF4-FFF2-40B4-BE49-F238E27FC236}">
                    <a16:creationId xmlns:a16="http://schemas.microsoft.com/office/drawing/2014/main" id="{EA00ADB6-7ECC-4BBB-B4EA-FF283771B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2" name="Freeform 243">
                <a:extLst>
                  <a:ext uri="{FF2B5EF4-FFF2-40B4-BE49-F238E27FC236}">
                    <a16:creationId xmlns:a16="http://schemas.microsoft.com/office/drawing/2014/main" id="{5435A09B-D5C4-403F-88ED-62E1AD638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3" name="Freeform 244">
                <a:extLst>
                  <a:ext uri="{FF2B5EF4-FFF2-40B4-BE49-F238E27FC236}">
                    <a16:creationId xmlns:a16="http://schemas.microsoft.com/office/drawing/2014/main" id="{6594FA1B-5BBF-4060-B4E6-7B55D7682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4" name="Freeform 245">
                <a:extLst>
                  <a:ext uri="{FF2B5EF4-FFF2-40B4-BE49-F238E27FC236}">
                    <a16:creationId xmlns:a16="http://schemas.microsoft.com/office/drawing/2014/main" id="{CD62B736-FBE8-4B19-B8D0-36F337B8B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5" name="Freeform 246">
                <a:extLst>
                  <a:ext uri="{FF2B5EF4-FFF2-40B4-BE49-F238E27FC236}">
                    <a16:creationId xmlns:a16="http://schemas.microsoft.com/office/drawing/2014/main" id="{25CE1145-119F-412A-8CE6-872EF886C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6" name="Freeform 247">
                <a:extLst>
                  <a:ext uri="{FF2B5EF4-FFF2-40B4-BE49-F238E27FC236}">
                    <a16:creationId xmlns:a16="http://schemas.microsoft.com/office/drawing/2014/main" id="{B1FF34D9-594F-46BE-BE90-4AB0488E1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7" name="Freeform 248">
                <a:extLst>
                  <a:ext uri="{FF2B5EF4-FFF2-40B4-BE49-F238E27FC236}">
                    <a16:creationId xmlns:a16="http://schemas.microsoft.com/office/drawing/2014/main" id="{B5710394-3F77-460C-A3EE-AC6BB65FC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929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8" name="Freeform 249">
                <a:extLst>
                  <a:ext uri="{FF2B5EF4-FFF2-40B4-BE49-F238E27FC236}">
                    <a16:creationId xmlns:a16="http://schemas.microsoft.com/office/drawing/2014/main" id="{01C14218-DC59-49E7-86F6-0B6AC3DD8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79" name="Freeform 250">
                <a:extLst>
                  <a:ext uri="{FF2B5EF4-FFF2-40B4-BE49-F238E27FC236}">
                    <a16:creationId xmlns:a16="http://schemas.microsoft.com/office/drawing/2014/main" id="{BBF19CB9-8CD5-4034-87A9-4FA9F0C4E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0" name="Freeform 251">
                <a:extLst>
                  <a:ext uri="{FF2B5EF4-FFF2-40B4-BE49-F238E27FC236}">
                    <a16:creationId xmlns:a16="http://schemas.microsoft.com/office/drawing/2014/main" id="{35290137-ED36-48FE-91CD-90B2D43C3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1" name="Freeform 252">
                <a:extLst>
                  <a:ext uri="{FF2B5EF4-FFF2-40B4-BE49-F238E27FC236}">
                    <a16:creationId xmlns:a16="http://schemas.microsoft.com/office/drawing/2014/main" id="{546ED6D9-60D7-40A1-BA45-6E275C1F4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2" name="Freeform 253">
                <a:extLst>
                  <a:ext uri="{FF2B5EF4-FFF2-40B4-BE49-F238E27FC236}">
                    <a16:creationId xmlns:a16="http://schemas.microsoft.com/office/drawing/2014/main" id="{59E1EDE6-2F49-4676-8AC6-9168E8828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4459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3" name="Freeform 254">
                <a:extLst>
                  <a:ext uri="{FF2B5EF4-FFF2-40B4-BE49-F238E27FC236}">
                    <a16:creationId xmlns:a16="http://schemas.microsoft.com/office/drawing/2014/main" id="{44E5C1D1-2E59-467D-B7DF-5C8EC23F96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2767" y="127634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4" name="Freeform 255">
                <a:extLst>
                  <a:ext uri="{FF2B5EF4-FFF2-40B4-BE49-F238E27FC236}">
                    <a16:creationId xmlns:a16="http://schemas.microsoft.com/office/drawing/2014/main" id="{00566816-C6C5-4FF4-B4A8-BD3ACE07E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354" y="127634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5" name="Freeform 256">
                <a:extLst>
                  <a:ext uri="{FF2B5EF4-FFF2-40B4-BE49-F238E27FC236}">
                    <a16:creationId xmlns:a16="http://schemas.microsoft.com/office/drawing/2014/main" id="{9F0C62CD-A3A1-40E8-A608-C31628F01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117" y="128904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6" name="Freeform 257">
                <a:extLst>
                  <a:ext uri="{FF2B5EF4-FFF2-40B4-BE49-F238E27FC236}">
                    <a16:creationId xmlns:a16="http://schemas.microsoft.com/office/drawing/2014/main" id="{5CD553A5-8C06-45A1-BF4D-731A3A3A7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492" y="141445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7" name="Freeform 258">
                <a:extLst>
                  <a:ext uri="{FF2B5EF4-FFF2-40B4-BE49-F238E27FC236}">
                    <a16:creationId xmlns:a16="http://schemas.microsoft.com/office/drawing/2014/main" id="{DC86A9A5-4B7D-4AC3-95FC-D87A0E2F3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492" y="141445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8" name="Freeform 259">
                <a:extLst>
                  <a:ext uri="{FF2B5EF4-FFF2-40B4-BE49-F238E27FC236}">
                    <a16:creationId xmlns:a16="http://schemas.microsoft.com/office/drawing/2014/main" id="{B92140B4-61CB-483B-B7AF-8797F8737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779" y="1455732"/>
                <a:ext cx="25400" cy="25400"/>
              </a:xfrm>
              <a:custGeom>
                <a:avLst/>
                <a:gdLst>
                  <a:gd name="T0" fmla="*/ 0 w 16"/>
                  <a:gd name="T1" fmla="*/ 7 h 16"/>
                  <a:gd name="T2" fmla="*/ 0 w 16"/>
                  <a:gd name="T3" fmla="*/ 7 h 16"/>
                  <a:gd name="T4" fmla="*/ 0 w 16"/>
                  <a:gd name="T5" fmla="*/ 12 h 16"/>
                  <a:gd name="T6" fmla="*/ 1 w 16"/>
                  <a:gd name="T7" fmla="*/ 15 h 16"/>
                  <a:gd name="T8" fmla="*/ 4 w 16"/>
                  <a:gd name="T9" fmla="*/ 16 h 16"/>
                  <a:gd name="T10" fmla="*/ 7 w 16"/>
                  <a:gd name="T11" fmla="*/ 16 h 16"/>
                  <a:gd name="T12" fmla="*/ 7 w 16"/>
                  <a:gd name="T13" fmla="*/ 16 h 16"/>
                  <a:gd name="T14" fmla="*/ 12 w 16"/>
                  <a:gd name="T15" fmla="*/ 16 h 16"/>
                  <a:gd name="T16" fmla="*/ 15 w 16"/>
                  <a:gd name="T17" fmla="*/ 15 h 16"/>
                  <a:gd name="T18" fmla="*/ 16 w 16"/>
                  <a:gd name="T19" fmla="*/ 12 h 16"/>
                  <a:gd name="T20" fmla="*/ 16 w 16"/>
                  <a:gd name="T21" fmla="*/ 7 h 16"/>
                  <a:gd name="T22" fmla="*/ 16 w 16"/>
                  <a:gd name="T23" fmla="*/ 7 h 16"/>
                  <a:gd name="T24" fmla="*/ 16 w 16"/>
                  <a:gd name="T25" fmla="*/ 4 h 16"/>
                  <a:gd name="T26" fmla="*/ 15 w 16"/>
                  <a:gd name="T27" fmla="*/ 1 h 16"/>
                  <a:gd name="T28" fmla="*/ 12 w 16"/>
                  <a:gd name="T29" fmla="*/ 0 h 16"/>
                  <a:gd name="T30" fmla="*/ 7 w 16"/>
                  <a:gd name="T31" fmla="*/ 0 h 16"/>
                  <a:gd name="T32" fmla="*/ 7 w 16"/>
                  <a:gd name="T33" fmla="*/ 0 h 16"/>
                  <a:gd name="T34" fmla="*/ 4 w 16"/>
                  <a:gd name="T35" fmla="*/ 0 h 16"/>
                  <a:gd name="T36" fmla="*/ 1 w 16"/>
                  <a:gd name="T37" fmla="*/ 1 h 16"/>
                  <a:gd name="T38" fmla="*/ 0 w 16"/>
                  <a:gd name="T39" fmla="*/ 4 h 16"/>
                  <a:gd name="T40" fmla="*/ 0 w 16"/>
                  <a:gd name="T41" fmla="*/ 7 h 16"/>
                  <a:gd name="T42" fmla="*/ 0 w 16"/>
                  <a:gd name="T43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6">
                    <a:moveTo>
                      <a:pt x="0" y="7"/>
                    </a:moveTo>
                    <a:lnTo>
                      <a:pt x="0" y="7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7" y="16"/>
                    </a:lnTo>
                    <a:lnTo>
                      <a:pt x="7" y="16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7"/>
                    </a:lnTo>
                    <a:lnTo>
                      <a:pt x="16" y="7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89" name="Freeform 260">
                <a:extLst>
                  <a:ext uri="{FF2B5EF4-FFF2-40B4-BE49-F238E27FC236}">
                    <a16:creationId xmlns:a16="http://schemas.microsoft.com/office/drawing/2014/main" id="{15ED7382-EF4C-4BB1-AA0B-2EEC9F60B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2629" y="154939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0" name="Freeform 261">
                <a:extLst>
                  <a:ext uri="{FF2B5EF4-FFF2-40B4-BE49-F238E27FC236}">
                    <a16:creationId xmlns:a16="http://schemas.microsoft.com/office/drawing/2014/main" id="{E24F5D4E-B3E9-4F65-AA9F-C27906C98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679" y="164623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7 w 18"/>
                  <a:gd name="T27" fmla="*/ 2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1" name="Freeform 262">
                <a:extLst>
                  <a:ext uri="{FF2B5EF4-FFF2-40B4-BE49-F238E27FC236}">
                    <a16:creationId xmlns:a16="http://schemas.microsoft.com/office/drawing/2014/main" id="{3E19A864-7A59-424B-8808-1E7AE7C20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442" y="165416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2" name="Freeform 263">
                <a:extLst>
                  <a:ext uri="{FF2B5EF4-FFF2-40B4-BE49-F238E27FC236}">
                    <a16:creationId xmlns:a16="http://schemas.microsoft.com/office/drawing/2014/main" id="{C795F4F7-036A-410D-A87A-E96637BA3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3429" y="16970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3" name="Freeform 264">
                <a:extLst>
                  <a:ext uri="{FF2B5EF4-FFF2-40B4-BE49-F238E27FC236}">
                    <a16:creationId xmlns:a16="http://schemas.microsoft.com/office/drawing/2014/main" id="{0FA0C3F1-C643-4397-9931-D2B54EAA0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6467" y="20145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3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4" name="Freeform 265">
                <a:extLst>
                  <a:ext uri="{FF2B5EF4-FFF2-40B4-BE49-F238E27FC236}">
                    <a16:creationId xmlns:a16="http://schemas.microsoft.com/office/drawing/2014/main" id="{4A012AC7-BC48-4D2F-9B44-C4A3FB088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129" y="2136767"/>
                <a:ext cx="28575" cy="26987"/>
              </a:xfrm>
              <a:custGeom>
                <a:avLst/>
                <a:gdLst>
                  <a:gd name="T0" fmla="*/ 0 w 18"/>
                  <a:gd name="T1" fmla="*/ 9 h 17"/>
                  <a:gd name="T2" fmla="*/ 0 w 18"/>
                  <a:gd name="T3" fmla="*/ 9 h 17"/>
                  <a:gd name="T4" fmla="*/ 0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2 w 18"/>
                  <a:gd name="T15" fmla="*/ 17 h 17"/>
                  <a:gd name="T16" fmla="*/ 15 w 18"/>
                  <a:gd name="T17" fmla="*/ 15 h 17"/>
                  <a:gd name="T18" fmla="*/ 17 w 18"/>
                  <a:gd name="T19" fmla="*/ 12 h 17"/>
                  <a:gd name="T20" fmla="*/ 18 w 18"/>
                  <a:gd name="T21" fmla="*/ 9 h 17"/>
                  <a:gd name="T22" fmla="*/ 18 w 18"/>
                  <a:gd name="T23" fmla="*/ 9 h 17"/>
                  <a:gd name="T24" fmla="*/ 17 w 18"/>
                  <a:gd name="T25" fmla="*/ 5 h 17"/>
                  <a:gd name="T26" fmla="*/ 15 w 18"/>
                  <a:gd name="T27" fmla="*/ 2 h 17"/>
                  <a:gd name="T28" fmla="*/ 12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0 w 18"/>
                  <a:gd name="T39" fmla="*/ 5 h 17"/>
                  <a:gd name="T40" fmla="*/ 0 w 18"/>
                  <a:gd name="T41" fmla="*/ 9 h 17"/>
                  <a:gd name="T42" fmla="*/ 0 w 18"/>
                  <a:gd name="T4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5" name="Freeform 266">
                <a:extLst>
                  <a:ext uri="{FF2B5EF4-FFF2-40B4-BE49-F238E27FC236}">
                    <a16:creationId xmlns:a16="http://schemas.microsoft.com/office/drawing/2014/main" id="{F1EEB886-B7A8-4EA6-BDB5-C54925EB81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2392" y="229710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6" name="Freeform 267">
                <a:extLst>
                  <a:ext uri="{FF2B5EF4-FFF2-40B4-BE49-F238E27FC236}">
                    <a16:creationId xmlns:a16="http://schemas.microsoft.com/office/drawing/2014/main" id="{61CE57FD-4371-4D33-87CF-5B9B05969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154" y="23066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7" name="Freeform 268">
                <a:extLst>
                  <a:ext uri="{FF2B5EF4-FFF2-40B4-BE49-F238E27FC236}">
                    <a16:creationId xmlns:a16="http://schemas.microsoft.com/office/drawing/2014/main" id="{D1BCBB15-FD44-4D4F-922D-D88211FE0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7154" y="23066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8" name="Freeform 269">
                <a:extLst>
                  <a:ext uri="{FF2B5EF4-FFF2-40B4-BE49-F238E27FC236}">
                    <a16:creationId xmlns:a16="http://schemas.microsoft.com/office/drawing/2014/main" id="{592EAB00-3994-4645-B592-FCFCFF338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854" y="23304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899" name="Freeform 270">
                <a:extLst>
                  <a:ext uri="{FF2B5EF4-FFF2-40B4-BE49-F238E27FC236}">
                    <a16:creationId xmlns:a16="http://schemas.microsoft.com/office/drawing/2014/main" id="{CB04EB15-E72F-4DD9-B025-B98863EA6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1442" y="23399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00" name="Freeform 271">
                <a:extLst>
                  <a:ext uri="{FF2B5EF4-FFF2-40B4-BE49-F238E27FC236}">
                    <a16:creationId xmlns:a16="http://schemas.microsoft.com/office/drawing/2014/main" id="{73140E2B-A8ED-4F7F-926D-0DB004E2D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892" y="23574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01" name="Freeform 272">
                <a:extLst>
                  <a:ext uri="{FF2B5EF4-FFF2-40B4-BE49-F238E27FC236}">
                    <a16:creationId xmlns:a16="http://schemas.microsoft.com/office/drawing/2014/main" id="{3A5B5D9A-B85D-4D43-86DC-A51D708DD2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5754" y="238441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02" name="Freeform 273">
                <a:extLst>
                  <a:ext uri="{FF2B5EF4-FFF2-40B4-BE49-F238E27FC236}">
                    <a16:creationId xmlns:a16="http://schemas.microsoft.com/office/drawing/2014/main" id="{99E4BDF0-25AC-4FDB-8073-FE5FE59A94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1829" y="24320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4763">
                <a:solidFill>
                  <a:srgbClr val="A69F9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903" name="Rectangle 274">
                <a:extLst>
                  <a:ext uri="{FF2B5EF4-FFF2-40B4-BE49-F238E27FC236}">
                    <a16:creationId xmlns:a16="http://schemas.microsoft.com/office/drawing/2014/main" id="{B2FCC3EC-10DB-4825-B34E-178BF8534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3229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04" name="Rectangle 275">
                <a:extLst>
                  <a:ext uri="{FF2B5EF4-FFF2-40B4-BE49-F238E27FC236}">
                    <a16:creationId xmlns:a16="http://schemas.microsoft.com/office/drawing/2014/main" id="{2B1032CD-C795-42E8-A1B7-445BAFCDB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842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05" name="Rectangle 276">
                <a:extLst>
                  <a:ext uri="{FF2B5EF4-FFF2-40B4-BE49-F238E27FC236}">
                    <a16:creationId xmlns:a16="http://schemas.microsoft.com/office/drawing/2014/main" id="{377F82BE-CED6-4381-8E9E-A0AC73B2C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454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06" name="Rectangle 277">
                <a:extLst>
                  <a:ext uri="{FF2B5EF4-FFF2-40B4-BE49-F238E27FC236}">
                    <a16:creationId xmlns:a16="http://schemas.microsoft.com/office/drawing/2014/main" id="{3F4893E1-4899-45FF-A140-9FC7A51958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892" y="2655878"/>
                <a:ext cx="54502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9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07" name="Rectangle 278">
                <a:extLst>
                  <a:ext uri="{FF2B5EF4-FFF2-40B4-BE49-F238E27FC236}">
                    <a16:creationId xmlns:a16="http://schemas.microsoft.com/office/drawing/2014/main" id="{26FD1764-0AE8-4239-BB5E-F1F12EB8D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1579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12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08" name="Rectangle 279">
                <a:extLst>
                  <a:ext uri="{FF2B5EF4-FFF2-40B4-BE49-F238E27FC236}">
                    <a16:creationId xmlns:a16="http://schemas.microsoft.com/office/drawing/2014/main" id="{1D737EF0-9155-4638-83CF-D7ACF66DC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017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15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09" name="Rectangle 280">
                <a:extLst>
                  <a:ext uri="{FF2B5EF4-FFF2-40B4-BE49-F238E27FC236}">
                    <a16:creationId xmlns:a16="http://schemas.microsoft.com/office/drawing/2014/main" id="{39E5EFB8-16DE-4C13-AB8A-70A450455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629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18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10" name="Rectangle 281">
                <a:extLst>
                  <a:ext uri="{FF2B5EF4-FFF2-40B4-BE49-F238E27FC236}">
                    <a16:creationId xmlns:a16="http://schemas.microsoft.com/office/drawing/2014/main" id="{2C83FB56-6D99-4DD7-A341-BD850A27A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242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21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11" name="Rectangle 282">
                <a:extLst>
                  <a:ext uri="{FF2B5EF4-FFF2-40B4-BE49-F238E27FC236}">
                    <a16:creationId xmlns:a16="http://schemas.microsoft.com/office/drawing/2014/main" id="{B603FF65-EFBF-4E64-A20E-138776C7D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4854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24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12" name="Rectangle 283">
                <a:extLst>
                  <a:ext uri="{FF2B5EF4-FFF2-40B4-BE49-F238E27FC236}">
                    <a16:creationId xmlns:a16="http://schemas.microsoft.com/office/drawing/2014/main" id="{6467C178-8702-4B15-9B9D-4D4583840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3292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27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13" name="Rectangle 284">
                <a:extLst>
                  <a:ext uri="{FF2B5EF4-FFF2-40B4-BE49-F238E27FC236}">
                    <a16:creationId xmlns:a16="http://schemas.microsoft.com/office/drawing/2014/main" id="{38292422-F7F0-4685-8CD5-2FA05B8F7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4904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30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14" name="Rectangle 285">
                <a:extLst>
                  <a:ext uri="{FF2B5EF4-FFF2-40B4-BE49-F238E27FC236}">
                    <a16:creationId xmlns:a16="http://schemas.microsoft.com/office/drawing/2014/main" id="{6027DCCE-22CB-4258-8AE2-1973A4518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6517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33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1915" name="Rectangle 286">
                <a:extLst>
                  <a:ext uri="{FF2B5EF4-FFF2-40B4-BE49-F238E27FC236}">
                    <a16:creationId xmlns:a16="http://schemas.microsoft.com/office/drawing/2014/main" id="{EBB760C8-4617-400A-9069-189983A02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8129" y="2655878"/>
                <a:ext cx="109004" cy="1231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800">
                    <a:solidFill>
                      <a:srgbClr val="595454"/>
                    </a:solidFill>
                    <a:latin typeface="Trebuchet MS" panose="020B0603020202020204" pitchFamily="34" charset="0"/>
                  </a:rPr>
                  <a:t>36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  <p:sp>
            <p:nvSpPr>
              <p:cNvPr id="2022" name="Rectangle 393">
                <a:extLst>
                  <a:ext uri="{FF2B5EF4-FFF2-40B4-BE49-F238E27FC236}">
                    <a16:creationId xmlns:a16="http://schemas.microsoft.com/office/drawing/2014/main" id="{F8867039-9899-4C0F-92CC-E42820928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6350" y="2284404"/>
                <a:ext cx="503343" cy="9233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600" b="1" dirty="0">
                    <a:solidFill>
                      <a:srgbClr val="009FBA"/>
                    </a:solidFill>
                    <a:latin typeface="Trebuchet MS Bold" panose="020B0703020202020204" pitchFamily="34" charset="0"/>
                  </a:rPr>
                  <a:t>NIVO + 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2025" name="Freeform 396">
                <a:extLst>
                  <a:ext uri="{FF2B5EF4-FFF2-40B4-BE49-F238E27FC236}">
                    <a16:creationId xmlns:a16="http://schemas.microsoft.com/office/drawing/2014/main" id="{6AB6956E-6485-4963-B532-14D5B0C5C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6229" y="244156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6" name="Freeform 397">
                <a:extLst>
                  <a:ext uri="{FF2B5EF4-FFF2-40B4-BE49-F238E27FC236}">
                    <a16:creationId xmlns:a16="http://schemas.microsoft.com/office/drawing/2014/main" id="{B7A51E74-61AD-411F-942D-E1E810328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40329" y="24447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7" name="Freeform 398">
                <a:extLst>
                  <a:ext uri="{FF2B5EF4-FFF2-40B4-BE49-F238E27FC236}">
                    <a16:creationId xmlns:a16="http://schemas.microsoft.com/office/drawing/2014/main" id="{2FF6C3C4-4E8C-470D-A345-0F92BDC94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9679" y="24447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8" name="Freeform 399">
                <a:extLst>
                  <a:ext uri="{FF2B5EF4-FFF2-40B4-BE49-F238E27FC236}">
                    <a16:creationId xmlns:a16="http://schemas.microsoft.com/office/drawing/2014/main" id="{F0C392F0-AEEE-456B-93EA-D6B514F0A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08567" y="2393941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3 h 18"/>
                  <a:gd name="T6" fmla="*/ 3 w 17"/>
                  <a:gd name="T7" fmla="*/ 16 h 18"/>
                  <a:gd name="T8" fmla="*/ 6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8 h 18"/>
                  <a:gd name="T16" fmla="*/ 14 w 17"/>
                  <a:gd name="T17" fmla="*/ 16 h 18"/>
                  <a:gd name="T18" fmla="*/ 16 w 17"/>
                  <a:gd name="T19" fmla="*/ 13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6 h 18"/>
                  <a:gd name="T26" fmla="*/ 14 w 17"/>
                  <a:gd name="T27" fmla="*/ 3 h 18"/>
                  <a:gd name="T28" fmla="*/ 11 w 17"/>
                  <a:gd name="T29" fmla="*/ 1 h 18"/>
                  <a:gd name="T30" fmla="*/ 8 w 17"/>
                  <a:gd name="T31" fmla="*/ 0 h 18"/>
                  <a:gd name="T32" fmla="*/ 8 w 17"/>
                  <a:gd name="T33" fmla="*/ 0 h 18"/>
                  <a:gd name="T34" fmla="*/ 6 w 17"/>
                  <a:gd name="T35" fmla="*/ 1 h 18"/>
                  <a:gd name="T36" fmla="*/ 3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29" name="Freeform 400">
                <a:extLst>
                  <a:ext uri="{FF2B5EF4-FFF2-40B4-BE49-F238E27FC236}">
                    <a16:creationId xmlns:a16="http://schemas.microsoft.com/office/drawing/2014/main" id="{8963F13B-B02A-4426-816C-10748D2C75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9042" y="2393941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3 h 18"/>
                  <a:gd name="T6" fmla="*/ 3 w 17"/>
                  <a:gd name="T7" fmla="*/ 16 h 18"/>
                  <a:gd name="T8" fmla="*/ 4 w 17"/>
                  <a:gd name="T9" fmla="*/ 18 h 18"/>
                  <a:gd name="T10" fmla="*/ 9 w 17"/>
                  <a:gd name="T11" fmla="*/ 18 h 18"/>
                  <a:gd name="T12" fmla="*/ 9 w 17"/>
                  <a:gd name="T13" fmla="*/ 18 h 18"/>
                  <a:gd name="T14" fmla="*/ 12 w 17"/>
                  <a:gd name="T15" fmla="*/ 18 h 18"/>
                  <a:gd name="T16" fmla="*/ 14 w 17"/>
                  <a:gd name="T17" fmla="*/ 16 h 18"/>
                  <a:gd name="T18" fmla="*/ 16 w 17"/>
                  <a:gd name="T19" fmla="*/ 13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6 h 18"/>
                  <a:gd name="T26" fmla="*/ 14 w 17"/>
                  <a:gd name="T27" fmla="*/ 3 h 18"/>
                  <a:gd name="T28" fmla="*/ 12 w 17"/>
                  <a:gd name="T29" fmla="*/ 1 h 18"/>
                  <a:gd name="T30" fmla="*/ 9 w 17"/>
                  <a:gd name="T31" fmla="*/ 0 h 18"/>
                  <a:gd name="T32" fmla="*/ 9 w 17"/>
                  <a:gd name="T33" fmla="*/ 0 h 18"/>
                  <a:gd name="T34" fmla="*/ 4 w 17"/>
                  <a:gd name="T35" fmla="*/ 1 h 18"/>
                  <a:gd name="T36" fmla="*/ 3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4" y="16"/>
                    </a:lnTo>
                    <a:lnTo>
                      <a:pt x="16" y="13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0" name="Freeform 401">
                <a:extLst>
                  <a:ext uri="{FF2B5EF4-FFF2-40B4-BE49-F238E27FC236}">
                    <a16:creationId xmlns:a16="http://schemas.microsoft.com/office/drawing/2014/main" id="{63B75034-EDED-489B-B9FB-D1ADD801B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6817" y="23939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1" name="Freeform 402">
                <a:extLst>
                  <a:ext uri="{FF2B5EF4-FFF2-40B4-BE49-F238E27FC236}">
                    <a16:creationId xmlns:a16="http://schemas.microsoft.com/office/drawing/2014/main" id="{CAEAADB0-3091-495F-A025-A4403A983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75229" y="23939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2" name="Freeform 403">
                <a:extLst>
                  <a:ext uri="{FF2B5EF4-FFF2-40B4-BE49-F238E27FC236}">
                    <a16:creationId xmlns:a16="http://schemas.microsoft.com/office/drawing/2014/main" id="{DD007874-CBE8-4226-B9E4-10F444818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6654" y="23939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3" name="Freeform 404">
                <a:extLst>
                  <a:ext uri="{FF2B5EF4-FFF2-40B4-BE49-F238E27FC236}">
                    <a16:creationId xmlns:a16="http://schemas.microsoft.com/office/drawing/2014/main" id="{3237272A-481C-4161-8A1E-A975AF24B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46642" y="239394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2034" name="Freeform 405">
                <a:extLst>
                  <a:ext uri="{FF2B5EF4-FFF2-40B4-BE49-F238E27FC236}">
                    <a16:creationId xmlns:a16="http://schemas.microsoft.com/office/drawing/2014/main" id="{62E80532-E307-4ED1-802A-81F2343AD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5979" y="237489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5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5" name="Freeform 407">
                <a:extLst>
                  <a:ext uri="{FF2B5EF4-FFF2-40B4-BE49-F238E27FC236}">
                    <a16:creationId xmlns:a16="http://schemas.microsoft.com/office/drawing/2014/main" id="{5338B457-5C56-442C-8634-BE973CEE0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76754" y="23113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6" name="Freeform 408">
                <a:extLst>
                  <a:ext uri="{FF2B5EF4-FFF2-40B4-BE49-F238E27FC236}">
                    <a16:creationId xmlns:a16="http://schemas.microsoft.com/office/drawing/2014/main" id="{BE13629B-1750-4DA2-B89C-4357E8263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65642" y="2311392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2 h 18"/>
                  <a:gd name="T6" fmla="*/ 1 w 16"/>
                  <a:gd name="T7" fmla="*/ 15 h 18"/>
                  <a:gd name="T8" fmla="*/ 4 w 16"/>
                  <a:gd name="T9" fmla="*/ 18 h 18"/>
                  <a:gd name="T10" fmla="*/ 7 w 16"/>
                  <a:gd name="T11" fmla="*/ 18 h 18"/>
                  <a:gd name="T12" fmla="*/ 7 w 16"/>
                  <a:gd name="T13" fmla="*/ 18 h 18"/>
                  <a:gd name="T14" fmla="*/ 12 w 16"/>
                  <a:gd name="T15" fmla="*/ 18 h 18"/>
                  <a:gd name="T16" fmla="*/ 15 w 16"/>
                  <a:gd name="T17" fmla="*/ 15 h 18"/>
                  <a:gd name="T18" fmla="*/ 16 w 16"/>
                  <a:gd name="T19" fmla="*/ 12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0 h 18"/>
                  <a:gd name="T30" fmla="*/ 7 w 16"/>
                  <a:gd name="T31" fmla="*/ 0 h 18"/>
                  <a:gd name="T32" fmla="*/ 7 w 16"/>
                  <a:gd name="T33" fmla="*/ 0 h 18"/>
                  <a:gd name="T34" fmla="*/ 4 w 16"/>
                  <a:gd name="T35" fmla="*/ 0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7" name="Freeform 409">
                <a:extLst>
                  <a:ext uri="{FF2B5EF4-FFF2-40B4-BE49-F238E27FC236}">
                    <a16:creationId xmlns:a16="http://schemas.microsoft.com/office/drawing/2014/main" id="{1D7EEB41-42F5-4B9A-B634-037BA9D59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1354" y="23113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8" name="Freeform 410">
                <a:extLst>
                  <a:ext uri="{FF2B5EF4-FFF2-40B4-BE49-F238E27FC236}">
                    <a16:creationId xmlns:a16="http://schemas.microsoft.com/office/drawing/2014/main" id="{C2CFC8A0-F834-43F9-BF69-FF17C8753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067" y="2298692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39" name="Freeform 411">
                <a:extLst>
                  <a:ext uri="{FF2B5EF4-FFF2-40B4-BE49-F238E27FC236}">
                    <a16:creationId xmlns:a16="http://schemas.microsoft.com/office/drawing/2014/main" id="{7DC8CBEA-9F6D-4328-8E72-471BC1756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7067" y="228757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6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0" name="Freeform 412">
                <a:extLst>
                  <a:ext uri="{FF2B5EF4-FFF2-40B4-BE49-F238E27FC236}">
                    <a16:creationId xmlns:a16="http://schemas.microsoft.com/office/drawing/2014/main" id="{AB3EEA3B-6A22-4B63-A3D3-69ABED9FD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779" y="22891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1" name="Freeform 413">
                <a:extLst>
                  <a:ext uri="{FF2B5EF4-FFF2-40B4-BE49-F238E27FC236}">
                    <a16:creationId xmlns:a16="http://schemas.microsoft.com/office/drawing/2014/main" id="{981BC042-6D7A-4675-997F-D4D836FDC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49754" y="2274880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2 h 18"/>
                  <a:gd name="T6" fmla="*/ 3 w 17"/>
                  <a:gd name="T7" fmla="*/ 15 h 18"/>
                  <a:gd name="T8" fmla="*/ 5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7 h 18"/>
                  <a:gd name="T16" fmla="*/ 16 w 17"/>
                  <a:gd name="T17" fmla="*/ 15 h 18"/>
                  <a:gd name="T18" fmla="*/ 17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5 h 18"/>
                  <a:gd name="T26" fmla="*/ 16 w 17"/>
                  <a:gd name="T27" fmla="*/ 2 h 18"/>
                  <a:gd name="T28" fmla="*/ 13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5 w 17"/>
                  <a:gd name="T35" fmla="*/ 0 h 18"/>
                  <a:gd name="T36" fmla="*/ 3 w 17"/>
                  <a:gd name="T37" fmla="*/ 2 h 18"/>
                  <a:gd name="T38" fmla="*/ 1 w 17"/>
                  <a:gd name="T39" fmla="*/ 5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5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7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5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2" name="Freeform 414">
                <a:extLst>
                  <a:ext uri="{FF2B5EF4-FFF2-40B4-BE49-F238E27FC236}">
                    <a16:creationId xmlns:a16="http://schemas.microsoft.com/office/drawing/2014/main" id="{E7A78A31-4343-42D5-AEE6-BB671700E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8479" y="22748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3" name="Freeform 415">
                <a:extLst>
                  <a:ext uri="{FF2B5EF4-FFF2-40B4-BE49-F238E27FC236}">
                    <a16:creationId xmlns:a16="http://schemas.microsoft.com/office/drawing/2014/main" id="{B22D7885-DB32-4A17-92B8-B2B40CA48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3079" y="22748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6 w 18"/>
                  <a:gd name="T27" fmla="*/ 2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1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4" name="Freeform 416">
                <a:extLst>
                  <a:ext uri="{FF2B5EF4-FFF2-40B4-BE49-F238E27FC236}">
                    <a16:creationId xmlns:a16="http://schemas.microsoft.com/office/drawing/2014/main" id="{40FF9231-9200-4771-A97B-816F142D8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317" y="226535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1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2 h 18"/>
                  <a:gd name="T36" fmla="*/ 1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5" name="Freeform 417">
                <a:extLst>
                  <a:ext uri="{FF2B5EF4-FFF2-40B4-BE49-F238E27FC236}">
                    <a16:creationId xmlns:a16="http://schemas.microsoft.com/office/drawing/2014/main" id="{B4418D8C-6CA7-42BB-8117-E92E7BDDD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5617" y="22685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2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6" name="Freeform 418">
                <a:extLst>
                  <a:ext uri="{FF2B5EF4-FFF2-40B4-BE49-F238E27FC236}">
                    <a16:creationId xmlns:a16="http://schemas.microsoft.com/office/drawing/2014/main" id="{C5B3F07F-B802-4981-8CB5-3E2F86D35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4504" y="2252655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1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7" name="Freeform 419">
                <a:extLst>
                  <a:ext uri="{FF2B5EF4-FFF2-40B4-BE49-F238E27FC236}">
                    <a16:creationId xmlns:a16="http://schemas.microsoft.com/office/drawing/2014/main" id="{227B377D-1A9E-481A-B4BD-35E6F7F96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40217" y="224630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8" name="Freeform 420">
                <a:extLst>
                  <a:ext uri="{FF2B5EF4-FFF2-40B4-BE49-F238E27FC236}">
                    <a16:creationId xmlns:a16="http://schemas.microsoft.com/office/drawing/2014/main" id="{7B2CAB71-0D40-42E3-9015-2D23E2E65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30692" y="224630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49" name="Freeform 421">
                <a:extLst>
                  <a:ext uri="{FF2B5EF4-FFF2-40B4-BE49-F238E27FC236}">
                    <a16:creationId xmlns:a16="http://schemas.microsoft.com/office/drawing/2014/main" id="{0D604394-5227-4D7B-A49A-8E8AD3A2F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5929" y="224630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0" name="Freeform 422">
                <a:extLst>
                  <a:ext uri="{FF2B5EF4-FFF2-40B4-BE49-F238E27FC236}">
                    <a16:creationId xmlns:a16="http://schemas.microsoft.com/office/drawing/2014/main" id="{E540239B-473C-40BE-B1C0-7AD9D3807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6242" y="2243130"/>
                <a:ext cx="26988" cy="30162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0 w 17"/>
                  <a:gd name="T5" fmla="*/ 12 h 19"/>
                  <a:gd name="T6" fmla="*/ 1 w 17"/>
                  <a:gd name="T7" fmla="*/ 16 h 19"/>
                  <a:gd name="T8" fmla="*/ 4 w 17"/>
                  <a:gd name="T9" fmla="*/ 17 h 19"/>
                  <a:gd name="T10" fmla="*/ 8 w 17"/>
                  <a:gd name="T11" fmla="*/ 19 h 19"/>
                  <a:gd name="T12" fmla="*/ 8 w 17"/>
                  <a:gd name="T13" fmla="*/ 19 h 19"/>
                  <a:gd name="T14" fmla="*/ 11 w 17"/>
                  <a:gd name="T15" fmla="*/ 17 h 19"/>
                  <a:gd name="T16" fmla="*/ 14 w 17"/>
                  <a:gd name="T17" fmla="*/ 16 h 19"/>
                  <a:gd name="T18" fmla="*/ 16 w 17"/>
                  <a:gd name="T19" fmla="*/ 12 h 19"/>
                  <a:gd name="T20" fmla="*/ 17 w 17"/>
                  <a:gd name="T21" fmla="*/ 9 h 19"/>
                  <a:gd name="T22" fmla="*/ 17 w 17"/>
                  <a:gd name="T23" fmla="*/ 9 h 19"/>
                  <a:gd name="T24" fmla="*/ 16 w 17"/>
                  <a:gd name="T25" fmla="*/ 5 h 19"/>
                  <a:gd name="T26" fmla="*/ 14 w 17"/>
                  <a:gd name="T27" fmla="*/ 2 h 19"/>
                  <a:gd name="T28" fmla="*/ 11 w 17"/>
                  <a:gd name="T29" fmla="*/ 0 h 19"/>
                  <a:gd name="T30" fmla="*/ 8 w 17"/>
                  <a:gd name="T31" fmla="*/ 0 h 19"/>
                  <a:gd name="T32" fmla="*/ 8 w 17"/>
                  <a:gd name="T33" fmla="*/ 0 h 19"/>
                  <a:gd name="T34" fmla="*/ 4 w 17"/>
                  <a:gd name="T35" fmla="*/ 0 h 19"/>
                  <a:gd name="T36" fmla="*/ 1 w 17"/>
                  <a:gd name="T37" fmla="*/ 2 h 19"/>
                  <a:gd name="T38" fmla="*/ 0 w 17"/>
                  <a:gd name="T39" fmla="*/ 5 h 19"/>
                  <a:gd name="T40" fmla="*/ 0 w 17"/>
                  <a:gd name="T41" fmla="*/ 9 h 19"/>
                  <a:gd name="T42" fmla="*/ 0 w 17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1" y="17"/>
                    </a:lnTo>
                    <a:lnTo>
                      <a:pt x="14" y="16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1" name="Freeform 423">
                <a:extLst>
                  <a:ext uri="{FF2B5EF4-FFF2-40B4-BE49-F238E27FC236}">
                    <a16:creationId xmlns:a16="http://schemas.microsoft.com/office/drawing/2014/main" id="{743AAE74-20D1-4331-BF95-A72D87B6D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9254" y="22415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2" name="Freeform 424">
                <a:extLst>
                  <a:ext uri="{FF2B5EF4-FFF2-40B4-BE49-F238E27FC236}">
                    <a16:creationId xmlns:a16="http://schemas.microsoft.com/office/drawing/2014/main" id="{BDD56937-55B9-4FCF-B170-57E4DFA3C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57667" y="22415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4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3" name="Freeform 425">
                <a:extLst>
                  <a:ext uri="{FF2B5EF4-FFF2-40B4-BE49-F238E27FC236}">
                    <a16:creationId xmlns:a16="http://schemas.microsoft.com/office/drawing/2014/main" id="{0251C63A-2A80-42F7-92ED-8D74E7BA1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81467" y="22240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4" name="Freeform 426">
                <a:extLst>
                  <a:ext uri="{FF2B5EF4-FFF2-40B4-BE49-F238E27FC236}">
                    <a16:creationId xmlns:a16="http://schemas.microsoft.com/office/drawing/2014/main" id="{DDAC42A2-237F-482F-8175-138ED1978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78292" y="22240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5" name="Freeform 427">
                <a:extLst>
                  <a:ext uri="{FF2B5EF4-FFF2-40B4-BE49-F238E27FC236}">
                    <a16:creationId xmlns:a16="http://schemas.microsoft.com/office/drawing/2014/main" id="{6DEE8E61-7AAA-408C-8859-9D635B0F6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179" y="2211380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4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9 h 19"/>
                  <a:gd name="T16" fmla="*/ 16 w 18"/>
                  <a:gd name="T17" fmla="*/ 16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6 w 18"/>
                  <a:gd name="T27" fmla="*/ 4 h 19"/>
                  <a:gd name="T28" fmla="*/ 13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4 h 19"/>
                  <a:gd name="T38" fmla="*/ 1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4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9"/>
                    </a:lnTo>
                    <a:lnTo>
                      <a:pt x="16" y="16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6" y="4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1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6" name="Freeform 428">
                <a:extLst>
                  <a:ext uri="{FF2B5EF4-FFF2-40B4-BE49-F238E27FC236}">
                    <a16:creationId xmlns:a16="http://schemas.microsoft.com/office/drawing/2014/main" id="{9B464A10-3849-4960-971A-D86662155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4004" y="2201855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7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7 w 18"/>
                  <a:gd name="T27" fmla="*/ 2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2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7" y="2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7" name="Freeform 429">
                <a:extLst>
                  <a:ext uri="{FF2B5EF4-FFF2-40B4-BE49-F238E27FC236}">
                    <a16:creationId xmlns:a16="http://schemas.microsoft.com/office/drawing/2014/main" id="{B4393262-18F3-4E32-A10E-CD86E692B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9242" y="2201855"/>
                <a:ext cx="26988" cy="30162"/>
              </a:xfrm>
              <a:custGeom>
                <a:avLst/>
                <a:gdLst>
                  <a:gd name="T0" fmla="*/ 0 w 17"/>
                  <a:gd name="T1" fmla="*/ 10 h 19"/>
                  <a:gd name="T2" fmla="*/ 0 w 17"/>
                  <a:gd name="T3" fmla="*/ 10 h 19"/>
                  <a:gd name="T4" fmla="*/ 0 w 17"/>
                  <a:gd name="T5" fmla="*/ 13 h 19"/>
                  <a:gd name="T6" fmla="*/ 2 w 17"/>
                  <a:gd name="T7" fmla="*/ 16 h 19"/>
                  <a:gd name="T8" fmla="*/ 5 w 17"/>
                  <a:gd name="T9" fmla="*/ 17 h 19"/>
                  <a:gd name="T10" fmla="*/ 8 w 17"/>
                  <a:gd name="T11" fmla="*/ 19 h 19"/>
                  <a:gd name="T12" fmla="*/ 8 w 17"/>
                  <a:gd name="T13" fmla="*/ 19 h 19"/>
                  <a:gd name="T14" fmla="*/ 12 w 17"/>
                  <a:gd name="T15" fmla="*/ 17 h 19"/>
                  <a:gd name="T16" fmla="*/ 15 w 17"/>
                  <a:gd name="T17" fmla="*/ 16 h 19"/>
                  <a:gd name="T18" fmla="*/ 17 w 17"/>
                  <a:gd name="T19" fmla="*/ 13 h 19"/>
                  <a:gd name="T20" fmla="*/ 17 w 17"/>
                  <a:gd name="T21" fmla="*/ 10 h 19"/>
                  <a:gd name="T22" fmla="*/ 17 w 17"/>
                  <a:gd name="T23" fmla="*/ 10 h 19"/>
                  <a:gd name="T24" fmla="*/ 17 w 17"/>
                  <a:gd name="T25" fmla="*/ 5 h 19"/>
                  <a:gd name="T26" fmla="*/ 15 w 17"/>
                  <a:gd name="T27" fmla="*/ 2 h 19"/>
                  <a:gd name="T28" fmla="*/ 12 w 17"/>
                  <a:gd name="T29" fmla="*/ 0 h 19"/>
                  <a:gd name="T30" fmla="*/ 8 w 17"/>
                  <a:gd name="T31" fmla="*/ 0 h 19"/>
                  <a:gd name="T32" fmla="*/ 8 w 17"/>
                  <a:gd name="T33" fmla="*/ 0 h 19"/>
                  <a:gd name="T34" fmla="*/ 5 w 17"/>
                  <a:gd name="T35" fmla="*/ 0 h 19"/>
                  <a:gd name="T36" fmla="*/ 2 w 17"/>
                  <a:gd name="T37" fmla="*/ 2 h 19"/>
                  <a:gd name="T38" fmla="*/ 0 w 17"/>
                  <a:gd name="T39" fmla="*/ 5 h 19"/>
                  <a:gd name="T40" fmla="*/ 0 w 17"/>
                  <a:gd name="T41" fmla="*/ 10 h 19"/>
                  <a:gd name="T42" fmla="*/ 0 w 17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7" y="10"/>
                    </a:lnTo>
                    <a:lnTo>
                      <a:pt x="17" y="10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8" name="Freeform 430">
                <a:extLst>
                  <a:ext uri="{FF2B5EF4-FFF2-40B4-BE49-F238E27FC236}">
                    <a16:creationId xmlns:a16="http://schemas.microsoft.com/office/drawing/2014/main" id="{69CB345F-5AA5-4EDC-83E8-3E1E97124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654" y="2201855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1 w 18"/>
                  <a:gd name="T7" fmla="*/ 16 h 19"/>
                  <a:gd name="T8" fmla="*/ 4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0 h 19"/>
                  <a:gd name="T36" fmla="*/ 1 w 18"/>
                  <a:gd name="T37" fmla="*/ 2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59" name="Freeform 431">
                <a:extLst>
                  <a:ext uri="{FF2B5EF4-FFF2-40B4-BE49-F238E27FC236}">
                    <a16:creationId xmlns:a16="http://schemas.microsoft.com/office/drawing/2014/main" id="{E84A318A-ABA3-4242-B932-DAF614CAD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2892" y="2201855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1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0" name="Freeform 432">
                <a:extLst>
                  <a:ext uri="{FF2B5EF4-FFF2-40B4-BE49-F238E27FC236}">
                    <a16:creationId xmlns:a16="http://schemas.microsoft.com/office/drawing/2014/main" id="{CD86254A-08BB-446E-A423-58C8461D9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8129" y="2201855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1" name="Freeform 433">
                <a:extLst>
                  <a:ext uri="{FF2B5EF4-FFF2-40B4-BE49-F238E27FC236}">
                    <a16:creationId xmlns:a16="http://schemas.microsoft.com/office/drawing/2014/main" id="{5454CCFE-4FDD-457E-BAE1-A5A0F8E0E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0667" y="218121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2" name="Freeform 434">
                <a:extLst>
                  <a:ext uri="{FF2B5EF4-FFF2-40B4-BE49-F238E27FC236}">
                    <a16:creationId xmlns:a16="http://schemas.microsoft.com/office/drawing/2014/main" id="{176CFD31-5CD2-4A32-A5EF-AB9BE31FB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08442" y="2181217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3 h 18"/>
                  <a:gd name="T6" fmla="*/ 3 w 17"/>
                  <a:gd name="T7" fmla="*/ 16 h 18"/>
                  <a:gd name="T8" fmla="*/ 6 w 17"/>
                  <a:gd name="T9" fmla="*/ 18 h 18"/>
                  <a:gd name="T10" fmla="*/ 8 w 17"/>
                  <a:gd name="T11" fmla="*/ 18 h 18"/>
                  <a:gd name="T12" fmla="*/ 8 w 17"/>
                  <a:gd name="T13" fmla="*/ 18 h 18"/>
                  <a:gd name="T14" fmla="*/ 13 w 17"/>
                  <a:gd name="T15" fmla="*/ 18 h 18"/>
                  <a:gd name="T16" fmla="*/ 14 w 17"/>
                  <a:gd name="T17" fmla="*/ 16 h 18"/>
                  <a:gd name="T18" fmla="*/ 17 w 17"/>
                  <a:gd name="T19" fmla="*/ 13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4 w 17"/>
                  <a:gd name="T27" fmla="*/ 3 h 18"/>
                  <a:gd name="T28" fmla="*/ 13 w 17"/>
                  <a:gd name="T29" fmla="*/ 1 h 18"/>
                  <a:gd name="T30" fmla="*/ 8 w 17"/>
                  <a:gd name="T31" fmla="*/ 0 h 18"/>
                  <a:gd name="T32" fmla="*/ 8 w 17"/>
                  <a:gd name="T33" fmla="*/ 0 h 18"/>
                  <a:gd name="T34" fmla="*/ 6 w 17"/>
                  <a:gd name="T35" fmla="*/ 1 h 18"/>
                  <a:gd name="T36" fmla="*/ 3 w 17"/>
                  <a:gd name="T37" fmla="*/ 3 h 18"/>
                  <a:gd name="T38" fmla="*/ 1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3" y="18"/>
                    </a:lnTo>
                    <a:lnTo>
                      <a:pt x="14" y="16"/>
                    </a:lnTo>
                    <a:lnTo>
                      <a:pt x="17" y="13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4" y="3"/>
                    </a:lnTo>
                    <a:lnTo>
                      <a:pt x="13" y="1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3" name="Freeform 435">
                <a:extLst>
                  <a:ext uri="{FF2B5EF4-FFF2-40B4-BE49-F238E27FC236}">
                    <a16:creationId xmlns:a16="http://schemas.microsoft.com/office/drawing/2014/main" id="{363F3684-DBD1-439D-B780-DDDFEE6F1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38592" y="2160580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7 w 18"/>
                  <a:gd name="T17" fmla="*/ 17 h 19"/>
                  <a:gd name="T18" fmla="*/ 18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7 w 18"/>
                  <a:gd name="T27" fmla="*/ 4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4 h 19"/>
                  <a:gd name="T38" fmla="*/ 2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7" y="4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4" name="Freeform 436">
                <a:extLst>
                  <a:ext uri="{FF2B5EF4-FFF2-40B4-BE49-F238E27FC236}">
                    <a16:creationId xmlns:a16="http://schemas.microsoft.com/office/drawing/2014/main" id="{1781D10F-DD2F-4896-8C94-11863BC5DA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9067" y="21558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3 w 18"/>
                  <a:gd name="T7" fmla="*/ 17 h 19"/>
                  <a:gd name="T8" fmla="*/ 5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7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7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2 h 19"/>
                  <a:gd name="T36" fmla="*/ 3 w 18"/>
                  <a:gd name="T37" fmla="*/ 3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5" name="Freeform 437">
                <a:extLst>
                  <a:ext uri="{FF2B5EF4-FFF2-40B4-BE49-F238E27FC236}">
                    <a16:creationId xmlns:a16="http://schemas.microsoft.com/office/drawing/2014/main" id="{59F492D8-D21A-428A-89B5-E925192A8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5729" y="21558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7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7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7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6" name="Freeform 438">
                <a:extLst>
                  <a:ext uri="{FF2B5EF4-FFF2-40B4-BE49-F238E27FC236}">
                    <a16:creationId xmlns:a16="http://schemas.microsoft.com/office/drawing/2014/main" id="{A8BB5AED-25BE-4FA9-82FC-DBDCDF2D9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4142" y="2155817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7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7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7" name="Freeform 439">
                <a:extLst>
                  <a:ext uri="{FF2B5EF4-FFF2-40B4-BE49-F238E27FC236}">
                    <a16:creationId xmlns:a16="http://schemas.microsoft.com/office/drawing/2014/main" id="{AB97A0D0-62CF-478A-82AF-81C557D3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90967" y="214946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8" name="Freeform 440">
                <a:extLst>
                  <a:ext uri="{FF2B5EF4-FFF2-40B4-BE49-F238E27FC236}">
                    <a16:creationId xmlns:a16="http://schemas.microsoft.com/office/drawing/2014/main" id="{A683B830-C9EB-4B1C-BD04-C662D7DA0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84617" y="213041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69" name="Freeform 441">
                <a:extLst>
                  <a:ext uri="{FF2B5EF4-FFF2-40B4-BE49-F238E27FC236}">
                    <a16:creationId xmlns:a16="http://schemas.microsoft.com/office/drawing/2014/main" id="{0F1D8F25-351A-4C89-AB09-92B0BDDB7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9854" y="211771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0" name="Freeform 442">
                <a:extLst>
                  <a:ext uri="{FF2B5EF4-FFF2-40B4-BE49-F238E27FC236}">
                    <a16:creationId xmlns:a16="http://schemas.microsoft.com/office/drawing/2014/main" id="{A6954EFD-3F3D-4C71-9C17-027B8493B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679" y="211613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7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7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1" name="Freeform 443">
                <a:extLst>
                  <a:ext uri="{FF2B5EF4-FFF2-40B4-BE49-F238E27FC236}">
                    <a16:creationId xmlns:a16="http://schemas.microsoft.com/office/drawing/2014/main" id="{578FC502-5E27-4A17-AB24-1C9C9AA7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6679" y="209390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2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2" name="Freeform 444">
                <a:extLst>
                  <a:ext uri="{FF2B5EF4-FFF2-40B4-BE49-F238E27FC236}">
                    <a16:creationId xmlns:a16="http://schemas.microsoft.com/office/drawing/2014/main" id="{4C7C1AD8-6256-4419-830D-5D45174AA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1917" y="208914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2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3" name="Freeform 445">
                <a:extLst>
                  <a:ext uri="{FF2B5EF4-FFF2-40B4-BE49-F238E27FC236}">
                    <a16:creationId xmlns:a16="http://schemas.microsoft.com/office/drawing/2014/main" id="{904C9C94-2EE9-4213-A454-7E3B44D94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70329" y="208914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4" name="Freeform 446">
                <a:extLst>
                  <a:ext uri="{FF2B5EF4-FFF2-40B4-BE49-F238E27FC236}">
                    <a16:creationId xmlns:a16="http://schemas.microsoft.com/office/drawing/2014/main" id="{A0D2BFAB-414E-4D31-BD9A-27554CA0F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44929" y="2085968"/>
                <a:ext cx="26988" cy="30162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0 w 17"/>
                  <a:gd name="T5" fmla="*/ 12 h 19"/>
                  <a:gd name="T6" fmla="*/ 1 w 17"/>
                  <a:gd name="T7" fmla="*/ 16 h 19"/>
                  <a:gd name="T8" fmla="*/ 4 w 17"/>
                  <a:gd name="T9" fmla="*/ 17 h 19"/>
                  <a:gd name="T10" fmla="*/ 8 w 17"/>
                  <a:gd name="T11" fmla="*/ 19 h 19"/>
                  <a:gd name="T12" fmla="*/ 8 w 17"/>
                  <a:gd name="T13" fmla="*/ 19 h 19"/>
                  <a:gd name="T14" fmla="*/ 11 w 17"/>
                  <a:gd name="T15" fmla="*/ 17 h 19"/>
                  <a:gd name="T16" fmla="*/ 14 w 17"/>
                  <a:gd name="T17" fmla="*/ 16 h 19"/>
                  <a:gd name="T18" fmla="*/ 16 w 17"/>
                  <a:gd name="T19" fmla="*/ 12 h 19"/>
                  <a:gd name="T20" fmla="*/ 17 w 17"/>
                  <a:gd name="T21" fmla="*/ 9 h 19"/>
                  <a:gd name="T22" fmla="*/ 17 w 17"/>
                  <a:gd name="T23" fmla="*/ 9 h 19"/>
                  <a:gd name="T24" fmla="*/ 16 w 17"/>
                  <a:gd name="T25" fmla="*/ 5 h 19"/>
                  <a:gd name="T26" fmla="*/ 14 w 17"/>
                  <a:gd name="T27" fmla="*/ 3 h 19"/>
                  <a:gd name="T28" fmla="*/ 11 w 17"/>
                  <a:gd name="T29" fmla="*/ 0 h 19"/>
                  <a:gd name="T30" fmla="*/ 8 w 17"/>
                  <a:gd name="T31" fmla="*/ 0 h 19"/>
                  <a:gd name="T32" fmla="*/ 8 w 17"/>
                  <a:gd name="T33" fmla="*/ 0 h 19"/>
                  <a:gd name="T34" fmla="*/ 4 w 17"/>
                  <a:gd name="T35" fmla="*/ 0 h 19"/>
                  <a:gd name="T36" fmla="*/ 1 w 17"/>
                  <a:gd name="T37" fmla="*/ 3 h 19"/>
                  <a:gd name="T38" fmla="*/ 0 w 17"/>
                  <a:gd name="T39" fmla="*/ 5 h 19"/>
                  <a:gd name="T40" fmla="*/ 0 w 17"/>
                  <a:gd name="T41" fmla="*/ 9 h 19"/>
                  <a:gd name="T42" fmla="*/ 0 w 17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17"/>
                    </a:lnTo>
                    <a:lnTo>
                      <a:pt x="8" y="19"/>
                    </a:lnTo>
                    <a:lnTo>
                      <a:pt x="8" y="19"/>
                    </a:lnTo>
                    <a:lnTo>
                      <a:pt x="11" y="17"/>
                    </a:lnTo>
                    <a:lnTo>
                      <a:pt x="14" y="16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5" name="Freeform 447">
                <a:extLst>
                  <a:ext uri="{FF2B5EF4-FFF2-40B4-BE49-F238E27FC236}">
                    <a16:creationId xmlns:a16="http://schemas.microsoft.com/office/drawing/2014/main" id="{CD6703BD-E749-4864-81DC-3DA74297B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6992" y="2085968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3 w 18"/>
                  <a:gd name="T37" fmla="*/ 3 h 19"/>
                  <a:gd name="T38" fmla="*/ 0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6" name="Freeform 448">
                <a:extLst>
                  <a:ext uri="{FF2B5EF4-FFF2-40B4-BE49-F238E27FC236}">
                    <a16:creationId xmlns:a16="http://schemas.microsoft.com/office/drawing/2014/main" id="{16BC85C6-C81C-4940-B896-0455BDF83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067" y="2081205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5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5 h 19"/>
                  <a:gd name="T18" fmla="*/ 16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7" name="Freeform 449">
                <a:extLst>
                  <a:ext uri="{FF2B5EF4-FFF2-40B4-BE49-F238E27FC236}">
                    <a16:creationId xmlns:a16="http://schemas.microsoft.com/office/drawing/2014/main" id="{479C8D73-FCBC-439E-A81C-C4D39C168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3017" y="20573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3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8" name="Freeform 450">
                <a:extLst>
                  <a:ext uri="{FF2B5EF4-FFF2-40B4-BE49-F238E27FC236}">
                    <a16:creationId xmlns:a16="http://schemas.microsoft.com/office/drawing/2014/main" id="{8F5BA886-44B9-418C-AC71-42B90F557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54442" y="204786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79" name="Freeform 451">
                <a:extLst>
                  <a:ext uri="{FF2B5EF4-FFF2-40B4-BE49-F238E27FC236}">
                    <a16:creationId xmlns:a16="http://schemas.microsoft.com/office/drawing/2014/main" id="{A2434A3F-3661-4B7E-942B-C1B6026F7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6504" y="204786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0" name="Freeform 452">
                <a:extLst>
                  <a:ext uri="{FF2B5EF4-FFF2-40B4-BE49-F238E27FC236}">
                    <a16:creationId xmlns:a16="http://schemas.microsoft.com/office/drawing/2014/main" id="{97AB6F03-1A4E-46AD-ABE6-F1D3C4154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4917" y="204786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4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1" name="Freeform 453">
                <a:extLst>
                  <a:ext uri="{FF2B5EF4-FFF2-40B4-BE49-F238E27FC236}">
                    <a16:creationId xmlns:a16="http://schemas.microsoft.com/office/drawing/2014/main" id="{F33BD442-D295-4F94-B039-D29A85EEE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21104" y="2039930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3 h 19"/>
                  <a:gd name="T6" fmla="*/ 1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1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2" name="Freeform 454">
                <a:extLst>
                  <a:ext uri="{FF2B5EF4-FFF2-40B4-BE49-F238E27FC236}">
                    <a16:creationId xmlns:a16="http://schemas.microsoft.com/office/drawing/2014/main" id="{A4810167-A128-44BE-B71C-F114D12A0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78242" y="200659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3" name="Freeform 455">
                <a:extLst>
                  <a:ext uri="{FF2B5EF4-FFF2-40B4-BE49-F238E27FC236}">
                    <a16:creationId xmlns:a16="http://schemas.microsoft.com/office/drawing/2014/main" id="{8F4DC6B3-D27F-4E73-9424-4ADD0C0F5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33792" y="199706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4" name="Freeform 456">
                <a:extLst>
                  <a:ext uri="{FF2B5EF4-FFF2-40B4-BE49-F238E27FC236}">
                    <a16:creationId xmlns:a16="http://schemas.microsoft.com/office/drawing/2014/main" id="{8E914A0F-2010-47AB-8DF0-AAE727800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14742" y="198278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5" name="Freeform 457">
                <a:extLst>
                  <a:ext uri="{FF2B5EF4-FFF2-40B4-BE49-F238E27FC236}">
                    <a16:creationId xmlns:a16="http://schemas.microsoft.com/office/drawing/2014/main" id="{5711C0FF-2212-4492-9766-29C21F558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63942" y="1909756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2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6" name="Freeform 458">
                <a:extLst>
                  <a:ext uri="{FF2B5EF4-FFF2-40B4-BE49-F238E27FC236}">
                    <a16:creationId xmlns:a16="http://schemas.microsoft.com/office/drawing/2014/main" id="{0AB348D8-F84A-4D50-9B13-3227DB6EC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9967" y="188118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7" name="Freeform 459">
                <a:extLst>
                  <a:ext uri="{FF2B5EF4-FFF2-40B4-BE49-F238E27FC236}">
                    <a16:creationId xmlns:a16="http://schemas.microsoft.com/office/drawing/2014/main" id="{9874043A-AF9B-45AB-9D40-8A15218E4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6629" y="1846256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7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7 h 19"/>
                  <a:gd name="T26" fmla="*/ 17 w 18"/>
                  <a:gd name="T27" fmla="*/ 4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4 h 19"/>
                  <a:gd name="T38" fmla="*/ 2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7" y="4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4"/>
                    </a:lnTo>
                    <a:lnTo>
                      <a:pt x="2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8" name="Freeform 460">
                <a:extLst>
                  <a:ext uri="{FF2B5EF4-FFF2-40B4-BE49-F238E27FC236}">
                    <a16:creationId xmlns:a16="http://schemas.microsoft.com/office/drawing/2014/main" id="{A20B1C1F-4F21-4C17-878D-E15C4AA80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3292" y="181768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0 h 18"/>
                  <a:gd name="T36" fmla="*/ 2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89" name="Freeform 461">
                <a:extLst>
                  <a:ext uri="{FF2B5EF4-FFF2-40B4-BE49-F238E27FC236}">
                    <a16:creationId xmlns:a16="http://schemas.microsoft.com/office/drawing/2014/main" id="{A88813AD-B2B6-4261-9A04-5F0063454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417" y="17986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0" name="Freeform 462">
                <a:extLst>
                  <a:ext uri="{FF2B5EF4-FFF2-40B4-BE49-F238E27FC236}">
                    <a16:creationId xmlns:a16="http://schemas.microsoft.com/office/drawing/2014/main" id="{26D97853-E836-4489-993A-CC196F60B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14717" y="1733544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2 w 18"/>
                  <a:gd name="T7" fmla="*/ 15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1 h 18"/>
                  <a:gd name="T36" fmla="*/ 2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2" y="15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1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1" name="Freeform 463">
                <a:extLst>
                  <a:ext uri="{FF2B5EF4-FFF2-40B4-BE49-F238E27FC236}">
                    <a16:creationId xmlns:a16="http://schemas.microsoft.com/office/drawing/2014/main" id="{FEB012A4-8379-4444-8BD5-FF250F25A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0429" y="170973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6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6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2" name="Freeform 464">
                <a:extLst>
                  <a:ext uri="{FF2B5EF4-FFF2-40B4-BE49-F238E27FC236}">
                    <a16:creationId xmlns:a16="http://schemas.microsoft.com/office/drawing/2014/main" id="{1D65C752-CBFD-4A0C-85ED-164ECDA85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5504" y="167321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3" name="Freeform 465">
                <a:extLst>
                  <a:ext uri="{FF2B5EF4-FFF2-40B4-BE49-F238E27FC236}">
                    <a16:creationId xmlns:a16="http://schemas.microsoft.com/office/drawing/2014/main" id="{9EDFE5BC-2BB3-4090-90CC-074C4AE88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4867" y="1650994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3 w 17"/>
                  <a:gd name="T7" fmla="*/ 15 h 18"/>
                  <a:gd name="T8" fmla="*/ 4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7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5 h 18"/>
                  <a:gd name="T26" fmla="*/ 14 w 17"/>
                  <a:gd name="T27" fmla="*/ 2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0 h 18"/>
                  <a:gd name="T36" fmla="*/ 3 w 17"/>
                  <a:gd name="T37" fmla="*/ 2 h 18"/>
                  <a:gd name="T38" fmla="*/ 0 w 17"/>
                  <a:gd name="T39" fmla="*/ 5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5"/>
                    </a:lnTo>
                    <a:lnTo>
                      <a:pt x="14" y="2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4" name="Freeform 466">
                <a:extLst>
                  <a:ext uri="{FF2B5EF4-FFF2-40B4-BE49-F238E27FC236}">
                    <a16:creationId xmlns:a16="http://schemas.microsoft.com/office/drawing/2014/main" id="{FE133E86-5E27-4BE0-B8D7-558898724E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41692" y="164623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5" name="Freeform 467">
                <a:extLst>
                  <a:ext uri="{FF2B5EF4-FFF2-40B4-BE49-F238E27FC236}">
                    <a16:creationId xmlns:a16="http://schemas.microsoft.com/office/drawing/2014/main" id="{F5596DB9-25F2-4C92-8908-26A116162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5342" y="1631944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4 h 18"/>
                  <a:gd name="T6" fmla="*/ 3 w 17"/>
                  <a:gd name="T7" fmla="*/ 17 h 18"/>
                  <a:gd name="T8" fmla="*/ 6 w 17"/>
                  <a:gd name="T9" fmla="*/ 18 h 18"/>
                  <a:gd name="T10" fmla="*/ 9 w 17"/>
                  <a:gd name="T11" fmla="*/ 18 h 18"/>
                  <a:gd name="T12" fmla="*/ 9 w 17"/>
                  <a:gd name="T13" fmla="*/ 18 h 18"/>
                  <a:gd name="T14" fmla="*/ 11 w 17"/>
                  <a:gd name="T15" fmla="*/ 18 h 18"/>
                  <a:gd name="T16" fmla="*/ 14 w 17"/>
                  <a:gd name="T17" fmla="*/ 17 h 18"/>
                  <a:gd name="T18" fmla="*/ 17 w 17"/>
                  <a:gd name="T19" fmla="*/ 14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4 w 17"/>
                  <a:gd name="T27" fmla="*/ 3 h 18"/>
                  <a:gd name="T28" fmla="*/ 11 w 17"/>
                  <a:gd name="T29" fmla="*/ 1 h 18"/>
                  <a:gd name="T30" fmla="*/ 9 w 17"/>
                  <a:gd name="T31" fmla="*/ 0 h 18"/>
                  <a:gd name="T32" fmla="*/ 9 w 17"/>
                  <a:gd name="T33" fmla="*/ 0 h 18"/>
                  <a:gd name="T34" fmla="*/ 6 w 17"/>
                  <a:gd name="T35" fmla="*/ 1 h 18"/>
                  <a:gd name="T36" fmla="*/ 3 w 17"/>
                  <a:gd name="T37" fmla="*/ 3 h 18"/>
                  <a:gd name="T38" fmla="*/ 1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1" y="18"/>
                    </a:lnTo>
                    <a:lnTo>
                      <a:pt x="14" y="17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4" y="3"/>
                    </a:lnTo>
                    <a:lnTo>
                      <a:pt x="11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6" name="Freeform 468">
                <a:extLst>
                  <a:ext uri="{FF2B5EF4-FFF2-40B4-BE49-F238E27FC236}">
                    <a16:creationId xmlns:a16="http://schemas.microsoft.com/office/drawing/2014/main" id="{5836684C-5631-41CC-9654-D0F794C2B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30579" y="1619244"/>
                <a:ext cx="26988" cy="26987"/>
              </a:xfrm>
              <a:custGeom>
                <a:avLst/>
                <a:gdLst>
                  <a:gd name="T0" fmla="*/ 0 w 17"/>
                  <a:gd name="T1" fmla="*/ 9 h 17"/>
                  <a:gd name="T2" fmla="*/ 0 w 17"/>
                  <a:gd name="T3" fmla="*/ 9 h 17"/>
                  <a:gd name="T4" fmla="*/ 1 w 17"/>
                  <a:gd name="T5" fmla="*/ 13 h 17"/>
                  <a:gd name="T6" fmla="*/ 3 w 17"/>
                  <a:gd name="T7" fmla="*/ 16 h 17"/>
                  <a:gd name="T8" fmla="*/ 6 w 17"/>
                  <a:gd name="T9" fmla="*/ 17 h 17"/>
                  <a:gd name="T10" fmla="*/ 9 w 17"/>
                  <a:gd name="T11" fmla="*/ 17 h 17"/>
                  <a:gd name="T12" fmla="*/ 9 w 17"/>
                  <a:gd name="T13" fmla="*/ 17 h 17"/>
                  <a:gd name="T14" fmla="*/ 13 w 17"/>
                  <a:gd name="T15" fmla="*/ 17 h 17"/>
                  <a:gd name="T16" fmla="*/ 14 w 17"/>
                  <a:gd name="T17" fmla="*/ 16 h 17"/>
                  <a:gd name="T18" fmla="*/ 17 w 17"/>
                  <a:gd name="T19" fmla="*/ 13 h 17"/>
                  <a:gd name="T20" fmla="*/ 17 w 17"/>
                  <a:gd name="T21" fmla="*/ 9 h 17"/>
                  <a:gd name="T22" fmla="*/ 17 w 17"/>
                  <a:gd name="T23" fmla="*/ 9 h 17"/>
                  <a:gd name="T24" fmla="*/ 17 w 17"/>
                  <a:gd name="T25" fmla="*/ 5 h 17"/>
                  <a:gd name="T26" fmla="*/ 14 w 17"/>
                  <a:gd name="T27" fmla="*/ 2 h 17"/>
                  <a:gd name="T28" fmla="*/ 13 w 17"/>
                  <a:gd name="T29" fmla="*/ 0 h 17"/>
                  <a:gd name="T30" fmla="*/ 9 w 17"/>
                  <a:gd name="T31" fmla="*/ 0 h 17"/>
                  <a:gd name="T32" fmla="*/ 9 w 17"/>
                  <a:gd name="T33" fmla="*/ 0 h 17"/>
                  <a:gd name="T34" fmla="*/ 6 w 17"/>
                  <a:gd name="T35" fmla="*/ 0 h 17"/>
                  <a:gd name="T36" fmla="*/ 3 w 17"/>
                  <a:gd name="T37" fmla="*/ 2 h 17"/>
                  <a:gd name="T38" fmla="*/ 1 w 17"/>
                  <a:gd name="T39" fmla="*/ 5 h 17"/>
                  <a:gd name="T40" fmla="*/ 0 w 17"/>
                  <a:gd name="T41" fmla="*/ 9 h 17"/>
                  <a:gd name="T42" fmla="*/ 0 w 17"/>
                  <a:gd name="T43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7">
                    <a:moveTo>
                      <a:pt x="0" y="9"/>
                    </a:moveTo>
                    <a:lnTo>
                      <a:pt x="0" y="9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3" y="17"/>
                    </a:lnTo>
                    <a:lnTo>
                      <a:pt x="14" y="16"/>
                    </a:lnTo>
                    <a:lnTo>
                      <a:pt x="17" y="13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5"/>
                    </a:lnTo>
                    <a:lnTo>
                      <a:pt x="14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7" name="Freeform 469">
                <a:extLst>
                  <a:ext uri="{FF2B5EF4-FFF2-40B4-BE49-F238E27FC236}">
                    <a16:creationId xmlns:a16="http://schemas.microsoft.com/office/drawing/2014/main" id="{FDCFC313-F5DC-45B6-BC97-4DB095BB3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7404" y="1617657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8 h 18"/>
                  <a:gd name="T16" fmla="*/ 16 w 18"/>
                  <a:gd name="T17" fmla="*/ 17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4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8"/>
                    </a:lnTo>
                    <a:lnTo>
                      <a:pt x="16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4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8" name="Freeform 470">
                <a:extLst>
                  <a:ext uri="{FF2B5EF4-FFF2-40B4-BE49-F238E27FC236}">
                    <a16:creationId xmlns:a16="http://schemas.microsoft.com/office/drawing/2014/main" id="{3CE0E2CB-C4F0-4858-A7CD-54575867F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5817" y="1600194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1 w 17"/>
                  <a:gd name="T5" fmla="*/ 14 h 18"/>
                  <a:gd name="T6" fmla="*/ 3 w 17"/>
                  <a:gd name="T7" fmla="*/ 17 h 18"/>
                  <a:gd name="T8" fmla="*/ 6 w 17"/>
                  <a:gd name="T9" fmla="*/ 18 h 18"/>
                  <a:gd name="T10" fmla="*/ 9 w 17"/>
                  <a:gd name="T11" fmla="*/ 18 h 18"/>
                  <a:gd name="T12" fmla="*/ 9 w 17"/>
                  <a:gd name="T13" fmla="*/ 18 h 18"/>
                  <a:gd name="T14" fmla="*/ 13 w 17"/>
                  <a:gd name="T15" fmla="*/ 18 h 18"/>
                  <a:gd name="T16" fmla="*/ 16 w 17"/>
                  <a:gd name="T17" fmla="*/ 17 h 18"/>
                  <a:gd name="T18" fmla="*/ 17 w 17"/>
                  <a:gd name="T19" fmla="*/ 14 h 18"/>
                  <a:gd name="T20" fmla="*/ 17 w 17"/>
                  <a:gd name="T21" fmla="*/ 9 h 18"/>
                  <a:gd name="T22" fmla="*/ 17 w 17"/>
                  <a:gd name="T23" fmla="*/ 9 h 18"/>
                  <a:gd name="T24" fmla="*/ 17 w 17"/>
                  <a:gd name="T25" fmla="*/ 6 h 18"/>
                  <a:gd name="T26" fmla="*/ 16 w 17"/>
                  <a:gd name="T27" fmla="*/ 3 h 18"/>
                  <a:gd name="T28" fmla="*/ 13 w 17"/>
                  <a:gd name="T29" fmla="*/ 2 h 18"/>
                  <a:gd name="T30" fmla="*/ 9 w 17"/>
                  <a:gd name="T31" fmla="*/ 0 h 18"/>
                  <a:gd name="T32" fmla="*/ 9 w 17"/>
                  <a:gd name="T33" fmla="*/ 0 h 18"/>
                  <a:gd name="T34" fmla="*/ 6 w 17"/>
                  <a:gd name="T35" fmla="*/ 2 h 18"/>
                  <a:gd name="T36" fmla="*/ 3 w 17"/>
                  <a:gd name="T37" fmla="*/ 3 h 18"/>
                  <a:gd name="T38" fmla="*/ 1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7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6" y="3"/>
                    </a:lnTo>
                    <a:lnTo>
                      <a:pt x="13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699" name="Freeform 471">
                <a:extLst>
                  <a:ext uri="{FF2B5EF4-FFF2-40B4-BE49-F238E27FC236}">
                    <a16:creationId xmlns:a16="http://schemas.microsoft.com/office/drawing/2014/main" id="{5807EE24-E7FE-47C9-8BCB-FA55E9ECF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2642" y="1568445"/>
                <a:ext cx="26988" cy="30162"/>
              </a:xfrm>
              <a:custGeom>
                <a:avLst/>
                <a:gdLst>
                  <a:gd name="T0" fmla="*/ 0 w 17"/>
                  <a:gd name="T1" fmla="*/ 9 h 19"/>
                  <a:gd name="T2" fmla="*/ 0 w 17"/>
                  <a:gd name="T3" fmla="*/ 9 h 19"/>
                  <a:gd name="T4" fmla="*/ 0 w 17"/>
                  <a:gd name="T5" fmla="*/ 14 h 19"/>
                  <a:gd name="T6" fmla="*/ 2 w 17"/>
                  <a:gd name="T7" fmla="*/ 17 h 19"/>
                  <a:gd name="T8" fmla="*/ 5 w 17"/>
                  <a:gd name="T9" fmla="*/ 19 h 19"/>
                  <a:gd name="T10" fmla="*/ 9 w 17"/>
                  <a:gd name="T11" fmla="*/ 19 h 19"/>
                  <a:gd name="T12" fmla="*/ 9 w 17"/>
                  <a:gd name="T13" fmla="*/ 19 h 19"/>
                  <a:gd name="T14" fmla="*/ 12 w 17"/>
                  <a:gd name="T15" fmla="*/ 19 h 19"/>
                  <a:gd name="T16" fmla="*/ 15 w 17"/>
                  <a:gd name="T17" fmla="*/ 17 h 19"/>
                  <a:gd name="T18" fmla="*/ 17 w 17"/>
                  <a:gd name="T19" fmla="*/ 14 h 19"/>
                  <a:gd name="T20" fmla="*/ 17 w 17"/>
                  <a:gd name="T21" fmla="*/ 9 h 19"/>
                  <a:gd name="T22" fmla="*/ 17 w 17"/>
                  <a:gd name="T23" fmla="*/ 9 h 19"/>
                  <a:gd name="T24" fmla="*/ 17 w 17"/>
                  <a:gd name="T25" fmla="*/ 6 h 19"/>
                  <a:gd name="T26" fmla="*/ 15 w 17"/>
                  <a:gd name="T27" fmla="*/ 3 h 19"/>
                  <a:gd name="T28" fmla="*/ 12 w 17"/>
                  <a:gd name="T29" fmla="*/ 2 h 19"/>
                  <a:gd name="T30" fmla="*/ 9 w 17"/>
                  <a:gd name="T31" fmla="*/ 0 h 19"/>
                  <a:gd name="T32" fmla="*/ 9 w 17"/>
                  <a:gd name="T33" fmla="*/ 0 h 19"/>
                  <a:gd name="T34" fmla="*/ 5 w 17"/>
                  <a:gd name="T35" fmla="*/ 2 h 19"/>
                  <a:gd name="T36" fmla="*/ 2 w 17"/>
                  <a:gd name="T37" fmla="*/ 3 h 19"/>
                  <a:gd name="T38" fmla="*/ 0 w 17"/>
                  <a:gd name="T39" fmla="*/ 6 h 19"/>
                  <a:gd name="T40" fmla="*/ 0 w 17"/>
                  <a:gd name="T41" fmla="*/ 9 h 19"/>
                  <a:gd name="T42" fmla="*/ 0 w 17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2" y="17"/>
                    </a:lnTo>
                    <a:lnTo>
                      <a:pt x="5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7" y="14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0" name="Freeform 472">
                <a:extLst>
                  <a:ext uri="{FF2B5EF4-FFF2-40B4-BE49-F238E27FC236}">
                    <a16:creationId xmlns:a16="http://schemas.microsoft.com/office/drawing/2014/main" id="{5DA9B3D8-168C-4271-A7AB-13D88858F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8354" y="152558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4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4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1" name="Freeform 473">
                <a:extLst>
                  <a:ext uri="{FF2B5EF4-FFF2-40B4-BE49-F238E27FC236}">
                    <a16:creationId xmlns:a16="http://schemas.microsoft.com/office/drawing/2014/main" id="{4A62BD3D-31C4-4C1C-92ED-2E01250AF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717" y="1512882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2" name="Freeform 474">
                <a:extLst>
                  <a:ext uri="{FF2B5EF4-FFF2-40B4-BE49-F238E27FC236}">
                    <a16:creationId xmlns:a16="http://schemas.microsoft.com/office/drawing/2014/main" id="{1EB33F4F-99B3-4735-91B7-46426C0D0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667" y="150177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5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5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3" name="Freeform 475">
                <a:extLst>
                  <a:ext uri="{FF2B5EF4-FFF2-40B4-BE49-F238E27FC236}">
                    <a16:creationId xmlns:a16="http://schemas.microsoft.com/office/drawing/2014/main" id="{CBEAA6CE-2EEB-472B-A9B5-1CA9EA869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6442" y="146049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4" name="Freeform 476">
                <a:extLst>
                  <a:ext uri="{FF2B5EF4-FFF2-40B4-BE49-F238E27FC236}">
                    <a16:creationId xmlns:a16="http://schemas.microsoft.com/office/drawing/2014/main" id="{A812E511-5710-4DD9-955F-EA5FD137E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329" y="1416045"/>
                <a:ext cx="28575" cy="26987"/>
              </a:xfrm>
              <a:custGeom>
                <a:avLst/>
                <a:gdLst>
                  <a:gd name="T0" fmla="*/ 0 w 18"/>
                  <a:gd name="T1" fmla="*/ 8 h 17"/>
                  <a:gd name="T2" fmla="*/ 0 w 18"/>
                  <a:gd name="T3" fmla="*/ 8 h 17"/>
                  <a:gd name="T4" fmla="*/ 1 w 18"/>
                  <a:gd name="T5" fmla="*/ 13 h 17"/>
                  <a:gd name="T6" fmla="*/ 3 w 18"/>
                  <a:gd name="T7" fmla="*/ 16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3 w 18"/>
                  <a:gd name="T15" fmla="*/ 17 h 17"/>
                  <a:gd name="T16" fmla="*/ 16 w 18"/>
                  <a:gd name="T17" fmla="*/ 16 h 17"/>
                  <a:gd name="T18" fmla="*/ 18 w 18"/>
                  <a:gd name="T19" fmla="*/ 13 h 17"/>
                  <a:gd name="T20" fmla="*/ 18 w 18"/>
                  <a:gd name="T21" fmla="*/ 8 h 17"/>
                  <a:gd name="T22" fmla="*/ 18 w 18"/>
                  <a:gd name="T23" fmla="*/ 8 h 17"/>
                  <a:gd name="T24" fmla="*/ 18 w 18"/>
                  <a:gd name="T25" fmla="*/ 5 h 17"/>
                  <a:gd name="T26" fmla="*/ 16 w 18"/>
                  <a:gd name="T27" fmla="*/ 2 h 17"/>
                  <a:gd name="T28" fmla="*/ 13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2 h 17"/>
                  <a:gd name="T38" fmla="*/ 1 w 18"/>
                  <a:gd name="T39" fmla="*/ 5 h 17"/>
                  <a:gd name="T40" fmla="*/ 0 w 18"/>
                  <a:gd name="T41" fmla="*/ 8 h 17"/>
                  <a:gd name="T42" fmla="*/ 0 w 18"/>
                  <a:gd name="T4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8"/>
                    </a:moveTo>
                    <a:lnTo>
                      <a:pt x="0" y="8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3" y="17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18" y="8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5" name="Freeform 477">
                <a:extLst>
                  <a:ext uri="{FF2B5EF4-FFF2-40B4-BE49-F238E27FC236}">
                    <a16:creationId xmlns:a16="http://schemas.microsoft.com/office/drawing/2014/main" id="{3B46B58A-B7DD-4A5B-947E-34CDDAFC0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2154" y="140969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4 h 18"/>
                  <a:gd name="T26" fmla="*/ 17 w 18"/>
                  <a:gd name="T27" fmla="*/ 1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2 w 18"/>
                  <a:gd name="T39" fmla="*/ 4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4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6" name="Freeform 478">
                <a:extLst>
                  <a:ext uri="{FF2B5EF4-FFF2-40B4-BE49-F238E27FC236}">
                    <a16:creationId xmlns:a16="http://schemas.microsoft.com/office/drawing/2014/main" id="{F1333CE9-C6D2-4B99-A386-A55ECAECD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0567" y="1395408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6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6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6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6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7" name="Freeform 479">
                <a:extLst>
                  <a:ext uri="{FF2B5EF4-FFF2-40B4-BE49-F238E27FC236}">
                    <a16:creationId xmlns:a16="http://schemas.microsoft.com/office/drawing/2014/main" id="{A758DFA2-6AA3-4B9A-8EB9-23BCE70C5B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5804" y="1374770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4 h 19"/>
                  <a:gd name="T6" fmla="*/ 1 w 18"/>
                  <a:gd name="T7" fmla="*/ 17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7 h 19"/>
                  <a:gd name="T18" fmla="*/ 16 w 18"/>
                  <a:gd name="T19" fmla="*/ 14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7 h 19"/>
                  <a:gd name="T26" fmla="*/ 15 w 18"/>
                  <a:gd name="T27" fmla="*/ 4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1 w 18"/>
                  <a:gd name="T37" fmla="*/ 4 h 19"/>
                  <a:gd name="T38" fmla="*/ 0 w 18"/>
                  <a:gd name="T39" fmla="*/ 7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4"/>
                    </a:lnTo>
                    <a:lnTo>
                      <a:pt x="1" y="17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7"/>
                    </a:lnTo>
                    <a:lnTo>
                      <a:pt x="15" y="4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1" y="4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8" name="Freeform 480">
                <a:extLst>
                  <a:ext uri="{FF2B5EF4-FFF2-40B4-BE49-F238E27FC236}">
                    <a16:creationId xmlns:a16="http://schemas.microsoft.com/office/drawing/2014/main" id="{E5889944-D573-472F-9F74-F1AD1CB20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042" y="1360483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3 h 19"/>
                  <a:gd name="T6" fmla="*/ 3 w 18"/>
                  <a:gd name="T7" fmla="*/ 16 h 19"/>
                  <a:gd name="T8" fmla="*/ 4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9 h 19"/>
                  <a:gd name="T22" fmla="*/ 18 w 18"/>
                  <a:gd name="T23" fmla="*/ 9 h 19"/>
                  <a:gd name="T24" fmla="*/ 16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4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4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09" name="Freeform 481">
                <a:extLst>
                  <a:ext uri="{FF2B5EF4-FFF2-40B4-BE49-F238E27FC236}">
                    <a16:creationId xmlns:a16="http://schemas.microsoft.com/office/drawing/2014/main" id="{BC41CE61-80EA-49C4-9726-9EFD3E0FC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7867" y="1355720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2 h 19"/>
                  <a:gd name="T6" fmla="*/ 3 w 18"/>
                  <a:gd name="T7" fmla="*/ 16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9 h 19"/>
                  <a:gd name="T16" fmla="*/ 15 w 18"/>
                  <a:gd name="T17" fmla="*/ 16 h 19"/>
                  <a:gd name="T18" fmla="*/ 17 w 18"/>
                  <a:gd name="T19" fmla="*/ 12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0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6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9"/>
                    </a:lnTo>
                    <a:lnTo>
                      <a:pt x="15" y="16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0" name="Freeform 482">
                <a:extLst>
                  <a:ext uri="{FF2B5EF4-FFF2-40B4-BE49-F238E27FC236}">
                    <a16:creationId xmlns:a16="http://schemas.microsoft.com/office/drawing/2014/main" id="{263D788C-198C-4F2F-BC26-60C121C58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654" y="134143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1" name="Freeform 483">
                <a:extLst>
                  <a:ext uri="{FF2B5EF4-FFF2-40B4-BE49-F238E27FC236}">
                    <a16:creationId xmlns:a16="http://schemas.microsoft.com/office/drawing/2014/main" id="{D2F22C3B-5FA3-4CFA-BD04-436301704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0079" y="1303333"/>
                <a:ext cx="28575" cy="26987"/>
              </a:xfrm>
              <a:custGeom>
                <a:avLst/>
                <a:gdLst>
                  <a:gd name="T0" fmla="*/ 0 w 18"/>
                  <a:gd name="T1" fmla="*/ 7 h 17"/>
                  <a:gd name="T2" fmla="*/ 0 w 18"/>
                  <a:gd name="T3" fmla="*/ 7 h 17"/>
                  <a:gd name="T4" fmla="*/ 2 w 18"/>
                  <a:gd name="T5" fmla="*/ 12 h 17"/>
                  <a:gd name="T6" fmla="*/ 3 w 18"/>
                  <a:gd name="T7" fmla="*/ 15 h 17"/>
                  <a:gd name="T8" fmla="*/ 6 w 18"/>
                  <a:gd name="T9" fmla="*/ 17 h 17"/>
                  <a:gd name="T10" fmla="*/ 9 w 18"/>
                  <a:gd name="T11" fmla="*/ 17 h 17"/>
                  <a:gd name="T12" fmla="*/ 9 w 18"/>
                  <a:gd name="T13" fmla="*/ 17 h 17"/>
                  <a:gd name="T14" fmla="*/ 14 w 18"/>
                  <a:gd name="T15" fmla="*/ 17 h 17"/>
                  <a:gd name="T16" fmla="*/ 17 w 18"/>
                  <a:gd name="T17" fmla="*/ 15 h 17"/>
                  <a:gd name="T18" fmla="*/ 18 w 18"/>
                  <a:gd name="T19" fmla="*/ 12 h 17"/>
                  <a:gd name="T20" fmla="*/ 18 w 18"/>
                  <a:gd name="T21" fmla="*/ 7 h 17"/>
                  <a:gd name="T22" fmla="*/ 18 w 18"/>
                  <a:gd name="T23" fmla="*/ 7 h 17"/>
                  <a:gd name="T24" fmla="*/ 18 w 18"/>
                  <a:gd name="T25" fmla="*/ 4 h 17"/>
                  <a:gd name="T26" fmla="*/ 17 w 18"/>
                  <a:gd name="T27" fmla="*/ 1 h 17"/>
                  <a:gd name="T28" fmla="*/ 14 w 18"/>
                  <a:gd name="T29" fmla="*/ 0 h 17"/>
                  <a:gd name="T30" fmla="*/ 9 w 18"/>
                  <a:gd name="T31" fmla="*/ 0 h 17"/>
                  <a:gd name="T32" fmla="*/ 9 w 18"/>
                  <a:gd name="T33" fmla="*/ 0 h 17"/>
                  <a:gd name="T34" fmla="*/ 6 w 18"/>
                  <a:gd name="T35" fmla="*/ 0 h 17"/>
                  <a:gd name="T36" fmla="*/ 3 w 18"/>
                  <a:gd name="T37" fmla="*/ 1 h 17"/>
                  <a:gd name="T38" fmla="*/ 2 w 18"/>
                  <a:gd name="T39" fmla="*/ 4 h 17"/>
                  <a:gd name="T40" fmla="*/ 0 w 18"/>
                  <a:gd name="T41" fmla="*/ 7 h 17"/>
                  <a:gd name="T42" fmla="*/ 0 w 18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7">
                    <a:moveTo>
                      <a:pt x="0" y="7"/>
                    </a:moveTo>
                    <a:lnTo>
                      <a:pt x="0" y="7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7"/>
                    </a:lnTo>
                    <a:lnTo>
                      <a:pt x="9" y="17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7"/>
                    </a:lnTo>
                    <a:lnTo>
                      <a:pt x="18" y="7"/>
                    </a:lnTo>
                    <a:lnTo>
                      <a:pt x="18" y="4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4"/>
                    </a:lnTo>
                    <a:lnTo>
                      <a:pt x="0" y="7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2" name="Freeform 484">
                <a:extLst>
                  <a:ext uri="{FF2B5EF4-FFF2-40B4-BE49-F238E27FC236}">
                    <a16:creationId xmlns:a16="http://schemas.microsoft.com/office/drawing/2014/main" id="{9C9C0D43-EE1E-4283-866B-BBCD3FA3D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8492" y="1279521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2 h 18"/>
                  <a:gd name="T6" fmla="*/ 1 w 16"/>
                  <a:gd name="T7" fmla="*/ 15 h 18"/>
                  <a:gd name="T8" fmla="*/ 4 w 16"/>
                  <a:gd name="T9" fmla="*/ 18 h 18"/>
                  <a:gd name="T10" fmla="*/ 9 w 16"/>
                  <a:gd name="T11" fmla="*/ 18 h 18"/>
                  <a:gd name="T12" fmla="*/ 9 w 16"/>
                  <a:gd name="T13" fmla="*/ 18 h 18"/>
                  <a:gd name="T14" fmla="*/ 12 w 16"/>
                  <a:gd name="T15" fmla="*/ 18 h 18"/>
                  <a:gd name="T16" fmla="*/ 15 w 16"/>
                  <a:gd name="T17" fmla="*/ 15 h 18"/>
                  <a:gd name="T18" fmla="*/ 16 w 16"/>
                  <a:gd name="T19" fmla="*/ 12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1 h 18"/>
                  <a:gd name="T30" fmla="*/ 9 w 16"/>
                  <a:gd name="T31" fmla="*/ 0 h 18"/>
                  <a:gd name="T32" fmla="*/ 9 w 16"/>
                  <a:gd name="T33" fmla="*/ 0 h 18"/>
                  <a:gd name="T34" fmla="*/ 4 w 16"/>
                  <a:gd name="T35" fmla="*/ 1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3" name="Freeform 485">
                <a:extLst>
                  <a:ext uri="{FF2B5EF4-FFF2-40B4-BE49-F238E27FC236}">
                    <a16:creationId xmlns:a16="http://schemas.microsoft.com/office/drawing/2014/main" id="{14DFEFC1-2CC2-4DB3-9A82-0BE52FB9B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554" y="1258883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2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7 w 18"/>
                  <a:gd name="T25" fmla="*/ 6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2 w 18"/>
                  <a:gd name="T37" fmla="*/ 3 h 19"/>
                  <a:gd name="T38" fmla="*/ 0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4" name="Freeform 486">
                <a:extLst>
                  <a:ext uri="{FF2B5EF4-FFF2-40B4-BE49-F238E27FC236}">
                    <a16:creationId xmlns:a16="http://schemas.microsoft.com/office/drawing/2014/main" id="{2A78065A-DFD9-4233-86F0-DE21577628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742" y="1258883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7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7 w 18"/>
                  <a:gd name="T27" fmla="*/ 3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5" name="Freeform 487">
                <a:extLst>
                  <a:ext uri="{FF2B5EF4-FFF2-40B4-BE49-F238E27FC236}">
                    <a16:creationId xmlns:a16="http://schemas.microsoft.com/office/drawing/2014/main" id="{A567519E-6CA4-479F-A129-6B8743FA0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004" y="1208083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1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3 w 18"/>
                  <a:gd name="T15" fmla="*/ 17 h 19"/>
                  <a:gd name="T16" fmla="*/ 16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5 h 19"/>
                  <a:gd name="T26" fmla="*/ 16 w 18"/>
                  <a:gd name="T27" fmla="*/ 2 h 19"/>
                  <a:gd name="T28" fmla="*/ 13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1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1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3" y="17"/>
                    </a:lnTo>
                    <a:lnTo>
                      <a:pt x="16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5"/>
                    </a:lnTo>
                    <a:lnTo>
                      <a:pt x="16" y="2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1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6" name="Freeform 488">
                <a:extLst>
                  <a:ext uri="{FF2B5EF4-FFF2-40B4-BE49-F238E27FC236}">
                    <a16:creationId xmlns:a16="http://schemas.microsoft.com/office/drawing/2014/main" id="{CA844C8C-058E-47E6-9A83-43B397472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829" y="1193796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2 w 18"/>
                  <a:gd name="T5" fmla="*/ 14 h 19"/>
                  <a:gd name="T6" fmla="*/ 3 w 18"/>
                  <a:gd name="T7" fmla="*/ 17 h 19"/>
                  <a:gd name="T8" fmla="*/ 6 w 18"/>
                  <a:gd name="T9" fmla="*/ 19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9 h 19"/>
                  <a:gd name="T16" fmla="*/ 17 w 18"/>
                  <a:gd name="T17" fmla="*/ 17 h 19"/>
                  <a:gd name="T18" fmla="*/ 18 w 18"/>
                  <a:gd name="T19" fmla="*/ 14 h 19"/>
                  <a:gd name="T20" fmla="*/ 18 w 18"/>
                  <a:gd name="T21" fmla="*/ 9 h 19"/>
                  <a:gd name="T22" fmla="*/ 18 w 18"/>
                  <a:gd name="T23" fmla="*/ 9 h 19"/>
                  <a:gd name="T24" fmla="*/ 18 w 18"/>
                  <a:gd name="T25" fmla="*/ 6 h 19"/>
                  <a:gd name="T26" fmla="*/ 17 w 18"/>
                  <a:gd name="T27" fmla="*/ 3 h 19"/>
                  <a:gd name="T28" fmla="*/ 14 w 18"/>
                  <a:gd name="T29" fmla="*/ 2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2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" y="17"/>
                    </a:lnTo>
                    <a:lnTo>
                      <a:pt x="6" y="19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9"/>
                    </a:lnTo>
                    <a:lnTo>
                      <a:pt x="17" y="17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7" name="Freeform 489">
                <a:extLst>
                  <a:ext uri="{FF2B5EF4-FFF2-40B4-BE49-F238E27FC236}">
                    <a16:creationId xmlns:a16="http://schemas.microsoft.com/office/drawing/2014/main" id="{1B9A095B-D90E-4CC0-8487-E7FF086E4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242" y="117950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1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1 w 18"/>
                  <a:gd name="T37" fmla="*/ 2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1" y="2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8" name="Freeform 490">
                <a:extLst>
                  <a:ext uri="{FF2B5EF4-FFF2-40B4-BE49-F238E27FC236}">
                    <a16:creationId xmlns:a16="http://schemas.microsoft.com/office/drawing/2014/main" id="{71943A8B-C185-4F7E-950D-DC82262B2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42" y="1327145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19" name="Freeform 491">
                <a:extLst>
                  <a:ext uri="{FF2B5EF4-FFF2-40B4-BE49-F238E27FC236}">
                    <a16:creationId xmlns:a16="http://schemas.microsoft.com/office/drawing/2014/main" id="{2C3BAAF0-5133-49CB-BC11-07C3DA04C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2779" y="132238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1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0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1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0" name="Freeform 492">
                <a:extLst>
                  <a:ext uri="{FF2B5EF4-FFF2-40B4-BE49-F238E27FC236}">
                    <a16:creationId xmlns:a16="http://schemas.microsoft.com/office/drawing/2014/main" id="{1B54B3B3-8B15-4500-B220-6AB8C2B74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842" y="132238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4 w 18"/>
                  <a:gd name="T15" fmla="*/ 17 h 18"/>
                  <a:gd name="T16" fmla="*/ 17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7 w 18"/>
                  <a:gd name="T27" fmla="*/ 1 h 18"/>
                  <a:gd name="T28" fmla="*/ 14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1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4" y="17"/>
                    </a:lnTo>
                    <a:lnTo>
                      <a:pt x="17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7" y="1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1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1" name="Freeform 493">
                <a:extLst>
                  <a:ext uri="{FF2B5EF4-FFF2-40B4-BE49-F238E27FC236}">
                    <a16:creationId xmlns:a16="http://schemas.microsoft.com/office/drawing/2014/main" id="{921F3AD0-D010-4CBA-B7FA-18F8D89A9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8379" y="1854194"/>
                <a:ext cx="26988" cy="28575"/>
              </a:xfrm>
              <a:custGeom>
                <a:avLst/>
                <a:gdLst>
                  <a:gd name="T0" fmla="*/ 0 w 17"/>
                  <a:gd name="T1" fmla="*/ 9 h 18"/>
                  <a:gd name="T2" fmla="*/ 0 w 17"/>
                  <a:gd name="T3" fmla="*/ 9 h 18"/>
                  <a:gd name="T4" fmla="*/ 0 w 17"/>
                  <a:gd name="T5" fmla="*/ 12 h 18"/>
                  <a:gd name="T6" fmla="*/ 1 w 17"/>
                  <a:gd name="T7" fmla="*/ 15 h 18"/>
                  <a:gd name="T8" fmla="*/ 4 w 17"/>
                  <a:gd name="T9" fmla="*/ 17 h 18"/>
                  <a:gd name="T10" fmla="*/ 8 w 17"/>
                  <a:gd name="T11" fmla="*/ 18 h 18"/>
                  <a:gd name="T12" fmla="*/ 8 w 17"/>
                  <a:gd name="T13" fmla="*/ 18 h 18"/>
                  <a:gd name="T14" fmla="*/ 11 w 17"/>
                  <a:gd name="T15" fmla="*/ 17 h 18"/>
                  <a:gd name="T16" fmla="*/ 14 w 17"/>
                  <a:gd name="T17" fmla="*/ 15 h 18"/>
                  <a:gd name="T18" fmla="*/ 16 w 17"/>
                  <a:gd name="T19" fmla="*/ 12 h 18"/>
                  <a:gd name="T20" fmla="*/ 17 w 17"/>
                  <a:gd name="T21" fmla="*/ 9 h 18"/>
                  <a:gd name="T22" fmla="*/ 17 w 17"/>
                  <a:gd name="T23" fmla="*/ 9 h 18"/>
                  <a:gd name="T24" fmla="*/ 16 w 17"/>
                  <a:gd name="T25" fmla="*/ 6 h 18"/>
                  <a:gd name="T26" fmla="*/ 14 w 17"/>
                  <a:gd name="T27" fmla="*/ 3 h 18"/>
                  <a:gd name="T28" fmla="*/ 11 w 17"/>
                  <a:gd name="T29" fmla="*/ 0 h 18"/>
                  <a:gd name="T30" fmla="*/ 8 w 17"/>
                  <a:gd name="T31" fmla="*/ 0 h 18"/>
                  <a:gd name="T32" fmla="*/ 8 w 17"/>
                  <a:gd name="T33" fmla="*/ 0 h 18"/>
                  <a:gd name="T34" fmla="*/ 4 w 17"/>
                  <a:gd name="T35" fmla="*/ 0 h 18"/>
                  <a:gd name="T36" fmla="*/ 1 w 17"/>
                  <a:gd name="T37" fmla="*/ 3 h 18"/>
                  <a:gd name="T38" fmla="*/ 0 w 17"/>
                  <a:gd name="T39" fmla="*/ 6 h 18"/>
                  <a:gd name="T40" fmla="*/ 0 w 17"/>
                  <a:gd name="T41" fmla="*/ 9 h 18"/>
                  <a:gd name="T42" fmla="*/ 0 w 17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1" y="15"/>
                    </a:lnTo>
                    <a:lnTo>
                      <a:pt x="4" y="17"/>
                    </a:lnTo>
                    <a:lnTo>
                      <a:pt x="8" y="18"/>
                    </a:lnTo>
                    <a:lnTo>
                      <a:pt x="8" y="18"/>
                    </a:lnTo>
                    <a:lnTo>
                      <a:pt x="11" y="17"/>
                    </a:lnTo>
                    <a:lnTo>
                      <a:pt x="14" y="15"/>
                    </a:lnTo>
                    <a:lnTo>
                      <a:pt x="16" y="12"/>
                    </a:lnTo>
                    <a:lnTo>
                      <a:pt x="17" y="9"/>
                    </a:lnTo>
                    <a:lnTo>
                      <a:pt x="17" y="9"/>
                    </a:lnTo>
                    <a:lnTo>
                      <a:pt x="16" y="6"/>
                    </a:lnTo>
                    <a:lnTo>
                      <a:pt x="14" y="3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8" y="0"/>
                    </a:lnTo>
                    <a:lnTo>
                      <a:pt x="4" y="0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2" name="Freeform 494">
                <a:extLst>
                  <a:ext uri="{FF2B5EF4-FFF2-40B4-BE49-F238E27FC236}">
                    <a16:creationId xmlns:a16="http://schemas.microsoft.com/office/drawing/2014/main" id="{8961D8F0-01AE-4763-B414-64A56B803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442" y="1849431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4 h 18"/>
                  <a:gd name="T6" fmla="*/ 3 w 18"/>
                  <a:gd name="T7" fmla="*/ 17 h 18"/>
                  <a:gd name="T8" fmla="*/ 5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7 h 18"/>
                  <a:gd name="T18" fmla="*/ 16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2 h 18"/>
                  <a:gd name="T30" fmla="*/ 9 w 18"/>
                  <a:gd name="T31" fmla="*/ 0 h 18"/>
                  <a:gd name="T32" fmla="*/ 9 w 18"/>
                  <a:gd name="T33" fmla="*/ 0 h 18"/>
                  <a:gd name="T34" fmla="*/ 5 w 18"/>
                  <a:gd name="T35" fmla="*/ 2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3" y="17"/>
                    </a:lnTo>
                    <a:lnTo>
                      <a:pt x="5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7"/>
                    </a:lnTo>
                    <a:lnTo>
                      <a:pt x="16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2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3" name="Freeform 495">
                <a:extLst>
                  <a:ext uri="{FF2B5EF4-FFF2-40B4-BE49-F238E27FC236}">
                    <a16:creationId xmlns:a16="http://schemas.microsoft.com/office/drawing/2014/main" id="{5D6C54A3-B25C-442D-A800-091071D6C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5679" y="1846256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0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6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6 w 18"/>
                  <a:gd name="T25" fmla="*/ 5 h 19"/>
                  <a:gd name="T26" fmla="*/ 15 w 18"/>
                  <a:gd name="T27" fmla="*/ 2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2 h 19"/>
                  <a:gd name="T38" fmla="*/ 0 w 18"/>
                  <a:gd name="T39" fmla="*/ 5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6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4" name="Freeform 496">
                <a:extLst>
                  <a:ext uri="{FF2B5EF4-FFF2-40B4-BE49-F238E27FC236}">
                    <a16:creationId xmlns:a16="http://schemas.microsoft.com/office/drawing/2014/main" id="{7B28F492-65AF-4528-9F0C-B1D2467FF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6817" y="202564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4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6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6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4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4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6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5" name="Freeform 497">
                <a:extLst>
                  <a:ext uri="{FF2B5EF4-FFF2-40B4-BE49-F238E27FC236}">
                    <a16:creationId xmlns:a16="http://schemas.microsoft.com/office/drawing/2014/main" id="{20D22661-E30A-49E6-90CC-92765E2BA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03642" y="2025643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7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5 h 18"/>
                  <a:gd name="T26" fmla="*/ 15 w 18"/>
                  <a:gd name="T27" fmla="*/ 2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2 h 18"/>
                  <a:gd name="T38" fmla="*/ 2 w 18"/>
                  <a:gd name="T39" fmla="*/ 5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7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5"/>
                    </a:lnTo>
                    <a:lnTo>
                      <a:pt x="15" y="2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2"/>
                    </a:lnTo>
                    <a:lnTo>
                      <a:pt x="2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6" name="Freeform 498">
                <a:extLst>
                  <a:ext uri="{FF2B5EF4-FFF2-40B4-BE49-F238E27FC236}">
                    <a16:creationId xmlns:a16="http://schemas.microsoft.com/office/drawing/2014/main" id="{4F5C8ABD-C6FD-428F-9BFA-8C85FB391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7292" y="2020880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2 h 18"/>
                  <a:gd name="T6" fmla="*/ 3 w 18"/>
                  <a:gd name="T7" fmla="*/ 15 h 18"/>
                  <a:gd name="T8" fmla="*/ 6 w 18"/>
                  <a:gd name="T9" fmla="*/ 17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7 h 18"/>
                  <a:gd name="T16" fmla="*/ 16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2"/>
                    </a:lnTo>
                    <a:lnTo>
                      <a:pt x="3" y="15"/>
                    </a:lnTo>
                    <a:lnTo>
                      <a:pt x="6" y="17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7"/>
                    </a:lnTo>
                    <a:lnTo>
                      <a:pt x="16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7" name="Freeform 499">
                <a:extLst>
                  <a:ext uri="{FF2B5EF4-FFF2-40B4-BE49-F238E27FC236}">
                    <a16:creationId xmlns:a16="http://schemas.microsoft.com/office/drawing/2014/main" id="{A6A0088C-BE7F-430F-A134-CB6E796178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6217" y="21716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7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8" name="Freeform 500">
                <a:extLst>
                  <a:ext uri="{FF2B5EF4-FFF2-40B4-BE49-F238E27FC236}">
                    <a16:creationId xmlns:a16="http://schemas.microsoft.com/office/drawing/2014/main" id="{CCBC4721-58DA-46CD-910A-475995264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81454" y="217169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2 w 18"/>
                  <a:gd name="T5" fmla="*/ 13 h 18"/>
                  <a:gd name="T6" fmla="*/ 3 w 18"/>
                  <a:gd name="T7" fmla="*/ 16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6 h 18"/>
                  <a:gd name="T18" fmla="*/ 18 w 18"/>
                  <a:gd name="T19" fmla="*/ 13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2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6"/>
                    </a:lnTo>
                    <a:lnTo>
                      <a:pt x="18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29" name="Freeform 501">
                <a:extLst>
                  <a:ext uri="{FF2B5EF4-FFF2-40B4-BE49-F238E27FC236}">
                    <a16:creationId xmlns:a16="http://schemas.microsoft.com/office/drawing/2014/main" id="{FC09CAAA-4172-4FE8-8ECF-AF0AE40BA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629" y="2357429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1 w 18"/>
                  <a:gd name="T5" fmla="*/ 14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3 w 18"/>
                  <a:gd name="T15" fmla="*/ 18 h 18"/>
                  <a:gd name="T16" fmla="*/ 16 w 18"/>
                  <a:gd name="T17" fmla="*/ 15 h 18"/>
                  <a:gd name="T18" fmla="*/ 18 w 18"/>
                  <a:gd name="T19" fmla="*/ 14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6 w 18"/>
                  <a:gd name="T27" fmla="*/ 3 h 18"/>
                  <a:gd name="T28" fmla="*/ 13 w 18"/>
                  <a:gd name="T29" fmla="*/ 1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1 h 18"/>
                  <a:gd name="T36" fmla="*/ 3 w 18"/>
                  <a:gd name="T37" fmla="*/ 3 h 18"/>
                  <a:gd name="T38" fmla="*/ 1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1" y="14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3" y="18"/>
                    </a:lnTo>
                    <a:lnTo>
                      <a:pt x="16" y="15"/>
                    </a:lnTo>
                    <a:lnTo>
                      <a:pt x="18" y="14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6" y="3"/>
                    </a:lnTo>
                    <a:lnTo>
                      <a:pt x="13" y="1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3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0" name="Freeform 502">
                <a:extLst>
                  <a:ext uri="{FF2B5EF4-FFF2-40B4-BE49-F238E27FC236}">
                    <a16:creationId xmlns:a16="http://schemas.microsoft.com/office/drawing/2014/main" id="{61403D8A-5FB0-40A8-B83F-1677472342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9629" y="2357429"/>
                <a:ext cx="25400" cy="28575"/>
              </a:xfrm>
              <a:custGeom>
                <a:avLst/>
                <a:gdLst>
                  <a:gd name="T0" fmla="*/ 0 w 16"/>
                  <a:gd name="T1" fmla="*/ 9 h 18"/>
                  <a:gd name="T2" fmla="*/ 0 w 16"/>
                  <a:gd name="T3" fmla="*/ 9 h 18"/>
                  <a:gd name="T4" fmla="*/ 0 w 16"/>
                  <a:gd name="T5" fmla="*/ 14 h 18"/>
                  <a:gd name="T6" fmla="*/ 1 w 16"/>
                  <a:gd name="T7" fmla="*/ 15 h 18"/>
                  <a:gd name="T8" fmla="*/ 4 w 16"/>
                  <a:gd name="T9" fmla="*/ 18 h 18"/>
                  <a:gd name="T10" fmla="*/ 7 w 16"/>
                  <a:gd name="T11" fmla="*/ 18 h 18"/>
                  <a:gd name="T12" fmla="*/ 7 w 16"/>
                  <a:gd name="T13" fmla="*/ 18 h 18"/>
                  <a:gd name="T14" fmla="*/ 12 w 16"/>
                  <a:gd name="T15" fmla="*/ 18 h 18"/>
                  <a:gd name="T16" fmla="*/ 15 w 16"/>
                  <a:gd name="T17" fmla="*/ 15 h 18"/>
                  <a:gd name="T18" fmla="*/ 16 w 16"/>
                  <a:gd name="T19" fmla="*/ 14 h 18"/>
                  <a:gd name="T20" fmla="*/ 16 w 16"/>
                  <a:gd name="T21" fmla="*/ 9 h 18"/>
                  <a:gd name="T22" fmla="*/ 16 w 16"/>
                  <a:gd name="T23" fmla="*/ 9 h 18"/>
                  <a:gd name="T24" fmla="*/ 16 w 16"/>
                  <a:gd name="T25" fmla="*/ 6 h 18"/>
                  <a:gd name="T26" fmla="*/ 15 w 16"/>
                  <a:gd name="T27" fmla="*/ 3 h 18"/>
                  <a:gd name="T28" fmla="*/ 12 w 16"/>
                  <a:gd name="T29" fmla="*/ 1 h 18"/>
                  <a:gd name="T30" fmla="*/ 7 w 16"/>
                  <a:gd name="T31" fmla="*/ 0 h 18"/>
                  <a:gd name="T32" fmla="*/ 7 w 16"/>
                  <a:gd name="T33" fmla="*/ 0 h 18"/>
                  <a:gd name="T34" fmla="*/ 4 w 16"/>
                  <a:gd name="T35" fmla="*/ 1 h 18"/>
                  <a:gd name="T36" fmla="*/ 1 w 16"/>
                  <a:gd name="T37" fmla="*/ 3 h 18"/>
                  <a:gd name="T38" fmla="*/ 0 w 16"/>
                  <a:gd name="T39" fmla="*/ 6 h 18"/>
                  <a:gd name="T40" fmla="*/ 0 w 16"/>
                  <a:gd name="T41" fmla="*/ 9 h 18"/>
                  <a:gd name="T42" fmla="*/ 0 w 16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4"/>
                    </a:lnTo>
                    <a:lnTo>
                      <a:pt x="1" y="15"/>
                    </a:lnTo>
                    <a:lnTo>
                      <a:pt x="4" y="18"/>
                    </a:lnTo>
                    <a:lnTo>
                      <a:pt x="7" y="18"/>
                    </a:lnTo>
                    <a:lnTo>
                      <a:pt x="7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6" y="14"/>
                    </a:lnTo>
                    <a:lnTo>
                      <a:pt x="16" y="9"/>
                    </a:lnTo>
                    <a:lnTo>
                      <a:pt x="16" y="9"/>
                    </a:lnTo>
                    <a:lnTo>
                      <a:pt x="16" y="6"/>
                    </a:lnTo>
                    <a:lnTo>
                      <a:pt x="15" y="3"/>
                    </a:lnTo>
                    <a:lnTo>
                      <a:pt x="12" y="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1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1" name="Freeform 503">
                <a:extLst>
                  <a:ext uri="{FF2B5EF4-FFF2-40B4-BE49-F238E27FC236}">
                    <a16:creationId xmlns:a16="http://schemas.microsoft.com/office/drawing/2014/main" id="{0FD79D8B-A496-4A4A-AAA5-0118C6833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11692" y="2354254"/>
                <a:ext cx="28575" cy="30162"/>
              </a:xfrm>
              <a:custGeom>
                <a:avLst/>
                <a:gdLst>
                  <a:gd name="T0" fmla="*/ 0 w 18"/>
                  <a:gd name="T1" fmla="*/ 9 h 19"/>
                  <a:gd name="T2" fmla="*/ 0 w 18"/>
                  <a:gd name="T3" fmla="*/ 9 h 19"/>
                  <a:gd name="T4" fmla="*/ 0 w 18"/>
                  <a:gd name="T5" fmla="*/ 13 h 19"/>
                  <a:gd name="T6" fmla="*/ 2 w 18"/>
                  <a:gd name="T7" fmla="*/ 16 h 19"/>
                  <a:gd name="T8" fmla="*/ 5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2 w 18"/>
                  <a:gd name="T15" fmla="*/ 17 h 19"/>
                  <a:gd name="T16" fmla="*/ 15 w 18"/>
                  <a:gd name="T17" fmla="*/ 16 h 19"/>
                  <a:gd name="T18" fmla="*/ 17 w 18"/>
                  <a:gd name="T19" fmla="*/ 13 h 19"/>
                  <a:gd name="T20" fmla="*/ 18 w 18"/>
                  <a:gd name="T21" fmla="*/ 9 h 19"/>
                  <a:gd name="T22" fmla="*/ 18 w 18"/>
                  <a:gd name="T23" fmla="*/ 9 h 19"/>
                  <a:gd name="T24" fmla="*/ 17 w 18"/>
                  <a:gd name="T25" fmla="*/ 5 h 19"/>
                  <a:gd name="T26" fmla="*/ 15 w 18"/>
                  <a:gd name="T27" fmla="*/ 3 h 19"/>
                  <a:gd name="T28" fmla="*/ 12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5 w 18"/>
                  <a:gd name="T35" fmla="*/ 0 h 19"/>
                  <a:gd name="T36" fmla="*/ 2 w 18"/>
                  <a:gd name="T37" fmla="*/ 3 h 19"/>
                  <a:gd name="T38" fmla="*/ 0 w 18"/>
                  <a:gd name="T39" fmla="*/ 5 h 19"/>
                  <a:gd name="T40" fmla="*/ 0 w 18"/>
                  <a:gd name="T41" fmla="*/ 9 h 19"/>
                  <a:gd name="T42" fmla="*/ 0 w 18"/>
                  <a:gd name="T4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9"/>
                    </a:moveTo>
                    <a:lnTo>
                      <a:pt x="0" y="9"/>
                    </a:lnTo>
                    <a:lnTo>
                      <a:pt x="0" y="13"/>
                    </a:lnTo>
                    <a:lnTo>
                      <a:pt x="2" y="16"/>
                    </a:lnTo>
                    <a:lnTo>
                      <a:pt x="5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2" y="17"/>
                    </a:lnTo>
                    <a:lnTo>
                      <a:pt x="15" y="16"/>
                    </a:lnTo>
                    <a:lnTo>
                      <a:pt x="17" y="13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5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2" name="Freeform 504">
                <a:extLst>
                  <a:ext uri="{FF2B5EF4-FFF2-40B4-BE49-F238E27FC236}">
                    <a16:creationId xmlns:a16="http://schemas.microsoft.com/office/drawing/2014/main" id="{B54A33E0-FC17-4153-B8D6-A6010F9FB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6929" y="23431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7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7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7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7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3" name="Freeform 505">
                <a:extLst>
                  <a:ext uri="{FF2B5EF4-FFF2-40B4-BE49-F238E27FC236}">
                    <a16:creationId xmlns:a16="http://schemas.microsoft.com/office/drawing/2014/main" id="{C7DD4827-AE9E-4EDB-A770-E5AD89A20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02167" y="2343142"/>
                <a:ext cx="28575" cy="28575"/>
              </a:xfrm>
              <a:custGeom>
                <a:avLst/>
                <a:gdLst>
                  <a:gd name="T0" fmla="*/ 0 w 18"/>
                  <a:gd name="T1" fmla="*/ 9 h 18"/>
                  <a:gd name="T2" fmla="*/ 0 w 18"/>
                  <a:gd name="T3" fmla="*/ 9 h 18"/>
                  <a:gd name="T4" fmla="*/ 0 w 18"/>
                  <a:gd name="T5" fmla="*/ 12 h 18"/>
                  <a:gd name="T6" fmla="*/ 3 w 18"/>
                  <a:gd name="T7" fmla="*/ 15 h 18"/>
                  <a:gd name="T8" fmla="*/ 6 w 18"/>
                  <a:gd name="T9" fmla="*/ 18 h 18"/>
                  <a:gd name="T10" fmla="*/ 9 w 18"/>
                  <a:gd name="T11" fmla="*/ 18 h 18"/>
                  <a:gd name="T12" fmla="*/ 9 w 18"/>
                  <a:gd name="T13" fmla="*/ 18 h 18"/>
                  <a:gd name="T14" fmla="*/ 12 w 18"/>
                  <a:gd name="T15" fmla="*/ 18 h 18"/>
                  <a:gd name="T16" fmla="*/ 15 w 18"/>
                  <a:gd name="T17" fmla="*/ 15 h 18"/>
                  <a:gd name="T18" fmla="*/ 18 w 18"/>
                  <a:gd name="T19" fmla="*/ 12 h 18"/>
                  <a:gd name="T20" fmla="*/ 18 w 18"/>
                  <a:gd name="T21" fmla="*/ 9 h 18"/>
                  <a:gd name="T22" fmla="*/ 18 w 18"/>
                  <a:gd name="T23" fmla="*/ 9 h 18"/>
                  <a:gd name="T24" fmla="*/ 18 w 18"/>
                  <a:gd name="T25" fmla="*/ 6 h 18"/>
                  <a:gd name="T26" fmla="*/ 15 w 18"/>
                  <a:gd name="T27" fmla="*/ 3 h 18"/>
                  <a:gd name="T28" fmla="*/ 12 w 18"/>
                  <a:gd name="T29" fmla="*/ 0 h 18"/>
                  <a:gd name="T30" fmla="*/ 9 w 18"/>
                  <a:gd name="T31" fmla="*/ 0 h 18"/>
                  <a:gd name="T32" fmla="*/ 9 w 18"/>
                  <a:gd name="T33" fmla="*/ 0 h 18"/>
                  <a:gd name="T34" fmla="*/ 6 w 18"/>
                  <a:gd name="T35" fmla="*/ 0 h 18"/>
                  <a:gd name="T36" fmla="*/ 3 w 18"/>
                  <a:gd name="T37" fmla="*/ 3 h 18"/>
                  <a:gd name="T38" fmla="*/ 0 w 18"/>
                  <a:gd name="T39" fmla="*/ 6 h 18"/>
                  <a:gd name="T40" fmla="*/ 0 w 18"/>
                  <a:gd name="T41" fmla="*/ 9 h 18"/>
                  <a:gd name="T42" fmla="*/ 0 w 18"/>
                  <a:gd name="T43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8">
                    <a:moveTo>
                      <a:pt x="0" y="9"/>
                    </a:moveTo>
                    <a:lnTo>
                      <a:pt x="0" y="9"/>
                    </a:lnTo>
                    <a:lnTo>
                      <a:pt x="0" y="12"/>
                    </a:lnTo>
                    <a:lnTo>
                      <a:pt x="3" y="15"/>
                    </a:lnTo>
                    <a:lnTo>
                      <a:pt x="6" y="18"/>
                    </a:lnTo>
                    <a:lnTo>
                      <a:pt x="9" y="18"/>
                    </a:lnTo>
                    <a:lnTo>
                      <a:pt x="9" y="18"/>
                    </a:lnTo>
                    <a:lnTo>
                      <a:pt x="12" y="18"/>
                    </a:lnTo>
                    <a:lnTo>
                      <a:pt x="15" y="15"/>
                    </a:lnTo>
                    <a:lnTo>
                      <a:pt x="18" y="12"/>
                    </a:lnTo>
                    <a:lnTo>
                      <a:pt x="18" y="9"/>
                    </a:lnTo>
                    <a:lnTo>
                      <a:pt x="18" y="9"/>
                    </a:lnTo>
                    <a:lnTo>
                      <a:pt x="18" y="6"/>
                    </a:lnTo>
                    <a:lnTo>
                      <a:pt x="15" y="3"/>
                    </a:lnTo>
                    <a:lnTo>
                      <a:pt x="12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0" y="6"/>
                    </a:lnTo>
                    <a:lnTo>
                      <a:pt x="0" y="9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4" name="Freeform 506">
                <a:extLst>
                  <a:ext uri="{FF2B5EF4-FFF2-40B4-BE49-F238E27FC236}">
                    <a16:creationId xmlns:a16="http://schemas.microsoft.com/office/drawing/2014/main" id="{31570DCA-5F99-485A-9C75-CBDB5C1AE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454" y="1117596"/>
                <a:ext cx="2405063" cy="1341433"/>
              </a:xfrm>
              <a:custGeom>
                <a:avLst/>
                <a:gdLst>
                  <a:gd name="T0" fmla="*/ 27 w 1515"/>
                  <a:gd name="T1" fmla="*/ 7 h 845"/>
                  <a:gd name="T2" fmla="*/ 38 w 1515"/>
                  <a:gd name="T3" fmla="*/ 19 h 845"/>
                  <a:gd name="T4" fmla="*/ 50 w 1515"/>
                  <a:gd name="T5" fmla="*/ 27 h 845"/>
                  <a:gd name="T6" fmla="*/ 56 w 1515"/>
                  <a:gd name="T7" fmla="*/ 33 h 845"/>
                  <a:gd name="T8" fmla="*/ 59 w 1515"/>
                  <a:gd name="T9" fmla="*/ 57 h 845"/>
                  <a:gd name="T10" fmla="*/ 67 w 1515"/>
                  <a:gd name="T11" fmla="*/ 73 h 845"/>
                  <a:gd name="T12" fmla="*/ 76 w 1515"/>
                  <a:gd name="T13" fmla="*/ 85 h 845"/>
                  <a:gd name="T14" fmla="*/ 86 w 1515"/>
                  <a:gd name="T15" fmla="*/ 91 h 845"/>
                  <a:gd name="T16" fmla="*/ 115 w 1515"/>
                  <a:gd name="T17" fmla="*/ 103 h 845"/>
                  <a:gd name="T18" fmla="*/ 119 w 1515"/>
                  <a:gd name="T19" fmla="*/ 117 h 845"/>
                  <a:gd name="T20" fmla="*/ 128 w 1515"/>
                  <a:gd name="T21" fmla="*/ 141 h 845"/>
                  <a:gd name="T22" fmla="*/ 156 w 1515"/>
                  <a:gd name="T23" fmla="*/ 150 h 845"/>
                  <a:gd name="T24" fmla="*/ 168 w 1515"/>
                  <a:gd name="T25" fmla="*/ 161 h 845"/>
                  <a:gd name="T26" fmla="*/ 174 w 1515"/>
                  <a:gd name="T27" fmla="*/ 172 h 845"/>
                  <a:gd name="T28" fmla="*/ 177 w 1515"/>
                  <a:gd name="T29" fmla="*/ 193 h 845"/>
                  <a:gd name="T30" fmla="*/ 183 w 1515"/>
                  <a:gd name="T31" fmla="*/ 210 h 845"/>
                  <a:gd name="T32" fmla="*/ 188 w 1515"/>
                  <a:gd name="T33" fmla="*/ 226 h 845"/>
                  <a:gd name="T34" fmla="*/ 197 w 1515"/>
                  <a:gd name="T35" fmla="*/ 242 h 845"/>
                  <a:gd name="T36" fmla="*/ 201 w 1515"/>
                  <a:gd name="T37" fmla="*/ 252 h 845"/>
                  <a:gd name="T38" fmla="*/ 215 w 1515"/>
                  <a:gd name="T39" fmla="*/ 258 h 845"/>
                  <a:gd name="T40" fmla="*/ 227 w 1515"/>
                  <a:gd name="T41" fmla="*/ 272 h 845"/>
                  <a:gd name="T42" fmla="*/ 234 w 1515"/>
                  <a:gd name="T43" fmla="*/ 289 h 845"/>
                  <a:gd name="T44" fmla="*/ 237 w 1515"/>
                  <a:gd name="T45" fmla="*/ 325 h 845"/>
                  <a:gd name="T46" fmla="*/ 244 w 1515"/>
                  <a:gd name="T47" fmla="*/ 338 h 845"/>
                  <a:gd name="T48" fmla="*/ 249 w 1515"/>
                  <a:gd name="T49" fmla="*/ 350 h 845"/>
                  <a:gd name="T50" fmla="*/ 261 w 1515"/>
                  <a:gd name="T51" fmla="*/ 356 h 845"/>
                  <a:gd name="T52" fmla="*/ 274 w 1515"/>
                  <a:gd name="T53" fmla="*/ 370 h 845"/>
                  <a:gd name="T54" fmla="*/ 282 w 1515"/>
                  <a:gd name="T55" fmla="*/ 377 h 845"/>
                  <a:gd name="T56" fmla="*/ 286 w 1515"/>
                  <a:gd name="T57" fmla="*/ 386 h 845"/>
                  <a:gd name="T58" fmla="*/ 292 w 1515"/>
                  <a:gd name="T59" fmla="*/ 396 h 845"/>
                  <a:gd name="T60" fmla="*/ 295 w 1515"/>
                  <a:gd name="T61" fmla="*/ 420 h 845"/>
                  <a:gd name="T62" fmla="*/ 303 w 1515"/>
                  <a:gd name="T63" fmla="*/ 438 h 845"/>
                  <a:gd name="T64" fmla="*/ 309 w 1515"/>
                  <a:gd name="T65" fmla="*/ 447 h 845"/>
                  <a:gd name="T66" fmla="*/ 318 w 1515"/>
                  <a:gd name="T67" fmla="*/ 456 h 845"/>
                  <a:gd name="T68" fmla="*/ 325 w 1515"/>
                  <a:gd name="T69" fmla="*/ 469 h 845"/>
                  <a:gd name="T70" fmla="*/ 352 w 1515"/>
                  <a:gd name="T71" fmla="*/ 485 h 845"/>
                  <a:gd name="T72" fmla="*/ 359 w 1515"/>
                  <a:gd name="T73" fmla="*/ 496 h 845"/>
                  <a:gd name="T74" fmla="*/ 388 w 1515"/>
                  <a:gd name="T75" fmla="*/ 508 h 845"/>
                  <a:gd name="T76" fmla="*/ 400 w 1515"/>
                  <a:gd name="T77" fmla="*/ 520 h 845"/>
                  <a:gd name="T78" fmla="*/ 407 w 1515"/>
                  <a:gd name="T79" fmla="*/ 528 h 845"/>
                  <a:gd name="T80" fmla="*/ 412 w 1515"/>
                  <a:gd name="T81" fmla="*/ 540 h 845"/>
                  <a:gd name="T82" fmla="*/ 419 w 1515"/>
                  <a:gd name="T83" fmla="*/ 554 h 845"/>
                  <a:gd name="T84" fmla="*/ 428 w 1515"/>
                  <a:gd name="T85" fmla="*/ 563 h 845"/>
                  <a:gd name="T86" fmla="*/ 465 w 1515"/>
                  <a:gd name="T87" fmla="*/ 574 h 845"/>
                  <a:gd name="T88" fmla="*/ 477 w 1515"/>
                  <a:gd name="T89" fmla="*/ 586 h 845"/>
                  <a:gd name="T90" fmla="*/ 495 w 1515"/>
                  <a:gd name="T91" fmla="*/ 594 h 845"/>
                  <a:gd name="T92" fmla="*/ 527 w 1515"/>
                  <a:gd name="T93" fmla="*/ 606 h 845"/>
                  <a:gd name="T94" fmla="*/ 536 w 1515"/>
                  <a:gd name="T95" fmla="*/ 613 h 845"/>
                  <a:gd name="T96" fmla="*/ 582 w 1515"/>
                  <a:gd name="T97" fmla="*/ 624 h 845"/>
                  <a:gd name="T98" fmla="*/ 588 w 1515"/>
                  <a:gd name="T99" fmla="*/ 641 h 845"/>
                  <a:gd name="T100" fmla="*/ 592 w 1515"/>
                  <a:gd name="T101" fmla="*/ 659 h 845"/>
                  <a:gd name="T102" fmla="*/ 646 w 1515"/>
                  <a:gd name="T103" fmla="*/ 670 h 845"/>
                  <a:gd name="T104" fmla="*/ 685 w 1515"/>
                  <a:gd name="T105" fmla="*/ 682 h 845"/>
                  <a:gd name="T106" fmla="*/ 709 w 1515"/>
                  <a:gd name="T107" fmla="*/ 699 h 845"/>
                  <a:gd name="T108" fmla="*/ 745 w 1515"/>
                  <a:gd name="T109" fmla="*/ 717 h 845"/>
                  <a:gd name="T110" fmla="*/ 825 w 1515"/>
                  <a:gd name="T111" fmla="*/ 729 h 845"/>
                  <a:gd name="T112" fmla="*/ 915 w 1515"/>
                  <a:gd name="T113" fmla="*/ 747 h 845"/>
                  <a:gd name="T114" fmla="*/ 1030 w 1515"/>
                  <a:gd name="T115" fmla="*/ 767 h 845"/>
                  <a:gd name="T116" fmla="*/ 1052 w 1515"/>
                  <a:gd name="T117" fmla="*/ 801 h 8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15" h="845">
                    <a:moveTo>
                      <a:pt x="0" y="0"/>
                    </a:moveTo>
                    <a:lnTo>
                      <a:pt x="13" y="0"/>
                    </a:lnTo>
                    <a:lnTo>
                      <a:pt x="13" y="1"/>
                    </a:lnTo>
                    <a:lnTo>
                      <a:pt x="21" y="1"/>
                    </a:lnTo>
                    <a:lnTo>
                      <a:pt x="21" y="4"/>
                    </a:lnTo>
                    <a:lnTo>
                      <a:pt x="27" y="4"/>
                    </a:lnTo>
                    <a:lnTo>
                      <a:pt x="27" y="7"/>
                    </a:lnTo>
                    <a:lnTo>
                      <a:pt x="28" y="7"/>
                    </a:lnTo>
                    <a:lnTo>
                      <a:pt x="28" y="10"/>
                    </a:lnTo>
                    <a:lnTo>
                      <a:pt x="31" y="10"/>
                    </a:lnTo>
                    <a:lnTo>
                      <a:pt x="31" y="13"/>
                    </a:lnTo>
                    <a:lnTo>
                      <a:pt x="35" y="13"/>
                    </a:lnTo>
                    <a:lnTo>
                      <a:pt x="35" y="19"/>
                    </a:lnTo>
                    <a:lnTo>
                      <a:pt x="38" y="19"/>
                    </a:lnTo>
                    <a:lnTo>
                      <a:pt x="38" y="21"/>
                    </a:lnTo>
                    <a:lnTo>
                      <a:pt x="44" y="21"/>
                    </a:lnTo>
                    <a:lnTo>
                      <a:pt x="44" y="24"/>
                    </a:lnTo>
                    <a:lnTo>
                      <a:pt x="46" y="24"/>
                    </a:lnTo>
                    <a:lnTo>
                      <a:pt x="46" y="25"/>
                    </a:lnTo>
                    <a:lnTo>
                      <a:pt x="50" y="25"/>
                    </a:lnTo>
                    <a:lnTo>
                      <a:pt x="50" y="27"/>
                    </a:lnTo>
                    <a:lnTo>
                      <a:pt x="52" y="27"/>
                    </a:lnTo>
                    <a:lnTo>
                      <a:pt x="52" y="30"/>
                    </a:lnTo>
                    <a:lnTo>
                      <a:pt x="53" y="30"/>
                    </a:lnTo>
                    <a:lnTo>
                      <a:pt x="53" y="31"/>
                    </a:lnTo>
                    <a:lnTo>
                      <a:pt x="55" y="31"/>
                    </a:lnTo>
                    <a:lnTo>
                      <a:pt x="55" y="33"/>
                    </a:lnTo>
                    <a:lnTo>
                      <a:pt x="56" y="33"/>
                    </a:lnTo>
                    <a:lnTo>
                      <a:pt x="56" y="44"/>
                    </a:lnTo>
                    <a:lnTo>
                      <a:pt x="58" y="44"/>
                    </a:lnTo>
                    <a:lnTo>
                      <a:pt x="58" y="48"/>
                    </a:lnTo>
                    <a:lnTo>
                      <a:pt x="59" y="48"/>
                    </a:lnTo>
                    <a:lnTo>
                      <a:pt x="59" y="51"/>
                    </a:lnTo>
                    <a:lnTo>
                      <a:pt x="59" y="51"/>
                    </a:lnTo>
                    <a:lnTo>
                      <a:pt x="59" y="57"/>
                    </a:lnTo>
                    <a:lnTo>
                      <a:pt x="61" y="57"/>
                    </a:lnTo>
                    <a:lnTo>
                      <a:pt x="61" y="67"/>
                    </a:lnTo>
                    <a:lnTo>
                      <a:pt x="64" y="67"/>
                    </a:lnTo>
                    <a:lnTo>
                      <a:pt x="64" y="70"/>
                    </a:lnTo>
                    <a:lnTo>
                      <a:pt x="65" y="70"/>
                    </a:lnTo>
                    <a:lnTo>
                      <a:pt x="65" y="73"/>
                    </a:lnTo>
                    <a:lnTo>
                      <a:pt x="67" y="73"/>
                    </a:lnTo>
                    <a:lnTo>
                      <a:pt x="67" y="76"/>
                    </a:lnTo>
                    <a:lnTo>
                      <a:pt x="73" y="76"/>
                    </a:lnTo>
                    <a:lnTo>
                      <a:pt x="73" y="79"/>
                    </a:lnTo>
                    <a:lnTo>
                      <a:pt x="74" y="79"/>
                    </a:lnTo>
                    <a:lnTo>
                      <a:pt x="74" y="82"/>
                    </a:lnTo>
                    <a:lnTo>
                      <a:pt x="76" y="82"/>
                    </a:lnTo>
                    <a:lnTo>
                      <a:pt x="76" y="85"/>
                    </a:lnTo>
                    <a:lnTo>
                      <a:pt x="79" y="85"/>
                    </a:lnTo>
                    <a:lnTo>
                      <a:pt x="79" y="86"/>
                    </a:lnTo>
                    <a:lnTo>
                      <a:pt x="80" y="86"/>
                    </a:lnTo>
                    <a:lnTo>
                      <a:pt x="80" y="88"/>
                    </a:lnTo>
                    <a:lnTo>
                      <a:pt x="85" y="88"/>
                    </a:lnTo>
                    <a:lnTo>
                      <a:pt x="85" y="91"/>
                    </a:lnTo>
                    <a:lnTo>
                      <a:pt x="86" y="91"/>
                    </a:lnTo>
                    <a:lnTo>
                      <a:pt x="86" y="92"/>
                    </a:lnTo>
                    <a:lnTo>
                      <a:pt x="91" y="92"/>
                    </a:lnTo>
                    <a:lnTo>
                      <a:pt x="91" y="97"/>
                    </a:lnTo>
                    <a:lnTo>
                      <a:pt x="98" y="97"/>
                    </a:lnTo>
                    <a:lnTo>
                      <a:pt x="98" y="99"/>
                    </a:lnTo>
                    <a:lnTo>
                      <a:pt x="115" y="99"/>
                    </a:lnTo>
                    <a:lnTo>
                      <a:pt x="115" y="103"/>
                    </a:lnTo>
                    <a:lnTo>
                      <a:pt x="116" y="103"/>
                    </a:lnTo>
                    <a:lnTo>
                      <a:pt x="116" y="106"/>
                    </a:lnTo>
                    <a:lnTo>
                      <a:pt x="118" y="106"/>
                    </a:lnTo>
                    <a:lnTo>
                      <a:pt x="118" y="111"/>
                    </a:lnTo>
                    <a:lnTo>
                      <a:pt x="118" y="111"/>
                    </a:lnTo>
                    <a:lnTo>
                      <a:pt x="118" y="117"/>
                    </a:lnTo>
                    <a:lnTo>
                      <a:pt x="119" y="117"/>
                    </a:lnTo>
                    <a:lnTo>
                      <a:pt x="119" y="124"/>
                    </a:lnTo>
                    <a:lnTo>
                      <a:pt x="121" y="124"/>
                    </a:lnTo>
                    <a:lnTo>
                      <a:pt x="121" y="135"/>
                    </a:lnTo>
                    <a:lnTo>
                      <a:pt x="122" y="135"/>
                    </a:lnTo>
                    <a:lnTo>
                      <a:pt x="122" y="138"/>
                    </a:lnTo>
                    <a:lnTo>
                      <a:pt x="128" y="138"/>
                    </a:lnTo>
                    <a:lnTo>
                      <a:pt x="128" y="141"/>
                    </a:lnTo>
                    <a:lnTo>
                      <a:pt x="131" y="141"/>
                    </a:lnTo>
                    <a:lnTo>
                      <a:pt x="131" y="144"/>
                    </a:lnTo>
                    <a:lnTo>
                      <a:pt x="134" y="144"/>
                    </a:lnTo>
                    <a:lnTo>
                      <a:pt x="134" y="146"/>
                    </a:lnTo>
                    <a:lnTo>
                      <a:pt x="137" y="146"/>
                    </a:lnTo>
                    <a:lnTo>
                      <a:pt x="137" y="150"/>
                    </a:lnTo>
                    <a:lnTo>
                      <a:pt x="156" y="150"/>
                    </a:lnTo>
                    <a:lnTo>
                      <a:pt x="156" y="155"/>
                    </a:lnTo>
                    <a:lnTo>
                      <a:pt x="161" y="155"/>
                    </a:lnTo>
                    <a:lnTo>
                      <a:pt x="161" y="156"/>
                    </a:lnTo>
                    <a:lnTo>
                      <a:pt x="165" y="156"/>
                    </a:lnTo>
                    <a:lnTo>
                      <a:pt x="165" y="158"/>
                    </a:lnTo>
                    <a:lnTo>
                      <a:pt x="168" y="158"/>
                    </a:lnTo>
                    <a:lnTo>
                      <a:pt x="168" y="161"/>
                    </a:lnTo>
                    <a:lnTo>
                      <a:pt x="170" y="161"/>
                    </a:lnTo>
                    <a:lnTo>
                      <a:pt x="170" y="162"/>
                    </a:lnTo>
                    <a:lnTo>
                      <a:pt x="171" y="162"/>
                    </a:lnTo>
                    <a:lnTo>
                      <a:pt x="171" y="167"/>
                    </a:lnTo>
                    <a:lnTo>
                      <a:pt x="173" y="167"/>
                    </a:lnTo>
                    <a:lnTo>
                      <a:pt x="173" y="172"/>
                    </a:lnTo>
                    <a:lnTo>
                      <a:pt x="174" y="172"/>
                    </a:lnTo>
                    <a:lnTo>
                      <a:pt x="174" y="179"/>
                    </a:lnTo>
                    <a:lnTo>
                      <a:pt x="176" y="179"/>
                    </a:lnTo>
                    <a:lnTo>
                      <a:pt x="176" y="182"/>
                    </a:lnTo>
                    <a:lnTo>
                      <a:pt x="176" y="182"/>
                    </a:lnTo>
                    <a:lnTo>
                      <a:pt x="176" y="184"/>
                    </a:lnTo>
                    <a:lnTo>
                      <a:pt x="177" y="184"/>
                    </a:lnTo>
                    <a:lnTo>
                      <a:pt x="177" y="193"/>
                    </a:lnTo>
                    <a:lnTo>
                      <a:pt x="179" y="193"/>
                    </a:lnTo>
                    <a:lnTo>
                      <a:pt x="179" y="196"/>
                    </a:lnTo>
                    <a:lnTo>
                      <a:pt x="180" y="196"/>
                    </a:lnTo>
                    <a:lnTo>
                      <a:pt x="180" y="201"/>
                    </a:lnTo>
                    <a:lnTo>
                      <a:pt x="182" y="201"/>
                    </a:lnTo>
                    <a:lnTo>
                      <a:pt x="182" y="210"/>
                    </a:lnTo>
                    <a:lnTo>
                      <a:pt x="183" y="210"/>
                    </a:lnTo>
                    <a:lnTo>
                      <a:pt x="183" y="211"/>
                    </a:lnTo>
                    <a:lnTo>
                      <a:pt x="185" y="211"/>
                    </a:lnTo>
                    <a:lnTo>
                      <a:pt x="185" y="219"/>
                    </a:lnTo>
                    <a:lnTo>
                      <a:pt x="186" y="219"/>
                    </a:lnTo>
                    <a:lnTo>
                      <a:pt x="186" y="225"/>
                    </a:lnTo>
                    <a:lnTo>
                      <a:pt x="188" y="225"/>
                    </a:lnTo>
                    <a:lnTo>
                      <a:pt x="188" y="226"/>
                    </a:lnTo>
                    <a:lnTo>
                      <a:pt x="189" y="226"/>
                    </a:lnTo>
                    <a:lnTo>
                      <a:pt x="189" y="237"/>
                    </a:lnTo>
                    <a:lnTo>
                      <a:pt x="191" y="237"/>
                    </a:lnTo>
                    <a:lnTo>
                      <a:pt x="191" y="240"/>
                    </a:lnTo>
                    <a:lnTo>
                      <a:pt x="195" y="240"/>
                    </a:lnTo>
                    <a:lnTo>
                      <a:pt x="195" y="242"/>
                    </a:lnTo>
                    <a:lnTo>
                      <a:pt x="197" y="242"/>
                    </a:lnTo>
                    <a:lnTo>
                      <a:pt x="197" y="245"/>
                    </a:lnTo>
                    <a:lnTo>
                      <a:pt x="198" y="245"/>
                    </a:lnTo>
                    <a:lnTo>
                      <a:pt x="198" y="246"/>
                    </a:lnTo>
                    <a:lnTo>
                      <a:pt x="200" y="246"/>
                    </a:lnTo>
                    <a:lnTo>
                      <a:pt x="200" y="251"/>
                    </a:lnTo>
                    <a:lnTo>
                      <a:pt x="201" y="251"/>
                    </a:lnTo>
                    <a:lnTo>
                      <a:pt x="201" y="252"/>
                    </a:lnTo>
                    <a:lnTo>
                      <a:pt x="203" y="252"/>
                    </a:lnTo>
                    <a:lnTo>
                      <a:pt x="203" y="255"/>
                    </a:lnTo>
                    <a:lnTo>
                      <a:pt x="204" y="255"/>
                    </a:lnTo>
                    <a:lnTo>
                      <a:pt x="204" y="257"/>
                    </a:lnTo>
                    <a:lnTo>
                      <a:pt x="209" y="257"/>
                    </a:lnTo>
                    <a:lnTo>
                      <a:pt x="209" y="258"/>
                    </a:lnTo>
                    <a:lnTo>
                      <a:pt x="215" y="258"/>
                    </a:lnTo>
                    <a:lnTo>
                      <a:pt x="215" y="261"/>
                    </a:lnTo>
                    <a:lnTo>
                      <a:pt x="219" y="261"/>
                    </a:lnTo>
                    <a:lnTo>
                      <a:pt x="219" y="263"/>
                    </a:lnTo>
                    <a:lnTo>
                      <a:pt x="221" y="263"/>
                    </a:lnTo>
                    <a:lnTo>
                      <a:pt x="221" y="266"/>
                    </a:lnTo>
                    <a:lnTo>
                      <a:pt x="227" y="266"/>
                    </a:lnTo>
                    <a:lnTo>
                      <a:pt x="227" y="272"/>
                    </a:lnTo>
                    <a:lnTo>
                      <a:pt x="228" y="272"/>
                    </a:lnTo>
                    <a:lnTo>
                      <a:pt x="228" y="278"/>
                    </a:lnTo>
                    <a:lnTo>
                      <a:pt x="231" y="278"/>
                    </a:lnTo>
                    <a:lnTo>
                      <a:pt x="231" y="286"/>
                    </a:lnTo>
                    <a:lnTo>
                      <a:pt x="233" y="286"/>
                    </a:lnTo>
                    <a:lnTo>
                      <a:pt x="233" y="289"/>
                    </a:lnTo>
                    <a:lnTo>
                      <a:pt x="234" y="289"/>
                    </a:lnTo>
                    <a:lnTo>
                      <a:pt x="234" y="293"/>
                    </a:lnTo>
                    <a:lnTo>
                      <a:pt x="234" y="293"/>
                    </a:lnTo>
                    <a:lnTo>
                      <a:pt x="234" y="307"/>
                    </a:lnTo>
                    <a:lnTo>
                      <a:pt x="236" y="307"/>
                    </a:lnTo>
                    <a:lnTo>
                      <a:pt x="236" y="313"/>
                    </a:lnTo>
                    <a:lnTo>
                      <a:pt x="237" y="313"/>
                    </a:lnTo>
                    <a:lnTo>
                      <a:pt x="237" y="325"/>
                    </a:lnTo>
                    <a:lnTo>
                      <a:pt x="240" y="325"/>
                    </a:lnTo>
                    <a:lnTo>
                      <a:pt x="240" y="332"/>
                    </a:lnTo>
                    <a:lnTo>
                      <a:pt x="242" y="332"/>
                    </a:lnTo>
                    <a:lnTo>
                      <a:pt x="242" y="333"/>
                    </a:lnTo>
                    <a:lnTo>
                      <a:pt x="243" y="333"/>
                    </a:lnTo>
                    <a:lnTo>
                      <a:pt x="243" y="338"/>
                    </a:lnTo>
                    <a:lnTo>
                      <a:pt x="244" y="338"/>
                    </a:lnTo>
                    <a:lnTo>
                      <a:pt x="244" y="341"/>
                    </a:lnTo>
                    <a:lnTo>
                      <a:pt x="246" y="341"/>
                    </a:lnTo>
                    <a:lnTo>
                      <a:pt x="246" y="342"/>
                    </a:lnTo>
                    <a:lnTo>
                      <a:pt x="247" y="342"/>
                    </a:lnTo>
                    <a:lnTo>
                      <a:pt x="247" y="345"/>
                    </a:lnTo>
                    <a:lnTo>
                      <a:pt x="249" y="345"/>
                    </a:lnTo>
                    <a:lnTo>
                      <a:pt x="249" y="350"/>
                    </a:lnTo>
                    <a:lnTo>
                      <a:pt x="253" y="350"/>
                    </a:lnTo>
                    <a:lnTo>
                      <a:pt x="253" y="351"/>
                    </a:lnTo>
                    <a:lnTo>
                      <a:pt x="256" y="351"/>
                    </a:lnTo>
                    <a:lnTo>
                      <a:pt x="256" y="354"/>
                    </a:lnTo>
                    <a:lnTo>
                      <a:pt x="258" y="354"/>
                    </a:lnTo>
                    <a:lnTo>
                      <a:pt x="258" y="356"/>
                    </a:lnTo>
                    <a:lnTo>
                      <a:pt x="261" y="356"/>
                    </a:lnTo>
                    <a:lnTo>
                      <a:pt x="261" y="359"/>
                    </a:lnTo>
                    <a:lnTo>
                      <a:pt x="265" y="359"/>
                    </a:lnTo>
                    <a:lnTo>
                      <a:pt x="265" y="364"/>
                    </a:lnTo>
                    <a:lnTo>
                      <a:pt x="270" y="364"/>
                    </a:lnTo>
                    <a:lnTo>
                      <a:pt x="270" y="365"/>
                    </a:lnTo>
                    <a:lnTo>
                      <a:pt x="274" y="365"/>
                    </a:lnTo>
                    <a:lnTo>
                      <a:pt x="274" y="370"/>
                    </a:lnTo>
                    <a:lnTo>
                      <a:pt x="276" y="370"/>
                    </a:lnTo>
                    <a:lnTo>
                      <a:pt x="276" y="373"/>
                    </a:lnTo>
                    <a:lnTo>
                      <a:pt x="277" y="373"/>
                    </a:lnTo>
                    <a:lnTo>
                      <a:pt x="277" y="374"/>
                    </a:lnTo>
                    <a:lnTo>
                      <a:pt x="279" y="374"/>
                    </a:lnTo>
                    <a:lnTo>
                      <a:pt x="279" y="377"/>
                    </a:lnTo>
                    <a:lnTo>
                      <a:pt x="282" y="377"/>
                    </a:lnTo>
                    <a:lnTo>
                      <a:pt x="282" y="379"/>
                    </a:lnTo>
                    <a:lnTo>
                      <a:pt x="283" y="379"/>
                    </a:lnTo>
                    <a:lnTo>
                      <a:pt x="283" y="382"/>
                    </a:lnTo>
                    <a:lnTo>
                      <a:pt x="285" y="382"/>
                    </a:lnTo>
                    <a:lnTo>
                      <a:pt x="285" y="383"/>
                    </a:lnTo>
                    <a:lnTo>
                      <a:pt x="286" y="383"/>
                    </a:lnTo>
                    <a:lnTo>
                      <a:pt x="286" y="386"/>
                    </a:lnTo>
                    <a:lnTo>
                      <a:pt x="288" y="386"/>
                    </a:lnTo>
                    <a:lnTo>
                      <a:pt x="288" y="391"/>
                    </a:lnTo>
                    <a:lnTo>
                      <a:pt x="289" y="391"/>
                    </a:lnTo>
                    <a:lnTo>
                      <a:pt x="289" y="392"/>
                    </a:lnTo>
                    <a:lnTo>
                      <a:pt x="291" y="392"/>
                    </a:lnTo>
                    <a:lnTo>
                      <a:pt x="291" y="396"/>
                    </a:lnTo>
                    <a:lnTo>
                      <a:pt x="292" y="396"/>
                    </a:lnTo>
                    <a:lnTo>
                      <a:pt x="292" y="397"/>
                    </a:lnTo>
                    <a:lnTo>
                      <a:pt x="292" y="397"/>
                    </a:lnTo>
                    <a:lnTo>
                      <a:pt x="292" y="405"/>
                    </a:lnTo>
                    <a:lnTo>
                      <a:pt x="294" y="405"/>
                    </a:lnTo>
                    <a:lnTo>
                      <a:pt x="294" y="415"/>
                    </a:lnTo>
                    <a:lnTo>
                      <a:pt x="295" y="415"/>
                    </a:lnTo>
                    <a:lnTo>
                      <a:pt x="295" y="420"/>
                    </a:lnTo>
                    <a:lnTo>
                      <a:pt x="297" y="420"/>
                    </a:lnTo>
                    <a:lnTo>
                      <a:pt x="297" y="429"/>
                    </a:lnTo>
                    <a:lnTo>
                      <a:pt x="298" y="429"/>
                    </a:lnTo>
                    <a:lnTo>
                      <a:pt x="298" y="434"/>
                    </a:lnTo>
                    <a:lnTo>
                      <a:pt x="300" y="434"/>
                    </a:lnTo>
                    <a:lnTo>
                      <a:pt x="300" y="438"/>
                    </a:lnTo>
                    <a:lnTo>
                      <a:pt x="303" y="438"/>
                    </a:lnTo>
                    <a:lnTo>
                      <a:pt x="303" y="441"/>
                    </a:lnTo>
                    <a:lnTo>
                      <a:pt x="306" y="441"/>
                    </a:lnTo>
                    <a:lnTo>
                      <a:pt x="306" y="443"/>
                    </a:lnTo>
                    <a:lnTo>
                      <a:pt x="307" y="443"/>
                    </a:lnTo>
                    <a:lnTo>
                      <a:pt x="307" y="446"/>
                    </a:lnTo>
                    <a:lnTo>
                      <a:pt x="309" y="446"/>
                    </a:lnTo>
                    <a:lnTo>
                      <a:pt x="309" y="447"/>
                    </a:lnTo>
                    <a:lnTo>
                      <a:pt x="310" y="447"/>
                    </a:lnTo>
                    <a:lnTo>
                      <a:pt x="310" y="450"/>
                    </a:lnTo>
                    <a:lnTo>
                      <a:pt x="313" y="450"/>
                    </a:lnTo>
                    <a:lnTo>
                      <a:pt x="313" y="455"/>
                    </a:lnTo>
                    <a:lnTo>
                      <a:pt x="316" y="455"/>
                    </a:lnTo>
                    <a:lnTo>
                      <a:pt x="316" y="456"/>
                    </a:lnTo>
                    <a:lnTo>
                      <a:pt x="318" y="456"/>
                    </a:lnTo>
                    <a:lnTo>
                      <a:pt x="318" y="461"/>
                    </a:lnTo>
                    <a:lnTo>
                      <a:pt x="319" y="461"/>
                    </a:lnTo>
                    <a:lnTo>
                      <a:pt x="319" y="464"/>
                    </a:lnTo>
                    <a:lnTo>
                      <a:pt x="322" y="464"/>
                    </a:lnTo>
                    <a:lnTo>
                      <a:pt x="322" y="466"/>
                    </a:lnTo>
                    <a:lnTo>
                      <a:pt x="325" y="466"/>
                    </a:lnTo>
                    <a:lnTo>
                      <a:pt x="325" y="469"/>
                    </a:lnTo>
                    <a:lnTo>
                      <a:pt x="345" y="469"/>
                    </a:lnTo>
                    <a:lnTo>
                      <a:pt x="345" y="470"/>
                    </a:lnTo>
                    <a:lnTo>
                      <a:pt x="350" y="470"/>
                    </a:lnTo>
                    <a:lnTo>
                      <a:pt x="350" y="473"/>
                    </a:lnTo>
                    <a:lnTo>
                      <a:pt x="350" y="473"/>
                    </a:lnTo>
                    <a:lnTo>
                      <a:pt x="350" y="485"/>
                    </a:lnTo>
                    <a:lnTo>
                      <a:pt x="352" y="485"/>
                    </a:lnTo>
                    <a:lnTo>
                      <a:pt x="352" y="490"/>
                    </a:lnTo>
                    <a:lnTo>
                      <a:pt x="355" y="490"/>
                    </a:lnTo>
                    <a:lnTo>
                      <a:pt x="355" y="491"/>
                    </a:lnTo>
                    <a:lnTo>
                      <a:pt x="356" y="491"/>
                    </a:lnTo>
                    <a:lnTo>
                      <a:pt x="356" y="495"/>
                    </a:lnTo>
                    <a:lnTo>
                      <a:pt x="359" y="495"/>
                    </a:lnTo>
                    <a:lnTo>
                      <a:pt x="359" y="496"/>
                    </a:lnTo>
                    <a:lnTo>
                      <a:pt x="361" y="496"/>
                    </a:lnTo>
                    <a:lnTo>
                      <a:pt x="361" y="502"/>
                    </a:lnTo>
                    <a:lnTo>
                      <a:pt x="362" y="502"/>
                    </a:lnTo>
                    <a:lnTo>
                      <a:pt x="362" y="507"/>
                    </a:lnTo>
                    <a:lnTo>
                      <a:pt x="380" y="507"/>
                    </a:lnTo>
                    <a:lnTo>
                      <a:pt x="380" y="508"/>
                    </a:lnTo>
                    <a:lnTo>
                      <a:pt x="388" y="508"/>
                    </a:lnTo>
                    <a:lnTo>
                      <a:pt x="388" y="513"/>
                    </a:lnTo>
                    <a:lnTo>
                      <a:pt x="391" y="513"/>
                    </a:lnTo>
                    <a:lnTo>
                      <a:pt x="391" y="516"/>
                    </a:lnTo>
                    <a:lnTo>
                      <a:pt x="397" y="516"/>
                    </a:lnTo>
                    <a:lnTo>
                      <a:pt x="397" y="519"/>
                    </a:lnTo>
                    <a:lnTo>
                      <a:pt x="400" y="519"/>
                    </a:lnTo>
                    <a:lnTo>
                      <a:pt x="400" y="520"/>
                    </a:lnTo>
                    <a:lnTo>
                      <a:pt x="401" y="520"/>
                    </a:lnTo>
                    <a:lnTo>
                      <a:pt x="401" y="523"/>
                    </a:lnTo>
                    <a:lnTo>
                      <a:pt x="404" y="523"/>
                    </a:lnTo>
                    <a:lnTo>
                      <a:pt x="404" y="525"/>
                    </a:lnTo>
                    <a:lnTo>
                      <a:pt x="406" y="525"/>
                    </a:lnTo>
                    <a:lnTo>
                      <a:pt x="406" y="528"/>
                    </a:lnTo>
                    <a:lnTo>
                      <a:pt x="407" y="528"/>
                    </a:lnTo>
                    <a:lnTo>
                      <a:pt x="407" y="530"/>
                    </a:lnTo>
                    <a:lnTo>
                      <a:pt x="409" y="530"/>
                    </a:lnTo>
                    <a:lnTo>
                      <a:pt x="409" y="534"/>
                    </a:lnTo>
                    <a:lnTo>
                      <a:pt x="410" y="534"/>
                    </a:lnTo>
                    <a:lnTo>
                      <a:pt x="410" y="537"/>
                    </a:lnTo>
                    <a:lnTo>
                      <a:pt x="412" y="537"/>
                    </a:lnTo>
                    <a:lnTo>
                      <a:pt x="412" y="540"/>
                    </a:lnTo>
                    <a:lnTo>
                      <a:pt x="413" y="540"/>
                    </a:lnTo>
                    <a:lnTo>
                      <a:pt x="413" y="549"/>
                    </a:lnTo>
                    <a:lnTo>
                      <a:pt x="415" y="549"/>
                    </a:lnTo>
                    <a:lnTo>
                      <a:pt x="415" y="551"/>
                    </a:lnTo>
                    <a:lnTo>
                      <a:pt x="418" y="551"/>
                    </a:lnTo>
                    <a:lnTo>
                      <a:pt x="418" y="554"/>
                    </a:lnTo>
                    <a:lnTo>
                      <a:pt x="419" y="554"/>
                    </a:lnTo>
                    <a:lnTo>
                      <a:pt x="419" y="557"/>
                    </a:lnTo>
                    <a:lnTo>
                      <a:pt x="422" y="557"/>
                    </a:lnTo>
                    <a:lnTo>
                      <a:pt x="422" y="558"/>
                    </a:lnTo>
                    <a:lnTo>
                      <a:pt x="424" y="558"/>
                    </a:lnTo>
                    <a:lnTo>
                      <a:pt x="424" y="562"/>
                    </a:lnTo>
                    <a:lnTo>
                      <a:pt x="428" y="562"/>
                    </a:lnTo>
                    <a:lnTo>
                      <a:pt x="428" y="563"/>
                    </a:lnTo>
                    <a:lnTo>
                      <a:pt x="437" y="563"/>
                    </a:lnTo>
                    <a:lnTo>
                      <a:pt x="437" y="566"/>
                    </a:lnTo>
                    <a:lnTo>
                      <a:pt x="458" y="566"/>
                    </a:lnTo>
                    <a:lnTo>
                      <a:pt x="458" y="569"/>
                    </a:lnTo>
                    <a:lnTo>
                      <a:pt x="462" y="569"/>
                    </a:lnTo>
                    <a:lnTo>
                      <a:pt x="462" y="574"/>
                    </a:lnTo>
                    <a:lnTo>
                      <a:pt x="465" y="574"/>
                    </a:lnTo>
                    <a:lnTo>
                      <a:pt x="465" y="575"/>
                    </a:lnTo>
                    <a:lnTo>
                      <a:pt x="470" y="575"/>
                    </a:lnTo>
                    <a:lnTo>
                      <a:pt x="470" y="578"/>
                    </a:lnTo>
                    <a:lnTo>
                      <a:pt x="473" y="578"/>
                    </a:lnTo>
                    <a:lnTo>
                      <a:pt x="473" y="581"/>
                    </a:lnTo>
                    <a:lnTo>
                      <a:pt x="477" y="581"/>
                    </a:lnTo>
                    <a:lnTo>
                      <a:pt x="477" y="586"/>
                    </a:lnTo>
                    <a:lnTo>
                      <a:pt x="480" y="586"/>
                    </a:lnTo>
                    <a:lnTo>
                      <a:pt x="480" y="587"/>
                    </a:lnTo>
                    <a:lnTo>
                      <a:pt x="483" y="587"/>
                    </a:lnTo>
                    <a:lnTo>
                      <a:pt x="483" y="590"/>
                    </a:lnTo>
                    <a:lnTo>
                      <a:pt x="488" y="590"/>
                    </a:lnTo>
                    <a:lnTo>
                      <a:pt x="488" y="594"/>
                    </a:lnTo>
                    <a:lnTo>
                      <a:pt x="495" y="594"/>
                    </a:lnTo>
                    <a:lnTo>
                      <a:pt x="495" y="595"/>
                    </a:lnTo>
                    <a:lnTo>
                      <a:pt x="521" y="595"/>
                    </a:lnTo>
                    <a:lnTo>
                      <a:pt x="521" y="598"/>
                    </a:lnTo>
                    <a:lnTo>
                      <a:pt x="522" y="598"/>
                    </a:lnTo>
                    <a:lnTo>
                      <a:pt x="522" y="601"/>
                    </a:lnTo>
                    <a:lnTo>
                      <a:pt x="527" y="601"/>
                    </a:lnTo>
                    <a:lnTo>
                      <a:pt x="527" y="606"/>
                    </a:lnTo>
                    <a:lnTo>
                      <a:pt x="528" y="606"/>
                    </a:lnTo>
                    <a:lnTo>
                      <a:pt x="528" y="609"/>
                    </a:lnTo>
                    <a:lnTo>
                      <a:pt x="530" y="609"/>
                    </a:lnTo>
                    <a:lnTo>
                      <a:pt x="530" y="612"/>
                    </a:lnTo>
                    <a:lnTo>
                      <a:pt x="534" y="612"/>
                    </a:lnTo>
                    <a:lnTo>
                      <a:pt x="534" y="613"/>
                    </a:lnTo>
                    <a:lnTo>
                      <a:pt x="536" y="613"/>
                    </a:lnTo>
                    <a:lnTo>
                      <a:pt x="536" y="616"/>
                    </a:lnTo>
                    <a:lnTo>
                      <a:pt x="554" y="616"/>
                    </a:lnTo>
                    <a:lnTo>
                      <a:pt x="554" y="619"/>
                    </a:lnTo>
                    <a:lnTo>
                      <a:pt x="576" y="619"/>
                    </a:lnTo>
                    <a:lnTo>
                      <a:pt x="576" y="621"/>
                    </a:lnTo>
                    <a:lnTo>
                      <a:pt x="582" y="621"/>
                    </a:lnTo>
                    <a:lnTo>
                      <a:pt x="582" y="624"/>
                    </a:lnTo>
                    <a:lnTo>
                      <a:pt x="583" y="624"/>
                    </a:lnTo>
                    <a:lnTo>
                      <a:pt x="583" y="636"/>
                    </a:lnTo>
                    <a:lnTo>
                      <a:pt x="585" y="636"/>
                    </a:lnTo>
                    <a:lnTo>
                      <a:pt x="585" y="638"/>
                    </a:lnTo>
                    <a:lnTo>
                      <a:pt x="586" y="638"/>
                    </a:lnTo>
                    <a:lnTo>
                      <a:pt x="586" y="641"/>
                    </a:lnTo>
                    <a:lnTo>
                      <a:pt x="588" y="641"/>
                    </a:lnTo>
                    <a:lnTo>
                      <a:pt x="588" y="647"/>
                    </a:lnTo>
                    <a:lnTo>
                      <a:pt x="589" y="647"/>
                    </a:lnTo>
                    <a:lnTo>
                      <a:pt x="589" y="650"/>
                    </a:lnTo>
                    <a:lnTo>
                      <a:pt x="591" y="650"/>
                    </a:lnTo>
                    <a:lnTo>
                      <a:pt x="591" y="653"/>
                    </a:lnTo>
                    <a:lnTo>
                      <a:pt x="592" y="653"/>
                    </a:lnTo>
                    <a:lnTo>
                      <a:pt x="592" y="659"/>
                    </a:lnTo>
                    <a:lnTo>
                      <a:pt x="594" y="659"/>
                    </a:lnTo>
                    <a:lnTo>
                      <a:pt x="594" y="664"/>
                    </a:lnTo>
                    <a:lnTo>
                      <a:pt x="618" y="664"/>
                    </a:lnTo>
                    <a:lnTo>
                      <a:pt x="618" y="667"/>
                    </a:lnTo>
                    <a:lnTo>
                      <a:pt x="637" y="667"/>
                    </a:lnTo>
                    <a:lnTo>
                      <a:pt x="637" y="670"/>
                    </a:lnTo>
                    <a:lnTo>
                      <a:pt x="646" y="670"/>
                    </a:lnTo>
                    <a:lnTo>
                      <a:pt x="646" y="673"/>
                    </a:lnTo>
                    <a:lnTo>
                      <a:pt x="661" y="673"/>
                    </a:lnTo>
                    <a:lnTo>
                      <a:pt x="661" y="676"/>
                    </a:lnTo>
                    <a:lnTo>
                      <a:pt x="665" y="676"/>
                    </a:lnTo>
                    <a:lnTo>
                      <a:pt x="665" y="679"/>
                    </a:lnTo>
                    <a:lnTo>
                      <a:pt x="685" y="679"/>
                    </a:lnTo>
                    <a:lnTo>
                      <a:pt x="685" y="682"/>
                    </a:lnTo>
                    <a:lnTo>
                      <a:pt x="689" y="682"/>
                    </a:lnTo>
                    <a:lnTo>
                      <a:pt x="689" y="689"/>
                    </a:lnTo>
                    <a:lnTo>
                      <a:pt x="691" y="689"/>
                    </a:lnTo>
                    <a:lnTo>
                      <a:pt x="691" y="693"/>
                    </a:lnTo>
                    <a:lnTo>
                      <a:pt x="703" y="693"/>
                    </a:lnTo>
                    <a:lnTo>
                      <a:pt x="703" y="699"/>
                    </a:lnTo>
                    <a:lnTo>
                      <a:pt x="709" y="699"/>
                    </a:lnTo>
                    <a:lnTo>
                      <a:pt x="709" y="706"/>
                    </a:lnTo>
                    <a:lnTo>
                      <a:pt x="715" y="706"/>
                    </a:lnTo>
                    <a:lnTo>
                      <a:pt x="715" y="709"/>
                    </a:lnTo>
                    <a:lnTo>
                      <a:pt x="742" y="709"/>
                    </a:lnTo>
                    <a:lnTo>
                      <a:pt x="742" y="712"/>
                    </a:lnTo>
                    <a:lnTo>
                      <a:pt x="745" y="712"/>
                    </a:lnTo>
                    <a:lnTo>
                      <a:pt x="745" y="717"/>
                    </a:lnTo>
                    <a:lnTo>
                      <a:pt x="801" y="717"/>
                    </a:lnTo>
                    <a:lnTo>
                      <a:pt x="801" y="720"/>
                    </a:lnTo>
                    <a:lnTo>
                      <a:pt x="816" y="720"/>
                    </a:lnTo>
                    <a:lnTo>
                      <a:pt x="816" y="725"/>
                    </a:lnTo>
                    <a:lnTo>
                      <a:pt x="822" y="725"/>
                    </a:lnTo>
                    <a:lnTo>
                      <a:pt x="822" y="729"/>
                    </a:lnTo>
                    <a:lnTo>
                      <a:pt x="825" y="729"/>
                    </a:lnTo>
                    <a:lnTo>
                      <a:pt x="825" y="734"/>
                    </a:lnTo>
                    <a:lnTo>
                      <a:pt x="837" y="734"/>
                    </a:lnTo>
                    <a:lnTo>
                      <a:pt x="837" y="738"/>
                    </a:lnTo>
                    <a:lnTo>
                      <a:pt x="913" y="738"/>
                    </a:lnTo>
                    <a:lnTo>
                      <a:pt x="913" y="743"/>
                    </a:lnTo>
                    <a:lnTo>
                      <a:pt x="915" y="743"/>
                    </a:lnTo>
                    <a:lnTo>
                      <a:pt x="915" y="747"/>
                    </a:lnTo>
                    <a:lnTo>
                      <a:pt x="937" y="747"/>
                    </a:lnTo>
                    <a:lnTo>
                      <a:pt x="937" y="753"/>
                    </a:lnTo>
                    <a:lnTo>
                      <a:pt x="942" y="753"/>
                    </a:lnTo>
                    <a:lnTo>
                      <a:pt x="942" y="760"/>
                    </a:lnTo>
                    <a:lnTo>
                      <a:pt x="963" y="760"/>
                    </a:lnTo>
                    <a:lnTo>
                      <a:pt x="963" y="767"/>
                    </a:lnTo>
                    <a:lnTo>
                      <a:pt x="1030" y="767"/>
                    </a:lnTo>
                    <a:lnTo>
                      <a:pt x="1030" y="775"/>
                    </a:lnTo>
                    <a:lnTo>
                      <a:pt x="1040" y="775"/>
                    </a:lnTo>
                    <a:lnTo>
                      <a:pt x="1040" y="782"/>
                    </a:lnTo>
                    <a:lnTo>
                      <a:pt x="1048" y="782"/>
                    </a:lnTo>
                    <a:lnTo>
                      <a:pt x="1048" y="790"/>
                    </a:lnTo>
                    <a:lnTo>
                      <a:pt x="1052" y="790"/>
                    </a:lnTo>
                    <a:lnTo>
                      <a:pt x="1052" y="801"/>
                    </a:lnTo>
                    <a:lnTo>
                      <a:pt x="1084" y="801"/>
                    </a:lnTo>
                    <a:lnTo>
                      <a:pt x="1084" y="813"/>
                    </a:lnTo>
                    <a:lnTo>
                      <a:pt x="1301" y="813"/>
                    </a:lnTo>
                    <a:lnTo>
                      <a:pt x="1301" y="845"/>
                    </a:lnTo>
                    <a:lnTo>
                      <a:pt x="1515" y="845"/>
                    </a:lnTo>
                  </a:path>
                </a:pathLst>
              </a:custGeom>
              <a:noFill/>
              <a:ln w="9525">
                <a:solidFill>
                  <a:srgbClr val="009FBA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735" name="Freeform 507">
                <a:extLst>
                  <a:ext uri="{FF2B5EF4-FFF2-40B4-BE49-F238E27FC236}">
                    <a16:creationId xmlns:a16="http://schemas.microsoft.com/office/drawing/2014/main" id="{91E206E5-B6D9-4AEA-899C-01759F7B6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754" y="1101721"/>
                <a:ext cx="28575" cy="30162"/>
              </a:xfrm>
              <a:custGeom>
                <a:avLst/>
                <a:gdLst>
                  <a:gd name="T0" fmla="*/ 0 w 18"/>
                  <a:gd name="T1" fmla="*/ 10 h 19"/>
                  <a:gd name="T2" fmla="*/ 0 w 18"/>
                  <a:gd name="T3" fmla="*/ 10 h 19"/>
                  <a:gd name="T4" fmla="*/ 2 w 18"/>
                  <a:gd name="T5" fmla="*/ 13 h 19"/>
                  <a:gd name="T6" fmla="*/ 3 w 18"/>
                  <a:gd name="T7" fmla="*/ 16 h 19"/>
                  <a:gd name="T8" fmla="*/ 6 w 18"/>
                  <a:gd name="T9" fmla="*/ 17 h 19"/>
                  <a:gd name="T10" fmla="*/ 9 w 18"/>
                  <a:gd name="T11" fmla="*/ 19 h 19"/>
                  <a:gd name="T12" fmla="*/ 9 w 18"/>
                  <a:gd name="T13" fmla="*/ 19 h 19"/>
                  <a:gd name="T14" fmla="*/ 14 w 18"/>
                  <a:gd name="T15" fmla="*/ 17 h 19"/>
                  <a:gd name="T16" fmla="*/ 17 w 18"/>
                  <a:gd name="T17" fmla="*/ 16 h 19"/>
                  <a:gd name="T18" fmla="*/ 18 w 18"/>
                  <a:gd name="T19" fmla="*/ 13 h 19"/>
                  <a:gd name="T20" fmla="*/ 18 w 18"/>
                  <a:gd name="T21" fmla="*/ 10 h 19"/>
                  <a:gd name="T22" fmla="*/ 18 w 18"/>
                  <a:gd name="T23" fmla="*/ 10 h 19"/>
                  <a:gd name="T24" fmla="*/ 18 w 18"/>
                  <a:gd name="T25" fmla="*/ 6 h 19"/>
                  <a:gd name="T26" fmla="*/ 17 w 18"/>
                  <a:gd name="T27" fmla="*/ 3 h 19"/>
                  <a:gd name="T28" fmla="*/ 14 w 18"/>
                  <a:gd name="T29" fmla="*/ 0 h 19"/>
                  <a:gd name="T30" fmla="*/ 9 w 18"/>
                  <a:gd name="T31" fmla="*/ 0 h 19"/>
                  <a:gd name="T32" fmla="*/ 9 w 18"/>
                  <a:gd name="T33" fmla="*/ 0 h 19"/>
                  <a:gd name="T34" fmla="*/ 6 w 18"/>
                  <a:gd name="T35" fmla="*/ 0 h 19"/>
                  <a:gd name="T36" fmla="*/ 3 w 18"/>
                  <a:gd name="T37" fmla="*/ 3 h 19"/>
                  <a:gd name="T38" fmla="*/ 2 w 18"/>
                  <a:gd name="T39" fmla="*/ 6 h 19"/>
                  <a:gd name="T40" fmla="*/ 0 w 18"/>
                  <a:gd name="T41" fmla="*/ 10 h 19"/>
                  <a:gd name="T42" fmla="*/ 0 w 18"/>
                  <a:gd name="T43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19">
                    <a:moveTo>
                      <a:pt x="0" y="10"/>
                    </a:moveTo>
                    <a:lnTo>
                      <a:pt x="0" y="10"/>
                    </a:lnTo>
                    <a:lnTo>
                      <a:pt x="2" y="13"/>
                    </a:lnTo>
                    <a:lnTo>
                      <a:pt x="3" y="16"/>
                    </a:lnTo>
                    <a:lnTo>
                      <a:pt x="6" y="17"/>
                    </a:lnTo>
                    <a:lnTo>
                      <a:pt x="9" y="19"/>
                    </a:lnTo>
                    <a:lnTo>
                      <a:pt x="9" y="19"/>
                    </a:lnTo>
                    <a:lnTo>
                      <a:pt x="14" y="17"/>
                    </a:lnTo>
                    <a:lnTo>
                      <a:pt x="17" y="16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8" y="10"/>
                    </a:lnTo>
                    <a:lnTo>
                      <a:pt x="18" y="6"/>
                    </a:lnTo>
                    <a:lnTo>
                      <a:pt x="17" y="3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9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2" y="6"/>
                    </a:lnTo>
                    <a:lnTo>
                      <a:pt x="0" y="1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9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defTabSz="914400"/>
                <a:endParaRPr lang="en-US">
                  <a:solidFill>
                    <a:srgbClr val="595454"/>
                  </a:solidFill>
                  <a:latin typeface="Trebuchet MS" panose="020B0603020202020204"/>
                </a:endParaRPr>
              </a:p>
            </p:txBody>
          </p:sp>
          <p:sp>
            <p:nvSpPr>
              <p:cNvPr id="1232" name="Rectangle 1092">
                <a:extLst>
                  <a:ext uri="{FF2B5EF4-FFF2-40B4-BE49-F238E27FC236}">
                    <a16:creationId xmlns:a16="http://schemas.microsoft.com/office/drawing/2014/main" id="{B5692D80-D68C-4CCF-ABA9-68AF27F85E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99" y="2981314"/>
                <a:ext cx="310983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b="1" dirty="0">
                    <a:solidFill>
                      <a:srgbClr val="544E4E"/>
                    </a:solidFill>
                    <a:latin typeface="Trebuchet MS Bold" panose="020B0703020202020204" pitchFamily="34" charset="0"/>
                  </a:rPr>
                  <a:t>No. at risk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33" name="Rectangle 1093">
                <a:extLst>
                  <a:ext uri="{FF2B5EF4-FFF2-40B4-BE49-F238E27FC236}">
                    <a16:creationId xmlns:a16="http://schemas.microsoft.com/office/drawing/2014/main" id="{56D971CD-4020-45ED-893A-B7DDD2E39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99" y="3059101"/>
                <a:ext cx="419987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b="1" dirty="0">
                    <a:solidFill>
                      <a:srgbClr val="009FBA"/>
                    </a:solidFill>
                    <a:latin typeface="Trebuchet MS Bold" panose="020B0703020202020204" pitchFamily="34" charset="0"/>
                  </a:rPr>
                  <a:t>NIVO + chemo</a:t>
                </a:r>
                <a:endParaRPr lang="en-US" altLang="en-US" dirty="0">
                  <a:solidFill>
                    <a:srgbClr val="595454"/>
                  </a:solidFill>
                </a:endParaRPr>
              </a:p>
            </p:txBody>
          </p:sp>
          <p:sp>
            <p:nvSpPr>
              <p:cNvPr id="1234" name="Rectangle 1094">
                <a:extLst>
                  <a:ext uri="{FF2B5EF4-FFF2-40B4-BE49-F238E27FC236}">
                    <a16:creationId xmlns:a16="http://schemas.microsoft.com/office/drawing/2014/main" id="{8701B679-D9F4-449A-89A9-1ECA73608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99" y="3135301"/>
                <a:ext cx="205184" cy="769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defTabSz="914400"/>
                <a:r>
                  <a:rPr lang="en-US" altLang="en-US" sz="500" b="1">
                    <a:solidFill>
                      <a:srgbClr val="7F7F7F"/>
                    </a:solidFill>
                    <a:latin typeface="Trebuchet MS Bold" panose="020B0703020202020204" pitchFamily="34" charset="0"/>
                  </a:rPr>
                  <a:t>Chemo</a:t>
                </a:r>
                <a:endParaRPr lang="en-US" altLang="en-US">
                  <a:solidFill>
                    <a:srgbClr val="595454"/>
                  </a:solidFill>
                </a:endParaRPr>
              </a:p>
            </p:txBody>
          </p: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3237277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5" descr="D:\riyaz\3-MARCH\15.03.2012\NRC_ISSUE\images\nrc3239-f1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003800" y="0"/>
            <a:ext cx="4140200" cy="6858000"/>
          </a:xfrm>
          <a:prstGeom prst="rect">
            <a:avLst/>
          </a:prstGeom>
          <a:ln>
            <a:noFill/>
          </a:ln>
          <a:effectLst>
            <a:outerShdw blurRad="190500" algn="tl" rotWithShape="0">
              <a:srgbClr val="000000">
                <a:alpha val="70000"/>
              </a:srgbClr>
            </a:outerShdw>
          </a:effectLst>
        </p:spPr>
      </p:pic>
      <p:sp>
        <p:nvSpPr>
          <p:cNvPr id="8" name="Content Placeholder 2"/>
          <p:cNvSpPr txBox="1">
            <a:spLocks/>
          </p:cNvSpPr>
          <p:nvPr/>
        </p:nvSpPr>
        <p:spPr>
          <a:xfrm>
            <a:off x="-76200" y="914400"/>
            <a:ext cx="5029200" cy="5791200"/>
          </a:xfrm>
          <a:prstGeom prst="rect">
            <a:avLst/>
          </a:prstGeom>
        </p:spPr>
        <p:txBody>
          <a:bodyPr>
            <a:noAutofit/>
          </a:bodyPr>
          <a:lstStyle>
            <a:lvl1pPr marL="438912" indent="-320040" algn="l" rtl="0" eaLnBrk="1" latinLnBrk="0" hangingPunct="1">
              <a:spcBef>
                <a:spcPts val="0"/>
              </a:spcBef>
              <a:buClr>
                <a:schemeClr val="accent1"/>
              </a:buClr>
              <a:buSzPct val="80000"/>
              <a:buFont typeface="Wingdings 2"/>
              <a:buChar char=""/>
              <a:defRPr kumimoji="0"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31520" indent="-274320" algn="l" rtl="0" eaLnBrk="1" latinLnBrk="0" hangingPunct="1">
              <a:spcBef>
                <a:spcPct val="20000"/>
              </a:spcBef>
              <a:buClr>
                <a:schemeClr val="accent2"/>
              </a:buClr>
              <a:buSzPct val="90000"/>
              <a:buFont typeface="Wingdings"/>
              <a:buChar char=""/>
              <a:defRPr kumimoji="0"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96696" indent="-228600" algn="l" rtl="0" eaLnBrk="1" latinLnBrk="0" hangingPunct="1">
              <a:spcBef>
                <a:spcPct val="20000"/>
              </a:spcBef>
              <a:buClr>
                <a:schemeClr val="accent3"/>
              </a:buClr>
              <a:buFont typeface="Arial"/>
              <a:buChar char="▪"/>
              <a:defRPr kumimoji="0"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16152" indent="-182880" algn="l" rtl="0" eaLnBrk="1" latinLnBrk="0" hangingPunct="1">
              <a:spcBef>
                <a:spcPct val="20000"/>
              </a:spcBef>
              <a:buClr>
                <a:schemeClr val="accent4"/>
              </a:buClr>
              <a:buFont typeface="Arial"/>
              <a:buChar char="▪"/>
              <a:defRPr kumimoji="0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426464" indent="-182880" algn="l" rtl="0" eaLnBrk="1" latinLnBrk="0" hangingPunct="1">
              <a:spcBef>
                <a:spcPct val="20000"/>
              </a:spcBef>
              <a:buClr>
                <a:schemeClr val="accent5"/>
              </a:buClr>
              <a:buFont typeface="Wingdings 3"/>
              <a:buChar char=""/>
              <a:defRPr kumimoji="0" lang="en-US" sz="2000" kern="1200" smtClean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627632" indent="-182880" algn="l" rtl="0" eaLnBrk="1" latinLnBrk="0" hangingPunct="1">
              <a:spcBef>
                <a:spcPct val="20000"/>
              </a:spcBef>
              <a:buClr>
                <a:schemeClr val="accent6"/>
              </a:buClr>
              <a:buSzPct val="100000"/>
              <a:buFont typeface="Wingdings 2"/>
              <a:buChar char=""/>
              <a:defRPr kumimoji="0"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828800" indent="-182880" algn="l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Wingdings 2"/>
              <a:buChar char="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029968" indent="-182880" algn="l" rtl="0" eaLnBrk="1" latinLnBrk="0" hangingPunct="1">
              <a:spcBef>
                <a:spcPct val="20000"/>
              </a:spcBef>
              <a:buClr>
                <a:schemeClr val="accent2"/>
              </a:buClr>
              <a:buFont typeface="Wingdings 2" pitchFamily="18" charset="2"/>
              <a:buChar char=""/>
              <a:defRPr kumimoji="0"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231136" indent="-182880" algn="l" rtl="0" eaLnBrk="1" latinLnBrk="0" hangingPunct="1">
              <a:spcBef>
                <a:spcPct val="20000"/>
              </a:spcBef>
              <a:buClr>
                <a:schemeClr val="accent3"/>
              </a:buClr>
              <a:buFont typeface="Wingdings 2" pitchFamily="18" charset="2"/>
              <a:buChar char=""/>
              <a:defRPr kumimoji="0" sz="18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  <a:extLst/>
          </a:lstStyle>
          <a:p>
            <a:pPr marL="438912" marR="0" lvl="0" indent="-32004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986E2"/>
              </a:buClr>
              <a:buSzPct val="80000"/>
              <a:buFont typeface="Wingdings 2"/>
              <a:buChar char="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CD4</a:t>
            </a:r>
            <a:r>
              <a:rPr kumimoji="0" lang="en-US" sz="2000" b="1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+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/CD8</a:t>
            </a:r>
            <a:r>
              <a:rPr kumimoji="0" lang="en-US" sz="2000" b="1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+</a:t>
            </a: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 T cell activation requires:</a:t>
            </a:r>
          </a:p>
          <a:p>
            <a:pPr marL="731520" marR="0" lvl="1" indent="-27432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Char char="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Signaling through TCR by binding Ag peptide in context of class I/II MHC</a:t>
            </a:r>
          </a:p>
          <a:p>
            <a:pPr marL="731520" marR="0" lvl="1" indent="-27432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Char char="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Co-stimulatory signal required</a:t>
            </a:r>
          </a:p>
          <a:p>
            <a:pPr marL="438912" marR="0" lvl="0" indent="-32004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986E2"/>
              </a:buClr>
              <a:buSzPct val="80000"/>
              <a:buFont typeface="Wingdings 2"/>
              <a:buChar char=""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  <a:p>
            <a:pPr marL="438912" marR="0" lvl="0" indent="-32004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986E2"/>
              </a:buClr>
              <a:buSzPct val="80000"/>
              <a:buFont typeface="Wingdings 2"/>
              <a:buChar char=""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Immunosuppression vs. activation balanced by numerous signals: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  <a:p>
            <a:pPr marL="731520" marR="0" lvl="1" indent="-27432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Char char="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CTLA4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= activated CD4</a:t>
            </a:r>
            <a:r>
              <a:rPr kumimoji="0" lang="en-US" sz="1600" b="1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+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/CD8</a:t>
            </a:r>
            <a:r>
              <a:rPr kumimoji="0" lang="en-US" sz="1600" b="1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+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, 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T</a:t>
            </a:r>
            <a:r>
              <a:rPr kumimoji="0" lang="en-US" sz="1600" b="1" i="0" u="none" strike="noStrike" kern="1200" cap="none" spc="0" normalizeH="0" baseline="-2500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reg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  <a:p>
            <a:pPr marL="731520" marR="0" lvl="1" indent="-27432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Char char="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Binds B7-1/-2 on APCs and turns “OFF” T cells</a:t>
            </a:r>
          </a:p>
          <a:p>
            <a:pPr marL="457200" marR="0" lvl="1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  <a:p>
            <a:pPr marL="731520" marR="0" lvl="1" indent="-27432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Char char="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PD-L1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= low levels on non-hematopoietic tissues</a:t>
            </a:r>
          </a:p>
          <a:p>
            <a:pPr marL="731520" marR="0" lvl="1" indent="-27432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Char char="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Induced by local inflammation, IFN-</a:t>
            </a:r>
            <a:r>
              <a:rPr kumimoji="0" lang="en-US" sz="16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γ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  <a:p>
            <a:pPr marL="731520" marR="0" lvl="1" indent="-27432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Char char="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Expressed on some tumors</a:t>
            </a:r>
          </a:p>
          <a:p>
            <a:pPr marL="457200" marR="0" lvl="1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None/>
              <a:tabLst/>
              <a:defRPr/>
            </a:pP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  <a:p>
            <a:pPr marL="731520" marR="0" lvl="1" indent="-27432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Char char="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PD-1 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= activated CD4</a:t>
            </a:r>
            <a:r>
              <a:rPr kumimoji="0" lang="en-US" sz="1600" b="1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+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/CD8</a:t>
            </a:r>
            <a:r>
              <a:rPr kumimoji="0" lang="en-US" sz="1600" b="1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+</a:t>
            </a: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 </a:t>
            </a:r>
          </a:p>
          <a:p>
            <a:pPr marL="731520" marR="0" lvl="1" indent="-27432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Char char=""/>
              <a:tabLst/>
              <a:defRPr/>
            </a:pPr>
            <a:r>
              <a:rPr kumimoji="0" lang="en-US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orbel"/>
                <a:ea typeface="+mn-ea"/>
                <a:cs typeface="+mn-cs"/>
              </a:rPr>
              <a:t>Binds PD-L1 or PDL-2, blocks T-cell activation</a:t>
            </a:r>
          </a:p>
          <a:p>
            <a:pPr marL="438912" marR="0" lvl="0" indent="-32004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986E2"/>
              </a:buClr>
              <a:buSzPct val="80000"/>
              <a:buFont typeface="Wingdings 2"/>
              <a:buChar char=""/>
              <a:tabLst/>
              <a:defRPr/>
            </a:pP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  <a:p>
            <a:pPr marL="457200" marR="0" lvl="1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  <a:p>
            <a:pPr marL="457200" marR="0" lvl="1" indent="0" algn="l" defTabSz="4572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F26529"/>
              </a:buClr>
              <a:buSzPct val="90000"/>
              <a:buFont typeface="Wingdings"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  <a:p>
            <a:pPr marL="118872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986E2"/>
              </a:buClr>
              <a:buSzPct val="80000"/>
              <a:buFont typeface="Wingdings 2"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  <a:p>
            <a:pPr marL="118872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986E2"/>
              </a:buClr>
              <a:buSzPct val="80000"/>
              <a:buFont typeface="Wingdings 2"/>
              <a:buNone/>
              <a:tabLst/>
              <a:defRPr/>
            </a:pPr>
            <a:endParaRPr kumimoji="0" lang="en-US" sz="15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rbel"/>
              <a:ea typeface="+mn-ea"/>
              <a:cs typeface="+mn-cs"/>
            </a:endParaRPr>
          </a:p>
        </p:txBody>
      </p:sp>
      <p:sp>
        <p:nvSpPr>
          <p:cNvPr id="9" name="Title 2"/>
          <p:cNvSpPr>
            <a:spLocks noGrp="1"/>
          </p:cNvSpPr>
          <p:nvPr>
            <p:ph type="title"/>
          </p:nvPr>
        </p:nvSpPr>
        <p:spPr>
          <a:xfrm>
            <a:off x="457200" y="20640"/>
            <a:ext cx="4267200" cy="893763"/>
          </a:xfrm>
        </p:spPr>
        <p:txBody>
          <a:bodyPr/>
          <a:lstStyle/>
          <a:p>
            <a:r>
              <a:rPr lang="en-US" dirty="0"/>
              <a:t>Immunotherapy 2026</a:t>
            </a:r>
          </a:p>
        </p:txBody>
      </p:sp>
    </p:spTree>
    <p:extLst>
      <p:ext uri="{BB962C8B-B14F-4D97-AF65-F5344CB8AC3E}">
        <p14:creationId xmlns:p14="http://schemas.microsoft.com/office/powerpoint/2010/main" val="362280306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838FD58-30B4-4002-9074-6903C33ED8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83846" y="1905000"/>
            <a:ext cx="8576308" cy="3668299"/>
          </a:xfrm>
        </p:spPr>
        <p:txBody>
          <a:bodyPr/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400" dirty="0"/>
          </a:p>
          <a:p>
            <a:pPr marL="115888" indent="-115888">
              <a:buFont typeface="Arial" panose="020B0604020202020204" pitchFamily="34" charset="0"/>
              <a:buChar char="•"/>
            </a:pPr>
            <a:r>
              <a:rPr lang="en-US" sz="1200" dirty="0">
                <a:solidFill>
                  <a:schemeClr val="tx1"/>
                </a:solidFill>
              </a:rPr>
              <a:t>ORR was higher with NIVO + chemo versus chemo, and responses were more durable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86D997D-61F0-401E-9302-0C4F9758329B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GB" dirty="0">
                <a:solidFill>
                  <a:schemeClr val="tx1"/>
                </a:solidFill>
              </a:rPr>
              <a:t>CheckMate 649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Response and duration of response</a:t>
            </a:r>
          </a:p>
        </p:txBody>
      </p:sp>
      <p:sp>
        <p:nvSpPr>
          <p:cNvPr id="1191" name="Slide Number Placeholder 1190"/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pPr defTabSz="914400"/>
            <a:fld id="{AF1AFCDA-ABCC-4704-AB71-48FDE4F2FA4C}" type="slidenum">
              <a:rPr lang="en-US" sz="700">
                <a:solidFill>
                  <a:srgbClr val="595454"/>
                </a:solidFill>
                <a:latin typeface="Trebuchet MS" panose="020B0603020202020204"/>
              </a:rPr>
              <a:pPr defTabSz="914400"/>
              <a:t>40</a:t>
            </a:fld>
            <a:endParaRPr lang="en-US" sz="700" dirty="0">
              <a:solidFill>
                <a:srgbClr val="595454"/>
              </a:solidFill>
              <a:latin typeface="Trebuchet MS" panose="020B0603020202020204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E6FD30A-5C31-4D99-92A9-70BE52D5EC22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283846" y="5601440"/>
            <a:ext cx="8412589" cy="338554"/>
          </a:xfrm>
          <a:prstGeom prst="rect">
            <a:avLst/>
          </a:prstGeom>
          <a:noFill/>
        </p:spPr>
        <p:txBody>
          <a:bodyPr vert="horz" wrap="square" lIns="91440" tIns="45720" rIns="91440" bIns="45720" rtlCol="0" anchor="b" anchorCtr="0">
            <a:spAutoFit/>
          </a:bodyPr>
          <a:lstStyle/>
          <a:p>
            <a:pPr defTabSz="914400">
              <a:spcBef>
                <a:spcPts val="400"/>
              </a:spcBef>
            </a:pP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a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Randomized patients who had target lesion measurements at baseline per BICR assessment; 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b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</a:rPr>
              <a:t>ORR was not formally tested, the pre-specified </a:t>
            </a:r>
            <a:r>
              <a:rPr lang="en-US" sz="800" i="1" dirty="0">
                <a:solidFill>
                  <a:srgbClr val="595454"/>
                </a:solidFill>
                <a:latin typeface="Trebuchet MS" panose="020B0603020202020204"/>
              </a:rPr>
              <a:t>P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</a:rPr>
              <a:t> value is descriptive; </a:t>
            </a:r>
            <a:r>
              <a:rPr lang="en-US" sz="800" baseline="300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c</a:t>
            </a:r>
            <a:r>
              <a:rPr lang="en-GB" sz="800" dirty="0">
                <a:solidFill>
                  <a:srgbClr val="595454"/>
                </a:solidFill>
                <a:latin typeface="Trebuchet MS" panose="020B0603020202020204"/>
              </a:rPr>
              <a:t>Percentages may not add up to 100% due to rounding;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 </a:t>
            </a:r>
            <a:r>
              <a:rPr lang="en-US" sz="800" baseline="30000" dirty="0" err="1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d</a:t>
            </a:r>
            <a:r>
              <a:rPr lang="en-US" sz="800" dirty="0" err="1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Number</a:t>
            </a:r>
            <a:r>
              <a:rPr lang="en-US" sz="800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 of responders. </a:t>
            </a:r>
          </a:p>
        </p:txBody>
      </p:sp>
      <p:graphicFrame>
        <p:nvGraphicFramePr>
          <p:cNvPr id="308" name="Table 307">
            <a:extLst>
              <a:ext uri="{FF2B5EF4-FFF2-40B4-BE49-F238E27FC236}">
                <a16:creationId xmlns:a16="http://schemas.microsoft.com/office/drawing/2014/main" id="{40CAB6E3-7700-4DB4-860B-D3D14BC80462}"/>
              </a:ext>
            </a:extLst>
          </p:cNvPr>
          <p:cNvGraphicFramePr>
            <a:graphicFrameLocks noGrp="1"/>
          </p:cNvGraphicFramePr>
          <p:nvPr/>
        </p:nvGraphicFramePr>
        <p:xfrm>
          <a:off x="283845" y="1612141"/>
          <a:ext cx="4121900" cy="3024292"/>
        </p:xfrm>
        <a:graphic>
          <a:graphicData uri="http://schemas.openxmlformats.org/drawingml/2006/table">
            <a:tbl>
              <a:tblPr firstRow="1">
                <a:tableStyleId>{B301B821-A1FF-4177-AEE7-76D212191A09}</a:tableStyleId>
              </a:tblPr>
              <a:tblGrid>
                <a:gridCol w="20628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613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97642">
                  <a:extLst>
                    <a:ext uri="{9D8B030D-6E8A-4147-A177-3AD203B41FA5}">
                      <a16:colId xmlns:a16="http://schemas.microsoft.com/office/drawing/2014/main" val="1427297906"/>
                    </a:ext>
                  </a:extLst>
                </a:gridCol>
              </a:tblGrid>
              <a:tr h="356134">
                <a:tc>
                  <a:txBody>
                    <a:bodyPr/>
                    <a:lstStyle/>
                    <a:p>
                      <a:pPr fontAlgn="auto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endParaRPr lang="en-US" sz="1050" b="1" dirty="0">
                        <a:solidFill>
                          <a:schemeClr val="bg1"/>
                        </a:solidFill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T="34290" marB="34290" anchor="b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indent="0" algn="ctr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tabLst/>
                      </a:pPr>
                      <a:r>
                        <a:rPr lang="en-GB" sz="1200" b="1" dirty="0">
                          <a:solidFill>
                            <a:schemeClr val="bg1"/>
                          </a:solidFill>
                          <a:latin typeface="+mn-lt"/>
                          <a:ea typeface="MS Mincho"/>
                          <a:cs typeface="ArialMT"/>
                        </a:rPr>
                        <a:t>PD-L1 CPS ≥ 5 </a:t>
                      </a:r>
                    </a:p>
                  </a:txBody>
                  <a:tcPr marT="34290" marB="3429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indent="0" algn="ctr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tabLst/>
                      </a:pPr>
                      <a:endParaRPr lang="en-GB" sz="1050" b="1" dirty="0">
                        <a:solidFill>
                          <a:schemeClr val="bg1"/>
                        </a:solidFill>
                        <a:latin typeface="+mn-lt"/>
                        <a:ea typeface="MS Mincho"/>
                        <a:cs typeface="ArialMT"/>
                      </a:endParaRPr>
                    </a:p>
                  </a:txBody>
                  <a:tcPr marT="34290" marB="34290" anchor="b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4074495"/>
                  </a:ext>
                </a:extLst>
              </a:tr>
              <a:tr h="52944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fontAlgn="auto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endParaRPr lang="en-US" sz="1050" b="1" dirty="0">
                        <a:solidFill>
                          <a:schemeClr val="bg1"/>
                        </a:solidFill>
                        <a:latin typeface="+mn-lt"/>
                        <a:ea typeface="MS Mincho"/>
                        <a:cs typeface="Times New Roman"/>
                      </a:endParaRPr>
                    </a:p>
                  </a:txBody>
                  <a:tcPr marT="34290" marB="34290" anchor="b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tabLst/>
                      </a:pPr>
                      <a:r>
                        <a:rPr lang="en-GB" sz="1050" b="1" dirty="0">
                          <a:solidFill>
                            <a:schemeClr val="bg1"/>
                          </a:solidFill>
                          <a:latin typeface="+mn-lt"/>
                        </a:rPr>
                        <a:t>NIVO</a:t>
                      </a:r>
                      <a:r>
                        <a:rPr lang="en-GB" sz="1050" b="1" baseline="0" dirty="0">
                          <a:solidFill>
                            <a:schemeClr val="bg1"/>
                          </a:solidFill>
                          <a:latin typeface="+mn-lt"/>
                        </a:rPr>
                        <a:t> + chemo</a:t>
                      </a:r>
                      <a:br>
                        <a:rPr lang="en-GB" sz="1050" b="1" dirty="0">
                          <a:solidFill>
                            <a:schemeClr val="bg1"/>
                          </a:solidFill>
                          <a:latin typeface="+mn-lt"/>
                        </a:rPr>
                      </a:br>
                      <a:r>
                        <a:rPr lang="en-GB" sz="1050" b="1" dirty="0">
                          <a:solidFill>
                            <a:schemeClr val="bg1"/>
                          </a:solidFill>
                          <a:latin typeface="+mn-lt"/>
                        </a:rPr>
                        <a:t>(n = 378)</a:t>
                      </a:r>
                      <a:r>
                        <a:rPr lang="en-US" sz="1050" baseline="300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a</a:t>
                      </a:r>
                      <a:endParaRPr lang="en-GB" sz="1050" b="1" dirty="0">
                        <a:solidFill>
                          <a:schemeClr val="bg1"/>
                        </a:solidFill>
                        <a:latin typeface="+mn-lt"/>
                        <a:ea typeface="MS Mincho"/>
                        <a:cs typeface="ArialMT"/>
                      </a:endParaRPr>
                    </a:p>
                  </a:txBody>
                  <a:tcPr marT="34290" marB="3429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tabLst/>
                      </a:pPr>
                      <a:r>
                        <a:rPr lang="en-GB" sz="1050" b="1" dirty="0">
                          <a:solidFill>
                            <a:schemeClr val="bg1"/>
                          </a:solidFill>
                          <a:latin typeface="+mn-lt"/>
                        </a:rPr>
                        <a:t>Chemo</a:t>
                      </a:r>
                      <a:br>
                        <a:rPr lang="en-GB" sz="1050" b="1" dirty="0">
                          <a:solidFill>
                            <a:schemeClr val="bg1"/>
                          </a:solidFill>
                          <a:latin typeface="+mn-lt"/>
                        </a:rPr>
                      </a:br>
                      <a:r>
                        <a:rPr lang="en-GB" sz="1050" b="1" dirty="0">
                          <a:solidFill>
                            <a:schemeClr val="bg1"/>
                          </a:solidFill>
                          <a:latin typeface="+mn-lt"/>
                        </a:rPr>
                        <a:t>(n = 391)</a:t>
                      </a:r>
                      <a:r>
                        <a:rPr lang="en-US" sz="1050" baseline="300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a</a:t>
                      </a:r>
                      <a:endParaRPr lang="en-GB" sz="1050" b="1" dirty="0">
                        <a:solidFill>
                          <a:schemeClr val="bg1"/>
                        </a:solidFill>
                        <a:latin typeface="+mn-lt"/>
                        <a:ea typeface="MS Mincho"/>
                        <a:cs typeface="ArialMT"/>
                      </a:endParaRPr>
                    </a:p>
                  </a:txBody>
                  <a:tcPr marT="34290" marB="34290" anchor="ctr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tx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6770">
                <a:tc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  <a:tabLst/>
                      </a:pPr>
                      <a:r>
                        <a:rPr lang="pt-BR" sz="1050" b="1" i="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ORR, %</a:t>
                      </a:r>
                    </a:p>
                    <a:p>
                      <a:pPr marL="0" indent="230188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/>
                      </a:pPr>
                      <a:r>
                        <a:rPr lang="pt-BR" sz="1050" b="0" i="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95% CI</a:t>
                      </a:r>
                    </a:p>
                  </a:txBody>
                  <a:tcPr marL="68580" marR="68580" marT="27432" marB="27432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1pPr>
                      <a:lvl2pPr marL="4572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2pPr>
                      <a:lvl3pPr marL="9144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3pPr>
                      <a:lvl4pPr marL="13716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4pPr>
                      <a:lvl5pPr marL="18288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5pPr>
                      <a:lvl6pPr marL="22860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6pPr>
                      <a:lvl7pPr marL="27432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7pPr>
                      <a:lvl8pPr marL="32004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8pPr>
                      <a:lvl9pPr marL="36576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9pPr>
                    </a:lstStyle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60</a:t>
                      </a:r>
                      <a:endParaRPr lang="en-US" sz="1050" b="1" noProof="0" dirty="0">
                        <a:solidFill>
                          <a:schemeClr val="tx1"/>
                        </a:solidFill>
                        <a:effectLst/>
                        <a:latin typeface="+mn-lt"/>
                        <a:ea typeface="Times New Roman"/>
                        <a:cs typeface="Palatino Linotype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b="0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55–65</a:t>
                      </a:r>
                      <a:endParaRPr lang="en-US" sz="1050" b="0" noProof="0" dirty="0">
                        <a:solidFill>
                          <a:schemeClr val="tx1"/>
                        </a:solidFill>
                        <a:effectLst/>
                        <a:latin typeface="+mn-lt"/>
                        <a:ea typeface="Times New Roman"/>
                        <a:cs typeface="Palatino Linotype"/>
                      </a:endParaRPr>
                    </a:p>
                  </a:txBody>
                  <a:tcPr marL="51435" marR="51435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b="1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45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b="0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40–50</a:t>
                      </a:r>
                      <a:endParaRPr lang="en-US" sz="1050" b="0" noProof="0" dirty="0">
                        <a:solidFill>
                          <a:schemeClr val="tx1"/>
                        </a:solidFill>
                        <a:effectLst/>
                        <a:latin typeface="+mn-lt"/>
                        <a:ea typeface="Times New Roman"/>
                        <a:cs typeface="Palatino Linotype"/>
                      </a:endParaRPr>
                    </a:p>
                  </a:txBody>
                  <a:tcPr marL="51435" marR="51435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241473420"/>
                  </a:ext>
                </a:extLst>
              </a:tr>
              <a:tr h="227249">
                <a:tc>
                  <a:txBody>
                    <a:bodyPr/>
                    <a:lstStyle/>
                    <a:p>
                      <a:pPr marL="174625" marR="0" lvl="0" indent="55563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pt-BR" sz="1050" b="0" i="1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P</a:t>
                      </a:r>
                      <a:r>
                        <a:rPr lang="pt-BR" sz="1050" b="0" i="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 value</a:t>
                      </a:r>
                      <a:r>
                        <a:rPr lang="pt-BR" sz="1050" b="0" i="0" baseline="3000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b</a:t>
                      </a:r>
                      <a:endParaRPr lang="en-GB" sz="1050" b="0" baseline="30000" dirty="0">
                        <a:solidFill>
                          <a:schemeClr val="tx1"/>
                        </a:solidFill>
                        <a:latin typeface="+mn-lt"/>
                        <a:ea typeface="MS Mincho"/>
                        <a:cs typeface="ArialMT"/>
                      </a:endParaRPr>
                    </a:p>
                  </a:txBody>
                  <a:tcPr marL="68580" marR="68580" marT="27432" marB="27432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>
                      <a:lvl1pPr marL="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1pPr>
                      <a:lvl2pPr marL="4572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2pPr>
                      <a:lvl3pPr marL="9144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3pPr>
                      <a:lvl4pPr marL="13716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4pPr>
                      <a:lvl5pPr marL="18288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5pPr>
                      <a:lvl6pPr marL="22860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6pPr>
                      <a:lvl7pPr marL="27432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7pPr>
                      <a:lvl8pPr marL="32004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8pPr>
                      <a:lvl9pPr marL="36576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9pPr>
                    </a:lstStyle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b="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&lt; 0.0001</a:t>
                      </a:r>
                    </a:p>
                  </a:txBody>
                  <a:tcPr marL="51435" marR="51435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42597378"/>
                  </a:ext>
                </a:extLst>
              </a:tr>
              <a:tr h="1149676">
                <a:tc>
                  <a:txBody>
                    <a:bodyPr/>
                    <a:lstStyle/>
                    <a:p>
                      <a:pPr marL="0" indent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tabLst/>
                      </a:pPr>
                      <a:r>
                        <a:rPr lang="en-US" sz="1050" b="1" i="0" noProof="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Best overall response,</a:t>
                      </a:r>
                      <a:r>
                        <a:rPr lang="en-US" sz="1050" b="1" i="0" baseline="30000" noProof="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c </a:t>
                      </a:r>
                      <a:r>
                        <a:rPr lang="en-US" sz="1050" b="1" i="0" noProof="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%</a:t>
                      </a:r>
                      <a:endParaRPr lang="en-US" sz="1050" b="1" noProof="0" dirty="0">
                        <a:solidFill>
                          <a:schemeClr val="tx1"/>
                        </a:solidFill>
                        <a:latin typeface="+mn-lt"/>
                        <a:ea typeface="MS Mincho"/>
                        <a:cs typeface="ArialMT"/>
                      </a:endParaRPr>
                    </a:p>
                    <a:p>
                      <a:pPr marL="0" indent="206375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tabLst/>
                      </a:pPr>
                      <a:r>
                        <a:rPr lang="en-GB" sz="1050" b="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Complete response</a:t>
                      </a:r>
                    </a:p>
                    <a:p>
                      <a:pPr marL="0" indent="206375" algn="l" defTabSz="914400" rtl="0" eaLnBrk="1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tabLst/>
                      </a:pPr>
                      <a:r>
                        <a:rPr lang="en-GB" sz="1050" b="0" kern="120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Partial response</a:t>
                      </a:r>
                      <a:endParaRPr lang="en-GB" sz="1050" b="0" kern="1200" noProof="0" dirty="0">
                        <a:solidFill>
                          <a:schemeClr val="tx1"/>
                        </a:solidFill>
                        <a:latin typeface="+mn-lt"/>
                        <a:ea typeface="MS Mincho"/>
                        <a:cs typeface="ArialMT"/>
                      </a:endParaRPr>
                    </a:p>
                    <a:p>
                      <a:pPr marL="0" indent="206375" algn="l" defTabSz="914400" rtl="0" eaLnBrk="1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tabLst/>
                      </a:pPr>
                      <a:r>
                        <a:rPr lang="en-GB" sz="1050" b="0" kern="1200" noProof="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Stable disease</a:t>
                      </a:r>
                    </a:p>
                    <a:p>
                      <a:pPr marL="0" indent="206375" algn="l" defTabSz="914400" rtl="0" eaLnBrk="1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tabLst/>
                      </a:pPr>
                      <a:r>
                        <a:rPr lang="en-GB" sz="1050" b="0" kern="1200" noProof="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Progressive disease</a:t>
                      </a:r>
                    </a:p>
                    <a:p>
                      <a:pPr marL="0" indent="206375" algn="l" defTabSz="914400" rtl="0" eaLnBrk="1" latinLnBrk="0" hangingPunct="1">
                        <a:lnSpc>
                          <a:spcPct val="9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tabLst/>
                      </a:pPr>
                      <a:r>
                        <a:rPr lang="en-GB" sz="1050" b="0" kern="1200" noProof="0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Not evaluable</a:t>
                      </a:r>
                      <a:endParaRPr lang="en-GB" sz="1050" b="0" kern="1200" dirty="0">
                        <a:solidFill>
                          <a:schemeClr val="tx1"/>
                        </a:solidFill>
                        <a:latin typeface="+mn-lt"/>
                        <a:ea typeface="MS Mincho"/>
                        <a:cs typeface="ArialMT"/>
                      </a:endParaRPr>
                    </a:p>
                  </a:txBody>
                  <a:tcPr marT="34290" marB="34290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1pPr>
                      <a:lvl2pPr marL="4572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2pPr>
                      <a:lvl3pPr marL="9144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3pPr>
                      <a:lvl4pPr marL="13716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4pPr>
                      <a:lvl5pPr marL="18288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5pPr>
                      <a:lvl6pPr marL="22860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6pPr>
                      <a:lvl7pPr marL="27432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7pPr>
                      <a:lvl8pPr marL="32004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8pPr>
                      <a:lvl9pPr marL="36576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9pPr>
                    </a:lstStyle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endParaRPr lang="en-US" sz="1050" b="0" kern="1200" noProof="0" dirty="0">
                        <a:solidFill>
                          <a:schemeClr val="tx1"/>
                        </a:solidFill>
                        <a:effectLst/>
                        <a:latin typeface="+mn-lt"/>
                        <a:ea typeface="Times New Roman"/>
                        <a:cs typeface="Palatino Linotype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r>
                        <a:rPr lang="en-US" sz="1050" b="1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12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r>
                        <a:rPr lang="en-US" sz="1050" b="1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48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r>
                        <a:rPr lang="en-US" sz="1050" b="0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28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r>
                        <a:rPr lang="en-US" sz="1050" b="0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7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r>
                        <a:rPr lang="en-US" sz="1050" b="0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endParaRPr lang="en-US" sz="1050" b="0" kern="1200" noProof="0" dirty="0">
                        <a:solidFill>
                          <a:schemeClr val="tx1"/>
                        </a:solidFill>
                        <a:effectLst/>
                        <a:latin typeface="+mn-lt"/>
                        <a:ea typeface="Times New Roman"/>
                        <a:cs typeface="Palatino Linotype"/>
                      </a:endParaRP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r>
                        <a:rPr lang="en-US" sz="1050" b="1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7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r>
                        <a:rPr lang="en-US" sz="1050" b="1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38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r>
                        <a:rPr lang="en-US" sz="1050" b="0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34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r>
                        <a:rPr lang="en-US" sz="1050" b="0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11</a:t>
                      </a:r>
                    </a:p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200"/>
                        </a:spcAft>
                      </a:pPr>
                      <a:r>
                        <a:rPr lang="en-US" sz="1050" b="0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10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411097598"/>
                  </a:ext>
                </a:extLst>
              </a:tr>
              <a:tr h="325021">
                <a:tc>
                  <a:txBody>
                    <a:bodyPr/>
                    <a:lstStyle/>
                    <a:p>
                      <a:pPr marL="230188" indent="-230188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200"/>
                        </a:spcAft>
                        <a:tabLst/>
                      </a:pPr>
                      <a:r>
                        <a:rPr lang="en-GB" sz="1050" b="1" dirty="0">
                          <a:solidFill>
                            <a:schemeClr val="tx1"/>
                          </a:solidFill>
                          <a:latin typeface="+mn-lt"/>
                          <a:ea typeface="MS Mincho"/>
                          <a:cs typeface="ArialMT"/>
                        </a:rPr>
                        <a:t>Median TTR (range), months</a:t>
                      </a:r>
                    </a:p>
                  </a:txBody>
                  <a:tcPr marL="68580" marR="68580" marT="27432" marB="27432" anchor="ctr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1pPr>
                      <a:lvl2pPr marL="4572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2pPr>
                      <a:lvl3pPr marL="9144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3pPr>
                      <a:lvl4pPr marL="13716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4pPr>
                      <a:lvl5pPr marL="18288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5pPr>
                      <a:lvl6pPr marL="22860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6pPr>
                      <a:lvl7pPr marL="27432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7pPr>
                      <a:lvl8pPr marL="32004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8pPr>
                      <a:lvl9pPr marL="3657600" algn="l" defTabSz="914400" rtl="0" eaLnBrk="1" latinLnBrk="0" hangingPunct="1">
                        <a:defRPr sz="2000" kern="1200">
                          <a:solidFill>
                            <a:schemeClr val="dk1"/>
                          </a:solidFill>
                          <a:latin typeface="Trebuchet MS" panose="020B0603020202020204"/>
                        </a:defRPr>
                      </a:lvl9pPr>
                    </a:lstStyle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b="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1.5 (0.8</a:t>
                      </a:r>
                      <a:r>
                        <a:rPr lang="en-US" sz="1050" b="0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–10.2</a:t>
                      </a:r>
                      <a:r>
                        <a:rPr lang="en-US" sz="1050" b="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)</a:t>
                      </a:r>
                    </a:p>
                  </a:txBody>
                  <a:tcPr marL="51435" marR="51435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algn="ctr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050" b="0" kern="1200" noProof="0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Times New Roman"/>
                          <a:cs typeface="Palatino Linotype"/>
                        </a:rPr>
                        <a:t>1.5 (1.0–7.1)</a:t>
                      </a:r>
                      <a:endParaRPr lang="en-US" sz="1050" b="0" noProof="0" dirty="0">
                        <a:solidFill>
                          <a:schemeClr val="tx1"/>
                        </a:solidFill>
                        <a:effectLst/>
                        <a:latin typeface="+mn-lt"/>
                        <a:ea typeface="Times New Roman"/>
                        <a:cs typeface="Palatino Linotype"/>
                      </a:endParaRPr>
                    </a:p>
                  </a:txBody>
                  <a:tcPr marL="51435" marR="51435" marT="0" marB="0" anchor="ctr">
                    <a:lnL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06844744"/>
                  </a:ext>
                </a:extLst>
              </a:tr>
            </a:tbl>
          </a:graphicData>
        </a:graphic>
      </p:graphicFrame>
      <p:graphicFrame>
        <p:nvGraphicFramePr>
          <p:cNvPr id="90" name="Table 89">
            <a:extLst>
              <a:ext uri="{FF2B5EF4-FFF2-40B4-BE49-F238E27FC236}">
                <a16:creationId xmlns:a16="http://schemas.microsoft.com/office/drawing/2014/main" id="{2078F661-8298-4259-98D4-14F2608B1825}"/>
              </a:ext>
            </a:extLst>
          </p:cNvPr>
          <p:cNvGraphicFramePr>
            <a:graphicFrameLocks noGrp="1"/>
          </p:cNvGraphicFramePr>
          <p:nvPr/>
        </p:nvGraphicFramePr>
        <p:xfrm>
          <a:off x="6618354" y="1950480"/>
          <a:ext cx="2131080" cy="668478"/>
        </p:xfrm>
        <a:graphic>
          <a:graphicData uri="http://schemas.openxmlformats.org/drawingml/2006/table">
            <a:tbl>
              <a:tblPr firstRow="1" bandRow="1"/>
              <a:tblGrid>
                <a:gridCol w="72950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7908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4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4234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8288" marR="18288" marT="18288" marB="18288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NIVO + chemo</a:t>
                      </a:r>
                      <a:br>
                        <a:rPr lang="en-US" sz="700" b="1" baseline="0" dirty="0">
                          <a:solidFill>
                            <a:schemeClr val="tx1"/>
                          </a:solidFill>
                          <a:latin typeface="+mn-lt"/>
                        </a:rPr>
                      </a:b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(n = 226)</a:t>
                      </a:r>
                      <a:r>
                        <a:rPr lang="en-US" sz="700" b="1" i="0" kern="1200" baseline="30000" noProof="0" dirty="0" err="1">
                          <a:solidFill>
                            <a:schemeClr val="tx1"/>
                          </a:solidFill>
                          <a:latin typeface="+mn-lt"/>
                          <a:ea typeface="MS Mincho"/>
                        </a:rPr>
                        <a:t>a,d</a:t>
                      </a:r>
                      <a:endParaRPr lang="en-US" sz="700" b="1" baseline="3000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8288" marR="18288" marT="18288" marB="18288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Chemo</a:t>
                      </a:r>
                    </a:p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(n =</a:t>
                      </a:r>
                      <a:r>
                        <a:rPr lang="en-US" sz="700" b="1" baseline="0" dirty="0">
                          <a:solidFill>
                            <a:schemeClr val="tx1"/>
                          </a:solidFill>
                          <a:latin typeface="+mn-lt"/>
                        </a:rPr>
                        <a:t> 177</a:t>
                      </a: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  <a:r>
                        <a:rPr lang="en-US" sz="700" b="1" i="0" kern="1200" baseline="30000" noProof="0" dirty="0">
                          <a:solidFill>
                            <a:schemeClr val="tx1"/>
                          </a:solidFill>
                          <a:latin typeface="Arial"/>
                          <a:ea typeface="MS Mincho"/>
                          <a:cs typeface="+mn-cs"/>
                        </a:rPr>
                        <a:t> a,d</a:t>
                      </a:r>
                      <a:endParaRPr lang="en-US" sz="700" b="1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8288" marR="18288" marT="18288" marB="18288" anchor="b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2880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Median DOR, mo</a:t>
                      </a:r>
                    </a:p>
                  </a:txBody>
                  <a:tcPr marL="18288" marR="18288"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9.5</a:t>
                      </a:r>
                    </a:p>
                  </a:txBody>
                  <a:tcPr marL="18288" marR="18288"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Arial"/>
                        </a:defRPr>
                      </a:lvl9pPr>
                    </a:lstStyle>
                    <a:p>
                      <a:pPr algn="ctr"/>
                      <a:r>
                        <a:rPr lang="en-US" sz="700" b="1" dirty="0">
                          <a:solidFill>
                            <a:schemeClr val="tx1"/>
                          </a:solidFill>
                          <a:latin typeface="+mn-lt"/>
                        </a:rPr>
                        <a:t>7.0</a:t>
                      </a:r>
                    </a:p>
                  </a:txBody>
                  <a:tcPr marL="18288" marR="18288"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2745">
                <a:tc>
                  <a:txBody>
                    <a:bodyPr/>
                    <a:lstStyle/>
                    <a:p>
                      <a:pPr marL="0" marR="0" lvl="0" indent="111125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baseline="0" dirty="0">
                          <a:solidFill>
                            <a:schemeClr val="tx1"/>
                          </a:solidFill>
                          <a:latin typeface="+mn-lt"/>
                        </a:rPr>
                        <a:t>(95% CI)</a:t>
                      </a:r>
                      <a:endParaRPr lang="en-US" sz="700" b="0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18288" marR="18288"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700" b="0" dirty="0">
                          <a:solidFill>
                            <a:schemeClr val="tx1"/>
                          </a:solidFill>
                          <a:latin typeface="+mn-lt"/>
                        </a:rPr>
                        <a:t>(8.0–11.4)</a:t>
                      </a:r>
                    </a:p>
                  </a:txBody>
                  <a:tcPr marL="18288" marR="18288"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378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700" b="0" dirty="0">
                          <a:solidFill>
                            <a:schemeClr val="tx1"/>
                          </a:solidFill>
                          <a:latin typeface="+mn-lt"/>
                        </a:rPr>
                        <a:t>(5.7–7.9)</a:t>
                      </a:r>
                    </a:p>
                  </a:txBody>
                  <a:tcPr marL="18288" marR="18288" marT="18288" marB="18288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1199278"/>
                  </a:ext>
                </a:extLst>
              </a:tr>
            </a:tbl>
          </a:graphicData>
        </a:graphic>
      </p:graphicFrame>
      <p:sp>
        <p:nvSpPr>
          <p:cNvPr id="91" name="Rectangle 276">
            <a:extLst>
              <a:ext uri="{FF2B5EF4-FFF2-40B4-BE49-F238E27FC236}">
                <a16:creationId xmlns:a16="http://schemas.microsoft.com/office/drawing/2014/main" id="{BCEC8C49-2F52-49CF-A30A-F505C5454F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4508" y="1678964"/>
            <a:ext cx="2827697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defTabSz="914400"/>
            <a:r>
              <a:rPr lang="en-US" altLang="en-US" sz="1100" b="1" dirty="0">
                <a:solidFill>
                  <a:srgbClr val="595454"/>
                </a:solidFill>
                <a:latin typeface="Trebuchet MS" panose="020B0603020202020204"/>
                <a:cs typeface="Arial" panose="020B0604020202020204" pitchFamily="34" charset="0"/>
              </a:rPr>
              <a:t>Duration of response (DOR; PD-L1 CPS ≥ 5)</a:t>
            </a:r>
            <a:endParaRPr lang="en-US" altLang="en-US" sz="1100" b="1" strike="sngStrike" dirty="0">
              <a:solidFill>
                <a:srgbClr val="595454"/>
              </a:solidFill>
              <a:latin typeface="Trebuchet MS" panose="020B0603020202020204"/>
              <a:cs typeface="Arial" panose="020B0604020202020204" pitchFamily="34" charset="0"/>
            </a:endParaRPr>
          </a:p>
        </p:txBody>
      </p:sp>
      <p:grpSp>
        <p:nvGrpSpPr>
          <p:cNvPr id="8" name="Group 4">
            <a:extLst>
              <a:ext uri="{FF2B5EF4-FFF2-40B4-BE49-F238E27FC236}">
                <a16:creationId xmlns:a16="http://schemas.microsoft.com/office/drawing/2014/main" id="{2CD01AC2-4FF9-4B58-BA5F-5027224AE51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506914" y="1876321"/>
            <a:ext cx="4359275" cy="2441575"/>
            <a:chOff x="2839" y="590"/>
            <a:chExt cx="2746" cy="1538"/>
          </a:xfrm>
        </p:grpSpPr>
        <p:sp>
          <p:nvSpPr>
            <p:cNvPr id="9" name="AutoShape 3">
              <a:extLst>
                <a:ext uri="{FF2B5EF4-FFF2-40B4-BE49-F238E27FC236}">
                  <a16:creationId xmlns:a16="http://schemas.microsoft.com/office/drawing/2014/main" id="{1B903599-3842-4B1D-92EF-BAD3776BACC3}"/>
                </a:ext>
              </a:extLst>
            </p:cNvPr>
            <p:cNvSpPr>
              <a:spLocks noChangeAspect="1" noChangeArrowheads="1" noTextEdit="1"/>
            </p:cNvSpPr>
            <p:nvPr/>
          </p:nvSpPr>
          <p:spPr bwMode="auto">
            <a:xfrm>
              <a:off x="2839" y="600"/>
              <a:ext cx="2742" cy="1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0" name="Rectangle 5">
              <a:extLst>
                <a:ext uri="{FF2B5EF4-FFF2-40B4-BE49-F238E27FC236}">
                  <a16:creationId xmlns:a16="http://schemas.microsoft.com/office/drawing/2014/main" id="{7E2304DE-4AEB-4A46-AAB6-BE7C83FA384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2864" y="1100"/>
              <a:ext cx="32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100" b="1" dirty="0">
                  <a:solidFill>
                    <a:srgbClr val="595454"/>
                  </a:solidFill>
                  <a:latin typeface="Trebuchet MS Bold" panose="020B0703020202020204" pitchFamily="34" charset="0"/>
                </a:rPr>
                <a:t>DOR (%)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" name="Rectangle 6">
              <a:extLst>
                <a:ext uri="{FF2B5EF4-FFF2-40B4-BE49-F238E27FC236}">
                  <a16:creationId xmlns:a16="http://schemas.microsoft.com/office/drawing/2014/main" id="{7DD7C3FE-377C-4FEE-88E0-F1F5B71B8C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4" y="1681"/>
              <a:ext cx="3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" name="Rectangle 7">
              <a:extLst>
                <a:ext uri="{FF2B5EF4-FFF2-40B4-BE49-F238E27FC236}">
                  <a16:creationId xmlns:a16="http://schemas.microsoft.com/office/drawing/2014/main" id="{F06744AC-9288-4BCF-BCA7-E0C1D5794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1464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20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4" name="Rectangle 8">
              <a:extLst>
                <a:ext uri="{FF2B5EF4-FFF2-40B4-BE49-F238E27FC236}">
                  <a16:creationId xmlns:a16="http://schemas.microsoft.com/office/drawing/2014/main" id="{D720AD3A-3B1A-4F3B-89D5-EC332D1D7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1245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40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5" name="Rectangle 9">
              <a:extLst>
                <a:ext uri="{FF2B5EF4-FFF2-40B4-BE49-F238E27FC236}">
                  <a16:creationId xmlns:a16="http://schemas.microsoft.com/office/drawing/2014/main" id="{24AC9C2F-4927-40D9-BBFA-7A9547BD6C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1026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60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6" name="Rectangle 10">
              <a:extLst>
                <a:ext uri="{FF2B5EF4-FFF2-40B4-BE49-F238E27FC236}">
                  <a16:creationId xmlns:a16="http://schemas.microsoft.com/office/drawing/2014/main" id="{1729BEE2-9FAB-4D68-ABB9-4E51B3531F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8" y="808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80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7" name="Rectangle 11">
              <a:extLst>
                <a:ext uri="{FF2B5EF4-FFF2-40B4-BE49-F238E27FC236}">
                  <a16:creationId xmlns:a16="http://schemas.microsoft.com/office/drawing/2014/main" id="{CB708B43-29F2-4635-97F1-5D0039F5F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3" y="590"/>
              <a:ext cx="115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100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8" name="Rectangle 12">
              <a:extLst>
                <a:ext uri="{FF2B5EF4-FFF2-40B4-BE49-F238E27FC236}">
                  <a16:creationId xmlns:a16="http://schemas.microsoft.com/office/drawing/2014/main" id="{C2B4ECB1-88C2-415D-82BF-3CE0CF6BB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7" y="1850"/>
              <a:ext cx="296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1100" b="1" dirty="0">
                  <a:solidFill>
                    <a:srgbClr val="595454"/>
                  </a:solidFill>
                  <a:latin typeface="Trebuchet MS Bold" panose="020B0703020202020204" pitchFamily="34" charset="0"/>
                </a:rPr>
                <a:t>Months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9" name="Rectangle 13">
              <a:extLst>
                <a:ext uri="{FF2B5EF4-FFF2-40B4-BE49-F238E27FC236}">
                  <a16:creationId xmlns:a16="http://schemas.microsoft.com/office/drawing/2014/main" id="{A1CC7F1B-E42F-4B68-9992-F8FDD0035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9" y="1940"/>
              <a:ext cx="23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b="1" dirty="0">
                  <a:solidFill>
                    <a:srgbClr val="544E4E"/>
                  </a:solidFill>
                  <a:latin typeface="Trebuchet MS Bold" panose="020B0703020202020204" pitchFamily="34" charset="0"/>
                </a:rPr>
                <a:t>No. at risk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20" name="Rectangle 14">
              <a:extLst>
                <a:ext uri="{FF2B5EF4-FFF2-40B4-BE49-F238E27FC236}">
                  <a16:creationId xmlns:a16="http://schemas.microsoft.com/office/drawing/2014/main" id="{A75C145F-C3F1-46F3-9D37-2792217BC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9" y="2004"/>
              <a:ext cx="317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b="1" dirty="0">
                  <a:solidFill>
                    <a:srgbClr val="009FBA"/>
                  </a:solidFill>
                  <a:latin typeface="Trebuchet MS Bold" panose="020B0703020202020204" pitchFamily="34" charset="0"/>
                </a:rPr>
                <a:t>NIVO + chemo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22" name="Rectangle 15">
              <a:extLst>
                <a:ext uri="{FF2B5EF4-FFF2-40B4-BE49-F238E27FC236}">
                  <a16:creationId xmlns:a16="http://schemas.microsoft.com/office/drawing/2014/main" id="{FEA38C0E-3D28-4866-AEAD-5E2A0DF8C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2004"/>
              <a:ext cx="76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226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23" name="Rectangle 16">
              <a:extLst>
                <a:ext uri="{FF2B5EF4-FFF2-40B4-BE49-F238E27FC236}">
                  <a16:creationId xmlns:a16="http://schemas.microsoft.com/office/drawing/2014/main" id="{75135D50-716B-4A31-8D1C-2E37DC24A7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2004"/>
              <a:ext cx="76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196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24" name="Rectangle 17">
              <a:extLst>
                <a:ext uri="{FF2B5EF4-FFF2-40B4-BE49-F238E27FC236}">
                  <a16:creationId xmlns:a16="http://schemas.microsoft.com/office/drawing/2014/main" id="{1A2145A9-FD7B-4EA9-8075-F331A7B4D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5" y="2004"/>
              <a:ext cx="76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133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25" name="Rectangle 18">
              <a:extLst>
                <a:ext uri="{FF2B5EF4-FFF2-40B4-BE49-F238E27FC236}">
                  <a16:creationId xmlns:a16="http://schemas.microsoft.com/office/drawing/2014/main" id="{85AB217D-6462-4B79-B1AB-FFC8CDB132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4" y="2004"/>
              <a:ext cx="76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100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26" name="Rectangle 19">
              <a:extLst>
                <a:ext uri="{FF2B5EF4-FFF2-40B4-BE49-F238E27FC236}">
                  <a16:creationId xmlns:a16="http://schemas.microsoft.com/office/drawing/2014/main" id="{40CCF69B-FB90-49DC-A7B8-510290D96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5" y="2004"/>
              <a:ext cx="50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74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27" name="Rectangle 20">
              <a:extLst>
                <a:ext uri="{FF2B5EF4-FFF2-40B4-BE49-F238E27FC236}">
                  <a16:creationId xmlns:a16="http://schemas.microsoft.com/office/drawing/2014/main" id="{04860025-2E47-4838-9074-CE4F12CB0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1" y="2004"/>
              <a:ext cx="50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52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28" name="Rectangle 21">
              <a:extLst>
                <a:ext uri="{FF2B5EF4-FFF2-40B4-BE49-F238E27FC236}">
                  <a16:creationId xmlns:a16="http://schemas.microsoft.com/office/drawing/2014/main" id="{2BA24E09-157B-4292-86A7-3354974C0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004"/>
              <a:ext cx="50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34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29" name="Rectangle 22">
              <a:extLst>
                <a:ext uri="{FF2B5EF4-FFF2-40B4-BE49-F238E27FC236}">
                  <a16:creationId xmlns:a16="http://schemas.microsoft.com/office/drawing/2014/main" id="{1E2E0C34-BF3D-4FF4-9F0E-85AD4F04E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83" y="2004"/>
              <a:ext cx="50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17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30" name="Rectangle 23">
              <a:extLst>
                <a:ext uri="{FF2B5EF4-FFF2-40B4-BE49-F238E27FC236}">
                  <a16:creationId xmlns:a16="http://schemas.microsoft.com/office/drawing/2014/main" id="{2FDE4F4D-0ECC-4F65-93EA-42109AFF5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" y="2004"/>
              <a:ext cx="25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7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31" name="Rectangle 24">
              <a:extLst>
                <a:ext uri="{FF2B5EF4-FFF2-40B4-BE49-F238E27FC236}">
                  <a16:creationId xmlns:a16="http://schemas.microsoft.com/office/drawing/2014/main" id="{910D98A3-20A8-4915-9B9C-BFC4A5082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4" y="2004"/>
              <a:ext cx="25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6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84" name="Rectangle 25">
              <a:extLst>
                <a:ext uri="{FF2B5EF4-FFF2-40B4-BE49-F238E27FC236}">
                  <a16:creationId xmlns:a16="http://schemas.microsoft.com/office/drawing/2014/main" id="{20457043-C28E-4D6F-AE28-96D22628C8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3" y="2004"/>
              <a:ext cx="25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85" name="Rectangle 26">
              <a:extLst>
                <a:ext uri="{FF2B5EF4-FFF2-40B4-BE49-F238E27FC236}">
                  <a16:creationId xmlns:a16="http://schemas.microsoft.com/office/drawing/2014/main" id="{C499F326-D86C-4BF0-81C8-1454F020FC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6" y="2004"/>
              <a:ext cx="25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009FBA"/>
                  </a:solidFill>
                  <a:latin typeface="Trebuchet MS" panose="020B0603020202020204" pitchFamily="34" charset="0"/>
                </a:rPr>
                <a:t>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86" name="Rectangle 27">
              <a:extLst>
                <a:ext uri="{FF2B5EF4-FFF2-40B4-BE49-F238E27FC236}">
                  <a16:creationId xmlns:a16="http://schemas.microsoft.com/office/drawing/2014/main" id="{FF6359DC-4C3B-45E9-A5F0-04EF1CBCEA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9" y="2068"/>
              <a:ext cx="154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b="1" dirty="0">
                  <a:solidFill>
                    <a:srgbClr val="7F7F7F"/>
                  </a:solidFill>
                  <a:latin typeface="Trebuchet MS Bold" panose="020B0703020202020204" pitchFamily="34" charset="0"/>
                </a:rPr>
                <a:t>Chemo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87" name="Rectangle 28">
              <a:extLst>
                <a:ext uri="{FF2B5EF4-FFF2-40B4-BE49-F238E27FC236}">
                  <a16:creationId xmlns:a16="http://schemas.microsoft.com/office/drawing/2014/main" id="{D1710AFE-1326-4A16-B298-EB38FC4B8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6" y="2068"/>
              <a:ext cx="76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177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88" name="Rectangle 29">
              <a:extLst>
                <a:ext uri="{FF2B5EF4-FFF2-40B4-BE49-F238E27FC236}">
                  <a16:creationId xmlns:a16="http://schemas.microsoft.com/office/drawing/2014/main" id="{74466893-D17D-4565-919F-E3DE21C98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2" y="2068"/>
              <a:ext cx="76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143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89" name="Rectangle 30">
              <a:extLst>
                <a:ext uri="{FF2B5EF4-FFF2-40B4-BE49-F238E27FC236}">
                  <a16:creationId xmlns:a16="http://schemas.microsoft.com/office/drawing/2014/main" id="{32236E26-3B6C-4485-8F60-8FD6A27522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7" y="2068"/>
              <a:ext cx="50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86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90" name="Rectangle 31">
              <a:extLst>
                <a:ext uri="{FF2B5EF4-FFF2-40B4-BE49-F238E27FC236}">
                  <a16:creationId xmlns:a16="http://schemas.microsoft.com/office/drawing/2014/main" id="{46055B55-38EE-4D3F-AF8F-1F24739D5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46" y="2068"/>
              <a:ext cx="50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52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92" name="Rectangle 32">
              <a:extLst>
                <a:ext uri="{FF2B5EF4-FFF2-40B4-BE49-F238E27FC236}">
                  <a16:creationId xmlns:a16="http://schemas.microsoft.com/office/drawing/2014/main" id="{3E00EE9F-AAAB-4A9F-A952-0405B404D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55" y="2068"/>
              <a:ext cx="50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39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93" name="Rectangle 33">
              <a:extLst>
                <a:ext uri="{FF2B5EF4-FFF2-40B4-BE49-F238E27FC236}">
                  <a16:creationId xmlns:a16="http://schemas.microsoft.com/office/drawing/2014/main" id="{BB7A6FF4-C926-4369-ABFB-0F222E16A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61" y="2068"/>
              <a:ext cx="50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21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94" name="Rectangle 34">
              <a:extLst>
                <a:ext uri="{FF2B5EF4-FFF2-40B4-BE49-F238E27FC236}">
                  <a16:creationId xmlns:a16="http://schemas.microsoft.com/office/drawing/2014/main" id="{2B8475B5-6A3D-4F54-AD18-9F5C11DE1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3" y="2068"/>
              <a:ext cx="50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13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95" name="Rectangle 35">
              <a:extLst>
                <a:ext uri="{FF2B5EF4-FFF2-40B4-BE49-F238E27FC236}">
                  <a16:creationId xmlns:a16="http://schemas.microsoft.com/office/drawing/2014/main" id="{E5D24704-8B9B-4C76-AE0C-E814423E1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96" y="2068"/>
              <a:ext cx="25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7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96" name="Rectangle 36">
              <a:extLst>
                <a:ext uri="{FF2B5EF4-FFF2-40B4-BE49-F238E27FC236}">
                  <a16:creationId xmlns:a16="http://schemas.microsoft.com/office/drawing/2014/main" id="{4B3DA214-F7FE-41D2-AF81-C56619578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5" y="2068"/>
              <a:ext cx="25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4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97" name="Rectangle 37">
              <a:extLst>
                <a:ext uri="{FF2B5EF4-FFF2-40B4-BE49-F238E27FC236}">
                  <a16:creationId xmlns:a16="http://schemas.microsoft.com/office/drawing/2014/main" id="{DD871FCF-07E7-4E6D-90A3-E485FC763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4" y="2068"/>
              <a:ext cx="25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3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98" name="Rectangle 38">
              <a:extLst>
                <a:ext uri="{FF2B5EF4-FFF2-40B4-BE49-F238E27FC236}">
                  <a16:creationId xmlns:a16="http://schemas.microsoft.com/office/drawing/2014/main" id="{59043048-52A5-43A7-987A-606CD1B5A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3" y="2068"/>
              <a:ext cx="25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1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199" name="Rectangle 39">
              <a:extLst>
                <a:ext uri="{FF2B5EF4-FFF2-40B4-BE49-F238E27FC236}">
                  <a16:creationId xmlns:a16="http://schemas.microsoft.com/office/drawing/2014/main" id="{9BBB5968-CE20-4E7E-87A7-35DE42B86D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36" y="2068"/>
              <a:ext cx="25" cy="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600" dirty="0">
                  <a:solidFill>
                    <a:srgbClr val="7F7F7F"/>
                  </a:solidFill>
                  <a:latin typeface="Trebuchet MS" panose="020B0603020202020204" pitchFamily="34" charset="0"/>
                </a:rPr>
                <a:t>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00" name="Rectangle 40">
              <a:extLst>
                <a:ext uri="{FF2B5EF4-FFF2-40B4-BE49-F238E27FC236}">
                  <a16:creationId xmlns:a16="http://schemas.microsoft.com/office/drawing/2014/main" id="{A203F485-7638-48B5-8160-F0E1B1CBC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2" y="1760"/>
              <a:ext cx="3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01" name="Rectangle 41">
              <a:extLst>
                <a:ext uri="{FF2B5EF4-FFF2-40B4-BE49-F238E27FC236}">
                  <a16:creationId xmlns:a16="http://schemas.microsoft.com/office/drawing/2014/main" id="{801C9E91-CF22-46B1-BDBC-ABCD99865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32" y="1760"/>
              <a:ext cx="3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3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02" name="Rectangle 42">
              <a:extLst>
                <a:ext uri="{FF2B5EF4-FFF2-40B4-BE49-F238E27FC236}">
                  <a16:creationId xmlns:a16="http://schemas.microsoft.com/office/drawing/2014/main" id="{511E3311-5EF7-49D8-9CF3-E7DDBF8BA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1" y="1760"/>
              <a:ext cx="3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6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03" name="Rectangle 43">
              <a:extLst>
                <a:ext uri="{FF2B5EF4-FFF2-40B4-BE49-F238E27FC236}">
                  <a16:creationId xmlns:a16="http://schemas.microsoft.com/office/drawing/2014/main" id="{82A6EE4D-5DD5-42BB-BC8B-F52CE725BD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50" y="1760"/>
              <a:ext cx="38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9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04" name="Rectangle 44">
              <a:extLst>
                <a:ext uri="{FF2B5EF4-FFF2-40B4-BE49-F238E27FC236}">
                  <a16:creationId xmlns:a16="http://schemas.microsoft.com/office/drawing/2014/main" id="{0EDEEF2F-020A-49B7-8306-2AB9954D3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42" y="1760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12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05" name="Rectangle 45">
              <a:extLst>
                <a:ext uri="{FF2B5EF4-FFF2-40B4-BE49-F238E27FC236}">
                  <a16:creationId xmlns:a16="http://schemas.microsoft.com/office/drawing/2014/main" id="{A34CEAC0-62D0-4E11-837C-1DF4C4D12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1" y="1760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15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06" name="Rectangle 46">
              <a:extLst>
                <a:ext uri="{FF2B5EF4-FFF2-40B4-BE49-F238E27FC236}">
                  <a16:creationId xmlns:a16="http://schemas.microsoft.com/office/drawing/2014/main" id="{A8925FE3-390D-4241-B1AC-3BA47B123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0" y="1760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18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07" name="Rectangle 47">
              <a:extLst>
                <a:ext uri="{FF2B5EF4-FFF2-40B4-BE49-F238E27FC236}">
                  <a16:creationId xmlns:a16="http://schemas.microsoft.com/office/drawing/2014/main" id="{6A3165DC-9CF7-4CA5-85B4-3AF923495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70" y="1760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21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08" name="Rectangle 48">
              <a:extLst>
                <a:ext uri="{FF2B5EF4-FFF2-40B4-BE49-F238E27FC236}">
                  <a16:creationId xmlns:a16="http://schemas.microsoft.com/office/drawing/2014/main" id="{60C59FB2-A25E-4770-B481-3C54B9B119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79" y="1760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24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09" name="Rectangle 49">
              <a:extLst>
                <a:ext uri="{FF2B5EF4-FFF2-40B4-BE49-F238E27FC236}">
                  <a16:creationId xmlns:a16="http://schemas.microsoft.com/office/drawing/2014/main" id="{DCAC928C-C662-4FAF-9AA3-B62EEFD5C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8" y="1760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27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10" name="Rectangle 50">
              <a:extLst>
                <a:ext uri="{FF2B5EF4-FFF2-40B4-BE49-F238E27FC236}">
                  <a16:creationId xmlns:a16="http://schemas.microsoft.com/office/drawing/2014/main" id="{AC337B9A-8A1A-4893-9FBC-98BBB8F13F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3" y="1760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30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11" name="Rectangle 51">
              <a:extLst>
                <a:ext uri="{FF2B5EF4-FFF2-40B4-BE49-F238E27FC236}">
                  <a16:creationId xmlns:a16="http://schemas.microsoft.com/office/drawing/2014/main" id="{AB3BDAC7-D275-47DD-89C2-C5E83A0F1D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8" y="1760"/>
              <a:ext cx="77" cy="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900" dirty="0">
                  <a:solidFill>
                    <a:srgbClr val="595454"/>
                  </a:solidFill>
                  <a:latin typeface="Trebuchet MS" panose="020B0603020202020204" pitchFamily="34" charset="0"/>
                </a:rPr>
                <a:t>33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212" name="Line 52">
              <a:extLst>
                <a:ext uri="{FF2B5EF4-FFF2-40B4-BE49-F238E27FC236}">
                  <a16:creationId xmlns:a16="http://schemas.microsoft.com/office/drawing/2014/main" id="{2F887E6B-20DD-4D1F-973B-E67AFF62D3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243" y="641"/>
              <a:ext cx="0" cy="1115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3" name="Line 53">
              <a:extLst>
                <a:ext uri="{FF2B5EF4-FFF2-40B4-BE49-F238E27FC236}">
                  <a16:creationId xmlns:a16="http://schemas.microsoft.com/office/drawing/2014/main" id="{268AC886-4866-4B1D-8C1C-9349A64CFF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4" name="Line 54">
              <a:extLst>
                <a:ext uri="{FF2B5EF4-FFF2-40B4-BE49-F238E27FC236}">
                  <a16:creationId xmlns:a16="http://schemas.microsoft.com/office/drawing/2014/main" id="{D475018A-21F0-41FB-BD1C-2CDC0DEEE6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1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5" name="Line 55">
              <a:extLst>
                <a:ext uri="{FF2B5EF4-FFF2-40B4-BE49-F238E27FC236}">
                  <a16:creationId xmlns:a16="http://schemas.microsoft.com/office/drawing/2014/main" id="{215E9422-ABB6-433C-8A01-437A008195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0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64" name="Line 56">
              <a:extLst>
                <a:ext uri="{FF2B5EF4-FFF2-40B4-BE49-F238E27FC236}">
                  <a16:creationId xmlns:a16="http://schemas.microsoft.com/office/drawing/2014/main" id="{D7D1E104-CD7C-4DA6-AB9B-F34CCD6383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65" name="Line 57">
              <a:extLst>
                <a:ext uri="{FF2B5EF4-FFF2-40B4-BE49-F238E27FC236}">
                  <a16:creationId xmlns:a16="http://schemas.microsoft.com/office/drawing/2014/main" id="{F900C477-EEEA-4133-B26C-5C1BBA8A36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9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66" name="Line 58">
              <a:extLst>
                <a:ext uri="{FF2B5EF4-FFF2-40B4-BE49-F238E27FC236}">
                  <a16:creationId xmlns:a16="http://schemas.microsoft.com/office/drawing/2014/main" id="{A7F5A5E7-8592-4D5F-9E1B-54573CC9AE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8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67" name="Line 59">
              <a:extLst>
                <a:ext uri="{FF2B5EF4-FFF2-40B4-BE49-F238E27FC236}">
                  <a16:creationId xmlns:a16="http://schemas.microsoft.com/office/drawing/2014/main" id="{D9A11BF2-F2AA-4C91-9889-6377F3C7F9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8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68" name="Line 60">
              <a:extLst>
                <a:ext uri="{FF2B5EF4-FFF2-40B4-BE49-F238E27FC236}">
                  <a16:creationId xmlns:a16="http://schemas.microsoft.com/office/drawing/2014/main" id="{5CDA5EC3-A30E-4939-8BEC-FA7270D54B6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8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69" name="Line 61">
              <a:extLst>
                <a:ext uri="{FF2B5EF4-FFF2-40B4-BE49-F238E27FC236}">
                  <a16:creationId xmlns:a16="http://schemas.microsoft.com/office/drawing/2014/main" id="{22B6FE1A-6F90-46EC-974F-DF0DCC9C64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7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70" name="Line 62">
              <a:extLst>
                <a:ext uri="{FF2B5EF4-FFF2-40B4-BE49-F238E27FC236}">
                  <a16:creationId xmlns:a16="http://schemas.microsoft.com/office/drawing/2014/main" id="{DA224DE6-58CC-44F0-9D97-46E9B42E2A3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6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71" name="Line 63">
              <a:extLst>
                <a:ext uri="{FF2B5EF4-FFF2-40B4-BE49-F238E27FC236}">
                  <a16:creationId xmlns:a16="http://schemas.microsoft.com/office/drawing/2014/main" id="{13A2F853-FA3E-409F-A5EF-0088075245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5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72" name="Line 64">
              <a:extLst>
                <a:ext uri="{FF2B5EF4-FFF2-40B4-BE49-F238E27FC236}">
                  <a16:creationId xmlns:a16="http://schemas.microsoft.com/office/drawing/2014/main" id="{1DDF7E7C-1B9A-46DB-8B1A-20CB8B8349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7" y="1512"/>
              <a:ext cx="26" cy="0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73" name="Line 65">
              <a:extLst>
                <a:ext uri="{FF2B5EF4-FFF2-40B4-BE49-F238E27FC236}">
                  <a16:creationId xmlns:a16="http://schemas.microsoft.com/office/drawing/2014/main" id="{33283B88-9228-46A5-A468-6A4C02034C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7" y="1294"/>
              <a:ext cx="26" cy="0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74" name="Line 66">
              <a:extLst>
                <a:ext uri="{FF2B5EF4-FFF2-40B4-BE49-F238E27FC236}">
                  <a16:creationId xmlns:a16="http://schemas.microsoft.com/office/drawing/2014/main" id="{719FBE6C-CC06-406A-97C7-09C0600A1D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7" y="1076"/>
              <a:ext cx="26" cy="0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75" name="Line 67">
              <a:extLst>
                <a:ext uri="{FF2B5EF4-FFF2-40B4-BE49-F238E27FC236}">
                  <a16:creationId xmlns:a16="http://schemas.microsoft.com/office/drawing/2014/main" id="{310F2CBE-DCC6-4C53-BACB-43EFA78211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7" y="858"/>
              <a:ext cx="26" cy="0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76" name="Line 68">
              <a:extLst>
                <a:ext uri="{FF2B5EF4-FFF2-40B4-BE49-F238E27FC236}">
                  <a16:creationId xmlns:a16="http://schemas.microsoft.com/office/drawing/2014/main" id="{3F0FB97B-973A-47DE-954A-D95F6A81FE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217" y="641"/>
              <a:ext cx="26" cy="0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77" name="Line 69">
              <a:extLst>
                <a:ext uri="{FF2B5EF4-FFF2-40B4-BE49-F238E27FC236}">
                  <a16:creationId xmlns:a16="http://schemas.microsoft.com/office/drawing/2014/main" id="{5A8E5344-D981-4DFE-ADBB-636BD29A45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7" y="1730"/>
              <a:ext cx="2328" cy="0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78" name="Line 70">
              <a:extLst>
                <a:ext uri="{FF2B5EF4-FFF2-40B4-BE49-F238E27FC236}">
                  <a16:creationId xmlns:a16="http://schemas.microsoft.com/office/drawing/2014/main" id="{D3ED0051-0857-49ED-8F73-AAFAE701DE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2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79" name="Line 71">
              <a:extLst>
                <a:ext uri="{FF2B5EF4-FFF2-40B4-BE49-F238E27FC236}">
                  <a16:creationId xmlns:a16="http://schemas.microsoft.com/office/drawing/2014/main" id="{2978DCC5-6E35-41E3-90FA-3A1E51BBAE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61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80" name="Line 72">
              <a:extLst>
                <a:ext uri="{FF2B5EF4-FFF2-40B4-BE49-F238E27FC236}">
                  <a16:creationId xmlns:a16="http://schemas.microsoft.com/office/drawing/2014/main" id="{27FFACDC-4FBF-48E4-B874-AA6AFF8785C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70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81" name="Line 73">
              <a:extLst>
                <a:ext uri="{FF2B5EF4-FFF2-40B4-BE49-F238E27FC236}">
                  <a16:creationId xmlns:a16="http://schemas.microsoft.com/office/drawing/2014/main" id="{A545C1CA-1E9A-4AB7-9B47-A3AAD3EA70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82" name="Line 74">
              <a:extLst>
                <a:ext uri="{FF2B5EF4-FFF2-40B4-BE49-F238E27FC236}">
                  <a16:creationId xmlns:a16="http://schemas.microsoft.com/office/drawing/2014/main" id="{E7F02500-1998-4F4E-A082-F9C58428AD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89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83" name="Line 75">
              <a:extLst>
                <a:ext uri="{FF2B5EF4-FFF2-40B4-BE49-F238E27FC236}">
                  <a16:creationId xmlns:a16="http://schemas.microsoft.com/office/drawing/2014/main" id="{37086E7F-FC55-4630-8E43-89861ABB8A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98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84" name="Line 76">
              <a:extLst>
                <a:ext uri="{FF2B5EF4-FFF2-40B4-BE49-F238E27FC236}">
                  <a16:creationId xmlns:a16="http://schemas.microsoft.com/office/drawing/2014/main" id="{C3EAA582-FFF8-43AB-B2C1-E78FC6E6C57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08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85" name="Line 77">
              <a:extLst>
                <a:ext uri="{FF2B5EF4-FFF2-40B4-BE49-F238E27FC236}">
                  <a16:creationId xmlns:a16="http://schemas.microsoft.com/office/drawing/2014/main" id="{DD5B159F-C5C2-4539-917F-A97847842CC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18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86" name="Line 78">
              <a:extLst>
                <a:ext uri="{FF2B5EF4-FFF2-40B4-BE49-F238E27FC236}">
                  <a16:creationId xmlns:a16="http://schemas.microsoft.com/office/drawing/2014/main" id="{5086F761-0CFC-4F67-9E8B-A799155D35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27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87" name="Line 79">
              <a:extLst>
                <a:ext uri="{FF2B5EF4-FFF2-40B4-BE49-F238E27FC236}">
                  <a16:creationId xmlns:a16="http://schemas.microsoft.com/office/drawing/2014/main" id="{FCF01095-4C8D-412F-B9AB-573DFA82C1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336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88" name="Line 80">
              <a:extLst>
                <a:ext uri="{FF2B5EF4-FFF2-40B4-BE49-F238E27FC236}">
                  <a16:creationId xmlns:a16="http://schemas.microsoft.com/office/drawing/2014/main" id="{0E8AD103-2797-4457-A273-52994A25A2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45" y="1730"/>
              <a:ext cx="0" cy="26"/>
            </a:xfrm>
            <a:prstGeom prst="line">
              <a:avLst/>
            </a:prstGeom>
            <a:noFill/>
            <a:ln w="6350">
              <a:solidFill>
                <a:srgbClr val="595454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89" name="Freeform 81">
              <a:extLst>
                <a:ext uri="{FF2B5EF4-FFF2-40B4-BE49-F238E27FC236}">
                  <a16:creationId xmlns:a16="http://schemas.microsoft.com/office/drawing/2014/main" id="{C56124EA-D618-4870-9B0D-32BB3E683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9" y="1572"/>
              <a:ext cx="23" cy="22"/>
            </a:xfrm>
            <a:custGeom>
              <a:avLst/>
              <a:gdLst>
                <a:gd name="T0" fmla="*/ 23 w 23"/>
                <a:gd name="T1" fmla="*/ 11 h 22"/>
                <a:gd name="T2" fmla="*/ 23 w 23"/>
                <a:gd name="T3" fmla="*/ 11 h 22"/>
                <a:gd name="T4" fmla="*/ 22 w 23"/>
                <a:gd name="T5" fmla="*/ 8 h 22"/>
                <a:gd name="T6" fmla="*/ 21 w 23"/>
                <a:gd name="T7" fmla="*/ 4 h 22"/>
                <a:gd name="T8" fmla="*/ 17 w 23"/>
                <a:gd name="T9" fmla="*/ 2 h 22"/>
                <a:gd name="T10" fmla="*/ 14 w 23"/>
                <a:gd name="T11" fmla="*/ 1 h 22"/>
                <a:gd name="T12" fmla="*/ 14 w 23"/>
                <a:gd name="T13" fmla="*/ 1 h 22"/>
                <a:gd name="T14" fmla="*/ 11 w 23"/>
                <a:gd name="T15" fmla="*/ 0 h 22"/>
                <a:gd name="T16" fmla="*/ 8 w 23"/>
                <a:gd name="T17" fmla="*/ 1 h 22"/>
                <a:gd name="T18" fmla="*/ 5 w 23"/>
                <a:gd name="T19" fmla="*/ 2 h 22"/>
                <a:gd name="T20" fmla="*/ 3 w 23"/>
                <a:gd name="T21" fmla="*/ 4 h 22"/>
                <a:gd name="T22" fmla="*/ 3 w 23"/>
                <a:gd name="T23" fmla="*/ 4 h 22"/>
                <a:gd name="T24" fmla="*/ 0 w 23"/>
                <a:gd name="T25" fmla="*/ 8 h 22"/>
                <a:gd name="T26" fmla="*/ 0 w 23"/>
                <a:gd name="T27" fmla="*/ 11 h 22"/>
                <a:gd name="T28" fmla="*/ 0 w 23"/>
                <a:gd name="T29" fmla="*/ 15 h 22"/>
                <a:gd name="T30" fmla="*/ 3 w 23"/>
                <a:gd name="T31" fmla="*/ 17 h 22"/>
                <a:gd name="T32" fmla="*/ 3 w 23"/>
                <a:gd name="T33" fmla="*/ 17 h 22"/>
                <a:gd name="T34" fmla="*/ 5 w 23"/>
                <a:gd name="T35" fmla="*/ 20 h 22"/>
                <a:gd name="T36" fmla="*/ 8 w 23"/>
                <a:gd name="T37" fmla="*/ 21 h 22"/>
                <a:gd name="T38" fmla="*/ 11 w 23"/>
                <a:gd name="T39" fmla="*/ 22 h 22"/>
                <a:gd name="T40" fmla="*/ 14 w 23"/>
                <a:gd name="T41" fmla="*/ 21 h 22"/>
                <a:gd name="T42" fmla="*/ 14 w 23"/>
                <a:gd name="T43" fmla="*/ 21 h 22"/>
                <a:gd name="T44" fmla="*/ 17 w 23"/>
                <a:gd name="T45" fmla="*/ 20 h 22"/>
                <a:gd name="T46" fmla="*/ 21 w 23"/>
                <a:gd name="T47" fmla="*/ 17 h 22"/>
                <a:gd name="T48" fmla="*/ 22 w 23"/>
                <a:gd name="T49" fmla="*/ 15 h 22"/>
                <a:gd name="T50" fmla="*/ 23 w 23"/>
                <a:gd name="T5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22" y="8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20"/>
                  </a:lnTo>
                  <a:lnTo>
                    <a:pt x="8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21" y="17"/>
                  </a:lnTo>
                  <a:lnTo>
                    <a:pt x="22" y="15"/>
                  </a:lnTo>
                  <a:lnTo>
                    <a:pt x="23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92" name="Freeform 82">
              <a:extLst>
                <a:ext uri="{FF2B5EF4-FFF2-40B4-BE49-F238E27FC236}">
                  <a16:creationId xmlns:a16="http://schemas.microsoft.com/office/drawing/2014/main" id="{2DA7E68B-90D1-4D72-8A57-CE181B82C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" y="1574"/>
              <a:ext cx="21" cy="23"/>
            </a:xfrm>
            <a:custGeom>
              <a:avLst/>
              <a:gdLst>
                <a:gd name="T0" fmla="*/ 21 w 21"/>
                <a:gd name="T1" fmla="*/ 11 h 23"/>
                <a:gd name="T2" fmla="*/ 21 w 21"/>
                <a:gd name="T3" fmla="*/ 11 h 23"/>
                <a:gd name="T4" fmla="*/ 21 w 21"/>
                <a:gd name="T5" fmla="*/ 8 h 23"/>
                <a:gd name="T6" fmla="*/ 19 w 21"/>
                <a:gd name="T7" fmla="*/ 4 h 23"/>
                <a:gd name="T8" fmla="*/ 17 w 21"/>
                <a:gd name="T9" fmla="*/ 2 h 23"/>
                <a:gd name="T10" fmla="*/ 14 w 21"/>
                <a:gd name="T11" fmla="*/ 1 h 23"/>
                <a:gd name="T12" fmla="*/ 14 w 21"/>
                <a:gd name="T13" fmla="*/ 1 h 23"/>
                <a:gd name="T14" fmla="*/ 11 w 21"/>
                <a:gd name="T15" fmla="*/ 0 h 23"/>
                <a:gd name="T16" fmla="*/ 7 w 21"/>
                <a:gd name="T17" fmla="*/ 1 h 23"/>
                <a:gd name="T18" fmla="*/ 4 w 21"/>
                <a:gd name="T19" fmla="*/ 2 h 23"/>
                <a:gd name="T20" fmla="*/ 1 w 21"/>
                <a:gd name="T21" fmla="*/ 4 h 23"/>
                <a:gd name="T22" fmla="*/ 1 w 21"/>
                <a:gd name="T23" fmla="*/ 4 h 23"/>
                <a:gd name="T24" fmla="*/ 0 w 21"/>
                <a:gd name="T25" fmla="*/ 8 h 23"/>
                <a:gd name="T26" fmla="*/ 0 w 21"/>
                <a:gd name="T27" fmla="*/ 11 h 23"/>
                <a:gd name="T28" fmla="*/ 0 w 21"/>
                <a:gd name="T29" fmla="*/ 14 h 23"/>
                <a:gd name="T30" fmla="*/ 1 w 21"/>
                <a:gd name="T31" fmla="*/ 17 h 23"/>
                <a:gd name="T32" fmla="*/ 1 w 21"/>
                <a:gd name="T33" fmla="*/ 17 h 23"/>
                <a:gd name="T34" fmla="*/ 4 w 21"/>
                <a:gd name="T35" fmla="*/ 20 h 23"/>
                <a:gd name="T36" fmla="*/ 7 w 21"/>
                <a:gd name="T37" fmla="*/ 22 h 23"/>
                <a:gd name="T38" fmla="*/ 11 w 21"/>
                <a:gd name="T39" fmla="*/ 23 h 23"/>
                <a:gd name="T40" fmla="*/ 14 w 21"/>
                <a:gd name="T41" fmla="*/ 22 h 23"/>
                <a:gd name="T42" fmla="*/ 14 w 21"/>
                <a:gd name="T43" fmla="*/ 22 h 23"/>
                <a:gd name="T44" fmla="*/ 17 w 21"/>
                <a:gd name="T45" fmla="*/ 20 h 23"/>
                <a:gd name="T46" fmla="*/ 19 w 21"/>
                <a:gd name="T47" fmla="*/ 17 h 23"/>
                <a:gd name="T48" fmla="*/ 21 w 21"/>
                <a:gd name="T49" fmla="*/ 15 h 23"/>
                <a:gd name="T50" fmla="*/ 21 w 21"/>
                <a:gd name="T5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3">
                  <a:moveTo>
                    <a:pt x="21" y="11"/>
                  </a:moveTo>
                  <a:lnTo>
                    <a:pt x="21" y="11"/>
                  </a:lnTo>
                  <a:lnTo>
                    <a:pt x="21" y="8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21" y="15"/>
                  </a:lnTo>
                  <a:lnTo>
                    <a:pt x="21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93" name="Freeform 83">
              <a:extLst>
                <a:ext uri="{FF2B5EF4-FFF2-40B4-BE49-F238E27FC236}">
                  <a16:creationId xmlns:a16="http://schemas.microsoft.com/office/drawing/2014/main" id="{963DDFA1-BF46-407A-9F96-34DBECE4B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" y="1574"/>
              <a:ext cx="23" cy="2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22 w 23"/>
                <a:gd name="T5" fmla="*/ 8 h 23"/>
                <a:gd name="T6" fmla="*/ 21 w 23"/>
                <a:gd name="T7" fmla="*/ 4 h 23"/>
                <a:gd name="T8" fmla="*/ 19 w 23"/>
                <a:gd name="T9" fmla="*/ 2 h 23"/>
                <a:gd name="T10" fmla="*/ 15 w 23"/>
                <a:gd name="T11" fmla="*/ 1 h 23"/>
                <a:gd name="T12" fmla="*/ 15 w 23"/>
                <a:gd name="T13" fmla="*/ 1 h 23"/>
                <a:gd name="T14" fmla="*/ 12 w 23"/>
                <a:gd name="T15" fmla="*/ 0 h 23"/>
                <a:gd name="T16" fmla="*/ 8 w 23"/>
                <a:gd name="T17" fmla="*/ 1 h 23"/>
                <a:gd name="T18" fmla="*/ 6 w 23"/>
                <a:gd name="T19" fmla="*/ 2 h 23"/>
                <a:gd name="T20" fmla="*/ 3 w 23"/>
                <a:gd name="T21" fmla="*/ 4 h 23"/>
                <a:gd name="T22" fmla="*/ 3 w 23"/>
                <a:gd name="T23" fmla="*/ 4 h 23"/>
                <a:gd name="T24" fmla="*/ 2 w 23"/>
                <a:gd name="T25" fmla="*/ 8 h 23"/>
                <a:gd name="T26" fmla="*/ 0 w 23"/>
                <a:gd name="T27" fmla="*/ 11 h 23"/>
                <a:gd name="T28" fmla="*/ 2 w 23"/>
                <a:gd name="T29" fmla="*/ 14 h 23"/>
                <a:gd name="T30" fmla="*/ 3 w 23"/>
                <a:gd name="T31" fmla="*/ 17 h 23"/>
                <a:gd name="T32" fmla="*/ 3 w 23"/>
                <a:gd name="T33" fmla="*/ 17 h 23"/>
                <a:gd name="T34" fmla="*/ 6 w 23"/>
                <a:gd name="T35" fmla="*/ 20 h 23"/>
                <a:gd name="T36" fmla="*/ 8 w 23"/>
                <a:gd name="T37" fmla="*/ 22 h 23"/>
                <a:gd name="T38" fmla="*/ 12 w 23"/>
                <a:gd name="T39" fmla="*/ 23 h 23"/>
                <a:gd name="T40" fmla="*/ 15 w 23"/>
                <a:gd name="T41" fmla="*/ 22 h 23"/>
                <a:gd name="T42" fmla="*/ 15 w 23"/>
                <a:gd name="T43" fmla="*/ 22 h 23"/>
                <a:gd name="T44" fmla="*/ 19 w 23"/>
                <a:gd name="T45" fmla="*/ 20 h 23"/>
                <a:gd name="T46" fmla="*/ 21 w 23"/>
                <a:gd name="T47" fmla="*/ 17 h 23"/>
                <a:gd name="T48" fmla="*/ 22 w 23"/>
                <a:gd name="T49" fmla="*/ 15 h 23"/>
                <a:gd name="T50" fmla="*/ 23 w 23"/>
                <a:gd name="T5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22" y="8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2" y="8"/>
                  </a:lnTo>
                  <a:lnTo>
                    <a:pt x="0" y="11"/>
                  </a:lnTo>
                  <a:lnTo>
                    <a:pt x="2" y="14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8" y="22"/>
                  </a:lnTo>
                  <a:lnTo>
                    <a:pt x="12" y="23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9" y="20"/>
                  </a:lnTo>
                  <a:lnTo>
                    <a:pt x="21" y="17"/>
                  </a:lnTo>
                  <a:lnTo>
                    <a:pt x="22" y="15"/>
                  </a:lnTo>
                  <a:lnTo>
                    <a:pt x="23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94" name="Freeform 84">
              <a:extLst>
                <a:ext uri="{FF2B5EF4-FFF2-40B4-BE49-F238E27FC236}">
                  <a16:creationId xmlns:a16="http://schemas.microsoft.com/office/drawing/2014/main" id="{AE9F1E62-4191-478B-B0F9-BCBC3423F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3" y="1574"/>
              <a:ext cx="22" cy="23"/>
            </a:xfrm>
            <a:custGeom>
              <a:avLst/>
              <a:gdLst>
                <a:gd name="T0" fmla="*/ 22 w 22"/>
                <a:gd name="T1" fmla="*/ 11 h 23"/>
                <a:gd name="T2" fmla="*/ 22 w 22"/>
                <a:gd name="T3" fmla="*/ 11 h 23"/>
                <a:gd name="T4" fmla="*/ 21 w 22"/>
                <a:gd name="T5" fmla="*/ 8 h 23"/>
                <a:gd name="T6" fmla="*/ 20 w 22"/>
                <a:gd name="T7" fmla="*/ 4 h 23"/>
                <a:gd name="T8" fmla="*/ 18 w 22"/>
                <a:gd name="T9" fmla="*/ 2 h 23"/>
                <a:gd name="T10" fmla="*/ 15 w 22"/>
                <a:gd name="T11" fmla="*/ 1 h 23"/>
                <a:gd name="T12" fmla="*/ 15 w 22"/>
                <a:gd name="T13" fmla="*/ 1 h 23"/>
                <a:gd name="T14" fmla="*/ 11 w 22"/>
                <a:gd name="T15" fmla="*/ 0 h 23"/>
                <a:gd name="T16" fmla="*/ 8 w 22"/>
                <a:gd name="T17" fmla="*/ 1 h 23"/>
                <a:gd name="T18" fmla="*/ 5 w 22"/>
                <a:gd name="T19" fmla="*/ 2 h 23"/>
                <a:gd name="T20" fmla="*/ 2 w 22"/>
                <a:gd name="T21" fmla="*/ 4 h 23"/>
                <a:gd name="T22" fmla="*/ 2 w 22"/>
                <a:gd name="T23" fmla="*/ 4 h 23"/>
                <a:gd name="T24" fmla="*/ 1 w 22"/>
                <a:gd name="T25" fmla="*/ 8 h 23"/>
                <a:gd name="T26" fmla="*/ 0 w 22"/>
                <a:gd name="T27" fmla="*/ 11 h 23"/>
                <a:gd name="T28" fmla="*/ 1 w 22"/>
                <a:gd name="T29" fmla="*/ 14 h 23"/>
                <a:gd name="T30" fmla="*/ 2 w 22"/>
                <a:gd name="T31" fmla="*/ 17 h 23"/>
                <a:gd name="T32" fmla="*/ 2 w 22"/>
                <a:gd name="T33" fmla="*/ 17 h 23"/>
                <a:gd name="T34" fmla="*/ 5 w 22"/>
                <a:gd name="T35" fmla="*/ 20 h 23"/>
                <a:gd name="T36" fmla="*/ 8 w 22"/>
                <a:gd name="T37" fmla="*/ 22 h 23"/>
                <a:gd name="T38" fmla="*/ 11 w 22"/>
                <a:gd name="T39" fmla="*/ 23 h 23"/>
                <a:gd name="T40" fmla="*/ 15 w 22"/>
                <a:gd name="T41" fmla="*/ 22 h 23"/>
                <a:gd name="T42" fmla="*/ 15 w 22"/>
                <a:gd name="T43" fmla="*/ 22 h 23"/>
                <a:gd name="T44" fmla="*/ 18 w 22"/>
                <a:gd name="T45" fmla="*/ 20 h 23"/>
                <a:gd name="T46" fmla="*/ 20 w 22"/>
                <a:gd name="T47" fmla="*/ 17 h 23"/>
                <a:gd name="T48" fmla="*/ 21 w 22"/>
                <a:gd name="T49" fmla="*/ 15 h 23"/>
                <a:gd name="T50" fmla="*/ 22 w 22"/>
                <a:gd name="T5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3">
                  <a:moveTo>
                    <a:pt x="22" y="11"/>
                  </a:moveTo>
                  <a:lnTo>
                    <a:pt x="22" y="11"/>
                  </a:lnTo>
                  <a:lnTo>
                    <a:pt x="21" y="8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1" y="23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7"/>
                  </a:lnTo>
                  <a:lnTo>
                    <a:pt x="21" y="15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95" name="Freeform 85">
              <a:extLst>
                <a:ext uri="{FF2B5EF4-FFF2-40B4-BE49-F238E27FC236}">
                  <a16:creationId xmlns:a16="http://schemas.microsoft.com/office/drawing/2014/main" id="{5B696F6B-6D29-4F4C-9908-F54F67C3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8" y="1539"/>
              <a:ext cx="22" cy="21"/>
            </a:xfrm>
            <a:custGeom>
              <a:avLst/>
              <a:gdLst>
                <a:gd name="T0" fmla="*/ 22 w 22"/>
                <a:gd name="T1" fmla="*/ 11 h 21"/>
                <a:gd name="T2" fmla="*/ 22 w 22"/>
                <a:gd name="T3" fmla="*/ 11 h 21"/>
                <a:gd name="T4" fmla="*/ 21 w 22"/>
                <a:gd name="T5" fmla="*/ 7 h 21"/>
                <a:gd name="T6" fmla="*/ 20 w 22"/>
                <a:gd name="T7" fmla="*/ 4 h 21"/>
                <a:gd name="T8" fmla="*/ 18 w 22"/>
                <a:gd name="T9" fmla="*/ 2 h 21"/>
                <a:gd name="T10" fmla="*/ 15 w 22"/>
                <a:gd name="T11" fmla="*/ 0 h 21"/>
                <a:gd name="T12" fmla="*/ 15 w 22"/>
                <a:gd name="T13" fmla="*/ 0 h 21"/>
                <a:gd name="T14" fmla="*/ 11 w 22"/>
                <a:gd name="T15" fmla="*/ 0 h 21"/>
                <a:gd name="T16" fmla="*/ 8 w 22"/>
                <a:gd name="T17" fmla="*/ 0 h 21"/>
                <a:gd name="T18" fmla="*/ 5 w 22"/>
                <a:gd name="T19" fmla="*/ 2 h 21"/>
                <a:gd name="T20" fmla="*/ 2 w 22"/>
                <a:gd name="T21" fmla="*/ 4 h 21"/>
                <a:gd name="T22" fmla="*/ 2 w 22"/>
                <a:gd name="T23" fmla="*/ 4 h 21"/>
                <a:gd name="T24" fmla="*/ 1 w 22"/>
                <a:gd name="T25" fmla="*/ 7 h 21"/>
                <a:gd name="T26" fmla="*/ 0 w 22"/>
                <a:gd name="T27" fmla="*/ 11 h 21"/>
                <a:gd name="T28" fmla="*/ 1 w 22"/>
                <a:gd name="T29" fmla="*/ 14 h 21"/>
                <a:gd name="T30" fmla="*/ 2 w 22"/>
                <a:gd name="T31" fmla="*/ 17 h 21"/>
                <a:gd name="T32" fmla="*/ 2 w 22"/>
                <a:gd name="T33" fmla="*/ 17 h 21"/>
                <a:gd name="T34" fmla="*/ 5 w 22"/>
                <a:gd name="T35" fmla="*/ 19 h 21"/>
                <a:gd name="T36" fmla="*/ 8 w 22"/>
                <a:gd name="T37" fmla="*/ 21 h 21"/>
                <a:gd name="T38" fmla="*/ 11 w 22"/>
                <a:gd name="T39" fmla="*/ 21 h 21"/>
                <a:gd name="T40" fmla="*/ 15 w 22"/>
                <a:gd name="T41" fmla="*/ 21 h 21"/>
                <a:gd name="T42" fmla="*/ 15 w 22"/>
                <a:gd name="T43" fmla="*/ 21 h 21"/>
                <a:gd name="T44" fmla="*/ 18 w 22"/>
                <a:gd name="T45" fmla="*/ 19 h 21"/>
                <a:gd name="T46" fmla="*/ 20 w 22"/>
                <a:gd name="T47" fmla="*/ 17 h 21"/>
                <a:gd name="T48" fmla="*/ 21 w 22"/>
                <a:gd name="T49" fmla="*/ 14 h 21"/>
                <a:gd name="T50" fmla="*/ 22 w 22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22" y="11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88" name="Freeform 86">
              <a:extLst>
                <a:ext uri="{FF2B5EF4-FFF2-40B4-BE49-F238E27FC236}">
                  <a16:creationId xmlns:a16="http://schemas.microsoft.com/office/drawing/2014/main" id="{BD6EBEDD-D4C3-41C0-AC36-09507B4F3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1" y="1539"/>
              <a:ext cx="21" cy="21"/>
            </a:xfrm>
            <a:custGeom>
              <a:avLst/>
              <a:gdLst>
                <a:gd name="T0" fmla="*/ 21 w 21"/>
                <a:gd name="T1" fmla="*/ 11 h 21"/>
                <a:gd name="T2" fmla="*/ 21 w 21"/>
                <a:gd name="T3" fmla="*/ 11 h 21"/>
                <a:gd name="T4" fmla="*/ 21 w 21"/>
                <a:gd name="T5" fmla="*/ 7 h 21"/>
                <a:gd name="T6" fmla="*/ 19 w 21"/>
                <a:gd name="T7" fmla="*/ 4 h 21"/>
                <a:gd name="T8" fmla="*/ 17 w 21"/>
                <a:gd name="T9" fmla="*/ 2 h 21"/>
                <a:gd name="T10" fmla="*/ 14 w 21"/>
                <a:gd name="T11" fmla="*/ 0 h 21"/>
                <a:gd name="T12" fmla="*/ 14 w 21"/>
                <a:gd name="T13" fmla="*/ 0 h 21"/>
                <a:gd name="T14" fmla="*/ 11 w 21"/>
                <a:gd name="T15" fmla="*/ 0 h 21"/>
                <a:gd name="T16" fmla="*/ 8 w 21"/>
                <a:gd name="T17" fmla="*/ 0 h 21"/>
                <a:gd name="T18" fmla="*/ 4 w 21"/>
                <a:gd name="T19" fmla="*/ 2 h 21"/>
                <a:gd name="T20" fmla="*/ 2 w 21"/>
                <a:gd name="T21" fmla="*/ 4 h 21"/>
                <a:gd name="T22" fmla="*/ 2 w 21"/>
                <a:gd name="T23" fmla="*/ 4 h 21"/>
                <a:gd name="T24" fmla="*/ 0 w 21"/>
                <a:gd name="T25" fmla="*/ 7 h 21"/>
                <a:gd name="T26" fmla="*/ 0 w 21"/>
                <a:gd name="T27" fmla="*/ 11 h 21"/>
                <a:gd name="T28" fmla="*/ 0 w 21"/>
                <a:gd name="T29" fmla="*/ 14 h 21"/>
                <a:gd name="T30" fmla="*/ 2 w 21"/>
                <a:gd name="T31" fmla="*/ 17 h 21"/>
                <a:gd name="T32" fmla="*/ 2 w 21"/>
                <a:gd name="T33" fmla="*/ 17 h 21"/>
                <a:gd name="T34" fmla="*/ 4 w 21"/>
                <a:gd name="T35" fmla="*/ 19 h 21"/>
                <a:gd name="T36" fmla="*/ 8 w 21"/>
                <a:gd name="T37" fmla="*/ 21 h 21"/>
                <a:gd name="T38" fmla="*/ 11 w 21"/>
                <a:gd name="T39" fmla="*/ 21 h 21"/>
                <a:gd name="T40" fmla="*/ 14 w 21"/>
                <a:gd name="T41" fmla="*/ 21 h 21"/>
                <a:gd name="T42" fmla="*/ 14 w 21"/>
                <a:gd name="T43" fmla="*/ 21 h 21"/>
                <a:gd name="T44" fmla="*/ 17 w 21"/>
                <a:gd name="T45" fmla="*/ 19 h 21"/>
                <a:gd name="T46" fmla="*/ 19 w 21"/>
                <a:gd name="T47" fmla="*/ 17 h 21"/>
                <a:gd name="T48" fmla="*/ 21 w 21"/>
                <a:gd name="T49" fmla="*/ 14 h 21"/>
                <a:gd name="T50" fmla="*/ 21 w 21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1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1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89" name="Freeform 87">
              <a:extLst>
                <a:ext uri="{FF2B5EF4-FFF2-40B4-BE49-F238E27FC236}">
                  <a16:creationId xmlns:a16="http://schemas.microsoft.com/office/drawing/2014/main" id="{5FD41695-BEDA-44CF-9A47-5DA2687906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539"/>
              <a:ext cx="21" cy="21"/>
            </a:xfrm>
            <a:custGeom>
              <a:avLst/>
              <a:gdLst>
                <a:gd name="T0" fmla="*/ 21 w 21"/>
                <a:gd name="T1" fmla="*/ 11 h 21"/>
                <a:gd name="T2" fmla="*/ 21 w 21"/>
                <a:gd name="T3" fmla="*/ 11 h 21"/>
                <a:gd name="T4" fmla="*/ 21 w 21"/>
                <a:gd name="T5" fmla="*/ 7 h 21"/>
                <a:gd name="T6" fmla="*/ 19 w 21"/>
                <a:gd name="T7" fmla="*/ 4 h 21"/>
                <a:gd name="T8" fmla="*/ 17 w 21"/>
                <a:gd name="T9" fmla="*/ 2 h 21"/>
                <a:gd name="T10" fmla="*/ 14 w 21"/>
                <a:gd name="T11" fmla="*/ 0 h 21"/>
                <a:gd name="T12" fmla="*/ 14 w 21"/>
                <a:gd name="T13" fmla="*/ 0 h 21"/>
                <a:gd name="T14" fmla="*/ 10 w 21"/>
                <a:gd name="T15" fmla="*/ 0 h 21"/>
                <a:gd name="T16" fmla="*/ 7 w 21"/>
                <a:gd name="T17" fmla="*/ 0 h 21"/>
                <a:gd name="T18" fmla="*/ 4 w 21"/>
                <a:gd name="T19" fmla="*/ 2 h 21"/>
                <a:gd name="T20" fmla="*/ 2 w 21"/>
                <a:gd name="T21" fmla="*/ 4 h 21"/>
                <a:gd name="T22" fmla="*/ 2 w 21"/>
                <a:gd name="T23" fmla="*/ 4 h 21"/>
                <a:gd name="T24" fmla="*/ 0 w 21"/>
                <a:gd name="T25" fmla="*/ 7 h 21"/>
                <a:gd name="T26" fmla="*/ 0 w 21"/>
                <a:gd name="T27" fmla="*/ 11 h 21"/>
                <a:gd name="T28" fmla="*/ 0 w 21"/>
                <a:gd name="T29" fmla="*/ 14 h 21"/>
                <a:gd name="T30" fmla="*/ 2 w 21"/>
                <a:gd name="T31" fmla="*/ 17 h 21"/>
                <a:gd name="T32" fmla="*/ 2 w 21"/>
                <a:gd name="T33" fmla="*/ 17 h 21"/>
                <a:gd name="T34" fmla="*/ 4 w 21"/>
                <a:gd name="T35" fmla="*/ 19 h 21"/>
                <a:gd name="T36" fmla="*/ 7 w 21"/>
                <a:gd name="T37" fmla="*/ 21 h 21"/>
                <a:gd name="T38" fmla="*/ 10 w 21"/>
                <a:gd name="T39" fmla="*/ 21 h 21"/>
                <a:gd name="T40" fmla="*/ 14 w 21"/>
                <a:gd name="T41" fmla="*/ 21 h 21"/>
                <a:gd name="T42" fmla="*/ 14 w 21"/>
                <a:gd name="T43" fmla="*/ 21 h 21"/>
                <a:gd name="T44" fmla="*/ 17 w 21"/>
                <a:gd name="T45" fmla="*/ 19 h 21"/>
                <a:gd name="T46" fmla="*/ 19 w 21"/>
                <a:gd name="T47" fmla="*/ 17 h 21"/>
                <a:gd name="T48" fmla="*/ 21 w 21"/>
                <a:gd name="T49" fmla="*/ 14 h 21"/>
                <a:gd name="T50" fmla="*/ 21 w 21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1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1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0" name="Freeform 88">
              <a:extLst>
                <a:ext uri="{FF2B5EF4-FFF2-40B4-BE49-F238E27FC236}">
                  <a16:creationId xmlns:a16="http://schemas.microsoft.com/office/drawing/2014/main" id="{E28C984C-BD28-4240-BC1C-BD7B7C25A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0" y="1539"/>
              <a:ext cx="22" cy="21"/>
            </a:xfrm>
            <a:custGeom>
              <a:avLst/>
              <a:gdLst>
                <a:gd name="T0" fmla="*/ 22 w 22"/>
                <a:gd name="T1" fmla="*/ 11 h 21"/>
                <a:gd name="T2" fmla="*/ 22 w 22"/>
                <a:gd name="T3" fmla="*/ 11 h 21"/>
                <a:gd name="T4" fmla="*/ 22 w 22"/>
                <a:gd name="T5" fmla="*/ 7 h 21"/>
                <a:gd name="T6" fmla="*/ 19 w 22"/>
                <a:gd name="T7" fmla="*/ 4 h 21"/>
                <a:gd name="T8" fmla="*/ 17 w 22"/>
                <a:gd name="T9" fmla="*/ 2 h 21"/>
                <a:gd name="T10" fmla="*/ 14 w 22"/>
                <a:gd name="T11" fmla="*/ 0 h 21"/>
                <a:gd name="T12" fmla="*/ 14 w 22"/>
                <a:gd name="T13" fmla="*/ 0 h 21"/>
                <a:gd name="T14" fmla="*/ 11 w 22"/>
                <a:gd name="T15" fmla="*/ 0 h 21"/>
                <a:gd name="T16" fmla="*/ 8 w 22"/>
                <a:gd name="T17" fmla="*/ 0 h 21"/>
                <a:gd name="T18" fmla="*/ 4 w 22"/>
                <a:gd name="T19" fmla="*/ 2 h 21"/>
                <a:gd name="T20" fmla="*/ 2 w 22"/>
                <a:gd name="T21" fmla="*/ 4 h 21"/>
                <a:gd name="T22" fmla="*/ 2 w 22"/>
                <a:gd name="T23" fmla="*/ 4 h 21"/>
                <a:gd name="T24" fmla="*/ 0 w 22"/>
                <a:gd name="T25" fmla="*/ 7 h 21"/>
                <a:gd name="T26" fmla="*/ 0 w 22"/>
                <a:gd name="T27" fmla="*/ 11 h 21"/>
                <a:gd name="T28" fmla="*/ 0 w 22"/>
                <a:gd name="T29" fmla="*/ 14 h 21"/>
                <a:gd name="T30" fmla="*/ 2 w 22"/>
                <a:gd name="T31" fmla="*/ 17 h 21"/>
                <a:gd name="T32" fmla="*/ 2 w 22"/>
                <a:gd name="T33" fmla="*/ 17 h 21"/>
                <a:gd name="T34" fmla="*/ 4 w 22"/>
                <a:gd name="T35" fmla="*/ 19 h 21"/>
                <a:gd name="T36" fmla="*/ 8 w 22"/>
                <a:gd name="T37" fmla="*/ 21 h 21"/>
                <a:gd name="T38" fmla="*/ 11 w 22"/>
                <a:gd name="T39" fmla="*/ 21 h 21"/>
                <a:gd name="T40" fmla="*/ 14 w 22"/>
                <a:gd name="T41" fmla="*/ 21 h 21"/>
                <a:gd name="T42" fmla="*/ 14 w 22"/>
                <a:gd name="T43" fmla="*/ 21 h 21"/>
                <a:gd name="T44" fmla="*/ 17 w 22"/>
                <a:gd name="T45" fmla="*/ 19 h 21"/>
                <a:gd name="T46" fmla="*/ 19 w 22"/>
                <a:gd name="T47" fmla="*/ 17 h 21"/>
                <a:gd name="T48" fmla="*/ 22 w 22"/>
                <a:gd name="T49" fmla="*/ 14 h 21"/>
                <a:gd name="T50" fmla="*/ 22 w 22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22" y="11"/>
                  </a:lnTo>
                  <a:lnTo>
                    <a:pt x="22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2" y="14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1" name="Freeform 89">
              <a:extLst>
                <a:ext uri="{FF2B5EF4-FFF2-40B4-BE49-F238E27FC236}">
                  <a16:creationId xmlns:a16="http://schemas.microsoft.com/office/drawing/2014/main" id="{727A2009-19C8-4625-B4A8-4FC8A11CC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4" y="1539"/>
              <a:ext cx="21" cy="21"/>
            </a:xfrm>
            <a:custGeom>
              <a:avLst/>
              <a:gdLst>
                <a:gd name="T0" fmla="*/ 21 w 21"/>
                <a:gd name="T1" fmla="*/ 11 h 21"/>
                <a:gd name="T2" fmla="*/ 21 w 21"/>
                <a:gd name="T3" fmla="*/ 11 h 21"/>
                <a:gd name="T4" fmla="*/ 21 w 21"/>
                <a:gd name="T5" fmla="*/ 7 h 21"/>
                <a:gd name="T6" fmla="*/ 19 w 21"/>
                <a:gd name="T7" fmla="*/ 4 h 21"/>
                <a:gd name="T8" fmla="*/ 17 w 21"/>
                <a:gd name="T9" fmla="*/ 2 h 21"/>
                <a:gd name="T10" fmla="*/ 14 w 21"/>
                <a:gd name="T11" fmla="*/ 0 h 21"/>
                <a:gd name="T12" fmla="*/ 14 w 21"/>
                <a:gd name="T13" fmla="*/ 0 h 21"/>
                <a:gd name="T14" fmla="*/ 10 w 21"/>
                <a:gd name="T15" fmla="*/ 0 h 21"/>
                <a:gd name="T16" fmla="*/ 7 w 21"/>
                <a:gd name="T17" fmla="*/ 0 h 21"/>
                <a:gd name="T18" fmla="*/ 4 w 21"/>
                <a:gd name="T19" fmla="*/ 2 h 21"/>
                <a:gd name="T20" fmla="*/ 2 w 21"/>
                <a:gd name="T21" fmla="*/ 4 h 21"/>
                <a:gd name="T22" fmla="*/ 2 w 21"/>
                <a:gd name="T23" fmla="*/ 4 h 21"/>
                <a:gd name="T24" fmla="*/ 0 w 21"/>
                <a:gd name="T25" fmla="*/ 7 h 21"/>
                <a:gd name="T26" fmla="*/ 0 w 21"/>
                <a:gd name="T27" fmla="*/ 11 h 21"/>
                <a:gd name="T28" fmla="*/ 0 w 21"/>
                <a:gd name="T29" fmla="*/ 14 h 21"/>
                <a:gd name="T30" fmla="*/ 2 w 21"/>
                <a:gd name="T31" fmla="*/ 17 h 21"/>
                <a:gd name="T32" fmla="*/ 2 w 21"/>
                <a:gd name="T33" fmla="*/ 17 h 21"/>
                <a:gd name="T34" fmla="*/ 4 w 21"/>
                <a:gd name="T35" fmla="*/ 19 h 21"/>
                <a:gd name="T36" fmla="*/ 7 w 21"/>
                <a:gd name="T37" fmla="*/ 21 h 21"/>
                <a:gd name="T38" fmla="*/ 10 w 21"/>
                <a:gd name="T39" fmla="*/ 21 h 21"/>
                <a:gd name="T40" fmla="*/ 14 w 21"/>
                <a:gd name="T41" fmla="*/ 21 h 21"/>
                <a:gd name="T42" fmla="*/ 14 w 21"/>
                <a:gd name="T43" fmla="*/ 21 h 21"/>
                <a:gd name="T44" fmla="*/ 17 w 21"/>
                <a:gd name="T45" fmla="*/ 19 h 21"/>
                <a:gd name="T46" fmla="*/ 19 w 21"/>
                <a:gd name="T47" fmla="*/ 17 h 21"/>
                <a:gd name="T48" fmla="*/ 21 w 21"/>
                <a:gd name="T49" fmla="*/ 14 h 21"/>
                <a:gd name="T50" fmla="*/ 21 w 21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1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1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2" name="Freeform 90">
              <a:extLst>
                <a:ext uri="{FF2B5EF4-FFF2-40B4-BE49-F238E27FC236}">
                  <a16:creationId xmlns:a16="http://schemas.microsoft.com/office/drawing/2014/main" id="{5C1011CD-5803-4C0D-B176-7C73AAFB8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539"/>
              <a:ext cx="23" cy="21"/>
            </a:xfrm>
            <a:custGeom>
              <a:avLst/>
              <a:gdLst>
                <a:gd name="T0" fmla="*/ 23 w 23"/>
                <a:gd name="T1" fmla="*/ 11 h 21"/>
                <a:gd name="T2" fmla="*/ 23 w 23"/>
                <a:gd name="T3" fmla="*/ 11 h 21"/>
                <a:gd name="T4" fmla="*/ 22 w 23"/>
                <a:gd name="T5" fmla="*/ 7 h 21"/>
                <a:gd name="T6" fmla="*/ 21 w 23"/>
                <a:gd name="T7" fmla="*/ 4 h 21"/>
                <a:gd name="T8" fmla="*/ 17 w 23"/>
                <a:gd name="T9" fmla="*/ 2 h 21"/>
                <a:gd name="T10" fmla="*/ 14 w 23"/>
                <a:gd name="T11" fmla="*/ 0 h 21"/>
                <a:gd name="T12" fmla="*/ 14 w 23"/>
                <a:gd name="T13" fmla="*/ 0 h 21"/>
                <a:gd name="T14" fmla="*/ 11 w 23"/>
                <a:gd name="T15" fmla="*/ 0 h 21"/>
                <a:gd name="T16" fmla="*/ 8 w 23"/>
                <a:gd name="T17" fmla="*/ 0 h 21"/>
                <a:gd name="T18" fmla="*/ 5 w 23"/>
                <a:gd name="T19" fmla="*/ 2 h 21"/>
                <a:gd name="T20" fmla="*/ 2 w 23"/>
                <a:gd name="T21" fmla="*/ 4 h 21"/>
                <a:gd name="T22" fmla="*/ 2 w 23"/>
                <a:gd name="T23" fmla="*/ 4 h 21"/>
                <a:gd name="T24" fmla="*/ 0 w 23"/>
                <a:gd name="T25" fmla="*/ 7 h 21"/>
                <a:gd name="T26" fmla="*/ 0 w 23"/>
                <a:gd name="T27" fmla="*/ 11 h 21"/>
                <a:gd name="T28" fmla="*/ 0 w 23"/>
                <a:gd name="T29" fmla="*/ 14 h 21"/>
                <a:gd name="T30" fmla="*/ 2 w 23"/>
                <a:gd name="T31" fmla="*/ 17 h 21"/>
                <a:gd name="T32" fmla="*/ 2 w 23"/>
                <a:gd name="T33" fmla="*/ 17 h 21"/>
                <a:gd name="T34" fmla="*/ 5 w 23"/>
                <a:gd name="T35" fmla="*/ 19 h 21"/>
                <a:gd name="T36" fmla="*/ 8 w 23"/>
                <a:gd name="T37" fmla="*/ 21 h 21"/>
                <a:gd name="T38" fmla="*/ 11 w 23"/>
                <a:gd name="T39" fmla="*/ 21 h 21"/>
                <a:gd name="T40" fmla="*/ 14 w 23"/>
                <a:gd name="T41" fmla="*/ 21 h 21"/>
                <a:gd name="T42" fmla="*/ 14 w 23"/>
                <a:gd name="T43" fmla="*/ 21 h 21"/>
                <a:gd name="T44" fmla="*/ 17 w 23"/>
                <a:gd name="T45" fmla="*/ 19 h 21"/>
                <a:gd name="T46" fmla="*/ 21 w 23"/>
                <a:gd name="T47" fmla="*/ 17 h 21"/>
                <a:gd name="T48" fmla="*/ 22 w 23"/>
                <a:gd name="T49" fmla="*/ 14 h 21"/>
                <a:gd name="T50" fmla="*/ 23 w 23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1">
                  <a:moveTo>
                    <a:pt x="23" y="11"/>
                  </a:moveTo>
                  <a:lnTo>
                    <a:pt x="23" y="11"/>
                  </a:lnTo>
                  <a:lnTo>
                    <a:pt x="22" y="7"/>
                  </a:lnTo>
                  <a:lnTo>
                    <a:pt x="21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21" y="17"/>
                  </a:lnTo>
                  <a:lnTo>
                    <a:pt x="22" y="14"/>
                  </a:lnTo>
                  <a:lnTo>
                    <a:pt x="23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3" name="Freeform 91">
              <a:extLst>
                <a:ext uri="{FF2B5EF4-FFF2-40B4-BE49-F238E27FC236}">
                  <a16:creationId xmlns:a16="http://schemas.microsoft.com/office/drawing/2014/main" id="{87EC3B01-C30B-4ADB-9FFA-A55046401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0" y="1539"/>
              <a:ext cx="22" cy="21"/>
            </a:xfrm>
            <a:custGeom>
              <a:avLst/>
              <a:gdLst>
                <a:gd name="T0" fmla="*/ 22 w 22"/>
                <a:gd name="T1" fmla="*/ 11 h 21"/>
                <a:gd name="T2" fmla="*/ 22 w 22"/>
                <a:gd name="T3" fmla="*/ 11 h 21"/>
                <a:gd name="T4" fmla="*/ 21 w 22"/>
                <a:gd name="T5" fmla="*/ 7 h 21"/>
                <a:gd name="T6" fmla="*/ 20 w 22"/>
                <a:gd name="T7" fmla="*/ 4 h 21"/>
                <a:gd name="T8" fmla="*/ 17 w 22"/>
                <a:gd name="T9" fmla="*/ 2 h 21"/>
                <a:gd name="T10" fmla="*/ 15 w 22"/>
                <a:gd name="T11" fmla="*/ 0 h 21"/>
                <a:gd name="T12" fmla="*/ 15 w 22"/>
                <a:gd name="T13" fmla="*/ 0 h 21"/>
                <a:gd name="T14" fmla="*/ 11 w 22"/>
                <a:gd name="T15" fmla="*/ 0 h 21"/>
                <a:gd name="T16" fmla="*/ 7 w 22"/>
                <a:gd name="T17" fmla="*/ 0 h 21"/>
                <a:gd name="T18" fmla="*/ 4 w 22"/>
                <a:gd name="T19" fmla="*/ 2 h 21"/>
                <a:gd name="T20" fmla="*/ 2 w 22"/>
                <a:gd name="T21" fmla="*/ 4 h 21"/>
                <a:gd name="T22" fmla="*/ 2 w 22"/>
                <a:gd name="T23" fmla="*/ 4 h 21"/>
                <a:gd name="T24" fmla="*/ 1 w 22"/>
                <a:gd name="T25" fmla="*/ 7 h 21"/>
                <a:gd name="T26" fmla="*/ 0 w 22"/>
                <a:gd name="T27" fmla="*/ 11 h 21"/>
                <a:gd name="T28" fmla="*/ 1 w 22"/>
                <a:gd name="T29" fmla="*/ 14 h 21"/>
                <a:gd name="T30" fmla="*/ 2 w 22"/>
                <a:gd name="T31" fmla="*/ 17 h 21"/>
                <a:gd name="T32" fmla="*/ 2 w 22"/>
                <a:gd name="T33" fmla="*/ 17 h 21"/>
                <a:gd name="T34" fmla="*/ 4 w 22"/>
                <a:gd name="T35" fmla="*/ 19 h 21"/>
                <a:gd name="T36" fmla="*/ 7 w 22"/>
                <a:gd name="T37" fmla="*/ 21 h 21"/>
                <a:gd name="T38" fmla="*/ 11 w 22"/>
                <a:gd name="T39" fmla="*/ 21 h 21"/>
                <a:gd name="T40" fmla="*/ 15 w 22"/>
                <a:gd name="T41" fmla="*/ 21 h 21"/>
                <a:gd name="T42" fmla="*/ 15 w 22"/>
                <a:gd name="T43" fmla="*/ 21 h 21"/>
                <a:gd name="T44" fmla="*/ 17 w 22"/>
                <a:gd name="T45" fmla="*/ 19 h 21"/>
                <a:gd name="T46" fmla="*/ 20 w 22"/>
                <a:gd name="T47" fmla="*/ 17 h 21"/>
                <a:gd name="T48" fmla="*/ 21 w 22"/>
                <a:gd name="T49" fmla="*/ 14 h 21"/>
                <a:gd name="T50" fmla="*/ 22 w 22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22" y="11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4" name="Freeform 92">
              <a:extLst>
                <a:ext uri="{FF2B5EF4-FFF2-40B4-BE49-F238E27FC236}">
                  <a16:creationId xmlns:a16="http://schemas.microsoft.com/office/drawing/2014/main" id="{8A7584E7-E986-403F-86C3-7973946E9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6" y="1524"/>
              <a:ext cx="23" cy="21"/>
            </a:xfrm>
            <a:custGeom>
              <a:avLst/>
              <a:gdLst>
                <a:gd name="T0" fmla="*/ 23 w 23"/>
                <a:gd name="T1" fmla="*/ 11 h 21"/>
                <a:gd name="T2" fmla="*/ 23 w 23"/>
                <a:gd name="T3" fmla="*/ 11 h 21"/>
                <a:gd name="T4" fmla="*/ 22 w 23"/>
                <a:gd name="T5" fmla="*/ 8 h 21"/>
                <a:gd name="T6" fmla="*/ 21 w 23"/>
                <a:gd name="T7" fmla="*/ 4 h 21"/>
                <a:gd name="T8" fmla="*/ 19 w 23"/>
                <a:gd name="T9" fmla="*/ 2 h 21"/>
                <a:gd name="T10" fmla="*/ 15 w 23"/>
                <a:gd name="T11" fmla="*/ 0 h 21"/>
                <a:gd name="T12" fmla="*/ 15 w 23"/>
                <a:gd name="T13" fmla="*/ 0 h 21"/>
                <a:gd name="T14" fmla="*/ 12 w 23"/>
                <a:gd name="T15" fmla="*/ 0 h 21"/>
                <a:gd name="T16" fmla="*/ 8 w 23"/>
                <a:gd name="T17" fmla="*/ 0 h 21"/>
                <a:gd name="T18" fmla="*/ 6 w 23"/>
                <a:gd name="T19" fmla="*/ 2 h 21"/>
                <a:gd name="T20" fmla="*/ 3 w 23"/>
                <a:gd name="T21" fmla="*/ 4 h 21"/>
                <a:gd name="T22" fmla="*/ 3 w 23"/>
                <a:gd name="T23" fmla="*/ 4 h 21"/>
                <a:gd name="T24" fmla="*/ 1 w 23"/>
                <a:gd name="T25" fmla="*/ 8 h 21"/>
                <a:gd name="T26" fmla="*/ 0 w 23"/>
                <a:gd name="T27" fmla="*/ 11 h 21"/>
                <a:gd name="T28" fmla="*/ 1 w 23"/>
                <a:gd name="T29" fmla="*/ 14 h 21"/>
                <a:gd name="T30" fmla="*/ 3 w 23"/>
                <a:gd name="T31" fmla="*/ 17 h 21"/>
                <a:gd name="T32" fmla="*/ 3 w 23"/>
                <a:gd name="T33" fmla="*/ 17 h 21"/>
                <a:gd name="T34" fmla="*/ 6 w 23"/>
                <a:gd name="T35" fmla="*/ 19 h 21"/>
                <a:gd name="T36" fmla="*/ 8 w 23"/>
                <a:gd name="T37" fmla="*/ 21 h 21"/>
                <a:gd name="T38" fmla="*/ 12 w 23"/>
                <a:gd name="T39" fmla="*/ 21 h 21"/>
                <a:gd name="T40" fmla="*/ 15 w 23"/>
                <a:gd name="T41" fmla="*/ 21 h 21"/>
                <a:gd name="T42" fmla="*/ 15 w 23"/>
                <a:gd name="T43" fmla="*/ 21 h 21"/>
                <a:gd name="T44" fmla="*/ 19 w 23"/>
                <a:gd name="T45" fmla="*/ 19 h 21"/>
                <a:gd name="T46" fmla="*/ 21 w 23"/>
                <a:gd name="T47" fmla="*/ 17 h 21"/>
                <a:gd name="T48" fmla="*/ 22 w 23"/>
                <a:gd name="T49" fmla="*/ 14 h 21"/>
                <a:gd name="T50" fmla="*/ 23 w 23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1">
                  <a:moveTo>
                    <a:pt x="23" y="11"/>
                  </a:moveTo>
                  <a:lnTo>
                    <a:pt x="23" y="11"/>
                  </a:lnTo>
                  <a:lnTo>
                    <a:pt x="22" y="8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6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6" y="19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2" y="14"/>
                  </a:lnTo>
                  <a:lnTo>
                    <a:pt x="23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5" name="Freeform 93">
              <a:extLst>
                <a:ext uri="{FF2B5EF4-FFF2-40B4-BE49-F238E27FC236}">
                  <a16:creationId xmlns:a16="http://schemas.microsoft.com/office/drawing/2014/main" id="{2F461977-9D73-4A12-BDC1-EAFC76986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1510"/>
              <a:ext cx="22" cy="23"/>
            </a:xfrm>
            <a:custGeom>
              <a:avLst/>
              <a:gdLst>
                <a:gd name="T0" fmla="*/ 22 w 22"/>
                <a:gd name="T1" fmla="*/ 12 h 23"/>
                <a:gd name="T2" fmla="*/ 22 w 22"/>
                <a:gd name="T3" fmla="*/ 12 h 23"/>
                <a:gd name="T4" fmla="*/ 21 w 22"/>
                <a:gd name="T5" fmla="*/ 8 h 23"/>
                <a:gd name="T6" fmla="*/ 20 w 22"/>
                <a:gd name="T7" fmla="*/ 6 h 23"/>
                <a:gd name="T8" fmla="*/ 18 w 22"/>
                <a:gd name="T9" fmla="*/ 2 h 23"/>
                <a:gd name="T10" fmla="*/ 15 w 22"/>
                <a:gd name="T11" fmla="*/ 1 h 23"/>
                <a:gd name="T12" fmla="*/ 15 w 22"/>
                <a:gd name="T13" fmla="*/ 1 h 23"/>
                <a:gd name="T14" fmla="*/ 12 w 22"/>
                <a:gd name="T15" fmla="*/ 0 h 23"/>
                <a:gd name="T16" fmla="*/ 8 w 22"/>
                <a:gd name="T17" fmla="*/ 1 h 23"/>
                <a:gd name="T18" fmla="*/ 5 w 22"/>
                <a:gd name="T19" fmla="*/ 2 h 23"/>
                <a:gd name="T20" fmla="*/ 2 w 22"/>
                <a:gd name="T21" fmla="*/ 6 h 23"/>
                <a:gd name="T22" fmla="*/ 2 w 22"/>
                <a:gd name="T23" fmla="*/ 6 h 23"/>
                <a:gd name="T24" fmla="*/ 1 w 22"/>
                <a:gd name="T25" fmla="*/ 8 h 23"/>
                <a:gd name="T26" fmla="*/ 0 w 22"/>
                <a:gd name="T27" fmla="*/ 12 h 23"/>
                <a:gd name="T28" fmla="*/ 1 w 22"/>
                <a:gd name="T29" fmla="*/ 15 h 23"/>
                <a:gd name="T30" fmla="*/ 2 w 22"/>
                <a:gd name="T31" fmla="*/ 18 h 23"/>
                <a:gd name="T32" fmla="*/ 2 w 22"/>
                <a:gd name="T33" fmla="*/ 18 h 23"/>
                <a:gd name="T34" fmla="*/ 5 w 22"/>
                <a:gd name="T35" fmla="*/ 20 h 23"/>
                <a:gd name="T36" fmla="*/ 8 w 22"/>
                <a:gd name="T37" fmla="*/ 22 h 23"/>
                <a:gd name="T38" fmla="*/ 12 w 22"/>
                <a:gd name="T39" fmla="*/ 23 h 23"/>
                <a:gd name="T40" fmla="*/ 15 w 22"/>
                <a:gd name="T41" fmla="*/ 22 h 23"/>
                <a:gd name="T42" fmla="*/ 15 w 22"/>
                <a:gd name="T43" fmla="*/ 22 h 23"/>
                <a:gd name="T44" fmla="*/ 18 w 22"/>
                <a:gd name="T45" fmla="*/ 20 h 23"/>
                <a:gd name="T46" fmla="*/ 20 w 22"/>
                <a:gd name="T47" fmla="*/ 18 h 23"/>
                <a:gd name="T48" fmla="*/ 21 w 22"/>
                <a:gd name="T49" fmla="*/ 15 h 23"/>
                <a:gd name="T50" fmla="*/ 22 w 22"/>
                <a:gd name="T5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3">
                  <a:moveTo>
                    <a:pt x="22" y="12"/>
                  </a:moveTo>
                  <a:lnTo>
                    <a:pt x="22" y="12"/>
                  </a:lnTo>
                  <a:lnTo>
                    <a:pt x="21" y="8"/>
                  </a:lnTo>
                  <a:lnTo>
                    <a:pt x="20" y="6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2" y="23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5"/>
                  </a:lnTo>
                  <a:lnTo>
                    <a:pt x="22" y="12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6" name="Freeform 94">
              <a:extLst>
                <a:ext uri="{FF2B5EF4-FFF2-40B4-BE49-F238E27FC236}">
                  <a16:creationId xmlns:a16="http://schemas.microsoft.com/office/drawing/2014/main" id="{C9940004-ABDB-4B68-8784-7CBEFF867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6" y="1487"/>
              <a:ext cx="21" cy="22"/>
            </a:xfrm>
            <a:custGeom>
              <a:avLst/>
              <a:gdLst>
                <a:gd name="T0" fmla="*/ 21 w 21"/>
                <a:gd name="T1" fmla="*/ 11 h 22"/>
                <a:gd name="T2" fmla="*/ 21 w 21"/>
                <a:gd name="T3" fmla="*/ 11 h 22"/>
                <a:gd name="T4" fmla="*/ 21 w 21"/>
                <a:gd name="T5" fmla="*/ 7 h 22"/>
                <a:gd name="T6" fmla="*/ 19 w 21"/>
                <a:gd name="T7" fmla="*/ 5 h 22"/>
                <a:gd name="T8" fmla="*/ 17 w 21"/>
                <a:gd name="T9" fmla="*/ 2 h 22"/>
                <a:gd name="T10" fmla="*/ 14 w 21"/>
                <a:gd name="T11" fmla="*/ 1 h 22"/>
                <a:gd name="T12" fmla="*/ 14 w 21"/>
                <a:gd name="T13" fmla="*/ 1 h 22"/>
                <a:gd name="T14" fmla="*/ 11 w 21"/>
                <a:gd name="T15" fmla="*/ 0 h 22"/>
                <a:gd name="T16" fmla="*/ 7 w 21"/>
                <a:gd name="T17" fmla="*/ 1 h 22"/>
                <a:gd name="T18" fmla="*/ 4 w 21"/>
                <a:gd name="T19" fmla="*/ 2 h 22"/>
                <a:gd name="T20" fmla="*/ 2 w 21"/>
                <a:gd name="T21" fmla="*/ 5 h 22"/>
                <a:gd name="T22" fmla="*/ 2 w 21"/>
                <a:gd name="T23" fmla="*/ 5 h 22"/>
                <a:gd name="T24" fmla="*/ 0 w 21"/>
                <a:gd name="T25" fmla="*/ 7 h 22"/>
                <a:gd name="T26" fmla="*/ 0 w 21"/>
                <a:gd name="T27" fmla="*/ 11 h 22"/>
                <a:gd name="T28" fmla="*/ 0 w 21"/>
                <a:gd name="T29" fmla="*/ 15 h 22"/>
                <a:gd name="T30" fmla="*/ 2 w 21"/>
                <a:gd name="T31" fmla="*/ 18 h 22"/>
                <a:gd name="T32" fmla="*/ 2 w 21"/>
                <a:gd name="T33" fmla="*/ 18 h 22"/>
                <a:gd name="T34" fmla="*/ 4 w 21"/>
                <a:gd name="T35" fmla="*/ 20 h 22"/>
                <a:gd name="T36" fmla="*/ 7 w 21"/>
                <a:gd name="T37" fmla="*/ 21 h 22"/>
                <a:gd name="T38" fmla="*/ 11 w 21"/>
                <a:gd name="T39" fmla="*/ 22 h 22"/>
                <a:gd name="T40" fmla="*/ 14 w 21"/>
                <a:gd name="T41" fmla="*/ 21 h 22"/>
                <a:gd name="T42" fmla="*/ 14 w 21"/>
                <a:gd name="T43" fmla="*/ 21 h 22"/>
                <a:gd name="T44" fmla="*/ 17 w 21"/>
                <a:gd name="T45" fmla="*/ 20 h 22"/>
                <a:gd name="T46" fmla="*/ 19 w 21"/>
                <a:gd name="T47" fmla="*/ 18 h 22"/>
                <a:gd name="T48" fmla="*/ 21 w 21"/>
                <a:gd name="T49" fmla="*/ 15 h 22"/>
                <a:gd name="T50" fmla="*/ 21 w 21"/>
                <a:gd name="T5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lnTo>
                    <a:pt x="21" y="11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1" y="22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7" name="Freeform 95">
              <a:extLst>
                <a:ext uri="{FF2B5EF4-FFF2-40B4-BE49-F238E27FC236}">
                  <a16:creationId xmlns:a16="http://schemas.microsoft.com/office/drawing/2014/main" id="{0FD0772D-D442-4CF8-904D-4647045B9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474"/>
              <a:ext cx="21" cy="22"/>
            </a:xfrm>
            <a:custGeom>
              <a:avLst/>
              <a:gdLst>
                <a:gd name="T0" fmla="*/ 21 w 21"/>
                <a:gd name="T1" fmla="*/ 12 h 22"/>
                <a:gd name="T2" fmla="*/ 21 w 21"/>
                <a:gd name="T3" fmla="*/ 12 h 22"/>
                <a:gd name="T4" fmla="*/ 21 w 21"/>
                <a:gd name="T5" fmla="*/ 7 h 22"/>
                <a:gd name="T6" fmla="*/ 19 w 21"/>
                <a:gd name="T7" fmla="*/ 5 h 22"/>
                <a:gd name="T8" fmla="*/ 17 w 21"/>
                <a:gd name="T9" fmla="*/ 2 h 22"/>
                <a:gd name="T10" fmla="*/ 14 w 21"/>
                <a:gd name="T11" fmla="*/ 1 h 22"/>
                <a:gd name="T12" fmla="*/ 14 w 21"/>
                <a:gd name="T13" fmla="*/ 1 h 22"/>
                <a:gd name="T14" fmla="*/ 10 w 21"/>
                <a:gd name="T15" fmla="*/ 0 h 22"/>
                <a:gd name="T16" fmla="*/ 7 w 21"/>
                <a:gd name="T17" fmla="*/ 1 h 22"/>
                <a:gd name="T18" fmla="*/ 4 w 21"/>
                <a:gd name="T19" fmla="*/ 2 h 22"/>
                <a:gd name="T20" fmla="*/ 2 w 21"/>
                <a:gd name="T21" fmla="*/ 5 h 22"/>
                <a:gd name="T22" fmla="*/ 2 w 21"/>
                <a:gd name="T23" fmla="*/ 5 h 22"/>
                <a:gd name="T24" fmla="*/ 0 w 21"/>
                <a:gd name="T25" fmla="*/ 8 h 22"/>
                <a:gd name="T26" fmla="*/ 0 w 21"/>
                <a:gd name="T27" fmla="*/ 12 h 22"/>
                <a:gd name="T28" fmla="*/ 0 w 21"/>
                <a:gd name="T29" fmla="*/ 15 h 22"/>
                <a:gd name="T30" fmla="*/ 2 w 21"/>
                <a:gd name="T31" fmla="*/ 18 h 22"/>
                <a:gd name="T32" fmla="*/ 2 w 21"/>
                <a:gd name="T33" fmla="*/ 18 h 22"/>
                <a:gd name="T34" fmla="*/ 4 w 21"/>
                <a:gd name="T35" fmla="*/ 20 h 22"/>
                <a:gd name="T36" fmla="*/ 7 w 21"/>
                <a:gd name="T37" fmla="*/ 21 h 22"/>
                <a:gd name="T38" fmla="*/ 10 w 21"/>
                <a:gd name="T39" fmla="*/ 22 h 22"/>
                <a:gd name="T40" fmla="*/ 14 w 21"/>
                <a:gd name="T41" fmla="*/ 21 h 22"/>
                <a:gd name="T42" fmla="*/ 14 w 21"/>
                <a:gd name="T43" fmla="*/ 21 h 22"/>
                <a:gd name="T44" fmla="*/ 17 w 21"/>
                <a:gd name="T45" fmla="*/ 20 h 22"/>
                <a:gd name="T46" fmla="*/ 19 w 21"/>
                <a:gd name="T47" fmla="*/ 18 h 22"/>
                <a:gd name="T48" fmla="*/ 21 w 21"/>
                <a:gd name="T49" fmla="*/ 15 h 22"/>
                <a:gd name="T50" fmla="*/ 21 w 21"/>
                <a:gd name="T5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2">
                  <a:moveTo>
                    <a:pt x="21" y="12"/>
                  </a:moveTo>
                  <a:lnTo>
                    <a:pt x="21" y="12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0" y="22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2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8" name="Freeform 96">
              <a:extLst>
                <a:ext uri="{FF2B5EF4-FFF2-40B4-BE49-F238E27FC236}">
                  <a16:creationId xmlns:a16="http://schemas.microsoft.com/office/drawing/2014/main" id="{127241AC-228A-4241-B459-380997BB4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6" y="1455"/>
              <a:ext cx="21" cy="21"/>
            </a:xfrm>
            <a:custGeom>
              <a:avLst/>
              <a:gdLst>
                <a:gd name="T0" fmla="*/ 21 w 21"/>
                <a:gd name="T1" fmla="*/ 10 h 21"/>
                <a:gd name="T2" fmla="*/ 21 w 21"/>
                <a:gd name="T3" fmla="*/ 10 h 21"/>
                <a:gd name="T4" fmla="*/ 21 w 21"/>
                <a:gd name="T5" fmla="*/ 7 h 21"/>
                <a:gd name="T6" fmla="*/ 20 w 21"/>
                <a:gd name="T7" fmla="*/ 4 h 21"/>
                <a:gd name="T8" fmla="*/ 17 w 21"/>
                <a:gd name="T9" fmla="*/ 2 h 21"/>
                <a:gd name="T10" fmla="*/ 13 w 21"/>
                <a:gd name="T11" fmla="*/ 0 h 21"/>
                <a:gd name="T12" fmla="*/ 13 w 21"/>
                <a:gd name="T13" fmla="*/ 0 h 21"/>
                <a:gd name="T14" fmla="*/ 10 w 21"/>
                <a:gd name="T15" fmla="*/ 0 h 21"/>
                <a:gd name="T16" fmla="*/ 7 w 21"/>
                <a:gd name="T17" fmla="*/ 0 h 21"/>
                <a:gd name="T18" fmla="*/ 4 w 21"/>
                <a:gd name="T19" fmla="*/ 2 h 21"/>
                <a:gd name="T20" fmla="*/ 2 w 21"/>
                <a:gd name="T21" fmla="*/ 4 h 21"/>
                <a:gd name="T22" fmla="*/ 2 w 21"/>
                <a:gd name="T23" fmla="*/ 4 h 21"/>
                <a:gd name="T24" fmla="*/ 0 w 21"/>
                <a:gd name="T25" fmla="*/ 7 h 21"/>
                <a:gd name="T26" fmla="*/ 0 w 21"/>
                <a:gd name="T27" fmla="*/ 10 h 21"/>
                <a:gd name="T28" fmla="*/ 0 w 21"/>
                <a:gd name="T29" fmla="*/ 14 h 21"/>
                <a:gd name="T30" fmla="*/ 2 w 21"/>
                <a:gd name="T31" fmla="*/ 17 h 21"/>
                <a:gd name="T32" fmla="*/ 2 w 21"/>
                <a:gd name="T33" fmla="*/ 17 h 21"/>
                <a:gd name="T34" fmla="*/ 4 w 21"/>
                <a:gd name="T35" fmla="*/ 19 h 21"/>
                <a:gd name="T36" fmla="*/ 7 w 21"/>
                <a:gd name="T37" fmla="*/ 21 h 21"/>
                <a:gd name="T38" fmla="*/ 10 w 21"/>
                <a:gd name="T39" fmla="*/ 21 h 21"/>
                <a:gd name="T40" fmla="*/ 13 w 21"/>
                <a:gd name="T41" fmla="*/ 21 h 21"/>
                <a:gd name="T42" fmla="*/ 13 w 21"/>
                <a:gd name="T43" fmla="*/ 21 h 21"/>
                <a:gd name="T44" fmla="*/ 17 w 21"/>
                <a:gd name="T45" fmla="*/ 19 h 21"/>
                <a:gd name="T46" fmla="*/ 20 w 21"/>
                <a:gd name="T47" fmla="*/ 17 h 21"/>
                <a:gd name="T48" fmla="*/ 21 w 21"/>
                <a:gd name="T49" fmla="*/ 14 h 21"/>
                <a:gd name="T50" fmla="*/ 21 w 21"/>
                <a:gd name="T5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21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1" y="10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299" name="Freeform 97">
              <a:extLst>
                <a:ext uri="{FF2B5EF4-FFF2-40B4-BE49-F238E27FC236}">
                  <a16:creationId xmlns:a16="http://schemas.microsoft.com/office/drawing/2014/main" id="{3DBA0157-9BCF-47EE-B97F-343AD2CC1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3" y="1445"/>
              <a:ext cx="22" cy="21"/>
            </a:xfrm>
            <a:custGeom>
              <a:avLst/>
              <a:gdLst>
                <a:gd name="T0" fmla="*/ 22 w 22"/>
                <a:gd name="T1" fmla="*/ 11 h 21"/>
                <a:gd name="T2" fmla="*/ 22 w 22"/>
                <a:gd name="T3" fmla="*/ 11 h 21"/>
                <a:gd name="T4" fmla="*/ 21 w 22"/>
                <a:gd name="T5" fmla="*/ 8 h 21"/>
                <a:gd name="T6" fmla="*/ 20 w 22"/>
                <a:gd name="T7" fmla="*/ 4 h 21"/>
                <a:gd name="T8" fmla="*/ 18 w 22"/>
                <a:gd name="T9" fmla="*/ 2 h 21"/>
                <a:gd name="T10" fmla="*/ 15 w 22"/>
                <a:gd name="T11" fmla="*/ 0 h 21"/>
                <a:gd name="T12" fmla="*/ 15 w 22"/>
                <a:gd name="T13" fmla="*/ 0 h 21"/>
                <a:gd name="T14" fmla="*/ 10 w 22"/>
                <a:gd name="T15" fmla="*/ 0 h 21"/>
                <a:gd name="T16" fmla="*/ 7 w 22"/>
                <a:gd name="T17" fmla="*/ 0 h 21"/>
                <a:gd name="T18" fmla="*/ 4 w 22"/>
                <a:gd name="T19" fmla="*/ 2 h 21"/>
                <a:gd name="T20" fmla="*/ 2 w 22"/>
                <a:gd name="T21" fmla="*/ 4 h 21"/>
                <a:gd name="T22" fmla="*/ 2 w 22"/>
                <a:gd name="T23" fmla="*/ 4 h 21"/>
                <a:gd name="T24" fmla="*/ 1 w 22"/>
                <a:gd name="T25" fmla="*/ 8 h 21"/>
                <a:gd name="T26" fmla="*/ 0 w 22"/>
                <a:gd name="T27" fmla="*/ 11 h 21"/>
                <a:gd name="T28" fmla="*/ 1 w 22"/>
                <a:gd name="T29" fmla="*/ 14 h 21"/>
                <a:gd name="T30" fmla="*/ 2 w 22"/>
                <a:gd name="T31" fmla="*/ 17 h 21"/>
                <a:gd name="T32" fmla="*/ 2 w 22"/>
                <a:gd name="T33" fmla="*/ 17 h 21"/>
                <a:gd name="T34" fmla="*/ 4 w 22"/>
                <a:gd name="T35" fmla="*/ 19 h 21"/>
                <a:gd name="T36" fmla="*/ 7 w 22"/>
                <a:gd name="T37" fmla="*/ 21 h 21"/>
                <a:gd name="T38" fmla="*/ 10 w 22"/>
                <a:gd name="T39" fmla="*/ 21 h 21"/>
                <a:gd name="T40" fmla="*/ 15 w 22"/>
                <a:gd name="T41" fmla="*/ 21 h 21"/>
                <a:gd name="T42" fmla="*/ 15 w 22"/>
                <a:gd name="T43" fmla="*/ 21 h 21"/>
                <a:gd name="T44" fmla="*/ 18 w 22"/>
                <a:gd name="T45" fmla="*/ 19 h 21"/>
                <a:gd name="T46" fmla="*/ 20 w 22"/>
                <a:gd name="T47" fmla="*/ 17 h 21"/>
                <a:gd name="T48" fmla="*/ 21 w 22"/>
                <a:gd name="T49" fmla="*/ 14 h 21"/>
                <a:gd name="T50" fmla="*/ 22 w 22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22" y="11"/>
                  </a:lnTo>
                  <a:lnTo>
                    <a:pt x="21" y="8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0" name="Freeform 98">
              <a:extLst>
                <a:ext uri="{FF2B5EF4-FFF2-40B4-BE49-F238E27FC236}">
                  <a16:creationId xmlns:a16="http://schemas.microsoft.com/office/drawing/2014/main" id="{366D0D1C-3B9D-4776-8BA8-0F58EE212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1399"/>
              <a:ext cx="22" cy="22"/>
            </a:xfrm>
            <a:custGeom>
              <a:avLst/>
              <a:gdLst>
                <a:gd name="T0" fmla="*/ 22 w 22"/>
                <a:gd name="T1" fmla="*/ 11 h 22"/>
                <a:gd name="T2" fmla="*/ 22 w 22"/>
                <a:gd name="T3" fmla="*/ 11 h 22"/>
                <a:gd name="T4" fmla="*/ 21 w 22"/>
                <a:gd name="T5" fmla="*/ 8 h 22"/>
                <a:gd name="T6" fmla="*/ 20 w 22"/>
                <a:gd name="T7" fmla="*/ 4 h 22"/>
                <a:gd name="T8" fmla="*/ 18 w 22"/>
                <a:gd name="T9" fmla="*/ 2 h 22"/>
                <a:gd name="T10" fmla="*/ 15 w 22"/>
                <a:gd name="T11" fmla="*/ 0 h 22"/>
                <a:gd name="T12" fmla="*/ 15 w 22"/>
                <a:gd name="T13" fmla="*/ 0 h 22"/>
                <a:gd name="T14" fmla="*/ 10 w 22"/>
                <a:gd name="T15" fmla="*/ 0 h 22"/>
                <a:gd name="T16" fmla="*/ 7 w 22"/>
                <a:gd name="T17" fmla="*/ 0 h 22"/>
                <a:gd name="T18" fmla="*/ 5 w 22"/>
                <a:gd name="T19" fmla="*/ 2 h 22"/>
                <a:gd name="T20" fmla="*/ 2 w 22"/>
                <a:gd name="T21" fmla="*/ 4 h 22"/>
                <a:gd name="T22" fmla="*/ 2 w 22"/>
                <a:gd name="T23" fmla="*/ 4 h 22"/>
                <a:gd name="T24" fmla="*/ 1 w 22"/>
                <a:gd name="T25" fmla="*/ 8 h 22"/>
                <a:gd name="T26" fmla="*/ 0 w 22"/>
                <a:gd name="T27" fmla="*/ 11 h 22"/>
                <a:gd name="T28" fmla="*/ 1 w 22"/>
                <a:gd name="T29" fmla="*/ 14 h 22"/>
                <a:gd name="T30" fmla="*/ 2 w 22"/>
                <a:gd name="T31" fmla="*/ 17 h 22"/>
                <a:gd name="T32" fmla="*/ 2 w 22"/>
                <a:gd name="T33" fmla="*/ 17 h 22"/>
                <a:gd name="T34" fmla="*/ 5 w 22"/>
                <a:gd name="T35" fmla="*/ 19 h 22"/>
                <a:gd name="T36" fmla="*/ 7 w 22"/>
                <a:gd name="T37" fmla="*/ 22 h 22"/>
                <a:gd name="T38" fmla="*/ 10 w 22"/>
                <a:gd name="T39" fmla="*/ 22 h 22"/>
                <a:gd name="T40" fmla="*/ 15 w 22"/>
                <a:gd name="T41" fmla="*/ 22 h 22"/>
                <a:gd name="T42" fmla="*/ 15 w 22"/>
                <a:gd name="T43" fmla="*/ 22 h 22"/>
                <a:gd name="T44" fmla="*/ 18 w 22"/>
                <a:gd name="T45" fmla="*/ 19 h 22"/>
                <a:gd name="T46" fmla="*/ 20 w 22"/>
                <a:gd name="T47" fmla="*/ 17 h 22"/>
                <a:gd name="T48" fmla="*/ 21 w 22"/>
                <a:gd name="T49" fmla="*/ 14 h 22"/>
                <a:gd name="T50" fmla="*/ 22 w 22"/>
                <a:gd name="T5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2" y="11"/>
                  </a:lnTo>
                  <a:lnTo>
                    <a:pt x="21" y="8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1" name="Freeform 99">
              <a:extLst>
                <a:ext uri="{FF2B5EF4-FFF2-40B4-BE49-F238E27FC236}">
                  <a16:creationId xmlns:a16="http://schemas.microsoft.com/office/drawing/2014/main" id="{0BECD9B4-DC24-4F40-827F-388BA9EC21F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1383"/>
              <a:ext cx="22" cy="23"/>
            </a:xfrm>
            <a:custGeom>
              <a:avLst/>
              <a:gdLst>
                <a:gd name="T0" fmla="*/ 22 w 22"/>
                <a:gd name="T1" fmla="*/ 11 h 23"/>
                <a:gd name="T2" fmla="*/ 22 w 22"/>
                <a:gd name="T3" fmla="*/ 11 h 23"/>
                <a:gd name="T4" fmla="*/ 21 w 22"/>
                <a:gd name="T5" fmla="*/ 8 h 23"/>
                <a:gd name="T6" fmla="*/ 20 w 22"/>
                <a:gd name="T7" fmla="*/ 4 h 23"/>
                <a:gd name="T8" fmla="*/ 17 w 22"/>
                <a:gd name="T9" fmla="*/ 2 h 23"/>
                <a:gd name="T10" fmla="*/ 14 w 22"/>
                <a:gd name="T11" fmla="*/ 1 h 23"/>
                <a:gd name="T12" fmla="*/ 14 w 22"/>
                <a:gd name="T13" fmla="*/ 1 h 23"/>
                <a:gd name="T14" fmla="*/ 10 w 22"/>
                <a:gd name="T15" fmla="*/ 0 h 23"/>
                <a:gd name="T16" fmla="*/ 7 w 22"/>
                <a:gd name="T17" fmla="*/ 1 h 23"/>
                <a:gd name="T18" fmla="*/ 4 w 22"/>
                <a:gd name="T19" fmla="*/ 2 h 23"/>
                <a:gd name="T20" fmla="*/ 2 w 22"/>
                <a:gd name="T21" fmla="*/ 4 h 23"/>
                <a:gd name="T22" fmla="*/ 2 w 22"/>
                <a:gd name="T23" fmla="*/ 4 h 23"/>
                <a:gd name="T24" fmla="*/ 0 w 22"/>
                <a:gd name="T25" fmla="*/ 8 h 23"/>
                <a:gd name="T26" fmla="*/ 0 w 22"/>
                <a:gd name="T27" fmla="*/ 11 h 23"/>
                <a:gd name="T28" fmla="*/ 0 w 22"/>
                <a:gd name="T29" fmla="*/ 15 h 23"/>
                <a:gd name="T30" fmla="*/ 2 w 22"/>
                <a:gd name="T31" fmla="*/ 17 h 23"/>
                <a:gd name="T32" fmla="*/ 2 w 22"/>
                <a:gd name="T33" fmla="*/ 17 h 23"/>
                <a:gd name="T34" fmla="*/ 4 w 22"/>
                <a:gd name="T35" fmla="*/ 20 h 23"/>
                <a:gd name="T36" fmla="*/ 7 w 22"/>
                <a:gd name="T37" fmla="*/ 22 h 23"/>
                <a:gd name="T38" fmla="*/ 10 w 22"/>
                <a:gd name="T39" fmla="*/ 23 h 23"/>
                <a:gd name="T40" fmla="*/ 14 w 22"/>
                <a:gd name="T41" fmla="*/ 22 h 23"/>
                <a:gd name="T42" fmla="*/ 14 w 22"/>
                <a:gd name="T43" fmla="*/ 22 h 23"/>
                <a:gd name="T44" fmla="*/ 17 w 22"/>
                <a:gd name="T45" fmla="*/ 20 h 23"/>
                <a:gd name="T46" fmla="*/ 20 w 22"/>
                <a:gd name="T47" fmla="*/ 17 h 23"/>
                <a:gd name="T48" fmla="*/ 21 w 22"/>
                <a:gd name="T49" fmla="*/ 15 h 23"/>
                <a:gd name="T50" fmla="*/ 22 w 22"/>
                <a:gd name="T5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3">
                  <a:moveTo>
                    <a:pt x="22" y="11"/>
                  </a:moveTo>
                  <a:lnTo>
                    <a:pt x="22" y="11"/>
                  </a:lnTo>
                  <a:lnTo>
                    <a:pt x="21" y="8"/>
                  </a:lnTo>
                  <a:lnTo>
                    <a:pt x="20" y="4"/>
                  </a:lnTo>
                  <a:lnTo>
                    <a:pt x="17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7" y="20"/>
                  </a:lnTo>
                  <a:lnTo>
                    <a:pt x="20" y="17"/>
                  </a:lnTo>
                  <a:lnTo>
                    <a:pt x="21" y="15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2" name="Freeform 100">
              <a:extLst>
                <a:ext uri="{FF2B5EF4-FFF2-40B4-BE49-F238E27FC236}">
                  <a16:creationId xmlns:a16="http://schemas.microsoft.com/office/drawing/2014/main" id="{BE2A6B8C-7769-4906-8963-5BDD7D77D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" y="1375"/>
              <a:ext cx="22" cy="21"/>
            </a:xfrm>
            <a:custGeom>
              <a:avLst/>
              <a:gdLst>
                <a:gd name="T0" fmla="*/ 22 w 22"/>
                <a:gd name="T1" fmla="*/ 10 h 21"/>
                <a:gd name="T2" fmla="*/ 22 w 22"/>
                <a:gd name="T3" fmla="*/ 10 h 21"/>
                <a:gd name="T4" fmla="*/ 21 w 22"/>
                <a:gd name="T5" fmla="*/ 7 h 21"/>
                <a:gd name="T6" fmla="*/ 20 w 22"/>
                <a:gd name="T7" fmla="*/ 4 h 21"/>
                <a:gd name="T8" fmla="*/ 18 w 22"/>
                <a:gd name="T9" fmla="*/ 2 h 21"/>
                <a:gd name="T10" fmla="*/ 15 w 22"/>
                <a:gd name="T11" fmla="*/ 0 h 21"/>
                <a:gd name="T12" fmla="*/ 15 w 22"/>
                <a:gd name="T13" fmla="*/ 0 h 21"/>
                <a:gd name="T14" fmla="*/ 12 w 22"/>
                <a:gd name="T15" fmla="*/ 0 h 21"/>
                <a:gd name="T16" fmla="*/ 8 w 22"/>
                <a:gd name="T17" fmla="*/ 0 h 21"/>
                <a:gd name="T18" fmla="*/ 5 w 22"/>
                <a:gd name="T19" fmla="*/ 2 h 21"/>
                <a:gd name="T20" fmla="*/ 2 w 22"/>
                <a:gd name="T21" fmla="*/ 4 h 21"/>
                <a:gd name="T22" fmla="*/ 2 w 22"/>
                <a:gd name="T23" fmla="*/ 4 h 21"/>
                <a:gd name="T24" fmla="*/ 1 w 22"/>
                <a:gd name="T25" fmla="*/ 7 h 21"/>
                <a:gd name="T26" fmla="*/ 0 w 22"/>
                <a:gd name="T27" fmla="*/ 10 h 21"/>
                <a:gd name="T28" fmla="*/ 1 w 22"/>
                <a:gd name="T29" fmla="*/ 14 h 21"/>
                <a:gd name="T30" fmla="*/ 2 w 22"/>
                <a:gd name="T31" fmla="*/ 17 h 21"/>
                <a:gd name="T32" fmla="*/ 2 w 22"/>
                <a:gd name="T33" fmla="*/ 17 h 21"/>
                <a:gd name="T34" fmla="*/ 5 w 22"/>
                <a:gd name="T35" fmla="*/ 19 h 21"/>
                <a:gd name="T36" fmla="*/ 8 w 22"/>
                <a:gd name="T37" fmla="*/ 21 h 21"/>
                <a:gd name="T38" fmla="*/ 12 w 22"/>
                <a:gd name="T39" fmla="*/ 21 h 21"/>
                <a:gd name="T40" fmla="*/ 15 w 22"/>
                <a:gd name="T41" fmla="*/ 21 h 21"/>
                <a:gd name="T42" fmla="*/ 15 w 22"/>
                <a:gd name="T43" fmla="*/ 21 h 21"/>
                <a:gd name="T44" fmla="*/ 18 w 22"/>
                <a:gd name="T45" fmla="*/ 19 h 21"/>
                <a:gd name="T46" fmla="*/ 20 w 22"/>
                <a:gd name="T47" fmla="*/ 17 h 21"/>
                <a:gd name="T48" fmla="*/ 21 w 22"/>
                <a:gd name="T49" fmla="*/ 14 h 21"/>
                <a:gd name="T50" fmla="*/ 22 w 22"/>
                <a:gd name="T5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1">
                  <a:moveTo>
                    <a:pt x="22" y="10"/>
                  </a:moveTo>
                  <a:lnTo>
                    <a:pt x="22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2" y="10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3" name="Freeform 101">
              <a:extLst>
                <a:ext uri="{FF2B5EF4-FFF2-40B4-BE49-F238E27FC236}">
                  <a16:creationId xmlns:a16="http://schemas.microsoft.com/office/drawing/2014/main" id="{990E37B7-1696-41E0-BDF9-D730012F7C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5" y="1375"/>
              <a:ext cx="21" cy="21"/>
            </a:xfrm>
            <a:custGeom>
              <a:avLst/>
              <a:gdLst>
                <a:gd name="T0" fmla="*/ 21 w 21"/>
                <a:gd name="T1" fmla="*/ 10 h 21"/>
                <a:gd name="T2" fmla="*/ 21 w 21"/>
                <a:gd name="T3" fmla="*/ 10 h 21"/>
                <a:gd name="T4" fmla="*/ 21 w 21"/>
                <a:gd name="T5" fmla="*/ 7 h 21"/>
                <a:gd name="T6" fmla="*/ 19 w 21"/>
                <a:gd name="T7" fmla="*/ 4 h 21"/>
                <a:gd name="T8" fmla="*/ 17 w 21"/>
                <a:gd name="T9" fmla="*/ 2 h 21"/>
                <a:gd name="T10" fmla="*/ 13 w 21"/>
                <a:gd name="T11" fmla="*/ 0 h 21"/>
                <a:gd name="T12" fmla="*/ 13 w 21"/>
                <a:gd name="T13" fmla="*/ 0 h 21"/>
                <a:gd name="T14" fmla="*/ 10 w 21"/>
                <a:gd name="T15" fmla="*/ 0 h 21"/>
                <a:gd name="T16" fmla="*/ 7 w 21"/>
                <a:gd name="T17" fmla="*/ 0 h 21"/>
                <a:gd name="T18" fmla="*/ 4 w 21"/>
                <a:gd name="T19" fmla="*/ 2 h 21"/>
                <a:gd name="T20" fmla="*/ 2 w 21"/>
                <a:gd name="T21" fmla="*/ 4 h 21"/>
                <a:gd name="T22" fmla="*/ 2 w 21"/>
                <a:gd name="T23" fmla="*/ 4 h 21"/>
                <a:gd name="T24" fmla="*/ 0 w 21"/>
                <a:gd name="T25" fmla="*/ 7 h 21"/>
                <a:gd name="T26" fmla="*/ 0 w 21"/>
                <a:gd name="T27" fmla="*/ 10 h 21"/>
                <a:gd name="T28" fmla="*/ 0 w 21"/>
                <a:gd name="T29" fmla="*/ 14 h 21"/>
                <a:gd name="T30" fmla="*/ 2 w 21"/>
                <a:gd name="T31" fmla="*/ 17 h 21"/>
                <a:gd name="T32" fmla="*/ 2 w 21"/>
                <a:gd name="T33" fmla="*/ 17 h 21"/>
                <a:gd name="T34" fmla="*/ 4 w 21"/>
                <a:gd name="T35" fmla="*/ 19 h 21"/>
                <a:gd name="T36" fmla="*/ 7 w 21"/>
                <a:gd name="T37" fmla="*/ 21 h 21"/>
                <a:gd name="T38" fmla="*/ 10 w 21"/>
                <a:gd name="T39" fmla="*/ 21 h 21"/>
                <a:gd name="T40" fmla="*/ 13 w 21"/>
                <a:gd name="T41" fmla="*/ 21 h 21"/>
                <a:gd name="T42" fmla="*/ 13 w 21"/>
                <a:gd name="T43" fmla="*/ 21 h 21"/>
                <a:gd name="T44" fmla="*/ 17 w 21"/>
                <a:gd name="T45" fmla="*/ 19 h 21"/>
                <a:gd name="T46" fmla="*/ 19 w 21"/>
                <a:gd name="T47" fmla="*/ 17 h 21"/>
                <a:gd name="T48" fmla="*/ 21 w 21"/>
                <a:gd name="T49" fmla="*/ 14 h 21"/>
                <a:gd name="T50" fmla="*/ 21 w 21"/>
                <a:gd name="T5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21" y="10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1" y="10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4" name="Freeform 102">
              <a:extLst>
                <a:ext uri="{FF2B5EF4-FFF2-40B4-BE49-F238E27FC236}">
                  <a16:creationId xmlns:a16="http://schemas.microsoft.com/office/drawing/2014/main" id="{42DB84B6-1F62-4603-8676-4750FDE6EC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352"/>
              <a:ext cx="21" cy="23"/>
            </a:xfrm>
            <a:custGeom>
              <a:avLst/>
              <a:gdLst>
                <a:gd name="T0" fmla="*/ 21 w 21"/>
                <a:gd name="T1" fmla="*/ 12 h 23"/>
                <a:gd name="T2" fmla="*/ 21 w 21"/>
                <a:gd name="T3" fmla="*/ 12 h 23"/>
                <a:gd name="T4" fmla="*/ 21 w 21"/>
                <a:gd name="T5" fmla="*/ 8 h 23"/>
                <a:gd name="T6" fmla="*/ 19 w 21"/>
                <a:gd name="T7" fmla="*/ 6 h 23"/>
                <a:gd name="T8" fmla="*/ 17 w 21"/>
                <a:gd name="T9" fmla="*/ 2 h 23"/>
                <a:gd name="T10" fmla="*/ 13 w 21"/>
                <a:gd name="T11" fmla="*/ 1 h 23"/>
                <a:gd name="T12" fmla="*/ 13 w 21"/>
                <a:gd name="T13" fmla="*/ 1 h 23"/>
                <a:gd name="T14" fmla="*/ 10 w 21"/>
                <a:gd name="T15" fmla="*/ 0 h 23"/>
                <a:gd name="T16" fmla="*/ 7 w 21"/>
                <a:gd name="T17" fmla="*/ 1 h 23"/>
                <a:gd name="T18" fmla="*/ 4 w 21"/>
                <a:gd name="T19" fmla="*/ 2 h 23"/>
                <a:gd name="T20" fmla="*/ 2 w 21"/>
                <a:gd name="T21" fmla="*/ 6 h 23"/>
                <a:gd name="T22" fmla="*/ 2 w 21"/>
                <a:gd name="T23" fmla="*/ 6 h 23"/>
                <a:gd name="T24" fmla="*/ 0 w 21"/>
                <a:gd name="T25" fmla="*/ 9 h 23"/>
                <a:gd name="T26" fmla="*/ 0 w 21"/>
                <a:gd name="T27" fmla="*/ 12 h 23"/>
                <a:gd name="T28" fmla="*/ 0 w 21"/>
                <a:gd name="T29" fmla="*/ 15 h 23"/>
                <a:gd name="T30" fmla="*/ 2 w 21"/>
                <a:gd name="T31" fmla="*/ 18 h 23"/>
                <a:gd name="T32" fmla="*/ 2 w 21"/>
                <a:gd name="T33" fmla="*/ 18 h 23"/>
                <a:gd name="T34" fmla="*/ 4 w 21"/>
                <a:gd name="T35" fmla="*/ 21 h 23"/>
                <a:gd name="T36" fmla="*/ 7 w 21"/>
                <a:gd name="T37" fmla="*/ 22 h 23"/>
                <a:gd name="T38" fmla="*/ 10 w 21"/>
                <a:gd name="T39" fmla="*/ 23 h 23"/>
                <a:gd name="T40" fmla="*/ 13 w 21"/>
                <a:gd name="T41" fmla="*/ 22 h 23"/>
                <a:gd name="T42" fmla="*/ 13 w 21"/>
                <a:gd name="T43" fmla="*/ 22 h 23"/>
                <a:gd name="T44" fmla="*/ 17 w 21"/>
                <a:gd name="T45" fmla="*/ 21 h 23"/>
                <a:gd name="T46" fmla="*/ 19 w 21"/>
                <a:gd name="T47" fmla="*/ 18 h 23"/>
                <a:gd name="T48" fmla="*/ 21 w 21"/>
                <a:gd name="T49" fmla="*/ 15 h 23"/>
                <a:gd name="T50" fmla="*/ 21 w 21"/>
                <a:gd name="T5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3">
                  <a:moveTo>
                    <a:pt x="21" y="12"/>
                  </a:moveTo>
                  <a:lnTo>
                    <a:pt x="21" y="12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2"/>
                  </a:lnTo>
                  <a:lnTo>
                    <a:pt x="13" y="1"/>
                  </a:lnTo>
                  <a:lnTo>
                    <a:pt x="13" y="1"/>
                  </a:ln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21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7" y="21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2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5" name="Freeform 103">
              <a:extLst>
                <a:ext uri="{FF2B5EF4-FFF2-40B4-BE49-F238E27FC236}">
                  <a16:creationId xmlns:a16="http://schemas.microsoft.com/office/drawing/2014/main" id="{FB114B98-67AC-40AE-9C21-619DCE35B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6" y="1271"/>
              <a:ext cx="22" cy="22"/>
            </a:xfrm>
            <a:custGeom>
              <a:avLst/>
              <a:gdLst>
                <a:gd name="T0" fmla="*/ 22 w 22"/>
                <a:gd name="T1" fmla="*/ 11 h 22"/>
                <a:gd name="T2" fmla="*/ 22 w 22"/>
                <a:gd name="T3" fmla="*/ 11 h 22"/>
                <a:gd name="T4" fmla="*/ 22 w 22"/>
                <a:gd name="T5" fmla="*/ 8 h 22"/>
                <a:gd name="T6" fmla="*/ 20 w 22"/>
                <a:gd name="T7" fmla="*/ 4 h 22"/>
                <a:gd name="T8" fmla="*/ 17 w 22"/>
                <a:gd name="T9" fmla="*/ 2 h 22"/>
                <a:gd name="T10" fmla="*/ 14 w 22"/>
                <a:gd name="T11" fmla="*/ 0 h 22"/>
                <a:gd name="T12" fmla="*/ 14 w 22"/>
                <a:gd name="T13" fmla="*/ 0 h 22"/>
                <a:gd name="T14" fmla="*/ 11 w 22"/>
                <a:gd name="T15" fmla="*/ 0 h 22"/>
                <a:gd name="T16" fmla="*/ 8 w 22"/>
                <a:gd name="T17" fmla="*/ 0 h 22"/>
                <a:gd name="T18" fmla="*/ 5 w 22"/>
                <a:gd name="T19" fmla="*/ 2 h 22"/>
                <a:gd name="T20" fmla="*/ 2 w 22"/>
                <a:gd name="T21" fmla="*/ 4 h 22"/>
                <a:gd name="T22" fmla="*/ 2 w 22"/>
                <a:gd name="T23" fmla="*/ 4 h 22"/>
                <a:gd name="T24" fmla="*/ 0 w 22"/>
                <a:gd name="T25" fmla="*/ 8 h 22"/>
                <a:gd name="T26" fmla="*/ 0 w 22"/>
                <a:gd name="T27" fmla="*/ 11 h 22"/>
                <a:gd name="T28" fmla="*/ 0 w 22"/>
                <a:gd name="T29" fmla="*/ 14 h 22"/>
                <a:gd name="T30" fmla="*/ 2 w 22"/>
                <a:gd name="T31" fmla="*/ 17 h 22"/>
                <a:gd name="T32" fmla="*/ 2 w 22"/>
                <a:gd name="T33" fmla="*/ 17 h 22"/>
                <a:gd name="T34" fmla="*/ 5 w 22"/>
                <a:gd name="T35" fmla="*/ 19 h 22"/>
                <a:gd name="T36" fmla="*/ 8 w 22"/>
                <a:gd name="T37" fmla="*/ 22 h 22"/>
                <a:gd name="T38" fmla="*/ 11 w 22"/>
                <a:gd name="T39" fmla="*/ 22 h 22"/>
                <a:gd name="T40" fmla="*/ 14 w 22"/>
                <a:gd name="T41" fmla="*/ 22 h 22"/>
                <a:gd name="T42" fmla="*/ 14 w 22"/>
                <a:gd name="T43" fmla="*/ 22 h 22"/>
                <a:gd name="T44" fmla="*/ 17 w 22"/>
                <a:gd name="T45" fmla="*/ 19 h 22"/>
                <a:gd name="T46" fmla="*/ 20 w 22"/>
                <a:gd name="T47" fmla="*/ 17 h 22"/>
                <a:gd name="T48" fmla="*/ 22 w 22"/>
                <a:gd name="T49" fmla="*/ 14 h 22"/>
                <a:gd name="T50" fmla="*/ 22 w 22"/>
                <a:gd name="T5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2" y="11"/>
                  </a:lnTo>
                  <a:lnTo>
                    <a:pt x="22" y="8"/>
                  </a:lnTo>
                  <a:lnTo>
                    <a:pt x="20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2" y="14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6" name="Freeform 104">
              <a:extLst>
                <a:ext uri="{FF2B5EF4-FFF2-40B4-BE49-F238E27FC236}">
                  <a16:creationId xmlns:a16="http://schemas.microsoft.com/office/drawing/2014/main" id="{999FB810-2F9B-45E3-960B-D05FD8F6E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" y="1249"/>
              <a:ext cx="23" cy="22"/>
            </a:xfrm>
            <a:custGeom>
              <a:avLst/>
              <a:gdLst>
                <a:gd name="T0" fmla="*/ 23 w 23"/>
                <a:gd name="T1" fmla="*/ 11 h 22"/>
                <a:gd name="T2" fmla="*/ 23 w 23"/>
                <a:gd name="T3" fmla="*/ 11 h 22"/>
                <a:gd name="T4" fmla="*/ 22 w 23"/>
                <a:gd name="T5" fmla="*/ 7 h 22"/>
                <a:gd name="T6" fmla="*/ 21 w 23"/>
                <a:gd name="T7" fmla="*/ 4 h 22"/>
                <a:gd name="T8" fmla="*/ 19 w 23"/>
                <a:gd name="T9" fmla="*/ 2 h 22"/>
                <a:gd name="T10" fmla="*/ 15 w 23"/>
                <a:gd name="T11" fmla="*/ 1 h 22"/>
                <a:gd name="T12" fmla="*/ 15 w 23"/>
                <a:gd name="T13" fmla="*/ 1 h 22"/>
                <a:gd name="T14" fmla="*/ 12 w 23"/>
                <a:gd name="T15" fmla="*/ 0 h 22"/>
                <a:gd name="T16" fmla="*/ 8 w 23"/>
                <a:gd name="T17" fmla="*/ 1 h 22"/>
                <a:gd name="T18" fmla="*/ 6 w 23"/>
                <a:gd name="T19" fmla="*/ 2 h 22"/>
                <a:gd name="T20" fmla="*/ 3 w 23"/>
                <a:gd name="T21" fmla="*/ 4 h 22"/>
                <a:gd name="T22" fmla="*/ 3 w 23"/>
                <a:gd name="T23" fmla="*/ 4 h 22"/>
                <a:gd name="T24" fmla="*/ 1 w 23"/>
                <a:gd name="T25" fmla="*/ 7 h 22"/>
                <a:gd name="T26" fmla="*/ 0 w 23"/>
                <a:gd name="T27" fmla="*/ 10 h 22"/>
                <a:gd name="T28" fmla="*/ 1 w 23"/>
                <a:gd name="T29" fmla="*/ 15 h 22"/>
                <a:gd name="T30" fmla="*/ 3 w 23"/>
                <a:gd name="T31" fmla="*/ 17 h 22"/>
                <a:gd name="T32" fmla="*/ 3 w 23"/>
                <a:gd name="T33" fmla="*/ 17 h 22"/>
                <a:gd name="T34" fmla="*/ 6 w 23"/>
                <a:gd name="T35" fmla="*/ 20 h 22"/>
                <a:gd name="T36" fmla="*/ 8 w 23"/>
                <a:gd name="T37" fmla="*/ 21 h 22"/>
                <a:gd name="T38" fmla="*/ 12 w 23"/>
                <a:gd name="T39" fmla="*/ 22 h 22"/>
                <a:gd name="T40" fmla="*/ 15 w 23"/>
                <a:gd name="T41" fmla="*/ 21 h 22"/>
                <a:gd name="T42" fmla="*/ 15 w 23"/>
                <a:gd name="T43" fmla="*/ 21 h 22"/>
                <a:gd name="T44" fmla="*/ 19 w 23"/>
                <a:gd name="T45" fmla="*/ 20 h 22"/>
                <a:gd name="T46" fmla="*/ 21 w 23"/>
                <a:gd name="T47" fmla="*/ 18 h 22"/>
                <a:gd name="T48" fmla="*/ 22 w 23"/>
                <a:gd name="T49" fmla="*/ 15 h 22"/>
                <a:gd name="T50" fmla="*/ 23 w 23"/>
                <a:gd name="T5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22" y="7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5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6" y="20"/>
                  </a:lnTo>
                  <a:lnTo>
                    <a:pt x="8" y="21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9" y="20"/>
                  </a:lnTo>
                  <a:lnTo>
                    <a:pt x="21" y="18"/>
                  </a:lnTo>
                  <a:lnTo>
                    <a:pt x="22" y="15"/>
                  </a:lnTo>
                  <a:lnTo>
                    <a:pt x="23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7" name="Freeform 105">
              <a:extLst>
                <a:ext uri="{FF2B5EF4-FFF2-40B4-BE49-F238E27FC236}">
                  <a16:creationId xmlns:a16="http://schemas.microsoft.com/office/drawing/2014/main" id="{E29F41BA-C21E-485A-A3B4-B78FBEC016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8" y="1191"/>
              <a:ext cx="22" cy="21"/>
            </a:xfrm>
            <a:custGeom>
              <a:avLst/>
              <a:gdLst>
                <a:gd name="T0" fmla="*/ 22 w 22"/>
                <a:gd name="T1" fmla="*/ 11 h 21"/>
                <a:gd name="T2" fmla="*/ 22 w 22"/>
                <a:gd name="T3" fmla="*/ 11 h 21"/>
                <a:gd name="T4" fmla="*/ 21 w 22"/>
                <a:gd name="T5" fmla="*/ 8 h 21"/>
                <a:gd name="T6" fmla="*/ 20 w 22"/>
                <a:gd name="T7" fmla="*/ 4 h 21"/>
                <a:gd name="T8" fmla="*/ 18 w 22"/>
                <a:gd name="T9" fmla="*/ 2 h 21"/>
                <a:gd name="T10" fmla="*/ 15 w 22"/>
                <a:gd name="T11" fmla="*/ 0 h 21"/>
                <a:gd name="T12" fmla="*/ 15 w 22"/>
                <a:gd name="T13" fmla="*/ 0 h 21"/>
                <a:gd name="T14" fmla="*/ 12 w 22"/>
                <a:gd name="T15" fmla="*/ 0 h 21"/>
                <a:gd name="T16" fmla="*/ 7 w 22"/>
                <a:gd name="T17" fmla="*/ 0 h 21"/>
                <a:gd name="T18" fmla="*/ 5 w 22"/>
                <a:gd name="T19" fmla="*/ 1 h 21"/>
                <a:gd name="T20" fmla="*/ 2 w 22"/>
                <a:gd name="T21" fmla="*/ 4 h 21"/>
                <a:gd name="T22" fmla="*/ 2 w 22"/>
                <a:gd name="T23" fmla="*/ 4 h 21"/>
                <a:gd name="T24" fmla="*/ 1 w 22"/>
                <a:gd name="T25" fmla="*/ 8 h 21"/>
                <a:gd name="T26" fmla="*/ 0 w 22"/>
                <a:gd name="T27" fmla="*/ 11 h 21"/>
                <a:gd name="T28" fmla="*/ 1 w 22"/>
                <a:gd name="T29" fmla="*/ 14 h 21"/>
                <a:gd name="T30" fmla="*/ 2 w 22"/>
                <a:gd name="T31" fmla="*/ 17 h 21"/>
                <a:gd name="T32" fmla="*/ 2 w 22"/>
                <a:gd name="T33" fmla="*/ 17 h 21"/>
                <a:gd name="T34" fmla="*/ 5 w 22"/>
                <a:gd name="T35" fmla="*/ 19 h 21"/>
                <a:gd name="T36" fmla="*/ 7 w 22"/>
                <a:gd name="T37" fmla="*/ 21 h 21"/>
                <a:gd name="T38" fmla="*/ 12 w 22"/>
                <a:gd name="T39" fmla="*/ 21 h 21"/>
                <a:gd name="T40" fmla="*/ 15 w 22"/>
                <a:gd name="T41" fmla="*/ 21 h 21"/>
                <a:gd name="T42" fmla="*/ 15 w 22"/>
                <a:gd name="T43" fmla="*/ 21 h 21"/>
                <a:gd name="T44" fmla="*/ 18 w 22"/>
                <a:gd name="T45" fmla="*/ 19 h 21"/>
                <a:gd name="T46" fmla="*/ 20 w 22"/>
                <a:gd name="T47" fmla="*/ 17 h 21"/>
                <a:gd name="T48" fmla="*/ 21 w 22"/>
                <a:gd name="T49" fmla="*/ 14 h 21"/>
                <a:gd name="T50" fmla="*/ 22 w 22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22" y="11"/>
                  </a:lnTo>
                  <a:lnTo>
                    <a:pt x="21" y="8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09" name="Freeform 106">
              <a:extLst>
                <a:ext uri="{FF2B5EF4-FFF2-40B4-BE49-F238E27FC236}">
                  <a16:creationId xmlns:a16="http://schemas.microsoft.com/office/drawing/2014/main" id="{054EB3A8-81E7-45BC-97BB-880572BBD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" y="1135"/>
              <a:ext cx="22" cy="22"/>
            </a:xfrm>
            <a:custGeom>
              <a:avLst/>
              <a:gdLst>
                <a:gd name="T0" fmla="*/ 22 w 22"/>
                <a:gd name="T1" fmla="*/ 11 h 22"/>
                <a:gd name="T2" fmla="*/ 22 w 22"/>
                <a:gd name="T3" fmla="*/ 11 h 22"/>
                <a:gd name="T4" fmla="*/ 21 w 22"/>
                <a:gd name="T5" fmla="*/ 7 h 22"/>
                <a:gd name="T6" fmla="*/ 20 w 22"/>
                <a:gd name="T7" fmla="*/ 5 h 22"/>
                <a:gd name="T8" fmla="*/ 18 w 22"/>
                <a:gd name="T9" fmla="*/ 2 h 22"/>
                <a:gd name="T10" fmla="*/ 15 w 22"/>
                <a:gd name="T11" fmla="*/ 1 h 22"/>
                <a:gd name="T12" fmla="*/ 15 w 22"/>
                <a:gd name="T13" fmla="*/ 1 h 22"/>
                <a:gd name="T14" fmla="*/ 12 w 22"/>
                <a:gd name="T15" fmla="*/ 0 h 22"/>
                <a:gd name="T16" fmla="*/ 7 w 22"/>
                <a:gd name="T17" fmla="*/ 1 h 22"/>
                <a:gd name="T18" fmla="*/ 5 w 22"/>
                <a:gd name="T19" fmla="*/ 2 h 22"/>
                <a:gd name="T20" fmla="*/ 2 w 22"/>
                <a:gd name="T21" fmla="*/ 5 h 22"/>
                <a:gd name="T22" fmla="*/ 2 w 22"/>
                <a:gd name="T23" fmla="*/ 5 h 22"/>
                <a:gd name="T24" fmla="*/ 1 w 22"/>
                <a:gd name="T25" fmla="*/ 7 h 22"/>
                <a:gd name="T26" fmla="*/ 0 w 22"/>
                <a:gd name="T27" fmla="*/ 11 h 22"/>
                <a:gd name="T28" fmla="*/ 1 w 22"/>
                <a:gd name="T29" fmla="*/ 15 h 22"/>
                <a:gd name="T30" fmla="*/ 2 w 22"/>
                <a:gd name="T31" fmla="*/ 18 h 22"/>
                <a:gd name="T32" fmla="*/ 2 w 22"/>
                <a:gd name="T33" fmla="*/ 18 h 22"/>
                <a:gd name="T34" fmla="*/ 5 w 22"/>
                <a:gd name="T35" fmla="*/ 20 h 22"/>
                <a:gd name="T36" fmla="*/ 7 w 22"/>
                <a:gd name="T37" fmla="*/ 21 h 22"/>
                <a:gd name="T38" fmla="*/ 12 w 22"/>
                <a:gd name="T39" fmla="*/ 22 h 22"/>
                <a:gd name="T40" fmla="*/ 15 w 22"/>
                <a:gd name="T41" fmla="*/ 21 h 22"/>
                <a:gd name="T42" fmla="*/ 15 w 22"/>
                <a:gd name="T43" fmla="*/ 21 h 22"/>
                <a:gd name="T44" fmla="*/ 18 w 22"/>
                <a:gd name="T45" fmla="*/ 20 h 22"/>
                <a:gd name="T46" fmla="*/ 20 w 22"/>
                <a:gd name="T47" fmla="*/ 18 h 22"/>
                <a:gd name="T48" fmla="*/ 21 w 22"/>
                <a:gd name="T49" fmla="*/ 15 h 22"/>
                <a:gd name="T50" fmla="*/ 22 w 22"/>
                <a:gd name="T5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2" y="11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5" y="20"/>
                  </a:lnTo>
                  <a:lnTo>
                    <a:pt x="7" y="21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5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0" name="Freeform 107">
              <a:extLst>
                <a:ext uri="{FF2B5EF4-FFF2-40B4-BE49-F238E27FC236}">
                  <a16:creationId xmlns:a16="http://schemas.microsoft.com/office/drawing/2014/main" id="{6550CAA6-92B2-4E9F-BF4F-20759C027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8" y="1107"/>
              <a:ext cx="22" cy="21"/>
            </a:xfrm>
            <a:custGeom>
              <a:avLst/>
              <a:gdLst>
                <a:gd name="T0" fmla="*/ 22 w 22"/>
                <a:gd name="T1" fmla="*/ 11 h 21"/>
                <a:gd name="T2" fmla="*/ 22 w 22"/>
                <a:gd name="T3" fmla="*/ 11 h 21"/>
                <a:gd name="T4" fmla="*/ 21 w 22"/>
                <a:gd name="T5" fmla="*/ 7 h 21"/>
                <a:gd name="T6" fmla="*/ 20 w 22"/>
                <a:gd name="T7" fmla="*/ 4 h 21"/>
                <a:gd name="T8" fmla="*/ 17 w 22"/>
                <a:gd name="T9" fmla="*/ 2 h 21"/>
                <a:gd name="T10" fmla="*/ 14 w 22"/>
                <a:gd name="T11" fmla="*/ 0 h 21"/>
                <a:gd name="T12" fmla="*/ 14 w 22"/>
                <a:gd name="T13" fmla="*/ 0 h 21"/>
                <a:gd name="T14" fmla="*/ 10 w 22"/>
                <a:gd name="T15" fmla="*/ 0 h 21"/>
                <a:gd name="T16" fmla="*/ 7 w 22"/>
                <a:gd name="T17" fmla="*/ 0 h 21"/>
                <a:gd name="T18" fmla="*/ 4 w 22"/>
                <a:gd name="T19" fmla="*/ 2 h 21"/>
                <a:gd name="T20" fmla="*/ 2 w 22"/>
                <a:gd name="T21" fmla="*/ 4 h 21"/>
                <a:gd name="T22" fmla="*/ 2 w 22"/>
                <a:gd name="T23" fmla="*/ 4 h 21"/>
                <a:gd name="T24" fmla="*/ 1 w 22"/>
                <a:gd name="T25" fmla="*/ 7 h 21"/>
                <a:gd name="T26" fmla="*/ 0 w 22"/>
                <a:gd name="T27" fmla="*/ 11 h 21"/>
                <a:gd name="T28" fmla="*/ 1 w 22"/>
                <a:gd name="T29" fmla="*/ 14 h 21"/>
                <a:gd name="T30" fmla="*/ 2 w 22"/>
                <a:gd name="T31" fmla="*/ 17 h 21"/>
                <a:gd name="T32" fmla="*/ 2 w 22"/>
                <a:gd name="T33" fmla="*/ 17 h 21"/>
                <a:gd name="T34" fmla="*/ 4 w 22"/>
                <a:gd name="T35" fmla="*/ 19 h 21"/>
                <a:gd name="T36" fmla="*/ 7 w 22"/>
                <a:gd name="T37" fmla="*/ 21 h 21"/>
                <a:gd name="T38" fmla="*/ 10 w 22"/>
                <a:gd name="T39" fmla="*/ 21 h 21"/>
                <a:gd name="T40" fmla="*/ 14 w 22"/>
                <a:gd name="T41" fmla="*/ 21 h 21"/>
                <a:gd name="T42" fmla="*/ 14 w 22"/>
                <a:gd name="T43" fmla="*/ 21 h 21"/>
                <a:gd name="T44" fmla="*/ 17 w 22"/>
                <a:gd name="T45" fmla="*/ 19 h 21"/>
                <a:gd name="T46" fmla="*/ 20 w 22"/>
                <a:gd name="T47" fmla="*/ 17 h 21"/>
                <a:gd name="T48" fmla="*/ 21 w 22"/>
                <a:gd name="T49" fmla="*/ 14 h 21"/>
                <a:gd name="T50" fmla="*/ 22 w 22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22" y="11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1" name="Freeform 108">
              <a:extLst>
                <a:ext uri="{FF2B5EF4-FFF2-40B4-BE49-F238E27FC236}">
                  <a16:creationId xmlns:a16="http://schemas.microsoft.com/office/drawing/2014/main" id="{F0733389-C29F-4E10-BDF0-E121CA637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1099"/>
              <a:ext cx="23" cy="2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22 w 23"/>
                <a:gd name="T5" fmla="*/ 8 h 23"/>
                <a:gd name="T6" fmla="*/ 21 w 23"/>
                <a:gd name="T7" fmla="*/ 5 h 23"/>
                <a:gd name="T8" fmla="*/ 17 w 23"/>
                <a:gd name="T9" fmla="*/ 3 h 23"/>
                <a:gd name="T10" fmla="*/ 14 w 23"/>
                <a:gd name="T11" fmla="*/ 1 h 23"/>
                <a:gd name="T12" fmla="*/ 14 w 23"/>
                <a:gd name="T13" fmla="*/ 1 h 23"/>
                <a:gd name="T14" fmla="*/ 11 w 23"/>
                <a:gd name="T15" fmla="*/ 0 h 23"/>
                <a:gd name="T16" fmla="*/ 8 w 23"/>
                <a:gd name="T17" fmla="*/ 1 h 23"/>
                <a:gd name="T18" fmla="*/ 5 w 23"/>
                <a:gd name="T19" fmla="*/ 3 h 23"/>
                <a:gd name="T20" fmla="*/ 2 w 23"/>
                <a:gd name="T21" fmla="*/ 5 h 23"/>
                <a:gd name="T22" fmla="*/ 2 w 23"/>
                <a:gd name="T23" fmla="*/ 5 h 23"/>
                <a:gd name="T24" fmla="*/ 1 w 23"/>
                <a:gd name="T25" fmla="*/ 8 h 23"/>
                <a:gd name="T26" fmla="*/ 0 w 23"/>
                <a:gd name="T27" fmla="*/ 11 h 23"/>
                <a:gd name="T28" fmla="*/ 1 w 23"/>
                <a:gd name="T29" fmla="*/ 14 h 23"/>
                <a:gd name="T30" fmla="*/ 2 w 23"/>
                <a:gd name="T31" fmla="*/ 17 h 23"/>
                <a:gd name="T32" fmla="*/ 2 w 23"/>
                <a:gd name="T33" fmla="*/ 17 h 23"/>
                <a:gd name="T34" fmla="*/ 5 w 23"/>
                <a:gd name="T35" fmla="*/ 21 h 23"/>
                <a:gd name="T36" fmla="*/ 8 w 23"/>
                <a:gd name="T37" fmla="*/ 22 h 23"/>
                <a:gd name="T38" fmla="*/ 11 w 23"/>
                <a:gd name="T39" fmla="*/ 23 h 23"/>
                <a:gd name="T40" fmla="*/ 14 w 23"/>
                <a:gd name="T41" fmla="*/ 22 h 23"/>
                <a:gd name="T42" fmla="*/ 14 w 23"/>
                <a:gd name="T43" fmla="*/ 22 h 23"/>
                <a:gd name="T44" fmla="*/ 17 w 23"/>
                <a:gd name="T45" fmla="*/ 21 h 23"/>
                <a:gd name="T46" fmla="*/ 21 w 23"/>
                <a:gd name="T47" fmla="*/ 17 h 23"/>
                <a:gd name="T48" fmla="*/ 22 w 23"/>
                <a:gd name="T49" fmla="*/ 15 h 23"/>
                <a:gd name="T50" fmla="*/ 23 w 23"/>
                <a:gd name="T5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22" y="8"/>
                  </a:lnTo>
                  <a:lnTo>
                    <a:pt x="21" y="5"/>
                  </a:lnTo>
                  <a:lnTo>
                    <a:pt x="17" y="3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21"/>
                  </a:lnTo>
                  <a:lnTo>
                    <a:pt x="8" y="22"/>
                  </a:lnTo>
                  <a:lnTo>
                    <a:pt x="11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7" y="21"/>
                  </a:lnTo>
                  <a:lnTo>
                    <a:pt x="21" y="17"/>
                  </a:lnTo>
                  <a:lnTo>
                    <a:pt x="22" y="15"/>
                  </a:lnTo>
                  <a:lnTo>
                    <a:pt x="23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2" name="Freeform 109">
              <a:extLst>
                <a:ext uri="{FF2B5EF4-FFF2-40B4-BE49-F238E27FC236}">
                  <a16:creationId xmlns:a16="http://schemas.microsoft.com/office/drawing/2014/main" id="{2A9BDF9D-B2CA-4362-B474-06B30ACDEA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4" y="976"/>
              <a:ext cx="23" cy="22"/>
            </a:xfrm>
            <a:custGeom>
              <a:avLst/>
              <a:gdLst>
                <a:gd name="T0" fmla="*/ 23 w 23"/>
                <a:gd name="T1" fmla="*/ 11 h 22"/>
                <a:gd name="T2" fmla="*/ 23 w 23"/>
                <a:gd name="T3" fmla="*/ 11 h 22"/>
                <a:gd name="T4" fmla="*/ 22 w 23"/>
                <a:gd name="T5" fmla="*/ 7 h 22"/>
                <a:gd name="T6" fmla="*/ 20 w 23"/>
                <a:gd name="T7" fmla="*/ 5 h 22"/>
                <a:gd name="T8" fmla="*/ 18 w 23"/>
                <a:gd name="T9" fmla="*/ 2 h 22"/>
                <a:gd name="T10" fmla="*/ 15 w 23"/>
                <a:gd name="T11" fmla="*/ 1 h 22"/>
                <a:gd name="T12" fmla="*/ 15 w 23"/>
                <a:gd name="T13" fmla="*/ 1 h 22"/>
                <a:gd name="T14" fmla="*/ 12 w 23"/>
                <a:gd name="T15" fmla="*/ 0 h 22"/>
                <a:gd name="T16" fmla="*/ 8 w 23"/>
                <a:gd name="T17" fmla="*/ 1 h 22"/>
                <a:gd name="T18" fmla="*/ 6 w 23"/>
                <a:gd name="T19" fmla="*/ 2 h 22"/>
                <a:gd name="T20" fmla="*/ 2 w 23"/>
                <a:gd name="T21" fmla="*/ 5 h 22"/>
                <a:gd name="T22" fmla="*/ 2 w 23"/>
                <a:gd name="T23" fmla="*/ 5 h 22"/>
                <a:gd name="T24" fmla="*/ 1 w 23"/>
                <a:gd name="T25" fmla="*/ 7 h 22"/>
                <a:gd name="T26" fmla="*/ 0 w 23"/>
                <a:gd name="T27" fmla="*/ 11 h 22"/>
                <a:gd name="T28" fmla="*/ 1 w 23"/>
                <a:gd name="T29" fmla="*/ 15 h 22"/>
                <a:gd name="T30" fmla="*/ 2 w 23"/>
                <a:gd name="T31" fmla="*/ 18 h 22"/>
                <a:gd name="T32" fmla="*/ 2 w 23"/>
                <a:gd name="T33" fmla="*/ 18 h 22"/>
                <a:gd name="T34" fmla="*/ 6 w 23"/>
                <a:gd name="T35" fmla="*/ 20 h 22"/>
                <a:gd name="T36" fmla="*/ 8 w 23"/>
                <a:gd name="T37" fmla="*/ 21 h 22"/>
                <a:gd name="T38" fmla="*/ 12 w 23"/>
                <a:gd name="T39" fmla="*/ 22 h 22"/>
                <a:gd name="T40" fmla="*/ 15 w 23"/>
                <a:gd name="T41" fmla="*/ 21 h 22"/>
                <a:gd name="T42" fmla="*/ 15 w 23"/>
                <a:gd name="T43" fmla="*/ 21 h 22"/>
                <a:gd name="T44" fmla="*/ 18 w 23"/>
                <a:gd name="T45" fmla="*/ 20 h 22"/>
                <a:gd name="T46" fmla="*/ 20 w 23"/>
                <a:gd name="T47" fmla="*/ 18 h 22"/>
                <a:gd name="T48" fmla="*/ 22 w 23"/>
                <a:gd name="T49" fmla="*/ 15 h 22"/>
                <a:gd name="T50" fmla="*/ 23 w 23"/>
                <a:gd name="T5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22" y="7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8" y="21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5"/>
                  </a:lnTo>
                  <a:lnTo>
                    <a:pt x="23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3" name="Freeform 110">
              <a:extLst>
                <a:ext uri="{FF2B5EF4-FFF2-40B4-BE49-F238E27FC236}">
                  <a16:creationId xmlns:a16="http://schemas.microsoft.com/office/drawing/2014/main" id="{7A318D5A-91FC-4E00-A1E3-1E01767569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9" y="956"/>
              <a:ext cx="21" cy="22"/>
            </a:xfrm>
            <a:custGeom>
              <a:avLst/>
              <a:gdLst>
                <a:gd name="T0" fmla="*/ 21 w 21"/>
                <a:gd name="T1" fmla="*/ 11 h 22"/>
                <a:gd name="T2" fmla="*/ 21 w 21"/>
                <a:gd name="T3" fmla="*/ 11 h 22"/>
                <a:gd name="T4" fmla="*/ 21 w 21"/>
                <a:gd name="T5" fmla="*/ 8 h 22"/>
                <a:gd name="T6" fmla="*/ 19 w 21"/>
                <a:gd name="T7" fmla="*/ 5 h 22"/>
                <a:gd name="T8" fmla="*/ 17 w 21"/>
                <a:gd name="T9" fmla="*/ 3 h 22"/>
                <a:gd name="T10" fmla="*/ 13 w 21"/>
                <a:gd name="T11" fmla="*/ 0 h 22"/>
                <a:gd name="T12" fmla="*/ 13 w 21"/>
                <a:gd name="T13" fmla="*/ 0 h 22"/>
                <a:gd name="T14" fmla="*/ 10 w 21"/>
                <a:gd name="T15" fmla="*/ 0 h 22"/>
                <a:gd name="T16" fmla="*/ 7 w 21"/>
                <a:gd name="T17" fmla="*/ 0 h 22"/>
                <a:gd name="T18" fmla="*/ 4 w 21"/>
                <a:gd name="T19" fmla="*/ 3 h 22"/>
                <a:gd name="T20" fmla="*/ 2 w 21"/>
                <a:gd name="T21" fmla="*/ 5 h 22"/>
                <a:gd name="T22" fmla="*/ 2 w 21"/>
                <a:gd name="T23" fmla="*/ 5 h 22"/>
                <a:gd name="T24" fmla="*/ 0 w 21"/>
                <a:gd name="T25" fmla="*/ 8 h 22"/>
                <a:gd name="T26" fmla="*/ 0 w 21"/>
                <a:gd name="T27" fmla="*/ 11 h 22"/>
                <a:gd name="T28" fmla="*/ 0 w 21"/>
                <a:gd name="T29" fmla="*/ 14 h 22"/>
                <a:gd name="T30" fmla="*/ 2 w 21"/>
                <a:gd name="T31" fmla="*/ 17 h 22"/>
                <a:gd name="T32" fmla="*/ 2 w 21"/>
                <a:gd name="T33" fmla="*/ 17 h 22"/>
                <a:gd name="T34" fmla="*/ 4 w 21"/>
                <a:gd name="T35" fmla="*/ 20 h 22"/>
                <a:gd name="T36" fmla="*/ 7 w 21"/>
                <a:gd name="T37" fmla="*/ 22 h 22"/>
                <a:gd name="T38" fmla="*/ 10 w 21"/>
                <a:gd name="T39" fmla="*/ 22 h 22"/>
                <a:gd name="T40" fmla="*/ 13 w 21"/>
                <a:gd name="T41" fmla="*/ 22 h 22"/>
                <a:gd name="T42" fmla="*/ 13 w 21"/>
                <a:gd name="T43" fmla="*/ 22 h 22"/>
                <a:gd name="T44" fmla="*/ 17 w 21"/>
                <a:gd name="T45" fmla="*/ 20 h 22"/>
                <a:gd name="T46" fmla="*/ 19 w 21"/>
                <a:gd name="T47" fmla="*/ 17 h 22"/>
                <a:gd name="T48" fmla="*/ 21 w 21"/>
                <a:gd name="T49" fmla="*/ 14 h 22"/>
                <a:gd name="T50" fmla="*/ 21 w 21"/>
                <a:gd name="T5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2">
                  <a:moveTo>
                    <a:pt x="21" y="11"/>
                  </a:moveTo>
                  <a:lnTo>
                    <a:pt x="21" y="11"/>
                  </a:lnTo>
                  <a:lnTo>
                    <a:pt x="21" y="8"/>
                  </a:lnTo>
                  <a:lnTo>
                    <a:pt x="19" y="5"/>
                  </a:lnTo>
                  <a:lnTo>
                    <a:pt x="17" y="3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0" y="22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7" y="20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1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4" name="Freeform 111">
              <a:extLst>
                <a:ext uri="{FF2B5EF4-FFF2-40B4-BE49-F238E27FC236}">
                  <a16:creationId xmlns:a16="http://schemas.microsoft.com/office/drawing/2014/main" id="{E8736F9B-6779-4E44-BE6B-B312D08E5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8" y="835"/>
              <a:ext cx="21" cy="21"/>
            </a:xfrm>
            <a:custGeom>
              <a:avLst/>
              <a:gdLst>
                <a:gd name="T0" fmla="*/ 21 w 21"/>
                <a:gd name="T1" fmla="*/ 10 h 21"/>
                <a:gd name="T2" fmla="*/ 21 w 21"/>
                <a:gd name="T3" fmla="*/ 10 h 21"/>
                <a:gd name="T4" fmla="*/ 21 w 21"/>
                <a:gd name="T5" fmla="*/ 7 h 21"/>
                <a:gd name="T6" fmla="*/ 19 w 21"/>
                <a:gd name="T7" fmla="*/ 4 h 21"/>
                <a:gd name="T8" fmla="*/ 17 w 21"/>
                <a:gd name="T9" fmla="*/ 2 h 21"/>
                <a:gd name="T10" fmla="*/ 14 w 21"/>
                <a:gd name="T11" fmla="*/ 0 h 21"/>
                <a:gd name="T12" fmla="*/ 14 w 21"/>
                <a:gd name="T13" fmla="*/ 0 h 21"/>
                <a:gd name="T14" fmla="*/ 11 w 21"/>
                <a:gd name="T15" fmla="*/ 0 h 21"/>
                <a:gd name="T16" fmla="*/ 8 w 21"/>
                <a:gd name="T17" fmla="*/ 0 h 21"/>
                <a:gd name="T18" fmla="*/ 4 w 21"/>
                <a:gd name="T19" fmla="*/ 2 h 21"/>
                <a:gd name="T20" fmla="*/ 2 w 21"/>
                <a:gd name="T21" fmla="*/ 4 h 21"/>
                <a:gd name="T22" fmla="*/ 2 w 21"/>
                <a:gd name="T23" fmla="*/ 4 h 21"/>
                <a:gd name="T24" fmla="*/ 0 w 21"/>
                <a:gd name="T25" fmla="*/ 7 h 21"/>
                <a:gd name="T26" fmla="*/ 0 w 21"/>
                <a:gd name="T27" fmla="*/ 10 h 21"/>
                <a:gd name="T28" fmla="*/ 0 w 21"/>
                <a:gd name="T29" fmla="*/ 14 h 21"/>
                <a:gd name="T30" fmla="*/ 2 w 21"/>
                <a:gd name="T31" fmla="*/ 17 h 21"/>
                <a:gd name="T32" fmla="*/ 2 w 21"/>
                <a:gd name="T33" fmla="*/ 17 h 21"/>
                <a:gd name="T34" fmla="*/ 4 w 21"/>
                <a:gd name="T35" fmla="*/ 19 h 21"/>
                <a:gd name="T36" fmla="*/ 8 w 21"/>
                <a:gd name="T37" fmla="*/ 21 h 21"/>
                <a:gd name="T38" fmla="*/ 11 w 21"/>
                <a:gd name="T39" fmla="*/ 21 h 21"/>
                <a:gd name="T40" fmla="*/ 14 w 21"/>
                <a:gd name="T41" fmla="*/ 21 h 21"/>
                <a:gd name="T42" fmla="*/ 14 w 21"/>
                <a:gd name="T43" fmla="*/ 21 h 21"/>
                <a:gd name="T44" fmla="*/ 17 w 21"/>
                <a:gd name="T45" fmla="*/ 19 h 21"/>
                <a:gd name="T46" fmla="*/ 19 w 21"/>
                <a:gd name="T47" fmla="*/ 17 h 21"/>
                <a:gd name="T48" fmla="*/ 21 w 21"/>
                <a:gd name="T49" fmla="*/ 14 h 21"/>
                <a:gd name="T50" fmla="*/ 21 w 21"/>
                <a:gd name="T5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1">
                  <a:moveTo>
                    <a:pt x="21" y="10"/>
                  </a:moveTo>
                  <a:lnTo>
                    <a:pt x="21" y="10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1" y="10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5" name="Freeform 112">
              <a:extLst>
                <a:ext uri="{FF2B5EF4-FFF2-40B4-BE49-F238E27FC236}">
                  <a16:creationId xmlns:a16="http://schemas.microsoft.com/office/drawing/2014/main" id="{241FBE56-30DC-4462-A735-6D1B48E69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21"/>
              <a:ext cx="21" cy="22"/>
            </a:xfrm>
            <a:custGeom>
              <a:avLst/>
              <a:gdLst>
                <a:gd name="T0" fmla="*/ 21 w 21"/>
                <a:gd name="T1" fmla="*/ 12 h 22"/>
                <a:gd name="T2" fmla="*/ 21 w 21"/>
                <a:gd name="T3" fmla="*/ 12 h 22"/>
                <a:gd name="T4" fmla="*/ 21 w 21"/>
                <a:gd name="T5" fmla="*/ 7 h 22"/>
                <a:gd name="T6" fmla="*/ 19 w 21"/>
                <a:gd name="T7" fmla="*/ 5 h 22"/>
                <a:gd name="T8" fmla="*/ 17 w 21"/>
                <a:gd name="T9" fmla="*/ 2 h 22"/>
                <a:gd name="T10" fmla="*/ 14 w 21"/>
                <a:gd name="T11" fmla="*/ 1 h 22"/>
                <a:gd name="T12" fmla="*/ 14 w 21"/>
                <a:gd name="T13" fmla="*/ 1 h 22"/>
                <a:gd name="T14" fmla="*/ 10 w 21"/>
                <a:gd name="T15" fmla="*/ 0 h 22"/>
                <a:gd name="T16" fmla="*/ 7 w 21"/>
                <a:gd name="T17" fmla="*/ 1 h 22"/>
                <a:gd name="T18" fmla="*/ 4 w 21"/>
                <a:gd name="T19" fmla="*/ 2 h 22"/>
                <a:gd name="T20" fmla="*/ 2 w 21"/>
                <a:gd name="T21" fmla="*/ 5 h 22"/>
                <a:gd name="T22" fmla="*/ 2 w 21"/>
                <a:gd name="T23" fmla="*/ 5 h 22"/>
                <a:gd name="T24" fmla="*/ 0 w 21"/>
                <a:gd name="T25" fmla="*/ 7 h 22"/>
                <a:gd name="T26" fmla="*/ 0 w 21"/>
                <a:gd name="T27" fmla="*/ 12 h 22"/>
                <a:gd name="T28" fmla="*/ 0 w 21"/>
                <a:gd name="T29" fmla="*/ 15 h 22"/>
                <a:gd name="T30" fmla="*/ 2 w 21"/>
                <a:gd name="T31" fmla="*/ 18 h 22"/>
                <a:gd name="T32" fmla="*/ 2 w 21"/>
                <a:gd name="T33" fmla="*/ 18 h 22"/>
                <a:gd name="T34" fmla="*/ 4 w 21"/>
                <a:gd name="T35" fmla="*/ 20 h 22"/>
                <a:gd name="T36" fmla="*/ 7 w 21"/>
                <a:gd name="T37" fmla="*/ 21 h 22"/>
                <a:gd name="T38" fmla="*/ 10 w 21"/>
                <a:gd name="T39" fmla="*/ 22 h 22"/>
                <a:gd name="T40" fmla="*/ 14 w 21"/>
                <a:gd name="T41" fmla="*/ 21 h 22"/>
                <a:gd name="T42" fmla="*/ 14 w 21"/>
                <a:gd name="T43" fmla="*/ 21 h 22"/>
                <a:gd name="T44" fmla="*/ 17 w 21"/>
                <a:gd name="T45" fmla="*/ 20 h 22"/>
                <a:gd name="T46" fmla="*/ 19 w 21"/>
                <a:gd name="T47" fmla="*/ 18 h 22"/>
                <a:gd name="T48" fmla="*/ 21 w 21"/>
                <a:gd name="T49" fmla="*/ 15 h 22"/>
                <a:gd name="T50" fmla="*/ 21 w 21"/>
                <a:gd name="T51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2">
                  <a:moveTo>
                    <a:pt x="21" y="12"/>
                  </a:moveTo>
                  <a:lnTo>
                    <a:pt x="21" y="12"/>
                  </a:lnTo>
                  <a:lnTo>
                    <a:pt x="21" y="7"/>
                  </a:lnTo>
                  <a:lnTo>
                    <a:pt x="19" y="5"/>
                  </a:lnTo>
                  <a:lnTo>
                    <a:pt x="17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0" y="22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2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6" name="Freeform 113">
              <a:extLst>
                <a:ext uri="{FF2B5EF4-FFF2-40B4-BE49-F238E27FC236}">
                  <a16:creationId xmlns:a16="http://schemas.microsoft.com/office/drawing/2014/main" id="{DE401DD6-5581-478D-95E7-11210F628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5" y="722"/>
              <a:ext cx="22" cy="21"/>
            </a:xfrm>
            <a:custGeom>
              <a:avLst/>
              <a:gdLst>
                <a:gd name="T0" fmla="*/ 22 w 22"/>
                <a:gd name="T1" fmla="*/ 10 h 21"/>
                <a:gd name="T2" fmla="*/ 22 w 22"/>
                <a:gd name="T3" fmla="*/ 10 h 21"/>
                <a:gd name="T4" fmla="*/ 21 w 22"/>
                <a:gd name="T5" fmla="*/ 7 h 21"/>
                <a:gd name="T6" fmla="*/ 20 w 22"/>
                <a:gd name="T7" fmla="*/ 4 h 21"/>
                <a:gd name="T8" fmla="*/ 17 w 22"/>
                <a:gd name="T9" fmla="*/ 2 h 21"/>
                <a:gd name="T10" fmla="*/ 13 w 22"/>
                <a:gd name="T11" fmla="*/ 0 h 21"/>
                <a:gd name="T12" fmla="*/ 13 w 22"/>
                <a:gd name="T13" fmla="*/ 0 h 21"/>
                <a:gd name="T14" fmla="*/ 10 w 22"/>
                <a:gd name="T15" fmla="*/ 0 h 21"/>
                <a:gd name="T16" fmla="*/ 7 w 22"/>
                <a:gd name="T17" fmla="*/ 0 h 21"/>
                <a:gd name="T18" fmla="*/ 4 w 22"/>
                <a:gd name="T19" fmla="*/ 2 h 21"/>
                <a:gd name="T20" fmla="*/ 2 w 22"/>
                <a:gd name="T21" fmla="*/ 4 h 21"/>
                <a:gd name="T22" fmla="*/ 2 w 22"/>
                <a:gd name="T23" fmla="*/ 4 h 21"/>
                <a:gd name="T24" fmla="*/ 1 w 22"/>
                <a:gd name="T25" fmla="*/ 7 h 21"/>
                <a:gd name="T26" fmla="*/ 0 w 22"/>
                <a:gd name="T27" fmla="*/ 10 h 21"/>
                <a:gd name="T28" fmla="*/ 1 w 22"/>
                <a:gd name="T29" fmla="*/ 14 h 21"/>
                <a:gd name="T30" fmla="*/ 2 w 22"/>
                <a:gd name="T31" fmla="*/ 17 h 21"/>
                <a:gd name="T32" fmla="*/ 2 w 22"/>
                <a:gd name="T33" fmla="*/ 17 h 21"/>
                <a:gd name="T34" fmla="*/ 4 w 22"/>
                <a:gd name="T35" fmla="*/ 19 h 21"/>
                <a:gd name="T36" fmla="*/ 7 w 22"/>
                <a:gd name="T37" fmla="*/ 21 h 21"/>
                <a:gd name="T38" fmla="*/ 10 w 22"/>
                <a:gd name="T39" fmla="*/ 21 h 21"/>
                <a:gd name="T40" fmla="*/ 13 w 22"/>
                <a:gd name="T41" fmla="*/ 21 h 21"/>
                <a:gd name="T42" fmla="*/ 13 w 22"/>
                <a:gd name="T43" fmla="*/ 21 h 21"/>
                <a:gd name="T44" fmla="*/ 17 w 22"/>
                <a:gd name="T45" fmla="*/ 19 h 21"/>
                <a:gd name="T46" fmla="*/ 20 w 22"/>
                <a:gd name="T47" fmla="*/ 17 h 21"/>
                <a:gd name="T48" fmla="*/ 21 w 22"/>
                <a:gd name="T49" fmla="*/ 14 h 21"/>
                <a:gd name="T50" fmla="*/ 22 w 22"/>
                <a:gd name="T51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1">
                  <a:moveTo>
                    <a:pt x="22" y="10"/>
                  </a:moveTo>
                  <a:lnTo>
                    <a:pt x="22" y="10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2" y="10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7" name="Freeform 114">
              <a:extLst>
                <a:ext uri="{FF2B5EF4-FFF2-40B4-BE49-F238E27FC236}">
                  <a16:creationId xmlns:a16="http://schemas.microsoft.com/office/drawing/2014/main" id="{044B50FD-B53A-41AF-9B65-B8049A861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6" y="643"/>
              <a:ext cx="22" cy="22"/>
            </a:xfrm>
            <a:custGeom>
              <a:avLst/>
              <a:gdLst>
                <a:gd name="T0" fmla="*/ 22 w 22"/>
                <a:gd name="T1" fmla="*/ 11 h 22"/>
                <a:gd name="T2" fmla="*/ 22 w 22"/>
                <a:gd name="T3" fmla="*/ 11 h 22"/>
                <a:gd name="T4" fmla="*/ 21 w 22"/>
                <a:gd name="T5" fmla="*/ 7 h 22"/>
                <a:gd name="T6" fmla="*/ 20 w 22"/>
                <a:gd name="T7" fmla="*/ 5 h 22"/>
                <a:gd name="T8" fmla="*/ 18 w 22"/>
                <a:gd name="T9" fmla="*/ 2 h 22"/>
                <a:gd name="T10" fmla="*/ 15 w 22"/>
                <a:gd name="T11" fmla="*/ 1 h 22"/>
                <a:gd name="T12" fmla="*/ 15 w 22"/>
                <a:gd name="T13" fmla="*/ 1 h 22"/>
                <a:gd name="T14" fmla="*/ 12 w 22"/>
                <a:gd name="T15" fmla="*/ 0 h 22"/>
                <a:gd name="T16" fmla="*/ 7 w 22"/>
                <a:gd name="T17" fmla="*/ 1 h 22"/>
                <a:gd name="T18" fmla="*/ 5 w 22"/>
                <a:gd name="T19" fmla="*/ 2 h 22"/>
                <a:gd name="T20" fmla="*/ 2 w 22"/>
                <a:gd name="T21" fmla="*/ 5 h 22"/>
                <a:gd name="T22" fmla="*/ 2 w 22"/>
                <a:gd name="T23" fmla="*/ 5 h 22"/>
                <a:gd name="T24" fmla="*/ 1 w 22"/>
                <a:gd name="T25" fmla="*/ 8 h 22"/>
                <a:gd name="T26" fmla="*/ 0 w 22"/>
                <a:gd name="T27" fmla="*/ 11 h 22"/>
                <a:gd name="T28" fmla="*/ 1 w 22"/>
                <a:gd name="T29" fmla="*/ 15 h 22"/>
                <a:gd name="T30" fmla="*/ 2 w 22"/>
                <a:gd name="T31" fmla="*/ 18 h 22"/>
                <a:gd name="T32" fmla="*/ 2 w 22"/>
                <a:gd name="T33" fmla="*/ 18 h 22"/>
                <a:gd name="T34" fmla="*/ 5 w 22"/>
                <a:gd name="T35" fmla="*/ 20 h 22"/>
                <a:gd name="T36" fmla="*/ 7 w 22"/>
                <a:gd name="T37" fmla="*/ 21 h 22"/>
                <a:gd name="T38" fmla="*/ 12 w 22"/>
                <a:gd name="T39" fmla="*/ 22 h 22"/>
                <a:gd name="T40" fmla="*/ 15 w 22"/>
                <a:gd name="T41" fmla="*/ 21 h 22"/>
                <a:gd name="T42" fmla="*/ 15 w 22"/>
                <a:gd name="T43" fmla="*/ 21 h 22"/>
                <a:gd name="T44" fmla="*/ 18 w 22"/>
                <a:gd name="T45" fmla="*/ 20 h 22"/>
                <a:gd name="T46" fmla="*/ 20 w 22"/>
                <a:gd name="T47" fmla="*/ 18 h 22"/>
                <a:gd name="T48" fmla="*/ 21 w 22"/>
                <a:gd name="T49" fmla="*/ 15 h 22"/>
                <a:gd name="T50" fmla="*/ 22 w 22"/>
                <a:gd name="T5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2" y="11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7" y="1"/>
                  </a:lnTo>
                  <a:lnTo>
                    <a:pt x="5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5" y="20"/>
                  </a:lnTo>
                  <a:lnTo>
                    <a:pt x="7" y="21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5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8" name="Freeform 115">
              <a:extLst>
                <a:ext uri="{FF2B5EF4-FFF2-40B4-BE49-F238E27FC236}">
                  <a16:creationId xmlns:a16="http://schemas.microsoft.com/office/drawing/2014/main" id="{050DDA68-A61D-41D5-8721-6A1AAC98D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636"/>
              <a:ext cx="23" cy="23"/>
            </a:xfrm>
            <a:custGeom>
              <a:avLst/>
              <a:gdLst>
                <a:gd name="T0" fmla="*/ 23 w 23"/>
                <a:gd name="T1" fmla="*/ 11 h 23"/>
                <a:gd name="T2" fmla="*/ 23 w 23"/>
                <a:gd name="T3" fmla="*/ 11 h 23"/>
                <a:gd name="T4" fmla="*/ 22 w 23"/>
                <a:gd name="T5" fmla="*/ 8 h 23"/>
                <a:gd name="T6" fmla="*/ 21 w 23"/>
                <a:gd name="T7" fmla="*/ 5 h 23"/>
                <a:gd name="T8" fmla="*/ 18 w 23"/>
                <a:gd name="T9" fmla="*/ 2 h 23"/>
                <a:gd name="T10" fmla="*/ 15 w 23"/>
                <a:gd name="T11" fmla="*/ 1 h 23"/>
                <a:gd name="T12" fmla="*/ 15 w 23"/>
                <a:gd name="T13" fmla="*/ 1 h 23"/>
                <a:gd name="T14" fmla="*/ 12 w 23"/>
                <a:gd name="T15" fmla="*/ 0 h 23"/>
                <a:gd name="T16" fmla="*/ 8 w 23"/>
                <a:gd name="T17" fmla="*/ 1 h 23"/>
                <a:gd name="T18" fmla="*/ 6 w 23"/>
                <a:gd name="T19" fmla="*/ 2 h 23"/>
                <a:gd name="T20" fmla="*/ 2 w 23"/>
                <a:gd name="T21" fmla="*/ 5 h 23"/>
                <a:gd name="T22" fmla="*/ 2 w 23"/>
                <a:gd name="T23" fmla="*/ 5 h 23"/>
                <a:gd name="T24" fmla="*/ 1 w 23"/>
                <a:gd name="T25" fmla="*/ 8 h 23"/>
                <a:gd name="T26" fmla="*/ 0 w 23"/>
                <a:gd name="T27" fmla="*/ 11 h 23"/>
                <a:gd name="T28" fmla="*/ 1 w 23"/>
                <a:gd name="T29" fmla="*/ 15 h 23"/>
                <a:gd name="T30" fmla="*/ 2 w 23"/>
                <a:gd name="T31" fmla="*/ 17 h 23"/>
                <a:gd name="T32" fmla="*/ 2 w 23"/>
                <a:gd name="T33" fmla="*/ 17 h 23"/>
                <a:gd name="T34" fmla="*/ 6 w 23"/>
                <a:gd name="T35" fmla="*/ 21 h 23"/>
                <a:gd name="T36" fmla="*/ 8 w 23"/>
                <a:gd name="T37" fmla="*/ 22 h 23"/>
                <a:gd name="T38" fmla="*/ 12 w 23"/>
                <a:gd name="T39" fmla="*/ 23 h 23"/>
                <a:gd name="T40" fmla="*/ 15 w 23"/>
                <a:gd name="T41" fmla="*/ 22 h 23"/>
                <a:gd name="T42" fmla="*/ 15 w 23"/>
                <a:gd name="T43" fmla="*/ 22 h 23"/>
                <a:gd name="T44" fmla="*/ 18 w 23"/>
                <a:gd name="T45" fmla="*/ 21 h 23"/>
                <a:gd name="T46" fmla="*/ 21 w 23"/>
                <a:gd name="T47" fmla="*/ 17 h 23"/>
                <a:gd name="T48" fmla="*/ 22 w 23"/>
                <a:gd name="T49" fmla="*/ 15 h 23"/>
                <a:gd name="T50" fmla="*/ 23 w 23"/>
                <a:gd name="T51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3">
                  <a:moveTo>
                    <a:pt x="23" y="11"/>
                  </a:moveTo>
                  <a:lnTo>
                    <a:pt x="23" y="11"/>
                  </a:lnTo>
                  <a:lnTo>
                    <a:pt x="22" y="8"/>
                  </a:lnTo>
                  <a:lnTo>
                    <a:pt x="21" y="5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6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8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6" y="21"/>
                  </a:lnTo>
                  <a:lnTo>
                    <a:pt x="8" y="22"/>
                  </a:lnTo>
                  <a:lnTo>
                    <a:pt x="12" y="23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1"/>
                  </a:lnTo>
                  <a:lnTo>
                    <a:pt x="21" y="17"/>
                  </a:lnTo>
                  <a:lnTo>
                    <a:pt x="22" y="15"/>
                  </a:lnTo>
                  <a:lnTo>
                    <a:pt x="23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319" name="Freeform 116">
              <a:extLst>
                <a:ext uri="{FF2B5EF4-FFF2-40B4-BE49-F238E27FC236}">
                  <a16:creationId xmlns:a16="http://schemas.microsoft.com/office/drawing/2014/main" id="{DD5B6A13-2AD1-403B-9575-3905AB97E2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" y="630"/>
              <a:ext cx="23" cy="21"/>
            </a:xfrm>
            <a:custGeom>
              <a:avLst/>
              <a:gdLst>
                <a:gd name="T0" fmla="*/ 23 w 23"/>
                <a:gd name="T1" fmla="*/ 11 h 21"/>
                <a:gd name="T2" fmla="*/ 23 w 23"/>
                <a:gd name="T3" fmla="*/ 11 h 21"/>
                <a:gd name="T4" fmla="*/ 22 w 23"/>
                <a:gd name="T5" fmla="*/ 7 h 21"/>
                <a:gd name="T6" fmla="*/ 21 w 23"/>
                <a:gd name="T7" fmla="*/ 4 h 21"/>
                <a:gd name="T8" fmla="*/ 19 w 23"/>
                <a:gd name="T9" fmla="*/ 2 h 21"/>
                <a:gd name="T10" fmla="*/ 15 w 23"/>
                <a:gd name="T11" fmla="*/ 0 h 21"/>
                <a:gd name="T12" fmla="*/ 15 w 23"/>
                <a:gd name="T13" fmla="*/ 0 h 21"/>
                <a:gd name="T14" fmla="*/ 11 w 23"/>
                <a:gd name="T15" fmla="*/ 0 h 21"/>
                <a:gd name="T16" fmla="*/ 8 w 23"/>
                <a:gd name="T17" fmla="*/ 0 h 21"/>
                <a:gd name="T18" fmla="*/ 5 w 23"/>
                <a:gd name="T19" fmla="*/ 2 h 21"/>
                <a:gd name="T20" fmla="*/ 3 w 23"/>
                <a:gd name="T21" fmla="*/ 4 h 21"/>
                <a:gd name="T22" fmla="*/ 3 w 23"/>
                <a:gd name="T23" fmla="*/ 4 h 21"/>
                <a:gd name="T24" fmla="*/ 1 w 23"/>
                <a:gd name="T25" fmla="*/ 7 h 21"/>
                <a:gd name="T26" fmla="*/ 0 w 23"/>
                <a:gd name="T27" fmla="*/ 11 h 21"/>
                <a:gd name="T28" fmla="*/ 1 w 23"/>
                <a:gd name="T29" fmla="*/ 14 h 21"/>
                <a:gd name="T30" fmla="*/ 3 w 23"/>
                <a:gd name="T31" fmla="*/ 17 h 21"/>
                <a:gd name="T32" fmla="*/ 3 w 23"/>
                <a:gd name="T33" fmla="*/ 17 h 21"/>
                <a:gd name="T34" fmla="*/ 5 w 23"/>
                <a:gd name="T35" fmla="*/ 19 h 21"/>
                <a:gd name="T36" fmla="*/ 8 w 23"/>
                <a:gd name="T37" fmla="*/ 21 h 21"/>
                <a:gd name="T38" fmla="*/ 11 w 23"/>
                <a:gd name="T39" fmla="*/ 21 h 21"/>
                <a:gd name="T40" fmla="*/ 15 w 23"/>
                <a:gd name="T41" fmla="*/ 21 h 21"/>
                <a:gd name="T42" fmla="*/ 15 w 23"/>
                <a:gd name="T43" fmla="*/ 21 h 21"/>
                <a:gd name="T44" fmla="*/ 19 w 23"/>
                <a:gd name="T45" fmla="*/ 19 h 21"/>
                <a:gd name="T46" fmla="*/ 21 w 23"/>
                <a:gd name="T47" fmla="*/ 17 h 21"/>
                <a:gd name="T48" fmla="*/ 22 w 23"/>
                <a:gd name="T49" fmla="*/ 14 h 21"/>
                <a:gd name="T50" fmla="*/ 23 w 23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1">
                  <a:moveTo>
                    <a:pt x="23" y="11"/>
                  </a:moveTo>
                  <a:lnTo>
                    <a:pt x="23" y="11"/>
                  </a:lnTo>
                  <a:lnTo>
                    <a:pt x="22" y="7"/>
                  </a:lnTo>
                  <a:lnTo>
                    <a:pt x="21" y="4"/>
                  </a:lnTo>
                  <a:lnTo>
                    <a:pt x="19" y="2"/>
                  </a:lnTo>
                  <a:lnTo>
                    <a:pt x="15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3" y="4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3" y="17"/>
                  </a:lnTo>
                  <a:lnTo>
                    <a:pt x="3" y="17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9" y="19"/>
                  </a:lnTo>
                  <a:lnTo>
                    <a:pt x="21" y="17"/>
                  </a:lnTo>
                  <a:lnTo>
                    <a:pt x="22" y="14"/>
                  </a:lnTo>
                  <a:lnTo>
                    <a:pt x="23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6" name="Freeform 117">
              <a:extLst>
                <a:ext uri="{FF2B5EF4-FFF2-40B4-BE49-F238E27FC236}">
                  <a16:creationId xmlns:a16="http://schemas.microsoft.com/office/drawing/2014/main" id="{098994E2-3DEA-4274-B28D-455862B2D1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3" y="630"/>
              <a:ext cx="21" cy="21"/>
            </a:xfrm>
            <a:custGeom>
              <a:avLst/>
              <a:gdLst>
                <a:gd name="T0" fmla="*/ 21 w 21"/>
                <a:gd name="T1" fmla="*/ 11 h 21"/>
                <a:gd name="T2" fmla="*/ 21 w 21"/>
                <a:gd name="T3" fmla="*/ 11 h 21"/>
                <a:gd name="T4" fmla="*/ 21 w 21"/>
                <a:gd name="T5" fmla="*/ 7 h 21"/>
                <a:gd name="T6" fmla="*/ 19 w 21"/>
                <a:gd name="T7" fmla="*/ 4 h 21"/>
                <a:gd name="T8" fmla="*/ 17 w 21"/>
                <a:gd name="T9" fmla="*/ 2 h 21"/>
                <a:gd name="T10" fmla="*/ 13 w 21"/>
                <a:gd name="T11" fmla="*/ 0 h 21"/>
                <a:gd name="T12" fmla="*/ 13 w 21"/>
                <a:gd name="T13" fmla="*/ 0 h 21"/>
                <a:gd name="T14" fmla="*/ 10 w 21"/>
                <a:gd name="T15" fmla="*/ 0 h 21"/>
                <a:gd name="T16" fmla="*/ 7 w 21"/>
                <a:gd name="T17" fmla="*/ 0 h 21"/>
                <a:gd name="T18" fmla="*/ 4 w 21"/>
                <a:gd name="T19" fmla="*/ 2 h 21"/>
                <a:gd name="T20" fmla="*/ 1 w 21"/>
                <a:gd name="T21" fmla="*/ 4 h 21"/>
                <a:gd name="T22" fmla="*/ 1 w 21"/>
                <a:gd name="T23" fmla="*/ 4 h 21"/>
                <a:gd name="T24" fmla="*/ 0 w 21"/>
                <a:gd name="T25" fmla="*/ 7 h 21"/>
                <a:gd name="T26" fmla="*/ 0 w 21"/>
                <a:gd name="T27" fmla="*/ 11 h 21"/>
                <a:gd name="T28" fmla="*/ 0 w 21"/>
                <a:gd name="T29" fmla="*/ 14 h 21"/>
                <a:gd name="T30" fmla="*/ 1 w 21"/>
                <a:gd name="T31" fmla="*/ 17 h 21"/>
                <a:gd name="T32" fmla="*/ 1 w 21"/>
                <a:gd name="T33" fmla="*/ 17 h 21"/>
                <a:gd name="T34" fmla="*/ 4 w 21"/>
                <a:gd name="T35" fmla="*/ 19 h 21"/>
                <a:gd name="T36" fmla="*/ 7 w 21"/>
                <a:gd name="T37" fmla="*/ 21 h 21"/>
                <a:gd name="T38" fmla="*/ 10 w 21"/>
                <a:gd name="T39" fmla="*/ 21 h 21"/>
                <a:gd name="T40" fmla="*/ 13 w 21"/>
                <a:gd name="T41" fmla="*/ 21 h 21"/>
                <a:gd name="T42" fmla="*/ 13 w 21"/>
                <a:gd name="T43" fmla="*/ 21 h 21"/>
                <a:gd name="T44" fmla="*/ 17 w 21"/>
                <a:gd name="T45" fmla="*/ 19 h 21"/>
                <a:gd name="T46" fmla="*/ 19 w 21"/>
                <a:gd name="T47" fmla="*/ 17 h 21"/>
                <a:gd name="T48" fmla="*/ 21 w 21"/>
                <a:gd name="T49" fmla="*/ 14 h 21"/>
                <a:gd name="T50" fmla="*/ 21 w 21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1"/>
                  </a:lnTo>
                  <a:lnTo>
                    <a:pt x="21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1" y="4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1" y="17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1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7" name="Freeform 118">
              <a:extLst>
                <a:ext uri="{FF2B5EF4-FFF2-40B4-BE49-F238E27FC236}">
                  <a16:creationId xmlns:a16="http://schemas.microsoft.com/office/drawing/2014/main" id="{8A09FDD2-85E4-4ADA-AEBB-0766126B3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630"/>
              <a:ext cx="22" cy="21"/>
            </a:xfrm>
            <a:custGeom>
              <a:avLst/>
              <a:gdLst>
                <a:gd name="T0" fmla="*/ 22 w 22"/>
                <a:gd name="T1" fmla="*/ 11 h 21"/>
                <a:gd name="T2" fmla="*/ 22 w 22"/>
                <a:gd name="T3" fmla="*/ 11 h 21"/>
                <a:gd name="T4" fmla="*/ 22 w 22"/>
                <a:gd name="T5" fmla="*/ 7 h 21"/>
                <a:gd name="T6" fmla="*/ 19 w 22"/>
                <a:gd name="T7" fmla="*/ 4 h 21"/>
                <a:gd name="T8" fmla="*/ 17 w 22"/>
                <a:gd name="T9" fmla="*/ 2 h 21"/>
                <a:gd name="T10" fmla="*/ 14 w 22"/>
                <a:gd name="T11" fmla="*/ 0 h 21"/>
                <a:gd name="T12" fmla="*/ 14 w 22"/>
                <a:gd name="T13" fmla="*/ 0 h 21"/>
                <a:gd name="T14" fmla="*/ 11 w 22"/>
                <a:gd name="T15" fmla="*/ 0 h 21"/>
                <a:gd name="T16" fmla="*/ 8 w 22"/>
                <a:gd name="T17" fmla="*/ 0 h 21"/>
                <a:gd name="T18" fmla="*/ 4 w 22"/>
                <a:gd name="T19" fmla="*/ 2 h 21"/>
                <a:gd name="T20" fmla="*/ 2 w 22"/>
                <a:gd name="T21" fmla="*/ 4 h 21"/>
                <a:gd name="T22" fmla="*/ 2 w 22"/>
                <a:gd name="T23" fmla="*/ 4 h 21"/>
                <a:gd name="T24" fmla="*/ 0 w 22"/>
                <a:gd name="T25" fmla="*/ 7 h 21"/>
                <a:gd name="T26" fmla="*/ 0 w 22"/>
                <a:gd name="T27" fmla="*/ 11 h 21"/>
                <a:gd name="T28" fmla="*/ 0 w 22"/>
                <a:gd name="T29" fmla="*/ 14 h 21"/>
                <a:gd name="T30" fmla="*/ 2 w 22"/>
                <a:gd name="T31" fmla="*/ 17 h 21"/>
                <a:gd name="T32" fmla="*/ 2 w 22"/>
                <a:gd name="T33" fmla="*/ 17 h 21"/>
                <a:gd name="T34" fmla="*/ 4 w 22"/>
                <a:gd name="T35" fmla="*/ 19 h 21"/>
                <a:gd name="T36" fmla="*/ 8 w 22"/>
                <a:gd name="T37" fmla="*/ 21 h 21"/>
                <a:gd name="T38" fmla="*/ 11 w 22"/>
                <a:gd name="T39" fmla="*/ 21 h 21"/>
                <a:gd name="T40" fmla="*/ 14 w 22"/>
                <a:gd name="T41" fmla="*/ 21 h 21"/>
                <a:gd name="T42" fmla="*/ 14 w 22"/>
                <a:gd name="T43" fmla="*/ 21 h 21"/>
                <a:gd name="T44" fmla="*/ 17 w 22"/>
                <a:gd name="T45" fmla="*/ 19 h 21"/>
                <a:gd name="T46" fmla="*/ 19 w 22"/>
                <a:gd name="T47" fmla="*/ 17 h 21"/>
                <a:gd name="T48" fmla="*/ 22 w 22"/>
                <a:gd name="T49" fmla="*/ 14 h 21"/>
                <a:gd name="T50" fmla="*/ 22 w 22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22" y="11"/>
                  </a:lnTo>
                  <a:lnTo>
                    <a:pt x="22" y="7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8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2" y="14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8" name="Freeform 119">
              <a:extLst>
                <a:ext uri="{FF2B5EF4-FFF2-40B4-BE49-F238E27FC236}">
                  <a16:creationId xmlns:a16="http://schemas.microsoft.com/office/drawing/2014/main" id="{635CA756-4A49-4922-9553-BD4293242D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630"/>
              <a:ext cx="22" cy="21"/>
            </a:xfrm>
            <a:custGeom>
              <a:avLst/>
              <a:gdLst>
                <a:gd name="T0" fmla="*/ 22 w 22"/>
                <a:gd name="T1" fmla="*/ 11 h 21"/>
                <a:gd name="T2" fmla="*/ 22 w 22"/>
                <a:gd name="T3" fmla="*/ 11 h 21"/>
                <a:gd name="T4" fmla="*/ 21 w 22"/>
                <a:gd name="T5" fmla="*/ 7 h 21"/>
                <a:gd name="T6" fmla="*/ 20 w 22"/>
                <a:gd name="T7" fmla="*/ 4 h 21"/>
                <a:gd name="T8" fmla="*/ 17 w 22"/>
                <a:gd name="T9" fmla="*/ 2 h 21"/>
                <a:gd name="T10" fmla="*/ 14 w 22"/>
                <a:gd name="T11" fmla="*/ 0 h 21"/>
                <a:gd name="T12" fmla="*/ 14 w 22"/>
                <a:gd name="T13" fmla="*/ 0 h 21"/>
                <a:gd name="T14" fmla="*/ 11 w 22"/>
                <a:gd name="T15" fmla="*/ 0 h 21"/>
                <a:gd name="T16" fmla="*/ 7 w 22"/>
                <a:gd name="T17" fmla="*/ 0 h 21"/>
                <a:gd name="T18" fmla="*/ 4 w 22"/>
                <a:gd name="T19" fmla="*/ 2 h 21"/>
                <a:gd name="T20" fmla="*/ 2 w 22"/>
                <a:gd name="T21" fmla="*/ 4 h 21"/>
                <a:gd name="T22" fmla="*/ 2 w 22"/>
                <a:gd name="T23" fmla="*/ 4 h 21"/>
                <a:gd name="T24" fmla="*/ 1 w 22"/>
                <a:gd name="T25" fmla="*/ 7 h 21"/>
                <a:gd name="T26" fmla="*/ 0 w 22"/>
                <a:gd name="T27" fmla="*/ 11 h 21"/>
                <a:gd name="T28" fmla="*/ 1 w 22"/>
                <a:gd name="T29" fmla="*/ 14 h 21"/>
                <a:gd name="T30" fmla="*/ 2 w 22"/>
                <a:gd name="T31" fmla="*/ 17 h 21"/>
                <a:gd name="T32" fmla="*/ 2 w 22"/>
                <a:gd name="T33" fmla="*/ 17 h 21"/>
                <a:gd name="T34" fmla="*/ 4 w 22"/>
                <a:gd name="T35" fmla="*/ 19 h 21"/>
                <a:gd name="T36" fmla="*/ 7 w 22"/>
                <a:gd name="T37" fmla="*/ 21 h 21"/>
                <a:gd name="T38" fmla="*/ 11 w 22"/>
                <a:gd name="T39" fmla="*/ 21 h 21"/>
                <a:gd name="T40" fmla="*/ 14 w 22"/>
                <a:gd name="T41" fmla="*/ 21 h 21"/>
                <a:gd name="T42" fmla="*/ 14 w 22"/>
                <a:gd name="T43" fmla="*/ 21 h 21"/>
                <a:gd name="T44" fmla="*/ 17 w 22"/>
                <a:gd name="T45" fmla="*/ 19 h 21"/>
                <a:gd name="T46" fmla="*/ 20 w 22"/>
                <a:gd name="T47" fmla="*/ 17 h 21"/>
                <a:gd name="T48" fmla="*/ 21 w 22"/>
                <a:gd name="T49" fmla="*/ 14 h 21"/>
                <a:gd name="T50" fmla="*/ 22 w 22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22" y="11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7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7" y="19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19" name="Freeform 120">
              <a:extLst>
                <a:ext uri="{FF2B5EF4-FFF2-40B4-BE49-F238E27FC236}">
                  <a16:creationId xmlns:a16="http://schemas.microsoft.com/office/drawing/2014/main" id="{626FC78C-2B7C-41A1-A584-69A0051AE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630"/>
              <a:ext cx="22" cy="21"/>
            </a:xfrm>
            <a:custGeom>
              <a:avLst/>
              <a:gdLst>
                <a:gd name="T0" fmla="*/ 22 w 22"/>
                <a:gd name="T1" fmla="*/ 11 h 21"/>
                <a:gd name="T2" fmla="*/ 22 w 22"/>
                <a:gd name="T3" fmla="*/ 11 h 21"/>
                <a:gd name="T4" fmla="*/ 21 w 22"/>
                <a:gd name="T5" fmla="*/ 7 h 21"/>
                <a:gd name="T6" fmla="*/ 20 w 22"/>
                <a:gd name="T7" fmla="*/ 4 h 21"/>
                <a:gd name="T8" fmla="*/ 18 w 22"/>
                <a:gd name="T9" fmla="*/ 2 h 21"/>
                <a:gd name="T10" fmla="*/ 14 w 22"/>
                <a:gd name="T11" fmla="*/ 0 h 21"/>
                <a:gd name="T12" fmla="*/ 14 w 22"/>
                <a:gd name="T13" fmla="*/ 0 h 21"/>
                <a:gd name="T14" fmla="*/ 11 w 22"/>
                <a:gd name="T15" fmla="*/ 0 h 21"/>
                <a:gd name="T16" fmla="*/ 7 w 22"/>
                <a:gd name="T17" fmla="*/ 0 h 21"/>
                <a:gd name="T18" fmla="*/ 5 w 22"/>
                <a:gd name="T19" fmla="*/ 2 h 21"/>
                <a:gd name="T20" fmla="*/ 2 w 22"/>
                <a:gd name="T21" fmla="*/ 4 h 21"/>
                <a:gd name="T22" fmla="*/ 2 w 22"/>
                <a:gd name="T23" fmla="*/ 4 h 21"/>
                <a:gd name="T24" fmla="*/ 1 w 22"/>
                <a:gd name="T25" fmla="*/ 7 h 21"/>
                <a:gd name="T26" fmla="*/ 0 w 22"/>
                <a:gd name="T27" fmla="*/ 11 h 21"/>
                <a:gd name="T28" fmla="*/ 1 w 22"/>
                <a:gd name="T29" fmla="*/ 14 h 21"/>
                <a:gd name="T30" fmla="*/ 2 w 22"/>
                <a:gd name="T31" fmla="*/ 17 h 21"/>
                <a:gd name="T32" fmla="*/ 2 w 22"/>
                <a:gd name="T33" fmla="*/ 17 h 21"/>
                <a:gd name="T34" fmla="*/ 5 w 22"/>
                <a:gd name="T35" fmla="*/ 19 h 21"/>
                <a:gd name="T36" fmla="*/ 7 w 22"/>
                <a:gd name="T37" fmla="*/ 21 h 21"/>
                <a:gd name="T38" fmla="*/ 11 w 22"/>
                <a:gd name="T39" fmla="*/ 21 h 21"/>
                <a:gd name="T40" fmla="*/ 14 w 22"/>
                <a:gd name="T41" fmla="*/ 21 h 21"/>
                <a:gd name="T42" fmla="*/ 14 w 22"/>
                <a:gd name="T43" fmla="*/ 21 h 21"/>
                <a:gd name="T44" fmla="*/ 18 w 22"/>
                <a:gd name="T45" fmla="*/ 19 h 21"/>
                <a:gd name="T46" fmla="*/ 20 w 22"/>
                <a:gd name="T47" fmla="*/ 17 h 21"/>
                <a:gd name="T48" fmla="*/ 21 w 22"/>
                <a:gd name="T49" fmla="*/ 14 h 21"/>
                <a:gd name="T50" fmla="*/ 22 w 22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1">
                  <a:moveTo>
                    <a:pt x="22" y="11"/>
                  </a:moveTo>
                  <a:lnTo>
                    <a:pt x="22" y="11"/>
                  </a:lnTo>
                  <a:lnTo>
                    <a:pt x="21" y="7"/>
                  </a:lnTo>
                  <a:lnTo>
                    <a:pt x="20" y="4"/>
                  </a:lnTo>
                  <a:lnTo>
                    <a:pt x="18" y="2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5" y="19"/>
                  </a:lnTo>
                  <a:lnTo>
                    <a:pt x="7" y="21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0" name="Freeform 121">
              <a:extLst>
                <a:ext uri="{FF2B5EF4-FFF2-40B4-BE49-F238E27FC236}">
                  <a16:creationId xmlns:a16="http://schemas.microsoft.com/office/drawing/2014/main" id="{6DEF439D-ED23-48F8-9390-7A830069B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445"/>
              <a:ext cx="21" cy="21"/>
            </a:xfrm>
            <a:custGeom>
              <a:avLst/>
              <a:gdLst>
                <a:gd name="T0" fmla="*/ 21 w 21"/>
                <a:gd name="T1" fmla="*/ 11 h 21"/>
                <a:gd name="T2" fmla="*/ 21 w 21"/>
                <a:gd name="T3" fmla="*/ 11 h 21"/>
                <a:gd name="T4" fmla="*/ 21 w 21"/>
                <a:gd name="T5" fmla="*/ 8 h 21"/>
                <a:gd name="T6" fmla="*/ 19 w 21"/>
                <a:gd name="T7" fmla="*/ 4 h 21"/>
                <a:gd name="T8" fmla="*/ 17 w 21"/>
                <a:gd name="T9" fmla="*/ 2 h 21"/>
                <a:gd name="T10" fmla="*/ 13 w 21"/>
                <a:gd name="T11" fmla="*/ 0 h 21"/>
                <a:gd name="T12" fmla="*/ 13 w 21"/>
                <a:gd name="T13" fmla="*/ 0 h 21"/>
                <a:gd name="T14" fmla="*/ 10 w 21"/>
                <a:gd name="T15" fmla="*/ 0 h 21"/>
                <a:gd name="T16" fmla="*/ 7 w 21"/>
                <a:gd name="T17" fmla="*/ 0 h 21"/>
                <a:gd name="T18" fmla="*/ 4 w 21"/>
                <a:gd name="T19" fmla="*/ 2 h 21"/>
                <a:gd name="T20" fmla="*/ 2 w 21"/>
                <a:gd name="T21" fmla="*/ 4 h 21"/>
                <a:gd name="T22" fmla="*/ 2 w 21"/>
                <a:gd name="T23" fmla="*/ 4 h 21"/>
                <a:gd name="T24" fmla="*/ 0 w 21"/>
                <a:gd name="T25" fmla="*/ 8 h 21"/>
                <a:gd name="T26" fmla="*/ 0 w 21"/>
                <a:gd name="T27" fmla="*/ 11 h 21"/>
                <a:gd name="T28" fmla="*/ 0 w 21"/>
                <a:gd name="T29" fmla="*/ 14 h 21"/>
                <a:gd name="T30" fmla="*/ 2 w 21"/>
                <a:gd name="T31" fmla="*/ 17 h 21"/>
                <a:gd name="T32" fmla="*/ 2 w 21"/>
                <a:gd name="T33" fmla="*/ 17 h 21"/>
                <a:gd name="T34" fmla="*/ 4 w 21"/>
                <a:gd name="T35" fmla="*/ 19 h 21"/>
                <a:gd name="T36" fmla="*/ 7 w 21"/>
                <a:gd name="T37" fmla="*/ 21 h 21"/>
                <a:gd name="T38" fmla="*/ 10 w 21"/>
                <a:gd name="T39" fmla="*/ 21 h 21"/>
                <a:gd name="T40" fmla="*/ 13 w 21"/>
                <a:gd name="T41" fmla="*/ 21 h 21"/>
                <a:gd name="T42" fmla="*/ 13 w 21"/>
                <a:gd name="T43" fmla="*/ 21 h 21"/>
                <a:gd name="T44" fmla="*/ 17 w 21"/>
                <a:gd name="T45" fmla="*/ 19 h 21"/>
                <a:gd name="T46" fmla="*/ 19 w 21"/>
                <a:gd name="T47" fmla="*/ 17 h 21"/>
                <a:gd name="T48" fmla="*/ 21 w 21"/>
                <a:gd name="T49" fmla="*/ 14 h 21"/>
                <a:gd name="T50" fmla="*/ 21 w 21"/>
                <a:gd name="T51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1">
                  <a:moveTo>
                    <a:pt x="21" y="11"/>
                  </a:moveTo>
                  <a:lnTo>
                    <a:pt x="21" y="11"/>
                  </a:lnTo>
                  <a:lnTo>
                    <a:pt x="21" y="8"/>
                  </a:lnTo>
                  <a:lnTo>
                    <a:pt x="19" y="4"/>
                  </a:lnTo>
                  <a:lnTo>
                    <a:pt x="17" y="2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4"/>
                  </a:lnTo>
                  <a:lnTo>
                    <a:pt x="2" y="4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7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7" y="19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1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1" name="Freeform 122">
              <a:extLst>
                <a:ext uri="{FF2B5EF4-FFF2-40B4-BE49-F238E27FC236}">
                  <a16:creationId xmlns:a16="http://schemas.microsoft.com/office/drawing/2014/main" id="{347AFD6A-9185-43B9-8C83-89352F2BE2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435"/>
              <a:ext cx="23" cy="23"/>
            </a:xfrm>
            <a:custGeom>
              <a:avLst/>
              <a:gdLst>
                <a:gd name="T0" fmla="*/ 23 w 23"/>
                <a:gd name="T1" fmla="*/ 12 h 23"/>
                <a:gd name="T2" fmla="*/ 23 w 23"/>
                <a:gd name="T3" fmla="*/ 12 h 23"/>
                <a:gd name="T4" fmla="*/ 22 w 23"/>
                <a:gd name="T5" fmla="*/ 8 h 23"/>
                <a:gd name="T6" fmla="*/ 20 w 23"/>
                <a:gd name="T7" fmla="*/ 6 h 23"/>
                <a:gd name="T8" fmla="*/ 18 w 23"/>
                <a:gd name="T9" fmla="*/ 3 h 23"/>
                <a:gd name="T10" fmla="*/ 15 w 23"/>
                <a:gd name="T11" fmla="*/ 2 h 23"/>
                <a:gd name="T12" fmla="*/ 15 w 23"/>
                <a:gd name="T13" fmla="*/ 2 h 23"/>
                <a:gd name="T14" fmla="*/ 11 w 23"/>
                <a:gd name="T15" fmla="*/ 0 h 23"/>
                <a:gd name="T16" fmla="*/ 8 w 23"/>
                <a:gd name="T17" fmla="*/ 2 h 23"/>
                <a:gd name="T18" fmla="*/ 4 w 23"/>
                <a:gd name="T19" fmla="*/ 3 h 23"/>
                <a:gd name="T20" fmla="*/ 2 w 23"/>
                <a:gd name="T21" fmla="*/ 6 h 23"/>
                <a:gd name="T22" fmla="*/ 2 w 23"/>
                <a:gd name="T23" fmla="*/ 6 h 23"/>
                <a:gd name="T24" fmla="*/ 1 w 23"/>
                <a:gd name="T25" fmla="*/ 8 h 23"/>
                <a:gd name="T26" fmla="*/ 0 w 23"/>
                <a:gd name="T27" fmla="*/ 12 h 23"/>
                <a:gd name="T28" fmla="*/ 1 w 23"/>
                <a:gd name="T29" fmla="*/ 15 h 23"/>
                <a:gd name="T30" fmla="*/ 2 w 23"/>
                <a:gd name="T31" fmla="*/ 19 h 23"/>
                <a:gd name="T32" fmla="*/ 2 w 23"/>
                <a:gd name="T33" fmla="*/ 19 h 23"/>
                <a:gd name="T34" fmla="*/ 4 w 23"/>
                <a:gd name="T35" fmla="*/ 21 h 23"/>
                <a:gd name="T36" fmla="*/ 8 w 23"/>
                <a:gd name="T37" fmla="*/ 22 h 23"/>
                <a:gd name="T38" fmla="*/ 11 w 23"/>
                <a:gd name="T39" fmla="*/ 23 h 23"/>
                <a:gd name="T40" fmla="*/ 15 w 23"/>
                <a:gd name="T41" fmla="*/ 22 h 23"/>
                <a:gd name="T42" fmla="*/ 15 w 23"/>
                <a:gd name="T43" fmla="*/ 22 h 23"/>
                <a:gd name="T44" fmla="*/ 18 w 23"/>
                <a:gd name="T45" fmla="*/ 21 h 23"/>
                <a:gd name="T46" fmla="*/ 20 w 23"/>
                <a:gd name="T47" fmla="*/ 19 h 23"/>
                <a:gd name="T48" fmla="*/ 22 w 23"/>
                <a:gd name="T49" fmla="*/ 15 h 23"/>
                <a:gd name="T50" fmla="*/ 23 w 23"/>
                <a:gd name="T5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2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18" y="3"/>
                  </a:lnTo>
                  <a:lnTo>
                    <a:pt x="15" y="2"/>
                  </a:lnTo>
                  <a:lnTo>
                    <a:pt x="15" y="2"/>
                  </a:lnTo>
                  <a:lnTo>
                    <a:pt x="11" y="0"/>
                  </a:lnTo>
                  <a:lnTo>
                    <a:pt x="8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8" y="22"/>
                  </a:lnTo>
                  <a:lnTo>
                    <a:pt x="11" y="23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1"/>
                  </a:lnTo>
                  <a:lnTo>
                    <a:pt x="20" y="19"/>
                  </a:lnTo>
                  <a:lnTo>
                    <a:pt x="22" y="15"/>
                  </a:lnTo>
                  <a:lnTo>
                    <a:pt x="23" y="12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2" name="Freeform 123">
              <a:extLst>
                <a:ext uri="{FF2B5EF4-FFF2-40B4-BE49-F238E27FC236}">
                  <a16:creationId xmlns:a16="http://schemas.microsoft.com/office/drawing/2014/main" id="{70C6A4B2-7E4A-481E-82A2-F157DB424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9" y="1435"/>
              <a:ext cx="21" cy="23"/>
            </a:xfrm>
            <a:custGeom>
              <a:avLst/>
              <a:gdLst>
                <a:gd name="T0" fmla="*/ 21 w 21"/>
                <a:gd name="T1" fmla="*/ 12 h 23"/>
                <a:gd name="T2" fmla="*/ 21 w 21"/>
                <a:gd name="T3" fmla="*/ 12 h 23"/>
                <a:gd name="T4" fmla="*/ 21 w 21"/>
                <a:gd name="T5" fmla="*/ 8 h 23"/>
                <a:gd name="T6" fmla="*/ 19 w 21"/>
                <a:gd name="T7" fmla="*/ 6 h 23"/>
                <a:gd name="T8" fmla="*/ 17 w 21"/>
                <a:gd name="T9" fmla="*/ 3 h 23"/>
                <a:gd name="T10" fmla="*/ 13 w 21"/>
                <a:gd name="T11" fmla="*/ 2 h 23"/>
                <a:gd name="T12" fmla="*/ 13 w 21"/>
                <a:gd name="T13" fmla="*/ 2 h 23"/>
                <a:gd name="T14" fmla="*/ 10 w 21"/>
                <a:gd name="T15" fmla="*/ 0 h 23"/>
                <a:gd name="T16" fmla="*/ 7 w 21"/>
                <a:gd name="T17" fmla="*/ 2 h 23"/>
                <a:gd name="T18" fmla="*/ 4 w 21"/>
                <a:gd name="T19" fmla="*/ 3 h 23"/>
                <a:gd name="T20" fmla="*/ 2 w 21"/>
                <a:gd name="T21" fmla="*/ 6 h 23"/>
                <a:gd name="T22" fmla="*/ 2 w 21"/>
                <a:gd name="T23" fmla="*/ 6 h 23"/>
                <a:gd name="T24" fmla="*/ 0 w 21"/>
                <a:gd name="T25" fmla="*/ 8 h 23"/>
                <a:gd name="T26" fmla="*/ 0 w 21"/>
                <a:gd name="T27" fmla="*/ 12 h 23"/>
                <a:gd name="T28" fmla="*/ 0 w 21"/>
                <a:gd name="T29" fmla="*/ 15 h 23"/>
                <a:gd name="T30" fmla="*/ 2 w 21"/>
                <a:gd name="T31" fmla="*/ 19 h 23"/>
                <a:gd name="T32" fmla="*/ 2 w 21"/>
                <a:gd name="T33" fmla="*/ 19 h 23"/>
                <a:gd name="T34" fmla="*/ 4 w 21"/>
                <a:gd name="T35" fmla="*/ 21 h 23"/>
                <a:gd name="T36" fmla="*/ 7 w 21"/>
                <a:gd name="T37" fmla="*/ 22 h 23"/>
                <a:gd name="T38" fmla="*/ 10 w 21"/>
                <a:gd name="T39" fmla="*/ 23 h 23"/>
                <a:gd name="T40" fmla="*/ 13 w 21"/>
                <a:gd name="T41" fmla="*/ 22 h 23"/>
                <a:gd name="T42" fmla="*/ 13 w 21"/>
                <a:gd name="T43" fmla="*/ 22 h 23"/>
                <a:gd name="T44" fmla="*/ 17 w 21"/>
                <a:gd name="T45" fmla="*/ 21 h 23"/>
                <a:gd name="T46" fmla="*/ 19 w 21"/>
                <a:gd name="T47" fmla="*/ 19 h 23"/>
                <a:gd name="T48" fmla="*/ 21 w 21"/>
                <a:gd name="T49" fmla="*/ 15 h 23"/>
                <a:gd name="T50" fmla="*/ 21 w 21"/>
                <a:gd name="T5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3">
                  <a:moveTo>
                    <a:pt x="21" y="12"/>
                  </a:moveTo>
                  <a:lnTo>
                    <a:pt x="21" y="12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3"/>
                  </a:lnTo>
                  <a:lnTo>
                    <a:pt x="13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7" y="2"/>
                  </a:lnTo>
                  <a:lnTo>
                    <a:pt x="4" y="3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9"/>
                  </a:lnTo>
                  <a:lnTo>
                    <a:pt x="2" y="19"/>
                  </a:lnTo>
                  <a:lnTo>
                    <a:pt x="4" y="21"/>
                  </a:lnTo>
                  <a:lnTo>
                    <a:pt x="7" y="22"/>
                  </a:lnTo>
                  <a:lnTo>
                    <a:pt x="10" y="23"/>
                  </a:lnTo>
                  <a:lnTo>
                    <a:pt x="13" y="22"/>
                  </a:lnTo>
                  <a:lnTo>
                    <a:pt x="13" y="22"/>
                  </a:lnTo>
                  <a:lnTo>
                    <a:pt x="17" y="21"/>
                  </a:lnTo>
                  <a:lnTo>
                    <a:pt x="19" y="19"/>
                  </a:lnTo>
                  <a:lnTo>
                    <a:pt x="21" y="15"/>
                  </a:lnTo>
                  <a:lnTo>
                    <a:pt x="21" y="12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3" name="Freeform 124">
              <a:extLst>
                <a:ext uri="{FF2B5EF4-FFF2-40B4-BE49-F238E27FC236}">
                  <a16:creationId xmlns:a16="http://schemas.microsoft.com/office/drawing/2014/main" id="{4D8AF795-A1D0-4DD1-B590-14EA9CE13C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1487"/>
              <a:ext cx="22" cy="22"/>
            </a:xfrm>
            <a:custGeom>
              <a:avLst/>
              <a:gdLst>
                <a:gd name="T0" fmla="*/ 22 w 22"/>
                <a:gd name="T1" fmla="*/ 11 h 22"/>
                <a:gd name="T2" fmla="*/ 22 w 22"/>
                <a:gd name="T3" fmla="*/ 11 h 22"/>
                <a:gd name="T4" fmla="*/ 21 w 22"/>
                <a:gd name="T5" fmla="*/ 7 h 22"/>
                <a:gd name="T6" fmla="*/ 20 w 22"/>
                <a:gd name="T7" fmla="*/ 5 h 22"/>
                <a:gd name="T8" fmla="*/ 17 w 22"/>
                <a:gd name="T9" fmla="*/ 2 h 22"/>
                <a:gd name="T10" fmla="*/ 15 w 22"/>
                <a:gd name="T11" fmla="*/ 1 h 22"/>
                <a:gd name="T12" fmla="*/ 15 w 22"/>
                <a:gd name="T13" fmla="*/ 1 h 22"/>
                <a:gd name="T14" fmla="*/ 10 w 22"/>
                <a:gd name="T15" fmla="*/ 0 h 22"/>
                <a:gd name="T16" fmla="*/ 7 w 22"/>
                <a:gd name="T17" fmla="*/ 1 h 22"/>
                <a:gd name="T18" fmla="*/ 4 w 22"/>
                <a:gd name="T19" fmla="*/ 2 h 22"/>
                <a:gd name="T20" fmla="*/ 2 w 22"/>
                <a:gd name="T21" fmla="*/ 5 h 22"/>
                <a:gd name="T22" fmla="*/ 2 w 22"/>
                <a:gd name="T23" fmla="*/ 5 h 22"/>
                <a:gd name="T24" fmla="*/ 1 w 22"/>
                <a:gd name="T25" fmla="*/ 7 h 22"/>
                <a:gd name="T26" fmla="*/ 0 w 22"/>
                <a:gd name="T27" fmla="*/ 11 h 22"/>
                <a:gd name="T28" fmla="*/ 1 w 22"/>
                <a:gd name="T29" fmla="*/ 15 h 22"/>
                <a:gd name="T30" fmla="*/ 2 w 22"/>
                <a:gd name="T31" fmla="*/ 18 h 22"/>
                <a:gd name="T32" fmla="*/ 2 w 22"/>
                <a:gd name="T33" fmla="*/ 18 h 22"/>
                <a:gd name="T34" fmla="*/ 4 w 22"/>
                <a:gd name="T35" fmla="*/ 20 h 22"/>
                <a:gd name="T36" fmla="*/ 7 w 22"/>
                <a:gd name="T37" fmla="*/ 21 h 22"/>
                <a:gd name="T38" fmla="*/ 10 w 22"/>
                <a:gd name="T39" fmla="*/ 22 h 22"/>
                <a:gd name="T40" fmla="*/ 15 w 22"/>
                <a:gd name="T41" fmla="*/ 21 h 22"/>
                <a:gd name="T42" fmla="*/ 15 w 22"/>
                <a:gd name="T43" fmla="*/ 21 h 22"/>
                <a:gd name="T44" fmla="*/ 17 w 22"/>
                <a:gd name="T45" fmla="*/ 20 h 22"/>
                <a:gd name="T46" fmla="*/ 20 w 22"/>
                <a:gd name="T47" fmla="*/ 18 h 22"/>
                <a:gd name="T48" fmla="*/ 21 w 22"/>
                <a:gd name="T49" fmla="*/ 15 h 22"/>
                <a:gd name="T50" fmla="*/ 22 w 22"/>
                <a:gd name="T5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" h="22">
                  <a:moveTo>
                    <a:pt x="22" y="11"/>
                  </a:moveTo>
                  <a:lnTo>
                    <a:pt x="22" y="11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0" y="0"/>
                  </a:lnTo>
                  <a:lnTo>
                    <a:pt x="7" y="1"/>
                  </a:lnTo>
                  <a:lnTo>
                    <a:pt x="4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10" y="22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20" y="18"/>
                  </a:lnTo>
                  <a:lnTo>
                    <a:pt x="21" y="15"/>
                  </a:lnTo>
                  <a:lnTo>
                    <a:pt x="22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4" name="Freeform 125">
              <a:extLst>
                <a:ext uri="{FF2B5EF4-FFF2-40B4-BE49-F238E27FC236}">
                  <a16:creationId xmlns:a16="http://schemas.microsoft.com/office/drawing/2014/main" id="{1C11F160-580A-4808-BC24-16FB89329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1487"/>
              <a:ext cx="23" cy="22"/>
            </a:xfrm>
            <a:custGeom>
              <a:avLst/>
              <a:gdLst>
                <a:gd name="T0" fmla="*/ 23 w 23"/>
                <a:gd name="T1" fmla="*/ 11 h 22"/>
                <a:gd name="T2" fmla="*/ 23 w 23"/>
                <a:gd name="T3" fmla="*/ 11 h 22"/>
                <a:gd name="T4" fmla="*/ 21 w 23"/>
                <a:gd name="T5" fmla="*/ 7 h 22"/>
                <a:gd name="T6" fmla="*/ 20 w 23"/>
                <a:gd name="T7" fmla="*/ 5 h 22"/>
                <a:gd name="T8" fmla="*/ 18 w 23"/>
                <a:gd name="T9" fmla="*/ 2 h 22"/>
                <a:gd name="T10" fmla="*/ 15 w 23"/>
                <a:gd name="T11" fmla="*/ 1 h 22"/>
                <a:gd name="T12" fmla="*/ 15 w 23"/>
                <a:gd name="T13" fmla="*/ 1 h 22"/>
                <a:gd name="T14" fmla="*/ 12 w 23"/>
                <a:gd name="T15" fmla="*/ 0 h 22"/>
                <a:gd name="T16" fmla="*/ 8 w 23"/>
                <a:gd name="T17" fmla="*/ 1 h 22"/>
                <a:gd name="T18" fmla="*/ 5 w 23"/>
                <a:gd name="T19" fmla="*/ 2 h 22"/>
                <a:gd name="T20" fmla="*/ 2 w 23"/>
                <a:gd name="T21" fmla="*/ 5 h 22"/>
                <a:gd name="T22" fmla="*/ 2 w 23"/>
                <a:gd name="T23" fmla="*/ 5 h 22"/>
                <a:gd name="T24" fmla="*/ 1 w 23"/>
                <a:gd name="T25" fmla="*/ 7 h 22"/>
                <a:gd name="T26" fmla="*/ 0 w 23"/>
                <a:gd name="T27" fmla="*/ 11 h 22"/>
                <a:gd name="T28" fmla="*/ 1 w 23"/>
                <a:gd name="T29" fmla="*/ 15 h 22"/>
                <a:gd name="T30" fmla="*/ 2 w 23"/>
                <a:gd name="T31" fmla="*/ 18 h 22"/>
                <a:gd name="T32" fmla="*/ 2 w 23"/>
                <a:gd name="T33" fmla="*/ 18 h 22"/>
                <a:gd name="T34" fmla="*/ 5 w 23"/>
                <a:gd name="T35" fmla="*/ 20 h 22"/>
                <a:gd name="T36" fmla="*/ 8 w 23"/>
                <a:gd name="T37" fmla="*/ 21 h 22"/>
                <a:gd name="T38" fmla="*/ 12 w 23"/>
                <a:gd name="T39" fmla="*/ 22 h 22"/>
                <a:gd name="T40" fmla="*/ 15 w 23"/>
                <a:gd name="T41" fmla="*/ 21 h 22"/>
                <a:gd name="T42" fmla="*/ 15 w 23"/>
                <a:gd name="T43" fmla="*/ 21 h 22"/>
                <a:gd name="T44" fmla="*/ 18 w 23"/>
                <a:gd name="T45" fmla="*/ 20 h 22"/>
                <a:gd name="T46" fmla="*/ 20 w 23"/>
                <a:gd name="T47" fmla="*/ 18 h 22"/>
                <a:gd name="T48" fmla="*/ 21 w 23"/>
                <a:gd name="T49" fmla="*/ 15 h 22"/>
                <a:gd name="T50" fmla="*/ 23 w 23"/>
                <a:gd name="T5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2">
                  <a:moveTo>
                    <a:pt x="23" y="11"/>
                  </a:moveTo>
                  <a:lnTo>
                    <a:pt x="23" y="11"/>
                  </a:lnTo>
                  <a:lnTo>
                    <a:pt x="21" y="7"/>
                  </a:lnTo>
                  <a:lnTo>
                    <a:pt x="20" y="5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8" y="1"/>
                  </a:lnTo>
                  <a:lnTo>
                    <a:pt x="5" y="2"/>
                  </a:lnTo>
                  <a:lnTo>
                    <a:pt x="2" y="5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5" y="20"/>
                  </a:lnTo>
                  <a:lnTo>
                    <a:pt x="8" y="21"/>
                  </a:lnTo>
                  <a:lnTo>
                    <a:pt x="12" y="22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1" y="15"/>
                  </a:lnTo>
                  <a:lnTo>
                    <a:pt x="23" y="11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5" name="Freeform 126">
              <a:extLst>
                <a:ext uri="{FF2B5EF4-FFF2-40B4-BE49-F238E27FC236}">
                  <a16:creationId xmlns:a16="http://schemas.microsoft.com/office/drawing/2014/main" id="{2610D06D-B2D1-4286-A025-088BDA5B0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510"/>
              <a:ext cx="21" cy="23"/>
            </a:xfrm>
            <a:custGeom>
              <a:avLst/>
              <a:gdLst>
                <a:gd name="T0" fmla="*/ 21 w 21"/>
                <a:gd name="T1" fmla="*/ 12 h 23"/>
                <a:gd name="T2" fmla="*/ 21 w 21"/>
                <a:gd name="T3" fmla="*/ 12 h 23"/>
                <a:gd name="T4" fmla="*/ 21 w 21"/>
                <a:gd name="T5" fmla="*/ 8 h 23"/>
                <a:gd name="T6" fmla="*/ 19 w 21"/>
                <a:gd name="T7" fmla="*/ 6 h 23"/>
                <a:gd name="T8" fmla="*/ 17 w 21"/>
                <a:gd name="T9" fmla="*/ 2 h 23"/>
                <a:gd name="T10" fmla="*/ 14 w 21"/>
                <a:gd name="T11" fmla="*/ 1 h 23"/>
                <a:gd name="T12" fmla="*/ 14 w 21"/>
                <a:gd name="T13" fmla="*/ 1 h 23"/>
                <a:gd name="T14" fmla="*/ 11 w 21"/>
                <a:gd name="T15" fmla="*/ 0 h 23"/>
                <a:gd name="T16" fmla="*/ 8 w 21"/>
                <a:gd name="T17" fmla="*/ 1 h 23"/>
                <a:gd name="T18" fmla="*/ 4 w 21"/>
                <a:gd name="T19" fmla="*/ 2 h 23"/>
                <a:gd name="T20" fmla="*/ 2 w 21"/>
                <a:gd name="T21" fmla="*/ 6 h 23"/>
                <a:gd name="T22" fmla="*/ 2 w 21"/>
                <a:gd name="T23" fmla="*/ 6 h 23"/>
                <a:gd name="T24" fmla="*/ 0 w 21"/>
                <a:gd name="T25" fmla="*/ 8 h 23"/>
                <a:gd name="T26" fmla="*/ 0 w 21"/>
                <a:gd name="T27" fmla="*/ 12 h 23"/>
                <a:gd name="T28" fmla="*/ 0 w 21"/>
                <a:gd name="T29" fmla="*/ 15 h 23"/>
                <a:gd name="T30" fmla="*/ 2 w 21"/>
                <a:gd name="T31" fmla="*/ 18 h 23"/>
                <a:gd name="T32" fmla="*/ 2 w 21"/>
                <a:gd name="T33" fmla="*/ 18 h 23"/>
                <a:gd name="T34" fmla="*/ 4 w 21"/>
                <a:gd name="T35" fmla="*/ 20 h 23"/>
                <a:gd name="T36" fmla="*/ 8 w 21"/>
                <a:gd name="T37" fmla="*/ 22 h 23"/>
                <a:gd name="T38" fmla="*/ 11 w 21"/>
                <a:gd name="T39" fmla="*/ 23 h 23"/>
                <a:gd name="T40" fmla="*/ 14 w 21"/>
                <a:gd name="T41" fmla="*/ 22 h 23"/>
                <a:gd name="T42" fmla="*/ 14 w 21"/>
                <a:gd name="T43" fmla="*/ 22 h 23"/>
                <a:gd name="T44" fmla="*/ 17 w 21"/>
                <a:gd name="T45" fmla="*/ 20 h 23"/>
                <a:gd name="T46" fmla="*/ 19 w 21"/>
                <a:gd name="T47" fmla="*/ 18 h 23"/>
                <a:gd name="T48" fmla="*/ 21 w 21"/>
                <a:gd name="T49" fmla="*/ 15 h 23"/>
                <a:gd name="T50" fmla="*/ 21 w 21"/>
                <a:gd name="T5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1" h="23">
                  <a:moveTo>
                    <a:pt x="21" y="12"/>
                  </a:moveTo>
                  <a:lnTo>
                    <a:pt x="21" y="12"/>
                  </a:lnTo>
                  <a:lnTo>
                    <a:pt x="21" y="8"/>
                  </a:lnTo>
                  <a:lnTo>
                    <a:pt x="19" y="6"/>
                  </a:lnTo>
                  <a:lnTo>
                    <a:pt x="17" y="2"/>
                  </a:lnTo>
                  <a:lnTo>
                    <a:pt x="14" y="1"/>
                  </a:lnTo>
                  <a:lnTo>
                    <a:pt x="14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4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1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7" y="20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1" y="12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6" name="Freeform 127">
              <a:extLst>
                <a:ext uri="{FF2B5EF4-FFF2-40B4-BE49-F238E27FC236}">
                  <a16:creationId xmlns:a16="http://schemas.microsoft.com/office/drawing/2014/main" id="{B17F6FE4-2329-453F-9BE2-32B969A94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510"/>
              <a:ext cx="23" cy="23"/>
            </a:xfrm>
            <a:custGeom>
              <a:avLst/>
              <a:gdLst>
                <a:gd name="T0" fmla="*/ 23 w 23"/>
                <a:gd name="T1" fmla="*/ 12 h 23"/>
                <a:gd name="T2" fmla="*/ 23 w 23"/>
                <a:gd name="T3" fmla="*/ 12 h 23"/>
                <a:gd name="T4" fmla="*/ 23 w 23"/>
                <a:gd name="T5" fmla="*/ 8 h 23"/>
                <a:gd name="T6" fmla="*/ 21 w 23"/>
                <a:gd name="T7" fmla="*/ 6 h 23"/>
                <a:gd name="T8" fmla="*/ 18 w 23"/>
                <a:gd name="T9" fmla="*/ 2 h 23"/>
                <a:gd name="T10" fmla="*/ 15 w 23"/>
                <a:gd name="T11" fmla="*/ 1 h 23"/>
                <a:gd name="T12" fmla="*/ 15 w 23"/>
                <a:gd name="T13" fmla="*/ 1 h 23"/>
                <a:gd name="T14" fmla="*/ 12 w 23"/>
                <a:gd name="T15" fmla="*/ 0 h 23"/>
                <a:gd name="T16" fmla="*/ 9 w 23"/>
                <a:gd name="T17" fmla="*/ 1 h 23"/>
                <a:gd name="T18" fmla="*/ 6 w 23"/>
                <a:gd name="T19" fmla="*/ 2 h 23"/>
                <a:gd name="T20" fmla="*/ 2 w 23"/>
                <a:gd name="T21" fmla="*/ 6 h 23"/>
                <a:gd name="T22" fmla="*/ 2 w 23"/>
                <a:gd name="T23" fmla="*/ 6 h 23"/>
                <a:gd name="T24" fmla="*/ 1 w 23"/>
                <a:gd name="T25" fmla="*/ 8 h 23"/>
                <a:gd name="T26" fmla="*/ 0 w 23"/>
                <a:gd name="T27" fmla="*/ 12 h 23"/>
                <a:gd name="T28" fmla="*/ 1 w 23"/>
                <a:gd name="T29" fmla="*/ 15 h 23"/>
                <a:gd name="T30" fmla="*/ 2 w 23"/>
                <a:gd name="T31" fmla="*/ 18 h 23"/>
                <a:gd name="T32" fmla="*/ 2 w 23"/>
                <a:gd name="T33" fmla="*/ 18 h 23"/>
                <a:gd name="T34" fmla="*/ 6 w 23"/>
                <a:gd name="T35" fmla="*/ 20 h 23"/>
                <a:gd name="T36" fmla="*/ 9 w 23"/>
                <a:gd name="T37" fmla="*/ 22 h 23"/>
                <a:gd name="T38" fmla="*/ 12 w 23"/>
                <a:gd name="T39" fmla="*/ 23 h 23"/>
                <a:gd name="T40" fmla="*/ 15 w 23"/>
                <a:gd name="T41" fmla="*/ 22 h 23"/>
                <a:gd name="T42" fmla="*/ 15 w 23"/>
                <a:gd name="T43" fmla="*/ 22 h 23"/>
                <a:gd name="T44" fmla="*/ 18 w 23"/>
                <a:gd name="T45" fmla="*/ 20 h 23"/>
                <a:gd name="T46" fmla="*/ 21 w 23"/>
                <a:gd name="T47" fmla="*/ 18 h 23"/>
                <a:gd name="T48" fmla="*/ 23 w 23"/>
                <a:gd name="T49" fmla="*/ 15 h 23"/>
                <a:gd name="T50" fmla="*/ 23 w 23"/>
                <a:gd name="T5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3" h="23">
                  <a:moveTo>
                    <a:pt x="23" y="12"/>
                  </a:moveTo>
                  <a:lnTo>
                    <a:pt x="23" y="12"/>
                  </a:lnTo>
                  <a:lnTo>
                    <a:pt x="23" y="8"/>
                  </a:lnTo>
                  <a:lnTo>
                    <a:pt x="21" y="6"/>
                  </a:lnTo>
                  <a:lnTo>
                    <a:pt x="18" y="2"/>
                  </a:lnTo>
                  <a:lnTo>
                    <a:pt x="15" y="1"/>
                  </a:lnTo>
                  <a:lnTo>
                    <a:pt x="15" y="1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2"/>
                  </a:lnTo>
                  <a:lnTo>
                    <a:pt x="2" y="6"/>
                  </a:lnTo>
                  <a:lnTo>
                    <a:pt x="2" y="6"/>
                  </a:lnTo>
                  <a:lnTo>
                    <a:pt x="1" y="8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6" y="20"/>
                  </a:lnTo>
                  <a:lnTo>
                    <a:pt x="9" y="22"/>
                  </a:lnTo>
                  <a:lnTo>
                    <a:pt x="12" y="23"/>
                  </a:lnTo>
                  <a:lnTo>
                    <a:pt x="15" y="22"/>
                  </a:lnTo>
                  <a:lnTo>
                    <a:pt x="15" y="22"/>
                  </a:lnTo>
                  <a:lnTo>
                    <a:pt x="18" y="20"/>
                  </a:lnTo>
                  <a:lnTo>
                    <a:pt x="21" y="18"/>
                  </a:lnTo>
                  <a:lnTo>
                    <a:pt x="23" y="15"/>
                  </a:lnTo>
                  <a:lnTo>
                    <a:pt x="23" y="12"/>
                  </a:lnTo>
                </a:path>
              </a:pathLst>
            </a:custGeom>
            <a:noFill/>
            <a:ln w="6350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7" name="Freeform 128">
              <a:extLst>
                <a:ext uri="{FF2B5EF4-FFF2-40B4-BE49-F238E27FC236}">
                  <a16:creationId xmlns:a16="http://schemas.microsoft.com/office/drawing/2014/main" id="{8ED25688-F38F-4738-A867-83DEB0921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641"/>
              <a:ext cx="2151" cy="944"/>
            </a:xfrm>
            <a:custGeom>
              <a:avLst/>
              <a:gdLst>
                <a:gd name="T0" fmla="*/ 156 w 2151"/>
                <a:gd name="T1" fmla="*/ 5 h 944"/>
                <a:gd name="T2" fmla="*/ 180 w 2151"/>
                <a:gd name="T3" fmla="*/ 12 h 944"/>
                <a:gd name="T4" fmla="*/ 186 w 2151"/>
                <a:gd name="T5" fmla="*/ 20 h 944"/>
                <a:gd name="T6" fmla="*/ 194 w 2151"/>
                <a:gd name="T7" fmla="*/ 24 h 944"/>
                <a:gd name="T8" fmla="*/ 197 w 2151"/>
                <a:gd name="T9" fmla="*/ 101 h 944"/>
                <a:gd name="T10" fmla="*/ 207 w 2151"/>
                <a:gd name="T11" fmla="*/ 137 h 944"/>
                <a:gd name="T12" fmla="*/ 218 w 2151"/>
                <a:gd name="T13" fmla="*/ 159 h 944"/>
                <a:gd name="T14" fmla="*/ 222 w 2151"/>
                <a:gd name="T15" fmla="*/ 181 h 944"/>
                <a:gd name="T16" fmla="*/ 229 w 2151"/>
                <a:gd name="T17" fmla="*/ 185 h 944"/>
                <a:gd name="T18" fmla="*/ 244 w 2151"/>
                <a:gd name="T19" fmla="*/ 198 h 944"/>
                <a:gd name="T20" fmla="*/ 273 w 2151"/>
                <a:gd name="T21" fmla="*/ 204 h 944"/>
                <a:gd name="T22" fmla="*/ 283 w 2151"/>
                <a:gd name="T23" fmla="*/ 225 h 944"/>
                <a:gd name="T24" fmla="*/ 294 w 2151"/>
                <a:gd name="T25" fmla="*/ 250 h 944"/>
                <a:gd name="T26" fmla="*/ 303 w 2151"/>
                <a:gd name="T27" fmla="*/ 306 h 944"/>
                <a:gd name="T28" fmla="*/ 315 w 2151"/>
                <a:gd name="T29" fmla="*/ 325 h 944"/>
                <a:gd name="T30" fmla="*/ 327 w 2151"/>
                <a:gd name="T31" fmla="*/ 346 h 944"/>
                <a:gd name="T32" fmla="*/ 350 w 2151"/>
                <a:gd name="T33" fmla="*/ 359 h 944"/>
                <a:gd name="T34" fmla="*/ 364 w 2151"/>
                <a:gd name="T35" fmla="*/ 386 h 944"/>
                <a:gd name="T36" fmla="*/ 379 w 2151"/>
                <a:gd name="T37" fmla="*/ 394 h 944"/>
                <a:gd name="T38" fmla="*/ 388 w 2151"/>
                <a:gd name="T39" fmla="*/ 414 h 944"/>
                <a:gd name="T40" fmla="*/ 390 w 2151"/>
                <a:gd name="T41" fmla="*/ 435 h 944"/>
                <a:gd name="T42" fmla="*/ 396 w 2151"/>
                <a:gd name="T43" fmla="*/ 441 h 944"/>
                <a:gd name="T44" fmla="*/ 420 w 2151"/>
                <a:gd name="T45" fmla="*/ 482 h 944"/>
                <a:gd name="T46" fmla="*/ 434 w 2151"/>
                <a:gd name="T47" fmla="*/ 489 h 944"/>
                <a:gd name="T48" fmla="*/ 470 w 2151"/>
                <a:gd name="T49" fmla="*/ 510 h 944"/>
                <a:gd name="T50" fmla="*/ 489 w 2151"/>
                <a:gd name="T51" fmla="*/ 538 h 944"/>
                <a:gd name="T52" fmla="*/ 494 w 2151"/>
                <a:gd name="T53" fmla="*/ 568 h 944"/>
                <a:gd name="T54" fmla="*/ 503 w 2151"/>
                <a:gd name="T55" fmla="*/ 589 h 944"/>
                <a:gd name="T56" fmla="*/ 527 w 2151"/>
                <a:gd name="T57" fmla="*/ 618 h 944"/>
                <a:gd name="T58" fmla="*/ 558 w 2151"/>
                <a:gd name="T59" fmla="*/ 627 h 944"/>
                <a:gd name="T60" fmla="*/ 581 w 2151"/>
                <a:gd name="T61" fmla="*/ 648 h 944"/>
                <a:gd name="T62" fmla="*/ 595 w 2151"/>
                <a:gd name="T63" fmla="*/ 671 h 944"/>
                <a:gd name="T64" fmla="*/ 620 w 2151"/>
                <a:gd name="T65" fmla="*/ 701 h 944"/>
                <a:gd name="T66" fmla="*/ 662 w 2151"/>
                <a:gd name="T67" fmla="*/ 707 h 944"/>
                <a:gd name="T68" fmla="*/ 695 w 2151"/>
                <a:gd name="T69" fmla="*/ 738 h 944"/>
                <a:gd name="T70" fmla="*/ 780 w 2151"/>
                <a:gd name="T71" fmla="*/ 745 h 944"/>
                <a:gd name="T72" fmla="*/ 809 w 2151"/>
                <a:gd name="T73" fmla="*/ 760 h 944"/>
                <a:gd name="T74" fmla="*/ 863 w 2151"/>
                <a:gd name="T75" fmla="*/ 770 h 944"/>
                <a:gd name="T76" fmla="*/ 873 w 2151"/>
                <a:gd name="T77" fmla="*/ 805 h 944"/>
                <a:gd name="T78" fmla="*/ 919 w 2151"/>
                <a:gd name="T79" fmla="*/ 815 h 944"/>
                <a:gd name="T80" fmla="*/ 981 w 2151"/>
                <a:gd name="T81" fmla="*/ 845 h 944"/>
                <a:gd name="T82" fmla="*/ 1081 w 2151"/>
                <a:gd name="T83" fmla="*/ 856 h 944"/>
                <a:gd name="T84" fmla="*/ 1177 w 2151"/>
                <a:gd name="T85" fmla="*/ 895 h 944"/>
                <a:gd name="T86" fmla="*/ 1634 w 2151"/>
                <a:gd name="T87" fmla="*/ 908 h 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151" h="944">
                  <a:moveTo>
                    <a:pt x="0" y="0"/>
                  </a:moveTo>
                  <a:lnTo>
                    <a:pt x="156" y="0"/>
                  </a:lnTo>
                  <a:lnTo>
                    <a:pt x="156" y="5"/>
                  </a:lnTo>
                  <a:lnTo>
                    <a:pt x="166" y="5"/>
                  </a:lnTo>
                  <a:lnTo>
                    <a:pt x="166" y="12"/>
                  </a:lnTo>
                  <a:lnTo>
                    <a:pt x="180" y="12"/>
                  </a:lnTo>
                  <a:lnTo>
                    <a:pt x="180" y="14"/>
                  </a:lnTo>
                  <a:lnTo>
                    <a:pt x="186" y="14"/>
                  </a:lnTo>
                  <a:lnTo>
                    <a:pt x="186" y="20"/>
                  </a:lnTo>
                  <a:lnTo>
                    <a:pt x="191" y="20"/>
                  </a:lnTo>
                  <a:lnTo>
                    <a:pt x="191" y="24"/>
                  </a:lnTo>
                  <a:lnTo>
                    <a:pt x="194" y="24"/>
                  </a:lnTo>
                  <a:lnTo>
                    <a:pt x="194" y="43"/>
                  </a:lnTo>
                  <a:lnTo>
                    <a:pt x="197" y="43"/>
                  </a:lnTo>
                  <a:lnTo>
                    <a:pt x="197" y="101"/>
                  </a:lnTo>
                  <a:lnTo>
                    <a:pt x="197" y="118"/>
                  </a:lnTo>
                  <a:lnTo>
                    <a:pt x="207" y="118"/>
                  </a:lnTo>
                  <a:lnTo>
                    <a:pt x="207" y="137"/>
                  </a:lnTo>
                  <a:lnTo>
                    <a:pt x="212" y="137"/>
                  </a:lnTo>
                  <a:lnTo>
                    <a:pt x="212" y="159"/>
                  </a:lnTo>
                  <a:lnTo>
                    <a:pt x="218" y="159"/>
                  </a:lnTo>
                  <a:lnTo>
                    <a:pt x="218" y="164"/>
                  </a:lnTo>
                  <a:lnTo>
                    <a:pt x="222" y="164"/>
                  </a:lnTo>
                  <a:lnTo>
                    <a:pt x="222" y="181"/>
                  </a:lnTo>
                  <a:lnTo>
                    <a:pt x="227" y="181"/>
                  </a:lnTo>
                  <a:lnTo>
                    <a:pt x="227" y="185"/>
                  </a:lnTo>
                  <a:lnTo>
                    <a:pt x="229" y="185"/>
                  </a:lnTo>
                  <a:lnTo>
                    <a:pt x="229" y="191"/>
                  </a:lnTo>
                  <a:lnTo>
                    <a:pt x="244" y="191"/>
                  </a:lnTo>
                  <a:lnTo>
                    <a:pt x="244" y="198"/>
                  </a:lnTo>
                  <a:lnTo>
                    <a:pt x="250" y="198"/>
                  </a:lnTo>
                  <a:lnTo>
                    <a:pt x="250" y="204"/>
                  </a:lnTo>
                  <a:lnTo>
                    <a:pt x="273" y="204"/>
                  </a:lnTo>
                  <a:lnTo>
                    <a:pt x="273" y="211"/>
                  </a:lnTo>
                  <a:lnTo>
                    <a:pt x="283" y="211"/>
                  </a:lnTo>
                  <a:lnTo>
                    <a:pt x="283" y="225"/>
                  </a:lnTo>
                  <a:lnTo>
                    <a:pt x="289" y="225"/>
                  </a:lnTo>
                  <a:lnTo>
                    <a:pt x="289" y="250"/>
                  </a:lnTo>
                  <a:lnTo>
                    <a:pt x="294" y="250"/>
                  </a:lnTo>
                  <a:lnTo>
                    <a:pt x="294" y="284"/>
                  </a:lnTo>
                  <a:lnTo>
                    <a:pt x="303" y="284"/>
                  </a:lnTo>
                  <a:lnTo>
                    <a:pt x="303" y="306"/>
                  </a:lnTo>
                  <a:lnTo>
                    <a:pt x="311" y="306"/>
                  </a:lnTo>
                  <a:lnTo>
                    <a:pt x="311" y="325"/>
                  </a:lnTo>
                  <a:lnTo>
                    <a:pt x="315" y="325"/>
                  </a:lnTo>
                  <a:lnTo>
                    <a:pt x="315" y="338"/>
                  </a:lnTo>
                  <a:lnTo>
                    <a:pt x="327" y="338"/>
                  </a:lnTo>
                  <a:lnTo>
                    <a:pt x="327" y="346"/>
                  </a:lnTo>
                  <a:lnTo>
                    <a:pt x="344" y="346"/>
                  </a:lnTo>
                  <a:lnTo>
                    <a:pt x="344" y="359"/>
                  </a:lnTo>
                  <a:lnTo>
                    <a:pt x="350" y="359"/>
                  </a:lnTo>
                  <a:lnTo>
                    <a:pt x="350" y="373"/>
                  </a:lnTo>
                  <a:lnTo>
                    <a:pt x="364" y="373"/>
                  </a:lnTo>
                  <a:lnTo>
                    <a:pt x="364" y="386"/>
                  </a:lnTo>
                  <a:lnTo>
                    <a:pt x="377" y="386"/>
                  </a:lnTo>
                  <a:lnTo>
                    <a:pt x="377" y="394"/>
                  </a:lnTo>
                  <a:lnTo>
                    <a:pt x="379" y="394"/>
                  </a:lnTo>
                  <a:lnTo>
                    <a:pt x="379" y="407"/>
                  </a:lnTo>
                  <a:lnTo>
                    <a:pt x="388" y="407"/>
                  </a:lnTo>
                  <a:lnTo>
                    <a:pt x="388" y="414"/>
                  </a:lnTo>
                  <a:lnTo>
                    <a:pt x="390" y="414"/>
                  </a:lnTo>
                  <a:lnTo>
                    <a:pt x="390" y="434"/>
                  </a:lnTo>
                  <a:lnTo>
                    <a:pt x="390" y="435"/>
                  </a:lnTo>
                  <a:lnTo>
                    <a:pt x="392" y="435"/>
                  </a:lnTo>
                  <a:lnTo>
                    <a:pt x="392" y="441"/>
                  </a:lnTo>
                  <a:lnTo>
                    <a:pt x="396" y="441"/>
                  </a:lnTo>
                  <a:lnTo>
                    <a:pt x="396" y="477"/>
                  </a:lnTo>
                  <a:lnTo>
                    <a:pt x="420" y="477"/>
                  </a:lnTo>
                  <a:lnTo>
                    <a:pt x="420" y="482"/>
                  </a:lnTo>
                  <a:lnTo>
                    <a:pt x="430" y="482"/>
                  </a:lnTo>
                  <a:lnTo>
                    <a:pt x="430" y="489"/>
                  </a:lnTo>
                  <a:lnTo>
                    <a:pt x="434" y="489"/>
                  </a:lnTo>
                  <a:lnTo>
                    <a:pt x="434" y="498"/>
                  </a:lnTo>
                  <a:lnTo>
                    <a:pt x="470" y="498"/>
                  </a:lnTo>
                  <a:lnTo>
                    <a:pt x="470" y="510"/>
                  </a:lnTo>
                  <a:lnTo>
                    <a:pt x="485" y="510"/>
                  </a:lnTo>
                  <a:lnTo>
                    <a:pt x="485" y="538"/>
                  </a:lnTo>
                  <a:lnTo>
                    <a:pt x="489" y="538"/>
                  </a:lnTo>
                  <a:lnTo>
                    <a:pt x="489" y="559"/>
                  </a:lnTo>
                  <a:lnTo>
                    <a:pt x="494" y="559"/>
                  </a:lnTo>
                  <a:lnTo>
                    <a:pt x="494" y="568"/>
                  </a:lnTo>
                  <a:lnTo>
                    <a:pt x="500" y="568"/>
                  </a:lnTo>
                  <a:lnTo>
                    <a:pt x="500" y="589"/>
                  </a:lnTo>
                  <a:lnTo>
                    <a:pt x="503" y="589"/>
                  </a:lnTo>
                  <a:lnTo>
                    <a:pt x="503" y="605"/>
                  </a:lnTo>
                  <a:lnTo>
                    <a:pt x="527" y="605"/>
                  </a:lnTo>
                  <a:lnTo>
                    <a:pt x="527" y="618"/>
                  </a:lnTo>
                  <a:lnTo>
                    <a:pt x="547" y="618"/>
                  </a:lnTo>
                  <a:lnTo>
                    <a:pt x="547" y="627"/>
                  </a:lnTo>
                  <a:lnTo>
                    <a:pt x="558" y="627"/>
                  </a:lnTo>
                  <a:lnTo>
                    <a:pt x="558" y="633"/>
                  </a:lnTo>
                  <a:lnTo>
                    <a:pt x="581" y="633"/>
                  </a:lnTo>
                  <a:lnTo>
                    <a:pt x="581" y="648"/>
                  </a:lnTo>
                  <a:lnTo>
                    <a:pt x="591" y="648"/>
                  </a:lnTo>
                  <a:lnTo>
                    <a:pt x="591" y="671"/>
                  </a:lnTo>
                  <a:lnTo>
                    <a:pt x="595" y="671"/>
                  </a:lnTo>
                  <a:lnTo>
                    <a:pt x="595" y="685"/>
                  </a:lnTo>
                  <a:lnTo>
                    <a:pt x="620" y="685"/>
                  </a:lnTo>
                  <a:lnTo>
                    <a:pt x="620" y="701"/>
                  </a:lnTo>
                  <a:lnTo>
                    <a:pt x="641" y="701"/>
                  </a:lnTo>
                  <a:lnTo>
                    <a:pt x="641" y="707"/>
                  </a:lnTo>
                  <a:lnTo>
                    <a:pt x="662" y="707"/>
                  </a:lnTo>
                  <a:lnTo>
                    <a:pt x="662" y="722"/>
                  </a:lnTo>
                  <a:lnTo>
                    <a:pt x="695" y="722"/>
                  </a:lnTo>
                  <a:lnTo>
                    <a:pt x="695" y="738"/>
                  </a:lnTo>
                  <a:lnTo>
                    <a:pt x="724" y="738"/>
                  </a:lnTo>
                  <a:lnTo>
                    <a:pt x="724" y="745"/>
                  </a:lnTo>
                  <a:lnTo>
                    <a:pt x="780" y="745"/>
                  </a:lnTo>
                  <a:lnTo>
                    <a:pt x="780" y="753"/>
                  </a:lnTo>
                  <a:lnTo>
                    <a:pt x="809" y="753"/>
                  </a:lnTo>
                  <a:lnTo>
                    <a:pt x="809" y="760"/>
                  </a:lnTo>
                  <a:lnTo>
                    <a:pt x="855" y="760"/>
                  </a:lnTo>
                  <a:lnTo>
                    <a:pt x="855" y="770"/>
                  </a:lnTo>
                  <a:lnTo>
                    <a:pt x="863" y="770"/>
                  </a:lnTo>
                  <a:lnTo>
                    <a:pt x="863" y="787"/>
                  </a:lnTo>
                  <a:lnTo>
                    <a:pt x="873" y="787"/>
                  </a:lnTo>
                  <a:lnTo>
                    <a:pt x="873" y="805"/>
                  </a:lnTo>
                  <a:lnTo>
                    <a:pt x="885" y="805"/>
                  </a:lnTo>
                  <a:lnTo>
                    <a:pt x="885" y="815"/>
                  </a:lnTo>
                  <a:lnTo>
                    <a:pt x="919" y="815"/>
                  </a:lnTo>
                  <a:lnTo>
                    <a:pt x="919" y="824"/>
                  </a:lnTo>
                  <a:lnTo>
                    <a:pt x="981" y="824"/>
                  </a:lnTo>
                  <a:lnTo>
                    <a:pt x="981" y="845"/>
                  </a:lnTo>
                  <a:lnTo>
                    <a:pt x="1006" y="845"/>
                  </a:lnTo>
                  <a:lnTo>
                    <a:pt x="1006" y="856"/>
                  </a:lnTo>
                  <a:lnTo>
                    <a:pt x="1081" y="856"/>
                  </a:lnTo>
                  <a:lnTo>
                    <a:pt x="1081" y="881"/>
                  </a:lnTo>
                  <a:lnTo>
                    <a:pt x="1177" y="881"/>
                  </a:lnTo>
                  <a:lnTo>
                    <a:pt x="1177" y="895"/>
                  </a:lnTo>
                  <a:lnTo>
                    <a:pt x="1258" y="895"/>
                  </a:lnTo>
                  <a:lnTo>
                    <a:pt x="1258" y="908"/>
                  </a:lnTo>
                  <a:lnTo>
                    <a:pt x="1634" y="908"/>
                  </a:lnTo>
                  <a:lnTo>
                    <a:pt x="1634" y="944"/>
                  </a:lnTo>
                  <a:lnTo>
                    <a:pt x="2151" y="944"/>
                  </a:lnTo>
                </a:path>
              </a:pathLst>
            </a:custGeom>
            <a:noFill/>
            <a:ln w="14288">
              <a:solidFill>
                <a:srgbClr val="A69F9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8" name="Freeform 129">
              <a:extLst>
                <a:ext uri="{FF2B5EF4-FFF2-40B4-BE49-F238E27FC236}">
                  <a16:creationId xmlns:a16="http://schemas.microsoft.com/office/drawing/2014/main" id="{4D29AA2B-8E15-4CBE-9313-398E36F0E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9" y="641"/>
              <a:ext cx="2073" cy="927"/>
            </a:xfrm>
            <a:custGeom>
              <a:avLst/>
              <a:gdLst>
                <a:gd name="T0" fmla="*/ 173 w 2073"/>
                <a:gd name="T1" fmla="*/ 5 h 927"/>
                <a:gd name="T2" fmla="*/ 189 w 2073"/>
                <a:gd name="T3" fmla="*/ 13 h 927"/>
                <a:gd name="T4" fmla="*/ 194 w 2073"/>
                <a:gd name="T5" fmla="*/ 24 h 927"/>
                <a:gd name="T6" fmla="*/ 202 w 2073"/>
                <a:gd name="T7" fmla="*/ 75 h 927"/>
                <a:gd name="T8" fmla="*/ 211 w 2073"/>
                <a:gd name="T9" fmla="*/ 96 h 927"/>
                <a:gd name="T10" fmla="*/ 220 w 2073"/>
                <a:gd name="T11" fmla="*/ 105 h 927"/>
                <a:gd name="T12" fmla="*/ 229 w 2073"/>
                <a:gd name="T13" fmla="*/ 120 h 927"/>
                <a:gd name="T14" fmla="*/ 240 w 2073"/>
                <a:gd name="T15" fmla="*/ 131 h 927"/>
                <a:gd name="T16" fmla="*/ 253 w 2073"/>
                <a:gd name="T17" fmla="*/ 141 h 927"/>
                <a:gd name="T18" fmla="*/ 263 w 2073"/>
                <a:gd name="T19" fmla="*/ 152 h 927"/>
                <a:gd name="T20" fmla="*/ 277 w 2073"/>
                <a:gd name="T21" fmla="*/ 162 h 927"/>
                <a:gd name="T22" fmla="*/ 285 w 2073"/>
                <a:gd name="T23" fmla="*/ 182 h 927"/>
                <a:gd name="T24" fmla="*/ 296 w 2073"/>
                <a:gd name="T25" fmla="*/ 208 h 927"/>
                <a:gd name="T26" fmla="*/ 308 w 2073"/>
                <a:gd name="T27" fmla="*/ 239 h 927"/>
                <a:gd name="T28" fmla="*/ 325 w 2073"/>
                <a:gd name="T29" fmla="*/ 259 h 927"/>
                <a:gd name="T30" fmla="*/ 351 w 2073"/>
                <a:gd name="T31" fmla="*/ 270 h 927"/>
                <a:gd name="T32" fmla="*/ 368 w 2073"/>
                <a:gd name="T33" fmla="*/ 279 h 927"/>
                <a:gd name="T34" fmla="*/ 374 w 2073"/>
                <a:gd name="T35" fmla="*/ 296 h 927"/>
                <a:gd name="T36" fmla="*/ 385 w 2073"/>
                <a:gd name="T37" fmla="*/ 312 h 927"/>
                <a:gd name="T38" fmla="*/ 393 w 2073"/>
                <a:gd name="T39" fmla="*/ 338 h 927"/>
                <a:gd name="T40" fmla="*/ 397 w 2073"/>
                <a:gd name="T41" fmla="*/ 354 h 927"/>
                <a:gd name="T42" fmla="*/ 402 w 2073"/>
                <a:gd name="T43" fmla="*/ 364 h 927"/>
                <a:gd name="T44" fmla="*/ 406 w 2073"/>
                <a:gd name="T45" fmla="*/ 375 h 927"/>
                <a:gd name="T46" fmla="*/ 415 w 2073"/>
                <a:gd name="T47" fmla="*/ 385 h 927"/>
                <a:gd name="T48" fmla="*/ 454 w 2073"/>
                <a:gd name="T49" fmla="*/ 395 h 927"/>
                <a:gd name="T50" fmla="*/ 466 w 2073"/>
                <a:gd name="T51" fmla="*/ 401 h 927"/>
                <a:gd name="T52" fmla="*/ 470 w 2073"/>
                <a:gd name="T53" fmla="*/ 406 h 927"/>
                <a:gd name="T54" fmla="*/ 480 w 2073"/>
                <a:gd name="T55" fmla="*/ 417 h 927"/>
                <a:gd name="T56" fmla="*/ 484 w 2073"/>
                <a:gd name="T57" fmla="*/ 428 h 927"/>
                <a:gd name="T58" fmla="*/ 489 w 2073"/>
                <a:gd name="T59" fmla="*/ 443 h 927"/>
                <a:gd name="T60" fmla="*/ 502 w 2073"/>
                <a:gd name="T61" fmla="*/ 459 h 927"/>
                <a:gd name="T62" fmla="*/ 560 w 2073"/>
                <a:gd name="T63" fmla="*/ 471 h 927"/>
                <a:gd name="T64" fmla="*/ 578 w 2073"/>
                <a:gd name="T65" fmla="*/ 482 h 927"/>
                <a:gd name="T66" fmla="*/ 591 w 2073"/>
                <a:gd name="T67" fmla="*/ 493 h 927"/>
                <a:gd name="T68" fmla="*/ 597 w 2073"/>
                <a:gd name="T69" fmla="*/ 515 h 927"/>
                <a:gd name="T70" fmla="*/ 615 w 2073"/>
                <a:gd name="T71" fmla="*/ 531 h 927"/>
                <a:gd name="T72" fmla="*/ 641 w 2073"/>
                <a:gd name="T73" fmla="*/ 542 h 927"/>
                <a:gd name="T74" fmla="*/ 670 w 2073"/>
                <a:gd name="T75" fmla="*/ 552 h 927"/>
                <a:gd name="T76" fmla="*/ 683 w 2073"/>
                <a:gd name="T77" fmla="*/ 564 h 927"/>
                <a:gd name="T78" fmla="*/ 695 w 2073"/>
                <a:gd name="T79" fmla="*/ 581 h 927"/>
                <a:gd name="T80" fmla="*/ 767 w 2073"/>
                <a:gd name="T81" fmla="*/ 594 h 927"/>
                <a:gd name="T82" fmla="*/ 771 w 2073"/>
                <a:gd name="T83" fmla="*/ 606 h 927"/>
                <a:gd name="T84" fmla="*/ 797 w 2073"/>
                <a:gd name="T85" fmla="*/ 617 h 927"/>
                <a:gd name="T86" fmla="*/ 855 w 2073"/>
                <a:gd name="T87" fmla="*/ 630 h 927"/>
                <a:gd name="T88" fmla="*/ 872 w 2073"/>
                <a:gd name="T89" fmla="*/ 649 h 927"/>
                <a:gd name="T90" fmla="*/ 878 w 2073"/>
                <a:gd name="T91" fmla="*/ 669 h 927"/>
                <a:gd name="T92" fmla="*/ 909 w 2073"/>
                <a:gd name="T93" fmla="*/ 681 h 927"/>
                <a:gd name="T94" fmla="*/ 926 w 2073"/>
                <a:gd name="T95" fmla="*/ 688 h 927"/>
                <a:gd name="T96" fmla="*/ 1028 w 2073"/>
                <a:gd name="T97" fmla="*/ 696 h 927"/>
                <a:gd name="T98" fmla="*/ 1048 w 2073"/>
                <a:gd name="T99" fmla="*/ 710 h 927"/>
                <a:gd name="T100" fmla="*/ 1080 w 2073"/>
                <a:gd name="T101" fmla="*/ 726 h 927"/>
                <a:gd name="T102" fmla="*/ 1177 w 2073"/>
                <a:gd name="T103" fmla="*/ 743 h 927"/>
                <a:gd name="T104" fmla="*/ 1268 w 2073"/>
                <a:gd name="T105" fmla="*/ 762 h 927"/>
                <a:gd name="T106" fmla="*/ 1353 w 2073"/>
                <a:gd name="T107" fmla="*/ 784 h 927"/>
                <a:gd name="T108" fmla="*/ 1633 w 2073"/>
                <a:gd name="T109" fmla="*/ 815 h 927"/>
                <a:gd name="T110" fmla="*/ 2044 w 2073"/>
                <a:gd name="T111" fmla="*/ 927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3" h="927">
                  <a:moveTo>
                    <a:pt x="0" y="0"/>
                  </a:moveTo>
                  <a:lnTo>
                    <a:pt x="156" y="0"/>
                  </a:lnTo>
                  <a:lnTo>
                    <a:pt x="156" y="5"/>
                  </a:lnTo>
                  <a:lnTo>
                    <a:pt x="173" y="5"/>
                  </a:lnTo>
                  <a:lnTo>
                    <a:pt x="173" y="8"/>
                  </a:lnTo>
                  <a:lnTo>
                    <a:pt x="180" y="8"/>
                  </a:lnTo>
                  <a:lnTo>
                    <a:pt x="180" y="13"/>
                  </a:lnTo>
                  <a:lnTo>
                    <a:pt x="189" y="13"/>
                  </a:lnTo>
                  <a:lnTo>
                    <a:pt x="189" y="20"/>
                  </a:lnTo>
                  <a:lnTo>
                    <a:pt x="192" y="20"/>
                  </a:lnTo>
                  <a:lnTo>
                    <a:pt x="192" y="24"/>
                  </a:lnTo>
                  <a:lnTo>
                    <a:pt x="194" y="24"/>
                  </a:lnTo>
                  <a:lnTo>
                    <a:pt x="194" y="30"/>
                  </a:lnTo>
                  <a:lnTo>
                    <a:pt x="196" y="32"/>
                  </a:lnTo>
                  <a:lnTo>
                    <a:pt x="196" y="75"/>
                  </a:lnTo>
                  <a:lnTo>
                    <a:pt x="202" y="75"/>
                  </a:lnTo>
                  <a:lnTo>
                    <a:pt x="202" y="81"/>
                  </a:lnTo>
                  <a:lnTo>
                    <a:pt x="211" y="81"/>
                  </a:lnTo>
                  <a:lnTo>
                    <a:pt x="211" y="90"/>
                  </a:lnTo>
                  <a:lnTo>
                    <a:pt x="211" y="96"/>
                  </a:lnTo>
                  <a:lnTo>
                    <a:pt x="215" y="96"/>
                  </a:lnTo>
                  <a:lnTo>
                    <a:pt x="215" y="100"/>
                  </a:lnTo>
                  <a:lnTo>
                    <a:pt x="220" y="100"/>
                  </a:lnTo>
                  <a:lnTo>
                    <a:pt x="220" y="105"/>
                  </a:lnTo>
                  <a:lnTo>
                    <a:pt x="225" y="105"/>
                  </a:lnTo>
                  <a:lnTo>
                    <a:pt x="225" y="111"/>
                  </a:lnTo>
                  <a:lnTo>
                    <a:pt x="229" y="111"/>
                  </a:lnTo>
                  <a:lnTo>
                    <a:pt x="229" y="120"/>
                  </a:lnTo>
                  <a:lnTo>
                    <a:pt x="236" y="120"/>
                  </a:lnTo>
                  <a:lnTo>
                    <a:pt x="236" y="127"/>
                  </a:lnTo>
                  <a:lnTo>
                    <a:pt x="240" y="127"/>
                  </a:lnTo>
                  <a:lnTo>
                    <a:pt x="240" y="131"/>
                  </a:lnTo>
                  <a:lnTo>
                    <a:pt x="248" y="131"/>
                  </a:lnTo>
                  <a:lnTo>
                    <a:pt x="248" y="136"/>
                  </a:lnTo>
                  <a:lnTo>
                    <a:pt x="248" y="141"/>
                  </a:lnTo>
                  <a:lnTo>
                    <a:pt x="253" y="141"/>
                  </a:lnTo>
                  <a:lnTo>
                    <a:pt x="253" y="147"/>
                  </a:lnTo>
                  <a:lnTo>
                    <a:pt x="257" y="147"/>
                  </a:lnTo>
                  <a:lnTo>
                    <a:pt x="257" y="152"/>
                  </a:lnTo>
                  <a:lnTo>
                    <a:pt x="263" y="152"/>
                  </a:lnTo>
                  <a:lnTo>
                    <a:pt x="263" y="156"/>
                  </a:lnTo>
                  <a:lnTo>
                    <a:pt x="268" y="156"/>
                  </a:lnTo>
                  <a:lnTo>
                    <a:pt x="268" y="162"/>
                  </a:lnTo>
                  <a:lnTo>
                    <a:pt x="277" y="162"/>
                  </a:lnTo>
                  <a:lnTo>
                    <a:pt x="277" y="166"/>
                  </a:lnTo>
                  <a:lnTo>
                    <a:pt x="285" y="166"/>
                  </a:lnTo>
                  <a:lnTo>
                    <a:pt x="285" y="171"/>
                  </a:lnTo>
                  <a:lnTo>
                    <a:pt x="285" y="182"/>
                  </a:lnTo>
                  <a:lnTo>
                    <a:pt x="294" y="182"/>
                  </a:lnTo>
                  <a:lnTo>
                    <a:pt x="294" y="202"/>
                  </a:lnTo>
                  <a:lnTo>
                    <a:pt x="296" y="202"/>
                  </a:lnTo>
                  <a:lnTo>
                    <a:pt x="296" y="208"/>
                  </a:lnTo>
                  <a:lnTo>
                    <a:pt x="299" y="208"/>
                  </a:lnTo>
                  <a:lnTo>
                    <a:pt x="299" y="233"/>
                  </a:lnTo>
                  <a:lnTo>
                    <a:pt x="308" y="233"/>
                  </a:lnTo>
                  <a:lnTo>
                    <a:pt x="308" y="239"/>
                  </a:lnTo>
                  <a:lnTo>
                    <a:pt x="308" y="249"/>
                  </a:lnTo>
                  <a:lnTo>
                    <a:pt x="317" y="249"/>
                  </a:lnTo>
                  <a:lnTo>
                    <a:pt x="317" y="259"/>
                  </a:lnTo>
                  <a:lnTo>
                    <a:pt x="325" y="259"/>
                  </a:lnTo>
                  <a:lnTo>
                    <a:pt x="325" y="264"/>
                  </a:lnTo>
                  <a:lnTo>
                    <a:pt x="327" y="264"/>
                  </a:lnTo>
                  <a:lnTo>
                    <a:pt x="327" y="270"/>
                  </a:lnTo>
                  <a:lnTo>
                    <a:pt x="351" y="270"/>
                  </a:lnTo>
                  <a:lnTo>
                    <a:pt x="351" y="275"/>
                  </a:lnTo>
                  <a:lnTo>
                    <a:pt x="356" y="275"/>
                  </a:lnTo>
                  <a:lnTo>
                    <a:pt x="356" y="279"/>
                  </a:lnTo>
                  <a:lnTo>
                    <a:pt x="368" y="279"/>
                  </a:lnTo>
                  <a:lnTo>
                    <a:pt x="368" y="286"/>
                  </a:lnTo>
                  <a:lnTo>
                    <a:pt x="372" y="286"/>
                  </a:lnTo>
                  <a:lnTo>
                    <a:pt x="372" y="296"/>
                  </a:lnTo>
                  <a:lnTo>
                    <a:pt x="374" y="296"/>
                  </a:lnTo>
                  <a:lnTo>
                    <a:pt x="374" y="300"/>
                  </a:lnTo>
                  <a:lnTo>
                    <a:pt x="377" y="300"/>
                  </a:lnTo>
                  <a:lnTo>
                    <a:pt x="377" y="312"/>
                  </a:lnTo>
                  <a:lnTo>
                    <a:pt x="385" y="312"/>
                  </a:lnTo>
                  <a:lnTo>
                    <a:pt x="385" y="316"/>
                  </a:lnTo>
                  <a:lnTo>
                    <a:pt x="390" y="316"/>
                  </a:lnTo>
                  <a:lnTo>
                    <a:pt x="390" y="338"/>
                  </a:lnTo>
                  <a:lnTo>
                    <a:pt x="393" y="338"/>
                  </a:lnTo>
                  <a:lnTo>
                    <a:pt x="393" y="343"/>
                  </a:lnTo>
                  <a:lnTo>
                    <a:pt x="393" y="347"/>
                  </a:lnTo>
                  <a:lnTo>
                    <a:pt x="397" y="347"/>
                  </a:lnTo>
                  <a:lnTo>
                    <a:pt x="397" y="354"/>
                  </a:lnTo>
                  <a:lnTo>
                    <a:pt x="399" y="354"/>
                  </a:lnTo>
                  <a:lnTo>
                    <a:pt x="399" y="359"/>
                  </a:lnTo>
                  <a:lnTo>
                    <a:pt x="402" y="359"/>
                  </a:lnTo>
                  <a:lnTo>
                    <a:pt x="402" y="364"/>
                  </a:lnTo>
                  <a:lnTo>
                    <a:pt x="403" y="364"/>
                  </a:lnTo>
                  <a:lnTo>
                    <a:pt x="403" y="370"/>
                  </a:lnTo>
                  <a:lnTo>
                    <a:pt x="406" y="370"/>
                  </a:lnTo>
                  <a:lnTo>
                    <a:pt x="406" y="375"/>
                  </a:lnTo>
                  <a:lnTo>
                    <a:pt x="413" y="375"/>
                  </a:lnTo>
                  <a:lnTo>
                    <a:pt x="413" y="379"/>
                  </a:lnTo>
                  <a:lnTo>
                    <a:pt x="415" y="379"/>
                  </a:lnTo>
                  <a:lnTo>
                    <a:pt x="415" y="385"/>
                  </a:lnTo>
                  <a:lnTo>
                    <a:pt x="429" y="385"/>
                  </a:lnTo>
                  <a:lnTo>
                    <a:pt x="429" y="390"/>
                  </a:lnTo>
                  <a:lnTo>
                    <a:pt x="454" y="390"/>
                  </a:lnTo>
                  <a:lnTo>
                    <a:pt x="454" y="395"/>
                  </a:lnTo>
                  <a:lnTo>
                    <a:pt x="461" y="395"/>
                  </a:lnTo>
                  <a:lnTo>
                    <a:pt x="461" y="401"/>
                  </a:lnTo>
                  <a:lnTo>
                    <a:pt x="461" y="401"/>
                  </a:lnTo>
                  <a:lnTo>
                    <a:pt x="466" y="401"/>
                  </a:lnTo>
                  <a:lnTo>
                    <a:pt x="466" y="401"/>
                  </a:lnTo>
                  <a:lnTo>
                    <a:pt x="465" y="404"/>
                  </a:lnTo>
                  <a:lnTo>
                    <a:pt x="466" y="406"/>
                  </a:lnTo>
                  <a:lnTo>
                    <a:pt x="470" y="406"/>
                  </a:lnTo>
                  <a:lnTo>
                    <a:pt x="470" y="412"/>
                  </a:lnTo>
                  <a:lnTo>
                    <a:pt x="473" y="412"/>
                  </a:lnTo>
                  <a:lnTo>
                    <a:pt x="473" y="417"/>
                  </a:lnTo>
                  <a:lnTo>
                    <a:pt x="480" y="417"/>
                  </a:lnTo>
                  <a:lnTo>
                    <a:pt x="480" y="422"/>
                  </a:lnTo>
                  <a:lnTo>
                    <a:pt x="481" y="422"/>
                  </a:lnTo>
                  <a:lnTo>
                    <a:pt x="481" y="428"/>
                  </a:lnTo>
                  <a:lnTo>
                    <a:pt x="484" y="428"/>
                  </a:lnTo>
                  <a:lnTo>
                    <a:pt x="484" y="433"/>
                  </a:lnTo>
                  <a:lnTo>
                    <a:pt x="484" y="439"/>
                  </a:lnTo>
                  <a:lnTo>
                    <a:pt x="489" y="439"/>
                  </a:lnTo>
                  <a:lnTo>
                    <a:pt x="489" y="443"/>
                  </a:lnTo>
                  <a:lnTo>
                    <a:pt x="496" y="443"/>
                  </a:lnTo>
                  <a:lnTo>
                    <a:pt x="496" y="449"/>
                  </a:lnTo>
                  <a:lnTo>
                    <a:pt x="502" y="449"/>
                  </a:lnTo>
                  <a:lnTo>
                    <a:pt x="502" y="459"/>
                  </a:lnTo>
                  <a:lnTo>
                    <a:pt x="508" y="459"/>
                  </a:lnTo>
                  <a:lnTo>
                    <a:pt x="508" y="465"/>
                  </a:lnTo>
                  <a:lnTo>
                    <a:pt x="560" y="465"/>
                  </a:lnTo>
                  <a:lnTo>
                    <a:pt x="560" y="471"/>
                  </a:lnTo>
                  <a:lnTo>
                    <a:pt x="567" y="471"/>
                  </a:lnTo>
                  <a:lnTo>
                    <a:pt x="567" y="475"/>
                  </a:lnTo>
                  <a:lnTo>
                    <a:pt x="578" y="475"/>
                  </a:lnTo>
                  <a:lnTo>
                    <a:pt x="578" y="482"/>
                  </a:lnTo>
                  <a:lnTo>
                    <a:pt x="585" y="482"/>
                  </a:lnTo>
                  <a:lnTo>
                    <a:pt x="585" y="487"/>
                  </a:lnTo>
                  <a:lnTo>
                    <a:pt x="591" y="487"/>
                  </a:lnTo>
                  <a:lnTo>
                    <a:pt x="591" y="493"/>
                  </a:lnTo>
                  <a:lnTo>
                    <a:pt x="593" y="493"/>
                  </a:lnTo>
                  <a:lnTo>
                    <a:pt x="593" y="503"/>
                  </a:lnTo>
                  <a:lnTo>
                    <a:pt x="597" y="503"/>
                  </a:lnTo>
                  <a:lnTo>
                    <a:pt x="597" y="515"/>
                  </a:lnTo>
                  <a:lnTo>
                    <a:pt x="603" y="515"/>
                  </a:lnTo>
                  <a:lnTo>
                    <a:pt x="603" y="520"/>
                  </a:lnTo>
                  <a:lnTo>
                    <a:pt x="615" y="520"/>
                  </a:lnTo>
                  <a:lnTo>
                    <a:pt x="615" y="531"/>
                  </a:lnTo>
                  <a:lnTo>
                    <a:pt x="629" y="531"/>
                  </a:lnTo>
                  <a:lnTo>
                    <a:pt x="629" y="536"/>
                  </a:lnTo>
                  <a:lnTo>
                    <a:pt x="641" y="536"/>
                  </a:lnTo>
                  <a:lnTo>
                    <a:pt x="641" y="542"/>
                  </a:lnTo>
                  <a:lnTo>
                    <a:pt x="665" y="542"/>
                  </a:lnTo>
                  <a:lnTo>
                    <a:pt x="665" y="548"/>
                  </a:lnTo>
                  <a:lnTo>
                    <a:pt x="670" y="548"/>
                  </a:lnTo>
                  <a:lnTo>
                    <a:pt x="670" y="552"/>
                  </a:lnTo>
                  <a:lnTo>
                    <a:pt x="679" y="552"/>
                  </a:lnTo>
                  <a:lnTo>
                    <a:pt x="679" y="559"/>
                  </a:lnTo>
                  <a:lnTo>
                    <a:pt x="683" y="559"/>
                  </a:lnTo>
                  <a:lnTo>
                    <a:pt x="683" y="564"/>
                  </a:lnTo>
                  <a:lnTo>
                    <a:pt x="688" y="564"/>
                  </a:lnTo>
                  <a:lnTo>
                    <a:pt x="688" y="569"/>
                  </a:lnTo>
                  <a:lnTo>
                    <a:pt x="695" y="569"/>
                  </a:lnTo>
                  <a:lnTo>
                    <a:pt x="695" y="581"/>
                  </a:lnTo>
                  <a:lnTo>
                    <a:pt x="716" y="581"/>
                  </a:lnTo>
                  <a:lnTo>
                    <a:pt x="716" y="587"/>
                  </a:lnTo>
                  <a:lnTo>
                    <a:pt x="767" y="587"/>
                  </a:lnTo>
                  <a:lnTo>
                    <a:pt x="767" y="594"/>
                  </a:lnTo>
                  <a:lnTo>
                    <a:pt x="769" y="594"/>
                  </a:lnTo>
                  <a:lnTo>
                    <a:pt x="769" y="599"/>
                  </a:lnTo>
                  <a:lnTo>
                    <a:pt x="771" y="599"/>
                  </a:lnTo>
                  <a:lnTo>
                    <a:pt x="771" y="606"/>
                  </a:lnTo>
                  <a:lnTo>
                    <a:pt x="792" y="606"/>
                  </a:lnTo>
                  <a:lnTo>
                    <a:pt x="792" y="612"/>
                  </a:lnTo>
                  <a:lnTo>
                    <a:pt x="797" y="612"/>
                  </a:lnTo>
                  <a:lnTo>
                    <a:pt x="797" y="617"/>
                  </a:lnTo>
                  <a:lnTo>
                    <a:pt x="831" y="617"/>
                  </a:lnTo>
                  <a:lnTo>
                    <a:pt x="831" y="624"/>
                  </a:lnTo>
                  <a:lnTo>
                    <a:pt x="855" y="624"/>
                  </a:lnTo>
                  <a:lnTo>
                    <a:pt x="855" y="630"/>
                  </a:lnTo>
                  <a:lnTo>
                    <a:pt x="869" y="630"/>
                  </a:lnTo>
                  <a:lnTo>
                    <a:pt x="869" y="643"/>
                  </a:lnTo>
                  <a:lnTo>
                    <a:pt x="872" y="643"/>
                  </a:lnTo>
                  <a:lnTo>
                    <a:pt x="872" y="649"/>
                  </a:lnTo>
                  <a:lnTo>
                    <a:pt x="874" y="649"/>
                  </a:lnTo>
                  <a:lnTo>
                    <a:pt x="874" y="663"/>
                  </a:lnTo>
                  <a:lnTo>
                    <a:pt x="878" y="663"/>
                  </a:lnTo>
                  <a:lnTo>
                    <a:pt x="878" y="669"/>
                  </a:lnTo>
                  <a:lnTo>
                    <a:pt x="890" y="669"/>
                  </a:lnTo>
                  <a:lnTo>
                    <a:pt x="890" y="675"/>
                  </a:lnTo>
                  <a:lnTo>
                    <a:pt x="909" y="675"/>
                  </a:lnTo>
                  <a:lnTo>
                    <a:pt x="909" y="681"/>
                  </a:lnTo>
                  <a:lnTo>
                    <a:pt x="927" y="681"/>
                  </a:lnTo>
                  <a:lnTo>
                    <a:pt x="927" y="681"/>
                  </a:lnTo>
                  <a:lnTo>
                    <a:pt x="926" y="686"/>
                  </a:lnTo>
                  <a:lnTo>
                    <a:pt x="926" y="688"/>
                  </a:lnTo>
                  <a:lnTo>
                    <a:pt x="927" y="689"/>
                  </a:lnTo>
                  <a:lnTo>
                    <a:pt x="927" y="689"/>
                  </a:lnTo>
                  <a:lnTo>
                    <a:pt x="1028" y="689"/>
                  </a:lnTo>
                  <a:lnTo>
                    <a:pt x="1028" y="696"/>
                  </a:lnTo>
                  <a:lnTo>
                    <a:pt x="1038" y="696"/>
                  </a:lnTo>
                  <a:lnTo>
                    <a:pt x="1038" y="703"/>
                  </a:lnTo>
                  <a:lnTo>
                    <a:pt x="1048" y="703"/>
                  </a:lnTo>
                  <a:lnTo>
                    <a:pt x="1048" y="710"/>
                  </a:lnTo>
                  <a:lnTo>
                    <a:pt x="1065" y="710"/>
                  </a:lnTo>
                  <a:lnTo>
                    <a:pt x="1065" y="718"/>
                  </a:lnTo>
                  <a:lnTo>
                    <a:pt x="1080" y="718"/>
                  </a:lnTo>
                  <a:lnTo>
                    <a:pt x="1080" y="726"/>
                  </a:lnTo>
                  <a:lnTo>
                    <a:pt x="1136" y="726"/>
                  </a:lnTo>
                  <a:lnTo>
                    <a:pt x="1136" y="734"/>
                  </a:lnTo>
                  <a:lnTo>
                    <a:pt x="1177" y="734"/>
                  </a:lnTo>
                  <a:lnTo>
                    <a:pt x="1177" y="743"/>
                  </a:lnTo>
                  <a:lnTo>
                    <a:pt x="1245" y="743"/>
                  </a:lnTo>
                  <a:lnTo>
                    <a:pt x="1245" y="752"/>
                  </a:lnTo>
                  <a:lnTo>
                    <a:pt x="1268" y="752"/>
                  </a:lnTo>
                  <a:lnTo>
                    <a:pt x="1268" y="762"/>
                  </a:lnTo>
                  <a:lnTo>
                    <a:pt x="1272" y="762"/>
                  </a:lnTo>
                  <a:lnTo>
                    <a:pt x="1272" y="773"/>
                  </a:lnTo>
                  <a:lnTo>
                    <a:pt x="1353" y="773"/>
                  </a:lnTo>
                  <a:lnTo>
                    <a:pt x="1353" y="784"/>
                  </a:lnTo>
                  <a:lnTo>
                    <a:pt x="1411" y="784"/>
                  </a:lnTo>
                  <a:lnTo>
                    <a:pt x="1411" y="794"/>
                  </a:lnTo>
                  <a:lnTo>
                    <a:pt x="1633" y="794"/>
                  </a:lnTo>
                  <a:lnTo>
                    <a:pt x="1633" y="815"/>
                  </a:lnTo>
                  <a:lnTo>
                    <a:pt x="1650" y="815"/>
                  </a:lnTo>
                  <a:lnTo>
                    <a:pt x="1650" y="849"/>
                  </a:lnTo>
                  <a:lnTo>
                    <a:pt x="2044" y="849"/>
                  </a:lnTo>
                  <a:lnTo>
                    <a:pt x="2044" y="927"/>
                  </a:lnTo>
                  <a:lnTo>
                    <a:pt x="2073" y="927"/>
                  </a:lnTo>
                </a:path>
              </a:pathLst>
            </a:custGeom>
            <a:noFill/>
            <a:ln w="14288">
              <a:solidFill>
                <a:srgbClr val="009FB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29" name="Freeform 130">
              <a:extLst>
                <a:ext uri="{FF2B5EF4-FFF2-40B4-BE49-F238E27FC236}">
                  <a16:creationId xmlns:a16="http://schemas.microsoft.com/office/drawing/2014/main" id="{3929F301-3809-4EFD-B9BD-6BF7C8A2A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9" y="1475"/>
              <a:ext cx="24" cy="25"/>
            </a:xfrm>
            <a:custGeom>
              <a:avLst/>
              <a:gdLst>
                <a:gd name="T0" fmla="*/ 0 w 24"/>
                <a:gd name="T1" fmla="*/ 13 h 25"/>
                <a:gd name="T2" fmla="*/ 0 w 24"/>
                <a:gd name="T3" fmla="*/ 13 h 25"/>
                <a:gd name="T4" fmla="*/ 1 w 24"/>
                <a:gd name="T5" fmla="*/ 17 h 25"/>
                <a:gd name="T6" fmla="*/ 3 w 24"/>
                <a:gd name="T7" fmla="*/ 21 h 25"/>
                <a:gd name="T8" fmla="*/ 7 w 24"/>
                <a:gd name="T9" fmla="*/ 23 h 25"/>
                <a:gd name="T10" fmla="*/ 11 w 24"/>
                <a:gd name="T11" fmla="*/ 25 h 25"/>
                <a:gd name="T12" fmla="*/ 11 w 24"/>
                <a:gd name="T13" fmla="*/ 25 h 25"/>
                <a:gd name="T14" fmla="*/ 17 w 24"/>
                <a:gd name="T15" fmla="*/ 23 h 25"/>
                <a:gd name="T16" fmla="*/ 20 w 24"/>
                <a:gd name="T17" fmla="*/ 21 h 25"/>
                <a:gd name="T18" fmla="*/ 23 w 24"/>
                <a:gd name="T19" fmla="*/ 17 h 25"/>
                <a:gd name="T20" fmla="*/ 24 w 24"/>
                <a:gd name="T21" fmla="*/ 13 h 25"/>
                <a:gd name="T22" fmla="*/ 24 w 24"/>
                <a:gd name="T23" fmla="*/ 13 h 25"/>
                <a:gd name="T24" fmla="*/ 23 w 24"/>
                <a:gd name="T25" fmla="*/ 7 h 25"/>
                <a:gd name="T26" fmla="*/ 20 w 24"/>
                <a:gd name="T27" fmla="*/ 4 h 25"/>
                <a:gd name="T28" fmla="*/ 17 w 24"/>
                <a:gd name="T29" fmla="*/ 1 h 25"/>
                <a:gd name="T30" fmla="*/ 11 w 24"/>
                <a:gd name="T31" fmla="*/ 0 h 25"/>
                <a:gd name="T32" fmla="*/ 11 w 24"/>
                <a:gd name="T33" fmla="*/ 0 h 25"/>
                <a:gd name="T34" fmla="*/ 7 w 24"/>
                <a:gd name="T35" fmla="*/ 1 h 25"/>
                <a:gd name="T36" fmla="*/ 3 w 24"/>
                <a:gd name="T37" fmla="*/ 4 h 25"/>
                <a:gd name="T38" fmla="*/ 1 w 24"/>
                <a:gd name="T39" fmla="*/ 7 h 25"/>
                <a:gd name="T40" fmla="*/ 0 w 24"/>
                <a:gd name="T41" fmla="*/ 13 h 25"/>
                <a:gd name="T42" fmla="*/ 0 w 24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0" name="Freeform 131">
              <a:extLst>
                <a:ext uri="{FF2B5EF4-FFF2-40B4-BE49-F238E27FC236}">
                  <a16:creationId xmlns:a16="http://schemas.microsoft.com/office/drawing/2014/main" id="{04D40F5E-8A09-47DD-9B00-753BD2C1D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1" y="1441"/>
              <a:ext cx="24" cy="24"/>
            </a:xfrm>
            <a:custGeom>
              <a:avLst/>
              <a:gdLst>
                <a:gd name="T0" fmla="*/ 0 w 24"/>
                <a:gd name="T1" fmla="*/ 13 h 24"/>
                <a:gd name="T2" fmla="*/ 0 w 24"/>
                <a:gd name="T3" fmla="*/ 13 h 24"/>
                <a:gd name="T4" fmla="*/ 1 w 24"/>
                <a:gd name="T5" fmla="*/ 17 h 24"/>
                <a:gd name="T6" fmla="*/ 3 w 24"/>
                <a:gd name="T7" fmla="*/ 21 h 24"/>
                <a:gd name="T8" fmla="*/ 7 w 24"/>
                <a:gd name="T9" fmla="*/ 23 h 24"/>
                <a:gd name="T10" fmla="*/ 11 w 24"/>
                <a:gd name="T11" fmla="*/ 24 h 24"/>
                <a:gd name="T12" fmla="*/ 11 w 24"/>
                <a:gd name="T13" fmla="*/ 24 h 24"/>
                <a:gd name="T14" fmla="*/ 17 w 24"/>
                <a:gd name="T15" fmla="*/ 23 h 24"/>
                <a:gd name="T16" fmla="*/ 20 w 24"/>
                <a:gd name="T17" fmla="*/ 21 h 24"/>
                <a:gd name="T18" fmla="*/ 23 w 24"/>
                <a:gd name="T19" fmla="*/ 17 h 24"/>
                <a:gd name="T20" fmla="*/ 24 w 24"/>
                <a:gd name="T21" fmla="*/ 13 h 24"/>
                <a:gd name="T22" fmla="*/ 24 w 24"/>
                <a:gd name="T23" fmla="*/ 13 h 24"/>
                <a:gd name="T24" fmla="*/ 23 w 24"/>
                <a:gd name="T25" fmla="*/ 7 h 24"/>
                <a:gd name="T26" fmla="*/ 20 w 24"/>
                <a:gd name="T27" fmla="*/ 4 h 24"/>
                <a:gd name="T28" fmla="*/ 17 w 24"/>
                <a:gd name="T29" fmla="*/ 1 h 24"/>
                <a:gd name="T30" fmla="*/ 11 w 24"/>
                <a:gd name="T31" fmla="*/ 0 h 24"/>
                <a:gd name="T32" fmla="*/ 11 w 24"/>
                <a:gd name="T33" fmla="*/ 0 h 24"/>
                <a:gd name="T34" fmla="*/ 7 w 24"/>
                <a:gd name="T35" fmla="*/ 1 h 24"/>
                <a:gd name="T36" fmla="*/ 3 w 24"/>
                <a:gd name="T37" fmla="*/ 4 h 24"/>
                <a:gd name="T38" fmla="*/ 1 w 24"/>
                <a:gd name="T39" fmla="*/ 7 h 24"/>
                <a:gd name="T40" fmla="*/ 0 w 24"/>
                <a:gd name="T41" fmla="*/ 13 h 24"/>
                <a:gd name="T42" fmla="*/ 0 w 24"/>
                <a:gd name="T4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1" name="Freeform 132">
              <a:extLst>
                <a:ext uri="{FF2B5EF4-FFF2-40B4-BE49-F238E27FC236}">
                  <a16:creationId xmlns:a16="http://schemas.microsoft.com/office/drawing/2014/main" id="{A0D484D1-378D-4018-8262-EBCF82D52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" y="1441"/>
              <a:ext cx="24" cy="24"/>
            </a:xfrm>
            <a:custGeom>
              <a:avLst/>
              <a:gdLst>
                <a:gd name="T0" fmla="*/ 0 w 24"/>
                <a:gd name="T1" fmla="*/ 13 h 24"/>
                <a:gd name="T2" fmla="*/ 0 w 24"/>
                <a:gd name="T3" fmla="*/ 13 h 24"/>
                <a:gd name="T4" fmla="*/ 1 w 24"/>
                <a:gd name="T5" fmla="*/ 17 h 24"/>
                <a:gd name="T6" fmla="*/ 4 w 24"/>
                <a:gd name="T7" fmla="*/ 21 h 24"/>
                <a:gd name="T8" fmla="*/ 8 w 24"/>
                <a:gd name="T9" fmla="*/ 23 h 24"/>
                <a:gd name="T10" fmla="*/ 12 w 24"/>
                <a:gd name="T11" fmla="*/ 24 h 24"/>
                <a:gd name="T12" fmla="*/ 12 w 24"/>
                <a:gd name="T13" fmla="*/ 24 h 24"/>
                <a:gd name="T14" fmla="*/ 16 w 24"/>
                <a:gd name="T15" fmla="*/ 23 h 24"/>
                <a:gd name="T16" fmla="*/ 21 w 24"/>
                <a:gd name="T17" fmla="*/ 21 h 24"/>
                <a:gd name="T18" fmla="*/ 24 w 24"/>
                <a:gd name="T19" fmla="*/ 17 h 24"/>
                <a:gd name="T20" fmla="*/ 24 w 24"/>
                <a:gd name="T21" fmla="*/ 13 h 24"/>
                <a:gd name="T22" fmla="*/ 24 w 24"/>
                <a:gd name="T23" fmla="*/ 13 h 24"/>
                <a:gd name="T24" fmla="*/ 24 w 24"/>
                <a:gd name="T25" fmla="*/ 7 h 24"/>
                <a:gd name="T26" fmla="*/ 21 w 24"/>
                <a:gd name="T27" fmla="*/ 4 h 24"/>
                <a:gd name="T28" fmla="*/ 16 w 24"/>
                <a:gd name="T29" fmla="*/ 1 h 24"/>
                <a:gd name="T30" fmla="*/ 12 w 24"/>
                <a:gd name="T31" fmla="*/ 0 h 24"/>
                <a:gd name="T32" fmla="*/ 12 w 24"/>
                <a:gd name="T33" fmla="*/ 0 h 24"/>
                <a:gd name="T34" fmla="*/ 8 w 24"/>
                <a:gd name="T35" fmla="*/ 1 h 24"/>
                <a:gd name="T36" fmla="*/ 4 w 24"/>
                <a:gd name="T37" fmla="*/ 4 h 24"/>
                <a:gd name="T38" fmla="*/ 1 w 24"/>
                <a:gd name="T39" fmla="*/ 7 h 24"/>
                <a:gd name="T40" fmla="*/ 0 w 24"/>
                <a:gd name="T41" fmla="*/ 13 h 24"/>
                <a:gd name="T42" fmla="*/ 0 w 24"/>
                <a:gd name="T4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3"/>
                  </a:lnTo>
                  <a:lnTo>
                    <a:pt x="21" y="21"/>
                  </a:lnTo>
                  <a:lnTo>
                    <a:pt x="24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4" y="7"/>
                  </a:lnTo>
                  <a:lnTo>
                    <a:pt x="21" y="4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2" name="Freeform 133">
              <a:extLst>
                <a:ext uri="{FF2B5EF4-FFF2-40B4-BE49-F238E27FC236}">
                  <a16:creationId xmlns:a16="http://schemas.microsoft.com/office/drawing/2014/main" id="{4229B9CF-7477-4340-9210-355F341295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1421"/>
              <a:ext cx="24" cy="23"/>
            </a:xfrm>
            <a:custGeom>
              <a:avLst/>
              <a:gdLst>
                <a:gd name="T0" fmla="*/ 0 w 24"/>
                <a:gd name="T1" fmla="*/ 11 h 23"/>
                <a:gd name="T2" fmla="*/ 0 w 24"/>
                <a:gd name="T3" fmla="*/ 11 h 23"/>
                <a:gd name="T4" fmla="*/ 1 w 24"/>
                <a:gd name="T5" fmla="*/ 16 h 23"/>
                <a:gd name="T6" fmla="*/ 4 w 24"/>
                <a:gd name="T7" fmla="*/ 20 h 23"/>
                <a:gd name="T8" fmla="*/ 7 w 24"/>
                <a:gd name="T9" fmla="*/ 22 h 23"/>
                <a:gd name="T10" fmla="*/ 12 w 24"/>
                <a:gd name="T11" fmla="*/ 23 h 23"/>
                <a:gd name="T12" fmla="*/ 12 w 24"/>
                <a:gd name="T13" fmla="*/ 23 h 23"/>
                <a:gd name="T14" fmla="*/ 17 w 24"/>
                <a:gd name="T15" fmla="*/ 22 h 23"/>
                <a:gd name="T16" fmla="*/ 21 w 24"/>
                <a:gd name="T17" fmla="*/ 20 h 23"/>
                <a:gd name="T18" fmla="*/ 23 w 24"/>
                <a:gd name="T19" fmla="*/ 16 h 23"/>
                <a:gd name="T20" fmla="*/ 24 w 24"/>
                <a:gd name="T21" fmla="*/ 11 h 23"/>
                <a:gd name="T22" fmla="*/ 24 w 24"/>
                <a:gd name="T23" fmla="*/ 11 h 23"/>
                <a:gd name="T24" fmla="*/ 23 w 24"/>
                <a:gd name="T25" fmla="*/ 6 h 23"/>
                <a:gd name="T26" fmla="*/ 21 w 24"/>
                <a:gd name="T27" fmla="*/ 3 h 23"/>
                <a:gd name="T28" fmla="*/ 17 w 24"/>
                <a:gd name="T29" fmla="*/ 0 h 23"/>
                <a:gd name="T30" fmla="*/ 12 w 24"/>
                <a:gd name="T31" fmla="*/ 0 h 23"/>
                <a:gd name="T32" fmla="*/ 12 w 24"/>
                <a:gd name="T33" fmla="*/ 0 h 23"/>
                <a:gd name="T34" fmla="*/ 7 w 24"/>
                <a:gd name="T35" fmla="*/ 0 h 23"/>
                <a:gd name="T36" fmla="*/ 4 w 24"/>
                <a:gd name="T37" fmla="*/ 3 h 23"/>
                <a:gd name="T38" fmla="*/ 1 w 24"/>
                <a:gd name="T39" fmla="*/ 6 h 23"/>
                <a:gd name="T40" fmla="*/ 0 w 24"/>
                <a:gd name="T41" fmla="*/ 11 h 23"/>
                <a:gd name="T42" fmla="*/ 0 w 24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1" y="20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3" y="6"/>
                  </a:lnTo>
                  <a:lnTo>
                    <a:pt x="21" y="3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3" name="Freeform 134">
              <a:extLst>
                <a:ext uri="{FF2B5EF4-FFF2-40B4-BE49-F238E27FC236}">
                  <a16:creationId xmlns:a16="http://schemas.microsoft.com/office/drawing/2014/main" id="{B219FB25-288F-41EF-B0E1-52B48283C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421"/>
              <a:ext cx="24" cy="23"/>
            </a:xfrm>
            <a:custGeom>
              <a:avLst/>
              <a:gdLst>
                <a:gd name="T0" fmla="*/ 0 w 24"/>
                <a:gd name="T1" fmla="*/ 11 h 23"/>
                <a:gd name="T2" fmla="*/ 0 w 24"/>
                <a:gd name="T3" fmla="*/ 11 h 23"/>
                <a:gd name="T4" fmla="*/ 1 w 24"/>
                <a:gd name="T5" fmla="*/ 16 h 23"/>
                <a:gd name="T6" fmla="*/ 3 w 24"/>
                <a:gd name="T7" fmla="*/ 20 h 23"/>
                <a:gd name="T8" fmla="*/ 8 w 24"/>
                <a:gd name="T9" fmla="*/ 22 h 23"/>
                <a:gd name="T10" fmla="*/ 12 w 24"/>
                <a:gd name="T11" fmla="*/ 23 h 23"/>
                <a:gd name="T12" fmla="*/ 12 w 24"/>
                <a:gd name="T13" fmla="*/ 23 h 23"/>
                <a:gd name="T14" fmla="*/ 16 w 24"/>
                <a:gd name="T15" fmla="*/ 22 h 23"/>
                <a:gd name="T16" fmla="*/ 20 w 24"/>
                <a:gd name="T17" fmla="*/ 20 h 23"/>
                <a:gd name="T18" fmla="*/ 23 w 24"/>
                <a:gd name="T19" fmla="*/ 16 h 23"/>
                <a:gd name="T20" fmla="*/ 24 w 24"/>
                <a:gd name="T21" fmla="*/ 11 h 23"/>
                <a:gd name="T22" fmla="*/ 24 w 24"/>
                <a:gd name="T23" fmla="*/ 11 h 23"/>
                <a:gd name="T24" fmla="*/ 23 w 24"/>
                <a:gd name="T25" fmla="*/ 6 h 23"/>
                <a:gd name="T26" fmla="*/ 20 w 24"/>
                <a:gd name="T27" fmla="*/ 3 h 23"/>
                <a:gd name="T28" fmla="*/ 16 w 24"/>
                <a:gd name="T29" fmla="*/ 0 h 23"/>
                <a:gd name="T30" fmla="*/ 12 w 24"/>
                <a:gd name="T31" fmla="*/ 0 h 23"/>
                <a:gd name="T32" fmla="*/ 12 w 24"/>
                <a:gd name="T33" fmla="*/ 0 h 23"/>
                <a:gd name="T34" fmla="*/ 8 w 24"/>
                <a:gd name="T35" fmla="*/ 0 h 23"/>
                <a:gd name="T36" fmla="*/ 3 w 24"/>
                <a:gd name="T37" fmla="*/ 3 h 23"/>
                <a:gd name="T38" fmla="*/ 1 w 24"/>
                <a:gd name="T39" fmla="*/ 6 h 23"/>
                <a:gd name="T40" fmla="*/ 0 w 24"/>
                <a:gd name="T41" fmla="*/ 11 h 23"/>
                <a:gd name="T42" fmla="*/ 0 w 24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8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3" y="6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4" name="Freeform 135">
              <a:extLst>
                <a:ext uri="{FF2B5EF4-FFF2-40B4-BE49-F238E27FC236}">
                  <a16:creationId xmlns:a16="http://schemas.microsoft.com/office/drawing/2014/main" id="{12919793-E643-40B3-8413-B78B01D8A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1" y="1421"/>
              <a:ext cx="24" cy="23"/>
            </a:xfrm>
            <a:custGeom>
              <a:avLst/>
              <a:gdLst>
                <a:gd name="T0" fmla="*/ 0 w 24"/>
                <a:gd name="T1" fmla="*/ 11 h 23"/>
                <a:gd name="T2" fmla="*/ 0 w 24"/>
                <a:gd name="T3" fmla="*/ 11 h 23"/>
                <a:gd name="T4" fmla="*/ 1 w 24"/>
                <a:gd name="T5" fmla="*/ 16 h 23"/>
                <a:gd name="T6" fmla="*/ 4 w 24"/>
                <a:gd name="T7" fmla="*/ 20 h 23"/>
                <a:gd name="T8" fmla="*/ 8 w 24"/>
                <a:gd name="T9" fmla="*/ 22 h 23"/>
                <a:gd name="T10" fmla="*/ 12 w 24"/>
                <a:gd name="T11" fmla="*/ 23 h 23"/>
                <a:gd name="T12" fmla="*/ 12 w 24"/>
                <a:gd name="T13" fmla="*/ 23 h 23"/>
                <a:gd name="T14" fmla="*/ 16 w 24"/>
                <a:gd name="T15" fmla="*/ 22 h 23"/>
                <a:gd name="T16" fmla="*/ 21 w 24"/>
                <a:gd name="T17" fmla="*/ 20 h 23"/>
                <a:gd name="T18" fmla="*/ 24 w 24"/>
                <a:gd name="T19" fmla="*/ 16 h 23"/>
                <a:gd name="T20" fmla="*/ 24 w 24"/>
                <a:gd name="T21" fmla="*/ 11 h 23"/>
                <a:gd name="T22" fmla="*/ 24 w 24"/>
                <a:gd name="T23" fmla="*/ 11 h 23"/>
                <a:gd name="T24" fmla="*/ 24 w 24"/>
                <a:gd name="T25" fmla="*/ 6 h 23"/>
                <a:gd name="T26" fmla="*/ 21 w 24"/>
                <a:gd name="T27" fmla="*/ 3 h 23"/>
                <a:gd name="T28" fmla="*/ 16 w 24"/>
                <a:gd name="T29" fmla="*/ 0 h 23"/>
                <a:gd name="T30" fmla="*/ 12 w 24"/>
                <a:gd name="T31" fmla="*/ 0 h 23"/>
                <a:gd name="T32" fmla="*/ 12 w 24"/>
                <a:gd name="T33" fmla="*/ 0 h 23"/>
                <a:gd name="T34" fmla="*/ 8 w 24"/>
                <a:gd name="T35" fmla="*/ 0 h 23"/>
                <a:gd name="T36" fmla="*/ 4 w 24"/>
                <a:gd name="T37" fmla="*/ 3 h 23"/>
                <a:gd name="T38" fmla="*/ 1 w 24"/>
                <a:gd name="T39" fmla="*/ 6 h 23"/>
                <a:gd name="T40" fmla="*/ 0 w 24"/>
                <a:gd name="T41" fmla="*/ 11 h 23"/>
                <a:gd name="T42" fmla="*/ 0 w 24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8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2"/>
                  </a:lnTo>
                  <a:lnTo>
                    <a:pt x="21" y="20"/>
                  </a:lnTo>
                  <a:lnTo>
                    <a:pt x="24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4" y="6"/>
                  </a:lnTo>
                  <a:lnTo>
                    <a:pt x="21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5" name="Freeform 136">
              <a:extLst>
                <a:ext uri="{FF2B5EF4-FFF2-40B4-BE49-F238E27FC236}">
                  <a16:creationId xmlns:a16="http://schemas.microsoft.com/office/drawing/2014/main" id="{8ED3D76B-DA9C-4C54-9C06-11C361C8B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1410"/>
              <a:ext cx="25" cy="24"/>
            </a:xfrm>
            <a:custGeom>
              <a:avLst/>
              <a:gdLst>
                <a:gd name="T0" fmla="*/ 0 w 25"/>
                <a:gd name="T1" fmla="*/ 12 h 24"/>
                <a:gd name="T2" fmla="*/ 0 w 25"/>
                <a:gd name="T3" fmla="*/ 12 h 24"/>
                <a:gd name="T4" fmla="*/ 1 w 25"/>
                <a:gd name="T5" fmla="*/ 17 h 24"/>
                <a:gd name="T6" fmla="*/ 5 w 25"/>
                <a:gd name="T7" fmla="*/ 20 h 24"/>
                <a:gd name="T8" fmla="*/ 8 w 25"/>
                <a:gd name="T9" fmla="*/ 23 h 24"/>
                <a:gd name="T10" fmla="*/ 13 w 25"/>
                <a:gd name="T11" fmla="*/ 24 h 24"/>
                <a:gd name="T12" fmla="*/ 13 w 25"/>
                <a:gd name="T13" fmla="*/ 24 h 24"/>
                <a:gd name="T14" fmla="*/ 17 w 25"/>
                <a:gd name="T15" fmla="*/ 23 h 24"/>
                <a:gd name="T16" fmla="*/ 22 w 25"/>
                <a:gd name="T17" fmla="*/ 20 h 24"/>
                <a:gd name="T18" fmla="*/ 24 w 25"/>
                <a:gd name="T19" fmla="*/ 17 h 24"/>
                <a:gd name="T20" fmla="*/ 25 w 25"/>
                <a:gd name="T21" fmla="*/ 12 h 24"/>
                <a:gd name="T22" fmla="*/ 25 w 25"/>
                <a:gd name="T23" fmla="*/ 12 h 24"/>
                <a:gd name="T24" fmla="*/ 24 w 25"/>
                <a:gd name="T25" fmla="*/ 7 h 24"/>
                <a:gd name="T26" fmla="*/ 22 w 25"/>
                <a:gd name="T27" fmla="*/ 3 h 24"/>
                <a:gd name="T28" fmla="*/ 17 w 25"/>
                <a:gd name="T29" fmla="*/ 1 h 24"/>
                <a:gd name="T30" fmla="*/ 13 w 25"/>
                <a:gd name="T31" fmla="*/ 0 h 24"/>
                <a:gd name="T32" fmla="*/ 13 w 25"/>
                <a:gd name="T33" fmla="*/ 0 h 24"/>
                <a:gd name="T34" fmla="*/ 8 w 25"/>
                <a:gd name="T35" fmla="*/ 1 h 24"/>
                <a:gd name="T36" fmla="*/ 5 w 25"/>
                <a:gd name="T37" fmla="*/ 3 h 24"/>
                <a:gd name="T38" fmla="*/ 1 w 25"/>
                <a:gd name="T39" fmla="*/ 7 h 24"/>
                <a:gd name="T40" fmla="*/ 0 w 25"/>
                <a:gd name="T41" fmla="*/ 12 h 24"/>
                <a:gd name="T42" fmla="*/ 0 w 25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4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5" y="20"/>
                  </a:lnTo>
                  <a:lnTo>
                    <a:pt x="8" y="2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6" name="Freeform 137">
              <a:extLst>
                <a:ext uri="{FF2B5EF4-FFF2-40B4-BE49-F238E27FC236}">
                  <a16:creationId xmlns:a16="http://schemas.microsoft.com/office/drawing/2014/main" id="{BF412514-92DE-49C5-8144-AA3D23E3B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1399"/>
              <a:ext cx="24" cy="25"/>
            </a:xfrm>
            <a:custGeom>
              <a:avLst/>
              <a:gdLst>
                <a:gd name="T0" fmla="*/ 0 w 24"/>
                <a:gd name="T1" fmla="*/ 12 h 25"/>
                <a:gd name="T2" fmla="*/ 0 w 24"/>
                <a:gd name="T3" fmla="*/ 12 h 25"/>
                <a:gd name="T4" fmla="*/ 1 w 24"/>
                <a:gd name="T5" fmla="*/ 17 h 25"/>
                <a:gd name="T6" fmla="*/ 3 w 24"/>
                <a:gd name="T7" fmla="*/ 20 h 25"/>
                <a:gd name="T8" fmla="*/ 7 w 24"/>
                <a:gd name="T9" fmla="*/ 24 h 25"/>
                <a:gd name="T10" fmla="*/ 12 w 24"/>
                <a:gd name="T11" fmla="*/ 25 h 25"/>
                <a:gd name="T12" fmla="*/ 12 w 24"/>
                <a:gd name="T13" fmla="*/ 25 h 25"/>
                <a:gd name="T14" fmla="*/ 17 w 24"/>
                <a:gd name="T15" fmla="*/ 24 h 25"/>
                <a:gd name="T16" fmla="*/ 20 w 24"/>
                <a:gd name="T17" fmla="*/ 20 h 25"/>
                <a:gd name="T18" fmla="*/ 23 w 24"/>
                <a:gd name="T19" fmla="*/ 17 h 25"/>
                <a:gd name="T20" fmla="*/ 24 w 24"/>
                <a:gd name="T21" fmla="*/ 12 h 25"/>
                <a:gd name="T22" fmla="*/ 24 w 24"/>
                <a:gd name="T23" fmla="*/ 12 h 25"/>
                <a:gd name="T24" fmla="*/ 23 w 24"/>
                <a:gd name="T25" fmla="*/ 8 h 25"/>
                <a:gd name="T26" fmla="*/ 20 w 24"/>
                <a:gd name="T27" fmla="*/ 3 h 25"/>
                <a:gd name="T28" fmla="*/ 17 w 24"/>
                <a:gd name="T29" fmla="*/ 1 h 25"/>
                <a:gd name="T30" fmla="*/ 12 w 24"/>
                <a:gd name="T31" fmla="*/ 0 h 25"/>
                <a:gd name="T32" fmla="*/ 12 w 24"/>
                <a:gd name="T33" fmla="*/ 0 h 25"/>
                <a:gd name="T34" fmla="*/ 7 w 24"/>
                <a:gd name="T35" fmla="*/ 1 h 25"/>
                <a:gd name="T36" fmla="*/ 3 w 24"/>
                <a:gd name="T37" fmla="*/ 3 h 25"/>
                <a:gd name="T38" fmla="*/ 1 w 24"/>
                <a:gd name="T39" fmla="*/ 8 h 25"/>
                <a:gd name="T40" fmla="*/ 0 w 24"/>
                <a:gd name="T41" fmla="*/ 12 h 25"/>
                <a:gd name="T42" fmla="*/ 0 w 24"/>
                <a:gd name="T4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0" y="20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7" name="Freeform 138">
              <a:extLst>
                <a:ext uri="{FF2B5EF4-FFF2-40B4-BE49-F238E27FC236}">
                  <a16:creationId xmlns:a16="http://schemas.microsoft.com/office/drawing/2014/main" id="{B1A63DFD-7801-4A8A-A8DA-9A2E24F8F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" y="1379"/>
              <a:ext cx="25" cy="24"/>
            </a:xfrm>
            <a:custGeom>
              <a:avLst/>
              <a:gdLst>
                <a:gd name="T0" fmla="*/ 0 w 25"/>
                <a:gd name="T1" fmla="*/ 12 h 24"/>
                <a:gd name="T2" fmla="*/ 0 w 25"/>
                <a:gd name="T3" fmla="*/ 12 h 24"/>
                <a:gd name="T4" fmla="*/ 1 w 25"/>
                <a:gd name="T5" fmla="*/ 17 h 24"/>
                <a:gd name="T6" fmla="*/ 4 w 25"/>
                <a:gd name="T7" fmla="*/ 20 h 24"/>
                <a:gd name="T8" fmla="*/ 8 w 25"/>
                <a:gd name="T9" fmla="*/ 23 h 24"/>
                <a:gd name="T10" fmla="*/ 13 w 25"/>
                <a:gd name="T11" fmla="*/ 24 h 24"/>
                <a:gd name="T12" fmla="*/ 13 w 25"/>
                <a:gd name="T13" fmla="*/ 24 h 24"/>
                <a:gd name="T14" fmla="*/ 17 w 25"/>
                <a:gd name="T15" fmla="*/ 23 h 24"/>
                <a:gd name="T16" fmla="*/ 22 w 25"/>
                <a:gd name="T17" fmla="*/ 20 h 24"/>
                <a:gd name="T18" fmla="*/ 24 w 25"/>
                <a:gd name="T19" fmla="*/ 17 h 24"/>
                <a:gd name="T20" fmla="*/ 25 w 25"/>
                <a:gd name="T21" fmla="*/ 12 h 24"/>
                <a:gd name="T22" fmla="*/ 25 w 25"/>
                <a:gd name="T23" fmla="*/ 12 h 24"/>
                <a:gd name="T24" fmla="*/ 24 w 25"/>
                <a:gd name="T25" fmla="*/ 7 h 24"/>
                <a:gd name="T26" fmla="*/ 22 w 25"/>
                <a:gd name="T27" fmla="*/ 3 h 24"/>
                <a:gd name="T28" fmla="*/ 17 w 25"/>
                <a:gd name="T29" fmla="*/ 1 h 24"/>
                <a:gd name="T30" fmla="*/ 13 w 25"/>
                <a:gd name="T31" fmla="*/ 0 h 24"/>
                <a:gd name="T32" fmla="*/ 13 w 25"/>
                <a:gd name="T33" fmla="*/ 0 h 24"/>
                <a:gd name="T34" fmla="*/ 8 w 25"/>
                <a:gd name="T35" fmla="*/ 1 h 24"/>
                <a:gd name="T36" fmla="*/ 4 w 25"/>
                <a:gd name="T37" fmla="*/ 3 h 24"/>
                <a:gd name="T38" fmla="*/ 1 w 25"/>
                <a:gd name="T39" fmla="*/ 7 h 24"/>
                <a:gd name="T40" fmla="*/ 0 w 25"/>
                <a:gd name="T41" fmla="*/ 12 h 24"/>
                <a:gd name="T42" fmla="*/ 0 w 25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4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8" y="2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8" name="Freeform 139">
              <a:extLst>
                <a:ext uri="{FF2B5EF4-FFF2-40B4-BE49-F238E27FC236}">
                  <a16:creationId xmlns:a16="http://schemas.microsoft.com/office/drawing/2014/main" id="{1DD3DC80-C247-46FB-8361-2CD596FF0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1" y="1379"/>
              <a:ext cx="23" cy="24"/>
            </a:xfrm>
            <a:custGeom>
              <a:avLst/>
              <a:gdLst>
                <a:gd name="T0" fmla="*/ 0 w 23"/>
                <a:gd name="T1" fmla="*/ 12 h 24"/>
                <a:gd name="T2" fmla="*/ 0 w 23"/>
                <a:gd name="T3" fmla="*/ 12 h 24"/>
                <a:gd name="T4" fmla="*/ 1 w 23"/>
                <a:gd name="T5" fmla="*/ 17 h 24"/>
                <a:gd name="T6" fmla="*/ 3 w 23"/>
                <a:gd name="T7" fmla="*/ 20 h 24"/>
                <a:gd name="T8" fmla="*/ 7 w 23"/>
                <a:gd name="T9" fmla="*/ 23 h 24"/>
                <a:gd name="T10" fmla="*/ 12 w 23"/>
                <a:gd name="T11" fmla="*/ 24 h 24"/>
                <a:gd name="T12" fmla="*/ 12 w 23"/>
                <a:gd name="T13" fmla="*/ 24 h 24"/>
                <a:gd name="T14" fmla="*/ 17 w 23"/>
                <a:gd name="T15" fmla="*/ 23 h 24"/>
                <a:gd name="T16" fmla="*/ 20 w 23"/>
                <a:gd name="T17" fmla="*/ 20 h 24"/>
                <a:gd name="T18" fmla="*/ 23 w 23"/>
                <a:gd name="T19" fmla="*/ 17 h 24"/>
                <a:gd name="T20" fmla="*/ 23 w 23"/>
                <a:gd name="T21" fmla="*/ 12 h 24"/>
                <a:gd name="T22" fmla="*/ 23 w 23"/>
                <a:gd name="T23" fmla="*/ 12 h 24"/>
                <a:gd name="T24" fmla="*/ 23 w 23"/>
                <a:gd name="T25" fmla="*/ 7 h 24"/>
                <a:gd name="T26" fmla="*/ 20 w 23"/>
                <a:gd name="T27" fmla="*/ 3 h 24"/>
                <a:gd name="T28" fmla="*/ 17 w 23"/>
                <a:gd name="T29" fmla="*/ 1 h 24"/>
                <a:gd name="T30" fmla="*/ 12 w 23"/>
                <a:gd name="T31" fmla="*/ 0 h 24"/>
                <a:gd name="T32" fmla="*/ 12 w 23"/>
                <a:gd name="T33" fmla="*/ 0 h 24"/>
                <a:gd name="T34" fmla="*/ 7 w 23"/>
                <a:gd name="T35" fmla="*/ 1 h 24"/>
                <a:gd name="T36" fmla="*/ 3 w 23"/>
                <a:gd name="T37" fmla="*/ 3 h 24"/>
                <a:gd name="T38" fmla="*/ 1 w 23"/>
                <a:gd name="T39" fmla="*/ 7 h 24"/>
                <a:gd name="T40" fmla="*/ 0 w 23"/>
                <a:gd name="T41" fmla="*/ 12 h 24"/>
                <a:gd name="T42" fmla="*/ 0 w 23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0" y="20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39" name="Freeform 140">
              <a:extLst>
                <a:ext uri="{FF2B5EF4-FFF2-40B4-BE49-F238E27FC236}">
                  <a16:creationId xmlns:a16="http://schemas.microsoft.com/office/drawing/2014/main" id="{4291145F-CD4F-41A5-9864-B59E08BD9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" y="1379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2 h 24"/>
                <a:gd name="T4" fmla="*/ 1 w 24"/>
                <a:gd name="T5" fmla="*/ 17 h 24"/>
                <a:gd name="T6" fmla="*/ 4 w 24"/>
                <a:gd name="T7" fmla="*/ 20 h 24"/>
                <a:gd name="T8" fmla="*/ 7 w 24"/>
                <a:gd name="T9" fmla="*/ 23 h 24"/>
                <a:gd name="T10" fmla="*/ 12 w 24"/>
                <a:gd name="T11" fmla="*/ 24 h 24"/>
                <a:gd name="T12" fmla="*/ 12 w 24"/>
                <a:gd name="T13" fmla="*/ 24 h 24"/>
                <a:gd name="T14" fmla="*/ 17 w 24"/>
                <a:gd name="T15" fmla="*/ 23 h 24"/>
                <a:gd name="T16" fmla="*/ 21 w 24"/>
                <a:gd name="T17" fmla="*/ 20 h 24"/>
                <a:gd name="T18" fmla="*/ 23 w 24"/>
                <a:gd name="T19" fmla="*/ 17 h 24"/>
                <a:gd name="T20" fmla="*/ 24 w 24"/>
                <a:gd name="T21" fmla="*/ 12 h 24"/>
                <a:gd name="T22" fmla="*/ 24 w 24"/>
                <a:gd name="T23" fmla="*/ 12 h 24"/>
                <a:gd name="T24" fmla="*/ 23 w 24"/>
                <a:gd name="T25" fmla="*/ 7 h 24"/>
                <a:gd name="T26" fmla="*/ 21 w 24"/>
                <a:gd name="T27" fmla="*/ 3 h 24"/>
                <a:gd name="T28" fmla="*/ 17 w 24"/>
                <a:gd name="T29" fmla="*/ 1 h 24"/>
                <a:gd name="T30" fmla="*/ 12 w 24"/>
                <a:gd name="T31" fmla="*/ 0 h 24"/>
                <a:gd name="T32" fmla="*/ 12 w 24"/>
                <a:gd name="T33" fmla="*/ 0 h 24"/>
                <a:gd name="T34" fmla="*/ 7 w 24"/>
                <a:gd name="T35" fmla="*/ 1 h 24"/>
                <a:gd name="T36" fmla="*/ 4 w 24"/>
                <a:gd name="T37" fmla="*/ 3 h 24"/>
                <a:gd name="T38" fmla="*/ 1 w 24"/>
                <a:gd name="T39" fmla="*/ 7 h 24"/>
                <a:gd name="T40" fmla="*/ 0 w 24"/>
                <a:gd name="T41" fmla="*/ 12 h 24"/>
                <a:gd name="T42" fmla="*/ 0 w 24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0" name="Freeform 141">
              <a:extLst>
                <a:ext uri="{FF2B5EF4-FFF2-40B4-BE49-F238E27FC236}">
                  <a16:creationId xmlns:a16="http://schemas.microsoft.com/office/drawing/2014/main" id="{0E9B04A5-DC21-45D5-AD49-6403A90738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9" y="1369"/>
              <a:ext cx="23" cy="25"/>
            </a:xfrm>
            <a:custGeom>
              <a:avLst/>
              <a:gdLst>
                <a:gd name="T0" fmla="*/ 0 w 23"/>
                <a:gd name="T1" fmla="*/ 13 h 25"/>
                <a:gd name="T2" fmla="*/ 0 w 23"/>
                <a:gd name="T3" fmla="*/ 13 h 25"/>
                <a:gd name="T4" fmla="*/ 0 w 23"/>
                <a:gd name="T5" fmla="*/ 17 h 25"/>
                <a:gd name="T6" fmla="*/ 3 w 23"/>
                <a:gd name="T7" fmla="*/ 22 h 25"/>
                <a:gd name="T8" fmla="*/ 6 w 23"/>
                <a:gd name="T9" fmla="*/ 24 h 25"/>
                <a:gd name="T10" fmla="*/ 11 w 23"/>
                <a:gd name="T11" fmla="*/ 25 h 25"/>
                <a:gd name="T12" fmla="*/ 11 w 23"/>
                <a:gd name="T13" fmla="*/ 25 h 25"/>
                <a:gd name="T14" fmla="*/ 16 w 23"/>
                <a:gd name="T15" fmla="*/ 24 h 25"/>
                <a:gd name="T16" fmla="*/ 20 w 23"/>
                <a:gd name="T17" fmla="*/ 22 h 25"/>
                <a:gd name="T18" fmla="*/ 22 w 23"/>
                <a:gd name="T19" fmla="*/ 17 h 25"/>
                <a:gd name="T20" fmla="*/ 23 w 23"/>
                <a:gd name="T21" fmla="*/ 13 h 25"/>
                <a:gd name="T22" fmla="*/ 23 w 23"/>
                <a:gd name="T23" fmla="*/ 13 h 25"/>
                <a:gd name="T24" fmla="*/ 22 w 23"/>
                <a:gd name="T25" fmla="*/ 8 h 25"/>
                <a:gd name="T26" fmla="*/ 20 w 23"/>
                <a:gd name="T27" fmla="*/ 5 h 25"/>
                <a:gd name="T28" fmla="*/ 16 w 23"/>
                <a:gd name="T29" fmla="*/ 1 h 25"/>
                <a:gd name="T30" fmla="*/ 11 w 23"/>
                <a:gd name="T31" fmla="*/ 0 h 25"/>
                <a:gd name="T32" fmla="*/ 11 w 23"/>
                <a:gd name="T33" fmla="*/ 0 h 25"/>
                <a:gd name="T34" fmla="*/ 6 w 23"/>
                <a:gd name="T35" fmla="*/ 1 h 25"/>
                <a:gd name="T36" fmla="*/ 3 w 23"/>
                <a:gd name="T37" fmla="*/ 5 h 25"/>
                <a:gd name="T38" fmla="*/ 0 w 23"/>
                <a:gd name="T39" fmla="*/ 8 h 25"/>
                <a:gd name="T40" fmla="*/ 0 w 23"/>
                <a:gd name="T41" fmla="*/ 13 h 25"/>
                <a:gd name="T42" fmla="*/ 0 w 23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5">
                  <a:moveTo>
                    <a:pt x="0" y="13"/>
                  </a:moveTo>
                  <a:lnTo>
                    <a:pt x="0" y="13"/>
                  </a:lnTo>
                  <a:lnTo>
                    <a:pt x="0" y="17"/>
                  </a:lnTo>
                  <a:lnTo>
                    <a:pt x="3" y="22"/>
                  </a:lnTo>
                  <a:lnTo>
                    <a:pt x="6" y="24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6" y="24"/>
                  </a:lnTo>
                  <a:lnTo>
                    <a:pt x="20" y="22"/>
                  </a:lnTo>
                  <a:lnTo>
                    <a:pt x="22" y="17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8"/>
                  </a:lnTo>
                  <a:lnTo>
                    <a:pt x="20" y="5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1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1" name="Freeform 142">
              <a:extLst>
                <a:ext uri="{FF2B5EF4-FFF2-40B4-BE49-F238E27FC236}">
                  <a16:creationId xmlns:a16="http://schemas.microsoft.com/office/drawing/2014/main" id="{FF783F6A-E341-4963-81BA-059EE057F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9" y="1369"/>
              <a:ext cx="25" cy="25"/>
            </a:xfrm>
            <a:custGeom>
              <a:avLst/>
              <a:gdLst>
                <a:gd name="T0" fmla="*/ 0 w 25"/>
                <a:gd name="T1" fmla="*/ 13 h 25"/>
                <a:gd name="T2" fmla="*/ 0 w 25"/>
                <a:gd name="T3" fmla="*/ 13 h 25"/>
                <a:gd name="T4" fmla="*/ 1 w 25"/>
                <a:gd name="T5" fmla="*/ 17 h 25"/>
                <a:gd name="T6" fmla="*/ 4 w 25"/>
                <a:gd name="T7" fmla="*/ 22 h 25"/>
                <a:gd name="T8" fmla="*/ 8 w 25"/>
                <a:gd name="T9" fmla="*/ 24 h 25"/>
                <a:gd name="T10" fmla="*/ 13 w 25"/>
                <a:gd name="T11" fmla="*/ 25 h 25"/>
                <a:gd name="T12" fmla="*/ 13 w 25"/>
                <a:gd name="T13" fmla="*/ 25 h 25"/>
                <a:gd name="T14" fmla="*/ 17 w 25"/>
                <a:gd name="T15" fmla="*/ 24 h 25"/>
                <a:gd name="T16" fmla="*/ 21 w 25"/>
                <a:gd name="T17" fmla="*/ 22 h 25"/>
                <a:gd name="T18" fmla="*/ 24 w 25"/>
                <a:gd name="T19" fmla="*/ 17 h 25"/>
                <a:gd name="T20" fmla="*/ 25 w 25"/>
                <a:gd name="T21" fmla="*/ 13 h 25"/>
                <a:gd name="T22" fmla="*/ 25 w 25"/>
                <a:gd name="T23" fmla="*/ 13 h 25"/>
                <a:gd name="T24" fmla="*/ 24 w 25"/>
                <a:gd name="T25" fmla="*/ 8 h 25"/>
                <a:gd name="T26" fmla="*/ 21 w 25"/>
                <a:gd name="T27" fmla="*/ 5 h 25"/>
                <a:gd name="T28" fmla="*/ 17 w 25"/>
                <a:gd name="T29" fmla="*/ 1 h 25"/>
                <a:gd name="T30" fmla="*/ 13 w 25"/>
                <a:gd name="T31" fmla="*/ 0 h 25"/>
                <a:gd name="T32" fmla="*/ 13 w 25"/>
                <a:gd name="T33" fmla="*/ 0 h 25"/>
                <a:gd name="T34" fmla="*/ 8 w 25"/>
                <a:gd name="T35" fmla="*/ 1 h 25"/>
                <a:gd name="T36" fmla="*/ 4 w 25"/>
                <a:gd name="T37" fmla="*/ 5 h 25"/>
                <a:gd name="T38" fmla="*/ 1 w 25"/>
                <a:gd name="T39" fmla="*/ 8 h 25"/>
                <a:gd name="T40" fmla="*/ 0 w 25"/>
                <a:gd name="T41" fmla="*/ 13 h 25"/>
                <a:gd name="T42" fmla="*/ 0 w 25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5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7" y="24"/>
                  </a:lnTo>
                  <a:lnTo>
                    <a:pt x="21" y="22"/>
                  </a:lnTo>
                  <a:lnTo>
                    <a:pt x="24" y="17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2" name="Freeform 143">
              <a:extLst>
                <a:ext uri="{FF2B5EF4-FFF2-40B4-BE49-F238E27FC236}">
                  <a16:creationId xmlns:a16="http://schemas.microsoft.com/office/drawing/2014/main" id="{CA33FB1A-6AD9-47A6-95C9-845F2343A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6" y="1369"/>
              <a:ext cx="24" cy="25"/>
            </a:xfrm>
            <a:custGeom>
              <a:avLst/>
              <a:gdLst>
                <a:gd name="T0" fmla="*/ 0 w 24"/>
                <a:gd name="T1" fmla="*/ 13 h 25"/>
                <a:gd name="T2" fmla="*/ 0 w 24"/>
                <a:gd name="T3" fmla="*/ 13 h 25"/>
                <a:gd name="T4" fmla="*/ 1 w 24"/>
                <a:gd name="T5" fmla="*/ 17 h 25"/>
                <a:gd name="T6" fmla="*/ 4 w 24"/>
                <a:gd name="T7" fmla="*/ 22 h 25"/>
                <a:gd name="T8" fmla="*/ 7 w 24"/>
                <a:gd name="T9" fmla="*/ 24 h 25"/>
                <a:gd name="T10" fmla="*/ 13 w 24"/>
                <a:gd name="T11" fmla="*/ 25 h 25"/>
                <a:gd name="T12" fmla="*/ 13 w 24"/>
                <a:gd name="T13" fmla="*/ 25 h 25"/>
                <a:gd name="T14" fmla="*/ 17 w 24"/>
                <a:gd name="T15" fmla="*/ 24 h 25"/>
                <a:gd name="T16" fmla="*/ 21 w 24"/>
                <a:gd name="T17" fmla="*/ 22 h 25"/>
                <a:gd name="T18" fmla="*/ 23 w 24"/>
                <a:gd name="T19" fmla="*/ 17 h 25"/>
                <a:gd name="T20" fmla="*/ 24 w 24"/>
                <a:gd name="T21" fmla="*/ 13 h 25"/>
                <a:gd name="T22" fmla="*/ 24 w 24"/>
                <a:gd name="T23" fmla="*/ 13 h 25"/>
                <a:gd name="T24" fmla="*/ 23 w 24"/>
                <a:gd name="T25" fmla="*/ 8 h 25"/>
                <a:gd name="T26" fmla="*/ 21 w 24"/>
                <a:gd name="T27" fmla="*/ 5 h 25"/>
                <a:gd name="T28" fmla="*/ 17 w 24"/>
                <a:gd name="T29" fmla="*/ 1 h 25"/>
                <a:gd name="T30" fmla="*/ 13 w 24"/>
                <a:gd name="T31" fmla="*/ 0 h 25"/>
                <a:gd name="T32" fmla="*/ 13 w 24"/>
                <a:gd name="T33" fmla="*/ 0 h 25"/>
                <a:gd name="T34" fmla="*/ 7 w 24"/>
                <a:gd name="T35" fmla="*/ 1 h 25"/>
                <a:gd name="T36" fmla="*/ 4 w 24"/>
                <a:gd name="T37" fmla="*/ 5 h 25"/>
                <a:gd name="T38" fmla="*/ 1 w 24"/>
                <a:gd name="T39" fmla="*/ 8 h 25"/>
                <a:gd name="T40" fmla="*/ 0 w 24"/>
                <a:gd name="T41" fmla="*/ 13 h 25"/>
                <a:gd name="T42" fmla="*/ 0 w 24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7" y="24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3" name="Freeform 144">
              <a:extLst>
                <a:ext uri="{FF2B5EF4-FFF2-40B4-BE49-F238E27FC236}">
                  <a16:creationId xmlns:a16="http://schemas.microsoft.com/office/drawing/2014/main" id="{4B091D63-336E-4C7C-A29E-83D174265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352"/>
              <a:ext cx="25" cy="24"/>
            </a:xfrm>
            <a:custGeom>
              <a:avLst/>
              <a:gdLst>
                <a:gd name="T0" fmla="*/ 0 w 25"/>
                <a:gd name="T1" fmla="*/ 12 h 24"/>
                <a:gd name="T2" fmla="*/ 0 w 25"/>
                <a:gd name="T3" fmla="*/ 12 h 24"/>
                <a:gd name="T4" fmla="*/ 1 w 25"/>
                <a:gd name="T5" fmla="*/ 16 h 24"/>
                <a:gd name="T6" fmla="*/ 4 w 25"/>
                <a:gd name="T7" fmla="*/ 21 h 24"/>
                <a:gd name="T8" fmla="*/ 8 w 25"/>
                <a:gd name="T9" fmla="*/ 23 h 24"/>
                <a:gd name="T10" fmla="*/ 13 w 25"/>
                <a:gd name="T11" fmla="*/ 24 h 24"/>
                <a:gd name="T12" fmla="*/ 13 w 25"/>
                <a:gd name="T13" fmla="*/ 24 h 24"/>
                <a:gd name="T14" fmla="*/ 17 w 25"/>
                <a:gd name="T15" fmla="*/ 23 h 24"/>
                <a:gd name="T16" fmla="*/ 21 w 25"/>
                <a:gd name="T17" fmla="*/ 21 h 24"/>
                <a:gd name="T18" fmla="*/ 24 w 25"/>
                <a:gd name="T19" fmla="*/ 16 h 24"/>
                <a:gd name="T20" fmla="*/ 25 w 25"/>
                <a:gd name="T21" fmla="*/ 12 h 24"/>
                <a:gd name="T22" fmla="*/ 25 w 25"/>
                <a:gd name="T23" fmla="*/ 12 h 24"/>
                <a:gd name="T24" fmla="*/ 24 w 25"/>
                <a:gd name="T25" fmla="*/ 7 h 24"/>
                <a:gd name="T26" fmla="*/ 21 w 25"/>
                <a:gd name="T27" fmla="*/ 3 h 24"/>
                <a:gd name="T28" fmla="*/ 17 w 25"/>
                <a:gd name="T29" fmla="*/ 0 h 24"/>
                <a:gd name="T30" fmla="*/ 13 w 25"/>
                <a:gd name="T31" fmla="*/ 0 h 24"/>
                <a:gd name="T32" fmla="*/ 13 w 25"/>
                <a:gd name="T33" fmla="*/ 0 h 24"/>
                <a:gd name="T34" fmla="*/ 8 w 25"/>
                <a:gd name="T35" fmla="*/ 0 h 24"/>
                <a:gd name="T36" fmla="*/ 4 w 25"/>
                <a:gd name="T37" fmla="*/ 3 h 24"/>
                <a:gd name="T38" fmla="*/ 1 w 25"/>
                <a:gd name="T39" fmla="*/ 7 h 24"/>
                <a:gd name="T40" fmla="*/ 0 w 25"/>
                <a:gd name="T41" fmla="*/ 12 h 24"/>
                <a:gd name="T42" fmla="*/ 0 w 25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4">
                  <a:moveTo>
                    <a:pt x="0" y="12"/>
                  </a:moveTo>
                  <a:lnTo>
                    <a:pt x="0" y="12"/>
                  </a:lnTo>
                  <a:lnTo>
                    <a:pt x="1" y="16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4" y="16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4" name="Freeform 145">
              <a:extLst>
                <a:ext uri="{FF2B5EF4-FFF2-40B4-BE49-F238E27FC236}">
                  <a16:creationId xmlns:a16="http://schemas.microsoft.com/office/drawing/2014/main" id="{26B59AA3-02E1-41A5-B059-3CC970398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9" y="1336"/>
              <a:ext cx="25" cy="25"/>
            </a:xfrm>
            <a:custGeom>
              <a:avLst/>
              <a:gdLst>
                <a:gd name="T0" fmla="*/ 0 w 25"/>
                <a:gd name="T1" fmla="*/ 13 h 25"/>
                <a:gd name="T2" fmla="*/ 0 w 25"/>
                <a:gd name="T3" fmla="*/ 13 h 25"/>
                <a:gd name="T4" fmla="*/ 2 w 25"/>
                <a:gd name="T5" fmla="*/ 17 h 25"/>
                <a:gd name="T6" fmla="*/ 5 w 25"/>
                <a:gd name="T7" fmla="*/ 22 h 25"/>
                <a:gd name="T8" fmla="*/ 8 w 25"/>
                <a:gd name="T9" fmla="*/ 24 h 25"/>
                <a:gd name="T10" fmla="*/ 13 w 25"/>
                <a:gd name="T11" fmla="*/ 25 h 25"/>
                <a:gd name="T12" fmla="*/ 13 w 25"/>
                <a:gd name="T13" fmla="*/ 25 h 25"/>
                <a:gd name="T14" fmla="*/ 18 w 25"/>
                <a:gd name="T15" fmla="*/ 24 h 25"/>
                <a:gd name="T16" fmla="*/ 22 w 25"/>
                <a:gd name="T17" fmla="*/ 22 h 25"/>
                <a:gd name="T18" fmla="*/ 24 w 25"/>
                <a:gd name="T19" fmla="*/ 17 h 25"/>
                <a:gd name="T20" fmla="*/ 25 w 25"/>
                <a:gd name="T21" fmla="*/ 13 h 25"/>
                <a:gd name="T22" fmla="*/ 25 w 25"/>
                <a:gd name="T23" fmla="*/ 13 h 25"/>
                <a:gd name="T24" fmla="*/ 24 w 25"/>
                <a:gd name="T25" fmla="*/ 8 h 25"/>
                <a:gd name="T26" fmla="*/ 22 w 25"/>
                <a:gd name="T27" fmla="*/ 5 h 25"/>
                <a:gd name="T28" fmla="*/ 18 w 25"/>
                <a:gd name="T29" fmla="*/ 1 h 25"/>
                <a:gd name="T30" fmla="*/ 13 w 25"/>
                <a:gd name="T31" fmla="*/ 0 h 25"/>
                <a:gd name="T32" fmla="*/ 13 w 25"/>
                <a:gd name="T33" fmla="*/ 0 h 25"/>
                <a:gd name="T34" fmla="*/ 8 w 25"/>
                <a:gd name="T35" fmla="*/ 1 h 25"/>
                <a:gd name="T36" fmla="*/ 5 w 25"/>
                <a:gd name="T37" fmla="*/ 5 h 25"/>
                <a:gd name="T38" fmla="*/ 2 w 25"/>
                <a:gd name="T39" fmla="*/ 8 h 25"/>
                <a:gd name="T40" fmla="*/ 0 w 25"/>
                <a:gd name="T41" fmla="*/ 13 h 25"/>
                <a:gd name="T42" fmla="*/ 0 w 25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5">
                  <a:moveTo>
                    <a:pt x="0" y="13"/>
                  </a:moveTo>
                  <a:lnTo>
                    <a:pt x="0" y="13"/>
                  </a:lnTo>
                  <a:lnTo>
                    <a:pt x="2" y="17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2" y="22"/>
                  </a:lnTo>
                  <a:lnTo>
                    <a:pt x="24" y="17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4" y="8"/>
                  </a:lnTo>
                  <a:lnTo>
                    <a:pt x="22" y="5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5"/>
                  </a:lnTo>
                  <a:lnTo>
                    <a:pt x="2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5" name="Freeform 146">
              <a:extLst>
                <a:ext uri="{FF2B5EF4-FFF2-40B4-BE49-F238E27FC236}">
                  <a16:creationId xmlns:a16="http://schemas.microsoft.com/office/drawing/2014/main" id="{9A1DAD07-C5CD-44EB-B55B-68DF3F633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1336"/>
              <a:ext cx="24" cy="25"/>
            </a:xfrm>
            <a:custGeom>
              <a:avLst/>
              <a:gdLst>
                <a:gd name="T0" fmla="*/ 0 w 24"/>
                <a:gd name="T1" fmla="*/ 13 h 25"/>
                <a:gd name="T2" fmla="*/ 0 w 24"/>
                <a:gd name="T3" fmla="*/ 13 h 25"/>
                <a:gd name="T4" fmla="*/ 1 w 24"/>
                <a:gd name="T5" fmla="*/ 17 h 25"/>
                <a:gd name="T6" fmla="*/ 4 w 24"/>
                <a:gd name="T7" fmla="*/ 22 h 25"/>
                <a:gd name="T8" fmla="*/ 7 w 24"/>
                <a:gd name="T9" fmla="*/ 24 h 25"/>
                <a:gd name="T10" fmla="*/ 13 w 24"/>
                <a:gd name="T11" fmla="*/ 25 h 25"/>
                <a:gd name="T12" fmla="*/ 13 w 24"/>
                <a:gd name="T13" fmla="*/ 25 h 25"/>
                <a:gd name="T14" fmla="*/ 17 w 24"/>
                <a:gd name="T15" fmla="*/ 24 h 25"/>
                <a:gd name="T16" fmla="*/ 21 w 24"/>
                <a:gd name="T17" fmla="*/ 22 h 25"/>
                <a:gd name="T18" fmla="*/ 23 w 24"/>
                <a:gd name="T19" fmla="*/ 17 h 25"/>
                <a:gd name="T20" fmla="*/ 24 w 24"/>
                <a:gd name="T21" fmla="*/ 13 h 25"/>
                <a:gd name="T22" fmla="*/ 24 w 24"/>
                <a:gd name="T23" fmla="*/ 13 h 25"/>
                <a:gd name="T24" fmla="*/ 23 w 24"/>
                <a:gd name="T25" fmla="*/ 8 h 25"/>
                <a:gd name="T26" fmla="*/ 21 w 24"/>
                <a:gd name="T27" fmla="*/ 5 h 25"/>
                <a:gd name="T28" fmla="*/ 17 w 24"/>
                <a:gd name="T29" fmla="*/ 1 h 25"/>
                <a:gd name="T30" fmla="*/ 13 w 24"/>
                <a:gd name="T31" fmla="*/ 0 h 25"/>
                <a:gd name="T32" fmla="*/ 13 w 24"/>
                <a:gd name="T33" fmla="*/ 0 h 25"/>
                <a:gd name="T34" fmla="*/ 7 w 24"/>
                <a:gd name="T35" fmla="*/ 1 h 25"/>
                <a:gd name="T36" fmla="*/ 4 w 24"/>
                <a:gd name="T37" fmla="*/ 5 h 25"/>
                <a:gd name="T38" fmla="*/ 1 w 24"/>
                <a:gd name="T39" fmla="*/ 8 h 25"/>
                <a:gd name="T40" fmla="*/ 0 w 24"/>
                <a:gd name="T41" fmla="*/ 13 h 25"/>
                <a:gd name="T42" fmla="*/ 0 w 24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7" y="24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6" name="Freeform 147">
              <a:extLst>
                <a:ext uri="{FF2B5EF4-FFF2-40B4-BE49-F238E27FC236}">
                  <a16:creationId xmlns:a16="http://schemas.microsoft.com/office/drawing/2014/main" id="{2BDDE8E1-D303-48CF-8763-9EDBD9255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" y="1315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2 h 24"/>
                <a:gd name="T4" fmla="*/ 1 w 24"/>
                <a:gd name="T5" fmla="*/ 17 h 24"/>
                <a:gd name="T6" fmla="*/ 3 w 24"/>
                <a:gd name="T7" fmla="*/ 20 h 24"/>
                <a:gd name="T8" fmla="*/ 7 w 24"/>
                <a:gd name="T9" fmla="*/ 23 h 24"/>
                <a:gd name="T10" fmla="*/ 11 w 24"/>
                <a:gd name="T11" fmla="*/ 24 h 24"/>
                <a:gd name="T12" fmla="*/ 11 w 24"/>
                <a:gd name="T13" fmla="*/ 24 h 24"/>
                <a:gd name="T14" fmla="*/ 17 w 24"/>
                <a:gd name="T15" fmla="*/ 23 h 24"/>
                <a:gd name="T16" fmla="*/ 20 w 24"/>
                <a:gd name="T17" fmla="*/ 20 h 24"/>
                <a:gd name="T18" fmla="*/ 23 w 24"/>
                <a:gd name="T19" fmla="*/ 17 h 24"/>
                <a:gd name="T20" fmla="*/ 24 w 24"/>
                <a:gd name="T21" fmla="*/ 12 h 24"/>
                <a:gd name="T22" fmla="*/ 24 w 24"/>
                <a:gd name="T23" fmla="*/ 12 h 24"/>
                <a:gd name="T24" fmla="*/ 23 w 24"/>
                <a:gd name="T25" fmla="*/ 7 h 24"/>
                <a:gd name="T26" fmla="*/ 20 w 24"/>
                <a:gd name="T27" fmla="*/ 3 h 24"/>
                <a:gd name="T28" fmla="*/ 17 w 24"/>
                <a:gd name="T29" fmla="*/ 1 h 24"/>
                <a:gd name="T30" fmla="*/ 11 w 24"/>
                <a:gd name="T31" fmla="*/ 0 h 24"/>
                <a:gd name="T32" fmla="*/ 11 w 24"/>
                <a:gd name="T33" fmla="*/ 0 h 24"/>
                <a:gd name="T34" fmla="*/ 7 w 24"/>
                <a:gd name="T35" fmla="*/ 1 h 24"/>
                <a:gd name="T36" fmla="*/ 3 w 24"/>
                <a:gd name="T37" fmla="*/ 3 h 24"/>
                <a:gd name="T38" fmla="*/ 1 w 24"/>
                <a:gd name="T39" fmla="*/ 7 h 24"/>
                <a:gd name="T40" fmla="*/ 0 w 24"/>
                <a:gd name="T41" fmla="*/ 12 h 24"/>
                <a:gd name="T42" fmla="*/ 0 w 24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7" y="23"/>
                  </a:lnTo>
                  <a:lnTo>
                    <a:pt x="20" y="20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7" name="Freeform 148">
              <a:extLst>
                <a:ext uri="{FF2B5EF4-FFF2-40B4-BE49-F238E27FC236}">
                  <a16:creationId xmlns:a16="http://schemas.microsoft.com/office/drawing/2014/main" id="{329D42CF-F38B-47BE-924E-FC5DFF1FF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4" y="1315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2 h 24"/>
                <a:gd name="T4" fmla="*/ 1 w 24"/>
                <a:gd name="T5" fmla="*/ 17 h 24"/>
                <a:gd name="T6" fmla="*/ 3 w 24"/>
                <a:gd name="T7" fmla="*/ 20 h 24"/>
                <a:gd name="T8" fmla="*/ 7 w 24"/>
                <a:gd name="T9" fmla="*/ 23 h 24"/>
                <a:gd name="T10" fmla="*/ 11 w 24"/>
                <a:gd name="T11" fmla="*/ 24 h 24"/>
                <a:gd name="T12" fmla="*/ 11 w 24"/>
                <a:gd name="T13" fmla="*/ 24 h 24"/>
                <a:gd name="T14" fmla="*/ 17 w 24"/>
                <a:gd name="T15" fmla="*/ 23 h 24"/>
                <a:gd name="T16" fmla="*/ 20 w 24"/>
                <a:gd name="T17" fmla="*/ 20 h 24"/>
                <a:gd name="T18" fmla="*/ 23 w 24"/>
                <a:gd name="T19" fmla="*/ 17 h 24"/>
                <a:gd name="T20" fmla="*/ 24 w 24"/>
                <a:gd name="T21" fmla="*/ 12 h 24"/>
                <a:gd name="T22" fmla="*/ 24 w 24"/>
                <a:gd name="T23" fmla="*/ 12 h 24"/>
                <a:gd name="T24" fmla="*/ 23 w 24"/>
                <a:gd name="T25" fmla="*/ 7 h 24"/>
                <a:gd name="T26" fmla="*/ 20 w 24"/>
                <a:gd name="T27" fmla="*/ 3 h 24"/>
                <a:gd name="T28" fmla="*/ 17 w 24"/>
                <a:gd name="T29" fmla="*/ 1 h 24"/>
                <a:gd name="T30" fmla="*/ 11 w 24"/>
                <a:gd name="T31" fmla="*/ 0 h 24"/>
                <a:gd name="T32" fmla="*/ 11 w 24"/>
                <a:gd name="T33" fmla="*/ 0 h 24"/>
                <a:gd name="T34" fmla="*/ 7 w 24"/>
                <a:gd name="T35" fmla="*/ 1 h 24"/>
                <a:gd name="T36" fmla="*/ 3 w 24"/>
                <a:gd name="T37" fmla="*/ 3 h 24"/>
                <a:gd name="T38" fmla="*/ 1 w 24"/>
                <a:gd name="T39" fmla="*/ 7 h 24"/>
                <a:gd name="T40" fmla="*/ 0 w 24"/>
                <a:gd name="T41" fmla="*/ 12 h 24"/>
                <a:gd name="T42" fmla="*/ 0 w 24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7" y="23"/>
                  </a:lnTo>
                  <a:lnTo>
                    <a:pt x="20" y="20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8" name="Freeform 149">
              <a:extLst>
                <a:ext uri="{FF2B5EF4-FFF2-40B4-BE49-F238E27FC236}">
                  <a16:creationId xmlns:a16="http://schemas.microsoft.com/office/drawing/2014/main" id="{22755926-D684-4740-9CA8-494BC583B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6" y="1315"/>
              <a:ext cx="25" cy="24"/>
            </a:xfrm>
            <a:custGeom>
              <a:avLst/>
              <a:gdLst>
                <a:gd name="T0" fmla="*/ 0 w 25"/>
                <a:gd name="T1" fmla="*/ 12 h 24"/>
                <a:gd name="T2" fmla="*/ 0 w 25"/>
                <a:gd name="T3" fmla="*/ 12 h 24"/>
                <a:gd name="T4" fmla="*/ 1 w 25"/>
                <a:gd name="T5" fmla="*/ 17 h 24"/>
                <a:gd name="T6" fmla="*/ 4 w 25"/>
                <a:gd name="T7" fmla="*/ 20 h 24"/>
                <a:gd name="T8" fmla="*/ 7 w 25"/>
                <a:gd name="T9" fmla="*/ 23 h 24"/>
                <a:gd name="T10" fmla="*/ 13 w 25"/>
                <a:gd name="T11" fmla="*/ 24 h 24"/>
                <a:gd name="T12" fmla="*/ 13 w 25"/>
                <a:gd name="T13" fmla="*/ 24 h 24"/>
                <a:gd name="T14" fmla="*/ 17 w 25"/>
                <a:gd name="T15" fmla="*/ 23 h 24"/>
                <a:gd name="T16" fmla="*/ 21 w 25"/>
                <a:gd name="T17" fmla="*/ 20 h 24"/>
                <a:gd name="T18" fmla="*/ 23 w 25"/>
                <a:gd name="T19" fmla="*/ 17 h 24"/>
                <a:gd name="T20" fmla="*/ 25 w 25"/>
                <a:gd name="T21" fmla="*/ 12 h 24"/>
                <a:gd name="T22" fmla="*/ 25 w 25"/>
                <a:gd name="T23" fmla="*/ 12 h 24"/>
                <a:gd name="T24" fmla="*/ 23 w 25"/>
                <a:gd name="T25" fmla="*/ 7 h 24"/>
                <a:gd name="T26" fmla="*/ 21 w 25"/>
                <a:gd name="T27" fmla="*/ 3 h 24"/>
                <a:gd name="T28" fmla="*/ 17 w 25"/>
                <a:gd name="T29" fmla="*/ 1 h 24"/>
                <a:gd name="T30" fmla="*/ 13 w 25"/>
                <a:gd name="T31" fmla="*/ 0 h 24"/>
                <a:gd name="T32" fmla="*/ 13 w 25"/>
                <a:gd name="T33" fmla="*/ 0 h 24"/>
                <a:gd name="T34" fmla="*/ 7 w 25"/>
                <a:gd name="T35" fmla="*/ 1 h 24"/>
                <a:gd name="T36" fmla="*/ 4 w 25"/>
                <a:gd name="T37" fmla="*/ 3 h 24"/>
                <a:gd name="T38" fmla="*/ 1 w 25"/>
                <a:gd name="T39" fmla="*/ 7 h 24"/>
                <a:gd name="T40" fmla="*/ 0 w 25"/>
                <a:gd name="T41" fmla="*/ 12 h 24"/>
                <a:gd name="T42" fmla="*/ 0 w 25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4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7" y="23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49" name="Freeform 150">
              <a:extLst>
                <a:ext uri="{FF2B5EF4-FFF2-40B4-BE49-F238E27FC236}">
                  <a16:creationId xmlns:a16="http://schemas.microsoft.com/office/drawing/2014/main" id="{FE5301E0-FE43-4C58-B9AC-EEF440536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" y="1295"/>
              <a:ext cx="24" cy="24"/>
            </a:xfrm>
            <a:custGeom>
              <a:avLst/>
              <a:gdLst>
                <a:gd name="T0" fmla="*/ 0 w 24"/>
                <a:gd name="T1" fmla="*/ 11 h 24"/>
                <a:gd name="T2" fmla="*/ 0 w 24"/>
                <a:gd name="T3" fmla="*/ 11 h 24"/>
                <a:gd name="T4" fmla="*/ 0 w 24"/>
                <a:gd name="T5" fmla="*/ 17 h 24"/>
                <a:gd name="T6" fmla="*/ 4 w 24"/>
                <a:gd name="T7" fmla="*/ 20 h 24"/>
                <a:gd name="T8" fmla="*/ 8 w 24"/>
                <a:gd name="T9" fmla="*/ 23 h 24"/>
                <a:gd name="T10" fmla="*/ 12 w 24"/>
                <a:gd name="T11" fmla="*/ 24 h 24"/>
                <a:gd name="T12" fmla="*/ 12 w 24"/>
                <a:gd name="T13" fmla="*/ 24 h 24"/>
                <a:gd name="T14" fmla="*/ 16 w 24"/>
                <a:gd name="T15" fmla="*/ 23 h 24"/>
                <a:gd name="T16" fmla="*/ 21 w 24"/>
                <a:gd name="T17" fmla="*/ 20 h 24"/>
                <a:gd name="T18" fmla="*/ 23 w 24"/>
                <a:gd name="T19" fmla="*/ 17 h 24"/>
                <a:gd name="T20" fmla="*/ 24 w 24"/>
                <a:gd name="T21" fmla="*/ 11 h 24"/>
                <a:gd name="T22" fmla="*/ 24 w 24"/>
                <a:gd name="T23" fmla="*/ 11 h 24"/>
                <a:gd name="T24" fmla="*/ 23 w 24"/>
                <a:gd name="T25" fmla="*/ 7 h 24"/>
                <a:gd name="T26" fmla="*/ 21 w 24"/>
                <a:gd name="T27" fmla="*/ 3 h 24"/>
                <a:gd name="T28" fmla="*/ 16 w 24"/>
                <a:gd name="T29" fmla="*/ 1 h 24"/>
                <a:gd name="T30" fmla="*/ 12 w 24"/>
                <a:gd name="T31" fmla="*/ 0 h 24"/>
                <a:gd name="T32" fmla="*/ 12 w 24"/>
                <a:gd name="T33" fmla="*/ 0 h 24"/>
                <a:gd name="T34" fmla="*/ 8 w 24"/>
                <a:gd name="T35" fmla="*/ 1 h 24"/>
                <a:gd name="T36" fmla="*/ 4 w 24"/>
                <a:gd name="T37" fmla="*/ 3 h 24"/>
                <a:gd name="T38" fmla="*/ 0 w 24"/>
                <a:gd name="T39" fmla="*/ 7 h 24"/>
                <a:gd name="T40" fmla="*/ 0 w 24"/>
                <a:gd name="T41" fmla="*/ 11 h 24"/>
                <a:gd name="T42" fmla="*/ 0 w 24"/>
                <a:gd name="T4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1"/>
                  </a:moveTo>
                  <a:lnTo>
                    <a:pt x="0" y="11"/>
                  </a:lnTo>
                  <a:lnTo>
                    <a:pt x="0" y="17"/>
                  </a:lnTo>
                  <a:lnTo>
                    <a:pt x="4" y="20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3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0" name="Freeform 151">
              <a:extLst>
                <a:ext uri="{FF2B5EF4-FFF2-40B4-BE49-F238E27FC236}">
                  <a16:creationId xmlns:a16="http://schemas.microsoft.com/office/drawing/2014/main" id="{6B5120B8-C192-4595-9592-93D5D01B3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1295"/>
              <a:ext cx="25" cy="24"/>
            </a:xfrm>
            <a:custGeom>
              <a:avLst/>
              <a:gdLst>
                <a:gd name="T0" fmla="*/ 0 w 25"/>
                <a:gd name="T1" fmla="*/ 11 h 24"/>
                <a:gd name="T2" fmla="*/ 0 w 25"/>
                <a:gd name="T3" fmla="*/ 11 h 24"/>
                <a:gd name="T4" fmla="*/ 1 w 25"/>
                <a:gd name="T5" fmla="*/ 17 h 24"/>
                <a:gd name="T6" fmla="*/ 4 w 25"/>
                <a:gd name="T7" fmla="*/ 20 h 24"/>
                <a:gd name="T8" fmla="*/ 8 w 25"/>
                <a:gd name="T9" fmla="*/ 23 h 24"/>
                <a:gd name="T10" fmla="*/ 13 w 25"/>
                <a:gd name="T11" fmla="*/ 24 h 24"/>
                <a:gd name="T12" fmla="*/ 13 w 25"/>
                <a:gd name="T13" fmla="*/ 24 h 24"/>
                <a:gd name="T14" fmla="*/ 17 w 25"/>
                <a:gd name="T15" fmla="*/ 23 h 24"/>
                <a:gd name="T16" fmla="*/ 22 w 25"/>
                <a:gd name="T17" fmla="*/ 20 h 24"/>
                <a:gd name="T18" fmla="*/ 24 w 25"/>
                <a:gd name="T19" fmla="*/ 17 h 24"/>
                <a:gd name="T20" fmla="*/ 25 w 25"/>
                <a:gd name="T21" fmla="*/ 11 h 24"/>
                <a:gd name="T22" fmla="*/ 25 w 25"/>
                <a:gd name="T23" fmla="*/ 11 h 24"/>
                <a:gd name="T24" fmla="*/ 24 w 25"/>
                <a:gd name="T25" fmla="*/ 7 h 24"/>
                <a:gd name="T26" fmla="*/ 22 w 25"/>
                <a:gd name="T27" fmla="*/ 3 h 24"/>
                <a:gd name="T28" fmla="*/ 17 w 25"/>
                <a:gd name="T29" fmla="*/ 1 h 24"/>
                <a:gd name="T30" fmla="*/ 13 w 25"/>
                <a:gd name="T31" fmla="*/ 0 h 24"/>
                <a:gd name="T32" fmla="*/ 13 w 25"/>
                <a:gd name="T33" fmla="*/ 0 h 24"/>
                <a:gd name="T34" fmla="*/ 8 w 25"/>
                <a:gd name="T35" fmla="*/ 1 h 24"/>
                <a:gd name="T36" fmla="*/ 4 w 25"/>
                <a:gd name="T37" fmla="*/ 3 h 24"/>
                <a:gd name="T38" fmla="*/ 1 w 25"/>
                <a:gd name="T39" fmla="*/ 7 h 24"/>
                <a:gd name="T40" fmla="*/ 0 w 25"/>
                <a:gd name="T41" fmla="*/ 11 h 24"/>
                <a:gd name="T42" fmla="*/ 0 w 25"/>
                <a:gd name="T4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4">
                  <a:moveTo>
                    <a:pt x="0" y="11"/>
                  </a:moveTo>
                  <a:lnTo>
                    <a:pt x="0" y="11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8" y="2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7" y="23"/>
                  </a:lnTo>
                  <a:lnTo>
                    <a:pt x="22" y="20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1" name="Freeform 152">
              <a:extLst>
                <a:ext uri="{FF2B5EF4-FFF2-40B4-BE49-F238E27FC236}">
                  <a16:creationId xmlns:a16="http://schemas.microsoft.com/office/drawing/2014/main" id="{A74D8CE4-28BF-45B5-B028-EB668388C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1295"/>
              <a:ext cx="23" cy="24"/>
            </a:xfrm>
            <a:custGeom>
              <a:avLst/>
              <a:gdLst>
                <a:gd name="T0" fmla="*/ 0 w 23"/>
                <a:gd name="T1" fmla="*/ 11 h 24"/>
                <a:gd name="T2" fmla="*/ 0 w 23"/>
                <a:gd name="T3" fmla="*/ 11 h 24"/>
                <a:gd name="T4" fmla="*/ 1 w 23"/>
                <a:gd name="T5" fmla="*/ 17 h 24"/>
                <a:gd name="T6" fmla="*/ 3 w 23"/>
                <a:gd name="T7" fmla="*/ 20 h 24"/>
                <a:gd name="T8" fmla="*/ 7 w 23"/>
                <a:gd name="T9" fmla="*/ 23 h 24"/>
                <a:gd name="T10" fmla="*/ 12 w 23"/>
                <a:gd name="T11" fmla="*/ 24 h 24"/>
                <a:gd name="T12" fmla="*/ 12 w 23"/>
                <a:gd name="T13" fmla="*/ 24 h 24"/>
                <a:gd name="T14" fmla="*/ 16 w 23"/>
                <a:gd name="T15" fmla="*/ 23 h 24"/>
                <a:gd name="T16" fmla="*/ 20 w 23"/>
                <a:gd name="T17" fmla="*/ 20 h 24"/>
                <a:gd name="T18" fmla="*/ 23 w 23"/>
                <a:gd name="T19" fmla="*/ 17 h 24"/>
                <a:gd name="T20" fmla="*/ 23 w 23"/>
                <a:gd name="T21" fmla="*/ 11 h 24"/>
                <a:gd name="T22" fmla="*/ 23 w 23"/>
                <a:gd name="T23" fmla="*/ 11 h 24"/>
                <a:gd name="T24" fmla="*/ 23 w 23"/>
                <a:gd name="T25" fmla="*/ 7 h 24"/>
                <a:gd name="T26" fmla="*/ 20 w 23"/>
                <a:gd name="T27" fmla="*/ 3 h 24"/>
                <a:gd name="T28" fmla="*/ 16 w 23"/>
                <a:gd name="T29" fmla="*/ 1 h 24"/>
                <a:gd name="T30" fmla="*/ 12 w 23"/>
                <a:gd name="T31" fmla="*/ 0 h 24"/>
                <a:gd name="T32" fmla="*/ 12 w 23"/>
                <a:gd name="T33" fmla="*/ 0 h 24"/>
                <a:gd name="T34" fmla="*/ 7 w 23"/>
                <a:gd name="T35" fmla="*/ 1 h 24"/>
                <a:gd name="T36" fmla="*/ 3 w 23"/>
                <a:gd name="T37" fmla="*/ 3 h 24"/>
                <a:gd name="T38" fmla="*/ 1 w 23"/>
                <a:gd name="T39" fmla="*/ 7 h 24"/>
                <a:gd name="T40" fmla="*/ 0 w 23"/>
                <a:gd name="T41" fmla="*/ 11 h 24"/>
                <a:gd name="T42" fmla="*/ 0 w 23"/>
                <a:gd name="T4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4">
                  <a:moveTo>
                    <a:pt x="0" y="11"/>
                  </a:moveTo>
                  <a:lnTo>
                    <a:pt x="0" y="11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3"/>
                  </a:lnTo>
                  <a:lnTo>
                    <a:pt x="20" y="20"/>
                  </a:lnTo>
                  <a:lnTo>
                    <a:pt x="23" y="17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2" name="Freeform 153">
              <a:extLst>
                <a:ext uri="{FF2B5EF4-FFF2-40B4-BE49-F238E27FC236}">
                  <a16:creationId xmlns:a16="http://schemas.microsoft.com/office/drawing/2014/main" id="{704BCCCF-9F4F-4576-82F7-982FF67A9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" y="1256"/>
              <a:ext cx="25" cy="25"/>
            </a:xfrm>
            <a:custGeom>
              <a:avLst/>
              <a:gdLst>
                <a:gd name="T0" fmla="*/ 0 w 25"/>
                <a:gd name="T1" fmla="*/ 12 h 25"/>
                <a:gd name="T2" fmla="*/ 0 w 25"/>
                <a:gd name="T3" fmla="*/ 12 h 25"/>
                <a:gd name="T4" fmla="*/ 2 w 25"/>
                <a:gd name="T5" fmla="*/ 17 h 25"/>
                <a:gd name="T6" fmla="*/ 5 w 25"/>
                <a:gd name="T7" fmla="*/ 21 h 25"/>
                <a:gd name="T8" fmla="*/ 8 w 25"/>
                <a:gd name="T9" fmla="*/ 24 h 25"/>
                <a:gd name="T10" fmla="*/ 13 w 25"/>
                <a:gd name="T11" fmla="*/ 25 h 25"/>
                <a:gd name="T12" fmla="*/ 13 w 25"/>
                <a:gd name="T13" fmla="*/ 25 h 25"/>
                <a:gd name="T14" fmla="*/ 18 w 25"/>
                <a:gd name="T15" fmla="*/ 24 h 25"/>
                <a:gd name="T16" fmla="*/ 22 w 25"/>
                <a:gd name="T17" fmla="*/ 21 h 25"/>
                <a:gd name="T18" fmla="*/ 24 w 25"/>
                <a:gd name="T19" fmla="*/ 17 h 25"/>
                <a:gd name="T20" fmla="*/ 25 w 25"/>
                <a:gd name="T21" fmla="*/ 12 h 25"/>
                <a:gd name="T22" fmla="*/ 25 w 25"/>
                <a:gd name="T23" fmla="*/ 12 h 25"/>
                <a:gd name="T24" fmla="*/ 24 w 25"/>
                <a:gd name="T25" fmla="*/ 8 h 25"/>
                <a:gd name="T26" fmla="*/ 22 w 25"/>
                <a:gd name="T27" fmla="*/ 3 h 25"/>
                <a:gd name="T28" fmla="*/ 18 w 25"/>
                <a:gd name="T29" fmla="*/ 1 h 25"/>
                <a:gd name="T30" fmla="*/ 13 w 25"/>
                <a:gd name="T31" fmla="*/ 0 h 25"/>
                <a:gd name="T32" fmla="*/ 13 w 25"/>
                <a:gd name="T33" fmla="*/ 0 h 25"/>
                <a:gd name="T34" fmla="*/ 8 w 25"/>
                <a:gd name="T35" fmla="*/ 1 h 25"/>
                <a:gd name="T36" fmla="*/ 5 w 25"/>
                <a:gd name="T37" fmla="*/ 3 h 25"/>
                <a:gd name="T38" fmla="*/ 2 w 25"/>
                <a:gd name="T39" fmla="*/ 8 h 25"/>
                <a:gd name="T40" fmla="*/ 0 w 25"/>
                <a:gd name="T41" fmla="*/ 12 h 25"/>
                <a:gd name="T42" fmla="*/ 0 w 25"/>
                <a:gd name="T4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5">
                  <a:moveTo>
                    <a:pt x="0" y="12"/>
                  </a:moveTo>
                  <a:lnTo>
                    <a:pt x="0" y="12"/>
                  </a:lnTo>
                  <a:lnTo>
                    <a:pt x="2" y="17"/>
                  </a:lnTo>
                  <a:lnTo>
                    <a:pt x="5" y="21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8" y="24"/>
                  </a:lnTo>
                  <a:lnTo>
                    <a:pt x="22" y="21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8"/>
                  </a:lnTo>
                  <a:lnTo>
                    <a:pt x="22" y="3"/>
                  </a:lnTo>
                  <a:lnTo>
                    <a:pt x="18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2" y="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3" name="Freeform 154">
              <a:extLst>
                <a:ext uri="{FF2B5EF4-FFF2-40B4-BE49-F238E27FC236}">
                  <a16:creationId xmlns:a16="http://schemas.microsoft.com/office/drawing/2014/main" id="{0E0A082B-47B6-4AEE-AEB7-CB0CE465A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" y="1244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2 h 24"/>
                <a:gd name="T4" fmla="*/ 1 w 24"/>
                <a:gd name="T5" fmla="*/ 16 h 24"/>
                <a:gd name="T6" fmla="*/ 4 w 24"/>
                <a:gd name="T7" fmla="*/ 21 h 24"/>
                <a:gd name="T8" fmla="*/ 7 w 24"/>
                <a:gd name="T9" fmla="*/ 23 h 24"/>
                <a:gd name="T10" fmla="*/ 13 w 24"/>
                <a:gd name="T11" fmla="*/ 24 h 24"/>
                <a:gd name="T12" fmla="*/ 13 w 24"/>
                <a:gd name="T13" fmla="*/ 24 h 24"/>
                <a:gd name="T14" fmla="*/ 17 w 24"/>
                <a:gd name="T15" fmla="*/ 23 h 24"/>
                <a:gd name="T16" fmla="*/ 21 w 24"/>
                <a:gd name="T17" fmla="*/ 21 h 24"/>
                <a:gd name="T18" fmla="*/ 23 w 24"/>
                <a:gd name="T19" fmla="*/ 16 h 24"/>
                <a:gd name="T20" fmla="*/ 24 w 24"/>
                <a:gd name="T21" fmla="*/ 12 h 24"/>
                <a:gd name="T22" fmla="*/ 24 w 24"/>
                <a:gd name="T23" fmla="*/ 12 h 24"/>
                <a:gd name="T24" fmla="*/ 23 w 24"/>
                <a:gd name="T25" fmla="*/ 8 h 24"/>
                <a:gd name="T26" fmla="*/ 21 w 24"/>
                <a:gd name="T27" fmla="*/ 4 h 24"/>
                <a:gd name="T28" fmla="*/ 17 w 24"/>
                <a:gd name="T29" fmla="*/ 0 h 24"/>
                <a:gd name="T30" fmla="*/ 13 w 24"/>
                <a:gd name="T31" fmla="*/ 0 h 24"/>
                <a:gd name="T32" fmla="*/ 13 w 24"/>
                <a:gd name="T33" fmla="*/ 0 h 24"/>
                <a:gd name="T34" fmla="*/ 7 w 24"/>
                <a:gd name="T35" fmla="*/ 0 h 24"/>
                <a:gd name="T36" fmla="*/ 4 w 24"/>
                <a:gd name="T37" fmla="*/ 4 h 24"/>
                <a:gd name="T38" fmla="*/ 1 w 24"/>
                <a:gd name="T39" fmla="*/ 8 h 24"/>
                <a:gd name="T40" fmla="*/ 0 w 24"/>
                <a:gd name="T41" fmla="*/ 12 h 24"/>
                <a:gd name="T42" fmla="*/ 0 w 24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2"/>
                  </a:lnTo>
                  <a:lnTo>
                    <a:pt x="1" y="16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1" y="4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0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4" name="Freeform 155">
              <a:extLst>
                <a:ext uri="{FF2B5EF4-FFF2-40B4-BE49-F238E27FC236}">
                  <a16:creationId xmlns:a16="http://schemas.microsoft.com/office/drawing/2014/main" id="{154EC978-4E4F-4980-9CC0-66F70FB90A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1" y="1210"/>
              <a:ext cx="25" cy="25"/>
            </a:xfrm>
            <a:custGeom>
              <a:avLst/>
              <a:gdLst>
                <a:gd name="T0" fmla="*/ 0 w 25"/>
                <a:gd name="T1" fmla="*/ 12 h 25"/>
                <a:gd name="T2" fmla="*/ 0 w 25"/>
                <a:gd name="T3" fmla="*/ 12 h 25"/>
                <a:gd name="T4" fmla="*/ 1 w 25"/>
                <a:gd name="T5" fmla="*/ 17 h 25"/>
                <a:gd name="T6" fmla="*/ 4 w 25"/>
                <a:gd name="T7" fmla="*/ 21 h 25"/>
                <a:gd name="T8" fmla="*/ 8 w 25"/>
                <a:gd name="T9" fmla="*/ 24 h 25"/>
                <a:gd name="T10" fmla="*/ 13 w 25"/>
                <a:gd name="T11" fmla="*/ 25 h 25"/>
                <a:gd name="T12" fmla="*/ 13 w 25"/>
                <a:gd name="T13" fmla="*/ 25 h 25"/>
                <a:gd name="T14" fmla="*/ 17 w 25"/>
                <a:gd name="T15" fmla="*/ 24 h 25"/>
                <a:gd name="T16" fmla="*/ 21 w 25"/>
                <a:gd name="T17" fmla="*/ 21 h 25"/>
                <a:gd name="T18" fmla="*/ 24 w 25"/>
                <a:gd name="T19" fmla="*/ 17 h 25"/>
                <a:gd name="T20" fmla="*/ 25 w 25"/>
                <a:gd name="T21" fmla="*/ 12 h 25"/>
                <a:gd name="T22" fmla="*/ 25 w 25"/>
                <a:gd name="T23" fmla="*/ 12 h 25"/>
                <a:gd name="T24" fmla="*/ 24 w 25"/>
                <a:gd name="T25" fmla="*/ 8 h 25"/>
                <a:gd name="T26" fmla="*/ 21 w 25"/>
                <a:gd name="T27" fmla="*/ 4 h 25"/>
                <a:gd name="T28" fmla="*/ 17 w 25"/>
                <a:gd name="T29" fmla="*/ 1 h 25"/>
                <a:gd name="T30" fmla="*/ 13 w 25"/>
                <a:gd name="T31" fmla="*/ 0 h 25"/>
                <a:gd name="T32" fmla="*/ 13 w 25"/>
                <a:gd name="T33" fmla="*/ 0 h 25"/>
                <a:gd name="T34" fmla="*/ 8 w 25"/>
                <a:gd name="T35" fmla="*/ 1 h 25"/>
                <a:gd name="T36" fmla="*/ 4 w 25"/>
                <a:gd name="T37" fmla="*/ 4 h 25"/>
                <a:gd name="T38" fmla="*/ 1 w 25"/>
                <a:gd name="T39" fmla="*/ 8 h 25"/>
                <a:gd name="T40" fmla="*/ 0 w 25"/>
                <a:gd name="T41" fmla="*/ 12 h 25"/>
                <a:gd name="T42" fmla="*/ 0 w 25"/>
                <a:gd name="T4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5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7" y="24"/>
                  </a:lnTo>
                  <a:lnTo>
                    <a:pt x="21" y="21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8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5" name="Freeform 156">
              <a:extLst>
                <a:ext uri="{FF2B5EF4-FFF2-40B4-BE49-F238E27FC236}">
                  <a16:creationId xmlns:a16="http://schemas.microsoft.com/office/drawing/2014/main" id="{49DEDF18-EAAC-4C47-BEE9-281F2DA542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130"/>
              <a:ext cx="24" cy="25"/>
            </a:xfrm>
            <a:custGeom>
              <a:avLst/>
              <a:gdLst>
                <a:gd name="T0" fmla="*/ 0 w 24"/>
                <a:gd name="T1" fmla="*/ 12 h 25"/>
                <a:gd name="T2" fmla="*/ 0 w 24"/>
                <a:gd name="T3" fmla="*/ 12 h 25"/>
                <a:gd name="T4" fmla="*/ 0 w 24"/>
                <a:gd name="T5" fmla="*/ 17 h 25"/>
                <a:gd name="T6" fmla="*/ 3 w 24"/>
                <a:gd name="T7" fmla="*/ 21 h 25"/>
                <a:gd name="T8" fmla="*/ 8 w 24"/>
                <a:gd name="T9" fmla="*/ 24 h 25"/>
                <a:gd name="T10" fmla="*/ 12 w 24"/>
                <a:gd name="T11" fmla="*/ 25 h 25"/>
                <a:gd name="T12" fmla="*/ 12 w 24"/>
                <a:gd name="T13" fmla="*/ 25 h 25"/>
                <a:gd name="T14" fmla="*/ 16 w 24"/>
                <a:gd name="T15" fmla="*/ 24 h 25"/>
                <a:gd name="T16" fmla="*/ 20 w 24"/>
                <a:gd name="T17" fmla="*/ 21 h 25"/>
                <a:gd name="T18" fmla="*/ 23 w 24"/>
                <a:gd name="T19" fmla="*/ 17 h 25"/>
                <a:gd name="T20" fmla="*/ 24 w 24"/>
                <a:gd name="T21" fmla="*/ 12 h 25"/>
                <a:gd name="T22" fmla="*/ 24 w 24"/>
                <a:gd name="T23" fmla="*/ 12 h 25"/>
                <a:gd name="T24" fmla="*/ 23 w 24"/>
                <a:gd name="T25" fmla="*/ 8 h 25"/>
                <a:gd name="T26" fmla="*/ 20 w 24"/>
                <a:gd name="T27" fmla="*/ 4 h 25"/>
                <a:gd name="T28" fmla="*/ 16 w 24"/>
                <a:gd name="T29" fmla="*/ 1 h 25"/>
                <a:gd name="T30" fmla="*/ 12 w 24"/>
                <a:gd name="T31" fmla="*/ 0 h 25"/>
                <a:gd name="T32" fmla="*/ 12 w 24"/>
                <a:gd name="T33" fmla="*/ 0 h 25"/>
                <a:gd name="T34" fmla="*/ 8 w 24"/>
                <a:gd name="T35" fmla="*/ 1 h 25"/>
                <a:gd name="T36" fmla="*/ 3 w 24"/>
                <a:gd name="T37" fmla="*/ 4 h 25"/>
                <a:gd name="T38" fmla="*/ 0 w 24"/>
                <a:gd name="T39" fmla="*/ 8 h 25"/>
                <a:gd name="T40" fmla="*/ 0 w 24"/>
                <a:gd name="T41" fmla="*/ 12 h 25"/>
                <a:gd name="T42" fmla="*/ 0 w 24"/>
                <a:gd name="T4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0" y="12"/>
                  </a:moveTo>
                  <a:lnTo>
                    <a:pt x="0" y="12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8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6" y="24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6" name="Freeform 157">
              <a:extLst>
                <a:ext uri="{FF2B5EF4-FFF2-40B4-BE49-F238E27FC236}">
                  <a16:creationId xmlns:a16="http://schemas.microsoft.com/office/drawing/2014/main" id="{935A8F48-7140-4D8F-A902-A12CDF8458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0" y="1092"/>
              <a:ext cx="23" cy="24"/>
            </a:xfrm>
            <a:custGeom>
              <a:avLst/>
              <a:gdLst>
                <a:gd name="T0" fmla="*/ 0 w 23"/>
                <a:gd name="T1" fmla="*/ 12 h 24"/>
                <a:gd name="T2" fmla="*/ 0 w 23"/>
                <a:gd name="T3" fmla="*/ 12 h 24"/>
                <a:gd name="T4" fmla="*/ 1 w 23"/>
                <a:gd name="T5" fmla="*/ 17 h 24"/>
                <a:gd name="T6" fmla="*/ 3 w 23"/>
                <a:gd name="T7" fmla="*/ 20 h 24"/>
                <a:gd name="T8" fmla="*/ 7 w 23"/>
                <a:gd name="T9" fmla="*/ 23 h 24"/>
                <a:gd name="T10" fmla="*/ 12 w 23"/>
                <a:gd name="T11" fmla="*/ 24 h 24"/>
                <a:gd name="T12" fmla="*/ 12 w 23"/>
                <a:gd name="T13" fmla="*/ 24 h 24"/>
                <a:gd name="T14" fmla="*/ 16 w 23"/>
                <a:gd name="T15" fmla="*/ 23 h 24"/>
                <a:gd name="T16" fmla="*/ 20 w 23"/>
                <a:gd name="T17" fmla="*/ 20 h 24"/>
                <a:gd name="T18" fmla="*/ 23 w 23"/>
                <a:gd name="T19" fmla="*/ 17 h 24"/>
                <a:gd name="T20" fmla="*/ 23 w 23"/>
                <a:gd name="T21" fmla="*/ 12 h 24"/>
                <a:gd name="T22" fmla="*/ 23 w 23"/>
                <a:gd name="T23" fmla="*/ 12 h 24"/>
                <a:gd name="T24" fmla="*/ 23 w 23"/>
                <a:gd name="T25" fmla="*/ 7 h 24"/>
                <a:gd name="T26" fmla="*/ 20 w 23"/>
                <a:gd name="T27" fmla="*/ 3 h 24"/>
                <a:gd name="T28" fmla="*/ 16 w 23"/>
                <a:gd name="T29" fmla="*/ 1 h 24"/>
                <a:gd name="T30" fmla="*/ 12 w 23"/>
                <a:gd name="T31" fmla="*/ 0 h 24"/>
                <a:gd name="T32" fmla="*/ 12 w 23"/>
                <a:gd name="T33" fmla="*/ 0 h 24"/>
                <a:gd name="T34" fmla="*/ 7 w 23"/>
                <a:gd name="T35" fmla="*/ 1 h 24"/>
                <a:gd name="T36" fmla="*/ 3 w 23"/>
                <a:gd name="T37" fmla="*/ 3 h 24"/>
                <a:gd name="T38" fmla="*/ 1 w 23"/>
                <a:gd name="T39" fmla="*/ 7 h 24"/>
                <a:gd name="T40" fmla="*/ 0 w 23"/>
                <a:gd name="T41" fmla="*/ 12 h 24"/>
                <a:gd name="T42" fmla="*/ 0 w 23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3"/>
                  </a:lnTo>
                  <a:lnTo>
                    <a:pt x="20" y="20"/>
                  </a:lnTo>
                  <a:lnTo>
                    <a:pt x="23" y="17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7" name="Freeform 158">
              <a:extLst>
                <a:ext uri="{FF2B5EF4-FFF2-40B4-BE49-F238E27FC236}">
                  <a16:creationId xmlns:a16="http://schemas.microsoft.com/office/drawing/2014/main" id="{CD8260C9-C979-4386-9859-B96E8BFB1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044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2 h 24"/>
                <a:gd name="T4" fmla="*/ 1 w 24"/>
                <a:gd name="T5" fmla="*/ 17 h 24"/>
                <a:gd name="T6" fmla="*/ 4 w 24"/>
                <a:gd name="T7" fmla="*/ 20 h 24"/>
                <a:gd name="T8" fmla="*/ 7 w 24"/>
                <a:gd name="T9" fmla="*/ 23 h 24"/>
                <a:gd name="T10" fmla="*/ 13 w 24"/>
                <a:gd name="T11" fmla="*/ 24 h 24"/>
                <a:gd name="T12" fmla="*/ 13 w 24"/>
                <a:gd name="T13" fmla="*/ 24 h 24"/>
                <a:gd name="T14" fmla="*/ 17 w 24"/>
                <a:gd name="T15" fmla="*/ 23 h 24"/>
                <a:gd name="T16" fmla="*/ 21 w 24"/>
                <a:gd name="T17" fmla="*/ 20 h 24"/>
                <a:gd name="T18" fmla="*/ 23 w 24"/>
                <a:gd name="T19" fmla="*/ 17 h 24"/>
                <a:gd name="T20" fmla="*/ 24 w 24"/>
                <a:gd name="T21" fmla="*/ 12 h 24"/>
                <a:gd name="T22" fmla="*/ 24 w 24"/>
                <a:gd name="T23" fmla="*/ 12 h 24"/>
                <a:gd name="T24" fmla="*/ 23 w 24"/>
                <a:gd name="T25" fmla="*/ 7 h 24"/>
                <a:gd name="T26" fmla="*/ 21 w 24"/>
                <a:gd name="T27" fmla="*/ 3 h 24"/>
                <a:gd name="T28" fmla="*/ 17 w 24"/>
                <a:gd name="T29" fmla="*/ 1 h 24"/>
                <a:gd name="T30" fmla="*/ 13 w 24"/>
                <a:gd name="T31" fmla="*/ 0 h 24"/>
                <a:gd name="T32" fmla="*/ 13 w 24"/>
                <a:gd name="T33" fmla="*/ 0 h 24"/>
                <a:gd name="T34" fmla="*/ 7 w 24"/>
                <a:gd name="T35" fmla="*/ 1 h 24"/>
                <a:gd name="T36" fmla="*/ 4 w 24"/>
                <a:gd name="T37" fmla="*/ 3 h 24"/>
                <a:gd name="T38" fmla="*/ 1 w 24"/>
                <a:gd name="T39" fmla="*/ 7 h 24"/>
                <a:gd name="T40" fmla="*/ 0 w 24"/>
                <a:gd name="T41" fmla="*/ 12 h 24"/>
                <a:gd name="T42" fmla="*/ 0 w 24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7" y="23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8" name="Freeform 159">
              <a:extLst>
                <a:ext uri="{FF2B5EF4-FFF2-40B4-BE49-F238E27FC236}">
                  <a16:creationId xmlns:a16="http://schemas.microsoft.com/office/drawing/2014/main" id="{93EAD8A1-B568-4B2C-9D31-A09924733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8" y="1018"/>
              <a:ext cx="25" cy="25"/>
            </a:xfrm>
            <a:custGeom>
              <a:avLst/>
              <a:gdLst>
                <a:gd name="T0" fmla="*/ 0 w 25"/>
                <a:gd name="T1" fmla="*/ 12 h 25"/>
                <a:gd name="T2" fmla="*/ 0 w 25"/>
                <a:gd name="T3" fmla="*/ 12 h 25"/>
                <a:gd name="T4" fmla="*/ 1 w 25"/>
                <a:gd name="T5" fmla="*/ 17 h 25"/>
                <a:gd name="T6" fmla="*/ 4 w 25"/>
                <a:gd name="T7" fmla="*/ 21 h 25"/>
                <a:gd name="T8" fmla="*/ 8 w 25"/>
                <a:gd name="T9" fmla="*/ 24 h 25"/>
                <a:gd name="T10" fmla="*/ 12 w 25"/>
                <a:gd name="T11" fmla="*/ 25 h 25"/>
                <a:gd name="T12" fmla="*/ 12 w 25"/>
                <a:gd name="T13" fmla="*/ 25 h 25"/>
                <a:gd name="T14" fmla="*/ 17 w 25"/>
                <a:gd name="T15" fmla="*/ 24 h 25"/>
                <a:gd name="T16" fmla="*/ 21 w 25"/>
                <a:gd name="T17" fmla="*/ 21 h 25"/>
                <a:gd name="T18" fmla="*/ 24 w 25"/>
                <a:gd name="T19" fmla="*/ 17 h 25"/>
                <a:gd name="T20" fmla="*/ 25 w 25"/>
                <a:gd name="T21" fmla="*/ 12 h 25"/>
                <a:gd name="T22" fmla="*/ 25 w 25"/>
                <a:gd name="T23" fmla="*/ 12 h 25"/>
                <a:gd name="T24" fmla="*/ 24 w 25"/>
                <a:gd name="T25" fmla="*/ 8 h 25"/>
                <a:gd name="T26" fmla="*/ 21 w 25"/>
                <a:gd name="T27" fmla="*/ 3 h 25"/>
                <a:gd name="T28" fmla="*/ 17 w 25"/>
                <a:gd name="T29" fmla="*/ 1 h 25"/>
                <a:gd name="T30" fmla="*/ 12 w 25"/>
                <a:gd name="T31" fmla="*/ 0 h 25"/>
                <a:gd name="T32" fmla="*/ 12 w 25"/>
                <a:gd name="T33" fmla="*/ 0 h 25"/>
                <a:gd name="T34" fmla="*/ 8 w 25"/>
                <a:gd name="T35" fmla="*/ 1 h 25"/>
                <a:gd name="T36" fmla="*/ 4 w 25"/>
                <a:gd name="T37" fmla="*/ 3 h 25"/>
                <a:gd name="T38" fmla="*/ 1 w 25"/>
                <a:gd name="T39" fmla="*/ 8 h 25"/>
                <a:gd name="T40" fmla="*/ 0 w 25"/>
                <a:gd name="T41" fmla="*/ 12 h 25"/>
                <a:gd name="T42" fmla="*/ 0 w 25"/>
                <a:gd name="T4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5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8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1" y="21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59" name="Freeform 160">
              <a:extLst>
                <a:ext uri="{FF2B5EF4-FFF2-40B4-BE49-F238E27FC236}">
                  <a16:creationId xmlns:a16="http://schemas.microsoft.com/office/drawing/2014/main" id="{CCDE6C14-739D-45F4-879C-5DF3CEB35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944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2 h 24"/>
                <a:gd name="T4" fmla="*/ 1 w 24"/>
                <a:gd name="T5" fmla="*/ 17 h 24"/>
                <a:gd name="T6" fmla="*/ 3 w 24"/>
                <a:gd name="T7" fmla="*/ 21 h 24"/>
                <a:gd name="T8" fmla="*/ 8 w 24"/>
                <a:gd name="T9" fmla="*/ 23 h 24"/>
                <a:gd name="T10" fmla="*/ 12 w 24"/>
                <a:gd name="T11" fmla="*/ 24 h 24"/>
                <a:gd name="T12" fmla="*/ 12 w 24"/>
                <a:gd name="T13" fmla="*/ 24 h 24"/>
                <a:gd name="T14" fmla="*/ 16 w 24"/>
                <a:gd name="T15" fmla="*/ 23 h 24"/>
                <a:gd name="T16" fmla="*/ 20 w 24"/>
                <a:gd name="T17" fmla="*/ 21 h 24"/>
                <a:gd name="T18" fmla="*/ 23 w 24"/>
                <a:gd name="T19" fmla="*/ 17 h 24"/>
                <a:gd name="T20" fmla="*/ 24 w 24"/>
                <a:gd name="T21" fmla="*/ 12 h 24"/>
                <a:gd name="T22" fmla="*/ 24 w 24"/>
                <a:gd name="T23" fmla="*/ 12 h 24"/>
                <a:gd name="T24" fmla="*/ 23 w 24"/>
                <a:gd name="T25" fmla="*/ 7 h 24"/>
                <a:gd name="T26" fmla="*/ 20 w 24"/>
                <a:gd name="T27" fmla="*/ 4 h 24"/>
                <a:gd name="T28" fmla="*/ 16 w 24"/>
                <a:gd name="T29" fmla="*/ 1 h 24"/>
                <a:gd name="T30" fmla="*/ 12 w 24"/>
                <a:gd name="T31" fmla="*/ 0 h 24"/>
                <a:gd name="T32" fmla="*/ 12 w 24"/>
                <a:gd name="T33" fmla="*/ 0 h 24"/>
                <a:gd name="T34" fmla="*/ 8 w 24"/>
                <a:gd name="T35" fmla="*/ 1 h 24"/>
                <a:gd name="T36" fmla="*/ 3 w 24"/>
                <a:gd name="T37" fmla="*/ 4 h 24"/>
                <a:gd name="T38" fmla="*/ 1 w 24"/>
                <a:gd name="T39" fmla="*/ 7 h 24"/>
                <a:gd name="T40" fmla="*/ 0 w 24"/>
                <a:gd name="T41" fmla="*/ 12 h 24"/>
                <a:gd name="T42" fmla="*/ 0 w 24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0" name="Freeform 161">
              <a:extLst>
                <a:ext uri="{FF2B5EF4-FFF2-40B4-BE49-F238E27FC236}">
                  <a16:creationId xmlns:a16="http://schemas.microsoft.com/office/drawing/2014/main" id="{E43FA438-48EE-4D02-BB43-B93282FFB6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4" y="886"/>
              <a:ext cx="24" cy="25"/>
            </a:xfrm>
            <a:custGeom>
              <a:avLst/>
              <a:gdLst>
                <a:gd name="T0" fmla="*/ 0 w 24"/>
                <a:gd name="T1" fmla="*/ 12 h 25"/>
                <a:gd name="T2" fmla="*/ 0 w 24"/>
                <a:gd name="T3" fmla="*/ 12 h 25"/>
                <a:gd name="T4" fmla="*/ 1 w 24"/>
                <a:gd name="T5" fmla="*/ 17 h 25"/>
                <a:gd name="T6" fmla="*/ 3 w 24"/>
                <a:gd name="T7" fmla="*/ 20 h 25"/>
                <a:gd name="T8" fmla="*/ 7 w 24"/>
                <a:gd name="T9" fmla="*/ 23 h 25"/>
                <a:gd name="T10" fmla="*/ 12 w 24"/>
                <a:gd name="T11" fmla="*/ 25 h 25"/>
                <a:gd name="T12" fmla="*/ 12 w 24"/>
                <a:gd name="T13" fmla="*/ 25 h 25"/>
                <a:gd name="T14" fmla="*/ 17 w 24"/>
                <a:gd name="T15" fmla="*/ 23 h 25"/>
                <a:gd name="T16" fmla="*/ 20 w 24"/>
                <a:gd name="T17" fmla="*/ 20 h 25"/>
                <a:gd name="T18" fmla="*/ 23 w 24"/>
                <a:gd name="T19" fmla="*/ 17 h 25"/>
                <a:gd name="T20" fmla="*/ 24 w 24"/>
                <a:gd name="T21" fmla="*/ 12 h 25"/>
                <a:gd name="T22" fmla="*/ 24 w 24"/>
                <a:gd name="T23" fmla="*/ 12 h 25"/>
                <a:gd name="T24" fmla="*/ 23 w 24"/>
                <a:gd name="T25" fmla="*/ 7 h 25"/>
                <a:gd name="T26" fmla="*/ 20 w 24"/>
                <a:gd name="T27" fmla="*/ 3 h 25"/>
                <a:gd name="T28" fmla="*/ 17 w 24"/>
                <a:gd name="T29" fmla="*/ 1 h 25"/>
                <a:gd name="T30" fmla="*/ 12 w 24"/>
                <a:gd name="T31" fmla="*/ 0 h 25"/>
                <a:gd name="T32" fmla="*/ 12 w 24"/>
                <a:gd name="T33" fmla="*/ 0 h 25"/>
                <a:gd name="T34" fmla="*/ 7 w 24"/>
                <a:gd name="T35" fmla="*/ 1 h 25"/>
                <a:gd name="T36" fmla="*/ 3 w 24"/>
                <a:gd name="T37" fmla="*/ 3 h 25"/>
                <a:gd name="T38" fmla="*/ 1 w 24"/>
                <a:gd name="T39" fmla="*/ 7 h 25"/>
                <a:gd name="T40" fmla="*/ 0 w 24"/>
                <a:gd name="T41" fmla="*/ 12 h 25"/>
                <a:gd name="T42" fmla="*/ 0 w 24"/>
                <a:gd name="T4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7" y="23"/>
                  </a:lnTo>
                  <a:lnTo>
                    <a:pt x="20" y="20"/>
                  </a:lnTo>
                  <a:lnTo>
                    <a:pt x="23" y="17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1" name="Freeform 162">
              <a:extLst>
                <a:ext uri="{FF2B5EF4-FFF2-40B4-BE49-F238E27FC236}">
                  <a16:creationId xmlns:a16="http://schemas.microsoft.com/office/drawing/2014/main" id="{25DC7A4C-1374-4607-8F4C-6F51776D1D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5"/>
              <a:ext cx="23" cy="23"/>
            </a:xfrm>
            <a:custGeom>
              <a:avLst/>
              <a:gdLst>
                <a:gd name="T0" fmla="*/ 0 w 23"/>
                <a:gd name="T1" fmla="*/ 11 h 23"/>
                <a:gd name="T2" fmla="*/ 0 w 23"/>
                <a:gd name="T3" fmla="*/ 11 h 23"/>
                <a:gd name="T4" fmla="*/ 1 w 23"/>
                <a:gd name="T5" fmla="*/ 16 h 23"/>
                <a:gd name="T6" fmla="*/ 3 w 23"/>
                <a:gd name="T7" fmla="*/ 20 h 23"/>
                <a:gd name="T8" fmla="*/ 7 w 23"/>
                <a:gd name="T9" fmla="*/ 22 h 23"/>
                <a:gd name="T10" fmla="*/ 11 w 23"/>
                <a:gd name="T11" fmla="*/ 23 h 23"/>
                <a:gd name="T12" fmla="*/ 11 w 23"/>
                <a:gd name="T13" fmla="*/ 23 h 23"/>
                <a:gd name="T14" fmla="*/ 16 w 23"/>
                <a:gd name="T15" fmla="*/ 22 h 23"/>
                <a:gd name="T16" fmla="*/ 20 w 23"/>
                <a:gd name="T17" fmla="*/ 20 h 23"/>
                <a:gd name="T18" fmla="*/ 22 w 23"/>
                <a:gd name="T19" fmla="*/ 16 h 23"/>
                <a:gd name="T20" fmla="*/ 23 w 23"/>
                <a:gd name="T21" fmla="*/ 11 h 23"/>
                <a:gd name="T22" fmla="*/ 23 w 23"/>
                <a:gd name="T23" fmla="*/ 11 h 23"/>
                <a:gd name="T24" fmla="*/ 22 w 23"/>
                <a:gd name="T25" fmla="*/ 7 h 23"/>
                <a:gd name="T26" fmla="*/ 20 w 23"/>
                <a:gd name="T27" fmla="*/ 3 h 23"/>
                <a:gd name="T28" fmla="*/ 16 w 23"/>
                <a:gd name="T29" fmla="*/ 1 h 23"/>
                <a:gd name="T30" fmla="*/ 11 w 23"/>
                <a:gd name="T31" fmla="*/ 0 h 23"/>
                <a:gd name="T32" fmla="*/ 11 w 23"/>
                <a:gd name="T33" fmla="*/ 0 h 23"/>
                <a:gd name="T34" fmla="*/ 7 w 23"/>
                <a:gd name="T35" fmla="*/ 1 h 23"/>
                <a:gd name="T36" fmla="*/ 3 w 23"/>
                <a:gd name="T37" fmla="*/ 3 h 23"/>
                <a:gd name="T38" fmla="*/ 1 w 23"/>
                <a:gd name="T39" fmla="*/ 7 h 23"/>
                <a:gd name="T40" fmla="*/ 0 w 23"/>
                <a:gd name="T41" fmla="*/ 11 h 23"/>
                <a:gd name="T42" fmla="*/ 0 w 23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2" y="7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2" name="Freeform 163">
              <a:extLst>
                <a:ext uri="{FF2B5EF4-FFF2-40B4-BE49-F238E27FC236}">
                  <a16:creationId xmlns:a16="http://schemas.microsoft.com/office/drawing/2014/main" id="{FC7624CE-A4F5-4358-99B4-E183EEBF5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7" y="731"/>
              <a:ext cx="24" cy="25"/>
            </a:xfrm>
            <a:custGeom>
              <a:avLst/>
              <a:gdLst>
                <a:gd name="T0" fmla="*/ 0 w 24"/>
                <a:gd name="T1" fmla="*/ 13 h 25"/>
                <a:gd name="T2" fmla="*/ 0 w 24"/>
                <a:gd name="T3" fmla="*/ 13 h 25"/>
                <a:gd name="T4" fmla="*/ 1 w 24"/>
                <a:gd name="T5" fmla="*/ 17 h 25"/>
                <a:gd name="T6" fmla="*/ 3 w 24"/>
                <a:gd name="T7" fmla="*/ 22 h 25"/>
                <a:gd name="T8" fmla="*/ 7 w 24"/>
                <a:gd name="T9" fmla="*/ 24 h 25"/>
                <a:gd name="T10" fmla="*/ 12 w 24"/>
                <a:gd name="T11" fmla="*/ 25 h 25"/>
                <a:gd name="T12" fmla="*/ 12 w 24"/>
                <a:gd name="T13" fmla="*/ 25 h 25"/>
                <a:gd name="T14" fmla="*/ 17 w 24"/>
                <a:gd name="T15" fmla="*/ 24 h 25"/>
                <a:gd name="T16" fmla="*/ 20 w 24"/>
                <a:gd name="T17" fmla="*/ 22 h 25"/>
                <a:gd name="T18" fmla="*/ 23 w 24"/>
                <a:gd name="T19" fmla="*/ 17 h 25"/>
                <a:gd name="T20" fmla="*/ 24 w 24"/>
                <a:gd name="T21" fmla="*/ 13 h 25"/>
                <a:gd name="T22" fmla="*/ 24 w 24"/>
                <a:gd name="T23" fmla="*/ 13 h 25"/>
                <a:gd name="T24" fmla="*/ 23 w 24"/>
                <a:gd name="T25" fmla="*/ 8 h 25"/>
                <a:gd name="T26" fmla="*/ 20 w 24"/>
                <a:gd name="T27" fmla="*/ 5 h 25"/>
                <a:gd name="T28" fmla="*/ 17 w 24"/>
                <a:gd name="T29" fmla="*/ 1 h 25"/>
                <a:gd name="T30" fmla="*/ 12 w 24"/>
                <a:gd name="T31" fmla="*/ 0 h 25"/>
                <a:gd name="T32" fmla="*/ 12 w 24"/>
                <a:gd name="T33" fmla="*/ 0 h 25"/>
                <a:gd name="T34" fmla="*/ 7 w 24"/>
                <a:gd name="T35" fmla="*/ 1 h 25"/>
                <a:gd name="T36" fmla="*/ 3 w 24"/>
                <a:gd name="T37" fmla="*/ 5 h 25"/>
                <a:gd name="T38" fmla="*/ 1 w 24"/>
                <a:gd name="T39" fmla="*/ 8 h 25"/>
                <a:gd name="T40" fmla="*/ 0 w 24"/>
                <a:gd name="T41" fmla="*/ 13 h 25"/>
                <a:gd name="T42" fmla="*/ 0 w 24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3" y="22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0" y="22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8"/>
                  </a:lnTo>
                  <a:lnTo>
                    <a:pt x="20" y="5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3" name="Freeform 164">
              <a:extLst>
                <a:ext uri="{FF2B5EF4-FFF2-40B4-BE49-F238E27FC236}">
                  <a16:creationId xmlns:a16="http://schemas.microsoft.com/office/drawing/2014/main" id="{1398B2EF-AE72-410B-86DC-58208E6DF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7" y="639"/>
              <a:ext cx="24" cy="25"/>
            </a:xfrm>
            <a:custGeom>
              <a:avLst/>
              <a:gdLst>
                <a:gd name="T0" fmla="*/ 0 w 24"/>
                <a:gd name="T1" fmla="*/ 13 h 25"/>
                <a:gd name="T2" fmla="*/ 0 w 24"/>
                <a:gd name="T3" fmla="*/ 13 h 25"/>
                <a:gd name="T4" fmla="*/ 0 w 24"/>
                <a:gd name="T5" fmla="*/ 18 h 25"/>
                <a:gd name="T6" fmla="*/ 4 w 24"/>
                <a:gd name="T7" fmla="*/ 22 h 25"/>
                <a:gd name="T8" fmla="*/ 7 w 24"/>
                <a:gd name="T9" fmla="*/ 24 h 25"/>
                <a:gd name="T10" fmla="*/ 12 w 24"/>
                <a:gd name="T11" fmla="*/ 25 h 25"/>
                <a:gd name="T12" fmla="*/ 12 w 24"/>
                <a:gd name="T13" fmla="*/ 25 h 25"/>
                <a:gd name="T14" fmla="*/ 16 w 24"/>
                <a:gd name="T15" fmla="*/ 24 h 25"/>
                <a:gd name="T16" fmla="*/ 21 w 24"/>
                <a:gd name="T17" fmla="*/ 22 h 25"/>
                <a:gd name="T18" fmla="*/ 23 w 24"/>
                <a:gd name="T19" fmla="*/ 18 h 25"/>
                <a:gd name="T20" fmla="*/ 24 w 24"/>
                <a:gd name="T21" fmla="*/ 13 h 25"/>
                <a:gd name="T22" fmla="*/ 24 w 24"/>
                <a:gd name="T23" fmla="*/ 13 h 25"/>
                <a:gd name="T24" fmla="*/ 23 w 24"/>
                <a:gd name="T25" fmla="*/ 8 h 25"/>
                <a:gd name="T26" fmla="*/ 21 w 24"/>
                <a:gd name="T27" fmla="*/ 5 h 25"/>
                <a:gd name="T28" fmla="*/ 16 w 24"/>
                <a:gd name="T29" fmla="*/ 2 h 25"/>
                <a:gd name="T30" fmla="*/ 12 w 24"/>
                <a:gd name="T31" fmla="*/ 0 h 25"/>
                <a:gd name="T32" fmla="*/ 12 w 24"/>
                <a:gd name="T33" fmla="*/ 0 h 25"/>
                <a:gd name="T34" fmla="*/ 7 w 24"/>
                <a:gd name="T35" fmla="*/ 2 h 25"/>
                <a:gd name="T36" fmla="*/ 4 w 24"/>
                <a:gd name="T37" fmla="*/ 5 h 25"/>
                <a:gd name="T38" fmla="*/ 0 w 24"/>
                <a:gd name="T39" fmla="*/ 8 h 25"/>
                <a:gd name="T40" fmla="*/ 0 w 24"/>
                <a:gd name="T41" fmla="*/ 13 h 25"/>
                <a:gd name="T42" fmla="*/ 0 w 24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0" y="13"/>
                  </a:moveTo>
                  <a:lnTo>
                    <a:pt x="0" y="13"/>
                  </a:lnTo>
                  <a:lnTo>
                    <a:pt x="0" y="18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6" y="24"/>
                  </a:lnTo>
                  <a:lnTo>
                    <a:pt x="21" y="22"/>
                  </a:lnTo>
                  <a:lnTo>
                    <a:pt x="23" y="18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6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2"/>
                  </a:lnTo>
                  <a:lnTo>
                    <a:pt x="4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4" name="Freeform 165">
              <a:extLst>
                <a:ext uri="{FF2B5EF4-FFF2-40B4-BE49-F238E27FC236}">
                  <a16:creationId xmlns:a16="http://schemas.microsoft.com/office/drawing/2014/main" id="{FD53B87B-5E06-4570-B0CE-6F80C3917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7" y="627"/>
              <a:ext cx="23" cy="23"/>
            </a:xfrm>
            <a:custGeom>
              <a:avLst/>
              <a:gdLst>
                <a:gd name="T0" fmla="*/ 0 w 23"/>
                <a:gd name="T1" fmla="*/ 11 h 23"/>
                <a:gd name="T2" fmla="*/ 0 w 23"/>
                <a:gd name="T3" fmla="*/ 11 h 23"/>
                <a:gd name="T4" fmla="*/ 1 w 23"/>
                <a:gd name="T5" fmla="*/ 16 h 23"/>
                <a:gd name="T6" fmla="*/ 3 w 23"/>
                <a:gd name="T7" fmla="*/ 20 h 23"/>
                <a:gd name="T8" fmla="*/ 7 w 23"/>
                <a:gd name="T9" fmla="*/ 22 h 23"/>
                <a:gd name="T10" fmla="*/ 11 w 23"/>
                <a:gd name="T11" fmla="*/ 23 h 23"/>
                <a:gd name="T12" fmla="*/ 11 w 23"/>
                <a:gd name="T13" fmla="*/ 23 h 23"/>
                <a:gd name="T14" fmla="*/ 17 w 23"/>
                <a:gd name="T15" fmla="*/ 22 h 23"/>
                <a:gd name="T16" fmla="*/ 20 w 23"/>
                <a:gd name="T17" fmla="*/ 20 h 23"/>
                <a:gd name="T18" fmla="*/ 23 w 23"/>
                <a:gd name="T19" fmla="*/ 16 h 23"/>
                <a:gd name="T20" fmla="*/ 23 w 23"/>
                <a:gd name="T21" fmla="*/ 11 h 23"/>
                <a:gd name="T22" fmla="*/ 23 w 23"/>
                <a:gd name="T23" fmla="*/ 11 h 23"/>
                <a:gd name="T24" fmla="*/ 23 w 23"/>
                <a:gd name="T25" fmla="*/ 6 h 23"/>
                <a:gd name="T26" fmla="*/ 20 w 23"/>
                <a:gd name="T27" fmla="*/ 3 h 23"/>
                <a:gd name="T28" fmla="*/ 17 w 23"/>
                <a:gd name="T29" fmla="*/ 0 h 23"/>
                <a:gd name="T30" fmla="*/ 11 w 23"/>
                <a:gd name="T31" fmla="*/ 0 h 23"/>
                <a:gd name="T32" fmla="*/ 11 w 23"/>
                <a:gd name="T33" fmla="*/ 0 h 23"/>
                <a:gd name="T34" fmla="*/ 7 w 23"/>
                <a:gd name="T35" fmla="*/ 0 h 23"/>
                <a:gd name="T36" fmla="*/ 3 w 23"/>
                <a:gd name="T37" fmla="*/ 3 h 23"/>
                <a:gd name="T38" fmla="*/ 1 w 23"/>
                <a:gd name="T39" fmla="*/ 6 h 23"/>
                <a:gd name="T40" fmla="*/ 0 w 23"/>
                <a:gd name="T41" fmla="*/ 11 h 23"/>
                <a:gd name="T42" fmla="*/ 0 w 23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3" y="16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6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5" name="Freeform 166">
              <a:extLst>
                <a:ext uri="{FF2B5EF4-FFF2-40B4-BE49-F238E27FC236}">
                  <a16:creationId xmlns:a16="http://schemas.microsoft.com/office/drawing/2014/main" id="{2A4DAA32-CDD1-4D01-BB07-AAC7D604D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627"/>
              <a:ext cx="25" cy="23"/>
            </a:xfrm>
            <a:custGeom>
              <a:avLst/>
              <a:gdLst>
                <a:gd name="T0" fmla="*/ 0 w 25"/>
                <a:gd name="T1" fmla="*/ 11 h 23"/>
                <a:gd name="T2" fmla="*/ 0 w 25"/>
                <a:gd name="T3" fmla="*/ 11 h 23"/>
                <a:gd name="T4" fmla="*/ 1 w 25"/>
                <a:gd name="T5" fmla="*/ 16 h 23"/>
                <a:gd name="T6" fmla="*/ 3 w 25"/>
                <a:gd name="T7" fmla="*/ 20 h 23"/>
                <a:gd name="T8" fmla="*/ 8 w 25"/>
                <a:gd name="T9" fmla="*/ 22 h 23"/>
                <a:gd name="T10" fmla="*/ 12 w 25"/>
                <a:gd name="T11" fmla="*/ 23 h 23"/>
                <a:gd name="T12" fmla="*/ 12 w 25"/>
                <a:gd name="T13" fmla="*/ 23 h 23"/>
                <a:gd name="T14" fmla="*/ 17 w 25"/>
                <a:gd name="T15" fmla="*/ 22 h 23"/>
                <a:gd name="T16" fmla="*/ 20 w 25"/>
                <a:gd name="T17" fmla="*/ 20 h 23"/>
                <a:gd name="T18" fmla="*/ 24 w 25"/>
                <a:gd name="T19" fmla="*/ 16 h 23"/>
                <a:gd name="T20" fmla="*/ 25 w 25"/>
                <a:gd name="T21" fmla="*/ 11 h 23"/>
                <a:gd name="T22" fmla="*/ 25 w 25"/>
                <a:gd name="T23" fmla="*/ 11 h 23"/>
                <a:gd name="T24" fmla="*/ 24 w 25"/>
                <a:gd name="T25" fmla="*/ 6 h 23"/>
                <a:gd name="T26" fmla="*/ 20 w 25"/>
                <a:gd name="T27" fmla="*/ 3 h 23"/>
                <a:gd name="T28" fmla="*/ 17 w 25"/>
                <a:gd name="T29" fmla="*/ 0 h 23"/>
                <a:gd name="T30" fmla="*/ 12 w 25"/>
                <a:gd name="T31" fmla="*/ 0 h 23"/>
                <a:gd name="T32" fmla="*/ 12 w 25"/>
                <a:gd name="T33" fmla="*/ 0 h 23"/>
                <a:gd name="T34" fmla="*/ 8 w 25"/>
                <a:gd name="T35" fmla="*/ 0 h 23"/>
                <a:gd name="T36" fmla="*/ 3 w 25"/>
                <a:gd name="T37" fmla="*/ 3 h 23"/>
                <a:gd name="T38" fmla="*/ 1 w 25"/>
                <a:gd name="T39" fmla="*/ 6 h 23"/>
                <a:gd name="T40" fmla="*/ 0 w 25"/>
                <a:gd name="T41" fmla="*/ 11 h 23"/>
                <a:gd name="T42" fmla="*/ 0 w 25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8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6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6" name="Freeform 167">
              <a:extLst>
                <a:ext uri="{FF2B5EF4-FFF2-40B4-BE49-F238E27FC236}">
                  <a16:creationId xmlns:a16="http://schemas.microsoft.com/office/drawing/2014/main" id="{40101628-9EDA-4030-926E-DEE3EC1E5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8" y="627"/>
              <a:ext cx="23" cy="23"/>
            </a:xfrm>
            <a:custGeom>
              <a:avLst/>
              <a:gdLst>
                <a:gd name="T0" fmla="*/ 0 w 23"/>
                <a:gd name="T1" fmla="*/ 11 h 23"/>
                <a:gd name="T2" fmla="*/ 0 w 23"/>
                <a:gd name="T3" fmla="*/ 11 h 23"/>
                <a:gd name="T4" fmla="*/ 0 w 23"/>
                <a:gd name="T5" fmla="*/ 16 h 23"/>
                <a:gd name="T6" fmla="*/ 3 w 23"/>
                <a:gd name="T7" fmla="*/ 20 h 23"/>
                <a:gd name="T8" fmla="*/ 6 w 23"/>
                <a:gd name="T9" fmla="*/ 22 h 23"/>
                <a:gd name="T10" fmla="*/ 11 w 23"/>
                <a:gd name="T11" fmla="*/ 23 h 23"/>
                <a:gd name="T12" fmla="*/ 11 w 23"/>
                <a:gd name="T13" fmla="*/ 23 h 23"/>
                <a:gd name="T14" fmla="*/ 16 w 23"/>
                <a:gd name="T15" fmla="*/ 22 h 23"/>
                <a:gd name="T16" fmla="*/ 20 w 23"/>
                <a:gd name="T17" fmla="*/ 20 h 23"/>
                <a:gd name="T18" fmla="*/ 22 w 23"/>
                <a:gd name="T19" fmla="*/ 16 h 23"/>
                <a:gd name="T20" fmla="*/ 23 w 23"/>
                <a:gd name="T21" fmla="*/ 11 h 23"/>
                <a:gd name="T22" fmla="*/ 23 w 23"/>
                <a:gd name="T23" fmla="*/ 11 h 23"/>
                <a:gd name="T24" fmla="*/ 22 w 23"/>
                <a:gd name="T25" fmla="*/ 6 h 23"/>
                <a:gd name="T26" fmla="*/ 20 w 23"/>
                <a:gd name="T27" fmla="*/ 3 h 23"/>
                <a:gd name="T28" fmla="*/ 16 w 23"/>
                <a:gd name="T29" fmla="*/ 0 h 23"/>
                <a:gd name="T30" fmla="*/ 11 w 23"/>
                <a:gd name="T31" fmla="*/ 0 h 23"/>
                <a:gd name="T32" fmla="*/ 11 w 23"/>
                <a:gd name="T33" fmla="*/ 0 h 23"/>
                <a:gd name="T34" fmla="*/ 6 w 23"/>
                <a:gd name="T35" fmla="*/ 0 h 23"/>
                <a:gd name="T36" fmla="*/ 3 w 23"/>
                <a:gd name="T37" fmla="*/ 3 h 23"/>
                <a:gd name="T38" fmla="*/ 0 w 23"/>
                <a:gd name="T39" fmla="*/ 6 h 23"/>
                <a:gd name="T40" fmla="*/ 0 w 23"/>
                <a:gd name="T41" fmla="*/ 11 h 23"/>
                <a:gd name="T42" fmla="*/ 0 w 23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3">
                  <a:moveTo>
                    <a:pt x="0" y="11"/>
                  </a:moveTo>
                  <a:lnTo>
                    <a:pt x="0" y="11"/>
                  </a:lnTo>
                  <a:lnTo>
                    <a:pt x="0" y="16"/>
                  </a:lnTo>
                  <a:lnTo>
                    <a:pt x="3" y="20"/>
                  </a:lnTo>
                  <a:lnTo>
                    <a:pt x="6" y="22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0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7" name="Freeform 168">
              <a:extLst>
                <a:ext uri="{FF2B5EF4-FFF2-40B4-BE49-F238E27FC236}">
                  <a16:creationId xmlns:a16="http://schemas.microsoft.com/office/drawing/2014/main" id="{7560AC7C-F868-4A84-AD67-312A3836868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9" y="627"/>
              <a:ext cx="24" cy="23"/>
            </a:xfrm>
            <a:custGeom>
              <a:avLst/>
              <a:gdLst>
                <a:gd name="T0" fmla="*/ 0 w 24"/>
                <a:gd name="T1" fmla="*/ 11 h 23"/>
                <a:gd name="T2" fmla="*/ 0 w 24"/>
                <a:gd name="T3" fmla="*/ 11 h 23"/>
                <a:gd name="T4" fmla="*/ 1 w 24"/>
                <a:gd name="T5" fmla="*/ 16 h 23"/>
                <a:gd name="T6" fmla="*/ 3 w 24"/>
                <a:gd name="T7" fmla="*/ 20 h 23"/>
                <a:gd name="T8" fmla="*/ 8 w 24"/>
                <a:gd name="T9" fmla="*/ 22 h 23"/>
                <a:gd name="T10" fmla="*/ 12 w 24"/>
                <a:gd name="T11" fmla="*/ 23 h 23"/>
                <a:gd name="T12" fmla="*/ 12 w 24"/>
                <a:gd name="T13" fmla="*/ 23 h 23"/>
                <a:gd name="T14" fmla="*/ 16 w 24"/>
                <a:gd name="T15" fmla="*/ 22 h 23"/>
                <a:gd name="T16" fmla="*/ 20 w 24"/>
                <a:gd name="T17" fmla="*/ 20 h 23"/>
                <a:gd name="T18" fmla="*/ 23 w 24"/>
                <a:gd name="T19" fmla="*/ 16 h 23"/>
                <a:gd name="T20" fmla="*/ 24 w 24"/>
                <a:gd name="T21" fmla="*/ 11 h 23"/>
                <a:gd name="T22" fmla="*/ 24 w 24"/>
                <a:gd name="T23" fmla="*/ 11 h 23"/>
                <a:gd name="T24" fmla="*/ 23 w 24"/>
                <a:gd name="T25" fmla="*/ 6 h 23"/>
                <a:gd name="T26" fmla="*/ 20 w 24"/>
                <a:gd name="T27" fmla="*/ 3 h 23"/>
                <a:gd name="T28" fmla="*/ 16 w 24"/>
                <a:gd name="T29" fmla="*/ 0 h 23"/>
                <a:gd name="T30" fmla="*/ 12 w 24"/>
                <a:gd name="T31" fmla="*/ 0 h 23"/>
                <a:gd name="T32" fmla="*/ 12 w 24"/>
                <a:gd name="T33" fmla="*/ 0 h 23"/>
                <a:gd name="T34" fmla="*/ 8 w 24"/>
                <a:gd name="T35" fmla="*/ 0 h 23"/>
                <a:gd name="T36" fmla="*/ 3 w 24"/>
                <a:gd name="T37" fmla="*/ 3 h 23"/>
                <a:gd name="T38" fmla="*/ 1 w 24"/>
                <a:gd name="T39" fmla="*/ 6 h 23"/>
                <a:gd name="T40" fmla="*/ 0 w 24"/>
                <a:gd name="T41" fmla="*/ 11 h 23"/>
                <a:gd name="T42" fmla="*/ 0 w 24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8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3" y="6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8" name="Freeform 169">
              <a:extLst>
                <a:ext uri="{FF2B5EF4-FFF2-40B4-BE49-F238E27FC236}">
                  <a16:creationId xmlns:a16="http://schemas.microsoft.com/office/drawing/2014/main" id="{9ABDEF59-3EDD-4052-93AC-3A6026867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2" y="627"/>
              <a:ext cx="23" cy="23"/>
            </a:xfrm>
            <a:custGeom>
              <a:avLst/>
              <a:gdLst>
                <a:gd name="T0" fmla="*/ 0 w 23"/>
                <a:gd name="T1" fmla="*/ 11 h 23"/>
                <a:gd name="T2" fmla="*/ 0 w 23"/>
                <a:gd name="T3" fmla="*/ 11 h 23"/>
                <a:gd name="T4" fmla="*/ 1 w 23"/>
                <a:gd name="T5" fmla="*/ 16 h 23"/>
                <a:gd name="T6" fmla="*/ 3 w 23"/>
                <a:gd name="T7" fmla="*/ 20 h 23"/>
                <a:gd name="T8" fmla="*/ 7 w 23"/>
                <a:gd name="T9" fmla="*/ 22 h 23"/>
                <a:gd name="T10" fmla="*/ 11 w 23"/>
                <a:gd name="T11" fmla="*/ 23 h 23"/>
                <a:gd name="T12" fmla="*/ 11 w 23"/>
                <a:gd name="T13" fmla="*/ 23 h 23"/>
                <a:gd name="T14" fmla="*/ 17 w 23"/>
                <a:gd name="T15" fmla="*/ 22 h 23"/>
                <a:gd name="T16" fmla="*/ 20 w 23"/>
                <a:gd name="T17" fmla="*/ 20 h 23"/>
                <a:gd name="T18" fmla="*/ 23 w 23"/>
                <a:gd name="T19" fmla="*/ 16 h 23"/>
                <a:gd name="T20" fmla="*/ 23 w 23"/>
                <a:gd name="T21" fmla="*/ 11 h 23"/>
                <a:gd name="T22" fmla="*/ 23 w 23"/>
                <a:gd name="T23" fmla="*/ 11 h 23"/>
                <a:gd name="T24" fmla="*/ 23 w 23"/>
                <a:gd name="T25" fmla="*/ 6 h 23"/>
                <a:gd name="T26" fmla="*/ 20 w 23"/>
                <a:gd name="T27" fmla="*/ 3 h 23"/>
                <a:gd name="T28" fmla="*/ 17 w 23"/>
                <a:gd name="T29" fmla="*/ 0 h 23"/>
                <a:gd name="T30" fmla="*/ 11 w 23"/>
                <a:gd name="T31" fmla="*/ 0 h 23"/>
                <a:gd name="T32" fmla="*/ 11 w 23"/>
                <a:gd name="T33" fmla="*/ 0 h 23"/>
                <a:gd name="T34" fmla="*/ 7 w 23"/>
                <a:gd name="T35" fmla="*/ 0 h 23"/>
                <a:gd name="T36" fmla="*/ 3 w 23"/>
                <a:gd name="T37" fmla="*/ 3 h 23"/>
                <a:gd name="T38" fmla="*/ 1 w 23"/>
                <a:gd name="T39" fmla="*/ 6 h 23"/>
                <a:gd name="T40" fmla="*/ 0 w 23"/>
                <a:gd name="T41" fmla="*/ 11 h 23"/>
                <a:gd name="T42" fmla="*/ 0 w 23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3" y="16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3" y="6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69" name="Freeform 170">
              <a:extLst>
                <a:ext uri="{FF2B5EF4-FFF2-40B4-BE49-F238E27FC236}">
                  <a16:creationId xmlns:a16="http://schemas.microsoft.com/office/drawing/2014/main" id="{1BA08021-3DC0-4326-A9DA-A179638EA5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3" y="627"/>
              <a:ext cx="25" cy="23"/>
            </a:xfrm>
            <a:custGeom>
              <a:avLst/>
              <a:gdLst>
                <a:gd name="T0" fmla="*/ 0 w 25"/>
                <a:gd name="T1" fmla="*/ 11 h 23"/>
                <a:gd name="T2" fmla="*/ 0 w 25"/>
                <a:gd name="T3" fmla="*/ 11 h 23"/>
                <a:gd name="T4" fmla="*/ 1 w 25"/>
                <a:gd name="T5" fmla="*/ 16 h 23"/>
                <a:gd name="T6" fmla="*/ 3 w 25"/>
                <a:gd name="T7" fmla="*/ 20 h 23"/>
                <a:gd name="T8" fmla="*/ 8 w 25"/>
                <a:gd name="T9" fmla="*/ 22 h 23"/>
                <a:gd name="T10" fmla="*/ 12 w 25"/>
                <a:gd name="T11" fmla="*/ 23 h 23"/>
                <a:gd name="T12" fmla="*/ 12 w 25"/>
                <a:gd name="T13" fmla="*/ 23 h 23"/>
                <a:gd name="T14" fmla="*/ 17 w 25"/>
                <a:gd name="T15" fmla="*/ 22 h 23"/>
                <a:gd name="T16" fmla="*/ 20 w 25"/>
                <a:gd name="T17" fmla="*/ 20 h 23"/>
                <a:gd name="T18" fmla="*/ 24 w 25"/>
                <a:gd name="T19" fmla="*/ 16 h 23"/>
                <a:gd name="T20" fmla="*/ 25 w 25"/>
                <a:gd name="T21" fmla="*/ 11 h 23"/>
                <a:gd name="T22" fmla="*/ 25 w 25"/>
                <a:gd name="T23" fmla="*/ 11 h 23"/>
                <a:gd name="T24" fmla="*/ 24 w 25"/>
                <a:gd name="T25" fmla="*/ 6 h 23"/>
                <a:gd name="T26" fmla="*/ 20 w 25"/>
                <a:gd name="T27" fmla="*/ 3 h 23"/>
                <a:gd name="T28" fmla="*/ 17 w 25"/>
                <a:gd name="T29" fmla="*/ 0 h 23"/>
                <a:gd name="T30" fmla="*/ 12 w 25"/>
                <a:gd name="T31" fmla="*/ 0 h 23"/>
                <a:gd name="T32" fmla="*/ 12 w 25"/>
                <a:gd name="T33" fmla="*/ 0 h 23"/>
                <a:gd name="T34" fmla="*/ 8 w 25"/>
                <a:gd name="T35" fmla="*/ 0 h 23"/>
                <a:gd name="T36" fmla="*/ 3 w 25"/>
                <a:gd name="T37" fmla="*/ 3 h 23"/>
                <a:gd name="T38" fmla="*/ 1 w 25"/>
                <a:gd name="T39" fmla="*/ 6 h 23"/>
                <a:gd name="T40" fmla="*/ 0 w 25"/>
                <a:gd name="T41" fmla="*/ 11 h 23"/>
                <a:gd name="T42" fmla="*/ 0 w 25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8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6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0" name="Freeform 171">
              <a:extLst>
                <a:ext uri="{FF2B5EF4-FFF2-40B4-BE49-F238E27FC236}">
                  <a16:creationId xmlns:a16="http://schemas.microsoft.com/office/drawing/2014/main" id="{BB4FB991-D01B-487B-ACAC-999EEFA44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" y="627"/>
              <a:ext cx="24" cy="23"/>
            </a:xfrm>
            <a:custGeom>
              <a:avLst/>
              <a:gdLst>
                <a:gd name="T0" fmla="*/ 0 w 24"/>
                <a:gd name="T1" fmla="*/ 11 h 23"/>
                <a:gd name="T2" fmla="*/ 0 w 24"/>
                <a:gd name="T3" fmla="*/ 11 h 23"/>
                <a:gd name="T4" fmla="*/ 1 w 24"/>
                <a:gd name="T5" fmla="*/ 16 h 23"/>
                <a:gd name="T6" fmla="*/ 3 w 24"/>
                <a:gd name="T7" fmla="*/ 20 h 23"/>
                <a:gd name="T8" fmla="*/ 7 w 24"/>
                <a:gd name="T9" fmla="*/ 22 h 23"/>
                <a:gd name="T10" fmla="*/ 11 w 24"/>
                <a:gd name="T11" fmla="*/ 23 h 23"/>
                <a:gd name="T12" fmla="*/ 11 w 24"/>
                <a:gd name="T13" fmla="*/ 23 h 23"/>
                <a:gd name="T14" fmla="*/ 17 w 24"/>
                <a:gd name="T15" fmla="*/ 22 h 23"/>
                <a:gd name="T16" fmla="*/ 20 w 24"/>
                <a:gd name="T17" fmla="*/ 20 h 23"/>
                <a:gd name="T18" fmla="*/ 23 w 24"/>
                <a:gd name="T19" fmla="*/ 16 h 23"/>
                <a:gd name="T20" fmla="*/ 24 w 24"/>
                <a:gd name="T21" fmla="*/ 11 h 23"/>
                <a:gd name="T22" fmla="*/ 24 w 24"/>
                <a:gd name="T23" fmla="*/ 11 h 23"/>
                <a:gd name="T24" fmla="*/ 23 w 24"/>
                <a:gd name="T25" fmla="*/ 6 h 23"/>
                <a:gd name="T26" fmla="*/ 20 w 24"/>
                <a:gd name="T27" fmla="*/ 3 h 23"/>
                <a:gd name="T28" fmla="*/ 17 w 24"/>
                <a:gd name="T29" fmla="*/ 0 h 23"/>
                <a:gd name="T30" fmla="*/ 11 w 24"/>
                <a:gd name="T31" fmla="*/ 0 h 23"/>
                <a:gd name="T32" fmla="*/ 11 w 24"/>
                <a:gd name="T33" fmla="*/ 0 h 23"/>
                <a:gd name="T34" fmla="*/ 7 w 24"/>
                <a:gd name="T35" fmla="*/ 0 h 23"/>
                <a:gd name="T36" fmla="*/ 3 w 24"/>
                <a:gd name="T37" fmla="*/ 3 h 23"/>
                <a:gd name="T38" fmla="*/ 1 w 24"/>
                <a:gd name="T39" fmla="*/ 6 h 23"/>
                <a:gd name="T40" fmla="*/ 0 w 24"/>
                <a:gd name="T41" fmla="*/ 11 h 23"/>
                <a:gd name="T42" fmla="*/ 0 w 24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3" y="6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1" name="Freeform 172">
              <a:extLst>
                <a:ext uri="{FF2B5EF4-FFF2-40B4-BE49-F238E27FC236}">
                  <a16:creationId xmlns:a16="http://schemas.microsoft.com/office/drawing/2014/main" id="{4E881FBD-CA8E-4C9C-9DA4-5F8290E72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627"/>
              <a:ext cx="25" cy="23"/>
            </a:xfrm>
            <a:custGeom>
              <a:avLst/>
              <a:gdLst>
                <a:gd name="T0" fmla="*/ 0 w 25"/>
                <a:gd name="T1" fmla="*/ 11 h 23"/>
                <a:gd name="T2" fmla="*/ 0 w 25"/>
                <a:gd name="T3" fmla="*/ 11 h 23"/>
                <a:gd name="T4" fmla="*/ 1 w 25"/>
                <a:gd name="T5" fmla="*/ 16 h 23"/>
                <a:gd name="T6" fmla="*/ 3 w 25"/>
                <a:gd name="T7" fmla="*/ 20 h 23"/>
                <a:gd name="T8" fmla="*/ 8 w 25"/>
                <a:gd name="T9" fmla="*/ 22 h 23"/>
                <a:gd name="T10" fmla="*/ 12 w 25"/>
                <a:gd name="T11" fmla="*/ 23 h 23"/>
                <a:gd name="T12" fmla="*/ 12 w 25"/>
                <a:gd name="T13" fmla="*/ 23 h 23"/>
                <a:gd name="T14" fmla="*/ 17 w 25"/>
                <a:gd name="T15" fmla="*/ 22 h 23"/>
                <a:gd name="T16" fmla="*/ 20 w 25"/>
                <a:gd name="T17" fmla="*/ 20 h 23"/>
                <a:gd name="T18" fmla="*/ 24 w 25"/>
                <a:gd name="T19" fmla="*/ 16 h 23"/>
                <a:gd name="T20" fmla="*/ 25 w 25"/>
                <a:gd name="T21" fmla="*/ 11 h 23"/>
                <a:gd name="T22" fmla="*/ 25 w 25"/>
                <a:gd name="T23" fmla="*/ 11 h 23"/>
                <a:gd name="T24" fmla="*/ 24 w 25"/>
                <a:gd name="T25" fmla="*/ 6 h 23"/>
                <a:gd name="T26" fmla="*/ 20 w 25"/>
                <a:gd name="T27" fmla="*/ 3 h 23"/>
                <a:gd name="T28" fmla="*/ 17 w 25"/>
                <a:gd name="T29" fmla="*/ 0 h 23"/>
                <a:gd name="T30" fmla="*/ 12 w 25"/>
                <a:gd name="T31" fmla="*/ 0 h 23"/>
                <a:gd name="T32" fmla="*/ 12 w 25"/>
                <a:gd name="T33" fmla="*/ 0 h 23"/>
                <a:gd name="T34" fmla="*/ 8 w 25"/>
                <a:gd name="T35" fmla="*/ 0 h 23"/>
                <a:gd name="T36" fmla="*/ 3 w 25"/>
                <a:gd name="T37" fmla="*/ 3 h 23"/>
                <a:gd name="T38" fmla="*/ 1 w 25"/>
                <a:gd name="T39" fmla="*/ 6 h 23"/>
                <a:gd name="T40" fmla="*/ 0 w 25"/>
                <a:gd name="T41" fmla="*/ 11 h 23"/>
                <a:gd name="T42" fmla="*/ 0 w 25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8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6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2" name="Freeform 173">
              <a:extLst>
                <a:ext uri="{FF2B5EF4-FFF2-40B4-BE49-F238E27FC236}">
                  <a16:creationId xmlns:a16="http://schemas.microsoft.com/office/drawing/2014/main" id="{DAA8F18A-0299-4FF5-A510-63289A259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" y="702"/>
              <a:ext cx="23" cy="25"/>
            </a:xfrm>
            <a:custGeom>
              <a:avLst/>
              <a:gdLst>
                <a:gd name="T0" fmla="*/ 0 w 23"/>
                <a:gd name="T1" fmla="*/ 13 h 25"/>
                <a:gd name="T2" fmla="*/ 0 w 23"/>
                <a:gd name="T3" fmla="*/ 13 h 25"/>
                <a:gd name="T4" fmla="*/ 0 w 23"/>
                <a:gd name="T5" fmla="*/ 18 h 25"/>
                <a:gd name="T6" fmla="*/ 3 w 23"/>
                <a:gd name="T7" fmla="*/ 22 h 25"/>
                <a:gd name="T8" fmla="*/ 6 w 23"/>
                <a:gd name="T9" fmla="*/ 24 h 25"/>
                <a:gd name="T10" fmla="*/ 11 w 23"/>
                <a:gd name="T11" fmla="*/ 25 h 25"/>
                <a:gd name="T12" fmla="*/ 11 w 23"/>
                <a:gd name="T13" fmla="*/ 25 h 25"/>
                <a:gd name="T14" fmla="*/ 16 w 23"/>
                <a:gd name="T15" fmla="*/ 24 h 25"/>
                <a:gd name="T16" fmla="*/ 20 w 23"/>
                <a:gd name="T17" fmla="*/ 22 h 25"/>
                <a:gd name="T18" fmla="*/ 22 w 23"/>
                <a:gd name="T19" fmla="*/ 18 h 25"/>
                <a:gd name="T20" fmla="*/ 23 w 23"/>
                <a:gd name="T21" fmla="*/ 13 h 25"/>
                <a:gd name="T22" fmla="*/ 23 w 23"/>
                <a:gd name="T23" fmla="*/ 13 h 25"/>
                <a:gd name="T24" fmla="*/ 22 w 23"/>
                <a:gd name="T25" fmla="*/ 8 h 25"/>
                <a:gd name="T26" fmla="*/ 20 w 23"/>
                <a:gd name="T27" fmla="*/ 5 h 25"/>
                <a:gd name="T28" fmla="*/ 16 w 23"/>
                <a:gd name="T29" fmla="*/ 2 h 25"/>
                <a:gd name="T30" fmla="*/ 11 w 23"/>
                <a:gd name="T31" fmla="*/ 0 h 25"/>
                <a:gd name="T32" fmla="*/ 11 w 23"/>
                <a:gd name="T33" fmla="*/ 0 h 25"/>
                <a:gd name="T34" fmla="*/ 6 w 23"/>
                <a:gd name="T35" fmla="*/ 2 h 25"/>
                <a:gd name="T36" fmla="*/ 3 w 23"/>
                <a:gd name="T37" fmla="*/ 5 h 25"/>
                <a:gd name="T38" fmla="*/ 0 w 23"/>
                <a:gd name="T39" fmla="*/ 8 h 25"/>
                <a:gd name="T40" fmla="*/ 0 w 23"/>
                <a:gd name="T41" fmla="*/ 13 h 25"/>
                <a:gd name="T42" fmla="*/ 0 w 23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5">
                  <a:moveTo>
                    <a:pt x="0" y="13"/>
                  </a:moveTo>
                  <a:lnTo>
                    <a:pt x="0" y="13"/>
                  </a:lnTo>
                  <a:lnTo>
                    <a:pt x="0" y="18"/>
                  </a:lnTo>
                  <a:lnTo>
                    <a:pt x="3" y="22"/>
                  </a:lnTo>
                  <a:lnTo>
                    <a:pt x="6" y="24"/>
                  </a:lnTo>
                  <a:lnTo>
                    <a:pt x="11" y="25"/>
                  </a:lnTo>
                  <a:lnTo>
                    <a:pt x="11" y="25"/>
                  </a:lnTo>
                  <a:lnTo>
                    <a:pt x="16" y="24"/>
                  </a:lnTo>
                  <a:lnTo>
                    <a:pt x="20" y="22"/>
                  </a:lnTo>
                  <a:lnTo>
                    <a:pt x="22" y="18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8"/>
                  </a:lnTo>
                  <a:lnTo>
                    <a:pt x="20" y="5"/>
                  </a:lnTo>
                  <a:lnTo>
                    <a:pt x="16" y="2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2"/>
                  </a:lnTo>
                  <a:lnTo>
                    <a:pt x="3" y="5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3" name="Freeform 174">
              <a:extLst>
                <a:ext uri="{FF2B5EF4-FFF2-40B4-BE49-F238E27FC236}">
                  <a16:creationId xmlns:a16="http://schemas.microsoft.com/office/drawing/2014/main" id="{577CE9F5-E594-4348-AB99-21131C7C1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" y="716"/>
              <a:ext cx="25" cy="25"/>
            </a:xfrm>
            <a:custGeom>
              <a:avLst/>
              <a:gdLst>
                <a:gd name="T0" fmla="*/ 0 w 25"/>
                <a:gd name="T1" fmla="*/ 12 h 25"/>
                <a:gd name="T2" fmla="*/ 0 w 25"/>
                <a:gd name="T3" fmla="*/ 12 h 25"/>
                <a:gd name="T4" fmla="*/ 1 w 25"/>
                <a:gd name="T5" fmla="*/ 17 h 25"/>
                <a:gd name="T6" fmla="*/ 4 w 25"/>
                <a:gd name="T7" fmla="*/ 21 h 25"/>
                <a:gd name="T8" fmla="*/ 8 w 25"/>
                <a:gd name="T9" fmla="*/ 24 h 25"/>
                <a:gd name="T10" fmla="*/ 12 w 25"/>
                <a:gd name="T11" fmla="*/ 25 h 25"/>
                <a:gd name="T12" fmla="*/ 12 w 25"/>
                <a:gd name="T13" fmla="*/ 25 h 25"/>
                <a:gd name="T14" fmla="*/ 17 w 25"/>
                <a:gd name="T15" fmla="*/ 24 h 25"/>
                <a:gd name="T16" fmla="*/ 21 w 25"/>
                <a:gd name="T17" fmla="*/ 21 h 25"/>
                <a:gd name="T18" fmla="*/ 24 w 25"/>
                <a:gd name="T19" fmla="*/ 17 h 25"/>
                <a:gd name="T20" fmla="*/ 25 w 25"/>
                <a:gd name="T21" fmla="*/ 12 h 25"/>
                <a:gd name="T22" fmla="*/ 25 w 25"/>
                <a:gd name="T23" fmla="*/ 12 h 25"/>
                <a:gd name="T24" fmla="*/ 24 w 25"/>
                <a:gd name="T25" fmla="*/ 8 h 25"/>
                <a:gd name="T26" fmla="*/ 21 w 25"/>
                <a:gd name="T27" fmla="*/ 4 h 25"/>
                <a:gd name="T28" fmla="*/ 17 w 25"/>
                <a:gd name="T29" fmla="*/ 1 h 25"/>
                <a:gd name="T30" fmla="*/ 12 w 25"/>
                <a:gd name="T31" fmla="*/ 0 h 25"/>
                <a:gd name="T32" fmla="*/ 12 w 25"/>
                <a:gd name="T33" fmla="*/ 0 h 25"/>
                <a:gd name="T34" fmla="*/ 8 w 25"/>
                <a:gd name="T35" fmla="*/ 1 h 25"/>
                <a:gd name="T36" fmla="*/ 4 w 25"/>
                <a:gd name="T37" fmla="*/ 4 h 25"/>
                <a:gd name="T38" fmla="*/ 1 w 25"/>
                <a:gd name="T39" fmla="*/ 8 h 25"/>
                <a:gd name="T40" fmla="*/ 0 w 25"/>
                <a:gd name="T41" fmla="*/ 12 h 25"/>
                <a:gd name="T42" fmla="*/ 0 w 25"/>
                <a:gd name="T4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5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8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1" y="21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8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4" name="Freeform 175">
              <a:extLst>
                <a:ext uri="{FF2B5EF4-FFF2-40B4-BE49-F238E27FC236}">
                  <a16:creationId xmlns:a16="http://schemas.microsoft.com/office/drawing/2014/main" id="{CE8679AF-8DB6-497F-B8B4-8B7E7511B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859"/>
              <a:ext cx="24" cy="24"/>
            </a:xfrm>
            <a:custGeom>
              <a:avLst/>
              <a:gdLst>
                <a:gd name="T0" fmla="*/ 0 w 24"/>
                <a:gd name="T1" fmla="*/ 12 h 24"/>
                <a:gd name="T2" fmla="*/ 0 w 24"/>
                <a:gd name="T3" fmla="*/ 12 h 24"/>
                <a:gd name="T4" fmla="*/ 1 w 24"/>
                <a:gd name="T5" fmla="*/ 16 h 24"/>
                <a:gd name="T6" fmla="*/ 4 w 24"/>
                <a:gd name="T7" fmla="*/ 21 h 24"/>
                <a:gd name="T8" fmla="*/ 7 w 24"/>
                <a:gd name="T9" fmla="*/ 23 h 24"/>
                <a:gd name="T10" fmla="*/ 13 w 24"/>
                <a:gd name="T11" fmla="*/ 24 h 24"/>
                <a:gd name="T12" fmla="*/ 13 w 24"/>
                <a:gd name="T13" fmla="*/ 24 h 24"/>
                <a:gd name="T14" fmla="*/ 17 w 24"/>
                <a:gd name="T15" fmla="*/ 23 h 24"/>
                <a:gd name="T16" fmla="*/ 21 w 24"/>
                <a:gd name="T17" fmla="*/ 21 h 24"/>
                <a:gd name="T18" fmla="*/ 23 w 24"/>
                <a:gd name="T19" fmla="*/ 16 h 24"/>
                <a:gd name="T20" fmla="*/ 24 w 24"/>
                <a:gd name="T21" fmla="*/ 12 h 24"/>
                <a:gd name="T22" fmla="*/ 24 w 24"/>
                <a:gd name="T23" fmla="*/ 12 h 24"/>
                <a:gd name="T24" fmla="*/ 23 w 24"/>
                <a:gd name="T25" fmla="*/ 8 h 24"/>
                <a:gd name="T26" fmla="*/ 21 w 24"/>
                <a:gd name="T27" fmla="*/ 3 h 24"/>
                <a:gd name="T28" fmla="*/ 17 w 24"/>
                <a:gd name="T29" fmla="*/ 1 h 24"/>
                <a:gd name="T30" fmla="*/ 13 w 24"/>
                <a:gd name="T31" fmla="*/ 0 h 24"/>
                <a:gd name="T32" fmla="*/ 13 w 24"/>
                <a:gd name="T33" fmla="*/ 0 h 24"/>
                <a:gd name="T34" fmla="*/ 7 w 24"/>
                <a:gd name="T35" fmla="*/ 1 h 24"/>
                <a:gd name="T36" fmla="*/ 4 w 24"/>
                <a:gd name="T37" fmla="*/ 3 h 24"/>
                <a:gd name="T38" fmla="*/ 1 w 24"/>
                <a:gd name="T39" fmla="*/ 8 h 24"/>
                <a:gd name="T40" fmla="*/ 0 w 24"/>
                <a:gd name="T41" fmla="*/ 12 h 24"/>
                <a:gd name="T42" fmla="*/ 0 w 24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2"/>
                  </a:moveTo>
                  <a:lnTo>
                    <a:pt x="0" y="12"/>
                  </a:lnTo>
                  <a:lnTo>
                    <a:pt x="1" y="16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8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8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5" name="Freeform 176">
              <a:extLst>
                <a:ext uri="{FF2B5EF4-FFF2-40B4-BE49-F238E27FC236}">
                  <a16:creationId xmlns:a16="http://schemas.microsoft.com/office/drawing/2014/main" id="{F59D4283-ECB2-4EDB-8272-6B8A17408F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" y="1076"/>
              <a:ext cx="25" cy="23"/>
            </a:xfrm>
            <a:custGeom>
              <a:avLst/>
              <a:gdLst>
                <a:gd name="T0" fmla="*/ 0 w 25"/>
                <a:gd name="T1" fmla="*/ 12 h 23"/>
                <a:gd name="T2" fmla="*/ 0 w 25"/>
                <a:gd name="T3" fmla="*/ 12 h 23"/>
                <a:gd name="T4" fmla="*/ 1 w 25"/>
                <a:gd name="T5" fmla="*/ 16 h 23"/>
                <a:gd name="T6" fmla="*/ 5 w 25"/>
                <a:gd name="T7" fmla="*/ 20 h 23"/>
                <a:gd name="T8" fmla="*/ 8 w 25"/>
                <a:gd name="T9" fmla="*/ 22 h 23"/>
                <a:gd name="T10" fmla="*/ 13 w 25"/>
                <a:gd name="T11" fmla="*/ 23 h 23"/>
                <a:gd name="T12" fmla="*/ 13 w 25"/>
                <a:gd name="T13" fmla="*/ 23 h 23"/>
                <a:gd name="T14" fmla="*/ 17 w 25"/>
                <a:gd name="T15" fmla="*/ 22 h 23"/>
                <a:gd name="T16" fmla="*/ 22 w 25"/>
                <a:gd name="T17" fmla="*/ 20 h 23"/>
                <a:gd name="T18" fmla="*/ 24 w 25"/>
                <a:gd name="T19" fmla="*/ 16 h 23"/>
                <a:gd name="T20" fmla="*/ 25 w 25"/>
                <a:gd name="T21" fmla="*/ 12 h 23"/>
                <a:gd name="T22" fmla="*/ 25 w 25"/>
                <a:gd name="T23" fmla="*/ 12 h 23"/>
                <a:gd name="T24" fmla="*/ 24 w 25"/>
                <a:gd name="T25" fmla="*/ 7 h 23"/>
                <a:gd name="T26" fmla="*/ 22 w 25"/>
                <a:gd name="T27" fmla="*/ 3 h 23"/>
                <a:gd name="T28" fmla="*/ 17 w 25"/>
                <a:gd name="T29" fmla="*/ 1 h 23"/>
                <a:gd name="T30" fmla="*/ 13 w 25"/>
                <a:gd name="T31" fmla="*/ 0 h 23"/>
                <a:gd name="T32" fmla="*/ 13 w 25"/>
                <a:gd name="T33" fmla="*/ 0 h 23"/>
                <a:gd name="T34" fmla="*/ 8 w 25"/>
                <a:gd name="T35" fmla="*/ 1 h 23"/>
                <a:gd name="T36" fmla="*/ 5 w 25"/>
                <a:gd name="T37" fmla="*/ 3 h 23"/>
                <a:gd name="T38" fmla="*/ 1 w 25"/>
                <a:gd name="T39" fmla="*/ 7 h 23"/>
                <a:gd name="T40" fmla="*/ 0 w 25"/>
                <a:gd name="T41" fmla="*/ 12 h 23"/>
                <a:gd name="T42" fmla="*/ 0 w 25"/>
                <a:gd name="T4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3">
                  <a:moveTo>
                    <a:pt x="0" y="12"/>
                  </a:moveTo>
                  <a:lnTo>
                    <a:pt x="0" y="12"/>
                  </a:lnTo>
                  <a:lnTo>
                    <a:pt x="1" y="16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7" y="22"/>
                  </a:lnTo>
                  <a:lnTo>
                    <a:pt x="22" y="20"/>
                  </a:lnTo>
                  <a:lnTo>
                    <a:pt x="24" y="16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1"/>
                  </a:lnTo>
                  <a:lnTo>
                    <a:pt x="5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6" name="Freeform 177">
              <a:extLst>
                <a:ext uri="{FF2B5EF4-FFF2-40B4-BE49-F238E27FC236}">
                  <a16:creationId xmlns:a16="http://schemas.microsoft.com/office/drawing/2014/main" id="{F3990444-D463-41C8-A968-F129BF3FD5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7" y="1179"/>
              <a:ext cx="25" cy="25"/>
            </a:xfrm>
            <a:custGeom>
              <a:avLst/>
              <a:gdLst>
                <a:gd name="T0" fmla="*/ 0 w 25"/>
                <a:gd name="T1" fmla="*/ 13 h 25"/>
                <a:gd name="T2" fmla="*/ 0 w 25"/>
                <a:gd name="T3" fmla="*/ 13 h 25"/>
                <a:gd name="T4" fmla="*/ 1 w 25"/>
                <a:gd name="T5" fmla="*/ 17 h 25"/>
                <a:gd name="T6" fmla="*/ 4 w 25"/>
                <a:gd name="T7" fmla="*/ 22 h 25"/>
                <a:gd name="T8" fmla="*/ 7 w 25"/>
                <a:gd name="T9" fmla="*/ 24 h 25"/>
                <a:gd name="T10" fmla="*/ 13 w 25"/>
                <a:gd name="T11" fmla="*/ 25 h 25"/>
                <a:gd name="T12" fmla="*/ 13 w 25"/>
                <a:gd name="T13" fmla="*/ 25 h 25"/>
                <a:gd name="T14" fmla="*/ 17 w 25"/>
                <a:gd name="T15" fmla="*/ 24 h 25"/>
                <a:gd name="T16" fmla="*/ 21 w 25"/>
                <a:gd name="T17" fmla="*/ 22 h 25"/>
                <a:gd name="T18" fmla="*/ 23 w 25"/>
                <a:gd name="T19" fmla="*/ 17 h 25"/>
                <a:gd name="T20" fmla="*/ 25 w 25"/>
                <a:gd name="T21" fmla="*/ 13 h 25"/>
                <a:gd name="T22" fmla="*/ 25 w 25"/>
                <a:gd name="T23" fmla="*/ 13 h 25"/>
                <a:gd name="T24" fmla="*/ 23 w 25"/>
                <a:gd name="T25" fmla="*/ 8 h 25"/>
                <a:gd name="T26" fmla="*/ 21 w 25"/>
                <a:gd name="T27" fmla="*/ 5 h 25"/>
                <a:gd name="T28" fmla="*/ 17 w 25"/>
                <a:gd name="T29" fmla="*/ 1 h 25"/>
                <a:gd name="T30" fmla="*/ 13 w 25"/>
                <a:gd name="T31" fmla="*/ 0 h 25"/>
                <a:gd name="T32" fmla="*/ 13 w 25"/>
                <a:gd name="T33" fmla="*/ 0 h 25"/>
                <a:gd name="T34" fmla="*/ 7 w 25"/>
                <a:gd name="T35" fmla="*/ 1 h 25"/>
                <a:gd name="T36" fmla="*/ 4 w 25"/>
                <a:gd name="T37" fmla="*/ 5 h 25"/>
                <a:gd name="T38" fmla="*/ 1 w 25"/>
                <a:gd name="T39" fmla="*/ 8 h 25"/>
                <a:gd name="T40" fmla="*/ 0 w 25"/>
                <a:gd name="T41" fmla="*/ 13 h 25"/>
                <a:gd name="T42" fmla="*/ 0 w 25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5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7" y="24"/>
                  </a:lnTo>
                  <a:lnTo>
                    <a:pt x="21" y="22"/>
                  </a:lnTo>
                  <a:lnTo>
                    <a:pt x="23" y="17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3" y="8"/>
                  </a:lnTo>
                  <a:lnTo>
                    <a:pt x="21" y="5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7" name="Freeform 178">
              <a:extLst>
                <a:ext uri="{FF2B5EF4-FFF2-40B4-BE49-F238E27FC236}">
                  <a16:creationId xmlns:a16="http://schemas.microsoft.com/office/drawing/2014/main" id="{6A6E0AC5-FE98-439F-AA7E-713CF260F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" y="1169"/>
              <a:ext cx="23" cy="23"/>
            </a:xfrm>
            <a:custGeom>
              <a:avLst/>
              <a:gdLst>
                <a:gd name="T0" fmla="*/ 0 w 23"/>
                <a:gd name="T1" fmla="*/ 11 h 23"/>
                <a:gd name="T2" fmla="*/ 0 w 23"/>
                <a:gd name="T3" fmla="*/ 11 h 23"/>
                <a:gd name="T4" fmla="*/ 1 w 23"/>
                <a:gd name="T5" fmla="*/ 16 h 23"/>
                <a:gd name="T6" fmla="*/ 3 w 23"/>
                <a:gd name="T7" fmla="*/ 20 h 23"/>
                <a:gd name="T8" fmla="*/ 7 w 23"/>
                <a:gd name="T9" fmla="*/ 22 h 23"/>
                <a:gd name="T10" fmla="*/ 11 w 23"/>
                <a:gd name="T11" fmla="*/ 23 h 23"/>
                <a:gd name="T12" fmla="*/ 11 w 23"/>
                <a:gd name="T13" fmla="*/ 23 h 23"/>
                <a:gd name="T14" fmla="*/ 16 w 23"/>
                <a:gd name="T15" fmla="*/ 22 h 23"/>
                <a:gd name="T16" fmla="*/ 20 w 23"/>
                <a:gd name="T17" fmla="*/ 20 h 23"/>
                <a:gd name="T18" fmla="*/ 22 w 23"/>
                <a:gd name="T19" fmla="*/ 16 h 23"/>
                <a:gd name="T20" fmla="*/ 23 w 23"/>
                <a:gd name="T21" fmla="*/ 11 h 23"/>
                <a:gd name="T22" fmla="*/ 23 w 23"/>
                <a:gd name="T23" fmla="*/ 11 h 23"/>
                <a:gd name="T24" fmla="*/ 22 w 23"/>
                <a:gd name="T25" fmla="*/ 7 h 23"/>
                <a:gd name="T26" fmla="*/ 20 w 23"/>
                <a:gd name="T27" fmla="*/ 3 h 23"/>
                <a:gd name="T28" fmla="*/ 16 w 23"/>
                <a:gd name="T29" fmla="*/ 1 h 23"/>
                <a:gd name="T30" fmla="*/ 11 w 23"/>
                <a:gd name="T31" fmla="*/ 0 h 23"/>
                <a:gd name="T32" fmla="*/ 11 w 23"/>
                <a:gd name="T33" fmla="*/ 0 h 23"/>
                <a:gd name="T34" fmla="*/ 7 w 23"/>
                <a:gd name="T35" fmla="*/ 1 h 23"/>
                <a:gd name="T36" fmla="*/ 3 w 23"/>
                <a:gd name="T37" fmla="*/ 3 h 23"/>
                <a:gd name="T38" fmla="*/ 1 w 23"/>
                <a:gd name="T39" fmla="*/ 7 h 23"/>
                <a:gd name="T40" fmla="*/ 0 w 23"/>
                <a:gd name="T41" fmla="*/ 11 h 23"/>
                <a:gd name="T42" fmla="*/ 0 w 23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2" y="7"/>
                  </a:lnTo>
                  <a:lnTo>
                    <a:pt x="20" y="3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8" name="Freeform 179">
              <a:extLst>
                <a:ext uri="{FF2B5EF4-FFF2-40B4-BE49-F238E27FC236}">
                  <a16:creationId xmlns:a16="http://schemas.microsoft.com/office/drawing/2014/main" id="{7EDF5CD8-3327-4684-A08E-941A6AD54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83" y="1169"/>
              <a:ext cx="25" cy="23"/>
            </a:xfrm>
            <a:custGeom>
              <a:avLst/>
              <a:gdLst>
                <a:gd name="T0" fmla="*/ 0 w 25"/>
                <a:gd name="T1" fmla="*/ 11 h 23"/>
                <a:gd name="T2" fmla="*/ 0 w 25"/>
                <a:gd name="T3" fmla="*/ 11 h 23"/>
                <a:gd name="T4" fmla="*/ 1 w 25"/>
                <a:gd name="T5" fmla="*/ 16 h 23"/>
                <a:gd name="T6" fmla="*/ 3 w 25"/>
                <a:gd name="T7" fmla="*/ 20 h 23"/>
                <a:gd name="T8" fmla="*/ 8 w 25"/>
                <a:gd name="T9" fmla="*/ 22 h 23"/>
                <a:gd name="T10" fmla="*/ 12 w 25"/>
                <a:gd name="T11" fmla="*/ 23 h 23"/>
                <a:gd name="T12" fmla="*/ 12 w 25"/>
                <a:gd name="T13" fmla="*/ 23 h 23"/>
                <a:gd name="T14" fmla="*/ 17 w 25"/>
                <a:gd name="T15" fmla="*/ 22 h 23"/>
                <a:gd name="T16" fmla="*/ 20 w 25"/>
                <a:gd name="T17" fmla="*/ 20 h 23"/>
                <a:gd name="T18" fmla="*/ 24 w 25"/>
                <a:gd name="T19" fmla="*/ 16 h 23"/>
                <a:gd name="T20" fmla="*/ 25 w 25"/>
                <a:gd name="T21" fmla="*/ 11 h 23"/>
                <a:gd name="T22" fmla="*/ 25 w 25"/>
                <a:gd name="T23" fmla="*/ 11 h 23"/>
                <a:gd name="T24" fmla="*/ 24 w 25"/>
                <a:gd name="T25" fmla="*/ 7 h 23"/>
                <a:gd name="T26" fmla="*/ 20 w 25"/>
                <a:gd name="T27" fmla="*/ 3 h 23"/>
                <a:gd name="T28" fmla="*/ 17 w 25"/>
                <a:gd name="T29" fmla="*/ 1 h 23"/>
                <a:gd name="T30" fmla="*/ 12 w 25"/>
                <a:gd name="T31" fmla="*/ 0 h 23"/>
                <a:gd name="T32" fmla="*/ 12 w 25"/>
                <a:gd name="T33" fmla="*/ 0 h 23"/>
                <a:gd name="T34" fmla="*/ 8 w 25"/>
                <a:gd name="T35" fmla="*/ 1 h 23"/>
                <a:gd name="T36" fmla="*/ 3 w 25"/>
                <a:gd name="T37" fmla="*/ 3 h 23"/>
                <a:gd name="T38" fmla="*/ 1 w 25"/>
                <a:gd name="T39" fmla="*/ 7 h 23"/>
                <a:gd name="T40" fmla="*/ 0 w 25"/>
                <a:gd name="T41" fmla="*/ 11 h 23"/>
                <a:gd name="T42" fmla="*/ 0 w 25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8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4" y="16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79" name="Freeform 180">
              <a:extLst>
                <a:ext uri="{FF2B5EF4-FFF2-40B4-BE49-F238E27FC236}">
                  <a16:creationId xmlns:a16="http://schemas.microsoft.com/office/drawing/2014/main" id="{301B0469-5770-473D-8E6E-5236D8439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8" y="1196"/>
              <a:ext cx="25" cy="25"/>
            </a:xfrm>
            <a:custGeom>
              <a:avLst/>
              <a:gdLst>
                <a:gd name="T0" fmla="*/ 0 w 25"/>
                <a:gd name="T1" fmla="*/ 13 h 25"/>
                <a:gd name="T2" fmla="*/ 0 w 25"/>
                <a:gd name="T3" fmla="*/ 13 h 25"/>
                <a:gd name="T4" fmla="*/ 1 w 25"/>
                <a:gd name="T5" fmla="*/ 18 h 25"/>
                <a:gd name="T6" fmla="*/ 4 w 25"/>
                <a:gd name="T7" fmla="*/ 22 h 25"/>
                <a:gd name="T8" fmla="*/ 8 w 25"/>
                <a:gd name="T9" fmla="*/ 24 h 25"/>
                <a:gd name="T10" fmla="*/ 12 w 25"/>
                <a:gd name="T11" fmla="*/ 25 h 25"/>
                <a:gd name="T12" fmla="*/ 12 w 25"/>
                <a:gd name="T13" fmla="*/ 25 h 25"/>
                <a:gd name="T14" fmla="*/ 17 w 25"/>
                <a:gd name="T15" fmla="*/ 24 h 25"/>
                <a:gd name="T16" fmla="*/ 21 w 25"/>
                <a:gd name="T17" fmla="*/ 22 h 25"/>
                <a:gd name="T18" fmla="*/ 24 w 25"/>
                <a:gd name="T19" fmla="*/ 18 h 25"/>
                <a:gd name="T20" fmla="*/ 25 w 25"/>
                <a:gd name="T21" fmla="*/ 13 h 25"/>
                <a:gd name="T22" fmla="*/ 25 w 25"/>
                <a:gd name="T23" fmla="*/ 13 h 25"/>
                <a:gd name="T24" fmla="*/ 24 w 25"/>
                <a:gd name="T25" fmla="*/ 8 h 25"/>
                <a:gd name="T26" fmla="*/ 21 w 25"/>
                <a:gd name="T27" fmla="*/ 5 h 25"/>
                <a:gd name="T28" fmla="*/ 17 w 25"/>
                <a:gd name="T29" fmla="*/ 2 h 25"/>
                <a:gd name="T30" fmla="*/ 12 w 25"/>
                <a:gd name="T31" fmla="*/ 0 h 25"/>
                <a:gd name="T32" fmla="*/ 12 w 25"/>
                <a:gd name="T33" fmla="*/ 0 h 25"/>
                <a:gd name="T34" fmla="*/ 8 w 25"/>
                <a:gd name="T35" fmla="*/ 2 h 25"/>
                <a:gd name="T36" fmla="*/ 4 w 25"/>
                <a:gd name="T37" fmla="*/ 5 h 25"/>
                <a:gd name="T38" fmla="*/ 1 w 25"/>
                <a:gd name="T39" fmla="*/ 8 h 25"/>
                <a:gd name="T40" fmla="*/ 0 w 25"/>
                <a:gd name="T41" fmla="*/ 13 h 25"/>
                <a:gd name="T42" fmla="*/ 0 w 25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5">
                  <a:moveTo>
                    <a:pt x="0" y="13"/>
                  </a:moveTo>
                  <a:lnTo>
                    <a:pt x="0" y="13"/>
                  </a:lnTo>
                  <a:lnTo>
                    <a:pt x="1" y="18"/>
                  </a:lnTo>
                  <a:lnTo>
                    <a:pt x="4" y="22"/>
                  </a:lnTo>
                  <a:lnTo>
                    <a:pt x="8" y="24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7" y="24"/>
                  </a:lnTo>
                  <a:lnTo>
                    <a:pt x="21" y="22"/>
                  </a:lnTo>
                  <a:lnTo>
                    <a:pt x="24" y="18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4" y="8"/>
                  </a:lnTo>
                  <a:lnTo>
                    <a:pt x="21" y="5"/>
                  </a:lnTo>
                  <a:lnTo>
                    <a:pt x="17" y="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4" y="5"/>
                  </a:lnTo>
                  <a:lnTo>
                    <a:pt x="1" y="8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80" name="Freeform 181">
              <a:extLst>
                <a:ext uri="{FF2B5EF4-FFF2-40B4-BE49-F238E27FC236}">
                  <a16:creationId xmlns:a16="http://schemas.microsoft.com/office/drawing/2014/main" id="{FB974BE2-5510-46D9-869E-483CFC817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1215"/>
              <a:ext cx="24" cy="23"/>
            </a:xfrm>
            <a:custGeom>
              <a:avLst/>
              <a:gdLst>
                <a:gd name="T0" fmla="*/ 0 w 24"/>
                <a:gd name="T1" fmla="*/ 11 h 23"/>
                <a:gd name="T2" fmla="*/ 0 w 24"/>
                <a:gd name="T3" fmla="*/ 11 h 23"/>
                <a:gd name="T4" fmla="*/ 1 w 24"/>
                <a:gd name="T5" fmla="*/ 16 h 23"/>
                <a:gd name="T6" fmla="*/ 3 w 24"/>
                <a:gd name="T7" fmla="*/ 20 h 23"/>
                <a:gd name="T8" fmla="*/ 7 w 24"/>
                <a:gd name="T9" fmla="*/ 23 h 23"/>
                <a:gd name="T10" fmla="*/ 11 w 24"/>
                <a:gd name="T11" fmla="*/ 23 h 23"/>
                <a:gd name="T12" fmla="*/ 11 w 24"/>
                <a:gd name="T13" fmla="*/ 23 h 23"/>
                <a:gd name="T14" fmla="*/ 17 w 24"/>
                <a:gd name="T15" fmla="*/ 23 h 23"/>
                <a:gd name="T16" fmla="*/ 20 w 24"/>
                <a:gd name="T17" fmla="*/ 20 h 23"/>
                <a:gd name="T18" fmla="*/ 23 w 24"/>
                <a:gd name="T19" fmla="*/ 16 h 23"/>
                <a:gd name="T20" fmla="*/ 24 w 24"/>
                <a:gd name="T21" fmla="*/ 11 h 23"/>
                <a:gd name="T22" fmla="*/ 24 w 24"/>
                <a:gd name="T23" fmla="*/ 11 h 23"/>
                <a:gd name="T24" fmla="*/ 23 w 24"/>
                <a:gd name="T25" fmla="*/ 7 h 23"/>
                <a:gd name="T26" fmla="*/ 20 w 24"/>
                <a:gd name="T27" fmla="*/ 3 h 23"/>
                <a:gd name="T28" fmla="*/ 17 w 24"/>
                <a:gd name="T29" fmla="*/ 1 h 23"/>
                <a:gd name="T30" fmla="*/ 11 w 24"/>
                <a:gd name="T31" fmla="*/ 0 h 23"/>
                <a:gd name="T32" fmla="*/ 11 w 24"/>
                <a:gd name="T33" fmla="*/ 0 h 23"/>
                <a:gd name="T34" fmla="*/ 7 w 24"/>
                <a:gd name="T35" fmla="*/ 1 h 23"/>
                <a:gd name="T36" fmla="*/ 3 w 24"/>
                <a:gd name="T37" fmla="*/ 3 h 23"/>
                <a:gd name="T38" fmla="*/ 1 w 24"/>
                <a:gd name="T39" fmla="*/ 7 h 23"/>
                <a:gd name="T40" fmla="*/ 0 w 24"/>
                <a:gd name="T41" fmla="*/ 11 h 23"/>
                <a:gd name="T42" fmla="*/ 0 w 24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3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7" y="23"/>
                  </a:lnTo>
                  <a:lnTo>
                    <a:pt x="20" y="20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81" name="Freeform 182">
              <a:extLst>
                <a:ext uri="{FF2B5EF4-FFF2-40B4-BE49-F238E27FC236}">
                  <a16:creationId xmlns:a16="http://schemas.microsoft.com/office/drawing/2014/main" id="{3DDD6844-41E6-4E86-87D3-E7B138FDB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1215"/>
              <a:ext cx="24" cy="23"/>
            </a:xfrm>
            <a:custGeom>
              <a:avLst/>
              <a:gdLst>
                <a:gd name="T0" fmla="*/ 0 w 24"/>
                <a:gd name="T1" fmla="*/ 11 h 23"/>
                <a:gd name="T2" fmla="*/ 0 w 24"/>
                <a:gd name="T3" fmla="*/ 11 h 23"/>
                <a:gd name="T4" fmla="*/ 0 w 24"/>
                <a:gd name="T5" fmla="*/ 16 h 23"/>
                <a:gd name="T6" fmla="*/ 4 w 24"/>
                <a:gd name="T7" fmla="*/ 20 h 23"/>
                <a:gd name="T8" fmla="*/ 7 w 24"/>
                <a:gd name="T9" fmla="*/ 23 h 23"/>
                <a:gd name="T10" fmla="*/ 12 w 24"/>
                <a:gd name="T11" fmla="*/ 23 h 23"/>
                <a:gd name="T12" fmla="*/ 12 w 24"/>
                <a:gd name="T13" fmla="*/ 23 h 23"/>
                <a:gd name="T14" fmla="*/ 16 w 24"/>
                <a:gd name="T15" fmla="*/ 23 h 23"/>
                <a:gd name="T16" fmla="*/ 21 w 24"/>
                <a:gd name="T17" fmla="*/ 20 h 23"/>
                <a:gd name="T18" fmla="*/ 23 w 24"/>
                <a:gd name="T19" fmla="*/ 16 h 23"/>
                <a:gd name="T20" fmla="*/ 24 w 24"/>
                <a:gd name="T21" fmla="*/ 11 h 23"/>
                <a:gd name="T22" fmla="*/ 24 w 24"/>
                <a:gd name="T23" fmla="*/ 11 h 23"/>
                <a:gd name="T24" fmla="*/ 23 w 24"/>
                <a:gd name="T25" fmla="*/ 7 h 23"/>
                <a:gd name="T26" fmla="*/ 21 w 24"/>
                <a:gd name="T27" fmla="*/ 3 h 23"/>
                <a:gd name="T28" fmla="*/ 16 w 24"/>
                <a:gd name="T29" fmla="*/ 1 h 23"/>
                <a:gd name="T30" fmla="*/ 12 w 24"/>
                <a:gd name="T31" fmla="*/ 0 h 23"/>
                <a:gd name="T32" fmla="*/ 12 w 24"/>
                <a:gd name="T33" fmla="*/ 0 h 23"/>
                <a:gd name="T34" fmla="*/ 7 w 24"/>
                <a:gd name="T35" fmla="*/ 1 h 23"/>
                <a:gd name="T36" fmla="*/ 4 w 24"/>
                <a:gd name="T37" fmla="*/ 3 h 23"/>
                <a:gd name="T38" fmla="*/ 0 w 24"/>
                <a:gd name="T39" fmla="*/ 7 h 23"/>
                <a:gd name="T40" fmla="*/ 0 w 24"/>
                <a:gd name="T41" fmla="*/ 11 h 23"/>
                <a:gd name="T42" fmla="*/ 0 w 24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0" y="11"/>
                  </a:moveTo>
                  <a:lnTo>
                    <a:pt x="0" y="11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3"/>
                  </a:lnTo>
                  <a:lnTo>
                    <a:pt x="21" y="20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0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82" name="Freeform 183">
              <a:extLst>
                <a:ext uri="{FF2B5EF4-FFF2-40B4-BE49-F238E27FC236}">
                  <a16:creationId xmlns:a16="http://schemas.microsoft.com/office/drawing/2014/main" id="{484B2640-203F-4CA7-85D0-1AB16DF77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4" y="1231"/>
              <a:ext cx="24" cy="24"/>
            </a:xfrm>
            <a:custGeom>
              <a:avLst/>
              <a:gdLst>
                <a:gd name="T0" fmla="*/ 0 w 24"/>
                <a:gd name="T1" fmla="*/ 11 h 24"/>
                <a:gd name="T2" fmla="*/ 0 w 24"/>
                <a:gd name="T3" fmla="*/ 11 h 24"/>
                <a:gd name="T4" fmla="*/ 1 w 24"/>
                <a:gd name="T5" fmla="*/ 17 h 24"/>
                <a:gd name="T6" fmla="*/ 4 w 24"/>
                <a:gd name="T7" fmla="*/ 20 h 24"/>
                <a:gd name="T8" fmla="*/ 7 w 24"/>
                <a:gd name="T9" fmla="*/ 23 h 24"/>
                <a:gd name="T10" fmla="*/ 12 w 24"/>
                <a:gd name="T11" fmla="*/ 24 h 24"/>
                <a:gd name="T12" fmla="*/ 12 w 24"/>
                <a:gd name="T13" fmla="*/ 24 h 24"/>
                <a:gd name="T14" fmla="*/ 17 w 24"/>
                <a:gd name="T15" fmla="*/ 23 h 24"/>
                <a:gd name="T16" fmla="*/ 21 w 24"/>
                <a:gd name="T17" fmla="*/ 20 h 24"/>
                <a:gd name="T18" fmla="*/ 23 w 24"/>
                <a:gd name="T19" fmla="*/ 17 h 24"/>
                <a:gd name="T20" fmla="*/ 24 w 24"/>
                <a:gd name="T21" fmla="*/ 11 h 24"/>
                <a:gd name="T22" fmla="*/ 24 w 24"/>
                <a:gd name="T23" fmla="*/ 11 h 24"/>
                <a:gd name="T24" fmla="*/ 23 w 24"/>
                <a:gd name="T25" fmla="*/ 7 h 24"/>
                <a:gd name="T26" fmla="*/ 21 w 24"/>
                <a:gd name="T27" fmla="*/ 3 h 24"/>
                <a:gd name="T28" fmla="*/ 17 w 24"/>
                <a:gd name="T29" fmla="*/ 1 h 24"/>
                <a:gd name="T30" fmla="*/ 12 w 24"/>
                <a:gd name="T31" fmla="*/ 0 h 24"/>
                <a:gd name="T32" fmla="*/ 12 w 24"/>
                <a:gd name="T33" fmla="*/ 0 h 24"/>
                <a:gd name="T34" fmla="*/ 7 w 24"/>
                <a:gd name="T35" fmla="*/ 1 h 24"/>
                <a:gd name="T36" fmla="*/ 4 w 24"/>
                <a:gd name="T37" fmla="*/ 3 h 24"/>
                <a:gd name="T38" fmla="*/ 1 w 24"/>
                <a:gd name="T39" fmla="*/ 7 h 24"/>
                <a:gd name="T40" fmla="*/ 0 w 24"/>
                <a:gd name="T41" fmla="*/ 11 h 24"/>
                <a:gd name="T42" fmla="*/ 0 w 24"/>
                <a:gd name="T4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1"/>
                  </a:moveTo>
                  <a:lnTo>
                    <a:pt x="0" y="11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0"/>
                  </a:lnTo>
                  <a:lnTo>
                    <a:pt x="23" y="17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83" name="Freeform 184">
              <a:extLst>
                <a:ext uri="{FF2B5EF4-FFF2-40B4-BE49-F238E27FC236}">
                  <a16:creationId xmlns:a16="http://schemas.microsoft.com/office/drawing/2014/main" id="{ADBAA1A8-C13E-4CB7-9AFC-22EAEB1C6D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9" y="1231"/>
              <a:ext cx="25" cy="24"/>
            </a:xfrm>
            <a:custGeom>
              <a:avLst/>
              <a:gdLst>
                <a:gd name="T0" fmla="*/ 0 w 25"/>
                <a:gd name="T1" fmla="*/ 11 h 24"/>
                <a:gd name="T2" fmla="*/ 0 w 25"/>
                <a:gd name="T3" fmla="*/ 11 h 24"/>
                <a:gd name="T4" fmla="*/ 1 w 25"/>
                <a:gd name="T5" fmla="*/ 17 h 24"/>
                <a:gd name="T6" fmla="*/ 4 w 25"/>
                <a:gd name="T7" fmla="*/ 20 h 24"/>
                <a:gd name="T8" fmla="*/ 8 w 25"/>
                <a:gd name="T9" fmla="*/ 23 h 24"/>
                <a:gd name="T10" fmla="*/ 12 w 25"/>
                <a:gd name="T11" fmla="*/ 24 h 24"/>
                <a:gd name="T12" fmla="*/ 12 w 25"/>
                <a:gd name="T13" fmla="*/ 24 h 24"/>
                <a:gd name="T14" fmla="*/ 17 w 25"/>
                <a:gd name="T15" fmla="*/ 23 h 24"/>
                <a:gd name="T16" fmla="*/ 21 w 25"/>
                <a:gd name="T17" fmla="*/ 20 h 24"/>
                <a:gd name="T18" fmla="*/ 24 w 25"/>
                <a:gd name="T19" fmla="*/ 17 h 24"/>
                <a:gd name="T20" fmla="*/ 25 w 25"/>
                <a:gd name="T21" fmla="*/ 11 h 24"/>
                <a:gd name="T22" fmla="*/ 25 w 25"/>
                <a:gd name="T23" fmla="*/ 11 h 24"/>
                <a:gd name="T24" fmla="*/ 24 w 25"/>
                <a:gd name="T25" fmla="*/ 7 h 24"/>
                <a:gd name="T26" fmla="*/ 21 w 25"/>
                <a:gd name="T27" fmla="*/ 3 h 24"/>
                <a:gd name="T28" fmla="*/ 17 w 25"/>
                <a:gd name="T29" fmla="*/ 1 h 24"/>
                <a:gd name="T30" fmla="*/ 12 w 25"/>
                <a:gd name="T31" fmla="*/ 0 h 24"/>
                <a:gd name="T32" fmla="*/ 12 w 25"/>
                <a:gd name="T33" fmla="*/ 0 h 24"/>
                <a:gd name="T34" fmla="*/ 8 w 25"/>
                <a:gd name="T35" fmla="*/ 1 h 24"/>
                <a:gd name="T36" fmla="*/ 4 w 25"/>
                <a:gd name="T37" fmla="*/ 3 h 24"/>
                <a:gd name="T38" fmla="*/ 1 w 25"/>
                <a:gd name="T39" fmla="*/ 7 h 24"/>
                <a:gd name="T40" fmla="*/ 0 w 25"/>
                <a:gd name="T41" fmla="*/ 11 h 24"/>
                <a:gd name="T42" fmla="*/ 0 w 25"/>
                <a:gd name="T43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4">
                  <a:moveTo>
                    <a:pt x="0" y="11"/>
                  </a:moveTo>
                  <a:lnTo>
                    <a:pt x="0" y="11"/>
                  </a:lnTo>
                  <a:lnTo>
                    <a:pt x="1" y="17"/>
                  </a:lnTo>
                  <a:lnTo>
                    <a:pt x="4" y="20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0"/>
                  </a:lnTo>
                  <a:lnTo>
                    <a:pt x="24" y="17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3"/>
                  </a:lnTo>
                  <a:lnTo>
                    <a:pt x="1" y="7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84" name="Freeform 185">
              <a:extLst>
                <a:ext uri="{FF2B5EF4-FFF2-40B4-BE49-F238E27FC236}">
                  <a16:creationId xmlns:a16="http://schemas.microsoft.com/office/drawing/2014/main" id="{717E6008-4719-41BC-81E8-AE239DF45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1250"/>
              <a:ext cx="24" cy="24"/>
            </a:xfrm>
            <a:custGeom>
              <a:avLst/>
              <a:gdLst>
                <a:gd name="T0" fmla="*/ 0 w 24"/>
                <a:gd name="T1" fmla="*/ 13 h 24"/>
                <a:gd name="T2" fmla="*/ 0 w 24"/>
                <a:gd name="T3" fmla="*/ 13 h 24"/>
                <a:gd name="T4" fmla="*/ 1 w 24"/>
                <a:gd name="T5" fmla="*/ 17 h 24"/>
                <a:gd name="T6" fmla="*/ 4 w 24"/>
                <a:gd name="T7" fmla="*/ 21 h 24"/>
                <a:gd name="T8" fmla="*/ 7 w 24"/>
                <a:gd name="T9" fmla="*/ 23 h 24"/>
                <a:gd name="T10" fmla="*/ 13 w 24"/>
                <a:gd name="T11" fmla="*/ 24 h 24"/>
                <a:gd name="T12" fmla="*/ 13 w 24"/>
                <a:gd name="T13" fmla="*/ 24 h 24"/>
                <a:gd name="T14" fmla="*/ 17 w 24"/>
                <a:gd name="T15" fmla="*/ 23 h 24"/>
                <a:gd name="T16" fmla="*/ 21 w 24"/>
                <a:gd name="T17" fmla="*/ 21 h 24"/>
                <a:gd name="T18" fmla="*/ 23 w 24"/>
                <a:gd name="T19" fmla="*/ 17 h 24"/>
                <a:gd name="T20" fmla="*/ 24 w 24"/>
                <a:gd name="T21" fmla="*/ 13 h 24"/>
                <a:gd name="T22" fmla="*/ 24 w 24"/>
                <a:gd name="T23" fmla="*/ 13 h 24"/>
                <a:gd name="T24" fmla="*/ 23 w 24"/>
                <a:gd name="T25" fmla="*/ 7 h 24"/>
                <a:gd name="T26" fmla="*/ 21 w 24"/>
                <a:gd name="T27" fmla="*/ 4 h 24"/>
                <a:gd name="T28" fmla="*/ 17 w 24"/>
                <a:gd name="T29" fmla="*/ 1 h 24"/>
                <a:gd name="T30" fmla="*/ 13 w 24"/>
                <a:gd name="T31" fmla="*/ 0 h 24"/>
                <a:gd name="T32" fmla="*/ 13 w 24"/>
                <a:gd name="T33" fmla="*/ 0 h 24"/>
                <a:gd name="T34" fmla="*/ 7 w 24"/>
                <a:gd name="T35" fmla="*/ 1 h 24"/>
                <a:gd name="T36" fmla="*/ 4 w 24"/>
                <a:gd name="T37" fmla="*/ 4 h 24"/>
                <a:gd name="T38" fmla="*/ 1 w 24"/>
                <a:gd name="T39" fmla="*/ 7 h 24"/>
                <a:gd name="T40" fmla="*/ 0 w 24"/>
                <a:gd name="T41" fmla="*/ 13 h 24"/>
                <a:gd name="T42" fmla="*/ 0 w 24"/>
                <a:gd name="T4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3" y="24"/>
                  </a:lnTo>
                  <a:lnTo>
                    <a:pt x="13" y="24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7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85" name="Freeform 186">
              <a:extLst>
                <a:ext uri="{FF2B5EF4-FFF2-40B4-BE49-F238E27FC236}">
                  <a16:creationId xmlns:a16="http://schemas.microsoft.com/office/drawing/2014/main" id="{A3E41BEA-4539-43A4-9194-190168128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1315"/>
              <a:ext cx="25" cy="24"/>
            </a:xfrm>
            <a:custGeom>
              <a:avLst/>
              <a:gdLst>
                <a:gd name="T0" fmla="*/ 0 w 25"/>
                <a:gd name="T1" fmla="*/ 12 h 24"/>
                <a:gd name="T2" fmla="*/ 0 w 25"/>
                <a:gd name="T3" fmla="*/ 12 h 24"/>
                <a:gd name="T4" fmla="*/ 1 w 25"/>
                <a:gd name="T5" fmla="*/ 17 h 24"/>
                <a:gd name="T6" fmla="*/ 3 w 25"/>
                <a:gd name="T7" fmla="*/ 20 h 24"/>
                <a:gd name="T8" fmla="*/ 8 w 25"/>
                <a:gd name="T9" fmla="*/ 23 h 24"/>
                <a:gd name="T10" fmla="*/ 12 w 25"/>
                <a:gd name="T11" fmla="*/ 24 h 24"/>
                <a:gd name="T12" fmla="*/ 12 w 25"/>
                <a:gd name="T13" fmla="*/ 24 h 24"/>
                <a:gd name="T14" fmla="*/ 17 w 25"/>
                <a:gd name="T15" fmla="*/ 23 h 24"/>
                <a:gd name="T16" fmla="*/ 21 w 25"/>
                <a:gd name="T17" fmla="*/ 20 h 24"/>
                <a:gd name="T18" fmla="*/ 24 w 25"/>
                <a:gd name="T19" fmla="*/ 17 h 24"/>
                <a:gd name="T20" fmla="*/ 25 w 25"/>
                <a:gd name="T21" fmla="*/ 12 h 24"/>
                <a:gd name="T22" fmla="*/ 25 w 25"/>
                <a:gd name="T23" fmla="*/ 12 h 24"/>
                <a:gd name="T24" fmla="*/ 24 w 25"/>
                <a:gd name="T25" fmla="*/ 7 h 24"/>
                <a:gd name="T26" fmla="*/ 21 w 25"/>
                <a:gd name="T27" fmla="*/ 3 h 24"/>
                <a:gd name="T28" fmla="*/ 17 w 25"/>
                <a:gd name="T29" fmla="*/ 1 h 24"/>
                <a:gd name="T30" fmla="*/ 12 w 25"/>
                <a:gd name="T31" fmla="*/ 0 h 24"/>
                <a:gd name="T32" fmla="*/ 12 w 25"/>
                <a:gd name="T33" fmla="*/ 0 h 24"/>
                <a:gd name="T34" fmla="*/ 8 w 25"/>
                <a:gd name="T35" fmla="*/ 1 h 24"/>
                <a:gd name="T36" fmla="*/ 3 w 25"/>
                <a:gd name="T37" fmla="*/ 3 h 24"/>
                <a:gd name="T38" fmla="*/ 1 w 25"/>
                <a:gd name="T39" fmla="*/ 7 h 24"/>
                <a:gd name="T40" fmla="*/ 0 w 25"/>
                <a:gd name="T41" fmla="*/ 12 h 24"/>
                <a:gd name="T42" fmla="*/ 0 w 25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4">
                  <a:moveTo>
                    <a:pt x="0" y="12"/>
                  </a:moveTo>
                  <a:lnTo>
                    <a:pt x="0" y="12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1" y="20"/>
                  </a:lnTo>
                  <a:lnTo>
                    <a:pt x="24" y="17"/>
                  </a:lnTo>
                  <a:lnTo>
                    <a:pt x="25" y="12"/>
                  </a:lnTo>
                  <a:lnTo>
                    <a:pt x="25" y="12"/>
                  </a:lnTo>
                  <a:lnTo>
                    <a:pt x="24" y="7"/>
                  </a:lnTo>
                  <a:lnTo>
                    <a:pt x="21" y="3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86" name="Freeform 187">
              <a:extLst>
                <a:ext uri="{FF2B5EF4-FFF2-40B4-BE49-F238E27FC236}">
                  <a16:creationId xmlns:a16="http://schemas.microsoft.com/office/drawing/2014/main" id="{A568A46A-758C-4397-A7C2-3ED957481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8" y="1352"/>
              <a:ext cx="23" cy="24"/>
            </a:xfrm>
            <a:custGeom>
              <a:avLst/>
              <a:gdLst>
                <a:gd name="T0" fmla="*/ 0 w 23"/>
                <a:gd name="T1" fmla="*/ 12 h 24"/>
                <a:gd name="T2" fmla="*/ 0 w 23"/>
                <a:gd name="T3" fmla="*/ 12 h 24"/>
                <a:gd name="T4" fmla="*/ 1 w 23"/>
                <a:gd name="T5" fmla="*/ 16 h 24"/>
                <a:gd name="T6" fmla="*/ 3 w 23"/>
                <a:gd name="T7" fmla="*/ 21 h 24"/>
                <a:gd name="T8" fmla="*/ 7 w 23"/>
                <a:gd name="T9" fmla="*/ 23 h 24"/>
                <a:gd name="T10" fmla="*/ 11 w 23"/>
                <a:gd name="T11" fmla="*/ 24 h 24"/>
                <a:gd name="T12" fmla="*/ 11 w 23"/>
                <a:gd name="T13" fmla="*/ 24 h 24"/>
                <a:gd name="T14" fmla="*/ 16 w 23"/>
                <a:gd name="T15" fmla="*/ 23 h 24"/>
                <a:gd name="T16" fmla="*/ 20 w 23"/>
                <a:gd name="T17" fmla="*/ 21 h 24"/>
                <a:gd name="T18" fmla="*/ 22 w 23"/>
                <a:gd name="T19" fmla="*/ 16 h 24"/>
                <a:gd name="T20" fmla="*/ 23 w 23"/>
                <a:gd name="T21" fmla="*/ 12 h 24"/>
                <a:gd name="T22" fmla="*/ 23 w 23"/>
                <a:gd name="T23" fmla="*/ 12 h 24"/>
                <a:gd name="T24" fmla="*/ 22 w 23"/>
                <a:gd name="T25" fmla="*/ 7 h 24"/>
                <a:gd name="T26" fmla="*/ 20 w 23"/>
                <a:gd name="T27" fmla="*/ 3 h 24"/>
                <a:gd name="T28" fmla="*/ 16 w 23"/>
                <a:gd name="T29" fmla="*/ 0 h 24"/>
                <a:gd name="T30" fmla="*/ 11 w 23"/>
                <a:gd name="T31" fmla="*/ 0 h 24"/>
                <a:gd name="T32" fmla="*/ 11 w 23"/>
                <a:gd name="T33" fmla="*/ 0 h 24"/>
                <a:gd name="T34" fmla="*/ 7 w 23"/>
                <a:gd name="T35" fmla="*/ 0 h 24"/>
                <a:gd name="T36" fmla="*/ 3 w 23"/>
                <a:gd name="T37" fmla="*/ 3 h 24"/>
                <a:gd name="T38" fmla="*/ 1 w 23"/>
                <a:gd name="T39" fmla="*/ 7 h 24"/>
                <a:gd name="T40" fmla="*/ 0 w 23"/>
                <a:gd name="T41" fmla="*/ 12 h 24"/>
                <a:gd name="T42" fmla="*/ 0 w 23"/>
                <a:gd name="T4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4">
                  <a:moveTo>
                    <a:pt x="0" y="12"/>
                  </a:moveTo>
                  <a:lnTo>
                    <a:pt x="0" y="12"/>
                  </a:lnTo>
                  <a:lnTo>
                    <a:pt x="1" y="16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22" y="16"/>
                  </a:lnTo>
                  <a:lnTo>
                    <a:pt x="23" y="12"/>
                  </a:lnTo>
                  <a:lnTo>
                    <a:pt x="23" y="12"/>
                  </a:lnTo>
                  <a:lnTo>
                    <a:pt x="22" y="7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87" name="Freeform 188">
              <a:extLst>
                <a:ext uri="{FF2B5EF4-FFF2-40B4-BE49-F238E27FC236}">
                  <a16:creationId xmlns:a16="http://schemas.microsoft.com/office/drawing/2014/main" id="{F4072398-6A20-4FAF-A2F6-7E5B60C27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5" y="1344"/>
              <a:ext cx="25" cy="24"/>
            </a:xfrm>
            <a:custGeom>
              <a:avLst/>
              <a:gdLst>
                <a:gd name="T0" fmla="*/ 0 w 25"/>
                <a:gd name="T1" fmla="*/ 13 h 24"/>
                <a:gd name="T2" fmla="*/ 0 w 25"/>
                <a:gd name="T3" fmla="*/ 13 h 24"/>
                <a:gd name="T4" fmla="*/ 2 w 25"/>
                <a:gd name="T5" fmla="*/ 17 h 24"/>
                <a:gd name="T6" fmla="*/ 4 w 25"/>
                <a:gd name="T7" fmla="*/ 21 h 24"/>
                <a:gd name="T8" fmla="*/ 8 w 25"/>
                <a:gd name="T9" fmla="*/ 23 h 24"/>
                <a:gd name="T10" fmla="*/ 12 w 25"/>
                <a:gd name="T11" fmla="*/ 24 h 24"/>
                <a:gd name="T12" fmla="*/ 12 w 25"/>
                <a:gd name="T13" fmla="*/ 24 h 24"/>
                <a:gd name="T14" fmla="*/ 18 w 25"/>
                <a:gd name="T15" fmla="*/ 23 h 24"/>
                <a:gd name="T16" fmla="*/ 21 w 25"/>
                <a:gd name="T17" fmla="*/ 21 h 24"/>
                <a:gd name="T18" fmla="*/ 24 w 25"/>
                <a:gd name="T19" fmla="*/ 17 h 24"/>
                <a:gd name="T20" fmla="*/ 25 w 25"/>
                <a:gd name="T21" fmla="*/ 13 h 24"/>
                <a:gd name="T22" fmla="*/ 25 w 25"/>
                <a:gd name="T23" fmla="*/ 13 h 24"/>
                <a:gd name="T24" fmla="*/ 24 w 25"/>
                <a:gd name="T25" fmla="*/ 7 h 24"/>
                <a:gd name="T26" fmla="*/ 21 w 25"/>
                <a:gd name="T27" fmla="*/ 4 h 24"/>
                <a:gd name="T28" fmla="*/ 18 w 25"/>
                <a:gd name="T29" fmla="*/ 1 h 24"/>
                <a:gd name="T30" fmla="*/ 12 w 25"/>
                <a:gd name="T31" fmla="*/ 0 h 24"/>
                <a:gd name="T32" fmla="*/ 12 w 25"/>
                <a:gd name="T33" fmla="*/ 0 h 24"/>
                <a:gd name="T34" fmla="*/ 8 w 25"/>
                <a:gd name="T35" fmla="*/ 1 h 24"/>
                <a:gd name="T36" fmla="*/ 4 w 25"/>
                <a:gd name="T37" fmla="*/ 4 h 24"/>
                <a:gd name="T38" fmla="*/ 2 w 25"/>
                <a:gd name="T39" fmla="*/ 7 h 24"/>
                <a:gd name="T40" fmla="*/ 0 w 25"/>
                <a:gd name="T41" fmla="*/ 13 h 24"/>
                <a:gd name="T42" fmla="*/ 0 w 25"/>
                <a:gd name="T4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4">
                  <a:moveTo>
                    <a:pt x="0" y="13"/>
                  </a:moveTo>
                  <a:lnTo>
                    <a:pt x="0" y="13"/>
                  </a:lnTo>
                  <a:lnTo>
                    <a:pt x="2" y="17"/>
                  </a:lnTo>
                  <a:lnTo>
                    <a:pt x="4" y="21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8" y="23"/>
                  </a:lnTo>
                  <a:lnTo>
                    <a:pt x="21" y="21"/>
                  </a:lnTo>
                  <a:lnTo>
                    <a:pt x="24" y="17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4" y="7"/>
                  </a:lnTo>
                  <a:lnTo>
                    <a:pt x="21" y="4"/>
                  </a:lnTo>
                  <a:lnTo>
                    <a:pt x="18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4" y="4"/>
                  </a:lnTo>
                  <a:lnTo>
                    <a:pt x="2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88" name="Freeform 189">
              <a:extLst>
                <a:ext uri="{FF2B5EF4-FFF2-40B4-BE49-F238E27FC236}">
                  <a16:creationId xmlns:a16="http://schemas.microsoft.com/office/drawing/2014/main" id="{B53EAA6C-5C21-43F7-A922-3E00AF5FCD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" y="1344"/>
              <a:ext cx="24" cy="24"/>
            </a:xfrm>
            <a:custGeom>
              <a:avLst/>
              <a:gdLst>
                <a:gd name="T0" fmla="*/ 0 w 24"/>
                <a:gd name="T1" fmla="*/ 13 h 24"/>
                <a:gd name="T2" fmla="*/ 0 w 24"/>
                <a:gd name="T3" fmla="*/ 13 h 24"/>
                <a:gd name="T4" fmla="*/ 1 w 24"/>
                <a:gd name="T5" fmla="*/ 17 h 24"/>
                <a:gd name="T6" fmla="*/ 3 w 24"/>
                <a:gd name="T7" fmla="*/ 21 h 24"/>
                <a:gd name="T8" fmla="*/ 7 w 24"/>
                <a:gd name="T9" fmla="*/ 23 h 24"/>
                <a:gd name="T10" fmla="*/ 11 w 24"/>
                <a:gd name="T11" fmla="*/ 24 h 24"/>
                <a:gd name="T12" fmla="*/ 11 w 24"/>
                <a:gd name="T13" fmla="*/ 24 h 24"/>
                <a:gd name="T14" fmla="*/ 17 w 24"/>
                <a:gd name="T15" fmla="*/ 23 h 24"/>
                <a:gd name="T16" fmla="*/ 20 w 24"/>
                <a:gd name="T17" fmla="*/ 21 h 24"/>
                <a:gd name="T18" fmla="*/ 23 w 24"/>
                <a:gd name="T19" fmla="*/ 17 h 24"/>
                <a:gd name="T20" fmla="*/ 24 w 24"/>
                <a:gd name="T21" fmla="*/ 13 h 24"/>
                <a:gd name="T22" fmla="*/ 24 w 24"/>
                <a:gd name="T23" fmla="*/ 13 h 24"/>
                <a:gd name="T24" fmla="*/ 23 w 24"/>
                <a:gd name="T25" fmla="*/ 7 h 24"/>
                <a:gd name="T26" fmla="*/ 20 w 24"/>
                <a:gd name="T27" fmla="*/ 4 h 24"/>
                <a:gd name="T28" fmla="*/ 17 w 24"/>
                <a:gd name="T29" fmla="*/ 1 h 24"/>
                <a:gd name="T30" fmla="*/ 11 w 24"/>
                <a:gd name="T31" fmla="*/ 0 h 24"/>
                <a:gd name="T32" fmla="*/ 11 w 24"/>
                <a:gd name="T33" fmla="*/ 0 h 24"/>
                <a:gd name="T34" fmla="*/ 7 w 24"/>
                <a:gd name="T35" fmla="*/ 1 h 24"/>
                <a:gd name="T36" fmla="*/ 3 w 24"/>
                <a:gd name="T37" fmla="*/ 4 h 24"/>
                <a:gd name="T38" fmla="*/ 1 w 24"/>
                <a:gd name="T39" fmla="*/ 7 h 24"/>
                <a:gd name="T40" fmla="*/ 0 w 24"/>
                <a:gd name="T41" fmla="*/ 13 h 24"/>
                <a:gd name="T42" fmla="*/ 0 w 24"/>
                <a:gd name="T4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4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89" name="Freeform 190">
              <a:extLst>
                <a:ext uri="{FF2B5EF4-FFF2-40B4-BE49-F238E27FC236}">
                  <a16:creationId xmlns:a16="http://schemas.microsoft.com/office/drawing/2014/main" id="{4076E4B6-BCE3-4C5D-9B24-6D2B760863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1361"/>
              <a:ext cx="23" cy="24"/>
            </a:xfrm>
            <a:custGeom>
              <a:avLst/>
              <a:gdLst>
                <a:gd name="T0" fmla="*/ 0 w 23"/>
                <a:gd name="T1" fmla="*/ 13 h 24"/>
                <a:gd name="T2" fmla="*/ 0 w 23"/>
                <a:gd name="T3" fmla="*/ 13 h 24"/>
                <a:gd name="T4" fmla="*/ 0 w 23"/>
                <a:gd name="T5" fmla="*/ 17 h 24"/>
                <a:gd name="T6" fmla="*/ 3 w 23"/>
                <a:gd name="T7" fmla="*/ 21 h 24"/>
                <a:gd name="T8" fmla="*/ 6 w 23"/>
                <a:gd name="T9" fmla="*/ 23 h 24"/>
                <a:gd name="T10" fmla="*/ 11 w 23"/>
                <a:gd name="T11" fmla="*/ 24 h 24"/>
                <a:gd name="T12" fmla="*/ 11 w 23"/>
                <a:gd name="T13" fmla="*/ 24 h 24"/>
                <a:gd name="T14" fmla="*/ 16 w 23"/>
                <a:gd name="T15" fmla="*/ 23 h 24"/>
                <a:gd name="T16" fmla="*/ 20 w 23"/>
                <a:gd name="T17" fmla="*/ 21 h 24"/>
                <a:gd name="T18" fmla="*/ 22 w 23"/>
                <a:gd name="T19" fmla="*/ 17 h 24"/>
                <a:gd name="T20" fmla="*/ 23 w 23"/>
                <a:gd name="T21" fmla="*/ 13 h 24"/>
                <a:gd name="T22" fmla="*/ 23 w 23"/>
                <a:gd name="T23" fmla="*/ 13 h 24"/>
                <a:gd name="T24" fmla="*/ 22 w 23"/>
                <a:gd name="T25" fmla="*/ 7 h 24"/>
                <a:gd name="T26" fmla="*/ 20 w 23"/>
                <a:gd name="T27" fmla="*/ 4 h 24"/>
                <a:gd name="T28" fmla="*/ 16 w 23"/>
                <a:gd name="T29" fmla="*/ 1 h 24"/>
                <a:gd name="T30" fmla="*/ 11 w 23"/>
                <a:gd name="T31" fmla="*/ 0 h 24"/>
                <a:gd name="T32" fmla="*/ 11 w 23"/>
                <a:gd name="T33" fmla="*/ 0 h 24"/>
                <a:gd name="T34" fmla="*/ 6 w 23"/>
                <a:gd name="T35" fmla="*/ 1 h 24"/>
                <a:gd name="T36" fmla="*/ 3 w 23"/>
                <a:gd name="T37" fmla="*/ 4 h 24"/>
                <a:gd name="T38" fmla="*/ 0 w 23"/>
                <a:gd name="T39" fmla="*/ 7 h 24"/>
                <a:gd name="T40" fmla="*/ 0 w 23"/>
                <a:gd name="T41" fmla="*/ 13 h 24"/>
                <a:gd name="T42" fmla="*/ 0 w 23"/>
                <a:gd name="T4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4">
                  <a:moveTo>
                    <a:pt x="0" y="13"/>
                  </a:moveTo>
                  <a:lnTo>
                    <a:pt x="0" y="13"/>
                  </a:lnTo>
                  <a:lnTo>
                    <a:pt x="0" y="17"/>
                  </a:lnTo>
                  <a:lnTo>
                    <a:pt x="3" y="21"/>
                  </a:lnTo>
                  <a:lnTo>
                    <a:pt x="6" y="23"/>
                  </a:lnTo>
                  <a:lnTo>
                    <a:pt x="11" y="24"/>
                  </a:lnTo>
                  <a:lnTo>
                    <a:pt x="11" y="24"/>
                  </a:lnTo>
                  <a:lnTo>
                    <a:pt x="16" y="23"/>
                  </a:lnTo>
                  <a:lnTo>
                    <a:pt x="20" y="21"/>
                  </a:lnTo>
                  <a:lnTo>
                    <a:pt x="22" y="17"/>
                  </a:lnTo>
                  <a:lnTo>
                    <a:pt x="23" y="13"/>
                  </a:lnTo>
                  <a:lnTo>
                    <a:pt x="23" y="13"/>
                  </a:lnTo>
                  <a:lnTo>
                    <a:pt x="22" y="7"/>
                  </a:lnTo>
                  <a:lnTo>
                    <a:pt x="20" y="4"/>
                  </a:lnTo>
                  <a:lnTo>
                    <a:pt x="16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6" y="1"/>
                  </a:lnTo>
                  <a:lnTo>
                    <a:pt x="3" y="4"/>
                  </a:lnTo>
                  <a:lnTo>
                    <a:pt x="0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90" name="Freeform 191">
              <a:extLst>
                <a:ext uri="{FF2B5EF4-FFF2-40B4-BE49-F238E27FC236}">
                  <a16:creationId xmlns:a16="http://schemas.microsoft.com/office/drawing/2014/main" id="{957FB023-D872-4A45-8CB6-6F467AB9C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361"/>
              <a:ext cx="25" cy="24"/>
            </a:xfrm>
            <a:custGeom>
              <a:avLst/>
              <a:gdLst>
                <a:gd name="T0" fmla="*/ 0 w 25"/>
                <a:gd name="T1" fmla="*/ 13 h 24"/>
                <a:gd name="T2" fmla="*/ 0 w 25"/>
                <a:gd name="T3" fmla="*/ 13 h 24"/>
                <a:gd name="T4" fmla="*/ 1 w 25"/>
                <a:gd name="T5" fmla="*/ 17 h 24"/>
                <a:gd name="T6" fmla="*/ 3 w 25"/>
                <a:gd name="T7" fmla="*/ 21 h 24"/>
                <a:gd name="T8" fmla="*/ 8 w 25"/>
                <a:gd name="T9" fmla="*/ 23 h 24"/>
                <a:gd name="T10" fmla="*/ 12 w 25"/>
                <a:gd name="T11" fmla="*/ 24 h 24"/>
                <a:gd name="T12" fmla="*/ 12 w 25"/>
                <a:gd name="T13" fmla="*/ 24 h 24"/>
                <a:gd name="T14" fmla="*/ 17 w 25"/>
                <a:gd name="T15" fmla="*/ 23 h 24"/>
                <a:gd name="T16" fmla="*/ 20 w 25"/>
                <a:gd name="T17" fmla="*/ 21 h 24"/>
                <a:gd name="T18" fmla="*/ 24 w 25"/>
                <a:gd name="T19" fmla="*/ 17 h 24"/>
                <a:gd name="T20" fmla="*/ 25 w 25"/>
                <a:gd name="T21" fmla="*/ 13 h 24"/>
                <a:gd name="T22" fmla="*/ 25 w 25"/>
                <a:gd name="T23" fmla="*/ 13 h 24"/>
                <a:gd name="T24" fmla="*/ 24 w 25"/>
                <a:gd name="T25" fmla="*/ 7 h 24"/>
                <a:gd name="T26" fmla="*/ 20 w 25"/>
                <a:gd name="T27" fmla="*/ 4 h 24"/>
                <a:gd name="T28" fmla="*/ 17 w 25"/>
                <a:gd name="T29" fmla="*/ 1 h 24"/>
                <a:gd name="T30" fmla="*/ 12 w 25"/>
                <a:gd name="T31" fmla="*/ 0 h 24"/>
                <a:gd name="T32" fmla="*/ 12 w 25"/>
                <a:gd name="T33" fmla="*/ 0 h 24"/>
                <a:gd name="T34" fmla="*/ 8 w 25"/>
                <a:gd name="T35" fmla="*/ 1 h 24"/>
                <a:gd name="T36" fmla="*/ 3 w 25"/>
                <a:gd name="T37" fmla="*/ 4 h 24"/>
                <a:gd name="T38" fmla="*/ 1 w 25"/>
                <a:gd name="T39" fmla="*/ 7 h 24"/>
                <a:gd name="T40" fmla="*/ 0 w 25"/>
                <a:gd name="T41" fmla="*/ 13 h 24"/>
                <a:gd name="T42" fmla="*/ 0 w 25"/>
                <a:gd name="T43" fmla="*/ 1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4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8" y="23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4" y="17"/>
                  </a:lnTo>
                  <a:lnTo>
                    <a:pt x="25" y="13"/>
                  </a:lnTo>
                  <a:lnTo>
                    <a:pt x="25" y="13"/>
                  </a:lnTo>
                  <a:lnTo>
                    <a:pt x="24" y="7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8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91" name="Freeform 192">
              <a:extLst>
                <a:ext uri="{FF2B5EF4-FFF2-40B4-BE49-F238E27FC236}">
                  <a16:creationId xmlns:a16="http://schemas.microsoft.com/office/drawing/2014/main" id="{C281BA50-FC1E-4747-8E8B-7250DAD35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421"/>
              <a:ext cx="25" cy="23"/>
            </a:xfrm>
            <a:custGeom>
              <a:avLst/>
              <a:gdLst>
                <a:gd name="T0" fmla="*/ 0 w 25"/>
                <a:gd name="T1" fmla="*/ 11 h 23"/>
                <a:gd name="T2" fmla="*/ 0 w 25"/>
                <a:gd name="T3" fmla="*/ 11 h 23"/>
                <a:gd name="T4" fmla="*/ 1 w 25"/>
                <a:gd name="T5" fmla="*/ 16 h 23"/>
                <a:gd name="T6" fmla="*/ 5 w 25"/>
                <a:gd name="T7" fmla="*/ 20 h 23"/>
                <a:gd name="T8" fmla="*/ 8 w 25"/>
                <a:gd name="T9" fmla="*/ 22 h 23"/>
                <a:gd name="T10" fmla="*/ 13 w 25"/>
                <a:gd name="T11" fmla="*/ 23 h 23"/>
                <a:gd name="T12" fmla="*/ 13 w 25"/>
                <a:gd name="T13" fmla="*/ 23 h 23"/>
                <a:gd name="T14" fmla="*/ 17 w 25"/>
                <a:gd name="T15" fmla="*/ 22 h 23"/>
                <a:gd name="T16" fmla="*/ 22 w 25"/>
                <a:gd name="T17" fmla="*/ 20 h 23"/>
                <a:gd name="T18" fmla="*/ 24 w 25"/>
                <a:gd name="T19" fmla="*/ 16 h 23"/>
                <a:gd name="T20" fmla="*/ 25 w 25"/>
                <a:gd name="T21" fmla="*/ 11 h 23"/>
                <a:gd name="T22" fmla="*/ 25 w 25"/>
                <a:gd name="T23" fmla="*/ 11 h 23"/>
                <a:gd name="T24" fmla="*/ 24 w 25"/>
                <a:gd name="T25" fmla="*/ 6 h 23"/>
                <a:gd name="T26" fmla="*/ 22 w 25"/>
                <a:gd name="T27" fmla="*/ 3 h 23"/>
                <a:gd name="T28" fmla="*/ 17 w 25"/>
                <a:gd name="T29" fmla="*/ 0 h 23"/>
                <a:gd name="T30" fmla="*/ 13 w 25"/>
                <a:gd name="T31" fmla="*/ 0 h 23"/>
                <a:gd name="T32" fmla="*/ 13 w 25"/>
                <a:gd name="T33" fmla="*/ 0 h 23"/>
                <a:gd name="T34" fmla="*/ 8 w 25"/>
                <a:gd name="T35" fmla="*/ 0 h 23"/>
                <a:gd name="T36" fmla="*/ 5 w 25"/>
                <a:gd name="T37" fmla="*/ 3 h 23"/>
                <a:gd name="T38" fmla="*/ 1 w 25"/>
                <a:gd name="T39" fmla="*/ 6 h 23"/>
                <a:gd name="T40" fmla="*/ 0 w 25"/>
                <a:gd name="T41" fmla="*/ 11 h 23"/>
                <a:gd name="T42" fmla="*/ 0 w 25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7" y="22"/>
                  </a:lnTo>
                  <a:lnTo>
                    <a:pt x="22" y="20"/>
                  </a:lnTo>
                  <a:lnTo>
                    <a:pt x="24" y="16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6"/>
                  </a:lnTo>
                  <a:lnTo>
                    <a:pt x="22" y="3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92" name="Freeform 193">
              <a:extLst>
                <a:ext uri="{FF2B5EF4-FFF2-40B4-BE49-F238E27FC236}">
                  <a16:creationId xmlns:a16="http://schemas.microsoft.com/office/drawing/2014/main" id="{E20531E0-2B21-4501-8618-A699E96285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1421"/>
              <a:ext cx="24" cy="23"/>
            </a:xfrm>
            <a:custGeom>
              <a:avLst/>
              <a:gdLst>
                <a:gd name="T0" fmla="*/ 0 w 24"/>
                <a:gd name="T1" fmla="*/ 11 h 23"/>
                <a:gd name="T2" fmla="*/ 0 w 24"/>
                <a:gd name="T3" fmla="*/ 11 h 23"/>
                <a:gd name="T4" fmla="*/ 1 w 24"/>
                <a:gd name="T5" fmla="*/ 16 h 23"/>
                <a:gd name="T6" fmla="*/ 3 w 24"/>
                <a:gd name="T7" fmla="*/ 20 h 23"/>
                <a:gd name="T8" fmla="*/ 7 w 24"/>
                <a:gd name="T9" fmla="*/ 22 h 23"/>
                <a:gd name="T10" fmla="*/ 12 w 24"/>
                <a:gd name="T11" fmla="*/ 23 h 23"/>
                <a:gd name="T12" fmla="*/ 12 w 24"/>
                <a:gd name="T13" fmla="*/ 23 h 23"/>
                <a:gd name="T14" fmla="*/ 17 w 24"/>
                <a:gd name="T15" fmla="*/ 22 h 23"/>
                <a:gd name="T16" fmla="*/ 20 w 24"/>
                <a:gd name="T17" fmla="*/ 20 h 23"/>
                <a:gd name="T18" fmla="*/ 23 w 24"/>
                <a:gd name="T19" fmla="*/ 16 h 23"/>
                <a:gd name="T20" fmla="*/ 24 w 24"/>
                <a:gd name="T21" fmla="*/ 11 h 23"/>
                <a:gd name="T22" fmla="*/ 24 w 24"/>
                <a:gd name="T23" fmla="*/ 11 h 23"/>
                <a:gd name="T24" fmla="*/ 23 w 24"/>
                <a:gd name="T25" fmla="*/ 6 h 23"/>
                <a:gd name="T26" fmla="*/ 20 w 24"/>
                <a:gd name="T27" fmla="*/ 3 h 23"/>
                <a:gd name="T28" fmla="*/ 17 w 24"/>
                <a:gd name="T29" fmla="*/ 0 h 23"/>
                <a:gd name="T30" fmla="*/ 12 w 24"/>
                <a:gd name="T31" fmla="*/ 0 h 23"/>
                <a:gd name="T32" fmla="*/ 12 w 24"/>
                <a:gd name="T33" fmla="*/ 0 h 23"/>
                <a:gd name="T34" fmla="*/ 7 w 24"/>
                <a:gd name="T35" fmla="*/ 0 h 23"/>
                <a:gd name="T36" fmla="*/ 3 w 24"/>
                <a:gd name="T37" fmla="*/ 3 h 23"/>
                <a:gd name="T38" fmla="*/ 1 w 24"/>
                <a:gd name="T39" fmla="*/ 6 h 23"/>
                <a:gd name="T40" fmla="*/ 0 w 24"/>
                <a:gd name="T41" fmla="*/ 11 h 23"/>
                <a:gd name="T42" fmla="*/ 0 w 24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3" y="16"/>
                  </a:lnTo>
                  <a:lnTo>
                    <a:pt x="24" y="11"/>
                  </a:lnTo>
                  <a:lnTo>
                    <a:pt x="24" y="11"/>
                  </a:lnTo>
                  <a:lnTo>
                    <a:pt x="23" y="6"/>
                  </a:lnTo>
                  <a:lnTo>
                    <a:pt x="20" y="3"/>
                  </a:lnTo>
                  <a:lnTo>
                    <a:pt x="17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93" name="Freeform 194">
              <a:extLst>
                <a:ext uri="{FF2B5EF4-FFF2-40B4-BE49-F238E27FC236}">
                  <a16:creationId xmlns:a16="http://schemas.microsoft.com/office/drawing/2014/main" id="{853C742B-D963-4A33-B18D-833B76DC9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421"/>
              <a:ext cx="25" cy="23"/>
            </a:xfrm>
            <a:custGeom>
              <a:avLst/>
              <a:gdLst>
                <a:gd name="T0" fmla="*/ 0 w 25"/>
                <a:gd name="T1" fmla="*/ 11 h 23"/>
                <a:gd name="T2" fmla="*/ 0 w 25"/>
                <a:gd name="T3" fmla="*/ 11 h 23"/>
                <a:gd name="T4" fmla="*/ 1 w 25"/>
                <a:gd name="T5" fmla="*/ 16 h 23"/>
                <a:gd name="T6" fmla="*/ 5 w 25"/>
                <a:gd name="T7" fmla="*/ 20 h 23"/>
                <a:gd name="T8" fmla="*/ 8 w 25"/>
                <a:gd name="T9" fmla="*/ 22 h 23"/>
                <a:gd name="T10" fmla="*/ 13 w 25"/>
                <a:gd name="T11" fmla="*/ 23 h 23"/>
                <a:gd name="T12" fmla="*/ 13 w 25"/>
                <a:gd name="T13" fmla="*/ 23 h 23"/>
                <a:gd name="T14" fmla="*/ 17 w 25"/>
                <a:gd name="T15" fmla="*/ 22 h 23"/>
                <a:gd name="T16" fmla="*/ 22 w 25"/>
                <a:gd name="T17" fmla="*/ 20 h 23"/>
                <a:gd name="T18" fmla="*/ 24 w 25"/>
                <a:gd name="T19" fmla="*/ 16 h 23"/>
                <a:gd name="T20" fmla="*/ 25 w 25"/>
                <a:gd name="T21" fmla="*/ 11 h 23"/>
                <a:gd name="T22" fmla="*/ 25 w 25"/>
                <a:gd name="T23" fmla="*/ 11 h 23"/>
                <a:gd name="T24" fmla="*/ 24 w 25"/>
                <a:gd name="T25" fmla="*/ 6 h 23"/>
                <a:gd name="T26" fmla="*/ 22 w 25"/>
                <a:gd name="T27" fmla="*/ 3 h 23"/>
                <a:gd name="T28" fmla="*/ 17 w 25"/>
                <a:gd name="T29" fmla="*/ 0 h 23"/>
                <a:gd name="T30" fmla="*/ 13 w 25"/>
                <a:gd name="T31" fmla="*/ 0 h 23"/>
                <a:gd name="T32" fmla="*/ 13 w 25"/>
                <a:gd name="T33" fmla="*/ 0 h 23"/>
                <a:gd name="T34" fmla="*/ 8 w 25"/>
                <a:gd name="T35" fmla="*/ 0 h 23"/>
                <a:gd name="T36" fmla="*/ 5 w 25"/>
                <a:gd name="T37" fmla="*/ 3 h 23"/>
                <a:gd name="T38" fmla="*/ 1 w 25"/>
                <a:gd name="T39" fmla="*/ 6 h 23"/>
                <a:gd name="T40" fmla="*/ 0 w 25"/>
                <a:gd name="T41" fmla="*/ 11 h 23"/>
                <a:gd name="T42" fmla="*/ 0 w 25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5" y="20"/>
                  </a:lnTo>
                  <a:lnTo>
                    <a:pt x="8" y="22"/>
                  </a:lnTo>
                  <a:lnTo>
                    <a:pt x="13" y="23"/>
                  </a:lnTo>
                  <a:lnTo>
                    <a:pt x="13" y="23"/>
                  </a:lnTo>
                  <a:lnTo>
                    <a:pt x="17" y="22"/>
                  </a:lnTo>
                  <a:lnTo>
                    <a:pt x="22" y="20"/>
                  </a:lnTo>
                  <a:lnTo>
                    <a:pt x="24" y="16"/>
                  </a:lnTo>
                  <a:lnTo>
                    <a:pt x="25" y="11"/>
                  </a:lnTo>
                  <a:lnTo>
                    <a:pt x="25" y="11"/>
                  </a:lnTo>
                  <a:lnTo>
                    <a:pt x="24" y="6"/>
                  </a:lnTo>
                  <a:lnTo>
                    <a:pt x="22" y="3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94" name="Freeform 195">
              <a:extLst>
                <a:ext uri="{FF2B5EF4-FFF2-40B4-BE49-F238E27FC236}">
                  <a16:creationId xmlns:a16="http://schemas.microsoft.com/office/drawing/2014/main" id="{41860E68-E3AA-4CD0-87A7-28B7CE7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6" y="1421"/>
              <a:ext cx="23" cy="23"/>
            </a:xfrm>
            <a:custGeom>
              <a:avLst/>
              <a:gdLst>
                <a:gd name="T0" fmla="*/ 0 w 23"/>
                <a:gd name="T1" fmla="*/ 11 h 23"/>
                <a:gd name="T2" fmla="*/ 0 w 23"/>
                <a:gd name="T3" fmla="*/ 11 h 23"/>
                <a:gd name="T4" fmla="*/ 1 w 23"/>
                <a:gd name="T5" fmla="*/ 16 h 23"/>
                <a:gd name="T6" fmla="*/ 3 w 23"/>
                <a:gd name="T7" fmla="*/ 20 h 23"/>
                <a:gd name="T8" fmla="*/ 7 w 23"/>
                <a:gd name="T9" fmla="*/ 22 h 23"/>
                <a:gd name="T10" fmla="*/ 12 w 23"/>
                <a:gd name="T11" fmla="*/ 23 h 23"/>
                <a:gd name="T12" fmla="*/ 12 w 23"/>
                <a:gd name="T13" fmla="*/ 23 h 23"/>
                <a:gd name="T14" fmla="*/ 16 w 23"/>
                <a:gd name="T15" fmla="*/ 22 h 23"/>
                <a:gd name="T16" fmla="*/ 20 w 23"/>
                <a:gd name="T17" fmla="*/ 20 h 23"/>
                <a:gd name="T18" fmla="*/ 22 w 23"/>
                <a:gd name="T19" fmla="*/ 16 h 23"/>
                <a:gd name="T20" fmla="*/ 23 w 23"/>
                <a:gd name="T21" fmla="*/ 11 h 23"/>
                <a:gd name="T22" fmla="*/ 23 w 23"/>
                <a:gd name="T23" fmla="*/ 11 h 23"/>
                <a:gd name="T24" fmla="*/ 22 w 23"/>
                <a:gd name="T25" fmla="*/ 6 h 23"/>
                <a:gd name="T26" fmla="*/ 20 w 23"/>
                <a:gd name="T27" fmla="*/ 3 h 23"/>
                <a:gd name="T28" fmla="*/ 16 w 23"/>
                <a:gd name="T29" fmla="*/ 0 h 23"/>
                <a:gd name="T30" fmla="*/ 12 w 23"/>
                <a:gd name="T31" fmla="*/ 0 h 23"/>
                <a:gd name="T32" fmla="*/ 12 w 23"/>
                <a:gd name="T33" fmla="*/ 0 h 23"/>
                <a:gd name="T34" fmla="*/ 7 w 23"/>
                <a:gd name="T35" fmla="*/ 0 h 23"/>
                <a:gd name="T36" fmla="*/ 3 w 23"/>
                <a:gd name="T37" fmla="*/ 3 h 23"/>
                <a:gd name="T38" fmla="*/ 1 w 23"/>
                <a:gd name="T39" fmla="*/ 6 h 23"/>
                <a:gd name="T40" fmla="*/ 0 w 23"/>
                <a:gd name="T41" fmla="*/ 11 h 23"/>
                <a:gd name="T42" fmla="*/ 0 w 23"/>
                <a:gd name="T43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3">
                  <a:moveTo>
                    <a:pt x="0" y="11"/>
                  </a:moveTo>
                  <a:lnTo>
                    <a:pt x="0" y="11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2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3" y="11"/>
                  </a:lnTo>
                  <a:lnTo>
                    <a:pt x="23" y="11"/>
                  </a:lnTo>
                  <a:lnTo>
                    <a:pt x="22" y="6"/>
                  </a:lnTo>
                  <a:lnTo>
                    <a:pt x="20" y="3"/>
                  </a:lnTo>
                  <a:lnTo>
                    <a:pt x="16" y="0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0"/>
                  </a:lnTo>
                  <a:lnTo>
                    <a:pt x="3" y="3"/>
                  </a:lnTo>
                  <a:lnTo>
                    <a:pt x="1" y="6"/>
                  </a:lnTo>
                  <a:lnTo>
                    <a:pt x="0" y="1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95" name="Freeform 196">
              <a:extLst>
                <a:ext uri="{FF2B5EF4-FFF2-40B4-BE49-F238E27FC236}">
                  <a16:creationId xmlns:a16="http://schemas.microsoft.com/office/drawing/2014/main" id="{8A208AA5-EC77-4BEA-AD83-25E921284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1475"/>
              <a:ext cx="24" cy="25"/>
            </a:xfrm>
            <a:custGeom>
              <a:avLst/>
              <a:gdLst>
                <a:gd name="T0" fmla="*/ 0 w 24"/>
                <a:gd name="T1" fmla="*/ 13 h 25"/>
                <a:gd name="T2" fmla="*/ 0 w 24"/>
                <a:gd name="T3" fmla="*/ 13 h 25"/>
                <a:gd name="T4" fmla="*/ 1 w 24"/>
                <a:gd name="T5" fmla="*/ 17 h 25"/>
                <a:gd name="T6" fmla="*/ 3 w 24"/>
                <a:gd name="T7" fmla="*/ 21 h 25"/>
                <a:gd name="T8" fmla="*/ 7 w 24"/>
                <a:gd name="T9" fmla="*/ 23 h 25"/>
                <a:gd name="T10" fmla="*/ 12 w 24"/>
                <a:gd name="T11" fmla="*/ 25 h 25"/>
                <a:gd name="T12" fmla="*/ 12 w 24"/>
                <a:gd name="T13" fmla="*/ 25 h 25"/>
                <a:gd name="T14" fmla="*/ 17 w 24"/>
                <a:gd name="T15" fmla="*/ 23 h 25"/>
                <a:gd name="T16" fmla="*/ 20 w 24"/>
                <a:gd name="T17" fmla="*/ 21 h 25"/>
                <a:gd name="T18" fmla="*/ 23 w 24"/>
                <a:gd name="T19" fmla="*/ 17 h 25"/>
                <a:gd name="T20" fmla="*/ 24 w 24"/>
                <a:gd name="T21" fmla="*/ 13 h 25"/>
                <a:gd name="T22" fmla="*/ 24 w 24"/>
                <a:gd name="T23" fmla="*/ 13 h 25"/>
                <a:gd name="T24" fmla="*/ 23 w 24"/>
                <a:gd name="T25" fmla="*/ 7 h 25"/>
                <a:gd name="T26" fmla="*/ 20 w 24"/>
                <a:gd name="T27" fmla="*/ 4 h 25"/>
                <a:gd name="T28" fmla="*/ 17 w 24"/>
                <a:gd name="T29" fmla="*/ 1 h 25"/>
                <a:gd name="T30" fmla="*/ 12 w 24"/>
                <a:gd name="T31" fmla="*/ 0 h 25"/>
                <a:gd name="T32" fmla="*/ 12 w 24"/>
                <a:gd name="T33" fmla="*/ 0 h 25"/>
                <a:gd name="T34" fmla="*/ 7 w 24"/>
                <a:gd name="T35" fmla="*/ 1 h 25"/>
                <a:gd name="T36" fmla="*/ 3 w 24"/>
                <a:gd name="T37" fmla="*/ 4 h 25"/>
                <a:gd name="T38" fmla="*/ 1 w 24"/>
                <a:gd name="T39" fmla="*/ 7 h 25"/>
                <a:gd name="T40" fmla="*/ 0 w 24"/>
                <a:gd name="T41" fmla="*/ 13 h 25"/>
                <a:gd name="T42" fmla="*/ 0 w 24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96" name="Freeform 197">
              <a:extLst>
                <a:ext uri="{FF2B5EF4-FFF2-40B4-BE49-F238E27FC236}">
                  <a16:creationId xmlns:a16="http://schemas.microsoft.com/office/drawing/2014/main" id="{A2D94797-B33C-4A4D-837E-6ECD299AC2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5" y="1553"/>
              <a:ext cx="24" cy="23"/>
            </a:xfrm>
            <a:custGeom>
              <a:avLst/>
              <a:gdLst>
                <a:gd name="T0" fmla="*/ 0 w 24"/>
                <a:gd name="T1" fmla="*/ 12 h 23"/>
                <a:gd name="T2" fmla="*/ 0 w 24"/>
                <a:gd name="T3" fmla="*/ 12 h 23"/>
                <a:gd name="T4" fmla="*/ 1 w 24"/>
                <a:gd name="T5" fmla="*/ 16 h 23"/>
                <a:gd name="T6" fmla="*/ 3 w 24"/>
                <a:gd name="T7" fmla="*/ 20 h 23"/>
                <a:gd name="T8" fmla="*/ 7 w 24"/>
                <a:gd name="T9" fmla="*/ 22 h 23"/>
                <a:gd name="T10" fmla="*/ 11 w 24"/>
                <a:gd name="T11" fmla="*/ 23 h 23"/>
                <a:gd name="T12" fmla="*/ 11 w 24"/>
                <a:gd name="T13" fmla="*/ 23 h 23"/>
                <a:gd name="T14" fmla="*/ 17 w 24"/>
                <a:gd name="T15" fmla="*/ 22 h 23"/>
                <a:gd name="T16" fmla="*/ 20 w 24"/>
                <a:gd name="T17" fmla="*/ 20 h 23"/>
                <a:gd name="T18" fmla="*/ 23 w 24"/>
                <a:gd name="T19" fmla="*/ 16 h 23"/>
                <a:gd name="T20" fmla="*/ 24 w 24"/>
                <a:gd name="T21" fmla="*/ 12 h 23"/>
                <a:gd name="T22" fmla="*/ 24 w 24"/>
                <a:gd name="T23" fmla="*/ 12 h 23"/>
                <a:gd name="T24" fmla="*/ 23 w 24"/>
                <a:gd name="T25" fmla="*/ 7 h 23"/>
                <a:gd name="T26" fmla="*/ 20 w 24"/>
                <a:gd name="T27" fmla="*/ 3 h 23"/>
                <a:gd name="T28" fmla="*/ 17 w 24"/>
                <a:gd name="T29" fmla="*/ 1 h 23"/>
                <a:gd name="T30" fmla="*/ 11 w 24"/>
                <a:gd name="T31" fmla="*/ 0 h 23"/>
                <a:gd name="T32" fmla="*/ 11 w 24"/>
                <a:gd name="T33" fmla="*/ 0 h 23"/>
                <a:gd name="T34" fmla="*/ 7 w 24"/>
                <a:gd name="T35" fmla="*/ 1 h 23"/>
                <a:gd name="T36" fmla="*/ 3 w 24"/>
                <a:gd name="T37" fmla="*/ 3 h 23"/>
                <a:gd name="T38" fmla="*/ 1 w 24"/>
                <a:gd name="T39" fmla="*/ 7 h 23"/>
                <a:gd name="T40" fmla="*/ 0 w 24"/>
                <a:gd name="T41" fmla="*/ 12 h 23"/>
                <a:gd name="T42" fmla="*/ 0 w 24"/>
                <a:gd name="T4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0" y="12"/>
                  </a:moveTo>
                  <a:lnTo>
                    <a:pt x="0" y="12"/>
                  </a:lnTo>
                  <a:lnTo>
                    <a:pt x="1" y="16"/>
                  </a:lnTo>
                  <a:lnTo>
                    <a:pt x="3" y="20"/>
                  </a:lnTo>
                  <a:lnTo>
                    <a:pt x="7" y="22"/>
                  </a:lnTo>
                  <a:lnTo>
                    <a:pt x="11" y="23"/>
                  </a:lnTo>
                  <a:lnTo>
                    <a:pt x="11" y="23"/>
                  </a:lnTo>
                  <a:lnTo>
                    <a:pt x="17" y="22"/>
                  </a:lnTo>
                  <a:lnTo>
                    <a:pt x="20" y="20"/>
                  </a:lnTo>
                  <a:lnTo>
                    <a:pt x="23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1" y="0"/>
                  </a:lnTo>
                  <a:lnTo>
                    <a:pt x="11" y="0"/>
                  </a:lnTo>
                  <a:lnTo>
                    <a:pt x="7" y="1"/>
                  </a:lnTo>
                  <a:lnTo>
                    <a:pt x="3" y="3"/>
                  </a:lnTo>
                  <a:lnTo>
                    <a:pt x="1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97" name="Freeform 198">
              <a:extLst>
                <a:ext uri="{FF2B5EF4-FFF2-40B4-BE49-F238E27FC236}">
                  <a16:creationId xmlns:a16="http://schemas.microsoft.com/office/drawing/2014/main" id="{009B4D38-0A51-4F12-8EBE-19CEBE9144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8" y="1553"/>
              <a:ext cx="24" cy="23"/>
            </a:xfrm>
            <a:custGeom>
              <a:avLst/>
              <a:gdLst>
                <a:gd name="T0" fmla="*/ 0 w 24"/>
                <a:gd name="T1" fmla="*/ 12 h 23"/>
                <a:gd name="T2" fmla="*/ 0 w 24"/>
                <a:gd name="T3" fmla="*/ 12 h 23"/>
                <a:gd name="T4" fmla="*/ 0 w 24"/>
                <a:gd name="T5" fmla="*/ 16 h 23"/>
                <a:gd name="T6" fmla="*/ 4 w 24"/>
                <a:gd name="T7" fmla="*/ 20 h 23"/>
                <a:gd name="T8" fmla="*/ 7 w 24"/>
                <a:gd name="T9" fmla="*/ 22 h 23"/>
                <a:gd name="T10" fmla="*/ 12 w 24"/>
                <a:gd name="T11" fmla="*/ 23 h 23"/>
                <a:gd name="T12" fmla="*/ 12 w 24"/>
                <a:gd name="T13" fmla="*/ 23 h 23"/>
                <a:gd name="T14" fmla="*/ 16 w 24"/>
                <a:gd name="T15" fmla="*/ 22 h 23"/>
                <a:gd name="T16" fmla="*/ 21 w 24"/>
                <a:gd name="T17" fmla="*/ 20 h 23"/>
                <a:gd name="T18" fmla="*/ 23 w 24"/>
                <a:gd name="T19" fmla="*/ 16 h 23"/>
                <a:gd name="T20" fmla="*/ 24 w 24"/>
                <a:gd name="T21" fmla="*/ 12 h 23"/>
                <a:gd name="T22" fmla="*/ 24 w 24"/>
                <a:gd name="T23" fmla="*/ 12 h 23"/>
                <a:gd name="T24" fmla="*/ 23 w 24"/>
                <a:gd name="T25" fmla="*/ 7 h 23"/>
                <a:gd name="T26" fmla="*/ 21 w 24"/>
                <a:gd name="T27" fmla="*/ 3 h 23"/>
                <a:gd name="T28" fmla="*/ 16 w 24"/>
                <a:gd name="T29" fmla="*/ 1 h 23"/>
                <a:gd name="T30" fmla="*/ 12 w 24"/>
                <a:gd name="T31" fmla="*/ 0 h 23"/>
                <a:gd name="T32" fmla="*/ 12 w 24"/>
                <a:gd name="T33" fmla="*/ 0 h 23"/>
                <a:gd name="T34" fmla="*/ 7 w 24"/>
                <a:gd name="T35" fmla="*/ 1 h 23"/>
                <a:gd name="T36" fmla="*/ 4 w 24"/>
                <a:gd name="T37" fmla="*/ 3 h 23"/>
                <a:gd name="T38" fmla="*/ 0 w 24"/>
                <a:gd name="T39" fmla="*/ 7 h 23"/>
                <a:gd name="T40" fmla="*/ 0 w 24"/>
                <a:gd name="T41" fmla="*/ 12 h 23"/>
                <a:gd name="T42" fmla="*/ 0 w 24"/>
                <a:gd name="T43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3">
                  <a:moveTo>
                    <a:pt x="0" y="12"/>
                  </a:moveTo>
                  <a:lnTo>
                    <a:pt x="0" y="12"/>
                  </a:lnTo>
                  <a:lnTo>
                    <a:pt x="0" y="16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2" y="23"/>
                  </a:lnTo>
                  <a:lnTo>
                    <a:pt x="12" y="23"/>
                  </a:lnTo>
                  <a:lnTo>
                    <a:pt x="16" y="22"/>
                  </a:lnTo>
                  <a:lnTo>
                    <a:pt x="21" y="20"/>
                  </a:lnTo>
                  <a:lnTo>
                    <a:pt x="23" y="16"/>
                  </a:lnTo>
                  <a:lnTo>
                    <a:pt x="24" y="12"/>
                  </a:lnTo>
                  <a:lnTo>
                    <a:pt x="24" y="12"/>
                  </a:lnTo>
                  <a:lnTo>
                    <a:pt x="23" y="7"/>
                  </a:lnTo>
                  <a:lnTo>
                    <a:pt x="21" y="3"/>
                  </a:lnTo>
                  <a:lnTo>
                    <a:pt x="16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4" y="3"/>
                  </a:lnTo>
                  <a:lnTo>
                    <a:pt x="0" y="7"/>
                  </a:lnTo>
                  <a:lnTo>
                    <a:pt x="0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98" name="Freeform 199">
              <a:extLst>
                <a:ext uri="{FF2B5EF4-FFF2-40B4-BE49-F238E27FC236}">
                  <a16:creationId xmlns:a16="http://schemas.microsoft.com/office/drawing/2014/main" id="{A35F9C10-0840-4926-B2E0-DCCD72704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1" y="1475"/>
              <a:ext cx="24" cy="25"/>
            </a:xfrm>
            <a:custGeom>
              <a:avLst/>
              <a:gdLst>
                <a:gd name="T0" fmla="*/ 0 w 24"/>
                <a:gd name="T1" fmla="*/ 13 h 25"/>
                <a:gd name="T2" fmla="*/ 0 w 24"/>
                <a:gd name="T3" fmla="*/ 13 h 25"/>
                <a:gd name="T4" fmla="*/ 1 w 24"/>
                <a:gd name="T5" fmla="*/ 17 h 25"/>
                <a:gd name="T6" fmla="*/ 4 w 24"/>
                <a:gd name="T7" fmla="*/ 21 h 25"/>
                <a:gd name="T8" fmla="*/ 7 w 24"/>
                <a:gd name="T9" fmla="*/ 23 h 25"/>
                <a:gd name="T10" fmla="*/ 13 w 24"/>
                <a:gd name="T11" fmla="*/ 25 h 25"/>
                <a:gd name="T12" fmla="*/ 13 w 24"/>
                <a:gd name="T13" fmla="*/ 25 h 25"/>
                <a:gd name="T14" fmla="*/ 17 w 24"/>
                <a:gd name="T15" fmla="*/ 23 h 25"/>
                <a:gd name="T16" fmla="*/ 21 w 24"/>
                <a:gd name="T17" fmla="*/ 21 h 25"/>
                <a:gd name="T18" fmla="*/ 23 w 24"/>
                <a:gd name="T19" fmla="*/ 17 h 25"/>
                <a:gd name="T20" fmla="*/ 24 w 24"/>
                <a:gd name="T21" fmla="*/ 13 h 25"/>
                <a:gd name="T22" fmla="*/ 24 w 24"/>
                <a:gd name="T23" fmla="*/ 13 h 25"/>
                <a:gd name="T24" fmla="*/ 23 w 24"/>
                <a:gd name="T25" fmla="*/ 7 h 25"/>
                <a:gd name="T26" fmla="*/ 21 w 24"/>
                <a:gd name="T27" fmla="*/ 4 h 25"/>
                <a:gd name="T28" fmla="*/ 17 w 24"/>
                <a:gd name="T29" fmla="*/ 1 h 25"/>
                <a:gd name="T30" fmla="*/ 13 w 24"/>
                <a:gd name="T31" fmla="*/ 0 h 25"/>
                <a:gd name="T32" fmla="*/ 13 w 24"/>
                <a:gd name="T33" fmla="*/ 0 h 25"/>
                <a:gd name="T34" fmla="*/ 7 w 24"/>
                <a:gd name="T35" fmla="*/ 1 h 25"/>
                <a:gd name="T36" fmla="*/ 4 w 24"/>
                <a:gd name="T37" fmla="*/ 4 h 25"/>
                <a:gd name="T38" fmla="*/ 1 w 24"/>
                <a:gd name="T39" fmla="*/ 7 h 25"/>
                <a:gd name="T40" fmla="*/ 0 w 24"/>
                <a:gd name="T41" fmla="*/ 13 h 25"/>
                <a:gd name="T42" fmla="*/ 0 w 24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3" y="25"/>
                  </a:lnTo>
                  <a:lnTo>
                    <a:pt x="13" y="25"/>
                  </a:lnTo>
                  <a:lnTo>
                    <a:pt x="17" y="23"/>
                  </a:lnTo>
                  <a:lnTo>
                    <a:pt x="21" y="21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7"/>
                  </a:lnTo>
                  <a:lnTo>
                    <a:pt x="21" y="4"/>
                  </a:lnTo>
                  <a:lnTo>
                    <a:pt x="17" y="1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7" y="1"/>
                  </a:lnTo>
                  <a:lnTo>
                    <a:pt x="4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299" name="Freeform 200">
              <a:extLst>
                <a:ext uri="{FF2B5EF4-FFF2-40B4-BE49-F238E27FC236}">
                  <a16:creationId xmlns:a16="http://schemas.microsoft.com/office/drawing/2014/main" id="{D9565DE3-BBBE-4737-8F96-63A84A767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7" y="1475"/>
              <a:ext cx="24" cy="25"/>
            </a:xfrm>
            <a:custGeom>
              <a:avLst/>
              <a:gdLst>
                <a:gd name="T0" fmla="*/ 0 w 24"/>
                <a:gd name="T1" fmla="*/ 13 h 25"/>
                <a:gd name="T2" fmla="*/ 0 w 24"/>
                <a:gd name="T3" fmla="*/ 13 h 25"/>
                <a:gd name="T4" fmla="*/ 1 w 24"/>
                <a:gd name="T5" fmla="*/ 17 h 25"/>
                <a:gd name="T6" fmla="*/ 3 w 24"/>
                <a:gd name="T7" fmla="*/ 21 h 25"/>
                <a:gd name="T8" fmla="*/ 7 w 24"/>
                <a:gd name="T9" fmla="*/ 23 h 25"/>
                <a:gd name="T10" fmla="*/ 12 w 24"/>
                <a:gd name="T11" fmla="*/ 25 h 25"/>
                <a:gd name="T12" fmla="*/ 12 w 24"/>
                <a:gd name="T13" fmla="*/ 25 h 25"/>
                <a:gd name="T14" fmla="*/ 17 w 24"/>
                <a:gd name="T15" fmla="*/ 23 h 25"/>
                <a:gd name="T16" fmla="*/ 20 w 24"/>
                <a:gd name="T17" fmla="*/ 21 h 25"/>
                <a:gd name="T18" fmla="*/ 23 w 24"/>
                <a:gd name="T19" fmla="*/ 17 h 25"/>
                <a:gd name="T20" fmla="*/ 24 w 24"/>
                <a:gd name="T21" fmla="*/ 13 h 25"/>
                <a:gd name="T22" fmla="*/ 24 w 24"/>
                <a:gd name="T23" fmla="*/ 13 h 25"/>
                <a:gd name="T24" fmla="*/ 23 w 24"/>
                <a:gd name="T25" fmla="*/ 7 h 25"/>
                <a:gd name="T26" fmla="*/ 20 w 24"/>
                <a:gd name="T27" fmla="*/ 4 h 25"/>
                <a:gd name="T28" fmla="*/ 17 w 24"/>
                <a:gd name="T29" fmla="*/ 1 h 25"/>
                <a:gd name="T30" fmla="*/ 12 w 24"/>
                <a:gd name="T31" fmla="*/ 0 h 25"/>
                <a:gd name="T32" fmla="*/ 12 w 24"/>
                <a:gd name="T33" fmla="*/ 0 h 25"/>
                <a:gd name="T34" fmla="*/ 7 w 24"/>
                <a:gd name="T35" fmla="*/ 1 h 25"/>
                <a:gd name="T36" fmla="*/ 3 w 24"/>
                <a:gd name="T37" fmla="*/ 4 h 25"/>
                <a:gd name="T38" fmla="*/ 1 w 24"/>
                <a:gd name="T39" fmla="*/ 7 h 25"/>
                <a:gd name="T40" fmla="*/ 0 w 24"/>
                <a:gd name="T41" fmla="*/ 13 h 25"/>
                <a:gd name="T42" fmla="*/ 0 w 24"/>
                <a:gd name="T43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5">
                  <a:moveTo>
                    <a:pt x="0" y="13"/>
                  </a:moveTo>
                  <a:lnTo>
                    <a:pt x="0" y="13"/>
                  </a:lnTo>
                  <a:lnTo>
                    <a:pt x="1" y="17"/>
                  </a:lnTo>
                  <a:lnTo>
                    <a:pt x="3" y="21"/>
                  </a:lnTo>
                  <a:lnTo>
                    <a:pt x="7" y="23"/>
                  </a:lnTo>
                  <a:lnTo>
                    <a:pt x="12" y="25"/>
                  </a:lnTo>
                  <a:lnTo>
                    <a:pt x="12" y="25"/>
                  </a:lnTo>
                  <a:lnTo>
                    <a:pt x="17" y="23"/>
                  </a:lnTo>
                  <a:lnTo>
                    <a:pt x="20" y="21"/>
                  </a:lnTo>
                  <a:lnTo>
                    <a:pt x="23" y="17"/>
                  </a:lnTo>
                  <a:lnTo>
                    <a:pt x="24" y="13"/>
                  </a:lnTo>
                  <a:lnTo>
                    <a:pt x="24" y="13"/>
                  </a:lnTo>
                  <a:lnTo>
                    <a:pt x="23" y="7"/>
                  </a:lnTo>
                  <a:lnTo>
                    <a:pt x="20" y="4"/>
                  </a:lnTo>
                  <a:lnTo>
                    <a:pt x="17" y="1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9F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dirty="0">
                <a:solidFill>
                  <a:srgbClr val="595454"/>
                </a:solidFill>
                <a:latin typeface="Trebuchet MS" panose="020B0603020202020204"/>
              </a:endParaRPr>
            </a:p>
          </p:txBody>
        </p:sp>
        <p:sp>
          <p:nvSpPr>
            <p:cNvPr id="1300" name="Rectangle 201">
              <a:extLst>
                <a:ext uri="{FF2B5EF4-FFF2-40B4-BE49-F238E27FC236}">
                  <a16:creationId xmlns:a16="http://schemas.microsoft.com/office/drawing/2014/main" id="{5D5B80E6-6E1A-419C-93F3-743E9E8A5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9" y="1385"/>
              <a:ext cx="425" cy="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b="1" dirty="0">
                  <a:solidFill>
                    <a:srgbClr val="009FBA"/>
                  </a:solidFill>
                  <a:latin typeface="Trebuchet MS Bold" panose="020B0703020202020204" pitchFamily="34" charset="0"/>
                </a:rPr>
                <a:t>NIVO + chemo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  <p:sp>
          <p:nvSpPr>
            <p:cNvPr id="1301" name="Rectangle 202">
              <a:extLst>
                <a:ext uri="{FF2B5EF4-FFF2-40B4-BE49-F238E27FC236}">
                  <a16:creationId xmlns:a16="http://schemas.microsoft.com/office/drawing/2014/main" id="{8CEA1894-81D3-4688-AD98-51E47D650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61" y="1597"/>
              <a:ext cx="207" cy="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defTabSz="914400"/>
              <a:r>
                <a:rPr lang="en-US" altLang="en-US" sz="800" b="1" dirty="0">
                  <a:solidFill>
                    <a:srgbClr val="A69F9F"/>
                  </a:solidFill>
                  <a:latin typeface="Trebuchet MS Bold" panose="020B0703020202020204" pitchFamily="34" charset="0"/>
                </a:rPr>
                <a:t>Chemo</a:t>
              </a:r>
              <a:endParaRPr lang="en-US" altLang="en-US" dirty="0">
                <a:solidFill>
                  <a:srgbClr val="595454"/>
                </a:solidFill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742724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558C0C-5DF0-8F5A-0457-5F4666987D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F111877-935E-D7DF-506D-BE837D3DB09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950" y="78734"/>
            <a:ext cx="8545707" cy="1080011"/>
          </a:xfrm>
        </p:spPr>
        <p:txBody>
          <a:bodyPr/>
          <a:lstStyle/>
          <a:p>
            <a:r>
              <a:rPr lang="en-US" dirty="0"/>
              <a:t>Comparison of 1L studies of FDA-approved ICIs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A6B3812-CF4A-4758-318B-FB5806E00D0A}"/>
              </a:ext>
            </a:extLst>
          </p:cNvPr>
          <p:cNvSpPr txBox="1"/>
          <p:nvPr/>
        </p:nvSpPr>
        <p:spPr>
          <a:xfrm>
            <a:off x="343425" y="5507166"/>
            <a:ext cx="8545707" cy="523220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  <a:latin typeface="Corbel"/>
              </a:rPr>
              <a:t>Shitara, 							</a:t>
            </a:r>
            <a:r>
              <a:rPr lang="en-US" sz="1400" dirty="0" err="1">
                <a:solidFill>
                  <a:prstClr val="black"/>
                </a:solidFill>
                <a:latin typeface="Corbel"/>
              </a:rPr>
              <a:t>Janjigian</a:t>
            </a:r>
            <a:r>
              <a:rPr lang="en-US" sz="1400" dirty="0">
                <a:solidFill>
                  <a:prstClr val="black"/>
                </a:solidFill>
                <a:latin typeface="Corbel"/>
              </a:rPr>
              <a:t>, Lancet 2021;398:27	</a:t>
            </a:r>
          </a:p>
          <a:p>
            <a:r>
              <a:rPr lang="en-US" sz="1400" dirty="0">
                <a:solidFill>
                  <a:prstClr val="black"/>
                </a:solidFill>
                <a:latin typeface="Corbel"/>
              </a:rPr>
              <a:t>Rha, Lancet Oncol 2023;24:1181			Qiu, BMJ 2024;385:e078876			</a:t>
            </a: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F290CE7-E8C8-0A3D-1E0E-581179FBFA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6019684"/>
              </p:ext>
            </p:extLst>
          </p:nvPr>
        </p:nvGraphicFramePr>
        <p:xfrm>
          <a:off x="353950" y="827614"/>
          <a:ext cx="8525611" cy="35814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59214">
                  <a:extLst>
                    <a:ext uri="{9D8B030D-6E8A-4147-A177-3AD203B41FA5}">
                      <a16:colId xmlns:a16="http://schemas.microsoft.com/office/drawing/2014/main" val="2806585912"/>
                    </a:ext>
                  </a:extLst>
                </a:gridCol>
                <a:gridCol w="1849581">
                  <a:extLst>
                    <a:ext uri="{9D8B030D-6E8A-4147-A177-3AD203B41FA5}">
                      <a16:colId xmlns:a16="http://schemas.microsoft.com/office/drawing/2014/main" val="4041770512"/>
                    </a:ext>
                  </a:extLst>
                </a:gridCol>
                <a:gridCol w="1589810">
                  <a:extLst>
                    <a:ext uri="{9D8B030D-6E8A-4147-A177-3AD203B41FA5}">
                      <a16:colId xmlns:a16="http://schemas.microsoft.com/office/drawing/2014/main" val="304710317"/>
                    </a:ext>
                  </a:extLst>
                </a:gridCol>
                <a:gridCol w="1821889">
                  <a:extLst>
                    <a:ext uri="{9D8B030D-6E8A-4147-A177-3AD203B41FA5}">
                      <a16:colId xmlns:a16="http://schemas.microsoft.com/office/drawing/2014/main" val="1437780821"/>
                    </a:ext>
                  </a:extLst>
                </a:gridCol>
                <a:gridCol w="2205117">
                  <a:extLst>
                    <a:ext uri="{9D8B030D-6E8A-4147-A177-3AD203B41FA5}">
                      <a16:colId xmlns:a16="http://schemas.microsoft.com/office/drawing/2014/main" val="2892276593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KN-062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CM-649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KN-859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RATIONALE-305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87014533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Regimen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err="1"/>
                        <a:t>Pembro</a:t>
                      </a:r>
                      <a:r>
                        <a:rPr lang="en-US" dirty="0"/>
                        <a:t>/chemo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err="1"/>
                        <a:t>Nivo</a:t>
                      </a:r>
                      <a:r>
                        <a:rPr lang="en-US" dirty="0"/>
                        <a:t>/chemo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 err="1"/>
                        <a:t>Pembro</a:t>
                      </a:r>
                      <a:r>
                        <a:rPr lang="en-US" dirty="0"/>
                        <a:t>/chemo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Tislelizumab/chemo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0818771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257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789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790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501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71407171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ORR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u="sng" dirty="0"/>
                        <a:t>PD-L1 CPS ≥1</a:t>
                      </a:r>
                    </a:p>
                    <a:p>
                      <a:r>
                        <a:rPr lang="en-US" u="none" dirty="0"/>
                        <a:t>48.6%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u="sng" dirty="0"/>
                        <a:t>PD-L1 CPS ≥5</a:t>
                      </a:r>
                      <a:endParaRPr lang="en-US" dirty="0"/>
                    </a:p>
                    <a:p>
                      <a:r>
                        <a:rPr lang="en-US" b="1" dirty="0"/>
                        <a:t>60% 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u="sng" dirty="0"/>
                        <a:t>PD-L1 CPS ≥1</a:t>
                      </a:r>
                    </a:p>
                    <a:p>
                      <a:r>
                        <a:rPr lang="en-US" b="1" dirty="0"/>
                        <a:t>52</a:t>
                      </a:r>
                      <a:r>
                        <a:rPr lang="en-US" dirty="0"/>
                        <a:t>%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u="sng" dirty="0"/>
                        <a:t>PD-L1 TAP ≥5%</a:t>
                      </a:r>
                    </a:p>
                    <a:p>
                      <a:r>
                        <a:rPr lang="en-US" dirty="0"/>
                        <a:t>50%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94575273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PFS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u="sng" dirty="0"/>
                        <a:t>PD-L1 CPS ≥1</a:t>
                      </a:r>
                    </a:p>
                    <a:p>
                      <a:r>
                        <a:rPr lang="en-US" dirty="0"/>
                        <a:t>6.9 </a:t>
                      </a:r>
                      <a:r>
                        <a:rPr lang="en-US" dirty="0" err="1"/>
                        <a:t>mos</a:t>
                      </a:r>
                      <a:r>
                        <a:rPr lang="en-US" dirty="0"/>
                        <a:t> </a:t>
                      </a:r>
                    </a:p>
                    <a:p>
                      <a:r>
                        <a:rPr lang="en-US" dirty="0"/>
                        <a:t>(HR 0.84)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u="sng" dirty="0"/>
                        <a:t>PD-L1 CPS ≥5</a:t>
                      </a:r>
                    </a:p>
                    <a:p>
                      <a:r>
                        <a:rPr lang="en-US" dirty="0"/>
                        <a:t>7.7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(</a:t>
                      </a:r>
                      <a:r>
                        <a:rPr lang="en-US" b="1" dirty="0"/>
                        <a:t>HR 0.68</a:t>
                      </a:r>
                      <a:r>
                        <a:rPr lang="en-US" dirty="0"/>
                        <a:t>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u="sng" dirty="0"/>
                        <a:t>PD-L1 CPS ≥1</a:t>
                      </a:r>
                    </a:p>
                    <a:p>
                      <a:r>
                        <a:rPr lang="en-US" dirty="0"/>
                        <a:t>6.9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(</a:t>
                      </a:r>
                      <a:r>
                        <a:rPr lang="en-US" b="1" dirty="0"/>
                        <a:t>HR 0.72</a:t>
                      </a:r>
                      <a:r>
                        <a:rPr lang="en-US" dirty="0"/>
                        <a:t>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u="sng" dirty="0"/>
                        <a:t>PD-L1 TAP ≥5%</a:t>
                      </a:r>
                    </a:p>
                    <a:p>
                      <a:r>
                        <a:rPr lang="en-US" dirty="0"/>
                        <a:t>7.2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(</a:t>
                      </a:r>
                      <a:r>
                        <a:rPr lang="en-US" b="1" dirty="0"/>
                        <a:t>HR 0.67</a:t>
                      </a:r>
                      <a:r>
                        <a:rPr lang="en-US" dirty="0"/>
                        <a:t>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65739313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OS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u="sng" dirty="0"/>
                        <a:t>PD-L1 CPS ≥1</a:t>
                      </a:r>
                    </a:p>
                    <a:p>
                      <a:r>
                        <a:rPr lang="en-US" dirty="0"/>
                        <a:t>12.5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(HR 0.85)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u="sng" dirty="0"/>
                        <a:t>PD-L1 CPS ≥5</a:t>
                      </a:r>
                      <a:endParaRPr lang="en-US" dirty="0"/>
                    </a:p>
                    <a:p>
                      <a:r>
                        <a:rPr lang="en-US" dirty="0"/>
                        <a:t>14.4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(</a:t>
                      </a:r>
                      <a:r>
                        <a:rPr lang="en-US" b="1" dirty="0"/>
                        <a:t>HR 0.71</a:t>
                      </a:r>
                      <a:r>
                        <a:rPr lang="en-US" dirty="0"/>
                        <a:t>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u="sng" dirty="0"/>
                        <a:t>PD-L1 CPS ≥1</a:t>
                      </a:r>
                    </a:p>
                    <a:p>
                      <a:r>
                        <a:rPr lang="en-US" dirty="0"/>
                        <a:t>13.0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(</a:t>
                      </a:r>
                      <a:r>
                        <a:rPr lang="en-US" b="1" dirty="0"/>
                        <a:t>HR 0.74</a:t>
                      </a:r>
                      <a:r>
                        <a:rPr lang="en-US" dirty="0"/>
                        <a:t>)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457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u="sng" dirty="0"/>
                        <a:t>PD-L1 TAP ≥5%</a:t>
                      </a:r>
                    </a:p>
                    <a:p>
                      <a:r>
                        <a:rPr lang="en-US" dirty="0"/>
                        <a:t>17.2 </a:t>
                      </a:r>
                      <a:r>
                        <a:rPr lang="en-US" dirty="0" err="1"/>
                        <a:t>mos</a:t>
                      </a:r>
                      <a:endParaRPr lang="en-US" dirty="0"/>
                    </a:p>
                    <a:p>
                      <a:r>
                        <a:rPr lang="en-US" dirty="0"/>
                        <a:t>(</a:t>
                      </a:r>
                      <a:r>
                        <a:rPr lang="en-US" b="1" dirty="0"/>
                        <a:t>HR 0.74</a:t>
                      </a:r>
                      <a:r>
                        <a:rPr lang="en-US" dirty="0"/>
                        <a:t>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456084296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167B0C16-D27F-2680-A4FE-34BABF7D1C6D}"/>
              </a:ext>
            </a:extLst>
          </p:cNvPr>
          <p:cNvSpPr txBox="1"/>
          <p:nvPr/>
        </p:nvSpPr>
        <p:spPr>
          <a:xfrm>
            <a:off x="264439" y="4409014"/>
            <a:ext cx="42033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b="1" dirty="0"/>
              <a:t>Bold</a:t>
            </a:r>
            <a:r>
              <a:rPr lang="en-US" dirty="0"/>
              <a:t> denotes statistically significant result</a:t>
            </a:r>
            <a:endParaRPr lang="en-US" b="1" dirty="0"/>
          </a:p>
        </p:txBody>
      </p:sp>
    </p:spTree>
    <p:extLst>
      <p:ext uri="{BB962C8B-B14F-4D97-AF65-F5344CB8AC3E}">
        <p14:creationId xmlns:p14="http://schemas.microsoft.com/office/powerpoint/2010/main" val="18704911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2"/>
          </p:nvPr>
        </p:nvSpPr>
        <p:spPr>
          <a:xfrm>
            <a:off x="0" y="3267121"/>
            <a:ext cx="9143999" cy="895974"/>
          </a:xfrm>
        </p:spPr>
        <p:txBody>
          <a:bodyPr>
            <a:normAutofit/>
          </a:bodyPr>
          <a:lstStyle/>
          <a:p>
            <a:pPr algn="ctr"/>
            <a:r>
              <a:rPr lang="en-US" dirty="0"/>
              <a:t>Thank you for your attention</a:t>
            </a:r>
          </a:p>
        </p:txBody>
      </p:sp>
      <p:pic>
        <p:nvPicPr>
          <p:cNvPr id="1030" name="Picture 6" descr="The Evelyn H. Lauder Breast Center and the Memorial Sloan Kettering Cancer Center Imaging Center">
            <a:extLst>
              <a:ext uri="{FF2B5EF4-FFF2-40B4-BE49-F238E27FC236}">
                <a16:creationId xmlns:a16="http://schemas.microsoft.com/office/drawing/2014/main" id="{902A1A28-E30A-3346-B3FB-4157A0A53A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241" y="346401"/>
            <a:ext cx="3554858" cy="23686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4947312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E6828F2-8B2D-AFB9-BC3E-FACBE59BA6F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CC60FA-D5CE-DB5C-AED8-F810722B83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Background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5F065A79-A64F-F688-39EB-78F892FB088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88478"/>
            <a:ext cx="8221662" cy="4618704"/>
          </a:xfrm>
        </p:spPr>
        <p:txBody>
          <a:bodyPr>
            <a:normAutofit/>
          </a:bodyPr>
          <a:lstStyle/>
          <a:p>
            <a:pPr marL="169863" lvl="0" indent="-169863"/>
            <a:r>
              <a:rPr lang="en-US" sz="2400" dirty="0"/>
              <a:t>In the metastatic setting, anti-PD-1 Abs improved outcomes</a:t>
            </a:r>
          </a:p>
          <a:p>
            <a:pPr marL="169863" lvl="0" indent="-169863"/>
            <a:r>
              <a:rPr lang="en-US" sz="2400" dirty="0"/>
              <a:t>As such, there was a compelling reason to add an immune checkpoint inhibitor (ICI) t0 peri-operative chemotherapy</a:t>
            </a:r>
          </a:p>
          <a:p>
            <a:pPr marL="169863" lvl="0" indent="-169863"/>
            <a:r>
              <a:rPr lang="en-US" sz="2400" dirty="0"/>
              <a:t>However:</a:t>
            </a:r>
          </a:p>
          <a:p>
            <a:pPr marL="569913" lvl="1" indent="-169863"/>
            <a:r>
              <a:rPr lang="en-US" sz="2200" dirty="0"/>
              <a:t>Peri-operative chemo was SOC in Western Europe and North America</a:t>
            </a:r>
          </a:p>
          <a:p>
            <a:pPr marL="569913" lvl="1" indent="-169863"/>
            <a:r>
              <a:rPr lang="en-US" sz="2200" dirty="0"/>
              <a:t>In East Asia, adjuvant chemo was preferred</a:t>
            </a:r>
          </a:p>
          <a:p>
            <a:pPr marL="569913" lvl="1" indent="-169863"/>
            <a:r>
              <a:rPr lang="en-US" sz="2200" dirty="0"/>
              <a:t>While FLOT was a newly established SOC, doublet chemo regimen with a fluoropyrimidine/platinum was preferred in East Asia</a:t>
            </a:r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2400" dirty="0"/>
          </a:p>
          <a:p>
            <a:pPr marL="0" indent="0">
              <a:buNone/>
            </a:pPr>
            <a:endParaRPr lang="en-US" sz="1200" b="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FD5C0727-C849-58EE-5376-D7AAB733BA16}"/>
              </a:ext>
            </a:extLst>
          </p:cNvPr>
          <p:cNvSpPr txBox="1"/>
          <p:nvPr/>
        </p:nvSpPr>
        <p:spPr>
          <a:xfrm>
            <a:off x="353950" y="5735766"/>
            <a:ext cx="8545707" cy="30777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  <a:latin typeface="Corbel"/>
              </a:rPr>
              <a:t>Fuchs, JAMA Oncol 2018;4:e180013					</a:t>
            </a:r>
          </a:p>
        </p:txBody>
      </p:sp>
    </p:spTree>
    <p:extLst>
      <p:ext uri="{BB962C8B-B14F-4D97-AF65-F5344CB8AC3E}">
        <p14:creationId xmlns:p14="http://schemas.microsoft.com/office/powerpoint/2010/main" val="98243649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229" y="2743290"/>
            <a:ext cx="5853541" cy="258332"/>
          </a:xfrm>
        </p:spPr>
        <p:txBody>
          <a:bodyPr/>
          <a:lstStyle/>
          <a:p>
            <a:r>
              <a:rPr lang="en-US" sz="525" b="1" kern="1200" dirty="0">
                <a:solidFill>
                  <a:schemeClr val="tx1"/>
                </a:solidFill>
                <a:latin typeface="Arial" charset="0"/>
                <a:ea typeface="+mn-ea"/>
                <a:cs typeface="+mn-cs"/>
              </a:rPr>
              <a:t>Pembrolizumab Plus FLOT Versus FLOT as Neoadjuvant and Adjuvant Therapy in Locally Advanced Gastric and Gastroesophageal Junction Cancer: Analysis of the FLOT Cohort from the Phase 3 KEYNOTE-585 Study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4" y="686157"/>
            <a:ext cx="9129822" cy="5135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Title 1"/>
          <p:cNvSpPr txBox="1">
            <a:spLocks/>
          </p:cNvSpPr>
          <p:nvPr/>
        </p:nvSpPr>
        <p:spPr bwMode="auto">
          <a:xfrm>
            <a:off x="-13005" y="5857559"/>
            <a:ext cx="9157005" cy="285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ctr" defTabSz="457200" rtl="0" fontAlgn="base" hangingPunct="0">
              <a:lnSpc>
                <a:spcPct val="112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+mj-lt"/>
                <a:ea typeface="+mj-ea"/>
                <a:cs typeface="+mj-cs"/>
              </a:defRPr>
            </a:lvl1pPr>
            <a:lvl2pPr marL="4318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2pPr>
            <a:lvl3pPr marL="6477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3pPr>
            <a:lvl4pPr marL="8636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4pPr>
            <a:lvl5pPr marL="10795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5pPr>
            <a:lvl6pPr marL="15367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6pPr>
            <a:lvl7pPr marL="19939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7pPr>
            <a:lvl8pPr marL="24511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8pPr>
            <a:lvl9pPr marL="29083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9pPr>
          </a:lstStyle>
          <a:p>
            <a:pPr defTabSz="171450" eaLnBrk="0"/>
            <a:r>
              <a:rPr lang="en-US" sz="900" dirty="0">
                <a:latin typeface="Arial" charset="0"/>
                <a:ea typeface="+mn-ea"/>
                <a:cs typeface="Lucida Sans Unicode"/>
              </a:rPr>
              <a:t>Content of this presentation is the property of the author, licensed by ASCO. Permission required for reuse.</a:t>
            </a:r>
          </a:p>
        </p:txBody>
      </p:sp>
    </p:spTree>
  </p:cSld>
  <p:clrMapOvr>
    <a:masterClrMapping/>
  </p:clrMapOvr>
  <p:transition spd="med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229" y="2743290"/>
            <a:ext cx="5853541" cy="258332"/>
          </a:xfrm>
        </p:spPr>
        <p:txBody>
          <a:bodyPr/>
          <a:lstStyle/>
          <a:p>
            <a:r>
              <a:rPr lang="en-US" sz="525" b="1" kern="1200" dirty="0">
                <a:solidFill>
                  <a:schemeClr val="tx1"/>
                </a:solidFill>
                <a:latin typeface="Arial" charset="0"/>
                <a:ea typeface="+mn-ea"/>
                <a:cs typeface="+mn-cs"/>
              </a:rPr>
              <a:t>KEYNOTE-585 Study Design&lt;br /&gt;Randomized, Double-Blind, Phase 3 Trial of Neoadjuvant and Adjuvant Pembrolizumab Plus Chemotherapy&lt;br /&gt;Versus Placebo Plus Chemotherapy in G/GEJ Adenocarcinoma (Main Cohort)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4" y="686157"/>
            <a:ext cx="9129822" cy="5135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Title 1"/>
          <p:cNvSpPr txBox="1">
            <a:spLocks/>
          </p:cNvSpPr>
          <p:nvPr/>
        </p:nvSpPr>
        <p:spPr bwMode="auto">
          <a:xfrm>
            <a:off x="-13005" y="5857559"/>
            <a:ext cx="9157005" cy="285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ctr" defTabSz="457200" rtl="0" fontAlgn="base" hangingPunct="0">
              <a:lnSpc>
                <a:spcPct val="112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+mj-lt"/>
                <a:ea typeface="+mj-ea"/>
                <a:cs typeface="+mj-cs"/>
              </a:defRPr>
            </a:lvl1pPr>
            <a:lvl2pPr marL="4318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2pPr>
            <a:lvl3pPr marL="6477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3pPr>
            <a:lvl4pPr marL="8636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4pPr>
            <a:lvl5pPr marL="10795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5pPr>
            <a:lvl6pPr marL="15367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6pPr>
            <a:lvl7pPr marL="19939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7pPr>
            <a:lvl8pPr marL="24511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8pPr>
            <a:lvl9pPr marL="29083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9pPr>
          </a:lstStyle>
          <a:p>
            <a:pPr defTabSz="171450" eaLnBrk="0"/>
            <a:r>
              <a:rPr lang="en-US" sz="900" dirty="0">
                <a:latin typeface="Arial" charset="0"/>
                <a:ea typeface="+mn-ea"/>
                <a:cs typeface="Lucida Sans Unicode"/>
              </a:rPr>
              <a:t>Content of this presentation is the property of the author, licensed by ASCO. Permission required for reuse.</a:t>
            </a:r>
          </a:p>
        </p:txBody>
      </p:sp>
    </p:spTree>
  </p:cSld>
  <p:clrMapOvr>
    <a:masterClrMapping/>
  </p:clrMapOvr>
  <p:transition spd="med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45229" y="2743290"/>
            <a:ext cx="5853541" cy="258332"/>
          </a:xfrm>
        </p:spPr>
        <p:txBody>
          <a:bodyPr/>
          <a:lstStyle/>
          <a:p>
            <a:r>
              <a:rPr lang="en-US" sz="525" b="1" kern="1200" dirty="0">
                <a:solidFill>
                  <a:schemeClr val="tx1"/>
                </a:solidFill>
                <a:latin typeface="Arial" charset="0"/>
                <a:ea typeface="+mn-ea"/>
                <a:cs typeface="+mn-cs"/>
              </a:rPr>
              <a:t>KEYNOTE-585 Study Design&lt;br /&gt;Randomized, Double-Blind, Phase 3 Trial of Neoadjuvant and Adjuvant Pembrolizumab Plus Chemotherapy&lt;br /&gt;Versus Placebo Plus Chemotherapy in G/GEJ Adenocarcinoma (FLOT Cohort)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4" y="686157"/>
            <a:ext cx="9129822" cy="5135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Title 1"/>
          <p:cNvSpPr txBox="1">
            <a:spLocks/>
          </p:cNvSpPr>
          <p:nvPr/>
        </p:nvSpPr>
        <p:spPr bwMode="auto">
          <a:xfrm>
            <a:off x="-13005" y="5857559"/>
            <a:ext cx="9157005" cy="285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anchor="ctr" anchorCtr="0" compatLnSpc="1">
            <a:prstTxWarp prst="textNoShape">
              <a:avLst/>
            </a:prstTxWarp>
          </a:bodyPr>
          <a:lstStyle>
            <a:lvl1pPr algn="ctr" defTabSz="457200" rtl="0" fontAlgn="base" hangingPunct="0">
              <a:lnSpc>
                <a:spcPct val="112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+mj-lt"/>
                <a:ea typeface="+mj-ea"/>
                <a:cs typeface="+mj-cs"/>
              </a:defRPr>
            </a:lvl1pPr>
            <a:lvl2pPr marL="4318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2pPr>
            <a:lvl3pPr marL="6477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3pPr>
            <a:lvl4pPr marL="8636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4pPr>
            <a:lvl5pPr marL="10795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5pPr>
            <a:lvl6pPr marL="15367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6pPr>
            <a:lvl7pPr marL="19939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7pPr>
            <a:lvl8pPr marL="24511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8pPr>
            <a:lvl9pPr marL="2908300" indent="-215900" algn="l" defTabSz="457200" rtl="0" fontAlgn="base" hangingPunct="0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45000"/>
              <a:buFont typeface="StarSymbol" charset="0"/>
              <a:defRPr sz="4400">
                <a:solidFill>
                  <a:srgbClr val="000000"/>
                </a:solidFill>
                <a:latin typeface="Times New Roman" pitchFamily="16" charset="0"/>
                <a:ea typeface="Lucida Sans Unicode" pitchFamily="32" charset="0"/>
                <a:cs typeface="Lucida Sans Unicode" pitchFamily="32" charset="0"/>
              </a:defRPr>
            </a:lvl9pPr>
          </a:lstStyle>
          <a:p>
            <a:pPr defTabSz="171450" eaLnBrk="0"/>
            <a:r>
              <a:rPr lang="en-US" sz="900" dirty="0">
                <a:latin typeface="Arial" charset="0"/>
                <a:ea typeface="+mn-ea"/>
                <a:cs typeface="Lucida Sans Unicode"/>
              </a:rPr>
              <a:t>Content of this presentation is the property of the author, licensed by ASCO. Permission required for reuse.</a:t>
            </a:r>
          </a:p>
        </p:txBody>
      </p:sp>
    </p:spTree>
  </p:cSld>
  <p:clrMapOvr>
    <a:masterClrMapping/>
  </p:clrMapOvr>
  <p:transition spd="med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A0B550E-ECF4-72F4-0CD7-754B17E37A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FFABA4B-8A93-2E3B-B05F-2278816B07D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Statistical plan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A1171FC6-2B68-7C6F-89E0-61FD5755656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57200" y="888478"/>
            <a:ext cx="8221662" cy="4847288"/>
          </a:xfrm>
        </p:spPr>
        <p:txBody>
          <a:bodyPr>
            <a:normAutofit/>
          </a:bodyPr>
          <a:lstStyle/>
          <a:p>
            <a:pPr marL="169863" lvl="0" indent="-169863"/>
            <a:r>
              <a:rPr lang="en-US" sz="2400" dirty="0"/>
              <a:t>Primary endpoints:</a:t>
            </a:r>
          </a:p>
          <a:p>
            <a:pPr marL="569913" lvl="1" indent="-169863"/>
            <a:r>
              <a:rPr lang="en-US" sz="2200" dirty="0"/>
              <a:t>Main study: EFS, pathologic complete response (</a:t>
            </a:r>
            <a:r>
              <a:rPr lang="en-US" sz="2200" dirty="0" err="1"/>
              <a:t>pCR</a:t>
            </a:r>
            <a:r>
              <a:rPr lang="en-US" sz="2200" dirty="0"/>
              <a:t>), OS</a:t>
            </a:r>
          </a:p>
          <a:p>
            <a:pPr marL="569913" lvl="1" indent="-169863"/>
            <a:r>
              <a:rPr lang="en-US" sz="2200" dirty="0"/>
              <a:t>FLOT cohort: AEs</a:t>
            </a:r>
          </a:p>
          <a:p>
            <a:pPr marL="169863" lvl="0" indent="-169863"/>
            <a:r>
              <a:rPr lang="en-US" sz="2400" dirty="0"/>
              <a:t>Secondary endpoints:</a:t>
            </a:r>
          </a:p>
          <a:p>
            <a:pPr marL="569913" lvl="1" indent="-169863"/>
            <a:r>
              <a:rPr lang="en-US" sz="2200" dirty="0"/>
              <a:t>Main study: DFS, AEs</a:t>
            </a:r>
          </a:p>
          <a:p>
            <a:pPr marL="569913" lvl="1" indent="-169863"/>
            <a:r>
              <a:rPr lang="en-US" sz="2200" dirty="0"/>
              <a:t>Main study + FLOT cohort combined: OS, EFS, AEs</a:t>
            </a:r>
          </a:p>
          <a:p>
            <a:pPr marL="169863" lvl="0" indent="-169863"/>
            <a:r>
              <a:rPr lang="en-US" sz="2400" dirty="0"/>
              <a:t>Protocol specified 3 interim and 1 final analysis:</a:t>
            </a:r>
          </a:p>
          <a:p>
            <a:pPr marL="569913" lvl="1" indent="-169863"/>
            <a:r>
              <a:rPr lang="en-US" sz="2200" dirty="0"/>
              <a:t>The 3 hypotheses in the main cohort were tested first and in parallel</a:t>
            </a:r>
          </a:p>
          <a:p>
            <a:pPr marL="569913" lvl="1" indent="-169863"/>
            <a:r>
              <a:rPr lang="en-US" sz="2200" dirty="0"/>
              <a:t>The remaining hypotheses were tested according to the prespecified multiplicity rule only if the preceding hypotheses with allocated α was positive </a:t>
            </a:r>
          </a:p>
          <a:p>
            <a:pPr marL="400050" lvl="1" indent="0">
              <a:buNone/>
            </a:pPr>
            <a:endParaRPr lang="en-US" sz="22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1800" dirty="0"/>
          </a:p>
          <a:p>
            <a:pPr marL="569913" lvl="1" indent="-169863"/>
            <a:endParaRPr lang="en-US" sz="2400" dirty="0"/>
          </a:p>
          <a:p>
            <a:pPr marL="0" indent="0">
              <a:buNone/>
            </a:pPr>
            <a:endParaRPr lang="en-US" sz="1200" b="0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71FAB3C-59CC-075D-0346-EA70EBED1791}"/>
              </a:ext>
            </a:extLst>
          </p:cNvPr>
          <p:cNvSpPr txBox="1"/>
          <p:nvPr/>
        </p:nvSpPr>
        <p:spPr>
          <a:xfrm>
            <a:off x="353950" y="5735766"/>
            <a:ext cx="8545707" cy="307777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prstClr val="black"/>
                </a:solidFill>
                <a:latin typeface="Corbel"/>
              </a:rPr>
              <a:t>Shitara, Lancet Oncol 2024;25:212					</a:t>
            </a:r>
          </a:p>
        </p:txBody>
      </p:sp>
    </p:spTree>
    <p:extLst>
      <p:ext uri="{BB962C8B-B14F-4D97-AF65-F5344CB8AC3E}">
        <p14:creationId xmlns:p14="http://schemas.microsoft.com/office/powerpoint/2010/main" val="698701535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NRSTYLE" val="Footnot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NRSTYLE" val="Footnote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NRSTYLE" val="Footnot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NRSTYLE" val="Footnot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NRSTYLE" val="Footno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RNRSTYLE" val="Footno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Slide Template 3">
  <a:themeElements>
    <a:clrScheme name="MSK Color Palette">
      <a:dk1>
        <a:sysClr val="windowText" lastClr="000000"/>
      </a:dk1>
      <a:lt1>
        <a:sysClr val="window" lastClr="FFFFFF"/>
      </a:lt1>
      <a:dk2>
        <a:srgbClr val="737373"/>
      </a:dk2>
      <a:lt2>
        <a:srgbClr val="B3B3A6"/>
      </a:lt2>
      <a:accent1>
        <a:srgbClr val="2986E2"/>
      </a:accent1>
      <a:accent2>
        <a:srgbClr val="F26529"/>
      </a:accent2>
      <a:accent3>
        <a:srgbClr val="FFF5BC"/>
      </a:accent3>
      <a:accent4>
        <a:srgbClr val="737373"/>
      </a:accent4>
      <a:accent5>
        <a:srgbClr val="B3B3A6"/>
      </a:accent5>
      <a:accent6>
        <a:srgbClr val="2875B4"/>
      </a:accent6>
      <a:hlink>
        <a:srgbClr val="00BDF2"/>
      </a:hlink>
      <a:folHlink>
        <a:srgbClr val="9BDCFF"/>
      </a:folHlink>
    </a:clrScheme>
    <a:fontScheme name="Module">
      <a:maj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0.xml><?xml version="1.0" encoding="utf-8"?>
<a:theme xmlns:a="http://schemas.openxmlformats.org/drawingml/2006/main" name="Pembro 16x9 Slide Template">
  <a:themeElements>
    <a:clrScheme name="Pembro-Merck Colors">
      <a:dk1>
        <a:srgbClr val="000000"/>
      </a:dk1>
      <a:lt1>
        <a:srgbClr val="FFFFFF"/>
      </a:lt1>
      <a:dk2>
        <a:srgbClr val="37424A"/>
      </a:dk2>
      <a:lt2>
        <a:srgbClr val="BFB8AF"/>
      </a:lt2>
      <a:accent1>
        <a:srgbClr val="00877C"/>
      </a:accent1>
      <a:accent2>
        <a:srgbClr val="6ECEB2"/>
      </a:accent2>
      <a:accent3>
        <a:srgbClr val="9AC92E"/>
      </a:accent3>
      <a:accent4>
        <a:srgbClr val="E8C90F"/>
      </a:accent4>
      <a:accent5>
        <a:srgbClr val="66203A"/>
      </a:accent5>
      <a:accent6>
        <a:srgbClr val="F68D2E"/>
      </a:accent6>
      <a:hlink>
        <a:srgbClr val="6ECEB2"/>
      </a:hlink>
      <a:folHlink>
        <a:srgbClr val="00877C"/>
      </a:folHlink>
    </a:clrScheme>
    <a:fontScheme name="Custom 1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 w="6350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rtlCol="0" anchor="ctr"/>
      <a:lstStyle>
        <a:defPPr algn="ctr">
          <a:defRPr kern="600" spc="30" dirty="0" err="1" smtClean="0"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6350" cap="flat" cmpd="sng" algn="ctr">
          <a:solidFill>
            <a:schemeClr val="accent1"/>
          </a:solidFill>
          <a:prstDash val="solid"/>
          <a:round/>
          <a:headEnd type="none" w="med" len="med"/>
          <a:tailEnd type="none" w="med" len="med"/>
        </a:ln>
        <a:effectLst/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 anchor="t" anchorCtr="0">
        <a:spAutoFit/>
      </a:bodyPr>
      <a:lstStyle>
        <a:defPPr>
          <a:defRPr kern="600" spc="30"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Pembro 16x9 Slide Template_Mar 2019.potx" id="{A41A8791-DC26-43AF-9E6A-B8528E7E3127}" vid="{934EA7BF-E296-43EA-A451-45829B67DC13}"/>
    </a:ext>
  </a:extLst>
</a:theme>
</file>

<file path=ppt/theme/theme11.xml><?xml version="1.0" encoding="utf-8"?>
<a:theme xmlns:a="http://schemas.openxmlformats.org/drawingml/2006/main" name="ESMO 2017 template">
  <a:themeElements>
    <a:clrScheme name="Custom 9">
      <a:dk1>
        <a:srgbClr val="595454"/>
      </a:dk1>
      <a:lt1>
        <a:srgbClr val="FFFFFF"/>
      </a:lt1>
      <a:dk2>
        <a:srgbClr val="595454"/>
      </a:dk2>
      <a:lt2>
        <a:srgbClr val="A69F9F"/>
      </a:lt2>
      <a:accent1>
        <a:srgbClr val="BE2BBB"/>
      </a:accent1>
      <a:accent2>
        <a:srgbClr val="33D6F1"/>
      </a:accent2>
      <a:accent3>
        <a:srgbClr val="59FFB9"/>
      </a:accent3>
      <a:accent4>
        <a:srgbClr val="FDA97D"/>
      </a:accent4>
      <a:accent5>
        <a:srgbClr val="FFD186"/>
      </a:accent5>
      <a:accent6>
        <a:srgbClr val="AE7A65"/>
      </a:accent6>
      <a:hlink>
        <a:srgbClr val="BE2BBB"/>
      </a:hlink>
      <a:folHlink>
        <a:srgbClr val="A69F9F"/>
      </a:folHlink>
    </a:clrScheme>
    <a:fontScheme name="Trebuchet MS">
      <a:majorFont>
        <a:latin typeface="Trebuchet MS" panose="020B0603020202020204"/>
        <a:ea typeface=""/>
        <a:cs typeface=""/>
        <a:font script="Jpan" typeface="HGｺﾞｼｯｸM"/>
        <a:font script="Hang" typeface="맑은 고딕"/>
        <a:font script="Hans" typeface="方正姚体"/>
        <a:font script="Hant" typeface="微軟正黑體"/>
        <a:font script="Arab" typeface="Tahoma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Trebuchet MS" panose="020B0603020202020204"/>
        <a:ea typeface=""/>
        <a:cs typeface=""/>
        <a:font script="Jpan" typeface="HG丸ｺﾞｼｯｸM-PRO"/>
        <a:font script="Hang" typeface="HY그래픽M"/>
        <a:font script="Hans" typeface="华文新魏"/>
        <a:font script="Hant" typeface="微軟正黑體"/>
        <a:font script="Arab" typeface="Tahoma"/>
        <a:font script="Hebr" typeface="Gisha"/>
        <a:font script="Thai" typeface="Iris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12.xml><?xml version="1.0" encoding="utf-8"?>
<a:theme xmlns:a="http://schemas.openxmlformats.org/drawingml/2006/main" name="1_Slide Template 3">
  <a:themeElements>
    <a:clrScheme name="MSK Color Palette">
      <a:dk1>
        <a:sysClr val="windowText" lastClr="000000"/>
      </a:dk1>
      <a:lt1>
        <a:sysClr val="window" lastClr="FFFFFF"/>
      </a:lt1>
      <a:dk2>
        <a:srgbClr val="737373"/>
      </a:dk2>
      <a:lt2>
        <a:srgbClr val="B3B3A6"/>
      </a:lt2>
      <a:accent1>
        <a:srgbClr val="2986E2"/>
      </a:accent1>
      <a:accent2>
        <a:srgbClr val="F26529"/>
      </a:accent2>
      <a:accent3>
        <a:srgbClr val="FFF5BC"/>
      </a:accent3>
      <a:accent4>
        <a:srgbClr val="737373"/>
      </a:accent4>
      <a:accent5>
        <a:srgbClr val="B3B3A6"/>
      </a:accent5>
      <a:accent6>
        <a:srgbClr val="2875B4"/>
      </a:accent6>
      <a:hlink>
        <a:srgbClr val="00BDF2"/>
      </a:hlink>
      <a:folHlink>
        <a:srgbClr val="9BDCFF"/>
      </a:folHlink>
    </a:clrScheme>
    <a:fontScheme name="Module">
      <a:maj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rbel"/>
        <a:ea typeface=""/>
        <a:cs typeface=""/>
        <a:font script="Jpan" typeface="HGｺﾞｼｯｸM"/>
        <a:font script="Hang" typeface="HY엽서L"/>
        <a:font script="Hans" typeface="华文楷体"/>
        <a:font script="Hant" typeface="新細明體"/>
        <a:font script="Arab" typeface="Tahoma"/>
        <a:font script="Hebr" typeface="Miriam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1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Title Slide">
  <a:themeElements>
    <a:clrScheme name="NRG Color Theme 2nd slide">
      <a:dk1>
        <a:srgbClr val="565656"/>
      </a:dk1>
      <a:lt1>
        <a:srgbClr val="FFFFFF"/>
      </a:lt1>
      <a:dk2>
        <a:srgbClr val="565656"/>
      </a:dk2>
      <a:lt2>
        <a:srgbClr val="FFFFFF"/>
      </a:lt2>
      <a:accent1>
        <a:srgbClr val="98012E"/>
      </a:accent1>
      <a:accent2>
        <a:srgbClr val="565656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FFFFFF"/>
      </a:folHlink>
    </a:clrScheme>
    <a:fontScheme name="NRG Slide Deck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xt Slide">
  <a:themeElements>
    <a:clrScheme name="NRG Color Theme Text">
      <a:dk1>
        <a:srgbClr val="98012E"/>
      </a:dk1>
      <a:lt1>
        <a:srgbClr val="FFFFFF"/>
      </a:lt1>
      <a:dk2>
        <a:srgbClr val="435464"/>
      </a:dk2>
      <a:lt2>
        <a:srgbClr val="FFFFFF"/>
      </a:lt2>
      <a:accent1>
        <a:srgbClr val="98012E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FFFFFF"/>
      </a:hlink>
      <a:folHlink>
        <a:srgbClr val="FFFFFF"/>
      </a:folHlink>
    </a:clrScheme>
    <a:fontScheme name="NRG Slide Deck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3200" b="1" dirty="0">
            <a:solidFill>
              <a:schemeClr val="accent1"/>
            </a:solidFill>
            <a:cs typeface="Helvetica"/>
          </a:defRPr>
        </a:defPPr>
      </a:lstStyle>
    </a:txDef>
  </a:objectDefaults>
  <a:extraClrSchemeLst/>
</a:theme>
</file>

<file path=ppt/theme/theme4.xml><?xml version="1.0" encoding="utf-8"?>
<a:theme xmlns:a="http://schemas.openxmlformats.org/drawingml/2006/main" name="MI No Product">
  <a:themeElements>
    <a:clrScheme name="AZ MA Color Set">
      <a:dk1>
        <a:srgbClr val="000000"/>
      </a:dk1>
      <a:lt1>
        <a:srgbClr val="FFFFFF"/>
      </a:lt1>
      <a:dk2>
        <a:srgbClr val="3F4444"/>
      </a:dk2>
      <a:lt2>
        <a:srgbClr val="9DB0AC"/>
      </a:lt2>
      <a:accent1>
        <a:srgbClr val="7F134C"/>
      </a:accent1>
      <a:accent2>
        <a:srgbClr val="0D3759"/>
      </a:accent2>
      <a:accent3>
        <a:srgbClr val="65D2DF"/>
      </a:accent3>
      <a:accent4>
        <a:srgbClr val="3C1053"/>
      </a:accent4>
      <a:accent5>
        <a:srgbClr val="B5D820"/>
      </a:accent5>
      <a:accent6>
        <a:srgbClr val="F0AB00"/>
      </a:accent6>
      <a:hlink>
        <a:srgbClr val="7F134C"/>
      </a:hlink>
      <a:folHlink>
        <a:srgbClr val="9DB0AC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none" rtlCol="0">
        <a:spAutoFit/>
      </a:bodyPr>
      <a:lstStyle>
        <a:defPPr marL="230188" indent="-230188" algn="l">
          <a:buClr>
            <a:schemeClr val="accent3"/>
          </a:buClr>
          <a:buFont typeface="Arial" panose="020B0604020202020204" pitchFamily="34" charset="0"/>
          <a:buChar char="•"/>
          <a:defRPr dirty="0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Custom 18">
      <a:dk1>
        <a:sysClr val="windowText" lastClr="000000"/>
      </a:dk1>
      <a:lt1>
        <a:sysClr val="window" lastClr="FFFFFF"/>
      </a:lt1>
      <a:dk2>
        <a:srgbClr val="4B4B4B"/>
      </a:dk2>
      <a:lt2>
        <a:srgbClr val="E7E6E6"/>
      </a:lt2>
      <a:accent1>
        <a:srgbClr val="202664"/>
      </a:accent1>
      <a:accent2>
        <a:srgbClr val="939393"/>
      </a:accent2>
      <a:accent3>
        <a:srgbClr val="4B4B4B"/>
      </a:accent3>
      <a:accent4>
        <a:srgbClr val="C4252D"/>
      </a:accent4>
      <a:accent5>
        <a:srgbClr val="516FA7"/>
      </a:accent5>
      <a:accent6>
        <a:srgbClr val="70AC04"/>
      </a:accent6>
      <a:hlink>
        <a:srgbClr val="C4252D"/>
      </a:hlink>
      <a:folHlink>
        <a:srgbClr val="A3C878"/>
      </a:folHlink>
    </a:clrScheme>
    <a:fontScheme name="Custom 24">
      <a:majorFont>
        <a:latin typeface="Arial Black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Office Theme">
  <a:themeElements>
    <a:clrScheme name="Triumvira July 19 2021">
      <a:dk1>
        <a:srgbClr val="000000"/>
      </a:dk1>
      <a:lt1>
        <a:srgbClr val="FFFFFF"/>
      </a:lt1>
      <a:dk2>
        <a:srgbClr val="143059"/>
      </a:dk2>
      <a:lt2>
        <a:srgbClr val="418CD9"/>
      </a:lt2>
      <a:accent1>
        <a:srgbClr val="75B5E5"/>
      </a:accent1>
      <a:accent2>
        <a:srgbClr val="99D1F5"/>
      </a:accent2>
      <a:accent3>
        <a:srgbClr val="B5B5B5"/>
      </a:accent3>
      <a:accent4>
        <a:srgbClr val="E3F8FE"/>
      </a:accent4>
      <a:accent5>
        <a:srgbClr val="FF8B78"/>
      </a:accent5>
      <a:accent6>
        <a:srgbClr val="F6C556"/>
      </a:accent6>
      <a:hlink>
        <a:srgbClr val="FF844C"/>
      </a:hlink>
      <a:folHlink>
        <a:srgbClr val="FF5400"/>
      </a:folHlink>
    </a:clrScheme>
    <a:fontScheme name="Custom 23">
      <a:majorFont>
        <a:latin typeface="Margin MVB"/>
        <a:ea typeface=""/>
        <a:cs typeface=""/>
      </a:majorFont>
      <a:minorFont>
        <a:latin typeface="Margin MVB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>
        <a:ln w="6350">
          <a:solidFill>
            <a:schemeClr val="bg2"/>
          </a:solidFill>
          <a:round/>
          <a:headEnd w="lg" len="med"/>
          <a:tailEnd type="none" w="sm" len="sm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lIns="0" tIns="0" rIns="0" bIns="0" rtlCol="0">
        <a:spAutoFit/>
      </a:bodyPr>
      <a:lstStyle>
        <a:defPPr algn="l">
          <a:defRPr sz="1200" dirty="0" smtClean="0">
            <a:solidFill>
              <a:schemeClr val="tx2"/>
            </a:solidFill>
            <a:latin typeface="Arial" panose="020B0604020202020204" pitchFamily="34" charset="0"/>
            <a:cs typeface="Arial" panose="020B0604020202020204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Lucida Sans Unicode"/>
        <a:cs typeface="Lucida Sans Unicode"/>
      </a:majorFont>
      <a:minorFont>
        <a:latin typeface="Times New Roman"/>
        <a:ea typeface="Lucida Sans Unicode"/>
        <a:cs typeface="Lucida Sans Unicode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GB" sz="2400" b="0" i="0" u="none" strike="noStrike" cap="none" normalizeH="0" baseline="0" smtClean="0">
            <a:ln>
              <a:noFill/>
            </a:ln>
            <a:solidFill>
              <a:schemeClr val="bg1"/>
            </a:solidFill>
            <a:effectLst/>
            <a:latin typeface="Times New Roman" pitchFamily="16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3_Office Theme">
  <a:themeElements>
    <a:clrScheme name="Custom 29">
      <a:dk1>
        <a:sysClr val="windowText" lastClr="000000"/>
      </a:dk1>
      <a:lt1>
        <a:sysClr val="window" lastClr="FFFFFF"/>
      </a:lt1>
      <a:dk2>
        <a:srgbClr val="6E1E50"/>
      </a:dk2>
      <a:lt2>
        <a:srgbClr val="EEECE1"/>
      </a:lt2>
      <a:accent1>
        <a:srgbClr val="1E325F"/>
      </a:accent1>
      <a:accent2>
        <a:srgbClr val="6E1E50"/>
      </a:accent2>
      <a:accent3>
        <a:srgbClr val="7D8232"/>
      </a:accent3>
      <a:accent4>
        <a:srgbClr val="32502D"/>
      </a:accent4>
      <a:accent5>
        <a:srgbClr val="8795A0"/>
      </a:accent5>
      <a:accent6>
        <a:srgbClr val="56639D"/>
      </a:accent6>
      <a:hlink>
        <a:srgbClr val="000000"/>
      </a:hlink>
      <a:folHlink>
        <a:srgbClr val="000000"/>
      </a:folHlink>
    </a:clrScheme>
    <a:fontScheme name="Custom 6">
      <a:majorFont>
        <a:latin typeface="Arial Narrow"/>
        <a:ea typeface=""/>
        <a:cs typeface=""/>
      </a:majorFont>
      <a:minorFont>
        <a:latin typeface="Arial Narrow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wrap="none">
        <a:spAutoFit/>
      </a:bodyPr>
      <a:lstStyle>
        <a:defPPr>
          <a:defRPr dirty="0" smtClean="0">
            <a:latin typeface="+mn-lt"/>
          </a:defRPr>
        </a:defPPr>
      </a:lst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  <a:txDef>
      <a:spPr>
        <a:noFill/>
      </a:spPr>
      <a:bodyPr wrap="none" rtlCol="0">
        <a:spAutoFit/>
      </a:bodyPr>
      <a:lstStyle>
        <a:defPPr marL="0" marR="0" indent="0" algn="l" defTabSz="457200" rtl="0" eaLnBrk="1" fontAlgn="auto" latinLnBrk="0" hangingPunct="1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i="0" u="none" strike="noStrike" kern="1200" baseline="0" dirty="0" smtClean="0">
            <a:latin typeface="Arial Narrow"/>
            <a:ea typeface="+mn-ea"/>
            <a:cs typeface="Arial Narrow"/>
          </a:defRPr>
        </a:defPPr>
      </a:lstStyle>
    </a:txDef>
  </a:objectDefaults>
  <a:extraClrSchemeLst/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350" row="0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6474F441-5196-0B4D-8BA6-BABE296A744F}">
  <we:reference id="6a7bd4f3-0563-43af-8c08-79110eebdff6" version="1.1.0.1" store="EXCatalog" storeType="EXCatalog"/>
  <we:alternateReferences>
    <we:reference id="WA104381155" version="1.1.0.1" store="en-US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emplate>Slide Template 3</Template>
  <TotalTime>3043</TotalTime>
  <Words>5703</Words>
  <Application>Microsoft Macintosh PowerPoint</Application>
  <PresentationFormat>On-screen Show (4:3)</PresentationFormat>
  <Paragraphs>1931</Paragraphs>
  <Slides>42</Slides>
  <Notes>28</Notes>
  <HiddenSlides>0</HiddenSlides>
  <MMClips>0</MMClips>
  <ScaleCrop>false</ScaleCrop>
  <HeadingPairs>
    <vt:vector size="8" baseType="variant">
      <vt:variant>
        <vt:lpstr>Fonts Used</vt:lpstr>
      </vt:variant>
      <vt:variant>
        <vt:i4>19</vt:i4>
      </vt:variant>
      <vt:variant>
        <vt:lpstr>Theme</vt:lpstr>
      </vt:variant>
      <vt:variant>
        <vt:i4>12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42</vt:i4>
      </vt:variant>
    </vt:vector>
  </HeadingPairs>
  <TitlesOfParts>
    <vt:vector size="74" baseType="lpstr">
      <vt:lpstr>MS PGothic</vt:lpstr>
      <vt:lpstr>Aptos</vt:lpstr>
      <vt:lpstr>Arial</vt:lpstr>
      <vt:lpstr>Arial Black</vt:lpstr>
      <vt:lpstr>Arial Narrow</vt:lpstr>
      <vt:lpstr>Calibri</vt:lpstr>
      <vt:lpstr>Corbel</vt:lpstr>
      <vt:lpstr>Courier New</vt:lpstr>
      <vt:lpstr>IvyMode</vt:lpstr>
      <vt:lpstr>Margin MVB</vt:lpstr>
      <vt:lpstr>Margin MVB Semibold</vt:lpstr>
      <vt:lpstr>Margin MVB Semilight</vt:lpstr>
      <vt:lpstr>StarSymbol</vt:lpstr>
      <vt:lpstr>System Font Regular</vt:lpstr>
      <vt:lpstr>Times New Roman</vt:lpstr>
      <vt:lpstr>Trebuchet MS</vt:lpstr>
      <vt:lpstr>Trebuchet MS Bold</vt:lpstr>
      <vt:lpstr>Wingdings</vt:lpstr>
      <vt:lpstr>Wingdings 2</vt:lpstr>
      <vt:lpstr>Slide Template 3</vt:lpstr>
      <vt:lpstr>Title Slide</vt:lpstr>
      <vt:lpstr>Text Slide</vt:lpstr>
      <vt:lpstr>MI No Product</vt:lpstr>
      <vt:lpstr>Office Theme</vt:lpstr>
      <vt:lpstr>1_Office Theme</vt:lpstr>
      <vt:lpstr>Default Design</vt:lpstr>
      <vt:lpstr>2_Office Theme</vt:lpstr>
      <vt:lpstr>3_Office Theme</vt:lpstr>
      <vt:lpstr>Pembro 16x9 Slide Template</vt:lpstr>
      <vt:lpstr>ESMO 2017 template</vt:lpstr>
      <vt:lpstr>1_Slide Template 3</vt:lpstr>
      <vt:lpstr>think-cell Slide</vt:lpstr>
      <vt:lpstr>Phase III studies in gastric cancer: Less is more</vt:lpstr>
      <vt:lpstr>Adjuvant studies</vt:lpstr>
      <vt:lpstr>Background</vt:lpstr>
      <vt:lpstr>Immunotherapy 2026</vt:lpstr>
      <vt:lpstr>Background</vt:lpstr>
      <vt:lpstr>Pembrolizumab Plus FLOT Versus FLOT as Neoadjuvant and Adjuvant Therapy in Locally Advanced Gastric and Gastroesophageal Junction Cancer: Analysis of the FLOT Cohort from the Phase 3 KEYNOTE-585 Study</vt:lpstr>
      <vt:lpstr>KEYNOTE-585 Study Design&lt;br /&gt;Randomized, Double-Blind, Phase 3 Trial of Neoadjuvant and Adjuvant Pembrolizumab Plus Chemotherapy&lt;br /&gt;Versus Placebo Plus Chemotherapy in G/GEJ Adenocarcinoma (Main Cohort)</vt:lpstr>
      <vt:lpstr>KEYNOTE-585 Study Design&lt;br /&gt;Randomized, Double-Blind, Phase 3 Trial of Neoadjuvant and Adjuvant Pembrolizumab Plus Chemotherapy&lt;br /&gt;Versus Placebo Plus Chemotherapy in G/GEJ Adenocarcinoma (FLOT Cohort)</vt:lpstr>
      <vt:lpstr>Statistical plan</vt:lpstr>
      <vt:lpstr>Statistical plan (multiplicity strategy)</vt:lpstr>
      <vt:lpstr>Results (pCR/EFS)</vt:lpstr>
      <vt:lpstr>Results (OS)</vt:lpstr>
      <vt:lpstr>Comparison with MAGIC and FLOT4</vt:lpstr>
      <vt:lpstr>Clinical perspective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Comparison between MATTERHORN and KN-585</vt:lpstr>
      <vt:lpstr>1L metastatic studies</vt:lpstr>
      <vt:lpstr>Background</vt:lpstr>
      <vt:lpstr>Background</vt:lpstr>
      <vt:lpstr>Pembrolizumab With or Without Chemotherapy vs Chemotherapy in Patients With Advanced G/GEJ Cancer Including Outcomes According to Microsatellite Instability-High Status in KEYNOTE-062</vt:lpstr>
      <vt:lpstr>KEYNOTE-062 Study Design (NCT02494583)</vt:lpstr>
      <vt:lpstr>Statistical Considerations</vt:lpstr>
      <vt:lpstr>Pembro vs Chemo: OS</vt:lpstr>
      <vt:lpstr>Pembro vs Chemo: PFS</vt:lpstr>
      <vt:lpstr>Pembro vs Chemo: Response Summary</vt:lpstr>
      <vt:lpstr>Pembro + Chemo vs Chemo: OS</vt:lpstr>
      <vt:lpstr>Pembro + Chemo vs Chemo: PFS</vt:lpstr>
      <vt:lpstr>Pembro + Chemo vs Chemo: Response Summary</vt:lpstr>
      <vt:lpstr>Nivolumab plus chemotherapy versus chemotherapy as first-line treatment for  advanced gastric cancer/gastroesophageal junction cancer/esophageal adenocarcinoma:  first results of the CheckMate 649 study</vt:lpstr>
      <vt:lpstr>CheckMate 649 study design</vt:lpstr>
      <vt:lpstr>Statistical considerations</vt:lpstr>
      <vt:lpstr>Overall survival</vt:lpstr>
      <vt:lpstr>Overall survival </vt:lpstr>
      <vt:lpstr>Progression-free survival </vt:lpstr>
      <vt:lpstr>Response and duration of response</vt:lpstr>
      <vt:lpstr>Comparison of 1L studies of FDA-approved ICIs</vt:lpstr>
      <vt:lpstr>PowerPoint Presentation</vt:lpstr>
    </vt:vector>
  </TitlesOfParts>
  <Company>MSKCC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ASCO 2014 highlights:  GI non-colorectal</dc:title>
  <dc:creator>Geoffrey Ku</dc:creator>
  <cp:lastModifiedBy>Ku, Geoffrey</cp:lastModifiedBy>
  <cp:revision>273</cp:revision>
  <dcterms:created xsi:type="dcterms:W3CDTF">2014-07-01T20:36:22Z</dcterms:created>
  <dcterms:modified xsi:type="dcterms:W3CDTF">2026-03-09T19:28:48Z</dcterms:modified>
</cp:coreProperties>
</file>