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9"/>
  </p:notesMasterIdLst>
  <p:handoutMasterIdLst>
    <p:handoutMasterId r:id="rId90"/>
  </p:handoutMasterIdLst>
  <p:sldIdLst>
    <p:sldId id="266" r:id="rId5"/>
    <p:sldId id="386" r:id="rId6"/>
    <p:sldId id="387" r:id="rId7"/>
    <p:sldId id="388" r:id="rId8"/>
    <p:sldId id="599" r:id="rId9"/>
    <p:sldId id="598" r:id="rId10"/>
    <p:sldId id="601" r:id="rId11"/>
    <p:sldId id="600" r:id="rId12"/>
    <p:sldId id="605" r:id="rId13"/>
    <p:sldId id="604" r:id="rId14"/>
    <p:sldId id="637" r:id="rId15"/>
    <p:sldId id="700" r:id="rId16"/>
    <p:sldId id="660" r:id="rId17"/>
    <p:sldId id="606" r:id="rId18"/>
    <p:sldId id="608" r:id="rId19"/>
    <p:sldId id="610" r:id="rId20"/>
    <p:sldId id="609" r:id="rId21"/>
    <p:sldId id="613" r:id="rId22"/>
    <p:sldId id="617" r:id="rId23"/>
    <p:sldId id="618" r:id="rId24"/>
    <p:sldId id="611" r:id="rId25"/>
    <p:sldId id="624" r:id="rId26"/>
    <p:sldId id="612" r:id="rId27"/>
    <p:sldId id="614" r:id="rId28"/>
    <p:sldId id="622" r:id="rId29"/>
    <p:sldId id="620" r:id="rId30"/>
    <p:sldId id="625" r:id="rId31"/>
    <p:sldId id="616" r:id="rId32"/>
    <p:sldId id="382" r:id="rId33"/>
    <p:sldId id="619" r:id="rId34"/>
    <p:sldId id="310" r:id="rId35"/>
    <p:sldId id="278" r:id="rId36"/>
    <p:sldId id="385" r:id="rId37"/>
    <p:sldId id="283" r:id="rId38"/>
    <p:sldId id="289" r:id="rId39"/>
    <p:sldId id="281" r:id="rId40"/>
    <p:sldId id="318" r:id="rId41"/>
    <p:sldId id="290" r:id="rId42"/>
    <p:sldId id="316" r:id="rId43"/>
    <p:sldId id="276" r:id="rId44"/>
    <p:sldId id="264" r:id="rId45"/>
    <p:sldId id="317" r:id="rId46"/>
    <p:sldId id="631" r:id="rId47"/>
    <p:sldId id="641" r:id="rId48"/>
    <p:sldId id="707" r:id="rId49"/>
    <p:sldId id="715" r:id="rId50"/>
    <p:sldId id="265" r:id="rId51"/>
    <p:sldId id="319" r:id="rId52"/>
    <p:sldId id="295" r:id="rId53"/>
    <p:sldId id="291" r:id="rId54"/>
    <p:sldId id="293" r:id="rId55"/>
    <p:sldId id="286" r:id="rId56"/>
    <p:sldId id="267" r:id="rId57"/>
    <p:sldId id="285" r:id="rId58"/>
    <p:sldId id="627" r:id="rId59"/>
    <p:sldId id="294" r:id="rId60"/>
    <p:sldId id="629" r:id="rId61"/>
    <p:sldId id="690" r:id="rId62"/>
    <p:sldId id="308" r:id="rId63"/>
    <p:sldId id="292" r:id="rId64"/>
    <p:sldId id="635" r:id="rId65"/>
    <p:sldId id="302" r:id="rId66"/>
    <p:sldId id="328" r:id="rId67"/>
    <p:sldId id="648" r:id="rId68"/>
    <p:sldId id="645" r:id="rId69"/>
    <p:sldId id="649" r:id="rId70"/>
    <p:sldId id="650" r:id="rId71"/>
    <p:sldId id="646" r:id="rId72"/>
    <p:sldId id="711" r:id="rId73"/>
    <p:sldId id="636" r:id="rId74"/>
    <p:sldId id="305" r:id="rId75"/>
    <p:sldId id="716" r:id="rId76"/>
    <p:sldId id="713" r:id="rId77"/>
    <p:sldId id="712" r:id="rId78"/>
    <p:sldId id="384" r:id="rId79"/>
    <p:sldId id="300" r:id="rId80"/>
    <p:sldId id="632" r:id="rId81"/>
    <p:sldId id="420" r:id="rId82"/>
    <p:sldId id="312" r:id="rId83"/>
    <p:sldId id="311" r:id="rId84"/>
    <p:sldId id="313" r:id="rId85"/>
    <p:sldId id="314" r:id="rId86"/>
    <p:sldId id="634" r:id="rId87"/>
    <p:sldId id="642" r:id="rId88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86E2"/>
    <a:srgbClr val="F26529"/>
    <a:srgbClr val="FFFFFF"/>
    <a:srgbClr val="83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5820"/>
  </p:normalViewPr>
  <p:slideViewPr>
    <p:cSldViewPr snapToGrid="0" snapToObjects="1" showGuides="1">
      <p:cViewPr>
        <p:scale>
          <a:sx n="122" d="100"/>
          <a:sy n="122" d="100"/>
        </p:scale>
        <p:origin x="152" y="6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C77A6FE-4F9C-4C43-9275-4C6EE66F84B9}" type="datetimeFigureOut">
              <a:rPr lang="en-US"/>
              <a:pPr/>
              <a:t>4/21/25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8F6DA6E-23F5-CC4E-8BDE-62BBABFE52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8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0CC3B6D9-C0C3-764A-B805-B57FA272E850}" type="datetimeFigureOut">
              <a:rPr lang="en-US"/>
              <a:pPr/>
              <a:t>4/21/25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9804B0B4-A253-EF44-9AD7-A19C840152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14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4B0B4-A253-EF44-9AD7-A19C8401525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6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5C526-CF6C-D844-85F4-4B77BA14248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38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E745D-A9E0-A742-B85A-6AB915F62C6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5" y="1222772"/>
            <a:ext cx="8213293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5" y="382191"/>
            <a:ext cx="2779883" cy="67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675" y="1667509"/>
            <a:ext cx="7772400" cy="1102519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7675" y="3518874"/>
            <a:ext cx="6400800" cy="98024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Date or Reference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7EA655-036B-054D-9F9A-56A790C006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6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64343-818B-3B4B-89CA-F5E2DEFB3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2CA8E-3BAC-7F49-9E37-6F73B548A864}" type="datetimeFigureOut">
              <a:rPr lang="en-US" smtClean="0"/>
              <a:t>4/21/25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2B4EB-CFE5-9A4A-9D21-2AA4E3D94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14053-A71F-4444-957E-0C23403DC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3F76-AA9F-094A-97C8-8804E262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0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50" y="737286"/>
            <a:ext cx="8545707" cy="388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E2DCD6-2EE2-F049-A226-1FE52D1E57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98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6525" y="88105"/>
            <a:ext cx="7923212" cy="4966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0"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57200" y="4767263"/>
            <a:ext cx="2895600" cy="27384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679825" y="4767263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B6EF02CE-EE60-D840-A6B2-C49DC9A05E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5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4513"/>
            <a:ext cx="4038600" cy="37972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4514"/>
            <a:ext cx="4038600" cy="379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54013" y="4764882"/>
            <a:ext cx="2895600" cy="27384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rbel" charset="0"/>
                <a:ea typeface="ＭＳ Ｐゴシック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0291CD-1BB3-9A4C-819D-904D5E161A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1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4979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44801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87998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359809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rbel" charset="0"/>
                <a:ea typeface="ＭＳ Ｐゴシック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6B93F1-6AE8-2A4C-A5A8-7ED0AB84D8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0" y="1222772"/>
            <a:ext cx="8321358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786" y="1563600"/>
            <a:ext cx="7772400" cy="1102519"/>
          </a:xfrm>
        </p:spPr>
        <p:txBody>
          <a:bodyPr>
            <a:no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44FB5D-1D2A-AD42-9295-CC5701A7C1E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6" descr="MSK_logo_simp_hor_s_rev_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301228"/>
            <a:ext cx="2456930" cy="49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0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50" y="66823"/>
            <a:ext cx="8545707" cy="5139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rbel" charset="0"/>
                <a:ea typeface="ＭＳ Ｐゴシック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DB3B10-9021-8041-BC80-71930EC263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69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54013" y="66675"/>
            <a:ext cx="8545512" cy="51435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554" y="851559"/>
            <a:ext cx="5111750" cy="34748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851559"/>
            <a:ext cx="3008313" cy="37486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57201" y="4766073"/>
            <a:ext cx="2792413" cy="27384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5F98E0-5886-214B-B5A7-28344183B4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6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54013" y="66675"/>
            <a:ext cx="8545512" cy="51435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3138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788989" y="4767263"/>
            <a:ext cx="2460625" cy="27384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CA812B-CB4F-A348-A43B-F44B8EFD69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57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1025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endParaRPr lang="en-US">
              <a:solidFill>
                <a:srgbClr val="FFFFFF"/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54013" y="66675"/>
            <a:ext cx="85455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4013" y="711994"/>
            <a:ext cx="8545512" cy="388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13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r>
              <a:rPr lang="en-US"/>
              <a:t>Reference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75063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</a:defRPr>
            </a:lvl1pPr>
          </a:lstStyle>
          <a:p>
            <a:fld id="{D6C766F3-F614-DA47-8FB2-1DC6941C294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3" descr="MSK_logo_simp_hor_s_pos_d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13" y="4483894"/>
            <a:ext cx="2277688" cy="7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gdc.cancer.gov/" TargetMode="External"/><Relationship Id="rId2" Type="http://schemas.openxmlformats.org/officeDocument/2006/relationships/hyperlink" Target="http://exac.broadinstitute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cgc.org/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5C7CF7-04F9-4864-8E29-E7EDF10D3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75" y="1521303"/>
            <a:ext cx="8649824" cy="313917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Cancer Genomics Analysis</a:t>
            </a:r>
            <a:br>
              <a:rPr lang="en-US" sz="1600" dirty="0">
                <a:solidFill>
                  <a:schemeClr val="accent3"/>
                </a:solidFill>
              </a:rPr>
            </a:br>
            <a:br>
              <a:rPr lang="en-US" sz="1600" dirty="0">
                <a:solidFill>
                  <a:schemeClr val="accent3"/>
                </a:solidFill>
              </a:rPr>
            </a:br>
            <a:br>
              <a:rPr lang="en-US" sz="1600" dirty="0">
                <a:solidFill>
                  <a:schemeClr val="accent3"/>
                </a:solidFill>
              </a:rPr>
            </a:br>
            <a:br>
              <a:rPr lang="en-US" sz="1600" dirty="0">
                <a:solidFill>
                  <a:schemeClr val="accent3"/>
                </a:solidFill>
              </a:rPr>
            </a:br>
            <a:r>
              <a:rPr lang="en-US" sz="1800" dirty="0">
                <a:solidFill>
                  <a:schemeClr val="accent3"/>
                </a:solidFill>
              </a:rPr>
              <a:t>Jian Carrot-Zhang, Ph.D.</a:t>
            </a:r>
            <a:br>
              <a:rPr lang="en-US" sz="1600" dirty="0">
                <a:solidFill>
                  <a:schemeClr val="accent3"/>
                </a:solidFill>
              </a:rPr>
            </a:br>
            <a:br>
              <a:rPr lang="en-US" sz="1600" dirty="0">
                <a:solidFill>
                  <a:schemeClr val="accent3"/>
                </a:solidFill>
              </a:rPr>
            </a:br>
            <a:r>
              <a:rPr lang="en-US" sz="1600" b="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Assistant Attending,</a:t>
            </a:r>
            <a:br>
              <a:rPr lang="en-US" sz="1600" b="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1600" b="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Computational Oncology</a:t>
            </a:r>
            <a:br>
              <a:rPr lang="en-US" sz="1600" b="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br>
              <a:rPr lang="en-US" sz="1600" b="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1600" b="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GSK Core Course Spring 2025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4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2977E-971E-844F-8A55-CE200DFDF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20" y="695548"/>
            <a:ext cx="5152115" cy="142188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26B911-6F62-6842-8ADB-6EA890D40B50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>
                <a:latin typeface="Georgia" panose="02040502050405020303" pitchFamily="18" charset="0"/>
              </a:rPr>
              <a:t>Next-generation sequencing - pair-end reads alignment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673B4-51ED-054A-BB48-80DB6559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310" y="1062723"/>
            <a:ext cx="1854668" cy="785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C9DF4-B18E-6343-BB8E-6534142EE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051" y="2478243"/>
            <a:ext cx="4135259" cy="250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22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5916A34-7A5E-9045-A244-D4FB400E77DB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>
                <a:latin typeface="Georgia" panose="02040502050405020303" pitchFamily="18" charset="0"/>
              </a:rPr>
              <a:t>BWA and </a:t>
            </a:r>
            <a:r>
              <a:rPr lang="en-US" sz="2200" b="0" dirty="0" err="1">
                <a:latin typeface="Georgia" panose="02040502050405020303" pitchFamily="18" charset="0"/>
              </a:rPr>
              <a:t>Samtools</a:t>
            </a:r>
            <a:r>
              <a:rPr lang="en-US" sz="2200" b="0" dirty="0">
                <a:latin typeface="Georgia" panose="02040502050405020303" pitchFamily="18" charset="0"/>
              </a:rPr>
              <a:t> for read alignment and BAM file manipulation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D5BEA3-909D-D84C-8E6B-42A4DA82B720}"/>
              </a:ext>
            </a:extLst>
          </p:cNvPr>
          <p:cNvGrpSpPr/>
          <p:nvPr/>
        </p:nvGrpSpPr>
        <p:grpSpPr>
          <a:xfrm>
            <a:off x="425195" y="628538"/>
            <a:ext cx="8293609" cy="4165076"/>
            <a:chOff x="425195" y="628538"/>
            <a:chExt cx="8293609" cy="41650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FAAE262-B3BD-074B-8EE7-25760EC6E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195" y="928642"/>
              <a:ext cx="8293608" cy="18269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89EA85-4314-424F-9F85-AA5F3B3A883F}"/>
                </a:ext>
              </a:extLst>
            </p:cNvPr>
            <p:cNvSpPr txBox="1"/>
            <p:nvPr/>
          </p:nvSpPr>
          <p:spPr>
            <a:xfrm>
              <a:off x="425195" y="628538"/>
              <a:ext cx="296837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200" b="1" i="0" dirty="0">
                  <a:solidFill>
                    <a:srgbClr val="404040"/>
                  </a:solidFill>
                  <a:effectLst/>
                  <a:latin typeface="Roboto Slab" panose="020F0502020204030204" pitchFamily="34" charset="0"/>
                </a:rPr>
                <a:t>BAM file or CRAM file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7C9B101-AB07-BA45-AA75-65DA1E64D6B2}"/>
                </a:ext>
              </a:extLst>
            </p:cNvPr>
            <p:cNvCxnSpPr/>
            <p:nvPr/>
          </p:nvCxnSpPr>
          <p:spPr>
            <a:xfrm flipV="1">
              <a:off x="4425696" y="2755556"/>
              <a:ext cx="0" cy="53035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5796BE-302C-E449-81CA-33BAB550DE84}"/>
                </a:ext>
              </a:extLst>
            </p:cNvPr>
            <p:cNvSpPr txBox="1"/>
            <p:nvPr/>
          </p:nvSpPr>
          <p:spPr>
            <a:xfrm>
              <a:off x="3686179" y="3250211"/>
              <a:ext cx="1771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Mapping quality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08F225-5528-3C4D-B6D0-DCF5A2752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196" y="3735264"/>
              <a:ext cx="8293608" cy="1058350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10CF3F9-39D3-AB48-AB2A-D5EDF8B42D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8990" y="3341005"/>
              <a:ext cx="152400" cy="4715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1DA4D1-7CB5-734B-90A2-037C054FA94E}"/>
                </a:ext>
              </a:extLst>
            </p:cNvPr>
            <p:cNvSpPr txBox="1"/>
            <p:nvPr/>
          </p:nvSpPr>
          <p:spPr>
            <a:xfrm>
              <a:off x="5856565" y="3001644"/>
              <a:ext cx="1340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Base quality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33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E849-F6C9-68C4-5667-AE191482F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31050"/>
            <a:ext cx="8545512" cy="514350"/>
          </a:xfrm>
        </p:spPr>
        <p:txBody>
          <a:bodyPr/>
          <a:lstStyle/>
          <a:p>
            <a:r>
              <a:rPr lang="en-US" dirty="0"/>
              <a:t>Re-alignment for improved indel calling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4BCA7-3782-5750-EAFC-F44356E07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50" y="701661"/>
            <a:ext cx="8545707" cy="3882237"/>
          </a:xfrm>
        </p:spPr>
        <p:txBody>
          <a:bodyPr/>
          <a:lstStyle/>
          <a:p>
            <a:pPr algn="l"/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Genome aligners can only consider each read independently</a:t>
            </a:r>
          </a:p>
          <a:p>
            <a:pPr algn="l"/>
            <a:r>
              <a:rPr lang="en-US" dirty="0">
                <a:solidFill>
                  <a:srgbClr val="1F2328"/>
                </a:solidFill>
                <a:latin typeface="-apple-system"/>
              </a:rPr>
              <a:t>Favor alignments with mismatches or soft-clips instead of opening a gap </a:t>
            </a:r>
          </a:p>
          <a:p>
            <a:pPr algn="l"/>
            <a:r>
              <a:rPr lang="en-US" dirty="0">
                <a:solidFill>
                  <a:srgbClr val="1F2328"/>
                </a:solidFill>
                <a:latin typeface="-apple-system"/>
              </a:rPr>
              <a:t>May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 use arbitrary tie-breaking, leading to different, non-parsimonious representations of the event in different reads.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0CBBF-2723-B7A9-57A6-814666E3A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39" b="49487"/>
          <a:stretch/>
        </p:blipFill>
        <p:spPr>
          <a:xfrm>
            <a:off x="882083" y="3535357"/>
            <a:ext cx="7772400" cy="87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13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6A7ED-9810-DF75-B9E0-2C7AEA22B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Local realignment considers all reads spanning a given position. This makes it possible to achieve a high-scoring consensus that supports the presence of an indel event.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6B258-91D6-B921-B99E-B1FB26EB4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081" y="1768519"/>
            <a:ext cx="7097145" cy="273515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7DF5FA-6B8B-2A0D-48A6-30D985089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7300"/>
            <a:ext cx="8545512" cy="514350"/>
          </a:xfrm>
        </p:spPr>
        <p:txBody>
          <a:bodyPr/>
          <a:lstStyle/>
          <a:p>
            <a:r>
              <a:rPr lang="en-US" dirty="0"/>
              <a:t>Re-alignment for improved indel calling</a:t>
            </a:r>
          </a:p>
        </p:txBody>
      </p:sp>
    </p:spTree>
    <p:extLst>
      <p:ext uri="{BB962C8B-B14F-4D97-AF65-F5344CB8AC3E}">
        <p14:creationId xmlns:p14="http://schemas.microsoft.com/office/powerpoint/2010/main" val="3176430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9CDF6-0F65-064A-AD02-387C0021B0F4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>
                <a:latin typeface="Georgia" panose="02040502050405020303" pitchFamily="18" charset="0"/>
              </a:rPr>
              <a:t>Overview of somatic alteration detection methods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280638-485A-C545-A83F-DC2AA6E8B857}"/>
              </a:ext>
            </a:extLst>
          </p:cNvPr>
          <p:cNvSpPr txBox="1">
            <a:spLocks/>
          </p:cNvSpPr>
          <p:nvPr/>
        </p:nvSpPr>
        <p:spPr>
          <a:xfrm>
            <a:off x="353950" y="737286"/>
            <a:ext cx="8545707" cy="38822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dirty="0"/>
          </a:p>
          <a:p>
            <a:r>
              <a:rPr lang="en-US" dirty="0"/>
              <a:t>SNV and indel detection</a:t>
            </a:r>
          </a:p>
          <a:p>
            <a:endParaRPr lang="en-US" dirty="0"/>
          </a:p>
          <a:p>
            <a:r>
              <a:rPr lang="en-US" dirty="0"/>
              <a:t>Copy number </a:t>
            </a:r>
          </a:p>
          <a:p>
            <a:endParaRPr lang="en-US" dirty="0"/>
          </a:p>
          <a:p>
            <a:r>
              <a:rPr lang="en-US" dirty="0"/>
              <a:t>Structural variation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3CB17-341D-3649-8BB6-0BB4FD83B9CC}"/>
              </a:ext>
            </a:extLst>
          </p:cNvPr>
          <p:cNvSpPr txBox="1"/>
          <p:nvPr/>
        </p:nvSpPr>
        <p:spPr>
          <a:xfrm>
            <a:off x="4085696" y="2039181"/>
            <a:ext cx="42950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Main problem: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Predict somatic alterations from germline variations accounting for biological and technical uncertainties </a:t>
            </a:r>
          </a:p>
        </p:txBody>
      </p:sp>
    </p:spTree>
    <p:extLst>
      <p:ext uri="{BB962C8B-B14F-4D97-AF65-F5344CB8AC3E}">
        <p14:creationId xmlns:p14="http://schemas.microsoft.com/office/powerpoint/2010/main" val="1852811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1F927B9-A818-7345-B6F4-FA54DF0177D4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>
                <a:latin typeface="Georgia" panose="02040502050405020303" pitchFamily="18" charset="0"/>
              </a:rPr>
              <a:t>Germline genotyping from NGS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B1D6B9-9F50-B246-83BE-4BEA412EFDE7}"/>
              </a:ext>
            </a:extLst>
          </p:cNvPr>
          <p:cNvGrpSpPr/>
          <p:nvPr/>
        </p:nvGrpSpPr>
        <p:grpSpPr>
          <a:xfrm>
            <a:off x="494938" y="2513538"/>
            <a:ext cx="8265884" cy="2030661"/>
            <a:chOff x="494938" y="2513538"/>
            <a:chExt cx="8265884" cy="203066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915317-608D-6B4A-BF7B-4F4BDB860D54}"/>
                </a:ext>
              </a:extLst>
            </p:cNvPr>
            <p:cNvSpPr txBox="1"/>
            <p:nvPr/>
          </p:nvSpPr>
          <p:spPr>
            <a:xfrm>
              <a:off x="494938" y="2953992"/>
              <a:ext cx="458070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• Depth (total reads) </a:t>
              </a:r>
            </a:p>
            <a:p>
              <a:r>
                <a:rPr lang="en-US" dirty="0"/>
                <a:t>• Count of reference reads</a:t>
              </a:r>
            </a:p>
            <a:p>
              <a:r>
                <a:rPr lang="en-US" dirty="0"/>
                <a:t>• Count of variant reads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D740B1-BD12-1044-874D-C17C39884559}"/>
                </a:ext>
              </a:extLst>
            </p:cNvPr>
            <p:cNvGrpSpPr/>
            <p:nvPr/>
          </p:nvGrpSpPr>
          <p:grpSpPr>
            <a:xfrm>
              <a:off x="4754879" y="2769326"/>
              <a:ext cx="4005943" cy="1774873"/>
              <a:chOff x="4685211" y="2682241"/>
              <a:chExt cx="4005943" cy="1774873"/>
            </a:xfrm>
          </p:grpSpPr>
          <p:pic>
            <p:nvPicPr>
              <p:cNvPr id="10242" name="Picture 2" descr="Binomial Distribution &amp; Hypothesis Testing: The Sign Test - ppt download">
                <a:extLst>
                  <a:ext uri="{FF2B5EF4-FFF2-40B4-BE49-F238E27FC236}">
                    <a16:creationId xmlns:a16="http://schemas.microsoft.com/office/drawing/2014/main" id="{FB0805D4-2538-CA40-8ECA-458542825B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02" t="19268" r="9319" b="40410"/>
              <a:stretch/>
            </p:blipFill>
            <p:spPr bwMode="auto">
              <a:xfrm>
                <a:off x="4685211" y="2682241"/>
                <a:ext cx="4005943" cy="1497874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08A8F1-2E64-8E4C-84D4-14ADC00F9D76}"/>
                  </a:ext>
                </a:extLst>
              </p:cNvPr>
              <p:cNvSpPr txBox="1"/>
              <p:nvPr/>
            </p:nvSpPr>
            <p:spPr>
              <a:xfrm>
                <a:off x="6531429" y="4180115"/>
                <a:ext cx="8834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Total reads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0B351A-64A3-1843-A231-6637449A6721}"/>
                  </a:ext>
                </a:extLst>
              </p:cNvPr>
              <p:cNvSpPr txBox="1"/>
              <p:nvPr/>
            </p:nvSpPr>
            <p:spPr>
              <a:xfrm>
                <a:off x="7707085" y="2754630"/>
                <a:ext cx="914400" cy="101566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Count of variant reads from a true mutation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C2AF9C-5AD8-1148-AD79-A9B8EBC86985}"/>
                </a:ext>
              </a:extLst>
            </p:cNvPr>
            <p:cNvSpPr txBox="1"/>
            <p:nvPr/>
          </p:nvSpPr>
          <p:spPr>
            <a:xfrm>
              <a:off x="494938" y="2513538"/>
              <a:ext cx="2441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Data from sequencing: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E2F5197-CA79-DF4C-B5A9-477840B37926}"/>
              </a:ext>
            </a:extLst>
          </p:cNvPr>
          <p:cNvSpPr txBox="1"/>
          <p:nvPr/>
        </p:nvSpPr>
        <p:spPr>
          <a:xfrm>
            <a:off x="1838960" y="674311"/>
            <a:ext cx="4823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At a given site</a:t>
            </a:r>
          </a:p>
          <a:p>
            <a:r>
              <a:rPr lang="en-US" sz="2000" dirty="0"/>
              <a:t>Genotypes:             AA,              AB,                   BB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DB910C-3144-C64B-AC7E-64DC52DDF365}"/>
              </a:ext>
            </a:extLst>
          </p:cNvPr>
          <p:cNvSpPr txBox="1"/>
          <p:nvPr/>
        </p:nvSpPr>
        <p:spPr>
          <a:xfrm>
            <a:off x="3295223" y="1444851"/>
            <a:ext cx="1114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2986E2"/>
                </a:solidFill>
              </a:rPr>
              <a:t>Hom</a:t>
            </a:r>
            <a:r>
              <a:rPr lang="en-US" sz="2000" dirty="0">
                <a:solidFill>
                  <a:srgbClr val="2986E2"/>
                </a:solidFill>
              </a:rPr>
              <a:t> Ref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3E5DA6-8049-7540-B2D0-A329B5278D01}"/>
              </a:ext>
            </a:extLst>
          </p:cNvPr>
          <p:cNvSpPr txBox="1"/>
          <p:nvPr/>
        </p:nvSpPr>
        <p:spPr>
          <a:xfrm>
            <a:off x="4538438" y="1438656"/>
            <a:ext cx="1135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986E2"/>
                </a:solidFill>
              </a:rPr>
              <a:t>Het  SNP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F52F40-FB34-1A44-865D-D99DEEC0475D}"/>
              </a:ext>
            </a:extLst>
          </p:cNvPr>
          <p:cNvSpPr txBox="1"/>
          <p:nvPr/>
        </p:nvSpPr>
        <p:spPr>
          <a:xfrm>
            <a:off x="5890906" y="1444851"/>
            <a:ext cx="1215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2986E2"/>
                </a:solidFill>
              </a:rPr>
              <a:t>Hom</a:t>
            </a:r>
            <a:r>
              <a:rPr lang="en-US" sz="2000" dirty="0">
                <a:solidFill>
                  <a:srgbClr val="2986E2"/>
                </a:solidFill>
              </a:rPr>
              <a:t> SNP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75EB92-AF37-EA41-AAFB-F6A43CAA43DA}"/>
              </a:ext>
            </a:extLst>
          </p:cNvPr>
          <p:cNvSpPr txBox="1"/>
          <p:nvPr/>
        </p:nvSpPr>
        <p:spPr>
          <a:xfrm>
            <a:off x="771704" y="1845074"/>
            <a:ext cx="756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986E2"/>
                </a:solidFill>
              </a:rPr>
              <a:t>Expected allelic fractions:             ~0		~0.5			~1</a:t>
            </a:r>
          </a:p>
        </p:txBody>
      </p:sp>
    </p:spTree>
    <p:extLst>
      <p:ext uri="{BB962C8B-B14F-4D97-AF65-F5344CB8AC3E}">
        <p14:creationId xmlns:p14="http://schemas.microsoft.com/office/powerpoint/2010/main" val="1495323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9A9F10-0C22-2B4B-B10C-9FE34AAF26BD}"/>
              </a:ext>
            </a:extLst>
          </p:cNvPr>
          <p:cNvSpPr txBox="1"/>
          <p:nvPr/>
        </p:nvSpPr>
        <p:spPr>
          <a:xfrm>
            <a:off x="177006" y="414042"/>
            <a:ext cx="45825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Harding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  <a:latin typeface="+mn-lt"/>
              </a:rPr>
              <a:t>M</a:t>
            </a:r>
            <a:r>
              <a:rPr lang="en-US" b="0" i="0" dirty="0">
                <a:solidFill>
                  <a:srgbClr val="212121"/>
                </a:solidFill>
                <a:effectLst/>
                <a:latin typeface="+mn-lt"/>
              </a:rPr>
              <a:t>odel the prior genotype probability (mutation rate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+mn-lt"/>
              </a:rPr>
              <a:t>etc</a:t>
            </a:r>
            <a:r>
              <a:rPr lang="en-US" b="0" i="0" dirty="0">
                <a:solidFill>
                  <a:srgbClr val="212121"/>
                </a:solidFill>
                <a:effectLst/>
                <a:latin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1212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+mn-lt"/>
              </a:rPr>
              <a:t>E</a:t>
            </a:r>
            <a:r>
              <a:rPr lang="en-US" b="0" i="0" dirty="0">
                <a:solidFill>
                  <a:srgbClr val="222222"/>
                </a:solidFill>
                <a:effectLst/>
                <a:latin typeface="+mn-lt"/>
              </a:rPr>
              <a:t>stimate the genotype of a cohort jointly </a:t>
            </a:r>
            <a:r>
              <a:rPr lang="en-US" dirty="0">
                <a:solidFill>
                  <a:srgbClr val="222222"/>
                </a:solidFill>
                <a:latin typeface="+mn-lt"/>
              </a:rPr>
              <a:t>(</a:t>
            </a:r>
            <a:r>
              <a:rPr lang="en-US" b="0" i="0" dirty="0">
                <a:solidFill>
                  <a:srgbClr val="212121"/>
                </a:solidFill>
                <a:effectLst/>
                <a:latin typeface="+mn-lt"/>
              </a:rPr>
              <a:t>success probability depends on the genotype and sequencing error rate</a:t>
            </a:r>
            <a:r>
              <a:rPr lang="en-US" dirty="0">
                <a:solidFill>
                  <a:srgbClr val="222222"/>
                </a:solidFill>
                <a:latin typeface="+mn-lt"/>
              </a:rPr>
              <a:t>)</a:t>
            </a:r>
            <a:endParaRPr lang="en-US" b="0" i="0" dirty="0">
              <a:solidFill>
                <a:srgbClr val="222222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22222"/>
              </a:solidFill>
              <a:effectLst/>
              <a:latin typeface="Harding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333B99-BBF8-D842-957B-ADB43D22B0BC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>
                <a:latin typeface="Georgia" panose="02040502050405020303" pitchFamily="18" charset="0"/>
              </a:rPr>
              <a:t>More advanced algorithms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7D6F7-4FEF-9244-A6C3-B685479776E6}"/>
              </a:ext>
            </a:extLst>
          </p:cNvPr>
          <p:cNvSpPr txBox="1"/>
          <p:nvPr/>
        </p:nvSpPr>
        <p:spPr>
          <a:xfrm>
            <a:off x="419500" y="3211772"/>
            <a:ext cx="212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986E2"/>
                </a:solidFill>
              </a:rPr>
              <a:t>Probability of A being true, given B is true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727B7C-4FD5-514F-9EE1-662666878829}"/>
              </a:ext>
            </a:extLst>
          </p:cNvPr>
          <p:cNvGrpSpPr/>
          <p:nvPr/>
        </p:nvGrpSpPr>
        <p:grpSpPr>
          <a:xfrm>
            <a:off x="1863442" y="3373828"/>
            <a:ext cx="3574317" cy="1522298"/>
            <a:chOff x="5156140" y="3230240"/>
            <a:chExt cx="3574317" cy="15222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5644E2-A8B1-6740-B7AB-68A14B3AF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7861" y="3465286"/>
              <a:ext cx="2763469" cy="10556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48DE30-E886-0448-BE48-5B8883225563}"/>
                </a:ext>
              </a:extLst>
            </p:cNvPr>
            <p:cNvSpPr txBox="1"/>
            <p:nvPr/>
          </p:nvSpPr>
          <p:spPr>
            <a:xfrm>
              <a:off x="8133819" y="3230299"/>
              <a:ext cx="596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Prior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67A1C4-3961-754A-87DC-3C7B3C75BC0D}"/>
                </a:ext>
              </a:extLst>
            </p:cNvPr>
            <p:cNvSpPr txBox="1"/>
            <p:nvPr/>
          </p:nvSpPr>
          <p:spPr>
            <a:xfrm>
              <a:off x="6401547" y="3230240"/>
              <a:ext cx="10718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Likelihood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5C252F-DF06-2C4A-A535-B6288BFDF2B4}"/>
                </a:ext>
              </a:extLst>
            </p:cNvPr>
            <p:cNvSpPr txBox="1"/>
            <p:nvPr/>
          </p:nvSpPr>
          <p:spPr>
            <a:xfrm>
              <a:off x="7183238" y="4413984"/>
              <a:ext cx="14013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Normalization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A2D82D-4010-894C-8CC3-42A5585B5339}"/>
                </a:ext>
              </a:extLst>
            </p:cNvPr>
            <p:cNvSpPr txBox="1"/>
            <p:nvPr/>
          </p:nvSpPr>
          <p:spPr>
            <a:xfrm>
              <a:off x="5156140" y="3431000"/>
              <a:ext cx="9530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Posterior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36A2056-AF9E-E544-8966-FB4FF283D26C}"/>
              </a:ext>
            </a:extLst>
          </p:cNvPr>
          <p:cNvSpPr txBox="1"/>
          <p:nvPr/>
        </p:nvSpPr>
        <p:spPr>
          <a:xfrm>
            <a:off x="2753268" y="2821137"/>
            <a:ext cx="153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986E2"/>
                </a:solidFill>
              </a:rPr>
              <a:t>The probability of B being true, given A is true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F81C2-A4E2-2642-AB42-399DA560A6E9}"/>
              </a:ext>
            </a:extLst>
          </p:cNvPr>
          <p:cNvSpPr txBox="1"/>
          <p:nvPr/>
        </p:nvSpPr>
        <p:spPr>
          <a:xfrm>
            <a:off x="5387729" y="4433709"/>
            <a:ext cx="153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986E2"/>
                </a:solidFill>
              </a:rPr>
              <a:t>The probability B being true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5B4132-0AF1-BA46-93E8-A46EE96FB8B0}"/>
              </a:ext>
            </a:extLst>
          </p:cNvPr>
          <p:cNvSpPr txBox="1"/>
          <p:nvPr/>
        </p:nvSpPr>
        <p:spPr>
          <a:xfrm>
            <a:off x="5387729" y="3177924"/>
            <a:ext cx="153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986E2"/>
                </a:solidFill>
              </a:rPr>
              <a:t>The probability A being true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90C2661-0643-6F46-82B0-93DD0585D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468" y="697513"/>
            <a:ext cx="2775613" cy="16117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0735A4B-100D-5645-B751-EE8F559F1347}"/>
              </a:ext>
            </a:extLst>
          </p:cNvPr>
          <p:cNvSpPr txBox="1"/>
          <p:nvPr/>
        </p:nvSpPr>
        <p:spPr>
          <a:xfrm>
            <a:off x="6690166" y="2419108"/>
            <a:ext cx="2525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towardsdatascience.com</a:t>
            </a:r>
            <a:r>
              <a:rPr lang="en-US" sz="1000" dirty="0"/>
              <a:t>/gaussian-mixture-models-explained-6986aaf5a95</a:t>
            </a:r>
          </a:p>
        </p:txBody>
      </p:sp>
    </p:spTree>
    <p:extLst>
      <p:ext uri="{BB962C8B-B14F-4D97-AF65-F5344CB8AC3E}">
        <p14:creationId xmlns:p14="http://schemas.microsoft.com/office/powerpoint/2010/main" val="1748302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962753-B16B-BD4E-BDBA-3CF279ADF7F2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>
                <a:latin typeface="Georgia" panose="02040502050405020303" pitchFamily="18" charset="0"/>
              </a:rPr>
              <a:t>Somatic mutation detection is more complicated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FBD11E-4E0F-2E4D-97D5-A48EE6EA63EB}"/>
              </a:ext>
            </a:extLst>
          </p:cNvPr>
          <p:cNvSpPr txBox="1"/>
          <p:nvPr/>
        </p:nvSpPr>
        <p:spPr>
          <a:xfrm>
            <a:off x="264160" y="631368"/>
            <a:ext cx="2432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Tumor purity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Subclonal</a:t>
            </a:r>
            <a:r>
              <a:rPr lang="en-US" dirty="0"/>
              <a:t> mutations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copy numbers</a:t>
            </a:r>
          </a:p>
        </p:txBody>
      </p:sp>
      <p:pic>
        <p:nvPicPr>
          <p:cNvPr id="16" name="Picture 2" descr="figure 2">
            <a:extLst>
              <a:ext uri="{FF2B5EF4-FFF2-40B4-BE49-F238E27FC236}">
                <a16:creationId xmlns:a16="http://schemas.microsoft.com/office/drawing/2014/main" id="{C6FC1363-9FA9-0F45-B4AF-1D6794A97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" b="58324"/>
          <a:stretch/>
        </p:blipFill>
        <p:spPr bwMode="auto">
          <a:xfrm>
            <a:off x="2803638" y="1093033"/>
            <a:ext cx="5499534" cy="334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8C36C2-1713-1E42-849B-286E6F6C2F21}"/>
              </a:ext>
            </a:extLst>
          </p:cNvPr>
          <p:cNvSpPr txBox="1"/>
          <p:nvPr/>
        </p:nvSpPr>
        <p:spPr>
          <a:xfrm>
            <a:off x="3577045" y="4376740"/>
            <a:ext cx="45763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 Cortés-</a:t>
            </a:r>
            <a:r>
              <a:rPr lang="en-US" sz="1200" dirty="0" err="1"/>
              <a:t>Ciriano</a:t>
            </a:r>
            <a:r>
              <a:rPr lang="en-US" sz="1200" dirty="0"/>
              <a:t> et al </a:t>
            </a:r>
            <a:r>
              <a:rPr lang="en-US" sz="1200" i="1" dirty="0"/>
              <a:t>Nature Reviews Genetics </a:t>
            </a:r>
            <a:r>
              <a:rPr lang="en-US" sz="1200" dirty="0"/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342591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E7D58974-B62B-0742-BCC5-340C04C47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1" y="1630514"/>
            <a:ext cx="3822191" cy="220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ABBFC81-48FC-1745-9771-FC55926BF7BC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>
                <a:latin typeface="Georgia" panose="02040502050405020303" pitchFamily="18" charset="0"/>
              </a:rPr>
              <a:t>Somatic mutation detection is more complicated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AEBD06B2-9D60-4546-AF20-4057DF80E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630516"/>
            <a:ext cx="4221050" cy="22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C634F8-4553-9E4C-81E4-23F242694363}"/>
              </a:ext>
            </a:extLst>
          </p:cNvPr>
          <p:cNvSpPr txBox="1"/>
          <p:nvPr/>
        </p:nvSpPr>
        <p:spPr>
          <a:xfrm>
            <a:off x="1643928" y="110358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good call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2BFF9-683D-6B41-941B-F8450C955AA8}"/>
              </a:ext>
            </a:extLst>
          </p:cNvPr>
          <p:cNvSpPr txBox="1"/>
          <p:nvPr/>
        </p:nvSpPr>
        <p:spPr>
          <a:xfrm>
            <a:off x="6064406" y="1103584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bad call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A692C-848D-724C-ABCC-44567D4E96D2}"/>
              </a:ext>
            </a:extLst>
          </p:cNvPr>
          <p:cNvSpPr txBox="1"/>
          <p:nvPr/>
        </p:nvSpPr>
        <p:spPr>
          <a:xfrm>
            <a:off x="2599695" y="4055154"/>
            <a:ext cx="66704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https://best-practices-for-processing-</a:t>
            </a:r>
            <a:r>
              <a:rPr lang="en-US" sz="1200" dirty="0" err="1"/>
              <a:t>hts</a:t>
            </a:r>
            <a:r>
              <a:rPr lang="en-US" sz="1200" dirty="0"/>
              <a:t>-</a:t>
            </a:r>
            <a:r>
              <a:rPr lang="en-US" sz="1200" dirty="0" err="1"/>
              <a:t>data.readthedocs.io</a:t>
            </a:r>
            <a:r>
              <a:rPr lang="en-US" sz="1200" dirty="0"/>
              <a:t>/</a:t>
            </a:r>
            <a:r>
              <a:rPr lang="en-US" sz="1200" dirty="0" err="1"/>
              <a:t>en</a:t>
            </a:r>
            <a:r>
              <a:rPr lang="en-US" sz="1200" dirty="0"/>
              <a:t>/latest/mutect2_pitfalls.html</a:t>
            </a:r>
          </a:p>
        </p:txBody>
      </p:sp>
    </p:spTree>
    <p:extLst>
      <p:ext uri="{BB962C8B-B14F-4D97-AF65-F5344CB8AC3E}">
        <p14:creationId xmlns:p14="http://schemas.microsoft.com/office/powerpoint/2010/main" val="806128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23B3F7-F5B2-D04A-8B51-CDC3B32FC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71" y="890184"/>
            <a:ext cx="4064020" cy="33631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2D3CDF-F276-004D-A672-02E4B1CC8E42}"/>
              </a:ext>
            </a:extLst>
          </p:cNvPr>
          <p:cNvSpPr txBox="1"/>
          <p:nvPr/>
        </p:nvSpPr>
        <p:spPr>
          <a:xfrm>
            <a:off x="1720506" y="4434677"/>
            <a:ext cx="34313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Xu. </a:t>
            </a:r>
            <a:r>
              <a:rPr lang="en-US" sz="1200" dirty="0" err="1"/>
              <a:t>Comput</a:t>
            </a:r>
            <a:r>
              <a:rPr lang="en-US" sz="1200" dirty="0"/>
              <a:t> Struct </a:t>
            </a:r>
            <a:r>
              <a:rPr lang="en-US" sz="1200" dirty="0" err="1"/>
              <a:t>Biotechnol</a:t>
            </a:r>
            <a:r>
              <a:rPr lang="en-US" sz="1200" dirty="0"/>
              <a:t> (2018)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50C92-BE09-5C41-A2D5-E662F3A16278}"/>
              </a:ext>
            </a:extLst>
          </p:cNvPr>
          <p:cNvSpPr txBox="1"/>
          <p:nvPr/>
        </p:nvSpPr>
        <p:spPr>
          <a:xfrm>
            <a:off x="5353318" y="1140589"/>
            <a:ext cx="34561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things to consider when choosing a tool: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Type of DNA sample – FFPE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Type of sequencing data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  <a:p>
            <a:r>
              <a:rPr lang="en-US" dirty="0"/>
              <a:t>	WGS</a:t>
            </a:r>
          </a:p>
          <a:p>
            <a:r>
              <a:rPr lang="en-US" dirty="0"/>
              <a:t>	WES</a:t>
            </a:r>
          </a:p>
          <a:p>
            <a:r>
              <a:rPr lang="en-US" dirty="0"/>
              <a:t>	Targeted panel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6D8DE8-8190-AC49-BF44-97E09DFF263E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>
                <a:latin typeface="Georgia" panose="02040502050405020303" pitchFamily="18" charset="0"/>
              </a:rPr>
              <a:t>Summary of somatic mutation detection</a:t>
            </a:r>
          </a:p>
        </p:txBody>
      </p:sp>
    </p:spTree>
    <p:extLst>
      <p:ext uri="{BB962C8B-B14F-4D97-AF65-F5344CB8AC3E}">
        <p14:creationId xmlns:p14="http://schemas.microsoft.com/office/powerpoint/2010/main" val="861992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7891-593F-9B47-BD79-AE38FC319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9EB6A-F26C-134A-8CAB-2089E15C8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Overview of Cancer Genome Alterations</a:t>
            </a:r>
          </a:p>
          <a:p>
            <a:endParaRPr lang="en-US" dirty="0"/>
          </a:p>
          <a:p>
            <a:r>
              <a:rPr lang="en-US" dirty="0"/>
              <a:t>Overview of Genomic Analysis</a:t>
            </a:r>
          </a:p>
          <a:p>
            <a:pPr lvl="1"/>
            <a:r>
              <a:rPr lang="en-US" dirty="0"/>
              <a:t>Somatic alteration detection</a:t>
            </a:r>
          </a:p>
          <a:p>
            <a:pPr lvl="1"/>
            <a:r>
              <a:rPr lang="en-US" dirty="0"/>
              <a:t>Cancer gene discovery</a:t>
            </a:r>
          </a:p>
          <a:p>
            <a:pPr lvl="1"/>
            <a:r>
              <a:rPr lang="en-US" dirty="0"/>
              <a:t>Clinical genomic sequencing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475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ure 1">
            <a:extLst>
              <a:ext uri="{FF2B5EF4-FFF2-40B4-BE49-F238E27FC236}">
                <a16:creationId xmlns:a16="http://schemas.microsoft.com/office/drawing/2014/main" id="{2CC454A2-2E37-D74D-A08B-9B60F700A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94" y="678599"/>
            <a:ext cx="7123611" cy="309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D0EAED8-E46F-8448-986E-CF64ADA40513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 err="1">
                <a:latin typeface="Georgia" panose="02040502050405020303" pitchFamily="18" charset="0"/>
              </a:rPr>
              <a:t>MuTect</a:t>
            </a:r>
            <a:r>
              <a:rPr lang="en-US" sz="2200" b="0" dirty="0">
                <a:latin typeface="Georgia" panose="02040502050405020303" pitchFamily="18" charset="0"/>
              </a:rPr>
              <a:t>: a sensitive approach to detect low allelic fraction mutations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B68155-1556-1140-B4AC-B0416894DD35}"/>
              </a:ext>
            </a:extLst>
          </p:cNvPr>
          <p:cNvSpPr/>
          <p:nvPr/>
        </p:nvSpPr>
        <p:spPr>
          <a:xfrm>
            <a:off x="5486400" y="951183"/>
            <a:ext cx="1503336" cy="29565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D4913C-88EF-5343-0C19-607A5F948F71}"/>
              </a:ext>
            </a:extLst>
          </p:cNvPr>
          <p:cNvSpPr txBox="1"/>
          <p:nvPr/>
        </p:nvSpPr>
        <p:spPr>
          <a:xfrm>
            <a:off x="175033" y="3895261"/>
            <a:ext cx="45821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212121"/>
                </a:solidFill>
                <a:effectLst/>
                <a:latin typeface="+mn-lt"/>
              </a:rPr>
              <a:t>M</a:t>
            </a:r>
            <a:r>
              <a:rPr lang="en-US" sz="1600" b="0" i="0" baseline="30000" dirty="0">
                <a:solidFill>
                  <a:srgbClr val="212121"/>
                </a:solidFill>
                <a:effectLst/>
                <a:latin typeface="+mn-lt"/>
              </a:rPr>
              <a:t>0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+mn-lt"/>
              </a:rPr>
              <a:t> assumes all non-reference reads come from technical artifacts</a:t>
            </a:r>
          </a:p>
          <a:p>
            <a:r>
              <a:rPr lang="en-US" sz="1600" b="1" i="0" dirty="0" err="1">
                <a:solidFill>
                  <a:srgbClr val="212121"/>
                </a:solidFill>
                <a:effectLst/>
                <a:latin typeface="+mn-lt"/>
              </a:rPr>
              <a:t>M</a:t>
            </a:r>
            <a:r>
              <a:rPr lang="en-US" sz="1600" b="0" i="1" baseline="30000" dirty="0" err="1">
                <a:solidFill>
                  <a:srgbClr val="212121"/>
                </a:solidFill>
                <a:effectLst/>
                <a:latin typeface="+mn-lt"/>
              </a:rPr>
              <a:t>f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+mn-lt"/>
              </a:rPr>
              <a:t> assumes that variant allele is present at an unknown frequency </a:t>
            </a:r>
            <a:r>
              <a:rPr lang="en-US" sz="1600" b="0" i="1" dirty="0">
                <a:solidFill>
                  <a:srgbClr val="212121"/>
                </a:solidFill>
                <a:effectLst/>
                <a:latin typeface="+mn-lt"/>
              </a:rPr>
              <a:t>f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+mn-lt"/>
              </a:rPr>
              <a:t>.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7571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D051389B-4846-E749-AF61-5733E1B0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8" y="1587744"/>
            <a:ext cx="7961642" cy="226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AC33BB-7556-1E4D-9486-F8C84B776EFB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>
                <a:latin typeface="Georgia" panose="02040502050405020303" pitchFamily="18" charset="0"/>
              </a:rPr>
              <a:t>Example output from MuTect2 VCF format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14D50-48BE-824B-9A78-F8163B85020F}"/>
              </a:ext>
            </a:extLst>
          </p:cNvPr>
          <p:cNvSpPr txBox="1"/>
          <p:nvPr/>
        </p:nvSpPr>
        <p:spPr>
          <a:xfrm>
            <a:off x="3755136" y="4119838"/>
            <a:ext cx="4584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yulijia.net</a:t>
            </a:r>
            <a:r>
              <a:rPr lang="en-US" sz="1200" dirty="0"/>
              <a:t>/slides/</a:t>
            </a:r>
            <a:r>
              <a:rPr lang="en-US" sz="1200" dirty="0" err="1"/>
              <a:t>bioinfomatcis_for_medical_students</a:t>
            </a:r>
            <a:r>
              <a:rPr lang="en-US" sz="1200" dirty="0"/>
              <a:t>/2019-08-16-A_beginners_guide_to_Call_SNPs_and_indels_Part_III.html#1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410F4-A03F-6C4F-AF51-7203D2BC91C3}"/>
              </a:ext>
            </a:extLst>
          </p:cNvPr>
          <p:cNvSpPr txBox="1"/>
          <p:nvPr/>
        </p:nvSpPr>
        <p:spPr>
          <a:xfrm>
            <a:off x="1166648" y="797200"/>
            <a:ext cx="132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Tumor BAM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99D0A-E5B6-8D42-9A42-129A7F1F3DDA}"/>
              </a:ext>
            </a:extLst>
          </p:cNvPr>
          <p:cNvSpPr txBox="1"/>
          <p:nvPr/>
        </p:nvSpPr>
        <p:spPr>
          <a:xfrm>
            <a:off x="3389586" y="773603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BAM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A8BA8-BF44-024D-B13F-3F28E2CEEED5}"/>
              </a:ext>
            </a:extLst>
          </p:cNvPr>
          <p:cNvSpPr txBox="1"/>
          <p:nvPr/>
        </p:nvSpPr>
        <p:spPr>
          <a:xfrm>
            <a:off x="6047232" y="792829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Panel of </a:t>
            </a:r>
            <a:r>
              <a:rPr lang="en-US" dirty="0" err="1"/>
              <a:t>normals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BE77FD-A858-8B49-814F-BAF1B11E0088}"/>
              </a:ext>
            </a:extLst>
          </p:cNvPr>
          <p:cNvCxnSpPr/>
          <p:nvPr/>
        </p:nvCxnSpPr>
        <p:spPr>
          <a:xfrm>
            <a:off x="2031127" y="1192472"/>
            <a:ext cx="922280" cy="2502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DBF2F3-489E-8A4F-B881-40982C5F298F}"/>
              </a:ext>
            </a:extLst>
          </p:cNvPr>
          <p:cNvCxnSpPr>
            <a:cxnSpLocks/>
          </p:cNvCxnSpPr>
          <p:nvPr/>
        </p:nvCxnSpPr>
        <p:spPr>
          <a:xfrm>
            <a:off x="4099877" y="1164901"/>
            <a:ext cx="0" cy="2777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8897C5-FCD9-7142-BECD-D54BF4BFF806}"/>
              </a:ext>
            </a:extLst>
          </p:cNvPr>
          <p:cNvCxnSpPr>
            <a:cxnSpLocks/>
          </p:cNvCxnSpPr>
          <p:nvPr/>
        </p:nvCxnSpPr>
        <p:spPr>
          <a:xfrm flipH="1">
            <a:off x="6088957" y="1192472"/>
            <a:ext cx="1023916" cy="2912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371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8B3526-D985-D94C-A696-6CAD8221D750}"/>
              </a:ext>
            </a:extLst>
          </p:cNvPr>
          <p:cNvSpPr txBox="1"/>
          <p:nvPr/>
        </p:nvSpPr>
        <p:spPr>
          <a:xfrm>
            <a:off x="2307771" y="4379239"/>
            <a:ext cx="5745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www.genomesop.com</a:t>
            </a:r>
            <a:r>
              <a:rPr lang="en-US" sz="1600" dirty="0"/>
              <a:t>/somatic-mutations/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7F6EF7-2D70-7E49-84E8-573681548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08"/>
          <a:stretch/>
        </p:blipFill>
        <p:spPr>
          <a:xfrm>
            <a:off x="328612" y="140335"/>
            <a:ext cx="8486775" cy="409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82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D556FC-1727-294F-A3B4-50C155F2328C}"/>
              </a:ext>
            </a:extLst>
          </p:cNvPr>
          <p:cNvSpPr txBox="1"/>
          <p:nvPr/>
        </p:nvSpPr>
        <p:spPr>
          <a:xfrm>
            <a:off x="4271089" y="4297050"/>
            <a:ext cx="40452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Meyerson, Gabriel &amp; Getz. </a:t>
            </a:r>
            <a:r>
              <a:rPr lang="en-US" sz="1200" i="1" dirty="0"/>
              <a:t>Nature Review Genetics</a:t>
            </a:r>
            <a:r>
              <a:rPr lang="en-US" sz="1200" dirty="0"/>
              <a:t> (2010)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F115C-98C9-4545-85F1-8DD991EBB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987" y="700067"/>
            <a:ext cx="6184025" cy="34272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539736-9046-B040-BC96-A2F0DED48C78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>
                <a:latin typeface="Georgia" panose="02040502050405020303" pitchFamily="18" charset="0"/>
              </a:rPr>
              <a:t>Somatic copy number alterations</a:t>
            </a:r>
          </a:p>
        </p:txBody>
      </p:sp>
    </p:spTree>
    <p:extLst>
      <p:ext uri="{BB962C8B-B14F-4D97-AF65-F5344CB8AC3E}">
        <p14:creationId xmlns:p14="http://schemas.microsoft.com/office/powerpoint/2010/main" val="2279151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F6605-17E3-614A-8615-2CF3FF44192A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>
                <a:latin typeface="Georgia" panose="02040502050405020303" pitchFamily="18" charset="0"/>
              </a:rPr>
              <a:t>Somatic CNA detection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0E460-FA72-FE44-884D-A7A9F5A87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537" y="2312489"/>
            <a:ext cx="7098890" cy="195189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70DE87E-2861-AC47-ABDF-3D0EBEA317BE}"/>
              </a:ext>
            </a:extLst>
          </p:cNvPr>
          <p:cNvSpPr/>
          <p:nvPr/>
        </p:nvSpPr>
        <p:spPr>
          <a:xfrm>
            <a:off x="718121" y="1049080"/>
            <a:ext cx="2005413" cy="9231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Ratio of tumor/normal coverage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2C2C5FB-D699-AB47-A2CB-40058838CBEF}"/>
              </a:ext>
            </a:extLst>
          </p:cNvPr>
          <p:cNvSpPr/>
          <p:nvPr/>
        </p:nvSpPr>
        <p:spPr>
          <a:xfrm>
            <a:off x="3505567" y="1049080"/>
            <a:ext cx="2005413" cy="9231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Segmentation of coverage changes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C127369-59C6-2C42-93BE-432FE30F60B5}"/>
              </a:ext>
            </a:extLst>
          </p:cNvPr>
          <p:cNvSpPr/>
          <p:nvPr/>
        </p:nvSpPr>
        <p:spPr>
          <a:xfrm>
            <a:off x="6293014" y="1049080"/>
            <a:ext cx="2005413" cy="9231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Predicting the number of copies per segment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8E5BAB-5ECF-9741-A221-5D2C1770DDA0}"/>
              </a:ext>
            </a:extLst>
          </p:cNvPr>
          <p:cNvCxnSpPr/>
          <p:nvPr/>
        </p:nvCxnSpPr>
        <p:spPr>
          <a:xfrm>
            <a:off x="2920181" y="1510656"/>
            <a:ext cx="4129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7E755F-4254-FF44-B533-BE7FA6797558}"/>
              </a:ext>
            </a:extLst>
          </p:cNvPr>
          <p:cNvCxnSpPr/>
          <p:nvPr/>
        </p:nvCxnSpPr>
        <p:spPr>
          <a:xfrm>
            <a:off x="5707627" y="1522243"/>
            <a:ext cx="4129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2B8BB69-16A9-2248-A9A4-AE54EFABC7BA}"/>
              </a:ext>
            </a:extLst>
          </p:cNvPr>
          <p:cNvSpPr txBox="1"/>
          <p:nvPr/>
        </p:nvSpPr>
        <p:spPr>
          <a:xfrm>
            <a:off x="3505567" y="4604640"/>
            <a:ext cx="45843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gavinhalab.org</a:t>
            </a:r>
            <a:r>
              <a:rPr lang="en-US" sz="1200" dirty="0"/>
              <a:t>/teaching/GS541_sp23/</a:t>
            </a:r>
          </a:p>
        </p:txBody>
      </p:sp>
    </p:spTree>
    <p:extLst>
      <p:ext uri="{BB962C8B-B14F-4D97-AF65-F5344CB8AC3E}">
        <p14:creationId xmlns:p14="http://schemas.microsoft.com/office/powerpoint/2010/main" val="3679868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7D9795C3-201D-FE44-80ED-FDC4EABF664B}"/>
              </a:ext>
            </a:extLst>
          </p:cNvPr>
          <p:cNvSpPr txBox="1">
            <a:spLocks/>
          </p:cNvSpPr>
          <p:nvPr/>
        </p:nvSpPr>
        <p:spPr>
          <a:xfrm>
            <a:off x="31530" y="7376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>
                <a:latin typeface="Georgia" panose="02040502050405020303" pitchFamily="18" charset="0"/>
              </a:rPr>
              <a:t>Somatic CNA detection overview</a:t>
            </a:r>
          </a:p>
        </p:txBody>
      </p:sp>
      <p:pic>
        <p:nvPicPr>
          <p:cNvPr id="19" name="Picture 2" descr="Cancers 13 06283 g002 550">
            <a:extLst>
              <a:ext uri="{FF2B5EF4-FFF2-40B4-BE49-F238E27FC236}">
                <a16:creationId xmlns:a16="http://schemas.microsoft.com/office/drawing/2014/main" id="{7C896179-2EB5-6248-B1E9-4F442AAD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92" y="0"/>
            <a:ext cx="2728262" cy="498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5E7AB-5540-C048-BEF6-8C8E57ECEEC4}"/>
              </a:ext>
            </a:extLst>
          </p:cNvPr>
          <p:cNvSpPr txBox="1"/>
          <p:nvPr/>
        </p:nvSpPr>
        <p:spPr>
          <a:xfrm>
            <a:off x="6954868" y="4191452"/>
            <a:ext cx="2125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Gabrielaite</a:t>
            </a:r>
            <a:r>
              <a:rPr lang="en-US" sz="1200" dirty="0"/>
              <a:t> et al </a:t>
            </a:r>
            <a:r>
              <a:rPr lang="en-US" sz="1200" i="1" dirty="0"/>
              <a:t>Cancers</a:t>
            </a:r>
            <a:r>
              <a:rPr lang="en-US" sz="1200" dirty="0"/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3491579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6EA00D-6FA6-E54E-8C37-3C83C7730AB6}"/>
              </a:ext>
            </a:extLst>
          </p:cNvPr>
          <p:cNvSpPr txBox="1">
            <a:spLocks/>
          </p:cNvSpPr>
          <p:nvPr/>
        </p:nvSpPr>
        <p:spPr>
          <a:xfrm>
            <a:off x="18256" y="26771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 err="1">
                <a:latin typeface="Georgia" panose="02040502050405020303" pitchFamily="18" charset="0"/>
              </a:rPr>
              <a:t>CNVKit</a:t>
            </a:r>
            <a:r>
              <a:rPr lang="en-US" sz="2200" b="0" dirty="0">
                <a:latin typeface="Georgia" panose="02040502050405020303" pitchFamily="18" charset="0"/>
              </a:rPr>
              <a:t> – detection from targeted DNA sequencing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28DF7-F598-6E44-82BC-A185D9467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143" y="0"/>
            <a:ext cx="2355850" cy="5143500"/>
          </a:xfrm>
          <a:prstGeom prst="rect">
            <a:avLst/>
          </a:prstGeom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26653E86-88D3-654C-9E54-6C09F24D8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1"/>
          <a:stretch/>
        </p:blipFill>
        <p:spPr bwMode="auto">
          <a:xfrm>
            <a:off x="659492" y="2405742"/>
            <a:ext cx="5184694" cy="246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>
            <a:extLst>
              <a:ext uri="{FF2B5EF4-FFF2-40B4-BE49-F238E27FC236}">
                <a16:creationId xmlns:a16="http://schemas.microsoft.com/office/drawing/2014/main" id="{2F9B2A35-6584-9446-BD35-5DF10D94D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 r="68809" b="50000"/>
          <a:stretch/>
        </p:blipFill>
        <p:spPr bwMode="auto">
          <a:xfrm>
            <a:off x="272144" y="779100"/>
            <a:ext cx="2852057" cy="141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22A53E-F280-374A-9523-C3DE5E0001FA}"/>
              </a:ext>
            </a:extLst>
          </p:cNvPr>
          <p:cNvSpPr txBox="1"/>
          <p:nvPr/>
        </p:nvSpPr>
        <p:spPr>
          <a:xfrm>
            <a:off x="3559586" y="887867"/>
            <a:ext cx="2177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dirty="0"/>
              <a:t>Normalization and bias correction can be performed using a panel of normal samples</a:t>
            </a:r>
          </a:p>
        </p:txBody>
      </p:sp>
    </p:spTree>
    <p:extLst>
      <p:ext uri="{BB962C8B-B14F-4D97-AF65-F5344CB8AC3E}">
        <p14:creationId xmlns:p14="http://schemas.microsoft.com/office/powerpoint/2010/main" val="2770186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6EA00D-6FA6-E54E-8C37-3C83C7730AB6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 err="1">
                <a:latin typeface="Georgia" panose="02040502050405020303" pitchFamily="18" charset="0"/>
              </a:rPr>
              <a:t>CNVKit</a:t>
            </a:r>
            <a:r>
              <a:rPr lang="en-US" sz="2200" b="0" dirty="0">
                <a:latin typeface="Georgia" panose="02040502050405020303" pitchFamily="18" charset="0"/>
              </a:rPr>
              <a:t> – combine on-target and off-target reads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28DF7-F598-6E44-82BC-A185D9467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143" y="0"/>
            <a:ext cx="2355850" cy="5143500"/>
          </a:xfrm>
          <a:prstGeom prst="rect">
            <a:avLst/>
          </a:prstGeom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F52ED7D6-2736-2F44-A113-0E97D44C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786492"/>
            <a:ext cx="5617067" cy="411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33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204AB-1EC6-E64D-A6D3-12D5E54D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44" y="73478"/>
            <a:ext cx="8545512" cy="514350"/>
          </a:xfrm>
        </p:spPr>
        <p:txBody>
          <a:bodyPr/>
          <a:lstStyle/>
          <a:p>
            <a:r>
              <a:rPr lang="en-US" sz="2000" dirty="0"/>
              <a:t>Copy Number Analysis adding the Allelic Features</a:t>
            </a:r>
          </a:p>
        </p:txBody>
      </p:sp>
      <p:pic>
        <p:nvPicPr>
          <p:cNvPr id="20482" name="Picture 2" descr="figure 4">
            <a:extLst>
              <a:ext uri="{FF2B5EF4-FFF2-40B4-BE49-F238E27FC236}">
                <a16:creationId xmlns:a16="http://schemas.microsoft.com/office/drawing/2014/main" id="{1016B999-FFE3-FE44-83D8-87963CF08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9"/>
          <a:stretch/>
        </p:blipFill>
        <p:spPr bwMode="auto">
          <a:xfrm>
            <a:off x="1370866" y="855073"/>
            <a:ext cx="3636765" cy="404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C563F5-AD66-BC45-BC39-F27ADE253453}"/>
              </a:ext>
            </a:extLst>
          </p:cNvPr>
          <p:cNvSpPr txBox="1"/>
          <p:nvPr/>
        </p:nvSpPr>
        <p:spPr>
          <a:xfrm>
            <a:off x="5453455" y="1599451"/>
            <a:ext cx="3238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Infer fraction of genome altered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Infer genome-wide LOH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92066-8555-B747-BFF5-187A6DC304E8}"/>
              </a:ext>
            </a:extLst>
          </p:cNvPr>
          <p:cNvSpPr txBox="1"/>
          <p:nvPr/>
        </p:nvSpPr>
        <p:spPr>
          <a:xfrm>
            <a:off x="5153297" y="4315783"/>
            <a:ext cx="45763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 Cortés-</a:t>
            </a:r>
            <a:r>
              <a:rPr lang="en-US" sz="1200" dirty="0" err="1"/>
              <a:t>Ciriano</a:t>
            </a:r>
            <a:r>
              <a:rPr lang="en-US" sz="1200" dirty="0"/>
              <a:t> et al </a:t>
            </a:r>
            <a:r>
              <a:rPr lang="en-US" sz="1200" i="1" dirty="0"/>
              <a:t>Nature Reviews Genetics </a:t>
            </a:r>
            <a:r>
              <a:rPr lang="en-US" sz="1200" dirty="0"/>
              <a:t>(2022)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052EB0-C513-6B40-BCF0-B47C67B12229}"/>
              </a:ext>
            </a:extLst>
          </p:cNvPr>
          <p:cNvSpPr/>
          <p:nvPr/>
        </p:nvSpPr>
        <p:spPr>
          <a:xfrm>
            <a:off x="4153990" y="1093482"/>
            <a:ext cx="879768" cy="38704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36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0484B-96C7-904E-ADDC-D84FC8B0A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25" y="70476"/>
            <a:ext cx="8515350" cy="497086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FACETS: allele-specific copy number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5E378-7C7E-A649-922F-8286919BE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34" y="1064648"/>
            <a:ext cx="4352925" cy="3276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F22891-3BBA-2345-B4C8-BB00BF10C3BC}"/>
              </a:ext>
            </a:extLst>
          </p:cNvPr>
          <p:cNvSpPr txBox="1"/>
          <p:nvPr/>
        </p:nvSpPr>
        <p:spPr>
          <a:xfrm>
            <a:off x="5108323" y="4252773"/>
            <a:ext cx="32663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Shen &amp; </a:t>
            </a:r>
            <a:r>
              <a:rPr lang="en-US" sz="1500" dirty="0" err="1"/>
              <a:t>Seshan</a:t>
            </a:r>
            <a:r>
              <a:rPr lang="en-US" sz="1500" dirty="0"/>
              <a:t> </a:t>
            </a:r>
            <a:r>
              <a:rPr lang="en-US" sz="1500" i="1" dirty="0"/>
              <a:t>Nucleic Acids Res </a:t>
            </a:r>
            <a:r>
              <a:rPr lang="en-US" sz="1500" dirty="0"/>
              <a:t>(2016)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C036E0-4621-7E45-8D22-C1A8AAAC7A01}"/>
              </a:ext>
            </a:extLst>
          </p:cNvPr>
          <p:cNvSpPr txBox="1"/>
          <p:nvPr/>
        </p:nvSpPr>
        <p:spPr>
          <a:xfrm>
            <a:off x="5431152" y="1779618"/>
            <a:ext cx="3238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Joint segmentation of read coverage and allelic fraction using HMM</a:t>
            </a:r>
          </a:p>
        </p:txBody>
      </p:sp>
    </p:spTree>
    <p:extLst>
      <p:ext uri="{BB962C8B-B14F-4D97-AF65-F5344CB8AC3E}">
        <p14:creationId xmlns:p14="http://schemas.microsoft.com/office/powerpoint/2010/main" val="1138088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43B9-8712-6B4B-95C0-1D1B4DCC0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hallmarks of cancer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DE3A0-C469-B04E-AED6-D152598E8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070" y="723342"/>
            <a:ext cx="5037118" cy="3696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E7ADA2-AB79-5C46-8CF3-07C195911CD6}"/>
              </a:ext>
            </a:extLst>
          </p:cNvPr>
          <p:cNvSpPr txBox="1"/>
          <p:nvPr/>
        </p:nvSpPr>
        <p:spPr>
          <a:xfrm>
            <a:off x="4626769" y="4562475"/>
            <a:ext cx="2290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Hannahan</a:t>
            </a:r>
            <a:r>
              <a:rPr lang="en-US" sz="1200" dirty="0"/>
              <a:t> &amp; Weinberg </a:t>
            </a:r>
            <a:r>
              <a:rPr lang="en-US" sz="1200" i="1" dirty="0"/>
              <a:t>Cell </a:t>
            </a:r>
            <a:r>
              <a:rPr lang="en-US" sz="1200" dirty="0"/>
              <a:t>(2011)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E97E3-4B31-8642-BB07-4A76B6F44771}"/>
              </a:ext>
            </a:extLst>
          </p:cNvPr>
          <p:cNvSpPr txBox="1"/>
          <p:nvPr/>
        </p:nvSpPr>
        <p:spPr>
          <a:xfrm>
            <a:off x="475129" y="941293"/>
            <a:ext cx="26617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All cancers are driven by somatic mutations that lead to tumor growth and hallmarks of cancer</a:t>
            </a:r>
          </a:p>
        </p:txBody>
      </p:sp>
    </p:spTree>
    <p:extLst>
      <p:ext uri="{BB962C8B-B14F-4D97-AF65-F5344CB8AC3E}">
        <p14:creationId xmlns:p14="http://schemas.microsoft.com/office/powerpoint/2010/main" val="3604683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7E0F9A-0BCD-2D41-AC61-31A2B0BAB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69" y="2770148"/>
            <a:ext cx="7414260" cy="166145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19B4A1D-F3DB-4649-8854-38F43FA5796A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>
                <a:latin typeface="Georgia" panose="02040502050405020303" pitchFamily="18" charset="0"/>
              </a:rPr>
              <a:t>You can also use somatic copy number data to: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78BBA-E04B-D240-876E-EDD2B7157090}"/>
              </a:ext>
            </a:extLst>
          </p:cNvPr>
          <p:cNvSpPr txBox="1"/>
          <p:nvPr/>
        </p:nvSpPr>
        <p:spPr>
          <a:xfrm>
            <a:off x="177006" y="461824"/>
            <a:ext cx="730964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Harding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Estimating tumor purity and ploidy (whole-genome doubling) from copy number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1212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1212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1212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1212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Estimating tumor heterogeneity from copy number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22222"/>
              </a:solidFill>
              <a:effectLst/>
              <a:latin typeface="Harding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10F-C187-8F41-B0D8-D99B36821F1A}"/>
              </a:ext>
            </a:extLst>
          </p:cNvPr>
          <p:cNvSpPr txBox="1"/>
          <p:nvPr/>
        </p:nvSpPr>
        <p:spPr>
          <a:xfrm>
            <a:off x="3831828" y="4543176"/>
            <a:ext cx="45843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gavinhalab.org</a:t>
            </a:r>
            <a:r>
              <a:rPr lang="en-US" sz="1200" dirty="0"/>
              <a:t>/teaching/GS541_sp23/</a:t>
            </a:r>
          </a:p>
        </p:txBody>
      </p:sp>
    </p:spTree>
    <p:extLst>
      <p:ext uri="{BB962C8B-B14F-4D97-AF65-F5344CB8AC3E}">
        <p14:creationId xmlns:p14="http://schemas.microsoft.com/office/powerpoint/2010/main" val="653328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1AEDF-60D5-254D-84F9-17DA9A9B6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44" y="84092"/>
            <a:ext cx="8545512" cy="514350"/>
          </a:xfrm>
        </p:spPr>
        <p:txBody>
          <a:bodyPr/>
          <a:lstStyle/>
          <a:p>
            <a:r>
              <a:rPr lang="en-US" sz="2200" dirty="0"/>
              <a:t>Structural variant detection from short read sequencing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3934D-D0F1-124F-9FAB-FE6F55928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082" y="753265"/>
            <a:ext cx="5571836" cy="36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5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420ED-BA31-3B49-9519-944587186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533"/>
            <a:ext cx="7886700" cy="994172"/>
          </a:xfrm>
        </p:spPr>
        <p:txBody>
          <a:bodyPr>
            <a:normAutofit/>
          </a:bodyPr>
          <a:lstStyle/>
          <a:p>
            <a:r>
              <a:rPr lang="en-US" sz="2850" dirty="0"/>
              <a:t>Structural variants - </a:t>
            </a:r>
            <a:r>
              <a:rPr lang="en-US" sz="2850" dirty="0">
                <a:solidFill>
                  <a:schemeClr val="bg1"/>
                </a:solidFill>
              </a:rPr>
              <a:t>genomic alterations &gt;50bp</a:t>
            </a:r>
          </a:p>
        </p:txBody>
      </p:sp>
      <p:pic>
        <p:nvPicPr>
          <p:cNvPr id="1026" name="Picture 2" descr="Genome structural variation discovery and genotyping | Nature Reviews  Genetics">
            <a:extLst>
              <a:ext uri="{FF2B5EF4-FFF2-40B4-BE49-F238E27FC236}">
                <a16:creationId xmlns:a16="http://schemas.microsoft.com/office/drawing/2014/main" id="{D0062031-4585-7444-9217-124DEAFAF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0"/>
          <a:stretch/>
        </p:blipFill>
        <p:spPr bwMode="auto">
          <a:xfrm>
            <a:off x="1714500" y="1044706"/>
            <a:ext cx="5715000" cy="347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780AD5-13D7-014F-A9E5-314E9EB63293}"/>
              </a:ext>
            </a:extLst>
          </p:cNvPr>
          <p:cNvSpPr txBox="1"/>
          <p:nvPr/>
        </p:nvSpPr>
        <p:spPr>
          <a:xfrm>
            <a:off x="6097045" y="4061483"/>
            <a:ext cx="2126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Alkan</a:t>
            </a:r>
            <a:r>
              <a:rPr lang="en-US" sz="1200" dirty="0"/>
              <a:t>, Coe &amp; Eichler </a:t>
            </a:r>
          </a:p>
          <a:p>
            <a:r>
              <a:rPr lang="en-US" sz="1200" i="1" dirty="0"/>
              <a:t>Nature Reviews Genetics </a:t>
            </a:r>
            <a:r>
              <a:rPr lang="en-US" sz="1200" dirty="0"/>
              <a:t>(2011)</a:t>
            </a:r>
          </a:p>
        </p:txBody>
      </p:sp>
    </p:spTree>
    <p:extLst>
      <p:ext uri="{BB962C8B-B14F-4D97-AF65-F5344CB8AC3E}">
        <p14:creationId xmlns:p14="http://schemas.microsoft.com/office/powerpoint/2010/main" val="3087289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0F462-B6D9-5641-9497-11A7796B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61" y="0"/>
            <a:ext cx="8545512" cy="514350"/>
          </a:xfrm>
        </p:spPr>
        <p:txBody>
          <a:bodyPr/>
          <a:lstStyle/>
          <a:p>
            <a:r>
              <a:rPr lang="en-US" sz="2800" dirty="0"/>
              <a:t>Sequence features in SVs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54715A-2138-4346-B706-8E8D2AC1C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361" y="737670"/>
            <a:ext cx="7797800" cy="381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E144AD-6065-0443-A110-D08A01D92A85}"/>
              </a:ext>
            </a:extLst>
          </p:cNvPr>
          <p:cNvSpPr/>
          <p:nvPr/>
        </p:nvSpPr>
        <p:spPr>
          <a:xfrm>
            <a:off x="574158" y="4231758"/>
            <a:ext cx="1006549" cy="255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FE5A1-2BDD-B646-8364-3214C99D145A}"/>
              </a:ext>
            </a:extLst>
          </p:cNvPr>
          <p:cNvSpPr/>
          <p:nvPr/>
        </p:nvSpPr>
        <p:spPr>
          <a:xfrm>
            <a:off x="7233684" y="4292488"/>
            <a:ext cx="1006549" cy="255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4D7F59-3AA6-9A4C-8F43-8309539D4C18}"/>
              </a:ext>
            </a:extLst>
          </p:cNvPr>
          <p:cNvSpPr txBox="1"/>
          <p:nvPr/>
        </p:nvSpPr>
        <p:spPr>
          <a:xfrm>
            <a:off x="5087232" y="4358679"/>
            <a:ext cx="32847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gavinhalab.org</a:t>
            </a:r>
            <a:r>
              <a:rPr lang="en-US" sz="1200" dirty="0"/>
              <a:t>/teaching/GS541_sp23/</a:t>
            </a:r>
          </a:p>
        </p:txBody>
      </p:sp>
    </p:spTree>
    <p:extLst>
      <p:ext uri="{BB962C8B-B14F-4D97-AF65-F5344CB8AC3E}">
        <p14:creationId xmlns:p14="http://schemas.microsoft.com/office/powerpoint/2010/main" val="2168225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E3A4F-68C2-7E46-AA00-9EE422C67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50" dirty="0"/>
              <a:t>Method for detecting SVs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3FD82-F878-C740-998A-AC2C7F271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39998"/>
            <a:ext cx="7886700" cy="326350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read-pair information – use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span and orientation of paired reads information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split read information – define breakpoint with high resolution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local sequence assembly – find de novo insertions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72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E6AF0-9211-4E4A-822E-2B9B076C1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089" y="776287"/>
            <a:ext cx="5829182" cy="39004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40A1DF-33E1-664B-A5D4-CC784AB1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56" y="0"/>
            <a:ext cx="8222456" cy="994172"/>
          </a:xfrm>
        </p:spPr>
        <p:txBody>
          <a:bodyPr>
            <a:normAutofit/>
          </a:bodyPr>
          <a:lstStyle/>
          <a:p>
            <a:r>
              <a:rPr lang="en-US" sz="2850" dirty="0" err="1"/>
              <a:t>SvABA</a:t>
            </a:r>
            <a:r>
              <a:rPr lang="en-US" sz="2850" dirty="0"/>
              <a:t>: using all three methods for SV detection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0D78C-8EB9-4A42-88DD-9B790C243E27}"/>
              </a:ext>
            </a:extLst>
          </p:cNvPr>
          <p:cNvSpPr txBox="1"/>
          <p:nvPr/>
        </p:nvSpPr>
        <p:spPr>
          <a:xfrm>
            <a:off x="4131120" y="4676775"/>
            <a:ext cx="2377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Wala et al </a:t>
            </a:r>
            <a:r>
              <a:rPr lang="en-US" sz="1200" i="1" dirty="0"/>
              <a:t>Genome Research </a:t>
            </a:r>
            <a:r>
              <a:rPr lang="en-US" sz="1200" dirty="0"/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1427800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3C6F46-F05D-1141-8B9E-8F70D3BCC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82" y="962891"/>
            <a:ext cx="3431612" cy="39763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7487401-2521-E041-9D50-34040E93D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8047"/>
            <a:ext cx="7886700" cy="994172"/>
          </a:xfrm>
        </p:spPr>
        <p:txBody>
          <a:bodyPr>
            <a:normAutofit/>
          </a:bodyPr>
          <a:lstStyle/>
          <a:p>
            <a:r>
              <a:rPr lang="en-US" sz="2850" dirty="0"/>
              <a:t>Complex rearrangements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BA5957-BCE2-DD49-9754-7D4A05BCAEAC}"/>
              </a:ext>
            </a:extLst>
          </p:cNvPr>
          <p:cNvSpPr txBox="1"/>
          <p:nvPr/>
        </p:nvSpPr>
        <p:spPr>
          <a:xfrm>
            <a:off x="3439704" y="2676586"/>
            <a:ext cx="1894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Clustered copy number loss and LOH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E6AC0-32B5-7347-AA96-3796B92920F2}"/>
              </a:ext>
            </a:extLst>
          </p:cNvPr>
          <p:cNvSpPr txBox="1"/>
          <p:nvPr/>
        </p:nvSpPr>
        <p:spPr>
          <a:xfrm>
            <a:off x="3735805" y="985296"/>
            <a:ext cx="1672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Chains of balanced translocations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D32F22-6EEF-7D40-9D95-C8BA515DF18C}"/>
              </a:ext>
            </a:extLst>
          </p:cNvPr>
          <p:cNvGrpSpPr/>
          <p:nvPr/>
        </p:nvGrpSpPr>
        <p:grpSpPr>
          <a:xfrm>
            <a:off x="5635310" y="962891"/>
            <a:ext cx="2658752" cy="3531442"/>
            <a:chOff x="8329870" y="1567446"/>
            <a:chExt cx="3545002" cy="470858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418B1F3-F1DA-0543-91ED-A80D8961A499}"/>
                </a:ext>
              </a:extLst>
            </p:cNvPr>
            <p:cNvSpPr/>
            <p:nvPr/>
          </p:nvSpPr>
          <p:spPr>
            <a:xfrm>
              <a:off x="8329870" y="2769354"/>
              <a:ext cx="2915920" cy="192456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126D8A3-0D79-FE43-9456-1E0030EBB6AE}"/>
                </a:ext>
              </a:extLst>
            </p:cNvPr>
            <p:cNvSpPr/>
            <p:nvPr/>
          </p:nvSpPr>
          <p:spPr>
            <a:xfrm>
              <a:off x="8564880" y="1567446"/>
              <a:ext cx="2306320" cy="914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Other complex events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DD1E96-02F4-3F45-A16A-CF381C68699B}"/>
                </a:ext>
              </a:extLst>
            </p:cNvPr>
            <p:cNvSpPr txBox="1"/>
            <p:nvPr/>
          </p:nvSpPr>
          <p:spPr>
            <a:xfrm>
              <a:off x="8437881" y="2869862"/>
              <a:ext cx="2915919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Breakage fusion bridge cycle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E8EE18-0470-7244-AFDF-AE2A14526E3B}"/>
                </a:ext>
              </a:extLst>
            </p:cNvPr>
            <p:cNvSpPr txBox="1"/>
            <p:nvPr/>
          </p:nvSpPr>
          <p:spPr>
            <a:xfrm>
              <a:off x="8437881" y="3781890"/>
              <a:ext cx="2915919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Extrachromosomal DNA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98B6D9-1788-6D41-AA44-7A1956419871}"/>
                </a:ext>
              </a:extLst>
            </p:cNvPr>
            <p:cNvSpPr txBox="1"/>
            <p:nvPr/>
          </p:nvSpPr>
          <p:spPr>
            <a:xfrm>
              <a:off x="8437879" y="5044928"/>
              <a:ext cx="3436993" cy="1231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Usually involve high-level amplification of oncogenes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92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9545C-C540-414D-A356-402CF90B4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40548"/>
            <a:ext cx="8545512" cy="514350"/>
          </a:xfrm>
        </p:spPr>
        <p:txBody>
          <a:bodyPr/>
          <a:lstStyle/>
          <a:p>
            <a:r>
              <a:rPr lang="en-US" dirty="0"/>
              <a:t>Methods to improve SV detection accuracy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82B63-C05D-3849-82A6-BE6853F76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17212"/>
            <a:ext cx="7886700" cy="3909076"/>
          </a:xfrm>
        </p:spPr>
        <p:txBody>
          <a:bodyPr/>
          <a:lstStyle/>
          <a:p>
            <a:r>
              <a:rPr lang="en-US" dirty="0"/>
              <a:t>Graph-based classification methods to reconstruct complex SVs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9EA11-8223-A096-22BD-93C31225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8"/>
          <a:stretch/>
        </p:blipFill>
        <p:spPr>
          <a:xfrm>
            <a:off x="943127" y="1237095"/>
            <a:ext cx="6716625" cy="3156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37A0E-4A78-B70A-A3CE-FA6E8BF27548}"/>
              </a:ext>
            </a:extLst>
          </p:cNvPr>
          <p:cNvSpPr txBox="1"/>
          <p:nvPr/>
        </p:nvSpPr>
        <p:spPr>
          <a:xfrm>
            <a:off x="3435178" y="4588602"/>
            <a:ext cx="3438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</a:t>
            </a:r>
            <a:r>
              <a:rPr lang="en-US" sz="1600" dirty="0" err="1"/>
              <a:t>mskilab</a:t>
            </a:r>
            <a:r>
              <a:rPr lang="en-US" sz="1600" dirty="0"/>
              <a:t>-org/</a:t>
            </a:r>
            <a:r>
              <a:rPr lang="en-US" sz="1600" dirty="0" err="1"/>
              <a:t>JaBbA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08513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92AD-AE7E-FF48-AD11-879E545F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1835944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chemeClr val="tx1"/>
                </a:solidFill>
              </a:rPr>
              <a:t>Discover cancer genes from tumor sequencing</a:t>
            </a:r>
          </a:p>
        </p:txBody>
      </p:sp>
    </p:spTree>
    <p:extLst>
      <p:ext uri="{BB962C8B-B14F-4D97-AF65-F5344CB8AC3E}">
        <p14:creationId xmlns:p14="http://schemas.microsoft.com/office/powerpoint/2010/main" val="1317129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B304FF-BA9E-3D4F-A244-35D0EAB82B4C}"/>
              </a:ext>
            </a:extLst>
          </p:cNvPr>
          <p:cNvSpPr txBox="1"/>
          <p:nvPr/>
        </p:nvSpPr>
        <p:spPr>
          <a:xfrm>
            <a:off x="494560" y="652997"/>
            <a:ext cx="3809634" cy="13619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50" b="1" dirty="0"/>
              <a:t>Passenger mutation</a:t>
            </a:r>
          </a:p>
          <a:p>
            <a:pPr algn="ctr"/>
            <a:endParaRPr lang="en-US" sz="1650" dirty="0"/>
          </a:p>
          <a:p>
            <a:pPr algn="ctr"/>
            <a:r>
              <a:rPr lang="en-US" sz="1650" dirty="0"/>
              <a:t>Neutral somatic changes caused by </a:t>
            </a:r>
          </a:p>
          <a:p>
            <a:pPr algn="ctr"/>
            <a:r>
              <a:rPr lang="en-US" sz="1650" dirty="0"/>
              <a:t>exposure or genetic instability </a:t>
            </a:r>
          </a:p>
          <a:p>
            <a:pPr algn="ctr"/>
            <a:r>
              <a:rPr lang="en-US" sz="1650" dirty="0"/>
              <a:t>that are unrelated to cancer development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F414B-7151-F340-9283-34AB1CBF57BE}"/>
              </a:ext>
            </a:extLst>
          </p:cNvPr>
          <p:cNvSpPr txBox="1"/>
          <p:nvPr/>
        </p:nvSpPr>
        <p:spPr>
          <a:xfrm>
            <a:off x="4897948" y="652997"/>
            <a:ext cx="3800015" cy="136191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50" b="1" dirty="0"/>
              <a:t>Driver mutation</a:t>
            </a:r>
          </a:p>
          <a:p>
            <a:pPr algn="ctr"/>
            <a:endParaRPr lang="en-US" sz="1650" dirty="0"/>
          </a:p>
          <a:p>
            <a:pPr algn="ctr"/>
            <a:r>
              <a:rPr lang="en-US" sz="1650" dirty="0"/>
              <a:t>Somatic changes caused by </a:t>
            </a:r>
          </a:p>
          <a:p>
            <a:pPr algn="ctr"/>
            <a:r>
              <a:rPr lang="en-US" sz="1650" dirty="0"/>
              <a:t>exposure or genetic instability </a:t>
            </a:r>
          </a:p>
          <a:p>
            <a:pPr algn="ctr"/>
            <a:r>
              <a:rPr lang="en-US" sz="1650" dirty="0"/>
              <a:t>that are essential for cancer development</a:t>
            </a:r>
          </a:p>
        </p:txBody>
      </p:sp>
      <p:pic>
        <p:nvPicPr>
          <p:cNvPr id="6148" name="Picture 4" descr="Retro bus with passengers. Flat vector concept.">
            <a:extLst>
              <a:ext uri="{FF2B5EF4-FFF2-40B4-BE49-F238E27FC236}">
                <a16:creationId xmlns:a16="http://schemas.microsoft.com/office/drawing/2014/main" id="{A44BA4BE-4EF2-4B44-994B-6F8AE2F11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75" y="2663899"/>
            <a:ext cx="2894049" cy="192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321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C5EB-B3AC-4840-87B8-EF1E01915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30815"/>
            <a:ext cx="8545512" cy="514350"/>
          </a:xfrm>
        </p:spPr>
        <p:txBody>
          <a:bodyPr/>
          <a:lstStyle/>
          <a:p>
            <a:r>
              <a:rPr lang="en-US" dirty="0"/>
              <a:t>Mutational processes</a:t>
            </a:r>
          </a:p>
        </p:txBody>
      </p:sp>
      <p:pic>
        <p:nvPicPr>
          <p:cNvPr id="2052" name="Picture 4" descr="Figure 1">
            <a:extLst>
              <a:ext uri="{FF2B5EF4-FFF2-40B4-BE49-F238E27FC236}">
                <a16:creationId xmlns:a16="http://schemas.microsoft.com/office/drawing/2014/main" id="{805E1331-B6C6-1945-810B-092B12BB7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85" y="1183575"/>
            <a:ext cx="7415568" cy="290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FC6F81-4146-1F48-B069-5393C65845FF}"/>
              </a:ext>
            </a:extLst>
          </p:cNvPr>
          <p:cNvSpPr txBox="1"/>
          <p:nvPr/>
        </p:nvSpPr>
        <p:spPr>
          <a:xfrm>
            <a:off x="4007033" y="4480015"/>
            <a:ext cx="2931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Stratton, Campbell &amp; </a:t>
            </a:r>
            <a:r>
              <a:rPr lang="en-US" sz="1200" dirty="0" err="1"/>
              <a:t>Futreal</a:t>
            </a:r>
            <a:r>
              <a:rPr lang="en-US" sz="1200" dirty="0"/>
              <a:t> </a:t>
            </a:r>
            <a:r>
              <a:rPr lang="en-US" sz="1200" i="1" dirty="0"/>
              <a:t>Nature </a:t>
            </a:r>
            <a:r>
              <a:rPr lang="en-US" sz="1200" dirty="0"/>
              <a:t>(2009) </a:t>
            </a:r>
          </a:p>
        </p:txBody>
      </p:sp>
    </p:spTree>
    <p:extLst>
      <p:ext uri="{BB962C8B-B14F-4D97-AF65-F5344CB8AC3E}">
        <p14:creationId xmlns:p14="http://schemas.microsoft.com/office/powerpoint/2010/main" val="2757268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74915-6724-AF48-91AF-3F1F7FD34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50" dirty="0"/>
              <a:t>Identify cancer drivers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4F366-B434-B749-8684-3BB555937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Input data: lists of mutations (and indels) from multiple samples</a:t>
            </a: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Output data: a list of genes significantly mutated in the cohort</a:t>
            </a:r>
          </a:p>
          <a:p>
            <a:pPr marL="0" indent="0">
              <a:buNone/>
            </a:pP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Approach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Build a model of the background mutation processes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Using statistical methods to find genes mutated more often than expected by chance given background mutation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22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D1807-5F82-E143-AA8C-6963BDAED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50" dirty="0" err="1"/>
              <a:t>MutSig</a:t>
            </a:r>
            <a:r>
              <a:rPr lang="en-US" sz="2850" dirty="0"/>
              <a:t>: identify significantly mutated genes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E97E6-C56E-3347-99E3-5FC39E2F8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59" y="1009005"/>
            <a:ext cx="7522691" cy="35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498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B561-AEE9-B246-8AED-5011DA04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687"/>
            <a:ext cx="7886700" cy="415063"/>
          </a:xfrm>
        </p:spPr>
        <p:txBody>
          <a:bodyPr>
            <a:normAutofit fontScale="90000"/>
          </a:bodyPr>
          <a:lstStyle/>
          <a:p>
            <a:r>
              <a:rPr lang="en-US" sz="2850" dirty="0"/>
              <a:t>Identify cancer drivers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01E85-A490-5B47-B272-6011F001A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17232"/>
            <a:ext cx="7886700" cy="2046515"/>
          </a:xfrm>
        </p:spPr>
        <p:txBody>
          <a:bodyPr>
            <a:noAutofit/>
          </a:bodyPr>
          <a:lstStyle/>
          <a:p>
            <a:r>
              <a:rPr lang="en-US" sz="1950" dirty="0">
                <a:solidFill>
                  <a:srgbClr val="333333"/>
                </a:solidFill>
                <a:latin typeface="Arial" panose="020B0604020202020204" pitchFamily="34" charset="0"/>
              </a:rPr>
              <a:t>Incorporating variables into the background model to reduce false-positive findings</a:t>
            </a:r>
          </a:p>
          <a:p>
            <a:pPr lvl="1"/>
            <a:r>
              <a:rPr lang="en-US" sz="1350" dirty="0">
                <a:solidFill>
                  <a:srgbClr val="333333"/>
                </a:solidFill>
                <a:latin typeface="Arial" panose="020B0604020202020204" pitchFamily="34" charset="0"/>
              </a:rPr>
              <a:t>DNA replication time</a:t>
            </a:r>
          </a:p>
          <a:p>
            <a:pPr lvl="1"/>
            <a:r>
              <a:rPr lang="en-US" sz="1350" dirty="0">
                <a:solidFill>
                  <a:srgbClr val="333333"/>
                </a:solidFill>
                <a:latin typeface="Arial" panose="020B0604020202020204" pitchFamily="34" charset="0"/>
              </a:rPr>
              <a:t>Chromatin state </a:t>
            </a:r>
          </a:p>
          <a:p>
            <a:pPr lvl="1"/>
            <a:r>
              <a:rPr lang="en-US" sz="1350" dirty="0">
                <a:solidFill>
                  <a:srgbClr val="333333"/>
                </a:solidFill>
                <a:latin typeface="Arial" panose="020B0604020202020204" pitchFamily="34" charset="0"/>
              </a:rPr>
              <a:t>Expression level</a:t>
            </a:r>
            <a:endParaRPr lang="en-US" sz="195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CC46F-127A-2C4E-B8AA-375DD7EFA51B}"/>
              </a:ext>
            </a:extLst>
          </p:cNvPr>
          <p:cNvSpPr txBox="1"/>
          <p:nvPr/>
        </p:nvSpPr>
        <p:spPr>
          <a:xfrm>
            <a:off x="628650" y="629271"/>
            <a:ext cx="73357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Additional information to reduce false positives: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86EBFA-EC72-E14E-908B-F103B836CF4B}"/>
              </a:ext>
            </a:extLst>
          </p:cNvPr>
          <p:cNvSpPr txBox="1"/>
          <p:nvPr/>
        </p:nvSpPr>
        <p:spPr>
          <a:xfrm>
            <a:off x="937728" y="2759903"/>
            <a:ext cx="3975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fishHook</a:t>
            </a:r>
            <a:r>
              <a:rPr lang="en-US" dirty="0"/>
              <a:t>: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2C3E50"/>
                </a:solidFill>
                <a:latin typeface="Lato" panose="020F0502020204030203" pitchFamily="34" charset="0"/>
              </a:rPr>
              <a:t>G</a:t>
            </a:r>
            <a:r>
              <a:rPr lang="en-US" b="0" i="0" dirty="0">
                <a:solidFill>
                  <a:srgbClr val="2C3E50"/>
                </a:solidFill>
                <a:effectLst/>
                <a:latin typeface="Lato" panose="020F0502020204030203" pitchFamily="34" charset="0"/>
              </a:rPr>
              <a:t>eneralized linear modeling (GLM) of somatic mutation densities and their heterogeneity along the genome</a:t>
            </a:r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132ADC-7B50-8545-9FB5-9DB9D2303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525" y="2170075"/>
            <a:ext cx="2448014" cy="21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822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B561-AEE9-B246-8AED-5011DA04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687"/>
            <a:ext cx="7886700" cy="415063"/>
          </a:xfrm>
        </p:spPr>
        <p:txBody>
          <a:bodyPr>
            <a:normAutofit fontScale="90000"/>
          </a:bodyPr>
          <a:lstStyle/>
          <a:p>
            <a:r>
              <a:rPr lang="en-US" sz="2850" dirty="0"/>
              <a:t>Identify cancer drivers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01E85-A490-5B47-B272-6011F001A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17232"/>
            <a:ext cx="7886700" cy="2046515"/>
          </a:xfrm>
        </p:spPr>
        <p:txBody>
          <a:bodyPr>
            <a:noAutofit/>
          </a:bodyPr>
          <a:lstStyle/>
          <a:p>
            <a:r>
              <a:rPr lang="en-US" sz="1950" dirty="0">
                <a:solidFill>
                  <a:srgbClr val="333333"/>
                </a:solidFill>
                <a:latin typeface="Arial" panose="020B0604020202020204" pitchFamily="34" charset="0"/>
              </a:rPr>
              <a:t>Clustered vs sparse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12714-7243-1646-8555-9631C14B4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5" y="1825323"/>
            <a:ext cx="8606790" cy="1413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3B43AC-0A7F-AC48-83D7-01270701196A}"/>
              </a:ext>
            </a:extLst>
          </p:cNvPr>
          <p:cNvSpPr txBox="1"/>
          <p:nvPr/>
        </p:nvSpPr>
        <p:spPr>
          <a:xfrm>
            <a:off x="1096820" y="1686824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EGFR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50A03B-EE15-D541-A373-E63BAE9CDB8F}"/>
              </a:ext>
            </a:extLst>
          </p:cNvPr>
          <p:cNvSpPr/>
          <p:nvPr/>
        </p:nvSpPr>
        <p:spPr>
          <a:xfrm>
            <a:off x="6164120" y="1514141"/>
            <a:ext cx="533400" cy="9562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B25645-9179-384D-8D6B-7F89CC9CAADA}"/>
              </a:ext>
            </a:extLst>
          </p:cNvPr>
          <p:cNvSpPr txBox="1"/>
          <p:nvPr/>
        </p:nvSpPr>
        <p:spPr>
          <a:xfrm>
            <a:off x="6697520" y="182532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Hotspot mutation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CC46F-127A-2C4E-B8AA-375DD7EFA51B}"/>
              </a:ext>
            </a:extLst>
          </p:cNvPr>
          <p:cNvSpPr txBox="1"/>
          <p:nvPr/>
        </p:nvSpPr>
        <p:spPr>
          <a:xfrm>
            <a:off x="628650" y="629271"/>
            <a:ext cx="73357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Additional information to reduce false positives: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EFA7E-ABE1-FE45-B081-0D26D877D3E6}"/>
              </a:ext>
            </a:extLst>
          </p:cNvPr>
          <p:cNvSpPr txBox="1"/>
          <p:nvPr/>
        </p:nvSpPr>
        <p:spPr>
          <a:xfrm>
            <a:off x="1096820" y="3855955"/>
            <a:ext cx="7166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86E2"/>
                </a:solidFill>
              </a:rPr>
              <a:t>Functional characterization (experimental or computational) is important</a:t>
            </a:r>
          </a:p>
        </p:txBody>
      </p:sp>
    </p:spTree>
    <p:extLst>
      <p:ext uri="{BB962C8B-B14F-4D97-AF65-F5344CB8AC3E}">
        <p14:creationId xmlns:p14="http://schemas.microsoft.com/office/powerpoint/2010/main" val="19343449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C826-57BB-2E4F-9B78-9B11463BB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i="0" dirty="0">
                <a:solidFill>
                  <a:schemeClr val="bg1"/>
                </a:solidFill>
                <a:effectLst/>
                <a:latin typeface="Corbel" panose="020B0503020204020204" pitchFamily="34" charset="0"/>
              </a:rPr>
              <a:t>ANNOVAR for the interpretation and prioritization of single nucleotide variants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8C9010-2539-5646-A1B6-A3AFD9D16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86" y="676383"/>
            <a:ext cx="7549766" cy="418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688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9B38F-3125-C965-872C-693AA482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37800"/>
            <a:ext cx="8545512" cy="514350"/>
          </a:xfrm>
        </p:spPr>
        <p:txBody>
          <a:bodyPr/>
          <a:lstStyle/>
          <a:p>
            <a:r>
              <a:rPr lang="en-US" dirty="0"/>
              <a:t>Variant effect prediction (VEP)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D8448-57E5-CDAB-E8E0-CAF89E306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93" y="722528"/>
            <a:ext cx="6748432" cy="39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203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DF219-B67A-5542-C9D4-782404237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574" y="2647054"/>
            <a:ext cx="5639696" cy="1920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84428-E5B0-F877-6F7E-803822387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85" y="498101"/>
            <a:ext cx="5237899" cy="199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451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14DD-E3B4-BC48-9FDF-2EFB0E558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85" y="60792"/>
            <a:ext cx="7886700" cy="994172"/>
          </a:xfrm>
        </p:spPr>
        <p:txBody>
          <a:bodyPr>
            <a:normAutofit/>
          </a:bodyPr>
          <a:lstStyle/>
          <a:p>
            <a:r>
              <a:rPr lang="en-US" sz="2600" dirty="0"/>
              <a:t>GISTIC: Identify significantly recurrent SCNAs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BB226-5E91-8B4F-A8B9-37ABFE66F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40" y="957431"/>
            <a:ext cx="2661554" cy="3954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1C0251-21F0-8946-9AF5-AD7CC3D39F8F}"/>
              </a:ext>
            </a:extLst>
          </p:cNvPr>
          <p:cNvSpPr txBox="1"/>
          <p:nvPr/>
        </p:nvSpPr>
        <p:spPr>
          <a:xfrm>
            <a:off x="4323842" y="1725730"/>
            <a:ext cx="4570214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333333"/>
                </a:solidFill>
              </a:rPr>
              <a:t>Identify driver SCNAs by evaluating the frequency and amplitude of observed events</a:t>
            </a:r>
            <a:endParaRPr lang="en-US" sz="1950" dirty="0"/>
          </a:p>
        </p:txBody>
      </p:sp>
    </p:spTree>
    <p:extLst>
      <p:ext uri="{BB962C8B-B14F-4D97-AF65-F5344CB8AC3E}">
        <p14:creationId xmlns:p14="http://schemas.microsoft.com/office/powerpoint/2010/main" val="7034036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2ABC9A-4761-3E45-AB64-6BA743898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07050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950" dirty="0">
              <a:solidFill>
                <a:srgbClr val="222222"/>
              </a:solidFill>
              <a:latin typeface="Harding"/>
            </a:endParaRPr>
          </a:p>
          <a:p>
            <a:r>
              <a:rPr lang="en-US" sz="1950" dirty="0"/>
              <a:t>Non-negative matrix factorization (NMF) is commonly used to detect signatures</a:t>
            </a:r>
          </a:p>
          <a:p>
            <a:endParaRPr lang="en-US" sz="1950" dirty="0"/>
          </a:p>
          <a:p>
            <a:pPr lvl="1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1B8C2D-F70D-8B42-AA81-E79E54EC6CBE}"/>
              </a:ext>
            </a:extLst>
          </p:cNvPr>
          <p:cNvGrpSpPr/>
          <p:nvPr/>
        </p:nvGrpSpPr>
        <p:grpSpPr>
          <a:xfrm>
            <a:off x="1591496" y="2571750"/>
            <a:ext cx="6362506" cy="1750898"/>
            <a:chOff x="3072954" y="2945041"/>
            <a:chExt cx="8483341" cy="233453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D4C8F1E-296C-A440-B86B-9F060265D8CD}"/>
                </a:ext>
              </a:extLst>
            </p:cNvPr>
            <p:cNvSpPr/>
            <p:nvPr/>
          </p:nvSpPr>
          <p:spPr>
            <a:xfrm>
              <a:off x="3712027" y="3777343"/>
              <a:ext cx="1442734" cy="150222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Patient count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EF83FE-5BEA-294B-B4AF-6159A81D7116}"/>
                </a:ext>
              </a:extLst>
            </p:cNvPr>
            <p:cNvSpPr txBox="1"/>
            <p:nvPr/>
          </p:nvSpPr>
          <p:spPr>
            <a:xfrm>
              <a:off x="3072954" y="3279758"/>
              <a:ext cx="27982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# Mutation features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A14408-CDD9-3349-ABAC-4A2B9DC8285F}"/>
                </a:ext>
              </a:extLst>
            </p:cNvPr>
            <p:cNvSpPr txBox="1"/>
            <p:nvPr/>
          </p:nvSpPr>
          <p:spPr>
            <a:xfrm rot="16200000">
              <a:off x="2569825" y="4221288"/>
              <a:ext cx="154999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# samples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C7A6E-3B30-CE4B-9A6A-54E2D7B8D391}"/>
                </a:ext>
              </a:extLst>
            </p:cNvPr>
            <p:cNvSpPr txBox="1"/>
            <p:nvPr/>
          </p:nvSpPr>
          <p:spPr>
            <a:xfrm>
              <a:off x="5323490" y="4251459"/>
              <a:ext cx="26088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100" dirty="0"/>
                <a:t>=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3CBD19-B57E-244F-AC33-ACA5B3838476}"/>
                </a:ext>
              </a:extLst>
            </p:cNvPr>
            <p:cNvSpPr/>
            <p:nvPr/>
          </p:nvSpPr>
          <p:spPr>
            <a:xfrm>
              <a:off x="6443818" y="3777342"/>
              <a:ext cx="1226284" cy="15022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Activity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7FA6741-75A3-3A4A-B7BC-C88AEB623532}"/>
                </a:ext>
              </a:extLst>
            </p:cNvPr>
            <p:cNvSpPr txBox="1"/>
            <p:nvPr/>
          </p:nvSpPr>
          <p:spPr>
            <a:xfrm rot="16200000">
              <a:off x="5321000" y="4247820"/>
              <a:ext cx="154999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# samples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FACC9DA-ECD0-7246-9B2C-6B5CB2F3B12E}"/>
                </a:ext>
              </a:extLst>
            </p:cNvPr>
            <p:cNvSpPr txBox="1"/>
            <p:nvPr/>
          </p:nvSpPr>
          <p:spPr>
            <a:xfrm>
              <a:off x="5984211" y="3270242"/>
              <a:ext cx="181289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K signatures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06150F-6D3E-BD4A-A6AE-6D406DFFB627}"/>
                </a:ext>
              </a:extLst>
            </p:cNvPr>
            <p:cNvSpPr txBox="1"/>
            <p:nvPr/>
          </p:nvSpPr>
          <p:spPr>
            <a:xfrm>
              <a:off x="7913534" y="4251457"/>
              <a:ext cx="26088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100" dirty="0"/>
                <a:t>X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18E20A9-0456-5547-BEE2-CE79E08CC142}"/>
                </a:ext>
              </a:extLst>
            </p:cNvPr>
            <p:cNvSpPr/>
            <p:nvPr/>
          </p:nvSpPr>
          <p:spPr>
            <a:xfrm>
              <a:off x="9034452" y="3554772"/>
              <a:ext cx="1847815" cy="69668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Signature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8B50CE-702C-9142-92D2-C765C5F91FB2}"/>
                </a:ext>
              </a:extLst>
            </p:cNvPr>
            <p:cNvSpPr txBox="1"/>
            <p:nvPr/>
          </p:nvSpPr>
          <p:spPr>
            <a:xfrm rot="16200000">
              <a:off x="7699294" y="3605265"/>
              <a:ext cx="181289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K signatures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838666-65C8-894B-874C-CD1B86104891}"/>
                </a:ext>
              </a:extLst>
            </p:cNvPr>
            <p:cNvSpPr txBox="1"/>
            <p:nvPr/>
          </p:nvSpPr>
          <p:spPr>
            <a:xfrm>
              <a:off x="8758094" y="2997501"/>
              <a:ext cx="27982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# Mutation features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BAFD3DE-5672-3440-988C-A45F956496AF}"/>
              </a:ext>
            </a:extLst>
          </p:cNvPr>
          <p:cNvSpPr txBox="1">
            <a:spLocks/>
          </p:cNvSpPr>
          <p:nvPr/>
        </p:nvSpPr>
        <p:spPr bwMode="auto">
          <a:xfrm>
            <a:off x="378537" y="0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rgbClr val="FFFFFF"/>
                </a:solidFill>
                <a:latin typeface="Georgia" panose="02040502050405020303" pitchFamily="18" charset="0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850" dirty="0"/>
              <a:t>Identify patterns of somatic alterations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13697D-C567-2244-BD62-9657EABDF2D7}"/>
              </a:ext>
            </a:extLst>
          </p:cNvPr>
          <p:cNvSpPr txBox="1"/>
          <p:nvPr/>
        </p:nvSpPr>
        <p:spPr>
          <a:xfrm>
            <a:off x="378537" y="955155"/>
            <a:ext cx="73357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To infer the source of mutational processes</a:t>
            </a:r>
          </a:p>
        </p:txBody>
      </p:sp>
    </p:spTree>
    <p:extLst>
      <p:ext uri="{BB962C8B-B14F-4D97-AF65-F5344CB8AC3E}">
        <p14:creationId xmlns:p14="http://schemas.microsoft.com/office/powerpoint/2010/main" val="10094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AF4D-F8FD-8049-8F2D-99DF2B81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50" dirty="0"/>
              <a:t>Mutational signature</a:t>
            </a:r>
            <a:endParaRPr lang="en-US" sz="2175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E7E1D-0923-274A-BD5E-CB2A4CFAC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950" dirty="0">
                <a:solidFill>
                  <a:srgbClr val="222222"/>
                </a:solidFill>
                <a:latin typeface="Harding"/>
              </a:rPr>
              <a:t>Input: Counts of 96 base substitutions in tri-nucleotide sequence contexts per patient</a:t>
            </a:r>
            <a:endParaRPr lang="en-US" sz="1950" dirty="0"/>
          </a:p>
          <a:p>
            <a:endParaRPr lang="en-US" sz="1950" dirty="0"/>
          </a:p>
          <a:p>
            <a:r>
              <a:rPr lang="en-US" sz="1950" dirty="0"/>
              <a:t>Output:</a:t>
            </a:r>
          </a:p>
          <a:p>
            <a:pPr>
              <a:buFontTx/>
              <a:buChar char="-"/>
            </a:pPr>
            <a:endParaRPr lang="en-US" sz="195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CB230-EA13-6441-A752-99D7032D7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020" y="1587288"/>
            <a:ext cx="5088762" cy="2373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A8B722-B3C6-254F-8EB0-B379AAC0EC36}"/>
              </a:ext>
            </a:extLst>
          </p:cNvPr>
          <p:cNvSpPr txBox="1"/>
          <p:nvPr/>
        </p:nvSpPr>
        <p:spPr>
          <a:xfrm>
            <a:off x="4572000" y="4181286"/>
            <a:ext cx="6297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software.broadinstitute.org</a:t>
            </a:r>
            <a:r>
              <a:rPr lang="en-US" sz="1600" dirty="0"/>
              <a:t>/cancer/</a:t>
            </a:r>
            <a:r>
              <a:rPr lang="en-US" sz="1600" dirty="0" err="1"/>
              <a:t>cga</a:t>
            </a:r>
            <a:r>
              <a:rPr lang="en-US" sz="1600" dirty="0"/>
              <a:t>/</a:t>
            </a:r>
            <a:r>
              <a:rPr lang="en-US" sz="1600" dirty="0" err="1"/>
              <a:t>msp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5973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FAB65-2E72-5440-8C0F-54A75D13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47" y="9627"/>
            <a:ext cx="8545512" cy="514350"/>
          </a:xfrm>
        </p:spPr>
        <p:txBody>
          <a:bodyPr/>
          <a:lstStyle/>
          <a:p>
            <a:r>
              <a:rPr lang="en-US" dirty="0"/>
              <a:t>Driver vs passenger</a:t>
            </a:r>
          </a:p>
        </p:txBody>
      </p:sp>
      <p:pic>
        <p:nvPicPr>
          <p:cNvPr id="4" name="Picture 2" descr="figure 1">
            <a:extLst>
              <a:ext uri="{FF2B5EF4-FFF2-40B4-BE49-F238E27FC236}">
                <a16:creationId xmlns:a16="http://schemas.microsoft.com/office/drawing/2014/main" id="{5ABFDED9-4A69-8044-ADE7-7962164EE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466850"/>
            <a:ext cx="86995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3A1B-3B9D-C646-BD66-298D0E8A31F6}"/>
              </a:ext>
            </a:extLst>
          </p:cNvPr>
          <p:cNvSpPr txBox="1"/>
          <p:nvPr/>
        </p:nvSpPr>
        <p:spPr>
          <a:xfrm>
            <a:off x="5227982" y="4045226"/>
            <a:ext cx="3226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Black &amp; </a:t>
            </a:r>
            <a:r>
              <a:rPr lang="en-US" sz="1200" dirty="0" err="1"/>
              <a:t>McGranahan</a:t>
            </a:r>
            <a:r>
              <a:rPr lang="en-US" sz="1200" dirty="0"/>
              <a:t> </a:t>
            </a:r>
            <a:r>
              <a:rPr lang="en-US" sz="1200" i="1" dirty="0"/>
              <a:t>Nat. Reviews Cancer </a:t>
            </a:r>
            <a:r>
              <a:rPr lang="en-US" sz="1200" dirty="0"/>
              <a:t>(2021)</a:t>
            </a:r>
          </a:p>
        </p:txBody>
      </p:sp>
    </p:spTree>
    <p:extLst>
      <p:ext uri="{BB962C8B-B14F-4D97-AF65-F5344CB8AC3E}">
        <p14:creationId xmlns:p14="http://schemas.microsoft.com/office/powerpoint/2010/main" val="1112308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5CC82-1AC4-4E4F-AC7C-1B34A780F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839"/>
            <a:ext cx="7886700" cy="994172"/>
          </a:xfrm>
        </p:spPr>
        <p:txBody>
          <a:bodyPr/>
          <a:lstStyle/>
          <a:p>
            <a:r>
              <a:rPr lang="en-US" dirty="0"/>
              <a:t>Smoking mutational signature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AEFCF3-3240-DC40-B8E8-77005845AEDA}"/>
              </a:ext>
            </a:extLst>
          </p:cNvPr>
          <p:cNvGrpSpPr/>
          <p:nvPr/>
        </p:nvGrpSpPr>
        <p:grpSpPr>
          <a:xfrm>
            <a:off x="3680637" y="829111"/>
            <a:ext cx="4369019" cy="3008376"/>
            <a:chOff x="3860800" y="2426170"/>
            <a:chExt cx="4470400" cy="30720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6D9F0E-1D74-5F43-8229-8F575157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0800" y="2426170"/>
              <a:ext cx="4470400" cy="8509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FDBB14-6F7A-A146-87C7-680C26C26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8900" y="3437261"/>
              <a:ext cx="4432300" cy="8001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0EF788-F160-2C4D-BB8E-03D9581F8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4586" y="4456852"/>
              <a:ext cx="4406900" cy="1041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BD4D8FB-46CF-3848-95DF-EC12D935348B}"/>
              </a:ext>
            </a:extLst>
          </p:cNvPr>
          <p:cNvSpPr txBox="1"/>
          <p:nvPr/>
        </p:nvSpPr>
        <p:spPr>
          <a:xfrm>
            <a:off x="628650" y="1061832"/>
            <a:ext cx="4573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Harding"/>
              </a:rPr>
              <a:t>S</a:t>
            </a:r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ingle-base substitution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0C50C3-0BE5-B34E-9EFC-E0C930057AC0}"/>
              </a:ext>
            </a:extLst>
          </p:cNvPr>
          <p:cNvSpPr txBox="1"/>
          <p:nvPr/>
        </p:nvSpPr>
        <p:spPr>
          <a:xfrm>
            <a:off x="628650" y="2032020"/>
            <a:ext cx="4573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Doublet-base substitutions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F71B64-3DFD-8046-BB36-6F8D227DF7FE}"/>
              </a:ext>
            </a:extLst>
          </p:cNvPr>
          <p:cNvSpPr txBox="1"/>
          <p:nvPr/>
        </p:nvSpPr>
        <p:spPr>
          <a:xfrm>
            <a:off x="628650" y="3149509"/>
            <a:ext cx="4573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Small indels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A5096E-8DF6-1046-A527-C93425A427AF}"/>
              </a:ext>
            </a:extLst>
          </p:cNvPr>
          <p:cNvSpPr txBox="1"/>
          <p:nvPr/>
        </p:nvSpPr>
        <p:spPr>
          <a:xfrm>
            <a:off x="6792518" y="4115318"/>
            <a:ext cx="2100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Alexandrov</a:t>
            </a:r>
            <a:r>
              <a:rPr lang="en-US" sz="1200" dirty="0"/>
              <a:t> et al </a:t>
            </a:r>
            <a:r>
              <a:rPr lang="en-US" sz="1200" i="1" dirty="0"/>
              <a:t>Nature </a:t>
            </a:r>
            <a:r>
              <a:rPr lang="en-US" sz="1200" dirty="0"/>
              <a:t>(2020)</a:t>
            </a:r>
          </a:p>
        </p:txBody>
      </p:sp>
    </p:spTree>
    <p:extLst>
      <p:ext uri="{BB962C8B-B14F-4D97-AF65-F5344CB8AC3E}">
        <p14:creationId xmlns:p14="http://schemas.microsoft.com/office/powerpoint/2010/main" val="412974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F722C-822E-7E4C-B975-65266ED2B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044"/>
            <a:ext cx="7886700" cy="994172"/>
          </a:xfrm>
        </p:spPr>
        <p:txBody>
          <a:bodyPr>
            <a:normAutofit/>
          </a:bodyPr>
          <a:lstStyle/>
          <a:p>
            <a:r>
              <a:rPr lang="en-US" sz="2850" dirty="0"/>
              <a:t>Copy number and SV signatures</a:t>
            </a:r>
          </a:p>
        </p:txBody>
      </p:sp>
      <p:pic>
        <p:nvPicPr>
          <p:cNvPr id="14338" name="Picture 2" descr="Fig. 2">
            <a:extLst>
              <a:ext uri="{FF2B5EF4-FFF2-40B4-BE49-F238E27FC236}">
                <a16:creationId xmlns:a16="http://schemas.microsoft.com/office/drawing/2014/main" id="{7B11CFDC-FB9B-AA48-8F9F-306870825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6" y="730023"/>
            <a:ext cx="5942309" cy="407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695C68-A38F-0848-AE6C-CAAB7F9D0542}"/>
              </a:ext>
            </a:extLst>
          </p:cNvPr>
          <p:cNvSpPr txBox="1"/>
          <p:nvPr/>
        </p:nvSpPr>
        <p:spPr>
          <a:xfrm>
            <a:off x="6943795" y="4030849"/>
            <a:ext cx="17765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Drews et al </a:t>
            </a:r>
            <a:r>
              <a:rPr lang="en-US" sz="1200" i="1" dirty="0"/>
              <a:t>Nature </a:t>
            </a:r>
            <a:r>
              <a:rPr lang="en-US" sz="1200" dirty="0"/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26337780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3399E-65FB-9446-83E7-3550C2BAC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512"/>
            <a:ext cx="7886700" cy="994172"/>
          </a:xfrm>
        </p:spPr>
        <p:txBody>
          <a:bodyPr>
            <a:normAutofit/>
          </a:bodyPr>
          <a:lstStyle/>
          <a:p>
            <a:r>
              <a:rPr lang="en-US" sz="2850" dirty="0"/>
              <a:t>Copy number signatures associated mutations</a:t>
            </a:r>
          </a:p>
        </p:txBody>
      </p:sp>
      <p:pic>
        <p:nvPicPr>
          <p:cNvPr id="8194" name="Picture 2" descr="Figure thumbnail fx1">
            <a:extLst>
              <a:ext uri="{FF2B5EF4-FFF2-40B4-BE49-F238E27FC236}">
                <a16:creationId xmlns:a16="http://schemas.microsoft.com/office/drawing/2014/main" id="{D9DF0328-D844-5643-AFCC-8C569608CC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5" y="931384"/>
            <a:ext cx="3603770" cy="360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09CC44-D3CA-F14A-9ECF-6034B0904BD9}"/>
              </a:ext>
            </a:extLst>
          </p:cNvPr>
          <p:cNvSpPr txBox="1"/>
          <p:nvPr/>
        </p:nvSpPr>
        <p:spPr>
          <a:xfrm>
            <a:off x="4495800" y="1429349"/>
            <a:ext cx="4318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i="1" dirty="0"/>
              <a:t>BRCA1</a:t>
            </a:r>
            <a:r>
              <a:rPr lang="en-US" dirty="0"/>
              <a:t>-deficient     	  tandem duplicator phenotype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i="1" dirty="0"/>
              <a:t>BRCA2</a:t>
            </a:r>
            <a:r>
              <a:rPr lang="en-US" dirty="0"/>
              <a:t>-deficient     	  small deletions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Genome-wide LOH 	  biomarker for 						  PARP inhibitors 						  in ovarian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EF5961-989C-8C41-BC9B-302AD59D6B8F}"/>
              </a:ext>
            </a:extLst>
          </p:cNvPr>
          <p:cNvSpPr txBox="1"/>
          <p:nvPr/>
        </p:nvSpPr>
        <p:spPr>
          <a:xfrm>
            <a:off x="1995741" y="4365877"/>
            <a:ext cx="3079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Menghi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Cancer Cell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42602064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0BD3-B182-4644-B39A-D4BECC8A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592"/>
            <a:ext cx="7886700" cy="994172"/>
          </a:xfrm>
        </p:spPr>
        <p:txBody>
          <a:bodyPr>
            <a:normAutofit/>
          </a:bodyPr>
          <a:lstStyle/>
          <a:p>
            <a:r>
              <a:rPr lang="en-US" sz="2850" dirty="0"/>
              <a:t>Running significant analysis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35120-10D1-4D4C-9D27-951B3897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5186"/>
            <a:ext cx="7886700" cy="3263504"/>
          </a:xfrm>
        </p:spPr>
        <p:txBody>
          <a:bodyPr/>
          <a:lstStyle/>
          <a:p>
            <a:r>
              <a:rPr lang="en-US" dirty="0"/>
              <a:t>Significant and signature analyses can also be noise detectors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Filtering false positive mutation or SCNA calls is essential</a:t>
            </a:r>
          </a:p>
          <a:p>
            <a:pPr lvl="1"/>
            <a:r>
              <a:rPr lang="en-US" sz="2100" dirty="0"/>
              <a:t>Using consensus calls from </a:t>
            </a:r>
            <a:r>
              <a:rPr lang="en-US" sz="2100" b="1" dirty="0"/>
              <a:t>multiple callers</a:t>
            </a:r>
          </a:p>
          <a:p>
            <a:pPr lvl="1"/>
            <a:r>
              <a:rPr lang="en-US" sz="2100" dirty="0"/>
              <a:t>Using a panel of normal</a:t>
            </a:r>
          </a:p>
          <a:p>
            <a:endParaRPr lang="en-US" dirty="0"/>
          </a:p>
          <a:p>
            <a:r>
              <a:rPr lang="en-US" dirty="0"/>
              <a:t>Multiple algorithms can be used to improve sensitivity/specificity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903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0BD3-B182-4644-B39A-D4BECC8A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9" y="34834"/>
            <a:ext cx="9466217" cy="994172"/>
          </a:xfrm>
        </p:spPr>
        <p:txBody>
          <a:bodyPr>
            <a:normAutofit/>
          </a:bodyPr>
          <a:lstStyle/>
          <a:p>
            <a:r>
              <a:rPr lang="en-US" sz="2600" dirty="0"/>
              <a:t>Create a panel of normal best matching the study cohort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35120-10D1-4D4C-9D27-951B3897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39998"/>
            <a:ext cx="7886700" cy="3263504"/>
          </a:xfrm>
        </p:spPr>
        <p:txBody>
          <a:bodyPr/>
          <a:lstStyle/>
          <a:p>
            <a:r>
              <a:rPr lang="en-US" dirty="0"/>
              <a:t>Examples:</a:t>
            </a:r>
          </a:p>
          <a:p>
            <a:endParaRPr lang="en-US" dirty="0"/>
          </a:p>
          <a:p>
            <a:pPr lvl="1"/>
            <a:r>
              <a:rPr lang="en-US" dirty="0"/>
              <a:t>Use normal samples from the same sequencing technology (exome, panel, long reads etc.) to model technical artifacts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Use normal samples from the same sequencing batch to model batch effects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Use normal samples from the same population to filter population-specific germline variations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3645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B6DF-8BD5-2946-9A7D-28D383C5C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else can we detect from tumor sequencing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14295-CDB0-034D-8CE8-9775DE367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34"/>
          <a:stretch/>
        </p:blipFill>
        <p:spPr>
          <a:xfrm>
            <a:off x="441279" y="1663329"/>
            <a:ext cx="8261441" cy="301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274840-57D1-334D-8106-FE176F7D4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1" t="5666" r="11921" b="73329"/>
          <a:stretch/>
        </p:blipFill>
        <p:spPr>
          <a:xfrm>
            <a:off x="1576250" y="658890"/>
            <a:ext cx="5991498" cy="1004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52AD1E-365A-0A46-B00C-0386F67C2ECD}"/>
              </a:ext>
            </a:extLst>
          </p:cNvPr>
          <p:cNvSpPr txBox="1"/>
          <p:nvPr/>
        </p:nvSpPr>
        <p:spPr>
          <a:xfrm>
            <a:off x="2671354" y="4681543"/>
            <a:ext cx="45763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 Cortés-</a:t>
            </a:r>
            <a:r>
              <a:rPr lang="en-US" sz="1200" dirty="0" err="1"/>
              <a:t>Ciriano</a:t>
            </a:r>
            <a:r>
              <a:rPr lang="en-US" sz="1200" dirty="0"/>
              <a:t> et al </a:t>
            </a:r>
            <a:r>
              <a:rPr lang="en-US" sz="1200" i="1" dirty="0"/>
              <a:t>Nature Reviews Genetics </a:t>
            </a:r>
            <a:r>
              <a:rPr lang="en-US" sz="1200" dirty="0"/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16138684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01D1D-5FD9-CC4D-946C-E086DE2C9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50" dirty="0"/>
              <a:t>Challenges and future directions: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138C7-24FF-BB44-A81B-4C29AE7F9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era of whole-genome analysis, we need better methods to identify significantly mutated non-coding functional elements</a:t>
            </a:r>
          </a:p>
          <a:p>
            <a:endParaRPr lang="en-US" dirty="0"/>
          </a:p>
          <a:p>
            <a:r>
              <a:rPr lang="en-US" dirty="0"/>
              <a:t>Methods incorporating genetic and epigenetic data to detect non-coding mutations </a:t>
            </a:r>
          </a:p>
          <a:p>
            <a:endParaRPr lang="en-US" dirty="0"/>
          </a:p>
          <a:p>
            <a:r>
              <a:rPr lang="en-US" dirty="0"/>
              <a:t>Methods incorporating mutation, copy number and structural variants to detect more cancer genes</a:t>
            </a:r>
          </a:p>
        </p:txBody>
      </p:sp>
    </p:spTree>
    <p:extLst>
      <p:ext uri="{BB962C8B-B14F-4D97-AF65-F5344CB8AC3E}">
        <p14:creationId xmlns:p14="http://schemas.microsoft.com/office/powerpoint/2010/main" val="26058876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754F-D1C8-3442-97C8-66CECF78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801"/>
            <a:ext cx="8545512" cy="514350"/>
          </a:xfrm>
        </p:spPr>
        <p:txBody>
          <a:bodyPr/>
          <a:lstStyle/>
          <a:p>
            <a:r>
              <a:rPr lang="en-US" sz="2000" dirty="0"/>
              <a:t>Long-read human genome sequencing and application </a:t>
            </a:r>
          </a:p>
        </p:txBody>
      </p:sp>
      <p:pic>
        <p:nvPicPr>
          <p:cNvPr id="27650" name="Picture 2" descr="figure 2">
            <a:extLst>
              <a:ext uri="{FF2B5EF4-FFF2-40B4-BE49-F238E27FC236}">
                <a16:creationId xmlns:a16="http://schemas.microsoft.com/office/drawing/2014/main" id="{0B4FC402-FCAF-D640-A09C-64C2F65757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90" y="800737"/>
            <a:ext cx="3249453" cy="377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figure 4">
            <a:extLst>
              <a:ext uri="{FF2B5EF4-FFF2-40B4-BE49-F238E27FC236}">
                <a16:creationId xmlns:a16="http://schemas.microsoft.com/office/drawing/2014/main" id="{DBFD27DB-E2F7-CF45-B5EA-FB03B94E1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99" y="137933"/>
            <a:ext cx="2411281" cy="486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627EB4-16B1-F44C-8E6D-E385839576C0}"/>
              </a:ext>
            </a:extLst>
          </p:cNvPr>
          <p:cNvSpPr txBox="1"/>
          <p:nvPr/>
        </p:nvSpPr>
        <p:spPr>
          <a:xfrm>
            <a:off x="2321196" y="4683762"/>
            <a:ext cx="3903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Logsdon, </a:t>
            </a:r>
            <a:r>
              <a:rPr lang="en-US" sz="1200" dirty="0" err="1"/>
              <a:t>Wollger</a:t>
            </a:r>
            <a:r>
              <a:rPr lang="en-US" sz="1200" dirty="0"/>
              <a:t> &amp; Eichler </a:t>
            </a:r>
            <a:r>
              <a:rPr lang="en-US" sz="1200" i="1" dirty="0"/>
              <a:t>Nature Reviews Genetics</a:t>
            </a:r>
            <a:r>
              <a:rPr lang="en-US" sz="1200" dirty="0"/>
              <a:t> (2020) </a:t>
            </a:r>
          </a:p>
        </p:txBody>
      </p:sp>
    </p:spTree>
    <p:extLst>
      <p:ext uri="{BB962C8B-B14F-4D97-AF65-F5344CB8AC3E}">
        <p14:creationId xmlns:p14="http://schemas.microsoft.com/office/powerpoint/2010/main" val="19112070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DBBE3-A4E0-8F65-C536-04B7A60B2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39" y="11143"/>
            <a:ext cx="8545512" cy="514350"/>
          </a:xfrm>
        </p:spPr>
        <p:txBody>
          <a:bodyPr/>
          <a:lstStyle/>
          <a:p>
            <a:r>
              <a:rPr lang="en-US" dirty="0"/>
              <a:t>Variant calling from long reads sequencing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39A7-8D4E-81D6-9DD3-69A79E1BE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NANOPORE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BB881-E503-3C88-FB70-7C0C83A78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884101"/>
            <a:ext cx="5902890" cy="373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13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B797-46E1-9445-AF89-89FC82AC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64924"/>
            <a:ext cx="8515350" cy="994172"/>
          </a:xfrm>
        </p:spPr>
        <p:txBody>
          <a:bodyPr>
            <a:normAutofit/>
          </a:bodyPr>
          <a:lstStyle/>
          <a:p>
            <a:r>
              <a:rPr lang="en-US" sz="2700" dirty="0" err="1"/>
              <a:t>Polysolver</a:t>
            </a:r>
            <a:r>
              <a:rPr lang="en-US" sz="2700" dirty="0"/>
              <a:t>: HLA typing and mutation calling from sequencing 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6CAE4410-B317-434E-BC95-C6E14304D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39" y="627931"/>
            <a:ext cx="7419562" cy="353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6CE177-DF18-7C4C-BEBB-8018AB332D0C}"/>
              </a:ext>
            </a:extLst>
          </p:cNvPr>
          <p:cNvSpPr txBox="1"/>
          <p:nvPr/>
        </p:nvSpPr>
        <p:spPr>
          <a:xfrm>
            <a:off x="5757296" y="4275531"/>
            <a:ext cx="2617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Shukla et al</a:t>
            </a:r>
            <a:r>
              <a:rPr lang="en-US" sz="1500" i="1" dirty="0"/>
              <a:t> Nat Biotech </a:t>
            </a:r>
            <a:r>
              <a:rPr lang="en-US" sz="1500" dirty="0"/>
              <a:t>(2015)</a:t>
            </a:r>
          </a:p>
        </p:txBody>
      </p:sp>
    </p:spTree>
    <p:extLst>
      <p:ext uri="{BB962C8B-B14F-4D97-AF65-F5344CB8AC3E}">
        <p14:creationId xmlns:p14="http://schemas.microsoft.com/office/powerpoint/2010/main" val="2200800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28DCE-9618-BB48-9A47-AF5AFD451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7041"/>
            <a:ext cx="8545512" cy="514350"/>
          </a:xfrm>
        </p:spPr>
        <p:txBody>
          <a:bodyPr/>
          <a:lstStyle/>
          <a:p>
            <a:r>
              <a:rPr lang="en-US" dirty="0"/>
              <a:t>Across patient tumor heterogeneity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DACD5D6-E62C-024F-81A7-70BF39EEB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72"/>
          <a:stretch/>
        </p:blipFill>
        <p:spPr bwMode="auto">
          <a:xfrm>
            <a:off x="3676758" y="874533"/>
            <a:ext cx="5113228" cy="35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BC0244-AB57-AF4D-95CE-93851E4CE498}"/>
              </a:ext>
            </a:extLst>
          </p:cNvPr>
          <p:cNvSpPr txBox="1"/>
          <p:nvPr/>
        </p:nvSpPr>
        <p:spPr>
          <a:xfrm>
            <a:off x="354014" y="863589"/>
            <a:ext cx="30993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Somatic differences reflect tissue-of-origin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Somatic alterations define molecular subtypes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Somatic differences from different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Gender and genetic ancestry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17F01-F2F3-F843-B3D7-147C5BA74F54}"/>
              </a:ext>
            </a:extLst>
          </p:cNvPr>
          <p:cNvSpPr txBox="1"/>
          <p:nvPr/>
        </p:nvSpPr>
        <p:spPr>
          <a:xfrm>
            <a:off x="4572000" y="4712917"/>
            <a:ext cx="25741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Grzywa</a:t>
            </a:r>
            <a:r>
              <a:rPr lang="en-US" sz="1200" dirty="0"/>
              <a:t> et al. </a:t>
            </a:r>
            <a:r>
              <a:rPr lang="en-US" sz="1200" dirty="0" err="1"/>
              <a:t>Transl</a:t>
            </a:r>
            <a:r>
              <a:rPr lang="en-US" sz="1200" dirty="0"/>
              <a:t> Oncol. (2017) </a:t>
            </a:r>
          </a:p>
        </p:txBody>
      </p:sp>
    </p:spTree>
    <p:extLst>
      <p:ext uri="{BB962C8B-B14F-4D97-AF65-F5344CB8AC3E}">
        <p14:creationId xmlns:p14="http://schemas.microsoft.com/office/powerpoint/2010/main" val="1056171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92AD-AE7E-FF48-AD11-879E545F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18302"/>
            <a:ext cx="7886700" cy="1906897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chemeClr val="tx1"/>
                </a:solidFill>
              </a:rPr>
              <a:t>Clinical cancer gene panel sequencing to identify actionable somatic alterations </a:t>
            </a:r>
          </a:p>
        </p:txBody>
      </p:sp>
    </p:spTree>
    <p:extLst>
      <p:ext uri="{BB962C8B-B14F-4D97-AF65-F5344CB8AC3E}">
        <p14:creationId xmlns:p14="http://schemas.microsoft.com/office/powerpoint/2010/main" val="35032596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D10-33D5-554F-A5B9-303D2675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5" y="107544"/>
            <a:ext cx="7679871" cy="402212"/>
          </a:xfrm>
        </p:spPr>
        <p:txBody>
          <a:bodyPr/>
          <a:lstStyle/>
          <a:p>
            <a:r>
              <a:rPr lang="en-US" sz="2000" b="1" dirty="0">
                <a:latin typeface="Georgia" panose="02040502050405020303" pitchFamily="18" charset="0"/>
              </a:rPr>
              <a:t>MSK-IMPACT: Comprehensive Cancer Gene Panel</a:t>
            </a:r>
            <a:endParaRPr lang="en-US" sz="1400" b="0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0E4A-B1F0-6948-AE88-CA3D23B00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08" y="681318"/>
            <a:ext cx="8551992" cy="383733"/>
          </a:xfrm>
        </p:spPr>
        <p:txBody>
          <a:bodyPr/>
          <a:lstStyle/>
          <a:p>
            <a:pPr marL="0" indent="0">
              <a:buNone/>
            </a:pPr>
            <a:r>
              <a:rPr lang="en-US" sz="1425" i="1" dirty="0"/>
              <a:t>Deep coverage,</a:t>
            </a:r>
            <a:r>
              <a:rPr lang="en-US" sz="1425" dirty="0"/>
              <a:t> </a:t>
            </a:r>
            <a:r>
              <a:rPr lang="en-US" sz="1425" i="1" dirty="0"/>
              <a:t>(&gt;700x high-sensitivity detection) targeted sequencing of </a:t>
            </a:r>
            <a:r>
              <a:rPr lang="en-US" sz="1425" b="1" i="1" dirty="0"/>
              <a:t>505 genes </a:t>
            </a:r>
            <a:r>
              <a:rPr lang="en-US" sz="1425" i="1" dirty="0"/>
              <a:t>to guide treatment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9E5347-4903-F449-ACD8-DD69F1C28A2C}"/>
              </a:ext>
            </a:extLst>
          </p:cNvPr>
          <p:cNvGrpSpPr/>
          <p:nvPr/>
        </p:nvGrpSpPr>
        <p:grpSpPr>
          <a:xfrm>
            <a:off x="183468" y="804173"/>
            <a:ext cx="8627157" cy="3399237"/>
            <a:chOff x="116918" y="791745"/>
            <a:chExt cx="10180910" cy="439628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2347D4D-B711-CB49-A523-9027FF1E0BAB}"/>
                </a:ext>
              </a:extLst>
            </p:cNvPr>
            <p:cNvSpPr/>
            <p:nvPr/>
          </p:nvSpPr>
          <p:spPr>
            <a:xfrm>
              <a:off x="2425445" y="3091123"/>
              <a:ext cx="2298831" cy="1716676"/>
            </a:xfrm>
            <a:prstGeom prst="roundRect">
              <a:avLst/>
            </a:prstGeom>
            <a:solidFill>
              <a:srgbClr val="E2F6FF"/>
            </a:solidFill>
            <a:ln w="6350" cmpd="sng">
              <a:solidFill>
                <a:srgbClr val="489BB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D6F921C-365E-8B4D-82D5-910DEA16E233}"/>
                </a:ext>
              </a:extLst>
            </p:cNvPr>
            <p:cNvSpPr/>
            <p:nvPr/>
          </p:nvSpPr>
          <p:spPr>
            <a:xfrm>
              <a:off x="116918" y="3107860"/>
              <a:ext cx="2177598" cy="1699939"/>
            </a:xfrm>
            <a:prstGeom prst="roundRect">
              <a:avLst/>
            </a:prstGeom>
            <a:solidFill>
              <a:srgbClr val="E2F6FF"/>
            </a:solidFill>
            <a:ln w="6350" cmpd="sng">
              <a:solidFill>
                <a:srgbClr val="489BB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C4D13A1-0082-0645-BF4B-18DF7A5A4947}"/>
                </a:ext>
              </a:extLst>
            </p:cNvPr>
            <p:cNvSpPr/>
            <p:nvPr/>
          </p:nvSpPr>
          <p:spPr>
            <a:xfrm>
              <a:off x="4838676" y="3105259"/>
              <a:ext cx="2152149" cy="1700239"/>
            </a:xfrm>
            <a:prstGeom prst="roundRect">
              <a:avLst/>
            </a:prstGeom>
            <a:solidFill>
              <a:srgbClr val="E2F6FF"/>
            </a:solidFill>
            <a:ln w="6350" cmpd="sng">
              <a:solidFill>
                <a:srgbClr val="489BB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2A2BE7B-0158-5349-AD1D-CAF01EAA9543}"/>
                </a:ext>
              </a:extLst>
            </p:cNvPr>
            <p:cNvSpPr/>
            <p:nvPr/>
          </p:nvSpPr>
          <p:spPr>
            <a:xfrm>
              <a:off x="4726920" y="1003211"/>
              <a:ext cx="2298831" cy="1635978"/>
            </a:xfrm>
            <a:prstGeom prst="roundRect">
              <a:avLst/>
            </a:prstGeom>
            <a:solidFill>
              <a:srgbClr val="E2F6FF"/>
            </a:solidFill>
            <a:ln w="6350" cmpd="sng">
              <a:solidFill>
                <a:srgbClr val="489BB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1A442B8-2487-9C41-89C0-EA8E709A79BD}"/>
                </a:ext>
              </a:extLst>
            </p:cNvPr>
            <p:cNvSpPr/>
            <p:nvPr/>
          </p:nvSpPr>
          <p:spPr>
            <a:xfrm>
              <a:off x="2436758" y="1014521"/>
              <a:ext cx="2161510" cy="1635978"/>
            </a:xfrm>
            <a:prstGeom prst="roundRect">
              <a:avLst/>
            </a:prstGeom>
            <a:solidFill>
              <a:srgbClr val="E2F6FF"/>
            </a:solidFill>
            <a:ln w="6350" cmpd="sng">
              <a:solidFill>
                <a:srgbClr val="489BB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8CD48DC-8467-C14C-80FF-D063DCB34605}"/>
                </a:ext>
              </a:extLst>
            </p:cNvPr>
            <p:cNvSpPr/>
            <p:nvPr/>
          </p:nvSpPr>
          <p:spPr>
            <a:xfrm>
              <a:off x="133005" y="1014522"/>
              <a:ext cx="2161510" cy="1635978"/>
            </a:xfrm>
            <a:prstGeom prst="roundRect">
              <a:avLst/>
            </a:prstGeom>
            <a:solidFill>
              <a:srgbClr val="E2F6FF"/>
            </a:solidFill>
            <a:ln w="6350" cmpd="sng">
              <a:solidFill>
                <a:srgbClr val="489BB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DEA053-3058-7A47-ABBE-C2F07FAFA370}"/>
                </a:ext>
              </a:extLst>
            </p:cNvPr>
            <p:cNvSpPr txBox="1"/>
            <p:nvPr/>
          </p:nvSpPr>
          <p:spPr>
            <a:xfrm>
              <a:off x="4891559" y="2673665"/>
              <a:ext cx="1964771" cy="298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Helvetica Neue Medium" charset="0"/>
                  <a:ea typeface="Helvetica Neue Medium" charset="0"/>
                  <a:cs typeface="Helvetica Neue Medium" charset="0"/>
                </a:rPr>
                <a:t>3. Sample Preparation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852157-9BF9-3E4B-A08E-5D830E418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7906" y="3283808"/>
              <a:ext cx="2234594" cy="147760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6F198A-A389-A545-A628-7E498D214805}"/>
                </a:ext>
              </a:extLst>
            </p:cNvPr>
            <p:cNvSpPr txBox="1"/>
            <p:nvPr/>
          </p:nvSpPr>
          <p:spPr>
            <a:xfrm>
              <a:off x="589719" y="4864370"/>
              <a:ext cx="1353224" cy="298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Helvetica Neue Medium" charset="0"/>
                  <a:ea typeface="Helvetica Neue Medium" charset="0"/>
                  <a:cs typeface="Helvetica Neue Medium" charset="0"/>
                </a:rPr>
                <a:t>4. Sequencing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D1F72A6-7222-A44B-9018-DFED7B2FB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592" y="3159435"/>
              <a:ext cx="1910015" cy="156515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7FFD098-C2E2-E243-A70B-3BBC6F89F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4867" y="791745"/>
              <a:ext cx="1852497" cy="20400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297E67-DC94-7F4C-B111-77B09CB6CBBE}"/>
                </a:ext>
              </a:extLst>
            </p:cNvPr>
            <p:cNvSpPr txBox="1"/>
            <p:nvPr/>
          </p:nvSpPr>
          <p:spPr>
            <a:xfrm>
              <a:off x="2494389" y="4889491"/>
              <a:ext cx="2206871" cy="298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Helvetica Neue Medium" charset="0"/>
                  <a:ea typeface="Helvetica Neue Medium" charset="0"/>
                  <a:cs typeface="Helvetica Neue Medium" charset="0"/>
                </a:rPr>
                <a:t>5. Bioinformatics Analysis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DBC102-41CA-A747-88E4-B2EC9140A4FF}"/>
                </a:ext>
              </a:extLst>
            </p:cNvPr>
            <p:cNvSpPr txBox="1"/>
            <p:nvPr/>
          </p:nvSpPr>
          <p:spPr>
            <a:xfrm>
              <a:off x="2600367" y="3105259"/>
              <a:ext cx="1238777" cy="223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5" i="1" dirty="0">
                  <a:latin typeface="Helvetica Neue Light" charset="0"/>
                  <a:ea typeface="Helvetica Neue Light" charset="0"/>
                  <a:cs typeface="Helvetica Neue Light" charset="0"/>
                </a:rPr>
                <a:t>Mutations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F776FC-7D1F-3644-8690-F321763B76BC}"/>
                </a:ext>
              </a:extLst>
            </p:cNvPr>
            <p:cNvSpPr txBox="1"/>
            <p:nvPr/>
          </p:nvSpPr>
          <p:spPr>
            <a:xfrm>
              <a:off x="2600367" y="3463170"/>
              <a:ext cx="1887065" cy="223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5" i="1" dirty="0">
                  <a:latin typeface="Helvetica Neue Light" charset="0"/>
                  <a:ea typeface="Helvetica Neue Light" charset="0"/>
                  <a:cs typeface="Helvetica Neue Light" charset="0"/>
                </a:rPr>
                <a:t>Copy number alterations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AB83AE-AB14-F94F-A576-E4C5D569797F}"/>
                </a:ext>
              </a:extLst>
            </p:cNvPr>
            <p:cNvSpPr txBox="1"/>
            <p:nvPr/>
          </p:nvSpPr>
          <p:spPr>
            <a:xfrm>
              <a:off x="2594083" y="4402301"/>
              <a:ext cx="1544606" cy="223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5" i="1" dirty="0">
                  <a:latin typeface="Helvetica Neue Light" charset="0"/>
                  <a:ea typeface="Helvetica Neue Light" charset="0"/>
                  <a:cs typeface="Helvetica Neue Light" charset="0"/>
                </a:rPr>
                <a:t>Rearrangements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B4F02C5-C05C-8342-99C2-6DAD97916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4564" y="3062756"/>
              <a:ext cx="1918872" cy="19188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3ACA27-1C28-B84B-AD34-B81D6DB5C686}"/>
                </a:ext>
              </a:extLst>
            </p:cNvPr>
            <p:cNvSpPr txBox="1"/>
            <p:nvPr/>
          </p:nvSpPr>
          <p:spPr>
            <a:xfrm>
              <a:off x="4784469" y="4886171"/>
              <a:ext cx="2589156" cy="298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Helvetica Neue Medium" charset="0"/>
                  <a:ea typeface="Helvetica Neue Medium" charset="0"/>
                  <a:cs typeface="Helvetica Neue Medium" charset="0"/>
                </a:rPr>
                <a:t>6. Case Review and Sign Out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DEB3D0-D034-E844-9314-5B2B0AACCB02}"/>
                </a:ext>
              </a:extLst>
            </p:cNvPr>
            <p:cNvSpPr txBox="1"/>
            <p:nvPr/>
          </p:nvSpPr>
          <p:spPr>
            <a:xfrm>
              <a:off x="9025901" y="1789750"/>
              <a:ext cx="1097152" cy="47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Helvetica Neue Medium" charset="0"/>
                  <a:ea typeface="Helvetica Neue Medium" charset="0"/>
                  <a:cs typeface="Helvetica Neue Medium" charset="0"/>
                </a:rPr>
                <a:t>Clinical Report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90F39D-6859-F942-8857-C01688574B1D}"/>
                </a:ext>
              </a:extLst>
            </p:cNvPr>
            <p:cNvSpPr txBox="1"/>
            <p:nvPr/>
          </p:nvSpPr>
          <p:spPr>
            <a:xfrm>
              <a:off x="8969455" y="4253944"/>
              <a:ext cx="1328373" cy="47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Helvetica Neue Medium" charset="0"/>
                  <a:ea typeface="Helvetica Neue Medium" charset="0"/>
                  <a:cs typeface="Helvetica Neue Medium" charset="0"/>
                </a:rPr>
                <a:t>Data mining &amp; interpretation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FAB515-7ABA-D340-965D-2ABB3705E432}"/>
                </a:ext>
              </a:extLst>
            </p:cNvPr>
            <p:cNvSpPr txBox="1"/>
            <p:nvPr/>
          </p:nvSpPr>
          <p:spPr>
            <a:xfrm rot="16200000">
              <a:off x="4163966" y="1776592"/>
              <a:ext cx="1400253" cy="204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25" dirty="0">
                  <a:latin typeface="Helvetica Neue Medium" charset="0"/>
                  <a:ea typeface="Helvetica Neue Medium" charset="0"/>
                  <a:cs typeface="Helvetica Neue Medium" charset="0"/>
                </a:rPr>
                <a:t>DNA libraries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B7EA4E-CA50-0843-BD9E-FA0B7E2BADEC}"/>
                </a:ext>
              </a:extLst>
            </p:cNvPr>
            <p:cNvSpPr txBox="1"/>
            <p:nvPr/>
          </p:nvSpPr>
          <p:spPr>
            <a:xfrm>
              <a:off x="5851551" y="2344820"/>
              <a:ext cx="1248589" cy="223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25" dirty="0">
                  <a:latin typeface="Helvetica Neue Medium" charset="0"/>
                  <a:ea typeface="Helvetica Neue Medium" charset="0"/>
                  <a:cs typeface="Helvetica Neue Medium" charset="0"/>
                </a:rPr>
                <a:t>Capture probes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AB535CE-DFA5-7549-91F6-4B602E8D5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290" y="966446"/>
              <a:ext cx="1997585" cy="186532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224C8E8-B5A3-EF4D-B6DD-DD1749EB1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703" y="917216"/>
              <a:ext cx="1900439" cy="190043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26BEC46-3100-4E49-B572-F9391FD440E2}"/>
                </a:ext>
              </a:extLst>
            </p:cNvPr>
            <p:cNvSpPr txBox="1"/>
            <p:nvPr/>
          </p:nvSpPr>
          <p:spPr>
            <a:xfrm>
              <a:off x="418985" y="2666029"/>
              <a:ext cx="1674537" cy="298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Helvetica Neue Medium" charset="0"/>
                  <a:ea typeface="Helvetica Neue Medium" charset="0"/>
                  <a:cs typeface="Helvetica Neue Medium" charset="0"/>
                </a:rPr>
                <a:t>1. Patient Consent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3B6EA2-0F79-ED4C-9229-C11323D44561}"/>
                </a:ext>
              </a:extLst>
            </p:cNvPr>
            <p:cNvSpPr txBox="1"/>
            <p:nvPr/>
          </p:nvSpPr>
          <p:spPr>
            <a:xfrm>
              <a:off x="2476547" y="2666027"/>
              <a:ext cx="2151535" cy="298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Helvetica Neue Medium" charset="0"/>
                  <a:ea typeface="Helvetica Neue Medium" charset="0"/>
                  <a:cs typeface="Helvetica Neue Medium" charset="0"/>
                </a:rPr>
                <a:t>2. Sample Accessioning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FF34A2-BB59-8143-B7A1-8DF7665EF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1913" y="2292120"/>
              <a:ext cx="972916" cy="1214539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672467-40FC-4647-8052-3B552B8DC3E4}"/>
                </a:ext>
              </a:extLst>
            </p:cNvPr>
            <p:cNvSpPr txBox="1"/>
            <p:nvPr/>
          </p:nvSpPr>
          <p:spPr>
            <a:xfrm>
              <a:off x="8907852" y="3677210"/>
              <a:ext cx="1384538" cy="47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Helvetica Neue Medium" charset="0"/>
                  <a:ea typeface="Helvetica Neue Medium" charset="0"/>
                  <a:cs typeface="Helvetica Neue Medium" charset="0"/>
                </a:rPr>
                <a:t>Clinical trial matching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14FBA30-FEA5-B141-B9EA-E61A30AD0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92722" y="3843043"/>
              <a:ext cx="1088754" cy="70970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156C81-BF6A-EF4F-BB5D-5253D0CAEBA1}"/>
                </a:ext>
              </a:extLst>
            </p:cNvPr>
            <p:cNvSpPr txBox="1"/>
            <p:nvPr/>
          </p:nvSpPr>
          <p:spPr>
            <a:xfrm>
              <a:off x="7180486" y="1771029"/>
              <a:ext cx="1684679" cy="47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Helvetica Neue Medium" charset="0"/>
                  <a:ea typeface="Helvetica Neue Medium" charset="0"/>
                  <a:cs typeface="Helvetica Neue Medium" charset="0"/>
                </a:rPr>
                <a:t>Genomic Variants</a:t>
              </a:r>
            </a:p>
            <a:p>
              <a:pPr algn="ctr"/>
              <a:r>
                <a:rPr lang="en-US" sz="900" dirty="0">
                  <a:latin typeface="Helvetica Neue Medium" charset="0"/>
                  <a:ea typeface="Helvetica Neue Medium" charset="0"/>
                  <a:cs typeface="Helvetica Neue Medium" charset="0"/>
                </a:rPr>
                <a:t>Database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08FD602-07ED-0247-8619-781CFCE87805}"/>
                </a:ext>
              </a:extLst>
            </p:cNvPr>
            <p:cNvCxnSpPr/>
            <p:nvPr/>
          </p:nvCxnSpPr>
          <p:spPr>
            <a:xfrm flipV="1">
              <a:off x="8040236" y="3536335"/>
              <a:ext cx="0" cy="307616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6AC6EFC-009C-B047-97B8-A78A3EEDD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9606" y="4172690"/>
              <a:ext cx="943210" cy="24795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C59A011-EA74-8C4D-A786-24EFDFD8E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1800" y="2254382"/>
              <a:ext cx="1305341" cy="130534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FE03F29-0C04-5D49-B535-311BAB8DCF58}"/>
                </a:ext>
              </a:extLst>
            </p:cNvPr>
            <p:cNvSpPr txBox="1"/>
            <p:nvPr/>
          </p:nvSpPr>
          <p:spPr>
            <a:xfrm>
              <a:off x="7109926" y="4536924"/>
              <a:ext cx="1877508" cy="47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Helvetica Neue Medium" charset="0"/>
                  <a:ea typeface="Helvetica Neue Medium" charset="0"/>
                  <a:cs typeface="Helvetica Neue Medium" charset="0"/>
                </a:rPr>
                <a:t>Precision Oncology Knowledge Base</a:t>
              </a:r>
            </a:p>
          </p:txBody>
        </p:sp>
        <p:cxnSp>
          <p:nvCxnSpPr>
            <p:cNvPr id="38" name="Curved Connector 37">
              <a:extLst>
                <a:ext uri="{FF2B5EF4-FFF2-40B4-BE49-F238E27FC236}">
                  <a16:creationId xmlns:a16="http://schemas.microsoft.com/office/drawing/2014/main" id="{6303D2EE-F054-594B-BD6E-38C8ABD9BAC9}"/>
                </a:ext>
              </a:extLst>
            </p:cNvPr>
            <p:cNvCxnSpPr/>
            <p:nvPr/>
          </p:nvCxnSpPr>
          <p:spPr>
            <a:xfrm flipV="1">
              <a:off x="7039863" y="2909640"/>
              <a:ext cx="465681" cy="391722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F67E1B6-4412-9947-AA9E-8938604B3F99}"/>
                </a:ext>
              </a:extLst>
            </p:cNvPr>
            <p:cNvCxnSpPr/>
            <p:nvPr/>
          </p:nvCxnSpPr>
          <p:spPr>
            <a:xfrm flipV="1">
              <a:off x="8636616" y="2909639"/>
              <a:ext cx="411874" cy="1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A6DCDC10-8D38-384C-A598-4C48F252765C}"/>
                </a:ext>
              </a:extLst>
            </p:cNvPr>
            <p:cNvCxnSpPr/>
            <p:nvPr/>
          </p:nvCxnSpPr>
          <p:spPr>
            <a:xfrm>
              <a:off x="8649534" y="2923610"/>
              <a:ext cx="438159" cy="799842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856B3808-6D80-944B-A126-3E3D3204FA22}"/>
                </a:ext>
              </a:extLst>
            </p:cNvPr>
            <p:cNvCxnSpPr/>
            <p:nvPr/>
          </p:nvCxnSpPr>
          <p:spPr>
            <a:xfrm>
              <a:off x="8621310" y="2909639"/>
              <a:ext cx="438159" cy="15586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3AD92E4-CCB9-4341-B619-432ED41EDF6A}"/>
              </a:ext>
            </a:extLst>
          </p:cNvPr>
          <p:cNvSpPr txBox="1">
            <a:spLocks/>
          </p:cNvSpPr>
          <p:nvPr/>
        </p:nvSpPr>
        <p:spPr>
          <a:xfrm>
            <a:off x="197100" y="4173708"/>
            <a:ext cx="8790051" cy="84762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69863" indent="-16986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5"/>
              </a:spcBef>
            </a:pPr>
            <a:r>
              <a:rPr lang="en-US" sz="1200" dirty="0"/>
              <a:t>Matched tumor/normal sequencing</a:t>
            </a:r>
          </a:p>
          <a:p>
            <a:pPr lvl="1">
              <a:spcBef>
                <a:spcPts val="75"/>
              </a:spcBef>
            </a:pPr>
            <a:r>
              <a:rPr lang="en-US" sz="1200" dirty="0"/>
              <a:t>Somatic Alterations</a:t>
            </a:r>
          </a:p>
          <a:p>
            <a:pPr>
              <a:spcBef>
                <a:spcPts val="75"/>
              </a:spcBef>
            </a:pPr>
            <a:r>
              <a:rPr lang="en-US" sz="1200" dirty="0"/>
              <a:t>Mutations, copy number alterations, gene fusions, mutational signatures, TMB, germline variants (with additional consent), clonal hematopoiesis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83B770C-0068-7045-8E60-CED59F5A93C1}"/>
              </a:ext>
            </a:extLst>
          </p:cNvPr>
          <p:cNvSpPr txBox="1">
            <a:spLocks/>
          </p:cNvSpPr>
          <p:nvPr/>
        </p:nvSpPr>
        <p:spPr>
          <a:xfrm>
            <a:off x="6073267" y="4799268"/>
            <a:ext cx="3062109" cy="261257"/>
          </a:xfrm>
          <a:prstGeom prst="rect">
            <a:avLst/>
          </a:prstGeom>
        </p:spPr>
        <p:txBody>
          <a:bodyPr>
            <a:noAutofit/>
          </a:bodyPr>
          <a:lstStyle>
            <a:lvl1pPr marL="169863" indent="-16986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378" fontAlgn="auto">
              <a:spcBef>
                <a:spcPts val="75"/>
              </a:spcBef>
              <a:spcAft>
                <a:spcPts val="0"/>
              </a:spcAft>
              <a:buClrTx/>
              <a:buNone/>
              <a:defRPr/>
            </a:pPr>
            <a:r>
              <a:rPr lang="en-US" sz="900" dirty="0" err="1"/>
              <a:t>Zehir</a:t>
            </a:r>
            <a:r>
              <a:rPr lang="en-US" sz="900" dirty="0"/>
              <a:t>, </a:t>
            </a:r>
            <a:r>
              <a:rPr lang="en-US" sz="900" dirty="0" err="1"/>
              <a:t>Benayed</a:t>
            </a:r>
            <a:r>
              <a:rPr lang="en-US" sz="900" dirty="0"/>
              <a:t>, </a:t>
            </a:r>
            <a:r>
              <a:rPr lang="en-US" sz="900" i="1" dirty="0"/>
              <a:t>et al</a:t>
            </a:r>
            <a:r>
              <a:rPr lang="en-US" sz="900" dirty="0"/>
              <a:t>., </a:t>
            </a:r>
            <a:r>
              <a:rPr lang="en-US" sz="900" i="1" dirty="0"/>
              <a:t>Nature Medicine</a:t>
            </a:r>
            <a:r>
              <a:rPr lang="en-US" sz="900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34150026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7715-4BC0-B444-8CF3-73210BD3E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50" y="9627"/>
            <a:ext cx="8545512" cy="514350"/>
          </a:xfrm>
        </p:spPr>
        <p:txBody>
          <a:bodyPr/>
          <a:lstStyle/>
          <a:p>
            <a:r>
              <a:rPr lang="en-US" sz="2800" dirty="0"/>
              <a:t>Detect clinically relevant alterations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D266C-7ABE-4243-9D7C-E6A499018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mutation, indel, SCNA and SV callers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Calculate TMB, infer fraction of genome altered</a:t>
            </a:r>
          </a:p>
          <a:p>
            <a:endParaRPr lang="en-US" dirty="0"/>
          </a:p>
          <a:p>
            <a:r>
              <a:rPr lang="en-US" dirty="0"/>
              <a:t>Using </a:t>
            </a:r>
            <a:r>
              <a:rPr lang="en-US" dirty="0" err="1"/>
              <a:t>OncoKB</a:t>
            </a:r>
            <a:r>
              <a:rPr lang="en-US" dirty="0"/>
              <a:t> for functional annotation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CEDEFC-0163-3C40-A4BE-56BE969D6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449" y="3025640"/>
            <a:ext cx="6428276" cy="104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98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5B12840-B069-664F-AEE6-2D561EF24D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31" t="4662" r="33545" b="16543"/>
          <a:stretch/>
        </p:blipFill>
        <p:spPr>
          <a:xfrm>
            <a:off x="5089654" y="741425"/>
            <a:ext cx="1273046" cy="378673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269D492-3381-4647-9778-55C2E613AFBB}"/>
              </a:ext>
            </a:extLst>
          </p:cNvPr>
          <p:cNvSpPr txBox="1"/>
          <p:nvPr/>
        </p:nvSpPr>
        <p:spPr>
          <a:xfrm>
            <a:off x="2746697" y="2612292"/>
            <a:ext cx="19783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984EA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AKT1 E17K in breast cancer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057ABE-1EE7-5447-94CA-B82394C15BE5}"/>
              </a:ext>
            </a:extLst>
          </p:cNvPr>
          <p:cNvSpPr txBox="1"/>
          <p:nvPr/>
        </p:nvSpPr>
        <p:spPr>
          <a:xfrm>
            <a:off x="589904" y="2517242"/>
            <a:ext cx="1802241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984EA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Clinical activity of AZD5363 in the AKT Basket Study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32524-46AF-5E47-92FC-28FF64AB1332}"/>
              </a:ext>
            </a:extLst>
          </p:cNvPr>
          <p:cNvSpPr txBox="1"/>
          <p:nvPr/>
        </p:nvSpPr>
        <p:spPr>
          <a:xfrm>
            <a:off x="2536723" y="2900573"/>
            <a:ext cx="24297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80B1D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BRAF V600E in colorectal cancer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4DCEBF-DC5F-B741-9BF5-7FB2D0773F8D}"/>
              </a:ext>
            </a:extLst>
          </p:cNvPr>
          <p:cNvSpPr txBox="1"/>
          <p:nvPr/>
        </p:nvSpPr>
        <p:spPr>
          <a:xfrm>
            <a:off x="454746" y="2943705"/>
            <a:ext cx="214118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rgbClr val="80B1D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Clinical activity of vemurafenib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9E0DA3-D365-5849-BA32-C65B1425F118}"/>
              </a:ext>
            </a:extLst>
          </p:cNvPr>
          <p:cNvSpPr txBox="1"/>
          <p:nvPr/>
        </p:nvSpPr>
        <p:spPr>
          <a:xfrm>
            <a:off x="2766608" y="3162953"/>
            <a:ext cx="20585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rgbClr val="DB66C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AKT1 E17K in </a:t>
            </a:r>
            <a:r>
              <a:rPr lang="en-US" sz="1050" b="1" dirty="0">
                <a:solidFill>
                  <a:srgbClr val="DC67C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bladder</a:t>
            </a:r>
            <a:r>
              <a:rPr lang="en-US" sz="1050" b="1" dirty="0">
                <a:solidFill>
                  <a:srgbClr val="DB66C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cancer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C7517A-D81F-2F44-89AC-B70EB433E323}"/>
              </a:ext>
            </a:extLst>
          </p:cNvPr>
          <p:cNvSpPr txBox="1"/>
          <p:nvPr/>
        </p:nvSpPr>
        <p:spPr>
          <a:xfrm>
            <a:off x="488888" y="3072314"/>
            <a:ext cx="21028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DC67C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Clinical activity of AZD5363 in the AKT Basket Study</a:t>
            </a: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FFDBA4FE-4931-834E-8C64-82B069D113A5}"/>
              </a:ext>
            </a:extLst>
          </p:cNvPr>
          <p:cNvCxnSpPr>
            <a:cxnSpLocks/>
          </p:cNvCxnSpPr>
          <p:nvPr/>
        </p:nvCxnSpPr>
        <p:spPr>
          <a:xfrm rot="16200000" flipV="1">
            <a:off x="407194" y="2801151"/>
            <a:ext cx="634524" cy="234600"/>
          </a:xfrm>
          <a:prstGeom prst="curvedConnector4">
            <a:avLst>
              <a:gd name="adj1" fmla="val -10316"/>
              <a:gd name="adj2" fmla="val 197442"/>
            </a:avLst>
          </a:prstGeom>
          <a:ln>
            <a:solidFill>
              <a:srgbClr val="DC67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3CD75173-8364-C540-825C-EE7EB7761FE9}"/>
              </a:ext>
            </a:extLst>
          </p:cNvPr>
          <p:cNvCxnSpPr>
            <a:cxnSpLocks/>
            <a:stCxn id="15" idx="1"/>
          </p:cNvCxnSpPr>
          <p:nvPr/>
        </p:nvCxnSpPr>
        <p:spPr>
          <a:xfrm rot="10800000" flipH="1">
            <a:off x="454746" y="1228161"/>
            <a:ext cx="105600" cy="1796336"/>
          </a:xfrm>
          <a:prstGeom prst="curvedConnector3">
            <a:avLst>
              <a:gd name="adj1" fmla="val -216477"/>
            </a:avLst>
          </a:prstGeom>
          <a:noFill/>
          <a:ln w="9525" cap="flat" cmpd="sng" algn="ctr">
            <a:solidFill>
              <a:srgbClr val="2875B4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9BC84DF-630B-404F-A4DE-B7D889420724}"/>
              </a:ext>
            </a:extLst>
          </p:cNvPr>
          <p:cNvSpPr txBox="1"/>
          <p:nvPr/>
        </p:nvSpPr>
        <p:spPr>
          <a:xfrm>
            <a:off x="2786374" y="1020412"/>
            <a:ext cx="21291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en-US" sz="1050" b="1" kern="0" dirty="0">
                <a:solidFill>
                  <a:srgbClr val="33A02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ERBB2 amp in breast/gastric</a:t>
            </a:r>
          </a:p>
          <a:p>
            <a:pPr algn="ctr" defTabSz="685800">
              <a:buClr>
                <a:srgbClr val="000000"/>
              </a:buClr>
            </a:pPr>
            <a:r>
              <a:rPr lang="en-US" sz="1050" b="1" kern="0" dirty="0">
                <a:solidFill>
                  <a:srgbClr val="33A02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BRAF V600 in melanoma/ECD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3BC7C-8854-D446-99FA-56C73DF7E7C9}"/>
              </a:ext>
            </a:extLst>
          </p:cNvPr>
          <p:cNvSpPr txBox="1"/>
          <p:nvPr/>
        </p:nvSpPr>
        <p:spPr>
          <a:xfrm>
            <a:off x="560346" y="1020412"/>
            <a:ext cx="1925470" cy="4154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en-US" sz="1050" b="1" kern="0" dirty="0">
                <a:solidFill>
                  <a:srgbClr val="33A02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FDA-approved Herceptin</a:t>
            </a:r>
          </a:p>
          <a:p>
            <a:pPr algn="ctr" defTabSz="685800">
              <a:buClr>
                <a:srgbClr val="000000"/>
              </a:buClr>
            </a:pPr>
            <a:r>
              <a:rPr lang="en-US" sz="1050" b="1" kern="0" dirty="0">
                <a:solidFill>
                  <a:srgbClr val="33A02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FDA-approved vemurafenib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759EF45-8230-AC4E-9EEE-A0504E5E029C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16797" y="177118"/>
            <a:ext cx="8583655" cy="32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Georgia" panose="02040502050405020303" pitchFamily="18" charset="0"/>
                <a:ea typeface="Arial" charset="0"/>
                <a:cs typeface="Arial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2000" dirty="0" err="1">
                <a:solidFill>
                  <a:schemeClr val="bg1"/>
                </a:solidFill>
              </a:rPr>
              <a:t>OncoKB</a:t>
            </a:r>
            <a:r>
              <a:rPr lang="en-US" sz="2000" dirty="0">
                <a:solidFill>
                  <a:schemeClr val="bg1"/>
                </a:solidFill>
              </a:rPr>
              <a:t> Ranks Cancer Alterations by their Clinical Actionability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A6635A-86EE-B147-B659-EEBB989409B9}"/>
              </a:ext>
            </a:extLst>
          </p:cNvPr>
          <p:cNvSpPr txBox="1"/>
          <p:nvPr/>
        </p:nvSpPr>
        <p:spPr>
          <a:xfrm>
            <a:off x="2635273" y="4155216"/>
            <a:ext cx="21579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en-US" sz="1050" b="1" kern="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KRAS </a:t>
            </a:r>
            <a:r>
              <a:rPr lang="en-US" sz="1050" b="1" kern="0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mut</a:t>
            </a:r>
            <a:r>
              <a:rPr lang="en-US" sz="1050" b="1" kern="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in colorectal cancer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A9BE18-9E32-094B-9F69-9266C05A3B1D}"/>
              </a:ext>
            </a:extLst>
          </p:cNvPr>
          <p:cNvSpPr txBox="1"/>
          <p:nvPr/>
        </p:nvSpPr>
        <p:spPr>
          <a:xfrm>
            <a:off x="426714" y="4112657"/>
            <a:ext cx="2192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en-US" sz="1050" b="1" kern="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Patients don’t respond to FDA-approved anti-EGFR abs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A0EF80C-E85C-E246-A9DE-7EFAD1525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31" t="4662" r="33545" b="29123"/>
          <a:stretch/>
        </p:blipFill>
        <p:spPr>
          <a:xfrm>
            <a:off x="5089654" y="741425"/>
            <a:ext cx="1273046" cy="33041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63CB97-FF82-9244-91A9-B324FF670D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518" y="2392549"/>
            <a:ext cx="2920482" cy="3954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0DE229E-4401-B74E-B7A0-2EAD7A299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518" y="2796512"/>
            <a:ext cx="2920482" cy="3860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2DF45C-8388-CE4F-9E60-B8A908101A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863" y="3546206"/>
            <a:ext cx="2913137" cy="3753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313A22D-A4F6-3348-9FF1-B7CFA91151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518" y="1090929"/>
            <a:ext cx="2920482" cy="78249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F6EF2D0-02C5-2F42-814B-9F6B9471162C}"/>
              </a:ext>
            </a:extLst>
          </p:cNvPr>
          <p:cNvSpPr txBox="1"/>
          <p:nvPr/>
        </p:nvSpPr>
        <p:spPr>
          <a:xfrm>
            <a:off x="2739089" y="3516786"/>
            <a:ext cx="20281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KRAS (non G12C) mutations </a:t>
            </a:r>
          </a:p>
          <a:p>
            <a:pPr algn="ctr"/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lung cancer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4DF1645-3DA5-B648-9F2E-9DD62B8140D2}"/>
              </a:ext>
            </a:extLst>
          </p:cNvPr>
          <p:cNvSpPr txBox="1"/>
          <p:nvPr/>
        </p:nvSpPr>
        <p:spPr>
          <a:xfrm>
            <a:off x="716868" y="3516786"/>
            <a:ext cx="15517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MEK/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ERKi</a:t>
            </a: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in mouse models and cell lines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78471D-EC1F-0047-81E2-1AC006E144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518" y="3994631"/>
            <a:ext cx="2941070" cy="3819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1BE9CC-B1F5-9440-82C4-CB959F1D3EA4}"/>
              </a:ext>
            </a:extLst>
          </p:cNvPr>
          <p:cNvSpPr txBox="1"/>
          <p:nvPr/>
        </p:nvSpPr>
        <p:spPr>
          <a:xfrm>
            <a:off x="523918" y="1597015"/>
            <a:ext cx="20309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en-US" sz="1050" b="1" kern="0" dirty="0">
                <a:solidFill>
                  <a:srgbClr val="1F78B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NCCN-listed PARP inhibitors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3C20F7-EE34-2C48-AFAF-D9AB195CF481}"/>
              </a:ext>
            </a:extLst>
          </p:cNvPr>
          <p:cNvSpPr txBox="1"/>
          <p:nvPr/>
        </p:nvSpPr>
        <p:spPr>
          <a:xfrm>
            <a:off x="2834773" y="1597015"/>
            <a:ext cx="20374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en-US" sz="1050" b="1" kern="0" dirty="0">
                <a:solidFill>
                  <a:srgbClr val="1F78B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BRCA2 oncogenic mutations in uterine sarcoma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9157BAD-17F5-F742-9E81-E475559F4ACE}"/>
              </a:ext>
            </a:extLst>
          </p:cNvPr>
          <p:cNvSpPr/>
          <p:nvPr/>
        </p:nvSpPr>
        <p:spPr>
          <a:xfrm>
            <a:off x="426714" y="4751952"/>
            <a:ext cx="34445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</a:tabLst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Chakravarty and </a:t>
            </a:r>
            <a:r>
              <a:rPr lang="en-US" sz="1200" dirty="0" err="1">
                <a:solidFill>
                  <a:prstClr val="black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Solit</a:t>
            </a:r>
            <a:r>
              <a:rPr lang="en-US" sz="1200" dirty="0">
                <a:solidFill>
                  <a:prstClr val="black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200" i="1" dirty="0">
                <a:solidFill>
                  <a:prstClr val="black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Nature Review Genetics (</a:t>
            </a:r>
            <a:r>
              <a:rPr lang="en-US" sz="1200" dirty="0">
                <a:solidFill>
                  <a:prstClr val="black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2021)</a:t>
            </a:r>
            <a:endParaRPr lang="en-US" sz="1200" dirty="0">
              <a:latin typeface="+mn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7094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7869F-9DFC-0D48-994A-37F8914A9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895AD-9613-A54E-891E-7AD9D87D1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1426B-27CA-1446-8934-0DF370F6B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7" y="323850"/>
            <a:ext cx="8899525" cy="423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191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A6960-2F8A-D04C-B7F0-7F46D202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4F6B97D-3009-7342-9F60-2C5A1C6FE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02" y="196215"/>
            <a:ext cx="7252946" cy="44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75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94AE-9171-9545-9A4C-85419A095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223FF-EE61-3F42-9207-598A70484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B6088-ED71-1943-A8DD-A42C83060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35"/>
            <a:ext cx="9144000" cy="452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837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CBA9F-F87B-194F-A436-7F10310F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C6577D-CC16-8445-AA51-23A80DB72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6949" y="1822450"/>
            <a:ext cx="4668776" cy="2760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3F63DC-9482-BA47-AFD1-ABBC58C40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5" y="323850"/>
            <a:ext cx="3762254" cy="217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641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CB74A-0486-7046-9AEE-53CF7E5C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7F9E-14C2-934F-ADDE-C9D36B0B8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470EC-02C9-554F-9E57-6282ECBAC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100"/>
            <a:ext cx="9144000" cy="359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814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26DAF0-34FA-D28A-E808-FB8D769C6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7"/>
          <a:stretch/>
        </p:blipFill>
        <p:spPr>
          <a:xfrm>
            <a:off x="414791" y="870390"/>
            <a:ext cx="4480921" cy="3376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FC301E-426D-8DCA-5911-55D1A91080C2}"/>
              </a:ext>
            </a:extLst>
          </p:cNvPr>
          <p:cNvSpPr txBox="1"/>
          <p:nvPr/>
        </p:nvSpPr>
        <p:spPr>
          <a:xfrm>
            <a:off x="4941240" y="2065368"/>
            <a:ext cx="415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&lt;- sequencing a lot of high-risk individuals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9EACFF-177B-0D89-63F7-BC30F12133CE}"/>
              </a:ext>
            </a:extLst>
          </p:cNvPr>
          <p:cNvSpPr txBox="1"/>
          <p:nvPr/>
        </p:nvSpPr>
        <p:spPr>
          <a:xfrm>
            <a:off x="4450150" y="1163325"/>
            <a:ext cx="277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&lt;- sequencing rare families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98F4F6-37AE-238E-D3B4-91D41A703097}"/>
              </a:ext>
            </a:extLst>
          </p:cNvPr>
          <p:cNvSpPr txBox="1"/>
          <p:nvPr/>
        </p:nvSpPr>
        <p:spPr>
          <a:xfrm>
            <a:off x="4895712" y="3161985"/>
            <a:ext cx="348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&lt;- SNP genotyping and imputation</a:t>
            </a:r>
          </a:p>
        </p:txBody>
      </p:sp>
    </p:spTree>
    <p:extLst>
      <p:ext uri="{BB962C8B-B14F-4D97-AF65-F5344CB8AC3E}">
        <p14:creationId xmlns:p14="http://schemas.microsoft.com/office/powerpoint/2010/main" val="4203711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C2D7A-1075-6D40-B775-4E56C075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50" y="737286"/>
            <a:ext cx="8650902" cy="3882237"/>
          </a:xfrm>
        </p:spPr>
        <p:txBody>
          <a:bodyPr/>
          <a:lstStyle/>
          <a:p>
            <a:r>
              <a:rPr lang="en-US" dirty="0"/>
              <a:t>Inter-tumor: between tumors within a patient </a:t>
            </a:r>
          </a:p>
          <a:p>
            <a:r>
              <a:rPr lang="en-US" dirty="0"/>
              <a:t>Intra-tumor heterogeneity: between cells within a tumor lesion (e.g. tumor clones)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E8453D6-DA8D-1443-B3D9-F3CCDB57F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28"/>
          <a:stretch/>
        </p:blipFill>
        <p:spPr bwMode="auto">
          <a:xfrm>
            <a:off x="2161655" y="2050393"/>
            <a:ext cx="6539238" cy="256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A0257-249B-9D4A-8158-AA9744455CD6}"/>
              </a:ext>
            </a:extLst>
          </p:cNvPr>
          <p:cNvSpPr txBox="1"/>
          <p:nvPr/>
        </p:nvSpPr>
        <p:spPr>
          <a:xfrm>
            <a:off x="4144209" y="4637284"/>
            <a:ext cx="25741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Grzywa</a:t>
            </a:r>
            <a:r>
              <a:rPr lang="en-US" sz="1200" dirty="0"/>
              <a:t> et al. </a:t>
            </a:r>
            <a:r>
              <a:rPr lang="en-US" sz="1200" dirty="0" err="1"/>
              <a:t>Transl</a:t>
            </a:r>
            <a:r>
              <a:rPr lang="en-US" sz="1200" dirty="0"/>
              <a:t> Oncol. (2017)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96D76F-014D-1D42-B19A-41CE8C195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26919"/>
            <a:ext cx="8545512" cy="514350"/>
          </a:xfrm>
        </p:spPr>
        <p:txBody>
          <a:bodyPr/>
          <a:lstStyle/>
          <a:p>
            <a:r>
              <a:rPr lang="en-US" dirty="0"/>
              <a:t>Within patient tumor heterogeneity</a:t>
            </a:r>
          </a:p>
        </p:txBody>
      </p:sp>
    </p:spTree>
    <p:extLst>
      <p:ext uri="{BB962C8B-B14F-4D97-AF65-F5344CB8AC3E}">
        <p14:creationId xmlns:p14="http://schemas.microsoft.com/office/powerpoint/2010/main" val="1668093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5D358-F071-2340-A9A0-B4F37CDB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2" y="64008"/>
            <a:ext cx="8972735" cy="514350"/>
          </a:xfrm>
        </p:spPr>
        <p:txBody>
          <a:bodyPr/>
          <a:lstStyle/>
          <a:p>
            <a:r>
              <a:rPr lang="en-US" sz="2200" dirty="0"/>
              <a:t>Leveraging matched normal sequencing to study rare germline variants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36956-378D-9241-9ACE-DE4B7F139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94" y="700043"/>
            <a:ext cx="3435627" cy="2081257"/>
          </a:xfrm>
          <a:prstGeom prst="rect">
            <a:avLst/>
          </a:prstGeom>
        </p:spPr>
      </p:pic>
      <p:pic>
        <p:nvPicPr>
          <p:cNvPr id="35842" name="Picture 2" descr="figure 1">
            <a:extLst>
              <a:ext uri="{FF2B5EF4-FFF2-40B4-BE49-F238E27FC236}">
                <a16:creationId xmlns:a16="http://schemas.microsoft.com/office/drawing/2014/main" id="{F0F0FE66-17C3-FA4D-9384-C97A5EE91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7" t="11245"/>
          <a:stretch/>
        </p:blipFill>
        <p:spPr bwMode="auto">
          <a:xfrm>
            <a:off x="4533422" y="544438"/>
            <a:ext cx="4587047" cy="450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35A019-52B0-AD43-A55C-A5654D3497B5}"/>
              </a:ext>
            </a:extLst>
          </p:cNvPr>
          <p:cNvSpPr txBox="1"/>
          <p:nvPr/>
        </p:nvSpPr>
        <p:spPr>
          <a:xfrm>
            <a:off x="2133600" y="4443457"/>
            <a:ext cx="2583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Srinivasan et al </a:t>
            </a:r>
            <a:r>
              <a:rPr lang="en-US" sz="1200" i="1" dirty="0"/>
              <a:t>Nature Genetics </a:t>
            </a:r>
            <a:r>
              <a:rPr lang="en-US" sz="1200" dirty="0"/>
              <a:t>(2021)</a:t>
            </a:r>
          </a:p>
        </p:txBody>
      </p:sp>
    </p:spTree>
    <p:extLst>
      <p:ext uri="{BB962C8B-B14F-4D97-AF65-F5344CB8AC3E}">
        <p14:creationId xmlns:p14="http://schemas.microsoft.com/office/powerpoint/2010/main" val="15302828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AE9B8-D738-0843-8ABF-2FE8528B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05" y="113212"/>
            <a:ext cx="8653054" cy="44505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New methods for analyzing clinical sequencing data are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57C91-8FC3-1E49-BEE8-C562F1134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41" y="888273"/>
            <a:ext cx="7886700" cy="2769021"/>
          </a:xfrm>
        </p:spPr>
        <p:txBody>
          <a:bodyPr/>
          <a:lstStyle/>
          <a:p>
            <a:r>
              <a:rPr lang="en-US" dirty="0"/>
              <a:t>Lower sensitivity in detecting mutational signatures</a:t>
            </a:r>
          </a:p>
          <a:p>
            <a:endParaRPr lang="en-US" dirty="0"/>
          </a:p>
          <a:p>
            <a:r>
              <a:rPr lang="en-US" dirty="0"/>
              <a:t>Lower sensitivity in detecting rearrangements</a:t>
            </a:r>
          </a:p>
          <a:p>
            <a:endParaRPr lang="en-US" dirty="0"/>
          </a:p>
          <a:p>
            <a:r>
              <a:rPr lang="en-US" dirty="0"/>
              <a:t>Limited in detecting genome-wide LOH</a:t>
            </a:r>
          </a:p>
        </p:txBody>
      </p:sp>
    </p:spTree>
    <p:extLst>
      <p:ext uri="{BB962C8B-B14F-4D97-AF65-F5344CB8AC3E}">
        <p14:creationId xmlns:p14="http://schemas.microsoft.com/office/powerpoint/2010/main" val="27436357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. 1">
            <a:extLst>
              <a:ext uri="{FF2B5EF4-FFF2-40B4-BE49-F238E27FC236}">
                <a16:creationId xmlns:a16="http://schemas.microsoft.com/office/drawing/2014/main" id="{1022DC70-21BD-A406-859F-65282C9F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4" y="1282390"/>
            <a:ext cx="8545512" cy="264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DAC9A7D-02A9-E1FC-D2FB-EF992DEE56C0}"/>
              </a:ext>
            </a:extLst>
          </p:cNvPr>
          <p:cNvSpPr txBox="1">
            <a:spLocks/>
          </p:cNvSpPr>
          <p:nvPr/>
        </p:nvSpPr>
        <p:spPr>
          <a:xfrm>
            <a:off x="299244" y="35747"/>
            <a:ext cx="8545512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600" b="0" dirty="0">
                <a:latin typeface="+mj-lt"/>
              </a:rPr>
              <a:t>Imputation workflow from GLIMPSE</a:t>
            </a:r>
          </a:p>
        </p:txBody>
      </p:sp>
    </p:spTree>
    <p:extLst>
      <p:ext uri="{BB962C8B-B14F-4D97-AF65-F5344CB8AC3E}">
        <p14:creationId xmlns:p14="http://schemas.microsoft.com/office/powerpoint/2010/main" val="29676307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E437F-19B7-0D45-8570-DF60B625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44" y="35747"/>
            <a:ext cx="8545512" cy="514350"/>
          </a:xfrm>
        </p:spPr>
        <p:txBody>
          <a:bodyPr/>
          <a:lstStyle/>
          <a:p>
            <a:r>
              <a:rPr lang="en-US" sz="2600" dirty="0"/>
              <a:t>Leverage off-target reads to infer germline haplotypes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2696A-EB4F-5F0B-28CF-B68202991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44" y="1884420"/>
            <a:ext cx="3736315" cy="2300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51E168-0B65-876C-E803-424BEB776A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8" t="11649" r="7907" b="5883"/>
          <a:stretch/>
        </p:blipFill>
        <p:spPr>
          <a:xfrm>
            <a:off x="4493474" y="1610061"/>
            <a:ext cx="4066810" cy="2983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721D6A-47F5-A0F6-922F-66AE2ACA9DD2}"/>
              </a:ext>
            </a:extLst>
          </p:cNvPr>
          <p:cNvSpPr txBox="1"/>
          <p:nvPr/>
        </p:nvSpPr>
        <p:spPr>
          <a:xfrm>
            <a:off x="4262246" y="678649"/>
            <a:ext cx="45825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600" dirty="0">
                <a:latin typeface="Corbel" panose="020B0503020204020204" pitchFamily="34" charset="0"/>
              </a:rPr>
              <a:t>  Benchmarking imputation accuracy – comparing genotyping dosage of 50 paired WGS and MSK-IMPACT samples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0C604-8A78-1212-9502-0E2D06614FA8}"/>
              </a:ext>
            </a:extLst>
          </p:cNvPr>
          <p:cNvSpPr txBox="1"/>
          <p:nvPr/>
        </p:nvSpPr>
        <p:spPr>
          <a:xfrm>
            <a:off x="425161" y="1217258"/>
            <a:ext cx="3484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600" dirty="0">
                <a:latin typeface="Corbel" panose="020B0503020204020204" pitchFamily="34" charset="0"/>
              </a:rPr>
              <a:t>  Imputation of common variants using on/off-target reads</a:t>
            </a:r>
          </a:p>
        </p:txBody>
      </p:sp>
    </p:spTree>
    <p:extLst>
      <p:ext uri="{BB962C8B-B14F-4D97-AF65-F5344CB8AC3E}">
        <p14:creationId xmlns:p14="http://schemas.microsoft.com/office/powerpoint/2010/main" val="265255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7684-626C-5642-9B12-095E25F45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80" y="66675"/>
            <a:ext cx="8545512" cy="514350"/>
          </a:xfrm>
        </p:spPr>
        <p:txBody>
          <a:bodyPr/>
          <a:lstStyle/>
          <a:p>
            <a:r>
              <a:rPr lang="en-US" sz="2000" dirty="0"/>
              <a:t>“driver” GWAS using MSK-IMPACT panel sequencing</a:t>
            </a:r>
          </a:p>
        </p:txBody>
      </p:sp>
      <p:sp>
        <p:nvSpPr>
          <p:cNvPr id="6" name="Google Shape;67;p15">
            <a:extLst>
              <a:ext uri="{FF2B5EF4-FFF2-40B4-BE49-F238E27FC236}">
                <a16:creationId xmlns:a16="http://schemas.microsoft.com/office/drawing/2014/main" id="{159052AA-E8A5-C94D-BC80-6B1E7B23B41E}"/>
              </a:ext>
            </a:extLst>
          </p:cNvPr>
          <p:cNvSpPr txBox="1">
            <a:spLocks/>
          </p:cNvSpPr>
          <p:nvPr/>
        </p:nvSpPr>
        <p:spPr bwMode="auto">
          <a:xfrm>
            <a:off x="276607" y="581025"/>
            <a:ext cx="8590785" cy="11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en-US" dirty="0">
                <a:latin typeface="Corbel" panose="020B0503020204020204" pitchFamily="34" charset="0"/>
              </a:rPr>
              <a:t>Genome-wide association study (GWAS) of </a:t>
            </a:r>
            <a:r>
              <a:rPr lang="en-US" i="1" dirty="0">
                <a:latin typeface="Corbel" panose="020B0503020204020204" pitchFamily="34" charset="0"/>
              </a:rPr>
              <a:t>IDH1</a:t>
            </a:r>
            <a:r>
              <a:rPr lang="en-US" dirty="0">
                <a:latin typeface="Corbel" panose="020B0503020204020204" pitchFamily="34" charset="0"/>
              </a:rPr>
              <a:t>-mutant vs </a:t>
            </a:r>
            <a:r>
              <a:rPr lang="en-US" i="1" dirty="0">
                <a:latin typeface="Corbel" panose="020B0503020204020204" pitchFamily="34" charset="0"/>
              </a:rPr>
              <a:t>IDH1</a:t>
            </a:r>
            <a:r>
              <a:rPr lang="en-US" dirty="0">
                <a:latin typeface="Corbel" panose="020B0503020204020204" pitchFamily="34" charset="0"/>
              </a:rPr>
              <a:t>-wildtype GBM tumors replicated known associations</a:t>
            </a: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Corbel" panose="020B0503020204020204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Corbel" panose="020B0503020204020204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Corbel" panose="020B0503020204020204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Corbel" panose="020B0503020204020204" pitchFamily="34" charset="0"/>
            </a:endParaRPr>
          </a:p>
          <a:p>
            <a:pPr marL="601494" lvl="1" indent="0">
              <a:spcBef>
                <a:spcPts val="0"/>
              </a:spcBef>
              <a:buSzPts val="1800"/>
              <a:buNone/>
            </a:pP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E4C07-0710-F667-C9F5-0D20C414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579888"/>
            <a:ext cx="7772400" cy="303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841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74BE3-E36C-0F48-9B8A-16DCAA8C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59" y="785401"/>
            <a:ext cx="8275881" cy="514350"/>
          </a:xfrm>
        </p:spPr>
        <p:txBody>
          <a:bodyPr anchor="ctr"/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Use imputed and phased variants for haplotype-based CNA on panel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6E2789-FB7E-5D4E-90FB-B76C14E078A0}"/>
              </a:ext>
            </a:extLst>
          </p:cNvPr>
          <p:cNvSpPr/>
          <p:nvPr/>
        </p:nvSpPr>
        <p:spPr>
          <a:xfrm>
            <a:off x="63793" y="910634"/>
            <a:ext cx="237055" cy="2638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053CFA-16F7-E045-A20F-44B1A082C2AC}"/>
              </a:ext>
            </a:extLst>
          </p:cNvPr>
          <p:cNvSpPr/>
          <p:nvPr/>
        </p:nvSpPr>
        <p:spPr>
          <a:xfrm>
            <a:off x="54731" y="3051322"/>
            <a:ext cx="237055" cy="2638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41CDB-85C2-8907-E135-8DDA4730E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41058"/>
            <a:ext cx="7772400" cy="228512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F0B0B77-14C8-13EB-7E78-ED555CA8C2BC}"/>
              </a:ext>
            </a:extLst>
          </p:cNvPr>
          <p:cNvSpPr txBox="1">
            <a:spLocks/>
          </p:cNvSpPr>
          <p:nvPr/>
        </p:nvSpPr>
        <p:spPr bwMode="auto">
          <a:xfrm>
            <a:off x="321880" y="66675"/>
            <a:ext cx="85455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rgbClr val="FFFFFF"/>
                </a:solidFill>
                <a:latin typeface="Georgia" panose="02040502050405020303" pitchFamily="18" charset="0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/>
              <a:t>Rotation project</a:t>
            </a:r>
          </a:p>
        </p:txBody>
      </p:sp>
    </p:spTree>
    <p:extLst>
      <p:ext uri="{BB962C8B-B14F-4D97-AF65-F5344CB8AC3E}">
        <p14:creationId xmlns:p14="http://schemas.microsoft.com/office/powerpoint/2010/main" val="10435021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92AD-AE7E-FF48-AD11-879E545F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1835944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chemeClr val="tx1"/>
                </a:solidFill>
              </a:rPr>
              <a:t>Analyzing RNA-seq data</a:t>
            </a:r>
          </a:p>
        </p:txBody>
      </p:sp>
    </p:spTree>
    <p:extLst>
      <p:ext uri="{BB962C8B-B14F-4D97-AF65-F5344CB8AC3E}">
        <p14:creationId xmlns:p14="http://schemas.microsoft.com/office/powerpoint/2010/main" val="39312015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FE0A-8558-204C-9D2E-570D54271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0"/>
            <a:ext cx="8545512" cy="514350"/>
          </a:xfrm>
        </p:spPr>
        <p:txBody>
          <a:bodyPr/>
          <a:lstStyle/>
          <a:p>
            <a:r>
              <a:rPr lang="en-US" dirty="0"/>
              <a:t>RNA-seq data normalization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66DA6-B99C-F84C-9C55-CB4CC5DF5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690" y="829043"/>
            <a:ext cx="5307227" cy="3657600"/>
          </a:xfrm>
          <a:prstGeom prst="rect">
            <a:avLst/>
          </a:prstGeom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5517664C-0E9C-6E45-B03B-775B4E01D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55"/>
          <a:stretch/>
        </p:blipFill>
        <p:spPr bwMode="auto">
          <a:xfrm>
            <a:off x="424470" y="1205346"/>
            <a:ext cx="2440686" cy="136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E6C799-104F-E047-82F3-E01DA528431A}"/>
              </a:ext>
            </a:extLst>
          </p:cNvPr>
          <p:cNvSpPr txBox="1"/>
          <p:nvPr/>
        </p:nvSpPr>
        <p:spPr>
          <a:xfrm>
            <a:off x="949728" y="4662836"/>
            <a:ext cx="61742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hbctraining.github.io</a:t>
            </a:r>
            <a:r>
              <a:rPr lang="en-US" sz="1200" dirty="0"/>
              <a:t>/</a:t>
            </a:r>
            <a:r>
              <a:rPr lang="en-US" sz="1200" dirty="0" err="1"/>
              <a:t>DGE_workshop</a:t>
            </a:r>
            <a:r>
              <a:rPr lang="en-US" sz="1200" dirty="0"/>
              <a:t>/lessons/02_DGE_count_normalization.html</a:t>
            </a:r>
          </a:p>
        </p:txBody>
      </p:sp>
    </p:spTree>
    <p:extLst>
      <p:ext uri="{BB962C8B-B14F-4D97-AF65-F5344CB8AC3E}">
        <p14:creationId xmlns:p14="http://schemas.microsoft.com/office/powerpoint/2010/main" val="20605192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54" y="1000152"/>
            <a:ext cx="4577551" cy="3001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434" y="826755"/>
            <a:ext cx="2321180" cy="34321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7151" y="66895"/>
            <a:ext cx="85690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ea typeface="Arial" charset="0"/>
                <a:cs typeface="Arial" charset="0"/>
              </a:rPr>
              <a:t>Examination of gene expression is important to understand SVs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68033" y="4396777"/>
            <a:ext cx="4028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Carrot-Zhang*, Yao*, </a:t>
            </a:r>
            <a:r>
              <a:rPr lang="en-US" sz="1200" dirty="0" err="1"/>
              <a:t>Devarakonda</a:t>
            </a:r>
            <a:r>
              <a:rPr lang="en-US" sz="1200" dirty="0"/>
              <a:t>* et al. </a:t>
            </a:r>
            <a:r>
              <a:rPr lang="en-US" sz="1200" i="1" dirty="0"/>
              <a:t>Cell Reports </a:t>
            </a:r>
            <a:r>
              <a:rPr lang="en-US" sz="1200" dirty="0"/>
              <a:t>(2021)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08989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2155D-5080-9B4E-95D6-EC97D012B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50" dirty="0"/>
              <a:t>Why RNA-seq is still needed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668E5D-DC3E-4044-8072-C22AF2340F1B}"/>
              </a:ext>
            </a:extLst>
          </p:cNvPr>
          <p:cNvSpPr txBox="1"/>
          <p:nvPr/>
        </p:nvSpPr>
        <p:spPr>
          <a:xfrm>
            <a:off x="628651" y="1781890"/>
            <a:ext cx="22862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Detect gene fusion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9A9579-4EFE-824F-9346-AE166F372D50}"/>
              </a:ext>
            </a:extLst>
          </p:cNvPr>
          <p:cNvGrpSpPr/>
          <p:nvPr/>
        </p:nvGrpSpPr>
        <p:grpSpPr>
          <a:xfrm>
            <a:off x="679968" y="2612572"/>
            <a:ext cx="2153040" cy="775607"/>
            <a:chOff x="612709" y="3341914"/>
            <a:chExt cx="4335627" cy="14478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CB1A7EC-4F4E-CF4A-8184-8F8C5E7B0038}"/>
                </a:ext>
              </a:extLst>
            </p:cNvPr>
            <p:cNvSpPr/>
            <p:nvPr/>
          </p:nvSpPr>
          <p:spPr>
            <a:xfrm>
              <a:off x="1320282" y="4419601"/>
              <a:ext cx="1110343" cy="37011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2A22FE-40BF-CE40-AF58-E477965D2F38}"/>
                </a:ext>
              </a:extLst>
            </p:cNvPr>
            <p:cNvSpPr/>
            <p:nvPr/>
          </p:nvSpPr>
          <p:spPr>
            <a:xfrm>
              <a:off x="2430625" y="4419601"/>
              <a:ext cx="1110343" cy="37011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54105A-B78B-E047-AE0F-E822D9FA2E0B}"/>
                </a:ext>
              </a:extLst>
            </p:cNvPr>
            <p:cNvSpPr/>
            <p:nvPr/>
          </p:nvSpPr>
          <p:spPr>
            <a:xfrm>
              <a:off x="1244081" y="3341914"/>
              <a:ext cx="1110343" cy="37011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D00205-532C-BB41-B0C8-8B53CCC3438F}"/>
                </a:ext>
              </a:extLst>
            </p:cNvPr>
            <p:cNvSpPr/>
            <p:nvPr/>
          </p:nvSpPr>
          <p:spPr>
            <a:xfrm>
              <a:off x="3206621" y="3341914"/>
              <a:ext cx="1110343" cy="37011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A015B2-976D-DB47-9DE2-DCD2C6611B30}"/>
                </a:ext>
              </a:extLst>
            </p:cNvPr>
            <p:cNvSpPr/>
            <p:nvPr/>
          </p:nvSpPr>
          <p:spPr>
            <a:xfrm>
              <a:off x="612709" y="3346953"/>
              <a:ext cx="631372" cy="3701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3F655E-A1B2-CF44-A4E5-114CB803E660}"/>
                </a:ext>
              </a:extLst>
            </p:cNvPr>
            <p:cNvSpPr/>
            <p:nvPr/>
          </p:nvSpPr>
          <p:spPr>
            <a:xfrm>
              <a:off x="4316964" y="3341914"/>
              <a:ext cx="631372" cy="3701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174460-9275-2244-92EA-0CD519A659FD}"/>
              </a:ext>
            </a:extLst>
          </p:cNvPr>
          <p:cNvSpPr txBox="1"/>
          <p:nvPr/>
        </p:nvSpPr>
        <p:spPr>
          <a:xfrm>
            <a:off x="3518070" y="1529436"/>
            <a:ext cx="22236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Assist histological </a:t>
            </a:r>
          </a:p>
          <a:p>
            <a:pPr algn="ctr"/>
            <a:r>
              <a:rPr lang="en-US" sz="2100" dirty="0"/>
              <a:t>classification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14C217-30F7-934C-97FD-2EF6C1185A79}"/>
              </a:ext>
            </a:extLst>
          </p:cNvPr>
          <p:cNvSpPr txBox="1"/>
          <p:nvPr/>
        </p:nvSpPr>
        <p:spPr>
          <a:xfrm>
            <a:off x="6228112" y="1529436"/>
            <a:ext cx="22573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Infer tumor</a:t>
            </a:r>
          </a:p>
          <a:p>
            <a:pPr algn="ctr"/>
            <a:r>
              <a:rPr lang="en-US" sz="2100" dirty="0"/>
              <a:t>microenvironment</a:t>
            </a:r>
          </a:p>
        </p:txBody>
      </p:sp>
      <p:pic>
        <p:nvPicPr>
          <p:cNvPr id="19458" name="Picture 2" descr="RPubs - Principal component analysis animation">
            <a:extLst>
              <a:ext uri="{FF2B5EF4-FFF2-40B4-BE49-F238E27FC236}">
                <a16:creationId xmlns:a16="http://schemas.microsoft.com/office/drawing/2014/main" id="{43BB9323-CF82-F24B-8F63-4C7DBF451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7"/>
          <a:stretch/>
        </p:blipFill>
        <p:spPr bwMode="auto">
          <a:xfrm>
            <a:off x="3516350" y="2571750"/>
            <a:ext cx="21113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0AF203-5B1D-AF45-BBD3-2C4113BC4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74"/>
          <a:stretch/>
        </p:blipFill>
        <p:spPr>
          <a:xfrm>
            <a:off x="6712223" y="2612572"/>
            <a:ext cx="1438275" cy="16192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2DA6B8-7DB5-5047-9F7D-F8A563230567}"/>
              </a:ext>
            </a:extLst>
          </p:cNvPr>
          <p:cNvCxnSpPr/>
          <p:nvPr/>
        </p:nvCxnSpPr>
        <p:spPr>
          <a:xfrm>
            <a:off x="1269197" y="2979965"/>
            <a:ext cx="135061" cy="14695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A80BA6-17BF-FF4C-925D-A2CAD03E2B75}"/>
              </a:ext>
            </a:extLst>
          </p:cNvPr>
          <p:cNvCxnSpPr>
            <a:cxnSpLocks/>
          </p:cNvCxnSpPr>
          <p:nvPr/>
        </p:nvCxnSpPr>
        <p:spPr>
          <a:xfrm flipH="1">
            <a:off x="1852102" y="2969195"/>
            <a:ext cx="115984" cy="1577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712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72FEE-6E1A-9244-8375-E209D73C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91" y="0"/>
            <a:ext cx="8545512" cy="514350"/>
          </a:xfrm>
        </p:spPr>
        <p:txBody>
          <a:bodyPr/>
          <a:lstStyle/>
          <a:p>
            <a:r>
              <a:rPr lang="en-US" dirty="0"/>
              <a:t>Types of somatic alterations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B4114D-F8F5-9940-ADDA-AD7B6BC7E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2176" y="875810"/>
            <a:ext cx="4151331" cy="3970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964F1D-3F18-2B47-96EA-A4024464C47A}"/>
              </a:ext>
            </a:extLst>
          </p:cNvPr>
          <p:cNvSpPr txBox="1"/>
          <p:nvPr/>
        </p:nvSpPr>
        <p:spPr>
          <a:xfrm>
            <a:off x="2194560" y="4615160"/>
            <a:ext cx="3975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missionbio.com</a:t>
            </a:r>
            <a:r>
              <a:rPr lang="en-US" sz="1200" dirty="0"/>
              <a:t>/resources/learning-center/clonal-evolution-in-cancer/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B09246-67B2-D846-95A2-38B5CEFB2B04}"/>
              </a:ext>
            </a:extLst>
          </p:cNvPr>
          <p:cNvSpPr txBox="1"/>
          <p:nvPr/>
        </p:nvSpPr>
        <p:spPr>
          <a:xfrm>
            <a:off x="373891" y="1143000"/>
            <a:ext cx="34483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nucleotide variants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Insertions and deletions (indel)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Copy number alterations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Chromosomal rearrangements</a:t>
            </a:r>
          </a:p>
        </p:txBody>
      </p:sp>
    </p:spTree>
    <p:extLst>
      <p:ext uri="{BB962C8B-B14F-4D97-AF65-F5344CB8AC3E}">
        <p14:creationId xmlns:p14="http://schemas.microsoft.com/office/powerpoint/2010/main" val="15576097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E9FDAE-C2D5-3E41-B18E-FB18FB57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9991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dirty="0"/>
              <a:t>Neoantigen prediction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22B5FE-1548-4448-AB70-DC22D2773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52" y="1548990"/>
            <a:ext cx="6417267" cy="2271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9F6F88-8179-8047-A417-BA5795126D8F}"/>
              </a:ext>
            </a:extLst>
          </p:cNvPr>
          <p:cNvSpPr txBox="1"/>
          <p:nvPr/>
        </p:nvSpPr>
        <p:spPr>
          <a:xfrm>
            <a:off x="5695512" y="4238459"/>
            <a:ext cx="26494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Borden et al Front Oncol (2021)</a:t>
            </a:r>
          </a:p>
        </p:txBody>
      </p:sp>
    </p:spTree>
    <p:extLst>
      <p:ext uri="{BB962C8B-B14F-4D97-AF65-F5344CB8AC3E}">
        <p14:creationId xmlns:p14="http://schemas.microsoft.com/office/powerpoint/2010/main" val="27190955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2155D-5080-9B4E-95D6-EC97D012B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50" dirty="0"/>
              <a:t>Why RNA-seq is needed for neoantigen prediction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42E9A22-DC61-A549-BB51-F9CDF701F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39998"/>
            <a:ext cx="7886700" cy="3263504"/>
          </a:xfrm>
        </p:spPr>
        <p:txBody>
          <a:bodyPr/>
          <a:lstStyle/>
          <a:p>
            <a:r>
              <a:rPr lang="en-US" dirty="0"/>
              <a:t>Infer T cell/B cell repertoire clonality</a:t>
            </a:r>
          </a:p>
          <a:p>
            <a:endParaRPr lang="en-US" dirty="0"/>
          </a:p>
          <a:p>
            <a:r>
              <a:rPr lang="en-US" dirty="0"/>
              <a:t>Infer T cell/B cell receptor diversity</a:t>
            </a:r>
          </a:p>
          <a:p>
            <a:endParaRPr lang="en-US" dirty="0"/>
          </a:p>
          <a:p>
            <a:r>
              <a:rPr lang="en-US" dirty="0"/>
              <a:t>Infer HLA expression</a:t>
            </a:r>
          </a:p>
        </p:txBody>
      </p:sp>
    </p:spTree>
    <p:extLst>
      <p:ext uri="{BB962C8B-B14F-4D97-AF65-F5344CB8AC3E}">
        <p14:creationId xmlns:p14="http://schemas.microsoft.com/office/powerpoint/2010/main" val="40857581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2155D-5080-9B4E-95D6-EC97D012B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50" dirty="0"/>
              <a:t>Other genomic and epigenetic profiling tools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42E9A22-DC61-A549-BB51-F9CDF701F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05" y="720723"/>
            <a:ext cx="7886700" cy="3263504"/>
          </a:xfrm>
        </p:spPr>
        <p:txBody>
          <a:bodyPr/>
          <a:lstStyle/>
          <a:p>
            <a:r>
              <a:rPr lang="en-US" sz="1600" dirty="0"/>
              <a:t>Single cell DNA/RNA-sequencing</a:t>
            </a:r>
          </a:p>
          <a:p>
            <a:endParaRPr lang="en-US" sz="1600" dirty="0"/>
          </a:p>
          <a:p>
            <a:r>
              <a:rPr lang="en-US" sz="1600" dirty="0"/>
              <a:t>ATAC-seq</a:t>
            </a:r>
          </a:p>
          <a:p>
            <a:endParaRPr lang="en-US" sz="1600" dirty="0"/>
          </a:p>
          <a:p>
            <a:r>
              <a:rPr lang="en-US" sz="1600" dirty="0"/>
              <a:t>Hi-C and Hi-Chip</a:t>
            </a:r>
          </a:p>
          <a:p>
            <a:endParaRPr lang="en-US" sz="1600" dirty="0"/>
          </a:p>
          <a:p>
            <a:pPr lvl="1"/>
            <a:r>
              <a:rPr lang="en-US" sz="1600" dirty="0"/>
              <a:t>Enhancer amplification</a:t>
            </a:r>
          </a:p>
          <a:p>
            <a:pPr lvl="1"/>
            <a:r>
              <a:rPr lang="en-US" sz="1600" dirty="0"/>
              <a:t>Enhancer hijacking</a:t>
            </a:r>
          </a:p>
          <a:p>
            <a:pPr lvl="1"/>
            <a:endParaRPr lang="en-US" sz="1600" dirty="0"/>
          </a:p>
        </p:txBody>
      </p:sp>
      <p:pic>
        <p:nvPicPr>
          <p:cNvPr id="31746" name="Picture 2" descr="Genome wide HiC_3D Genome Structure_Image">
            <a:extLst>
              <a:ext uri="{FF2B5EF4-FFF2-40B4-BE49-F238E27FC236}">
                <a16:creationId xmlns:a16="http://schemas.microsoft.com/office/drawing/2014/main" id="{07DC9928-6CFD-FA45-878A-57D6ACCD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945" y="1630281"/>
            <a:ext cx="5816050" cy="27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A8740-E78F-7B41-8614-A56B1EED4F76}"/>
              </a:ext>
            </a:extLst>
          </p:cNvPr>
          <p:cNvSpPr txBox="1"/>
          <p:nvPr/>
        </p:nvSpPr>
        <p:spPr>
          <a:xfrm>
            <a:off x="5704695" y="4335351"/>
            <a:ext cx="21693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arimagenomics.com</a:t>
            </a:r>
            <a:r>
              <a:rPr lang="en-US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663413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C7E6-0E5A-9A48-861E-EA5330CBF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45" y="9627"/>
            <a:ext cx="8545512" cy="514350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453C3-59B0-014C-AA38-27347CDA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1000 Genomes Project (https://</a:t>
            </a:r>
            <a:r>
              <a:rPr lang="en-US" dirty="0" err="1"/>
              <a:t>www.internationalgenome.org</a:t>
            </a:r>
            <a:r>
              <a:rPr lang="en-US" dirty="0"/>
              <a:t>/) </a:t>
            </a:r>
          </a:p>
          <a:p>
            <a:r>
              <a:rPr lang="en-US" dirty="0"/>
              <a:t>UK10K (https://www.uk10k.org/) </a:t>
            </a:r>
          </a:p>
          <a:p>
            <a:r>
              <a:rPr lang="en-US" dirty="0"/>
              <a:t>Exome Aggregation Consortium (</a:t>
            </a:r>
            <a:r>
              <a:rPr lang="en-US" dirty="0" err="1"/>
              <a:t>ExAC</a:t>
            </a:r>
            <a:r>
              <a:rPr lang="en-US" dirty="0"/>
              <a:t>) (</a:t>
            </a:r>
            <a:r>
              <a:rPr lang="en-US" dirty="0">
                <a:hlinkClick r:id="rId2"/>
              </a:rPr>
              <a:t>http://exac.broadinstitute.org/</a:t>
            </a:r>
            <a:r>
              <a:rPr lang="en-US" dirty="0"/>
              <a:t>)</a:t>
            </a:r>
          </a:p>
          <a:p>
            <a:r>
              <a:rPr lang="en-US" dirty="0"/>
              <a:t>Genome Aggregation Database (</a:t>
            </a:r>
            <a:r>
              <a:rPr lang="en-US" dirty="0" err="1"/>
              <a:t>gnomAD</a:t>
            </a:r>
            <a:r>
              <a:rPr lang="en-US" dirty="0"/>
              <a:t>) (https://</a:t>
            </a:r>
            <a:r>
              <a:rPr lang="en-US" dirty="0" err="1"/>
              <a:t>gnomad.broadinstitute.org</a:t>
            </a:r>
            <a:r>
              <a:rPr lang="en-US" dirty="0"/>
              <a:t>/) </a:t>
            </a:r>
          </a:p>
          <a:p>
            <a:r>
              <a:rPr lang="en-US" dirty="0" err="1"/>
              <a:t>ClinVar</a:t>
            </a:r>
            <a:r>
              <a:rPr lang="en-US" dirty="0"/>
              <a:t> (https://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clinvar</a:t>
            </a:r>
            <a:r>
              <a:rPr lang="en-US" dirty="0"/>
              <a:t>/)</a:t>
            </a:r>
          </a:p>
          <a:p>
            <a:r>
              <a:rPr lang="en-US" dirty="0"/>
              <a:t>The Cancer Genome Atlas (TCGA) (</a:t>
            </a:r>
            <a:r>
              <a:rPr lang="en-US" dirty="0">
                <a:hlinkClick r:id="rId3"/>
              </a:rPr>
              <a:t>https://portal.gdc.cancer.gov/</a:t>
            </a:r>
            <a:r>
              <a:rPr lang="en-US" dirty="0"/>
              <a:t>)</a:t>
            </a:r>
          </a:p>
          <a:p>
            <a:r>
              <a:rPr lang="en-US" dirty="0"/>
              <a:t>International Cancer Genome Consortium (ICGC) (</a:t>
            </a:r>
            <a:r>
              <a:rPr lang="en-US" dirty="0">
                <a:hlinkClick r:id="rId4"/>
              </a:rPr>
              <a:t>https://icgc.org/</a:t>
            </a:r>
            <a:r>
              <a:rPr lang="en-US" dirty="0"/>
              <a:t>)</a:t>
            </a:r>
          </a:p>
          <a:p>
            <a:r>
              <a:rPr lang="en-US" dirty="0" err="1"/>
              <a:t>cBioPortal</a:t>
            </a:r>
            <a:r>
              <a:rPr lang="en-US" dirty="0"/>
              <a:t> (</a:t>
            </a:r>
            <a:r>
              <a:rPr lang="en-US" dirty="0" err="1"/>
              <a:t>cbioportal.mskcc.org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50866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C7E6-0E5A-9A48-861E-EA5330CBF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45" y="9627"/>
            <a:ext cx="8545512" cy="514350"/>
          </a:xfrm>
        </p:spPr>
        <p:txBody>
          <a:bodyPr/>
          <a:lstStyle/>
          <a:p>
            <a:r>
              <a:rPr lang="en-US" dirty="0"/>
              <a:t>Popular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453C3-59B0-014C-AA38-27347CDA3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50" y="737286"/>
            <a:ext cx="4218050" cy="3882237"/>
          </a:xfrm>
        </p:spPr>
        <p:txBody>
          <a:bodyPr/>
          <a:lstStyle/>
          <a:p>
            <a:r>
              <a:rPr lang="en-US" dirty="0"/>
              <a:t>BWA - alignment</a:t>
            </a:r>
          </a:p>
          <a:p>
            <a:r>
              <a:rPr lang="en-US" dirty="0" err="1"/>
              <a:t>Samtools</a:t>
            </a:r>
            <a:endParaRPr lang="en-US" dirty="0"/>
          </a:p>
          <a:p>
            <a:r>
              <a:rPr lang="en-US" dirty="0"/>
              <a:t>MuTect2 – mutation and indel</a:t>
            </a:r>
          </a:p>
          <a:p>
            <a:r>
              <a:rPr lang="en-US" dirty="0" err="1"/>
              <a:t>Strelka</a:t>
            </a:r>
            <a:r>
              <a:rPr lang="en-US" dirty="0"/>
              <a:t> – mutation and indel</a:t>
            </a:r>
          </a:p>
          <a:p>
            <a:r>
              <a:rPr lang="en-US" dirty="0" err="1"/>
              <a:t>ichorCNA</a:t>
            </a:r>
            <a:endParaRPr lang="en-US" dirty="0"/>
          </a:p>
          <a:p>
            <a:r>
              <a:rPr lang="en-US" dirty="0"/>
              <a:t>Absolute – allelic-specific CNA</a:t>
            </a:r>
          </a:p>
          <a:p>
            <a:r>
              <a:rPr lang="en-US" dirty="0"/>
              <a:t>Facets – allelic-specific CNA</a:t>
            </a:r>
          </a:p>
          <a:p>
            <a:r>
              <a:rPr lang="en-US" dirty="0" err="1"/>
              <a:t>Svaba</a:t>
            </a:r>
            <a:r>
              <a:rPr lang="en-US" dirty="0"/>
              <a:t> – SVs</a:t>
            </a:r>
          </a:p>
          <a:p>
            <a:r>
              <a:rPr lang="en-US" dirty="0"/>
              <a:t>Jabba – SVs</a:t>
            </a:r>
          </a:p>
          <a:p>
            <a:r>
              <a:rPr lang="en-US" dirty="0"/>
              <a:t>ANNOVAR – annotation</a:t>
            </a:r>
          </a:p>
          <a:p>
            <a:r>
              <a:rPr lang="en-US" dirty="0" err="1"/>
              <a:t>OncoKB</a:t>
            </a:r>
            <a:r>
              <a:rPr lang="en-US" dirty="0"/>
              <a:t> – annotation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777970-2F70-D447-8E7E-F9AFBD79A2A4}"/>
              </a:ext>
            </a:extLst>
          </p:cNvPr>
          <p:cNvSpPr txBox="1">
            <a:spLocks/>
          </p:cNvSpPr>
          <p:nvPr/>
        </p:nvSpPr>
        <p:spPr bwMode="auto">
          <a:xfrm>
            <a:off x="4572000" y="737286"/>
            <a:ext cx="3921717" cy="388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MutSig2CV – significantly mutated genes</a:t>
            </a:r>
          </a:p>
          <a:p>
            <a:r>
              <a:rPr lang="en-US" dirty="0"/>
              <a:t>GISTIC2 – recurrent CNVs</a:t>
            </a:r>
          </a:p>
          <a:p>
            <a:r>
              <a:rPr lang="en-US" dirty="0"/>
              <a:t>Deseq2 – gene expression</a:t>
            </a:r>
          </a:p>
          <a:p>
            <a:r>
              <a:rPr lang="en-US" dirty="0" err="1"/>
              <a:t>FusionCatcher</a:t>
            </a:r>
            <a:r>
              <a:rPr lang="en-US" dirty="0"/>
              <a:t> – gene fusion from RNA-seq</a:t>
            </a:r>
          </a:p>
          <a:p>
            <a:r>
              <a:rPr lang="en-US" dirty="0" err="1"/>
              <a:t>polySolver</a:t>
            </a:r>
            <a:r>
              <a:rPr lang="en-US" dirty="0"/>
              <a:t> – HLA typing</a:t>
            </a:r>
          </a:p>
          <a:p>
            <a:r>
              <a:rPr lang="en-US" dirty="0"/>
              <a:t>HLALOH</a:t>
            </a:r>
          </a:p>
          <a:p>
            <a:r>
              <a:rPr lang="en-US" dirty="0" err="1"/>
              <a:t>MixCR</a:t>
            </a:r>
            <a:r>
              <a:rPr lang="en-US" dirty="0"/>
              <a:t> – TCR/BCR</a:t>
            </a:r>
          </a:p>
          <a:p>
            <a:r>
              <a:rPr lang="en-US" dirty="0" err="1"/>
              <a:t>PyClone</a:t>
            </a:r>
            <a:r>
              <a:rPr lang="en-US" dirty="0"/>
              <a:t> – tumor evolution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259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71DA5-B588-EF44-9F93-218854210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56" y="1116806"/>
            <a:ext cx="4321888" cy="3452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419680-8FA4-0C49-8DE6-7F7FF6891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537" y="832223"/>
            <a:ext cx="3825875" cy="347905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E964D8-C487-9D4A-B06C-561D17C141DD}"/>
              </a:ext>
            </a:extLst>
          </p:cNvPr>
          <p:cNvCxnSpPr/>
          <p:nvPr/>
        </p:nvCxnSpPr>
        <p:spPr>
          <a:xfrm>
            <a:off x="4200525" y="2843213"/>
            <a:ext cx="757238" cy="0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3639CCC5-EA6F-4C45-A999-1AB51D3DE9C2}"/>
              </a:ext>
            </a:extLst>
          </p:cNvPr>
          <p:cNvSpPr txBox="1">
            <a:spLocks/>
          </p:cNvSpPr>
          <p:nvPr/>
        </p:nvSpPr>
        <p:spPr>
          <a:xfrm>
            <a:off x="177006" y="55973"/>
            <a:ext cx="8789987" cy="5143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200" b="0" dirty="0">
                <a:latin typeface="Georgia" panose="02040502050405020303" pitchFamily="18" charset="0"/>
              </a:rPr>
              <a:t>Next-generation sequencing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C46CDB-2577-A840-A4BE-8A82EB4D78AC}"/>
              </a:ext>
            </a:extLst>
          </p:cNvPr>
          <p:cNvSpPr txBox="1"/>
          <p:nvPr/>
        </p:nvSpPr>
        <p:spPr>
          <a:xfrm>
            <a:off x="2311583" y="4579244"/>
            <a:ext cx="57559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www.illumina.com</a:t>
            </a:r>
            <a:r>
              <a:rPr lang="en-US" sz="1200" dirty="0"/>
              <a:t>/content/dam/</a:t>
            </a:r>
            <a:r>
              <a:rPr lang="en-US" sz="1200" dirty="0" err="1"/>
              <a:t>illumina</a:t>
            </a:r>
            <a:r>
              <a:rPr lang="en-US" sz="1200" dirty="0"/>
              <a:t>-marketing/documents/products/</a:t>
            </a:r>
            <a:r>
              <a:rPr lang="en-US" sz="1200" dirty="0" err="1"/>
              <a:t>illumina_sequencing_introduction.pdf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7178174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2">
  <a:themeElements>
    <a:clrScheme name="MSK Color Palette">
      <a:dk1>
        <a:sysClr val="windowText" lastClr="000000"/>
      </a:dk1>
      <a:lt1>
        <a:sysClr val="window" lastClr="FFFFFF"/>
      </a:lt1>
      <a:dk2>
        <a:srgbClr val="737373"/>
      </a:dk2>
      <a:lt2>
        <a:srgbClr val="B3B3A6"/>
      </a:lt2>
      <a:accent1>
        <a:srgbClr val="2986E2"/>
      </a:accent1>
      <a:accent2>
        <a:srgbClr val="F26529"/>
      </a:accent2>
      <a:accent3>
        <a:srgbClr val="FFF5BC"/>
      </a:accent3>
      <a:accent4>
        <a:srgbClr val="737373"/>
      </a:accent4>
      <a:accent5>
        <a:srgbClr val="B3B3A6"/>
      </a:accent5>
      <a:accent6>
        <a:srgbClr val="2875B4"/>
      </a:accent6>
      <a:hlink>
        <a:srgbClr val="00BDF2"/>
      </a:hlink>
      <a:folHlink>
        <a:srgbClr val="9BDCF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7FEBC023-4E84-274C-A4CA-7A5203E6261B}" vid="{F270E644-44B2-EA45-88F6-90B60E20F3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8673E94F-3E73-4468-B65C-AA44B09CC5D1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8A3B129D411FD84BAA110286BCA2037D" ma:contentTypeVersion="1" ma:contentTypeDescription="Upload an image." ma:contentTypeScope="" ma:versionID="01329f85633ad53a59b351417397895c">
  <xsd:schema xmlns:xsd="http://www.w3.org/2001/XMLSchema" xmlns:xs="http://www.w3.org/2001/XMLSchema" xmlns:p="http://schemas.microsoft.com/office/2006/metadata/properties" xmlns:ns1="http://schemas.microsoft.com/sharepoint/v3" xmlns:ns2="8673E94F-3E73-4468-B65C-AA44B09CC5D1" xmlns:ns3="http://schemas.microsoft.com/sharepoint/v3/fields" targetNamespace="http://schemas.microsoft.com/office/2006/metadata/properties" ma:root="true" ma:fieldsID="28404baab2e20b021b4177526634a702" ns1:_="" ns2:_="" ns3:_="">
    <xsd:import namespace="http://schemas.microsoft.com/sharepoint/v3"/>
    <xsd:import namespace="8673E94F-3E73-4468-B65C-AA44B09CC5D1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73E94F-3E73-4468-B65C-AA44B09CC5D1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78B827-34C3-4949-9667-BF5C5E9137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E92DC9-9CE7-45F2-9C08-E015DCDCF5D2}">
  <ds:schemaRefs>
    <ds:schemaRef ds:uri="http://purl.org/dc/dcmitype/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sharepoint/v3/fields"/>
    <ds:schemaRef ds:uri="http://schemas.openxmlformats.org/package/2006/metadata/core-properties"/>
    <ds:schemaRef ds:uri="8673E94F-3E73-4468-B65C-AA44B09CC5D1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2F2A9F4-03E3-4BF9-89DB-7FBD96DCF1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673E94F-3E73-4468-B65C-AA44B09CC5D1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2</Template>
  <TotalTime>10255</TotalTime>
  <Words>2262</Words>
  <Application>Microsoft Macintosh PowerPoint</Application>
  <PresentationFormat>On-screen Show (16:9)</PresentationFormat>
  <Paragraphs>419</Paragraphs>
  <Slides>84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7" baseType="lpstr">
      <vt:lpstr>-apple-system</vt:lpstr>
      <vt:lpstr>Harding</vt:lpstr>
      <vt:lpstr>Arial</vt:lpstr>
      <vt:lpstr>Calibri</vt:lpstr>
      <vt:lpstr>Corbel</vt:lpstr>
      <vt:lpstr>Georgia</vt:lpstr>
      <vt:lpstr>Helvetica Neue</vt:lpstr>
      <vt:lpstr>Helvetica Neue Light</vt:lpstr>
      <vt:lpstr>Helvetica Neue Medium</vt:lpstr>
      <vt:lpstr>Lato</vt:lpstr>
      <vt:lpstr>Roboto Slab</vt:lpstr>
      <vt:lpstr>Wingdings</vt:lpstr>
      <vt:lpstr>Template 2</vt:lpstr>
      <vt:lpstr>Cancer Genomics Analysis    Jian Carrot-Zhang, Ph.D.  Assistant Attending, Computational Oncology  GSK Core Course Spring 2025</vt:lpstr>
      <vt:lpstr>Outlines</vt:lpstr>
      <vt:lpstr>The hallmarks of cancer</vt:lpstr>
      <vt:lpstr>Mutational processes</vt:lpstr>
      <vt:lpstr>Driver vs passenger</vt:lpstr>
      <vt:lpstr>Across patient tumor heterogeneity</vt:lpstr>
      <vt:lpstr>Within patient tumor heterogeneity</vt:lpstr>
      <vt:lpstr>Types of somatic alterations</vt:lpstr>
      <vt:lpstr>PowerPoint Presentation</vt:lpstr>
      <vt:lpstr>PowerPoint Presentation</vt:lpstr>
      <vt:lpstr>PowerPoint Presentation</vt:lpstr>
      <vt:lpstr>Re-alignment for improved indel calling</vt:lpstr>
      <vt:lpstr>Re-alignment for improved indel calling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Copy Number Analysis adding the Allelic Features</vt:lpstr>
      <vt:lpstr>FACETS: allele-specific copy number </vt:lpstr>
      <vt:lpstr>PowerPoint Presentation</vt:lpstr>
      <vt:lpstr>Structural variant detection from short read sequencing</vt:lpstr>
      <vt:lpstr>Structural variants - genomic alterations &gt;50bp</vt:lpstr>
      <vt:lpstr>Sequence features in SVs</vt:lpstr>
      <vt:lpstr>Method for detecting SVs</vt:lpstr>
      <vt:lpstr>SvABA: using all three methods for SV detection</vt:lpstr>
      <vt:lpstr>Complex rearrangements</vt:lpstr>
      <vt:lpstr>Methods to improve SV detection accuracy</vt:lpstr>
      <vt:lpstr>Discover cancer genes from tumor sequencing</vt:lpstr>
      <vt:lpstr>PowerPoint Presentation</vt:lpstr>
      <vt:lpstr>Identify cancer drivers</vt:lpstr>
      <vt:lpstr>MutSig: identify significantly mutated genes</vt:lpstr>
      <vt:lpstr>Identify cancer drivers</vt:lpstr>
      <vt:lpstr>Identify cancer drivers</vt:lpstr>
      <vt:lpstr>ANNOVAR for the interpretation and prioritization of single nucleotide variants</vt:lpstr>
      <vt:lpstr>Variant effect prediction (VEP)</vt:lpstr>
      <vt:lpstr>PowerPoint Presentation</vt:lpstr>
      <vt:lpstr>GISTIC: Identify significantly recurrent SCNAs</vt:lpstr>
      <vt:lpstr>PowerPoint Presentation</vt:lpstr>
      <vt:lpstr>Mutational signature</vt:lpstr>
      <vt:lpstr>Smoking mutational signature</vt:lpstr>
      <vt:lpstr>Copy number and SV signatures</vt:lpstr>
      <vt:lpstr>Copy number signatures associated mutations</vt:lpstr>
      <vt:lpstr>Running significant analysis in practice</vt:lpstr>
      <vt:lpstr>Create a panel of normal best matching the study cohort</vt:lpstr>
      <vt:lpstr>What else can we detect from tumor sequencing</vt:lpstr>
      <vt:lpstr>Challenges and future directions:</vt:lpstr>
      <vt:lpstr>Long-read human genome sequencing and application </vt:lpstr>
      <vt:lpstr>Variant calling from long reads sequencing </vt:lpstr>
      <vt:lpstr>Polysolver: HLA typing and mutation calling from sequencing </vt:lpstr>
      <vt:lpstr>Clinical cancer gene panel sequencing to identify actionable somatic alterations </vt:lpstr>
      <vt:lpstr>MSK-IMPACT: Comprehensive Cancer Gene Panel</vt:lpstr>
      <vt:lpstr>Detect clinically relevant alterations</vt:lpstr>
      <vt:lpstr>OncoKB Ranks Cancer Alterations by their Clinical Actionability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Leveraging matched normal sequencing to study rare germline variants</vt:lpstr>
      <vt:lpstr>New methods for analyzing clinical sequencing data are needed</vt:lpstr>
      <vt:lpstr>PowerPoint Presentation</vt:lpstr>
      <vt:lpstr>Leverage off-target reads to infer germline haplotypes</vt:lpstr>
      <vt:lpstr>“driver” GWAS using MSK-IMPACT panel sequencing</vt:lpstr>
      <vt:lpstr>Use imputed and phased variants for haplotype-based CNA on panel data</vt:lpstr>
      <vt:lpstr>Analyzing RNA-seq data</vt:lpstr>
      <vt:lpstr>RNA-seq data normalization</vt:lpstr>
      <vt:lpstr>PowerPoint Presentation</vt:lpstr>
      <vt:lpstr>Why RNA-seq is still needed</vt:lpstr>
      <vt:lpstr>Neoantigen prediction</vt:lpstr>
      <vt:lpstr>Why RNA-seq is needed for neoantigen prediction</vt:lpstr>
      <vt:lpstr>Other genomic and epigenetic profiling tools</vt:lpstr>
      <vt:lpstr>Resources</vt:lpstr>
      <vt:lpstr>Popular tools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Structural Genomic Variants &amp; Clinical Actionability: Using OncoKB  Debyani Chakravarty, Ph.D. Assistant Attending, Molecular Diagnostics Service OncoKB Lead Scientist    CGC Workshop: Visualization and interpretation tools for structural genomic variants Sunday, 1 August 2021, 3.00 pm EST</dc:title>
  <dc:creator>Chakravarty, Debyani/Pathology</dc:creator>
  <cp:keywords/>
  <dc:description/>
  <cp:lastModifiedBy>Carrot-Zhang, Jian</cp:lastModifiedBy>
  <cp:revision>32</cp:revision>
  <dcterms:created xsi:type="dcterms:W3CDTF">2021-07-30T19:55:49Z</dcterms:created>
  <dcterms:modified xsi:type="dcterms:W3CDTF">2025-04-21T12:50:37Z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0x0101009148F5A04DDD49CBA7127AADA5FB792B00AADE34325A8B49CDA8BB4DB53328F214008A3B129D411FD84BAA110286BCA2037D</vt:lpwstr>
  </property>
</Properties>
</file>