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391" r:id="rId6"/>
    <p:sldId id="472" r:id="rId7"/>
    <p:sldId id="470" r:id="rId8"/>
    <p:sldId id="266" r:id="rId9"/>
    <p:sldId id="464" r:id="rId10"/>
    <p:sldId id="444" r:id="rId11"/>
    <p:sldId id="473" r:id="rId12"/>
    <p:sldId id="465" r:id="rId13"/>
    <p:sldId id="450" r:id="rId14"/>
    <p:sldId id="451" r:id="rId15"/>
    <p:sldId id="327" r:id="rId16"/>
    <p:sldId id="466" r:id="rId17"/>
    <p:sldId id="396" r:id="rId18"/>
    <p:sldId id="415" r:id="rId19"/>
    <p:sldId id="416" r:id="rId20"/>
    <p:sldId id="445" r:id="rId21"/>
    <p:sldId id="467" r:id="rId22"/>
    <p:sldId id="395" r:id="rId23"/>
    <p:sldId id="274" r:id="rId24"/>
    <p:sldId id="346" r:id="rId25"/>
    <p:sldId id="355" r:id="rId26"/>
    <p:sldId id="356" r:id="rId27"/>
    <p:sldId id="357" r:id="rId28"/>
    <p:sldId id="417" r:id="rId29"/>
    <p:sldId id="418" r:id="rId30"/>
    <p:sldId id="419" r:id="rId31"/>
    <p:sldId id="281" r:id="rId32"/>
    <p:sldId id="448" r:id="rId33"/>
    <p:sldId id="424" r:id="rId34"/>
    <p:sldId id="483" r:id="rId35"/>
    <p:sldId id="484" r:id="rId36"/>
    <p:sldId id="449" r:id="rId37"/>
    <p:sldId id="320" r:id="rId38"/>
    <p:sldId id="368" r:id="rId39"/>
    <p:sldId id="452" r:id="rId40"/>
    <p:sldId id="455" r:id="rId41"/>
    <p:sldId id="456" r:id="rId42"/>
    <p:sldId id="412" r:id="rId43"/>
    <p:sldId id="454" r:id="rId44"/>
    <p:sldId id="458" r:id="rId45"/>
    <p:sldId id="370" r:id="rId46"/>
    <p:sldId id="325" r:id="rId47"/>
    <p:sldId id="352" r:id="rId48"/>
    <p:sldId id="371" r:id="rId49"/>
    <p:sldId id="481" r:id="rId50"/>
    <p:sldId id="326" r:id="rId51"/>
    <p:sldId id="476" r:id="rId52"/>
    <p:sldId id="485" r:id="rId53"/>
    <p:sldId id="480" r:id="rId54"/>
    <p:sldId id="323" r:id="rId55"/>
    <p:sldId id="272" r:id="rId56"/>
    <p:sldId id="314" r:id="rId57"/>
    <p:sldId id="315" r:id="rId58"/>
    <p:sldId id="331" r:id="rId59"/>
    <p:sldId id="345" r:id="rId60"/>
    <p:sldId id="486" r:id="rId6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86E2"/>
    <a:srgbClr val="FFFFFF"/>
    <a:srgbClr val="83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0AF86-496F-47BF-8CFD-08B924BEEA79}" v="15" dt="2026-04-21T19:21:13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3" autoAdjust="0"/>
    <p:restoredTop sz="93242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182" y="91"/>
      </p:cViewPr>
      <p:guideLst>
        <p:guide orient="horz" pos="1620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kowitz, Chaya" userId="19f9523b-d3c5-43ea-9433-ae6567fb0ce2" providerId="ADAL" clId="{6F20AF86-496F-47BF-8CFD-08B924BEEA79}"/>
    <pc:docChg chg="undo redo custSel addSld delSld modSld sldOrd modShowInfo">
      <pc:chgData name="Moskowitz, Chaya" userId="19f9523b-d3c5-43ea-9433-ae6567fb0ce2" providerId="ADAL" clId="{6F20AF86-496F-47BF-8CFD-08B924BEEA79}" dt="2026-04-21T19:32:56.409" v="1104" actId="20577"/>
      <pc:docMkLst>
        <pc:docMk/>
      </pc:docMkLst>
      <pc:sldChg chg="addSp modSp mod">
        <pc:chgData name="Moskowitz, Chaya" userId="19f9523b-d3c5-43ea-9433-ae6567fb0ce2" providerId="ADAL" clId="{6F20AF86-496F-47BF-8CFD-08B924BEEA79}" dt="2026-04-21T18:18:46.496" v="496" actId="255"/>
        <pc:sldMkLst>
          <pc:docMk/>
          <pc:sldMk cId="1993790577" sldId="256"/>
        </pc:sldMkLst>
        <pc:spChg chg="add mod">
          <ac:chgData name="Moskowitz, Chaya" userId="19f9523b-d3c5-43ea-9433-ae6567fb0ce2" providerId="ADAL" clId="{6F20AF86-496F-47BF-8CFD-08B924BEEA79}" dt="2026-04-21T18:18:46.496" v="496" actId="255"/>
          <ac:spMkLst>
            <pc:docMk/>
            <pc:sldMk cId="1993790577" sldId="256"/>
            <ac:spMk id="3" creationId="{D0AF687F-C23B-3FE2-F1D9-8F3458B9B7F0}"/>
          </ac:spMkLst>
        </pc:spChg>
        <pc:spChg chg="mod">
          <ac:chgData name="Moskowitz, Chaya" userId="19f9523b-d3c5-43ea-9433-ae6567fb0ce2" providerId="ADAL" clId="{6F20AF86-496F-47BF-8CFD-08B924BEEA79}" dt="2026-04-21T18:17:52.939" v="354" actId="255"/>
          <ac:spMkLst>
            <pc:docMk/>
            <pc:sldMk cId="1993790577" sldId="256"/>
            <ac:spMk id="8" creationId="{64489EBD-3A80-4267-AEAD-851E5DCBA725}"/>
          </ac:spMkLst>
        </pc:spChg>
      </pc:sldChg>
      <pc:sldChg chg="modSp add mod ord">
        <pc:chgData name="Moskowitz, Chaya" userId="19f9523b-d3c5-43ea-9433-ae6567fb0ce2" providerId="ADAL" clId="{6F20AF86-496F-47BF-8CFD-08B924BEEA79}" dt="2026-04-21T19:07:41.824" v="673" actId="20577"/>
        <pc:sldMkLst>
          <pc:docMk/>
          <pc:sldMk cId="1280739095" sldId="272"/>
        </pc:sldMkLst>
        <pc:spChg chg="mod">
          <ac:chgData name="Moskowitz, Chaya" userId="19f9523b-d3c5-43ea-9433-ae6567fb0ce2" providerId="ADAL" clId="{6F20AF86-496F-47BF-8CFD-08B924BEEA79}" dt="2026-04-21T19:07:41.824" v="673" actId="20577"/>
          <ac:spMkLst>
            <pc:docMk/>
            <pc:sldMk cId="1280739095" sldId="272"/>
            <ac:spMk id="2" creationId="{EC10A001-D22B-4A7C-973B-8AA54263D1D5}"/>
          </ac:spMkLst>
        </pc:spChg>
      </pc:sldChg>
      <pc:sldChg chg="modSp mod">
        <pc:chgData name="Moskowitz, Chaya" userId="19f9523b-d3c5-43ea-9433-ae6567fb0ce2" providerId="ADAL" clId="{6F20AF86-496F-47BF-8CFD-08B924BEEA79}" dt="2026-04-21T19:11:23.790" v="705" actId="20577"/>
        <pc:sldMkLst>
          <pc:docMk/>
          <pc:sldMk cId="496448580" sldId="315"/>
        </pc:sldMkLst>
        <pc:spChg chg="mod">
          <ac:chgData name="Moskowitz, Chaya" userId="19f9523b-d3c5-43ea-9433-ae6567fb0ce2" providerId="ADAL" clId="{6F20AF86-496F-47BF-8CFD-08B924BEEA79}" dt="2026-04-21T19:11:23.790" v="705" actId="20577"/>
          <ac:spMkLst>
            <pc:docMk/>
            <pc:sldMk cId="496448580" sldId="315"/>
            <ac:spMk id="2" creationId="{1E15FADB-223B-4A1D-8A45-C86EBDAF90BC}"/>
          </ac:spMkLst>
        </pc:spChg>
      </pc:sldChg>
      <pc:sldChg chg="modNotesTx">
        <pc:chgData name="Moskowitz, Chaya" userId="19f9523b-d3c5-43ea-9433-ae6567fb0ce2" providerId="ADAL" clId="{6F20AF86-496F-47BF-8CFD-08B924BEEA79}" dt="2026-04-21T18:22:16.193" v="649" actId="20577"/>
        <pc:sldMkLst>
          <pc:docMk/>
          <pc:sldMk cId="1993829633" sldId="327"/>
        </pc:sldMkLst>
      </pc:sldChg>
      <pc:sldChg chg="addSp delSp modSp mod">
        <pc:chgData name="Moskowitz, Chaya" userId="19f9523b-d3c5-43ea-9433-ae6567fb0ce2" providerId="ADAL" clId="{6F20AF86-496F-47BF-8CFD-08B924BEEA79}" dt="2026-04-21T19:19:27.454" v="758" actId="5793"/>
        <pc:sldMkLst>
          <pc:docMk/>
          <pc:sldMk cId="3278569100" sldId="331"/>
        </pc:sldMkLst>
        <pc:spChg chg="mod">
          <ac:chgData name="Moskowitz, Chaya" userId="19f9523b-d3c5-43ea-9433-ae6567fb0ce2" providerId="ADAL" clId="{6F20AF86-496F-47BF-8CFD-08B924BEEA79}" dt="2026-04-21T19:19:27.454" v="758" actId="5793"/>
          <ac:spMkLst>
            <pc:docMk/>
            <pc:sldMk cId="3278569100" sldId="331"/>
            <ac:spMk id="3" creationId="{FDC77BB3-262D-4F40-8D65-05D45254430A}"/>
          </ac:spMkLst>
        </pc:spChg>
        <pc:spChg chg="add del mod">
          <ac:chgData name="Moskowitz, Chaya" userId="19f9523b-d3c5-43ea-9433-ae6567fb0ce2" providerId="ADAL" clId="{6F20AF86-496F-47BF-8CFD-08B924BEEA79}" dt="2026-04-21T19:17:32.026" v="719" actId="478"/>
          <ac:spMkLst>
            <pc:docMk/>
            <pc:sldMk cId="3278569100" sldId="331"/>
            <ac:spMk id="4" creationId="{C5979E75-3C71-4A58-2D8E-275E863E009E}"/>
          </ac:spMkLst>
        </pc:spChg>
        <pc:spChg chg="add mod">
          <ac:chgData name="Moskowitz, Chaya" userId="19f9523b-d3c5-43ea-9433-ae6567fb0ce2" providerId="ADAL" clId="{6F20AF86-496F-47BF-8CFD-08B924BEEA79}" dt="2026-04-21T19:19:20.918" v="755" actId="255"/>
          <ac:spMkLst>
            <pc:docMk/>
            <pc:sldMk cId="3278569100" sldId="331"/>
            <ac:spMk id="5" creationId="{4973E8C5-5F09-D542-C739-6695D0DB4AF5}"/>
          </ac:spMkLst>
        </pc:spChg>
      </pc:sldChg>
      <pc:sldChg chg="modSp mod modNotesTx">
        <pc:chgData name="Moskowitz, Chaya" userId="19f9523b-d3c5-43ea-9433-ae6567fb0ce2" providerId="ADAL" clId="{6F20AF86-496F-47BF-8CFD-08B924BEEA79}" dt="2026-04-21T19:21:27.298" v="865" actId="27636"/>
        <pc:sldMkLst>
          <pc:docMk/>
          <pc:sldMk cId="4182663147" sldId="345"/>
        </pc:sldMkLst>
        <pc:spChg chg="mod">
          <ac:chgData name="Moskowitz, Chaya" userId="19f9523b-d3c5-43ea-9433-ae6567fb0ce2" providerId="ADAL" clId="{6F20AF86-496F-47BF-8CFD-08B924BEEA79}" dt="2026-04-21T19:21:27.298" v="865" actId="27636"/>
          <ac:spMkLst>
            <pc:docMk/>
            <pc:sldMk cId="4182663147" sldId="345"/>
            <ac:spMk id="3" creationId="{00000000-0000-0000-0000-000000000000}"/>
          </ac:spMkLst>
        </pc:spChg>
      </pc:sldChg>
      <pc:sldChg chg="modNotesTx">
        <pc:chgData name="Moskowitz, Chaya" userId="19f9523b-d3c5-43ea-9433-ae6567fb0ce2" providerId="ADAL" clId="{6F20AF86-496F-47BF-8CFD-08B924BEEA79}" dt="2026-04-21T18:22:35.922" v="651" actId="20577"/>
        <pc:sldMkLst>
          <pc:docMk/>
          <pc:sldMk cId="830706487" sldId="346"/>
        </pc:sldMkLst>
      </pc:sldChg>
      <pc:sldChg chg="modNotesTx">
        <pc:chgData name="Moskowitz, Chaya" userId="19f9523b-d3c5-43ea-9433-ae6567fb0ce2" providerId="ADAL" clId="{6F20AF86-496F-47BF-8CFD-08B924BEEA79}" dt="2026-04-21T18:22:44.747" v="652" actId="20577"/>
        <pc:sldMkLst>
          <pc:docMk/>
          <pc:sldMk cId="800457128" sldId="368"/>
        </pc:sldMkLst>
      </pc:sldChg>
      <pc:sldChg chg="modSp mod modNotesTx">
        <pc:chgData name="Moskowitz, Chaya" userId="19f9523b-d3c5-43ea-9433-ae6567fb0ce2" providerId="ADAL" clId="{6F20AF86-496F-47BF-8CFD-08B924BEEA79}" dt="2026-04-21T18:21:52.515" v="647" actId="20577"/>
        <pc:sldMkLst>
          <pc:docMk/>
          <pc:sldMk cId="1837208427" sldId="391"/>
        </pc:sldMkLst>
        <pc:spChg chg="mod">
          <ac:chgData name="Moskowitz, Chaya" userId="19f9523b-d3c5-43ea-9433-ae6567fb0ce2" providerId="ADAL" clId="{6F20AF86-496F-47BF-8CFD-08B924BEEA79}" dt="2026-04-21T18:21:24.936" v="646" actId="20577"/>
          <ac:spMkLst>
            <pc:docMk/>
            <pc:sldMk cId="1837208427" sldId="391"/>
            <ac:spMk id="3" creationId="{00000000-0000-0000-0000-000000000000}"/>
          </ac:spMkLst>
        </pc:spChg>
      </pc:sldChg>
      <pc:sldChg chg="modNotesTx">
        <pc:chgData name="Moskowitz, Chaya" userId="19f9523b-d3c5-43ea-9433-ae6567fb0ce2" providerId="ADAL" clId="{6F20AF86-496F-47BF-8CFD-08B924BEEA79}" dt="2026-04-21T18:22:04.713" v="648" actId="20577"/>
        <pc:sldMkLst>
          <pc:docMk/>
          <pc:sldMk cId="2625737270" sldId="444"/>
        </pc:sldMkLst>
      </pc:sldChg>
      <pc:sldChg chg="modSp mod">
        <pc:chgData name="Moskowitz, Chaya" userId="19f9523b-d3c5-43ea-9433-ae6567fb0ce2" providerId="ADAL" clId="{6F20AF86-496F-47BF-8CFD-08B924BEEA79}" dt="2026-04-21T14:05:44.998" v="100" actId="20577"/>
        <pc:sldMkLst>
          <pc:docMk/>
          <pc:sldMk cId="2051306773" sldId="445"/>
        </pc:sldMkLst>
        <pc:spChg chg="mod">
          <ac:chgData name="Moskowitz, Chaya" userId="19f9523b-d3c5-43ea-9433-ae6567fb0ce2" providerId="ADAL" clId="{6F20AF86-496F-47BF-8CFD-08B924BEEA79}" dt="2026-04-21T14:05:44.998" v="100" actId="20577"/>
          <ac:spMkLst>
            <pc:docMk/>
            <pc:sldMk cId="2051306773" sldId="445"/>
            <ac:spMk id="5" creationId="{00000000-0000-0000-0000-000000000000}"/>
          </ac:spMkLst>
        </pc:spChg>
      </pc:sldChg>
      <pc:sldChg chg="modNotesTx">
        <pc:chgData name="Moskowitz, Chaya" userId="19f9523b-d3c5-43ea-9433-ae6567fb0ce2" providerId="ADAL" clId="{6F20AF86-496F-47BF-8CFD-08B924BEEA79}" dt="2026-04-21T18:22:26.506" v="650" actId="20577"/>
        <pc:sldMkLst>
          <pc:docMk/>
          <pc:sldMk cId="2112235570" sldId="473"/>
        </pc:sldMkLst>
      </pc:sldChg>
      <pc:sldChg chg="del">
        <pc:chgData name="Moskowitz, Chaya" userId="19f9523b-d3c5-43ea-9433-ae6567fb0ce2" providerId="ADAL" clId="{6F20AF86-496F-47BF-8CFD-08B924BEEA79}" dt="2026-04-21T14:51:13.971" v="102" actId="2696"/>
        <pc:sldMkLst>
          <pc:docMk/>
          <pc:sldMk cId="3949061002" sldId="475"/>
        </pc:sldMkLst>
      </pc:sldChg>
      <pc:sldChg chg="addSp delSp modSp add mod modClrScheme chgLayout">
        <pc:chgData name="Moskowitz, Chaya" userId="19f9523b-d3c5-43ea-9433-ae6567fb0ce2" providerId="ADAL" clId="{6F20AF86-496F-47BF-8CFD-08B924BEEA79}" dt="2026-04-21T15:06:17.543" v="205" actId="1076"/>
        <pc:sldMkLst>
          <pc:docMk/>
          <pc:sldMk cId="3196670711" sldId="485"/>
        </pc:sldMkLst>
        <pc:spChg chg="mod">
          <ac:chgData name="Moskowitz, Chaya" userId="19f9523b-d3c5-43ea-9433-ae6567fb0ce2" providerId="ADAL" clId="{6F20AF86-496F-47BF-8CFD-08B924BEEA79}" dt="2026-04-21T15:03:06.894" v="110" actId="26606"/>
          <ac:spMkLst>
            <pc:docMk/>
            <pc:sldMk cId="3196670711" sldId="485"/>
            <ac:spMk id="2" creationId="{451B6DE0-6F4E-4CC0-AA7D-590989004F14}"/>
          </ac:spMkLst>
        </pc:spChg>
        <pc:spChg chg="mod">
          <ac:chgData name="Moskowitz, Chaya" userId="19f9523b-d3c5-43ea-9433-ae6567fb0ce2" providerId="ADAL" clId="{6F20AF86-496F-47BF-8CFD-08B924BEEA79}" dt="2026-04-21T15:04:43.078" v="127" actId="12"/>
          <ac:spMkLst>
            <pc:docMk/>
            <pc:sldMk cId="3196670711" sldId="485"/>
            <ac:spMk id="4" creationId="{F0074C41-6BAD-475D-AF3A-22142F14C88A}"/>
          </ac:spMkLst>
        </pc:spChg>
        <pc:spChg chg="mod">
          <ac:chgData name="Moskowitz, Chaya" userId="19f9523b-d3c5-43ea-9433-ae6567fb0ce2" providerId="ADAL" clId="{6F20AF86-496F-47BF-8CFD-08B924BEEA79}" dt="2026-04-21T15:04:47.046" v="128" actId="1076"/>
          <ac:spMkLst>
            <pc:docMk/>
            <pc:sldMk cId="3196670711" sldId="485"/>
            <ac:spMk id="5" creationId="{FAE4D44D-1B30-45F3-A7B5-BCDDE1F1DD42}"/>
          </ac:spMkLst>
        </pc:spChg>
        <pc:spChg chg="add mod">
          <ac:chgData name="Moskowitz, Chaya" userId="19f9523b-d3c5-43ea-9433-ae6567fb0ce2" providerId="ADAL" clId="{6F20AF86-496F-47BF-8CFD-08B924BEEA79}" dt="2026-04-21T15:06:17.543" v="205" actId="1076"/>
          <ac:spMkLst>
            <pc:docMk/>
            <pc:sldMk cId="3196670711" sldId="485"/>
            <ac:spMk id="7" creationId="{758F9343-E416-E42F-B78D-7E3193B4396D}"/>
          </ac:spMkLst>
        </pc:spChg>
        <pc:spChg chg="add del mod">
          <ac:chgData name="Moskowitz, Chaya" userId="19f9523b-d3c5-43ea-9433-ae6567fb0ce2" providerId="ADAL" clId="{6F20AF86-496F-47BF-8CFD-08B924BEEA79}" dt="2026-04-21T15:03:06.894" v="110" actId="26606"/>
          <ac:spMkLst>
            <pc:docMk/>
            <pc:sldMk cId="3196670711" sldId="485"/>
            <ac:spMk id="11" creationId="{9375340B-68FC-9589-F114-AFCF606C5CC1}"/>
          </ac:spMkLst>
        </pc:spChg>
        <pc:picChg chg="add mod">
          <ac:chgData name="Moskowitz, Chaya" userId="19f9523b-d3c5-43ea-9433-ae6567fb0ce2" providerId="ADAL" clId="{6F20AF86-496F-47BF-8CFD-08B924BEEA79}" dt="2026-04-21T15:04:32.586" v="125" actId="14100"/>
          <ac:picMkLst>
            <pc:docMk/>
            <pc:sldMk cId="3196670711" sldId="485"/>
            <ac:picMk id="6" creationId="{3ECDB0F3-F48F-CD27-B7FD-A984AFB6E94B}"/>
          </ac:picMkLst>
        </pc:picChg>
      </pc:sldChg>
      <pc:sldChg chg="modSp new mod">
        <pc:chgData name="Moskowitz, Chaya" userId="19f9523b-d3c5-43ea-9433-ae6567fb0ce2" providerId="ADAL" clId="{6F20AF86-496F-47BF-8CFD-08B924BEEA79}" dt="2026-04-21T19:32:56.409" v="1104" actId="20577"/>
        <pc:sldMkLst>
          <pc:docMk/>
          <pc:sldMk cId="374543281" sldId="486"/>
        </pc:sldMkLst>
        <pc:spChg chg="mod">
          <ac:chgData name="Moskowitz, Chaya" userId="19f9523b-d3c5-43ea-9433-ae6567fb0ce2" providerId="ADAL" clId="{6F20AF86-496F-47BF-8CFD-08B924BEEA79}" dt="2026-04-21T19:21:51.358" v="876" actId="20577"/>
          <ac:spMkLst>
            <pc:docMk/>
            <pc:sldMk cId="374543281" sldId="486"/>
            <ac:spMk id="2" creationId="{EB06BD71-92AA-A39D-A02E-A046548C59B1}"/>
          </ac:spMkLst>
        </pc:spChg>
        <pc:spChg chg="mod">
          <ac:chgData name="Moskowitz, Chaya" userId="19f9523b-d3c5-43ea-9433-ae6567fb0ce2" providerId="ADAL" clId="{6F20AF86-496F-47BF-8CFD-08B924BEEA79}" dt="2026-04-21T19:32:56.409" v="1104" actId="20577"/>
          <ac:spMkLst>
            <pc:docMk/>
            <pc:sldMk cId="374543281" sldId="486"/>
            <ac:spMk id="3" creationId="{AC56B51C-F77D-DB3B-8538-ADC0E78448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434BD-9534-4B70-A4A2-B00FD6AE5D4E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4A13EF2-E1A2-4902-B8BF-3CFB9C2E7524}">
      <dgm:prSet phldrT="[Text]" custT="1"/>
      <dgm:spPr/>
      <dgm:t>
        <a:bodyPr/>
        <a:lstStyle/>
        <a:p>
          <a:r>
            <a:rPr lang="en-US" sz="2400" b="1" dirty="0">
              <a:cs typeface="Times New Roman" pitchFamily="18" charset="0"/>
            </a:rPr>
            <a:t>Phase I: </a:t>
          </a:r>
          <a:r>
            <a:rPr lang="en-US" sz="2400" b="1" dirty="0">
              <a:solidFill>
                <a:schemeClr val="accent1"/>
              </a:solidFill>
              <a:cs typeface="Times New Roman" pitchFamily="18" charset="0"/>
            </a:rPr>
            <a:t>Discovery</a:t>
          </a:r>
          <a:endParaRPr lang="en-US" sz="2400" b="1" dirty="0"/>
        </a:p>
      </dgm:t>
    </dgm:pt>
    <dgm:pt modelId="{9AF2B6A7-5A80-47AF-9C72-952223A3DCBA}" type="parTrans" cxnId="{008E7F8C-AFAF-40D1-AADE-F783EA1D0F06}">
      <dgm:prSet/>
      <dgm:spPr/>
      <dgm:t>
        <a:bodyPr/>
        <a:lstStyle/>
        <a:p>
          <a:endParaRPr lang="en-US"/>
        </a:p>
      </dgm:t>
    </dgm:pt>
    <dgm:pt modelId="{44FBCF18-A11B-4F22-97D5-1746835B1237}" type="sibTrans" cxnId="{008E7F8C-AFAF-40D1-AADE-F783EA1D0F06}">
      <dgm:prSet/>
      <dgm:spPr/>
      <dgm:t>
        <a:bodyPr/>
        <a:lstStyle/>
        <a:p>
          <a:endParaRPr lang="en-US" dirty="0"/>
        </a:p>
      </dgm:t>
    </dgm:pt>
    <dgm:pt modelId="{3E8937C3-1FCC-435E-ACB3-B6E4315E2A84}">
      <dgm:prSet phldrT="[Text]" custT="1"/>
      <dgm:spPr/>
      <dgm:t>
        <a:bodyPr/>
        <a:lstStyle/>
        <a:p>
          <a:r>
            <a:rPr lang="en-US" sz="2400" b="1" dirty="0">
              <a:cs typeface="Times New Roman" pitchFamily="18" charset="0"/>
            </a:rPr>
            <a:t>Phase II : </a:t>
          </a:r>
          <a:r>
            <a:rPr lang="en-US" sz="2400" b="1" dirty="0">
              <a:solidFill>
                <a:schemeClr val="accent1"/>
              </a:solidFill>
              <a:cs typeface="Times New Roman" pitchFamily="18" charset="0"/>
            </a:rPr>
            <a:t>Introductory</a:t>
          </a:r>
          <a:endParaRPr lang="en-US" sz="2400" b="1" dirty="0"/>
        </a:p>
      </dgm:t>
    </dgm:pt>
    <dgm:pt modelId="{AACCD6A7-1AF3-4AC7-80DA-D7D1C4E0D989}" type="parTrans" cxnId="{2F87C966-75E2-4FFA-8008-7AB592A8B54D}">
      <dgm:prSet/>
      <dgm:spPr/>
      <dgm:t>
        <a:bodyPr/>
        <a:lstStyle/>
        <a:p>
          <a:endParaRPr lang="en-US"/>
        </a:p>
      </dgm:t>
    </dgm:pt>
    <dgm:pt modelId="{5CEFE5B7-D98B-4C1E-BDFB-CB6FDBFACFA6}" type="sibTrans" cxnId="{2F87C966-75E2-4FFA-8008-7AB592A8B54D}">
      <dgm:prSet/>
      <dgm:spPr/>
      <dgm:t>
        <a:bodyPr/>
        <a:lstStyle/>
        <a:p>
          <a:endParaRPr lang="en-US" dirty="0"/>
        </a:p>
      </dgm:t>
    </dgm:pt>
    <dgm:pt modelId="{CDA671BB-944D-4ABB-8C11-EACDFB686527}">
      <dgm:prSet phldrT="[Text]" custT="1"/>
      <dgm:spPr/>
      <dgm:t>
        <a:bodyPr/>
        <a:lstStyle/>
        <a:p>
          <a:endParaRPr lang="en-US" sz="2400" b="1" dirty="0">
            <a:cs typeface="Times New Roman" pitchFamily="18" charset="0"/>
          </a:endParaRPr>
        </a:p>
        <a:p>
          <a:r>
            <a:rPr lang="en-US" sz="2400" b="1" dirty="0">
              <a:cs typeface="Times New Roman" pitchFamily="18" charset="0"/>
            </a:rPr>
            <a:t>Phase III: </a:t>
          </a:r>
          <a:r>
            <a:rPr lang="en-US" sz="2400" b="1" dirty="0">
              <a:solidFill>
                <a:schemeClr val="accent1"/>
              </a:solidFill>
              <a:cs typeface="Times New Roman" pitchFamily="18" charset="0"/>
            </a:rPr>
            <a:t>Mature</a:t>
          </a:r>
          <a:r>
            <a:rPr lang="en-US" sz="2400" b="1" dirty="0">
              <a:cs typeface="Times New Roman" pitchFamily="18" charset="0"/>
            </a:rPr>
            <a:t> </a:t>
          </a:r>
          <a:endParaRPr lang="en-US" sz="2400" b="1" dirty="0"/>
        </a:p>
      </dgm:t>
    </dgm:pt>
    <dgm:pt modelId="{253EAB64-5501-44F4-B636-F89125FC19CE}" type="parTrans" cxnId="{85ED4267-3D51-49FD-9AD0-09CC6A8BA870}">
      <dgm:prSet/>
      <dgm:spPr/>
      <dgm:t>
        <a:bodyPr/>
        <a:lstStyle/>
        <a:p>
          <a:endParaRPr lang="en-US"/>
        </a:p>
      </dgm:t>
    </dgm:pt>
    <dgm:pt modelId="{36179997-6FDB-4902-9A2A-BB66D77663F2}" type="sibTrans" cxnId="{85ED4267-3D51-49FD-9AD0-09CC6A8BA870}">
      <dgm:prSet/>
      <dgm:spPr/>
      <dgm:t>
        <a:bodyPr/>
        <a:lstStyle/>
        <a:p>
          <a:endParaRPr lang="en-US" dirty="0"/>
        </a:p>
      </dgm:t>
    </dgm:pt>
    <dgm:pt modelId="{63861297-3A0D-468B-A711-D9F39D0D0B64}">
      <dgm:prSet/>
      <dgm:spPr/>
      <dgm:t>
        <a:bodyPr/>
        <a:lstStyle/>
        <a:p>
          <a:endParaRPr lang="en-US" sz="1700" dirty="0"/>
        </a:p>
      </dgm:t>
    </dgm:pt>
    <dgm:pt modelId="{46B601BA-85B6-4BBA-A27C-BA787C04A11C}" type="parTrans" cxnId="{F224BEA7-68B7-46D2-B49E-1A30C7A91EA8}">
      <dgm:prSet/>
      <dgm:spPr/>
      <dgm:t>
        <a:bodyPr/>
        <a:lstStyle/>
        <a:p>
          <a:endParaRPr lang="en-US"/>
        </a:p>
      </dgm:t>
    </dgm:pt>
    <dgm:pt modelId="{6090AD2D-CE10-488F-A373-DBB612EDE46D}" type="sibTrans" cxnId="{F224BEA7-68B7-46D2-B49E-1A30C7A91EA8}">
      <dgm:prSet/>
      <dgm:spPr/>
      <dgm:t>
        <a:bodyPr/>
        <a:lstStyle/>
        <a:p>
          <a:endParaRPr lang="en-US"/>
        </a:p>
      </dgm:t>
    </dgm:pt>
    <dgm:pt modelId="{773F08C7-1864-4F9F-8615-62FCE6B6C2B6}">
      <dgm:prSet custT="1"/>
      <dgm:spPr/>
      <dgm:t>
        <a:bodyPr/>
        <a:lstStyle/>
        <a:p>
          <a:r>
            <a:rPr lang="en-US" sz="2400" b="1" dirty="0">
              <a:cs typeface="Times New Roman" pitchFamily="18" charset="0"/>
            </a:rPr>
            <a:t>Phase IV: </a:t>
          </a:r>
          <a:r>
            <a:rPr lang="en-US" sz="2400" b="1" dirty="0">
              <a:solidFill>
                <a:schemeClr val="accent1"/>
              </a:solidFill>
              <a:cs typeface="Times New Roman" pitchFamily="18" charset="0"/>
            </a:rPr>
            <a:t>Disseminated</a:t>
          </a:r>
          <a:endParaRPr lang="en-US" sz="2400" b="1" dirty="0"/>
        </a:p>
      </dgm:t>
    </dgm:pt>
    <dgm:pt modelId="{A5BFC1F2-F345-4CF6-A947-D6DA9040ECEE}" type="parTrans" cxnId="{AD3A1DF1-2C82-4DF4-8C6B-9C35BAD298EC}">
      <dgm:prSet/>
      <dgm:spPr/>
      <dgm:t>
        <a:bodyPr/>
        <a:lstStyle/>
        <a:p>
          <a:endParaRPr lang="en-US"/>
        </a:p>
      </dgm:t>
    </dgm:pt>
    <dgm:pt modelId="{87B5EC00-6754-4C05-AAAA-D5D034539733}" type="sibTrans" cxnId="{AD3A1DF1-2C82-4DF4-8C6B-9C35BAD298EC}">
      <dgm:prSet/>
      <dgm:spPr/>
      <dgm:t>
        <a:bodyPr/>
        <a:lstStyle/>
        <a:p>
          <a:endParaRPr lang="en-US"/>
        </a:p>
      </dgm:t>
    </dgm:pt>
    <dgm:pt modelId="{8EC8FCEF-6CD5-4760-A202-A5B8EEFAD33B}" type="pres">
      <dgm:prSet presAssocID="{A49434BD-9534-4B70-A4A2-B00FD6AE5D4E}" presName="outerComposite" presStyleCnt="0">
        <dgm:presLayoutVars>
          <dgm:chMax val="5"/>
          <dgm:dir/>
          <dgm:resizeHandles val="exact"/>
        </dgm:presLayoutVars>
      </dgm:prSet>
      <dgm:spPr/>
    </dgm:pt>
    <dgm:pt modelId="{87481EE0-279F-4D89-B3F9-677E22F3D3C2}" type="pres">
      <dgm:prSet presAssocID="{A49434BD-9534-4B70-A4A2-B00FD6AE5D4E}" presName="dummyMaxCanvas" presStyleCnt="0">
        <dgm:presLayoutVars/>
      </dgm:prSet>
      <dgm:spPr/>
    </dgm:pt>
    <dgm:pt modelId="{B1FE8E0A-B807-4CA4-BAC7-84D475353A82}" type="pres">
      <dgm:prSet presAssocID="{A49434BD-9534-4B70-A4A2-B00FD6AE5D4E}" presName="FourNodes_1" presStyleLbl="node1" presStyleIdx="0" presStyleCnt="4" custScaleY="85870">
        <dgm:presLayoutVars>
          <dgm:bulletEnabled val="1"/>
        </dgm:presLayoutVars>
      </dgm:prSet>
      <dgm:spPr/>
    </dgm:pt>
    <dgm:pt modelId="{E406B546-B598-4A55-8B96-AE2424ADB3F7}" type="pres">
      <dgm:prSet presAssocID="{A49434BD-9534-4B70-A4A2-B00FD6AE5D4E}" presName="FourNodes_2" presStyleLbl="node1" presStyleIdx="1" presStyleCnt="4" custScaleY="104533" custLinFactNeighborX="672" custLinFactNeighborY="-9121">
        <dgm:presLayoutVars>
          <dgm:bulletEnabled val="1"/>
        </dgm:presLayoutVars>
      </dgm:prSet>
      <dgm:spPr/>
    </dgm:pt>
    <dgm:pt modelId="{4C39F222-1B28-4D46-BBB5-6F4A75CF7CB3}" type="pres">
      <dgm:prSet presAssocID="{A49434BD-9534-4B70-A4A2-B00FD6AE5D4E}" presName="FourNodes_3" presStyleLbl="node1" presStyleIdx="2" presStyleCnt="4" custScaleY="102445" custLinFactNeighborX="1190" custLinFactNeighborY="-12848">
        <dgm:presLayoutVars>
          <dgm:bulletEnabled val="1"/>
        </dgm:presLayoutVars>
      </dgm:prSet>
      <dgm:spPr/>
    </dgm:pt>
    <dgm:pt modelId="{39B9977D-4DF6-4D6A-ADC2-5DBC9A0D2696}" type="pres">
      <dgm:prSet presAssocID="{A49434BD-9534-4B70-A4A2-B00FD6AE5D4E}" presName="FourNodes_4" presStyleLbl="node1" presStyleIdx="3" presStyleCnt="4" custScaleY="89844" custLinFactNeighborX="0" custLinFactNeighborY="-14947">
        <dgm:presLayoutVars>
          <dgm:bulletEnabled val="1"/>
        </dgm:presLayoutVars>
      </dgm:prSet>
      <dgm:spPr/>
    </dgm:pt>
    <dgm:pt modelId="{E7187BD3-7C83-4E52-80EE-0257EEFDD0CF}" type="pres">
      <dgm:prSet presAssocID="{A49434BD-9534-4B70-A4A2-B00FD6AE5D4E}" presName="FourConn_1-2" presStyleLbl="fgAccFollowNode1" presStyleIdx="0" presStyleCnt="3">
        <dgm:presLayoutVars>
          <dgm:bulletEnabled val="1"/>
        </dgm:presLayoutVars>
      </dgm:prSet>
      <dgm:spPr/>
    </dgm:pt>
    <dgm:pt modelId="{414EA6FF-3501-46ED-8816-30CDB0B861E9}" type="pres">
      <dgm:prSet presAssocID="{A49434BD-9534-4B70-A4A2-B00FD6AE5D4E}" presName="FourConn_2-3" presStyleLbl="fgAccFollowNode1" presStyleIdx="1" presStyleCnt="3">
        <dgm:presLayoutVars>
          <dgm:bulletEnabled val="1"/>
        </dgm:presLayoutVars>
      </dgm:prSet>
      <dgm:spPr/>
    </dgm:pt>
    <dgm:pt modelId="{85D146E7-BAEA-4615-9CF7-3ADBD2E3BB30}" type="pres">
      <dgm:prSet presAssocID="{A49434BD-9534-4B70-A4A2-B00FD6AE5D4E}" presName="FourConn_3-4" presStyleLbl="fgAccFollowNode1" presStyleIdx="2" presStyleCnt="3">
        <dgm:presLayoutVars>
          <dgm:bulletEnabled val="1"/>
        </dgm:presLayoutVars>
      </dgm:prSet>
      <dgm:spPr/>
    </dgm:pt>
    <dgm:pt modelId="{1D41CE60-5A4D-4C85-9161-747EDAC0D308}" type="pres">
      <dgm:prSet presAssocID="{A49434BD-9534-4B70-A4A2-B00FD6AE5D4E}" presName="FourNodes_1_text" presStyleLbl="node1" presStyleIdx="3" presStyleCnt="4">
        <dgm:presLayoutVars>
          <dgm:bulletEnabled val="1"/>
        </dgm:presLayoutVars>
      </dgm:prSet>
      <dgm:spPr/>
    </dgm:pt>
    <dgm:pt modelId="{8EB0A087-E021-43AB-BA19-BE103B0A82F4}" type="pres">
      <dgm:prSet presAssocID="{A49434BD-9534-4B70-A4A2-B00FD6AE5D4E}" presName="FourNodes_2_text" presStyleLbl="node1" presStyleIdx="3" presStyleCnt="4">
        <dgm:presLayoutVars>
          <dgm:bulletEnabled val="1"/>
        </dgm:presLayoutVars>
      </dgm:prSet>
      <dgm:spPr/>
    </dgm:pt>
    <dgm:pt modelId="{CD0687FC-41CB-42FF-AC43-315707312EAB}" type="pres">
      <dgm:prSet presAssocID="{A49434BD-9534-4B70-A4A2-B00FD6AE5D4E}" presName="FourNodes_3_text" presStyleLbl="node1" presStyleIdx="3" presStyleCnt="4">
        <dgm:presLayoutVars>
          <dgm:bulletEnabled val="1"/>
        </dgm:presLayoutVars>
      </dgm:prSet>
      <dgm:spPr/>
    </dgm:pt>
    <dgm:pt modelId="{526D41DD-6701-44A1-BB90-746CD3D3EE7A}" type="pres">
      <dgm:prSet presAssocID="{A49434BD-9534-4B70-A4A2-B00FD6AE5D4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625A09-7DA2-7746-8A07-6D6F1D77F5AA}" type="presOf" srcId="{CDA671BB-944D-4ABB-8C11-EACDFB686527}" destId="{4C39F222-1B28-4D46-BBB5-6F4A75CF7CB3}" srcOrd="0" destOrd="0" presId="urn:microsoft.com/office/officeart/2005/8/layout/vProcess5"/>
    <dgm:cxn modelId="{4C8C4B64-D2CA-D545-8274-46D10FD19F7F}" type="presOf" srcId="{3E8937C3-1FCC-435E-ACB3-B6E4315E2A84}" destId="{8EB0A087-E021-43AB-BA19-BE103B0A82F4}" srcOrd="1" destOrd="0" presId="urn:microsoft.com/office/officeart/2005/8/layout/vProcess5"/>
    <dgm:cxn modelId="{4C7A3D65-E127-C946-BD4E-121D8F30C6F7}" type="presOf" srcId="{773F08C7-1864-4F9F-8615-62FCE6B6C2B6}" destId="{526D41DD-6701-44A1-BB90-746CD3D3EE7A}" srcOrd="1" destOrd="0" presId="urn:microsoft.com/office/officeart/2005/8/layout/vProcess5"/>
    <dgm:cxn modelId="{2F87C966-75E2-4FFA-8008-7AB592A8B54D}" srcId="{A49434BD-9534-4B70-A4A2-B00FD6AE5D4E}" destId="{3E8937C3-1FCC-435E-ACB3-B6E4315E2A84}" srcOrd="1" destOrd="0" parTransId="{AACCD6A7-1AF3-4AC7-80DA-D7D1C4E0D989}" sibTransId="{5CEFE5B7-D98B-4C1E-BDFB-CB6FDBFACFA6}"/>
    <dgm:cxn modelId="{85ED4267-3D51-49FD-9AD0-09CC6A8BA870}" srcId="{A49434BD-9534-4B70-A4A2-B00FD6AE5D4E}" destId="{CDA671BB-944D-4ABB-8C11-EACDFB686527}" srcOrd="2" destOrd="0" parTransId="{253EAB64-5501-44F4-B636-F89125FC19CE}" sibTransId="{36179997-6FDB-4902-9A2A-BB66D77663F2}"/>
    <dgm:cxn modelId="{38D36773-B60F-CA4F-92CC-6E780B64F941}" type="presOf" srcId="{773F08C7-1864-4F9F-8615-62FCE6B6C2B6}" destId="{39B9977D-4DF6-4D6A-ADC2-5DBC9A0D2696}" srcOrd="0" destOrd="0" presId="urn:microsoft.com/office/officeart/2005/8/layout/vProcess5"/>
    <dgm:cxn modelId="{E0E95285-88AD-C846-BA09-A366FF8AC9D7}" type="presOf" srcId="{D4A13EF2-E1A2-4902-B8BF-3CFB9C2E7524}" destId="{B1FE8E0A-B807-4CA4-BAC7-84D475353A82}" srcOrd="0" destOrd="0" presId="urn:microsoft.com/office/officeart/2005/8/layout/vProcess5"/>
    <dgm:cxn modelId="{7DA6F786-AF9E-0748-82F3-BDCDC90157D2}" type="presOf" srcId="{A49434BD-9534-4B70-A4A2-B00FD6AE5D4E}" destId="{8EC8FCEF-6CD5-4760-A202-A5B8EEFAD33B}" srcOrd="0" destOrd="0" presId="urn:microsoft.com/office/officeart/2005/8/layout/vProcess5"/>
    <dgm:cxn modelId="{008E7F8C-AFAF-40D1-AADE-F783EA1D0F06}" srcId="{A49434BD-9534-4B70-A4A2-B00FD6AE5D4E}" destId="{D4A13EF2-E1A2-4902-B8BF-3CFB9C2E7524}" srcOrd="0" destOrd="0" parTransId="{9AF2B6A7-5A80-47AF-9C72-952223A3DCBA}" sibTransId="{44FBCF18-A11B-4F22-97D5-1746835B1237}"/>
    <dgm:cxn modelId="{DD9BA89A-CE99-1843-8D26-601C0587344B}" type="presOf" srcId="{36179997-6FDB-4902-9A2A-BB66D77663F2}" destId="{85D146E7-BAEA-4615-9CF7-3ADBD2E3BB30}" srcOrd="0" destOrd="0" presId="urn:microsoft.com/office/officeart/2005/8/layout/vProcess5"/>
    <dgm:cxn modelId="{F224BEA7-68B7-46D2-B49E-1A30C7A91EA8}" srcId="{CDA671BB-944D-4ABB-8C11-EACDFB686527}" destId="{63861297-3A0D-468B-A711-D9F39D0D0B64}" srcOrd="0" destOrd="0" parTransId="{46B601BA-85B6-4BBA-A27C-BA787C04A11C}" sibTransId="{6090AD2D-CE10-488F-A373-DBB612EDE46D}"/>
    <dgm:cxn modelId="{B12227D3-806A-1A4D-90F6-8D5543274148}" type="presOf" srcId="{63861297-3A0D-468B-A711-D9F39D0D0B64}" destId="{4C39F222-1B28-4D46-BBB5-6F4A75CF7CB3}" srcOrd="0" destOrd="1" presId="urn:microsoft.com/office/officeart/2005/8/layout/vProcess5"/>
    <dgm:cxn modelId="{4D6B66D3-54C1-1B48-AD5B-D3CDE100B103}" type="presOf" srcId="{63861297-3A0D-468B-A711-D9F39D0D0B64}" destId="{CD0687FC-41CB-42FF-AC43-315707312EAB}" srcOrd="1" destOrd="1" presId="urn:microsoft.com/office/officeart/2005/8/layout/vProcess5"/>
    <dgm:cxn modelId="{6EF129DF-073A-E840-992C-0E8FC5859F1D}" type="presOf" srcId="{44FBCF18-A11B-4F22-97D5-1746835B1237}" destId="{E7187BD3-7C83-4E52-80EE-0257EEFDD0CF}" srcOrd="0" destOrd="0" presId="urn:microsoft.com/office/officeart/2005/8/layout/vProcess5"/>
    <dgm:cxn modelId="{29F2C2E7-EA57-1A43-8E7A-930469C39D30}" type="presOf" srcId="{3E8937C3-1FCC-435E-ACB3-B6E4315E2A84}" destId="{E406B546-B598-4A55-8B96-AE2424ADB3F7}" srcOrd="0" destOrd="0" presId="urn:microsoft.com/office/officeart/2005/8/layout/vProcess5"/>
    <dgm:cxn modelId="{9F7EBBE9-86E6-8E47-A929-0E21F211BC64}" type="presOf" srcId="{CDA671BB-944D-4ABB-8C11-EACDFB686527}" destId="{CD0687FC-41CB-42FF-AC43-315707312EAB}" srcOrd="1" destOrd="0" presId="urn:microsoft.com/office/officeart/2005/8/layout/vProcess5"/>
    <dgm:cxn modelId="{EE4E00EF-7DEC-E04C-ADE6-CEC61B692998}" type="presOf" srcId="{D4A13EF2-E1A2-4902-B8BF-3CFB9C2E7524}" destId="{1D41CE60-5A4D-4C85-9161-747EDAC0D308}" srcOrd="1" destOrd="0" presId="urn:microsoft.com/office/officeart/2005/8/layout/vProcess5"/>
    <dgm:cxn modelId="{AD3A1DF1-2C82-4DF4-8C6B-9C35BAD298EC}" srcId="{A49434BD-9534-4B70-A4A2-B00FD6AE5D4E}" destId="{773F08C7-1864-4F9F-8615-62FCE6B6C2B6}" srcOrd="3" destOrd="0" parTransId="{A5BFC1F2-F345-4CF6-A947-D6DA9040ECEE}" sibTransId="{87B5EC00-6754-4C05-AAAA-D5D034539733}"/>
    <dgm:cxn modelId="{14958EF8-1855-E543-80C7-5FC8765AEAF2}" type="presOf" srcId="{5CEFE5B7-D98B-4C1E-BDFB-CB6FDBFACFA6}" destId="{414EA6FF-3501-46ED-8816-30CDB0B861E9}" srcOrd="0" destOrd="0" presId="urn:microsoft.com/office/officeart/2005/8/layout/vProcess5"/>
    <dgm:cxn modelId="{1A03B893-1081-4D40-9403-009BEFF77189}" type="presParOf" srcId="{8EC8FCEF-6CD5-4760-A202-A5B8EEFAD33B}" destId="{87481EE0-279F-4D89-B3F9-677E22F3D3C2}" srcOrd="0" destOrd="0" presId="urn:microsoft.com/office/officeart/2005/8/layout/vProcess5"/>
    <dgm:cxn modelId="{76FDF971-FBB4-D742-AF7A-BF79C80EE6EC}" type="presParOf" srcId="{8EC8FCEF-6CD5-4760-A202-A5B8EEFAD33B}" destId="{B1FE8E0A-B807-4CA4-BAC7-84D475353A82}" srcOrd="1" destOrd="0" presId="urn:microsoft.com/office/officeart/2005/8/layout/vProcess5"/>
    <dgm:cxn modelId="{A68C9026-F383-F24B-8449-34746DE13DD6}" type="presParOf" srcId="{8EC8FCEF-6CD5-4760-A202-A5B8EEFAD33B}" destId="{E406B546-B598-4A55-8B96-AE2424ADB3F7}" srcOrd="2" destOrd="0" presId="urn:microsoft.com/office/officeart/2005/8/layout/vProcess5"/>
    <dgm:cxn modelId="{768D0791-195E-2F44-BB04-CB40B6FBFCA2}" type="presParOf" srcId="{8EC8FCEF-6CD5-4760-A202-A5B8EEFAD33B}" destId="{4C39F222-1B28-4D46-BBB5-6F4A75CF7CB3}" srcOrd="3" destOrd="0" presId="urn:microsoft.com/office/officeart/2005/8/layout/vProcess5"/>
    <dgm:cxn modelId="{34AA9514-D4F6-9847-842C-528122848F74}" type="presParOf" srcId="{8EC8FCEF-6CD5-4760-A202-A5B8EEFAD33B}" destId="{39B9977D-4DF6-4D6A-ADC2-5DBC9A0D2696}" srcOrd="4" destOrd="0" presId="urn:microsoft.com/office/officeart/2005/8/layout/vProcess5"/>
    <dgm:cxn modelId="{4C87A13D-1E1D-F74F-97BC-3DF12EBD52D7}" type="presParOf" srcId="{8EC8FCEF-6CD5-4760-A202-A5B8EEFAD33B}" destId="{E7187BD3-7C83-4E52-80EE-0257EEFDD0CF}" srcOrd="5" destOrd="0" presId="urn:microsoft.com/office/officeart/2005/8/layout/vProcess5"/>
    <dgm:cxn modelId="{981CCA79-C10A-9646-9954-02E2E0482848}" type="presParOf" srcId="{8EC8FCEF-6CD5-4760-A202-A5B8EEFAD33B}" destId="{414EA6FF-3501-46ED-8816-30CDB0B861E9}" srcOrd="6" destOrd="0" presId="urn:microsoft.com/office/officeart/2005/8/layout/vProcess5"/>
    <dgm:cxn modelId="{3E6BB27D-98CF-D543-8B4B-5793214A49CD}" type="presParOf" srcId="{8EC8FCEF-6CD5-4760-A202-A5B8EEFAD33B}" destId="{85D146E7-BAEA-4615-9CF7-3ADBD2E3BB30}" srcOrd="7" destOrd="0" presId="urn:microsoft.com/office/officeart/2005/8/layout/vProcess5"/>
    <dgm:cxn modelId="{E180A18E-CDAC-1A44-AE11-4A5A925EAD7C}" type="presParOf" srcId="{8EC8FCEF-6CD5-4760-A202-A5B8EEFAD33B}" destId="{1D41CE60-5A4D-4C85-9161-747EDAC0D308}" srcOrd="8" destOrd="0" presId="urn:microsoft.com/office/officeart/2005/8/layout/vProcess5"/>
    <dgm:cxn modelId="{1311ECF1-8360-EF4B-B9D7-8B9EB9A26719}" type="presParOf" srcId="{8EC8FCEF-6CD5-4760-A202-A5B8EEFAD33B}" destId="{8EB0A087-E021-43AB-BA19-BE103B0A82F4}" srcOrd="9" destOrd="0" presId="urn:microsoft.com/office/officeart/2005/8/layout/vProcess5"/>
    <dgm:cxn modelId="{C5F19154-7D84-1448-8160-9E54BB6D8D15}" type="presParOf" srcId="{8EC8FCEF-6CD5-4760-A202-A5B8EEFAD33B}" destId="{CD0687FC-41CB-42FF-AC43-315707312EAB}" srcOrd="10" destOrd="0" presId="urn:microsoft.com/office/officeart/2005/8/layout/vProcess5"/>
    <dgm:cxn modelId="{56C0A600-0A80-844A-94FF-2F7467D2EA74}" type="presParOf" srcId="{8EC8FCEF-6CD5-4760-A202-A5B8EEFAD33B}" destId="{526D41DD-6701-44A1-BB90-746CD3D3EE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E8E0A-B807-4CA4-BAC7-84D475353A82}">
      <dsp:nvSpPr>
        <dsp:cNvPr id="0" name=""/>
        <dsp:cNvSpPr/>
      </dsp:nvSpPr>
      <dsp:spPr>
        <a:xfrm>
          <a:off x="0" y="61430"/>
          <a:ext cx="6573036" cy="746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Phase I: </a:t>
          </a:r>
          <a:r>
            <a:rPr lang="en-US" sz="2400" b="1" kern="1200" dirty="0">
              <a:solidFill>
                <a:schemeClr val="accent1"/>
              </a:solidFill>
              <a:cs typeface="Times New Roman" pitchFamily="18" charset="0"/>
            </a:rPr>
            <a:t>Discovery</a:t>
          </a:r>
          <a:endParaRPr lang="en-US" sz="2400" b="1" kern="1200" dirty="0"/>
        </a:p>
      </dsp:txBody>
      <dsp:txXfrm>
        <a:off x="21868" y="83298"/>
        <a:ext cx="5568499" cy="702905"/>
      </dsp:txXfrm>
    </dsp:sp>
    <dsp:sp modelId="{E406B546-B598-4A55-8B96-AE2424ADB3F7}">
      <dsp:nvSpPr>
        <dsp:cNvPr id="0" name=""/>
        <dsp:cNvSpPr/>
      </dsp:nvSpPr>
      <dsp:spPr>
        <a:xfrm>
          <a:off x="594662" y="928579"/>
          <a:ext cx="6573036" cy="908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Phase II : </a:t>
          </a:r>
          <a:r>
            <a:rPr lang="en-US" sz="2400" b="1" kern="1200" dirty="0">
              <a:solidFill>
                <a:schemeClr val="accent1"/>
              </a:solidFill>
              <a:cs typeface="Times New Roman" pitchFamily="18" charset="0"/>
            </a:rPr>
            <a:t>Introductory</a:t>
          </a:r>
          <a:endParaRPr lang="en-US" sz="2400" b="1" kern="1200" dirty="0"/>
        </a:p>
      </dsp:txBody>
      <dsp:txXfrm>
        <a:off x="621283" y="955200"/>
        <a:ext cx="5404125" cy="855675"/>
      </dsp:txXfrm>
    </dsp:sp>
    <dsp:sp modelId="{4C39F222-1B28-4D46-BBB5-6F4A75CF7CB3}">
      <dsp:nvSpPr>
        <dsp:cNvPr id="0" name=""/>
        <dsp:cNvSpPr/>
      </dsp:nvSpPr>
      <dsp:spPr>
        <a:xfrm>
          <a:off x="1170986" y="1932844"/>
          <a:ext cx="6573036" cy="890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Phase III: </a:t>
          </a:r>
          <a:r>
            <a:rPr lang="en-US" sz="2400" b="1" kern="1200" dirty="0">
              <a:solidFill>
                <a:schemeClr val="accent1"/>
              </a:solidFill>
              <a:cs typeface="Times New Roman" pitchFamily="18" charset="0"/>
            </a:rPr>
            <a:t>Mature</a:t>
          </a:r>
          <a:r>
            <a:rPr lang="en-US" sz="2400" b="1" kern="1200" dirty="0">
              <a:cs typeface="Times New Roman" pitchFamily="18" charset="0"/>
            </a:rPr>
            <a:t> </a:t>
          </a:r>
          <a:endParaRPr lang="en-US" sz="24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1197075" y="1958933"/>
        <a:ext cx="5413405" cy="838583"/>
      </dsp:txXfrm>
    </dsp:sp>
    <dsp:sp modelId="{39B9977D-4DF6-4D6A-ADC2-5DBC9A0D2696}">
      <dsp:nvSpPr>
        <dsp:cNvPr id="0" name=""/>
        <dsp:cNvSpPr/>
      </dsp:nvSpPr>
      <dsp:spPr>
        <a:xfrm>
          <a:off x="1643258" y="2996970"/>
          <a:ext cx="6573036" cy="781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cs typeface="Times New Roman" pitchFamily="18" charset="0"/>
            </a:rPr>
            <a:t>Phase IV: </a:t>
          </a:r>
          <a:r>
            <a:rPr lang="en-US" sz="2400" b="1" kern="1200" dirty="0">
              <a:solidFill>
                <a:schemeClr val="accent1"/>
              </a:solidFill>
              <a:cs typeface="Times New Roman" pitchFamily="18" charset="0"/>
            </a:rPr>
            <a:t>Disseminated</a:t>
          </a:r>
          <a:endParaRPr lang="en-US" sz="2400" b="1" kern="1200" dirty="0"/>
        </a:p>
      </dsp:txBody>
      <dsp:txXfrm>
        <a:off x="1666138" y="3019850"/>
        <a:ext cx="5411607" cy="735435"/>
      </dsp:txXfrm>
    </dsp:sp>
    <dsp:sp modelId="{E7187BD3-7C83-4E52-80EE-0257EEFDD0CF}">
      <dsp:nvSpPr>
        <dsp:cNvPr id="0" name=""/>
        <dsp:cNvSpPr/>
      </dsp:nvSpPr>
      <dsp:spPr>
        <a:xfrm>
          <a:off x="6007859" y="665959"/>
          <a:ext cx="565176" cy="5651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6135024" y="665959"/>
        <a:ext cx="310846" cy="425295"/>
      </dsp:txXfrm>
    </dsp:sp>
    <dsp:sp modelId="{414EA6FF-3501-46ED-8816-30CDB0B861E9}">
      <dsp:nvSpPr>
        <dsp:cNvPr id="0" name=""/>
        <dsp:cNvSpPr/>
      </dsp:nvSpPr>
      <dsp:spPr>
        <a:xfrm>
          <a:off x="6558351" y="1693553"/>
          <a:ext cx="565176" cy="5651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6685516" y="1693553"/>
        <a:ext cx="310846" cy="425295"/>
      </dsp:txXfrm>
    </dsp:sp>
    <dsp:sp modelId="{85D146E7-BAEA-4615-9CF7-3ADBD2E3BB30}">
      <dsp:nvSpPr>
        <dsp:cNvPr id="0" name=""/>
        <dsp:cNvSpPr/>
      </dsp:nvSpPr>
      <dsp:spPr>
        <a:xfrm>
          <a:off x="7100626" y="2721147"/>
          <a:ext cx="565176" cy="5651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7227791" y="2721147"/>
        <a:ext cx="310846" cy="42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54678C-F77E-494B-B60C-7D1594541DF7}" type="datetimeFigureOut">
              <a:rPr lang="en-US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36906C-661F-DF4D-9D40-C76ED81BD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123E24C-0EF3-8741-A445-EB478FFCFC36}" type="datetimeFigureOut">
              <a:rPr lang="en-US"/>
              <a:pPr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20F003C-B5D2-0B45-B811-362899865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0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Chane title and blocks at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003C-B5D2-0B45-B811-3628998650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Prospective design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Retrospective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003C-B5D2-0B45-B811-3628998650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</a:t>
            </a:r>
            <a:r>
              <a:rPr lang="en-US" baseline="0" dirty="0"/>
              <a:t> of inexperienced clinical researcher and statistician who believed 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9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003C-B5D2-0B45-B811-3628998650D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Adequate sample size and power with just n=100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45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9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1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4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483306">
              <a:defRPr/>
            </a:pPr>
            <a:endParaRPr lang="en-US" b="1" kern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0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another imaging test to be a reference</a:t>
            </a:r>
            <a:r>
              <a:rPr lang="en-US" baseline="0" dirty="0"/>
              <a:t> standard, it might be a very early phase study (so more like an agreement study) or maybe the other test is an expensive or invasive test.  </a:t>
            </a:r>
          </a:p>
          <a:p>
            <a:endParaRPr lang="en-US" baseline="0" dirty="0"/>
          </a:p>
          <a:p>
            <a:r>
              <a:rPr lang="en-US" baseline="0" dirty="0"/>
              <a:t>Give the mammography study as an example of two reference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7415-DB36-274F-BE5B-316570EEC0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2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003C-B5D2-0B45-B811-3628998650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1788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SK_logo_simp_hor_s_pos_d188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6"/>
            <a:ext cx="2882559" cy="6011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642100" y="4622800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59287"/>
            <a:ext cx="6054725" cy="6681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675" y="1667510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675" y="3518875"/>
            <a:ext cx="6400800" cy="98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427675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Date or Reference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C2A99E-9202-1749-9AC0-5F83E8974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86E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2" y="737287"/>
            <a:ext cx="8545707" cy="3882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013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C0F19A-D418-1D41-93E2-13CBF43BF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4515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4515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54013" y="4765675"/>
            <a:ext cx="2895600" cy="2730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687AC7-CD01-6144-93C8-B89C47364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4979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4801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87998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9809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54013" y="4767263"/>
            <a:ext cx="2895600" cy="2746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C11D5A-4478-E544-8CA8-5D768321F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1788"/>
            <a:ext cx="30527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SK_logo_simp_hor_s_pos_d188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6" y="368606"/>
            <a:ext cx="2882559" cy="6011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42100" y="4622799"/>
            <a:ext cx="2209800" cy="520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59287"/>
            <a:ext cx="6054725" cy="66810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7675" y="2289810"/>
            <a:ext cx="6316025" cy="21297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86E2"/>
                </a:solidFill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299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3952" y="66823"/>
            <a:ext cx="8545707" cy="5139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4013" y="4767263"/>
            <a:ext cx="2895600" cy="2746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37A89B-64C8-494D-94D8-51B302132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013" y="66675"/>
            <a:ext cx="8545512" cy="51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4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88988" y="4767263"/>
            <a:ext cx="2460625" cy="274637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67506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698E2A-56AA-9440-957A-DAF693FB2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5B82-05A1-2E4C-BBAC-61B3925A09DE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5FB1-4A28-E84A-99EA-08778DABF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4013" y="66675"/>
            <a:ext cx="85455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483100"/>
            <a:ext cx="2020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</p:sldLayoutIdLst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986E2"/>
          </a:solidFill>
          <a:latin typeface="Arial"/>
          <a:ea typeface="ＭＳ Ｐゴシック" charset="-128"/>
          <a:cs typeface="Arial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675" y="1469231"/>
            <a:ext cx="5534025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Principles of Radiology Study Design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489EBD-3A80-4267-AEAD-851E5DCB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74" y="3085554"/>
            <a:ext cx="8553415" cy="65087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Chaya S. Moskowitz, Ph.D. </a:t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Department of Epidemiology &amp; Biostatistics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F687F-C23B-3FE2-F1D9-8F3458B9B7F0}"/>
              </a:ext>
            </a:extLst>
          </p:cNvPr>
          <p:cNvSpPr txBox="1"/>
          <p:nvPr/>
        </p:nvSpPr>
        <p:spPr>
          <a:xfrm>
            <a:off x="411844" y="4288221"/>
            <a:ext cx="704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Thanks to Radiological Society of North America Clinical Trials Methodology Workshop</a:t>
            </a:r>
          </a:p>
        </p:txBody>
      </p:sp>
    </p:spTree>
    <p:extLst>
      <p:ext uri="{BB962C8B-B14F-4D97-AF65-F5344CB8AC3E}">
        <p14:creationId xmlns:p14="http://schemas.microsoft.com/office/powerpoint/2010/main" val="19937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07998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Performing Imaging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955001"/>
            <a:ext cx="8545707" cy="3882237"/>
          </a:xfrm>
        </p:spPr>
        <p:txBody>
          <a:bodyPr>
            <a:normAutofit/>
          </a:bodyPr>
          <a:lstStyle/>
          <a:p>
            <a:r>
              <a:rPr lang="en-US" dirty="0"/>
              <a:t>Timing of the imaging tests</a:t>
            </a:r>
          </a:p>
          <a:p>
            <a:pPr lvl="1"/>
            <a:r>
              <a:rPr lang="en-US" dirty="0"/>
              <a:t>When in patients’ history? </a:t>
            </a:r>
          </a:p>
          <a:p>
            <a:pPr lvl="1"/>
            <a:r>
              <a:rPr lang="en-US" dirty="0"/>
              <a:t>Sequential vs. cross-over? Wash-out period?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Collecting data from the imaging tests</a:t>
            </a:r>
          </a:p>
          <a:p>
            <a:endParaRPr lang="en-US" dirty="0"/>
          </a:p>
          <a:p>
            <a:pPr>
              <a:buClr>
                <a:srgbClr val="FFFF00"/>
              </a:buClr>
              <a:buNone/>
            </a:pPr>
            <a:endParaRPr lang="en-US" dirty="0"/>
          </a:p>
          <a:p>
            <a:pPr lvl="1">
              <a:buNone/>
            </a:pPr>
            <a:endParaRPr lang="en-US" sz="1575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6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22937"/>
            <a:ext cx="8545512" cy="514350"/>
          </a:xfrm>
        </p:spPr>
        <p:txBody>
          <a:bodyPr/>
          <a:lstStyle/>
          <a:p>
            <a:r>
              <a:rPr lang="en-US" dirty="0"/>
              <a:t>Design of Studies Involving Readers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908517"/>
            <a:ext cx="8545707" cy="3882237"/>
          </a:xfrm>
        </p:spPr>
        <p:txBody>
          <a:bodyPr>
            <a:normAutofit/>
          </a:bodyPr>
          <a:lstStyle/>
          <a:p>
            <a:r>
              <a:rPr lang="en-US" dirty="0"/>
              <a:t>Environment for reader interpretations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“In the field” vs. “test per se” </a:t>
            </a:r>
            <a:r>
              <a:rPr lang="en-US" sz="1575" dirty="0"/>
              <a:t>(Begg and McNeil, 1988)</a:t>
            </a:r>
            <a:endParaRPr lang="en-US" dirty="0"/>
          </a:p>
          <a:p>
            <a:r>
              <a:rPr lang="en-US" dirty="0"/>
              <a:t>Selection of readers</a:t>
            </a:r>
          </a:p>
          <a:p>
            <a:pPr lvl="1"/>
            <a:r>
              <a:rPr lang="en-US" dirty="0"/>
              <a:t>Single reader vs. multi-reader</a:t>
            </a:r>
          </a:p>
          <a:p>
            <a:pPr lvl="1"/>
            <a:r>
              <a:rPr lang="en-US" dirty="0"/>
              <a:t>Target-reader population?</a:t>
            </a:r>
          </a:p>
          <a:p>
            <a:pPr lvl="2"/>
            <a:r>
              <a:rPr lang="en-US" dirty="0"/>
              <a:t>Early phase studies, narrow target-reader population</a:t>
            </a:r>
          </a:p>
          <a:p>
            <a:pPr lvl="2"/>
            <a:r>
              <a:rPr lang="en-US" dirty="0"/>
              <a:t>Late phase studies, broad target-reader population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Single institution, multi-institution, core-lab</a:t>
            </a:r>
          </a:p>
          <a:p>
            <a:pPr lvl="1">
              <a:buClr>
                <a:srgbClr val="FFFF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9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0" y="580958"/>
            <a:ext cx="8669439" cy="93018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Design Options for Accuracy Studies of Tests </a:t>
            </a:r>
            <a:br>
              <a:rPr lang="en-US" sz="2400" dirty="0"/>
            </a:br>
            <a:r>
              <a:rPr lang="en-US" sz="2400" dirty="0"/>
              <a:t>Requiring Reader Interpretation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407312"/>
              </p:ext>
            </p:extLst>
          </p:nvPr>
        </p:nvGraphicFramePr>
        <p:xfrm>
          <a:off x="1485900" y="2009302"/>
          <a:ext cx="6048703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Options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Convenience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Inter-reader variability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/>
                        <a:t>Generalizeable</a:t>
                      </a:r>
                      <a:r>
                        <a:rPr lang="en-US" sz="1400" baseline="0" dirty="0"/>
                        <a:t> estimate</a:t>
                      </a:r>
                      <a:endParaRPr lang="en-US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Single </a:t>
                      </a:r>
                      <a:r>
                        <a:rPr lang="en-US" sz="1400" dirty="0"/>
                        <a:t>reader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Consensus</a:t>
                      </a:r>
                      <a:r>
                        <a:rPr lang="en-US" sz="1400" baseline="0" dirty="0"/>
                        <a:t> reading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Core-Lab reading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Multi-Reader</a:t>
                      </a:r>
                      <a:r>
                        <a:rPr lang="en-US" sz="1400" baseline="0" dirty="0"/>
                        <a:t> study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82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6348" y="1655182"/>
            <a:ext cx="1834695" cy="24075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Reference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31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23850"/>
            <a:ext cx="8545512" cy="514350"/>
          </a:xfrm>
        </p:spPr>
        <p:txBody>
          <a:bodyPr/>
          <a:lstStyle/>
          <a:p>
            <a:r>
              <a:rPr lang="en-US" dirty="0"/>
              <a:t>Reference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18" y="1007370"/>
            <a:ext cx="8545707" cy="3590824"/>
          </a:xfrm>
        </p:spPr>
        <p:txBody>
          <a:bodyPr>
            <a:normAutofit/>
          </a:bodyPr>
          <a:lstStyle/>
          <a:p>
            <a:r>
              <a:rPr lang="en-US" dirty="0"/>
              <a:t>Source of information, completely different from the test or tests under evaluation, which tells us the true condition status of the patient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21" y="390874"/>
            <a:ext cx="8545512" cy="514350"/>
          </a:xfrm>
        </p:spPr>
        <p:txBody>
          <a:bodyPr/>
          <a:lstStyle/>
          <a:p>
            <a:r>
              <a:rPr lang="en-US" dirty="0"/>
              <a:t>Reference Standard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72" y="783304"/>
            <a:ext cx="8545707" cy="38822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Sometimes called “gold standard”</a:t>
            </a:r>
          </a:p>
          <a:p>
            <a:r>
              <a:rPr lang="en-US" dirty="0"/>
              <a:t>Rarely is it “gold”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4" y="222937"/>
            <a:ext cx="8545512" cy="514350"/>
          </a:xfrm>
        </p:spPr>
        <p:txBody>
          <a:bodyPr/>
          <a:lstStyle/>
          <a:p>
            <a:r>
              <a:rPr lang="en-US" dirty="0"/>
              <a:t>Examples of Reference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44" y="909229"/>
            <a:ext cx="8545707" cy="3882237"/>
          </a:xfrm>
        </p:spPr>
        <p:txBody>
          <a:bodyPr>
            <a:normAutofit/>
          </a:bodyPr>
          <a:lstStyle/>
          <a:p>
            <a:r>
              <a:rPr lang="en-US" dirty="0"/>
              <a:t>Pathology</a:t>
            </a:r>
          </a:p>
          <a:p>
            <a:r>
              <a:rPr lang="en-US" dirty="0"/>
              <a:t>Surgery</a:t>
            </a:r>
          </a:p>
          <a:p>
            <a:r>
              <a:rPr lang="en-US" dirty="0"/>
              <a:t>Reference standard expert panel</a:t>
            </a:r>
          </a:p>
          <a:p>
            <a:r>
              <a:rPr lang="en-US" dirty="0"/>
              <a:t>Another imaging test</a:t>
            </a:r>
          </a:p>
          <a:p>
            <a:r>
              <a:rPr lang="en-US" dirty="0"/>
              <a:t>Follow-up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2986E2"/>
                </a:solidFill>
              </a:rPr>
              <a:t>You can use multiple, but equally good, reference standards in the same study –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2986E2"/>
                </a:solidFill>
              </a:rPr>
              <a:t>Composite reference standard</a:t>
            </a:r>
          </a:p>
        </p:txBody>
      </p:sp>
    </p:spTree>
    <p:extLst>
      <p:ext uri="{BB962C8B-B14F-4D97-AF65-F5344CB8AC3E}">
        <p14:creationId xmlns:p14="http://schemas.microsoft.com/office/powerpoint/2010/main" val="33357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7" y="222937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there is no reference standard?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952" y="925934"/>
            <a:ext cx="8545707" cy="3882237"/>
          </a:xfrm>
        </p:spPr>
        <p:txBody>
          <a:bodyPr>
            <a:normAutofit/>
          </a:bodyPr>
          <a:lstStyle/>
          <a:p>
            <a:pPr marL="385763" indent="-385763">
              <a:spcAft>
                <a:spcPts val="1200"/>
              </a:spcAft>
            </a:pPr>
            <a:r>
              <a:rPr lang="en-US" dirty="0"/>
              <a:t>Some types of studies do not require reference standards</a:t>
            </a:r>
          </a:p>
          <a:p>
            <a:pPr marL="385763" indent="-385763"/>
            <a:r>
              <a:rPr lang="en-US" dirty="0"/>
              <a:t>Examples:</a:t>
            </a:r>
          </a:p>
          <a:p>
            <a:pPr marL="728663" lvl="1" indent="-385763">
              <a:spcAft>
                <a:spcPts val="600"/>
              </a:spcAft>
            </a:pPr>
            <a:r>
              <a:rPr lang="en-US" dirty="0"/>
              <a:t>Correlation study: New test results correlate with standard test</a:t>
            </a:r>
          </a:p>
          <a:p>
            <a:pPr marL="728663" lvl="1" indent="-385763">
              <a:spcAft>
                <a:spcPts val="1200"/>
              </a:spcAft>
            </a:pPr>
            <a:r>
              <a:rPr lang="en-US" dirty="0"/>
              <a:t>Agreement study: How well do the test results agree</a:t>
            </a:r>
          </a:p>
          <a:p>
            <a:pPr marL="385763" indent="-385763"/>
            <a:r>
              <a:rPr lang="en-US" dirty="0"/>
              <a:t>To study accuracy, it’s very important to have a reference standard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0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2309" y="1551008"/>
            <a:ext cx="1739120" cy="23041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Endpoints</a:t>
            </a:r>
          </a:p>
        </p:txBody>
      </p:sp>
    </p:spTree>
    <p:extLst>
      <p:ext uri="{BB962C8B-B14F-4D97-AF65-F5344CB8AC3E}">
        <p14:creationId xmlns:p14="http://schemas.microsoft.com/office/powerpoint/2010/main" val="29881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32138"/>
            <a:ext cx="8545512" cy="514350"/>
          </a:xfrm>
        </p:spPr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2" y="943350"/>
            <a:ext cx="8545707" cy="3882237"/>
          </a:xfrm>
        </p:spPr>
        <p:txBody>
          <a:bodyPr>
            <a:normAutofit/>
          </a:bodyPr>
          <a:lstStyle/>
          <a:p>
            <a:r>
              <a:rPr lang="en-US" dirty="0"/>
              <a:t>Measurements required by study objectives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r>
              <a:rPr lang="en-US" dirty="0"/>
              <a:t>The success of a study, of any phase, depends critically on the choice of a primary endpoint.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r>
              <a:rPr lang="en-US" dirty="0"/>
              <a:t>Endpoint must: </a:t>
            </a:r>
          </a:p>
          <a:p>
            <a:pPr lvl="1">
              <a:buFont typeface="Arial"/>
              <a:buChar char="•"/>
            </a:pPr>
            <a:r>
              <a:rPr lang="en-US" dirty="0"/>
              <a:t>Correspond to the study objectives</a:t>
            </a:r>
          </a:p>
          <a:p>
            <a:pPr lvl="1">
              <a:buFont typeface="Arial"/>
              <a:buChar char="•"/>
            </a:pPr>
            <a:r>
              <a:rPr lang="en-US" dirty="0"/>
              <a:t>Be sensitive to the effect you are measuring</a:t>
            </a:r>
          </a:p>
          <a:p>
            <a:pPr lvl="1">
              <a:buFont typeface="Arial"/>
              <a:buChar char="•"/>
            </a:pPr>
            <a:r>
              <a:rPr lang="en-US" dirty="0"/>
              <a:t>Be reliably measured </a:t>
            </a:r>
          </a:p>
          <a:p>
            <a:pPr lvl="1">
              <a:buFont typeface="Arial"/>
              <a:buChar char="•"/>
            </a:pPr>
            <a:r>
              <a:rPr lang="en-US" dirty="0"/>
              <a:t>Be clinically relevant 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22" y="398256"/>
            <a:ext cx="2061810" cy="514350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22" y="1363460"/>
            <a:ext cx="8126936" cy="21949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Radiology studies 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Developmental stages of imaging technology</a:t>
            </a:r>
          </a:p>
          <a:p>
            <a:pPr>
              <a:spcAft>
                <a:spcPts val="1200"/>
              </a:spcAft>
            </a:pPr>
            <a:r>
              <a:rPr lang="en-US" dirty="0"/>
              <a:t>Building blocks of imaging studies</a:t>
            </a:r>
          </a:p>
          <a:p>
            <a:pPr>
              <a:spcAft>
                <a:spcPts val="1200"/>
              </a:spcAft>
            </a:pPr>
            <a:r>
              <a:rPr lang="en-US" dirty="0"/>
              <a:t>Quantitative imaging biomarker studies</a:t>
            </a:r>
          </a:p>
          <a:p>
            <a:pPr>
              <a:spcAft>
                <a:spcPts val="1200"/>
              </a:spcAft>
            </a:pPr>
            <a:r>
              <a:rPr lang="en-US" dirty="0"/>
              <a:t>Strategies to improve study efficiency </a:t>
            </a:r>
          </a:p>
        </p:txBody>
      </p:sp>
    </p:spTree>
    <p:extLst>
      <p:ext uri="{BB962C8B-B14F-4D97-AF65-F5344CB8AC3E}">
        <p14:creationId xmlns:p14="http://schemas.microsoft.com/office/powerpoint/2010/main" val="183720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96764"/>
              </p:ext>
            </p:extLst>
          </p:nvPr>
        </p:nvGraphicFramePr>
        <p:xfrm>
          <a:off x="1640176" y="2067647"/>
          <a:ext cx="5868108" cy="17449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5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Technical 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Accuracy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Effect on patient care</a:t>
                      </a:r>
                      <a:r>
                        <a:rPr lang="en-US" sz="1200" baseline="0" dirty="0"/>
                        <a:t> decisions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Patient outcome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Effect on society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Discovery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Mature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dirty="0"/>
                        <a:t>Disseminated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83874" y="239757"/>
            <a:ext cx="3819525" cy="7350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US" sz="3300" b="1" dirty="0">
                <a:solidFill>
                  <a:srgbClr val="2986E2"/>
                </a:solidFill>
                <a:latin typeface="+mj-lt"/>
                <a:ea typeface="+mj-ea"/>
                <a:cs typeface="+mj-cs"/>
              </a:rPr>
              <a:t>Choice of Endpoints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74" y="1097335"/>
            <a:ext cx="560121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50" dirty="0"/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appropriate for development phase</a:t>
            </a:r>
          </a:p>
        </p:txBody>
      </p:sp>
    </p:spTree>
    <p:extLst>
      <p:ext uri="{BB962C8B-B14F-4D97-AF65-F5344CB8AC3E}">
        <p14:creationId xmlns:p14="http://schemas.microsoft.com/office/powerpoint/2010/main" val="22391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4" y="335926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Details Make a Difference!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49" y="1026354"/>
            <a:ext cx="8545707" cy="388223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Consider a study of the accuracy of CT for detecting colon polyps.  </a:t>
            </a:r>
          </a:p>
          <a:p>
            <a:pPr>
              <a:buFont typeface="Arial"/>
              <a:buChar char="•"/>
            </a:pPr>
            <a:r>
              <a:rPr lang="en-US" dirty="0"/>
              <a:t>Suppose you want to compare accuracy with vs. without knowledge </a:t>
            </a:r>
            <a:r>
              <a:rPr lang="en-US"/>
              <a:t>of artificial </a:t>
            </a:r>
            <a:r>
              <a:rPr lang="en-US" dirty="0"/>
              <a:t>intelligence-assisted polyp detection (AI)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0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62198" y="142875"/>
            <a:ext cx="7819603" cy="5143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Without AI, reader finds a polyp in descending colon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7C645-4B83-4044-8EDE-E49FB0F9A054}"/>
              </a:ext>
            </a:extLst>
          </p:cNvPr>
          <p:cNvGrpSpPr/>
          <p:nvPr/>
        </p:nvGrpSpPr>
        <p:grpSpPr>
          <a:xfrm>
            <a:off x="2228849" y="981075"/>
            <a:ext cx="4686300" cy="3181350"/>
            <a:chOff x="2173224" y="1562100"/>
            <a:chExt cx="4686300" cy="3181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3224" y="1562100"/>
              <a:ext cx="4686300" cy="3181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70662" name="Hexagon 5"/>
            <p:cNvSpPr>
              <a:spLocks noChangeArrowheads="1"/>
            </p:cNvSpPr>
            <p:nvPr/>
          </p:nvSpPr>
          <p:spPr bwMode="auto">
            <a:xfrm>
              <a:off x="5886358" y="2628900"/>
              <a:ext cx="114300" cy="228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592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52954" y="242131"/>
            <a:ext cx="523809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AI marks 4 suspicious areas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DF3347-D88E-42CA-846D-F07ABC973E8C}"/>
              </a:ext>
            </a:extLst>
          </p:cNvPr>
          <p:cNvGrpSpPr/>
          <p:nvPr/>
        </p:nvGrpSpPr>
        <p:grpSpPr>
          <a:xfrm>
            <a:off x="2228850" y="981075"/>
            <a:ext cx="4686300" cy="3181350"/>
            <a:chOff x="2204763" y="1585913"/>
            <a:chExt cx="4686300" cy="3181350"/>
          </a:xfrm>
        </p:grpSpPr>
        <p:pic>
          <p:nvPicPr>
            <p:cNvPr id="71685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4763" y="1585913"/>
              <a:ext cx="468630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6" name="Rectangle 5"/>
            <p:cNvSpPr>
              <a:spLocks noChangeArrowheads="1"/>
            </p:cNvSpPr>
            <p:nvPr/>
          </p:nvSpPr>
          <p:spPr bwMode="auto">
            <a:xfrm>
              <a:off x="5257800" y="2514600"/>
              <a:ext cx="285750" cy="342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6008030" y="3496410"/>
              <a:ext cx="400050" cy="3309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5836580" y="2571750"/>
              <a:ext cx="342900" cy="2857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6103026" y="1714500"/>
              <a:ext cx="400050" cy="342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893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147887" y="98187"/>
            <a:ext cx="4848225" cy="857250"/>
          </a:xfrm>
        </p:spPr>
        <p:txBody>
          <a:bodyPr>
            <a:normAutofit/>
          </a:bodyPr>
          <a:lstStyle/>
          <a:p>
            <a:r>
              <a:rPr lang="en-US" sz="2000" dirty="0"/>
              <a:t>With AI, reader finds a second polyp. </a:t>
            </a:r>
            <a:br>
              <a:rPr lang="en-US" sz="2000" dirty="0"/>
            </a:br>
            <a:r>
              <a:rPr lang="en-US" sz="2000" dirty="0"/>
              <a:t>Did AI increase the reader’s accuracy?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EBB8D2-9D27-4DCA-9EF5-B7B47DE960A8}"/>
              </a:ext>
            </a:extLst>
          </p:cNvPr>
          <p:cNvGrpSpPr/>
          <p:nvPr/>
        </p:nvGrpSpPr>
        <p:grpSpPr>
          <a:xfrm>
            <a:off x="2228850" y="981075"/>
            <a:ext cx="4686300" cy="3181350"/>
            <a:chOff x="2171700" y="1585913"/>
            <a:chExt cx="4686300" cy="3181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700" y="1585913"/>
              <a:ext cx="4686300" cy="3181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72710" name="Hexagon 5"/>
            <p:cNvSpPr>
              <a:spLocks noChangeArrowheads="1"/>
            </p:cNvSpPr>
            <p:nvPr/>
          </p:nvSpPr>
          <p:spPr bwMode="auto">
            <a:xfrm>
              <a:off x="5886358" y="2649419"/>
              <a:ext cx="114300" cy="228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Heptagon 7"/>
            <p:cNvSpPr/>
            <p:nvPr/>
          </p:nvSpPr>
          <p:spPr bwMode="auto">
            <a:xfrm>
              <a:off x="5309615" y="2592269"/>
              <a:ext cx="285750" cy="114300"/>
            </a:xfrm>
            <a:prstGeom prst="hep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06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370733" y="15478"/>
            <a:ext cx="6172200" cy="1035556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Second example: </a:t>
            </a:r>
            <a:br>
              <a:rPr lang="en-US" sz="1800" dirty="0"/>
            </a:br>
            <a:r>
              <a:rPr lang="en-US" sz="1800" dirty="0"/>
              <a:t>Without AI, reader finds a FP in the ascending colon but misses the actual polyps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70E4E6-C94C-4E43-A58E-1BE2F2BB014C}"/>
              </a:ext>
            </a:extLst>
          </p:cNvPr>
          <p:cNvGrpSpPr/>
          <p:nvPr/>
        </p:nvGrpSpPr>
        <p:grpSpPr>
          <a:xfrm>
            <a:off x="2228850" y="981075"/>
            <a:ext cx="4686300" cy="3181350"/>
            <a:chOff x="2173224" y="1562100"/>
            <a:chExt cx="4686300" cy="3181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3224" y="1562100"/>
              <a:ext cx="4686300" cy="3181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2" name="Oval 1"/>
            <p:cNvSpPr/>
            <p:nvPr/>
          </p:nvSpPr>
          <p:spPr>
            <a:xfrm>
              <a:off x="4287865" y="3080845"/>
              <a:ext cx="226684" cy="197069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7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669904" y="153869"/>
            <a:ext cx="5804191" cy="51435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With AI, reader finds the polyps.</a:t>
            </a:r>
            <a:br>
              <a:rPr lang="en-US" sz="2000" dirty="0"/>
            </a:br>
            <a:r>
              <a:rPr lang="en-US" sz="2000" dirty="0"/>
              <a:t>Did AI increase the reader’s accuracy?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C5376-46BF-45AC-A0DD-08F606FDC333}"/>
              </a:ext>
            </a:extLst>
          </p:cNvPr>
          <p:cNvGrpSpPr/>
          <p:nvPr/>
        </p:nvGrpSpPr>
        <p:grpSpPr>
          <a:xfrm>
            <a:off x="2228849" y="981075"/>
            <a:ext cx="4686300" cy="3181350"/>
            <a:chOff x="2173224" y="1562100"/>
            <a:chExt cx="4686300" cy="3181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3224" y="1562100"/>
              <a:ext cx="4686300" cy="31813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70662" name="Hexagon 5"/>
            <p:cNvSpPr>
              <a:spLocks noChangeArrowheads="1"/>
            </p:cNvSpPr>
            <p:nvPr/>
          </p:nvSpPr>
          <p:spPr bwMode="auto">
            <a:xfrm>
              <a:off x="5886358" y="2628900"/>
              <a:ext cx="114300" cy="228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Heptagon 5"/>
            <p:cNvSpPr/>
            <p:nvPr/>
          </p:nvSpPr>
          <p:spPr bwMode="auto">
            <a:xfrm>
              <a:off x="5309615" y="2592269"/>
              <a:ext cx="285750" cy="114300"/>
            </a:xfrm>
            <a:prstGeom prst="heptag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855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52" y="222937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You Define a True Positive?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2" y="1118382"/>
            <a:ext cx="8545707" cy="37275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If a patient has disease, is it sufficient to find </a:t>
            </a:r>
            <a:r>
              <a:rPr lang="en-US" i="1" dirty="0"/>
              <a:t>anything</a:t>
            </a:r>
            <a:r>
              <a:rPr lang="en-US" dirty="0"/>
              <a:t> (even a FP)?</a:t>
            </a:r>
          </a:p>
          <a:p>
            <a:pPr>
              <a:spcAft>
                <a:spcPts val="1200"/>
              </a:spcAft>
            </a:pPr>
            <a:r>
              <a:rPr lang="en-US" dirty="0"/>
              <a:t>Does the reader need to correctly locate the lesion?</a:t>
            </a:r>
          </a:p>
          <a:p>
            <a:pPr>
              <a:spcAft>
                <a:spcPts val="1200"/>
              </a:spcAft>
            </a:pPr>
            <a:r>
              <a:rPr lang="en-US" dirty="0"/>
              <a:t>Does the reader need to find all lesions?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986E2"/>
                </a:solidFill>
              </a:rPr>
              <a:t>You need to consider these details when defining study endpoint.</a:t>
            </a:r>
          </a:p>
        </p:txBody>
      </p:sp>
    </p:spTree>
    <p:extLst>
      <p:ext uri="{BB962C8B-B14F-4D97-AF65-F5344CB8AC3E}">
        <p14:creationId xmlns:p14="http://schemas.microsoft.com/office/powerpoint/2010/main" val="91141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08" y="456461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of Building Blocks is Not Fixed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46" y="1208655"/>
            <a:ext cx="8545707" cy="2726189"/>
          </a:xfrm>
        </p:spPr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Prospective</a:t>
            </a:r>
          </a:p>
          <a:p>
            <a:pPr>
              <a:spcAft>
                <a:spcPts val="600"/>
              </a:spcAft>
            </a:pPr>
            <a:r>
              <a:rPr lang="en-US" dirty="0"/>
              <a:t>Retrospective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10" y="211289"/>
            <a:ext cx="4357826" cy="857250"/>
          </a:xfrm>
        </p:spPr>
        <p:txBody>
          <a:bodyPr/>
          <a:lstStyle/>
          <a:p>
            <a:r>
              <a:rPr lang="en-US" b="0" dirty="0"/>
              <a:t>Study Flow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1092671"/>
            <a:ext cx="9459685" cy="2989556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129" y="1304539"/>
            <a:ext cx="1529169" cy="20511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Study Objectives</a:t>
            </a:r>
          </a:p>
          <a:p>
            <a:pPr algn="ctr"/>
            <a:endParaRPr lang="en-US" sz="825" b="1" dirty="0"/>
          </a:p>
          <a:p>
            <a:pPr algn="ctr"/>
            <a:r>
              <a:rPr lang="en-US" b="1" dirty="0"/>
              <a:t>Identify patients</a:t>
            </a:r>
          </a:p>
          <a:p>
            <a:pPr algn="ctr"/>
            <a:endParaRPr lang="en-US" sz="1500" b="1" dirty="0"/>
          </a:p>
        </p:txBody>
      </p:sp>
      <p:sp>
        <p:nvSpPr>
          <p:cNvPr id="6" name="Rectangle 5"/>
          <p:cNvSpPr/>
          <p:nvPr/>
        </p:nvSpPr>
        <p:spPr>
          <a:xfrm>
            <a:off x="2432790" y="1443204"/>
            <a:ext cx="1527238" cy="20511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Performing and Interpreting Imaging Test(s)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7967" y="1574123"/>
            <a:ext cx="1527237" cy="20511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Reference Information</a:t>
            </a:r>
          </a:p>
          <a:p>
            <a:pPr algn="ctr"/>
            <a:endParaRPr lang="en-US" sz="1500" b="1" dirty="0"/>
          </a:p>
          <a:p>
            <a:pPr algn="ctr"/>
            <a:endParaRPr lang="en-US" sz="1500" b="1" dirty="0"/>
          </a:p>
        </p:txBody>
      </p:sp>
      <p:sp>
        <p:nvSpPr>
          <p:cNvPr id="8" name="Rectangle 7"/>
          <p:cNvSpPr/>
          <p:nvPr/>
        </p:nvSpPr>
        <p:spPr>
          <a:xfrm>
            <a:off x="5930750" y="1707978"/>
            <a:ext cx="1527237" cy="20511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Endpoints</a:t>
            </a:r>
          </a:p>
          <a:p>
            <a:pPr algn="ctr"/>
            <a:endParaRPr lang="en-US" sz="1500" b="1" dirty="0"/>
          </a:p>
          <a:p>
            <a:pPr algn="ctr"/>
            <a:endParaRPr lang="en-US" sz="1500" b="1" dirty="0"/>
          </a:p>
          <a:p>
            <a:pPr algn="ctr"/>
            <a:endParaRPr lang="en-US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889" y="211664"/>
            <a:ext cx="27735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98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835" y="211664"/>
            <a:ext cx="23968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98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0750" y="3165200"/>
            <a:ext cx="20347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600000" lon="1560000" rev="6000"/>
              </a:camera>
              <a:lightRig rig="threePt" dir="t"/>
            </a:scene3d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(reread images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 rot="-300000">
            <a:off x="4210522" y="3147996"/>
            <a:ext cx="1778376" cy="2769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Based on reference</a:t>
            </a:r>
          </a:p>
        </p:txBody>
      </p:sp>
      <p:sp>
        <p:nvSpPr>
          <p:cNvPr id="17" name="Left Brace 16"/>
          <p:cNvSpPr/>
          <p:nvPr/>
        </p:nvSpPr>
        <p:spPr>
          <a:xfrm rot="16469026">
            <a:off x="2153388" y="2478721"/>
            <a:ext cx="262097" cy="2413944"/>
          </a:xfrm>
          <a:prstGeom prst="leftBrace">
            <a:avLst>
              <a:gd name="adj1" fmla="val 8333"/>
              <a:gd name="adj2" fmla="val 52070"/>
            </a:avLst>
          </a:prstGeom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09391" y="3897561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Done in the past</a:t>
            </a:r>
          </a:p>
        </p:txBody>
      </p:sp>
    </p:spTree>
    <p:extLst>
      <p:ext uri="{BB962C8B-B14F-4D97-AF65-F5344CB8AC3E}">
        <p14:creationId xmlns:p14="http://schemas.microsoft.com/office/powerpoint/2010/main" val="16457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6 C 0.04844 -0.07254 0.09914 -0.14383 0.16407 -0.13396 C 0.22865 -0.12315 0.30799 -0.02994 0.38872 0.065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34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3117 C -0.0342 -0.08365 -0.05972 -0.1963 -0.09236 -0.20124 C -0.12535 -0.20618 -0.16458 -0.10433 -0.20365 -0.0015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116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C -0.01493 0.02284 -0.02916 0.04753 -0.06198 0.04753 C -0.09461 0.04753 -0.17326 0.00802 -0.19635 0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2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8E7A-DA6C-4B16-896D-82F11C45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" y="72838"/>
            <a:ext cx="8545512" cy="514350"/>
          </a:xfrm>
        </p:spPr>
        <p:txBody>
          <a:bodyPr/>
          <a:lstStyle/>
          <a:p>
            <a:r>
              <a:rPr lang="en-US" dirty="0"/>
              <a:t>Examples of Radiology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DD77-096B-480D-8070-50515AB7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76" y="933217"/>
            <a:ext cx="5440089" cy="3875245"/>
          </a:xfrm>
        </p:spPr>
        <p:txBody>
          <a:bodyPr/>
          <a:lstStyle/>
          <a:p>
            <a:r>
              <a:rPr lang="en-US" sz="1800" dirty="0"/>
              <a:t>Diagnostic accuracy studies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Presence / Extent / Location of disease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Screening studies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Technical development studies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Safety and feasibility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Multi-reader studies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Subjective vs. objective measurements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Radiomics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AI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D126C-E7EC-1302-0B43-3F3F4C5C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43" y="1267845"/>
            <a:ext cx="1857239" cy="2393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4D68D-70DD-B710-7D83-67DBA003E10F}"/>
              </a:ext>
            </a:extLst>
          </p:cNvPr>
          <p:cNvSpPr txBox="1"/>
          <p:nvPr/>
        </p:nvSpPr>
        <p:spPr>
          <a:xfrm>
            <a:off x="7547119" y="3653530"/>
            <a:ext cx="1478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Aerts et al., Nat Comm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36A0A-70DA-3D0F-8524-D0654697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83" y="1961919"/>
            <a:ext cx="1670915" cy="757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BF0F4-A51F-F391-937D-5E680C76F70D}"/>
              </a:ext>
            </a:extLst>
          </p:cNvPr>
          <p:cNvSpPr txBox="1"/>
          <p:nvPr/>
        </p:nvSpPr>
        <p:spPr>
          <a:xfrm>
            <a:off x="5144168" y="2693087"/>
            <a:ext cx="1920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Zhang et al., Med Eng &amp; Phys 2025</a:t>
            </a:r>
          </a:p>
        </p:txBody>
      </p:sp>
      <p:pic>
        <p:nvPicPr>
          <p:cNvPr id="8" name="Main graphic">
            <a:extLst>
              <a:ext uri="{FF2B5EF4-FFF2-40B4-BE49-F238E27FC236}">
                <a16:creationId xmlns:a16="http://schemas.microsoft.com/office/drawing/2014/main" id="{AF77EF86-279F-A3B3-1A1B-299B89CE0C95}"/>
              </a:ext>
            </a:extLst>
          </p:cNvPr>
          <p:cNvPicPr/>
          <p:nvPr/>
        </p:nvPicPr>
        <p:blipFill>
          <a:blip r:embed="rId4"/>
          <a:srcRect l="2209" t="16085" r="57108" b="35256"/>
          <a:stretch/>
        </p:blipFill>
        <p:spPr>
          <a:xfrm>
            <a:off x="5274322" y="3074246"/>
            <a:ext cx="1920424" cy="127428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49019-6750-301B-EE1F-1EEED2A844E0}"/>
              </a:ext>
            </a:extLst>
          </p:cNvPr>
          <p:cNvSpPr txBox="1"/>
          <p:nvPr/>
        </p:nvSpPr>
        <p:spPr>
          <a:xfrm>
            <a:off x="5313573" y="4240804"/>
            <a:ext cx="2063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Jochelson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Lobbes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Radiology 2021</a:t>
            </a:r>
          </a:p>
        </p:txBody>
      </p:sp>
    </p:spTree>
    <p:extLst>
      <p:ext uri="{BB962C8B-B14F-4D97-AF65-F5344CB8AC3E}">
        <p14:creationId xmlns:p14="http://schemas.microsoft.com/office/powerpoint/2010/main" val="1012458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 txBox="1">
            <a:spLocks/>
          </p:cNvSpPr>
          <p:nvPr/>
        </p:nvSpPr>
        <p:spPr>
          <a:xfrm>
            <a:off x="308170" y="225662"/>
            <a:ext cx="831532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986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 Examples of Diagnostic Accuracy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0C174-B6FF-452F-B05E-041FEC0C8549}"/>
              </a:ext>
            </a:extLst>
          </p:cNvPr>
          <p:cNvSpPr txBox="1"/>
          <p:nvPr/>
        </p:nvSpPr>
        <p:spPr>
          <a:xfrm>
            <a:off x="393895" y="1358415"/>
            <a:ext cx="380663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Prospective design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arenR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Retrospective design</a:t>
            </a:r>
          </a:p>
        </p:txBody>
      </p:sp>
    </p:spTree>
    <p:extLst>
      <p:ext uri="{BB962C8B-B14F-4D97-AF65-F5344CB8AC3E}">
        <p14:creationId xmlns:p14="http://schemas.microsoft.com/office/powerpoint/2010/main" val="4223019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FA38-85B9-DE21-C580-322488B3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study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EFFF-178A-25D9-73F6-F459803B3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57" y="1675439"/>
            <a:ext cx="8545707" cy="25276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to compare abbreviated breast MRI with contract-enhanced mammography…</a:t>
            </a:r>
          </a:p>
        </p:txBody>
      </p:sp>
    </p:spTree>
    <p:extLst>
      <p:ext uri="{BB962C8B-B14F-4D97-AF65-F5344CB8AC3E}">
        <p14:creationId xmlns:p14="http://schemas.microsoft.com/office/powerpoint/2010/main" val="420406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FA38-85B9-DE21-C580-322488B3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study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EFFF-178A-25D9-73F6-F459803B3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57" y="1675439"/>
            <a:ext cx="8545707" cy="25276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Among women at high risk of breast cancer, to estimate and compare the sensitivity and specificity of abbreviated breast MRI and contrast-enhanced mammography as read by board-certified mammographers.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BC8A7-314C-1D2D-A923-EEB5547501A6}"/>
              </a:ext>
            </a:extLst>
          </p:cNvPr>
          <p:cNvSpPr txBox="1"/>
          <p:nvPr/>
        </p:nvSpPr>
        <p:spPr>
          <a:xfrm>
            <a:off x="354013" y="650245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objective</a:t>
            </a:r>
          </a:p>
        </p:txBody>
      </p:sp>
    </p:spTree>
    <p:extLst>
      <p:ext uri="{BB962C8B-B14F-4D97-AF65-F5344CB8AC3E}">
        <p14:creationId xmlns:p14="http://schemas.microsoft.com/office/powerpoint/2010/main" val="39040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58816" y="652003"/>
            <a:ext cx="8169556" cy="390330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4239" y="1307940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/>
          </a:p>
          <a:p>
            <a:pPr algn="ctr"/>
            <a:r>
              <a:rPr lang="en-US" sz="1500" b="1" dirty="0"/>
              <a:t>Study Objective:</a:t>
            </a:r>
          </a:p>
          <a:p>
            <a:pPr algn="ctr"/>
            <a:endParaRPr lang="en-US" sz="750" dirty="0"/>
          </a:p>
          <a:p>
            <a:pPr algn="ctr"/>
            <a:r>
              <a:rPr lang="en-US" sz="1500" b="1" dirty="0"/>
              <a:t>Compare CEM and MRI</a:t>
            </a:r>
          </a:p>
          <a:p>
            <a:pPr algn="ctr"/>
            <a:endParaRPr lang="en-US" sz="825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Enroll 400 patients at high-risk for breast cancer  </a:t>
            </a:r>
          </a:p>
          <a:p>
            <a:pPr algn="ctr"/>
            <a:endParaRPr lang="en-US" sz="1500" b="1" dirty="0"/>
          </a:p>
        </p:txBody>
      </p:sp>
      <p:sp>
        <p:nvSpPr>
          <p:cNvPr id="6" name="Rectangle 5"/>
          <p:cNvSpPr/>
          <p:nvPr/>
        </p:nvSpPr>
        <p:spPr>
          <a:xfrm>
            <a:off x="2925993" y="1463438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Imaging Tests: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5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Perform CEM and MRI annually for three years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5628" y="150292"/>
            <a:ext cx="6172200" cy="857250"/>
          </a:xfrm>
        </p:spPr>
        <p:txBody>
          <a:bodyPr/>
          <a:lstStyle/>
          <a:p>
            <a:r>
              <a:rPr lang="en-US" dirty="0"/>
              <a:t>Prospective study example</a:t>
            </a:r>
          </a:p>
        </p:txBody>
      </p:sp>
    </p:spTree>
    <p:extLst>
      <p:ext uri="{BB962C8B-B14F-4D97-AF65-F5344CB8AC3E}">
        <p14:creationId xmlns:p14="http://schemas.microsoft.com/office/powerpoint/2010/main" val="1709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52" y="299858"/>
            <a:ext cx="8545512" cy="514350"/>
          </a:xfrm>
        </p:spPr>
        <p:txBody>
          <a:bodyPr/>
          <a:lstStyle/>
          <a:p>
            <a:r>
              <a:rPr lang="en-US" dirty="0"/>
              <a:t>Breast Imaging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57" y="1103047"/>
            <a:ext cx="8545707" cy="3882237"/>
          </a:xfrm>
        </p:spPr>
        <p:txBody>
          <a:bodyPr/>
          <a:lstStyle/>
          <a:p>
            <a:r>
              <a:rPr lang="en-US" dirty="0"/>
              <a:t>Paired design: All patients have both contrast mammogram and MRI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r>
              <a:rPr lang="en-US" dirty="0"/>
              <a:t>Paired (vs. unpaired) designs</a:t>
            </a:r>
          </a:p>
          <a:p>
            <a:pPr lvl="1"/>
            <a:r>
              <a:rPr lang="en-US" dirty="0"/>
              <a:t>Control for case-difficulty, eliminate confounding</a:t>
            </a:r>
          </a:p>
          <a:p>
            <a:pPr lvl="1"/>
            <a:r>
              <a:rPr lang="en-US" dirty="0"/>
              <a:t>Statistically more efficient → smaller sample size</a:t>
            </a:r>
          </a:p>
          <a:p>
            <a:pPr lvl="1"/>
            <a:r>
              <a:rPr lang="en-US" dirty="0"/>
              <a:t>Pairing </a:t>
            </a:r>
            <a:r>
              <a:rPr lang="en-US" i="1" dirty="0"/>
              <a:t>ensures</a:t>
            </a:r>
            <a:r>
              <a:rPr lang="en-US" dirty="0"/>
              <a:t> that two groups are same</a:t>
            </a:r>
          </a:p>
          <a:p>
            <a:pPr lvl="2"/>
            <a:r>
              <a:rPr lang="en-US" dirty="0"/>
              <a:t>(Randomization makes two groups </a:t>
            </a:r>
            <a:r>
              <a:rPr lang="en-US" i="1" dirty="0"/>
              <a:t>similar.</a:t>
            </a:r>
            <a:r>
              <a:rPr lang="en-US" dirty="0"/>
              <a:t>) </a:t>
            </a:r>
          </a:p>
          <a:p>
            <a:pPr lvl="1">
              <a:buClr>
                <a:srgbClr val="FFFF00"/>
              </a:buClr>
              <a:buNone/>
            </a:pPr>
            <a:endParaRPr lang="en-US" dirty="0"/>
          </a:p>
          <a:p>
            <a:pPr lvl="1">
              <a:buClr>
                <a:srgbClr val="FFFF00"/>
              </a:buClr>
            </a:pPr>
            <a:endParaRPr lang="en-US" dirty="0"/>
          </a:p>
          <a:p>
            <a:pPr lvl="1">
              <a:buClr>
                <a:srgbClr val="FFFF00"/>
              </a:buClr>
            </a:pPr>
            <a:endParaRPr lang="en-US" dirty="0"/>
          </a:p>
          <a:p>
            <a:pPr lvl="1">
              <a:buClr>
                <a:srgbClr val="FFFF00"/>
              </a:buClr>
            </a:pPr>
            <a:endParaRPr lang="en-US" dirty="0"/>
          </a:p>
          <a:p>
            <a:pPr lvl="1">
              <a:buClr>
                <a:srgbClr val="FFFF00"/>
              </a:buClr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1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323850"/>
            <a:ext cx="8545512" cy="514350"/>
          </a:xfrm>
        </p:spPr>
        <p:txBody>
          <a:bodyPr/>
          <a:lstStyle/>
          <a:p>
            <a:r>
              <a:rPr lang="en-US" dirty="0"/>
              <a:t>Breast Imaging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" y="1097280"/>
            <a:ext cx="7981095" cy="326478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Blinded design:</a:t>
            </a:r>
          </a:p>
          <a:p>
            <a:pPr lvl="1">
              <a:buClr>
                <a:srgbClr val="FFFF00"/>
              </a:buClr>
              <a:buNone/>
            </a:pPr>
            <a:r>
              <a:rPr lang="en-US" dirty="0"/>
              <a:t>   Technicians perform MRI  without knowledge of mammogram (and vice versa), AND images read by radiologists who haven’t seen competing images.</a:t>
            </a:r>
          </a:p>
          <a:p>
            <a:pPr lvl="1"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57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652003"/>
            <a:ext cx="9039828" cy="390330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1141" y="1583766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endParaRPr lang="en-US" sz="1500" b="1" dirty="0"/>
          </a:p>
          <a:p>
            <a:pPr algn="ctr" defTabSz="800100">
              <a:lnSpc>
                <a:spcPct val="90000"/>
              </a:lnSpc>
            </a:pPr>
            <a:r>
              <a:rPr lang="en-US" sz="1600" b="1" dirty="0"/>
              <a:t>Reference</a:t>
            </a:r>
          </a:p>
          <a:p>
            <a:pPr algn="ctr" defTabSz="800100">
              <a:lnSpc>
                <a:spcPct val="90000"/>
              </a:lnSpc>
            </a:pPr>
            <a:r>
              <a:rPr lang="en-US" sz="1600" b="1" dirty="0"/>
              <a:t>Information:</a:t>
            </a:r>
          </a:p>
          <a:p>
            <a:pPr algn="ctr" defTabSz="800100">
              <a:lnSpc>
                <a:spcPct val="90000"/>
              </a:lnSpc>
            </a:pPr>
            <a:endParaRPr lang="en-US" sz="16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Perform biopsy, surgery (if indicated); follow all patients </a:t>
            </a:r>
          </a:p>
          <a:p>
            <a:pPr algn="ctr"/>
            <a:endParaRPr lang="en-US" sz="1500" b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02033" y="177800"/>
            <a:ext cx="5539933" cy="857250"/>
          </a:xfrm>
        </p:spPr>
        <p:txBody>
          <a:bodyPr/>
          <a:lstStyle/>
          <a:p>
            <a:r>
              <a:rPr lang="en-US" dirty="0"/>
              <a:t>Prospective study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040534-C115-4089-A22B-C3D450196A55}"/>
              </a:ext>
            </a:extLst>
          </p:cNvPr>
          <p:cNvSpPr/>
          <p:nvPr/>
        </p:nvSpPr>
        <p:spPr>
          <a:xfrm>
            <a:off x="527633" y="1307940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/>
          </a:p>
          <a:p>
            <a:pPr algn="ctr"/>
            <a:r>
              <a:rPr lang="en-US" sz="1500" b="1" dirty="0"/>
              <a:t>Study Objective:</a:t>
            </a:r>
          </a:p>
          <a:p>
            <a:pPr algn="ctr"/>
            <a:endParaRPr lang="en-US" sz="750" dirty="0"/>
          </a:p>
          <a:p>
            <a:pPr algn="ctr"/>
            <a:r>
              <a:rPr lang="en-US" sz="1500" b="1" dirty="0"/>
              <a:t>Compare CEM and MRI</a:t>
            </a:r>
          </a:p>
          <a:p>
            <a:pPr algn="ctr"/>
            <a:endParaRPr lang="en-US" sz="825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Enroll 400 patients at high-risk for breast cancer  </a:t>
            </a:r>
          </a:p>
          <a:p>
            <a:pPr algn="ctr"/>
            <a:endParaRPr lang="en-US" sz="15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BDDDE-C0CA-4939-B5D8-626D05CEDDE4}"/>
              </a:ext>
            </a:extLst>
          </p:cNvPr>
          <p:cNvSpPr/>
          <p:nvPr/>
        </p:nvSpPr>
        <p:spPr>
          <a:xfrm>
            <a:off x="2289387" y="1463438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Imaging Tests: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5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Perform CEM and MRI annually for three years </a:t>
            </a:r>
          </a:p>
        </p:txBody>
      </p:sp>
    </p:spTree>
    <p:extLst>
      <p:ext uri="{BB962C8B-B14F-4D97-AF65-F5344CB8AC3E}">
        <p14:creationId xmlns:p14="http://schemas.microsoft.com/office/powerpoint/2010/main" val="25926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75633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Imaging Example </a:t>
            </a:r>
            <a:br>
              <a:rPr lang="en-US" dirty="0"/>
            </a:br>
            <a:r>
              <a:rPr lang="en-US" dirty="0"/>
              <a:t>Reference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301949"/>
            <a:ext cx="8545707" cy="38822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Composite reference standard</a:t>
            </a:r>
          </a:p>
          <a:p>
            <a:r>
              <a:rPr lang="en-US" dirty="0"/>
              <a:t>Combination of biopsy results within 365 days of the imaging tests and clinical follow-up at 1 year</a:t>
            </a:r>
          </a:p>
          <a:p>
            <a:pPr lvl="1"/>
            <a:r>
              <a:rPr lang="en-US" dirty="0"/>
              <a:t>Includes interview with participant and medical record review.</a:t>
            </a:r>
          </a:p>
        </p:txBody>
      </p:sp>
    </p:spTree>
    <p:extLst>
      <p:ext uri="{BB962C8B-B14F-4D97-AF65-F5344CB8AC3E}">
        <p14:creationId xmlns:p14="http://schemas.microsoft.com/office/powerpoint/2010/main" val="345419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3">
            <a:extLst>
              <a:ext uri="{FF2B5EF4-FFF2-40B4-BE49-F238E27FC236}">
                <a16:creationId xmlns:a16="http://schemas.microsoft.com/office/drawing/2014/main" id="{5EAB1F0E-D88F-407B-8B42-4A7C75AF4458}"/>
              </a:ext>
            </a:extLst>
          </p:cNvPr>
          <p:cNvSpPr/>
          <p:nvPr/>
        </p:nvSpPr>
        <p:spPr>
          <a:xfrm>
            <a:off x="0" y="652003"/>
            <a:ext cx="9039828" cy="390330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2D172-6554-4ADC-896F-F90AD62D240C}"/>
              </a:ext>
            </a:extLst>
          </p:cNvPr>
          <p:cNvSpPr/>
          <p:nvPr/>
        </p:nvSpPr>
        <p:spPr>
          <a:xfrm>
            <a:off x="4051141" y="1583766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endParaRPr lang="en-US" sz="1500" b="1" dirty="0"/>
          </a:p>
          <a:p>
            <a:pPr algn="ctr" defTabSz="800100">
              <a:lnSpc>
                <a:spcPct val="90000"/>
              </a:lnSpc>
            </a:pPr>
            <a:r>
              <a:rPr lang="en-US" sz="1600" b="1" dirty="0"/>
              <a:t>Reference</a:t>
            </a:r>
          </a:p>
          <a:p>
            <a:pPr algn="ctr" defTabSz="800100">
              <a:lnSpc>
                <a:spcPct val="90000"/>
              </a:lnSpc>
            </a:pPr>
            <a:r>
              <a:rPr lang="en-US" sz="1600" b="1" dirty="0"/>
              <a:t>Information: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6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Perform biopsy, surgery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(if indicated); follow all patients </a:t>
            </a:r>
          </a:p>
          <a:p>
            <a:pPr algn="ctr"/>
            <a:endParaRPr lang="en-US" sz="15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5EED8-A571-43A4-8163-91C7E73A0124}"/>
              </a:ext>
            </a:extLst>
          </p:cNvPr>
          <p:cNvSpPr/>
          <p:nvPr/>
        </p:nvSpPr>
        <p:spPr>
          <a:xfrm>
            <a:off x="527633" y="1307940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/>
          </a:p>
          <a:p>
            <a:pPr algn="ctr"/>
            <a:r>
              <a:rPr lang="en-US" sz="1500" b="1" dirty="0"/>
              <a:t>Study Objective:</a:t>
            </a:r>
          </a:p>
          <a:p>
            <a:pPr algn="ctr"/>
            <a:endParaRPr lang="en-US" sz="750" dirty="0"/>
          </a:p>
          <a:p>
            <a:pPr algn="ctr"/>
            <a:r>
              <a:rPr lang="en-US" sz="1500" b="1" dirty="0"/>
              <a:t>Compare CEM and MRI</a:t>
            </a:r>
          </a:p>
          <a:p>
            <a:pPr algn="ctr"/>
            <a:endParaRPr lang="en-US" sz="825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Enroll 400 patients at high-risk for breast cancer  </a:t>
            </a:r>
          </a:p>
          <a:p>
            <a:pPr algn="ctr"/>
            <a:endParaRPr lang="en-US" sz="15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599086-F72D-4056-863F-1C606C21BE19}"/>
              </a:ext>
            </a:extLst>
          </p:cNvPr>
          <p:cNvSpPr/>
          <p:nvPr/>
        </p:nvSpPr>
        <p:spPr>
          <a:xfrm>
            <a:off x="2289387" y="1463438"/>
            <a:ext cx="1761754" cy="2216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Imaging Tests: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5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Perform CEM and MRI annually for three years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85900" y="177800"/>
            <a:ext cx="6172200" cy="857250"/>
          </a:xfrm>
        </p:spPr>
        <p:txBody>
          <a:bodyPr/>
          <a:lstStyle/>
          <a:p>
            <a:r>
              <a:rPr lang="en-US" dirty="0"/>
              <a:t>Prospective study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2895" y="1704095"/>
            <a:ext cx="1646791" cy="221662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tlCol="0" anchor="t" anchorCtr="0"/>
          <a:lstStyle/>
          <a:p>
            <a:pPr algn="ctr" defTabSz="800100">
              <a:lnSpc>
                <a:spcPct val="90000"/>
              </a:lnSpc>
            </a:pPr>
            <a:endParaRPr lang="en-US" sz="1600" b="1" dirty="0"/>
          </a:p>
          <a:p>
            <a:pPr algn="ctr" defTabSz="800100">
              <a:lnSpc>
                <a:spcPct val="90000"/>
              </a:lnSpc>
            </a:pPr>
            <a:r>
              <a:rPr lang="en-US" sz="1600" b="1" dirty="0"/>
              <a:t>Endpoint:</a:t>
            </a:r>
          </a:p>
          <a:p>
            <a:pPr algn="ctr" defTabSz="800100">
              <a:lnSpc>
                <a:spcPct val="90000"/>
              </a:lnSpc>
            </a:pPr>
            <a:endParaRPr lang="en-US" sz="15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5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/>
              <a:t>Sensitivity and Specificity</a:t>
            </a:r>
          </a:p>
          <a:p>
            <a:pPr algn="ctr"/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5152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46" y="78921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Imaging Example</a:t>
            </a:r>
            <a:br>
              <a:rPr lang="en-US" dirty="0"/>
            </a:br>
            <a:r>
              <a:rPr lang="en-US" dirty="0"/>
              <a:t>Reference Standards -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46" y="1519311"/>
            <a:ext cx="8545707" cy="3533106"/>
          </a:xfrm>
        </p:spPr>
        <p:txBody>
          <a:bodyPr/>
          <a:lstStyle/>
          <a:p>
            <a:r>
              <a:rPr lang="en-US" dirty="0"/>
              <a:t>Of 400 high-risk patients, only 5 developed cancer over the three-year study.  </a:t>
            </a:r>
          </a:p>
          <a:p>
            <a:pPr algn="ctr">
              <a:buClr>
                <a:srgbClr val="FFFF00"/>
              </a:buClr>
              <a:buNone/>
            </a:pPr>
            <a:r>
              <a:rPr lang="en-US" dirty="0"/>
              <a:t>    Unable to reliably estimate sensitivity!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r>
              <a:rPr lang="en-US" dirty="0"/>
              <a:t>This is one reason why retrospective designs are used often for accuracy studies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4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1864-623E-46B3-9FF3-3D40C64C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66675"/>
            <a:ext cx="8945525" cy="514350"/>
          </a:xfrm>
        </p:spPr>
        <p:txBody>
          <a:bodyPr/>
          <a:lstStyle/>
          <a:p>
            <a:r>
              <a:rPr lang="en-US" sz="3000" dirty="0"/>
              <a:t>Developmental Stages of Imaging Technology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02AE30-34E6-4151-882E-146059034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570205"/>
              </p:ext>
            </p:extLst>
          </p:nvPr>
        </p:nvGraphicFramePr>
        <p:xfrm>
          <a:off x="266263" y="815163"/>
          <a:ext cx="8216295" cy="395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9DF06E-98D7-4C29-AB58-3F28CCD61F47}"/>
              </a:ext>
            </a:extLst>
          </p:cNvPr>
          <p:cNvSpPr txBox="1"/>
          <p:nvPr/>
        </p:nvSpPr>
        <p:spPr>
          <a:xfrm>
            <a:off x="3707580" y="1146784"/>
            <a:ext cx="196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Technical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8630C-7CF8-488E-9338-98E46AE02F75}"/>
              </a:ext>
            </a:extLst>
          </p:cNvPr>
          <p:cNvSpPr txBox="1"/>
          <p:nvPr/>
        </p:nvSpPr>
        <p:spPr>
          <a:xfrm>
            <a:off x="4374411" y="1940507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Diagnostic accuracy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Impact on diagnostic thinking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1CC30-5668-4678-8DF7-A233F8E943E4}"/>
              </a:ext>
            </a:extLst>
          </p:cNvPr>
          <p:cNvSpPr txBox="1"/>
          <p:nvPr/>
        </p:nvSpPr>
        <p:spPr>
          <a:xfrm>
            <a:off x="4688971" y="2679773"/>
            <a:ext cx="259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75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Diagnostic accuracy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Impact on diagnostic thinking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Impact on therapeutic planning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Effect on health outcomes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BDB49-789D-438D-96B5-360C5FD90026}"/>
              </a:ext>
            </a:extLst>
          </p:cNvPr>
          <p:cNvSpPr txBox="1"/>
          <p:nvPr/>
        </p:nvSpPr>
        <p:spPr>
          <a:xfrm>
            <a:off x="5636155" y="3954442"/>
            <a:ext cx="2252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Effect on health outcomes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 Cost &amp; benefits to society</a:t>
            </a:r>
          </a:p>
        </p:txBody>
      </p:sp>
    </p:spTree>
    <p:extLst>
      <p:ext uri="{BB962C8B-B14F-4D97-AF65-F5344CB8AC3E}">
        <p14:creationId xmlns:p14="http://schemas.microsoft.com/office/powerpoint/2010/main" val="3661538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-233539" y="560033"/>
            <a:ext cx="9611078" cy="390330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889" y="1169437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Imaging Tests:</a:t>
            </a:r>
          </a:p>
          <a:p>
            <a:pPr lvl="0" algn="ctr"/>
            <a:endParaRPr lang="en-US" b="1" dirty="0"/>
          </a:p>
          <a:p>
            <a:pPr lvl="0" algn="ctr"/>
            <a:r>
              <a:rPr lang="en-US" b="1" dirty="0"/>
              <a:t>CT Colonography performed </a:t>
            </a:r>
          </a:p>
          <a:p>
            <a:pPr lvl="0" algn="ctr"/>
            <a:r>
              <a:rPr lang="en-US" b="1" i="1" dirty="0"/>
              <a:t>in the past </a:t>
            </a:r>
          </a:p>
          <a:p>
            <a:pPr algn="ctr"/>
            <a:endParaRPr lang="en-US" sz="1500" b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85900" y="177800"/>
            <a:ext cx="6172200" cy="857250"/>
          </a:xfrm>
        </p:spPr>
        <p:txBody>
          <a:bodyPr/>
          <a:lstStyle/>
          <a:p>
            <a:r>
              <a:rPr lang="en-US" dirty="0"/>
              <a:t>Retrospective study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C54AA-6FDB-4872-8EB4-EDD31B3AEBF9}"/>
              </a:ext>
            </a:extLst>
          </p:cNvPr>
          <p:cNvSpPr/>
          <p:nvPr/>
        </p:nvSpPr>
        <p:spPr>
          <a:xfrm>
            <a:off x="2051916" y="1296856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r>
              <a:rPr lang="en-US" b="1" dirty="0"/>
              <a:t>Reference Information: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0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Optical Colonoscopy performed </a:t>
            </a:r>
            <a:r>
              <a:rPr lang="en-US" b="1" i="1" dirty="0"/>
              <a:t>in the past</a:t>
            </a:r>
            <a:endParaRPr lang="en-US" b="1" dirty="0"/>
          </a:p>
          <a:p>
            <a:pPr algn="ctr"/>
            <a:endParaRPr lang="en-US" sz="15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6859B-2243-465F-90B1-99D65DE5AE07}"/>
              </a:ext>
            </a:extLst>
          </p:cNvPr>
          <p:cNvSpPr/>
          <p:nvPr/>
        </p:nvSpPr>
        <p:spPr>
          <a:xfrm>
            <a:off x="3968943" y="1417283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Study objective:</a:t>
            </a:r>
          </a:p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Estimate and compare accuracy of CTC with and without AI</a:t>
            </a:r>
          </a:p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(Identify 50 patients with and 50 without polyps on OC)</a:t>
            </a:r>
            <a:endParaRPr lang="en-US" sz="1100" b="1" dirty="0"/>
          </a:p>
          <a:p>
            <a:pPr algn="ctr"/>
            <a:endParaRPr lang="en-US" sz="15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41F2E-67B8-493C-9BF5-BF42912856E2}"/>
              </a:ext>
            </a:extLst>
          </p:cNvPr>
          <p:cNvSpPr/>
          <p:nvPr/>
        </p:nvSpPr>
        <p:spPr>
          <a:xfrm>
            <a:off x="527169" y="4711784"/>
            <a:ext cx="13596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Dachman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2010)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0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3">
            <a:extLst>
              <a:ext uri="{FF2B5EF4-FFF2-40B4-BE49-F238E27FC236}">
                <a16:creationId xmlns:a16="http://schemas.microsoft.com/office/drawing/2014/main" id="{FA00ADA4-CA5B-4886-A52F-ABD9AAE68091}"/>
              </a:ext>
            </a:extLst>
          </p:cNvPr>
          <p:cNvSpPr/>
          <p:nvPr/>
        </p:nvSpPr>
        <p:spPr>
          <a:xfrm>
            <a:off x="-233539" y="560033"/>
            <a:ext cx="9611078" cy="390330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4599E-F715-4420-81D3-E08C656DA8A7}"/>
              </a:ext>
            </a:extLst>
          </p:cNvPr>
          <p:cNvSpPr/>
          <p:nvPr/>
        </p:nvSpPr>
        <p:spPr>
          <a:xfrm>
            <a:off x="134889" y="1169437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Imaging Tests:</a:t>
            </a:r>
          </a:p>
          <a:p>
            <a:pPr lvl="0" algn="ctr"/>
            <a:endParaRPr lang="en-US" b="1" dirty="0"/>
          </a:p>
          <a:p>
            <a:pPr lvl="0" algn="ctr"/>
            <a:r>
              <a:rPr lang="en-US" b="1" dirty="0"/>
              <a:t>CT Colonography performed </a:t>
            </a:r>
          </a:p>
          <a:p>
            <a:pPr lvl="0" algn="ctr"/>
            <a:r>
              <a:rPr lang="en-US" b="1" i="1" dirty="0"/>
              <a:t>in the past </a:t>
            </a:r>
          </a:p>
          <a:p>
            <a:pPr algn="ctr"/>
            <a:endParaRPr lang="en-US" sz="15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EA6B4-0D0B-4BFA-A1CA-208C0F13D93E}"/>
              </a:ext>
            </a:extLst>
          </p:cNvPr>
          <p:cNvSpPr/>
          <p:nvPr/>
        </p:nvSpPr>
        <p:spPr>
          <a:xfrm>
            <a:off x="2051916" y="1296856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r>
              <a:rPr lang="en-US" b="1" dirty="0"/>
              <a:t>Reference Information: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en-US" sz="1000" b="1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Optical Colonoscopy performed </a:t>
            </a:r>
            <a:r>
              <a:rPr lang="en-US" b="1" i="1" dirty="0"/>
              <a:t>in the past</a:t>
            </a:r>
            <a:endParaRPr lang="en-US" b="1" dirty="0"/>
          </a:p>
          <a:p>
            <a:pPr algn="ctr"/>
            <a:endParaRPr lang="en-US" sz="15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E2EE09-7473-4D54-A3E6-13D6A638C092}"/>
              </a:ext>
            </a:extLst>
          </p:cNvPr>
          <p:cNvSpPr/>
          <p:nvPr/>
        </p:nvSpPr>
        <p:spPr>
          <a:xfrm>
            <a:off x="3968943" y="1417283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Study objective:</a:t>
            </a:r>
          </a:p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Estimate and compare accuracy of CTC with and without AI</a:t>
            </a:r>
          </a:p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 defTabSz="800100">
              <a:lnSpc>
                <a:spcPct val="90000"/>
              </a:lnSpc>
            </a:pPr>
            <a:r>
              <a:rPr lang="en-US" sz="1400" b="1" dirty="0"/>
              <a:t>(Identify 50 patients with and 50 without polyps on OC)</a:t>
            </a:r>
            <a:endParaRPr lang="en-US" sz="1100" b="1" dirty="0"/>
          </a:p>
          <a:p>
            <a:pPr algn="ctr"/>
            <a:endParaRPr lang="en-US" sz="1500" b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85900" y="177800"/>
            <a:ext cx="6172200" cy="857250"/>
          </a:xfrm>
        </p:spPr>
        <p:txBody>
          <a:bodyPr/>
          <a:lstStyle/>
          <a:p>
            <a:r>
              <a:rPr lang="en-US" dirty="0"/>
              <a:t>Retrospective study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169" y="4727306"/>
            <a:ext cx="13596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Dachman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2010)</a:t>
            </a:r>
            <a:endParaRPr lang="en-US" sz="10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4BEB2-02DA-477E-B692-98DC9A71F12E}"/>
              </a:ext>
            </a:extLst>
          </p:cNvPr>
          <p:cNvSpPr/>
          <p:nvPr/>
        </p:nvSpPr>
        <p:spPr>
          <a:xfrm>
            <a:off x="5873291" y="1561549"/>
            <a:ext cx="1751948" cy="237529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3810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</a:pPr>
            <a:endParaRPr lang="en-US" sz="1400" b="1" dirty="0"/>
          </a:p>
          <a:p>
            <a:pPr algn="ctr"/>
            <a:r>
              <a:rPr lang="en-US" sz="1600" b="1" dirty="0"/>
              <a:t>Endpoints: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Segment-level AUC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/>
              <a:t>(19 readers interpret images)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3094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46" y="98192"/>
            <a:ext cx="8545512" cy="514350"/>
          </a:xfrm>
        </p:spPr>
        <p:txBody>
          <a:bodyPr>
            <a:noAutofit/>
          </a:bodyPr>
          <a:lstStyle/>
          <a:p>
            <a:r>
              <a:rPr lang="en-US" sz="3000" dirty="0"/>
              <a:t>Colon AI CT Study Example</a:t>
            </a:r>
            <a:br>
              <a:rPr lang="en-US" sz="3000" dirty="0"/>
            </a:br>
            <a:r>
              <a:rPr lang="en-US" sz="3000" dirty="0"/>
              <a:t>Re-Reading Images for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46" y="1191646"/>
            <a:ext cx="8545707" cy="388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25" u="sng" dirty="0"/>
              <a:t>Cross-Over Design</a:t>
            </a:r>
          </a:p>
          <a:p>
            <a:pPr marL="0" indent="0">
              <a:buNone/>
            </a:pPr>
            <a:r>
              <a:rPr lang="en-US" dirty="0"/>
              <a:t>19 readers interpreted images in 4 reading sessions: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Session 1: 50 cases without AI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Session 2: 50 cases with AI</a:t>
            </a:r>
          </a:p>
          <a:p>
            <a:pPr marL="342900" lvl="1" indent="0">
              <a:buFont typeface="Arial" pitchFamily="34" charset="0"/>
              <a:buChar char="•"/>
            </a:pPr>
            <a:endParaRPr lang="en-US" dirty="0"/>
          </a:p>
          <a:p>
            <a:pPr marL="342900" lvl="1" indent="0">
              <a:buFont typeface="Arial" pitchFamily="34" charset="0"/>
              <a:buChar char="•"/>
            </a:pPr>
            <a:r>
              <a:rPr lang="en-US" i="1" dirty="0"/>
              <a:t>   </a:t>
            </a:r>
            <a:r>
              <a:rPr lang="en-US" b="1" dirty="0"/>
              <a:t>One month wash-out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endParaRPr lang="en-US" i="1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 Session 3: first 50 cases with AI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Session 4: second 50 cases without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3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2" y="66675"/>
            <a:ext cx="868447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Colon AI CT Study Example: Endpoint Definition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" y="1408674"/>
            <a:ext cx="8403125" cy="2910107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2986E2"/>
                </a:solidFill>
              </a:rPr>
              <a:t>Primary Analysis: (segment-level)</a:t>
            </a:r>
          </a:p>
          <a:p>
            <a:pPr>
              <a:buNone/>
            </a:pPr>
            <a:r>
              <a:rPr lang="en-US" dirty="0"/>
              <a:t>True Positive: reader must correctly locate at least one polyp in segment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(as opposed to defining a true positive by:</a:t>
            </a:r>
          </a:p>
          <a:p>
            <a:pPr>
              <a:buNone/>
            </a:pPr>
            <a:r>
              <a:rPr lang="en-US" dirty="0"/>
              <a:t>   reader must correctly locate at least one polyp in patient)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87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7" y="66675"/>
            <a:ext cx="8545512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Augmenting Retrospective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2" y="731813"/>
            <a:ext cx="8545707" cy="340608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sz="2475" dirty="0"/>
              <a:t>Augment sample with diseased patients  </a:t>
            </a:r>
          </a:p>
          <a:p>
            <a:pPr>
              <a:buClr>
                <a:srgbClr val="FFFF00"/>
              </a:buClr>
              <a:buNone/>
            </a:pPr>
            <a:endParaRPr lang="en-US" sz="2475" dirty="0"/>
          </a:p>
          <a:p>
            <a:r>
              <a:rPr lang="en-US" sz="2475" i="1" dirty="0"/>
              <a:t>Increasing prevalence doesn’t cause bias in estimates of sensitivity, specificity, and AUC!  </a:t>
            </a:r>
          </a:p>
        </p:txBody>
      </p:sp>
    </p:spTree>
    <p:extLst>
      <p:ext uri="{BB962C8B-B14F-4D97-AF65-F5344CB8AC3E}">
        <p14:creationId xmlns:p14="http://schemas.microsoft.com/office/powerpoint/2010/main" val="1031702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Enriching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Enrich sample with challenging images.  </a:t>
            </a:r>
          </a:p>
          <a:p>
            <a:pPr lvl="1"/>
            <a:r>
              <a:rPr lang="en-US" sz="1800" dirty="0"/>
              <a:t>Ensures we have a good idea of how the modality works in hard cases.</a:t>
            </a:r>
          </a:p>
          <a:p>
            <a:pPr lvl="1"/>
            <a:r>
              <a:rPr lang="en-US" sz="1800" dirty="0"/>
              <a:t>In study comparing two modalities, many cases will be obvious, thus easily diagnosed by both modalities.  It doesn’t help the study power to have these cases in study.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09596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Enriching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Enrich sample with challenging images.  </a:t>
            </a:r>
          </a:p>
          <a:p>
            <a:pPr lvl="1"/>
            <a:r>
              <a:rPr lang="en-US" sz="1800" dirty="0"/>
              <a:t>Ensures we have a good idea of how the modality works in hard cases.</a:t>
            </a:r>
          </a:p>
          <a:p>
            <a:pPr lvl="1"/>
            <a:r>
              <a:rPr lang="en-US" sz="1800" dirty="0"/>
              <a:t>In study comparing two modalities, many cases will be obvious, thus easily diagnosed by both modalities.  It doesn’t help the study power to have these cases in study. </a:t>
            </a:r>
          </a:p>
          <a:p>
            <a:endParaRPr lang="en-US" sz="2100" dirty="0"/>
          </a:p>
          <a:p>
            <a:r>
              <a:rPr lang="en-US" sz="2100" dirty="0"/>
              <a:t>Enriching the sample with difficult cases improves study power, </a:t>
            </a:r>
            <a:r>
              <a:rPr lang="en-US" sz="2100" i="1" dirty="0">
                <a:solidFill>
                  <a:srgbClr val="2986E2"/>
                </a:solidFill>
              </a:rPr>
              <a:t>but estimates of accuracy will be lower 								     </a:t>
            </a:r>
            <a:r>
              <a:rPr lang="en-US" sz="1500" dirty="0"/>
              <a:t>(so need to understand/discuss this in paper)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4186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75" dirty="0"/>
              <a:t>Disadvantages of Retrospective Readings: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23" y="1145250"/>
            <a:ext cx="8545707" cy="388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50" dirty="0"/>
              <a:t>Reader interpretations may suffer from lab-effect:</a:t>
            </a:r>
          </a:p>
          <a:p>
            <a:pPr marL="0" indent="0">
              <a:buNone/>
            </a:pPr>
            <a:endParaRPr lang="en-US" sz="900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Reading conditions may be substantially different from typical clinical reading </a:t>
            </a:r>
          </a:p>
          <a:p>
            <a:pPr lvl="1">
              <a:buClr>
                <a:srgbClr val="FFFF00"/>
              </a:buClr>
              <a:buNone/>
            </a:pPr>
            <a:endParaRPr lang="en-US" sz="900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Behavior of readers may be affected by knowledge that decisions won’t impact patient, and that they are being watched </a:t>
            </a:r>
            <a:endParaRPr lang="en-US" sz="2250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87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7D19-034E-41B2-91B5-6EC7E7AA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2" y="1337422"/>
            <a:ext cx="8545512" cy="1318372"/>
          </a:xfrm>
        </p:spPr>
        <p:txBody>
          <a:bodyPr/>
          <a:lstStyle/>
          <a:p>
            <a:r>
              <a:rPr lang="en-US" dirty="0"/>
              <a:t>What about technical studies of new quantitative imaging biomarkers?</a:t>
            </a:r>
          </a:p>
        </p:txBody>
      </p:sp>
    </p:spTree>
    <p:extLst>
      <p:ext uri="{BB962C8B-B14F-4D97-AF65-F5344CB8AC3E}">
        <p14:creationId xmlns:p14="http://schemas.microsoft.com/office/powerpoint/2010/main" val="1525394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6DE0-6F4E-4CC0-AA7D-59098900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Quantitative Imaging Biomarkers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074C41-6BAD-475D-AF3A-22142F14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53" y="1148257"/>
            <a:ext cx="3953126" cy="3344092"/>
          </a:xfrm>
        </p:spPr>
        <p:txBody>
          <a:bodyPr/>
          <a:lstStyle/>
          <a:p>
            <a:r>
              <a:rPr lang="en-US" sz="1800" dirty="0"/>
              <a:t>Feature or characteristic that is objectively measured from a medical image and is an indicator of a normal biological process, pathogenic process, or response to therapeutic intervention.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Continuous 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4D44D-1B30-45F3-A7B5-BCDDE1F1DD42}"/>
              </a:ext>
            </a:extLst>
          </p:cNvPr>
          <p:cNvSpPr txBox="1"/>
          <p:nvPr/>
        </p:nvSpPr>
        <p:spPr>
          <a:xfrm>
            <a:off x="0" y="4786976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Sullivan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6" name="Picture 5" descr="A collage of images of a brain&#10;&#10;AI-generated content may be incorrect.">
            <a:extLst>
              <a:ext uri="{FF2B5EF4-FFF2-40B4-BE49-F238E27FC236}">
                <a16:creationId xmlns:a16="http://schemas.microsoft.com/office/drawing/2014/main" id="{3ECDB0F3-F48F-CD27-B7FD-A984AFB6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133" y="1152687"/>
            <a:ext cx="4159392" cy="2772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F9343-E416-E42F-B78D-7E3193B4396D}"/>
              </a:ext>
            </a:extLst>
          </p:cNvPr>
          <p:cNvSpPr txBox="1"/>
          <p:nvPr/>
        </p:nvSpPr>
        <p:spPr>
          <a:xfrm>
            <a:off x="6584731" y="3857296"/>
            <a:ext cx="23887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Illustration generated using ChatGPT, OpenAI, 2026</a:t>
            </a:r>
          </a:p>
        </p:txBody>
      </p:sp>
    </p:spTree>
    <p:extLst>
      <p:ext uri="{BB962C8B-B14F-4D97-AF65-F5344CB8AC3E}">
        <p14:creationId xmlns:p14="http://schemas.microsoft.com/office/powerpoint/2010/main" val="319667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DD39-8CFB-45E2-AB99-D42AC5CC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Calibri (headings)"/>
                <a:cs typeface="Arial" panose="020B0604020202020204" pitchFamily="34" charset="0"/>
              </a:rPr>
              <a:t>Building Blocks of Imaging Studies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ED836-A665-4B02-97E1-72F9A11A3D56}"/>
              </a:ext>
            </a:extLst>
          </p:cNvPr>
          <p:cNvSpPr/>
          <p:nvPr/>
        </p:nvSpPr>
        <p:spPr>
          <a:xfrm>
            <a:off x="267045" y="1876800"/>
            <a:ext cx="1843279" cy="23383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Study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95659-AB8D-457D-B277-2D3BB14454B0}"/>
              </a:ext>
            </a:extLst>
          </p:cNvPr>
          <p:cNvSpPr/>
          <p:nvPr/>
        </p:nvSpPr>
        <p:spPr>
          <a:xfrm>
            <a:off x="2221162" y="2014874"/>
            <a:ext cx="1843279" cy="23383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Performing, </a:t>
            </a:r>
            <a:r>
              <a:rPr lang="en-US" sz="2300" b="1" dirty="0" err="1"/>
              <a:t>Interpreting,Measuring</a:t>
            </a:r>
            <a:r>
              <a:rPr lang="en-US" sz="2300" b="1" dirty="0"/>
              <a:t> Imaging Test(s) &amp; Features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ADAEC-5206-45DF-964A-14616707D7E2}"/>
              </a:ext>
            </a:extLst>
          </p:cNvPr>
          <p:cNvSpPr/>
          <p:nvPr/>
        </p:nvSpPr>
        <p:spPr>
          <a:xfrm>
            <a:off x="4142553" y="2162162"/>
            <a:ext cx="1841290" cy="23383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Reference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1B255-D84D-4D28-95E7-0E90617C75FC}"/>
              </a:ext>
            </a:extLst>
          </p:cNvPr>
          <p:cNvSpPr/>
          <p:nvPr/>
        </p:nvSpPr>
        <p:spPr>
          <a:xfrm>
            <a:off x="6094681" y="2291062"/>
            <a:ext cx="1843279" cy="23383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Endpoints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0F87A-F15D-4BA9-8AE2-6F5324D1A776}"/>
              </a:ext>
            </a:extLst>
          </p:cNvPr>
          <p:cNvSpPr/>
          <p:nvPr/>
        </p:nvSpPr>
        <p:spPr>
          <a:xfrm>
            <a:off x="509675" y="1195639"/>
            <a:ext cx="7676382" cy="819235"/>
          </a:xfrm>
          <a:prstGeom prst="rect">
            <a:avLst/>
          </a:prstGeom>
          <a:effectLst>
            <a:outerShdw blurRad="101600" dir="7200000" sx="102000" sy="102000" algn="ctr" rotWithShape="0">
              <a:srgbClr val="000000">
                <a:alpha val="86000"/>
              </a:srgbClr>
            </a:outerShdw>
          </a:effectLst>
          <a:scene3d>
            <a:camera prst="isometricOffAxis2Left">
              <a:rot lat="1200000" lon="600000" rev="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Imaging Study</a:t>
            </a:r>
          </a:p>
        </p:txBody>
      </p:sp>
    </p:spTree>
    <p:extLst>
      <p:ext uri="{BB962C8B-B14F-4D97-AF65-F5344CB8AC3E}">
        <p14:creationId xmlns:p14="http://schemas.microsoft.com/office/powerpoint/2010/main" val="34434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75" dirty="0"/>
              <a:t>Study Endpoints and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23" y="1145250"/>
            <a:ext cx="8545707" cy="3882237"/>
          </a:xfrm>
        </p:spPr>
        <p:txBody>
          <a:bodyPr>
            <a:normAutofit/>
          </a:bodyPr>
          <a:lstStyle/>
          <a:p>
            <a:r>
              <a:rPr lang="en-US" dirty="0"/>
              <a:t>Study endpoints and metrics</a:t>
            </a:r>
          </a:p>
          <a:p>
            <a:pPr lvl="1"/>
            <a:r>
              <a:rPr lang="en-US" dirty="0"/>
              <a:t>Bias</a:t>
            </a:r>
          </a:p>
          <a:p>
            <a:pPr lvl="2"/>
            <a:r>
              <a:rPr lang="en-US" dirty="0"/>
              <a:t>Mean differences between measurement and truth </a:t>
            </a:r>
          </a:p>
          <a:p>
            <a:pPr lvl="1"/>
            <a:r>
              <a:rPr lang="en-US" dirty="0"/>
              <a:t>Precision</a:t>
            </a:r>
          </a:p>
          <a:p>
            <a:pPr lvl="2"/>
            <a:r>
              <a:rPr lang="en-US" dirty="0"/>
              <a:t>Repeatability, reproducibility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6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C7022C5A-54D1-4AA2-B022-23BFFD447473}"/>
              </a:ext>
            </a:extLst>
          </p:cNvPr>
          <p:cNvGrpSpPr/>
          <p:nvPr/>
        </p:nvGrpSpPr>
        <p:grpSpPr>
          <a:xfrm>
            <a:off x="1747890" y="1122886"/>
            <a:ext cx="1737360" cy="1737360"/>
            <a:chOff x="1295400" y="2743200"/>
            <a:chExt cx="2057400" cy="19812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2904EE-3918-4144-960C-C18CF05736C5}"/>
                </a:ext>
              </a:extLst>
            </p:cNvPr>
            <p:cNvSpPr/>
            <p:nvPr/>
          </p:nvSpPr>
          <p:spPr>
            <a:xfrm>
              <a:off x="1295400" y="2743200"/>
              <a:ext cx="2057400" cy="1981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CEB2CC-C245-4D64-A88E-F69100DF3EC4}"/>
                </a:ext>
              </a:extLst>
            </p:cNvPr>
            <p:cNvSpPr/>
            <p:nvPr/>
          </p:nvSpPr>
          <p:spPr>
            <a:xfrm>
              <a:off x="1600200" y="3048000"/>
              <a:ext cx="1447800" cy="13716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55404D-60CF-4569-8531-990B0BE66BC9}"/>
                </a:ext>
              </a:extLst>
            </p:cNvPr>
            <p:cNvSpPr/>
            <p:nvPr/>
          </p:nvSpPr>
          <p:spPr>
            <a:xfrm>
              <a:off x="1905000" y="3352800"/>
              <a:ext cx="838200" cy="762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AD7BCD8-DAEF-4B5E-B5C3-EA68778FA725}"/>
                </a:ext>
              </a:extLst>
            </p:cNvPr>
            <p:cNvSpPr/>
            <p:nvPr/>
          </p:nvSpPr>
          <p:spPr>
            <a:xfrm>
              <a:off x="2240280" y="3657600"/>
              <a:ext cx="152400" cy="1524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2F7484C-B6D3-4925-8059-736EB8F8D6F7}"/>
              </a:ext>
            </a:extLst>
          </p:cNvPr>
          <p:cNvGrpSpPr/>
          <p:nvPr/>
        </p:nvGrpSpPr>
        <p:grpSpPr>
          <a:xfrm>
            <a:off x="4797052" y="3108960"/>
            <a:ext cx="1737360" cy="1737360"/>
            <a:chOff x="1295400" y="2743200"/>
            <a:chExt cx="2057400" cy="19812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76D84EB-9E83-43DA-8107-7B6723701E58}"/>
                </a:ext>
              </a:extLst>
            </p:cNvPr>
            <p:cNvSpPr/>
            <p:nvPr/>
          </p:nvSpPr>
          <p:spPr>
            <a:xfrm>
              <a:off x="1295400" y="2743200"/>
              <a:ext cx="2057400" cy="1981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5FFA42D-BFA8-4F6D-BA8A-8D61E8895DC7}"/>
                </a:ext>
              </a:extLst>
            </p:cNvPr>
            <p:cNvSpPr/>
            <p:nvPr/>
          </p:nvSpPr>
          <p:spPr>
            <a:xfrm>
              <a:off x="1600200" y="3048000"/>
              <a:ext cx="1447800" cy="13716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035F557-42B4-4DC6-B937-7AD78D2A9C16}"/>
                </a:ext>
              </a:extLst>
            </p:cNvPr>
            <p:cNvSpPr/>
            <p:nvPr/>
          </p:nvSpPr>
          <p:spPr>
            <a:xfrm>
              <a:off x="1905000" y="3352800"/>
              <a:ext cx="838200" cy="762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F870218-1420-4BBD-B0D5-EEE00E1679E2}"/>
                </a:ext>
              </a:extLst>
            </p:cNvPr>
            <p:cNvSpPr/>
            <p:nvPr/>
          </p:nvSpPr>
          <p:spPr>
            <a:xfrm>
              <a:off x="2240280" y="3657600"/>
              <a:ext cx="152400" cy="1524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8A5D81C-E2A9-47AE-B5FA-AEBB859511AC}"/>
              </a:ext>
            </a:extLst>
          </p:cNvPr>
          <p:cNvGrpSpPr/>
          <p:nvPr/>
        </p:nvGrpSpPr>
        <p:grpSpPr>
          <a:xfrm>
            <a:off x="4800600" y="1097280"/>
            <a:ext cx="1737360" cy="1737360"/>
            <a:chOff x="1295400" y="2743200"/>
            <a:chExt cx="2057400" cy="19812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FC3E4E-7B59-4D6A-94EC-C75128C1DF97}"/>
                </a:ext>
              </a:extLst>
            </p:cNvPr>
            <p:cNvSpPr/>
            <p:nvPr/>
          </p:nvSpPr>
          <p:spPr>
            <a:xfrm>
              <a:off x="1295400" y="2743200"/>
              <a:ext cx="2057400" cy="1981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3F849E1-AE1A-4199-A051-E1D55E042728}"/>
                </a:ext>
              </a:extLst>
            </p:cNvPr>
            <p:cNvSpPr/>
            <p:nvPr/>
          </p:nvSpPr>
          <p:spPr>
            <a:xfrm>
              <a:off x="1600200" y="3048000"/>
              <a:ext cx="1447800" cy="13716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044502-A93A-48FD-BDC8-CEAA6D80D210}"/>
                </a:ext>
              </a:extLst>
            </p:cNvPr>
            <p:cNvSpPr/>
            <p:nvPr/>
          </p:nvSpPr>
          <p:spPr>
            <a:xfrm>
              <a:off x="1905000" y="3352800"/>
              <a:ext cx="838200" cy="762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9AEB050-C617-40C4-9438-B7DF1F995474}"/>
                </a:ext>
              </a:extLst>
            </p:cNvPr>
            <p:cNvSpPr/>
            <p:nvPr/>
          </p:nvSpPr>
          <p:spPr>
            <a:xfrm>
              <a:off x="2240280" y="3657600"/>
              <a:ext cx="152400" cy="1524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A8F657-5F51-4DD3-A3FE-66656D1C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vs. Bias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9E7C39-8B58-4CDD-BE30-89831C45B7DB}"/>
              </a:ext>
            </a:extLst>
          </p:cNvPr>
          <p:cNvSpPr/>
          <p:nvPr/>
        </p:nvSpPr>
        <p:spPr>
          <a:xfrm>
            <a:off x="6062114" y="1533785"/>
            <a:ext cx="65384" cy="639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C406D9-EC6C-49D5-9E00-AC62BA77821A}"/>
              </a:ext>
            </a:extLst>
          </p:cNvPr>
          <p:cNvSpPr/>
          <p:nvPr/>
        </p:nvSpPr>
        <p:spPr>
          <a:xfrm>
            <a:off x="6198331" y="1533785"/>
            <a:ext cx="65384" cy="639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2FE7E9-C083-425B-B59D-9C749AAB5A64}"/>
              </a:ext>
            </a:extLst>
          </p:cNvPr>
          <p:cNvSpPr/>
          <p:nvPr/>
        </p:nvSpPr>
        <p:spPr>
          <a:xfrm>
            <a:off x="6062114" y="1667021"/>
            <a:ext cx="65384" cy="639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1F393B-71A0-4766-B104-3D97032C09DF}"/>
              </a:ext>
            </a:extLst>
          </p:cNvPr>
          <p:cNvSpPr/>
          <p:nvPr/>
        </p:nvSpPr>
        <p:spPr>
          <a:xfrm>
            <a:off x="6130223" y="1600403"/>
            <a:ext cx="65384" cy="639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9C95EA-A865-447B-ABC0-E50A2EFD0439}"/>
              </a:ext>
            </a:extLst>
          </p:cNvPr>
          <p:cNvSpPr/>
          <p:nvPr/>
        </p:nvSpPr>
        <p:spPr>
          <a:xfrm>
            <a:off x="6198331" y="1667021"/>
            <a:ext cx="65384" cy="639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9F90A38-6D8B-442D-8ECC-9CE9274285FF}"/>
              </a:ext>
            </a:extLst>
          </p:cNvPr>
          <p:cNvSpPr/>
          <p:nvPr/>
        </p:nvSpPr>
        <p:spPr>
          <a:xfrm rot="10800000">
            <a:off x="6865796" y="1187370"/>
            <a:ext cx="490382" cy="167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07FD48-212D-4BC5-9DBA-6F87A518D69E}"/>
              </a:ext>
            </a:extLst>
          </p:cNvPr>
          <p:cNvSpPr txBox="1"/>
          <p:nvPr/>
        </p:nvSpPr>
        <p:spPr>
          <a:xfrm>
            <a:off x="7151853" y="1600403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Biased but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1DD462-974A-411F-816E-CD9276F9F38B}"/>
              </a:ext>
            </a:extLst>
          </p:cNvPr>
          <p:cNvSpPr/>
          <p:nvPr/>
        </p:nvSpPr>
        <p:spPr>
          <a:xfrm>
            <a:off x="2149116" y="1226560"/>
            <a:ext cx="64196" cy="64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214633-B992-41B6-A2D3-62FBA4DE453C}"/>
              </a:ext>
            </a:extLst>
          </p:cNvPr>
          <p:cNvSpPr/>
          <p:nvPr/>
        </p:nvSpPr>
        <p:spPr>
          <a:xfrm>
            <a:off x="3219053" y="1361968"/>
            <a:ext cx="64196" cy="64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0FF2C7-7EF0-4D06-B3D0-91BC0EC10A87}"/>
              </a:ext>
            </a:extLst>
          </p:cNvPr>
          <p:cNvSpPr/>
          <p:nvPr/>
        </p:nvSpPr>
        <p:spPr>
          <a:xfrm flipH="1" flipV="1">
            <a:off x="2682587" y="1565080"/>
            <a:ext cx="64196" cy="64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471E84-FAE3-40C6-B0C8-638B03C26FBD}"/>
              </a:ext>
            </a:extLst>
          </p:cNvPr>
          <p:cNvSpPr/>
          <p:nvPr/>
        </p:nvSpPr>
        <p:spPr>
          <a:xfrm flipH="1" flipV="1">
            <a:off x="2115578" y="1634396"/>
            <a:ext cx="64196" cy="64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6FD4CA-1CBD-4288-BA2A-309187D0ED62}"/>
              </a:ext>
            </a:extLst>
          </p:cNvPr>
          <p:cNvSpPr/>
          <p:nvPr/>
        </p:nvSpPr>
        <p:spPr>
          <a:xfrm flipH="1">
            <a:off x="1830017" y="1851160"/>
            <a:ext cx="64196" cy="64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DD958472-11DD-438D-91E0-637C82550034}"/>
              </a:ext>
            </a:extLst>
          </p:cNvPr>
          <p:cNvSpPr/>
          <p:nvPr/>
        </p:nvSpPr>
        <p:spPr>
          <a:xfrm>
            <a:off x="1212922" y="1023449"/>
            <a:ext cx="481471" cy="170613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FEBB65-78E5-4F82-967C-25C0AB5F60F4}"/>
              </a:ext>
            </a:extLst>
          </p:cNvPr>
          <p:cNvSpPr txBox="1"/>
          <p:nvPr/>
        </p:nvSpPr>
        <p:spPr>
          <a:xfrm>
            <a:off x="142985" y="1565080"/>
            <a:ext cx="1337421" cy="60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Biased and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Precise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71EA35D-44C9-468F-8DDB-CC573078C926}"/>
              </a:ext>
            </a:extLst>
          </p:cNvPr>
          <p:cNvSpPr/>
          <p:nvPr/>
        </p:nvSpPr>
        <p:spPr>
          <a:xfrm flipH="1" flipV="1">
            <a:off x="5695434" y="3965713"/>
            <a:ext cx="66935" cy="67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9C228DF-B399-4F19-A458-737F1730BBA5}"/>
              </a:ext>
            </a:extLst>
          </p:cNvPr>
          <p:cNvSpPr/>
          <p:nvPr/>
        </p:nvSpPr>
        <p:spPr>
          <a:xfrm flipH="1" flipV="1">
            <a:off x="5566406" y="3898129"/>
            <a:ext cx="67651" cy="67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192D6D-843B-4EBC-B8AF-33BCD236F1A4}"/>
              </a:ext>
            </a:extLst>
          </p:cNvPr>
          <p:cNvSpPr/>
          <p:nvPr/>
        </p:nvSpPr>
        <p:spPr>
          <a:xfrm flipH="1" flipV="1">
            <a:off x="5678700" y="3874344"/>
            <a:ext cx="67744" cy="67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B66AD68-C7CD-4B02-A1A5-C7426031A42D}"/>
              </a:ext>
            </a:extLst>
          </p:cNvPr>
          <p:cNvSpPr/>
          <p:nvPr/>
        </p:nvSpPr>
        <p:spPr>
          <a:xfrm flipH="1" flipV="1">
            <a:off x="5566408" y="3955805"/>
            <a:ext cx="52982" cy="67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6BA217-AA17-418C-BE8C-4558C4DE8FD7}"/>
              </a:ext>
            </a:extLst>
          </p:cNvPr>
          <p:cNvSpPr/>
          <p:nvPr/>
        </p:nvSpPr>
        <p:spPr>
          <a:xfrm flipH="1" flipV="1">
            <a:off x="5611765" y="4007953"/>
            <a:ext cx="66935" cy="67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0DE6C393-051B-4064-9664-B6C8C7DEF172}"/>
              </a:ext>
            </a:extLst>
          </p:cNvPr>
          <p:cNvSpPr/>
          <p:nvPr/>
        </p:nvSpPr>
        <p:spPr>
          <a:xfrm rot="10800000">
            <a:off x="6838908" y="2980118"/>
            <a:ext cx="502013" cy="168958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C2909C-B573-4202-A6C8-CF2B596AAAE5}"/>
              </a:ext>
            </a:extLst>
          </p:cNvPr>
          <p:cNvSpPr txBox="1"/>
          <p:nvPr/>
        </p:nvSpPr>
        <p:spPr>
          <a:xfrm>
            <a:off x="7187529" y="3472916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Unbiased and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EFB8F4-F0D6-4AE7-AD03-BC40C465A5F5}"/>
              </a:ext>
            </a:extLst>
          </p:cNvPr>
          <p:cNvGrpSpPr/>
          <p:nvPr/>
        </p:nvGrpSpPr>
        <p:grpSpPr>
          <a:xfrm>
            <a:off x="1747890" y="3087125"/>
            <a:ext cx="1737360" cy="1737360"/>
            <a:chOff x="1295400" y="2743200"/>
            <a:chExt cx="2057400" cy="19812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78E206-EE20-4C50-8D91-611FA1DC2A64}"/>
                </a:ext>
              </a:extLst>
            </p:cNvPr>
            <p:cNvSpPr/>
            <p:nvPr/>
          </p:nvSpPr>
          <p:spPr>
            <a:xfrm>
              <a:off x="1295400" y="2743200"/>
              <a:ext cx="2057400" cy="1981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8200169-6939-4DA6-A346-122A3F1D2508}"/>
                </a:ext>
              </a:extLst>
            </p:cNvPr>
            <p:cNvSpPr/>
            <p:nvPr/>
          </p:nvSpPr>
          <p:spPr>
            <a:xfrm>
              <a:off x="1600200" y="3048000"/>
              <a:ext cx="1447800" cy="13716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4B748E2-C828-46D5-B1BC-2A35B109C93C}"/>
                </a:ext>
              </a:extLst>
            </p:cNvPr>
            <p:cNvSpPr/>
            <p:nvPr/>
          </p:nvSpPr>
          <p:spPr>
            <a:xfrm>
              <a:off x="1905000" y="3352800"/>
              <a:ext cx="838200" cy="762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2B240E-3CEC-4B73-960A-3958C3CBD03F}"/>
                </a:ext>
              </a:extLst>
            </p:cNvPr>
            <p:cNvSpPr/>
            <p:nvPr/>
          </p:nvSpPr>
          <p:spPr>
            <a:xfrm>
              <a:off x="2240280" y="3657600"/>
              <a:ext cx="152400" cy="1524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2990722B-C4E1-4BF6-963D-B16903EF7556}"/>
              </a:ext>
            </a:extLst>
          </p:cNvPr>
          <p:cNvSpPr/>
          <p:nvPr/>
        </p:nvSpPr>
        <p:spPr>
          <a:xfrm>
            <a:off x="2194939" y="3489228"/>
            <a:ext cx="62919" cy="624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CDE3C60-855A-4CCD-AC61-546C9582DF36}"/>
              </a:ext>
            </a:extLst>
          </p:cNvPr>
          <p:cNvSpPr/>
          <p:nvPr/>
        </p:nvSpPr>
        <p:spPr>
          <a:xfrm flipH="1" flipV="1">
            <a:off x="3075804" y="3426825"/>
            <a:ext cx="60402" cy="59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5F68F-97AD-47EE-8893-49C56306215A}"/>
              </a:ext>
            </a:extLst>
          </p:cNvPr>
          <p:cNvSpPr/>
          <p:nvPr/>
        </p:nvSpPr>
        <p:spPr>
          <a:xfrm flipV="1">
            <a:off x="2069101" y="4175655"/>
            <a:ext cx="60402" cy="59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7DC4AA5-1673-461C-BB7D-ED664DE70BA8}"/>
              </a:ext>
            </a:extLst>
          </p:cNvPr>
          <p:cNvSpPr/>
          <p:nvPr/>
        </p:nvSpPr>
        <p:spPr>
          <a:xfrm>
            <a:off x="3012885" y="4362863"/>
            <a:ext cx="60402" cy="599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ABCC4FE9-40EE-4455-B3C2-01609AE6EEC6}"/>
              </a:ext>
            </a:extLst>
          </p:cNvPr>
          <p:cNvSpPr/>
          <p:nvPr/>
        </p:nvSpPr>
        <p:spPr>
          <a:xfrm>
            <a:off x="1251154" y="3114813"/>
            <a:ext cx="453017" cy="157254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E578DD-CD1D-4816-9387-AB41D582D5DA}"/>
              </a:ext>
            </a:extLst>
          </p:cNvPr>
          <p:cNvSpPr txBox="1"/>
          <p:nvPr/>
        </p:nvSpPr>
        <p:spPr>
          <a:xfrm>
            <a:off x="244451" y="3426825"/>
            <a:ext cx="144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Unbiased,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Precise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B9B7ACA-1014-471A-A5B0-26D414878AA3}"/>
              </a:ext>
            </a:extLst>
          </p:cNvPr>
          <p:cNvSpPr/>
          <p:nvPr/>
        </p:nvSpPr>
        <p:spPr>
          <a:xfrm flipH="1">
            <a:off x="2564184" y="3952692"/>
            <a:ext cx="66871" cy="639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8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A001-D22B-4A7C-973B-8AA54263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0F5C-8657-4E7A-B329-7CBE17CB8E55}"/>
              </a:ext>
            </a:extLst>
          </p:cNvPr>
          <p:cNvSpPr txBox="1">
            <a:spLocks/>
          </p:cNvSpPr>
          <p:nvPr/>
        </p:nvSpPr>
        <p:spPr>
          <a:xfrm>
            <a:off x="457200" y="918676"/>
            <a:ext cx="8229600" cy="397165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363" indent="-28416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Potential utility of an imaging biomarker can be greatly impacted by lack of precision</a:t>
            </a:r>
          </a:p>
          <a:p>
            <a:pPr>
              <a:spcAft>
                <a:spcPts val="1200"/>
              </a:spcAft>
            </a:pPr>
            <a:r>
              <a:rPr lang="en-US" dirty="0"/>
              <a:t>Poor precision can make measured change in biomarker difficult to interpret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Developing precise quantitative imaging biomarkers can be difficult</a:t>
            </a:r>
          </a:p>
          <a:p>
            <a:r>
              <a:rPr lang="en-US" dirty="0"/>
              <a:t>Acceptable magnitude depends on use</a:t>
            </a:r>
          </a:p>
          <a:p>
            <a:pPr lvl="1"/>
            <a:r>
              <a:rPr lang="en-US" dirty="0"/>
              <a:t>High precision should be a necessary component of any procedure intended for diagnostic use </a:t>
            </a:r>
          </a:p>
          <a:p>
            <a:pPr lvl="1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9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A412-1185-466D-8058-612F15C2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Bias and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2E41-C3AB-446D-9651-0026AD466D48}"/>
              </a:ext>
            </a:extLst>
          </p:cNvPr>
          <p:cNvSpPr txBox="1">
            <a:spLocks/>
          </p:cNvSpPr>
          <p:nvPr/>
        </p:nvSpPr>
        <p:spPr>
          <a:xfrm>
            <a:off x="512005" y="1102942"/>
            <a:ext cx="8229600" cy="2937616"/>
          </a:xfrm>
          <a:prstGeom prst="rect">
            <a:avLst/>
          </a:prstGeom>
        </p:spPr>
        <p:txBody>
          <a:bodyPr/>
          <a:lstStyle>
            <a:lvl1pPr marL="341313" indent="-3413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363" indent="-28416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Patient-related</a:t>
            </a:r>
          </a:p>
          <a:p>
            <a:pPr lvl="1"/>
            <a:r>
              <a:rPr lang="en-US" dirty="0"/>
              <a:t>Disease or treatment-related</a:t>
            </a:r>
          </a:p>
          <a:p>
            <a:pPr lvl="1"/>
            <a:r>
              <a:rPr lang="en-US" dirty="0"/>
              <a:t>Other biophysiological sources</a:t>
            </a:r>
          </a:p>
          <a:p>
            <a:pPr lvl="1">
              <a:buFont typeface="Arial" charset="0"/>
              <a:buNone/>
            </a:pPr>
            <a:endParaRPr lang="en-US" dirty="0"/>
          </a:p>
          <a:p>
            <a:r>
              <a:rPr lang="en-US" dirty="0"/>
              <a:t>Imaging system-related</a:t>
            </a:r>
          </a:p>
          <a:p>
            <a:pPr lvl="1"/>
            <a:r>
              <a:rPr lang="en-US" dirty="0"/>
              <a:t>Scanner-related</a:t>
            </a:r>
          </a:p>
          <a:p>
            <a:pPr lvl="1"/>
            <a:r>
              <a:rPr lang="en-US" dirty="0"/>
              <a:t>Human element </a:t>
            </a:r>
          </a:p>
        </p:txBody>
      </p:sp>
    </p:spTree>
    <p:extLst>
      <p:ext uri="{BB962C8B-B14F-4D97-AF65-F5344CB8AC3E}">
        <p14:creationId xmlns:p14="http://schemas.microsoft.com/office/powerpoint/2010/main" val="4123864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FADB-223B-4A1D-8A45-C86EBDAF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Repeatability and 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08BB-D2A2-4C50-9A80-768A5E80AE06}"/>
              </a:ext>
            </a:extLst>
          </p:cNvPr>
          <p:cNvSpPr txBox="1">
            <a:spLocks/>
          </p:cNvSpPr>
          <p:nvPr/>
        </p:nvSpPr>
        <p:spPr>
          <a:xfrm>
            <a:off x="457200" y="1248220"/>
            <a:ext cx="8229600" cy="264706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1363" indent="-28416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Repeatability</a:t>
            </a:r>
            <a:r>
              <a:rPr lang="en-US" dirty="0"/>
              <a:t>: consistency of results when same imaging biomarker is assessed at short intervals on same subjects using </a:t>
            </a:r>
            <a:r>
              <a:rPr lang="en-US" u="sng" dirty="0"/>
              <a:t>same</a:t>
            </a:r>
            <a:r>
              <a:rPr lang="en-US" dirty="0"/>
              <a:t> equipment, </a:t>
            </a:r>
            <a:r>
              <a:rPr lang="en-US" u="sng" dirty="0"/>
              <a:t>same</a:t>
            </a:r>
            <a:r>
              <a:rPr lang="en-US" dirty="0"/>
              <a:t> reader, in </a:t>
            </a:r>
            <a:r>
              <a:rPr lang="en-US" u="sng" dirty="0"/>
              <a:t>same</a:t>
            </a:r>
            <a:r>
              <a:rPr lang="en-US" dirty="0"/>
              <a:t> center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r>
              <a:rPr lang="en-US" b="1" dirty="0"/>
              <a:t>Reproducibility</a:t>
            </a:r>
            <a:r>
              <a:rPr lang="en-US" dirty="0"/>
              <a:t>: consistency of results when same imaging biomarker is assessed at short intervals on same subjects using </a:t>
            </a:r>
            <a:r>
              <a:rPr lang="en-US" u="sng" dirty="0"/>
              <a:t>different</a:t>
            </a:r>
            <a:r>
              <a:rPr lang="en-US" dirty="0"/>
              <a:t> equipment, </a:t>
            </a:r>
            <a:r>
              <a:rPr lang="en-US" u="sng" dirty="0"/>
              <a:t>different</a:t>
            </a:r>
            <a:r>
              <a:rPr lang="en-US" dirty="0"/>
              <a:t> reader, or in </a:t>
            </a:r>
            <a:r>
              <a:rPr lang="en-US" u="sng" dirty="0"/>
              <a:t>differen</a:t>
            </a:r>
            <a:r>
              <a:rPr lang="en-US" dirty="0"/>
              <a:t>t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8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FEAA-09CE-4655-82C3-C7A00A3A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77BB3-262D-4F40-8D65-05D45254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52" y="737287"/>
            <a:ext cx="8545707" cy="4092979"/>
          </a:xfrm>
        </p:spPr>
        <p:txBody>
          <a:bodyPr/>
          <a:lstStyle/>
          <a:p>
            <a:r>
              <a:rPr lang="en-US" sz="1600" b="1" dirty="0"/>
              <a:t>Bias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True/reference value and at least one measurement on </a:t>
            </a:r>
            <a:r>
              <a:rPr lang="en-US" sz="1600" i="1" dirty="0"/>
              <a:t>n</a:t>
            </a:r>
            <a:r>
              <a:rPr lang="en-US" sz="1600" dirty="0"/>
              <a:t> subjects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Usually phantoms are used</a:t>
            </a:r>
          </a:p>
          <a:p>
            <a:pPr lvl="1">
              <a:spcBef>
                <a:spcPts val="0"/>
              </a:spcBef>
            </a:pPr>
            <a:r>
              <a:rPr lang="en-US" sz="1600" i="1" dirty="0"/>
              <a:t>n</a:t>
            </a:r>
            <a:r>
              <a:rPr lang="en-US" sz="1600" dirty="0"/>
              <a:t> should be at least 65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b="1" dirty="0"/>
              <a:t>Repeatability</a:t>
            </a:r>
            <a:r>
              <a:rPr lang="en-US" sz="1600" dirty="0"/>
              <a:t>: </a:t>
            </a:r>
          </a:p>
          <a:p>
            <a:pPr lvl="1"/>
            <a:r>
              <a:rPr lang="en-US" sz="1600" i="1" dirty="0"/>
              <a:t>K</a:t>
            </a:r>
            <a:r>
              <a:rPr lang="en-US" sz="1600" dirty="0"/>
              <a:t> repeated measurements (</a:t>
            </a:r>
            <a:r>
              <a:rPr lang="en-US" sz="1600" i="1" dirty="0"/>
              <a:t>K</a:t>
            </a:r>
            <a:r>
              <a:rPr lang="en-US" sz="1600" dirty="0"/>
              <a:t> ≥ 2) on </a:t>
            </a:r>
            <a:r>
              <a:rPr lang="en-US" sz="1600" i="1" dirty="0"/>
              <a:t>n</a:t>
            </a:r>
            <a:r>
              <a:rPr lang="en-US" sz="1600" dirty="0"/>
              <a:t> subjects; </a:t>
            </a:r>
            <a:r>
              <a:rPr lang="en-US" sz="1600" i="1" dirty="0"/>
              <a:t>n</a:t>
            </a:r>
            <a:r>
              <a:rPr lang="en-US" sz="1600" dirty="0"/>
              <a:t> should be at least 35</a:t>
            </a:r>
          </a:p>
          <a:p>
            <a:pPr lvl="1"/>
            <a:r>
              <a:rPr lang="en-US" sz="1600" dirty="0"/>
              <a:t>Identical conditions</a:t>
            </a:r>
          </a:p>
          <a:p>
            <a:pPr lvl="1"/>
            <a:r>
              <a:rPr lang="en-US" sz="1600" dirty="0"/>
              <a:t>Test-retest, “coffee-break studies”, intra-observer variability</a:t>
            </a:r>
          </a:p>
          <a:p>
            <a:pPr lvl="1">
              <a:buNone/>
            </a:pPr>
            <a:endParaRPr lang="en-US" sz="1600" dirty="0"/>
          </a:p>
          <a:p>
            <a:r>
              <a:rPr lang="en-US" sz="1600" b="1" dirty="0"/>
              <a:t>Reproducibility</a:t>
            </a:r>
            <a:r>
              <a:rPr lang="en-US" sz="1600" dirty="0"/>
              <a:t>:</a:t>
            </a:r>
          </a:p>
          <a:p>
            <a:pPr lvl="1"/>
            <a:r>
              <a:rPr lang="en-US" sz="1600" i="1" dirty="0"/>
              <a:t>K</a:t>
            </a:r>
            <a:r>
              <a:rPr lang="en-US" sz="1600" dirty="0"/>
              <a:t> methods/readers measure (</a:t>
            </a:r>
            <a:r>
              <a:rPr lang="en-US" sz="1600" i="1" dirty="0"/>
              <a:t>K</a:t>
            </a:r>
            <a:r>
              <a:rPr lang="en-US" sz="1600" dirty="0"/>
              <a:t> ≥ 2)  </a:t>
            </a:r>
            <a:r>
              <a:rPr lang="en-US" sz="1600" i="1" dirty="0"/>
              <a:t>n</a:t>
            </a:r>
            <a:r>
              <a:rPr lang="en-US" sz="1600" dirty="0"/>
              <a:t> subjects; </a:t>
            </a:r>
            <a:r>
              <a:rPr lang="en-US" sz="1600" i="1" dirty="0"/>
              <a:t>n</a:t>
            </a:r>
            <a:r>
              <a:rPr lang="en-US" sz="1600" dirty="0"/>
              <a:t> should be at least 35</a:t>
            </a:r>
          </a:p>
          <a:p>
            <a:pPr lvl="1"/>
            <a:r>
              <a:rPr lang="en-US" sz="1600" dirty="0"/>
              <a:t>Vary component(s) systematically</a:t>
            </a:r>
          </a:p>
          <a:p>
            <a:pPr lvl="1"/>
            <a:r>
              <a:rPr lang="en-US" sz="1600" dirty="0"/>
              <a:t>Method comparison, inter-observer variability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3E8C5-5F09-D542-C739-6695D0DB4AF5}"/>
              </a:ext>
            </a:extLst>
          </p:cNvPr>
          <p:cNvSpPr txBox="1"/>
          <p:nvPr/>
        </p:nvSpPr>
        <p:spPr>
          <a:xfrm>
            <a:off x="0" y="4841741"/>
            <a:ext cx="221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Obuchowski and Bullen, 2018</a:t>
            </a:r>
          </a:p>
        </p:txBody>
      </p:sp>
    </p:spTree>
    <p:extLst>
      <p:ext uri="{BB962C8B-B14F-4D97-AF65-F5344CB8AC3E}">
        <p14:creationId xmlns:p14="http://schemas.microsoft.com/office/powerpoint/2010/main" val="3278569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46" y="1013262"/>
            <a:ext cx="8545707" cy="2398153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1900" dirty="0"/>
              <a:t>Studies of imaging tests and biomarkers are important, nationally recognized.</a:t>
            </a:r>
          </a:p>
          <a:p>
            <a:pPr>
              <a:spcAft>
                <a:spcPts val="1200"/>
              </a:spcAft>
            </a:pPr>
            <a:r>
              <a:rPr lang="en-US" sz="1900" dirty="0"/>
              <a:t>Many possible study designs for imaging studies. </a:t>
            </a:r>
          </a:p>
          <a:p>
            <a:pPr>
              <a:spcAft>
                <a:spcPts val="1200"/>
              </a:spcAft>
            </a:pPr>
            <a:r>
              <a:rPr lang="en-US" sz="1900" dirty="0"/>
              <a:t>Technical performance studies of quantitative imaging biomarkers are very important. </a:t>
            </a:r>
          </a:p>
          <a:p>
            <a:pPr>
              <a:spcAft>
                <a:spcPts val="1200"/>
              </a:spcAft>
            </a:pPr>
            <a:r>
              <a:rPr lang="en-US" sz="1900" dirty="0"/>
              <a:t>Details of the study design determine its worth.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pPr marL="0" indent="0">
              <a:buClr>
                <a:srgbClr val="FFFF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63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BD71-92AA-A39D-A02E-A046548C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B51C-F77D-DB3B-8538-ADC0E784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52" y="1019503"/>
            <a:ext cx="8545707" cy="360002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Pepe MS. The </a:t>
            </a:r>
            <a:r>
              <a:rPr lang="en-US"/>
              <a:t>Statistical Evaluation </a:t>
            </a:r>
            <a:r>
              <a:rPr lang="en-US" dirty="0"/>
              <a:t>of Medical Tests for Classification and Prediction. Oxford, New York, 2003.</a:t>
            </a:r>
          </a:p>
          <a:p>
            <a:pPr>
              <a:spcAft>
                <a:spcPts val="1200"/>
              </a:spcAft>
            </a:pPr>
            <a:r>
              <a:rPr lang="en-US" dirty="0"/>
              <a:t>Zhou, X.-H., Obuchowski, N. A. and McClish, D. K. Statistical Methods in Diagnostic Medicine. Wiley, New York, 2002. </a:t>
            </a:r>
          </a:p>
        </p:txBody>
      </p:sp>
    </p:spTree>
    <p:extLst>
      <p:ext uri="{BB962C8B-B14F-4D97-AF65-F5344CB8AC3E}">
        <p14:creationId xmlns:p14="http://schemas.microsoft.com/office/powerpoint/2010/main" val="37454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032" y="1533751"/>
            <a:ext cx="1928403" cy="24463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36613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4" y="264899"/>
            <a:ext cx="8545512" cy="514350"/>
          </a:xfrm>
        </p:spPr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49" y="1137542"/>
            <a:ext cx="8545707" cy="388223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Active statement about the specific steps to answer the research question. </a:t>
            </a:r>
          </a:p>
          <a:p>
            <a:pPr>
              <a:spcAft>
                <a:spcPts val="900"/>
              </a:spcAft>
            </a:pPr>
            <a:r>
              <a:rPr lang="en-US" dirty="0"/>
              <a:t>Should </a:t>
            </a:r>
            <a:r>
              <a:rPr lang="en-US" u="sng" dirty="0"/>
              <a:t>not</a:t>
            </a:r>
            <a:r>
              <a:rPr lang="en-US" dirty="0"/>
              <a:t> re-state the research hypothesis</a:t>
            </a:r>
          </a:p>
          <a:p>
            <a:pPr>
              <a:spcAft>
                <a:spcPts val="900"/>
              </a:spcAft>
            </a:pPr>
            <a:r>
              <a:rPr lang="en-US" dirty="0"/>
              <a:t>Should </a:t>
            </a:r>
            <a:r>
              <a:rPr lang="en-US" u="sng" dirty="0"/>
              <a:t>not</a:t>
            </a:r>
            <a:r>
              <a:rPr lang="en-US" dirty="0"/>
              <a:t> state investigators’ hope for a statistically significant finding</a:t>
            </a:r>
          </a:p>
          <a:p>
            <a:pPr>
              <a:spcAft>
                <a:spcPts val="900"/>
              </a:spcAft>
            </a:pPr>
            <a:r>
              <a:rPr lang="en-US" dirty="0"/>
              <a:t>Endpoint should be clearly stated </a:t>
            </a:r>
          </a:p>
          <a:p>
            <a:pPr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4" y="264899"/>
            <a:ext cx="8545512" cy="514350"/>
          </a:xfrm>
        </p:spPr>
        <p:txBody>
          <a:bodyPr/>
          <a:lstStyle/>
          <a:p>
            <a:r>
              <a:rPr lang="en-US" dirty="0"/>
              <a:t>Study Objectives For Radiology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49" y="1137542"/>
            <a:ext cx="8545707" cy="388223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What aspect of performance is being evaluated?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e.g. precision, accuracy, screening, etc. </a:t>
            </a:r>
          </a:p>
          <a:p>
            <a:pPr>
              <a:spcAft>
                <a:spcPts val="900"/>
              </a:spcAft>
            </a:pPr>
            <a:r>
              <a:rPr lang="en-US" dirty="0"/>
              <a:t>Be specific about the endpoint. 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e.g. repeatability coefficient, sensitivity and specificity, mortality, etc.</a:t>
            </a:r>
          </a:p>
          <a:p>
            <a:pPr>
              <a:spcAft>
                <a:spcPts val="900"/>
              </a:spcAft>
            </a:pPr>
            <a:r>
              <a:rPr lang="en-US" dirty="0"/>
              <a:t>Specify the population(s) of interest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Patients AND Readers</a:t>
            </a:r>
          </a:p>
          <a:p>
            <a:pPr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2332" y="1643605"/>
            <a:ext cx="1776995" cy="22248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>
              <a:rot lat="600000" lon="1200000" rev="0"/>
            </a:camera>
            <a:lightRig rig="threePt" dir="t"/>
          </a:scene3d>
          <a:sp3d extrusionH="76200" contourW="12700">
            <a:bevelT h="939800"/>
            <a:bevelB w="44450"/>
            <a:extrusionClr>
              <a:schemeClr val="bg2"/>
            </a:extrusionClr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Performing, </a:t>
            </a:r>
            <a:r>
              <a:rPr lang="en-US" sz="2000" b="1" dirty="0" err="1"/>
              <a:t>Interpreting,Measuring</a:t>
            </a:r>
            <a:r>
              <a:rPr lang="en-US" sz="2000" b="1" dirty="0"/>
              <a:t> Imaging Test(s) &amp; Features </a:t>
            </a:r>
          </a:p>
        </p:txBody>
      </p:sp>
    </p:spTree>
    <p:extLst>
      <p:ext uri="{BB962C8B-B14F-4D97-AF65-F5344CB8AC3E}">
        <p14:creationId xmlns:p14="http://schemas.microsoft.com/office/powerpoint/2010/main" val="40156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plate 2 (16-9)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2" id="{CE53601A-9A18-4343-9C3C-158F48627168}" vid="{4F29B9F6-27F2-3543-8042-C736BB6578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DA1A4150FB2B848A3EB7B452BFA7AC5" ma:contentTypeVersion="1" ma:contentTypeDescription="Upload an image." ma:contentTypeScope="" ma:versionID="c5dd4a19140d82efd42bf2e2156fee3e">
  <xsd:schema xmlns:xsd="http://www.w3.org/2001/XMLSchema" xmlns:xs="http://www.w3.org/2001/XMLSchema" xmlns:p="http://schemas.microsoft.com/office/2006/metadata/properties" xmlns:ns1="http://schemas.microsoft.com/sharepoint/v3" xmlns:ns2="E64CF27C-2ECC-48E8-947E-CA63274FB2E8" xmlns:ns3="http://schemas.microsoft.com/sharepoint/v3/fields" targetNamespace="http://schemas.microsoft.com/office/2006/metadata/properties" ma:root="true" ma:fieldsID="8669bc30feb5185623fa09da941496e2" ns1:_="" ns2:_="" ns3:_="">
    <xsd:import namespace="http://schemas.microsoft.com/sharepoint/v3"/>
    <xsd:import namespace="E64CF27C-2ECC-48E8-947E-CA63274FB2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CF27C-2ECC-48E8-947E-CA63274FB2E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64CF27C-2ECC-48E8-947E-CA63274FB2E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012BE6A-C623-49FD-8C9B-CFED42C76B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2B38D-578B-48EE-822B-F22C8160B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4CF27C-2ECC-48E8-947E-CA63274FB2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092529-BD20-4826-BD95-614E9326CA36}">
  <ds:schemaRefs>
    <ds:schemaRef ds:uri="http://www.w3.org/XML/1998/namespace"/>
    <ds:schemaRef ds:uri="E64CF27C-2ECC-48E8-947E-CA63274FB2E8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3 (16-9) (5)</Template>
  <TotalTime>2673</TotalTime>
  <Words>2117</Words>
  <Application>Microsoft Office PowerPoint</Application>
  <PresentationFormat>On-screen Show (16:9)</PresentationFormat>
  <Paragraphs>440</Paragraphs>
  <Slides>57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(headings)</vt:lpstr>
      <vt:lpstr>Corbel</vt:lpstr>
      <vt:lpstr>Times New Roman</vt:lpstr>
      <vt:lpstr>Wingdings</vt:lpstr>
      <vt:lpstr>Template 2 (16-9)</vt:lpstr>
      <vt:lpstr>Principles of Radiology Study Design</vt:lpstr>
      <vt:lpstr>Outline</vt:lpstr>
      <vt:lpstr>Examples of Radiology Studies</vt:lpstr>
      <vt:lpstr>Developmental Stages of Imaging Technology</vt:lpstr>
      <vt:lpstr>Building Blocks of Imaging Studies</vt:lpstr>
      <vt:lpstr>PowerPoint Presentation</vt:lpstr>
      <vt:lpstr>Study Objectives</vt:lpstr>
      <vt:lpstr>Study Objectives For Radiology Studies</vt:lpstr>
      <vt:lpstr>PowerPoint Presentation</vt:lpstr>
      <vt:lpstr>Performing Imaging Tests</vt:lpstr>
      <vt:lpstr>Design of Studies Involving Readers</vt:lpstr>
      <vt:lpstr>Design Options for Accuracy Studies of Tests  Requiring Reader Interpretation</vt:lpstr>
      <vt:lpstr>PowerPoint Presentation</vt:lpstr>
      <vt:lpstr>Reference Information </vt:lpstr>
      <vt:lpstr>Reference Standard </vt:lpstr>
      <vt:lpstr>Examples of Reference Standards</vt:lpstr>
      <vt:lpstr>What if there is no reference standard?</vt:lpstr>
      <vt:lpstr>PowerPoint Presentation</vt:lpstr>
      <vt:lpstr>Endpoints</vt:lpstr>
      <vt:lpstr>PowerPoint Presentation</vt:lpstr>
      <vt:lpstr>Details Make a Difference!</vt:lpstr>
      <vt:lpstr>Without AI, reader finds a polyp in descending colon</vt:lpstr>
      <vt:lpstr>AI marks 4 suspicious areas</vt:lpstr>
      <vt:lpstr>With AI, reader finds a second polyp.  Did AI increase the reader’s accuracy?</vt:lpstr>
      <vt:lpstr>Second example:  Without AI, reader finds a FP in the ascending colon but misses the actual polyps</vt:lpstr>
      <vt:lpstr>With AI, reader finds the polyps. Did AI increase the reader’s accuracy?</vt:lpstr>
      <vt:lpstr>How Do You Define a True Positive?</vt:lpstr>
      <vt:lpstr>Order of Building Blocks is Not Fixed</vt:lpstr>
      <vt:lpstr>Study Flow</vt:lpstr>
      <vt:lpstr>PowerPoint Presentation</vt:lpstr>
      <vt:lpstr>Prospective study example</vt:lpstr>
      <vt:lpstr>Prospective study example</vt:lpstr>
      <vt:lpstr>Prospective study example</vt:lpstr>
      <vt:lpstr>Breast Imaging Example</vt:lpstr>
      <vt:lpstr>Breast Imaging Example</vt:lpstr>
      <vt:lpstr>Prospective study example</vt:lpstr>
      <vt:lpstr>Breast Imaging Example  Reference Standard</vt:lpstr>
      <vt:lpstr>Prospective study example</vt:lpstr>
      <vt:lpstr>Breast Imaging Example Reference Standards - Endpoints</vt:lpstr>
      <vt:lpstr>Retrospective study example</vt:lpstr>
      <vt:lpstr>Retrospective study example</vt:lpstr>
      <vt:lpstr>Colon AI CT Study Example Re-Reading Images for Endpoints</vt:lpstr>
      <vt:lpstr>Colon AI CT Study Example: Endpoint Definition </vt:lpstr>
      <vt:lpstr>Augmenting Retrospective Studies</vt:lpstr>
      <vt:lpstr>Enriching Studies</vt:lpstr>
      <vt:lpstr>Enriching Studies</vt:lpstr>
      <vt:lpstr>Disadvantages of Retrospective Readings:</vt:lpstr>
      <vt:lpstr>What about technical studies of new quantitative imaging biomarkers?</vt:lpstr>
      <vt:lpstr>Quantitative Imaging Biomarkers</vt:lpstr>
      <vt:lpstr>Study Endpoints and Metrics</vt:lpstr>
      <vt:lpstr>Precision vs. Bias</vt:lpstr>
      <vt:lpstr>Importance of Precision</vt:lpstr>
      <vt:lpstr>Sources of Bias and Variability</vt:lpstr>
      <vt:lpstr>Repeatability and Reproducibility</vt:lpstr>
      <vt:lpstr>Study Designs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Slide Title Here  (Arial Bold 40 pt.)</dc:title>
  <dc:creator>Chaya Moskowitz</dc:creator>
  <cp:keywords/>
  <dc:description/>
  <cp:lastModifiedBy>Moskowitz, Chaya</cp:lastModifiedBy>
  <cp:revision>118</cp:revision>
  <dcterms:created xsi:type="dcterms:W3CDTF">2019-04-06T03:51:02Z</dcterms:created>
  <dcterms:modified xsi:type="dcterms:W3CDTF">2026-04-21T19:33:01Z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0x0101009148F5A04DDD49CBA7127AADA5FB792B00AADE34325A8B49CDA8BB4DB53328F214008DA1A4150FB2B848A3EB7B452BFA7AC5</vt:lpwstr>
  </property>
</Properties>
</file>