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16"/>
  </p:notesMasterIdLst>
  <p:sldIdLst>
    <p:sldId id="11044" r:id="rId6"/>
    <p:sldId id="11045" r:id="rId7"/>
    <p:sldId id="11053" r:id="rId8"/>
    <p:sldId id="11051" r:id="rId9"/>
    <p:sldId id="11046" r:id="rId10"/>
    <p:sldId id="11047" r:id="rId11"/>
    <p:sldId id="11052" r:id="rId12"/>
    <p:sldId id="11048" r:id="rId13"/>
    <p:sldId id="11049" r:id="rId14"/>
    <p:sldId id="1105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61317-1DBE-4D9F-8BAD-75840C48B67C}" v="1" dt="2026-03-20T16:15:55.530"/>
    <p1510:client id="{4E3982B0-1A7F-4C86-BBD0-F84726647DBE}" v="28" dt="2026-03-20T16:23:58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000" autoAdjust="0"/>
    <p:restoredTop sz="92673"/>
  </p:normalViewPr>
  <p:slideViewPr>
    <p:cSldViewPr snapToGrid="0">
      <p:cViewPr varScale="1">
        <p:scale>
          <a:sx n="42" d="100"/>
          <a:sy n="42" d="100"/>
        </p:scale>
        <p:origin x="192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onawala, Naqiya" userId="S::choonan@mskcc.org::c69efc89-5a60-4c09-92bf-0fef9cde0a91" providerId="AD" clId="Web-{16161317-1DBE-4D9F-8BAD-75840C48B67C}"/>
    <pc:docChg chg="modSld">
      <pc:chgData name="Choonawala, Naqiya" userId="S::choonan@mskcc.org::c69efc89-5a60-4c09-92bf-0fef9cde0a91" providerId="AD" clId="Web-{16161317-1DBE-4D9F-8BAD-75840C48B67C}" dt="2026-03-20T16:15:55.530" v="0" actId="20577"/>
      <pc:docMkLst>
        <pc:docMk/>
      </pc:docMkLst>
      <pc:sldChg chg="modSp">
        <pc:chgData name="Choonawala, Naqiya" userId="S::choonan@mskcc.org::c69efc89-5a60-4c09-92bf-0fef9cde0a91" providerId="AD" clId="Web-{16161317-1DBE-4D9F-8BAD-75840C48B67C}" dt="2026-03-20T16:15:55.530" v="0" actId="20577"/>
        <pc:sldMkLst>
          <pc:docMk/>
          <pc:sldMk cId="3583735967" sldId="11044"/>
        </pc:sldMkLst>
        <pc:spChg chg="mod">
          <ac:chgData name="Choonawala, Naqiya" userId="S::choonan@mskcc.org::c69efc89-5a60-4c09-92bf-0fef9cde0a91" providerId="AD" clId="Web-{16161317-1DBE-4D9F-8BAD-75840C48B67C}" dt="2026-03-20T16:15:55.530" v="0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  <pc:docChgLst>
    <pc:chgData name="Choonawala, Naqiya" userId="S::choonan@mskcc.org::c69efc89-5a60-4c09-92bf-0fef9cde0a91" providerId="AD" clId="Web-{4E3982B0-1A7F-4C86-BBD0-F84726647DBE}"/>
    <pc:docChg chg="modSld">
      <pc:chgData name="Choonawala, Naqiya" userId="S::choonan@mskcc.org::c69efc89-5a60-4c09-92bf-0fef9cde0a91" providerId="AD" clId="Web-{4E3982B0-1A7F-4C86-BBD0-F84726647DBE}" dt="2026-03-20T16:23:58.594" v="25" actId="1076"/>
      <pc:docMkLst>
        <pc:docMk/>
      </pc:docMkLst>
      <pc:sldChg chg="addSp delSp modSp">
        <pc:chgData name="Choonawala, Naqiya" userId="S::choonan@mskcc.org::c69efc89-5a60-4c09-92bf-0fef9cde0a91" providerId="AD" clId="Web-{4E3982B0-1A7F-4C86-BBD0-F84726647DBE}" dt="2026-03-20T16:23:58.594" v="25" actId="1076"/>
        <pc:sldMkLst>
          <pc:docMk/>
          <pc:sldMk cId="3583735967" sldId="11044"/>
        </pc:sldMkLst>
        <pc:spChg chg="add del">
          <ac:chgData name="Choonawala, Naqiya" userId="S::choonan@mskcc.org::c69efc89-5a60-4c09-92bf-0fef9cde0a91" providerId="AD" clId="Web-{4E3982B0-1A7F-4C86-BBD0-F84726647DBE}" dt="2026-03-20T16:23:42.735" v="15"/>
          <ac:spMkLst>
            <pc:docMk/>
            <pc:sldMk cId="3583735967" sldId="11044"/>
            <ac:spMk id="25" creationId="{FB33DC6A-1F1C-4A06-834E-CFF88F1C0BB9}"/>
          </ac:spMkLst>
        </pc:spChg>
        <pc:picChg chg="add del mod">
          <ac:chgData name="Choonawala, Naqiya" userId="S::choonan@mskcc.org::c69efc89-5a60-4c09-92bf-0fef9cde0a91" providerId="AD" clId="Web-{4E3982B0-1A7F-4C86-BBD0-F84726647DBE}" dt="2026-03-20T16:23:58.594" v="25" actId="1076"/>
          <ac:picMkLst>
            <pc:docMk/>
            <pc:sldMk cId="3583735967" sldId="11044"/>
            <ac:picMk id="2" creationId="{012A50E6-7708-2A37-42CC-42876CE53BA9}"/>
          </ac:picMkLst>
        </pc:picChg>
        <pc:picChg chg="add del mod">
          <ac:chgData name="Choonawala, Naqiya" userId="S::choonan@mskcc.org::c69efc89-5a60-4c09-92bf-0fef9cde0a91" providerId="AD" clId="Web-{4E3982B0-1A7F-4C86-BBD0-F84726647DBE}" dt="2026-03-20T16:23:43.641" v="19"/>
          <ac:picMkLst>
            <pc:docMk/>
            <pc:sldMk cId="3583735967" sldId="11044"/>
            <ac:picMk id="4" creationId="{E466D5BF-7B9E-29A2-8E56-E1663E49DE41}"/>
          </ac:picMkLst>
        </pc:picChg>
        <pc:picChg chg="add del mod">
          <ac:chgData name="Choonawala, Naqiya" userId="S::choonan@mskcc.org::c69efc89-5a60-4c09-92bf-0fef9cde0a91" providerId="AD" clId="Web-{4E3982B0-1A7F-4C86-BBD0-F84726647DBE}" dt="2026-03-20T16:23:53.235" v="23" actId="1076"/>
          <ac:picMkLst>
            <pc:docMk/>
            <pc:sldMk cId="3583735967" sldId="11044"/>
            <ac:picMk id="6" creationId="{D2B03E1A-8AC6-4CFB-BBC0-46554D743F3E}"/>
          </ac:picMkLst>
        </pc:picChg>
        <pc:picChg chg="add del mod">
          <ac:chgData name="Choonawala, Naqiya" userId="S::choonan@mskcc.org::c69efc89-5a60-4c09-92bf-0fef9cde0a91" providerId="AD" clId="Web-{4E3982B0-1A7F-4C86-BBD0-F84726647DBE}" dt="2026-03-20T16:23:50.703" v="22" actId="1076"/>
          <ac:picMkLst>
            <pc:docMk/>
            <pc:sldMk cId="3583735967" sldId="11044"/>
            <ac:picMk id="7" creationId="{C49F8E5C-1791-A0E5-F3A6-3B4C88967CF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>
                <a:latin typeface="Arial"/>
                <a:cs typeface="Arial"/>
              </a:rPr>
              <a:t>MSK Global Cancer Research and Training (GCRT) </a:t>
            </a:r>
            <a:r>
              <a:rPr lang="en-US" sz="3200" dirty="0">
                <a:latin typeface="Arial"/>
                <a:cs typeface="Arial"/>
              </a:rPr>
              <a:t> 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</a:t>
            </a:r>
            <a:r>
              <a:rPr lang="en-US" sz="3200" dirty="0">
                <a:latin typeface="Arial"/>
                <a:cs typeface="Arial"/>
              </a:rPr>
              <a:t>Oncology (ARGO)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3505" y="2407952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93504" y="611724"/>
            <a:ext cx="4708833" cy="994311"/>
          </a:xfrm>
          <a:prstGeom prst="rect">
            <a:avLst/>
          </a:prstGeom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012A50E6-7708-2A37-42CC-42876CE53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351" y="4381792"/>
            <a:ext cx="3736911" cy="190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02019-3A59-AF94-A20D-FE3188B3F8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Introductory to Team Science</a:t>
            </a:r>
          </a:p>
        </p:txBody>
      </p:sp>
    </p:spTree>
    <p:extLst>
      <p:ext uri="{BB962C8B-B14F-4D97-AF65-F5344CB8AC3E}">
        <p14:creationId xmlns:p14="http://schemas.microsoft.com/office/powerpoint/2010/main" val="19988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53C1B81-1289-0249-99BF-BC574653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Science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E8F61-01DE-6B4D-8C4D-EB307C87C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science requires not only abstract, theoretical intelligence…, but also ‘social intelligence.’ cooperative work is a social art and has to be practiced with patience.</a:t>
            </a:r>
          </a:p>
        </p:txBody>
      </p:sp>
    </p:spTree>
    <p:extLst>
      <p:ext uri="{BB962C8B-B14F-4D97-AF65-F5344CB8AC3E}">
        <p14:creationId xmlns:p14="http://schemas.microsoft.com/office/powerpoint/2010/main" val="304960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</a:rPr>
              <a:t>Overall Learning 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5E7F-3101-1FF0-2DD4-B4798C957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sz="2800" dirty="0">
                <a:effectLst/>
              </a:rPr>
              <a:t>Team Science will consist of a series of modules where scholars of the NCAT program will work with expert faculty in multiple facets of clinical research disciplines. </a:t>
            </a:r>
          </a:p>
          <a:p>
            <a:r>
              <a:rPr lang="en-US" sz="2800" dirty="0">
                <a:effectLst/>
              </a:rPr>
              <a:t>An overarching goal is that scholar-faculty interactions will lead to discussions of how they approach team science.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28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65BC-2B5B-CC61-85C1-9D5CEC4A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D7E11-D553-DD90-42FB-1E7623F6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lnSpcReduction="10000"/>
          </a:bodyPr>
          <a:lstStyle/>
          <a:p>
            <a:pPr lvl="1">
              <a:defRPr/>
            </a:pPr>
            <a:r>
              <a:rPr lang="en-US" sz="2800" dirty="0">
                <a:effectLst/>
              </a:rPr>
              <a:t>Appreciating the importance of team science in translational and clinical research</a:t>
            </a:r>
          </a:p>
          <a:p>
            <a:pPr lvl="1">
              <a:defRPr/>
            </a:pPr>
            <a:r>
              <a:rPr lang="en-US" sz="2800" dirty="0">
                <a:effectLst/>
              </a:rPr>
              <a:t>Developing the communication skills needed to work effectively in multi-disciplinary teams</a:t>
            </a:r>
          </a:p>
          <a:p>
            <a:pPr lvl="1">
              <a:defRPr/>
            </a:pPr>
            <a:r>
              <a:rPr lang="en-US" sz="2800" dirty="0">
                <a:effectLst/>
              </a:rPr>
              <a:t>Understanding that clinical research is not just done by clinicians, and that engaging multiple perspectives enhances translational science</a:t>
            </a:r>
          </a:p>
          <a:p>
            <a:pPr lvl="1">
              <a:defRPr/>
            </a:pPr>
            <a:r>
              <a:rPr lang="en-US" sz="2800" dirty="0">
                <a:effectLst/>
              </a:rPr>
              <a:t>Introducing research methodologies appropriate for team science</a:t>
            </a:r>
          </a:p>
          <a:p>
            <a:pPr lvl="1">
              <a:defRPr/>
            </a:pPr>
            <a:r>
              <a:rPr lang="en-US" sz="2800" dirty="0">
                <a:effectLst/>
              </a:rPr>
              <a:t>Understanding the immense honor it is that participants are willing to join your research studies</a:t>
            </a:r>
          </a:p>
          <a:p>
            <a:pPr lvl="1">
              <a:defRPr/>
            </a:pPr>
            <a:r>
              <a:rPr lang="en-US" sz="2800" dirty="0">
                <a:effectLst/>
              </a:rPr>
              <a:t>Explaining how diverse teams yield better research outcomes</a:t>
            </a:r>
          </a:p>
        </p:txBody>
      </p:sp>
    </p:spTree>
    <p:extLst>
      <p:ext uri="{BB962C8B-B14F-4D97-AF65-F5344CB8AC3E}">
        <p14:creationId xmlns:p14="http://schemas.microsoft.com/office/powerpoint/2010/main" val="147255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011A7-FCBB-543A-4100-0CC84DC56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Dynamics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18B099-0F66-5946-B6F0-2BD856834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Lencioni’s five dysfunctions</a:t>
            </a:r>
          </a:p>
          <a:p>
            <a:pPr lvl="1"/>
            <a:r>
              <a:rPr lang="en-US" dirty="0"/>
              <a:t>Absence of trust</a:t>
            </a:r>
          </a:p>
          <a:p>
            <a:pPr lvl="2"/>
            <a:r>
              <a:rPr lang="en-US" dirty="0"/>
              <a:t>Without trust productive work is impossible</a:t>
            </a:r>
          </a:p>
          <a:p>
            <a:pPr lvl="2"/>
            <a:r>
              <a:rPr lang="en-US" dirty="0"/>
              <a:t>Willing to be open and vulnerable with trust</a:t>
            </a:r>
          </a:p>
          <a:p>
            <a:pPr lvl="1"/>
            <a:r>
              <a:rPr lang="en-US" dirty="0"/>
              <a:t>Fear of conflict</a:t>
            </a:r>
          </a:p>
          <a:p>
            <a:pPr lvl="2"/>
            <a:r>
              <a:rPr lang="en-US" dirty="0"/>
              <a:t>Fine with trust – leads to improved ideas</a:t>
            </a:r>
          </a:p>
          <a:p>
            <a:pPr lvl="2"/>
            <a:r>
              <a:rPr lang="en-US" dirty="0"/>
              <a:t>Can lead people to hold back true opinions – all agree</a:t>
            </a:r>
          </a:p>
          <a:p>
            <a:pPr lvl="1"/>
            <a:r>
              <a:rPr lang="en-US" dirty="0"/>
              <a:t>Lack of commitment</a:t>
            </a:r>
          </a:p>
          <a:p>
            <a:pPr lvl="2"/>
            <a:r>
              <a:rPr lang="en-US" dirty="0"/>
              <a:t>Delay making important decisions</a:t>
            </a:r>
          </a:p>
          <a:p>
            <a:pPr lvl="1"/>
            <a:r>
              <a:rPr lang="en-US" dirty="0"/>
              <a:t>Avoidance of team accountability</a:t>
            </a:r>
          </a:p>
          <a:p>
            <a:pPr lvl="2"/>
            <a:r>
              <a:rPr lang="en-US" dirty="0"/>
              <a:t>Don’t challenge one another about actions/mistakes</a:t>
            </a:r>
          </a:p>
          <a:p>
            <a:pPr lvl="1"/>
            <a:r>
              <a:rPr lang="en-US" dirty="0"/>
              <a:t>Inattention to team objectives</a:t>
            </a:r>
          </a:p>
          <a:p>
            <a:pPr lvl="2"/>
            <a:r>
              <a:rPr lang="en-US" dirty="0"/>
              <a:t>People working towards objectives that don’t help the team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6D22-DE4E-0349-9825-D372F78C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the deficiencies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97BFB-2535-3A4F-81DB-37C925483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Absence of trust: has to begin with you, be honest and show </a:t>
            </a:r>
            <a:r>
              <a:rPr lang="en-US" dirty="0" err="1"/>
              <a:t>your’re</a:t>
            </a:r>
            <a:r>
              <a:rPr lang="en-US" dirty="0"/>
              <a:t> willing to work – open up first</a:t>
            </a:r>
          </a:p>
          <a:p>
            <a:r>
              <a:rPr lang="en-US" dirty="0"/>
              <a:t>Fear of conflict: explain conflict can be productive when its not personal; encourage challenges; engage everyone by asking point-blank open-ended questions during meetings</a:t>
            </a:r>
          </a:p>
          <a:p>
            <a:r>
              <a:rPr lang="en-US" dirty="0"/>
              <a:t>Lack of commitment: involve people in decision making; set clear deadlines</a:t>
            </a:r>
          </a:p>
          <a:p>
            <a:r>
              <a:rPr lang="en-US" dirty="0"/>
              <a:t>Avoidance of team accountability: everyone takes responsibility for their own work; use a team charter; system of team rewards</a:t>
            </a:r>
          </a:p>
          <a:p>
            <a:r>
              <a:rPr lang="en-US" dirty="0"/>
              <a:t>Inattention to team objectives: Make sure your team members are focusing on the real goals of the team and organization; mission statements and team charters are helpful</a:t>
            </a:r>
          </a:p>
        </p:txBody>
      </p:sp>
    </p:spTree>
    <p:extLst>
      <p:ext uri="{BB962C8B-B14F-4D97-AF65-F5344CB8AC3E}">
        <p14:creationId xmlns:p14="http://schemas.microsoft.com/office/powerpoint/2010/main" val="269073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B8673-BAF4-8638-1AAB-C052FDAD8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D927D2-6A83-114C-B0C7-EB42C8174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Deciding if a team is good for you</a:t>
            </a:r>
          </a:p>
          <a:p>
            <a:r>
              <a:rPr lang="en-US" dirty="0"/>
              <a:t>Good times on a team</a:t>
            </a:r>
          </a:p>
          <a:p>
            <a:r>
              <a:rPr lang="en-US" dirty="0"/>
              <a:t>Rough times on a team</a:t>
            </a:r>
          </a:p>
          <a:p>
            <a:r>
              <a:rPr lang="en-US" dirty="0"/>
              <a:t>Ending a team</a:t>
            </a:r>
          </a:p>
        </p:txBody>
      </p:sp>
    </p:spTree>
    <p:extLst>
      <p:ext uri="{BB962C8B-B14F-4D97-AF65-F5344CB8AC3E}">
        <p14:creationId xmlns:p14="http://schemas.microsoft.com/office/powerpoint/2010/main" val="100442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9F0A-06DE-F127-30F1-4C473555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Needed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DFF9BB-1540-CA4C-AF7D-8AE89C71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Personnel</a:t>
            </a:r>
          </a:p>
          <a:p>
            <a:r>
              <a:rPr lang="en-US" dirty="0"/>
              <a:t>Technology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Difference disciplines</a:t>
            </a:r>
          </a:p>
          <a:p>
            <a:endParaRPr lang="en-US" dirty="0"/>
          </a:p>
          <a:p>
            <a:r>
              <a:rPr lang="en-US" dirty="0"/>
              <a:t>Discipline bound departments and individual reward structure work against this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84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E40A-5E33-156A-0C84-C268851E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D76-BEFA-55BF-E7CA-BFA60CC6E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What does team science mean to you?</a:t>
            </a:r>
          </a:p>
          <a:p>
            <a:r>
              <a:rPr lang="en-US" dirty="0"/>
              <a:t>What are the advantages of team science? </a:t>
            </a:r>
          </a:p>
          <a:p>
            <a:r>
              <a:rPr lang="en-US" dirty="0"/>
              <a:t>What are the disadvantages of team science?	</a:t>
            </a:r>
          </a:p>
        </p:txBody>
      </p:sp>
    </p:spTree>
    <p:extLst>
      <p:ext uri="{BB962C8B-B14F-4D97-AF65-F5344CB8AC3E}">
        <p14:creationId xmlns:p14="http://schemas.microsoft.com/office/powerpoint/2010/main" val="420932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FE03D6-5965-43BB-850F-257D21BCF8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c64a93-6719-4f13-8247-7916aa214c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07D4D8-0A86-4456-A5FE-33114DB9ECD7}">
  <ds:schemaRefs>
    <ds:schemaRef ds:uri="http://schemas.openxmlformats.org/package/2006/metadata/core-properties"/>
    <ds:schemaRef ds:uri="http://purl.org/dc/terms/"/>
    <ds:schemaRef ds:uri="f5de9215-86bc-4059-b445-233b46b31a6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65bd33f-4642-4d95-937d-1ab46361a75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438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Custom Design</vt:lpstr>
      <vt:lpstr>MSK Global Cancer Research and Training (GCRT)    African Research Group for Oncology (ARGO)  </vt:lpstr>
      <vt:lpstr>Introductory to Team Science</vt:lpstr>
      <vt:lpstr>Team Science</vt:lpstr>
      <vt:lpstr>Overall Learning Objective</vt:lpstr>
      <vt:lpstr>Topics of Discussion</vt:lpstr>
      <vt:lpstr>Team Dynamics</vt:lpstr>
      <vt:lpstr>Overcoming the deficiencies</vt:lpstr>
      <vt:lpstr>Relationship Management</vt:lpstr>
      <vt:lpstr>Infrastructure Needed</vt:lpstr>
      <vt:lpstr>Group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lastModifiedBy>Kingham, T Peter</cp:lastModifiedBy>
  <cp:revision>69</cp:revision>
  <cp:lastPrinted>2023-05-08T20:06:21Z</cp:lastPrinted>
  <dcterms:created xsi:type="dcterms:W3CDTF">2023-04-17T19:53:37Z</dcterms:created>
  <dcterms:modified xsi:type="dcterms:W3CDTF">2026-03-20T16:24:02Z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