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24"/>
  </p:notesMasterIdLst>
  <p:sldIdLst>
    <p:sldId id="11044" r:id="rId6"/>
    <p:sldId id="11045" r:id="rId7"/>
    <p:sldId id="11051" r:id="rId8"/>
    <p:sldId id="11053" r:id="rId9"/>
    <p:sldId id="11046" r:id="rId10"/>
    <p:sldId id="11052" r:id="rId11"/>
    <p:sldId id="11049" r:id="rId12"/>
    <p:sldId id="11064" r:id="rId13"/>
    <p:sldId id="11065" r:id="rId14"/>
    <p:sldId id="11066" r:id="rId15"/>
    <p:sldId id="11056" r:id="rId16"/>
    <p:sldId id="11058" r:id="rId17"/>
    <p:sldId id="11067" r:id="rId18"/>
    <p:sldId id="11068" r:id="rId19"/>
    <p:sldId id="11069" r:id="rId20"/>
    <p:sldId id="11047" r:id="rId21"/>
    <p:sldId id="11054" r:id="rId22"/>
    <p:sldId id="1105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1AB85-2DD2-43B6-99C6-DD396DE86BA3}" v="6" dt="2026-03-20T16:24:51.286"/>
    <p1510:client id="{F97288CA-BBE7-4102-B4A2-6BBD7D99776A}" v="1" dt="2026-03-20T16:14:54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313" autoAdjust="0"/>
    <p:restoredTop sz="94628"/>
  </p:normalViewPr>
  <p:slideViewPr>
    <p:cSldViewPr snapToGrid="0">
      <p:cViewPr varScale="1">
        <p:scale>
          <a:sx n="22" d="100"/>
          <a:sy n="22" d="100"/>
        </p:scale>
        <p:origin x="208" y="1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97288CA-BBE7-4102-B4A2-6BBD7D99776A}"/>
    <pc:docChg chg="modSld">
      <pc:chgData name="" userId="" providerId="" clId="Web-{F97288CA-BBE7-4102-B4A2-6BBD7D99776A}" dt="2026-03-20T16:14:54.403" v="0" actId="20577"/>
      <pc:docMkLst>
        <pc:docMk/>
      </pc:docMkLst>
      <pc:sldChg chg="modSp">
        <pc:chgData name="" userId="" providerId="" clId="Web-{F97288CA-BBE7-4102-B4A2-6BBD7D99776A}" dt="2026-03-20T16:14:54.403" v="0" actId="20577"/>
        <pc:sldMkLst>
          <pc:docMk/>
          <pc:sldMk cId="3583735967" sldId="11044"/>
        </pc:sldMkLst>
        <pc:spChg chg="mod">
          <ac:chgData name="" userId="" providerId="" clId="Web-{F97288CA-BBE7-4102-B4A2-6BBD7D99776A}" dt="2026-03-20T16:14:54.403" v="0" actId="20577"/>
          <ac:spMkLst>
            <pc:docMk/>
            <pc:sldMk cId="3583735967" sldId="11044"/>
            <ac:spMk id="3" creationId="{076CF193-54E8-C14F-D5F2-620D39B124EE}"/>
          </ac:spMkLst>
        </pc:spChg>
      </pc:sldChg>
    </pc:docChg>
  </pc:docChgLst>
  <pc:docChgLst>
    <pc:chgData clId="Web-{2B51AB85-2DD2-43B6-99C6-DD396DE86BA3}"/>
    <pc:docChg chg="modSld">
      <pc:chgData name="" userId="" providerId="" clId="Web-{2B51AB85-2DD2-43B6-99C6-DD396DE86BA3}" dt="2026-03-20T16:24:42.395" v="0"/>
      <pc:docMkLst>
        <pc:docMk/>
      </pc:docMkLst>
      <pc:sldChg chg="addSp modSp">
        <pc:chgData name="" userId="" providerId="" clId="Web-{2B51AB85-2DD2-43B6-99C6-DD396DE86BA3}" dt="2026-03-20T16:24:42.395" v="0"/>
        <pc:sldMkLst>
          <pc:docMk/>
          <pc:sldMk cId="3583735967" sldId="11044"/>
        </pc:sldMkLst>
        <pc:picChg chg="add mod">
          <ac:chgData name="" userId="" providerId="" clId="Web-{2B51AB85-2DD2-43B6-99C6-DD396DE86BA3}" dt="2026-03-20T16:24:42.395" v="0"/>
          <ac:picMkLst>
            <pc:docMk/>
            <pc:sldMk cId="3583735967" sldId="11044"/>
            <ac:picMk id="2" creationId="{E4B0AE00-09FB-F2C4-CED9-98D1666A7367}"/>
          </ac:picMkLst>
        </pc:picChg>
      </pc:sldChg>
    </pc:docChg>
  </pc:docChgLst>
  <pc:docChgLst>
    <pc:chgData name="Choonawala, Naqiya" userId="S::choonan@mskcc.org::c69efc89-5a60-4c09-92bf-0fef9cde0a91" providerId="AD" clId="Web-{2B51AB85-2DD2-43B6-99C6-DD396DE86BA3}"/>
    <pc:docChg chg="modSld">
      <pc:chgData name="Choonawala, Naqiya" userId="S::choonan@mskcc.org::c69efc89-5a60-4c09-92bf-0fef9cde0a91" providerId="AD" clId="Web-{2B51AB85-2DD2-43B6-99C6-DD396DE86BA3}" dt="2026-03-20T16:24:51.286" v="4" actId="1076"/>
      <pc:docMkLst>
        <pc:docMk/>
      </pc:docMkLst>
      <pc:sldChg chg="modSp">
        <pc:chgData name="Choonawala, Naqiya" userId="S::choonan@mskcc.org::c69efc89-5a60-4c09-92bf-0fef9cde0a91" providerId="AD" clId="Web-{2B51AB85-2DD2-43B6-99C6-DD396DE86BA3}" dt="2026-03-20T16:24:51.286" v="4" actId="1076"/>
        <pc:sldMkLst>
          <pc:docMk/>
          <pc:sldMk cId="3583735967" sldId="11044"/>
        </pc:sldMkLst>
        <pc:picChg chg="mod">
          <ac:chgData name="Choonawala, Naqiya" userId="S::choonan@mskcc.org::c69efc89-5a60-4c09-92bf-0fef9cde0a91" providerId="AD" clId="Web-{2B51AB85-2DD2-43B6-99C6-DD396DE86BA3}" dt="2026-03-20T16:24:51.286" v="4" actId="1076"/>
          <ac:picMkLst>
            <pc:docMk/>
            <pc:sldMk cId="3583735967" sldId="11044"/>
            <ac:picMk id="2" creationId="{E4B0AE00-09FB-F2C4-CED9-98D1666A736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10F10-03CC-4A1B-8A94-675EFF5B135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E0CEA-B2D0-4E12-978E-8EF7657D0A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E1A-D53A-4E00-820D-684ECE840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D9329-E84D-47E1-8E72-A8AB0B0A9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4D120-8274-4855-9D5B-E6C9A822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EC7AD-72E0-4B4B-8F8F-F082EAC7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76AE-E7AD-4946-ABF0-35C220C5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4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DA7AC-F6F2-403D-9131-CD965545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D7B90-68E8-4CD1-BC1C-B0D132CB1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32462-C3A8-462E-8B4E-07DFCA6943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FE426-4740-45E6-9C56-0B7FB64E3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204BF-C159-4376-AE21-B6BC4996E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88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5E7B9-C55D-449B-A527-B3A8663F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9E33-4D74-4A55-BDF0-B14B03B79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3CF-2007-478A-9F4B-E3E021903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9C39F-6774-49AE-A2A9-99C8BAD3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6E543-40BC-4DB3-A0FD-060217DE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93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0B206-955A-4712-A328-FAD553A1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28800-56D4-41E3-A8EE-D1C6262F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96E-C658-4062-8AE5-FA5FA7667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666BC-29A5-4A89-B84E-1FFE2E60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C5ED1-DF1E-4A75-BC74-CE89F20E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A645B-68E5-4FC5-8629-F6692AAC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1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38BE-EEFD-4875-A2A6-FDD13F6D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C7976-46E0-4885-AB7A-588C1EB81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C7B81-7FDE-434B-91DF-1939F2D4C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DACA4A-FA37-4BC1-A3BF-0F8936C05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302E35-52D0-421F-9802-FECD39B1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89651-E18C-41ED-82DF-DA849D90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130971-00F1-4E68-B694-009F0BF2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7BFF-1B6B-46B3-AE1F-36C46713D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066-A61F-4CD4-A1B6-CB21BD83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EF9EA-35E0-43E1-A9B7-15E228AA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B76B6-9767-4A75-B3B5-37D12596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01203-23D7-4E9C-B727-BAFA5291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8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695F6-5752-4A25-831B-9A47943D4F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6A295-5B12-42DA-81D3-C61E3F0A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56FC-6392-4C19-A02F-3D186AE2C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FF7D9-E77A-4C65-8921-7E192DA5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ED21A-4A45-44C0-9CE2-E45F17BB4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CE185-CDB8-4ACD-A1EB-EF80254456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7C891-0BFB-4027-ADE7-E66946A9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C78AF-FE05-4E2F-AC9A-008B1329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A8544-BE9A-4134-ACE4-507F22643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26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C1C74-7004-427A-A543-C82D47930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9C89D-7D81-4E9A-85DF-957FB1431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16C0-D516-45F7-8BC4-3507C943C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7ED0D-F7CA-47C2-BA19-F701517F46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8AFC5-C395-4EB6-877F-F468FFD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610F3-6AB5-484A-A713-034304DB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2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54AC1-1CB5-447D-8504-001E5E24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B0BE-0934-484C-8A7D-DCFA699F3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053A-0B50-436C-B015-8189CE40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85769-33CC-4D5A-A8B1-CA7D502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64DB-1903-4129-9109-EE34D0CF7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3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2E44D-401B-46F6-9E90-8431A43CA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226E5B-3E62-4F2E-9194-078E6B8C8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8976A-7297-42A4-B43D-47CFFFDB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DA197C-7C12-4C6C-A50E-85A214CC6062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7F09E-1B08-41FB-A50D-B6664EE3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D026D-A43E-4292-8BFE-20491D67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FB479F-ED85-43AE-BF6B-CFFD5A6C5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0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C5E47407-2EC8-524C-85CD-E0BC1A1C8F1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4825" y="1920241"/>
            <a:ext cx="7419975" cy="1508760"/>
          </a:xfrm>
        </p:spPr>
        <p:txBody>
          <a:bodyPr vert="horz" anchor="t"/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A2E778-C602-5B40-8E0C-1BAE808E36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825" y="4389120"/>
            <a:ext cx="3505201" cy="457200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Month 00, 20XX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A9A0FEB-2318-1E41-A04B-A702497639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823" y="3566160"/>
            <a:ext cx="7419975" cy="549249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 marL="0" indent="0">
              <a:buNone/>
              <a:defRPr sz="180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2"/>
                </a:solidFill>
              </a:defRPr>
            </a:lvl3pPr>
            <a:lvl4pPr>
              <a:defRPr sz="1800">
                <a:solidFill>
                  <a:schemeClr val="accent2"/>
                </a:solidFill>
              </a:defRPr>
            </a:lvl4pPr>
            <a:lvl5pPr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0712B6-3AED-D544-981A-57D7BE073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0386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D4DC-2C61-E84B-BADF-7DD41D575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BDDB8-7E46-B14A-82FA-1F6B79511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FDB06-852C-BC41-B094-5D8C6764B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CD894-5CC7-364E-B566-105963A96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2AAF8-D270-F145-AA1A-1CCC952E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0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33BF-23EF-9F49-BB2B-DF0D5C6B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A98D-7C63-CB4E-891A-6A894027A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4B58-F343-C34D-AE41-791A2C890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5264D-011D-A341-802E-5FC7D876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E6FEB-CFCD-864A-9FF0-01D84EAA4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2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C347-CA59-6849-9AF2-7BE1E78C8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D529D-4F1E-5A48-AB0E-AB6B56031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3686-2B17-2449-93D3-2F8C4474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915BA-9583-C245-9098-114689787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36120-6936-AB44-8F26-AB3D02D18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0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7EF7-9198-0549-98A7-019278D5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CD54D-663B-834E-8990-77A5B24BD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26522-3A3D-7C4C-8DF9-98278AE9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460F2-088D-444A-8539-810FF99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F84D-7012-6848-8C74-1CC5374E6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2DD74-2737-9748-B9C8-3B998128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6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2EC3D-CA9D-8448-88E4-F1F01255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5990B-83CA-F842-B362-04D2928A5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C9184-CA70-D74B-9711-9380D53D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EAE4C-177F-8D46-B6DC-25FA4AEA0D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5335D-C201-7F49-9617-1B0803C72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DF6AE5-0D27-B34D-AF6F-280521672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D794B-3CDE-FF48-93CB-E63BCDE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F96D6-C9CB-484B-ACC1-79140304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48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04397-0C19-454A-9702-1EB1AD9F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C263C-3CA4-8543-BC4C-AE253557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14BAD4-D3BA-314A-8969-AA69C56B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B3339-0C05-584C-93AC-A7C164FC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76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B6526-0964-6147-9EAD-9BC412262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6FC94A-7C86-6646-812E-48671060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06803-952E-F54C-9F8C-53C96E12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42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DCE0F-BF5E-3E45-8505-47585234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384DD-D327-C14F-B5D5-6197AE9CF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4376-0B33-5843-87A5-D054AA1F0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B6355-65BC-5C47-A778-5F39577A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0D378-C5B2-9248-BD2D-E85CC1698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1A39C-59F6-7841-9811-9656095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1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DE8-33DD-BE47-BB9C-FF1A292C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7AE1-6CCC-AA4E-AB8E-7436D1DE42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B139-E7B8-8040-A46D-1350F8B77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E732A-5A55-D54B-BC55-517D93F8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C3F90-1E91-CC4B-A711-DD68F9DA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67E5F2-5E43-4F41-902A-88287ABBA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04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9E499-1D7C-E843-9F05-7EAC1FEFE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A5021-4B1B-FA4F-8A2C-99393B3FA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10A95-D44D-174A-B20A-F2292BA46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D180-0644-6742-BB10-A43BFC95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07B26-C5F8-224E-B768-72FA29A1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48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50979-CA41-3943-B712-85B48060C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CD8A9-4233-A840-A472-224335F11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C2B6D-F2D6-764B-A0D8-AFF5C5BE8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84B2-2FCE-694A-872A-31468BF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CEF8C-F8FE-7645-8EB0-5BE3B8F91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6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29DD5B-344D-4BF2-B1E2-2A67565E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54303-F829-4939-86C5-F748367EC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F779F2-8459-D347-AC40-F5EB731399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5BEF30-8A9E-9A4F-BFB0-72DAABF7CF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09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30F50-E1DB-D445-B714-37057AF1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E53D6-B340-8F48-9692-6E3085FB8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630B-C916-B64F-8F73-495357F8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076A8-8757-AE49-BDE0-AED0B0D38DE3}" type="datetimeFigureOut">
              <a:rPr lang="en-US" smtClean="0"/>
              <a:t>3/20/2026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4062-DDA1-3047-8F57-E1E64C052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C3D1-6AFA-B744-A5E4-D43E42FF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31217-07FC-C344-BF6F-3EFF2DC5BE9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0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7" name="Freeform: Shape 26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CF193-54E8-C14F-D5F2-620D39B12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941" y="1106034"/>
            <a:ext cx="5852067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900">
                <a:latin typeface="Arial"/>
                <a:cs typeface="Arial"/>
              </a:rPr>
              <a:t>MSK Global Cancer Research and Training (GCRT) </a:t>
            </a:r>
            <a:r>
              <a:rPr lang="en-US" sz="3200" dirty="0">
                <a:latin typeface="Arial"/>
                <a:cs typeface="Arial"/>
              </a:rPr>
              <a:t> 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>
                <a:latin typeface="Arial"/>
                <a:cs typeface="Arial"/>
              </a:rPr>
              <a:t>African Research Group for </a:t>
            </a:r>
            <a:r>
              <a:rPr lang="en-US" sz="3200" dirty="0">
                <a:latin typeface="Arial"/>
                <a:cs typeface="Arial"/>
              </a:rPr>
              <a:t>Oncology (ARGO)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03E1A-8AC6-4CFB-BBC0-46554D743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3505" y="2742299"/>
            <a:ext cx="4708831" cy="158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49F8E5C-1791-A0E5-F3A6-3B4C88967CF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693504" y="1132683"/>
            <a:ext cx="4708833" cy="9943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B0AE00-09FB-F2C4-CED9-98D1666A7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147" y="4848322"/>
            <a:ext cx="3099319" cy="158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EC25A120-EAB0-EE40-B349-24521B1704A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6894" y="6238361"/>
            <a:ext cx="2347705" cy="494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B023B9-9F58-8640-A64E-0508A80FD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639" y="6121135"/>
            <a:ext cx="1813467" cy="61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4C4C2-4BA1-F26B-DEC7-6896738C46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B02019-3A59-AF94-A20D-FE3188B3F8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575F56-BD6C-300B-DCEA-936545F89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and working with your multi-disciplinary team</a:t>
            </a:r>
          </a:p>
        </p:txBody>
      </p:sp>
    </p:spTree>
    <p:extLst>
      <p:ext uri="{BB962C8B-B14F-4D97-AF65-F5344CB8AC3E}">
        <p14:creationId xmlns:p14="http://schemas.microsoft.com/office/powerpoint/2010/main" val="19988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15DAE-3F33-5DFA-6395-1599E2B0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Leadership Considerations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5E7F-3101-1FF0-2DD4-B4798C957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>
              <a:defRPr/>
            </a:pPr>
            <a:r>
              <a:rPr lang="en-US" altLang="en-US" sz="3600" dirty="0"/>
              <a:t>Establish formal roles of collaborators?</a:t>
            </a:r>
          </a:p>
          <a:p>
            <a:pPr lvl="1">
              <a:defRPr/>
            </a:pPr>
            <a:r>
              <a:rPr lang="en-US" altLang="en-US" sz="3200" dirty="0"/>
              <a:t>PI, MPI, co-I, consultant, post-doc, etc…</a:t>
            </a:r>
          </a:p>
          <a:p>
            <a:pPr lvl="1">
              <a:defRPr/>
            </a:pPr>
            <a:r>
              <a:rPr lang="en-US" altLang="en-US" sz="3200" dirty="0"/>
              <a:t>Junior, Mid-career, Senior, etc….</a:t>
            </a:r>
          </a:p>
          <a:p>
            <a:pPr lvl="1">
              <a:defRPr/>
            </a:pPr>
            <a:r>
              <a:rPr lang="en-US" altLang="en-US" sz="3200" dirty="0"/>
              <a:t>Mentoring structure / requirements?</a:t>
            </a:r>
          </a:p>
          <a:p>
            <a:pPr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39285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D1F35-E36C-19AE-0F92-4817BE97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2B48-E775-94C3-9CA1-D064BFA23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Collaborative Guidelines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EA458-D3C8-CB61-90D9-DE0B0C469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600" dirty="0"/>
              <a:t>Establish formal collaborative guidelines?</a:t>
            </a:r>
          </a:p>
          <a:p>
            <a:pPr lvl="1">
              <a:defRPr/>
            </a:pPr>
            <a:r>
              <a:rPr lang="en-US" altLang="en-US" sz="3200" dirty="0"/>
              <a:t>1</a:t>
            </a:r>
            <a:r>
              <a:rPr lang="en-US" altLang="en-US" sz="3200" baseline="30000" dirty="0"/>
              <a:t>st</a:t>
            </a:r>
            <a:r>
              <a:rPr lang="en-US" altLang="en-US" sz="3200" dirty="0"/>
              <a:t> author?</a:t>
            </a:r>
          </a:p>
          <a:p>
            <a:pPr lvl="1">
              <a:defRPr/>
            </a:pPr>
            <a:r>
              <a:rPr lang="en-US" altLang="en-US" sz="3200" dirty="0"/>
              <a:t>Last author?</a:t>
            </a:r>
          </a:p>
          <a:p>
            <a:pPr lvl="1">
              <a:defRPr/>
            </a:pPr>
            <a:r>
              <a:rPr lang="en-US" altLang="en-US" sz="3200" dirty="0"/>
              <a:t>Co-authorships?</a:t>
            </a:r>
          </a:p>
        </p:txBody>
      </p:sp>
    </p:spTree>
    <p:extLst>
      <p:ext uri="{BB962C8B-B14F-4D97-AF65-F5344CB8AC3E}">
        <p14:creationId xmlns:p14="http://schemas.microsoft.com/office/powerpoint/2010/main" val="3600877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65BC-2B5B-CC61-85C1-9D5CEC4A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Ownership?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D7E11-D553-DD90-42FB-1E7623F6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US" altLang="en-US" sz="3600" dirty="0"/>
              <a:t>Management and ownership of samples?</a:t>
            </a:r>
          </a:p>
          <a:p>
            <a:pPr lvl="2">
              <a:defRPr/>
            </a:pPr>
            <a:r>
              <a:rPr lang="en-US" altLang="en-US" sz="2800" dirty="0"/>
              <a:t>Centralized, regional, spoke and wheel, etc…</a:t>
            </a:r>
          </a:p>
          <a:p>
            <a:pPr lvl="1">
              <a:defRPr/>
            </a:pPr>
            <a:r>
              <a:rPr lang="en-US" altLang="en-US" sz="3600" dirty="0"/>
              <a:t>Management and ownership of data?</a:t>
            </a:r>
          </a:p>
          <a:p>
            <a:pPr lvl="2">
              <a:defRPr/>
            </a:pPr>
            <a:r>
              <a:rPr lang="en-US" altLang="en-US" sz="2800" dirty="0"/>
              <a:t>Centralized, regional, spoke and wheel, etc…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7255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20F68-12A4-DC4E-3ECD-93EB9FD7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0886-5A27-C344-2CAF-B91BDA4D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Mentor-Mentee Relationship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97C7E-1A8D-5B6E-F0C8-F40B09FF8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pPr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9145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74714-EDF5-E872-F9E6-D6E15676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Competencies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872DE-10ED-A85F-D787-EE4270C39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Maintaining effective communication</a:t>
            </a:r>
          </a:p>
          <a:p>
            <a:r>
              <a:rPr lang="en-US" dirty="0"/>
              <a:t>Aligning expectations</a:t>
            </a:r>
          </a:p>
          <a:p>
            <a:r>
              <a:rPr lang="en-US" dirty="0"/>
              <a:t>Enhancing cultural awareness</a:t>
            </a:r>
          </a:p>
          <a:p>
            <a:r>
              <a:rPr lang="en-US" dirty="0"/>
              <a:t>Addressing equity and inclusion</a:t>
            </a:r>
          </a:p>
          <a:p>
            <a:r>
              <a:rPr lang="en-US" dirty="0"/>
              <a:t>Enhancing motivation</a:t>
            </a:r>
          </a:p>
          <a:p>
            <a:r>
              <a:rPr lang="en-US" dirty="0"/>
              <a:t>Fostering independence</a:t>
            </a:r>
          </a:p>
          <a:p>
            <a:r>
              <a:rPr lang="en-US" dirty="0"/>
              <a:t>Promoting professional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369EC-9953-6F45-B2EA-921E389B21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7" t="43386" r="1387" b="31592"/>
          <a:stretch/>
        </p:blipFill>
        <p:spPr>
          <a:xfrm>
            <a:off x="8329961" y="1825625"/>
            <a:ext cx="3115957" cy="2902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4D0B23-FBC2-7956-261A-CC13348A94A9}"/>
              </a:ext>
            </a:extLst>
          </p:cNvPr>
          <p:cNvSpPr txBox="1"/>
          <p:nvPr/>
        </p:nvSpPr>
        <p:spPr>
          <a:xfrm>
            <a:off x="9142142" y="4934635"/>
            <a:ext cx="60997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www.vectorstock.com</a:t>
            </a:r>
            <a:r>
              <a:rPr lang="en-US" sz="9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1947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BBB1F-8F8C-10CF-782F-24317C248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84AE6-2145-0BA6-0793-8365702C0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419" y="1992893"/>
            <a:ext cx="10515600" cy="4351338"/>
          </a:xfrm>
        </p:spPr>
        <p:txBody>
          <a:bodyPr/>
          <a:lstStyle/>
          <a:p>
            <a:r>
              <a:rPr lang="en-US" dirty="0"/>
              <a:t>Good communication key to any relationship – mentoring included!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Critical to actively reflect on and identify characteristics of good communication and to practice these skills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Communication is integral to science</a:t>
            </a:r>
          </a:p>
        </p:txBody>
      </p:sp>
    </p:spTree>
    <p:extLst>
      <p:ext uri="{BB962C8B-B14F-4D97-AF65-F5344CB8AC3E}">
        <p14:creationId xmlns:p14="http://schemas.microsoft.com/office/powerpoint/2010/main" val="164881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74714-EDF5-E872-F9E6-D6E15676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effective communication vital for research mentoring relationships?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872DE-10ED-A85F-D787-EE4270C39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conversations between a mentor and mentee:</a:t>
            </a:r>
          </a:p>
          <a:p>
            <a:pPr marL="457200" lvl="1" indent="0">
              <a:buNone/>
            </a:pPr>
            <a:r>
              <a:rPr lang="en-US" dirty="0"/>
              <a:t>-discussing research results</a:t>
            </a:r>
          </a:p>
          <a:p>
            <a:pPr marL="457200" lvl="1" indent="0">
              <a:buNone/>
            </a:pPr>
            <a:r>
              <a:rPr lang="en-US" dirty="0"/>
              <a:t>-giving feedback on a presentation/abstract/paper/grant proposal</a:t>
            </a:r>
          </a:p>
          <a:p>
            <a:pPr marL="457200" lvl="1" indent="0">
              <a:buNone/>
            </a:pPr>
            <a:r>
              <a:rPr lang="en-US" dirty="0"/>
              <a:t>-advice on next training/career steps</a:t>
            </a:r>
          </a:p>
          <a:p>
            <a:pPr marL="457200" lvl="1" indent="0">
              <a:buNone/>
            </a:pPr>
            <a:r>
              <a:rPr lang="en-US" dirty="0"/>
              <a:t>-concerns about productivity</a:t>
            </a:r>
          </a:p>
          <a:p>
            <a:pPr marL="457200" lvl="1" indent="0">
              <a:buNone/>
            </a:pPr>
            <a:r>
              <a:rPr lang="en-US" dirty="0"/>
              <a:t>-promotion goals</a:t>
            </a:r>
          </a:p>
        </p:txBody>
      </p:sp>
    </p:spTree>
    <p:extLst>
      <p:ext uri="{BB962C8B-B14F-4D97-AF65-F5344CB8AC3E}">
        <p14:creationId xmlns:p14="http://schemas.microsoft.com/office/powerpoint/2010/main" val="392237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A1FB-884B-F6BC-FA32-66ABD1F9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FBB67-E4FB-3CC0-3602-01D427554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Supportive/Collaborating</a:t>
            </a:r>
          </a:p>
          <a:p>
            <a:pPr marL="457200" lvl="1" indent="0">
              <a:buNone/>
            </a:pPr>
            <a:r>
              <a:rPr lang="en-US" dirty="0"/>
              <a:t>-Interested in getting to know skills/true interests</a:t>
            </a:r>
          </a:p>
          <a:p>
            <a:pPr marL="457200" lvl="1" indent="0">
              <a:buNone/>
            </a:pPr>
            <a:r>
              <a:rPr lang="en-US" dirty="0"/>
              <a:t>-Open to input and feedback</a:t>
            </a:r>
          </a:p>
          <a:p>
            <a:pPr marL="457200" lvl="1" indent="0">
              <a:buNone/>
            </a:pPr>
            <a:r>
              <a:rPr lang="en-US" dirty="0"/>
              <a:t>-Develops relationships and collaborations</a:t>
            </a:r>
          </a:p>
          <a:p>
            <a:pPr marL="457200" lvl="1" indent="0">
              <a:buNone/>
            </a:pPr>
            <a:r>
              <a:rPr lang="en-US" dirty="0"/>
              <a:t>-Focus on inclusion and involvement of the team</a:t>
            </a:r>
          </a:p>
        </p:txBody>
      </p:sp>
    </p:spTree>
    <p:extLst>
      <p:ext uri="{BB962C8B-B14F-4D97-AF65-F5344CB8AC3E}">
        <p14:creationId xmlns:p14="http://schemas.microsoft.com/office/powerpoint/2010/main" val="2874800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37ED9-6C74-4B94-5ECD-C83A0AEC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Barriers to Effective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BFB2B-B5F6-7EC2-75ED-FA4F32FA7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Passive neglect (“no news is good news”)</a:t>
            </a:r>
          </a:p>
          <a:p>
            <a:r>
              <a:rPr lang="en-US" dirty="0"/>
              <a:t>Micromanaging</a:t>
            </a:r>
          </a:p>
          <a:p>
            <a:r>
              <a:rPr lang="en-US" dirty="0"/>
              <a:t>Aversion to conflict</a:t>
            </a:r>
          </a:p>
          <a:p>
            <a:r>
              <a:rPr lang="en-US" dirty="0"/>
              <a:t>Relaying too much on written (e-mail) vs oral (face to face) methods</a:t>
            </a:r>
          </a:p>
          <a:p>
            <a:r>
              <a:rPr lang="en-US" dirty="0"/>
              <a:t>Making assumptions about the other person</a:t>
            </a:r>
          </a:p>
          <a:p>
            <a:r>
              <a:rPr lang="en-US" dirty="0"/>
              <a:t>Managing power differentials</a:t>
            </a:r>
          </a:p>
        </p:txBody>
      </p:sp>
    </p:spTree>
    <p:extLst>
      <p:ext uri="{BB962C8B-B14F-4D97-AF65-F5344CB8AC3E}">
        <p14:creationId xmlns:p14="http://schemas.microsoft.com/office/powerpoint/2010/main" val="3006184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7EDB-E640-E6CF-BD5A-1DC18E4F4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E71CA-9807-755C-CD84-9ECDCBECA9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General Communication Skills</a:t>
            </a:r>
          </a:p>
          <a:p>
            <a:pPr lvl="1"/>
            <a:r>
              <a:rPr lang="en-US" sz="2800" dirty="0"/>
              <a:t>Active listening</a:t>
            </a:r>
          </a:p>
          <a:p>
            <a:pPr lvl="1"/>
            <a:r>
              <a:rPr lang="en-US" sz="2800" dirty="0"/>
              <a:t>Reflective listening</a:t>
            </a:r>
          </a:p>
          <a:p>
            <a:pPr lvl="1"/>
            <a:r>
              <a:rPr lang="en-US" sz="2800" dirty="0"/>
              <a:t>Paraphrasing</a:t>
            </a:r>
          </a:p>
          <a:p>
            <a:pPr lvl="1"/>
            <a:r>
              <a:rPr lang="en-US" sz="2800" dirty="0"/>
              <a:t>Summarizing</a:t>
            </a:r>
          </a:p>
          <a:p>
            <a:pPr lvl="1"/>
            <a:r>
              <a:rPr lang="en-US" sz="2800" dirty="0"/>
              <a:t>Asking open-ended questions</a:t>
            </a:r>
          </a:p>
          <a:p>
            <a:pPr lvl="1"/>
            <a:r>
              <a:rPr lang="en-US" sz="2800" dirty="0"/>
              <a:t>Probing</a:t>
            </a:r>
          </a:p>
          <a:p>
            <a:pPr lvl="1"/>
            <a:r>
              <a:rPr lang="en-US" sz="2800" dirty="0"/>
              <a:t>Self-disclosure</a:t>
            </a:r>
          </a:p>
          <a:p>
            <a:pPr lvl="1"/>
            <a:r>
              <a:rPr lang="en-US" sz="2800" dirty="0"/>
              <a:t>Confrontation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07870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8915-8880-3D3C-1DA6-19D69A182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Aligning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B3F90-26CE-630F-C77A-009B0C90D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8717" cy="4351338"/>
          </a:xfrm>
        </p:spPr>
        <p:txBody>
          <a:bodyPr/>
          <a:lstStyle/>
          <a:p>
            <a:r>
              <a:rPr lang="en-US" dirty="0"/>
              <a:t>Why are defining and aligning expectations so vital in research mentoring?</a:t>
            </a:r>
          </a:p>
          <a:p>
            <a:pPr lvl="1"/>
            <a:r>
              <a:rPr lang="en-US" dirty="0"/>
              <a:t>How might this be helpful?</a:t>
            </a:r>
          </a:p>
          <a:p>
            <a:pPr lvl="1"/>
            <a:r>
              <a:rPr lang="en-US" dirty="0"/>
              <a:t>If expectations are not defined and aligned what negative impact might this have on mentoring?</a:t>
            </a:r>
          </a:p>
          <a:p>
            <a:pPr lvl="1"/>
            <a:r>
              <a:rPr lang="en-US" dirty="0"/>
              <a:t>Any specific examples?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43E211-DD2A-7B2A-3BFE-45A6D60D0E78}"/>
              </a:ext>
            </a:extLst>
          </p:cNvPr>
          <p:cNvSpPr txBox="1"/>
          <p:nvPr/>
        </p:nvSpPr>
        <p:spPr>
          <a:xfrm>
            <a:off x="3046142" y="6238959"/>
            <a:ext cx="609971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Huskins WC, </a:t>
            </a:r>
            <a:r>
              <a:rPr lang="en-US" sz="900" b="0" i="0" dirty="0" err="1">
                <a:solidFill>
                  <a:srgbClr val="212121"/>
                </a:solidFill>
                <a:effectLst/>
                <a:latin typeface="system-ui"/>
              </a:rPr>
              <a:t>Silet</a:t>
            </a:r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 K, Weber-Main AM, </a:t>
            </a:r>
            <a:r>
              <a:rPr lang="en-US" sz="900" b="0" i="0" dirty="0" err="1">
                <a:solidFill>
                  <a:srgbClr val="212121"/>
                </a:solidFill>
                <a:effectLst/>
                <a:latin typeface="system-ui"/>
              </a:rPr>
              <a:t>Begg</a:t>
            </a:r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 MD, Fowler VG Jr, Hamilton J, Fleming M. Identifying and aligning expectations in a mentoring relationship. Clin </a:t>
            </a:r>
            <a:r>
              <a:rPr lang="en-US" sz="900" b="0" i="0" dirty="0" err="1">
                <a:solidFill>
                  <a:srgbClr val="212121"/>
                </a:solidFill>
                <a:effectLst/>
                <a:latin typeface="system-ui"/>
              </a:rPr>
              <a:t>Transl</a:t>
            </a:r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 Sci. 2011 Dec;4(6):439-47. </a:t>
            </a:r>
            <a:r>
              <a:rPr lang="en-US" sz="900" b="0" i="0" dirty="0" err="1">
                <a:solidFill>
                  <a:srgbClr val="212121"/>
                </a:solidFill>
                <a:effectLst/>
                <a:latin typeface="system-ui"/>
              </a:rPr>
              <a:t>doi</a:t>
            </a:r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: 10.1111/j.1752-8062.2011.00356.x. </a:t>
            </a:r>
            <a:r>
              <a:rPr lang="en-US" sz="900" b="0" i="0" dirty="0" err="1">
                <a:solidFill>
                  <a:srgbClr val="212121"/>
                </a:solidFill>
                <a:effectLst/>
                <a:latin typeface="system-ui"/>
              </a:rPr>
              <a:t>Epub</a:t>
            </a:r>
            <a:r>
              <a:rPr lang="en-US" sz="900" b="0" i="0" dirty="0">
                <a:solidFill>
                  <a:srgbClr val="212121"/>
                </a:solidFill>
                <a:effectLst/>
                <a:latin typeface="system-ui"/>
              </a:rPr>
              <a:t> 2011 Nov 18. PMID: 22212226; PMCID: PMC3476480.</a:t>
            </a:r>
            <a:endParaRPr lang="en-US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E48193-F392-096F-1430-D1F813E2D0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23415" r="25633" b="32740"/>
          <a:stretch/>
        </p:blipFill>
        <p:spPr>
          <a:xfrm>
            <a:off x="6481896" y="2258346"/>
            <a:ext cx="5327923" cy="2975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AC66AD-6D54-C441-15B2-B5F51B63BF4F}"/>
              </a:ext>
            </a:extLst>
          </p:cNvPr>
          <p:cNvSpPr txBox="1"/>
          <p:nvPr/>
        </p:nvSpPr>
        <p:spPr>
          <a:xfrm>
            <a:off x="6556917" y="5264880"/>
            <a:ext cx="60997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effectLst/>
                <a:latin typeface="-apple-system"/>
              </a:rPr>
              <a:t>http://</a:t>
            </a:r>
            <a:r>
              <a:rPr lang="en-US" sz="900" b="0" i="0" dirty="0" err="1">
                <a:effectLst/>
                <a:latin typeface="-apple-system"/>
              </a:rPr>
              <a:t>www.davidakka.com</a:t>
            </a:r>
            <a:r>
              <a:rPr lang="en-US" sz="900" b="0" i="0" dirty="0">
                <a:effectLst/>
                <a:latin typeface="-apple-system"/>
              </a:rPr>
              <a:t>/wp-content/uploads/2013/09/bridge-</a:t>
            </a:r>
            <a:r>
              <a:rPr lang="en-US" sz="900" b="0" i="0" dirty="0" err="1">
                <a:effectLst/>
                <a:latin typeface="-apple-system"/>
              </a:rPr>
              <a:t>fail.jpg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64604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E940-CDA4-285D-26D3-72A2C390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Aligned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5309E-5AA3-C22A-BDA9-4F95B0909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Clear guidance can yield greater research productivity</a:t>
            </a:r>
          </a:p>
          <a:p>
            <a:r>
              <a:rPr lang="en-US" dirty="0"/>
              <a:t>Keeps mentor-mentee relationship on track</a:t>
            </a:r>
          </a:p>
          <a:p>
            <a:r>
              <a:rPr lang="en-US" dirty="0"/>
              <a:t>Helps coordinate your team of mentors</a:t>
            </a:r>
          </a:p>
          <a:p>
            <a:r>
              <a:rPr lang="en-US" dirty="0"/>
              <a:t>Process of aligning builds trust, communication skills, professionalism</a:t>
            </a:r>
          </a:p>
        </p:txBody>
      </p:sp>
    </p:spTree>
    <p:extLst>
      <p:ext uri="{BB962C8B-B14F-4D97-AF65-F5344CB8AC3E}">
        <p14:creationId xmlns:p14="http://schemas.microsoft.com/office/powerpoint/2010/main" val="95309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7AE35-535A-2C88-BDD8-1610DFB4B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Defining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B38E9-2845-AA77-02CC-291DCD9E3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I expect of my research mentor?</a:t>
            </a:r>
          </a:p>
          <a:p>
            <a:pPr marL="457200" lvl="1" indent="0">
              <a:buNone/>
            </a:pPr>
            <a:r>
              <a:rPr lang="en-US" dirty="0"/>
              <a:t>-What are the essential roles I want this person to play – in research, promoting professional development?</a:t>
            </a:r>
          </a:p>
          <a:p>
            <a:pPr marL="457200" lvl="1" indent="0">
              <a:buNone/>
            </a:pPr>
            <a:r>
              <a:rPr lang="en-US" dirty="0"/>
              <a:t>-How should we interact? Best practices for communication method, frequency, etc.?</a:t>
            </a:r>
          </a:p>
          <a:p>
            <a:pPr marL="457200" lvl="1" indent="0">
              <a:buNone/>
            </a:pPr>
            <a:r>
              <a:rPr lang="en-US" dirty="0"/>
              <a:t>-What does my ideal mentor-mentee research relationship look like?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What does my research mentor expect of me?</a:t>
            </a:r>
          </a:p>
        </p:txBody>
      </p:sp>
    </p:spTree>
    <p:extLst>
      <p:ext uri="{BB962C8B-B14F-4D97-AF65-F5344CB8AC3E}">
        <p14:creationId xmlns:p14="http://schemas.microsoft.com/office/powerpoint/2010/main" val="11692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011A7-FCBB-543A-4100-0CC84DC56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5EE16-B3CE-F705-5017-8F25115D32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34600" cy="4351338"/>
          </a:xfrm>
        </p:spPr>
        <p:txBody>
          <a:bodyPr/>
          <a:lstStyle/>
          <a:p>
            <a:pPr>
              <a:defRPr/>
            </a:pPr>
            <a:r>
              <a:rPr lang="en-US" altLang="en-US" sz="3200" dirty="0"/>
              <a:t>Meetings?</a:t>
            </a:r>
          </a:p>
          <a:p>
            <a:pPr lvl="1">
              <a:defRPr/>
            </a:pPr>
            <a:r>
              <a:rPr lang="en-US" altLang="en-US" dirty="0"/>
              <a:t>In-person, conference calls, zoom, email, etc…</a:t>
            </a:r>
          </a:p>
          <a:p>
            <a:pPr lvl="1">
              <a:defRPr/>
            </a:pPr>
            <a:r>
              <a:rPr lang="en-US" altLang="en-US" dirty="0"/>
              <a:t>Frequency…</a:t>
            </a:r>
          </a:p>
          <a:p>
            <a:pPr lvl="1">
              <a:defRPr/>
            </a:pPr>
            <a:r>
              <a:rPr lang="en-US" altLang="en-US" dirty="0"/>
              <a:t>Who…</a:t>
            </a:r>
            <a:endParaRPr lang="en-US" sz="3600" dirty="0"/>
          </a:p>
          <a:p>
            <a:pPr>
              <a:defRPr/>
            </a:pPr>
            <a:r>
              <a:rPr lang="en-US" altLang="en-US" sz="3200" dirty="0"/>
              <a:t>Multiple time zones</a:t>
            </a:r>
          </a:p>
          <a:p>
            <a:pPr>
              <a:defRPr/>
            </a:pPr>
            <a:r>
              <a:rPr lang="en-US" altLang="en-US" sz="3200" dirty="0"/>
              <a:t>Multiple languages</a:t>
            </a:r>
          </a:p>
          <a:p>
            <a:pPr>
              <a:defRPr/>
            </a:pPr>
            <a:r>
              <a:rPr lang="en-US" altLang="en-US" sz="3200" dirty="0"/>
              <a:t>Cultural / Geopolitical differences</a:t>
            </a:r>
          </a:p>
          <a:p>
            <a:pPr>
              <a:defRPr/>
            </a:pPr>
            <a:r>
              <a:rPr lang="en-US" altLang="en-US" sz="3200" dirty="0"/>
              <a:t>Funding, funding, funding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21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3B9B39-4AEE-134B-BB96-5FB89971F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specific logistics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B528CA-5EBA-F74B-A3FD-66F3D9BC6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and/or your organization have the capacity and motivation to participate in the project?</a:t>
            </a:r>
          </a:p>
          <a:p>
            <a:pPr lvl="1"/>
            <a:r>
              <a:rPr lang="en-US" dirty="0"/>
              <a:t>Staff – skills, </a:t>
            </a:r>
            <a:r>
              <a:rPr lang="en-US" dirty="0" err="1"/>
              <a:t>bandwith</a:t>
            </a:r>
            <a:endParaRPr lang="en-US" dirty="0"/>
          </a:p>
          <a:p>
            <a:pPr lvl="1"/>
            <a:r>
              <a:rPr lang="en-US" dirty="0"/>
              <a:t>Financial structure</a:t>
            </a:r>
          </a:p>
          <a:p>
            <a:pPr lvl="1"/>
            <a:r>
              <a:rPr lang="en-US" dirty="0"/>
              <a:t>Buy-in from leadership and community</a:t>
            </a:r>
          </a:p>
          <a:p>
            <a:pPr lvl="1"/>
            <a:r>
              <a:rPr lang="en-US" dirty="0" err="1"/>
              <a:t>Rectruitment</a:t>
            </a:r>
            <a:r>
              <a:rPr lang="en-US" dirty="0"/>
              <a:t> – can you meet requirements</a:t>
            </a:r>
          </a:p>
          <a:p>
            <a:pPr lvl="1"/>
            <a:r>
              <a:rPr lang="en-US" dirty="0"/>
              <a:t>Space – is there physical space if needed?</a:t>
            </a:r>
          </a:p>
        </p:txBody>
      </p:sp>
    </p:spTree>
    <p:extLst>
      <p:ext uri="{BB962C8B-B14F-4D97-AF65-F5344CB8AC3E}">
        <p14:creationId xmlns:p14="http://schemas.microsoft.com/office/powerpoint/2010/main" val="1461273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AE40A-5E33-156A-0C84-C268851E8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6ED76-BEFA-55BF-E7CA-BFA60CC6E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What modes of collaborative governance have you seen work or not work?</a:t>
            </a:r>
          </a:p>
          <a:p>
            <a:r>
              <a:rPr lang="en-US" dirty="0"/>
              <a:t>What are your preferences for collaborative governance?</a:t>
            </a:r>
          </a:p>
          <a:p>
            <a:r>
              <a:rPr lang="en-US" dirty="0"/>
              <a:t>How would you prefer to foster mentor-mentee relationships?</a:t>
            </a:r>
          </a:p>
          <a:p>
            <a:r>
              <a:rPr lang="en-US" dirty="0"/>
              <a:t>What is your ideal mode of communication between mentor and mentee?	</a:t>
            </a:r>
          </a:p>
          <a:p>
            <a:r>
              <a:rPr lang="en-US" dirty="0"/>
              <a:t>Think about your past experiences in </a:t>
            </a:r>
            <a:r>
              <a:rPr lang="en-US" i="1" dirty="0">
                <a:solidFill>
                  <a:schemeClr val="accent2"/>
                </a:solidFill>
              </a:rPr>
              <a:t>receiving</a:t>
            </a:r>
            <a:r>
              <a:rPr lang="en-US" dirty="0"/>
              <a:t> feedback in your research training or career…</a:t>
            </a:r>
          </a:p>
          <a:p>
            <a:pPr marL="457200" lvl="1" indent="0">
              <a:buNone/>
            </a:pPr>
            <a:r>
              <a:rPr lang="en-US" dirty="0"/>
              <a:t>-What kinds of feedback did you find most helpful? Most unhelpful? Why?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Think about your past experiences in </a:t>
            </a:r>
            <a:r>
              <a:rPr lang="en-US" i="1" dirty="0">
                <a:solidFill>
                  <a:schemeClr val="accent2"/>
                </a:solidFill>
              </a:rPr>
              <a:t>giving</a:t>
            </a:r>
            <a:r>
              <a:rPr lang="en-US" dirty="0"/>
              <a:t> feedback in your research training or career…</a:t>
            </a:r>
          </a:p>
          <a:p>
            <a:pPr marL="457200" lvl="1" indent="0">
              <a:buNone/>
            </a:pPr>
            <a:r>
              <a:rPr lang="en-US" dirty="0"/>
              <a:t>-What challenges have you experienced doing this?</a:t>
            </a:r>
          </a:p>
          <a:p>
            <a:pPr marL="457200" lvl="1" indent="0">
              <a:buNone/>
            </a:pPr>
            <a:r>
              <a:rPr lang="en-US" dirty="0"/>
              <a:t>-What approaches have you used successfully for giving</a:t>
            </a:r>
          </a:p>
        </p:txBody>
      </p:sp>
    </p:spTree>
    <p:extLst>
      <p:ext uri="{BB962C8B-B14F-4D97-AF65-F5344CB8AC3E}">
        <p14:creationId xmlns:p14="http://schemas.microsoft.com/office/powerpoint/2010/main" val="420932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8ABB8FFC22D4E8088A1620D99C832" ma:contentTypeVersion="3" ma:contentTypeDescription="Create a new document." ma:contentTypeScope="" ma:versionID="22e9f83e17fbcecfc8411f67eb416e96">
  <xsd:schema xmlns:xsd="http://www.w3.org/2001/XMLSchema" xmlns:xs="http://www.w3.org/2001/XMLSchema" xmlns:p="http://schemas.microsoft.com/office/2006/metadata/properties" xmlns:ns2="4dc64a93-6719-4f13-8247-7916aa214c10" targetNamespace="http://schemas.microsoft.com/office/2006/metadata/properties" ma:root="true" ma:fieldsID="832602cd88e3affc27bc2316907676e8" ns2:_="">
    <xsd:import namespace="4dc64a93-6719-4f13-8247-7916aa214c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64a93-6719-4f13-8247-7916aa214c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07D4D8-0A86-4456-A5FE-33114DB9ECD7}">
  <ds:schemaRefs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145a4f3-74a0-48a6-bf95-f95ef7ca5789"/>
    <ds:schemaRef ds:uri="56a898c3-19f7-4d6a-ac2c-03be8358872a"/>
  </ds:schemaRefs>
</ds:datastoreItem>
</file>

<file path=customXml/itemProps2.xml><?xml version="1.0" encoding="utf-8"?>
<ds:datastoreItem xmlns:ds="http://schemas.openxmlformats.org/officeDocument/2006/customXml" ds:itemID="{D8887654-7E55-44E9-A275-9D169801CD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c64a93-6719-4f13-8247-7916aa214c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EC3C10-325A-48A0-8A89-399FA6F41D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733</Words>
  <Application>Microsoft Office PowerPoint</Application>
  <PresentationFormat>Widescreen</PresentationFormat>
  <Paragraphs>109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Custom Design</vt:lpstr>
      <vt:lpstr>MSK Global Cancer Research and Training (GCRT)    African Research Group for Oncology (ARGO)  </vt:lpstr>
      <vt:lpstr>Managing and working with your multi-disciplinary team</vt:lpstr>
      <vt:lpstr>Leadership Considerations</vt:lpstr>
      <vt:lpstr>Collaborative Guidelines</vt:lpstr>
      <vt:lpstr>Ownership?</vt:lpstr>
      <vt:lpstr>Mentor-Mentee Relationship</vt:lpstr>
      <vt:lpstr>Mentoring Competencies</vt:lpstr>
      <vt:lpstr>Effective Communication</vt:lpstr>
      <vt:lpstr>Why is effective communication vital for research mentoring relationships?</vt:lpstr>
      <vt:lpstr>Communication Styles</vt:lpstr>
      <vt:lpstr>Identify Barriers to Effective Communication</vt:lpstr>
      <vt:lpstr>Communication Tools</vt:lpstr>
      <vt:lpstr>Discussion: Aligning Expectations</vt:lpstr>
      <vt:lpstr>Benefits of Aligned Expectations</vt:lpstr>
      <vt:lpstr>Process of Defining Expectations</vt:lpstr>
      <vt:lpstr>Logistics</vt:lpstr>
      <vt:lpstr>Project specific logistics</vt:lpstr>
      <vt:lpstr>Group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Randolph, Katherine</dc:creator>
  <cp:lastModifiedBy>Kingham, T Peter</cp:lastModifiedBy>
  <cp:revision>62</cp:revision>
  <cp:lastPrinted>2023-05-08T20:06:21Z</cp:lastPrinted>
  <dcterms:created xsi:type="dcterms:W3CDTF">2023-04-17T19:53:37Z</dcterms:created>
  <dcterms:modified xsi:type="dcterms:W3CDTF">2026-03-20T16:24:52Z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0x0101004AC8ABB8FFC22D4E8088A1620D99C832</vt:lpwstr>
  </property>
</Properties>
</file>