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25"/>
  </p:notesMasterIdLst>
  <p:sldIdLst>
    <p:sldId id="11044" r:id="rId6"/>
    <p:sldId id="11045" r:id="rId7"/>
    <p:sldId id="887" r:id="rId8"/>
    <p:sldId id="891" r:id="rId9"/>
    <p:sldId id="1209" r:id="rId10"/>
    <p:sldId id="1210" r:id="rId11"/>
    <p:sldId id="894" r:id="rId12"/>
    <p:sldId id="1159" r:id="rId13"/>
    <p:sldId id="1160" r:id="rId14"/>
    <p:sldId id="1164" r:id="rId15"/>
    <p:sldId id="1178" r:id="rId16"/>
    <p:sldId id="1179" r:id="rId17"/>
    <p:sldId id="286" r:id="rId18"/>
    <p:sldId id="273" r:id="rId19"/>
    <p:sldId id="283" r:id="rId20"/>
    <p:sldId id="278" r:id="rId21"/>
    <p:sldId id="282" r:id="rId22"/>
    <p:sldId id="11051" r:id="rId23"/>
    <p:sldId id="1105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1106B-C497-4BC2-BF1B-1ADD240DFBCD}" v="1" dt="2026-03-20T16:15:33.678"/>
    <p1510:client id="{8E3D188D-05FA-4A8B-851A-B8A7BBFB3390}" v="6" dt="2026-03-20T16:29:08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9" autoAdjust="0"/>
    <p:restoredTop sz="94658"/>
  </p:normalViewPr>
  <p:slideViewPr>
    <p:cSldViewPr snapToGrid="0">
      <p:cViewPr varScale="1">
        <p:scale>
          <a:sx n="78" d="100"/>
          <a:sy n="78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5271106B-C497-4BC2-BF1B-1ADD240DFBCD}"/>
    <pc:docChg chg="modSld">
      <pc:chgData name="" userId="" providerId="" clId="Web-{5271106B-C497-4BC2-BF1B-1ADD240DFBCD}" dt="2026-03-20T16:15:33.678" v="0" actId="20577"/>
      <pc:docMkLst>
        <pc:docMk/>
      </pc:docMkLst>
      <pc:sldChg chg="modSp">
        <pc:chgData name="" userId="" providerId="" clId="Web-{5271106B-C497-4BC2-BF1B-1ADD240DFBCD}" dt="2026-03-20T16:15:33.678" v="0" actId="20577"/>
        <pc:sldMkLst>
          <pc:docMk/>
          <pc:sldMk cId="3583735967" sldId="11044"/>
        </pc:sldMkLst>
        <pc:spChg chg="mod">
          <ac:chgData name="" userId="" providerId="" clId="Web-{5271106B-C497-4BC2-BF1B-1ADD240DFBCD}" dt="2026-03-20T16:15:33.678" v="0" actId="20577"/>
          <ac:spMkLst>
            <pc:docMk/>
            <pc:sldMk cId="3583735967" sldId="11044"/>
            <ac:spMk id="3" creationId="{076CF193-54E8-C14F-D5F2-620D39B124EE}"/>
          </ac:spMkLst>
        </pc:spChg>
      </pc:sldChg>
    </pc:docChg>
  </pc:docChgLst>
  <pc:docChgLst>
    <pc:chgData name="Choonawala, Naqiya" userId="S::choonan@mskcc.org::c69efc89-5a60-4c09-92bf-0fef9cde0a91" providerId="AD" clId="Web-{8E3D188D-05FA-4A8B-851A-B8A7BBFB3390}"/>
    <pc:docChg chg="modSld">
      <pc:chgData name="Choonawala, Naqiya" userId="S::choonan@mskcc.org::c69efc89-5a60-4c09-92bf-0fef9cde0a91" providerId="AD" clId="Web-{8E3D188D-05FA-4A8B-851A-B8A7BBFB3390}" dt="2026-03-20T16:29:08.190" v="4" actId="1076"/>
      <pc:docMkLst>
        <pc:docMk/>
      </pc:docMkLst>
      <pc:sldChg chg="addSp modSp">
        <pc:chgData name="Choonawala, Naqiya" userId="S::choonan@mskcc.org::c69efc89-5a60-4c09-92bf-0fef9cde0a91" providerId="AD" clId="Web-{8E3D188D-05FA-4A8B-851A-B8A7BBFB3390}" dt="2026-03-20T16:29:08.190" v="4" actId="1076"/>
        <pc:sldMkLst>
          <pc:docMk/>
          <pc:sldMk cId="3583735967" sldId="11044"/>
        </pc:sldMkLst>
        <pc:picChg chg="add mod">
          <ac:chgData name="Choonawala, Naqiya" userId="S::choonan@mskcc.org::c69efc89-5a60-4c09-92bf-0fef9cde0a91" providerId="AD" clId="Web-{8E3D188D-05FA-4A8B-851A-B8A7BBFB3390}" dt="2026-03-20T16:29:08.190" v="4" actId="1076"/>
          <ac:picMkLst>
            <pc:docMk/>
            <pc:sldMk cId="3583735967" sldId="11044"/>
            <ac:picMk id="2" creationId="{D33C76FA-BFB7-BC5E-202E-1B0C30813EC3}"/>
          </ac:picMkLst>
        </pc:picChg>
        <pc:picChg chg="mod">
          <ac:chgData name="Choonawala, Naqiya" userId="S::choonan@mskcc.org::c69efc89-5a60-4c09-92bf-0fef9cde0a91" providerId="AD" clId="Web-{8E3D188D-05FA-4A8B-851A-B8A7BBFB3390}" dt="2026-03-20T16:29:05.784" v="3" actId="1076"/>
          <ac:picMkLst>
            <pc:docMk/>
            <pc:sldMk cId="3583735967" sldId="11044"/>
            <ac:picMk id="6" creationId="{D2B03E1A-8AC6-4CFB-BBC0-46554D743F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10F10-03CC-4A1B-8A94-675EFF5B135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E0CEA-B2D0-4E12-978E-8EF7657D0A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5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4B513B17-E5F2-AABE-8E09-ACCBB61962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F1D2A5D3-5C92-EF03-0121-3EE6EAD7D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Ultimate goal of measuring exposure-outcome relationships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E0113C2-D622-E262-03D4-390E2BF04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81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B6599C-F509-4275-AC57-F2CA2A27F5A5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D2DD7AF3-739B-8537-4F69-FCF3D752C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257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 indent="-22542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8138" indent="-22542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542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8C5A64-1341-4EBB-98AC-AC9D5B856102}" type="slidenum">
              <a:rPr lang="en-US" altLang="en-US" sz="1200" i="0"/>
              <a:pPr/>
              <a:t>4</a:t>
            </a:fld>
            <a:endParaRPr lang="en-US" altLang="en-US" sz="1200" i="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5CB3B009-11F3-FCB3-EC66-24296722CA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6A4BB4D-2AD6-5E9A-193C-32F4B69A6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C850609D-967E-781B-F00F-8799527CC6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538" indent="-28257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 indent="-22542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8138" indent="-22542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00" indent="-225425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73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45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17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8900" indent="-225425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0904C8-FD4D-42D0-A7C0-13F4659A4C08}" type="slidenum">
              <a:rPr lang="en-US" altLang="en-US" sz="1200" i="0"/>
              <a:pPr/>
              <a:t>7</a:t>
            </a:fld>
            <a:endParaRPr lang="en-US" altLang="en-US" sz="1200" i="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3C6DF90-71BF-6F01-84C2-AC2095578E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915A385-A263-665B-B234-AC7C19A082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Non-prospective studies, on the other hand, include cross sectional and retrospective designs</a:t>
            </a:r>
          </a:p>
          <a:p>
            <a:r>
              <a:rPr lang="en-US" altLang="en-US"/>
              <a:t>Select a disease of interest, enroll cases and controls, then attempt to classify exposure</a:t>
            </a:r>
          </a:p>
          <a:p>
            <a:r>
              <a:rPr lang="en-US" altLang="en-US"/>
              <a:t>Cross-sectional looks a risk factors in one snap shot of time, while case-control allows for the ascertainment of historical information on risk factors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82E80A07-3E7E-1A2B-3B98-2A88A8EEF6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575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938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327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4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6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48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20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E7D41D-EC72-4A62-A907-021AE9779324}" type="slidenum">
              <a:rPr lang="en-US" altLang="en-US" sz="1200" i="0"/>
              <a:pPr/>
              <a:t>8</a:t>
            </a:fld>
            <a:endParaRPr lang="en-US" altLang="en-US" sz="1200" i="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6A4F1934-3FCF-319C-9A82-70D88E9E76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E92519EA-CFE5-A31D-95C2-DEEB33326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D5107FD5-266C-5505-E2FC-909AC5B281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575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938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327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4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6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48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20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5ADE7A-1484-4CB3-A335-C784BAB99511}" type="slidenum">
              <a:rPr lang="en-US" altLang="en-US" sz="1200" i="0"/>
              <a:pPr/>
              <a:t>9</a:t>
            </a:fld>
            <a:endParaRPr lang="en-US" altLang="en-US" sz="1200" i="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AE11F033-0F65-C178-7C15-90B243A856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3D5A00B7-58AE-F7AD-1D6D-E6DFCC6F0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43A16906-254E-39D8-AFE1-0A7C118712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575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938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327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4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6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48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20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677605-C452-4C77-9B2F-24106A575B94}" type="slidenum">
              <a:rPr lang="en-US" altLang="en-US" sz="1200" i="0"/>
              <a:pPr/>
              <a:t>10</a:t>
            </a:fld>
            <a:endParaRPr lang="en-US" altLang="en-US" sz="1200" i="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C68FB0E6-462B-F0B8-2DE3-7D57359C63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427607B0-3487-1259-8C38-62F338D15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D798555C-0570-6B41-1037-108247F2AE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575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938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327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4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6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48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20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930B4E-8D7F-4B2B-BFD4-23275DF55CDD}" type="slidenum">
              <a:rPr lang="en-US" altLang="en-US" sz="1200" i="0"/>
              <a:pPr/>
              <a:t>11</a:t>
            </a:fld>
            <a:endParaRPr lang="en-US" altLang="en-US" sz="1200" i="0"/>
          </a:p>
        </p:txBody>
      </p:sp>
      <p:sp>
        <p:nvSpPr>
          <p:cNvPr id="86019" name="Rectangle 1026">
            <a:extLst>
              <a:ext uri="{FF2B5EF4-FFF2-40B4-BE49-F238E27FC236}">
                <a16:creationId xmlns:a16="http://schemas.microsoft.com/office/drawing/2014/main" id="{A3F9D0E9-AA99-DD55-9BA2-C7A6123FF4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1027">
            <a:extLst>
              <a:ext uri="{FF2B5EF4-FFF2-40B4-BE49-F238E27FC236}">
                <a16:creationId xmlns:a16="http://schemas.microsoft.com/office/drawing/2014/main" id="{19CE4FDA-61C8-22AF-9305-148ADF83B4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/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5AD7D791-8747-8E95-37E2-B32E06EC99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575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938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72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3275" indent="-228600"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4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6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48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2075" indent="-228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17001D-FBB6-4046-9224-0E5FA2567C37}" type="slidenum">
              <a:rPr lang="en-US" altLang="en-US" sz="1200" i="0"/>
              <a:pPr/>
              <a:t>12</a:t>
            </a:fld>
            <a:endParaRPr lang="en-US" altLang="en-US" sz="1200" i="0"/>
          </a:p>
        </p:txBody>
      </p:sp>
      <p:sp>
        <p:nvSpPr>
          <p:cNvPr id="88067" name="Rectangle 1026">
            <a:extLst>
              <a:ext uri="{FF2B5EF4-FFF2-40B4-BE49-F238E27FC236}">
                <a16:creationId xmlns:a16="http://schemas.microsoft.com/office/drawing/2014/main" id="{BF2F7C83-4333-87A3-6AE8-487B126766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1027">
            <a:extLst>
              <a:ext uri="{FF2B5EF4-FFF2-40B4-BE49-F238E27FC236}">
                <a16:creationId xmlns:a16="http://schemas.microsoft.com/office/drawing/2014/main" id="{5ADE2447-70D3-8D5C-83E6-97B1FF4069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E1A-D53A-4E00-820D-684ECE840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D9329-E84D-47E1-8E72-A8AB0B0A9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4D120-8274-4855-9D5B-E6C9A82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EC7AD-72E0-4B4B-8F8F-F082EAC7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76AE-E7AD-4946-ABF0-35C220C5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A7AC-F6F2-403D-9131-CD965545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D7B90-68E8-4CD1-BC1C-B0D132CB1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32462-C3A8-462E-8B4E-07DFCA69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FE426-4740-45E6-9C56-0B7FB64E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204BF-C159-4376-AE21-B6BC4996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8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5E7B9-C55D-449B-A527-B3A8663F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79E33-4D74-4A55-BDF0-B14B03B79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D3CF-2007-478A-9F4B-E3E02190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9C39F-6774-49AE-A2A9-99C8BAD3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E543-40BC-4DB3-A0FD-060217DE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3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B206-955A-4712-A328-FAD553A1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8800-56D4-41E3-A8EE-D1C6262F7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9396E-C658-4062-8AE5-FA5FA7667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666BC-29A5-4A89-B84E-1FFE2E60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C5ED1-DF1E-4A75-BC74-CE89F20E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A645B-68E5-4FC5-8629-F6692AAC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1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38BE-EEFD-4875-A2A6-FDD13F6D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C7976-46E0-4885-AB7A-588C1EB81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7B81-7FDE-434B-91DF-1939F2D4C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ACA4A-FA37-4BC1-A3BF-0F8936C05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02E35-52D0-421F-9802-FECD39B1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89651-E18C-41ED-82DF-DA849D90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30971-00F1-4E68-B694-009F0BF2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7BFF-1B6B-46B3-AE1F-36C46713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066-A61F-4CD4-A1B6-CB21BD83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EF9EA-35E0-43E1-A9B7-15E228AA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B76B6-9767-4A75-B3B5-37D12596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01203-23D7-4E9C-B727-BAFA5291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695F6-5752-4A25-831B-9A47943D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6A295-5B12-42DA-81D3-C61E3F0A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256FC-6392-4C19-A02F-3D186AE2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6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F7D9-E77A-4C65-8921-7E192DA5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ED21A-4A45-44C0-9CE2-E45F17BB4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E185-CDB8-4ACD-A1EB-EF8025445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7C891-0BFB-4027-ADE7-E66946A9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C78AF-FE05-4E2F-AC9A-008B1329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A8544-BE9A-4134-ACE4-507F2264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1C74-7004-427A-A543-C82D47930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9C89D-7D81-4E9A-85DF-957FB1431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16C0-D516-45F7-8BC4-3507C943C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7ED0D-F7CA-47C2-BA19-F701517F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8AFC5-C395-4EB6-877F-F468FFD2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610F3-6AB5-484A-A713-034304DB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2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4AC1-1CB5-447D-8504-001E5E24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B0BE-0934-484C-8A7D-DCFA699F3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053A-0B50-436C-B015-8189CE40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85769-33CC-4D5A-A8B1-CA7D5027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64DB-1903-4129-9109-EE34D0CF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3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2E44D-401B-46F6-9E90-8431A43CA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26E5B-3E62-4F2E-9194-078E6B8C8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8976A-7297-42A4-B43D-47CFFFDB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7F09E-1B08-41FB-A50D-B6664EE3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D026D-A43E-4292-8BFE-20491D67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0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5E47407-2EC8-524C-85CD-E0BC1A1C8F1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825" y="1920241"/>
            <a:ext cx="7419975" cy="1508760"/>
          </a:xfrm>
        </p:spPr>
        <p:txBody>
          <a:bodyPr vert="horz" anchor="t"/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2E778-C602-5B40-8E0C-1BAE808E3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825" y="4389120"/>
            <a:ext cx="3505201" cy="4572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Month 00, 20XX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A9A0FEB-2318-1E41-A04B-A70249763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3" y="3566160"/>
            <a:ext cx="7419975" cy="549249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712B6-3AED-D544-981A-57D7BE073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038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D4DC-2C61-E84B-BADF-7DD41D575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BDDB8-7E46-B14A-82FA-1F6B79511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FDB06-852C-BC41-B094-5D8C6764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CD894-5CC7-364E-B566-105963A9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2AAF8-D270-F145-AA1A-1CCC952E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0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33BF-23EF-9F49-BB2B-DF0D5C6B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DA98D-7C63-CB4E-891A-6A894027A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4B58-F343-C34D-AE41-791A2C89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5264D-011D-A341-802E-5FC7D876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E6FEB-CFCD-864A-9FF0-01D84EAA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23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C347-CA59-6849-9AF2-7BE1E78C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D529D-4F1E-5A48-AB0E-AB6B56031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3686-2B17-2449-93D3-2F8C4474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915BA-9583-C245-9098-11468978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6120-6936-AB44-8F26-AB3D02D1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4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7EF7-9198-0549-98A7-019278D5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CD54D-663B-834E-8990-77A5B24BD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26522-3A3D-7C4C-8DF9-98278AE90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460F2-088D-444A-8539-810FF99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F84D-7012-6848-8C74-1CC5374E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2DD74-2737-9748-B9C8-3B998128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6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EC3D-CA9D-8448-88E4-F1F01255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5990B-83CA-F842-B362-04D2928A5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C9184-CA70-D74B-9711-9380D53D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EAE4C-177F-8D46-B6DC-25FA4AEA0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5335D-C201-7F49-9617-1B0803C72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F6AE5-0D27-B34D-AF6F-28052167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D794B-3CDE-FF48-93CB-E63BCDE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F96D6-C9CB-484B-ACC1-79140304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8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4397-0C19-454A-9702-1EB1AD9F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C263C-3CA4-8543-BC4C-AE253557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4BAD4-D3BA-314A-8969-AA69C56B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B3339-0C05-584C-93AC-A7C164FC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76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B6526-0964-6147-9EAD-9BC41226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6FC94A-7C86-6646-812E-48671060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06803-952E-F54C-9F8C-53C96E12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42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CE0F-BF5E-3E45-8505-47585234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84DD-D327-C14F-B5D5-6197AE9C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4376-0B33-5843-87A5-D054AA1F0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B6355-65BC-5C47-A778-5F39577A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0D378-C5B2-9248-BD2D-E85CC1698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1A39C-59F6-7841-9811-96560953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1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DE8-33DD-BE47-BB9C-FF1A292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E7AE1-6CCC-AA4E-AB8E-7436D1DE4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B139-E7B8-8040-A46D-1350F8B77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E732A-5A55-D54B-BC55-517D93F8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C3F90-1E91-CC4B-A711-DD68F9DA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7E5F2-5E43-4F41-902A-88287ABB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04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E499-1D7C-E843-9F05-7EAC1FEF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A5021-4B1B-FA4F-8A2C-99393B3FA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10A95-D44D-174A-B20A-F2292BA4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D180-0644-6742-BB10-A43BFC95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07B26-C5F8-224E-B768-72FA29A1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48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50979-CA41-3943-B712-85B48060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CD8A9-4233-A840-A472-224335F11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2B6D-F2D6-764B-A0D8-AFF5C5BE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284B2-2FCE-694A-872A-31468BF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EF8C-F8FE-7645-8EB0-5BE3B8F9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29DD5B-344D-4BF2-B1E2-2A67565E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54303-F829-4939-86C5-F748367EC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F779F2-8459-D347-AC40-F5EB731399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BEF30-8A9E-9A4F-BFB0-72DAABF7CF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09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0F50-E1DB-D445-B714-37057AF1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E53D6-B340-8F48-9692-6E3085FB8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3630B-C916-B64F-8F73-495357F8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4062-DDA1-3047-8F57-E1E64C05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6C3D1-6AFA-B744-A5E4-D43E42FF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0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6CF193-54E8-C14F-D5F2-620D39B12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941" y="1106034"/>
            <a:ext cx="5852067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>
                <a:latin typeface="Arial"/>
                <a:cs typeface="Arial"/>
              </a:rPr>
              <a:t>MSK Global Cancer Research and Training (GCRT) </a:t>
            </a:r>
            <a:r>
              <a:rPr lang="en-US" sz="3200" dirty="0">
                <a:latin typeface="Arial"/>
                <a:cs typeface="Arial"/>
              </a:rPr>
              <a:t> 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>
                <a:latin typeface="Arial"/>
                <a:cs typeface="Arial"/>
              </a:rPr>
              <a:t>African Research Group for </a:t>
            </a:r>
            <a:r>
              <a:rPr lang="en-US" sz="3200" dirty="0">
                <a:latin typeface="Arial"/>
                <a:cs typeface="Arial"/>
              </a:rPr>
              <a:t>Oncology (ARGO)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03E1A-8AC6-4CFB-BBC0-46554D743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3505" y="2633442"/>
            <a:ext cx="4708831" cy="15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49F8E5C-1791-A0E5-F3A6-3B4C88967CF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693504" y="1132683"/>
            <a:ext cx="4708833" cy="994311"/>
          </a:xfrm>
          <a:prstGeom prst="rect">
            <a:avLst/>
          </a:prstGeom>
        </p:spPr>
      </p:pic>
      <p:pic>
        <p:nvPicPr>
          <p:cNvPr id="2" name="Picture 1" descr="A close-up of a logo&#10;&#10;AI-generated content may be incorrect.">
            <a:extLst>
              <a:ext uri="{FF2B5EF4-FFF2-40B4-BE49-F238E27FC236}">
                <a16:creationId xmlns:a16="http://schemas.microsoft.com/office/drawing/2014/main" id="{D33C76FA-BFB7-BC5E-202E-1B0C30813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657" y="4747240"/>
            <a:ext cx="3542522" cy="180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B02019-3A59-AF94-A20D-FE3188B3F8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team science methodologies</a:t>
            </a:r>
          </a:p>
        </p:txBody>
      </p:sp>
    </p:spTree>
    <p:extLst>
      <p:ext uri="{BB962C8B-B14F-4D97-AF65-F5344CB8AC3E}">
        <p14:creationId xmlns:p14="http://schemas.microsoft.com/office/powerpoint/2010/main" val="199880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B8284332-2557-EC29-0D70-8829B9A9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938" y="198438"/>
            <a:ext cx="91440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Steps Taken in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35916-D064-9DE4-9142-821EC415B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4975" y="1219200"/>
            <a:ext cx="9144000" cy="5105400"/>
          </a:xfrm>
        </p:spPr>
        <p:txBody>
          <a:bodyPr rtlCol="0">
            <a:normAutofit/>
          </a:bodyPr>
          <a:lstStyle/>
          <a:p>
            <a:pPr marL="609600" indent="-609600">
              <a:buFontTx/>
              <a:buAutoNum type="arabicPeriod"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Description of disease by time, place, persons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Formulation of hypotheses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Observational studies to test hypotheses</a:t>
            </a:r>
          </a:p>
          <a:p>
            <a:pPr marL="609600" indent="-609600">
              <a:buNone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		Cross-sectional studies</a:t>
            </a:r>
          </a:p>
          <a:p>
            <a:pPr marL="609600" indent="-609600">
              <a:buNone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		Case-control studies</a:t>
            </a:r>
          </a:p>
          <a:p>
            <a:pPr marL="609600" indent="-609600">
              <a:buNone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		Cohort studies</a:t>
            </a:r>
          </a:p>
          <a:p>
            <a:pPr marL="609600" indent="-609600">
              <a:buFontTx/>
              <a:buAutoNum type="arabicPeriod" startAt="4"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Analysis of results  	       New hypotheses</a:t>
            </a:r>
          </a:p>
          <a:p>
            <a:pPr marL="609600" indent="-609600">
              <a:buFontTx/>
              <a:buAutoNum type="arabicPeriod" startAt="5"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Identification of etiological factors</a:t>
            </a:r>
          </a:p>
          <a:p>
            <a:pPr marL="609600" indent="-609600">
              <a:buFontTx/>
              <a:buAutoNum type="arabicPeriod" startAt="5"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Develop prevention/intervention procedures</a:t>
            </a:r>
          </a:p>
          <a:p>
            <a:pPr marL="609600" indent="-609600">
              <a:buFontTx/>
              <a:buAutoNum type="arabicPeriod" startAt="5"/>
              <a:defRPr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Clinical trials to evaluate prevention/intervention</a:t>
            </a:r>
          </a:p>
          <a:p>
            <a:pPr>
              <a:defRPr/>
            </a:pP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868" name="Line 4">
            <a:extLst>
              <a:ext uri="{FF2B5EF4-FFF2-40B4-BE49-F238E27FC236}">
                <a16:creationId xmlns:a16="http://schemas.microsoft.com/office/drawing/2014/main" id="{976B9FB0-44D8-A7E7-FB33-1C57950AC8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6078" y="3656045"/>
            <a:ext cx="457200" cy="0"/>
          </a:xfrm>
          <a:prstGeom prst="line">
            <a:avLst/>
          </a:prstGeom>
          <a:noFill/>
          <a:ln w="38100">
            <a:solidFill>
              <a:schemeClr val="accent5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3" name="Line 14">
            <a:extLst>
              <a:ext uri="{FF2B5EF4-FFF2-40B4-BE49-F238E27FC236}">
                <a16:creationId xmlns:a16="http://schemas.microsoft.com/office/drawing/2014/main" id="{C01F0844-BC76-F1FB-B13F-EB7D18E50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3429000"/>
            <a:ext cx="7620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0" name="Line 15">
            <a:extLst>
              <a:ext uri="{FF2B5EF4-FFF2-40B4-BE49-F238E27FC236}">
                <a16:creationId xmlns:a16="http://schemas.microsoft.com/office/drawing/2014/main" id="{155347B5-D501-B404-5DC6-4C0023EF29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96200" y="1752600"/>
            <a:ext cx="0" cy="1676400"/>
          </a:xfrm>
          <a:prstGeom prst="line">
            <a:avLst/>
          </a:prstGeom>
          <a:noFill/>
          <a:ln w="38100">
            <a:solidFill>
              <a:schemeClr val="accent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871" name="Line 16">
            <a:extLst>
              <a:ext uri="{FF2B5EF4-FFF2-40B4-BE49-F238E27FC236}">
                <a16:creationId xmlns:a16="http://schemas.microsoft.com/office/drawing/2014/main" id="{B1E919A9-CC14-F4AD-5760-9D484F8D4E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1752600"/>
            <a:ext cx="2057400" cy="0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id="{BA7033B1-431D-3D84-34B2-1277E17C29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990600"/>
            <a:ext cx="8839200" cy="0"/>
          </a:xfrm>
          <a:prstGeom prst="line">
            <a:avLst/>
          </a:prstGeom>
          <a:noFill/>
          <a:ln w="317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>
            <a:extLst>
              <a:ext uri="{FF2B5EF4-FFF2-40B4-BE49-F238E27FC236}">
                <a16:creationId xmlns:a16="http://schemas.microsoft.com/office/drawing/2014/main" id="{5ADD36D9-144E-FB81-754C-A372A9BC5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3063" y="228600"/>
            <a:ext cx="9155112" cy="762000"/>
          </a:xfrm>
        </p:spPr>
        <p:txBody>
          <a:bodyPr/>
          <a:lstStyle/>
          <a:p>
            <a:pPr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Types of Epidemiologic Studies</a:t>
            </a:r>
          </a:p>
        </p:txBody>
      </p:sp>
      <p:sp>
        <p:nvSpPr>
          <p:cNvPr id="38915" name="Rectangle 1027">
            <a:extLst>
              <a:ext uri="{FF2B5EF4-FFF2-40B4-BE49-F238E27FC236}">
                <a16:creationId xmlns:a16="http://schemas.microsoft.com/office/drawing/2014/main" id="{84650471-15DF-48A4-CCE0-C350327527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800" y="2057400"/>
            <a:ext cx="9144000" cy="4572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Observational</a:t>
            </a:r>
          </a:p>
          <a:p>
            <a:pPr marL="457200" lvl="1" indent="0">
              <a:buNone/>
              <a:defRPr/>
            </a:pPr>
            <a:r>
              <a:rPr lang="en-US" altLang="en-US" sz="1600" b="1" dirty="0">
                <a:solidFill>
                  <a:schemeClr val="accent5">
                    <a:lumMod val="75000"/>
                  </a:schemeClr>
                </a:solidFill>
              </a:rPr>
              <a:t>Cross-sectional studies</a:t>
            </a:r>
          </a:p>
          <a:p>
            <a:pPr marL="457200" lvl="1" indent="0">
              <a:buNone/>
              <a:defRPr/>
            </a:pPr>
            <a:r>
              <a:rPr lang="en-US" altLang="en-US" sz="1600" b="1" dirty="0">
                <a:solidFill>
                  <a:schemeClr val="accent5">
                    <a:lumMod val="75000"/>
                  </a:schemeClr>
                </a:solidFill>
              </a:rPr>
              <a:t>Case-control studies</a:t>
            </a:r>
          </a:p>
          <a:p>
            <a:pPr marL="457200" lvl="1" indent="0">
              <a:buNone/>
              <a:defRPr/>
            </a:pPr>
            <a:r>
              <a:rPr lang="en-US" altLang="en-US" sz="1600" b="1" dirty="0">
                <a:solidFill>
                  <a:schemeClr val="accent5">
                    <a:lumMod val="75000"/>
                  </a:schemeClr>
                </a:solidFill>
              </a:rPr>
              <a:t>Cohort studies</a:t>
            </a:r>
          </a:p>
          <a:p>
            <a:pPr marL="0" indent="0"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Experimental</a:t>
            </a:r>
          </a:p>
          <a:p>
            <a:pPr marL="457200" lvl="1" indent="0">
              <a:buNone/>
              <a:defRPr/>
            </a:pPr>
            <a:r>
              <a:rPr lang="en-US" altLang="en-US" sz="1600" b="1" dirty="0">
                <a:solidFill>
                  <a:schemeClr val="accent5">
                    <a:lumMod val="75000"/>
                  </a:schemeClr>
                </a:solidFill>
              </a:rPr>
              <a:t>Clinical trials</a:t>
            </a:r>
          </a:p>
          <a:p>
            <a:pPr marL="0" indent="0"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defRPr/>
            </a:pPr>
            <a:endParaRPr lang="en-US" alt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1400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n-US" altLang="en-US" sz="1400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en-US" sz="1400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en-US" sz="1400" i="1" dirty="0">
                <a:solidFill>
                  <a:schemeClr val="accent5">
                    <a:lumMod val="75000"/>
                  </a:schemeClr>
                </a:solidFill>
              </a:rPr>
              <a:t>					                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en-US" sz="1400" i="1" dirty="0">
                <a:solidFill>
                  <a:schemeClr val="accent5">
                    <a:lumMod val="75000"/>
                  </a:schemeClr>
                </a:solidFill>
              </a:rPr>
              <a:t>				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en-US" sz="1400" i="1" dirty="0">
                <a:solidFill>
                  <a:schemeClr val="accent5">
                    <a:lumMod val="75000"/>
                  </a:schemeClr>
                </a:solidFill>
              </a:rPr>
              <a:t>					</a:t>
            </a:r>
            <a:endParaRPr lang="en-US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9700" name="Picture 1">
            <a:extLst>
              <a:ext uri="{FF2B5EF4-FFF2-40B4-BE49-F238E27FC236}">
                <a16:creationId xmlns:a16="http://schemas.microsoft.com/office/drawing/2014/main" id="{E68ED9B7-BB38-E498-C445-ECF5CEE6E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350" y="2209801"/>
            <a:ext cx="5143500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FBA65A46-0B94-EB03-C24D-75DE0B3D5F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990600"/>
            <a:ext cx="8839200" cy="0"/>
          </a:xfrm>
          <a:prstGeom prst="line">
            <a:avLst/>
          </a:prstGeom>
          <a:noFill/>
          <a:ln w="317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27E8994-0EC9-41EE-37D4-F9DA4BD5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9732029-2DEF-9A9B-2326-16A921C68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9460" name="Picture 2">
            <a:extLst>
              <a:ext uri="{FF2B5EF4-FFF2-40B4-BE49-F238E27FC236}">
                <a16:creationId xmlns:a16="http://schemas.microsoft.com/office/drawing/2014/main" id="{980FBED4-EEAD-1001-F273-1A7E2D055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228600"/>
            <a:ext cx="6075363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3B866F86-0D47-4364-721E-BA3E5F06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F11376D6-098A-A4ED-949E-03D6C725C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0484" name="Picture 2">
            <a:extLst>
              <a:ext uri="{FF2B5EF4-FFF2-40B4-BE49-F238E27FC236}">
                <a16:creationId xmlns:a16="http://schemas.microsoft.com/office/drawing/2014/main" id="{908FF64E-7639-3552-00B8-18A3B4379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647700"/>
            <a:ext cx="621823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29EB0D7F-8E2B-E75C-B229-F1C0B6C6D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8938" y="25400"/>
            <a:ext cx="9144000" cy="1219200"/>
          </a:xfrm>
        </p:spPr>
        <p:txBody>
          <a:bodyPr/>
          <a:lstStyle/>
          <a:p>
            <a:pPr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Types of Epidemiologic Studies  </a:t>
            </a:r>
            <a:b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</a:b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Cross Sectional Design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03B6AFAB-96DD-BC63-D371-6D4A77476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485900"/>
            <a:ext cx="14478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PAST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85F3FA66-438C-5312-C3B8-530C13DB2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493838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PRESENT</a:t>
            </a:r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7E343049-B6E9-AE40-AE77-07775545F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1493838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FUTURE</a:t>
            </a:r>
          </a:p>
        </p:txBody>
      </p:sp>
      <p:sp>
        <p:nvSpPr>
          <p:cNvPr id="492551" name="Text Box 7">
            <a:extLst>
              <a:ext uri="{FF2B5EF4-FFF2-40B4-BE49-F238E27FC236}">
                <a16:creationId xmlns:a16="http://schemas.microsoft.com/office/drawing/2014/main" id="{0D7C7259-2EBE-3793-AFAB-CD8F26311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198688"/>
            <a:ext cx="4724400" cy="1446212"/>
          </a:xfrm>
          <a:prstGeom prst="rect">
            <a:avLst/>
          </a:prstGeom>
          <a:noFill/>
          <a:ln w="317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Cross-Sectional Study</a:t>
            </a:r>
          </a:p>
          <a:p>
            <a:pPr marL="342900" indent="-342900">
              <a:spcBef>
                <a:spcPct val="1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0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Select/Classify cases &amp; controls </a:t>
            </a:r>
          </a:p>
          <a:p>
            <a:pPr marL="342900" indent="-342900">
              <a:spcBef>
                <a:spcPct val="1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20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Look for current exposure(s) to risk factor</a:t>
            </a:r>
          </a:p>
        </p:txBody>
      </p:sp>
      <p:cxnSp>
        <p:nvCxnSpPr>
          <p:cNvPr id="10" name="Straight Connector 8">
            <a:extLst>
              <a:ext uri="{FF2B5EF4-FFF2-40B4-BE49-F238E27FC236}">
                <a16:creationId xmlns:a16="http://schemas.microsoft.com/office/drawing/2014/main" id="{5A134FA9-E849-90AE-A162-720E3DDF73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1219200"/>
            <a:ext cx="8839200" cy="0"/>
          </a:xfrm>
          <a:prstGeom prst="line">
            <a:avLst/>
          </a:prstGeom>
          <a:noFill/>
          <a:ln w="317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51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0FA52F5-72D7-B94D-E959-1D4F26A4A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3226" y="171450"/>
            <a:ext cx="9147175" cy="9715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Cohort Studies Definition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D2FA1B9-0705-56F8-D791-891A1D701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219200"/>
            <a:ext cx="8382000" cy="4267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The investigator starts with a group of individuals apparently </a:t>
            </a:r>
            <a:r>
              <a:rPr lang="en-US" altLang="en-US" sz="2400" b="1" u="sng" dirty="0">
                <a:solidFill>
                  <a:schemeClr val="accent5">
                    <a:lumMod val="75000"/>
                  </a:schemeClr>
                </a:solidFill>
              </a:rPr>
              <a:t>free of the disease(s)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 of interest. 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This group of individuals, or cohort, is divided into those </a:t>
            </a:r>
            <a:r>
              <a:rPr lang="en-US" altLang="en-US" sz="2400" b="1" u="sng" dirty="0">
                <a:solidFill>
                  <a:schemeClr val="accent5">
                    <a:lumMod val="75000"/>
                  </a:schemeClr>
                </a:solidFill>
              </a:rPr>
              <a:t>exposed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 to a possible risk factor and those </a:t>
            </a:r>
            <a:r>
              <a:rPr lang="en-US" altLang="en-US" sz="2400" b="1" u="sng" dirty="0">
                <a:solidFill>
                  <a:schemeClr val="accent5">
                    <a:lumMod val="75000"/>
                  </a:schemeClr>
                </a:solidFill>
              </a:rPr>
              <a:t>not exposed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, and is then </a:t>
            </a:r>
            <a:r>
              <a:rPr lang="en-US" altLang="en-US" sz="2400" b="1" u="sng" dirty="0">
                <a:solidFill>
                  <a:schemeClr val="accent5">
                    <a:lumMod val="75000"/>
                  </a:schemeClr>
                </a:solidFill>
              </a:rPr>
              <a:t>followed through time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 in order to determine the </a:t>
            </a:r>
            <a:r>
              <a:rPr lang="en-US" altLang="en-US" sz="2400" b="1" u="sng" dirty="0">
                <a:solidFill>
                  <a:schemeClr val="accent5">
                    <a:lumMod val="75000"/>
                  </a:schemeClr>
                </a:solidFill>
              </a:rPr>
              <a:t>incidence rates</a:t>
            </a: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 (or mortality rates) among the exposed and unexposed.</a:t>
            </a:r>
          </a:p>
        </p:txBody>
      </p:sp>
      <p:pic>
        <p:nvPicPr>
          <p:cNvPr id="60420" name="Picture 3">
            <a:extLst>
              <a:ext uri="{FF2B5EF4-FFF2-40B4-BE49-F238E27FC236}">
                <a16:creationId xmlns:a16="http://schemas.microsoft.com/office/drawing/2014/main" id="{0F78B4A5-5D93-2AFC-7141-F3DC2E15A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267201"/>
            <a:ext cx="502920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736AB102-4AA0-0639-8BDE-E975FD679B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914400"/>
            <a:ext cx="8839200" cy="0"/>
          </a:xfrm>
          <a:prstGeom prst="line">
            <a:avLst/>
          </a:prstGeom>
          <a:noFill/>
          <a:ln w="317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E827D23-204C-DE0E-E671-7171E58F79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63700" y="76200"/>
            <a:ext cx="9144000" cy="10604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Prospective Design</a:t>
            </a:r>
          </a:p>
        </p:txBody>
      </p:sp>
      <p:grpSp>
        <p:nvGrpSpPr>
          <p:cNvPr id="21507" name="Group 16">
            <a:extLst>
              <a:ext uri="{FF2B5EF4-FFF2-40B4-BE49-F238E27FC236}">
                <a16:creationId xmlns:a16="http://schemas.microsoft.com/office/drawing/2014/main" id="{314C7368-9CD9-7B65-287C-15D528D2EF15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524000"/>
            <a:ext cx="8305800" cy="457200"/>
            <a:chOff x="192" y="672"/>
            <a:chExt cx="5232" cy="288"/>
          </a:xfrm>
          <a:noFill/>
        </p:grpSpPr>
        <p:sp>
          <p:nvSpPr>
            <p:cNvPr id="21512" name="Text Box 3">
              <a:extLst>
                <a:ext uri="{FF2B5EF4-FFF2-40B4-BE49-F238E27FC236}">
                  <a16:creationId xmlns:a16="http://schemas.microsoft.com/office/drawing/2014/main" id="{57952E16-8DAF-289E-956B-D8DA826C3F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672"/>
              <a:ext cx="912" cy="288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PAST</a:t>
              </a:r>
            </a:p>
          </p:txBody>
        </p:sp>
        <p:sp>
          <p:nvSpPr>
            <p:cNvPr id="21513" name="Text Box 4">
              <a:extLst>
                <a:ext uri="{FF2B5EF4-FFF2-40B4-BE49-F238E27FC236}">
                  <a16:creationId xmlns:a16="http://schemas.microsoft.com/office/drawing/2014/main" id="{812256B9-6745-AC08-5154-5F33E1E2D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672"/>
              <a:ext cx="1152" cy="288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PRESENT</a:t>
              </a:r>
            </a:p>
          </p:txBody>
        </p:sp>
        <p:sp>
          <p:nvSpPr>
            <p:cNvPr id="21514" name="Text Box 5">
              <a:extLst>
                <a:ext uri="{FF2B5EF4-FFF2-40B4-BE49-F238E27FC236}">
                  <a16:creationId xmlns:a16="http://schemas.microsoft.com/office/drawing/2014/main" id="{5CC75FE4-FDA7-8AE9-5920-01B2011DC1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672"/>
              <a:ext cx="960" cy="288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FUTURE</a:t>
              </a:r>
            </a:p>
          </p:txBody>
        </p:sp>
      </p:grpSp>
      <p:grpSp>
        <p:nvGrpSpPr>
          <p:cNvPr id="62468" name="Group 15">
            <a:extLst>
              <a:ext uri="{FF2B5EF4-FFF2-40B4-BE49-F238E27FC236}">
                <a16:creationId xmlns:a16="http://schemas.microsoft.com/office/drawing/2014/main" id="{28DBB0F2-CEA8-56F7-AA59-A9994FCA2D06}"/>
              </a:ext>
            </a:extLst>
          </p:cNvPr>
          <p:cNvGrpSpPr>
            <a:grpSpLocks/>
          </p:cNvGrpSpPr>
          <p:nvPr/>
        </p:nvGrpSpPr>
        <p:grpSpPr bwMode="auto">
          <a:xfrm>
            <a:off x="2027239" y="2744788"/>
            <a:ext cx="8174037" cy="1236662"/>
            <a:chOff x="1420" y="1131"/>
            <a:chExt cx="4100" cy="779"/>
          </a:xfrm>
        </p:grpSpPr>
        <p:sp>
          <p:nvSpPr>
            <p:cNvPr id="22533" name="Text Box 6">
              <a:extLst>
                <a:ext uri="{FF2B5EF4-FFF2-40B4-BE49-F238E27FC236}">
                  <a16:creationId xmlns:a16="http://schemas.microsoft.com/office/drawing/2014/main" id="{52AF74E3-1801-7E50-EF01-5B261EBC6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0" y="1131"/>
              <a:ext cx="2592" cy="779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Prospective Study</a:t>
              </a:r>
            </a:p>
            <a:p>
              <a:pPr algn="ctr">
                <a:spcBef>
                  <a:spcPct val="10000"/>
                </a:spcBef>
                <a:buFontTx/>
                <a:buNone/>
                <a:defRPr/>
              </a:pPr>
              <a:r>
                <a:rPr lang="en-US" alt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Select cohort </a:t>
              </a:r>
            </a:p>
            <a:p>
              <a:pPr algn="ctr">
                <a:spcBef>
                  <a:spcPct val="10000"/>
                </a:spcBef>
                <a:buFontTx/>
                <a:buNone/>
                <a:defRPr/>
              </a:pPr>
              <a:r>
                <a:rPr lang="en-US" altLang="en-US" sz="2200" b="1" dirty="0">
                  <a:solidFill>
                    <a:schemeClr val="accent5">
                      <a:lumMod val="75000"/>
                    </a:schemeClr>
                  </a:solidFill>
                </a:rPr>
                <a:t>Classify by exposure to risk factor</a:t>
              </a:r>
            </a:p>
          </p:txBody>
        </p:sp>
        <p:sp>
          <p:nvSpPr>
            <p:cNvPr id="22534" name="Line 8">
              <a:extLst>
                <a:ext uri="{FF2B5EF4-FFF2-40B4-BE49-F238E27FC236}">
                  <a16:creationId xmlns:a16="http://schemas.microsoft.com/office/drawing/2014/main" id="{2E1997FD-3665-4FE1-6F38-2DD8915DB4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4" y="1562"/>
              <a:ext cx="267" cy="0"/>
            </a:xfrm>
            <a:prstGeom prst="line">
              <a:avLst/>
            </a:prstGeom>
            <a:noFill/>
            <a:ln w="38100">
              <a:solidFill>
                <a:schemeClr val="accent5">
                  <a:lumMod val="75000"/>
                </a:schemeClr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b="1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2535" name="Text Box 10">
              <a:extLst>
                <a:ext uri="{FF2B5EF4-FFF2-40B4-BE49-F238E27FC236}">
                  <a16:creationId xmlns:a16="http://schemas.microsoft.com/office/drawing/2014/main" id="{7BCD6E98-D338-6642-5449-A44EB7BBF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152"/>
              <a:ext cx="1200" cy="754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Follow for outcome development</a:t>
              </a:r>
            </a:p>
          </p:txBody>
        </p:sp>
      </p:grpSp>
      <p:cxnSp>
        <p:nvCxnSpPr>
          <p:cNvPr id="11" name="Straight Connector 8">
            <a:extLst>
              <a:ext uri="{FF2B5EF4-FFF2-40B4-BE49-F238E27FC236}">
                <a16:creationId xmlns:a16="http://schemas.microsoft.com/office/drawing/2014/main" id="{B156C0B1-CFB0-AA12-629C-771019B36D5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914400"/>
            <a:ext cx="8839200" cy="0"/>
          </a:xfrm>
          <a:prstGeom prst="line">
            <a:avLst/>
          </a:prstGeom>
          <a:noFill/>
          <a:ln w="317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7356F81-EE14-4CAD-3518-44EDE4DA3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938"/>
            <a:ext cx="8915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Concurrent and Non-concurrent Prospective Studies</a:t>
            </a:r>
          </a:p>
        </p:txBody>
      </p:sp>
      <p:sp>
        <p:nvSpPr>
          <p:cNvPr id="30723" name="Line 3">
            <a:extLst>
              <a:ext uri="{FF2B5EF4-FFF2-40B4-BE49-F238E27FC236}">
                <a16:creationId xmlns:a16="http://schemas.microsoft.com/office/drawing/2014/main" id="{8E23E36C-B982-3161-282B-7541DAE1D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5522913"/>
            <a:ext cx="6248400" cy="0"/>
          </a:xfrm>
          <a:prstGeom prst="line">
            <a:avLst/>
          </a:prstGeom>
          <a:noFill/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24" name="Line 4">
            <a:extLst>
              <a:ext uri="{FF2B5EF4-FFF2-40B4-BE49-F238E27FC236}">
                <a16:creationId xmlns:a16="http://schemas.microsoft.com/office/drawing/2014/main" id="{2DC2A986-B51B-7B70-366D-88A24F25B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770313"/>
            <a:ext cx="0" cy="1752600"/>
          </a:xfrm>
          <a:prstGeom prst="line">
            <a:avLst/>
          </a:prstGeom>
          <a:noFill/>
          <a:ln w="2540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25" name="Line 5">
            <a:extLst>
              <a:ext uri="{FF2B5EF4-FFF2-40B4-BE49-F238E27FC236}">
                <a16:creationId xmlns:a16="http://schemas.microsoft.com/office/drawing/2014/main" id="{8874962E-C164-088F-54F0-F0B02766D7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770313"/>
            <a:ext cx="0" cy="1752600"/>
          </a:xfrm>
          <a:prstGeom prst="line">
            <a:avLst/>
          </a:prstGeom>
          <a:noFill/>
          <a:ln w="2540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1B7238E7-BF39-C1BA-9640-366A90A69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1" y="2627313"/>
            <a:ext cx="2405063" cy="12001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Exposed and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unexposed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groups defined</a:t>
            </a:r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4B79AABE-4D1F-EB95-7B93-83B15FF06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627313"/>
            <a:ext cx="2590800" cy="1200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Select exposed and unexposed groups</a:t>
            </a:r>
          </a:p>
        </p:txBody>
      </p:sp>
      <p:sp>
        <p:nvSpPr>
          <p:cNvPr id="30728" name="Line 8">
            <a:extLst>
              <a:ext uri="{FF2B5EF4-FFF2-40B4-BE49-F238E27FC236}">
                <a16:creationId xmlns:a16="http://schemas.microsoft.com/office/drawing/2014/main" id="{88FBBB20-9C5D-476A-8A78-C10D87EA65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4608513"/>
            <a:ext cx="1981200" cy="0"/>
          </a:xfrm>
          <a:prstGeom prst="line">
            <a:avLst/>
          </a:prstGeom>
          <a:noFill/>
          <a:ln w="9525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5980BE22-D42A-5CB8-C4D3-DF4ABF81D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3962401"/>
            <a:ext cx="168910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Outcomes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E1D3642F-0E7D-62B7-0062-006E21125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998913"/>
            <a:ext cx="168910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Outcomes</a:t>
            </a:r>
          </a:p>
        </p:txBody>
      </p:sp>
      <p:sp>
        <p:nvSpPr>
          <p:cNvPr id="30731" name="Line 11">
            <a:extLst>
              <a:ext uri="{FF2B5EF4-FFF2-40B4-BE49-F238E27FC236}">
                <a16:creationId xmlns:a16="http://schemas.microsoft.com/office/drawing/2014/main" id="{31BDCB5E-C7E0-CDC6-484C-4EEAABEEF7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4608513"/>
            <a:ext cx="2743200" cy="0"/>
          </a:xfrm>
          <a:prstGeom prst="line">
            <a:avLst/>
          </a:prstGeom>
          <a:noFill/>
          <a:ln w="9525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id="{20DD693C-8BE7-90D7-8DB4-638344193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599113"/>
            <a:ext cx="871538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1988</a:t>
            </a:r>
          </a:p>
        </p:txBody>
      </p:sp>
      <p:sp>
        <p:nvSpPr>
          <p:cNvPr id="30733" name="Rectangle 13">
            <a:extLst>
              <a:ext uri="{FF2B5EF4-FFF2-40B4-BE49-F238E27FC236}">
                <a16:creationId xmlns:a16="http://schemas.microsoft.com/office/drawing/2014/main" id="{8BF37E9C-8801-0477-F390-C3DFC3B41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779714"/>
            <a:ext cx="9144000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4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34" name="Text Box 14">
            <a:extLst>
              <a:ext uri="{FF2B5EF4-FFF2-40B4-BE49-F238E27FC236}">
                <a16:creationId xmlns:a16="http://schemas.microsoft.com/office/drawing/2014/main" id="{EB9E27C9-B03B-42B7-7259-97997AAAA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599113"/>
            <a:ext cx="20574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Present</a:t>
            </a:r>
          </a:p>
        </p:txBody>
      </p:sp>
      <p:sp>
        <p:nvSpPr>
          <p:cNvPr id="30735" name="Line 15">
            <a:extLst>
              <a:ext uri="{FF2B5EF4-FFF2-40B4-BE49-F238E27FC236}">
                <a16:creationId xmlns:a16="http://schemas.microsoft.com/office/drawing/2014/main" id="{0DE90F2F-3867-9C72-53A2-16ABB01CB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758950"/>
            <a:ext cx="0" cy="914400"/>
          </a:xfrm>
          <a:prstGeom prst="line">
            <a:avLst/>
          </a:prstGeom>
          <a:noFill/>
          <a:ln w="2540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736" name="Text Box 18">
            <a:extLst>
              <a:ext uri="{FF2B5EF4-FFF2-40B4-BE49-F238E27FC236}">
                <a16:creationId xmlns:a16="http://schemas.microsoft.com/office/drawing/2014/main" id="{EB320E90-D6B4-35C7-E239-02B045B38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6" y="1524001"/>
            <a:ext cx="2544763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Non-Concurrent</a:t>
            </a:r>
          </a:p>
        </p:txBody>
      </p:sp>
      <p:sp>
        <p:nvSpPr>
          <p:cNvPr id="30737" name="Text Box 19">
            <a:extLst>
              <a:ext uri="{FF2B5EF4-FFF2-40B4-BE49-F238E27FC236}">
                <a16:creationId xmlns:a16="http://schemas.microsoft.com/office/drawing/2014/main" id="{C16ACCFE-A100-BE05-76ED-604C0087B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560513"/>
            <a:ext cx="1843088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b="1">
                <a:solidFill>
                  <a:schemeClr val="accent5">
                    <a:lumMod val="75000"/>
                  </a:schemeClr>
                </a:solidFill>
              </a:rPr>
              <a:t>Concurrent</a:t>
            </a:r>
          </a:p>
        </p:txBody>
      </p:sp>
      <p:cxnSp>
        <p:nvCxnSpPr>
          <p:cNvPr id="18" name="Straight Connector 8">
            <a:extLst>
              <a:ext uri="{FF2B5EF4-FFF2-40B4-BE49-F238E27FC236}">
                <a16:creationId xmlns:a16="http://schemas.microsoft.com/office/drawing/2014/main" id="{BD92E925-B0DC-0302-019E-4231DC6B81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1143000"/>
            <a:ext cx="8839200" cy="0"/>
          </a:xfrm>
          <a:prstGeom prst="line">
            <a:avLst/>
          </a:prstGeom>
          <a:noFill/>
          <a:ln w="317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DD6ADAA-A4E8-2504-C30D-79F91C1018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Nested Studies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7525FE4-E239-708F-F698-C79C3A2DA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1143000"/>
            <a:ext cx="8077200" cy="3505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Nested studies: when cases and a comparison group are identified within a well-defined cohort.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Nested case-control studies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2400" b="1" dirty="0">
                <a:solidFill>
                  <a:schemeClr val="accent5">
                    <a:lumMod val="75000"/>
                  </a:schemeClr>
                </a:solidFill>
              </a:rPr>
              <a:t>Case-cohort studies</a:t>
            </a:r>
          </a:p>
        </p:txBody>
      </p:sp>
      <p:cxnSp>
        <p:nvCxnSpPr>
          <p:cNvPr id="4" name="Straight Connector 8">
            <a:extLst>
              <a:ext uri="{FF2B5EF4-FFF2-40B4-BE49-F238E27FC236}">
                <a16:creationId xmlns:a16="http://schemas.microsoft.com/office/drawing/2014/main" id="{7564FC75-332B-8968-EBD1-E7D8AA36DC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914400"/>
            <a:ext cx="8839200" cy="0"/>
          </a:xfrm>
          <a:prstGeom prst="line">
            <a:avLst/>
          </a:prstGeom>
          <a:noFill/>
          <a:ln w="317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1F7C5F7-17BA-F8E7-06CD-43AFCC4CC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 dirty="0">
                <a:solidFill>
                  <a:schemeClr val="accent5">
                    <a:lumMod val="75000"/>
                  </a:schemeClr>
                </a:solidFill>
              </a:rPr>
              <a:t>Hypothetical Nested Studies</a:t>
            </a:r>
          </a:p>
        </p:txBody>
      </p:sp>
      <p:pic>
        <p:nvPicPr>
          <p:cNvPr id="87043" name="Picture 1">
            <a:extLst>
              <a:ext uri="{FF2B5EF4-FFF2-40B4-BE49-F238E27FC236}">
                <a16:creationId xmlns:a16="http://schemas.microsoft.com/office/drawing/2014/main" id="{1BAFC866-5E9F-A82C-E37A-30535CDEB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63" y="1447800"/>
            <a:ext cx="4106862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2">
            <a:extLst>
              <a:ext uri="{FF2B5EF4-FFF2-40B4-BE49-F238E27FC236}">
                <a16:creationId xmlns:a16="http://schemas.microsoft.com/office/drawing/2014/main" id="{8D5E82EA-9BE1-AF6C-23CE-80B96CF71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7800"/>
            <a:ext cx="427355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8">
            <a:extLst>
              <a:ext uri="{FF2B5EF4-FFF2-40B4-BE49-F238E27FC236}">
                <a16:creationId xmlns:a16="http://schemas.microsoft.com/office/drawing/2014/main" id="{C3CE70D1-64F2-9F7C-745E-6D254F4B60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914400"/>
            <a:ext cx="8839200" cy="0"/>
          </a:xfrm>
          <a:prstGeom prst="line">
            <a:avLst/>
          </a:prstGeom>
          <a:noFill/>
          <a:ln w="317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US" sz="3200" b="1" dirty="0"/>
              <a:t>Mixed Methods in Team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6163" y="1452283"/>
            <a:ext cx="7570787" cy="492596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Types of Data</a:t>
            </a:r>
          </a:p>
          <a:p>
            <a:pPr lvl="2"/>
            <a:r>
              <a:rPr lang="en-US" dirty="0"/>
              <a:t>Qualitative</a:t>
            </a:r>
          </a:p>
          <a:p>
            <a:pPr lvl="2"/>
            <a:r>
              <a:rPr lang="en-US" dirty="0"/>
              <a:t>Quantitative</a:t>
            </a:r>
          </a:p>
          <a:p>
            <a:pPr lvl="2"/>
            <a:r>
              <a:rPr lang="en-US" dirty="0"/>
              <a:t>Secondary</a:t>
            </a:r>
          </a:p>
          <a:p>
            <a:pPr lvl="2"/>
            <a:r>
              <a:rPr lang="en-US" dirty="0"/>
              <a:t>Mixed</a:t>
            </a:r>
          </a:p>
          <a:p>
            <a:r>
              <a:rPr lang="en-US" b="1" dirty="0"/>
              <a:t>Sources of Data</a:t>
            </a:r>
          </a:p>
          <a:p>
            <a:pPr lvl="2"/>
            <a:r>
              <a:rPr lang="en-US" dirty="0"/>
              <a:t>Primary Sources</a:t>
            </a:r>
          </a:p>
          <a:p>
            <a:pPr lvl="3"/>
            <a:r>
              <a:rPr lang="en-US" dirty="0"/>
              <a:t>Obtained specifically for the purpose of the research and involves direct contact with respondents</a:t>
            </a:r>
          </a:p>
          <a:p>
            <a:pPr lvl="2"/>
            <a:r>
              <a:rPr lang="en-US" dirty="0"/>
              <a:t>Secondary Sources</a:t>
            </a:r>
          </a:p>
          <a:p>
            <a:pPr lvl="3"/>
            <a:r>
              <a:rPr lang="en-US" dirty="0"/>
              <a:t>Already existing in some shape or form obtained for another purpose other than the research </a:t>
            </a:r>
          </a:p>
          <a:p>
            <a:pPr lvl="1"/>
            <a:endParaRPr lang="en-US" dirty="0"/>
          </a:p>
          <a:p>
            <a:r>
              <a:rPr lang="en-US" b="1" dirty="0"/>
              <a:t>Why, When and How of using data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9462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/>
              <a:t>Notes about mixed methods 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9467" y="1144588"/>
            <a:ext cx="4893734" cy="540571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Determine the source of qualitative and quantitative data</a:t>
            </a:r>
          </a:p>
          <a:p>
            <a:endParaRPr lang="en-US" dirty="0"/>
          </a:p>
          <a:p>
            <a:r>
              <a:rPr lang="en-US" dirty="0"/>
              <a:t>Data collection tools helps focus/address the study objectives</a:t>
            </a:r>
          </a:p>
          <a:p>
            <a:endParaRPr lang="en-US" dirty="0"/>
          </a:p>
          <a:p>
            <a:r>
              <a:rPr lang="en-US" dirty="0"/>
              <a:t>Each method is useful and appropriate for collecting different types of data</a:t>
            </a:r>
          </a:p>
          <a:p>
            <a:endParaRPr lang="en-US" dirty="0"/>
          </a:p>
          <a:p>
            <a:r>
              <a:rPr lang="en-US" dirty="0"/>
              <a:t>Document the methods used to collect data during the research  planning stage</a:t>
            </a:r>
          </a:p>
          <a:p>
            <a:endParaRPr lang="en-US" dirty="0"/>
          </a:p>
          <a:p>
            <a:r>
              <a:rPr lang="en-US" dirty="0"/>
              <a:t>Avoid the common error of collecting too many data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877" y="2231744"/>
            <a:ext cx="2203939" cy="300673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/>
              <a:t>The mixed methods continuum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collection methods vary along a continuum in which you have quantitative methods at one end and qualitative methods at the other. </a:t>
            </a:r>
          </a:p>
          <a:p>
            <a:endParaRPr lang="en-US" dirty="0"/>
          </a:p>
          <a:p>
            <a:r>
              <a:rPr lang="en-US" dirty="0"/>
              <a:t>How you mix and match methods along this continuum depends on your research questions, objectives, design, and more importantly resources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108" y="40342"/>
            <a:ext cx="8671182" cy="1411941"/>
          </a:xfrm>
        </p:spPr>
        <p:txBody>
          <a:bodyPr/>
          <a:lstStyle/>
          <a:p>
            <a:pPr algn="l"/>
            <a:r>
              <a:rPr lang="en-US" sz="3200" dirty="0"/>
              <a:t>Before you mix and match…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385" y="1112313"/>
            <a:ext cx="9764905" cy="5168651"/>
          </a:xfrm>
        </p:spPr>
        <p:txBody>
          <a:bodyPr>
            <a:normAutofit/>
          </a:bodyPr>
          <a:lstStyle/>
          <a:p>
            <a:r>
              <a:rPr lang="en-US" sz="2000" dirty="0"/>
              <a:t>Consider your research questions, aims and objectives</a:t>
            </a:r>
          </a:p>
          <a:p>
            <a:r>
              <a:rPr lang="en-US" sz="2000" dirty="0"/>
              <a:t>What type of data is needed?</a:t>
            </a:r>
          </a:p>
          <a:p>
            <a:r>
              <a:rPr lang="en-US" sz="2000" dirty="0"/>
              <a:t>Determine whether it is quantitative and qualitative data or both</a:t>
            </a:r>
          </a:p>
          <a:p>
            <a:r>
              <a:rPr lang="en-US" sz="2000" dirty="0"/>
              <a:t>Examine and decide on the source of the data</a:t>
            </a:r>
          </a:p>
          <a:p>
            <a:r>
              <a:rPr lang="en-US" sz="2000" dirty="0"/>
              <a:t>Understand the strengths and limitations of each type of data and the means for obtaining them</a:t>
            </a:r>
          </a:p>
          <a:p>
            <a:r>
              <a:rPr lang="en-US" sz="2000" dirty="0"/>
              <a:t>Complimentary nature of qualitative and quantitative data</a:t>
            </a:r>
          </a:p>
          <a:p>
            <a:r>
              <a:rPr lang="en-US" sz="2000" dirty="0"/>
              <a:t>Consider your resources and what is feasible to accomplish</a:t>
            </a:r>
          </a:p>
          <a:p>
            <a:r>
              <a:rPr lang="en-US" sz="2000" dirty="0"/>
              <a:t>Define your tools…use new or existing?</a:t>
            </a:r>
          </a:p>
          <a:p>
            <a:r>
              <a:rPr lang="en-US" sz="2000" dirty="0"/>
              <a:t>Determine the kind of tool to use</a:t>
            </a:r>
          </a:p>
          <a:p>
            <a:pPr lvl="1"/>
            <a:r>
              <a:rPr lang="en-US" sz="2000" dirty="0"/>
              <a:t>What kind of research (Quant or Qual)?</a:t>
            </a:r>
          </a:p>
          <a:p>
            <a:pPr lvl="1"/>
            <a:r>
              <a:rPr lang="en-US" sz="2000" dirty="0"/>
              <a:t>What kind of data (Quant or Qual)?</a:t>
            </a:r>
          </a:p>
          <a:p>
            <a:pPr lvl="1"/>
            <a:r>
              <a:rPr lang="en-US" sz="2000" dirty="0"/>
              <a:t>What is the study population?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2849"/>
            <a:ext cx="8930634" cy="745104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/>
              <a:t>Examples of mixed methods data collection tools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4810" y="857566"/>
            <a:ext cx="7570787" cy="51428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Observations</a:t>
            </a:r>
          </a:p>
          <a:p>
            <a:r>
              <a:rPr lang="en-US" dirty="0"/>
              <a:t>Interview guide</a:t>
            </a:r>
          </a:p>
          <a:p>
            <a:r>
              <a:rPr lang="en-US" dirty="0"/>
              <a:t>Interview schedule</a:t>
            </a:r>
          </a:p>
          <a:p>
            <a:r>
              <a:rPr lang="en-US" dirty="0"/>
              <a:t>Questionnaire</a:t>
            </a:r>
          </a:p>
          <a:p>
            <a:r>
              <a:rPr lang="en-US" dirty="0"/>
              <a:t>Rating scale</a:t>
            </a:r>
          </a:p>
          <a:p>
            <a:r>
              <a:rPr lang="en-US" dirty="0"/>
              <a:t>Checklist</a:t>
            </a:r>
          </a:p>
          <a:p>
            <a:r>
              <a:rPr lang="en-US" dirty="0"/>
              <a:t>Document schedule and data sheet</a:t>
            </a:r>
          </a:p>
          <a:p>
            <a:r>
              <a:rPr lang="en-US" dirty="0"/>
              <a:t>Web based data collection tools (e.g. Open Data Kit)</a:t>
            </a:r>
          </a:p>
          <a:p>
            <a:r>
              <a:rPr lang="en-US" dirty="0"/>
              <a:t>Participatory methods </a:t>
            </a:r>
          </a:p>
          <a:p>
            <a:r>
              <a:rPr lang="en-US" dirty="0"/>
              <a:t>Rapid assessment methods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9A5B7-A708-BE87-9AB2-438404F0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97" y="369528"/>
            <a:ext cx="10515600" cy="623017"/>
          </a:xfrm>
        </p:spPr>
        <p:txBody>
          <a:bodyPr>
            <a:normAutofit/>
          </a:bodyPr>
          <a:lstStyle/>
          <a:p>
            <a:r>
              <a:rPr lang="en-US" sz="3600" b="1" dirty="0"/>
              <a:t>Artificial Intelligence and Mixed Methods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B7C53-4091-44CF-3C03-2126FE746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6129"/>
            <a:ext cx="10515600" cy="50708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AI can be extremely powerful in mixed methods research because it helps integrate, analyze, and interpret both quantitative and qualitative data</a:t>
            </a:r>
          </a:p>
          <a:p>
            <a:pPr lvl="1"/>
            <a:r>
              <a:rPr lang="en-US" dirty="0"/>
              <a:t>AI-Assisted Qualitative Coding + Quantitative Linking</a:t>
            </a:r>
          </a:p>
          <a:p>
            <a:pPr lvl="1"/>
            <a:r>
              <a:rPr lang="en-US" dirty="0"/>
              <a:t>Text Mining + Survey Data Integration</a:t>
            </a:r>
          </a:p>
          <a:p>
            <a:pPr lvl="1"/>
            <a:r>
              <a:rPr lang="en-US" dirty="0"/>
              <a:t>Predictive Modeling Informed by Qualitative Data</a:t>
            </a:r>
          </a:p>
          <a:p>
            <a:pPr lvl="1"/>
            <a:r>
              <a:rPr lang="en-US" dirty="0"/>
              <a:t>Iterative Instrument Development</a:t>
            </a:r>
          </a:p>
          <a:p>
            <a:pPr lvl="1"/>
            <a:r>
              <a:rPr lang="en-US" dirty="0"/>
              <a:t>Automated Data Integration (Joint Displays)</a:t>
            </a:r>
          </a:p>
          <a:p>
            <a:pPr lvl="1"/>
            <a:r>
              <a:rPr lang="en-US" dirty="0"/>
              <a:t>Real-Time Mixed Methods Monitoring (Implementation Science)</a:t>
            </a:r>
          </a:p>
          <a:p>
            <a:pPr lvl="1"/>
            <a:r>
              <a:rPr lang="en-US" dirty="0"/>
              <a:t>Triangulation and Meta-Inference Support</a:t>
            </a:r>
          </a:p>
          <a:p>
            <a:pPr lvl="1"/>
            <a:r>
              <a:rPr lang="en-US" dirty="0"/>
              <a:t>Rapid Evidence Synthesis for Mixed Methods Studies</a:t>
            </a:r>
          </a:p>
          <a:p>
            <a:pPr lvl="1"/>
            <a:r>
              <a:rPr lang="en-US" dirty="0"/>
              <a:t>Natural Language Generation for Reporting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In summary, AI strengthens all three core phases of mixed methods research</a:t>
            </a:r>
            <a:endParaRPr lang="en-US" dirty="0"/>
          </a:p>
          <a:p>
            <a:pPr lvl="1"/>
            <a:r>
              <a:rPr lang="en-US" dirty="0"/>
              <a:t>Data Collection → instrument design, adaptive question in</a:t>
            </a:r>
          </a:p>
          <a:p>
            <a:pPr lvl="1"/>
            <a:r>
              <a:rPr lang="en-US" dirty="0"/>
              <a:t>Analysis → coding, modeling, integration</a:t>
            </a:r>
          </a:p>
          <a:p>
            <a:pPr lvl="1"/>
            <a:r>
              <a:rPr lang="en-US" dirty="0"/>
              <a:t>Integration → joint displays, triangulation, interpretation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29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E40A-5E33-156A-0C84-C268851E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ED76-BEFA-55BF-E7CA-BFA60CC6E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What types of methodologies are appropriate for team science? </a:t>
            </a:r>
          </a:p>
          <a:p>
            <a:r>
              <a:rPr lang="en-US" dirty="0"/>
              <a:t>How do you determine what methodologies to use in answering critical research questions?</a:t>
            </a:r>
          </a:p>
          <a:p>
            <a:r>
              <a:rPr lang="en-US" dirty="0"/>
              <a:t>In what ways can you utilize AI to support collection and analysis of mixed methods data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4209324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8ABB8FFC22D4E8088A1620D99C832" ma:contentTypeVersion="3" ma:contentTypeDescription="Create a new document." ma:contentTypeScope="" ma:versionID="22e9f83e17fbcecfc8411f67eb416e96">
  <xsd:schema xmlns:xsd="http://www.w3.org/2001/XMLSchema" xmlns:xs="http://www.w3.org/2001/XMLSchema" xmlns:p="http://schemas.microsoft.com/office/2006/metadata/properties" xmlns:ns2="4dc64a93-6719-4f13-8247-7916aa214c10" targetNamespace="http://schemas.microsoft.com/office/2006/metadata/properties" ma:root="true" ma:fieldsID="832602cd88e3affc27bc2316907676e8" ns2:_="">
    <xsd:import namespace="4dc64a93-6719-4f13-8247-7916aa214c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64a93-6719-4f13-8247-7916aa214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EC3C10-325A-48A0-8A89-399FA6F41D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CF7990-BEEB-48D0-9B89-B411368F07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c64a93-6719-4f13-8247-7916aa214c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07D4D8-0A86-4456-A5FE-33114DB9ECD7}">
  <ds:schemaRefs>
    <ds:schemaRef ds:uri="56a898c3-19f7-4d6a-ac2c-03be8358872a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6145a4f3-74a0-48a6-bf95-f95ef7ca578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2750</TotalTime>
  <Words>825</Words>
  <Application>Microsoft Office PowerPoint</Application>
  <PresentationFormat>Widescreen</PresentationFormat>
  <Paragraphs>147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Custom Design</vt:lpstr>
      <vt:lpstr>MSK Global Cancer Research and Training (GCRT)    African Research Group for Oncology (ARGO)  </vt:lpstr>
      <vt:lpstr>Introduction to team science methodologies</vt:lpstr>
      <vt:lpstr>Steps Taken in Research</vt:lpstr>
      <vt:lpstr>Types of Epidemiologic Studies</vt:lpstr>
      <vt:lpstr>PowerPoint Presentation</vt:lpstr>
      <vt:lpstr>PowerPoint Presentation</vt:lpstr>
      <vt:lpstr>Types of Epidemiologic Studies   Cross Sectional Design</vt:lpstr>
      <vt:lpstr>Cohort Studies Definition</vt:lpstr>
      <vt:lpstr>Prospective Design</vt:lpstr>
      <vt:lpstr>Concurrent and Non-concurrent Prospective Studies</vt:lpstr>
      <vt:lpstr>Nested Studies</vt:lpstr>
      <vt:lpstr>Hypothetical Nested Studies</vt:lpstr>
      <vt:lpstr>Mixed Methods in Team Science</vt:lpstr>
      <vt:lpstr>Notes about mixed methods data collection</vt:lpstr>
      <vt:lpstr>The mixed methods continuum</vt:lpstr>
      <vt:lpstr>Before you mix and match…</vt:lpstr>
      <vt:lpstr>Examples of mixed methods data collection tools  </vt:lpstr>
      <vt:lpstr>Artificial Intelligence and Mixed Methods Research</vt:lpstr>
      <vt:lpstr>Group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Randolph, Katherine</dc:creator>
  <cp:lastModifiedBy>Howard Dean Hosgood</cp:lastModifiedBy>
  <cp:revision>66</cp:revision>
  <cp:lastPrinted>2023-05-08T20:06:21Z</cp:lastPrinted>
  <dcterms:created xsi:type="dcterms:W3CDTF">2023-04-17T19:53:37Z</dcterms:created>
  <dcterms:modified xsi:type="dcterms:W3CDTF">2026-03-20T16:29:09Z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0x0101004AC8ABB8FFC22D4E8088A1620D99C832</vt:lpwstr>
  </property>
</Properties>
</file>