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662" r:id="rId5"/>
  </p:sldMasterIdLst>
  <p:notesMasterIdLst>
    <p:notesMasterId r:id="rId29"/>
  </p:notesMasterIdLst>
  <p:sldIdLst>
    <p:sldId id="11044" r:id="rId6"/>
    <p:sldId id="11048" r:id="rId7"/>
    <p:sldId id="11090" r:id="rId8"/>
    <p:sldId id="11083" r:id="rId9"/>
    <p:sldId id="11071" r:id="rId10"/>
    <p:sldId id="11050" r:id="rId11"/>
    <p:sldId id="11089" r:id="rId12"/>
    <p:sldId id="11072" r:id="rId13"/>
    <p:sldId id="11073" r:id="rId14"/>
    <p:sldId id="11086" r:id="rId15"/>
    <p:sldId id="11085" r:id="rId16"/>
    <p:sldId id="11075" r:id="rId17"/>
    <p:sldId id="11055" r:id="rId18"/>
    <p:sldId id="11076" r:id="rId19"/>
    <p:sldId id="11065" r:id="rId20"/>
    <p:sldId id="11080" r:id="rId21"/>
    <p:sldId id="11047" r:id="rId22"/>
    <p:sldId id="11054" r:id="rId23"/>
    <p:sldId id="11081" r:id="rId24"/>
    <p:sldId id="11091" r:id="rId25"/>
    <p:sldId id="11082" r:id="rId26"/>
    <p:sldId id="11070" r:id="rId27"/>
    <p:sldId id="11059"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906" autoAdjust="0"/>
    <p:restoredTop sz="94628"/>
  </p:normalViewPr>
  <p:slideViewPr>
    <p:cSldViewPr snapToGrid="0">
      <p:cViewPr>
        <p:scale>
          <a:sx n="60" d="100"/>
          <a:sy n="60" d="100"/>
        </p:scale>
        <p:origin x="612"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D10F10-03CC-4A1B-8A94-675EFF5B1352}" type="datetimeFigureOut">
              <a:rPr lang="en-US" smtClean="0"/>
              <a:t>4/8/2026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7E0CEA-B2D0-4E12-978E-8EF7657D0A90}" type="slidenum">
              <a:rPr lang="en-US" smtClean="0"/>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G" sz="1200" kern="100" dirty="0">
                <a:solidFill>
                  <a:schemeClr val="tx1"/>
                </a:solidFill>
                <a:effectLst/>
              </a:rPr>
              <a:t>DSMB</a:t>
            </a:r>
            <a:r>
              <a:rPr lang="en-US" sz="1200" kern="100" dirty="0">
                <a:solidFill>
                  <a:schemeClr val="tx1"/>
                </a:solidFill>
                <a:effectLst/>
              </a:rPr>
              <a:t> – Data and Safety Monitoring Board/Committee</a:t>
            </a:r>
            <a:endParaRPr lang="en-NG" dirty="0"/>
          </a:p>
        </p:txBody>
      </p:sp>
      <p:sp>
        <p:nvSpPr>
          <p:cNvPr id="4" name="Slide Number Placeholder 3"/>
          <p:cNvSpPr>
            <a:spLocks noGrp="1"/>
          </p:cNvSpPr>
          <p:nvPr>
            <p:ph type="sldNum" sz="quarter" idx="5"/>
          </p:nvPr>
        </p:nvSpPr>
        <p:spPr/>
        <p:txBody>
          <a:bodyPr/>
          <a:lstStyle/>
          <a:p>
            <a:fld id="{3F7E0CEA-B2D0-4E12-978E-8EF7657D0A90}" type="slidenum">
              <a:rPr lang="en-US" smtClean="0"/>
              <a:t>8</a:t>
            </a:fld>
            <a:endParaRPr lang="en-US" dirty="0"/>
          </a:p>
        </p:txBody>
      </p:sp>
    </p:spTree>
    <p:extLst>
      <p:ext uri="{BB962C8B-B14F-4D97-AF65-F5344CB8AC3E}">
        <p14:creationId xmlns:p14="http://schemas.microsoft.com/office/powerpoint/2010/main" val="16277527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0DDCA-6021-6F14-D51F-E9D260B612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D53D4C-9B63-EE4C-4D5E-8D9FFA8D39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5310DD-E603-ED8C-4065-176FF138E064}"/>
              </a:ext>
            </a:extLst>
          </p:cNvPr>
          <p:cNvSpPr>
            <a:spLocks noGrp="1"/>
          </p:cNvSpPr>
          <p:nvPr>
            <p:ph type="body" idx="1"/>
          </p:nvPr>
        </p:nvSpPr>
        <p:spPr/>
        <p:txBody>
          <a:bodyPr/>
          <a:lstStyle/>
          <a:p>
            <a:r>
              <a:rPr lang="en-NG" sz="1200" kern="100" dirty="0">
                <a:solidFill>
                  <a:schemeClr val="tx1"/>
                </a:solidFill>
                <a:effectLst/>
              </a:rPr>
              <a:t>DSMB</a:t>
            </a:r>
            <a:r>
              <a:rPr lang="en-US" sz="1200" kern="100" dirty="0">
                <a:solidFill>
                  <a:schemeClr val="tx1"/>
                </a:solidFill>
                <a:effectLst/>
              </a:rPr>
              <a:t> – Data and Safety Monitoring Board/Committee</a:t>
            </a:r>
            <a:endParaRPr lang="en-NG" dirty="0"/>
          </a:p>
        </p:txBody>
      </p:sp>
      <p:sp>
        <p:nvSpPr>
          <p:cNvPr id="4" name="Slide Number Placeholder 3">
            <a:extLst>
              <a:ext uri="{FF2B5EF4-FFF2-40B4-BE49-F238E27FC236}">
                <a16:creationId xmlns:a16="http://schemas.microsoft.com/office/drawing/2014/main" id="{2620A60D-BBFE-7C9D-61A6-4C224B5C5724}"/>
              </a:ext>
            </a:extLst>
          </p:cNvPr>
          <p:cNvSpPr>
            <a:spLocks noGrp="1"/>
          </p:cNvSpPr>
          <p:nvPr>
            <p:ph type="sldNum" sz="quarter" idx="5"/>
          </p:nvPr>
        </p:nvSpPr>
        <p:spPr/>
        <p:txBody>
          <a:bodyPr/>
          <a:lstStyle/>
          <a:p>
            <a:fld id="{3F7E0CEA-B2D0-4E12-978E-8EF7657D0A90}" type="slidenum">
              <a:rPr lang="en-US" smtClean="0"/>
              <a:t>9</a:t>
            </a:fld>
            <a:endParaRPr lang="en-US" dirty="0"/>
          </a:p>
        </p:txBody>
      </p:sp>
    </p:spTree>
    <p:extLst>
      <p:ext uri="{BB962C8B-B14F-4D97-AF65-F5344CB8AC3E}">
        <p14:creationId xmlns:p14="http://schemas.microsoft.com/office/powerpoint/2010/main" val="5391289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a:extLst>
            <a:ext uri="{FF2B5EF4-FFF2-40B4-BE49-F238E27FC236}">
              <a16:creationId xmlns:a16="http://schemas.microsoft.com/office/drawing/2014/main" id="{14F8B3C8-4988-652F-1BD3-190837515DEB}"/>
            </a:ext>
          </a:extLst>
        </p:cNvPr>
        <p:cNvGrpSpPr/>
        <p:nvPr/>
      </p:nvGrpSpPr>
      <p:grpSpPr>
        <a:xfrm>
          <a:off x="0" y="0"/>
          <a:ext cx="0" cy="0"/>
          <a:chOff x="0" y="0"/>
          <a:chExt cx="0" cy="0"/>
        </a:xfrm>
      </p:grpSpPr>
      <p:sp>
        <p:nvSpPr>
          <p:cNvPr id="242" name="Google Shape;242;p10:notes">
            <a:extLst>
              <a:ext uri="{FF2B5EF4-FFF2-40B4-BE49-F238E27FC236}">
                <a16:creationId xmlns:a16="http://schemas.microsoft.com/office/drawing/2014/main" id="{FA920422-80B5-E6F5-AC62-9CB37E57E73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3" name="Google Shape;243;p10:notes">
            <a:extLst>
              <a:ext uri="{FF2B5EF4-FFF2-40B4-BE49-F238E27FC236}">
                <a16:creationId xmlns:a16="http://schemas.microsoft.com/office/drawing/2014/main" id="{C81D96C9-76C2-3A12-40D3-EFD17BBB604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905641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0" name="Google Shape;25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8" name="Google Shape;298;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E1DA197C-7C12-4C6C-A50E-85A214CC6062}" type="datetimeFigureOut">
              <a:rPr lang="en-US" smtClean="0"/>
              <a:t>4/8/2026</a:t>
            </a:fld>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8CFB479F-ED85-43AE-BF6B-CFFD5A6C5B0A}"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E1DA197C-7C12-4C6C-A50E-85A214CC6062}" type="datetimeFigureOut">
              <a:rPr lang="en-US" smtClean="0"/>
              <a:t>4/8/2026</a:t>
            </a:fld>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8CFB479F-ED85-43AE-BF6B-CFFD5A6C5B0A}"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E1DA197C-7C12-4C6C-A50E-85A214CC6062}" type="datetimeFigureOut">
              <a:rPr lang="en-US" smtClean="0"/>
              <a:t>4/8/2026</a:t>
            </a:fld>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8CFB479F-ED85-43AE-BF6B-CFFD5A6C5B0A}"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E1DA197C-7C12-4C6C-A50E-85A214CC6062}" type="datetimeFigureOut">
              <a:rPr lang="en-US" smtClean="0"/>
              <a:t>4/8/2026</a:t>
            </a:fld>
            <a:endParaRPr lang="en-US" dirty="0"/>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8CFB479F-ED85-43AE-BF6B-CFFD5A6C5B0A}"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E1DA197C-7C12-4C6C-A50E-85A214CC6062}" type="datetimeFigureOut">
              <a:rPr lang="en-US" smtClean="0"/>
              <a:t>4/8/2026</a:t>
            </a:fld>
            <a:endParaRPr lang="en-US" dirty="0"/>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8CFB479F-ED85-43AE-BF6B-CFFD5A6C5B0A}"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E1DA197C-7C12-4C6C-A50E-85A214CC6062}" type="datetimeFigureOut">
              <a:rPr lang="en-US" smtClean="0"/>
              <a:t>4/8/2026</a:t>
            </a:fld>
            <a:endParaRPr lang="en-US" dirty="0"/>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8CFB479F-ED85-43AE-BF6B-CFFD5A6C5B0A}"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E1DA197C-7C12-4C6C-A50E-85A214CC6062}" type="datetimeFigureOut">
              <a:rPr lang="en-US" smtClean="0"/>
              <a:t>4/8/2026</a:t>
            </a:fld>
            <a:endParaRPr lang="en-US" dirty="0"/>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8CFB479F-ED85-43AE-BF6B-CFFD5A6C5B0A}"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E1DA197C-7C12-4C6C-A50E-85A214CC6062}" type="datetimeFigureOut">
              <a:rPr lang="en-US" smtClean="0"/>
              <a:t>4/8/2026</a:t>
            </a:fld>
            <a:endParaRPr lang="en-US" dirty="0"/>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8CFB479F-ED85-43AE-BF6B-CFFD5A6C5B0A}"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E1DA197C-7C12-4C6C-A50E-85A214CC6062}" type="datetimeFigureOut">
              <a:rPr lang="en-US" smtClean="0"/>
              <a:t>4/8/2026</a:t>
            </a:fld>
            <a:endParaRPr lang="en-US" dirty="0"/>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8CFB479F-ED85-43AE-BF6B-CFFD5A6C5B0A}"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E1DA197C-7C12-4C6C-A50E-85A214CC6062}" type="datetimeFigureOut">
              <a:rPr lang="en-US" smtClean="0"/>
              <a:t>4/8/2026</a:t>
            </a:fld>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8CFB479F-ED85-43AE-BF6B-CFFD5A6C5B0A}"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E1DA197C-7C12-4C6C-A50E-85A214CC6062}" type="datetimeFigureOut">
              <a:rPr lang="en-US" smtClean="0"/>
              <a:t>4/8/2026</a:t>
            </a:fld>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8CFB479F-ED85-43AE-BF6B-CFFD5A6C5B0A}"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1_Title Slide">
    <p:spTree>
      <p:nvGrpSpPr>
        <p:cNvPr id="1" name=""/>
        <p:cNvGrpSpPr/>
        <p:nvPr/>
      </p:nvGrpSpPr>
      <p:grpSpPr>
        <a:xfrm>
          <a:off x="0" y="0"/>
          <a:ext cx="0" cy="0"/>
          <a:chOff x="0" y="0"/>
          <a:chExt cx="0" cy="0"/>
        </a:xfrm>
      </p:grpSpPr>
      <p:pic>
        <p:nvPicPr>
          <p:cNvPr id="10" name="Graphic 9"/>
          <p:cNvPicPr>
            <a:picLocks noChangeAspect="1"/>
          </p:cNvPicPr>
          <p:nvPr/>
        </p:nvPicPr>
        <p:blipFill>
          <a:blip cstate="screen">
            <a:extLst>
              <a:ext uri="{96DAC541-7B7A-43D3-8B79-37D633B846F1}">
                <asvg:svgBlip xmlns:asvg="http://schemas.microsoft.com/office/drawing/2016/SVG/main" r:embed="rId2"/>
              </a:ext>
            </a:extLst>
          </a:blip>
          <a:srcRect/>
          <a:stretch>
            <a:fillRect/>
          </a:stretch>
        </p:blipFill>
        <p:spPr>
          <a:xfrm>
            <a:off x="166894" y="6238361"/>
            <a:ext cx="2347705" cy="494819"/>
          </a:xfrm>
          <a:prstGeom prst="rect">
            <a:avLst/>
          </a:prstGeom>
        </p:spPr>
      </p:pic>
      <p:sp>
        <p:nvSpPr>
          <p:cNvPr id="2" name="Title 1"/>
          <p:cNvSpPr>
            <a:spLocks noGrp="1"/>
          </p:cNvSpPr>
          <p:nvPr>
            <p:ph type="ctrTitle" hasCustomPrompt="1"/>
          </p:nvPr>
        </p:nvSpPr>
        <p:spPr>
          <a:xfrm>
            <a:off x="504825" y="1920241"/>
            <a:ext cx="7419975" cy="1508760"/>
          </a:xfrm>
        </p:spPr>
        <p:txBody>
          <a:bodyPr vert="horz" anchor="t"/>
          <a:lstStyle>
            <a:lvl1pPr algn="l">
              <a:defRPr sz="4800" b="1">
                <a:solidFill>
                  <a:schemeClr val="tx1"/>
                </a:solidFill>
              </a:defRPr>
            </a:lvl1pPr>
          </a:lstStyle>
          <a:p>
            <a:r>
              <a:rPr lang="en-US" dirty="0"/>
              <a:t>Click to add </a:t>
            </a:r>
            <a:br>
              <a:rPr lang="en-US" dirty="0"/>
            </a:br>
            <a:r>
              <a:rPr lang="en-US" dirty="0"/>
              <a:t>presentation title</a:t>
            </a:r>
          </a:p>
        </p:txBody>
      </p:sp>
      <p:sp>
        <p:nvSpPr>
          <p:cNvPr id="6" name="Text Placeholder 5"/>
          <p:cNvSpPr>
            <a:spLocks noGrp="1"/>
          </p:cNvSpPr>
          <p:nvPr>
            <p:ph type="body" sz="quarter" idx="12" hasCustomPrompt="1"/>
          </p:nvPr>
        </p:nvSpPr>
        <p:spPr>
          <a:xfrm>
            <a:off x="504825" y="4389120"/>
            <a:ext cx="3505201" cy="457200"/>
          </a:xfrm>
        </p:spPr>
        <p:txBody>
          <a:bodyPr/>
          <a:lstStyle>
            <a:lvl1pPr>
              <a:defRPr sz="1400">
                <a:solidFill>
                  <a:schemeClr val="accent1"/>
                </a:solidFill>
              </a:defRPr>
            </a:lvl1pPr>
            <a:lvl2pPr marL="0" indent="0">
              <a:buNone/>
              <a:defRPr sz="1800">
                <a:solidFill>
                  <a:schemeClr val="accent2"/>
                </a:solidFill>
              </a:defRPr>
            </a:lvl2pPr>
            <a:lvl3pPr>
              <a:defRPr sz="1800">
                <a:solidFill>
                  <a:schemeClr val="accent2"/>
                </a:solidFill>
              </a:defRPr>
            </a:lvl3pPr>
            <a:lvl4pPr>
              <a:defRPr sz="1800">
                <a:solidFill>
                  <a:schemeClr val="accent2"/>
                </a:solidFill>
              </a:defRPr>
            </a:lvl4pPr>
            <a:lvl5pPr>
              <a:defRPr sz="1800">
                <a:solidFill>
                  <a:schemeClr val="accent2"/>
                </a:solidFill>
              </a:defRPr>
            </a:lvl5pPr>
          </a:lstStyle>
          <a:p>
            <a:pPr lvl="0"/>
            <a:r>
              <a:rPr lang="en-US" dirty="0"/>
              <a:t>Month 00, 20XX</a:t>
            </a:r>
          </a:p>
        </p:txBody>
      </p:sp>
      <p:sp>
        <p:nvSpPr>
          <p:cNvPr id="12" name="Text Placeholder 5"/>
          <p:cNvSpPr>
            <a:spLocks noGrp="1"/>
          </p:cNvSpPr>
          <p:nvPr>
            <p:ph type="body" sz="quarter" idx="13" hasCustomPrompt="1"/>
          </p:nvPr>
        </p:nvSpPr>
        <p:spPr>
          <a:xfrm>
            <a:off x="504823" y="3566160"/>
            <a:ext cx="7419975" cy="549249"/>
          </a:xfrm>
        </p:spPr>
        <p:txBody>
          <a:bodyPr/>
          <a:lstStyle>
            <a:lvl1pPr>
              <a:defRPr sz="3200">
                <a:solidFill>
                  <a:schemeClr val="accent1"/>
                </a:solidFill>
              </a:defRPr>
            </a:lvl1pPr>
            <a:lvl2pPr marL="0" indent="0">
              <a:buNone/>
              <a:defRPr sz="1800">
                <a:solidFill>
                  <a:schemeClr val="accent2"/>
                </a:solidFill>
              </a:defRPr>
            </a:lvl2pPr>
            <a:lvl3pPr>
              <a:defRPr sz="1800">
                <a:solidFill>
                  <a:schemeClr val="accent2"/>
                </a:solidFill>
              </a:defRPr>
            </a:lvl3pPr>
            <a:lvl4pPr>
              <a:defRPr sz="1800">
                <a:solidFill>
                  <a:schemeClr val="accent2"/>
                </a:solidFill>
              </a:defRPr>
            </a:lvl4pPr>
            <a:lvl5pPr>
              <a:defRPr sz="1800">
                <a:solidFill>
                  <a:schemeClr val="accent2"/>
                </a:solidFill>
              </a:defRPr>
            </a:lvl5pPr>
          </a:lstStyle>
          <a:p>
            <a:pPr lvl="0"/>
            <a:r>
              <a:rPr lang="en-US" dirty="0"/>
              <a:t>Click to add subtitle</a:t>
            </a:r>
          </a:p>
        </p:txBody>
      </p:sp>
      <p:pic>
        <p:nvPicPr>
          <p:cNvPr id="7" name="Picture 6"/>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10211639" y="6121135"/>
            <a:ext cx="1813467" cy="61204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p:spPr>
        <p:txBody>
          <a:bodyPr/>
          <a:lstStyle/>
          <a:p>
            <a:fld id="{FDE934FF-F4E1-47C5-9CA5-30A81DDE2BE4}" type="datetimeFigureOut">
              <a:rPr lang="en-US" smtClean="0"/>
              <a:t>4/8/2026</a:t>
            </a:fld>
            <a:endParaRPr lang="en-US"/>
          </a:p>
        </p:txBody>
      </p:sp>
      <p:sp>
        <p:nvSpPr>
          <p:cNvPr id="5" name="Footer Placeholder 4"/>
          <p:cNvSpPr>
            <a:spLocks noGrp="1"/>
          </p:cNvSpPr>
          <p:nvPr>
            <p:ph type="ftr" sz="quarter" idx="11"/>
          </p:nvPr>
        </p:nvSpPr>
        <p:spPr>
          <a:xfrm>
            <a:off x="4038600" y="6356350"/>
            <a:ext cx="4114800" cy="365125"/>
          </a:xfrm>
        </p:spPr>
        <p:txBody>
          <a:bodyPr/>
          <a:lstStyle/>
          <a:p>
            <a:endParaRPr lang="en-US"/>
          </a:p>
        </p:txBody>
      </p:sp>
      <p:sp>
        <p:nvSpPr>
          <p:cNvPr id="6" name="Slide Number Placeholder 5"/>
          <p:cNvSpPr>
            <a:spLocks noGrp="1"/>
          </p:cNvSpPr>
          <p:nvPr>
            <p:ph type="sldNum" sz="quarter" idx="12"/>
          </p:nvPr>
        </p:nvSpPr>
        <p:spPr>
          <a:xfrm>
            <a:off x="8610600" y="6356350"/>
            <a:ext cx="2743200" cy="365125"/>
          </a:xfrm>
        </p:spPr>
        <p:txBody>
          <a:bodyPr/>
          <a:lstStyle/>
          <a:p>
            <a:fld id="{B3561BA9-CDCF-4958-B8AB-66F3BF063E13}"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2C076A8-8757-AE49-BDE0-AED0B0D38DE3}" type="datetimeFigureOut">
              <a:rPr lang="en-US" smtClean="0"/>
              <a:t>4/8/2026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F31217-07FC-C344-BF6F-3EFF2DC5BE94}" type="slidenum">
              <a:rPr lang="en-US" smtClean="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C076A8-8757-AE49-BDE0-AED0B0D38DE3}" type="datetimeFigureOut">
              <a:rPr lang="en-US" smtClean="0"/>
              <a:t>4/8/2026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F31217-07FC-C344-BF6F-3EFF2DC5BE94}" type="slidenum">
              <a:rPr lang="en-US" smtClean="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2C076A8-8757-AE49-BDE0-AED0B0D38DE3}" type="datetimeFigureOut">
              <a:rPr lang="en-US" smtClean="0"/>
              <a:t>4/8/2026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F31217-07FC-C344-BF6F-3EFF2DC5BE94}" type="slidenum">
              <a:rPr lang="en-US" smtClean="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2C076A8-8757-AE49-BDE0-AED0B0D38DE3}" type="datetimeFigureOut">
              <a:rPr lang="en-US" smtClean="0"/>
              <a:t>4/8/2026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7F31217-07FC-C344-BF6F-3EFF2DC5BE94}" type="slidenum">
              <a:rPr lang="en-US" smtClean="0"/>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2C076A8-8757-AE49-BDE0-AED0B0D38DE3}" type="datetimeFigureOut">
              <a:rPr lang="en-US" smtClean="0"/>
              <a:t>4/8/2026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7F31217-07FC-C344-BF6F-3EFF2DC5BE94}" type="slidenum">
              <a:rPr lang="en-US" smtClean="0"/>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2C076A8-8757-AE49-BDE0-AED0B0D38DE3}" type="datetimeFigureOut">
              <a:rPr lang="en-US" smtClean="0"/>
              <a:t>4/8/2026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7F31217-07FC-C344-BF6F-3EFF2DC5BE94}" type="slidenum">
              <a:rPr lang="en-US" smtClean="0"/>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C076A8-8757-AE49-BDE0-AED0B0D38DE3}" type="datetimeFigureOut">
              <a:rPr lang="en-US" smtClean="0"/>
              <a:t>4/8/2026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7F31217-07FC-C344-BF6F-3EFF2DC5BE94}" type="slidenum">
              <a:rPr lang="en-US" smtClean="0"/>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2C076A8-8757-AE49-BDE0-AED0B0D38DE3}" type="datetimeFigureOut">
              <a:rPr lang="en-US" smtClean="0"/>
              <a:t>4/8/2026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7F31217-07FC-C344-BF6F-3EFF2DC5BE94}" type="slidenum">
              <a:rPr lang="en-US" smtClean="0"/>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2C076A8-8757-AE49-BDE0-AED0B0D38DE3}" type="datetimeFigureOut">
              <a:rPr lang="en-US" smtClean="0"/>
              <a:t>4/8/2026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7F31217-07FC-C344-BF6F-3EFF2DC5BE94}" type="slidenum">
              <a:rPr lang="en-US" smtClean="0"/>
              <a:t>‹#›</a:t>
            </a:fld>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C076A8-8757-AE49-BDE0-AED0B0D38DE3}" type="datetimeFigureOut">
              <a:rPr lang="en-US" smtClean="0"/>
              <a:t>4/8/2026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F31217-07FC-C344-BF6F-3EFF2DC5BE94}" type="slidenum">
              <a:rPr lang="en-US" smtClean="0"/>
              <a:t>‹#›</a:t>
            </a:fld>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C076A8-8757-AE49-BDE0-AED0B0D38DE3}" type="datetimeFigureOut">
              <a:rPr lang="en-US" smtClean="0"/>
              <a:t>4/8/2026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F31217-07FC-C344-BF6F-3EFF2DC5BE94}"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sv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Graphic 6"/>
          <p:cNvPicPr>
            <a:picLocks noChangeAspect="1"/>
          </p:cNvPicPr>
          <p:nvPr userDrawn="1"/>
        </p:nvPicPr>
        <p:blipFill>
          <a:blip cstate="screen">
            <a:extLst>
              <a:ext uri="{96DAC541-7B7A-43D3-8B79-37D633B846F1}">
                <asvg:svgBlip xmlns:asvg="http://schemas.microsoft.com/office/drawing/2016/SVG/main" r:embed="rId15"/>
              </a:ext>
            </a:extLst>
          </a:blip>
          <a:srcRect/>
          <a:stretch>
            <a:fillRect/>
          </a:stretch>
        </p:blipFill>
        <p:spPr>
          <a:xfrm>
            <a:off x="166894" y="6238361"/>
            <a:ext cx="2347705" cy="494819"/>
          </a:xfrm>
          <a:prstGeom prst="rect">
            <a:avLst/>
          </a:prstGeom>
        </p:spPr>
      </p:pic>
      <p:pic>
        <p:nvPicPr>
          <p:cNvPr id="8" name="Picture 7"/>
          <p:cNvPicPr>
            <a:picLocks noChangeAspect="1" noChangeArrowheads="1"/>
          </p:cNvPicPr>
          <p:nvPr userDrawn="1"/>
        </p:nvPicPr>
        <p:blipFill>
          <a:blip r:embed="rId16" cstate="print">
            <a:extLst>
              <a:ext uri="{28A0092B-C50C-407E-A947-70E740481C1C}">
                <a14:useLocalDpi xmlns:a14="http://schemas.microsoft.com/office/drawing/2010/main" val="0"/>
              </a:ext>
            </a:extLst>
          </a:blip>
          <a:stretch>
            <a:fillRect/>
          </a:stretch>
        </p:blipFill>
        <p:spPr bwMode="auto">
          <a:xfrm>
            <a:off x="10211639" y="6121135"/>
            <a:ext cx="1813467" cy="61204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C076A8-8757-AE49-BDE0-AED0B0D38DE3}" type="datetimeFigureOut">
              <a:rPr lang="en-US" smtClean="0"/>
              <a:t>4/8/2026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F31217-07FC-C344-BF6F-3EFF2DC5BE94}"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p:cNvSpPr>
            <a:spLocks noGrp="1" noRot="1" noChangeAspect="1" noMove="1" noResize="1" noEditPoints="1" noAdjustHandles="1" noChangeArrowheads="1" noChangeShapeType="1" noTextEdit="1"/>
          </p:cNvSpPr>
          <p:nvPr/>
        </p:nvSpPr>
        <p:spPr>
          <a:xfrm>
            <a:off x="128270" y="4909820"/>
            <a:ext cx="5748020" cy="96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p:cNvSpPr>
            <a:spLocks noGrp="1"/>
          </p:cNvSpPr>
          <p:nvPr>
            <p:ph type="ctrTitle"/>
          </p:nvPr>
        </p:nvSpPr>
        <p:spPr>
          <a:xfrm>
            <a:off x="390979" y="843051"/>
            <a:ext cx="6756802" cy="745793"/>
          </a:xfrm>
        </p:spPr>
        <p:txBody>
          <a:bodyPr vert="horz" lIns="91440" tIns="45720" rIns="91440" bIns="45720" rtlCol="0" anchor="b">
            <a:noAutofit/>
          </a:bodyPr>
          <a:lstStyle/>
          <a:p>
            <a:pPr>
              <a:lnSpc>
                <a:spcPct val="150000"/>
              </a:lnSpc>
            </a:pPr>
            <a:r>
              <a:rPr lang="en-US" sz="1800" dirty="0">
                <a:solidFill>
                  <a:srgbClr val="003366"/>
                </a:solidFill>
                <a:latin typeface="Arial" panose="020B0604020202020204" pitchFamily="34" charset="0"/>
                <a:cs typeface="Arial" panose="020B0604020202020204" pitchFamily="34" charset="0"/>
              </a:rPr>
              <a:t>MSK Global Cancer </a:t>
            </a:r>
            <a:r>
              <a:rPr lang="en-NG" sz="1800" dirty="0">
                <a:solidFill>
                  <a:srgbClr val="003366"/>
                </a:solidFill>
                <a:latin typeface="Arial" panose="020B0604020202020204" pitchFamily="34" charset="0"/>
                <a:cs typeface="Arial" panose="020B0604020202020204" pitchFamily="34" charset="0"/>
              </a:rPr>
              <a:t>a</a:t>
            </a:r>
            <a:r>
              <a:rPr lang="en-GB" sz="1800" dirty="0">
                <a:solidFill>
                  <a:srgbClr val="003366"/>
                </a:solidFill>
                <a:latin typeface="Arial" panose="020B0604020202020204" pitchFamily="34" charset="0"/>
                <a:cs typeface="Arial" panose="020B0604020202020204" pitchFamily="34" charset="0"/>
              </a:rPr>
              <a:t>n</a:t>
            </a:r>
            <a:r>
              <a:rPr lang="en-NG" sz="1800" dirty="0">
                <a:solidFill>
                  <a:srgbClr val="003366"/>
                </a:solidFill>
                <a:latin typeface="Arial" panose="020B0604020202020204" pitchFamily="34" charset="0"/>
                <a:cs typeface="Arial" panose="020B0604020202020204" pitchFamily="34" charset="0"/>
              </a:rPr>
              <a:t>d </a:t>
            </a:r>
            <a:r>
              <a:rPr lang="en-GB" sz="1800" dirty="0">
                <a:solidFill>
                  <a:srgbClr val="003366"/>
                </a:solidFill>
                <a:latin typeface="Arial" panose="020B0604020202020204" pitchFamily="34" charset="0"/>
                <a:cs typeface="Arial" panose="020B0604020202020204" pitchFamily="34" charset="0"/>
              </a:rPr>
              <a:t>R</a:t>
            </a:r>
            <a:r>
              <a:rPr lang="en-NG" sz="1800" dirty="0">
                <a:solidFill>
                  <a:srgbClr val="003366"/>
                </a:solidFill>
                <a:latin typeface="Arial" panose="020B0604020202020204" pitchFamily="34" charset="0"/>
                <a:cs typeface="Arial" panose="020B0604020202020204" pitchFamily="34" charset="0"/>
              </a:rPr>
              <a:t>e</a:t>
            </a:r>
            <a:r>
              <a:rPr lang="en-GB" sz="1800" dirty="0">
                <a:solidFill>
                  <a:srgbClr val="003366"/>
                </a:solidFill>
                <a:latin typeface="Arial" panose="020B0604020202020204" pitchFamily="34" charset="0"/>
                <a:cs typeface="Arial" panose="020B0604020202020204" pitchFamily="34" charset="0"/>
              </a:rPr>
              <a:t>s</a:t>
            </a:r>
            <a:r>
              <a:rPr lang="en-NG" sz="1800" dirty="0">
                <a:solidFill>
                  <a:srgbClr val="003366"/>
                </a:solidFill>
                <a:latin typeface="Arial" panose="020B0604020202020204" pitchFamily="34" charset="0"/>
                <a:cs typeface="Arial" panose="020B0604020202020204" pitchFamily="34" charset="0"/>
              </a:rPr>
              <a:t>e</a:t>
            </a:r>
            <a:r>
              <a:rPr lang="en-GB" sz="1800" dirty="0">
                <a:solidFill>
                  <a:srgbClr val="003366"/>
                </a:solidFill>
                <a:latin typeface="Arial" panose="020B0604020202020204" pitchFamily="34" charset="0"/>
                <a:cs typeface="Arial" panose="020B0604020202020204" pitchFamily="34" charset="0"/>
              </a:rPr>
              <a:t>a</a:t>
            </a:r>
            <a:r>
              <a:rPr lang="en-NG" sz="1800" dirty="0">
                <a:solidFill>
                  <a:srgbClr val="003366"/>
                </a:solidFill>
                <a:latin typeface="Arial" panose="020B0604020202020204" pitchFamily="34" charset="0"/>
                <a:cs typeface="Arial" panose="020B0604020202020204" pitchFamily="34" charset="0"/>
              </a:rPr>
              <a:t>r</a:t>
            </a:r>
            <a:r>
              <a:rPr lang="en-GB" sz="1800" dirty="0">
                <a:solidFill>
                  <a:srgbClr val="003366"/>
                </a:solidFill>
                <a:latin typeface="Arial" panose="020B0604020202020204" pitchFamily="34" charset="0"/>
                <a:cs typeface="Arial" panose="020B0604020202020204" pitchFamily="34" charset="0"/>
              </a:rPr>
              <a:t>c</a:t>
            </a:r>
            <a:r>
              <a:rPr lang="en-NG" sz="1800" dirty="0">
                <a:solidFill>
                  <a:srgbClr val="003366"/>
                </a:solidFill>
                <a:latin typeface="Arial" panose="020B0604020202020204" pitchFamily="34" charset="0"/>
                <a:cs typeface="Arial" panose="020B0604020202020204" pitchFamily="34" charset="0"/>
              </a:rPr>
              <a:t>h Training (GCRT) Program</a:t>
            </a:r>
            <a:r>
              <a:rPr lang="en-US" sz="1800" dirty="0">
                <a:solidFill>
                  <a:srgbClr val="003366"/>
                </a:solidFill>
                <a:latin typeface="Arial" panose="020B0604020202020204" pitchFamily="34" charset="0"/>
                <a:cs typeface="Arial" panose="020B0604020202020204" pitchFamily="34" charset="0"/>
              </a:rPr>
              <a:t> </a:t>
            </a:r>
            <a:br>
              <a:rPr lang="en-US" sz="1800" dirty="0">
                <a:solidFill>
                  <a:srgbClr val="003366"/>
                </a:solidFill>
                <a:latin typeface="Arial" panose="020B0604020202020204" pitchFamily="34" charset="0"/>
                <a:cs typeface="Arial" panose="020B0604020202020204" pitchFamily="34" charset="0"/>
              </a:rPr>
            </a:br>
            <a:r>
              <a:rPr lang="en-US" sz="1800" dirty="0">
                <a:solidFill>
                  <a:srgbClr val="003366"/>
                </a:solidFill>
                <a:latin typeface="Arial" panose="020B0604020202020204" pitchFamily="34" charset="0"/>
                <a:cs typeface="Arial" panose="020B0604020202020204" pitchFamily="34" charset="0"/>
              </a:rPr>
              <a:t>African Research Group for Oncology (ARGO)</a:t>
            </a:r>
            <a:endParaRPr lang="en-US" sz="1800" b="0" dirty="0">
              <a:solidFill>
                <a:srgbClr val="003366"/>
              </a:solidFill>
              <a:latin typeface="Arial" panose="020B0604020202020204" pitchFamily="34" charset="0"/>
              <a:cs typeface="Arial" panose="020B0604020202020204" pitchFamily="34" charset="0"/>
            </a:endParaRPr>
          </a:p>
        </p:txBody>
      </p:sp>
      <p:sp>
        <p:nvSpPr>
          <p:cNvPr id="31" name="Rectangle 30"/>
          <p:cNvSpPr>
            <a:spLocks noGrp="1" noRot="1" noChangeAspect="1" noMove="1" noResize="1" noEditPoints="1" noAdjustHandles="1" noChangeArrowheads="1" noChangeShapeType="1" noTextEdit="1"/>
          </p:cNvSpPr>
          <p:nvPr/>
        </p:nvSpPr>
        <p:spPr>
          <a:xfrm rot="5400000">
            <a:off x="767989"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2" name="Subtitle 1"/>
          <p:cNvSpPr>
            <a:spLocks noGrp="1"/>
          </p:cNvSpPr>
          <p:nvPr>
            <p:ph type="subTitle" idx="1"/>
          </p:nvPr>
        </p:nvSpPr>
        <p:spPr>
          <a:xfrm>
            <a:off x="3254829" y="5444680"/>
            <a:ext cx="6346372" cy="947230"/>
          </a:xfrm>
        </p:spPr>
        <p:txBody>
          <a:bodyPr>
            <a:noAutofit/>
          </a:bodyPr>
          <a:lstStyle/>
          <a:p>
            <a:pPr marL="0" indent="0" algn="ctr">
              <a:buNone/>
            </a:pPr>
            <a:r>
              <a:rPr lang="en-US" sz="1800" b="1" dirty="0">
                <a:solidFill>
                  <a:schemeClr val="bg2">
                    <a:lumMod val="50000"/>
                  </a:schemeClr>
                </a:solidFill>
                <a:latin typeface="Arial" panose="020B0604020202020204" pitchFamily="34" charset="0"/>
                <a:cs typeface="Arial" panose="020B0604020202020204" pitchFamily="34" charset="0"/>
              </a:rPr>
              <a:t>Jacob Wale Mobolaji, PhD</a:t>
            </a:r>
          </a:p>
          <a:p>
            <a:pPr marL="0" indent="0" algn="ctr">
              <a:buNone/>
            </a:pPr>
            <a:r>
              <a:rPr lang="en-US" sz="1800" dirty="0"/>
              <a:t>Department of Demography and Social Statistics</a:t>
            </a:r>
          </a:p>
          <a:p>
            <a:pPr marL="0" indent="0" algn="ctr">
              <a:buNone/>
            </a:pPr>
            <a:r>
              <a:rPr lang="en-US" sz="1800" dirty="0"/>
              <a:t>Obafemi Awolowo University, Ile-Ife, Nigeria</a:t>
            </a:r>
            <a:endParaRPr lang="en-US" sz="2000" dirty="0"/>
          </a:p>
        </p:txBody>
      </p:sp>
      <p:cxnSp>
        <p:nvCxnSpPr>
          <p:cNvPr id="6" name="Straight Connector 5">
            <a:extLst>
              <a:ext uri="{FF2B5EF4-FFF2-40B4-BE49-F238E27FC236}">
                <a16:creationId xmlns:a16="http://schemas.microsoft.com/office/drawing/2014/main" id="{B3CC0033-60BF-2F51-99FA-765D2F6BE71C}"/>
              </a:ext>
            </a:extLst>
          </p:cNvPr>
          <p:cNvCxnSpPr>
            <a:cxnSpLocks/>
          </p:cNvCxnSpPr>
          <p:nvPr/>
        </p:nvCxnSpPr>
        <p:spPr>
          <a:xfrm>
            <a:off x="4134939" y="4568694"/>
            <a:ext cx="3728901" cy="0"/>
          </a:xfrm>
          <a:prstGeom prst="line">
            <a:avLst/>
          </a:prstGeom>
          <a:ln>
            <a:solidFill>
              <a:schemeClr val="bg2">
                <a:lumMod val="90000"/>
              </a:schemeClr>
            </a:solidFill>
          </a:ln>
        </p:spPr>
        <p:style>
          <a:lnRef idx="2">
            <a:schemeClr val="accent3"/>
          </a:lnRef>
          <a:fillRef idx="0">
            <a:schemeClr val="accent3"/>
          </a:fillRef>
          <a:effectRef idx="1">
            <a:schemeClr val="accent3"/>
          </a:effectRef>
          <a:fontRef idx="minor">
            <a:schemeClr val="tx1"/>
          </a:fontRef>
        </p:style>
      </p:cxnSp>
      <p:sp>
        <p:nvSpPr>
          <p:cNvPr id="13" name="Subtitle 1">
            <a:extLst>
              <a:ext uri="{FF2B5EF4-FFF2-40B4-BE49-F238E27FC236}">
                <a16:creationId xmlns:a16="http://schemas.microsoft.com/office/drawing/2014/main" id="{235B4E26-9C57-1612-6EC2-770A41C7F4B3}"/>
              </a:ext>
            </a:extLst>
          </p:cNvPr>
          <p:cNvSpPr txBox="1">
            <a:spLocks/>
          </p:cNvSpPr>
          <p:nvPr/>
        </p:nvSpPr>
        <p:spPr>
          <a:xfrm>
            <a:off x="1817913" y="2741205"/>
            <a:ext cx="8948058" cy="1328057"/>
          </a:xfr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3366"/>
                </a:solidFill>
                <a:effectLst/>
                <a:uLnTx/>
                <a:uFillTx/>
                <a:latin typeface="Arial" panose="020B0604020202020204" pitchFamily="34" charset="0"/>
                <a:cs typeface="Arial" panose="020B0604020202020204" pitchFamily="34" charset="0"/>
                <a:sym typeface="+mn-ea"/>
              </a:rPr>
              <a:t>Working with a Statistician: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3366"/>
                </a:solidFill>
                <a:effectLst/>
                <a:uLnTx/>
                <a:uFillTx/>
                <a:latin typeface="Arial" panose="020B0604020202020204" pitchFamily="34" charset="0"/>
                <a:cs typeface="Arial" panose="020B0604020202020204" pitchFamily="34" charset="0"/>
                <a:sym typeface="+mn-ea"/>
              </a:rPr>
              <a:t>When to Engage, Best Practices When Creating a Dataset for Analysis, and Developing an Analytical Plan</a:t>
            </a:r>
            <a:endParaRPr lang="en-US" sz="2000" dirty="0">
              <a:solidFill>
                <a:srgbClr val="003366"/>
              </a:solidFill>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470785" y="2353839"/>
            <a:ext cx="7250429" cy="1174855"/>
          </a:xfrm>
        </p:spPr>
        <p:txBody>
          <a:bodyPr>
            <a:noAutofit/>
          </a:bodyPr>
          <a:lstStyle/>
          <a:p>
            <a:r>
              <a:rPr lang="en-US" sz="3200" b="1" dirty="0">
                <a:solidFill>
                  <a:srgbClr val="003366"/>
                </a:solidFill>
                <a:latin typeface="Arial" panose="020B0604020202020204" pitchFamily="34" charset="0"/>
                <a:cs typeface="Arial" panose="020B0604020202020204" pitchFamily="34" charset="0"/>
              </a:rPr>
              <a:t>Why Statistics Matter in Clinical or Epidemiological Research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A30AC-5DA1-93E3-8E0D-FEBC877AE05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CE2B95F-F855-39FD-D33B-5C201E60989F}"/>
              </a:ext>
            </a:extLst>
          </p:cNvPr>
          <p:cNvSpPr>
            <a:spLocks noGrp="1"/>
          </p:cNvSpPr>
          <p:nvPr>
            <p:ph type="title"/>
          </p:nvPr>
        </p:nvSpPr>
        <p:spPr>
          <a:xfrm>
            <a:off x="487681" y="296439"/>
            <a:ext cx="7250429" cy="1174855"/>
          </a:xfrm>
        </p:spPr>
        <p:txBody>
          <a:bodyPr>
            <a:noAutofit/>
          </a:bodyPr>
          <a:lstStyle/>
          <a:p>
            <a:r>
              <a:rPr lang="en-US" sz="3200" b="1" dirty="0">
                <a:solidFill>
                  <a:srgbClr val="003366"/>
                </a:solidFill>
                <a:latin typeface="Arial" panose="020B0604020202020204" pitchFamily="34" charset="0"/>
                <a:cs typeface="Arial" panose="020B0604020202020204" pitchFamily="34" charset="0"/>
              </a:rPr>
              <a:t>Why Statistics Matter in Clinical or Epidemiological Research</a:t>
            </a:r>
          </a:p>
        </p:txBody>
      </p:sp>
      <p:sp>
        <p:nvSpPr>
          <p:cNvPr id="14" name="Content Placeholder 13">
            <a:extLst>
              <a:ext uri="{FF2B5EF4-FFF2-40B4-BE49-F238E27FC236}">
                <a16:creationId xmlns:a16="http://schemas.microsoft.com/office/drawing/2014/main" id="{0706C5E1-7CF1-4EB0-17C7-9C0FFD646400}"/>
              </a:ext>
            </a:extLst>
          </p:cNvPr>
          <p:cNvSpPr>
            <a:spLocks noGrp="1"/>
          </p:cNvSpPr>
          <p:nvPr>
            <p:ph idx="1"/>
          </p:nvPr>
        </p:nvSpPr>
        <p:spPr>
          <a:xfrm>
            <a:off x="336915" y="2580005"/>
            <a:ext cx="4532265" cy="1729105"/>
          </a:xfrm>
        </p:spPr>
        <p:txBody>
          <a:bodyPr>
            <a:noAutofit/>
          </a:bodyPr>
          <a:lstStyle/>
          <a:p>
            <a:pPr marL="457200" lvl="1" indent="0" algn="ctr">
              <a:lnSpc>
                <a:spcPct val="100000"/>
              </a:lnSpc>
              <a:buNone/>
            </a:pPr>
            <a:r>
              <a:rPr lang="en-US" sz="2800" dirty="0"/>
              <a:t>"Statistics is the grammar of science." </a:t>
            </a:r>
          </a:p>
          <a:p>
            <a:pPr marL="457200" lvl="1" indent="0" algn="ctr">
              <a:lnSpc>
                <a:spcPct val="150000"/>
              </a:lnSpc>
              <a:buNone/>
            </a:pPr>
            <a:r>
              <a:rPr lang="en-US" sz="2800" dirty="0">
                <a:solidFill>
                  <a:schemeClr val="bg2">
                    <a:lumMod val="50000"/>
                  </a:schemeClr>
                </a:solidFill>
              </a:rPr>
              <a:t>Karl Pearson</a:t>
            </a:r>
          </a:p>
        </p:txBody>
      </p:sp>
      <p:sp>
        <p:nvSpPr>
          <p:cNvPr id="15" name="Content Placeholder 13">
            <a:extLst>
              <a:ext uri="{FF2B5EF4-FFF2-40B4-BE49-F238E27FC236}">
                <a16:creationId xmlns:a16="http://schemas.microsoft.com/office/drawing/2014/main" id="{F4EFEAC3-4EEA-38C6-1C40-6E1AC1F76EE7}"/>
              </a:ext>
            </a:extLst>
          </p:cNvPr>
          <p:cNvSpPr txBox="1">
            <a:spLocks/>
          </p:cNvSpPr>
          <p:nvPr/>
        </p:nvSpPr>
        <p:spPr>
          <a:xfrm>
            <a:off x="5463539" y="1471294"/>
            <a:ext cx="6240779"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2800" dirty="0">
                <a:latin typeface="Times New Roman" panose="02020603050405020304" pitchFamily="18" charset="0"/>
                <a:cs typeface="Times New Roman" panose="02020603050405020304" pitchFamily="18" charset="0"/>
              </a:rPr>
              <a:t>Statistics are not just numbers; it’s the </a:t>
            </a:r>
            <a:r>
              <a:rPr lang="en-US" sz="2800" i="1" dirty="0">
                <a:latin typeface="Times New Roman" panose="02020603050405020304" pitchFamily="18" charset="0"/>
                <a:cs typeface="Times New Roman" panose="02020603050405020304" pitchFamily="18" charset="0"/>
              </a:rPr>
              <a:t>foundation</a:t>
            </a:r>
            <a:r>
              <a:rPr lang="en-US" sz="2800" dirty="0">
                <a:latin typeface="Times New Roman" panose="02020603050405020304" pitchFamily="18" charset="0"/>
                <a:cs typeface="Times New Roman" panose="02020603050405020304" pitchFamily="18" charset="0"/>
              </a:rPr>
              <a:t> of credible, actionable clinical and epidemiological evidence. </a:t>
            </a:r>
          </a:p>
          <a:p>
            <a:pPr lvl="1"/>
            <a:endParaRPr lang="en-US" sz="2800" dirty="0">
              <a:latin typeface="Times New Roman" panose="02020603050405020304" pitchFamily="18" charset="0"/>
              <a:cs typeface="Times New Roman" panose="02020603050405020304" pitchFamily="18" charset="0"/>
            </a:endParaRPr>
          </a:p>
          <a:p>
            <a:pPr lvl="1"/>
            <a:r>
              <a:rPr lang="en-US" sz="2800" dirty="0">
                <a:latin typeface="Times New Roman" panose="02020603050405020304" pitchFamily="18" charset="0"/>
                <a:cs typeface="Times New Roman" panose="02020603050405020304" pitchFamily="18" charset="0"/>
              </a:rPr>
              <a:t>Without rigorous statistical design and analysis, even the most promising findings risk being misleading, unreliable, irreproducible, or clinically useless.</a:t>
            </a:r>
          </a:p>
        </p:txBody>
      </p:sp>
      <p:pic>
        <p:nvPicPr>
          <p:cNvPr id="17" name="Picture 16">
            <a:extLst>
              <a:ext uri="{FF2B5EF4-FFF2-40B4-BE49-F238E27FC236}">
                <a16:creationId xmlns:a16="http://schemas.microsoft.com/office/drawing/2014/main" id="{A9E58F02-1A37-0E68-D82C-370EC45169CD}"/>
              </a:ext>
            </a:extLst>
          </p:cNvPr>
          <p:cNvPicPr>
            <a:picLocks noChangeAspect="1"/>
          </p:cNvPicPr>
          <p:nvPr/>
        </p:nvPicPr>
        <p:blipFill>
          <a:blip r:embed="rId2"/>
          <a:stretch>
            <a:fillRect/>
          </a:stretch>
        </p:blipFill>
        <p:spPr>
          <a:xfrm>
            <a:off x="487681" y="2120514"/>
            <a:ext cx="5248432" cy="2188596"/>
          </a:xfrm>
          <a:prstGeom prst="rect">
            <a:avLst/>
          </a:prstGeom>
        </p:spPr>
      </p:pic>
    </p:spTree>
    <p:extLst>
      <p:ext uri="{BB962C8B-B14F-4D97-AF65-F5344CB8AC3E}">
        <p14:creationId xmlns:p14="http://schemas.microsoft.com/office/powerpoint/2010/main" val="3294041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0FB1EB-6FBC-3A82-F4A0-FC1FD232D8C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BA9EBCA-FBC9-6C47-8570-3111D0B5B6F6}"/>
              </a:ext>
            </a:extLst>
          </p:cNvPr>
          <p:cNvSpPr>
            <a:spLocks noGrp="1"/>
          </p:cNvSpPr>
          <p:nvPr>
            <p:ph type="title"/>
          </p:nvPr>
        </p:nvSpPr>
        <p:spPr>
          <a:xfrm>
            <a:off x="487681" y="147850"/>
            <a:ext cx="10635343" cy="769194"/>
          </a:xfrm>
        </p:spPr>
        <p:txBody>
          <a:bodyPr>
            <a:noAutofit/>
          </a:bodyPr>
          <a:lstStyle/>
          <a:p>
            <a:r>
              <a:rPr lang="en-US" sz="3200" b="1" dirty="0">
                <a:solidFill>
                  <a:srgbClr val="003366"/>
                </a:solidFill>
                <a:latin typeface="Arial" panose="020B0604020202020204" pitchFamily="34" charset="0"/>
                <a:cs typeface="Arial" panose="020B0604020202020204" pitchFamily="34" charset="0"/>
              </a:rPr>
              <a:t>The Role of a Statistician</a:t>
            </a:r>
          </a:p>
        </p:txBody>
      </p:sp>
      <p:sp>
        <p:nvSpPr>
          <p:cNvPr id="5" name="Content Placeholder 4">
            <a:extLst>
              <a:ext uri="{FF2B5EF4-FFF2-40B4-BE49-F238E27FC236}">
                <a16:creationId xmlns:a16="http://schemas.microsoft.com/office/drawing/2014/main" id="{9382D57F-9AD7-098B-5CE9-833BAFE3FB9E}"/>
              </a:ext>
            </a:extLst>
          </p:cNvPr>
          <p:cNvSpPr>
            <a:spLocks noGrp="1"/>
          </p:cNvSpPr>
          <p:nvPr>
            <p:ph idx="1"/>
          </p:nvPr>
        </p:nvSpPr>
        <p:spPr>
          <a:xfrm>
            <a:off x="5257800" y="894288"/>
            <a:ext cx="6934200" cy="5666636"/>
          </a:xfrm>
          <a:noFill/>
        </p:spPr>
        <p:txBody>
          <a:bodyPr>
            <a:noAutofit/>
          </a:bodyPr>
          <a:lstStyle/>
          <a:p>
            <a:pPr lvl="1"/>
            <a:r>
              <a:rPr lang="en-US" sz="2500" b="1" dirty="0"/>
              <a:t>Not a "data cruncher" </a:t>
            </a:r>
            <a:r>
              <a:rPr lang="en-US" sz="2500" dirty="0"/>
              <a:t>you call after data collection.</a:t>
            </a:r>
          </a:p>
          <a:p>
            <a:pPr lvl="1"/>
            <a:endParaRPr lang="en-US" sz="900" dirty="0"/>
          </a:p>
          <a:p>
            <a:pPr lvl="1"/>
            <a:r>
              <a:rPr lang="en-US" sz="2500" b="1" dirty="0"/>
              <a:t>Strategic team member</a:t>
            </a:r>
            <a:r>
              <a:rPr lang="en-US" sz="2500" dirty="0"/>
              <a:t> whose early and continuous involvement produces a credible, publishable, and clinically actionable evidence.</a:t>
            </a:r>
          </a:p>
          <a:p>
            <a:pPr lvl="1"/>
            <a:endParaRPr lang="en-US" sz="900" dirty="0"/>
          </a:p>
          <a:p>
            <a:pPr lvl="1"/>
            <a:r>
              <a:rPr lang="en-US" sz="2500" dirty="0"/>
              <a:t>A consultant, but mid-way consultancy is not the best for a clinical project</a:t>
            </a:r>
          </a:p>
          <a:p>
            <a:pPr lvl="1"/>
            <a:endParaRPr lang="en-US" sz="900" dirty="0"/>
          </a:p>
          <a:p>
            <a:pPr lvl="1"/>
            <a:r>
              <a:rPr lang="en-US" sz="2500" dirty="0"/>
              <a:t>Expertise is crucial in protocol development, research design, sample size calculation, analytical methods, and accurate result interpretation.</a:t>
            </a:r>
          </a:p>
          <a:p>
            <a:pPr lvl="1"/>
            <a:endParaRPr lang="en-US" sz="900" dirty="0"/>
          </a:p>
          <a:p>
            <a:pPr lvl="1"/>
            <a:r>
              <a:rPr lang="en-US" sz="2500" dirty="0"/>
              <a:t>Cannot rescue a poorly designed study after the study has begun.</a:t>
            </a:r>
          </a:p>
          <a:p>
            <a:pPr lvl="1"/>
            <a:endParaRPr lang="en-US" sz="2500" dirty="0"/>
          </a:p>
        </p:txBody>
      </p:sp>
      <p:pic>
        <p:nvPicPr>
          <p:cNvPr id="6" name="Picture 5">
            <a:extLst>
              <a:ext uri="{FF2B5EF4-FFF2-40B4-BE49-F238E27FC236}">
                <a16:creationId xmlns:a16="http://schemas.microsoft.com/office/drawing/2014/main" id="{847D3606-1974-B560-0196-E6FBE31AA293}"/>
              </a:ext>
            </a:extLst>
          </p:cNvPr>
          <p:cNvPicPr>
            <a:picLocks noChangeAspect="1"/>
          </p:cNvPicPr>
          <p:nvPr/>
        </p:nvPicPr>
        <p:blipFill>
          <a:blip r:embed="rId2"/>
          <a:stretch>
            <a:fillRect/>
          </a:stretch>
        </p:blipFill>
        <p:spPr>
          <a:xfrm>
            <a:off x="396241" y="2223108"/>
            <a:ext cx="5272549" cy="3161692"/>
          </a:xfrm>
          <a:prstGeom prst="rect">
            <a:avLst/>
          </a:prstGeom>
        </p:spPr>
      </p:pic>
    </p:spTree>
    <p:extLst>
      <p:ext uri="{BB962C8B-B14F-4D97-AF65-F5344CB8AC3E}">
        <p14:creationId xmlns:p14="http://schemas.microsoft.com/office/powerpoint/2010/main" val="17362402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5ED6B2-5A1C-8FCB-4ABD-2D3949D9913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F53F09C-4586-6765-FA12-D08D6BBEE6C9}"/>
              </a:ext>
            </a:extLst>
          </p:cNvPr>
          <p:cNvSpPr>
            <a:spLocks noGrp="1"/>
          </p:cNvSpPr>
          <p:nvPr>
            <p:ph type="title"/>
          </p:nvPr>
        </p:nvSpPr>
        <p:spPr>
          <a:xfrm>
            <a:off x="838200" y="296440"/>
            <a:ext cx="10515600" cy="769194"/>
          </a:xfrm>
        </p:spPr>
        <p:txBody>
          <a:bodyPr>
            <a:normAutofit fontScale="90000"/>
          </a:bodyPr>
          <a:lstStyle/>
          <a:p>
            <a:r>
              <a:rPr lang="en-US" sz="3600" b="1" dirty="0">
                <a:solidFill>
                  <a:srgbClr val="003366"/>
                </a:solidFill>
                <a:latin typeface="Arial" panose="020B0604020202020204" pitchFamily="34" charset="0"/>
                <a:cs typeface="Arial" panose="020B0604020202020204" pitchFamily="34" charset="0"/>
              </a:rPr>
              <a:t>Challenges in Clinician-Statistician Collaboration</a:t>
            </a:r>
          </a:p>
        </p:txBody>
      </p:sp>
      <p:sp>
        <p:nvSpPr>
          <p:cNvPr id="5" name="Content Placeholder 4">
            <a:extLst>
              <a:ext uri="{FF2B5EF4-FFF2-40B4-BE49-F238E27FC236}">
                <a16:creationId xmlns:a16="http://schemas.microsoft.com/office/drawing/2014/main" id="{9B676B81-02E6-0E05-D5EA-F56250B32F81}"/>
              </a:ext>
            </a:extLst>
          </p:cNvPr>
          <p:cNvSpPr>
            <a:spLocks noGrp="1"/>
          </p:cNvSpPr>
          <p:nvPr>
            <p:ph idx="1"/>
          </p:nvPr>
        </p:nvSpPr>
        <p:spPr>
          <a:xfrm>
            <a:off x="723899" y="1354238"/>
            <a:ext cx="9528811" cy="4749382"/>
          </a:xfrm>
        </p:spPr>
        <p:txBody>
          <a:bodyPr>
            <a:noAutofit/>
          </a:bodyPr>
          <a:lstStyle/>
          <a:p>
            <a:pPr lvl="1"/>
            <a:r>
              <a:rPr lang="en-US" sz="2800" dirty="0"/>
              <a:t>Paucity of “good and experienced” Statisticians</a:t>
            </a:r>
          </a:p>
          <a:p>
            <a:pPr lvl="1"/>
            <a:endParaRPr lang="en-US" sz="1100" dirty="0"/>
          </a:p>
          <a:p>
            <a:pPr lvl="1"/>
            <a:r>
              <a:rPr lang="en-US" sz="2800" dirty="0"/>
              <a:t>Disappointment  from overly busy statisticians</a:t>
            </a:r>
          </a:p>
          <a:p>
            <a:pPr lvl="1"/>
            <a:endParaRPr lang="en-US" sz="1400" dirty="0"/>
          </a:p>
          <a:p>
            <a:pPr lvl="1"/>
            <a:r>
              <a:rPr lang="en-US" sz="2800" dirty="0"/>
              <a:t>Often, clinicians engage statisticians late in the research process, sometimes only </a:t>
            </a:r>
            <a:r>
              <a:rPr lang="en-US" sz="2800" b="1" dirty="0"/>
              <a:t>after the data has been collected</a:t>
            </a:r>
            <a:r>
              <a:rPr lang="en-US" sz="2800" dirty="0"/>
              <a:t>. </a:t>
            </a:r>
          </a:p>
          <a:p>
            <a:pPr lvl="1"/>
            <a:endParaRPr lang="en-US" sz="1400" dirty="0"/>
          </a:p>
          <a:p>
            <a:pPr lvl="1"/>
            <a:r>
              <a:rPr lang="en-US" sz="2800" dirty="0"/>
              <a:t>This can lead to significant issues: </a:t>
            </a:r>
          </a:p>
          <a:p>
            <a:pPr lvl="2">
              <a:buFont typeface="Calibri" panose="020F0502020204030204" pitchFamily="34" charset="0"/>
              <a:buChar char="−"/>
            </a:pPr>
            <a:r>
              <a:rPr lang="en-US" sz="2400" dirty="0"/>
              <a:t>Poorly designed studies, inappropriate analyses, </a:t>
            </a:r>
          </a:p>
          <a:p>
            <a:pPr lvl="2">
              <a:buFont typeface="Calibri" panose="020F0502020204030204" pitchFamily="34" charset="0"/>
              <a:buChar char="−"/>
            </a:pPr>
            <a:r>
              <a:rPr lang="en-US" sz="2400" dirty="0"/>
              <a:t>Misleading conclusions that don't hold up under scrutiny. </a:t>
            </a:r>
          </a:p>
        </p:txBody>
      </p:sp>
    </p:spTree>
    <p:extLst>
      <p:ext uri="{BB962C8B-B14F-4D97-AF65-F5344CB8AC3E}">
        <p14:creationId xmlns:p14="http://schemas.microsoft.com/office/powerpoint/2010/main" val="11825619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1260" y="2449512"/>
            <a:ext cx="7749540" cy="663575"/>
          </a:xfrm>
        </p:spPr>
        <p:txBody>
          <a:bodyPr>
            <a:normAutofit fontScale="90000"/>
          </a:bodyPr>
          <a:lstStyle/>
          <a:p>
            <a:r>
              <a:rPr lang="en-US" b="1" dirty="0">
                <a:solidFill>
                  <a:srgbClr val="003366"/>
                </a:solidFill>
                <a:latin typeface="Arial" panose="020B0604020202020204" pitchFamily="34" charset="0"/>
                <a:cs typeface="Arial" panose="020B0604020202020204" pitchFamily="34" charset="0"/>
                <a:sym typeface="+mn-ea"/>
              </a:rPr>
              <a:t>When to Engage a Statistician?</a:t>
            </a:r>
            <a:endParaRPr lang="en-US" b="1" dirty="0">
              <a:solidFill>
                <a:srgbClr val="003366"/>
              </a:solidFill>
              <a:latin typeface="Arial" panose="020B0604020202020204" pitchFamily="34" charset="0"/>
              <a:cs typeface="Arial" panose="020B0604020202020204" pitchFamily="34" charset="0"/>
            </a:endParaRPr>
          </a:p>
        </p:txBody>
      </p:sp>
      <p:sp>
        <p:nvSpPr>
          <p:cNvPr id="4" name="Content Placeholder 2">
            <a:extLst>
              <a:ext uri="{FF2B5EF4-FFF2-40B4-BE49-F238E27FC236}">
                <a16:creationId xmlns:a16="http://schemas.microsoft.com/office/drawing/2014/main" id="{FEAD792C-2430-B576-7105-912F19B1610F}"/>
              </a:ext>
            </a:extLst>
          </p:cNvPr>
          <p:cNvSpPr txBox="1">
            <a:spLocks/>
          </p:cNvSpPr>
          <p:nvPr/>
        </p:nvSpPr>
        <p:spPr>
          <a:xfrm>
            <a:off x="7503795" y="1891665"/>
            <a:ext cx="3829050" cy="354329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ctr">
              <a:spcBef>
                <a:spcPts val="0"/>
              </a:spcBef>
              <a:buClr>
                <a:schemeClr val="dk1"/>
              </a:buClr>
              <a:buSzPct val="100000"/>
              <a:buNone/>
            </a:pPr>
            <a:endParaRPr lang="en-US"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8D5F9-C322-2249-2C0B-50222C5715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599445-A2CA-5603-FBA5-5BF155381107}"/>
              </a:ext>
            </a:extLst>
          </p:cNvPr>
          <p:cNvSpPr>
            <a:spLocks noGrp="1"/>
          </p:cNvSpPr>
          <p:nvPr>
            <p:ph type="title"/>
          </p:nvPr>
        </p:nvSpPr>
        <p:spPr>
          <a:xfrm>
            <a:off x="518160" y="239712"/>
            <a:ext cx="10515600" cy="663575"/>
          </a:xfrm>
        </p:spPr>
        <p:txBody>
          <a:bodyPr>
            <a:normAutofit/>
          </a:bodyPr>
          <a:lstStyle/>
          <a:p>
            <a:r>
              <a:rPr lang="en-US" sz="3600" b="1" dirty="0">
                <a:solidFill>
                  <a:srgbClr val="003366"/>
                </a:solidFill>
                <a:latin typeface="Arial" panose="020B0604020202020204" pitchFamily="34" charset="0"/>
                <a:cs typeface="Arial" panose="020B0604020202020204" pitchFamily="34" charset="0"/>
                <a:sym typeface="+mn-ea"/>
              </a:rPr>
              <a:t>When to engage a Statistician?</a:t>
            </a:r>
            <a:endParaRPr lang="en-US" sz="3600" b="1" dirty="0">
              <a:solidFill>
                <a:srgbClr val="003366"/>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8E77FFA8-71F9-D186-938F-125D82066781}"/>
              </a:ext>
            </a:extLst>
          </p:cNvPr>
          <p:cNvSpPr>
            <a:spLocks noGrp="1"/>
          </p:cNvSpPr>
          <p:nvPr>
            <p:ph idx="1"/>
          </p:nvPr>
        </p:nvSpPr>
        <p:spPr>
          <a:xfrm>
            <a:off x="859155" y="1188986"/>
            <a:ext cx="6454140" cy="5246370"/>
          </a:xfrm>
        </p:spPr>
        <p:txBody>
          <a:bodyPr>
            <a:noAutofit/>
          </a:bodyPr>
          <a:lstStyle/>
          <a:p>
            <a:r>
              <a:rPr lang="en-US" sz="3200" dirty="0">
                <a:sym typeface="+mn-ea"/>
              </a:rPr>
              <a:t>Not an afterthought </a:t>
            </a:r>
          </a:p>
          <a:p>
            <a:pPr lvl="1">
              <a:buFont typeface="Calibri" panose="020F0502020204030204" pitchFamily="34" charset="0"/>
              <a:buChar char="−"/>
            </a:pPr>
            <a:r>
              <a:rPr lang="en-US" sz="2800" dirty="0"/>
              <a:t>Engaging a statistician should not be an afterthought but a foundational step in the research design process. </a:t>
            </a:r>
          </a:p>
          <a:p>
            <a:pPr lvl="1">
              <a:buFont typeface="Calibri" panose="020F0502020204030204" pitchFamily="34" charset="0"/>
              <a:buChar char="−"/>
            </a:pPr>
            <a:endParaRPr lang="en-US" sz="1200" dirty="0"/>
          </a:p>
          <a:p>
            <a:pPr lvl="0"/>
            <a:r>
              <a:rPr lang="en-US" sz="3200" dirty="0">
                <a:sym typeface="+mn-ea"/>
              </a:rPr>
              <a:t>The Ideal Timeline for Collaboration</a:t>
            </a:r>
          </a:p>
          <a:p>
            <a:pPr lvl="1">
              <a:spcBef>
                <a:spcPts val="0"/>
              </a:spcBef>
              <a:buClr>
                <a:schemeClr val="dk1"/>
              </a:buClr>
              <a:buSzPct val="100000"/>
              <a:buFont typeface="Calibri" panose="020F0502020204030204" pitchFamily="34" charset="0"/>
              <a:buChar char="−"/>
            </a:pPr>
            <a:r>
              <a:rPr lang="en-US" sz="2800" dirty="0"/>
              <a:t>Reach out early…well before the IRB application…</a:t>
            </a:r>
          </a:p>
          <a:p>
            <a:pPr lvl="1">
              <a:spcBef>
                <a:spcPts val="0"/>
              </a:spcBef>
              <a:buClr>
                <a:schemeClr val="dk1"/>
              </a:buClr>
              <a:buSzPct val="100000"/>
              <a:buFont typeface="Calibri" panose="020F0502020204030204" pitchFamily="34" charset="0"/>
              <a:buChar char="−"/>
            </a:pPr>
            <a:r>
              <a:rPr lang="en-US" sz="2800" dirty="0"/>
              <a:t>Consider their busy schedule</a:t>
            </a:r>
          </a:p>
          <a:p>
            <a:pPr lvl="1">
              <a:spcBef>
                <a:spcPts val="0"/>
              </a:spcBef>
              <a:buClr>
                <a:schemeClr val="dk1"/>
              </a:buClr>
              <a:buSzPct val="100000"/>
              <a:buFont typeface="Calibri" panose="020F0502020204030204" pitchFamily="34" charset="0"/>
              <a:buChar char="−"/>
            </a:pPr>
            <a:r>
              <a:rPr lang="en-US" sz="2800" dirty="0"/>
              <a:t>Win them over before others do</a:t>
            </a:r>
          </a:p>
        </p:txBody>
      </p:sp>
      <p:grpSp>
        <p:nvGrpSpPr>
          <p:cNvPr id="9" name="Group 8">
            <a:extLst>
              <a:ext uri="{FF2B5EF4-FFF2-40B4-BE49-F238E27FC236}">
                <a16:creationId xmlns:a16="http://schemas.microsoft.com/office/drawing/2014/main" id="{5F1C5E87-40C6-FAC6-ABA3-D4259964D74B}"/>
              </a:ext>
            </a:extLst>
          </p:cNvPr>
          <p:cNvGrpSpPr/>
          <p:nvPr/>
        </p:nvGrpSpPr>
        <p:grpSpPr>
          <a:xfrm>
            <a:off x="7503795" y="1337627"/>
            <a:ext cx="3829050" cy="4097337"/>
            <a:chOff x="7503795" y="1337627"/>
            <a:chExt cx="3829050" cy="4097337"/>
          </a:xfrm>
        </p:grpSpPr>
        <p:sp>
          <p:nvSpPr>
            <p:cNvPr id="4" name="Content Placeholder 2">
              <a:extLst>
                <a:ext uri="{FF2B5EF4-FFF2-40B4-BE49-F238E27FC236}">
                  <a16:creationId xmlns:a16="http://schemas.microsoft.com/office/drawing/2014/main" id="{89C6FF76-69B4-9BEA-F6B5-07D5A886F85E}"/>
                </a:ext>
              </a:extLst>
            </p:cNvPr>
            <p:cNvSpPr txBox="1">
              <a:spLocks/>
            </p:cNvSpPr>
            <p:nvPr/>
          </p:nvSpPr>
          <p:spPr>
            <a:xfrm>
              <a:off x="7503795" y="1891665"/>
              <a:ext cx="3829050" cy="354329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ctr">
                <a:spcBef>
                  <a:spcPts val="0"/>
                </a:spcBef>
                <a:buClr>
                  <a:schemeClr val="dk1"/>
                </a:buClr>
                <a:buSzPct val="100000"/>
                <a:buNone/>
              </a:pPr>
              <a:endParaRPr lang="en-US" sz="2800" dirty="0"/>
            </a:p>
            <a:p>
              <a:pPr marL="457200" lvl="1" indent="0" algn="ctr">
                <a:spcBef>
                  <a:spcPts val="0"/>
                </a:spcBef>
                <a:buClr>
                  <a:schemeClr val="dk1"/>
                </a:buClr>
                <a:buSzPct val="100000"/>
                <a:buNone/>
              </a:pPr>
              <a:endParaRPr lang="en-US" sz="2800" dirty="0"/>
            </a:p>
            <a:p>
              <a:pPr marL="457200" lvl="1" indent="0" algn="ctr">
                <a:spcBef>
                  <a:spcPts val="0"/>
                </a:spcBef>
                <a:buClr>
                  <a:schemeClr val="dk1"/>
                </a:buClr>
                <a:buSzPct val="100000"/>
                <a:buNone/>
              </a:pPr>
              <a:r>
                <a:rPr lang="en-US" sz="2800" dirty="0"/>
                <a:t>Don’t force a statistician into your project, else you risk disappointment</a:t>
              </a:r>
            </a:p>
          </p:txBody>
        </p:sp>
        <p:pic>
          <p:nvPicPr>
            <p:cNvPr id="8" name="Picture 7">
              <a:extLst>
                <a:ext uri="{FF2B5EF4-FFF2-40B4-BE49-F238E27FC236}">
                  <a16:creationId xmlns:a16="http://schemas.microsoft.com/office/drawing/2014/main" id="{B7E16BEC-A534-6376-C775-CA793195F0C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55380" y="1337627"/>
              <a:ext cx="1485900" cy="1383780"/>
            </a:xfrm>
            <a:prstGeom prst="rect">
              <a:avLst/>
            </a:prstGeom>
          </p:spPr>
        </p:pic>
      </p:grpSp>
    </p:spTree>
    <p:extLst>
      <p:ext uri="{BB962C8B-B14F-4D97-AF65-F5344CB8AC3E}">
        <p14:creationId xmlns:p14="http://schemas.microsoft.com/office/powerpoint/2010/main" val="1128023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6E96E-3838-C593-A90D-A88057EC9A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FB0EA5-FAAC-6BD7-4806-EC57D6E85C16}"/>
              </a:ext>
            </a:extLst>
          </p:cNvPr>
          <p:cNvSpPr>
            <a:spLocks noGrp="1"/>
          </p:cNvSpPr>
          <p:nvPr>
            <p:ph type="title"/>
          </p:nvPr>
        </p:nvSpPr>
        <p:spPr>
          <a:xfrm>
            <a:off x="255814" y="118845"/>
            <a:ext cx="8659586" cy="607148"/>
          </a:xfrm>
        </p:spPr>
        <p:txBody>
          <a:bodyPr>
            <a:noAutofit/>
          </a:bodyPr>
          <a:lstStyle/>
          <a:p>
            <a:r>
              <a:rPr lang="en-US" sz="3200" b="1" dirty="0">
                <a:solidFill>
                  <a:srgbClr val="003366"/>
                </a:solidFill>
                <a:latin typeface="Arial" panose="020B0604020202020204" pitchFamily="34" charset="0"/>
                <a:cs typeface="Arial" panose="020B0604020202020204" pitchFamily="34" charset="0"/>
                <a:sym typeface="+mn-ea"/>
              </a:rPr>
              <a:t>Optimal Engagement Process (2)</a:t>
            </a:r>
            <a:endParaRPr lang="en-US" sz="3200" b="1" dirty="0">
              <a:latin typeface="Aharoni" panose="02010803020104030203" pitchFamily="2" charset="-79"/>
              <a:cs typeface="Aharoni" panose="02010803020104030203" pitchFamily="2" charset="-79"/>
            </a:endParaRPr>
          </a:p>
        </p:txBody>
      </p:sp>
      <p:graphicFrame>
        <p:nvGraphicFramePr>
          <p:cNvPr id="4" name="Content Placeholder 3">
            <a:extLst>
              <a:ext uri="{FF2B5EF4-FFF2-40B4-BE49-F238E27FC236}">
                <a16:creationId xmlns:a16="http://schemas.microsoft.com/office/drawing/2014/main" id="{3EA5383D-6D5F-E2D8-A08F-92A1A06CA780}"/>
              </a:ext>
            </a:extLst>
          </p:cNvPr>
          <p:cNvGraphicFramePr>
            <a:graphicFrameLocks noGrp="1"/>
          </p:cNvGraphicFramePr>
          <p:nvPr>
            <p:ph idx="1"/>
          </p:nvPr>
        </p:nvGraphicFramePr>
        <p:xfrm>
          <a:off x="255815" y="784315"/>
          <a:ext cx="11680371" cy="5385698"/>
        </p:xfrm>
        <a:graphic>
          <a:graphicData uri="http://schemas.openxmlformats.org/drawingml/2006/table">
            <a:tbl>
              <a:tblPr firstRow="1" firstCol="1" bandRow="1">
                <a:tableStyleId>{5C22544A-7EE6-4342-B048-85BDC9FD1C3A}</a:tableStyleId>
              </a:tblPr>
              <a:tblGrid>
                <a:gridCol w="1289957">
                  <a:extLst>
                    <a:ext uri="{9D8B030D-6E8A-4147-A177-3AD203B41FA5}">
                      <a16:colId xmlns:a16="http://schemas.microsoft.com/office/drawing/2014/main" val="829948627"/>
                    </a:ext>
                  </a:extLst>
                </a:gridCol>
                <a:gridCol w="1368878">
                  <a:extLst>
                    <a:ext uri="{9D8B030D-6E8A-4147-A177-3AD203B41FA5}">
                      <a16:colId xmlns:a16="http://schemas.microsoft.com/office/drawing/2014/main" val="745568015"/>
                    </a:ext>
                  </a:extLst>
                </a:gridCol>
                <a:gridCol w="5521780">
                  <a:extLst>
                    <a:ext uri="{9D8B030D-6E8A-4147-A177-3AD203B41FA5}">
                      <a16:colId xmlns:a16="http://schemas.microsoft.com/office/drawing/2014/main" val="2042423048"/>
                    </a:ext>
                  </a:extLst>
                </a:gridCol>
                <a:gridCol w="3499756">
                  <a:extLst>
                    <a:ext uri="{9D8B030D-6E8A-4147-A177-3AD203B41FA5}">
                      <a16:colId xmlns:a16="http://schemas.microsoft.com/office/drawing/2014/main" val="3254428972"/>
                    </a:ext>
                  </a:extLst>
                </a:gridCol>
              </a:tblGrid>
              <a:tr h="477038">
                <a:tc>
                  <a:txBody>
                    <a:bodyPr/>
                    <a:lstStyle/>
                    <a:p>
                      <a:pPr>
                        <a:lnSpc>
                          <a:spcPct val="107000"/>
                        </a:lnSpc>
                        <a:spcAft>
                          <a:spcPts val="800"/>
                        </a:spcAft>
                        <a:buNone/>
                      </a:pPr>
                      <a:r>
                        <a:rPr lang="en-NG" sz="1800" kern="100" dirty="0">
                          <a:effectLst/>
                        </a:rPr>
                        <a:t>Research Stage</a:t>
                      </a:r>
                      <a:endParaRPr lang="en-NG"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2233" marR="72233" marT="72233" marB="72233" anchor="b"/>
                </a:tc>
                <a:tc>
                  <a:txBody>
                    <a:bodyPr/>
                    <a:lstStyle/>
                    <a:p>
                      <a:pPr>
                        <a:lnSpc>
                          <a:spcPct val="107000"/>
                        </a:lnSpc>
                        <a:spcAft>
                          <a:spcPts val="800"/>
                        </a:spcAft>
                        <a:buNone/>
                      </a:pPr>
                      <a:r>
                        <a:rPr lang="en-NG" sz="1800" kern="100" dirty="0">
                          <a:effectLst/>
                        </a:rPr>
                        <a:t>When to Engage</a:t>
                      </a:r>
                      <a:endParaRPr lang="en-NG"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2233" marR="72233" marT="72233" marB="72233" anchor="b"/>
                </a:tc>
                <a:tc>
                  <a:txBody>
                    <a:bodyPr/>
                    <a:lstStyle/>
                    <a:p>
                      <a:pPr>
                        <a:lnSpc>
                          <a:spcPct val="107000"/>
                        </a:lnSpc>
                        <a:spcAft>
                          <a:spcPts val="800"/>
                        </a:spcAft>
                        <a:buNone/>
                      </a:pPr>
                      <a:r>
                        <a:rPr lang="en-NG" sz="1800" kern="100" dirty="0">
                          <a:effectLst/>
                        </a:rPr>
                        <a:t>What the Statistician Does</a:t>
                      </a:r>
                      <a:endParaRPr lang="en-NG"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2233" marR="72233" marT="72233" marB="72233" anchor="b"/>
                </a:tc>
                <a:tc>
                  <a:txBody>
                    <a:bodyPr/>
                    <a:lstStyle/>
                    <a:p>
                      <a:pPr>
                        <a:lnSpc>
                          <a:spcPct val="107000"/>
                        </a:lnSpc>
                        <a:spcAft>
                          <a:spcPts val="800"/>
                        </a:spcAft>
                        <a:buNone/>
                      </a:pPr>
                      <a:r>
                        <a:rPr lang="en-NG" sz="1800" kern="100" dirty="0">
                          <a:effectLst/>
                        </a:rPr>
                        <a:t>Risk of Late Engagement</a:t>
                      </a:r>
                      <a:endParaRPr lang="en-NG"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2233" marR="72233" marT="72233" marB="72233" anchor="b"/>
                </a:tc>
                <a:extLst>
                  <a:ext uri="{0D108BD9-81ED-4DB2-BD59-A6C34878D82A}">
                    <a16:rowId xmlns:a16="http://schemas.microsoft.com/office/drawing/2014/main" val="2845597574"/>
                  </a:ext>
                </a:extLst>
              </a:tr>
              <a:tr h="874786">
                <a:tc>
                  <a:txBody>
                    <a:bodyPr/>
                    <a:lstStyle/>
                    <a:p>
                      <a:pPr>
                        <a:lnSpc>
                          <a:spcPct val="107000"/>
                        </a:lnSpc>
                        <a:spcAft>
                          <a:spcPts val="800"/>
                        </a:spcAft>
                        <a:buNone/>
                      </a:pPr>
                      <a:r>
                        <a:rPr lang="en-NG" sz="1600" kern="100" dirty="0">
                          <a:effectLst/>
                        </a:rPr>
                        <a:t>1. Idea Conception</a:t>
                      </a:r>
                      <a:endParaRPr lang="en-NG"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2233" marR="72233" marT="82466" marB="82466" anchor="b"/>
                </a:tc>
                <a:tc>
                  <a:txBody>
                    <a:bodyPr/>
                    <a:lstStyle/>
                    <a:p>
                      <a:pPr>
                        <a:lnSpc>
                          <a:spcPct val="107000"/>
                        </a:lnSpc>
                        <a:spcAft>
                          <a:spcPts val="800"/>
                        </a:spcAft>
                        <a:buNone/>
                      </a:pPr>
                      <a:r>
                        <a:rPr lang="en-NG" sz="1800" kern="1200" dirty="0">
                          <a:solidFill>
                            <a:schemeClr val="dk1"/>
                          </a:solidFill>
                          <a:effectLst/>
                          <a:latin typeface="+mn-lt"/>
                          <a:ea typeface="+mn-ea"/>
                          <a:cs typeface="+mn-cs"/>
                        </a:rPr>
                        <a:t>✅</a:t>
                      </a:r>
                      <a:r>
                        <a:rPr lang="en-NG" sz="1600" b="1" kern="100" dirty="0">
                          <a:solidFill>
                            <a:schemeClr val="tx1"/>
                          </a:solidFill>
                          <a:effectLst/>
                        </a:rPr>
                        <a:t>IDEAL</a:t>
                      </a:r>
                      <a:r>
                        <a:rPr lang="en-NG" sz="1600" kern="100" dirty="0">
                          <a:solidFill>
                            <a:schemeClr val="tx1"/>
                          </a:solidFill>
                          <a:effectLst/>
                        </a:rPr>
                        <a:t> – Before writing the protocol or grant </a:t>
                      </a:r>
                      <a:endParaRPr lang="en-NG"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72233" marR="72233" marT="82466" marB="82466" anchor="b"/>
                </a:tc>
                <a:tc>
                  <a:txBody>
                    <a:bodyPr/>
                    <a:lstStyle/>
                    <a:p>
                      <a:pPr>
                        <a:lnSpc>
                          <a:spcPct val="107000"/>
                        </a:lnSpc>
                        <a:spcAft>
                          <a:spcPts val="800"/>
                        </a:spcAft>
                        <a:buNone/>
                      </a:pPr>
                      <a:r>
                        <a:rPr lang="en-NG" sz="1600" kern="100" dirty="0">
                          <a:solidFill>
                            <a:schemeClr val="tx1"/>
                          </a:solidFill>
                          <a:effectLst/>
                        </a:rPr>
                        <a:t>- </a:t>
                      </a:r>
                      <a:r>
                        <a:rPr lang="en-NG" sz="1600" b="1" kern="100" dirty="0">
                          <a:solidFill>
                            <a:schemeClr val="tx1"/>
                          </a:solidFill>
                          <a:effectLst/>
                        </a:rPr>
                        <a:t>Refines</a:t>
                      </a:r>
                      <a:r>
                        <a:rPr lang="en-NG" sz="1600" kern="100" dirty="0">
                          <a:solidFill>
                            <a:schemeClr val="tx1"/>
                          </a:solidFill>
                          <a:effectLst/>
                        </a:rPr>
                        <a:t> </a:t>
                      </a:r>
                      <a:r>
                        <a:rPr lang="en-NG" sz="1600" b="1" kern="100" dirty="0">
                          <a:solidFill>
                            <a:schemeClr val="tx1"/>
                          </a:solidFill>
                          <a:effectLst/>
                        </a:rPr>
                        <a:t>research question </a:t>
                      </a:r>
                      <a:r>
                        <a:rPr lang="en-NG" sz="1600" kern="100" dirty="0">
                          <a:solidFill>
                            <a:schemeClr val="tx1"/>
                          </a:solidFill>
                          <a:effectLst/>
                        </a:rPr>
                        <a:t>into testable hypotheses</a:t>
                      </a:r>
                      <a:br>
                        <a:rPr lang="en-NG" sz="1600" kern="100" dirty="0">
                          <a:solidFill>
                            <a:schemeClr val="tx1"/>
                          </a:solidFill>
                          <a:effectLst/>
                        </a:rPr>
                      </a:br>
                      <a:r>
                        <a:rPr lang="en-NG" sz="1600" kern="100" dirty="0">
                          <a:solidFill>
                            <a:schemeClr val="tx1"/>
                          </a:solidFill>
                          <a:effectLst/>
                        </a:rPr>
                        <a:t>- Advises on </a:t>
                      </a:r>
                      <a:r>
                        <a:rPr lang="en-NG" sz="1600" b="1" kern="100" dirty="0">
                          <a:solidFill>
                            <a:schemeClr val="tx1"/>
                          </a:solidFill>
                          <a:effectLst/>
                        </a:rPr>
                        <a:t>feasible and optimal study design</a:t>
                      </a:r>
                      <a:r>
                        <a:rPr lang="en-NG" sz="1600" kern="100" dirty="0">
                          <a:solidFill>
                            <a:schemeClr val="tx1"/>
                          </a:solidFill>
                          <a:effectLst/>
                        </a:rPr>
                        <a:t> (RCT, cohort, case-control, </a:t>
                      </a:r>
                      <a:r>
                        <a:rPr lang="en-US" sz="1600" kern="100" dirty="0" err="1">
                          <a:solidFill>
                            <a:schemeClr val="tx1"/>
                          </a:solidFill>
                          <a:effectLst/>
                        </a:rPr>
                        <a:t>etc</a:t>
                      </a:r>
                      <a:r>
                        <a:rPr lang="en-NG" sz="1600" kern="100" dirty="0">
                          <a:solidFill>
                            <a:schemeClr val="tx1"/>
                          </a:solidFill>
                          <a:effectLst/>
                        </a:rPr>
                        <a:t>)</a:t>
                      </a:r>
                      <a:br>
                        <a:rPr lang="en-NG" sz="1600" kern="100" dirty="0">
                          <a:solidFill>
                            <a:schemeClr val="tx1"/>
                          </a:solidFill>
                          <a:effectLst/>
                        </a:rPr>
                      </a:br>
                      <a:r>
                        <a:rPr lang="en-NG" sz="1600" kern="100" dirty="0">
                          <a:solidFill>
                            <a:schemeClr val="tx1"/>
                          </a:solidFill>
                          <a:effectLst/>
                        </a:rPr>
                        <a:t>- Identifies </a:t>
                      </a:r>
                      <a:r>
                        <a:rPr lang="en-NG" sz="1600" b="1" kern="100" dirty="0">
                          <a:solidFill>
                            <a:schemeClr val="tx1"/>
                          </a:solidFill>
                          <a:effectLst/>
                        </a:rPr>
                        <a:t>potential biases </a:t>
                      </a:r>
                      <a:r>
                        <a:rPr lang="en-NG" sz="1600" kern="100" dirty="0">
                          <a:solidFill>
                            <a:schemeClr val="tx1"/>
                          </a:solidFill>
                          <a:effectLst/>
                        </a:rPr>
                        <a:t>and confounders upfront</a:t>
                      </a:r>
                      <a:br>
                        <a:rPr lang="en-NG" sz="1600" kern="100" dirty="0">
                          <a:solidFill>
                            <a:schemeClr val="tx1"/>
                          </a:solidFill>
                          <a:effectLst/>
                        </a:rPr>
                      </a:br>
                      <a:r>
                        <a:rPr lang="en-NG" sz="1600" kern="100" dirty="0">
                          <a:solidFill>
                            <a:schemeClr val="tx1"/>
                          </a:solidFill>
                          <a:effectLst/>
                        </a:rPr>
                        <a:t>- Provides "eagle-eye view" of how this study fits your broader research </a:t>
                      </a:r>
                      <a:r>
                        <a:rPr lang="en-US" sz="1600" kern="100" dirty="0">
                          <a:solidFill>
                            <a:schemeClr val="tx1"/>
                          </a:solidFill>
                          <a:effectLst/>
                        </a:rPr>
                        <a:t>focus</a:t>
                      </a:r>
                      <a:r>
                        <a:rPr lang="en-NG" sz="1600" kern="100" dirty="0">
                          <a:solidFill>
                            <a:schemeClr val="tx1"/>
                          </a:solidFill>
                          <a:effectLst/>
                        </a:rPr>
                        <a:t> </a:t>
                      </a:r>
                      <a:endParaRPr lang="en-NG"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72233" marR="72233" marT="82466" marB="82466" anchor="b"/>
                </a:tc>
                <a:tc>
                  <a:txBody>
                    <a:bodyPr/>
                    <a:lstStyle/>
                    <a:p>
                      <a:pPr>
                        <a:lnSpc>
                          <a:spcPct val="107000"/>
                        </a:lnSpc>
                        <a:spcAft>
                          <a:spcPts val="800"/>
                        </a:spcAft>
                        <a:buNone/>
                      </a:pPr>
                      <a:r>
                        <a:rPr lang="en-NG" sz="1600" kern="100" dirty="0">
                          <a:solidFill>
                            <a:schemeClr val="tx1"/>
                          </a:solidFill>
                          <a:effectLst/>
                        </a:rPr>
                        <a:t>- Unanswerable research questions</a:t>
                      </a:r>
                      <a:br>
                        <a:rPr lang="en-NG" sz="1600" kern="100" dirty="0">
                          <a:solidFill>
                            <a:schemeClr val="tx1"/>
                          </a:solidFill>
                          <a:effectLst/>
                        </a:rPr>
                      </a:br>
                      <a:r>
                        <a:rPr lang="en-NG" sz="1600" kern="100" dirty="0">
                          <a:solidFill>
                            <a:schemeClr val="tx1"/>
                          </a:solidFill>
                          <a:effectLst/>
                        </a:rPr>
                        <a:t>- Wrong study design for objectives</a:t>
                      </a:r>
                      <a:br>
                        <a:rPr lang="en-NG" sz="1600" kern="100" dirty="0">
                          <a:solidFill>
                            <a:schemeClr val="tx1"/>
                          </a:solidFill>
                          <a:effectLst/>
                        </a:rPr>
                      </a:br>
                      <a:r>
                        <a:rPr lang="en-NG" sz="1600" kern="100" dirty="0">
                          <a:solidFill>
                            <a:schemeClr val="tx1"/>
                          </a:solidFill>
                          <a:effectLst/>
                        </a:rPr>
                        <a:t>- Unrecognized sources of bias</a:t>
                      </a:r>
                      <a:endParaRPr lang="en-NG"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72233" marR="72233" marT="82466" marB="82466" anchor="b"/>
                </a:tc>
                <a:extLst>
                  <a:ext uri="{0D108BD9-81ED-4DB2-BD59-A6C34878D82A}">
                    <a16:rowId xmlns:a16="http://schemas.microsoft.com/office/drawing/2014/main" val="2602581490"/>
                  </a:ext>
                </a:extLst>
              </a:tr>
              <a:tr h="1253166">
                <a:tc>
                  <a:txBody>
                    <a:bodyPr/>
                    <a:lstStyle/>
                    <a:p>
                      <a:pPr>
                        <a:lnSpc>
                          <a:spcPct val="107000"/>
                        </a:lnSpc>
                        <a:spcAft>
                          <a:spcPts val="800"/>
                        </a:spcAft>
                        <a:buNone/>
                      </a:pPr>
                      <a:r>
                        <a:rPr lang="en-NG" sz="1600" kern="100">
                          <a:effectLst/>
                        </a:rPr>
                        <a:t>2. Protocol &amp; Grant Development</a:t>
                      </a:r>
                      <a:endParaRPr lang="en-NG"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72233" marR="72233" marT="82466" marB="82466" anchor="b"/>
                </a:tc>
                <a:tc>
                  <a:txBody>
                    <a:bodyPr/>
                    <a:lstStyle/>
                    <a:p>
                      <a:pPr>
                        <a:lnSpc>
                          <a:spcPct val="107000"/>
                        </a:lnSpc>
                        <a:spcAft>
                          <a:spcPts val="800"/>
                        </a:spcAft>
                        <a:buNone/>
                      </a:pPr>
                      <a:r>
                        <a:rPr lang="en-NG" sz="1800" kern="1200" dirty="0">
                          <a:solidFill>
                            <a:schemeClr val="dk1"/>
                          </a:solidFill>
                          <a:effectLst/>
                          <a:latin typeface="+mn-lt"/>
                          <a:ea typeface="+mn-ea"/>
                          <a:cs typeface="+mn-cs"/>
                        </a:rPr>
                        <a:t>✅</a:t>
                      </a:r>
                      <a:r>
                        <a:rPr lang="en-NG" sz="1600" b="1" kern="100" dirty="0">
                          <a:solidFill>
                            <a:schemeClr val="tx1"/>
                          </a:solidFill>
                          <a:effectLst/>
                        </a:rPr>
                        <a:t>CRITICAL</a:t>
                      </a:r>
                      <a:r>
                        <a:rPr lang="en-NG" sz="1600" kern="100" dirty="0">
                          <a:solidFill>
                            <a:schemeClr val="tx1"/>
                          </a:solidFill>
                          <a:effectLst/>
                        </a:rPr>
                        <a:t> – At least 2–3 months before grant deadline </a:t>
                      </a:r>
                      <a:endParaRPr lang="en-NG"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72233" marR="72233" marT="82466" marB="82466" anchor="b"/>
                </a:tc>
                <a:tc>
                  <a:txBody>
                    <a:bodyPr/>
                    <a:lstStyle/>
                    <a:p>
                      <a:pPr>
                        <a:lnSpc>
                          <a:spcPct val="107000"/>
                        </a:lnSpc>
                        <a:spcAft>
                          <a:spcPts val="800"/>
                        </a:spcAft>
                        <a:buNone/>
                      </a:pPr>
                      <a:r>
                        <a:rPr lang="en-NG" sz="1600" kern="100" dirty="0">
                          <a:solidFill>
                            <a:schemeClr val="tx1"/>
                          </a:solidFill>
                          <a:effectLst/>
                        </a:rPr>
                        <a:t>- Writes rigorous </a:t>
                      </a:r>
                      <a:r>
                        <a:rPr lang="en-NG" sz="1600" b="1" kern="100" dirty="0">
                          <a:solidFill>
                            <a:schemeClr val="tx1"/>
                          </a:solidFill>
                          <a:effectLst/>
                        </a:rPr>
                        <a:t>sample size &amp; power calculations </a:t>
                      </a:r>
                      <a:r>
                        <a:rPr lang="en-NG" sz="1600" kern="100" dirty="0">
                          <a:solidFill>
                            <a:schemeClr val="tx1"/>
                          </a:solidFill>
                          <a:effectLst/>
                        </a:rPr>
                        <a:t>with realistic effect sizes</a:t>
                      </a:r>
                      <a:br>
                        <a:rPr lang="en-NG" sz="1600" kern="100" dirty="0">
                          <a:solidFill>
                            <a:schemeClr val="tx1"/>
                          </a:solidFill>
                          <a:effectLst/>
                        </a:rPr>
                      </a:br>
                      <a:r>
                        <a:rPr lang="en-NG" sz="1600" kern="100" dirty="0">
                          <a:solidFill>
                            <a:schemeClr val="tx1"/>
                          </a:solidFill>
                          <a:effectLst/>
                        </a:rPr>
                        <a:t>- Defines primary/secondary endpoints precisely</a:t>
                      </a:r>
                      <a:br>
                        <a:rPr lang="en-NG" sz="1600" kern="100" dirty="0">
                          <a:solidFill>
                            <a:schemeClr val="tx1"/>
                          </a:solidFill>
                          <a:effectLst/>
                        </a:rPr>
                      </a:br>
                      <a:r>
                        <a:rPr lang="en-NG" sz="1600" kern="100" dirty="0">
                          <a:solidFill>
                            <a:schemeClr val="tx1"/>
                          </a:solidFill>
                          <a:effectLst/>
                        </a:rPr>
                        <a:t>- Drafts the </a:t>
                      </a:r>
                      <a:r>
                        <a:rPr lang="en-NG" sz="1600" b="1" kern="100" dirty="0">
                          <a:solidFill>
                            <a:schemeClr val="tx1"/>
                          </a:solidFill>
                          <a:effectLst/>
                        </a:rPr>
                        <a:t>Statistical Analysis Plan </a:t>
                      </a:r>
                      <a:r>
                        <a:rPr lang="en-NG" sz="1600" kern="100" dirty="0">
                          <a:solidFill>
                            <a:schemeClr val="tx1"/>
                          </a:solidFill>
                          <a:effectLst/>
                        </a:rPr>
                        <a:t>(SAP)</a:t>
                      </a:r>
                      <a:br>
                        <a:rPr lang="en-NG" sz="1600" kern="100" dirty="0">
                          <a:solidFill>
                            <a:schemeClr val="tx1"/>
                          </a:solidFill>
                          <a:effectLst/>
                        </a:rPr>
                      </a:br>
                      <a:r>
                        <a:rPr lang="en-NG" sz="1600" kern="100" dirty="0">
                          <a:solidFill>
                            <a:schemeClr val="tx1"/>
                          </a:solidFill>
                          <a:effectLst/>
                        </a:rPr>
                        <a:t>- Ensures </a:t>
                      </a:r>
                      <a:r>
                        <a:rPr lang="en-NG" sz="1600" b="1" kern="100" dirty="0">
                          <a:solidFill>
                            <a:schemeClr val="tx1"/>
                          </a:solidFill>
                          <a:effectLst/>
                        </a:rPr>
                        <a:t>compliance</a:t>
                      </a:r>
                      <a:r>
                        <a:rPr lang="en-NG" sz="1600" kern="100" dirty="0">
                          <a:solidFill>
                            <a:schemeClr val="tx1"/>
                          </a:solidFill>
                          <a:effectLst/>
                        </a:rPr>
                        <a:t> with CONSORT, STROBE, SPIRIT guidelines</a:t>
                      </a:r>
                      <a:br>
                        <a:rPr lang="en-NG" sz="1600" kern="100" dirty="0">
                          <a:solidFill>
                            <a:schemeClr val="tx1"/>
                          </a:solidFill>
                          <a:effectLst/>
                        </a:rPr>
                      </a:br>
                      <a:r>
                        <a:rPr lang="en-NG" sz="1600" kern="100" dirty="0">
                          <a:solidFill>
                            <a:schemeClr val="tx1"/>
                          </a:solidFill>
                          <a:effectLst/>
                        </a:rPr>
                        <a:t>- Justifies </a:t>
                      </a:r>
                      <a:r>
                        <a:rPr lang="en-NG" sz="1600" b="1" kern="100" dirty="0">
                          <a:solidFill>
                            <a:schemeClr val="tx1"/>
                          </a:solidFill>
                          <a:effectLst/>
                        </a:rPr>
                        <a:t>budget for statistical time and data management </a:t>
                      </a:r>
                      <a:endParaRPr lang="en-NG" sz="16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72233" marR="72233" marT="82466" marB="82466" anchor="b"/>
                </a:tc>
                <a:tc>
                  <a:txBody>
                    <a:bodyPr/>
                    <a:lstStyle/>
                    <a:p>
                      <a:pPr>
                        <a:lnSpc>
                          <a:spcPct val="107000"/>
                        </a:lnSpc>
                        <a:spcAft>
                          <a:spcPts val="800"/>
                        </a:spcAft>
                        <a:buNone/>
                      </a:pPr>
                      <a:r>
                        <a:rPr lang="en-NG" sz="1600" kern="100" dirty="0">
                          <a:solidFill>
                            <a:schemeClr val="tx1"/>
                          </a:solidFill>
                          <a:effectLst/>
                        </a:rPr>
                        <a:t>- Underpowered studies (Type II errors)</a:t>
                      </a:r>
                      <a:br>
                        <a:rPr lang="en-NG" sz="1600" kern="100" dirty="0">
                          <a:solidFill>
                            <a:schemeClr val="tx1"/>
                          </a:solidFill>
                          <a:effectLst/>
                        </a:rPr>
                      </a:br>
                      <a:r>
                        <a:rPr lang="en-NG" sz="1600" kern="100" dirty="0">
                          <a:solidFill>
                            <a:schemeClr val="tx1"/>
                          </a:solidFill>
                          <a:effectLst/>
                        </a:rPr>
                        <a:t>- Vague or inappropriate endpoints</a:t>
                      </a:r>
                      <a:br>
                        <a:rPr lang="en-NG" sz="1600" kern="100" dirty="0">
                          <a:solidFill>
                            <a:schemeClr val="tx1"/>
                          </a:solidFill>
                          <a:effectLst/>
                        </a:rPr>
                      </a:br>
                      <a:r>
                        <a:rPr lang="en-NG" sz="1600" kern="100" dirty="0">
                          <a:solidFill>
                            <a:schemeClr val="tx1"/>
                          </a:solidFill>
                          <a:effectLst/>
                        </a:rPr>
                        <a:t>- Grant rejection due to weak methods section</a:t>
                      </a:r>
                      <a:br>
                        <a:rPr lang="en-NG" sz="1600" kern="100" dirty="0">
                          <a:solidFill>
                            <a:schemeClr val="tx1"/>
                          </a:solidFill>
                          <a:effectLst/>
                        </a:rPr>
                      </a:br>
                      <a:r>
                        <a:rPr lang="en-NG" sz="1600" kern="100" dirty="0">
                          <a:solidFill>
                            <a:schemeClr val="tx1"/>
                          </a:solidFill>
                          <a:effectLst/>
                        </a:rPr>
                        <a:t>- Inability to publish in high-impact journals</a:t>
                      </a:r>
                      <a:endParaRPr lang="en-NG"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72233" marR="72233" marT="82466" marB="82466" anchor="b"/>
                </a:tc>
                <a:extLst>
                  <a:ext uri="{0D108BD9-81ED-4DB2-BD59-A6C34878D82A}">
                    <a16:rowId xmlns:a16="http://schemas.microsoft.com/office/drawing/2014/main" val="3487008663"/>
                  </a:ext>
                </a:extLst>
              </a:tr>
              <a:tr h="717024">
                <a:tc>
                  <a:txBody>
                    <a:bodyPr/>
                    <a:lstStyle/>
                    <a:p>
                      <a:pPr>
                        <a:lnSpc>
                          <a:spcPct val="107000"/>
                        </a:lnSpc>
                        <a:spcAft>
                          <a:spcPts val="800"/>
                        </a:spcAft>
                        <a:buNone/>
                      </a:pPr>
                      <a:r>
                        <a:rPr lang="en-NG" sz="1600" kern="100" dirty="0">
                          <a:effectLst/>
                        </a:rPr>
                        <a:t>3. Ethics &amp; Regulatory Submission</a:t>
                      </a:r>
                      <a:endParaRPr lang="en-NG"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2233" marR="72233" marT="82466" marB="82466" anchor="b"/>
                </a:tc>
                <a:tc>
                  <a:txBody>
                    <a:bodyPr/>
                    <a:lstStyle/>
                    <a:p>
                      <a:pPr>
                        <a:lnSpc>
                          <a:spcPct val="107000"/>
                        </a:lnSpc>
                        <a:spcAft>
                          <a:spcPts val="800"/>
                        </a:spcAft>
                        <a:buNone/>
                      </a:pPr>
                      <a:r>
                        <a:rPr lang="en-NG" sz="1800" kern="1200" dirty="0">
                          <a:solidFill>
                            <a:schemeClr val="dk1"/>
                          </a:solidFill>
                          <a:effectLst/>
                          <a:latin typeface="+mn-lt"/>
                          <a:ea typeface="+mn-ea"/>
                          <a:cs typeface="+mn-cs"/>
                        </a:rPr>
                        <a:t>✅</a:t>
                      </a:r>
                      <a:r>
                        <a:rPr lang="en-NG" sz="1600" b="1" kern="100" dirty="0">
                          <a:solidFill>
                            <a:schemeClr val="tx1"/>
                          </a:solidFill>
                          <a:effectLst/>
                        </a:rPr>
                        <a:t>REQUIRED</a:t>
                      </a:r>
                      <a:r>
                        <a:rPr lang="en-NG" sz="1600" kern="100" dirty="0">
                          <a:solidFill>
                            <a:schemeClr val="tx1"/>
                          </a:solidFill>
                          <a:effectLst/>
                        </a:rPr>
                        <a:t> – Before IRB/ethics approval </a:t>
                      </a:r>
                      <a:endParaRPr lang="en-NG"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72233" marR="72233" marT="82466" marB="82466" anchor="b"/>
                </a:tc>
                <a:tc>
                  <a:txBody>
                    <a:bodyPr/>
                    <a:lstStyle/>
                    <a:p>
                      <a:pPr>
                        <a:lnSpc>
                          <a:spcPct val="107000"/>
                        </a:lnSpc>
                        <a:spcAft>
                          <a:spcPts val="800"/>
                        </a:spcAft>
                        <a:buNone/>
                      </a:pPr>
                      <a:r>
                        <a:rPr lang="en-NG" sz="1600" kern="100" dirty="0">
                          <a:solidFill>
                            <a:schemeClr val="tx1"/>
                          </a:solidFill>
                          <a:effectLst/>
                        </a:rPr>
                        <a:t>- Ensures ethical </a:t>
                      </a:r>
                      <a:r>
                        <a:rPr lang="en-NG" sz="1600" b="1" kern="100" dirty="0">
                          <a:solidFill>
                            <a:schemeClr val="tx1"/>
                          </a:solidFill>
                          <a:effectLst/>
                        </a:rPr>
                        <a:t>randomization and blinding procedures</a:t>
                      </a:r>
                      <a:br>
                        <a:rPr lang="en-NG" sz="1600" kern="100" dirty="0">
                          <a:solidFill>
                            <a:schemeClr val="tx1"/>
                          </a:solidFill>
                          <a:effectLst/>
                        </a:rPr>
                      </a:br>
                      <a:r>
                        <a:rPr lang="en-NG" sz="1600" kern="100" dirty="0">
                          <a:solidFill>
                            <a:schemeClr val="tx1"/>
                          </a:solidFill>
                          <a:effectLst/>
                        </a:rPr>
                        <a:t>- Designs interim </a:t>
                      </a:r>
                      <a:r>
                        <a:rPr lang="en-NG" sz="1600" b="1" kern="100" dirty="0">
                          <a:solidFill>
                            <a:schemeClr val="tx1"/>
                          </a:solidFill>
                          <a:effectLst/>
                        </a:rPr>
                        <a:t>monitoring plans </a:t>
                      </a:r>
                      <a:r>
                        <a:rPr lang="en-NG" sz="1600" kern="100" dirty="0">
                          <a:solidFill>
                            <a:schemeClr val="tx1"/>
                          </a:solidFill>
                          <a:effectLst/>
                        </a:rPr>
                        <a:t>for DSMB</a:t>
                      </a:r>
                      <a:r>
                        <a:rPr lang="en-US" sz="1600" kern="100" dirty="0">
                          <a:solidFill>
                            <a:schemeClr val="tx1"/>
                          </a:solidFill>
                          <a:effectLst/>
                        </a:rPr>
                        <a:t> if any</a:t>
                      </a:r>
                      <a:br>
                        <a:rPr lang="en-NG" sz="1600" kern="100" dirty="0">
                          <a:solidFill>
                            <a:schemeClr val="tx1"/>
                          </a:solidFill>
                          <a:effectLst/>
                        </a:rPr>
                      </a:br>
                      <a:r>
                        <a:rPr lang="en-NG" sz="1600" kern="100" dirty="0">
                          <a:solidFill>
                            <a:schemeClr val="tx1"/>
                          </a:solidFill>
                          <a:effectLst/>
                        </a:rPr>
                        <a:t>- Specifies </a:t>
                      </a:r>
                      <a:r>
                        <a:rPr lang="en-NG" sz="1600" b="1" kern="100" dirty="0">
                          <a:solidFill>
                            <a:schemeClr val="tx1"/>
                          </a:solidFill>
                          <a:effectLst/>
                        </a:rPr>
                        <a:t>data safety monitoring procedures</a:t>
                      </a:r>
                      <a:br>
                        <a:rPr lang="en-NG" sz="1600" kern="100" dirty="0">
                          <a:solidFill>
                            <a:schemeClr val="tx1"/>
                          </a:solidFill>
                          <a:effectLst/>
                        </a:rPr>
                      </a:br>
                      <a:r>
                        <a:rPr lang="en-NG" sz="1600" kern="100" dirty="0">
                          <a:solidFill>
                            <a:schemeClr val="tx1"/>
                          </a:solidFill>
                          <a:effectLst/>
                        </a:rPr>
                        <a:t>- Validates informed consent around randomization and data use </a:t>
                      </a:r>
                      <a:endParaRPr lang="en-NG"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72233" marR="72233" marT="82466" marB="82466" anchor="b"/>
                </a:tc>
                <a:tc>
                  <a:txBody>
                    <a:bodyPr/>
                    <a:lstStyle/>
                    <a:p>
                      <a:pPr>
                        <a:lnSpc>
                          <a:spcPct val="107000"/>
                        </a:lnSpc>
                        <a:spcAft>
                          <a:spcPts val="800"/>
                        </a:spcAft>
                        <a:buNone/>
                      </a:pPr>
                      <a:r>
                        <a:rPr lang="en-NG" sz="1600" kern="100" dirty="0">
                          <a:solidFill>
                            <a:schemeClr val="tx1"/>
                          </a:solidFill>
                          <a:effectLst/>
                        </a:rPr>
                        <a:t>- Ethics committee rejection</a:t>
                      </a:r>
                      <a:br>
                        <a:rPr lang="en-NG" sz="1600" kern="100" dirty="0">
                          <a:solidFill>
                            <a:schemeClr val="tx1"/>
                          </a:solidFill>
                          <a:effectLst/>
                        </a:rPr>
                      </a:br>
                      <a:r>
                        <a:rPr lang="en-NG" sz="1600" kern="100" dirty="0">
                          <a:solidFill>
                            <a:schemeClr val="tx1"/>
                          </a:solidFill>
                          <a:effectLst/>
                        </a:rPr>
                        <a:t>- Unsafe trial conduct</a:t>
                      </a:r>
                      <a:br>
                        <a:rPr lang="en-NG" sz="1600" kern="100" dirty="0">
                          <a:solidFill>
                            <a:schemeClr val="tx1"/>
                          </a:solidFill>
                          <a:effectLst/>
                        </a:rPr>
                      </a:br>
                      <a:r>
                        <a:rPr lang="en-NG" sz="1600" kern="100" dirty="0">
                          <a:solidFill>
                            <a:schemeClr val="tx1"/>
                          </a:solidFill>
                          <a:effectLst/>
                        </a:rPr>
                        <a:t>- Regulatory non-compliance</a:t>
                      </a:r>
                      <a:endParaRPr lang="en-NG" sz="16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72233" marR="72233" marT="82466" marB="82466" anchor="b"/>
                </a:tc>
                <a:extLst>
                  <a:ext uri="{0D108BD9-81ED-4DB2-BD59-A6C34878D82A}">
                    <a16:rowId xmlns:a16="http://schemas.microsoft.com/office/drawing/2014/main" val="826822334"/>
                  </a:ext>
                </a:extLst>
              </a:tr>
            </a:tbl>
          </a:graphicData>
        </a:graphic>
      </p:graphicFrame>
    </p:spTree>
    <p:extLst>
      <p:ext uri="{BB962C8B-B14F-4D97-AF65-F5344CB8AC3E}">
        <p14:creationId xmlns:p14="http://schemas.microsoft.com/office/powerpoint/2010/main" val="1147735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078887-E0A9-AEE0-B0AA-881B272238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99A8F8-6361-7BA1-92F0-C7911F396FFF}"/>
              </a:ext>
            </a:extLst>
          </p:cNvPr>
          <p:cNvSpPr>
            <a:spLocks noGrp="1"/>
          </p:cNvSpPr>
          <p:nvPr>
            <p:ph type="title"/>
          </p:nvPr>
        </p:nvSpPr>
        <p:spPr>
          <a:xfrm>
            <a:off x="255814" y="27405"/>
            <a:ext cx="8735786" cy="607148"/>
          </a:xfrm>
        </p:spPr>
        <p:txBody>
          <a:bodyPr>
            <a:noAutofit/>
          </a:bodyPr>
          <a:lstStyle/>
          <a:p>
            <a:r>
              <a:rPr lang="en-US" sz="3200" b="1" dirty="0">
                <a:solidFill>
                  <a:srgbClr val="003366"/>
                </a:solidFill>
                <a:latin typeface="Arial" panose="020B0604020202020204" pitchFamily="34" charset="0"/>
                <a:cs typeface="Arial" panose="020B0604020202020204" pitchFamily="34" charset="0"/>
                <a:sym typeface="+mn-ea"/>
              </a:rPr>
              <a:t>Optimal Engagement Process (2)</a:t>
            </a:r>
            <a:endParaRPr lang="en-US" sz="3200" b="1" dirty="0">
              <a:solidFill>
                <a:srgbClr val="003366"/>
              </a:solidFill>
              <a:latin typeface="Arial" panose="020B0604020202020204" pitchFamily="34" charset="0"/>
              <a:cs typeface="Arial" panose="020B0604020202020204" pitchFamily="34" charset="0"/>
            </a:endParaRPr>
          </a:p>
        </p:txBody>
      </p:sp>
      <p:graphicFrame>
        <p:nvGraphicFramePr>
          <p:cNvPr id="4" name="Content Placeholder 3">
            <a:extLst>
              <a:ext uri="{FF2B5EF4-FFF2-40B4-BE49-F238E27FC236}">
                <a16:creationId xmlns:a16="http://schemas.microsoft.com/office/drawing/2014/main" id="{BD02C909-A1AF-2172-F157-35353F2B3BDD}"/>
              </a:ext>
            </a:extLst>
          </p:cNvPr>
          <p:cNvGraphicFramePr>
            <a:graphicFrameLocks noGrp="1"/>
          </p:cNvGraphicFramePr>
          <p:nvPr>
            <p:ph idx="1"/>
          </p:nvPr>
        </p:nvGraphicFramePr>
        <p:xfrm>
          <a:off x="255815" y="601435"/>
          <a:ext cx="11680371" cy="5568891"/>
        </p:xfrm>
        <a:graphic>
          <a:graphicData uri="http://schemas.openxmlformats.org/drawingml/2006/table">
            <a:tbl>
              <a:tblPr firstRow="1" firstCol="1" bandRow="1">
                <a:tableStyleId>{5C22544A-7EE6-4342-B048-85BDC9FD1C3A}</a:tableStyleId>
              </a:tblPr>
              <a:tblGrid>
                <a:gridCol w="1401535">
                  <a:extLst>
                    <a:ext uri="{9D8B030D-6E8A-4147-A177-3AD203B41FA5}">
                      <a16:colId xmlns:a16="http://schemas.microsoft.com/office/drawing/2014/main" val="829948627"/>
                    </a:ext>
                  </a:extLst>
                </a:gridCol>
                <a:gridCol w="1508760">
                  <a:extLst>
                    <a:ext uri="{9D8B030D-6E8A-4147-A177-3AD203B41FA5}">
                      <a16:colId xmlns:a16="http://schemas.microsoft.com/office/drawing/2014/main" val="745568015"/>
                    </a:ext>
                  </a:extLst>
                </a:gridCol>
                <a:gridCol w="5532120">
                  <a:extLst>
                    <a:ext uri="{9D8B030D-6E8A-4147-A177-3AD203B41FA5}">
                      <a16:colId xmlns:a16="http://schemas.microsoft.com/office/drawing/2014/main" val="2042423048"/>
                    </a:ext>
                  </a:extLst>
                </a:gridCol>
                <a:gridCol w="3237956">
                  <a:extLst>
                    <a:ext uri="{9D8B030D-6E8A-4147-A177-3AD203B41FA5}">
                      <a16:colId xmlns:a16="http://schemas.microsoft.com/office/drawing/2014/main" val="3254428972"/>
                    </a:ext>
                  </a:extLst>
                </a:gridCol>
              </a:tblGrid>
              <a:tr h="477038">
                <a:tc>
                  <a:txBody>
                    <a:bodyPr/>
                    <a:lstStyle/>
                    <a:p>
                      <a:pPr>
                        <a:lnSpc>
                          <a:spcPct val="107000"/>
                        </a:lnSpc>
                        <a:spcAft>
                          <a:spcPts val="800"/>
                        </a:spcAft>
                        <a:buNone/>
                      </a:pPr>
                      <a:r>
                        <a:rPr lang="en-NG" sz="1900" kern="100" dirty="0">
                          <a:effectLst/>
                        </a:rPr>
                        <a:t>Research Stage</a:t>
                      </a:r>
                      <a:endParaRPr lang="en-NG" sz="1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2233" marR="72233" marT="72233" marB="72233" anchor="b"/>
                </a:tc>
                <a:tc>
                  <a:txBody>
                    <a:bodyPr/>
                    <a:lstStyle/>
                    <a:p>
                      <a:pPr>
                        <a:lnSpc>
                          <a:spcPct val="107000"/>
                        </a:lnSpc>
                        <a:spcAft>
                          <a:spcPts val="800"/>
                        </a:spcAft>
                        <a:buNone/>
                      </a:pPr>
                      <a:r>
                        <a:rPr lang="en-NG" sz="1900" kern="100" dirty="0">
                          <a:effectLst/>
                        </a:rPr>
                        <a:t>When to Engage</a:t>
                      </a:r>
                      <a:endParaRPr lang="en-NG" sz="1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2233" marR="72233" marT="72233" marB="72233" anchor="b"/>
                </a:tc>
                <a:tc>
                  <a:txBody>
                    <a:bodyPr/>
                    <a:lstStyle/>
                    <a:p>
                      <a:pPr>
                        <a:lnSpc>
                          <a:spcPct val="107000"/>
                        </a:lnSpc>
                        <a:spcAft>
                          <a:spcPts val="800"/>
                        </a:spcAft>
                        <a:buNone/>
                      </a:pPr>
                      <a:r>
                        <a:rPr lang="en-NG" sz="1900" kern="100" dirty="0">
                          <a:effectLst/>
                        </a:rPr>
                        <a:t>What the Statistician Does</a:t>
                      </a:r>
                      <a:endParaRPr lang="en-NG" sz="1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2233" marR="72233" marT="72233" marB="72233" anchor="b"/>
                </a:tc>
                <a:tc>
                  <a:txBody>
                    <a:bodyPr/>
                    <a:lstStyle/>
                    <a:p>
                      <a:pPr>
                        <a:lnSpc>
                          <a:spcPct val="107000"/>
                        </a:lnSpc>
                        <a:spcAft>
                          <a:spcPts val="800"/>
                        </a:spcAft>
                        <a:buNone/>
                      </a:pPr>
                      <a:r>
                        <a:rPr lang="en-NG" sz="1900" kern="100" dirty="0">
                          <a:effectLst/>
                        </a:rPr>
                        <a:t>Risk of Late Engagement</a:t>
                      </a:r>
                      <a:endParaRPr lang="en-NG" sz="1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2233" marR="72233" marT="72233" marB="72233" anchor="b"/>
                </a:tc>
                <a:extLst>
                  <a:ext uri="{0D108BD9-81ED-4DB2-BD59-A6C34878D82A}">
                    <a16:rowId xmlns:a16="http://schemas.microsoft.com/office/drawing/2014/main" val="2845597574"/>
                  </a:ext>
                </a:extLst>
              </a:tr>
              <a:tr h="874786">
                <a:tc>
                  <a:txBody>
                    <a:bodyPr/>
                    <a:lstStyle/>
                    <a:p>
                      <a:pPr>
                        <a:lnSpc>
                          <a:spcPct val="107000"/>
                        </a:lnSpc>
                        <a:spcAft>
                          <a:spcPts val="800"/>
                        </a:spcAft>
                        <a:buNone/>
                      </a:pPr>
                      <a:r>
                        <a:rPr lang="en-NG" sz="1900" b="1" kern="100" dirty="0">
                          <a:effectLst/>
                          <a:latin typeface="+mn-lt"/>
                          <a:ea typeface="Calibri" panose="020F0502020204030204" pitchFamily="34" charset="0"/>
                          <a:cs typeface="Times New Roman" panose="02020603050405020304" pitchFamily="18" charset="0"/>
                        </a:rPr>
                        <a:t>4. Data Collection (Ongoing)</a:t>
                      </a:r>
                      <a:endParaRPr lang="en-NG" sz="1900" kern="100" dirty="0">
                        <a:effectLst/>
                        <a:latin typeface="+mn-lt"/>
                        <a:ea typeface="Calibri" panose="020F0502020204030204" pitchFamily="34" charset="0"/>
                        <a:cs typeface="Times New Roman" panose="02020603050405020304" pitchFamily="18" charset="0"/>
                      </a:endParaRPr>
                    </a:p>
                  </a:txBody>
                  <a:tcPr marL="76200" marR="76200" marT="86995" marB="86995" anchor="b"/>
                </a:tc>
                <a:tc>
                  <a:txBody>
                    <a:bodyPr/>
                    <a:lstStyle/>
                    <a:p>
                      <a:pPr>
                        <a:lnSpc>
                          <a:spcPct val="107000"/>
                        </a:lnSpc>
                        <a:spcAft>
                          <a:spcPts val="800"/>
                        </a:spcAft>
                        <a:buNone/>
                      </a:pPr>
                      <a:r>
                        <a:rPr lang="en-NG" sz="1900" kern="100" dirty="0">
                          <a:effectLst/>
                          <a:latin typeface="+mn-lt"/>
                          <a:ea typeface="Calibri" panose="020F0502020204030204" pitchFamily="34" charset="0"/>
                          <a:cs typeface="Segoe UI Emoji" panose="020B0502040204020203" pitchFamily="34" charset="0"/>
                        </a:rPr>
                        <a:t>⚠️</a:t>
                      </a:r>
                      <a:r>
                        <a:rPr lang="en-NG" sz="1900" kern="100" dirty="0">
                          <a:effectLst/>
                          <a:latin typeface="+mn-lt"/>
                          <a:ea typeface="Calibri" panose="020F0502020204030204" pitchFamily="34" charset="0"/>
                          <a:cs typeface="Times New Roman" panose="02020603050405020304" pitchFamily="18" charset="0"/>
                        </a:rPr>
                        <a:t> </a:t>
                      </a:r>
                      <a:r>
                        <a:rPr lang="en-NG" sz="1900" b="1" kern="100" dirty="0">
                          <a:effectLst/>
                          <a:latin typeface="+mn-lt"/>
                          <a:ea typeface="Calibri" panose="020F0502020204030204" pitchFamily="34" charset="0"/>
                          <a:cs typeface="Times New Roman" panose="02020603050405020304" pitchFamily="18" charset="0"/>
                        </a:rPr>
                        <a:t>LATE BUT salvageable</a:t>
                      </a:r>
                      <a:r>
                        <a:rPr lang="en-NG" sz="1900" kern="100" dirty="0">
                          <a:effectLst/>
                          <a:latin typeface="+mn-lt"/>
                          <a:ea typeface="Calibri" panose="020F0502020204030204" pitchFamily="34" charset="0"/>
                          <a:cs typeface="Times New Roman" panose="02020603050405020304" pitchFamily="18" charset="0"/>
                        </a:rPr>
                        <a:t> – If not engaged earlier </a:t>
                      </a:r>
                    </a:p>
                  </a:txBody>
                  <a:tcPr marL="76200" marR="76200" marT="86995" marB="86995" anchor="b"/>
                </a:tc>
                <a:tc>
                  <a:txBody>
                    <a:bodyPr/>
                    <a:lstStyle/>
                    <a:p>
                      <a:pPr>
                        <a:lnSpc>
                          <a:spcPct val="107000"/>
                        </a:lnSpc>
                        <a:spcAft>
                          <a:spcPts val="800"/>
                        </a:spcAft>
                        <a:buNone/>
                      </a:pPr>
                      <a:r>
                        <a:rPr lang="en-NG" sz="1900" kern="100" dirty="0">
                          <a:effectLst/>
                          <a:latin typeface="+mn-lt"/>
                          <a:ea typeface="Calibri" panose="020F0502020204030204" pitchFamily="34" charset="0"/>
                          <a:cs typeface="Times New Roman" panose="02020603050405020304" pitchFamily="18" charset="0"/>
                        </a:rPr>
                        <a:t>- Reviews Case Report Forms (</a:t>
                      </a:r>
                      <a:r>
                        <a:rPr lang="en-NG" sz="1900" kern="100" dirty="0" err="1">
                          <a:effectLst/>
                          <a:latin typeface="+mn-lt"/>
                          <a:ea typeface="Calibri" panose="020F0502020204030204" pitchFamily="34" charset="0"/>
                          <a:cs typeface="Times New Roman" panose="02020603050405020304" pitchFamily="18" charset="0"/>
                        </a:rPr>
                        <a:t>CRFs</a:t>
                      </a:r>
                      <a:r>
                        <a:rPr lang="en-NG" sz="1900" kern="100" dirty="0">
                          <a:effectLst/>
                          <a:latin typeface="+mn-lt"/>
                          <a:ea typeface="Calibri" panose="020F0502020204030204" pitchFamily="34" charset="0"/>
                          <a:cs typeface="Times New Roman" panose="02020603050405020304" pitchFamily="18" charset="0"/>
                        </a:rPr>
                        <a:t>) and database structure</a:t>
                      </a:r>
                      <a:br>
                        <a:rPr lang="en-NG" sz="1900" kern="100" dirty="0">
                          <a:effectLst/>
                          <a:latin typeface="+mn-lt"/>
                          <a:ea typeface="Calibri" panose="020F0502020204030204" pitchFamily="34" charset="0"/>
                          <a:cs typeface="Times New Roman" panose="02020603050405020304" pitchFamily="18" charset="0"/>
                        </a:rPr>
                      </a:br>
                      <a:r>
                        <a:rPr lang="en-NG" sz="1900" kern="100" dirty="0">
                          <a:effectLst/>
                          <a:latin typeface="+mn-lt"/>
                          <a:ea typeface="Calibri" panose="020F0502020204030204" pitchFamily="34" charset="0"/>
                          <a:cs typeface="Times New Roman" panose="02020603050405020304" pitchFamily="18" charset="0"/>
                        </a:rPr>
                        <a:t>- Monitors accrual rates and data quality</a:t>
                      </a:r>
                      <a:br>
                        <a:rPr lang="en-NG" sz="1900" kern="100" dirty="0">
                          <a:effectLst/>
                          <a:latin typeface="+mn-lt"/>
                          <a:ea typeface="Calibri" panose="020F0502020204030204" pitchFamily="34" charset="0"/>
                          <a:cs typeface="Times New Roman" panose="02020603050405020304" pitchFamily="18" charset="0"/>
                        </a:rPr>
                      </a:br>
                      <a:r>
                        <a:rPr lang="en-NG" sz="1900" kern="100" dirty="0">
                          <a:effectLst/>
                          <a:latin typeface="+mn-lt"/>
                          <a:ea typeface="Calibri" panose="020F0502020204030204" pitchFamily="34" charset="0"/>
                          <a:cs typeface="Times New Roman" panose="02020603050405020304" pitchFamily="18" charset="0"/>
                        </a:rPr>
                        <a:t>- Identifies emerging biases or protocol deviations</a:t>
                      </a:r>
                      <a:br>
                        <a:rPr lang="en-NG" sz="1900" kern="100" dirty="0">
                          <a:effectLst/>
                          <a:latin typeface="+mn-lt"/>
                          <a:ea typeface="Calibri" panose="020F0502020204030204" pitchFamily="34" charset="0"/>
                          <a:cs typeface="Times New Roman" panose="02020603050405020304" pitchFamily="18" charset="0"/>
                        </a:rPr>
                      </a:br>
                      <a:r>
                        <a:rPr lang="en-NG" sz="1900" kern="100" dirty="0">
                          <a:effectLst/>
                          <a:latin typeface="+mn-lt"/>
                          <a:ea typeface="Calibri" panose="020F0502020204030204" pitchFamily="34" charset="0"/>
                          <a:cs typeface="Times New Roman" panose="02020603050405020304" pitchFamily="18" charset="0"/>
                        </a:rPr>
                        <a:t>- Advises on mid-course corrections</a:t>
                      </a:r>
                    </a:p>
                  </a:txBody>
                  <a:tcPr marL="76200" marR="76200" marT="86995" marB="86995" anchor="b"/>
                </a:tc>
                <a:tc>
                  <a:txBody>
                    <a:bodyPr/>
                    <a:lstStyle/>
                    <a:p>
                      <a:pPr>
                        <a:lnSpc>
                          <a:spcPct val="107000"/>
                        </a:lnSpc>
                        <a:spcAft>
                          <a:spcPts val="800"/>
                        </a:spcAft>
                        <a:buNone/>
                      </a:pPr>
                      <a:r>
                        <a:rPr lang="en-NG" sz="1900" kern="100">
                          <a:effectLst/>
                          <a:latin typeface="+mn-lt"/>
                          <a:ea typeface="Calibri" panose="020F0502020204030204" pitchFamily="34" charset="0"/>
                          <a:cs typeface="Times New Roman" panose="02020603050405020304" pitchFamily="18" charset="0"/>
                        </a:rPr>
                        <a:t>- Poor data quality</a:t>
                      </a:r>
                      <a:br>
                        <a:rPr lang="en-NG" sz="1900" kern="100">
                          <a:effectLst/>
                          <a:latin typeface="+mn-lt"/>
                          <a:ea typeface="Calibri" panose="020F0502020204030204" pitchFamily="34" charset="0"/>
                          <a:cs typeface="Times New Roman" panose="02020603050405020304" pitchFamily="18" charset="0"/>
                        </a:rPr>
                      </a:br>
                      <a:r>
                        <a:rPr lang="en-NG" sz="1900" kern="100">
                          <a:effectLst/>
                          <a:latin typeface="+mn-lt"/>
                          <a:ea typeface="Calibri" panose="020F0502020204030204" pitchFamily="34" charset="0"/>
                          <a:cs typeface="Times New Roman" panose="02020603050405020304" pitchFamily="18" charset="0"/>
                        </a:rPr>
                        <a:t>- Missing critical variables</a:t>
                      </a:r>
                      <a:br>
                        <a:rPr lang="en-NG" sz="1900" kern="100">
                          <a:effectLst/>
                          <a:latin typeface="+mn-lt"/>
                          <a:ea typeface="Calibri" panose="020F0502020204030204" pitchFamily="34" charset="0"/>
                          <a:cs typeface="Times New Roman" panose="02020603050405020304" pitchFamily="18" charset="0"/>
                        </a:rPr>
                      </a:br>
                      <a:r>
                        <a:rPr lang="en-NG" sz="1900" kern="100">
                          <a:effectLst/>
                          <a:latin typeface="+mn-lt"/>
                          <a:ea typeface="Calibri" panose="020F0502020204030204" pitchFamily="34" charset="0"/>
                          <a:cs typeface="Times New Roman" panose="02020603050405020304" pitchFamily="18" charset="0"/>
                        </a:rPr>
                        <a:t>- Unbalanced treatment groups</a:t>
                      </a:r>
                      <a:br>
                        <a:rPr lang="en-NG" sz="1900" kern="100">
                          <a:effectLst/>
                          <a:latin typeface="+mn-lt"/>
                          <a:ea typeface="Calibri" panose="020F0502020204030204" pitchFamily="34" charset="0"/>
                          <a:cs typeface="Times New Roman" panose="02020603050405020304" pitchFamily="18" charset="0"/>
                        </a:rPr>
                      </a:br>
                      <a:r>
                        <a:rPr lang="en-NG" sz="1900" kern="100">
                          <a:effectLst/>
                          <a:latin typeface="+mn-lt"/>
                          <a:ea typeface="Calibri" panose="020F0502020204030204" pitchFamily="34" charset="0"/>
                          <a:cs typeface="Times New Roman" panose="02020603050405020304" pitchFamily="18" charset="0"/>
                        </a:rPr>
                        <a:t>- Inability to adjust for confounding</a:t>
                      </a:r>
                    </a:p>
                  </a:txBody>
                  <a:tcPr marL="76200" marR="76200" marT="86995" marB="86995" anchor="b"/>
                </a:tc>
                <a:extLst>
                  <a:ext uri="{0D108BD9-81ED-4DB2-BD59-A6C34878D82A}">
                    <a16:rowId xmlns:a16="http://schemas.microsoft.com/office/drawing/2014/main" val="2602581490"/>
                  </a:ext>
                </a:extLst>
              </a:tr>
              <a:tr h="1253166">
                <a:tc>
                  <a:txBody>
                    <a:bodyPr/>
                    <a:lstStyle/>
                    <a:p>
                      <a:pPr>
                        <a:lnSpc>
                          <a:spcPct val="107000"/>
                        </a:lnSpc>
                        <a:spcAft>
                          <a:spcPts val="800"/>
                        </a:spcAft>
                        <a:buNone/>
                      </a:pPr>
                      <a:r>
                        <a:rPr lang="en-NG" sz="1900" b="1" kern="100">
                          <a:effectLst/>
                          <a:latin typeface="+mn-lt"/>
                          <a:ea typeface="Calibri" panose="020F0502020204030204" pitchFamily="34" charset="0"/>
                          <a:cs typeface="Times New Roman" panose="02020603050405020304" pitchFamily="18" charset="0"/>
                        </a:rPr>
                        <a:t>5. After Data Collection</a:t>
                      </a:r>
                      <a:endParaRPr lang="en-NG" sz="1900" kern="100">
                        <a:effectLst/>
                        <a:latin typeface="+mn-lt"/>
                        <a:ea typeface="Calibri" panose="020F0502020204030204" pitchFamily="34" charset="0"/>
                        <a:cs typeface="Times New Roman" panose="02020603050405020304" pitchFamily="18" charset="0"/>
                      </a:endParaRPr>
                    </a:p>
                  </a:txBody>
                  <a:tcPr marL="76200" marR="76200" marT="86995" marB="86995" anchor="b"/>
                </a:tc>
                <a:tc>
                  <a:txBody>
                    <a:bodyPr/>
                    <a:lstStyle/>
                    <a:p>
                      <a:pPr>
                        <a:lnSpc>
                          <a:spcPct val="107000"/>
                        </a:lnSpc>
                        <a:spcAft>
                          <a:spcPts val="800"/>
                        </a:spcAft>
                        <a:buNone/>
                      </a:pPr>
                      <a:r>
                        <a:rPr lang="en-NG" sz="1900" kern="100" dirty="0">
                          <a:effectLst/>
                          <a:latin typeface="+mn-lt"/>
                          <a:ea typeface="Calibri" panose="020F0502020204030204" pitchFamily="34" charset="0"/>
                          <a:cs typeface="Segoe UI Emoji" panose="020B0502040204020203" pitchFamily="34" charset="0"/>
                        </a:rPr>
                        <a:t>❌</a:t>
                      </a:r>
                      <a:r>
                        <a:rPr lang="en-NG" sz="1900" kern="100" dirty="0">
                          <a:effectLst/>
                          <a:latin typeface="+mn-lt"/>
                          <a:ea typeface="Calibri" panose="020F0502020204030204" pitchFamily="34" charset="0"/>
                          <a:cs typeface="Times New Roman" panose="02020603050405020304" pitchFamily="18" charset="0"/>
                        </a:rPr>
                        <a:t> </a:t>
                      </a:r>
                      <a:r>
                        <a:rPr lang="en-NG" sz="1900" b="1" kern="100" dirty="0">
                          <a:effectLst/>
                          <a:latin typeface="+mn-lt"/>
                          <a:ea typeface="Calibri" panose="020F0502020204030204" pitchFamily="34" charset="0"/>
                          <a:cs typeface="Times New Roman" panose="02020603050405020304" pitchFamily="18" charset="0"/>
                        </a:rPr>
                        <a:t>TOO LATE</a:t>
                      </a:r>
                      <a:r>
                        <a:rPr lang="en-NG" sz="1900" kern="100" dirty="0">
                          <a:effectLst/>
                          <a:latin typeface="+mn-lt"/>
                          <a:ea typeface="Calibri" panose="020F0502020204030204" pitchFamily="34" charset="0"/>
                          <a:cs typeface="Times New Roman" panose="02020603050405020304" pitchFamily="18" charset="0"/>
                        </a:rPr>
                        <a:t> – "Post-mortem" territory </a:t>
                      </a:r>
                    </a:p>
                  </a:txBody>
                  <a:tcPr marL="76200" marR="76200" marT="86995" marB="86995" anchor="b"/>
                </a:tc>
                <a:tc>
                  <a:txBody>
                    <a:bodyPr/>
                    <a:lstStyle/>
                    <a:p>
                      <a:pPr>
                        <a:lnSpc>
                          <a:spcPct val="107000"/>
                        </a:lnSpc>
                        <a:spcAft>
                          <a:spcPts val="800"/>
                        </a:spcAft>
                        <a:buNone/>
                      </a:pPr>
                      <a:r>
                        <a:rPr lang="en-NG" sz="1900" kern="100" dirty="0">
                          <a:effectLst/>
                          <a:latin typeface="+mn-lt"/>
                          <a:ea typeface="Calibri" panose="020F0502020204030204" pitchFamily="34" charset="0"/>
                          <a:cs typeface="Times New Roman" panose="02020603050405020304" pitchFamily="18" charset="0"/>
                        </a:rPr>
                        <a:t>- Attempts to salvage analysis with suboptimal data</a:t>
                      </a:r>
                      <a:br>
                        <a:rPr lang="en-NG" sz="1900" kern="100" dirty="0">
                          <a:effectLst/>
                          <a:latin typeface="+mn-lt"/>
                          <a:ea typeface="Calibri" panose="020F0502020204030204" pitchFamily="34" charset="0"/>
                          <a:cs typeface="Times New Roman" panose="02020603050405020304" pitchFamily="18" charset="0"/>
                        </a:rPr>
                      </a:br>
                      <a:r>
                        <a:rPr lang="en-NG" sz="1900" kern="100" dirty="0">
                          <a:effectLst/>
                          <a:latin typeface="+mn-lt"/>
                          <a:ea typeface="Calibri" panose="020F0502020204030204" pitchFamily="34" charset="0"/>
                          <a:cs typeface="Times New Roman" panose="02020603050405020304" pitchFamily="18" charset="0"/>
                        </a:rPr>
                        <a:t>- Applies post-hoc adjustments (with caveats)</a:t>
                      </a:r>
                      <a:br>
                        <a:rPr lang="en-NG" sz="1900" kern="100" dirty="0">
                          <a:effectLst/>
                          <a:latin typeface="+mn-lt"/>
                          <a:ea typeface="Calibri" panose="020F0502020204030204" pitchFamily="34" charset="0"/>
                          <a:cs typeface="Times New Roman" panose="02020603050405020304" pitchFamily="18" charset="0"/>
                        </a:rPr>
                      </a:br>
                      <a:r>
                        <a:rPr lang="en-NG" sz="1900" kern="100" dirty="0">
                          <a:effectLst/>
                          <a:latin typeface="+mn-lt"/>
                          <a:ea typeface="Calibri" panose="020F0502020204030204" pitchFamily="34" charset="0"/>
                          <a:cs typeface="Times New Roman" panose="02020603050405020304" pitchFamily="18" charset="0"/>
                        </a:rPr>
                        <a:t>- Identifies fatal flaws that cannot be fixed</a:t>
                      </a:r>
                      <a:br>
                        <a:rPr lang="en-NG" sz="1900" kern="100" dirty="0">
                          <a:effectLst/>
                          <a:latin typeface="+mn-lt"/>
                          <a:ea typeface="Calibri" panose="020F0502020204030204" pitchFamily="34" charset="0"/>
                          <a:cs typeface="Times New Roman" panose="02020603050405020304" pitchFamily="18" charset="0"/>
                        </a:rPr>
                      </a:br>
                      <a:r>
                        <a:rPr lang="en-NG" sz="1900" kern="100" dirty="0">
                          <a:effectLst/>
                          <a:latin typeface="+mn-lt"/>
                          <a:ea typeface="Calibri" panose="020F0502020204030204" pitchFamily="34" charset="0"/>
                          <a:cs typeface="Times New Roman" panose="02020603050405020304" pitchFamily="18" charset="0"/>
                        </a:rPr>
                        <a:t>- May only be able to conduct exploratory (not confirmatory) analyses </a:t>
                      </a:r>
                    </a:p>
                  </a:txBody>
                  <a:tcPr marL="76200" marR="76200" marT="86995" marB="86995" anchor="b"/>
                </a:tc>
                <a:tc>
                  <a:txBody>
                    <a:bodyPr/>
                    <a:lstStyle/>
                    <a:p>
                      <a:pPr>
                        <a:lnSpc>
                          <a:spcPct val="107000"/>
                        </a:lnSpc>
                        <a:spcAft>
                          <a:spcPts val="800"/>
                        </a:spcAft>
                        <a:buNone/>
                      </a:pPr>
                      <a:r>
                        <a:rPr lang="en-NG" sz="1900" kern="100" dirty="0">
                          <a:effectLst/>
                          <a:latin typeface="+mn-lt"/>
                          <a:ea typeface="Calibri" panose="020F0502020204030204" pitchFamily="34" charset="0"/>
                          <a:cs typeface="Times New Roman" panose="02020603050405020304" pitchFamily="18" charset="0"/>
                        </a:rPr>
                        <a:t>- Unpublishable results</a:t>
                      </a:r>
                      <a:br>
                        <a:rPr lang="en-NG" sz="1900" kern="100" dirty="0">
                          <a:effectLst/>
                          <a:latin typeface="+mn-lt"/>
                          <a:ea typeface="Calibri" panose="020F0502020204030204" pitchFamily="34" charset="0"/>
                          <a:cs typeface="Times New Roman" panose="02020603050405020304" pitchFamily="18" charset="0"/>
                        </a:rPr>
                      </a:br>
                      <a:r>
                        <a:rPr lang="en-NG" sz="1900" kern="100" dirty="0">
                          <a:effectLst/>
                          <a:latin typeface="+mn-lt"/>
                          <a:ea typeface="Calibri" panose="020F0502020204030204" pitchFamily="34" charset="0"/>
                          <a:cs typeface="Times New Roman" panose="02020603050405020304" pitchFamily="18" charset="0"/>
                        </a:rPr>
                        <a:t>- Wasted time, money, and patient participation</a:t>
                      </a:r>
                    </a:p>
                  </a:txBody>
                  <a:tcPr marL="76200" marR="76200" marT="86995" marB="86995" anchor="b"/>
                </a:tc>
                <a:extLst>
                  <a:ext uri="{0D108BD9-81ED-4DB2-BD59-A6C34878D82A}">
                    <a16:rowId xmlns:a16="http://schemas.microsoft.com/office/drawing/2014/main" val="3487008663"/>
                  </a:ext>
                </a:extLst>
              </a:tr>
              <a:tr h="0">
                <a:tc>
                  <a:txBody>
                    <a:bodyPr/>
                    <a:lstStyle/>
                    <a:p>
                      <a:pPr>
                        <a:lnSpc>
                          <a:spcPct val="107000"/>
                        </a:lnSpc>
                        <a:spcAft>
                          <a:spcPts val="800"/>
                        </a:spcAft>
                        <a:buNone/>
                      </a:pPr>
                      <a:r>
                        <a:rPr lang="en-NG" sz="1900" b="1" kern="100">
                          <a:effectLst/>
                          <a:latin typeface="+mn-lt"/>
                          <a:ea typeface="Calibri" panose="020F0502020204030204" pitchFamily="34" charset="0"/>
                          <a:cs typeface="Times New Roman" panose="02020603050405020304" pitchFamily="18" charset="0"/>
                        </a:rPr>
                        <a:t>6. Manuscript Preparation</a:t>
                      </a:r>
                      <a:endParaRPr lang="en-NG" sz="1900" kern="100">
                        <a:effectLst/>
                        <a:latin typeface="+mn-lt"/>
                        <a:ea typeface="Calibri" panose="020F0502020204030204" pitchFamily="34" charset="0"/>
                        <a:cs typeface="Times New Roman" panose="02020603050405020304" pitchFamily="18" charset="0"/>
                      </a:endParaRPr>
                    </a:p>
                  </a:txBody>
                  <a:tcPr marL="76200" marR="76200" marT="86995" marB="86995" anchor="b"/>
                </a:tc>
                <a:tc>
                  <a:txBody>
                    <a:bodyPr/>
                    <a:lstStyle/>
                    <a:p>
                      <a:pPr>
                        <a:lnSpc>
                          <a:spcPct val="107000"/>
                        </a:lnSpc>
                        <a:spcAft>
                          <a:spcPts val="800"/>
                        </a:spcAft>
                        <a:buNone/>
                      </a:pPr>
                      <a:r>
                        <a:rPr lang="en-NG" sz="1900" kern="100">
                          <a:effectLst/>
                          <a:latin typeface="+mn-lt"/>
                          <a:ea typeface="Calibri" panose="020F0502020204030204" pitchFamily="34" charset="0"/>
                          <a:cs typeface="Segoe UI Emoji" panose="020B0502040204020203" pitchFamily="34" charset="0"/>
                        </a:rPr>
                        <a:t>⚠️</a:t>
                      </a:r>
                      <a:r>
                        <a:rPr lang="en-NG" sz="1900" kern="100">
                          <a:effectLst/>
                          <a:latin typeface="+mn-lt"/>
                          <a:ea typeface="Calibri" panose="020F0502020204030204" pitchFamily="34" charset="0"/>
                          <a:cs typeface="Times New Roman" panose="02020603050405020304" pitchFamily="18" charset="0"/>
                        </a:rPr>
                        <a:t> </a:t>
                      </a:r>
                      <a:r>
                        <a:rPr lang="en-NG" sz="1900" b="1" kern="100">
                          <a:effectLst/>
                          <a:latin typeface="+mn-lt"/>
                          <a:ea typeface="Calibri" panose="020F0502020204030204" pitchFamily="34" charset="0"/>
                          <a:cs typeface="Times New Roman" panose="02020603050405020304" pitchFamily="18" charset="0"/>
                        </a:rPr>
                        <a:t>Damage control</a:t>
                      </a:r>
                      <a:r>
                        <a:rPr lang="en-NG" sz="1900" kern="100">
                          <a:effectLst/>
                          <a:latin typeface="+mn-lt"/>
                          <a:ea typeface="Calibri" panose="020F0502020204030204" pitchFamily="34" charset="0"/>
                          <a:cs typeface="Times New Roman" panose="02020603050405020304" pitchFamily="18" charset="0"/>
                        </a:rPr>
                        <a:t> – If not engaged earlier </a:t>
                      </a:r>
                    </a:p>
                  </a:txBody>
                  <a:tcPr marL="76200" marR="76200" marT="86995" marB="86995" anchor="b"/>
                </a:tc>
                <a:tc>
                  <a:txBody>
                    <a:bodyPr/>
                    <a:lstStyle/>
                    <a:p>
                      <a:pPr>
                        <a:lnSpc>
                          <a:spcPct val="107000"/>
                        </a:lnSpc>
                        <a:spcAft>
                          <a:spcPts val="800"/>
                        </a:spcAft>
                        <a:buNone/>
                      </a:pPr>
                      <a:r>
                        <a:rPr lang="en-NG" sz="1900" kern="100">
                          <a:effectLst/>
                          <a:latin typeface="+mn-lt"/>
                          <a:ea typeface="Calibri" panose="020F0502020204030204" pitchFamily="34" charset="0"/>
                          <a:cs typeface="Times New Roman" panose="02020603050405020304" pitchFamily="18" charset="0"/>
                        </a:rPr>
                        <a:t>- Ensures accurate reporting per guidelines</a:t>
                      </a:r>
                      <a:br>
                        <a:rPr lang="en-NG" sz="1900" kern="100">
                          <a:effectLst/>
                          <a:latin typeface="+mn-lt"/>
                          <a:ea typeface="Calibri" panose="020F0502020204030204" pitchFamily="34" charset="0"/>
                          <a:cs typeface="Times New Roman" panose="02020603050405020304" pitchFamily="18" charset="0"/>
                        </a:rPr>
                      </a:br>
                      <a:r>
                        <a:rPr lang="en-NG" sz="1900" kern="100">
                          <a:effectLst/>
                          <a:latin typeface="+mn-lt"/>
                          <a:ea typeface="Calibri" panose="020F0502020204030204" pitchFamily="34" charset="0"/>
                          <a:cs typeface="Times New Roman" panose="02020603050405020304" pitchFamily="18" charset="0"/>
                        </a:rPr>
                        <a:t>- Responds to reviewer critiques on methods</a:t>
                      </a:r>
                      <a:br>
                        <a:rPr lang="en-NG" sz="1900" kern="100">
                          <a:effectLst/>
                          <a:latin typeface="+mn-lt"/>
                          <a:ea typeface="Calibri" panose="020F0502020204030204" pitchFamily="34" charset="0"/>
                          <a:cs typeface="Times New Roman" panose="02020603050405020304" pitchFamily="18" charset="0"/>
                        </a:rPr>
                      </a:br>
                      <a:r>
                        <a:rPr lang="en-NG" sz="1900" kern="100">
                          <a:effectLst/>
                          <a:latin typeface="+mn-lt"/>
                          <a:ea typeface="Calibri" panose="020F0502020204030204" pitchFamily="34" charset="0"/>
                          <a:cs typeface="Times New Roman" panose="02020603050405020304" pitchFamily="18" charset="0"/>
                        </a:rPr>
                        <a:t>- Prevents misinterpretation of p-values, CIs, and effect sizes </a:t>
                      </a:r>
                    </a:p>
                  </a:txBody>
                  <a:tcPr marL="76200" marR="76200" marT="86995" marB="86995" anchor="b"/>
                </a:tc>
                <a:tc>
                  <a:txBody>
                    <a:bodyPr/>
                    <a:lstStyle/>
                    <a:p>
                      <a:pPr>
                        <a:lnSpc>
                          <a:spcPct val="107000"/>
                        </a:lnSpc>
                        <a:spcAft>
                          <a:spcPts val="800"/>
                        </a:spcAft>
                        <a:buNone/>
                      </a:pPr>
                      <a:r>
                        <a:rPr lang="en-NG" sz="1900" kern="100" dirty="0">
                          <a:effectLst/>
                          <a:latin typeface="+mn-lt"/>
                          <a:ea typeface="Calibri" panose="020F0502020204030204" pitchFamily="34" charset="0"/>
                          <a:cs typeface="Times New Roman" panose="02020603050405020304" pitchFamily="18" charset="0"/>
                        </a:rPr>
                        <a:t>- Rejection due to statistical errors</a:t>
                      </a:r>
                      <a:br>
                        <a:rPr lang="en-NG" sz="1900" kern="100" dirty="0">
                          <a:effectLst/>
                          <a:latin typeface="+mn-lt"/>
                          <a:ea typeface="Calibri" panose="020F0502020204030204" pitchFamily="34" charset="0"/>
                          <a:cs typeface="Times New Roman" panose="02020603050405020304" pitchFamily="18" charset="0"/>
                        </a:rPr>
                      </a:br>
                      <a:r>
                        <a:rPr lang="en-NG" sz="1900" kern="100" dirty="0">
                          <a:effectLst/>
                          <a:latin typeface="+mn-lt"/>
                          <a:ea typeface="Calibri" panose="020F0502020204030204" pitchFamily="34" charset="0"/>
                          <a:cs typeface="Times New Roman" panose="02020603050405020304" pitchFamily="18" charset="0"/>
                        </a:rPr>
                        <a:t>- Retractions or corrections post-p</a:t>
                      </a:r>
                    </a:p>
                  </a:txBody>
                  <a:tcPr marL="76200" marR="76200" marT="86995" marB="86995" anchor="b"/>
                </a:tc>
                <a:extLst>
                  <a:ext uri="{0D108BD9-81ED-4DB2-BD59-A6C34878D82A}">
                    <a16:rowId xmlns:a16="http://schemas.microsoft.com/office/drawing/2014/main" val="826822334"/>
                  </a:ext>
                </a:extLst>
              </a:tr>
            </a:tbl>
          </a:graphicData>
        </a:graphic>
      </p:graphicFrame>
    </p:spTree>
    <p:extLst>
      <p:ext uri="{BB962C8B-B14F-4D97-AF65-F5344CB8AC3E}">
        <p14:creationId xmlns:p14="http://schemas.microsoft.com/office/powerpoint/2010/main" val="29372919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93922-4517-420E-29CA-191A7CFAF10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E675A17-7666-D8EE-F265-23BB27397D22}"/>
              </a:ext>
            </a:extLst>
          </p:cNvPr>
          <p:cNvSpPr>
            <a:spLocks noGrp="1"/>
          </p:cNvSpPr>
          <p:nvPr>
            <p:ph type="title"/>
          </p:nvPr>
        </p:nvSpPr>
        <p:spPr>
          <a:xfrm>
            <a:off x="2385060" y="2106794"/>
            <a:ext cx="8219440" cy="2249306"/>
          </a:xfrm>
        </p:spPr>
        <p:txBody>
          <a:bodyPr>
            <a:normAutofit/>
          </a:bodyPr>
          <a:lstStyle/>
          <a:p>
            <a:pPr algn="ctr"/>
            <a:r>
              <a:rPr lang="en-US" sz="3600" b="1" dirty="0">
                <a:solidFill>
                  <a:srgbClr val="003366"/>
                </a:solidFill>
                <a:latin typeface="Arial" panose="020B0604020202020204" pitchFamily="34" charset="0"/>
                <a:cs typeface="Arial" panose="020B0604020202020204" pitchFamily="34" charset="0"/>
                <a:sym typeface="+mn-ea"/>
              </a:rPr>
              <a:t>Best Practices in Setting up Research Datasets</a:t>
            </a:r>
            <a:endParaRPr lang="en-US" sz="3600" b="1" dirty="0">
              <a:solidFill>
                <a:srgbClr val="00336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770318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62596-9901-8866-931A-12C8718AB20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3A228E0-49A8-4C50-DCF8-38891A852B0E}"/>
              </a:ext>
            </a:extLst>
          </p:cNvPr>
          <p:cNvSpPr>
            <a:spLocks noGrp="1"/>
          </p:cNvSpPr>
          <p:nvPr>
            <p:ph type="title"/>
          </p:nvPr>
        </p:nvSpPr>
        <p:spPr>
          <a:xfrm>
            <a:off x="518160" y="27830"/>
            <a:ext cx="11323320" cy="734331"/>
          </a:xfrm>
        </p:spPr>
        <p:txBody>
          <a:bodyPr>
            <a:normAutofit/>
          </a:bodyPr>
          <a:lstStyle/>
          <a:p>
            <a:r>
              <a:rPr lang="en-US" sz="3200" b="1" dirty="0">
                <a:solidFill>
                  <a:srgbClr val="003366"/>
                </a:solidFill>
                <a:latin typeface="Arial" panose="020B0604020202020204" pitchFamily="34" charset="0"/>
                <a:cs typeface="Arial" panose="020B0604020202020204" pitchFamily="34" charset="0"/>
                <a:sym typeface="+mn-ea"/>
              </a:rPr>
              <a:t>Best Practices in Setting Up Research Datasets (1)</a:t>
            </a:r>
            <a:endParaRPr lang="en-US" sz="3200" b="1" dirty="0">
              <a:latin typeface="Aharoni" panose="02010803020104030203" pitchFamily="2" charset="-79"/>
              <a:cs typeface="Aharoni" panose="02010803020104030203" pitchFamily="2" charset="-79"/>
            </a:endParaRPr>
          </a:p>
        </p:txBody>
      </p:sp>
      <p:pic>
        <p:nvPicPr>
          <p:cNvPr id="10" name="Picture 9">
            <a:extLst>
              <a:ext uri="{FF2B5EF4-FFF2-40B4-BE49-F238E27FC236}">
                <a16:creationId xmlns:a16="http://schemas.microsoft.com/office/drawing/2014/main" id="{E0E74CF9-9BEB-29CE-84F7-9B36EBFDCCAB}"/>
              </a:ext>
            </a:extLst>
          </p:cNvPr>
          <p:cNvPicPr>
            <a:picLocks noChangeAspect="1"/>
          </p:cNvPicPr>
          <p:nvPr/>
        </p:nvPicPr>
        <p:blipFill>
          <a:blip r:embed="rId2"/>
          <a:stretch>
            <a:fillRect/>
          </a:stretch>
        </p:blipFill>
        <p:spPr>
          <a:xfrm>
            <a:off x="332808" y="817019"/>
            <a:ext cx="2796139" cy="4339772"/>
          </a:xfrm>
          <a:prstGeom prst="rect">
            <a:avLst/>
          </a:prstGeom>
          <a:solidFill>
            <a:schemeClr val="accent5">
              <a:lumMod val="20000"/>
              <a:lumOff val="80000"/>
            </a:schemeClr>
          </a:solidFill>
        </p:spPr>
      </p:pic>
      <p:pic>
        <p:nvPicPr>
          <p:cNvPr id="12" name="Picture 11">
            <a:extLst>
              <a:ext uri="{FF2B5EF4-FFF2-40B4-BE49-F238E27FC236}">
                <a16:creationId xmlns:a16="http://schemas.microsoft.com/office/drawing/2014/main" id="{028F34A5-074C-F090-A750-2DFE2F998E70}"/>
              </a:ext>
            </a:extLst>
          </p:cNvPr>
          <p:cNvPicPr>
            <a:picLocks noChangeAspect="1"/>
          </p:cNvPicPr>
          <p:nvPr/>
        </p:nvPicPr>
        <p:blipFill>
          <a:blip r:embed="rId3"/>
          <a:stretch>
            <a:fillRect/>
          </a:stretch>
        </p:blipFill>
        <p:spPr>
          <a:xfrm>
            <a:off x="3296787" y="820644"/>
            <a:ext cx="3078849" cy="4573688"/>
          </a:xfrm>
          <a:prstGeom prst="rect">
            <a:avLst/>
          </a:prstGeom>
          <a:solidFill>
            <a:schemeClr val="accent5">
              <a:lumMod val="20000"/>
              <a:lumOff val="80000"/>
            </a:schemeClr>
          </a:solidFill>
        </p:spPr>
      </p:pic>
      <p:pic>
        <p:nvPicPr>
          <p:cNvPr id="14" name="Picture 13">
            <a:extLst>
              <a:ext uri="{FF2B5EF4-FFF2-40B4-BE49-F238E27FC236}">
                <a16:creationId xmlns:a16="http://schemas.microsoft.com/office/drawing/2014/main" id="{4D84264E-0EA8-6D12-767F-FA1EA7EA6DF0}"/>
              </a:ext>
            </a:extLst>
          </p:cNvPr>
          <p:cNvPicPr>
            <a:picLocks noChangeAspect="1"/>
          </p:cNvPicPr>
          <p:nvPr/>
        </p:nvPicPr>
        <p:blipFill>
          <a:blip r:embed="rId4"/>
          <a:stretch>
            <a:fillRect/>
          </a:stretch>
        </p:blipFill>
        <p:spPr>
          <a:xfrm>
            <a:off x="6543477" y="736045"/>
            <a:ext cx="2889388" cy="4654663"/>
          </a:xfrm>
          <a:prstGeom prst="rect">
            <a:avLst/>
          </a:prstGeom>
          <a:solidFill>
            <a:schemeClr val="accent5">
              <a:lumMod val="20000"/>
              <a:lumOff val="80000"/>
            </a:schemeClr>
          </a:solidFill>
        </p:spPr>
      </p:pic>
      <p:pic>
        <p:nvPicPr>
          <p:cNvPr id="16" name="Picture 15">
            <a:extLst>
              <a:ext uri="{FF2B5EF4-FFF2-40B4-BE49-F238E27FC236}">
                <a16:creationId xmlns:a16="http://schemas.microsoft.com/office/drawing/2014/main" id="{65C05F9F-2ADB-AE07-B422-EEEE6EDEE89C}"/>
              </a:ext>
            </a:extLst>
          </p:cNvPr>
          <p:cNvPicPr>
            <a:picLocks noChangeAspect="1"/>
          </p:cNvPicPr>
          <p:nvPr/>
        </p:nvPicPr>
        <p:blipFill>
          <a:blip r:embed="rId5"/>
          <a:stretch>
            <a:fillRect/>
          </a:stretch>
        </p:blipFill>
        <p:spPr>
          <a:xfrm>
            <a:off x="9432865" y="736045"/>
            <a:ext cx="2817100" cy="4875750"/>
          </a:xfrm>
          <a:prstGeom prst="rect">
            <a:avLst/>
          </a:prstGeom>
          <a:solidFill>
            <a:schemeClr val="accent5">
              <a:lumMod val="20000"/>
              <a:lumOff val="80000"/>
            </a:schemeClr>
          </a:solidFill>
        </p:spPr>
      </p:pic>
    </p:spTree>
    <p:extLst>
      <p:ext uri="{BB962C8B-B14F-4D97-AF65-F5344CB8AC3E}">
        <p14:creationId xmlns:p14="http://schemas.microsoft.com/office/powerpoint/2010/main" val="12857593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B42ED4-7607-34A6-6381-499D2DDCD6A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4CCA8BB-86A5-40F0-DB21-B2C7643DFE33}"/>
              </a:ext>
            </a:extLst>
          </p:cNvPr>
          <p:cNvSpPr>
            <a:spLocks noGrp="1"/>
          </p:cNvSpPr>
          <p:nvPr>
            <p:ph type="title"/>
          </p:nvPr>
        </p:nvSpPr>
        <p:spPr>
          <a:xfrm>
            <a:off x="643890" y="90806"/>
            <a:ext cx="10751820" cy="734331"/>
          </a:xfrm>
        </p:spPr>
        <p:txBody>
          <a:bodyPr>
            <a:noAutofit/>
          </a:bodyPr>
          <a:lstStyle/>
          <a:p>
            <a:r>
              <a:rPr lang="en-US" sz="3600" b="1" dirty="0">
                <a:solidFill>
                  <a:srgbClr val="003366"/>
                </a:solidFill>
                <a:latin typeface="Arial" panose="020B0604020202020204" pitchFamily="34" charset="0"/>
                <a:cs typeface="Arial" panose="020B0604020202020204" pitchFamily="34" charset="0"/>
                <a:sym typeface="+mn-ea"/>
              </a:rPr>
              <a:t>Pillars Data Quality Assurance</a:t>
            </a:r>
            <a:endParaRPr lang="en-US" sz="3600" b="1" dirty="0">
              <a:solidFill>
                <a:srgbClr val="003366"/>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0B94AF7C-28A5-8B00-31CF-C7950A8568A7}"/>
              </a:ext>
            </a:extLst>
          </p:cNvPr>
          <p:cNvSpPr>
            <a:spLocks noGrp="1"/>
          </p:cNvSpPr>
          <p:nvPr>
            <p:ph idx="1"/>
          </p:nvPr>
        </p:nvSpPr>
        <p:spPr>
          <a:xfrm>
            <a:off x="1383030" y="1825625"/>
            <a:ext cx="8012430" cy="3249295"/>
          </a:xfrm>
        </p:spPr>
        <p:txBody>
          <a:bodyPr/>
          <a:lstStyle/>
          <a:p>
            <a:endParaRPr lang="en-NG"/>
          </a:p>
        </p:txBody>
      </p:sp>
      <p:pic>
        <p:nvPicPr>
          <p:cNvPr id="7" name="Picture 6">
            <a:extLst>
              <a:ext uri="{FF2B5EF4-FFF2-40B4-BE49-F238E27FC236}">
                <a16:creationId xmlns:a16="http://schemas.microsoft.com/office/drawing/2014/main" id="{1446B88A-1C5E-A268-8B2D-F821178A53AB}"/>
              </a:ext>
            </a:extLst>
          </p:cNvPr>
          <p:cNvPicPr>
            <a:picLocks noChangeAspect="1"/>
          </p:cNvPicPr>
          <p:nvPr/>
        </p:nvPicPr>
        <p:blipFill>
          <a:blip r:embed="rId2"/>
          <a:stretch>
            <a:fillRect/>
          </a:stretch>
        </p:blipFill>
        <p:spPr>
          <a:xfrm>
            <a:off x="643890" y="825137"/>
            <a:ext cx="10462669" cy="5179195"/>
          </a:xfrm>
          <a:prstGeom prst="rect">
            <a:avLst/>
          </a:prstGeom>
        </p:spPr>
      </p:pic>
    </p:spTree>
    <p:extLst>
      <p:ext uri="{BB962C8B-B14F-4D97-AF65-F5344CB8AC3E}">
        <p14:creationId xmlns:p14="http://schemas.microsoft.com/office/powerpoint/2010/main" val="5760649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731" y="157161"/>
            <a:ext cx="10515600" cy="835025"/>
          </a:xfrm>
        </p:spPr>
        <p:txBody>
          <a:bodyPr>
            <a:noAutofit/>
          </a:bodyPr>
          <a:lstStyle/>
          <a:p>
            <a:r>
              <a:rPr lang="en-US" sz="3200" b="1" dirty="0">
                <a:solidFill>
                  <a:srgbClr val="003366"/>
                </a:solidFill>
                <a:latin typeface="Arial" panose="020B0604020202020204" pitchFamily="34" charset="0"/>
                <a:cs typeface="Arial" panose="020B0604020202020204" pitchFamily="34" charset="0"/>
                <a:sym typeface="+mn-ea"/>
              </a:rPr>
              <a:t>Best Practices in Setting Up Research Dataset</a:t>
            </a:r>
            <a:endParaRPr lang="en-US" sz="3200" b="1" dirty="0">
              <a:solidFill>
                <a:srgbClr val="003366"/>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723900" y="1276350"/>
            <a:ext cx="4648200" cy="3409950"/>
          </a:xfrm>
        </p:spPr>
        <p:txBody>
          <a:bodyPr>
            <a:normAutofit/>
          </a:bodyPr>
          <a:lstStyle/>
          <a:p>
            <a:pPr marL="0" indent="0">
              <a:buNone/>
            </a:pPr>
            <a:r>
              <a:rPr lang="en-US" b="1" dirty="0">
                <a:sym typeface="+mn-ea"/>
              </a:rPr>
              <a:t>Conduct Preliminary Data Checks</a:t>
            </a:r>
            <a:endParaRPr lang="en-US" b="1" dirty="0"/>
          </a:p>
          <a:p>
            <a:pPr marL="355600" lvl="1"/>
            <a:r>
              <a:rPr lang="en-US" sz="2800" dirty="0">
                <a:sym typeface="+mn-ea"/>
              </a:rPr>
              <a:t>Perform basic descriptive statistics to understand the distribution of your data.</a:t>
            </a:r>
          </a:p>
          <a:p>
            <a:pPr marL="355600" lvl="1"/>
            <a:r>
              <a:rPr lang="en-US" sz="2800" dirty="0">
                <a:sym typeface="+mn-ea"/>
              </a:rPr>
              <a:t>Check for outliers or implausible values that may indicate data entry errors.</a:t>
            </a:r>
          </a:p>
        </p:txBody>
      </p:sp>
      <p:sp>
        <p:nvSpPr>
          <p:cNvPr id="4" name="Content Placeholder 2">
            <a:extLst>
              <a:ext uri="{FF2B5EF4-FFF2-40B4-BE49-F238E27FC236}">
                <a16:creationId xmlns:a16="http://schemas.microsoft.com/office/drawing/2014/main" id="{9B87F118-BEA2-B1BC-BB7F-2879E2E51AAE}"/>
              </a:ext>
            </a:extLst>
          </p:cNvPr>
          <p:cNvSpPr txBox="1">
            <a:spLocks/>
          </p:cNvSpPr>
          <p:nvPr/>
        </p:nvSpPr>
        <p:spPr>
          <a:xfrm>
            <a:off x="5969000" y="1276350"/>
            <a:ext cx="5384800" cy="38417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ym typeface="+mn-ea"/>
              </a:rPr>
              <a:t>Structure Your Dataset for Analysis</a:t>
            </a:r>
            <a:endParaRPr lang="en-US" b="1" dirty="0"/>
          </a:p>
          <a:p>
            <a:pPr marL="444500" lvl="1"/>
            <a:r>
              <a:rPr lang="en-US" sz="2800" dirty="0">
                <a:sym typeface="+mn-ea"/>
              </a:rPr>
              <a:t>Organize your data in a format that is easily readable by statistical software (e.g., rows for observations, columns for variables).</a:t>
            </a:r>
            <a:endParaRPr lang="en-US" sz="2800" dirty="0"/>
          </a:p>
          <a:p>
            <a:pPr marL="444500" lvl="1"/>
            <a:r>
              <a:rPr lang="en-US" sz="2800" dirty="0">
                <a:sym typeface="+mn-ea"/>
              </a:rPr>
              <a:t>Include identifier variables for subjects and time points, if applicable.</a:t>
            </a:r>
          </a:p>
        </p:txBody>
      </p:sp>
      <p:sp>
        <p:nvSpPr>
          <p:cNvPr id="5" name="Content Placeholder 2">
            <a:extLst>
              <a:ext uri="{FF2B5EF4-FFF2-40B4-BE49-F238E27FC236}">
                <a16:creationId xmlns:a16="http://schemas.microsoft.com/office/drawing/2014/main" id="{742E94AB-EA7F-231F-F0EF-658BC45F289A}"/>
              </a:ext>
            </a:extLst>
          </p:cNvPr>
          <p:cNvSpPr txBox="1">
            <a:spLocks/>
          </p:cNvSpPr>
          <p:nvPr/>
        </p:nvSpPr>
        <p:spPr>
          <a:xfrm>
            <a:off x="2520950" y="5581650"/>
            <a:ext cx="7937500" cy="6413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ym typeface="+mn-ea"/>
              </a:rPr>
              <a:t>Ensure Data Security and Confidentiality</a:t>
            </a:r>
          </a:p>
        </p:txBody>
      </p:sp>
      <p:pic>
        <p:nvPicPr>
          <p:cNvPr id="7" name="Picture 6">
            <a:extLst>
              <a:ext uri="{FF2B5EF4-FFF2-40B4-BE49-F238E27FC236}">
                <a16:creationId xmlns:a16="http://schemas.microsoft.com/office/drawing/2014/main" id="{CBB5130B-D592-925F-9675-0C2604922A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66012" y="5387976"/>
            <a:ext cx="1252538" cy="83502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4">
          <a:extLst>
            <a:ext uri="{FF2B5EF4-FFF2-40B4-BE49-F238E27FC236}">
              <a16:creationId xmlns:a16="http://schemas.microsoft.com/office/drawing/2014/main" id="{0560055B-FE0A-5CA4-A5C9-B547DF0FCFE0}"/>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E23FD15B-19E7-1104-A433-362665D4ED46}"/>
              </a:ext>
            </a:extLst>
          </p:cNvPr>
          <p:cNvSpPr>
            <a:spLocks noGrp="1"/>
          </p:cNvSpPr>
          <p:nvPr>
            <p:ph type="title"/>
          </p:nvPr>
        </p:nvSpPr>
        <p:spPr>
          <a:xfrm>
            <a:off x="838200" y="203184"/>
            <a:ext cx="10515600" cy="658053"/>
          </a:xfrm>
        </p:spPr>
        <p:txBody>
          <a:bodyPr>
            <a:noAutofit/>
          </a:bodyPr>
          <a:lstStyle/>
          <a:p>
            <a:r>
              <a:rPr lang="en-US" sz="3200" b="1" dirty="0">
                <a:solidFill>
                  <a:srgbClr val="003366"/>
                </a:solidFill>
                <a:latin typeface="Arial" panose="020B0604020202020204" pitchFamily="34" charset="0"/>
                <a:cs typeface="Arial" panose="020B0604020202020204" pitchFamily="34" charset="0"/>
                <a:sym typeface="+mn-ea"/>
              </a:rPr>
              <a:t>Preparing Your Dataset: Structure &amp; Formatting</a:t>
            </a:r>
            <a:endParaRPr lang="en-US" sz="3200" b="1" dirty="0">
              <a:solidFill>
                <a:srgbClr val="003366"/>
              </a:solidFill>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569DB712-27E3-0A23-A7E2-780EB34768B8}"/>
              </a:ext>
            </a:extLst>
          </p:cNvPr>
          <p:cNvPicPr>
            <a:picLocks noChangeAspect="1"/>
          </p:cNvPicPr>
          <p:nvPr/>
        </p:nvPicPr>
        <p:blipFill>
          <a:blip r:embed="rId3"/>
          <a:stretch>
            <a:fillRect/>
          </a:stretch>
        </p:blipFill>
        <p:spPr>
          <a:xfrm>
            <a:off x="818413" y="952154"/>
            <a:ext cx="10555173" cy="4953691"/>
          </a:xfrm>
          <a:prstGeom prst="rect">
            <a:avLst/>
          </a:prstGeom>
        </p:spPr>
      </p:pic>
    </p:spTree>
    <p:extLst>
      <p:ext uri="{BB962C8B-B14F-4D97-AF65-F5344CB8AC3E}">
        <p14:creationId xmlns:p14="http://schemas.microsoft.com/office/powerpoint/2010/main" val="25882671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4" name="Google Shape;254;p11"/>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p>
        </p:txBody>
      </p:sp>
      <p:pic>
        <p:nvPicPr>
          <p:cNvPr id="5" name="Picture 4">
            <a:extLst>
              <a:ext uri="{FF2B5EF4-FFF2-40B4-BE49-F238E27FC236}">
                <a16:creationId xmlns:a16="http://schemas.microsoft.com/office/drawing/2014/main" id="{76408B61-FC49-4DD6-BCD9-5905F51B39F4}"/>
              </a:ext>
            </a:extLst>
          </p:cNvPr>
          <p:cNvPicPr>
            <a:picLocks noChangeAspect="1"/>
          </p:cNvPicPr>
          <p:nvPr/>
        </p:nvPicPr>
        <p:blipFill>
          <a:blip r:embed="rId3"/>
          <a:stretch>
            <a:fillRect/>
          </a:stretch>
        </p:blipFill>
        <p:spPr>
          <a:xfrm>
            <a:off x="770771" y="681037"/>
            <a:ext cx="10802858" cy="5496692"/>
          </a:xfrm>
          <a:prstGeom prst="rect">
            <a:avLst/>
          </a:prstGeom>
        </p:spPr>
      </p:pic>
      <p:sp>
        <p:nvSpPr>
          <p:cNvPr id="6" name="Title 1">
            <a:extLst>
              <a:ext uri="{FF2B5EF4-FFF2-40B4-BE49-F238E27FC236}">
                <a16:creationId xmlns:a16="http://schemas.microsoft.com/office/drawing/2014/main" id="{9E07BB5C-D9AE-E25A-72EF-BB2FB66267D6}"/>
              </a:ext>
            </a:extLst>
          </p:cNvPr>
          <p:cNvSpPr>
            <a:spLocks noGrp="1"/>
          </p:cNvSpPr>
          <p:nvPr>
            <p:ph type="title"/>
          </p:nvPr>
        </p:nvSpPr>
        <p:spPr>
          <a:xfrm>
            <a:off x="838200" y="22218"/>
            <a:ext cx="10515600" cy="658053"/>
          </a:xfrm>
        </p:spPr>
        <p:txBody>
          <a:bodyPr>
            <a:noAutofit/>
          </a:bodyPr>
          <a:lstStyle/>
          <a:p>
            <a:r>
              <a:rPr lang="en-US" sz="3200" b="1" dirty="0">
                <a:solidFill>
                  <a:srgbClr val="003366"/>
                </a:solidFill>
                <a:latin typeface="Arial" panose="020B0604020202020204" pitchFamily="34" charset="0"/>
                <a:cs typeface="Arial" panose="020B0604020202020204" pitchFamily="34" charset="0"/>
                <a:sym typeface="+mn-ea"/>
              </a:rPr>
              <a:t>Preparing Your Dataset: Structure &amp; Formatting</a:t>
            </a:r>
            <a:endParaRPr lang="en-US" sz="3200" b="1" dirty="0">
              <a:solidFill>
                <a:srgbClr val="003366"/>
              </a:solidFill>
              <a:latin typeface="Arial" panose="020B0604020202020204" pitchFamily="34" charset="0"/>
              <a:cs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C4417C-D9AB-9FF6-FC15-21767B47DE7C}"/>
            </a:ext>
          </a:extLst>
        </p:cNvPr>
        <p:cNvGrpSpPr/>
        <p:nvPr/>
      </p:nvGrpSpPr>
      <p:grpSpPr>
        <a:xfrm>
          <a:off x="0" y="0"/>
          <a:ext cx="0" cy="0"/>
          <a:chOff x="0" y="0"/>
          <a:chExt cx="0" cy="0"/>
        </a:xfrm>
      </p:grpSpPr>
      <p:sp>
        <p:nvSpPr>
          <p:cNvPr id="12" name="Title 3">
            <a:extLst>
              <a:ext uri="{FF2B5EF4-FFF2-40B4-BE49-F238E27FC236}">
                <a16:creationId xmlns:a16="http://schemas.microsoft.com/office/drawing/2014/main" id="{BBB459C9-DAAA-0915-BD20-BD5F97FC9C50}"/>
              </a:ext>
            </a:extLst>
          </p:cNvPr>
          <p:cNvSpPr>
            <a:spLocks noGrp="1"/>
          </p:cNvSpPr>
          <p:nvPr>
            <p:ph type="title"/>
          </p:nvPr>
        </p:nvSpPr>
        <p:spPr>
          <a:xfrm>
            <a:off x="2220434" y="2778717"/>
            <a:ext cx="7433930" cy="792343"/>
          </a:xfrm>
        </p:spPr>
        <p:txBody>
          <a:bodyPr>
            <a:normAutofit/>
          </a:bodyPr>
          <a:lstStyle/>
          <a:p>
            <a:r>
              <a:rPr lang="en-US" sz="4000" b="1" dirty="0">
                <a:solidFill>
                  <a:srgbClr val="003366"/>
                </a:solidFill>
                <a:latin typeface="Arial" panose="020B0604020202020204" pitchFamily="34" charset="0"/>
                <a:cs typeface="Arial" panose="020B0604020202020204" pitchFamily="34" charset="0"/>
                <a:sym typeface="+mn-ea"/>
              </a:rPr>
              <a:t>Developing an analytical plan</a:t>
            </a:r>
            <a:endParaRPr lang="en-US" sz="4000" b="1" dirty="0">
              <a:solidFill>
                <a:srgbClr val="00336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088278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23900" y="203668"/>
            <a:ext cx="10515600" cy="792343"/>
          </a:xfrm>
        </p:spPr>
        <p:txBody>
          <a:bodyPr>
            <a:normAutofit/>
          </a:bodyPr>
          <a:lstStyle/>
          <a:p>
            <a:r>
              <a:rPr lang="en-US" sz="3600" b="1" dirty="0">
                <a:solidFill>
                  <a:srgbClr val="003366"/>
                </a:solidFill>
                <a:latin typeface="Arial" panose="020B0604020202020204" pitchFamily="34" charset="0"/>
                <a:cs typeface="Arial" panose="020B0604020202020204" pitchFamily="34" charset="0"/>
                <a:sym typeface="+mn-ea"/>
              </a:rPr>
              <a:t>Developing an Analytical Plan</a:t>
            </a:r>
            <a:endParaRPr lang="en-US" sz="3600" b="1" dirty="0">
              <a:solidFill>
                <a:srgbClr val="003366"/>
              </a:solidFill>
              <a:latin typeface="Arial" panose="020B0604020202020204" pitchFamily="34" charset="0"/>
              <a:cs typeface="Arial" panose="020B0604020202020204" pitchFamily="34" charset="0"/>
            </a:endParaRPr>
          </a:p>
        </p:txBody>
      </p:sp>
      <p:sp>
        <p:nvSpPr>
          <p:cNvPr id="5" name="Content Placeholder 4"/>
          <p:cNvSpPr>
            <a:spLocks noGrp="1"/>
          </p:cNvSpPr>
          <p:nvPr>
            <p:ph idx="1"/>
          </p:nvPr>
        </p:nvSpPr>
        <p:spPr>
          <a:xfrm>
            <a:off x="838200" y="1307939"/>
            <a:ext cx="5802630" cy="4869024"/>
          </a:xfrm>
        </p:spPr>
        <p:txBody>
          <a:bodyPr>
            <a:normAutofit fontScale="95000" lnSpcReduction="10000"/>
          </a:bodyPr>
          <a:lstStyle/>
          <a:p>
            <a:r>
              <a:rPr lang="en-US" b="1" dirty="0"/>
              <a:t>Clarify Research Questions and Objectives</a:t>
            </a:r>
          </a:p>
          <a:p>
            <a:pPr lvl="1"/>
            <a:r>
              <a:rPr lang="en-US" dirty="0"/>
              <a:t>Begin with a clear articulation of what you want to investigate. Ensure your research questions are specific, measurable, achievable, relevant, and time-bound (SMART).</a:t>
            </a:r>
          </a:p>
          <a:p>
            <a:pPr lvl="1"/>
            <a:endParaRPr lang="en-US" sz="1200" dirty="0"/>
          </a:p>
          <a:p>
            <a:r>
              <a:rPr lang="en-US" b="1" dirty="0"/>
              <a:t>Specify the Statistical Methods</a:t>
            </a:r>
          </a:p>
          <a:p>
            <a:pPr lvl="1"/>
            <a:r>
              <a:rPr lang="en-US" dirty="0"/>
              <a:t>Based on the study design and objectives, decide on the statistical tests and models to be used. Consider the nature of your data (e.g., continuous, categorical) and the hypothesis you aim to test.</a:t>
            </a:r>
          </a:p>
          <a:p>
            <a:endParaRPr lang="en-US" dirty="0"/>
          </a:p>
        </p:txBody>
      </p:sp>
      <p:sp>
        <p:nvSpPr>
          <p:cNvPr id="2" name="Content Placeholder 4">
            <a:extLst>
              <a:ext uri="{FF2B5EF4-FFF2-40B4-BE49-F238E27FC236}">
                <a16:creationId xmlns:a16="http://schemas.microsoft.com/office/drawing/2014/main" id="{1B0BC962-9082-D7B1-89A4-4CD949887CEA}"/>
              </a:ext>
            </a:extLst>
          </p:cNvPr>
          <p:cNvSpPr txBox="1">
            <a:spLocks/>
          </p:cNvSpPr>
          <p:nvPr/>
        </p:nvSpPr>
        <p:spPr>
          <a:xfrm>
            <a:off x="7772400" y="1481584"/>
            <a:ext cx="1443990" cy="1635903"/>
          </a:xfrm>
          <a:prstGeom prst="rect">
            <a:avLst/>
          </a:prstGeom>
        </p:spPr>
        <p:txBody>
          <a:bodyPr vert="horz" lIns="91440" tIns="45720" rIns="91440" bIns="45720" rtlCol="0">
            <a:normAutofit fontScale="4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olidFill>
                  <a:srgbClr val="C00000"/>
                </a:solidFill>
              </a:rPr>
              <a:t>	</a:t>
            </a:r>
            <a:r>
              <a:rPr lang="en-US" sz="27300" b="1" dirty="0">
                <a:solidFill>
                  <a:srgbClr val="C00000"/>
                </a:solidFill>
              </a:rPr>
              <a:t>?</a:t>
            </a:r>
          </a:p>
          <a:p>
            <a:pPr marL="457200" lvl="1" indent="0">
              <a:buNone/>
            </a:pPr>
            <a:endParaRPr lang="en-US" dirty="0">
              <a:solidFill>
                <a:srgbClr val="C00000"/>
              </a:solidFill>
            </a:endParaRPr>
          </a:p>
        </p:txBody>
      </p:sp>
      <p:sp>
        <p:nvSpPr>
          <p:cNvPr id="3" name="Content Placeholder 4">
            <a:extLst>
              <a:ext uri="{FF2B5EF4-FFF2-40B4-BE49-F238E27FC236}">
                <a16:creationId xmlns:a16="http://schemas.microsoft.com/office/drawing/2014/main" id="{E84662CB-D2D5-773E-F6AA-6B8164513C7D}"/>
              </a:ext>
            </a:extLst>
          </p:cNvPr>
          <p:cNvSpPr txBox="1">
            <a:spLocks/>
          </p:cNvSpPr>
          <p:nvPr/>
        </p:nvSpPr>
        <p:spPr>
          <a:xfrm>
            <a:off x="6640830" y="1253359"/>
            <a:ext cx="1443990" cy="1791472"/>
          </a:xfrm>
          <a:prstGeom prst="rect">
            <a:avLst/>
          </a:prstGeom>
        </p:spPr>
        <p:txBody>
          <a:bodyPr vert="horz" lIns="91440" tIns="45720" rIns="91440" bIns="45720" rtlCol="0">
            <a:normAutofit fontScale="9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800" dirty="0"/>
              <a:t>What</a:t>
            </a:r>
          </a:p>
          <a:p>
            <a:pPr marL="0" indent="0">
              <a:buNone/>
            </a:pPr>
            <a:r>
              <a:rPr lang="en-US" sz="3800" dirty="0"/>
              <a:t>How</a:t>
            </a:r>
          </a:p>
          <a:p>
            <a:pPr marL="0" indent="0">
              <a:buNone/>
            </a:pPr>
            <a:r>
              <a:rPr lang="en-US" sz="3800" dirty="0"/>
              <a:t>Which</a:t>
            </a:r>
          </a:p>
          <a:p>
            <a:pPr marL="0" indent="0">
              <a:buNone/>
            </a:pPr>
            <a:endParaRPr lang="en-US" sz="5100" dirty="0"/>
          </a:p>
          <a:p>
            <a:pPr marL="457200" lvl="1" indent="0">
              <a:buNone/>
            </a:pPr>
            <a:endParaRPr lang="en-US" dirty="0"/>
          </a:p>
        </p:txBody>
      </p:sp>
      <p:pic>
        <p:nvPicPr>
          <p:cNvPr id="8" name="Picture 7">
            <a:extLst>
              <a:ext uri="{FF2B5EF4-FFF2-40B4-BE49-F238E27FC236}">
                <a16:creationId xmlns:a16="http://schemas.microsoft.com/office/drawing/2014/main" id="{7C521A29-6E21-D689-F8ED-1F7EE87925BD}"/>
              </a:ext>
            </a:extLst>
          </p:cNvPr>
          <p:cNvPicPr>
            <a:picLocks noChangeAspect="1"/>
          </p:cNvPicPr>
          <p:nvPr/>
        </p:nvPicPr>
        <p:blipFill>
          <a:blip r:embed="rId2"/>
          <a:stretch>
            <a:fillRect/>
          </a:stretch>
        </p:blipFill>
        <p:spPr>
          <a:xfrm>
            <a:off x="6560820" y="3296291"/>
            <a:ext cx="4977282" cy="2735359"/>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CCFBB1D2-1444-7087-8DF5-A3B15BF19228}"/>
              </a:ext>
            </a:extLst>
          </p:cNvPr>
          <p:cNvSpPr>
            <a:spLocks noGrp="1"/>
          </p:cNvSpPr>
          <p:nvPr>
            <p:ph idx="1"/>
          </p:nvPr>
        </p:nvSpPr>
        <p:spPr>
          <a:xfrm>
            <a:off x="838200" y="1825625"/>
            <a:ext cx="10515600" cy="2799538"/>
          </a:xfrm>
        </p:spPr>
        <p:txBody>
          <a:bodyPr/>
          <a:lstStyle/>
          <a:p>
            <a:endParaRPr lang="en-NG"/>
          </a:p>
        </p:txBody>
      </p:sp>
      <p:sp>
        <p:nvSpPr>
          <p:cNvPr id="13" name="TextBox 12">
            <a:extLst>
              <a:ext uri="{FF2B5EF4-FFF2-40B4-BE49-F238E27FC236}">
                <a16:creationId xmlns:a16="http://schemas.microsoft.com/office/drawing/2014/main" id="{90322D6D-C48A-8CCC-4F6E-EC7BAC3D230B}"/>
              </a:ext>
            </a:extLst>
          </p:cNvPr>
          <p:cNvSpPr txBox="1"/>
          <p:nvPr/>
        </p:nvSpPr>
        <p:spPr>
          <a:xfrm>
            <a:off x="265886" y="406804"/>
            <a:ext cx="11472458" cy="584775"/>
          </a:xfrm>
          <a:prstGeom prst="rect">
            <a:avLst/>
          </a:prstGeom>
          <a:noFill/>
        </p:spPr>
        <p:txBody>
          <a:bodyPr wrap="square">
            <a:spAutoFit/>
          </a:bodyPr>
          <a:lstStyle/>
          <a:p>
            <a:r>
              <a:rPr lang="en-US" sz="3200" b="1" dirty="0">
                <a:solidFill>
                  <a:srgbClr val="003366"/>
                </a:solidFill>
                <a:latin typeface="Arial" panose="020B0604020202020204" pitchFamily="34" charset="0"/>
                <a:cs typeface="Arial" panose="020B0604020202020204" pitchFamily="34" charset="0"/>
                <a:sym typeface="+mn-ea"/>
              </a:rPr>
              <a:t>Considerations in Developing an Analytical Plan (2)</a:t>
            </a:r>
            <a:endParaRPr lang="en-NG" sz="3200" dirty="0"/>
          </a:p>
        </p:txBody>
      </p:sp>
      <p:pic>
        <p:nvPicPr>
          <p:cNvPr id="15" name="Picture 14">
            <a:extLst>
              <a:ext uri="{FF2B5EF4-FFF2-40B4-BE49-F238E27FC236}">
                <a16:creationId xmlns:a16="http://schemas.microsoft.com/office/drawing/2014/main" id="{F4D8F182-D3F2-770E-0068-8C5F7D968806}"/>
              </a:ext>
            </a:extLst>
          </p:cNvPr>
          <p:cNvPicPr>
            <a:picLocks noChangeAspect="1"/>
          </p:cNvPicPr>
          <p:nvPr/>
        </p:nvPicPr>
        <p:blipFill>
          <a:blip r:embed="rId2"/>
          <a:stretch>
            <a:fillRect/>
          </a:stretch>
        </p:blipFill>
        <p:spPr>
          <a:xfrm>
            <a:off x="265886" y="1414181"/>
            <a:ext cx="11752675" cy="4061586"/>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935BF-31B1-C1C4-5C29-7B7FBF8357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7261CA-B3FF-53D6-8F9B-84E243BA2896}"/>
              </a:ext>
            </a:extLst>
          </p:cNvPr>
          <p:cNvSpPr>
            <a:spLocks noGrp="1"/>
          </p:cNvSpPr>
          <p:nvPr>
            <p:ph type="title"/>
          </p:nvPr>
        </p:nvSpPr>
        <p:spPr>
          <a:xfrm>
            <a:off x="2044700" y="2879726"/>
            <a:ext cx="8128000" cy="803918"/>
          </a:xfrm>
        </p:spPr>
        <p:txBody>
          <a:bodyPr>
            <a:normAutofit/>
          </a:bodyPr>
          <a:lstStyle/>
          <a:p>
            <a:r>
              <a:rPr lang="en-US" sz="3600" b="1" dirty="0">
                <a:solidFill>
                  <a:srgbClr val="003366"/>
                </a:solidFill>
                <a:latin typeface="Arial" panose="020B0604020202020204" pitchFamily="34" charset="0"/>
                <a:cs typeface="Arial" panose="020B0604020202020204" pitchFamily="34" charset="0"/>
              </a:rPr>
              <a:t>Communication with Statisticians</a:t>
            </a:r>
          </a:p>
        </p:txBody>
      </p:sp>
    </p:spTree>
    <p:extLst>
      <p:ext uri="{BB962C8B-B14F-4D97-AF65-F5344CB8AC3E}">
        <p14:creationId xmlns:p14="http://schemas.microsoft.com/office/powerpoint/2010/main" val="7291985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584F0-40BB-F249-69A8-2276FF1F54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6FD39E-007A-A44E-0300-DC84AFCFADED}"/>
              </a:ext>
            </a:extLst>
          </p:cNvPr>
          <p:cNvSpPr>
            <a:spLocks noGrp="1"/>
          </p:cNvSpPr>
          <p:nvPr>
            <p:ph type="title"/>
          </p:nvPr>
        </p:nvSpPr>
        <p:spPr>
          <a:xfrm>
            <a:off x="698500" y="111126"/>
            <a:ext cx="10515600" cy="803918"/>
          </a:xfrm>
        </p:spPr>
        <p:txBody>
          <a:bodyPr>
            <a:normAutofit/>
          </a:bodyPr>
          <a:lstStyle/>
          <a:p>
            <a:r>
              <a:rPr lang="en-US" sz="3600" b="1" dirty="0">
                <a:solidFill>
                  <a:srgbClr val="003366"/>
                </a:solidFill>
                <a:latin typeface="Arial" panose="020B0604020202020204" pitchFamily="34" charset="0"/>
                <a:cs typeface="Arial" panose="020B0604020202020204" pitchFamily="34" charset="0"/>
              </a:rPr>
              <a:t>Communication with Statisticians</a:t>
            </a:r>
          </a:p>
        </p:txBody>
      </p:sp>
      <p:sp>
        <p:nvSpPr>
          <p:cNvPr id="5" name="Content Placeholder 4">
            <a:extLst>
              <a:ext uri="{FF2B5EF4-FFF2-40B4-BE49-F238E27FC236}">
                <a16:creationId xmlns:a16="http://schemas.microsoft.com/office/drawing/2014/main" id="{46166617-3C11-53B4-931A-DDC0676957F7}"/>
              </a:ext>
            </a:extLst>
          </p:cNvPr>
          <p:cNvSpPr>
            <a:spLocks noGrp="1"/>
          </p:cNvSpPr>
          <p:nvPr>
            <p:ph idx="1"/>
          </p:nvPr>
        </p:nvSpPr>
        <p:spPr>
          <a:xfrm>
            <a:off x="2438400" y="1863725"/>
            <a:ext cx="6108700" cy="2314575"/>
          </a:xfrm>
        </p:spPr>
        <p:txBody>
          <a:bodyPr/>
          <a:lstStyle/>
          <a:p>
            <a:endParaRPr lang="en-NG"/>
          </a:p>
        </p:txBody>
      </p:sp>
      <p:pic>
        <p:nvPicPr>
          <p:cNvPr id="7" name="Picture 6">
            <a:extLst>
              <a:ext uri="{FF2B5EF4-FFF2-40B4-BE49-F238E27FC236}">
                <a16:creationId xmlns:a16="http://schemas.microsoft.com/office/drawing/2014/main" id="{A335DC3F-D868-42CB-8E52-64E8721C6CB6}"/>
              </a:ext>
            </a:extLst>
          </p:cNvPr>
          <p:cNvPicPr>
            <a:picLocks noChangeAspect="1"/>
          </p:cNvPicPr>
          <p:nvPr/>
        </p:nvPicPr>
        <p:blipFill>
          <a:blip r:embed="rId2"/>
          <a:stretch>
            <a:fillRect/>
          </a:stretch>
        </p:blipFill>
        <p:spPr>
          <a:xfrm>
            <a:off x="489984" y="1286186"/>
            <a:ext cx="10172699" cy="4779049"/>
          </a:xfrm>
          <a:prstGeom prst="rect">
            <a:avLst/>
          </a:prstGeom>
        </p:spPr>
      </p:pic>
    </p:spTree>
    <p:extLst>
      <p:ext uri="{BB962C8B-B14F-4D97-AF65-F5344CB8AC3E}">
        <p14:creationId xmlns:p14="http://schemas.microsoft.com/office/powerpoint/2010/main" val="22195111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4A493-C6A0-E196-2927-0C7791CD1E95}"/>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B52254AE-D502-7DBF-28C0-3B8B271B423B}"/>
              </a:ext>
            </a:extLst>
          </p:cNvPr>
          <p:cNvSpPr>
            <a:spLocks noGrp="1"/>
          </p:cNvSpPr>
          <p:nvPr>
            <p:ph idx="1"/>
          </p:nvPr>
        </p:nvSpPr>
        <p:spPr>
          <a:xfrm>
            <a:off x="2480310" y="1825625"/>
            <a:ext cx="7623810" cy="3123565"/>
          </a:xfrm>
        </p:spPr>
        <p:txBody>
          <a:bodyPr/>
          <a:lstStyle/>
          <a:p>
            <a:endParaRPr lang="en-NG" dirty="0"/>
          </a:p>
        </p:txBody>
      </p:sp>
      <p:pic>
        <p:nvPicPr>
          <p:cNvPr id="9" name="Picture 8">
            <a:extLst>
              <a:ext uri="{FF2B5EF4-FFF2-40B4-BE49-F238E27FC236}">
                <a16:creationId xmlns:a16="http://schemas.microsoft.com/office/drawing/2014/main" id="{29F8F257-C708-8A57-7A4D-FD346EA3644F}"/>
              </a:ext>
            </a:extLst>
          </p:cNvPr>
          <p:cNvPicPr>
            <a:picLocks noChangeAspect="1"/>
          </p:cNvPicPr>
          <p:nvPr/>
        </p:nvPicPr>
        <p:blipFill>
          <a:blip r:embed="rId2"/>
          <a:stretch>
            <a:fillRect/>
          </a:stretch>
        </p:blipFill>
        <p:spPr>
          <a:xfrm>
            <a:off x="331470" y="-58409"/>
            <a:ext cx="11216640" cy="6219179"/>
          </a:xfrm>
          <a:prstGeom prst="rect">
            <a:avLst/>
          </a:prstGeom>
        </p:spPr>
      </p:pic>
    </p:spTree>
    <p:extLst>
      <p:ext uri="{BB962C8B-B14F-4D97-AF65-F5344CB8AC3E}">
        <p14:creationId xmlns:p14="http://schemas.microsoft.com/office/powerpoint/2010/main" val="1021431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17"/>
          <p:cNvSpPr txBox="1">
            <a:spLocks noGrp="1"/>
          </p:cNvSpPr>
          <p:nvPr>
            <p:ph type="title"/>
          </p:nvPr>
        </p:nvSpPr>
        <p:spPr>
          <a:xfrm>
            <a:off x="838200" y="365125"/>
            <a:ext cx="10515600" cy="861791"/>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panose="020F0502020204030204"/>
              <a:buNone/>
            </a:pPr>
            <a:r>
              <a:rPr lang="en-US" sz="3600" b="1" dirty="0">
                <a:solidFill>
                  <a:srgbClr val="003366"/>
                </a:solidFill>
                <a:latin typeface="Arial" panose="020B0604020202020204" pitchFamily="34" charset="0"/>
                <a:cs typeface="Arial" panose="020B0604020202020204" pitchFamily="34" charset="0"/>
              </a:rPr>
              <a:t>Group Discussion</a:t>
            </a:r>
          </a:p>
        </p:txBody>
      </p:sp>
      <p:sp>
        <p:nvSpPr>
          <p:cNvPr id="301" name="Google Shape;301;p17"/>
          <p:cNvSpPr txBox="1">
            <a:spLocks noGrp="1"/>
          </p:cNvSpPr>
          <p:nvPr>
            <p:ph type="body" idx="1"/>
          </p:nvPr>
        </p:nvSpPr>
        <p:spPr>
          <a:xfrm>
            <a:off x="3289300" y="1366616"/>
            <a:ext cx="5143500" cy="4982370"/>
          </a:xfrm>
          <a:prstGeom prst="rect">
            <a:avLst/>
          </a:prstGeom>
          <a:noFill/>
          <a:ln>
            <a:noFill/>
          </a:ln>
        </p:spPr>
        <p:txBody>
          <a:bodyPr spcFirstLastPara="1" wrap="square" lIns="91425" tIns="45700" rIns="91425" bIns="45700" anchor="t" anchorCtr="0">
            <a:normAutofit/>
          </a:bodyPr>
          <a:lstStyle/>
          <a:p>
            <a:pPr marL="228600" lvl="0" indent="-228600" algn="ctr" rtl="0">
              <a:lnSpc>
                <a:spcPct val="90000"/>
              </a:lnSpc>
              <a:spcBef>
                <a:spcPts val="0"/>
              </a:spcBef>
              <a:spcAft>
                <a:spcPts val="0"/>
              </a:spcAft>
              <a:buClr>
                <a:schemeClr val="dk1"/>
              </a:buClr>
              <a:buSzPts val="2800"/>
              <a:buChar char="•"/>
            </a:pPr>
            <a:r>
              <a:rPr lang="en-US" sz="3200" dirty="0"/>
              <a:t>How have your previous interactions with statisticians gone?</a:t>
            </a:r>
          </a:p>
          <a:p>
            <a:pPr marL="228600" lvl="0" indent="-228600" algn="l" rtl="0">
              <a:lnSpc>
                <a:spcPct val="90000"/>
              </a:lnSpc>
              <a:spcBef>
                <a:spcPts val="0"/>
              </a:spcBef>
              <a:spcAft>
                <a:spcPts val="0"/>
              </a:spcAft>
              <a:buClr>
                <a:schemeClr val="dk1"/>
              </a:buClr>
              <a:buSzPts val="2800"/>
              <a:buChar char="•"/>
            </a:pPr>
            <a:endParaRPr lang="en-US" sz="1800" dirty="0"/>
          </a:p>
          <a:p>
            <a:pPr marL="228600" lvl="0" indent="-228600" algn="ctr" rtl="0">
              <a:lnSpc>
                <a:spcPct val="90000"/>
              </a:lnSpc>
              <a:spcBef>
                <a:spcPts val="1000"/>
              </a:spcBef>
              <a:spcAft>
                <a:spcPts val="0"/>
              </a:spcAft>
              <a:buClr>
                <a:schemeClr val="dk1"/>
              </a:buClr>
              <a:buSzPts val="2800"/>
              <a:buChar char="•"/>
            </a:pPr>
            <a:r>
              <a:rPr lang="en-US" sz="3200" dirty="0"/>
              <a:t>Are there opportunities for improvement?</a:t>
            </a:r>
          </a:p>
          <a:p>
            <a:pPr marL="228600" lvl="0" indent="-228600" algn="ctr" rtl="0">
              <a:lnSpc>
                <a:spcPct val="90000"/>
              </a:lnSpc>
              <a:spcBef>
                <a:spcPts val="1000"/>
              </a:spcBef>
              <a:spcAft>
                <a:spcPts val="0"/>
              </a:spcAft>
              <a:buClr>
                <a:schemeClr val="dk1"/>
              </a:buClr>
              <a:buSzPts val="2800"/>
              <a:buChar char="•"/>
            </a:pPr>
            <a:endParaRPr lang="en-US" sz="1600" dirty="0"/>
          </a:p>
          <a:p>
            <a:pPr marL="228600" lvl="0" indent="-228600" algn="ctr" rtl="0">
              <a:lnSpc>
                <a:spcPct val="90000"/>
              </a:lnSpc>
              <a:spcBef>
                <a:spcPts val="1000"/>
              </a:spcBef>
              <a:spcAft>
                <a:spcPts val="0"/>
              </a:spcAft>
              <a:buClr>
                <a:schemeClr val="dk1"/>
              </a:buClr>
              <a:buSzPts val="2800"/>
              <a:buChar char="•"/>
            </a:pPr>
            <a:r>
              <a:rPr lang="en-US" sz="3200" dirty="0"/>
              <a:t>What would you do better to ensure efficient and successful collaboration?	</a:t>
            </a:r>
          </a:p>
        </p:txBody>
      </p:sp>
      <p:sp>
        <p:nvSpPr>
          <p:cNvPr id="2" name="Google Shape;301;p17">
            <a:extLst>
              <a:ext uri="{FF2B5EF4-FFF2-40B4-BE49-F238E27FC236}">
                <a16:creationId xmlns:a16="http://schemas.microsoft.com/office/drawing/2014/main" id="{9AF7745C-5079-6309-68A4-07E5CE40646C}"/>
              </a:ext>
            </a:extLst>
          </p:cNvPr>
          <p:cNvSpPr txBox="1">
            <a:spLocks/>
          </p:cNvSpPr>
          <p:nvPr/>
        </p:nvSpPr>
        <p:spPr>
          <a:xfrm>
            <a:off x="838200" y="1545430"/>
            <a:ext cx="2540000" cy="5198270"/>
          </a:xfrm>
          <a:prstGeom prst="rect">
            <a:avLst/>
          </a:prstGeom>
          <a:noFill/>
          <a:ln>
            <a:noFill/>
          </a:ln>
        </p:spPr>
        <p:txBody>
          <a:bodyPr spcFirstLastPara="1" vert="horz" wrap="square" lIns="91425" tIns="45700" rIns="91425" bIns="45700" rtlCol="0" anchor="t" anchorCtr="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Clr>
                <a:schemeClr val="dk1"/>
              </a:buClr>
              <a:buSzPts val="2800"/>
              <a:buNone/>
            </a:pPr>
            <a:r>
              <a:rPr lang="en-US" sz="41300" dirty="0">
                <a:solidFill>
                  <a:schemeClr val="accent2">
                    <a:lumMod val="75000"/>
                  </a:schemeClr>
                </a:solidFill>
              </a:rPr>
              <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p:nvPr/>
        </p:nvSpPr>
        <p:spPr>
          <a:xfrm>
            <a:off x="2812837" y="1468755"/>
            <a:ext cx="6566326" cy="4354830"/>
          </a:xfrm>
          <a:prstGeom prst="rect">
            <a:avLst/>
          </a:prstGeom>
          <a:noFill/>
        </p:spPr>
        <p:txBody>
          <a:bodyPr wrap="square" rtlCol="0">
            <a:noAutofit/>
          </a:bodyPr>
          <a:lstStyle/>
          <a:p>
            <a:pPr algn="ctr"/>
            <a:r>
              <a:rPr lang="en-US" sz="8000" dirty="0">
                <a:latin typeface="Aharoni" panose="02010803020104030203" pitchFamily="2" charset="-79"/>
                <a:cs typeface="Aharoni" panose="02010803020104030203" pitchFamily="2" charset="-79"/>
              </a:rPr>
              <a:t>Thank you!</a:t>
            </a:r>
          </a:p>
          <a:p>
            <a:pPr algn="ctr"/>
            <a:endParaRPr lang="en-US" sz="8000" dirty="0">
              <a:latin typeface="Aharoni" panose="02010803020104030203" pitchFamily="2" charset="-79"/>
              <a:cs typeface="Aharoni" panose="02010803020104030203" pitchFamily="2" charset="-79"/>
            </a:endParaRPr>
          </a:p>
          <a:p>
            <a:pPr algn="ctr"/>
            <a:r>
              <a:rPr lang="en-US" sz="8000" dirty="0">
                <a:latin typeface="Aharoni" panose="02010803020104030203" pitchFamily="2" charset="-79"/>
                <a:cs typeface="Aharoni" panose="02010803020104030203" pitchFamily="2" charset="-79"/>
              </a:rPr>
              <a:t>Q&amp;A?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AC8ABB8FFC22D4E8088A1620D99C832" ma:contentTypeVersion="3" ma:contentTypeDescription="Create a new document." ma:contentTypeScope="" ma:versionID="22e9f83e17fbcecfc8411f67eb416e96">
  <xsd:schema xmlns:xsd="http://www.w3.org/2001/XMLSchema" xmlns:xs="http://www.w3.org/2001/XMLSchema" xmlns:p="http://schemas.microsoft.com/office/2006/metadata/properties" xmlns:ns2="4dc64a93-6719-4f13-8247-7916aa214c10" targetNamespace="http://schemas.microsoft.com/office/2006/metadata/properties" ma:root="true" ma:fieldsID="832602cd88e3affc27bc2316907676e8" ns2:_="">
    <xsd:import namespace="4dc64a93-6719-4f13-8247-7916aa214c10"/>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c64a93-6719-4f13-8247-7916aa214c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6DA4112-1C52-4A87-B183-F3ECA81057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dc64a93-6719-4f13-8247-7916aa214c1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3EC3C10-325A-48A0-8A89-399FA6F41D00}">
  <ds:schemaRefs/>
</ds:datastoreItem>
</file>

<file path=customXml/itemProps3.xml><?xml version="1.0" encoding="utf-8"?>
<ds:datastoreItem xmlns:ds="http://schemas.openxmlformats.org/officeDocument/2006/customXml" ds:itemID="{8207D4D8-0A86-4456-A5FE-33114DB9ECD7}">
  <ds:schemaRefs>
    <ds:schemaRef ds:uri="http://schemas.microsoft.com/office/2006/metadata/properties"/>
    <ds:schemaRef ds:uri="http://www.w3.org/XML/1998/namespace"/>
    <ds:schemaRef ds:uri="f5de9215-86bc-4059-b445-233b46b31a63"/>
    <ds:schemaRef ds:uri="http://purl.org/dc/dcmitype/"/>
    <ds:schemaRef ds:uri="http://schemas.openxmlformats.org/package/2006/metadata/core-properties"/>
    <ds:schemaRef ds:uri="http://schemas.microsoft.com/office/infopath/2007/PartnerControls"/>
    <ds:schemaRef ds:uri="http://schemas.microsoft.com/office/2006/documentManagement/types"/>
    <ds:schemaRef ds:uri="http://purl.org/dc/elements/1.1/"/>
    <ds:schemaRef ds:uri="f65bd33f-4642-4d95-937d-1ab46361a753"/>
    <ds:schemaRef ds:uri="http://purl.org/dc/terms/"/>
  </ds:schemaRefs>
</ds:datastoreItem>
</file>

<file path=docProps/app.xml><?xml version="1.0" encoding="utf-8"?>
<Properties xmlns="http://schemas.openxmlformats.org/officeDocument/2006/extended-properties" xmlns:vt="http://schemas.openxmlformats.org/officeDocument/2006/docPropsVTypes">
  <TotalTime>4393</TotalTime>
  <Words>1099</Words>
  <Application>Microsoft Office PowerPoint</Application>
  <PresentationFormat>Widescreen</PresentationFormat>
  <Paragraphs>120</Paragraphs>
  <Slides>23</Slides>
  <Notes>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23</vt:i4>
      </vt:variant>
    </vt:vector>
  </HeadingPairs>
  <TitlesOfParts>
    <vt:vector size="30" baseType="lpstr">
      <vt:lpstr>Aharoni</vt:lpstr>
      <vt:lpstr>Arial</vt:lpstr>
      <vt:lpstr>Calibri</vt:lpstr>
      <vt:lpstr>Calibri Light</vt:lpstr>
      <vt:lpstr>Times New Roman</vt:lpstr>
      <vt:lpstr>Office Theme</vt:lpstr>
      <vt:lpstr>Custom Design</vt:lpstr>
      <vt:lpstr>MSK Global Cancer and Research Training (GCRT) Program  African Research Group for Oncology (ARGO)</vt:lpstr>
      <vt:lpstr>Why Statistics Matter in Clinical or Epidemiological Research</vt:lpstr>
      <vt:lpstr>Why Statistics Matter in Clinical or Epidemiological Research</vt:lpstr>
      <vt:lpstr>The Role of a Statistician</vt:lpstr>
      <vt:lpstr>Challenges in Clinician-Statistician Collaboration</vt:lpstr>
      <vt:lpstr>When to Engage a Statistician?</vt:lpstr>
      <vt:lpstr>When to engage a Statistician?</vt:lpstr>
      <vt:lpstr>Optimal Engagement Process (2)</vt:lpstr>
      <vt:lpstr>Optimal Engagement Process (2)</vt:lpstr>
      <vt:lpstr>Best Practices in Setting up Research Datasets</vt:lpstr>
      <vt:lpstr>Best Practices in Setting Up Research Datasets (1)</vt:lpstr>
      <vt:lpstr>Pillars Data Quality Assurance</vt:lpstr>
      <vt:lpstr>Best Practices in Setting Up Research Dataset</vt:lpstr>
      <vt:lpstr>Preparing Your Dataset: Structure &amp; Formatting</vt:lpstr>
      <vt:lpstr>Preparing Your Dataset: Structure &amp; Formatting</vt:lpstr>
      <vt:lpstr>Developing an analytical plan</vt:lpstr>
      <vt:lpstr>Developing an Analytical Plan</vt:lpstr>
      <vt:lpstr>PowerPoint Presentation</vt:lpstr>
      <vt:lpstr>Communication with Statisticians</vt:lpstr>
      <vt:lpstr>Communication with Statisticians</vt:lpstr>
      <vt:lpstr>PowerPoint Presentation</vt:lpstr>
      <vt:lpstr>Group Discussion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Randolph, Katherine;bhARGO Oluseyi</dc:creator>
  <cp:lastModifiedBy>JWM</cp:lastModifiedBy>
  <cp:revision>102</cp:revision>
  <cp:lastPrinted>2023-05-08T20:06:00Z</cp:lastPrinted>
  <dcterms:created xsi:type="dcterms:W3CDTF">2023-04-17T19:53:00Z</dcterms:created>
  <dcterms:modified xsi:type="dcterms:W3CDTF">2026-04-10T10:12:00Z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0x0101004AC8ABB8FFC22D4E8088A1620D99C832</vt:lpwstr>
  </property>
  <property fmtid="{D5CDD505-2E9C-101B-9397-08002B2CF9AE}" pid="3" name="ICV">
    <vt:lpwstr>02D7DEABCDD34DC39B1D853C3CAD80D9_13</vt:lpwstr>
  </property>
  <property fmtid="{D5CDD505-2E9C-101B-9397-08002B2CF9AE}" pid="4" name="KSOProductBuildVer">
    <vt:lpwstr>1033-12.2.0.13489</vt:lpwstr>
  </property>
</Properties>
</file>