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47"/>
  </p:notesMasterIdLst>
  <p:sldIdLst>
    <p:sldId id="11044" r:id="rId6"/>
    <p:sldId id="11058" r:id="rId7"/>
    <p:sldId id="11045" r:id="rId8"/>
    <p:sldId id="11054" r:id="rId9"/>
    <p:sldId id="11055" r:id="rId10"/>
    <p:sldId id="11060" r:id="rId11"/>
    <p:sldId id="11057" r:id="rId12"/>
    <p:sldId id="11061" r:id="rId13"/>
    <p:sldId id="11063" r:id="rId14"/>
    <p:sldId id="11066" r:id="rId15"/>
    <p:sldId id="11068" r:id="rId16"/>
    <p:sldId id="11069" r:id="rId17"/>
    <p:sldId id="11070" r:id="rId18"/>
    <p:sldId id="11071" r:id="rId19"/>
    <p:sldId id="11072" r:id="rId20"/>
    <p:sldId id="11073" r:id="rId21"/>
    <p:sldId id="11075" r:id="rId22"/>
    <p:sldId id="11076" r:id="rId23"/>
    <p:sldId id="11077" r:id="rId24"/>
    <p:sldId id="11079" r:id="rId25"/>
    <p:sldId id="11097" r:id="rId26"/>
    <p:sldId id="11080" r:id="rId27"/>
    <p:sldId id="11081" r:id="rId28"/>
    <p:sldId id="11083" r:id="rId29"/>
    <p:sldId id="11084" r:id="rId30"/>
    <p:sldId id="11085" r:id="rId31"/>
    <p:sldId id="11086" r:id="rId32"/>
    <p:sldId id="11087" r:id="rId33"/>
    <p:sldId id="11067" r:id="rId34"/>
    <p:sldId id="11065" r:id="rId35"/>
    <p:sldId id="11099" r:id="rId36"/>
    <p:sldId id="11089" r:id="rId37"/>
    <p:sldId id="11090" r:id="rId38"/>
    <p:sldId id="11091" r:id="rId39"/>
    <p:sldId id="11092" r:id="rId40"/>
    <p:sldId id="11094" r:id="rId41"/>
    <p:sldId id="11095" r:id="rId42"/>
    <p:sldId id="11096" r:id="rId43"/>
    <p:sldId id="11093" r:id="rId44"/>
    <p:sldId id="11088" r:id="rId45"/>
    <p:sldId id="1106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96CF0A-6EF4-4B5A-BEB3-51EC51F0198B}" v="1" dt="2026-03-20T16:15:03.947"/>
    <p1510:client id="{FA228FC6-34FF-4424-AC1B-0B2755A0BAE4}" v="7" dt="2026-03-20T16:25:59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92700"/>
  </p:normalViewPr>
  <p:slideViewPr>
    <p:cSldViewPr snapToGrid="0">
      <p:cViewPr varScale="1">
        <p:scale>
          <a:sx n="93" d="100"/>
          <a:sy n="93" d="100"/>
        </p:scale>
        <p:origin x="-1112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8A96CF0A-6EF4-4B5A-BEB3-51EC51F0198B}"/>
    <pc:docChg chg="modSld">
      <pc:chgData name="" userId="" providerId="" clId="Web-{8A96CF0A-6EF4-4B5A-BEB3-51EC51F0198B}" dt="2026-03-20T16:15:03.947" v="0" actId="20577"/>
      <pc:docMkLst>
        <pc:docMk/>
      </pc:docMkLst>
      <pc:sldChg chg="modSp">
        <pc:chgData name="" userId="" providerId="" clId="Web-{8A96CF0A-6EF4-4B5A-BEB3-51EC51F0198B}" dt="2026-03-20T16:15:03.947" v="0" actId="20577"/>
        <pc:sldMkLst>
          <pc:docMk/>
          <pc:sldMk cId="3583735967" sldId="11044"/>
        </pc:sldMkLst>
        <pc:spChg chg="mod">
          <ac:chgData name="" userId="" providerId="" clId="Web-{8A96CF0A-6EF4-4B5A-BEB3-51EC51F0198B}" dt="2026-03-20T16:15:03.947" v="0" actId="20577"/>
          <ac:spMkLst>
            <pc:docMk/>
            <pc:sldMk cId="3583735967" sldId="11044"/>
            <ac:spMk id="3" creationId="{076CF193-54E8-C14F-D5F2-620D39B124EE}"/>
          </ac:spMkLst>
        </pc:spChg>
      </pc:sldChg>
    </pc:docChg>
  </pc:docChgLst>
  <pc:docChgLst>
    <pc:chgData name="Choonawala, Naqiya" userId="S::choonan@mskcc.org::c69efc89-5a60-4c09-92bf-0fef9cde0a91" providerId="AD" clId="Web-{FA228FC6-34FF-4424-AC1B-0B2755A0BAE4}"/>
    <pc:docChg chg="modSld">
      <pc:chgData name="Choonawala, Naqiya" userId="S::choonan@mskcc.org::c69efc89-5a60-4c09-92bf-0fef9cde0a91" providerId="AD" clId="Web-{FA228FC6-34FF-4424-AC1B-0B2755A0BAE4}" dt="2026-03-20T16:25:59.161" v="5" actId="1076"/>
      <pc:docMkLst>
        <pc:docMk/>
      </pc:docMkLst>
      <pc:sldChg chg="addSp modSp">
        <pc:chgData name="Choonawala, Naqiya" userId="S::choonan@mskcc.org::c69efc89-5a60-4c09-92bf-0fef9cde0a91" providerId="AD" clId="Web-{FA228FC6-34FF-4424-AC1B-0B2755A0BAE4}" dt="2026-03-20T16:25:59.161" v="5" actId="1076"/>
        <pc:sldMkLst>
          <pc:docMk/>
          <pc:sldMk cId="3583735967" sldId="11044"/>
        </pc:sldMkLst>
        <pc:spChg chg="mod">
          <ac:chgData name="Choonawala, Naqiya" userId="S::choonan@mskcc.org::c69efc89-5a60-4c09-92bf-0fef9cde0a91" providerId="AD" clId="Web-{FA228FC6-34FF-4424-AC1B-0B2755A0BAE4}" dt="2026-03-20T16:25:51.254" v="1" actId="1076"/>
          <ac:spMkLst>
            <pc:docMk/>
            <pc:sldMk cId="3583735967" sldId="11044"/>
            <ac:spMk id="2" creationId="{50E2BEC8-CD1B-A147-3B92-497C86236E4A}"/>
          </ac:spMkLst>
        </pc:spChg>
        <pc:picChg chg="add mod">
          <ac:chgData name="Choonawala, Naqiya" userId="S::choonan@mskcc.org::c69efc89-5a60-4c09-92bf-0fef9cde0a91" providerId="AD" clId="Web-{FA228FC6-34FF-4424-AC1B-0B2755A0BAE4}" dt="2026-03-20T16:25:59.161" v="5" actId="1076"/>
          <ac:picMkLst>
            <pc:docMk/>
            <pc:sldMk cId="3583735967" sldId="11044"/>
            <ac:picMk id="4" creationId="{B606F961-CAAA-F786-7E9C-BEB64D51802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10F10-03CC-4A1B-8A94-675EFF5B135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E0CEA-B2D0-4E12-978E-8EF7657D0A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What do we do when one team goal (inclusivity) in direct conflict with other (efficiency)?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E0CEA-B2D0-4E12-978E-8EF7657D0A9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4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can be effective and collaborative when used appropriately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E0CEA-B2D0-4E12-978E-8EF7657D0A9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48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E0CEA-B2D0-4E12-978E-8EF7657D0A9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985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What do we do when one team goal (inclusivity) in direct conflict with other (efficiency)?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7E0CEA-B2D0-4E12-978E-8EF7657D0A90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9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E1A-D53A-4E00-820D-684ECE840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9329-E84D-47E1-8E72-A8AB0B0A9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4D120-8274-4855-9D5B-E6C9A82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EC7AD-72E0-4B4B-8F8F-F082EAC7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76AE-E7AD-4946-ABF0-35C220C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7AC-F6F2-403D-9131-CD965545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7B90-68E8-4CD1-BC1C-B0D132CB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32462-C3A8-462E-8B4E-07DFCA69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FE426-4740-45E6-9C56-0B7FB64E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204BF-C159-4376-AE21-B6BC4996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8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E7B9-C55D-449B-A527-B3A8663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9E33-4D74-4A55-BDF0-B14B03B7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3CF-2007-478A-9F4B-E3E02190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C39F-6774-49AE-A2A9-99C8BAD3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E543-40BC-4DB3-A0FD-060217DE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3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B206-955A-4712-A328-FAD553A1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8800-56D4-41E3-A8EE-D1C6262F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96E-C658-4062-8AE5-FA5FA7667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666BC-29A5-4A89-B84E-1FFE2E60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C5ED1-DF1E-4A75-BC74-CE89F20E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A645B-68E5-4FC5-8629-F6692AA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8BE-EEFD-4875-A2A6-FDD13F6D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C7976-46E0-4885-AB7A-588C1EB81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7B81-7FDE-434B-91DF-1939F2D4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ACA4A-FA37-4BC1-A3BF-0F8936C05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02E35-52D0-421F-9802-FECD3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89651-E18C-41ED-82DF-DA849D90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30971-00F1-4E68-B694-009F0B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7BFF-1B6B-46B3-AE1F-36C46713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066-A61F-4CD4-A1B6-CB21BD83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EF9EA-35E0-43E1-A9B7-15E228A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B76B6-9767-4A75-B3B5-37D12596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01203-23D7-4E9C-B727-BAFA5291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695F6-5752-4A25-831B-9A47943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6A295-5B12-42DA-81D3-C61E3F0A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56FC-6392-4C19-A02F-3D186AE2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6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F7D9-E77A-4C65-8921-7E192DA5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ED21A-4A45-44C0-9CE2-E45F17BB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E185-CDB8-4ACD-A1EB-EF8025445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C891-0BFB-4027-ADE7-E66946A9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C78AF-FE05-4E2F-AC9A-008B1329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8544-BE9A-4134-ACE4-507F2264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1C74-7004-427A-A543-C82D47930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89D-7D81-4E9A-85DF-957FB143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16C0-D516-45F7-8BC4-3507C943C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7ED0D-F7CA-47C2-BA19-F701517F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AFC5-C395-4EB6-877F-F468FFD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610F3-6AB5-484A-A713-034304DB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2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4AC1-1CB5-447D-8504-001E5E24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B0BE-0934-484C-8A7D-DCFA699F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053A-0B50-436C-B015-8189CE40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5769-33CC-4D5A-A8B1-CA7D502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4DB-1903-4129-9109-EE34D0CF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3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2E44D-401B-46F6-9E90-8431A43C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26E5B-3E62-4F2E-9194-078E6B8C8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8976A-7297-42A4-B43D-47CFFFDB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7F09E-1B08-41FB-A50D-B6664EE3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026D-A43E-4292-8BFE-20491D67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0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5E47407-2EC8-524C-85CD-E0BC1A1C8F1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5" y="1920241"/>
            <a:ext cx="7419975" cy="1508760"/>
          </a:xfrm>
        </p:spPr>
        <p:txBody>
          <a:bodyPr vert="horz" anchor="t"/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2E778-C602-5B40-8E0C-1BAE808E3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825" y="4389120"/>
            <a:ext cx="3505201" cy="4572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Month 00, 20XX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A9A0FEB-2318-1E41-A04B-A70249763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3" y="3566160"/>
            <a:ext cx="7419975" cy="549249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712B6-3AED-D544-981A-57D7BE073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3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D4DC-2C61-E84B-BADF-7DD41D575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BDDB8-7E46-B14A-82FA-1F6B79511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FDB06-852C-BC41-B094-5D8C6764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D894-5CC7-364E-B566-105963A9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2AAF8-D270-F145-AA1A-1CCC952E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0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33BF-23EF-9F49-BB2B-DF0D5C6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A98D-7C63-CB4E-891A-6A894027A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4B58-F343-C34D-AE41-791A2C8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264D-011D-A341-802E-5FC7D876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6FEB-CFCD-864A-9FF0-01D84EAA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2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C347-CA59-6849-9AF2-7BE1E78C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D529D-4F1E-5A48-AB0E-AB6B56031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3686-2B17-2449-93D3-2F8C4474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915BA-9583-C245-9098-11468978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6120-6936-AB44-8F26-AB3D02D1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7EF7-9198-0549-98A7-019278D5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CD54D-663B-834E-8990-77A5B24BD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26522-3A3D-7C4C-8DF9-98278AE9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60F2-088D-444A-8539-810FF99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F84D-7012-6848-8C74-1CC5374E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DD74-2737-9748-B9C8-3B998128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C3D-CA9D-8448-88E4-F1F01255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5990B-83CA-F842-B362-04D2928A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C9184-CA70-D74B-9711-9380D53D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EAE4C-177F-8D46-B6DC-25FA4AEA0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5335D-C201-7F49-9617-1B0803C72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F6AE5-0D27-B34D-AF6F-28052167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D794B-3CDE-FF48-93CB-E63BCDE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F96D6-C9CB-484B-ACC1-7914030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8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397-0C19-454A-9702-1EB1AD9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C263C-3CA4-8543-BC4C-AE253557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4BAD4-D3BA-314A-8969-AA69C56B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B3339-0C05-584C-93AC-A7C164F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76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6526-0964-6147-9EAD-9BC41226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6FC94A-7C86-6646-812E-48671060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6803-952E-F54C-9F8C-53C96E12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4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CE0F-BF5E-3E45-8505-47585234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4DD-D327-C14F-B5D5-6197AE9C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4376-0B33-5843-87A5-D054AA1F0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6355-65BC-5C47-A778-5F39577A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D378-C5B2-9248-BD2D-E85CC169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1A39C-59F6-7841-9811-9656095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DE8-33DD-BE47-BB9C-FF1A292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7AE1-6CCC-AA4E-AB8E-7436D1DE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B139-E7B8-8040-A46D-1350F8B77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E732A-5A55-D54B-BC55-517D93F8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C3F90-1E91-CC4B-A711-DD68F9DA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7E5F2-5E43-4F41-902A-88287AB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0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E499-1D7C-E843-9F05-7EAC1FEF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A5021-4B1B-FA4F-8A2C-99393B3FA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0A95-D44D-174A-B20A-F2292BA4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D180-0644-6742-BB10-A43BFC95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07B26-C5F8-224E-B768-72FA29A1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48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50979-CA41-3943-B712-85B48060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CD8A9-4233-A840-A472-224335F11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2B6D-F2D6-764B-A0D8-AFF5C5BE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84B2-2FCE-694A-872A-31468BF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EF8C-F8FE-7645-8EB0-5BE3B8F9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9DD5B-344D-4BF2-B1E2-2A67565E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54303-F829-4939-86C5-F748367E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F779F2-8459-D347-AC40-F5EB731399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BEF30-8A9E-9A4F-BFB0-72DAABF7C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0F50-E1DB-D445-B714-37057AF1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53D6-B340-8F48-9692-6E3085FB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630B-C916-B64F-8F73-495357F8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4062-DDA1-3047-8F57-E1E64C05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C3D1-6AFA-B744-A5E4-D43E42FF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CF193-54E8-C14F-D5F2-620D39B1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41" y="1106034"/>
            <a:ext cx="5852067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>
                <a:latin typeface="Arial"/>
                <a:cs typeface="Arial"/>
              </a:rPr>
              <a:t>MSK Global Cancer Research and Training (GCRT) </a:t>
            </a:r>
            <a:r>
              <a:rPr lang="en-US" sz="3200" dirty="0">
                <a:latin typeface="Arial"/>
                <a:cs typeface="Arial"/>
              </a:rPr>
              <a:t> 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>
                <a:latin typeface="Arial"/>
                <a:cs typeface="Arial"/>
              </a:rPr>
              <a:t>African Research Group for </a:t>
            </a:r>
            <a:r>
              <a:rPr lang="en-US" sz="3200" dirty="0">
                <a:latin typeface="Arial"/>
                <a:cs typeface="Arial"/>
              </a:rPr>
              <a:t>Oncology (ARGO)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3E1A-8AC6-4CFB-BBC0-46554D74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93505" y="2742299"/>
            <a:ext cx="4708831" cy="15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9F8E5C-1791-A0E5-F3A6-3B4C88967CF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93504" y="1132683"/>
            <a:ext cx="4708833" cy="994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E2BEC8-CD1B-A147-3B92-497C86236E4A}"/>
              </a:ext>
            </a:extLst>
          </p:cNvPr>
          <p:cNvSpPr txBox="1"/>
          <p:nvPr/>
        </p:nvSpPr>
        <p:spPr>
          <a:xfrm>
            <a:off x="470772" y="4641414"/>
            <a:ext cx="526784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Collaborative Writing in Team Science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Victoria Mango, Fatimah Abdulkareem, Adebola Adedimeji, Natalie Cain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606F961-CAAA-F786-7E9C-BEB64D518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964" y="4739465"/>
            <a:ext cx="3355911" cy="171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7091" y="1451553"/>
            <a:ext cx="6497781" cy="4351338"/>
          </a:xfrm>
        </p:spPr>
        <p:txBody>
          <a:bodyPr>
            <a:noAutofit/>
          </a:bodyPr>
          <a:lstStyle/>
          <a:p>
            <a:pPr algn="l"/>
            <a:r>
              <a:rPr lang="en-US" sz="2600" dirty="0">
                <a:solidFill>
                  <a:srgbClr val="001234"/>
                </a:solidFill>
                <a:latin typeface="Mulish"/>
              </a:rPr>
              <a:t>T</a:t>
            </a:r>
            <a:r>
              <a:rPr lang="en-US" sz="2600" b="0" i="0" dirty="0">
                <a:solidFill>
                  <a:srgbClr val="001234"/>
                </a:solidFill>
                <a:effectLst/>
                <a:latin typeface="Mulish"/>
              </a:rPr>
              <a:t>he process of writing and creating any type of content simultaneously with other people</a:t>
            </a:r>
          </a:p>
          <a:p>
            <a:pPr algn="l"/>
            <a:endParaRPr lang="en-US" sz="2600" dirty="0">
              <a:solidFill>
                <a:srgbClr val="001234"/>
              </a:solidFill>
              <a:latin typeface="Mulish"/>
            </a:endParaRPr>
          </a:p>
          <a:p>
            <a:pPr algn="l"/>
            <a:r>
              <a:rPr lang="en-US" sz="2600" b="0" i="0" dirty="0">
                <a:solidFill>
                  <a:srgbClr val="001234"/>
                </a:solidFill>
                <a:effectLst/>
                <a:latin typeface="Mulish"/>
              </a:rPr>
              <a:t>Multiple authors involved in:</a:t>
            </a:r>
          </a:p>
          <a:p>
            <a:pPr marL="0" indent="0" algn="l">
              <a:buNone/>
            </a:pPr>
            <a:r>
              <a:rPr lang="en-US" sz="2600" b="0" i="0" dirty="0">
                <a:solidFill>
                  <a:srgbClr val="001234"/>
                </a:solidFill>
                <a:effectLst/>
                <a:latin typeface="Mulish"/>
              </a:rPr>
              <a:t>	-strategy/planning</a:t>
            </a:r>
          </a:p>
          <a:p>
            <a:pPr marL="0" indent="0" algn="l">
              <a:buNone/>
            </a:pPr>
            <a:r>
              <a:rPr lang="en-US" sz="2600" b="0" i="0" dirty="0">
                <a:solidFill>
                  <a:srgbClr val="001234"/>
                </a:solidFill>
                <a:effectLst/>
                <a:latin typeface="Mulish"/>
              </a:rPr>
              <a:t>	-research </a:t>
            </a:r>
          </a:p>
          <a:p>
            <a:pPr marL="0" indent="0" algn="l">
              <a:buNone/>
            </a:pPr>
            <a:r>
              <a:rPr lang="en-US" sz="2600" b="0" i="0" dirty="0">
                <a:solidFill>
                  <a:srgbClr val="001234"/>
                </a:solidFill>
                <a:effectLst/>
                <a:latin typeface="Mulish"/>
              </a:rPr>
              <a:t>	-writing </a:t>
            </a:r>
          </a:p>
          <a:p>
            <a:pPr marL="0" indent="0" algn="l">
              <a:buNone/>
            </a:pPr>
            <a:r>
              <a:rPr lang="en-US" sz="2600" b="0" i="0" dirty="0">
                <a:solidFill>
                  <a:srgbClr val="001234"/>
                </a:solidFill>
                <a:effectLst/>
                <a:latin typeface="Mulish"/>
              </a:rPr>
              <a:t>	-revising</a:t>
            </a:r>
          </a:p>
          <a:p>
            <a:pPr marL="0" indent="0" algn="l">
              <a:buNone/>
            </a:pPr>
            <a:r>
              <a:rPr lang="en-US" sz="2600" dirty="0">
                <a:solidFill>
                  <a:srgbClr val="001234"/>
                </a:solidFill>
                <a:latin typeface="Mulish"/>
              </a:rPr>
              <a:t>	-peer review response</a:t>
            </a:r>
            <a:endParaRPr lang="en-US" sz="2600" b="0" i="0" dirty="0">
              <a:solidFill>
                <a:srgbClr val="001234"/>
              </a:solidFill>
              <a:effectLst/>
              <a:latin typeface="Mulish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709" y="27448"/>
            <a:ext cx="10515600" cy="1325563"/>
          </a:xfrm>
        </p:spPr>
        <p:txBody>
          <a:bodyPr/>
          <a:lstStyle/>
          <a:p>
            <a:r>
              <a:rPr lang="en-US" dirty="0"/>
              <a:t>What is Collaborative Writing?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14E28-A6AF-6C73-B9D4-8ACBAEA0EC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0736" y="2455428"/>
            <a:ext cx="4987636" cy="29510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8D8DD8-8935-1B2B-ECEE-E70B71320532}"/>
              </a:ext>
            </a:extLst>
          </p:cNvPr>
          <p:cNvSpPr txBox="1"/>
          <p:nvPr/>
        </p:nvSpPr>
        <p:spPr>
          <a:xfrm>
            <a:off x="6130736" y="5301016"/>
            <a:ext cx="41761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https://ckeditor.com/blog/Collaborative-writing-and-how-to-implement-it-in-your-application/</a:t>
            </a:r>
          </a:p>
        </p:txBody>
      </p:sp>
    </p:spTree>
    <p:extLst>
      <p:ext uri="{BB962C8B-B14F-4D97-AF65-F5344CB8AC3E}">
        <p14:creationId xmlns:p14="http://schemas.microsoft.com/office/powerpoint/2010/main" val="20976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1782" y="1825625"/>
            <a:ext cx="11623324" cy="4351338"/>
          </a:xfrm>
        </p:spPr>
        <p:txBody>
          <a:bodyPr>
            <a:normAutofit/>
          </a:bodyPr>
          <a:lstStyle/>
          <a:p>
            <a:r>
              <a:rPr lang="en-US" sz="3200" dirty="0"/>
              <a:t>What are some examples of collaborative writing in team science?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Writing in Team Science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F11A46-D22E-1484-5AF8-6ABEDB9C2B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4691" y="3068911"/>
            <a:ext cx="4904509" cy="28315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997A6E-F397-6B5E-B6D0-F0D3EE0662D6}"/>
              </a:ext>
            </a:extLst>
          </p:cNvPr>
          <p:cNvSpPr txBox="1"/>
          <p:nvPr/>
        </p:nvSpPr>
        <p:spPr>
          <a:xfrm>
            <a:off x="4115639" y="566454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https://www.edumaxi.com/blog/what-is-collaborative-writing</a:t>
            </a:r>
          </a:p>
        </p:txBody>
      </p:sp>
    </p:spTree>
    <p:extLst>
      <p:ext uri="{BB962C8B-B14F-4D97-AF65-F5344CB8AC3E}">
        <p14:creationId xmlns:p14="http://schemas.microsoft.com/office/powerpoint/2010/main" val="3105237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364" y="1825625"/>
            <a:ext cx="11540836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What are some examples of collaborative writing in team science?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Research protocol development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Abstract preparation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Manuscript preparation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Grant applications</a:t>
            </a:r>
          </a:p>
          <a:p>
            <a:pPr lvl="1"/>
            <a:r>
              <a:rPr lang="en-US" sz="3200" dirty="0">
                <a:solidFill>
                  <a:schemeClr val="tx2"/>
                </a:solidFill>
              </a:rPr>
              <a:t>Scientific presentations</a:t>
            </a:r>
          </a:p>
          <a:p>
            <a:pPr marL="457200" lvl="1" indent="0">
              <a:buNone/>
            </a:pPr>
            <a:endParaRPr lang="en-US" sz="3200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en-US" sz="3200" dirty="0">
                <a:solidFill>
                  <a:schemeClr val="tx2"/>
                </a:solidFill>
              </a:rPr>
              <a:t>***Any time we need to communicate our science to a larger audience***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363364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23764" cy="4351338"/>
          </a:xfrm>
        </p:spPr>
        <p:txBody>
          <a:bodyPr>
            <a:normAutofit/>
          </a:bodyPr>
          <a:lstStyle/>
          <a:p>
            <a:r>
              <a:rPr lang="en-US" sz="3200" dirty="0"/>
              <a:t>Why should we apply collaborative writing to team science?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What are some of the advantages and disadvantages of collaborative writing in team science?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Writing in Team Science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8D8DD8-8935-1B2B-ECEE-E70B71320532}"/>
              </a:ext>
            </a:extLst>
          </p:cNvPr>
          <p:cNvSpPr txBox="1"/>
          <p:nvPr/>
        </p:nvSpPr>
        <p:spPr>
          <a:xfrm>
            <a:off x="3026435" y="6427157"/>
            <a:ext cx="3336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Fox et al. 2016. Barlow et al. 2018</a:t>
            </a:r>
          </a:p>
        </p:txBody>
      </p:sp>
    </p:spTree>
    <p:extLst>
      <p:ext uri="{BB962C8B-B14F-4D97-AF65-F5344CB8AC3E}">
        <p14:creationId xmlns:p14="http://schemas.microsoft.com/office/powerpoint/2010/main" val="214518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23764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Publishing in science teams has </a:t>
            </a:r>
            <a:r>
              <a:rPr lang="en-US" sz="3200" dirty="0">
                <a:solidFill>
                  <a:schemeClr val="accent2"/>
                </a:solidFill>
              </a:rPr>
              <a:t>benefits</a:t>
            </a:r>
            <a:r>
              <a:rPr lang="en-US" sz="3200" dirty="0"/>
              <a:t> for both the researcher and for science:</a:t>
            </a:r>
          </a:p>
          <a:p>
            <a:pPr marL="0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-Brings together diverse thought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-Encourages creativity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-Often leads to better writing/science than a single person alone</a:t>
            </a:r>
          </a:p>
          <a:p>
            <a:pPr marL="457200" lvl="1" indent="0">
              <a:buNone/>
            </a:pP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4" y="438664"/>
            <a:ext cx="12257810" cy="1325563"/>
          </a:xfrm>
        </p:spPr>
        <p:txBody>
          <a:bodyPr/>
          <a:lstStyle/>
          <a:p>
            <a:r>
              <a:rPr lang="en-US" dirty="0"/>
              <a:t>Advantages to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47640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799618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Publishing in science teams has </a:t>
            </a:r>
            <a:r>
              <a:rPr lang="en-US" sz="3200" dirty="0">
                <a:solidFill>
                  <a:schemeClr val="accent2"/>
                </a:solidFill>
              </a:rPr>
              <a:t>benefits</a:t>
            </a:r>
            <a:r>
              <a:rPr lang="en-US" sz="3200" dirty="0"/>
              <a:t> for both the researcher and for science:</a:t>
            </a:r>
          </a:p>
          <a:p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-Collaborative manuscripts are more likely to be accepted in scientific journals</a:t>
            </a:r>
          </a:p>
          <a:p>
            <a:pPr marL="457200" lvl="1" indent="0">
              <a:buNone/>
            </a:pPr>
            <a:endParaRPr lang="en-US" sz="3200" dirty="0"/>
          </a:p>
          <a:p>
            <a:pPr marL="457200" lvl="1" indent="0">
              <a:buNone/>
            </a:pPr>
            <a:r>
              <a:rPr lang="en-US" sz="3200" dirty="0"/>
              <a:t>-Have higher citation rates once published </a:t>
            </a:r>
          </a:p>
          <a:p>
            <a:pPr lvl="2"/>
            <a:r>
              <a:rPr lang="en-US" sz="3200" dirty="0"/>
              <a:t>Potential higher quality</a:t>
            </a:r>
          </a:p>
          <a:p>
            <a:pPr lvl="2"/>
            <a:r>
              <a:rPr lang="en-US" sz="3200" dirty="0">
                <a:solidFill>
                  <a:schemeClr val="accent2"/>
                </a:solidFill>
              </a:rPr>
              <a:t>Higher impact science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4" y="438664"/>
            <a:ext cx="12257810" cy="1325563"/>
          </a:xfrm>
        </p:spPr>
        <p:txBody>
          <a:bodyPr/>
          <a:lstStyle/>
          <a:p>
            <a:r>
              <a:rPr lang="en-US" dirty="0"/>
              <a:t>Advantages to Collaborative Writing in Team Science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8D8DD8-8935-1B2B-ECEE-E70B71320532}"/>
              </a:ext>
            </a:extLst>
          </p:cNvPr>
          <p:cNvSpPr txBox="1"/>
          <p:nvPr/>
        </p:nvSpPr>
        <p:spPr>
          <a:xfrm>
            <a:off x="3026435" y="6427157"/>
            <a:ext cx="3336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Fox et al. 2016. Barlow et al. 2018</a:t>
            </a:r>
          </a:p>
        </p:txBody>
      </p:sp>
    </p:spTree>
    <p:extLst>
      <p:ext uri="{BB962C8B-B14F-4D97-AF65-F5344CB8AC3E}">
        <p14:creationId xmlns:p14="http://schemas.microsoft.com/office/powerpoint/2010/main" val="795408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23764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/>
              <a:t>Time 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Navigating team dynamics</a:t>
            </a:r>
          </a:p>
          <a:p>
            <a:pPr marL="0" indent="0">
              <a:buNone/>
            </a:pPr>
            <a:r>
              <a:rPr lang="en-US" sz="3200" dirty="0"/>
              <a:t>	-hierarchy</a:t>
            </a:r>
          </a:p>
          <a:p>
            <a:pPr marL="0" indent="0">
              <a:buNone/>
            </a:pPr>
            <a:r>
              <a:rPr lang="en-US" sz="3200" dirty="0"/>
              <a:t>	-conflicts</a:t>
            </a:r>
          </a:p>
          <a:p>
            <a:pPr marL="0" indent="0">
              <a:buNone/>
            </a:pPr>
            <a:r>
              <a:rPr lang="en-US" sz="3200" dirty="0"/>
              <a:t>	-finding compromise</a:t>
            </a:r>
          </a:p>
          <a:p>
            <a:endParaRPr lang="en-US" sz="3200" dirty="0"/>
          </a:p>
          <a:p>
            <a:r>
              <a:rPr lang="en-US" sz="3200" dirty="0"/>
              <a:t>Communication</a:t>
            </a:r>
          </a:p>
          <a:p>
            <a:endParaRPr lang="en-US" sz="3200" dirty="0"/>
          </a:p>
          <a:p>
            <a:r>
              <a:rPr lang="en-US" sz="3200" dirty="0"/>
              <a:t>Requires patience</a:t>
            </a:r>
          </a:p>
          <a:p>
            <a:endParaRPr lang="en-US" sz="3200" dirty="0"/>
          </a:p>
          <a:p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94" y="438664"/>
            <a:ext cx="12257810" cy="1325563"/>
          </a:xfrm>
        </p:spPr>
        <p:txBody>
          <a:bodyPr/>
          <a:lstStyle/>
          <a:p>
            <a:r>
              <a:rPr lang="en-US" dirty="0"/>
              <a:t>Challenges to Collaborative Writing in Team Science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30E79-4C9D-BD67-45C6-C89689BE6B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8084" y="2268356"/>
            <a:ext cx="4815716" cy="29997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94113E-E25F-EDD8-04A8-DEF138D68A98}"/>
              </a:ext>
            </a:extLst>
          </p:cNvPr>
          <p:cNvSpPr txBox="1"/>
          <p:nvPr/>
        </p:nvSpPr>
        <p:spPr>
          <a:xfrm>
            <a:off x="6538084" y="5093774"/>
            <a:ext cx="62553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https://depositphotos.com/photos/communication.html</a:t>
            </a:r>
          </a:p>
        </p:txBody>
      </p:sp>
    </p:spTree>
    <p:extLst>
      <p:ext uri="{BB962C8B-B14F-4D97-AF65-F5344CB8AC3E}">
        <p14:creationId xmlns:p14="http://schemas.microsoft.com/office/powerpoint/2010/main" val="1530810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EA001-B76F-1EBB-97D9-AD18B482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Reflections- Small Groups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D5F4F-2B58-C5EF-3775-97B816EB9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867189"/>
            <a:ext cx="10515599" cy="4351338"/>
          </a:xfrm>
        </p:spPr>
        <p:txBody>
          <a:bodyPr>
            <a:normAutofit/>
          </a:bodyPr>
          <a:lstStyle/>
          <a:p>
            <a:r>
              <a:rPr lang="en-US" sz="3400" dirty="0"/>
              <a:t>Please describe your own experiences with collaborative writing.</a:t>
            </a:r>
          </a:p>
          <a:p>
            <a:pPr marL="0" indent="0">
              <a:buNone/>
            </a:pPr>
            <a:endParaRPr lang="en-US" sz="3400" dirty="0"/>
          </a:p>
          <a:p>
            <a:pPr marL="457200" lvl="1" indent="0">
              <a:buNone/>
            </a:pPr>
            <a:r>
              <a:rPr lang="en-US" sz="3000" dirty="0"/>
              <a:t>-What worked well?  What didn’t work well?</a:t>
            </a:r>
          </a:p>
          <a:p>
            <a:pPr marL="0" indent="0">
              <a:buNone/>
            </a:pPr>
            <a:endParaRPr lang="en-US" sz="3400" dirty="0"/>
          </a:p>
          <a:p>
            <a:pPr marL="457200" lvl="1" indent="0">
              <a:buNone/>
            </a:pPr>
            <a:r>
              <a:rPr lang="en-US" sz="3000" dirty="0"/>
              <a:t>-What did you learn from these experiences?</a:t>
            </a:r>
          </a:p>
        </p:txBody>
      </p:sp>
    </p:spTree>
    <p:extLst>
      <p:ext uri="{BB962C8B-B14F-4D97-AF65-F5344CB8AC3E}">
        <p14:creationId xmlns:p14="http://schemas.microsoft.com/office/powerpoint/2010/main" val="2629920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95B4-0410-B1C8-2F47-F0E1817F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/>
              <a:t>Transparency</a:t>
            </a:r>
          </a:p>
          <a:p>
            <a:r>
              <a:rPr lang="en-US" sz="3200" dirty="0"/>
              <a:t>Inclusion and Fairness</a:t>
            </a:r>
          </a:p>
          <a:p>
            <a:r>
              <a:rPr lang="en-US" sz="3200" dirty="0"/>
              <a:t>Protection and Promotion</a:t>
            </a:r>
          </a:p>
          <a:p>
            <a:r>
              <a:rPr lang="en-US" sz="3200" dirty="0"/>
              <a:t>Accountability</a:t>
            </a:r>
          </a:p>
          <a:p>
            <a:r>
              <a:rPr lang="en-US" sz="3200" dirty="0"/>
              <a:t>Efficiency and Productivity</a:t>
            </a:r>
          </a:p>
          <a:p>
            <a:r>
              <a:rPr lang="en-US" sz="3200" dirty="0"/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</p:spTree>
    <p:extLst>
      <p:ext uri="{BB962C8B-B14F-4D97-AF65-F5344CB8AC3E}">
        <p14:creationId xmlns:p14="http://schemas.microsoft.com/office/powerpoint/2010/main" val="108810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545" y="1656628"/>
            <a:ext cx="7211291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Transparency</a:t>
            </a:r>
          </a:p>
          <a:p>
            <a:pPr lvl="1"/>
            <a:r>
              <a:rPr lang="en-US" sz="3200" dirty="0"/>
              <a:t>Clear communication at all stages</a:t>
            </a:r>
          </a:p>
          <a:p>
            <a:pPr lvl="1"/>
            <a:r>
              <a:rPr lang="en-US" sz="3200" dirty="0"/>
              <a:t>Documentation of ideas, decisions and actions throughout project lifespan</a:t>
            </a:r>
          </a:p>
          <a:p>
            <a:pPr lvl="1"/>
            <a:r>
              <a:rPr lang="en-US" sz="3200" dirty="0"/>
              <a:t>idea -&gt; publication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Why is transparent communication important?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75E31-E5AF-2157-EA0A-C1249BFE2545}"/>
              </a:ext>
            </a:extLst>
          </p:cNvPr>
          <p:cNvSpPr txBox="1">
            <a:spLocks/>
          </p:cNvSpPr>
          <p:nvPr/>
        </p:nvSpPr>
        <p:spPr>
          <a:xfrm>
            <a:off x="180108" y="512360"/>
            <a:ext cx="119149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/>
              <a:t>Guiding Principles of Collaborative Writing in Team Science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C0A4AB-AB68-F438-2913-A1BEAEAA05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7654" y="2118554"/>
            <a:ext cx="4255602" cy="34274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298D30-5B98-7322-68B1-175AF94A0D0B}"/>
              </a:ext>
            </a:extLst>
          </p:cNvPr>
          <p:cNvSpPr txBox="1"/>
          <p:nvPr/>
        </p:nvSpPr>
        <p:spPr>
          <a:xfrm>
            <a:off x="7730836" y="5438318"/>
            <a:ext cx="610985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https://fusenetworking.net/the-art-of-being-transparent-in-business-how-to-break-down-the-walls-to-get-to-the-real-human/</a:t>
            </a:r>
          </a:p>
        </p:txBody>
      </p:sp>
    </p:spTree>
    <p:extLst>
      <p:ext uri="{BB962C8B-B14F-4D97-AF65-F5344CB8AC3E}">
        <p14:creationId xmlns:p14="http://schemas.microsoft.com/office/powerpoint/2010/main" val="441026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7982" y="1809022"/>
            <a:ext cx="64492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Why is transparent communication important?</a:t>
            </a:r>
          </a:p>
          <a:p>
            <a:pPr marL="0" indent="0">
              <a:buNone/>
            </a:pPr>
            <a:r>
              <a:rPr lang="en-US" sz="3200" dirty="0"/>
              <a:t>	-prevent misunderstandings</a:t>
            </a:r>
          </a:p>
          <a:p>
            <a:pPr marL="0" indent="0">
              <a:buNone/>
            </a:pPr>
            <a:r>
              <a:rPr lang="en-US" sz="3200" dirty="0"/>
              <a:t>	-avert team conflict</a:t>
            </a:r>
          </a:p>
          <a:p>
            <a:pPr marL="0" indent="0">
              <a:buNone/>
            </a:pPr>
            <a:r>
              <a:rPr lang="en-US" sz="3200" dirty="0"/>
              <a:t>	-means to record and recognize 	individual 	contributions to a 	group effort</a:t>
            </a:r>
          </a:p>
          <a:p>
            <a:pPr marL="0" indent="0">
              <a:buNone/>
            </a:pPr>
            <a:r>
              <a:rPr lang="en-US" sz="3200" dirty="0"/>
              <a:t>	-align with open science goals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B054C4-1002-6901-8701-74652D32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CDDFD0-349D-82B4-D6B1-E2BA808C2D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7654" y="2118554"/>
            <a:ext cx="4255602" cy="3427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85B7DC-F2A0-9E74-5A95-E58F7E428F1F}"/>
              </a:ext>
            </a:extLst>
          </p:cNvPr>
          <p:cNvSpPr txBox="1"/>
          <p:nvPr/>
        </p:nvSpPr>
        <p:spPr>
          <a:xfrm>
            <a:off x="7730836" y="5438318"/>
            <a:ext cx="610985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https://fusenetworking.net/the-art-of-being-transparent-in-business-how-to-break-down-the-walls-to-get-to-the-real-human/</a:t>
            </a:r>
          </a:p>
        </p:txBody>
      </p:sp>
    </p:spTree>
    <p:extLst>
      <p:ext uri="{BB962C8B-B14F-4D97-AF65-F5344CB8AC3E}">
        <p14:creationId xmlns:p14="http://schemas.microsoft.com/office/powerpoint/2010/main" val="2000203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Inclusion and Fairness</a:t>
            </a:r>
          </a:p>
          <a:p>
            <a:r>
              <a:rPr lang="en-US" sz="3200" dirty="0"/>
              <a:t>Protection and Promotion</a:t>
            </a:r>
          </a:p>
          <a:p>
            <a:r>
              <a:rPr lang="en-US" sz="3200" dirty="0"/>
              <a:t>Accountability</a:t>
            </a:r>
          </a:p>
          <a:p>
            <a:r>
              <a:rPr lang="en-US" sz="3200" dirty="0"/>
              <a:t>Efficiency and Productivity</a:t>
            </a:r>
          </a:p>
          <a:p>
            <a:r>
              <a:rPr lang="en-US" sz="3200" dirty="0"/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D59FD7-BB09-AAD8-9F2F-5C418284D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793740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2727" y="1837923"/>
            <a:ext cx="7086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Inclusion and Fairness</a:t>
            </a:r>
          </a:p>
          <a:p>
            <a:pPr lvl="1"/>
            <a:r>
              <a:rPr lang="en-US" sz="2800" dirty="0"/>
              <a:t>Across individuals, ideas, expectations</a:t>
            </a:r>
          </a:p>
          <a:p>
            <a:pPr lvl="1"/>
            <a:r>
              <a:rPr lang="en-US" sz="2800" dirty="0"/>
              <a:t>Challenging with large collaborative groups</a:t>
            </a:r>
          </a:p>
          <a:p>
            <a:pPr lvl="2"/>
            <a:r>
              <a:rPr lang="en-US" sz="2400" dirty="0"/>
              <a:t>Multiple disciplines</a:t>
            </a:r>
          </a:p>
          <a:p>
            <a:pPr lvl="2"/>
            <a:r>
              <a:rPr lang="en-US" sz="2400" dirty="0"/>
              <a:t>Different career stages</a:t>
            </a:r>
          </a:p>
          <a:p>
            <a:pPr lvl="2"/>
            <a:r>
              <a:rPr lang="en-US" sz="2400" dirty="0"/>
              <a:t>Diverse backgrounds</a:t>
            </a:r>
          </a:p>
          <a:p>
            <a:pPr marL="0" indent="0">
              <a:buNone/>
            </a:pPr>
            <a:endParaRPr lang="en-US" sz="3200" dirty="0">
              <a:solidFill>
                <a:schemeClr val="accent2"/>
              </a:solidFill>
            </a:endParaRPr>
          </a:p>
          <a:p>
            <a:r>
              <a:rPr lang="en-US" sz="3200" dirty="0"/>
              <a:t>Why is inclusivity and fairness important?</a:t>
            </a:r>
          </a:p>
          <a:p>
            <a:endParaRPr lang="en-US" sz="3200" dirty="0">
              <a:solidFill>
                <a:schemeClr val="accent2"/>
              </a:solidFill>
            </a:endParaRPr>
          </a:p>
          <a:p>
            <a:pPr lvl="2"/>
            <a:endParaRPr lang="en-US" sz="2400" dirty="0"/>
          </a:p>
          <a:p>
            <a:pPr marL="914400" lvl="2" indent="0"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51FCD6-C955-3314-9FE7-CBDE04D4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372D0F-F50E-B8E6-C73F-E1C6423BEF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1025" y="2736273"/>
            <a:ext cx="3548357" cy="27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46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Why is inclusivity and fairness important?</a:t>
            </a:r>
          </a:p>
          <a:p>
            <a:pPr marL="0" indent="0">
              <a:buNone/>
            </a:pPr>
            <a:r>
              <a:rPr lang="en-US" sz="3200" dirty="0"/>
              <a:t>	-Promotes innovation and increases creativity</a:t>
            </a:r>
          </a:p>
          <a:p>
            <a:pPr marL="0" indent="0">
              <a:buNone/>
            </a:pPr>
            <a:r>
              <a:rPr lang="en-US" sz="3200" dirty="0"/>
              <a:t>		brings together diverse ideas and approaches 		across disciplines -&gt; high impact science</a:t>
            </a:r>
          </a:p>
          <a:p>
            <a:pPr marL="0" indent="0">
              <a:buNone/>
            </a:pPr>
            <a:r>
              <a:rPr lang="en-US" sz="3200" dirty="0"/>
              <a:t>	-Team members feel valued/sense of belonging</a:t>
            </a:r>
          </a:p>
          <a:p>
            <a:pPr marL="0" indent="0">
              <a:buNone/>
            </a:pPr>
            <a:r>
              <a:rPr lang="en-US" sz="3200" dirty="0"/>
              <a:t>	-Encourages future collaboration</a:t>
            </a:r>
          </a:p>
          <a:p>
            <a:endParaRPr lang="en-US" sz="3200" dirty="0">
              <a:solidFill>
                <a:schemeClr val="accent2"/>
              </a:solidFill>
            </a:endParaRPr>
          </a:p>
          <a:p>
            <a:pPr lvl="2"/>
            <a:endParaRPr lang="en-US" sz="2400" dirty="0"/>
          </a:p>
          <a:p>
            <a:pPr marL="914400" lvl="2" indent="0"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6710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Oliver SK, et al. 2018; Campbell et al 2013, Nielsen et al 2017, Leung et al 2008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44CE63-EAC8-96C0-2DA0-6B3681CAF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411939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How have inclusivity and fairness affected your scientific writing in the past?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When has this guiding principle worked well?  When has this not worked well?</a:t>
            </a:r>
          </a:p>
          <a:p>
            <a:endParaRPr lang="en-US" sz="3200" dirty="0">
              <a:solidFill>
                <a:schemeClr val="accent2"/>
              </a:solidFill>
            </a:endParaRPr>
          </a:p>
          <a:p>
            <a:pPr lvl="2"/>
            <a:endParaRPr lang="en-US" sz="2400" dirty="0"/>
          </a:p>
          <a:p>
            <a:pPr marL="914400" lvl="2" indent="0"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6710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Oliver SK, et al. 2018; Campbell et al 2013, Nielsen et al 2017, Leung et al 2008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25E050D-5B18-E199-D3CC-87EFC5B0C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Group Discussion</a:t>
            </a:r>
          </a:p>
        </p:txBody>
      </p:sp>
    </p:spTree>
    <p:extLst>
      <p:ext uri="{BB962C8B-B14F-4D97-AF65-F5344CB8AC3E}">
        <p14:creationId xmlns:p14="http://schemas.microsoft.com/office/powerpoint/2010/main" val="3328142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Strategies for promoting inclusivity and fairness:</a:t>
            </a:r>
          </a:p>
          <a:p>
            <a:pPr marL="0" indent="0">
              <a:buNone/>
            </a:pPr>
            <a:r>
              <a:rPr lang="en-US" sz="3200" dirty="0"/>
              <a:t>-Open communication amongst the team</a:t>
            </a:r>
          </a:p>
          <a:p>
            <a:pPr marL="0" indent="0">
              <a:buNone/>
            </a:pPr>
            <a:r>
              <a:rPr lang="en-US" sz="3200" dirty="0"/>
              <a:t>-Leaders valuing fairness </a:t>
            </a:r>
          </a:p>
          <a:p>
            <a:pPr marL="0" indent="0">
              <a:buNone/>
            </a:pPr>
            <a:r>
              <a:rPr lang="en-US" sz="3200" dirty="0"/>
              <a:t>-Social sensitivity amongst team members</a:t>
            </a:r>
          </a:p>
          <a:p>
            <a:pPr marL="0" indent="0">
              <a:buNone/>
            </a:pPr>
            <a:r>
              <a:rPr lang="en-US" sz="3200" dirty="0"/>
              <a:t>-Teamwork exercises/directed training of the team </a:t>
            </a:r>
          </a:p>
          <a:p>
            <a:pPr marL="0" indent="0">
              <a:buNone/>
            </a:pPr>
            <a:r>
              <a:rPr lang="en-US" sz="3200" dirty="0"/>
              <a:t>	best at team level rather than individual manuscripts</a:t>
            </a:r>
          </a:p>
          <a:p>
            <a:pPr marL="0" indent="0">
              <a:buNone/>
            </a:pPr>
            <a:r>
              <a:rPr lang="en-US" sz="3200" dirty="0"/>
              <a:t>-Focus on interpersonal skill development in scientific collaborations</a:t>
            </a:r>
          </a:p>
          <a:p>
            <a:endParaRPr lang="en-US" sz="3200" dirty="0">
              <a:solidFill>
                <a:schemeClr val="accent2"/>
              </a:solidFill>
            </a:endParaRPr>
          </a:p>
          <a:p>
            <a:pPr lvl="2"/>
            <a:endParaRPr lang="en-US" sz="2400" dirty="0"/>
          </a:p>
          <a:p>
            <a:pPr marL="914400" lvl="2" indent="0"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67105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Oliver SK, et al. 2018; Campbell et al 2013, Nielsen et al 2017, Leung et al 2008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04FD3F-396F-C036-E553-CCF724C4B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3304725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Inclusion and Fairness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Protection and Promotion</a:t>
            </a:r>
          </a:p>
          <a:p>
            <a:r>
              <a:rPr lang="en-US" sz="3200" dirty="0"/>
              <a:t>Accountability</a:t>
            </a:r>
          </a:p>
          <a:p>
            <a:r>
              <a:rPr lang="en-US" sz="3200" dirty="0"/>
              <a:t>Efficiency and Productivity</a:t>
            </a:r>
          </a:p>
          <a:p>
            <a:r>
              <a:rPr lang="en-US" sz="3200" dirty="0"/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B87417-457E-182D-66C7-97E1F067D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2438053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562" y="2260485"/>
            <a:ext cx="121920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Protection and Promotion</a:t>
            </a:r>
          </a:p>
          <a:p>
            <a:pPr lvl="1"/>
            <a:r>
              <a:rPr lang="en-US" sz="3200" dirty="0"/>
              <a:t>Awareness of power dynamics and hierarchy</a:t>
            </a:r>
          </a:p>
          <a:p>
            <a:pPr lvl="2"/>
            <a:r>
              <a:rPr lang="en-US" sz="3200" dirty="0"/>
              <a:t>Very few teams where all members have equal power</a:t>
            </a:r>
          </a:p>
          <a:p>
            <a:pPr lvl="2"/>
            <a:r>
              <a:rPr lang="en-US" sz="3200" dirty="0">
                <a:solidFill>
                  <a:schemeClr val="accent1"/>
                </a:solidFill>
              </a:rPr>
              <a:t>Power differentials are a fundamental feature of scientific collaborations </a:t>
            </a:r>
            <a:r>
              <a:rPr lang="en-US" sz="3200" dirty="0"/>
              <a:t>-&gt; need to be considered to ensure fair practices</a:t>
            </a:r>
          </a:p>
          <a:p>
            <a:pPr marL="914400" lvl="2" indent="0">
              <a:buNone/>
            </a:pPr>
            <a:endParaRPr lang="en-US" sz="3200" dirty="0"/>
          </a:p>
          <a:p>
            <a:pPr lvl="1"/>
            <a:r>
              <a:rPr lang="en-US" sz="3200" dirty="0"/>
              <a:t>Less influential members of research teams empowered</a:t>
            </a:r>
          </a:p>
          <a:p>
            <a:pPr marL="457200" lvl="1" indent="0">
              <a:buNone/>
            </a:pP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A056F9-C8C4-ED0B-E268-B204466A0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982BA4-1016-220F-5E50-EE153C0DB7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0253" y="1454727"/>
            <a:ext cx="2646219" cy="16348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16D37E-60FF-8E04-B101-28D643B47B02}"/>
              </a:ext>
            </a:extLst>
          </p:cNvPr>
          <p:cNvSpPr txBox="1"/>
          <p:nvPr/>
        </p:nvSpPr>
        <p:spPr>
          <a:xfrm>
            <a:off x="9310253" y="2951065"/>
            <a:ext cx="61652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https://www.aihr.com/blog/hierarchy-culture/</a:t>
            </a:r>
          </a:p>
        </p:txBody>
      </p:sp>
    </p:spTree>
    <p:extLst>
      <p:ext uri="{BB962C8B-B14F-4D97-AF65-F5344CB8AC3E}">
        <p14:creationId xmlns:p14="http://schemas.microsoft.com/office/powerpoint/2010/main" val="600871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0999" y="1739756"/>
            <a:ext cx="11118273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Protection and Promotion</a:t>
            </a:r>
          </a:p>
          <a:p>
            <a:pPr lvl="1"/>
            <a:r>
              <a:rPr lang="en-US" sz="3200" dirty="0"/>
              <a:t>Strategies to protect and promote team members who lack power to influence team decisions</a:t>
            </a:r>
          </a:p>
          <a:p>
            <a:pPr lvl="1"/>
            <a:r>
              <a:rPr lang="en-US" sz="3200" dirty="0"/>
              <a:t>Alternate team structures -&gt; Less hierarchical</a:t>
            </a:r>
          </a:p>
          <a:p>
            <a:pPr lvl="2"/>
            <a:r>
              <a:rPr lang="en-US" sz="2800" dirty="0"/>
              <a:t>Flat-structured teams involve major decision-making among a larger group of individuals across career levels</a:t>
            </a:r>
          </a:p>
          <a:p>
            <a:pPr lvl="2"/>
            <a:r>
              <a:rPr lang="en-US" sz="2800" dirty="0"/>
              <a:t>Can reduce power differences amongst team members</a:t>
            </a:r>
          </a:p>
          <a:p>
            <a:pPr lvl="2"/>
            <a:r>
              <a:rPr lang="en-US" sz="2800" dirty="0"/>
              <a:t>Reduce likelihood that power will be abused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518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2018, National Research Council 2015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B68279-C0F2-868C-7674-D7FFA9A9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2271615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AEAA1-0F16-2F2E-D4A7-6B11A33FA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32501-78B7-3B0C-629F-F78E01B634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758055" cy="4351338"/>
          </a:xfrm>
        </p:spPr>
        <p:txBody>
          <a:bodyPr>
            <a:normAutofit/>
          </a:bodyPr>
          <a:lstStyle/>
          <a:p>
            <a:r>
              <a:rPr lang="en-US" sz="3600" dirty="0"/>
              <a:t>How have you observed hierarchy play a role in scientific collaborative writing?</a:t>
            </a:r>
          </a:p>
          <a:p>
            <a:endParaRPr lang="en-US" sz="3600" dirty="0"/>
          </a:p>
          <a:p>
            <a:r>
              <a:rPr lang="en-US" sz="3600" dirty="0"/>
              <a:t>What are effective ways to manage a pre-existing hierarchy?</a:t>
            </a:r>
          </a:p>
        </p:txBody>
      </p:sp>
    </p:spTree>
    <p:extLst>
      <p:ext uri="{BB962C8B-B14F-4D97-AF65-F5344CB8AC3E}">
        <p14:creationId xmlns:p14="http://schemas.microsoft.com/office/powerpoint/2010/main" val="3121210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Inclusion and Fairness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Protection and Promotion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Accountability</a:t>
            </a:r>
          </a:p>
          <a:p>
            <a:r>
              <a:rPr lang="en-US" sz="3200" dirty="0"/>
              <a:t>Efficiency and Productivity</a:t>
            </a:r>
          </a:p>
          <a:p>
            <a:r>
              <a:rPr lang="en-US" sz="3200" dirty="0"/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1E3795-8FA7-E4AA-578D-0E5052856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1687530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9654" y="1883253"/>
            <a:ext cx="11118273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Accountability</a:t>
            </a:r>
          </a:p>
          <a:p>
            <a:pPr lvl="1"/>
            <a:r>
              <a:rPr lang="en-US" sz="3200" dirty="0"/>
              <a:t>Contributors to the writing are responsible and accountable for content</a:t>
            </a:r>
          </a:p>
          <a:p>
            <a:pPr lvl="1"/>
            <a:r>
              <a:rPr lang="en-US" sz="3200" dirty="0"/>
              <a:t>In team science, we bring specialized skills and expertise together -&gt; may require different distributions of accountability</a:t>
            </a:r>
          </a:p>
          <a:p>
            <a:pPr lvl="1"/>
            <a:r>
              <a:rPr lang="en-US" sz="3200" dirty="0"/>
              <a:t>Strategies </a:t>
            </a:r>
          </a:p>
          <a:p>
            <a:pPr lvl="2"/>
            <a:r>
              <a:rPr lang="en-US" sz="2800" dirty="0"/>
              <a:t>drafting author contribution statements </a:t>
            </a:r>
          </a:p>
          <a:p>
            <a:pPr lvl="2"/>
            <a:r>
              <a:rPr lang="en-US" sz="2800" dirty="0"/>
              <a:t> transparency at all stages of manuscript development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C5691B-56EC-A245-07FD-0C78C71F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1280634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Transparency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Inclusion and Fairness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Protection and Promotion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Accountability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Efficiency and Productivity</a:t>
            </a:r>
          </a:p>
          <a:p>
            <a:r>
              <a:rPr lang="en-US" sz="3200" dirty="0"/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B2008D-8E30-45AD-D604-5BE73076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395782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9655" y="1883253"/>
            <a:ext cx="8485910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Efficiency and Productivity</a:t>
            </a:r>
          </a:p>
          <a:p>
            <a:pPr lvl="1"/>
            <a:r>
              <a:rPr lang="en-US" sz="3200" dirty="0"/>
              <a:t>Critical to foster so that research products are created and disseminated in a timely fashion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200" dirty="0"/>
              <a:t>Need to ensure scientists are incentivized to participate in team science </a:t>
            </a:r>
          </a:p>
          <a:p>
            <a:pPr lvl="2"/>
            <a:r>
              <a:rPr lang="en-US" sz="2800" dirty="0"/>
              <a:t>Large groups may suffer efficiency and productivity loss if caught up in inefficient or ineffective group dynamics, debates or inactions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8DE028-1968-D781-E6FC-26D42C8F6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77F945-28D8-7FB5-1E36-59D60D2AE8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85565" y="3288000"/>
            <a:ext cx="2704234" cy="19530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D8C6E6-8D40-9B5C-6DAF-0C7681A00512}"/>
              </a:ext>
            </a:extLst>
          </p:cNvPr>
          <p:cNvSpPr txBox="1"/>
          <p:nvPr/>
        </p:nvSpPr>
        <p:spPr>
          <a:xfrm>
            <a:off x="9185565" y="5133337"/>
            <a:ext cx="610985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https://sachscenter.com/strategies-for-better-time-management/</a:t>
            </a:r>
          </a:p>
        </p:txBody>
      </p:sp>
    </p:spTree>
    <p:extLst>
      <p:ext uri="{BB962C8B-B14F-4D97-AF65-F5344CB8AC3E}">
        <p14:creationId xmlns:p14="http://schemas.microsoft.com/office/powerpoint/2010/main" val="3856308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95B4-0410-B1C8-2F47-F0E1817F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Transparency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Inclusion and Fairness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Protection and Promotion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Accountability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Efficiency and Productivity</a:t>
            </a:r>
          </a:p>
          <a:p>
            <a:r>
              <a:rPr lang="en-US" sz="3200" dirty="0">
                <a:solidFill>
                  <a:schemeClr val="accent2"/>
                </a:solidFill>
              </a:rPr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</p:spTree>
    <p:extLst>
      <p:ext uri="{BB962C8B-B14F-4D97-AF65-F5344CB8AC3E}">
        <p14:creationId xmlns:p14="http://schemas.microsoft.com/office/powerpoint/2010/main" val="231945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863" y="1690688"/>
            <a:ext cx="11118273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Creativity</a:t>
            </a:r>
          </a:p>
          <a:p>
            <a:pPr lvl="1"/>
            <a:r>
              <a:rPr lang="en-US" sz="3200" dirty="0"/>
              <a:t>Team science works best when individual and group creativity is maximized -&gt; novel and innovative science</a:t>
            </a:r>
          </a:p>
          <a:p>
            <a:pPr lvl="1"/>
            <a:r>
              <a:rPr lang="en-US" sz="3200" dirty="0"/>
              <a:t>Group creativity can exceed any one individual within a team</a:t>
            </a:r>
          </a:p>
          <a:p>
            <a:pPr lvl="1"/>
            <a:r>
              <a:rPr lang="en-US" sz="3200" dirty="0"/>
              <a:t>High impact publications come for making connections across disciplines</a:t>
            </a:r>
          </a:p>
          <a:p>
            <a:pPr lvl="1"/>
            <a:r>
              <a:rPr lang="en-US" sz="3200" dirty="0"/>
              <a:t>Use strategies that include time for individual reflection and team brainstorming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3971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2018, Woolley et al 2010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0DE4B1F-50C3-2C4D-E5F9-32363560A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8" y="512360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</p:spTree>
    <p:extLst>
      <p:ext uri="{BB962C8B-B14F-4D97-AF65-F5344CB8AC3E}">
        <p14:creationId xmlns:p14="http://schemas.microsoft.com/office/powerpoint/2010/main" val="564772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95B4-0410-B1C8-2F47-F0E1817F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78637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Guiding Principles of Collaborative Writing in Team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10037618" cy="4351338"/>
          </a:xfrm>
        </p:spPr>
        <p:txBody>
          <a:bodyPr>
            <a:normAutofit/>
          </a:bodyPr>
          <a:lstStyle/>
          <a:p>
            <a:r>
              <a:rPr lang="en-US" sz="3200" dirty="0"/>
              <a:t>Transparency</a:t>
            </a:r>
          </a:p>
          <a:p>
            <a:r>
              <a:rPr lang="en-US" sz="3200" dirty="0"/>
              <a:t>Inclusion and Fairness</a:t>
            </a:r>
          </a:p>
          <a:p>
            <a:r>
              <a:rPr lang="en-US" sz="3200" dirty="0"/>
              <a:t>Protection and Promotion</a:t>
            </a:r>
          </a:p>
          <a:p>
            <a:r>
              <a:rPr lang="en-US" sz="3200" dirty="0"/>
              <a:t>Accountability</a:t>
            </a:r>
          </a:p>
          <a:p>
            <a:r>
              <a:rPr lang="en-US" sz="3200" dirty="0"/>
              <a:t>Efficiency and Productivity</a:t>
            </a:r>
          </a:p>
          <a:p>
            <a:r>
              <a:rPr lang="en-US" sz="3200" dirty="0"/>
              <a:t>Creativity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A6A097-EEAB-4E23-9DBB-694D0445242C}"/>
              </a:ext>
            </a:extLst>
          </p:cNvPr>
          <p:cNvSpPr txBox="1"/>
          <p:nvPr/>
        </p:nvSpPr>
        <p:spPr>
          <a:xfrm>
            <a:off x="3026435" y="6427157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DB891FC8-34BD-D613-FCF6-1A67F5C56F34}"/>
              </a:ext>
            </a:extLst>
          </p:cNvPr>
          <p:cNvSpPr/>
          <p:nvPr/>
        </p:nvSpPr>
        <p:spPr>
          <a:xfrm>
            <a:off x="5857009" y="1208550"/>
            <a:ext cx="5268191" cy="4748904"/>
          </a:xfrm>
          <a:prstGeom prst="round2Diag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/>
              <a:t>Small Group Discussion:</a:t>
            </a:r>
          </a:p>
          <a:p>
            <a:pPr algn="ctr"/>
            <a:endParaRPr lang="en-US" sz="2600" dirty="0"/>
          </a:p>
          <a:p>
            <a:pPr algn="ctr"/>
            <a:r>
              <a:rPr lang="en-US" sz="2600" dirty="0"/>
              <a:t>Which guiding principles are important to you/your team and why? Any principles missing from this list?</a:t>
            </a:r>
          </a:p>
          <a:p>
            <a:pPr algn="ctr"/>
            <a:endParaRPr lang="en-US" sz="2600" dirty="0"/>
          </a:p>
          <a:p>
            <a:pPr algn="ctr"/>
            <a:endParaRPr lang="en-US" sz="2600" dirty="0"/>
          </a:p>
          <a:p>
            <a:pPr algn="ctr"/>
            <a:r>
              <a:rPr lang="en-US" sz="2600" dirty="0"/>
              <a:t>How do we balance using these principles in team science writing?</a:t>
            </a:r>
          </a:p>
          <a:p>
            <a:pPr algn="ctr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476233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598DAA0-023F-7469-4696-BCAB0521C94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669" y="1361464"/>
            <a:ext cx="11414661" cy="527775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F0CAE-185A-A9EF-FAE2-A9989E8F68AE}"/>
              </a:ext>
            </a:extLst>
          </p:cNvPr>
          <p:cNvSpPr txBox="1"/>
          <p:nvPr/>
        </p:nvSpPr>
        <p:spPr>
          <a:xfrm>
            <a:off x="0" y="6492875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D8EE905-EF97-F6FC-2A44-0C2510A6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Six Strategies for Effective Collaborative Manuscript Development</a:t>
            </a:r>
          </a:p>
        </p:txBody>
      </p:sp>
    </p:spTree>
    <p:extLst>
      <p:ext uri="{BB962C8B-B14F-4D97-AF65-F5344CB8AC3E}">
        <p14:creationId xmlns:p14="http://schemas.microsoft.com/office/powerpoint/2010/main" val="1177624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AD24-FB24-4500-EABE-DA068DF0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Collaborative Writing in Team Science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1BF8-3C95-85BF-06A4-D465C49FB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542" y="1472440"/>
            <a:ext cx="7640783" cy="4351338"/>
          </a:xfrm>
        </p:spPr>
        <p:txBody>
          <a:bodyPr>
            <a:noAutofit/>
          </a:bodyPr>
          <a:lstStyle/>
          <a:p>
            <a:r>
              <a:rPr lang="en-US" sz="3200" dirty="0"/>
              <a:t>Understand the team composition</a:t>
            </a:r>
          </a:p>
          <a:p>
            <a:pPr lvl="1"/>
            <a:r>
              <a:rPr lang="en-US" sz="3200" dirty="0"/>
              <a:t>Individual backgrounds</a:t>
            </a:r>
          </a:p>
          <a:p>
            <a:pPr lvl="1"/>
            <a:r>
              <a:rPr lang="en-US" sz="3200" dirty="0"/>
              <a:t>Multidisciplinary teams bring diversity</a:t>
            </a:r>
          </a:p>
          <a:p>
            <a:pPr lvl="1"/>
            <a:r>
              <a:rPr lang="en-US" sz="3200" dirty="0"/>
              <a:t>Team strengths?</a:t>
            </a:r>
          </a:p>
          <a:p>
            <a:pPr lvl="1"/>
            <a:r>
              <a:rPr lang="en-US" sz="3200" dirty="0"/>
              <a:t>Anticipated challenges? may inhibit team from achieving goals</a:t>
            </a:r>
          </a:p>
          <a:p>
            <a:pPr lvl="1"/>
            <a:r>
              <a:rPr lang="en-US" sz="3200" dirty="0"/>
              <a:t>Did this team form organically or was the team put together by others? </a:t>
            </a:r>
          </a:p>
          <a:p>
            <a:pPr lvl="1"/>
            <a:r>
              <a:rPr lang="en-US" sz="3200" dirty="0"/>
              <a:t>Are your goals aligned?</a:t>
            </a:r>
          </a:p>
          <a:p>
            <a:pPr marL="457200" lvl="1" indent="0">
              <a:buNone/>
            </a:pP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6A2B23-76DF-342E-3E5A-1CCF62FE34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0325" y="2533011"/>
            <a:ext cx="3413137" cy="22190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4E41EC-A77C-2DF9-E28E-1D68CA2C175D}"/>
              </a:ext>
            </a:extLst>
          </p:cNvPr>
          <p:cNvSpPr txBox="1"/>
          <p:nvPr/>
        </p:nvSpPr>
        <p:spPr>
          <a:xfrm>
            <a:off x="8525462" y="4752109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https://www.istockphoto.com/illustrations/team-building</a:t>
            </a:r>
          </a:p>
        </p:txBody>
      </p:sp>
    </p:spTree>
    <p:extLst>
      <p:ext uri="{BB962C8B-B14F-4D97-AF65-F5344CB8AC3E}">
        <p14:creationId xmlns:p14="http://schemas.microsoft.com/office/powerpoint/2010/main" val="3995778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AD24-FB24-4500-EABE-DA068DF0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Collaborative Writing in Team Science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1BF8-3C95-85BF-06A4-D465C49FB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998912"/>
            <a:ext cx="7640783" cy="4351338"/>
          </a:xfrm>
        </p:spPr>
        <p:txBody>
          <a:bodyPr>
            <a:noAutofit/>
          </a:bodyPr>
          <a:lstStyle/>
          <a:p>
            <a:pPr lvl="1"/>
            <a:r>
              <a:rPr lang="en-US" sz="3200" dirty="0"/>
              <a:t>New versus established team members</a:t>
            </a:r>
          </a:p>
          <a:p>
            <a:pPr lvl="2"/>
            <a:r>
              <a:rPr lang="en-US" sz="3200" dirty="0"/>
              <a:t>Need to be made aware of unwritten and unspoken practices </a:t>
            </a:r>
          </a:p>
          <a:p>
            <a:pPr lvl="2"/>
            <a:r>
              <a:rPr lang="en-US" sz="3200" dirty="0"/>
              <a:t>Bring research cultures from past collaborations and experiences</a:t>
            </a:r>
          </a:p>
          <a:p>
            <a:pPr lvl="2"/>
            <a:r>
              <a:rPr lang="en-US" sz="3200" dirty="0"/>
              <a:t>Used to operating under a different set of assumptions</a:t>
            </a:r>
          </a:p>
          <a:p>
            <a:pPr marL="457200" lvl="1" indent="0">
              <a:buNone/>
            </a:pP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6A2B23-76DF-342E-3E5A-1CCF62FE34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60325" y="2533011"/>
            <a:ext cx="3413137" cy="22190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4E41EC-A77C-2DF9-E28E-1D68CA2C175D}"/>
              </a:ext>
            </a:extLst>
          </p:cNvPr>
          <p:cNvSpPr txBox="1"/>
          <p:nvPr/>
        </p:nvSpPr>
        <p:spPr>
          <a:xfrm>
            <a:off x="8525462" y="4752109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https://www.istockphoto.com/illustrations/team-building</a:t>
            </a:r>
          </a:p>
        </p:txBody>
      </p:sp>
    </p:spTree>
    <p:extLst>
      <p:ext uri="{BB962C8B-B14F-4D97-AF65-F5344CB8AC3E}">
        <p14:creationId xmlns:p14="http://schemas.microsoft.com/office/powerpoint/2010/main" val="2792453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AD24-FB24-4500-EABE-DA068DF0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Collaborative Writing in Team Science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1BF8-3C95-85BF-06A4-D465C49FB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254" y="1811771"/>
            <a:ext cx="8596745" cy="4351338"/>
          </a:xfrm>
        </p:spPr>
        <p:txBody>
          <a:bodyPr>
            <a:normAutofit/>
          </a:bodyPr>
          <a:lstStyle/>
          <a:p>
            <a:r>
              <a:rPr lang="en-US" sz="3200" dirty="0"/>
              <a:t>Create a team authorship policy</a:t>
            </a:r>
          </a:p>
          <a:p>
            <a:pPr marL="0" indent="0">
              <a:buNone/>
            </a:pPr>
            <a:endParaRPr lang="en-US" sz="2600" dirty="0"/>
          </a:p>
          <a:p>
            <a:pPr lvl="1"/>
            <a:r>
              <a:rPr lang="en-US" sz="2600" dirty="0"/>
              <a:t>Professional societies, journals and institutions have guidelines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No single authorship policy works for all teams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Helps to reduce uncertainty in the collaborative process!</a:t>
            </a:r>
          </a:p>
          <a:p>
            <a:pPr lvl="1"/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71718-6121-3059-4262-C413FCF4D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0437" y="1316181"/>
            <a:ext cx="3851563" cy="30288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6CFD6B-B0AD-CAFD-6A97-158BA6F18C84}"/>
              </a:ext>
            </a:extLst>
          </p:cNvPr>
          <p:cNvSpPr txBox="1"/>
          <p:nvPr/>
        </p:nvSpPr>
        <p:spPr>
          <a:xfrm>
            <a:off x="9608129" y="3675014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https://www.vecteezy.com/free-vector/policy</a:t>
            </a:r>
          </a:p>
        </p:txBody>
      </p:sp>
    </p:spTree>
    <p:extLst>
      <p:ext uri="{BB962C8B-B14F-4D97-AF65-F5344CB8AC3E}">
        <p14:creationId xmlns:p14="http://schemas.microsoft.com/office/powerpoint/2010/main" val="1899253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AD24-FB24-4500-EABE-DA068DF0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Collaborative Writing in Team Science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1BF8-3C95-85BF-06A4-D465C49FB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254" y="1811771"/>
            <a:ext cx="8693727" cy="4351338"/>
          </a:xfrm>
        </p:spPr>
        <p:txBody>
          <a:bodyPr>
            <a:noAutofit/>
          </a:bodyPr>
          <a:lstStyle/>
          <a:p>
            <a:r>
              <a:rPr lang="en-US" sz="3200" dirty="0"/>
              <a:t>Create a team authorship policy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Discuss authorship early and often as needed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Include all team members in creating the policy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If warranted, consider tracking contributions throughout the life of the manuscript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A living document that can be adapted to changing needs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71718-6121-3059-4262-C413FCF4D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0437" y="1316181"/>
            <a:ext cx="3851563" cy="30288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6CFD6B-B0AD-CAFD-6A97-158BA6F18C84}"/>
              </a:ext>
            </a:extLst>
          </p:cNvPr>
          <p:cNvSpPr txBox="1"/>
          <p:nvPr/>
        </p:nvSpPr>
        <p:spPr>
          <a:xfrm>
            <a:off x="9608129" y="3675014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https://www.vecteezy.com/free-vector/policy</a:t>
            </a:r>
          </a:p>
        </p:txBody>
      </p:sp>
    </p:spTree>
    <p:extLst>
      <p:ext uri="{BB962C8B-B14F-4D97-AF65-F5344CB8AC3E}">
        <p14:creationId xmlns:p14="http://schemas.microsoft.com/office/powerpoint/2010/main" val="9025282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AD24-FB24-4500-EABE-DA068DF0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Collaborative Writing in Team Science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1BF8-3C95-85BF-06A4-D465C49FB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254" y="1811771"/>
            <a:ext cx="11021291" cy="4351338"/>
          </a:xfrm>
        </p:spPr>
        <p:txBody>
          <a:bodyPr>
            <a:noAutofit/>
          </a:bodyPr>
          <a:lstStyle/>
          <a:p>
            <a:r>
              <a:rPr lang="en-US" sz="3200" dirty="0"/>
              <a:t>Transparently Communicate</a:t>
            </a:r>
          </a:p>
          <a:p>
            <a:endParaRPr lang="en-US" sz="3200" dirty="0"/>
          </a:p>
          <a:p>
            <a:pPr lvl="1"/>
            <a:r>
              <a:rPr lang="en-US" sz="3200" dirty="0"/>
              <a:t>Communicate manuscript ideas and solicit coauthors</a:t>
            </a:r>
          </a:p>
          <a:p>
            <a:pPr lvl="1"/>
            <a:endParaRPr lang="en-US" sz="3200" dirty="0"/>
          </a:p>
          <a:p>
            <a:pPr lvl="1"/>
            <a:r>
              <a:rPr lang="en-US" sz="3200" dirty="0"/>
              <a:t>Identify and communicate manuscript type</a:t>
            </a:r>
          </a:p>
          <a:p>
            <a:pPr marL="457200" lvl="1" indent="0">
              <a:buNone/>
            </a:pPr>
            <a:endParaRPr lang="en-US" sz="3200" dirty="0"/>
          </a:p>
          <a:p>
            <a:pPr lvl="1"/>
            <a:r>
              <a:rPr lang="en-US" sz="3200" dirty="0"/>
              <a:t>Timing depends on the project and needs -&gt; broadly inclusive vs targeted solicitation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9627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AD24-FB24-4500-EABE-DA068DF03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Collaborative Writing in Team Science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11BF8-3C95-85BF-06A4-D465C49FB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7255" y="1811771"/>
            <a:ext cx="7432964" cy="4351338"/>
          </a:xfrm>
        </p:spPr>
        <p:txBody>
          <a:bodyPr>
            <a:noAutofit/>
          </a:bodyPr>
          <a:lstStyle/>
          <a:p>
            <a:r>
              <a:rPr lang="en-US" sz="3200" dirty="0"/>
              <a:t>Chose and communicate author management strategy</a:t>
            </a:r>
          </a:p>
          <a:p>
            <a:pPr lvl="1"/>
            <a:r>
              <a:rPr lang="en-US" sz="2800" dirty="0"/>
              <a:t>Refers to how the lead author(s) manage </a:t>
            </a:r>
          </a:p>
          <a:p>
            <a:pPr lvl="2"/>
            <a:r>
              <a:rPr lang="en-US" sz="2400" dirty="0"/>
              <a:t>manuscript tasks</a:t>
            </a:r>
          </a:p>
          <a:p>
            <a:pPr lvl="2"/>
            <a:r>
              <a:rPr lang="en-US" sz="2400" dirty="0"/>
              <a:t>communication</a:t>
            </a:r>
          </a:p>
          <a:p>
            <a:pPr lvl="2"/>
            <a:r>
              <a:rPr lang="en-US" sz="2400" dirty="0"/>
              <a:t>file-sharing with coauthors</a:t>
            </a:r>
          </a:p>
          <a:p>
            <a:pPr lvl="2"/>
            <a:r>
              <a:rPr lang="en-US" sz="2400" dirty="0"/>
              <a:t>establishing timelines</a:t>
            </a:r>
          </a:p>
          <a:p>
            <a:pPr lvl="2"/>
            <a:r>
              <a:rPr lang="en-US" sz="2400" dirty="0"/>
              <a:t>soliciting intellectual contributions from coauthors </a:t>
            </a:r>
          </a:p>
          <a:p>
            <a:pPr lvl="2"/>
            <a:r>
              <a:rPr lang="en-US" sz="2400" dirty="0"/>
              <a:t>delegating tasks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E8C712-A7A6-B1B7-0146-EFECD7FE13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4143" y="1811771"/>
            <a:ext cx="4707021" cy="27981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0291DD-AD45-3505-5E3A-1F4C3DC5D20D}"/>
              </a:ext>
            </a:extLst>
          </p:cNvPr>
          <p:cNvSpPr txBox="1"/>
          <p:nvPr/>
        </p:nvSpPr>
        <p:spPr>
          <a:xfrm>
            <a:off x="7374143" y="4609956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https://www.everypixel.com/image-1287701091645737355</a:t>
            </a:r>
          </a:p>
        </p:txBody>
      </p:sp>
    </p:spTree>
    <p:extLst>
      <p:ext uri="{BB962C8B-B14F-4D97-AF65-F5344CB8AC3E}">
        <p14:creationId xmlns:p14="http://schemas.microsoft.com/office/powerpoint/2010/main" val="2340071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D13EAF-7BE8-502C-2B48-C0D9BFAFA3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34921" y="642150"/>
            <a:ext cx="12861842" cy="53707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EB3C9C-2F6C-7909-FB50-9BAA9A395BD7}"/>
              </a:ext>
            </a:extLst>
          </p:cNvPr>
          <p:cNvSpPr txBox="1"/>
          <p:nvPr/>
        </p:nvSpPr>
        <p:spPr>
          <a:xfrm>
            <a:off x="0" y="6492875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</p:spTree>
    <p:extLst>
      <p:ext uri="{BB962C8B-B14F-4D97-AF65-F5344CB8AC3E}">
        <p14:creationId xmlns:p14="http://schemas.microsoft.com/office/powerpoint/2010/main" val="5407939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D13EAF-7BE8-502C-2B48-C0D9BFAFA3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6983" y="886691"/>
            <a:ext cx="12288983" cy="9119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613F821-88CB-3434-A128-6F770EE8AF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3019" y="1884217"/>
            <a:ext cx="12395019" cy="34774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839DB8-B970-441D-E161-6A4F8D0D0ACE}"/>
              </a:ext>
            </a:extLst>
          </p:cNvPr>
          <p:cNvSpPr txBox="1"/>
          <p:nvPr/>
        </p:nvSpPr>
        <p:spPr>
          <a:xfrm>
            <a:off x="0" y="6492875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Oliver SK, et al. 2018</a:t>
            </a:r>
          </a:p>
        </p:txBody>
      </p:sp>
    </p:spTree>
    <p:extLst>
      <p:ext uri="{BB962C8B-B14F-4D97-AF65-F5344CB8AC3E}">
        <p14:creationId xmlns:p14="http://schemas.microsoft.com/office/powerpoint/2010/main" val="4862372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1BF18-D525-690D-3026-9D81B5049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Authorship Management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32AD2-C98B-171A-0742-1253598942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1575473" cy="4351338"/>
          </a:xfrm>
        </p:spPr>
        <p:txBody>
          <a:bodyPr/>
          <a:lstStyle/>
          <a:p>
            <a:r>
              <a:rPr lang="en-US" dirty="0"/>
              <a:t>Clear communication to coauthors very helpful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Diversity of approach and writing styles in interdisciplinary research teams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Need to be open to different management styles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9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E16F6-60BA-6DDB-B0B9-304F9C42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Author Management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08B64-1444-B57D-F08A-E567A6EA8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454" y="2355706"/>
            <a:ext cx="6996546" cy="4351338"/>
          </a:xfrm>
        </p:spPr>
        <p:txBody>
          <a:bodyPr/>
          <a:lstStyle/>
          <a:p>
            <a:r>
              <a:rPr lang="en-US" dirty="0"/>
              <a:t>What lead author strategies have you experienced in collaborative writing? </a:t>
            </a:r>
          </a:p>
          <a:p>
            <a:endParaRPr lang="en-US" dirty="0"/>
          </a:p>
          <a:p>
            <a:r>
              <a:rPr lang="en-US" dirty="0"/>
              <a:t>What worked well?  What didn’t?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8CE133-692A-99C7-87C8-B064511AD055}"/>
              </a:ext>
            </a:extLst>
          </p:cNvPr>
          <p:cNvSpPr txBox="1">
            <a:spLocks/>
          </p:cNvSpPr>
          <p:nvPr/>
        </p:nvSpPr>
        <p:spPr>
          <a:xfrm>
            <a:off x="8312728" y="2797679"/>
            <a:ext cx="3255818" cy="2757993"/>
          </a:xfrm>
          <a:prstGeom prst="rect">
            <a:avLst/>
          </a:prstGeom>
          <a:solidFill>
            <a:srgbClr val="00B0F0"/>
          </a:solidFill>
          <a:ln w="3175"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Lone wolf</a:t>
            </a:r>
          </a:p>
          <a:p>
            <a:r>
              <a:rPr lang="en-US" dirty="0"/>
              <a:t>Dynamic duo</a:t>
            </a:r>
          </a:p>
          <a:p>
            <a:r>
              <a:rPr lang="en-US" dirty="0"/>
              <a:t>Board of directors</a:t>
            </a:r>
          </a:p>
          <a:p>
            <a:r>
              <a:rPr lang="en-US" dirty="0"/>
              <a:t>Round table</a:t>
            </a:r>
          </a:p>
          <a:p>
            <a:r>
              <a:rPr lang="en-US" dirty="0"/>
              <a:t>Organized chaos</a:t>
            </a:r>
          </a:p>
        </p:txBody>
      </p:sp>
    </p:spTree>
    <p:extLst>
      <p:ext uri="{BB962C8B-B14F-4D97-AF65-F5344CB8AC3E}">
        <p14:creationId xmlns:p14="http://schemas.microsoft.com/office/powerpoint/2010/main" val="23785119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95B4-0410-B1C8-2F47-F0E1817F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5" y="385072"/>
            <a:ext cx="11914909" cy="1325563"/>
          </a:xfrm>
        </p:spPr>
        <p:txBody>
          <a:bodyPr>
            <a:normAutofit/>
          </a:bodyPr>
          <a:lstStyle/>
          <a:p>
            <a:r>
              <a:rPr lang="en-US" sz="3800" dirty="0"/>
              <a:t>Take home points: </a:t>
            </a:r>
            <a:br>
              <a:rPr lang="en-US" sz="3800" dirty="0"/>
            </a:br>
            <a:r>
              <a:rPr lang="en-US" sz="3800" dirty="0"/>
              <a:t>Successful Collaborative Writing in Team Science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434DC-D52C-7B46-4D71-37DF8971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563" y="1990210"/>
            <a:ext cx="7890164" cy="4351338"/>
          </a:xfrm>
        </p:spPr>
        <p:txBody>
          <a:bodyPr>
            <a:noAutofit/>
          </a:bodyPr>
          <a:lstStyle/>
          <a:p>
            <a:r>
              <a:rPr lang="en-US" sz="3200" dirty="0"/>
              <a:t>Essential skills: effective communication (verbal and non-verbal), time management, conflict resolution, meeting facilitation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Uphold individual and team values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Increased productivity -&gt; high impact science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7EC63-2786-BC87-FDB3-2A7E7EA73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4880" y="2977649"/>
            <a:ext cx="3454557" cy="204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68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ABBC-C740-9947-537E-13BC7056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208D-2608-19A7-FC1B-6E2C93657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6107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Oliver Sk, Fergus CE, Skaff NK, et al. Strategies for effective collaborative manuscript development in interdisciplinary science teams. Ecosphere 2018:9(4).</a:t>
            </a:r>
          </a:p>
          <a:p>
            <a:r>
              <a:rPr lang="en-US" dirty="0"/>
              <a:t>Barlow JPA, Stephens M, Bode MW et al. 2018 Journal of Applied Ecology 55:1-4.</a:t>
            </a:r>
          </a:p>
          <a:p>
            <a:r>
              <a:rPr lang="en-US" dirty="0"/>
              <a:t>Campbell LF, Mehtani S, Dozier ME, et al. 2013 PLoS ONE 8:e79147</a:t>
            </a:r>
          </a:p>
          <a:p>
            <a:r>
              <a:rPr lang="en-US" dirty="0"/>
              <a:t>Fox CW, Paine CE and Sauterey. 2016. Ecology and Evolution 6:7717-7726</a:t>
            </a:r>
          </a:p>
          <a:p>
            <a:r>
              <a:rPr lang="en-US" dirty="0"/>
              <a:t>Leung AK, Maddux MW, Galinsky AD, et al. 2008. American Psychologist 63:169-181.</a:t>
            </a:r>
          </a:p>
          <a:p>
            <a:r>
              <a:rPr lang="en-US" dirty="0"/>
              <a:t>National Research Council 2015. Enhancing the effectiveness of team Science. National Academies Press (US) Washington DC, USA</a:t>
            </a:r>
          </a:p>
          <a:p>
            <a:r>
              <a:rPr lang="en-US" dirty="0"/>
              <a:t>Nielsen MW, Algeria S, Borjeson L, et al. 2017. Academy of Science of the USA 114:1740-1742.</a:t>
            </a:r>
          </a:p>
          <a:p>
            <a:r>
              <a:rPr lang="en-US" dirty="0"/>
              <a:t>Woolley AW, Chabris CF, Pentland A.  Et al. 2010. Science 330:686-688.</a:t>
            </a:r>
          </a:p>
        </p:txBody>
      </p:sp>
    </p:spTree>
    <p:extLst>
      <p:ext uri="{BB962C8B-B14F-4D97-AF65-F5344CB8AC3E}">
        <p14:creationId xmlns:p14="http://schemas.microsoft.com/office/powerpoint/2010/main" val="2971730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8ABB8FFC22D4E8088A1620D99C832" ma:contentTypeVersion="3" ma:contentTypeDescription="Create a new document." ma:contentTypeScope="" ma:versionID="22e9f83e17fbcecfc8411f67eb416e96">
  <xsd:schema xmlns:xsd="http://www.w3.org/2001/XMLSchema" xmlns:xs="http://www.w3.org/2001/XMLSchema" xmlns:p="http://schemas.microsoft.com/office/2006/metadata/properties" xmlns:ns2="4dc64a93-6719-4f13-8247-7916aa214c10" targetNamespace="http://schemas.microsoft.com/office/2006/metadata/properties" ma:root="true" ma:fieldsID="832602cd88e3affc27bc2316907676e8" ns2:_="">
    <xsd:import namespace="4dc64a93-6719-4f13-8247-7916aa214c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64a93-6719-4f13-8247-7916aa214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EC3C10-325A-48A0-8A89-399FA6F41D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FB2D83-839A-47C7-AC23-41F9C11E74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c64a93-6719-4f13-8247-7916aa214c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07D4D8-0A86-4456-A5FE-33114DB9ECD7}">
  <ds:schemaRefs>
    <ds:schemaRef ds:uri="http://schemas.openxmlformats.org/package/2006/metadata/core-properties"/>
    <ds:schemaRef ds:uri="http://purl.org/dc/terms/"/>
    <ds:schemaRef ds:uri="f5de9215-86bc-4059-b445-233b46b31a63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65bd33f-4642-4d95-937d-1ab46361a75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</TotalTime>
  <Words>1931</Words>
  <Application>Microsoft Office PowerPoint</Application>
  <PresentationFormat>Widescreen</PresentationFormat>
  <Paragraphs>316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Custom Design</vt:lpstr>
      <vt:lpstr>MSK Global Cancer Research and Training (GCRT)    African Research Group for Oncology (ARGO)  </vt:lpstr>
      <vt:lpstr>What is Collaborative Writing?</vt:lpstr>
      <vt:lpstr>Collaborative Writing in Team Science</vt:lpstr>
      <vt:lpstr>Collaborative Writing in Team Science</vt:lpstr>
      <vt:lpstr>Collaborative Writing in Team Science</vt:lpstr>
      <vt:lpstr>Advantages to Collaborative Writing in Team Science</vt:lpstr>
      <vt:lpstr>Advantages to Collaborative Writing in Team Science</vt:lpstr>
      <vt:lpstr>Challenges to Collaborative Writing in Team Science</vt:lpstr>
      <vt:lpstr>Personal Reflections- Small Groups</vt:lpstr>
      <vt:lpstr>Guiding Principles of Collaborative Writing in Team Science</vt:lpstr>
      <vt:lpstr>PowerPoint Presentation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Group Discussion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Group Discussion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Guiding Principles of Collaborative Writing in Team Science</vt:lpstr>
      <vt:lpstr>Six Strategies for Effective Collaborative Manuscript Development</vt:lpstr>
      <vt:lpstr>Collaborative Writing in Team Science Strategies</vt:lpstr>
      <vt:lpstr>Collaborative Writing in Team Science Strategies</vt:lpstr>
      <vt:lpstr>Collaborative Writing in Team Science Strategies</vt:lpstr>
      <vt:lpstr>Collaborative Writing in Team Science Strategies</vt:lpstr>
      <vt:lpstr>Collaborative Writing in Team Science Strategies</vt:lpstr>
      <vt:lpstr>Collaborative Writing in Team Science Strategies</vt:lpstr>
      <vt:lpstr>PowerPoint Presentation</vt:lpstr>
      <vt:lpstr>PowerPoint Presentation</vt:lpstr>
      <vt:lpstr>Defining Authorship Management Strategy</vt:lpstr>
      <vt:lpstr>Discussion: Author Management Strategies</vt:lpstr>
      <vt:lpstr>Take home points:  Successful Collaborative Writing in Team Science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Randolph, Katherine</dc:creator>
  <cp:lastModifiedBy>Vikki Mango</cp:lastModifiedBy>
  <cp:revision>101</cp:revision>
  <cp:lastPrinted>2023-05-08T20:06:21Z</cp:lastPrinted>
  <dcterms:created xsi:type="dcterms:W3CDTF">2023-04-17T19:53:37Z</dcterms:created>
  <dcterms:modified xsi:type="dcterms:W3CDTF">2026-03-20T16:26:02Z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0x0101004AC8ABB8FFC22D4E8088A1620D99C832</vt:lpwstr>
  </property>
</Properties>
</file>